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这份材料是战略部对 2026 年政府工作报告和「十五五」规划纲要的学习汇报。前半部分讲文件本身：2025 年完成了什么，2026 年定了哪些目标和任务，「十五五」怎么定方向。后半部分讲年内落实：已公布的数据截至 8 月，前三季度 GDP 要到 10 月 19 日才发布，所以增长只写到上半年。最后落到对我们的启示和四季度要做的三件事。所有数字来自官方文件和国家统计局、财政部等部门的公开发布，每张数据页都写了来源。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先说结论，一共四条。第一条讲目标：2025 年的主要目标基本完成，只有物价明显偏低。2026 年增长目标第一次写成区间，十项任务以扩内需开头。第二条讲「十五五」：不设五年 GDP 数值目标，绿色约束的主角从能耗换成碳，民生指标变多。第三条讲今年的落实情况，数据截至 8 月，前三季度 GDP 10 月 19 日才发布。第四条是对我们的意思，最后一页展开成四季度要做的三件事。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2025 年的主要预期目标，逐项对照。增长 5%，GDP 总量 140.19 万亿元。城镇新增就业 1267 万人，调查失业率全年平均 5.2%。粮食 1.43 万亿斤。单位 GDP 能耗降低 5.1%，超过 3% 左右的目标。居民人均可支配收入实际增长 5.0%，和 GDP 增速相同。唯一明显没达到的是物价：目标是涨幅 2% 左右，统计公报的原话是「全年居民消费价格与上年持平」，PPI 下降 2.6%。所以今年报告把「推动价格总水平由负转正」写进了目标说明。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年的目标大部分没动：就业、物价、粮食、居民收入和国际收支都和去年一样。变化有两处。第一，增长目标第一次写成区间，原文是「经济增长4.5%—5%，在实际工作中努力争取更好结果」。第二，年度绿色指标从能耗换成了碳排放，原文是「单位国内生产总值二氧化碳排放降低3.8%左右」，去年是「单位国内生产总值能耗降低3%左右」。两个指标口径不同，不能画在一条线上比较。物价目标没变，但报告专门说明要「推动价格总水平由负转正、消费价格合理温和回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赤字率仍是 4% 左右，赤字规模 5.89 万亿元，原文是「比上年增加2300亿元」。超长期特别国债 1.3 万亿元、地方政府专项债券 4.4 万亿元，都和上年持平。支持银行补充资本的特别国债从 5000 亿元降到 3000 亿元。四项加起来，新增政府债务 11.89 万亿元，比 2025 年的 11.86 万亿元多 300 亿元，所以说力度是略增，不是大幅加码。一般公共预算支出首次达到 30 万亿元。超长期特别国债里，「两重」8000 亿元、以旧换新 2500 亿元、设备更新 2000 亿元，以旧换新比去年的 3000 亿元少了 500 亿元。另外新设 1000 亿元财政金融协同促内需专项资金，中央预算内投资 7550 亿元。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年十项任务的顺序是：建设强大国内市场，培育壮大新动能，科技自立自强，深化重点领域改革，扩大高水平对外开放，乡村全面振兴，新型城镇化和区域协调发展，保障和改善民生，全面绿色转型，风险防范化解和安全能力建设。扩内需连续两年排第一，今年的提法从「扩大国内需求」变成「着力建设强大国内市场」，第一项里写了「制定实施城乡居民增收计划」。第二项点名的新兴支柱产业是集成电路、航空航天、生物医药、低空经济，未来产业是未来能源、量子科技、生物制造、具身智能、脑机接口、6G。顺序变化最大的是民生和风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「十五五」纲要列了 20 项主要指标，12 项预期性、8 项约束性。GDP 增长没有给五年数值，原文是「保持在合理区间、各年度视情提出」。有数值的目标集中在三类：结构，比如城镇化率到 71%、数字经济核心产业占比到 12.5%。绿色，比如非化石能源占比到 25%，这是新列入主要指标的约束性指标。民生，新增了养老机构护理型床位占比和 3 岁以下婴幼儿入托率提高 6 个百分点，医疗人力指标里加了注册护士。删掉的有能耗强度、基本养老保险参保率、托位数、空气优良天数比率等。数字经济占比的基数 10.5% 是 2024 年数据，纲要表里带星号。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这里说「主角换了」，不是说碳是新约束。碳强度在「十四五」就是约束性指标，五年目标累计降 18%。变化在于：能耗强度不再列在主要指标表里，只在正文写「单位GDP能耗下降10%左右」。非化石能源占比新列为约束性指标，2030 年到 25%。年度目标也跟着换了，2025 年考的是单位 GDP 能耗降低 3% 左右，2026 年改成单位 GDP 二氧化碳排放降低 3.8% 左右。纲要还写了「建设零碳工厂和园区」，政府工作报告提出「设立国家低碳转型基金」。对高耗能、高排放的企业，账要从用了多少能，改成排了多少碳。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2025 年四个季度分别增长 5.4%、5.2%、4.8%、4.5%，逐季放缓。2026 年一季度回到 5.0%，二季度降到 4.3%，上半年合计 4.7%，落在 4.5% 至 5% 的目标区间里。单看二季度已经低于区间下沿。前三季度数据国家统计局排在 10 月 19 日发布，截至今天还没有，所以这里只能写到上半年。9 月制造业 PMI 50.1%，非制造业商务活动指数 50.2%，都在 50% 的荣枯线以上。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三个时点放在一起看方向。投资走弱最明显：固定资产投资一季度还增长 1.7%，上半年转为 −5.7%，1–8 月 −7.2%，其中房地产开发投资 −19.9%，民间投资 −10.1%。消费也在放缓，社零从 2.4% 降到 1.1%，但服务零售 1–8 月增长 4.9%，比商品强。工业增加值稳在 5% 以上。价格在回升：PPI 从一季度的 −0.6% 转正到 1–8 月的 +2.0%，8 月当月 +3.8%。CPI 在 1% 左右，离 2% 左右的目标还远。失业率 1–8 月平均 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年内加码的政策大致沿两条线走。促消费这条线：1 月国办印发培育服务消费新增长点的方案，7 月国务院批复扩大消费「十五五」规划，提出 2030 年社零 60 万亿元左右。8 月财政部等部门把个人消费贷款贴息的年度上限从 3000 元提到 5000 元，中小微企业贴息贷款的单户上限从 5000 万元提到 7500 万元，8 月 1 日起施行。产业和就业这条线：1 月工信部等八部门发布「人工智能+制造」专项行动，财政部等推出中小微企业贷款贴息，年化 1.5 个百分点，最长 2 年。6 月国务院印发就业优先战略的「十五五」规划。9 月 28 日国常会提出「用好地方政府债务结存限额」，增加科技创新和技术改造、支农支小等再贷款额度。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超长期特别国债全年 1.3 万亿元，按财政部逐期公告加总，截至 9 月 16 日已发行 11770 亿元，占 90.5%，最后一期 10 月 16 日招标。新增专项债全年 4.4 万亿元，1–8 月发行 29293 亿元，占 66.6%。一般公共预算支出 1–8 月 181451 亿元，占全年预算的 60.5%。以旧换新的 2500 亿元分四批下达，据新华社 9 月 30 日报道，第四批已下达，全年资金全部到位。这里用的是最新、最明确的说法：年中财政部和发改委对累计下达额的说法曾不一致。支持银行补充资本的 3000 亿元特别国债截至 10 月 4 日还没发，首期 1500 亿元定于 10 月 8 日招标，比年初安排的 5、6 月推迟了。「两重」8000 亿元 8 月 21 日前已全部下达。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对制造企业，今年最直接、最能落地的是设备更新这条线。2026 年超长期特别国债安排 2000 亿元支持大规模设备更新，财政部 8 月 21 日说已经下达。2025 年设备购置投资增长 11.8%，是投资里少有的亮点。融资上，中小微企业贷款贴息年化 1.5 个百分点、最长 2 年，8 月起单户贴息贷款上限从 5000 万元提到 7500 万元。工信部等八部门 1 月发布了「人工智能+制造」专项行动，技改和智能化改造可以放在一起谋划。图为 AI 生成的示意图，不对应任何真实工厂。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四条线对我们的意思。消费：中央补贴从商品以旧换新往服务消费和贷款贴息挪，以旧换新资金比去年少 500 亿元，服务零售增速明显高于社零，我们面向消费者的业务要多看服务和金融权益。设备更新：2000 亿元设备更新资金已经下达，中小微企业贷款贴息 1.5 个百分点，单户上限 8 月起提到 7500 万元，「人工智能+制造」专项行动也在推，技改项目有钱也有贴息。碳排放：年度考核从能耗换成碳排放强度，五年累计降 17%，纲要要求「建设零碳工厂和园区」，高耗能工厂要先把碳账算清。出口：上半年出口增长 13.4%，是今年需求里最强的一块，要稳住。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建议四季度先做三件事。第一，设备更新和技改：把在建和拟建的项目列出来，对照设备更新资金和中小微企业贷款贴息政策，算清能省多少融资成本。第二，碳排放：年度考核已经换成碳强度，先按这个口径摸清主要工厂的排放基数，再看要不要做零碳工厂的规划。第三，跟踪：前三季度 GDP 10 月 19 日发布，四季度还有银行注资特别国债发行、结存限额使用等政策，我们发布后更新这份判断。请管理层确认三件事分别由哪个部门牵头。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6362700"/>
            <a:ext cx="10972800" cy="19050"/>
          </a:xfrm>
          <a:prstGeom prst="rect">
            <a:avLst/>
          </a:prstGeom>
          <a:solidFill>
            <a:srgbClr val="C79A3B"/>
          </a:solidFill>
          <a:ln/>
        </p:spPr>
      </p:sp>
      <p:sp>
        <p:nvSpPr>
          <p:cNvPr id="4" name="Shape 2"/>
          <p:cNvSpPr/>
          <p:nvPr/>
        </p:nvSpPr>
        <p:spPr>
          <a:xfrm>
            <a:off x="609600" y="6419850"/>
            <a:ext cx="10972800" cy="9525"/>
          </a:xfrm>
          <a:prstGeom prst="rect">
            <a:avLst/>
          </a:prstGeom>
          <a:solidFill>
            <a:srgbClr val="C79A3B"/>
          </a:solidFill>
          <a:ln/>
        </p:spPr>
      </p:sp>
      <p:sp>
        <p:nvSpPr>
          <p:cNvPr id="5" name="Text 3"/>
          <p:cNvSpPr/>
          <p:nvPr/>
        </p:nvSpPr>
        <p:spPr>
          <a:xfrm>
            <a:off x="5238750" y="895101"/>
            <a:ext cx="6953250" cy="594360"/>
          </a:xfrm>
          <a:prstGeom prst="rect">
            <a:avLst/>
          </a:prstGeom>
          <a:noFill/>
          <a:ln/>
        </p:spPr>
        <p:txBody>
          <a:bodyPr wrap="none" lIns="0" tIns="0" rIns="0" bIns="0" rtlCol="0" anchor="t"/>
          <a:lstStyle/>
          <a:p>
            <a:pPr algn="l" indent="0" marL="0">
              <a:buNone/>
            </a:pPr>
            <a:r>
              <a:rPr lang="en-US" sz="3900" b="1" spc="900" kern="0" dirty="0">
                <a:solidFill>
                  <a:srgbClr val="B02318"/>
                </a:solidFill>
                <a:latin typeface="Microsoft YaHei" pitchFamily="34" charset="0"/>
                <a:ea typeface="Microsoft YaHei" pitchFamily="34" charset="-122"/>
                <a:cs typeface="Microsoft YaHei" pitchFamily="34" charset="-120"/>
              </a:rPr>
              <a:t>战</a:t>
            </a:r>
            <a:pPr algn="l" indent="0" marL="0">
              <a:buNone/>
            </a:pPr>
            <a:r>
              <a:rPr lang="en-US" sz="3900" b="1" spc="900" kern="0" dirty="0">
                <a:solidFill>
                  <a:srgbClr val="B02318"/>
                </a:solidFill>
                <a:latin typeface="Microsoft YaHei" pitchFamily="34" charset="0"/>
                <a:ea typeface="Microsoft YaHei" pitchFamily="34" charset="-122"/>
                <a:cs typeface="Microsoft YaHei" pitchFamily="34" charset="-120"/>
              </a:rPr>
              <a:t>略</a:t>
            </a:r>
            <a:pPr algn="l" indent="0" marL="0">
              <a:buNone/>
            </a:pPr>
            <a:r>
              <a:rPr lang="en-US" sz="3900" b="1" dirty="0">
                <a:solidFill>
                  <a:srgbClr val="B02318"/>
                </a:solidFill>
                <a:latin typeface="Microsoft YaHei" pitchFamily="34" charset="0"/>
                <a:ea typeface="Microsoft YaHei" pitchFamily="34" charset="-122"/>
                <a:cs typeface="Microsoft YaHei" pitchFamily="34" charset="-120"/>
              </a:rPr>
              <a:t>部</a:t>
            </a:r>
            <a:endParaRPr lang="en-US" sz="3900" dirty="0">
              <a:latin typeface="Microsoft YaHei" pitchFamily="34" charset="0"/>
              <a:ea typeface="Microsoft YaHei" pitchFamily="34" charset="-122"/>
              <a:cs typeface="Microsoft YaHei" pitchFamily="34" charset="-120"/>
            </a:endParaRPr>
          </a:p>
        </p:txBody>
      </p:sp>
      <p:sp>
        <p:nvSpPr>
          <p:cNvPr id="6" name="Shape 4"/>
          <p:cNvSpPr/>
          <p:nvPr/>
        </p:nvSpPr>
        <p:spPr>
          <a:xfrm>
            <a:off x="762000" y="1752600"/>
            <a:ext cx="10668000" cy="38100"/>
          </a:xfrm>
          <a:prstGeom prst="rect">
            <a:avLst/>
          </a:prstGeom>
          <a:solidFill>
            <a:srgbClr val="B02318"/>
          </a:solidFill>
          <a:ln/>
        </p:spPr>
      </p:sp>
      <p:sp>
        <p:nvSpPr>
          <p:cNvPr id="7" name="Shape 5"/>
          <p:cNvSpPr/>
          <p:nvPr/>
        </p:nvSpPr>
        <p:spPr>
          <a:xfrm>
            <a:off x="762000" y="1847850"/>
            <a:ext cx="10668000" cy="9525"/>
          </a:xfrm>
          <a:prstGeom prst="rect">
            <a:avLst/>
          </a:prstGeom>
          <a:solidFill>
            <a:srgbClr val="B02318"/>
          </a:solidFill>
          <a:ln/>
        </p:spPr>
      </p:sp>
      <p:sp>
        <p:nvSpPr>
          <p:cNvPr id="8" name="Text 6"/>
          <p:cNvSpPr/>
          <p:nvPr/>
        </p:nvSpPr>
        <p:spPr>
          <a:xfrm>
            <a:off x="0" y="2477697"/>
            <a:ext cx="12192000" cy="640080"/>
          </a:xfrm>
          <a:prstGeom prst="rect">
            <a:avLst/>
          </a:prstGeom>
          <a:noFill/>
          <a:ln/>
        </p:spPr>
        <p:txBody>
          <a:bodyPr wrap="none" lIns="0" tIns="0" rIns="0" bIns="0" rtlCol="0" anchor="t"/>
          <a:lstStyle/>
          <a:p>
            <a:pPr algn="ctr" indent="0" marL="0">
              <a:buNone/>
            </a:pPr>
            <a:r>
              <a:rPr lang="en-US" sz="4200" b="1" dirty="0">
                <a:solidFill>
                  <a:srgbClr val="33231C"/>
                </a:solidFill>
                <a:latin typeface="Microsoft YaHei" pitchFamily="34" charset="0"/>
                <a:ea typeface="Microsoft YaHei" pitchFamily="34" charset="-122"/>
                <a:cs typeface="Microsoft YaHei" pitchFamily="34" charset="-120"/>
              </a:rPr>
              <a:t>2026 年政府工作报告和</a:t>
            </a:r>
            <a:endParaRPr lang="en-US" sz="4200" dirty="0">
              <a:latin typeface="Microsoft YaHei" pitchFamily="34" charset="0"/>
              <a:ea typeface="Microsoft YaHei" pitchFamily="34" charset="-122"/>
              <a:cs typeface="Microsoft YaHei" pitchFamily="34" charset="-120"/>
            </a:endParaRPr>
          </a:p>
        </p:txBody>
      </p:sp>
      <p:sp>
        <p:nvSpPr>
          <p:cNvPr id="9" name="Text 7"/>
          <p:cNvSpPr/>
          <p:nvPr/>
        </p:nvSpPr>
        <p:spPr>
          <a:xfrm>
            <a:off x="0" y="3163497"/>
            <a:ext cx="12192000" cy="640080"/>
          </a:xfrm>
          <a:prstGeom prst="rect">
            <a:avLst/>
          </a:prstGeom>
          <a:noFill/>
          <a:ln/>
        </p:spPr>
        <p:txBody>
          <a:bodyPr wrap="none" lIns="0" tIns="0" rIns="0" bIns="0" rtlCol="0" anchor="t"/>
          <a:lstStyle/>
          <a:p>
            <a:pPr algn="ctr" indent="0" marL="0">
              <a:buNone/>
            </a:pPr>
            <a:r>
              <a:rPr lang="en-US" sz="4200" b="1" dirty="0">
                <a:solidFill>
                  <a:srgbClr val="33231C"/>
                </a:solidFill>
                <a:latin typeface="Microsoft YaHei" pitchFamily="34" charset="0"/>
                <a:ea typeface="Microsoft YaHei" pitchFamily="34" charset="-122"/>
                <a:cs typeface="Microsoft YaHei" pitchFamily="34" charset="-120"/>
              </a:rPr>
              <a:t>「十五五」规划纲要要点</a:t>
            </a:r>
            <a:endParaRPr lang="en-US" sz="4200" dirty="0">
              <a:latin typeface="Microsoft YaHei" pitchFamily="34" charset="0"/>
              <a:ea typeface="Microsoft YaHei" pitchFamily="34" charset="-122"/>
              <a:cs typeface="Microsoft YaHei" pitchFamily="34" charset="-120"/>
            </a:endParaRPr>
          </a:p>
        </p:txBody>
      </p:sp>
      <p:sp>
        <p:nvSpPr>
          <p:cNvPr id="10" name="Text 8"/>
          <p:cNvSpPr/>
          <p:nvPr/>
        </p:nvSpPr>
        <p:spPr>
          <a:xfrm>
            <a:off x="0" y="4094179"/>
            <a:ext cx="12192000" cy="251460"/>
          </a:xfrm>
          <a:prstGeom prst="rect">
            <a:avLst/>
          </a:prstGeom>
          <a:noFill/>
          <a:ln/>
        </p:spPr>
        <p:txBody>
          <a:bodyPr wrap="none" lIns="0" tIns="0" rIns="0" bIns="0" rtlCol="0" anchor="t"/>
          <a:lstStyle/>
          <a:p>
            <a:pPr algn="ctr" indent="0" marL="0">
              <a:buNone/>
            </a:pPr>
            <a:r>
              <a:rPr lang="en-US" sz="1650" dirty="0">
                <a:solidFill>
                  <a:srgbClr val="6E5B4B"/>
                </a:solidFill>
                <a:latin typeface="Microsoft YaHei" pitchFamily="34" charset="0"/>
                <a:ea typeface="Microsoft YaHei" pitchFamily="34" charset="-122"/>
                <a:cs typeface="Microsoft YaHei" pitchFamily="34" charset="-120"/>
              </a:rPr>
              <a:t>学习汇报：要点解读和对我们的启示</a:t>
            </a:r>
            <a:endParaRPr lang="en-US" sz="1650" dirty="0">
              <a:latin typeface="Microsoft YaHei" pitchFamily="34" charset="0"/>
              <a:ea typeface="Microsoft YaHei" pitchFamily="34" charset="-122"/>
              <a:cs typeface="Microsoft YaHei" pitchFamily="34" charset="-120"/>
            </a:endParaRPr>
          </a:p>
        </p:txBody>
      </p:sp>
      <p:sp>
        <p:nvSpPr>
          <p:cNvPr id="11" name="Text 9"/>
          <p:cNvSpPr/>
          <p:nvPr/>
        </p:nvSpPr>
        <p:spPr>
          <a:xfrm>
            <a:off x="0" y="5645308"/>
            <a:ext cx="121920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2026 年 10 月</a:t>
            </a:r>
            <a:endParaRPr lang="en-US" sz="13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要点：增长目标改成区间，钱往内需走，约束从能耗转向碳</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990600" y="2076450"/>
            <a:ext cx="419100" cy="419100"/>
          </a:xfrm>
          <a:prstGeom prst="rect">
            <a:avLst/>
          </a:prstGeom>
          <a:solidFill>
            <a:srgbClr val="B02318"/>
          </a:solidFill>
          <a:ln/>
        </p:spPr>
      </p:sp>
      <p:sp>
        <p:nvSpPr>
          <p:cNvPr id="8" name="Text 6"/>
          <p:cNvSpPr/>
          <p:nvPr/>
        </p:nvSpPr>
        <p:spPr>
          <a:xfrm>
            <a:off x="0" y="2160604"/>
            <a:ext cx="2400300" cy="251460"/>
          </a:xfrm>
          <a:prstGeom prst="rect">
            <a:avLst/>
          </a:prstGeom>
          <a:noFill/>
          <a:ln/>
        </p:spPr>
        <p:txBody>
          <a:bodyPr wrap="none" lIns="0" tIns="0" rIns="0" bIns="0" rtlCol="0" anchor="t"/>
          <a:lstStyle/>
          <a:p>
            <a:pPr algn="ctr" indent="0" marL="0">
              <a:buNone/>
            </a:pPr>
            <a:r>
              <a:rPr lang="en-US" sz="1650" b="1" dirty="0">
                <a:solidFill>
                  <a:srgbClr val="FFFFFF"/>
                </a:solidFill>
                <a:latin typeface="Microsoft YaHei" pitchFamily="34" charset="0"/>
                <a:ea typeface="Microsoft YaHei" pitchFamily="34" charset="-122"/>
                <a:cs typeface="Microsoft YaHei" pitchFamily="34" charset="-120"/>
              </a:rPr>
              <a:t>一</a:t>
            </a:r>
            <a:endParaRPr lang="en-US" sz="1650" dirty="0">
              <a:latin typeface="Microsoft YaHei" pitchFamily="34" charset="0"/>
              <a:ea typeface="Microsoft YaHei" pitchFamily="34" charset="-122"/>
              <a:cs typeface="Microsoft YaHei" pitchFamily="34" charset="-120"/>
            </a:endParaRPr>
          </a:p>
        </p:txBody>
      </p:sp>
      <p:sp>
        <p:nvSpPr>
          <p:cNvPr id="9" name="Text 7"/>
          <p:cNvSpPr/>
          <p:nvPr/>
        </p:nvSpPr>
        <p:spPr>
          <a:xfrm>
            <a:off x="1638300" y="2008204"/>
            <a:ext cx="105537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目标：去年基本完成，今年改成区间</a:t>
            </a:r>
            <a:endParaRPr lang="en-US" sz="1650" dirty="0">
              <a:latin typeface="Microsoft YaHei" pitchFamily="34" charset="0"/>
              <a:ea typeface="Microsoft YaHei" pitchFamily="34" charset="-122"/>
              <a:cs typeface="Microsoft YaHei" pitchFamily="34" charset="-120"/>
            </a:endParaRPr>
          </a:p>
        </p:txBody>
      </p:sp>
      <p:sp>
        <p:nvSpPr>
          <p:cNvPr id="10" name="Text 8"/>
          <p:cNvSpPr/>
          <p:nvPr/>
        </p:nvSpPr>
        <p:spPr>
          <a:xfrm>
            <a:off x="1638300" y="2359183"/>
            <a:ext cx="10553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2025 年只有 CPI 没达标。2026 年增长目标「4.5%—5%」，扩内需排十项任务第一。</a:t>
            </a:r>
            <a:endParaRPr lang="en-US" sz="1350" dirty="0">
              <a:latin typeface="Microsoft YaHei" pitchFamily="34" charset="0"/>
              <a:ea typeface="Microsoft YaHei" pitchFamily="34" charset="-122"/>
              <a:cs typeface="Microsoft YaHei" pitchFamily="34" charset="-120"/>
            </a:endParaRPr>
          </a:p>
        </p:txBody>
      </p:sp>
      <p:sp>
        <p:nvSpPr>
          <p:cNvPr id="11" name="Shape 9"/>
          <p:cNvSpPr/>
          <p:nvPr/>
        </p:nvSpPr>
        <p:spPr>
          <a:xfrm>
            <a:off x="762000" y="2838450"/>
            <a:ext cx="10668000" cy="9525"/>
          </a:xfrm>
          <a:prstGeom prst="rect">
            <a:avLst/>
          </a:prstGeom>
          <a:solidFill>
            <a:srgbClr val="E0D2B8"/>
          </a:solidFill>
          <a:ln/>
        </p:spPr>
      </p:sp>
      <p:sp>
        <p:nvSpPr>
          <p:cNvPr id="12" name="Shape 10"/>
          <p:cNvSpPr/>
          <p:nvPr/>
        </p:nvSpPr>
        <p:spPr>
          <a:xfrm>
            <a:off x="990600" y="3143250"/>
            <a:ext cx="419100" cy="419100"/>
          </a:xfrm>
          <a:prstGeom prst="rect">
            <a:avLst/>
          </a:prstGeom>
          <a:solidFill>
            <a:srgbClr val="B02318"/>
          </a:solidFill>
          <a:ln/>
        </p:spPr>
      </p:sp>
      <p:sp>
        <p:nvSpPr>
          <p:cNvPr id="13" name="Text 11"/>
          <p:cNvSpPr/>
          <p:nvPr/>
        </p:nvSpPr>
        <p:spPr>
          <a:xfrm>
            <a:off x="0" y="3227404"/>
            <a:ext cx="2400300" cy="251460"/>
          </a:xfrm>
          <a:prstGeom prst="rect">
            <a:avLst/>
          </a:prstGeom>
          <a:noFill/>
          <a:ln/>
        </p:spPr>
        <p:txBody>
          <a:bodyPr wrap="none" lIns="0" tIns="0" rIns="0" bIns="0" rtlCol="0" anchor="t"/>
          <a:lstStyle/>
          <a:p>
            <a:pPr algn="ctr" indent="0" marL="0">
              <a:buNone/>
            </a:pPr>
            <a:r>
              <a:rPr lang="en-US" sz="1650" b="1" dirty="0">
                <a:solidFill>
                  <a:srgbClr val="FFFFFF"/>
                </a:solidFill>
                <a:latin typeface="Microsoft YaHei" pitchFamily="34" charset="0"/>
                <a:ea typeface="Microsoft YaHei" pitchFamily="34" charset="-122"/>
                <a:cs typeface="Microsoft YaHei" pitchFamily="34" charset="-120"/>
              </a:rPr>
              <a:t>二</a:t>
            </a:r>
            <a:endParaRPr lang="en-US" sz="1650" dirty="0">
              <a:latin typeface="Microsoft YaHei" pitchFamily="34" charset="0"/>
              <a:ea typeface="Microsoft YaHei" pitchFamily="34" charset="-122"/>
              <a:cs typeface="Microsoft YaHei" pitchFamily="34" charset="-120"/>
            </a:endParaRPr>
          </a:p>
        </p:txBody>
      </p:sp>
      <p:sp>
        <p:nvSpPr>
          <p:cNvPr id="14" name="Text 12"/>
          <p:cNvSpPr/>
          <p:nvPr/>
        </p:nvSpPr>
        <p:spPr>
          <a:xfrm>
            <a:off x="1638300" y="3075004"/>
            <a:ext cx="105537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「十五五」：不设速度目标，约束转向碳</a:t>
            </a:r>
            <a:endParaRPr lang="en-US" sz="1650" dirty="0">
              <a:latin typeface="Microsoft YaHei" pitchFamily="34" charset="0"/>
              <a:ea typeface="Microsoft YaHei" pitchFamily="34" charset="-122"/>
              <a:cs typeface="Microsoft YaHei" pitchFamily="34" charset="-120"/>
            </a:endParaRPr>
          </a:p>
        </p:txBody>
      </p:sp>
      <p:sp>
        <p:nvSpPr>
          <p:cNvPr id="15" name="Text 13"/>
          <p:cNvSpPr/>
          <p:nvPr/>
        </p:nvSpPr>
        <p:spPr>
          <a:xfrm>
            <a:off x="1638300" y="3425983"/>
            <a:ext cx="10553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不设五年 GDP 数值目标，碳强度五年累计降 17%，新增护理型床位等民生指标。</a:t>
            </a:r>
            <a:endParaRPr lang="en-US" sz="1350" dirty="0">
              <a:latin typeface="Microsoft YaHei" pitchFamily="34" charset="0"/>
              <a:ea typeface="Microsoft YaHei" pitchFamily="34" charset="-122"/>
              <a:cs typeface="Microsoft YaHei" pitchFamily="34" charset="-120"/>
            </a:endParaRPr>
          </a:p>
        </p:txBody>
      </p:sp>
      <p:sp>
        <p:nvSpPr>
          <p:cNvPr id="16" name="Shape 14"/>
          <p:cNvSpPr/>
          <p:nvPr/>
        </p:nvSpPr>
        <p:spPr>
          <a:xfrm>
            <a:off x="762000" y="3905250"/>
            <a:ext cx="10668000" cy="9525"/>
          </a:xfrm>
          <a:prstGeom prst="rect">
            <a:avLst/>
          </a:prstGeom>
          <a:solidFill>
            <a:srgbClr val="E0D2B8"/>
          </a:solidFill>
          <a:ln/>
        </p:spPr>
      </p:sp>
      <p:sp>
        <p:nvSpPr>
          <p:cNvPr id="17" name="Shape 15"/>
          <p:cNvSpPr/>
          <p:nvPr/>
        </p:nvSpPr>
        <p:spPr>
          <a:xfrm>
            <a:off x="990600" y="4210050"/>
            <a:ext cx="419100" cy="419100"/>
          </a:xfrm>
          <a:prstGeom prst="rect">
            <a:avLst/>
          </a:prstGeom>
          <a:solidFill>
            <a:srgbClr val="B02318"/>
          </a:solidFill>
          <a:ln/>
        </p:spPr>
      </p:sp>
      <p:sp>
        <p:nvSpPr>
          <p:cNvPr id="18" name="Text 16"/>
          <p:cNvSpPr/>
          <p:nvPr/>
        </p:nvSpPr>
        <p:spPr>
          <a:xfrm>
            <a:off x="0" y="4294204"/>
            <a:ext cx="2400300" cy="251460"/>
          </a:xfrm>
          <a:prstGeom prst="rect">
            <a:avLst/>
          </a:prstGeom>
          <a:noFill/>
          <a:ln/>
        </p:spPr>
        <p:txBody>
          <a:bodyPr wrap="none" lIns="0" tIns="0" rIns="0" bIns="0" rtlCol="0" anchor="t"/>
          <a:lstStyle/>
          <a:p>
            <a:pPr algn="ctr" indent="0" marL="0">
              <a:buNone/>
            </a:pPr>
            <a:r>
              <a:rPr lang="en-US" sz="1650" b="1" dirty="0">
                <a:solidFill>
                  <a:srgbClr val="FFFFFF"/>
                </a:solidFill>
                <a:latin typeface="Microsoft YaHei" pitchFamily="34" charset="0"/>
                <a:ea typeface="Microsoft YaHei" pitchFamily="34" charset="-122"/>
                <a:cs typeface="Microsoft YaHei" pitchFamily="34" charset="-120"/>
              </a:rPr>
              <a:t>三</a:t>
            </a:r>
            <a:endParaRPr lang="en-US" sz="1650" dirty="0">
              <a:latin typeface="Microsoft YaHei" pitchFamily="34" charset="0"/>
              <a:ea typeface="Microsoft YaHei" pitchFamily="34" charset="-122"/>
              <a:cs typeface="Microsoft YaHei" pitchFamily="34" charset="-120"/>
            </a:endParaRPr>
          </a:p>
        </p:txBody>
      </p:sp>
      <p:sp>
        <p:nvSpPr>
          <p:cNvPr id="19" name="Text 17"/>
          <p:cNvSpPr/>
          <p:nvPr/>
        </p:nvSpPr>
        <p:spPr>
          <a:xfrm>
            <a:off x="1638300" y="4141804"/>
            <a:ext cx="105537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今年以来：增长在区间内，投资偏弱</a:t>
            </a:r>
            <a:endParaRPr lang="en-US" sz="1650" dirty="0">
              <a:latin typeface="Microsoft YaHei" pitchFamily="34" charset="0"/>
              <a:ea typeface="Microsoft YaHei" pitchFamily="34" charset="-122"/>
              <a:cs typeface="Microsoft YaHei" pitchFamily="34" charset="-120"/>
            </a:endParaRPr>
          </a:p>
        </p:txBody>
      </p:sp>
      <p:sp>
        <p:nvSpPr>
          <p:cNvPr id="20" name="Text 18"/>
          <p:cNvSpPr/>
          <p:nvPr/>
        </p:nvSpPr>
        <p:spPr>
          <a:xfrm>
            <a:off x="1638300" y="4492783"/>
            <a:ext cx="10553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上半年 GDP 增长 4.7%，1–8 月固定资产投资 −7.2%，PPI 由负转正到 +2.0%。</a:t>
            </a:r>
            <a:endParaRPr lang="en-US" sz="1350" dirty="0">
              <a:latin typeface="Microsoft YaHei" pitchFamily="34" charset="0"/>
              <a:ea typeface="Microsoft YaHei" pitchFamily="34" charset="-122"/>
              <a:cs typeface="Microsoft YaHei" pitchFamily="34" charset="-120"/>
            </a:endParaRPr>
          </a:p>
        </p:txBody>
      </p:sp>
      <p:sp>
        <p:nvSpPr>
          <p:cNvPr id="21" name="Shape 19"/>
          <p:cNvSpPr/>
          <p:nvPr/>
        </p:nvSpPr>
        <p:spPr>
          <a:xfrm>
            <a:off x="762000" y="5029200"/>
            <a:ext cx="10668000" cy="933450"/>
          </a:xfrm>
          <a:prstGeom prst="rect">
            <a:avLst/>
          </a:prstGeom>
          <a:solidFill>
            <a:srgbClr val="B02318"/>
          </a:solidFill>
          <a:ln/>
        </p:spPr>
      </p:sp>
      <p:sp>
        <p:nvSpPr>
          <p:cNvPr id="22" name="Shape 20"/>
          <p:cNvSpPr/>
          <p:nvPr/>
        </p:nvSpPr>
        <p:spPr>
          <a:xfrm>
            <a:off x="990600" y="5276850"/>
            <a:ext cx="419100" cy="419100"/>
          </a:xfrm>
          <a:prstGeom prst="rect">
            <a:avLst/>
          </a:prstGeom>
          <a:solidFill>
            <a:srgbClr val="FFFFFF"/>
          </a:solidFill>
          <a:ln/>
        </p:spPr>
      </p:sp>
      <p:sp>
        <p:nvSpPr>
          <p:cNvPr id="23" name="Text 21"/>
          <p:cNvSpPr/>
          <p:nvPr/>
        </p:nvSpPr>
        <p:spPr>
          <a:xfrm>
            <a:off x="0" y="5361004"/>
            <a:ext cx="2400300" cy="251460"/>
          </a:xfrm>
          <a:prstGeom prst="rect">
            <a:avLst/>
          </a:prstGeom>
          <a:noFill/>
          <a:ln/>
        </p:spPr>
        <p:txBody>
          <a:bodyPr wrap="none" lIns="0" tIns="0" rIns="0" bIns="0" rtlCol="0" anchor="t"/>
          <a:lstStyle/>
          <a:p>
            <a:pPr algn="ctr" indent="0" marL="0">
              <a:buNone/>
            </a:pPr>
            <a:r>
              <a:rPr lang="en-US" sz="1650" b="1" dirty="0">
                <a:solidFill>
                  <a:srgbClr val="B02318"/>
                </a:solidFill>
                <a:latin typeface="Microsoft YaHei" pitchFamily="34" charset="0"/>
                <a:ea typeface="Microsoft YaHei" pitchFamily="34" charset="-122"/>
                <a:cs typeface="Microsoft YaHei" pitchFamily="34" charset="-120"/>
              </a:rPr>
              <a:t>四</a:t>
            </a:r>
            <a:endParaRPr lang="en-US" sz="1650" dirty="0">
              <a:latin typeface="Microsoft YaHei" pitchFamily="34" charset="0"/>
              <a:ea typeface="Microsoft YaHei" pitchFamily="34" charset="-122"/>
              <a:cs typeface="Microsoft YaHei" pitchFamily="34" charset="-120"/>
            </a:endParaRPr>
          </a:p>
        </p:txBody>
      </p:sp>
      <p:sp>
        <p:nvSpPr>
          <p:cNvPr id="24" name="Text 22"/>
          <p:cNvSpPr/>
          <p:nvPr/>
        </p:nvSpPr>
        <p:spPr>
          <a:xfrm>
            <a:off x="1638300" y="5208604"/>
            <a:ext cx="10553700" cy="251460"/>
          </a:xfrm>
          <a:prstGeom prst="rect">
            <a:avLst/>
          </a:prstGeom>
          <a:noFill/>
          <a:ln/>
        </p:spPr>
        <p:txBody>
          <a:bodyPr wrap="none" lIns="0" tIns="0" rIns="0" bIns="0" rtlCol="0" anchor="t"/>
          <a:lstStyle/>
          <a:p>
            <a:pPr algn="l" indent="0" marL="0">
              <a:buNone/>
            </a:pPr>
            <a:r>
              <a:rPr lang="en-US" sz="1650" b="1" dirty="0">
                <a:solidFill>
                  <a:srgbClr val="FFFFFF"/>
                </a:solidFill>
                <a:latin typeface="Microsoft YaHei" pitchFamily="34" charset="0"/>
                <a:ea typeface="Microsoft YaHei" pitchFamily="34" charset="-122"/>
                <a:cs typeface="Microsoft YaHei" pitchFamily="34" charset="-120"/>
              </a:rPr>
              <a:t>对我们：跟着政策的钱和约束走</a:t>
            </a:r>
            <a:endParaRPr lang="en-US" sz="1650" dirty="0">
              <a:latin typeface="Microsoft YaHei" pitchFamily="34" charset="0"/>
              <a:ea typeface="Microsoft YaHei" pitchFamily="34" charset="-122"/>
              <a:cs typeface="Microsoft YaHei" pitchFamily="34" charset="-120"/>
            </a:endParaRPr>
          </a:p>
        </p:txBody>
      </p:sp>
      <p:sp>
        <p:nvSpPr>
          <p:cNvPr id="25" name="Text 23"/>
          <p:cNvSpPr/>
          <p:nvPr/>
        </p:nvSpPr>
        <p:spPr>
          <a:xfrm>
            <a:off x="1638300" y="5559583"/>
            <a:ext cx="10553700" cy="205740"/>
          </a:xfrm>
          <a:prstGeom prst="rect">
            <a:avLst/>
          </a:prstGeom>
          <a:noFill/>
          <a:ln/>
        </p:spPr>
        <p:txBody>
          <a:bodyPr wrap="none" lIns="0" tIns="0" rIns="0" bIns="0" rtlCol="0" anchor="t"/>
          <a:lstStyle/>
          <a:p>
            <a:pPr algn="l" indent="0" marL="0">
              <a:buNone/>
            </a:pPr>
            <a:r>
              <a:rPr lang="en-US" sz="1350" dirty="0">
                <a:solidFill>
                  <a:srgbClr val="F7E9E8"/>
                </a:solidFill>
                <a:latin typeface="Microsoft YaHei" pitchFamily="34" charset="0"/>
                <a:ea typeface="Microsoft YaHei" pitchFamily="34" charset="-122"/>
                <a:cs typeface="Microsoft YaHei" pitchFamily="34" charset="-120"/>
              </a:rPr>
              <a:t>盯服务消费和设备更新政策，提前算碳账，稳住出口。</a:t>
            </a:r>
            <a:endParaRPr lang="en-US" sz="13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2025 年主要目标都完成了，只有物价明显低于目标</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Text 5"/>
          <p:cNvSpPr/>
          <p:nvPr/>
        </p:nvSpPr>
        <p:spPr>
          <a:xfrm>
            <a:off x="952500" y="1805648"/>
            <a:ext cx="11239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指标</a:t>
            </a:r>
            <a:endParaRPr lang="en-US" sz="1125" dirty="0">
              <a:latin typeface="Microsoft YaHei" pitchFamily="34" charset="0"/>
              <a:ea typeface="Microsoft YaHei" pitchFamily="34" charset="-122"/>
              <a:cs typeface="Microsoft YaHei" pitchFamily="34" charset="-120"/>
            </a:endParaRPr>
          </a:p>
        </p:txBody>
      </p:sp>
      <p:sp>
        <p:nvSpPr>
          <p:cNvPr id="8" name="Text 6"/>
          <p:cNvSpPr/>
          <p:nvPr/>
        </p:nvSpPr>
        <p:spPr>
          <a:xfrm>
            <a:off x="3048000" y="1805648"/>
            <a:ext cx="9144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2025 年目标</a:t>
            </a:r>
            <a:endParaRPr lang="en-US" sz="1125" dirty="0">
              <a:latin typeface="Microsoft YaHei" pitchFamily="34" charset="0"/>
              <a:ea typeface="Microsoft YaHei" pitchFamily="34" charset="-122"/>
              <a:cs typeface="Microsoft YaHei" pitchFamily="34" charset="-120"/>
            </a:endParaRPr>
          </a:p>
        </p:txBody>
      </p:sp>
      <p:sp>
        <p:nvSpPr>
          <p:cNvPr id="9" name="Text 7"/>
          <p:cNvSpPr/>
          <p:nvPr/>
        </p:nvSpPr>
        <p:spPr>
          <a:xfrm>
            <a:off x="5143500" y="1805648"/>
            <a:ext cx="7048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2025 年实际</a:t>
            </a:r>
            <a:endParaRPr lang="en-US" sz="1125" dirty="0">
              <a:latin typeface="Microsoft YaHei" pitchFamily="34" charset="0"/>
              <a:ea typeface="Microsoft YaHei" pitchFamily="34" charset="-122"/>
              <a:cs typeface="Microsoft YaHei" pitchFamily="34" charset="-120"/>
            </a:endParaRPr>
          </a:p>
        </p:txBody>
      </p:sp>
      <p:sp>
        <p:nvSpPr>
          <p:cNvPr id="10" name="Text 8"/>
          <p:cNvSpPr/>
          <p:nvPr/>
        </p:nvSpPr>
        <p:spPr>
          <a:xfrm>
            <a:off x="7239000" y="1805648"/>
            <a:ext cx="4953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差距</a:t>
            </a:r>
            <a:endParaRPr lang="en-US" sz="1125" dirty="0">
              <a:latin typeface="Microsoft YaHei" pitchFamily="34" charset="0"/>
              <a:ea typeface="Microsoft YaHei" pitchFamily="34" charset="-122"/>
              <a:cs typeface="Microsoft YaHei" pitchFamily="34" charset="-120"/>
            </a:endParaRPr>
          </a:p>
        </p:txBody>
      </p:sp>
      <p:sp>
        <p:nvSpPr>
          <p:cNvPr id="11" name="Text 9"/>
          <p:cNvSpPr/>
          <p:nvPr/>
        </p:nvSpPr>
        <p:spPr>
          <a:xfrm>
            <a:off x="0" y="1805648"/>
            <a:ext cx="11430000" cy="171450"/>
          </a:xfrm>
          <a:prstGeom prst="rect">
            <a:avLst/>
          </a:prstGeom>
          <a:noFill/>
          <a:ln/>
        </p:spPr>
        <p:txBody>
          <a:bodyPr wrap="none" lIns="0" tIns="0" rIns="0" bIns="0" rtlCol="0" anchor="t"/>
          <a:lstStyle/>
          <a:p>
            <a:pPr algn="r" indent="0" marL="0">
              <a:buNone/>
            </a:pPr>
            <a:r>
              <a:rPr lang="en-US" sz="1125" dirty="0">
                <a:solidFill>
                  <a:srgbClr val="6E5B4B"/>
                </a:solidFill>
                <a:latin typeface="Microsoft YaHei" pitchFamily="34" charset="0"/>
                <a:ea typeface="Microsoft YaHei" pitchFamily="34" charset="-122"/>
                <a:cs typeface="Microsoft YaHei" pitchFamily="34" charset="-120"/>
              </a:rPr>
              <a:t>判断</a:t>
            </a:r>
            <a:endParaRPr lang="en-US" sz="1125" dirty="0">
              <a:latin typeface="Microsoft YaHei" pitchFamily="34" charset="0"/>
              <a:ea typeface="Microsoft YaHei" pitchFamily="34" charset="-122"/>
              <a:cs typeface="Microsoft YaHei" pitchFamily="34" charset="-120"/>
            </a:endParaRPr>
          </a:p>
        </p:txBody>
      </p:sp>
      <p:sp>
        <p:nvSpPr>
          <p:cNvPr id="12" name="Shape 10"/>
          <p:cNvSpPr/>
          <p:nvPr/>
        </p:nvSpPr>
        <p:spPr>
          <a:xfrm>
            <a:off x="762000" y="2038350"/>
            <a:ext cx="10668000" cy="19050"/>
          </a:xfrm>
          <a:prstGeom prst="rect">
            <a:avLst/>
          </a:prstGeom>
          <a:solidFill>
            <a:srgbClr val="B02318"/>
          </a:solidFill>
          <a:ln/>
        </p:spPr>
      </p:sp>
      <p:sp>
        <p:nvSpPr>
          <p:cNvPr id="13" name="Shape 11"/>
          <p:cNvSpPr/>
          <p:nvPr/>
        </p:nvSpPr>
        <p:spPr>
          <a:xfrm>
            <a:off x="762000" y="2667000"/>
            <a:ext cx="10668000" cy="9525"/>
          </a:xfrm>
          <a:prstGeom prst="rect">
            <a:avLst/>
          </a:prstGeom>
          <a:solidFill>
            <a:srgbClr val="E0D2B8"/>
          </a:solidFill>
          <a:ln/>
        </p:spPr>
      </p:sp>
      <p:sp>
        <p:nvSpPr>
          <p:cNvPr id="14" name="Text 12"/>
          <p:cNvSpPr/>
          <p:nvPr/>
        </p:nvSpPr>
        <p:spPr>
          <a:xfrm>
            <a:off x="952500" y="225476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经济增长</a:t>
            </a:r>
            <a:endParaRPr lang="en-US" sz="1425" dirty="0">
              <a:latin typeface="Microsoft YaHei" pitchFamily="34" charset="0"/>
              <a:ea typeface="Microsoft YaHei" pitchFamily="34" charset="-122"/>
              <a:cs typeface="Microsoft YaHei" pitchFamily="34" charset="-120"/>
            </a:endParaRPr>
          </a:p>
        </p:txBody>
      </p:sp>
      <p:sp>
        <p:nvSpPr>
          <p:cNvPr id="15" name="Text 13"/>
          <p:cNvSpPr/>
          <p:nvPr/>
        </p:nvSpPr>
        <p:spPr>
          <a:xfrm>
            <a:off x="3048000" y="2263933"/>
            <a:ext cx="9144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5% 左右</a:t>
            </a:r>
            <a:endParaRPr lang="en-US" sz="1350" dirty="0">
              <a:latin typeface="Microsoft YaHei" pitchFamily="34" charset="0"/>
              <a:ea typeface="Microsoft YaHei" pitchFamily="34" charset="-122"/>
              <a:cs typeface="Microsoft YaHei" pitchFamily="34" charset="-120"/>
            </a:endParaRPr>
          </a:p>
        </p:txBody>
      </p:sp>
      <p:sp>
        <p:nvSpPr>
          <p:cNvPr id="16" name="Text 14"/>
          <p:cNvSpPr/>
          <p:nvPr/>
        </p:nvSpPr>
        <p:spPr>
          <a:xfrm>
            <a:off x="5143500" y="2228002"/>
            <a:ext cx="7048500" cy="274320"/>
          </a:xfrm>
          <a:prstGeom prst="rect">
            <a:avLst/>
          </a:prstGeom>
          <a:noFill/>
          <a:ln/>
        </p:spPr>
        <p:txBody>
          <a:bodyPr wrap="none" lIns="0" tIns="0" rIns="0" bIns="0" rtlCol="0" anchor="t"/>
          <a:lstStyle/>
          <a:p>
            <a:pPr algn="l" indent="0" marL="0">
              <a:buNone/>
            </a:pPr>
            <a:r>
              <a:rPr lang="en-US" sz="1800" b="1" dirty="0">
                <a:solidFill>
                  <a:srgbClr val="33231C"/>
                </a:solidFill>
                <a:latin typeface="Microsoft YaHei" pitchFamily="34" charset="0"/>
                <a:ea typeface="Microsoft YaHei" pitchFamily="34" charset="-122"/>
                <a:cs typeface="Microsoft YaHei" pitchFamily="34" charset="-120"/>
              </a:rPr>
              <a:t>5.0%</a:t>
            </a:r>
            <a:endParaRPr lang="en-US" sz="1800" dirty="0">
              <a:latin typeface="Microsoft YaHei" pitchFamily="34" charset="0"/>
              <a:ea typeface="Microsoft YaHei" pitchFamily="34" charset="-122"/>
              <a:cs typeface="Microsoft YaHei" pitchFamily="34" charset="-120"/>
            </a:endParaRPr>
          </a:p>
        </p:txBody>
      </p:sp>
      <p:sp>
        <p:nvSpPr>
          <p:cNvPr id="17" name="Text 15"/>
          <p:cNvSpPr/>
          <p:nvPr/>
        </p:nvSpPr>
        <p:spPr>
          <a:xfrm>
            <a:off x="7239000" y="2263933"/>
            <a:ext cx="4953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持平</a:t>
            </a:r>
            <a:endParaRPr lang="en-US" sz="1350" dirty="0">
              <a:latin typeface="Microsoft YaHei" pitchFamily="34" charset="0"/>
              <a:ea typeface="Microsoft YaHei" pitchFamily="34" charset="-122"/>
              <a:cs typeface="Microsoft YaHei" pitchFamily="34" charset="-120"/>
            </a:endParaRPr>
          </a:p>
        </p:txBody>
      </p:sp>
      <p:sp>
        <p:nvSpPr>
          <p:cNvPr id="18" name="Shape 16"/>
          <p:cNvSpPr/>
          <p:nvPr/>
        </p:nvSpPr>
        <p:spPr>
          <a:xfrm>
            <a:off x="10672763" y="2243138"/>
            <a:ext cx="752475" cy="238125"/>
          </a:xfrm>
          <a:prstGeom prst="roundRect">
            <a:avLst>
              <a:gd name="adj" fmla="val 52000"/>
            </a:avLst>
          </a:prstGeom>
          <a:noFill/>
          <a:ln w="9525">
            <a:solidFill>
              <a:srgbClr val="4C6B3C"/>
            </a:solidFill>
            <a:prstDash val="solid"/>
          </a:ln>
        </p:spPr>
      </p:sp>
      <p:sp>
        <p:nvSpPr>
          <p:cNvPr id="19" name="Text 17"/>
          <p:cNvSpPr/>
          <p:nvPr/>
        </p:nvSpPr>
        <p:spPr>
          <a:xfrm>
            <a:off x="9906000" y="2281537"/>
            <a:ext cx="2286000" cy="160020"/>
          </a:xfrm>
          <a:prstGeom prst="rect">
            <a:avLst/>
          </a:prstGeom>
          <a:noFill/>
          <a:ln/>
        </p:spPr>
        <p:txBody>
          <a:bodyPr wrap="none" lIns="0" tIns="0" rIns="0" bIns="0" rtlCol="0" anchor="t"/>
          <a:lstStyle/>
          <a:p>
            <a:pPr algn="ctr" indent="0" marL="0">
              <a:buNone/>
            </a:pPr>
            <a:r>
              <a:rPr lang="en-US" sz="1050" b="1" dirty="0">
                <a:solidFill>
                  <a:srgbClr val="4C6B3C"/>
                </a:solidFill>
                <a:latin typeface="Microsoft YaHei" pitchFamily="34" charset="0"/>
                <a:ea typeface="Microsoft YaHei" pitchFamily="34" charset="-122"/>
                <a:cs typeface="Microsoft YaHei" pitchFamily="34" charset="-120"/>
              </a:rPr>
              <a:t>完成</a:t>
            </a:r>
            <a:endParaRPr lang="en-US" sz="1050" dirty="0">
              <a:latin typeface="Microsoft YaHei" pitchFamily="34" charset="0"/>
              <a:ea typeface="Microsoft YaHei" pitchFamily="34" charset="-122"/>
              <a:cs typeface="Microsoft YaHei" pitchFamily="34" charset="-120"/>
            </a:endParaRPr>
          </a:p>
        </p:txBody>
      </p:sp>
      <p:sp>
        <p:nvSpPr>
          <p:cNvPr id="20" name="Shape 18"/>
          <p:cNvSpPr/>
          <p:nvPr/>
        </p:nvSpPr>
        <p:spPr>
          <a:xfrm>
            <a:off x="762000" y="3286125"/>
            <a:ext cx="10668000" cy="9525"/>
          </a:xfrm>
          <a:prstGeom prst="rect">
            <a:avLst/>
          </a:prstGeom>
          <a:solidFill>
            <a:srgbClr val="E0D2B8"/>
          </a:solidFill>
          <a:ln/>
        </p:spPr>
      </p:sp>
      <p:sp>
        <p:nvSpPr>
          <p:cNvPr id="21" name="Text 19"/>
          <p:cNvSpPr/>
          <p:nvPr/>
        </p:nvSpPr>
        <p:spPr>
          <a:xfrm>
            <a:off x="952500" y="2873894"/>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城镇新增就业</a:t>
            </a:r>
            <a:endParaRPr lang="en-US" sz="1425" dirty="0">
              <a:latin typeface="Microsoft YaHei" pitchFamily="34" charset="0"/>
              <a:ea typeface="Microsoft YaHei" pitchFamily="34" charset="-122"/>
              <a:cs typeface="Microsoft YaHei" pitchFamily="34" charset="-120"/>
            </a:endParaRPr>
          </a:p>
        </p:txBody>
      </p:sp>
      <p:sp>
        <p:nvSpPr>
          <p:cNvPr id="22" name="Text 20"/>
          <p:cNvSpPr/>
          <p:nvPr/>
        </p:nvSpPr>
        <p:spPr>
          <a:xfrm>
            <a:off x="3048000" y="2883058"/>
            <a:ext cx="9144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1200 万人以上</a:t>
            </a:r>
            <a:endParaRPr lang="en-US" sz="1350" dirty="0">
              <a:latin typeface="Microsoft YaHei" pitchFamily="34" charset="0"/>
              <a:ea typeface="Microsoft YaHei" pitchFamily="34" charset="-122"/>
              <a:cs typeface="Microsoft YaHei" pitchFamily="34" charset="-120"/>
            </a:endParaRPr>
          </a:p>
        </p:txBody>
      </p:sp>
      <p:sp>
        <p:nvSpPr>
          <p:cNvPr id="23" name="Text 21"/>
          <p:cNvSpPr/>
          <p:nvPr/>
        </p:nvSpPr>
        <p:spPr>
          <a:xfrm>
            <a:off x="5143500" y="2847127"/>
            <a:ext cx="7048500" cy="274320"/>
          </a:xfrm>
          <a:prstGeom prst="rect">
            <a:avLst/>
          </a:prstGeom>
          <a:noFill/>
          <a:ln/>
        </p:spPr>
        <p:txBody>
          <a:bodyPr wrap="none" lIns="0" tIns="0" rIns="0" bIns="0" rtlCol="0" anchor="t"/>
          <a:lstStyle/>
          <a:p>
            <a:pPr algn="l" indent="0" marL="0">
              <a:buNone/>
            </a:pPr>
            <a:r>
              <a:rPr lang="en-US" sz="1800" b="1" dirty="0">
                <a:solidFill>
                  <a:srgbClr val="33231C"/>
                </a:solidFill>
                <a:latin typeface="Microsoft YaHei" pitchFamily="34" charset="0"/>
                <a:ea typeface="Microsoft YaHei" pitchFamily="34" charset="-122"/>
                <a:cs typeface="Microsoft YaHei" pitchFamily="34" charset="-120"/>
              </a:rPr>
              <a:t>1267 万人</a:t>
            </a:r>
            <a:endParaRPr lang="en-US" sz="1800" dirty="0">
              <a:latin typeface="Microsoft YaHei" pitchFamily="34" charset="0"/>
              <a:ea typeface="Microsoft YaHei" pitchFamily="34" charset="-122"/>
              <a:cs typeface="Microsoft YaHei" pitchFamily="34" charset="-120"/>
            </a:endParaRPr>
          </a:p>
        </p:txBody>
      </p:sp>
      <p:sp>
        <p:nvSpPr>
          <p:cNvPr id="24" name="Text 22"/>
          <p:cNvSpPr/>
          <p:nvPr/>
        </p:nvSpPr>
        <p:spPr>
          <a:xfrm>
            <a:off x="7239000" y="2883058"/>
            <a:ext cx="4953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+67 万人</a:t>
            </a:r>
            <a:endParaRPr lang="en-US" sz="1350" dirty="0">
              <a:latin typeface="Microsoft YaHei" pitchFamily="34" charset="0"/>
              <a:ea typeface="Microsoft YaHei" pitchFamily="34" charset="-122"/>
              <a:cs typeface="Microsoft YaHei" pitchFamily="34" charset="-120"/>
            </a:endParaRPr>
          </a:p>
        </p:txBody>
      </p:sp>
      <p:sp>
        <p:nvSpPr>
          <p:cNvPr id="25" name="Shape 23"/>
          <p:cNvSpPr/>
          <p:nvPr/>
        </p:nvSpPr>
        <p:spPr>
          <a:xfrm>
            <a:off x="10672763" y="2862263"/>
            <a:ext cx="752475" cy="238125"/>
          </a:xfrm>
          <a:prstGeom prst="roundRect">
            <a:avLst>
              <a:gd name="adj" fmla="val 52000"/>
            </a:avLst>
          </a:prstGeom>
          <a:noFill/>
          <a:ln w="9525">
            <a:solidFill>
              <a:srgbClr val="4C6B3C"/>
            </a:solidFill>
            <a:prstDash val="solid"/>
          </a:ln>
        </p:spPr>
      </p:sp>
      <p:sp>
        <p:nvSpPr>
          <p:cNvPr id="26" name="Text 24"/>
          <p:cNvSpPr/>
          <p:nvPr/>
        </p:nvSpPr>
        <p:spPr>
          <a:xfrm>
            <a:off x="9906000" y="2900662"/>
            <a:ext cx="2286000" cy="160020"/>
          </a:xfrm>
          <a:prstGeom prst="rect">
            <a:avLst/>
          </a:prstGeom>
          <a:noFill/>
          <a:ln/>
        </p:spPr>
        <p:txBody>
          <a:bodyPr wrap="none" lIns="0" tIns="0" rIns="0" bIns="0" rtlCol="0" anchor="t"/>
          <a:lstStyle/>
          <a:p>
            <a:pPr algn="ctr" indent="0" marL="0">
              <a:buNone/>
            </a:pPr>
            <a:r>
              <a:rPr lang="en-US" sz="1050" b="1" dirty="0">
                <a:solidFill>
                  <a:srgbClr val="4C6B3C"/>
                </a:solidFill>
                <a:latin typeface="Microsoft YaHei" pitchFamily="34" charset="0"/>
                <a:ea typeface="Microsoft YaHei" pitchFamily="34" charset="-122"/>
                <a:cs typeface="Microsoft YaHei" pitchFamily="34" charset="-120"/>
              </a:rPr>
              <a:t>完成</a:t>
            </a:r>
            <a:endParaRPr lang="en-US" sz="1050" dirty="0">
              <a:latin typeface="Microsoft YaHei" pitchFamily="34" charset="0"/>
              <a:ea typeface="Microsoft YaHei" pitchFamily="34" charset="-122"/>
              <a:cs typeface="Microsoft YaHei" pitchFamily="34" charset="-120"/>
            </a:endParaRPr>
          </a:p>
        </p:txBody>
      </p:sp>
      <p:sp>
        <p:nvSpPr>
          <p:cNvPr id="27" name="Shape 25"/>
          <p:cNvSpPr/>
          <p:nvPr/>
        </p:nvSpPr>
        <p:spPr>
          <a:xfrm>
            <a:off x="762000" y="3905250"/>
            <a:ext cx="10668000" cy="9525"/>
          </a:xfrm>
          <a:prstGeom prst="rect">
            <a:avLst/>
          </a:prstGeom>
          <a:solidFill>
            <a:srgbClr val="E0D2B8"/>
          </a:solidFill>
          <a:ln/>
        </p:spPr>
      </p:sp>
      <p:sp>
        <p:nvSpPr>
          <p:cNvPr id="28" name="Text 26"/>
          <p:cNvSpPr/>
          <p:nvPr/>
        </p:nvSpPr>
        <p:spPr>
          <a:xfrm>
            <a:off x="952500" y="349301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城镇调查失业率</a:t>
            </a:r>
            <a:endParaRPr lang="en-US" sz="1425" dirty="0">
              <a:latin typeface="Microsoft YaHei" pitchFamily="34" charset="0"/>
              <a:ea typeface="Microsoft YaHei" pitchFamily="34" charset="-122"/>
              <a:cs typeface="Microsoft YaHei" pitchFamily="34" charset="-120"/>
            </a:endParaRPr>
          </a:p>
        </p:txBody>
      </p:sp>
      <p:sp>
        <p:nvSpPr>
          <p:cNvPr id="29" name="Text 27"/>
          <p:cNvSpPr/>
          <p:nvPr/>
        </p:nvSpPr>
        <p:spPr>
          <a:xfrm>
            <a:off x="3048000" y="3502183"/>
            <a:ext cx="9144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5.5% 左右</a:t>
            </a:r>
            <a:endParaRPr lang="en-US" sz="1350" dirty="0">
              <a:latin typeface="Microsoft YaHei" pitchFamily="34" charset="0"/>
              <a:ea typeface="Microsoft YaHei" pitchFamily="34" charset="-122"/>
              <a:cs typeface="Microsoft YaHei" pitchFamily="34" charset="-120"/>
            </a:endParaRPr>
          </a:p>
        </p:txBody>
      </p:sp>
      <p:sp>
        <p:nvSpPr>
          <p:cNvPr id="30" name="Text 28"/>
          <p:cNvSpPr/>
          <p:nvPr/>
        </p:nvSpPr>
        <p:spPr>
          <a:xfrm>
            <a:off x="5143500" y="3466252"/>
            <a:ext cx="7048500" cy="274320"/>
          </a:xfrm>
          <a:prstGeom prst="rect">
            <a:avLst/>
          </a:prstGeom>
          <a:noFill/>
          <a:ln/>
        </p:spPr>
        <p:txBody>
          <a:bodyPr wrap="none" lIns="0" tIns="0" rIns="0" bIns="0" rtlCol="0" anchor="t"/>
          <a:lstStyle/>
          <a:p>
            <a:pPr algn="l" indent="0" marL="0">
              <a:buNone/>
            </a:pPr>
            <a:r>
              <a:rPr lang="en-US" sz="1800" b="1" dirty="0">
                <a:solidFill>
                  <a:srgbClr val="33231C"/>
                </a:solidFill>
                <a:latin typeface="Microsoft YaHei" pitchFamily="34" charset="0"/>
                <a:ea typeface="Microsoft YaHei" pitchFamily="34" charset="-122"/>
                <a:cs typeface="Microsoft YaHei" pitchFamily="34" charset="-120"/>
              </a:rPr>
              <a:t>平均 5.2%</a:t>
            </a:r>
            <a:endParaRPr lang="en-US" sz="1800" dirty="0">
              <a:latin typeface="Microsoft YaHei" pitchFamily="34" charset="0"/>
              <a:ea typeface="Microsoft YaHei" pitchFamily="34" charset="-122"/>
              <a:cs typeface="Microsoft YaHei" pitchFamily="34" charset="-120"/>
            </a:endParaRPr>
          </a:p>
        </p:txBody>
      </p:sp>
      <p:sp>
        <p:nvSpPr>
          <p:cNvPr id="31" name="Text 29"/>
          <p:cNvSpPr/>
          <p:nvPr/>
        </p:nvSpPr>
        <p:spPr>
          <a:xfrm>
            <a:off x="7239000" y="3502183"/>
            <a:ext cx="4953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低 0.3 个百分点</a:t>
            </a:r>
            <a:endParaRPr lang="en-US" sz="1350" dirty="0">
              <a:latin typeface="Microsoft YaHei" pitchFamily="34" charset="0"/>
              <a:ea typeface="Microsoft YaHei" pitchFamily="34" charset="-122"/>
              <a:cs typeface="Microsoft YaHei" pitchFamily="34" charset="-120"/>
            </a:endParaRPr>
          </a:p>
        </p:txBody>
      </p:sp>
      <p:sp>
        <p:nvSpPr>
          <p:cNvPr id="32" name="Shape 30"/>
          <p:cNvSpPr/>
          <p:nvPr/>
        </p:nvSpPr>
        <p:spPr>
          <a:xfrm>
            <a:off x="10672763" y="3481388"/>
            <a:ext cx="752475" cy="238125"/>
          </a:xfrm>
          <a:prstGeom prst="roundRect">
            <a:avLst>
              <a:gd name="adj" fmla="val 52000"/>
            </a:avLst>
          </a:prstGeom>
          <a:noFill/>
          <a:ln w="9525">
            <a:solidFill>
              <a:srgbClr val="4C6B3C"/>
            </a:solidFill>
            <a:prstDash val="solid"/>
          </a:ln>
        </p:spPr>
      </p:sp>
      <p:sp>
        <p:nvSpPr>
          <p:cNvPr id="33" name="Text 31"/>
          <p:cNvSpPr/>
          <p:nvPr/>
        </p:nvSpPr>
        <p:spPr>
          <a:xfrm>
            <a:off x="9906000" y="3519787"/>
            <a:ext cx="2286000" cy="160020"/>
          </a:xfrm>
          <a:prstGeom prst="rect">
            <a:avLst/>
          </a:prstGeom>
          <a:noFill/>
          <a:ln/>
        </p:spPr>
        <p:txBody>
          <a:bodyPr wrap="none" lIns="0" tIns="0" rIns="0" bIns="0" rtlCol="0" anchor="t"/>
          <a:lstStyle/>
          <a:p>
            <a:pPr algn="ctr" indent="0" marL="0">
              <a:buNone/>
            </a:pPr>
            <a:r>
              <a:rPr lang="en-US" sz="1050" b="1" dirty="0">
                <a:solidFill>
                  <a:srgbClr val="4C6B3C"/>
                </a:solidFill>
                <a:latin typeface="Microsoft YaHei" pitchFamily="34" charset="0"/>
                <a:ea typeface="Microsoft YaHei" pitchFamily="34" charset="-122"/>
                <a:cs typeface="Microsoft YaHei" pitchFamily="34" charset="-120"/>
              </a:rPr>
              <a:t>完成</a:t>
            </a:r>
            <a:endParaRPr lang="en-US" sz="1050" dirty="0">
              <a:latin typeface="Microsoft YaHei" pitchFamily="34" charset="0"/>
              <a:ea typeface="Microsoft YaHei" pitchFamily="34" charset="-122"/>
              <a:cs typeface="Microsoft YaHei" pitchFamily="34" charset="-120"/>
            </a:endParaRPr>
          </a:p>
        </p:txBody>
      </p:sp>
      <p:sp>
        <p:nvSpPr>
          <p:cNvPr id="34" name="Shape 32"/>
          <p:cNvSpPr/>
          <p:nvPr/>
        </p:nvSpPr>
        <p:spPr>
          <a:xfrm>
            <a:off x="762000" y="3914775"/>
            <a:ext cx="10668000" cy="609600"/>
          </a:xfrm>
          <a:prstGeom prst="rect">
            <a:avLst/>
          </a:prstGeom>
          <a:solidFill>
            <a:srgbClr val="F4E1D7"/>
          </a:solidFill>
          <a:ln/>
        </p:spPr>
      </p:sp>
      <p:sp>
        <p:nvSpPr>
          <p:cNvPr id="35" name="Shape 33"/>
          <p:cNvSpPr/>
          <p:nvPr/>
        </p:nvSpPr>
        <p:spPr>
          <a:xfrm>
            <a:off x="762000" y="4524375"/>
            <a:ext cx="10668000" cy="9525"/>
          </a:xfrm>
          <a:prstGeom prst="rect">
            <a:avLst/>
          </a:prstGeom>
          <a:solidFill>
            <a:srgbClr val="E0D2B8"/>
          </a:solidFill>
          <a:ln/>
        </p:spPr>
      </p:sp>
      <p:sp>
        <p:nvSpPr>
          <p:cNvPr id="36" name="Text 34"/>
          <p:cNvSpPr/>
          <p:nvPr/>
        </p:nvSpPr>
        <p:spPr>
          <a:xfrm>
            <a:off x="952500" y="4112144"/>
            <a:ext cx="11239500" cy="217170"/>
          </a:xfrm>
          <a:prstGeom prst="rect">
            <a:avLst/>
          </a:prstGeom>
          <a:noFill/>
          <a:ln/>
        </p:spPr>
        <p:txBody>
          <a:bodyPr wrap="none" lIns="0" tIns="0" rIns="0" bIns="0" rtlCol="0" anchor="t"/>
          <a:lstStyle/>
          <a:p>
            <a:pPr algn="l" indent="0" marL="0">
              <a:buNone/>
            </a:pPr>
            <a:r>
              <a:rPr lang="en-US" sz="1425" b="1" dirty="0">
                <a:solidFill>
                  <a:srgbClr val="B02318"/>
                </a:solidFill>
                <a:latin typeface="Microsoft YaHei" pitchFamily="34" charset="0"/>
                <a:ea typeface="Microsoft YaHei" pitchFamily="34" charset="-122"/>
                <a:cs typeface="Microsoft YaHei" pitchFamily="34" charset="-120"/>
              </a:rPr>
              <a:t>居民消费价格</a:t>
            </a:r>
            <a:endParaRPr lang="en-US" sz="1425" dirty="0">
              <a:latin typeface="Microsoft YaHei" pitchFamily="34" charset="0"/>
              <a:ea typeface="Microsoft YaHei" pitchFamily="34" charset="-122"/>
              <a:cs typeface="Microsoft YaHei" pitchFamily="34" charset="-120"/>
            </a:endParaRPr>
          </a:p>
        </p:txBody>
      </p:sp>
      <p:sp>
        <p:nvSpPr>
          <p:cNvPr id="37" name="Text 35"/>
          <p:cNvSpPr/>
          <p:nvPr/>
        </p:nvSpPr>
        <p:spPr>
          <a:xfrm>
            <a:off x="3048000" y="4121308"/>
            <a:ext cx="9144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涨幅 2% 左右</a:t>
            </a:r>
            <a:endParaRPr lang="en-US" sz="1350" dirty="0">
              <a:latin typeface="Microsoft YaHei" pitchFamily="34" charset="0"/>
              <a:ea typeface="Microsoft YaHei" pitchFamily="34" charset="-122"/>
              <a:cs typeface="Microsoft YaHei" pitchFamily="34" charset="-120"/>
            </a:endParaRPr>
          </a:p>
        </p:txBody>
      </p:sp>
      <p:sp>
        <p:nvSpPr>
          <p:cNvPr id="38" name="Text 36"/>
          <p:cNvSpPr/>
          <p:nvPr/>
        </p:nvSpPr>
        <p:spPr>
          <a:xfrm>
            <a:off x="5143500" y="4085377"/>
            <a:ext cx="7048500" cy="274320"/>
          </a:xfrm>
          <a:prstGeom prst="rect">
            <a:avLst/>
          </a:prstGeom>
          <a:noFill/>
          <a:ln/>
        </p:spPr>
        <p:txBody>
          <a:bodyPr wrap="none" lIns="0" tIns="0" rIns="0" bIns="0" rtlCol="0" anchor="t"/>
          <a:lstStyle/>
          <a:p>
            <a:pPr algn="l" indent="0" marL="0">
              <a:buNone/>
            </a:pPr>
            <a:r>
              <a:rPr lang="en-US" sz="1800" b="1" dirty="0">
                <a:solidFill>
                  <a:srgbClr val="B02318"/>
                </a:solidFill>
                <a:latin typeface="Microsoft YaHei" pitchFamily="34" charset="0"/>
                <a:ea typeface="Microsoft YaHei" pitchFamily="34" charset="-122"/>
                <a:cs typeface="Microsoft YaHei" pitchFamily="34" charset="-120"/>
              </a:rPr>
              <a:t>与上年持平</a:t>
            </a:r>
            <a:endParaRPr lang="en-US" sz="1800" dirty="0">
              <a:latin typeface="Microsoft YaHei" pitchFamily="34" charset="0"/>
              <a:ea typeface="Microsoft YaHei" pitchFamily="34" charset="-122"/>
              <a:cs typeface="Microsoft YaHei" pitchFamily="34" charset="-120"/>
            </a:endParaRPr>
          </a:p>
        </p:txBody>
      </p:sp>
      <p:sp>
        <p:nvSpPr>
          <p:cNvPr id="39" name="Text 37"/>
          <p:cNvSpPr/>
          <p:nvPr/>
        </p:nvSpPr>
        <p:spPr>
          <a:xfrm>
            <a:off x="7239000" y="4121308"/>
            <a:ext cx="4953000" cy="205740"/>
          </a:xfrm>
          <a:prstGeom prst="rect">
            <a:avLst/>
          </a:prstGeom>
          <a:noFill/>
          <a:ln/>
        </p:spPr>
        <p:txBody>
          <a:bodyPr wrap="none" lIns="0" tIns="0" rIns="0" bIns="0" rtlCol="0" anchor="t"/>
          <a:lstStyle/>
          <a:p>
            <a:pPr algn="l" indent="0" marL="0">
              <a:buNone/>
            </a:pPr>
            <a:r>
              <a:rPr lang="en-US" sz="1350" dirty="0">
                <a:solidFill>
                  <a:srgbClr val="B02318"/>
                </a:solidFill>
                <a:latin typeface="Microsoft YaHei" pitchFamily="34" charset="0"/>
                <a:ea typeface="Microsoft YaHei" pitchFamily="34" charset="-122"/>
                <a:cs typeface="Microsoft YaHei" pitchFamily="34" charset="-120"/>
              </a:rPr>
              <a:t>低约 2 个百分点</a:t>
            </a:r>
            <a:endParaRPr lang="en-US" sz="1350" dirty="0">
              <a:latin typeface="Microsoft YaHei" pitchFamily="34" charset="0"/>
              <a:ea typeface="Microsoft YaHei" pitchFamily="34" charset="-122"/>
              <a:cs typeface="Microsoft YaHei" pitchFamily="34" charset="-120"/>
            </a:endParaRPr>
          </a:p>
        </p:txBody>
      </p:sp>
      <p:sp>
        <p:nvSpPr>
          <p:cNvPr id="40" name="Shape 38"/>
          <p:cNvSpPr/>
          <p:nvPr/>
        </p:nvSpPr>
        <p:spPr>
          <a:xfrm>
            <a:off x="10668000" y="4095750"/>
            <a:ext cx="762000" cy="247650"/>
          </a:xfrm>
          <a:prstGeom prst="roundRect">
            <a:avLst>
              <a:gd name="adj" fmla="val 50000"/>
            </a:avLst>
          </a:prstGeom>
          <a:solidFill>
            <a:srgbClr val="B02318"/>
          </a:solidFill>
          <a:ln/>
        </p:spPr>
      </p:sp>
      <p:sp>
        <p:nvSpPr>
          <p:cNvPr id="41" name="Text 39"/>
          <p:cNvSpPr/>
          <p:nvPr/>
        </p:nvSpPr>
        <p:spPr>
          <a:xfrm>
            <a:off x="9906000" y="4138912"/>
            <a:ext cx="228600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未完成</a:t>
            </a:r>
            <a:endParaRPr lang="en-US" sz="1050" dirty="0">
              <a:latin typeface="Microsoft YaHei" pitchFamily="34" charset="0"/>
              <a:ea typeface="Microsoft YaHei" pitchFamily="34" charset="-122"/>
              <a:cs typeface="Microsoft YaHei" pitchFamily="34" charset="-120"/>
            </a:endParaRPr>
          </a:p>
        </p:txBody>
      </p:sp>
      <p:sp>
        <p:nvSpPr>
          <p:cNvPr id="42" name="Shape 40"/>
          <p:cNvSpPr/>
          <p:nvPr/>
        </p:nvSpPr>
        <p:spPr>
          <a:xfrm>
            <a:off x="762000" y="5143500"/>
            <a:ext cx="10668000" cy="9525"/>
          </a:xfrm>
          <a:prstGeom prst="rect">
            <a:avLst/>
          </a:prstGeom>
          <a:solidFill>
            <a:srgbClr val="E0D2B8"/>
          </a:solidFill>
          <a:ln/>
        </p:spPr>
      </p:sp>
      <p:sp>
        <p:nvSpPr>
          <p:cNvPr id="43" name="Text 41"/>
          <p:cNvSpPr/>
          <p:nvPr/>
        </p:nvSpPr>
        <p:spPr>
          <a:xfrm>
            <a:off x="952500" y="473126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单位 GDP 能耗</a:t>
            </a:r>
            <a:endParaRPr lang="en-US" sz="1425" dirty="0">
              <a:latin typeface="Microsoft YaHei" pitchFamily="34" charset="0"/>
              <a:ea typeface="Microsoft YaHei" pitchFamily="34" charset="-122"/>
              <a:cs typeface="Microsoft YaHei" pitchFamily="34" charset="-120"/>
            </a:endParaRPr>
          </a:p>
        </p:txBody>
      </p:sp>
      <p:sp>
        <p:nvSpPr>
          <p:cNvPr id="44" name="Text 42"/>
          <p:cNvSpPr/>
          <p:nvPr/>
        </p:nvSpPr>
        <p:spPr>
          <a:xfrm>
            <a:off x="3048000" y="4740433"/>
            <a:ext cx="9144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降低 3% 左右</a:t>
            </a:r>
            <a:endParaRPr lang="en-US" sz="1350" dirty="0">
              <a:latin typeface="Microsoft YaHei" pitchFamily="34" charset="0"/>
              <a:ea typeface="Microsoft YaHei" pitchFamily="34" charset="-122"/>
              <a:cs typeface="Microsoft YaHei" pitchFamily="34" charset="-120"/>
            </a:endParaRPr>
          </a:p>
        </p:txBody>
      </p:sp>
      <p:sp>
        <p:nvSpPr>
          <p:cNvPr id="45" name="Text 43"/>
          <p:cNvSpPr/>
          <p:nvPr/>
        </p:nvSpPr>
        <p:spPr>
          <a:xfrm>
            <a:off x="5143500" y="4704502"/>
            <a:ext cx="7048500" cy="274320"/>
          </a:xfrm>
          <a:prstGeom prst="rect">
            <a:avLst/>
          </a:prstGeom>
          <a:noFill/>
          <a:ln/>
        </p:spPr>
        <p:txBody>
          <a:bodyPr wrap="none" lIns="0" tIns="0" rIns="0" bIns="0" rtlCol="0" anchor="t"/>
          <a:lstStyle/>
          <a:p>
            <a:pPr algn="l" indent="0" marL="0">
              <a:buNone/>
            </a:pPr>
            <a:r>
              <a:rPr lang="en-US" sz="1800" b="1" dirty="0">
                <a:solidFill>
                  <a:srgbClr val="33231C"/>
                </a:solidFill>
                <a:latin typeface="Microsoft YaHei" pitchFamily="34" charset="0"/>
                <a:ea typeface="Microsoft YaHei" pitchFamily="34" charset="-122"/>
                <a:cs typeface="Microsoft YaHei" pitchFamily="34" charset="-120"/>
              </a:rPr>
              <a:t>降低 5.1%</a:t>
            </a:r>
            <a:endParaRPr lang="en-US" sz="1800" dirty="0">
              <a:latin typeface="Microsoft YaHei" pitchFamily="34" charset="0"/>
              <a:ea typeface="Microsoft YaHei" pitchFamily="34" charset="-122"/>
              <a:cs typeface="Microsoft YaHei" pitchFamily="34" charset="-120"/>
            </a:endParaRPr>
          </a:p>
        </p:txBody>
      </p:sp>
      <p:sp>
        <p:nvSpPr>
          <p:cNvPr id="46" name="Text 44"/>
          <p:cNvSpPr/>
          <p:nvPr/>
        </p:nvSpPr>
        <p:spPr>
          <a:xfrm>
            <a:off x="7239000" y="4740433"/>
            <a:ext cx="4953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超 2.1 个百分点</a:t>
            </a:r>
            <a:endParaRPr lang="en-US" sz="1350" dirty="0">
              <a:latin typeface="Microsoft YaHei" pitchFamily="34" charset="0"/>
              <a:ea typeface="Microsoft YaHei" pitchFamily="34" charset="-122"/>
              <a:cs typeface="Microsoft YaHei" pitchFamily="34" charset="-120"/>
            </a:endParaRPr>
          </a:p>
        </p:txBody>
      </p:sp>
      <p:sp>
        <p:nvSpPr>
          <p:cNvPr id="47" name="Shape 45"/>
          <p:cNvSpPr/>
          <p:nvPr/>
        </p:nvSpPr>
        <p:spPr>
          <a:xfrm>
            <a:off x="10672763" y="4719638"/>
            <a:ext cx="752475" cy="238125"/>
          </a:xfrm>
          <a:prstGeom prst="roundRect">
            <a:avLst>
              <a:gd name="adj" fmla="val 52000"/>
            </a:avLst>
          </a:prstGeom>
          <a:noFill/>
          <a:ln w="9525">
            <a:solidFill>
              <a:srgbClr val="4C6B3C"/>
            </a:solidFill>
            <a:prstDash val="solid"/>
          </a:ln>
        </p:spPr>
      </p:sp>
      <p:sp>
        <p:nvSpPr>
          <p:cNvPr id="48" name="Text 46"/>
          <p:cNvSpPr/>
          <p:nvPr/>
        </p:nvSpPr>
        <p:spPr>
          <a:xfrm>
            <a:off x="9906000" y="4758037"/>
            <a:ext cx="2286000" cy="160020"/>
          </a:xfrm>
          <a:prstGeom prst="rect">
            <a:avLst/>
          </a:prstGeom>
          <a:noFill/>
          <a:ln/>
        </p:spPr>
        <p:txBody>
          <a:bodyPr wrap="none" lIns="0" tIns="0" rIns="0" bIns="0" rtlCol="0" anchor="t"/>
          <a:lstStyle/>
          <a:p>
            <a:pPr algn="ctr" indent="0" marL="0">
              <a:buNone/>
            </a:pPr>
            <a:r>
              <a:rPr lang="en-US" sz="1050" b="1" dirty="0">
                <a:solidFill>
                  <a:srgbClr val="4C6B3C"/>
                </a:solidFill>
                <a:latin typeface="Microsoft YaHei" pitchFamily="34" charset="0"/>
                <a:ea typeface="Microsoft YaHei" pitchFamily="34" charset="-122"/>
                <a:cs typeface="Microsoft YaHei" pitchFamily="34" charset="-120"/>
              </a:rPr>
              <a:t>完成</a:t>
            </a:r>
            <a:endParaRPr lang="en-US" sz="1050" dirty="0">
              <a:latin typeface="Microsoft YaHei" pitchFamily="34" charset="0"/>
              <a:ea typeface="Microsoft YaHei" pitchFamily="34" charset="-122"/>
              <a:cs typeface="Microsoft YaHei" pitchFamily="34" charset="-120"/>
            </a:endParaRPr>
          </a:p>
        </p:txBody>
      </p:sp>
      <p:sp>
        <p:nvSpPr>
          <p:cNvPr id="49" name="Text 47"/>
          <p:cNvSpPr/>
          <p:nvPr/>
        </p:nvSpPr>
        <p:spPr>
          <a:xfrm>
            <a:off x="762000" y="5349671"/>
            <a:ext cx="114300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粮食产量 1.43 万亿斤、居民收入实际增长 5.0%，也都完成</a:t>
            </a:r>
            <a:endParaRPr lang="en-US" sz="1275" dirty="0">
              <a:latin typeface="Microsoft YaHei" pitchFamily="34" charset="0"/>
              <a:ea typeface="Microsoft YaHei" pitchFamily="34" charset="-122"/>
              <a:cs typeface="Microsoft YaHei" pitchFamily="34" charset="-120"/>
            </a:endParaRPr>
          </a:p>
        </p:txBody>
      </p:sp>
      <p:sp>
        <p:nvSpPr>
          <p:cNvPr id="50" name="Text 48"/>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来源：2025 年、2026 年政府工作报告，国家统计局 2025 年统计公报（2026 年 2 月 28 日）</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2026 年增长目标改成区间，绿色指标由能耗换成碳</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Text 5"/>
          <p:cNvSpPr/>
          <p:nvPr/>
        </p:nvSpPr>
        <p:spPr>
          <a:xfrm>
            <a:off x="2857500" y="1805648"/>
            <a:ext cx="9334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2025 年目标</a:t>
            </a:r>
            <a:endParaRPr lang="en-US" sz="1125" dirty="0">
              <a:latin typeface="Microsoft YaHei" pitchFamily="34" charset="0"/>
              <a:ea typeface="Microsoft YaHei" pitchFamily="34" charset="-122"/>
              <a:cs typeface="Microsoft YaHei" pitchFamily="34" charset="-120"/>
            </a:endParaRPr>
          </a:p>
        </p:txBody>
      </p:sp>
      <p:sp>
        <p:nvSpPr>
          <p:cNvPr id="8" name="Text 6"/>
          <p:cNvSpPr/>
          <p:nvPr/>
        </p:nvSpPr>
        <p:spPr>
          <a:xfrm>
            <a:off x="6385870" y="1805648"/>
            <a:ext cx="5806130" cy="171450"/>
          </a:xfrm>
          <a:prstGeom prst="rect">
            <a:avLst/>
          </a:prstGeom>
          <a:noFill/>
          <a:ln/>
        </p:spPr>
        <p:txBody>
          <a:bodyPr wrap="none" lIns="0" tIns="0" rIns="0" bIns="0" rtlCol="0" anchor="t"/>
          <a:lstStyle/>
          <a:p>
            <a:pPr algn="l" indent="0" marL="0">
              <a:buNone/>
            </a:pPr>
            <a:r>
              <a:rPr lang="en-US" sz="1125" b="1" dirty="0">
                <a:solidFill>
                  <a:srgbClr val="B02318"/>
                </a:solidFill>
                <a:latin typeface="Microsoft YaHei" pitchFamily="34" charset="0"/>
                <a:ea typeface="Microsoft YaHei" pitchFamily="34" charset="-122"/>
                <a:cs typeface="Microsoft YaHei" pitchFamily="34" charset="-120"/>
              </a:rPr>
              <a:t>2026 年目标</a:t>
            </a:r>
            <a:endParaRPr lang="en-US" sz="1125" dirty="0">
              <a:latin typeface="Microsoft YaHei" pitchFamily="34" charset="0"/>
              <a:ea typeface="Microsoft YaHei" pitchFamily="34" charset="-122"/>
              <a:cs typeface="Microsoft YaHei" pitchFamily="34" charset="-120"/>
            </a:endParaRPr>
          </a:p>
        </p:txBody>
      </p:sp>
      <p:sp>
        <p:nvSpPr>
          <p:cNvPr id="9" name="Text 7"/>
          <p:cNvSpPr/>
          <p:nvPr/>
        </p:nvSpPr>
        <p:spPr>
          <a:xfrm>
            <a:off x="0" y="1805648"/>
            <a:ext cx="11430000" cy="171450"/>
          </a:xfrm>
          <a:prstGeom prst="rect">
            <a:avLst/>
          </a:prstGeom>
          <a:noFill/>
          <a:ln/>
        </p:spPr>
        <p:txBody>
          <a:bodyPr wrap="none" lIns="0" tIns="0" rIns="0" bIns="0" rtlCol="0" anchor="t"/>
          <a:lstStyle/>
          <a:p>
            <a:pPr algn="r" indent="0" marL="0">
              <a:buNone/>
            </a:pPr>
            <a:r>
              <a:rPr lang="en-US" sz="1125" dirty="0">
                <a:solidFill>
                  <a:srgbClr val="6E5B4B"/>
                </a:solidFill>
                <a:latin typeface="Microsoft YaHei" pitchFamily="34" charset="0"/>
                <a:ea typeface="Microsoft YaHei" pitchFamily="34" charset="-122"/>
                <a:cs typeface="Microsoft YaHei" pitchFamily="34" charset="-120"/>
              </a:rPr>
              <a:t>变化</a:t>
            </a:r>
            <a:endParaRPr lang="en-US" sz="1125" dirty="0">
              <a:latin typeface="Microsoft YaHei" pitchFamily="34" charset="0"/>
              <a:ea typeface="Microsoft YaHei" pitchFamily="34" charset="-122"/>
              <a:cs typeface="Microsoft YaHei" pitchFamily="34" charset="-120"/>
            </a:endParaRPr>
          </a:p>
        </p:txBody>
      </p:sp>
      <p:sp>
        <p:nvSpPr>
          <p:cNvPr id="10" name="Shape 8"/>
          <p:cNvSpPr/>
          <p:nvPr/>
        </p:nvSpPr>
        <p:spPr>
          <a:xfrm>
            <a:off x="762000" y="2038350"/>
            <a:ext cx="10668000" cy="19050"/>
          </a:xfrm>
          <a:prstGeom prst="rect">
            <a:avLst/>
          </a:prstGeom>
          <a:solidFill>
            <a:srgbClr val="B02318"/>
          </a:solidFill>
          <a:ln/>
        </p:spPr>
      </p:sp>
      <p:sp>
        <p:nvSpPr>
          <p:cNvPr id="11" name="Shape 9"/>
          <p:cNvSpPr/>
          <p:nvPr/>
        </p:nvSpPr>
        <p:spPr>
          <a:xfrm>
            <a:off x="762000" y="2057400"/>
            <a:ext cx="10668000" cy="723900"/>
          </a:xfrm>
          <a:prstGeom prst="rect">
            <a:avLst/>
          </a:prstGeom>
          <a:solidFill>
            <a:srgbClr val="F4E1D7"/>
          </a:solidFill>
          <a:ln/>
        </p:spPr>
      </p:sp>
      <p:sp>
        <p:nvSpPr>
          <p:cNvPr id="12" name="Shape 10"/>
          <p:cNvSpPr/>
          <p:nvPr/>
        </p:nvSpPr>
        <p:spPr>
          <a:xfrm>
            <a:off x="762000" y="2781300"/>
            <a:ext cx="10668000" cy="9525"/>
          </a:xfrm>
          <a:prstGeom prst="rect">
            <a:avLst/>
          </a:prstGeom>
          <a:solidFill>
            <a:srgbClr val="E0D2B8"/>
          </a:solidFill>
          <a:ln/>
        </p:spPr>
      </p:sp>
      <p:sp>
        <p:nvSpPr>
          <p:cNvPr id="13" name="Text 11"/>
          <p:cNvSpPr/>
          <p:nvPr/>
        </p:nvSpPr>
        <p:spPr>
          <a:xfrm>
            <a:off x="952500" y="231191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经济增长</a:t>
            </a:r>
            <a:endParaRPr lang="en-US" sz="1425" dirty="0">
              <a:latin typeface="Microsoft YaHei" pitchFamily="34" charset="0"/>
              <a:ea typeface="Microsoft YaHei" pitchFamily="34" charset="-122"/>
              <a:cs typeface="Microsoft YaHei" pitchFamily="34" charset="-120"/>
            </a:endParaRPr>
          </a:p>
        </p:txBody>
      </p:sp>
      <p:sp>
        <p:nvSpPr>
          <p:cNvPr id="14" name="Text 12"/>
          <p:cNvSpPr/>
          <p:nvPr/>
        </p:nvSpPr>
        <p:spPr>
          <a:xfrm>
            <a:off x="2857500" y="2330246"/>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5% 左右</a:t>
            </a:r>
            <a:endParaRPr lang="en-US" sz="1275" dirty="0">
              <a:latin typeface="Microsoft YaHei" pitchFamily="34" charset="0"/>
              <a:ea typeface="Microsoft YaHei" pitchFamily="34" charset="-122"/>
              <a:cs typeface="Microsoft YaHei" pitchFamily="34" charset="-120"/>
            </a:endParaRPr>
          </a:p>
        </p:txBody>
      </p:sp>
      <p:sp>
        <p:nvSpPr>
          <p:cNvPr id="15" name="Text 13"/>
          <p:cNvSpPr/>
          <p:nvPr/>
        </p:nvSpPr>
        <p:spPr>
          <a:xfrm>
            <a:off x="6385870" y="2321083"/>
            <a:ext cx="5806130" cy="205740"/>
          </a:xfrm>
          <a:prstGeom prst="rect">
            <a:avLst/>
          </a:prstGeom>
          <a:noFill/>
          <a:ln/>
        </p:spPr>
        <p:txBody>
          <a:bodyPr wrap="none" lIns="0" tIns="0" rIns="0" bIns="0" rtlCol="0" anchor="t"/>
          <a:lstStyle/>
          <a:p>
            <a:pPr algn="l" indent="0" marL="0">
              <a:buNone/>
            </a:pPr>
            <a:r>
              <a:rPr lang="en-US" sz="1350" b="1" dirty="0">
                <a:solidFill>
                  <a:srgbClr val="B02318"/>
                </a:solidFill>
                <a:latin typeface="Microsoft YaHei" pitchFamily="34" charset="0"/>
                <a:ea typeface="Microsoft YaHei" pitchFamily="34" charset="-122"/>
                <a:cs typeface="Microsoft YaHei" pitchFamily="34" charset="-120"/>
              </a:rPr>
              <a:t>「4.5%—5%，在实际工作中努力争取更好结果」</a:t>
            </a:r>
            <a:endParaRPr lang="en-US" sz="1350" dirty="0">
              <a:latin typeface="Microsoft YaHei" pitchFamily="34" charset="0"/>
              <a:ea typeface="Microsoft YaHei" pitchFamily="34" charset="-122"/>
              <a:cs typeface="Microsoft YaHei" pitchFamily="34" charset="-120"/>
            </a:endParaRPr>
          </a:p>
        </p:txBody>
      </p:sp>
      <p:sp>
        <p:nvSpPr>
          <p:cNvPr id="16" name="Shape 14"/>
          <p:cNvSpPr/>
          <p:nvPr/>
        </p:nvSpPr>
        <p:spPr>
          <a:xfrm>
            <a:off x="10668000" y="2295525"/>
            <a:ext cx="762000" cy="247650"/>
          </a:xfrm>
          <a:prstGeom prst="roundRect">
            <a:avLst>
              <a:gd name="adj" fmla="val 50000"/>
            </a:avLst>
          </a:prstGeom>
          <a:solidFill>
            <a:srgbClr val="B02318"/>
          </a:solidFill>
          <a:ln/>
        </p:spPr>
      </p:sp>
      <p:sp>
        <p:nvSpPr>
          <p:cNvPr id="17" name="Text 15"/>
          <p:cNvSpPr/>
          <p:nvPr/>
        </p:nvSpPr>
        <p:spPr>
          <a:xfrm>
            <a:off x="9906000" y="2338687"/>
            <a:ext cx="228600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改为区间</a:t>
            </a:r>
            <a:endParaRPr lang="en-US" sz="1050" dirty="0">
              <a:latin typeface="Microsoft YaHei" pitchFamily="34" charset="0"/>
              <a:ea typeface="Microsoft YaHei" pitchFamily="34" charset="-122"/>
              <a:cs typeface="Microsoft YaHei" pitchFamily="34" charset="-120"/>
            </a:endParaRPr>
          </a:p>
        </p:txBody>
      </p:sp>
      <p:sp>
        <p:nvSpPr>
          <p:cNvPr id="18" name="Shape 16"/>
          <p:cNvSpPr/>
          <p:nvPr/>
        </p:nvSpPr>
        <p:spPr>
          <a:xfrm>
            <a:off x="762000" y="3514725"/>
            <a:ext cx="10668000" cy="9525"/>
          </a:xfrm>
          <a:prstGeom prst="rect">
            <a:avLst/>
          </a:prstGeom>
          <a:solidFill>
            <a:srgbClr val="E0D2B8"/>
          </a:solidFill>
          <a:ln/>
        </p:spPr>
      </p:sp>
      <p:sp>
        <p:nvSpPr>
          <p:cNvPr id="19" name="Text 17"/>
          <p:cNvSpPr/>
          <p:nvPr/>
        </p:nvSpPr>
        <p:spPr>
          <a:xfrm>
            <a:off x="952500" y="3045344"/>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就业</a:t>
            </a:r>
            <a:endParaRPr lang="en-US" sz="1425" dirty="0">
              <a:latin typeface="Microsoft YaHei" pitchFamily="34" charset="0"/>
              <a:ea typeface="Microsoft YaHei" pitchFamily="34" charset="-122"/>
              <a:cs typeface="Microsoft YaHei" pitchFamily="34" charset="-120"/>
            </a:endParaRPr>
          </a:p>
        </p:txBody>
      </p:sp>
      <p:sp>
        <p:nvSpPr>
          <p:cNvPr id="20" name="Text 18"/>
          <p:cNvSpPr/>
          <p:nvPr/>
        </p:nvSpPr>
        <p:spPr>
          <a:xfrm>
            <a:off x="2857500" y="3063671"/>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新增 1200 万人以上，失业率 5.5% 左右</a:t>
            </a:r>
            <a:endParaRPr lang="en-US" sz="1275" dirty="0">
              <a:latin typeface="Microsoft YaHei" pitchFamily="34" charset="0"/>
              <a:ea typeface="Microsoft YaHei" pitchFamily="34" charset="-122"/>
              <a:cs typeface="Microsoft YaHei" pitchFamily="34" charset="-120"/>
            </a:endParaRPr>
          </a:p>
        </p:txBody>
      </p:sp>
      <p:sp>
        <p:nvSpPr>
          <p:cNvPr id="21" name="Text 19"/>
          <p:cNvSpPr/>
          <p:nvPr/>
        </p:nvSpPr>
        <p:spPr>
          <a:xfrm>
            <a:off x="6385870" y="3054508"/>
            <a:ext cx="580613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不变</a:t>
            </a:r>
            <a:endParaRPr lang="en-US" sz="1350" dirty="0">
              <a:latin typeface="Microsoft YaHei" pitchFamily="34" charset="0"/>
              <a:ea typeface="Microsoft YaHei" pitchFamily="34" charset="-122"/>
              <a:cs typeface="Microsoft YaHei" pitchFamily="34" charset="-120"/>
            </a:endParaRPr>
          </a:p>
        </p:txBody>
      </p:sp>
      <p:sp>
        <p:nvSpPr>
          <p:cNvPr id="22" name="Shape 20"/>
          <p:cNvSpPr/>
          <p:nvPr/>
        </p:nvSpPr>
        <p:spPr>
          <a:xfrm>
            <a:off x="10939463" y="3033713"/>
            <a:ext cx="485775" cy="238125"/>
          </a:xfrm>
          <a:prstGeom prst="roundRect">
            <a:avLst>
              <a:gd name="adj" fmla="val 52000"/>
            </a:avLst>
          </a:prstGeom>
          <a:noFill/>
          <a:ln w="9525">
            <a:solidFill>
              <a:srgbClr val="6E5B4B"/>
            </a:solidFill>
            <a:prstDash val="solid"/>
          </a:ln>
        </p:spPr>
      </p:sp>
      <p:sp>
        <p:nvSpPr>
          <p:cNvPr id="23" name="Text 21"/>
          <p:cNvSpPr/>
          <p:nvPr/>
        </p:nvSpPr>
        <p:spPr>
          <a:xfrm>
            <a:off x="10172700" y="3072112"/>
            <a:ext cx="2019300" cy="160020"/>
          </a:xfrm>
          <a:prstGeom prst="rect">
            <a:avLst/>
          </a:prstGeom>
          <a:noFill/>
          <a:ln/>
        </p:spPr>
        <p:txBody>
          <a:bodyPr wrap="none" lIns="0" tIns="0" rIns="0" bIns="0" rtlCol="0" anchor="t"/>
          <a:lstStyle/>
          <a:p>
            <a:pPr algn="ctr" indent="0" marL="0">
              <a:buNone/>
            </a:pPr>
            <a:r>
              <a:rPr lang="en-US" sz="1050" b="1" dirty="0">
                <a:solidFill>
                  <a:srgbClr val="6E5B4B"/>
                </a:solidFill>
                <a:latin typeface="Microsoft YaHei" pitchFamily="34" charset="0"/>
                <a:ea typeface="Microsoft YaHei" pitchFamily="34" charset="-122"/>
                <a:cs typeface="Microsoft YaHei" pitchFamily="34" charset="-120"/>
              </a:rPr>
              <a:t>不变</a:t>
            </a:r>
            <a:endParaRPr lang="en-US" sz="1050" dirty="0">
              <a:latin typeface="Microsoft YaHei" pitchFamily="34" charset="0"/>
              <a:ea typeface="Microsoft YaHei" pitchFamily="34" charset="-122"/>
              <a:cs typeface="Microsoft YaHei" pitchFamily="34" charset="-120"/>
            </a:endParaRPr>
          </a:p>
        </p:txBody>
      </p:sp>
      <p:sp>
        <p:nvSpPr>
          <p:cNvPr id="24" name="Shape 22"/>
          <p:cNvSpPr/>
          <p:nvPr/>
        </p:nvSpPr>
        <p:spPr>
          <a:xfrm>
            <a:off x="762000" y="4248150"/>
            <a:ext cx="10668000" cy="9525"/>
          </a:xfrm>
          <a:prstGeom prst="rect">
            <a:avLst/>
          </a:prstGeom>
          <a:solidFill>
            <a:srgbClr val="E0D2B8"/>
          </a:solidFill>
          <a:ln/>
        </p:spPr>
      </p:sp>
      <p:sp>
        <p:nvSpPr>
          <p:cNvPr id="25" name="Text 23"/>
          <p:cNvSpPr/>
          <p:nvPr/>
        </p:nvSpPr>
        <p:spPr>
          <a:xfrm>
            <a:off x="952500" y="377876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居民消费价格</a:t>
            </a:r>
            <a:endParaRPr lang="en-US" sz="1425" dirty="0">
              <a:latin typeface="Microsoft YaHei" pitchFamily="34" charset="0"/>
              <a:ea typeface="Microsoft YaHei" pitchFamily="34" charset="-122"/>
              <a:cs typeface="Microsoft YaHei" pitchFamily="34" charset="-120"/>
            </a:endParaRPr>
          </a:p>
        </p:txBody>
      </p:sp>
      <p:sp>
        <p:nvSpPr>
          <p:cNvPr id="26" name="Text 24"/>
          <p:cNvSpPr/>
          <p:nvPr/>
        </p:nvSpPr>
        <p:spPr>
          <a:xfrm>
            <a:off x="2857500" y="3797096"/>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涨幅 2% 左右</a:t>
            </a:r>
            <a:endParaRPr lang="en-US" sz="1275" dirty="0">
              <a:latin typeface="Microsoft YaHei" pitchFamily="34" charset="0"/>
              <a:ea typeface="Microsoft YaHei" pitchFamily="34" charset="-122"/>
              <a:cs typeface="Microsoft YaHei" pitchFamily="34" charset="-120"/>
            </a:endParaRPr>
          </a:p>
        </p:txBody>
      </p:sp>
      <p:sp>
        <p:nvSpPr>
          <p:cNvPr id="27" name="Text 25"/>
          <p:cNvSpPr/>
          <p:nvPr/>
        </p:nvSpPr>
        <p:spPr>
          <a:xfrm>
            <a:off x="6385870" y="3787933"/>
            <a:ext cx="580613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不变，「推动价格总水平由负转正」</a:t>
            </a:r>
            <a:endParaRPr lang="en-US" sz="1350" dirty="0">
              <a:latin typeface="Microsoft YaHei" pitchFamily="34" charset="0"/>
              <a:ea typeface="Microsoft YaHei" pitchFamily="34" charset="-122"/>
              <a:cs typeface="Microsoft YaHei" pitchFamily="34" charset="-120"/>
            </a:endParaRPr>
          </a:p>
        </p:txBody>
      </p:sp>
      <p:sp>
        <p:nvSpPr>
          <p:cNvPr id="28" name="Shape 26"/>
          <p:cNvSpPr/>
          <p:nvPr/>
        </p:nvSpPr>
        <p:spPr>
          <a:xfrm>
            <a:off x="10939463" y="3767138"/>
            <a:ext cx="485775" cy="238125"/>
          </a:xfrm>
          <a:prstGeom prst="roundRect">
            <a:avLst>
              <a:gd name="adj" fmla="val 52000"/>
            </a:avLst>
          </a:prstGeom>
          <a:noFill/>
          <a:ln w="9525">
            <a:solidFill>
              <a:srgbClr val="6E5B4B"/>
            </a:solidFill>
            <a:prstDash val="solid"/>
          </a:ln>
        </p:spPr>
      </p:sp>
      <p:sp>
        <p:nvSpPr>
          <p:cNvPr id="29" name="Text 27"/>
          <p:cNvSpPr/>
          <p:nvPr/>
        </p:nvSpPr>
        <p:spPr>
          <a:xfrm>
            <a:off x="10172700" y="3805537"/>
            <a:ext cx="2019300" cy="160020"/>
          </a:xfrm>
          <a:prstGeom prst="rect">
            <a:avLst/>
          </a:prstGeom>
          <a:noFill/>
          <a:ln/>
        </p:spPr>
        <p:txBody>
          <a:bodyPr wrap="none" lIns="0" tIns="0" rIns="0" bIns="0" rtlCol="0" anchor="t"/>
          <a:lstStyle/>
          <a:p>
            <a:pPr algn="ctr" indent="0" marL="0">
              <a:buNone/>
            </a:pPr>
            <a:r>
              <a:rPr lang="en-US" sz="1050" b="1" dirty="0">
                <a:solidFill>
                  <a:srgbClr val="6E5B4B"/>
                </a:solidFill>
                <a:latin typeface="Microsoft YaHei" pitchFamily="34" charset="0"/>
                <a:ea typeface="Microsoft YaHei" pitchFamily="34" charset="-122"/>
                <a:cs typeface="Microsoft YaHei" pitchFamily="34" charset="-120"/>
              </a:rPr>
              <a:t>不变</a:t>
            </a:r>
            <a:endParaRPr lang="en-US" sz="1050" dirty="0">
              <a:latin typeface="Microsoft YaHei" pitchFamily="34" charset="0"/>
              <a:ea typeface="Microsoft YaHei" pitchFamily="34" charset="-122"/>
              <a:cs typeface="Microsoft YaHei" pitchFamily="34" charset="-120"/>
            </a:endParaRPr>
          </a:p>
        </p:txBody>
      </p:sp>
      <p:sp>
        <p:nvSpPr>
          <p:cNvPr id="30" name="Shape 28"/>
          <p:cNvSpPr/>
          <p:nvPr/>
        </p:nvSpPr>
        <p:spPr>
          <a:xfrm>
            <a:off x="762000" y="4981575"/>
            <a:ext cx="10668000" cy="9525"/>
          </a:xfrm>
          <a:prstGeom prst="rect">
            <a:avLst/>
          </a:prstGeom>
          <a:solidFill>
            <a:srgbClr val="E0D2B8"/>
          </a:solidFill>
          <a:ln/>
        </p:spPr>
      </p:sp>
      <p:sp>
        <p:nvSpPr>
          <p:cNvPr id="31" name="Text 29"/>
          <p:cNvSpPr/>
          <p:nvPr/>
        </p:nvSpPr>
        <p:spPr>
          <a:xfrm>
            <a:off x="952500" y="4512194"/>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粮食产量</a:t>
            </a:r>
            <a:endParaRPr lang="en-US" sz="1425" dirty="0">
              <a:latin typeface="Microsoft YaHei" pitchFamily="34" charset="0"/>
              <a:ea typeface="Microsoft YaHei" pitchFamily="34" charset="-122"/>
              <a:cs typeface="Microsoft YaHei" pitchFamily="34" charset="-120"/>
            </a:endParaRPr>
          </a:p>
        </p:txBody>
      </p:sp>
      <p:sp>
        <p:nvSpPr>
          <p:cNvPr id="32" name="Text 30"/>
          <p:cNvSpPr/>
          <p:nvPr/>
        </p:nvSpPr>
        <p:spPr>
          <a:xfrm>
            <a:off x="2857500" y="4530521"/>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1.4 万亿斤左右</a:t>
            </a:r>
            <a:endParaRPr lang="en-US" sz="1275" dirty="0">
              <a:latin typeface="Microsoft YaHei" pitchFamily="34" charset="0"/>
              <a:ea typeface="Microsoft YaHei" pitchFamily="34" charset="-122"/>
              <a:cs typeface="Microsoft YaHei" pitchFamily="34" charset="-120"/>
            </a:endParaRPr>
          </a:p>
        </p:txBody>
      </p:sp>
      <p:sp>
        <p:nvSpPr>
          <p:cNvPr id="33" name="Text 31"/>
          <p:cNvSpPr/>
          <p:nvPr/>
        </p:nvSpPr>
        <p:spPr>
          <a:xfrm>
            <a:off x="6385870" y="4521358"/>
            <a:ext cx="580613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不变</a:t>
            </a:r>
            <a:endParaRPr lang="en-US" sz="1350" dirty="0">
              <a:latin typeface="Microsoft YaHei" pitchFamily="34" charset="0"/>
              <a:ea typeface="Microsoft YaHei" pitchFamily="34" charset="-122"/>
              <a:cs typeface="Microsoft YaHei" pitchFamily="34" charset="-120"/>
            </a:endParaRPr>
          </a:p>
        </p:txBody>
      </p:sp>
      <p:sp>
        <p:nvSpPr>
          <p:cNvPr id="34" name="Shape 32"/>
          <p:cNvSpPr/>
          <p:nvPr/>
        </p:nvSpPr>
        <p:spPr>
          <a:xfrm>
            <a:off x="10939463" y="4500563"/>
            <a:ext cx="485775" cy="238125"/>
          </a:xfrm>
          <a:prstGeom prst="roundRect">
            <a:avLst>
              <a:gd name="adj" fmla="val 52000"/>
            </a:avLst>
          </a:prstGeom>
          <a:noFill/>
          <a:ln w="9525">
            <a:solidFill>
              <a:srgbClr val="6E5B4B"/>
            </a:solidFill>
            <a:prstDash val="solid"/>
          </a:ln>
        </p:spPr>
      </p:sp>
      <p:sp>
        <p:nvSpPr>
          <p:cNvPr id="35" name="Text 33"/>
          <p:cNvSpPr/>
          <p:nvPr/>
        </p:nvSpPr>
        <p:spPr>
          <a:xfrm>
            <a:off x="10172700" y="4538962"/>
            <a:ext cx="2019300" cy="160020"/>
          </a:xfrm>
          <a:prstGeom prst="rect">
            <a:avLst/>
          </a:prstGeom>
          <a:noFill/>
          <a:ln/>
        </p:spPr>
        <p:txBody>
          <a:bodyPr wrap="none" lIns="0" tIns="0" rIns="0" bIns="0" rtlCol="0" anchor="t"/>
          <a:lstStyle/>
          <a:p>
            <a:pPr algn="ctr" indent="0" marL="0">
              <a:buNone/>
            </a:pPr>
            <a:r>
              <a:rPr lang="en-US" sz="1050" b="1" dirty="0">
                <a:solidFill>
                  <a:srgbClr val="6E5B4B"/>
                </a:solidFill>
                <a:latin typeface="Microsoft YaHei" pitchFamily="34" charset="0"/>
                <a:ea typeface="Microsoft YaHei" pitchFamily="34" charset="-122"/>
                <a:cs typeface="Microsoft YaHei" pitchFamily="34" charset="-120"/>
              </a:rPr>
              <a:t>不变</a:t>
            </a:r>
            <a:endParaRPr lang="en-US" sz="1050" dirty="0">
              <a:latin typeface="Microsoft YaHei" pitchFamily="34" charset="0"/>
              <a:ea typeface="Microsoft YaHei" pitchFamily="34" charset="-122"/>
              <a:cs typeface="Microsoft YaHei" pitchFamily="34" charset="-120"/>
            </a:endParaRPr>
          </a:p>
        </p:txBody>
      </p:sp>
      <p:sp>
        <p:nvSpPr>
          <p:cNvPr id="36" name="Shape 34"/>
          <p:cNvSpPr/>
          <p:nvPr/>
        </p:nvSpPr>
        <p:spPr>
          <a:xfrm>
            <a:off x="762000" y="5715000"/>
            <a:ext cx="10668000" cy="9525"/>
          </a:xfrm>
          <a:prstGeom prst="rect">
            <a:avLst/>
          </a:prstGeom>
          <a:solidFill>
            <a:srgbClr val="E0D2B8"/>
          </a:solidFill>
          <a:ln/>
        </p:spPr>
      </p:sp>
      <p:sp>
        <p:nvSpPr>
          <p:cNvPr id="37" name="Text 35"/>
          <p:cNvSpPr/>
          <p:nvPr/>
        </p:nvSpPr>
        <p:spPr>
          <a:xfrm>
            <a:off x="952500" y="524561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绿色指标</a:t>
            </a:r>
            <a:endParaRPr lang="en-US" sz="1425" dirty="0">
              <a:latin typeface="Microsoft YaHei" pitchFamily="34" charset="0"/>
              <a:ea typeface="Microsoft YaHei" pitchFamily="34" charset="-122"/>
              <a:cs typeface="Microsoft YaHei" pitchFamily="34" charset="-120"/>
            </a:endParaRPr>
          </a:p>
        </p:txBody>
      </p:sp>
      <p:sp>
        <p:nvSpPr>
          <p:cNvPr id="38" name="Text 36"/>
          <p:cNvSpPr/>
          <p:nvPr/>
        </p:nvSpPr>
        <p:spPr>
          <a:xfrm>
            <a:off x="2857500" y="5263946"/>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单位 GDP 能耗降低 3% 左右</a:t>
            </a:r>
            <a:endParaRPr lang="en-US" sz="1275" dirty="0">
              <a:latin typeface="Microsoft YaHei" pitchFamily="34" charset="0"/>
              <a:ea typeface="Microsoft YaHei" pitchFamily="34" charset="-122"/>
              <a:cs typeface="Microsoft YaHei" pitchFamily="34" charset="-120"/>
            </a:endParaRPr>
          </a:p>
        </p:txBody>
      </p:sp>
      <p:sp>
        <p:nvSpPr>
          <p:cNvPr id="39" name="Text 37"/>
          <p:cNvSpPr/>
          <p:nvPr/>
        </p:nvSpPr>
        <p:spPr>
          <a:xfrm>
            <a:off x="6385870" y="5254783"/>
            <a:ext cx="580613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单位 GDP 二氧化碳排放降低 3.8% 左右</a:t>
            </a:r>
            <a:endParaRPr lang="en-US" sz="1350" dirty="0">
              <a:latin typeface="Microsoft YaHei" pitchFamily="34" charset="0"/>
              <a:ea typeface="Microsoft YaHei" pitchFamily="34" charset="-122"/>
              <a:cs typeface="Microsoft YaHei" pitchFamily="34" charset="-120"/>
            </a:endParaRPr>
          </a:p>
        </p:txBody>
      </p:sp>
      <p:sp>
        <p:nvSpPr>
          <p:cNvPr id="40" name="Shape 38"/>
          <p:cNvSpPr/>
          <p:nvPr/>
        </p:nvSpPr>
        <p:spPr>
          <a:xfrm>
            <a:off x="10806113" y="5233988"/>
            <a:ext cx="619125" cy="238125"/>
          </a:xfrm>
          <a:prstGeom prst="roundRect">
            <a:avLst>
              <a:gd name="adj" fmla="val 52000"/>
            </a:avLst>
          </a:prstGeom>
          <a:noFill/>
          <a:ln w="9525">
            <a:solidFill>
              <a:srgbClr val="C79A3B"/>
            </a:solidFill>
            <a:prstDash val="solid"/>
          </a:ln>
        </p:spPr>
      </p:sp>
      <p:sp>
        <p:nvSpPr>
          <p:cNvPr id="41" name="Text 39"/>
          <p:cNvSpPr/>
          <p:nvPr/>
        </p:nvSpPr>
        <p:spPr>
          <a:xfrm>
            <a:off x="10039350" y="5272387"/>
            <a:ext cx="2152650" cy="160020"/>
          </a:xfrm>
          <a:prstGeom prst="rect">
            <a:avLst/>
          </a:prstGeom>
          <a:noFill/>
          <a:ln/>
        </p:spPr>
        <p:txBody>
          <a:bodyPr wrap="none" lIns="0" tIns="0" rIns="0" bIns="0" rtlCol="0" anchor="t"/>
          <a:lstStyle/>
          <a:p>
            <a:pPr algn="ctr" indent="0" marL="0">
              <a:buNone/>
            </a:pPr>
            <a:r>
              <a:rPr lang="en-US" sz="1050" b="1" dirty="0">
                <a:solidFill>
                  <a:srgbClr val="84642D"/>
                </a:solidFill>
                <a:latin typeface="Microsoft YaHei" pitchFamily="34" charset="0"/>
                <a:ea typeface="Microsoft YaHei" pitchFamily="34" charset="-122"/>
                <a:cs typeface="Microsoft YaHei" pitchFamily="34" charset="-120"/>
              </a:rPr>
              <a:t>换指标</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来源：2025 年政府工作报告（2025 年 3 月），2026 年政府工作报告（2026 年 3 月）。两年的绿色指标口径不同，不能直接比较</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财政力度略增：赤字多 2300 亿元，注资国债少 2000 亿元</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762000" y="1828800"/>
            <a:ext cx="133350" cy="133350"/>
          </a:xfrm>
          <a:prstGeom prst="rect">
            <a:avLst/>
          </a:prstGeom>
          <a:solidFill>
            <a:srgbClr val="A89480"/>
          </a:solidFill>
          <a:ln/>
        </p:spPr>
      </p:sp>
      <p:sp>
        <p:nvSpPr>
          <p:cNvPr id="8" name="Text 6"/>
          <p:cNvSpPr/>
          <p:nvPr/>
        </p:nvSpPr>
        <p:spPr>
          <a:xfrm>
            <a:off x="952500" y="1805648"/>
            <a:ext cx="11239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2025 年</a:t>
            </a:r>
            <a:endParaRPr lang="en-US" sz="1125" dirty="0">
              <a:latin typeface="Microsoft YaHei" pitchFamily="34" charset="0"/>
              <a:ea typeface="Microsoft YaHei" pitchFamily="34" charset="-122"/>
              <a:cs typeface="Microsoft YaHei" pitchFamily="34" charset="-120"/>
            </a:endParaRPr>
          </a:p>
        </p:txBody>
      </p:sp>
      <p:sp>
        <p:nvSpPr>
          <p:cNvPr id="9" name="Shape 7"/>
          <p:cNvSpPr/>
          <p:nvPr/>
        </p:nvSpPr>
        <p:spPr>
          <a:xfrm>
            <a:off x="1710904" y="1828800"/>
            <a:ext cx="133350" cy="133350"/>
          </a:xfrm>
          <a:prstGeom prst="rect">
            <a:avLst/>
          </a:prstGeom>
          <a:solidFill>
            <a:srgbClr val="B02318"/>
          </a:solidFill>
          <a:ln/>
        </p:spPr>
      </p:sp>
      <p:sp>
        <p:nvSpPr>
          <p:cNvPr id="10" name="Text 8"/>
          <p:cNvSpPr/>
          <p:nvPr/>
        </p:nvSpPr>
        <p:spPr>
          <a:xfrm>
            <a:off x="1901404" y="1805648"/>
            <a:ext cx="10290596" cy="171450"/>
          </a:xfrm>
          <a:prstGeom prst="rect">
            <a:avLst/>
          </a:prstGeom>
          <a:noFill/>
          <a:ln/>
        </p:spPr>
        <p:txBody>
          <a:bodyPr wrap="none" lIns="0" tIns="0" rIns="0" bIns="0" rtlCol="0" anchor="t"/>
          <a:lstStyle/>
          <a:p>
            <a:pPr algn="l" indent="0" marL="0">
              <a:buNone/>
            </a:pPr>
            <a:r>
              <a:rPr lang="en-US" sz="1125" b="1" dirty="0">
                <a:solidFill>
                  <a:srgbClr val="B02318"/>
                </a:solidFill>
                <a:latin typeface="Microsoft YaHei" pitchFamily="34" charset="0"/>
                <a:ea typeface="Microsoft YaHei" pitchFamily="34" charset="-122"/>
                <a:cs typeface="Microsoft YaHei" pitchFamily="34" charset="-120"/>
              </a:rPr>
              <a:t>2026 年</a:t>
            </a:r>
            <a:endParaRPr lang="en-US" sz="1125" dirty="0">
              <a:latin typeface="Microsoft YaHei" pitchFamily="34" charset="0"/>
              <a:ea typeface="Microsoft YaHei" pitchFamily="34" charset="-122"/>
              <a:cs typeface="Microsoft YaHei" pitchFamily="34" charset="-120"/>
            </a:endParaRPr>
          </a:p>
        </p:txBody>
      </p:sp>
      <p:sp>
        <p:nvSpPr>
          <p:cNvPr id="11" name="Text 9"/>
          <p:cNvSpPr/>
          <p:nvPr/>
        </p:nvSpPr>
        <p:spPr>
          <a:xfrm>
            <a:off x="0" y="1805648"/>
            <a:ext cx="7429500" cy="171450"/>
          </a:xfrm>
          <a:prstGeom prst="rect">
            <a:avLst/>
          </a:prstGeom>
          <a:noFill/>
          <a:ln/>
        </p:spPr>
        <p:txBody>
          <a:bodyPr wrap="none" lIns="0" tIns="0" rIns="0" bIns="0" rtlCol="0" anchor="t"/>
          <a:lstStyle/>
          <a:p>
            <a:pPr algn="r" indent="0" marL="0">
              <a:buNone/>
            </a:pPr>
            <a:r>
              <a:rPr lang="en-US" sz="1125" dirty="0">
                <a:solidFill>
                  <a:srgbClr val="6E5B4B"/>
                </a:solidFill>
                <a:latin typeface="Microsoft YaHei" pitchFamily="34" charset="0"/>
                <a:ea typeface="Microsoft YaHei" pitchFamily="34" charset="-122"/>
                <a:cs typeface="Microsoft YaHei" pitchFamily="34" charset="-120"/>
              </a:rPr>
              <a:t>万亿元</a:t>
            </a:r>
            <a:endParaRPr lang="en-US" sz="1125" dirty="0">
              <a:latin typeface="Microsoft YaHei" pitchFamily="34" charset="0"/>
              <a:ea typeface="Microsoft YaHei" pitchFamily="34" charset="-122"/>
              <a:cs typeface="Microsoft YaHei" pitchFamily="34" charset="-120"/>
            </a:endParaRPr>
          </a:p>
        </p:txBody>
      </p:sp>
      <p:sp>
        <p:nvSpPr>
          <p:cNvPr id="12" name="Shape 10"/>
          <p:cNvSpPr/>
          <p:nvPr/>
        </p:nvSpPr>
        <p:spPr>
          <a:xfrm>
            <a:off x="762000" y="5695950"/>
            <a:ext cx="6667500" cy="9525"/>
          </a:xfrm>
          <a:prstGeom prst="rect">
            <a:avLst/>
          </a:prstGeom>
          <a:solidFill>
            <a:srgbClr val="A89480"/>
          </a:solidFill>
          <a:ln/>
        </p:spPr>
      </p:sp>
      <p:sp>
        <p:nvSpPr>
          <p:cNvPr id="13" name="Shape 11"/>
          <p:cNvSpPr/>
          <p:nvPr/>
        </p:nvSpPr>
        <p:spPr>
          <a:xfrm>
            <a:off x="938213" y="2965547"/>
            <a:ext cx="628650" cy="2730403"/>
          </a:xfrm>
          <a:prstGeom prst="rect">
            <a:avLst/>
          </a:prstGeom>
          <a:solidFill>
            <a:srgbClr val="A89480"/>
          </a:solidFill>
          <a:ln/>
        </p:spPr>
      </p:sp>
      <p:sp>
        <p:nvSpPr>
          <p:cNvPr id="14" name="Text 12"/>
          <p:cNvSpPr/>
          <p:nvPr/>
        </p:nvSpPr>
        <p:spPr>
          <a:xfrm>
            <a:off x="0" y="2705355"/>
            <a:ext cx="2505075"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5.66</a:t>
            </a:r>
            <a:endParaRPr lang="en-US" sz="1350" dirty="0">
              <a:latin typeface="Microsoft YaHei" pitchFamily="34" charset="0"/>
              <a:ea typeface="Microsoft YaHei" pitchFamily="34" charset="-122"/>
              <a:cs typeface="Microsoft YaHei" pitchFamily="34" charset="-120"/>
            </a:endParaRPr>
          </a:p>
        </p:txBody>
      </p:sp>
      <p:sp>
        <p:nvSpPr>
          <p:cNvPr id="15" name="Shape 13"/>
          <p:cNvSpPr/>
          <p:nvPr/>
        </p:nvSpPr>
        <p:spPr>
          <a:xfrm>
            <a:off x="1624013" y="2854594"/>
            <a:ext cx="628650" cy="2841356"/>
          </a:xfrm>
          <a:prstGeom prst="rect">
            <a:avLst/>
          </a:prstGeom>
          <a:solidFill>
            <a:srgbClr val="B02318"/>
          </a:solidFill>
          <a:ln/>
        </p:spPr>
      </p:sp>
      <p:sp>
        <p:nvSpPr>
          <p:cNvPr id="16" name="Text 14"/>
          <p:cNvSpPr/>
          <p:nvPr/>
        </p:nvSpPr>
        <p:spPr>
          <a:xfrm>
            <a:off x="0" y="2594402"/>
            <a:ext cx="3876675" cy="205740"/>
          </a:xfrm>
          <a:prstGeom prst="rect">
            <a:avLst/>
          </a:prstGeom>
          <a:noFill/>
          <a:ln/>
        </p:spPr>
        <p:txBody>
          <a:bodyPr wrap="none" lIns="0" tIns="0" rIns="0" bIns="0" rtlCol="0" anchor="t"/>
          <a:lstStyle/>
          <a:p>
            <a:pPr algn="ctr" indent="0" marL="0">
              <a:buNone/>
            </a:pPr>
            <a:r>
              <a:rPr lang="en-US" sz="1350" b="1" dirty="0">
                <a:solidFill>
                  <a:srgbClr val="B02318"/>
                </a:solidFill>
                <a:latin typeface="Microsoft YaHei" pitchFamily="34" charset="0"/>
                <a:ea typeface="Microsoft YaHei" pitchFamily="34" charset="-122"/>
                <a:cs typeface="Microsoft YaHei" pitchFamily="34" charset="-120"/>
              </a:rPr>
              <a:t>5.89</a:t>
            </a:r>
            <a:endParaRPr lang="en-US" sz="1350" dirty="0">
              <a:latin typeface="Microsoft YaHei" pitchFamily="34" charset="0"/>
              <a:ea typeface="Microsoft YaHei" pitchFamily="34" charset="-122"/>
              <a:cs typeface="Microsoft YaHei" pitchFamily="34" charset="-120"/>
            </a:endParaRPr>
          </a:p>
        </p:txBody>
      </p:sp>
      <p:sp>
        <p:nvSpPr>
          <p:cNvPr id="17" name="Text 15"/>
          <p:cNvSpPr/>
          <p:nvPr/>
        </p:nvSpPr>
        <p:spPr>
          <a:xfrm>
            <a:off x="0" y="5816035"/>
            <a:ext cx="3190875"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赤字</a:t>
            </a:r>
            <a:endParaRPr lang="en-US" sz="1200" dirty="0">
              <a:latin typeface="Microsoft YaHei" pitchFamily="34" charset="0"/>
              <a:ea typeface="Microsoft YaHei" pitchFamily="34" charset="-122"/>
              <a:cs typeface="Microsoft YaHei" pitchFamily="34" charset="-120"/>
            </a:endParaRPr>
          </a:p>
        </p:txBody>
      </p:sp>
      <p:sp>
        <p:nvSpPr>
          <p:cNvPr id="18" name="Shape 16"/>
          <p:cNvSpPr/>
          <p:nvPr/>
        </p:nvSpPr>
        <p:spPr>
          <a:xfrm>
            <a:off x="2605088" y="3573375"/>
            <a:ext cx="628650" cy="2122575"/>
          </a:xfrm>
          <a:prstGeom prst="rect">
            <a:avLst/>
          </a:prstGeom>
          <a:solidFill>
            <a:srgbClr val="A89480"/>
          </a:solidFill>
          <a:ln/>
        </p:spPr>
      </p:sp>
      <p:sp>
        <p:nvSpPr>
          <p:cNvPr id="19" name="Text 17"/>
          <p:cNvSpPr/>
          <p:nvPr/>
        </p:nvSpPr>
        <p:spPr>
          <a:xfrm>
            <a:off x="0" y="3313183"/>
            <a:ext cx="5838825"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4.4</a:t>
            </a:r>
            <a:endParaRPr lang="en-US" sz="1350" dirty="0">
              <a:latin typeface="Microsoft YaHei" pitchFamily="34" charset="0"/>
              <a:ea typeface="Microsoft YaHei" pitchFamily="34" charset="-122"/>
              <a:cs typeface="Microsoft YaHei" pitchFamily="34" charset="-120"/>
            </a:endParaRPr>
          </a:p>
        </p:txBody>
      </p:sp>
      <p:sp>
        <p:nvSpPr>
          <p:cNvPr id="20" name="Shape 18"/>
          <p:cNvSpPr/>
          <p:nvPr/>
        </p:nvSpPr>
        <p:spPr>
          <a:xfrm>
            <a:off x="3290888" y="3573375"/>
            <a:ext cx="628650" cy="2122575"/>
          </a:xfrm>
          <a:prstGeom prst="rect">
            <a:avLst/>
          </a:prstGeom>
          <a:solidFill>
            <a:srgbClr val="B02318"/>
          </a:solidFill>
          <a:ln/>
        </p:spPr>
      </p:sp>
      <p:sp>
        <p:nvSpPr>
          <p:cNvPr id="21" name="Text 19"/>
          <p:cNvSpPr/>
          <p:nvPr/>
        </p:nvSpPr>
        <p:spPr>
          <a:xfrm>
            <a:off x="0" y="3313183"/>
            <a:ext cx="7210425" cy="205740"/>
          </a:xfrm>
          <a:prstGeom prst="rect">
            <a:avLst/>
          </a:prstGeom>
          <a:noFill/>
          <a:ln/>
        </p:spPr>
        <p:txBody>
          <a:bodyPr wrap="none" lIns="0" tIns="0" rIns="0" bIns="0" rtlCol="0" anchor="t"/>
          <a:lstStyle/>
          <a:p>
            <a:pPr algn="ctr" indent="0" marL="0">
              <a:buNone/>
            </a:pPr>
            <a:r>
              <a:rPr lang="en-US" sz="1350" b="1" dirty="0">
                <a:solidFill>
                  <a:srgbClr val="B02318"/>
                </a:solidFill>
                <a:latin typeface="Microsoft YaHei" pitchFamily="34" charset="0"/>
                <a:ea typeface="Microsoft YaHei" pitchFamily="34" charset="-122"/>
                <a:cs typeface="Microsoft YaHei" pitchFamily="34" charset="-120"/>
              </a:rPr>
              <a:t>4.4</a:t>
            </a:r>
            <a:endParaRPr lang="en-US" sz="1350" dirty="0">
              <a:latin typeface="Microsoft YaHei" pitchFamily="34" charset="0"/>
              <a:ea typeface="Microsoft YaHei" pitchFamily="34" charset="-122"/>
              <a:cs typeface="Microsoft YaHei" pitchFamily="34" charset="-120"/>
            </a:endParaRPr>
          </a:p>
        </p:txBody>
      </p:sp>
      <p:sp>
        <p:nvSpPr>
          <p:cNvPr id="22" name="Text 20"/>
          <p:cNvSpPr/>
          <p:nvPr/>
        </p:nvSpPr>
        <p:spPr>
          <a:xfrm>
            <a:off x="0" y="5816035"/>
            <a:ext cx="6524625"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地方专项债</a:t>
            </a:r>
            <a:endParaRPr lang="en-US" sz="1200" dirty="0">
              <a:latin typeface="Microsoft YaHei" pitchFamily="34" charset="0"/>
              <a:ea typeface="Microsoft YaHei" pitchFamily="34" charset="-122"/>
              <a:cs typeface="Microsoft YaHei" pitchFamily="34" charset="-120"/>
            </a:endParaRPr>
          </a:p>
        </p:txBody>
      </p:sp>
      <p:sp>
        <p:nvSpPr>
          <p:cNvPr id="23" name="Shape 21"/>
          <p:cNvSpPr/>
          <p:nvPr/>
        </p:nvSpPr>
        <p:spPr>
          <a:xfrm>
            <a:off x="4271963" y="5068826"/>
            <a:ext cx="628650" cy="627124"/>
          </a:xfrm>
          <a:prstGeom prst="rect">
            <a:avLst/>
          </a:prstGeom>
          <a:solidFill>
            <a:srgbClr val="A89480"/>
          </a:solidFill>
          <a:ln/>
        </p:spPr>
      </p:sp>
      <p:sp>
        <p:nvSpPr>
          <p:cNvPr id="24" name="Text 22"/>
          <p:cNvSpPr/>
          <p:nvPr/>
        </p:nvSpPr>
        <p:spPr>
          <a:xfrm>
            <a:off x="0" y="4808633"/>
            <a:ext cx="9172575"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1.3</a:t>
            </a:r>
            <a:endParaRPr lang="en-US" sz="1350" dirty="0">
              <a:latin typeface="Microsoft YaHei" pitchFamily="34" charset="0"/>
              <a:ea typeface="Microsoft YaHei" pitchFamily="34" charset="-122"/>
              <a:cs typeface="Microsoft YaHei" pitchFamily="34" charset="-120"/>
            </a:endParaRPr>
          </a:p>
        </p:txBody>
      </p:sp>
      <p:sp>
        <p:nvSpPr>
          <p:cNvPr id="25" name="Shape 23"/>
          <p:cNvSpPr/>
          <p:nvPr/>
        </p:nvSpPr>
        <p:spPr>
          <a:xfrm>
            <a:off x="4957763" y="5068826"/>
            <a:ext cx="628650" cy="627124"/>
          </a:xfrm>
          <a:prstGeom prst="rect">
            <a:avLst/>
          </a:prstGeom>
          <a:solidFill>
            <a:srgbClr val="B02318"/>
          </a:solidFill>
          <a:ln/>
        </p:spPr>
      </p:sp>
      <p:sp>
        <p:nvSpPr>
          <p:cNvPr id="26" name="Text 24"/>
          <p:cNvSpPr/>
          <p:nvPr/>
        </p:nvSpPr>
        <p:spPr>
          <a:xfrm>
            <a:off x="0" y="4808633"/>
            <a:ext cx="10544175" cy="205740"/>
          </a:xfrm>
          <a:prstGeom prst="rect">
            <a:avLst/>
          </a:prstGeom>
          <a:noFill/>
          <a:ln/>
        </p:spPr>
        <p:txBody>
          <a:bodyPr wrap="none" lIns="0" tIns="0" rIns="0" bIns="0" rtlCol="0" anchor="t"/>
          <a:lstStyle/>
          <a:p>
            <a:pPr algn="ctr" indent="0" marL="0">
              <a:buNone/>
            </a:pPr>
            <a:r>
              <a:rPr lang="en-US" sz="1350" b="1" dirty="0">
                <a:solidFill>
                  <a:srgbClr val="B02318"/>
                </a:solidFill>
                <a:latin typeface="Microsoft YaHei" pitchFamily="34" charset="0"/>
                <a:ea typeface="Microsoft YaHei" pitchFamily="34" charset="-122"/>
                <a:cs typeface="Microsoft YaHei" pitchFamily="34" charset="-120"/>
              </a:rPr>
              <a:t>1.3</a:t>
            </a:r>
            <a:endParaRPr lang="en-US" sz="1350" dirty="0">
              <a:latin typeface="Microsoft YaHei" pitchFamily="34" charset="0"/>
              <a:ea typeface="Microsoft YaHei" pitchFamily="34" charset="-122"/>
              <a:cs typeface="Microsoft YaHei" pitchFamily="34" charset="-120"/>
            </a:endParaRPr>
          </a:p>
        </p:txBody>
      </p:sp>
      <p:sp>
        <p:nvSpPr>
          <p:cNvPr id="27" name="Text 25"/>
          <p:cNvSpPr/>
          <p:nvPr/>
        </p:nvSpPr>
        <p:spPr>
          <a:xfrm>
            <a:off x="0" y="5816035"/>
            <a:ext cx="9858375"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超长期特别国债</a:t>
            </a:r>
            <a:endParaRPr lang="en-US" sz="1200" dirty="0">
              <a:latin typeface="Microsoft YaHei" pitchFamily="34" charset="0"/>
              <a:ea typeface="Microsoft YaHei" pitchFamily="34" charset="-122"/>
              <a:cs typeface="Microsoft YaHei" pitchFamily="34" charset="-120"/>
            </a:endParaRPr>
          </a:p>
        </p:txBody>
      </p:sp>
      <p:sp>
        <p:nvSpPr>
          <p:cNvPr id="28" name="Shape 26"/>
          <p:cNvSpPr/>
          <p:nvPr/>
        </p:nvSpPr>
        <p:spPr>
          <a:xfrm>
            <a:off x="5938838" y="5454748"/>
            <a:ext cx="628650" cy="241202"/>
          </a:xfrm>
          <a:prstGeom prst="rect">
            <a:avLst/>
          </a:prstGeom>
          <a:solidFill>
            <a:srgbClr val="A89480"/>
          </a:solidFill>
          <a:ln/>
        </p:spPr>
      </p:sp>
      <p:sp>
        <p:nvSpPr>
          <p:cNvPr id="29" name="Text 27"/>
          <p:cNvSpPr/>
          <p:nvPr/>
        </p:nvSpPr>
        <p:spPr>
          <a:xfrm>
            <a:off x="314325" y="5194556"/>
            <a:ext cx="11877675"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0.5</a:t>
            </a:r>
            <a:endParaRPr lang="en-US" sz="1350" dirty="0">
              <a:latin typeface="Microsoft YaHei" pitchFamily="34" charset="0"/>
              <a:ea typeface="Microsoft YaHei" pitchFamily="34" charset="-122"/>
              <a:cs typeface="Microsoft YaHei" pitchFamily="34" charset="-120"/>
            </a:endParaRPr>
          </a:p>
        </p:txBody>
      </p:sp>
      <p:sp>
        <p:nvSpPr>
          <p:cNvPr id="30" name="Shape 28"/>
          <p:cNvSpPr/>
          <p:nvPr/>
        </p:nvSpPr>
        <p:spPr>
          <a:xfrm>
            <a:off x="6624638" y="5551229"/>
            <a:ext cx="628650" cy="144721"/>
          </a:xfrm>
          <a:prstGeom prst="rect">
            <a:avLst/>
          </a:prstGeom>
          <a:solidFill>
            <a:srgbClr val="B02318"/>
          </a:solidFill>
          <a:ln/>
        </p:spPr>
      </p:sp>
      <p:sp>
        <p:nvSpPr>
          <p:cNvPr id="31" name="Text 29"/>
          <p:cNvSpPr/>
          <p:nvPr/>
        </p:nvSpPr>
        <p:spPr>
          <a:xfrm>
            <a:off x="1685925" y="5291037"/>
            <a:ext cx="10506075" cy="205740"/>
          </a:xfrm>
          <a:prstGeom prst="rect">
            <a:avLst/>
          </a:prstGeom>
          <a:noFill/>
          <a:ln/>
        </p:spPr>
        <p:txBody>
          <a:bodyPr wrap="none" lIns="0" tIns="0" rIns="0" bIns="0" rtlCol="0" anchor="t"/>
          <a:lstStyle/>
          <a:p>
            <a:pPr algn="ctr" indent="0" marL="0">
              <a:buNone/>
            </a:pPr>
            <a:r>
              <a:rPr lang="en-US" sz="1350" b="1" dirty="0">
                <a:solidFill>
                  <a:srgbClr val="B02318"/>
                </a:solidFill>
                <a:latin typeface="Microsoft YaHei" pitchFamily="34" charset="0"/>
                <a:ea typeface="Microsoft YaHei" pitchFamily="34" charset="-122"/>
                <a:cs typeface="Microsoft YaHei" pitchFamily="34" charset="-120"/>
              </a:rPr>
              <a:t>0.3</a:t>
            </a:r>
            <a:endParaRPr lang="en-US" sz="1350" dirty="0">
              <a:latin typeface="Microsoft YaHei" pitchFamily="34" charset="0"/>
              <a:ea typeface="Microsoft YaHei" pitchFamily="34" charset="-122"/>
              <a:cs typeface="Microsoft YaHei" pitchFamily="34" charset="-120"/>
            </a:endParaRPr>
          </a:p>
        </p:txBody>
      </p:sp>
      <p:sp>
        <p:nvSpPr>
          <p:cNvPr id="32" name="Text 30"/>
          <p:cNvSpPr/>
          <p:nvPr/>
        </p:nvSpPr>
        <p:spPr>
          <a:xfrm>
            <a:off x="1000125" y="5816035"/>
            <a:ext cx="11191875"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银行注资特别国债</a:t>
            </a:r>
            <a:endParaRPr lang="en-US" sz="1200" dirty="0">
              <a:latin typeface="Microsoft YaHei" pitchFamily="34" charset="0"/>
              <a:ea typeface="Microsoft YaHei" pitchFamily="34" charset="-122"/>
              <a:cs typeface="Microsoft YaHei" pitchFamily="34" charset="-120"/>
            </a:endParaRPr>
          </a:p>
        </p:txBody>
      </p:sp>
      <p:sp>
        <p:nvSpPr>
          <p:cNvPr id="33" name="Shape 31"/>
          <p:cNvSpPr/>
          <p:nvPr/>
        </p:nvSpPr>
        <p:spPr>
          <a:xfrm>
            <a:off x="7886700" y="1828800"/>
            <a:ext cx="9525" cy="3971925"/>
          </a:xfrm>
          <a:prstGeom prst="rect">
            <a:avLst/>
          </a:prstGeom>
          <a:solidFill>
            <a:srgbClr val="E0D2B8"/>
          </a:solidFill>
          <a:ln/>
        </p:spPr>
      </p:sp>
      <p:sp>
        <p:nvSpPr>
          <p:cNvPr id="34" name="Text 32"/>
          <p:cNvSpPr/>
          <p:nvPr/>
        </p:nvSpPr>
        <p:spPr>
          <a:xfrm>
            <a:off x="8191500" y="1853273"/>
            <a:ext cx="4000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赤字比上年增加</a:t>
            </a:r>
            <a:endParaRPr lang="en-US" sz="1125" dirty="0">
              <a:latin typeface="Microsoft YaHei" pitchFamily="34" charset="0"/>
              <a:ea typeface="Microsoft YaHei" pitchFamily="34" charset="-122"/>
              <a:cs typeface="Microsoft YaHei" pitchFamily="34" charset="-120"/>
            </a:endParaRPr>
          </a:p>
        </p:txBody>
      </p:sp>
      <p:sp>
        <p:nvSpPr>
          <p:cNvPr id="35" name="Text 33"/>
          <p:cNvSpPr/>
          <p:nvPr/>
        </p:nvSpPr>
        <p:spPr>
          <a:xfrm>
            <a:off x="8191500" y="2092358"/>
            <a:ext cx="4000500" cy="502920"/>
          </a:xfrm>
          <a:prstGeom prst="rect">
            <a:avLst/>
          </a:prstGeom>
          <a:noFill/>
          <a:ln/>
        </p:spPr>
        <p:txBody>
          <a:bodyPr wrap="none" lIns="0" tIns="0" rIns="0" bIns="0" rtlCol="0" anchor="t"/>
          <a:lstStyle/>
          <a:p>
            <a:pPr algn="l" indent="0" marL="0">
              <a:buNone/>
            </a:pPr>
            <a:r>
              <a:rPr lang="en-US" sz="3300" b="1" dirty="0">
                <a:solidFill>
                  <a:srgbClr val="B02318"/>
                </a:solidFill>
                <a:latin typeface="Microsoft YaHei" pitchFamily="34" charset="0"/>
                <a:ea typeface="Microsoft YaHei" pitchFamily="34" charset="-122"/>
                <a:cs typeface="Microsoft YaHei" pitchFamily="34" charset="-120"/>
              </a:rPr>
              <a:t>2300 亿元</a:t>
            </a:r>
            <a:endParaRPr lang="en-US" sz="3300" dirty="0">
              <a:latin typeface="Microsoft YaHei" pitchFamily="34" charset="0"/>
              <a:ea typeface="Microsoft YaHei" pitchFamily="34" charset="-122"/>
              <a:cs typeface="Microsoft YaHei" pitchFamily="34" charset="-120"/>
            </a:endParaRPr>
          </a:p>
        </p:txBody>
      </p:sp>
      <p:sp>
        <p:nvSpPr>
          <p:cNvPr id="36" name="Text 34"/>
          <p:cNvSpPr/>
          <p:nvPr/>
        </p:nvSpPr>
        <p:spPr>
          <a:xfrm>
            <a:off x="8191500" y="2653373"/>
            <a:ext cx="40005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赤字 5.89 万亿元，赤字率 4% 左右</a:t>
            </a:r>
            <a:endParaRPr lang="en-US" sz="1125" dirty="0">
              <a:latin typeface="Microsoft YaHei" pitchFamily="34" charset="0"/>
              <a:ea typeface="Microsoft YaHei" pitchFamily="34" charset="-122"/>
              <a:cs typeface="Microsoft YaHei" pitchFamily="34" charset="-120"/>
            </a:endParaRPr>
          </a:p>
        </p:txBody>
      </p:sp>
      <p:sp>
        <p:nvSpPr>
          <p:cNvPr id="37" name="Shape 35"/>
          <p:cNvSpPr/>
          <p:nvPr/>
        </p:nvSpPr>
        <p:spPr>
          <a:xfrm>
            <a:off x="8191500" y="3076575"/>
            <a:ext cx="3238500" cy="9525"/>
          </a:xfrm>
          <a:prstGeom prst="rect">
            <a:avLst/>
          </a:prstGeom>
          <a:solidFill>
            <a:srgbClr val="E0D2B8"/>
          </a:solidFill>
          <a:ln/>
        </p:spPr>
      </p:sp>
      <p:sp>
        <p:nvSpPr>
          <p:cNvPr id="38" name="Text 36"/>
          <p:cNvSpPr/>
          <p:nvPr/>
        </p:nvSpPr>
        <p:spPr>
          <a:xfrm>
            <a:off x="8191500" y="3272498"/>
            <a:ext cx="4000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一般公共预算支出</a:t>
            </a:r>
            <a:endParaRPr lang="en-US" sz="1125" dirty="0">
              <a:latin typeface="Microsoft YaHei" pitchFamily="34" charset="0"/>
              <a:ea typeface="Microsoft YaHei" pitchFamily="34" charset="-122"/>
              <a:cs typeface="Microsoft YaHei" pitchFamily="34" charset="-120"/>
            </a:endParaRPr>
          </a:p>
        </p:txBody>
      </p:sp>
      <p:sp>
        <p:nvSpPr>
          <p:cNvPr id="39" name="Text 37"/>
          <p:cNvSpPr/>
          <p:nvPr/>
        </p:nvSpPr>
        <p:spPr>
          <a:xfrm>
            <a:off x="8191500" y="3511583"/>
            <a:ext cx="4000500" cy="502920"/>
          </a:xfrm>
          <a:prstGeom prst="rect">
            <a:avLst/>
          </a:prstGeom>
          <a:noFill/>
          <a:ln/>
        </p:spPr>
        <p:txBody>
          <a:bodyPr wrap="none" lIns="0" tIns="0" rIns="0" bIns="0" rtlCol="0" anchor="t"/>
          <a:lstStyle/>
          <a:p>
            <a:pPr algn="l" indent="0" marL="0">
              <a:buNone/>
            </a:pPr>
            <a:r>
              <a:rPr lang="en-US" sz="3300" b="1" dirty="0">
                <a:solidFill>
                  <a:srgbClr val="33231C"/>
                </a:solidFill>
                <a:latin typeface="Microsoft YaHei" pitchFamily="34" charset="0"/>
                <a:ea typeface="Microsoft YaHei" pitchFamily="34" charset="-122"/>
                <a:cs typeface="Microsoft YaHei" pitchFamily="34" charset="-120"/>
              </a:rPr>
              <a:t>30 万亿元</a:t>
            </a:r>
            <a:endParaRPr lang="en-US" sz="3300" dirty="0">
              <a:latin typeface="Microsoft YaHei" pitchFamily="34" charset="0"/>
              <a:ea typeface="Microsoft YaHei" pitchFamily="34" charset="-122"/>
              <a:cs typeface="Microsoft YaHei" pitchFamily="34" charset="-120"/>
            </a:endParaRPr>
          </a:p>
        </p:txBody>
      </p:sp>
      <p:sp>
        <p:nvSpPr>
          <p:cNvPr id="40" name="Text 38"/>
          <p:cNvSpPr/>
          <p:nvPr/>
        </p:nvSpPr>
        <p:spPr>
          <a:xfrm>
            <a:off x="8191500" y="4072598"/>
            <a:ext cx="40005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首次达到</a:t>
            </a:r>
            <a:endParaRPr lang="en-US" sz="1125" dirty="0">
              <a:latin typeface="Microsoft YaHei" pitchFamily="34" charset="0"/>
              <a:ea typeface="Microsoft YaHei" pitchFamily="34" charset="-122"/>
              <a:cs typeface="Microsoft YaHei" pitchFamily="34" charset="-120"/>
            </a:endParaRPr>
          </a:p>
        </p:txBody>
      </p:sp>
      <p:sp>
        <p:nvSpPr>
          <p:cNvPr id="41" name="Shape 39"/>
          <p:cNvSpPr/>
          <p:nvPr/>
        </p:nvSpPr>
        <p:spPr>
          <a:xfrm>
            <a:off x="8191500" y="4495800"/>
            <a:ext cx="3238500" cy="9525"/>
          </a:xfrm>
          <a:prstGeom prst="rect">
            <a:avLst/>
          </a:prstGeom>
          <a:solidFill>
            <a:srgbClr val="E0D2B8"/>
          </a:solidFill>
          <a:ln/>
        </p:spPr>
      </p:sp>
      <p:sp>
        <p:nvSpPr>
          <p:cNvPr id="42" name="Text 40"/>
          <p:cNvSpPr/>
          <p:nvPr/>
        </p:nvSpPr>
        <p:spPr>
          <a:xfrm>
            <a:off x="8191500" y="4691723"/>
            <a:ext cx="4000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新增政府债务合计</a:t>
            </a:r>
            <a:endParaRPr lang="en-US" sz="1125" dirty="0">
              <a:latin typeface="Microsoft YaHei" pitchFamily="34" charset="0"/>
              <a:ea typeface="Microsoft YaHei" pitchFamily="34" charset="-122"/>
              <a:cs typeface="Microsoft YaHei" pitchFamily="34" charset="-120"/>
            </a:endParaRPr>
          </a:p>
        </p:txBody>
      </p:sp>
      <p:sp>
        <p:nvSpPr>
          <p:cNvPr id="43" name="Text 41"/>
          <p:cNvSpPr/>
          <p:nvPr/>
        </p:nvSpPr>
        <p:spPr>
          <a:xfrm>
            <a:off x="8191500" y="4930808"/>
            <a:ext cx="4000500" cy="502920"/>
          </a:xfrm>
          <a:prstGeom prst="rect">
            <a:avLst/>
          </a:prstGeom>
          <a:noFill/>
          <a:ln/>
        </p:spPr>
        <p:txBody>
          <a:bodyPr wrap="none" lIns="0" tIns="0" rIns="0" bIns="0" rtlCol="0" anchor="t"/>
          <a:lstStyle/>
          <a:p>
            <a:pPr algn="l" indent="0" marL="0">
              <a:buNone/>
            </a:pPr>
            <a:r>
              <a:rPr lang="en-US" sz="3300" b="1" dirty="0">
                <a:solidFill>
                  <a:srgbClr val="33231C"/>
                </a:solidFill>
                <a:latin typeface="Microsoft YaHei" pitchFamily="34" charset="0"/>
                <a:ea typeface="Microsoft YaHei" pitchFamily="34" charset="-122"/>
                <a:cs typeface="Microsoft YaHei" pitchFamily="34" charset="-120"/>
              </a:rPr>
              <a:t>11.89 万亿元</a:t>
            </a:r>
            <a:endParaRPr lang="en-US" sz="3300" dirty="0">
              <a:latin typeface="Microsoft YaHei" pitchFamily="34" charset="0"/>
              <a:ea typeface="Microsoft YaHei" pitchFamily="34" charset="-122"/>
              <a:cs typeface="Microsoft YaHei" pitchFamily="34" charset="-120"/>
            </a:endParaRPr>
          </a:p>
        </p:txBody>
      </p:sp>
      <p:sp>
        <p:nvSpPr>
          <p:cNvPr id="44" name="Text 42"/>
          <p:cNvSpPr/>
          <p:nvPr/>
        </p:nvSpPr>
        <p:spPr>
          <a:xfrm>
            <a:off x="8191500" y="5491823"/>
            <a:ext cx="40005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上年 11.86 万亿元</a:t>
            </a:r>
            <a:endParaRPr lang="en-US" sz="1125" dirty="0">
              <a:latin typeface="Microsoft YaHei" pitchFamily="34" charset="0"/>
              <a:ea typeface="Microsoft YaHei" pitchFamily="34" charset="-122"/>
              <a:cs typeface="Microsoft YaHei" pitchFamily="34" charset="-120"/>
            </a:endParaRPr>
          </a:p>
        </p:txBody>
      </p:sp>
      <p:sp>
        <p:nvSpPr>
          <p:cNvPr id="45" name="Text 43"/>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来源：2025 年、2026 年政府工作报告，财政部 2026 年预算报告（2026 年 3 月）</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十项任务以「着力建设强大国内市场」开头，新动能和科技紧随其后</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762000" y="1771650"/>
            <a:ext cx="5219700" cy="571500"/>
          </a:xfrm>
          <a:prstGeom prst="rect">
            <a:avLst/>
          </a:prstGeom>
          <a:solidFill>
            <a:srgbClr val="B02318"/>
          </a:solidFill>
          <a:ln/>
        </p:spPr>
      </p:sp>
      <p:sp>
        <p:nvSpPr>
          <p:cNvPr id="8" name="Shape 6"/>
          <p:cNvSpPr/>
          <p:nvPr/>
        </p:nvSpPr>
        <p:spPr>
          <a:xfrm>
            <a:off x="876300" y="1866900"/>
            <a:ext cx="381000" cy="381000"/>
          </a:xfrm>
          <a:prstGeom prst="rect">
            <a:avLst/>
          </a:prstGeom>
          <a:solidFill>
            <a:srgbClr val="FFFFFF"/>
          </a:solidFill>
          <a:ln/>
        </p:spPr>
      </p:sp>
      <p:sp>
        <p:nvSpPr>
          <p:cNvPr id="9" name="Text 7"/>
          <p:cNvSpPr/>
          <p:nvPr/>
        </p:nvSpPr>
        <p:spPr>
          <a:xfrm>
            <a:off x="0" y="1950331"/>
            <a:ext cx="2133600" cy="228600"/>
          </a:xfrm>
          <a:prstGeom prst="rect">
            <a:avLst/>
          </a:prstGeom>
          <a:noFill/>
          <a:ln/>
        </p:spPr>
        <p:txBody>
          <a:bodyPr wrap="none" lIns="0" tIns="0" rIns="0" bIns="0" rtlCol="0" anchor="t"/>
          <a:lstStyle/>
          <a:p>
            <a:pPr algn="ctr" indent="0" marL="0">
              <a:buNone/>
            </a:pPr>
            <a:r>
              <a:rPr lang="en-US" sz="1500" b="1" dirty="0">
                <a:solidFill>
                  <a:srgbClr val="B02318"/>
                </a:solidFill>
                <a:latin typeface="Microsoft YaHei" pitchFamily="34" charset="0"/>
                <a:ea typeface="Microsoft YaHei" pitchFamily="34" charset="-122"/>
                <a:cs typeface="Microsoft YaHei" pitchFamily="34" charset="-120"/>
              </a:rPr>
              <a:t>一</a:t>
            </a:r>
            <a:endParaRPr lang="en-US" sz="1500" dirty="0">
              <a:latin typeface="Microsoft YaHei" pitchFamily="34" charset="0"/>
              <a:ea typeface="Microsoft YaHei" pitchFamily="34" charset="-122"/>
              <a:cs typeface="Microsoft YaHei" pitchFamily="34" charset="-120"/>
            </a:endParaRPr>
          </a:p>
        </p:txBody>
      </p:sp>
      <p:sp>
        <p:nvSpPr>
          <p:cNvPr id="10" name="Text 8"/>
          <p:cNvSpPr/>
          <p:nvPr/>
        </p:nvSpPr>
        <p:spPr>
          <a:xfrm>
            <a:off x="1390650" y="1949969"/>
            <a:ext cx="10801350" cy="217170"/>
          </a:xfrm>
          <a:prstGeom prst="rect">
            <a:avLst/>
          </a:prstGeom>
          <a:noFill/>
          <a:ln/>
        </p:spPr>
        <p:txBody>
          <a:bodyPr wrap="none" lIns="0" tIns="0" rIns="0" bIns="0" rtlCol="0" anchor="t"/>
          <a:lstStyle/>
          <a:p>
            <a:pPr algn="l" indent="0" marL="0">
              <a:buNone/>
            </a:pPr>
            <a:r>
              <a:rPr lang="en-US" sz="1425" b="1" dirty="0">
                <a:solidFill>
                  <a:srgbClr val="FFFFFF"/>
                </a:solidFill>
                <a:latin typeface="Microsoft YaHei" pitchFamily="34" charset="0"/>
                <a:ea typeface="Microsoft YaHei" pitchFamily="34" charset="-122"/>
                <a:cs typeface="Microsoft YaHei" pitchFamily="34" charset="-120"/>
              </a:rPr>
              <a:t>着力建设强大国内市场</a:t>
            </a:r>
            <a:endParaRPr lang="en-US" sz="1425" dirty="0">
              <a:latin typeface="Microsoft YaHei" pitchFamily="34" charset="0"/>
              <a:ea typeface="Microsoft YaHei" pitchFamily="34" charset="-122"/>
              <a:cs typeface="Microsoft YaHei" pitchFamily="34" charset="-120"/>
            </a:endParaRPr>
          </a:p>
        </p:txBody>
      </p:sp>
      <p:sp>
        <p:nvSpPr>
          <p:cNvPr id="11" name="Shape 9"/>
          <p:cNvSpPr/>
          <p:nvPr/>
        </p:nvSpPr>
        <p:spPr>
          <a:xfrm>
            <a:off x="766763" y="2443163"/>
            <a:ext cx="5210175" cy="561975"/>
          </a:xfrm>
          <a:prstGeom prst="rect">
            <a:avLst/>
          </a:prstGeom>
          <a:solidFill>
            <a:srgbClr val="FCF8EF"/>
          </a:solidFill>
          <a:ln w="9525">
            <a:solidFill>
              <a:srgbClr val="E0D2B8"/>
            </a:solidFill>
            <a:prstDash val="solid"/>
          </a:ln>
        </p:spPr>
      </p:sp>
      <p:sp>
        <p:nvSpPr>
          <p:cNvPr id="12" name="Shape 10"/>
          <p:cNvSpPr/>
          <p:nvPr/>
        </p:nvSpPr>
        <p:spPr>
          <a:xfrm>
            <a:off x="876300" y="2533650"/>
            <a:ext cx="381000" cy="381000"/>
          </a:xfrm>
          <a:prstGeom prst="rect">
            <a:avLst/>
          </a:prstGeom>
          <a:solidFill>
            <a:srgbClr val="B02318"/>
          </a:solidFill>
          <a:ln/>
        </p:spPr>
      </p:sp>
      <p:sp>
        <p:nvSpPr>
          <p:cNvPr id="13" name="Text 11"/>
          <p:cNvSpPr/>
          <p:nvPr/>
        </p:nvSpPr>
        <p:spPr>
          <a:xfrm>
            <a:off x="0" y="2617081"/>
            <a:ext cx="21336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二</a:t>
            </a:r>
            <a:endParaRPr lang="en-US" sz="1500" dirty="0">
              <a:latin typeface="Microsoft YaHei" pitchFamily="34" charset="0"/>
              <a:ea typeface="Microsoft YaHei" pitchFamily="34" charset="-122"/>
              <a:cs typeface="Microsoft YaHei" pitchFamily="34" charset="-120"/>
            </a:endParaRPr>
          </a:p>
        </p:txBody>
      </p:sp>
      <p:sp>
        <p:nvSpPr>
          <p:cNvPr id="14" name="Text 12"/>
          <p:cNvSpPr/>
          <p:nvPr/>
        </p:nvSpPr>
        <p:spPr>
          <a:xfrm>
            <a:off x="1390650" y="2616719"/>
            <a:ext cx="108013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加紧培育壮大新动能</a:t>
            </a:r>
            <a:endParaRPr lang="en-US" sz="1425" dirty="0">
              <a:latin typeface="Microsoft YaHei" pitchFamily="34" charset="0"/>
              <a:ea typeface="Microsoft YaHei" pitchFamily="34" charset="-122"/>
              <a:cs typeface="Microsoft YaHei" pitchFamily="34" charset="-120"/>
            </a:endParaRPr>
          </a:p>
        </p:txBody>
      </p:sp>
      <p:sp>
        <p:nvSpPr>
          <p:cNvPr id="15" name="Shape 13"/>
          <p:cNvSpPr/>
          <p:nvPr/>
        </p:nvSpPr>
        <p:spPr>
          <a:xfrm>
            <a:off x="766763" y="3109913"/>
            <a:ext cx="5210175" cy="561975"/>
          </a:xfrm>
          <a:prstGeom prst="rect">
            <a:avLst/>
          </a:prstGeom>
          <a:solidFill>
            <a:srgbClr val="FCF8EF"/>
          </a:solidFill>
          <a:ln w="9525">
            <a:solidFill>
              <a:srgbClr val="E0D2B8"/>
            </a:solidFill>
            <a:prstDash val="solid"/>
          </a:ln>
        </p:spPr>
      </p:sp>
      <p:sp>
        <p:nvSpPr>
          <p:cNvPr id="16" name="Shape 14"/>
          <p:cNvSpPr/>
          <p:nvPr/>
        </p:nvSpPr>
        <p:spPr>
          <a:xfrm>
            <a:off x="876300" y="3200400"/>
            <a:ext cx="381000" cy="381000"/>
          </a:xfrm>
          <a:prstGeom prst="rect">
            <a:avLst/>
          </a:prstGeom>
          <a:solidFill>
            <a:srgbClr val="B02318"/>
          </a:solidFill>
          <a:ln/>
        </p:spPr>
      </p:sp>
      <p:sp>
        <p:nvSpPr>
          <p:cNvPr id="17" name="Text 15"/>
          <p:cNvSpPr/>
          <p:nvPr/>
        </p:nvSpPr>
        <p:spPr>
          <a:xfrm>
            <a:off x="0" y="3283831"/>
            <a:ext cx="21336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三</a:t>
            </a:r>
            <a:endParaRPr lang="en-US" sz="1500" dirty="0">
              <a:latin typeface="Microsoft YaHei" pitchFamily="34" charset="0"/>
              <a:ea typeface="Microsoft YaHei" pitchFamily="34" charset="-122"/>
              <a:cs typeface="Microsoft YaHei" pitchFamily="34" charset="-120"/>
            </a:endParaRPr>
          </a:p>
        </p:txBody>
      </p:sp>
      <p:sp>
        <p:nvSpPr>
          <p:cNvPr id="18" name="Text 16"/>
          <p:cNvSpPr/>
          <p:nvPr/>
        </p:nvSpPr>
        <p:spPr>
          <a:xfrm>
            <a:off x="1390650" y="3283469"/>
            <a:ext cx="108013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加快高水平科技自立自强</a:t>
            </a:r>
            <a:endParaRPr lang="en-US" sz="1425" dirty="0">
              <a:latin typeface="Microsoft YaHei" pitchFamily="34" charset="0"/>
              <a:ea typeface="Microsoft YaHei" pitchFamily="34" charset="-122"/>
              <a:cs typeface="Microsoft YaHei" pitchFamily="34" charset="-120"/>
            </a:endParaRPr>
          </a:p>
        </p:txBody>
      </p:sp>
      <p:sp>
        <p:nvSpPr>
          <p:cNvPr id="19" name="Shape 17"/>
          <p:cNvSpPr/>
          <p:nvPr/>
        </p:nvSpPr>
        <p:spPr>
          <a:xfrm>
            <a:off x="766763" y="3776662"/>
            <a:ext cx="5210175" cy="561975"/>
          </a:xfrm>
          <a:prstGeom prst="rect">
            <a:avLst/>
          </a:prstGeom>
          <a:solidFill>
            <a:srgbClr val="FCF8EF"/>
          </a:solidFill>
          <a:ln w="9525">
            <a:solidFill>
              <a:srgbClr val="E0D2B8"/>
            </a:solidFill>
            <a:prstDash val="solid"/>
          </a:ln>
        </p:spPr>
      </p:sp>
      <p:sp>
        <p:nvSpPr>
          <p:cNvPr id="20" name="Shape 18"/>
          <p:cNvSpPr/>
          <p:nvPr/>
        </p:nvSpPr>
        <p:spPr>
          <a:xfrm>
            <a:off x="876300" y="3867150"/>
            <a:ext cx="381000" cy="381000"/>
          </a:xfrm>
          <a:prstGeom prst="rect">
            <a:avLst/>
          </a:prstGeom>
          <a:solidFill>
            <a:srgbClr val="B02318"/>
          </a:solidFill>
          <a:ln/>
        </p:spPr>
      </p:sp>
      <p:sp>
        <p:nvSpPr>
          <p:cNvPr id="21" name="Text 19"/>
          <p:cNvSpPr/>
          <p:nvPr/>
        </p:nvSpPr>
        <p:spPr>
          <a:xfrm>
            <a:off x="0" y="3950581"/>
            <a:ext cx="21336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四</a:t>
            </a:r>
            <a:endParaRPr lang="en-US" sz="1500" dirty="0">
              <a:latin typeface="Microsoft YaHei" pitchFamily="34" charset="0"/>
              <a:ea typeface="Microsoft YaHei" pitchFamily="34" charset="-122"/>
              <a:cs typeface="Microsoft YaHei" pitchFamily="34" charset="-120"/>
            </a:endParaRPr>
          </a:p>
        </p:txBody>
      </p:sp>
      <p:sp>
        <p:nvSpPr>
          <p:cNvPr id="22" name="Text 20"/>
          <p:cNvSpPr/>
          <p:nvPr/>
        </p:nvSpPr>
        <p:spPr>
          <a:xfrm>
            <a:off x="1390650" y="3950219"/>
            <a:ext cx="108013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持续深化重点领域改革</a:t>
            </a:r>
            <a:endParaRPr lang="en-US" sz="1425" dirty="0">
              <a:latin typeface="Microsoft YaHei" pitchFamily="34" charset="0"/>
              <a:ea typeface="Microsoft YaHei" pitchFamily="34" charset="-122"/>
              <a:cs typeface="Microsoft YaHei" pitchFamily="34" charset="-120"/>
            </a:endParaRPr>
          </a:p>
        </p:txBody>
      </p:sp>
      <p:sp>
        <p:nvSpPr>
          <p:cNvPr id="23" name="Shape 21"/>
          <p:cNvSpPr/>
          <p:nvPr/>
        </p:nvSpPr>
        <p:spPr>
          <a:xfrm>
            <a:off x="766763" y="4443413"/>
            <a:ext cx="5210175" cy="561975"/>
          </a:xfrm>
          <a:prstGeom prst="rect">
            <a:avLst/>
          </a:prstGeom>
          <a:solidFill>
            <a:srgbClr val="FCF8EF"/>
          </a:solidFill>
          <a:ln w="9525">
            <a:solidFill>
              <a:srgbClr val="E0D2B8"/>
            </a:solidFill>
            <a:prstDash val="solid"/>
          </a:ln>
        </p:spPr>
      </p:sp>
      <p:sp>
        <p:nvSpPr>
          <p:cNvPr id="24" name="Shape 22"/>
          <p:cNvSpPr/>
          <p:nvPr/>
        </p:nvSpPr>
        <p:spPr>
          <a:xfrm>
            <a:off x="876300" y="4533900"/>
            <a:ext cx="381000" cy="381000"/>
          </a:xfrm>
          <a:prstGeom prst="rect">
            <a:avLst/>
          </a:prstGeom>
          <a:solidFill>
            <a:srgbClr val="B02318"/>
          </a:solidFill>
          <a:ln/>
        </p:spPr>
      </p:sp>
      <p:sp>
        <p:nvSpPr>
          <p:cNvPr id="25" name="Text 23"/>
          <p:cNvSpPr/>
          <p:nvPr/>
        </p:nvSpPr>
        <p:spPr>
          <a:xfrm>
            <a:off x="0" y="4617331"/>
            <a:ext cx="21336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五</a:t>
            </a:r>
            <a:endParaRPr lang="en-US" sz="1500" dirty="0">
              <a:latin typeface="Microsoft YaHei" pitchFamily="34" charset="0"/>
              <a:ea typeface="Microsoft YaHei" pitchFamily="34" charset="-122"/>
              <a:cs typeface="Microsoft YaHei" pitchFamily="34" charset="-120"/>
            </a:endParaRPr>
          </a:p>
        </p:txBody>
      </p:sp>
      <p:sp>
        <p:nvSpPr>
          <p:cNvPr id="26" name="Text 24"/>
          <p:cNvSpPr/>
          <p:nvPr/>
        </p:nvSpPr>
        <p:spPr>
          <a:xfrm>
            <a:off x="1390650" y="4616969"/>
            <a:ext cx="108013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进一步扩大高水平对外开放</a:t>
            </a:r>
            <a:endParaRPr lang="en-US" sz="1425" dirty="0">
              <a:latin typeface="Microsoft YaHei" pitchFamily="34" charset="0"/>
              <a:ea typeface="Microsoft YaHei" pitchFamily="34" charset="-122"/>
              <a:cs typeface="Microsoft YaHei" pitchFamily="34" charset="-120"/>
            </a:endParaRPr>
          </a:p>
        </p:txBody>
      </p:sp>
      <p:sp>
        <p:nvSpPr>
          <p:cNvPr id="27" name="Shape 25"/>
          <p:cNvSpPr/>
          <p:nvPr/>
        </p:nvSpPr>
        <p:spPr>
          <a:xfrm>
            <a:off x="6215063" y="1776413"/>
            <a:ext cx="5210175" cy="561975"/>
          </a:xfrm>
          <a:prstGeom prst="rect">
            <a:avLst/>
          </a:prstGeom>
          <a:solidFill>
            <a:srgbClr val="FCF8EF"/>
          </a:solidFill>
          <a:ln w="9525">
            <a:solidFill>
              <a:srgbClr val="E0D2B8"/>
            </a:solidFill>
            <a:prstDash val="solid"/>
          </a:ln>
        </p:spPr>
      </p:sp>
      <p:sp>
        <p:nvSpPr>
          <p:cNvPr id="28" name="Shape 26"/>
          <p:cNvSpPr/>
          <p:nvPr/>
        </p:nvSpPr>
        <p:spPr>
          <a:xfrm>
            <a:off x="6324600" y="1866900"/>
            <a:ext cx="381000" cy="381000"/>
          </a:xfrm>
          <a:prstGeom prst="rect">
            <a:avLst/>
          </a:prstGeom>
          <a:solidFill>
            <a:srgbClr val="B02318"/>
          </a:solidFill>
          <a:ln/>
        </p:spPr>
      </p:sp>
      <p:sp>
        <p:nvSpPr>
          <p:cNvPr id="29" name="Text 27"/>
          <p:cNvSpPr/>
          <p:nvPr/>
        </p:nvSpPr>
        <p:spPr>
          <a:xfrm>
            <a:off x="838200" y="1950331"/>
            <a:ext cx="113538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六</a:t>
            </a:r>
            <a:endParaRPr lang="en-US" sz="1500" dirty="0">
              <a:latin typeface="Microsoft YaHei" pitchFamily="34" charset="0"/>
              <a:ea typeface="Microsoft YaHei" pitchFamily="34" charset="-122"/>
              <a:cs typeface="Microsoft YaHei" pitchFamily="34" charset="-120"/>
            </a:endParaRPr>
          </a:p>
        </p:txBody>
      </p:sp>
      <p:sp>
        <p:nvSpPr>
          <p:cNvPr id="30" name="Text 28"/>
          <p:cNvSpPr/>
          <p:nvPr/>
        </p:nvSpPr>
        <p:spPr>
          <a:xfrm>
            <a:off x="6838950" y="1949969"/>
            <a:ext cx="53530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扎实推进乡村全面振兴</a:t>
            </a:r>
            <a:endParaRPr lang="en-US" sz="1425" dirty="0">
              <a:latin typeface="Microsoft YaHei" pitchFamily="34" charset="0"/>
              <a:ea typeface="Microsoft YaHei" pitchFamily="34" charset="-122"/>
              <a:cs typeface="Microsoft YaHei" pitchFamily="34" charset="-120"/>
            </a:endParaRPr>
          </a:p>
        </p:txBody>
      </p:sp>
      <p:sp>
        <p:nvSpPr>
          <p:cNvPr id="31" name="Shape 29"/>
          <p:cNvSpPr/>
          <p:nvPr/>
        </p:nvSpPr>
        <p:spPr>
          <a:xfrm>
            <a:off x="6215063" y="2443163"/>
            <a:ext cx="5210175" cy="561975"/>
          </a:xfrm>
          <a:prstGeom prst="rect">
            <a:avLst/>
          </a:prstGeom>
          <a:solidFill>
            <a:srgbClr val="FCF8EF"/>
          </a:solidFill>
          <a:ln w="9525">
            <a:solidFill>
              <a:srgbClr val="E0D2B8"/>
            </a:solidFill>
            <a:prstDash val="solid"/>
          </a:ln>
        </p:spPr>
      </p:sp>
      <p:sp>
        <p:nvSpPr>
          <p:cNvPr id="32" name="Shape 30"/>
          <p:cNvSpPr/>
          <p:nvPr/>
        </p:nvSpPr>
        <p:spPr>
          <a:xfrm>
            <a:off x="6324600" y="2533650"/>
            <a:ext cx="381000" cy="381000"/>
          </a:xfrm>
          <a:prstGeom prst="rect">
            <a:avLst/>
          </a:prstGeom>
          <a:solidFill>
            <a:srgbClr val="B02318"/>
          </a:solidFill>
          <a:ln/>
        </p:spPr>
      </p:sp>
      <p:sp>
        <p:nvSpPr>
          <p:cNvPr id="33" name="Text 31"/>
          <p:cNvSpPr/>
          <p:nvPr/>
        </p:nvSpPr>
        <p:spPr>
          <a:xfrm>
            <a:off x="838200" y="2617081"/>
            <a:ext cx="113538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七</a:t>
            </a:r>
            <a:endParaRPr lang="en-US" sz="1500" dirty="0">
              <a:latin typeface="Microsoft YaHei" pitchFamily="34" charset="0"/>
              <a:ea typeface="Microsoft YaHei" pitchFamily="34" charset="-122"/>
              <a:cs typeface="Microsoft YaHei" pitchFamily="34" charset="-120"/>
            </a:endParaRPr>
          </a:p>
        </p:txBody>
      </p:sp>
      <p:sp>
        <p:nvSpPr>
          <p:cNvPr id="34" name="Text 32"/>
          <p:cNvSpPr/>
          <p:nvPr/>
        </p:nvSpPr>
        <p:spPr>
          <a:xfrm>
            <a:off x="6838950" y="2616719"/>
            <a:ext cx="53530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推动新型城镇化和区域协调发展</a:t>
            </a:r>
            <a:endParaRPr lang="en-US" sz="1425" dirty="0">
              <a:latin typeface="Microsoft YaHei" pitchFamily="34" charset="0"/>
              <a:ea typeface="Microsoft YaHei" pitchFamily="34" charset="-122"/>
              <a:cs typeface="Microsoft YaHei" pitchFamily="34" charset="-120"/>
            </a:endParaRPr>
          </a:p>
        </p:txBody>
      </p:sp>
      <p:sp>
        <p:nvSpPr>
          <p:cNvPr id="35" name="Shape 33"/>
          <p:cNvSpPr/>
          <p:nvPr/>
        </p:nvSpPr>
        <p:spPr>
          <a:xfrm>
            <a:off x="6215063" y="3109913"/>
            <a:ext cx="5210175" cy="561975"/>
          </a:xfrm>
          <a:prstGeom prst="rect">
            <a:avLst/>
          </a:prstGeom>
          <a:solidFill>
            <a:srgbClr val="FCF8EF"/>
          </a:solidFill>
          <a:ln w="9525">
            <a:solidFill>
              <a:srgbClr val="E0D2B8"/>
            </a:solidFill>
            <a:prstDash val="solid"/>
          </a:ln>
        </p:spPr>
      </p:sp>
      <p:sp>
        <p:nvSpPr>
          <p:cNvPr id="36" name="Shape 34"/>
          <p:cNvSpPr/>
          <p:nvPr/>
        </p:nvSpPr>
        <p:spPr>
          <a:xfrm>
            <a:off x="6324600" y="3200400"/>
            <a:ext cx="381000" cy="381000"/>
          </a:xfrm>
          <a:prstGeom prst="rect">
            <a:avLst/>
          </a:prstGeom>
          <a:solidFill>
            <a:srgbClr val="B02318"/>
          </a:solidFill>
          <a:ln/>
        </p:spPr>
      </p:sp>
      <p:sp>
        <p:nvSpPr>
          <p:cNvPr id="37" name="Text 35"/>
          <p:cNvSpPr/>
          <p:nvPr/>
        </p:nvSpPr>
        <p:spPr>
          <a:xfrm>
            <a:off x="838200" y="3283831"/>
            <a:ext cx="113538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八</a:t>
            </a:r>
            <a:endParaRPr lang="en-US" sz="1500" dirty="0">
              <a:latin typeface="Microsoft YaHei" pitchFamily="34" charset="0"/>
              <a:ea typeface="Microsoft YaHei" pitchFamily="34" charset="-122"/>
              <a:cs typeface="Microsoft YaHei" pitchFamily="34" charset="-120"/>
            </a:endParaRPr>
          </a:p>
        </p:txBody>
      </p:sp>
      <p:sp>
        <p:nvSpPr>
          <p:cNvPr id="38" name="Text 36"/>
          <p:cNvSpPr/>
          <p:nvPr/>
        </p:nvSpPr>
        <p:spPr>
          <a:xfrm>
            <a:off x="6838950" y="3283469"/>
            <a:ext cx="53530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更大力度保障和改善民生</a:t>
            </a:r>
            <a:endParaRPr lang="en-US" sz="1425" dirty="0">
              <a:latin typeface="Microsoft YaHei" pitchFamily="34" charset="0"/>
              <a:ea typeface="Microsoft YaHei" pitchFamily="34" charset="-122"/>
              <a:cs typeface="Microsoft YaHei" pitchFamily="34" charset="-120"/>
            </a:endParaRPr>
          </a:p>
        </p:txBody>
      </p:sp>
      <p:sp>
        <p:nvSpPr>
          <p:cNvPr id="39" name="Shape 37"/>
          <p:cNvSpPr/>
          <p:nvPr/>
        </p:nvSpPr>
        <p:spPr>
          <a:xfrm>
            <a:off x="6215063" y="3776662"/>
            <a:ext cx="5210175" cy="561975"/>
          </a:xfrm>
          <a:prstGeom prst="rect">
            <a:avLst/>
          </a:prstGeom>
          <a:solidFill>
            <a:srgbClr val="FCF8EF"/>
          </a:solidFill>
          <a:ln w="9525">
            <a:solidFill>
              <a:srgbClr val="E0D2B8"/>
            </a:solidFill>
            <a:prstDash val="solid"/>
          </a:ln>
        </p:spPr>
      </p:sp>
      <p:sp>
        <p:nvSpPr>
          <p:cNvPr id="40" name="Shape 38"/>
          <p:cNvSpPr/>
          <p:nvPr/>
        </p:nvSpPr>
        <p:spPr>
          <a:xfrm>
            <a:off x="6324600" y="3867150"/>
            <a:ext cx="381000" cy="381000"/>
          </a:xfrm>
          <a:prstGeom prst="rect">
            <a:avLst/>
          </a:prstGeom>
          <a:solidFill>
            <a:srgbClr val="B02318"/>
          </a:solidFill>
          <a:ln/>
        </p:spPr>
      </p:sp>
      <p:sp>
        <p:nvSpPr>
          <p:cNvPr id="41" name="Text 39"/>
          <p:cNvSpPr/>
          <p:nvPr/>
        </p:nvSpPr>
        <p:spPr>
          <a:xfrm>
            <a:off x="838200" y="3950581"/>
            <a:ext cx="113538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九</a:t>
            </a:r>
            <a:endParaRPr lang="en-US" sz="1500" dirty="0">
              <a:latin typeface="Microsoft YaHei" pitchFamily="34" charset="0"/>
              <a:ea typeface="Microsoft YaHei" pitchFamily="34" charset="-122"/>
              <a:cs typeface="Microsoft YaHei" pitchFamily="34" charset="-120"/>
            </a:endParaRPr>
          </a:p>
        </p:txBody>
      </p:sp>
      <p:sp>
        <p:nvSpPr>
          <p:cNvPr id="42" name="Text 40"/>
          <p:cNvSpPr/>
          <p:nvPr/>
        </p:nvSpPr>
        <p:spPr>
          <a:xfrm>
            <a:off x="6838950" y="3950219"/>
            <a:ext cx="53530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加快推动全面绿色转型</a:t>
            </a:r>
            <a:endParaRPr lang="en-US" sz="1425" dirty="0">
              <a:latin typeface="Microsoft YaHei" pitchFamily="34" charset="0"/>
              <a:ea typeface="Microsoft YaHei" pitchFamily="34" charset="-122"/>
              <a:cs typeface="Microsoft YaHei" pitchFamily="34" charset="-120"/>
            </a:endParaRPr>
          </a:p>
        </p:txBody>
      </p:sp>
      <p:sp>
        <p:nvSpPr>
          <p:cNvPr id="43" name="Shape 41"/>
          <p:cNvSpPr/>
          <p:nvPr/>
        </p:nvSpPr>
        <p:spPr>
          <a:xfrm>
            <a:off x="6215063" y="4443413"/>
            <a:ext cx="5210175" cy="561975"/>
          </a:xfrm>
          <a:prstGeom prst="rect">
            <a:avLst/>
          </a:prstGeom>
          <a:solidFill>
            <a:srgbClr val="FCF8EF"/>
          </a:solidFill>
          <a:ln w="9525">
            <a:solidFill>
              <a:srgbClr val="E0D2B8"/>
            </a:solidFill>
            <a:prstDash val="solid"/>
          </a:ln>
        </p:spPr>
      </p:sp>
      <p:sp>
        <p:nvSpPr>
          <p:cNvPr id="44" name="Shape 42"/>
          <p:cNvSpPr/>
          <p:nvPr/>
        </p:nvSpPr>
        <p:spPr>
          <a:xfrm>
            <a:off x="6324600" y="4533900"/>
            <a:ext cx="381000" cy="381000"/>
          </a:xfrm>
          <a:prstGeom prst="rect">
            <a:avLst/>
          </a:prstGeom>
          <a:solidFill>
            <a:srgbClr val="B02318"/>
          </a:solidFill>
          <a:ln/>
        </p:spPr>
      </p:sp>
      <p:sp>
        <p:nvSpPr>
          <p:cNvPr id="45" name="Text 43"/>
          <p:cNvSpPr/>
          <p:nvPr/>
        </p:nvSpPr>
        <p:spPr>
          <a:xfrm>
            <a:off x="838200" y="4617331"/>
            <a:ext cx="113538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十</a:t>
            </a:r>
            <a:endParaRPr lang="en-US" sz="1500" dirty="0">
              <a:latin typeface="Microsoft YaHei" pitchFamily="34" charset="0"/>
              <a:ea typeface="Microsoft YaHei" pitchFamily="34" charset="-122"/>
              <a:cs typeface="Microsoft YaHei" pitchFamily="34" charset="-120"/>
            </a:endParaRPr>
          </a:p>
        </p:txBody>
      </p:sp>
      <p:sp>
        <p:nvSpPr>
          <p:cNvPr id="46" name="Text 44"/>
          <p:cNvSpPr/>
          <p:nvPr/>
        </p:nvSpPr>
        <p:spPr>
          <a:xfrm>
            <a:off x="6838950" y="4616969"/>
            <a:ext cx="53530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加强重点领域风险防范化解和安全能力建设</a:t>
            </a:r>
            <a:endParaRPr lang="en-US" sz="1425" dirty="0">
              <a:latin typeface="Microsoft YaHei" pitchFamily="34" charset="0"/>
              <a:ea typeface="Microsoft YaHei" pitchFamily="34" charset="-122"/>
              <a:cs typeface="Microsoft YaHei" pitchFamily="34" charset="-120"/>
            </a:endParaRPr>
          </a:p>
        </p:txBody>
      </p:sp>
      <p:sp>
        <p:nvSpPr>
          <p:cNvPr id="47" name="Shape 45"/>
          <p:cNvSpPr/>
          <p:nvPr/>
        </p:nvSpPr>
        <p:spPr>
          <a:xfrm>
            <a:off x="766763" y="5224463"/>
            <a:ext cx="10658475" cy="600075"/>
          </a:xfrm>
          <a:prstGeom prst="rect">
            <a:avLst/>
          </a:prstGeom>
          <a:solidFill>
            <a:srgbClr val="FCF8EF"/>
          </a:solidFill>
          <a:ln w="9525">
            <a:solidFill>
              <a:srgbClr val="E0D2B8"/>
            </a:solidFill>
            <a:prstDash val="solid"/>
          </a:ln>
        </p:spPr>
      </p:sp>
      <p:sp>
        <p:nvSpPr>
          <p:cNvPr id="48" name="Text 46"/>
          <p:cNvSpPr/>
          <p:nvPr/>
        </p:nvSpPr>
        <p:spPr>
          <a:xfrm>
            <a:off x="990600" y="5426233"/>
            <a:ext cx="112014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顺序变化：民生由 2025 年的第十位移到第八位，风险防范由第六位移到第十位</a:t>
            </a:r>
            <a:endParaRPr lang="en-US" sz="1350" dirty="0">
              <a:latin typeface="Microsoft YaHei" pitchFamily="34" charset="0"/>
              <a:ea typeface="Microsoft YaHei" pitchFamily="34" charset="-122"/>
              <a:cs typeface="Microsoft YaHei" pitchFamily="34" charset="-120"/>
            </a:endParaRPr>
          </a:p>
        </p:txBody>
      </p:sp>
      <p:sp>
        <p:nvSpPr>
          <p:cNvPr id="49" name="Text 47"/>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来源：2026 年政府工作报告（2026 年 3 月 5 日），2025 年政府工作报告</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「十五五」不设 GDP 数值目标，2030 年目标看结构、绿色和民生</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762000" y="1771650"/>
            <a:ext cx="3238500" cy="4000500"/>
          </a:xfrm>
          <a:prstGeom prst="rect">
            <a:avLst/>
          </a:prstGeom>
          <a:solidFill>
            <a:srgbClr val="B02318"/>
          </a:solidFill>
          <a:ln/>
        </p:spPr>
      </p:sp>
      <p:sp>
        <p:nvSpPr>
          <p:cNvPr id="8" name="Text 6"/>
          <p:cNvSpPr/>
          <p:nvPr/>
        </p:nvSpPr>
        <p:spPr>
          <a:xfrm>
            <a:off x="1028700" y="2062823"/>
            <a:ext cx="11163300" cy="171450"/>
          </a:xfrm>
          <a:prstGeom prst="rect">
            <a:avLst/>
          </a:prstGeom>
          <a:noFill/>
          <a:ln/>
        </p:spPr>
        <p:txBody>
          <a:bodyPr wrap="none" lIns="0" tIns="0" rIns="0" bIns="0" rtlCol="0" anchor="t"/>
          <a:lstStyle/>
          <a:p>
            <a:pPr algn="l" indent="0" marL="0">
              <a:buNone/>
            </a:pPr>
            <a:r>
              <a:rPr lang="en-US" sz="1125" dirty="0">
                <a:solidFill>
                  <a:srgbClr val="F7E9E8"/>
                </a:solidFill>
                <a:latin typeface="Microsoft YaHei" pitchFamily="34" charset="0"/>
                <a:ea typeface="Microsoft YaHei" pitchFamily="34" charset="-122"/>
                <a:cs typeface="Microsoft YaHei" pitchFamily="34" charset="-120"/>
              </a:rPr>
              <a:t>经济增长</a:t>
            </a:r>
            <a:endParaRPr lang="en-US" sz="1125" dirty="0">
              <a:latin typeface="Microsoft YaHei" pitchFamily="34" charset="0"/>
              <a:ea typeface="Microsoft YaHei" pitchFamily="34" charset="-122"/>
              <a:cs typeface="Microsoft YaHei" pitchFamily="34" charset="-120"/>
            </a:endParaRPr>
          </a:p>
        </p:txBody>
      </p:sp>
      <p:sp>
        <p:nvSpPr>
          <p:cNvPr id="9" name="Text 7"/>
          <p:cNvSpPr/>
          <p:nvPr/>
        </p:nvSpPr>
        <p:spPr>
          <a:xfrm>
            <a:off x="1028700" y="2374493"/>
            <a:ext cx="11163300" cy="388620"/>
          </a:xfrm>
          <a:prstGeom prst="rect">
            <a:avLst/>
          </a:prstGeom>
          <a:noFill/>
          <a:ln/>
        </p:spPr>
        <p:txBody>
          <a:bodyPr wrap="none" lIns="0" tIns="0" rIns="0" bIns="0" rtlCol="0" anchor="t"/>
          <a:lstStyle/>
          <a:p>
            <a:pPr algn="l" indent="0" marL="0">
              <a:buNone/>
            </a:pPr>
            <a:r>
              <a:rPr lang="en-US" sz="2550" b="1" dirty="0">
                <a:solidFill>
                  <a:srgbClr val="FFFFFF"/>
                </a:solidFill>
                <a:latin typeface="Microsoft YaHei" pitchFamily="34" charset="0"/>
                <a:ea typeface="Microsoft YaHei" pitchFamily="34" charset="-122"/>
                <a:cs typeface="Microsoft YaHei" pitchFamily="34" charset="-120"/>
              </a:rPr>
              <a:t>不设五年</a:t>
            </a:r>
            <a:endParaRPr lang="en-US" sz="2550" dirty="0">
              <a:latin typeface="Microsoft YaHei" pitchFamily="34" charset="0"/>
              <a:ea typeface="Microsoft YaHei" pitchFamily="34" charset="-122"/>
              <a:cs typeface="Microsoft YaHei" pitchFamily="34" charset="-120"/>
            </a:endParaRPr>
          </a:p>
        </p:txBody>
      </p:sp>
      <p:sp>
        <p:nvSpPr>
          <p:cNvPr id="10" name="Text 8"/>
          <p:cNvSpPr/>
          <p:nvPr/>
        </p:nvSpPr>
        <p:spPr>
          <a:xfrm>
            <a:off x="1028700" y="2812643"/>
            <a:ext cx="11163300" cy="388620"/>
          </a:xfrm>
          <a:prstGeom prst="rect">
            <a:avLst/>
          </a:prstGeom>
          <a:noFill/>
          <a:ln/>
        </p:spPr>
        <p:txBody>
          <a:bodyPr wrap="none" lIns="0" tIns="0" rIns="0" bIns="0" rtlCol="0" anchor="t"/>
          <a:lstStyle/>
          <a:p>
            <a:pPr algn="l" indent="0" marL="0">
              <a:buNone/>
            </a:pPr>
            <a:r>
              <a:rPr lang="en-US" sz="2550" b="1" dirty="0">
                <a:solidFill>
                  <a:srgbClr val="FFFFFF"/>
                </a:solidFill>
                <a:latin typeface="Microsoft YaHei" pitchFamily="34" charset="0"/>
                <a:ea typeface="Microsoft YaHei" pitchFamily="34" charset="-122"/>
                <a:cs typeface="Microsoft YaHei" pitchFamily="34" charset="-120"/>
              </a:rPr>
              <a:t>数值目标</a:t>
            </a:r>
            <a:endParaRPr lang="en-US" sz="2550" dirty="0">
              <a:latin typeface="Microsoft YaHei" pitchFamily="34" charset="0"/>
              <a:ea typeface="Microsoft YaHei" pitchFamily="34" charset="-122"/>
              <a:cs typeface="Microsoft YaHei" pitchFamily="34" charset="-120"/>
            </a:endParaRPr>
          </a:p>
        </p:txBody>
      </p:sp>
      <p:sp>
        <p:nvSpPr>
          <p:cNvPr id="11" name="Text 9"/>
          <p:cNvSpPr/>
          <p:nvPr/>
        </p:nvSpPr>
        <p:spPr>
          <a:xfrm>
            <a:off x="1028700" y="3654583"/>
            <a:ext cx="11163300" cy="205740"/>
          </a:xfrm>
          <a:prstGeom prst="rect">
            <a:avLst/>
          </a:prstGeom>
          <a:noFill/>
          <a:ln/>
        </p:spPr>
        <p:txBody>
          <a:bodyPr wrap="none" lIns="0" tIns="0" rIns="0" bIns="0" rtlCol="0" anchor="t"/>
          <a:lstStyle/>
          <a:p>
            <a:pPr algn="l" indent="0" marL="0">
              <a:buNone/>
            </a:pPr>
            <a:r>
              <a:rPr lang="en-US" sz="1350" dirty="0">
                <a:solidFill>
                  <a:srgbClr val="F7E9E8"/>
                </a:solidFill>
                <a:latin typeface="Microsoft YaHei" pitchFamily="34" charset="0"/>
                <a:ea typeface="Microsoft YaHei" pitchFamily="34" charset="-122"/>
                <a:cs typeface="Microsoft YaHei" pitchFamily="34" charset="-120"/>
              </a:rPr>
              <a:t>「保持在合理区间、各年度视情</a:t>
            </a:r>
            <a:endParaRPr lang="en-US" sz="1350" dirty="0">
              <a:latin typeface="Microsoft YaHei" pitchFamily="34" charset="0"/>
              <a:ea typeface="Microsoft YaHei" pitchFamily="34" charset="-122"/>
              <a:cs typeface="Microsoft YaHei" pitchFamily="34" charset="-120"/>
            </a:endParaRPr>
          </a:p>
        </p:txBody>
      </p:sp>
      <p:sp>
        <p:nvSpPr>
          <p:cNvPr id="12" name="Text 10"/>
          <p:cNvSpPr/>
          <p:nvPr/>
        </p:nvSpPr>
        <p:spPr>
          <a:xfrm>
            <a:off x="1028700" y="3921283"/>
            <a:ext cx="11163300" cy="205740"/>
          </a:xfrm>
          <a:prstGeom prst="rect">
            <a:avLst/>
          </a:prstGeom>
          <a:noFill/>
          <a:ln/>
        </p:spPr>
        <p:txBody>
          <a:bodyPr wrap="none" lIns="0" tIns="0" rIns="0" bIns="0" rtlCol="0" anchor="t"/>
          <a:lstStyle/>
          <a:p>
            <a:pPr algn="l" indent="0" marL="0">
              <a:buNone/>
            </a:pPr>
            <a:r>
              <a:rPr lang="en-US" sz="1350" dirty="0">
                <a:solidFill>
                  <a:srgbClr val="F7E9E8"/>
                </a:solidFill>
                <a:latin typeface="Microsoft YaHei" pitchFamily="34" charset="0"/>
                <a:ea typeface="Microsoft YaHei" pitchFamily="34" charset="-122"/>
                <a:cs typeface="Microsoft YaHei" pitchFamily="34" charset="-120"/>
              </a:rPr>
              <a:t>提出」</a:t>
            </a:r>
            <a:endParaRPr lang="en-US" sz="1350" dirty="0">
              <a:latin typeface="Microsoft YaHei" pitchFamily="34" charset="0"/>
              <a:ea typeface="Microsoft YaHei" pitchFamily="34" charset="-122"/>
              <a:cs typeface="Microsoft YaHei" pitchFamily="34" charset="-120"/>
            </a:endParaRPr>
          </a:p>
        </p:txBody>
      </p:sp>
      <p:sp>
        <p:nvSpPr>
          <p:cNvPr id="13" name="Text 11"/>
          <p:cNvSpPr/>
          <p:nvPr/>
        </p:nvSpPr>
        <p:spPr>
          <a:xfrm>
            <a:off x="1028700" y="4977473"/>
            <a:ext cx="11163300" cy="171450"/>
          </a:xfrm>
          <a:prstGeom prst="rect">
            <a:avLst/>
          </a:prstGeom>
          <a:noFill/>
          <a:ln/>
        </p:spPr>
        <p:txBody>
          <a:bodyPr wrap="none" lIns="0" tIns="0" rIns="0" bIns="0" rtlCol="0" anchor="t"/>
          <a:lstStyle/>
          <a:p>
            <a:pPr algn="l" indent="0" marL="0">
              <a:buNone/>
            </a:pPr>
            <a:r>
              <a:rPr lang="en-US" sz="1125" dirty="0">
                <a:solidFill>
                  <a:srgbClr val="F7E9E8"/>
                </a:solidFill>
                <a:latin typeface="Microsoft YaHei" pitchFamily="34" charset="0"/>
                <a:ea typeface="Microsoft YaHei" pitchFamily="34" charset="-122"/>
                <a:cs typeface="Microsoft YaHei" pitchFamily="34" charset="-120"/>
              </a:rPr>
              <a:t>20 项主要指标中，12 项预期性，8 项约</a:t>
            </a:r>
            <a:endParaRPr lang="en-US" sz="1125" dirty="0">
              <a:latin typeface="Microsoft YaHei" pitchFamily="34" charset="0"/>
              <a:ea typeface="Microsoft YaHei" pitchFamily="34" charset="-122"/>
              <a:cs typeface="Microsoft YaHei" pitchFamily="34" charset="-120"/>
            </a:endParaRPr>
          </a:p>
        </p:txBody>
      </p:sp>
      <p:sp>
        <p:nvSpPr>
          <p:cNvPr id="14" name="Text 12"/>
          <p:cNvSpPr/>
          <p:nvPr/>
        </p:nvSpPr>
        <p:spPr>
          <a:xfrm>
            <a:off x="1028700" y="5187023"/>
            <a:ext cx="11163300" cy="171450"/>
          </a:xfrm>
          <a:prstGeom prst="rect">
            <a:avLst/>
          </a:prstGeom>
          <a:noFill/>
          <a:ln/>
        </p:spPr>
        <p:txBody>
          <a:bodyPr wrap="none" lIns="0" tIns="0" rIns="0" bIns="0" rtlCol="0" anchor="t"/>
          <a:lstStyle/>
          <a:p>
            <a:pPr algn="l" indent="0" marL="0">
              <a:buNone/>
            </a:pPr>
            <a:r>
              <a:rPr lang="en-US" sz="1125" dirty="0">
                <a:solidFill>
                  <a:srgbClr val="F7E9E8"/>
                </a:solidFill>
                <a:latin typeface="Microsoft YaHei" pitchFamily="34" charset="0"/>
                <a:ea typeface="Microsoft YaHei" pitchFamily="34" charset="-122"/>
                <a:cs typeface="Microsoft YaHei" pitchFamily="34" charset="-120"/>
              </a:rPr>
              <a:t>束性</a:t>
            </a:r>
            <a:endParaRPr lang="en-US" sz="1125" dirty="0">
              <a:latin typeface="Microsoft YaHei" pitchFamily="34" charset="0"/>
              <a:ea typeface="Microsoft YaHei" pitchFamily="34" charset="-122"/>
              <a:cs typeface="Microsoft YaHei" pitchFamily="34" charset="-120"/>
            </a:endParaRPr>
          </a:p>
        </p:txBody>
      </p:sp>
      <p:sp>
        <p:nvSpPr>
          <p:cNvPr id="15" name="Text 13"/>
          <p:cNvSpPr/>
          <p:nvPr/>
        </p:nvSpPr>
        <p:spPr>
          <a:xfrm>
            <a:off x="4533900" y="1805648"/>
            <a:ext cx="76581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指标</a:t>
            </a:r>
            <a:endParaRPr lang="en-US" sz="1125" dirty="0">
              <a:latin typeface="Microsoft YaHei" pitchFamily="34" charset="0"/>
              <a:ea typeface="Microsoft YaHei" pitchFamily="34" charset="-122"/>
              <a:cs typeface="Microsoft YaHei" pitchFamily="34" charset="-120"/>
            </a:endParaRPr>
          </a:p>
        </p:txBody>
      </p:sp>
      <p:sp>
        <p:nvSpPr>
          <p:cNvPr id="16" name="Text 14"/>
          <p:cNvSpPr/>
          <p:nvPr/>
        </p:nvSpPr>
        <p:spPr>
          <a:xfrm>
            <a:off x="0" y="1805648"/>
            <a:ext cx="8858250" cy="171450"/>
          </a:xfrm>
          <a:prstGeom prst="rect">
            <a:avLst/>
          </a:prstGeom>
          <a:noFill/>
          <a:ln/>
        </p:spPr>
        <p:txBody>
          <a:bodyPr wrap="none" lIns="0" tIns="0" rIns="0" bIns="0" rtlCol="0" anchor="t"/>
          <a:lstStyle/>
          <a:p>
            <a:pPr algn="r" indent="0" marL="0">
              <a:buNone/>
            </a:pPr>
            <a:r>
              <a:rPr lang="en-US" sz="1125" dirty="0">
                <a:solidFill>
                  <a:srgbClr val="6E5B4B"/>
                </a:solidFill>
                <a:latin typeface="Microsoft YaHei" pitchFamily="34" charset="0"/>
                <a:ea typeface="Microsoft YaHei" pitchFamily="34" charset="-122"/>
                <a:cs typeface="Microsoft YaHei" pitchFamily="34" charset="-120"/>
              </a:rPr>
              <a:t>2025 年</a:t>
            </a:r>
            <a:endParaRPr lang="en-US" sz="1125" dirty="0">
              <a:latin typeface="Microsoft YaHei" pitchFamily="34" charset="0"/>
              <a:ea typeface="Microsoft YaHei" pitchFamily="34" charset="-122"/>
              <a:cs typeface="Microsoft YaHei" pitchFamily="34" charset="-120"/>
            </a:endParaRPr>
          </a:p>
        </p:txBody>
      </p:sp>
      <p:sp>
        <p:nvSpPr>
          <p:cNvPr id="17" name="Text 15"/>
          <p:cNvSpPr/>
          <p:nvPr/>
        </p:nvSpPr>
        <p:spPr>
          <a:xfrm>
            <a:off x="0" y="1805648"/>
            <a:ext cx="10191750" cy="171450"/>
          </a:xfrm>
          <a:prstGeom prst="rect">
            <a:avLst/>
          </a:prstGeom>
          <a:noFill/>
          <a:ln/>
        </p:spPr>
        <p:txBody>
          <a:bodyPr wrap="none" lIns="0" tIns="0" rIns="0" bIns="0" rtlCol="0" anchor="t"/>
          <a:lstStyle/>
          <a:p>
            <a:pPr algn="r" indent="0" marL="0">
              <a:buNone/>
            </a:pPr>
            <a:r>
              <a:rPr lang="en-US" sz="1125" b="1" dirty="0">
                <a:solidFill>
                  <a:srgbClr val="B02318"/>
                </a:solidFill>
                <a:latin typeface="Microsoft YaHei" pitchFamily="34" charset="0"/>
                <a:ea typeface="Microsoft YaHei" pitchFamily="34" charset="-122"/>
                <a:cs typeface="Microsoft YaHei" pitchFamily="34" charset="-120"/>
              </a:rPr>
              <a:t>2030 年</a:t>
            </a:r>
            <a:endParaRPr lang="en-US" sz="1125" dirty="0">
              <a:latin typeface="Microsoft YaHei" pitchFamily="34" charset="0"/>
              <a:ea typeface="Microsoft YaHei" pitchFamily="34" charset="-122"/>
              <a:cs typeface="Microsoft YaHei" pitchFamily="34" charset="-120"/>
            </a:endParaRPr>
          </a:p>
        </p:txBody>
      </p:sp>
      <p:sp>
        <p:nvSpPr>
          <p:cNvPr id="18" name="Shape 16"/>
          <p:cNvSpPr/>
          <p:nvPr/>
        </p:nvSpPr>
        <p:spPr>
          <a:xfrm>
            <a:off x="4381500" y="2038350"/>
            <a:ext cx="7048500" cy="19050"/>
          </a:xfrm>
          <a:prstGeom prst="rect">
            <a:avLst/>
          </a:prstGeom>
          <a:solidFill>
            <a:srgbClr val="B02318"/>
          </a:solidFill>
          <a:ln/>
        </p:spPr>
      </p:sp>
      <p:sp>
        <p:nvSpPr>
          <p:cNvPr id="19" name="Shape 17"/>
          <p:cNvSpPr/>
          <p:nvPr/>
        </p:nvSpPr>
        <p:spPr>
          <a:xfrm>
            <a:off x="4381500" y="2667000"/>
            <a:ext cx="7048500" cy="9525"/>
          </a:xfrm>
          <a:prstGeom prst="rect">
            <a:avLst/>
          </a:prstGeom>
          <a:solidFill>
            <a:srgbClr val="E0D2B8"/>
          </a:solidFill>
          <a:ln/>
        </p:spPr>
      </p:sp>
      <p:sp>
        <p:nvSpPr>
          <p:cNvPr id="20" name="Text 18"/>
          <p:cNvSpPr/>
          <p:nvPr/>
        </p:nvSpPr>
        <p:spPr>
          <a:xfrm>
            <a:off x="4533900" y="2263933"/>
            <a:ext cx="76581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常住人口城镇化率</a:t>
            </a:r>
            <a:endParaRPr lang="en-US" sz="1350" dirty="0">
              <a:latin typeface="Microsoft YaHei" pitchFamily="34" charset="0"/>
              <a:ea typeface="Microsoft YaHei" pitchFamily="34" charset="-122"/>
              <a:cs typeface="Microsoft YaHei" pitchFamily="34" charset="-120"/>
            </a:endParaRPr>
          </a:p>
        </p:txBody>
      </p:sp>
      <p:sp>
        <p:nvSpPr>
          <p:cNvPr id="21" name="Text 19"/>
          <p:cNvSpPr/>
          <p:nvPr/>
        </p:nvSpPr>
        <p:spPr>
          <a:xfrm>
            <a:off x="0" y="2254769"/>
            <a:ext cx="8858250"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67.9%</a:t>
            </a:r>
            <a:endParaRPr lang="en-US" sz="1425" dirty="0">
              <a:latin typeface="Microsoft YaHei" pitchFamily="34" charset="0"/>
              <a:ea typeface="Microsoft YaHei" pitchFamily="34" charset="-122"/>
              <a:cs typeface="Microsoft YaHei" pitchFamily="34" charset="-120"/>
            </a:endParaRPr>
          </a:p>
        </p:txBody>
      </p:sp>
      <p:sp>
        <p:nvSpPr>
          <p:cNvPr id="22" name="Shape 20"/>
          <p:cNvSpPr/>
          <p:nvPr/>
        </p:nvSpPr>
        <p:spPr>
          <a:xfrm>
            <a:off x="8934450" y="2314575"/>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23" name="Text 21"/>
          <p:cNvSpPr/>
          <p:nvPr/>
        </p:nvSpPr>
        <p:spPr>
          <a:xfrm>
            <a:off x="0" y="2228002"/>
            <a:ext cx="10191750" cy="274320"/>
          </a:xfrm>
          <a:prstGeom prst="rect">
            <a:avLst/>
          </a:prstGeom>
          <a:noFill/>
          <a:ln/>
        </p:spPr>
        <p:txBody>
          <a:bodyPr wrap="none" lIns="0" tIns="0" rIns="0" bIns="0" rtlCol="0" anchor="t"/>
          <a:lstStyle/>
          <a:p>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71%</a:t>
            </a:r>
            <a:endParaRPr lang="en-US" sz="1800" dirty="0">
              <a:latin typeface="Microsoft YaHei" pitchFamily="34" charset="0"/>
              <a:ea typeface="Microsoft YaHei" pitchFamily="34" charset="-122"/>
              <a:cs typeface="Microsoft YaHei" pitchFamily="34" charset="-120"/>
            </a:endParaRPr>
          </a:p>
        </p:txBody>
      </p:sp>
      <p:sp>
        <p:nvSpPr>
          <p:cNvPr id="24" name="Shape 22"/>
          <p:cNvSpPr/>
          <p:nvPr/>
        </p:nvSpPr>
        <p:spPr>
          <a:xfrm>
            <a:off x="4381500" y="3286125"/>
            <a:ext cx="7048500" cy="9525"/>
          </a:xfrm>
          <a:prstGeom prst="rect">
            <a:avLst/>
          </a:prstGeom>
          <a:solidFill>
            <a:srgbClr val="E0D2B8"/>
          </a:solidFill>
          <a:ln/>
        </p:spPr>
      </p:sp>
      <p:sp>
        <p:nvSpPr>
          <p:cNvPr id="25" name="Text 23"/>
          <p:cNvSpPr/>
          <p:nvPr/>
        </p:nvSpPr>
        <p:spPr>
          <a:xfrm>
            <a:off x="4533900" y="2883058"/>
            <a:ext cx="76581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数字经济核心产业占 GDP 比重</a:t>
            </a:r>
            <a:endParaRPr lang="en-US" sz="1350" dirty="0">
              <a:latin typeface="Microsoft YaHei" pitchFamily="34" charset="0"/>
              <a:ea typeface="Microsoft YaHei" pitchFamily="34" charset="-122"/>
              <a:cs typeface="Microsoft YaHei" pitchFamily="34" charset="-120"/>
            </a:endParaRPr>
          </a:p>
        </p:txBody>
      </p:sp>
      <p:sp>
        <p:nvSpPr>
          <p:cNvPr id="26" name="Text 24"/>
          <p:cNvSpPr/>
          <p:nvPr/>
        </p:nvSpPr>
        <p:spPr>
          <a:xfrm>
            <a:off x="0" y="2873894"/>
            <a:ext cx="8858250"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10.5%</a:t>
            </a:r>
            <a:endParaRPr lang="en-US" sz="1425" dirty="0">
              <a:latin typeface="Microsoft YaHei" pitchFamily="34" charset="0"/>
              <a:ea typeface="Microsoft YaHei" pitchFamily="34" charset="-122"/>
              <a:cs typeface="Microsoft YaHei" pitchFamily="34" charset="-120"/>
            </a:endParaRPr>
          </a:p>
        </p:txBody>
      </p:sp>
      <p:sp>
        <p:nvSpPr>
          <p:cNvPr id="27" name="Shape 25"/>
          <p:cNvSpPr/>
          <p:nvPr/>
        </p:nvSpPr>
        <p:spPr>
          <a:xfrm>
            <a:off x="8934450" y="2933700"/>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28" name="Text 26"/>
          <p:cNvSpPr/>
          <p:nvPr/>
        </p:nvSpPr>
        <p:spPr>
          <a:xfrm>
            <a:off x="0" y="2847127"/>
            <a:ext cx="10191750" cy="274320"/>
          </a:xfrm>
          <a:prstGeom prst="rect">
            <a:avLst/>
          </a:prstGeom>
          <a:noFill/>
          <a:ln/>
        </p:spPr>
        <p:txBody>
          <a:bodyPr wrap="none" lIns="0" tIns="0" rIns="0" bIns="0" rtlCol="0" anchor="t"/>
          <a:lstStyle/>
          <a:p>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12.5%</a:t>
            </a:r>
            <a:endParaRPr lang="en-US" sz="1800" dirty="0">
              <a:latin typeface="Microsoft YaHei" pitchFamily="34" charset="0"/>
              <a:ea typeface="Microsoft YaHei" pitchFamily="34" charset="-122"/>
              <a:cs typeface="Microsoft YaHei" pitchFamily="34" charset="-120"/>
            </a:endParaRPr>
          </a:p>
        </p:txBody>
      </p:sp>
      <p:sp>
        <p:nvSpPr>
          <p:cNvPr id="29" name="Shape 27"/>
          <p:cNvSpPr/>
          <p:nvPr/>
        </p:nvSpPr>
        <p:spPr>
          <a:xfrm>
            <a:off x="4381500" y="3295650"/>
            <a:ext cx="7048500" cy="609600"/>
          </a:xfrm>
          <a:prstGeom prst="rect">
            <a:avLst/>
          </a:prstGeom>
          <a:solidFill>
            <a:srgbClr val="F4E1D7"/>
          </a:solidFill>
          <a:ln/>
        </p:spPr>
      </p:sp>
      <p:sp>
        <p:nvSpPr>
          <p:cNvPr id="30" name="Shape 28"/>
          <p:cNvSpPr/>
          <p:nvPr/>
        </p:nvSpPr>
        <p:spPr>
          <a:xfrm>
            <a:off x="4381500" y="3905250"/>
            <a:ext cx="7048500" cy="9525"/>
          </a:xfrm>
          <a:prstGeom prst="rect">
            <a:avLst/>
          </a:prstGeom>
          <a:solidFill>
            <a:srgbClr val="E0D2B8"/>
          </a:solidFill>
          <a:ln/>
        </p:spPr>
      </p:sp>
      <p:sp>
        <p:nvSpPr>
          <p:cNvPr id="31" name="Text 29"/>
          <p:cNvSpPr/>
          <p:nvPr/>
        </p:nvSpPr>
        <p:spPr>
          <a:xfrm>
            <a:off x="4533900" y="3502183"/>
            <a:ext cx="7658100" cy="205740"/>
          </a:xfrm>
          <a:prstGeom prst="rect">
            <a:avLst/>
          </a:prstGeom>
          <a:noFill/>
          <a:ln/>
        </p:spPr>
        <p:txBody>
          <a:bodyPr wrap="none" lIns="0" tIns="0" rIns="0" bIns="0" rtlCol="0" anchor="t"/>
          <a:lstStyle/>
          <a:p>
            <a:pPr algn="l" indent="0" marL="0">
              <a:buNone/>
            </a:pPr>
            <a:r>
              <a:rPr lang="en-US" sz="1350" b="1" dirty="0">
                <a:solidFill>
                  <a:srgbClr val="B02318"/>
                </a:solidFill>
                <a:latin typeface="Microsoft YaHei" pitchFamily="34" charset="0"/>
                <a:ea typeface="Microsoft YaHei" pitchFamily="34" charset="-122"/>
                <a:cs typeface="Microsoft YaHei" pitchFamily="34" charset="-120"/>
              </a:rPr>
              <a:t>非化石能源占能源消费比重</a:t>
            </a:r>
            <a:endParaRPr lang="en-US" sz="1350" dirty="0">
              <a:latin typeface="Microsoft YaHei" pitchFamily="34" charset="0"/>
              <a:ea typeface="Microsoft YaHei" pitchFamily="34" charset="-122"/>
              <a:cs typeface="Microsoft YaHei" pitchFamily="34" charset="-120"/>
            </a:endParaRPr>
          </a:p>
        </p:txBody>
      </p:sp>
      <p:sp>
        <p:nvSpPr>
          <p:cNvPr id="32" name="Text 30"/>
          <p:cNvSpPr/>
          <p:nvPr/>
        </p:nvSpPr>
        <p:spPr>
          <a:xfrm>
            <a:off x="0" y="3493019"/>
            <a:ext cx="8858250"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21.7%</a:t>
            </a:r>
            <a:endParaRPr lang="en-US" sz="1425" dirty="0">
              <a:latin typeface="Microsoft YaHei" pitchFamily="34" charset="0"/>
              <a:ea typeface="Microsoft YaHei" pitchFamily="34" charset="-122"/>
              <a:cs typeface="Microsoft YaHei" pitchFamily="34" charset="-120"/>
            </a:endParaRPr>
          </a:p>
        </p:txBody>
      </p:sp>
      <p:sp>
        <p:nvSpPr>
          <p:cNvPr id="33" name="Shape 31"/>
          <p:cNvSpPr/>
          <p:nvPr/>
        </p:nvSpPr>
        <p:spPr>
          <a:xfrm>
            <a:off x="8934450" y="3552825"/>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34" name="Text 32"/>
          <p:cNvSpPr/>
          <p:nvPr/>
        </p:nvSpPr>
        <p:spPr>
          <a:xfrm>
            <a:off x="0" y="3466252"/>
            <a:ext cx="10191750" cy="274320"/>
          </a:xfrm>
          <a:prstGeom prst="rect">
            <a:avLst/>
          </a:prstGeom>
          <a:noFill/>
          <a:ln/>
        </p:spPr>
        <p:txBody>
          <a:bodyPr wrap="none" lIns="0" tIns="0" rIns="0" bIns="0" rtlCol="0" anchor="t"/>
          <a:lstStyle/>
          <a:p>
            <a:pPr algn="r" indent="0" marL="0">
              <a:buNone/>
            </a:pPr>
            <a:r>
              <a:rPr lang="en-US" sz="1800" b="1" dirty="0">
                <a:solidFill>
                  <a:srgbClr val="B02318"/>
                </a:solidFill>
                <a:latin typeface="Microsoft YaHei" pitchFamily="34" charset="0"/>
                <a:ea typeface="Microsoft YaHei" pitchFamily="34" charset="-122"/>
                <a:cs typeface="Microsoft YaHei" pitchFamily="34" charset="-120"/>
              </a:rPr>
              <a:t>25%</a:t>
            </a:r>
            <a:endParaRPr lang="en-US" sz="1800" dirty="0">
              <a:latin typeface="Microsoft YaHei" pitchFamily="34" charset="0"/>
              <a:ea typeface="Microsoft YaHei" pitchFamily="34" charset="-122"/>
              <a:cs typeface="Microsoft YaHei" pitchFamily="34" charset="-120"/>
            </a:endParaRPr>
          </a:p>
        </p:txBody>
      </p:sp>
      <p:sp>
        <p:nvSpPr>
          <p:cNvPr id="35" name="Shape 33"/>
          <p:cNvSpPr/>
          <p:nvPr/>
        </p:nvSpPr>
        <p:spPr>
          <a:xfrm>
            <a:off x="10801350" y="3476625"/>
            <a:ext cx="628650" cy="247650"/>
          </a:xfrm>
          <a:prstGeom prst="roundRect">
            <a:avLst>
              <a:gd name="adj" fmla="val 50000"/>
            </a:avLst>
          </a:prstGeom>
          <a:solidFill>
            <a:srgbClr val="B02318"/>
          </a:solidFill>
          <a:ln/>
        </p:spPr>
      </p:sp>
      <p:sp>
        <p:nvSpPr>
          <p:cNvPr id="36" name="Text 34"/>
          <p:cNvSpPr/>
          <p:nvPr/>
        </p:nvSpPr>
        <p:spPr>
          <a:xfrm>
            <a:off x="10039350" y="3519787"/>
            <a:ext cx="215265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新入表</a:t>
            </a:r>
            <a:endParaRPr lang="en-US" sz="1050" dirty="0">
              <a:latin typeface="Microsoft YaHei" pitchFamily="34" charset="0"/>
              <a:ea typeface="Microsoft YaHei" pitchFamily="34" charset="-122"/>
              <a:cs typeface="Microsoft YaHei" pitchFamily="34" charset="-120"/>
            </a:endParaRPr>
          </a:p>
        </p:txBody>
      </p:sp>
      <p:sp>
        <p:nvSpPr>
          <p:cNvPr id="37" name="Shape 35"/>
          <p:cNvSpPr/>
          <p:nvPr/>
        </p:nvSpPr>
        <p:spPr>
          <a:xfrm>
            <a:off x="4381500" y="4524375"/>
            <a:ext cx="7048500" cy="9525"/>
          </a:xfrm>
          <a:prstGeom prst="rect">
            <a:avLst/>
          </a:prstGeom>
          <a:solidFill>
            <a:srgbClr val="E0D2B8"/>
          </a:solidFill>
          <a:ln/>
        </p:spPr>
      </p:sp>
      <p:sp>
        <p:nvSpPr>
          <p:cNvPr id="38" name="Text 36"/>
          <p:cNvSpPr/>
          <p:nvPr/>
        </p:nvSpPr>
        <p:spPr>
          <a:xfrm>
            <a:off x="4533900" y="4121308"/>
            <a:ext cx="76581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养老机构护理型床位占比</a:t>
            </a:r>
            <a:endParaRPr lang="en-US" sz="1350" dirty="0">
              <a:latin typeface="Microsoft YaHei" pitchFamily="34" charset="0"/>
              <a:ea typeface="Microsoft YaHei" pitchFamily="34" charset="-122"/>
              <a:cs typeface="Microsoft YaHei" pitchFamily="34" charset="-120"/>
            </a:endParaRPr>
          </a:p>
        </p:txBody>
      </p:sp>
      <p:sp>
        <p:nvSpPr>
          <p:cNvPr id="39" name="Text 37"/>
          <p:cNvSpPr/>
          <p:nvPr/>
        </p:nvSpPr>
        <p:spPr>
          <a:xfrm>
            <a:off x="0" y="4112144"/>
            <a:ext cx="8858250"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68%</a:t>
            </a:r>
            <a:endParaRPr lang="en-US" sz="1425" dirty="0">
              <a:latin typeface="Microsoft YaHei" pitchFamily="34" charset="0"/>
              <a:ea typeface="Microsoft YaHei" pitchFamily="34" charset="-122"/>
              <a:cs typeface="Microsoft YaHei" pitchFamily="34" charset="-120"/>
            </a:endParaRPr>
          </a:p>
        </p:txBody>
      </p:sp>
      <p:sp>
        <p:nvSpPr>
          <p:cNvPr id="40" name="Shape 38"/>
          <p:cNvSpPr/>
          <p:nvPr/>
        </p:nvSpPr>
        <p:spPr>
          <a:xfrm>
            <a:off x="8934450" y="4171950"/>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41" name="Text 39"/>
          <p:cNvSpPr/>
          <p:nvPr/>
        </p:nvSpPr>
        <p:spPr>
          <a:xfrm>
            <a:off x="0" y="4085377"/>
            <a:ext cx="10191750" cy="274320"/>
          </a:xfrm>
          <a:prstGeom prst="rect">
            <a:avLst/>
          </a:prstGeom>
          <a:noFill/>
          <a:ln/>
        </p:spPr>
        <p:txBody>
          <a:bodyPr wrap="none" lIns="0" tIns="0" rIns="0" bIns="0" rtlCol="0" anchor="t"/>
          <a:lstStyle/>
          <a:p>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73%</a:t>
            </a:r>
            <a:endParaRPr lang="en-US" sz="1800" dirty="0">
              <a:latin typeface="Microsoft YaHei" pitchFamily="34" charset="0"/>
              <a:ea typeface="Microsoft YaHei" pitchFamily="34" charset="-122"/>
              <a:cs typeface="Microsoft YaHei" pitchFamily="34" charset="-120"/>
            </a:endParaRPr>
          </a:p>
        </p:txBody>
      </p:sp>
      <p:sp>
        <p:nvSpPr>
          <p:cNvPr id="42" name="Shape 40"/>
          <p:cNvSpPr/>
          <p:nvPr/>
        </p:nvSpPr>
        <p:spPr>
          <a:xfrm>
            <a:off x="10939463" y="4100513"/>
            <a:ext cx="485775" cy="238125"/>
          </a:xfrm>
          <a:prstGeom prst="roundRect">
            <a:avLst>
              <a:gd name="adj" fmla="val 52000"/>
            </a:avLst>
          </a:prstGeom>
          <a:noFill/>
          <a:ln w="9525">
            <a:solidFill>
              <a:srgbClr val="C79A3B"/>
            </a:solidFill>
            <a:prstDash val="solid"/>
          </a:ln>
        </p:spPr>
      </p:sp>
      <p:sp>
        <p:nvSpPr>
          <p:cNvPr id="43" name="Text 41"/>
          <p:cNvSpPr/>
          <p:nvPr/>
        </p:nvSpPr>
        <p:spPr>
          <a:xfrm>
            <a:off x="10172700" y="4138912"/>
            <a:ext cx="2019300" cy="160020"/>
          </a:xfrm>
          <a:prstGeom prst="rect">
            <a:avLst/>
          </a:prstGeom>
          <a:noFill/>
          <a:ln/>
        </p:spPr>
        <p:txBody>
          <a:bodyPr wrap="none" lIns="0" tIns="0" rIns="0" bIns="0" rtlCol="0" anchor="t"/>
          <a:lstStyle/>
          <a:p>
            <a:pPr algn="ctr" indent="0" marL="0">
              <a:buNone/>
            </a:pPr>
            <a:r>
              <a:rPr lang="en-US" sz="1050" b="1" dirty="0">
                <a:solidFill>
                  <a:srgbClr val="84642D"/>
                </a:solidFill>
                <a:latin typeface="Microsoft YaHei" pitchFamily="34" charset="0"/>
                <a:ea typeface="Microsoft YaHei" pitchFamily="34" charset="-122"/>
                <a:cs typeface="Microsoft YaHei" pitchFamily="34" charset="-120"/>
              </a:rPr>
              <a:t>新增</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4381500" y="5143500"/>
            <a:ext cx="7048500" cy="9525"/>
          </a:xfrm>
          <a:prstGeom prst="rect">
            <a:avLst/>
          </a:prstGeom>
          <a:solidFill>
            <a:srgbClr val="E0D2B8"/>
          </a:solidFill>
          <a:ln/>
        </p:spPr>
      </p:sp>
      <p:sp>
        <p:nvSpPr>
          <p:cNvPr id="45" name="Text 43"/>
          <p:cNvSpPr/>
          <p:nvPr/>
        </p:nvSpPr>
        <p:spPr>
          <a:xfrm>
            <a:off x="4533900" y="4740433"/>
            <a:ext cx="76581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每万人口高价值发明专利</a:t>
            </a:r>
            <a:endParaRPr lang="en-US" sz="1350" dirty="0">
              <a:latin typeface="Microsoft YaHei" pitchFamily="34" charset="0"/>
              <a:ea typeface="Microsoft YaHei" pitchFamily="34" charset="-122"/>
              <a:cs typeface="Microsoft YaHei" pitchFamily="34" charset="-120"/>
            </a:endParaRPr>
          </a:p>
        </p:txBody>
      </p:sp>
      <p:sp>
        <p:nvSpPr>
          <p:cNvPr id="46" name="Text 44"/>
          <p:cNvSpPr/>
          <p:nvPr/>
        </p:nvSpPr>
        <p:spPr>
          <a:xfrm>
            <a:off x="0" y="4731269"/>
            <a:ext cx="8858250"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16 件</a:t>
            </a:r>
            <a:endParaRPr lang="en-US" sz="1425" dirty="0">
              <a:latin typeface="Microsoft YaHei" pitchFamily="34" charset="0"/>
              <a:ea typeface="Microsoft YaHei" pitchFamily="34" charset="-122"/>
              <a:cs typeface="Microsoft YaHei" pitchFamily="34" charset="-120"/>
            </a:endParaRPr>
          </a:p>
        </p:txBody>
      </p:sp>
      <p:sp>
        <p:nvSpPr>
          <p:cNvPr id="47" name="Shape 45"/>
          <p:cNvSpPr/>
          <p:nvPr/>
        </p:nvSpPr>
        <p:spPr>
          <a:xfrm>
            <a:off x="8934450" y="4791075"/>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48" name="Text 46"/>
          <p:cNvSpPr/>
          <p:nvPr/>
        </p:nvSpPr>
        <p:spPr>
          <a:xfrm>
            <a:off x="0" y="4704502"/>
            <a:ext cx="10191750" cy="274320"/>
          </a:xfrm>
          <a:prstGeom prst="rect">
            <a:avLst/>
          </a:prstGeom>
          <a:noFill/>
          <a:ln/>
        </p:spPr>
        <p:txBody>
          <a:bodyPr wrap="none" lIns="0" tIns="0" rIns="0" bIns="0" rtlCol="0" anchor="t"/>
          <a:lstStyle/>
          <a:p>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＞22 件</a:t>
            </a:r>
            <a:endParaRPr lang="en-US" sz="1800" dirty="0">
              <a:latin typeface="Microsoft YaHei" pitchFamily="34" charset="0"/>
              <a:ea typeface="Microsoft YaHei" pitchFamily="34" charset="-122"/>
              <a:cs typeface="Microsoft YaHei" pitchFamily="34" charset="-120"/>
            </a:endParaRPr>
          </a:p>
        </p:txBody>
      </p:sp>
      <p:sp>
        <p:nvSpPr>
          <p:cNvPr id="49" name="Shape 47"/>
          <p:cNvSpPr/>
          <p:nvPr/>
        </p:nvSpPr>
        <p:spPr>
          <a:xfrm>
            <a:off x="4381500" y="5762625"/>
            <a:ext cx="7048500" cy="9525"/>
          </a:xfrm>
          <a:prstGeom prst="rect">
            <a:avLst/>
          </a:prstGeom>
          <a:solidFill>
            <a:srgbClr val="E0D2B8"/>
          </a:solidFill>
          <a:ln/>
        </p:spPr>
      </p:sp>
      <p:sp>
        <p:nvSpPr>
          <p:cNvPr id="50" name="Text 48"/>
          <p:cNvSpPr/>
          <p:nvPr/>
        </p:nvSpPr>
        <p:spPr>
          <a:xfrm>
            <a:off x="4533900" y="5359558"/>
            <a:ext cx="76581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人均预期寿命</a:t>
            </a:r>
            <a:endParaRPr lang="en-US" sz="1350" dirty="0">
              <a:latin typeface="Microsoft YaHei" pitchFamily="34" charset="0"/>
              <a:ea typeface="Microsoft YaHei" pitchFamily="34" charset="-122"/>
              <a:cs typeface="Microsoft YaHei" pitchFamily="34" charset="-120"/>
            </a:endParaRPr>
          </a:p>
        </p:txBody>
      </p:sp>
      <p:sp>
        <p:nvSpPr>
          <p:cNvPr id="51" name="Text 49"/>
          <p:cNvSpPr/>
          <p:nvPr/>
        </p:nvSpPr>
        <p:spPr>
          <a:xfrm>
            <a:off x="0" y="5350394"/>
            <a:ext cx="8858250"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79.25 岁</a:t>
            </a:r>
            <a:endParaRPr lang="en-US" sz="1425" dirty="0">
              <a:latin typeface="Microsoft YaHei" pitchFamily="34" charset="0"/>
              <a:ea typeface="Microsoft YaHei" pitchFamily="34" charset="-122"/>
              <a:cs typeface="Microsoft YaHei" pitchFamily="34" charset="-120"/>
            </a:endParaRPr>
          </a:p>
        </p:txBody>
      </p:sp>
      <p:sp>
        <p:nvSpPr>
          <p:cNvPr id="52" name="Shape 50"/>
          <p:cNvSpPr/>
          <p:nvPr/>
        </p:nvSpPr>
        <p:spPr>
          <a:xfrm>
            <a:off x="8934450" y="5410200"/>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53" name="Text 51"/>
          <p:cNvSpPr/>
          <p:nvPr/>
        </p:nvSpPr>
        <p:spPr>
          <a:xfrm>
            <a:off x="0" y="5323627"/>
            <a:ext cx="10191750" cy="274320"/>
          </a:xfrm>
          <a:prstGeom prst="rect">
            <a:avLst/>
          </a:prstGeom>
          <a:noFill/>
          <a:ln/>
        </p:spPr>
        <p:txBody>
          <a:bodyPr wrap="none" lIns="0" tIns="0" rIns="0" bIns="0" rtlCol="0" anchor="t"/>
          <a:lstStyle/>
          <a:p>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80 岁</a:t>
            </a:r>
            <a:endParaRPr lang="en-US" sz="1800" dirty="0">
              <a:latin typeface="Microsoft YaHei" pitchFamily="34" charset="0"/>
              <a:ea typeface="Microsoft YaHei" pitchFamily="34" charset="-122"/>
              <a:cs typeface="Microsoft YaHei" pitchFamily="34" charset="-120"/>
            </a:endParaRPr>
          </a:p>
        </p:txBody>
      </p:sp>
      <p:sp>
        <p:nvSpPr>
          <p:cNvPr id="54" name="Text 52"/>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来源：「十五五」规划纲要专栏 1（2026 年 3 月）。数字经济占比的基数为 2024 年数据</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绿色约束的主角从能耗换成碳：五年碳强度累计降 17%</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Text 5"/>
          <p:cNvSpPr/>
          <p:nvPr/>
        </p:nvSpPr>
        <p:spPr>
          <a:xfrm>
            <a:off x="762000" y="1892096"/>
            <a:ext cx="114300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「十五五」单位 GDP 二氧化碳排放，五年累计降低</a:t>
            </a:r>
            <a:endParaRPr lang="en-US" sz="1275" dirty="0">
              <a:latin typeface="Microsoft YaHei" pitchFamily="34" charset="0"/>
              <a:ea typeface="Microsoft YaHei" pitchFamily="34" charset="-122"/>
              <a:cs typeface="Microsoft YaHei" pitchFamily="34" charset="-120"/>
            </a:endParaRPr>
          </a:p>
        </p:txBody>
      </p:sp>
      <p:sp>
        <p:nvSpPr>
          <p:cNvPr id="8" name="Text 6"/>
          <p:cNvSpPr/>
          <p:nvPr/>
        </p:nvSpPr>
        <p:spPr>
          <a:xfrm>
            <a:off x="685800" y="2020347"/>
            <a:ext cx="11506200" cy="2743200"/>
          </a:xfrm>
          <a:prstGeom prst="rect">
            <a:avLst/>
          </a:prstGeom>
          <a:noFill/>
          <a:ln/>
        </p:spPr>
        <p:txBody>
          <a:bodyPr wrap="none" lIns="0" tIns="0" rIns="0" bIns="0" rtlCol="0" anchor="t"/>
          <a:lstStyle/>
          <a:p>
            <a:pPr algn="l" indent="0" marL="0">
              <a:buNone/>
            </a:pPr>
            <a:r>
              <a:rPr lang="en-US" sz="18000" b="1" spc="-600" kern="0" dirty="0">
                <a:solidFill>
                  <a:srgbClr val="B02318"/>
                </a:solidFill>
                <a:latin typeface="Microsoft YaHei" pitchFamily="34" charset="0"/>
                <a:ea typeface="Microsoft YaHei" pitchFamily="34" charset="-122"/>
                <a:cs typeface="Microsoft YaHei" pitchFamily="34" charset="-120"/>
              </a:rPr>
              <a:t>1</a:t>
            </a:r>
            <a:pPr algn="l" indent="0" marL="0">
              <a:buNone/>
            </a:pPr>
            <a:r>
              <a:rPr lang="en-US" sz="18000" b="1" spc="-600" kern="0" dirty="0">
                <a:solidFill>
                  <a:srgbClr val="B02318"/>
                </a:solidFill>
                <a:latin typeface="Microsoft YaHei" pitchFamily="34" charset="0"/>
                <a:ea typeface="Microsoft YaHei" pitchFamily="34" charset="-122"/>
                <a:cs typeface="Microsoft YaHei" pitchFamily="34" charset="-120"/>
              </a:rPr>
              <a:t>7</a:t>
            </a:r>
            <a:pPr algn="l" indent="0" marL="0">
              <a:buNone/>
            </a:pPr>
            <a:r>
              <a:rPr lang="en-US" sz="18000" b="1" dirty="0">
                <a:solidFill>
                  <a:srgbClr val="B02318"/>
                </a:solidFill>
                <a:latin typeface="Microsoft YaHei" pitchFamily="34" charset="0"/>
                <a:ea typeface="Microsoft YaHei" pitchFamily="34" charset="-122"/>
                <a:cs typeface="Microsoft YaHei" pitchFamily="34" charset="-120"/>
              </a:rPr>
              <a:t>%</a:t>
            </a:r>
            <a:endParaRPr lang="en-US" sz="18000" dirty="0">
              <a:latin typeface="Microsoft YaHei" pitchFamily="34" charset="0"/>
              <a:ea typeface="Microsoft YaHei" pitchFamily="34" charset="-122"/>
              <a:cs typeface="Microsoft YaHei" pitchFamily="34" charset="-120"/>
            </a:endParaRPr>
          </a:p>
        </p:txBody>
      </p:sp>
      <p:sp>
        <p:nvSpPr>
          <p:cNvPr id="9" name="Shape 7"/>
          <p:cNvSpPr/>
          <p:nvPr/>
        </p:nvSpPr>
        <p:spPr>
          <a:xfrm>
            <a:off x="762000" y="4705350"/>
            <a:ext cx="1143000" cy="247650"/>
          </a:xfrm>
          <a:prstGeom prst="roundRect">
            <a:avLst>
              <a:gd name="adj" fmla="val 50000"/>
            </a:avLst>
          </a:prstGeom>
          <a:solidFill>
            <a:srgbClr val="B02318"/>
          </a:solidFill>
          <a:ln/>
        </p:spPr>
      </p:sp>
      <p:sp>
        <p:nvSpPr>
          <p:cNvPr id="10" name="Text 8"/>
          <p:cNvSpPr/>
          <p:nvPr/>
        </p:nvSpPr>
        <p:spPr>
          <a:xfrm>
            <a:off x="0" y="4748512"/>
            <a:ext cx="266700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约束性指标</a:t>
            </a:r>
            <a:endParaRPr lang="en-US" sz="1050" dirty="0">
              <a:latin typeface="Microsoft YaHei" pitchFamily="34" charset="0"/>
              <a:ea typeface="Microsoft YaHei" pitchFamily="34" charset="-122"/>
              <a:cs typeface="Microsoft YaHei" pitchFamily="34" charset="-120"/>
            </a:endParaRPr>
          </a:p>
        </p:txBody>
      </p:sp>
      <p:sp>
        <p:nvSpPr>
          <p:cNvPr id="11" name="Text 9"/>
          <p:cNvSpPr/>
          <p:nvPr/>
        </p:nvSpPr>
        <p:spPr>
          <a:xfrm>
            <a:off x="762000" y="5178583"/>
            <a:ext cx="114300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「十四五」同一指标为累计降低 18%。2025 年的年度目标是能耗，2026 年起</a:t>
            </a:r>
            <a:endParaRPr lang="en-US" sz="1350" dirty="0">
              <a:latin typeface="Microsoft YaHei" pitchFamily="34" charset="0"/>
              <a:ea typeface="Microsoft YaHei" pitchFamily="34" charset="-122"/>
              <a:cs typeface="Microsoft YaHei" pitchFamily="34" charset="-120"/>
            </a:endParaRPr>
          </a:p>
        </p:txBody>
      </p:sp>
      <p:sp>
        <p:nvSpPr>
          <p:cNvPr id="12" name="Text 10"/>
          <p:cNvSpPr/>
          <p:nvPr/>
        </p:nvSpPr>
        <p:spPr>
          <a:xfrm>
            <a:off x="762000" y="5445283"/>
            <a:ext cx="114300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换成碳。</a:t>
            </a:r>
            <a:endParaRPr lang="en-US" sz="1350" dirty="0">
              <a:latin typeface="Microsoft YaHei" pitchFamily="34" charset="0"/>
              <a:ea typeface="Microsoft YaHei" pitchFamily="34" charset="-122"/>
              <a:cs typeface="Microsoft YaHei" pitchFamily="34" charset="-120"/>
            </a:endParaRPr>
          </a:p>
        </p:txBody>
      </p:sp>
      <p:sp>
        <p:nvSpPr>
          <p:cNvPr id="13" name="Shape 11"/>
          <p:cNvSpPr/>
          <p:nvPr/>
        </p:nvSpPr>
        <p:spPr>
          <a:xfrm>
            <a:off x="7239000" y="1866900"/>
            <a:ext cx="9525" cy="3905250"/>
          </a:xfrm>
          <a:prstGeom prst="rect">
            <a:avLst/>
          </a:prstGeom>
          <a:solidFill>
            <a:srgbClr val="E0D2B8"/>
          </a:solidFill>
          <a:ln/>
        </p:spPr>
      </p:sp>
      <p:sp>
        <p:nvSpPr>
          <p:cNvPr id="14" name="Text 12"/>
          <p:cNvSpPr/>
          <p:nvPr/>
        </p:nvSpPr>
        <p:spPr>
          <a:xfrm>
            <a:off x="7620000" y="1891373"/>
            <a:ext cx="4572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2026 年碳排放强度降低目标</a:t>
            </a:r>
            <a:endParaRPr lang="en-US" sz="1125" dirty="0">
              <a:latin typeface="Microsoft YaHei" pitchFamily="34" charset="0"/>
              <a:ea typeface="Microsoft YaHei" pitchFamily="34" charset="-122"/>
              <a:cs typeface="Microsoft YaHei" pitchFamily="34" charset="-120"/>
            </a:endParaRPr>
          </a:p>
        </p:txBody>
      </p:sp>
      <p:sp>
        <p:nvSpPr>
          <p:cNvPr id="15" name="Text 13"/>
          <p:cNvSpPr/>
          <p:nvPr/>
        </p:nvSpPr>
        <p:spPr>
          <a:xfrm>
            <a:off x="7620000" y="2137814"/>
            <a:ext cx="4572000" cy="434340"/>
          </a:xfrm>
          <a:prstGeom prst="rect">
            <a:avLst/>
          </a:prstGeom>
          <a:noFill/>
          <a:ln/>
        </p:spPr>
        <p:txBody>
          <a:bodyPr wrap="none" lIns="0" tIns="0" rIns="0" bIns="0" rtlCol="0" anchor="t"/>
          <a:lstStyle/>
          <a:p>
            <a:pPr algn="l" indent="0" marL="0">
              <a:buNone/>
            </a:pPr>
            <a:r>
              <a:rPr lang="en-US" sz="2850" b="1" dirty="0">
                <a:solidFill>
                  <a:srgbClr val="33231C"/>
                </a:solidFill>
                <a:latin typeface="Microsoft YaHei" pitchFamily="34" charset="0"/>
                <a:ea typeface="Microsoft YaHei" pitchFamily="34" charset="-122"/>
                <a:cs typeface="Microsoft YaHei" pitchFamily="34" charset="-120"/>
              </a:rPr>
              <a:t>3.8% 左右</a:t>
            </a:r>
            <a:endParaRPr lang="en-US" sz="2850" dirty="0">
              <a:latin typeface="Microsoft YaHei" pitchFamily="34" charset="0"/>
              <a:ea typeface="Microsoft YaHei" pitchFamily="34" charset="-122"/>
              <a:cs typeface="Microsoft YaHei" pitchFamily="34" charset="-120"/>
            </a:endParaRPr>
          </a:p>
        </p:txBody>
      </p:sp>
      <p:sp>
        <p:nvSpPr>
          <p:cNvPr id="16" name="Text 14"/>
          <p:cNvSpPr/>
          <p:nvPr/>
        </p:nvSpPr>
        <p:spPr>
          <a:xfrm>
            <a:off x="7620000" y="2653373"/>
            <a:ext cx="45720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替代 2025 年的「单位 GDP 能耗降低 3% 左右」</a:t>
            </a:r>
            <a:endParaRPr lang="en-US" sz="1125" dirty="0">
              <a:latin typeface="Microsoft YaHei" pitchFamily="34" charset="0"/>
              <a:ea typeface="Microsoft YaHei" pitchFamily="34" charset="-122"/>
              <a:cs typeface="Microsoft YaHei" pitchFamily="34" charset="-120"/>
            </a:endParaRPr>
          </a:p>
        </p:txBody>
      </p:sp>
      <p:sp>
        <p:nvSpPr>
          <p:cNvPr id="17" name="Shape 15"/>
          <p:cNvSpPr/>
          <p:nvPr/>
        </p:nvSpPr>
        <p:spPr>
          <a:xfrm>
            <a:off x="7620000" y="3048000"/>
            <a:ext cx="3810000" cy="9525"/>
          </a:xfrm>
          <a:prstGeom prst="rect">
            <a:avLst/>
          </a:prstGeom>
          <a:solidFill>
            <a:srgbClr val="E0D2B8"/>
          </a:solidFill>
          <a:ln/>
        </p:spPr>
      </p:sp>
      <p:sp>
        <p:nvSpPr>
          <p:cNvPr id="18" name="Text 16"/>
          <p:cNvSpPr/>
          <p:nvPr/>
        </p:nvSpPr>
        <p:spPr>
          <a:xfrm>
            <a:off x="7620000" y="3243923"/>
            <a:ext cx="4572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2030 年非化石能源占比</a:t>
            </a:r>
            <a:endParaRPr lang="en-US" sz="1125" dirty="0">
              <a:latin typeface="Microsoft YaHei" pitchFamily="34" charset="0"/>
              <a:ea typeface="Microsoft YaHei" pitchFamily="34" charset="-122"/>
              <a:cs typeface="Microsoft YaHei" pitchFamily="34" charset="-120"/>
            </a:endParaRPr>
          </a:p>
        </p:txBody>
      </p:sp>
      <p:sp>
        <p:nvSpPr>
          <p:cNvPr id="19" name="Text 17"/>
          <p:cNvSpPr/>
          <p:nvPr/>
        </p:nvSpPr>
        <p:spPr>
          <a:xfrm>
            <a:off x="7620000" y="3490364"/>
            <a:ext cx="4572000" cy="434340"/>
          </a:xfrm>
          <a:prstGeom prst="rect">
            <a:avLst/>
          </a:prstGeom>
          <a:noFill/>
          <a:ln/>
        </p:spPr>
        <p:txBody>
          <a:bodyPr wrap="none" lIns="0" tIns="0" rIns="0" bIns="0" rtlCol="0" anchor="t"/>
          <a:lstStyle/>
          <a:p>
            <a:pPr algn="l" indent="0" marL="0">
              <a:buNone/>
            </a:pPr>
            <a:r>
              <a:rPr lang="en-US" sz="2850" b="1" dirty="0">
                <a:solidFill>
                  <a:srgbClr val="33231C"/>
                </a:solidFill>
                <a:latin typeface="Microsoft YaHei" pitchFamily="34" charset="0"/>
                <a:ea typeface="Microsoft YaHei" pitchFamily="34" charset="-122"/>
                <a:cs typeface="Microsoft YaHei" pitchFamily="34" charset="-120"/>
              </a:rPr>
              <a:t>25%</a:t>
            </a:r>
            <a:endParaRPr lang="en-US" sz="2850" dirty="0">
              <a:latin typeface="Microsoft YaHei" pitchFamily="34" charset="0"/>
              <a:ea typeface="Microsoft YaHei" pitchFamily="34" charset="-122"/>
              <a:cs typeface="Microsoft YaHei" pitchFamily="34" charset="-120"/>
            </a:endParaRPr>
          </a:p>
        </p:txBody>
      </p:sp>
      <p:sp>
        <p:nvSpPr>
          <p:cNvPr id="20" name="Text 18"/>
          <p:cNvSpPr/>
          <p:nvPr/>
        </p:nvSpPr>
        <p:spPr>
          <a:xfrm>
            <a:off x="7620000" y="4005923"/>
            <a:ext cx="45720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2025 年为 21.7%，新入主要指标表</a:t>
            </a:r>
            <a:endParaRPr lang="en-US" sz="1125" dirty="0">
              <a:latin typeface="Microsoft YaHei" pitchFamily="34" charset="0"/>
              <a:ea typeface="Microsoft YaHei" pitchFamily="34" charset="-122"/>
              <a:cs typeface="Microsoft YaHei" pitchFamily="34" charset="-120"/>
            </a:endParaRPr>
          </a:p>
        </p:txBody>
      </p:sp>
      <p:sp>
        <p:nvSpPr>
          <p:cNvPr id="21" name="Shape 19"/>
          <p:cNvSpPr/>
          <p:nvPr/>
        </p:nvSpPr>
        <p:spPr>
          <a:xfrm>
            <a:off x="7620000" y="4400550"/>
            <a:ext cx="3810000" cy="9525"/>
          </a:xfrm>
          <a:prstGeom prst="rect">
            <a:avLst/>
          </a:prstGeom>
          <a:solidFill>
            <a:srgbClr val="E0D2B8"/>
          </a:solidFill>
          <a:ln/>
        </p:spPr>
      </p:sp>
      <p:sp>
        <p:nvSpPr>
          <p:cNvPr id="22" name="Text 20"/>
          <p:cNvSpPr/>
          <p:nvPr/>
        </p:nvSpPr>
        <p:spPr>
          <a:xfrm>
            <a:off x="7620000" y="4596473"/>
            <a:ext cx="4572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能耗强度</a:t>
            </a:r>
            <a:endParaRPr lang="en-US" sz="1125" dirty="0">
              <a:latin typeface="Microsoft YaHei" pitchFamily="34" charset="0"/>
              <a:ea typeface="Microsoft YaHei" pitchFamily="34" charset="-122"/>
              <a:cs typeface="Microsoft YaHei" pitchFamily="34" charset="-120"/>
            </a:endParaRPr>
          </a:p>
        </p:txBody>
      </p:sp>
      <p:sp>
        <p:nvSpPr>
          <p:cNvPr id="23" name="Text 21"/>
          <p:cNvSpPr/>
          <p:nvPr/>
        </p:nvSpPr>
        <p:spPr>
          <a:xfrm>
            <a:off x="7620000" y="4842914"/>
            <a:ext cx="4572000" cy="434340"/>
          </a:xfrm>
          <a:prstGeom prst="rect">
            <a:avLst/>
          </a:prstGeom>
          <a:noFill/>
          <a:ln/>
        </p:spPr>
        <p:txBody>
          <a:bodyPr wrap="none" lIns="0" tIns="0" rIns="0" bIns="0" rtlCol="0" anchor="t"/>
          <a:lstStyle/>
          <a:p>
            <a:pPr algn="l" indent="0" marL="0">
              <a:buNone/>
            </a:pPr>
            <a:r>
              <a:rPr lang="en-US" sz="2850" b="1" dirty="0">
                <a:solidFill>
                  <a:srgbClr val="33231C"/>
                </a:solidFill>
                <a:latin typeface="Microsoft YaHei" pitchFamily="34" charset="0"/>
                <a:ea typeface="Microsoft YaHei" pitchFamily="34" charset="-122"/>
                <a:cs typeface="Microsoft YaHei" pitchFamily="34" charset="-120"/>
              </a:rPr>
              <a:t>移出主表</a:t>
            </a:r>
            <a:endParaRPr lang="en-US" sz="2850" dirty="0">
              <a:latin typeface="Microsoft YaHei" pitchFamily="34" charset="0"/>
              <a:ea typeface="Microsoft YaHei" pitchFamily="34" charset="-122"/>
              <a:cs typeface="Microsoft YaHei" pitchFamily="34" charset="-120"/>
            </a:endParaRPr>
          </a:p>
        </p:txBody>
      </p:sp>
      <p:sp>
        <p:nvSpPr>
          <p:cNvPr id="24" name="Text 22"/>
          <p:cNvSpPr/>
          <p:nvPr/>
        </p:nvSpPr>
        <p:spPr>
          <a:xfrm>
            <a:off x="7620000" y="5358473"/>
            <a:ext cx="45720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正文仍写「单位GDP能耗下降10%左右」</a:t>
            </a:r>
            <a:endParaRPr lang="en-US" sz="1125" dirty="0">
              <a:latin typeface="Microsoft YaHei" pitchFamily="34" charset="0"/>
              <a:ea typeface="Microsoft YaHei" pitchFamily="34" charset="-122"/>
              <a:cs typeface="Microsoft YaHei" pitchFamily="34" charset="-120"/>
            </a:endParaRPr>
          </a:p>
        </p:txBody>
      </p:sp>
      <p:sp>
        <p:nvSpPr>
          <p:cNvPr id="25" name="Text 23"/>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来源：「十五五」规划纲要（2026 年 3 月），「十四五」规划纲要（2021 年 3 月），2025 年、2026 年政府工作报告</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上半年增长 4.7%，在目标区间内，二季度放缓到 4.3%</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Text 5"/>
          <p:cNvSpPr/>
          <p:nvPr/>
        </p:nvSpPr>
        <p:spPr>
          <a:xfrm>
            <a:off x="1143000" y="1805648"/>
            <a:ext cx="11049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GDP 单季同比</a:t>
            </a:r>
            <a:endParaRPr lang="en-US" sz="1125" dirty="0">
              <a:latin typeface="Microsoft YaHei" pitchFamily="34" charset="0"/>
              <a:ea typeface="Microsoft YaHei" pitchFamily="34" charset="-122"/>
              <a:cs typeface="Microsoft YaHei" pitchFamily="34" charset="-120"/>
            </a:endParaRPr>
          </a:p>
        </p:txBody>
      </p:sp>
      <p:sp>
        <p:nvSpPr>
          <p:cNvPr id="8" name="Shape 6"/>
          <p:cNvSpPr/>
          <p:nvPr/>
        </p:nvSpPr>
        <p:spPr>
          <a:xfrm>
            <a:off x="1143000" y="3381375"/>
            <a:ext cx="6286500" cy="1071563"/>
          </a:xfrm>
          <a:prstGeom prst="rect">
            <a:avLst/>
          </a:prstGeom>
          <a:solidFill>
            <a:srgbClr val="EFE3CB"/>
          </a:solidFill>
          <a:ln/>
        </p:spPr>
      </p:sp>
      <p:sp>
        <p:nvSpPr>
          <p:cNvPr id="9" name="Text 7"/>
          <p:cNvSpPr/>
          <p:nvPr/>
        </p:nvSpPr>
        <p:spPr>
          <a:xfrm>
            <a:off x="1257300" y="4220236"/>
            <a:ext cx="10934700" cy="171450"/>
          </a:xfrm>
          <a:prstGeom prst="rect">
            <a:avLst/>
          </a:prstGeom>
          <a:noFill/>
          <a:ln/>
        </p:spPr>
        <p:txBody>
          <a:bodyPr wrap="none" lIns="0" tIns="0" rIns="0" bIns="0" rtlCol="0" anchor="t"/>
          <a:lstStyle/>
          <a:p>
            <a:pPr algn="l" indent="0" marL="0">
              <a:buNone/>
            </a:pPr>
            <a:r>
              <a:rPr lang="en-US" sz="1125" b="1" dirty="0">
                <a:solidFill>
                  <a:srgbClr val="805F19"/>
                </a:solidFill>
                <a:latin typeface="Microsoft YaHei" pitchFamily="34" charset="0"/>
                <a:ea typeface="Microsoft YaHei" pitchFamily="34" charset="-122"/>
                <a:cs typeface="Microsoft YaHei" pitchFamily="34" charset="-120"/>
              </a:rPr>
              <a:t>2026 年目标区间 4.5%—5%</a:t>
            </a:r>
            <a:endParaRPr lang="en-US" sz="1125" dirty="0">
              <a:latin typeface="Microsoft YaHei" pitchFamily="34" charset="0"/>
              <a:ea typeface="Microsoft YaHei" pitchFamily="34" charset="-122"/>
              <a:cs typeface="Microsoft YaHei" pitchFamily="34" charset="-120"/>
            </a:endParaRPr>
          </a:p>
        </p:txBody>
      </p:sp>
      <p:sp>
        <p:nvSpPr>
          <p:cNvPr id="10" name="Shape 8"/>
          <p:cNvSpPr/>
          <p:nvPr/>
        </p:nvSpPr>
        <p:spPr>
          <a:xfrm>
            <a:off x="1143000" y="5524500"/>
            <a:ext cx="6286500" cy="0"/>
          </a:xfrm>
          <a:prstGeom prst="line">
            <a:avLst/>
          </a:prstGeom>
          <a:noFill/>
          <a:ln w="9525">
            <a:solidFill>
              <a:srgbClr val="E0D2B8"/>
            </a:solidFill>
            <a:prstDash val="solid"/>
          </a:ln>
        </p:spPr>
      </p:sp>
      <p:sp>
        <p:nvSpPr>
          <p:cNvPr id="11" name="Text 9"/>
          <p:cNvSpPr/>
          <p:nvPr/>
        </p:nvSpPr>
        <p:spPr>
          <a:xfrm>
            <a:off x="0" y="5443837"/>
            <a:ext cx="1028700" cy="160020"/>
          </a:xfrm>
          <a:prstGeom prst="rect">
            <a:avLst/>
          </a:prstGeom>
          <a:noFill/>
          <a:ln/>
        </p:spPr>
        <p:txBody>
          <a:bodyPr wrap="none" lIns="0" tIns="0" rIns="0" bIns="0" rtlCol="0" anchor="t"/>
          <a:lstStyle/>
          <a:p>
            <a:pPr algn="r" indent="0" marL="0">
              <a:buNone/>
            </a:pPr>
            <a:r>
              <a:rPr lang="en-US" sz="1050" dirty="0">
                <a:solidFill>
                  <a:srgbClr val="6E5B4B"/>
                </a:solidFill>
                <a:latin typeface="Microsoft YaHei" pitchFamily="34" charset="0"/>
                <a:ea typeface="Microsoft YaHei" pitchFamily="34" charset="-122"/>
                <a:cs typeface="Microsoft YaHei" pitchFamily="34" charset="-120"/>
              </a:rPr>
              <a:t>4%</a:t>
            </a:r>
            <a:endParaRPr lang="en-US" sz="1050" dirty="0">
              <a:latin typeface="Microsoft YaHei" pitchFamily="34" charset="0"/>
              <a:ea typeface="Microsoft YaHei" pitchFamily="34" charset="-122"/>
              <a:cs typeface="Microsoft YaHei" pitchFamily="34" charset="-120"/>
            </a:endParaRPr>
          </a:p>
        </p:txBody>
      </p:sp>
      <p:sp>
        <p:nvSpPr>
          <p:cNvPr id="12" name="Shape 10"/>
          <p:cNvSpPr/>
          <p:nvPr/>
        </p:nvSpPr>
        <p:spPr>
          <a:xfrm>
            <a:off x="1143000" y="4452938"/>
            <a:ext cx="6286500" cy="0"/>
          </a:xfrm>
          <a:prstGeom prst="line">
            <a:avLst/>
          </a:prstGeom>
          <a:noFill/>
          <a:ln w="9525">
            <a:solidFill>
              <a:srgbClr val="E0D2B8"/>
            </a:solidFill>
            <a:prstDash val="dash"/>
          </a:ln>
        </p:spPr>
      </p:sp>
      <p:sp>
        <p:nvSpPr>
          <p:cNvPr id="13" name="Text 11"/>
          <p:cNvSpPr/>
          <p:nvPr/>
        </p:nvSpPr>
        <p:spPr>
          <a:xfrm>
            <a:off x="0" y="4372274"/>
            <a:ext cx="1028700" cy="160020"/>
          </a:xfrm>
          <a:prstGeom prst="rect">
            <a:avLst/>
          </a:prstGeom>
          <a:noFill/>
          <a:ln/>
        </p:spPr>
        <p:txBody>
          <a:bodyPr wrap="none" lIns="0" tIns="0" rIns="0" bIns="0" rtlCol="0" anchor="t"/>
          <a:lstStyle/>
          <a:p>
            <a:pPr algn="r" indent="0" marL="0">
              <a:buNone/>
            </a:pPr>
            <a:r>
              <a:rPr lang="en-US" sz="1050" dirty="0">
                <a:solidFill>
                  <a:srgbClr val="6E5B4B"/>
                </a:solidFill>
                <a:latin typeface="Microsoft YaHei" pitchFamily="34" charset="0"/>
                <a:ea typeface="Microsoft YaHei" pitchFamily="34" charset="-122"/>
                <a:cs typeface="Microsoft YaHei" pitchFamily="34" charset="-120"/>
              </a:rPr>
              <a:t>4.5%</a:t>
            </a:r>
            <a:endParaRPr lang="en-US" sz="1050" dirty="0">
              <a:latin typeface="Microsoft YaHei" pitchFamily="34" charset="0"/>
              <a:ea typeface="Microsoft YaHei" pitchFamily="34" charset="-122"/>
              <a:cs typeface="Microsoft YaHei" pitchFamily="34" charset="-120"/>
            </a:endParaRPr>
          </a:p>
        </p:txBody>
      </p:sp>
      <p:sp>
        <p:nvSpPr>
          <p:cNvPr id="14" name="Shape 12"/>
          <p:cNvSpPr/>
          <p:nvPr/>
        </p:nvSpPr>
        <p:spPr>
          <a:xfrm>
            <a:off x="1143000" y="3381375"/>
            <a:ext cx="6286500" cy="0"/>
          </a:xfrm>
          <a:prstGeom prst="line">
            <a:avLst/>
          </a:prstGeom>
          <a:noFill/>
          <a:ln w="9525">
            <a:solidFill>
              <a:srgbClr val="E0D2B8"/>
            </a:solidFill>
            <a:prstDash val="dash"/>
          </a:ln>
        </p:spPr>
      </p:sp>
      <p:sp>
        <p:nvSpPr>
          <p:cNvPr id="15" name="Text 13"/>
          <p:cNvSpPr/>
          <p:nvPr/>
        </p:nvSpPr>
        <p:spPr>
          <a:xfrm>
            <a:off x="0" y="3300712"/>
            <a:ext cx="1028700" cy="160020"/>
          </a:xfrm>
          <a:prstGeom prst="rect">
            <a:avLst/>
          </a:prstGeom>
          <a:noFill/>
          <a:ln/>
        </p:spPr>
        <p:txBody>
          <a:bodyPr wrap="none" lIns="0" tIns="0" rIns="0" bIns="0" rtlCol="0" anchor="t"/>
          <a:lstStyle/>
          <a:p>
            <a:pPr algn="r" indent="0" marL="0">
              <a:buNone/>
            </a:pPr>
            <a:r>
              <a:rPr lang="en-US" sz="1050" dirty="0">
                <a:solidFill>
                  <a:srgbClr val="6E5B4B"/>
                </a:solidFill>
                <a:latin typeface="Microsoft YaHei" pitchFamily="34" charset="0"/>
                <a:ea typeface="Microsoft YaHei" pitchFamily="34" charset="-122"/>
                <a:cs typeface="Microsoft YaHei" pitchFamily="34" charset="-120"/>
              </a:rPr>
              <a:t>5%</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1143000" y="2309812"/>
            <a:ext cx="6286500" cy="0"/>
          </a:xfrm>
          <a:prstGeom prst="line">
            <a:avLst/>
          </a:prstGeom>
          <a:noFill/>
          <a:ln w="9525">
            <a:solidFill>
              <a:srgbClr val="E0D2B8"/>
            </a:solidFill>
            <a:prstDash val="dash"/>
          </a:ln>
        </p:spPr>
      </p:sp>
      <p:sp>
        <p:nvSpPr>
          <p:cNvPr id="17" name="Text 15"/>
          <p:cNvSpPr/>
          <p:nvPr/>
        </p:nvSpPr>
        <p:spPr>
          <a:xfrm>
            <a:off x="0" y="2229149"/>
            <a:ext cx="1028700" cy="160020"/>
          </a:xfrm>
          <a:prstGeom prst="rect">
            <a:avLst/>
          </a:prstGeom>
          <a:noFill/>
          <a:ln/>
        </p:spPr>
        <p:txBody>
          <a:bodyPr wrap="none" lIns="0" tIns="0" rIns="0" bIns="0" rtlCol="0" anchor="t"/>
          <a:lstStyle/>
          <a:p>
            <a:pPr algn="r" indent="0" marL="0">
              <a:buNone/>
            </a:pPr>
            <a:r>
              <a:rPr lang="en-US" sz="1050" dirty="0">
                <a:solidFill>
                  <a:srgbClr val="6E5B4B"/>
                </a:solidFill>
                <a:latin typeface="Microsoft YaHei" pitchFamily="34" charset="0"/>
                <a:ea typeface="Microsoft YaHei" pitchFamily="34" charset="-122"/>
                <a:cs typeface="Microsoft YaHei" pitchFamily="34" charset="-120"/>
              </a:rPr>
              <a:t>5.5%</a:t>
            </a:r>
            <a:endParaRPr lang="en-US" sz="1050" dirty="0">
              <a:latin typeface="Microsoft YaHei" pitchFamily="34" charset="0"/>
              <a:ea typeface="Microsoft YaHei" pitchFamily="34" charset="-122"/>
              <a:cs typeface="Microsoft YaHei" pitchFamily="34" charset="-120"/>
            </a:endParaRPr>
          </a:p>
        </p:txBody>
      </p:sp>
      <p:sp>
        <p:nvSpPr>
          <p:cNvPr id="18" name="Shape 16"/>
          <p:cNvSpPr/>
          <p:nvPr/>
        </p:nvSpPr>
        <p:spPr>
          <a:xfrm>
            <a:off x="1428750" y="2524125"/>
            <a:ext cx="5715000" cy="2357438"/>
          </a:xfrm>
          <a:custGeom>
            <a:avLst/>
            <a:gdLst/>
            <a:ahLst/>
            <a:cxnLst/>
            <a:rect l="l" t="t" r="r" b="b"/>
            <a:pathLst>
              <a:path w="5715000" h="2357438">
                <a:moveTo>
                  <a:pt x="0" y="0"/>
                </a:moveTo>
                <a:lnTo>
                  <a:pt x="1143000" y="428625"/>
                </a:lnTo>
                <a:lnTo>
                  <a:pt x="2286000" y="1285875"/>
                </a:lnTo>
                <a:lnTo>
                  <a:pt x="3429000" y="1928813"/>
                </a:lnTo>
                <a:lnTo>
                  <a:pt x="4572000" y="857250"/>
                </a:lnTo>
                <a:lnTo>
                  <a:pt x="5715000" y="2357438"/>
                </a:lnTo>
              </a:path>
            </a:pathLst>
          </a:custGeom>
          <a:noFill/>
          <a:ln w="28575">
            <a:solidFill>
              <a:srgbClr val="B02318"/>
            </a:solidFill>
            <a:prstDash val="solid"/>
          </a:ln>
        </p:spPr>
      </p:sp>
      <p:sp>
        <p:nvSpPr>
          <p:cNvPr id="19" name="Shape 17"/>
          <p:cNvSpPr/>
          <p:nvPr/>
        </p:nvSpPr>
        <p:spPr>
          <a:xfrm>
            <a:off x="1381125" y="2476500"/>
            <a:ext cx="95250" cy="95250"/>
          </a:xfrm>
          <a:prstGeom prst="ellipse">
            <a:avLst/>
          </a:prstGeom>
          <a:solidFill>
            <a:srgbClr val="F6EFE3"/>
          </a:solidFill>
          <a:ln w="19050">
            <a:solidFill>
              <a:srgbClr val="B02318"/>
            </a:solidFill>
            <a:prstDash val="solid"/>
          </a:ln>
        </p:spPr>
      </p:sp>
      <p:sp>
        <p:nvSpPr>
          <p:cNvPr id="20" name="Shape 18"/>
          <p:cNvSpPr/>
          <p:nvPr/>
        </p:nvSpPr>
        <p:spPr>
          <a:xfrm>
            <a:off x="1274902" y="2246757"/>
            <a:ext cx="307696" cy="193548"/>
          </a:xfrm>
          <a:prstGeom prst="rect">
            <a:avLst/>
          </a:prstGeom>
          <a:solidFill>
            <a:srgbClr val="F6EFE3"/>
          </a:solidFill>
          <a:ln/>
        </p:spPr>
      </p:sp>
      <p:sp>
        <p:nvSpPr>
          <p:cNvPr id="21" name="Text 19"/>
          <p:cNvSpPr/>
          <p:nvPr/>
        </p:nvSpPr>
        <p:spPr>
          <a:xfrm>
            <a:off x="0" y="2244160"/>
            <a:ext cx="2857500" cy="182880"/>
          </a:xfrm>
          <a:prstGeom prst="rect">
            <a:avLst/>
          </a:prstGeom>
          <a:noFill/>
          <a:ln/>
        </p:spPr>
        <p:txBody>
          <a:bodyPr wrap="none" lIns="0" tIns="0" rIns="0" bIns="0" rtlCol="0" anchor="t"/>
          <a:lstStyle/>
          <a:p>
            <a:pPr algn="ctr" indent="0" marL="0">
              <a:buNone/>
            </a:pPr>
            <a:r>
              <a:rPr lang="en-US" sz="1200" b="1" dirty="0">
                <a:solidFill>
                  <a:srgbClr val="33231C"/>
                </a:solidFill>
                <a:latin typeface="Microsoft YaHei" pitchFamily="34" charset="0"/>
                <a:ea typeface="Microsoft YaHei" pitchFamily="34" charset="-122"/>
                <a:cs typeface="Microsoft YaHei" pitchFamily="34" charset="-120"/>
              </a:rPr>
              <a:t>5.4</a:t>
            </a:r>
            <a:endParaRPr lang="en-US" sz="1200" dirty="0">
              <a:latin typeface="Microsoft YaHei" pitchFamily="34" charset="0"/>
              <a:ea typeface="Microsoft YaHei" pitchFamily="34" charset="-122"/>
              <a:cs typeface="Microsoft YaHei" pitchFamily="34" charset="-120"/>
            </a:endParaRPr>
          </a:p>
        </p:txBody>
      </p:sp>
      <p:sp>
        <p:nvSpPr>
          <p:cNvPr id="22" name="Text 20"/>
          <p:cNvSpPr/>
          <p:nvPr/>
        </p:nvSpPr>
        <p:spPr>
          <a:xfrm>
            <a:off x="0" y="5653748"/>
            <a:ext cx="2857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2025Q1</a:t>
            </a:r>
            <a:endParaRPr lang="en-US" sz="1125" dirty="0">
              <a:latin typeface="Microsoft YaHei" pitchFamily="34" charset="0"/>
              <a:ea typeface="Microsoft YaHei" pitchFamily="34" charset="-122"/>
              <a:cs typeface="Microsoft YaHei" pitchFamily="34" charset="-120"/>
            </a:endParaRPr>
          </a:p>
        </p:txBody>
      </p:sp>
      <p:sp>
        <p:nvSpPr>
          <p:cNvPr id="23" name="Shape 21"/>
          <p:cNvSpPr/>
          <p:nvPr/>
        </p:nvSpPr>
        <p:spPr>
          <a:xfrm>
            <a:off x="2524125" y="2905125"/>
            <a:ext cx="95250" cy="95250"/>
          </a:xfrm>
          <a:prstGeom prst="ellipse">
            <a:avLst/>
          </a:prstGeom>
          <a:solidFill>
            <a:srgbClr val="F6EFE3"/>
          </a:solidFill>
          <a:ln w="19050">
            <a:solidFill>
              <a:srgbClr val="B02318"/>
            </a:solidFill>
            <a:prstDash val="solid"/>
          </a:ln>
        </p:spPr>
      </p:sp>
      <p:sp>
        <p:nvSpPr>
          <p:cNvPr id="24" name="Text 22"/>
          <p:cNvSpPr/>
          <p:nvPr/>
        </p:nvSpPr>
        <p:spPr>
          <a:xfrm>
            <a:off x="0" y="2672785"/>
            <a:ext cx="5143500" cy="182880"/>
          </a:xfrm>
          <a:prstGeom prst="rect">
            <a:avLst/>
          </a:prstGeom>
          <a:noFill/>
          <a:ln/>
        </p:spPr>
        <p:txBody>
          <a:bodyPr wrap="none" lIns="0" tIns="0" rIns="0" bIns="0" rtlCol="0" anchor="t"/>
          <a:lstStyle/>
          <a:p>
            <a:pPr algn="ctr" indent="0" marL="0">
              <a:buNone/>
            </a:pPr>
            <a:r>
              <a:rPr lang="en-US" sz="1200" b="1" dirty="0">
                <a:solidFill>
                  <a:srgbClr val="33231C"/>
                </a:solidFill>
                <a:latin typeface="Microsoft YaHei" pitchFamily="34" charset="0"/>
                <a:ea typeface="Microsoft YaHei" pitchFamily="34" charset="-122"/>
                <a:cs typeface="Microsoft YaHei" pitchFamily="34" charset="-120"/>
              </a:rPr>
              <a:t>5.2</a:t>
            </a:r>
            <a:endParaRPr lang="en-US" sz="1200" dirty="0">
              <a:latin typeface="Microsoft YaHei" pitchFamily="34" charset="0"/>
              <a:ea typeface="Microsoft YaHei" pitchFamily="34" charset="-122"/>
              <a:cs typeface="Microsoft YaHei" pitchFamily="34" charset="-120"/>
            </a:endParaRPr>
          </a:p>
        </p:txBody>
      </p:sp>
      <p:sp>
        <p:nvSpPr>
          <p:cNvPr id="25" name="Text 23"/>
          <p:cNvSpPr/>
          <p:nvPr/>
        </p:nvSpPr>
        <p:spPr>
          <a:xfrm>
            <a:off x="0" y="5653748"/>
            <a:ext cx="5143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2025Q2</a:t>
            </a:r>
            <a:endParaRPr lang="en-US" sz="1125" dirty="0">
              <a:latin typeface="Microsoft YaHei" pitchFamily="34" charset="0"/>
              <a:ea typeface="Microsoft YaHei" pitchFamily="34" charset="-122"/>
              <a:cs typeface="Microsoft YaHei" pitchFamily="34" charset="-120"/>
            </a:endParaRPr>
          </a:p>
        </p:txBody>
      </p:sp>
      <p:sp>
        <p:nvSpPr>
          <p:cNvPr id="26" name="Shape 24"/>
          <p:cNvSpPr/>
          <p:nvPr/>
        </p:nvSpPr>
        <p:spPr>
          <a:xfrm>
            <a:off x="3667125" y="3762375"/>
            <a:ext cx="95250" cy="95250"/>
          </a:xfrm>
          <a:prstGeom prst="ellipse">
            <a:avLst/>
          </a:prstGeom>
          <a:solidFill>
            <a:srgbClr val="F6EFE3"/>
          </a:solidFill>
          <a:ln w="19050">
            <a:solidFill>
              <a:srgbClr val="B02318"/>
            </a:solidFill>
            <a:prstDash val="solid"/>
          </a:ln>
        </p:spPr>
      </p:sp>
      <p:sp>
        <p:nvSpPr>
          <p:cNvPr id="27" name="Text 25"/>
          <p:cNvSpPr/>
          <p:nvPr/>
        </p:nvSpPr>
        <p:spPr>
          <a:xfrm>
            <a:off x="0" y="3530035"/>
            <a:ext cx="7429500" cy="182880"/>
          </a:xfrm>
          <a:prstGeom prst="rect">
            <a:avLst/>
          </a:prstGeom>
          <a:noFill/>
          <a:ln/>
        </p:spPr>
        <p:txBody>
          <a:bodyPr wrap="none" lIns="0" tIns="0" rIns="0" bIns="0" rtlCol="0" anchor="t"/>
          <a:lstStyle/>
          <a:p>
            <a:pPr algn="ctr" indent="0" marL="0">
              <a:buNone/>
            </a:pPr>
            <a:r>
              <a:rPr lang="en-US" sz="1200" b="1" dirty="0">
                <a:solidFill>
                  <a:srgbClr val="33231C"/>
                </a:solidFill>
                <a:latin typeface="Microsoft YaHei" pitchFamily="34" charset="0"/>
                <a:ea typeface="Microsoft YaHei" pitchFamily="34" charset="-122"/>
                <a:cs typeface="Microsoft YaHei" pitchFamily="34" charset="-120"/>
              </a:rPr>
              <a:t>4.8</a:t>
            </a:r>
            <a:endParaRPr lang="en-US" sz="1200" dirty="0">
              <a:latin typeface="Microsoft YaHei" pitchFamily="34" charset="0"/>
              <a:ea typeface="Microsoft YaHei" pitchFamily="34" charset="-122"/>
              <a:cs typeface="Microsoft YaHei" pitchFamily="34" charset="-120"/>
            </a:endParaRPr>
          </a:p>
        </p:txBody>
      </p:sp>
      <p:sp>
        <p:nvSpPr>
          <p:cNvPr id="28" name="Text 26"/>
          <p:cNvSpPr/>
          <p:nvPr/>
        </p:nvSpPr>
        <p:spPr>
          <a:xfrm>
            <a:off x="0" y="5653748"/>
            <a:ext cx="7429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2025Q3</a:t>
            </a:r>
            <a:endParaRPr lang="en-US" sz="1125" dirty="0">
              <a:latin typeface="Microsoft YaHei" pitchFamily="34" charset="0"/>
              <a:ea typeface="Microsoft YaHei" pitchFamily="34" charset="-122"/>
              <a:cs typeface="Microsoft YaHei" pitchFamily="34" charset="-120"/>
            </a:endParaRPr>
          </a:p>
        </p:txBody>
      </p:sp>
      <p:sp>
        <p:nvSpPr>
          <p:cNvPr id="29" name="Shape 27"/>
          <p:cNvSpPr/>
          <p:nvPr/>
        </p:nvSpPr>
        <p:spPr>
          <a:xfrm>
            <a:off x="4810125" y="4405313"/>
            <a:ext cx="95250" cy="95250"/>
          </a:xfrm>
          <a:prstGeom prst="ellipse">
            <a:avLst/>
          </a:prstGeom>
          <a:solidFill>
            <a:srgbClr val="F6EFE3"/>
          </a:solidFill>
          <a:ln w="19050">
            <a:solidFill>
              <a:srgbClr val="B02318"/>
            </a:solidFill>
            <a:prstDash val="solid"/>
          </a:ln>
        </p:spPr>
      </p:sp>
      <p:sp>
        <p:nvSpPr>
          <p:cNvPr id="30" name="Text 28"/>
          <p:cNvSpPr/>
          <p:nvPr/>
        </p:nvSpPr>
        <p:spPr>
          <a:xfrm>
            <a:off x="0" y="4172972"/>
            <a:ext cx="9715500" cy="182880"/>
          </a:xfrm>
          <a:prstGeom prst="rect">
            <a:avLst/>
          </a:prstGeom>
          <a:noFill/>
          <a:ln/>
        </p:spPr>
        <p:txBody>
          <a:bodyPr wrap="none" lIns="0" tIns="0" rIns="0" bIns="0" rtlCol="0" anchor="t"/>
          <a:lstStyle/>
          <a:p>
            <a:pPr algn="ctr" indent="0" marL="0">
              <a:buNone/>
            </a:pPr>
            <a:r>
              <a:rPr lang="en-US" sz="1200" b="1" dirty="0">
                <a:solidFill>
                  <a:srgbClr val="33231C"/>
                </a:solidFill>
                <a:latin typeface="Microsoft YaHei" pitchFamily="34" charset="0"/>
                <a:ea typeface="Microsoft YaHei" pitchFamily="34" charset="-122"/>
                <a:cs typeface="Microsoft YaHei" pitchFamily="34" charset="-120"/>
              </a:rPr>
              <a:t>4.5</a:t>
            </a:r>
            <a:endParaRPr lang="en-US" sz="1200" dirty="0">
              <a:latin typeface="Microsoft YaHei" pitchFamily="34" charset="0"/>
              <a:ea typeface="Microsoft YaHei" pitchFamily="34" charset="-122"/>
              <a:cs typeface="Microsoft YaHei" pitchFamily="34" charset="-120"/>
            </a:endParaRPr>
          </a:p>
        </p:txBody>
      </p:sp>
      <p:sp>
        <p:nvSpPr>
          <p:cNvPr id="31" name="Text 29"/>
          <p:cNvSpPr/>
          <p:nvPr/>
        </p:nvSpPr>
        <p:spPr>
          <a:xfrm>
            <a:off x="0" y="5653748"/>
            <a:ext cx="9715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2025Q4</a:t>
            </a:r>
            <a:endParaRPr lang="en-US" sz="1125" dirty="0">
              <a:latin typeface="Microsoft YaHei" pitchFamily="34" charset="0"/>
              <a:ea typeface="Microsoft YaHei" pitchFamily="34" charset="-122"/>
              <a:cs typeface="Microsoft YaHei" pitchFamily="34" charset="-120"/>
            </a:endParaRPr>
          </a:p>
        </p:txBody>
      </p:sp>
      <p:sp>
        <p:nvSpPr>
          <p:cNvPr id="32" name="Shape 30"/>
          <p:cNvSpPr/>
          <p:nvPr/>
        </p:nvSpPr>
        <p:spPr>
          <a:xfrm>
            <a:off x="5953125" y="3333750"/>
            <a:ext cx="95250" cy="95250"/>
          </a:xfrm>
          <a:prstGeom prst="ellipse">
            <a:avLst/>
          </a:prstGeom>
          <a:solidFill>
            <a:srgbClr val="F6EFE3"/>
          </a:solidFill>
          <a:ln w="19050">
            <a:solidFill>
              <a:srgbClr val="B02318"/>
            </a:solidFill>
            <a:prstDash val="solid"/>
          </a:ln>
        </p:spPr>
      </p:sp>
      <p:sp>
        <p:nvSpPr>
          <p:cNvPr id="33" name="Text 31"/>
          <p:cNvSpPr/>
          <p:nvPr/>
        </p:nvSpPr>
        <p:spPr>
          <a:xfrm>
            <a:off x="0" y="3101410"/>
            <a:ext cx="12001500" cy="182880"/>
          </a:xfrm>
          <a:prstGeom prst="rect">
            <a:avLst/>
          </a:prstGeom>
          <a:noFill/>
          <a:ln/>
        </p:spPr>
        <p:txBody>
          <a:bodyPr wrap="none" lIns="0" tIns="0" rIns="0" bIns="0" rtlCol="0" anchor="t"/>
          <a:lstStyle/>
          <a:p>
            <a:pPr algn="ctr" indent="0" marL="0">
              <a:buNone/>
            </a:pPr>
            <a:r>
              <a:rPr lang="en-US" sz="1200" b="1" dirty="0">
                <a:solidFill>
                  <a:srgbClr val="33231C"/>
                </a:solidFill>
                <a:latin typeface="Microsoft YaHei" pitchFamily="34" charset="0"/>
                <a:ea typeface="Microsoft YaHei" pitchFamily="34" charset="-122"/>
                <a:cs typeface="Microsoft YaHei" pitchFamily="34" charset="-120"/>
              </a:rPr>
              <a:t>5.0</a:t>
            </a:r>
            <a:endParaRPr lang="en-US" sz="1200" dirty="0">
              <a:latin typeface="Microsoft YaHei" pitchFamily="34" charset="0"/>
              <a:ea typeface="Microsoft YaHei" pitchFamily="34" charset="-122"/>
              <a:cs typeface="Microsoft YaHei" pitchFamily="34" charset="-120"/>
            </a:endParaRPr>
          </a:p>
        </p:txBody>
      </p:sp>
      <p:sp>
        <p:nvSpPr>
          <p:cNvPr id="34" name="Text 32"/>
          <p:cNvSpPr/>
          <p:nvPr/>
        </p:nvSpPr>
        <p:spPr>
          <a:xfrm>
            <a:off x="0" y="5653748"/>
            <a:ext cx="12001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2026Q1</a:t>
            </a:r>
            <a:endParaRPr lang="en-US" sz="1125" dirty="0">
              <a:latin typeface="Microsoft YaHei" pitchFamily="34" charset="0"/>
              <a:ea typeface="Microsoft YaHei" pitchFamily="34" charset="-122"/>
              <a:cs typeface="Microsoft YaHei" pitchFamily="34" charset="-120"/>
            </a:endParaRPr>
          </a:p>
        </p:txBody>
      </p:sp>
      <p:sp>
        <p:nvSpPr>
          <p:cNvPr id="35" name="Shape 33"/>
          <p:cNvSpPr/>
          <p:nvPr/>
        </p:nvSpPr>
        <p:spPr>
          <a:xfrm>
            <a:off x="7077075" y="4814888"/>
            <a:ext cx="133350" cy="133350"/>
          </a:xfrm>
          <a:prstGeom prst="ellipse">
            <a:avLst/>
          </a:prstGeom>
          <a:solidFill>
            <a:srgbClr val="B02318"/>
          </a:solidFill>
          <a:ln w="19050">
            <a:solidFill>
              <a:srgbClr val="B02318"/>
            </a:solidFill>
            <a:prstDash val="solid"/>
          </a:ln>
        </p:spPr>
      </p:sp>
      <p:sp>
        <p:nvSpPr>
          <p:cNvPr id="36" name="Text 34"/>
          <p:cNvSpPr/>
          <p:nvPr/>
        </p:nvSpPr>
        <p:spPr>
          <a:xfrm>
            <a:off x="2095500" y="4583270"/>
            <a:ext cx="10096500" cy="205740"/>
          </a:xfrm>
          <a:prstGeom prst="rect">
            <a:avLst/>
          </a:prstGeom>
          <a:noFill/>
          <a:ln/>
        </p:spPr>
        <p:txBody>
          <a:bodyPr wrap="none" lIns="0" tIns="0" rIns="0" bIns="0" rtlCol="0" anchor="t"/>
          <a:lstStyle/>
          <a:p>
            <a:pPr algn="ctr" indent="0" marL="0">
              <a:buNone/>
            </a:pPr>
            <a:r>
              <a:rPr lang="en-US" sz="1350" b="1" dirty="0">
                <a:solidFill>
                  <a:srgbClr val="B02318"/>
                </a:solidFill>
                <a:latin typeface="Microsoft YaHei" pitchFamily="34" charset="0"/>
                <a:ea typeface="Microsoft YaHei" pitchFamily="34" charset="-122"/>
                <a:cs typeface="Microsoft YaHei" pitchFamily="34" charset="-120"/>
              </a:rPr>
              <a:t>4.3</a:t>
            </a:r>
            <a:endParaRPr lang="en-US" sz="1350" dirty="0">
              <a:latin typeface="Microsoft YaHei" pitchFamily="34" charset="0"/>
              <a:ea typeface="Microsoft YaHei" pitchFamily="34" charset="-122"/>
              <a:cs typeface="Microsoft YaHei" pitchFamily="34" charset="-120"/>
            </a:endParaRPr>
          </a:p>
        </p:txBody>
      </p:sp>
      <p:sp>
        <p:nvSpPr>
          <p:cNvPr id="37" name="Text 35"/>
          <p:cNvSpPr/>
          <p:nvPr/>
        </p:nvSpPr>
        <p:spPr>
          <a:xfrm>
            <a:off x="2095500" y="5653748"/>
            <a:ext cx="10096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2026Q2</a:t>
            </a:r>
            <a:endParaRPr lang="en-US" sz="1125" dirty="0">
              <a:latin typeface="Microsoft YaHei" pitchFamily="34" charset="0"/>
              <a:ea typeface="Microsoft YaHei" pitchFamily="34" charset="-122"/>
              <a:cs typeface="Microsoft YaHei" pitchFamily="34" charset="-120"/>
            </a:endParaRPr>
          </a:p>
        </p:txBody>
      </p:sp>
      <p:sp>
        <p:nvSpPr>
          <p:cNvPr id="38" name="Shape 36"/>
          <p:cNvSpPr/>
          <p:nvPr/>
        </p:nvSpPr>
        <p:spPr>
          <a:xfrm>
            <a:off x="7886700" y="1828800"/>
            <a:ext cx="9525" cy="3143250"/>
          </a:xfrm>
          <a:prstGeom prst="rect">
            <a:avLst/>
          </a:prstGeom>
          <a:solidFill>
            <a:srgbClr val="E0D2B8"/>
          </a:solidFill>
          <a:ln/>
        </p:spPr>
      </p:sp>
      <p:sp>
        <p:nvSpPr>
          <p:cNvPr id="39" name="Text 37"/>
          <p:cNvSpPr/>
          <p:nvPr/>
        </p:nvSpPr>
        <p:spPr>
          <a:xfrm>
            <a:off x="8191500" y="1853273"/>
            <a:ext cx="4000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上半年 GDP 增长</a:t>
            </a:r>
            <a:endParaRPr lang="en-US" sz="1125" dirty="0">
              <a:latin typeface="Microsoft YaHei" pitchFamily="34" charset="0"/>
              <a:ea typeface="Microsoft YaHei" pitchFamily="34" charset="-122"/>
              <a:cs typeface="Microsoft YaHei" pitchFamily="34" charset="-120"/>
            </a:endParaRPr>
          </a:p>
        </p:txBody>
      </p:sp>
      <p:sp>
        <p:nvSpPr>
          <p:cNvPr id="40" name="Text 38"/>
          <p:cNvSpPr/>
          <p:nvPr/>
        </p:nvSpPr>
        <p:spPr>
          <a:xfrm>
            <a:off x="8191500" y="2092358"/>
            <a:ext cx="4000500" cy="502920"/>
          </a:xfrm>
          <a:prstGeom prst="rect">
            <a:avLst/>
          </a:prstGeom>
          <a:noFill/>
          <a:ln/>
        </p:spPr>
        <p:txBody>
          <a:bodyPr wrap="none" lIns="0" tIns="0" rIns="0" bIns="0" rtlCol="0" anchor="t"/>
          <a:lstStyle/>
          <a:p>
            <a:pPr algn="l" indent="0" marL="0">
              <a:buNone/>
            </a:pPr>
            <a:r>
              <a:rPr lang="en-US" sz="3300" b="1" dirty="0">
                <a:solidFill>
                  <a:srgbClr val="B02318"/>
                </a:solidFill>
                <a:latin typeface="Microsoft YaHei" pitchFamily="34" charset="0"/>
                <a:ea typeface="Microsoft YaHei" pitchFamily="34" charset="-122"/>
                <a:cs typeface="Microsoft YaHei" pitchFamily="34" charset="-120"/>
              </a:rPr>
              <a:t>4.7%</a:t>
            </a:r>
            <a:endParaRPr lang="en-US" sz="3300" dirty="0">
              <a:latin typeface="Microsoft YaHei" pitchFamily="34" charset="0"/>
              <a:ea typeface="Microsoft YaHei" pitchFamily="34" charset="-122"/>
              <a:cs typeface="Microsoft YaHei" pitchFamily="34" charset="-120"/>
            </a:endParaRPr>
          </a:p>
        </p:txBody>
      </p:sp>
      <p:sp>
        <p:nvSpPr>
          <p:cNvPr id="41" name="Text 39"/>
          <p:cNvSpPr/>
          <p:nvPr/>
        </p:nvSpPr>
        <p:spPr>
          <a:xfrm>
            <a:off x="8191500" y="2653373"/>
            <a:ext cx="40005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一季度 5.0%，二季度 4.3%</a:t>
            </a:r>
            <a:endParaRPr lang="en-US" sz="1125" dirty="0">
              <a:latin typeface="Microsoft YaHei" pitchFamily="34" charset="0"/>
              <a:ea typeface="Microsoft YaHei" pitchFamily="34" charset="-122"/>
              <a:cs typeface="Microsoft YaHei" pitchFamily="34" charset="-120"/>
            </a:endParaRPr>
          </a:p>
        </p:txBody>
      </p:sp>
      <p:sp>
        <p:nvSpPr>
          <p:cNvPr id="42" name="Shape 40"/>
          <p:cNvSpPr/>
          <p:nvPr/>
        </p:nvSpPr>
        <p:spPr>
          <a:xfrm>
            <a:off x="8191500" y="3371850"/>
            <a:ext cx="3238500" cy="9525"/>
          </a:xfrm>
          <a:prstGeom prst="rect">
            <a:avLst/>
          </a:prstGeom>
          <a:solidFill>
            <a:srgbClr val="E0D2B8"/>
          </a:solidFill>
          <a:ln/>
        </p:spPr>
      </p:sp>
      <p:sp>
        <p:nvSpPr>
          <p:cNvPr id="43" name="Text 41"/>
          <p:cNvSpPr/>
          <p:nvPr/>
        </p:nvSpPr>
        <p:spPr>
          <a:xfrm>
            <a:off x="8191500" y="3567773"/>
            <a:ext cx="4000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前三季度数据发布</a:t>
            </a:r>
            <a:endParaRPr lang="en-US" sz="1125" dirty="0">
              <a:latin typeface="Microsoft YaHei" pitchFamily="34" charset="0"/>
              <a:ea typeface="Microsoft YaHei" pitchFamily="34" charset="-122"/>
              <a:cs typeface="Microsoft YaHei" pitchFamily="34" charset="-120"/>
            </a:endParaRPr>
          </a:p>
        </p:txBody>
      </p:sp>
      <p:sp>
        <p:nvSpPr>
          <p:cNvPr id="44" name="Text 42"/>
          <p:cNvSpPr/>
          <p:nvPr/>
        </p:nvSpPr>
        <p:spPr>
          <a:xfrm>
            <a:off x="8191500" y="3806858"/>
            <a:ext cx="4000500" cy="502920"/>
          </a:xfrm>
          <a:prstGeom prst="rect">
            <a:avLst/>
          </a:prstGeom>
          <a:noFill/>
          <a:ln/>
        </p:spPr>
        <p:txBody>
          <a:bodyPr wrap="none" lIns="0" tIns="0" rIns="0" bIns="0" rtlCol="0" anchor="t"/>
          <a:lstStyle/>
          <a:p>
            <a:pPr algn="l" indent="0" marL="0">
              <a:buNone/>
            </a:pPr>
            <a:r>
              <a:rPr lang="en-US" sz="3300" b="1" dirty="0">
                <a:solidFill>
                  <a:srgbClr val="33231C"/>
                </a:solidFill>
                <a:latin typeface="Microsoft YaHei" pitchFamily="34" charset="0"/>
                <a:ea typeface="Microsoft YaHei" pitchFamily="34" charset="-122"/>
                <a:cs typeface="Microsoft YaHei" pitchFamily="34" charset="-120"/>
              </a:rPr>
              <a:t>10 月 19 日</a:t>
            </a:r>
            <a:endParaRPr lang="en-US" sz="3300" dirty="0">
              <a:latin typeface="Microsoft YaHei" pitchFamily="34" charset="0"/>
              <a:ea typeface="Microsoft YaHei" pitchFamily="34" charset="-122"/>
              <a:cs typeface="Microsoft YaHei" pitchFamily="34" charset="-120"/>
            </a:endParaRPr>
          </a:p>
        </p:txBody>
      </p:sp>
      <p:sp>
        <p:nvSpPr>
          <p:cNvPr id="45" name="Text 43"/>
          <p:cNvSpPr/>
          <p:nvPr/>
        </p:nvSpPr>
        <p:spPr>
          <a:xfrm>
            <a:off x="8191500" y="4367873"/>
            <a:ext cx="40005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国家统计局发布日程</a:t>
            </a:r>
            <a:endParaRPr lang="en-US" sz="1125" dirty="0">
              <a:latin typeface="Microsoft YaHei" pitchFamily="34" charset="0"/>
              <a:ea typeface="Microsoft YaHei" pitchFamily="34" charset="-122"/>
              <a:cs typeface="Microsoft YaHei" pitchFamily="34" charset="-120"/>
            </a:endParaRPr>
          </a:p>
        </p:txBody>
      </p:sp>
      <p:sp>
        <p:nvSpPr>
          <p:cNvPr id="46" name="Text 44"/>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来源：国家统计局 2025 年统计公报，2026 年二季度和上半年 GDP 核算（7 月 16 日）</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投资和商品消费走弱、价格回升：1–8 月固投 −7.2%，PPI +2.0%</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762000" y="1828800"/>
            <a:ext cx="133350" cy="133350"/>
          </a:xfrm>
          <a:prstGeom prst="rect">
            <a:avLst/>
          </a:prstGeom>
          <a:solidFill>
            <a:srgbClr val="CDBBA5"/>
          </a:solidFill>
          <a:ln/>
        </p:spPr>
      </p:sp>
      <p:sp>
        <p:nvSpPr>
          <p:cNvPr id="8" name="Text 6"/>
          <p:cNvSpPr/>
          <p:nvPr/>
        </p:nvSpPr>
        <p:spPr>
          <a:xfrm>
            <a:off x="952500" y="1805648"/>
            <a:ext cx="11239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一季度</a:t>
            </a:r>
            <a:endParaRPr lang="en-US" sz="1125" dirty="0">
              <a:latin typeface="Microsoft YaHei" pitchFamily="34" charset="0"/>
              <a:ea typeface="Microsoft YaHei" pitchFamily="34" charset="-122"/>
              <a:cs typeface="Microsoft YaHei" pitchFamily="34" charset="-120"/>
            </a:endParaRPr>
          </a:p>
        </p:txBody>
      </p:sp>
      <p:sp>
        <p:nvSpPr>
          <p:cNvPr id="9" name="Shape 7"/>
          <p:cNvSpPr/>
          <p:nvPr/>
        </p:nvSpPr>
        <p:spPr>
          <a:xfrm>
            <a:off x="1619250" y="1828800"/>
            <a:ext cx="133350" cy="133350"/>
          </a:xfrm>
          <a:prstGeom prst="rect">
            <a:avLst/>
          </a:prstGeom>
          <a:solidFill>
            <a:srgbClr val="A89480"/>
          </a:solidFill>
          <a:ln/>
        </p:spPr>
      </p:sp>
      <p:sp>
        <p:nvSpPr>
          <p:cNvPr id="10" name="Text 8"/>
          <p:cNvSpPr/>
          <p:nvPr/>
        </p:nvSpPr>
        <p:spPr>
          <a:xfrm>
            <a:off x="1809750" y="1805648"/>
            <a:ext cx="103822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上半年</a:t>
            </a:r>
            <a:endParaRPr lang="en-US" sz="1125" dirty="0">
              <a:latin typeface="Microsoft YaHei" pitchFamily="34" charset="0"/>
              <a:ea typeface="Microsoft YaHei" pitchFamily="34" charset="-122"/>
              <a:cs typeface="Microsoft YaHei" pitchFamily="34" charset="-120"/>
            </a:endParaRPr>
          </a:p>
        </p:txBody>
      </p:sp>
      <p:sp>
        <p:nvSpPr>
          <p:cNvPr id="11" name="Shape 9"/>
          <p:cNvSpPr/>
          <p:nvPr/>
        </p:nvSpPr>
        <p:spPr>
          <a:xfrm>
            <a:off x="2476500" y="1828800"/>
            <a:ext cx="133350" cy="133350"/>
          </a:xfrm>
          <a:prstGeom prst="rect">
            <a:avLst/>
          </a:prstGeom>
          <a:solidFill>
            <a:srgbClr val="B02318"/>
          </a:solidFill>
          <a:ln/>
        </p:spPr>
      </p:sp>
      <p:sp>
        <p:nvSpPr>
          <p:cNvPr id="12" name="Text 10"/>
          <p:cNvSpPr/>
          <p:nvPr/>
        </p:nvSpPr>
        <p:spPr>
          <a:xfrm>
            <a:off x="2667000" y="1805648"/>
            <a:ext cx="9525000" cy="171450"/>
          </a:xfrm>
          <a:prstGeom prst="rect">
            <a:avLst/>
          </a:prstGeom>
          <a:noFill/>
          <a:ln/>
        </p:spPr>
        <p:txBody>
          <a:bodyPr wrap="none" lIns="0" tIns="0" rIns="0" bIns="0" rtlCol="0" anchor="t"/>
          <a:lstStyle/>
          <a:p>
            <a:pPr algn="l" indent="0" marL="0">
              <a:buNone/>
            </a:pPr>
            <a:r>
              <a:rPr lang="en-US" sz="1125" b="1" dirty="0">
                <a:solidFill>
                  <a:srgbClr val="B02318"/>
                </a:solidFill>
                <a:latin typeface="Microsoft YaHei" pitchFamily="34" charset="0"/>
                <a:ea typeface="Microsoft YaHei" pitchFamily="34" charset="-122"/>
                <a:cs typeface="Microsoft YaHei" pitchFamily="34" charset="-120"/>
              </a:rPr>
              <a:t>1–8 月</a:t>
            </a:r>
            <a:endParaRPr lang="en-US" sz="1125" dirty="0">
              <a:latin typeface="Microsoft YaHei" pitchFamily="34" charset="0"/>
              <a:ea typeface="Microsoft YaHei" pitchFamily="34" charset="-122"/>
              <a:cs typeface="Microsoft YaHei" pitchFamily="34" charset="-120"/>
            </a:endParaRPr>
          </a:p>
        </p:txBody>
      </p:sp>
      <p:sp>
        <p:nvSpPr>
          <p:cNvPr id="13" name="Text 11"/>
          <p:cNvSpPr/>
          <p:nvPr/>
        </p:nvSpPr>
        <p:spPr>
          <a:xfrm>
            <a:off x="0" y="1805648"/>
            <a:ext cx="11430000" cy="171450"/>
          </a:xfrm>
          <a:prstGeom prst="rect">
            <a:avLst/>
          </a:prstGeom>
          <a:noFill/>
          <a:ln/>
        </p:spPr>
        <p:txBody>
          <a:bodyPr wrap="none" lIns="0" tIns="0" rIns="0" bIns="0" rtlCol="0" anchor="t"/>
          <a:lstStyle/>
          <a:p>
            <a:pPr algn="r" indent="0" marL="0">
              <a:buNone/>
            </a:pPr>
            <a:r>
              <a:rPr lang="en-US" sz="1125" dirty="0">
                <a:solidFill>
                  <a:srgbClr val="6E5B4B"/>
                </a:solidFill>
                <a:latin typeface="Microsoft YaHei" pitchFamily="34" charset="0"/>
                <a:ea typeface="Microsoft YaHei" pitchFamily="34" charset="-122"/>
                <a:cs typeface="Microsoft YaHei" pitchFamily="34" charset="-120"/>
              </a:rPr>
              <a:t>累计同比，%</a:t>
            </a:r>
            <a:endParaRPr lang="en-US" sz="1125" dirty="0">
              <a:latin typeface="Microsoft YaHei" pitchFamily="34" charset="0"/>
              <a:ea typeface="Microsoft YaHei" pitchFamily="34" charset="-122"/>
              <a:cs typeface="Microsoft YaHei" pitchFamily="34" charset="-120"/>
            </a:endParaRPr>
          </a:p>
        </p:txBody>
      </p:sp>
      <p:sp>
        <p:nvSpPr>
          <p:cNvPr id="14" name="Shape 12"/>
          <p:cNvSpPr/>
          <p:nvPr/>
        </p:nvSpPr>
        <p:spPr>
          <a:xfrm>
            <a:off x="762000" y="3990475"/>
            <a:ext cx="10668000" cy="9525"/>
          </a:xfrm>
          <a:prstGeom prst="rect">
            <a:avLst/>
          </a:prstGeom>
          <a:solidFill>
            <a:srgbClr val="A89480"/>
          </a:solidFill>
          <a:ln/>
        </p:spPr>
      </p:sp>
      <p:sp>
        <p:nvSpPr>
          <p:cNvPr id="15" name="Shape 13"/>
          <p:cNvSpPr/>
          <p:nvPr/>
        </p:nvSpPr>
        <p:spPr>
          <a:xfrm>
            <a:off x="1028700" y="3485483"/>
            <a:ext cx="495300" cy="504992"/>
          </a:xfrm>
          <a:prstGeom prst="rect">
            <a:avLst/>
          </a:prstGeom>
          <a:solidFill>
            <a:srgbClr val="CDBBA5"/>
          </a:solidFill>
          <a:ln/>
        </p:spPr>
      </p:sp>
      <p:sp>
        <p:nvSpPr>
          <p:cNvPr id="16" name="Text 14"/>
          <p:cNvSpPr/>
          <p:nvPr/>
        </p:nvSpPr>
        <p:spPr>
          <a:xfrm>
            <a:off x="0" y="3252781"/>
            <a:ext cx="25527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2.4</a:t>
            </a:r>
            <a:endParaRPr lang="en-US" sz="1125" dirty="0">
              <a:latin typeface="Microsoft YaHei" pitchFamily="34" charset="0"/>
              <a:ea typeface="Microsoft YaHei" pitchFamily="34" charset="-122"/>
              <a:cs typeface="Microsoft YaHei" pitchFamily="34" charset="-120"/>
            </a:endParaRPr>
          </a:p>
        </p:txBody>
      </p:sp>
      <p:sp>
        <p:nvSpPr>
          <p:cNvPr id="17" name="Shape 15"/>
          <p:cNvSpPr/>
          <p:nvPr/>
        </p:nvSpPr>
        <p:spPr>
          <a:xfrm>
            <a:off x="1581150" y="3716938"/>
            <a:ext cx="495300" cy="273537"/>
          </a:xfrm>
          <a:prstGeom prst="rect">
            <a:avLst/>
          </a:prstGeom>
          <a:solidFill>
            <a:srgbClr val="A89480"/>
          </a:solidFill>
          <a:ln/>
        </p:spPr>
      </p:sp>
      <p:sp>
        <p:nvSpPr>
          <p:cNvPr id="18" name="Text 16"/>
          <p:cNvSpPr/>
          <p:nvPr/>
        </p:nvSpPr>
        <p:spPr>
          <a:xfrm>
            <a:off x="0" y="3484236"/>
            <a:ext cx="36576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1.3</a:t>
            </a:r>
            <a:endParaRPr lang="en-US" sz="1125" dirty="0">
              <a:latin typeface="Microsoft YaHei" pitchFamily="34" charset="0"/>
              <a:ea typeface="Microsoft YaHei" pitchFamily="34" charset="-122"/>
              <a:cs typeface="Microsoft YaHei" pitchFamily="34" charset="-120"/>
            </a:endParaRPr>
          </a:p>
        </p:txBody>
      </p:sp>
      <p:sp>
        <p:nvSpPr>
          <p:cNvPr id="19" name="Shape 17"/>
          <p:cNvSpPr/>
          <p:nvPr/>
        </p:nvSpPr>
        <p:spPr>
          <a:xfrm>
            <a:off x="2133600" y="3759020"/>
            <a:ext cx="495300" cy="231455"/>
          </a:xfrm>
          <a:prstGeom prst="rect">
            <a:avLst/>
          </a:prstGeom>
          <a:solidFill>
            <a:srgbClr val="B02318"/>
          </a:solidFill>
          <a:ln/>
        </p:spPr>
      </p:sp>
      <p:sp>
        <p:nvSpPr>
          <p:cNvPr id="20" name="Text 18"/>
          <p:cNvSpPr/>
          <p:nvPr/>
        </p:nvSpPr>
        <p:spPr>
          <a:xfrm>
            <a:off x="0" y="3507992"/>
            <a:ext cx="4762500" cy="194310"/>
          </a:xfrm>
          <a:prstGeom prst="rect">
            <a:avLst/>
          </a:prstGeom>
          <a:noFill/>
          <a:ln/>
        </p:spPr>
        <p:txBody>
          <a:bodyPr wrap="none" lIns="0" tIns="0" rIns="0" bIns="0" rtlCol="0" anchor="t"/>
          <a:lstStyle/>
          <a:p>
            <a:pPr algn="ctr" indent="0" marL="0">
              <a:buNone/>
            </a:pPr>
            <a:r>
              <a:rPr lang="en-US" sz="1275" b="1" dirty="0">
                <a:solidFill>
                  <a:srgbClr val="B02318"/>
                </a:solidFill>
                <a:latin typeface="Microsoft YaHei" pitchFamily="34" charset="0"/>
                <a:ea typeface="Microsoft YaHei" pitchFamily="34" charset="-122"/>
                <a:cs typeface="Microsoft YaHei" pitchFamily="34" charset="-120"/>
              </a:rPr>
              <a:t>1.1</a:t>
            </a:r>
            <a:endParaRPr lang="en-US" sz="1275" dirty="0">
              <a:latin typeface="Microsoft YaHei" pitchFamily="34" charset="0"/>
              <a:ea typeface="Microsoft YaHei" pitchFamily="34" charset="-122"/>
              <a:cs typeface="Microsoft YaHei" pitchFamily="34" charset="-120"/>
            </a:endParaRPr>
          </a:p>
        </p:txBody>
      </p:sp>
      <p:sp>
        <p:nvSpPr>
          <p:cNvPr id="21" name="Text 19"/>
          <p:cNvSpPr/>
          <p:nvPr/>
        </p:nvSpPr>
        <p:spPr>
          <a:xfrm>
            <a:off x="0" y="5739835"/>
            <a:ext cx="36576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社会消费品零售总额</a:t>
            </a:r>
            <a:endParaRPr lang="en-US" sz="1200" dirty="0">
              <a:latin typeface="Microsoft YaHei" pitchFamily="34" charset="0"/>
              <a:ea typeface="Microsoft YaHei" pitchFamily="34" charset="-122"/>
              <a:cs typeface="Microsoft YaHei" pitchFamily="34" charset="-120"/>
            </a:endParaRPr>
          </a:p>
        </p:txBody>
      </p:sp>
      <p:sp>
        <p:nvSpPr>
          <p:cNvPr id="22" name="Shape 20"/>
          <p:cNvSpPr/>
          <p:nvPr/>
        </p:nvSpPr>
        <p:spPr>
          <a:xfrm>
            <a:off x="3162300" y="3632773"/>
            <a:ext cx="495300" cy="357702"/>
          </a:xfrm>
          <a:prstGeom prst="rect">
            <a:avLst/>
          </a:prstGeom>
          <a:solidFill>
            <a:srgbClr val="CDBBA5"/>
          </a:solidFill>
          <a:ln/>
        </p:spPr>
      </p:sp>
      <p:sp>
        <p:nvSpPr>
          <p:cNvPr id="23" name="Text 21"/>
          <p:cNvSpPr/>
          <p:nvPr/>
        </p:nvSpPr>
        <p:spPr>
          <a:xfrm>
            <a:off x="0" y="3400071"/>
            <a:ext cx="68199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1.7</a:t>
            </a:r>
            <a:endParaRPr lang="en-US" sz="1125" dirty="0">
              <a:latin typeface="Microsoft YaHei" pitchFamily="34" charset="0"/>
              <a:ea typeface="Microsoft YaHei" pitchFamily="34" charset="-122"/>
              <a:cs typeface="Microsoft YaHei" pitchFamily="34" charset="-120"/>
            </a:endParaRPr>
          </a:p>
        </p:txBody>
      </p:sp>
      <p:sp>
        <p:nvSpPr>
          <p:cNvPr id="24" name="Shape 22"/>
          <p:cNvSpPr/>
          <p:nvPr/>
        </p:nvSpPr>
        <p:spPr>
          <a:xfrm>
            <a:off x="3714750" y="3990475"/>
            <a:ext cx="495300" cy="1199355"/>
          </a:xfrm>
          <a:prstGeom prst="rect">
            <a:avLst/>
          </a:prstGeom>
          <a:solidFill>
            <a:srgbClr val="A89480"/>
          </a:solidFill>
          <a:ln/>
        </p:spPr>
      </p:sp>
      <p:sp>
        <p:nvSpPr>
          <p:cNvPr id="25" name="Text 23"/>
          <p:cNvSpPr/>
          <p:nvPr/>
        </p:nvSpPr>
        <p:spPr>
          <a:xfrm>
            <a:off x="0" y="5233353"/>
            <a:ext cx="79248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−5.7</a:t>
            </a:r>
            <a:endParaRPr lang="en-US" sz="1125" dirty="0">
              <a:latin typeface="Microsoft YaHei" pitchFamily="34" charset="0"/>
              <a:ea typeface="Microsoft YaHei" pitchFamily="34" charset="-122"/>
              <a:cs typeface="Microsoft YaHei" pitchFamily="34" charset="-120"/>
            </a:endParaRPr>
          </a:p>
        </p:txBody>
      </p:sp>
      <p:sp>
        <p:nvSpPr>
          <p:cNvPr id="26" name="Shape 24"/>
          <p:cNvSpPr/>
          <p:nvPr/>
        </p:nvSpPr>
        <p:spPr>
          <a:xfrm>
            <a:off x="4267200" y="3990475"/>
            <a:ext cx="495300" cy="1514975"/>
          </a:xfrm>
          <a:prstGeom prst="rect">
            <a:avLst/>
          </a:prstGeom>
          <a:solidFill>
            <a:srgbClr val="B02318"/>
          </a:solidFill>
          <a:ln/>
        </p:spPr>
      </p:sp>
      <p:sp>
        <p:nvSpPr>
          <p:cNvPr id="27" name="Text 25"/>
          <p:cNvSpPr/>
          <p:nvPr/>
        </p:nvSpPr>
        <p:spPr>
          <a:xfrm>
            <a:off x="0" y="5549696"/>
            <a:ext cx="9029700" cy="194310"/>
          </a:xfrm>
          <a:prstGeom prst="rect">
            <a:avLst/>
          </a:prstGeom>
          <a:noFill/>
          <a:ln/>
        </p:spPr>
        <p:txBody>
          <a:bodyPr wrap="none" lIns="0" tIns="0" rIns="0" bIns="0" rtlCol="0" anchor="t"/>
          <a:lstStyle/>
          <a:p>
            <a:pPr algn="ctr" indent="0" marL="0">
              <a:buNone/>
            </a:pPr>
            <a:r>
              <a:rPr lang="en-US" sz="1275" b="1" dirty="0">
                <a:solidFill>
                  <a:srgbClr val="B02318"/>
                </a:solidFill>
                <a:latin typeface="Microsoft YaHei" pitchFamily="34" charset="0"/>
                <a:ea typeface="Microsoft YaHei" pitchFamily="34" charset="-122"/>
                <a:cs typeface="Microsoft YaHei" pitchFamily="34" charset="-120"/>
              </a:rPr>
              <a:t>−7.2</a:t>
            </a:r>
            <a:endParaRPr lang="en-US" sz="1275" dirty="0">
              <a:latin typeface="Microsoft YaHei" pitchFamily="34" charset="0"/>
              <a:ea typeface="Microsoft YaHei" pitchFamily="34" charset="-122"/>
              <a:cs typeface="Microsoft YaHei" pitchFamily="34" charset="-120"/>
            </a:endParaRPr>
          </a:p>
        </p:txBody>
      </p:sp>
      <p:sp>
        <p:nvSpPr>
          <p:cNvPr id="28" name="Text 26"/>
          <p:cNvSpPr/>
          <p:nvPr/>
        </p:nvSpPr>
        <p:spPr>
          <a:xfrm>
            <a:off x="0" y="5739835"/>
            <a:ext cx="7924800" cy="182880"/>
          </a:xfrm>
          <a:prstGeom prst="rect">
            <a:avLst/>
          </a:prstGeom>
          <a:noFill/>
          <a:ln/>
        </p:spPr>
        <p:txBody>
          <a:bodyPr wrap="none" lIns="0" tIns="0" rIns="0" bIns="0" rtlCol="0" anchor="t"/>
          <a:lstStyle/>
          <a:p>
            <a:pPr algn="ctr" indent="0" marL="0">
              <a:buNone/>
            </a:pPr>
            <a:r>
              <a:rPr lang="en-US" sz="1200" b="1" dirty="0">
                <a:solidFill>
                  <a:srgbClr val="B02318"/>
                </a:solidFill>
                <a:latin typeface="Microsoft YaHei" pitchFamily="34" charset="0"/>
                <a:ea typeface="Microsoft YaHei" pitchFamily="34" charset="-122"/>
                <a:cs typeface="Microsoft YaHei" pitchFamily="34" charset="-120"/>
              </a:rPr>
              <a:t>固定资产投资</a:t>
            </a:r>
            <a:endParaRPr lang="en-US" sz="1200" dirty="0">
              <a:latin typeface="Microsoft YaHei" pitchFamily="34" charset="0"/>
              <a:ea typeface="Microsoft YaHei" pitchFamily="34" charset="-122"/>
              <a:cs typeface="Microsoft YaHei" pitchFamily="34" charset="-120"/>
            </a:endParaRPr>
          </a:p>
        </p:txBody>
      </p:sp>
      <p:sp>
        <p:nvSpPr>
          <p:cNvPr id="29" name="Shape 27"/>
          <p:cNvSpPr/>
          <p:nvPr/>
        </p:nvSpPr>
        <p:spPr>
          <a:xfrm>
            <a:off x="5295900" y="2706954"/>
            <a:ext cx="495300" cy="1283521"/>
          </a:xfrm>
          <a:prstGeom prst="rect">
            <a:avLst/>
          </a:prstGeom>
          <a:solidFill>
            <a:srgbClr val="CDBBA5"/>
          </a:solidFill>
          <a:ln/>
        </p:spPr>
      </p:sp>
      <p:sp>
        <p:nvSpPr>
          <p:cNvPr id="30" name="Text 28"/>
          <p:cNvSpPr/>
          <p:nvPr/>
        </p:nvSpPr>
        <p:spPr>
          <a:xfrm>
            <a:off x="0" y="2474253"/>
            <a:ext cx="110871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6.1</a:t>
            </a:r>
            <a:endParaRPr lang="en-US" sz="1125" dirty="0">
              <a:latin typeface="Microsoft YaHei" pitchFamily="34" charset="0"/>
              <a:ea typeface="Microsoft YaHei" pitchFamily="34" charset="-122"/>
              <a:cs typeface="Microsoft YaHei" pitchFamily="34" charset="-120"/>
            </a:endParaRPr>
          </a:p>
        </p:txBody>
      </p:sp>
      <p:sp>
        <p:nvSpPr>
          <p:cNvPr id="31" name="Shape 29"/>
          <p:cNvSpPr/>
          <p:nvPr/>
        </p:nvSpPr>
        <p:spPr>
          <a:xfrm>
            <a:off x="5848350" y="2854244"/>
            <a:ext cx="495300" cy="1136231"/>
          </a:xfrm>
          <a:prstGeom prst="rect">
            <a:avLst/>
          </a:prstGeom>
          <a:solidFill>
            <a:srgbClr val="A89480"/>
          </a:solidFill>
          <a:ln/>
        </p:spPr>
      </p:sp>
      <p:sp>
        <p:nvSpPr>
          <p:cNvPr id="32" name="Text 30"/>
          <p:cNvSpPr/>
          <p:nvPr/>
        </p:nvSpPr>
        <p:spPr>
          <a:xfrm>
            <a:off x="0" y="2621542"/>
            <a:ext cx="121920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5.4</a:t>
            </a:r>
            <a:endParaRPr lang="en-US" sz="1125" dirty="0">
              <a:latin typeface="Microsoft YaHei" pitchFamily="34" charset="0"/>
              <a:ea typeface="Microsoft YaHei" pitchFamily="34" charset="-122"/>
              <a:cs typeface="Microsoft YaHei" pitchFamily="34" charset="-120"/>
            </a:endParaRPr>
          </a:p>
        </p:txBody>
      </p:sp>
      <p:sp>
        <p:nvSpPr>
          <p:cNvPr id="33" name="Shape 31"/>
          <p:cNvSpPr/>
          <p:nvPr/>
        </p:nvSpPr>
        <p:spPr>
          <a:xfrm>
            <a:off x="6400800" y="2875285"/>
            <a:ext cx="495300" cy="1115190"/>
          </a:xfrm>
          <a:prstGeom prst="rect">
            <a:avLst/>
          </a:prstGeom>
          <a:solidFill>
            <a:srgbClr val="B02318"/>
          </a:solidFill>
          <a:ln/>
        </p:spPr>
      </p:sp>
      <p:sp>
        <p:nvSpPr>
          <p:cNvPr id="34" name="Text 32"/>
          <p:cNvSpPr/>
          <p:nvPr/>
        </p:nvSpPr>
        <p:spPr>
          <a:xfrm>
            <a:off x="1104900" y="2624256"/>
            <a:ext cx="11087100" cy="194310"/>
          </a:xfrm>
          <a:prstGeom prst="rect">
            <a:avLst/>
          </a:prstGeom>
          <a:noFill/>
          <a:ln/>
        </p:spPr>
        <p:txBody>
          <a:bodyPr wrap="none" lIns="0" tIns="0" rIns="0" bIns="0" rtlCol="0" anchor="t"/>
          <a:lstStyle/>
          <a:p>
            <a:pPr algn="ctr" indent="0" marL="0">
              <a:buNone/>
            </a:pPr>
            <a:r>
              <a:rPr lang="en-US" sz="1275" b="1" dirty="0">
                <a:solidFill>
                  <a:srgbClr val="B02318"/>
                </a:solidFill>
                <a:latin typeface="Microsoft YaHei" pitchFamily="34" charset="0"/>
                <a:ea typeface="Microsoft YaHei" pitchFamily="34" charset="-122"/>
                <a:cs typeface="Microsoft YaHei" pitchFamily="34" charset="-120"/>
              </a:rPr>
              <a:t>5.3</a:t>
            </a:r>
            <a:endParaRPr lang="en-US" sz="1275" dirty="0">
              <a:latin typeface="Microsoft YaHei" pitchFamily="34" charset="0"/>
              <a:ea typeface="Microsoft YaHei" pitchFamily="34" charset="-122"/>
              <a:cs typeface="Microsoft YaHei" pitchFamily="34" charset="-120"/>
            </a:endParaRPr>
          </a:p>
        </p:txBody>
      </p:sp>
      <p:sp>
        <p:nvSpPr>
          <p:cNvPr id="35" name="Text 33"/>
          <p:cNvSpPr/>
          <p:nvPr/>
        </p:nvSpPr>
        <p:spPr>
          <a:xfrm>
            <a:off x="0" y="5739835"/>
            <a:ext cx="121920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规模以上工业增加值</a:t>
            </a:r>
            <a:endParaRPr lang="en-US" sz="1200" dirty="0">
              <a:latin typeface="Microsoft YaHei" pitchFamily="34" charset="0"/>
              <a:ea typeface="Microsoft YaHei" pitchFamily="34" charset="-122"/>
              <a:cs typeface="Microsoft YaHei" pitchFamily="34" charset="-120"/>
            </a:endParaRPr>
          </a:p>
        </p:txBody>
      </p:sp>
      <p:sp>
        <p:nvSpPr>
          <p:cNvPr id="36" name="Shape 34"/>
          <p:cNvSpPr/>
          <p:nvPr/>
        </p:nvSpPr>
        <p:spPr>
          <a:xfrm>
            <a:off x="7429500" y="3801103"/>
            <a:ext cx="495300" cy="189372"/>
          </a:xfrm>
          <a:prstGeom prst="rect">
            <a:avLst/>
          </a:prstGeom>
          <a:solidFill>
            <a:srgbClr val="CDBBA5"/>
          </a:solidFill>
          <a:ln/>
        </p:spPr>
      </p:sp>
      <p:sp>
        <p:nvSpPr>
          <p:cNvPr id="37" name="Text 35"/>
          <p:cNvSpPr/>
          <p:nvPr/>
        </p:nvSpPr>
        <p:spPr>
          <a:xfrm>
            <a:off x="3162300" y="3568401"/>
            <a:ext cx="90297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0.9</a:t>
            </a:r>
            <a:endParaRPr lang="en-US" sz="1125" dirty="0">
              <a:latin typeface="Microsoft YaHei" pitchFamily="34" charset="0"/>
              <a:ea typeface="Microsoft YaHei" pitchFamily="34" charset="-122"/>
              <a:cs typeface="Microsoft YaHei" pitchFamily="34" charset="-120"/>
            </a:endParaRPr>
          </a:p>
        </p:txBody>
      </p:sp>
      <p:sp>
        <p:nvSpPr>
          <p:cNvPr id="38" name="Shape 36"/>
          <p:cNvSpPr/>
          <p:nvPr/>
        </p:nvSpPr>
        <p:spPr>
          <a:xfrm>
            <a:off x="7981950" y="3780062"/>
            <a:ext cx="495300" cy="210413"/>
          </a:xfrm>
          <a:prstGeom prst="rect">
            <a:avLst/>
          </a:prstGeom>
          <a:solidFill>
            <a:srgbClr val="A89480"/>
          </a:solidFill>
          <a:ln/>
        </p:spPr>
      </p:sp>
      <p:sp>
        <p:nvSpPr>
          <p:cNvPr id="39" name="Text 37"/>
          <p:cNvSpPr/>
          <p:nvPr/>
        </p:nvSpPr>
        <p:spPr>
          <a:xfrm>
            <a:off x="4267200" y="3547360"/>
            <a:ext cx="79248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1.0</a:t>
            </a:r>
            <a:endParaRPr lang="en-US" sz="1125" dirty="0">
              <a:latin typeface="Microsoft YaHei" pitchFamily="34" charset="0"/>
              <a:ea typeface="Microsoft YaHei" pitchFamily="34" charset="-122"/>
              <a:cs typeface="Microsoft YaHei" pitchFamily="34" charset="-120"/>
            </a:endParaRPr>
          </a:p>
        </p:txBody>
      </p:sp>
      <p:sp>
        <p:nvSpPr>
          <p:cNvPr id="40" name="Shape 38"/>
          <p:cNvSpPr/>
          <p:nvPr/>
        </p:nvSpPr>
        <p:spPr>
          <a:xfrm>
            <a:off x="8534400" y="3801103"/>
            <a:ext cx="495300" cy="189372"/>
          </a:xfrm>
          <a:prstGeom prst="rect">
            <a:avLst/>
          </a:prstGeom>
          <a:solidFill>
            <a:srgbClr val="B02318"/>
          </a:solidFill>
          <a:ln/>
        </p:spPr>
      </p:sp>
      <p:sp>
        <p:nvSpPr>
          <p:cNvPr id="41" name="Text 39"/>
          <p:cNvSpPr/>
          <p:nvPr/>
        </p:nvSpPr>
        <p:spPr>
          <a:xfrm>
            <a:off x="5372100" y="3550074"/>
            <a:ext cx="6819900" cy="194310"/>
          </a:xfrm>
          <a:prstGeom prst="rect">
            <a:avLst/>
          </a:prstGeom>
          <a:noFill/>
          <a:ln/>
        </p:spPr>
        <p:txBody>
          <a:bodyPr wrap="none" lIns="0" tIns="0" rIns="0" bIns="0" rtlCol="0" anchor="t"/>
          <a:lstStyle/>
          <a:p>
            <a:pPr algn="ctr" indent="0" marL="0">
              <a:buNone/>
            </a:pPr>
            <a:r>
              <a:rPr lang="en-US" sz="1275" b="1" dirty="0">
                <a:solidFill>
                  <a:srgbClr val="B02318"/>
                </a:solidFill>
                <a:latin typeface="Microsoft YaHei" pitchFamily="34" charset="0"/>
                <a:ea typeface="Microsoft YaHei" pitchFamily="34" charset="-122"/>
                <a:cs typeface="Microsoft YaHei" pitchFamily="34" charset="-120"/>
              </a:rPr>
              <a:t>0.9</a:t>
            </a:r>
            <a:endParaRPr lang="en-US" sz="1275" dirty="0">
              <a:latin typeface="Microsoft YaHei" pitchFamily="34" charset="0"/>
              <a:ea typeface="Microsoft YaHei" pitchFamily="34" charset="-122"/>
              <a:cs typeface="Microsoft YaHei" pitchFamily="34" charset="-120"/>
            </a:endParaRPr>
          </a:p>
        </p:txBody>
      </p:sp>
      <p:sp>
        <p:nvSpPr>
          <p:cNvPr id="42" name="Text 40"/>
          <p:cNvSpPr/>
          <p:nvPr/>
        </p:nvSpPr>
        <p:spPr>
          <a:xfrm>
            <a:off x="4267200" y="5739835"/>
            <a:ext cx="79248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CPI</a:t>
            </a:r>
            <a:endParaRPr lang="en-US" sz="1200" dirty="0">
              <a:latin typeface="Microsoft YaHei" pitchFamily="34" charset="0"/>
              <a:ea typeface="Microsoft YaHei" pitchFamily="34" charset="-122"/>
              <a:cs typeface="Microsoft YaHei" pitchFamily="34" charset="-120"/>
            </a:endParaRPr>
          </a:p>
        </p:txBody>
      </p:sp>
      <p:sp>
        <p:nvSpPr>
          <p:cNvPr id="43" name="Shape 41"/>
          <p:cNvSpPr/>
          <p:nvPr/>
        </p:nvSpPr>
        <p:spPr>
          <a:xfrm>
            <a:off x="9563100" y="3990475"/>
            <a:ext cx="495300" cy="126248"/>
          </a:xfrm>
          <a:prstGeom prst="rect">
            <a:avLst/>
          </a:prstGeom>
          <a:solidFill>
            <a:srgbClr val="CDBBA5"/>
          </a:solidFill>
          <a:ln/>
        </p:spPr>
      </p:sp>
      <p:sp>
        <p:nvSpPr>
          <p:cNvPr id="44" name="Text 42"/>
          <p:cNvSpPr/>
          <p:nvPr/>
        </p:nvSpPr>
        <p:spPr>
          <a:xfrm>
            <a:off x="7429500" y="4160246"/>
            <a:ext cx="47625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−0.6</a:t>
            </a:r>
            <a:endParaRPr lang="en-US" sz="1125" dirty="0">
              <a:latin typeface="Microsoft YaHei" pitchFamily="34" charset="0"/>
              <a:ea typeface="Microsoft YaHei" pitchFamily="34" charset="-122"/>
              <a:cs typeface="Microsoft YaHei" pitchFamily="34" charset="-120"/>
            </a:endParaRPr>
          </a:p>
        </p:txBody>
      </p:sp>
      <p:sp>
        <p:nvSpPr>
          <p:cNvPr id="45" name="Shape 43"/>
          <p:cNvSpPr/>
          <p:nvPr/>
        </p:nvSpPr>
        <p:spPr>
          <a:xfrm>
            <a:off x="10115550" y="3674855"/>
            <a:ext cx="495300" cy="315620"/>
          </a:xfrm>
          <a:prstGeom prst="rect">
            <a:avLst/>
          </a:prstGeom>
          <a:solidFill>
            <a:srgbClr val="A89480"/>
          </a:solidFill>
          <a:ln/>
        </p:spPr>
      </p:sp>
      <p:sp>
        <p:nvSpPr>
          <p:cNvPr id="46" name="Text 44"/>
          <p:cNvSpPr/>
          <p:nvPr/>
        </p:nvSpPr>
        <p:spPr>
          <a:xfrm>
            <a:off x="8534400" y="3442153"/>
            <a:ext cx="36576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1.5</a:t>
            </a:r>
            <a:endParaRPr lang="en-US" sz="1125" dirty="0">
              <a:latin typeface="Microsoft YaHei" pitchFamily="34" charset="0"/>
              <a:ea typeface="Microsoft YaHei" pitchFamily="34" charset="-122"/>
              <a:cs typeface="Microsoft YaHei" pitchFamily="34" charset="-120"/>
            </a:endParaRPr>
          </a:p>
        </p:txBody>
      </p:sp>
      <p:sp>
        <p:nvSpPr>
          <p:cNvPr id="47" name="Shape 45"/>
          <p:cNvSpPr/>
          <p:nvPr/>
        </p:nvSpPr>
        <p:spPr>
          <a:xfrm>
            <a:off x="10668000" y="3569649"/>
            <a:ext cx="495300" cy="420826"/>
          </a:xfrm>
          <a:prstGeom prst="rect">
            <a:avLst/>
          </a:prstGeom>
          <a:solidFill>
            <a:srgbClr val="B02318"/>
          </a:solidFill>
          <a:ln/>
        </p:spPr>
      </p:sp>
      <p:sp>
        <p:nvSpPr>
          <p:cNvPr id="48" name="Text 46"/>
          <p:cNvSpPr/>
          <p:nvPr/>
        </p:nvSpPr>
        <p:spPr>
          <a:xfrm>
            <a:off x="9639300" y="3318620"/>
            <a:ext cx="2552700" cy="194310"/>
          </a:xfrm>
          <a:prstGeom prst="rect">
            <a:avLst/>
          </a:prstGeom>
          <a:noFill/>
          <a:ln/>
        </p:spPr>
        <p:txBody>
          <a:bodyPr wrap="none" lIns="0" tIns="0" rIns="0" bIns="0" rtlCol="0" anchor="t"/>
          <a:lstStyle/>
          <a:p>
            <a:pPr algn="ctr" indent="0" marL="0">
              <a:buNone/>
            </a:pPr>
            <a:r>
              <a:rPr lang="en-US" sz="1275" b="1" dirty="0">
                <a:solidFill>
                  <a:srgbClr val="B02318"/>
                </a:solidFill>
                <a:latin typeface="Microsoft YaHei" pitchFamily="34" charset="0"/>
                <a:ea typeface="Microsoft YaHei" pitchFamily="34" charset="-122"/>
                <a:cs typeface="Microsoft YaHei" pitchFamily="34" charset="-120"/>
              </a:rPr>
              <a:t>2.0</a:t>
            </a:r>
            <a:endParaRPr lang="en-US" sz="1275" dirty="0">
              <a:latin typeface="Microsoft YaHei" pitchFamily="34" charset="0"/>
              <a:ea typeface="Microsoft YaHei" pitchFamily="34" charset="-122"/>
              <a:cs typeface="Microsoft YaHei" pitchFamily="34" charset="-120"/>
            </a:endParaRPr>
          </a:p>
        </p:txBody>
      </p:sp>
      <p:sp>
        <p:nvSpPr>
          <p:cNvPr id="49" name="Text 47"/>
          <p:cNvSpPr/>
          <p:nvPr/>
        </p:nvSpPr>
        <p:spPr>
          <a:xfrm>
            <a:off x="8534400" y="5739835"/>
            <a:ext cx="36576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PPI</a:t>
            </a:r>
            <a:endParaRPr lang="en-US" sz="1200" dirty="0">
              <a:latin typeface="Microsoft YaHei" pitchFamily="34" charset="0"/>
              <a:ea typeface="Microsoft YaHei" pitchFamily="34" charset="-122"/>
              <a:cs typeface="Microsoft YaHei" pitchFamily="34" charset="-120"/>
            </a:endParaRPr>
          </a:p>
        </p:txBody>
      </p:sp>
      <p:sp>
        <p:nvSpPr>
          <p:cNvPr id="50" name="Text 48"/>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来源：国家统计局一季度（4 月 16 日）、上半年（7 月 15 日）、8 月份（9 月 15 日）国民经济运行情况</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年内加码的政策沿两条线走：促消费，产业和就业</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Text 5"/>
          <p:cNvSpPr/>
          <p:nvPr/>
        </p:nvSpPr>
        <p:spPr>
          <a:xfrm>
            <a:off x="762000" y="1987346"/>
            <a:ext cx="11430000" cy="194310"/>
          </a:xfrm>
          <a:prstGeom prst="rect">
            <a:avLst/>
          </a:prstGeom>
          <a:noFill/>
          <a:ln/>
        </p:spPr>
        <p:txBody>
          <a:bodyPr wrap="none" lIns="0" tIns="0" rIns="0" bIns="0" rtlCol="0" anchor="t"/>
          <a:lstStyle/>
          <a:p>
            <a:pPr algn="l" indent="0" marL="0">
              <a:buNone/>
            </a:pPr>
            <a:r>
              <a:rPr lang="en-US" sz="1275" b="1" dirty="0">
                <a:solidFill>
                  <a:srgbClr val="B02318"/>
                </a:solidFill>
                <a:latin typeface="Microsoft YaHei" pitchFamily="34" charset="0"/>
                <a:ea typeface="Microsoft YaHei" pitchFamily="34" charset="-122"/>
                <a:cs typeface="Microsoft YaHei" pitchFamily="34" charset="-120"/>
              </a:rPr>
              <a:t>促消费</a:t>
            </a:r>
            <a:endParaRPr lang="en-US" sz="1275" dirty="0">
              <a:latin typeface="Microsoft YaHei" pitchFamily="34" charset="0"/>
              <a:ea typeface="Microsoft YaHei" pitchFamily="34" charset="-122"/>
              <a:cs typeface="Microsoft YaHei" pitchFamily="34" charset="-120"/>
            </a:endParaRPr>
          </a:p>
        </p:txBody>
      </p:sp>
      <p:sp>
        <p:nvSpPr>
          <p:cNvPr id="8" name="Text 6"/>
          <p:cNvSpPr/>
          <p:nvPr/>
        </p:nvSpPr>
        <p:spPr>
          <a:xfrm>
            <a:off x="762000" y="4025696"/>
            <a:ext cx="11430000" cy="194310"/>
          </a:xfrm>
          <a:prstGeom prst="rect">
            <a:avLst/>
          </a:prstGeom>
          <a:noFill/>
          <a:ln/>
        </p:spPr>
        <p:txBody>
          <a:bodyPr wrap="none" lIns="0" tIns="0" rIns="0" bIns="0" rtlCol="0" anchor="t"/>
          <a:lstStyle/>
          <a:p>
            <a:pPr algn="l" indent="0" marL="0">
              <a:buNone/>
            </a:pPr>
            <a:r>
              <a:rPr lang="en-US" sz="1275" b="1" dirty="0">
                <a:solidFill>
                  <a:srgbClr val="B02318"/>
                </a:solidFill>
                <a:latin typeface="Microsoft YaHei" pitchFamily="34" charset="0"/>
                <a:ea typeface="Microsoft YaHei" pitchFamily="34" charset="-122"/>
                <a:cs typeface="Microsoft YaHei" pitchFamily="34" charset="-120"/>
              </a:rPr>
              <a:t>产业和就业</a:t>
            </a:r>
            <a:endParaRPr lang="en-US" sz="1275" dirty="0">
              <a:latin typeface="Microsoft YaHei" pitchFamily="34" charset="0"/>
              <a:ea typeface="Microsoft YaHei" pitchFamily="34" charset="-122"/>
              <a:cs typeface="Microsoft YaHei" pitchFamily="34" charset="-120"/>
            </a:endParaRPr>
          </a:p>
        </p:txBody>
      </p:sp>
      <p:sp>
        <p:nvSpPr>
          <p:cNvPr id="9" name="Shape 7"/>
          <p:cNvSpPr/>
          <p:nvPr/>
        </p:nvSpPr>
        <p:spPr>
          <a:xfrm>
            <a:off x="1943100" y="3733800"/>
            <a:ext cx="0" cy="1619250"/>
          </a:xfrm>
          <a:prstGeom prst="line">
            <a:avLst/>
          </a:prstGeom>
          <a:noFill/>
          <a:ln w="9525">
            <a:solidFill>
              <a:srgbClr val="A89480"/>
            </a:solidFill>
            <a:prstDash val="solid"/>
          </a:ln>
        </p:spPr>
      </p:sp>
      <p:sp>
        <p:nvSpPr>
          <p:cNvPr id="10" name="Shape 8"/>
          <p:cNvSpPr/>
          <p:nvPr/>
        </p:nvSpPr>
        <p:spPr>
          <a:xfrm>
            <a:off x="3536950" y="3733800"/>
            <a:ext cx="0" cy="1619250"/>
          </a:xfrm>
          <a:prstGeom prst="line">
            <a:avLst/>
          </a:prstGeom>
          <a:noFill/>
          <a:ln w="9525">
            <a:solidFill>
              <a:srgbClr val="A89480"/>
            </a:solidFill>
            <a:prstDash val="solid"/>
          </a:ln>
        </p:spPr>
      </p:sp>
      <p:sp>
        <p:nvSpPr>
          <p:cNvPr id="11" name="Shape 9"/>
          <p:cNvSpPr/>
          <p:nvPr/>
        </p:nvSpPr>
        <p:spPr>
          <a:xfrm>
            <a:off x="5130800" y="2000250"/>
            <a:ext cx="0" cy="1733550"/>
          </a:xfrm>
          <a:prstGeom prst="line">
            <a:avLst/>
          </a:prstGeom>
          <a:noFill/>
          <a:ln w="9525">
            <a:solidFill>
              <a:srgbClr val="A89480"/>
            </a:solidFill>
            <a:prstDash val="solid"/>
          </a:ln>
        </p:spPr>
      </p:sp>
      <p:sp>
        <p:nvSpPr>
          <p:cNvPr id="12" name="Shape 10"/>
          <p:cNvSpPr/>
          <p:nvPr/>
        </p:nvSpPr>
        <p:spPr>
          <a:xfrm>
            <a:off x="6724650" y="2000250"/>
            <a:ext cx="0" cy="1733550"/>
          </a:xfrm>
          <a:prstGeom prst="line">
            <a:avLst/>
          </a:prstGeom>
          <a:noFill/>
          <a:ln w="9525">
            <a:solidFill>
              <a:srgbClr val="A89480"/>
            </a:solidFill>
            <a:prstDash val="solid"/>
          </a:ln>
        </p:spPr>
      </p:sp>
      <p:sp>
        <p:nvSpPr>
          <p:cNvPr id="13" name="Shape 11"/>
          <p:cNvSpPr/>
          <p:nvPr/>
        </p:nvSpPr>
        <p:spPr>
          <a:xfrm>
            <a:off x="8318500" y="2000250"/>
            <a:ext cx="0" cy="1733550"/>
          </a:xfrm>
          <a:prstGeom prst="line">
            <a:avLst/>
          </a:prstGeom>
          <a:noFill/>
          <a:ln w="9525">
            <a:solidFill>
              <a:srgbClr val="B02318"/>
            </a:solidFill>
            <a:prstDash val="solid"/>
          </a:ln>
        </p:spPr>
      </p:sp>
      <p:sp>
        <p:nvSpPr>
          <p:cNvPr id="14" name="Shape 12"/>
          <p:cNvSpPr/>
          <p:nvPr/>
        </p:nvSpPr>
        <p:spPr>
          <a:xfrm>
            <a:off x="9912350" y="3733800"/>
            <a:ext cx="0" cy="1619250"/>
          </a:xfrm>
          <a:prstGeom prst="line">
            <a:avLst/>
          </a:prstGeom>
          <a:noFill/>
          <a:ln w="9525">
            <a:solidFill>
              <a:srgbClr val="A89480"/>
            </a:solidFill>
            <a:prstDash val="solid"/>
          </a:ln>
        </p:spPr>
      </p:sp>
      <p:sp>
        <p:nvSpPr>
          <p:cNvPr id="15" name="Shape 13"/>
          <p:cNvSpPr/>
          <p:nvPr/>
        </p:nvSpPr>
        <p:spPr>
          <a:xfrm>
            <a:off x="1790700" y="3733800"/>
            <a:ext cx="9639300" cy="0"/>
          </a:xfrm>
          <a:prstGeom prst="line">
            <a:avLst/>
          </a:prstGeom>
          <a:noFill/>
          <a:ln w="19050">
            <a:solidFill>
              <a:srgbClr val="33231C"/>
            </a:solidFill>
            <a:prstDash val="solid"/>
          </a:ln>
        </p:spPr>
      </p:sp>
      <p:sp>
        <p:nvSpPr>
          <p:cNvPr id="16" name="Shape 14"/>
          <p:cNvSpPr/>
          <p:nvPr/>
        </p:nvSpPr>
        <p:spPr>
          <a:xfrm>
            <a:off x="1876425" y="3667125"/>
            <a:ext cx="133350" cy="133350"/>
          </a:xfrm>
          <a:prstGeom prst="ellipse">
            <a:avLst/>
          </a:prstGeom>
          <a:solidFill>
            <a:srgbClr val="F6EFE3"/>
          </a:solidFill>
          <a:ln w="19050">
            <a:solidFill>
              <a:srgbClr val="33231C"/>
            </a:solidFill>
            <a:prstDash val="solid"/>
          </a:ln>
        </p:spPr>
      </p:sp>
      <p:sp>
        <p:nvSpPr>
          <p:cNvPr id="17" name="Text 15"/>
          <p:cNvSpPr/>
          <p:nvPr/>
        </p:nvSpPr>
        <p:spPr>
          <a:xfrm>
            <a:off x="2076450" y="4024973"/>
            <a:ext cx="101155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1 月 7 日</a:t>
            </a:r>
            <a:endParaRPr lang="en-US" sz="1125" dirty="0">
              <a:latin typeface="Microsoft YaHei" pitchFamily="34" charset="0"/>
              <a:ea typeface="Microsoft YaHei" pitchFamily="34" charset="-122"/>
              <a:cs typeface="Microsoft YaHei" pitchFamily="34" charset="-120"/>
            </a:endParaRPr>
          </a:p>
        </p:txBody>
      </p:sp>
      <p:sp>
        <p:nvSpPr>
          <p:cNvPr id="18" name="Text 16"/>
          <p:cNvSpPr/>
          <p:nvPr/>
        </p:nvSpPr>
        <p:spPr>
          <a:xfrm>
            <a:off x="2076450" y="4273346"/>
            <a:ext cx="1011555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人工智能+制造</a:t>
            </a:r>
            <a:endParaRPr lang="en-US" sz="1275" dirty="0">
              <a:latin typeface="Microsoft YaHei" pitchFamily="34" charset="0"/>
              <a:ea typeface="Microsoft YaHei" pitchFamily="34" charset="-122"/>
              <a:cs typeface="Microsoft YaHei" pitchFamily="34" charset="-120"/>
            </a:endParaRPr>
          </a:p>
        </p:txBody>
      </p:sp>
      <p:sp>
        <p:nvSpPr>
          <p:cNvPr id="19" name="Text 17"/>
          <p:cNvSpPr/>
          <p:nvPr/>
        </p:nvSpPr>
        <p:spPr>
          <a:xfrm>
            <a:off x="2076450" y="4786973"/>
            <a:ext cx="101155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工信部等八部门专项</a:t>
            </a:r>
            <a:endParaRPr lang="en-US" sz="1125" dirty="0">
              <a:latin typeface="Microsoft YaHei" pitchFamily="34" charset="0"/>
              <a:ea typeface="Microsoft YaHei" pitchFamily="34" charset="-122"/>
              <a:cs typeface="Microsoft YaHei" pitchFamily="34" charset="-120"/>
            </a:endParaRPr>
          </a:p>
        </p:txBody>
      </p:sp>
      <p:sp>
        <p:nvSpPr>
          <p:cNvPr id="20" name="Text 18"/>
          <p:cNvSpPr/>
          <p:nvPr/>
        </p:nvSpPr>
        <p:spPr>
          <a:xfrm>
            <a:off x="2076450" y="4996523"/>
            <a:ext cx="101155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行动</a:t>
            </a:r>
            <a:endParaRPr lang="en-US" sz="1125" dirty="0">
              <a:latin typeface="Microsoft YaHei" pitchFamily="34" charset="0"/>
              <a:ea typeface="Microsoft YaHei" pitchFamily="34" charset="-122"/>
              <a:cs typeface="Microsoft YaHei" pitchFamily="34" charset="-120"/>
            </a:endParaRPr>
          </a:p>
        </p:txBody>
      </p:sp>
      <p:sp>
        <p:nvSpPr>
          <p:cNvPr id="21" name="Shape 19"/>
          <p:cNvSpPr/>
          <p:nvPr/>
        </p:nvSpPr>
        <p:spPr>
          <a:xfrm>
            <a:off x="3470275" y="3667125"/>
            <a:ext cx="133350" cy="133350"/>
          </a:xfrm>
          <a:prstGeom prst="ellipse">
            <a:avLst/>
          </a:prstGeom>
          <a:solidFill>
            <a:srgbClr val="F6EFE3"/>
          </a:solidFill>
          <a:ln w="19050">
            <a:solidFill>
              <a:srgbClr val="33231C"/>
            </a:solidFill>
            <a:prstDash val="solid"/>
          </a:ln>
        </p:spPr>
      </p:sp>
      <p:sp>
        <p:nvSpPr>
          <p:cNvPr id="22" name="Text 20"/>
          <p:cNvSpPr/>
          <p:nvPr/>
        </p:nvSpPr>
        <p:spPr>
          <a:xfrm>
            <a:off x="3670300" y="4024973"/>
            <a:ext cx="85217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1 月 20 日</a:t>
            </a:r>
            <a:endParaRPr lang="en-US" sz="1125" dirty="0">
              <a:latin typeface="Microsoft YaHei" pitchFamily="34" charset="0"/>
              <a:ea typeface="Microsoft YaHei" pitchFamily="34" charset="-122"/>
              <a:cs typeface="Microsoft YaHei" pitchFamily="34" charset="-120"/>
            </a:endParaRPr>
          </a:p>
        </p:txBody>
      </p:sp>
      <p:sp>
        <p:nvSpPr>
          <p:cNvPr id="23" name="Text 21"/>
          <p:cNvSpPr/>
          <p:nvPr/>
        </p:nvSpPr>
        <p:spPr>
          <a:xfrm>
            <a:off x="3670300" y="4273346"/>
            <a:ext cx="85217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中小微企业贷款</a:t>
            </a:r>
            <a:endParaRPr lang="en-US" sz="1275" dirty="0">
              <a:latin typeface="Microsoft YaHei" pitchFamily="34" charset="0"/>
              <a:ea typeface="Microsoft YaHei" pitchFamily="34" charset="-122"/>
              <a:cs typeface="Microsoft YaHei" pitchFamily="34" charset="-120"/>
            </a:endParaRPr>
          </a:p>
        </p:txBody>
      </p:sp>
      <p:sp>
        <p:nvSpPr>
          <p:cNvPr id="24" name="Text 22"/>
          <p:cNvSpPr/>
          <p:nvPr/>
        </p:nvSpPr>
        <p:spPr>
          <a:xfrm>
            <a:off x="3670300" y="4511471"/>
            <a:ext cx="85217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贴息</a:t>
            </a:r>
            <a:endParaRPr lang="en-US" sz="1275" dirty="0">
              <a:latin typeface="Microsoft YaHei" pitchFamily="34" charset="0"/>
              <a:ea typeface="Microsoft YaHei" pitchFamily="34" charset="-122"/>
              <a:cs typeface="Microsoft YaHei" pitchFamily="34" charset="-120"/>
            </a:endParaRPr>
          </a:p>
        </p:txBody>
      </p:sp>
      <p:sp>
        <p:nvSpPr>
          <p:cNvPr id="25" name="Text 23"/>
          <p:cNvSpPr/>
          <p:nvPr/>
        </p:nvSpPr>
        <p:spPr>
          <a:xfrm>
            <a:off x="3670300" y="4786973"/>
            <a:ext cx="85217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年化 1.5 个百分点，</a:t>
            </a:r>
            <a:endParaRPr lang="en-US" sz="1125" dirty="0">
              <a:latin typeface="Microsoft YaHei" pitchFamily="34" charset="0"/>
              <a:ea typeface="Microsoft YaHei" pitchFamily="34" charset="-122"/>
              <a:cs typeface="Microsoft YaHei" pitchFamily="34" charset="-120"/>
            </a:endParaRPr>
          </a:p>
        </p:txBody>
      </p:sp>
      <p:sp>
        <p:nvSpPr>
          <p:cNvPr id="26" name="Text 24"/>
          <p:cNvSpPr/>
          <p:nvPr/>
        </p:nvSpPr>
        <p:spPr>
          <a:xfrm>
            <a:off x="3670300" y="4996523"/>
            <a:ext cx="85217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最长 2 年</a:t>
            </a:r>
            <a:endParaRPr lang="en-US" sz="1125" dirty="0">
              <a:latin typeface="Microsoft YaHei" pitchFamily="34" charset="0"/>
              <a:ea typeface="Microsoft YaHei" pitchFamily="34" charset="-122"/>
              <a:cs typeface="Microsoft YaHei" pitchFamily="34" charset="-120"/>
            </a:endParaRPr>
          </a:p>
        </p:txBody>
      </p:sp>
      <p:sp>
        <p:nvSpPr>
          <p:cNvPr id="27" name="Shape 25"/>
          <p:cNvSpPr/>
          <p:nvPr/>
        </p:nvSpPr>
        <p:spPr>
          <a:xfrm>
            <a:off x="5064125" y="3667125"/>
            <a:ext cx="133350" cy="133350"/>
          </a:xfrm>
          <a:prstGeom prst="ellipse">
            <a:avLst/>
          </a:prstGeom>
          <a:solidFill>
            <a:srgbClr val="F6EFE3"/>
          </a:solidFill>
          <a:ln w="19050">
            <a:solidFill>
              <a:srgbClr val="33231C"/>
            </a:solidFill>
            <a:prstDash val="solid"/>
          </a:ln>
        </p:spPr>
      </p:sp>
      <p:sp>
        <p:nvSpPr>
          <p:cNvPr id="28" name="Text 26"/>
          <p:cNvSpPr/>
          <p:nvPr/>
        </p:nvSpPr>
        <p:spPr>
          <a:xfrm>
            <a:off x="5264150" y="1986623"/>
            <a:ext cx="69278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1 月 29 日</a:t>
            </a:r>
            <a:endParaRPr lang="en-US" sz="1125" dirty="0">
              <a:latin typeface="Microsoft YaHei" pitchFamily="34" charset="0"/>
              <a:ea typeface="Microsoft YaHei" pitchFamily="34" charset="-122"/>
              <a:cs typeface="Microsoft YaHei" pitchFamily="34" charset="-120"/>
            </a:endParaRPr>
          </a:p>
        </p:txBody>
      </p:sp>
      <p:sp>
        <p:nvSpPr>
          <p:cNvPr id="29" name="Text 27"/>
          <p:cNvSpPr/>
          <p:nvPr/>
        </p:nvSpPr>
        <p:spPr>
          <a:xfrm>
            <a:off x="5264150" y="2234996"/>
            <a:ext cx="692785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服务消费新增长点</a:t>
            </a:r>
            <a:endParaRPr lang="en-US" sz="1275" dirty="0">
              <a:latin typeface="Microsoft YaHei" pitchFamily="34" charset="0"/>
              <a:ea typeface="Microsoft YaHei" pitchFamily="34" charset="-122"/>
              <a:cs typeface="Microsoft YaHei" pitchFamily="34" charset="-120"/>
            </a:endParaRPr>
          </a:p>
        </p:txBody>
      </p:sp>
      <p:sp>
        <p:nvSpPr>
          <p:cNvPr id="30" name="Text 28"/>
          <p:cNvSpPr/>
          <p:nvPr/>
        </p:nvSpPr>
        <p:spPr>
          <a:xfrm>
            <a:off x="5264150" y="2473121"/>
            <a:ext cx="692785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方案</a:t>
            </a:r>
            <a:endParaRPr lang="en-US" sz="1275" dirty="0">
              <a:latin typeface="Microsoft YaHei" pitchFamily="34" charset="0"/>
              <a:ea typeface="Microsoft YaHei" pitchFamily="34" charset="-122"/>
              <a:cs typeface="Microsoft YaHei" pitchFamily="34" charset="-120"/>
            </a:endParaRPr>
          </a:p>
        </p:txBody>
      </p:sp>
      <p:sp>
        <p:nvSpPr>
          <p:cNvPr id="31" name="Text 29"/>
          <p:cNvSpPr/>
          <p:nvPr/>
        </p:nvSpPr>
        <p:spPr>
          <a:xfrm>
            <a:off x="5264150" y="2748623"/>
            <a:ext cx="69278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国务院办公厅印发</a:t>
            </a:r>
            <a:endParaRPr lang="en-US" sz="1125" dirty="0">
              <a:latin typeface="Microsoft YaHei" pitchFamily="34" charset="0"/>
              <a:ea typeface="Microsoft YaHei" pitchFamily="34" charset="-122"/>
              <a:cs typeface="Microsoft YaHei" pitchFamily="34" charset="-120"/>
            </a:endParaRPr>
          </a:p>
        </p:txBody>
      </p:sp>
      <p:sp>
        <p:nvSpPr>
          <p:cNvPr id="32" name="Shape 30"/>
          <p:cNvSpPr/>
          <p:nvPr/>
        </p:nvSpPr>
        <p:spPr>
          <a:xfrm>
            <a:off x="6657975" y="3667125"/>
            <a:ext cx="133350" cy="133350"/>
          </a:xfrm>
          <a:prstGeom prst="ellipse">
            <a:avLst/>
          </a:prstGeom>
          <a:solidFill>
            <a:srgbClr val="F6EFE3"/>
          </a:solidFill>
          <a:ln w="19050">
            <a:solidFill>
              <a:srgbClr val="33231C"/>
            </a:solidFill>
            <a:prstDash val="solid"/>
          </a:ln>
        </p:spPr>
      </p:sp>
      <p:sp>
        <p:nvSpPr>
          <p:cNvPr id="33" name="Text 31"/>
          <p:cNvSpPr/>
          <p:nvPr/>
        </p:nvSpPr>
        <p:spPr>
          <a:xfrm>
            <a:off x="6858000" y="1986623"/>
            <a:ext cx="5334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7 月 13 日</a:t>
            </a:r>
            <a:endParaRPr lang="en-US" sz="1125" dirty="0">
              <a:latin typeface="Microsoft YaHei" pitchFamily="34" charset="0"/>
              <a:ea typeface="Microsoft YaHei" pitchFamily="34" charset="-122"/>
              <a:cs typeface="Microsoft YaHei" pitchFamily="34" charset="-120"/>
            </a:endParaRPr>
          </a:p>
        </p:txBody>
      </p:sp>
      <p:sp>
        <p:nvSpPr>
          <p:cNvPr id="34" name="Text 32"/>
          <p:cNvSpPr/>
          <p:nvPr/>
        </p:nvSpPr>
        <p:spPr>
          <a:xfrm>
            <a:off x="6858000" y="2234996"/>
            <a:ext cx="53340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扩大消费「十五</a:t>
            </a:r>
            <a:endParaRPr lang="en-US" sz="1275" dirty="0">
              <a:latin typeface="Microsoft YaHei" pitchFamily="34" charset="0"/>
              <a:ea typeface="Microsoft YaHei" pitchFamily="34" charset="-122"/>
              <a:cs typeface="Microsoft YaHei" pitchFamily="34" charset="-120"/>
            </a:endParaRPr>
          </a:p>
        </p:txBody>
      </p:sp>
      <p:sp>
        <p:nvSpPr>
          <p:cNvPr id="35" name="Text 33"/>
          <p:cNvSpPr/>
          <p:nvPr/>
        </p:nvSpPr>
        <p:spPr>
          <a:xfrm>
            <a:off x="6858000" y="2473121"/>
            <a:ext cx="53340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五」规划</a:t>
            </a:r>
            <a:endParaRPr lang="en-US" sz="1275" dirty="0">
              <a:latin typeface="Microsoft YaHei" pitchFamily="34" charset="0"/>
              <a:ea typeface="Microsoft YaHei" pitchFamily="34" charset="-122"/>
              <a:cs typeface="Microsoft YaHei" pitchFamily="34" charset="-120"/>
            </a:endParaRPr>
          </a:p>
        </p:txBody>
      </p:sp>
      <p:sp>
        <p:nvSpPr>
          <p:cNvPr id="36" name="Text 34"/>
          <p:cNvSpPr/>
          <p:nvPr/>
        </p:nvSpPr>
        <p:spPr>
          <a:xfrm>
            <a:off x="6858000" y="2748623"/>
            <a:ext cx="5334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2030 年社零</a:t>
            </a:r>
            <a:endParaRPr lang="en-US" sz="1125" dirty="0">
              <a:latin typeface="Microsoft YaHei" pitchFamily="34" charset="0"/>
              <a:ea typeface="Microsoft YaHei" pitchFamily="34" charset="-122"/>
              <a:cs typeface="Microsoft YaHei" pitchFamily="34" charset="-120"/>
            </a:endParaRPr>
          </a:p>
        </p:txBody>
      </p:sp>
      <p:sp>
        <p:nvSpPr>
          <p:cNvPr id="37" name="Text 35"/>
          <p:cNvSpPr/>
          <p:nvPr/>
        </p:nvSpPr>
        <p:spPr>
          <a:xfrm>
            <a:off x="6858000" y="2958173"/>
            <a:ext cx="5334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60 万亿元左右</a:t>
            </a:r>
            <a:endParaRPr lang="en-US" sz="1125" dirty="0">
              <a:latin typeface="Microsoft YaHei" pitchFamily="34" charset="0"/>
              <a:ea typeface="Microsoft YaHei" pitchFamily="34" charset="-122"/>
              <a:cs typeface="Microsoft YaHei" pitchFamily="34" charset="-120"/>
            </a:endParaRPr>
          </a:p>
        </p:txBody>
      </p:sp>
      <p:sp>
        <p:nvSpPr>
          <p:cNvPr id="38" name="Shape 36"/>
          <p:cNvSpPr/>
          <p:nvPr/>
        </p:nvSpPr>
        <p:spPr>
          <a:xfrm>
            <a:off x="8251825" y="3667125"/>
            <a:ext cx="133350" cy="133350"/>
          </a:xfrm>
          <a:prstGeom prst="ellipse">
            <a:avLst/>
          </a:prstGeom>
          <a:solidFill>
            <a:srgbClr val="B02318"/>
          </a:solidFill>
          <a:ln w="19050">
            <a:solidFill>
              <a:srgbClr val="B02318"/>
            </a:solidFill>
            <a:prstDash val="solid"/>
          </a:ln>
        </p:spPr>
      </p:sp>
      <p:sp>
        <p:nvSpPr>
          <p:cNvPr id="39" name="Text 37"/>
          <p:cNvSpPr/>
          <p:nvPr/>
        </p:nvSpPr>
        <p:spPr>
          <a:xfrm>
            <a:off x="8451850" y="1986623"/>
            <a:ext cx="3740150" cy="171450"/>
          </a:xfrm>
          <a:prstGeom prst="rect">
            <a:avLst/>
          </a:prstGeom>
          <a:noFill/>
          <a:ln/>
        </p:spPr>
        <p:txBody>
          <a:bodyPr wrap="none" lIns="0" tIns="0" rIns="0" bIns="0" rtlCol="0" anchor="t"/>
          <a:lstStyle/>
          <a:p>
            <a:pPr algn="l" indent="0" marL="0">
              <a:buNone/>
            </a:pPr>
            <a:r>
              <a:rPr lang="en-US" sz="1125" b="1" dirty="0">
                <a:solidFill>
                  <a:srgbClr val="B02318"/>
                </a:solidFill>
                <a:latin typeface="Microsoft YaHei" pitchFamily="34" charset="0"/>
                <a:ea typeface="Microsoft YaHei" pitchFamily="34" charset="-122"/>
                <a:cs typeface="Microsoft YaHei" pitchFamily="34" charset="-120"/>
              </a:rPr>
              <a:t>8 月 21 日</a:t>
            </a:r>
            <a:endParaRPr lang="en-US" sz="1125" dirty="0">
              <a:latin typeface="Microsoft YaHei" pitchFamily="34" charset="0"/>
              <a:ea typeface="Microsoft YaHei" pitchFamily="34" charset="-122"/>
              <a:cs typeface="Microsoft YaHei" pitchFamily="34" charset="-120"/>
            </a:endParaRPr>
          </a:p>
        </p:txBody>
      </p:sp>
      <p:sp>
        <p:nvSpPr>
          <p:cNvPr id="40" name="Text 38"/>
          <p:cNvSpPr/>
          <p:nvPr/>
        </p:nvSpPr>
        <p:spPr>
          <a:xfrm>
            <a:off x="8451850" y="2234996"/>
            <a:ext cx="3740150" cy="194310"/>
          </a:xfrm>
          <a:prstGeom prst="rect">
            <a:avLst/>
          </a:prstGeom>
          <a:noFill/>
          <a:ln/>
        </p:spPr>
        <p:txBody>
          <a:bodyPr wrap="none" lIns="0" tIns="0" rIns="0" bIns="0" rtlCol="0" anchor="t"/>
          <a:lstStyle/>
          <a:p>
            <a:pPr algn="l" indent="0" marL="0">
              <a:buNone/>
            </a:pPr>
            <a:r>
              <a:rPr lang="en-US" sz="1275" b="1" dirty="0">
                <a:solidFill>
                  <a:srgbClr val="B02318"/>
                </a:solidFill>
                <a:latin typeface="Microsoft YaHei" pitchFamily="34" charset="0"/>
                <a:ea typeface="Microsoft YaHei" pitchFamily="34" charset="-122"/>
                <a:cs typeface="Microsoft YaHei" pitchFamily="34" charset="-120"/>
              </a:rPr>
              <a:t>贴息加码</a:t>
            </a:r>
            <a:endParaRPr lang="en-US" sz="1275" dirty="0">
              <a:latin typeface="Microsoft YaHei" pitchFamily="34" charset="0"/>
              <a:ea typeface="Microsoft YaHei" pitchFamily="34" charset="-122"/>
              <a:cs typeface="Microsoft YaHei" pitchFamily="34" charset="-120"/>
            </a:endParaRPr>
          </a:p>
        </p:txBody>
      </p:sp>
      <p:sp>
        <p:nvSpPr>
          <p:cNvPr id="41" name="Text 39"/>
          <p:cNvSpPr/>
          <p:nvPr/>
        </p:nvSpPr>
        <p:spPr>
          <a:xfrm>
            <a:off x="8451850" y="2748623"/>
            <a:ext cx="37401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消费贷上限</a:t>
            </a:r>
            <a:endParaRPr lang="en-US" sz="1125" dirty="0">
              <a:latin typeface="Microsoft YaHei" pitchFamily="34" charset="0"/>
              <a:ea typeface="Microsoft YaHei" pitchFamily="34" charset="-122"/>
              <a:cs typeface="Microsoft YaHei" pitchFamily="34" charset="-120"/>
            </a:endParaRPr>
          </a:p>
        </p:txBody>
      </p:sp>
      <p:sp>
        <p:nvSpPr>
          <p:cNvPr id="42" name="Text 40"/>
          <p:cNvSpPr/>
          <p:nvPr/>
        </p:nvSpPr>
        <p:spPr>
          <a:xfrm>
            <a:off x="8451850" y="2958173"/>
            <a:ext cx="37401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5000 元，企业贷上</a:t>
            </a:r>
            <a:endParaRPr lang="en-US" sz="1125" dirty="0">
              <a:latin typeface="Microsoft YaHei" pitchFamily="34" charset="0"/>
              <a:ea typeface="Microsoft YaHei" pitchFamily="34" charset="-122"/>
              <a:cs typeface="Microsoft YaHei" pitchFamily="34" charset="-120"/>
            </a:endParaRPr>
          </a:p>
        </p:txBody>
      </p:sp>
      <p:sp>
        <p:nvSpPr>
          <p:cNvPr id="43" name="Text 41"/>
          <p:cNvSpPr/>
          <p:nvPr/>
        </p:nvSpPr>
        <p:spPr>
          <a:xfrm>
            <a:off x="8451850" y="3167723"/>
            <a:ext cx="37401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限 7500 万元</a:t>
            </a:r>
            <a:endParaRPr lang="en-US" sz="1125" dirty="0">
              <a:latin typeface="Microsoft YaHei" pitchFamily="34" charset="0"/>
              <a:ea typeface="Microsoft YaHei" pitchFamily="34" charset="-122"/>
              <a:cs typeface="Microsoft YaHei" pitchFamily="34" charset="-120"/>
            </a:endParaRPr>
          </a:p>
        </p:txBody>
      </p:sp>
      <p:sp>
        <p:nvSpPr>
          <p:cNvPr id="44" name="Shape 42"/>
          <p:cNvSpPr/>
          <p:nvPr/>
        </p:nvSpPr>
        <p:spPr>
          <a:xfrm>
            <a:off x="9845675" y="3667125"/>
            <a:ext cx="133350" cy="133350"/>
          </a:xfrm>
          <a:prstGeom prst="ellipse">
            <a:avLst/>
          </a:prstGeom>
          <a:solidFill>
            <a:srgbClr val="F6EFE3"/>
          </a:solidFill>
          <a:ln w="19050">
            <a:solidFill>
              <a:srgbClr val="33231C"/>
            </a:solidFill>
            <a:prstDash val="solid"/>
          </a:ln>
        </p:spPr>
      </p:sp>
      <p:sp>
        <p:nvSpPr>
          <p:cNvPr id="45" name="Text 43"/>
          <p:cNvSpPr/>
          <p:nvPr/>
        </p:nvSpPr>
        <p:spPr>
          <a:xfrm>
            <a:off x="10045700" y="4024973"/>
            <a:ext cx="21463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9 月 28 日</a:t>
            </a:r>
            <a:endParaRPr lang="en-US" sz="1125" dirty="0">
              <a:latin typeface="Microsoft YaHei" pitchFamily="34" charset="0"/>
              <a:ea typeface="Microsoft YaHei" pitchFamily="34" charset="-122"/>
              <a:cs typeface="Microsoft YaHei" pitchFamily="34" charset="-120"/>
            </a:endParaRPr>
          </a:p>
        </p:txBody>
      </p:sp>
      <p:sp>
        <p:nvSpPr>
          <p:cNvPr id="46" name="Text 44"/>
          <p:cNvSpPr/>
          <p:nvPr/>
        </p:nvSpPr>
        <p:spPr>
          <a:xfrm>
            <a:off x="10045700" y="4273346"/>
            <a:ext cx="21463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国务院常务会议</a:t>
            </a:r>
            <a:endParaRPr lang="en-US" sz="1275" dirty="0">
              <a:latin typeface="Microsoft YaHei" pitchFamily="34" charset="0"/>
              <a:ea typeface="Microsoft YaHei" pitchFamily="34" charset="-122"/>
              <a:cs typeface="Microsoft YaHei" pitchFamily="34" charset="-120"/>
            </a:endParaRPr>
          </a:p>
        </p:txBody>
      </p:sp>
      <p:sp>
        <p:nvSpPr>
          <p:cNvPr id="47" name="Text 45"/>
          <p:cNvSpPr/>
          <p:nvPr/>
        </p:nvSpPr>
        <p:spPr>
          <a:xfrm>
            <a:off x="10045700" y="4786973"/>
            <a:ext cx="21463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增加科技创新和技术</a:t>
            </a:r>
            <a:endParaRPr lang="en-US" sz="1125" dirty="0">
              <a:latin typeface="Microsoft YaHei" pitchFamily="34" charset="0"/>
              <a:ea typeface="Microsoft YaHei" pitchFamily="34" charset="-122"/>
              <a:cs typeface="Microsoft YaHei" pitchFamily="34" charset="-120"/>
            </a:endParaRPr>
          </a:p>
        </p:txBody>
      </p:sp>
      <p:sp>
        <p:nvSpPr>
          <p:cNvPr id="48" name="Text 46"/>
          <p:cNvSpPr/>
          <p:nvPr/>
        </p:nvSpPr>
        <p:spPr>
          <a:xfrm>
            <a:off x="10045700" y="4996523"/>
            <a:ext cx="21463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改造再贷款额度</a:t>
            </a:r>
            <a:endParaRPr lang="en-US" sz="1125" dirty="0">
              <a:latin typeface="Microsoft YaHei" pitchFamily="34" charset="0"/>
              <a:ea typeface="Microsoft YaHei" pitchFamily="34" charset="-122"/>
              <a:cs typeface="Microsoft YaHei" pitchFamily="34" charset="-120"/>
            </a:endParaRPr>
          </a:p>
        </p:txBody>
      </p:sp>
      <p:sp>
        <p:nvSpPr>
          <p:cNvPr id="49" name="Shape 47"/>
          <p:cNvSpPr/>
          <p:nvPr/>
        </p:nvSpPr>
        <p:spPr>
          <a:xfrm>
            <a:off x="766763" y="5567363"/>
            <a:ext cx="10658475" cy="600075"/>
          </a:xfrm>
          <a:prstGeom prst="rect">
            <a:avLst/>
          </a:prstGeom>
          <a:solidFill>
            <a:srgbClr val="FCF8EF"/>
          </a:solidFill>
          <a:ln w="9525">
            <a:solidFill>
              <a:srgbClr val="E0D2B8"/>
            </a:solidFill>
            <a:prstDash val="solid"/>
          </a:ln>
        </p:spPr>
      </p:sp>
      <p:sp>
        <p:nvSpPr>
          <p:cNvPr id="50" name="Text 48"/>
          <p:cNvSpPr/>
          <p:nvPr/>
        </p:nvSpPr>
        <p:spPr>
          <a:xfrm>
            <a:off x="990600" y="5769133"/>
            <a:ext cx="112014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最相关的是 8 月贴息加码：企业贴息贷款单户上限提到 7500 万元</a:t>
            </a:r>
            <a:endParaRPr lang="en-US" sz="1350" dirty="0">
              <a:latin typeface="Microsoft YaHei" pitchFamily="34" charset="0"/>
              <a:ea typeface="Microsoft YaHei" pitchFamily="34" charset="-122"/>
              <a:cs typeface="Microsoft YaHei" pitchFamily="34" charset="-120"/>
            </a:endParaRPr>
          </a:p>
        </p:txBody>
      </p:sp>
      <p:sp>
        <p:nvSpPr>
          <p:cNvPr id="51" name="Text 49"/>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来源：中国政府网、工信部、财政部发布的政策文件和国务院常务会议通稿（2026 年 1–9 月）。日期为发布日期</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资金在加快到位：超长期国债已发九成，以旧换新资金全部下达</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1219200" y="2171700"/>
            <a:ext cx="1752600" cy="1752600"/>
          </a:xfrm>
          <a:prstGeom prst="ellipse">
            <a:avLst/>
          </a:prstGeom>
          <a:noFill/>
          <a:ln w="152400">
            <a:solidFill>
              <a:srgbClr val="EBE1CE"/>
            </a:solidFill>
            <a:prstDash val="solid"/>
          </a:ln>
        </p:spPr>
      </p:sp>
      <p:sp>
        <p:nvSpPr>
          <p:cNvPr id="8" name="Shape 6"/>
          <p:cNvSpPr/>
          <p:nvPr/>
        </p:nvSpPr>
        <p:spPr>
          <a:xfrm>
            <a:off x="1219236" y="2171700"/>
            <a:ext cx="1752600" cy="1752600"/>
          </a:xfrm>
          <a:custGeom>
            <a:avLst/>
            <a:gdLst/>
            <a:ahLst/>
            <a:cxnLst/>
            <a:rect l="l" t="t" r="r" b="b"/>
            <a:pathLst>
              <a:path w="1752600" h="1752600">
                <a:moveTo>
                  <a:pt x="876264" y="0"/>
                </a:moveTo>
                <a:arcTo hR="876300" wR="876300" stAng="16199860" swAng="19548046"/>
              </a:path>
            </a:pathLst>
          </a:custGeom>
          <a:noFill/>
          <a:ln w="152400">
            <a:solidFill>
              <a:srgbClr val="C79A3B"/>
            </a:solidFill>
            <a:prstDash val="solid"/>
          </a:ln>
        </p:spPr>
      </p:sp>
      <p:sp>
        <p:nvSpPr>
          <p:cNvPr id="9" name="Text 7"/>
          <p:cNvSpPr/>
          <p:nvPr/>
        </p:nvSpPr>
        <p:spPr>
          <a:xfrm>
            <a:off x="0" y="2814812"/>
            <a:ext cx="4191000" cy="457200"/>
          </a:xfrm>
          <a:prstGeom prst="rect">
            <a:avLst/>
          </a:prstGeom>
          <a:noFill/>
          <a:ln/>
        </p:spPr>
        <p:txBody>
          <a:bodyPr wrap="none" lIns="0" tIns="0" rIns="0" bIns="0" rtlCol="0" anchor="t"/>
          <a:lstStyle/>
          <a:p>
            <a:pPr algn="ctr" indent="0" marL="0">
              <a:buNone/>
            </a:pPr>
            <a:r>
              <a:rPr lang="en-US" sz="3000" b="1" dirty="0">
                <a:solidFill>
                  <a:srgbClr val="33231C"/>
                </a:solidFill>
                <a:latin typeface="Microsoft YaHei" pitchFamily="34" charset="0"/>
                <a:ea typeface="Microsoft YaHei" pitchFamily="34" charset="-122"/>
                <a:cs typeface="Microsoft YaHei" pitchFamily="34" charset="-120"/>
              </a:rPr>
              <a:t>90.5%</a:t>
            </a:r>
            <a:endParaRPr lang="en-US" sz="3000" dirty="0">
              <a:latin typeface="Microsoft YaHei" pitchFamily="34" charset="0"/>
              <a:ea typeface="Microsoft YaHei" pitchFamily="34" charset="-122"/>
              <a:cs typeface="Microsoft YaHei" pitchFamily="34" charset="-120"/>
            </a:endParaRPr>
          </a:p>
        </p:txBody>
      </p:sp>
      <p:sp>
        <p:nvSpPr>
          <p:cNvPr id="10" name="Text 8"/>
          <p:cNvSpPr/>
          <p:nvPr/>
        </p:nvSpPr>
        <p:spPr>
          <a:xfrm>
            <a:off x="0" y="4207394"/>
            <a:ext cx="4191000" cy="217170"/>
          </a:xfrm>
          <a:prstGeom prst="rect">
            <a:avLst/>
          </a:prstGeom>
          <a:noFill/>
          <a:ln/>
        </p:spPr>
        <p:txBody>
          <a:bodyPr wrap="none" lIns="0" tIns="0" rIns="0" bIns="0" rtlCol="0" anchor="t"/>
          <a:lstStyle/>
          <a:p>
            <a:pPr algn="ctr" indent="0" marL="0">
              <a:buNone/>
            </a:pPr>
            <a:r>
              <a:rPr lang="en-US" sz="1425" b="1" dirty="0">
                <a:solidFill>
                  <a:srgbClr val="33231C"/>
                </a:solidFill>
                <a:latin typeface="Microsoft YaHei" pitchFamily="34" charset="0"/>
                <a:ea typeface="Microsoft YaHei" pitchFamily="34" charset="-122"/>
                <a:cs typeface="Microsoft YaHei" pitchFamily="34" charset="-120"/>
              </a:rPr>
              <a:t>超长期特别国债</a:t>
            </a:r>
            <a:endParaRPr lang="en-US" sz="1425" dirty="0">
              <a:latin typeface="Microsoft YaHei" pitchFamily="34" charset="0"/>
              <a:ea typeface="Microsoft YaHei" pitchFamily="34" charset="-122"/>
              <a:cs typeface="Microsoft YaHei" pitchFamily="34" charset="-120"/>
            </a:endParaRPr>
          </a:p>
        </p:txBody>
      </p:sp>
      <p:sp>
        <p:nvSpPr>
          <p:cNvPr id="11" name="Text 9"/>
          <p:cNvSpPr/>
          <p:nvPr/>
        </p:nvSpPr>
        <p:spPr>
          <a:xfrm>
            <a:off x="0" y="4501585"/>
            <a:ext cx="41910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11770 / 13000 亿元</a:t>
            </a:r>
            <a:endParaRPr lang="en-US" sz="1200" dirty="0">
              <a:latin typeface="Microsoft YaHei" pitchFamily="34" charset="0"/>
              <a:ea typeface="Microsoft YaHei" pitchFamily="34" charset="-122"/>
              <a:cs typeface="Microsoft YaHei" pitchFamily="34" charset="-120"/>
            </a:endParaRPr>
          </a:p>
        </p:txBody>
      </p:sp>
      <p:sp>
        <p:nvSpPr>
          <p:cNvPr id="12" name="Text 10"/>
          <p:cNvSpPr/>
          <p:nvPr/>
        </p:nvSpPr>
        <p:spPr>
          <a:xfrm>
            <a:off x="0" y="4739348"/>
            <a:ext cx="41910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截至 9 月 16 日</a:t>
            </a:r>
            <a:endParaRPr lang="en-US" sz="1125" dirty="0">
              <a:latin typeface="Microsoft YaHei" pitchFamily="34" charset="0"/>
              <a:ea typeface="Microsoft YaHei" pitchFamily="34" charset="-122"/>
              <a:cs typeface="Microsoft YaHei" pitchFamily="34" charset="-120"/>
            </a:endParaRPr>
          </a:p>
        </p:txBody>
      </p:sp>
      <p:sp>
        <p:nvSpPr>
          <p:cNvPr id="13" name="Shape 11"/>
          <p:cNvSpPr/>
          <p:nvPr/>
        </p:nvSpPr>
        <p:spPr>
          <a:xfrm>
            <a:off x="3886200" y="2171700"/>
            <a:ext cx="1752600" cy="1752600"/>
          </a:xfrm>
          <a:prstGeom prst="ellipse">
            <a:avLst/>
          </a:prstGeom>
          <a:noFill/>
          <a:ln w="152400">
            <a:solidFill>
              <a:srgbClr val="EBE1CE"/>
            </a:solidFill>
            <a:prstDash val="solid"/>
          </a:ln>
        </p:spPr>
      </p:sp>
      <p:sp>
        <p:nvSpPr>
          <p:cNvPr id="14" name="Shape 12"/>
          <p:cNvSpPr/>
          <p:nvPr/>
        </p:nvSpPr>
        <p:spPr>
          <a:xfrm>
            <a:off x="4005453" y="2171700"/>
            <a:ext cx="1633375" cy="1752600"/>
          </a:xfrm>
          <a:custGeom>
            <a:avLst/>
            <a:gdLst/>
            <a:ahLst/>
            <a:cxnLst/>
            <a:rect l="l" t="t" r="r" b="b"/>
            <a:pathLst>
              <a:path w="1633375" h="1752600">
                <a:moveTo>
                  <a:pt x="757047" y="0"/>
                </a:moveTo>
                <a:arcTo hR="876300" wR="876300" stAng="16199892" swAng="14385853"/>
              </a:path>
            </a:pathLst>
          </a:custGeom>
          <a:noFill/>
          <a:ln w="152400">
            <a:solidFill>
              <a:srgbClr val="C79A3B"/>
            </a:solidFill>
            <a:prstDash val="solid"/>
          </a:ln>
        </p:spPr>
      </p:sp>
      <p:sp>
        <p:nvSpPr>
          <p:cNvPr id="15" name="Text 13"/>
          <p:cNvSpPr/>
          <p:nvPr/>
        </p:nvSpPr>
        <p:spPr>
          <a:xfrm>
            <a:off x="0" y="2814812"/>
            <a:ext cx="9525000" cy="457200"/>
          </a:xfrm>
          <a:prstGeom prst="rect">
            <a:avLst/>
          </a:prstGeom>
          <a:noFill/>
          <a:ln/>
        </p:spPr>
        <p:txBody>
          <a:bodyPr wrap="none" lIns="0" tIns="0" rIns="0" bIns="0" rtlCol="0" anchor="t"/>
          <a:lstStyle/>
          <a:p>
            <a:pPr algn="ctr" indent="0" marL="0">
              <a:buNone/>
            </a:pPr>
            <a:r>
              <a:rPr lang="en-US" sz="3000" b="1" dirty="0">
                <a:solidFill>
                  <a:srgbClr val="33231C"/>
                </a:solidFill>
                <a:latin typeface="Microsoft YaHei" pitchFamily="34" charset="0"/>
                <a:ea typeface="Microsoft YaHei" pitchFamily="34" charset="-122"/>
                <a:cs typeface="Microsoft YaHei" pitchFamily="34" charset="-120"/>
              </a:rPr>
              <a:t>66.6%</a:t>
            </a:r>
            <a:endParaRPr lang="en-US" sz="3000" dirty="0">
              <a:latin typeface="Microsoft YaHei" pitchFamily="34" charset="0"/>
              <a:ea typeface="Microsoft YaHei" pitchFamily="34" charset="-122"/>
              <a:cs typeface="Microsoft YaHei" pitchFamily="34" charset="-120"/>
            </a:endParaRPr>
          </a:p>
        </p:txBody>
      </p:sp>
      <p:sp>
        <p:nvSpPr>
          <p:cNvPr id="16" name="Text 14"/>
          <p:cNvSpPr/>
          <p:nvPr/>
        </p:nvSpPr>
        <p:spPr>
          <a:xfrm>
            <a:off x="0" y="4207394"/>
            <a:ext cx="9525000" cy="217170"/>
          </a:xfrm>
          <a:prstGeom prst="rect">
            <a:avLst/>
          </a:prstGeom>
          <a:noFill/>
          <a:ln/>
        </p:spPr>
        <p:txBody>
          <a:bodyPr wrap="none" lIns="0" tIns="0" rIns="0" bIns="0" rtlCol="0" anchor="t"/>
          <a:lstStyle/>
          <a:p>
            <a:pPr algn="ctr" indent="0" marL="0">
              <a:buNone/>
            </a:pPr>
            <a:r>
              <a:rPr lang="en-US" sz="1425" b="1" dirty="0">
                <a:solidFill>
                  <a:srgbClr val="33231C"/>
                </a:solidFill>
                <a:latin typeface="Microsoft YaHei" pitchFamily="34" charset="0"/>
                <a:ea typeface="Microsoft YaHei" pitchFamily="34" charset="-122"/>
                <a:cs typeface="Microsoft YaHei" pitchFamily="34" charset="-120"/>
              </a:rPr>
              <a:t>新增专项债</a:t>
            </a:r>
            <a:endParaRPr lang="en-US" sz="1425" dirty="0">
              <a:latin typeface="Microsoft YaHei" pitchFamily="34" charset="0"/>
              <a:ea typeface="Microsoft YaHei" pitchFamily="34" charset="-122"/>
              <a:cs typeface="Microsoft YaHei" pitchFamily="34" charset="-120"/>
            </a:endParaRPr>
          </a:p>
        </p:txBody>
      </p:sp>
      <p:sp>
        <p:nvSpPr>
          <p:cNvPr id="17" name="Text 15"/>
          <p:cNvSpPr/>
          <p:nvPr/>
        </p:nvSpPr>
        <p:spPr>
          <a:xfrm>
            <a:off x="0" y="4501585"/>
            <a:ext cx="95250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29293 / 44000 亿元</a:t>
            </a:r>
            <a:endParaRPr lang="en-US" sz="1200" dirty="0">
              <a:latin typeface="Microsoft YaHei" pitchFamily="34" charset="0"/>
              <a:ea typeface="Microsoft YaHei" pitchFamily="34" charset="-122"/>
              <a:cs typeface="Microsoft YaHei" pitchFamily="34" charset="-120"/>
            </a:endParaRPr>
          </a:p>
        </p:txBody>
      </p:sp>
      <p:sp>
        <p:nvSpPr>
          <p:cNvPr id="18" name="Text 16"/>
          <p:cNvSpPr/>
          <p:nvPr/>
        </p:nvSpPr>
        <p:spPr>
          <a:xfrm>
            <a:off x="0" y="4739348"/>
            <a:ext cx="95250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1–8 月</a:t>
            </a:r>
            <a:endParaRPr lang="en-US" sz="1125" dirty="0">
              <a:latin typeface="Microsoft YaHei" pitchFamily="34" charset="0"/>
              <a:ea typeface="Microsoft YaHei" pitchFamily="34" charset="-122"/>
              <a:cs typeface="Microsoft YaHei" pitchFamily="34" charset="-120"/>
            </a:endParaRPr>
          </a:p>
        </p:txBody>
      </p:sp>
      <p:sp>
        <p:nvSpPr>
          <p:cNvPr id="19" name="Shape 17"/>
          <p:cNvSpPr/>
          <p:nvPr/>
        </p:nvSpPr>
        <p:spPr>
          <a:xfrm>
            <a:off x="6553200" y="2171700"/>
            <a:ext cx="1752600" cy="1752600"/>
          </a:xfrm>
          <a:prstGeom prst="ellipse">
            <a:avLst/>
          </a:prstGeom>
          <a:noFill/>
          <a:ln w="152400">
            <a:solidFill>
              <a:srgbClr val="EBE1CE"/>
            </a:solidFill>
            <a:prstDash val="solid"/>
          </a:ln>
        </p:spPr>
      </p:sp>
      <p:sp>
        <p:nvSpPr>
          <p:cNvPr id="20" name="Shape 18"/>
          <p:cNvSpPr/>
          <p:nvPr/>
        </p:nvSpPr>
        <p:spPr>
          <a:xfrm>
            <a:off x="6892385" y="2171700"/>
            <a:ext cx="1413443" cy="1752600"/>
          </a:xfrm>
          <a:custGeom>
            <a:avLst/>
            <a:gdLst/>
            <a:ahLst/>
            <a:cxnLst/>
            <a:rect l="l" t="t" r="r" b="b"/>
            <a:pathLst>
              <a:path w="1413443" h="1752600">
                <a:moveTo>
                  <a:pt x="537115" y="0"/>
                </a:moveTo>
                <a:arcTo hR="876300" wR="876300" stAng="16199890" swAng="13068370"/>
              </a:path>
            </a:pathLst>
          </a:custGeom>
          <a:noFill/>
          <a:ln w="152400">
            <a:solidFill>
              <a:srgbClr val="C79A3B"/>
            </a:solidFill>
            <a:prstDash val="solid"/>
          </a:ln>
        </p:spPr>
      </p:sp>
      <p:sp>
        <p:nvSpPr>
          <p:cNvPr id="21" name="Text 19"/>
          <p:cNvSpPr/>
          <p:nvPr/>
        </p:nvSpPr>
        <p:spPr>
          <a:xfrm>
            <a:off x="2667000" y="2814812"/>
            <a:ext cx="9525000" cy="457200"/>
          </a:xfrm>
          <a:prstGeom prst="rect">
            <a:avLst/>
          </a:prstGeom>
          <a:noFill/>
          <a:ln/>
        </p:spPr>
        <p:txBody>
          <a:bodyPr wrap="none" lIns="0" tIns="0" rIns="0" bIns="0" rtlCol="0" anchor="t"/>
          <a:lstStyle/>
          <a:p>
            <a:pPr algn="ctr" indent="0" marL="0">
              <a:buNone/>
            </a:pPr>
            <a:r>
              <a:rPr lang="en-US" sz="3000" b="1" dirty="0">
                <a:solidFill>
                  <a:srgbClr val="33231C"/>
                </a:solidFill>
                <a:latin typeface="Microsoft YaHei" pitchFamily="34" charset="0"/>
                <a:ea typeface="Microsoft YaHei" pitchFamily="34" charset="-122"/>
                <a:cs typeface="Microsoft YaHei" pitchFamily="34" charset="-120"/>
              </a:rPr>
              <a:t>60.5%</a:t>
            </a:r>
            <a:endParaRPr lang="en-US" sz="3000" dirty="0">
              <a:latin typeface="Microsoft YaHei" pitchFamily="34" charset="0"/>
              <a:ea typeface="Microsoft YaHei" pitchFamily="34" charset="-122"/>
              <a:cs typeface="Microsoft YaHei" pitchFamily="34" charset="-120"/>
            </a:endParaRPr>
          </a:p>
        </p:txBody>
      </p:sp>
      <p:sp>
        <p:nvSpPr>
          <p:cNvPr id="22" name="Text 20"/>
          <p:cNvSpPr/>
          <p:nvPr/>
        </p:nvSpPr>
        <p:spPr>
          <a:xfrm>
            <a:off x="2667000" y="4207394"/>
            <a:ext cx="9525000" cy="217170"/>
          </a:xfrm>
          <a:prstGeom prst="rect">
            <a:avLst/>
          </a:prstGeom>
          <a:noFill/>
          <a:ln/>
        </p:spPr>
        <p:txBody>
          <a:bodyPr wrap="none" lIns="0" tIns="0" rIns="0" bIns="0" rtlCol="0" anchor="t"/>
          <a:lstStyle/>
          <a:p>
            <a:pPr algn="ctr" indent="0" marL="0">
              <a:buNone/>
            </a:pPr>
            <a:r>
              <a:rPr lang="en-US" sz="1425" b="1" dirty="0">
                <a:solidFill>
                  <a:srgbClr val="33231C"/>
                </a:solidFill>
                <a:latin typeface="Microsoft YaHei" pitchFamily="34" charset="0"/>
                <a:ea typeface="Microsoft YaHei" pitchFamily="34" charset="-122"/>
                <a:cs typeface="Microsoft YaHei" pitchFamily="34" charset="-120"/>
              </a:rPr>
              <a:t>一般公共预算支出</a:t>
            </a:r>
            <a:endParaRPr lang="en-US" sz="1425" dirty="0">
              <a:latin typeface="Microsoft YaHei" pitchFamily="34" charset="0"/>
              <a:ea typeface="Microsoft YaHei" pitchFamily="34" charset="-122"/>
              <a:cs typeface="Microsoft YaHei" pitchFamily="34" charset="-120"/>
            </a:endParaRPr>
          </a:p>
        </p:txBody>
      </p:sp>
      <p:sp>
        <p:nvSpPr>
          <p:cNvPr id="23" name="Text 21"/>
          <p:cNvSpPr/>
          <p:nvPr/>
        </p:nvSpPr>
        <p:spPr>
          <a:xfrm>
            <a:off x="2667000" y="4501585"/>
            <a:ext cx="95250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181451 / 300100 亿元</a:t>
            </a:r>
            <a:endParaRPr lang="en-US" sz="1200" dirty="0">
              <a:latin typeface="Microsoft YaHei" pitchFamily="34" charset="0"/>
              <a:ea typeface="Microsoft YaHei" pitchFamily="34" charset="-122"/>
              <a:cs typeface="Microsoft YaHei" pitchFamily="34" charset="-120"/>
            </a:endParaRPr>
          </a:p>
        </p:txBody>
      </p:sp>
      <p:sp>
        <p:nvSpPr>
          <p:cNvPr id="24" name="Text 22"/>
          <p:cNvSpPr/>
          <p:nvPr/>
        </p:nvSpPr>
        <p:spPr>
          <a:xfrm>
            <a:off x="2667000" y="4739348"/>
            <a:ext cx="95250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1–8 月</a:t>
            </a:r>
            <a:endParaRPr lang="en-US" sz="1125" dirty="0">
              <a:latin typeface="Microsoft YaHei" pitchFamily="34" charset="0"/>
              <a:ea typeface="Microsoft YaHei" pitchFamily="34" charset="-122"/>
              <a:cs typeface="Microsoft YaHei" pitchFamily="34" charset="-120"/>
            </a:endParaRPr>
          </a:p>
        </p:txBody>
      </p:sp>
      <p:sp>
        <p:nvSpPr>
          <p:cNvPr id="25" name="Shape 23"/>
          <p:cNvSpPr/>
          <p:nvPr/>
        </p:nvSpPr>
        <p:spPr>
          <a:xfrm>
            <a:off x="9220200" y="2171700"/>
            <a:ext cx="1752600" cy="1752600"/>
          </a:xfrm>
          <a:prstGeom prst="ellipse">
            <a:avLst/>
          </a:prstGeom>
          <a:noFill/>
          <a:ln w="152400">
            <a:solidFill>
              <a:srgbClr val="EBE1CE"/>
            </a:solidFill>
            <a:prstDash val="solid"/>
          </a:ln>
        </p:spPr>
      </p:sp>
      <p:sp>
        <p:nvSpPr>
          <p:cNvPr id="26" name="Shape 24"/>
          <p:cNvSpPr/>
          <p:nvPr/>
        </p:nvSpPr>
        <p:spPr>
          <a:xfrm>
            <a:off x="9220200" y="2171700"/>
            <a:ext cx="1752600" cy="1752600"/>
          </a:xfrm>
          <a:prstGeom prst="ellipse">
            <a:avLst/>
          </a:prstGeom>
          <a:noFill/>
          <a:ln w="152400">
            <a:solidFill>
              <a:srgbClr val="B02318"/>
            </a:solidFill>
            <a:prstDash val="solid"/>
          </a:ln>
        </p:spPr>
      </p:sp>
      <p:sp>
        <p:nvSpPr>
          <p:cNvPr id="27" name="Text 25"/>
          <p:cNvSpPr/>
          <p:nvPr/>
        </p:nvSpPr>
        <p:spPr>
          <a:xfrm>
            <a:off x="8001000" y="2814812"/>
            <a:ext cx="4191000" cy="457200"/>
          </a:xfrm>
          <a:prstGeom prst="rect">
            <a:avLst/>
          </a:prstGeom>
          <a:noFill/>
          <a:ln/>
        </p:spPr>
        <p:txBody>
          <a:bodyPr wrap="none" lIns="0" tIns="0" rIns="0" bIns="0" rtlCol="0" anchor="t"/>
          <a:lstStyle/>
          <a:p>
            <a:pPr algn="ctr" indent="0" marL="0">
              <a:buNone/>
            </a:pPr>
            <a:r>
              <a:rPr lang="en-US" sz="3000" b="1" dirty="0">
                <a:solidFill>
                  <a:srgbClr val="B02318"/>
                </a:solidFill>
                <a:latin typeface="Microsoft YaHei" pitchFamily="34" charset="0"/>
                <a:ea typeface="Microsoft YaHei" pitchFamily="34" charset="-122"/>
                <a:cs typeface="Microsoft YaHei" pitchFamily="34" charset="-120"/>
              </a:rPr>
              <a:t>100%</a:t>
            </a:r>
            <a:endParaRPr lang="en-US" sz="3000" dirty="0">
              <a:latin typeface="Microsoft YaHei" pitchFamily="34" charset="0"/>
              <a:ea typeface="Microsoft YaHei" pitchFamily="34" charset="-122"/>
              <a:cs typeface="Microsoft YaHei" pitchFamily="34" charset="-120"/>
            </a:endParaRPr>
          </a:p>
        </p:txBody>
      </p:sp>
      <p:sp>
        <p:nvSpPr>
          <p:cNvPr id="28" name="Text 26"/>
          <p:cNvSpPr/>
          <p:nvPr/>
        </p:nvSpPr>
        <p:spPr>
          <a:xfrm>
            <a:off x="8001000" y="4207394"/>
            <a:ext cx="4191000" cy="217170"/>
          </a:xfrm>
          <a:prstGeom prst="rect">
            <a:avLst/>
          </a:prstGeom>
          <a:noFill/>
          <a:ln/>
        </p:spPr>
        <p:txBody>
          <a:bodyPr wrap="none" lIns="0" tIns="0" rIns="0" bIns="0" rtlCol="0" anchor="t"/>
          <a:lstStyle/>
          <a:p>
            <a:pPr algn="ctr" indent="0" marL="0">
              <a:buNone/>
            </a:pPr>
            <a:r>
              <a:rPr lang="en-US" sz="1425" b="1" dirty="0">
                <a:solidFill>
                  <a:srgbClr val="B02318"/>
                </a:solidFill>
                <a:latin typeface="Microsoft YaHei" pitchFamily="34" charset="0"/>
                <a:ea typeface="Microsoft YaHei" pitchFamily="34" charset="-122"/>
                <a:cs typeface="Microsoft YaHei" pitchFamily="34" charset="-120"/>
              </a:rPr>
              <a:t>以旧换新资金</a:t>
            </a:r>
            <a:endParaRPr lang="en-US" sz="1425" dirty="0">
              <a:latin typeface="Microsoft YaHei" pitchFamily="34" charset="0"/>
              <a:ea typeface="Microsoft YaHei" pitchFamily="34" charset="-122"/>
              <a:cs typeface="Microsoft YaHei" pitchFamily="34" charset="-120"/>
            </a:endParaRPr>
          </a:p>
        </p:txBody>
      </p:sp>
      <p:sp>
        <p:nvSpPr>
          <p:cNvPr id="29" name="Text 27"/>
          <p:cNvSpPr/>
          <p:nvPr/>
        </p:nvSpPr>
        <p:spPr>
          <a:xfrm>
            <a:off x="8001000" y="4501585"/>
            <a:ext cx="41910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2500 / 2500 亿元</a:t>
            </a:r>
            <a:endParaRPr lang="en-US" sz="1200" dirty="0">
              <a:latin typeface="Microsoft YaHei" pitchFamily="34" charset="0"/>
              <a:ea typeface="Microsoft YaHei" pitchFamily="34" charset="-122"/>
              <a:cs typeface="Microsoft YaHei" pitchFamily="34" charset="-120"/>
            </a:endParaRPr>
          </a:p>
        </p:txBody>
      </p:sp>
      <p:sp>
        <p:nvSpPr>
          <p:cNvPr id="30" name="Text 28"/>
          <p:cNvSpPr/>
          <p:nvPr/>
        </p:nvSpPr>
        <p:spPr>
          <a:xfrm>
            <a:off x="8001000" y="4739348"/>
            <a:ext cx="41910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截至 9 月 30 日全部下达</a:t>
            </a:r>
            <a:endParaRPr lang="en-US" sz="1125" dirty="0">
              <a:latin typeface="Microsoft YaHei" pitchFamily="34" charset="0"/>
              <a:ea typeface="Microsoft YaHei" pitchFamily="34" charset="-122"/>
              <a:cs typeface="Microsoft YaHei" pitchFamily="34" charset="-120"/>
            </a:endParaRPr>
          </a:p>
        </p:txBody>
      </p:sp>
      <p:sp>
        <p:nvSpPr>
          <p:cNvPr id="31" name="Text 29"/>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来源：财政部国债发行公告、地方债月报、1–8 月财政收支，新华社（9 月 30 日）。进度为已发行、已支出或已下达额占全年额度（计算）</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pic>
        <p:nvPicPr>
          <p:cNvPr id="3" name="Image 0" descr="preencoded.png">    </p:cNvPr>
          <p:cNvPicPr>
            <a:picLocks noChangeAspect="1"/>
          </p:cNvPicPr>
          <p:nvPr/>
        </p:nvPicPr>
        <p:blipFill>
          <a:blip r:embed="rId1"/>
          <a:srcRect l="30556" r="30556" t="0" b="0"/>
          <a:stretch/>
        </p:blipFill>
        <p:spPr>
          <a:xfrm>
            <a:off x="0" y="0"/>
            <a:ext cx="5334000" cy="6858000"/>
          </a:xfrm>
          <a:prstGeom prst="rect">
            <a:avLst/>
          </a:prstGeom>
        </p:spPr>
      </p:pic>
      <p:sp>
        <p:nvSpPr>
          <p:cNvPr id="4" name="Shape 1"/>
          <p:cNvSpPr/>
          <p:nvPr/>
        </p:nvSpPr>
        <p:spPr>
          <a:xfrm>
            <a:off x="5715000" y="247650"/>
            <a:ext cx="5867400" cy="19050"/>
          </a:xfrm>
          <a:prstGeom prst="rect">
            <a:avLst/>
          </a:prstGeom>
          <a:solidFill>
            <a:srgbClr val="C79A3B"/>
          </a:solidFill>
          <a:ln/>
        </p:spPr>
      </p:sp>
      <p:sp>
        <p:nvSpPr>
          <p:cNvPr id="5" name="Shape 2"/>
          <p:cNvSpPr/>
          <p:nvPr/>
        </p:nvSpPr>
        <p:spPr>
          <a:xfrm>
            <a:off x="5715000" y="304800"/>
            <a:ext cx="5867400" cy="9525"/>
          </a:xfrm>
          <a:prstGeom prst="rect">
            <a:avLst/>
          </a:prstGeom>
          <a:solidFill>
            <a:srgbClr val="C79A3B"/>
          </a:solidFill>
          <a:ln/>
        </p:spPr>
      </p:sp>
      <p:sp>
        <p:nvSpPr>
          <p:cNvPr id="6" name="Text 3"/>
          <p:cNvSpPr/>
          <p:nvPr/>
        </p:nvSpPr>
        <p:spPr>
          <a:xfrm>
            <a:off x="5867400" y="1021220"/>
            <a:ext cx="6324600" cy="365760"/>
          </a:xfrm>
          <a:prstGeom prst="rect">
            <a:avLst/>
          </a:prstGeom>
          <a:noFill/>
          <a:ln/>
        </p:spPr>
        <p:txBody>
          <a:bodyPr wrap="none" lIns="0" tIns="0" rIns="0" bIns="0" rtlCol="0" anchor="t"/>
          <a:lstStyle/>
          <a:p>
            <a:pPr algn="l" indent="0" marL="0">
              <a:buNone/>
            </a:pPr>
            <a:r>
              <a:rPr lang="en-US" sz="2400" b="1" dirty="0">
                <a:solidFill>
                  <a:srgbClr val="B02318"/>
                </a:solidFill>
                <a:latin typeface="Microsoft YaHei" pitchFamily="34" charset="0"/>
                <a:ea typeface="Microsoft YaHei" pitchFamily="34" charset="-122"/>
                <a:cs typeface="Microsoft YaHei" pitchFamily="34" charset="-120"/>
              </a:rPr>
              <a:t>设备更新资金已下达，技改贷款还能贴息</a:t>
            </a:r>
            <a:endParaRPr lang="en-US" sz="2400" dirty="0">
              <a:latin typeface="Microsoft YaHei" pitchFamily="34" charset="0"/>
              <a:ea typeface="Microsoft YaHei" pitchFamily="34" charset="-122"/>
              <a:cs typeface="Microsoft YaHei" pitchFamily="34" charset="-120"/>
            </a:endParaRPr>
          </a:p>
        </p:txBody>
      </p:sp>
      <p:sp>
        <p:nvSpPr>
          <p:cNvPr id="7" name="Shape 4"/>
          <p:cNvSpPr/>
          <p:nvPr/>
        </p:nvSpPr>
        <p:spPr>
          <a:xfrm>
            <a:off x="5867400" y="1524000"/>
            <a:ext cx="609600" cy="19050"/>
          </a:xfrm>
          <a:prstGeom prst="rect">
            <a:avLst/>
          </a:prstGeom>
          <a:solidFill>
            <a:srgbClr val="C79A3B"/>
          </a:solidFill>
          <a:ln/>
        </p:spPr>
      </p:sp>
      <p:sp>
        <p:nvSpPr>
          <p:cNvPr id="8" name="Text 5"/>
          <p:cNvSpPr/>
          <p:nvPr/>
        </p:nvSpPr>
        <p:spPr>
          <a:xfrm>
            <a:off x="5867400" y="1891373"/>
            <a:ext cx="63246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设备更新资金（超长期特别国债）</a:t>
            </a:r>
            <a:endParaRPr lang="en-US" sz="1125" dirty="0">
              <a:latin typeface="Microsoft YaHei" pitchFamily="34" charset="0"/>
              <a:ea typeface="Microsoft YaHei" pitchFamily="34" charset="-122"/>
              <a:cs typeface="Microsoft YaHei" pitchFamily="34" charset="-120"/>
            </a:endParaRPr>
          </a:p>
        </p:txBody>
      </p:sp>
      <p:sp>
        <p:nvSpPr>
          <p:cNvPr id="9" name="Text 6"/>
          <p:cNvSpPr/>
          <p:nvPr/>
        </p:nvSpPr>
        <p:spPr>
          <a:xfrm>
            <a:off x="5867400" y="2148785"/>
            <a:ext cx="6324600" cy="480060"/>
          </a:xfrm>
          <a:prstGeom prst="rect">
            <a:avLst/>
          </a:prstGeom>
          <a:noFill/>
          <a:ln/>
        </p:spPr>
        <p:txBody>
          <a:bodyPr wrap="none" lIns="0" tIns="0" rIns="0" bIns="0" rtlCol="0" anchor="t"/>
          <a:lstStyle/>
          <a:p>
            <a:pPr algn="l" indent="0" marL="0">
              <a:buNone/>
            </a:pPr>
            <a:r>
              <a:rPr lang="en-US" sz="3150" b="1" dirty="0">
                <a:solidFill>
                  <a:srgbClr val="B02318"/>
                </a:solidFill>
                <a:latin typeface="Microsoft YaHei" pitchFamily="34" charset="0"/>
                <a:ea typeface="Microsoft YaHei" pitchFamily="34" charset="-122"/>
                <a:cs typeface="Microsoft YaHei" pitchFamily="34" charset="-120"/>
              </a:rPr>
              <a:t>2000 亿元</a:t>
            </a:r>
            <a:endParaRPr lang="en-US" sz="3150" dirty="0">
              <a:latin typeface="Microsoft YaHei" pitchFamily="34" charset="0"/>
              <a:ea typeface="Microsoft YaHei" pitchFamily="34" charset="-122"/>
              <a:cs typeface="Microsoft YaHei" pitchFamily="34" charset="-120"/>
            </a:endParaRPr>
          </a:p>
        </p:txBody>
      </p:sp>
      <p:sp>
        <p:nvSpPr>
          <p:cNvPr id="10" name="Text 7"/>
          <p:cNvSpPr/>
          <p:nvPr/>
        </p:nvSpPr>
        <p:spPr>
          <a:xfrm>
            <a:off x="8953500" y="2310835"/>
            <a:ext cx="3238500" cy="182880"/>
          </a:xfrm>
          <a:prstGeom prst="rect">
            <a:avLst/>
          </a:prstGeom>
          <a:noFill/>
          <a:ln/>
        </p:spPr>
        <p:txBody>
          <a:bodyPr wrap="none" lIns="0" tIns="0" rIns="0" bIns="0" rtlCol="0" anchor="t"/>
          <a:lstStyle/>
          <a:p>
            <a:pPr algn="l" indent="0" marL="0">
              <a:buNone/>
            </a:pPr>
            <a:r>
              <a:rPr lang="en-US" sz="1200" dirty="0">
                <a:solidFill>
                  <a:srgbClr val="33231C"/>
                </a:solidFill>
                <a:latin typeface="Microsoft YaHei" pitchFamily="34" charset="0"/>
                <a:ea typeface="Microsoft YaHei" pitchFamily="34" charset="-122"/>
                <a:cs typeface="Microsoft YaHei" pitchFamily="34" charset="-120"/>
              </a:rPr>
              <a:t>已下达</a:t>
            </a:r>
            <a:endParaRPr lang="en-US" sz="1200" dirty="0">
              <a:latin typeface="Microsoft YaHei" pitchFamily="34" charset="0"/>
              <a:ea typeface="Microsoft YaHei" pitchFamily="34" charset="-122"/>
              <a:cs typeface="Microsoft YaHei" pitchFamily="34" charset="-120"/>
            </a:endParaRPr>
          </a:p>
        </p:txBody>
      </p:sp>
      <p:sp>
        <p:nvSpPr>
          <p:cNvPr id="11" name="Shape 8"/>
          <p:cNvSpPr/>
          <p:nvPr/>
        </p:nvSpPr>
        <p:spPr>
          <a:xfrm>
            <a:off x="5867400" y="2819400"/>
            <a:ext cx="5181600" cy="9525"/>
          </a:xfrm>
          <a:prstGeom prst="rect">
            <a:avLst/>
          </a:prstGeom>
          <a:solidFill>
            <a:srgbClr val="E0D2B8"/>
          </a:solidFill>
          <a:ln/>
        </p:spPr>
      </p:sp>
      <p:sp>
        <p:nvSpPr>
          <p:cNvPr id="12" name="Text 9"/>
          <p:cNvSpPr/>
          <p:nvPr/>
        </p:nvSpPr>
        <p:spPr>
          <a:xfrm>
            <a:off x="5867400" y="3110573"/>
            <a:ext cx="63246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中小微企业贷款年化贴息</a:t>
            </a:r>
            <a:endParaRPr lang="en-US" sz="1125" dirty="0">
              <a:latin typeface="Microsoft YaHei" pitchFamily="34" charset="0"/>
              <a:ea typeface="Microsoft YaHei" pitchFamily="34" charset="-122"/>
              <a:cs typeface="Microsoft YaHei" pitchFamily="34" charset="-120"/>
            </a:endParaRPr>
          </a:p>
        </p:txBody>
      </p:sp>
      <p:sp>
        <p:nvSpPr>
          <p:cNvPr id="13" name="Text 10"/>
          <p:cNvSpPr/>
          <p:nvPr/>
        </p:nvSpPr>
        <p:spPr>
          <a:xfrm>
            <a:off x="5867400" y="3367985"/>
            <a:ext cx="6324600" cy="480060"/>
          </a:xfrm>
          <a:prstGeom prst="rect">
            <a:avLst/>
          </a:prstGeom>
          <a:noFill/>
          <a:ln/>
        </p:spPr>
        <p:txBody>
          <a:bodyPr wrap="none" lIns="0" tIns="0" rIns="0" bIns="0" rtlCol="0" anchor="t"/>
          <a:lstStyle/>
          <a:p>
            <a:pPr algn="l" indent="0" marL="0">
              <a:buNone/>
            </a:pPr>
            <a:r>
              <a:rPr lang="en-US" sz="3150" b="1" dirty="0">
                <a:solidFill>
                  <a:srgbClr val="33231C"/>
                </a:solidFill>
                <a:latin typeface="Microsoft YaHei" pitchFamily="34" charset="0"/>
                <a:ea typeface="Microsoft YaHei" pitchFamily="34" charset="-122"/>
                <a:cs typeface="Microsoft YaHei" pitchFamily="34" charset="-120"/>
              </a:rPr>
              <a:t>1.5 个百分点</a:t>
            </a:r>
            <a:endParaRPr lang="en-US" sz="3150" dirty="0">
              <a:latin typeface="Microsoft YaHei" pitchFamily="34" charset="0"/>
              <a:ea typeface="Microsoft YaHei" pitchFamily="34" charset="-122"/>
              <a:cs typeface="Microsoft YaHei" pitchFamily="34" charset="-120"/>
            </a:endParaRPr>
          </a:p>
        </p:txBody>
      </p:sp>
      <p:sp>
        <p:nvSpPr>
          <p:cNvPr id="14" name="Text 11"/>
          <p:cNvSpPr/>
          <p:nvPr/>
        </p:nvSpPr>
        <p:spPr>
          <a:xfrm>
            <a:off x="8953500" y="3530035"/>
            <a:ext cx="3238500" cy="182880"/>
          </a:xfrm>
          <a:prstGeom prst="rect">
            <a:avLst/>
          </a:prstGeom>
          <a:noFill/>
          <a:ln/>
        </p:spPr>
        <p:txBody>
          <a:bodyPr wrap="none" lIns="0" tIns="0" rIns="0" bIns="0" rtlCol="0" anchor="t"/>
          <a:lstStyle/>
          <a:p>
            <a:pPr algn="l" indent="0" marL="0">
              <a:buNone/>
            </a:pPr>
            <a:r>
              <a:rPr lang="en-US" sz="1200" dirty="0">
                <a:solidFill>
                  <a:srgbClr val="33231C"/>
                </a:solidFill>
                <a:latin typeface="Microsoft YaHei" pitchFamily="34" charset="0"/>
                <a:ea typeface="Microsoft YaHei" pitchFamily="34" charset="-122"/>
                <a:cs typeface="Microsoft YaHei" pitchFamily="34" charset="-120"/>
              </a:rPr>
              <a:t>最长 2 年</a:t>
            </a:r>
            <a:endParaRPr lang="en-US" sz="1200" dirty="0">
              <a:latin typeface="Microsoft YaHei" pitchFamily="34" charset="0"/>
              <a:ea typeface="Microsoft YaHei" pitchFamily="34" charset="-122"/>
              <a:cs typeface="Microsoft YaHei" pitchFamily="34" charset="-120"/>
            </a:endParaRPr>
          </a:p>
        </p:txBody>
      </p:sp>
      <p:sp>
        <p:nvSpPr>
          <p:cNvPr id="15" name="Shape 12"/>
          <p:cNvSpPr/>
          <p:nvPr/>
        </p:nvSpPr>
        <p:spPr>
          <a:xfrm>
            <a:off x="5867400" y="4038600"/>
            <a:ext cx="5181600" cy="9525"/>
          </a:xfrm>
          <a:prstGeom prst="rect">
            <a:avLst/>
          </a:prstGeom>
          <a:solidFill>
            <a:srgbClr val="E0D2B8"/>
          </a:solidFill>
          <a:ln/>
        </p:spPr>
      </p:sp>
      <p:sp>
        <p:nvSpPr>
          <p:cNvPr id="16" name="Text 13"/>
          <p:cNvSpPr/>
          <p:nvPr/>
        </p:nvSpPr>
        <p:spPr>
          <a:xfrm>
            <a:off x="5867400" y="4329773"/>
            <a:ext cx="63246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单户贴息贷款上限</a:t>
            </a:r>
            <a:endParaRPr lang="en-US" sz="1125" dirty="0">
              <a:latin typeface="Microsoft YaHei" pitchFamily="34" charset="0"/>
              <a:ea typeface="Microsoft YaHei" pitchFamily="34" charset="-122"/>
              <a:cs typeface="Microsoft YaHei" pitchFamily="34" charset="-120"/>
            </a:endParaRPr>
          </a:p>
        </p:txBody>
      </p:sp>
      <p:sp>
        <p:nvSpPr>
          <p:cNvPr id="17" name="Text 14"/>
          <p:cNvSpPr/>
          <p:nvPr/>
        </p:nvSpPr>
        <p:spPr>
          <a:xfrm>
            <a:off x="5867400" y="4587185"/>
            <a:ext cx="6324600" cy="480060"/>
          </a:xfrm>
          <a:prstGeom prst="rect">
            <a:avLst/>
          </a:prstGeom>
          <a:noFill/>
          <a:ln/>
        </p:spPr>
        <p:txBody>
          <a:bodyPr wrap="none" lIns="0" tIns="0" rIns="0" bIns="0" rtlCol="0" anchor="t"/>
          <a:lstStyle/>
          <a:p>
            <a:pPr algn="l" indent="0" marL="0">
              <a:buNone/>
            </a:pPr>
            <a:r>
              <a:rPr lang="en-US" sz="3150" b="1" dirty="0">
                <a:solidFill>
                  <a:srgbClr val="33231C"/>
                </a:solidFill>
                <a:latin typeface="Microsoft YaHei" pitchFamily="34" charset="0"/>
                <a:ea typeface="Microsoft YaHei" pitchFamily="34" charset="-122"/>
                <a:cs typeface="Microsoft YaHei" pitchFamily="34" charset="-120"/>
              </a:rPr>
              <a:t>7500 万元</a:t>
            </a:r>
            <a:endParaRPr lang="en-US" sz="3150" dirty="0">
              <a:latin typeface="Microsoft YaHei" pitchFamily="34" charset="0"/>
              <a:ea typeface="Microsoft YaHei" pitchFamily="34" charset="-122"/>
              <a:cs typeface="Microsoft YaHei" pitchFamily="34" charset="-120"/>
            </a:endParaRPr>
          </a:p>
        </p:txBody>
      </p:sp>
      <p:sp>
        <p:nvSpPr>
          <p:cNvPr id="18" name="Text 15"/>
          <p:cNvSpPr/>
          <p:nvPr/>
        </p:nvSpPr>
        <p:spPr>
          <a:xfrm>
            <a:off x="8953500" y="4749235"/>
            <a:ext cx="3238500" cy="182880"/>
          </a:xfrm>
          <a:prstGeom prst="rect">
            <a:avLst/>
          </a:prstGeom>
          <a:noFill/>
          <a:ln/>
        </p:spPr>
        <p:txBody>
          <a:bodyPr wrap="none" lIns="0" tIns="0" rIns="0" bIns="0" rtlCol="0" anchor="t"/>
          <a:lstStyle/>
          <a:p>
            <a:pPr algn="l" indent="0" marL="0">
              <a:buNone/>
            </a:pPr>
            <a:r>
              <a:rPr lang="en-US" sz="1200" dirty="0">
                <a:solidFill>
                  <a:srgbClr val="33231C"/>
                </a:solidFill>
                <a:latin typeface="Microsoft YaHei" pitchFamily="34" charset="0"/>
                <a:ea typeface="Microsoft YaHei" pitchFamily="34" charset="-122"/>
                <a:cs typeface="Microsoft YaHei" pitchFamily="34" charset="-120"/>
              </a:rPr>
              <a:t>8 月 1 日起，原为 5000 万元</a:t>
            </a:r>
            <a:endParaRPr lang="en-US" sz="1200" dirty="0">
              <a:latin typeface="Microsoft YaHei" pitchFamily="34" charset="0"/>
              <a:ea typeface="Microsoft YaHei" pitchFamily="34" charset="-122"/>
              <a:cs typeface="Microsoft YaHei" pitchFamily="34" charset="-120"/>
            </a:endParaRPr>
          </a:p>
        </p:txBody>
      </p:sp>
      <p:sp>
        <p:nvSpPr>
          <p:cNvPr id="19" name="Shape 16"/>
          <p:cNvSpPr/>
          <p:nvPr/>
        </p:nvSpPr>
        <p:spPr>
          <a:xfrm>
            <a:off x="5867400" y="5257800"/>
            <a:ext cx="5181600" cy="9525"/>
          </a:xfrm>
          <a:prstGeom prst="rect">
            <a:avLst/>
          </a:prstGeom>
          <a:solidFill>
            <a:srgbClr val="E0D2B8"/>
          </a:solidFill>
          <a:ln/>
        </p:spPr>
      </p:sp>
      <p:sp>
        <p:nvSpPr>
          <p:cNvPr id="20" name="Text 17"/>
          <p:cNvSpPr/>
          <p:nvPr/>
        </p:nvSpPr>
        <p:spPr>
          <a:xfrm>
            <a:off x="5867400" y="6110587"/>
            <a:ext cx="63246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来源：财政部（2026 年 1 月、8 月）。图为示意图，AI 生成</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对我们的启示：盯住消费、设备更新、碳排放和出口四条线</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766763" y="1776413"/>
            <a:ext cx="5248275" cy="1895475"/>
          </a:xfrm>
          <a:prstGeom prst="rect">
            <a:avLst/>
          </a:prstGeom>
          <a:solidFill>
            <a:srgbClr val="FCF8EF"/>
          </a:solidFill>
          <a:ln w="9525">
            <a:solidFill>
              <a:srgbClr val="E0D2B8"/>
            </a:solidFill>
            <a:prstDash val="solid"/>
          </a:ln>
        </p:spPr>
      </p:sp>
      <p:sp>
        <p:nvSpPr>
          <p:cNvPr id="8" name="Shape 6"/>
          <p:cNvSpPr/>
          <p:nvPr/>
        </p:nvSpPr>
        <p:spPr>
          <a:xfrm>
            <a:off x="762000" y="1771650"/>
            <a:ext cx="5257800" cy="38100"/>
          </a:xfrm>
          <a:prstGeom prst="rect">
            <a:avLst/>
          </a:prstGeom>
          <a:solidFill>
            <a:srgbClr val="C79A3B"/>
          </a:solidFill>
          <a:ln/>
        </p:spPr>
      </p:sp>
      <p:sp>
        <p:nvSpPr>
          <p:cNvPr id="9" name="Shape 7"/>
          <p:cNvSpPr/>
          <p:nvPr/>
        </p:nvSpPr>
        <p:spPr>
          <a:xfrm>
            <a:off x="990600" y="2057400"/>
            <a:ext cx="381000" cy="381000"/>
          </a:xfrm>
          <a:prstGeom prst="rect">
            <a:avLst/>
          </a:prstGeom>
          <a:solidFill>
            <a:srgbClr val="B02318"/>
          </a:solidFill>
          <a:ln/>
        </p:spPr>
      </p:sp>
      <p:sp>
        <p:nvSpPr>
          <p:cNvPr id="10" name="Text 8"/>
          <p:cNvSpPr/>
          <p:nvPr/>
        </p:nvSpPr>
        <p:spPr>
          <a:xfrm>
            <a:off x="0" y="2140831"/>
            <a:ext cx="23622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一</a:t>
            </a:r>
            <a:endParaRPr lang="en-US" sz="1500" dirty="0">
              <a:latin typeface="Microsoft YaHei" pitchFamily="34" charset="0"/>
              <a:ea typeface="Microsoft YaHei" pitchFamily="34" charset="-122"/>
              <a:cs typeface="Microsoft YaHei" pitchFamily="34" charset="-120"/>
            </a:endParaRPr>
          </a:p>
        </p:txBody>
      </p:sp>
      <p:sp>
        <p:nvSpPr>
          <p:cNvPr id="11" name="Text 9"/>
          <p:cNvSpPr/>
          <p:nvPr/>
        </p:nvSpPr>
        <p:spPr>
          <a:xfrm>
            <a:off x="1562100" y="2122504"/>
            <a:ext cx="106299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消费：从补商品转向促服务和贴息</a:t>
            </a:r>
            <a:endParaRPr lang="en-US" sz="1650" dirty="0">
              <a:latin typeface="Microsoft YaHei" pitchFamily="34" charset="0"/>
              <a:ea typeface="Microsoft YaHei" pitchFamily="34" charset="-122"/>
              <a:cs typeface="Microsoft YaHei" pitchFamily="34" charset="-120"/>
            </a:endParaRPr>
          </a:p>
        </p:txBody>
      </p:sp>
      <p:sp>
        <p:nvSpPr>
          <p:cNvPr id="12" name="Text 10"/>
          <p:cNvSpPr/>
          <p:nvPr/>
        </p:nvSpPr>
        <p:spPr>
          <a:xfrm>
            <a:off x="1562100" y="2606833"/>
            <a:ext cx="106299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以旧换新资金少 500 亿元，1–8 月服务零售 +4.9%</a:t>
            </a:r>
            <a:endParaRPr lang="en-US" sz="1350" dirty="0">
              <a:latin typeface="Microsoft YaHei" pitchFamily="34" charset="0"/>
              <a:ea typeface="Microsoft YaHei" pitchFamily="34" charset="-122"/>
              <a:cs typeface="Microsoft YaHei" pitchFamily="34" charset="-120"/>
            </a:endParaRPr>
          </a:p>
        </p:txBody>
      </p:sp>
      <p:sp>
        <p:nvSpPr>
          <p:cNvPr id="13" name="Shape 11"/>
          <p:cNvSpPr/>
          <p:nvPr/>
        </p:nvSpPr>
        <p:spPr>
          <a:xfrm>
            <a:off x="6176963" y="1776413"/>
            <a:ext cx="5248275" cy="1895475"/>
          </a:xfrm>
          <a:prstGeom prst="rect">
            <a:avLst/>
          </a:prstGeom>
          <a:solidFill>
            <a:srgbClr val="FCF8EF"/>
          </a:solidFill>
          <a:ln w="9525">
            <a:solidFill>
              <a:srgbClr val="E0D2B8"/>
            </a:solidFill>
            <a:prstDash val="solid"/>
          </a:ln>
        </p:spPr>
      </p:sp>
      <p:sp>
        <p:nvSpPr>
          <p:cNvPr id="14" name="Shape 12"/>
          <p:cNvSpPr/>
          <p:nvPr/>
        </p:nvSpPr>
        <p:spPr>
          <a:xfrm>
            <a:off x="6172200" y="1771650"/>
            <a:ext cx="5257800" cy="38100"/>
          </a:xfrm>
          <a:prstGeom prst="rect">
            <a:avLst/>
          </a:prstGeom>
          <a:solidFill>
            <a:srgbClr val="B02318"/>
          </a:solidFill>
          <a:ln/>
        </p:spPr>
      </p:sp>
      <p:sp>
        <p:nvSpPr>
          <p:cNvPr id="15" name="Shape 13"/>
          <p:cNvSpPr/>
          <p:nvPr/>
        </p:nvSpPr>
        <p:spPr>
          <a:xfrm>
            <a:off x="6400800" y="2057400"/>
            <a:ext cx="381000" cy="381000"/>
          </a:xfrm>
          <a:prstGeom prst="rect">
            <a:avLst/>
          </a:prstGeom>
          <a:solidFill>
            <a:srgbClr val="B02318"/>
          </a:solidFill>
          <a:ln/>
        </p:spPr>
      </p:sp>
      <p:sp>
        <p:nvSpPr>
          <p:cNvPr id="16" name="Text 14"/>
          <p:cNvSpPr/>
          <p:nvPr/>
        </p:nvSpPr>
        <p:spPr>
          <a:xfrm>
            <a:off x="990600" y="2140831"/>
            <a:ext cx="112014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二</a:t>
            </a:r>
            <a:endParaRPr lang="en-US" sz="1500" dirty="0">
              <a:latin typeface="Microsoft YaHei" pitchFamily="34" charset="0"/>
              <a:ea typeface="Microsoft YaHei" pitchFamily="34" charset="-122"/>
              <a:cs typeface="Microsoft YaHei" pitchFamily="34" charset="-120"/>
            </a:endParaRPr>
          </a:p>
        </p:txBody>
      </p:sp>
      <p:sp>
        <p:nvSpPr>
          <p:cNvPr id="17" name="Text 15"/>
          <p:cNvSpPr/>
          <p:nvPr/>
        </p:nvSpPr>
        <p:spPr>
          <a:xfrm>
            <a:off x="6972300" y="2122504"/>
            <a:ext cx="5219700" cy="251460"/>
          </a:xfrm>
          <a:prstGeom prst="rect">
            <a:avLst/>
          </a:prstGeom>
          <a:noFill/>
          <a:ln/>
        </p:spPr>
        <p:txBody>
          <a:bodyPr wrap="none" lIns="0" tIns="0" rIns="0" bIns="0" rtlCol="0" anchor="t"/>
          <a:lstStyle/>
          <a:p>
            <a:pPr algn="l" indent="0" marL="0">
              <a:buNone/>
            </a:pPr>
            <a:r>
              <a:rPr lang="en-US" sz="1650" b="1" dirty="0">
                <a:solidFill>
                  <a:srgbClr val="B02318"/>
                </a:solidFill>
                <a:latin typeface="Microsoft YaHei" pitchFamily="34" charset="0"/>
                <a:ea typeface="Microsoft YaHei" pitchFamily="34" charset="-122"/>
                <a:cs typeface="Microsoft YaHei" pitchFamily="34" charset="-120"/>
              </a:rPr>
              <a:t>设备更新：有钱也有贴息</a:t>
            </a:r>
            <a:endParaRPr lang="en-US" sz="1650" dirty="0">
              <a:latin typeface="Microsoft YaHei" pitchFamily="34" charset="0"/>
              <a:ea typeface="Microsoft YaHei" pitchFamily="34" charset="-122"/>
              <a:cs typeface="Microsoft YaHei" pitchFamily="34" charset="-120"/>
            </a:endParaRPr>
          </a:p>
        </p:txBody>
      </p:sp>
      <p:sp>
        <p:nvSpPr>
          <p:cNvPr id="18" name="Text 16"/>
          <p:cNvSpPr/>
          <p:nvPr/>
        </p:nvSpPr>
        <p:spPr>
          <a:xfrm>
            <a:off x="6972300" y="2606833"/>
            <a:ext cx="5219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2000 亿元资金已下达，企业贷款贴息 1.5 个百分点</a:t>
            </a:r>
            <a:endParaRPr lang="en-US" sz="1350" dirty="0">
              <a:latin typeface="Microsoft YaHei" pitchFamily="34" charset="0"/>
              <a:ea typeface="Microsoft YaHei" pitchFamily="34" charset="-122"/>
              <a:cs typeface="Microsoft YaHei" pitchFamily="34" charset="-120"/>
            </a:endParaRPr>
          </a:p>
        </p:txBody>
      </p:sp>
      <p:sp>
        <p:nvSpPr>
          <p:cNvPr id="19" name="Shape 17"/>
          <p:cNvSpPr/>
          <p:nvPr/>
        </p:nvSpPr>
        <p:spPr>
          <a:xfrm>
            <a:off x="766763" y="3833812"/>
            <a:ext cx="5248275" cy="1895475"/>
          </a:xfrm>
          <a:prstGeom prst="rect">
            <a:avLst/>
          </a:prstGeom>
          <a:solidFill>
            <a:srgbClr val="FCF8EF"/>
          </a:solidFill>
          <a:ln w="9525">
            <a:solidFill>
              <a:srgbClr val="E0D2B8"/>
            </a:solidFill>
            <a:prstDash val="solid"/>
          </a:ln>
        </p:spPr>
      </p:sp>
      <p:sp>
        <p:nvSpPr>
          <p:cNvPr id="20" name="Shape 18"/>
          <p:cNvSpPr/>
          <p:nvPr/>
        </p:nvSpPr>
        <p:spPr>
          <a:xfrm>
            <a:off x="762000" y="3829050"/>
            <a:ext cx="5257800" cy="38100"/>
          </a:xfrm>
          <a:prstGeom prst="rect">
            <a:avLst/>
          </a:prstGeom>
          <a:solidFill>
            <a:srgbClr val="C79A3B"/>
          </a:solidFill>
          <a:ln/>
        </p:spPr>
      </p:sp>
      <p:sp>
        <p:nvSpPr>
          <p:cNvPr id="21" name="Shape 19"/>
          <p:cNvSpPr/>
          <p:nvPr/>
        </p:nvSpPr>
        <p:spPr>
          <a:xfrm>
            <a:off x="990600" y="4114800"/>
            <a:ext cx="381000" cy="381000"/>
          </a:xfrm>
          <a:prstGeom prst="rect">
            <a:avLst/>
          </a:prstGeom>
          <a:solidFill>
            <a:srgbClr val="B02318"/>
          </a:solidFill>
          <a:ln/>
        </p:spPr>
      </p:sp>
      <p:sp>
        <p:nvSpPr>
          <p:cNvPr id="22" name="Text 20"/>
          <p:cNvSpPr/>
          <p:nvPr/>
        </p:nvSpPr>
        <p:spPr>
          <a:xfrm>
            <a:off x="0" y="4198231"/>
            <a:ext cx="23622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三</a:t>
            </a:r>
            <a:endParaRPr lang="en-US" sz="1500" dirty="0">
              <a:latin typeface="Microsoft YaHei" pitchFamily="34" charset="0"/>
              <a:ea typeface="Microsoft YaHei" pitchFamily="34" charset="-122"/>
              <a:cs typeface="Microsoft YaHei" pitchFamily="34" charset="-120"/>
            </a:endParaRPr>
          </a:p>
        </p:txBody>
      </p:sp>
      <p:sp>
        <p:nvSpPr>
          <p:cNvPr id="23" name="Text 21"/>
          <p:cNvSpPr/>
          <p:nvPr/>
        </p:nvSpPr>
        <p:spPr>
          <a:xfrm>
            <a:off x="1562100" y="4179904"/>
            <a:ext cx="106299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碳排放：年度考核换口径</a:t>
            </a:r>
            <a:endParaRPr lang="en-US" sz="1650" dirty="0">
              <a:latin typeface="Microsoft YaHei" pitchFamily="34" charset="0"/>
              <a:ea typeface="Microsoft YaHei" pitchFamily="34" charset="-122"/>
              <a:cs typeface="Microsoft YaHei" pitchFamily="34" charset="-120"/>
            </a:endParaRPr>
          </a:p>
        </p:txBody>
      </p:sp>
      <p:sp>
        <p:nvSpPr>
          <p:cNvPr id="24" name="Text 22"/>
          <p:cNvSpPr/>
          <p:nvPr/>
        </p:nvSpPr>
        <p:spPr>
          <a:xfrm>
            <a:off x="1562100" y="4664233"/>
            <a:ext cx="106299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今年碳排放强度降 3.8% 左右，五年累计降 17%</a:t>
            </a:r>
            <a:endParaRPr lang="en-US" sz="1350" dirty="0">
              <a:latin typeface="Microsoft YaHei" pitchFamily="34" charset="0"/>
              <a:ea typeface="Microsoft YaHei" pitchFamily="34" charset="-122"/>
              <a:cs typeface="Microsoft YaHei" pitchFamily="34" charset="-120"/>
            </a:endParaRPr>
          </a:p>
        </p:txBody>
      </p:sp>
      <p:sp>
        <p:nvSpPr>
          <p:cNvPr id="25" name="Shape 23"/>
          <p:cNvSpPr/>
          <p:nvPr/>
        </p:nvSpPr>
        <p:spPr>
          <a:xfrm>
            <a:off x="6176963" y="3833812"/>
            <a:ext cx="5248275" cy="1895475"/>
          </a:xfrm>
          <a:prstGeom prst="rect">
            <a:avLst/>
          </a:prstGeom>
          <a:solidFill>
            <a:srgbClr val="FCF8EF"/>
          </a:solidFill>
          <a:ln w="9525">
            <a:solidFill>
              <a:srgbClr val="E0D2B8"/>
            </a:solidFill>
            <a:prstDash val="solid"/>
          </a:ln>
        </p:spPr>
      </p:sp>
      <p:sp>
        <p:nvSpPr>
          <p:cNvPr id="26" name="Shape 24"/>
          <p:cNvSpPr/>
          <p:nvPr/>
        </p:nvSpPr>
        <p:spPr>
          <a:xfrm>
            <a:off x="6172200" y="3829050"/>
            <a:ext cx="5257800" cy="38100"/>
          </a:xfrm>
          <a:prstGeom prst="rect">
            <a:avLst/>
          </a:prstGeom>
          <a:solidFill>
            <a:srgbClr val="C79A3B"/>
          </a:solidFill>
          <a:ln/>
        </p:spPr>
      </p:sp>
      <p:sp>
        <p:nvSpPr>
          <p:cNvPr id="27" name="Shape 25"/>
          <p:cNvSpPr/>
          <p:nvPr/>
        </p:nvSpPr>
        <p:spPr>
          <a:xfrm>
            <a:off x="6400800" y="4114800"/>
            <a:ext cx="381000" cy="381000"/>
          </a:xfrm>
          <a:prstGeom prst="rect">
            <a:avLst/>
          </a:prstGeom>
          <a:solidFill>
            <a:srgbClr val="B02318"/>
          </a:solidFill>
          <a:ln/>
        </p:spPr>
      </p:sp>
      <p:sp>
        <p:nvSpPr>
          <p:cNvPr id="28" name="Text 26"/>
          <p:cNvSpPr/>
          <p:nvPr/>
        </p:nvSpPr>
        <p:spPr>
          <a:xfrm>
            <a:off x="990600" y="4198231"/>
            <a:ext cx="112014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四</a:t>
            </a:r>
            <a:endParaRPr lang="en-US" sz="1500" dirty="0">
              <a:latin typeface="Microsoft YaHei" pitchFamily="34" charset="0"/>
              <a:ea typeface="Microsoft YaHei" pitchFamily="34" charset="-122"/>
              <a:cs typeface="Microsoft YaHei" pitchFamily="34" charset="-120"/>
            </a:endParaRPr>
          </a:p>
        </p:txBody>
      </p:sp>
      <p:sp>
        <p:nvSpPr>
          <p:cNvPr id="29" name="Text 27"/>
          <p:cNvSpPr/>
          <p:nvPr/>
        </p:nvSpPr>
        <p:spPr>
          <a:xfrm>
            <a:off x="6972300" y="4179904"/>
            <a:ext cx="52197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出口：外需仍是亮点</a:t>
            </a:r>
            <a:endParaRPr lang="en-US" sz="1650" dirty="0">
              <a:latin typeface="Microsoft YaHei" pitchFamily="34" charset="0"/>
              <a:ea typeface="Microsoft YaHei" pitchFamily="34" charset="-122"/>
              <a:cs typeface="Microsoft YaHei" pitchFamily="34" charset="-120"/>
            </a:endParaRPr>
          </a:p>
        </p:txBody>
      </p:sp>
      <p:sp>
        <p:nvSpPr>
          <p:cNvPr id="30" name="Text 28"/>
          <p:cNvSpPr/>
          <p:nvPr/>
        </p:nvSpPr>
        <p:spPr>
          <a:xfrm>
            <a:off x="6972300" y="4664233"/>
            <a:ext cx="5219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上半年出口 +13.4%，1–8 月货物进出口 +17.6%</a:t>
            </a:r>
            <a:endParaRPr lang="en-US" sz="1350" dirty="0">
              <a:latin typeface="Microsoft YaHei" pitchFamily="34" charset="0"/>
              <a:ea typeface="Microsoft YaHei" pitchFamily="34" charset="-122"/>
              <a:cs typeface="Microsoft YaHei" pitchFamily="34" charset="-120"/>
            </a:endParaRPr>
          </a:p>
        </p:txBody>
      </p:sp>
      <p:sp>
        <p:nvSpPr>
          <p:cNvPr id="31" name="Text 29"/>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来源：2026 年政府工作报告，国家统计局、财政部发布（2026 年 7–9 月）</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Shape 3"/>
          <p:cNvSpPr/>
          <p:nvPr/>
        </p:nvSpPr>
        <p:spPr>
          <a:xfrm>
            <a:off x="609600" y="6362700"/>
            <a:ext cx="10972800" cy="19050"/>
          </a:xfrm>
          <a:prstGeom prst="rect">
            <a:avLst/>
          </a:prstGeom>
          <a:solidFill>
            <a:srgbClr val="C79A3B"/>
          </a:solidFill>
          <a:ln/>
        </p:spPr>
      </p:sp>
      <p:sp>
        <p:nvSpPr>
          <p:cNvPr id="6" name="Shape 4"/>
          <p:cNvSpPr/>
          <p:nvPr/>
        </p:nvSpPr>
        <p:spPr>
          <a:xfrm>
            <a:off x="609600" y="6419850"/>
            <a:ext cx="10972800" cy="9525"/>
          </a:xfrm>
          <a:prstGeom prst="rect">
            <a:avLst/>
          </a:prstGeom>
          <a:solidFill>
            <a:srgbClr val="C79A3B"/>
          </a:solidFill>
          <a:ln/>
        </p:spPr>
      </p:sp>
      <p:sp>
        <p:nvSpPr>
          <p:cNvPr id="7" name="Text 5"/>
          <p:cNvSpPr/>
          <p:nvPr/>
        </p:nvSpPr>
        <p:spPr>
          <a:xfrm>
            <a:off x="0" y="1092358"/>
            <a:ext cx="121920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请管理层确认分工</a:t>
            </a:r>
            <a:endParaRPr lang="en-US" sz="1350" dirty="0">
              <a:latin typeface="Microsoft YaHei" pitchFamily="34" charset="0"/>
              <a:ea typeface="Microsoft YaHei" pitchFamily="34" charset="-122"/>
              <a:cs typeface="Microsoft YaHei" pitchFamily="34" charset="-120"/>
            </a:endParaRPr>
          </a:p>
        </p:txBody>
      </p:sp>
      <p:sp>
        <p:nvSpPr>
          <p:cNvPr id="8" name="Text 6"/>
          <p:cNvSpPr/>
          <p:nvPr/>
        </p:nvSpPr>
        <p:spPr>
          <a:xfrm>
            <a:off x="0" y="1476126"/>
            <a:ext cx="12192000" cy="594360"/>
          </a:xfrm>
          <a:prstGeom prst="rect">
            <a:avLst/>
          </a:prstGeom>
          <a:noFill/>
          <a:ln/>
        </p:spPr>
        <p:txBody>
          <a:bodyPr wrap="none" lIns="0" tIns="0" rIns="0" bIns="0" rtlCol="0" anchor="t"/>
          <a:lstStyle/>
          <a:p>
            <a:pPr algn="ctr" indent="0" marL="0">
              <a:buNone/>
            </a:pPr>
            <a:r>
              <a:rPr lang="en-US" sz="3900" b="1" dirty="0">
                <a:solidFill>
                  <a:srgbClr val="B02318"/>
                </a:solidFill>
                <a:latin typeface="Microsoft YaHei" pitchFamily="34" charset="0"/>
                <a:ea typeface="Microsoft YaHei" pitchFamily="34" charset="-122"/>
                <a:cs typeface="Microsoft YaHei" pitchFamily="34" charset="-120"/>
              </a:rPr>
              <a:t>四季度先做三件事</a:t>
            </a:r>
            <a:endParaRPr lang="en-US" sz="3900" dirty="0">
              <a:latin typeface="Microsoft YaHei" pitchFamily="34" charset="0"/>
              <a:ea typeface="Microsoft YaHei" pitchFamily="34" charset="-122"/>
              <a:cs typeface="Microsoft YaHei" pitchFamily="34" charset="-120"/>
            </a:endParaRPr>
          </a:p>
        </p:txBody>
      </p:sp>
      <p:sp>
        <p:nvSpPr>
          <p:cNvPr id="9" name="Shape 7"/>
          <p:cNvSpPr/>
          <p:nvPr/>
        </p:nvSpPr>
        <p:spPr>
          <a:xfrm>
            <a:off x="5791200" y="2286000"/>
            <a:ext cx="609600" cy="19050"/>
          </a:xfrm>
          <a:prstGeom prst="rect">
            <a:avLst/>
          </a:prstGeom>
          <a:solidFill>
            <a:srgbClr val="C79A3B"/>
          </a:solidFill>
          <a:ln/>
        </p:spPr>
      </p:sp>
      <p:sp>
        <p:nvSpPr>
          <p:cNvPr id="10" name="Shape 8"/>
          <p:cNvSpPr/>
          <p:nvPr/>
        </p:nvSpPr>
        <p:spPr>
          <a:xfrm>
            <a:off x="766763" y="2767013"/>
            <a:ext cx="3394075" cy="2752725"/>
          </a:xfrm>
          <a:prstGeom prst="rect">
            <a:avLst/>
          </a:prstGeom>
          <a:solidFill>
            <a:srgbClr val="FCF8EF"/>
          </a:solidFill>
          <a:ln w="9525">
            <a:solidFill>
              <a:srgbClr val="E0D2B8"/>
            </a:solidFill>
            <a:prstDash val="solid"/>
          </a:ln>
        </p:spPr>
      </p:sp>
      <p:sp>
        <p:nvSpPr>
          <p:cNvPr id="11" name="Shape 9"/>
          <p:cNvSpPr/>
          <p:nvPr/>
        </p:nvSpPr>
        <p:spPr>
          <a:xfrm>
            <a:off x="2178050" y="3048000"/>
            <a:ext cx="571500" cy="571500"/>
          </a:xfrm>
          <a:prstGeom prst="rect">
            <a:avLst/>
          </a:prstGeom>
          <a:solidFill>
            <a:srgbClr val="B02318"/>
          </a:solidFill>
          <a:ln/>
        </p:spPr>
      </p:sp>
      <p:sp>
        <p:nvSpPr>
          <p:cNvPr id="12" name="Text 10"/>
          <p:cNvSpPr/>
          <p:nvPr/>
        </p:nvSpPr>
        <p:spPr>
          <a:xfrm>
            <a:off x="0" y="3173146"/>
            <a:ext cx="4927600" cy="342900"/>
          </a:xfrm>
          <a:prstGeom prst="rect">
            <a:avLst/>
          </a:prstGeom>
          <a:noFill/>
          <a:ln/>
        </p:spPr>
        <p:txBody>
          <a:bodyPr wrap="none" lIns="0" tIns="0" rIns="0" bIns="0" rtlCol="0" anchor="t"/>
          <a:lstStyle/>
          <a:p>
            <a:pPr algn="ctr" indent="0" marL="0">
              <a:buNone/>
            </a:pPr>
            <a:r>
              <a:rPr lang="en-US" sz="2250" b="1" dirty="0">
                <a:solidFill>
                  <a:srgbClr val="FFFFFF"/>
                </a:solidFill>
                <a:latin typeface="Microsoft YaHei" pitchFamily="34" charset="0"/>
                <a:ea typeface="Microsoft YaHei" pitchFamily="34" charset="-122"/>
                <a:cs typeface="Microsoft YaHei" pitchFamily="34" charset="-120"/>
              </a:rPr>
              <a:t>一</a:t>
            </a:r>
            <a:endParaRPr lang="en-US" sz="2250" dirty="0">
              <a:latin typeface="Microsoft YaHei" pitchFamily="34" charset="0"/>
              <a:ea typeface="Microsoft YaHei" pitchFamily="34" charset="-122"/>
              <a:cs typeface="Microsoft YaHei" pitchFamily="34" charset="-120"/>
            </a:endParaRPr>
          </a:p>
        </p:txBody>
      </p:sp>
      <p:sp>
        <p:nvSpPr>
          <p:cNvPr id="13" name="Text 11"/>
          <p:cNvSpPr/>
          <p:nvPr/>
        </p:nvSpPr>
        <p:spPr>
          <a:xfrm>
            <a:off x="0" y="3886798"/>
            <a:ext cx="4927600" cy="320040"/>
          </a:xfrm>
          <a:prstGeom prst="rect">
            <a:avLst/>
          </a:prstGeom>
          <a:noFill/>
          <a:ln/>
        </p:spPr>
        <p:txBody>
          <a:bodyPr wrap="none" lIns="0" tIns="0" rIns="0" bIns="0" rtlCol="0" anchor="t"/>
          <a:lstStyle/>
          <a:p>
            <a:pPr algn="ctr" indent="0" marL="0">
              <a:buNone/>
            </a:pPr>
            <a:r>
              <a:rPr lang="en-US" sz="2100" b="1" dirty="0">
                <a:solidFill>
                  <a:srgbClr val="33231C"/>
                </a:solidFill>
                <a:latin typeface="Microsoft YaHei" pitchFamily="34" charset="0"/>
                <a:ea typeface="Microsoft YaHei" pitchFamily="34" charset="-122"/>
                <a:cs typeface="Microsoft YaHei" pitchFamily="34" charset="-120"/>
              </a:rPr>
              <a:t>设备更新</a:t>
            </a:r>
            <a:endParaRPr lang="en-US" sz="2100" dirty="0">
              <a:latin typeface="Microsoft YaHei" pitchFamily="34" charset="0"/>
              <a:ea typeface="Microsoft YaHei" pitchFamily="34" charset="-122"/>
              <a:cs typeface="Microsoft YaHei" pitchFamily="34" charset="-120"/>
            </a:endParaRPr>
          </a:p>
        </p:txBody>
      </p:sp>
      <p:sp>
        <p:nvSpPr>
          <p:cNvPr id="14" name="Text 12"/>
          <p:cNvSpPr/>
          <p:nvPr/>
        </p:nvSpPr>
        <p:spPr>
          <a:xfrm>
            <a:off x="0" y="4397533"/>
            <a:ext cx="49276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梳理技改项目，对照贴息政策测算融</a:t>
            </a:r>
            <a:endParaRPr lang="en-US" sz="1350" dirty="0">
              <a:latin typeface="Microsoft YaHei" pitchFamily="34" charset="0"/>
              <a:ea typeface="Microsoft YaHei" pitchFamily="34" charset="-122"/>
              <a:cs typeface="Microsoft YaHei" pitchFamily="34" charset="-120"/>
            </a:endParaRPr>
          </a:p>
        </p:txBody>
      </p:sp>
      <p:sp>
        <p:nvSpPr>
          <p:cNvPr id="15" name="Text 13"/>
          <p:cNvSpPr/>
          <p:nvPr/>
        </p:nvSpPr>
        <p:spPr>
          <a:xfrm>
            <a:off x="0" y="4664233"/>
            <a:ext cx="49276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资成本</a:t>
            </a:r>
            <a:endParaRPr lang="en-US" sz="1350" dirty="0">
              <a:latin typeface="Microsoft YaHei" pitchFamily="34" charset="0"/>
              <a:ea typeface="Microsoft YaHei" pitchFamily="34" charset="-122"/>
              <a:cs typeface="Microsoft YaHei" pitchFamily="34" charset="-120"/>
            </a:endParaRPr>
          </a:p>
        </p:txBody>
      </p:sp>
      <p:sp>
        <p:nvSpPr>
          <p:cNvPr id="16" name="Shape 14"/>
          <p:cNvSpPr/>
          <p:nvPr/>
        </p:nvSpPr>
        <p:spPr>
          <a:xfrm>
            <a:off x="4398963" y="2767013"/>
            <a:ext cx="3394075" cy="2752725"/>
          </a:xfrm>
          <a:prstGeom prst="rect">
            <a:avLst/>
          </a:prstGeom>
          <a:solidFill>
            <a:srgbClr val="FCF8EF"/>
          </a:solidFill>
          <a:ln w="9525">
            <a:solidFill>
              <a:srgbClr val="E0D2B8"/>
            </a:solidFill>
            <a:prstDash val="solid"/>
          </a:ln>
        </p:spPr>
      </p:sp>
      <p:sp>
        <p:nvSpPr>
          <p:cNvPr id="17" name="Shape 15"/>
          <p:cNvSpPr/>
          <p:nvPr/>
        </p:nvSpPr>
        <p:spPr>
          <a:xfrm>
            <a:off x="5810250" y="3048000"/>
            <a:ext cx="571500" cy="571500"/>
          </a:xfrm>
          <a:prstGeom prst="rect">
            <a:avLst/>
          </a:prstGeom>
          <a:solidFill>
            <a:srgbClr val="B02318"/>
          </a:solidFill>
          <a:ln/>
        </p:spPr>
      </p:sp>
      <p:sp>
        <p:nvSpPr>
          <p:cNvPr id="18" name="Text 16"/>
          <p:cNvSpPr/>
          <p:nvPr/>
        </p:nvSpPr>
        <p:spPr>
          <a:xfrm>
            <a:off x="0" y="3173146"/>
            <a:ext cx="12192000" cy="342900"/>
          </a:xfrm>
          <a:prstGeom prst="rect">
            <a:avLst/>
          </a:prstGeom>
          <a:noFill/>
          <a:ln/>
        </p:spPr>
        <p:txBody>
          <a:bodyPr wrap="none" lIns="0" tIns="0" rIns="0" bIns="0" rtlCol="0" anchor="t"/>
          <a:lstStyle/>
          <a:p>
            <a:pPr algn="ctr" indent="0" marL="0">
              <a:buNone/>
            </a:pPr>
            <a:r>
              <a:rPr lang="en-US" sz="2250" b="1" dirty="0">
                <a:solidFill>
                  <a:srgbClr val="FFFFFF"/>
                </a:solidFill>
                <a:latin typeface="Microsoft YaHei" pitchFamily="34" charset="0"/>
                <a:ea typeface="Microsoft YaHei" pitchFamily="34" charset="-122"/>
                <a:cs typeface="Microsoft YaHei" pitchFamily="34" charset="-120"/>
              </a:rPr>
              <a:t>二</a:t>
            </a:r>
            <a:endParaRPr lang="en-US" sz="2250" dirty="0">
              <a:latin typeface="Microsoft YaHei" pitchFamily="34" charset="0"/>
              <a:ea typeface="Microsoft YaHei" pitchFamily="34" charset="-122"/>
              <a:cs typeface="Microsoft YaHei" pitchFamily="34" charset="-120"/>
            </a:endParaRPr>
          </a:p>
        </p:txBody>
      </p:sp>
      <p:sp>
        <p:nvSpPr>
          <p:cNvPr id="19" name="Text 17"/>
          <p:cNvSpPr/>
          <p:nvPr/>
        </p:nvSpPr>
        <p:spPr>
          <a:xfrm>
            <a:off x="0" y="3886798"/>
            <a:ext cx="12192000" cy="320040"/>
          </a:xfrm>
          <a:prstGeom prst="rect">
            <a:avLst/>
          </a:prstGeom>
          <a:noFill/>
          <a:ln/>
        </p:spPr>
        <p:txBody>
          <a:bodyPr wrap="none" lIns="0" tIns="0" rIns="0" bIns="0" rtlCol="0" anchor="t"/>
          <a:lstStyle/>
          <a:p>
            <a:pPr algn="ctr" indent="0" marL="0">
              <a:buNone/>
            </a:pPr>
            <a:r>
              <a:rPr lang="en-US" sz="2100" b="1" dirty="0">
                <a:solidFill>
                  <a:srgbClr val="33231C"/>
                </a:solidFill>
                <a:latin typeface="Microsoft YaHei" pitchFamily="34" charset="0"/>
                <a:ea typeface="Microsoft YaHei" pitchFamily="34" charset="-122"/>
                <a:cs typeface="Microsoft YaHei" pitchFamily="34" charset="-120"/>
              </a:rPr>
              <a:t>碳排放</a:t>
            </a:r>
            <a:endParaRPr lang="en-US" sz="2100" dirty="0">
              <a:latin typeface="Microsoft YaHei" pitchFamily="34" charset="0"/>
              <a:ea typeface="Microsoft YaHei" pitchFamily="34" charset="-122"/>
              <a:cs typeface="Microsoft YaHei" pitchFamily="34" charset="-120"/>
            </a:endParaRPr>
          </a:p>
        </p:txBody>
      </p:sp>
      <p:sp>
        <p:nvSpPr>
          <p:cNvPr id="20" name="Text 18"/>
          <p:cNvSpPr/>
          <p:nvPr/>
        </p:nvSpPr>
        <p:spPr>
          <a:xfrm>
            <a:off x="0" y="4397533"/>
            <a:ext cx="121920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按碳强度口径，摸清主要工厂的排放</a:t>
            </a:r>
            <a:endParaRPr lang="en-US" sz="1350" dirty="0">
              <a:latin typeface="Microsoft YaHei" pitchFamily="34" charset="0"/>
              <a:ea typeface="Microsoft YaHei" pitchFamily="34" charset="-122"/>
              <a:cs typeface="Microsoft YaHei" pitchFamily="34" charset="-120"/>
            </a:endParaRPr>
          </a:p>
        </p:txBody>
      </p:sp>
      <p:sp>
        <p:nvSpPr>
          <p:cNvPr id="21" name="Text 19"/>
          <p:cNvSpPr/>
          <p:nvPr/>
        </p:nvSpPr>
        <p:spPr>
          <a:xfrm>
            <a:off x="0" y="4664233"/>
            <a:ext cx="121920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基数</a:t>
            </a:r>
            <a:endParaRPr lang="en-US" sz="1350" dirty="0">
              <a:latin typeface="Microsoft YaHei" pitchFamily="34" charset="0"/>
              <a:ea typeface="Microsoft YaHei" pitchFamily="34" charset="-122"/>
              <a:cs typeface="Microsoft YaHei" pitchFamily="34" charset="-120"/>
            </a:endParaRPr>
          </a:p>
        </p:txBody>
      </p:sp>
      <p:sp>
        <p:nvSpPr>
          <p:cNvPr id="22" name="Shape 20"/>
          <p:cNvSpPr/>
          <p:nvPr/>
        </p:nvSpPr>
        <p:spPr>
          <a:xfrm>
            <a:off x="8031163" y="2767013"/>
            <a:ext cx="3394075" cy="2752725"/>
          </a:xfrm>
          <a:prstGeom prst="rect">
            <a:avLst/>
          </a:prstGeom>
          <a:solidFill>
            <a:srgbClr val="FCF8EF"/>
          </a:solidFill>
          <a:ln w="9525">
            <a:solidFill>
              <a:srgbClr val="E0D2B8"/>
            </a:solidFill>
            <a:prstDash val="solid"/>
          </a:ln>
        </p:spPr>
      </p:sp>
      <p:sp>
        <p:nvSpPr>
          <p:cNvPr id="23" name="Shape 21"/>
          <p:cNvSpPr/>
          <p:nvPr/>
        </p:nvSpPr>
        <p:spPr>
          <a:xfrm>
            <a:off x="9442450" y="3048000"/>
            <a:ext cx="571500" cy="571500"/>
          </a:xfrm>
          <a:prstGeom prst="rect">
            <a:avLst/>
          </a:prstGeom>
          <a:solidFill>
            <a:srgbClr val="B02318"/>
          </a:solidFill>
          <a:ln/>
        </p:spPr>
      </p:sp>
      <p:sp>
        <p:nvSpPr>
          <p:cNvPr id="24" name="Text 22"/>
          <p:cNvSpPr/>
          <p:nvPr/>
        </p:nvSpPr>
        <p:spPr>
          <a:xfrm>
            <a:off x="7264400" y="3173146"/>
            <a:ext cx="4927600" cy="342900"/>
          </a:xfrm>
          <a:prstGeom prst="rect">
            <a:avLst/>
          </a:prstGeom>
          <a:noFill/>
          <a:ln/>
        </p:spPr>
        <p:txBody>
          <a:bodyPr wrap="none" lIns="0" tIns="0" rIns="0" bIns="0" rtlCol="0" anchor="t"/>
          <a:lstStyle/>
          <a:p>
            <a:pPr algn="ctr" indent="0" marL="0">
              <a:buNone/>
            </a:pPr>
            <a:r>
              <a:rPr lang="en-US" sz="2250" b="1" dirty="0">
                <a:solidFill>
                  <a:srgbClr val="FFFFFF"/>
                </a:solidFill>
                <a:latin typeface="Microsoft YaHei" pitchFamily="34" charset="0"/>
                <a:ea typeface="Microsoft YaHei" pitchFamily="34" charset="-122"/>
                <a:cs typeface="Microsoft YaHei" pitchFamily="34" charset="-120"/>
              </a:rPr>
              <a:t>三</a:t>
            </a:r>
            <a:endParaRPr lang="en-US" sz="2250" dirty="0">
              <a:latin typeface="Microsoft YaHei" pitchFamily="34" charset="0"/>
              <a:ea typeface="Microsoft YaHei" pitchFamily="34" charset="-122"/>
              <a:cs typeface="Microsoft YaHei" pitchFamily="34" charset="-120"/>
            </a:endParaRPr>
          </a:p>
        </p:txBody>
      </p:sp>
      <p:sp>
        <p:nvSpPr>
          <p:cNvPr id="25" name="Text 23"/>
          <p:cNvSpPr/>
          <p:nvPr/>
        </p:nvSpPr>
        <p:spPr>
          <a:xfrm>
            <a:off x="7264400" y="3886798"/>
            <a:ext cx="4927600" cy="320040"/>
          </a:xfrm>
          <a:prstGeom prst="rect">
            <a:avLst/>
          </a:prstGeom>
          <a:noFill/>
          <a:ln/>
        </p:spPr>
        <p:txBody>
          <a:bodyPr wrap="none" lIns="0" tIns="0" rIns="0" bIns="0" rtlCol="0" anchor="t"/>
          <a:lstStyle/>
          <a:p>
            <a:pPr algn="ctr" indent="0" marL="0">
              <a:buNone/>
            </a:pPr>
            <a:r>
              <a:rPr lang="en-US" sz="2100" b="1" dirty="0">
                <a:solidFill>
                  <a:srgbClr val="33231C"/>
                </a:solidFill>
                <a:latin typeface="Microsoft YaHei" pitchFamily="34" charset="0"/>
                <a:ea typeface="Microsoft YaHei" pitchFamily="34" charset="-122"/>
                <a:cs typeface="Microsoft YaHei" pitchFamily="34" charset="-120"/>
              </a:rPr>
              <a:t>跟踪</a:t>
            </a:r>
            <a:endParaRPr lang="en-US" sz="2100" dirty="0">
              <a:latin typeface="Microsoft YaHei" pitchFamily="34" charset="0"/>
              <a:ea typeface="Microsoft YaHei" pitchFamily="34" charset="-122"/>
              <a:cs typeface="Microsoft YaHei" pitchFamily="34" charset="-120"/>
            </a:endParaRPr>
          </a:p>
        </p:txBody>
      </p:sp>
      <p:sp>
        <p:nvSpPr>
          <p:cNvPr id="26" name="Text 24"/>
          <p:cNvSpPr/>
          <p:nvPr/>
        </p:nvSpPr>
        <p:spPr>
          <a:xfrm>
            <a:off x="7264400" y="4397533"/>
            <a:ext cx="49276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10 月 19 日前三季度数据发布后，更</a:t>
            </a:r>
            <a:endParaRPr lang="en-US" sz="1350" dirty="0">
              <a:latin typeface="Microsoft YaHei" pitchFamily="34" charset="0"/>
              <a:ea typeface="Microsoft YaHei" pitchFamily="34" charset="-122"/>
              <a:cs typeface="Microsoft YaHei" pitchFamily="34" charset="-120"/>
            </a:endParaRPr>
          </a:p>
        </p:txBody>
      </p:sp>
      <p:sp>
        <p:nvSpPr>
          <p:cNvPr id="27" name="Text 25"/>
          <p:cNvSpPr/>
          <p:nvPr/>
        </p:nvSpPr>
        <p:spPr>
          <a:xfrm>
            <a:off x="7264400" y="4664233"/>
            <a:ext cx="49276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新本判断</a:t>
            </a:r>
            <a:endParaRPr lang="en-US" sz="13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