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Strategy Department's briefing on China's 2026 Government Work Report and the Outline of the 15th Five-Year Plan (2026–2030). The first half covers the documents: what 2025 delivered, the targets and tasks set for 2026, and the direction set for the next five years. The second half covers delivery so far this year. Published data run to August, and third-quarter GDP is not due until October 19, so growth figures stop at the first half. We close with what this means for us and three things to do in the fourth quarter. Every figure comes from official documents or releases by the National Bureau of Statistics, the Ministry of Finance and other agencies, and each data page names its source.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takeaways. First, targets: 2025 hit its main goals except consumer prices, and 2026 sets the growth target as a range for the first time, with building a strong domestic market as the first of ten tasks. Second, the 15th Five-Year Plan sets no five-year GDP figure, makes carbon rather than energy use the main green yardstick, and adds welfare targets such as nursing beds in elderly care homes and childcare enrolment. Third, delivery this year: growth sits inside the range, but investment and retail sales are weak while factory prices have turned up. Data run to August, and Q3 GDP comes out on October 19. Fourth, what it means for us, which the last page turns into three actions.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2025 targets, one by one. GDP grew 5% to ¥140.19 trillion. Cities added 12.67 million jobs, and surveyed unemployment averaged 5.2%. Grain output was 1.43 trillion jin, about 715 million tonnes. Energy use per unit of GDP fell 5.1%, beating the target of about 3%. Real per-capita disposable income grew 5.0%, matching GDP. The one clear miss was prices: the target was a rise of about 2%, and the statistics bureau's words were that consumer prices were flat for the year, while producer prices fell 2.6%. That is why this year's report says it wants to turn the overall price level positive (推动价格总水平由负转正).</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2026 targets did not move: jobs, prices, grain, household income and the balance of payments are the same as last year. Two things changed. First, growth is set as a range for the first time. The original reads 经济增长4.5%—5%，在实际工作中努力争取更好结果, roughly 'growth of 4.5% to 5%, striving for better results in practice'. Second, the yearly green target switched from energy use to carbon: CO2 emissions per unit of GDP to fall about 3.8% (单位国内生产总值二氧化碳排放降低3.8%左右), where last year it was energy use per unit of GDP down about 3%. They are different measures and should not be drawn on one line. The price target is unchanged, but the report adds that it aims to turn the overall price level positive and see consumer prices recover moderately. One jin is half a kilogram, so 1.4 trillion jin is about 700 million tonnes.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deficit ratio stays at about 4%, and the deficit rises by ¥230 billion to ¥5.89 trillion. Ultra-long special treasury bonds stay at ¥1.3 trillion and local government special bonds at ¥4.4 trillion. Special bonds to recapitalize the big state-owned banks fall from ¥500 billion to ¥300 billion. Added up, new government borrowing is ¥11.89 trillion, only ¥30 billion more than 2025's ¥11.86 trillion, so this is a slight step up rather than a big push. General budget spending passes ¥30 trillion for the first time. Within the ultra-long bonds, ¥800 billion goes to major strategic projects, ¥250 billion to consumer trade-ins (¥50 billion less than last year) and ¥200 billion to equipment upgrades. A new ¥100 billion fund pairs fiscal and financial tools to support domestic demand, and central budget investment is ¥755 billion.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ten tasks for 2026, in order: build a strong domestic market, grow new drivers of growth, achieve self-reliance in science and technology, deepen reform in key areas, open up further, revitalize rural areas, advance urbanization and regional coordination, improve people's livelihoods, push the green transition, and prevent risks and strengthen security. Domestic demand leads for the second year running, now phrased as building a strong domestic market (着力建设强大国内市场), and the first task promises a plan to raise urban and rural incomes (制定实施城乡居民增收计划). The second task names chips, aerospace, biomedicine and the low-altitude economy as new pillar industries, and future industries such as quantum technology, biomanufacturing, embodied AI, brain-computer interfaces and 6G. The biggest moves in the order are welfare, up from tenth to eighth, and risk prevention, down from sixth to tenth.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 lists 20 main indicators: 12 expected and 8 binding. GDP growth has no five-year figure. The text says growth will be kept in a reasonable range and set year by year (国内生产总值增长保持在合理区间、各年度视情提出). The targets with numbers fall into three groups. Structure: urbanization to 71% and the core digital economy to 12.5% of GDP. Green: the non-fossil share of energy use to 25%, a binding target that is new to the main table. Welfare: new targets for the share of nursing beds in elderly care homes and a 6-point rise in childcare enrolment for under-threes, and registered nurses were added to the health workforce target. Dropped from the main table: energy intensity, the pension coverage rate, childcare places and the share of good air-quality days, among others. The digital economy base of 10.5% is a 2024 figure, starred in the Plan's 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is a change of lead measure, not a brand-new constraint. Carbon intensity was already binding in the 14th Plan, with an 18% cut over five years. What changed: energy intensity left the main table and survives only in the text, which still calls for energy use per unit of GDP to fall about 10% (单位GDP能耗下降10%左右). The non-fossil share of energy use became a new binding target, 25% by 2030. The yearly target moved too: 2025 asked energy use per unit of GDP to fall about 3%, and 2026 asks CO2 per unit of GDP to fall about 3.8%. The Plan also calls for zero-carbon factories and industrial parks (建设零碳工厂和园区), and the Work Report sets up a national low-carbon transition fund. For energy-heavy plants, the account to keep is now carbon emitted, not just energy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Quarterly growth slowed through 2025: 5.4%, 5.2%, 4.8% and 4.5%. It picked up to 5.0% in the first quarter of 2026 and eased to 4.3% in the second, for 4.7% in the first half, inside the 4.5% to 5% range. The second quarter on its own was below the floor. The statistics bureau publishes third-quarter GDP on October 19, so this page stops at the first half. September's official manufacturing PMI was 50.1 and the non-manufacturing business activity index was 50.2, both just above the 50 line between expansion and contraction.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points in time, to show the direction. Investment weakened most: fixed-asset investment grew 1.7% in the first quarter, fell 5.7% in the first half and 7.2% in January to August, with property development down 19.9% and private investment down 10.1%. Retail sales slowed from 2.4% to 1.1%, though retail sales of services grew 4.9% in January to August, faster than goods. Industrial output held above 5%. Prices are recovering: producer prices went from −0.6% in the first quarter to +2.0% for January to August, and +3.8% in August alone. Consumer prices are near 1%, still well short of the target of about 2%. Surveyed unemployment averaged 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year's added policies run along two lines. Spending: in January the State Council issued a plan to grow new areas of services consumption, in July it approved a plan to expand consumption over 2026–2030 that aims for retail sales of about ¥60 trillion by 2030, and in August the Ministry of Finance and others raised the yearly cap on interest subsidies for personal consumer loans from ¥3,000 to ¥5,000 and the subsidized loan amount per small firm from ¥50 million to ¥75 million, effective August 1. Industry and jobs: in January the Ministry of Industry and Information Technology and seven other agencies launched an AI Plus manufacturing action plan, and small and micro firms got a loan interest subsidy of 1.5 points a year for up to two years. In June the State Council issued a five-year employment-first plan. On September 28 a State Council executive meeting called for making good use of unused local government debt quota and more central bank relending for technology innovation and equipment upgrades.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Ultra-long special treasury bonds: ¥1.3 trillion for the year. Adding up the Ministry of Finance's issuance notices, ¥1.177 trillion had been issued by September 16, or 90.5%, with the last auction on October 16. New local government special bonds: ¥4.4 trillion for the year, ¥2.929 trillion issued in January to August, or 66.6%. General budget spending reached ¥18.15 trillion in January to August, 60.5% of the budget. The ¥250 billion for consumer trade-ins went out in four batches, and Xinhua reported on September 30 that the last batch had been allocated. We use that latest, clearest statement because mid-year figures from the Ministry of Finance and the planning commission did not match. The ¥300 billion of bank capital bonds had not been issued as of October 4: the first ¥150 billion is set for auction on October 8, later than the May and June dates in the original calendar. The ¥800 billion for major strategic projects was fully allocated by August 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manufacturers, equipment upgrades are the most direct and usable line this year. The 2026 budget puts ¥200 billion of ultra-long special bonds into large-scale equipment upgrades, and the Ministry of Finance said on August 21 that it had been allocated. Equipment purchases grew 11.8% in 2025, one of the few bright spots in investment. On financing, small and micro firms get a loan interest subsidy of 1.5 points a year for up to two years, and since August the subsidized amount per firm is up to ¥75 million, from ¥50 million. The AI Plus manufacturing action plan from January points the same way, so upgrades and automation can be planned together. The picture is an AI-generated illustration and shows no real factory.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four lines mean for us. Spending: central support is shifting from goods trade-ins toward services and loan subsidies. Trade-in money is ¥50 billion lower than last year, and services are growing faster than retail sales, so our consumer business should look harder at services and financing offers. Equipment: ¥200 billion for equipment upgrades is out, small firms get a 1.5-point loan subsidy on up to ¥75 million, and the AI Plus manufacturing plan is under way, so upgrade projects have both funding and cheaper credit. Carbon: the yearly target is now carbon intensity, down 17% over five years, and the Plan calls for zero-carbon factories and parks, so energy-heavy plants should get their carbon accounts in order first. Exports: exports grew 13.4% in the first half, the strongest part of demand this year, and are worth protecting.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things for the fourth quarter. One, equipment upgrades: list the projects under way and planned, check them against the equipment upgrade funds and the small-firm loan subsidy, and work out the financing savings. Two, carbon: the yearly target is now carbon intensity, so first measure the emissions baseline of our main plants on that basis, then decide whether a zero-carbon factory plan makes sense. Three, tracking: third-quarter GDP comes out on October 19, and the fourth quarter brings the bank capital bond auctions and the use of unused local debt quota, so we will update this view once they land. We ask management to name an owner for each of the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6362700"/>
            <a:ext cx="10972800" cy="19050"/>
          </a:xfrm>
          <a:prstGeom prst="rect">
            <a:avLst/>
          </a:prstGeom>
          <a:solidFill>
            <a:srgbClr val="C79A3B"/>
          </a:solidFill>
          <a:ln/>
        </p:spPr>
      </p:sp>
      <p:sp>
        <p:nvSpPr>
          <p:cNvPr id="4" name="Shape 2"/>
          <p:cNvSpPr/>
          <p:nvPr/>
        </p:nvSpPr>
        <p:spPr>
          <a:xfrm>
            <a:off x="609600" y="6419850"/>
            <a:ext cx="10972800" cy="9525"/>
          </a:xfrm>
          <a:prstGeom prst="rect">
            <a:avLst/>
          </a:prstGeom>
          <a:solidFill>
            <a:srgbClr val="C79A3B"/>
          </a:solidFill>
          <a:ln/>
        </p:spPr>
      </p:sp>
      <p:sp>
        <p:nvSpPr>
          <p:cNvPr id="5" name="Text 3"/>
          <p:cNvSpPr/>
          <p:nvPr/>
        </p:nvSpPr>
        <p:spPr>
          <a:xfrm>
            <a:off x="0" y="895101"/>
            <a:ext cx="12192000" cy="594360"/>
          </a:xfrm>
          <a:prstGeom prst="rect">
            <a:avLst/>
          </a:prstGeom>
          <a:noFill/>
          <a:ln/>
        </p:spPr>
        <p:txBody>
          <a:bodyPr wrap="none" lIns="0" tIns="0" rIns="0" bIns="0" rtlCol="0" anchor="t"/>
          <a:lstStyle/>
          <a:p>
            <a:pPr algn="ctr" indent="0" marL="0">
              <a:buNone/>
            </a:pPr>
            <a:r>
              <a:rPr lang="en-US" sz="3900" b="1" dirty="0">
                <a:solidFill>
                  <a:srgbClr val="B02318"/>
                </a:solidFill>
                <a:latin typeface="Microsoft YaHei" pitchFamily="34" charset="0"/>
                <a:ea typeface="Microsoft YaHei" pitchFamily="34" charset="-122"/>
                <a:cs typeface="Microsoft YaHei" pitchFamily="34" charset="-120"/>
              </a:rPr>
              <a:t>Strategy Department</a:t>
            </a:r>
            <a:endParaRPr lang="en-US" sz="3900" dirty="0">
              <a:latin typeface="Microsoft YaHei" pitchFamily="34" charset="0"/>
              <a:ea typeface="Microsoft YaHei" pitchFamily="34" charset="-122"/>
              <a:cs typeface="Microsoft YaHei" pitchFamily="34" charset="-120"/>
            </a:endParaRPr>
          </a:p>
        </p:txBody>
      </p:sp>
      <p:sp>
        <p:nvSpPr>
          <p:cNvPr id="6" name="Shape 4"/>
          <p:cNvSpPr/>
          <p:nvPr/>
        </p:nvSpPr>
        <p:spPr>
          <a:xfrm>
            <a:off x="762000" y="1752600"/>
            <a:ext cx="10668000" cy="38100"/>
          </a:xfrm>
          <a:prstGeom prst="rect">
            <a:avLst/>
          </a:prstGeom>
          <a:solidFill>
            <a:srgbClr val="B02318"/>
          </a:solidFill>
          <a:ln/>
        </p:spPr>
      </p:sp>
      <p:sp>
        <p:nvSpPr>
          <p:cNvPr id="7" name="Shape 5"/>
          <p:cNvSpPr/>
          <p:nvPr/>
        </p:nvSpPr>
        <p:spPr>
          <a:xfrm>
            <a:off x="762000" y="1847850"/>
            <a:ext cx="10668000" cy="9525"/>
          </a:xfrm>
          <a:prstGeom prst="rect">
            <a:avLst/>
          </a:prstGeom>
          <a:solidFill>
            <a:srgbClr val="B02318"/>
          </a:solidFill>
          <a:ln/>
        </p:spPr>
      </p:sp>
      <p:sp>
        <p:nvSpPr>
          <p:cNvPr id="8" name="Text 6"/>
          <p:cNvSpPr/>
          <p:nvPr/>
        </p:nvSpPr>
        <p:spPr>
          <a:xfrm>
            <a:off x="0" y="2477697"/>
            <a:ext cx="12192000" cy="640080"/>
          </a:xfrm>
          <a:prstGeom prst="rect">
            <a:avLst/>
          </a:prstGeom>
          <a:noFill/>
          <a:ln/>
        </p:spPr>
        <p:txBody>
          <a:bodyPr wrap="none" lIns="0" tIns="0" rIns="0" bIns="0" rtlCol="0" anchor="t"/>
          <a:lstStyle/>
          <a:p>
            <a:pPr algn="ctr" indent="0" marL="0">
              <a:buNone/>
            </a:pPr>
            <a:r>
              <a:rPr lang="en-US" sz="4200" b="1" dirty="0">
                <a:solidFill>
                  <a:srgbClr val="33231C"/>
                </a:solidFill>
                <a:latin typeface="Microsoft YaHei" pitchFamily="34" charset="0"/>
                <a:ea typeface="Microsoft YaHei" pitchFamily="34" charset="-122"/>
                <a:cs typeface="Microsoft YaHei" pitchFamily="34" charset="-120"/>
              </a:rPr>
              <a:t>2026 Work Report and</a:t>
            </a:r>
            <a:endParaRPr lang="en-US" sz="4200" dirty="0">
              <a:latin typeface="Microsoft YaHei" pitchFamily="34" charset="0"/>
              <a:ea typeface="Microsoft YaHei" pitchFamily="34" charset="-122"/>
              <a:cs typeface="Microsoft YaHei" pitchFamily="34" charset="-120"/>
            </a:endParaRPr>
          </a:p>
        </p:txBody>
      </p:sp>
      <p:sp>
        <p:nvSpPr>
          <p:cNvPr id="9" name="Text 7"/>
          <p:cNvSpPr/>
          <p:nvPr/>
        </p:nvSpPr>
        <p:spPr>
          <a:xfrm>
            <a:off x="0" y="3163497"/>
            <a:ext cx="12192000" cy="640080"/>
          </a:xfrm>
          <a:prstGeom prst="rect">
            <a:avLst/>
          </a:prstGeom>
          <a:noFill/>
          <a:ln/>
        </p:spPr>
        <p:txBody>
          <a:bodyPr wrap="none" lIns="0" tIns="0" rIns="0" bIns="0" rtlCol="0" anchor="t"/>
          <a:lstStyle/>
          <a:p>
            <a:pPr algn="ctr" indent="0" marL="0">
              <a:buNone/>
            </a:pPr>
            <a:r>
              <a:rPr lang="en-US" sz="4200" b="1" dirty="0">
                <a:solidFill>
                  <a:srgbClr val="33231C"/>
                </a:solidFill>
                <a:latin typeface="Microsoft YaHei" pitchFamily="34" charset="0"/>
                <a:ea typeface="Microsoft YaHei" pitchFamily="34" charset="-122"/>
                <a:cs typeface="Microsoft YaHei" pitchFamily="34" charset="-120"/>
              </a:rPr>
              <a:t>the 15th Five-Year Plan</a:t>
            </a:r>
            <a:endParaRPr lang="en-US" sz="4200" dirty="0">
              <a:latin typeface="Microsoft YaHei" pitchFamily="34" charset="0"/>
              <a:ea typeface="Microsoft YaHei" pitchFamily="34" charset="-122"/>
              <a:cs typeface="Microsoft YaHei" pitchFamily="34" charset="-120"/>
            </a:endParaRPr>
          </a:p>
        </p:txBody>
      </p:sp>
      <p:sp>
        <p:nvSpPr>
          <p:cNvPr id="10" name="Text 8"/>
          <p:cNvSpPr/>
          <p:nvPr/>
        </p:nvSpPr>
        <p:spPr>
          <a:xfrm>
            <a:off x="0" y="4094179"/>
            <a:ext cx="12192000" cy="251460"/>
          </a:xfrm>
          <a:prstGeom prst="rect">
            <a:avLst/>
          </a:prstGeom>
          <a:noFill/>
          <a:ln/>
        </p:spPr>
        <p:txBody>
          <a:bodyPr wrap="none" lIns="0" tIns="0" rIns="0" bIns="0" rtlCol="0" anchor="t"/>
          <a:lstStyle/>
          <a:p>
            <a:pPr algn="ctr" indent="0" marL="0">
              <a:buNone/>
            </a:pPr>
            <a:r>
              <a:rPr lang="en-US" sz="1650" dirty="0">
                <a:solidFill>
                  <a:srgbClr val="6E5B4B"/>
                </a:solidFill>
                <a:latin typeface="Microsoft YaHei" pitchFamily="34" charset="0"/>
                <a:ea typeface="Microsoft YaHei" pitchFamily="34" charset="-122"/>
                <a:cs typeface="Microsoft YaHei" pitchFamily="34" charset="-120"/>
              </a:rPr>
              <a:t>A briefing: the key points and what they mean for us</a:t>
            </a:r>
            <a:endParaRPr lang="en-US" sz="1650" dirty="0">
              <a:latin typeface="Microsoft YaHei" pitchFamily="34" charset="0"/>
              <a:ea typeface="Microsoft YaHei" pitchFamily="34" charset="-122"/>
              <a:cs typeface="Microsoft YaHei" pitchFamily="34" charset="-120"/>
            </a:endParaRPr>
          </a:p>
        </p:txBody>
      </p:sp>
      <p:sp>
        <p:nvSpPr>
          <p:cNvPr id="11" name="Text 9"/>
          <p:cNvSpPr/>
          <p:nvPr/>
        </p:nvSpPr>
        <p:spPr>
          <a:xfrm>
            <a:off x="0" y="5645308"/>
            <a:ext cx="121920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October 2026</a:t>
            </a:r>
            <a:endParaRPr lang="en-US" sz="13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A growth range, demand first, carbon over energy</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990600" y="2076450"/>
            <a:ext cx="419100" cy="419100"/>
          </a:xfrm>
          <a:prstGeom prst="rect">
            <a:avLst/>
          </a:prstGeom>
          <a:solidFill>
            <a:srgbClr val="B02318"/>
          </a:solidFill>
          <a:ln/>
        </p:spPr>
      </p:sp>
      <p:sp>
        <p:nvSpPr>
          <p:cNvPr id="8" name="Text 6"/>
          <p:cNvSpPr/>
          <p:nvPr/>
        </p:nvSpPr>
        <p:spPr>
          <a:xfrm>
            <a:off x="0" y="2160604"/>
            <a:ext cx="2400300" cy="251460"/>
          </a:xfrm>
          <a:prstGeom prst="rect">
            <a:avLst/>
          </a:prstGeom>
          <a:noFill/>
          <a:ln/>
        </p:spPr>
        <p:txBody>
          <a:bodyPr wrap="none" lIns="0" tIns="0" rIns="0" bIns="0" rtlCol="0" anchor="t"/>
          <a:lstStyle/>
          <a:p>
            <a:pPr algn="ctr" indent="0" marL="0">
              <a:buNone/>
            </a:pPr>
            <a:r>
              <a:rPr lang="en-US" sz="1650" b="1" dirty="0">
                <a:solidFill>
                  <a:srgbClr val="FFFFFF"/>
                </a:solidFill>
                <a:latin typeface="Microsoft YaHei" pitchFamily="34" charset="0"/>
                <a:ea typeface="Microsoft YaHei" pitchFamily="34" charset="-122"/>
                <a:cs typeface="Microsoft YaHei" pitchFamily="34" charset="-120"/>
              </a:rPr>
              <a:t>1</a:t>
            </a:r>
            <a:endParaRPr lang="en-US" sz="1650" dirty="0">
              <a:latin typeface="Microsoft YaHei" pitchFamily="34" charset="0"/>
              <a:ea typeface="Microsoft YaHei" pitchFamily="34" charset="-122"/>
              <a:cs typeface="Microsoft YaHei" pitchFamily="34" charset="-120"/>
            </a:endParaRPr>
          </a:p>
        </p:txBody>
      </p:sp>
      <p:sp>
        <p:nvSpPr>
          <p:cNvPr id="9" name="Text 7"/>
          <p:cNvSpPr/>
          <p:nvPr/>
        </p:nvSpPr>
        <p:spPr>
          <a:xfrm>
            <a:off x="1638300" y="2008204"/>
            <a:ext cx="105537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Targets: 2025 mostly met, 2026 set as a range</a:t>
            </a:r>
            <a:endParaRPr lang="en-US" sz="1650" dirty="0">
              <a:latin typeface="Microsoft YaHei" pitchFamily="34" charset="0"/>
              <a:ea typeface="Microsoft YaHei" pitchFamily="34" charset="-122"/>
              <a:cs typeface="Microsoft YaHei" pitchFamily="34" charset="-120"/>
            </a:endParaRPr>
          </a:p>
        </p:txBody>
      </p:sp>
      <p:sp>
        <p:nvSpPr>
          <p:cNvPr id="10" name="Text 8"/>
          <p:cNvSpPr/>
          <p:nvPr/>
        </p:nvSpPr>
        <p:spPr>
          <a:xfrm>
            <a:off x="1638300" y="2359183"/>
            <a:ext cx="10553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Only CPI missed in 2025. The 2026 growth target is 4.5% to 5%, and domestic demand leads the ten tasks.</a:t>
            </a:r>
            <a:endParaRPr lang="en-US" sz="1350" dirty="0">
              <a:latin typeface="Microsoft YaHei" pitchFamily="34" charset="0"/>
              <a:ea typeface="Microsoft YaHei" pitchFamily="34" charset="-122"/>
              <a:cs typeface="Microsoft YaHei" pitchFamily="34" charset="-120"/>
            </a:endParaRPr>
          </a:p>
        </p:txBody>
      </p:sp>
      <p:sp>
        <p:nvSpPr>
          <p:cNvPr id="11" name="Shape 9"/>
          <p:cNvSpPr/>
          <p:nvPr/>
        </p:nvSpPr>
        <p:spPr>
          <a:xfrm>
            <a:off x="762000" y="2838450"/>
            <a:ext cx="10668000" cy="9525"/>
          </a:xfrm>
          <a:prstGeom prst="rect">
            <a:avLst/>
          </a:prstGeom>
          <a:solidFill>
            <a:srgbClr val="E0D2B8"/>
          </a:solidFill>
          <a:ln/>
        </p:spPr>
      </p:sp>
      <p:sp>
        <p:nvSpPr>
          <p:cNvPr id="12" name="Shape 10"/>
          <p:cNvSpPr/>
          <p:nvPr/>
        </p:nvSpPr>
        <p:spPr>
          <a:xfrm>
            <a:off x="990600" y="3143250"/>
            <a:ext cx="419100" cy="419100"/>
          </a:xfrm>
          <a:prstGeom prst="rect">
            <a:avLst/>
          </a:prstGeom>
          <a:solidFill>
            <a:srgbClr val="B02318"/>
          </a:solidFill>
          <a:ln/>
        </p:spPr>
      </p:sp>
      <p:sp>
        <p:nvSpPr>
          <p:cNvPr id="13" name="Text 11"/>
          <p:cNvSpPr/>
          <p:nvPr/>
        </p:nvSpPr>
        <p:spPr>
          <a:xfrm>
            <a:off x="0" y="3227404"/>
            <a:ext cx="2400300" cy="251460"/>
          </a:xfrm>
          <a:prstGeom prst="rect">
            <a:avLst/>
          </a:prstGeom>
          <a:noFill/>
          <a:ln/>
        </p:spPr>
        <p:txBody>
          <a:bodyPr wrap="none" lIns="0" tIns="0" rIns="0" bIns="0" rtlCol="0" anchor="t"/>
          <a:lstStyle/>
          <a:p>
            <a:pPr algn="ctr" indent="0" marL="0">
              <a:buNone/>
            </a:pPr>
            <a:r>
              <a:rPr lang="en-US" sz="1650" b="1" dirty="0">
                <a:solidFill>
                  <a:srgbClr val="FFFFFF"/>
                </a:solidFill>
                <a:latin typeface="Microsoft YaHei" pitchFamily="34" charset="0"/>
                <a:ea typeface="Microsoft YaHei" pitchFamily="34" charset="-122"/>
                <a:cs typeface="Microsoft YaHei" pitchFamily="34" charset="-120"/>
              </a:rPr>
              <a:t>2</a:t>
            </a:r>
            <a:endParaRPr lang="en-US" sz="1650" dirty="0">
              <a:latin typeface="Microsoft YaHei" pitchFamily="34" charset="0"/>
              <a:ea typeface="Microsoft YaHei" pitchFamily="34" charset="-122"/>
              <a:cs typeface="Microsoft YaHei" pitchFamily="34" charset="-120"/>
            </a:endParaRPr>
          </a:p>
        </p:txBody>
      </p:sp>
      <p:sp>
        <p:nvSpPr>
          <p:cNvPr id="14" name="Text 12"/>
          <p:cNvSpPr/>
          <p:nvPr/>
        </p:nvSpPr>
        <p:spPr>
          <a:xfrm>
            <a:off x="1638300" y="3075004"/>
            <a:ext cx="105537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15th Plan: no growth figure, carbon first</a:t>
            </a:r>
            <a:endParaRPr lang="en-US" sz="1650" dirty="0">
              <a:latin typeface="Microsoft YaHei" pitchFamily="34" charset="0"/>
              <a:ea typeface="Microsoft YaHei" pitchFamily="34" charset="-122"/>
              <a:cs typeface="Microsoft YaHei" pitchFamily="34" charset="-120"/>
            </a:endParaRPr>
          </a:p>
        </p:txBody>
      </p:sp>
      <p:sp>
        <p:nvSpPr>
          <p:cNvPr id="15" name="Text 13"/>
          <p:cNvSpPr/>
          <p:nvPr/>
        </p:nvSpPr>
        <p:spPr>
          <a:xfrm>
            <a:off x="1638300" y="3425983"/>
            <a:ext cx="10553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No five-year GDP figure. Carbon intensity down 17% over five years, and new welfare targets such as nursing beds.</a:t>
            </a:r>
            <a:endParaRPr lang="en-US" sz="1350" dirty="0">
              <a:latin typeface="Microsoft YaHei" pitchFamily="34" charset="0"/>
              <a:ea typeface="Microsoft YaHei" pitchFamily="34" charset="-122"/>
              <a:cs typeface="Microsoft YaHei" pitchFamily="34" charset="-120"/>
            </a:endParaRPr>
          </a:p>
        </p:txBody>
      </p:sp>
      <p:sp>
        <p:nvSpPr>
          <p:cNvPr id="16" name="Shape 14"/>
          <p:cNvSpPr/>
          <p:nvPr/>
        </p:nvSpPr>
        <p:spPr>
          <a:xfrm>
            <a:off x="762000" y="3905250"/>
            <a:ext cx="10668000" cy="9525"/>
          </a:xfrm>
          <a:prstGeom prst="rect">
            <a:avLst/>
          </a:prstGeom>
          <a:solidFill>
            <a:srgbClr val="E0D2B8"/>
          </a:solidFill>
          <a:ln/>
        </p:spPr>
      </p:sp>
      <p:sp>
        <p:nvSpPr>
          <p:cNvPr id="17" name="Shape 15"/>
          <p:cNvSpPr/>
          <p:nvPr/>
        </p:nvSpPr>
        <p:spPr>
          <a:xfrm>
            <a:off x="990600" y="4210050"/>
            <a:ext cx="419100" cy="419100"/>
          </a:xfrm>
          <a:prstGeom prst="rect">
            <a:avLst/>
          </a:prstGeom>
          <a:solidFill>
            <a:srgbClr val="B02318"/>
          </a:solidFill>
          <a:ln/>
        </p:spPr>
      </p:sp>
      <p:sp>
        <p:nvSpPr>
          <p:cNvPr id="18" name="Text 16"/>
          <p:cNvSpPr/>
          <p:nvPr/>
        </p:nvSpPr>
        <p:spPr>
          <a:xfrm>
            <a:off x="0" y="4294204"/>
            <a:ext cx="2400300" cy="251460"/>
          </a:xfrm>
          <a:prstGeom prst="rect">
            <a:avLst/>
          </a:prstGeom>
          <a:noFill/>
          <a:ln/>
        </p:spPr>
        <p:txBody>
          <a:bodyPr wrap="none" lIns="0" tIns="0" rIns="0" bIns="0" rtlCol="0" anchor="t"/>
          <a:lstStyle/>
          <a:p>
            <a:pPr algn="ctr" indent="0" marL="0">
              <a:buNone/>
            </a:pPr>
            <a:r>
              <a:rPr lang="en-US" sz="1650" b="1" dirty="0">
                <a:solidFill>
                  <a:srgbClr val="FFFFFF"/>
                </a:solidFill>
                <a:latin typeface="Microsoft YaHei" pitchFamily="34" charset="0"/>
                <a:ea typeface="Microsoft YaHei" pitchFamily="34" charset="-122"/>
                <a:cs typeface="Microsoft YaHei" pitchFamily="34" charset="-120"/>
              </a:rPr>
              <a:t>3</a:t>
            </a:r>
            <a:endParaRPr lang="en-US" sz="1650" dirty="0">
              <a:latin typeface="Microsoft YaHei" pitchFamily="34" charset="0"/>
              <a:ea typeface="Microsoft YaHei" pitchFamily="34" charset="-122"/>
              <a:cs typeface="Microsoft YaHei" pitchFamily="34" charset="-120"/>
            </a:endParaRPr>
          </a:p>
        </p:txBody>
      </p:sp>
      <p:sp>
        <p:nvSpPr>
          <p:cNvPr id="19" name="Text 17"/>
          <p:cNvSpPr/>
          <p:nvPr/>
        </p:nvSpPr>
        <p:spPr>
          <a:xfrm>
            <a:off x="1638300" y="4141804"/>
            <a:ext cx="105537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This year: growth in range, investment weak</a:t>
            </a:r>
            <a:endParaRPr lang="en-US" sz="1650" dirty="0">
              <a:latin typeface="Microsoft YaHei" pitchFamily="34" charset="0"/>
              <a:ea typeface="Microsoft YaHei" pitchFamily="34" charset="-122"/>
              <a:cs typeface="Microsoft YaHei" pitchFamily="34" charset="-120"/>
            </a:endParaRPr>
          </a:p>
        </p:txBody>
      </p:sp>
      <p:sp>
        <p:nvSpPr>
          <p:cNvPr id="20" name="Text 18"/>
          <p:cNvSpPr/>
          <p:nvPr/>
        </p:nvSpPr>
        <p:spPr>
          <a:xfrm>
            <a:off x="1638300" y="4492783"/>
            <a:ext cx="10553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GDP grew 4.7% in H1. Jan–Aug fixed-asset investment −7.2%, and PPI turned positive at +2.0%.</a:t>
            </a:r>
            <a:endParaRPr lang="en-US" sz="1350" dirty="0">
              <a:latin typeface="Microsoft YaHei" pitchFamily="34" charset="0"/>
              <a:ea typeface="Microsoft YaHei" pitchFamily="34" charset="-122"/>
              <a:cs typeface="Microsoft YaHei" pitchFamily="34" charset="-120"/>
            </a:endParaRPr>
          </a:p>
        </p:txBody>
      </p:sp>
      <p:sp>
        <p:nvSpPr>
          <p:cNvPr id="21" name="Shape 19"/>
          <p:cNvSpPr/>
          <p:nvPr/>
        </p:nvSpPr>
        <p:spPr>
          <a:xfrm>
            <a:off x="762000" y="5029200"/>
            <a:ext cx="10668000" cy="933450"/>
          </a:xfrm>
          <a:prstGeom prst="rect">
            <a:avLst/>
          </a:prstGeom>
          <a:solidFill>
            <a:srgbClr val="B02318"/>
          </a:solidFill>
          <a:ln/>
        </p:spPr>
      </p:sp>
      <p:sp>
        <p:nvSpPr>
          <p:cNvPr id="22" name="Shape 20"/>
          <p:cNvSpPr/>
          <p:nvPr/>
        </p:nvSpPr>
        <p:spPr>
          <a:xfrm>
            <a:off x="990600" y="5276850"/>
            <a:ext cx="419100" cy="419100"/>
          </a:xfrm>
          <a:prstGeom prst="rect">
            <a:avLst/>
          </a:prstGeom>
          <a:solidFill>
            <a:srgbClr val="FFFFFF"/>
          </a:solidFill>
          <a:ln/>
        </p:spPr>
      </p:sp>
      <p:sp>
        <p:nvSpPr>
          <p:cNvPr id="23" name="Text 21"/>
          <p:cNvSpPr/>
          <p:nvPr/>
        </p:nvSpPr>
        <p:spPr>
          <a:xfrm>
            <a:off x="0" y="5361004"/>
            <a:ext cx="2400300" cy="251460"/>
          </a:xfrm>
          <a:prstGeom prst="rect">
            <a:avLst/>
          </a:prstGeom>
          <a:noFill/>
          <a:ln/>
        </p:spPr>
        <p:txBody>
          <a:bodyPr wrap="none" lIns="0" tIns="0" rIns="0" bIns="0" rtlCol="0" anchor="t"/>
          <a:lstStyle/>
          <a:p>
            <a:pPr algn="ctr" indent="0" marL="0">
              <a:buNone/>
            </a:pPr>
            <a:r>
              <a:rPr lang="en-US" sz="1650" b="1" dirty="0">
                <a:solidFill>
                  <a:srgbClr val="B02318"/>
                </a:solidFill>
                <a:latin typeface="Microsoft YaHei" pitchFamily="34" charset="0"/>
                <a:ea typeface="Microsoft YaHei" pitchFamily="34" charset="-122"/>
                <a:cs typeface="Microsoft YaHei" pitchFamily="34" charset="-120"/>
              </a:rPr>
              <a:t>4</a:t>
            </a:r>
            <a:endParaRPr lang="en-US" sz="1650" dirty="0">
              <a:latin typeface="Microsoft YaHei" pitchFamily="34" charset="0"/>
              <a:ea typeface="Microsoft YaHei" pitchFamily="34" charset="-122"/>
              <a:cs typeface="Microsoft YaHei" pitchFamily="34" charset="-120"/>
            </a:endParaRPr>
          </a:p>
        </p:txBody>
      </p:sp>
      <p:sp>
        <p:nvSpPr>
          <p:cNvPr id="24" name="Text 22"/>
          <p:cNvSpPr/>
          <p:nvPr/>
        </p:nvSpPr>
        <p:spPr>
          <a:xfrm>
            <a:off x="1638300" y="5208604"/>
            <a:ext cx="10553700" cy="251460"/>
          </a:xfrm>
          <a:prstGeom prst="rect">
            <a:avLst/>
          </a:prstGeom>
          <a:noFill/>
          <a:ln/>
        </p:spPr>
        <p:txBody>
          <a:bodyPr wrap="none" lIns="0" tIns="0" rIns="0" bIns="0" rtlCol="0" anchor="t"/>
          <a:lstStyle/>
          <a:p>
            <a:pPr algn="l" indent="0" marL="0">
              <a:buNone/>
            </a:pPr>
            <a:r>
              <a:rPr lang="en-US" sz="1650" b="1" dirty="0">
                <a:solidFill>
                  <a:srgbClr val="FFFFFF"/>
                </a:solidFill>
                <a:latin typeface="Microsoft YaHei" pitchFamily="34" charset="0"/>
                <a:ea typeface="Microsoft YaHei" pitchFamily="34" charset="-122"/>
                <a:cs typeface="Microsoft YaHei" pitchFamily="34" charset="-120"/>
              </a:rPr>
              <a:t>For us: follow the policy money and the rules</a:t>
            </a:r>
            <a:endParaRPr lang="en-US" sz="1650" dirty="0">
              <a:latin typeface="Microsoft YaHei" pitchFamily="34" charset="0"/>
              <a:ea typeface="Microsoft YaHei" pitchFamily="34" charset="-122"/>
              <a:cs typeface="Microsoft YaHei" pitchFamily="34" charset="-120"/>
            </a:endParaRPr>
          </a:p>
        </p:txBody>
      </p:sp>
      <p:sp>
        <p:nvSpPr>
          <p:cNvPr id="25" name="Text 23"/>
          <p:cNvSpPr/>
          <p:nvPr/>
        </p:nvSpPr>
        <p:spPr>
          <a:xfrm>
            <a:off x="1638300" y="5559583"/>
            <a:ext cx="10553700" cy="205740"/>
          </a:xfrm>
          <a:prstGeom prst="rect">
            <a:avLst/>
          </a:prstGeom>
          <a:noFill/>
          <a:ln/>
        </p:spPr>
        <p:txBody>
          <a:bodyPr wrap="none" lIns="0" tIns="0" rIns="0" bIns="0" rtlCol="0" anchor="t"/>
          <a:lstStyle/>
          <a:p>
            <a:pPr algn="l" indent="0" marL="0">
              <a:buNone/>
            </a:pPr>
            <a:r>
              <a:rPr lang="en-US" sz="1350" dirty="0">
                <a:solidFill>
                  <a:srgbClr val="F7E9E8"/>
                </a:solidFill>
                <a:latin typeface="Microsoft YaHei" pitchFamily="34" charset="0"/>
                <a:ea typeface="Microsoft YaHei" pitchFamily="34" charset="-122"/>
                <a:cs typeface="Microsoft YaHei" pitchFamily="34" charset="-120"/>
              </a:rPr>
              <a:t>Watch services spending and equipment support, do the carbon sums early, protect exports.</a:t>
            </a:r>
            <a:endParaRPr lang="en-US" sz="13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2025 targets were met, except consumer prices</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Text 5"/>
          <p:cNvSpPr/>
          <p:nvPr/>
        </p:nvSpPr>
        <p:spPr>
          <a:xfrm>
            <a:off x="952500" y="1805648"/>
            <a:ext cx="11239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Measure</a:t>
            </a:r>
            <a:endParaRPr lang="en-US" sz="1125" dirty="0">
              <a:latin typeface="Microsoft YaHei" pitchFamily="34" charset="0"/>
              <a:ea typeface="Microsoft YaHei" pitchFamily="34" charset="-122"/>
              <a:cs typeface="Microsoft YaHei" pitchFamily="34" charset="-120"/>
            </a:endParaRPr>
          </a:p>
        </p:txBody>
      </p:sp>
      <p:sp>
        <p:nvSpPr>
          <p:cNvPr id="8" name="Text 6"/>
          <p:cNvSpPr/>
          <p:nvPr/>
        </p:nvSpPr>
        <p:spPr>
          <a:xfrm>
            <a:off x="3048000" y="1805648"/>
            <a:ext cx="9144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2025 target</a:t>
            </a:r>
            <a:endParaRPr lang="en-US" sz="1125" dirty="0">
              <a:latin typeface="Microsoft YaHei" pitchFamily="34" charset="0"/>
              <a:ea typeface="Microsoft YaHei" pitchFamily="34" charset="-122"/>
              <a:cs typeface="Microsoft YaHei" pitchFamily="34" charset="-120"/>
            </a:endParaRPr>
          </a:p>
        </p:txBody>
      </p:sp>
      <p:sp>
        <p:nvSpPr>
          <p:cNvPr id="9" name="Text 7"/>
          <p:cNvSpPr/>
          <p:nvPr/>
        </p:nvSpPr>
        <p:spPr>
          <a:xfrm>
            <a:off x="5143500" y="1805648"/>
            <a:ext cx="7048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2025 actual</a:t>
            </a:r>
            <a:endParaRPr lang="en-US" sz="1125" dirty="0">
              <a:latin typeface="Microsoft YaHei" pitchFamily="34" charset="0"/>
              <a:ea typeface="Microsoft YaHei" pitchFamily="34" charset="-122"/>
              <a:cs typeface="Microsoft YaHei" pitchFamily="34" charset="-120"/>
            </a:endParaRPr>
          </a:p>
        </p:txBody>
      </p:sp>
      <p:sp>
        <p:nvSpPr>
          <p:cNvPr id="10" name="Text 8"/>
          <p:cNvSpPr/>
          <p:nvPr/>
        </p:nvSpPr>
        <p:spPr>
          <a:xfrm>
            <a:off x="7239000" y="1805648"/>
            <a:ext cx="4953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Gap</a:t>
            </a:r>
            <a:endParaRPr lang="en-US" sz="1125" dirty="0">
              <a:latin typeface="Microsoft YaHei" pitchFamily="34" charset="0"/>
              <a:ea typeface="Microsoft YaHei" pitchFamily="34" charset="-122"/>
              <a:cs typeface="Microsoft YaHei" pitchFamily="34" charset="-120"/>
            </a:endParaRPr>
          </a:p>
        </p:txBody>
      </p:sp>
      <p:sp>
        <p:nvSpPr>
          <p:cNvPr id="11" name="Text 9"/>
          <p:cNvSpPr/>
          <p:nvPr/>
        </p:nvSpPr>
        <p:spPr>
          <a:xfrm>
            <a:off x="0" y="1805648"/>
            <a:ext cx="11430000" cy="171450"/>
          </a:xfrm>
          <a:prstGeom prst="rect">
            <a:avLst/>
          </a:prstGeom>
          <a:noFill/>
          <a:ln/>
        </p:spPr>
        <p:txBody>
          <a:bodyPr wrap="none" lIns="0" tIns="0" rIns="0" bIns="0" rtlCol="0" anchor="t"/>
          <a:lstStyle/>
          <a:p>
            <a:pPr algn="r" indent="0" marL="0">
              <a:buNone/>
            </a:pPr>
            <a:r>
              <a:rPr lang="en-US" sz="1125" dirty="0">
                <a:solidFill>
                  <a:srgbClr val="6E5B4B"/>
                </a:solidFill>
                <a:latin typeface="Microsoft YaHei" pitchFamily="34" charset="0"/>
                <a:ea typeface="Microsoft YaHei" pitchFamily="34" charset="-122"/>
                <a:cs typeface="Microsoft YaHei" pitchFamily="34" charset="-120"/>
              </a:rPr>
              <a:t>Verdict</a:t>
            </a:r>
            <a:endParaRPr lang="en-US" sz="1125" dirty="0">
              <a:latin typeface="Microsoft YaHei" pitchFamily="34" charset="0"/>
              <a:ea typeface="Microsoft YaHei" pitchFamily="34" charset="-122"/>
              <a:cs typeface="Microsoft YaHei" pitchFamily="34" charset="-120"/>
            </a:endParaRPr>
          </a:p>
        </p:txBody>
      </p:sp>
      <p:sp>
        <p:nvSpPr>
          <p:cNvPr id="12" name="Shape 10"/>
          <p:cNvSpPr/>
          <p:nvPr/>
        </p:nvSpPr>
        <p:spPr>
          <a:xfrm>
            <a:off x="762000" y="2038350"/>
            <a:ext cx="10668000" cy="19050"/>
          </a:xfrm>
          <a:prstGeom prst="rect">
            <a:avLst/>
          </a:prstGeom>
          <a:solidFill>
            <a:srgbClr val="B02318"/>
          </a:solidFill>
          <a:ln/>
        </p:spPr>
      </p:sp>
      <p:sp>
        <p:nvSpPr>
          <p:cNvPr id="13" name="Shape 11"/>
          <p:cNvSpPr/>
          <p:nvPr/>
        </p:nvSpPr>
        <p:spPr>
          <a:xfrm>
            <a:off x="762000" y="2667000"/>
            <a:ext cx="10668000" cy="9525"/>
          </a:xfrm>
          <a:prstGeom prst="rect">
            <a:avLst/>
          </a:prstGeom>
          <a:solidFill>
            <a:srgbClr val="E0D2B8"/>
          </a:solidFill>
          <a:ln/>
        </p:spPr>
      </p:sp>
      <p:sp>
        <p:nvSpPr>
          <p:cNvPr id="14" name="Text 12"/>
          <p:cNvSpPr/>
          <p:nvPr/>
        </p:nvSpPr>
        <p:spPr>
          <a:xfrm>
            <a:off x="952500" y="225476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GDP growth</a:t>
            </a:r>
            <a:endParaRPr lang="en-US" sz="1425" dirty="0">
              <a:latin typeface="Microsoft YaHei" pitchFamily="34" charset="0"/>
              <a:ea typeface="Microsoft YaHei" pitchFamily="34" charset="-122"/>
              <a:cs typeface="Microsoft YaHei" pitchFamily="34" charset="-120"/>
            </a:endParaRPr>
          </a:p>
        </p:txBody>
      </p:sp>
      <p:sp>
        <p:nvSpPr>
          <p:cNvPr id="15" name="Text 13"/>
          <p:cNvSpPr/>
          <p:nvPr/>
        </p:nvSpPr>
        <p:spPr>
          <a:xfrm>
            <a:off x="3048000" y="2263933"/>
            <a:ext cx="9144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About 5%</a:t>
            </a:r>
            <a:endParaRPr lang="en-US" sz="1350" dirty="0">
              <a:latin typeface="Microsoft YaHei" pitchFamily="34" charset="0"/>
              <a:ea typeface="Microsoft YaHei" pitchFamily="34" charset="-122"/>
              <a:cs typeface="Microsoft YaHei" pitchFamily="34" charset="-120"/>
            </a:endParaRPr>
          </a:p>
        </p:txBody>
      </p:sp>
      <p:sp>
        <p:nvSpPr>
          <p:cNvPr id="16" name="Text 14"/>
          <p:cNvSpPr/>
          <p:nvPr/>
        </p:nvSpPr>
        <p:spPr>
          <a:xfrm>
            <a:off x="5143500" y="2228002"/>
            <a:ext cx="7048500" cy="274320"/>
          </a:xfrm>
          <a:prstGeom prst="rect">
            <a:avLst/>
          </a:prstGeom>
          <a:noFill/>
          <a:ln/>
        </p:spPr>
        <p:txBody>
          <a:bodyPr wrap="none" lIns="0" tIns="0" rIns="0" bIns="0" rtlCol="0" anchor="t"/>
          <a:lstStyle/>
          <a:p>
            <a:pPr algn="l" indent="0" marL="0">
              <a:buNone/>
            </a:pPr>
            <a:r>
              <a:rPr lang="en-US" sz="1800" b="1" dirty="0">
                <a:solidFill>
                  <a:srgbClr val="33231C"/>
                </a:solidFill>
                <a:latin typeface="Microsoft YaHei" pitchFamily="34" charset="0"/>
                <a:ea typeface="Microsoft YaHei" pitchFamily="34" charset="-122"/>
                <a:cs typeface="Microsoft YaHei" pitchFamily="34" charset="-120"/>
              </a:rPr>
              <a:t>5.0%</a:t>
            </a:r>
            <a:endParaRPr lang="en-US" sz="1800" dirty="0">
              <a:latin typeface="Microsoft YaHei" pitchFamily="34" charset="0"/>
              <a:ea typeface="Microsoft YaHei" pitchFamily="34" charset="-122"/>
              <a:cs typeface="Microsoft YaHei" pitchFamily="34" charset="-120"/>
            </a:endParaRPr>
          </a:p>
        </p:txBody>
      </p:sp>
      <p:sp>
        <p:nvSpPr>
          <p:cNvPr id="17" name="Text 15"/>
          <p:cNvSpPr/>
          <p:nvPr/>
        </p:nvSpPr>
        <p:spPr>
          <a:xfrm>
            <a:off x="7239000" y="2263933"/>
            <a:ext cx="4953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Level</a:t>
            </a:r>
            <a:endParaRPr lang="en-US" sz="1350" dirty="0">
              <a:latin typeface="Microsoft YaHei" pitchFamily="34" charset="0"/>
              <a:ea typeface="Microsoft YaHei" pitchFamily="34" charset="-122"/>
              <a:cs typeface="Microsoft YaHei" pitchFamily="34" charset="-120"/>
            </a:endParaRPr>
          </a:p>
        </p:txBody>
      </p:sp>
      <p:sp>
        <p:nvSpPr>
          <p:cNvPr id="18" name="Shape 16"/>
          <p:cNvSpPr/>
          <p:nvPr/>
        </p:nvSpPr>
        <p:spPr>
          <a:xfrm>
            <a:off x="10672763" y="2243138"/>
            <a:ext cx="752475" cy="238125"/>
          </a:xfrm>
          <a:prstGeom prst="roundRect">
            <a:avLst>
              <a:gd name="adj" fmla="val 52000"/>
            </a:avLst>
          </a:prstGeom>
          <a:noFill/>
          <a:ln w="9525">
            <a:solidFill>
              <a:srgbClr val="4C6B3C"/>
            </a:solidFill>
            <a:prstDash val="solid"/>
          </a:ln>
        </p:spPr>
      </p:sp>
      <p:sp>
        <p:nvSpPr>
          <p:cNvPr id="19" name="Text 17"/>
          <p:cNvSpPr/>
          <p:nvPr/>
        </p:nvSpPr>
        <p:spPr>
          <a:xfrm>
            <a:off x="9906000" y="2281537"/>
            <a:ext cx="2286000" cy="160020"/>
          </a:xfrm>
          <a:prstGeom prst="rect">
            <a:avLst/>
          </a:prstGeom>
          <a:noFill/>
          <a:ln/>
        </p:spPr>
        <p:txBody>
          <a:bodyPr wrap="none" lIns="0" tIns="0" rIns="0" bIns="0" rtlCol="0" anchor="t"/>
          <a:lstStyle/>
          <a:p>
            <a:pPr algn="ctr" indent="0" marL="0">
              <a:buNone/>
            </a:pPr>
            <a:r>
              <a:rPr lang="en-US" sz="1050" b="1" dirty="0">
                <a:solidFill>
                  <a:srgbClr val="4C6B3C"/>
                </a:solidFill>
                <a:latin typeface="Microsoft YaHei" pitchFamily="34" charset="0"/>
                <a:ea typeface="Microsoft YaHei" pitchFamily="34" charset="-122"/>
                <a:cs typeface="Microsoft YaHei" pitchFamily="34" charset="-120"/>
              </a:rPr>
              <a:t>Met</a:t>
            </a:r>
            <a:endParaRPr lang="en-US" sz="1050" dirty="0">
              <a:latin typeface="Microsoft YaHei" pitchFamily="34" charset="0"/>
              <a:ea typeface="Microsoft YaHei" pitchFamily="34" charset="-122"/>
              <a:cs typeface="Microsoft YaHei" pitchFamily="34" charset="-120"/>
            </a:endParaRPr>
          </a:p>
        </p:txBody>
      </p:sp>
      <p:sp>
        <p:nvSpPr>
          <p:cNvPr id="20" name="Shape 18"/>
          <p:cNvSpPr/>
          <p:nvPr/>
        </p:nvSpPr>
        <p:spPr>
          <a:xfrm>
            <a:off x="762000" y="3286125"/>
            <a:ext cx="10668000" cy="9525"/>
          </a:xfrm>
          <a:prstGeom prst="rect">
            <a:avLst/>
          </a:prstGeom>
          <a:solidFill>
            <a:srgbClr val="E0D2B8"/>
          </a:solidFill>
          <a:ln/>
        </p:spPr>
      </p:sp>
      <p:sp>
        <p:nvSpPr>
          <p:cNvPr id="21" name="Text 19"/>
          <p:cNvSpPr/>
          <p:nvPr/>
        </p:nvSpPr>
        <p:spPr>
          <a:xfrm>
            <a:off x="952500" y="2873894"/>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New urban jobs</a:t>
            </a:r>
            <a:endParaRPr lang="en-US" sz="1425" dirty="0">
              <a:latin typeface="Microsoft YaHei" pitchFamily="34" charset="0"/>
              <a:ea typeface="Microsoft YaHei" pitchFamily="34" charset="-122"/>
              <a:cs typeface="Microsoft YaHei" pitchFamily="34" charset="-120"/>
            </a:endParaRPr>
          </a:p>
        </p:txBody>
      </p:sp>
      <p:sp>
        <p:nvSpPr>
          <p:cNvPr id="22" name="Text 20"/>
          <p:cNvSpPr/>
          <p:nvPr/>
        </p:nvSpPr>
        <p:spPr>
          <a:xfrm>
            <a:off x="3048000" y="2883058"/>
            <a:ext cx="9144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Over 12 million</a:t>
            </a:r>
            <a:endParaRPr lang="en-US" sz="1350" dirty="0">
              <a:latin typeface="Microsoft YaHei" pitchFamily="34" charset="0"/>
              <a:ea typeface="Microsoft YaHei" pitchFamily="34" charset="-122"/>
              <a:cs typeface="Microsoft YaHei" pitchFamily="34" charset="-120"/>
            </a:endParaRPr>
          </a:p>
        </p:txBody>
      </p:sp>
      <p:sp>
        <p:nvSpPr>
          <p:cNvPr id="23" name="Text 21"/>
          <p:cNvSpPr/>
          <p:nvPr/>
        </p:nvSpPr>
        <p:spPr>
          <a:xfrm>
            <a:off x="5143500" y="2847127"/>
            <a:ext cx="7048500" cy="274320"/>
          </a:xfrm>
          <a:prstGeom prst="rect">
            <a:avLst/>
          </a:prstGeom>
          <a:noFill/>
          <a:ln/>
        </p:spPr>
        <p:txBody>
          <a:bodyPr wrap="none" lIns="0" tIns="0" rIns="0" bIns="0" rtlCol="0" anchor="t"/>
          <a:lstStyle/>
          <a:p>
            <a:pPr algn="l" indent="0" marL="0">
              <a:buNone/>
            </a:pPr>
            <a:r>
              <a:rPr lang="en-US" sz="1800" b="1" dirty="0">
                <a:solidFill>
                  <a:srgbClr val="33231C"/>
                </a:solidFill>
                <a:latin typeface="Microsoft YaHei" pitchFamily="34" charset="0"/>
                <a:ea typeface="Microsoft YaHei" pitchFamily="34" charset="-122"/>
                <a:cs typeface="Microsoft YaHei" pitchFamily="34" charset="-120"/>
              </a:rPr>
              <a:t>12.67 million</a:t>
            </a:r>
            <a:endParaRPr lang="en-US" sz="1800" dirty="0">
              <a:latin typeface="Microsoft YaHei" pitchFamily="34" charset="0"/>
              <a:ea typeface="Microsoft YaHei" pitchFamily="34" charset="-122"/>
              <a:cs typeface="Microsoft YaHei" pitchFamily="34" charset="-120"/>
            </a:endParaRPr>
          </a:p>
        </p:txBody>
      </p:sp>
      <p:sp>
        <p:nvSpPr>
          <p:cNvPr id="24" name="Text 22"/>
          <p:cNvSpPr/>
          <p:nvPr/>
        </p:nvSpPr>
        <p:spPr>
          <a:xfrm>
            <a:off x="7239000" y="2883058"/>
            <a:ext cx="4953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+0.67 million</a:t>
            </a:r>
            <a:endParaRPr lang="en-US" sz="1350" dirty="0">
              <a:latin typeface="Microsoft YaHei" pitchFamily="34" charset="0"/>
              <a:ea typeface="Microsoft YaHei" pitchFamily="34" charset="-122"/>
              <a:cs typeface="Microsoft YaHei" pitchFamily="34" charset="-120"/>
            </a:endParaRPr>
          </a:p>
        </p:txBody>
      </p:sp>
      <p:sp>
        <p:nvSpPr>
          <p:cNvPr id="25" name="Shape 23"/>
          <p:cNvSpPr/>
          <p:nvPr/>
        </p:nvSpPr>
        <p:spPr>
          <a:xfrm>
            <a:off x="10672763" y="2862263"/>
            <a:ext cx="752475" cy="238125"/>
          </a:xfrm>
          <a:prstGeom prst="roundRect">
            <a:avLst>
              <a:gd name="adj" fmla="val 52000"/>
            </a:avLst>
          </a:prstGeom>
          <a:noFill/>
          <a:ln w="9525">
            <a:solidFill>
              <a:srgbClr val="4C6B3C"/>
            </a:solidFill>
            <a:prstDash val="solid"/>
          </a:ln>
        </p:spPr>
      </p:sp>
      <p:sp>
        <p:nvSpPr>
          <p:cNvPr id="26" name="Text 24"/>
          <p:cNvSpPr/>
          <p:nvPr/>
        </p:nvSpPr>
        <p:spPr>
          <a:xfrm>
            <a:off x="9906000" y="2900662"/>
            <a:ext cx="2286000" cy="160020"/>
          </a:xfrm>
          <a:prstGeom prst="rect">
            <a:avLst/>
          </a:prstGeom>
          <a:noFill/>
          <a:ln/>
        </p:spPr>
        <p:txBody>
          <a:bodyPr wrap="none" lIns="0" tIns="0" rIns="0" bIns="0" rtlCol="0" anchor="t"/>
          <a:lstStyle/>
          <a:p>
            <a:pPr algn="ctr" indent="0" marL="0">
              <a:buNone/>
            </a:pPr>
            <a:r>
              <a:rPr lang="en-US" sz="1050" b="1" dirty="0">
                <a:solidFill>
                  <a:srgbClr val="4C6B3C"/>
                </a:solidFill>
                <a:latin typeface="Microsoft YaHei" pitchFamily="34" charset="0"/>
                <a:ea typeface="Microsoft YaHei" pitchFamily="34" charset="-122"/>
                <a:cs typeface="Microsoft YaHei" pitchFamily="34" charset="-120"/>
              </a:rPr>
              <a:t>Met</a:t>
            </a:r>
            <a:endParaRPr lang="en-US" sz="1050" dirty="0">
              <a:latin typeface="Microsoft YaHei" pitchFamily="34" charset="0"/>
              <a:ea typeface="Microsoft YaHei" pitchFamily="34" charset="-122"/>
              <a:cs typeface="Microsoft YaHei" pitchFamily="34" charset="-120"/>
            </a:endParaRPr>
          </a:p>
        </p:txBody>
      </p:sp>
      <p:sp>
        <p:nvSpPr>
          <p:cNvPr id="27" name="Shape 25"/>
          <p:cNvSpPr/>
          <p:nvPr/>
        </p:nvSpPr>
        <p:spPr>
          <a:xfrm>
            <a:off x="762000" y="3905250"/>
            <a:ext cx="10668000" cy="9525"/>
          </a:xfrm>
          <a:prstGeom prst="rect">
            <a:avLst/>
          </a:prstGeom>
          <a:solidFill>
            <a:srgbClr val="E0D2B8"/>
          </a:solidFill>
          <a:ln/>
        </p:spPr>
      </p:sp>
      <p:sp>
        <p:nvSpPr>
          <p:cNvPr id="28" name="Text 26"/>
          <p:cNvSpPr/>
          <p:nvPr/>
        </p:nvSpPr>
        <p:spPr>
          <a:xfrm>
            <a:off x="952500" y="349301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Unemployment</a:t>
            </a:r>
            <a:endParaRPr lang="en-US" sz="1425" dirty="0">
              <a:latin typeface="Microsoft YaHei" pitchFamily="34" charset="0"/>
              <a:ea typeface="Microsoft YaHei" pitchFamily="34" charset="-122"/>
              <a:cs typeface="Microsoft YaHei" pitchFamily="34" charset="-120"/>
            </a:endParaRPr>
          </a:p>
        </p:txBody>
      </p:sp>
      <p:sp>
        <p:nvSpPr>
          <p:cNvPr id="29" name="Text 27"/>
          <p:cNvSpPr/>
          <p:nvPr/>
        </p:nvSpPr>
        <p:spPr>
          <a:xfrm>
            <a:off x="3048000" y="3502183"/>
            <a:ext cx="9144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About 5.5%</a:t>
            </a:r>
            <a:endParaRPr lang="en-US" sz="1350" dirty="0">
              <a:latin typeface="Microsoft YaHei" pitchFamily="34" charset="0"/>
              <a:ea typeface="Microsoft YaHei" pitchFamily="34" charset="-122"/>
              <a:cs typeface="Microsoft YaHei" pitchFamily="34" charset="-120"/>
            </a:endParaRPr>
          </a:p>
        </p:txBody>
      </p:sp>
      <p:sp>
        <p:nvSpPr>
          <p:cNvPr id="30" name="Text 28"/>
          <p:cNvSpPr/>
          <p:nvPr/>
        </p:nvSpPr>
        <p:spPr>
          <a:xfrm>
            <a:off x="5143500" y="3466252"/>
            <a:ext cx="7048500" cy="274320"/>
          </a:xfrm>
          <a:prstGeom prst="rect">
            <a:avLst/>
          </a:prstGeom>
          <a:noFill/>
          <a:ln/>
        </p:spPr>
        <p:txBody>
          <a:bodyPr wrap="none" lIns="0" tIns="0" rIns="0" bIns="0" rtlCol="0" anchor="t"/>
          <a:lstStyle/>
          <a:p>
            <a:pPr algn="l" indent="0" marL="0">
              <a:buNone/>
            </a:pPr>
            <a:r>
              <a:rPr lang="en-US" sz="1800" b="1" dirty="0">
                <a:solidFill>
                  <a:srgbClr val="33231C"/>
                </a:solidFill>
                <a:latin typeface="Microsoft YaHei" pitchFamily="34" charset="0"/>
                <a:ea typeface="Microsoft YaHei" pitchFamily="34" charset="-122"/>
                <a:cs typeface="Microsoft YaHei" pitchFamily="34" charset="-120"/>
              </a:rPr>
              <a:t>5.2% average</a:t>
            </a:r>
            <a:endParaRPr lang="en-US" sz="1800" dirty="0">
              <a:latin typeface="Microsoft YaHei" pitchFamily="34" charset="0"/>
              <a:ea typeface="Microsoft YaHei" pitchFamily="34" charset="-122"/>
              <a:cs typeface="Microsoft YaHei" pitchFamily="34" charset="-120"/>
            </a:endParaRPr>
          </a:p>
        </p:txBody>
      </p:sp>
      <p:sp>
        <p:nvSpPr>
          <p:cNvPr id="31" name="Text 29"/>
          <p:cNvSpPr/>
          <p:nvPr/>
        </p:nvSpPr>
        <p:spPr>
          <a:xfrm>
            <a:off x="7239000" y="3502183"/>
            <a:ext cx="4953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0.3 pt lower</a:t>
            </a:r>
            <a:endParaRPr lang="en-US" sz="1350" dirty="0">
              <a:latin typeface="Microsoft YaHei" pitchFamily="34" charset="0"/>
              <a:ea typeface="Microsoft YaHei" pitchFamily="34" charset="-122"/>
              <a:cs typeface="Microsoft YaHei" pitchFamily="34" charset="-120"/>
            </a:endParaRPr>
          </a:p>
        </p:txBody>
      </p:sp>
      <p:sp>
        <p:nvSpPr>
          <p:cNvPr id="32" name="Shape 30"/>
          <p:cNvSpPr/>
          <p:nvPr/>
        </p:nvSpPr>
        <p:spPr>
          <a:xfrm>
            <a:off x="10672763" y="3481388"/>
            <a:ext cx="752475" cy="238125"/>
          </a:xfrm>
          <a:prstGeom prst="roundRect">
            <a:avLst>
              <a:gd name="adj" fmla="val 52000"/>
            </a:avLst>
          </a:prstGeom>
          <a:noFill/>
          <a:ln w="9525">
            <a:solidFill>
              <a:srgbClr val="4C6B3C"/>
            </a:solidFill>
            <a:prstDash val="solid"/>
          </a:ln>
        </p:spPr>
      </p:sp>
      <p:sp>
        <p:nvSpPr>
          <p:cNvPr id="33" name="Text 31"/>
          <p:cNvSpPr/>
          <p:nvPr/>
        </p:nvSpPr>
        <p:spPr>
          <a:xfrm>
            <a:off x="9906000" y="3519787"/>
            <a:ext cx="2286000" cy="160020"/>
          </a:xfrm>
          <a:prstGeom prst="rect">
            <a:avLst/>
          </a:prstGeom>
          <a:noFill/>
          <a:ln/>
        </p:spPr>
        <p:txBody>
          <a:bodyPr wrap="none" lIns="0" tIns="0" rIns="0" bIns="0" rtlCol="0" anchor="t"/>
          <a:lstStyle/>
          <a:p>
            <a:pPr algn="ctr" indent="0" marL="0">
              <a:buNone/>
            </a:pPr>
            <a:r>
              <a:rPr lang="en-US" sz="1050" b="1" dirty="0">
                <a:solidFill>
                  <a:srgbClr val="4C6B3C"/>
                </a:solidFill>
                <a:latin typeface="Microsoft YaHei" pitchFamily="34" charset="0"/>
                <a:ea typeface="Microsoft YaHei" pitchFamily="34" charset="-122"/>
                <a:cs typeface="Microsoft YaHei" pitchFamily="34" charset="-120"/>
              </a:rPr>
              <a:t>Met</a:t>
            </a:r>
            <a:endParaRPr lang="en-US" sz="1050" dirty="0">
              <a:latin typeface="Microsoft YaHei" pitchFamily="34" charset="0"/>
              <a:ea typeface="Microsoft YaHei" pitchFamily="34" charset="-122"/>
              <a:cs typeface="Microsoft YaHei" pitchFamily="34" charset="-120"/>
            </a:endParaRPr>
          </a:p>
        </p:txBody>
      </p:sp>
      <p:sp>
        <p:nvSpPr>
          <p:cNvPr id="34" name="Shape 32"/>
          <p:cNvSpPr/>
          <p:nvPr/>
        </p:nvSpPr>
        <p:spPr>
          <a:xfrm>
            <a:off x="762000" y="3914775"/>
            <a:ext cx="10668000" cy="609600"/>
          </a:xfrm>
          <a:prstGeom prst="rect">
            <a:avLst/>
          </a:prstGeom>
          <a:solidFill>
            <a:srgbClr val="F4E1D7"/>
          </a:solidFill>
          <a:ln/>
        </p:spPr>
      </p:sp>
      <p:sp>
        <p:nvSpPr>
          <p:cNvPr id="35" name="Shape 33"/>
          <p:cNvSpPr/>
          <p:nvPr/>
        </p:nvSpPr>
        <p:spPr>
          <a:xfrm>
            <a:off x="762000" y="4524375"/>
            <a:ext cx="10668000" cy="9525"/>
          </a:xfrm>
          <a:prstGeom prst="rect">
            <a:avLst/>
          </a:prstGeom>
          <a:solidFill>
            <a:srgbClr val="E0D2B8"/>
          </a:solidFill>
          <a:ln/>
        </p:spPr>
      </p:sp>
      <p:sp>
        <p:nvSpPr>
          <p:cNvPr id="36" name="Text 34"/>
          <p:cNvSpPr/>
          <p:nvPr/>
        </p:nvSpPr>
        <p:spPr>
          <a:xfrm>
            <a:off x="952500" y="4112144"/>
            <a:ext cx="11239500" cy="217170"/>
          </a:xfrm>
          <a:prstGeom prst="rect">
            <a:avLst/>
          </a:prstGeom>
          <a:noFill/>
          <a:ln/>
        </p:spPr>
        <p:txBody>
          <a:bodyPr wrap="none" lIns="0" tIns="0" rIns="0" bIns="0" rtlCol="0" anchor="t"/>
          <a:lstStyle/>
          <a:p>
            <a:pPr algn="l" indent="0" marL="0">
              <a:buNone/>
            </a:pPr>
            <a:r>
              <a:rPr lang="en-US" sz="1425" b="1" dirty="0">
                <a:solidFill>
                  <a:srgbClr val="B02318"/>
                </a:solidFill>
                <a:latin typeface="Microsoft YaHei" pitchFamily="34" charset="0"/>
                <a:ea typeface="Microsoft YaHei" pitchFamily="34" charset="-122"/>
                <a:cs typeface="Microsoft YaHei" pitchFamily="34" charset="-120"/>
              </a:rPr>
              <a:t>Consumer prices</a:t>
            </a:r>
            <a:endParaRPr lang="en-US" sz="1425" dirty="0">
              <a:latin typeface="Microsoft YaHei" pitchFamily="34" charset="0"/>
              <a:ea typeface="Microsoft YaHei" pitchFamily="34" charset="-122"/>
              <a:cs typeface="Microsoft YaHei" pitchFamily="34" charset="-120"/>
            </a:endParaRPr>
          </a:p>
        </p:txBody>
      </p:sp>
      <p:sp>
        <p:nvSpPr>
          <p:cNvPr id="37" name="Text 35"/>
          <p:cNvSpPr/>
          <p:nvPr/>
        </p:nvSpPr>
        <p:spPr>
          <a:xfrm>
            <a:off x="3048000" y="4121308"/>
            <a:ext cx="9144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Up about 2%</a:t>
            </a:r>
            <a:endParaRPr lang="en-US" sz="1350" dirty="0">
              <a:latin typeface="Microsoft YaHei" pitchFamily="34" charset="0"/>
              <a:ea typeface="Microsoft YaHei" pitchFamily="34" charset="-122"/>
              <a:cs typeface="Microsoft YaHei" pitchFamily="34" charset="-120"/>
            </a:endParaRPr>
          </a:p>
        </p:txBody>
      </p:sp>
      <p:sp>
        <p:nvSpPr>
          <p:cNvPr id="38" name="Text 36"/>
          <p:cNvSpPr/>
          <p:nvPr/>
        </p:nvSpPr>
        <p:spPr>
          <a:xfrm>
            <a:off x="5143500" y="4085377"/>
            <a:ext cx="7048500" cy="274320"/>
          </a:xfrm>
          <a:prstGeom prst="rect">
            <a:avLst/>
          </a:prstGeom>
          <a:noFill/>
          <a:ln/>
        </p:spPr>
        <p:txBody>
          <a:bodyPr wrap="none" lIns="0" tIns="0" rIns="0" bIns="0" rtlCol="0" anchor="t"/>
          <a:lstStyle/>
          <a:p>
            <a:pPr algn="l" indent="0" marL="0">
              <a:buNone/>
            </a:pPr>
            <a:r>
              <a:rPr lang="en-US" sz="1800" b="1" dirty="0">
                <a:solidFill>
                  <a:srgbClr val="B02318"/>
                </a:solidFill>
                <a:latin typeface="Microsoft YaHei" pitchFamily="34" charset="0"/>
                <a:ea typeface="Microsoft YaHei" pitchFamily="34" charset="-122"/>
                <a:cs typeface="Microsoft YaHei" pitchFamily="34" charset="-120"/>
              </a:rPr>
              <a:t>Flat on 2024</a:t>
            </a:r>
            <a:endParaRPr lang="en-US" sz="1800" dirty="0">
              <a:latin typeface="Microsoft YaHei" pitchFamily="34" charset="0"/>
              <a:ea typeface="Microsoft YaHei" pitchFamily="34" charset="-122"/>
              <a:cs typeface="Microsoft YaHei" pitchFamily="34" charset="-120"/>
            </a:endParaRPr>
          </a:p>
        </p:txBody>
      </p:sp>
      <p:sp>
        <p:nvSpPr>
          <p:cNvPr id="39" name="Text 37"/>
          <p:cNvSpPr/>
          <p:nvPr/>
        </p:nvSpPr>
        <p:spPr>
          <a:xfrm>
            <a:off x="7239000" y="4121308"/>
            <a:ext cx="4953000" cy="205740"/>
          </a:xfrm>
          <a:prstGeom prst="rect">
            <a:avLst/>
          </a:prstGeom>
          <a:noFill/>
          <a:ln/>
        </p:spPr>
        <p:txBody>
          <a:bodyPr wrap="none" lIns="0" tIns="0" rIns="0" bIns="0" rtlCol="0" anchor="t"/>
          <a:lstStyle/>
          <a:p>
            <a:pPr algn="l" indent="0" marL="0">
              <a:buNone/>
            </a:pPr>
            <a:r>
              <a:rPr lang="en-US" sz="1350" dirty="0">
                <a:solidFill>
                  <a:srgbClr val="B02318"/>
                </a:solidFill>
                <a:latin typeface="Microsoft YaHei" pitchFamily="34" charset="0"/>
                <a:ea typeface="Microsoft YaHei" pitchFamily="34" charset="-122"/>
                <a:cs typeface="Microsoft YaHei" pitchFamily="34" charset="-120"/>
              </a:rPr>
              <a:t>About 2 pt short</a:t>
            </a:r>
            <a:endParaRPr lang="en-US" sz="1350" dirty="0">
              <a:latin typeface="Microsoft YaHei" pitchFamily="34" charset="0"/>
              <a:ea typeface="Microsoft YaHei" pitchFamily="34" charset="-122"/>
              <a:cs typeface="Microsoft YaHei" pitchFamily="34" charset="-120"/>
            </a:endParaRPr>
          </a:p>
        </p:txBody>
      </p:sp>
      <p:sp>
        <p:nvSpPr>
          <p:cNvPr id="40" name="Shape 38"/>
          <p:cNvSpPr/>
          <p:nvPr/>
        </p:nvSpPr>
        <p:spPr>
          <a:xfrm>
            <a:off x="10668000" y="4095750"/>
            <a:ext cx="762000" cy="247650"/>
          </a:xfrm>
          <a:prstGeom prst="roundRect">
            <a:avLst>
              <a:gd name="adj" fmla="val 50000"/>
            </a:avLst>
          </a:prstGeom>
          <a:solidFill>
            <a:srgbClr val="B02318"/>
          </a:solidFill>
          <a:ln/>
        </p:spPr>
      </p:sp>
      <p:sp>
        <p:nvSpPr>
          <p:cNvPr id="41" name="Text 39"/>
          <p:cNvSpPr/>
          <p:nvPr/>
        </p:nvSpPr>
        <p:spPr>
          <a:xfrm>
            <a:off x="9906000" y="4138912"/>
            <a:ext cx="228600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Missed</a:t>
            </a:r>
            <a:endParaRPr lang="en-US" sz="1050" dirty="0">
              <a:latin typeface="Microsoft YaHei" pitchFamily="34" charset="0"/>
              <a:ea typeface="Microsoft YaHei" pitchFamily="34" charset="-122"/>
              <a:cs typeface="Microsoft YaHei" pitchFamily="34" charset="-120"/>
            </a:endParaRPr>
          </a:p>
        </p:txBody>
      </p:sp>
      <p:sp>
        <p:nvSpPr>
          <p:cNvPr id="42" name="Shape 40"/>
          <p:cNvSpPr/>
          <p:nvPr/>
        </p:nvSpPr>
        <p:spPr>
          <a:xfrm>
            <a:off x="762000" y="5143500"/>
            <a:ext cx="10668000" cy="9525"/>
          </a:xfrm>
          <a:prstGeom prst="rect">
            <a:avLst/>
          </a:prstGeom>
          <a:solidFill>
            <a:srgbClr val="E0D2B8"/>
          </a:solidFill>
          <a:ln/>
        </p:spPr>
      </p:sp>
      <p:sp>
        <p:nvSpPr>
          <p:cNvPr id="43" name="Text 41"/>
          <p:cNvSpPr/>
          <p:nvPr/>
        </p:nvSpPr>
        <p:spPr>
          <a:xfrm>
            <a:off x="952500" y="473126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Energy intensity</a:t>
            </a:r>
            <a:endParaRPr lang="en-US" sz="1425" dirty="0">
              <a:latin typeface="Microsoft YaHei" pitchFamily="34" charset="0"/>
              <a:ea typeface="Microsoft YaHei" pitchFamily="34" charset="-122"/>
              <a:cs typeface="Microsoft YaHei" pitchFamily="34" charset="-120"/>
            </a:endParaRPr>
          </a:p>
        </p:txBody>
      </p:sp>
      <p:sp>
        <p:nvSpPr>
          <p:cNvPr id="44" name="Text 42"/>
          <p:cNvSpPr/>
          <p:nvPr/>
        </p:nvSpPr>
        <p:spPr>
          <a:xfrm>
            <a:off x="3048000" y="4740433"/>
            <a:ext cx="9144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Down about 3%</a:t>
            </a:r>
            <a:endParaRPr lang="en-US" sz="1350" dirty="0">
              <a:latin typeface="Microsoft YaHei" pitchFamily="34" charset="0"/>
              <a:ea typeface="Microsoft YaHei" pitchFamily="34" charset="-122"/>
              <a:cs typeface="Microsoft YaHei" pitchFamily="34" charset="-120"/>
            </a:endParaRPr>
          </a:p>
        </p:txBody>
      </p:sp>
      <p:sp>
        <p:nvSpPr>
          <p:cNvPr id="45" name="Text 43"/>
          <p:cNvSpPr/>
          <p:nvPr/>
        </p:nvSpPr>
        <p:spPr>
          <a:xfrm>
            <a:off x="5143500" y="4704502"/>
            <a:ext cx="7048500" cy="274320"/>
          </a:xfrm>
          <a:prstGeom prst="rect">
            <a:avLst/>
          </a:prstGeom>
          <a:noFill/>
          <a:ln/>
        </p:spPr>
        <p:txBody>
          <a:bodyPr wrap="none" lIns="0" tIns="0" rIns="0" bIns="0" rtlCol="0" anchor="t"/>
          <a:lstStyle/>
          <a:p>
            <a:pPr algn="l" indent="0" marL="0">
              <a:buNone/>
            </a:pPr>
            <a:r>
              <a:rPr lang="en-US" sz="1800" b="1" dirty="0">
                <a:solidFill>
                  <a:srgbClr val="33231C"/>
                </a:solidFill>
                <a:latin typeface="Microsoft YaHei" pitchFamily="34" charset="0"/>
                <a:ea typeface="Microsoft YaHei" pitchFamily="34" charset="-122"/>
                <a:cs typeface="Microsoft YaHei" pitchFamily="34" charset="-120"/>
              </a:rPr>
              <a:t>Down 5.1%</a:t>
            </a:r>
            <a:endParaRPr lang="en-US" sz="1800" dirty="0">
              <a:latin typeface="Microsoft YaHei" pitchFamily="34" charset="0"/>
              <a:ea typeface="Microsoft YaHei" pitchFamily="34" charset="-122"/>
              <a:cs typeface="Microsoft YaHei" pitchFamily="34" charset="-120"/>
            </a:endParaRPr>
          </a:p>
        </p:txBody>
      </p:sp>
      <p:sp>
        <p:nvSpPr>
          <p:cNvPr id="46" name="Text 44"/>
          <p:cNvSpPr/>
          <p:nvPr/>
        </p:nvSpPr>
        <p:spPr>
          <a:xfrm>
            <a:off x="7239000" y="4740433"/>
            <a:ext cx="49530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2.1 pt better</a:t>
            </a:r>
            <a:endParaRPr lang="en-US" sz="1350" dirty="0">
              <a:latin typeface="Microsoft YaHei" pitchFamily="34" charset="0"/>
              <a:ea typeface="Microsoft YaHei" pitchFamily="34" charset="-122"/>
              <a:cs typeface="Microsoft YaHei" pitchFamily="34" charset="-120"/>
            </a:endParaRPr>
          </a:p>
        </p:txBody>
      </p:sp>
      <p:sp>
        <p:nvSpPr>
          <p:cNvPr id="47" name="Shape 45"/>
          <p:cNvSpPr/>
          <p:nvPr/>
        </p:nvSpPr>
        <p:spPr>
          <a:xfrm>
            <a:off x="10672763" y="4719638"/>
            <a:ext cx="752475" cy="238125"/>
          </a:xfrm>
          <a:prstGeom prst="roundRect">
            <a:avLst>
              <a:gd name="adj" fmla="val 52000"/>
            </a:avLst>
          </a:prstGeom>
          <a:noFill/>
          <a:ln w="9525">
            <a:solidFill>
              <a:srgbClr val="4C6B3C"/>
            </a:solidFill>
            <a:prstDash val="solid"/>
          </a:ln>
        </p:spPr>
      </p:sp>
      <p:sp>
        <p:nvSpPr>
          <p:cNvPr id="48" name="Text 46"/>
          <p:cNvSpPr/>
          <p:nvPr/>
        </p:nvSpPr>
        <p:spPr>
          <a:xfrm>
            <a:off x="9906000" y="4758037"/>
            <a:ext cx="2286000" cy="160020"/>
          </a:xfrm>
          <a:prstGeom prst="rect">
            <a:avLst/>
          </a:prstGeom>
          <a:noFill/>
          <a:ln/>
        </p:spPr>
        <p:txBody>
          <a:bodyPr wrap="none" lIns="0" tIns="0" rIns="0" bIns="0" rtlCol="0" anchor="t"/>
          <a:lstStyle/>
          <a:p>
            <a:pPr algn="ctr" indent="0" marL="0">
              <a:buNone/>
            </a:pPr>
            <a:r>
              <a:rPr lang="en-US" sz="1050" b="1" dirty="0">
                <a:solidFill>
                  <a:srgbClr val="4C6B3C"/>
                </a:solidFill>
                <a:latin typeface="Microsoft YaHei" pitchFamily="34" charset="0"/>
                <a:ea typeface="Microsoft YaHei" pitchFamily="34" charset="-122"/>
                <a:cs typeface="Microsoft YaHei" pitchFamily="34" charset="-120"/>
              </a:rPr>
              <a:t>Met</a:t>
            </a:r>
            <a:endParaRPr lang="en-US" sz="1050" dirty="0">
              <a:latin typeface="Microsoft YaHei" pitchFamily="34" charset="0"/>
              <a:ea typeface="Microsoft YaHei" pitchFamily="34" charset="-122"/>
              <a:cs typeface="Microsoft YaHei" pitchFamily="34" charset="-120"/>
            </a:endParaRPr>
          </a:p>
        </p:txBody>
      </p:sp>
      <p:sp>
        <p:nvSpPr>
          <p:cNvPr id="49" name="Text 47"/>
          <p:cNvSpPr/>
          <p:nvPr/>
        </p:nvSpPr>
        <p:spPr>
          <a:xfrm>
            <a:off x="762000" y="5349671"/>
            <a:ext cx="114300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Grain output of 1.43 trillion jin and real income growth of 5.0% were also met</a:t>
            </a:r>
            <a:endParaRPr lang="en-US" sz="1275" dirty="0">
              <a:latin typeface="Microsoft YaHei" pitchFamily="34" charset="0"/>
              <a:ea typeface="Microsoft YaHei" pitchFamily="34" charset="-122"/>
              <a:cs typeface="Microsoft YaHei" pitchFamily="34" charset="-120"/>
            </a:endParaRPr>
          </a:p>
        </p:txBody>
      </p:sp>
      <p:sp>
        <p:nvSpPr>
          <p:cNvPr id="50" name="Text 48"/>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2025 and 2026 Government Work Reports, NBS 2025 Statistical Communiqué (February 28,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2026 sets a growth range and a carbon goal</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Text 5"/>
          <p:cNvSpPr/>
          <p:nvPr/>
        </p:nvSpPr>
        <p:spPr>
          <a:xfrm>
            <a:off x="2857500" y="1805648"/>
            <a:ext cx="9334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2025 target</a:t>
            </a:r>
            <a:endParaRPr lang="en-US" sz="1125" dirty="0">
              <a:latin typeface="Microsoft YaHei" pitchFamily="34" charset="0"/>
              <a:ea typeface="Microsoft YaHei" pitchFamily="34" charset="-122"/>
              <a:cs typeface="Microsoft YaHei" pitchFamily="34" charset="-120"/>
            </a:endParaRPr>
          </a:p>
        </p:txBody>
      </p:sp>
      <p:sp>
        <p:nvSpPr>
          <p:cNvPr id="8" name="Text 6"/>
          <p:cNvSpPr/>
          <p:nvPr/>
        </p:nvSpPr>
        <p:spPr>
          <a:xfrm>
            <a:off x="6914742" y="1805648"/>
            <a:ext cx="5277258" cy="171450"/>
          </a:xfrm>
          <a:prstGeom prst="rect">
            <a:avLst/>
          </a:prstGeom>
          <a:noFill/>
          <a:ln/>
        </p:spPr>
        <p:txBody>
          <a:bodyPr wrap="none" lIns="0" tIns="0" rIns="0" bIns="0" rtlCol="0" anchor="t"/>
          <a:lstStyle/>
          <a:p>
            <a:pPr algn="l" indent="0" marL="0">
              <a:buNone/>
            </a:pPr>
            <a:r>
              <a:rPr lang="en-US" sz="1125" b="1" dirty="0">
                <a:solidFill>
                  <a:srgbClr val="B02318"/>
                </a:solidFill>
                <a:latin typeface="Microsoft YaHei" pitchFamily="34" charset="0"/>
                <a:ea typeface="Microsoft YaHei" pitchFamily="34" charset="-122"/>
                <a:cs typeface="Microsoft YaHei" pitchFamily="34" charset="-120"/>
              </a:rPr>
              <a:t>2026 target</a:t>
            </a:r>
            <a:endParaRPr lang="en-US" sz="1125" dirty="0">
              <a:latin typeface="Microsoft YaHei" pitchFamily="34" charset="0"/>
              <a:ea typeface="Microsoft YaHei" pitchFamily="34" charset="-122"/>
              <a:cs typeface="Microsoft YaHei" pitchFamily="34" charset="-120"/>
            </a:endParaRPr>
          </a:p>
        </p:txBody>
      </p:sp>
      <p:sp>
        <p:nvSpPr>
          <p:cNvPr id="9" name="Text 7"/>
          <p:cNvSpPr/>
          <p:nvPr/>
        </p:nvSpPr>
        <p:spPr>
          <a:xfrm>
            <a:off x="0" y="1805648"/>
            <a:ext cx="11430000" cy="171450"/>
          </a:xfrm>
          <a:prstGeom prst="rect">
            <a:avLst/>
          </a:prstGeom>
          <a:noFill/>
          <a:ln/>
        </p:spPr>
        <p:txBody>
          <a:bodyPr wrap="none" lIns="0" tIns="0" rIns="0" bIns="0" rtlCol="0" anchor="t"/>
          <a:lstStyle/>
          <a:p>
            <a:pPr algn="r" indent="0" marL="0">
              <a:buNone/>
            </a:pPr>
            <a:r>
              <a:rPr lang="en-US" sz="1125" dirty="0">
                <a:solidFill>
                  <a:srgbClr val="6E5B4B"/>
                </a:solidFill>
                <a:latin typeface="Microsoft YaHei" pitchFamily="34" charset="0"/>
                <a:ea typeface="Microsoft YaHei" pitchFamily="34" charset="-122"/>
                <a:cs typeface="Microsoft YaHei" pitchFamily="34" charset="-120"/>
              </a:rPr>
              <a:t>Change</a:t>
            </a:r>
            <a:endParaRPr lang="en-US" sz="1125" dirty="0">
              <a:latin typeface="Microsoft YaHei" pitchFamily="34" charset="0"/>
              <a:ea typeface="Microsoft YaHei" pitchFamily="34" charset="-122"/>
              <a:cs typeface="Microsoft YaHei" pitchFamily="34" charset="-120"/>
            </a:endParaRPr>
          </a:p>
        </p:txBody>
      </p:sp>
      <p:sp>
        <p:nvSpPr>
          <p:cNvPr id="10" name="Shape 8"/>
          <p:cNvSpPr/>
          <p:nvPr/>
        </p:nvSpPr>
        <p:spPr>
          <a:xfrm>
            <a:off x="762000" y="2038350"/>
            <a:ext cx="10668000" cy="19050"/>
          </a:xfrm>
          <a:prstGeom prst="rect">
            <a:avLst/>
          </a:prstGeom>
          <a:solidFill>
            <a:srgbClr val="B02318"/>
          </a:solidFill>
          <a:ln/>
        </p:spPr>
      </p:sp>
      <p:sp>
        <p:nvSpPr>
          <p:cNvPr id="11" name="Shape 9"/>
          <p:cNvSpPr/>
          <p:nvPr/>
        </p:nvSpPr>
        <p:spPr>
          <a:xfrm>
            <a:off x="762000" y="2057400"/>
            <a:ext cx="10668000" cy="723900"/>
          </a:xfrm>
          <a:prstGeom prst="rect">
            <a:avLst/>
          </a:prstGeom>
          <a:solidFill>
            <a:srgbClr val="F4E1D7"/>
          </a:solidFill>
          <a:ln/>
        </p:spPr>
      </p:sp>
      <p:sp>
        <p:nvSpPr>
          <p:cNvPr id="12" name="Shape 10"/>
          <p:cNvSpPr/>
          <p:nvPr/>
        </p:nvSpPr>
        <p:spPr>
          <a:xfrm>
            <a:off x="762000" y="2781300"/>
            <a:ext cx="10668000" cy="9525"/>
          </a:xfrm>
          <a:prstGeom prst="rect">
            <a:avLst/>
          </a:prstGeom>
          <a:solidFill>
            <a:srgbClr val="E0D2B8"/>
          </a:solidFill>
          <a:ln/>
        </p:spPr>
      </p:sp>
      <p:sp>
        <p:nvSpPr>
          <p:cNvPr id="13" name="Text 11"/>
          <p:cNvSpPr/>
          <p:nvPr/>
        </p:nvSpPr>
        <p:spPr>
          <a:xfrm>
            <a:off x="952500" y="231191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Growth</a:t>
            </a:r>
            <a:endParaRPr lang="en-US" sz="1425" dirty="0">
              <a:latin typeface="Microsoft YaHei" pitchFamily="34" charset="0"/>
              <a:ea typeface="Microsoft YaHei" pitchFamily="34" charset="-122"/>
              <a:cs typeface="Microsoft YaHei" pitchFamily="34" charset="-120"/>
            </a:endParaRPr>
          </a:p>
        </p:txBody>
      </p:sp>
      <p:sp>
        <p:nvSpPr>
          <p:cNvPr id="14" name="Text 12"/>
          <p:cNvSpPr/>
          <p:nvPr/>
        </p:nvSpPr>
        <p:spPr>
          <a:xfrm>
            <a:off x="2857500" y="2330246"/>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About 5%</a:t>
            </a:r>
            <a:endParaRPr lang="en-US" sz="1275" dirty="0">
              <a:latin typeface="Microsoft YaHei" pitchFamily="34" charset="0"/>
              <a:ea typeface="Microsoft YaHei" pitchFamily="34" charset="-122"/>
              <a:cs typeface="Microsoft YaHei" pitchFamily="34" charset="-120"/>
            </a:endParaRPr>
          </a:p>
        </p:txBody>
      </p:sp>
      <p:sp>
        <p:nvSpPr>
          <p:cNvPr id="15" name="Text 13"/>
          <p:cNvSpPr/>
          <p:nvPr/>
        </p:nvSpPr>
        <p:spPr>
          <a:xfrm>
            <a:off x="6914742" y="2197258"/>
            <a:ext cx="5277258" cy="205740"/>
          </a:xfrm>
          <a:prstGeom prst="rect">
            <a:avLst/>
          </a:prstGeom>
          <a:noFill/>
          <a:ln/>
        </p:spPr>
        <p:txBody>
          <a:bodyPr wrap="none" lIns="0" tIns="0" rIns="0" bIns="0" rtlCol="0" anchor="t"/>
          <a:lstStyle/>
          <a:p>
            <a:pPr algn="l" indent="0" marL="0">
              <a:buNone/>
            </a:pPr>
            <a:r>
              <a:rPr lang="en-US" sz="1350" b="1" dirty="0">
                <a:solidFill>
                  <a:srgbClr val="B02318"/>
                </a:solidFill>
                <a:latin typeface="Microsoft YaHei" pitchFamily="34" charset="0"/>
                <a:ea typeface="Microsoft YaHei" pitchFamily="34" charset="-122"/>
                <a:cs typeface="Microsoft YaHei" pitchFamily="34" charset="-120"/>
              </a:rPr>
              <a:t>"</a:t>
            </a:r>
            <a:pPr algn="l" indent="0" marL="0">
              <a:buNone/>
            </a:pPr>
            <a:r>
              <a:rPr lang="en-US" sz="1350" b="1" dirty="0">
                <a:solidFill>
                  <a:srgbClr val="B02318"/>
                </a:solidFill>
                <a:latin typeface="Microsoft YaHei" pitchFamily="34" charset="0"/>
                <a:ea typeface="Microsoft YaHei" pitchFamily="34" charset="-122"/>
                <a:cs typeface="Microsoft YaHei" pitchFamily="34" charset="-120"/>
              </a:rPr>
              <a:t>4.5% to 5%, strive for better results</a:t>
            </a:r>
            <a:endParaRPr lang="en-US" sz="1350" dirty="0">
              <a:latin typeface="Microsoft YaHei" pitchFamily="34" charset="0"/>
              <a:ea typeface="Microsoft YaHei" pitchFamily="34" charset="-122"/>
              <a:cs typeface="Microsoft YaHei" pitchFamily="34" charset="-120"/>
            </a:endParaRPr>
          </a:p>
        </p:txBody>
      </p:sp>
      <p:sp>
        <p:nvSpPr>
          <p:cNvPr id="16" name="Text 14"/>
          <p:cNvSpPr/>
          <p:nvPr/>
        </p:nvSpPr>
        <p:spPr>
          <a:xfrm>
            <a:off x="6914742" y="2435383"/>
            <a:ext cx="5277258" cy="205740"/>
          </a:xfrm>
          <a:prstGeom prst="rect">
            <a:avLst/>
          </a:prstGeom>
          <a:noFill/>
          <a:ln/>
        </p:spPr>
        <p:txBody>
          <a:bodyPr wrap="none" lIns="0" tIns="0" rIns="0" bIns="0" rtlCol="0" anchor="t"/>
          <a:lstStyle/>
          <a:p>
            <a:pPr algn="l" indent="0" marL="0">
              <a:buNone/>
            </a:pPr>
            <a:r>
              <a:rPr lang="en-US" sz="1350" b="1" dirty="0">
                <a:solidFill>
                  <a:srgbClr val="B02318"/>
                </a:solidFill>
                <a:latin typeface="Microsoft YaHei" pitchFamily="34" charset="0"/>
                <a:ea typeface="Microsoft YaHei" pitchFamily="34" charset="-122"/>
                <a:cs typeface="Microsoft YaHei" pitchFamily="34" charset="-120"/>
              </a:rPr>
              <a:t>in practice</a:t>
            </a:r>
            <a:pPr algn="l" indent="0" marL="0">
              <a:buNone/>
            </a:pPr>
            <a:r>
              <a:rPr lang="en-US" sz="1350" b="1" dirty="0">
                <a:solidFill>
                  <a:srgbClr val="B02318"/>
                </a:solidFill>
                <a:latin typeface="Microsoft YaHei" pitchFamily="34" charset="0"/>
                <a:ea typeface="Microsoft YaHei" pitchFamily="34" charset="-122"/>
                <a:cs typeface="Microsoft YaHei" pitchFamily="34" charset="-120"/>
              </a:rPr>
              <a:t>"</a:t>
            </a:r>
            <a:endParaRPr lang="en-US" sz="1350" dirty="0">
              <a:latin typeface="Microsoft YaHei" pitchFamily="34" charset="0"/>
              <a:ea typeface="Microsoft YaHei" pitchFamily="34" charset="-122"/>
              <a:cs typeface="Microsoft YaHei" pitchFamily="34" charset="-120"/>
            </a:endParaRPr>
          </a:p>
        </p:txBody>
      </p:sp>
      <p:sp>
        <p:nvSpPr>
          <p:cNvPr id="17" name="Shape 15"/>
          <p:cNvSpPr/>
          <p:nvPr/>
        </p:nvSpPr>
        <p:spPr>
          <a:xfrm>
            <a:off x="10344150" y="2295525"/>
            <a:ext cx="1085850" cy="247650"/>
          </a:xfrm>
          <a:prstGeom prst="roundRect">
            <a:avLst>
              <a:gd name="adj" fmla="val 50000"/>
            </a:avLst>
          </a:prstGeom>
          <a:solidFill>
            <a:srgbClr val="B02318"/>
          </a:solidFill>
          <a:ln/>
        </p:spPr>
      </p:sp>
      <p:sp>
        <p:nvSpPr>
          <p:cNvPr id="18" name="Text 16"/>
          <p:cNvSpPr/>
          <p:nvPr/>
        </p:nvSpPr>
        <p:spPr>
          <a:xfrm>
            <a:off x="9582150" y="2338687"/>
            <a:ext cx="260985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Now a range</a:t>
            </a:r>
            <a:endParaRPr lang="en-US" sz="1050" dirty="0">
              <a:latin typeface="Microsoft YaHei" pitchFamily="34" charset="0"/>
              <a:ea typeface="Microsoft YaHei" pitchFamily="34" charset="-122"/>
              <a:cs typeface="Microsoft YaHei" pitchFamily="34" charset="-120"/>
            </a:endParaRPr>
          </a:p>
        </p:txBody>
      </p:sp>
      <p:sp>
        <p:nvSpPr>
          <p:cNvPr id="19" name="Shape 17"/>
          <p:cNvSpPr/>
          <p:nvPr/>
        </p:nvSpPr>
        <p:spPr>
          <a:xfrm>
            <a:off x="762000" y="3514725"/>
            <a:ext cx="10668000" cy="9525"/>
          </a:xfrm>
          <a:prstGeom prst="rect">
            <a:avLst/>
          </a:prstGeom>
          <a:solidFill>
            <a:srgbClr val="E0D2B8"/>
          </a:solidFill>
          <a:ln/>
        </p:spPr>
      </p:sp>
      <p:sp>
        <p:nvSpPr>
          <p:cNvPr id="20" name="Text 18"/>
          <p:cNvSpPr/>
          <p:nvPr/>
        </p:nvSpPr>
        <p:spPr>
          <a:xfrm>
            <a:off x="952500" y="3045344"/>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Jobs</a:t>
            </a:r>
            <a:endParaRPr lang="en-US" sz="1425" dirty="0">
              <a:latin typeface="Microsoft YaHei" pitchFamily="34" charset="0"/>
              <a:ea typeface="Microsoft YaHei" pitchFamily="34" charset="-122"/>
              <a:cs typeface="Microsoft YaHei" pitchFamily="34" charset="-120"/>
            </a:endParaRPr>
          </a:p>
        </p:txBody>
      </p:sp>
      <p:sp>
        <p:nvSpPr>
          <p:cNvPr id="21" name="Text 19"/>
          <p:cNvSpPr/>
          <p:nvPr/>
        </p:nvSpPr>
        <p:spPr>
          <a:xfrm>
            <a:off x="2857500" y="2939846"/>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Over 12 million new urban jobs, unemployment</a:t>
            </a:r>
            <a:endParaRPr lang="en-US" sz="1275" dirty="0">
              <a:latin typeface="Microsoft YaHei" pitchFamily="34" charset="0"/>
              <a:ea typeface="Microsoft YaHei" pitchFamily="34" charset="-122"/>
              <a:cs typeface="Microsoft YaHei" pitchFamily="34" charset="-120"/>
            </a:endParaRPr>
          </a:p>
        </p:txBody>
      </p:sp>
      <p:sp>
        <p:nvSpPr>
          <p:cNvPr id="22" name="Text 20"/>
          <p:cNvSpPr/>
          <p:nvPr/>
        </p:nvSpPr>
        <p:spPr>
          <a:xfrm>
            <a:off x="2857500" y="3177971"/>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about 5.5%</a:t>
            </a:r>
            <a:endParaRPr lang="en-US" sz="1275" dirty="0">
              <a:latin typeface="Microsoft YaHei" pitchFamily="34" charset="0"/>
              <a:ea typeface="Microsoft YaHei" pitchFamily="34" charset="-122"/>
              <a:cs typeface="Microsoft YaHei" pitchFamily="34" charset="-120"/>
            </a:endParaRPr>
          </a:p>
        </p:txBody>
      </p:sp>
      <p:sp>
        <p:nvSpPr>
          <p:cNvPr id="23" name="Text 21"/>
          <p:cNvSpPr/>
          <p:nvPr/>
        </p:nvSpPr>
        <p:spPr>
          <a:xfrm>
            <a:off x="6914742" y="3054508"/>
            <a:ext cx="5277258"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Unchanged</a:t>
            </a:r>
            <a:endParaRPr lang="en-US" sz="1350" dirty="0">
              <a:latin typeface="Microsoft YaHei" pitchFamily="34" charset="0"/>
              <a:ea typeface="Microsoft YaHei" pitchFamily="34" charset="-122"/>
              <a:cs typeface="Microsoft YaHei" pitchFamily="34" charset="-120"/>
            </a:endParaRPr>
          </a:p>
        </p:txBody>
      </p:sp>
      <p:sp>
        <p:nvSpPr>
          <p:cNvPr id="24" name="Shape 22"/>
          <p:cNvSpPr/>
          <p:nvPr/>
        </p:nvSpPr>
        <p:spPr>
          <a:xfrm>
            <a:off x="10834688" y="3033713"/>
            <a:ext cx="590550" cy="238125"/>
          </a:xfrm>
          <a:prstGeom prst="roundRect">
            <a:avLst>
              <a:gd name="adj" fmla="val 52000"/>
            </a:avLst>
          </a:prstGeom>
          <a:noFill/>
          <a:ln w="9525">
            <a:solidFill>
              <a:srgbClr val="6E5B4B"/>
            </a:solidFill>
            <a:prstDash val="solid"/>
          </a:ln>
        </p:spPr>
      </p:sp>
      <p:sp>
        <p:nvSpPr>
          <p:cNvPr id="25" name="Text 23"/>
          <p:cNvSpPr/>
          <p:nvPr/>
        </p:nvSpPr>
        <p:spPr>
          <a:xfrm>
            <a:off x="10067925" y="3072112"/>
            <a:ext cx="2124075" cy="160020"/>
          </a:xfrm>
          <a:prstGeom prst="rect">
            <a:avLst/>
          </a:prstGeom>
          <a:noFill/>
          <a:ln/>
        </p:spPr>
        <p:txBody>
          <a:bodyPr wrap="none" lIns="0" tIns="0" rIns="0" bIns="0" rtlCol="0" anchor="t"/>
          <a:lstStyle/>
          <a:p>
            <a:pPr algn="ctr" indent="0" marL="0">
              <a:buNone/>
            </a:pPr>
            <a:r>
              <a:rPr lang="en-US" sz="1050" b="1" dirty="0">
                <a:solidFill>
                  <a:srgbClr val="6E5B4B"/>
                </a:solidFill>
                <a:latin typeface="Microsoft YaHei" pitchFamily="34" charset="0"/>
                <a:ea typeface="Microsoft YaHei" pitchFamily="34" charset="-122"/>
                <a:cs typeface="Microsoft YaHei" pitchFamily="34" charset="-120"/>
              </a:rPr>
              <a:t>Same</a:t>
            </a:r>
            <a:endParaRPr lang="en-US" sz="1050" dirty="0">
              <a:latin typeface="Microsoft YaHei" pitchFamily="34" charset="0"/>
              <a:ea typeface="Microsoft YaHei" pitchFamily="34" charset="-122"/>
              <a:cs typeface="Microsoft YaHei" pitchFamily="34" charset="-120"/>
            </a:endParaRPr>
          </a:p>
        </p:txBody>
      </p:sp>
      <p:sp>
        <p:nvSpPr>
          <p:cNvPr id="26" name="Shape 24"/>
          <p:cNvSpPr/>
          <p:nvPr/>
        </p:nvSpPr>
        <p:spPr>
          <a:xfrm>
            <a:off x="762000" y="4248150"/>
            <a:ext cx="10668000" cy="9525"/>
          </a:xfrm>
          <a:prstGeom prst="rect">
            <a:avLst/>
          </a:prstGeom>
          <a:solidFill>
            <a:srgbClr val="E0D2B8"/>
          </a:solidFill>
          <a:ln/>
        </p:spPr>
      </p:sp>
      <p:sp>
        <p:nvSpPr>
          <p:cNvPr id="27" name="Text 25"/>
          <p:cNvSpPr/>
          <p:nvPr/>
        </p:nvSpPr>
        <p:spPr>
          <a:xfrm>
            <a:off x="952500" y="377876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Consumer prices</a:t>
            </a:r>
            <a:endParaRPr lang="en-US" sz="1425" dirty="0">
              <a:latin typeface="Microsoft YaHei" pitchFamily="34" charset="0"/>
              <a:ea typeface="Microsoft YaHei" pitchFamily="34" charset="-122"/>
              <a:cs typeface="Microsoft YaHei" pitchFamily="34" charset="-120"/>
            </a:endParaRPr>
          </a:p>
        </p:txBody>
      </p:sp>
      <p:sp>
        <p:nvSpPr>
          <p:cNvPr id="28" name="Text 26"/>
          <p:cNvSpPr/>
          <p:nvPr/>
        </p:nvSpPr>
        <p:spPr>
          <a:xfrm>
            <a:off x="2857500" y="3797096"/>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Up about 2%</a:t>
            </a:r>
            <a:endParaRPr lang="en-US" sz="1275" dirty="0">
              <a:latin typeface="Microsoft YaHei" pitchFamily="34" charset="0"/>
              <a:ea typeface="Microsoft YaHei" pitchFamily="34" charset="-122"/>
              <a:cs typeface="Microsoft YaHei" pitchFamily="34" charset="-120"/>
            </a:endParaRPr>
          </a:p>
        </p:txBody>
      </p:sp>
      <p:sp>
        <p:nvSpPr>
          <p:cNvPr id="29" name="Text 27"/>
          <p:cNvSpPr/>
          <p:nvPr/>
        </p:nvSpPr>
        <p:spPr>
          <a:xfrm>
            <a:off x="6914742" y="3664108"/>
            <a:ext cx="5277258"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Unchanged, </a:t>
            </a:r>
            <a:pPr algn="l" indent="0" marL="0">
              <a:buNone/>
            </a:pPr>
            <a:r>
              <a:rPr lang="en-US" sz="1350" dirty="0">
                <a:solidFill>
                  <a:srgbClr val="33231C"/>
                </a:solidFill>
                <a:latin typeface="Microsoft YaHei" pitchFamily="34" charset="0"/>
                <a:ea typeface="Microsoft YaHei" pitchFamily="34" charset="-122"/>
                <a:cs typeface="Microsoft YaHei" pitchFamily="34" charset="-120"/>
              </a:rPr>
              <a:t>"</a:t>
            </a:r>
            <a:pPr algn="l" indent="0" marL="0">
              <a:buNone/>
            </a:pPr>
            <a:r>
              <a:rPr lang="en-US" sz="1350" dirty="0">
                <a:solidFill>
                  <a:srgbClr val="33231C"/>
                </a:solidFill>
                <a:latin typeface="Microsoft YaHei" pitchFamily="34" charset="0"/>
                <a:ea typeface="Microsoft YaHei" pitchFamily="34" charset="-122"/>
                <a:cs typeface="Microsoft YaHei" pitchFamily="34" charset="-120"/>
              </a:rPr>
              <a:t>turn the overall price</a:t>
            </a:r>
            <a:endParaRPr lang="en-US" sz="1350" dirty="0">
              <a:latin typeface="Microsoft YaHei" pitchFamily="34" charset="0"/>
              <a:ea typeface="Microsoft YaHei" pitchFamily="34" charset="-122"/>
              <a:cs typeface="Microsoft YaHei" pitchFamily="34" charset="-120"/>
            </a:endParaRPr>
          </a:p>
        </p:txBody>
      </p:sp>
      <p:sp>
        <p:nvSpPr>
          <p:cNvPr id="30" name="Text 28"/>
          <p:cNvSpPr/>
          <p:nvPr/>
        </p:nvSpPr>
        <p:spPr>
          <a:xfrm>
            <a:off x="6914742" y="3902233"/>
            <a:ext cx="5277258"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level positive</a:t>
            </a:r>
            <a:pPr algn="l" indent="0" marL="0">
              <a:buNone/>
            </a:pPr>
            <a:r>
              <a:rPr lang="en-US" sz="1350" dirty="0">
                <a:solidFill>
                  <a:srgbClr val="33231C"/>
                </a:solidFill>
                <a:latin typeface="Microsoft YaHei" pitchFamily="34" charset="0"/>
                <a:ea typeface="Microsoft YaHei" pitchFamily="34" charset="-122"/>
                <a:cs typeface="Microsoft YaHei" pitchFamily="34" charset="-120"/>
              </a:rPr>
              <a:t>"</a:t>
            </a:r>
            <a:endParaRPr lang="en-US" sz="1350" dirty="0">
              <a:latin typeface="Microsoft YaHei" pitchFamily="34" charset="0"/>
              <a:ea typeface="Microsoft YaHei" pitchFamily="34" charset="-122"/>
              <a:cs typeface="Microsoft YaHei" pitchFamily="34" charset="-120"/>
            </a:endParaRPr>
          </a:p>
        </p:txBody>
      </p:sp>
      <p:sp>
        <p:nvSpPr>
          <p:cNvPr id="31" name="Shape 29"/>
          <p:cNvSpPr/>
          <p:nvPr/>
        </p:nvSpPr>
        <p:spPr>
          <a:xfrm>
            <a:off x="10834688" y="3767138"/>
            <a:ext cx="590550" cy="238125"/>
          </a:xfrm>
          <a:prstGeom prst="roundRect">
            <a:avLst>
              <a:gd name="adj" fmla="val 52000"/>
            </a:avLst>
          </a:prstGeom>
          <a:noFill/>
          <a:ln w="9525">
            <a:solidFill>
              <a:srgbClr val="6E5B4B"/>
            </a:solidFill>
            <a:prstDash val="solid"/>
          </a:ln>
        </p:spPr>
      </p:sp>
      <p:sp>
        <p:nvSpPr>
          <p:cNvPr id="32" name="Text 30"/>
          <p:cNvSpPr/>
          <p:nvPr/>
        </p:nvSpPr>
        <p:spPr>
          <a:xfrm>
            <a:off x="10067925" y="3805537"/>
            <a:ext cx="2124075" cy="160020"/>
          </a:xfrm>
          <a:prstGeom prst="rect">
            <a:avLst/>
          </a:prstGeom>
          <a:noFill/>
          <a:ln/>
        </p:spPr>
        <p:txBody>
          <a:bodyPr wrap="none" lIns="0" tIns="0" rIns="0" bIns="0" rtlCol="0" anchor="t"/>
          <a:lstStyle/>
          <a:p>
            <a:pPr algn="ctr" indent="0" marL="0">
              <a:buNone/>
            </a:pPr>
            <a:r>
              <a:rPr lang="en-US" sz="1050" b="1" dirty="0">
                <a:solidFill>
                  <a:srgbClr val="6E5B4B"/>
                </a:solidFill>
                <a:latin typeface="Microsoft YaHei" pitchFamily="34" charset="0"/>
                <a:ea typeface="Microsoft YaHei" pitchFamily="34" charset="-122"/>
                <a:cs typeface="Microsoft YaHei" pitchFamily="34" charset="-120"/>
              </a:rPr>
              <a:t>Same</a:t>
            </a:r>
            <a:endParaRPr lang="en-US" sz="1050" dirty="0">
              <a:latin typeface="Microsoft YaHei" pitchFamily="34" charset="0"/>
              <a:ea typeface="Microsoft YaHei" pitchFamily="34" charset="-122"/>
              <a:cs typeface="Microsoft YaHei" pitchFamily="34" charset="-120"/>
            </a:endParaRPr>
          </a:p>
        </p:txBody>
      </p:sp>
      <p:sp>
        <p:nvSpPr>
          <p:cNvPr id="33" name="Shape 31"/>
          <p:cNvSpPr/>
          <p:nvPr/>
        </p:nvSpPr>
        <p:spPr>
          <a:xfrm>
            <a:off x="762000" y="4981575"/>
            <a:ext cx="10668000" cy="9525"/>
          </a:xfrm>
          <a:prstGeom prst="rect">
            <a:avLst/>
          </a:prstGeom>
          <a:solidFill>
            <a:srgbClr val="E0D2B8"/>
          </a:solidFill>
          <a:ln/>
        </p:spPr>
      </p:sp>
      <p:sp>
        <p:nvSpPr>
          <p:cNvPr id="34" name="Text 32"/>
          <p:cNvSpPr/>
          <p:nvPr/>
        </p:nvSpPr>
        <p:spPr>
          <a:xfrm>
            <a:off x="952500" y="4512194"/>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Grain output</a:t>
            </a:r>
            <a:endParaRPr lang="en-US" sz="1425" dirty="0">
              <a:latin typeface="Microsoft YaHei" pitchFamily="34" charset="0"/>
              <a:ea typeface="Microsoft YaHei" pitchFamily="34" charset="-122"/>
              <a:cs typeface="Microsoft YaHei" pitchFamily="34" charset="-120"/>
            </a:endParaRPr>
          </a:p>
        </p:txBody>
      </p:sp>
      <p:sp>
        <p:nvSpPr>
          <p:cNvPr id="35" name="Text 33"/>
          <p:cNvSpPr/>
          <p:nvPr/>
        </p:nvSpPr>
        <p:spPr>
          <a:xfrm>
            <a:off x="2857500" y="4530521"/>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About 1.4 trillion jin</a:t>
            </a:r>
            <a:endParaRPr lang="en-US" sz="1275" dirty="0">
              <a:latin typeface="Microsoft YaHei" pitchFamily="34" charset="0"/>
              <a:ea typeface="Microsoft YaHei" pitchFamily="34" charset="-122"/>
              <a:cs typeface="Microsoft YaHei" pitchFamily="34" charset="-120"/>
            </a:endParaRPr>
          </a:p>
        </p:txBody>
      </p:sp>
      <p:sp>
        <p:nvSpPr>
          <p:cNvPr id="36" name="Text 34"/>
          <p:cNvSpPr/>
          <p:nvPr/>
        </p:nvSpPr>
        <p:spPr>
          <a:xfrm>
            <a:off x="6914742" y="4521358"/>
            <a:ext cx="5277258"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Unchanged</a:t>
            </a:r>
            <a:endParaRPr lang="en-US" sz="1350" dirty="0">
              <a:latin typeface="Microsoft YaHei" pitchFamily="34" charset="0"/>
              <a:ea typeface="Microsoft YaHei" pitchFamily="34" charset="-122"/>
              <a:cs typeface="Microsoft YaHei" pitchFamily="34" charset="-120"/>
            </a:endParaRPr>
          </a:p>
        </p:txBody>
      </p:sp>
      <p:sp>
        <p:nvSpPr>
          <p:cNvPr id="37" name="Shape 35"/>
          <p:cNvSpPr/>
          <p:nvPr/>
        </p:nvSpPr>
        <p:spPr>
          <a:xfrm>
            <a:off x="10834688" y="4500563"/>
            <a:ext cx="590550" cy="238125"/>
          </a:xfrm>
          <a:prstGeom prst="roundRect">
            <a:avLst>
              <a:gd name="adj" fmla="val 52000"/>
            </a:avLst>
          </a:prstGeom>
          <a:noFill/>
          <a:ln w="9525">
            <a:solidFill>
              <a:srgbClr val="6E5B4B"/>
            </a:solidFill>
            <a:prstDash val="solid"/>
          </a:ln>
        </p:spPr>
      </p:sp>
      <p:sp>
        <p:nvSpPr>
          <p:cNvPr id="38" name="Text 36"/>
          <p:cNvSpPr/>
          <p:nvPr/>
        </p:nvSpPr>
        <p:spPr>
          <a:xfrm>
            <a:off x="10067925" y="4538962"/>
            <a:ext cx="2124075" cy="160020"/>
          </a:xfrm>
          <a:prstGeom prst="rect">
            <a:avLst/>
          </a:prstGeom>
          <a:noFill/>
          <a:ln/>
        </p:spPr>
        <p:txBody>
          <a:bodyPr wrap="none" lIns="0" tIns="0" rIns="0" bIns="0" rtlCol="0" anchor="t"/>
          <a:lstStyle/>
          <a:p>
            <a:pPr algn="ctr" indent="0" marL="0">
              <a:buNone/>
            </a:pPr>
            <a:r>
              <a:rPr lang="en-US" sz="1050" b="1" dirty="0">
                <a:solidFill>
                  <a:srgbClr val="6E5B4B"/>
                </a:solidFill>
                <a:latin typeface="Microsoft YaHei" pitchFamily="34" charset="0"/>
                <a:ea typeface="Microsoft YaHei" pitchFamily="34" charset="-122"/>
                <a:cs typeface="Microsoft YaHei" pitchFamily="34" charset="-120"/>
              </a:rPr>
              <a:t>Same</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762000" y="5715000"/>
            <a:ext cx="10668000" cy="9525"/>
          </a:xfrm>
          <a:prstGeom prst="rect">
            <a:avLst/>
          </a:prstGeom>
          <a:solidFill>
            <a:srgbClr val="E0D2B8"/>
          </a:solidFill>
          <a:ln/>
        </p:spPr>
      </p:sp>
      <p:sp>
        <p:nvSpPr>
          <p:cNvPr id="40" name="Text 38"/>
          <p:cNvSpPr/>
          <p:nvPr/>
        </p:nvSpPr>
        <p:spPr>
          <a:xfrm>
            <a:off x="952500" y="5245619"/>
            <a:ext cx="11239500" cy="217170"/>
          </a:xfrm>
          <a:prstGeom prst="rect">
            <a:avLst/>
          </a:prstGeom>
          <a:noFill/>
          <a:ln/>
        </p:spPr>
        <p:txBody>
          <a:bodyPr wrap="none" lIns="0" tIns="0" rIns="0" bIns="0" rtlCol="0" anchor="t"/>
          <a:lstStyle/>
          <a:p>
            <a:pPr algn="l" indent="0" marL="0">
              <a:buNone/>
            </a:pPr>
            <a:r>
              <a:rPr lang="en-US" sz="1425" b="1" dirty="0">
                <a:solidFill>
                  <a:srgbClr val="33231C"/>
                </a:solidFill>
                <a:latin typeface="Microsoft YaHei" pitchFamily="34" charset="0"/>
                <a:ea typeface="Microsoft YaHei" pitchFamily="34" charset="-122"/>
                <a:cs typeface="Microsoft YaHei" pitchFamily="34" charset="-120"/>
              </a:rPr>
              <a:t>Green target</a:t>
            </a:r>
            <a:endParaRPr lang="en-US" sz="1425" dirty="0">
              <a:latin typeface="Microsoft YaHei" pitchFamily="34" charset="0"/>
              <a:ea typeface="Microsoft YaHei" pitchFamily="34" charset="-122"/>
              <a:cs typeface="Microsoft YaHei" pitchFamily="34" charset="-120"/>
            </a:endParaRPr>
          </a:p>
        </p:txBody>
      </p:sp>
      <p:sp>
        <p:nvSpPr>
          <p:cNvPr id="41" name="Text 39"/>
          <p:cNvSpPr/>
          <p:nvPr/>
        </p:nvSpPr>
        <p:spPr>
          <a:xfrm>
            <a:off x="2857500" y="5263946"/>
            <a:ext cx="93345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Energy use per unit of GDP down about 3%</a:t>
            </a:r>
            <a:endParaRPr lang="en-US" sz="1275" dirty="0">
              <a:latin typeface="Microsoft YaHei" pitchFamily="34" charset="0"/>
              <a:ea typeface="Microsoft YaHei" pitchFamily="34" charset="-122"/>
              <a:cs typeface="Microsoft YaHei" pitchFamily="34" charset="-120"/>
            </a:endParaRPr>
          </a:p>
        </p:txBody>
      </p:sp>
      <p:sp>
        <p:nvSpPr>
          <p:cNvPr id="42" name="Text 40"/>
          <p:cNvSpPr/>
          <p:nvPr/>
        </p:nvSpPr>
        <p:spPr>
          <a:xfrm>
            <a:off x="6914742" y="5254783"/>
            <a:ext cx="5277258"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CO2 per unit of GDP down about 3.8%</a:t>
            </a:r>
            <a:endParaRPr lang="en-US" sz="1350" dirty="0">
              <a:latin typeface="Microsoft YaHei" pitchFamily="34" charset="0"/>
              <a:ea typeface="Microsoft YaHei" pitchFamily="34" charset="-122"/>
              <a:cs typeface="Microsoft YaHei" pitchFamily="34" charset="-120"/>
            </a:endParaRPr>
          </a:p>
        </p:txBody>
      </p:sp>
      <p:sp>
        <p:nvSpPr>
          <p:cNvPr id="43" name="Shape 41"/>
          <p:cNvSpPr/>
          <p:nvPr/>
        </p:nvSpPr>
        <p:spPr>
          <a:xfrm>
            <a:off x="10282238" y="5233988"/>
            <a:ext cx="1143000" cy="238125"/>
          </a:xfrm>
          <a:prstGeom prst="roundRect">
            <a:avLst>
              <a:gd name="adj" fmla="val 52000"/>
            </a:avLst>
          </a:prstGeom>
          <a:noFill/>
          <a:ln w="9525">
            <a:solidFill>
              <a:srgbClr val="C79A3B"/>
            </a:solidFill>
            <a:prstDash val="solid"/>
          </a:ln>
        </p:spPr>
      </p:sp>
      <p:sp>
        <p:nvSpPr>
          <p:cNvPr id="44" name="Text 42"/>
          <p:cNvSpPr/>
          <p:nvPr/>
        </p:nvSpPr>
        <p:spPr>
          <a:xfrm>
            <a:off x="9515475" y="5272387"/>
            <a:ext cx="2676525" cy="160020"/>
          </a:xfrm>
          <a:prstGeom prst="rect">
            <a:avLst/>
          </a:prstGeom>
          <a:noFill/>
          <a:ln/>
        </p:spPr>
        <p:txBody>
          <a:bodyPr wrap="none" lIns="0" tIns="0" rIns="0" bIns="0" rtlCol="0" anchor="t"/>
          <a:lstStyle/>
          <a:p>
            <a:pPr algn="ctr" indent="0" marL="0">
              <a:buNone/>
            </a:pPr>
            <a:r>
              <a:rPr lang="en-US" sz="1050" b="1" dirty="0">
                <a:solidFill>
                  <a:srgbClr val="84642D"/>
                </a:solidFill>
                <a:latin typeface="Microsoft YaHei" pitchFamily="34" charset="0"/>
                <a:ea typeface="Microsoft YaHei" pitchFamily="34" charset="-122"/>
                <a:cs typeface="Microsoft YaHei" pitchFamily="34" charset="-120"/>
              </a:rPr>
              <a:t>New measure</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2025 Government Work Report (March 2025), 2026 Government Work Report (March 2026). The two green targets measure different things and cannot be</a:t>
            </a:r>
            <a:endParaRPr lang="en-US" sz="1050" dirty="0">
              <a:latin typeface="Microsoft YaHei" pitchFamily="34" charset="0"/>
              <a:ea typeface="Microsoft YaHei" pitchFamily="34" charset="-122"/>
              <a:cs typeface="Microsoft YaHei" pitchFamily="34" charset="-120"/>
            </a:endParaRPr>
          </a:p>
        </p:txBody>
      </p:sp>
      <p:sp>
        <p:nvSpPr>
          <p:cNvPr id="46" name="Text 44"/>
          <p:cNvSpPr/>
          <p:nvPr/>
        </p:nvSpPr>
        <p:spPr>
          <a:xfrm>
            <a:off x="762000" y="64915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compared directly</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Deficit up ¥230bn, bank bonds down ¥200bn</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762000" y="1828800"/>
            <a:ext cx="133350" cy="133350"/>
          </a:xfrm>
          <a:prstGeom prst="rect">
            <a:avLst/>
          </a:prstGeom>
          <a:solidFill>
            <a:srgbClr val="A89480"/>
          </a:solidFill>
          <a:ln/>
        </p:spPr>
      </p:sp>
      <p:sp>
        <p:nvSpPr>
          <p:cNvPr id="8" name="Text 6"/>
          <p:cNvSpPr/>
          <p:nvPr/>
        </p:nvSpPr>
        <p:spPr>
          <a:xfrm>
            <a:off x="952500" y="1805648"/>
            <a:ext cx="11239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2025</a:t>
            </a:r>
            <a:endParaRPr lang="en-US" sz="1125" dirty="0">
              <a:latin typeface="Microsoft YaHei" pitchFamily="34" charset="0"/>
              <a:ea typeface="Microsoft YaHei" pitchFamily="34" charset="-122"/>
              <a:cs typeface="Microsoft YaHei" pitchFamily="34" charset="-120"/>
            </a:endParaRPr>
          </a:p>
        </p:txBody>
      </p:sp>
      <p:sp>
        <p:nvSpPr>
          <p:cNvPr id="9" name="Shape 7"/>
          <p:cNvSpPr/>
          <p:nvPr/>
        </p:nvSpPr>
        <p:spPr>
          <a:xfrm>
            <a:off x="1525753" y="1828800"/>
            <a:ext cx="133350" cy="133350"/>
          </a:xfrm>
          <a:prstGeom prst="rect">
            <a:avLst/>
          </a:prstGeom>
          <a:solidFill>
            <a:srgbClr val="B02318"/>
          </a:solidFill>
          <a:ln/>
        </p:spPr>
      </p:sp>
      <p:sp>
        <p:nvSpPr>
          <p:cNvPr id="10" name="Text 8"/>
          <p:cNvSpPr/>
          <p:nvPr/>
        </p:nvSpPr>
        <p:spPr>
          <a:xfrm>
            <a:off x="1716253" y="1805648"/>
            <a:ext cx="10475747" cy="171450"/>
          </a:xfrm>
          <a:prstGeom prst="rect">
            <a:avLst/>
          </a:prstGeom>
          <a:noFill/>
          <a:ln/>
        </p:spPr>
        <p:txBody>
          <a:bodyPr wrap="none" lIns="0" tIns="0" rIns="0" bIns="0" rtlCol="0" anchor="t"/>
          <a:lstStyle/>
          <a:p>
            <a:pPr algn="l" indent="0" marL="0">
              <a:buNone/>
            </a:pPr>
            <a:r>
              <a:rPr lang="en-US" sz="1125" b="1" dirty="0">
                <a:solidFill>
                  <a:srgbClr val="B02318"/>
                </a:solidFill>
                <a:latin typeface="Microsoft YaHei" pitchFamily="34" charset="0"/>
                <a:ea typeface="Microsoft YaHei" pitchFamily="34" charset="-122"/>
                <a:cs typeface="Microsoft YaHei" pitchFamily="34" charset="-120"/>
              </a:rPr>
              <a:t>2026</a:t>
            </a:r>
            <a:endParaRPr lang="en-US" sz="1125" dirty="0">
              <a:latin typeface="Microsoft YaHei" pitchFamily="34" charset="0"/>
              <a:ea typeface="Microsoft YaHei" pitchFamily="34" charset="-122"/>
              <a:cs typeface="Microsoft YaHei" pitchFamily="34" charset="-120"/>
            </a:endParaRPr>
          </a:p>
        </p:txBody>
      </p:sp>
      <p:sp>
        <p:nvSpPr>
          <p:cNvPr id="11" name="Text 9"/>
          <p:cNvSpPr/>
          <p:nvPr/>
        </p:nvSpPr>
        <p:spPr>
          <a:xfrm>
            <a:off x="0" y="1805648"/>
            <a:ext cx="7429500" cy="171450"/>
          </a:xfrm>
          <a:prstGeom prst="rect">
            <a:avLst/>
          </a:prstGeom>
          <a:noFill/>
          <a:ln/>
        </p:spPr>
        <p:txBody>
          <a:bodyPr wrap="none" lIns="0" tIns="0" rIns="0" bIns="0" rtlCol="0" anchor="t"/>
          <a:lstStyle/>
          <a:p>
            <a:pPr algn="r" indent="0" marL="0">
              <a:buNone/>
            </a:pPr>
            <a:r>
              <a:rPr lang="en-US" sz="1125" dirty="0">
                <a:solidFill>
                  <a:srgbClr val="6E5B4B"/>
                </a:solidFill>
                <a:latin typeface="Microsoft YaHei" pitchFamily="34" charset="0"/>
                <a:ea typeface="Microsoft YaHei" pitchFamily="34" charset="-122"/>
                <a:cs typeface="Microsoft YaHei" pitchFamily="34" charset="-120"/>
              </a:rPr>
              <a:t>¥tn</a:t>
            </a:r>
            <a:endParaRPr lang="en-US" sz="1125" dirty="0">
              <a:latin typeface="Microsoft YaHei" pitchFamily="34" charset="0"/>
              <a:ea typeface="Microsoft YaHei" pitchFamily="34" charset="-122"/>
              <a:cs typeface="Microsoft YaHei" pitchFamily="34" charset="-120"/>
            </a:endParaRPr>
          </a:p>
        </p:txBody>
      </p:sp>
      <p:sp>
        <p:nvSpPr>
          <p:cNvPr id="12" name="Shape 10"/>
          <p:cNvSpPr/>
          <p:nvPr/>
        </p:nvSpPr>
        <p:spPr>
          <a:xfrm>
            <a:off x="762000" y="5695950"/>
            <a:ext cx="6667500" cy="9525"/>
          </a:xfrm>
          <a:prstGeom prst="rect">
            <a:avLst/>
          </a:prstGeom>
          <a:solidFill>
            <a:srgbClr val="A89480"/>
          </a:solidFill>
          <a:ln/>
        </p:spPr>
      </p:sp>
      <p:sp>
        <p:nvSpPr>
          <p:cNvPr id="13" name="Shape 11"/>
          <p:cNvSpPr/>
          <p:nvPr/>
        </p:nvSpPr>
        <p:spPr>
          <a:xfrm>
            <a:off x="938213" y="2965547"/>
            <a:ext cx="628650" cy="2730403"/>
          </a:xfrm>
          <a:prstGeom prst="rect">
            <a:avLst/>
          </a:prstGeom>
          <a:solidFill>
            <a:srgbClr val="A89480"/>
          </a:solidFill>
          <a:ln/>
        </p:spPr>
      </p:sp>
      <p:sp>
        <p:nvSpPr>
          <p:cNvPr id="14" name="Text 12"/>
          <p:cNvSpPr/>
          <p:nvPr/>
        </p:nvSpPr>
        <p:spPr>
          <a:xfrm>
            <a:off x="0" y="2705355"/>
            <a:ext cx="2505075"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5.66</a:t>
            </a:r>
            <a:endParaRPr lang="en-US" sz="1350" dirty="0">
              <a:latin typeface="Microsoft YaHei" pitchFamily="34" charset="0"/>
              <a:ea typeface="Microsoft YaHei" pitchFamily="34" charset="-122"/>
              <a:cs typeface="Microsoft YaHei" pitchFamily="34" charset="-120"/>
            </a:endParaRPr>
          </a:p>
        </p:txBody>
      </p:sp>
      <p:sp>
        <p:nvSpPr>
          <p:cNvPr id="15" name="Shape 13"/>
          <p:cNvSpPr/>
          <p:nvPr/>
        </p:nvSpPr>
        <p:spPr>
          <a:xfrm>
            <a:off x="1624013" y="2854594"/>
            <a:ext cx="628650" cy="2841356"/>
          </a:xfrm>
          <a:prstGeom prst="rect">
            <a:avLst/>
          </a:prstGeom>
          <a:solidFill>
            <a:srgbClr val="B02318"/>
          </a:solidFill>
          <a:ln/>
        </p:spPr>
      </p:sp>
      <p:sp>
        <p:nvSpPr>
          <p:cNvPr id="16" name="Text 14"/>
          <p:cNvSpPr/>
          <p:nvPr/>
        </p:nvSpPr>
        <p:spPr>
          <a:xfrm>
            <a:off x="0" y="2594402"/>
            <a:ext cx="3876675" cy="205740"/>
          </a:xfrm>
          <a:prstGeom prst="rect">
            <a:avLst/>
          </a:prstGeom>
          <a:noFill/>
          <a:ln/>
        </p:spPr>
        <p:txBody>
          <a:bodyPr wrap="none" lIns="0" tIns="0" rIns="0" bIns="0" rtlCol="0" anchor="t"/>
          <a:lstStyle/>
          <a:p>
            <a:pPr algn="ctr" indent="0" marL="0">
              <a:buNone/>
            </a:pPr>
            <a:r>
              <a:rPr lang="en-US" sz="1350" b="1" dirty="0">
                <a:solidFill>
                  <a:srgbClr val="B02318"/>
                </a:solidFill>
                <a:latin typeface="Microsoft YaHei" pitchFamily="34" charset="0"/>
                <a:ea typeface="Microsoft YaHei" pitchFamily="34" charset="-122"/>
                <a:cs typeface="Microsoft YaHei" pitchFamily="34" charset="-120"/>
              </a:rPr>
              <a:t>5.89</a:t>
            </a:r>
            <a:endParaRPr lang="en-US" sz="1350" dirty="0">
              <a:latin typeface="Microsoft YaHei" pitchFamily="34" charset="0"/>
              <a:ea typeface="Microsoft YaHei" pitchFamily="34" charset="-122"/>
              <a:cs typeface="Microsoft YaHei" pitchFamily="34" charset="-120"/>
            </a:endParaRPr>
          </a:p>
        </p:txBody>
      </p:sp>
      <p:sp>
        <p:nvSpPr>
          <p:cNvPr id="17" name="Text 15"/>
          <p:cNvSpPr/>
          <p:nvPr/>
        </p:nvSpPr>
        <p:spPr>
          <a:xfrm>
            <a:off x="0" y="5816035"/>
            <a:ext cx="3190875"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Deficit</a:t>
            </a:r>
            <a:endParaRPr lang="en-US" sz="1200" dirty="0">
              <a:latin typeface="Microsoft YaHei" pitchFamily="34" charset="0"/>
              <a:ea typeface="Microsoft YaHei" pitchFamily="34" charset="-122"/>
              <a:cs typeface="Microsoft YaHei" pitchFamily="34" charset="-120"/>
            </a:endParaRPr>
          </a:p>
        </p:txBody>
      </p:sp>
      <p:sp>
        <p:nvSpPr>
          <p:cNvPr id="18" name="Shape 16"/>
          <p:cNvSpPr/>
          <p:nvPr/>
        </p:nvSpPr>
        <p:spPr>
          <a:xfrm>
            <a:off x="2605088" y="3573375"/>
            <a:ext cx="628650" cy="2122575"/>
          </a:xfrm>
          <a:prstGeom prst="rect">
            <a:avLst/>
          </a:prstGeom>
          <a:solidFill>
            <a:srgbClr val="A89480"/>
          </a:solidFill>
          <a:ln/>
        </p:spPr>
      </p:sp>
      <p:sp>
        <p:nvSpPr>
          <p:cNvPr id="19" name="Text 17"/>
          <p:cNvSpPr/>
          <p:nvPr/>
        </p:nvSpPr>
        <p:spPr>
          <a:xfrm>
            <a:off x="0" y="3313183"/>
            <a:ext cx="5838825"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4.4</a:t>
            </a:r>
            <a:endParaRPr lang="en-US" sz="1350" dirty="0">
              <a:latin typeface="Microsoft YaHei" pitchFamily="34" charset="0"/>
              <a:ea typeface="Microsoft YaHei" pitchFamily="34" charset="-122"/>
              <a:cs typeface="Microsoft YaHei" pitchFamily="34" charset="-120"/>
            </a:endParaRPr>
          </a:p>
        </p:txBody>
      </p:sp>
      <p:sp>
        <p:nvSpPr>
          <p:cNvPr id="20" name="Shape 18"/>
          <p:cNvSpPr/>
          <p:nvPr/>
        </p:nvSpPr>
        <p:spPr>
          <a:xfrm>
            <a:off x="3290888" y="3573375"/>
            <a:ext cx="628650" cy="2122575"/>
          </a:xfrm>
          <a:prstGeom prst="rect">
            <a:avLst/>
          </a:prstGeom>
          <a:solidFill>
            <a:srgbClr val="B02318"/>
          </a:solidFill>
          <a:ln/>
        </p:spPr>
      </p:sp>
      <p:sp>
        <p:nvSpPr>
          <p:cNvPr id="21" name="Text 19"/>
          <p:cNvSpPr/>
          <p:nvPr/>
        </p:nvSpPr>
        <p:spPr>
          <a:xfrm>
            <a:off x="0" y="3313183"/>
            <a:ext cx="7210425" cy="205740"/>
          </a:xfrm>
          <a:prstGeom prst="rect">
            <a:avLst/>
          </a:prstGeom>
          <a:noFill/>
          <a:ln/>
        </p:spPr>
        <p:txBody>
          <a:bodyPr wrap="none" lIns="0" tIns="0" rIns="0" bIns="0" rtlCol="0" anchor="t"/>
          <a:lstStyle/>
          <a:p>
            <a:pPr algn="ctr" indent="0" marL="0">
              <a:buNone/>
            </a:pPr>
            <a:r>
              <a:rPr lang="en-US" sz="1350" b="1" dirty="0">
                <a:solidFill>
                  <a:srgbClr val="B02318"/>
                </a:solidFill>
                <a:latin typeface="Microsoft YaHei" pitchFamily="34" charset="0"/>
                <a:ea typeface="Microsoft YaHei" pitchFamily="34" charset="-122"/>
                <a:cs typeface="Microsoft YaHei" pitchFamily="34" charset="-120"/>
              </a:rPr>
              <a:t>4.4</a:t>
            </a:r>
            <a:endParaRPr lang="en-US" sz="1350" dirty="0">
              <a:latin typeface="Microsoft YaHei" pitchFamily="34" charset="0"/>
              <a:ea typeface="Microsoft YaHei" pitchFamily="34" charset="-122"/>
              <a:cs typeface="Microsoft YaHei" pitchFamily="34" charset="-120"/>
            </a:endParaRPr>
          </a:p>
        </p:txBody>
      </p:sp>
      <p:sp>
        <p:nvSpPr>
          <p:cNvPr id="22" name="Text 20"/>
          <p:cNvSpPr/>
          <p:nvPr/>
        </p:nvSpPr>
        <p:spPr>
          <a:xfrm>
            <a:off x="0" y="5816035"/>
            <a:ext cx="6524625"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Local special bonds</a:t>
            </a:r>
            <a:endParaRPr lang="en-US" sz="1200" dirty="0">
              <a:latin typeface="Microsoft YaHei" pitchFamily="34" charset="0"/>
              <a:ea typeface="Microsoft YaHei" pitchFamily="34" charset="-122"/>
              <a:cs typeface="Microsoft YaHei" pitchFamily="34" charset="-120"/>
            </a:endParaRPr>
          </a:p>
        </p:txBody>
      </p:sp>
      <p:sp>
        <p:nvSpPr>
          <p:cNvPr id="23" name="Shape 21"/>
          <p:cNvSpPr/>
          <p:nvPr/>
        </p:nvSpPr>
        <p:spPr>
          <a:xfrm>
            <a:off x="4271963" y="5068826"/>
            <a:ext cx="628650" cy="627124"/>
          </a:xfrm>
          <a:prstGeom prst="rect">
            <a:avLst/>
          </a:prstGeom>
          <a:solidFill>
            <a:srgbClr val="A89480"/>
          </a:solidFill>
          <a:ln/>
        </p:spPr>
      </p:sp>
      <p:sp>
        <p:nvSpPr>
          <p:cNvPr id="24" name="Text 22"/>
          <p:cNvSpPr/>
          <p:nvPr/>
        </p:nvSpPr>
        <p:spPr>
          <a:xfrm>
            <a:off x="0" y="4808633"/>
            <a:ext cx="9172575"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1.3</a:t>
            </a:r>
            <a:endParaRPr lang="en-US" sz="1350" dirty="0">
              <a:latin typeface="Microsoft YaHei" pitchFamily="34" charset="0"/>
              <a:ea typeface="Microsoft YaHei" pitchFamily="34" charset="-122"/>
              <a:cs typeface="Microsoft YaHei" pitchFamily="34" charset="-120"/>
            </a:endParaRPr>
          </a:p>
        </p:txBody>
      </p:sp>
      <p:sp>
        <p:nvSpPr>
          <p:cNvPr id="25" name="Shape 23"/>
          <p:cNvSpPr/>
          <p:nvPr/>
        </p:nvSpPr>
        <p:spPr>
          <a:xfrm>
            <a:off x="4957763" y="5068826"/>
            <a:ext cx="628650" cy="627124"/>
          </a:xfrm>
          <a:prstGeom prst="rect">
            <a:avLst/>
          </a:prstGeom>
          <a:solidFill>
            <a:srgbClr val="B02318"/>
          </a:solidFill>
          <a:ln/>
        </p:spPr>
      </p:sp>
      <p:sp>
        <p:nvSpPr>
          <p:cNvPr id="26" name="Text 24"/>
          <p:cNvSpPr/>
          <p:nvPr/>
        </p:nvSpPr>
        <p:spPr>
          <a:xfrm>
            <a:off x="0" y="4808633"/>
            <a:ext cx="10544175" cy="205740"/>
          </a:xfrm>
          <a:prstGeom prst="rect">
            <a:avLst/>
          </a:prstGeom>
          <a:noFill/>
          <a:ln/>
        </p:spPr>
        <p:txBody>
          <a:bodyPr wrap="none" lIns="0" tIns="0" rIns="0" bIns="0" rtlCol="0" anchor="t"/>
          <a:lstStyle/>
          <a:p>
            <a:pPr algn="ctr" indent="0" marL="0">
              <a:buNone/>
            </a:pPr>
            <a:r>
              <a:rPr lang="en-US" sz="1350" b="1" dirty="0">
                <a:solidFill>
                  <a:srgbClr val="B02318"/>
                </a:solidFill>
                <a:latin typeface="Microsoft YaHei" pitchFamily="34" charset="0"/>
                <a:ea typeface="Microsoft YaHei" pitchFamily="34" charset="-122"/>
                <a:cs typeface="Microsoft YaHei" pitchFamily="34" charset="-120"/>
              </a:rPr>
              <a:t>1.3</a:t>
            </a:r>
            <a:endParaRPr lang="en-US" sz="1350" dirty="0">
              <a:latin typeface="Microsoft YaHei" pitchFamily="34" charset="0"/>
              <a:ea typeface="Microsoft YaHei" pitchFamily="34" charset="-122"/>
              <a:cs typeface="Microsoft YaHei" pitchFamily="34" charset="-120"/>
            </a:endParaRPr>
          </a:p>
        </p:txBody>
      </p:sp>
      <p:sp>
        <p:nvSpPr>
          <p:cNvPr id="27" name="Text 25"/>
          <p:cNvSpPr/>
          <p:nvPr/>
        </p:nvSpPr>
        <p:spPr>
          <a:xfrm>
            <a:off x="0" y="5816035"/>
            <a:ext cx="9858375"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Ultra-long bonds</a:t>
            </a:r>
            <a:endParaRPr lang="en-US" sz="1200" dirty="0">
              <a:latin typeface="Microsoft YaHei" pitchFamily="34" charset="0"/>
              <a:ea typeface="Microsoft YaHei" pitchFamily="34" charset="-122"/>
              <a:cs typeface="Microsoft YaHei" pitchFamily="34" charset="-120"/>
            </a:endParaRPr>
          </a:p>
        </p:txBody>
      </p:sp>
      <p:sp>
        <p:nvSpPr>
          <p:cNvPr id="28" name="Shape 26"/>
          <p:cNvSpPr/>
          <p:nvPr/>
        </p:nvSpPr>
        <p:spPr>
          <a:xfrm>
            <a:off x="5938838" y="5454748"/>
            <a:ext cx="628650" cy="241202"/>
          </a:xfrm>
          <a:prstGeom prst="rect">
            <a:avLst/>
          </a:prstGeom>
          <a:solidFill>
            <a:srgbClr val="A89480"/>
          </a:solidFill>
          <a:ln/>
        </p:spPr>
      </p:sp>
      <p:sp>
        <p:nvSpPr>
          <p:cNvPr id="29" name="Text 27"/>
          <p:cNvSpPr/>
          <p:nvPr/>
        </p:nvSpPr>
        <p:spPr>
          <a:xfrm>
            <a:off x="314325" y="5194556"/>
            <a:ext cx="11877675"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0.5</a:t>
            </a:r>
            <a:endParaRPr lang="en-US" sz="1350" dirty="0">
              <a:latin typeface="Microsoft YaHei" pitchFamily="34" charset="0"/>
              <a:ea typeface="Microsoft YaHei" pitchFamily="34" charset="-122"/>
              <a:cs typeface="Microsoft YaHei" pitchFamily="34" charset="-120"/>
            </a:endParaRPr>
          </a:p>
        </p:txBody>
      </p:sp>
      <p:sp>
        <p:nvSpPr>
          <p:cNvPr id="30" name="Shape 28"/>
          <p:cNvSpPr/>
          <p:nvPr/>
        </p:nvSpPr>
        <p:spPr>
          <a:xfrm>
            <a:off x="6624638" y="5551229"/>
            <a:ext cx="628650" cy="144721"/>
          </a:xfrm>
          <a:prstGeom prst="rect">
            <a:avLst/>
          </a:prstGeom>
          <a:solidFill>
            <a:srgbClr val="B02318"/>
          </a:solidFill>
          <a:ln/>
        </p:spPr>
      </p:sp>
      <p:sp>
        <p:nvSpPr>
          <p:cNvPr id="31" name="Text 29"/>
          <p:cNvSpPr/>
          <p:nvPr/>
        </p:nvSpPr>
        <p:spPr>
          <a:xfrm>
            <a:off x="1685925" y="5291037"/>
            <a:ext cx="10506075" cy="205740"/>
          </a:xfrm>
          <a:prstGeom prst="rect">
            <a:avLst/>
          </a:prstGeom>
          <a:noFill/>
          <a:ln/>
        </p:spPr>
        <p:txBody>
          <a:bodyPr wrap="none" lIns="0" tIns="0" rIns="0" bIns="0" rtlCol="0" anchor="t"/>
          <a:lstStyle/>
          <a:p>
            <a:pPr algn="ctr" indent="0" marL="0">
              <a:buNone/>
            </a:pPr>
            <a:r>
              <a:rPr lang="en-US" sz="1350" b="1" dirty="0">
                <a:solidFill>
                  <a:srgbClr val="B02318"/>
                </a:solidFill>
                <a:latin typeface="Microsoft YaHei" pitchFamily="34" charset="0"/>
                <a:ea typeface="Microsoft YaHei" pitchFamily="34" charset="-122"/>
                <a:cs typeface="Microsoft YaHei" pitchFamily="34" charset="-120"/>
              </a:rPr>
              <a:t>0.3</a:t>
            </a:r>
            <a:endParaRPr lang="en-US" sz="1350" dirty="0">
              <a:latin typeface="Microsoft YaHei" pitchFamily="34" charset="0"/>
              <a:ea typeface="Microsoft YaHei" pitchFamily="34" charset="-122"/>
              <a:cs typeface="Microsoft YaHei" pitchFamily="34" charset="-120"/>
            </a:endParaRPr>
          </a:p>
        </p:txBody>
      </p:sp>
      <p:sp>
        <p:nvSpPr>
          <p:cNvPr id="32" name="Text 30"/>
          <p:cNvSpPr/>
          <p:nvPr/>
        </p:nvSpPr>
        <p:spPr>
          <a:xfrm>
            <a:off x="1000125" y="5816035"/>
            <a:ext cx="11191875"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Bank capital bonds</a:t>
            </a:r>
            <a:endParaRPr lang="en-US" sz="1200" dirty="0">
              <a:latin typeface="Microsoft YaHei" pitchFamily="34" charset="0"/>
              <a:ea typeface="Microsoft YaHei" pitchFamily="34" charset="-122"/>
              <a:cs typeface="Microsoft YaHei" pitchFamily="34" charset="-120"/>
            </a:endParaRPr>
          </a:p>
        </p:txBody>
      </p:sp>
      <p:sp>
        <p:nvSpPr>
          <p:cNvPr id="33" name="Shape 31"/>
          <p:cNvSpPr/>
          <p:nvPr/>
        </p:nvSpPr>
        <p:spPr>
          <a:xfrm>
            <a:off x="7886700" y="1828800"/>
            <a:ext cx="9525" cy="3971925"/>
          </a:xfrm>
          <a:prstGeom prst="rect">
            <a:avLst/>
          </a:prstGeom>
          <a:solidFill>
            <a:srgbClr val="E0D2B8"/>
          </a:solidFill>
          <a:ln/>
        </p:spPr>
      </p:sp>
      <p:sp>
        <p:nvSpPr>
          <p:cNvPr id="34" name="Text 32"/>
          <p:cNvSpPr/>
          <p:nvPr/>
        </p:nvSpPr>
        <p:spPr>
          <a:xfrm>
            <a:off x="8191500" y="1853273"/>
            <a:ext cx="4000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Deficit increase on 2025</a:t>
            </a:r>
            <a:endParaRPr lang="en-US" sz="1125" dirty="0">
              <a:latin typeface="Microsoft YaHei" pitchFamily="34" charset="0"/>
              <a:ea typeface="Microsoft YaHei" pitchFamily="34" charset="-122"/>
              <a:cs typeface="Microsoft YaHei" pitchFamily="34" charset="-120"/>
            </a:endParaRPr>
          </a:p>
        </p:txBody>
      </p:sp>
      <p:sp>
        <p:nvSpPr>
          <p:cNvPr id="35" name="Text 33"/>
          <p:cNvSpPr/>
          <p:nvPr/>
        </p:nvSpPr>
        <p:spPr>
          <a:xfrm>
            <a:off x="8191500" y="2092358"/>
            <a:ext cx="4000500" cy="502920"/>
          </a:xfrm>
          <a:prstGeom prst="rect">
            <a:avLst/>
          </a:prstGeom>
          <a:noFill/>
          <a:ln/>
        </p:spPr>
        <p:txBody>
          <a:bodyPr wrap="none" lIns="0" tIns="0" rIns="0" bIns="0" rtlCol="0" anchor="t"/>
          <a:lstStyle/>
          <a:p>
            <a:pPr algn="l" indent="0" marL="0">
              <a:buNone/>
            </a:pPr>
            <a:r>
              <a:rPr lang="en-US" sz="3300" b="1" dirty="0">
                <a:solidFill>
                  <a:srgbClr val="B02318"/>
                </a:solidFill>
                <a:latin typeface="Microsoft YaHei" pitchFamily="34" charset="0"/>
                <a:ea typeface="Microsoft YaHei" pitchFamily="34" charset="-122"/>
                <a:cs typeface="Microsoft YaHei" pitchFamily="34" charset="-120"/>
              </a:rPr>
              <a:t>¥230bn</a:t>
            </a:r>
            <a:endParaRPr lang="en-US" sz="3300" dirty="0">
              <a:latin typeface="Microsoft YaHei" pitchFamily="34" charset="0"/>
              <a:ea typeface="Microsoft YaHei" pitchFamily="34" charset="-122"/>
              <a:cs typeface="Microsoft YaHei" pitchFamily="34" charset="-120"/>
            </a:endParaRPr>
          </a:p>
        </p:txBody>
      </p:sp>
      <p:sp>
        <p:nvSpPr>
          <p:cNvPr id="36" name="Text 34"/>
          <p:cNvSpPr/>
          <p:nvPr/>
        </p:nvSpPr>
        <p:spPr>
          <a:xfrm>
            <a:off x="8191500" y="2653373"/>
            <a:ext cx="40005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Deficit ¥5.89tn, about 4% of GDP</a:t>
            </a:r>
            <a:endParaRPr lang="en-US" sz="1125" dirty="0">
              <a:latin typeface="Microsoft YaHei" pitchFamily="34" charset="0"/>
              <a:ea typeface="Microsoft YaHei" pitchFamily="34" charset="-122"/>
              <a:cs typeface="Microsoft YaHei" pitchFamily="34" charset="-120"/>
            </a:endParaRPr>
          </a:p>
        </p:txBody>
      </p:sp>
      <p:sp>
        <p:nvSpPr>
          <p:cNvPr id="37" name="Shape 35"/>
          <p:cNvSpPr/>
          <p:nvPr/>
        </p:nvSpPr>
        <p:spPr>
          <a:xfrm>
            <a:off x="8191500" y="3076575"/>
            <a:ext cx="3238500" cy="9525"/>
          </a:xfrm>
          <a:prstGeom prst="rect">
            <a:avLst/>
          </a:prstGeom>
          <a:solidFill>
            <a:srgbClr val="E0D2B8"/>
          </a:solidFill>
          <a:ln/>
        </p:spPr>
      </p:sp>
      <p:sp>
        <p:nvSpPr>
          <p:cNvPr id="38" name="Text 36"/>
          <p:cNvSpPr/>
          <p:nvPr/>
        </p:nvSpPr>
        <p:spPr>
          <a:xfrm>
            <a:off x="8191500" y="3272498"/>
            <a:ext cx="4000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General budget spending</a:t>
            </a:r>
            <a:endParaRPr lang="en-US" sz="1125" dirty="0">
              <a:latin typeface="Microsoft YaHei" pitchFamily="34" charset="0"/>
              <a:ea typeface="Microsoft YaHei" pitchFamily="34" charset="-122"/>
              <a:cs typeface="Microsoft YaHei" pitchFamily="34" charset="-120"/>
            </a:endParaRPr>
          </a:p>
        </p:txBody>
      </p:sp>
      <p:sp>
        <p:nvSpPr>
          <p:cNvPr id="39" name="Text 37"/>
          <p:cNvSpPr/>
          <p:nvPr/>
        </p:nvSpPr>
        <p:spPr>
          <a:xfrm>
            <a:off x="8191500" y="3511583"/>
            <a:ext cx="4000500" cy="502920"/>
          </a:xfrm>
          <a:prstGeom prst="rect">
            <a:avLst/>
          </a:prstGeom>
          <a:noFill/>
          <a:ln/>
        </p:spPr>
        <p:txBody>
          <a:bodyPr wrap="none" lIns="0" tIns="0" rIns="0" bIns="0" rtlCol="0" anchor="t"/>
          <a:lstStyle/>
          <a:p>
            <a:pPr algn="l" indent="0" marL="0">
              <a:buNone/>
            </a:pPr>
            <a:r>
              <a:rPr lang="en-US" sz="3300" b="1" dirty="0">
                <a:solidFill>
                  <a:srgbClr val="33231C"/>
                </a:solidFill>
                <a:latin typeface="Microsoft YaHei" pitchFamily="34" charset="0"/>
                <a:ea typeface="Microsoft YaHei" pitchFamily="34" charset="-122"/>
                <a:cs typeface="Microsoft YaHei" pitchFamily="34" charset="-120"/>
              </a:rPr>
              <a:t>¥30tn</a:t>
            </a:r>
            <a:endParaRPr lang="en-US" sz="3300" dirty="0">
              <a:latin typeface="Microsoft YaHei" pitchFamily="34" charset="0"/>
              <a:ea typeface="Microsoft YaHei" pitchFamily="34" charset="-122"/>
              <a:cs typeface="Microsoft YaHei" pitchFamily="34" charset="-120"/>
            </a:endParaRPr>
          </a:p>
        </p:txBody>
      </p:sp>
      <p:sp>
        <p:nvSpPr>
          <p:cNvPr id="40" name="Text 38"/>
          <p:cNvSpPr/>
          <p:nvPr/>
        </p:nvSpPr>
        <p:spPr>
          <a:xfrm>
            <a:off x="8191500" y="4072598"/>
            <a:ext cx="40005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First time at this level</a:t>
            </a:r>
            <a:endParaRPr lang="en-US" sz="1125" dirty="0">
              <a:latin typeface="Microsoft YaHei" pitchFamily="34" charset="0"/>
              <a:ea typeface="Microsoft YaHei" pitchFamily="34" charset="-122"/>
              <a:cs typeface="Microsoft YaHei" pitchFamily="34" charset="-120"/>
            </a:endParaRPr>
          </a:p>
        </p:txBody>
      </p:sp>
      <p:sp>
        <p:nvSpPr>
          <p:cNvPr id="41" name="Shape 39"/>
          <p:cNvSpPr/>
          <p:nvPr/>
        </p:nvSpPr>
        <p:spPr>
          <a:xfrm>
            <a:off x="8191500" y="4495800"/>
            <a:ext cx="3238500" cy="9525"/>
          </a:xfrm>
          <a:prstGeom prst="rect">
            <a:avLst/>
          </a:prstGeom>
          <a:solidFill>
            <a:srgbClr val="E0D2B8"/>
          </a:solidFill>
          <a:ln/>
        </p:spPr>
      </p:sp>
      <p:sp>
        <p:nvSpPr>
          <p:cNvPr id="42" name="Text 40"/>
          <p:cNvSpPr/>
          <p:nvPr/>
        </p:nvSpPr>
        <p:spPr>
          <a:xfrm>
            <a:off x="8191500" y="4691723"/>
            <a:ext cx="4000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New government borrowing</a:t>
            </a:r>
            <a:endParaRPr lang="en-US" sz="1125" dirty="0">
              <a:latin typeface="Microsoft YaHei" pitchFamily="34" charset="0"/>
              <a:ea typeface="Microsoft YaHei" pitchFamily="34" charset="-122"/>
              <a:cs typeface="Microsoft YaHei" pitchFamily="34" charset="-120"/>
            </a:endParaRPr>
          </a:p>
        </p:txBody>
      </p:sp>
      <p:sp>
        <p:nvSpPr>
          <p:cNvPr id="43" name="Text 41"/>
          <p:cNvSpPr/>
          <p:nvPr/>
        </p:nvSpPr>
        <p:spPr>
          <a:xfrm>
            <a:off x="8191500" y="4930808"/>
            <a:ext cx="4000500" cy="502920"/>
          </a:xfrm>
          <a:prstGeom prst="rect">
            <a:avLst/>
          </a:prstGeom>
          <a:noFill/>
          <a:ln/>
        </p:spPr>
        <p:txBody>
          <a:bodyPr wrap="none" lIns="0" tIns="0" rIns="0" bIns="0" rtlCol="0" anchor="t"/>
          <a:lstStyle/>
          <a:p>
            <a:pPr algn="l" indent="0" marL="0">
              <a:buNone/>
            </a:pPr>
            <a:r>
              <a:rPr lang="en-US" sz="3300" b="1" dirty="0">
                <a:solidFill>
                  <a:srgbClr val="33231C"/>
                </a:solidFill>
                <a:latin typeface="Microsoft YaHei" pitchFamily="34" charset="0"/>
                <a:ea typeface="Microsoft YaHei" pitchFamily="34" charset="-122"/>
                <a:cs typeface="Microsoft YaHei" pitchFamily="34" charset="-120"/>
              </a:rPr>
              <a:t>¥11.89tn</a:t>
            </a:r>
            <a:endParaRPr lang="en-US" sz="3300" dirty="0">
              <a:latin typeface="Microsoft YaHei" pitchFamily="34" charset="0"/>
              <a:ea typeface="Microsoft YaHei" pitchFamily="34" charset="-122"/>
              <a:cs typeface="Microsoft YaHei" pitchFamily="34" charset="-120"/>
            </a:endParaRPr>
          </a:p>
        </p:txBody>
      </p:sp>
      <p:sp>
        <p:nvSpPr>
          <p:cNvPr id="44" name="Text 42"/>
          <p:cNvSpPr/>
          <p:nvPr/>
        </p:nvSpPr>
        <p:spPr>
          <a:xfrm>
            <a:off x="8191500" y="5491823"/>
            <a:ext cx="40005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¥11.86tn in 2025</a:t>
            </a:r>
            <a:endParaRPr lang="en-US" sz="1125" dirty="0">
              <a:latin typeface="Microsoft YaHei" pitchFamily="34" charset="0"/>
              <a:ea typeface="Microsoft YaHei" pitchFamily="34" charset="-122"/>
              <a:cs typeface="Microsoft YaHei" pitchFamily="34" charset="-120"/>
            </a:endParaRPr>
          </a:p>
        </p:txBody>
      </p:sp>
      <p:sp>
        <p:nvSpPr>
          <p:cNvPr id="45" name="Text 43"/>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2025 and 2026 Government Work Reports, Ministry of Finance 2026 budget report (March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Domestic market first, new drivers and tech next</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762000" y="1771650"/>
            <a:ext cx="5219700" cy="571500"/>
          </a:xfrm>
          <a:prstGeom prst="rect">
            <a:avLst/>
          </a:prstGeom>
          <a:solidFill>
            <a:srgbClr val="B02318"/>
          </a:solidFill>
          <a:ln/>
        </p:spPr>
      </p:sp>
      <p:sp>
        <p:nvSpPr>
          <p:cNvPr id="8" name="Shape 6"/>
          <p:cNvSpPr/>
          <p:nvPr/>
        </p:nvSpPr>
        <p:spPr>
          <a:xfrm>
            <a:off x="876300" y="1866900"/>
            <a:ext cx="381000" cy="381000"/>
          </a:xfrm>
          <a:prstGeom prst="rect">
            <a:avLst/>
          </a:prstGeom>
          <a:solidFill>
            <a:srgbClr val="FFFFFF"/>
          </a:solidFill>
          <a:ln/>
        </p:spPr>
      </p:sp>
      <p:sp>
        <p:nvSpPr>
          <p:cNvPr id="9" name="Text 7"/>
          <p:cNvSpPr/>
          <p:nvPr/>
        </p:nvSpPr>
        <p:spPr>
          <a:xfrm>
            <a:off x="0" y="1950331"/>
            <a:ext cx="2133600" cy="228600"/>
          </a:xfrm>
          <a:prstGeom prst="rect">
            <a:avLst/>
          </a:prstGeom>
          <a:noFill/>
          <a:ln/>
        </p:spPr>
        <p:txBody>
          <a:bodyPr wrap="none" lIns="0" tIns="0" rIns="0" bIns="0" rtlCol="0" anchor="t"/>
          <a:lstStyle/>
          <a:p>
            <a:pPr algn="ctr" indent="0" marL="0">
              <a:buNone/>
            </a:pPr>
            <a:r>
              <a:rPr lang="en-US" sz="1500" b="1" dirty="0">
                <a:solidFill>
                  <a:srgbClr val="B02318"/>
                </a:solidFill>
                <a:latin typeface="Microsoft YaHei" pitchFamily="34" charset="0"/>
                <a:ea typeface="Microsoft YaHei" pitchFamily="34" charset="-122"/>
                <a:cs typeface="Microsoft YaHei" pitchFamily="34" charset="-120"/>
              </a:rPr>
              <a:t>1</a:t>
            </a:r>
            <a:endParaRPr lang="en-US" sz="1500" dirty="0">
              <a:latin typeface="Microsoft YaHei" pitchFamily="34" charset="0"/>
              <a:ea typeface="Microsoft YaHei" pitchFamily="34" charset="-122"/>
              <a:cs typeface="Microsoft YaHei" pitchFamily="34" charset="-120"/>
            </a:endParaRPr>
          </a:p>
        </p:txBody>
      </p:sp>
      <p:sp>
        <p:nvSpPr>
          <p:cNvPr id="10" name="Text 8"/>
          <p:cNvSpPr/>
          <p:nvPr/>
        </p:nvSpPr>
        <p:spPr>
          <a:xfrm>
            <a:off x="1390650" y="1949969"/>
            <a:ext cx="10801350" cy="217170"/>
          </a:xfrm>
          <a:prstGeom prst="rect">
            <a:avLst/>
          </a:prstGeom>
          <a:noFill/>
          <a:ln/>
        </p:spPr>
        <p:txBody>
          <a:bodyPr wrap="none" lIns="0" tIns="0" rIns="0" bIns="0" rtlCol="0" anchor="t"/>
          <a:lstStyle/>
          <a:p>
            <a:pPr algn="l" indent="0" marL="0">
              <a:buNone/>
            </a:pPr>
            <a:r>
              <a:rPr lang="en-US" sz="1425" b="1" dirty="0">
                <a:solidFill>
                  <a:srgbClr val="FFFFFF"/>
                </a:solidFill>
                <a:latin typeface="Microsoft YaHei" pitchFamily="34" charset="0"/>
                <a:ea typeface="Microsoft YaHei" pitchFamily="34" charset="-122"/>
                <a:cs typeface="Microsoft YaHei" pitchFamily="34" charset="-120"/>
              </a:rPr>
              <a:t>Build a strong domestic market</a:t>
            </a:r>
            <a:endParaRPr lang="en-US" sz="1425" dirty="0">
              <a:latin typeface="Microsoft YaHei" pitchFamily="34" charset="0"/>
              <a:ea typeface="Microsoft YaHei" pitchFamily="34" charset="-122"/>
              <a:cs typeface="Microsoft YaHei" pitchFamily="34" charset="-120"/>
            </a:endParaRPr>
          </a:p>
        </p:txBody>
      </p:sp>
      <p:sp>
        <p:nvSpPr>
          <p:cNvPr id="11" name="Shape 9"/>
          <p:cNvSpPr/>
          <p:nvPr/>
        </p:nvSpPr>
        <p:spPr>
          <a:xfrm>
            <a:off x="766763" y="2443163"/>
            <a:ext cx="5210175" cy="561975"/>
          </a:xfrm>
          <a:prstGeom prst="rect">
            <a:avLst/>
          </a:prstGeom>
          <a:solidFill>
            <a:srgbClr val="FCF8EF"/>
          </a:solidFill>
          <a:ln w="9525">
            <a:solidFill>
              <a:srgbClr val="E0D2B8"/>
            </a:solidFill>
            <a:prstDash val="solid"/>
          </a:ln>
        </p:spPr>
      </p:sp>
      <p:sp>
        <p:nvSpPr>
          <p:cNvPr id="12" name="Shape 10"/>
          <p:cNvSpPr/>
          <p:nvPr/>
        </p:nvSpPr>
        <p:spPr>
          <a:xfrm>
            <a:off x="876300" y="2533650"/>
            <a:ext cx="381000" cy="381000"/>
          </a:xfrm>
          <a:prstGeom prst="rect">
            <a:avLst/>
          </a:prstGeom>
          <a:solidFill>
            <a:srgbClr val="B02318"/>
          </a:solidFill>
          <a:ln/>
        </p:spPr>
      </p:sp>
      <p:sp>
        <p:nvSpPr>
          <p:cNvPr id="13" name="Text 11"/>
          <p:cNvSpPr/>
          <p:nvPr/>
        </p:nvSpPr>
        <p:spPr>
          <a:xfrm>
            <a:off x="0" y="2617081"/>
            <a:ext cx="21336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2</a:t>
            </a:r>
            <a:endParaRPr lang="en-US" sz="1500" dirty="0">
              <a:latin typeface="Microsoft YaHei" pitchFamily="34" charset="0"/>
              <a:ea typeface="Microsoft YaHei" pitchFamily="34" charset="-122"/>
              <a:cs typeface="Microsoft YaHei" pitchFamily="34" charset="-120"/>
            </a:endParaRPr>
          </a:p>
        </p:txBody>
      </p:sp>
      <p:sp>
        <p:nvSpPr>
          <p:cNvPr id="14" name="Text 12"/>
          <p:cNvSpPr/>
          <p:nvPr/>
        </p:nvSpPr>
        <p:spPr>
          <a:xfrm>
            <a:off x="1390650" y="2616719"/>
            <a:ext cx="108013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Grow new drivers of growth</a:t>
            </a:r>
            <a:endParaRPr lang="en-US" sz="1425" dirty="0">
              <a:latin typeface="Microsoft YaHei" pitchFamily="34" charset="0"/>
              <a:ea typeface="Microsoft YaHei" pitchFamily="34" charset="-122"/>
              <a:cs typeface="Microsoft YaHei" pitchFamily="34" charset="-120"/>
            </a:endParaRPr>
          </a:p>
        </p:txBody>
      </p:sp>
      <p:sp>
        <p:nvSpPr>
          <p:cNvPr id="15" name="Shape 13"/>
          <p:cNvSpPr/>
          <p:nvPr/>
        </p:nvSpPr>
        <p:spPr>
          <a:xfrm>
            <a:off x="766763" y="3109913"/>
            <a:ext cx="5210175" cy="561975"/>
          </a:xfrm>
          <a:prstGeom prst="rect">
            <a:avLst/>
          </a:prstGeom>
          <a:solidFill>
            <a:srgbClr val="FCF8EF"/>
          </a:solidFill>
          <a:ln w="9525">
            <a:solidFill>
              <a:srgbClr val="E0D2B8"/>
            </a:solidFill>
            <a:prstDash val="solid"/>
          </a:ln>
        </p:spPr>
      </p:sp>
      <p:sp>
        <p:nvSpPr>
          <p:cNvPr id="16" name="Shape 14"/>
          <p:cNvSpPr/>
          <p:nvPr/>
        </p:nvSpPr>
        <p:spPr>
          <a:xfrm>
            <a:off x="876300" y="3200400"/>
            <a:ext cx="381000" cy="381000"/>
          </a:xfrm>
          <a:prstGeom prst="rect">
            <a:avLst/>
          </a:prstGeom>
          <a:solidFill>
            <a:srgbClr val="B02318"/>
          </a:solidFill>
          <a:ln/>
        </p:spPr>
      </p:sp>
      <p:sp>
        <p:nvSpPr>
          <p:cNvPr id="17" name="Text 15"/>
          <p:cNvSpPr/>
          <p:nvPr/>
        </p:nvSpPr>
        <p:spPr>
          <a:xfrm>
            <a:off x="0" y="3283831"/>
            <a:ext cx="21336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3</a:t>
            </a:r>
            <a:endParaRPr lang="en-US" sz="1500" dirty="0">
              <a:latin typeface="Microsoft YaHei" pitchFamily="34" charset="0"/>
              <a:ea typeface="Microsoft YaHei" pitchFamily="34" charset="-122"/>
              <a:cs typeface="Microsoft YaHei" pitchFamily="34" charset="-120"/>
            </a:endParaRPr>
          </a:p>
        </p:txBody>
      </p:sp>
      <p:sp>
        <p:nvSpPr>
          <p:cNvPr id="18" name="Text 16"/>
          <p:cNvSpPr/>
          <p:nvPr/>
        </p:nvSpPr>
        <p:spPr>
          <a:xfrm>
            <a:off x="1390650" y="3283469"/>
            <a:ext cx="108013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Self-reliance in science and technology</a:t>
            </a:r>
            <a:endParaRPr lang="en-US" sz="1425" dirty="0">
              <a:latin typeface="Microsoft YaHei" pitchFamily="34" charset="0"/>
              <a:ea typeface="Microsoft YaHei" pitchFamily="34" charset="-122"/>
              <a:cs typeface="Microsoft YaHei" pitchFamily="34" charset="-120"/>
            </a:endParaRPr>
          </a:p>
        </p:txBody>
      </p:sp>
      <p:sp>
        <p:nvSpPr>
          <p:cNvPr id="19" name="Shape 17"/>
          <p:cNvSpPr/>
          <p:nvPr/>
        </p:nvSpPr>
        <p:spPr>
          <a:xfrm>
            <a:off x="766763" y="3776662"/>
            <a:ext cx="5210175" cy="561975"/>
          </a:xfrm>
          <a:prstGeom prst="rect">
            <a:avLst/>
          </a:prstGeom>
          <a:solidFill>
            <a:srgbClr val="FCF8EF"/>
          </a:solidFill>
          <a:ln w="9525">
            <a:solidFill>
              <a:srgbClr val="E0D2B8"/>
            </a:solidFill>
            <a:prstDash val="solid"/>
          </a:ln>
        </p:spPr>
      </p:sp>
      <p:sp>
        <p:nvSpPr>
          <p:cNvPr id="20" name="Shape 18"/>
          <p:cNvSpPr/>
          <p:nvPr/>
        </p:nvSpPr>
        <p:spPr>
          <a:xfrm>
            <a:off x="876300" y="3867150"/>
            <a:ext cx="381000" cy="381000"/>
          </a:xfrm>
          <a:prstGeom prst="rect">
            <a:avLst/>
          </a:prstGeom>
          <a:solidFill>
            <a:srgbClr val="B02318"/>
          </a:solidFill>
          <a:ln/>
        </p:spPr>
      </p:sp>
      <p:sp>
        <p:nvSpPr>
          <p:cNvPr id="21" name="Text 19"/>
          <p:cNvSpPr/>
          <p:nvPr/>
        </p:nvSpPr>
        <p:spPr>
          <a:xfrm>
            <a:off x="0" y="3950581"/>
            <a:ext cx="21336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4</a:t>
            </a:r>
            <a:endParaRPr lang="en-US" sz="1500" dirty="0">
              <a:latin typeface="Microsoft YaHei" pitchFamily="34" charset="0"/>
              <a:ea typeface="Microsoft YaHei" pitchFamily="34" charset="-122"/>
              <a:cs typeface="Microsoft YaHei" pitchFamily="34" charset="-120"/>
            </a:endParaRPr>
          </a:p>
        </p:txBody>
      </p:sp>
      <p:sp>
        <p:nvSpPr>
          <p:cNvPr id="22" name="Text 20"/>
          <p:cNvSpPr/>
          <p:nvPr/>
        </p:nvSpPr>
        <p:spPr>
          <a:xfrm>
            <a:off x="1390650" y="3950219"/>
            <a:ext cx="108013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Deepen reform in key areas</a:t>
            </a:r>
            <a:endParaRPr lang="en-US" sz="1425" dirty="0">
              <a:latin typeface="Microsoft YaHei" pitchFamily="34" charset="0"/>
              <a:ea typeface="Microsoft YaHei" pitchFamily="34" charset="-122"/>
              <a:cs typeface="Microsoft YaHei" pitchFamily="34" charset="-120"/>
            </a:endParaRPr>
          </a:p>
        </p:txBody>
      </p:sp>
      <p:sp>
        <p:nvSpPr>
          <p:cNvPr id="23" name="Shape 21"/>
          <p:cNvSpPr/>
          <p:nvPr/>
        </p:nvSpPr>
        <p:spPr>
          <a:xfrm>
            <a:off x="766763" y="4443413"/>
            <a:ext cx="5210175" cy="561975"/>
          </a:xfrm>
          <a:prstGeom prst="rect">
            <a:avLst/>
          </a:prstGeom>
          <a:solidFill>
            <a:srgbClr val="FCF8EF"/>
          </a:solidFill>
          <a:ln w="9525">
            <a:solidFill>
              <a:srgbClr val="E0D2B8"/>
            </a:solidFill>
            <a:prstDash val="solid"/>
          </a:ln>
        </p:spPr>
      </p:sp>
      <p:sp>
        <p:nvSpPr>
          <p:cNvPr id="24" name="Shape 22"/>
          <p:cNvSpPr/>
          <p:nvPr/>
        </p:nvSpPr>
        <p:spPr>
          <a:xfrm>
            <a:off x="876300" y="4533900"/>
            <a:ext cx="381000" cy="381000"/>
          </a:xfrm>
          <a:prstGeom prst="rect">
            <a:avLst/>
          </a:prstGeom>
          <a:solidFill>
            <a:srgbClr val="B02318"/>
          </a:solidFill>
          <a:ln/>
        </p:spPr>
      </p:sp>
      <p:sp>
        <p:nvSpPr>
          <p:cNvPr id="25" name="Text 23"/>
          <p:cNvSpPr/>
          <p:nvPr/>
        </p:nvSpPr>
        <p:spPr>
          <a:xfrm>
            <a:off x="0" y="4617331"/>
            <a:ext cx="21336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5</a:t>
            </a:r>
            <a:endParaRPr lang="en-US" sz="1500" dirty="0">
              <a:latin typeface="Microsoft YaHei" pitchFamily="34" charset="0"/>
              <a:ea typeface="Microsoft YaHei" pitchFamily="34" charset="-122"/>
              <a:cs typeface="Microsoft YaHei" pitchFamily="34" charset="-120"/>
            </a:endParaRPr>
          </a:p>
        </p:txBody>
      </p:sp>
      <p:sp>
        <p:nvSpPr>
          <p:cNvPr id="26" name="Text 24"/>
          <p:cNvSpPr/>
          <p:nvPr/>
        </p:nvSpPr>
        <p:spPr>
          <a:xfrm>
            <a:off x="1390650" y="4616969"/>
            <a:ext cx="108013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Open up further at a high standard</a:t>
            </a:r>
            <a:endParaRPr lang="en-US" sz="1425" dirty="0">
              <a:latin typeface="Microsoft YaHei" pitchFamily="34" charset="0"/>
              <a:ea typeface="Microsoft YaHei" pitchFamily="34" charset="-122"/>
              <a:cs typeface="Microsoft YaHei" pitchFamily="34" charset="-120"/>
            </a:endParaRPr>
          </a:p>
        </p:txBody>
      </p:sp>
      <p:sp>
        <p:nvSpPr>
          <p:cNvPr id="27" name="Shape 25"/>
          <p:cNvSpPr/>
          <p:nvPr/>
        </p:nvSpPr>
        <p:spPr>
          <a:xfrm>
            <a:off x="6215063" y="1776413"/>
            <a:ext cx="5210175" cy="561975"/>
          </a:xfrm>
          <a:prstGeom prst="rect">
            <a:avLst/>
          </a:prstGeom>
          <a:solidFill>
            <a:srgbClr val="FCF8EF"/>
          </a:solidFill>
          <a:ln w="9525">
            <a:solidFill>
              <a:srgbClr val="E0D2B8"/>
            </a:solidFill>
            <a:prstDash val="solid"/>
          </a:ln>
        </p:spPr>
      </p:sp>
      <p:sp>
        <p:nvSpPr>
          <p:cNvPr id="28" name="Shape 26"/>
          <p:cNvSpPr/>
          <p:nvPr/>
        </p:nvSpPr>
        <p:spPr>
          <a:xfrm>
            <a:off x="6324600" y="1866900"/>
            <a:ext cx="381000" cy="381000"/>
          </a:xfrm>
          <a:prstGeom prst="rect">
            <a:avLst/>
          </a:prstGeom>
          <a:solidFill>
            <a:srgbClr val="B02318"/>
          </a:solidFill>
          <a:ln/>
        </p:spPr>
      </p:sp>
      <p:sp>
        <p:nvSpPr>
          <p:cNvPr id="29" name="Text 27"/>
          <p:cNvSpPr/>
          <p:nvPr/>
        </p:nvSpPr>
        <p:spPr>
          <a:xfrm>
            <a:off x="838200" y="1950331"/>
            <a:ext cx="113538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6</a:t>
            </a:r>
            <a:endParaRPr lang="en-US" sz="1500" dirty="0">
              <a:latin typeface="Microsoft YaHei" pitchFamily="34" charset="0"/>
              <a:ea typeface="Microsoft YaHei" pitchFamily="34" charset="-122"/>
              <a:cs typeface="Microsoft YaHei" pitchFamily="34" charset="-120"/>
            </a:endParaRPr>
          </a:p>
        </p:txBody>
      </p:sp>
      <p:sp>
        <p:nvSpPr>
          <p:cNvPr id="30" name="Text 28"/>
          <p:cNvSpPr/>
          <p:nvPr/>
        </p:nvSpPr>
        <p:spPr>
          <a:xfrm>
            <a:off x="6838950" y="1949969"/>
            <a:ext cx="53530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Revitalize rural areas</a:t>
            </a:r>
            <a:endParaRPr lang="en-US" sz="1425" dirty="0">
              <a:latin typeface="Microsoft YaHei" pitchFamily="34" charset="0"/>
              <a:ea typeface="Microsoft YaHei" pitchFamily="34" charset="-122"/>
              <a:cs typeface="Microsoft YaHei" pitchFamily="34" charset="-120"/>
            </a:endParaRPr>
          </a:p>
        </p:txBody>
      </p:sp>
      <p:sp>
        <p:nvSpPr>
          <p:cNvPr id="31" name="Shape 29"/>
          <p:cNvSpPr/>
          <p:nvPr/>
        </p:nvSpPr>
        <p:spPr>
          <a:xfrm>
            <a:off x="6215063" y="2443163"/>
            <a:ext cx="5210175" cy="561975"/>
          </a:xfrm>
          <a:prstGeom prst="rect">
            <a:avLst/>
          </a:prstGeom>
          <a:solidFill>
            <a:srgbClr val="FCF8EF"/>
          </a:solidFill>
          <a:ln w="9525">
            <a:solidFill>
              <a:srgbClr val="E0D2B8"/>
            </a:solidFill>
            <a:prstDash val="solid"/>
          </a:ln>
        </p:spPr>
      </p:sp>
      <p:sp>
        <p:nvSpPr>
          <p:cNvPr id="32" name="Shape 30"/>
          <p:cNvSpPr/>
          <p:nvPr/>
        </p:nvSpPr>
        <p:spPr>
          <a:xfrm>
            <a:off x="6324600" y="2533650"/>
            <a:ext cx="381000" cy="381000"/>
          </a:xfrm>
          <a:prstGeom prst="rect">
            <a:avLst/>
          </a:prstGeom>
          <a:solidFill>
            <a:srgbClr val="B02318"/>
          </a:solidFill>
          <a:ln/>
        </p:spPr>
      </p:sp>
      <p:sp>
        <p:nvSpPr>
          <p:cNvPr id="33" name="Text 31"/>
          <p:cNvSpPr/>
          <p:nvPr/>
        </p:nvSpPr>
        <p:spPr>
          <a:xfrm>
            <a:off x="838200" y="2617081"/>
            <a:ext cx="113538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7</a:t>
            </a:r>
            <a:endParaRPr lang="en-US" sz="1500" dirty="0">
              <a:latin typeface="Microsoft YaHei" pitchFamily="34" charset="0"/>
              <a:ea typeface="Microsoft YaHei" pitchFamily="34" charset="-122"/>
              <a:cs typeface="Microsoft YaHei" pitchFamily="34" charset="-120"/>
            </a:endParaRPr>
          </a:p>
        </p:txBody>
      </p:sp>
      <p:sp>
        <p:nvSpPr>
          <p:cNvPr id="34" name="Text 32"/>
          <p:cNvSpPr/>
          <p:nvPr/>
        </p:nvSpPr>
        <p:spPr>
          <a:xfrm>
            <a:off x="6838950" y="2616719"/>
            <a:ext cx="53530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New urbanization and regional coordination</a:t>
            </a:r>
            <a:endParaRPr lang="en-US" sz="1425" dirty="0">
              <a:latin typeface="Microsoft YaHei" pitchFamily="34" charset="0"/>
              <a:ea typeface="Microsoft YaHei" pitchFamily="34" charset="-122"/>
              <a:cs typeface="Microsoft YaHei" pitchFamily="34" charset="-120"/>
            </a:endParaRPr>
          </a:p>
        </p:txBody>
      </p:sp>
      <p:sp>
        <p:nvSpPr>
          <p:cNvPr id="35" name="Shape 33"/>
          <p:cNvSpPr/>
          <p:nvPr/>
        </p:nvSpPr>
        <p:spPr>
          <a:xfrm>
            <a:off x="6215063" y="3109913"/>
            <a:ext cx="5210175" cy="561975"/>
          </a:xfrm>
          <a:prstGeom prst="rect">
            <a:avLst/>
          </a:prstGeom>
          <a:solidFill>
            <a:srgbClr val="FCF8EF"/>
          </a:solidFill>
          <a:ln w="9525">
            <a:solidFill>
              <a:srgbClr val="E0D2B8"/>
            </a:solidFill>
            <a:prstDash val="solid"/>
          </a:ln>
        </p:spPr>
      </p:sp>
      <p:sp>
        <p:nvSpPr>
          <p:cNvPr id="36" name="Shape 34"/>
          <p:cNvSpPr/>
          <p:nvPr/>
        </p:nvSpPr>
        <p:spPr>
          <a:xfrm>
            <a:off x="6324600" y="3200400"/>
            <a:ext cx="381000" cy="381000"/>
          </a:xfrm>
          <a:prstGeom prst="rect">
            <a:avLst/>
          </a:prstGeom>
          <a:solidFill>
            <a:srgbClr val="B02318"/>
          </a:solidFill>
          <a:ln/>
        </p:spPr>
      </p:sp>
      <p:sp>
        <p:nvSpPr>
          <p:cNvPr id="37" name="Text 35"/>
          <p:cNvSpPr/>
          <p:nvPr/>
        </p:nvSpPr>
        <p:spPr>
          <a:xfrm>
            <a:off x="838200" y="3283831"/>
            <a:ext cx="113538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8</a:t>
            </a:r>
            <a:endParaRPr lang="en-US" sz="1500" dirty="0">
              <a:latin typeface="Microsoft YaHei" pitchFamily="34" charset="0"/>
              <a:ea typeface="Microsoft YaHei" pitchFamily="34" charset="-122"/>
              <a:cs typeface="Microsoft YaHei" pitchFamily="34" charset="-120"/>
            </a:endParaRPr>
          </a:p>
        </p:txBody>
      </p:sp>
      <p:sp>
        <p:nvSpPr>
          <p:cNvPr id="38" name="Text 36"/>
          <p:cNvSpPr/>
          <p:nvPr/>
        </p:nvSpPr>
        <p:spPr>
          <a:xfrm>
            <a:off x="6838950" y="3283469"/>
            <a:ext cx="53530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Improve people</a:t>
            </a:r>
            <a:pPr algn="l" indent="0" marL="0">
              <a:buNone/>
            </a:pPr>
            <a:r>
              <a:rPr lang="en-US" sz="1425" dirty="0">
                <a:solidFill>
                  <a:srgbClr val="33231C"/>
                </a:solidFill>
                <a:latin typeface="Microsoft YaHei" pitchFamily="34" charset="0"/>
                <a:ea typeface="Microsoft YaHei" pitchFamily="34" charset="-122"/>
                <a:cs typeface="Microsoft YaHei" pitchFamily="34" charset="-120"/>
              </a:rPr>
              <a:t>'</a:t>
            </a:r>
            <a:pPr algn="l" indent="0" marL="0">
              <a:buNone/>
            </a:pPr>
            <a:r>
              <a:rPr lang="en-US" sz="1425" dirty="0">
                <a:solidFill>
                  <a:srgbClr val="33231C"/>
                </a:solidFill>
                <a:latin typeface="Microsoft YaHei" pitchFamily="34" charset="0"/>
                <a:ea typeface="Microsoft YaHei" pitchFamily="34" charset="-122"/>
                <a:cs typeface="Microsoft YaHei" pitchFamily="34" charset="-120"/>
              </a:rPr>
              <a:t>s livelihoods</a:t>
            </a:r>
            <a:endParaRPr lang="en-US" sz="1425" dirty="0">
              <a:latin typeface="Microsoft YaHei" pitchFamily="34" charset="0"/>
              <a:ea typeface="Microsoft YaHei" pitchFamily="34" charset="-122"/>
              <a:cs typeface="Microsoft YaHei" pitchFamily="34" charset="-120"/>
            </a:endParaRPr>
          </a:p>
        </p:txBody>
      </p:sp>
      <p:sp>
        <p:nvSpPr>
          <p:cNvPr id="39" name="Shape 37"/>
          <p:cNvSpPr/>
          <p:nvPr/>
        </p:nvSpPr>
        <p:spPr>
          <a:xfrm>
            <a:off x="6215063" y="3776662"/>
            <a:ext cx="5210175" cy="561975"/>
          </a:xfrm>
          <a:prstGeom prst="rect">
            <a:avLst/>
          </a:prstGeom>
          <a:solidFill>
            <a:srgbClr val="FCF8EF"/>
          </a:solidFill>
          <a:ln w="9525">
            <a:solidFill>
              <a:srgbClr val="E0D2B8"/>
            </a:solidFill>
            <a:prstDash val="solid"/>
          </a:ln>
        </p:spPr>
      </p:sp>
      <p:sp>
        <p:nvSpPr>
          <p:cNvPr id="40" name="Shape 38"/>
          <p:cNvSpPr/>
          <p:nvPr/>
        </p:nvSpPr>
        <p:spPr>
          <a:xfrm>
            <a:off x="6324600" y="3867150"/>
            <a:ext cx="381000" cy="381000"/>
          </a:xfrm>
          <a:prstGeom prst="rect">
            <a:avLst/>
          </a:prstGeom>
          <a:solidFill>
            <a:srgbClr val="B02318"/>
          </a:solidFill>
          <a:ln/>
        </p:spPr>
      </p:sp>
      <p:sp>
        <p:nvSpPr>
          <p:cNvPr id="41" name="Text 39"/>
          <p:cNvSpPr/>
          <p:nvPr/>
        </p:nvSpPr>
        <p:spPr>
          <a:xfrm>
            <a:off x="838200" y="3950581"/>
            <a:ext cx="113538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9</a:t>
            </a:r>
            <a:endParaRPr lang="en-US" sz="1500" dirty="0">
              <a:latin typeface="Microsoft YaHei" pitchFamily="34" charset="0"/>
              <a:ea typeface="Microsoft YaHei" pitchFamily="34" charset="-122"/>
              <a:cs typeface="Microsoft YaHei" pitchFamily="34" charset="-120"/>
            </a:endParaRPr>
          </a:p>
        </p:txBody>
      </p:sp>
      <p:sp>
        <p:nvSpPr>
          <p:cNvPr id="42" name="Text 40"/>
          <p:cNvSpPr/>
          <p:nvPr/>
        </p:nvSpPr>
        <p:spPr>
          <a:xfrm>
            <a:off x="6838950" y="3950219"/>
            <a:ext cx="53530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Speed up the green transition</a:t>
            </a:r>
            <a:endParaRPr lang="en-US" sz="1425" dirty="0">
              <a:latin typeface="Microsoft YaHei" pitchFamily="34" charset="0"/>
              <a:ea typeface="Microsoft YaHei" pitchFamily="34" charset="-122"/>
              <a:cs typeface="Microsoft YaHei" pitchFamily="34" charset="-120"/>
            </a:endParaRPr>
          </a:p>
        </p:txBody>
      </p:sp>
      <p:sp>
        <p:nvSpPr>
          <p:cNvPr id="43" name="Shape 41"/>
          <p:cNvSpPr/>
          <p:nvPr/>
        </p:nvSpPr>
        <p:spPr>
          <a:xfrm>
            <a:off x="6215063" y="4443413"/>
            <a:ext cx="5210175" cy="561975"/>
          </a:xfrm>
          <a:prstGeom prst="rect">
            <a:avLst/>
          </a:prstGeom>
          <a:solidFill>
            <a:srgbClr val="FCF8EF"/>
          </a:solidFill>
          <a:ln w="9525">
            <a:solidFill>
              <a:srgbClr val="E0D2B8"/>
            </a:solidFill>
            <a:prstDash val="solid"/>
          </a:ln>
        </p:spPr>
      </p:sp>
      <p:sp>
        <p:nvSpPr>
          <p:cNvPr id="44" name="Shape 42"/>
          <p:cNvSpPr/>
          <p:nvPr/>
        </p:nvSpPr>
        <p:spPr>
          <a:xfrm>
            <a:off x="6324600" y="4533900"/>
            <a:ext cx="381000" cy="381000"/>
          </a:xfrm>
          <a:prstGeom prst="rect">
            <a:avLst/>
          </a:prstGeom>
          <a:solidFill>
            <a:srgbClr val="B02318"/>
          </a:solidFill>
          <a:ln/>
        </p:spPr>
      </p:sp>
      <p:sp>
        <p:nvSpPr>
          <p:cNvPr id="45" name="Text 43"/>
          <p:cNvSpPr/>
          <p:nvPr/>
        </p:nvSpPr>
        <p:spPr>
          <a:xfrm>
            <a:off x="838200" y="4635296"/>
            <a:ext cx="11353800" cy="194310"/>
          </a:xfrm>
          <a:prstGeom prst="rect">
            <a:avLst/>
          </a:prstGeom>
          <a:noFill/>
          <a:ln/>
        </p:spPr>
        <p:txBody>
          <a:bodyPr wrap="none" lIns="0" tIns="0" rIns="0" bIns="0" rtlCol="0" anchor="t"/>
          <a:lstStyle/>
          <a:p>
            <a:pPr algn="ctr" indent="0" marL="0">
              <a:buNone/>
            </a:pPr>
            <a:r>
              <a:rPr lang="en-US" sz="1275" b="1" dirty="0">
                <a:solidFill>
                  <a:srgbClr val="FFFFFF"/>
                </a:solidFill>
                <a:latin typeface="Microsoft YaHei" pitchFamily="34" charset="0"/>
                <a:ea typeface="Microsoft YaHei" pitchFamily="34" charset="-122"/>
                <a:cs typeface="Microsoft YaHei" pitchFamily="34" charset="-120"/>
              </a:rPr>
              <a:t>10</a:t>
            </a:r>
            <a:endParaRPr lang="en-US" sz="1275" dirty="0">
              <a:latin typeface="Microsoft YaHei" pitchFamily="34" charset="0"/>
              <a:ea typeface="Microsoft YaHei" pitchFamily="34" charset="-122"/>
              <a:cs typeface="Microsoft YaHei" pitchFamily="34" charset="-120"/>
            </a:endParaRPr>
          </a:p>
        </p:txBody>
      </p:sp>
      <p:sp>
        <p:nvSpPr>
          <p:cNvPr id="46" name="Text 44"/>
          <p:cNvSpPr/>
          <p:nvPr/>
        </p:nvSpPr>
        <p:spPr>
          <a:xfrm>
            <a:off x="6838950" y="4616969"/>
            <a:ext cx="5353050" cy="217170"/>
          </a:xfrm>
          <a:prstGeom prst="rect">
            <a:avLst/>
          </a:prstGeom>
          <a:noFill/>
          <a:ln/>
        </p:spPr>
        <p:txBody>
          <a:bodyPr wrap="none" lIns="0" tIns="0" rIns="0" bIns="0" rtlCol="0" anchor="t"/>
          <a:lstStyle/>
          <a:p>
            <a:pPr algn="l" indent="0" marL="0">
              <a:buNone/>
            </a:pPr>
            <a:r>
              <a:rPr lang="en-US" sz="1425" dirty="0">
                <a:solidFill>
                  <a:srgbClr val="33231C"/>
                </a:solidFill>
                <a:latin typeface="Microsoft YaHei" pitchFamily="34" charset="0"/>
                <a:ea typeface="Microsoft YaHei" pitchFamily="34" charset="-122"/>
                <a:cs typeface="Microsoft YaHei" pitchFamily="34" charset="-120"/>
              </a:rPr>
              <a:t>Prevent risks and strengthen security</a:t>
            </a:r>
            <a:endParaRPr lang="en-US" sz="1425" dirty="0">
              <a:latin typeface="Microsoft YaHei" pitchFamily="34" charset="0"/>
              <a:ea typeface="Microsoft YaHei" pitchFamily="34" charset="-122"/>
              <a:cs typeface="Microsoft YaHei" pitchFamily="34" charset="-120"/>
            </a:endParaRPr>
          </a:p>
        </p:txBody>
      </p:sp>
      <p:sp>
        <p:nvSpPr>
          <p:cNvPr id="47" name="Shape 45"/>
          <p:cNvSpPr/>
          <p:nvPr/>
        </p:nvSpPr>
        <p:spPr>
          <a:xfrm>
            <a:off x="766763" y="5224463"/>
            <a:ext cx="10658475" cy="600075"/>
          </a:xfrm>
          <a:prstGeom prst="rect">
            <a:avLst/>
          </a:prstGeom>
          <a:solidFill>
            <a:srgbClr val="FCF8EF"/>
          </a:solidFill>
          <a:ln w="9525">
            <a:solidFill>
              <a:srgbClr val="E0D2B8"/>
            </a:solidFill>
            <a:prstDash val="solid"/>
          </a:ln>
        </p:spPr>
      </p:sp>
      <p:sp>
        <p:nvSpPr>
          <p:cNvPr id="48" name="Text 46"/>
          <p:cNvSpPr/>
          <p:nvPr/>
        </p:nvSpPr>
        <p:spPr>
          <a:xfrm>
            <a:off x="990600" y="5426233"/>
            <a:ext cx="112014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Order changes: livelihoods moved from 10th in 2025 to 8th, risk prevention from 6th to 10th</a:t>
            </a:r>
            <a:endParaRPr lang="en-US" sz="1350" dirty="0">
              <a:latin typeface="Microsoft YaHei" pitchFamily="34" charset="0"/>
              <a:ea typeface="Microsoft YaHei" pitchFamily="34" charset="-122"/>
              <a:cs typeface="Microsoft YaHei" pitchFamily="34" charset="-120"/>
            </a:endParaRPr>
          </a:p>
        </p:txBody>
      </p:sp>
      <p:sp>
        <p:nvSpPr>
          <p:cNvPr id="49" name="Text 47"/>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2026 Government Work Report (March 5, 2026), 2025 Government Work Report</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The 15th Plan sets no GDP figure for five years</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762000" y="1771650"/>
            <a:ext cx="3238500" cy="4000500"/>
          </a:xfrm>
          <a:prstGeom prst="rect">
            <a:avLst/>
          </a:prstGeom>
          <a:solidFill>
            <a:srgbClr val="B02318"/>
          </a:solidFill>
          <a:ln/>
        </p:spPr>
      </p:sp>
      <p:sp>
        <p:nvSpPr>
          <p:cNvPr id="8" name="Text 6"/>
          <p:cNvSpPr/>
          <p:nvPr/>
        </p:nvSpPr>
        <p:spPr>
          <a:xfrm>
            <a:off x="1028700" y="2062823"/>
            <a:ext cx="11163300" cy="171450"/>
          </a:xfrm>
          <a:prstGeom prst="rect">
            <a:avLst/>
          </a:prstGeom>
          <a:noFill/>
          <a:ln/>
        </p:spPr>
        <p:txBody>
          <a:bodyPr wrap="none" lIns="0" tIns="0" rIns="0" bIns="0" rtlCol="0" anchor="t"/>
          <a:lstStyle/>
          <a:p>
            <a:pPr algn="l" indent="0" marL="0">
              <a:buNone/>
            </a:pPr>
            <a:r>
              <a:rPr lang="en-US" sz="1125" dirty="0">
                <a:solidFill>
                  <a:srgbClr val="F7E9E8"/>
                </a:solidFill>
                <a:latin typeface="Microsoft YaHei" pitchFamily="34" charset="0"/>
                <a:ea typeface="Microsoft YaHei" pitchFamily="34" charset="-122"/>
                <a:cs typeface="Microsoft YaHei" pitchFamily="34" charset="-120"/>
              </a:rPr>
              <a:t>Growth</a:t>
            </a:r>
            <a:endParaRPr lang="en-US" sz="1125" dirty="0">
              <a:latin typeface="Microsoft YaHei" pitchFamily="34" charset="0"/>
              <a:ea typeface="Microsoft YaHei" pitchFamily="34" charset="-122"/>
              <a:cs typeface="Microsoft YaHei" pitchFamily="34" charset="-120"/>
            </a:endParaRPr>
          </a:p>
        </p:txBody>
      </p:sp>
      <p:sp>
        <p:nvSpPr>
          <p:cNvPr id="9" name="Text 7"/>
          <p:cNvSpPr/>
          <p:nvPr/>
        </p:nvSpPr>
        <p:spPr>
          <a:xfrm>
            <a:off x="1028700" y="2374493"/>
            <a:ext cx="11163300" cy="388620"/>
          </a:xfrm>
          <a:prstGeom prst="rect">
            <a:avLst/>
          </a:prstGeom>
          <a:noFill/>
          <a:ln/>
        </p:spPr>
        <p:txBody>
          <a:bodyPr wrap="none" lIns="0" tIns="0" rIns="0" bIns="0" rtlCol="0" anchor="t"/>
          <a:lstStyle/>
          <a:p>
            <a:pPr algn="l" indent="0" marL="0">
              <a:buNone/>
            </a:pPr>
            <a:r>
              <a:rPr lang="en-US" sz="2550" b="1" dirty="0">
                <a:solidFill>
                  <a:srgbClr val="FFFFFF"/>
                </a:solidFill>
                <a:latin typeface="Microsoft YaHei" pitchFamily="34" charset="0"/>
                <a:ea typeface="Microsoft YaHei" pitchFamily="34" charset="-122"/>
                <a:cs typeface="Microsoft YaHei" pitchFamily="34" charset="-120"/>
              </a:rPr>
              <a:t>No five-year</a:t>
            </a:r>
            <a:endParaRPr lang="en-US" sz="2550" dirty="0">
              <a:latin typeface="Microsoft YaHei" pitchFamily="34" charset="0"/>
              <a:ea typeface="Microsoft YaHei" pitchFamily="34" charset="-122"/>
              <a:cs typeface="Microsoft YaHei" pitchFamily="34" charset="-120"/>
            </a:endParaRPr>
          </a:p>
        </p:txBody>
      </p:sp>
      <p:sp>
        <p:nvSpPr>
          <p:cNvPr id="10" name="Text 8"/>
          <p:cNvSpPr/>
          <p:nvPr/>
        </p:nvSpPr>
        <p:spPr>
          <a:xfrm>
            <a:off x="1028700" y="2812643"/>
            <a:ext cx="11163300" cy="388620"/>
          </a:xfrm>
          <a:prstGeom prst="rect">
            <a:avLst/>
          </a:prstGeom>
          <a:noFill/>
          <a:ln/>
        </p:spPr>
        <p:txBody>
          <a:bodyPr wrap="none" lIns="0" tIns="0" rIns="0" bIns="0" rtlCol="0" anchor="t"/>
          <a:lstStyle/>
          <a:p>
            <a:pPr algn="l" indent="0" marL="0">
              <a:buNone/>
            </a:pPr>
            <a:r>
              <a:rPr lang="en-US" sz="2550" b="1" dirty="0">
                <a:solidFill>
                  <a:srgbClr val="FFFFFF"/>
                </a:solidFill>
                <a:latin typeface="Microsoft YaHei" pitchFamily="34" charset="0"/>
                <a:ea typeface="Microsoft YaHei" pitchFamily="34" charset="-122"/>
                <a:cs typeface="Microsoft YaHei" pitchFamily="34" charset="-120"/>
              </a:rPr>
              <a:t>growth figure</a:t>
            </a:r>
            <a:endParaRPr lang="en-US" sz="2550" dirty="0">
              <a:latin typeface="Microsoft YaHei" pitchFamily="34" charset="0"/>
              <a:ea typeface="Microsoft YaHei" pitchFamily="34" charset="-122"/>
              <a:cs typeface="Microsoft YaHei" pitchFamily="34" charset="-120"/>
            </a:endParaRPr>
          </a:p>
        </p:txBody>
      </p:sp>
      <p:sp>
        <p:nvSpPr>
          <p:cNvPr id="11" name="Text 9"/>
          <p:cNvSpPr/>
          <p:nvPr/>
        </p:nvSpPr>
        <p:spPr>
          <a:xfrm>
            <a:off x="1028700" y="3654583"/>
            <a:ext cx="11163300" cy="205740"/>
          </a:xfrm>
          <a:prstGeom prst="rect">
            <a:avLst/>
          </a:prstGeom>
          <a:noFill/>
          <a:ln/>
        </p:spPr>
        <p:txBody>
          <a:bodyPr wrap="none" lIns="0" tIns="0" rIns="0" bIns="0" rtlCol="0" anchor="t"/>
          <a:lstStyle/>
          <a:p>
            <a:pPr algn="l" indent="0" marL="0">
              <a:buNone/>
            </a:pPr>
            <a:r>
              <a:rPr lang="en-US" sz="1350" dirty="0">
                <a:solidFill>
                  <a:srgbClr val="F7E9E8"/>
                </a:solidFill>
                <a:latin typeface="Microsoft YaHei" pitchFamily="34" charset="0"/>
                <a:ea typeface="Microsoft YaHei" pitchFamily="34" charset="-122"/>
                <a:cs typeface="Microsoft YaHei" pitchFamily="34" charset="-120"/>
              </a:rPr>
              <a:t>"</a:t>
            </a:r>
            <a:pPr algn="l" indent="0" marL="0">
              <a:buNone/>
            </a:pPr>
            <a:r>
              <a:rPr lang="en-US" sz="1350" dirty="0">
                <a:solidFill>
                  <a:srgbClr val="F7E9E8"/>
                </a:solidFill>
                <a:latin typeface="Microsoft YaHei" pitchFamily="34" charset="0"/>
                <a:ea typeface="Microsoft YaHei" pitchFamily="34" charset="-122"/>
                <a:cs typeface="Microsoft YaHei" pitchFamily="34" charset="-120"/>
              </a:rPr>
              <a:t>Kept in a reasonable range, set</a:t>
            </a:r>
            <a:endParaRPr lang="en-US" sz="1350" dirty="0">
              <a:latin typeface="Microsoft YaHei" pitchFamily="34" charset="0"/>
              <a:ea typeface="Microsoft YaHei" pitchFamily="34" charset="-122"/>
              <a:cs typeface="Microsoft YaHei" pitchFamily="34" charset="-120"/>
            </a:endParaRPr>
          </a:p>
        </p:txBody>
      </p:sp>
      <p:sp>
        <p:nvSpPr>
          <p:cNvPr id="12" name="Text 10"/>
          <p:cNvSpPr/>
          <p:nvPr/>
        </p:nvSpPr>
        <p:spPr>
          <a:xfrm>
            <a:off x="1028700" y="3921283"/>
            <a:ext cx="11163300" cy="205740"/>
          </a:xfrm>
          <a:prstGeom prst="rect">
            <a:avLst/>
          </a:prstGeom>
          <a:noFill/>
          <a:ln/>
        </p:spPr>
        <p:txBody>
          <a:bodyPr wrap="none" lIns="0" tIns="0" rIns="0" bIns="0" rtlCol="0" anchor="t"/>
          <a:lstStyle/>
          <a:p>
            <a:pPr algn="l" indent="0" marL="0">
              <a:buNone/>
            </a:pPr>
            <a:r>
              <a:rPr lang="en-US" sz="1350" dirty="0">
                <a:solidFill>
                  <a:srgbClr val="F7E9E8"/>
                </a:solidFill>
                <a:latin typeface="Microsoft YaHei" pitchFamily="34" charset="0"/>
                <a:ea typeface="Microsoft YaHei" pitchFamily="34" charset="-122"/>
                <a:cs typeface="Microsoft YaHei" pitchFamily="34" charset="-120"/>
              </a:rPr>
              <a:t>year by year</a:t>
            </a:r>
            <a:pPr algn="l" indent="0" marL="0">
              <a:buNone/>
            </a:pPr>
            <a:r>
              <a:rPr lang="en-US" sz="1350" dirty="0">
                <a:solidFill>
                  <a:srgbClr val="F7E9E8"/>
                </a:solidFill>
                <a:latin typeface="Microsoft YaHei" pitchFamily="34" charset="0"/>
                <a:ea typeface="Microsoft YaHei" pitchFamily="34" charset="-122"/>
                <a:cs typeface="Microsoft YaHei" pitchFamily="34" charset="-120"/>
              </a:rPr>
              <a:t>"</a:t>
            </a:r>
            <a:endParaRPr lang="en-US" sz="1350" dirty="0">
              <a:latin typeface="Microsoft YaHei" pitchFamily="34" charset="0"/>
              <a:ea typeface="Microsoft YaHei" pitchFamily="34" charset="-122"/>
              <a:cs typeface="Microsoft YaHei" pitchFamily="34" charset="-120"/>
            </a:endParaRPr>
          </a:p>
        </p:txBody>
      </p:sp>
      <p:sp>
        <p:nvSpPr>
          <p:cNvPr id="13" name="Text 11"/>
          <p:cNvSpPr/>
          <p:nvPr/>
        </p:nvSpPr>
        <p:spPr>
          <a:xfrm>
            <a:off x="1028700" y="4977473"/>
            <a:ext cx="11163300" cy="171450"/>
          </a:xfrm>
          <a:prstGeom prst="rect">
            <a:avLst/>
          </a:prstGeom>
          <a:noFill/>
          <a:ln/>
        </p:spPr>
        <p:txBody>
          <a:bodyPr wrap="none" lIns="0" tIns="0" rIns="0" bIns="0" rtlCol="0" anchor="t"/>
          <a:lstStyle/>
          <a:p>
            <a:pPr algn="l" indent="0" marL="0">
              <a:buNone/>
            </a:pPr>
            <a:r>
              <a:rPr lang="en-US" sz="1125" dirty="0">
                <a:solidFill>
                  <a:srgbClr val="F7E9E8"/>
                </a:solidFill>
                <a:latin typeface="Microsoft YaHei" pitchFamily="34" charset="0"/>
                <a:ea typeface="Microsoft YaHei" pitchFamily="34" charset="-122"/>
                <a:cs typeface="Microsoft YaHei" pitchFamily="34" charset="-120"/>
              </a:rPr>
              <a:t>20 main indicators: 12 expected,</a:t>
            </a:r>
            <a:endParaRPr lang="en-US" sz="1125" dirty="0">
              <a:latin typeface="Microsoft YaHei" pitchFamily="34" charset="0"/>
              <a:ea typeface="Microsoft YaHei" pitchFamily="34" charset="-122"/>
              <a:cs typeface="Microsoft YaHei" pitchFamily="34" charset="-120"/>
            </a:endParaRPr>
          </a:p>
        </p:txBody>
      </p:sp>
      <p:sp>
        <p:nvSpPr>
          <p:cNvPr id="14" name="Text 12"/>
          <p:cNvSpPr/>
          <p:nvPr/>
        </p:nvSpPr>
        <p:spPr>
          <a:xfrm>
            <a:off x="1028700" y="5187023"/>
            <a:ext cx="11163300" cy="171450"/>
          </a:xfrm>
          <a:prstGeom prst="rect">
            <a:avLst/>
          </a:prstGeom>
          <a:noFill/>
          <a:ln/>
        </p:spPr>
        <p:txBody>
          <a:bodyPr wrap="none" lIns="0" tIns="0" rIns="0" bIns="0" rtlCol="0" anchor="t"/>
          <a:lstStyle/>
          <a:p>
            <a:pPr algn="l" indent="0" marL="0">
              <a:buNone/>
            </a:pPr>
            <a:r>
              <a:rPr lang="en-US" sz="1125" dirty="0">
                <a:solidFill>
                  <a:srgbClr val="F7E9E8"/>
                </a:solidFill>
                <a:latin typeface="Microsoft YaHei" pitchFamily="34" charset="0"/>
                <a:ea typeface="Microsoft YaHei" pitchFamily="34" charset="-122"/>
                <a:cs typeface="Microsoft YaHei" pitchFamily="34" charset="-120"/>
              </a:rPr>
              <a:t>8 binding</a:t>
            </a:r>
            <a:endParaRPr lang="en-US" sz="1125" dirty="0">
              <a:latin typeface="Microsoft YaHei" pitchFamily="34" charset="0"/>
              <a:ea typeface="Microsoft YaHei" pitchFamily="34" charset="-122"/>
              <a:cs typeface="Microsoft YaHei" pitchFamily="34" charset="-120"/>
            </a:endParaRPr>
          </a:p>
        </p:txBody>
      </p:sp>
      <p:sp>
        <p:nvSpPr>
          <p:cNvPr id="15" name="Text 13"/>
          <p:cNvSpPr/>
          <p:nvPr/>
        </p:nvSpPr>
        <p:spPr>
          <a:xfrm>
            <a:off x="4533900" y="1805648"/>
            <a:ext cx="76581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Measure</a:t>
            </a:r>
            <a:endParaRPr lang="en-US" sz="1125" dirty="0">
              <a:latin typeface="Microsoft YaHei" pitchFamily="34" charset="0"/>
              <a:ea typeface="Microsoft YaHei" pitchFamily="34" charset="-122"/>
              <a:cs typeface="Microsoft YaHei" pitchFamily="34" charset="-120"/>
            </a:endParaRPr>
          </a:p>
        </p:txBody>
      </p:sp>
      <p:sp>
        <p:nvSpPr>
          <p:cNvPr id="16" name="Text 14"/>
          <p:cNvSpPr/>
          <p:nvPr/>
        </p:nvSpPr>
        <p:spPr>
          <a:xfrm>
            <a:off x="0" y="1805648"/>
            <a:ext cx="8826033" cy="171450"/>
          </a:xfrm>
          <a:prstGeom prst="rect">
            <a:avLst/>
          </a:prstGeom>
          <a:noFill/>
          <a:ln/>
        </p:spPr>
        <p:txBody>
          <a:bodyPr wrap="none" lIns="0" tIns="0" rIns="0" bIns="0" rtlCol="0" anchor="t"/>
          <a:lstStyle/>
          <a:p>
            <a:pPr algn="r" indent="0" marL="0">
              <a:buNone/>
            </a:pPr>
            <a:r>
              <a:rPr lang="en-US" sz="1125" dirty="0">
                <a:solidFill>
                  <a:srgbClr val="6E5B4B"/>
                </a:solidFill>
                <a:latin typeface="Microsoft YaHei" pitchFamily="34" charset="0"/>
                <a:ea typeface="Microsoft YaHei" pitchFamily="34" charset="-122"/>
                <a:cs typeface="Microsoft YaHei" pitchFamily="34" charset="-120"/>
              </a:rPr>
              <a:t>2025</a:t>
            </a:r>
            <a:endParaRPr lang="en-US" sz="1125" dirty="0">
              <a:latin typeface="Microsoft YaHei" pitchFamily="34" charset="0"/>
              <a:ea typeface="Microsoft YaHei" pitchFamily="34" charset="-122"/>
              <a:cs typeface="Microsoft YaHei" pitchFamily="34" charset="-120"/>
            </a:endParaRPr>
          </a:p>
        </p:txBody>
      </p:sp>
      <p:sp>
        <p:nvSpPr>
          <p:cNvPr id="17" name="Text 15"/>
          <p:cNvSpPr/>
          <p:nvPr/>
        </p:nvSpPr>
        <p:spPr>
          <a:xfrm>
            <a:off x="0" y="1805648"/>
            <a:ext cx="10182225" cy="171450"/>
          </a:xfrm>
          <a:prstGeom prst="rect">
            <a:avLst/>
          </a:prstGeom>
          <a:noFill/>
          <a:ln/>
        </p:spPr>
        <p:txBody>
          <a:bodyPr wrap="none" lIns="0" tIns="0" rIns="0" bIns="0" rtlCol="0" anchor="t"/>
          <a:lstStyle/>
          <a:p>
            <a:pPr algn="r" indent="0" marL="0">
              <a:buNone/>
            </a:pPr>
            <a:r>
              <a:rPr lang="en-US" sz="1125" b="1" dirty="0">
                <a:solidFill>
                  <a:srgbClr val="B02318"/>
                </a:solidFill>
                <a:latin typeface="Microsoft YaHei" pitchFamily="34" charset="0"/>
                <a:ea typeface="Microsoft YaHei" pitchFamily="34" charset="-122"/>
                <a:cs typeface="Microsoft YaHei" pitchFamily="34" charset="-120"/>
              </a:rPr>
              <a:t>2030</a:t>
            </a:r>
            <a:endParaRPr lang="en-US" sz="1125" dirty="0">
              <a:latin typeface="Microsoft YaHei" pitchFamily="34" charset="0"/>
              <a:ea typeface="Microsoft YaHei" pitchFamily="34" charset="-122"/>
              <a:cs typeface="Microsoft YaHei" pitchFamily="34" charset="-120"/>
            </a:endParaRPr>
          </a:p>
        </p:txBody>
      </p:sp>
      <p:sp>
        <p:nvSpPr>
          <p:cNvPr id="18" name="Shape 16"/>
          <p:cNvSpPr/>
          <p:nvPr/>
        </p:nvSpPr>
        <p:spPr>
          <a:xfrm>
            <a:off x="4381500" y="2038350"/>
            <a:ext cx="7048500" cy="19050"/>
          </a:xfrm>
          <a:prstGeom prst="rect">
            <a:avLst/>
          </a:prstGeom>
          <a:solidFill>
            <a:srgbClr val="B02318"/>
          </a:solidFill>
          <a:ln/>
        </p:spPr>
      </p:sp>
      <p:sp>
        <p:nvSpPr>
          <p:cNvPr id="19" name="Shape 17"/>
          <p:cNvSpPr/>
          <p:nvPr/>
        </p:nvSpPr>
        <p:spPr>
          <a:xfrm>
            <a:off x="4381500" y="2667000"/>
            <a:ext cx="7048500" cy="9525"/>
          </a:xfrm>
          <a:prstGeom prst="rect">
            <a:avLst/>
          </a:prstGeom>
          <a:solidFill>
            <a:srgbClr val="E0D2B8"/>
          </a:solidFill>
          <a:ln/>
        </p:spPr>
      </p:sp>
      <p:sp>
        <p:nvSpPr>
          <p:cNvPr id="20" name="Text 18"/>
          <p:cNvSpPr/>
          <p:nvPr/>
        </p:nvSpPr>
        <p:spPr>
          <a:xfrm>
            <a:off x="4533900" y="2263933"/>
            <a:ext cx="76581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Urbanization rate</a:t>
            </a:r>
            <a:endParaRPr lang="en-US" sz="1350" dirty="0">
              <a:latin typeface="Microsoft YaHei" pitchFamily="34" charset="0"/>
              <a:ea typeface="Microsoft YaHei" pitchFamily="34" charset="-122"/>
              <a:cs typeface="Microsoft YaHei" pitchFamily="34" charset="-120"/>
            </a:endParaRPr>
          </a:p>
        </p:txBody>
      </p:sp>
      <p:sp>
        <p:nvSpPr>
          <p:cNvPr id="21" name="Text 19"/>
          <p:cNvSpPr/>
          <p:nvPr/>
        </p:nvSpPr>
        <p:spPr>
          <a:xfrm>
            <a:off x="0" y="2254769"/>
            <a:ext cx="8826033"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67.9%</a:t>
            </a:r>
            <a:endParaRPr lang="en-US" sz="1425" dirty="0">
              <a:latin typeface="Microsoft YaHei" pitchFamily="34" charset="0"/>
              <a:ea typeface="Microsoft YaHei" pitchFamily="34" charset="-122"/>
              <a:cs typeface="Microsoft YaHei" pitchFamily="34" charset="-120"/>
            </a:endParaRPr>
          </a:p>
        </p:txBody>
      </p:sp>
      <p:sp>
        <p:nvSpPr>
          <p:cNvPr id="22" name="Shape 20"/>
          <p:cNvSpPr/>
          <p:nvPr/>
        </p:nvSpPr>
        <p:spPr>
          <a:xfrm>
            <a:off x="8902233" y="2314575"/>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23" name="Text 21"/>
          <p:cNvSpPr/>
          <p:nvPr/>
        </p:nvSpPr>
        <p:spPr>
          <a:xfrm>
            <a:off x="0" y="2228002"/>
            <a:ext cx="10182225" cy="274320"/>
          </a:xfrm>
          <a:prstGeom prst="rect">
            <a:avLst/>
          </a:prstGeom>
          <a:noFill/>
          <a:ln/>
        </p:spPr>
        <p:txBody>
          <a:bodyPr wrap="none" lIns="0" tIns="0" rIns="0" bIns="0" rtlCol="0" anchor="t"/>
          <a:lstStyle/>
          <a:p>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71%</a:t>
            </a:r>
            <a:endParaRPr lang="en-US" sz="1800" dirty="0">
              <a:latin typeface="Microsoft YaHei" pitchFamily="34" charset="0"/>
              <a:ea typeface="Microsoft YaHei" pitchFamily="34" charset="-122"/>
              <a:cs typeface="Microsoft YaHei" pitchFamily="34" charset="-120"/>
            </a:endParaRPr>
          </a:p>
        </p:txBody>
      </p:sp>
      <p:sp>
        <p:nvSpPr>
          <p:cNvPr id="24" name="Shape 22"/>
          <p:cNvSpPr/>
          <p:nvPr/>
        </p:nvSpPr>
        <p:spPr>
          <a:xfrm>
            <a:off x="4381500" y="3286125"/>
            <a:ext cx="7048500" cy="9525"/>
          </a:xfrm>
          <a:prstGeom prst="rect">
            <a:avLst/>
          </a:prstGeom>
          <a:solidFill>
            <a:srgbClr val="E0D2B8"/>
          </a:solidFill>
          <a:ln/>
        </p:spPr>
      </p:sp>
      <p:sp>
        <p:nvSpPr>
          <p:cNvPr id="25" name="Text 23"/>
          <p:cNvSpPr/>
          <p:nvPr/>
        </p:nvSpPr>
        <p:spPr>
          <a:xfrm>
            <a:off x="4533900" y="2883058"/>
            <a:ext cx="76581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Core digital economy, share of GDP</a:t>
            </a:r>
            <a:endParaRPr lang="en-US" sz="1350" dirty="0">
              <a:latin typeface="Microsoft YaHei" pitchFamily="34" charset="0"/>
              <a:ea typeface="Microsoft YaHei" pitchFamily="34" charset="-122"/>
              <a:cs typeface="Microsoft YaHei" pitchFamily="34" charset="-120"/>
            </a:endParaRPr>
          </a:p>
        </p:txBody>
      </p:sp>
      <p:sp>
        <p:nvSpPr>
          <p:cNvPr id="26" name="Text 24"/>
          <p:cNvSpPr/>
          <p:nvPr/>
        </p:nvSpPr>
        <p:spPr>
          <a:xfrm>
            <a:off x="0" y="2873894"/>
            <a:ext cx="8826033"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10.5%</a:t>
            </a:r>
            <a:endParaRPr lang="en-US" sz="1425" dirty="0">
              <a:latin typeface="Microsoft YaHei" pitchFamily="34" charset="0"/>
              <a:ea typeface="Microsoft YaHei" pitchFamily="34" charset="-122"/>
              <a:cs typeface="Microsoft YaHei" pitchFamily="34" charset="-120"/>
            </a:endParaRPr>
          </a:p>
        </p:txBody>
      </p:sp>
      <p:sp>
        <p:nvSpPr>
          <p:cNvPr id="27" name="Shape 25"/>
          <p:cNvSpPr/>
          <p:nvPr/>
        </p:nvSpPr>
        <p:spPr>
          <a:xfrm>
            <a:off x="8902233" y="2933700"/>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28" name="Text 26"/>
          <p:cNvSpPr/>
          <p:nvPr/>
        </p:nvSpPr>
        <p:spPr>
          <a:xfrm>
            <a:off x="0" y="2847127"/>
            <a:ext cx="10182225" cy="274320"/>
          </a:xfrm>
          <a:prstGeom prst="rect">
            <a:avLst/>
          </a:prstGeom>
          <a:noFill/>
          <a:ln/>
        </p:spPr>
        <p:txBody>
          <a:bodyPr wrap="none" lIns="0" tIns="0" rIns="0" bIns="0" rtlCol="0" anchor="t"/>
          <a:lstStyle/>
          <a:p>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12.5%</a:t>
            </a:r>
            <a:endParaRPr lang="en-US" sz="1800" dirty="0">
              <a:latin typeface="Microsoft YaHei" pitchFamily="34" charset="0"/>
              <a:ea typeface="Microsoft YaHei" pitchFamily="34" charset="-122"/>
              <a:cs typeface="Microsoft YaHei" pitchFamily="34" charset="-120"/>
            </a:endParaRPr>
          </a:p>
        </p:txBody>
      </p:sp>
      <p:sp>
        <p:nvSpPr>
          <p:cNvPr id="29" name="Shape 27"/>
          <p:cNvSpPr/>
          <p:nvPr/>
        </p:nvSpPr>
        <p:spPr>
          <a:xfrm>
            <a:off x="4381500" y="3295650"/>
            <a:ext cx="7048500" cy="609600"/>
          </a:xfrm>
          <a:prstGeom prst="rect">
            <a:avLst/>
          </a:prstGeom>
          <a:solidFill>
            <a:srgbClr val="F4E1D7"/>
          </a:solidFill>
          <a:ln/>
        </p:spPr>
      </p:sp>
      <p:sp>
        <p:nvSpPr>
          <p:cNvPr id="30" name="Shape 28"/>
          <p:cNvSpPr/>
          <p:nvPr/>
        </p:nvSpPr>
        <p:spPr>
          <a:xfrm>
            <a:off x="4381500" y="3905250"/>
            <a:ext cx="7048500" cy="9525"/>
          </a:xfrm>
          <a:prstGeom prst="rect">
            <a:avLst/>
          </a:prstGeom>
          <a:solidFill>
            <a:srgbClr val="E0D2B8"/>
          </a:solidFill>
          <a:ln/>
        </p:spPr>
      </p:sp>
      <p:sp>
        <p:nvSpPr>
          <p:cNvPr id="31" name="Text 29"/>
          <p:cNvSpPr/>
          <p:nvPr/>
        </p:nvSpPr>
        <p:spPr>
          <a:xfrm>
            <a:off x="4533900" y="3502183"/>
            <a:ext cx="7658100" cy="205740"/>
          </a:xfrm>
          <a:prstGeom prst="rect">
            <a:avLst/>
          </a:prstGeom>
          <a:noFill/>
          <a:ln/>
        </p:spPr>
        <p:txBody>
          <a:bodyPr wrap="none" lIns="0" tIns="0" rIns="0" bIns="0" rtlCol="0" anchor="t"/>
          <a:lstStyle/>
          <a:p>
            <a:pPr algn="l" indent="0" marL="0">
              <a:buNone/>
            </a:pPr>
            <a:r>
              <a:rPr lang="en-US" sz="1350" b="1" dirty="0">
                <a:solidFill>
                  <a:srgbClr val="B02318"/>
                </a:solidFill>
                <a:latin typeface="Microsoft YaHei" pitchFamily="34" charset="0"/>
                <a:ea typeface="Microsoft YaHei" pitchFamily="34" charset="-122"/>
                <a:cs typeface="Microsoft YaHei" pitchFamily="34" charset="-120"/>
              </a:rPr>
              <a:t>Non-fossil share of energy use</a:t>
            </a:r>
            <a:endParaRPr lang="en-US" sz="1350" dirty="0">
              <a:latin typeface="Microsoft YaHei" pitchFamily="34" charset="0"/>
              <a:ea typeface="Microsoft YaHei" pitchFamily="34" charset="-122"/>
              <a:cs typeface="Microsoft YaHei" pitchFamily="34" charset="-120"/>
            </a:endParaRPr>
          </a:p>
        </p:txBody>
      </p:sp>
      <p:sp>
        <p:nvSpPr>
          <p:cNvPr id="32" name="Text 30"/>
          <p:cNvSpPr/>
          <p:nvPr/>
        </p:nvSpPr>
        <p:spPr>
          <a:xfrm>
            <a:off x="0" y="3493019"/>
            <a:ext cx="8826033"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21.7%</a:t>
            </a:r>
            <a:endParaRPr lang="en-US" sz="1425" dirty="0">
              <a:latin typeface="Microsoft YaHei" pitchFamily="34" charset="0"/>
              <a:ea typeface="Microsoft YaHei" pitchFamily="34" charset="-122"/>
              <a:cs typeface="Microsoft YaHei" pitchFamily="34" charset="-120"/>
            </a:endParaRPr>
          </a:p>
        </p:txBody>
      </p:sp>
      <p:sp>
        <p:nvSpPr>
          <p:cNvPr id="33" name="Shape 31"/>
          <p:cNvSpPr/>
          <p:nvPr/>
        </p:nvSpPr>
        <p:spPr>
          <a:xfrm>
            <a:off x="8902233" y="3552825"/>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34" name="Text 32"/>
          <p:cNvSpPr/>
          <p:nvPr/>
        </p:nvSpPr>
        <p:spPr>
          <a:xfrm>
            <a:off x="0" y="3466252"/>
            <a:ext cx="10182225" cy="274320"/>
          </a:xfrm>
          <a:prstGeom prst="rect">
            <a:avLst/>
          </a:prstGeom>
          <a:noFill/>
          <a:ln/>
        </p:spPr>
        <p:txBody>
          <a:bodyPr wrap="none" lIns="0" tIns="0" rIns="0" bIns="0" rtlCol="0" anchor="t"/>
          <a:lstStyle/>
          <a:p>
            <a:pPr algn="r" indent="0" marL="0">
              <a:buNone/>
            </a:pPr>
            <a:r>
              <a:rPr lang="en-US" sz="1800" b="1" dirty="0">
                <a:solidFill>
                  <a:srgbClr val="B02318"/>
                </a:solidFill>
                <a:latin typeface="Microsoft YaHei" pitchFamily="34" charset="0"/>
                <a:ea typeface="Microsoft YaHei" pitchFamily="34" charset="-122"/>
                <a:cs typeface="Microsoft YaHei" pitchFamily="34" charset="-120"/>
              </a:rPr>
              <a:t>25%</a:t>
            </a:r>
            <a:endParaRPr lang="en-US" sz="1800" dirty="0">
              <a:latin typeface="Microsoft YaHei" pitchFamily="34" charset="0"/>
              <a:ea typeface="Microsoft YaHei" pitchFamily="34" charset="-122"/>
              <a:cs typeface="Microsoft YaHei" pitchFamily="34" charset="-120"/>
            </a:endParaRPr>
          </a:p>
        </p:txBody>
      </p:sp>
      <p:sp>
        <p:nvSpPr>
          <p:cNvPr id="35" name="Shape 33"/>
          <p:cNvSpPr/>
          <p:nvPr/>
        </p:nvSpPr>
        <p:spPr>
          <a:xfrm>
            <a:off x="10372725" y="3476625"/>
            <a:ext cx="1057275" cy="247650"/>
          </a:xfrm>
          <a:prstGeom prst="roundRect">
            <a:avLst>
              <a:gd name="adj" fmla="val 50000"/>
            </a:avLst>
          </a:prstGeom>
          <a:solidFill>
            <a:srgbClr val="B02318"/>
          </a:solidFill>
          <a:ln/>
        </p:spPr>
      </p:sp>
      <p:sp>
        <p:nvSpPr>
          <p:cNvPr id="36" name="Text 34"/>
          <p:cNvSpPr/>
          <p:nvPr/>
        </p:nvSpPr>
        <p:spPr>
          <a:xfrm>
            <a:off x="9610725" y="3519787"/>
            <a:ext cx="2581275"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Newly listed</a:t>
            </a:r>
            <a:endParaRPr lang="en-US" sz="1050" dirty="0">
              <a:latin typeface="Microsoft YaHei" pitchFamily="34" charset="0"/>
              <a:ea typeface="Microsoft YaHei" pitchFamily="34" charset="-122"/>
              <a:cs typeface="Microsoft YaHei" pitchFamily="34" charset="-120"/>
            </a:endParaRPr>
          </a:p>
        </p:txBody>
      </p:sp>
      <p:sp>
        <p:nvSpPr>
          <p:cNvPr id="37" name="Shape 35"/>
          <p:cNvSpPr/>
          <p:nvPr/>
        </p:nvSpPr>
        <p:spPr>
          <a:xfrm>
            <a:off x="4381500" y="4524375"/>
            <a:ext cx="7048500" cy="9525"/>
          </a:xfrm>
          <a:prstGeom prst="rect">
            <a:avLst/>
          </a:prstGeom>
          <a:solidFill>
            <a:srgbClr val="E0D2B8"/>
          </a:solidFill>
          <a:ln/>
        </p:spPr>
      </p:sp>
      <p:sp>
        <p:nvSpPr>
          <p:cNvPr id="38" name="Text 36"/>
          <p:cNvSpPr/>
          <p:nvPr/>
        </p:nvSpPr>
        <p:spPr>
          <a:xfrm>
            <a:off x="4533900" y="4121308"/>
            <a:ext cx="76581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Nursing beds in care homes</a:t>
            </a:r>
            <a:endParaRPr lang="en-US" sz="1350" dirty="0">
              <a:latin typeface="Microsoft YaHei" pitchFamily="34" charset="0"/>
              <a:ea typeface="Microsoft YaHei" pitchFamily="34" charset="-122"/>
              <a:cs typeface="Microsoft YaHei" pitchFamily="34" charset="-120"/>
            </a:endParaRPr>
          </a:p>
        </p:txBody>
      </p:sp>
      <p:sp>
        <p:nvSpPr>
          <p:cNvPr id="39" name="Text 37"/>
          <p:cNvSpPr/>
          <p:nvPr/>
        </p:nvSpPr>
        <p:spPr>
          <a:xfrm>
            <a:off x="0" y="4112144"/>
            <a:ext cx="8826033"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68%</a:t>
            </a:r>
            <a:endParaRPr lang="en-US" sz="1425" dirty="0">
              <a:latin typeface="Microsoft YaHei" pitchFamily="34" charset="0"/>
              <a:ea typeface="Microsoft YaHei" pitchFamily="34" charset="-122"/>
              <a:cs typeface="Microsoft YaHei" pitchFamily="34" charset="-120"/>
            </a:endParaRPr>
          </a:p>
        </p:txBody>
      </p:sp>
      <p:sp>
        <p:nvSpPr>
          <p:cNvPr id="40" name="Shape 38"/>
          <p:cNvSpPr/>
          <p:nvPr/>
        </p:nvSpPr>
        <p:spPr>
          <a:xfrm>
            <a:off x="8902233" y="4171950"/>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41" name="Text 39"/>
          <p:cNvSpPr/>
          <p:nvPr/>
        </p:nvSpPr>
        <p:spPr>
          <a:xfrm>
            <a:off x="0" y="4085377"/>
            <a:ext cx="10182225" cy="274320"/>
          </a:xfrm>
          <a:prstGeom prst="rect">
            <a:avLst/>
          </a:prstGeom>
          <a:noFill/>
          <a:ln/>
        </p:spPr>
        <p:txBody>
          <a:bodyPr wrap="none" lIns="0" tIns="0" rIns="0" bIns="0" rtlCol="0" anchor="t"/>
          <a:lstStyle/>
          <a:p>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73%</a:t>
            </a:r>
            <a:endParaRPr lang="en-US" sz="1800" dirty="0">
              <a:latin typeface="Microsoft YaHei" pitchFamily="34" charset="0"/>
              <a:ea typeface="Microsoft YaHei" pitchFamily="34" charset="-122"/>
              <a:cs typeface="Microsoft YaHei" pitchFamily="34" charset="-120"/>
            </a:endParaRPr>
          </a:p>
        </p:txBody>
      </p:sp>
      <p:sp>
        <p:nvSpPr>
          <p:cNvPr id="42" name="Shape 40"/>
          <p:cNvSpPr/>
          <p:nvPr/>
        </p:nvSpPr>
        <p:spPr>
          <a:xfrm>
            <a:off x="10901363" y="4100513"/>
            <a:ext cx="523875" cy="238125"/>
          </a:xfrm>
          <a:prstGeom prst="roundRect">
            <a:avLst>
              <a:gd name="adj" fmla="val 52000"/>
            </a:avLst>
          </a:prstGeom>
          <a:noFill/>
          <a:ln w="9525">
            <a:solidFill>
              <a:srgbClr val="C79A3B"/>
            </a:solidFill>
            <a:prstDash val="solid"/>
          </a:ln>
        </p:spPr>
      </p:sp>
      <p:sp>
        <p:nvSpPr>
          <p:cNvPr id="43" name="Text 41"/>
          <p:cNvSpPr/>
          <p:nvPr/>
        </p:nvSpPr>
        <p:spPr>
          <a:xfrm>
            <a:off x="10134600" y="4138912"/>
            <a:ext cx="2057400" cy="160020"/>
          </a:xfrm>
          <a:prstGeom prst="rect">
            <a:avLst/>
          </a:prstGeom>
          <a:noFill/>
          <a:ln/>
        </p:spPr>
        <p:txBody>
          <a:bodyPr wrap="none" lIns="0" tIns="0" rIns="0" bIns="0" rtlCol="0" anchor="t"/>
          <a:lstStyle/>
          <a:p>
            <a:pPr algn="ctr" indent="0" marL="0">
              <a:buNone/>
            </a:pPr>
            <a:r>
              <a:rPr lang="en-US" sz="1050" b="1" dirty="0">
                <a:solidFill>
                  <a:srgbClr val="84642D"/>
                </a:solidFill>
                <a:latin typeface="Microsoft YaHei" pitchFamily="34" charset="0"/>
                <a:ea typeface="Microsoft YaHei" pitchFamily="34" charset="-122"/>
                <a:cs typeface="Microsoft YaHei" pitchFamily="34" charset="-120"/>
              </a:rPr>
              <a:t>New</a:t>
            </a:r>
            <a:endParaRPr lang="en-US" sz="1050" dirty="0">
              <a:latin typeface="Microsoft YaHei" pitchFamily="34" charset="0"/>
              <a:ea typeface="Microsoft YaHei" pitchFamily="34" charset="-122"/>
              <a:cs typeface="Microsoft YaHei" pitchFamily="34" charset="-120"/>
            </a:endParaRPr>
          </a:p>
        </p:txBody>
      </p:sp>
      <p:sp>
        <p:nvSpPr>
          <p:cNvPr id="44" name="Shape 42"/>
          <p:cNvSpPr/>
          <p:nvPr/>
        </p:nvSpPr>
        <p:spPr>
          <a:xfrm>
            <a:off x="4381500" y="5143500"/>
            <a:ext cx="7048500" cy="9525"/>
          </a:xfrm>
          <a:prstGeom prst="rect">
            <a:avLst/>
          </a:prstGeom>
          <a:solidFill>
            <a:srgbClr val="E0D2B8"/>
          </a:solidFill>
          <a:ln/>
        </p:spPr>
      </p:sp>
      <p:sp>
        <p:nvSpPr>
          <p:cNvPr id="45" name="Text 43"/>
          <p:cNvSpPr/>
          <p:nvPr/>
        </p:nvSpPr>
        <p:spPr>
          <a:xfrm>
            <a:off x="4533900" y="4740433"/>
            <a:ext cx="76581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High-value patents per 10k people</a:t>
            </a:r>
            <a:endParaRPr lang="en-US" sz="1350" dirty="0">
              <a:latin typeface="Microsoft YaHei" pitchFamily="34" charset="0"/>
              <a:ea typeface="Microsoft YaHei" pitchFamily="34" charset="-122"/>
              <a:cs typeface="Microsoft YaHei" pitchFamily="34" charset="-120"/>
            </a:endParaRPr>
          </a:p>
        </p:txBody>
      </p:sp>
      <p:sp>
        <p:nvSpPr>
          <p:cNvPr id="46" name="Text 44"/>
          <p:cNvSpPr/>
          <p:nvPr/>
        </p:nvSpPr>
        <p:spPr>
          <a:xfrm>
            <a:off x="0" y="4731269"/>
            <a:ext cx="8826033"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16</a:t>
            </a:r>
            <a:endParaRPr lang="en-US" sz="1425" dirty="0">
              <a:latin typeface="Microsoft YaHei" pitchFamily="34" charset="0"/>
              <a:ea typeface="Microsoft YaHei" pitchFamily="34" charset="-122"/>
              <a:cs typeface="Microsoft YaHei" pitchFamily="34" charset="-120"/>
            </a:endParaRPr>
          </a:p>
        </p:txBody>
      </p:sp>
      <p:sp>
        <p:nvSpPr>
          <p:cNvPr id="47" name="Shape 45"/>
          <p:cNvSpPr/>
          <p:nvPr/>
        </p:nvSpPr>
        <p:spPr>
          <a:xfrm>
            <a:off x="8902233" y="4791075"/>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48" name="Text 46"/>
          <p:cNvSpPr/>
          <p:nvPr/>
        </p:nvSpPr>
        <p:spPr>
          <a:xfrm>
            <a:off x="0" y="4704502"/>
            <a:ext cx="10182225" cy="274320"/>
          </a:xfrm>
          <a:prstGeom prst="rect">
            <a:avLst/>
          </a:prstGeom>
          <a:noFill/>
          <a:ln/>
        </p:spPr>
        <p:txBody>
          <a:bodyPr wrap="none" lIns="0" tIns="0" rIns="0" bIns="0" rtlCol="0" anchor="t"/>
          <a:lstStyle/>
          <a:p>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&gt;</a:t>
            </a:r>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22</a:t>
            </a:r>
            <a:endParaRPr lang="en-US" sz="1800" dirty="0">
              <a:latin typeface="Microsoft YaHei" pitchFamily="34" charset="0"/>
              <a:ea typeface="Microsoft YaHei" pitchFamily="34" charset="-122"/>
              <a:cs typeface="Microsoft YaHei" pitchFamily="34" charset="-120"/>
            </a:endParaRPr>
          </a:p>
        </p:txBody>
      </p:sp>
      <p:sp>
        <p:nvSpPr>
          <p:cNvPr id="49" name="Shape 47"/>
          <p:cNvSpPr/>
          <p:nvPr/>
        </p:nvSpPr>
        <p:spPr>
          <a:xfrm>
            <a:off x="4381500" y="5762625"/>
            <a:ext cx="7048500" cy="9525"/>
          </a:xfrm>
          <a:prstGeom prst="rect">
            <a:avLst/>
          </a:prstGeom>
          <a:solidFill>
            <a:srgbClr val="E0D2B8"/>
          </a:solidFill>
          <a:ln/>
        </p:spPr>
      </p:sp>
      <p:sp>
        <p:nvSpPr>
          <p:cNvPr id="50" name="Text 48"/>
          <p:cNvSpPr/>
          <p:nvPr/>
        </p:nvSpPr>
        <p:spPr>
          <a:xfrm>
            <a:off x="4533900" y="5359558"/>
            <a:ext cx="76581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Life expectancy</a:t>
            </a:r>
            <a:endParaRPr lang="en-US" sz="1350" dirty="0">
              <a:latin typeface="Microsoft YaHei" pitchFamily="34" charset="0"/>
              <a:ea typeface="Microsoft YaHei" pitchFamily="34" charset="-122"/>
              <a:cs typeface="Microsoft YaHei" pitchFamily="34" charset="-120"/>
            </a:endParaRPr>
          </a:p>
        </p:txBody>
      </p:sp>
      <p:sp>
        <p:nvSpPr>
          <p:cNvPr id="51" name="Text 49"/>
          <p:cNvSpPr/>
          <p:nvPr/>
        </p:nvSpPr>
        <p:spPr>
          <a:xfrm>
            <a:off x="0" y="5350394"/>
            <a:ext cx="8826033" cy="217170"/>
          </a:xfrm>
          <a:prstGeom prst="rect">
            <a:avLst/>
          </a:prstGeom>
          <a:noFill/>
          <a:ln/>
        </p:spPr>
        <p:txBody>
          <a:bodyPr wrap="none" lIns="0" tIns="0" rIns="0" bIns="0" rtlCol="0" anchor="t"/>
          <a:lstStyle/>
          <a:p>
            <a:pPr algn="r" indent="0" marL="0">
              <a:buNone/>
            </a:pPr>
            <a:r>
              <a:rPr lang="en-US" sz="1425" dirty="0">
                <a:solidFill>
                  <a:srgbClr val="6E5B4B"/>
                </a:solidFill>
                <a:latin typeface="Microsoft YaHei" pitchFamily="34" charset="0"/>
                <a:ea typeface="Microsoft YaHei" pitchFamily="34" charset="-122"/>
                <a:cs typeface="Microsoft YaHei" pitchFamily="34" charset="-120"/>
              </a:rPr>
              <a:t>79.25 years</a:t>
            </a:r>
            <a:endParaRPr lang="en-US" sz="1425" dirty="0">
              <a:latin typeface="Microsoft YaHei" pitchFamily="34" charset="0"/>
              <a:ea typeface="Microsoft YaHei" pitchFamily="34" charset="-122"/>
              <a:cs typeface="Microsoft YaHei" pitchFamily="34" charset="-120"/>
            </a:endParaRPr>
          </a:p>
        </p:txBody>
      </p:sp>
      <p:sp>
        <p:nvSpPr>
          <p:cNvPr id="52" name="Shape 50"/>
          <p:cNvSpPr/>
          <p:nvPr/>
        </p:nvSpPr>
        <p:spPr>
          <a:xfrm>
            <a:off x="8902233" y="5410200"/>
            <a:ext cx="133350" cy="95250"/>
          </a:xfrm>
          <a:custGeom>
            <a:avLst/>
            <a:gdLst/>
            <a:ahLst/>
            <a:cxnLst/>
            <a:rect l="l" t="t" r="r" b="b"/>
            <a:pathLst>
              <a:path w="133350" h="95250">
                <a:moveTo>
                  <a:pt x="0" y="47625"/>
                </a:moveTo>
                <a:lnTo>
                  <a:pt x="123825" y="47625"/>
                </a:lnTo>
                <a:moveTo>
                  <a:pt x="76200" y="0"/>
                </a:moveTo>
                <a:lnTo>
                  <a:pt x="133350" y="47625"/>
                </a:lnTo>
                <a:lnTo>
                  <a:pt x="76200" y="95250"/>
                </a:lnTo>
              </a:path>
            </a:pathLst>
          </a:custGeom>
          <a:noFill/>
          <a:ln w="19050">
            <a:solidFill>
              <a:srgbClr val="C79A3B"/>
            </a:solidFill>
            <a:prstDash val="solid"/>
          </a:ln>
        </p:spPr>
      </p:sp>
      <p:sp>
        <p:nvSpPr>
          <p:cNvPr id="53" name="Text 51"/>
          <p:cNvSpPr/>
          <p:nvPr/>
        </p:nvSpPr>
        <p:spPr>
          <a:xfrm>
            <a:off x="0" y="5323627"/>
            <a:ext cx="10182225" cy="274320"/>
          </a:xfrm>
          <a:prstGeom prst="rect">
            <a:avLst/>
          </a:prstGeom>
          <a:noFill/>
          <a:ln/>
        </p:spPr>
        <p:txBody>
          <a:bodyPr wrap="none" lIns="0" tIns="0" rIns="0" bIns="0" rtlCol="0" anchor="t"/>
          <a:lstStyle/>
          <a:p>
            <a:pPr algn="r" indent="0" marL="0">
              <a:buNone/>
            </a:pPr>
            <a:r>
              <a:rPr lang="en-US" sz="1800" b="1" dirty="0">
                <a:solidFill>
                  <a:srgbClr val="33231C"/>
                </a:solidFill>
                <a:latin typeface="Microsoft YaHei" pitchFamily="34" charset="0"/>
                <a:ea typeface="Microsoft YaHei" pitchFamily="34" charset="-122"/>
                <a:cs typeface="Microsoft YaHei" pitchFamily="34" charset="-120"/>
              </a:rPr>
              <a:t>80 years</a:t>
            </a:r>
            <a:endParaRPr lang="en-US" sz="1800" dirty="0">
              <a:latin typeface="Microsoft YaHei" pitchFamily="34" charset="0"/>
              <a:ea typeface="Microsoft YaHei" pitchFamily="34" charset="-122"/>
              <a:cs typeface="Microsoft YaHei" pitchFamily="34" charset="-120"/>
            </a:endParaRPr>
          </a:p>
        </p:txBody>
      </p:sp>
      <p:sp>
        <p:nvSpPr>
          <p:cNvPr id="54" name="Text 52"/>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15th Five-Year Plan Outline, Table 1 (March 2026). The digital economy base is 2024 data</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The green yardstick shifts from energy to carbon</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Text 5"/>
          <p:cNvSpPr/>
          <p:nvPr/>
        </p:nvSpPr>
        <p:spPr>
          <a:xfrm>
            <a:off x="762000" y="1892096"/>
            <a:ext cx="11430000" cy="194310"/>
          </a:xfrm>
          <a:prstGeom prst="rect">
            <a:avLst/>
          </a:prstGeom>
          <a:noFill/>
          <a:ln/>
        </p:spPr>
        <p:txBody>
          <a:bodyPr wrap="none" lIns="0" tIns="0" rIns="0" bIns="0" rtlCol="0" anchor="t"/>
          <a:lstStyle/>
          <a:p>
            <a:pPr algn="l" indent="0" marL="0">
              <a:buNone/>
            </a:pPr>
            <a:r>
              <a:rPr lang="en-US" sz="1275" dirty="0">
                <a:solidFill>
                  <a:srgbClr val="6E5B4B"/>
                </a:solidFill>
                <a:latin typeface="Microsoft YaHei" pitchFamily="34" charset="0"/>
                <a:ea typeface="Microsoft YaHei" pitchFamily="34" charset="-122"/>
                <a:cs typeface="Microsoft YaHei" pitchFamily="34" charset="-120"/>
              </a:rPr>
              <a:t>15th Plan: cut in CO2 per unit of GDP over five years</a:t>
            </a:r>
            <a:endParaRPr lang="en-US" sz="1275" dirty="0">
              <a:latin typeface="Microsoft YaHei" pitchFamily="34" charset="0"/>
              <a:ea typeface="Microsoft YaHei" pitchFamily="34" charset="-122"/>
              <a:cs typeface="Microsoft YaHei" pitchFamily="34" charset="-120"/>
            </a:endParaRPr>
          </a:p>
        </p:txBody>
      </p:sp>
      <p:sp>
        <p:nvSpPr>
          <p:cNvPr id="8" name="Text 6"/>
          <p:cNvSpPr/>
          <p:nvPr/>
        </p:nvSpPr>
        <p:spPr>
          <a:xfrm>
            <a:off x="685800" y="2020347"/>
            <a:ext cx="11506200" cy="2743200"/>
          </a:xfrm>
          <a:prstGeom prst="rect">
            <a:avLst/>
          </a:prstGeom>
          <a:noFill/>
          <a:ln/>
        </p:spPr>
        <p:txBody>
          <a:bodyPr wrap="none" lIns="0" tIns="0" rIns="0" bIns="0" rtlCol="0" anchor="t"/>
          <a:lstStyle/>
          <a:p>
            <a:pPr algn="l" indent="0" marL="0">
              <a:buNone/>
            </a:pPr>
            <a:r>
              <a:rPr lang="en-US" sz="18000" b="1" spc="-600" kern="0" dirty="0">
                <a:solidFill>
                  <a:srgbClr val="B02318"/>
                </a:solidFill>
                <a:latin typeface="Microsoft YaHei" pitchFamily="34" charset="0"/>
                <a:ea typeface="Microsoft YaHei" pitchFamily="34" charset="-122"/>
                <a:cs typeface="Microsoft YaHei" pitchFamily="34" charset="-120"/>
              </a:rPr>
              <a:t>1</a:t>
            </a:r>
            <a:pPr algn="l" indent="0" marL="0">
              <a:buNone/>
            </a:pPr>
            <a:r>
              <a:rPr lang="en-US" sz="18000" b="1" spc="-600" kern="0" dirty="0">
                <a:solidFill>
                  <a:srgbClr val="B02318"/>
                </a:solidFill>
                <a:latin typeface="Microsoft YaHei" pitchFamily="34" charset="0"/>
                <a:ea typeface="Microsoft YaHei" pitchFamily="34" charset="-122"/>
                <a:cs typeface="Microsoft YaHei" pitchFamily="34" charset="-120"/>
              </a:rPr>
              <a:t>7</a:t>
            </a:r>
            <a:pPr algn="l" indent="0" marL="0">
              <a:buNone/>
            </a:pPr>
            <a:r>
              <a:rPr lang="en-US" sz="18000" b="1" dirty="0">
                <a:solidFill>
                  <a:srgbClr val="B02318"/>
                </a:solidFill>
                <a:latin typeface="Microsoft YaHei" pitchFamily="34" charset="0"/>
                <a:ea typeface="Microsoft YaHei" pitchFamily="34" charset="-122"/>
                <a:cs typeface="Microsoft YaHei" pitchFamily="34" charset="-120"/>
              </a:rPr>
              <a:t>%</a:t>
            </a:r>
            <a:endParaRPr lang="en-US" sz="18000" dirty="0">
              <a:latin typeface="Microsoft YaHei" pitchFamily="34" charset="0"/>
              <a:ea typeface="Microsoft YaHei" pitchFamily="34" charset="-122"/>
              <a:cs typeface="Microsoft YaHei" pitchFamily="34" charset="-120"/>
            </a:endParaRPr>
          </a:p>
        </p:txBody>
      </p:sp>
      <p:sp>
        <p:nvSpPr>
          <p:cNvPr id="9" name="Shape 7"/>
          <p:cNvSpPr/>
          <p:nvPr/>
        </p:nvSpPr>
        <p:spPr>
          <a:xfrm>
            <a:off x="762000" y="4705350"/>
            <a:ext cx="1143000" cy="247650"/>
          </a:xfrm>
          <a:prstGeom prst="roundRect">
            <a:avLst>
              <a:gd name="adj" fmla="val 50000"/>
            </a:avLst>
          </a:prstGeom>
          <a:solidFill>
            <a:srgbClr val="B02318"/>
          </a:solidFill>
          <a:ln/>
        </p:spPr>
      </p:sp>
      <p:sp>
        <p:nvSpPr>
          <p:cNvPr id="10" name="Text 8"/>
          <p:cNvSpPr/>
          <p:nvPr/>
        </p:nvSpPr>
        <p:spPr>
          <a:xfrm>
            <a:off x="0" y="4748512"/>
            <a:ext cx="266700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Binding</a:t>
            </a:r>
            <a:endParaRPr lang="en-US" sz="1050" dirty="0">
              <a:latin typeface="Microsoft YaHei" pitchFamily="34" charset="0"/>
              <a:ea typeface="Microsoft YaHei" pitchFamily="34" charset="-122"/>
              <a:cs typeface="Microsoft YaHei" pitchFamily="34" charset="-120"/>
            </a:endParaRPr>
          </a:p>
        </p:txBody>
      </p:sp>
      <p:sp>
        <p:nvSpPr>
          <p:cNvPr id="11" name="Text 9"/>
          <p:cNvSpPr/>
          <p:nvPr/>
        </p:nvSpPr>
        <p:spPr>
          <a:xfrm>
            <a:off x="762000" y="5178583"/>
            <a:ext cx="114300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The 14th Plan</a:t>
            </a:r>
            <a:pPr algn="l" indent="0" marL="0">
              <a:buNone/>
            </a:pPr>
            <a:r>
              <a:rPr lang="en-US" sz="1350" dirty="0">
                <a:solidFill>
                  <a:srgbClr val="33231C"/>
                </a:solidFill>
                <a:latin typeface="Microsoft YaHei" pitchFamily="34" charset="0"/>
                <a:ea typeface="Microsoft YaHei" pitchFamily="34" charset="-122"/>
                <a:cs typeface="Microsoft YaHei" pitchFamily="34" charset="-120"/>
              </a:rPr>
              <a:t>'</a:t>
            </a:r>
            <a:pPr algn="l" indent="0" marL="0">
              <a:buNone/>
            </a:pPr>
            <a:r>
              <a:rPr lang="en-US" sz="1350" dirty="0">
                <a:solidFill>
                  <a:srgbClr val="33231C"/>
                </a:solidFill>
                <a:latin typeface="Microsoft YaHei" pitchFamily="34" charset="0"/>
                <a:ea typeface="Microsoft YaHei" pitchFamily="34" charset="-122"/>
                <a:cs typeface="Microsoft YaHei" pitchFamily="34" charset="-120"/>
              </a:rPr>
              <a:t>s cut for the same measure was 18%. The 2025 yearly target</a:t>
            </a:r>
            <a:endParaRPr lang="en-US" sz="1350" dirty="0">
              <a:latin typeface="Microsoft YaHei" pitchFamily="34" charset="0"/>
              <a:ea typeface="Microsoft YaHei" pitchFamily="34" charset="-122"/>
              <a:cs typeface="Microsoft YaHei" pitchFamily="34" charset="-120"/>
            </a:endParaRPr>
          </a:p>
        </p:txBody>
      </p:sp>
      <p:sp>
        <p:nvSpPr>
          <p:cNvPr id="12" name="Text 10"/>
          <p:cNvSpPr/>
          <p:nvPr/>
        </p:nvSpPr>
        <p:spPr>
          <a:xfrm>
            <a:off x="762000" y="5445283"/>
            <a:ext cx="114300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was energy, and from 2026 it is carbon.</a:t>
            </a:r>
            <a:endParaRPr lang="en-US" sz="1350" dirty="0">
              <a:latin typeface="Microsoft YaHei" pitchFamily="34" charset="0"/>
              <a:ea typeface="Microsoft YaHei" pitchFamily="34" charset="-122"/>
              <a:cs typeface="Microsoft YaHei" pitchFamily="34" charset="-120"/>
            </a:endParaRPr>
          </a:p>
        </p:txBody>
      </p:sp>
      <p:sp>
        <p:nvSpPr>
          <p:cNvPr id="13" name="Shape 11"/>
          <p:cNvSpPr/>
          <p:nvPr/>
        </p:nvSpPr>
        <p:spPr>
          <a:xfrm>
            <a:off x="7239000" y="1866900"/>
            <a:ext cx="9525" cy="3905250"/>
          </a:xfrm>
          <a:prstGeom prst="rect">
            <a:avLst/>
          </a:prstGeom>
          <a:solidFill>
            <a:srgbClr val="E0D2B8"/>
          </a:solidFill>
          <a:ln/>
        </p:spPr>
      </p:sp>
      <p:sp>
        <p:nvSpPr>
          <p:cNvPr id="14" name="Text 12"/>
          <p:cNvSpPr/>
          <p:nvPr/>
        </p:nvSpPr>
        <p:spPr>
          <a:xfrm>
            <a:off x="7620000" y="1891373"/>
            <a:ext cx="4572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2026 carbon intensity target</a:t>
            </a:r>
            <a:endParaRPr lang="en-US" sz="1125" dirty="0">
              <a:latin typeface="Microsoft YaHei" pitchFamily="34" charset="0"/>
              <a:ea typeface="Microsoft YaHei" pitchFamily="34" charset="-122"/>
              <a:cs typeface="Microsoft YaHei" pitchFamily="34" charset="-120"/>
            </a:endParaRPr>
          </a:p>
        </p:txBody>
      </p:sp>
      <p:sp>
        <p:nvSpPr>
          <p:cNvPr id="15" name="Text 13"/>
          <p:cNvSpPr/>
          <p:nvPr/>
        </p:nvSpPr>
        <p:spPr>
          <a:xfrm>
            <a:off x="7620000" y="2137814"/>
            <a:ext cx="4572000" cy="434340"/>
          </a:xfrm>
          <a:prstGeom prst="rect">
            <a:avLst/>
          </a:prstGeom>
          <a:noFill/>
          <a:ln/>
        </p:spPr>
        <p:txBody>
          <a:bodyPr wrap="none" lIns="0" tIns="0" rIns="0" bIns="0" rtlCol="0" anchor="t"/>
          <a:lstStyle/>
          <a:p>
            <a:pPr algn="l" indent="0" marL="0">
              <a:buNone/>
            </a:pPr>
            <a:r>
              <a:rPr lang="en-US" sz="2850" b="1" dirty="0">
                <a:solidFill>
                  <a:srgbClr val="33231C"/>
                </a:solidFill>
                <a:latin typeface="Microsoft YaHei" pitchFamily="34" charset="0"/>
                <a:ea typeface="Microsoft YaHei" pitchFamily="34" charset="-122"/>
                <a:cs typeface="Microsoft YaHei" pitchFamily="34" charset="-120"/>
              </a:rPr>
              <a:t>About 3.8%</a:t>
            </a:r>
            <a:endParaRPr lang="en-US" sz="2850" dirty="0">
              <a:latin typeface="Microsoft YaHei" pitchFamily="34" charset="0"/>
              <a:ea typeface="Microsoft YaHei" pitchFamily="34" charset="-122"/>
              <a:cs typeface="Microsoft YaHei" pitchFamily="34" charset="-120"/>
            </a:endParaRPr>
          </a:p>
        </p:txBody>
      </p:sp>
      <p:sp>
        <p:nvSpPr>
          <p:cNvPr id="16" name="Text 14"/>
          <p:cNvSpPr/>
          <p:nvPr/>
        </p:nvSpPr>
        <p:spPr>
          <a:xfrm>
            <a:off x="7620000" y="2653373"/>
            <a:ext cx="45720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Replaces 2025</a:t>
            </a:r>
            <a:pPr algn="l" indent="0" marL="0">
              <a:buNone/>
            </a:pPr>
            <a:r>
              <a:rPr lang="en-US" sz="1125" dirty="0">
                <a:solidFill>
                  <a:srgbClr val="33231C"/>
                </a:solidFill>
                <a:latin typeface="Microsoft YaHei" pitchFamily="34" charset="0"/>
                <a:ea typeface="Microsoft YaHei" pitchFamily="34" charset="-122"/>
                <a:cs typeface="Microsoft YaHei" pitchFamily="34" charset="-120"/>
              </a:rPr>
              <a:t>'</a:t>
            </a:r>
            <a:pPr algn="l" indent="0" marL="0">
              <a:buNone/>
            </a:pPr>
            <a:r>
              <a:rPr lang="en-US" sz="1125" dirty="0">
                <a:solidFill>
                  <a:srgbClr val="33231C"/>
                </a:solidFill>
                <a:latin typeface="Microsoft YaHei" pitchFamily="34" charset="0"/>
                <a:ea typeface="Microsoft YaHei" pitchFamily="34" charset="-122"/>
                <a:cs typeface="Microsoft YaHei" pitchFamily="34" charset="-120"/>
              </a:rPr>
              <a:t>s </a:t>
            </a:r>
            <a:pPr algn="l" indent="0" marL="0">
              <a:buNone/>
            </a:pPr>
            <a:r>
              <a:rPr lang="en-US" sz="1125" dirty="0">
                <a:solidFill>
                  <a:srgbClr val="33231C"/>
                </a:solidFill>
                <a:latin typeface="Microsoft YaHei" pitchFamily="34" charset="0"/>
                <a:ea typeface="Microsoft YaHei" pitchFamily="34" charset="-122"/>
                <a:cs typeface="Microsoft YaHei" pitchFamily="34" charset="-120"/>
              </a:rPr>
              <a:t>"</a:t>
            </a:r>
            <a:pPr algn="l" indent="0" marL="0">
              <a:buNone/>
            </a:pPr>
            <a:r>
              <a:rPr lang="en-US" sz="1125" dirty="0">
                <a:solidFill>
                  <a:srgbClr val="33231C"/>
                </a:solidFill>
                <a:latin typeface="Microsoft YaHei" pitchFamily="34" charset="0"/>
                <a:ea typeface="Microsoft YaHei" pitchFamily="34" charset="-122"/>
                <a:cs typeface="Microsoft YaHei" pitchFamily="34" charset="-120"/>
              </a:rPr>
              <a:t>energy use per unit of GDP down</a:t>
            </a:r>
            <a:endParaRPr lang="en-US" sz="1125" dirty="0">
              <a:latin typeface="Microsoft YaHei" pitchFamily="34" charset="0"/>
              <a:ea typeface="Microsoft YaHei" pitchFamily="34" charset="-122"/>
              <a:cs typeface="Microsoft YaHei" pitchFamily="34" charset="-120"/>
            </a:endParaRPr>
          </a:p>
        </p:txBody>
      </p:sp>
      <p:sp>
        <p:nvSpPr>
          <p:cNvPr id="17" name="Text 15"/>
          <p:cNvSpPr/>
          <p:nvPr/>
        </p:nvSpPr>
        <p:spPr>
          <a:xfrm>
            <a:off x="7620000" y="2862923"/>
            <a:ext cx="45720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about 3%</a:t>
            </a:r>
            <a:pPr algn="l" indent="0" marL="0">
              <a:buNone/>
            </a:pPr>
            <a:r>
              <a:rPr lang="en-US" sz="1125" dirty="0">
                <a:solidFill>
                  <a:srgbClr val="33231C"/>
                </a:solidFill>
                <a:latin typeface="Microsoft YaHei" pitchFamily="34" charset="0"/>
                <a:ea typeface="Microsoft YaHei" pitchFamily="34" charset="-122"/>
                <a:cs typeface="Microsoft YaHei" pitchFamily="34" charset="-120"/>
              </a:rPr>
              <a:t>"</a:t>
            </a:r>
            <a:endParaRPr lang="en-US" sz="1125" dirty="0">
              <a:latin typeface="Microsoft YaHei" pitchFamily="34" charset="0"/>
              <a:ea typeface="Microsoft YaHei" pitchFamily="34" charset="-122"/>
              <a:cs typeface="Microsoft YaHei" pitchFamily="34" charset="-120"/>
            </a:endParaRPr>
          </a:p>
        </p:txBody>
      </p:sp>
      <p:sp>
        <p:nvSpPr>
          <p:cNvPr id="18" name="Shape 16"/>
          <p:cNvSpPr/>
          <p:nvPr/>
        </p:nvSpPr>
        <p:spPr>
          <a:xfrm>
            <a:off x="7620000" y="3048000"/>
            <a:ext cx="3810000" cy="9525"/>
          </a:xfrm>
          <a:prstGeom prst="rect">
            <a:avLst/>
          </a:prstGeom>
          <a:solidFill>
            <a:srgbClr val="E0D2B8"/>
          </a:solidFill>
          <a:ln/>
        </p:spPr>
      </p:sp>
      <p:sp>
        <p:nvSpPr>
          <p:cNvPr id="19" name="Text 17"/>
          <p:cNvSpPr/>
          <p:nvPr/>
        </p:nvSpPr>
        <p:spPr>
          <a:xfrm>
            <a:off x="7620000" y="3243923"/>
            <a:ext cx="4572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Non-fossil share of energy by 2030</a:t>
            </a:r>
            <a:endParaRPr lang="en-US" sz="1125" dirty="0">
              <a:latin typeface="Microsoft YaHei" pitchFamily="34" charset="0"/>
              <a:ea typeface="Microsoft YaHei" pitchFamily="34" charset="-122"/>
              <a:cs typeface="Microsoft YaHei" pitchFamily="34" charset="-120"/>
            </a:endParaRPr>
          </a:p>
        </p:txBody>
      </p:sp>
      <p:sp>
        <p:nvSpPr>
          <p:cNvPr id="20" name="Text 18"/>
          <p:cNvSpPr/>
          <p:nvPr/>
        </p:nvSpPr>
        <p:spPr>
          <a:xfrm>
            <a:off x="7620000" y="3490364"/>
            <a:ext cx="4572000" cy="434340"/>
          </a:xfrm>
          <a:prstGeom prst="rect">
            <a:avLst/>
          </a:prstGeom>
          <a:noFill/>
          <a:ln/>
        </p:spPr>
        <p:txBody>
          <a:bodyPr wrap="none" lIns="0" tIns="0" rIns="0" bIns="0" rtlCol="0" anchor="t"/>
          <a:lstStyle/>
          <a:p>
            <a:pPr algn="l" indent="0" marL="0">
              <a:buNone/>
            </a:pPr>
            <a:r>
              <a:rPr lang="en-US" sz="2850" b="1" dirty="0">
                <a:solidFill>
                  <a:srgbClr val="33231C"/>
                </a:solidFill>
                <a:latin typeface="Microsoft YaHei" pitchFamily="34" charset="0"/>
                <a:ea typeface="Microsoft YaHei" pitchFamily="34" charset="-122"/>
                <a:cs typeface="Microsoft YaHei" pitchFamily="34" charset="-120"/>
              </a:rPr>
              <a:t>25%</a:t>
            </a:r>
            <a:endParaRPr lang="en-US" sz="2850" dirty="0">
              <a:latin typeface="Microsoft YaHei" pitchFamily="34" charset="0"/>
              <a:ea typeface="Microsoft YaHei" pitchFamily="34" charset="-122"/>
              <a:cs typeface="Microsoft YaHei" pitchFamily="34" charset="-120"/>
            </a:endParaRPr>
          </a:p>
        </p:txBody>
      </p:sp>
      <p:sp>
        <p:nvSpPr>
          <p:cNvPr id="21" name="Text 19"/>
          <p:cNvSpPr/>
          <p:nvPr/>
        </p:nvSpPr>
        <p:spPr>
          <a:xfrm>
            <a:off x="7620000" y="4005923"/>
            <a:ext cx="45720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21.7% in 2025, newly in the main table</a:t>
            </a:r>
            <a:endParaRPr lang="en-US" sz="1125" dirty="0">
              <a:latin typeface="Microsoft YaHei" pitchFamily="34" charset="0"/>
              <a:ea typeface="Microsoft YaHei" pitchFamily="34" charset="-122"/>
              <a:cs typeface="Microsoft YaHei" pitchFamily="34" charset="-120"/>
            </a:endParaRPr>
          </a:p>
        </p:txBody>
      </p:sp>
      <p:sp>
        <p:nvSpPr>
          <p:cNvPr id="22" name="Shape 20"/>
          <p:cNvSpPr/>
          <p:nvPr/>
        </p:nvSpPr>
        <p:spPr>
          <a:xfrm>
            <a:off x="7620000" y="4400550"/>
            <a:ext cx="3810000" cy="9525"/>
          </a:xfrm>
          <a:prstGeom prst="rect">
            <a:avLst/>
          </a:prstGeom>
          <a:solidFill>
            <a:srgbClr val="E0D2B8"/>
          </a:solidFill>
          <a:ln/>
        </p:spPr>
      </p:sp>
      <p:sp>
        <p:nvSpPr>
          <p:cNvPr id="23" name="Text 21"/>
          <p:cNvSpPr/>
          <p:nvPr/>
        </p:nvSpPr>
        <p:spPr>
          <a:xfrm>
            <a:off x="7620000" y="4596473"/>
            <a:ext cx="4572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Energy intensity</a:t>
            </a:r>
            <a:endParaRPr lang="en-US" sz="1125" dirty="0">
              <a:latin typeface="Microsoft YaHei" pitchFamily="34" charset="0"/>
              <a:ea typeface="Microsoft YaHei" pitchFamily="34" charset="-122"/>
              <a:cs typeface="Microsoft YaHei" pitchFamily="34" charset="-120"/>
            </a:endParaRPr>
          </a:p>
        </p:txBody>
      </p:sp>
      <p:sp>
        <p:nvSpPr>
          <p:cNvPr id="24" name="Text 22"/>
          <p:cNvSpPr/>
          <p:nvPr/>
        </p:nvSpPr>
        <p:spPr>
          <a:xfrm>
            <a:off x="7620000" y="4842914"/>
            <a:ext cx="4572000" cy="434340"/>
          </a:xfrm>
          <a:prstGeom prst="rect">
            <a:avLst/>
          </a:prstGeom>
          <a:noFill/>
          <a:ln/>
        </p:spPr>
        <p:txBody>
          <a:bodyPr wrap="none" lIns="0" tIns="0" rIns="0" bIns="0" rtlCol="0" anchor="t"/>
          <a:lstStyle/>
          <a:p>
            <a:pPr algn="l" indent="0" marL="0">
              <a:buNone/>
            </a:pPr>
            <a:r>
              <a:rPr lang="en-US" sz="2850" b="1" dirty="0">
                <a:solidFill>
                  <a:srgbClr val="33231C"/>
                </a:solidFill>
                <a:latin typeface="Microsoft YaHei" pitchFamily="34" charset="0"/>
                <a:ea typeface="Microsoft YaHei" pitchFamily="34" charset="-122"/>
                <a:cs typeface="Microsoft YaHei" pitchFamily="34" charset="-120"/>
              </a:rPr>
              <a:t>Dropped</a:t>
            </a:r>
            <a:endParaRPr lang="en-US" sz="2850" dirty="0">
              <a:latin typeface="Microsoft YaHei" pitchFamily="34" charset="0"/>
              <a:ea typeface="Microsoft YaHei" pitchFamily="34" charset="-122"/>
              <a:cs typeface="Microsoft YaHei" pitchFamily="34" charset="-120"/>
            </a:endParaRPr>
          </a:p>
        </p:txBody>
      </p:sp>
      <p:sp>
        <p:nvSpPr>
          <p:cNvPr id="25" name="Text 23"/>
          <p:cNvSpPr/>
          <p:nvPr/>
        </p:nvSpPr>
        <p:spPr>
          <a:xfrm>
            <a:off x="7620000" y="5358473"/>
            <a:ext cx="45720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The text still calls for energy use per unit of GDP to fall</a:t>
            </a:r>
            <a:endParaRPr lang="en-US" sz="1125" dirty="0">
              <a:latin typeface="Microsoft YaHei" pitchFamily="34" charset="0"/>
              <a:ea typeface="Microsoft YaHei" pitchFamily="34" charset="-122"/>
              <a:cs typeface="Microsoft YaHei" pitchFamily="34" charset="-120"/>
            </a:endParaRPr>
          </a:p>
        </p:txBody>
      </p:sp>
      <p:sp>
        <p:nvSpPr>
          <p:cNvPr id="26" name="Text 24"/>
          <p:cNvSpPr/>
          <p:nvPr/>
        </p:nvSpPr>
        <p:spPr>
          <a:xfrm>
            <a:off x="7620000" y="5568023"/>
            <a:ext cx="45720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about 10%</a:t>
            </a:r>
            <a:endParaRPr lang="en-US" sz="1125" dirty="0">
              <a:latin typeface="Microsoft YaHei" pitchFamily="34" charset="0"/>
              <a:ea typeface="Microsoft YaHei" pitchFamily="34" charset="-122"/>
              <a:cs typeface="Microsoft YaHei" pitchFamily="34" charset="-120"/>
            </a:endParaRPr>
          </a:p>
        </p:txBody>
      </p:sp>
      <p:sp>
        <p:nvSpPr>
          <p:cNvPr id="27" name="Text 25"/>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15th Five-Year Plan Outline (March 2026), 14th Five-Year Plan Outline (March 2021), 2025 and 2026 Government Work Reports</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H1 growth of 4.7% is in range, Q2 slowed to 4.3%</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Text 5"/>
          <p:cNvSpPr/>
          <p:nvPr/>
        </p:nvSpPr>
        <p:spPr>
          <a:xfrm>
            <a:off x="1143000" y="1805648"/>
            <a:ext cx="11049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GDP, year on year</a:t>
            </a:r>
            <a:endParaRPr lang="en-US" sz="1125" dirty="0">
              <a:latin typeface="Microsoft YaHei" pitchFamily="34" charset="0"/>
              <a:ea typeface="Microsoft YaHei" pitchFamily="34" charset="-122"/>
              <a:cs typeface="Microsoft YaHei" pitchFamily="34" charset="-120"/>
            </a:endParaRPr>
          </a:p>
        </p:txBody>
      </p:sp>
      <p:sp>
        <p:nvSpPr>
          <p:cNvPr id="8" name="Shape 6"/>
          <p:cNvSpPr/>
          <p:nvPr/>
        </p:nvSpPr>
        <p:spPr>
          <a:xfrm>
            <a:off x="1143000" y="3381375"/>
            <a:ext cx="6286500" cy="1071563"/>
          </a:xfrm>
          <a:prstGeom prst="rect">
            <a:avLst/>
          </a:prstGeom>
          <a:solidFill>
            <a:srgbClr val="EFE3CB"/>
          </a:solidFill>
          <a:ln/>
        </p:spPr>
      </p:sp>
      <p:sp>
        <p:nvSpPr>
          <p:cNvPr id="9" name="Text 7"/>
          <p:cNvSpPr/>
          <p:nvPr/>
        </p:nvSpPr>
        <p:spPr>
          <a:xfrm>
            <a:off x="1257300" y="4220236"/>
            <a:ext cx="10934700" cy="171450"/>
          </a:xfrm>
          <a:prstGeom prst="rect">
            <a:avLst/>
          </a:prstGeom>
          <a:noFill/>
          <a:ln/>
        </p:spPr>
        <p:txBody>
          <a:bodyPr wrap="none" lIns="0" tIns="0" rIns="0" bIns="0" rtlCol="0" anchor="t"/>
          <a:lstStyle/>
          <a:p>
            <a:pPr algn="l" indent="0" marL="0">
              <a:buNone/>
            </a:pPr>
            <a:r>
              <a:rPr lang="en-US" sz="1125" b="1" dirty="0">
                <a:solidFill>
                  <a:srgbClr val="805F19"/>
                </a:solidFill>
                <a:latin typeface="Microsoft YaHei" pitchFamily="34" charset="0"/>
                <a:ea typeface="Microsoft YaHei" pitchFamily="34" charset="-122"/>
                <a:cs typeface="Microsoft YaHei" pitchFamily="34" charset="-120"/>
              </a:rPr>
              <a:t>2026 target range 4.5% to 5%</a:t>
            </a:r>
            <a:endParaRPr lang="en-US" sz="1125" dirty="0">
              <a:latin typeface="Microsoft YaHei" pitchFamily="34" charset="0"/>
              <a:ea typeface="Microsoft YaHei" pitchFamily="34" charset="-122"/>
              <a:cs typeface="Microsoft YaHei" pitchFamily="34" charset="-120"/>
            </a:endParaRPr>
          </a:p>
        </p:txBody>
      </p:sp>
      <p:sp>
        <p:nvSpPr>
          <p:cNvPr id="10" name="Shape 8"/>
          <p:cNvSpPr/>
          <p:nvPr/>
        </p:nvSpPr>
        <p:spPr>
          <a:xfrm>
            <a:off x="1143000" y="5524500"/>
            <a:ext cx="6286500" cy="0"/>
          </a:xfrm>
          <a:prstGeom prst="line">
            <a:avLst/>
          </a:prstGeom>
          <a:noFill/>
          <a:ln w="9525">
            <a:solidFill>
              <a:srgbClr val="E0D2B8"/>
            </a:solidFill>
            <a:prstDash val="solid"/>
          </a:ln>
        </p:spPr>
      </p:sp>
      <p:sp>
        <p:nvSpPr>
          <p:cNvPr id="11" name="Text 9"/>
          <p:cNvSpPr/>
          <p:nvPr/>
        </p:nvSpPr>
        <p:spPr>
          <a:xfrm>
            <a:off x="0" y="5443837"/>
            <a:ext cx="1028700" cy="160020"/>
          </a:xfrm>
          <a:prstGeom prst="rect">
            <a:avLst/>
          </a:prstGeom>
          <a:noFill/>
          <a:ln/>
        </p:spPr>
        <p:txBody>
          <a:bodyPr wrap="none" lIns="0" tIns="0" rIns="0" bIns="0" rtlCol="0" anchor="t"/>
          <a:lstStyle/>
          <a:p>
            <a:pPr algn="r" indent="0" marL="0">
              <a:buNone/>
            </a:pPr>
            <a:r>
              <a:rPr lang="en-US" sz="1050" dirty="0">
                <a:solidFill>
                  <a:srgbClr val="6E5B4B"/>
                </a:solidFill>
                <a:latin typeface="Microsoft YaHei" pitchFamily="34" charset="0"/>
                <a:ea typeface="Microsoft YaHei" pitchFamily="34" charset="-122"/>
                <a:cs typeface="Microsoft YaHei" pitchFamily="34" charset="-120"/>
              </a:rPr>
              <a:t>4%</a:t>
            </a:r>
            <a:endParaRPr lang="en-US" sz="1050" dirty="0">
              <a:latin typeface="Microsoft YaHei" pitchFamily="34" charset="0"/>
              <a:ea typeface="Microsoft YaHei" pitchFamily="34" charset="-122"/>
              <a:cs typeface="Microsoft YaHei" pitchFamily="34" charset="-120"/>
            </a:endParaRPr>
          </a:p>
        </p:txBody>
      </p:sp>
      <p:sp>
        <p:nvSpPr>
          <p:cNvPr id="12" name="Shape 10"/>
          <p:cNvSpPr/>
          <p:nvPr/>
        </p:nvSpPr>
        <p:spPr>
          <a:xfrm>
            <a:off x="1143000" y="4452938"/>
            <a:ext cx="6286500" cy="0"/>
          </a:xfrm>
          <a:prstGeom prst="line">
            <a:avLst/>
          </a:prstGeom>
          <a:noFill/>
          <a:ln w="9525">
            <a:solidFill>
              <a:srgbClr val="E0D2B8"/>
            </a:solidFill>
            <a:prstDash val="dash"/>
          </a:ln>
        </p:spPr>
      </p:sp>
      <p:sp>
        <p:nvSpPr>
          <p:cNvPr id="13" name="Text 11"/>
          <p:cNvSpPr/>
          <p:nvPr/>
        </p:nvSpPr>
        <p:spPr>
          <a:xfrm>
            <a:off x="0" y="4372274"/>
            <a:ext cx="1028700" cy="160020"/>
          </a:xfrm>
          <a:prstGeom prst="rect">
            <a:avLst/>
          </a:prstGeom>
          <a:noFill/>
          <a:ln/>
        </p:spPr>
        <p:txBody>
          <a:bodyPr wrap="none" lIns="0" tIns="0" rIns="0" bIns="0" rtlCol="0" anchor="t"/>
          <a:lstStyle/>
          <a:p>
            <a:pPr algn="r" indent="0" marL="0">
              <a:buNone/>
            </a:pPr>
            <a:r>
              <a:rPr lang="en-US" sz="1050" dirty="0">
                <a:solidFill>
                  <a:srgbClr val="6E5B4B"/>
                </a:solidFill>
                <a:latin typeface="Microsoft YaHei" pitchFamily="34" charset="0"/>
                <a:ea typeface="Microsoft YaHei" pitchFamily="34" charset="-122"/>
                <a:cs typeface="Microsoft YaHei" pitchFamily="34" charset="-120"/>
              </a:rPr>
              <a:t>4.5%</a:t>
            </a:r>
            <a:endParaRPr lang="en-US" sz="1050" dirty="0">
              <a:latin typeface="Microsoft YaHei" pitchFamily="34" charset="0"/>
              <a:ea typeface="Microsoft YaHei" pitchFamily="34" charset="-122"/>
              <a:cs typeface="Microsoft YaHei" pitchFamily="34" charset="-120"/>
            </a:endParaRPr>
          </a:p>
        </p:txBody>
      </p:sp>
      <p:sp>
        <p:nvSpPr>
          <p:cNvPr id="14" name="Shape 12"/>
          <p:cNvSpPr/>
          <p:nvPr/>
        </p:nvSpPr>
        <p:spPr>
          <a:xfrm>
            <a:off x="1143000" y="3381375"/>
            <a:ext cx="6286500" cy="0"/>
          </a:xfrm>
          <a:prstGeom prst="line">
            <a:avLst/>
          </a:prstGeom>
          <a:noFill/>
          <a:ln w="9525">
            <a:solidFill>
              <a:srgbClr val="E0D2B8"/>
            </a:solidFill>
            <a:prstDash val="dash"/>
          </a:ln>
        </p:spPr>
      </p:sp>
      <p:sp>
        <p:nvSpPr>
          <p:cNvPr id="15" name="Text 13"/>
          <p:cNvSpPr/>
          <p:nvPr/>
        </p:nvSpPr>
        <p:spPr>
          <a:xfrm>
            <a:off x="0" y="3300712"/>
            <a:ext cx="1028700" cy="160020"/>
          </a:xfrm>
          <a:prstGeom prst="rect">
            <a:avLst/>
          </a:prstGeom>
          <a:noFill/>
          <a:ln/>
        </p:spPr>
        <p:txBody>
          <a:bodyPr wrap="none" lIns="0" tIns="0" rIns="0" bIns="0" rtlCol="0" anchor="t"/>
          <a:lstStyle/>
          <a:p>
            <a:pPr algn="r" indent="0" marL="0">
              <a:buNone/>
            </a:pPr>
            <a:r>
              <a:rPr lang="en-US" sz="1050" dirty="0">
                <a:solidFill>
                  <a:srgbClr val="6E5B4B"/>
                </a:solidFill>
                <a:latin typeface="Microsoft YaHei" pitchFamily="34" charset="0"/>
                <a:ea typeface="Microsoft YaHei" pitchFamily="34" charset="-122"/>
                <a:cs typeface="Microsoft YaHei" pitchFamily="34" charset="-120"/>
              </a:rPr>
              <a:t>5%</a:t>
            </a:r>
            <a:endParaRPr lang="en-US" sz="1050" dirty="0">
              <a:latin typeface="Microsoft YaHei" pitchFamily="34" charset="0"/>
              <a:ea typeface="Microsoft YaHei" pitchFamily="34" charset="-122"/>
              <a:cs typeface="Microsoft YaHei" pitchFamily="34" charset="-120"/>
            </a:endParaRPr>
          </a:p>
        </p:txBody>
      </p:sp>
      <p:sp>
        <p:nvSpPr>
          <p:cNvPr id="16" name="Shape 14"/>
          <p:cNvSpPr/>
          <p:nvPr/>
        </p:nvSpPr>
        <p:spPr>
          <a:xfrm>
            <a:off x="1143000" y="2309812"/>
            <a:ext cx="6286500" cy="0"/>
          </a:xfrm>
          <a:prstGeom prst="line">
            <a:avLst/>
          </a:prstGeom>
          <a:noFill/>
          <a:ln w="9525">
            <a:solidFill>
              <a:srgbClr val="E0D2B8"/>
            </a:solidFill>
            <a:prstDash val="dash"/>
          </a:ln>
        </p:spPr>
      </p:sp>
      <p:sp>
        <p:nvSpPr>
          <p:cNvPr id="17" name="Text 15"/>
          <p:cNvSpPr/>
          <p:nvPr/>
        </p:nvSpPr>
        <p:spPr>
          <a:xfrm>
            <a:off x="0" y="2229149"/>
            <a:ext cx="1028700" cy="160020"/>
          </a:xfrm>
          <a:prstGeom prst="rect">
            <a:avLst/>
          </a:prstGeom>
          <a:noFill/>
          <a:ln/>
        </p:spPr>
        <p:txBody>
          <a:bodyPr wrap="none" lIns="0" tIns="0" rIns="0" bIns="0" rtlCol="0" anchor="t"/>
          <a:lstStyle/>
          <a:p>
            <a:pPr algn="r" indent="0" marL="0">
              <a:buNone/>
            </a:pPr>
            <a:r>
              <a:rPr lang="en-US" sz="1050" dirty="0">
                <a:solidFill>
                  <a:srgbClr val="6E5B4B"/>
                </a:solidFill>
                <a:latin typeface="Microsoft YaHei" pitchFamily="34" charset="0"/>
                <a:ea typeface="Microsoft YaHei" pitchFamily="34" charset="-122"/>
                <a:cs typeface="Microsoft YaHei" pitchFamily="34" charset="-120"/>
              </a:rPr>
              <a:t>5.5%</a:t>
            </a:r>
            <a:endParaRPr lang="en-US" sz="1050" dirty="0">
              <a:latin typeface="Microsoft YaHei" pitchFamily="34" charset="0"/>
              <a:ea typeface="Microsoft YaHei" pitchFamily="34" charset="-122"/>
              <a:cs typeface="Microsoft YaHei" pitchFamily="34" charset="-120"/>
            </a:endParaRPr>
          </a:p>
        </p:txBody>
      </p:sp>
      <p:sp>
        <p:nvSpPr>
          <p:cNvPr id="18" name="Shape 16"/>
          <p:cNvSpPr/>
          <p:nvPr/>
        </p:nvSpPr>
        <p:spPr>
          <a:xfrm>
            <a:off x="1428750" y="2524125"/>
            <a:ext cx="5715000" cy="2357438"/>
          </a:xfrm>
          <a:custGeom>
            <a:avLst/>
            <a:gdLst/>
            <a:ahLst/>
            <a:cxnLst/>
            <a:rect l="l" t="t" r="r" b="b"/>
            <a:pathLst>
              <a:path w="5715000" h="2357438">
                <a:moveTo>
                  <a:pt x="0" y="0"/>
                </a:moveTo>
                <a:lnTo>
                  <a:pt x="1143000" y="428625"/>
                </a:lnTo>
                <a:lnTo>
                  <a:pt x="2286000" y="1285875"/>
                </a:lnTo>
                <a:lnTo>
                  <a:pt x="3429000" y="1928813"/>
                </a:lnTo>
                <a:lnTo>
                  <a:pt x="4572000" y="857250"/>
                </a:lnTo>
                <a:lnTo>
                  <a:pt x="5715000" y="2357438"/>
                </a:lnTo>
              </a:path>
            </a:pathLst>
          </a:custGeom>
          <a:noFill/>
          <a:ln w="28575">
            <a:solidFill>
              <a:srgbClr val="B02318"/>
            </a:solidFill>
            <a:prstDash val="solid"/>
          </a:ln>
        </p:spPr>
      </p:sp>
      <p:sp>
        <p:nvSpPr>
          <p:cNvPr id="19" name="Shape 17"/>
          <p:cNvSpPr/>
          <p:nvPr/>
        </p:nvSpPr>
        <p:spPr>
          <a:xfrm>
            <a:off x="1381125" y="2476500"/>
            <a:ext cx="95250" cy="95250"/>
          </a:xfrm>
          <a:prstGeom prst="ellipse">
            <a:avLst/>
          </a:prstGeom>
          <a:solidFill>
            <a:srgbClr val="F6EFE3"/>
          </a:solidFill>
          <a:ln w="19050">
            <a:solidFill>
              <a:srgbClr val="B02318"/>
            </a:solidFill>
            <a:prstDash val="solid"/>
          </a:ln>
        </p:spPr>
      </p:sp>
      <p:sp>
        <p:nvSpPr>
          <p:cNvPr id="20" name="Shape 18"/>
          <p:cNvSpPr/>
          <p:nvPr/>
        </p:nvSpPr>
        <p:spPr>
          <a:xfrm>
            <a:off x="1274902" y="2246757"/>
            <a:ext cx="307696" cy="193548"/>
          </a:xfrm>
          <a:prstGeom prst="rect">
            <a:avLst/>
          </a:prstGeom>
          <a:solidFill>
            <a:srgbClr val="F6EFE3"/>
          </a:solidFill>
          <a:ln/>
        </p:spPr>
      </p:sp>
      <p:sp>
        <p:nvSpPr>
          <p:cNvPr id="21" name="Text 19"/>
          <p:cNvSpPr/>
          <p:nvPr/>
        </p:nvSpPr>
        <p:spPr>
          <a:xfrm>
            <a:off x="0" y="2244160"/>
            <a:ext cx="2857500" cy="182880"/>
          </a:xfrm>
          <a:prstGeom prst="rect">
            <a:avLst/>
          </a:prstGeom>
          <a:noFill/>
          <a:ln/>
        </p:spPr>
        <p:txBody>
          <a:bodyPr wrap="none" lIns="0" tIns="0" rIns="0" bIns="0" rtlCol="0" anchor="t"/>
          <a:lstStyle/>
          <a:p>
            <a:pPr algn="ctr" indent="0" marL="0">
              <a:buNone/>
            </a:pPr>
            <a:r>
              <a:rPr lang="en-US" sz="1200" b="1" dirty="0">
                <a:solidFill>
                  <a:srgbClr val="33231C"/>
                </a:solidFill>
                <a:latin typeface="Microsoft YaHei" pitchFamily="34" charset="0"/>
                <a:ea typeface="Microsoft YaHei" pitchFamily="34" charset="-122"/>
                <a:cs typeface="Microsoft YaHei" pitchFamily="34" charset="-120"/>
              </a:rPr>
              <a:t>5.4</a:t>
            </a:r>
            <a:endParaRPr lang="en-US" sz="1200" dirty="0">
              <a:latin typeface="Microsoft YaHei" pitchFamily="34" charset="0"/>
              <a:ea typeface="Microsoft YaHei" pitchFamily="34" charset="-122"/>
              <a:cs typeface="Microsoft YaHei" pitchFamily="34" charset="-120"/>
            </a:endParaRPr>
          </a:p>
        </p:txBody>
      </p:sp>
      <p:sp>
        <p:nvSpPr>
          <p:cNvPr id="22" name="Text 20"/>
          <p:cNvSpPr/>
          <p:nvPr/>
        </p:nvSpPr>
        <p:spPr>
          <a:xfrm>
            <a:off x="0" y="5653748"/>
            <a:ext cx="2857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Q1 2025</a:t>
            </a:r>
            <a:endParaRPr lang="en-US" sz="1125" dirty="0">
              <a:latin typeface="Microsoft YaHei" pitchFamily="34" charset="0"/>
              <a:ea typeface="Microsoft YaHei" pitchFamily="34" charset="-122"/>
              <a:cs typeface="Microsoft YaHei" pitchFamily="34" charset="-120"/>
            </a:endParaRPr>
          </a:p>
        </p:txBody>
      </p:sp>
      <p:sp>
        <p:nvSpPr>
          <p:cNvPr id="23" name="Shape 21"/>
          <p:cNvSpPr/>
          <p:nvPr/>
        </p:nvSpPr>
        <p:spPr>
          <a:xfrm>
            <a:off x="2524125" y="2905125"/>
            <a:ext cx="95250" cy="95250"/>
          </a:xfrm>
          <a:prstGeom prst="ellipse">
            <a:avLst/>
          </a:prstGeom>
          <a:solidFill>
            <a:srgbClr val="F6EFE3"/>
          </a:solidFill>
          <a:ln w="19050">
            <a:solidFill>
              <a:srgbClr val="B02318"/>
            </a:solidFill>
            <a:prstDash val="solid"/>
          </a:ln>
        </p:spPr>
      </p:sp>
      <p:sp>
        <p:nvSpPr>
          <p:cNvPr id="24" name="Text 22"/>
          <p:cNvSpPr/>
          <p:nvPr/>
        </p:nvSpPr>
        <p:spPr>
          <a:xfrm>
            <a:off x="0" y="2672785"/>
            <a:ext cx="5143500" cy="182880"/>
          </a:xfrm>
          <a:prstGeom prst="rect">
            <a:avLst/>
          </a:prstGeom>
          <a:noFill/>
          <a:ln/>
        </p:spPr>
        <p:txBody>
          <a:bodyPr wrap="none" lIns="0" tIns="0" rIns="0" bIns="0" rtlCol="0" anchor="t"/>
          <a:lstStyle/>
          <a:p>
            <a:pPr algn="ctr" indent="0" marL="0">
              <a:buNone/>
            </a:pPr>
            <a:r>
              <a:rPr lang="en-US" sz="1200" b="1" dirty="0">
                <a:solidFill>
                  <a:srgbClr val="33231C"/>
                </a:solidFill>
                <a:latin typeface="Microsoft YaHei" pitchFamily="34" charset="0"/>
                <a:ea typeface="Microsoft YaHei" pitchFamily="34" charset="-122"/>
                <a:cs typeface="Microsoft YaHei" pitchFamily="34" charset="-120"/>
              </a:rPr>
              <a:t>5.2</a:t>
            </a:r>
            <a:endParaRPr lang="en-US" sz="1200" dirty="0">
              <a:latin typeface="Microsoft YaHei" pitchFamily="34" charset="0"/>
              <a:ea typeface="Microsoft YaHei" pitchFamily="34" charset="-122"/>
              <a:cs typeface="Microsoft YaHei" pitchFamily="34" charset="-120"/>
            </a:endParaRPr>
          </a:p>
        </p:txBody>
      </p:sp>
      <p:sp>
        <p:nvSpPr>
          <p:cNvPr id="25" name="Text 23"/>
          <p:cNvSpPr/>
          <p:nvPr/>
        </p:nvSpPr>
        <p:spPr>
          <a:xfrm>
            <a:off x="0" y="5653748"/>
            <a:ext cx="5143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Q2 2025</a:t>
            </a:r>
            <a:endParaRPr lang="en-US" sz="1125" dirty="0">
              <a:latin typeface="Microsoft YaHei" pitchFamily="34" charset="0"/>
              <a:ea typeface="Microsoft YaHei" pitchFamily="34" charset="-122"/>
              <a:cs typeface="Microsoft YaHei" pitchFamily="34" charset="-120"/>
            </a:endParaRPr>
          </a:p>
        </p:txBody>
      </p:sp>
      <p:sp>
        <p:nvSpPr>
          <p:cNvPr id="26" name="Shape 24"/>
          <p:cNvSpPr/>
          <p:nvPr/>
        </p:nvSpPr>
        <p:spPr>
          <a:xfrm>
            <a:off x="3667125" y="3762375"/>
            <a:ext cx="95250" cy="95250"/>
          </a:xfrm>
          <a:prstGeom prst="ellipse">
            <a:avLst/>
          </a:prstGeom>
          <a:solidFill>
            <a:srgbClr val="F6EFE3"/>
          </a:solidFill>
          <a:ln w="19050">
            <a:solidFill>
              <a:srgbClr val="B02318"/>
            </a:solidFill>
            <a:prstDash val="solid"/>
          </a:ln>
        </p:spPr>
      </p:sp>
      <p:sp>
        <p:nvSpPr>
          <p:cNvPr id="27" name="Text 25"/>
          <p:cNvSpPr/>
          <p:nvPr/>
        </p:nvSpPr>
        <p:spPr>
          <a:xfrm>
            <a:off x="0" y="3530035"/>
            <a:ext cx="7429500" cy="182880"/>
          </a:xfrm>
          <a:prstGeom prst="rect">
            <a:avLst/>
          </a:prstGeom>
          <a:noFill/>
          <a:ln/>
        </p:spPr>
        <p:txBody>
          <a:bodyPr wrap="none" lIns="0" tIns="0" rIns="0" bIns="0" rtlCol="0" anchor="t"/>
          <a:lstStyle/>
          <a:p>
            <a:pPr algn="ctr" indent="0" marL="0">
              <a:buNone/>
            </a:pPr>
            <a:r>
              <a:rPr lang="en-US" sz="1200" b="1" dirty="0">
                <a:solidFill>
                  <a:srgbClr val="33231C"/>
                </a:solidFill>
                <a:latin typeface="Microsoft YaHei" pitchFamily="34" charset="0"/>
                <a:ea typeface="Microsoft YaHei" pitchFamily="34" charset="-122"/>
                <a:cs typeface="Microsoft YaHei" pitchFamily="34" charset="-120"/>
              </a:rPr>
              <a:t>4.8</a:t>
            </a:r>
            <a:endParaRPr lang="en-US" sz="1200" dirty="0">
              <a:latin typeface="Microsoft YaHei" pitchFamily="34" charset="0"/>
              <a:ea typeface="Microsoft YaHei" pitchFamily="34" charset="-122"/>
              <a:cs typeface="Microsoft YaHei" pitchFamily="34" charset="-120"/>
            </a:endParaRPr>
          </a:p>
        </p:txBody>
      </p:sp>
      <p:sp>
        <p:nvSpPr>
          <p:cNvPr id="28" name="Text 26"/>
          <p:cNvSpPr/>
          <p:nvPr/>
        </p:nvSpPr>
        <p:spPr>
          <a:xfrm>
            <a:off x="0" y="5653748"/>
            <a:ext cx="7429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Q3 2025</a:t>
            </a:r>
            <a:endParaRPr lang="en-US" sz="1125" dirty="0">
              <a:latin typeface="Microsoft YaHei" pitchFamily="34" charset="0"/>
              <a:ea typeface="Microsoft YaHei" pitchFamily="34" charset="-122"/>
              <a:cs typeface="Microsoft YaHei" pitchFamily="34" charset="-120"/>
            </a:endParaRPr>
          </a:p>
        </p:txBody>
      </p:sp>
      <p:sp>
        <p:nvSpPr>
          <p:cNvPr id="29" name="Shape 27"/>
          <p:cNvSpPr/>
          <p:nvPr/>
        </p:nvSpPr>
        <p:spPr>
          <a:xfrm>
            <a:off x="4810125" y="4405313"/>
            <a:ext cx="95250" cy="95250"/>
          </a:xfrm>
          <a:prstGeom prst="ellipse">
            <a:avLst/>
          </a:prstGeom>
          <a:solidFill>
            <a:srgbClr val="F6EFE3"/>
          </a:solidFill>
          <a:ln w="19050">
            <a:solidFill>
              <a:srgbClr val="B02318"/>
            </a:solidFill>
            <a:prstDash val="solid"/>
          </a:ln>
        </p:spPr>
      </p:sp>
      <p:sp>
        <p:nvSpPr>
          <p:cNvPr id="30" name="Text 28"/>
          <p:cNvSpPr/>
          <p:nvPr/>
        </p:nvSpPr>
        <p:spPr>
          <a:xfrm>
            <a:off x="0" y="4172972"/>
            <a:ext cx="9715500" cy="182880"/>
          </a:xfrm>
          <a:prstGeom prst="rect">
            <a:avLst/>
          </a:prstGeom>
          <a:noFill/>
          <a:ln/>
        </p:spPr>
        <p:txBody>
          <a:bodyPr wrap="none" lIns="0" tIns="0" rIns="0" bIns="0" rtlCol="0" anchor="t"/>
          <a:lstStyle/>
          <a:p>
            <a:pPr algn="ctr" indent="0" marL="0">
              <a:buNone/>
            </a:pPr>
            <a:r>
              <a:rPr lang="en-US" sz="1200" b="1" dirty="0">
                <a:solidFill>
                  <a:srgbClr val="33231C"/>
                </a:solidFill>
                <a:latin typeface="Microsoft YaHei" pitchFamily="34" charset="0"/>
                <a:ea typeface="Microsoft YaHei" pitchFamily="34" charset="-122"/>
                <a:cs typeface="Microsoft YaHei" pitchFamily="34" charset="-120"/>
              </a:rPr>
              <a:t>4.5</a:t>
            </a:r>
            <a:endParaRPr lang="en-US" sz="1200" dirty="0">
              <a:latin typeface="Microsoft YaHei" pitchFamily="34" charset="0"/>
              <a:ea typeface="Microsoft YaHei" pitchFamily="34" charset="-122"/>
              <a:cs typeface="Microsoft YaHei" pitchFamily="34" charset="-120"/>
            </a:endParaRPr>
          </a:p>
        </p:txBody>
      </p:sp>
      <p:sp>
        <p:nvSpPr>
          <p:cNvPr id="31" name="Text 29"/>
          <p:cNvSpPr/>
          <p:nvPr/>
        </p:nvSpPr>
        <p:spPr>
          <a:xfrm>
            <a:off x="0" y="5653748"/>
            <a:ext cx="9715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Q4 2025</a:t>
            </a:r>
            <a:endParaRPr lang="en-US" sz="1125" dirty="0">
              <a:latin typeface="Microsoft YaHei" pitchFamily="34" charset="0"/>
              <a:ea typeface="Microsoft YaHei" pitchFamily="34" charset="-122"/>
              <a:cs typeface="Microsoft YaHei" pitchFamily="34" charset="-120"/>
            </a:endParaRPr>
          </a:p>
        </p:txBody>
      </p:sp>
      <p:sp>
        <p:nvSpPr>
          <p:cNvPr id="32" name="Shape 30"/>
          <p:cNvSpPr/>
          <p:nvPr/>
        </p:nvSpPr>
        <p:spPr>
          <a:xfrm>
            <a:off x="5953125" y="3333750"/>
            <a:ext cx="95250" cy="95250"/>
          </a:xfrm>
          <a:prstGeom prst="ellipse">
            <a:avLst/>
          </a:prstGeom>
          <a:solidFill>
            <a:srgbClr val="F6EFE3"/>
          </a:solidFill>
          <a:ln w="19050">
            <a:solidFill>
              <a:srgbClr val="B02318"/>
            </a:solidFill>
            <a:prstDash val="solid"/>
          </a:ln>
        </p:spPr>
      </p:sp>
      <p:sp>
        <p:nvSpPr>
          <p:cNvPr id="33" name="Text 31"/>
          <p:cNvSpPr/>
          <p:nvPr/>
        </p:nvSpPr>
        <p:spPr>
          <a:xfrm>
            <a:off x="0" y="3101410"/>
            <a:ext cx="12001500" cy="182880"/>
          </a:xfrm>
          <a:prstGeom prst="rect">
            <a:avLst/>
          </a:prstGeom>
          <a:noFill/>
          <a:ln/>
        </p:spPr>
        <p:txBody>
          <a:bodyPr wrap="none" lIns="0" tIns="0" rIns="0" bIns="0" rtlCol="0" anchor="t"/>
          <a:lstStyle/>
          <a:p>
            <a:pPr algn="ctr" indent="0" marL="0">
              <a:buNone/>
            </a:pPr>
            <a:r>
              <a:rPr lang="en-US" sz="1200" b="1" dirty="0">
                <a:solidFill>
                  <a:srgbClr val="33231C"/>
                </a:solidFill>
                <a:latin typeface="Microsoft YaHei" pitchFamily="34" charset="0"/>
                <a:ea typeface="Microsoft YaHei" pitchFamily="34" charset="-122"/>
                <a:cs typeface="Microsoft YaHei" pitchFamily="34" charset="-120"/>
              </a:rPr>
              <a:t>5.0</a:t>
            </a:r>
            <a:endParaRPr lang="en-US" sz="1200" dirty="0">
              <a:latin typeface="Microsoft YaHei" pitchFamily="34" charset="0"/>
              <a:ea typeface="Microsoft YaHei" pitchFamily="34" charset="-122"/>
              <a:cs typeface="Microsoft YaHei" pitchFamily="34" charset="-120"/>
            </a:endParaRPr>
          </a:p>
        </p:txBody>
      </p:sp>
      <p:sp>
        <p:nvSpPr>
          <p:cNvPr id="34" name="Text 32"/>
          <p:cNvSpPr/>
          <p:nvPr/>
        </p:nvSpPr>
        <p:spPr>
          <a:xfrm>
            <a:off x="0" y="5653748"/>
            <a:ext cx="12001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Q1 2026</a:t>
            </a:r>
            <a:endParaRPr lang="en-US" sz="1125" dirty="0">
              <a:latin typeface="Microsoft YaHei" pitchFamily="34" charset="0"/>
              <a:ea typeface="Microsoft YaHei" pitchFamily="34" charset="-122"/>
              <a:cs typeface="Microsoft YaHei" pitchFamily="34" charset="-120"/>
            </a:endParaRPr>
          </a:p>
        </p:txBody>
      </p:sp>
      <p:sp>
        <p:nvSpPr>
          <p:cNvPr id="35" name="Shape 33"/>
          <p:cNvSpPr/>
          <p:nvPr/>
        </p:nvSpPr>
        <p:spPr>
          <a:xfrm>
            <a:off x="7077075" y="4814888"/>
            <a:ext cx="133350" cy="133350"/>
          </a:xfrm>
          <a:prstGeom prst="ellipse">
            <a:avLst/>
          </a:prstGeom>
          <a:solidFill>
            <a:srgbClr val="B02318"/>
          </a:solidFill>
          <a:ln w="19050">
            <a:solidFill>
              <a:srgbClr val="B02318"/>
            </a:solidFill>
            <a:prstDash val="solid"/>
          </a:ln>
        </p:spPr>
      </p:sp>
      <p:sp>
        <p:nvSpPr>
          <p:cNvPr id="36" name="Text 34"/>
          <p:cNvSpPr/>
          <p:nvPr/>
        </p:nvSpPr>
        <p:spPr>
          <a:xfrm>
            <a:off x="2095500" y="4583270"/>
            <a:ext cx="10096500" cy="205740"/>
          </a:xfrm>
          <a:prstGeom prst="rect">
            <a:avLst/>
          </a:prstGeom>
          <a:noFill/>
          <a:ln/>
        </p:spPr>
        <p:txBody>
          <a:bodyPr wrap="none" lIns="0" tIns="0" rIns="0" bIns="0" rtlCol="0" anchor="t"/>
          <a:lstStyle/>
          <a:p>
            <a:pPr algn="ctr" indent="0" marL="0">
              <a:buNone/>
            </a:pPr>
            <a:r>
              <a:rPr lang="en-US" sz="1350" b="1" dirty="0">
                <a:solidFill>
                  <a:srgbClr val="B02318"/>
                </a:solidFill>
                <a:latin typeface="Microsoft YaHei" pitchFamily="34" charset="0"/>
                <a:ea typeface="Microsoft YaHei" pitchFamily="34" charset="-122"/>
                <a:cs typeface="Microsoft YaHei" pitchFamily="34" charset="-120"/>
              </a:rPr>
              <a:t>4.3</a:t>
            </a:r>
            <a:endParaRPr lang="en-US" sz="1350" dirty="0">
              <a:latin typeface="Microsoft YaHei" pitchFamily="34" charset="0"/>
              <a:ea typeface="Microsoft YaHei" pitchFamily="34" charset="-122"/>
              <a:cs typeface="Microsoft YaHei" pitchFamily="34" charset="-120"/>
            </a:endParaRPr>
          </a:p>
        </p:txBody>
      </p:sp>
      <p:sp>
        <p:nvSpPr>
          <p:cNvPr id="37" name="Text 35"/>
          <p:cNvSpPr/>
          <p:nvPr/>
        </p:nvSpPr>
        <p:spPr>
          <a:xfrm>
            <a:off x="2095500" y="5653748"/>
            <a:ext cx="10096500" cy="171450"/>
          </a:xfrm>
          <a:prstGeom prst="rect">
            <a:avLst/>
          </a:prstGeom>
          <a:noFill/>
          <a:ln/>
        </p:spPr>
        <p:txBody>
          <a:bodyPr wrap="none" lIns="0" tIns="0" rIns="0" bIns="0" rtlCol="0" anchor="t"/>
          <a:lstStyle/>
          <a:p>
            <a:pPr algn="ctr" indent="0" marL="0">
              <a:buNone/>
            </a:pPr>
            <a:r>
              <a:rPr lang="en-US" sz="1125" dirty="0">
                <a:solidFill>
                  <a:srgbClr val="33231C"/>
                </a:solidFill>
                <a:latin typeface="Microsoft YaHei" pitchFamily="34" charset="0"/>
                <a:ea typeface="Microsoft YaHei" pitchFamily="34" charset="-122"/>
                <a:cs typeface="Microsoft YaHei" pitchFamily="34" charset="-120"/>
              </a:rPr>
              <a:t>Q2 2026</a:t>
            </a:r>
            <a:endParaRPr lang="en-US" sz="1125" dirty="0">
              <a:latin typeface="Microsoft YaHei" pitchFamily="34" charset="0"/>
              <a:ea typeface="Microsoft YaHei" pitchFamily="34" charset="-122"/>
              <a:cs typeface="Microsoft YaHei" pitchFamily="34" charset="-120"/>
            </a:endParaRPr>
          </a:p>
        </p:txBody>
      </p:sp>
      <p:sp>
        <p:nvSpPr>
          <p:cNvPr id="38" name="Shape 36"/>
          <p:cNvSpPr/>
          <p:nvPr/>
        </p:nvSpPr>
        <p:spPr>
          <a:xfrm>
            <a:off x="7886700" y="1828800"/>
            <a:ext cx="9525" cy="3143250"/>
          </a:xfrm>
          <a:prstGeom prst="rect">
            <a:avLst/>
          </a:prstGeom>
          <a:solidFill>
            <a:srgbClr val="E0D2B8"/>
          </a:solidFill>
          <a:ln/>
        </p:spPr>
      </p:sp>
      <p:sp>
        <p:nvSpPr>
          <p:cNvPr id="39" name="Text 37"/>
          <p:cNvSpPr/>
          <p:nvPr/>
        </p:nvSpPr>
        <p:spPr>
          <a:xfrm>
            <a:off x="8191500" y="1853273"/>
            <a:ext cx="4000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H1 GDP growth</a:t>
            </a:r>
            <a:endParaRPr lang="en-US" sz="1125" dirty="0">
              <a:latin typeface="Microsoft YaHei" pitchFamily="34" charset="0"/>
              <a:ea typeface="Microsoft YaHei" pitchFamily="34" charset="-122"/>
              <a:cs typeface="Microsoft YaHei" pitchFamily="34" charset="-120"/>
            </a:endParaRPr>
          </a:p>
        </p:txBody>
      </p:sp>
      <p:sp>
        <p:nvSpPr>
          <p:cNvPr id="40" name="Text 38"/>
          <p:cNvSpPr/>
          <p:nvPr/>
        </p:nvSpPr>
        <p:spPr>
          <a:xfrm>
            <a:off x="8191500" y="2092358"/>
            <a:ext cx="4000500" cy="502920"/>
          </a:xfrm>
          <a:prstGeom prst="rect">
            <a:avLst/>
          </a:prstGeom>
          <a:noFill/>
          <a:ln/>
        </p:spPr>
        <p:txBody>
          <a:bodyPr wrap="none" lIns="0" tIns="0" rIns="0" bIns="0" rtlCol="0" anchor="t"/>
          <a:lstStyle/>
          <a:p>
            <a:pPr algn="l" indent="0" marL="0">
              <a:buNone/>
            </a:pPr>
            <a:r>
              <a:rPr lang="en-US" sz="3300" b="1" dirty="0">
                <a:solidFill>
                  <a:srgbClr val="B02318"/>
                </a:solidFill>
                <a:latin typeface="Microsoft YaHei" pitchFamily="34" charset="0"/>
                <a:ea typeface="Microsoft YaHei" pitchFamily="34" charset="-122"/>
                <a:cs typeface="Microsoft YaHei" pitchFamily="34" charset="-120"/>
              </a:rPr>
              <a:t>4.7%</a:t>
            </a:r>
            <a:endParaRPr lang="en-US" sz="3300" dirty="0">
              <a:latin typeface="Microsoft YaHei" pitchFamily="34" charset="0"/>
              <a:ea typeface="Microsoft YaHei" pitchFamily="34" charset="-122"/>
              <a:cs typeface="Microsoft YaHei" pitchFamily="34" charset="-120"/>
            </a:endParaRPr>
          </a:p>
        </p:txBody>
      </p:sp>
      <p:sp>
        <p:nvSpPr>
          <p:cNvPr id="41" name="Text 39"/>
          <p:cNvSpPr/>
          <p:nvPr/>
        </p:nvSpPr>
        <p:spPr>
          <a:xfrm>
            <a:off x="8191500" y="2653373"/>
            <a:ext cx="40005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Q1 5.0%, Q2 4.3%</a:t>
            </a:r>
            <a:endParaRPr lang="en-US" sz="1125" dirty="0">
              <a:latin typeface="Microsoft YaHei" pitchFamily="34" charset="0"/>
              <a:ea typeface="Microsoft YaHei" pitchFamily="34" charset="-122"/>
              <a:cs typeface="Microsoft YaHei" pitchFamily="34" charset="-120"/>
            </a:endParaRPr>
          </a:p>
        </p:txBody>
      </p:sp>
      <p:sp>
        <p:nvSpPr>
          <p:cNvPr id="42" name="Shape 40"/>
          <p:cNvSpPr/>
          <p:nvPr/>
        </p:nvSpPr>
        <p:spPr>
          <a:xfrm>
            <a:off x="8191500" y="3371850"/>
            <a:ext cx="3238500" cy="9525"/>
          </a:xfrm>
          <a:prstGeom prst="rect">
            <a:avLst/>
          </a:prstGeom>
          <a:solidFill>
            <a:srgbClr val="E0D2B8"/>
          </a:solidFill>
          <a:ln/>
        </p:spPr>
      </p:sp>
      <p:sp>
        <p:nvSpPr>
          <p:cNvPr id="43" name="Text 41"/>
          <p:cNvSpPr/>
          <p:nvPr/>
        </p:nvSpPr>
        <p:spPr>
          <a:xfrm>
            <a:off x="8191500" y="3567773"/>
            <a:ext cx="4000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Q1–Q3 data release</a:t>
            </a:r>
            <a:endParaRPr lang="en-US" sz="1125" dirty="0">
              <a:latin typeface="Microsoft YaHei" pitchFamily="34" charset="0"/>
              <a:ea typeface="Microsoft YaHei" pitchFamily="34" charset="-122"/>
              <a:cs typeface="Microsoft YaHei" pitchFamily="34" charset="-120"/>
            </a:endParaRPr>
          </a:p>
        </p:txBody>
      </p:sp>
      <p:sp>
        <p:nvSpPr>
          <p:cNvPr id="44" name="Text 42"/>
          <p:cNvSpPr/>
          <p:nvPr/>
        </p:nvSpPr>
        <p:spPr>
          <a:xfrm>
            <a:off x="8191500" y="3806858"/>
            <a:ext cx="4000500" cy="502920"/>
          </a:xfrm>
          <a:prstGeom prst="rect">
            <a:avLst/>
          </a:prstGeom>
          <a:noFill/>
          <a:ln/>
        </p:spPr>
        <p:txBody>
          <a:bodyPr wrap="none" lIns="0" tIns="0" rIns="0" bIns="0" rtlCol="0" anchor="t"/>
          <a:lstStyle/>
          <a:p>
            <a:pPr algn="l" indent="0" marL="0">
              <a:buNone/>
            </a:pPr>
            <a:r>
              <a:rPr lang="en-US" sz="3300" b="1" dirty="0">
                <a:solidFill>
                  <a:srgbClr val="33231C"/>
                </a:solidFill>
                <a:latin typeface="Microsoft YaHei" pitchFamily="34" charset="0"/>
                <a:ea typeface="Microsoft YaHei" pitchFamily="34" charset="-122"/>
                <a:cs typeface="Microsoft YaHei" pitchFamily="34" charset="-120"/>
              </a:rPr>
              <a:t>Oct 19</a:t>
            </a:r>
            <a:endParaRPr lang="en-US" sz="3300" dirty="0">
              <a:latin typeface="Microsoft YaHei" pitchFamily="34" charset="0"/>
              <a:ea typeface="Microsoft YaHei" pitchFamily="34" charset="-122"/>
              <a:cs typeface="Microsoft YaHei" pitchFamily="34" charset="-120"/>
            </a:endParaRPr>
          </a:p>
        </p:txBody>
      </p:sp>
      <p:sp>
        <p:nvSpPr>
          <p:cNvPr id="45" name="Text 43"/>
          <p:cNvSpPr/>
          <p:nvPr/>
        </p:nvSpPr>
        <p:spPr>
          <a:xfrm>
            <a:off x="8191500" y="4367873"/>
            <a:ext cx="4000500" cy="171450"/>
          </a:xfrm>
          <a:prstGeom prst="rect">
            <a:avLst/>
          </a:prstGeom>
          <a:noFill/>
          <a:ln/>
        </p:spPr>
        <p:txBody>
          <a:bodyPr wrap="none" lIns="0" tIns="0" rIns="0" bIns="0" rtlCol="0" anchor="t"/>
          <a:lstStyle/>
          <a:p>
            <a:pPr algn="l" indent="0" marL="0">
              <a:buNone/>
            </a:pPr>
            <a:r>
              <a:rPr lang="en-US" sz="1125" dirty="0">
                <a:solidFill>
                  <a:srgbClr val="33231C"/>
                </a:solidFill>
                <a:latin typeface="Microsoft YaHei" pitchFamily="34" charset="0"/>
                <a:ea typeface="Microsoft YaHei" pitchFamily="34" charset="-122"/>
                <a:cs typeface="Microsoft YaHei" pitchFamily="34" charset="-120"/>
              </a:rPr>
              <a:t>NBS release calendar</a:t>
            </a:r>
            <a:endParaRPr lang="en-US" sz="1125" dirty="0">
              <a:latin typeface="Microsoft YaHei" pitchFamily="34" charset="0"/>
              <a:ea typeface="Microsoft YaHei" pitchFamily="34" charset="-122"/>
              <a:cs typeface="Microsoft YaHei" pitchFamily="34" charset="-120"/>
            </a:endParaRPr>
          </a:p>
        </p:txBody>
      </p:sp>
      <p:sp>
        <p:nvSpPr>
          <p:cNvPr id="46" name="Text 44"/>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NBS 2025 Statistical Communiqué, Q2 and H1 2026 GDP release (July 16)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Jan–Aug: investment −7.2%, factory prices +2.0%</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762000" y="1828800"/>
            <a:ext cx="133350" cy="133350"/>
          </a:xfrm>
          <a:prstGeom prst="rect">
            <a:avLst/>
          </a:prstGeom>
          <a:solidFill>
            <a:srgbClr val="CDBBA5"/>
          </a:solidFill>
          <a:ln/>
        </p:spPr>
      </p:sp>
      <p:sp>
        <p:nvSpPr>
          <p:cNvPr id="8" name="Text 6"/>
          <p:cNvSpPr/>
          <p:nvPr/>
        </p:nvSpPr>
        <p:spPr>
          <a:xfrm>
            <a:off x="952500" y="1805648"/>
            <a:ext cx="112395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Q1</a:t>
            </a:r>
            <a:endParaRPr lang="en-US" sz="1125" dirty="0">
              <a:latin typeface="Microsoft YaHei" pitchFamily="34" charset="0"/>
              <a:ea typeface="Microsoft YaHei" pitchFamily="34" charset="-122"/>
              <a:cs typeface="Microsoft YaHei" pitchFamily="34" charset="-120"/>
            </a:endParaRPr>
          </a:p>
        </p:txBody>
      </p:sp>
      <p:sp>
        <p:nvSpPr>
          <p:cNvPr id="9" name="Shape 7"/>
          <p:cNvSpPr/>
          <p:nvPr/>
        </p:nvSpPr>
        <p:spPr>
          <a:xfrm>
            <a:off x="1390836" y="1828800"/>
            <a:ext cx="133350" cy="133350"/>
          </a:xfrm>
          <a:prstGeom prst="rect">
            <a:avLst/>
          </a:prstGeom>
          <a:solidFill>
            <a:srgbClr val="A89480"/>
          </a:solidFill>
          <a:ln/>
        </p:spPr>
      </p:sp>
      <p:sp>
        <p:nvSpPr>
          <p:cNvPr id="10" name="Text 8"/>
          <p:cNvSpPr/>
          <p:nvPr/>
        </p:nvSpPr>
        <p:spPr>
          <a:xfrm>
            <a:off x="1581336" y="1805648"/>
            <a:ext cx="10610664"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H1</a:t>
            </a:r>
            <a:endParaRPr lang="en-US" sz="1125" dirty="0">
              <a:latin typeface="Microsoft YaHei" pitchFamily="34" charset="0"/>
              <a:ea typeface="Microsoft YaHei" pitchFamily="34" charset="-122"/>
              <a:cs typeface="Microsoft YaHei" pitchFamily="34" charset="-120"/>
            </a:endParaRPr>
          </a:p>
        </p:txBody>
      </p:sp>
      <p:sp>
        <p:nvSpPr>
          <p:cNvPr id="11" name="Shape 9"/>
          <p:cNvSpPr/>
          <p:nvPr/>
        </p:nvSpPr>
        <p:spPr>
          <a:xfrm>
            <a:off x="2013742" y="1828800"/>
            <a:ext cx="133350" cy="133350"/>
          </a:xfrm>
          <a:prstGeom prst="rect">
            <a:avLst/>
          </a:prstGeom>
          <a:solidFill>
            <a:srgbClr val="B02318"/>
          </a:solidFill>
          <a:ln/>
        </p:spPr>
      </p:sp>
      <p:sp>
        <p:nvSpPr>
          <p:cNvPr id="12" name="Text 10"/>
          <p:cNvSpPr/>
          <p:nvPr/>
        </p:nvSpPr>
        <p:spPr>
          <a:xfrm>
            <a:off x="2204242" y="1805648"/>
            <a:ext cx="9987758" cy="171450"/>
          </a:xfrm>
          <a:prstGeom prst="rect">
            <a:avLst/>
          </a:prstGeom>
          <a:noFill/>
          <a:ln/>
        </p:spPr>
        <p:txBody>
          <a:bodyPr wrap="none" lIns="0" tIns="0" rIns="0" bIns="0" rtlCol="0" anchor="t"/>
          <a:lstStyle/>
          <a:p>
            <a:pPr algn="l" indent="0" marL="0">
              <a:buNone/>
            </a:pPr>
            <a:r>
              <a:rPr lang="en-US" sz="1125" b="1" dirty="0">
                <a:solidFill>
                  <a:srgbClr val="B02318"/>
                </a:solidFill>
                <a:latin typeface="Microsoft YaHei" pitchFamily="34" charset="0"/>
                <a:ea typeface="Microsoft YaHei" pitchFamily="34" charset="-122"/>
                <a:cs typeface="Microsoft YaHei" pitchFamily="34" charset="-120"/>
              </a:rPr>
              <a:t>Jan–Aug</a:t>
            </a:r>
            <a:endParaRPr lang="en-US" sz="1125" dirty="0">
              <a:latin typeface="Microsoft YaHei" pitchFamily="34" charset="0"/>
              <a:ea typeface="Microsoft YaHei" pitchFamily="34" charset="-122"/>
              <a:cs typeface="Microsoft YaHei" pitchFamily="34" charset="-120"/>
            </a:endParaRPr>
          </a:p>
        </p:txBody>
      </p:sp>
      <p:sp>
        <p:nvSpPr>
          <p:cNvPr id="13" name="Text 11"/>
          <p:cNvSpPr/>
          <p:nvPr/>
        </p:nvSpPr>
        <p:spPr>
          <a:xfrm>
            <a:off x="0" y="1805648"/>
            <a:ext cx="11430000" cy="171450"/>
          </a:xfrm>
          <a:prstGeom prst="rect">
            <a:avLst/>
          </a:prstGeom>
          <a:noFill/>
          <a:ln/>
        </p:spPr>
        <p:txBody>
          <a:bodyPr wrap="none" lIns="0" tIns="0" rIns="0" bIns="0" rtlCol="0" anchor="t"/>
          <a:lstStyle/>
          <a:p>
            <a:pPr algn="r" indent="0" marL="0">
              <a:buNone/>
            </a:pPr>
            <a:r>
              <a:rPr lang="en-US" sz="1125" dirty="0">
                <a:solidFill>
                  <a:srgbClr val="6E5B4B"/>
                </a:solidFill>
                <a:latin typeface="Microsoft YaHei" pitchFamily="34" charset="0"/>
                <a:ea typeface="Microsoft YaHei" pitchFamily="34" charset="-122"/>
                <a:cs typeface="Microsoft YaHei" pitchFamily="34" charset="-120"/>
              </a:rPr>
              <a:t>Year to date, year on year, %</a:t>
            </a:r>
            <a:endParaRPr lang="en-US" sz="1125" dirty="0">
              <a:latin typeface="Microsoft YaHei" pitchFamily="34" charset="0"/>
              <a:ea typeface="Microsoft YaHei" pitchFamily="34" charset="-122"/>
              <a:cs typeface="Microsoft YaHei" pitchFamily="34" charset="-120"/>
            </a:endParaRPr>
          </a:p>
        </p:txBody>
      </p:sp>
      <p:sp>
        <p:nvSpPr>
          <p:cNvPr id="14" name="Shape 12"/>
          <p:cNvSpPr/>
          <p:nvPr/>
        </p:nvSpPr>
        <p:spPr>
          <a:xfrm>
            <a:off x="762000" y="3990475"/>
            <a:ext cx="10668000" cy="9525"/>
          </a:xfrm>
          <a:prstGeom prst="rect">
            <a:avLst/>
          </a:prstGeom>
          <a:solidFill>
            <a:srgbClr val="A89480"/>
          </a:solidFill>
          <a:ln/>
        </p:spPr>
      </p:sp>
      <p:sp>
        <p:nvSpPr>
          <p:cNvPr id="15" name="Shape 13"/>
          <p:cNvSpPr/>
          <p:nvPr/>
        </p:nvSpPr>
        <p:spPr>
          <a:xfrm>
            <a:off x="1028700" y="3485483"/>
            <a:ext cx="495300" cy="504992"/>
          </a:xfrm>
          <a:prstGeom prst="rect">
            <a:avLst/>
          </a:prstGeom>
          <a:solidFill>
            <a:srgbClr val="CDBBA5"/>
          </a:solidFill>
          <a:ln/>
        </p:spPr>
      </p:sp>
      <p:sp>
        <p:nvSpPr>
          <p:cNvPr id="16" name="Text 14"/>
          <p:cNvSpPr/>
          <p:nvPr/>
        </p:nvSpPr>
        <p:spPr>
          <a:xfrm>
            <a:off x="0" y="3252781"/>
            <a:ext cx="25527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2.4</a:t>
            </a:r>
            <a:endParaRPr lang="en-US" sz="1125" dirty="0">
              <a:latin typeface="Microsoft YaHei" pitchFamily="34" charset="0"/>
              <a:ea typeface="Microsoft YaHei" pitchFamily="34" charset="-122"/>
              <a:cs typeface="Microsoft YaHei" pitchFamily="34" charset="-120"/>
            </a:endParaRPr>
          </a:p>
        </p:txBody>
      </p:sp>
      <p:sp>
        <p:nvSpPr>
          <p:cNvPr id="17" name="Shape 15"/>
          <p:cNvSpPr/>
          <p:nvPr/>
        </p:nvSpPr>
        <p:spPr>
          <a:xfrm>
            <a:off x="1581150" y="3716938"/>
            <a:ext cx="495300" cy="273537"/>
          </a:xfrm>
          <a:prstGeom prst="rect">
            <a:avLst/>
          </a:prstGeom>
          <a:solidFill>
            <a:srgbClr val="A89480"/>
          </a:solidFill>
          <a:ln/>
        </p:spPr>
      </p:sp>
      <p:sp>
        <p:nvSpPr>
          <p:cNvPr id="18" name="Text 16"/>
          <p:cNvSpPr/>
          <p:nvPr/>
        </p:nvSpPr>
        <p:spPr>
          <a:xfrm>
            <a:off x="0" y="3484236"/>
            <a:ext cx="36576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1.3</a:t>
            </a:r>
            <a:endParaRPr lang="en-US" sz="1125" dirty="0">
              <a:latin typeface="Microsoft YaHei" pitchFamily="34" charset="0"/>
              <a:ea typeface="Microsoft YaHei" pitchFamily="34" charset="-122"/>
              <a:cs typeface="Microsoft YaHei" pitchFamily="34" charset="-120"/>
            </a:endParaRPr>
          </a:p>
        </p:txBody>
      </p:sp>
      <p:sp>
        <p:nvSpPr>
          <p:cNvPr id="19" name="Shape 17"/>
          <p:cNvSpPr/>
          <p:nvPr/>
        </p:nvSpPr>
        <p:spPr>
          <a:xfrm>
            <a:off x="2133600" y="3759020"/>
            <a:ext cx="495300" cy="231455"/>
          </a:xfrm>
          <a:prstGeom prst="rect">
            <a:avLst/>
          </a:prstGeom>
          <a:solidFill>
            <a:srgbClr val="B02318"/>
          </a:solidFill>
          <a:ln/>
        </p:spPr>
      </p:sp>
      <p:sp>
        <p:nvSpPr>
          <p:cNvPr id="20" name="Text 18"/>
          <p:cNvSpPr/>
          <p:nvPr/>
        </p:nvSpPr>
        <p:spPr>
          <a:xfrm>
            <a:off x="0" y="3507992"/>
            <a:ext cx="4762500" cy="194310"/>
          </a:xfrm>
          <a:prstGeom prst="rect">
            <a:avLst/>
          </a:prstGeom>
          <a:noFill/>
          <a:ln/>
        </p:spPr>
        <p:txBody>
          <a:bodyPr wrap="none" lIns="0" tIns="0" rIns="0" bIns="0" rtlCol="0" anchor="t"/>
          <a:lstStyle/>
          <a:p>
            <a:pPr algn="ctr" indent="0" marL="0">
              <a:buNone/>
            </a:pPr>
            <a:r>
              <a:rPr lang="en-US" sz="1275" b="1" dirty="0">
                <a:solidFill>
                  <a:srgbClr val="B02318"/>
                </a:solidFill>
                <a:latin typeface="Microsoft YaHei" pitchFamily="34" charset="0"/>
                <a:ea typeface="Microsoft YaHei" pitchFamily="34" charset="-122"/>
                <a:cs typeface="Microsoft YaHei" pitchFamily="34" charset="-120"/>
              </a:rPr>
              <a:t>1.1</a:t>
            </a:r>
            <a:endParaRPr lang="en-US" sz="1275" dirty="0">
              <a:latin typeface="Microsoft YaHei" pitchFamily="34" charset="0"/>
              <a:ea typeface="Microsoft YaHei" pitchFamily="34" charset="-122"/>
              <a:cs typeface="Microsoft YaHei" pitchFamily="34" charset="-120"/>
            </a:endParaRPr>
          </a:p>
        </p:txBody>
      </p:sp>
      <p:sp>
        <p:nvSpPr>
          <p:cNvPr id="21" name="Text 19"/>
          <p:cNvSpPr/>
          <p:nvPr/>
        </p:nvSpPr>
        <p:spPr>
          <a:xfrm>
            <a:off x="0" y="5739835"/>
            <a:ext cx="36576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Retail sales</a:t>
            </a:r>
            <a:endParaRPr lang="en-US" sz="1200" dirty="0">
              <a:latin typeface="Microsoft YaHei" pitchFamily="34" charset="0"/>
              <a:ea typeface="Microsoft YaHei" pitchFamily="34" charset="-122"/>
              <a:cs typeface="Microsoft YaHei" pitchFamily="34" charset="-120"/>
            </a:endParaRPr>
          </a:p>
        </p:txBody>
      </p:sp>
      <p:sp>
        <p:nvSpPr>
          <p:cNvPr id="22" name="Shape 20"/>
          <p:cNvSpPr/>
          <p:nvPr/>
        </p:nvSpPr>
        <p:spPr>
          <a:xfrm>
            <a:off x="3162300" y="3632773"/>
            <a:ext cx="495300" cy="357702"/>
          </a:xfrm>
          <a:prstGeom prst="rect">
            <a:avLst/>
          </a:prstGeom>
          <a:solidFill>
            <a:srgbClr val="CDBBA5"/>
          </a:solidFill>
          <a:ln/>
        </p:spPr>
      </p:sp>
      <p:sp>
        <p:nvSpPr>
          <p:cNvPr id="23" name="Text 21"/>
          <p:cNvSpPr/>
          <p:nvPr/>
        </p:nvSpPr>
        <p:spPr>
          <a:xfrm>
            <a:off x="0" y="3400071"/>
            <a:ext cx="68199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1.7</a:t>
            </a:r>
            <a:endParaRPr lang="en-US" sz="1125" dirty="0">
              <a:latin typeface="Microsoft YaHei" pitchFamily="34" charset="0"/>
              <a:ea typeface="Microsoft YaHei" pitchFamily="34" charset="-122"/>
              <a:cs typeface="Microsoft YaHei" pitchFamily="34" charset="-120"/>
            </a:endParaRPr>
          </a:p>
        </p:txBody>
      </p:sp>
      <p:sp>
        <p:nvSpPr>
          <p:cNvPr id="24" name="Shape 22"/>
          <p:cNvSpPr/>
          <p:nvPr/>
        </p:nvSpPr>
        <p:spPr>
          <a:xfrm>
            <a:off x="3714750" y="3990475"/>
            <a:ext cx="495300" cy="1199355"/>
          </a:xfrm>
          <a:prstGeom prst="rect">
            <a:avLst/>
          </a:prstGeom>
          <a:solidFill>
            <a:srgbClr val="A89480"/>
          </a:solidFill>
          <a:ln/>
        </p:spPr>
      </p:sp>
      <p:sp>
        <p:nvSpPr>
          <p:cNvPr id="25" name="Text 23"/>
          <p:cNvSpPr/>
          <p:nvPr/>
        </p:nvSpPr>
        <p:spPr>
          <a:xfrm>
            <a:off x="0" y="5233353"/>
            <a:ext cx="79248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−5.7</a:t>
            </a:r>
            <a:endParaRPr lang="en-US" sz="1125" dirty="0">
              <a:latin typeface="Microsoft YaHei" pitchFamily="34" charset="0"/>
              <a:ea typeface="Microsoft YaHei" pitchFamily="34" charset="-122"/>
              <a:cs typeface="Microsoft YaHei" pitchFamily="34" charset="-120"/>
            </a:endParaRPr>
          </a:p>
        </p:txBody>
      </p:sp>
      <p:sp>
        <p:nvSpPr>
          <p:cNvPr id="26" name="Shape 24"/>
          <p:cNvSpPr/>
          <p:nvPr/>
        </p:nvSpPr>
        <p:spPr>
          <a:xfrm>
            <a:off x="4267200" y="3990475"/>
            <a:ext cx="495300" cy="1514975"/>
          </a:xfrm>
          <a:prstGeom prst="rect">
            <a:avLst/>
          </a:prstGeom>
          <a:solidFill>
            <a:srgbClr val="B02318"/>
          </a:solidFill>
          <a:ln/>
        </p:spPr>
      </p:sp>
      <p:sp>
        <p:nvSpPr>
          <p:cNvPr id="27" name="Text 25"/>
          <p:cNvSpPr/>
          <p:nvPr/>
        </p:nvSpPr>
        <p:spPr>
          <a:xfrm>
            <a:off x="0" y="5549696"/>
            <a:ext cx="9029700" cy="194310"/>
          </a:xfrm>
          <a:prstGeom prst="rect">
            <a:avLst/>
          </a:prstGeom>
          <a:noFill/>
          <a:ln/>
        </p:spPr>
        <p:txBody>
          <a:bodyPr wrap="none" lIns="0" tIns="0" rIns="0" bIns="0" rtlCol="0" anchor="t"/>
          <a:lstStyle/>
          <a:p>
            <a:pPr algn="ctr" indent="0" marL="0">
              <a:buNone/>
            </a:pPr>
            <a:r>
              <a:rPr lang="en-US" sz="1275" b="1" dirty="0">
                <a:solidFill>
                  <a:srgbClr val="B02318"/>
                </a:solidFill>
                <a:latin typeface="Microsoft YaHei" pitchFamily="34" charset="0"/>
                <a:ea typeface="Microsoft YaHei" pitchFamily="34" charset="-122"/>
                <a:cs typeface="Microsoft YaHei" pitchFamily="34" charset="-120"/>
              </a:rPr>
              <a:t>−7.2</a:t>
            </a:r>
            <a:endParaRPr lang="en-US" sz="1275" dirty="0">
              <a:latin typeface="Microsoft YaHei" pitchFamily="34" charset="0"/>
              <a:ea typeface="Microsoft YaHei" pitchFamily="34" charset="-122"/>
              <a:cs typeface="Microsoft YaHei" pitchFamily="34" charset="-120"/>
            </a:endParaRPr>
          </a:p>
        </p:txBody>
      </p:sp>
      <p:sp>
        <p:nvSpPr>
          <p:cNvPr id="28" name="Text 26"/>
          <p:cNvSpPr/>
          <p:nvPr/>
        </p:nvSpPr>
        <p:spPr>
          <a:xfrm>
            <a:off x="0" y="5739835"/>
            <a:ext cx="7924800" cy="182880"/>
          </a:xfrm>
          <a:prstGeom prst="rect">
            <a:avLst/>
          </a:prstGeom>
          <a:noFill/>
          <a:ln/>
        </p:spPr>
        <p:txBody>
          <a:bodyPr wrap="none" lIns="0" tIns="0" rIns="0" bIns="0" rtlCol="0" anchor="t"/>
          <a:lstStyle/>
          <a:p>
            <a:pPr algn="ctr" indent="0" marL="0">
              <a:buNone/>
            </a:pPr>
            <a:r>
              <a:rPr lang="en-US" sz="1200" b="1" dirty="0">
                <a:solidFill>
                  <a:srgbClr val="B02318"/>
                </a:solidFill>
                <a:latin typeface="Microsoft YaHei" pitchFamily="34" charset="0"/>
                <a:ea typeface="Microsoft YaHei" pitchFamily="34" charset="-122"/>
                <a:cs typeface="Microsoft YaHei" pitchFamily="34" charset="-120"/>
              </a:rPr>
              <a:t>Fixed-asset investment</a:t>
            </a:r>
            <a:endParaRPr lang="en-US" sz="1200" dirty="0">
              <a:latin typeface="Microsoft YaHei" pitchFamily="34" charset="0"/>
              <a:ea typeface="Microsoft YaHei" pitchFamily="34" charset="-122"/>
              <a:cs typeface="Microsoft YaHei" pitchFamily="34" charset="-120"/>
            </a:endParaRPr>
          </a:p>
        </p:txBody>
      </p:sp>
      <p:sp>
        <p:nvSpPr>
          <p:cNvPr id="29" name="Shape 27"/>
          <p:cNvSpPr/>
          <p:nvPr/>
        </p:nvSpPr>
        <p:spPr>
          <a:xfrm>
            <a:off x="5295900" y="2706954"/>
            <a:ext cx="495300" cy="1283521"/>
          </a:xfrm>
          <a:prstGeom prst="rect">
            <a:avLst/>
          </a:prstGeom>
          <a:solidFill>
            <a:srgbClr val="CDBBA5"/>
          </a:solidFill>
          <a:ln/>
        </p:spPr>
      </p:sp>
      <p:sp>
        <p:nvSpPr>
          <p:cNvPr id="30" name="Text 28"/>
          <p:cNvSpPr/>
          <p:nvPr/>
        </p:nvSpPr>
        <p:spPr>
          <a:xfrm>
            <a:off x="0" y="2474253"/>
            <a:ext cx="110871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6.1</a:t>
            </a:r>
            <a:endParaRPr lang="en-US" sz="1125" dirty="0">
              <a:latin typeface="Microsoft YaHei" pitchFamily="34" charset="0"/>
              <a:ea typeface="Microsoft YaHei" pitchFamily="34" charset="-122"/>
              <a:cs typeface="Microsoft YaHei" pitchFamily="34" charset="-120"/>
            </a:endParaRPr>
          </a:p>
        </p:txBody>
      </p:sp>
      <p:sp>
        <p:nvSpPr>
          <p:cNvPr id="31" name="Shape 29"/>
          <p:cNvSpPr/>
          <p:nvPr/>
        </p:nvSpPr>
        <p:spPr>
          <a:xfrm>
            <a:off x="5848350" y="2854244"/>
            <a:ext cx="495300" cy="1136231"/>
          </a:xfrm>
          <a:prstGeom prst="rect">
            <a:avLst/>
          </a:prstGeom>
          <a:solidFill>
            <a:srgbClr val="A89480"/>
          </a:solidFill>
          <a:ln/>
        </p:spPr>
      </p:sp>
      <p:sp>
        <p:nvSpPr>
          <p:cNvPr id="32" name="Text 30"/>
          <p:cNvSpPr/>
          <p:nvPr/>
        </p:nvSpPr>
        <p:spPr>
          <a:xfrm>
            <a:off x="0" y="2621542"/>
            <a:ext cx="121920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5.4</a:t>
            </a:r>
            <a:endParaRPr lang="en-US" sz="1125" dirty="0">
              <a:latin typeface="Microsoft YaHei" pitchFamily="34" charset="0"/>
              <a:ea typeface="Microsoft YaHei" pitchFamily="34" charset="-122"/>
              <a:cs typeface="Microsoft YaHei" pitchFamily="34" charset="-120"/>
            </a:endParaRPr>
          </a:p>
        </p:txBody>
      </p:sp>
      <p:sp>
        <p:nvSpPr>
          <p:cNvPr id="33" name="Shape 31"/>
          <p:cNvSpPr/>
          <p:nvPr/>
        </p:nvSpPr>
        <p:spPr>
          <a:xfrm>
            <a:off x="6400800" y="2875285"/>
            <a:ext cx="495300" cy="1115190"/>
          </a:xfrm>
          <a:prstGeom prst="rect">
            <a:avLst/>
          </a:prstGeom>
          <a:solidFill>
            <a:srgbClr val="B02318"/>
          </a:solidFill>
          <a:ln/>
        </p:spPr>
      </p:sp>
      <p:sp>
        <p:nvSpPr>
          <p:cNvPr id="34" name="Text 32"/>
          <p:cNvSpPr/>
          <p:nvPr/>
        </p:nvSpPr>
        <p:spPr>
          <a:xfrm>
            <a:off x="1104900" y="2624256"/>
            <a:ext cx="11087100" cy="194310"/>
          </a:xfrm>
          <a:prstGeom prst="rect">
            <a:avLst/>
          </a:prstGeom>
          <a:noFill/>
          <a:ln/>
        </p:spPr>
        <p:txBody>
          <a:bodyPr wrap="none" lIns="0" tIns="0" rIns="0" bIns="0" rtlCol="0" anchor="t"/>
          <a:lstStyle/>
          <a:p>
            <a:pPr algn="ctr" indent="0" marL="0">
              <a:buNone/>
            </a:pPr>
            <a:r>
              <a:rPr lang="en-US" sz="1275" b="1" dirty="0">
                <a:solidFill>
                  <a:srgbClr val="B02318"/>
                </a:solidFill>
                <a:latin typeface="Microsoft YaHei" pitchFamily="34" charset="0"/>
                <a:ea typeface="Microsoft YaHei" pitchFamily="34" charset="-122"/>
                <a:cs typeface="Microsoft YaHei" pitchFamily="34" charset="-120"/>
              </a:rPr>
              <a:t>5.3</a:t>
            </a:r>
            <a:endParaRPr lang="en-US" sz="1275" dirty="0">
              <a:latin typeface="Microsoft YaHei" pitchFamily="34" charset="0"/>
              <a:ea typeface="Microsoft YaHei" pitchFamily="34" charset="-122"/>
              <a:cs typeface="Microsoft YaHei" pitchFamily="34" charset="-120"/>
            </a:endParaRPr>
          </a:p>
        </p:txBody>
      </p:sp>
      <p:sp>
        <p:nvSpPr>
          <p:cNvPr id="35" name="Text 33"/>
          <p:cNvSpPr/>
          <p:nvPr/>
        </p:nvSpPr>
        <p:spPr>
          <a:xfrm>
            <a:off x="0" y="5739835"/>
            <a:ext cx="121920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Industrial output</a:t>
            </a:r>
            <a:endParaRPr lang="en-US" sz="1200" dirty="0">
              <a:latin typeface="Microsoft YaHei" pitchFamily="34" charset="0"/>
              <a:ea typeface="Microsoft YaHei" pitchFamily="34" charset="-122"/>
              <a:cs typeface="Microsoft YaHei" pitchFamily="34" charset="-120"/>
            </a:endParaRPr>
          </a:p>
        </p:txBody>
      </p:sp>
      <p:sp>
        <p:nvSpPr>
          <p:cNvPr id="36" name="Shape 34"/>
          <p:cNvSpPr/>
          <p:nvPr/>
        </p:nvSpPr>
        <p:spPr>
          <a:xfrm>
            <a:off x="7429500" y="3801103"/>
            <a:ext cx="495300" cy="189372"/>
          </a:xfrm>
          <a:prstGeom prst="rect">
            <a:avLst/>
          </a:prstGeom>
          <a:solidFill>
            <a:srgbClr val="CDBBA5"/>
          </a:solidFill>
          <a:ln/>
        </p:spPr>
      </p:sp>
      <p:sp>
        <p:nvSpPr>
          <p:cNvPr id="37" name="Text 35"/>
          <p:cNvSpPr/>
          <p:nvPr/>
        </p:nvSpPr>
        <p:spPr>
          <a:xfrm>
            <a:off x="3162300" y="3568401"/>
            <a:ext cx="90297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0.9</a:t>
            </a:r>
            <a:endParaRPr lang="en-US" sz="1125" dirty="0">
              <a:latin typeface="Microsoft YaHei" pitchFamily="34" charset="0"/>
              <a:ea typeface="Microsoft YaHei" pitchFamily="34" charset="-122"/>
              <a:cs typeface="Microsoft YaHei" pitchFamily="34" charset="-120"/>
            </a:endParaRPr>
          </a:p>
        </p:txBody>
      </p:sp>
      <p:sp>
        <p:nvSpPr>
          <p:cNvPr id="38" name="Shape 36"/>
          <p:cNvSpPr/>
          <p:nvPr/>
        </p:nvSpPr>
        <p:spPr>
          <a:xfrm>
            <a:off x="7981950" y="3780062"/>
            <a:ext cx="495300" cy="210413"/>
          </a:xfrm>
          <a:prstGeom prst="rect">
            <a:avLst/>
          </a:prstGeom>
          <a:solidFill>
            <a:srgbClr val="A89480"/>
          </a:solidFill>
          <a:ln/>
        </p:spPr>
      </p:sp>
      <p:sp>
        <p:nvSpPr>
          <p:cNvPr id="39" name="Text 37"/>
          <p:cNvSpPr/>
          <p:nvPr/>
        </p:nvSpPr>
        <p:spPr>
          <a:xfrm>
            <a:off x="4267200" y="3547360"/>
            <a:ext cx="79248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1.0</a:t>
            </a:r>
            <a:endParaRPr lang="en-US" sz="1125" dirty="0">
              <a:latin typeface="Microsoft YaHei" pitchFamily="34" charset="0"/>
              <a:ea typeface="Microsoft YaHei" pitchFamily="34" charset="-122"/>
              <a:cs typeface="Microsoft YaHei" pitchFamily="34" charset="-120"/>
            </a:endParaRPr>
          </a:p>
        </p:txBody>
      </p:sp>
      <p:sp>
        <p:nvSpPr>
          <p:cNvPr id="40" name="Shape 38"/>
          <p:cNvSpPr/>
          <p:nvPr/>
        </p:nvSpPr>
        <p:spPr>
          <a:xfrm>
            <a:off x="8534400" y="3801103"/>
            <a:ext cx="495300" cy="189372"/>
          </a:xfrm>
          <a:prstGeom prst="rect">
            <a:avLst/>
          </a:prstGeom>
          <a:solidFill>
            <a:srgbClr val="B02318"/>
          </a:solidFill>
          <a:ln/>
        </p:spPr>
      </p:sp>
      <p:sp>
        <p:nvSpPr>
          <p:cNvPr id="41" name="Text 39"/>
          <p:cNvSpPr/>
          <p:nvPr/>
        </p:nvSpPr>
        <p:spPr>
          <a:xfrm>
            <a:off x="5372100" y="3550074"/>
            <a:ext cx="6819900" cy="194310"/>
          </a:xfrm>
          <a:prstGeom prst="rect">
            <a:avLst/>
          </a:prstGeom>
          <a:noFill/>
          <a:ln/>
        </p:spPr>
        <p:txBody>
          <a:bodyPr wrap="none" lIns="0" tIns="0" rIns="0" bIns="0" rtlCol="0" anchor="t"/>
          <a:lstStyle/>
          <a:p>
            <a:pPr algn="ctr" indent="0" marL="0">
              <a:buNone/>
            </a:pPr>
            <a:r>
              <a:rPr lang="en-US" sz="1275" b="1" dirty="0">
                <a:solidFill>
                  <a:srgbClr val="B02318"/>
                </a:solidFill>
                <a:latin typeface="Microsoft YaHei" pitchFamily="34" charset="0"/>
                <a:ea typeface="Microsoft YaHei" pitchFamily="34" charset="-122"/>
                <a:cs typeface="Microsoft YaHei" pitchFamily="34" charset="-120"/>
              </a:rPr>
              <a:t>0.9</a:t>
            </a:r>
            <a:endParaRPr lang="en-US" sz="1275" dirty="0">
              <a:latin typeface="Microsoft YaHei" pitchFamily="34" charset="0"/>
              <a:ea typeface="Microsoft YaHei" pitchFamily="34" charset="-122"/>
              <a:cs typeface="Microsoft YaHei" pitchFamily="34" charset="-120"/>
            </a:endParaRPr>
          </a:p>
        </p:txBody>
      </p:sp>
      <p:sp>
        <p:nvSpPr>
          <p:cNvPr id="42" name="Text 40"/>
          <p:cNvSpPr/>
          <p:nvPr/>
        </p:nvSpPr>
        <p:spPr>
          <a:xfrm>
            <a:off x="4267200" y="5739835"/>
            <a:ext cx="79248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CPI</a:t>
            </a:r>
            <a:endParaRPr lang="en-US" sz="1200" dirty="0">
              <a:latin typeface="Microsoft YaHei" pitchFamily="34" charset="0"/>
              <a:ea typeface="Microsoft YaHei" pitchFamily="34" charset="-122"/>
              <a:cs typeface="Microsoft YaHei" pitchFamily="34" charset="-120"/>
            </a:endParaRPr>
          </a:p>
        </p:txBody>
      </p:sp>
      <p:sp>
        <p:nvSpPr>
          <p:cNvPr id="43" name="Shape 41"/>
          <p:cNvSpPr/>
          <p:nvPr/>
        </p:nvSpPr>
        <p:spPr>
          <a:xfrm>
            <a:off x="9563100" y="3990475"/>
            <a:ext cx="495300" cy="126248"/>
          </a:xfrm>
          <a:prstGeom prst="rect">
            <a:avLst/>
          </a:prstGeom>
          <a:solidFill>
            <a:srgbClr val="CDBBA5"/>
          </a:solidFill>
          <a:ln/>
        </p:spPr>
      </p:sp>
      <p:sp>
        <p:nvSpPr>
          <p:cNvPr id="44" name="Text 42"/>
          <p:cNvSpPr/>
          <p:nvPr/>
        </p:nvSpPr>
        <p:spPr>
          <a:xfrm>
            <a:off x="7429500" y="4160246"/>
            <a:ext cx="47625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−0.6</a:t>
            </a:r>
            <a:endParaRPr lang="en-US" sz="1125" dirty="0">
              <a:latin typeface="Microsoft YaHei" pitchFamily="34" charset="0"/>
              <a:ea typeface="Microsoft YaHei" pitchFamily="34" charset="-122"/>
              <a:cs typeface="Microsoft YaHei" pitchFamily="34" charset="-120"/>
            </a:endParaRPr>
          </a:p>
        </p:txBody>
      </p:sp>
      <p:sp>
        <p:nvSpPr>
          <p:cNvPr id="45" name="Shape 43"/>
          <p:cNvSpPr/>
          <p:nvPr/>
        </p:nvSpPr>
        <p:spPr>
          <a:xfrm>
            <a:off x="10115550" y="3674855"/>
            <a:ext cx="495300" cy="315620"/>
          </a:xfrm>
          <a:prstGeom prst="rect">
            <a:avLst/>
          </a:prstGeom>
          <a:solidFill>
            <a:srgbClr val="A89480"/>
          </a:solidFill>
          <a:ln/>
        </p:spPr>
      </p:sp>
      <p:sp>
        <p:nvSpPr>
          <p:cNvPr id="46" name="Text 44"/>
          <p:cNvSpPr/>
          <p:nvPr/>
        </p:nvSpPr>
        <p:spPr>
          <a:xfrm>
            <a:off x="8534400" y="3442153"/>
            <a:ext cx="36576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1.5</a:t>
            </a:r>
            <a:endParaRPr lang="en-US" sz="1125" dirty="0">
              <a:latin typeface="Microsoft YaHei" pitchFamily="34" charset="0"/>
              <a:ea typeface="Microsoft YaHei" pitchFamily="34" charset="-122"/>
              <a:cs typeface="Microsoft YaHei" pitchFamily="34" charset="-120"/>
            </a:endParaRPr>
          </a:p>
        </p:txBody>
      </p:sp>
      <p:sp>
        <p:nvSpPr>
          <p:cNvPr id="47" name="Shape 45"/>
          <p:cNvSpPr/>
          <p:nvPr/>
        </p:nvSpPr>
        <p:spPr>
          <a:xfrm>
            <a:off x="10668000" y="3569649"/>
            <a:ext cx="495300" cy="420826"/>
          </a:xfrm>
          <a:prstGeom prst="rect">
            <a:avLst/>
          </a:prstGeom>
          <a:solidFill>
            <a:srgbClr val="B02318"/>
          </a:solidFill>
          <a:ln/>
        </p:spPr>
      </p:sp>
      <p:sp>
        <p:nvSpPr>
          <p:cNvPr id="48" name="Text 46"/>
          <p:cNvSpPr/>
          <p:nvPr/>
        </p:nvSpPr>
        <p:spPr>
          <a:xfrm>
            <a:off x="9639300" y="3318620"/>
            <a:ext cx="2552700" cy="194310"/>
          </a:xfrm>
          <a:prstGeom prst="rect">
            <a:avLst/>
          </a:prstGeom>
          <a:noFill/>
          <a:ln/>
        </p:spPr>
        <p:txBody>
          <a:bodyPr wrap="none" lIns="0" tIns="0" rIns="0" bIns="0" rtlCol="0" anchor="t"/>
          <a:lstStyle/>
          <a:p>
            <a:pPr algn="ctr" indent="0" marL="0">
              <a:buNone/>
            </a:pPr>
            <a:r>
              <a:rPr lang="en-US" sz="1275" b="1" dirty="0">
                <a:solidFill>
                  <a:srgbClr val="B02318"/>
                </a:solidFill>
                <a:latin typeface="Microsoft YaHei" pitchFamily="34" charset="0"/>
                <a:ea typeface="Microsoft YaHei" pitchFamily="34" charset="-122"/>
                <a:cs typeface="Microsoft YaHei" pitchFamily="34" charset="-120"/>
              </a:rPr>
              <a:t>2.0</a:t>
            </a:r>
            <a:endParaRPr lang="en-US" sz="1275" dirty="0">
              <a:latin typeface="Microsoft YaHei" pitchFamily="34" charset="0"/>
              <a:ea typeface="Microsoft YaHei" pitchFamily="34" charset="-122"/>
              <a:cs typeface="Microsoft YaHei" pitchFamily="34" charset="-120"/>
            </a:endParaRPr>
          </a:p>
        </p:txBody>
      </p:sp>
      <p:sp>
        <p:nvSpPr>
          <p:cNvPr id="49" name="Text 47"/>
          <p:cNvSpPr/>
          <p:nvPr/>
        </p:nvSpPr>
        <p:spPr>
          <a:xfrm>
            <a:off x="8534400" y="5739835"/>
            <a:ext cx="36576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PPI</a:t>
            </a:r>
            <a:endParaRPr lang="en-US" sz="1200" dirty="0">
              <a:latin typeface="Microsoft YaHei" pitchFamily="34" charset="0"/>
              <a:ea typeface="Microsoft YaHei" pitchFamily="34" charset="-122"/>
              <a:cs typeface="Microsoft YaHei" pitchFamily="34" charset="-120"/>
            </a:endParaRPr>
          </a:p>
        </p:txBody>
      </p:sp>
      <p:sp>
        <p:nvSpPr>
          <p:cNvPr id="50" name="Text 48"/>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NBS monthly releases for Q1 (April 16), H1 (July 15) and August (September 15,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This year</a:t>
            </a:r>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a:t>
            </a:r>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s policy push: spending and industry</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Text 5"/>
          <p:cNvSpPr/>
          <p:nvPr/>
        </p:nvSpPr>
        <p:spPr>
          <a:xfrm>
            <a:off x="762000" y="1987346"/>
            <a:ext cx="11430000" cy="194310"/>
          </a:xfrm>
          <a:prstGeom prst="rect">
            <a:avLst/>
          </a:prstGeom>
          <a:noFill/>
          <a:ln/>
        </p:spPr>
        <p:txBody>
          <a:bodyPr wrap="none" lIns="0" tIns="0" rIns="0" bIns="0" rtlCol="0" anchor="t"/>
          <a:lstStyle/>
          <a:p>
            <a:pPr algn="l" indent="0" marL="0">
              <a:buNone/>
            </a:pPr>
            <a:r>
              <a:rPr lang="en-US" sz="1275" b="1" dirty="0">
                <a:solidFill>
                  <a:srgbClr val="B02318"/>
                </a:solidFill>
                <a:latin typeface="Microsoft YaHei" pitchFamily="34" charset="0"/>
                <a:ea typeface="Microsoft YaHei" pitchFamily="34" charset="-122"/>
                <a:cs typeface="Microsoft YaHei" pitchFamily="34" charset="-120"/>
              </a:rPr>
              <a:t>Spending</a:t>
            </a:r>
            <a:endParaRPr lang="en-US" sz="1275" dirty="0">
              <a:latin typeface="Microsoft YaHei" pitchFamily="34" charset="0"/>
              <a:ea typeface="Microsoft YaHei" pitchFamily="34" charset="-122"/>
              <a:cs typeface="Microsoft YaHei" pitchFamily="34" charset="-120"/>
            </a:endParaRPr>
          </a:p>
        </p:txBody>
      </p:sp>
      <p:sp>
        <p:nvSpPr>
          <p:cNvPr id="8" name="Text 6"/>
          <p:cNvSpPr/>
          <p:nvPr/>
        </p:nvSpPr>
        <p:spPr>
          <a:xfrm>
            <a:off x="762000" y="4025696"/>
            <a:ext cx="11430000" cy="194310"/>
          </a:xfrm>
          <a:prstGeom prst="rect">
            <a:avLst/>
          </a:prstGeom>
          <a:noFill/>
          <a:ln/>
        </p:spPr>
        <p:txBody>
          <a:bodyPr wrap="none" lIns="0" tIns="0" rIns="0" bIns="0" rtlCol="0" anchor="t"/>
          <a:lstStyle/>
          <a:p>
            <a:pPr algn="l" indent="0" marL="0">
              <a:buNone/>
            </a:pPr>
            <a:r>
              <a:rPr lang="en-US" sz="1275" b="1" dirty="0">
                <a:solidFill>
                  <a:srgbClr val="B02318"/>
                </a:solidFill>
                <a:latin typeface="Microsoft YaHei" pitchFamily="34" charset="0"/>
                <a:ea typeface="Microsoft YaHei" pitchFamily="34" charset="-122"/>
                <a:cs typeface="Microsoft YaHei" pitchFamily="34" charset="-120"/>
              </a:rPr>
              <a:t>Industry</a:t>
            </a:r>
            <a:endParaRPr lang="en-US" sz="1275" dirty="0">
              <a:latin typeface="Microsoft YaHei" pitchFamily="34" charset="0"/>
              <a:ea typeface="Microsoft YaHei" pitchFamily="34" charset="-122"/>
              <a:cs typeface="Microsoft YaHei" pitchFamily="34" charset="-120"/>
            </a:endParaRPr>
          </a:p>
        </p:txBody>
      </p:sp>
      <p:sp>
        <p:nvSpPr>
          <p:cNvPr id="9" name="Text 7"/>
          <p:cNvSpPr/>
          <p:nvPr/>
        </p:nvSpPr>
        <p:spPr>
          <a:xfrm>
            <a:off x="762000" y="4254296"/>
            <a:ext cx="11430000" cy="194310"/>
          </a:xfrm>
          <a:prstGeom prst="rect">
            <a:avLst/>
          </a:prstGeom>
          <a:noFill/>
          <a:ln/>
        </p:spPr>
        <p:txBody>
          <a:bodyPr wrap="none" lIns="0" tIns="0" rIns="0" bIns="0" rtlCol="0" anchor="t"/>
          <a:lstStyle/>
          <a:p>
            <a:pPr algn="l" indent="0" marL="0">
              <a:buNone/>
            </a:pPr>
            <a:r>
              <a:rPr lang="en-US" sz="1275" b="1" dirty="0">
                <a:solidFill>
                  <a:srgbClr val="B02318"/>
                </a:solidFill>
                <a:latin typeface="Microsoft YaHei" pitchFamily="34" charset="0"/>
                <a:ea typeface="Microsoft YaHei" pitchFamily="34" charset="-122"/>
                <a:cs typeface="Microsoft YaHei" pitchFamily="34" charset="-120"/>
              </a:rPr>
              <a:t>and jobs</a:t>
            </a:r>
            <a:endParaRPr lang="en-US" sz="1275" dirty="0">
              <a:latin typeface="Microsoft YaHei" pitchFamily="34" charset="0"/>
              <a:ea typeface="Microsoft YaHei" pitchFamily="34" charset="-122"/>
              <a:cs typeface="Microsoft YaHei" pitchFamily="34" charset="-120"/>
            </a:endParaRPr>
          </a:p>
        </p:txBody>
      </p:sp>
      <p:sp>
        <p:nvSpPr>
          <p:cNvPr id="10" name="Shape 8"/>
          <p:cNvSpPr/>
          <p:nvPr/>
        </p:nvSpPr>
        <p:spPr>
          <a:xfrm>
            <a:off x="1943100" y="3733800"/>
            <a:ext cx="0" cy="1619250"/>
          </a:xfrm>
          <a:prstGeom prst="line">
            <a:avLst/>
          </a:prstGeom>
          <a:noFill/>
          <a:ln w="9525">
            <a:solidFill>
              <a:srgbClr val="A89480"/>
            </a:solidFill>
            <a:prstDash val="solid"/>
          </a:ln>
        </p:spPr>
      </p:sp>
      <p:sp>
        <p:nvSpPr>
          <p:cNvPr id="11" name="Shape 9"/>
          <p:cNvSpPr/>
          <p:nvPr/>
        </p:nvSpPr>
        <p:spPr>
          <a:xfrm>
            <a:off x="3536950" y="3733800"/>
            <a:ext cx="0" cy="1619250"/>
          </a:xfrm>
          <a:prstGeom prst="line">
            <a:avLst/>
          </a:prstGeom>
          <a:noFill/>
          <a:ln w="9525">
            <a:solidFill>
              <a:srgbClr val="A89480"/>
            </a:solidFill>
            <a:prstDash val="solid"/>
          </a:ln>
        </p:spPr>
      </p:sp>
      <p:sp>
        <p:nvSpPr>
          <p:cNvPr id="12" name="Shape 10"/>
          <p:cNvSpPr/>
          <p:nvPr/>
        </p:nvSpPr>
        <p:spPr>
          <a:xfrm>
            <a:off x="5130800" y="2000250"/>
            <a:ext cx="0" cy="1733550"/>
          </a:xfrm>
          <a:prstGeom prst="line">
            <a:avLst/>
          </a:prstGeom>
          <a:noFill/>
          <a:ln w="9525">
            <a:solidFill>
              <a:srgbClr val="A89480"/>
            </a:solidFill>
            <a:prstDash val="solid"/>
          </a:ln>
        </p:spPr>
      </p:sp>
      <p:sp>
        <p:nvSpPr>
          <p:cNvPr id="13" name="Shape 11"/>
          <p:cNvSpPr/>
          <p:nvPr/>
        </p:nvSpPr>
        <p:spPr>
          <a:xfrm>
            <a:off x="6724650" y="2000250"/>
            <a:ext cx="0" cy="1733550"/>
          </a:xfrm>
          <a:prstGeom prst="line">
            <a:avLst/>
          </a:prstGeom>
          <a:noFill/>
          <a:ln w="9525">
            <a:solidFill>
              <a:srgbClr val="A89480"/>
            </a:solidFill>
            <a:prstDash val="solid"/>
          </a:ln>
        </p:spPr>
      </p:sp>
      <p:sp>
        <p:nvSpPr>
          <p:cNvPr id="14" name="Shape 12"/>
          <p:cNvSpPr/>
          <p:nvPr/>
        </p:nvSpPr>
        <p:spPr>
          <a:xfrm>
            <a:off x="8318500" y="2000250"/>
            <a:ext cx="0" cy="1733550"/>
          </a:xfrm>
          <a:prstGeom prst="line">
            <a:avLst/>
          </a:prstGeom>
          <a:noFill/>
          <a:ln w="9525">
            <a:solidFill>
              <a:srgbClr val="B02318"/>
            </a:solidFill>
            <a:prstDash val="solid"/>
          </a:ln>
        </p:spPr>
      </p:sp>
      <p:sp>
        <p:nvSpPr>
          <p:cNvPr id="15" name="Shape 13"/>
          <p:cNvSpPr/>
          <p:nvPr/>
        </p:nvSpPr>
        <p:spPr>
          <a:xfrm>
            <a:off x="9912350" y="3733800"/>
            <a:ext cx="0" cy="1619250"/>
          </a:xfrm>
          <a:prstGeom prst="line">
            <a:avLst/>
          </a:prstGeom>
          <a:noFill/>
          <a:ln w="9525">
            <a:solidFill>
              <a:srgbClr val="A89480"/>
            </a:solidFill>
            <a:prstDash val="solid"/>
          </a:ln>
        </p:spPr>
      </p:sp>
      <p:sp>
        <p:nvSpPr>
          <p:cNvPr id="16" name="Shape 14"/>
          <p:cNvSpPr/>
          <p:nvPr/>
        </p:nvSpPr>
        <p:spPr>
          <a:xfrm>
            <a:off x="1790700" y="3733800"/>
            <a:ext cx="9639300" cy="0"/>
          </a:xfrm>
          <a:prstGeom prst="line">
            <a:avLst/>
          </a:prstGeom>
          <a:noFill/>
          <a:ln w="19050">
            <a:solidFill>
              <a:srgbClr val="33231C"/>
            </a:solidFill>
            <a:prstDash val="solid"/>
          </a:ln>
        </p:spPr>
      </p:sp>
      <p:sp>
        <p:nvSpPr>
          <p:cNvPr id="17" name="Shape 15"/>
          <p:cNvSpPr/>
          <p:nvPr/>
        </p:nvSpPr>
        <p:spPr>
          <a:xfrm>
            <a:off x="1876425" y="3667125"/>
            <a:ext cx="133350" cy="133350"/>
          </a:xfrm>
          <a:prstGeom prst="ellipse">
            <a:avLst/>
          </a:prstGeom>
          <a:solidFill>
            <a:srgbClr val="F6EFE3"/>
          </a:solidFill>
          <a:ln w="19050">
            <a:solidFill>
              <a:srgbClr val="33231C"/>
            </a:solidFill>
            <a:prstDash val="solid"/>
          </a:ln>
        </p:spPr>
      </p:sp>
      <p:sp>
        <p:nvSpPr>
          <p:cNvPr id="18" name="Text 16"/>
          <p:cNvSpPr/>
          <p:nvPr/>
        </p:nvSpPr>
        <p:spPr>
          <a:xfrm>
            <a:off x="2076450" y="4024973"/>
            <a:ext cx="101155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Jan 7</a:t>
            </a:r>
            <a:endParaRPr lang="en-US" sz="1125" dirty="0">
              <a:latin typeface="Microsoft YaHei" pitchFamily="34" charset="0"/>
              <a:ea typeface="Microsoft YaHei" pitchFamily="34" charset="-122"/>
              <a:cs typeface="Microsoft YaHei" pitchFamily="34" charset="-120"/>
            </a:endParaRPr>
          </a:p>
        </p:txBody>
      </p:sp>
      <p:sp>
        <p:nvSpPr>
          <p:cNvPr id="19" name="Text 17"/>
          <p:cNvSpPr/>
          <p:nvPr/>
        </p:nvSpPr>
        <p:spPr>
          <a:xfrm>
            <a:off x="2076450" y="4273346"/>
            <a:ext cx="1011555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AI Plus</a:t>
            </a:r>
            <a:endParaRPr lang="en-US" sz="1275" dirty="0">
              <a:latin typeface="Microsoft YaHei" pitchFamily="34" charset="0"/>
              <a:ea typeface="Microsoft YaHei" pitchFamily="34" charset="-122"/>
              <a:cs typeface="Microsoft YaHei" pitchFamily="34" charset="-120"/>
            </a:endParaRPr>
          </a:p>
        </p:txBody>
      </p:sp>
      <p:sp>
        <p:nvSpPr>
          <p:cNvPr id="20" name="Text 18"/>
          <p:cNvSpPr/>
          <p:nvPr/>
        </p:nvSpPr>
        <p:spPr>
          <a:xfrm>
            <a:off x="2076450" y="4511471"/>
            <a:ext cx="1011555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manufacturing</a:t>
            </a:r>
            <a:endParaRPr lang="en-US" sz="1275" dirty="0">
              <a:latin typeface="Microsoft YaHei" pitchFamily="34" charset="0"/>
              <a:ea typeface="Microsoft YaHei" pitchFamily="34" charset="-122"/>
              <a:cs typeface="Microsoft YaHei" pitchFamily="34" charset="-120"/>
            </a:endParaRPr>
          </a:p>
        </p:txBody>
      </p:sp>
      <p:sp>
        <p:nvSpPr>
          <p:cNvPr id="21" name="Text 19"/>
          <p:cNvSpPr/>
          <p:nvPr/>
        </p:nvSpPr>
        <p:spPr>
          <a:xfrm>
            <a:off x="2076450" y="4786973"/>
            <a:ext cx="101155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Action plan from</a:t>
            </a:r>
            <a:endParaRPr lang="en-US" sz="1125" dirty="0">
              <a:latin typeface="Microsoft YaHei" pitchFamily="34" charset="0"/>
              <a:ea typeface="Microsoft YaHei" pitchFamily="34" charset="-122"/>
              <a:cs typeface="Microsoft YaHei" pitchFamily="34" charset="-120"/>
            </a:endParaRPr>
          </a:p>
        </p:txBody>
      </p:sp>
      <p:sp>
        <p:nvSpPr>
          <p:cNvPr id="22" name="Text 20"/>
          <p:cNvSpPr/>
          <p:nvPr/>
        </p:nvSpPr>
        <p:spPr>
          <a:xfrm>
            <a:off x="2076450" y="4996523"/>
            <a:ext cx="101155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eight ministries</a:t>
            </a:r>
            <a:endParaRPr lang="en-US" sz="1125" dirty="0">
              <a:latin typeface="Microsoft YaHei" pitchFamily="34" charset="0"/>
              <a:ea typeface="Microsoft YaHei" pitchFamily="34" charset="-122"/>
              <a:cs typeface="Microsoft YaHei" pitchFamily="34" charset="-120"/>
            </a:endParaRPr>
          </a:p>
        </p:txBody>
      </p:sp>
      <p:sp>
        <p:nvSpPr>
          <p:cNvPr id="23" name="Shape 21"/>
          <p:cNvSpPr/>
          <p:nvPr/>
        </p:nvSpPr>
        <p:spPr>
          <a:xfrm>
            <a:off x="3470275" y="3667125"/>
            <a:ext cx="133350" cy="133350"/>
          </a:xfrm>
          <a:prstGeom prst="ellipse">
            <a:avLst/>
          </a:prstGeom>
          <a:solidFill>
            <a:srgbClr val="F6EFE3"/>
          </a:solidFill>
          <a:ln w="19050">
            <a:solidFill>
              <a:srgbClr val="33231C"/>
            </a:solidFill>
            <a:prstDash val="solid"/>
          </a:ln>
        </p:spPr>
      </p:sp>
      <p:sp>
        <p:nvSpPr>
          <p:cNvPr id="24" name="Text 22"/>
          <p:cNvSpPr/>
          <p:nvPr/>
        </p:nvSpPr>
        <p:spPr>
          <a:xfrm>
            <a:off x="3670300" y="4024973"/>
            <a:ext cx="85217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Jan 20</a:t>
            </a:r>
            <a:endParaRPr lang="en-US" sz="1125" dirty="0">
              <a:latin typeface="Microsoft YaHei" pitchFamily="34" charset="0"/>
              <a:ea typeface="Microsoft YaHei" pitchFamily="34" charset="-122"/>
              <a:cs typeface="Microsoft YaHei" pitchFamily="34" charset="-120"/>
            </a:endParaRPr>
          </a:p>
        </p:txBody>
      </p:sp>
      <p:sp>
        <p:nvSpPr>
          <p:cNvPr id="25" name="Text 23"/>
          <p:cNvSpPr/>
          <p:nvPr/>
        </p:nvSpPr>
        <p:spPr>
          <a:xfrm>
            <a:off x="3670300" y="4273346"/>
            <a:ext cx="85217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Small-firm loan</a:t>
            </a:r>
            <a:endParaRPr lang="en-US" sz="1275" dirty="0">
              <a:latin typeface="Microsoft YaHei" pitchFamily="34" charset="0"/>
              <a:ea typeface="Microsoft YaHei" pitchFamily="34" charset="-122"/>
              <a:cs typeface="Microsoft YaHei" pitchFamily="34" charset="-120"/>
            </a:endParaRPr>
          </a:p>
        </p:txBody>
      </p:sp>
      <p:sp>
        <p:nvSpPr>
          <p:cNvPr id="26" name="Text 24"/>
          <p:cNvSpPr/>
          <p:nvPr/>
        </p:nvSpPr>
        <p:spPr>
          <a:xfrm>
            <a:off x="3670300" y="4511471"/>
            <a:ext cx="85217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subsidy</a:t>
            </a:r>
            <a:endParaRPr lang="en-US" sz="1275" dirty="0">
              <a:latin typeface="Microsoft YaHei" pitchFamily="34" charset="0"/>
              <a:ea typeface="Microsoft YaHei" pitchFamily="34" charset="-122"/>
              <a:cs typeface="Microsoft YaHei" pitchFamily="34" charset="-120"/>
            </a:endParaRPr>
          </a:p>
        </p:txBody>
      </p:sp>
      <p:sp>
        <p:nvSpPr>
          <p:cNvPr id="27" name="Text 25"/>
          <p:cNvSpPr/>
          <p:nvPr/>
        </p:nvSpPr>
        <p:spPr>
          <a:xfrm>
            <a:off x="3670300" y="4786973"/>
            <a:ext cx="85217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1.5 pt a year, up to</a:t>
            </a:r>
            <a:endParaRPr lang="en-US" sz="1125" dirty="0">
              <a:latin typeface="Microsoft YaHei" pitchFamily="34" charset="0"/>
              <a:ea typeface="Microsoft YaHei" pitchFamily="34" charset="-122"/>
              <a:cs typeface="Microsoft YaHei" pitchFamily="34" charset="-120"/>
            </a:endParaRPr>
          </a:p>
        </p:txBody>
      </p:sp>
      <p:sp>
        <p:nvSpPr>
          <p:cNvPr id="28" name="Text 26"/>
          <p:cNvSpPr/>
          <p:nvPr/>
        </p:nvSpPr>
        <p:spPr>
          <a:xfrm>
            <a:off x="3670300" y="4996523"/>
            <a:ext cx="85217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two years</a:t>
            </a:r>
            <a:endParaRPr lang="en-US" sz="1125" dirty="0">
              <a:latin typeface="Microsoft YaHei" pitchFamily="34" charset="0"/>
              <a:ea typeface="Microsoft YaHei" pitchFamily="34" charset="-122"/>
              <a:cs typeface="Microsoft YaHei" pitchFamily="34" charset="-120"/>
            </a:endParaRPr>
          </a:p>
        </p:txBody>
      </p:sp>
      <p:sp>
        <p:nvSpPr>
          <p:cNvPr id="29" name="Shape 27"/>
          <p:cNvSpPr/>
          <p:nvPr/>
        </p:nvSpPr>
        <p:spPr>
          <a:xfrm>
            <a:off x="5064125" y="3667125"/>
            <a:ext cx="133350" cy="133350"/>
          </a:xfrm>
          <a:prstGeom prst="ellipse">
            <a:avLst/>
          </a:prstGeom>
          <a:solidFill>
            <a:srgbClr val="F6EFE3"/>
          </a:solidFill>
          <a:ln w="19050">
            <a:solidFill>
              <a:srgbClr val="33231C"/>
            </a:solidFill>
            <a:prstDash val="solid"/>
          </a:ln>
        </p:spPr>
      </p:sp>
      <p:sp>
        <p:nvSpPr>
          <p:cNvPr id="30" name="Text 28"/>
          <p:cNvSpPr/>
          <p:nvPr/>
        </p:nvSpPr>
        <p:spPr>
          <a:xfrm>
            <a:off x="5264150" y="1986623"/>
            <a:ext cx="69278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Jan 29</a:t>
            </a:r>
            <a:endParaRPr lang="en-US" sz="1125" dirty="0">
              <a:latin typeface="Microsoft YaHei" pitchFamily="34" charset="0"/>
              <a:ea typeface="Microsoft YaHei" pitchFamily="34" charset="-122"/>
              <a:cs typeface="Microsoft YaHei" pitchFamily="34" charset="-120"/>
            </a:endParaRPr>
          </a:p>
        </p:txBody>
      </p:sp>
      <p:sp>
        <p:nvSpPr>
          <p:cNvPr id="31" name="Text 29"/>
          <p:cNvSpPr/>
          <p:nvPr/>
        </p:nvSpPr>
        <p:spPr>
          <a:xfrm>
            <a:off x="5264150" y="2234996"/>
            <a:ext cx="692785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Services</a:t>
            </a:r>
            <a:endParaRPr lang="en-US" sz="1275" dirty="0">
              <a:latin typeface="Microsoft YaHei" pitchFamily="34" charset="0"/>
              <a:ea typeface="Microsoft YaHei" pitchFamily="34" charset="-122"/>
              <a:cs typeface="Microsoft YaHei" pitchFamily="34" charset="-120"/>
            </a:endParaRPr>
          </a:p>
        </p:txBody>
      </p:sp>
      <p:sp>
        <p:nvSpPr>
          <p:cNvPr id="32" name="Text 30"/>
          <p:cNvSpPr/>
          <p:nvPr/>
        </p:nvSpPr>
        <p:spPr>
          <a:xfrm>
            <a:off x="5264150" y="2473121"/>
            <a:ext cx="692785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spending plan</a:t>
            </a:r>
            <a:endParaRPr lang="en-US" sz="1275" dirty="0">
              <a:latin typeface="Microsoft YaHei" pitchFamily="34" charset="0"/>
              <a:ea typeface="Microsoft YaHei" pitchFamily="34" charset="-122"/>
              <a:cs typeface="Microsoft YaHei" pitchFamily="34" charset="-120"/>
            </a:endParaRPr>
          </a:p>
        </p:txBody>
      </p:sp>
      <p:sp>
        <p:nvSpPr>
          <p:cNvPr id="33" name="Text 31"/>
          <p:cNvSpPr/>
          <p:nvPr/>
        </p:nvSpPr>
        <p:spPr>
          <a:xfrm>
            <a:off x="5264150" y="2748623"/>
            <a:ext cx="69278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Issued by the</a:t>
            </a:r>
            <a:endParaRPr lang="en-US" sz="1125" dirty="0">
              <a:latin typeface="Microsoft YaHei" pitchFamily="34" charset="0"/>
              <a:ea typeface="Microsoft YaHei" pitchFamily="34" charset="-122"/>
              <a:cs typeface="Microsoft YaHei" pitchFamily="34" charset="-120"/>
            </a:endParaRPr>
          </a:p>
        </p:txBody>
      </p:sp>
      <p:sp>
        <p:nvSpPr>
          <p:cNvPr id="34" name="Text 32"/>
          <p:cNvSpPr/>
          <p:nvPr/>
        </p:nvSpPr>
        <p:spPr>
          <a:xfrm>
            <a:off x="5264150" y="2958173"/>
            <a:ext cx="69278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State Council</a:t>
            </a:r>
            <a:endParaRPr lang="en-US" sz="1125" dirty="0">
              <a:latin typeface="Microsoft YaHei" pitchFamily="34" charset="0"/>
              <a:ea typeface="Microsoft YaHei" pitchFamily="34" charset="-122"/>
              <a:cs typeface="Microsoft YaHei" pitchFamily="34" charset="-120"/>
            </a:endParaRPr>
          </a:p>
        </p:txBody>
      </p:sp>
      <p:sp>
        <p:nvSpPr>
          <p:cNvPr id="35" name="Shape 33"/>
          <p:cNvSpPr/>
          <p:nvPr/>
        </p:nvSpPr>
        <p:spPr>
          <a:xfrm>
            <a:off x="6657975" y="3667125"/>
            <a:ext cx="133350" cy="133350"/>
          </a:xfrm>
          <a:prstGeom prst="ellipse">
            <a:avLst/>
          </a:prstGeom>
          <a:solidFill>
            <a:srgbClr val="F6EFE3"/>
          </a:solidFill>
          <a:ln w="19050">
            <a:solidFill>
              <a:srgbClr val="33231C"/>
            </a:solidFill>
            <a:prstDash val="solid"/>
          </a:ln>
        </p:spPr>
      </p:sp>
      <p:sp>
        <p:nvSpPr>
          <p:cNvPr id="36" name="Text 34"/>
          <p:cNvSpPr/>
          <p:nvPr/>
        </p:nvSpPr>
        <p:spPr>
          <a:xfrm>
            <a:off x="6858000" y="1986623"/>
            <a:ext cx="5334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Jul 13</a:t>
            </a:r>
            <a:endParaRPr lang="en-US" sz="1125" dirty="0">
              <a:latin typeface="Microsoft YaHei" pitchFamily="34" charset="0"/>
              <a:ea typeface="Microsoft YaHei" pitchFamily="34" charset="-122"/>
              <a:cs typeface="Microsoft YaHei" pitchFamily="34" charset="-120"/>
            </a:endParaRPr>
          </a:p>
        </p:txBody>
      </p:sp>
      <p:sp>
        <p:nvSpPr>
          <p:cNvPr id="37" name="Text 35"/>
          <p:cNvSpPr/>
          <p:nvPr/>
        </p:nvSpPr>
        <p:spPr>
          <a:xfrm>
            <a:off x="6858000" y="2234996"/>
            <a:ext cx="53340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Consumption</a:t>
            </a:r>
            <a:endParaRPr lang="en-US" sz="1275" dirty="0">
              <a:latin typeface="Microsoft YaHei" pitchFamily="34" charset="0"/>
              <a:ea typeface="Microsoft YaHei" pitchFamily="34" charset="-122"/>
              <a:cs typeface="Microsoft YaHei" pitchFamily="34" charset="-120"/>
            </a:endParaRPr>
          </a:p>
        </p:txBody>
      </p:sp>
      <p:sp>
        <p:nvSpPr>
          <p:cNvPr id="38" name="Text 36"/>
          <p:cNvSpPr/>
          <p:nvPr/>
        </p:nvSpPr>
        <p:spPr>
          <a:xfrm>
            <a:off x="6858000" y="2473121"/>
            <a:ext cx="53340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plan to 2030</a:t>
            </a:r>
            <a:endParaRPr lang="en-US" sz="1275" dirty="0">
              <a:latin typeface="Microsoft YaHei" pitchFamily="34" charset="0"/>
              <a:ea typeface="Microsoft YaHei" pitchFamily="34" charset="-122"/>
              <a:cs typeface="Microsoft YaHei" pitchFamily="34" charset="-120"/>
            </a:endParaRPr>
          </a:p>
        </p:txBody>
      </p:sp>
      <p:sp>
        <p:nvSpPr>
          <p:cNvPr id="39" name="Text 37"/>
          <p:cNvSpPr/>
          <p:nvPr/>
        </p:nvSpPr>
        <p:spPr>
          <a:xfrm>
            <a:off x="6858000" y="2748623"/>
            <a:ext cx="5334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Retail sales about</a:t>
            </a:r>
            <a:endParaRPr lang="en-US" sz="1125" dirty="0">
              <a:latin typeface="Microsoft YaHei" pitchFamily="34" charset="0"/>
              <a:ea typeface="Microsoft YaHei" pitchFamily="34" charset="-122"/>
              <a:cs typeface="Microsoft YaHei" pitchFamily="34" charset="-120"/>
            </a:endParaRPr>
          </a:p>
        </p:txBody>
      </p:sp>
      <p:sp>
        <p:nvSpPr>
          <p:cNvPr id="40" name="Text 38"/>
          <p:cNvSpPr/>
          <p:nvPr/>
        </p:nvSpPr>
        <p:spPr>
          <a:xfrm>
            <a:off x="6858000" y="2958173"/>
            <a:ext cx="53340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¥60tn by 2030</a:t>
            </a:r>
            <a:endParaRPr lang="en-US" sz="1125" dirty="0">
              <a:latin typeface="Microsoft YaHei" pitchFamily="34" charset="0"/>
              <a:ea typeface="Microsoft YaHei" pitchFamily="34" charset="-122"/>
              <a:cs typeface="Microsoft YaHei" pitchFamily="34" charset="-120"/>
            </a:endParaRPr>
          </a:p>
        </p:txBody>
      </p:sp>
      <p:sp>
        <p:nvSpPr>
          <p:cNvPr id="41" name="Shape 39"/>
          <p:cNvSpPr/>
          <p:nvPr/>
        </p:nvSpPr>
        <p:spPr>
          <a:xfrm>
            <a:off x="8251825" y="3667125"/>
            <a:ext cx="133350" cy="133350"/>
          </a:xfrm>
          <a:prstGeom prst="ellipse">
            <a:avLst/>
          </a:prstGeom>
          <a:solidFill>
            <a:srgbClr val="B02318"/>
          </a:solidFill>
          <a:ln w="19050">
            <a:solidFill>
              <a:srgbClr val="B02318"/>
            </a:solidFill>
            <a:prstDash val="solid"/>
          </a:ln>
        </p:spPr>
      </p:sp>
      <p:sp>
        <p:nvSpPr>
          <p:cNvPr id="42" name="Text 40"/>
          <p:cNvSpPr/>
          <p:nvPr/>
        </p:nvSpPr>
        <p:spPr>
          <a:xfrm>
            <a:off x="8451850" y="1986623"/>
            <a:ext cx="3740150" cy="171450"/>
          </a:xfrm>
          <a:prstGeom prst="rect">
            <a:avLst/>
          </a:prstGeom>
          <a:noFill/>
          <a:ln/>
        </p:spPr>
        <p:txBody>
          <a:bodyPr wrap="none" lIns="0" tIns="0" rIns="0" bIns="0" rtlCol="0" anchor="t"/>
          <a:lstStyle/>
          <a:p>
            <a:pPr algn="l" indent="0" marL="0">
              <a:buNone/>
            </a:pPr>
            <a:r>
              <a:rPr lang="en-US" sz="1125" b="1" dirty="0">
                <a:solidFill>
                  <a:srgbClr val="B02318"/>
                </a:solidFill>
                <a:latin typeface="Microsoft YaHei" pitchFamily="34" charset="0"/>
                <a:ea typeface="Microsoft YaHei" pitchFamily="34" charset="-122"/>
                <a:cs typeface="Microsoft YaHei" pitchFamily="34" charset="-120"/>
              </a:rPr>
              <a:t>Aug 21</a:t>
            </a:r>
            <a:endParaRPr lang="en-US" sz="1125" dirty="0">
              <a:latin typeface="Microsoft YaHei" pitchFamily="34" charset="0"/>
              <a:ea typeface="Microsoft YaHei" pitchFamily="34" charset="-122"/>
              <a:cs typeface="Microsoft YaHei" pitchFamily="34" charset="-120"/>
            </a:endParaRPr>
          </a:p>
        </p:txBody>
      </p:sp>
      <p:sp>
        <p:nvSpPr>
          <p:cNvPr id="43" name="Text 41"/>
          <p:cNvSpPr/>
          <p:nvPr/>
        </p:nvSpPr>
        <p:spPr>
          <a:xfrm>
            <a:off x="8451850" y="2234996"/>
            <a:ext cx="3740150" cy="194310"/>
          </a:xfrm>
          <a:prstGeom prst="rect">
            <a:avLst/>
          </a:prstGeom>
          <a:noFill/>
          <a:ln/>
        </p:spPr>
        <p:txBody>
          <a:bodyPr wrap="none" lIns="0" tIns="0" rIns="0" bIns="0" rtlCol="0" anchor="t"/>
          <a:lstStyle/>
          <a:p>
            <a:pPr algn="l" indent="0" marL="0">
              <a:buNone/>
            </a:pPr>
            <a:r>
              <a:rPr lang="en-US" sz="1275" b="1" dirty="0">
                <a:solidFill>
                  <a:srgbClr val="B02318"/>
                </a:solidFill>
                <a:latin typeface="Microsoft YaHei" pitchFamily="34" charset="0"/>
                <a:ea typeface="Microsoft YaHei" pitchFamily="34" charset="-122"/>
                <a:cs typeface="Microsoft YaHei" pitchFamily="34" charset="-120"/>
              </a:rPr>
              <a:t>Bigger loan</a:t>
            </a:r>
            <a:endParaRPr lang="en-US" sz="1275" dirty="0">
              <a:latin typeface="Microsoft YaHei" pitchFamily="34" charset="0"/>
              <a:ea typeface="Microsoft YaHei" pitchFamily="34" charset="-122"/>
              <a:cs typeface="Microsoft YaHei" pitchFamily="34" charset="-120"/>
            </a:endParaRPr>
          </a:p>
        </p:txBody>
      </p:sp>
      <p:sp>
        <p:nvSpPr>
          <p:cNvPr id="44" name="Text 42"/>
          <p:cNvSpPr/>
          <p:nvPr/>
        </p:nvSpPr>
        <p:spPr>
          <a:xfrm>
            <a:off x="8451850" y="2473121"/>
            <a:ext cx="3740150" cy="194310"/>
          </a:xfrm>
          <a:prstGeom prst="rect">
            <a:avLst/>
          </a:prstGeom>
          <a:noFill/>
          <a:ln/>
        </p:spPr>
        <p:txBody>
          <a:bodyPr wrap="none" lIns="0" tIns="0" rIns="0" bIns="0" rtlCol="0" anchor="t"/>
          <a:lstStyle/>
          <a:p>
            <a:pPr algn="l" indent="0" marL="0">
              <a:buNone/>
            </a:pPr>
            <a:r>
              <a:rPr lang="en-US" sz="1275" b="1" dirty="0">
                <a:solidFill>
                  <a:srgbClr val="B02318"/>
                </a:solidFill>
                <a:latin typeface="Microsoft YaHei" pitchFamily="34" charset="0"/>
                <a:ea typeface="Microsoft YaHei" pitchFamily="34" charset="-122"/>
                <a:cs typeface="Microsoft YaHei" pitchFamily="34" charset="-120"/>
              </a:rPr>
              <a:t>subsidies</a:t>
            </a:r>
            <a:endParaRPr lang="en-US" sz="1275" dirty="0">
              <a:latin typeface="Microsoft YaHei" pitchFamily="34" charset="0"/>
              <a:ea typeface="Microsoft YaHei" pitchFamily="34" charset="-122"/>
              <a:cs typeface="Microsoft YaHei" pitchFamily="34" charset="-120"/>
            </a:endParaRPr>
          </a:p>
        </p:txBody>
      </p:sp>
      <p:sp>
        <p:nvSpPr>
          <p:cNvPr id="45" name="Text 43"/>
          <p:cNvSpPr/>
          <p:nvPr/>
        </p:nvSpPr>
        <p:spPr>
          <a:xfrm>
            <a:off x="8451850" y="2748623"/>
            <a:ext cx="37401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Caps up to ¥5,000</a:t>
            </a:r>
            <a:endParaRPr lang="en-US" sz="1125" dirty="0">
              <a:latin typeface="Microsoft YaHei" pitchFamily="34" charset="0"/>
              <a:ea typeface="Microsoft YaHei" pitchFamily="34" charset="-122"/>
              <a:cs typeface="Microsoft YaHei" pitchFamily="34" charset="-120"/>
            </a:endParaRPr>
          </a:p>
        </p:txBody>
      </p:sp>
      <p:sp>
        <p:nvSpPr>
          <p:cNvPr id="46" name="Text 44"/>
          <p:cNvSpPr/>
          <p:nvPr/>
        </p:nvSpPr>
        <p:spPr>
          <a:xfrm>
            <a:off x="8451850" y="2958173"/>
            <a:ext cx="37401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per consumer,</a:t>
            </a:r>
            <a:endParaRPr lang="en-US" sz="1125" dirty="0">
              <a:latin typeface="Microsoft YaHei" pitchFamily="34" charset="0"/>
              <a:ea typeface="Microsoft YaHei" pitchFamily="34" charset="-122"/>
              <a:cs typeface="Microsoft YaHei" pitchFamily="34" charset="-120"/>
            </a:endParaRPr>
          </a:p>
        </p:txBody>
      </p:sp>
      <p:sp>
        <p:nvSpPr>
          <p:cNvPr id="47" name="Text 45"/>
          <p:cNvSpPr/>
          <p:nvPr/>
        </p:nvSpPr>
        <p:spPr>
          <a:xfrm>
            <a:off x="8451850" y="3167723"/>
            <a:ext cx="374015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¥75m per firm</a:t>
            </a:r>
            <a:endParaRPr lang="en-US" sz="1125" dirty="0">
              <a:latin typeface="Microsoft YaHei" pitchFamily="34" charset="0"/>
              <a:ea typeface="Microsoft YaHei" pitchFamily="34" charset="-122"/>
              <a:cs typeface="Microsoft YaHei" pitchFamily="34" charset="-120"/>
            </a:endParaRPr>
          </a:p>
        </p:txBody>
      </p:sp>
      <p:sp>
        <p:nvSpPr>
          <p:cNvPr id="48" name="Shape 46"/>
          <p:cNvSpPr/>
          <p:nvPr/>
        </p:nvSpPr>
        <p:spPr>
          <a:xfrm>
            <a:off x="9845675" y="3667125"/>
            <a:ext cx="133350" cy="133350"/>
          </a:xfrm>
          <a:prstGeom prst="ellipse">
            <a:avLst/>
          </a:prstGeom>
          <a:solidFill>
            <a:srgbClr val="F6EFE3"/>
          </a:solidFill>
          <a:ln w="19050">
            <a:solidFill>
              <a:srgbClr val="33231C"/>
            </a:solidFill>
            <a:prstDash val="solid"/>
          </a:ln>
        </p:spPr>
      </p:sp>
      <p:sp>
        <p:nvSpPr>
          <p:cNvPr id="49" name="Text 47"/>
          <p:cNvSpPr/>
          <p:nvPr/>
        </p:nvSpPr>
        <p:spPr>
          <a:xfrm>
            <a:off x="10045700" y="4024973"/>
            <a:ext cx="21463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Sep 28</a:t>
            </a:r>
            <a:endParaRPr lang="en-US" sz="1125" dirty="0">
              <a:latin typeface="Microsoft YaHei" pitchFamily="34" charset="0"/>
              <a:ea typeface="Microsoft YaHei" pitchFamily="34" charset="-122"/>
              <a:cs typeface="Microsoft YaHei" pitchFamily="34" charset="-120"/>
            </a:endParaRPr>
          </a:p>
        </p:txBody>
      </p:sp>
      <p:sp>
        <p:nvSpPr>
          <p:cNvPr id="50" name="Text 48"/>
          <p:cNvSpPr/>
          <p:nvPr/>
        </p:nvSpPr>
        <p:spPr>
          <a:xfrm>
            <a:off x="10045700" y="4273346"/>
            <a:ext cx="21463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State Council</a:t>
            </a:r>
            <a:endParaRPr lang="en-US" sz="1275" dirty="0">
              <a:latin typeface="Microsoft YaHei" pitchFamily="34" charset="0"/>
              <a:ea typeface="Microsoft YaHei" pitchFamily="34" charset="-122"/>
              <a:cs typeface="Microsoft YaHei" pitchFamily="34" charset="-120"/>
            </a:endParaRPr>
          </a:p>
        </p:txBody>
      </p:sp>
      <p:sp>
        <p:nvSpPr>
          <p:cNvPr id="51" name="Text 49"/>
          <p:cNvSpPr/>
          <p:nvPr/>
        </p:nvSpPr>
        <p:spPr>
          <a:xfrm>
            <a:off x="10045700" y="4511471"/>
            <a:ext cx="2146300" cy="194310"/>
          </a:xfrm>
          <a:prstGeom prst="rect">
            <a:avLst/>
          </a:prstGeom>
          <a:noFill/>
          <a:ln/>
        </p:spPr>
        <p:txBody>
          <a:bodyPr wrap="none" lIns="0" tIns="0" rIns="0" bIns="0" rtlCol="0" anchor="t"/>
          <a:lstStyle/>
          <a:p>
            <a:pPr algn="l" indent="0" marL="0">
              <a:buNone/>
            </a:pPr>
            <a:r>
              <a:rPr lang="en-US" sz="1275" b="1" dirty="0">
                <a:solidFill>
                  <a:srgbClr val="33231C"/>
                </a:solidFill>
                <a:latin typeface="Microsoft YaHei" pitchFamily="34" charset="0"/>
                <a:ea typeface="Microsoft YaHei" pitchFamily="34" charset="-122"/>
                <a:cs typeface="Microsoft YaHei" pitchFamily="34" charset="-120"/>
              </a:rPr>
              <a:t>meeting</a:t>
            </a:r>
            <a:endParaRPr lang="en-US" sz="1275" dirty="0">
              <a:latin typeface="Microsoft YaHei" pitchFamily="34" charset="0"/>
              <a:ea typeface="Microsoft YaHei" pitchFamily="34" charset="-122"/>
              <a:cs typeface="Microsoft YaHei" pitchFamily="34" charset="-120"/>
            </a:endParaRPr>
          </a:p>
        </p:txBody>
      </p:sp>
      <p:sp>
        <p:nvSpPr>
          <p:cNvPr id="52" name="Text 50"/>
          <p:cNvSpPr/>
          <p:nvPr/>
        </p:nvSpPr>
        <p:spPr>
          <a:xfrm>
            <a:off x="10045700" y="4786973"/>
            <a:ext cx="21463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More relending</a:t>
            </a:r>
            <a:endParaRPr lang="en-US" sz="1125" dirty="0">
              <a:latin typeface="Microsoft YaHei" pitchFamily="34" charset="0"/>
              <a:ea typeface="Microsoft YaHei" pitchFamily="34" charset="-122"/>
              <a:cs typeface="Microsoft YaHei" pitchFamily="34" charset="-120"/>
            </a:endParaRPr>
          </a:p>
        </p:txBody>
      </p:sp>
      <p:sp>
        <p:nvSpPr>
          <p:cNvPr id="53" name="Text 51"/>
          <p:cNvSpPr/>
          <p:nvPr/>
        </p:nvSpPr>
        <p:spPr>
          <a:xfrm>
            <a:off x="10045700" y="4996523"/>
            <a:ext cx="21463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for tech upgrades</a:t>
            </a:r>
            <a:endParaRPr lang="en-US" sz="1125" dirty="0">
              <a:latin typeface="Microsoft YaHei" pitchFamily="34" charset="0"/>
              <a:ea typeface="Microsoft YaHei" pitchFamily="34" charset="-122"/>
              <a:cs typeface="Microsoft YaHei" pitchFamily="34" charset="-120"/>
            </a:endParaRPr>
          </a:p>
        </p:txBody>
      </p:sp>
      <p:sp>
        <p:nvSpPr>
          <p:cNvPr id="54" name="Shape 52"/>
          <p:cNvSpPr/>
          <p:nvPr/>
        </p:nvSpPr>
        <p:spPr>
          <a:xfrm>
            <a:off x="766763" y="5567363"/>
            <a:ext cx="10658475" cy="600075"/>
          </a:xfrm>
          <a:prstGeom prst="rect">
            <a:avLst/>
          </a:prstGeom>
          <a:solidFill>
            <a:srgbClr val="FCF8EF"/>
          </a:solidFill>
          <a:ln w="9525">
            <a:solidFill>
              <a:srgbClr val="E0D2B8"/>
            </a:solidFill>
            <a:prstDash val="solid"/>
          </a:ln>
        </p:spPr>
      </p:sp>
      <p:sp>
        <p:nvSpPr>
          <p:cNvPr id="55" name="Text 53"/>
          <p:cNvSpPr/>
          <p:nvPr/>
        </p:nvSpPr>
        <p:spPr>
          <a:xfrm>
            <a:off x="990600" y="5769133"/>
            <a:ext cx="11201400" cy="205740"/>
          </a:xfrm>
          <a:prstGeom prst="rect">
            <a:avLst/>
          </a:prstGeom>
          <a:noFill/>
          <a:ln/>
        </p:spPr>
        <p:txBody>
          <a:bodyPr wrap="none" lIns="0" tIns="0" rIns="0" bIns="0" rtlCol="0" anchor="t"/>
          <a:lstStyle/>
          <a:p>
            <a:pPr algn="l" indent="0" marL="0">
              <a:buNone/>
            </a:pPr>
            <a:r>
              <a:rPr lang="en-US" sz="1350" dirty="0">
                <a:solidFill>
                  <a:srgbClr val="33231C"/>
                </a:solidFill>
                <a:latin typeface="Microsoft YaHei" pitchFamily="34" charset="0"/>
                <a:ea typeface="Microsoft YaHei" pitchFamily="34" charset="-122"/>
                <a:cs typeface="Microsoft YaHei" pitchFamily="34" charset="-120"/>
              </a:rPr>
              <a:t>Most relevant to us: the August top-up lifts subsidized loans per firm to ¥75m</a:t>
            </a:r>
            <a:endParaRPr lang="en-US" sz="1350" dirty="0">
              <a:latin typeface="Microsoft YaHei" pitchFamily="34" charset="0"/>
              <a:ea typeface="Microsoft YaHei" pitchFamily="34" charset="-122"/>
              <a:cs typeface="Microsoft YaHei" pitchFamily="34" charset="-120"/>
            </a:endParaRPr>
          </a:p>
        </p:txBody>
      </p:sp>
      <p:sp>
        <p:nvSpPr>
          <p:cNvPr id="56" name="Text 54"/>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policy documents from the State Council, MIIT and the Ministry of Finance, and State Council meeting releases (January–September 2026). Dates are</a:t>
            </a:r>
            <a:endParaRPr lang="en-US" sz="1050" dirty="0">
              <a:latin typeface="Microsoft YaHei" pitchFamily="34" charset="0"/>
              <a:ea typeface="Microsoft YaHei" pitchFamily="34" charset="-122"/>
              <a:cs typeface="Microsoft YaHei" pitchFamily="34" charset="-120"/>
            </a:endParaRPr>
          </a:p>
        </p:txBody>
      </p:sp>
      <p:sp>
        <p:nvSpPr>
          <p:cNvPr id="57" name="Text 55"/>
          <p:cNvSpPr/>
          <p:nvPr/>
        </p:nvSpPr>
        <p:spPr>
          <a:xfrm>
            <a:off x="762000" y="64915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publication dates</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Money flows: 90.5% of ultra-long bonds issued</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1219200" y="2171700"/>
            <a:ext cx="1752600" cy="1752600"/>
          </a:xfrm>
          <a:prstGeom prst="ellipse">
            <a:avLst/>
          </a:prstGeom>
          <a:noFill/>
          <a:ln w="152400">
            <a:solidFill>
              <a:srgbClr val="EBE1CE"/>
            </a:solidFill>
            <a:prstDash val="solid"/>
          </a:ln>
        </p:spPr>
      </p:sp>
      <p:sp>
        <p:nvSpPr>
          <p:cNvPr id="8" name="Shape 6"/>
          <p:cNvSpPr/>
          <p:nvPr/>
        </p:nvSpPr>
        <p:spPr>
          <a:xfrm>
            <a:off x="1219236" y="2171700"/>
            <a:ext cx="1752600" cy="1752600"/>
          </a:xfrm>
          <a:custGeom>
            <a:avLst/>
            <a:gdLst/>
            <a:ahLst/>
            <a:cxnLst/>
            <a:rect l="l" t="t" r="r" b="b"/>
            <a:pathLst>
              <a:path w="1752600" h="1752600">
                <a:moveTo>
                  <a:pt x="876264" y="0"/>
                </a:moveTo>
                <a:arcTo hR="876300" wR="876300" stAng="16199860" swAng="19548046"/>
              </a:path>
            </a:pathLst>
          </a:custGeom>
          <a:noFill/>
          <a:ln w="152400">
            <a:solidFill>
              <a:srgbClr val="C79A3B"/>
            </a:solidFill>
            <a:prstDash val="solid"/>
          </a:ln>
        </p:spPr>
      </p:sp>
      <p:sp>
        <p:nvSpPr>
          <p:cNvPr id="9" name="Text 7"/>
          <p:cNvSpPr/>
          <p:nvPr/>
        </p:nvSpPr>
        <p:spPr>
          <a:xfrm>
            <a:off x="0" y="2814812"/>
            <a:ext cx="4191000" cy="457200"/>
          </a:xfrm>
          <a:prstGeom prst="rect">
            <a:avLst/>
          </a:prstGeom>
          <a:noFill/>
          <a:ln/>
        </p:spPr>
        <p:txBody>
          <a:bodyPr wrap="none" lIns="0" tIns="0" rIns="0" bIns="0" rtlCol="0" anchor="t"/>
          <a:lstStyle/>
          <a:p>
            <a:pPr algn="ctr" indent="0" marL="0">
              <a:buNone/>
            </a:pPr>
            <a:r>
              <a:rPr lang="en-US" sz="3000" b="1" dirty="0">
                <a:solidFill>
                  <a:srgbClr val="33231C"/>
                </a:solidFill>
                <a:latin typeface="Microsoft YaHei" pitchFamily="34" charset="0"/>
                <a:ea typeface="Microsoft YaHei" pitchFamily="34" charset="-122"/>
                <a:cs typeface="Microsoft YaHei" pitchFamily="34" charset="-120"/>
              </a:rPr>
              <a:t>90.5%</a:t>
            </a:r>
            <a:endParaRPr lang="en-US" sz="3000" dirty="0">
              <a:latin typeface="Microsoft YaHei" pitchFamily="34" charset="0"/>
              <a:ea typeface="Microsoft YaHei" pitchFamily="34" charset="-122"/>
              <a:cs typeface="Microsoft YaHei" pitchFamily="34" charset="-120"/>
            </a:endParaRPr>
          </a:p>
        </p:txBody>
      </p:sp>
      <p:sp>
        <p:nvSpPr>
          <p:cNvPr id="10" name="Text 8"/>
          <p:cNvSpPr/>
          <p:nvPr/>
        </p:nvSpPr>
        <p:spPr>
          <a:xfrm>
            <a:off x="0" y="4207394"/>
            <a:ext cx="4191000" cy="217170"/>
          </a:xfrm>
          <a:prstGeom prst="rect">
            <a:avLst/>
          </a:prstGeom>
          <a:noFill/>
          <a:ln/>
        </p:spPr>
        <p:txBody>
          <a:bodyPr wrap="none" lIns="0" tIns="0" rIns="0" bIns="0" rtlCol="0" anchor="t"/>
          <a:lstStyle/>
          <a:p>
            <a:pPr algn="ctr" indent="0" marL="0">
              <a:buNone/>
            </a:pPr>
            <a:r>
              <a:rPr lang="en-US" sz="1425" b="1" dirty="0">
                <a:solidFill>
                  <a:srgbClr val="33231C"/>
                </a:solidFill>
                <a:latin typeface="Microsoft YaHei" pitchFamily="34" charset="0"/>
                <a:ea typeface="Microsoft YaHei" pitchFamily="34" charset="-122"/>
                <a:cs typeface="Microsoft YaHei" pitchFamily="34" charset="-120"/>
              </a:rPr>
              <a:t>Ultra-long special bonds</a:t>
            </a:r>
            <a:endParaRPr lang="en-US" sz="1425" dirty="0">
              <a:latin typeface="Microsoft YaHei" pitchFamily="34" charset="0"/>
              <a:ea typeface="Microsoft YaHei" pitchFamily="34" charset="-122"/>
              <a:cs typeface="Microsoft YaHei" pitchFamily="34" charset="-120"/>
            </a:endParaRPr>
          </a:p>
        </p:txBody>
      </p:sp>
      <p:sp>
        <p:nvSpPr>
          <p:cNvPr id="11" name="Text 9"/>
          <p:cNvSpPr/>
          <p:nvPr/>
        </p:nvSpPr>
        <p:spPr>
          <a:xfrm>
            <a:off x="0" y="4501585"/>
            <a:ext cx="41910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¥1.177tn of ¥1.3tn</a:t>
            </a:r>
            <a:endParaRPr lang="en-US" sz="1200" dirty="0">
              <a:latin typeface="Microsoft YaHei" pitchFamily="34" charset="0"/>
              <a:ea typeface="Microsoft YaHei" pitchFamily="34" charset="-122"/>
              <a:cs typeface="Microsoft YaHei" pitchFamily="34" charset="-120"/>
            </a:endParaRPr>
          </a:p>
        </p:txBody>
      </p:sp>
      <p:sp>
        <p:nvSpPr>
          <p:cNvPr id="12" name="Text 10"/>
          <p:cNvSpPr/>
          <p:nvPr/>
        </p:nvSpPr>
        <p:spPr>
          <a:xfrm>
            <a:off x="0" y="4739348"/>
            <a:ext cx="41910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To Sep 16</a:t>
            </a:r>
            <a:endParaRPr lang="en-US" sz="1125" dirty="0">
              <a:latin typeface="Microsoft YaHei" pitchFamily="34" charset="0"/>
              <a:ea typeface="Microsoft YaHei" pitchFamily="34" charset="-122"/>
              <a:cs typeface="Microsoft YaHei" pitchFamily="34" charset="-120"/>
            </a:endParaRPr>
          </a:p>
        </p:txBody>
      </p:sp>
      <p:sp>
        <p:nvSpPr>
          <p:cNvPr id="13" name="Shape 11"/>
          <p:cNvSpPr/>
          <p:nvPr/>
        </p:nvSpPr>
        <p:spPr>
          <a:xfrm>
            <a:off x="3886200" y="2171700"/>
            <a:ext cx="1752600" cy="1752600"/>
          </a:xfrm>
          <a:prstGeom prst="ellipse">
            <a:avLst/>
          </a:prstGeom>
          <a:noFill/>
          <a:ln w="152400">
            <a:solidFill>
              <a:srgbClr val="EBE1CE"/>
            </a:solidFill>
            <a:prstDash val="solid"/>
          </a:ln>
        </p:spPr>
      </p:sp>
      <p:sp>
        <p:nvSpPr>
          <p:cNvPr id="14" name="Shape 12"/>
          <p:cNvSpPr/>
          <p:nvPr/>
        </p:nvSpPr>
        <p:spPr>
          <a:xfrm>
            <a:off x="4005453" y="2171700"/>
            <a:ext cx="1633375" cy="1752600"/>
          </a:xfrm>
          <a:custGeom>
            <a:avLst/>
            <a:gdLst/>
            <a:ahLst/>
            <a:cxnLst/>
            <a:rect l="l" t="t" r="r" b="b"/>
            <a:pathLst>
              <a:path w="1633375" h="1752600">
                <a:moveTo>
                  <a:pt x="757047" y="0"/>
                </a:moveTo>
                <a:arcTo hR="876300" wR="876300" stAng="16199892" swAng="14385853"/>
              </a:path>
            </a:pathLst>
          </a:custGeom>
          <a:noFill/>
          <a:ln w="152400">
            <a:solidFill>
              <a:srgbClr val="C79A3B"/>
            </a:solidFill>
            <a:prstDash val="solid"/>
          </a:ln>
        </p:spPr>
      </p:sp>
      <p:sp>
        <p:nvSpPr>
          <p:cNvPr id="15" name="Text 13"/>
          <p:cNvSpPr/>
          <p:nvPr/>
        </p:nvSpPr>
        <p:spPr>
          <a:xfrm>
            <a:off x="0" y="2814812"/>
            <a:ext cx="9525000" cy="457200"/>
          </a:xfrm>
          <a:prstGeom prst="rect">
            <a:avLst/>
          </a:prstGeom>
          <a:noFill/>
          <a:ln/>
        </p:spPr>
        <p:txBody>
          <a:bodyPr wrap="none" lIns="0" tIns="0" rIns="0" bIns="0" rtlCol="0" anchor="t"/>
          <a:lstStyle/>
          <a:p>
            <a:pPr algn="ctr" indent="0" marL="0">
              <a:buNone/>
            </a:pPr>
            <a:r>
              <a:rPr lang="en-US" sz="3000" b="1" dirty="0">
                <a:solidFill>
                  <a:srgbClr val="33231C"/>
                </a:solidFill>
                <a:latin typeface="Microsoft YaHei" pitchFamily="34" charset="0"/>
                <a:ea typeface="Microsoft YaHei" pitchFamily="34" charset="-122"/>
                <a:cs typeface="Microsoft YaHei" pitchFamily="34" charset="-120"/>
              </a:rPr>
              <a:t>66.6%</a:t>
            </a:r>
            <a:endParaRPr lang="en-US" sz="3000" dirty="0">
              <a:latin typeface="Microsoft YaHei" pitchFamily="34" charset="0"/>
              <a:ea typeface="Microsoft YaHei" pitchFamily="34" charset="-122"/>
              <a:cs typeface="Microsoft YaHei" pitchFamily="34" charset="-120"/>
            </a:endParaRPr>
          </a:p>
        </p:txBody>
      </p:sp>
      <p:sp>
        <p:nvSpPr>
          <p:cNvPr id="16" name="Text 14"/>
          <p:cNvSpPr/>
          <p:nvPr/>
        </p:nvSpPr>
        <p:spPr>
          <a:xfrm>
            <a:off x="0" y="4207394"/>
            <a:ext cx="9525000" cy="217170"/>
          </a:xfrm>
          <a:prstGeom prst="rect">
            <a:avLst/>
          </a:prstGeom>
          <a:noFill/>
          <a:ln/>
        </p:spPr>
        <p:txBody>
          <a:bodyPr wrap="none" lIns="0" tIns="0" rIns="0" bIns="0" rtlCol="0" anchor="t"/>
          <a:lstStyle/>
          <a:p>
            <a:pPr algn="ctr" indent="0" marL="0">
              <a:buNone/>
            </a:pPr>
            <a:r>
              <a:rPr lang="en-US" sz="1425" b="1" dirty="0">
                <a:solidFill>
                  <a:srgbClr val="33231C"/>
                </a:solidFill>
                <a:latin typeface="Microsoft YaHei" pitchFamily="34" charset="0"/>
                <a:ea typeface="Microsoft YaHei" pitchFamily="34" charset="-122"/>
                <a:cs typeface="Microsoft YaHei" pitchFamily="34" charset="-120"/>
              </a:rPr>
              <a:t>New local special bonds</a:t>
            </a:r>
            <a:endParaRPr lang="en-US" sz="1425" dirty="0">
              <a:latin typeface="Microsoft YaHei" pitchFamily="34" charset="0"/>
              <a:ea typeface="Microsoft YaHei" pitchFamily="34" charset="-122"/>
              <a:cs typeface="Microsoft YaHei" pitchFamily="34" charset="-120"/>
            </a:endParaRPr>
          </a:p>
        </p:txBody>
      </p:sp>
      <p:sp>
        <p:nvSpPr>
          <p:cNvPr id="17" name="Text 15"/>
          <p:cNvSpPr/>
          <p:nvPr/>
        </p:nvSpPr>
        <p:spPr>
          <a:xfrm>
            <a:off x="0" y="4501585"/>
            <a:ext cx="95250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¥2.929tn of ¥4.4tn</a:t>
            </a:r>
            <a:endParaRPr lang="en-US" sz="1200" dirty="0">
              <a:latin typeface="Microsoft YaHei" pitchFamily="34" charset="0"/>
              <a:ea typeface="Microsoft YaHei" pitchFamily="34" charset="-122"/>
              <a:cs typeface="Microsoft YaHei" pitchFamily="34" charset="-120"/>
            </a:endParaRPr>
          </a:p>
        </p:txBody>
      </p:sp>
      <p:sp>
        <p:nvSpPr>
          <p:cNvPr id="18" name="Text 16"/>
          <p:cNvSpPr/>
          <p:nvPr/>
        </p:nvSpPr>
        <p:spPr>
          <a:xfrm>
            <a:off x="0" y="4739348"/>
            <a:ext cx="95250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Jan–Aug</a:t>
            </a:r>
            <a:endParaRPr lang="en-US" sz="1125" dirty="0">
              <a:latin typeface="Microsoft YaHei" pitchFamily="34" charset="0"/>
              <a:ea typeface="Microsoft YaHei" pitchFamily="34" charset="-122"/>
              <a:cs typeface="Microsoft YaHei" pitchFamily="34" charset="-120"/>
            </a:endParaRPr>
          </a:p>
        </p:txBody>
      </p:sp>
      <p:sp>
        <p:nvSpPr>
          <p:cNvPr id="19" name="Shape 17"/>
          <p:cNvSpPr/>
          <p:nvPr/>
        </p:nvSpPr>
        <p:spPr>
          <a:xfrm>
            <a:off x="6553200" y="2171700"/>
            <a:ext cx="1752600" cy="1752600"/>
          </a:xfrm>
          <a:prstGeom prst="ellipse">
            <a:avLst/>
          </a:prstGeom>
          <a:noFill/>
          <a:ln w="152400">
            <a:solidFill>
              <a:srgbClr val="EBE1CE"/>
            </a:solidFill>
            <a:prstDash val="solid"/>
          </a:ln>
        </p:spPr>
      </p:sp>
      <p:sp>
        <p:nvSpPr>
          <p:cNvPr id="20" name="Shape 18"/>
          <p:cNvSpPr/>
          <p:nvPr/>
        </p:nvSpPr>
        <p:spPr>
          <a:xfrm>
            <a:off x="6892385" y="2171700"/>
            <a:ext cx="1413443" cy="1752600"/>
          </a:xfrm>
          <a:custGeom>
            <a:avLst/>
            <a:gdLst/>
            <a:ahLst/>
            <a:cxnLst/>
            <a:rect l="l" t="t" r="r" b="b"/>
            <a:pathLst>
              <a:path w="1413443" h="1752600">
                <a:moveTo>
                  <a:pt x="537115" y="0"/>
                </a:moveTo>
                <a:arcTo hR="876300" wR="876300" stAng="16199890" swAng="13068370"/>
              </a:path>
            </a:pathLst>
          </a:custGeom>
          <a:noFill/>
          <a:ln w="152400">
            <a:solidFill>
              <a:srgbClr val="C79A3B"/>
            </a:solidFill>
            <a:prstDash val="solid"/>
          </a:ln>
        </p:spPr>
      </p:sp>
      <p:sp>
        <p:nvSpPr>
          <p:cNvPr id="21" name="Text 19"/>
          <p:cNvSpPr/>
          <p:nvPr/>
        </p:nvSpPr>
        <p:spPr>
          <a:xfrm>
            <a:off x="2667000" y="2814812"/>
            <a:ext cx="9525000" cy="457200"/>
          </a:xfrm>
          <a:prstGeom prst="rect">
            <a:avLst/>
          </a:prstGeom>
          <a:noFill/>
          <a:ln/>
        </p:spPr>
        <p:txBody>
          <a:bodyPr wrap="none" lIns="0" tIns="0" rIns="0" bIns="0" rtlCol="0" anchor="t"/>
          <a:lstStyle/>
          <a:p>
            <a:pPr algn="ctr" indent="0" marL="0">
              <a:buNone/>
            </a:pPr>
            <a:r>
              <a:rPr lang="en-US" sz="3000" b="1" dirty="0">
                <a:solidFill>
                  <a:srgbClr val="33231C"/>
                </a:solidFill>
                <a:latin typeface="Microsoft YaHei" pitchFamily="34" charset="0"/>
                <a:ea typeface="Microsoft YaHei" pitchFamily="34" charset="-122"/>
                <a:cs typeface="Microsoft YaHei" pitchFamily="34" charset="-120"/>
              </a:rPr>
              <a:t>60.5%</a:t>
            </a:r>
            <a:endParaRPr lang="en-US" sz="3000" dirty="0">
              <a:latin typeface="Microsoft YaHei" pitchFamily="34" charset="0"/>
              <a:ea typeface="Microsoft YaHei" pitchFamily="34" charset="-122"/>
              <a:cs typeface="Microsoft YaHei" pitchFamily="34" charset="-120"/>
            </a:endParaRPr>
          </a:p>
        </p:txBody>
      </p:sp>
      <p:sp>
        <p:nvSpPr>
          <p:cNvPr id="22" name="Text 20"/>
          <p:cNvSpPr/>
          <p:nvPr/>
        </p:nvSpPr>
        <p:spPr>
          <a:xfrm>
            <a:off x="2667000" y="4207394"/>
            <a:ext cx="9525000" cy="217170"/>
          </a:xfrm>
          <a:prstGeom prst="rect">
            <a:avLst/>
          </a:prstGeom>
          <a:noFill/>
          <a:ln/>
        </p:spPr>
        <p:txBody>
          <a:bodyPr wrap="none" lIns="0" tIns="0" rIns="0" bIns="0" rtlCol="0" anchor="t"/>
          <a:lstStyle/>
          <a:p>
            <a:pPr algn="ctr" indent="0" marL="0">
              <a:buNone/>
            </a:pPr>
            <a:r>
              <a:rPr lang="en-US" sz="1425" b="1" dirty="0">
                <a:solidFill>
                  <a:srgbClr val="33231C"/>
                </a:solidFill>
                <a:latin typeface="Microsoft YaHei" pitchFamily="34" charset="0"/>
                <a:ea typeface="Microsoft YaHei" pitchFamily="34" charset="-122"/>
                <a:cs typeface="Microsoft YaHei" pitchFamily="34" charset="-120"/>
              </a:rPr>
              <a:t>General budget spending</a:t>
            </a:r>
            <a:endParaRPr lang="en-US" sz="1425" dirty="0">
              <a:latin typeface="Microsoft YaHei" pitchFamily="34" charset="0"/>
              <a:ea typeface="Microsoft YaHei" pitchFamily="34" charset="-122"/>
              <a:cs typeface="Microsoft YaHei" pitchFamily="34" charset="-120"/>
            </a:endParaRPr>
          </a:p>
        </p:txBody>
      </p:sp>
      <p:sp>
        <p:nvSpPr>
          <p:cNvPr id="23" name="Text 21"/>
          <p:cNvSpPr/>
          <p:nvPr/>
        </p:nvSpPr>
        <p:spPr>
          <a:xfrm>
            <a:off x="2667000" y="4501585"/>
            <a:ext cx="95250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¥18.15tn of ¥30.01tn</a:t>
            </a:r>
            <a:endParaRPr lang="en-US" sz="1200" dirty="0">
              <a:latin typeface="Microsoft YaHei" pitchFamily="34" charset="0"/>
              <a:ea typeface="Microsoft YaHei" pitchFamily="34" charset="-122"/>
              <a:cs typeface="Microsoft YaHei" pitchFamily="34" charset="-120"/>
            </a:endParaRPr>
          </a:p>
        </p:txBody>
      </p:sp>
      <p:sp>
        <p:nvSpPr>
          <p:cNvPr id="24" name="Text 22"/>
          <p:cNvSpPr/>
          <p:nvPr/>
        </p:nvSpPr>
        <p:spPr>
          <a:xfrm>
            <a:off x="2667000" y="4739348"/>
            <a:ext cx="95250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Jan–Aug</a:t>
            </a:r>
            <a:endParaRPr lang="en-US" sz="1125" dirty="0">
              <a:latin typeface="Microsoft YaHei" pitchFamily="34" charset="0"/>
              <a:ea typeface="Microsoft YaHei" pitchFamily="34" charset="-122"/>
              <a:cs typeface="Microsoft YaHei" pitchFamily="34" charset="-120"/>
            </a:endParaRPr>
          </a:p>
        </p:txBody>
      </p:sp>
      <p:sp>
        <p:nvSpPr>
          <p:cNvPr id="25" name="Shape 23"/>
          <p:cNvSpPr/>
          <p:nvPr/>
        </p:nvSpPr>
        <p:spPr>
          <a:xfrm>
            <a:off x="9220200" y="2171700"/>
            <a:ext cx="1752600" cy="1752600"/>
          </a:xfrm>
          <a:prstGeom prst="ellipse">
            <a:avLst/>
          </a:prstGeom>
          <a:noFill/>
          <a:ln w="152400">
            <a:solidFill>
              <a:srgbClr val="EBE1CE"/>
            </a:solidFill>
            <a:prstDash val="solid"/>
          </a:ln>
        </p:spPr>
      </p:sp>
      <p:sp>
        <p:nvSpPr>
          <p:cNvPr id="26" name="Shape 24"/>
          <p:cNvSpPr/>
          <p:nvPr/>
        </p:nvSpPr>
        <p:spPr>
          <a:xfrm>
            <a:off x="9220200" y="2171700"/>
            <a:ext cx="1752600" cy="1752600"/>
          </a:xfrm>
          <a:prstGeom prst="ellipse">
            <a:avLst/>
          </a:prstGeom>
          <a:noFill/>
          <a:ln w="152400">
            <a:solidFill>
              <a:srgbClr val="B02318"/>
            </a:solidFill>
            <a:prstDash val="solid"/>
          </a:ln>
        </p:spPr>
      </p:sp>
      <p:sp>
        <p:nvSpPr>
          <p:cNvPr id="27" name="Text 25"/>
          <p:cNvSpPr/>
          <p:nvPr/>
        </p:nvSpPr>
        <p:spPr>
          <a:xfrm>
            <a:off x="8001000" y="2814812"/>
            <a:ext cx="4191000" cy="457200"/>
          </a:xfrm>
          <a:prstGeom prst="rect">
            <a:avLst/>
          </a:prstGeom>
          <a:noFill/>
          <a:ln/>
        </p:spPr>
        <p:txBody>
          <a:bodyPr wrap="none" lIns="0" tIns="0" rIns="0" bIns="0" rtlCol="0" anchor="t"/>
          <a:lstStyle/>
          <a:p>
            <a:pPr algn="ctr" indent="0" marL="0">
              <a:buNone/>
            </a:pPr>
            <a:r>
              <a:rPr lang="en-US" sz="3000" b="1" dirty="0">
                <a:solidFill>
                  <a:srgbClr val="B02318"/>
                </a:solidFill>
                <a:latin typeface="Microsoft YaHei" pitchFamily="34" charset="0"/>
                <a:ea typeface="Microsoft YaHei" pitchFamily="34" charset="-122"/>
                <a:cs typeface="Microsoft YaHei" pitchFamily="34" charset="-120"/>
              </a:rPr>
              <a:t>100%</a:t>
            </a:r>
            <a:endParaRPr lang="en-US" sz="3000" dirty="0">
              <a:latin typeface="Microsoft YaHei" pitchFamily="34" charset="0"/>
              <a:ea typeface="Microsoft YaHei" pitchFamily="34" charset="-122"/>
              <a:cs typeface="Microsoft YaHei" pitchFamily="34" charset="-120"/>
            </a:endParaRPr>
          </a:p>
        </p:txBody>
      </p:sp>
      <p:sp>
        <p:nvSpPr>
          <p:cNvPr id="28" name="Text 26"/>
          <p:cNvSpPr/>
          <p:nvPr/>
        </p:nvSpPr>
        <p:spPr>
          <a:xfrm>
            <a:off x="8001000" y="4207394"/>
            <a:ext cx="4191000" cy="217170"/>
          </a:xfrm>
          <a:prstGeom prst="rect">
            <a:avLst/>
          </a:prstGeom>
          <a:noFill/>
          <a:ln/>
        </p:spPr>
        <p:txBody>
          <a:bodyPr wrap="none" lIns="0" tIns="0" rIns="0" bIns="0" rtlCol="0" anchor="t"/>
          <a:lstStyle/>
          <a:p>
            <a:pPr algn="ctr" indent="0" marL="0">
              <a:buNone/>
            </a:pPr>
            <a:r>
              <a:rPr lang="en-US" sz="1425" b="1" dirty="0">
                <a:solidFill>
                  <a:srgbClr val="B02318"/>
                </a:solidFill>
                <a:latin typeface="Microsoft YaHei" pitchFamily="34" charset="0"/>
                <a:ea typeface="Microsoft YaHei" pitchFamily="34" charset="-122"/>
                <a:cs typeface="Microsoft YaHei" pitchFamily="34" charset="-120"/>
              </a:rPr>
              <a:t>Trade-in funds</a:t>
            </a:r>
            <a:endParaRPr lang="en-US" sz="1425" dirty="0">
              <a:latin typeface="Microsoft YaHei" pitchFamily="34" charset="0"/>
              <a:ea typeface="Microsoft YaHei" pitchFamily="34" charset="-122"/>
              <a:cs typeface="Microsoft YaHei" pitchFamily="34" charset="-120"/>
            </a:endParaRPr>
          </a:p>
        </p:txBody>
      </p:sp>
      <p:sp>
        <p:nvSpPr>
          <p:cNvPr id="29" name="Text 27"/>
          <p:cNvSpPr/>
          <p:nvPr/>
        </p:nvSpPr>
        <p:spPr>
          <a:xfrm>
            <a:off x="8001000" y="4501585"/>
            <a:ext cx="4191000" cy="182880"/>
          </a:xfrm>
          <a:prstGeom prst="rect">
            <a:avLst/>
          </a:prstGeom>
          <a:noFill/>
          <a:ln/>
        </p:spPr>
        <p:txBody>
          <a:bodyPr wrap="none" lIns="0" tIns="0" rIns="0" bIns="0" rtlCol="0" anchor="t"/>
          <a:lstStyle/>
          <a:p>
            <a:pPr algn="ctr" indent="0" marL="0">
              <a:buNone/>
            </a:pPr>
            <a:r>
              <a:rPr lang="en-US" sz="1200" dirty="0">
                <a:solidFill>
                  <a:srgbClr val="33231C"/>
                </a:solidFill>
                <a:latin typeface="Microsoft YaHei" pitchFamily="34" charset="0"/>
                <a:ea typeface="Microsoft YaHei" pitchFamily="34" charset="-122"/>
                <a:cs typeface="Microsoft YaHei" pitchFamily="34" charset="-120"/>
              </a:rPr>
              <a:t>¥250bn of ¥250bn</a:t>
            </a:r>
            <a:endParaRPr lang="en-US" sz="1200" dirty="0">
              <a:latin typeface="Microsoft YaHei" pitchFamily="34" charset="0"/>
              <a:ea typeface="Microsoft YaHei" pitchFamily="34" charset="-122"/>
              <a:cs typeface="Microsoft YaHei" pitchFamily="34" charset="-120"/>
            </a:endParaRPr>
          </a:p>
        </p:txBody>
      </p:sp>
      <p:sp>
        <p:nvSpPr>
          <p:cNvPr id="30" name="Text 28"/>
          <p:cNvSpPr/>
          <p:nvPr/>
        </p:nvSpPr>
        <p:spPr>
          <a:xfrm>
            <a:off x="8001000" y="4739348"/>
            <a:ext cx="4191000" cy="171450"/>
          </a:xfrm>
          <a:prstGeom prst="rect">
            <a:avLst/>
          </a:prstGeom>
          <a:noFill/>
          <a:ln/>
        </p:spPr>
        <p:txBody>
          <a:bodyPr wrap="none" lIns="0" tIns="0" rIns="0" bIns="0" rtlCol="0" anchor="t"/>
          <a:lstStyle/>
          <a:p>
            <a:pPr algn="ctr" indent="0" marL="0">
              <a:buNone/>
            </a:pPr>
            <a:r>
              <a:rPr lang="en-US" sz="1125" dirty="0">
                <a:solidFill>
                  <a:srgbClr val="6E5B4B"/>
                </a:solidFill>
                <a:latin typeface="Microsoft YaHei" pitchFamily="34" charset="0"/>
                <a:ea typeface="Microsoft YaHei" pitchFamily="34" charset="-122"/>
                <a:cs typeface="Microsoft YaHei" pitchFamily="34" charset="-120"/>
              </a:rPr>
              <a:t>All allocated by Sep 30</a:t>
            </a:r>
            <a:endParaRPr lang="en-US" sz="1125" dirty="0">
              <a:latin typeface="Microsoft YaHei" pitchFamily="34" charset="0"/>
              <a:ea typeface="Microsoft YaHei" pitchFamily="34" charset="-122"/>
              <a:cs typeface="Microsoft YaHei" pitchFamily="34" charset="-120"/>
            </a:endParaRPr>
          </a:p>
        </p:txBody>
      </p:sp>
      <p:sp>
        <p:nvSpPr>
          <p:cNvPr id="31" name="Text 29"/>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Ministry of Finance bond notices, local bond and Jan–Aug fiscal releases, Xinhua (September 30). Progress is the amount issued, spent or allocated as a share</a:t>
            </a:r>
            <a:endParaRPr lang="en-US" sz="1050" dirty="0">
              <a:latin typeface="Microsoft YaHei" pitchFamily="34" charset="0"/>
              <a:ea typeface="Microsoft YaHei" pitchFamily="34" charset="-122"/>
              <a:cs typeface="Microsoft YaHei" pitchFamily="34" charset="-120"/>
            </a:endParaRPr>
          </a:p>
        </p:txBody>
      </p:sp>
      <p:sp>
        <p:nvSpPr>
          <p:cNvPr id="32" name="Text 30"/>
          <p:cNvSpPr/>
          <p:nvPr/>
        </p:nvSpPr>
        <p:spPr>
          <a:xfrm>
            <a:off x="762000" y="64915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of the full year (calculated)</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pic>
        <p:nvPicPr>
          <p:cNvPr id="3" name="Image 0" descr="preencoded.png">    </p:cNvPr>
          <p:cNvPicPr>
            <a:picLocks noChangeAspect="1"/>
          </p:cNvPicPr>
          <p:nvPr/>
        </p:nvPicPr>
        <p:blipFill>
          <a:blip r:embed="rId1"/>
          <a:srcRect l="30556" r="30556" t="0" b="0"/>
          <a:stretch/>
        </p:blipFill>
        <p:spPr>
          <a:xfrm>
            <a:off x="0" y="0"/>
            <a:ext cx="5334000" cy="6858000"/>
          </a:xfrm>
          <a:prstGeom prst="rect">
            <a:avLst/>
          </a:prstGeom>
        </p:spPr>
      </p:pic>
      <p:sp>
        <p:nvSpPr>
          <p:cNvPr id="4" name="Shape 1"/>
          <p:cNvSpPr/>
          <p:nvPr/>
        </p:nvSpPr>
        <p:spPr>
          <a:xfrm>
            <a:off x="5715000" y="247650"/>
            <a:ext cx="5867400" cy="19050"/>
          </a:xfrm>
          <a:prstGeom prst="rect">
            <a:avLst/>
          </a:prstGeom>
          <a:solidFill>
            <a:srgbClr val="C79A3B"/>
          </a:solidFill>
          <a:ln/>
        </p:spPr>
      </p:sp>
      <p:sp>
        <p:nvSpPr>
          <p:cNvPr id="5" name="Shape 2"/>
          <p:cNvSpPr/>
          <p:nvPr/>
        </p:nvSpPr>
        <p:spPr>
          <a:xfrm>
            <a:off x="5715000" y="304800"/>
            <a:ext cx="5867400" cy="9525"/>
          </a:xfrm>
          <a:prstGeom prst="rect">
            <a:avLst/>
          </a:prstGeom>
          <a:solidFill>
            <a:srgbClr val="C79A3B"/>
          </a:solidFill>
          <a:ln/>
        </p:spPr>
      </p:sp>
      <p:sp>
        <p:nvSpPr>
          <p:cNvPr id="6" name="Text 3"/>
          <p:cNvSpPr/>
          <p:nvPr/>
        </p:nvSpPr>
        <p:spPr>
          <a:xfrm>
            <a:off x="5867400" y="630695"/>
            <a:ext cx="6324600" cy="365760"/>
          </a:xfrm>
          <a:prstGeom prst="rect">
            <a:avLst/>
          </a:prstGeom>
          <a:noFill/>
          <a:ln/>
        </p:spPr>
        <p:txBody>
          <a:bodyPr wrap="none" lIns="0" tIns="0" rIns="0" bIns="0" rtlCol="0" anchor="t"/>
          <a:lstStyle/>
          <a:p>
            <a:pPr algn="l" indent="0" marL="0">
              <a:buNone/>
            </a:pPr>
            <a:r>
              <a:rPr lang="en-US" sz="2400" b="1" dirty="0">
                <a:solidFill>
                  <a:srgbClr val="B02318"/>
                </a:solidFill>
                <a:latin typeface="Microsoft YaHei" pitchFamily="34" charset="0"/>
                <a:ea typeface="Microsoft YaHei" pitchFamily="34" charset="-122"/>
                <a:cs typeface="Microsoft YaHei" pitchFamily="34" charset="-120"/>
              </a:rPr>
              <a:t>Equipment money is out,</a:t>
            </a:r>
            <a:endParaRPr lang="en-US" sz="2400" dirty="0">
              <a:latin typeface="Microsoft YaHei" pitchFamily="34" charset="0"/>
              <a:ea typeface="Microsoft YaHei" pitchFamily="34" charset="-122"/>
              <a:cs typeface="Microsoft YaHei" pitchFamily="34" charset="-120"/>
            </a:endParaRPr>
          </a:p>
        </p:txBody>
      </p:sp>
      <p:sp>
        <p:nvSpPr>
          <p:cNvPr id="7" name="Text 4"/>
          <p:cNvSpPr/>
          <p:nvPr/>
        </p:nvSpPr>
        <p:spPr>
          <a:xfrm>
            <a:off x="5867400" y="1021220"/>
            <a:ext cx="6324600" cy="365760"/>
          </a:xfrm>
          <a:prstGeom prst="rect">
            <a:avLst/>
          </a:prstGeom>
          <a:noFill/>
          <a:ln/>
        </p:spPr>
        <p:txBody>
          <a:bodyPr wrap="none" lIns="0" tIns="0" rIns="0" bIns="0" rtlCol="0" anchor="t"/>
          <a:lstStyle/>
          <a:p>
            <a:pPr algn="l" indent="0" marL="0">
              <a:buNone/>
            </a:pPr>
            <a:r>
              <a:rPr lang="en-US" sz="2400" b="1" dirty="0">
                <a:solidFill>
                  <a:srgbClr val="B02318"/>
                </a:solidFill>
                <a:latin typeface="Microsoft YaHei" pitchFamily="34" charset="0"/>
                <a:ea typeface="Microsoft YaHei" pitchFamily="34" charset="-122"/>
                <a:cs typeface="Microsoft YaHei" pitchFamily="34" charset="-120"/>
              </a:rPr>
              <a:t>and loans get subsidies</a:t>
            </a:r>
            <a:endParaRPr lang="en-US" sz="2400" dirty="0">
              <a:latin typeface="Microsoft YaHei" pitchFamily="34" charset="0"/>
              <a:ea typeface="Microsoft YaHei" pitchFamily="34" charset="-122"/>
              <a:cs typeface="Microsoft YaHei" pitchFamily="34" charset="-120"/>
            </a:endParaRPr>
          </a:p>
        </p:txBody>
      </p:sp>
      <p:sp>
        <p:nvSpPr>
          <p:cNvPr id="8" name="Shape 5"/>
          <p:cNvSpPr/>
          <p:nvPr/>
        </p:nvSpPr>
        <p:spPr>
          <a:xfrm>
            <a:off x="5867400" y="1524000"/>
            <a:ext cx="609600" cy="19050"/>
          </a:xfrm>
          <a:prstGeom prst="rect">
            <a:avLst/>
          </a:prstGeom>
          <a:solidFill>
            <a:srgbClr val="C79A3B"/>
          </a:solidFill>
          <a:ln/>
        </p:spPr>
      </p:sp>
      <p:sp>
        <p:nvSpPr>
          <p:cNvPr id="9" name="Text 6"/>
          <p:cNvSpPr/>
          <p:nvPr/>
        </p:nvSpPr>
        <p:spPr>
          <a:xfrm>
            <a:off x="5867400" y="1891373"/>
            <a:ext cx="63246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Equipment upgrade funds (ultra-long bonds)</a:t>
            </a:r>
            <a:endParaRPr lang="en-US" sz="1125" dirty="0">
              <a:latin typeface="Microsoft YaHei" pitchFamily="34" charset="0"/>
              <a:ea typeface="Microsoft YaHei" pitchFamily="34" charset="-122"/>
              <a:cs typeface="Microsoft YaHei" pitchFamily="34" charset="-120"/>
            </a:endParaRPr>
          </a:p>
        </p:txBody>
      </p:sp>
      <p:sp>
        <p:nvSpPr>
          <p:cNvPr id="10" name="Text 7"/>
          <p:cNvSpPr/>
          <p:nvPr/>
        </p:nvSpPr>
        <p:spPr>
          <a:xfrm>
            <a:off x="5867400" y="2148785"/>
            <a:ext cx="6324600" cy="480060"/>
          </a:xfrm>
          <a:prstGeom prst="rect">
            <a:avLst/>
          </a:prstGeom>
          <a:noFill/>
          <a:ln/>
        </p:spPr>
        <p:txBody>
          <a:bodyPr wrap="none" lIns="0" tIns="0" rIns="0" bIns="0" rtlCol="0" anchor="t"/>
          <a:lstStyle/>
          <a:p>
            <a:pPr algn="l" indent="0" marL="0">
              <a:buNone/>
            </a:pPr>
            <a:r>
              <a:rPr lang="en-US" sz="3150" b="1" dirty="0">
                <a:solidFill>
                  <a:srgbClr val="B02318"/>
                </a:solidFill>
                <a:latin typeface="Microsoft YaHei" pitchFamily="34" charset="0"/>
                <a:ea typeface="Microsoft YaHei" pitchFamily="34" charset="-122"/>
                <a:cs typeface="Microsoft YaHei" pitchFamily="34" charset="-120"/>
              </a:rPr>
              <a:t>¥200bn</a:t>
            </a:r>
            <a:endParaRPr lang="en-US" sz="3150" dirty="0">
              <a:latin typeface="Microsoft YaHei" pitchFamily="34" charset="0"/>
              <a:ea typeface="Microsoft YaHei" pitchFamily="34" charset="-122"/>
              <a:cs typeface="Microsoft YaHei" pitchFamily="34" charset="-120"/>
            </a:endParaRPr>
          </a:p>
        </p:txBody>
      </p:sp>
      <p:sp>
        <p:nvSpPr>
          <p:cNvPr id="11" name="Text 8"/>
          <p:cNvSpPr/>
          <p:nvPr/>
        </p:nvSpPr>
        <p:spPr>
          <a:xfrm>
            <a:off x="8953500" y="2310835"/>
            <a:ext cx="3238500" cy="182880"/>
          </a:xfrm>
          <a:prstGeom prst="rect">
            <a:avLst/>
          </a:prstGeom>
          <a:noFill/>
          <a:ln/>
        </p:spPr>
        <p:txBody>
          <a:bodyPr wrap="none" lIns="0" tIns="0" rIns="0" bIns="0" rtlCol="0" anchor="t"/>
          <a:lstStyle/>
          <a:p>
            <a:pPr algn="l" indent="0" marL="0">
              <a:buNone/>
            </a:pPr>
            <a:r>
              <a:rPr lang="en-US" sz="1200" dirty="0">
                <a:solidFill>
                  <a:srgbClr val="33231C"/>
                </a:solidFill>
                <a:latin typeface="Microsoft YaHei" pitchFamily="34" charset="0"/>
                <a:ea typeface="Microsoft YaHei" pitchFamily="34" charset="-122"/>
                <a:cs typeface="Microsoft YaHei" pitchFamily="34" charset="-120"/>
              </a:rPr>
              <a:t>Allocated</a:t>
            </a:r>
            <a:endParaRPr lang="en-US" sz="1200" dirty="0">
              <a:latin typeface="Microsoft YaHei" pitchFamily="34" charset="0"/>
              <a:ea typeface="Microsoft YaHei" pitchFamily="34" charset="-122"/>
              <a:cs typeface="Microsoft YaHei" pitchFamily="34" charset="-120"/>
            </a:endParaRPr>
          </a:p>
        </p:txBody>
      </p:sp>
      <p:sp>
        <p:nvSpPr>
          <p:cNvPr id="12" name="Shape 9"/>
          <p:cNvSpPr/>
          <p:nvPr/>
        </p:nvSpPr>
        <p:spPr>
          <a:xfrm>
            <a:off x="5867400" y="2819400"/>
            <a:ext cx="5181600" cy="9525"/>
          </a:xfrm>
          <a:prstGeom prst="rect">
            <a:avLst/>
          </a:prstGeom>
          <a:solidFill>
            <a:srgbClr val="E0D2B8"/>
          </a:solidFill>
          <a:ln/>
        </p:spPr>
      </p:sp>
      <p:sp>
        <p:nvSpPr>
          <p:cNvPr id="13" name="Text 10"/>
          <p:cNvSpPr/>
          <p:nvPr/>
        </p:nvSpPr>
        <p:spPr>
          <a:xfrm>
            <a:off x="5867400" y="3110573"/>
            <a:ext cx="63246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Yearly loan subsidy for small firms</a:t>
            </a:r>
            <a:endParaRPr lang="en-US" sz="1125" dirty="0">
              <a:latin typeface="Microsoft YaHei" pitchFamily="34" charset="0"/>
              <a:ea typeface="Microsoft YaHei" pitchFamily="34" charset="-122"/>
              <a:cs typeface="Microsoft YaHei" pitchFamily="34" charset="-120"/>
            </a:endParaRPr>
          </a:p>
        </p:txBody>
      </p:sp>
      <p:sp>
        <p:nvSpPr>
          <p:cNvPr id="14" name="Text 11"/>
          <p:cNvSpPr/>
          <p:nvPr/>
        </p:nvSpPr>
        <p:spPr>
          <a:xfrm>
            <a:off x="5867400" y="3367985"/>
            <a:ext cx="6324600" cy="480060"/>
          </a:xfrm>
          <a:prstGeom prst="rect">
            <a:avLst/>
          </a:prstGeom>
          <a:noFill/>
          <a:ln/>
        </p:spPr>
        <p:txBody>
          <a:bodyPr wrap="none" lIns="0" tIns="0" rIns="0" bIns="0" rtlCol="0" anchor="t"/>
          <a:lstStyle/>
          <a:p>
            <a:pPr algn="l" indent="0" marL="0">
              <a:buNone/>
            </a:pPr>
            <a:r>
              <a:rPr lang="en-US" sz="3150" b="1" dirty="0">
                <a:solidFill>
                  <a:srgbClr val="33231C"/>
                </a:solidFill>
                <a:latin typeface="Microsoft YaHei" pitchFamily="34" charset="0"/>
                <a:ea typeface="Microsoft YaHei" pitchFamily="34" charset="-122"/>
                <a:cs typeface="Microsoft YaHei" pitchFamily="34" charset="-120"/>
              </a:rPr>
              <a:t>1.5 pt</a:t>
            </a:r>
            <a:endParaRPr lang="en-US" sz="3150" dirty="0">
              <a:latin typeface="Microsoft YaHei" pitchFamily="34" charset="0"/>
              <a:ea typeface="Microsoft YaHei" pitchFamily="34" charset="-122"/>
              <a:cs typeface="Microsoft YaHei" pitchFamily="34" charset="-120"/>
            </a:endParaRPr>
          </a:p>
        </p:txBody>
      </p:sp>
      <p:sp>
        <p:nvSpPr>
          <p:cNvPr id="15" name="Text 12"/>
          <p:cNvSpPr/>
          <p:nvPr/>
        </p:nvSpPr>
        <p:spPr>
          <a:xfrm>
            <a:off x="8953500" y="3530035"/>
            <a:ext cx="3238500" cy="182880"/>
          </a:xfrm>
          <a:prstGeom prst="rect">
            <a:avLst/>
          </a:prstGeom>
          <a:noFill/>
          <a:ln/>
        </p:spPr>
        <p:txBody>
          <a:bodyPr wrap="none" lIns="0" tIns="0" rIns="0" bIns="0" rtlCol="0" anchor="t"/>
          <a:lstStyle/>
          <a:p>
            <a:pPr algn="l" indent="0" marL="0">
              <a:buNone/>
            </a:pPr>
            <a:r>
              <a:rPr lang="en-US" sz="1200" dirty="0">
                <a:solidFill>
                  <a:srgbClr val="33231C"/>
                </a:solidFill>
                <a:latin typeface="Microsoft YaHei" pitchFamily="34" charset="0"/>
                <a:ea typeface="Microsoft YaHei" pitchFamily="34" charset="-122"/>
                <a:cs typeface="Microsoft YaHei" pitchFamily="34" charset="-120"/>
              </a:rPr>
              <a:t>Up to two years</a:t>
            </a:r>
            <a:endParaRPr lang="en-US" sz="1200" dirty="0">
              <a:latin typeface="Microsoft YaHei" pitchFamily="34" charset="0"/>
              <a:ea typeface="Microsoft YaHei" pitchFamily="34" charset="-122"/>
              <a:cs typeface="Microsoft YaHei" pitchFamily="34" charset="-120"/>
            </a:endParaRPr>
          </a:p>
        </p:txBody>
      </p:sp>
      <p:sp>
        <p:nvSpPr>
          <p:cNvPr id="16" name="Shape 13"/>
          <p:cNvSpPr/>
          <p:nvPr/>
        </p:nvSpPr>
        <p:spPr>
          <a:xfrm>
            <a:off x="5867400" y="4038600"/>
            <a:ext cx="5181600" cy="9525"/>
          </a:xfrm>
          <a:prstGeom prst="rect">
            <a:avLst/>
          </a:prstGeom>
          <a:solidFill>
            <a:srgbClr val="E0D2B8"/>
          </a:solidFill>
          <a:ln/>
        </p:spPr>
      </p:sp>
      <p:sp>
        <p:nvSpPr>
          <p:cNvPr id="17" name="Text 14"/>
          <p:cNvSpPr/>
          <p:nvPr/>
        </p:nvSpPr>
        <p:spPr>
          <a:xfrm>
            <a:off x="5867400" y="4329773"/>
            <a:ext cx="6324600" cy="171450"/>
          </a:xfrm>
          <a:prstGeom prst="rect">
            <a:avLst/>
          </a:prstGeom>
          <a:noFill/>
          <a:ln/>
        </p:spPr>
        <p:txBody>
          <a:bodyPr wrap="none" lIns="0" tIns="0" rIns="0" bIns="0" rtlCol="0" anchor="t"/>
          <a:lstStyle/>
          <a:p>
            <a:pPr algn="l" indent="0" marL="0">
              <a:buNone/>
            </a:pPr>
            <a:r>
              <a:rPr lang="en-US" sz="1125" dirty="0">
                <a:solidFill>
                  <a:srgbClr val="6E5B4B"/>
                </a:solidFill>
                <a:latin typeface="Microsoft YaHei" pitchFamily="34" charset="0"/>
                <a:ea typeface="Microsoft YaHei" pitchFamily="34" charset="-122"/>
                <a:cs typeface="Microsoft YaHei" pitchFamily="34" charset="-120"/>
              </a:rPr>
              <a:t>Subsidized loan cap per firm</a:t>
            </a:r>
            <a:endParaRPr lang="en-US" sz="1125" dirty="0">
              <a:latin typeface="Microsoft YaHei" pitchFamily="34" charset="0"/>
              <a:ea typeface="Microsoft YaHei" pitchFamily="34" charset="-122"/>
              <a:cs typeface="Microsoft YaHei" pitchFamily="34" charset="-120"/>
            </a:endParaRPr>
          </a:p>
        </p:txBody>
      </p:sp>
      <p:sp>
        <p:nvSpPr>
          <p:cNvPr id="18" name="Text 15"/>
          <p:cNvSpPr/>
          <p:nvPr/>
        </p:nvSpPr>
        <p:spPr>
          <a:xfrm>
            <a:off x="5867400" y="4587185"/>
            <a:ext cx="6324600" cy="480060"/>
          </a:xfrm>
          <a:prstGeom prst="rect">
            <a:avLst/>
          </a:prstGeom>
          <a:noFill/>
          <a:ln/>
        </p:spPr>
        <p:txBody>
          <a:bodyPr wrap="none" lIns="0" tIns="0" rIns="0" bIns="0" rtlCol="0" anchor="t"/>
          <a:lstStyle/>
          <a:p>
            <a:pPr algn="l" indent="0" marL="0">
              <a:buNone/>
            </a:pPr>
            <a:r>
              <a:rPr lang="en-US" sz="3150" b="1" dirty="0">
                <a:solidFill>
                  <a:srgbClr val="33231C"/>
                </a:solidFill>
                <a:latin typeface="Microsoft YaHei" pitchFamily="34" charset="0"/>
                <a:ea typeface="Microsoft YaHei" pitchFamily="34" charset="-122"/>
                <a:cs typeface="Microsoft YaHei" pitchFamily="34" charset="-120"/>
              </a:rPr>
              <a:t>¥75m</a:t>
            </a:r>
            <a:endParaRPr lang="en-US" sz="3150" dirty="0">
              <a:latin typeface="Microsoft YaHei" pitchFamily="34" charset="0"/>
              <a:ea typeface="Microsoft YaHei" pitchFamily="34" charset="-122"/>
              <a:cs typeface="Microsoft YaHei" pitchFamily="34" charset="-120"/>
            </a:endParaRPr>
          </a:p>
        </p:txBody>
      </p:sp>
      <p:sp>
        <p:nvSpPr>
          <p:cNvPr id="19" name="Text 16"/>
          <p:cNvSpPr/>
          <p:nvPr/>
        </p:nvSpPr>
        <p:spPr>
          <a:xfrm>
            <a:off x="8953500" y="4749235"/>
            <a:ext cx="3238500" cy="182880"/>
          </a:xfrm>
          <a:prstGeom prst="rect">
            <a:avLst/>
          </a:prstGeom>
          <a:noFill/>
          <a:ln/>
        </p:spPr>
        <p:txBody>
          <a:bodyPr wrap="none" lIns="0" tIns="0" rIns="0" bIns="0" rtlCol="0" anchor="t"/>
          <a:lstStyle/>
          <a:p>
            <a:pPr algn="l" indent="0" marL="0">
              <a:buNone/>
            </a:pPr>
            <a:r>
              <a:rPr lang="en-US" sz="1200" dirty="0">
                <a:solidFill>
                  <a:srgbClr val="33231C"/>
                </a:solidFill>
                <a:latin typeface="Microsoft YaHei" pitchFamily="34" charset="0"/>
                <a:ea typeface="Microsoft YaHei" pitchFamily="34" charset="-122"/>
                <a:cs typeface="Microsoft YaHei" pitchFamily="34" charset="-120"/>
              </a:rPr>
              <a:t>From Aug 1, was ¥50m</a:t>
            </a:r>
            <a:endParaRPr lang="en-US" sz="1200" dirty="0">
              <a:latin typeface="Microsoft YaHei" pitchFamily="34" charset="0"/>
              <a:ea typeface="Microsoft YaHei" pitchFamily="34" charset="-122"/>
              <a:cs typeface="Microsoft YaHei" pitchFamily="34" charset="-120"/>
            </a:endParaRPr>
          </a:p>
        </p:txBody>
      </p:sp>
      <p:sp>
        <p:nvSpPr>
          <p:cNvPr id="20" name="Shape 17"/>
          <p:cNvSpPr/>
          <p:nvPr/>
        </p:nvSpPr>
        <p:spPr>
          <a:xfrm>
            <a:off x="5867400" y="5257800"/>
            <a:ext cx="5181600" cy="9525"/>
          </a:xfrm>
          <a:prstGeom prst="rect">
            <a:avLst/>
          </a:prstGeom>
          <a:solidFill>
            <a:srgbClr val="E0D2B8"/>
          </a:solidFill>
          <a:ln/>
        </p:spPr>
      </p:sp>
      <p:sp>
        <p:nvSpPr>
          <p:cNvPr id="21" name="Text 18"/>
          <p:cNvSpPr/>
          <p:nvPr/>
        </p:nvSpPr>
        <p:spPr>
          <a:xfrm>
            <a:off x="5867400" y="6110587"/>
            <a:ext cx="63246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Ministry of Finance (January and August 2026). Illustration, AI-generated</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Text 3"/>
          <p:cNvSpPr/>
          <p:nvPr/>
        </p:nvSpPr>
        <p:spPr>
          <a:xfrm>
            <a:off x="0" y="936218"/>
            <a:ext cx="12192000" cy="388620"/>
          </a:xfrm>
          <a:prstGeom prst="rect">
            <a:avLst/>
          </a:prstGeom>
          <a:noFill/>
          <a:ln/>
        </p:spPr>
        <p:txBody>
          <a:bodyPr wrap="none" lIns="0" tIns="0" rIns="0" bIns="0" rtlCol="0" anchor="t"/>
          <a:lstStyle/>
          <a:p>
            <a:pPr algn="ctr" indent="0" marL="0">
              <a:buNone/>
            </a:pPr>
            <a:r>
              <a:rPr lang="en-US" sz="2550" b="1" dirty="0">
                <a:solidFill>
                  <a:srgbClr val="B02318"/>
                </a:solidFill>
                <a:latin typeface="Microsoft YaHei" pitchFamily="34" charset="0"/>
                <a:ea typeface="Microsoft YaHei" pitchFamily="34" charset="-122"/>
                <a:cs typeface="Microsoft YaHei" pitchFamily="34" charset="-120"/>
              </a:rPr>
              <a:t>For us: spending, equipment, carbon and exports</a:t>
            </a:r>
            <a:endParaRPr lang="en-US" sz="2550" dirty="0">
              <a:latin typeface="Microsoft YaHei" pitchFamily="34" charset="0"/>
              <a:ea typeface="Microsoft YaHei" pitchFamily="34" charset="-122"/>
              <a:cs typeface="Microsoft YaHei" pitchFamily="34" charset="-120"/>
            </a:endParaRPr>
          </a:p>
        </p:txBody>
      </p:sp>
      <p:sp>
        <p:nvSpPr>
          <p:cNvPr id="6" name="Shape 4"/>
          <p:cNvSpPr/>
          <p:nvPr/>
        </p:nvSpPr>
        <p:spPr>
          <a:xfrm>
            <a:off x="5791200" y="1466850"/>
            <a:ext cx="609600" cy="19050"/>
          </a:xfrm>
          <a:prstGeom prst="rect">
            <a:avLst/>
          </a:prstGeom>
          <a:solidFill>
            <a:srgbClr val="C79A3B"/>
          </a:solidFill>
          <a:ln/>
        </p:spPr>
      </p:sp>
      <p:sp>
        <p:nvSpPr>
          <p:cNvPr id="7" name="Shape 5"/>
          <p:cNvSpPr/>
          <p:nvPr/>
        </p:nvSpPr>
        <p:spPr>
          <a:xfrm>
            <a:off x="766763" y="1776413"/>
            <a:ext cx="5248275" cy="1895475"/>
          </a:xfrm>
          <a:prstGeom prst="rect">
            <a:avLst/>
          </a:prstGeom>
          <a:solidFill>
            <a:srgbClr val="FCF8EF"/>
          </a:solidFill>
          <a:ln w="9525">
            <a:solidFill>
              <a:srgbClr val="E0D2B8"/>
            </a:solidFill>
            <a:prstDash val="solid"/>
          </a:ln>
        </p:spPr>
      </p:sp>
      <p:sp>
        <p:nvSpPr>
          <p:cNvPr id="8" name="Shape 6"/>
          <p:cNvSpPr/>
          <p:nvPr/>
        </p:nvSpPr>
        <p:spPr>
          <a:xfrm>
            <a:off x="762000" y="1771650"/>
            <a:ext cx="5257800" cy="38100"/>
          </a:xfrm>
          <a:prstGeom prst="rect">
            <a:avLst/>
          </a:prstGeom>
          <a:solidFill>
            <a:srgbClr val="C79A3B"/>
          </a:solidFill>
          <a:ln/>
        </p:spPr>
      </p:sp>
      <p:sp>
        <p:nvSpPr>
          <p:cNvPr id="9" name="Shape 7"/>
          <p:cNvSpPr/>
          <p:nvPr/>
        </p:nvSpPr>
        <p:spPr>
          <a:xfrm>
            <a:off x="990600" y="2057400"/>
            <a:ext cx="381000" cy="381000"/>
          </a:xfrm>
          <a:prstGeom prst="rect">
            <a:avLst/>
          </a:prstGeom>
          <a:solidFill>
            <a:srgbClr val="B02318"/>
          </a:solidFill>
          <a:ln/>
        </p:spPr>
      </p:sp>
      <p:sp>
        <p:nvSpPr>
          <p:cNvPr id="10" name="Text 8"/>
          <p:cNvSpPr/>
          <p:nvPr/>
        </p:nvSpPr>
        <p:spPr>
          <a:xfrm>
            <a:off x="0" y="2140831"/>
            <a:ext cx="23622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1</a:t>
            </a:r>
            <a:endParaRPr lang="en-US" sz="1500" dirty="0">
              <a:latin typeface="Microsoft YaHei" pitchFamily="34" charset="0"/>
              <a:ea typeface="Microsoft YaHei" pitchFamily="34" charset="-122"/>
              <a:cs typeface="Microsoft YaHei" pitchFamily="34" charset="-120"/>
            </a:endParaRPr>
          </a:p>
        </p:txBody>
      </p:sp>
      <p:sp>
        <p:nvSpPr>
          <p:cNvPr id="11" name="Text 9"/>
          <p:cNvSpPr/>
          <p:nvPr/>
        </p:nvSpPr>
        <p:spPr>
          <a:xfrm>
            <a:off x="1562100" y="2122504"/>
            <a:ext cx="106299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Spending: from goods to services</a:t>
            </a:r>
            <a:endParaRPr lang="en-US" sz="1650" dirty="0">
              <a:latin typeface="Microsoft YaHei" pitchFamily="34" charset="0"/>
              <a:ea typeface="Microsoft YaHei" pitchFamily="34" charset="-122"/>
              <a:cs typeface="Microsoft YaHei" pitchFamily="34" charset="-120"/>
            </a:endParaRPr>
          </a:p>
        </p:txBody>
      </p:sp>
      <p:sp>
        <p:nvSpPr>
          <p:cNvPr id="12" name="Text 10"/>
          <p:cNvSpPr/>
          <p:nvPr/>
        </p:nvSpPr>
        <p:spPr>
          <a:xfrm>
            <a:off x="1562100" y="2427304"/>
            <a:ext cx="106299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and loans</a:t>
            </a:r>
            <a:endParaRPr lang="en-US" sz="1650" dirty="0">
              <a:latin typeface="Microsoft YaHei" pitchFamily="34" charset="0"/>
              <a:ea typeface="Microsoft YaHei" pitchFamily="34" charset="-122"/>
              <a:cs typeface="Microsoft YaHei" pitchFamily="34" charset="-120"/>
            </a:endParaRPr>
          </a:p>
        </p:txBody>
      </p:sp>
      <p:sp>
        <p:nvSpPr>
          <p:cNvPr id="13" name="Text 11"/>
          <p:cNvSpPr/>
          <p:nvPr/>
        </p:nvSpPr>
        <p:spPr>
          <a:xfrm>
            <a:off x="1562100" y="2911633"/>
            <a:ext cx="106299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Trade-in funds ¥50bn lower, services retail +4.9%</a:t>
            </a:r>
            <a:endParaRPr lang="en-US" sz="1350" dirty="0">
              <a:latin typeface="Microsoft YaHei" pitchFamily="34" charset="0"/>
              <a:ea typeface="Microsoft YaHei" pitchFamily="34" charset="-122"/>
              <a:cs typeface="Microsoft YaHei" pitchFamily="34" charset="-120"/>
            </a:endParaRPr>
          </a:p>
        </p:txBody>
      </p:sp>
      <p:sp>
        <p:nvSpPr>
          <p:cNvPr id="14" name="Text 12"/>
          <p:cNvSpPr/>
          <p:nvPr/>
        </p:nvSpPr>
        <p:spPr>
          <a:xfrm>
            <a:off x="1562100" y="3178333"/>
            <a:ext cx="106299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in Jan–Aug</a:t>
            </a:r>
            <a:endParaRPr lang="en-US" sz="1350" dirty="0">
              <a:latin typeface="Microsoft YaHei" pitchFamily="34" charset="0"/>
              <a:ea typeface="Microsoft YaHei" pitchFamily="34" charset="-122"/>
              <a:cs typeface="Microsoft YaHei" pitchFamily="34" charset="-120"/>
            </a:endParaRPr>
          </a:p>
        </p:txBody>
      </p:sp>
      <p:sp>
        <p:nvSpPr>
          <p:cNvPr id="15" name="Shape 13"/>
          <p:cNvSpPr/>
          <p:nvPr/>
        </p:nvSpPr>
        <p:spPr>
          <a:xfrm>
            <a:off x="6176963" y="1776413"/>
            <a:ext cx="5248275" cy="1895475"/>
          </a:xfrm>
          <a:prstGeom prst="rect">
            <a:avLst/>
          </a:prstGeom>
          <a:solidFill>
            <a:srgbClr val="FCF8EF"/>
          </a:solidFill>
          <a:ln w="9525">
            <a:solidFill>
              <a:srgbClr val="E0D2B8"/>
            </a:solidFill>
            <a:prstDash val="solid"/>
          </a:ln>
        </p:spPr>
      </p:sp>
      <p:sp>
        <p:nvSpPr>
          <p:cNvPr id="16" name="Shape 14"/>
          <p:cNvSpPr/>
          <p:nvPr/>
        </p:nvSpPr>
        <p:spPr>
          <a:xfrm>
            <a:off x="6172200" y="1771650"/>
            <a:ext cx="5257800" cy="38100"/>
          </a:xfrm>
          <a:prstGeom prst="rect">
            <a:avLst/>
          </a:prstGeom>
          <a:solidFill>
            <a:srgbClr val="B02318"/>
          </a:solidFill>
          <a:ln/>
        </p:spPr>
      </p:sp>
      <p:sp>
        <p:nvSpPr>
          <p:cNvPr id="17" name="Shape 15"/>
          <p:cNvSpPr/>
          <p:nvPr/>
        </p:nvSpPr>
        <p:spPr>
          <a:xfrm>
            <a:off x="6400800" y="2057400"/>
            <a:ext cx="381000" cy="381000"/>
          </a:xfrm>
          <a:prstGeom prst="rect">
            <a:avLst/>
          </a:prstGeom>
          <a:solidFill>
            <a:srgbClr val="B02318"/>
          </a:solidFill>
          <a:ln/>
        </p:spPr>
      </p:sp>
      <p:sp>
        <p:nvSpPr>
          <p:cNvPr id="18" name="Text 16"/>
          <p:cNvSpPr/>
          <p:nvPr/>
        </p:nvSpPr>
        <p:spPr>
          <a:xfrm>
            <a:off x="990600" y="2140831"/>
            <a:ext cx="112014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2</a:t>
            </a:r>
            <a:endParaRPr lang="en-US" sz="1500" dirty="0">
              <a:latin typeface="Microsoft YaHei" pitchFamily="34" charset="0"/>
              <a:ea typeface="Microsoft YaHei" pitchFamily="34" charset="-122"/>
              <a:cs typeface="Microsoft YaHei" pitchFamily="34" charset="-120"/>
            </a:endParaRPr>
          </a:p>
        </p:txBody>
      </p:sp>
      <p:sp>
        <p:nvSpPr>
          <p:cNvPr id="19" name="Text 17"/>
          <p:cNvSpPr/>
          <p:nvPr/>
        </p:nvSpPr>
        <p:spPr>
          <a:xfrm>
            <a:off x="6972300" y="2122504"/>
            <a:ext cx="5219700" cy="251460"/>
          </a:xfrm>
          <a:prstGeom prst="rect">
            <a:avLst/>
          </a:prstGeom>
          <a:noFill/>
          <a:ln/>
        </p:spPr>
        <p:txBody>
          <a:bodyPr wrap="none" lIns="0" tIns="0" rIns="0" bIns="0" rtlCol="0" anchor="t"/>
          <a:lstStyle/>
          <a:p>
            <a:pPr algn="l" indent="0" marL="0">
              <a:buNone/>
            </a:pPr>
            <a:r>
              <a:rPr lang="en-US" sz="1650" b="1" dirty="0">
                <a:solidFill>
                  <a:srgbClr val="B02318"/>
                </a:solidFill>
                <a:latin typeface="Microsoft YaHei" pitchFamily="34" charset="0"/>
                <a:ea typeface="Microsoft YaHei" pitchFamily="34" charset="-122"/>
                <a:cs typeface="Microsoft YaHei" pitchFamily="34" charset="-120"/>
              </a:rPr>
              <a:t>Equipment: funds and cheaper loans</a:t>
            </a:r>
            <a:endParaRPr lang="en-US" sz="1650" dirty="0">
              <a:latin typeface="Microsoft YaHei" pitchFamily="34" charset="0"/>
              <a:ea typeface="Microsoft YaHei" pitchFamily="34" charset="-122"/>
              <a:cs typeface="Microsoft YaHei" pitchFamily="34" charset="-120"/>
            </a:endParaRPr>
          </a:p>
        </p:txBody>
      </p:sp>
      <p:sp>
        <p:nvSpPr>
          <p:cNvPr id="20" name="Text 18"/>
          <p:cNvSpPr/>
          <p:nvPr/>
        </p:nvSpPr>
        <p:spPr>
          <a:xfrm>
            <a:off x="6972300" y="2606833"/>
            <a:ext cx="5219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¥200bn allocated, and firm loans get a 1.5</a:t>
            </a:r>
            <a:endParaRPr lang="en-US" sz="1350" dirty="0">
              <a:latin typeface="Microsoft YaHei" pitchFamily="34" charset="0"/>
              <a:ea typeface="Microsoft YaHei" pitchFamily="34" charset="-122"/>
              <a:cs typeface="Microsoft YaHei" pitchFamily="34" charset="-120"/>
            </a:endParaRPr>
          </a:p>
        </p:txBody>
      </p:sp>
      <p:sp>
        <p:nvSpPr>
          <p:cNvPr id="21" name="Text 19"/>
          <p:cNvSpPr/>
          <p:nvPr/>
        </p:nvSpPr>
        <p:spPr>
          <a:xfrm>
            <a:off x="6972300" y="2873533"/>
            <a:ext cx="5219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pt subsidy</a:t>
            </a:r>
            <a:endParaRPr lang="en-US" sz="1350" dirty="0">
              <a:latin typeface="Microsoft YaHei" pitchFamily="34" charset="0"/>
              <a:ea typeface="Microsoft YaHei" pitchFamily="34" charset="-122"/>
              <a:cs typeface="Microsoft YaHei" pitchFamily="34" charset="-120"/>
            </a:endParaRPr>
          </a:p>
        </p:txBody>
      </p:sp>
      <p:sp>
        <p:nvSpPr>
          <p:cNvPr id="22" name="Shape 20"/>
          <p:cNvSpPr/>
          <p:nvPr/>
        </p:nvSpPr>
        <p:spPr>
          <a:xfrm>
            <a:off x="766763" y="3833812"/>
            <a:ext cx="5248275" cy="1895475"/>
          </a:xfrm>
          <a:prstGeom prst="rect">
            <a:avLst/>
          </a:prstGeom>
          <a:solidFill>
            <a:srgbClr val="FCF8EF"/>
          </a:solidFill>
          <a:ln w="9525">
            <a:solidFill>
              <a:srgbClr val="E0D2B8"/>
            </a:solidFill>
            <a:prstDash val="solid"/>
          </a:ln>
        </p:spPr>
      </p:sp>
      <p:sp>
        <p:nvSpPr>
          <p:cNvPr id="23" name="Shape 21"/>
          <p:cNvSpPr/>
          <p:nvPr/>
        </p:nvSpPr>
        <p:spPr>
          <a:xfrm>
            <a:off x="762000" y="3829050"/>
            <a:ext cx="5257800" cy="38100"/>
          </a:xfrm>
          <a:prstGeom prst="rect">
            <a:avLst/>
          </a:prstGeom>
          <a:solidFill>
            <a:srgbClr val="C79A3B"/>
          </a:solidFill>
          <a:ln/>
        </p:spPr>
      </p:sp>
      <p:sp>
        <p:nvSpPr>
          <p:cNvPr id="24" name="Shape 22"/>
          <p:cNvSpPr/>
          <p:nvPr/>
        </p:nvSpPr>
        <p:spPr>
          <a:xfrm>
            <a:off x="990600" y="4114800"/>
            <a:ext cx="381000" cy="381000"/>
          </a:xfrm>
          <a:prstGeom prst="rect">
            <a:avLst/>
          </a:prstGeom>
          <a:solidFill>
            <a:srgbClr val="B02318"/>
          </a:solidFill>
          <a:ln/>
        </p:spPr>
      </p:sp>
      <p:sp>
        <p:nvSpPr>
          <p:cNvPr id="25" name="Text 23"/>
          <p:cNvSpPr/>
          <p:nvPr/>
        </p:nvSpPr>
        <p:spPr>
          <a:xfrm>
            <a:off x="0" y="4198231"/>
            <a:ext cx="23622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3</a:t>
            </a:r>
            <a:endParaRPr lang="en-US" sz="1500" dirty="0">
              <a:latin typeface="Microsoft YaHei" pitchFamily="34" charset="0"/>
              <a:ea typeface="Microsoft YaHei" pitchFamily="34" charset="-122"/>
              <a:cs typeface="Microsoft YaHei" pitchFamily="34" charset="-120"/>
            </a:endParaRPr>
          </a:p>
        </p:txBody>
      </p:sp>
      <p:sp>
        <p:nvSpPr>
          <p:cNvPr id="26" name="Text 24"/>
          <p:cNvSpPr/>
          <p:nvPr/>
        </p:nvSpPr>
        <p:spPr>
          <a:xfrm>
            <a:off x="1562100" y="4179904"/>
            <a:ext cx="106299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Carbon: a new yearly yardstick</a:t>
            </a:r>
            <a:endParaRPr lang="en-US" sz="1650" dirty="0">
              <a:latin typeface="Microsoft YaHei" pitchFamily="34" charset="0"/>
              <a:ea typeface="Microsoft YaHei" pitchFamily="34" charset="-122"/>
              <a:cs typeface="Microsoft YaHei" pitchFamily="34" charset="-120"/>
            </a:endParaRPr>
          </a:p>
        </p:txBody>
      </p:sp>
      <p:sp>
        <p:nvSpPr>
          <p:cNvPr id="27" name="Text 25"/>
          <p:cNvSpPr/>
          <p:nvPr/>
        </p:nvSpPr>
        <p:spPr>
          <a:xfrm>
            <a:off x="1562100" y="4664233"/>
            <a:ext cx="106299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Carbon intensity down about 3.8% this year, 17%</a:t>
            </a:r>
            <a:endParaRPr lang="en-US" sz="1350" dirty="0">
              <a:latin typeface="Microsoft YaHei" pitchFamily="34" charset="0"/>
              <a:ea typeface="Microsoft YaHei" pitchFamily="34" charset="-122"/>
              <a:cs typeface="Microsoft YaHei" pitchFamily="34" charset="-120"/>
            </a:endParaRPr>
          </a:p>
        </p:txBody>
      </p:sp>
      <p:sp>
        <p:nvSpPr>
          <p:cNvPr id="28" name="Text 26"/>
          <p:cNvSpPr/>
          <p:nvPr/>
        </p:nvSpPr>
        <p:spPr>
          <a:xfrm>
            <a:off x="1562100" y="4930933"/>
            <a:ext cx="106299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over five years</a:t>
            </a:r>
            <a:endParaRPr lang="en-US" sz="1350" dirty="0">
              <a:latin typeface="Microsoft YaHei" pitchFamily="34" charset="0"/>
              <a:ea typeface="Microsoft YaHei" pitchFamily="34" charset="-122"/>
              <a:cs typeface="Microsoft YaHei" pitchFamily="34" charset="-120"/>
            </a:endParaRPr>
          </a:p>
        </p:txBody>
      </p:sp>
      <p:sp>
        <p:nvSpPr>
          <p:cNvPr id="29" name="Shape 27"/>
          <p:cNvSpPr/>
          <p:nvPr/>
        </p:nvSpPr>
        <p:spPr>
          <a:xfrm>
            <a:off x="6176963" y="3833812"/>
            <a:ext cx="5248275" cy="1895475"/>
          </a:xfrm>
          <a:prstGeom prst="rect">
            <a:avLst/>
          </a:prstGeom>
          <a:solidFill>
            <a:srgbClr val="FCF8EF"/>
          </a:solidFill>
          <a:ln w="9525">
            <a:solidFill>
              <a:srgbClr val="E0D2B8"/>
            </a:solidFill>
            <a:prstDash val="solid"/>
          </a:ln>
        </p:spPr>
      </p:sp>
      <p:sp>
        <p:nvSpPr>
          <p:cNvPr id="30" name="Shape 28"/>
          <p:cNvSpPr/>
          <p:nvPr/>
        </p:nvSpPr>
        <p:spPr>
          <a:xfrm>
            <a:off x="6172200" y="3829050"/>
            <a:ext cx="5257800" cy="38100"/>
          </a:xfrm>
          <a:prstGeom prst="rect">
            <a:avLst/>
          </a:prstGeom>
          <a:solidFill>
            <a:srgbClr val="C79A3B"/>
          </a:solidFill>
          <a:ln/>
        </p:spPr>
      </p:sp>
      <p:sp>
        <p:nvSpPr>
          <p:cNvPr id="31" name="Shape 29"/>
          <p:cNvSpPr/>
          <p:nvPr/>
        </p:nvSpPr>
        <p:spPr>
          <a:xfrm>
            <a:off x="6400800" y="4114800"/>
            <a:ext cx="381000" cy="381000"/>
          </a:xfrm>
          <a:prstGeom prst="rect">
            <a:avLst/>
          </a:prstGeom>
          <a:solidFill>
            <a:srgbClr val="B02318"/>
          </a:solidFill>
          <a:ln/>
        </p:spPr>
      </p:sp>
      <p:sp>
        <p:nvSpPr>
          <p:cNvPr id="32" name="Text 30"/>
          <p:cNvSpPr/>
          <p:nvPr/>
        </p:nvSpPr>
        <p:spPr>
          <a:xfrm>
            <a:off x="990600" y="4198231"/>
            <a:ext cx="11201400" cy="228600"/>
          </a:xfrm>
          <a:prstGeom prst="rect">
            <a:avLst/>
          </a:prstGeom>
          <a:noFill/>
          <a:ln/>
        </p:spPr>
        <p:txBody>
          <a:bodyPr wrap="none" lIns="0" tIns="0" rIns="0" bIns="0" rtlCol="0" anchor="t"/>
          <a:lstStyle/>
          <a:p>
            <a:pPr algn="ctr" indent="0" marL="0">
              <a:buNone/>
            </a:pPr>
            <a:r>
              <a:rPr lang="en-US" sz="1500" b="1" dirty="0">
                <a:solidFill>
                  <a:srgbClr val="FFFFFF"/>
                </a:solidFill>
                <a:latin typeface="Microsoft YaHei" pitchFamily="34" charset="0"/>
                <a:ea typeface="Microsoft YaHei" pitchFamily="34" charset="-122"/>
                <a:cs typeface="Microsoft YaHei" pitchFamily="34" charset="-120"/>
              </a:rPr>
              <a:t>4</a:t>
            </a:r>
            <a:endParaRPr lang="en-US" sz="1500" dirty="0">
              <a:latin typeface="Microsoft YaHei" pitchFamily="34" charset="0"/>
              <a:ea typeface="Microsoft YaHei" pitchFamily="34" charset="-122"/>
              <a:cs typeface="Microsoft YaHei" pitchFamily="34" charset="-120"/>
            </a:endParaRPr>
          </a:p>
        </p:txBody>
      </p:sp>
      <p:sp>
        <p:nvSpPr>
          <p:cNvPr id="33" name="Text 31"/>
          <p:cNvSpPr/>
          <p:nvPr/>
        </p:nvSpPr>
        <p:spPr>
          <a:xfrm>
            <a:off x="6972300" y="4179904"/>
            <a:ext cx="5219700" cy="251460"/>
          </a:xfrm>
          <a:prstGeom prst="rect">
            <a:avLst/>
          </a:prstGeom>
          <a:noFill/>
          <a:ln/>
        </p:spPr>
        <p:txBody>
          <a:bodyPr wrap="none" lIns="0" tIns="0" rIns="0" bIns="0" rtlCol="0" anchor="t"/>
          <a:lstStyle/>
          <a:p>
            <a:pPr algn="l" indent="0" marL="0">
              <a:buNone/>
            </a:pPr>
            <a:r>
              <a:rPr lang="en-US" sz="1650" b="1" dirty="0">
                <a:solidFill>
                  <a:srgbClr val="33231C"/>
                </a:solidFill>
                <a:latin typeface="Microsoft YaHei" pitchFamily="34" charset="0"/>
                <a:ea typeface="Microsoft YaHei" pitchFamily="34" charset="-122"/>
                <a:cs typeface="Microsoft YaHei" pitchFamily="34" charset="-120"/>
              </a:rPr>
              <a:t>Exports: still the bright spot</a:t>
            </a:r>
            <a:endParaRPr lang="en-US" sz="1650" dirty="0">
              <a:latin typeface="Microsoft YaHei" pitchFamily="34" charset="0"/>
              <a:ea typeface="Microsoft YaHei" pitchFamily="34" charset="-122"/>
              <a:cs typeface="Microsoft YaHei" pitchFamily="34" charset="-120"/>
            </a:endParaRPr>
          </a:p>
        </p:txBody>
      </p:sp>
      <p:sp>
        <p:nvSpPr>
          <p:cNvPr id="34" name="Text 32"/>
          <p:cNvSpPr/>
          <p:nvPr/>
        </p:nvSpPr>
        <p:spPr>
          <a:xfrm>
            <a:off x="6972300" y="4664233"/>
            <a:ext cx="5219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Exports +13.4% in H1, goods trade +17.6%</a:t>
            </a:r>
            <a:endParaRPr lang="en-US" sz="1350" dirty="0">
              <a:latin typeface="Microsoft YaHei" pitchFamily="34" charset="0"/>
              <a:ea typeface="Microsoft YaHei" pitchFamily="34" charset="-122"/>
              <a:cs typeface="Microsoft YaHei" pitchFamily="34" charset="-120"/>
            </a:endParaRPr>
          </a:p>
        </p:txBody>
      </p:sp>
      <p:sp>
        <p:nvSpPr>
          <p:cNvPr id="35" name="Text 33"/>
          <p:cNvSpPr/>
          <p:nvPr/>
        </p:nvSpPr>
        <p:spPr>
          <a:xfrm>
            <a:off x="6972300" y="4930933"/>
            <a:ext cx="5219700" cy="205740"/>
          </a:xfrm>
          <a:prstGeom prst="rect">
            <a:avLst/>
          </a:prstGeom>
          <a:noFill/>
          <a:ln/>
        </p:spPr>
        <p:txBody>
          <a:bodyPr wrap="none" lIns="0" tIns="0" rIns="0" bIns="0" rtlCol="0" anchor="t"/>
          <a:lstStyle/>
          <a:p>
            <a:pPr algn="l" indent="0" marL="0">
              <a:buNone/>
            </a:pPr>
            <a:r>
              <a:rPr lang="en-US" sz="1350" dirty="0">
                <a:solidFill>
                  <a:srgbClr val="6E5B4B"/>
                </a:solidFill>
                <a:latin typeface="Microsoft YaHei" pitchFamily="34" charset="0"/>
                <a:ea typeface="Microsoft YaHei" pitchFamily="34" charset="-122"/>
                <a:cs typeface="Microsoft YaHei" pitchFamily="34" charset="-120"/>
              </a:rPr>
              <a:t>in Jan–Aug</a:t>
            </a:r>
            <a:endParaRPr lang="en-US" sz="1350" dirty="0">
              <a:latin typeface="Microsoft YaHei" pitchFamily="34" charset="0"/>
              <a:ea typeface="Microsoft YaHei" pitchFamily="34" charset="-122"/>
              <a:cs typeface="Microsoft YaHei" pitchFamily="34" charset="-120"/>
            </a:endParaRPr>
          </a:p>
        </p:txBody>
      </p:sp>
      <p:sp>
        <p:nvSpPr>
          <p:cNvPr id="36" name="Text 34"/>
          <p:cNvSpPr/>
          <p:nvPr/>
        </p:nvSpPr>
        <p:spPr>
          <a:xfrm>
            <a:off x="762000" y="6301087"/>
            <a:ext cx="11430000" cy="160020"/>
          </a:xfrm>
          <a:prstGeom prst="rect">
            <a:avLst/>
          </a:prstGeom>
          <a:noFill/>
          <a:ln/>
        </p:spPr>
        <p:txBody>
          <a:bodyPr wrap="none" lIns="0" tIns="0" rIns="0" bIns="0" rtlCol="0" anchor="t"/>
          <a:lstStyle/>
          <a:p>
            <a:pPr algn="l" indent="0" marL="0">
              <a:buNone/>
            </a:pPr>
            <a:r>
              <a:rPr lang="en-US" sz="1050" dirty="0">
                <a:solidFill>
                  <a:srgbClr val="6E5B4B"/>
                </a:solidFill>
                <a:latin typeface="Microsoft YaHei" pitchFamily="34" charset="0"/>
                <a:ea typeface="Microsoft YaHei" pitchFamily="34" charset="-122"/>
                <a:cs typeface="Microsoft YaHei" pitchFamily="34" charset="-120"/>
              </a:rPr>
              <a:t>Source: 2026 Government Work Report, NBS and Ministry of Finance releases (July–September 2026)</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6EFE3"/>
          </a:solidFill>
          <a:ln/>
        </p:spPr>
      </p:sp>
      <p:sp>
        <p:nvSpPr>
          <p:cNvPr id="3" name="Shape 1"/>
          <p:cNvSpPr/>
          <p:nvPr/>
        </p:nvSpPr>
        <p:spPr>
          <a:xfrm>
            <a:off x="609600" y="247650"/>
            <a:ext cx="10972800" cy="19050"/>
          </a:xfrm>
          <a:prstGeom prst="rect">
            <a:avLst/>
          </a:prstGeom>
          <a:solidFill>
            <a:srgbClr val="C79A3B"/>
          </a:solidFill>
          <a:ln/>
        </p:spPr>
      </p:sp>
      <p:sp>
        <p:nvSpPr>
          <p:cNvPr id="4" name="Shape 2"/>
          <p:cNvSpPr/>
          <p:nvPr/>
        </p:nvSpPr>
        <p:spPr>
          <a:xfrm>
            <a:off x="609600" y="304800"/>
            <a:ext cx="10972800" cy="9525"/>
          </a:xfrm>
          <a:prstGeom prst="rect">
            <a:avLst/>
          </a:prstGeom>
          <a:solidFill>
            <a:srgbClr val="C79A3B"/>
          </a:solidFill>
          <a:ln/>
        </p:spPr>
      </p:sp>
      <p:sp>
        <p:nvSpPr>
          <p:cNvPr id="5" name="Shape 3"/>
          <p:cNvSpPr/>
          <p:nvPr/>
        </p:nvSpPr>
        <p:spPr>
          <a:xfrm>
            <a:off x="609600" y="6362700"/>
            <a:ext cx="10972800" cy="19050"/>
          </a:xfrm>
          <a:prstGeom prst="rect">
            <a:avLst/>
          </a:prstGeom>
          <a:solidFill>
            <a:srgbClr val="C79A3B"/>
          </a:solidFill>
          <a:ln/>
        </p:spPr>
      </p:sp>
      <p:sp>
        <p:nvSpPr>
          <p:cNvPr id="6" name="Shape 4"/>
          <p:cNvSpPr/>
          <p:nvPr/>
        </p:nvSpPr>
        <p:spPr>
          <a:xfrm>
            <a:off x="609600" y="6419850"/>
            <a:ext cx="10972800" cy="9525"/>
          </a:xfrm>
          <a:prstGeom prst="rect">
            <a:avLst/>
          </a:prstGeom>
          <a:solidFill>
            <a:srgbClr val="C79A3B"/>
          </a:solidFill>
          <a:ln/>
        </p:spPr>
      </p:sp>
      <p:sp>
        <p:nvSpPr>
          <p:cNvPr id="7" name="Text 5"/>
          <p:cNvSpPr/>
          <p:nvPr/>
        </p:nvSpPr>
        <p:spPr>
          <a:xfrm>
            <a:off x="0" y="1092358"/>
            <a:ext cx="121920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For management to confirm owners</a:t>
            </a:r>
            <a:endParaRPr lang="en-US" sz="1350" dirty="0">
              <a:latin typeface="Microsoft YaHei" pitchFamily="34" charset="0"/>
              <a:ea typeface="Microsoft YaHei" pitchFamily="34" charset="-122"/>
              <a:cs typeface="Microsoft YaHei" pitchFamily="34" charset="-120"/>
            </a:endParaRPr>
          </a:p>
        </p:txBody>
      </p:sp>
      <p:sp>
        <p:nvSpPr>
          <p:cNvPr id="8" name="Text 6"/>
          <p:cNvSpPr/>
          <p:nvPr/>
        </p:nvSpPr>
        <p:spPr>
          <a:xfrm>
            <a:off x="0" y="1476126"/>
            <a:ext cx="12192000" cy="594360"/>
          </a:xfrm>
          <a:prstGeom prst="rect">
            <a:avLst/>
          </a:prstGeom>
          <a:noFill/>
          <a:ln/>
        </p:spPr>
        <p:txBody>
          <a:bodyPr wrap="none" lIns="0" tIns="0" rIns="0" bIns="0" rtlCol="0" anchor="t"/>
          <a:lstStyle/>
          <a:p>
            <a:pPr algn="ctr" indent="0" marL="0">
              <a:buNone/>
            </a:pPr>
            <a:r>
              <a:rPr lang="en-US" sz="3900" b="1" dirty="0">
                <a:solidFill>
                  <a:srgbClr val="B02318"/>
                </a:solidFill>
                <a:latin typeface="Microsoft YaHei" pitchFamily="34" charset="0"/>
                <a:ea typeface="Microsoft YaHei" pitchFamily="34" charset="-122"/>
                <a:cs typeface="Microsoft YaHei" pitchFamily="34" charset="-120"/>
              </a:rPr>
              <a:t>Three steps for Q4</a:t>
            </a:r>
            <a:endParaRPr lang="en-US" sz="3900" dirty="0">
              <a:latin typeface="Microsoft YaHei" pitchFamily="34" charset="0"/>
              <a:ea typeface="Microsoft YaHei" pitchFamily="34" charset="-122"/>
              <a:cs typeface="Microsoft YaHei" pitchFamily="34" charset="-120"/>
            </a:endParaRPr>
          </a:p>
        </p:txBody>
      </p:sp>
      <p:sp>
        <p:nvSpPr>
          <p:cNvPr id="9" name="Shape 7"/>
          <p:cNvSpPr/>
          <p:nvPr/>
        </p:nvSpPr>
        <p:spPr>
          <a:xfrm>
            <a:off x="5791200" y="2286000"/>
            <a:ext cx="609600" cy="19050"/>
          </a:xfrm>
          <a:prstGeom prst="rect">
            <a:avLst/>
          </a:prstGeom>
          <a:solidFill>
            <a:srgbClr val="C79A3B"/>
          </a:solidFill>
          <a:ln/>
        </p:spPr>
      </p:sp>
      <p:sp>
        <p:nvSpPr>
          <p:cNvPr id="10" name="Shape 8"/>
          <p:cNvSpPr/>
          <p:nvPr/>
        </p:nvSpPr>
        <p:spPr>
          <a:xfrm>
            <a:off x="766763" y="2767013"/>
            <a:ext cx="3394075" cy="2752725"/>
          </a:xfrm>
          <a:prstGeom prst="rect">
            <a:avLst/>
          </a:prstGeom>
          <a:solidFill>
            <a:srgbClr val="FCF8EF"/>
          </a:solidFill>
          <a:ln w="9525">
            <a:solidFill>
              <a:srgbClr val="E0D2B8"/>
            </a:solidFill>
            <a:prstDash val="solid"/>
          </a:ln>
        </p:spPr>
      </p:sp>
      <p:sp>
        <p:nvSpPr>
          <p:cNvPr id="11" name="Shape 9"/>
          <p:cNvSpPr/>
          <p:nvPr/>
        </p:nvSpPr>
        <p:spPr>
          <a:xfrm>
            <a:off x="2178050" y="3048000"/>
            <a:ext cx="571500" cy="571500"/>
          </a:xfrm>
          <a:prstGeom prst="rect">
            <a:avLst/>
          </a:prstGeom>
          <a:solidFill>
            <a:srgbClr val="B02318"/>
          </a:solidFill>
          <a:ln/>
        </p:spPr>
      </p:sp>
      <p:sp>
        <p:nvSpPr>
          <p:cNvPr id="12" name="Text 10"/>
          <p:cNvSpPr/>
          <p:nvPr/>
        </p:nvSpPr>
        <p:spPr>
          <a:xfrm>
            <a:off x="0" y="3173146"/>
            <a:ext cx="4927600" cy="342900"/>
          </a:xfrm>
          <a:prstGeom prst="rect">
            <a:avLst/>
          </a:prstGeom>
          <a:noFill/>
          <a:ln/>
        </p:spPr>
        <p:txBody>
          <a:bodyPr wrap="none" lIns="0" tIns="0" rIns="0" bIns="0" rtlCol="0" anchor="t"/>
          <a:lstStyle/>
          <a:p>
            <a:pPr algn="ctr" indent="0" marL="0">
              <a:buNone/>
            </a:pPr>
            <a:r>
              <a:rPr lang="en-US" sz="2250" b="1" dirty="0">
                <a:solidFill>
                  <a:srgbClr val="FFFFFF"/>
                </a:solidFill>
                <a:latin typeface="Microsoft YaHei" pitchFamily="34" charset="0"/>
                <a:ea typeface="Microsoft YaHei" pitchFamily="34" charset="-122"/>
                <a:cs typeface="Microsoft YaHei" pitchFamily="34" charset="-120"/>
              </a:rPr>
              <a:t>1</a:t>
            </a:r>
            <a:endParaRPr lang="en-US" sz="2250" dirty="0">
              <a:latin typeface="Microsoft YaHei" pitchFamily="34" charset="0"/>
              <a:ea typeface="Microsoft YaHei" pitchFamily="34" charset="-122"/>
              <a:cs typeface="Microsoft YaHei" pitchFamily="34" charset="-120"/>
            </a:endParaRPr>
          </a:p>
        </p:txBody>
      </p:sp>
      <p:sp>
        <p:nvSpPr>
          <p:cNvPr id="13" name="Text 11"/>
          <p:cNvSpPr/>
          <p:nvPr/>
        </p:nvSpPr>
        <p:spPr>
          <a:xfrm>
            <a:off x="0" y="3886798"/>
            <a:ext cx="4927600" cy="320040"/>
          </a:xfrm>
          <a:prstGeom prst="rect">
            <a:avLst/>
          </a:prstGeom>
          <a:noFill/>
          <a:ln/>
        </p:spPr>
        <p:txBody>
          <a:bodyPr wrap="none" lIns="0" tIns="0" rIns="0" bIns="0" rtlCol="0" anchor="t"/>
          <a:lstStyle/>
          <a:p>
            <a:pPr algn="ctr" indent="0" marL="0">
              <a:buNone/>
            </a:pPr>
            <a:r>
              <a:rPr lang="en-US" sz="2100" b="1" dirty="0">
                <a:solidFill>
                  <a:srgbClr val="33231C"/>
                </a:solidFill>
                <a:latin typeface="Microsoft YaHei" pitchFamily="34" charset="0"/>
                <a:ea typeface="Microsoft YaHei" pitchFamily="34" charset="-122"/>
                <a:cs typeface="Microsoft YaHei" pitchFamily="34" charset="-120"/>
              </a:rPr>
              <a:t>Equipment</a:t>
            </a:r>
            <a:endParaRPr lang="en-US" sz="2100" dirty="0">
              <a:latin typeface="Microsoft YaHei" pitchFamily="34" charset="0"/>
              <a:ea typeface="Microsoft YaHei" pitchFamily="34" charset="-122"/>
              <a:cs typeface="Microsoft YaHei" pitchFamily="34" charset="-120"/>
            </a:endParaRPr>
          </a:p>
        </p:txBody>
      </p:sp>
      <p:sp>
        <p:nvSpPr>
          <p:cNvPr id="14" name="Text 12"/>
          <p:cNvSpPr/>
          <p:nvPr/>
        </p:nvSpPr>
        <p:spPr>
          <a:xfrm>
            <a:off x="0" y="4397533"/>
            <a:ext cx="49276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list upgrades, price in subsidies</a:t>
            </a:r>
            <a:endParaRPr lang="en-US" sz="1350" dirty="0">
              <a:latin typeface="Microsoft YaHei" pitchFamily="34" charset="0"/>
              <a:ea typeface="Microsoft YaHei" pitchFamily="34" charset="-122"/>
              <a:cs typeface="Microsoft YaHei" pitchFamily="34" charset="-120"/>
            </a:endParaRPr>
          </a:p>
        </p:txBody>
      </p:sp>
      <p:sp>
        <p:nvSpPr>
          <p:cNvPr id="15" name="Shape 13"/>
          <p:cNvSpPr/>
          <p:nvPr/>
        </p:nvSpPr>
        <p:spPr>
          <a:xfrm>
            <a:off x="4398963" y="2767013"/>
            <a:ext cx="3394075" cy="2752725"/>
          </a:xfrm>
          <a:prstGeom prst="rect">
            <a:avLst/>
          </a:prstGeom>
          <a:solidFill>
            <a:srgbClr val="FCF8EF"/>
          </a:solidFill>
          <a:ln w="9525">
            <a:solidFill>
              <a:srgbClr val="E0D2B8"/>
            </a:solidFill>
            <a:prstDash val="solid"/>
          </a:ln>
        </p:spPr>
      </p:sp>
      <p:sp>
        <p:nvSpPr>
          <p:cNvPr id="16" name="Shape 14"/>
          <p:cNvSpPr/>
          <p:nvPr/>
        </p:nvSpPr>
        <p:spPr>
          <a:xfrm>
            <a:off x="5810250" y="3048000"/>
            <a:ext cx="571500" cy="571500"/>
          </a:xfrm>
          <a:prstGeom prst="rect">
            <a:avLst/>
          </a:prstGeom>
          <a:solidFill>
            <a:srgbClr val="B02318"/>
          </a:solidFill>
          <a:ln/>
        </p:spPr>
      </p:sp>
      <p:sp>
        <p:nvSpPr>
          <p:cNvPr id="17" name="Text 15"/>
          <p:cNvSpPr/>
          <p:nvPr/>
        </p:nvSpPr>
        <p:spPr>
          <a:xfrm>
            <a:off x="0" y="3173146"/>
            <a:ext cx="12192000" cy="342900"/>
          </a:xfrm>
          <a:prstGeom prst="rect">
            <a:avLst/>
          </a:prstGeom>
          <a:noFill/>
          <a:ln/>
        </p:spPr>
        <p:txBody>
          <a:bodyPr wrap="none" lIns="0" tIns="0" rIns="0" bIns="0" rtlCol="0" anchor="t"/>
          <a:lstStyle/>
          <a:p>
            <a:pPr algn="ctr" indent="0" marL="0">
              <a:buNone/>
            </a:pPr>
            <a:r>
              <a:rPr lang="en-US" sz="2250" b="1" dirty="0">
                <a:solidFill>
                  <a:srgbClr val="FFFFFF"/>
                </a:solidFill>
                <a:latin typeface="Microsoft YaHei" pitchFamily="34" charset="0"/>
                <a:ea typeface="Microsoft YaHei" pitchFamily="34" charset="-122"/>
                <a:cs typeface="Microsoft YaHei" pitchFamily="34" charset="-120"/>
              </a:rPr>
              <a:t>2</a:t>
            </a:r>
            <a:endParaRPr lang="en-US" sz="2250" dirty="0">
              <a:latin typeface="Microsoft YaHei" pitchFamily="34" charset="0"/>
              <a:ea typeface="Microsoft YaHei" pitchFamily="34" charset="-122"/>
              <a:cs typeface="Microsoft YaHei" pitchFamily="34" charset="-120"/>
            </a:endParaRPr>
          </a:p>
        </p:txBody>
      </p:sp>
      <p:sp>
        <p:nvSpPr>
          <p:cNvPr id="18" name="Text 16"/>
          <p:cNvSpPr/>
          <p:nvPr/>
        </p:nvSpPr>
        <p:spPr>
          <a:xfrm>
            <a:off x="0" y="3886798"/>
            <a:ext cx="12192000" cy="320040"/>
          </a:xfrm>
          <a:prstGeom prst="rect">
            <a:avLst/>
          </a:prstGeom>
          <a:noFill/>
          <a:ln/>
        </p:spPr>
        <p:txBody>
          <a:bodyPr wrap="none" lIns="0" tIns="0" rIns="0" bIns="0" rtlCol="0" anchor="t"/>
          <a:lstStyle/>
          <a:p>
            <a:pPr algn="ctr" indent="0" marL="0">
              <a:buNone/>
            </a:pPr>
            <a:r>
              <a:rPr lang="en-US" sz="2100" b="1" dirty="0">
                <a:solidFill>
                  <a:srgbClr val="33231C"/>
                </a:solidFill>
                <a:latin typeface="Microsoft YaHei" pitchFamily="34" charset="0"/>
                <a:ea typeface="Microsoft YaHei" pitchFamily="34" charset="-122"/>
                <a:cs typeface="Microsoft YaHei" pitchFamily="34" charset="-120"/>
              </a:rPr>
              <a:t>Carbon</a:t>
            </a:r>
            <a:endParaRPr lang="en-US" sz="2100" dirty="0">
              <a:latin typeface="Microsoft YaHei" pitchFamily="34" charset="0"/>
              <a:ea typeface="Microsoft YaHei" pitchFamily="34" charset="-122"/>
              <a:cs typeface="Microsoft YaHei" pitchFamily="34" charset="-120"/>
            </a:endParaRPr>
          </a:p>
        </p:txBody>
      </p:sp>
      <p:sp>
        <p:nvSpPr>
          <p:cNvPr id="19" name="Text 17"/>
          <p:cNvSpPr/>
          <p:nvPr/>
        </p:nvSpPr>
        <p:spPr>
          <a:xfrm>
            <a:off x="0" y="4397533"/>
            <a:ext cx="121920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baseline each main</a:t>
            </a:r>
            <a:endParaRPr lang="en-US" sz="1350" dirty="0">
              <a:latin typeface="Microsoft YaHei" pitchFamily="34" charset="0"/>
              <a:ea typeface="Microsoft YaHei" pitchFamily="34" charset="-122"/>
              <a:cs typeface="Microsoft YaHei" pitchFamily="34" charset="-120"/>
            </a:endParaRPr>
          </a:p>
        </p:txBody>
      </p:sp>
      <p:sp>
        <p:nvSpPr>
          <p:cNvPr id="20" name="Text 18"/>
          <p:cNvSpPr/>
          <p:nvPr/>
        </p:nvSpPr>
        <p:spPr>
          <a:xfrm>
            <a:off x="0" y="4664233"/>
            <a:ext cx="121920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plant</a:t>
            </a:r>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a:t>
            </a:r>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s emissions</a:t>
            </a:r>
            <a:endParaRPr lang="en-US" sz="1350" dirty="0">
              <a:latin typeface="Microsoft YaHei" pitchFamily="34" charset="0"/>
              <a:ea typeface="Microsoft YaHei" pitchFamily="34" charset="-122"/>
              <a:cs typeface="Microsoft YaHei" pitchFamily="34" charset="-120"/>
            </a:endParaRPr>
          </a:p>
        </p:txBody>
      </p:sp>
      <p:sp>
        <p:nvSpPr>
          <p:cNvPr id="21" name="Shape 19"/>
          <p:cNvSpPr/>
          <p:nvPr/>
        </p:nvSpPr>
        <p:spPr>
          <a:xfrm>
            <a:off x="8031163" y="2767013"/>
            <a:ext cx="3394075" cy="2752725"/>
          </a:xfrm>
          <a:prstGeom prst="rect">
            <a:avLst/>
          </a:prstGeom>
          <a:solidFill>
            <a:srgbClr val="FCF8EF"/>
          </a:solidFill>
          <a:ln w="9525">
            <a:solidFill>
              <a:srgbClr val="E0D2B8"/>
            </a:solidFill>
            <a:prstDash val="solid"/>
          </a:ln>
        </p:spPr>
      </p:sp>
      <p:sp>
        <p:nvSpPr>
          <p:cNvPr id="22" name="Shape 20"/>
          <p:cNvSpPr/>
          <p:nvPr/>
        </p:nvSpPr>
        <p:spPr>
          <a:xfrm>
            <a:off x="9442450" y="3048000"/>
            <a:ext cx="571500" cy="571500"/>
          </a:xfrm>
          <a:prstGeom prst="rect">
            <a:avLst/>
          </a:prstGeom>
          <a:solidFill>
            <a:srgbClr val="B02318"/>
          </a:solidFill>
          <a:ln/>
        </p:spPr>
      </p:sp>
      <p:sp>
        <p:nvSpPr>
          <p:cNvPr id="23" name="Text 21"/>
          <p:cNvSpPr/>
          <p:nvPr/>
        </p:nvSpPr>
        <p:spPr>
          <a:xfrm>
            <a:off x="7264400" y="3173146"/>
            <a:ext cx="4927600" cy="342900"/>
          </a:xfrm>
          <a:prstGeom prst="rect">
            <a:avLst/>
          </a:prstGeom>
          <a:noFill/>
          <a:ln/>
        </p:spPr>
        <p:txBody>
          <a:bodyPr wrap="none" lIns="0" tIns="0" rIns="0" bIns="0" rtlCol="0" anchor="t"/>
          <a:lstStyle/>
          <a:p>
            <a:pPr algn="ctr" indent="0" marL="0">
              <a:buNone/>
            </a:pPr>
            <a:r>
              <a:rPr lang="en-US" sz="2250" b="1" dirty="0">
                <a:solidFill>
                  <a:srgbClr val="FFFFFF"/>
                </a:solidFill>
                <a:latin typeface="Microsoft YaHei" pitchFamily="34" charset="0"/>
                <a:ea typeface="Microsoft YaHei" pitchFamily="34" charset="-122"/>
                <a:cs typeface="Microsoft YaHei" pitchFamily="34" charset="-120"/>
              </a:rPr>
              <a:t>3</a:t>
            </a:r>
            <a:endParaRPr lang="en-US" sz="2250" dirty="0">
              <a:latin typeface="Microsoft YaHei" pitchFamily="34" charset="0"/>
              <a:ea typeface="Microsoft YaHei" pitchFamily="34" charset="-122"/>
              <a:cs typeface="Microsoft YaHei" pitchFamily="34" charset="-120"/>
            </a:endParaRPr>
          </a:p>
        </p:txBody>
      </p:sp>
      <p:sp>
        <p:nvSpPr>
          <p:cNvPr id="24" name="Text 22"/>
          <p:cNvSpPr/>
          <p:nvPr/>
        </p:nvSpPr>
        <p:spPr>
          <a:xfrm>
            <a:off x="7264400" y="3886798"/>
            <a:ext cx="4927600" cy="320040"/>
          </a:xfrm>
          <a:prstGeom prst="rect">
            <a:avLst/>
          </a:prstGeom>
          <a:noFill/>
          <a:ln/>
        </p:spPr>
        <p:txBody>
          <a:bodyPr wrap="none" lIns="0" tIns="0" rIns="0" bIns="0" rtlCol="0" anchor="t"/>
          <a:lstStyle/>
          <a:p>
            <a:pPr algn="ctr" indent="0" marL="0">
              <a:buNone/>
            </a:pPr>
            <a:r>
              <a:rPr lang="en-US" sz="2100" b="1" dirty="0">
                <a:solidFill>
                  <a:srgbClr val="33231C"/>
                </a:solidFill>
                <a:latin typeface="Microsoft YaHei" pitchFamily="34" charset="0"/>
                <a:ea typeface="Microsoft YaHei" pitchFamily="34" charset="-122"/>
                <a:cs typeface="Microsoft YaHei" pitchFamily="34" charset="-120"/>
              </a:rPr>
              <a:t>Tracking</a:t>
            </a:r>
            <a:endParaRPr lang="en-US" sz="2100" dirty="0">
              <a:latin typeface="Microsoft YaHei" pitchFamily="34" charset="0"/>
              <a:ea typeface="Microsoft YaHei" pitchFamily="34" charset="-122"/>
              <a:cs typeface="Microsoft YaHei" pitchFamily="34" charset="-120"/>
            </a:endParaRPr>
          </a:p>
        </p:txBody>
      </p:sp>
      <p:sp>
        <p:nvSpPr>
          <p:cNvPr id="25" name="Text 23"/>
          <p:cNvSpPr/>
          <p:nvPr/>
        </p:nvSpPr>
        <p:spPr>
          <a:xfrm>
            <a:off x="7264400" y="4397533"/>
            <a:ext cx="4927600" cy="205740"/>
          </a:xfrm>
          <a:prstGeom prst="rect">
            <a:avLst/>
          </a:prstGeom>
          <a:noFill/>
          <a:ln/>
        </p:spPr>
        <p:txBody>
          <a:bodyPr wrap="none" lIns="0" tIns="0" rIns="0" bIns="0" rtlCol="0" anchor="t"/>
          <a:lstStyle/>
          <a:p>
            <a:pPr algn="ctr" indent="0" marL="0">
              <a:buNone/>
            </a:pPr>
            <a:r>
              <a:rPr lang="en-US" sz="1350" dirty="0">
                <a:solidFill>
                  <a:srgbClr val="6E5B4B"/>
                </a:solidFill>
                <a:latin typeface="Microsoft YaHei" pitchFamily="34" charset="0"/>
                <a:ea typeface="Microsoft YaHei" pitchFamily="34" charset="-122"/>
                <a:cs typeface="Microsoft YaHei" pitchFamily="34" charset="-120"/>
              </a:rPr>
              <a:t>update after Q3 data on Oct 19</a:t>
            </a:r>
            <a:endParaRPr lang="en-US" sz="13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