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12188952" cy="6858000"/>
  <p:notesSz cx="6858000" cy="12188952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各位老师好。我的开题题目是渐进式延迟法定退休年龄对 50 至 60 岁人群劳动参与的影响。先用一页讲研究问题，然后是政策和背景、文献、假设、数据和识别、对识别的威胁、进度，最后有四个问题想请各位老师指导。研究还没有开始，下面所有数字都来自政策原文、官方统计和已发表文献，每张数据页都写了来源，没有本研究的结果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研究问题只有一个：渐进式延迟退休，让 50 至 60 岁、受新规约束的城镇职工多工作了吗？拆开是两问。第一问，到了原来的法定年龄、还没到新年龄的人，就业概率有没有上升。第二问，延后领取养老金的这段时间流向了哪里：继续就业、失业，还是原本用来照料孙辈的时间被挤掉了。预期贡献是，据我检索到 2026 年 10 月 6 日，还没有用改革后微观数据做的因果评估，这会是第一份。但边界要先说清楚：能不能做新政的因果估计，取决于改革后的调查数据什么时候公开，第 13 页的数据闸门会展开。图是 AI 生成的示意图。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政策本身。2024 年 9 月 13 日全国人大常委会通过《关于实施渐进式延迟法定退休年龄的决定》，同时批准国务院《办法》，2025 年 1 月 1 日起施行，用 15 年完成调整。三类人用法条原话：男职工从 60 岁延到 63 岁，原法定退休年龄 55 周岁的女职工延到 58 岁，这两类每 4 个出生月延迟 1 个月。原法定退休年龄 50 周岁的女职工延到 55 岁，每 2 个出生月延迟 1 个月。三类的最后一批过渡队列都在 2039 年退休。图上的阶梯是按附件 1 至 3 的规则算的：横轴是退休年份，纵轴是当年年底退休的人比原法定年龄最多多工作几个月。绿色是每 4 个月延 1 个月的两类，男职工和原 55 岁女职工节奏相同，一年多 2 到 3 个月，2039 年到 36 个月。金色是每 2 个月延 1 个月的原 50 岁女职工，一年多 4 个月，2039 年到 60 个月。2025 和 2026 年这两级，就是下一页要讲的处理剂量。还有三条会干扰识别的条款，威胁页会用到：弹性退休最多提前 3 年，但不得早于原法定年龄，延后最多 3 年须与单位协商一致。最低缴费年限从 2030 年起每年加 6 个月，2039 年到 20 年。第七条把领取失业保险金、距法定年龄不足一年的人的领取期延长到法定退休年龄。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这一页是整个识别设计最大的约束。按官方对照表算，到 2025 年底，已经到龄的人最多只延迟了 3 个月或 4 个月：男职工和原 55 岁女职工 3 个月，原 50 岁女职工 4 个月。到 2026 年底，分别是 5 个月和 8 个月。具体说，1966 年 7 月出生的男职工在 2026 年 12 月退休，比原来晚 5 个月。1976 年 4 月出生的原 50 岁女职工晚 8 个月。全程要走 36 到 60 个月，现在只走了一小段。对研究的意思是：处理剂量很小，而 CHARLS、CFPS 这类调查两年左右一轮，正好落在这几个月窗口里的人不多，统计功效会很紧。所以我把检验力分析放在估计之前，第 15 页再展开。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为什么值得研究。左边是人口：2025 年末 60 岁及以上 32338 万人，占 23.0%，其中 65 岁及以上占 15.9%。16 至 59 岁人口 85136 万，比上年少 662 万。人均预期寿命 2025 年是 79.25 岁，这是卫健委的数据，我看到的是新华社和科技日报的转述。右边是城镇职工养老保险里参保职工与参保离退休人员的人数之比，横轴是 2015 到 2025 年。这是我用人社部公报的两项人数相除算的，公报里没有叫抚养比的栏目，所以我不叫它抚养比。2015 年是 2.87，2025 年是 2.59，但它不是一路往下走：2019 年最低 2.53，2022 年回升到 2.69，之后再降。另外统计局和人社部的 2025 年参保人数差 8 万，统计局 54680 万、人社部 54672 万，比值用的是人社部数。图是 AI 生成的示意图。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法定年龄附近的就业断崖。公报里没有全国 50 至 64 岁分性别、分城乡的就业率，这组数是我从七普长表算的：同一张长表里的就业人口，除以同年龄同性别的人口。普查年鉴没有分年龄的失业表，所以这是就业人口比率，不是劳动参与率。就业按普查口径，指 2020 年 10 月 25 日到 31 日为取得收入工作 1 小时以上，包括退休后还在工作的人。城镇是城市加镇，按居住地划分。城镇男性 55 至 59 岁是 68.2%，到 60 至 64 岁只剩 27.8%，掉了 40.4 个百分点，正好跨过 60 岁。城镇女性的断崖分两段：45 至 49 岁 69.0%，50 至 54 岁 45.7%，55 至 59 岁 25.4%，对应原 50 岁和原 55 岁两条线。作为对照，乡村男性 60 至 64 岁还有 63.6%，下降平缓得多。这是旧制度下的横截面描述，不是因果效应，但它说明法定年龄是城镇就业的硬门槛，门槛往后挪，值得研究。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下面四页是文献：国际上提高领取年龄的研究、延后的人去了哪里、中国旧制度下的断点研究，最后用一张文献地图说明缺口在哪里。背景图是 AI 生成的示意图。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国际证据。我只把结果变量相同的研究放进一张表：都是资格年龄窗口内的就业概率变化，单位是个百分点。每行写了改革的处理强度和测量时点，它们各不相同，所以我不画共同斜率的森林图，也不算合并均值。按发表年份排：奥地利 Staubli 和 Zweimüller 2013 年发表在 Journal of Public Economics，提前退休年龄男性 60 提到 62、女性 55 提到 58.25，就业男 +9.75、女 +11。英国 Cribb、Emmerson 和 Tetlow 2016 年 Labour Economics，女性养老金年龄 60 提到 61，就业 +6.3。法国 Rabaté 和 Rochut 2020 年 JPEF，最低领取年龄 60 提到 61，60 岁时就业 +20.9。德国 Geyer 和 Welteke 2021 年 JHR，1952 年起出生女性 60 提到 63，就业 +13.5，这个期刊版数字我是从 Rabaté 等 2024 年的表 6 转引的。英国 Cribb、Emmerson 和 O'Brien 2022 年，65 提到 66，男 +7.4、女 +8.5，这篇还是 IFS 工作论文。荷兰 Rabaté、Jongen 和 Atav 2024 年 AEJ: Economic Policy，65 提到 66 岁 4 个月，就业 +21.2。方向全部一致。工作论文版和期刊版的数字常常不同，比如奥地利工作论文是男 +6.8，期刊是 +9.75，我一律引期刊版。澳大利亚我单独放：Atalay 和 Barrett 2015 年测的是资格年龄每提高 1 年的退休概率，降 12 到 19 个百分点，口径不同。而且 Morris 2022 年用更早的数据发现改革前女性有自己的队列上升趋势，控制之后对女性劳动参与的效应降了约三分之二，不再显著。这对我后面的识别是一个直接警告。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延后领取养老金的人去了哪里。法国 2010 年改革把法定最低领取年龄从 60 岁提到 61 岁，Rabaté 和 Rochut 用养老保险机构的二十分之一行政样本，比较相邻出生队列。60 岁时，退休下降 47.8 个百分点，其中只有 20.9 个百分点进了就业，失业多了 13.4，非活动 6.2，残障 5.9，病休 1.4，五项加起来正好是 47.8。荷兰也一样：旧退休年龄后 1 个月，就业 +21.2，残障 +12.7。奥地利失业男 +12.5、女 +11.8。中国也有现成的通道：《办法》第七条把领取失业保险金、距法定退休年龄不足一年的人的领取期延长到法定退休年龄。所以我的结果变量不能只看就业，失业和领取养老金要分开看，这就是假设 H2。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中国已有的研究，识别的都是旧制度下 50、55、60 岁的跳跃，不是新政效果。四项的单位各不相同，所以不按大小排。第一阶段：雷晓燕、谭力、赵耀辉 2010 年发表在《经济学（季刊）》，用 2005 年 1% 人口抽样的城市户口样本，男性到 60 岁退休率跳升 7 到 11 个百分点，女性到 50 岁跳升 8 到 13 个百分点，到 55 岁只有 2 到 3 个百分点。跳升不大，说明到龄并不等于退休，也说明模糊断点是合适的框架。照料：Feng 和 Zhang 2018 年 Feminist Economics，用 CHARLS，退休后提供隔代照料的概率女性上升 29 个百分点，男性 21 个百分点。健康：Che 和 Li 2018 年 China Economic Review，用 CHNS，白领退休后自评健康一般或差的概率下降 34 个百分点。消费：Li、Shi、Wu 2015 年 AER P&amp;P，用城镇住户调查，退休使非耐用品支出下降 20%。直接看劳动供给的因果研究反而少，多数研究看健康、消费和照料。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把文献放进一张地图：横着是三类结果，竖着是三类证据。国际上，就业效应六项研究方向一致，去向的溢出在法国、荷兰、奥地利都很明显，机制和需求侧也有意大利的前瞻反应和企业层面的研究。中国旧制度下，退休率跳升已经清楚，但直接看劳动供给的因果研究少，失业、残障这类去向这次没有检索到，照料、健康、消费的研究较多。新政之后这一行，就业和去向都是空白，已有的只是人口预测、事前模拟、舆情分析和券商估算，比如赵晓航和李建新 2025 年在《探索与争鸣》的预测。中国银河证券估计延迟退休初期每年新增城镇劳动投入 100 到 150 万人，这是研究机构估计，不是官方数。缺口就在这一行：没有改革后的因果评估，而公开数据又停在新政之前。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三个假设，都只写预期方向。H1，到龄后就业概率上升：到了原法定年龄、还没到新年龄的人，比旧规则下同龄的人更可能在业。依据是第 8 页六项同口径研究，方向全部为正。英国 IFS 2025 年的报告还发现，增加的就业全部来自 58 岁时仍在工作的人，所以我会按到龄前是否在业分组。H2，退休的减少不会全部变成就业，失业会上升：法国退休降 47.8，就业只接住 20.9。荷兰 Rabaté、Jongen 和 Atav 2024 年发现残障 +12.7。中国的《办法》第七条把失业保险领取延到法定退休年龄，失业是现成的通道。H3，女职工的隔代照料减少：Feng 和 Zhang 发现退休后照料概率女性 +29 个百分点。封进和韩旭 2017 年在《世界经济》用 CHARLS 模拟，把女性退休年龄提到 55 岁，51 到 60 岁女性的照料概率下降 12 个百分点。原 50 岁女职工要多工作 5 年，是被挤出最多的一组。我不预设效应大小，因为到 2026 年底剂量只有 5 到 8 个月，效应可能小到测不出，这一点我会照实报告。图是 AI 生成的示意图。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数据。两套公开微观数据都停在新政之前。CHARLS 由北京大学和武汉大学执行，对象是 45 岁及以上的人和配偶，2011 年基线约 1 万户 1.7 万人，公开数据最新是 2020 年，2023 年 11 月 16 日发布。项目页写了 2021 到 2023 年继续追踪，但我没查到这一轮的发布公告。CFPS 访问家庭全部成员，2010 年基线近 1.5 万户，公开到 2022 年。2024 年第八轮已经做了，没查到发布公告，第九轮 2026 年 7 月 3 日才启动。所以开题必须写明数据闸门：拿不到改革后数据，就不做新政的双重差分。闸门之前能做的，是改革前画像，以及用旧阈值做断点基准。CHARLS 适合退休、养老金领取、照料和配偶联动。CFPS 覆盖全年龄，适合看家庭溢出，但原法定退休身份和养老金类型没有 CHARLS 细，这是我的判断。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识别分两层。设计一现在就能做：用 CHARLS 和 CFPS 改革前的数据，在原法定年龄 50、55、60 岁处做模糊断点，分配变量是按月计的年龄，处理组是刚过阈值的人，对照组是刚未到的人，关键假设是阈值附近其他因素连续。带宽和稳健置信区间用 Calonico、Cattaneo 和 Titiunik 2014 年的方法，用 McCrary 2008 年的密度检验看分配变量有没有被操纵，框架参照 Lee 和 Lemieux 2010 年的综述。它估计的是旧制度下到龄的跳跃，作为基准。设计二要等数据过闸：比较只差几个月出生、却面对不同法定年龄的相邻队列，比如 1965 年 1 月起出生的男职工，和早几个月出生、按 60 岁退休的人。原 55 岁和原 50 岁女职工分别从 1970 年和 1975 年 1 月起。这是奥地利、法国、英国研究的做法。处理时点按出生月错开，所以用 Callaway 和 Sant'Anna 2021 年的多期双重差分估计量，用 Roth 等 2023 年的方法做预趋势检验。关键假设是没有改革时，相邻队列在同一年龄的就业走势平行，澳大利亚的教训说明这个假设要认真检验。图是 AI 生成的示意图。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对识别的五个威胁，最难绕开的是第一个。处理剂量小：到 2026 年底，到龄的人最多延迟 5 到 8 个月，调查两年左右一轮，落在这几个月窗口里的人少，所以先做检验力分析，报告最小可检测效应，测不出也照实写。平行趋势：Morris 2022 年重估了 Atalay 和 Barrett 2015 年的澳大利亚研究，发现改革前女性有自己的队列上升趋势，控制之后效应降了约三分之二。我的应对是用改革前多期数据做事件研究，加入出生队列趋势。预期效应：《决定》2024 年 9 月 13 日公布，2025 年 1 月 1 日施行，只有三个半月。德国 Geyer 和 Welteke 的研究没有发现 60 岁前的预期反应，但我会检验到龄前的人有没有提前改变。同期政策：弹性提前退休会削弱第一阶段，第七条制造了失业通道，2030 年起最低缴费年限提高，样本截到 2029 年就能避开最后这一条。身份与样本：新规只约束城镇职工养老保险框架里的人，女职工适用 50 岁还是 55 岁看原法定退休年龄，问卷不一定能直接识别，要靠职业、单位类型重建。另外结果变量口径也要统一，七普按 1 小时定义就业，CHARLS 对农业劳动有自己的标准。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进度一共 20 个月，从 2026 年 10 月到 2028 年 5 月答辩。前半年做文献、政策梳理和改革前画像，2027 年上半年做旧阈值断点基准和检验力分析。2027 年 6 月是数据闸门：查 CHARLS 和 CFPS 改革后的轮次有没有公开。过闸，就在下半年做设计二，相邻出生队列比较。没过闸，就把基准和检验力分析做深，论文以此为主体。不管过不过闸，2027 年 9 月开始写作，2028 年 3 月预答辩，5 月答辩。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最后有四个问题想请各位老师指导。第一，如果到 2027 年 6 月改革后数据仍未公开，论文以改革前画像、旧阈值断点基准和检验力分析为主体，是否达到学位论文的要求。第二，对照组只用相邻出生队列，还是加入不受新规约束的城乡居民养老保险参保人。后者样本大，但两类人本身差别很大。第三，结果变量是就业、失业、领取养老金、隔代照料都报，还是先聚焦就业。第四，原 50 岁和原 55 岁女职工的身份，问卷里不一定有，用职业和单位类型重建是否可以接受。图是 AI 生成的示意图。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总结三点。第一，改革前画像和旧阈值断点基准，现在就能做。第二，新政效果要等改革后数据公开，过了闸再估。第三，到 2026 年底剂量只有 5 到 8 个月，先报检验力，再报系数。恳请各位老师批评指正。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1.jpe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3EC"/>
          </a:solidFill>
          <a:ln/>
        </p:spPr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rcRect l="32031" r="32031" t="0" b="0"/>
          <a:stretch/>
        </p:blipFill>
        <p:spPr>
          <a:xfrm>
            <a:off x="7810500" y="0"/>
            <a:ext cx="4381500" cy="68580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09600" y="633350"/>
            <a:ext cx="11582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spc="300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硕</a:t>
            </a:r>
            <a:pPr algn="l" indent="0" marL="0">
              <a:buNone/>
            </a:pPr>
            <a:r>
              <a:rPr lang="en-US" sz="975" b="1" spc="300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士</a:t>
            </a:r>
            <a:pPr algn="l" indent="0" marL="0">
              <a:buNone/>
            </a:pPr>
            <a:r>
              <a:rPr lang="en-US" sz="975" b="1" spc="300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学</a:t>
            </a:r>
            <a:pPr algn="l" indent="0" marL="0">
              <a:buNone/>
            </a:pPr>
            <a:r>
              <a:rPr lang="en-US" sz="975" b="1" spc="300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位</a:t>
            </a:r>
            <a:pPr algn="l" indent="0" marL="0">
              <a:buNone/>
            </a:pPr>
            <a:r>
              <a:rPr lang="en-US" sz="975" b="1" spc="300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论</a:t>
            </a:r>
            <a:pPr algn="l" indent="0" marL="0">
              <a:buNone/>
            </a:pPr>
            <a:r>
              <a:rPr lang="en-US" sz="975" b="1" spc="300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文</a:t>
            </a:r>
            <a:pPr algn="l" indent="0" marL="0">
              <a:buNone/>
            </a:pPr>
            <a:r>
              <a:rPr lang="en-US" sz="975" b="1" spc="300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开</a:t>
            </a:r>
            <a:pPr algn="l" indent="0" marL="0">
              <a:buNone/>
            </a:pPr>
            <a:r>
              <a:rPr lang="en-US" sz="975" b="1" spc="300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题</a:t>
            </a:r>
            <a:pPr algn="l" indent="0" marL="0">
              <a:buNone/>
            </a:pPr>
            <a:r>
              <a:rPr lang="en-US" sz="975" b="1" spc="300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报</a:t>
            </a:r>
            <a:pPr algn="l" indent="0" marL="0">
              <a:buNone/>
            </a:pPr>
            <a:r>
              <a:rPr lang="en-US" sz="975" b="1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告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Shape 2"/>
          <p:cNvSpPr/>
          <p:nvPr/>
        </p:nvSpPr>
        <p:spPr>
          <a:xfrm>
            <a:off x="609600" y="914400"/>
            <a:ext cx="6629400" cy="9525"/>
          </a:xfrm>
          <a:prstGeom prst="rect">
            <a:avLst/>
          </a:prstGeom>
          <a:solidFill>
            <a:srgbClr val="A8861D"/>
          </a:solidFill>
          <a:ln/>
        </p:spPr>
      </p:sp>
      <p:sp>
        <p:nvSpPr>
          <p:cNvPr id="7" name="Text 3"/>
          <p:cNvSpPr/>
          <p:nvPr/>
        </p:nvSpPr>
        <p:spPr>
          <a:xfrm>
            <a:off x="609600" y="1860953"/>
            <a:ext cx="115824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E6245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渐进式延迟法定退休年龄</a:t>
            </a:r>
            <a:endParaRPr lang="en-US" sz="30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8" name="Text 4"/>
          <p:cNvSpPr/>
          <p:nvPr/>
        </p:nvSpPr>
        <p:spPr>
          <a:xfrm>
            <a:off x="609600" y="2432453"/>
            <a:ext cx="115824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E6245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对 50 至 60 岁人群劳动参与的影响</a:t>
            </a:r>
            <a:endParaRPr lang="en-US" sz="30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9" name="Shape 5"/>
          <p:cNvSpPr/>
          <p:nvPr/>
        </p:nvSpPr>
        <p:spPr>
          <a:xfrm>
            <a:off x="609600" y="3338513"/>
            <a:ext cx="571500" cy="28575"/>
          </a:xfrm>
          <a:prstGeom prst="rect">
            <a:avLst/>
          </a:prstGeom>
          <a:solidFill>
            <a:srgbClr val="A8861D"/>
          </a:solidFill>
          <a:ln/>
        </p:spPr>
      </p:sp>
      <p:sp>
        <p:nvSpPr>
          <p:cNvPr id="10" name="Text 6"/>
          <p:cNvSpPr/>
          <p:nvPr/>
        </p:nvSpPr>
        <p:spPr>
          <a:xfrm>
            <a:off x="609600" y="3863048"/>
            <a:ext cx="115824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spc="150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学</a:t>
            </a:r>
            <a:pPr algn="l" indent="0" marL="0">
              <a:buNone/>
            </a:pPr>
            <a:r>
              <a:rPr lang="en-US" sz="1125" b="1" spc="150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科</a:t>
            </a:r>
            <a:pPr algn="l" indent="0" marL="0">
              <a:buNone/>
            </a:pPr>
            <a:r>
              <a:rPr lang="en-US" sz="1125" b="1" spc="150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方</a:t>
            </a:r>
            <a:pPr algn="l" indent="0" marL="0">
              <a:buNone/>
            </a:pPr>
            <a:r>
              <a:rPr lang="en-US" sz="1125" b="1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向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1" name="Text 7"/>
          <p:cNvSpPr/>
          <p:nvPr/>
        </p:nvSpPr>
        <p:spPr>
          <a:xfrm>
            <a:off x="1866900" y="3853669"/>
            <a:ext cx="103251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2325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劳动经济学</a:t>
            </a:r>
            <a:endParaRPr lang="en-US" sz="12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2" name="Shape 8"/>
          <p:cNvSpPr/>
          <p:nvPr/>
        </p:nvSpPr>
        <p:spPr>
          <a:xfrm>
            <a:off x="1866900" y="4133850"/>
            <a:ext cx="3848100" cy="9525"/>
          </a:xfrm>
          <a:prstGeom prst="rect">
            <a:avLst/>
          </a:prstGeom>
          <a:solidFill>
            <a:srgbClr val="DDD9C8"/>
          </a:solidFill>
          <a:ln/>
        </p:spPr>
      </p:sp>
      <p:sp>
        <p:nvSpPr>
          <p:cNvPr id="13" name="Text 9"/>
          <p:cNvSpPr/>
          <p:nvPr/>
        </p:nvSpPr>
        <p:spPr>
          <a:xfrm>
            <a:off x="609600" y="4301198"/>
            <a:ext cx="115824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spc="150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学</a:t>
            </a:r>
            <a:pPr algn="l" indent="0" marL="0">
              <a:buNone/>
            </a:pPr>
            <a:r>
              <a:rPr lang="en-US" sz="1125" b="1" spc="150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位</a:t>
            </a:r>
            <a:pPr algn="l" indent="0" marL="0">
              <a:buNone/>
            </a:pPr>
            <a:r>
              <a:rPr lang="en-US" sz="1125" b="1" spc="150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类</a:t>
            </a:r>
            <a:pPr algn="l" indent="0" marL="0">
              <a:buNone/>
            </a:pPr>
            <a:r>
              <a:rPr lang="en-US" sz="1125" b="1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别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4" name="Text 10"/>
          <p:cNvSpPr/>
          <p:nvPr/>
        </p:nvSpPr>
        <p:spPr>
          <a:xfrm>
            <a:off x="1866900" y="4291819"/>
            <a:ext cx="103251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2325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经济学硕士</a:t>
            </a:r>
            <a:endParaRPr lang="en-US" sz="12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5" name="Shape 11"/>
          <p:cNvSpPr/>
          <p:nvPr/>
        </p:nvSpPr>
        <p:spPr>
          <a:xfrm>
            <a:off x="1866900" y="4572000"/>
            <a:ext cx="3848100" cy="9525"/>
          </a:xfrm>
          <a:prstGeom prst="rect">
            <a:avLst/>
          </a:prstGeom>
          <a:solidFill>
            <a:srgbClr val="DDD9C8"/>
          </a:solidFill>
          <a:ln/>
        </p:spPr>
      </p:sp>
      <p:sp>
        <p:nvSpPr>
          <p:cNvPr id="16" name="Text 12"/>
          <p:cNvSpPr/>
          <p:nvPr/>
        </p:nvSpPr>
        <p:spPr>
          <a:xfrm>
            <a:off x="609600" y="4739348"/>
            <a:ext cx="115824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spc="150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报</a:t>
            </a:r>
            <a:pPr algn="l" indent="0" marL="0">
              <a:buNone/>
            </a:pPr>
            <a:r>
              <a:rPr lang="en-US" sz="1125" b="1" spc="150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告</a:t>
            </a:r>
            <a:pPr algn="l" indent="0" marL="0">
              <a:buNone/>
            </a:pPr>
            <a:r>
              <a:rPr lang="en-US" sz="1125" b="1" spc="150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类</a:t>
            </a:r>
            <a:pPr algn="l" indent="0" marL="0">
              <a:buNone/>
            </a:pPr>
            <a:r>
              <a:rPr lang="en-US" sz="1125" b="1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型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7" name="Text 13"/>
          <p:cNvSpPr/>
          <p:nvPr/>
        </p:nvSpPr>
        <p:spPr>
          <a:xfrm>
            <a:off x="1866900" y="4729969"/>
            <a:ext cx="103251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2325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开题报告</a:t>
            </a:r>
            <a:endParaRPr lang="en-US" sz="12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8" name="Shape 14"/>
          <p:cNvSpPr/>
          <p:nvPr/>
        </p:nvSpPr>
        <p:spPr>
          <a:xfrm>
            <a:off x="1866900" y="5010150"/>
            <a:ext cx="3848100" cy="9525"/>
          </a:xfrm>
          <a:prstGeom prst="rect">
            <a:avLst/>
          </a:prstGeom>
          <a:solidFill>
            <a:srgbClr val="DDD9C8"/>
          </a:solidFill>
          <a:ln/>
        </p:spPr>
      </p:sp>
      <p:sp>
        <p:nvSpPr>
          <p:cNvPr id="19" name="Text 15"/>
          <p:cNvSpPr/>
          <p:nvPr/>
        </p:nvSpPr>
        <p:spPr>
          <a:xfrm>
            <a:off x="609600" y="5177498"/>
            <a:ext cx="115824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spc="2700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日</a:t>
            </a:r>
            <a:pPr algn="l" indent="0" marL="0">
              <a:buNone/>
            </a:pPr>
            <a:r>
              <a:rPr lang="en-US" sz="1125" b="1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期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0" name="Text 16"/>
          <p:cNvSpPr/>
          <p:nvPr/>
        </p:nvSpPr>
        <p:spPr>
          <a:xfrm>
            <a:off x="1866900" y="5168119"/>
            <a:ext cx="103251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2325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2026 年 10 月</a:t>
            </a:r>
            <a:endParaRPr lang="en-US" sz="12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1" name="Shape 17"/>
          <p:cNvSpPr/>
          <p:nvPr/>
        </p:nvSpPr>
        <p:spPr>
          <a:xfrm>
            <a:off x="1866900" y="5448300"/>
            <a:ext cx="3848100" cy="9525"/>
          </a:xfrm>
          <a:prstGeom prst="rect">
            <a:avLst/>
          </a:prstGeom>
          <a:solidFill>
            <a:srgbClr val="DDD9C8"/>
          </a:solidFill>
          <a:ln/>
        </p:spPr>
      </p:sp>
      <p:sp>
        <p:nvSpPr>
          <p:cNvPr id="22" name="Text 18"/>
          <p:cNvSpPr/>
          <p:nvPr/>
        </p:nvSpPr>
        <p:spPr>
          <a:xfrm>
            <a:off x="609600" y="6128552"/>
            <a:ext cx="115824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图为 AI 生成的示意图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3EC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26151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硕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士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学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位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论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文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开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题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报</a:t>
            </a:r>
            <a:pPr algn="l" indent="0" marL="0">
              <a:buNone/>
            </a:pPr>
            <a:r>
              <a:rPr lang="en-US" sz="900" b="1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告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" name="pptwise-slidenum-s0001"/>
          <p:cNvSpPr/>
          <p:nvPr/>
        </p:nvSpPr>
        <p:spPr>
          <a:xfrm>
            <a:off x="0" y="6538409"/>
            <a:ext cx="12192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fld id="{B6F15528-21DE-4FAA-801E-634DDDAF4B2B}" type="slidenum">
              <a:rPr lang="en-US" sz="975" dirty="0">
                <a:solidFill>
                  <a:srgbClr val="62655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2</a:t>
            </a:fld>
            <a:endParaRPr lang="en-US" sz="9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5" name="Text 3"/>
          <p:cNvSpPr/>
          <p:nvPr/>
        </p:nvSpPr>
        <p:spPr>
          <a:xfrm>
            <a:off x="10700046" y="261514"/>
            <a:ext cx="1491954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spc="75" kern="0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§</a:t>
            </a:r>
            <a:pPr algn="l" indent="0" marL="0">
              <a:buNone/>
            </a:pPr>
            <a:r>
              <a:rPr lang="en-US" sz="900" b="1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0972800" y="261514"/>
            <a:ext cx="12192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spc="75" kern="0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问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题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与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背</a:t>
            </a:r>
            <a:pPr algn="l" indent="0" marL="0">
              <a:buNone/>
            </a:pPr>
            <a:r>
              <a:rPr lang="en-US" sz="900" b="1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景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609600" y="495300"/>
            <a:ext cx="10972800" cy="9525"/>
          </a:xfrm>
          <a:prstGeom prst="rect">
            <a:avLst/>
          </a:prstGeom>
          <a:solidFill>
            <a:srgbClr val="A8861D"/>
          </a:solidFill>
          <a:ln/>
        </p:spPr>
      </p:sp>
      <p:sp>
        <p:nvSpPr>
          <p:cNvPr id="8" name="Text 6"/>
          <p:cNvSpPr/>
          <p:nvPr/>
        </p:nvSpPr>
        <p:spPr>
          <a:xfrm>
            <a:off x="609600" y="1057577"/>
            <a:ext cx="115824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2325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研究问题：延迟退休让 50 至 60 岁的人多工作了吗</a:t>
            </a:r>
            <a:endParaRPr lang="en-US" sz="22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rcRect l="13281" r="13281" t="0" b="0"/>
          <a:stretch/>
        </p:blipFill>
        <p:spPr>
          <a:xfrm>
            <a:off x="609600" y="1619250"/>
            <a:ext cx="4476750" cy="3429000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609600" y="5148200"/>
            <a:ext cx="11582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图 1</a:t>
            </a:r>
            <a:pPr algn="l" indent="0" marL="0">
              <a:buNone/>
            </a:pPr>
            <a:r>
              <a:rPr lang="en-US" sz="975" dirty="0">
                <a:solidFill>
                  <a:srgbClr val="2325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　示意：车间里的老工人（AI 生成）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1" name="Text 8"/>
          <p:cNvSpPr/>
          <p:nvPr/>
        </p:nvSpPr>
        <p:spPr>
          <a:xfrm>
            <a:off x="5524500" y="1665867"/>
            <a:ext cx="6667500" cy="29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950" b="1" dirty="0">
                <a:solidFill>
                  <a:srgbClr val="0E6245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到了原来的法定年龄、还没到新的法定年龄的人，会不</a:t>
            </a:r>
            <a:endParaRPr lang="en-US" sz="19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2" name="Text 9"/>
          <p:cNvSpPr/>
          <p:nvPr/>
        </p:nvSpPr>
        <p:spPr>
          <a:xfrm>
            <a:off x="5524500" y="2065917"/>
            <a:ext cx="6667500" cy="29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950" b="1" dirty="0">
                <a:solidFill>
                  <a:srgbClr val="0E6245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会更可能在业？</a:t>
            </a:r>
            <a:pPr algn="l" indent="0" marL="0">
              <a:buNone/>
            </a:pPr>
            <a:r>
              <a:rPr lang="en-US" sz="1950" b="1" dirty="0">
                <a:solidFill>
                  <a:srgbClr val="0E6245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¹</a:t>
            </a:r>
            <a:endParaRPr lang="en-US" sz="19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3" name="Shape 10"/>
          <p:cNvSpPr/>
          <p:nvPr/>
        </p:nvSpPr>
        <p:spPr>
          <a:xfrm>
            <a:off x="5524500" y="2724150"/>
            <a:ext cx="6057900" cy="9525"/>
          </a:xfrm>
          <a:prstGeom prst="rect">
            <a:avLst/>
          </a:prstGeom>
          <a:solidFill>
            <a:srgbClr val="DDD9C8"/>
          </a:solidFill>
          <a:ln/>
        </p:spPr>
      </p:sp>
      <p:sp>
        <p:nvSpPr>
          <p:cNvPr id="14" name="Text 11"/>
          <p:cNvSpPr/>
          <p:nvPr/>
        </p:nvSpPr>
        <p:spPr>
          <a:xfrm>
            <a:off x="5524500" y="2928875"/>
            <a:ext cx="66675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spc="7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对</a:t>
            </a:r>
            <a:pPr algn="l" indent="0" marL="0">
              <a:buNone/>
            </a:pPr>
            <a:r>
              <a:rPr lang="en-US" sz="975" b="1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象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5" name="Text 12"/>
          <p:cNvSpPr/>
          <p:nvPr/>
        </p:nvSpPr>
        <p:spPr>
          <a:xfrm>
            <a:off x="6667500" y="2891971"/>
            <a:ext cx="55245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325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受新规约束的 50 至 60 岁城镇职工</a:t>
            </a:r>
            <a:endParaRPr lang="en-US" sz="13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6" name="Shape 13"/>
          <p:cNvSpPr/>
          <p:nvPr/>
        </p:nvSpPr>
        <p:spPr>
          <a:xfrm>
            <a:off x="5524500" y="3295650"/>
            <a:ext cx="6057900" cy="9525"/>
          </a:xfrm>
          <a:prstGeom prst="rect">
            <a:avLst/>
          </a:prstGeom>
          <a:solidFill>
            <a:srgbClr val="DDD9C8"/>
          </a:solidFill>
          <a:ln/>
        </p:spPr>
      </p:sp>
      <p:sp>
        <p:nvSpPr>
          <p:cNvPr id="17" name="Text 14"/>
          <p:cNvSpPr/>
          <p:nvPr/>
        </p:nvSpPr>
        <p:spPr>
          <a:xfrm>
            <a:off x="5524500" y="3500375"/>
            <a:ext cx="66675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spc="7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问</a:t>
            </a:r>
            <a:pPr algn="l" indent="0" marL="0">
              <a:buNone/>
            </a:pPr>
            <a:r>
              <a:rPr lang="en-US" sz="975" b="1" spc="7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题</a:t>
            </a:r>
            <a:pPr algn="l" indent="0" marL="0">
              <a:buNone/>
            </a:pPr>
            <a:r>
              <a:rPr lang="en-US" sz="975" b="1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8" name="Text 15"/>
          <p:cNvSpPr/>
          <p:nvPr/>
        </p:nvSpPr>
        <p:spPr>
          <a:xfrm>
            <a:off x="6667500" y="3463471"/>
            <a:ext cx="55245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325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到龄以后，就业概率有没有上升</a:t>
            </a:r>
            <a:endParaRPr lang="en-US" sz="13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9" name="Shape 16"/>
          <p:cNvSpPr/>
          <p:nvPr/>
        </p:nvSpPr>
        <p:spPr>
          <a:xfrm>
            <a:off x="5524500" y="3867150"/>
            <a:ext cx="6057900" cy="9525"/>
          </a:xfrm>
          <a:prstGeom prst="rect">
            <a:avLst/>
          </a:prstGeom>
          <a:solidFill>
            <a:srgbClr val="DDD9C8"/>
          </a:solidFill>
          <a:ln/>
        </p:spPr>
      </p:sp>
      <p:sp>
        <p:nvSpPr>
          <p:cNvPr id="20" name="Text 17"/>
          <p:cNvSpPr/>
          <p:nvPr/>
        </p:nvSpPr>
        <p:spPr>
          <a:xfrm>
            <a:off x="5524500" y="4071875"/>
            <a:ext cx="66675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spc="7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问</a:t>
            </a:r>
            <a:pPr algn="l" indent="0" marL="0">
              <a:buNone/>
            </a:pPr>
            <a:r>
              <a:rPr lang="en-US" sz="975" b="1" spc="7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题</a:t>
            </a:r>
            <a:pPr algn="l" indent="0" marL="0">
              <a:buNone/>
            </a:pPr>
            <a:r>
              <a:rPr lang="en-US" sz="975" b="1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二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1" name="Text 18"/>
          <p:cNvSpPr/>
          <p:nvPr/>
        </p:nvSpPr>
        <p:spPr>
          <a:xfrm>
            <a:off x="6667500" y="4034971"/>
            <a:ext cx="55245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325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延后的时间流向就业、失业还是照料</a:t>
            </a:r>
            <a:endParaRPr lang="en-US" sz="13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2" name="Shape 19"/>
          <p:cNvSpPr/>
          <p:nvPr/>
        </p:nvSpPr>
        <p:spPr>
          <a:xfrm>
            <a:off x="5524500" y="4438650"/>
            <a:ext cx="6057900" cy="9525"/>
          </a:xfrm>
          <a:prstGeom prst="rect">
            <a:avLst/>
          </a:prstGeom>
          <a:solidFill>
            <a:srgbClr val="DDD9C8"/>
          </a:solidFill>
          <a:ln/>
        </p:spPr>
      </p:sp>
      <p:sp>
        <p:nvSpPr>
          <p:cNvPr id="23" name="Text 20"/>
          <p:cNvSpPr/>
          <p:nvPr/>
        </p:nvSpPr>
        <p:spPr>
          <a:xfrm>
            <a:off x="5524500" y="4643375"/>
            <a:ext cx="66675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spc="7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预</a:t>
            </a:r>
            <a:pPr algn="l" indent="0" marL="0">
              <a:buNone/>
            </a:pPr>
            <a:r>
              <a:rPr lang="en-US" sz="975" b="1" spc="7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期</a:t>
            </a:r>
            <a:pPr algn="l" indent="0" marL="0">
              <a:buNone/>
            </a:pPr>
            <a:r>
              <a:rPr lang="en-US" sz="975" b="1" spc="7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贡</a:t>
            </a:r>
            <a:pPr algn="l" indent="0" marL="0">
              <a:buNone/>
            </a:pPr>
            <a:r>
              <a:rPr lang="en-US" sz="975" b="1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献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4" name="Text 21"/>
          <p:cNvSpPr/>
          <p:nvPr/>
        </p:nvSpPr>
        <p:spPr>
          <a:xfrm>
            <a:off x="6667500" y="4606471"/>
            <a:ext cx="55245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325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首个用改革后微观数据做的因果评估</a:t>
            </a:r>
            <a:endParaRPr lang="en-US" sz="13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5" name="Shape 22"/>
          <p:cNvSpPr/>
          <p:nvPr/>
        </p:nvSpPr>
        <p:spPr>
          <a:xfrm>
            <a:off x="5524500" y="5010150"/>
            <a:ext cx="6057900" cy="9525"/>
          </a:xfrm>
          <a:prstGeom prst="rect">
            <a:avLst/>
          </a:prstGeom>
          <a:solidFill>
            <a:srgbClr val="DDD9C8"/>
          </a:solidFill>
          <a:ln/>
        </p:spPr>
      </p:sp>
      <p:sp>
        <p:nvSpPr>
          <p:cNvPr id="26" name="Shape 23"/>
          <p:cNvSpPr/>
          <p:nvPr/>
        </p:nvSpPr>
        <p:spPr>
          <a:xfrm>
            <a:off x="609600" y="6216015"/>
            <a:ext cx="1714500" cy="7620"/>
          </a:xfrm>
          <a:prstGeom prst="rect">
            <a:avLst/>
          </a:prstGeom>
          <a:solidFill>
            <a:srgbClr val="8A8471"/>
          </a:solidFill>
          <a:ln/>
        </p:spPr>
      </p:sp>
      <p:sp>
        <p:nvSpPr>
          <p:cNvPr id="27" name="Text 24"/>
          <p:cNvSpPr/>
          <p:nvPr/>
        </p:nvSpPr>
        <p:spPr>
          <a:xfrm>
            <a:off x="609600" y="6290477"/>
            <a:ext cx="115824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b="1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8" name="Text 25"/>
          <p:cNvSpPr/>
          <p:nvPr/>
        </p:nvSpPr>
        <p:spPr>
          <a:xfrm>
            <a:off x="778990" y="6290477"/>
            <a:ext cx="1141301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检索截至 2026-10-06，未见用改革后微观数据做的因果研究（三路检索一致）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3EC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26151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硕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士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学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位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论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文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开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题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报</a:t>
            </a:r>
            <a:pPr algn="l" indent="0" marL="0">
              <a:buNone/>
            </a:pPr>
            <a:r>
              <a:rPr lang="en-US" sz="900" b="1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告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" name="pptwise-slidenum-s0002"/>
          <p:cNvSpPr/>
          <p:nvPr/>
        </p:nvSpPr>
        <p:spPr>
          <a:xfrm>
            <a:off x="0" y="6538409"/>
            <a:ext cx="12192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fld id="{B6F15528-21DE-4FAA-801E-634DDDAF4B2B}" type="slidenum">
              <a:rPr lang="en-US" sz="975" dirty="0">
                <a:solidFill>
                  <a:srgbClr val="62655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3</a:t>
            </a:fld>
            <a:endParaRPr lang="en-US" sz="9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5" name="Text 3"/>
          <p:cNvSpPr/>
          <p:nvPr/>
        </p:nvSpPr>
        <p:spPr>
          <a:xfrm>
            <a:off x="10700046" y="261514"/>
            <a:ext cx="1491954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spc="75" kern="0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§</a:t>
            </a:r>
            <a:pPr algn="l" indent="0" marL="0">
              <a:buNone/>
            </a:pPr>
            <a:r>
              <a:rPr lang="en-US" sz="900" b="1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0972800" y="261514"/>
            <a:ext cx="12192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spc="75" kern="0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问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题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与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背</a:t>
            </a:r>
            <a:pPr algn="l" indent="0" marL="0">
              <a:buNone/>
            </a:pPr>
            <a:r>
              <a:rPr lang="en-US" sz="900" b="1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景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609600" y="495300"/>
            <a:ext cx="10972800" cy="9525"/>
          </a:xfrm>
          <a:prstGeom prst="rect">
            <a:avLst/>
          </a:prstGeom>
          <a:solidFill>
            <a:srgbClr val="A8861D"/>
          </a:solidFill>
          <a:ln/>
        </p:spPr>
      </p:sp>
      <p:sp>
        <p:nvSpPr>
          <p:cNvPr id="8" name="Text 6"/>
          <p:cNvSpPr/>
          <p:nvPr/>
        </p:nvSpPr>
        <p:spPr>
          <a:xfrm>
            <a:off x="609600" y="1057577"/>
            <a:ext cx="115824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2325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三类人群分 15 年把法定退休年龄提高 3 至 5 岁，2039 年全部到位</a:t>
            </a:r>
            <a:endParaRPr lang="en-US" sz="22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9" name="Text 7"/>
          <p:cNvSpPr/>
          <p:nvPr/>
        </p:nvSpPr>
        <p:spPr>
          <a:xfrm>
            <a:off x="1428750" y="1643000"/>
            <a:ext cx="107632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图 2</a:t>
            </a:r>
            <a:pPr algn="l" indent="0" marL="0">
              <a:buNone/>
            </a:pPr>
            <a:r>
              <a:rPr lang="en-US" sz="975" dirty="0">
                <a:solidFill>
                  <a:srgbClr val="2325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　改革后的法定退休年龄，按出生年月（附件 1 至 3）</a:t>
            </a:r>
            <a:pPr algn="l" indent="0" marL="0">
              <a:buNone/>
            </a:pPr>
            <a:r>
              <a:rPr lang="en-US" sz="975" b="1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¹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1428750" y="5062538"/>
            <a:ext cx="6381750" cy="9525"/>
          </a:xfrm>
          <a:prstGeom prst="rect">
            <a:avLst/>
          </a:prstGeom>
          <a:solidFill>
            <a:srgbClr val="DDD9C8"/>
          </a:solidFill>
          <a:ln/>
        </p:spPr>
      </p:sp>
      <p:sp>
        <p:nvSpPr>
          <p:cNvPr id="11" name="Text 9"/>
          <p:cNvSpPr/>
          <p:nvPr/>
        </p:nvSpPr>
        <p:spPr>
          <a:xfrm>
            <a:off x="0" y="4995439"/>
            <a:ext cx="13335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50 岁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1428750" y="3919537"/>
            <a:ext cx="6381750" cy="9525"/>
          </a:xfrm>
          <a:prstGeom prst="rect">
            <a:avLst/>
          </a:prstGeom>
          <a:solidFill>
            <a:srgbClr val="DDD9C8"/>
          </a:solidFill>
          <a:ln/>
        </p:spPr>
      </p:sp>
      <p:sp>
        <p:nvSpPr>
          <p:cNvPr id="13" name="Text 11"/>
          <p:cNvSpPr/>
          <p:nvPr/>
        </p:nvSpPr>
        <p:spPr>
          <a:xfrm>
            <a:off x="0" y="3852439"/>
            <a:ext cx="13335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55 岁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1428750" y="2776538"/>
            <a:ext cx="6381750" cy="9525"/>
          </a:xfrm>
          <a:prstGeom prst="rect">
            <a:avLst/>
          </a:prstGeom>
          <a:solidFill>
            <a:srgbClr val="DDD9C8"/>
          </a:solidFill>
          <a:ln/>
        </p:spPr>
      </p:sp>
      <p:sp>
        <p:nvSpPr>
          <p:cNvPr id="15" name="Text 13"/>
          <p:cNvSpPr/>
          <p:nvPr/>
        </p:nvSpPr>
        <p:spPr>
          <a:xfrm>
            <a:off x="0" y="2709439"/>
            <a:ext cx="13335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60 岁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2165106" y="5295900"/>
            <a:ext cx="0" cy="47625"/>
          </a:xfrm>
          <a:prstGeom prst="line">
            <a:avLst/>
          </a:prstGeom>
          <a:noFill/>
          <a:ln w="9525">
            <a:solidFill>
              <a:srgbClr val="8A8471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0" y="5395489"/>
            <a:ext cx="4330212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1965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3392365" y="5295900"/>
            <a:ext cx="0" cy="47625"/>
          </a:xfrm>
          <a:prstGeom prst="line">
            <a:avLst/>
          </a:prstGeom>
          <a:noFill/>
          <a:ln w="9525">
            <a:solidFill>
              <a:srgbClr val="8A8471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0" y="5395489"/>
            <a:ext cx="6784731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1970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4619625" y="5295900"/>
            <a:ext cx="0" cy="47625"/>
          </a:xfrm>
          <a:prstGeom prst="line">
            <a:avLst/>
          </a:prstGeom>
          <a:noFill/>
          <a:ln w="9525">
            <a:solidFill>
              <a:srgbClr val="8A8471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0" y="5395489"/>
            <a:ext cx="92392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1975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5846885" y="5295900"/>
            <a:ext cx="0" cy="47625"/>
          </a:xfrm>
          <a:prstGeom prst="line">
            <a:avLst/>
          </a:prstGeom>
          <a:noFill/>
          <a:ln w="9525">
            <a:solidFill>
              <a:srgbClr val="8A8471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0" y="5395489"/>
            <a:ext cx="11693769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1980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7074144" y="5295900"/>
            <a:ext cx="0" cy="47625"/>
          </a:xfrm>
          <a:prstGeom prst="line">
            <a:avLst/>
          </a:prstGeom>
          <a:noFill/>
          <a:ln w="9525">
            <a:solidFill>
              <a:srgbClr val="8A8471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1956288" y="5395489"/>
            <a:ext cx="10235712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1985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0" y="5585989"/>
            <a:ext cx="78105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出生年月 →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7" name="Shape 25"/>
          <p:cNvSpPr/>
          <p:nvPr/>
        </p:nvSpPr>
        <p:spPr>
          <a:xfrm>
            <a:off x="1428750" y="2095500"/>
            <a:ext cx="6381750" cy="685800"/>
          </a:xfrm>
          <a:custGeom>
            <a:avLst/>
            <a:gdLst/>
            <a:ahLst/>
            <a:cxnLst/>
            <a:rect l="l" t="t" r="r" b="b"/>
            <a:pathLst>
              <a:path w="6381750" h="685800">
                <a:moveTo>
                  <a:pt x="0" y="685800"/>
                </a:moveTo>
                <a:lnTo>
                  <a:pt x="736356" y="685800"/>
                </a:lnTo>
                <a:lnTo>
                  <a:pt x="736356" y="666758"/>
                </a:lnTo>
                <a:lnTo>
                  <a:pt x="818165" y="666758"/>
                </a:lnTo>
                <a:lnTo>
                  <a:pt x="818165" y="647692"/>
                </a:lnTo>
                <a:lnTo>
                  <a:pt x="899999" y="647692"/>
                </a:lnTo>
                <a:lnTo>
                  <a:pt x="899999" y="628650"/>
                </a:lnTo>
                <a:lnTo>
                  <a:pt x="981808" y="628650"/>
                </a:lnTo>
                <a:lnTo>
                  <a:pt x="981808" y="609608"/>
                </a:lnTo>
                <a:lnTo>
                  <a:pt x="1063617" y="609608"/>
                </a:lnTo>
                <a:lnTo>
                  <a:pt x="1063617" y="590542"/>
                </a:lnTo>
                <a:lnTo>
                  <a:pt x="1145450" y="590542"/>
                </a:lnTo>
                <a:lnTo>
                  <a:pt x="1145450" y="571500"/>
                </a:lnTo>
                <a:lnTo>
                  <a:pt x="1227260" y="571500"/>
                </a:lnTo>
                <a:lnTo>
                  <a:pt x="1227260" y="552458"/>
                </a:lnTo>
                <a:lnTo>
                  <a:pt x="1309069" y="552458"/>
                </a:lnTo>
                <a:lnTo>
                  <a:pt x="1309069" y="533392"/>
                </a:lnTo>
                <a:lnTo>
                  <a:pt x="1390902" y="533392"/>
                </a:lnTo>
                <a:lnTo>
                  <a:pt x="1390902" y="514350"/>
                </a:lnTo>
                <a:lnTo>
                  <a:pt x="1472712" y="514350"/>
                </a:lnTo>
                <a:lnTo>
                  <a:pt x="1472712" y="495308"/>
                </a:lnTo>
                <a:lnTo>
                  <a:pt x="1554521" y="495308"/>
                </a:lnTo>
                <a:lnTo>
                  <a:pt x="1554521" y="476242"/>
                </a:lnTo>
                <a:lnTo>
                  <a:pt x="1636354" y="476242"/>
                </a:lnTo>
                <a:lnTo>
                  <a:pt x="1636354" y="457200"/>
                </a:lnTo>
                <a:lnTo>
                  <a:pt x="1718163" y="457200"/>
                </a:lnTo>
                <a:lnTo>
                  <a:pt x="1718163" y="438158"/>
                </a:lnTo>
                <a:lnTo>
                  <a:pt x="1799973" y="438158"/>
                </a:lnTo>
                <a:lnTo>
                  <a:pt x="1799973" y="419092"/>
                </a:lnTo>
                <a:lnTo>
                  <a:pt x="1881806" y="419092"/>
                </a:lnTo>
                <a:lnTo>
                  <a:pt x="1881806" y="400050"/>
                </a:lnTo>
                <a:lnTo>
                  <a:pt x="1963615" y="400050"/>
                </a:lnTo>
                <a:lnTo>
                  <a:pt x="1963615" y="381008"/>
                </a:lnTo>
                <a:lnTo>
                  <a:pt x="2045425" y="381008"/>
                </a:lnTo>
                <a:lnTo>
                  <a:pt x="2045425" y="361942"/>
                </a:lnTo>
                <a:lnTo>
                  <a:pt x="2127258" y="361942"/>
                </a:lnTo>
                <a:lnTo>
                  <a:pt x="2127258" y="342900"/>
                </a:lnTo>
                <a:lnTo>
                  <a:pt x="2209067" y="342900"/>
                </a:lnTo>
                <a:lnTo>
                  <a:pt x="2209067" y="323858"/>
                </a:lnTo>
                <a:lnTo>
                  <a:pt x="2290876" y="323858"/>
                </a:lnTo>
                <a:lnTo>
                  <a:pt x="2290876" y="304792"/>
                </a:lnTo>
                <a:lnTo>
                  <a:pt x="2372710" y="304792"/>
                </a:lnTo>
                <a:lnTo>
                  <a:pt x="2372710" y="285750"/>
                </a:lnTo>
                <a:lnTo>
                  <a:pt x="2454519" y="285750"/>
                </a:lnTo>
                <a:lnTo>
                  <a:pt x="2454519" y="266708"/>
                </a:lnTo>
                <a:lnTo>
                  <a:pt x="2536328" y="266708"/>
                </a:lnTo>
                <a:lnTo>
                  <a:pt x="2536328" y="247642"/>
                </a:lnTo>
                <a:lnTo>
                  <a:pt x="2618162" y="247642"/>
                </a:lnTo>
                <a:lnTo>
                  <a:pt x="2618162" y="228600"/>
                </a:lnTo>
                <a:lnTo>
                  <a:pt x="2699971" y="228600"/>
                </a:lnTo>
                <a:lnTo>
                  <a:pt x="2699971" y="209558"/>
                </a:lnTo>
                <a:lnTo>
                  <a:pt x="2781780" y="209558"/>
                </a:lnTo>
                <a:lnTo>
                  <a:pt x="2781780" y="190492"/>
                </a:lnTo>
                <a:lnTo>
                  <a:pt x="2863614" y="190492"/>
                </a:lnTo>
                <a:lnTo>
                  <a:pt x="2863614" y="171450"/>
                </a:lnTo>
                <a:lnTo>
                  <a:pt x="2945423" y="171450"/>
                </a:lnTo>
                <a:lnTo>
                  <a:pt x="2945423" y="152408"/>
                </a:lnTo>
                <a:lnTo>
                  <a:pt x="3027232" y="152408"/>
                </a:lnTo>
                <a:lnTo>
                  <a:pt x="3027232" y="133342"/>
                </a:lnTo>
                <a:lnTo>
                  <a:pt x="3109066" y="133342"/>
                </a:lnTo>
                <a:lnTo>
                  <a:pt x="3109066" y="114300"/>
                </a:lnTo>
                <a:lnTo>
                  <a:pt x="3190875" y="114300"/>
                </a:lnTo>
                <a:lnTo>
                  <a:pt x="3190875" y="95258"/>
                </a:lnTo>
                <a:lnTo>
                  <a:pt x="3272684" y="95258"/>
                </a:lnTo>
                <a:lnTo>
                  <a:pt x="3272684" y="76192"/>
                </a:lnTo>
                <a:lnTo>
                  <a:pt x="3354518" y="76192"/>
                </a:lnTo>
                <a:lnTo>
                  <a:pt x="3354518" y="57150"/>
                </a:lnTo>
                <a:lnTo>
                  <a:pt x="3436327" y="57150"/>
                </a:lnTo>
                <a:lnTo>
                  <a:pt x="3436327" y="38108"/>
                </a:lnTo>
                <a:lnTo>
                  <a:pt x="3518136" y="38108"/>
                </a:lnTo>
                <a:lnTo>
                  <a:pt x="3518136" y="19042"/>
                </a:lnTo>
                <a:lnTo>
                  <a:pt x="3599970" y="19042"/>
                </a:lnTo>
                <a:lnTo>
                  <a:pt x="3599970" y="0"/>
                </a:lnTo>
                <a:lnTo>
                  <a:pt x="6381750" y="0"/>
                </a:lnTo>
                <a:lnTo>
                  <a:pt x="6381750" y="0"/>
                </a:lnTo>
              </a:path>
            </a:pathLst>
          </a:custGeom>
          <a:noFill/>
          <a:ln w="20955">
            <a:solidFill>
              <a:srgbClr val="0E6245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4990620" y="2057400"/>
            <a:ext cx="76200" cy="76200"/>
          </a:xfrm>
          <a:prstGeom prst="ellipse">
            <a:avLst/>
          </a:prstGeom>
          <a:solidFill>
            <a:srgbClr val="0E6245"/>
          </a:solidFill>
          <a:ln/>
        </p:spPr>
      </p:sp>
      <p:sp>
        <p:nvSpPr>
          <p:cNvPr id="29" name="Shape 27"/>
          <p:cNvSpPr/>
          <p:nvPr/>
        </p:nvSpPr>
        <p:spPr>
          <a:xfrm>
            <a:off x="1428750" y="3238500"/>
            <a:ext cx="6381750" cy="685800"/>
          </a:xfrm>
          <a:custGeom>
            <a:avLst/>
            <a:gdLst/>
            <a:ahLst/>
            <a:cxnLst/>
            <a:rect l="l" t="t" r="r" b="b"/>
            <a:pathLst>
              <a:path w="6381750" h="685800">
                <a:moveTo>
                  <a:pt x="0" y="685800"/>
                </a:moveTo>
                <a:lnTo>
                  <a:pt x="1963615" y="685800"/>
                </a:lnTo>
                <a:lnTo>
                  <a:pt x="1963615" y="666758"/>
                </a:lnTo>
                <a:lnTo>
                  <a:pt x="2045425" y="666758"/>
                </a:lnTo>
                <a:lnTo>
                  <a:pt x="2045425" y="647692"/>
                </a:lnTo>
                <a:lnTo>
                  <a:pt x="2127258" y="647692"/>
                </a:lnTo>
                <a:lnTo>
                  <a:pt x="2127258" y="628650"/>
                </a:lnTo>
                <a:lnTo>
                  <a:pt x="2209067" y="628650"/>
                </a:lnTo>
                <a:lnTo>
                  <a:pt x="2209067" y="609608"/>
                </a:lnTo>
                <a:lnTo>
                  <a:pt x="2290876" y="609608"/>
                </a:lnTo>
                <a:lnTo>
                  <a:pt x="2290876" y="590542"/>
                </a:lnTo>
                <a:lnTo>
                  <a:pt x="2372710" y="590542"/>
                </a:lnTo>
                <a:lnTo>
                  <a:pt x="2372710" y="571500"/>
                </a:lnTo>
                <a:lnTo>
                  <a:pt x="2454519" y="571500"/>
                </a:lnTo>
                <a:lnTo>
                  <a:pt x="2454519" y="552458"/>
                </a:lnTo>
                <a:lnTo>
                  <a:pt x="2536328" y="552458"/>
                </a:lnTo>
                <a:lnTo>
                  <a:pt x="2536328" y="533392"/>
                </a:lnTo>
                <a:lnTo>
                  <a:pt x="2618162" y="533392"/>
                </a:lnTo>
                <a:lnTo>
                  <a:pt x="2618162" y="514350"/>
                </a:lnTo>
                <a:lnTo>
                  <a:pt x="2699971" y="514350"/>
                </a:lnTo>
                <a:lnTo>
                  <a:pt x="2699971" y="495308"/>
                </a:lnTo>
                <a:lnTo>
                  <a:pt x="2781780" y="495308"/>
                </a:lnTo>
                <a:lnTo>
                  <a:pt x="2781780" y="476242"/>
                </a:lnTo>
                <a:lnTo>
                  <a:pt x="2863614" y="476242"/>
                </a:lnTo>
                <a:lnTo>
                  <a:pt x="2863614" y="457200"/>
                </a:lnTo>
                <a:lnTo>
                  <a:pt x="2945423" y="457200"/>
                </a:lnTo>
                <a:lnTo>
                  <a:pt x="2945423" y="438158"/>
                </a:lnTo>
                <a:lnTo>
                  <a:pt x="3027232" y="438158"/>
                </a:lnTo>
                <a:lnTo>
                  <a:pt x="3027232" y="419092"/>
                </a:lnTo>
                <a:lnTo>
                  <a:pt x="3109066" y="419092"/>
                </a:lnTo>
                <a:lnTo>
                  <a:pt x="3109066" y="400050"/>
                </a:lnTo>
                <a:lnTo>
                  <a:pt x="3190875" y="400050"/>
                </a:lnTo>
                <a:lnTo>
                  <a:pt x="3190875" y="381008"/>
                </a:lnTo>
                <a:lnTo>
                  <a:pt x="3272684" y="381008"/>
                </a:lnTo>
                <a:lnTo>
                  <a:pt x="3272684" y="361942"/>
                </a:lnTo>
                <a:lnTo>
                  <a:pt x="3354518" y="361942"/>
                </a:lnTo>
                <a:lnTo>
                  <a:pt x="3354518" y="342900"/>
                </a:lnTo>
                <a:lnTo>
                  <a:pt x="3436327" y="342900"/>
                </a:lnTo>
                <a:lnTo>
                  <a:pt x="3436327" y="323858"/>
                </a:lnTo>
                <a:lnTo>
                  <a:pt x="3518136" y="323858"/>
                </a:lnTo>
                <a:lnTo>
                  <a:pt x="3518136" y="304792"/>
                </a:lnTo>
                <a:lnTo>
                  <a:pt x="3599970" y="304792"/>
                </a:lnTo>
                <a:lnTo>
                  <a:pt x="3599970" y="285750"/>
                </a:lnTo>
                <a:lnTo>
                  <a:pt x="3681779" y="285750"/>
                </a:lnTo>
                <a:lnTo>
                  <a:pt x="3681779" y="266708"/>
                </a:lnTo>
                <a:lnTo>
                  <a:pt x="3763588" y="266708"/>
                </a:lnTo>
                <a:lnTo>
                  <a:pt x="3763588" y="247642"/>
                </a:lnTo>
                <a:lnTo>
                  <a:pt x="3845422" y="247642"/>
                </a:lnTo>
                <a:lnTo>
                  <a:pt x="3845422" y="228600"/>
                </a:lnTo>
                <a:lnTo>
                  <a:pt x="3927231" y="228600"/>
                </a:lnTo>
                <a:lnTo>
                  <a:pt x="3927231" y="209558"/>
                </a:lnTo>
                <a:lnTo>
                  <a:pt x="4009040" y="209558"/>
                </a:lnTo>
                <a:lnTo>
                  <a:pt x="4009040" y="190492"/>
                </a:lnTo>
                <a:lnTo>
                  <a:pt x="4090874" y="190492"/>
                </a:lnTo>
                <a:lnTo>
                  <a:pt x="4090874" y="171450"/>
                </a:lnTo>
                <a:lnTo>
                  <a:pt x="4172683" y="171450"/>
                </a:lnTo>
                <a:lnTo>
                  <a:pt x="4172683" y="152408"/>
                </a:lnTo>
                <a:lnTo>
                  <a:pt x="4254492" y="152408"/>
                </a:lnTo>
                <a:lnTo>
                  <a:pt x="4254492" y="133342"/>
                </a:lnTo>
                <a:lnTo>
                  <a:pt x="4336325" y="133342"/>
                </a:lnTo>
                <a:lnTo>
                  <a:pt x="4336325" y="114300"/>
                </a:lnTo>
                <a:lnTo>
                  <a:pt x="4418135" y="114300"/>
                </a:lnTo>
                <a:lnTo>
                  <a:pt x="4418135" y="95258"/>
                </a:lnTo>
                <a:lnTo>
                  <a:pt x="4499944" y="95258"/>
                </a:lnTo>
                <a:lnTo>
                  <a:pt x="4499944" y="76192"/>
                </a:lnTo>
                <a:lnTo>
                  <a:pt x="4581777" y="76192"/>
                </a:lnTo>
                <a:lnTo>
                  <a:pt x="4581777" y="57150"/>
                </a:lnTo>
                <a:lnTo>
                  <a:pt x="4663587" y="57150"/>
                </a:lnTo>
                <a:lnTo>
                  <a:pt x="4663587" y="38108"/>
                </a:lnTo>
                <a:lnTo>
                  <a:pt x="4745396" y="38108"/>
                </a:lnTo>
                <a:lnTo>
                  <a:pt x="4745396" y="19042"/>
                </a:lnTo>
                <a:lnTo>
                  <a:pt x="4827229" y="19042"/>
                </a:lnTo>
                <a:lnTo>
                  <a:pt x="4827229" y="0"/>
                </a:lnTo>
                <a:lnTo>
                  <a:pt x="6381750" y="0"/>
                </a:lnTo>
                <a:lnTo>
                  <a:pt x="6381750" y="0"/>
                </a:lnTo>
              </a:path>
            </a:pathLst>
          </a:custGeom>
          <a:noFill/>
          <a:ln w="20955">
            <a:solidFill>
              <a:srgbClr val="3F5B8C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6217879" y="3200400"/>
            <a:ext cx="76200" cy="76200"/>
          </a:xfrm>
          <a:prstGeom prst="ellipse">
            <a:avLst/>
          </a:prstGeom>
          <a:solidFill>
            <a:srgbClr val="3F5B8C"/>
          </a:solidFill>
          <a:ln/>
        </p:spPr>
      </p:sp>
      <p:sp>
        <p:nvSpPr>
          <p:cNvPr id="31" name="Shape 29"/>
          <p:cNvSpPr/>
          <p:nvPr/>
        </p:nvSpPr>
        <p:spPr>
          <a:xfrm>
            <a:off x="1428750" y="3924300"/>
            <a:ext cx="6381750" cy="1143000"/>
          </a:xfrm>
          <a:custGeom>
            <a:avLst/>
            <a:gdLst/>
            <a:ahLst/>
            <a:cxnLst/>
            <a:rect l="l" t="t" r="r" b="b"/>
            <a:pathLst>
              <a:path w="6381750" h="1143000">
                <a:moveTo>
                  <a:pt x="0" y="1143000"/>
                </a:moveTo>
                <a:lnTo>
                  <a:pt x="3190875" y="1143000"/>
                </a:lnTo>
                <a:lnTo>
                  <a:pt x="3190875" y="1123958"/>
                </a:lnTo>
                <a:lnTo>
                  <a:pt x="3231792" y="1123958"/>
                </a:lnTo>
                <a:lnTo>
                  <a:pt x="3231792" y="1104892"/>
                </a:lnTo>
                <a:lnTo>
                  <a:pt x="3272684" y="1104892"/>
                </a:lnTo>
                <a:lnTo>
                  <a:pt x="3272684" y="1085850"/>
                </a:lnTo>
                <a:lnTo>
                  <a:pt x="3313601" y="1085850"/>
                </a:lnTo>
                <a:lnTo>
                  <a:pt x="3313601" y="1066808"/>
                </a:lnTo>
                <a:lnTo>
                  <a:pt x="3354518" y="1066808"/>
                </a:lnTo>
                <a:lnTo>
                  <a:pt x="3354518" y="1047742"/>
                </a:lnTo>
                <a:lnTo>
                  <a:pt x="3395410" y="1047742"/>
                </a:lnTo>
                <a:lnTo>
                  <a:pt x="3395410" y="1028700"/>
                </a:lnTo>
                <a:lnTo>
                  <a:pt x="3436327" y="1028700"/>
                </a:lnTo>
                <a:lnTo>
                  <a:pt x="3436327" y="1009658"/>
                </a:lnTo>
                <a:lnTo>
                  <a:pt x="3477244" y="1009658"/>
                </a:lnTo>
                <a:lnTo>
                  <a:pt x="3477244" y="990592"/>
                </a:lnTo>
                <a:lnTo>
                  <a:pt x="3518136" y="990592"/>
                </a:lnTo>
                <a:lnTo>
                  <a:pt x="3518136" y="971550"/>
                </a:lnTo>
                <a:lnTo>
                  <a:pt x="3559053" y="971550"/>
                </a:lnTo>
                <a:lnTo>
                  <a:pt x="3559053" y="952508"/>
                </a:lnTo>
                <a:lnTo>
                  <a:pt x="3599970" y="952508"/>
                </a:lnTo>
                <a:lnTo>
                  <a:pt x="3599970" y="933442"/>
                </a:lnTo>
                <a:lnTo>
                  <a:pt x="3640862" y="933442"/>
                </a:lnTo>
                <a:lnTo>
                  <a:pt x="3640862" y="914400"/>
                </a:lnTo>
                <a:lnTo>
                  <a:pt x="3681779" y="914400"/>
                </a:lnTo>
                <a:lnTo>
                  <a:pt x="3681779" y="895358"/>
                </a:lnTo>
                <a:lnTo>
                  <a:pt x="3722696" y="895358"/>
                </a:lnTo>
                <a:lnTo>
                  <a:pt x="3722696" y="876292"/>
                </a:lnTo>
                <a:lnTo>
                  <a:pt x="3763588" y="876292"/>
                </a:lnTo>
                <a:lnTo>
                  <a:pt x="3763588" y="857250"/>
                </a:lnTo>
                <a:lnTo>
                  <a:pt x="3804505" y="857250"/>
                </a:lnTo>
                <a:lnTo>
                  <a:pt x="3804505" y="838208"/>
                </a:lnTo>
                <a:lnTo>
                  <a:pt x="3845422" y="838208"/>
                </a:lnTo>
                <a:lnTo>
                  <a:pt x="3845422" y="819142"/>
                </a:lnTo>
                <a:lnTo>
                  <a:pt x="3886314" y="819142"/>
                </a:lnTo>
                <a:lnTo>
                  <a:pt x="3886314" y="800100"/>
                </a:lnTo>
                <a:lnTo>
                  <a:pt x="3927231" y="800100"/>
                </a:lnTo>
                <a:lnTo>
                  <a:pt x="3927231" y="781058"/>
                </a:lnTo>
                <a:lnTo>
                  <a:pt x="3968148" y="781058"/>
                </a:lnTo>
                <a:lnTo>
                  <a:pt x="3968148" y="761992"/>
                </a:lnTo>
                <a:lnTo>
                  <a:pt x="4009040" y="761992"/>
                </a:lnTo>
                <a:lnTo>
                  <a:pt x="4009040" y="742950"/>
                </a:lnTo>
                <a:lnTo>
                  <a:pt x="4049957" y="742950"/>
                </a:lnTo>
                <a:lnTo>
                  <a:pt x="4049957" y="723908"/>
                </a:lnTo>
                <a:lnTo>
                  <a:pt x="4090874" y="723908"/>
                </a:lnTo>
                <a:lnTo>
                  <a:pt x="4090874" y="704842"/>
                </a:lnTo>
                <a:lnTo>
                  <a:pt x="4131766" y="704842"/>
                </a:lnTo>
                <a:lnTo>
                  <a:pt x="4131766" y="685800"/>
                </a:lnTo>
                <a:lnTo>
                  <a:pt x="4172683" y="685800"/>
                </a:lnTo>
                <a:lnTo>
                  <a:pt x="4172683" y="666758"/>
                </a:lnTo>
                <a:lnTo>
                  <a:pt x="4213600" y="666758"/>
                </a:lnTo>
                <a:lnTo>
                  <a:pt x="4213600" y="647692"/>
                </a:lnTo>
                <a:lnTo>
                  <a:pt x="4254492" y="647692"/>
                </a:lnTo>
                <a:lnTo>
                  <a:pt x="4254492" y="628650"/>
                </a:lnTo>
                <a:lnTo>
                  <a:pt x="4295409" y="628650"/>
                </a:lnTo>
                <a:lnTo>
                  <a:pt x="4295409" y="609608"/>
                </a:lnTo>
                <a:lnTo>
                  <a:pt x="4336325" y="609608"/>
                </a:lnTo>
                <a:lnTo>
                  <a:pt x="4336325" y="590542"/>
                </a:lnTo>
                <a:lnTo>
                  <a:pt x="4377218" y="590542"/>
                </a:lnTo>
                <a:lnTo>
                  <a:pt x="4377218" y="571500"/>
                </a:lnTo>
                <a:lnTo>
                  <a:pt x="4418135" y="571500"/>
                </a:lnTo>
                <a:lnTo>
                  <a:pt x="4418135" y="552458"/>
                </a:lnTo>
                <a:lnTo>
                  <a:pt x="4459051" y="552458"/>
                </a:lnTo>
                <a:lnTo>
                  <a:pt x="4459051" y="533392"/>
                </a:lnTo>
                <a:lnTo>
                  <a:pt x="4499944" y="533392"/>
                </a:lnTo>
                <a:lnTo>
                  <a:pt x="4499944" y="514350"/>
                </a:lnTo>
                <a:lnTo>
                  <a:pt x="4540861" y="514350"/>
                </a:lnTo>
                <a:lnTo>
                  <a:pt x="4540861" y="495308"/>
                </a:lnTo>
                <a:lnTo>
                  <a:pt x="4581777" y="495308"/>
                </a:lnTo>
                <a:lnTo>
                  <a:pt x="4581777" y="476242"/>
                </a:lnTo>
                <a:lnTo>
                  <a:pt x="4622670" y="476242"/>
                </a:lnTo>
                <a:lnTo>
                  <a:pt x="4622670" y="457200"/>
                </a:lnTo>
                <a:lnTo>
                  <a:pt x="4663587" y="457200"/>
                </a:lnTo>
                <a:lnTo>
                  <a:pt x="4663587" y="438158"/>
                </a:lnTo>
                <a:lnTo>
                  <a:pt x="4704503" y="438158"/>
                </a:lnTo>
                <a:lnTo>
                  <a:pt x="4704503" y="419092"/>
                </a:lnTo>
                <a:lnTo>
                  <a:pt x="4745396" y="419092"/>
                </a:lnTo>
                <a:lnTo>
                  <a:pt x="4745396" y="400050"/>
                </a:lnTo>
                <a:lnTo>
                  <a:pt x="4786313" y="400050"/>
                </a:lnTo>
                <a:lnTo>
                  <a:pt x="4786313" y="381008"/>
                </a:lnTo>
                <a:lnTo>
                  <a:pt x="4827229" y="381008"/>
                </a:lnTo>
                <a:lnTo>
                  <a:pt x="4827229" y="361942"/>
                </a:lnTo>
                <a:lnTo>
                  <a:pt x="4868122" y="361942"/>
                </a:lnTo>
                <a:lnTo>
                  <a:pt x="4868122" y="342900"/>
                </a:lnTo>
                <a:lnTo>
                  <a:pt x="4909038" y="342900"/>
                </a:lnTo>
                <a:lnTo>
                  <a:pt x="4909038" y="323858"/>
                </a:lnTo>
                <a:lnTo>
                  <a:pt x="4949955" y="323858"/>
                </a:lnTo>
                <a:lnTo>
                  <a:pt x="4949955" y="304792"/>
                </a:lnTo>
                <a:lnTo>
                  <a:pt x="4990848" y="304792"/>
                </a:lnTo>
                <a:lnTo>
                  <a:pt x="4990848" y="285750"/>
                </a:lnTo>
                <a:lnTo>
                  <a:pt x="5031764" y="285750"/>
                </a:lnTo>
                <a:lnTo>
                  <a:pt x="5031764" y="266708"/>
                </a:lnTo>
                <a:lnTo>
                  <a:pt x="5072681" y="266708"/>
                </a:lnTo>
                <a:lnTo>
                  <a:pt x="5072681" y="247642"/>
                </a:lnTo>
                <a:lnTo>
                  <a:pt x="5113574" y="247642"/>
                </a:lnTo>
                <a:lnTo>
                  <a:pt x="5113574" y="228600"/>
                </a:lnTo>
                <a:lnTo>
                  <a:pt x="5154490" y="228600"/>
                </a:lnTo>
                <a:lnTo>
                  <a:pt x="5154490" y="209558"/>
                </a:lnTo>
                <a:lnTo>
                  <a:pt x="5195407" y="209558"/>
                </a:lnTo>
                <a:lnTo>
                  <a:pt x="5195407" y="190492"/>
                </a:lnTo>
                <a:lnTo>
                  <a:pt x="5236300" y="190492"/>
                </a:lnTo>
                <a:lnTo>
                  <a:pt x="5236300" y="171450"/>
                </a:lnTo>
                <a:lnTo>
                  <a:pt x="5277216" y="171450"/>
                </a:lnTo>
                <a:lnTo>
                  <a:pt x="5277216" y="152408"/>
                </a:lnTo>
                <a:lnTo>
                  <a:pt x="5318133" y="152408"/>
                </a:lnTo>
                <a:lnTo>
                  <a:pt x="5318133" y="133342"/>
                </a:lnTo>
                <a:lnTo>
                  <a:pt x="5359025" y="133342"/>
                </a:lnTo>
                <a:lnTo>
                  <a:pt x="5359025" y="114300"/>
                </a:lnTo>
                <a:lnTo>
                  <a:pt x="5399942" y="114300"/>
                </a:lnTo>
                <a:lnTo>
                  <a:pt x="5399942" y="95258"/>
                </a:lnTo>
                <a:lnTo>
                  <a:pt x="5440859" y="95258"/>
                </a:lnTo>
                <a:lnTo>
                  <a:pt x="5440859" y="76192"/>
                </a:lnTo>
                <a:lnTo>
                  <a:pt x="5481751" y="76192"/>
                </a:lnTo>
                <a:lnTo>
                  <a:pt x="5481751" y="57150"/>
                </a:lnTo>
                <a:lnTo>
                  <a:pt x="5522668" y="57150"/>
                </a:lnTo>
                <a:lnTo>
                  <a:pt x="5522668" y="38108"/>
                </a:lnTo>
                <a:lnTo>
                  <a:pt x="5563585" y="38108"/>
                </a:lnTo>
                <a:lnTo>
                  <a:pt x="5563585" y="19042"/>
                </a:lnTo>
                <a:lnTo>
                  <a:pt x="5604477" y="19042"/>
                </a:lnTo>
                <a:lnTo>
                  <a:pt x="5604477" y="0"/>
                </a:lnTo>
                <a:lnTo>
                  <a:pt x="6381750" y="0"/>
                </a:lnTo>
                <a:lnTo>
                  <a:pt x="6381750" y="0"/>
                </a:lnTo>
              </a:path>
            </a:pathLst>
          </a:custGeom>
          <a:noFill/>
          <a:ln w="20955">
            <a:solidFill>
              <a:srgbClr val="A8861D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995127" y="3886200"/>
            <a:ext cx="76200" cy="76200"/>
          </a:xfrm>
          <a:prstGeom prst="ellipse">
            <a:avLst/>
          </a:prstGeom>
          <a:solidFill>
            <a:srgbClr val="A8861D"/>
          </a:solidFill>
          <a:ln/>
        </p:spPr>
      </p:sp>
      <p:sp>
        <p:nvSpPr>
          <p:cNvPr id="33" name="Shape 31"/>
          <p:cNvSpPr/>
          <p:nvPr/>
        </p:nvSpPr>
        <p:spPr>
          <a:xfrm>
            <a:off x="8286750" y="1714500"/>
            <a:ext cx="38100" cy="1047750"/>
          </a:xfrm>
          <a:prstGeom prst="rect">
            <a:avLst/>
          </a:prstGeom>
          <a:solidFill>
            <a:srgbClr val="0E6245"/>
          </a:solidFill>
          <a:ln/>
        </p:spPr>
      </p:sp>
      <p:sp>
        <p:nvSpPr>
          <p:cNvPr id="34" name="Text 32"/>
          <p:cNvSpPr/>
          <p:nvPr/>
        </p:nvSpPr>
        <p:spPr>
          <a:xfrm>
            <a:off x="8496300" y="1747775"/>
            <a:ext cx="36957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男职工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5" name="Text 33"/>
          <p:cNvSpPr/>
          <p:nvPr/>
        </p:nvSpPr>
        <p:spPr>
          <a:xfrm>
            <a:off x="8496300" y="1971977"/>
            <a:ext cx="36957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2325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60 → 63 岁</a:t>
            </a:r>
            <a:endParaRPr lang="en-US" sz="22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36" name="Text 34"/>
          <p:cNvSpPr/>
          <p:nvPr/>
        </p:nvSpPr>
        <p:spPr>
          <a:xfrm>
            <a:off x="8496300" y="2385950"/>
            <a:ext cx="36957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 4 个出生月延 1 个月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7" name="Text 35"/>
          <p:cNvSpPr/>
          <p:nvPr/>
        </p:nvSpPr>
        <p:spPr>
          <a:xfrm>
            <a:off x="8496300" y="2585975"/>
            <a:ext cx="36957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1965 年 1 月起，1976 年 9 月到位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8" name="Shape 36"/>
          <p:cNvSpPr/>
          <p:nvPr/>
        </p:nvSpPr>
        <p:spPr>
          <a:xfrm>
            <a:off x="8286750" y="2933700"/>
            <a:ext cx="38100" cy="1047750"/>
          </a:xfrm>
          <a:prstGeom prst="rect">
            <a:avLst/>
          </a:prstGeom>
          <a:solidFill>
            <a:srgbClr val="3F5B8C"/>
          </a:solidFill>
          <a:ln/>
        </p:spPr>
      </p:sp>
      <p:sp>
        <p:nvSpPr>
          <p:cNvPr id="39" name="Text 37"/>
          <p:cNvSpPr/>
          <p:nvPr/>
        </p:nvSpPr>
        <p:spPr>
          <a:xfrm>
            <a:off x="8496300" y="2966975"/>
            <a:ext cx="36957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原 55 岁女职工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0" name="Text 38"/>
          <p:cNvSpPr/>
          <p:nvPr/>
        </p:nvSpPr>
        <p:spPr>
          <a:xfrm>
            <a:off x="8496300" y="3191177"/>
            <a:ext cx="36957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2325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55 → 58 岁</a:t>
            </a:r>
            <a:endParaRPr lang="en-US" sz="22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41" name="Text 39"/>
          <p:cNvSpPr/>
          <p:nvPr/>
        </p:nvSpPr>
        <p:spPr>
          <a:xfrm>
            <a:off x="8496300" y="3605150"/>
            <a:ext cx="36957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 4 个出生月延 1 个月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2" name="Text 40"/>
          <p:cNvSpPr/>
          <p:nvPr/>
        </p:nvSpPr>
        <p:spPr>
          <a:xfrm>
            <a:off x="8496300" y="3805175"/>
            <a:ext cx="36957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1970 年 1 月起，1981 年 9 月到位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3" name="Shape 41"/>
          <p:cNvSpPr/>
          <p:nvPr/>
        </p:nvSpPr>
        <p:spPr>
          <a:xfrm>
            <a:off x="8286750" y="4152900"/>
            <a:ext cx="38100" cy="1047750"/>
          </a:xfrm>
          <a:prstGeom prst="rect">
            <a:avLst/>
          </a:prstGeom>
          <a:solidFill>
            <a:srgbClr val="A8861D"/>
          </a:solidFill>
          <a:ln/>
        </p:spPr>
      </p:sp>
      <p:sp>
        <p:nvSpPr>
          <p:cNvPr id="44" name="Text 42"/>
          <p:cNvSpPr/>
          <p:nvPr/>
        </p:nvSpPr>
        <p:spPr>
          <a:xfrm>
            <a:off x="8496300" y="4186175"/>
            <a:ext cx="36957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原 50 岁女职工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5" name="Text 43"/>
          <p:cNvSpPr/>
          <p:nvPr/>
        </p:nvSpPr>
        <p:spPr>
          <a:xfrm>
            <a:off x="8496300" y="4410377"/>
            <a:ext cx="36957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2325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50 → 55 岁</a:t>
            </a:r>
            <a:endParaRPr lang="en-US" sz="22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46" name="Text 44"/>
          <p:cNvSpPr/>
          <p:nvPr/>
        </p:nvSpPr>
        <p:spPr>
          <a:xfrm>
            <a:off x="8496300" y="4824350"/>
            <a:ext cx="36957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 2 个出生月延 1 个月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7" name="Text 45"/>
          <p:cNvSpPr/>
          <p:nvPr/>
        </p:nvSpPr>
        <p:spPr>
          <a:xfrm>
            <a:off x="8496300" y="5024375"/>
            <a:ext cx="36957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1975 年 1 月起，1984 年 11 月到位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8" name="Shape 46"/>
          <p:cNvSpPr/>
          <p:nvPr/>
        </p:nvSpPr>
        <p:spPr>
          <a:xfrm>
            <a:off x="609600" y="6216015"/>
            <a:ext cx="1714500" cy="7620"/>
          </a:xfrm>
          <a:prstGeom prst="rect">
            <a:avLst/>
          </a:prstGeom>
          <a:solidFill>
            <a:srgbClr val="8A8471"/>
          </a:solidFill>
          <a:ln/>
        </p:spPr>
      </p:sp>
      <p:sp>
        <p:nvSpPr>
          <p:cNvPr id="49" name="Text 47"/>
          <p:cNvSpPr/>
          <p:nvPr/>
        </p:nvSpPr>
        <p:spPr>
          <a:xfrm>
            <a:off x="609600" y="6290477"/>
            <a:ext cx="115824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b="1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0" name="Text 48"/>
          <p:cNvSpPr/>
          <p:nvPr/>
        </p:nvSpPr>
        <p:spPr>
          <a:xfrm>
            <a:off x="778990" y="6290477"/>
            <a:ext cx="1141301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全国人大常委会《关于实施渐进式延迟法定退休年龄的决定》及国务院《办法》附件 1 至 3（2024-09-13），2025-01-01 施行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3EC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26151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硕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士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学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位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论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文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开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题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报</a:t>
            </a:r>
            <a:pPr algn="l" indent="0" marL="0">
              <a:buNone/>
            </a:pPr>
            <a:r>
              <a:rPr lang="en-US" sz="900" b="1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告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" name="pptwise-slidenum-s0003"/>
          <p:cNvSpPr/>
          <p:nvPr/>
        </p:nvSpPr>
        <p:spPr>
          <a:xfrm>
            <a:off x="0" y="6538409"/>
            <a:ext cx="12192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fld id="{B6F15528-21DE-4FAA-801E-634DDDAF4B2B}" type="slidenum">
              <a:rPr lang="en-US" sz="975" dirty="0">
                <a:solidFill>
                  <a:srgbClr val="62655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4</a:t>
            </a:fld>
            <a:endParaRPr lang="en-US" sz="9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5" name="Text 3"/>
          <p:cNvSpPr/>
          <p:nvPr/>
        </p:nvSpPr>
        <p:spPr>
          <a:xfrm>
            <a:off x="10700046" y="261514"/>
            <a:ext cx="1491954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spc="75" kern="0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§</a:t>
            </a:r>
            <a:pPr algn="l" indent="0" marL="0">
              <a:buNone/>
            </a:pPr>
            <a:r>
              <a:rPr lang="en-US" sz="900" b="1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0972800" y="261514"/>
            <a:ext cx="12192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spc="75" kern="0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问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题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与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背</a:t>
            </a:r>
            <a:pPr algn="l" indent="0" marL="0">
              <a:buNone/>
            </a:pPr>
            <a:r>
              <a:rPr lang="en-US" sz="900" b="1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景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609600" y="495300"/>
            <a:ext cx="10972800" cy="9525"/>
          </a:xfrm>
          <a:prstGeom prst="rect">
            <a:avLst/>
          </a:prstGeom>
          <a:solidFill>
            <a:srgbClr val="A8861D"/>
          </a:solidFill>
          <a:ln/>
        </p:spPr>
      </p:sp>
      <p:sp>
        <p:nvSpPr>
          <p:cNvPr id="8" name="Text 6"/>
          <p:cNvSpPr/>
          <p:nvPr/>
        </p:nvSpPr>
        <p:spPr>
          <a:xfrm>
            <a:off x="609600" y="1057577"/>
            <a:ext cx="115824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2325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到 2026 年底，实际最多只延迟了 5 个月和 8 个月</a:t>
            </a:r>
            <a:endParaRPr lang="en-US" sz="22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9" name="Text 7"/>
          <p:cNvSpPr/>
          <p:nvPr/>
        </p:nvSpPr>
        <p:spPr>
          <a:xfrm>
            <a:off x="609600" y="1891373"/>
            <a:ext cx="115824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男职工 · 原 55 岁女职工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609600" y="2105277"/>
            <a:ext cx="11582400" cy="10058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6600" b="1" dirty="0">
                <a:solidFill>
                  <a:srgbClr val="0E6245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5</a:t>
            </a:r>
            <a:pPr algn="l" indent="0" marL="0">
              <a:buNone/>
            </a:pPr>
            <a:r>
              <a:rPr lang="en-US" sz="2100" b="1" dirty="0">
                <a:solidFill>
                  <a:srgbClr val="0E6245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 个月</a:t>
            </a:r>
            <a:endParaRPr lang="en-US" sz="66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4191000" y="2533650"/>
            <a:ext cx="7239000" cy="152400"/>
          </a:xfrm>
          <a:prstGeom prst="roundRect">
            <a:avLst>
              <a:gd name="adj" fmla="val 12500"/>
            </a:avLst>
          </a:prstGeom>
          <a:solidFill>
            <a:srgbClr val="E7E3D6"/>
          </a:solidFill>
          <a:ln/>
        </p:spPr>
      </p:sp>
      <p:sp>
        <p:nvSpPr>
          <p:cNvPr id="12" name="Shape 10"/>
          <p:cNvSpPr/>
          <p:nvPr/>
        </p:nvSpPr>
        <p:spPr>
          <a:xfrm>
            <a:off x="4191000" y="2533650"/>
            <a:ext cx="1005417" cy="152400"/>
          </a:xfrm>
          <a:prstGeom prst="roundRect">
            <a:avLst>
              <a:gd name="adj" fmla="val 12500"/>
            </a:avLst>
          </a:prstGeom>
          <a:solidFill>
            <a:srgbClr val="0E6245"/>
          </a:solidFill>
          <a:ln/>
        </p:spPr>
      </p:sp>
      <p:sp>
        <p:nvSpPr>
          <p:cNvPr id="13" name="Shape 11"/>
          <p:cNvSpPr/>
          <p:nvPr/>
        </p:nvSpPr>
        <p:spPr>
          <a:xfrm>
            <a:off x="4794250" y="2457450"/>
            <a:ext cx="0" cy="304800"/>
          </a:xfrm>
          <a:prstGeom prst="line">
            <a:avLst/>
          </a:prstGeom>
          <a:noFill/>
          <a:ln w="11430">
            <a:solidFill>
              <a:srgbClr val="23251F"/>
            </a:solidFill>
            <a:prstDash val="dash"/>
          </a:ln>
        </p:spPr>
      </p:sp>
      <p:sp>
        <p:nvSpPr>
          <p:cNvPr id="14" name="Text 12"/>
          <p:cNvSpPr/>
          <p:nvPr/>
        </p:nvSpPr>
        <p:spPr>
          <a:xfrm>
            <a:off x="0" y="2290339"/>
            <a:ext cx="95885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2025 年底 3 个月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5272617" y="2804689"/>
            <a:ext cx="6919383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2325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2026 年底 5 个月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0" y="2804689"/>
            <a:ext cx="11430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全程 36 个月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609600" y="3701123"/>
            <a:ext cx="115824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原 50 岁女职工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609600" y="3915027"/>
            <a:ext cx="11582400" cy="10058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6600" b="1" dirty="0">
                <a:solidFill>
                  <a:srgbClr val="0E6245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8</a:t>
            </a:r>
            <a:pPr algn="l" indent="0" marL="0">
              <a:buNone/>
            </a:pPr>
            <a:r>
              <a:rPr lang="en-US" sz="2100" b="1" dirty="0">
                <a:solidFill>
                  <a:srgbClr val="0E6245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 个月</a:t>
            </a:r>
            <a:endParaRPr lang="en-US" sz="66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4191000" y="4343400"/>
            <a:ext cx="7239000" cy="152400"/>
          </a:xfrm>
          <a:prstGeom prst="roundRect">
            <a:avLst>
              <a:gd name="adj" fmla="val 12500"/>
            </a:avLst>
          </a:prstGeom>
          <a:solidFill>
            <a:srgbClr val="E7E3D6"/>
          </a:solidFill>
          <a:ln/>
        </p:spPr>
      </p:sp>
      <p:sp>
        <p:nvSpPr>
          <p:cNvPr id="20" name="Shape 18"/>
          <p:cNvSpPr/>
          <p:nvPr/>
        </p:nvSpPr>
        <p:spPr>
          <a:xfrm>
            <a:off x="4191000" y="4343400"/>
            <a:ext cx="965200" cy="152400"/>
          </a:xfrm>
          <a:prstGeom prst="roundRect">
            <a:avLst>
              <a:gd name="adj" fmla="val 12500"/>
            </a:avLst>
          </a:prstGeom>
          <a:solidFill>
            <a:srgbClr val="A8861D"/>
          </a:solidFill>
          <a:ln/>
        </p:spPr>
      </p:sp>
      <p:sp>
        <p:nvSpPr>
          <p:cNvPr id="21" name="Shape 19"/>
          <p:cNvSpPr/>
          <p:nvPr/>
        </p:nvSpPr>
        <p:spPr>
          <a:xfrm>
            <a:off x="4673600" y="4267200"/>
            <a:ext cx="0" cy="304800"/>
          </a:xfrm>
          <a:prstGeom prst="line">
            <a:avLst/>
          </a:prstGeom>
          <a:noFill/>
          <a:ln w="11430">
            <a:solidFill>
              <a:srgbClr val="23251F"/>
            </a:solidFill>
            <a:prstDash val="dash"/>
          </a:ln>
        </p:spPr>
      </p:sp>
      <p:sp>
        <p:nvSpPr>
          <p:cNvPr id="22" name="Text 20"/>
          <p:cNvSpPr/>
          <p:nvPr/>
        </p:nvSpPr>
        <p:spPr>
          <a:xfrm>
            <a:off x="0" y="4100089"/>
            <a:ext cx="93472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2025 年底 4 个月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5232400" y="4614439"/>
            <a:ext cx="69596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2325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2026 年底 8 个月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0" y="4614439"/>
            <a:ext cx="11430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全程 60 个月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609600" y="5524500"/>
            <a:ext cx="28575" cy="381000"/>
          </a:xfrm>
          <a:prstGeom prst="rect">
            <a:avLst/>
          </a:prstGeom>
          <a:solidFill>
            <a:srgbClr val="A8861D"/>
          </a:solidFill>
          <a:ln/>
        </p:spPr>
      </p:sp>
      <p:sp>
        <p:nvSpPr>
          <p:cNvPr id="26" name="Text 24"/>
          <p:cNvSpPr/>
          <p:nvPr/>
        </p:nvSpPr>
        <p:spPr>
          <a:xfrm>
            <a:off x="790575" y="5625173"/>
            <a:ext cx="11401425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2325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处理剂量小：两年内最多只走完全程的七分之一，识别上最难绕开的一条</a:t>
            </a:r>
            <a:pPr algn="l" indent="0" marL="0">
              <a:buNone/>
            </a:pPr>
            <a:r>
              <a:rPr lang="en-US" sz="1125" b="1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¹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7" name="Shape 25"/>
          <p:cNvSpPr/>
          <p:nvPr/>
        </p:nvSpPr>
        <p:spPr>
          <a:xfrm>
            <a:off x="609600" y="6216015"/>
            <a:ext cx="1714500" cy="7620"/>
          </a:xfrm>
          <a:prstGeom prst="rect">
            <a:avLst/>
          </a:prstGeom>
          <a:solidFill>
            <a:srgbClr val="8A8471"/>
          </a:solidFill>
          <a:ln/>
        </p:spPr>
      </p:sp>
      <p:sp>
        <p:nvSpPr>
          <p:cNvPr id="28" name="Text 26"/>
          <p:cNvSpPr/>
          <p:nvPr/>
        </p:nvSpPr>
        <p:spPr>
          <a:xfrm>
            <a:off x="609600" y="6290477"/>
            <a:ext cx="115824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b="1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778990" y="6290477"/>
            <a:ext cx="1141301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依据《办法》附件 1 至 3 计算：1965 年 9 月出生的男职工 2025 年 12 月退休，延迟 3 个月，1966 年 7 月出生的 2026 年 12 月退休，延迟 5 个月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3EC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26151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硕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士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学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位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论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文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开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题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报</a:t>
            </a:r>
            <a:pPr algn="l" indent="0" marL="0">
              <a:buNone/>
            </a:pPr>
            <a:r>
              <a:rPr lang="en-US" sz="900" b="1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告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" name="pptwise-slidenum-s0004"/>
          <p:cNvSpPr/>
          <p:nvPr/>
        </p:nvSpPr>
        <p:spPr>
          <a:xfrm>
            <a:off x="0" y="6538409"/>
            <a:ext cx="12192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fld id="{B6F15528-21DE-4FAA-801E-634DDDAF4B2B}" type="slidenum">
              <a:rPr lang="en-US" sz="975" dirty="0">
                <a:solidFill>
                  <a:srgbClr val="62655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5</a:t>
            </a:fld>
            <a:endParaRPr lang="en-US" sz="9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5" name="Text 3"/>
          <p:cNvSpPr/>
          <p:nvPr/>
        </p:nvSpPr>
        <p:spPr>
          <a:xfrm>
            <a:off x="10700046" y="261514"/>
            <a:ext cx="1491954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spc="75" kern="0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§</a:t>
            </a:r>
            <a:pPr algn="l" indent="0" marL="0">
              <a:buNone/>
            </a:pPr>
            <a:r>
              <a:rPr lang="en-US" sz="900" b="1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0972800" y="261514"/>
            <a:ext cx="12192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spc="75" kern="0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问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题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与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背</a:t>
            </a:r>
            <a:pPr algn="l" indent="0" marL="0">
              <a:buNone/>
            </a:pPr>
            <a:r>
              <a:rPr lang="en-US" sz="900" b="1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景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609600" y="495300"/>
            <a:ext cx="10972800" cy="9525"/>
          </a:xfrm>
          <a:prstGeom prst="rect">
            <a:avLst/>
          </a:prstGeom>
          <a:solidFill>
            <a:srgbClr val="A8861D"/>
          </a:solidFill>
          <a:ln/>
        </p:spPr>
      </p:sp>
      <p:sp>
        <p:nvSpPr>
          <p:cNvPr id="8" name="Text 6"/>
          <p:cNvSpPr/>
          <p:nvPr/>
        </p:nvSpPr>
        <p:spPr>
          <a:xfrm>
            <a:off x="609600" y="1057577"/>
            <a:ext cx="115824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2325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人口在变老，参保职工与参保离退休人员之比从 2.87 降到 2.59</a:t>
            </a:r>
            <a:endParaRPr lang="en-US" sz="22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9" name="Text 7"/>
          <p:cNvSpPr/>
          <p:nvPr/>
        </p:nvSpPr>
        <p:spPr>
          <a:xfrm>
            <a:off x="609600" y="166168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2025 年末</a:t>
            </a:r>
            <a:pPr algn="l" indent="0" marL="0">
              <a:buNone/>
            </a:pPr>
            <a:r>
              <a:rPr lang="en-US" sz="900" b="1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¹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609600" y="1862919"/>
            <a:ext cx="11582400" cy="5257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450" b="1" dirty="0">
                <a:solidFill>
                  <a:srgbClr val="0E6245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23.0%</a:t>
            </a:r>
            <a:endParaRPr lang="en-US" sz="34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609600" y="2424050"/>
            <a:ext cx="11582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60 岁及以上人口占比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609600" y="2777319"/>
            <a:ext cx="11582400" cy="5257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450" b="1" dirty="0">
                <a:solidFill>
                  <a:srgbClr val="2325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−662 万</a:t>
            </a:r>
            <a:endParaRPr lang="en-US" sz="34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609600" y="3338450"/>
            <a:ext cx="11582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16 至 59 岁人口，比上年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pic>
        <p:nvPicPr>
          <p:cNvPr id="14" name="Image 0" descr="preencoded.png">    </p:cNvPr>
          <p:cNvPicPr>
            <a:picLocks noChangeAspect="1"/>
          </p:cNvPicPr>
          <p:nvPr/>
        </p:nvPicPr>
        <p:blipFill>
          <a:blip r:embed="rId1"/>
          <a:srcRect l="7813" r="7813" t="0" b="0"/>
          <a:stretch/>
        </p:blipFill>
        <p:spPr>
          <a:xfrm>
            <a:off x="609600" y="3733800"/>
            <a:ext cx="2857500" cy="1905000"/>
          </a:xfrm>
          <a:prstGeom prst="rect">
            <a:avLst/>
          </a:prstGeom>
        </p:spPr>
      </p:pic>
      <p:sp>
        <p:nvSpPr>
          <p:cNvPr id="15" name="Text 12"/>
          <p:cNvSpPr/>
          <p:nvPr/>
        </p:nvSpPr>
        <p:spPr>
          <a:xfrm>
            <a:off x="609600" y="5699927"/>
            <a:ext cx="115824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示意：公园里晨练的中老年人（AI 生成）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6" name="Text 13"/>
          <p:cNvSpPr/>
          <p:nvPr/>
        </p:nvSpPr>
        <p:spPr>
          <a:xfrm>
            <a:off x="3810000" y="1662050"/>
            <a:ext cx="8382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图 3</a:t>
            </a:r>
            <a:pPr algn="l" indent="0" marL="0">
              <a:buNone/>
            </a:pPr>
            <a:r>
              <a:rPr lang="en-US" sz="975" dirty="0">
                <a:solidFill>
                  <a:srgbClr val="2325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　城镇职工养老保险：参保职工 ÷ 参保离退休人员</a:t>
            </a:r>
            <a:pPr algn="l" indent="0" marL="0">
              <a:buNone/>
            </a:pPr>
            <a:r>
              <a:rPr lang="en-US" sz="975" b="1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²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7" name="Shape 14"/>
          <p:cNvSpPr/>
          <p:nvPr/>
        </p:nvSpPr>
        <p:spPr>
          <a:xfrm>
            <a:off x="4381500" y="5043488"/>
            <a:ext cx="6858000" cy="9525"/>
          </a:xfrm>
          <a:prstGeom prst="rect">
            <a:avLst/>
          </a:prstGeom>
          <a:solidFill>
            <a:srgbClr val="DDD9C8"/>
          </a:solidFill>
          <a:ln/>
        </p:spPr>
      </p:sp>
      <p:sp>
        <p:nvSpPr>
          <p:cNvPr id="18" name="Text 15"/>
          <p:cNvSpPr/>
          <p:nvPr/>
        </p:nvSpPr>
        <p:spPr>
          <a:xfrm>
            <a:off x="0" y="4976389"/>
            <a:ext cx="42862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2.4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9" name="Shape 16"/>
          <p:cNvSpPr/>
          <p:nvPr/>
        </p:nvSpPr>
        <p:spPr>
          <a:xfrm>
            <a:off x="4381500" y="4046537"/>
            <a:ext cx="6858000" cy="9525"/>
          </a:xfrm>
          <a:prstGeom prst="rect">
            <a:avLst/>
          </a:prstGeom>
          <a:solidFill>
            <a:srgbClr val="DDD9C8"/>
          </a:solidFill>
          <a:ln/>
        </p:spPr>
      </p:sp>
      <p:sp>
        <p:nvSpPr>
          <p:cNvPr id="20" name="Text 17"/>
          <p:cNvSpPr/>
          <p:nvPr/>
        </p:nvSpPr>
        <p:spPr>
          <a:xfrm>
            <a:off x="0" y="3979439"/>
            <a:ext cx="42862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2.6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1" name="Shape 18"/>
          <p:cNvSpPr/>
          <p:nvPr/>
        </p:nvSpPr>
        <p:spPr>
          <a:xfrm>
            <a:off x="4381500" y="3049588"/>
            <a:ext cx="6858000" cy="9525"/>
          </a:xfrm>
          <a:prstGeom prst="rect">
            <a:avLst/>
          </a:prstGeom>
          <a:solidFill>
            <a:srgbClr val="DDD9C8"/>
          </a:solidFill>
          <a:ln/>
        </p:spPr>
      </p:sp>
      <p:sp>
        <p:nvSpPr>
          <p:cNvPr id="22" name="Text 19"/>
          <p:cNvSpPr/>
          <p:nvPr/>
        </p:nvSpPr>
        <p:spPr>
          <a:xfrm>
            <a:off x="0" y="2982489"/>
            <a:ext cx="42862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2.8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3" name="Shape 20"/>
          <p:cNvSpPr/>
          <p:nvPr/>
        </p:nvSpPr>
        <p:spPr>
          <a:xfrm>
            <a:off x="4381500" y="2052637"/>
            <a:ext cx="6858000" cy="9525"/>
          </a:xfrm>
          <a:prstGeom prst="rect">
            <a:avLst/>
          </a:prstGeom>
          <a:solidFill>
            <a:srgbClr val="DDD9C8"/>
          </a:solidFill>
          <a:ln/>
        </p:spPr>
      </p:sp>
      <p:sp>
        <p:nvSpPr>
          <p:cNvPr id="24" name="Text 21"/>
          <p:cNvSpPr/>
          <p:nvPr/>
        </p:nvSpPr>
        <p:spPr>
          <a:xfrm>
            <a:off x="0" y="1985539"/>
            <a:ext cx="42862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3.0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5" name="Text 22"/>
          <p:cNvSpPr/>
          <p:nvPr/>
        </p:nvSpPr>
        <p:spPr>
          <a:xfrm>
            <a:off x="0" y="5147839"/>
            <a:ext cx="8763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2015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6" name="Text 23"/>
          <p:cNvSpPr/>
          <p:nvPr/>
        </p:nvSpPr>
        <p:spPr>
          <a:xfrm>
            <a:off x="0" y="5147839"/>
            <a:ext cx="101346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2016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7" name="Text 24"/>
          <p:cNvSpPr/>
          <p:nvPr/>
        </p:nvSpPr>
        <p:spPr>
          <a:xfrm>
            <a:off x="0" y="5147839"/>
            <a:ext cx="115062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2017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8" name="Text 25"/>
          <p:cNvSpPr/>
          <p:nvPr/>
        </p:nvSpPr>
        <p:spPr>
          <a:xfrm>
            <a:off x="685800" y="5147839"/>
            <a:ext cx="115062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2018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9" name="Text 26"/>
          <p:cNvSpPr/>
          <p:nvPr/>
        </p:nvSpPr>
        <p:spPr>
          <a:xfrm>
            <a:off x="2057400" y="5147839"/>
            <a:ext cx="101346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2019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0" name="Text 27"/>
          <p:cNvSpPr/>
          <p:nvPr/>
        </p:nvSpPr>
        <p:spPr>
          <a:xfrm>
            <a:off x="3429000" y="5147839"/>
            <a:ext cx="8763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2020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1" name="Text 28"/>
          <p:cNvSpPr/>
          <p:nvPr/>
        </p:nvSpPr>
        <p:spPr>
          <a:xfrm>
            <a:off x="4800600" y="5147839"/>
            <a:ext cx="7391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2021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2" name="Text 29"/>
          <p:cNvSpPr/>
          <p:nvPr/>
        </p:nvSpPr>
        <p:spPr>
          <a:xfrm>
            <a:off x="6172200" y="5147839"/>
            <a:ext cx="60198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2022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3" name="Text 30"/>
          <p:cNvSpPr/>
          <p:nvPr/>
        </p:nvSpPr>
        <p:spPr>
          <a:xfrm>
            <a:off x="7543800" y="5147839"/>
            <a:ext cx="46482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2023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4" name="Text 31"/>
          <p:cNvSpPr/>
          <p:nvPr/>
        </p:nvSpPr>
        <p:spPr>
          <a:xfrm>
            <a:off x="8915400" y="5147839"/>
            <a:ext cx="32766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2024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5" name="Text 32"/>
          <p:cNvSpPr/>
          <p:nvPr/>
        </p:nvSpPr>
        <p:spPr>
          <a:xfrm>
            <a:off x="10287000" y="5147839"/>
            <a:ext cx="1905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2025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6" name="Shape 33"/>
          <p:cNvSpPr/>
          <p:nvPr/>
        </p:nvSpPr>
        <p:spPr>
          <a:xfrm>
            <a:off x="4381500" y="2705417"/>
            <a:ext cx="6858000" cy="1694815"/>
          </a:xfrm>
          <a:custGeom>
            <a:avLst/>
            <a:gdLst/>
            <a:ahLst/>
            <a:cxnLst/>
            <a:rect l="l" t="t" r="r" b="b"/>
            <a:pathLst>
              <a:path w="6858000" h="1694815">
                <a:moveTo>
                  <a:pt x="0" y="0"/>
                </a:moveTo>
                <a:lnTo>
                  <a:pt x="685800" y="598170"/>
                </a:lnTo>
                <a:lnTo>
                  <a:pt x="1371600" y="1096645"/>
                </a:lnTo>
                <a:lnTo>
                  <a:pt x="2057400" y="1595120"/>
                </a:lnTo>
                <a:lnTo>
                  <a:pt x="2743200" y="1694815"/>
                </a:lnTo>
                <a:lnTo>
                  <a:pt x="3429000" y="1495425"/>
                </a:lnTo>
                <a:lnTo>
                  <a:pt x="4114800" y="1096645"/>
                </a:lnTo>
                <a:lnTo>
                  <a:pt x="4800600" y="897255"/>
                </a:lnTo>
                <a:lnTo>
                  <a:pt x="5486400" y="996950"/>
                </a:lnTo>
                <a:lnTo>
                  <a:pt x="6172200" y="1196340"/>
                </a:lnTo>
                <a:lnTo>
                  <a:pt x="6858000" y="1395730"/>
                </a:lnTo>
              </a:path>
            </a:pathLst>
          </a:custGeom>
          <a:noFill/>
          <a:ln w="22860">
            <a:solidFill>
              <a:srgbClr val="0E6245"/>
            </a:solidFill>
            <a:prstDash val="solid"/>
          </a:ln>
        </p:spPr>
      </p:sp>
      <p:sp>
        <p:nvSpPr>
          <p:cNvPr id="37" name="Shape 34"/>
          <p:cNvSpPr/>
          <p:nvPr/>
        </p:nvSpPr>
        <p:spPr>
          <a:xfrm>
            <a:off x="4348163" y="2672080"/>
            <a:ext cx="66675" cy="66675"/>
          </a:xfrm>
          <a:prstGeom prst="ellipse">
            <a:avLst/>
          </a:prstGeom>
          <a:solidFill>
            <a:srgbClr val="0E6245"/>
          </a:solidFill>
          <a:ln/>
        </p:spPr>
      </p:sp>
      <p:sp>
        <p:nvSpPr>
          <p:cNvPr id="38" name="Shape 35"/>
          <p:cNvSpPr/>
          <p:nvPr/>
        </p:nvSpPr>
        <p:spPr>
          <a:xfrm>
            <a:off x="5033963" y="3270250"/>
            <a:ext cx="66675" cy="66675"/>
          </a:xfrm>
          <a:prstGeom prst="ellipse">
            <a:avLst/>
          </a:prstGeom>
          <a:solidFill>
            <a:srgbClr val="0E6245"/>
          </a:solidFill>
          <a:ln/>
        </p:spPr>
      </p:sp>
      <p:sp>
        <p:nvSpPr>
          <p:cNvPr id="39" name="Shape 36"/>
          <p:cNvSpPr/>
          <p:nvPr/>
        </p:nvSpPr>
        <p:spPr>
          <a:xfrm>
            <a:off x="5719763" y="3768725"/>
            <a:ext cx="66675" cy="66675"/>
          </a:xfrm>
          <a:prstGeom prst="ellipse">
            <a:avLst/>
          </a:prstGeom>
          <a:solidFill>
            <a:srgbClr val="0E6245"/>
          </a:solidFill>
          <a:ln/>
        </p:spPr>
      </p:sp>
      <p:sp>
        <p:nvSpPr>
          <p:cNvPr id="40" name="Shape 37"/>
          <p:cNvSpPr/>
          <p:nvPr/>
        </p:nvSpPr>
        <p:spPr>
          <a:xfrm>
            <a:off x="6405563" y="4267200"/>
            <a:ext cx="66675" cy="66675"/>
          </a:xfrm>
          <a:prstGeom prst="ellipse">
            <a:avLst/>
          </a:prstGeom>
          <a:solidFill>
            <a:srgbClr val="0E6245"/>
          </a:solidFill>
          <a:ln/>
        </p:spPr>
      </p:sp>
      <p:sp>
        <p:nvSpPr>
          <p:cNvPr id="41" name="Shape 38"/>
          <p:cNvSpPr/>
          <p:nvPr/>
        </p:nvSpPr>
        <p:spPr>
          <a:xfrm>
            <a:off x="7091363" y="4366895"/>
            <a:ext cx="66675" cy="66675"/>
          </a:xfrm>
          <a:prstGeom prst="ellipse">
            <a:avLst/>
          </a:prstGeom>
          <a:solidFill>
            <a:srgbClr val="0E6245"/>
          </a:solidFill>
          <a:ln/>
        </p:spPr>
      </p:sp>
      <p:sp>
        <p:nvSpPr>
          <p:cNvPr id="42" name="Shape 39"/>
          <p:cNvSpPr/>
          <p:nvPr/>
        </p:nvSpPr>
        <p:spPr>
          <a:xfrm>
            <a:off x="7777163" y="4167505"/>
            <a:ext cx="66675" cy="66675"/>
          </a:xfrm>
          <a:prstGeom prst="ellipse">
            <a:avLst/>
          </a:prstGeom>
          <a:solidFill>
            <a:srgbClr val="0E6245"/>
          </a:solidFill>
          <a:ln/>
        </p:spPr>
      </p:sp>
      <p:sp>
        <p:nvSpPr>
          <p:cNvPr id="43" name="Shape 40"/>
          <p:cNvSpPr/>
          <p:nvPr/>
        </p:nvSpPr>
        <p:spPr>
          <a:xfrm>
            <a:off x="8462963" y="3768725"/>
            <a:ext cx="66675" cy="66675"/>
          </a:xfrm>
          <a:prstGeom prst="ellipse">
            <a:avLst/>
          </a:prstGeom>
          <a:solidFill>
            <a:srgbClr val="0E6245"/>
          </a:solidFill>
          <a:ln/>
        </p:spPr>
      </p:sp>
      <p:sp>
        <p:nvSpPr>
          <p:cNvPr id="44" name="Shape 41"/>
          <p:cNvSpPr/>
          <p:nvPr/>
        </p:nvSpPr>
        <p:spPr>
          <a:xfrm>
            <a:off x="9148763" y="3569335"/>
            <a:ext cx="66675" cy="66675"/>
          </a:xfrm>
          <a:prstGeom prst="ellipse">
            <a:avLst/>
          </a:prstGeom>
          <a:solidFill>
            <a:srgbClr val="0E6245"/>
          </a:solidFill>
          <a:ln/>
        </p:spPr>
      </p:sp>
      <p:sp>
        <p:nvSpPr>
          <p:cNvPr id="45" name="Shape 42"/>
          <p:cNvSpPr/>
          <p:nvPr/>
        </p:nvSpPr>
        <p:spPr>
          <a:xfrm>
            <a:off x="9834563" y="3669030"/>
            <a:ext cx="66675" cy="66675"/>
          </a:xfrm>
          <a:prstGeom prst="ellipse">
            <a:avLst/>
          </a:prstGeom>
          <a:solidFill>
            <a:srgbClr val="0E6245"/>
          </a:solidFill>
          <a:ln/>
        </p:spPr>
      </p:sp>
      <p:sp>
        <p:nvSpPr>
          <p:cNvPr id="46" name="Shape 43"/>
          <p:cNvSpPr/>
          <p:nvPr/>
        </p:nvSpPr>
        <p:spPr>
          <a:xfrm>
            <a:off x="10520363" y="3868420"/>
            <a:ext cx="66675" cy="66675"/>
          </a:xfrm>
          <a:prstGeom prst="ellipse">
            <a:avLst/>
          </a:prstGeom>
          <a:solidFill>
            <a:srgbClr val="0E6245"/>
          </a:solidFill>
          <a:ln/>
        </p:spPr>
      </p:sp>
      <p:sp>
        <p:nvSpPr>
          <p:cNvPr id="47" name="Shape 44"/>
          <p:cNvSpPr/>
          <p:nvPr/>
        </p:nvSpPr>
        <p:spPr>
          <a:xfrm>
            <a:off x="11206163" y="4067810"/>
            <a:ext cx="66675" cy="66675"/>
          </a:xfrm>
          <a:prstGeom prst="ellipse">
            <a:avLst/>
          </a:prstGeom>
          <a:solidFill>
            <a:srgbClr val="0E6245"/>
          </a:solidFill>
          <a:ln/>
        </p:spPr>
      </p:sp>
      <p:sp>
        <p:nvSpPr>
          <p:cNvPr id="48" name="Text 45"/>
          <p:cNvSpPr/>
          <p:nvPr/>
        </p:nvSpPr>
        <p:spPr>
          <a:xfrm>
            <a:off x="0" y="2471993"/>
            <a:ext cx="8763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2325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2.87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9" name="Text 46"/>
          <p:cNvSpPr/>
          <p:nvPr/>
        </p:nvSpPr>
        <p:spPr>
          <a:xfrm>
            <a:off x="2057400" y="4490658"/>
            <a:ext cx="101346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2325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2019 最低 2.53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0" name="Text 47"/>
          <p:cNvSpPr/>
          <p:nvPr/>
        </p:nvSpPr>
        <p:spPr>
          <a:xfrm>
            <a:off x="6172200" y="3369248"/>
            <a:ext cx="60198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2325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2022 回升 2.69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1" name="Text 48"/>
          <p:cNvSpPr/>
          <p:nvPr/>
        </p:nvSpPr>
        <p:spPr>
          <a:xfrm>
            <a:off x="10287000" y="3867723"/>
            <a:ext cx="1905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2325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2.59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2" name="Text 49"/>
          <p:cNvSpPr/>
          <p:nvPr/>
        </p:nvSpPr>
        <p:spPr>
          <a:xfrm>
            <a:off x="3810000" y="5462525"/>
            <a:ext cx="8382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不是单调下降：2019 年最低，2022 年回升，之后再降。这是两项公布人数之比，不是老年人口抚养比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3" name="Shape 50"/>
          <p:cNvSpPr/>
          <p:nvPr/>
        </p:nvSpPr>
        <p:spPr>
          <a:xfrm>
            <a:off x="609600" y="6054090"/>
            <a:ext cx="1714500" cy="7620"/>
          </a:xfrm>
          <a:prstGeom prst="rect">
            <a:avLst/>
          </a:prstGeom>
          <a:solidFill>
            <a:srgbClr val="8A8471"/>
          </a:solidFill>
          <a:ln/>
        </p:spPr>
      </p:sp>
      <p:sp>
        <p:nvSpPr>
          <p:cNvPr id="54" name="Text 51"/>
          <p:cNvSpPr/>
          <p:nvPr/>
        </p:nvSpPr>
        <p:spPr>
          <a:xfrm>
            <a:off x="609600" y="6128552"/>
            <a:ext cx="115824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b="1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5" name="Text 52"/>
          <p:cNvSpPr/>
          <p:nvPr/>
        </p:nvSpPr>
        <p:spPr>
          <a:xfrm>
            <a:off x="778990" y="6128552"/>
            <a:ext cx="1141301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国家统计局《2025 年国民经济和社会发展统计公报》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6" name="Text 53"/>
          <p:cNvSpPr/>
          <p:nvPr/>
        </p:nvSpPr>
        <p:spPr>
          <a:xfrm>
            <a:off x="609600" y="6290477"/>
            <a:ext cx="115824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b="1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7" name="Text 54"/>
          <p:cNvSpPr/>
          <p:nvPr/>
        </p:nvSpPr>
        <p:spPr>
          <a:xfrm>
            <a:off x="778990" y="6290477"/>
            <a:ext cx="1141301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人社部 2015 至 2025 年度人力资源和社会保障事业发展统计公报，比值为计算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3EC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26151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硕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士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学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位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论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文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开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题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报</a:t>
            </a:r>
            <a:pPr algn="l" indent="0" marL="0">
              <a:buNone/>
            </a:pPr>
            <a:r>
              <a:rPr lang="en-US" sz="900" b="1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告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" name="pptwise-slidenum-s0005"/>
          <p:cNvSpPr/>
          <p:nvPr/>
        </p:nvSpPr>
        <p:spPr>
          <a:xfrm>
            <a:off x="0" y="6538409"/>
            <a:ext cx="12192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fld id="{B6F15528-21DE-4FAA-801E-634DDDAF4B2B}" type="slidenum">
              <a:rPr lang="en-US" sz="975" dirty="0">
                <a:solidFill>
                  <a:srgbClr val="62655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6</a:t>
            </a:fld>
            <a:endParaRPr lang="en-US" sz="9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5" name="Text 3"/>
          <p:cNvSpPr/>
          <p:nvPr/>
        </p:nvSpPr>
        <p:spPr>
          <a:xfrm>
            <a:off x="10700046" y="261514"/>
            <a:ext cx="1491954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spc="75" kern="0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§</a:t>
            </a:r>
            <a:pPr algn="l" indent="0" marL="0">
              <a:buNone/>
            </a:pPr>
            <a:r>
              <a:rPr lang="en-US" sz="900" b="1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0972800" y="261514"/>
            <a:ext cx="12192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spc="75" kern="0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问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题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与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背</a:t>
            </a:r>
            <a:pPr algn="l" indent="0" marL="0">
              <a:buNone/>
            </a:pPr>
            <a:r>
              <a:rPr lang="en-US" sz="900" b="1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景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609600" y="495300"/>
            <a:ext cx="10972800" cy="9525"/>
          </a:xfrm>
          <a:prstGeom prst="rect">
            <a:avLst/>
          </a:prstGeom>
          <a:solidFill>
            <a:srgbClr val="A8861D"/>
          </a:solidFill>
          <a:ln/>
        </p:spPr>
      </p:sp>
      <p:sp>
        <p:nvSpPr>
          <p:cNvPr id="8" name="Text 6"/>
          <p:cNvSpPr/>
          <p:nvPr/>
        </p:nvSpPr>
        <p:spPr>
          <a:xfrm>
            <a:off x="609600" y="1057577"/>
            <a:ext cx="115824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2325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七普城镇就业人口比率在法定退休年龄附近断崖下跌</a:t>
            </a:r>
            <a:endParaRPr lang="en-US" sz="22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9" name="Text 7"/>
          <p:cNvSpPr/>
          <p:nvPr/>
        </p:nvSpPr>
        <p:spPr>
          <a:xfrm>
            <a:off x="1333500" y="1643000"/>
            <a:ext cx="108585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图 4</a:t>
            </a:r>
            <a:pPr algn="l" indent="0" marL="0">
              <a:buNone/>
            </a:pPr>
            <a:r>
              <a:rPr lang="en-US" sz="975" dirty="0">
                <a:solidFill>
                  <a:srgbClr val="2325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　就业人口比率 = 就业人口 ÷ 同龄同性别人口，城镇 = 城市 + 镇</a:t>
            </a:r>
            <a:pPr algn="l" indent="0" marL="0">
              <a:buNone/>
            </a:pPr>
            <a:r>
              <a:rPr lang="en-US" sz="975" b="1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¹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1333500" y="5138738"/>
            <a:ext cx="6581775" cy="9525"/>
          </a:xfrm>
          <a:prstGeom prst="rect">
            <a:avLst/>
          </a:prstGeom>
          <a:solidFill>
            <a:srgbClr val="DDD9C8"/>
          </a:solidFill>
          <a:ln/>
        </p:spPr>
      </p:sp>
      <p:sp>
        <p:nvSpPr>
          <p:cNvPr id="11" name="Shape 9"/>
          <p:cNvSpPr/>
          <p:nvPr/>
        </p:nvSpPr>
        <p:spPr>
          <a:xfrm>
            <a:off x="8505825" y="5138738"/>
            <a:ext cx="66675" cy="9525"/>
          </a:xfrm>
          <a:prstGeom prst="rect">
            <a:avLst/>
          </a:prstGeom>
          <a:solidFill>
            <a:srgbClr val="DDD9C8"/>
          </a:solidFill>
          <a:ln/>
        </p:spPr>
      </p:sp>
      <p:sp>
        <p:nvSpPr>
          <p:cNvPr id="12" name="Text 10"/>
          <p:cNvSpPr/>
          <p:nvPr/>
        </p:nvSpPr>
        <p:spPr>
          <a:xfrm>
            <a:off x="0" y="5071639"/>
            <a:ext cx="12382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0%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1333500" y="4352925"/>
            <a:ext cx="6543675" cy="9525"/>
          </a:xfrm>
          <a:prstGeom prst="rect">
            <a:avLst/>
          </a:prstGeom>
          <a:solidFill>
            <a:srgbClr val="DDD9C8"/>
          </a:solidFill>
          <a:ln/>
        </p:spPr>
      </p:sp>
      <p:sp>
        <p:nvSpPr>
          <p:cNvPr id="14" name="Shape 12"/>
          <p:cNvSpPr/>
          <p:nvPr/>
        </p:nvSpPr>
        <p:spPr>
          <a:xfrm>
            <a:off x="8505825" y="4352925"/>
            <a:ext cx="66675" cy="9525"/>
          </a:xfrm>
          <a:prstGeom prst="rect">
            <a:avLst/>
          </a:prstGeom>
          <a:solidFill>
            <a:srgbClr val="DDD9C8"/>
          </a:solidFill>
          <a:ln/>
        </p:spPr>
      </p:sp>
      <p:sp>
        <p:nvSpPr>
          <p:cNvPr id="15" name="Text 13"/>
          <p:cNvSpPr/>
          <p:nvPr/>
        </p:nvSpPr>
        <p:spPr>
          <a:xfrm>
            <a:off x="0" y="4285826"/>
            <a:ext cx="12382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25%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1333500" y="3567113"/>
            <a:ext cx="2200275" cy="9525"/>
          </a:xfrm>
          <a:prstGeom prst="rect">
            <a:avLst/>
          </a:prstGeom>
          <a:solidFill>
            <a:srgbClr val="DDD9C8"/>
          </a:solidFill>
          <a:ln/>
        </p:spPr>
      </p:sp>
      <p:sp>
        <p:nvSpPr>
          <p:cNvPr id="17" name="Shape 15"/>
          <p:cNvSpPr/>
          <p:nvPr/>
        </p:nvSpPr>
        <p:spPr>
          <a:xfrm>
            <a:off x="3873136" y="3567113"/>
            <a:ext cx="4699364" cy="9525"/>
          </a:xfrm>
          <a:prstGeom prst="rect">
            <a:avLst/>
          </a:prstGeom>
          <a:solidFill>
            <a:srgbClr val="DDD9C8"/>
          </a:solidFill>
          <a:ln/>
        </p:spPr>
      </p:sp>
      <p:sp>
        <p:nvSpPr>
          <p:cNvPr id="18" name="Text 16"/>
          <p:cNvSpPr/>
          <p:nvPr/>
        </p:nvSpPr>
        <p:spPr>
          <a:xfrm>
            <a:off x="0" y="3500014"/>
            <a:ext cx="12382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50%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1333500" y="2781300"/>
            <a:ext cx="752475" cy="9525"/>
          </a:xfrm>
          <a:prstGeom prst="rect">
            <a:avLst/>
          </a:prstGeom>
          <a:solidFill>
            <a:srgbClr val="DDD9C8"/>
          </a:solidFill>
          <a:ln/>
        </p:spPr>
      </p:sp>
      <p:sp>
        <p:nvSpPr>
          <p:cNvPr id="20" name="Shape 18"/>
          <p:cNvSpPr/>
          <p:nvPr/>
        </p:nvSpPr>
        <p:spPr>
          <a:xfrm>
            <a:off x="2425336" y="2781300"/>
            <a:ext cx="2556239" cy="9525"/>
          </a:xfrm>
          <a:prstGeom prst="rect">
            <a:avLst/>
          </a:prstGeom>
          <a:solidFill>
            <a:srgbClr val="DDD9C8"/>
          </a:solidFill>
          <a:ln/>
        </p:spPr>
      </p:sp>
      <p:sp>
        <p:nvSpPr>
          <p:cNvPr id="21" name="Shape 19"/>
          <p:cNvSpPr/>
          <p:nvPr/>
        </p:nvSpPr>
        <p:spPr>
          <a:xfrm>
            <a:off x="5320936" y="2781300"/>
            <a:ext cx="3251564" cy="9525"/>
          </a:xfrm>
          <a:prstGeom prst="rect">
            <a:avLst/>
          </a:prstGeom>
          <a:solidFill>
            <a:srgbClr val="DDD9C8"/>
          </a:solidFill>
          <a:ln/>
        </p:spPr>
      </p:sp>
      <p:sp>
        <p:nvSpPr>
          <p:cNvPr id="22" name="Text 20"/>
          <p:cNvSpPr/>
          <p:nvPr/>
        </p:nvSpPr>
        <p:spPr>
          <a:xfrm>
            <a:off x="0" y="2714201"/>
            <a:ext cx="12382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75%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1333500" y="1995487"/>
            <a:ext cx="7239000" cy="9525"/>
          </a:xfrm>
          <a:prstGeom prst="rect">
            <a:avLst/>
          </a:prstGeom>
          <a:solidFill>
            <a:srgbClr val="DDD9C8"/>
          </a:solidFill>
          <a:ln/>
        </p:spPr>
      </p:sp>
      <p:sp>
        <p:nvSpPr>
          <p:cNvPr id="24" name="Text 22"/>
          <p:cNvSpPr/>
          <p:nvPr/>
        </p:nvSpPr>
        <p:spPr>
          <a:xfrm>
            <a:off x="0" y="1928389"/>
            <a:ext cx="12382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100%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0" y="5243089"/>
            <a:ext cx="41148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45-49 岁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0" y="5243089"/>
            <a:ext cx="7010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50-54 岁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0" y="5243089"/>
            <a:ext cx="9906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55-59 岁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609600" y="524308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60-64 岁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3505200" y="5243089"/>
            <a:ext cx="86868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65-69 岁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0" name="Shape 28"/>
          <p:cNvSpPr/>
          <p:nvPr/>
        </p:nvSpPr>
        <p:spPr>
          <a:xfrm>
            <a:off x="2781300" y="1981200"/>
            <a:ext cx="0" cy="3162300"/>
          </a:xfrm>
          <a:prstGeom prst="line">
            <a:avLst/>
          </a:prstGeom>
          <a:noFill/>
          <a:ln w="13335">
            <a:solidFill>
              <a:srgbClr val="A8861D"/>
            </a:solidFill>
            <a:prstDash val="dash"/>
          </a:ln>
        </p:spPr>
      </p:sp>
      <p:sp>
        <p:nvSpPr>
          <p:cNvPr id="31" name="Text 29"/>
          <p:cNvSpPr/>
          <p:nvPr/>
        </p:nvSpPr>
        <p:spPr>
          <a:xfrm>
            <a:off x="0" y="1814089"/>
            <a:ext cx="55626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806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女 50 岁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2" name="Shape 30"/>
          <p:cNvSpPr/>
          <p:nvPr/>
        </p:nvSpPr>
        <p:spPr>
          <a:xfrm>
            <a:off x="4229100" y="1981200"/>
            <a:ext cx="0" cy="3162300"/>
          </a:xfrm>
          <a:prstGeom prst="line">
            <a:avLst/>
          </a:prstGeom>
          <a:noFill/>
          <a:ln w="13335">
            <a:solidFill>
              <a:srgbClr val="A8861D"/>
            </a:solidFill>
            <a:prstDash val="dash"/>
          </a:ln>
        </p:spPr>
      </p:sp>
      <p:sp>
        <p:nvSpPr>
          <p:cNvPr id="33" name="Text 31"/>
          <p:cNvSpPr/>
          <p:nvPr/>
        </p:nvSpPr>
        <p:spPr>
          <a:xfrm>
            <a:off x="0" y="1814089"/>
            <a:ext cx="84582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806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女 55 岁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4" name="Shape 32"/>
          <p:cNvSpPr/>
          <p:nvPr/>
        </p:nvSpPr>
        <p:spPr>
          <a:xfrm>
            <a:off x="5676900" y="1981200"/>
            <a:ext cx="0" cy="3162300"/>
          </a:xfrm>
          <a:prstGeom prst="line">
            <a:avLst/>
          </a:prstGeom>
          <a:noFill/>
          <a:ln w="13335">
            <a:solidFill>
              <a:srgbClr val="A8861D"/>
            </a:solidFill>
            <a:prstDash val="dash"/>
          </a:ln>
        </p:spPr>
      </p:sp>
      <p:sp>
        <p:nvSpPr>
          <p:cNvPr id="35" name="Text 33"/>
          <p:cNvSpPr/>
          <p:nvPr/>
        </p:nvSpPr>
        <p:spPr>
          <a:xfrm>
            <a:off x="0" y="1814089"/>
            <a:ext cx="113538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806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男 60 岁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6" name="Shape 34"/>
          <p:cNvSpPr/>
          <p:nvPr/>
        </p:nvSpPr>
        <p:spPr>
          <a:xfrm>
            <a:off x="2057400" y="2349151"/>
            <a:ext cx="5791200" cy="2184559"/>
          </a:xfrm>
          <a:custGeom>
            <a:avLst/>
            <a:gdLst/>
            <a:ahLst/>
            <a:cxnLst/>
            <a:rect l="l" t="t" r="r" b="b"/>
            <a:pathLst>
              <a:path w="5791200" h="2184559">
                <a:moveTo>
                  <a:pt x="0" y="0"/>
                </a:moveTo>
                <a:lnTo>
                  <a:pt x="1447800" y="191738"/>
                </a:lnTo>
                <a:lnTo>
                  <a:pt x="2895600" y="650653"/>
                </a:lnTo>
                <a:lnTo>
                  <a:pt x="4343400" y="1920526"/>
                </a:lnTo>
                <a:lnTo>
                  <a:pt x="5791200" y="2184559"/>
                </a:lnTo>
              </a:path>
            </a:pathLst>
          </a:custGeom>
          <a:noFill/>
          <a:ln w="24765">
            <a:solidFill>
              <a:srgbClr val="0E6245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2019300" y="2311051"/>
            <a:ext cx="76200" cy="76200"/>
          </a:xfrm>
          <a:prstGeom prst="ellipse">
            <a:avLst/>
          </a:prstGeom>
          <a:solidFill>
            <a:srgbClr val="0E6245"/>
          </a:solidFill>
          <a:ln/>
        </p:spPr>
      </p:sp>
      <p:sp>
        <p:nvSpPr>
          <p:cNvPr id="38" name="Text 36"/>
          <p:cNvSpPr/>
          <p:nvPr/>
        </p:nvSpPr>
        <p:spPr>
          <a:xfrm>
            <a:off x="2133600" y="2162989"/>
            <a:ext cx="10058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88.9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9" name="Shape 37"/>
          <p:cNvSpPr/>
          <p:nvPr/>
        </p:nvSpPr>
        <p:spPr>
          <a:xfrm>
            <a:off x="3467100" y="2502789"/>
            <a:ext cx="76200" cy="76200"/>
          </a:xfrm>
          <a:prstGeom prst="ellipse">
            <a:avLst/>
          </a:prstGeom>
          <a:solidFill>
            <a:srgbClr val="0E6245"/>
          </a:solidFill>
          <a:ln/>
        </p:spPr>
      </p:sp>
      <p:sp>
        <p:nvSpPr>
          <p:cNvPr id="40" name="Text 38"/>
          <p:cNvSpPr/>
          <p:nvPr/>
        </p:nvSpPr>
        <p:spPr>
          <a:xfrm>
            <a:off x="3581400" y="2354728"/>
            <a:ext cx="86106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82.8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1" name="Shape 39"/>
          <p:cNvSpPr/>
          <p:nvPr/>
        </p:nvSpPr>
        <p:spPr>
          <a:xfrm>
            <a:off x="4914900" y="2961703"/>
            <a:ext cx="76200" cy="76200"/>
          </a:xfrm>
          <a:prstGeom prst="ellipse">
            <a:avLst/>
          </a:prstGeom>
          <a:solidFill>
            <a:srgbClr val="0E6245"/>
          </a:solidFill>
          <a:ln/>
        </p:spPr>
      </p:sp>
      <p:sp>
        <p:nvSpPr>
          <p:cNvPr id="42" name="Text 40"/>
          <p:cNvSpPr/>
          <p:nvPr/>
        </p:nvSpPr>
        <p:spPr>
          <a:xfrm>
            <a:off x="5029200" y="2813642"/>
            <a:ext cx="71628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68.2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3" name="Shape 41"/>
          <p:cNvSpPr/>
          <p:nvPr/>
        </p:nvSpPr>
        <p:spPr>
          <a:xfrm>
            <a:off x="6362700" y="4231577"/>
            <a:ext cx="76200" cy="76200"/>
          </a:xfrm>
          <a:prstGeom prst="ellipse">
            <a:avLst/>
          </a:prstGeom>
          <a:solidFill>
            <a:srgbClr val="0E6245"/>
          </a:solidFill>
          <a:ln/>
        </p:spPr>
      </p:sp>
      <p:sp>
        <p:nvSpPr>
          <p:cNvPr id="44" name="Text 42"/>
          <p:cNvSpPr/>
          <p:nvPr/>
        </p:nvSpPr>
        <p:spPr>
          <a:xfrm>
            <a:off x="6477000" y="4083515"/>
            <a:ext cx="5715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27.8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5" name="Shape 43"/>
          <p:cNvSpPr/>
          <p:nvPr/>
        </p:nvSpPr>
        <p:spPr>
          <a:xfrm>
            <a:off x="7810500" y="4495610"/>
            <a:ext cx="76200" cy="76200"/>
          </a:xfrm>
          <a:prstGeom prst="ellipse">
            <a:avLst/>
          </a:prstGeom>
          <a:solidFill>
            <a:srgbClr val="0E6245"/>
          </a:solidFill>
          <a:ln/>
        </p:spPr>
      </p:sp>
      <p:sp>
        <p:nvSpPr>
          <p:cNvPr id="46" name="Text 44"/>
          <p:cNvSpPr/>
          <p:nvPr/>
        </p:nvSpPr>
        <p:spPr>
          <a:xfrm>
            <a:off x="7924800" y="4347548"/>
            <a:ext cx="42672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19.4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7" name="Text 45"/>
          <p:cNvSpPr/>
          <p:nvPr/>
        </p:nvSpPr>
        <p:spPr>
          <a:xfrm>
            <a:off x="7962900" y="4205035"/>
            <a:ext cx="42291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城镇男性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8" name="Shape 46"/>
          <p:cNvSpPr/>
          <p:nvPr/>
        </p:nvSpPr>
        <p:spPr>
          <a:xfrm>
            <a:off x="2057400" y="2974658"/>
            <a:ext cx="5791200" cy="1860804"/>
          </a:xfrm>
          <a:custGeom>
            <a:avLst/>
            <a:gdLst/>
            <a:ahLst/>
            <a:cxnLst/>
            <a:rect l="l" t="t" r="r" b="b"/>
            <a:pathLst>
              <a:path w="5791200" h="1860804">
                <a:moveTo>
                  <a:pt x="0" y="0"/>
                </a:moveTo>
                <a:lnTo>
                  <a:pt x="1447800" y="732377"/>
                </a:lnTo>
                <a:lnTo>
                  <a:pt x="2895600" y="1370457"/>
                </a:lnTo>
                <a:lnTo>
                  <a:pt x="4343400" y="1750790"/>
                </a:lnTo>
                <a:lnTo>
                  <a:pt x="5791200" y="1860804"/>
                </a:lnTo>
              </a:path>
            </a:pathLst>
          </a:custGeom>
          <a:noFill/>
          <a:ln w="24765">
            <a:solidFill>
              <a:srgbClr val="3F5B8C"/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2019300" y="2936558"/>
            <a:ext cx="76200" cy="76200"/>
          </a:xfrm>
          <a:prstGeom prst="ellipse">
            <a:avLst/>
          </a:prstGeom>
          <a:solidFill>
            <a:srgbClr val="3F5B8C"/>
          </a:solidFill>
          <a:ln/>
        </p:spPr>
      </p:sp>
      <p:sp>
        <p:nvSpPr>
          <p:cNvPr id="50" name="Text 48"/>
          <p:cNvSpPr/>
          <p:nvPr/>
        </p:nvSpPr>
        <p:spPr>
          <a:xfrm>
            <a:off x="2133600" y="2788496"/>
            <a:ext cx="10058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3F5B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69.0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1" name="Shape 49"/>
          <p:cNvSpPr/>
          <p:nvPr/>
        </p:nvSpPr>
        <p:spPr>
          <a:xfrm>
            <a:off x="3467100" y="3668935"/>
            <a:ext cx="76200" cy="76200"/>
          </a:xfrm>
          <a:prstGeom prst="ellipse">
            <a:avLst/>
          </a:prstGeom>
          <a:solidFill>
            <a:srgbClr val="3F5B8C"/>
          </a:solidFill>
          <a:ln/>
        </p:spPr>
      </p:sp>
      <p:sp>
        <p:nvSpPr>
          <p:cNvPr id="52" name="Text 50"/>
          <p:cNvSpPr/>
          <p:nvPr/>
        </p:nvSpPr>
        <p:spPr>
          <a:xfrm>
            <a:off x="3581400" y="3520873"/>
            <a:ext cx="86106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3F5B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45.7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3" name="Shape 51"/>
          <p:cNvSpPr/>
          <p:nvPr/>
        </p:nvSpPr>
        <p:spPr>
          <a:xfrm>
            <a:off x="4914900" y="4307015"/>
            <a:ext cx="76200" cy="76200"/>
          </a:xfrm>
          <a:prstGeom prst="ellipse">
            <a:avLst/>
          </a:prstGeom>
          <a:solidFill>
            <a:srgbClr val="3F5B8C"/>
          </a:solidFill>
          <a:ln/>
        </p:spPr>
      </p:sp>
      <p:sp>
        <p:nvSpPr>
          <p:cNvPr id="54" name="Text 52"/>
          <p:cNvSpPr/>
          <p:nvPr/>
        </p:nvSpPr>
        <p:spPr>
          <a:xfrm>
            <a:off x="5029200" y="4158953"/>
            <a:ext cx="71628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3F5B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25.4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5" name="Shape 53"/>
          <p:cNvSpPr/>
          <p:nvPr/>
        </p:nvSpPr>
        <p:spPr>
          <a:xfrm>
            <a:off x="6362700" y="4687348"/>
            <a:ext cx="76200" cy="76200"/>
          </a:xfrm>
          <a:prstGeom prst="ellipse">
            <a:avLst/>
          </a:prstGeom>
          <a:solidFill>
            <a:srgbClr val="3F5B8C"/>
          </a:solidFill>
          <a:ln/>
        </p:spPr>
      </p:sp>
      <p:sp>
        <p:nvSpPr>
          <p:cNvPr id="56" name="Text 54"/>
          <p:cNvSpPr/>
          <p:nvPr/>
        </p:nvSpPr>
        <p:spPr>
          <a:xfrm>
            <a:off x="6477000" y="4539286"/>
            <a:ext cx="5715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3F5B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13.3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7" name="Shape 55"/>
          <p:cNvSpPr/>
          <p:nvPr/>
        </p:nvSpPr>
        <p:spPr>
          <a:xfrm>
            <a:off x="7810500" y="4797362"/>
            <a:ext cx="76200" cy="76200"/>
          </a:xfrm>
          <a:prstGeom prst="ellipse">
            <a:avLst/>
          </a:prstGeom>
          <a:solidFill>
            <a:srgbClr val="3F5B8C"/>
          </a:solidFill>
          <a:ln/>
        </p:spPr>
      </p:sp>
      <p:sp>
        <p:nvSpPr>
          <p:cNvPr id="58" name="Text 56"/>
          <p:cNvSpPr/>
          <p:nvPr/>
        </p:nvSpPr>
        <p:spPr>
          <a:xfrm>
            <a:off x="7924800" y="4649300"/>
            <a:ext cx="42672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3F5B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9.8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9" name="Text 57"/>
          <p:cNvSpPr/>
          <p:nvPr/>
        </p:nvSpPr>
        <p:spPr>
          <a:xfrm>
            <a:off x="7962900" y="4963987"/>
            <a:ext cx="42291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3F5B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城镇女性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0" name="Shape 58"/>
          <p:cNvSpPr/>
          <p:nvPr/>
        </p:nvSpPr>
        <p:spPr>
          <a:xfrm>
            <a:off x="9053513" y="1871663"/>
            <a:ext cx="2524125" cy="981075"/>
          </a:xfrm>
          <a:prstGeom prst="roundRect">
            <a:avLst>
              <a:gd name="adj" fmla="val 3398"/>
            </a:avLst>
          </a:prstGeom>
          <a:solidFill>
            <a:srgbClr val="FCFBF6"/>
          </a:solidFill>
          <a:ln w="9525">
            <a:solidFill>
              <a:srgbClr val="DDD9C8"/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9220200" y="1985539"/>
            <a:ext cx="29718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城镇男性 55-59 → 60-64 岁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2" name="Text 60"/>
          <p:cNvSpPr/>
          <p:nvPr/>
        </p:nvSpPr>
        <p:spPr>
          <a:xfrm>
            <a:off x="9220200" y="2172658"/>
            <a:ext cx="2971800" cy="3657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0E6245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−40.4</a:t>
            </a:r>
            <a:pPr algn="l" indent="0" marL="0">
              <a:buNone/>
            </a:pPr>
            <a:r>
              <a:rPr lang="en-US" sz="975" b="1" dirty="0">
                <a:solidFill>
                  <a:srgbClr val="62655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 个百分点</a:t>
            </a:r>
            <a:endParaRPr lang="en-US" sz="24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63" name="Text 61"/>
          <p:cNvSpPr/>
          <p:nvPr/>
        </p:nvSpPr>
        <p:spPr>
          <a:xfrm>
            <a:off x="9220200" y="2595139"/>
            <a:ext cx="29718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68.2% → 27.8%，跨过 60 岁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4" name="Shape 62"/>
          <p:cNvSpPr/>
          <p:nvPr/>
        </p:nvSpPr>
        <p:spPr>
          <a:xfrm>
            <a:off x="9053513" y="2976563"/>
            <a:ext cx="2524125" cy="981075"/>
          </a:xfrm>
          <a:prstGeom prst="roundRect">
            <a:avLst>
              <a:gd name="adj" fmla="val 3398"/>
            </a:avLst>
          </a:prstGeom>
          <a:solidFill>
            <a:srgbClr val="FCFBF6"/>
          </a:solidFill>
          <a:ln w="9525">
            <a:solidFill>
              <a:srgbClr val="DDD9C8"/>
            </a:solidFill>
            <a:prstDash val="solid"/>
          </a:ln>
        </p:spPr>
      </p:sp>
      <p:sp>
        <p:nvSpPr>
          <p:cNvPr id="65" name="Text 63"/>
          <p:cNvSpPr/>
          <p:nvPr/>
        </p:nvSpPr>
        <p:spPr>
          <a:xfrm>
            <a:off x="9220200" y="3090439"/>
            <a:ext cx="29718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城镇女性 45-49 → 50-54 岁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6" name="Text 64"/>
          <p:cNvSpPr/>
          <p:nvPr/>
        </p:nvSpPr>
        <p:spPr>
          <a:xfrm>
            <a:off x="9220200" y="3277558"/>
            <a:ext cx="2971800" cy="3657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2325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−23.3</a:t>
            </a:r>
            <a:pPr algn="l" indent="0" marL="0">
              <a:buNone/>
            </a:pPr>
            <a:r>
              <a:rPr lang="en-US" sz="975" b="1" dirty="0">
                <a:solidFill>
                  <a:srgbClr val="62655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 个百分点</a:t>
            </a:r>
            <a:endParaRPr lang="en-US" sz="24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67" name="Text 65"/>
          <p:cNvSpPr/>
          <p:nvPr/>
        </p:nvSpPr>
        <p:spPr>
          <a:xfrm>
            <a:off x="9220200" y="3700039"/>
            <a:ext cx="29718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69.0% → 45.7%，跨过 50 岁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8" name="Shape 66"/>
          <p:cNvSpPr/>
          <p:nvPr/>
        </p:nvSpPr>
        <p:spPr>
          <a:xfrm>
            <a:off x="9053513" y="4081463"/>
            <a:ext cx="2524125" cy="981075"/>
          </a:xfrm>
          <a:prstGeom prst="roundRect">
            <a:avLst>
              <a:gd name="adj" fmla="val 3398"/>
            </a:avLst>
          </a:prstGeom>
          <a:solidFill>
            <a:srgbClr val="FCFBF6"/>
          </a:solidFill>
          <a:ln w="9525">
            <a:solidFill>
              <a:srgbClr val="DDD9C8"/>
            </a:solidFill>
            <a:prstDash val="solid"/>
          </a:ln>
        </p:spPr>
      </p:sp>
      <p:sp>
        <p:nvSpPr>
          <p:cNvPr id="69" name="Text 67"/>
          <p:cNvSpPr/>
          <p:nvPr/>
        </p:nvSpPr>
        <p:spPr>
          <a:xfrm>
            <a:off x="9220200" y="4195339"/>
            <a:ext cx="29718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城镇女性 50-54 → 55-59 岁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0" name="Text 68"/>
          <p:cNvSpPr/>
          <p:nvPr/>
        </p:nvSpPr>
        <p:spPr>
          <a:xfrm>
            <a:off x="9220200" y="4382458"/>
            <a:ext cx="2971800" cy="3657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2325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−20.3</a:t>
            </a:r>
            <a:pPr algn="l" indent="0" marL="0">
              <a:buNone/>
            </a:pPr>
            <a:r>
              <a:rPr lang="en-US" sz="975" b="1" dirty="0">
                <a:solidFill>
                  <a:srgbClr val="62655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 个百分点</a:t>
            </a:r>
            <a:endParaRPr lang="en-US" sz="24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71" name="Text 69"/>
          <p:cNvSpPr/>
          <p:nvPr/>
        </p:nvSpPr>
        <p:spPr>
          <a:xfrm>
            <a:off x="9220200" y="4804939"/>
            <a:ext cx="29718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45.7% → 25.4%，跨过 55 岁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2" name="Text 70"/>
          <p:cNvSpPr/>
          <p:nvPr/>
        </p:nvSpPr>
        <p:spPr>
          <a:xfrm>
            <a:off x="9048750" y="5233564"/>
            <a:ext cx="31432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旧制度下的横截面描述，不是因果效应，也不是劳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3" name="Text 71"/>
          <p:cNvSpPr/>
          <p:nvPr/>
        </p:nvSpPr>
        <p:spPr>
          <a:xfrm>
            <a:off x="9048750" y="5405014"/>
            <a:ext cx="31432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动参与率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4" name="Shape 72"/>
          <p:cNvSpPr/>
          <p:nvPr/>
        </p:nvSpPr>
        <p:spPr>
          <a:xfrm>
            <a:off x="609600" y="6216015"/>
            <a:ext cx="1714500" cy="7620"/>
          </a:xfrm>
          <a:prstGeom prst="rect">
            <a:avLst/>
          </a:prstGeom>
          <a:solidFill>
            <a:srgbClr val="8A8471"/>
          </a:solidFill>
          <a:ln/>
        </p:spPr>
      </p:sp>
      <p:sp>
        <p:nvSpPr>
          <p:cNvPr id="75" name="Text 73"/>
          <p:cNvSpPr/>
          <p:nvPr/>
        </p:nvSpPr>
        <p:spPr>
          <a:xfrm>
            <a:off x="609600" y="6290477"/>
            <a:ext cx="115824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b="1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6" name="Text 74"/>
          <p:cNvSpPr/>
          <p:nvPr/>
        </p:nvSpPr>
        <p:spPr>
          <a:xfrm>
            <a:off x="778990" y="6290477"/>
            <a:ext cx="1141301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《中国人口普查年鉴 2020》长表：表 4-1 系列就业人口 ÷ 表 1-4 系列人口，计算。就业指普查前一周为取得收入工作 1 小时以上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vg2pptx-gradient-s0006-000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rotWithShape="1">
            <a:gsLst>
              <a:gs pos="0">
                <a:srgbClr val="F5F3EC">
                  <a:alpha val="97000"/>
                </a:srgbClr>
              </a:gs>
              <a:gs pos="48000">
                <a:srgbClr val="F5F3EC">
                  <a:alpha val="93000"/>
                </a:srgbClr>
              </a:gs>
              <a:gs pos="78000">
                <a:srgbClr val="F5F3EC">
                  <a:alpha val="35000"/>
                </a:srgbClr>
              </a:gs>
              <a:gs pos="100000">
                <a:srgbClr val="F5F3EC">
                  <a:alpha val="5000"/>
                </a:srgbClr>
              </a:gs>
            </a:gsLst>
            <a:lin ang="0" scaled="1"/>
          </a:gradFill>
          <a:ln/>
        </p:spPr>
      </p:sp>
      <p:sp>
        <p:nvSpPr>
          <p:cNvPr id="4" name="Text 1"/>
          <p:cNvSpPr/>
          <p:nvPr/>
        </p:nvSpPr>
        <p:spPr>
          <a:xfrm>
            <a:off x="609600" y="633350"/>
            <a:ext cx="11582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spc="300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硕</a:t>
            </a:r>
            <a:pPr algn="l" indent="0" marL="0">
              <a:buNone/>
            </a:pPr>
            <a:r>
              <a:rPr lang="en-US" sz="975" b="1" spc="300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士</a:t>
            </a:r>
            <a:pPr algn="l" indent="0" marL="0">
              <a:buNone/>
            </a:pPr>
            <a:r>
              <a:rPr lang="en-US" sz="975" b="1" spc="300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学</a:t>
            </a:r>
            <a:pPr algn="l" indent="0" marL="0">
              <a:buNone/>
            </a:pPr>
            <a:r>
              <a:rPr lang="en-US" sz="975" b="1" spc="300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位</a:t>
            </a:r>
            <a:pPr algn="l" indent="0" marL="0">
              <a:buNone/>
            </a:pPr>
            <a:r>
              <a:rPr lang="en-US" sz="975" b="1" spc="300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论</a:t>
            </a:r>
            <a:pPr algn="l" indent="0" marL="0">
              <a:buNone/>
            </a:pPr>
            <a:r>
              <a:rPr lang="en-US" sz="975" b="1" spc="300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文</a:t>
            </a:r>
            <a:pPr algn="l" indent="0" marL="0">
              <a:buNone/>
            </a:pPr>
            <a:r>
              <a:rPr lang="en-US" sz="975" b="1" spc="300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开</a:t>
            </a:r>
            <a:pPr algn="l" indent="0" marL="0">
              <a:buNone/>
            </a:pPr>
            <a:r>
              <a:rPr lang="en-US" sz="975" b="1" spc="300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题</a:t>
            </a:r>
            <a:pPr algn="l" indent="0" marL="0">
              <a:buNone/>
            </a:pPr>
            <a:r>
              <a:rPr lang="en-US" sz="975" b="1" spc="300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报</a:t>
            </a:r>
            <a:pPr algn="l" indent="0" marL="0">
              <a:buNone/>
            </a:pPr>
            <a:r>
              <a:rPr lang="en-US" sz="975" b="1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告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Text 2"/>
          <p:cNvSpPr/>
          <p:nvPr/>
        </p:nvSpPr>
        <p:spPr>
          <a:xfrm>
            <a:off x="609600" y="1353760"/>
            <a:ext cx="11582400" cy="1371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0" b="1" dirty="0">
                <a:solidFill>
                  <a:srgbClr val="0E6245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§ 2</a:t>
            </a:r>
            <a:endParaRPr lang="en-US" sz="90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6" name="Text 3"/>
          <p:cNvSpPr/>
          <p:nvPr/>
        </p:nvSpPr>
        <p:spPr>
          <a:xfrm>
            <a:off x="609600" y="2852863"/>
            <a:ext cx="11582400" cy="502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300" b="1" dirty="0">
                <a:solidFill>
                  <a:srgbClr val="2325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文献：国际证据方向一致</a:t>
            </a:r>
            <a:endParaRPr lang="en-US" sz="33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7" name="Text 4"/>
          <p:cNvSpPr/>
          <p:nvPr/>
        </p:nvSpPr>
        <p:spPr>
          <a:xfrm>
            <a:off x="609600" y="3464083"/>
            <a:ext cx="115824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中国还缺改革后的因果评估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" name="Shape 5"/>
          <p:cNvSpPr/>
          <p:nvPr/>
        </p:nvSpPr>
        <p:spPr>
          <a:xfrm>
            <a:off x="609600" y="4095750"/>
            <a:ext cx="5486400" cy="9525"/>
          </a:xfrm>
          <a:prstGeom prst="rect">
            <a:avLst/>
          </a:prstGeom>
          <a:solidFill>
            <a:srgbClr val="A8861D"/>
          </a:solidFill>
          <a:ln/>
        </p:spPr>
      </p:sp>
      <p:sp>
        <p:nvSpPr>
          <p:cNvPr id="9" name="Text 6"/>
          <p:cNvSpPr/>
          <p:nvPr/>
        </p:nvSpPr>
        <p:spPr>
          <a:xfrm>
            <a:off x="609600" y="4253719"/>
            <a:ext cx="115824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62655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§ 1</a:t>
            </a:r>
            <a:endParaRPr lang="en-US" sz="12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0" name="Text 7"/>
          <p:cNvSpPr/>
          <p:nvPr/>
        </p:nvSpPr>
        <p:spPr>
          <a:xfrm>
            <a:off x="1181100" y="4253719"/>
            <a:ext cx="110109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62655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问题与背景</a:t>
            </a:r>
            <a:endParaRPr lang="en-US" sz="12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1" name="Text 8"/>
          <p:cNvSpPr/>
          <p:nvPr/>
        </p:nvSpPr>
        <p:spPr>
          <a:xfrm>
            <a:off x="0" y="4281425"/>
            <a:ext cx="6096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75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 2-6 页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2" name="Shape 9"/>
          <p:cNvSpPr/>
          <p:nvPr/>
        </p:nvSpPr>
        <p:spPr>
          <a:xfrm>
            <a:off x="476250" y="4648200"/>
            <a:ext cx="38100" cy="171450"/>
          </a:xfrm>
          <a:prstGeom prst="rect">
            <a:avLst/>
          </a:prstGeom>
          <a:solidFill>
            <a:srgbClr val="A8861D"/>
          </a:solidFill>
          <a:ln/>
        </p:spPr>
      </p:sp>
      <p:sp>
        <p:nvSpPr>
          <p:cNvPr id="13" name="Text 10"/>
          <p:cNvSpPr/>
          <p:nvPr/>
        </p:nvSpPr>
        <p:spPr>
          <a:xfrm>
            <a:off x="609600" y="4634719"/>
            <a:ext cx="115824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0E6245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§ 2</a:t>
            </a:r>
            <a:endParaRPr lang="en-US" sz="12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4" name="Text 11"/>
          <p:cNvSpPr/>
          <p:nvPr/>
        </p:nvSpPr>
        <p:spPr>
          <a:xfrm>
            <a:off x="1181100" y="4634719"/>
            <a:ext cx="110109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2325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文献与缺口</a:t>
            </a:r>
            <a:endParaRPr lang="en-US" sz="12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5" name="Text 12"/>
          <p:cNvSpPr/>
          <p:nvPr/>
        </p:nvSpPr>
        <p:spPr>
          <a:xfrm>
            <a:off x="0" y="4662425"/>
            <a:ext cx="6096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75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 8-11 页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6" name="Text 13"/>
          <p:cNvSpPr/>
          <p:nvPr/>
        </p:nvSpPr>
        <p:spPr>
          <a:xfrm>
            <a:off x="609600" y="5015719"/>
            <a:ext cx="115824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62655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§ 3</a:t>
            </a:r>
            <a:endParaRPr lang="en-US" sz="12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7" name="Text 14"/>
          <p:cNvSpPr/>
          <p:nvPr/>
        </p:nvSpPr>
        <p:spPr>
          <a:xfrm>
            <a:off x="1181100" y="5015719"/>
            <a:ext cx="110109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62655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研究设计</a:t>
            </a:r>
            <a:endParaRPr lang="en-US" sz="12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8" name="Text 15"/>
          <p:cNvSpPr/>
          <p:nvPr/>
        </p:nvSpPr>
        <p:spPr>
          <a:xfrm>
            <a:off x="0" y="5043425"/>
            <a:ext cx="6096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75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 12-15 页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9" name="Text 16"/>
          <p:cNvSpPr/>
          <p:nvPr/>
        </p:nvSpPr>
        <p:spPr>
          <a:xfrm>
            <a:off x="609600" y="5396719"/>
            <a:ext cx="115824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62655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§ 4</a:t>
            </a:r>
            <a:endParaRPr lang="en-US" sz="12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0" name="Text 17"/>
          <p:cNvSpPr/>
          <p:nvPr/>
        </p:nvSpPr>
        <p:spPr>
          <a:xfrm>
            <a:off x="1181100" y="5396719"/>
            <a:ext cx="110109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62655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计划</a:t>
            </a:r>
            <a:endParaRPr lang="en-US" sz="12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1" name="Text 18"/>
          <p:cNvSpPr/>
          <p:nvPr/>
        </p:nvSpPr>
        <p:spPr>
          <a:xfrm>
            <a:off x="0" y="5424425"/>
            <a:ext cx="6096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75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 16-17 页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2" name="Text 19"/>
          <p:cNvSpPr/>
          <p:nvPr/>
        </p:nvSpPr>
        <p:spPr>
          <a:xfrm>
            <a:off x="609600" y="6128552"/>
            <a:ext cx="115824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图为 AI 生成的示意图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3EC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26151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硕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士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学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位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论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文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开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题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报</a:t>
            </a:r>
            <a:pPr algn="l" indent="0" marL="0">
              <a:buNone/>
            </a:pPr>
            <a:r>
              <a:rPr lang="en-US" sz="900" b="1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告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" name="pptwise-slidenum-s0007"/>
          <p:cNvSpPr/>
          <p:nvPr/>
        </p:nvSpPr>
        <p:spPr>
          <a:xfrm>
            <a:off x="0" y="6538409"/>
            <a:ext cx="12192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fld id="{B6F15528-21DE-4FAA-801E-634DDDAF4B2B}" type="slidenum">
              <a:rPr lang="en-US" sz="975" dirty="0">
                <a:solidFill>
                  <a:srgbClr val="62655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8</a:t>
            </a:fld>
            <a:endParaRPr lang="en-US" sz="9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5" name="Text 3"/>
          <p:cNvSpPr/>
          <p:nvPr/>
        </p:nvSpPr>
        <p:spPr>
          <a:xfrm>
            <a:off x="10700046" y="261514"/>
            <a:ext cx="1491954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spc="75" kern="0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§</a:t>
            </a:r>
            <a:pPr algn="l" indent="0" marL="0">
              <a:buNone/>
            </a:pPr>
            <a:r>
              <a:rPr lang="en-US" sz="900" b="1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0972800" y="261514"/>
            <a:ext cx="12192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spc="75" kern="0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文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献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与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缺</a:t>
            </a:r>
            <a:pPr algn="l" indent="0" marL="0">
              <a:buNone/>
            </a:pPr>
            <a:r>
              <a:rPr lang="en-US" sz="900" b="1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口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609600" y="495300"/>
            <a:ext cx="10972800" cy="9525"/>
          </a:xfrm>
          <a:prstGeom prst="rect">
            <a:avLst/>
          </a:prstGeom>
          <a:solidFill>
            <a:srgbClr val="A8861D"/>
          </a:solidFill>
          <a:ln/>
        </p:spPr>
      </p:sp>
      <p:sp>
        <p:nvSpPr>
          <p:cNvPr id="8" name="Text 6"/>
          <p:cNvSpPr/>
          <p:nvPr/>
        </p:nvSpPr>
        <p:spPr>
          <a:xfrm>
            <a:off x="609600" y="1057577"/>
            <a:ext cx="115824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2325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六项同口径研究方向一致：资格年龄窗口内就业上升 6.3 至 21.2 个百分点</a:t>
            </a:r>
            <a:endParaRPr lang="en-US" sz="22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9" name="Text 7"/>
          <p:cNvSpPr/>
          <p:nvPr/>
        </p:nvSpPr>
        <p:spPr>
          <a:xfrm>
            <a:off x="609600" y="1623950"/>
            <a:ext cx="11582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表 1</a:t>
            </a:r>
            <a:pPr algn="l" indent="0" marL="0">
              <a:buNone/>
            </a:pPr>
            <a:r>
              <a:rPr lang="en-US" sz="975" dirty="0">
                <a:solidFill>
                  <a:srgbClr val="2325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　提高领取资格年龄后，受影响年龄窗口内的就业与退休变化（个百分点）</a:t>
            </a:r>
            <a:pPr algn="l" indent="0" marL="0">
              <a:buNone/>
            </a:pPr>
            <a:r>
              <a:rPr lang="en-US" sz="975" b="1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¹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8286750" y="1905000"/>
            <a:ext cx="1619250" cy="2971800"/>
          </a:xfrm>
          <a:prstGeom prst="rect">
            <a:avLst/>
          </a:prstGeom>
          <a:solidFill>
            <a:srgbClr val="E5ECE5"/>
          </a:solidFill>
          <a:ln/>
        </p:spPr>
      </p:sp>
      <p:sp>
        <p:nvSpPr>
          <p:cNvPr id="11" name="Shape 9"/>
          <p:cNvSpPr/>
          <p:nvPr/>
        </p:nvSpPr>
        <p:spPr>
          <a:xfrm>
            <a:off x="609600" y="1898333"/>
            <a:ext cx="10972800" cy="13335"/>
          </a:xfrm>
          <a:prstGeom prst="rect">
            <a:avLst/>
          </a:prstGeom>
          <a:solidFill>
            <a:srgbClr val="23251F"/>
          </a:solidFill>
          <a:ln/>
        </p:spPr>
      </p:sp>
      <p:sp>
        <p:nvSpPr>
          <p:cNvPr id="12" name="Text 10"/>
          <p:cNvSpPr/>
          <p:nvPr/>
        </p:nvSpPr>
        <p:spPr>
          <a:xfrm>
            <a:off x="609600" y="199506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国家 · 研究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3552382" y="1995064"/>
            <a:ext cx="8639618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改革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6495163" y="1995064"/>
            <a:ext cx="5696837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测量时点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0" y="1995064"/>
            <a:ext cx="98107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就业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0" y="1995064"/>
            <a:ext cx="113919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退休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609600" y="2209800"/>
            <a:ext cx="10972800" cy="9525"/>
          </a:xfrm>
          <a:prstGeom prst="rect">
            <a:avLst/>
          </a:prstGeom>
          <a:solidFill>
            <a:srgbClr val="DDD9C8"/>
          </a:solidFill>
          <a:ln/>
        </p:spPr>
      </p:sp>
      <p:sp>
        <p:nvSpPr>
          <p:cNvPr id="18" name="Text 16"/>
          <p:cNvSpPr/>
          <p:nvPr/>
        </p:nvSpPr>
        <p:spPr>
          <a:xfrm>
            <a:off x="609600" y="2385836"/>
            <a:ext cx="115824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325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奥地利 · Staubli 和 Zweimüller 2013</a:t>
            </a:r>
            <a:endParaRPr lang="en-US" sz="10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3552382" y="2395475"/>
            <a:ext cx="8639618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2325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男 60→62，女 55→58.25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6495163" y="2395475"/>
            <a:ext cx="5696837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受影响窗口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0" y="2367769"/>
            <a:ext cx="981075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275" b="1" dirty="0">
                <a:solidFill>
                  <a:srgbClr val="0E6245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男 +9.8 / 女 +11.0</a:t>
            </a:r>
            <a:endParaRPr lang="en-US" sz="12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0" y="2386312"/>
            <a:ext cx="113919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050" dirty="0">
                <a:solidFill>
                  <a:srgbClr val="2325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−24.8 / −25.4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609600" y="2686050"/>
            <a:ext cx="10972800" cy="9525"/>
          </a:xfrm>
          <a:prstGeom prst="rect">
            <a:avLst/>
          </a:prstGeom>
          <a:solidFill>
            <a:srgbClr val="DDD9C8"/>
          </a:solidFill>
          <a:ln/>
        </p:spPr>
      </p:sp>
      <p:sp>
        <p:nvSpPr>
          <p:cNvPr id="24" name="Text 22"/>
          <p:cNvSpPr/>
          <p:nvPr/>
        </p:nvSpPr>
        <p:spPr>
          <a:xfrm>
            <a:off x="609600" y="2823986"/>
            <a:ext cx="115824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325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英国 · Cribb 等 2016</a:t>
            </a:r>
            <a:endParaRPr lang="en-US" sz="10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3552382" y="2833625"/>
            <a:ext cx="8639618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2325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女 60→61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6495163" y="2833625"/>
            <a:ext cx="5696837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60 岁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0" y="2805919"/>
            <a:ext cx="981075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275" b="1" dirty="0">
                <a:solidFill>
                  <a:srgbClr val="0E6245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+6.3</a:t>
            </a:r>
            <a:endParaRPr lang="en-US" sz="12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0" y="2824462"/>
            <a:ext cx="113919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050" dirty="0">
                <a:solidFill>
                  <a:srgbClr val="2325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−11.5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609600" y="3124200"/>
            <a:ext cx="10972800" cy="9525"/>
          </a:xfrm>
          <a:prstGeom prst="rect">
            <a:avLst/>
          </a:prstGeom>
          <a:solidFill>
            <a:srgbClr val="DDD9C8"/>
          </a:solidFill>
          <a:ln/>
        </p:spPr>
      </p:sp>
      <p:sp>
        <p:nvSpPr>
          <p:cNvPr id="30" name="Text 28"/>
          <p:cNvSpPr/>
          <p:nvPr/>
        </p:nvSpPr>
        <p:spPr>
          <a:xfrm>
            <a:off x="609600" y="3262136"/>
            <a:ext cx="115824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325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法国 · Rabaté 和 Rochut 2020</a:t>
            </a:r>
            <a:endParaRPr lang="en-US" sz="10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3552382" y="3271775"/>
            <a:ext cx="8639618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2325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最低领取 60→61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6495163" y="3271775"/>
            <a:ext cx="5696837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60 岁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0" y="3244069"/>
            <a:ext cx="981075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275" b="1" dirty="0">
                <a:solidFill>
                  <a:srgbClr val="0E6245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+20.9</a:t>
            </a:r>
            <a:endParaRPr lang="en-US" sz="12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34" name="Text 32"/>
          <p:cNvSpPr/>
          <p:nvPr/>
        </p:nvSpPr>
        <p:spPr>
          <a:xfrm>
            <a:off x="0" y="3262612"/>
            <a:ext cx="113919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050" dirty="0">
                <a:solidFill>
                  <a:srgbClr val="2325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−47.8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5" name="Shape 33"/>
          <p:cNvSpPr/>
          <p:nvPr/>
        </p:nvSpPr>
        <p:spPr>
          <a:xfrm>
            <a:off x="609600" y="3562350"/>
            <a:ext cx="10972800" cy="9525"/>
          </a:xfrm>
          <a:prstGeom prst="rect">
            <a:avLst/>
          </a:prstGeom>
          <a:solidFill>
            <a:srgbClr val="DDD9C8"/>
          </a:solidFill>
          <a:ln/>
        </p:spPr>
      </p:sp>
      <p:sp>
        <p:nvSpPr>
          <p:cNvPr id="36" name="Text 34"/>
          <p:cNvSpPr/>
          <p:nvPr/>
        </p:nvSpPr>
        <p:spPr>
          <a:xfrm>
            <a:off x="609600" y="3700286"/>
            <a:ext cx="115824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325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德国 · Geyer 和 Welteke 2021</a:t>
            </a:r>
            <a:endParaRPr lang="en-US" sz="10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37" name="Text 35"/>
          <p:cNvSpPr/>
          <p:nvPr/>
        </p:nvSpPr>
        <p:spPr>
          <a:xfrm>
            <a:off x="3552382" y="3709925"/>
            <a:ext cx="8639618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2325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1952 年起出生女性 60→63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8" name="Text 36"/>
          <p:cNvSpPr/>
          <p:nvPr/>
        </p:nvSpPr>
        <p:spPr>
          <a:xfrm>
            <a:off x="6495163" y="3709925"/>
            <a:ext cx="5696837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60 岁以上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9" name="Text 37"/>
          <p:cNvSpPr/>
          <p:nvPr/>
        </p:nvSpPr>
        <p:spPr>
          <a:xfrm>
            <a:off x="0" y="3682219"/>
            <a:ext cx="981075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275" b="1" dirty="0">
                <a:solidFill>
                  <a:srgbClr val="0E6245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+13.5</a:t>
            </a:r>
            <a:endParaRPr lang="en-US" sz="12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40" name="Text 38"/>
          <p:cNvSpPr/>
          <p:nvPr/>
        </p:nvSpPr>
        <p:spPr>
          <a:xfrm>
            <a:off x="0" y="3700762"/>
            <a:ext cx="113919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050" dirty="0">
                <a:solidFill>
                  <a:srgbClr val="2325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−27.6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1" name="Shape 39"/>
          <p:cNvSpPr/>
          <p:nvPr/>
        </p:nvSpPr>
        <p:spPr>
          <a:xfrm>
            <a:off x="7148513" y="3690937"/>
            <a:ext cx="371475" cy="180975"/>
          </a:xfrm>
          <a:prstGeom prst="roundRect">
            <a:avLst>
              <a:gd name="adj" fmla="val 15789"/>
            </a:avLst>
          </a:prstGeom>
          <a:noFill/>
          <a:ln w="9525">
            <a:solidFill>
              <a:srgbClr val="B8B4A6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2476500" y="3718727"/>
            <a:ext cx="97155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b="1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转引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3" name="Shape 41"/>
          <p:cNvSpPr/>
          <p:nvPr/>
        </p:nvSpPr>
        <p:spPr>
          <a:xfrm>
            <a:off x="609600" y="4000500"/>
            <a:ext cx="10972800" cy="9525"/>
          </a:xfrm>
          <a:prstGeom prst="rect">
            <a:avLst/>
          </a:prstGeom>
          <a:solidFill>
            <a:srgbClr val="DDD9C8"/>
          </a:solidFill>
          <a:ln/>
        </p:spPr>
      </p:sp>
      <p:sp>
        <p:nvSpPr>
          <p:cNvPr id="44" name="Text 42"/>
          <p:cNvSpPr/>
          <p:nvPr/>
        </p:nvSpPr>
        <p:spPr>
          <a:xfrm>
            <a:off x="609600" y="4138436"/>
            <a:ext cx="115824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325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英国 · Cribb 等 2022</a:t>
            </a:r>
            <a:endParaRPr lang="en-US" sz="10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45" name="Text 43"/>
          <p:cNvSpPr/>
          <p:nvPr/>
        </p:nvSpPr>
        <p:spPr>
          <a:xfrm>
            <a:off x="3552382" y="4148075"/>
            <a:ext cx="8639618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2325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男女 65→66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6" name="Text 44"/>
          <p:cNvSpPr/>
          <p:nvPr/>
        </p:nvSpPr>
        <p:spPr>
          <a:xfrm>
            <a:off x="6495163" y="4148075"/>
            <a:ext cx="5696837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65 岁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7" name="Text 45"/>
          <p:cNvSpPr/>
          <p:nvPr/>
        </p:nvSpPr>
        <p:spPr>
          <a:xfrm>
            <a:off x="0" y="4120369"/>
            <a:ext cx="981075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275" b="1" dirty="0">
                <a:solidFill>
                  <a:srgbClr val="0E6245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男 +7.4 / 女 +8.5</a:t>
            </a:r>
            <a:endParaRPr lang="en-US" sz="12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48" name="Text 46"/>
          <p:cNvSpPr/>
          <p:nvPr/>
        </p:nvSpPr>
        <p:spPr>
          <a:xfrm>
            <a:off x="0" y="4138912"/>
            <a:ext cx="113919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050" dirty="0">
                <a:solidFill>
                  <a:srgbClr val="2325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未报告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9" name="Shape 47"/>
          <p:cNvSpPr/>
          <p:nvPr/>
        </p:nvSpPr>
        <p:spPr>
          <a:xfrm>
            <a:off x="6900863" y="4129088"/>
            <a:ext cx="581025" cy="180975"/>
          </a:xfrm>
          <a:prstGeom prst="roundRect">
            <a:avLst>
              <a:gd name="adj" fmla="val 15789"/>
            </a:avLst>
          </a:prstGeom>
          <a:noFill/>
          <a:ln w="9525">
            <a:solidFill>
              <a:srgbClr val="B8B4A6"/>
            </a:solidFill>
            <a:prstDash val="solid"/>
          </a:ln>
        </p:spPr>
      </p:sp>
      <p:sp>
        <p:nvSpPr>
          <p:cNvPr id="50" name="Text 48"/>
          <p:cNvSpPr/>
          <p:nvPr/>
        </p:nvSpPr>
        <p:spPr>
          <a:xfrm>
            <a:off x="2190750" y="4156877"/>
            <a:ext cx="1000125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b="1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工作论文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1" name="Shape 49"/>
          <p:cNvSpPr/>
          <p:nvPr/>
        </p:nvSpPr>
        <p:spPr>
          <a:xfrm>
            <a:off x="609600" y="4438650"/>
            <a:ext cx="10972800" cy="9525"/>
          </a:xfrm>
          <a:prstGeom prst="rect">
            <a:avLst/>
          </a:prstGeom>
          <a:solidFill>
            <a:srgbClr val="DDD9C8"/>
          </a:solidFill>
          <a:ln/>
        </p:spPr>
      </p:sp>
      <p:sp>
        <p:nvSpPr>
          <p:cNvPr id="52" name="Text 50"/>
          <p:cNvSpPr/>
          <p:nvPr/>
        </p:nvSpPr>
        <p:spPr>
          <a:xfrm>
            <a:off x="609600" y="4576586"/>
            <a:ext cx="115824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325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荷兰 · Rabaté 等 2024</a:t>
            </a:r>
            <a:endParaRPr lang="en-US" sz="10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53" name="Text 51"/>
          <p:cNvSpPr/>
          <p:nvPr/>
        </p:nvSpPr>
        <p:spPr>
          <a:xfrm>
            <a:off x="3552382" y="4586225"/>
            <a:ext cx="8639618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2325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65→66 岁 4 个月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4" name="Text 52"/>
          <p:cNvSpPr/>
          <p:nvPr/>
        </p:nvSpPr>
        <p:spPr>
          <a:xfrm>
            <a:off x="6495163" y="4586225"/>
            <a:ext cx="5696837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旧年龄后 1 个月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5" name="Text 53"/>
          <p:cNvSpPr/>
          <p:nvPr/>
        </p:nvSpPr>
        <p:spPr>
          <a:xfrm>
            <a:off x="0" y="4558519"/>
            <a:ext cx="981075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275" b="1" dirty="0">
                <a:solidFill>
                  <a:srgbClr val="0E6245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+21.2</a:t>
            </a:r>
            <a:endParaRPr lang="en-US" sz="12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56" name="Text 54"/>
          <p:cNvSpPr/>
          <p:nvPr/>
        </p:nvSpPr>
        <p:spPr>
          <a:xfrm>
            <a:off x="0" y="4577062"/>
            <a:ext cx="113919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050" dirty="0">
                <a:solidFill>
                  <a:srgbClr val="2325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−59.5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7" name="Shape 55"/>
          <p:cNvSpPr/>
          <p:nvPr/>
        </p:nvSpPr>
        <p:spPr>
          <a:xfrm>
            <a:off x="609600" y="4876800"/>
            <a:ext cx="10972800" cy="9525"/>
          </a:xfrm>
          <a:prstGeom prst="rect">
            <a:avLst/>
          </a:prstGeom>
          <a:solidFill>
            <a:srgbClr val="DDD9C8"/>
          </a:solidFill>
          <a:ln/>
        </p:spPr>
      </p:sp>
      <p:sp>
        <p:nvSpPr>
          <p:cNvPr id="58" name="Shape 56"/>
          <p:cNvSpPr/>
          <p:nvPr/>
        </p:nvSpPr>
        <p:spPr>
          <a:xfrm>
            <a:off x="609600" y="4870133"/>
            <a:ext cx="10972800" cy="13335"/>
          </a:xfrm>
          <a:prstGeom prst="rect">
            <a:avLst/>
          </a:prstGeom>
          <a:solidFill>
            <a:srgbClr val="23251F"/>
          </a:solidFill>
          <a:ln/>
        </p:spPr>
      </p:sp>
      <p:sp>
        <p:nvSpPr>
          <p:cNvPr id="59" name="Shape 57"/>
          <p:cNvSpPr/>
          <p:nvPr/>
        </p:nvSpPr>
        <p:spPr>
          <a:xfrm>
            <a:off x="609600" y="5029200"/>
            <a:ext cx="10972800" cy="514350"/>
          </a:xfrm>
          <a:prstGeom prst="rect">
            <a:avLst/>
          </a:prstGeom>
          <a:solidFill>
            <a:srgbClr val="EFE9D5"/>
          </a:solidFill>
          <a:ln/>
        </p:spPr>
      </p:sp>
      <p:sp>
        <p:nvSpPr>
          <p:cNvPr id="60" name="Shape 58"/>
          <p:cNvSpPr/>
          <p:nvPr/>
        </p:nvSpPr>
        <p:spPr>
          <a:xfrm>
            <a:off x="609600" y="5029200"/>
            <a:ext cx="28575" cy="514350"/>
          </a:xfrm>
          <a:prstGeom prst="rect">
            <a:avLst/>
          </a:prstGeom>
          <a:solidFill>
            <a:srgbClr val="A8861D"/>
          </a:solidFill>
          <a:ln/>
        </p:spPr>
      </p:sp>
      <p:sp>
        <p:nvSpPr>
          <p:cNvPr id="61" name="Text 59"/>
          <p:cNvSpPr/>
          <p:nvPr/>
        </p:nvSpPr>
        <p:spPr>
          <a:xfrm>
            <a:off x="790575" y="5100937"/>
            <a:ext cx="11401425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2325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澳大利亚（Atalay 和 Barrett 2015）结果变量是每年的退休概率，不入此表。Morris（2022）控制女性队列趋势后，对劳动参与的效应降三分之二、不再显著</a:t>
            </a:r>
            <a:pPr algn="l" indent="0" marL="0">
              <a:buNone/>
            </a:pPr>
            <a:r>
              <a:rPr lang="en-US" sz="1050" b="1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²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2" name="Shape 60"/>
          <p:cNvSpPr/>
          <p:nvPr/>
        </p:nvSpPr>
        <p:spPr>
          <a:xfrm>
            <a:off x="609600" y="6054090"/>
            <a:ext cx="1714500" cy="7620"/>
          </a:xfrm>
          <a:prstGeom prst="rect">
            <a:avLst/>
          </a:prstGeom>
          <a:solidFill>
            <a:srgbClr val="8A8471"/>
          </a:solidFill>
          <a:ln/>
        </p:spPr>
      </p:sp>
      <p:sp>
        <p:nvSpPr>
          <p:cNvPr id="63" name="Text 61"/>
          <p:cNvSpPr/>
          <p:nvPr/>
        </p:nvSpPr>
        <p:spPr>
          <a:xfrm>
            <a:off x="609600" y="6128552"/>
            <a:ext cx="115824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b="1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4" name="Text 62"/>
          <p:cNvSpPr/>
          <p:nvPr/>
        </p:nvSpPr>
        <p:spPr>
          <a:xfrm>
            <a:off x="778990" y="6128552"/>
            <a:ext cx="1141301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各研究期刊版。德国一行转引自 Rabaté、Jongen 和 Atav（2024）表 6，英国 2022 为 IFS 工作论文 22/07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5" name="Text 63"/>
          <p:cNvSpPr/>
          <p:nvPr/>
        </p:nvSpPr>
        <p:spPr>
          <a:xfrm>
            <a:off x="609600" y="6290477"/>
            <a:ext cx="115824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b="1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6" name="Text 64"/>
          <p:cNvSpPr/>
          <p:nvPr/>
        </p:nvSpPr>
        <p:spPr>
          <a:xfrm>
            <a:off x="778990" y="6290477"/>
            <a:ext cx="1141301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Atalay 和 Barrett，Review of Economics and Statistics 2015，Morris，Review of Economics of the Household 2022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3EC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26151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硕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士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学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位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论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文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开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题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报</a:t>
            </a:r>
            <a:pPr algn="l" indent="0" marL="0">
              <a:buNone/>
            </a:pPr>
            <a:r>
              <a:rPr lang="en-US" sz="900" b="1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告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" name="pptwise-slidenum-s0008"/>
          <p:cNvSpPr/>
          <p:nvPr/>
        </p:nvSpPr>
        <p:spPr>
          <a:xfrm>
            <a:off x="0" y="6538409"/>
            <a:ext cx="12192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fld id="{B6F15528-21DE-4FAA-801E-634DDDAF4B2B}" type="slidenum">
              <a:rPr lang="en-US" sz="975" dirty="0">
                <a:solidFill>
                  <a:srgbClr val="62655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9</a:t>
            </a:fld>
            <a:endParaRPr lang="en-US" sz="9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5" name="Text 3"/>
          <p:cNvSpPr/>
          <p:nvPr/>
        </p:nvSpPr>
        <p:spPr>
          <a:xfrm>
            <a:off x="10700046" y="261514"/>
            <a:ext cx="1491954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spc="75" kern="0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§</a:t>
            </a:r>
            <a:pPr algn="l" indent="0" marL="0">
              <a:buNone/>
            </a:pPr>
            <a:r>
              <a:rPr lang="en-US" sz="900" b="1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0972800" y="261514"/>
            <a:ext cx="12192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spc="75" kern="0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文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献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与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缺</a:t>
            </a:r>
            <a:pPr algn="l" indent="0" marL="0">
              <a:buNone/>
            </a:pPr>
            <a:r>
              <a:rPr lang="en-US" sz="900" b="1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口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609600" y="495300"/>
            <a:ext cx="10972800" cy="9525"/>
          </a:xfrm>
          <a:prstGeom prst="rect">
            <a:avLst/>
          </a:prstGeom>
          <a:solidFill>
            <a:srgbClr val="A8861D"/>
          </a:solidFill>
          <a:ln/>
        </p:spPr>
      </p:sp>
      <p:sp>
        <p:nvSpPr>
          <p:cNvPr id="8" name="Text 6"/>
          <p:cNvSpPr/>
          <p:nvPr/>
        </p:nvSpPr>
        <p:spPr>
          <a:xfrm>
            <a:off x="609600" y="1057577"/>
            <a:ext cx="115824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2325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法国把领取年龄提高 1 岁：退休少了 47.8 个百分点，就业只接住 20.9</a:t>
            </a:r>
            <a:endParaRPr lang="en-US" sz="22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9" name="Text 7"/>
          <p:cNvSpPr/>
          <p:nvPr/>
        </p:nvSpPr>
        <p:spPr>
          <a:xfrm>
            <a:off x="609600" y="1623950"/>
            <a:ext cx="11582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图 5</a:t>
            </a:r>
            <a:pPr algn="l" indent="0" marL="0">
              <a:buNone/>
            </a:pPr>
            <a:r>
              <a:rPr lang="en-US" sz="975" dirty="0">
                <a:solidFill>
                  <a:srgbClr val="2325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　法国 2010 年改革，60 岁时各状态的变化（个百分点）</a:t>
            </a:r>
            <a:pPr algn="l" indent="0" marL="0">
              <a:buNone/>
            </a:pPr>
            <a:r>
              <a:rPr lang="en-US" sz="975" b="1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¹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0" y="2357737"/>
            <a:ext cx="14668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2325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退休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1529715" y="2253615"/>
            <a:ext cx="9322117" cy="369570"/>
          </a:xfrm>
          <a:prstGeom prst="rect">
            <a:avLst/>
          </a:prstGeom>
          <a:solidFill>
            <a:srgbClr val="E7E3D6"/>
          </a:solidFill>
          <a:ln w="11430">
            <a:solidFill>
              <a:srgbClr val="8A8471"/>
            </a:solidFill>
            <a:prstDash val="dash"/>
          </a:ln>
        </p:spPr>
      </p:sp>
      <p:sp>
        <p:nvSpPr>
          <p:cNvPr id="12" name="Text 10"/>
          <p:cNvSpPr/>
          <p:nvPr/>
        </p:nvSpPr>
        <p:spPr>
          <a:xfrm>
            <a:off x="1676400" y="2321127"/>
            <a:ext cx="105156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325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−47.8</a:t>
            </a:r>
            <a:endParaRPr lang="en-US" sz="15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10857548" y="2667000"/>
            <a:ext cx="0" cy="152400"/>
          </a:xfrm>
          <a:prstGeom prst="line">
            <a:avLst/>
          </a:prstGeom>
          <a:noFill/>
          <a:ln w="11430">
            <a:solidFill>
              <a:srgbClr val="8A8471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0" y="2967337"/>
            <a:ext cx="14668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2325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去了哪里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1524000" y="2857500"/>
            <a:ext cx="4061936" cy="381000"/>
          </a:xfrm>
          <a:prstGeom prst="rect">
            <a:avLst/>
          </a:prstGeom>
          <a:solidFill>
            <a:srgbClr val="0E6245"/>
          </a:solidFill>
          <a:ln/>
        </p:spPr>
      </p:sp>
      <p:sp>
        <p:nvSpPr>
          <p:cNvPr id="16" name="Text 14"/>
          <p:cNvSpPr/>
          <p:nvPr/>
        </p:nvSpPr>
        <p:spPr>
          <a:xfrm>
            <a:off x="1619250" y="2967337"/>
            <a:ext cx="105727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就业 +20.9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5604986" y="2857500"/>
            <a:ext cx="2597468" cy="381000"/>
          </a:xfrm>
          <a:prstGeom prst="rect">
            <a:avLst/>
          </a:prstGeom>
          <a:solidFill>
            <a:srgbClr val="A8861D"/>
          </a:solidFill>
          <a:ln/>
        </p:spPr>
      </p:sp>
      <p:sp>
        <p:nvSpPr>
          <p:cNvPr id="18" name="Text 16"/>
          <p:cNvSpPr/>
          <p:nvPr/>
        </p:nvSpPr>
        <p:spPr>
          <a:xfrm>
            <a:off x="5700236" y="2967337"/>
            <a:ext cx="6491764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A0E1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失业 +13.4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8221504" y="2857500"/>
            <a:ext cx="1191578" cy="381000"/>
          </a:xfrm>
          <a:prstGeom prst="rect">
            <a:avLst/>
          </a:prstGeom>
          <a:solidFill>
            <a:srgbClr val="3F5B8C"/>
          </a:solidFill>
          <a:ln/>
        </p:spPr>
      </p:sp>
      <p:sp>
        <p:nvSpPr>
          <p:cNvPr id="20" name="Text 18"/>
          <p:cNvSpPr/>
          <p:nvPr/>
        </p:nvSpPr>
        <p:spPr>
          <a:xfrm>
            <a:off x="8316754" y="2967337"/>
            <a:ext cx="3875246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非活动 +6.2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9432131" y="2857500"/>
            <a:ext cx="1132999" cy="381000"/>
          </a:xfrm>
          <a:prstGeom prst="rect">
            <a:avLst/>
          </a:prstGeom>
          <a:solidFill>
            <a:srgbClr val="8A8471"/>
          </a:solidFill>
          <a:ln/>
        </p:spPr>
      </p:sp>
      <p:sp>
        <p:nvSpPr>
          <p:cNvPr id="22" name="Text 20"/>
          <p:cNvSpPr/>
          <p:nvPr/>
        </p:nvSpPr>
        <p:spPr>
          <a:xfrm>
            <a:off x="9527381" y="2967337"/>
            <a:ext cx="2664619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A0E1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残障 +5.9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10584180" y="2857500"/>
            <a:ext cx="254318" cy="381000"/>
          </a:xfrm>
          <a:prstGeom prst="rect">
            <a:avLst/>
          </a:prstGeom>
          <a:solidFill>
            <a:srgbClr val="B8B4A6"/>
          </a:solidFill>
          <a:ln/>
        </p:spPr>
      </p:sp>
      <p:sp>
        <p:nvSpPr>
          <p:cNvPr id="24" name="Shape 22"/>
          <p:cNvSpPr/>
          <p:nvPr/>
        </p:nvSpPr>
        <p:spPr>
          <a:xfrm>
            <a:off x="10914698" y="2857500"/>
            <a:ext cx="0" cy="381000"/>
          </a:xfrm>
          <a:prstGeom prst="line">
            <a:avLst/>
          </a:prstGeom>
          <a:noFill/>
          <a:ln w="9525">
            <a:solidFill>
              <a:srgbClr val="8A8471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10990898" y="2976500"/>
            <a:ext cx="1201102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病休 +1.4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1524000" y="3386075"/>
            <a:ext cx="10668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五个去向相加 = 47.8：20.9 + 13.4 + 6.2 + 5.9 + 1.4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1524000" y="4024250"/>
            <a:ext cx="10668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改革前 60 岁就业率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1524000" y="4232678"/>
            <a:ext cx="106680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2325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28.4%</a:t>
            </a:r>
            <a:endParaRPr lang="en-US" sz="30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4762500" y="4024250"/>
            <a:ext cx="74295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就业变化的标准误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4762500" y="4232678"/>
            <a:ext cx="74295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2325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1.1</a:t>
            </a:r>
            <a:endParaRPr lang="en-US" sz="30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8001000" y="4024250"/>
            <a:ext cx="4191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就业接住的份额</a:t>
            </a:r>
            <a:pPr algn="l" indent="0" marL="0">
              <a:buNone/>
            </a:pPr>
            <a:r>
              <a:rPr lang="en-US" sz="975" b="1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²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8001000" y="4232678"/>
            <a:ext cx="41910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E6245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44%</a:t>
            </a:r>
            <a:endParaRPr lang="en-US" sz="30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33" name="Shape 31"/>
          <p:cNvSpPr/>
          <p:nvPr/>
        </p:nvSpPr>
        <p:spPr>
          <a:xfrm>
            <a:off x="1524000" y="5048250"/>
            <a:ext cx="28575" cy="476250"/>
          </a:xfrm>
          <a:prstGeom prst="rect">
            <a:avLst/>
          </a:prstGeom>
          <a:solidFill>
            <a:srgbClr val="A8861D"/>
          </a:solidFill>
          <a:ln/>
        </p:spPr>
      </p:sp>
      <p:sp>
        <p:nvSpPr>
          <p:cNvPr id="34" name="Text 32"/>
          <p:cNvSpPr/>
          <p:nvPr/>
        </p:nvSpPr>
        <p:spPr>
          <a:xfrm>
            <a:off x="1704975" y="5082248"/>
            <a:ext cx="10487025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2325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延后领取养老金不等于延后工作：法国、荷兰、奥地利的大部分差额流向失业、残障和病休，这是 H2 的依据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5" name="Shape 33"/>
          <p:cNvSpPr/>
          <p:nvPr/>
        </p:nvSpPr>
        <p:spPr>
          <a:xfrm>
            <a:off x="609600" y="6054090"/>
            <a:ext cx="1714500" cy="7620"/>
          </a:xfrm>
          <a:prstGeom prst="rect">
            <a:avLst/>
          </a:prstGeom>
          <a:solidFill>
            <a:srgbClr val="8A8471"/>
          </a:solidFill>
          <a:ln/>
        </p:spPr>
      </p:sp>
      <p:sp>
        <p:nvSpPr>
          <p:cNvPr id="36" name="Text 34"/>
          <p:cNvSpPr/>
          <p:nvPr/>
        </p:nvSpPr>
        <p:spPr>
          <a:xfrm>
            <a:off x="609600" y="6128552"/>
            <a:ext cx="115824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b="1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7" name="Text 35"/>
          <p:cNvSpPr/>
          <p:nvPr/>
        </p:nvSpPr>
        <p:spPr>
          <a:xfrm>
            <a:off x="778990" y="6128552"/>
            <a:ext cx="1141301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Rabaté 和 Rochut（2020），Journal of Pension Economics and Finance 19(3)，表 4、表 5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8" name="Text 36"/>
          <p:cNvSpPr/>
          <p:nvPr/>
        </p:nvSpPr>
        <p:spPr>
          <a:xfrm>
            <a:off x="609600" y="6290477"/>
            <a:ext cx="115824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b="1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9" name="Text 37"/>
          <p:cNvSpPr/>
          <p:nvPr/>
        </p:nvSpPr>
        <p:spPr>
          <a:xfrm>
            <a:off x="778990" y="6290477"/>
            <a:ext cx="1141301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计算：20.9 ÷ 47.8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3EC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26151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硕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士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学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位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论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文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开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题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报</a:t>
            </a:r>
            <a:pPr algn="l" indent="0" marL="0">
              <a:buNone/>
            </a:pPr>
            <a:r>
              <a:rPr lang="en-US" sz="900" b="1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告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" name="pptwise-slidenum-s0009"/>
          <p:cNvSpPr/>
          <p:nvPr/>
        </p:nvSpPr>
        <p:spPr>
          <a:xfrm>
            <a:off x="0" y="6538409"/>
            <a:ext cx="12192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fld id="{B6F15528-21DE-4FAA-801E-634DDDAF4B2B}" type="slidenum">
              <a:rPr lang="en-US" sz="975" dirty="0">
                <a:solidFill>
                  <a:srgbClr val="62655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10</a:t>
            </a:fld>
            <a:endParaRPr lang="en-US" sz="9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5" name="Text 3"/>
          <p:cNvSpPr/>
          <p:nvPr/>
        </p:nvSpPr>
        <p:spPr>
          <a:xfrm>
            <a:off x="10700046" y="261514"/>
            <a:ext cx="1491954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spc="75" kern="0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§</a:t>
            </a:r>
            <a:pPr algn="l" indent="0" marL="0">
              <a:buNone/>
            </a:pPr>
            <a:r>
              <a:rPr lang="en-US" sz="900" b="1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0972800" y="261514"/>
            <a:ext cx="12192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spc="75" kern="0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文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献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与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缺</a:t>
            </a:r>
            <a:pPr algn="l" indent="0" marL="0">
              <a:buNone/>
            </a:pPr>
            <a:r>
              <a:rPr lang="en-US" sz="900" b="1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口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609600" y="495300"/>
            <a:ext cx="10972800" cy="9525"/>
          </a:xfrm>
          <a:prstGeom prst="rect">
            <a:avLst/>
          </a:prstGeom>
          <a:solidFill>
            <a:srgbClr val="A8861D"/>
          </a:solidFill>
          <a:ln/>
        </p:spPr>
      </p:sp>
      <p:sp>
        <p:nvSpPr>
          <p:cNvPr id="8" name="Text 6"/>
          <p:cNvSpPr/>
          <p:nvPr/>
        </p:nvSpPr>
        <p:spPr>
          <a:xfrm>
            <a:off x="609600" y="1057577"/>
            <a:ext cx="115824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2325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中国旧制度的断点研究：单位各异，都不是新政效果</a:t>
            </a:r>
            <a:endParaRPr lang="en-US" sz="22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614363" y="1604963"/>
            <a:ext cx="5400675" cy="1724025"/>
          </a:xfrm>
          <a:prstGeom prst="roundRect">
            <a:avLst>
              <a:gd name="adj" fmla="val 1934"/>
            </a:avLst>
          </a:prstGeom>
          <a:solidFill>
            <a:srgbClr val="FCFBF6"/>
          </a:solidFill>
          <a:ln w="9525">
            <a:solidFill>
              <a:srgbClr val="DDD9C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36613" y="1984375"/>
            <a:ext cx="78581" cy="6548"/>
          </a:xfrm>
          <a:custGeom>
            <a:avLst/>
            <a:gdLst/>
            <a:ahLst/>
            <a:cxnLst/>
            <a:rect l="l" t="t" r="r" b="b"/>
            <a:pathLst>
              <a:path w="78581" h="6548">
                <a:moveTo>
                  <a:pt x="78581" y="0"/>
                </a:moveTo>
                <a:lnTo>
                  <a:pt x="0" y="0"/>
                </a:lnTo>
              </a:path>
            </a:pathLst>
          </a:custGeom>
          <a:noFill/>
          <a:ln w="17463">
            <a:solidFill>
              <a:srgbClr val="0E624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15194" y="1832122"/>
            <a:ext cx="69850" cy="167260"/>
          </a:xfrm>
          <a:custGeom>
            <a:avLst/>
            <a:gdLst/>
            <a:ahLst/>
            <a:cxnLst/>
            <a:rect l="l" t="t" r="r" b="b"/>
            <a:pathLst>
              <a:path w="69850" h="167260">
                <a:moveTo>
                  <a:pt x="0" y="17460"/>
                </a:moveTo>
                <a:lnTo>
                  <a:pt x="0" y="158531"/>
                </a:lnTo>
                <a:arcTo hR="8731" wR="8731" stAng="10799050" swAng="-6239327"/>
                <a:lnTo>
                  <a:pt x="69850" y="152253"/>
                </a:lnTo>
                <a:lnTo>
                  <a:pt x="69850" y="26191"/>
                </a:lnTo>
                <a:arcTo hR="17463" wR="17463" stAng="21599479" swAng="-4557431"/>
                <a:lnTo>
                  <a:pt x="21697" y="521"/>
                </a:lnTo>
                <a:arcTo hR="17463" wR="17463" stAng="17042049" swAng="-6239810"/>
                <a:close/>
              </a:path>
            </a:pathLst>
          </a:custGeom>
          <a:noFill/>
          <a:ln w="17463">
            <a:solidFill>
              <a:srgbClr val="0E624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71538" y="1844675"/>
            <a:ext cx="43656" cy="139700"/>
          </a:xfrm>
          <a:custGeom>
            <a:avLst/>
            <a:gdLst/>
            <a:ahLst/>
            <a:cxnLst/>
            <a:rect l="l" t="t" r="r" b="b"/>
            <a:pathLst>
              <a:path w="43656" h="139700">
                <a:moveTo>
                  <a:pt x="43656" y="0"/>
                </a:moveTo>
                <a:lnTo>
                  <a:pt x="17463" y="0"/>
                </a:lnTo>
                <a:arcTo hR="17463" wR="17463" stAng="16200000" swAng="-5400000"/>
                <a:lnTo>
                  <a:pt x="0" y="139700"/>
                </a:lnTo>
              </a:path>
            </a:pathLst>
          </a:custGeom>
          <a:noFill/>
          <a:ln w="17463">
            <a:solidFill>
              <a:srgbClr val="0E624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41388" y="1914525"/>
            <a:ext cx="6548" cy="6548"/>
          </a:xfrm>
          <a:custGeom>
            <a:avLst/>
            <a:gdLst/>
            <a:ahLst/>
            <a:cxnLst/>
            <a:rect l="l" t="t" r="r" b="b"/>
            <a:pathLst>
              <a:path w="6548" h="6548">
                <a:moveTo>
                  <a:pt x="0" y="0"/>
                </a:moveTo>
                <a:lnTo>
                  <a:pt x="87" y="0"/>
                </a:lnTo>
              </a:path>
            </a:pathLst>
          </a:custGeom>
          <a:noFill/>
          <a:ln w="17463">
            <a:solidFill>
              <a:srgbClr val="0E6245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85044" y="1984375"/>
            <a:ext cx="26194" cy="6548"/>
          </a:xfrm>
          <a:custGeom>
            <a:avLst/>
            <a:gdLst/>
            <a:ahLst/>
            <a:cxnLst/>
            <a:rect l="l" t="t" r="r" b="b"/>
            <a:pathLst>
              <a:path w="26194" h="6548">
                <a:moveTo>
                  <a:pt x="26194" y="0"/>
                </a:moveTo>
                <a:lnTo>
                  <a:pt x="0" y="0"/>
                </a:lnTo>
              </a:path>
            </a:pathLst>
          </a:custGeom>
          <a:noFill/>
          <a:ln w="17463">
            <a:solidFill>
              <a:srgbClr val="0E624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123950" y="1806449"/>
            <a:ext cx="11068050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5" b="1" dirty="0">
                <a:solidFill>
                  <a:srgbClr val="2325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退休率跳升</a:t>
            </a:r>
            <a:endParaRPr lang="en-US" sz="142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4800600" y="1809750"/>
            <a:ext cx="1009650" cy="209550"/>
          </a:xfrm>
          <a:prstGeom prst="roundRect">
            <a:avLst>
              <a:gd name="adj" fmla="val 13636"/>
            </a:avLst>
          </a:prstGeom>
          <a:solidFill>
            <a:srgbClr val="E5ECE5"/>
          </a:solidFill>
          <a:ln/>
        </p:spPr>
      </p:sp>
      <p:sp>
        <p:nvSpPr>
          <p:cNvPr id="17" name="Text 15"/>
          <p:cNvSpPr/>
          <p:nvPr/>
        </p:nvSpPr>
        <p:spPr>
          <a:xfrm>
            <a:off x="0" y="1851827"/>
            <a:ext cx="1061085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b="1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个百分点 · 退休率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819150" y="2176286"/>
            <a:ext cx="113728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325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雷晓燕、谭力、赵耀辉 2010</a:t>
            </a:r>
            <a:endParaRPr lang="en-US" sz="10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2586038" y="2176286"/>
            <a:ext cx="9605963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i="1" dirty="0">
                <a:solidFill>
                  <a:srgbClr val="62655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《经济学（季刊）》</a:t>
            </a:r>
            <a:endParaRPr lang="en-US" sz="10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819150" y="2414525"/>
            <a:ext cx="113728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2005 年 1% 抽样，断点回归加工具变量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819150" y="2761242"/>
            <a:ext cx="11372850" cy="29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950" b="1" dirty="0">
                <a:solidFill>
                  <a:srgbClr val="0E6245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男 60 岁 +7 至 11　女 50 岁 +8 至 13</a:t>
            </a:r>
            <a:endParaRPr lang="en-US" sz="19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6176963" y="1604963"/>
            <a:ext cx="5400675" cy="1724025"/>
          </a:xfrm>
          <a:prstGeom prst="roundRect">
            <a:avLst>
              <a:gd name="adj" fmla="val 1934"/>
            </a:avLst>
          </a:prstGeom>
          <a:solidFill>
            <a:srgbClr val="FCFBF6"/>
          </a:solidFill>
          <a:ln w="9525">
            <a:solidFill>
              <a:srgbClr val="DDD9C8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6469063" y="1949450"/>
            <a:ext cx="34925" cy="6548"/>
          </a:xfrm>
          <a:custGeom>
            <a:avLst/>
            <a:gdLst/>
            <a:ahLst/>
            <a:cxnLst/>
            <a:rect l="l" t="t" r="r" b="b"/>
            <a:pathLst>
              <a:path w="34925" h="6548">
                <a:moveTo>
                  <a:pt x="0" y="0"/>
                </a:moveTo>
                <a:cubicBezTo>
                  <a:pt x="4366" y="2619"/>
                  <a:pt x="10477" y="4366"/>
                  <a:pt x="17463" y="4366"/>
                </a:cubicBezTo>
                <a:cubicBezTo>
                  <a:pt x="24448" y="4366"/>
                  <a:pt x="30559" y="2619"/>
                  <a:pt x="34925" y="0"/>
                </a:cubicBezTo>
              </a:path>
            </a:pathLst>
          </a:custGeom>
          <a:noFill/>
          <a:ln w="17463">
            <a:solidFill>
              <a:srgbClr val="0E6245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512719" y="1914525"/>
            <a:ext cx="6548" cy="6548"/>
          </a:xfrm>
          <a:custGeom>
            <a:avLst/>
            <a:gdLst/>
            <a:ahLst/>
            <a:cxnLst/>
            <a:rect l="l" t="t" r="r" b="b"/>
            <a:pathLst>
              <a:path w="6548" h="6548">
                <a:moveTo>
                  <a:pt x="0" y="0"/>
                </a:moveTo>
                <a:lnTo>
                  <a:pt x="87" y="0"/>
                </a:lnTo>
              </a:path>
            </a:pathLst>
          </a:custGeom>
          <a:noFill/>
          <a:ln w="17463">
            <a:solidFill>
              <a:srgbClr val="0E6245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6399839" y="1835944"/>
            <a:ext cx="173372" cy="156405"/>
          </a:xfrm>
          <a:custGeom>
            <a:avLst/>
            <a:gdLst/>
            <a:ahLst/>
            <a:cxnLst/>
            <a:rect l="l" t="t" r="r" b="b"/>
            <a:pathLst>
              <a:path w="173372" h="156405">
                <a:moveTo>
                  <a:pt x="151122" y="33292"/>
                </a:moveTo>
                <a:arcTo hR="78581" wR="78581" stAng="19528868" swAng="1412760"/>
                <a:arcTo hR="17463" wR="17463" stAng="17750516" swAng="7698968"/>
                <a:arcTo hR="78581" wR="78581" stAng="726090" swAng="9347821"/>
                <a:arcTo hR="17463" wR="17463" stAng="6950516" swAng="7698968"/>
                <a:arcTo hR="78581" wR="78581" stAng="11492210" swAng="4700850"/>
                <a:cubicBezTo>
                  <a:pt x="104148" y="0"/>
                  <a:pt x="117245" y="9604"/>
                  <a:pt x="117245" y="21828"/>
                </a:cubicBezTo>
                <a:cubicBezTo>
                  <a:pt x="117245" y="34052"/>
                  <a:pt x="109387" y="43656"/>
                  <a:pt x="99783" y="43656"/>
                </a:cubicBezTo>
                <a:cubicBezTo>
                  <a:pt x="92798" y="43656"/>
                  <a:pt x="86686" y="40164"/>
                  <a:pt x="86686" y="34925"/>
                </a:cubicBezTo>
              </a:path>
            </a:pathLst>
          </a:custGeom>
          <a:noFill/>
          <a:ln w="17463">
            <a:solidFill>
              <a:srgbClr val="0E6245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6460331" y="1914525"/>
            <a:ext cx="6548" cy="6548"/>
          </a:xfrm>
          <a:custGeom>
            <a:avLst/>
            <a:gdLst/>
            <a:ahLst/>
            <a:cxnLst/>
            <a:rect l="l" t="t" r="r" b="b"/>
            <a:pathLst>
              <a:path w="6548" h="6548">
                <a:moveTo>
                  <a:pt x="0" y="0"/>
                </a:moveTo>
                <a:lnTo>
                  <a:pt x="87" y="0"/>
                </a:lnTo>
              </a:path>
            </a:pathLst>
          </a:custGeom>
          <a:noFill/>
          <a:ln w="17463">
            <a:solidFill>
              <a:srgbClr val="0E6245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686550" y="1806449"/>
            <a:ext cx="5505450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5" b="1" dirty="0">
                <a:solidFill>
                  <a:srgbClr val="2325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隔代照料</a:t>
            </a:r>
            <a:endParaRPr lang="en-US" sz="142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8" name="Shape 26"/>
          <p:cNvSpPr/>
          <p:nvPr/>
        </p:nvSpPr>
        <p:spPr>
          <a:xfrm>
            <a:off x="10258425" y="1809750"/>
            <a:ext cx="1114425" cy="209550"/>
          </a:xfrm>
          <a:prstGeom prst="roundRect">
            <a:avLst>
              <a:gd name="adj" fmla="val 13636"/>
            </a:avLst>
          </a:prstGeom>
          <a:solidFill>
            <a:srgbClr val="E5ECE5"/>
          </a:solidFill>
          <a:ln/>
        </p:spPr>
      </p:sp>
      <p:sp>
        <p:nvSpPr>
          <p:cNvPr id="29" name="Text 27"/>
          <p:cNvSpPr/>
          <p:nvPr/>
        </p:nvSpPr>
        <p:spPr>
          <a:xfrm>
            <a:off x="9439275" y="1851827"/>
            <a:ext cx="2752725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b="1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个百分点 · 照料概率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6381750" y="2176286"/>
            <a:ext cx="58102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325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Feng 和 Zhang 2018</a:t>
            </a:r>
            <a:endParaRPr lang="en-US" sz="10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7667297" y="2176286"/>
            <a:ext cx="4524703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i="1" dirty="0">
                <a:solidFill>
                  <a:srgbClr val="62655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Feminist Economics</a:t>
            </a:r>
            <a:endParaRPr lang="en-US" sz="10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6381750" y="2414525"/>
            <a:ext cx="58102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CHARLS 2011、2013，法定年龄识别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6381750" y="2761242"/>
            <a:ext cx="5810250" cy="29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950" b="1" dirty="0">
                <a:solidFill>
                  <a:srgbClr val="0E6245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女 +29　男 +21</a:t>
            </a:r>
            <a:endParaRPr lang="en-US" sz="19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34" name="Shape 32"/>
          <p:cNvSpPr/>
          <p:nvPr/>
        </p:nvSpPr>
        <p:spPr>
          <a:xfrm>
            <a:off x="614363" y="3471863"/>
            <a:ext cx="5400675" cy="1724025"/>
          </a:xfrm>
          <a:prstGeom prst="roundRect">
            <a:avLst>
              <a:gd name="adj" fmla="val 1934"/>
            </a:avLst>
          </a:prstGeom>
          <a:solidFill>
            <a:srgbClr val="FCFBF6"/>
          </a:solidFill>
          <a:ln w="9525">
            <a:solidFill>
              <a:srgbClr val="DDD9C8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836613" y="3711434"/>
            <a:ext cx="174626" cy="148570"/>
          </a:xfrm>
          <a:custGeom>
            <a:avLst/>
            <a:gdLst/>
            <a:ahLst/>
            <a:cxnLst/>
            <a:rect l="l" t="t" r="r" b="b"/>
            <a:pathLst>
              <a:path w="174626" h="148570">
                <a:moveTo>
                  <a:pt x="0" y="48163"/>
                </a:moveTo>
                <a:arcTo hR="48022" wR="48022" stAng="10800063" swAng="8283398"/>
                <a:arcTo hR="4890" wR="4890" stAng="8214981" swAng="-5629961"/>
                <a:arcTo hR="47935" wR="47935" stAng="13300099" swAng="8316277"/>
                <a:cubicBezTo>
                  <a:pt x="174625" y="68157"/>
                  <a:pt x="161528" y="83088"/>
                  <a:pt x="148431" y="96185"/>
                </a:cubicBezTo>
                <a:lnTo>
                  <a:pt x="100479" y="142574"/>
                </a:lnTo>
                <a:arcTo hR="17463" wR="17463" stAng="2462727" swAng="5831002"/>
                <a:lnTo>
                  <a:pt x="26194" y="96185"/>
                </a:lnTo>
                <a:cubicBezTo>
                  <a:pt x="13097" y="83088"/>
                  <a:pt x="0" y="68245"/>
                  <a:pt x="0" y="48163"/>
                </a:cubicBezTo>
              </a:path>
            </a:pathLst>
          </a:custGeom>
          <a:noFill/>
          <a:ln w="17463">
            <a:solidFill>
              <a:srgbClr val="0E6245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847265" y="3759597"/>
            <a:ext cx="153233" cy="61119"/>
          </a:xfrm>
          <a:custGeom>
            <a:avLst/>
            <a:gdLst/>
            <a:ahLst/>
            <a:cxnLst/>
            <a:rect l="l" t="t" r="r" b="b"/>
            <a:pathLst>
              <a:path w="153233" h="61119">
                <a:moveTo>
                  <a:pt x="0" y="30559"/>
                </a:moveTo>
                <a:lnTo>
                  <a:pt x="54832" y="30559"/>
                </a:lnTo>
                <a:lnTo>
                  <a:pt x="59198" y="21828"/>
                </a:lnTo>
                <a:lnTo>
                  <a:pt x="76660" y="61119"/>
                </a:lnTo>
                <a:lnTo>
                  <a:pt x="94123" y="0"/>
                </a:lnTo>
                <a:lnTo>
                  <a:pt x="107220" y="30559"/>
                </a:lnTo>
                <a:lnTo>
                  <a:pt x="153233" y="30559"/>
                </a:lnTo>
              </a:path>
            </a:pathLst>
          </a:custGeom>
          <a:noFill/>
          <a:ln w="17463">
            <a:solidFill>
              <a:srgbClr val="0E6245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1123950" y="3673349"/>
            <a:ext cx="11068050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5" b="1" dirty="0">
                <a:solidFill>
                  <a:srgbClr val="2325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自评健康</a:t>
            </a:r>
            <a:endParaRPr lang="en-US" sz="142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38" name="Shape 36"/>
          <p:cNvSpPr/>
          <p:nvPr/>
        </p:nvSpPr>
        <p:spPr>
          <a:xfrm>
            <a:off x="4486275" y="3676650"/>
            <a:ext cx="1323975" cy="209550"/>
          </a:xfrm>
          <a:prstGeom prst="roundRect">
            <a:avLst>
              <a:gd name="adj" fmla="val 13636"/>
            </a:avLst>
          </a:prstGeom>
          <a:solidFill>
            <a:srgbClr val="E5ECE5"/>
          </a:solidFill>
          <a:ln/>
        </p:spPr>
      </p:sp>
      <p:sp>
        <p:nvSpPr>
          <p:cNvPr id="39" name="Text 37"/>
          <p:cNvSpPr/>
          <p:nvPr/>
        </p:nvSpPr>
        <p:spPr>
          <a:xfrm>
            <a:off x="0" y="3718727"/>
            <a:ext cx="10296525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b="1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个百分点 · 「一般或差」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0" name="Text 38"/>
          <p:cNvSpPr/>
          <p:nvPr/>
        </p:nvSpPr>
        <p:spPr>
          <a:xfrm>
            <a:off x="819150" y="4043186"/>
            <a:ext cx="113728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325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Che 和 Li 2018</a:t>
            </a:r>
            <a:endParaRPr lang="en-US" sz="10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41" name="Text 39"/>
          <p:cNvSpPr/>
          <p:nvPr/>
        </p:nvSpPr>
        <p:spPr>
          <a:xfrm>
            <a:off x="1808234" y="4043186"/>
            <a:ext cx="10383766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i="1" dirty="0">
                <a:solidFill>
                  <a:srgbClr val="62655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China Economic Review</a:t>
            </a:r>
            <a:endParaRPr lang="en-US" sz="10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42" name="Text 40"/>
          <p:cNvSpPr/>
          <p:nvPr/>
        </p:nvSpPr>
        <p:spPr>
          <a:xfrm>
            <a:off x="819150" y="4281425"/>
            <a:ext cx="113728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CHNS，以法定年龄为工具变量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3" name="Text 41"/>
          <p:cNvSpPr/>
          <p:nvPr/>
        </p:nvSpPr>
        <p:spPr>
          <a:xfrm>
            <a:off x="819150" y="4628142"/>
            <a:ext cx="11372850" cy="29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950" b="1" dirty="0">
                <a:solidFill>
                  <a:srgbClr val="0E6245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白领 −34</a:t>
            </a:r>
            <a:endParaRPr lang="en-US" sz="19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44" name="Shape 42"/>
          <p:cNvSpPr/>
          <p:nvPr/>
        </p:nvSpPr>
        <p:spPr>
          <a:xfrm>
            <a:off x="6176963" y="3471863"/>
            <a:ext cx="5400675" cy="1724025"/>
          </a:xfrm>
          <a:prstGeom prst="roundRect">
            <a:avLst>
              <a:gd name="adj" fmla="val 1934"/>
            </a:avLst>
          </a:prstGeom>
          <a:solidFill>
            <a:srgbClr val="FCFBF6"/>
          </a:solidFill>
          <a:ln w="9525">
            <a:solidFill>
              <a:srgbClr val="DDD9C8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6503988" y="3772694"/>
            <a:ext cx="8731" cy="78581"/>
          </a:xfrm>
          <a:custGeom>
            <a:avLst/>
            <a:gdLst/>
            <a:ahLst/>
            <a:cxnLst/>
            <a:rect l="l" t="t" r="r" b="b"/>
            <a:pathLst>
              <a:path w="8731" h="78581">
                <a:moveTo>
                  <a:pt x="8731" y="0"/>
                </a:moveTo>
                <a:lnTo>
                  <a:pt x="0" y="78581"/>
                </a:lnTo>
              </a:path>
            </a:pathLst>
          </a:custGeom>
          <a:noFill/>
          <a:ln w="17463">
            <a:solidFill>
              <a:srgbClr val="0E6245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6512719" y="3711575"/>
            <a:ext cx="34925" cy="61119"/>
          </a:xfrm>
          <a:custGeom>
            <a:avLst/>
            <a:gdLst/>
            <a:ahLst/>
            <a:cxnLst/>
            <a:rect l="l" t="t" r="r" b="b"/>
            <a:pathLst>
              <a:path w="34925" h="61119">
                <a:moveTo>
                  <a:pt x="34925" y="61119"/>
                </a:moveTo>
                <a:lnTo>
                  <a:pt x="0" y="0"/>
                </a:lnTo>
              </a:path>
            </a:pathLst>
          </a:custGeom>
          <a:noFill/>
          <a:ln w="17463">
            <a:solidFill>
              <a:srgbClr val="0E6245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6399213" y="3772694"/>
            <a:ext cx="174625" cy="6548"/>
          </a:xfrm>
          <a:custGeom>
            <a:avLst/>
            <a:gdLst/>
            <a:ahLst/>
            <a:cxnLst/>
            <a:rect l="l" t="t" r="r" b="b"/>
            <a:pathLst>
              <a:path w="174625" h="6548">
                <a:moveTo>
                  <a:pt x="0" y="0"/>
                </a:moveTo>
                <a:lnTo>
                  <a:pt x="174625" y="0"/>
                </a:lnTo>
              </a:path>
            </a:pathLst>
          </a:custGeom>
          <a:noFill/>
          <a:ln w="17463">
            <a:solidFill>
              <a:srgbClr val="0E6245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6412309" y="3772694"/>
            <a:ext cx="149304" cy="78585"/>
          </a:xfrm>
          <a:custGeom>
            <a:avLst/>
            <a:gdLst/>
            <a:ahLst/>
            <a:cxnLst/>
            <a:rect l="l" t="t" r="r" b="b"/>
            <a:pathLst>
              <a:path w="149304" h="78585">
                <a:moveTo>
                  <a:pt x="0" y="0"/>
                </a:moveTo>
                <a:lnTo>
                  <a:pt x="13970" y="64611"/>
                </a:lnTo>
                <a:arcTo hR="17463" wR="17463" stAng="10108496" swAng="-4777814"/>
                <a:lnTo>
                  <a:pt x="116999" y="78581"/>
                </a:lnTo>
                <a:arcTo hR="17463" wR="17463" stAng="5469319" swAng="-4777814"/>
                <a:lnTo>
                  <a:pt x="149304" y="0"/>
                </a:lnTo>
              </a:path>
            </a:pathLst>
          </a:custGeom>
          <a:noFill/>
          <a:ln w="17463">
            <a:solidFill>
              <a:srgbClr val="0E6245"/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6421041" y="3811984"/>
            <a:ext cx="130969" cy="6548"/>
          </a:xfrm>
          <a:custGeom>
            <a:avLst/>
            <a:gdLst/>
            <a:ahLst/>
            <a:cxnLst/>
            <a:rect l="l" t="t" r="r" b="b"/>
            <a:pathLst>
              <a:path w="130969" h="6548">
                <a:moveTo>
                  <a:pt x="0" y="0"/>
                </a:moveTo>
                <a:lnTo>
                  <a:pt x="130969" y="0"/>
                </a:lnTo>
              </a:path>
            </a:pathLst>
          </a:custGeom>
          <a:noFill/>
          <a:ln w="17463">
            <a:solidFill>
              <a:srgbClr val="0E6245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6425406" y="3711575"/>
            <a:ext cx="34925" cy="61119"/>
          </a:xfrm>
          <a:custGeom>
            <a:avLst/>
            <a:gdLst/>
            <a:ahLst/>
            <a:cxnLst/>
            <a:rect l="l" t="t" r="r" b="b"/>
            <a:pathLst>
              <a:path w="34925" h="61119">
                <a:moveTo>
                  <a:pt x="0" y="61119"/>
                </a:moveTo>
                <a:lnTo>
                  <a:pt x="34925" y="0"/>
                </a:lnTo>
              </a:path>
            </a:pathLst>
          </a:custGeom>
          <a:noFill/>
          <a:ln w="17463">
            <a:solidFill>
              <a:srgbClr val="0E6245"/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6460331" y="3772694"/>
            <a:ext cx="8731" cy="78581"/>
          </a:xfrm>
          <a:custGeom>
            <a:avLst/>
            <a:gdLst/>
            <a:ahLst/>
            <a:cxnLst/>
            <a:rect l="l" t="t" r="r" b="b"/>
            <a:pathLst>
              <a:path w="8731" h="78581">
                <a:moveTo>
                  <a:pt x="0" y="0"/>
                </a:moveTo>
                <a:lnTo>
                  <a:pt x="8731" y="78581"/>
                </a:lnTo>
              </a:path>
            </a:pathLst>
          </a:custGeom>
          <a:noFill/>
          <a:ln w="17463">
            <a:solidFill>
              <a:srgbClr val="0E6245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686550" y="3673349"/>
            <a:ext cx="5505450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5" b="1" dirty="0">
                <a:solidFill>
                  <a:srgbClr val="2325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消费</a:t>
            </a:r>
            <a:endParaRPr lang="en-US" sz="142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53" name="Shape 51"/>
          <p:cNvSpPr/>
          <p:nvPr/>
        </p:nvSpPr>
        <p:spPr>
          <a:xfrm>
            <a:off x="10572750" y="3676650"/>
            <a:ext cx="800100" cy="209550"/>
          </a:xfrm>
          <a:prstGeom prst="roundRect">
            <a:avLst>
              <a:gd name="adj" fmla="val 13636"/>
            </a:avLst>
          </a:prstGeom>
          <a:solidFill>
            <a:srgbClr val="E5ECE5"/>
          </a:solidFill>
          <a:ln/>
        </p:spPr>
      </p:sp>
      <p:sp>
        <p:nvSpPr>
          <p:cNvPr id="54" name="Text 52"/>
          <p:cNvSpPr/>
          <p:nvPr/>
        </p:nvSpPr>
        <p:spPr>
          <a:xfrm>
            <a:off x="9753600" y="3718727"/>
            <a:ext cx="24384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b="1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非耐用品支出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5" name="Text 53"/>
          <p:cNvSpPr/>
          <p:nvPr/>
        </p:nvSpPr>
        <p:spPr>
          <a:xfrm>
            <a:off x="6381750" y="4043186"/>
            <a:ext cx="58102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325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Li、Shi 和 Wu 2015</a:t>
            </a:r>
            <a:endParaRPr lang="en-US" sz="10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56" name="Text 54"/>
          <p:cNvSpPr/>
          <p:nvPr/>
        </p:nvSpPr>
        <p:spPr>
          <a:xfrm>
            <a:off x="7667431" y="4043186"/>
            <a:ext cx="4524569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i="1" dirty="0">
                <a:solidFill>
                  <a:srgbClr val="62655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AER Papers </a:t>
            </a:r>
            <a:pPr algn="l" indent="0" marL="0">
              <a:buNone/>
            </a:pPr>
            <a:r>
              <a:rPr lang="en-US" sz="1050" i="1" dirty="0">
                <a:solidFill>
                  <a:srgbClr val="62655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&amp;</a:t>
            </a:r>
            <a:pPr algn="l" indent="0" marL="0">
              <a:buNone/>
            </a:pPr>
            <a:r>
              <a:rPr lang="en-US" sz="1050" i="1" dirty="0">
                <a:solidFill>
                  <a:srgbClr val="62655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 Proceedings</a:t>
            </a:r>
            <a:endParaRPr lang="en-US" sz="10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57" name="Text 55"/>
          <p:cNvSpPr/>
          <p:nvPr/>
        </p:nvSpPr>
        <p:spPr>
          <a:xfrm>
            <a:off x="6381750" y="4281425"/>
            <a:ext cx="58102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城镇住户调查，断点回归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8" name="Text 56"/>
          <p:cNvSpPr/>
          <p:nvPr/>
        </p:nvSpPr>
        <p:spPr>
          <a:xfrm>
            <a:off x="6381750" y="4628142"/>
            <a:ext cx="5810250" cy="29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950" b="1" dirty="0">
                <a:solidFill>
                  <a:srgbClr val="0E6245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−20%</a:t>
            </a:r>
            <a:endParaRPr lang="en-US" sz="19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59" name="Shape 57"/>
          <p:cNvSpPr/>
          <p:nvPr/>
        </p:nvSpPr>
        <p:spPr>
          <a:xfrm>
            <a:off x="609600" y="5410200"/>
            <a:ext cx="28575" cy="419100"/>
          </a:xfrm>
          <a:prstGeom prst="rect">
            <a:avLst/>
          </a:prstGeom>
          <a:solidFill>
            <a:srgbClr val="A8861D"/>
          </a:solidFill>
          <a:ln/>
        </p:spPr>
      </p:sp>
      <p:sp>
        <p:nvSpPr>
          <p:cNvPr id="60" name="Text 58"/>
          <p:cNvSpPr/>
          <p:nvPr/>
        </p:nvSpPr>
        <p:spPr>
          <a:xfrm>
            <a:off x="790575" y="5529923"/>
            <a:ext cx="11401425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2325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四项的结果变量和单位各不相同，不比大小。识别的都是旧制度下 50、55、60 岁的跳跃</a:t>
            </a:r>
            <a:pPr algn="l" indent="0" marL="0">
              <a:buNone/>
            </a:pPr>
            <a:r>
              <a:rPr lang="en-US" sz="1125" b="1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¹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1" name="Shape 59"/>
          <p:cNvSpPr/>
          <p:nvPr/>
        </p:nvSpPr>
        <p:spPr>
          <a:xfrm>
            <a:off x="609600" y="6216015"/>
            <a:ext cx="1714500" cy="7620"/>
          </a:xfrm>
          <a:prstGeom prst="rect">
            <a:avLst/>
          </a:prstGeom>
          <a:solidFill>
            <a:srgbClr val="8A8471"/>
          </a:solidFill>
          <a:ln/>
        </p:spPr>
      </p:sp>
      <p:sp>
        <p:nvSpPr>
          <p:cNvPr id="62" name="Text 60"/>
          <p:cNvSpPr/>
          <p:nvPr/>
        </p:nvSpPr>
        <p:spPr>
          <a:xfrm>
            <a:off x="609600" y="6290477"/>
            <a:ext cx="115824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b="1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3" name="Text 61"/>
          <p:cNvSpPr/>
          <p:nvPr/>
        </p:nvSpPr>
        <p:spPr>
          <a:xfrm>
            <a:off x="778990" y="6290477"/>
            <a:ext cx="1141301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四项均为同行评审期刊版，数字已核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3EC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26151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硕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士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学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位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论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文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开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题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报</a:t>
            </a:r>
            <a:pPr algn="l" indent="0" marL="0">
              <a:buNone/>
            </a:pPr>
            <a:r>
              <a:rPr lang="en-US" sz="900" b="1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告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" name="pptwise-slidenum-s0010"/>
          <p:cNvSpPr/>
          <p:nvPr/>
        </p:nvSpPr>
        <p:spPr>
          <a:xfrm>
            <a:off x="0" y="6538409"/>
            <a:ext cx="12192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fld id="{B6F15528-21DE-4FAA-801E-634DDDAF4B2B}" type="slidenum">
              <a:rPr lang="en-US" sz="975" dirty="0">
                <a:solidFill>
                  <a:srgbClr val="62655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11</a:t>
            </a:fld>
            <a:endParaRPr lang="en-US" sz="9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5" name="Text 3"/>
          <p:cNvSpPr/>
          <p:nvPr/>
        </p:nvSpPr>
        <p:spPr>
          <a:xfrm>
            <a:off x="10700046" y="261514"/>
            <a:ext cx="1491954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spc="75" kern="0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§</a:t>
            </a:r>
            <a:pPr algn="l" indent="0" marL="0">
              <a:buNone/>
            </a:pPr>
            <a:r>
              <a:rPr lang="en-US" sz="900" b="1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0972800" y="261514"/>
            <a:ext cx="12192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spc="75" kern="0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文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献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与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缺</a:t>
            </a:r>
            <a:pPr algn="l" indent="0" marL="0">
              <a:buNone/>
            </a:pPr>
            <a:r>
              <a:rPr lang="en-US" sz="900" b="1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口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609600" y="495300"/>
            <a:ext cx="10972800" cy="9525"/>
          </a:xfrm>
          <a:prstGeom prst="rect">
            <a:avLst/>
          </a:prstGeom>
          <a:solidFill>
            <a:srgbClr val="A8861D"/>
          </a:solidFill>
          <a:ln/>
        </p:spPr>
      </p:sp>
      <p:sp>
        <p:nvSpPr>
          <p:cNvPr id="8" name="Text 6"/>
          <p:cNvSpPr/>
          <p:nvPr/>
        </p:nvSpPr>
        <p:spPr>
          <a:xfrm>
            <a:off x="609600" y="1057577"/>
            <a:ext cx="115824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2325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文献地图：改革后的中国这一行还是空白</a:t>
            </a:r>
            <a:endParaRPr lang="en-US" sz="22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9" name="Text 7"/>
          <p:cNvSpPr/>
          <p:nvPr/>
        </p:nvSpPr>
        <p:spPr>
          <a:xfrm>
            <a:off x="609600" y="1623950"/>
            <a:ext cx="11582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表 2</a:t>
            </a:r>
            <a:pPr algn="l" indent="0" marL="0">
              <a:buNone/>
            </a:pPr>
            <a:r>
              <a:rPr lang="en-US" sz="975" dirty="0">
                <a:solidFill>
                  <a:srgbClr val="2325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　已有证据覆盖了什么（行：证据来源，列：问题）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2857500" y="1985900"/>
            <a:ext cx="93345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就业效应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5791200" y="1985900"/>
            <a:ext cx="64008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去向：失业、残障、病休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8724900" y="1985900"/>
            <a:ext cx="34671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机制：照料、健康、消费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625475" y="2625725"/>
            <a:ext cx="158750" cy="158750"/>
          </a:xfrm>
          <a:prstGeom prst="ellipse">
            <a:avLst/>
          </a:prstGeom>
          <a:noFill/>
          <a:ln w="15875">
            <a:solidFill>
              <a:srgbClr val="0E6245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73100" y="2625725"/>
            <a:ext cx="63500" cy="158750"/>
          </a:xfrm>
          <a:custGeom>
            <a:avLst/>
            <a:gdLst/>
            <a:ahLst/>
            <a:cxnLst/>
            <a:rect l="l" t="t" r="r" b="b"/>
            <a:pathLst>
              <a:path w="63500" h="158750">
                <a:moveTo>
                  <a:pt x="31750" y="0"/>
                </a:moveTo>
                <a:arcTo hR="115094" wR="115094" stAng="13416169" swAng="-5232338"/>
                <a:arcTo hR="115094" wR="115094" stAng="2616169" swAng="-5232338"/>
              </a:path>
            </a:pathLst>
          </a:custGeom>
          <a:noFill/>
          <a:ln w="15875">
            <a:solidFill>
              <a:srgbClr val="0E6245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25475" y="2705100"/>
            <a:ext cx="158750" cy="5953"/>
          </a:xfrm>
          <a:custGeom>
            <a:avLst/>
            <a:gdLst/>
            <a:ahLst/>
            <a:cxnLst/>
            <a:rect l="l" t="t" r="r" b="b"/>
            <a:pathLst>
              <a:path w="158750" h="5953">
                <a:moveTo>
                  <a:pt x="0" y="0"/>
                </a:moveTo>
                <a:lnTo>
                  <a:pt x="158750" y="0"/>
                </a:lnTo>
              </a:path>
            </a:pathLst>
          </a:custGeom>
          <a:noFill/>
          <a:ln w="15875">
            <a:solidFill>
              <a:srgbClr val="0E624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95350" y="2624616"/>
            <a:ext cx="112966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325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国际改革评估</a:t>
            </a:r>
            <a:endParaRPr lang="en-US" sz="12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688975" y="3687762"/>
            <a:ext cx="5953" cy="55563"/>
          </a:xfrm>
          <a:custGeom>
            <a:avLst/>
            <a:gdLst/>
            <a:ahLst/>
            <a:cxnLst/>
            <a:rect l="l" t="t" r="r" b="b"/>
            <a:pathLst>
              <a:path w="5953" h="55563">
                <a:moveTo>
                  <a:pt x="0" y="55563"/>
                </a:moveTo>
                <a:lnTo>
                  <a:pt x="0" y="0"/>
                </a:lnTo>
              </a:path>
            </a:pathLst>
          </a:custGeom>
          <a:noFill/>
          <a:ln w="15875">
            <a:solidFill>
              <a:srgbClr val="0E6245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33412" y="3616329"/>
            <a:ext cx="142883" cy="39683"/>
          </a:xfrm>
          <a:custGeom>
            <a:avLst/>
            <a:gdLst/>
            <a:ahLst/>
            <a:cxnLst/>
            <a:rect l="l" t="t" r="r" b="b"/>
            <a:pathLst>
              <a:path w="142883" h="39683">
                <a:moveTo>
                  <a:pt x="64445" y="1623"/>
                </a:moveTo>
                <a:arcTo hR="15875" wR="15875" stAng="14631853" swAng="3136294"/>
                <a:lnTo>
                  <a:pt x="140660" y="32151"/>
                </a:lnTo>
                <a:arcTo hR="3969" wR="3969" stAng="17766200" swAng="9240706"/>
                <a:lnTo>
                  <a:pt x="3969" y="39683"/>
                </a:lnTo>
                <a:arcTo hR="3969" wR="3969" stAng="5399984" swAng="9233800"/>
                <a:close/>
              </a:path>
            </a:pathLst>
          </a:custGeom>
          <a:noFill/>
          <a:ln w="15875">
            <a:solidFill>
              <a:srgbClr val="0E624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720725" y="3687762"/>
            <a:ext cx="5953" cy="55563"/>
          </a:xfrm>
          <a:custGeom>
            <a:avLst/>
            <a:gdLst/>
            <a:ahLst/>
            <a:cxnLst/>
            <a:rect l="l" t="t" r="r" b="b"/>
            <a:pathLst>
              <a:path w="5953" h="55563">
                <a:moveTo>
                  <a:pt x="0" y="55563"/>
                </a:moveTo>
                <a:lnTo>
                  <a:pt x="0" y="0"/>
                </a:lnTo>
              </a:path>
            </a:pathLst>
          </a:custGeom>
          <a:noFill/>
          <a:ln w="15875">
            <a:solidFill>
              <a:srgbClr val="0E6245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52475" y="3687762"/>
            <a:ext cx="5953" cy="55563"/>
          </a:xfrm>
          <a:custGeom>
            <a:avLst/>
            <a:gdLst/>
            <a:ahLst/>
            <a:cxnLst/>
            <a:rect l="l" t="t" r="r" b="b"/>
            <a:pathLst>
              <a:path w="5953" h="55563">
                <a:moveTo>
                  <a:pt x="0" y="55563"/>
                </a:moveTo>
                <a:lnTo>
                  <a:pt x="0" y="0"/>
                </a:lnTo>
              </a:path>
            </a:pathLst>
          </a:custGeom>
          <a:noFill/>
          <a:ln w="15875">
            <a:solidFill>
              <a:srgbClr val="0E6245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33412" y="3775075"/>
            <a:ext cx="142875" cy="5953"/>
          </a:xfrm>
          <a:custGeom>
            <a:avLst/>
            <a:gdLst/>
            <a:ahLst/>
            <a:cxnLst/>
            <a:rect l="l" t="t" r="r" b="b"/>
            <a:pathLst>
              <a:path w="142875" h="5953">
                <a:moveTo>
                  <a:pt x="0" y="0"/>
                </a:moveTo>
                <a:lnTo>
                  <a:pt x="142875" y="0"/>
                </a:lnTo>
              </a:path>
            </a:pathLst>
          </a:custGeom>
          <a:noFill/>
          <a:ln w="15875">
            <a:solidFill>
              <a:srgbClr val="0E624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57225" y="3687762"/>
            <a:ext cx="5953" cy="55563"/>
          </a:xfrm>
          <a:custGeom>
            <a:avLst/>
            <a:gdLst/>
            <a:ahLst/>
            <a:cxnLst/>
            <a:rect l="l" t="t" r="r" b="b"/>
            <a:pathLst>
              <a:path w="5953" h="55563">
                <a:moveTo>
                  <a:pt x="0" y="55563"/>
                </a:moveTo>
                <a:lnTo>
                  <a:pt x="0" y="0"/>
                </a:lnTo>
              </a:path>
            </a:pathLst>
          </a:custGeom>
          <a:noFill/>
          <a:ln w="15875">
            <a:solidFill>
              <a:srgbClr val="0E624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95350" y="3615216"/>
            <a:ext cx="112966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325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中国旧制度断点</a:t>
            </a:r>
            <a:endParaRPr lang="en-US" sz="12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625475" y="4606925"/>
            <a:ext cx="158750" cy="158750"/>
          </a:xfrm>
          <a:prstGeom prst="ellipse">
            <a:avLst/>
          </a:prstGeom>
          <a:noFill/>
          <a:ln w="15875">
            <a:solidFill>
              <a:srgbClr val="0E6245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681752" y="4646577"/>
            <a:ext cx="46276" cy="47660"/>
          </a:xfrm>
          <a:custGeom>
            <a:avLst/>
            <a:gdLst/>
            <a:ahLst/>
            <a:cxnLst/>
            <a:rect l="l" t="t" r="r" b="b"/>
            <a:pathLst>
              <a:path w="46276" h="47660">
                <a:moveTo>
                  <a:pt x="0" y="15910"/>
                </a:moveTo>
                <a:arcTo hR="23813" wR="23813" stAng="11962843" swAng="9642279"/>
                <a:cubicBezTo>
                  <a:pt x="46276" y="39723"/>
                  <a:pt x="22463" y="47660"/>
                  <a:pt x="22463" y="47660"/>
                </a:cubicBezTo>
              </a:path>
            </a:pathLst>
          </a:custGeom>
          <a:noFill/>
          <a:ln w="15875">
            <a:solidFill>
              <a:srgbClr val="0E6245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704850" y="4725988"/>
            <a:ext cx="5953" cy="5953"/>
          </a:xfrm>
          <a:custGeom>
            <a:avLst/>
            <a:gdLst/>
            <a:ahLst/>
            <a:cxnLst/>
            <a:rect l="l" t="t" r="r" b="b"/>
            <a:pathLst>
              <a:path w="5953" h="5953">
                <a:moveTo>
                  <a:pt x="0" y="0"/>
                </a:moveTo>
                <a:lnTo>
                  <a:pt x="79" y="0"/>
                </a:lnTo>
              </a:path>
            </a:pathLst>
          </a:custGeom>
          <a:noFill/>
          <a:ln w="15875">
            <a:solidFill>
              <a:srgbClr val="0E6245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95350" y="4605816"/>
            <a:ext cx="112966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325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中国新政之后</a:t>
            </a:r>
            <a:endParaRPr lang="en-US" sz="12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8" name="Shape 26"/>
          <p:cNvSpPr/>
          <p:nvPr/>
        </p:nvSpPr>
        <p:spPr>
          <a:xfrm>
            <a:off x="2857500" y="2247900"/>
            <a:ext cx="2857500" cy="914400"/>
          </a:xfrm>
          <a:prstGeom prst="roundRect">
            <a:avLst>
              <a:gd name="adj" fmla="val 4167"/>
            </a:avLst>
          </a:prstGeom>
          <a:solidFill>
            <a:srgbClr val="E5ECE5"/>
          </a:solidFill>
          <a:ln/>
        </p:spPr>
      </p:sp>
      <p:sp>
        <p:nvSpPr>
          <p:cNvPr id="29" name="Text 27"/>
          <p:cNvSpPr/>
          <p:nvPr/>
        </p:nvSpPr>
        <p:spPr>
          <a:xfrm>
            <a:off x="3009900" y="2405362"/>
            <a:ext cx="91821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2325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方向一致，+6.3 至 +21.2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0" name="Shape 28"/>
          <p:cNvSpPr/>
          <p:nvPr/>
        </p:nvSpPr>
        <p:spPr>
          <a:xfrm>
            <a:off x="5791200" y="2247900"/>
            <a:ext cx="2857500" cy="914400"/>
          </a:xfrm>
          <a:prstGeom prst="roundRect">
            <a:avLst>
              <a:gd name="adj" fmla="val 4167"/>
            </a:avLst>
          </a:prstGeom>
          <a:solidFill>
            <a:srgbClr val="E5ECE5"/>
          </a:solidFill>
          <a:ln/>
        </p:spPr>
      </p:sp>
      <p:sp>
        <p:nvSpPr>
          <p:cNvPr id="31" name="Text 29"/>
          <p:cNvSpPr/>
          <p:nvPr/>
        </p:nvSpPr>
        <p:spPr>
          <a:xfrm>
            <a:off x="5943600" y="2405362"/>
            <a:ext cx="62484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2325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法国失业 +13.4，荷兰残障 +12.7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2" name="Shape 30"/>
          <p:cNvSpPr/>
          <p:nvPr/>
        </p:nvSpPr>
        <p:spPr>
          <a:xfrm>
            <a:off x="8724900" y="2247900"/>
            <a:ext cx="2857500" cy="914400"/>
          </a:xfrm>
          <a:prstGeom prst="roundRect">
            <a:avLst>
              <a:gd name="adj" fmla="val 4167"/>
            </a:avLst>
          </a:prstGeom>
          <a:solidFill>
            <a:srgbClr val="E5ECE5"/>
          </a:solidFill>
          <a:ln/>
        </p:spPr>
      </p:sp>
      <p:sp>
        <p:nvSpPr>
          <p:cNvPr id="33" name="Text 31"/>
          <p:cNvSpPr/>
          <p:nvPr/>
        </p:nvSpPr>
        <p:spPr>
          <a:xfrm>
            <a:off x="8877300" y="2405362"/>
            <a:ext cx="33147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2325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意大利有前瞻反应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4" name="Shape 32"/>
          <p:cNvSpPr/>
          <p:nvPr/>
        </p:nvSpPr>
        <p:spPr>
          <a:xfrm>
            <a:off x="2857500" y="3238500"/>
            <a:ext cx="2857500" cy="914400"/>
          </a:xfrm>
          <a:prstGeom prst="roundRect">
            <a:avLst>
              <a:gd name="adj" fmla="val 4167"/>
            </a:avLst>
          </a:prstGeom>
          <a:solidFill>
            <a:srgbClr val="E5ECE5"/>
          </a:solidFill>
          <a:ln/>
        </p:spPr>
      </p:sp>
      <p:sp>
        <p:nvSpPr>
          <p:cNvPr id="35" name="Text 33"/>
          <p:cNvSpPr/>
          <p:nvPr/>
        </p:nvSpPr>
        <p:spPr>
          <a:xfrm>
            <a:off x="3009900" y="3395962"/>
            <a:ext cx="91821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2325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退休率跳升清楚，直接看劳动供给的少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6" name="Shape 34"/>
          <p:cNvSpPr/>
          <p:nvPr/>
        </p:nvSpPr>
        <p:spPr>
          <a:xfrm>
            <a:off x="5797868" y="3245168"/>
            <a:ext cx="2844165" cy="901065"/>
          </a:xfrm>
          <a:prstGeom prst="roundRect">
            <a:avLst>
              <a:gd name="adj" fmla="val 4228"/>
            </a:avLst>
          </a:prstGeom>
          <a:noFill/>
          <a:ln w="13335">
            <a:solidFill>
              <a:srgbClr val="B8B4A6"/>
            </a:solidFill>
            <a:prstDash val="dash"/>
          </a:ln>
        </p:spPr>
      </p:sp>
      <p:sp>
        <p:nvSpPr>
          <p:cNvPr id="37" name="Text 35"/>
          <p:cNvSpPr/>
          <p:nvPr/>
        </p:nvSpPr>
        <p:spPr>
          <a:xfrm>
            <a:off x="2247900" y="3605691"/>
            <a:ext cx="99441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62655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本次检索未见</a:t>
            </a:r>
            <a:endParaRPr lang="en-US" sz="12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38" name="Shape 36"/>
          <p:cNvSpPr/>
          <p:nvPr/>
        </p:nvSpPr>
        <p:spPr>
          <a:xfrm>
            <a:off x="8724900" y="3238500"/>
            <a:ext cx="2857500" cy="914400"/>
          </a:xfrm>
          <a:prstGeom prst="roundRect">
            <a:avLst>
              <a:gd name="adj" fmla="val 4167"/>
            </a:avLst>
          </a:prstGeom>
          <a:solidFill>
            <a:srgbClr val="E5ECE5"/>
          </a:solidFill>
          <a:ln/>
        </p:spPr>
      </p:sp>
      <p:sp>
        <p:nvSpPr>
          <p:cNvPr id="39" name="Text 37"/>
          <p:cNvSpPr/>
          <p:nvPr/>
        </p:nvSpPr>
        <p:spPr>
          <a:xfrm>
            <a:off x="8877300" y="3395962"/>
            <a:ext cx="33147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2325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照料、健康、消费较多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0" name="Shape 38"/>
          <p:cNvSpPr/>
          <p:nvPr/>
        </p:nvSpPr>
        <p:spPr>
          <a:xfrm>
            <a:off x="2864168" y="4235768"/>
            <a:ext cx="2844165" cy="901065"/>
          </a:xfrm>
          <a:prstGeom prst="roundRect">
            <a:avLst>
              <a:gd name="adj" fmla="val 4228"/>
            </a:avLst>
          </a:prstGeom>
          <a:noFill/>
          <a:ln w="13335">
            <a:solidFill>
              <a:srgbClr val="A8861D"/>
            </a:solidFill>
            <a:prstDash val="dash"/>
          </a:ln>
        </p:spPr>
      </p:sp>
      <p:sp>
        <p:nvSpPr>
          <p:cNvPr id="41" name="Text 39"/>
          <p:cNvSpPr/>
          <p:nvPr/>
        </p:nvSpPr>
        <p:spPr>
          <a:xfrm>
            <a:off x="0" y="4596291"/>
            <a:ext cx="85725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80691E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空白</a:t>
            </a:r>
            <a:endParaRPr lang="en-US" sz="12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42" name="Shape 40"/>
          <p:cNvSpPr/>
          <p:nvPr/>
        </p:nvSpPr>
        <p:spPr>
          <a:xfrm>
            <a:off x="5797868" y="4235768"/>
            <a:ext cx="2844165" cy="901065"/>
          </a:xfrm>
          <a:prstGeom prst="roundRect">
            <a:avLst>
              <a:gd name="adj" fmla="val 4228"/>
            </a:avLst>
          </a:prstGeom>
          <a:noFill/>
          <a:ln w="13335">
            <a:solidFill>
              <a:srgbClr val="A8861D"/>
            </a:solidFill>
            <a:prstDash val="dash"/>
          </a:ln>
        </p:spPr>
      </p:sp>
      <p:sp>
        <p:nvSpPr>
          <p:cNvPr id="43" name="Text 41"/>
          <p:cNvSpPr/>
          <p:nvPr/>
        </p:nvSpPr>
        <p:spPr>
          <a:xfrm>
            <a:off x="2247900" y="4596291"/>
            <a:ext cx="99441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80691E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空白</a:t>
            </a:r>
            <a:endParaRPr lang="en-US" sz="12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44" name="Shape 42"/>
          <p:cNvSpPr/>
          <p:nvPr/>
        </p:nvSpPr>
        <p:spPr>
          <a:xfrm>
            <a:off x="8724900" y="4229100"/>
            <a:ext cx="2857500" cy="914400"/>
          </a:xfrm>
          <a:prstGeom prst="roundRect">
            <a:avLst>
              <a:gd name="adj" fmla="val 4167"/>
            </a:avLst>
          </a:prstGeom>
          <a:solidFill>
            <a:srgbClr val="FCFBF6"/>
          </a:solidFill>
          <a:ln/>
        </p:spPr>
      </p:sp>
      <p:sp>
        <p:nvSpPr>
          <p:cNvPr id="45" name="Text 43"/>
          <p:cNvSpPr/>
          <p:nvPr/>
        </p:nvSpPr>
        <p:spPr>
          <a:xfrm>
            <a:off x="8877300" y="4386562"/>
            <a:ext cx="33147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2325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只有人口预测、事前模拟和舆情分析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6" name="Shape 44"/>
          <p:cNvSpPr/>
          <p:nvPr/>
        </p:nvSpPr>
        <p:spPr>
          <a:xfrm>
            <a:off x="2857500" y="5219700"/>
            <a:ext cx="8724900" cy="419100"/>
          </a:xfrm>
          <a:prstGeom prst="roundRect">
            <a:avLst>
              <a:gd name="adj" fmla="val 9091"/>
            </a:avLst>
          </a:prstGeom>
          <a:solidFill>
            <a:srgbClr val="EFE9D5"/>
          </a:solidFill>
          <a:ln/>
        </p:spPr>
      </p:sp>
      <p:sp>
        <p:nvSpPr>
          <p:cNvPr id="47" name="Text 45"/>
          <p:cNvSpPr/>
          <p:nvPr/>
        </p:nvSpPr>
        <p:spPr>
          <a:xfrm>
            <a:off x="3009900" y="5339423"/>
            <a:ext cx="91821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2325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研究缺口：没有用改革后微观数据做的因果评估，两套公开数据也都停在新政之前</a:t>
            </a:r>
            <a:pPr algn="l" indent="0" marL="0">
              <a:buNone/>
            </a:pPr>
            <a:r>
              <a:rPr lang="en-US" sz="1125" b="1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¹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8" name="Shape 46"/>
          <p:cNvSpPr/>
          <p:nvPr/>
        </p:nvSpPr>
        <p:spPr>
          <a:xfrm>
            <a:off x="609600" y="6216015"/>
            <a:ext cx="1714500" cy="7620"/>
          </a:xfrm>
          <a:prstGeom prst="rect">
            <a:avLst/>
          </a:prstGeom>
          <a:solidFill>
            <a:srgbClr val="8A8471"/>
          </a:solidFill>
          <a:ln/>
        </p:spPr>
      </p:sp>
      <p:sp>
        <p:nvSpPr>
          <p:cNvPr id="49" name="Text 47"/>
          <p:cNvSpPr/>
          <p:nvPr/>
        </p:nvSpPr>
        <p:spPr>
          <a:xfrm>
            <a:off x="609600" y="6290477"/>
            <a:ext cx="115824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b="1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0" name="Text 48"/>
          <p:cNvSpPr/>
          <p:nvPr/>
        </p:nvSpPr>
        <p:spPr>
          <a:xfrm>
            <a:off x="778990" y="6290477"/>
            <a:ext cx="1141301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 8 至 10 页所列文献，赵晓航和李建新（2025），检索截至 2026-10-06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3EC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26151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硕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士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学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位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论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文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开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题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报</a:t>
            </a:r>
            <a:pPr algn="l" indent="0" marL="0">
              <a:buNone/>
            </a:pPr>
            <a:r>
              <a:rPr lang="en-US" sz="900" b="1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告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" name="pptwise-slidenum-s0011"/>
          <p:cNvSpPr/>
          <p:nvPr/>
        </p:nvSpPr>
        <p:spPr>
          <a:xfrm>
            <a:off x="0" y="6538409"/>
            <a:ext cx="12192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fld id="{B6F15528-21DE-4FAA-801E-634DDDAF4B2B}" type="slidenum">
              <a:rPr lang="en-US" sz="975" dirty="0">
                <a:solidFill>
                  <a:srgbClr val="62655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12</a:t>
            </a:fld>
            <a:endParaRPr lang="en-US" sz="9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5" name="Text 3"/>
          <p:cNvSpPr/>
          <p:nvPr/>
        </p:nvSpPr>
        <p:spPr>
          <a:xfrm>
            <a:off x="10823871" y="261514"/>
            <a:ext cx="1368129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spc="75" kern="0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§</a:t>
            </a:r>
            <a:pPr algn="l" indent="0" marL="0">
              <a:buNone/>
            </a:pPr>
            <a:r>
              <a:rPr lang="en-US" sz="900" b="1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1096625" y="261514"/>
            <a:ext cx="1095375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spc="75" kern="0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研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究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设</a:t>
            </a:r>
            <a:pPr algn="l" indent="0" marL="0">
              <a:buNone/>
            </a:pPr>
            <a:r>
              <a:rPr lang="en-US" sz="900" b="1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计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609600" y="495300"/>
            <a:ext cx="10972800" cy="9525"/>
          </a:xfrm>
          <a:prstGeom prst="rect">
            <a:avLst/>
          </a:prstGeom>
          <a:solidFill>
            <a:srgbClr val="A8861D"/>
          </a:solidFill>
          <a:ln/>
        </p:spPr>
      </p:sp>
      <p:sp>
        <p:nvSpPr>
          <p:cNvPr id="8" name="Text 6"/>
          <p:cNvSpPr/>
          <p:nvPr/>
        </p:nvSpPr>
        <p:spPr>
          <a:xfrm>
            <a:off x="609600" y="1057577"/>
            <a:ext cx="115824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2325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三个假设：到龄就业上升，部分流向失业，隔代照料减少</a:t>
            </a:r>
            <a:endParaRPr lang="en-US" sz="22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614363" y="1604963"/>
            <a:ext cx="7800975" cy="1114425"/>
          </a:xfrm>
          <a:prstGeom prst="roundRect">
            <a:avLst>
              <a:gd name="adj" fmla="val 2991"/>
            </a:avLst>
          </a:prstGeom>
          <a:solidFill>
            <a:srgbClr val="FCFBF6"/>
          </a:solidFill>
          <a:ln w="9525">
            <a:solidFill>
              <a:srgbClr val="DDD9C8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00100" y="1822853"/>
            <a:ext cx="113919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E6245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H1</a:t>
            </a:r>
            <a:endParaRPr lang="en-US" sz="30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1699419" y="1947069"/>
            <a:ext cx="87313" cy="87313"/>
          </a:xfrm>
          <a:custGeom>
            <a:avLst/>
            <a:gdLst/>
            <a:ahLst/>
            <a:cxnLst/>
            <a:rect l="l" t="t" r="r" b="b"/>
            <a:pathLst>
              <a:path w="87313" h="87313">
                <a:moveTo>
                  <a:pt x="0" y="0"/>
                </a:moveTo>
                <a:lnTo>
                  <a:pt x="87313" y="0"/>
                </a:lnTo>
                <a:lnTo>
                  <a:pt x="87313" y="87313"/>
                </a:lnTo>
              </a:path>
            </a:pathLst>
          </a:custGeom>
          <a:noFill/>
          <a:ln w="17463">
            <a:solidFill>
              <a:srgbClr val="A8861D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699419" y="1947069"/>
            <a:ext cx="87313" cy="87313"/>
          </a:xfrm>
          <a:custGeom>
            <a:avLst/>
            <a:gdLst/>
            <a:ahLst/>
            <a:cxnLst/>
            <a:rect l="l" t="t" r="r" b="b"/>
            <a:pathLst>
              <a:path w="87313" h="87313">
                <a:moveTo>
                  <a:pt x="0" y="87313"/>
                </a:moveTo>
                <a:lnTo>
                  <a:pt x="87313" y="0"/>
                </a:lnTo>
              </a:path>
            </a:pathLst>
          </a:custGeom>
          <a:noFill/>
          <a:ln w="17463">
            <a:solidFill>
              <a:srgbClr val="A8861D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943100" y="1835352"/>
            <a:ext cx="102489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325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到龄后就业上升</a:t>
            </a:r>
            <a:endParaRPr lang="en-US" sz="15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7581900" y="1828800"/>
            <a:ext cx="628650" cy="228600"/>
          </a:xfrm>
          <a:prstGeom prst="roundRect">
            <a:avLst>
              <a:gd name="adj" fmla="val 12500"/>
            </a:avLst>
          </a:prstGeom>
          <a:solidFill>
            <a:srgbClr val="E5ECE5"/>
          </a:solidFill>
          <a:ln/>
        </p:spPr>
      </p:sp>
      <p:sp>
        <p:nvSpPr>
          <p:cNvPr id="15" name="Text 13"/>
          <p:cNvSpPr/>
          <p:nvPr/>
        </p:nvSpPr>
        <p:spPr>
          <a:xfrm>
            <a:off x="3600450" y="1871239"/>
            <a:ext cx="85915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预期为正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1943100" y="2157712"/>
            <a:ext cx="102489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2325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到了原法定年龄、未到新年龄的人更可能在业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1943100" y="2423689"/>
            <a:ext cx="102489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依据：第 8 页六项同口径研究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614363" y="2843213"/>
            <a:ext cx="7800975" cy="1114425"/>
          </a:xfrm>
          <a:prstGeom prst="roundRect">
            <a:avLst>
              <a:gd name="adj" fmla="val 2991"/>
            </a:avLst>
          </a:prstGeom>
          <a:solidFill>
            <a:srgbClr val="FCFBF6"/>
          </a:solidFill>
          <a:ln w="9525">
            <a:solidFill>
              <a:srgbClr val="DDD9C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00100" y="3061103"/>
            <a:ext cx="113919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E6245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H2</a:t>
            </a:r>
            <a:endParaRPr lang="en-US" sz="30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1716881" y="3255169"/>
            <a:ext cx="52388" cy="52388"/>
          </a:xfrm>
          <a:prstGeom prst="ellipse">
            <a:avLst/>
          </a:prstGeom>
          <a:noFill/>
          <a:ln w="17463">
            <a:solidFill>
              <a:srgbClr val="A8861D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1664494" y="3150394"/>
            <a:ext cx="52388" cy="52388"/>
          </a:xfrm>
          <a:prstGeom prst="ellipse">
            <a:avLst/>
          </a:prstGeom>
          <a:noFill/>
          <a:ln w="17463">
            <a:solidFill>
              <a:srgbClr val="A8861D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769269" y="3150394"/>
            <a:ext cx="52388" cy="52388"/>
          </a:xfrm>
          <a:prstGeom prst="ellipse">
            <a:avLst/>
          </a:prstGeom>
          <a:noFill/>
          <a:ln w="17463">
            <a:solidFill>
              <a:srgbClr val="A8861D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690688" y="3202781"/>
            <a:ext cx="104775" cy="26194"/>
          </a:xfrm>
          <a:custGeom>
            <a:avLst/>
            <a:gdLst/>
            <a:ahLst/>
            <a:cxnLst/>
            <a:rect l="l" t="t" r="r" b="b"/>
            <a:pathLst>
              <a:path w="104775" h="26194">
                <a:moveTo>
                  <a:pt x="104775" y="0"/>
                </a:moveTo>
                <a:lnTo>
                  <a:pt x="104775" y="17463"/>
                </a:lnTo>
                <a:cubicBezTo>
                  <a:pt x="104775" y="22701"/>
                  <a:pt x="101283" y="26194"/>
                  <a:pt x="96044" y="26194"/>
                </a:cubicBezTo>
                <a:lnTo>
                  <a:pt x="8731" y="26194"/>
                </a:lnTo>
                <a:cubicBezTo>
                  <a:pt x="3493" y="26194"/>
                  <a:pt x="0" y="22701"/>
                  <a:pt x="0" y="17463"/>
                </a:cubicBezTo>
                <a:lnTo>
                  <a:pt x="0" y="0"/>
                </a:lnTo>
              </a:path>
            </a:pathLst>
          </a:custGeom>
          <a:noFill/>
          <a:ln w="17463">
            <a:solidFill>
              <a:srgbClr val="A8861D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743075" y="3228975"/>
            <a:ext cx="6548" cy="26194"/>
          </a:xfrm>
          <a:custGeom>
            <a:avLst/>
            <a:gdLst/>
            <a:ahLst/>
            <a:cxnLst/>
            <a:rect l="l" t="t" r="r" b="b"/>
            <a:pathLst>
              <a:path w="6548" h="26194">
                <a:moveTo>
                  <a:pt x="0" y="0"/>
                </a:moveTo>
                <a:lnTo>
                  <a:pt x="0" y="26194"/>
                </a:lnTo>
              </a:path>
            </a:pathLst>
          </a:custGeom>
          <a:noFill/>
          <a:ln w="17463">
            <a:solidFill>
              <a:srgbClr val="A8861D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1943100" y="3073602"/>
            <a:ext cx="102489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325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一部分流向失业</a:t>
            </a:r>
            <a:endParaRPr lang="en-US" sz="15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6" name="Shape 24"/>
          <p:cNvSpPr/>
          <p:nvPr/>
        </p:nvSpPr>
        <p:spPr>
          <a:xfrm>
            <a:off x="7581900" y="3067050"/>
            <a:ext cx="628650" cy="228600"/>
          </a:xfrm>
          <a:prstGeom prst="roundRect">
            <a:avLst>
              <a:gd name="adj" fmla="val 12500"/>
            </a:avLst>
          </a:prstGeom>
          <a:solidFill>
            <a:srgbClr val="E5ECE5"/>
          </a:solidFill>
          <a:ln/>
        </p:spPr>
      </p:sp>
      <p:sp>
        <p:nvSpPr>
          <p:cNvPr id="27" name="Text 25"/>
          <p:cNvSpPr/>
          <p:nvPr/>
        </p:nvSpPr>
        <p:spPr>
          <a:xfrm>
            <a:off x="3600450" y="3109489"/>
            <a:ext cx="85915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预期为正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1943100" y="3395962"/>
            <a:ext cx="102489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2325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退休的减少不全变成就业。《办法》第七条把失业保险延到法定年龄，是一条现成通道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1943100" y="3661939"/>
            <a:ext cx="102489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依据：Rabaté 和 Rochut（2020），《办法》第七条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0" name="Shape 28"/>
          <p:cNvSpPr/>
          <p:nvPr/>
        </p:nvSpPr>
        <p:spPr>
          <a:xfrm>
            <a:off x="614363" y="4081463"/>
            <a:ext cx="7800975" cy="1114425"/>
          </a:xfrm>
          <a:prstGeom prst="roundRect">
            <a:avLst>
              <a:gd name="adj" fmla="val 2991"/>
            </a:avLst>
          </a:prstGeom>
          <a:solidFill>
            <a:srgbClr val="FCFBF6"/>
          </a:solidFill>
          <a:ln w="9525">
            <a:solidFill>
              <a:srgbClr val="DDD9C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800100" y="4299353"/>
            <a:ext cx="113919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E6245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H3</a:t>
            </a:r>
            <a:endParaRPr lang="en-US" sz="30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32" name="Shape 30"/>
          <p:cNvSpPr/>
          <p:nvPr/>
        </p:nvSpPr>
        <p:spPr>
          <a:xfrm>
            <a:off x="1699419" y="4423569"/>
            <a:ext cx="87313" cy="87313"/>
          </a:xfrm>
          <a:custGeom>
            <a:avLst/>
            <a:gdLst/>
            <a:ahLst/>
            <a:cxnLst/>
            <a:rect l="l" t="t" r="r" b="b"/>
            <a:pathLst>
              <a:path w="87313" h="87313">
                <a:moveTo>
                  <a:pt x="0" y="0"/>
                </a:moveTo>
                <a:lnTo>
                  <a:pt x="87313" y="87313"/>
                </a:lnTo>
              </a:path>
            </a:pathLst>
          </a:custGeom>
          <a:noFill/>
          <a:ln w="17463">
            <a:solidFill>
              <a:srgbClr val="A8861D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1699419" y="4423569"/>
            <a:ext cx="87313" cy="87313"/>
          </a:xfrm>
          <a:custGeom>
            <a:avLst/>
            <a:gdLst/>
            <a:ahLst/>
            <a:cxnLst/>
            <a:rect l="l" t="t" r="r" b="b"/>
            <a:pathLst>
              <a:path w="87313" h="87313">
                <a:moveTo>
                  <a:pt x="87313" y="0"/>
                </a:moveTo>
                <a:lnTo>
                  <a:pt x="87313" y="87313"/>
                </a:lnTo>
                <a:lnTo>
                  <a:pt x="0" y="87313"/>
                </a:lnTo>
              </a:path>
            </a:pathLst>
          </a:custGeom>
          <a:noFill/>
          <a:ln w="17463">
            <a:solidFill>
              <a:srgbClr val="A8861D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1943100" y="4311852"/>
            <a:ext cx="102489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325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隔代照料减少</a:t>
            </a:r>
            <a:endParaRPr lang="en-US" sz="15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35" name="Shape 33"/>
          <p:cNvSpPr/>
          <p:nvPr/>
        </p:nvSpPr>
        <p:spPr>
          <a:xfrm>
            <a:off x="7581900" y="4305300"/>
            <a:ext cx="628650" cy="228600"/>
          </a:xfrm>
          <a:prstGeom prst="roundRect">
            <a:avLst>
              <a:gd name="adj" fmla="val 12500"/>
            </a:avLst>
          </a:prstGeom>
          <a:solidFill>
            <a:srgbClr val="E5ECE5"/>
          </a:solidFill>
          <a:ln/>
        </p:spPr>
      </p:sp>
      <p:sp>
        <p:nvSpPr>
          <p:cNvPr id="36" name="Text 34"/>
          <p:cNvSpPr/>
          <p:nvPr/>
        </p:nvSpPr>
        <p:spPr>
          <a:xfrm>
            <a:off x="3600450" y="4347739"/>
            <a:ext cx="85915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预期为负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7" name="Text 35"/>
          <p:cNvSpPr/>
          <p:nvPr/>
        </p:nvSpPr>
        <p:spPr>
          <a:xfrm>
            <a:off x="1943100" y="4634212"/>
            <a:ext cx="102489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2325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原 50 岁女职工多工作 5 年，照料时间被挤出最多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8" name="Text 36"/>
          <p:cNvSpPr/>
          <p:nvPr/>
        </p:nvSpPr>
        <p:spPr>
          <a:xfrm>
            <a:off x="1943100" y="4900189"/>
            <a:ext cx="102489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依据：Feng 和 Zhang（2018），封进和韩旭（2017）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pic>
        <p:nvPicPr>
          <p:cNvPr id="39" name="Image 0" descr="preencoded.png">    </p:cNvPr>
          <p:cNvPicPr>
            <a:picLocks noChangeAspect="1"/>
          </p:cNvPicPr>
          <p:nvPr/>
        </p:nvPicPr>
        <p:blipFill>
          <a:blip r:embed="rId1"/>
          <a:srcRect l="26786" r="26786" t="0" b="0"/>
          <a:stretch/>
        </p:blipFill>
        <p:spPr>
          <a:xfrm>
            <a:off x="8610600" y="1600200"/>
            <a:ext cx="2971800" cy="3600450"/>
          </a:xfrm>
          <a:prstGeom prst="rect">
            <a:avLst/>
          </a:prstGeom>
        </p:spPr>
      </p:pic>
      <p:sp>
        <p:nvSpPr>
          <p:cNvPr id="40" name="Text 37"/>
          <p:cNvSpPr/>
          <p:nvPr/>
        </p:nvSpPr>
        <p:spPr>
          <a:xfrm>
            <a:off x="8610600" y="5261777"/>
            <a:ext cx="35814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示意：社区里接送孙辈（AI 生成）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1" name="Shape 38"/>
          <p:cNvSpPr/>
          <p:nvPr/>
        </p:nvSpPr>
        <p:spPr>
          <a:xfrm>
            <a:off x="609600" y="5410200"/>
            <a:ext cx="28575" cy="381000"/>
          </a:xfrm>
          <a:prstGeom prst="rect">
            <a:avLst/>
          </a:prstGeom>
          <a:solidFill>
            <a:srgbClr val="A8861D"/>
          </a:solidFill>
          <a:ln/>
        </p:spPr>
      </p:sp>
      <p:sp>
        <p:nvSpPr>
          <p:cNvPr id="42" name="Text 39"/>
          <p:cNvSpPr/>
          <p:nvPr/>
        </p:nvSpPr>
        <p:spPr>
          <a:xfrm>
            <a:off x="790575" y="5520037"/>
            <a:ext cx="11401425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2325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只写预期方向，不预设大小：到 2026 年底剂量只有 5 至 8 个月，效应可能小到测不出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3EC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26151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硕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士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学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位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论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文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开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题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报</a:t>
            </a:r>
            <a:pPr algn="l" indent="0" marL="0">
              <a:buNone/>
            </a:pPr>
            <a:r>
              <a:rPr lang="en-US" sz="900" b="1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告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" name="pptwise-slidenum-s0012"/>
          <p:cNvSpPr/>
          <p:nvPr/>
        </p:nvSpPr>
        <p:spPr>
          <a:xfrm>
            <a:off x="0" y="6538409"/>
            <a:ext cx="12192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fld id="{B6F15528-21DE-4FAA-801E-634DDDAF4B2B}" type="slidenum">
              <a:rPr lang="en-US" sz="975" dirty="0">
                <a:solidFill>
                  <a:srgbClr val="62655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13</a:t>
            </a:fld>
            <a:endParaRPr lang="en-US" sz="9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5" name="Text 3"/>
          <p:cNvSpPr/>
          <p:nvPr/>
        </p:nvSpPr>
        <p:spPr>
          <a:xfrm>
            <a:off x="10823871" y="261514"/>
            <a:ext cx="1368129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spc="75" kern="0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§</a:t>
            </a:r>
            <a:pPr algn="l" indent="0" marL="0">
              <a:buNone/>
            </a:pPr>
            <a:r>
              <a:rPr lang="en-US" sz="900" b="1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1096625" y="261514"/>
            <a:ext cx="1095375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spc="75" kern="0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研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究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设</a:t>
            </a:r>
            <a:pPr algn="l" indent="0" marL="0">
              <a:buNone/>
            </a:pPr>
            <a:r>
              <a:rPr lang="en-US" sz="900" b="1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计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609600" y="495300"/>
            <a:ext cx="10972800" cy="9525"/>
          </a:xfrm>
          <a:prstGeom prst="rect">
            <a:avLst/>
          </a:prstGeom>
          <a:solidFill>
            <a:srgbClr val="A8861D"/>
          </a:solidFill>
          <a:ln/>
        </p:spPr>
      </p:sp>
      <p:sp>
        <p:nvSpPr>
          <p:cNvPr id="8" name="Text 6"/>
          <p:cNvSpPr/>
          <p:nvPr/>
        </p:nvSpPr>
        <p:spPr>
          <a:xfrm>
            <a:off x="609600" y="1057577"/>
            <a:ext cx="115824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2325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两套公开数据都停在新政之前，所以要设数据闸门</a:t>
            </a:r>
            <a:endParaRPr lang="en-US" sz="22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9" name="Text 7"/>
          <p:cNvSpPr/>
          <p:nvPr/>
        </p:nvSpPr>
        <p:spPr>
          <a:xfrm>
            <a:off x="609600" y="1623950"/>
            <a:ext cx="11582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图 6</a:t>
            </a:r>
            <a:pPr algn="l" indent="0" marL="0">
              <a:buNone/>
            </a:pPr>
            <a:r>
              <a:rPr lang="en-US" sz="975" dirty="0">
                <a:solidFill>
                  <a:srgbClr val="2325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　各轮调查与新政施行的先后（实心为已公开，空心为已实施、未见发布）</a:t>
            </a:r>
            <a:pPr algn="l" indent="0" marL="0">
              <a:buNone/>
            </a:pPr>
            <a:r>
              <a:rPr lang="en-US" sz="975" b="1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¹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10163735" y="1962150"/>
            <a:ext cx="1075765" cy="2209800"/>
          </a:xfrm>
          <a:prstGeom prst="rect">
            <a:avLst/>
          </a:prstGeom>
          <a:solidFill>
            <a:srgbClr val="EFE9D5"/>
          </a:solidFill>
          <a:ln/>
        </p:spPr>
      </p:sp>
      <p:sp>
        <p:nvSpPr>
          <p:cNvPr id="11" name="Shape 9"/>
          <p:cNvSpPr/>
          <p:nvPr/>
        </p:nvSpPr>
        <p:spPr>
          <a:xfrm>
            <a:off x="2090738" y="2038350"/>
            <a:ext cx="9525" cy="2057400"/>
          </a:xfrm>
          <a:prstGeom prst="rect">
            <a:avLst/>
          </a:prstGeom>
          <a:solidFill>
            <a:srgbClr val="DDD9C8"/>
          </a:solidFill>
          <a:ln/>
        </p:spPr>
      </p:sp>
      <p:sp>
        <p:nvSpPr>
          <p:cNvPr id="12" name="Text 10"/>
          <p:cNvSpPr/>
          <p:nvPr/>
        </p:nvSpPr>
        <p:spPr>
          <a:xfrm>
            <a:off x="0" y="4195339"/>
            <a:ext cx="4191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2010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3166502" y="2038350"/>
            <a:ext cx="9525" cy="2057400"/>
          </a:xfrm>
          <a:prstGeom prst="rect">
            <a:avLst/>
          </a:prstGeom>
          <a:solidFill>
            <a:srgbClr val="DDD9C8"/>
          </a:solidFill>
          <a:ln/>
        </p:spPr>
      </p:sp>
      <p:sp>
        <p:nvSpPr>
          <p:cNvPr id="14" name="Text 12"/>
          <p:cNvSpPr/>
          <p:nvPr/>
        </p:nvSpPr>
        <p:spPr>
          <a:xfrm>
            <a:off x="0" y="4195339"/>
            <a:ext cx="6342529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2012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4242267" y="2038350"/>
            <a:ext cx="9525" cy="2057400"/>
          </a:xfrm>
          <a:prstGeom prst="rect">
            <a:avLst/>
          </a:prstGeom>
          <a:solidFill>
            <a:srgbClr val="DDD9C8"/>
          </a:solidFill>
          <a:ln/>
        </p:spPr>
      </p:sp>
      <p:sp>
        <p:nvSpPr>
          <p:cNvPr id="16" name="Text 14"/>
          <p:cNvSpPr/>
          <p:nvPr/>
        </p:nvSpPr>
        <p:spPr>
          <a:xfrm>
            <a:off x="0" y="4195339"/>
            <a:ext cx="8494059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2014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5318032" y="2038350"/>
            <a:ext cx="9525" cy="2057400"/>
          </a:xfrm>
          <a:prstGeom prst="rect">
            <a:avLst/>
          </a:prstGeom>
          <a:solidFill>
            <a:srgbClr val="DDD9C8"/>
          </a:solidFill>
          <a:ln/>
        </p:spPr>
      </p:sp>
      <p:sp>
        <p:nvSpPr>
          <p:cNvPr id="18" name="Text 16"/>
          <p:cNvSpPr/>
          <p:nvPr/>
        </p:nvSpPr>
        <p:spPr>
          <a:xfrm>
            <a:off x="0" y="4195339"/>
            <a:ext cx="10645588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2016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6393796" y="2038350"/>
            <a:ext cx="9525" cy="2057400"/>
          </a:xfrm>
          <a:prstGeom prst="rect">
            <a:avLst/>
          </a:prstGeom>
          <a:solidFill>
            <a:srgbClr val="DDD9C8"/>
          </a:solidFill>
          <a:ln/>
        </p:spPr>
      </p:sp>
      <p:sp>
        <p:nvSpPr>
          <p:cNvPr id="20" name="Text 18"/>
          <p:cNvSpPr/>
          <p:nvPr/>
        </p:nvSpPr>
        <p:spPr>
          <a:xfrm>
            <a:off x="605118" y="4195339"/>
            <a:ext cx="11586882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2018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7469561" y="2038350"/>
            <a:ext cx="9525" cy="2057400"/>
          </a:xfrm>
          <a:prstGeom prst="rect">
            <a:avLst/>
          </a:prstGeom>
          <a:solidFill>
            <a:srgbClr val="DDD9C8"/>
          </a:solidFill>
          <a:ln/>
        </p:spPr>
      </p:sp>
      <p:sp>
        <p:nvSpPr>
          <p:cNvPr id="22" name="Text 20"/>
          <p:cNvSpPr/>
          <p:nvPr/>
        </p:nvSpPr>
        <p:spPr>
          <a:xfrm>
            <a:off x="2756647" y="4195339"/>
            <a:ext cx="9435353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2020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8545326" y="2038350"/>
            <a:ext cx="9525" cy="677228"/>
          </a:xfrm>
          <a:prstGeom prst="rect">
            <a:avLst/>
          </a:prstGeom>
          <a:solidFill>
            <a:srgbClr val="DDD9C8"/>
          </a:solidFill>
          <a:ln/>
        </p:spPr>
      </p:sp>
      <p:sp>
        <p:nvSpPr>
          <p:cNvPr id="24" name="Shape 22"/>
          <p:cNvSpPr/>
          <p:nvPr/>
        </p:nvSpPr>
        <p:spPr>
          <a:xfrm>
            <a:off x="8545326" y="2931319"/>
            <a:ext cx="9525" cy="1164431"/>
          </a:xfrm>
          <a:prstGeom prst="rect">
            <a:avLst/>
          </a:prstGeom>
          <a:solidFill>
            <a:srgbClr val="DDD9C8"/>
          </a:solidFill>
          <a:ln/>
        </p:spPr>
      </p:sp>
      <p:sp>
        <p:nvSpPr>
          <p:cNvPr id="25" name="Text 23"/>
          <p:cNvSpPr/>
          <p:nvPr/>
        </p:nvSpPr>
        <p:spPr>
          <a:xfrm>
            <a:off x="4908176" y="4195339"/>
            <a:ext cx="7283824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2022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6" name="Shape 24"/>
          <p:cNvSpPr/>
          <p:nvPr/>
        </p:nvSpPr>
        <p:spPr>
          <a:xfrm>
            <a:off x="9621090" y="2038350"/>
            <a:ext cx="9525" cy="1629728"/>
          </a:xfrm>
          <a:prstGeom prst="rect">
            <a:avLst/>
          </a:prstGeom>
          <a:solidFill>
            <a:srgbClr val="DDD9C8"/>
          </a:solidFill>
          <a:ln/>
        </p:spPr>
      </p:sp>
      <p:sp>
        <p:nvSpPr>
          <p:cNvPr id="27" name="Shape 25"/>
          <p:cNvSpPr/>
          <p:nvPr/>
        </p:nvSpPr>
        <p:spPr>
          <a:xfrm>
            <a:off x="9621090" y="3883819"/>
            <a:ext cx="9525" cy="211931"/>
          </a:xfrm>
          <a:prstGeom prst="rect">
            <a:avLst/>
          </a:prstGeom>
          <a:solidFill>
            <a:srgbClr val="DDD9C8"/>
          </a:solidFill>
          <a:ln/>
        </p:spPr>
      </p:sp>
      <p:sp>
        <p:nvSpPr>
          <p:cNvPr id="28" name="Text 26"/>
          <p:cNvSpPr/>
          <p:nvPr/>
        </p:nvSpPr>
        <p:spPr>
          <a:xfrm>
            <a:off x="7059706" y="4195339"/>
            <a:ext cx="5132294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2024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10696855" y="2355056"/>
            <a:ext cx="9525" cy="1313021"/>
          </a:xfrm>
          <a:prstGeom prst="rect">
            <a:avLst/>
          </a:prstGeom>
          <a:solidFill>
            <a:srgbClr val="DDD9C8"/>
          </a:solidFill>
          <a:ln/>
        </p:spPr>
      </p:sp>
      <p:sp>
        <p:nvSpPr>
          <p:cNvPr id="30" name="Shape 28"/>
          <p:cNvSpPr/>
          <p:nvPr/>
        </p:nvSpPr>
        <p:spPr>
          <a:xfrm>
            <a:off x="10696855" y="3883819"/>
            <a:ext cx="9525" cy="211931"/>
          </a:xfrm>
          <a:prstGeom prst="rect">
            <a:avLst/>
          </a:prstGeom>
          <a:solidFill>
            <a:srgbClr val="DDD9C8"/>
          </a:solidFill>
          <a:ln/>
        </p:spPr>
      </p:sp>
      <p:sp>
        <p:nvSpPr>
          <p:cNvPr id="31" name="Text 29"/>
          <p:cNvSpPr/>
          <p:nvPr/>
        </p:nvSpPr>
        <p:spPr>
          <a:xfrm>
            <a:off x="9211235" y="4195339"/>
            <a:ext cx="2980765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2026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609600" y="2339521"/>
            <a:ext cx="115824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325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CHARLS</a:t>
            </a:r>
            <a:endParaRPr lang="en-US" sz="13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609600" y="261418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45 岁及以上及配偶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4" name="Shape 32"/>
          <p:cNvSpPr/>
          <p:nvPr/>
        </p:nvSpPr>
        <p:spPr>
          <a:xfrm>
            <a:off x="2095500" y="2571750"/>
            <a:ext cx="9144000" cy="0"/>
          </a:xfrm>
          <a:prstGeom prst="line">
            <a:avLst/>
          </a:prstGeom>
          <a:noFill/>
          <a:ln w="13335">
            <a:solidFill>
              <a:srgbClr val="B8B4A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09600" y="3292021"/>
            <a:ext cx="115824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2325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CFPS</a:t>
            </a:r>
            <a:endParaRPr lang="en-US" sz="13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36" name="Text 34"/>
          <p:cNvSpPr/>
          <p:nvPr/>
        </p:nvSpPr>
        <p:spPr>
          <a:xfrm>
            <a:off x="609600" y="356668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家庭全部成员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7" name="Shape 35"/>
          <p:cNvSpPr/>
          <p:nvPr/>
        </p:nvSpPr>
        <p:spPr>
          <a:xfrm>
            <a:off x="2095500" y="3524250"/>
            <a:ext cx="9144000" cy="0"/>
          </a:xfrm>
          <a:prstGeom prst="line">
            <a:avLst/>
          </a:prstGeom>
          <a:noFill/>
          <a:ln w="13335">
            <a:solidFill>
              <a:srgbClr val="B8B4A6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2019300" y="3448050"/>
            <a:ext cx="152400" cy="152400"/>
          </a:xfrm>
          <a:prstGeom prst="ellipse">
            <a:avLst/>
          </a:prstGeom>
          <a:solidFill>
            <a:srgbClr val="0E6245"/>
          </a:solidFill>
          <a:ln/>
        </p:spPr>
      </p:sp>
      <p:sp>
        <p:nvSpPr>
          <p:cNvPr id="39" name="Shape 37"/>
          <p:cNvSpPr/>
          <p:nvPr/>
        </p:nvSpPr>
        <p:spPr>
          <a:xfrm>
            <a:off x="2557182" y="2495550"/>
            <a:ext cx="152400" cy="152400"/>
          </a:xfrm>
          <a:prstGeom prst="ellipse">
            <a:avLst/>
          </a:prstGeom>
          <a:solidFill>
            <a:srgbClr val="0E6245"/>
          </a:solidFill>
          <a:ln/>
        </p:spPr>
      </p:sp>
      <p:sp>
        <p:nvSpPr>
          <p:cNvPr id="40" name="Shape 38"/>
          <p:cNvSpPr/>
          <p:nvPr/>
        </p:nvSpPr>
        <p:spPr>
          <a:xfrm>
            <a:off x="3095065" y="3448050"/>
            <a:ext cx="152400" cy="152400"/>
          </a:xfrm>
          <a:prstGeom prst="ellipse">
            <a:avLst/>
          </a:prstGeom>
          <a:solidFill>
            <a:srgbClr val="0E6245"/>
          </a:solidFill>
          <a:ln/>
        </p:spPr>
      </p:sp>
      <p:sp>
        <p:nvSpPr>
          <p:cNvPr id="41" name="Shape 39"/>
          <p:cNvSpPr/>
          <p:nvPr/>
        </p:nvSpPr>
        <p:spPr>
          <a:xfrm>
            <a:off x="3632947" y="2495550"/>
            <a:ext cx="152400" cy="152400"/>
          </a:xfrm>
          <a:prstGeom prst="ellipse">
            <a:avLst/>
          </a:prstGeom>
          <a:solidFill>
            <a:srgbClr val="0E6245"/>
          </a:solidFill>
          <a:ln/>
        </p:spPr>
      </p:sp>
      <p:sp>
        <p:nvSpPr>
          <p:cNvPr id="42" name="Shape 40"/>
          <p:cNvSpPr/>
          <p:nvPr/>
        </p:nvSpPr>
        <p:spPr>
          <a:xfrm>
            <a:off x="4170829" y="3448050"/>
            <a:ext cx="152400" cy="152400"/>
          </a:xfrm>
          <a:prstGeom prst="ellipse">
            <a:avLst/>
          </a:prstGeom>
          <a:solidFill>
            <a:srgbClr val="0E6245"/>
          </a:solidFill>
          <a:ln/>
        </p:spPr>
      </p:sp>
      <p:sp>
        <p:nvSpPr>
          <p:cNvPr id="43" name="Shape 41"/>
          <p:cNvSpPr/>
          <p:nvPr/>
        </p:nvSpPr>
        <p:spPr>
          <a:xfrm>
            <a:off x="4708712" y="2495550"/>
            <a:ext cx="152400" cy="152400"/>
          </a:xfrm>
          <a:prstGeom prst="ellipse">
            <a:avLst/>
          </a:prstGeom>
          <a:solidFill>
            <a:srgbClr val="0E6245"/>
          </a:solidFill>
          <a:ln/>
        </p:spPr>
      </p:sp>
      <p:sp>
        <p:nvSpPr>
          <p:cNvPr id="44" name="Shape 42"/>
          <p:cNvSpPr/>
          <p:nvPr/>
        </p:nvSpPr>
        <p:spPr>
          <a:xfrm>
            <a:off x="5246594" y="3448050"/>
            <a:ext cx="152400" cy="152400"/>
          </a:xfrm>
          <a:prstGeom prst="ellipse">
            <a:avLst/>
          </a:prstGeom>
          <a:solidFill>
            <a:srgbClr val="0E6245"/>
          </a:solidFill>
          <a:ln/>
        </p:spPr>
      </p:sp>
      <p:sp>
        <p:nvSpPr>
          <p:cNvPr id="45" name="Shape 43"/>
          <p:cNvSpPr/>
          <p:nvPr/>
        </p:nvSpPr>
        <p:spPr>
          <a:xfrm>
            <a:off x="6322359" y="2495550"/>
            <a:ext cx="152400" cy="152400"/>
          </a:xfrm>
          <a:prstGeom prst="ellipse">
            <a:avLst/>
          </a:prstGeom>
          <a:solidFill>
            <a:srgbClr val="0E6245"/>
          </a:solidFill>
          <a:ln/>
        </p:spPr>
      </p:sp>
      <p:sp>
        <p:nvSpPr>
          <p:cNvPr id="46" name="Shape 44"/>
          <p:cNvSpPr/>
          <p:nvPr/>
        </p:nvSpPr>
        <p:spPr>
          <a:xfrm>
            <a:off x="6322359" y="3448050"/>
            <a:ext cx="152400" cy="152400"/>
          </a:xfrm>
          <a:prstGeom prst="ellipse">
            <a:avLst/>
          </a:prstGeom>
          <a:solidFill>
            <a:srgbClr val="0E6245"/>
          </a:solidFill>
          <a:ln/>
        </p:spPr>
      </p:sp>
      <p:sp>
        <p:nvSpPr>
          <p:cNvPr id="47" name="Shape 45"/>
          <p:cNvSpPr/>
          <p:nvPr/>
        </p:nvSpPr>
        <p:spPr>
          <a:xfrm>
            <a:off x="7398124" y="2495550"/>
            <a:ext cx="152400" cy="152400"/>
          </a:xfrm>
          <a:prstGeom prst="ellipse">
            <a:avLst/>
          </a:prstGeom>
          <a:solidFill>
            <a:srgbClr val="0E6245"/>
          </a:solidFill>
          <a:ln/>
        </p:spPr>
      </p:sp>
      <p:sp>
        <p:nvSpPr>
          <p:cNvPr id="48" name="Shape 46"/>
          <p:cNvSpPr/>
          <p:nvPr/>
        </p:nvSpPr>
        <p:spPr>
          <a:xfrm>
            <a:off x="7398124" y="3448050"/>
            <a:ext cx="152400" cy="152400"/>
          </a:xfrm>
          <a:prstGeom prst="ellipse">
            <a:avLst/>
          </a:prstGeom>
          <a:solidFill>
            <a:srgbClr val="0E6245"/>
          </a:solidFill>
          <a:ln/>
        </p:spPr>
      </p:sp>
      <p:sp>
        <p:nvSpPr>
          <p:cNvPr id="49" name="Shape 47"/>
          <p:cNvSpPr/>
          <p:nvPr/>
        </p:nvSpPr>
        <p:spPr>
          <a:xfrm>
            <a:off x="8483413" y="2505075"/>
            <a:ext cx="133350" cy="133350"/>
          </a:xfrm>
          <a:prstGeom prst="ellipse">
            <a:avLst/>
          </a:prstGeom>
          <a:solidFill>
            <a:srgbClr val="F5F3EC"/>
          </a:solidFill>
          <a:ln w="19050">
            <a:solidFill>
              <a:srgbClr val="0E6245"/>
            </a:solidFill>
            <a:prstDash val="solid"/>
          </a:ln>
        </p:spPr>
      </p:sp>
      <p:sp>
        <p:nvSpPr>
          <p:cNvPr id="50" name="Text 48"/>
          <p:cNvSpPr/>
          <p:nvPr/>
        </p:nvSpPr>
        <p:spPr>
          <a:xfrm>
            <a:off x="4908176" y="2756702"/>
            <a:ext cx="7283824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2021-23 追踪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1" name="Shape 49"/>
          <p:cNvSpPr/>
          <p:nvPr/>
        </p:nvSpPr>
        <p:spPr>
          <a:xfrm>
            <a:off x="8473888" y="3448050"/>
            <a:ext cx="152400" cy="152400"/>
          </a:xfrm>
          <a:prstGeom prst="ellipse">
            <a:avLst/>
          </a:prstGeom>
          <a:solidFill>
            <a:srgbClr val="0E6245"/>
          </a:solidFill>
          <a:ln/>
        </p:spPr>
      </p:sp>
      <p:sp>
        <p:nvSpPr>
          <p:cNvPr id="52" name="Shape 50"/>
          <p:cNvSpPr/>
          <p:nvPr/>
        </p:nvSpPr>
        <p:spPr>
          <a:xfrm>
            <a:off x="9559178" y="3457575"/>
            <a:ext cx="133350" cy="133350"/>
          </a:xfrm>
          <a:prstGeom prst="ellipse">
            <a:avLst/>
          </a:prstGeom>
          <a:solidFill>
            <a:srgbClr val="F5F3EC"/>
          </a:solidFill>
          <a:ln w="19050">
            <a:solidFill>
              <a:srgbClr val="0E6245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7059706" y="3709202"/>
            <a:ext cx="5132294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第八轮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4" name="Shape 52"/>
          <p:cNvSpPr/>
          <p:nvPr/>
        </p:nvSpPr>
        <p:spPr>
          <a:xfrm>
            <a:off x="10634943" y="3457575"/>
            <a:ext cx="133350" cy="133350"/>
          </a:xfrm>
          <a:prstGeom prst="ellipse">
            <a:avLst/>
          </a:prstGeom>
          <a:solidFill>
            <a:srgbClr val="EFE9D5"/>
          </a:solidFill>
          <a:ln w="19050">
            <a:solidFill>
              <a:srgbClr val="0E6245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9211235" y="3709202"/>
            <a:ext cx="2980765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825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第九轮启动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6" name="Shape 54"/>
          <p:cNvSpPr/>
          <p:nvPr/>
        </p:nvSpPr>
        <p:spPr>
          <a:xfrm>
            <a:off x="10163735" y="1905000"/>
            <a:ext cx="0" cy="2286000"/>
          </a:xfrm>
          <a:prstGeom prst="line">
            <a:avLst/>
          </a:prstGeom>
          <a:noFill/>
          <a:ln w="20955">
            <a:solidFill>
              <a:srgbClr val="A8861D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10239935" y="1995425"/>
            <a:ext cx="1952065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2325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2025-01-01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8" name="Text 56"/>
          <p:cNvSpPr/>
          <p:nvPr/>
        </p:nvSpPr>
        <p:spPr>
          <a:xfrm>
            <a:off x="10239935" y="2157350"/>
            <a:ext cx="1952065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2325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新政施行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9" name="Shape 57"/>
          <p:cNvSpPr/>
          <p:nvPr/>
        </p:nvSpPr>
        <p:spPr>
          <a:xfrm>
            <a:off x="609600" y="4572000"/>
            <a:ext cx="10972800" cy="990600"/>
          </a:xfrm>
          <a:prstGeom prst="roundRect">
            <a:avLst>
              <a:gd name="adj" fmla="val 3846"/>
            </a:avLst>
          </a:prstGeom>
          <a:solidFill>
            <a:srgbClr val="E5ECE5"/>
          </a:solidFill>
          <a:ln/>
        </p:spPr>
      </p:sp>
      <p:sp>
        <p:nvSpPr>
          <p:cNvPr id="60" name="Shape 58"/>
          <p:cNvSpPr/>
          <p:nvPr/>
        </p:nvSpPr>
        <p:spPr>
          <a:xfrm>
            <a:off x="869156" y="4914106"/>
            <a:ext cx="185738" cy="113506"/>
          </a:xfrm>
          <a:prstGeom prst="roundRect">
            <a:avLst>
              <a:gd name="adj" fmla="val 18182"/>
            </a:avLst>
          </a:prstGeom>
          <a:noFill/>
          <a:ln w="20638">
            <a:solidFill>
              <a:srgbClr val="0E6245"/>
            </a:solidFill>
            <a:prstDash val="solid"/>
          </a:ln>
        </p:spPr>
      </p:sp>
      <p:sp>
        <p:nvSpPr>
          <p:cNvPr id="61" name="Shape 59"/>
          <p:cNvSpPr/>
          <p:nvPr/>
        </p:nvSpPr>
        <p:spPr>
          <a:xfrm>
            <a:off x="910431" y="4821238"/>
            <a:ext cx="103188" cy="92869"/>
          </a:xfrm>
          <a:custGeom>
            <a:avLst/>
            <a:gdLst/>
            <a:ahLst/>
            <a:cxnLst/>
            <a:rect l="l" t="t" r="r" b="b"/>
            <a:pathLst>
              <a:path w="103188" h="92869">
                <a:moveTo>
                  <a:pt x="0" y="92869"/>
                </a:moveTo>
                <a:lnTo>
                  <a:pt x="0" y="51594"/>
                </a:lnTo>
                <a:arcTo hR="51594" wR="51594" stAng="10800000" swAng="10800000"/>
                <a:lnTo>
                  <a:pt x="103188" y="92869"/>
                </a:lnTo>
              </a:path>
            </a:pathLst>
          </a:custGeom>
          <a:noFill/>
          <a:ln w="20638">
            <a:solidFill>
              <a:srgbClr val="0E6245"/>
            </a:solidFill>
            <a:prstDash val="solid"/>
          </a:ln>
        </p:spPr>
      </p:sp>
      <p:sp>
        <p:nvSpPr>
          <p:cNvPr id="62" name="Text 60"/>
          <p:cNvSpPr/>
          <p:nvPr/>
        </p:nvSpPr>
        <p:spPr>
          <a:xfrm>
            <a:off x="1257300" y="4769052"/>
            <a:ext cx="109347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0E6245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数据闸门：2027 年 6 月</a:t>
            </a:r>
            <a:endParaRPr lang="en-US" sz="15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63" name="Text 61"/>
          <p:cNvSpPr/>
          <p:nvPr/>
        </p:nvSpPr>
        <p:spPr>
          <a:xfrm>
            <a:off x="1257300" y="5101298"/>
            <a:ext cx="109347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2325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改革后的轮次公开之前，不估新政效果，只做改革前画像和旧阈值断点基准。过闸就做相邻出生队列比较，不过闸就深化基准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4" name="Shape 62"/>
          <p:cNvSpPr/>
          <p:nvPr/>
        </p:nvSpPr>
        <p:spPr>
          <a:xfrm>
            <a:off x="609600" y="6216015"/>
            <a:ext cx="1714500" cy="7620"/>
          </a:xfrm>
          <a:prstGeom prst="rect">
            <a:avLst/>
          </a:prstGeom>
          <a:solidFill>
            <a:srgbClr val="8A8471"/>
          </a:solidFill>
          <a:ln/>
        </p:spPr>
      </p:sp>
      <p:sp>
        <p:nvSpPr>
          <p:cNvPr id="65" name="Text 63"/>
          <p:cNvSpPr/>
          <p:nvPr/>
        </p:nvSpPr>
        <p:spPr>
          <a:xfrm>
            <a:off x="609600" y="6290477"/>
            <a:ext cx="115824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b="1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6" name="Text 64"/>
          <p:cNvSpPr/>
          <p:nvPr/>
        </p:nvSpPr>
        <p:spPr>
          <a:xfrm>
            <a:off x="778990" y="6290477"/>
            <a:ext cx="1141301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CHARLS 官网与数据门户（2020 年数据 2023-11-16 发布），CFPS 官网与 2022 年数据发布会（2024-11-02）、第九轮启动通知（2026-07-03），核对至 2026-10-06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3EC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26151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硕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士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学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位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论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文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开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题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报</a:t>
            </a:r>
            <a:pPr algn="l" indent="0" marL="0">
              <a:buNone/>
            </a:pPr>
            <a:r>
              <a:rPr lang="en-US" sz="900" b="1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告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" name="pptwise-slidenum-s0013"/>
          <p:cNvSpPr/>
          <p:nvPr/>
        </p:nvSpPr>
        <p:spPr>
          <a:xfrm>
            <a:off x="0" y="6538409"/>
            <a:ext cx="12192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fld id="{B6F15528-21DE-4FAA-801E-634DDDAF4B2B}" type="slidenum">
              <a:rPr lang="en-US" sz="975" dirty="0">
                <a:solidFill>
                  <a:srgbClr val="62655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14</a:t>
            </a:fld>
            <a:endParaRPr lang="en-US" sz="9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5" name="Text 3"/>
          <p:cNvSpPr/>
          <p:nvPr/>
        </p:nvSpPr>
        <p:spPr>
          <a:xfrm>
            <a:off x="10823871" y="261514"/>
            <a:ext cx="1368129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spc="75" kern="0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§</a:t>
            </a:r>
            <a:pPr algn="l" indent="0" marL="0">
              <a:buNone/>
            </a:pPr>
            <a:r>
              <a:rPr lang="en-US" sz="900" b="1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1096625" y="261514"/>
            <a:ext cx="1095375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spc="75" kern="0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研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究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设</a:t>
            </a:r>
            <a:pPr algn="l" indent="0" marL="0">
              <a:buNone/>
            </a:pPr>
            <a:r>
              <a:rPr lang="en-US" sz="900" b="1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计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609600" y="495300"/>
            <a:ext cx="10972800" cy="9525"/>
          </a:xfrm>
          <a:prstGeom prst="rect">
            <a:avLst/>
          </a:prstGeom>
          <a:solidFill>
            <a:srgbClr val="A8861D"/>
          </a:solidFill>
          <a:ln/>
        </p:spPr>
      </p:sp>
      <p:sp>
        <p:nvSpPr>
          <p:cNvPr id="8" name="Text 6"/>
          <p:cNvSpPr/>
          <p:nvPr/>
        </p:nvSpPr>
        <p:spPr>
          <a:xfrm>
            <a:off x="609600" y="1057577"/>
            <a:ext cx="115824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2325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识别分两层：先用旧阈值断点打基准，过闸后再比较相邻出生队列</a:t>
            </a:r>
            <a:endParaRPr lang="en-US" sz="22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614363" y="1604963"/>
            <a:ext cx="5400675" cy="4086225"/>
          </a:xfrm>
          <a:prstGeom prst="roundRect">
            <a:avLst>
              <a:gd name="adj" fmla="val 816"/>
            </a:avLst>
          </a:prstGeom>
          <a:solidFill>
            <a:srgbClr val="FCFBF6"/>
          </a:solidFill>
          <a:ln w="9525">
            <a:solidFill>
              <a:srgbClr val="DDD9C8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38200" y="1778202"/>
            <a:ext cx="113538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325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设计一　旧阈值断点</a:t>
            </a:r>
            <a:endParaRPr lang="en-US" sz="15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5048250" y="1790700"/>
            <a:ext cx="742950" cy="228600"/>
          </a:xfrm>
          <a:prstGeom prst="roundRect">
            <a:avLst>
              <a:gd name="adj" fmla="val 12500"/>
            </a:avLst>
          </a:prstGeom>
          <a:solidFill>
            <a:srgbClr val="E5ECE5"/>
          </a:solidFill>
          <a:ln/>
        </p:spPr>
      </p:sp>
      <p:sp>
        <p:nvSpPr>
          <p:cNvPr id="12" name="Text 10"/>
          <p:cNvSpPr/>
          <p:nvPr/>
        </p:nvSpPr>
        <p:spPr>
          <a:xfrm>
            <a:off x="0" y="1833139"/>
            <a:ext cx="108394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现在就能做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838200" y="3905250"/>
            <a:ext cx="4953000" cy="9525"/>
          </a:xfrm>
          <a:prstGeom prst="rect">
            <a:avLst/>
          </a:prstGeom>
          <a:solidFill>
            <a:srgbClr val="DDD9C8"/>
          </a:solidFill>
          <a:ln/>
        </p:spPr>
      </p:sp>
      <p:sp>
        <p:nvSpPr>
          <p:cNvPr id="14" name="Text 12"/>
          <p:cNvSpPr/>
          <p:nvPr/>
        </p:nvSpPr>
        <p:spPr>
          <a:xfrm>
            <a:off x="838200" y="4043300"/>
            <a:ext cx="113538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处理组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1790700" y="4034137"/>
            <a:ext cx="104013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2325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刚过 50、55、60 岁的人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838200" y="4324350"/>
            <a:ext cx="4953000" cy="9525"/>
          </a:xfrm>
          <a:prstGeom prst="rect">
            <a:avLst/>
          </a:prstGeom>
          <a:solidFill>
            <a:srgbClr val="DDD9C8"/>
          </a:solidFill>
          <a:ln/>
        </p:spPr>
      </p:sp>
      <p:sp>
        <p:nvSpPr>
          <p:cNvPr id="17" name="Text 15"/>
          <p:cNvSpPr/>
          <p:nvPr/>
        </p:nvSpPr>
        <p:spPr>
          <a:xfrm>
            <a:off x="838200" y="4462400"/>
            <a:ext cx="113538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对照组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1790700" y="4453237"/>
            <a:ext cx="104013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2325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刚到这些年龄前的人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838200" y="4743450"/>
            <a:ext cx="4953000" cy="9525"/>
          </a:xfrm>
          <a:prstGeom prst="rect">
            <a:avLst/>
          </a:prstGeom>
          <a:solidFill>
            <a:srgbClr val="DDD9C8"/>
          </a:solidFill>
          <a:ln/>
        </p:spPr>
      </p:sp>
      <p:sp>
        <p:nvSpPr>
          <p:cNvPr id="20" name="Text 18"/>
          <p:cNvSpPr/>
          <p:nvPr/>
        </p:nvSpPr>
        <p:spPr>
          <a:xfrm>
            <a:off x="838200" y="4881500"/>
            <a:ext cx="113538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关键假设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1790700" y="4872337"/>
            <a:ext cx="104013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2325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阈值附近其他因素连续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838200" y="5162550"/>
            <a:ext cx="4953000" cy="9525"/>
          </a:xfrm>
          <a:prstGeom prst="rect">
            <a:avLst/>
          </a:prstGeom>
          <a:solidFill>
            <a:srgbClr val="DDD9C8"/>
          </a:solidFill>
          <a:ln/>
        </p:spPr>
      </p:sp>
      <p:sp>
        <p:nvSpPr>
          <p:cNvPr id="23" name="Text 21"/>
          <p:cNvSpPr/>
          <p:nvPr/>
        </p:nvSpPr>
        <p:spPr>
          <a:xfrm>
            <a:off x="838200" y="5300600"/>
            <a:ext cx="113538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方法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1790700" y="5291437"/>
            <a:ext cx="104013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2325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模糊断点，McCrary 密度检验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6176963" y="1604963"/>
            <a:ext cx="5400675" cy="4086225"/>
          </a:xfrm>
          <a:prstGeom prst="roundRect">
            <a:avLst>
              <a:gd name="adj" fmla="val 816"/>
            </a:avLst>
          </a:prstGeom>
          <a:solidFill>
            <a:srgbClr val="FCFBF6"/>
          </a:solidFill>
          <a:ln w="9525">
            <a:solidFill>
              <a:srgbClr val="DDD9C8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400800" y="1778202"/>
            <a:ext cx="57912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325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设计二　相邻出生队列</a:t>
            </a:r>
            <a:endParaRPr lang="en-US" sz="15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7" name="Shape 25"/>
          <p:cNvSpPr/>
          <p:nvPr/>
        </p:nvSpPr>
        <p:spPr>
          <a:xfrm>
            <a:off x="10725150" y="1790700"/>
            <a:ext cx="628650" cy="228600"/>
          </a:xfrm>
          <a:prstGeom prst="roundRect">
            <a:avLst>
              <a:gd name="adj" fmla="val 12500"/>
            </a:avLst>
          </a:prstGeom>
          <a:solidFill>
            <a:srgbClr val="EFE9D5"/>
          </a:solidFill>
          <a:ln/>
        </p:spPr>
      </p:sp>
      <p:sp>
        <p:nvSpPr>
          <p:cNvPr id="28" name="Text 26"/>
          <p:cNvSpPr/>
          <p:nvPr/>
        </p:nvSpPr>
        <p:spPr>
          <a:xfrm>
            <a:off x="9886950" y="1833139"/>
            <a:ext cx="23050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7A64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过闸以后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6400800" y="3905250"/>
            <a:ext cx="4953000" cy="9525"/>
          </a:xfrm>
          <a:prstGeom prst="rect">
            <a:avLst/>
          </a:prstGeom>
          <a:solidFill>
            <a:srgbClr val="DDD9C8"/>
          </a:solidFill>
          <a:ln/>
        </p:spPr>
      </p:sp>
      <p:sp>
        <p:nvSpPr>
          <p:cNvPr id="30" name="Text 28"/>
          <p:cNvSpPr/>
          <p:nvPr/>
        </p:nvSpPr>
        <p:spPr>
          <a:xfrm>
            <a:off x="6400800" y="4043300"/>
            <a:ext cx="57912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处理组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7353300" y="4034137"/>
            <a:ext cx="48387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2325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1965 年 1 月起出生的男职工等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2" name="Shape 30"/>
          <p:cNvSpPr/>
          <p:nvPr/>
        </p:nvSpPr>
        <p:spPr>
          <a:xfrm>
            <a:off x="6400800" y="4324350"/>
            <a:ext cx="4953000" cy="9525"/>
          </a:xfrm>
          <a:prstGeom prst="rect">
            <a:avLst/>
          </a:prstGeom>
          <a:solidFill>
            <a:srgbClr val="DDD9C8"/>
          </a:solidFill>
          <a:ln/>
        </p:spPr>
      </p:sp>
      <p:sp>
        <p:nvSpPr>
          <p:cNvPr id="33" name="Text 31"/>
          <p:cNvSpPr/>
          <p:nvPr/>
        </p:nvSpPr>
        <p:spPr>
          <a:xfrm>
            <a:off x="6400800" y="4462400"/>
            <a:ext cx="57912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对照组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4" name="Text 32"/>
          <p:cNvSpPr/>
          <p:nvPr/>
        </p:nvSpPr>
        <p:spPr>
          <a:xfrm>
            <a:off x="7353300" y="4453237"/>
            <a:ext cx="48387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2325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早几个月出生、按原年龄退休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5" name="Shape 33"/>
          <p:cNvSpPr/>
          <p:nvPr/>
        </p:nvSpPr>
        <p:spPr>
          <a:xfrm>
            <a:off x="6400800" y="4743450"/>
            <a:ext cx="4953000" cy="9525"/>
          </a:xfrm>
          <a:prstGeom prst="rect">
            <a:avLst/>
          </a:prstGeom>
          <a:solidFill>
            <a:srgbClr val="DDD9C8"/>
          </a:solidFill>
          <a:ln/>
        </p:spPr>
      </p:sp>
      <p:sp>
        <p:nvSpPr>
          <p:cNvPr id="36" name="Text 34"/>
          <p:cNvSpPr/>
          <p:nvPr/>
        </p:nvSpPr>
        <p:spPr>
          <a:xfrm>
            <a:off x="6400800" y="4881500"/>
            <a:ext cx="57912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关键假设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7" name="Text 35"/>
          <p:cNvSpPr/>
          <p:nvPr/>
        </p:nvSpPr>
        <p:spPr>
          <a:xfrm>
            <a:off x="7353300" y="4872337"/>
            <a:ext cx="48387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2325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无改革时相邻队列走势平行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8" name="Shape 36"/>
          <p:cNvSpPr/>
          <p:nvPr/>
        </p:nvSpPr>
        <p:spPr>
          <a:xfrm>
            <a:off x="6400800" y="5162550"/>
            <a:ext cx="4953000" cy="9525"/>
          </a:xfrm>
          <a:prstGeom prst="rect">
            <a:avLst/>
          </a:prstGeom>
          <a:solidFill>
            <a:srgbClr val="DDD9C8"/>
          </a:solidFill>
          <a:ln/>
        </p:spPr>
      </p:sp>
      <p:sp>
        <p:nvSpPr>
          <p:cNvPr id="39" name="Text 37"/>
          <p:cNvSpPr/>
          <p:nvPr/>
        </p:nvSpPr>
        <p:spPr>
          <a:xfrm>
            <a:off x="6400800" y="5300600"/>
            <a:ext cx="57912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方法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0" name="Text 38"/>
          <p:cNvSpPr/>
          <p:nvPr/>
        </p:nvSpPr>
        <p:spPr>
          <a:xfrm>
            <a:off x="7353300" y="5291437"/>
            <a:ext cx="48387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2325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多期双重差分，预趋势检验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1" name="Shape 39"/>
          <p:cNvSpPr/>
          <p:nvPr/>
        </p:nvSpPr>
        <p:spPr>
          <a:xfrm>
            <a:off x="990600" y="3638550"/>
            <a:ext cx="4648200" cy="0"/>
          </a:xfrm>
          <a:prstGeom prst="line">
            <a:avLst/>
          </a:prstGeom>
          <a:noFill/>
          <a:ln w="11430">
            <a:solidFill>
              <a:srgbClr val="8A8471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990600" y="2209800"/>
            <a:ext cx="0" cy="1428750"/>
          </a:xfrm>
          <a:prstGeom prst="line">
            <a:avLst/>
          </a:prstGeom>
          <a:noFill/>
          <a:ln w="11430">
            <a:solidFill>
              <a:srgbClr val="8A8471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0" y="3700039"/>
            <a:ext cx="56388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年龄 →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4" name="Text 42"/>
          <p:cNvSpPr/>
          <p:nvPr/>
        </p:nvSpPr>
        <p:spPr>
          <a:xfrm>
            <a:off x="0" y="2176039"/>
            <a:ext cx="9334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在业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5" name="Shape 43"/>
          <p:cNvSpPr/>
          <p:nvPr/>
        </p:nvSpPr>
        <p:spPr>
          <a:xfrm>
            <a:off x="1175385" y="2434093"/>
            <a:ext cx="49530" cy="49530"/>
          </a:xfrm>
          <a:prstGeom prst="ellipse">
            <a:avLst/>
          </a:prstGeom>
          <a:solidFill>
            <a:srgbClr val="8A8471"/>
          </a:solidFill>
          <a:ln/>
        </p:spPr>
      </p:sp>
      <p:sp>
        <p:nvSpPr>
          <p:cNvPr id="46" name="Shape 44"/>
          <p:cNvSpPr/>
          <p:nvPr/>
        </p:nvSpPr>
        <p:spPr>
          <a:xfrm>
            <a:off x="3423285" y="3060921"/>
            <a:ext cx="49530" cy="49530"/>
          </a:xfrm>
          <a:prstGeom prst="ellipse">
            <a:avLst/>
          </a:prstGeom>
          <a:solidFill>
            <a:srgbClr val="8A8471"/>
          </a:solidFill>
          <a:ln/>
        </p:spPr>
      </p:sp>
      <p:sp>
        <p:nvSpPr>
          <p:cNvPr id="47" name="Shape 45"/>
          <p:cNvSpPr/>
          <p:nvPr/>
        </p:nvSpPr>
        <p:spPr>
          <a:xfrm>
            <a:off x="1384935" y="2501762"/>
            <a:ext cx="49530" cy="49530"/>
          </a:xfrm>
          <a:prstGeom prst="ellipse">
            <a:avLst/>
          </a:prstGeom>
          <a:solidFill>
            <a:srgbClr val="8A8471"/>
          </a:solidFill>
          <a:ln/>
        </p:spPr>
      </p:sp>
      <p:sp>
        <p:nvSpPr>
          <p:cNvPr id="48" name="Shape 46"/>
          <p:cNvSpPr/>
          <p:nvPr/>
        </p:nvSpPr>
        <p:spPr>
          <a:xfrm>
            <a:off x="3632835" y="3128590"/>
            <a:ext cx="49530" cy="49530"/>
          </a:xfrm>
          <a:prstGeom prst="ellipse">
            <a:avLst/>
          </a:prstGeom>
          <a:solidFill>
            <a:srgbClr val="8A8471"/>
          </a:solidFill>
          <a:ln/>
        </p:spPr>
      </p:sp>
      <p:sp>
        <p:nvSpPr>
          <p:cNvPr id="49" name="Shape 47"/>
          <p:cNvSpPr/>
          <p:nvPr/>
        </p:nvSpPr>
        <p:spPr>
          <a:xfrm>
            <a:off x="1594485" y="2569431"/>
            <a:ext cx="49530" cy="49530"/>
          </a:xfrm>
          <a:prstGeom prst="ellipse">
            <a:avLst/>
          </a:prstGeom>
          <a:solidFill>
            <a:srgbClr val="8A8471"/>
          </a:solidFill>
          <a:ln/>
        </p:spPr>
      </p:sp>
      <p:sp>
        <p:nvSpPr>
          <p:cNvPr id="50" name="Shape 48"/>
          <p:cNvSpPr/>
          <p:nvPr/>
        </p:nvSpPr>
        <p:spPr>
          <a:xfrm>
            <a:off x="3842385" y="3196259"/>
            <a:ext cx="49530" cy="49530"/>
          </a:xfrm>
          <a:prstGeom prst="ellipse">
            <a:avLst/>
          </a:prstGeom>
          <a:solidFill>
            <a:srgbClr val="8A8471"/>
          </a:solidFill>
          <a:ln/>
        </p:spPr>
      </p:sp>
      <p:sp>
        <p:nvSpPr>
          <p:cNvPr id="51" name="Shape 49"/>
          <p:cNvSpPr/>
          <p:nvPr/>
        </p:nvSpPr>
        <p:spPr>
          <a:xfrm>
            <a:off x="1804035" y="2494225"/>
            <a:ext cx="49530" cy="49530"/>
          </a:xfrm>
          <a:prstGeom prst="ellipse">
            <a:avLst/>
          </a:prstGeom>
          <a:solidFill>
            <a:srgbClr val="8A8471"/>
          </a:solidFill>
          <a:ln/>
        </p:spPr>
      </p:sp>
      <p:sp>
        <p:nvSpPr>
          <p:cNvPr id="52" name="Shape 50"/>
          <p:cNvSpPr/>
          <p:nvPr/>
        </p:nvSpPr>
        <p:spPr>
          <a:xfrm>
            <a:off x="4051935" y="3121053"/>
            <a:ext cx="49530" cy="49530"/>
          </a:xfrm>
          <a:prstGeom prst="ellipse">
            <a:avLst/>
          </a:prstGeom>
          <a:solidFill>
            <a:srgbClr val="8A8471"/>
          </a:solidFill>
          <a:ln/>
        </p:spPr>
      </p:sp>
      <p:sp>
        <p:nvSpPr>
          <p:cNvPr id="53" name="Shape 51"/>
          <p:cNvSpPr/>
          <p:nvPr/>
        </p:nvSpPr>
        <p:spPr>
          <a:xfrm>
            <a:off x="2013585" y="2561894"/>
            <a:ext cx="49530" cy="49530"/>
          </a:xfrm>
          <a:prstGeom prst="ellipse">
            <a:avLst/>
          </a:prstGeom>
          <a:solidFill>
            <a:srgbClr val="8A8471"/>
          </a:solidFill>
          <a:ln/>
        </p:spPr>
      </p:sp>
      <p:sp>
        <p:nvSpPr>
          <p:cNvPr id="54" name="Shape 52"/>
          <p:cNvSpPr/>
          <p:nvPr/>
        </p:nvSpPr>
        <p:spPr>
          <a:xfrm>
            <a:off x="4261485" y="3188722"/>
            <a:ext cx="49530" cy="49530"/>
          </a:xfrm>
          <a:prstGeom prst="ellipse">
            <a:avLst/>
          </a:prstGeom>
          <a:solidFill>
            <a:srgbClr val="8A8471"/>
          </a:solidFill>
          <a:ln/>
        </p:spPr>
      </p:sp>
      <p:sp>
        <p:nvSpPr>
          <p:cNvPr id="55" name="Shape 53"/>
          <p:cNvSpPr/>
          <p:nvPr/>
        </p:nvSpPr>
        <p:spPr>
          <a:xfrm>
            <a:off x="2223135" y="2629563"/>
            <a:ext cx="49530" cy="49530"/>
          </a:xfrm>
          <a:prstGeom prst="ellipse">
            <a:avLst/>
          </a:prstGeom>
          <a:solidFill>
            <a:srgbClr val="8A8471"/>
          </a:solidFill>
          <a:ln/>
        </p:spPr>
      </p:sp>
      <p:sp>
        <p:nvSpPr>
          <p:cNvPr id="56" name="Shape 54"/>
          <p:cNvSpPr/>
          <p:nvPr/>
        </p:nvSpPr>
        <p:spPr>
          <a:xfrm>
            <a:off x="4471035" y="3256390"/>
            <a:ext cx="49530" cy="49530"/>
          </a:xfrm>
          <a:prstGeom prst="ellipse">
            <a:avLst/>
          </a:prstGeom>
          <a:solidFill>
            <a:srgbClr val="8A8471"/>
          </a:solidFill>
          <a:ln/>
        </p:spPr>
      </p:sp>
      <p:sp>
        <p:nvSpPr>
          <p:cNvPr id="57" name="Shape 55"/>
          <p:cNvSpPr/>
          <p:nvPr/>
        </p:nvSpPr>
        <p:spPr>
          <a:xfrm>
            <a:off x="2432685" y="2554357"/>
            <a:ext cx="49530" cy="49530"/>
          </a:xfrm>
          <a:prstGeom prst="ellipse">
            <a:avLst/>
          </a:prstGeom>
          <a:solidFill>
            <a:srgbClr val="8A8471"/>
          </a:solidFill>
          <a:ln/>
        </p:spPr>
      </p:sp>
      <p:sp>
        <p:nvSpPr>
          <p:cNvPr id="58" name="Shape 56"/>
          <p:cNvSpPr/>
          <p:nvPr/>
        </p:nvSpPr>
        <p:spPr>
          <a:xfrm>
            <a:off x="4680585" y="3181184"/>
            <a:ext cx="49530" cy="49530"/>
          </a:xfrm>
          <a:prstGeom prst="ellipse">
            <a:avLst/>
          </a:prstGeom>
          <a:solidFill>
            <a:srgbClr val="8A8471"/>
          </a:solidFill>
          <a:ln/>
        </p:spPr>
      </p:sp>
      <p:sp>
        <p:nvSpPr>
          <p:cNvPr id="59" name="Shape 57"/>
          <p:cNvSpPr/>
          <p:nvPr/>
        </p:nvSpPr>
        <p:spPr>
          <a:xfrm>
            <a:off x="2642235" y="2622025"/>
            <a:ext cx="49530" cy="49530"/>
          </a:xfrm>
          <a:prstGeom prst="ellipse">
            <a:avLst/>
          </a:prstGeom>
          <a:solidFill>
            <a:srgbClr val="8A8471"/>
          </a:solidFill>
          <a:ln/>
        </p:spPr>
      </p:sp>
      <p:sp>
        <p:nvSpPr>
          <p:cNvPr id="60" name="Shape 58"/>
          <p:cNvSpPr/>
          <p:nvPr/>
        </p:nvSpPr>
        <p:spPr>
          <a:xfrm>
            <a:off x="4890135" y="3248853"/>
            <a:ext cx="49530" cy="49530"/>
          </a:xfrm>
          <a:prstGeom prst="ellipse">
            <a:avLst/>
          </a:prstGeom>
          <a:solidFill>
            <a:srgbClr val="8A8471"/>
          </a:solidFill>
          <a:ln/>
        </p:spPr>
      </p:sp>
      <p:sp>
        <p:nvSpPr>
          <p:cNvPr id="61" name="Shape 59"/>
          <p:cNvSpPr/>
          <p:nvPr/>
        </p:nvSpPr>
        <p:spPr>
          <a:xfrm>
            <a:off x="2851785" y="2689694"/>
            <a:ext cx="49530" cy="49530"/>
          </a:xfrm>
          <a:prstGeom prst="ellipse">
            <a:avLst/>
          </a:prstGeom>
          <a:solidFill>
            <a:srgbClr val="8A8471"/>
          </a:solidFill>
          <a:ln/>
        </p:spPr>
      </p:sp>
      <p:sp>
        <p:nvSpPr>
          <p:cNvPr id="62" name="Shape 60"/>
          <p:cNvSpPr/>
          <p:nvPr/>
        </p:nvSpPr>
        <p:spPr>
          <a:xfrm>
            <a:off x="5099685" y="3316522"/>
            <a:ext cx="49530" cy="49530"/>
          </a:xfrm>
          <a:prstGeom prst="ellipse">
            <a:avLst/>
          </a:prstGeom>
          <a:solidFill>
            <a:srgbClr val="8A8471"/>
          </a:solidFill>
          <a:ln/>
        </p:spPr>
      </p:sp>
      <p:sp>
        <p:nvSpPr>
          <p:cNvPr id="63" name="Shape 61"/>
          <p:cNvSpPr/>
          <p:nvPr/>
        </p:nvSpPr>
        <p:spPr>
          <a:xfrm>
            <a:off x="3061335" y="2614488"/>
            <a:ext cx="49530" cy="49530"/>
          </a:xfrm>
          <a:prstGeom prst="ellipse">
            <a:avLst/>
          </a:prstGeom>
          <a:solidFill>
            <a:srgbClr val="8A8471"/>
          </a:solidFill>
          <a:ln/>
        </p:spPr>
      </p:sp>
      <p:sp>
        <p:nvSpPr>
          <p:cNvPr id="64" name="Shape 62"/>
          <p:cNvSpPr/>
          <p:nvPr/>
        </p:nvSpPr>
        <p:spPr>
          <a:xfrm>
            <a:off x="5309235" y="3241316"/>
            <a:ext cx="49530" cy="49530"/>
          </a:xfrm>
          <a:prstGeom prst="ellipse">
            <a:avLst/>
          </a:prstGeom>
          <a:solidFill>
            <a:srgbClr val="8A8471"/>
          </a:solidFill>
          <a:ln/>
        </p:spPr>
      </p:sp>
      <p:sp>
        <p:nvSpPr>
          <p:cNvPr id="65" name="Shape 63"/>
          <p:cNvSpPr/>
          <p:nvPr/>
        </p:nvSpPr>
        <p:spPr>
          <a:xfrm>
            <a:off x="1085850" y="2495550"/>
            <a:ext cx="2190750" cy="209550"/>
          </a:xfrm>
          <a:prstGeom prst="line">
            <a:avLst/>
          </a:prstGeom>
          <a:noFill/>
          <a:ln w="24765">
            <a:solidFill>
              <a:srgbClr val="0E6245"/>
            </a:solidFill>
            <a:prstDash val="solid"/>
          </a:ln>
        </p:spPr>
      </p:sp>
      <p:sp>
        <p:nvSpPr>
          <p:cNvPr id="66" name="Shape 64"/>
          <p:cNvSpPr/>
          <p:nvPr/>
        </p:nvSpPr>
        <p:spPr>
          <a:xfrm>
            <a:off x="3352800" y="3124200"/>
            <a:ext cx="2190750" cy="209550"/>
          </a:xfrm>
          <a:prstGeom prst="line">
            <a:avLst/>
          </a:prstGeom>
          <a:noFill/>
          <a:ln w="24765">
            <a:solidFill>
              <a:srgbClr val="0E6245"/>
            </a:solidFill>
            <a:prstDash val="solid"/>
          </a:ln>
        </p:spPr>
      </p:sp>
      <p:sp>
        <p:nvSpPr>
          <p:cNvPr id="67" name="Shape 65"/>
          <p:cNvSpPr/>
          <p:nvPr/>
        </p:nvSpPr>
        <p:spPr>
          <a:xfrm>
            <a:off x="3314700" y="2171700"/>
            <a:ext cx="0" cy="1466850"/>
          </a:xfrm>
          <a:prstGeom prst="line">
            <a:avLst/>
          </a:prstGeom>
          <a:noFill/>
          <a:ln w="15240">
            <a:solidFill>
              <a:srgbClr val="A8861D"/>
            </a:solidFill>
            <a:prstDash val="dash"/>
          </a:ln>
        </p:spPr>
      </p:sp>
      <p:sp>
        <p:nvSpPr>
          <p:cNvPr id="68" name="Text 66"/>
          <p:cNvSpPr/>
          <p:nvPr/>
        </p:nvSpPr>
        <p:spPr>
          <a:xfrm>
            <a:off x="0" y="2004589"/>
            <a:ext cx="6629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806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法定年龄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9" name="Shape 67"/>
          <p:cNvSpPr/>
          <p:nvPr/>
        </p:nvSpPr>
        <p:spPr>
          <a:xfrm>
            <a:off x="3600450" y="2724150"/>
            <a:ext cx="0" cy="304800"/>
          </a:xfrm>
          <a:prstGeom prst="line">
            <a:avLst/>
          </a:prstGeom>
          <a:noFill/>
          <a:ln w="13335">
            <a:solidFill>
              <a:srgbClr val="23251F"/>
            </a:solidFill>
            <a:prstDash val="solid"/>
          </a:ln>
        </p:spPr>
      </p:sp>
      <p:sp>
        <p:nvSpPr>
          <p:cNvPr id="70" name="Shape 68"/>
          <p:cNvSpPr/>
          <p:nvPr/>
        </p:nvSpPr>
        <p:spPr>
          <a:xfrm>
            <a:off x="3562350" y="3019425"/>
            <a:ext cx="76200" cy="66675"/>
          </a:xfrm>
          <a:custGeom>
            <a:avLst/>
            <a:gdLst/>
            <a:ahLst/>
            <a:cxnLst/>
            <a:rect l="l" t="t" r="r" b="b"/>
            <a:pathLst>
              <a:path w="76200" h="66675">
                <a:moveTo>
                  <a:pt x="0" y="0"/>
                </a:moveTo>
                <a:lnTo>
                  <a:pt x="38100" y="66675"/>
                </a:lnTo>
                <a:lnTo>
                  <a:pt x="76200" y="0"/>
                </a:lnTo>
                <a:close/>
              </a:path>
            </a:pathLst>
          </a:custGeom>
          <a:solidFill>
            <a:srgbClr val="23251F"/>
          </a:solidFill>
          <a:ln/>
        </p:spPr>
      </p:sp>
      <p:sp>
        <p:nvSpPr>
          <p:cNvPr id="71" name="Text 69"/>
          <p:cNvSpPr/>
          <p:nvPr/>
        </p:nvSpPr>
        <p:spPr>
          <a:xfrm>
            <a:off x="3695700" y="2835169"/>
            <a:ext cx="84963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2325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跳跃 = 效应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2" name="Shape 70"/>
          <p:cNvSpPr/>
          <p:nvPr/>
        </p:nvSpPr>
        <p:spPr>
          <a:xfrm>
            <a:off x="6553200" y="3638550"/>
            <a:ext cx="4648200" cy="0"/>
          </a:xfrm>
          <a:prstGeom prst="line">
            <a:avLst/>
          </a:prstGeom>
          <a:noFill/>
          <a:ln w="11430">
            <a:solidFill>
              <a:srgbClr val="8A8471"/>
            </a:solidFill>
            <a:prstDash val="solid"/>
          </a:ln>
        </p:spPr>
      </p:sp>
      <p:sp>
        <p:nvSpPr>
          <p:cNvPr id="73" name="Shape 71"/>
          <p:cNvSpPr/>
          <p:nvPr/>
        </p:nvSpPr>
        <p:spPr>
          <a:xfrm>
            <a:off x="6553200" y="2209800"/>
            <a:ext cx="0" cy="1428750"/>
          </a:xfrm>
          <a:prstGeom prst="line">
            <a:avLst/>
          </a:prstGeom>
          <a:noFill/>
          <a:ln w="11430">
            <a:solidFill>
              <a:srgbClr val="8A8471"/>
            </a:solidFill>
            <a:prstDash val="solid"/>
          </a:ln>
        </p:spPr>
      </p:sp>
      <p:sp>
        <p:nvSpPr>
          <p:cNvPr id="74" name="Text 72"/>
          <p:cNvSpPr/>
          <p:nvPr/>
        </p:nvSpPr>
        <p:spPr>
          <a:xfrm>
            <a:off x="0" y="3700039"/>
            <a:ext cx="11201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时间 →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5" name="Shape 73"/>
          <p:cNvSpPr/>
          <p:nvPr/>
        </p:nvSpPr>
        <p:spPr>
          <a:xfrm>
            <a:off x="9109710" y="2171700"/>
            <a:ext cx="0" cy="1466850"/>
          </a:xfrm>
          <a:prstGeom prst="line">
            <a:avLst/>
          </a:prstGeom>
          <a:noFill/>
          <a:ln w="15240">
            <a:solidFill>
              <a:srgbClr val="A8861D"/>
            </a:solidFill>
            <a:prstDash val="dash"/>
          </a:ln>
        </p:spPr>
      </p:sp>
      <p:sp>
        <p:nvSpPr>
          <p:cNvPr id="76" name="Text 74"/>
          <p:cNvSpPr/>
          <p:nvPr/>
        </p:nvSpPr>
        <p:spPr>
          <a:xfrm>
            <a:off x="6027420" y="2004589"/>
            <a:ext cx="616458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80691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新政施行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7" name="Shape 75"/>
          <p:cNvSpPr/>
          <p:nvPr/>
        </p:nvSpPr>
        <p:spPr>
          <a:xfrm>
            <a:off x="6648450" y="2857500"/>
            <a:ext cx="4457700" cy="571500"/>
          </a:xfrm>
          <a:custGeom>
            <a:avLst/>
            <a:gdLst/>
            <a:ahLst/>
            <a:cxnLst/>
            <a:rect l="l" t="t" r="r" b="b"/>
            <a:pathLst>
              <a:path w="4457700" h="571500">
                <a:moveTo>
                  <a:pt x="0" y="571500"/>
                </a:moveTo>
                <a:lnTo>
                  <a:pt x="2461260" y="285750"/>
                </a:lnTo>
                <a:lnTo>
                  <a:pt x="4457700" y="0"/>
                </a:lnTo>
              </a:path>
            </a:pathLst>
          </a:custGeom>
          <a:noFill/>
          <a:ln w="24765">
            <a:solidFill>
              <a:srgbClr val="8A8471"/>
            </a:solidFill>
            <a:prstDash val="solid"/>
          </a:ln>
        </p:spPr>
      </p:sp>
      <p:sp>
        <p:nvSpPr>
          <p:cNvPr id="78" name="Shape 76"/>
          <p:cNvSpPr/>
          <p:nvPr/>
        </p:nvSpPr>
        <p:spPr>
          <a:xfrm>
            <a:off x="9109710" y="2686050"/>
            <a:ext cx="1996440" cy="285750"/>
          </a:xfrm>
          <a:custGeom>
            <a:avLst/>
            <a:gdLst/>
            <a:ahLst/>
            <a:cxnLst/>
            <a:rect l="l" t="t" r="r" b="b"/>
            <a:pathLst>
              <a:path w="1996440" h="285750">
                <a:moveTo>
                  <a:pt x="0" y="285750"/>
                </a:moveTo>
                <a:lnTo>
                  <a:pt x="1996440" y="0"/>
                </a:lnTo>
              </a:path>
            </a:pathLst>
          </a:custGeom>
          <a:noFill/>
          <a:ln w="15240">
            <a:solidFill>
              <a:srgbClr val="0E6245"/>
            </a:solidFill>
            <a:prstDash val="dash"/>
          </a:ln>
        </p:spPr>
      </p:sp>
      <p:sp>
        <p:nvSpPr>
          <p:cNvPr id="79" name="Shape 77"/>
          <p:cNvSpPr/>
          <p:nvPr/>
        </p:nvSpPr>
        <p:spPr>
          <a:xfrm>
            <a:off x="6648450" y="2495550"/>
            <a:ext cx="4457700" cy="762000"/>
          </a:xfrm>
          <a:custGeom>
            <a:avLst/>
            <a:gdLst/>
            <a:ahLst/>
            <a:cxnLst/>
            <a:rect l="l" t="t" r="r" b="b"/>
            <a:pathLst>
              <a:path w="4457700" h="762000">
                <a:moveTo>
                  <a:pt x="0" y="762000"/>
                </a:moveTo>
                <a:lnTo>
                  <a:pt x="2461260" y="476250"/>
                </a:lnTo>
                <a:lnTo>
                  <a:pt x="4457700" y="0"/>
                </a:lnTo>
              </a:path>
            </a:pathLst>
          </a:custGeom>
          <a:noFill/>
          <a:ln w="24765">
            <a:solidFill>
              <a:srgbClr val="0E6245"/>
            </a:solidFill>
            <a:prstDash val="solid"/>
          </a:ln>
        </p:spPr>
      </p:sp>
      <p:sp>
        <p:nvSpPr>
          <p:cNvPr id="80" name="Text 78"/>
          <p:cNvSpPr/>
          <p:nvPr/>
        </p:nvSpPr>
        <p:spPr>
          <a:xfrm>
            <a:off x="0" y="2328439"/>
            <a:ext cx="111442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新规队列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1" name="Text 79"/>
          <p:cNvSpPr/>
          <p:nvPr/>
        </p:nvSpPr>
        <p:spPr>
          <a:xfrm>
            <a:off x="0" y="2988834"/>
            <a:ext cx="111442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77726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相邻旧规队列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2" name="Shape 80"/>
          <p:cNvSpPr/>
          <p:nvPr/>
        </p:nvSpPr>
        <p:spPr>
          <a:xfrm>
            <a:off x="609600" y="6216015"/>
            <a:ext cx="1714500" cy="7620"/>
          </a:xfrm>
          <a:prstGeom prst="rect">
            <a:avLst/>
          </a:prstGeom>
          <a:solidFill>
            <a:srgbClr val="8A8471"/>
          </a:solidFill>
          <a:ln/>
        </p:spPr>
      </p:sp>
      <p:sp>
        <p:nvSpPr>
          <p:cNvPr id="83" name="Text 81"/>
          <p:cNvSpPr/>
          <p:nvPr/>
        </p:nvSpPr>
        <p:spPr>
          <a:xfrm>
            <a:off x="609600" y="6290477"/>
            <a:ext cx="115824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b="1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4" name="Text 82"/>
          <p:cNvSpPr/>
          <p:nvPr/>
        </p:nvSpPr>
        <p:spPr>
          <a:xfrm>
            <a:off x="778990" y="6290477"/>
            <a:ext cx="1141301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方法：Lee 和 Lemieux（2010），Calonico、Cattaneo 和 Titiunik（2014），McCrary（2008），Callaway 和 Sant</a:t>
            </a:r>
            <a:pPr algn="l" indent="0" marL="0">
              <a:buNone/>
            </a:pPr>
            <a:r>
              <a:rPr lang="en-US" sz="825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'</a:t>
            </a:r>
            <a:pPr algn="l" indent="0" marL="0">
              <a:buNone/>
            </a:pPr>
            <a:r>
              <a:rPr lang="en-US" sz="825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Anna（2021），Roth 等（2023）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3EC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26151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硕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士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学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位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论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文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开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题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报</a:t>
            </a:r>
            <a:pPr algn="l" indent="0" marL="0">
              <a:buNone/>
            </a:pPr>
            <a:r>
              <a:rPr lang="en-US" sz="900" b="1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告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" name="pptwise-slidenum-s0014"/>
          <p:cNvSpPr/>
          <p:nvPr/>
        </p:nvSpPr>
        <p:spPr>
          <a:xfrm>
            <a:off x="0" y="6538409"/>
            <a:ext cx="12192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fld id="{B6F15528-21DE-4FAA-801E-634DDDAF4B2B}" type="slidenum">
              <a:rPr lang="en-US" sz="975" dirty="0">
                <a:solidFill>
                  <a:srgbClr val="62655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15</a:t>
            </a:fld>
            <a:endParaRPr lang="en-US" sz="9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5" name="Text 3"/>
          <p:cNvSpPr/>
          <p:nvPr/>
        </p:nvSpPr>
        <p:spPr>
          <a:xfrm>
            <a:off x="10823871" y="261514"/>
            <a:ext cx="1368129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spc="75" kern="0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§</a:t>
            </a:r>
            <a:pPr algn="l" indent="0" marL="0">
              <a:buNone/>
            </a:pPr>
            <a:r>
              <a:rPr lang="en-US" sz="900" b="1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1096625" y="261514"/>
            <a:ext cx="1095375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spc="75" kern="0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研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究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设</a:t>
            </a:r>
            <a:pPr algn="l" indent="0" marL="0">
              <a:buNone/>
            </a:pPr>
            <a:r>
              <a:rPr lang="en-US" sz="900" b="1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计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609600" y="495300"/>
            <a:ext cx="10972800" cy="9525"/>
          </a:xfrm>
          <a:prstGeom prst="rect">
            <a:avLst/>
          </a:prstGeom>
          <a:solidFill>
            <a:srgbClr val="A8861D"/>
          </a:solidFill>
          <a:ln/>
        </p:spPr>
      </p:sp>
      <p:sp>
        <p:nvSpPr>
          <p:cNvPr id="8" name="Text 6"/>
          <p:cNvSpPr/>
          <p:nvPr/>
        </p:nvSpPr>
        <p:spPr>
          <a:xfrm>
            <a:off x="609600" y="1057577"/>
            <a:ext cx="115824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2325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五个威胁里，处理剂量小最难绕开</a:t>
            </a:r>
            <a:endParaRPr lang="en-US" sz="22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9" name="Text 7"/>
          <p:cNvSpPr/>
          <p:nvPr/>
        </p:nvSpPr>
        <p:spPr>
          <a:xfrm>
            <a:off x="609600" y="1623950"/>
            <a:ext cx="11582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表 3</a:t>
            </a:r>
            <a:pPr algn="l" indent="0" marL="0">
              <a:buNone/>
            </a:pPr>
            <a:r>
              <a:rPr lang="en-US" sz="975" dirty="0">
                <a:solidFill>
                  <a:srgbClr val="2325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　对识别的威胁和应对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609600" y="1898333"/>
            <a:ext cx="10972800" cy="13335"/>
          </a:xfrm>
          <a:prstGeom prst="rect">
            <a:avLst/>
          </a:prstGeom>
          <a:solidFill>
            <a:srgbClr val="23251F"/>
          </a:solidFill>
          <a:ln/>
        </p:spPr>
      </p:sp>
      <p:sp>
        <p:nvSpPr>
          <p:cNvPr id="11" name="Text 9"/>
          <p:cNvSpPr/>
          <p:nvPr/>
        </p:nvSpPr>
        <p:spPr>
          <a:xfrm>
            <a:off x="609600" y="199506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威胁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3143250" y="1995064"/>
            <a:ext cx="90487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为什么危险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7524750" y="1995064"/>
            <a:ext cx="46672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应对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609600" y="2209800"/>
            <a:ext cx="10972800" cy="9525"/>
          </a:xfrm>
          <a:prstGeom prst="rect">
            <a:avLst/>
          </a:prstGeom>
          <a:solidFill>
            <a:srgbClr val="DDD9C8"/>
          </a:solidFill>
          <a:ln/>
        </p:spPr>
      </p:sp>
      <p:sp>
        <p:nvSpPr>
          <p:cNvPr id="15" name="Shape 13"/>
          <p:cNvSpPr/>
          <p:nvPr/>
        </p:nvSpPr>
        <p:spPr>
          <a:xfrm>
            <a:off x="609600" y="2247900"/>
            <a:ext cx="10972800" cy="685800"/>
          </a:xfrm>
          <a:prstGeom prst="rect">
            <a:avLst/>
          </a:prstGeom>
          <a:solidFill>
            <a:srgbClr val="EFE9D5"/>
          </a:solidFill>
          <a:ln/>
        </p:spPr>
      </p:sp>
      <p:sp>
        <p:nvSpPr>
          <p:cNvPr id="16" name="Shape 14"/>
          <p:cNvSpPr/>
          <p:nvPr/>
        </p:nvSpPr>
        <p:spPr>
          <a:xfrm>
            <a:off x="609600" y="2247900"/>
            <a:ext cx="28575" cy="685800"/>
          </a:xfrm>
          <a:prstGeom prst="rect">
            <a:avLst/>
          </a:prstGeom>
          <a:solidFill>
            <a:srgbClr val="A8861D"/>
          </a:solidFill>
          <a:ln/>
        </p:spPr>
      </p:sp>
      <p:sp>
        <p:nvSpPr>
          <p:cNvPr id="17" name="Shape 15"/>
          <p:cNvSpPr/>
          <p:nvPr/>
        </p:nvSpPr>
        <p:spPr>
          <a:xfrm>
            <a:off x="820738" y="2651125"/>
            <a:ext cx="111125" cy="5953"/>
          </a:xfrm>
          <a:custGeom>
            <a:avLst/>
            <a:gdLst/>
            <a:ahLst/>
            <a:cxnLst/>
            <a:rect l="l" t="t" r="r" b="b"/>
            <a:pathLst>
              <a:path w="111125" h="5953">
                <a:moveTo>
                  <a:pt x="0" y="0"/>
                </a:moveTo>
                <a:lnTo>
                  <a:pt x="111125" y="0"/>
                </a:lnTo>
              </a:path>
            </a:pathLst>
          </a:custGeom>
          <a:noFill/>
          <a:ln w="15875">
            <a:solidFill>
              <a:srgbClr val="0E6245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820738" y="2492375"/>
            <a:ext cx="111125" cy="5953"/>
          </a:xfrm>
          <a:custGeom>
            <a:avLst/>
            <a:gdLst/>
            <a:ahLst/>
            <a:cxnLst/>
            <a:rect l="l" t="t" r="r" b="b"/>
            <a:pathLst>
              <a:path w="111125" h="5953">
                <a:moveTo>
                  <a:pt x="0" y="0"/>
                </a:moveTo>
                <a:lnTo>
                  <a:pt x="111125" y="0"/>
                </a:lnTo>
              </a:path>
            </a:pathLst>
          </a:custGeom>
          <a:noFill/>
          <a:ln w="15875">
            <a:solidFill>
              <a:srgbClr val="0E624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36613" y="2571750"/>
            <a:ext cx="79375" cy="79375"/>
          </a:xfrm>
          <a:custGeom>
            <a:avLst/>
            <a:gdLst/>
            <a:ahLst/>
            <a:cxnLst/>
            <a:rect l="l" t="t" r="r" b="b"/>
            <a:pathLst>
              <a:path w="79375" h="79375">
                <a:moveTo>
                  <a:pt x="79375" y="79375"/>
                </a:moveTo>
                <a:lnTo>
                  <a:pt x="79375" y="46260"/>
                </a:lnTo>
                <a:arcTo hR="15875" wR="15875" stAng="21599266" swAng="-2699785"/>
                <a:lnTo>
                  <a:pt x="39688" y="0"/>
                </a:lnTo>
                <a:lnTo>
                  <a:pt x="4651" y="35036"/>
                </a:lnTo>
                <a:arcTo hR="15875" wR="15875" stAng="13500519" swAng="-2699785"/>
                <a:lnTo>
                  <a:pt x="0" y="79375"/>
                </a:lnTo>
              </a:path>
            </a:pathLst>
          </a:custGeom>
          <a:noFill/>
          <a:ln w="15875">
            <a:solidFill>
              <a:srgbClr val="0E6245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36613" y="2492375"/>
            <a:ext cx="79375" cy="79375"/>
          </a:xfrm>
          <a:custGeom>
            <a:avLst/>
            <a:gdLst/>
            <a:ahLst/>
            <a:cxnLst/>
            <a:rect l="l" t="t" r="r" b="b"/>
            <a:pathLst>
              <a:path w="79375" h="79375">
                <a:moveTo>
                  <a:pt x="0" y="0"/>
                </a:moveTo>
                <a:lnTo>
                  <a:pt x="0" y="33115"/>
                </a:lnTo>
                <a:arcTo hR="15875" wR="15875" stAng="10799266" swAng="-2699785"/>
                <a:lnTo>
                  <a:pt x="39688" y="79375"/>
                </a:lnTo>
                <a:lnTo>
                  <a:pt x="74724" y="44339"/>
                </a:lnTo>
                <a:arcTo hR="15875" wR="15875" stAng="2700519" swAng="-2699785"/>
                <a:lnTo>
                  <a:pt x="79375" y="0"/>
                </a:lnTo>
              </a:path>
            </a:pathLst>
          </a:custGeom>
          <a:noFill/>
          <a:ln w="15875">
            <a:solidFill>
              <a:srgbClr val="0E624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066800" y="2491266"/>
            <a:ext cx="111252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325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处理剂量小</a:t>
            </a:r>
            <a:endParaRPr lang="en-US" sz="12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3143250" y="2405362"/>
            <a:ext cx="90487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2325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到 2026 年底最多延迟 5 至 8 个月，窗口里样本少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7524750" y="2405362"/>
            <a:ext cx="46672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325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先做检验力分析，报告最小可检测效应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609600" y="2933700"/>
            <a:ext cx="10972800" cy="9525"/>
          </a:xfrm>
          <a:prstGeom prst="rect">
            <a:avLst/>
          </a:prstGeom>
          <a:solidFill>
            <a:srgbClr val="DDD9C8"/>
          </a:solidFill>
          <a:ln/>
        </p:spPr>
      </p:sp>
      <p:sp>
        <p:nvSpPr>
          <p:cNvPr id="25" name="Shape 23"/>
          <p:cNvSpPr/>
          <p:nvPr/>
        </p:nvSpPr>
        <p:spPr>
          <a:xfrm>
            <a:off x="900113" y="3281363"/>
            <a:ext cx="47625" cy="47625"/>
          </a:xfrm>
          <a:prstGeom prst="ellipse">
            <a:avLst/>
          </a:prstGeom>
          <a:noFill/>
          <a:ln w="15875">
            <a:solidFill>
              <a:srgbClr val="0E6245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804862" y="3186113"/>
            <a:ext cx="47625" cy="47625"/>
          </a:xfrm>
          <a:prstGeom prst="ellipse">
            <a:avLst/>
          </a:prstGeom>
          <a:noFill/>
          <a:ln w="15875">
            <a:solidFill>
              <a:srgbClr val="0E6245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884238" y="3209925"/>
            <a:ext cx="39688" cy="71438"/>
          </a:xfrm>
          <a:custGeom>
            <a:avLst/>
            <a:gdLst/>
            <a:ahLst/>
            <a:cxnLst/>
            <a:rect l="l" t="t" r="r" b="b"/>
            <a:pathLst>
              <a:path w="39688" h="71438">
                <a:moveTo>
                  <a:pt x="0" y="0"/>
                </a:moveTo>
                <a:lnTo>
                  <a:pt x="23813" y="0"/>
                </a:lnTo>
                <a:arcTo hR="15875" wR="15875" stAng="16200000" swAng="5400000"/>
                <a:lnTo>
                  <a:pt x="39688" y="71438"/>
                </a:lnTo>
              </a:path>
            </a:pathLst>
          </a:custGeom>
          <a:noFill/>
          <a:ln w="15875">
            <a:solidFill>
              <a:srgbClr val="0E6245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828675" y="3233738"/>
            <a:ext cx="39688" cy="71438"/>
          </a:xfrm>
          <a:custGeom>
            <a:avLst/>
            <a:gdLst/>
            <a:ahLst/>
            <a:cxnLst/>
            <a:rect l="l" t="t" r="r" b="b"/>
            <a:pathLst>
              <a:path w="39688" h="71438">
                <a:moveTo>
                  <a:pt x="39688" y="71438"/>
                </a:moveTo>
                <a:lnTo>
                  <a:pt x="15875" y="71438"/>
                </a:lnTo>
                <a:arcTo hR="15875" wR="15875" stAng="5400000" swAng="5400000"/>
                <a:lnTo>
                  <a:pt x="0" y="0"/>
                </a:lnTo>
              </a:path>
            </a:pathLst>
          </a:custGeom>
          <a:noFill/>
          <a:ln w="15875">
            <a:solidFill>
              <a:srgbClr val="0E624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066800" y="3177066"/>
            <a:ext cx="111252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325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平行趋势不成立</a:t>
            </a:r>
            <a:endParaRPr lang="en-US" sz="12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3143250" y="3091162"/>
            <a:ext cx="90487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2325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Morris（2022）重估澳大利亚：控制队列趋势后效应降三分之二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7524750" y="3091162"/>
            <a:ext cx="46672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325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多期事件研究，加入出生队列趋势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2" name="Shape 30"/>
          <p:cNvSpPr/>
          <p:nvPr/>
        </p:nvSpPr>
        <p:spPr>
          <a:xfrm>
            <a:off x="609600" y="3619500"/>
            <a:ext cx="10972800" cy="9525"/>
          </a:xfrm>
          <a:prstGeom prst="rect">
            <a:avLst/>
          </a:prstGeom>
          <a:solidFill>
            <a:srgbClr val="DDD9C8"/>
          </a:solidFill>
          <a:ln/>
        </p:spPr>
      </p:sp>
      <p:sp>
        <p:nvSpPr>
          <p:cNvPr id="33" name="Shape 31"/>
          <p:cNvSpPr/>
          <p:nvPr/>
        </p:nvSpPr>
        <p:spPr>
          <a:xfrm>
            <a:off x="804862" y="3879850"/>
            <a:ext cx="142875" cy="142875"/>
          </a:xfrm>
          <a:prstGeom prst="roundRect">
            <a:avLst>
              <a:gd name="adj" fmla="val 11111"/>
            </a:avLst>
          </a:prstGeom>
          <a:noFill/>
          <a:ln w="15875">
            <a:solidFill>
              <a:srgbClr val="0E6245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908050" y="3863975"/>
            <a:ext cx="5953" cy="31750"/>
          </a:xfrm>
          <a:custGeom>
            <a:avLst/>
            <a:gdLst/>
            <a:ahLst/>
            <a:cxnLst/>
            <a:rect l="l" t="t" r="r" b="b"/>
            <a:pathLst>
              <a:path w="5953" h="31750">
                <a:moveTo>
                  <a:pt x="0" y="0"/>
                </a:moveTo>
                <a:lnTo>
                  <a:pt x="0" y="31750"/>
                </a:lnTo>
              </a:path>
            </a:pathLst>
          </a:custGeom>
          <a:noFill/>
          <a:ln w="15875">
            <a:solidFill>
              <a:srgbClr val="0E6245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804862" y="3927475"/>
            <a:ext cx="142875" cy="5953"/>
          </a:xfrm>
          <a:custGeom>
            <a:avLst/>
            <a:gdLst/>
            <a:ahLst/>
            <a:cxnLst/>
            <a:rect l="l" t="t" r="r" b="b"/>
            <a:pathLst>
              <a:path w="142875" h="5953">
                <a:moveTo>
                  <a:pt x="0" y="0"/>
                </a:moveTo>
                <a:lnTo>
                  <a:pt x="142875" y="0"/>
                </a:lnTo>
              </a:path>
            </a:pathLst>
          </a:custGeom>
          <a:noFill/>
          <a:ln w="15875">
            <a:solidFill>
              <a:srgbClr val="0E6245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844550" y="3863975"/>
            <a:ext cx="5953" cy="31750"/>
          </a:xfrm>
          <a:custGeom>
            <a:avLst/>
            <a:gdLst/>
            <a:ahLst/>
            <a:cxnLst/>
            <a:rect l="l" t="t" r="r" b="b"/>
            <a:pathLst>
              <a:path w="5953" h="31750">
                <a:moveTo>
                  <a:pt x="0" y="0"/>
                </a:moveTo>
                <a:lnTo>
                  <a:pt x="0" y="31750"/>
                </a:lnTo>
              </a:path>
            </a:pathLst>
          </a:custGeom>
          <a:noFill/>
          <a:ln w="15875">
            <a:solidFill>
              <a:srgbClr val="0E6245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868362" y="3959225"/>
            <a:ext cx="47625" cy="5953"/>
          </a:xfrm>
          <a:custGeom>
            <a:avLst/>
            <a:gdLst/>
            <a:ahLst/>
            <a:cxnLst/>
            <a:rect l="l" t="t" r="r" b="b"/>
            <a:pathLst>
              <a:path w="47625" h="5953">
                <a:moveTo>
                  <a:pt x="47625" y="0"/>
                </a:moveTo>
                <a:lnTo>
                  <a:pt x="0" y="0"/>
                </a:lnTo>
              </a:path>
            </a:pathLst>
          </a:custGeom>
          <a:noFill/>
          <a:ln w="15875">
            <a:solidFill>
              <a:srgbClr val="0E6245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836613" y="3990975"/>
            <a:ext cx="47625" cy="5953"/>
          </a:xfrm>
          <a:custGeom>
            <a:avLst/>
            <a:gdLst/>
            <a:ahLst/>
            <a:cxnLst/>
            <a:rect l="l" t="t" r="r" b="b"/>
            <a:pathLst>
              <a:path w="47625" h="5953">
                <a:moveTo>
                  <a:pt x="47625" y="0"/>
                </a:moveTo>
                <a:lnTo>
                  <a:pt x="0" y="0"/>
                </a:lnTo>
              </a:path>
            </a:pathLst>
          </a:custGeom>
          <a:noFill/>
          <a:ln w="15875">
            <a:solidFill>
              <a:srgbClr val="0E6245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836613" y="3959225"/>
            <a:ext cx="5953" cy="5953"/>
          </a:xfrm>
          <a:custGeom>
            <a:avLst/>
            <a:gdLst/>
            <a:ahLst/>
            <a:cxnLst/>
            <a:rect l="l" t="t" r="r" b="b"/>
            <a:pathLst>
              <a:path w="5953" h="5953">
                <a:moveTo>
                  <a:pt x="0" y="0"/>
                </a:moveTo>
                <a:lnTo>
                  <a:pt x="79" y="0"/>
                </a:lnTo>
              </a:path>
            </a:pathLst>
          </a:custGeom>
          <a:noFill/>
          <a:ln w="15875">
            <a:solidFill>
              <a:srgbClr val="0E6245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915988" y="3990975"/>
            <a:ext cx="5953" cy="5953"/>
          </a:xfrm>
          <a:custGeom>
            <a:avLst/>
            <a:gdLst/>
            <a:ahLst/>
            <a:cxnLst/>
            <a:rect l="l" t="t" r="r" b="b"/>
            <a:pathLst>
              <a:path w="5953" h="5953">
                <a:moveTo>
                  <a:pt x="0" y="0"/>
                </a:moveTo>
                <a:lnTo>
                  <a:pt x="79" y="0"/>
                </a:lnTo>
              </a:path>
            </a:pathLst>
          </a:custGeom>
          <a:noFill/>
          <a:ln w="15875">
            <a:solidFill>
              <a:srgbClr val="0E6245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1066800" y="3862866"/>
            <a:ext cx="111252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325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预期效应</a:t>
            </a:r>
            <a:endParaRPr lang="en-US" sz="12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42" name="Text 40"/>
          <p:cNvSpPr/>
          <p:nvPr/>
        </p:nvSpPr>
        <p:spPr>
          <a:xfrm>
            <a:off x="3143250" y="3776962"/>
            <a:ext cx="90487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2325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《决定》公布到施行只有三个半月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3" name="Text 41"/>
          <p:cNvSpPr/>
          <p:nvPr/>
        </p:nvSpPr>
        <p:spPr>
          <a:xfrm>
            <a:off x="7524750" y="3776962"/>
            <a:ext cx="46672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325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检验到龄前人群 2024 年 9 月后是否提前变化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4" name="Shape 42"/>
          <p:cNvSpPr/>
          <p:nvPr/>
        </p:nvSpPr>
        <p:spPr>
          <a:xfrm>
            <a:off x="609600" y="4305300"/>
            <a:ext cx="10972800" cy="9525"/>
          </a:xfrm>
          <a:prstGeom prst="rect">
            <a:avLst/>
          </a:prstGeom>
          <a:solidFill>
            <a:srgbClr val="DDD9C8"/>
          </a:solidFill>
          <a:ln/>
        </p:spPr>
      </p:sp>
      <p:sp>
        <p:nvSpPr>
          <p:cNvPr id="45" name="Shape 43"/>
          <p:cNvSpPr/>
          <p:nvPr/>
        </p:nvSpPr>
        <p:spPr>
          <a:xfrm>
            <a:off x="796952" y="4549772"/>
            <a:ext cx="158854" cy="79381"/>
          </a:xfrm>
          <a:custGeom>
            <a:avLst/>
            <a:gdLst/>
            <a:ahLst/>
            <a:cxnLst/>
            <a:rect l="l" t="t" r="r" b="b"/>
            <a:pathLst>
              <a:path w="158854" h="79381">
                <a:moveTo>
                  <a:pt x="85936" y="1432"/>
                </a:moveTo>
                <a:arcTo hR="15875" wR="15875" stAng="17671159" swAng="-2942318"/>
                <a:lnTo>
                  <a:pt x="4735" y="32388"/>
                </a:lnTo>
                <a:arcTo hR="7938" wR="7938" stAng="14772344" swAng="-7944687"/>
                <a:lnTo>
                  <a:pt x="72839" y="77949"/>
                </a:lnTo>
                <a:arcTo hR="15875" wR="15875" stAng="6871159" swAng="-2942318"/>
                <a:lnTo>
                  <a:pt x="154119" y="46993"/>
                </a:lnTo>
                <a:arcTo hR="7938" wR="7938" stAng="3972344" swAng="-7944687"/>
                <a:close/>
              </a:path>
            </a:pathLst>
          </a:custGeom>
          <a:noFill/>
          <a:ln w="15875">
            <a:solidFill>
              <a:srgbClr val="0E6245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796925" y="4629150"/>
            <a:ext cx="158750" cy="39672"/>
          </a:xfrm>
          <a:custGeom>
            <a:avLst/>
            <a:gdLst/>
            <a:ahLst/>
            <a:cxnLst/>
            <a:rect l="l" t="t" r="r" b="b"/>
            <a:pathLst>
              <a:path w="158750" h="39672">
                <a:moveTo>
                  <a:pt x="0" y="0"/>
                </a:moveTo>
                <a:arcTo hR="7938" wR="7938" stAng="10808507" swAng="-3918443"/>
                <a:lnTo>
                  <a:pt x="72866" y="38259"/>
                </a:lnTo>
                <a:arcTo hR="15875" wR="15875" stAng="6861719" swAng="-2923437"/>
                <a:lnTo>
                  <a:pt x="154067" y="7302"/>
                </a:lnTo>
                <a:arcTo hR="7938" wR="7938" stAng="3947828" swAng="-3974988"/>
              </a:path>
            </a:pathLst>
          </a:custGeom>
          <a:noFill/>
          <a:ln w="15875">
            <a:solidFill>
              <a:srgbClr val="0E6245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796925" y="4668838"/>
            <a:ext cx="158750" cy="39672"/>
          </a:xfrm>
          <a:custGeom>
            <a:avLst/>
            <a:gdLst/>
            <a:ahLst/>
            <a:cxnLst/>
            <a:rect l="l" t="t" r="r" b="b"/>
            <a:pathLst>
              <a:path w="158750" h="39672">
                <a:moveTo>
                  <a:pt x="0" y="0"/>
                </a:moveTo>
                <a:arcTo hR="7938" wR="7938" stAng="10808507" swAng="-3918443"/>
                <a:lnTo>
                  <a:pt x="72866" y="38259"/>
                </a:lnTo>
                <a:arcTo hR="15875" wR="15875" stAng="6861719" swAng="-2923437"/>
                <a:lnTo>
                  <a:pt x="154067" y="7303"/>
                </a:lnTo>
                <a:arcTo hR="7938" wR="7938" stAng="3947828" swAng="-3974988"/>
              </a:path>
            </a:pathLst>
          </a:custGeom>
          <a:noFill/>
          <a:ln w="15875">
            <a:solidFill>
              <a:srgbClr val="0E6245"/>
            </a:solidFill>
            <a:prstDash val="solid"/>
          </a:ln>
        </p:spPr>
      </p:sp>
      <p:sp>
        <p:nvSpPr>
          <p:cNvPr id="48" name="Text 46"/>
          <p:cNvSpPr/>
          <p:nvPr/>
        </p:nvSpPr>
        <p:spPr>
          <a:xfrm>
            <a:off x="1066800" y="4548666"/>
            <a:ext cx="111252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325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同期政策</a:t>
            </a:r>
            <a:endParaRPr lang="en-US" sz="12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49" name="Text 47"/>
          <p:cNvSpPr/>
          <p:nvPr/>
        </p:nvSpPr>
        <p:spPr>
          <a:xfrm>
            <a:off x="3143250" y="4462762"/>
            <a:ext cx="90487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2325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弹性退休、失业保险延期、2030 年起缴费年限提高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0" name="Text 48"/>
          <p:cNvSpPr/>
          <p:nvPr/>
        </p:nvSpPr>
        <p:spPr>
          <a:xfrm>
            <a:off x="7524750" y="4462762"/>
            <a:ext cx="46672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325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就业、失业、领取分开估计，样本截至 2029 年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1" name="Shape 49"/>
          <p:cNvSpPr/>
          <p:nvPr/>
        </p:nvSpPr>
        <p:spPr>
          <a:xfrm>
            <a:off x="609600" y="4991100"/>
            <a:ext cx="10972800" cy="9525"/>
          </a:xfrm>
          <a:prstGeom prst="rect">
            <a:avLst/>
          </a:prstGeom>
          <a:solidFill>
            <a:srgbClr val="DDD9C8"/>
          </a:solidFill>
          <a:ln/>
        </p:spPr>
      </p:sp>
      <p:sp>
        <p:nvSpPr>
          <p:cNvPr id="52" name="Shape 50"/>
          <p:cNvSpPr/>
          <p:nvPr/>
        </p:nvSpPr>
        <p:spPr>
          <a:xfrm>
            <a:off x="836613" y="5243513"/>
            <a:ext cx="79375" cy="79375"/>
          </a:xfrm>
          <a:prstGeom prst="ellipse">
            <a:avLst/>
          </a:prstGeom>
          <a:noFill/>
          <a:ln w="15875">
            <a:solidFill>
              <a:srgbClr val="0E6245"/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812800" y="5322888"/>
            <a:ext cx="127000" cy="63500"/>
          </a:xfrm>
          <a:custGeom>
            <a:avLst/>
            <a:gdLst/>
            <a:ahLst/>
            <a:cxnLst/>
            <a:rect l="l" t="t" r="r" b="b"/>
            <a:pathLst>
              <a:path w="127000" h="63500">
                <a:moveTo>
                  <a:pt x="127000" y="63500"/>
                </a:moveTo>
                <a:arcTo hR="63500" wR="63500" stAng="0" swAng="-10800000"/>
              </a:path>
            </a:pathLst>
          </a:custGeom>
          <a:noFill/>
          <a:ln w="15875">
            <a:solidFill>
              <a:srgbClr val="0E6245"/>
            </a:solidFill>
            <a:prstDash val="solid"/>
          </a:ln>
        </p:spPr>
      </p:sp>
      <p:sp>
        <p:nvSpPr>
          <p:cNvPr id="54" name="Text 52"/>
          <p:cNvSpPr/>
          <p:nvPr/>
        </p:nvSpPr>
        <p:spPr>
          <a:xfrm>
            <a:off x="1066800" y="5234466"/>
            <a:ext cx="111252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2325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身份与样本</a:t>
            </a:r>
            <a:endParaRPr lang="en-US" sz="12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55" name="Text 53"/>
          <p:cNvSpPr/>
          <p:nvPr/>
        </p:nvSpPr>
        <p:spPr>
          <a:xfrm>
            <a:off x="3143250" y="5148562"/>
            <a:ext cx="90487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2325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只约束城镇职工，原 50 岁还是 55 岁难以识别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6" name="Text 54"/>
          <p:cNvSpPr/>
          <p:nvPr/>
        </p:nvSpPr>
        <p:spPr>
          <a:xfrm>
            <a:off x="7524750" y="5148562"/>
            <a:ext cx="46672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325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用职业、单位类型和参保类型重建，做敏感性分析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7" name="Shape 55"/>
          <p:cNvSpPr/>
          <p:nvPr/>
        </p:nvSpPr>
        <p:spPr>
          <a:xfrm>
            <a:off x="609600" y="5676900"/>
            <a:ext cx="10972800" cy="9525"/>
          </a:xfrm>
          <a:prstGeom prst="rect">
            <a:avLst/>
          </a:prstGeom>
          <a:solidFill>
            <a:srgbClr val="DDD9C8"/>
          </a:solidFill>
          <a:ln/>
        </p:spPr>
      </p:sp>
      <p:sp>
        <p:nvSpPr>
          <p:cNvPr id="58" name="Shape 56"/>
          <p:cNvSpPr/>
          <p:nvPr/>
        </p:nvSpPr>
        <p:spPr>
          <a:xfrm>
            <a:off x="609600" y="5670232"/>
            <a:ext cx="10972800" cy="13335"/>
          </a:xfrm>
          <a:prstGeom prst="rect">
            <a:avLst/>
          </a:prstGeom>
          <a:solidFill>
            <a:srgbClr val="23251F"/>
          </a:solidFill>
          <a:ln/>
        </p:spPr>
      </p:sp>
      <p:sp>
        <p:nvSpPr>
          <p:cNvPr id="59" name="Shape 57"/>
          <p:cNvSpPr/>
          <p:nvPr/>
        </p:nvSpPr>
        <p:spPr>
          <a:xfrm>
            <a:off x="609600" y="6216015"/>
            <a:ext cx="1714500" cy="7620"/>
          </a:xfrm>
          <a:prstGeom prst="rect">
            <a:avLst/>
          </a:prstGeom>
          <a:solidFill>
            <a:srgbClr val="8A8471"/>
          </a:solidFill>
          <a:ln/>
        </p:spPr>
      </p:sp>
      <p:sp>
        <p:nvSpPr>
          <p:cNvPr id="60" name="Text 58"/>
          <p:cNvSpPr/>
          <p:nvPr/>
        </p:nvSpPr>
        <p:spPr>
          <a:xfrm>
            <a:off x="609600" y="6290477"/>
            <a:ext cx="115824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b="1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1" name="Text 59"/>
          <p:cNvSpPr/>
          <p:nvPr/>
        </p:nvSpPr>
        <p:spPr>
          <a:xfrm>
            <a:off x="778990" y="6290477"/>
            <a:ext cx="1141301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《决定》《办法》及附件（2024-09-13），Morris（2022），Atalay 和 Barrett（2015）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3EC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26151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硕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士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学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位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论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文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开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题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报</a:t>
            </a:r>
            <a:pPr algn="l" indent="0" marL="0">
              <a:buNone/>
            </a:pPr>
            <a:r>
              <a:rPr lang="en-US" sz="900" b="1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告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" name="pptwise-slidenum-s0015"/>
          <p:cNvSpPr/>
          <p:nvPr/>
        </p:nvSpPr>
        <p:spPr>
          <a:xfrm>
            <a:off x="0" y="6538409"/>
            <a:ext cx="12192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fld id="{B6F15528-21DE-4FAA-801E-634DDDAF4B2B}" type="slidenum">
              <a:rPr lang="en-US" sz="975" dirty="0">
                <a:solidFill>
                  <a:srgbClr val="62655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16</a:t>
            </a:fld>
            <a:endParaRPr lang="en-US" sz="9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5" name="Text 3"/>
          <p:cNvSpPr/>
          <p:nvPr/>
        </p:nvSpPr>
        <p:spPr>
          <a:xfrm>
            <a:off x="11071521" y="261514"/>
            <a:ext cx="1120479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spc="75" kern="0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§</a:t>
            </a:r>
            <a:pPr algn="l" indent="0" marL="0">
              <a:buNone/>
            </a:pPr>
            <a:r>
              <a:rPr lang="en-US" sz="900" b="1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1344275" y="261514"/>
            <a:ext cx="847725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spc="75" kern="0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计</a:t>
            </a:r>
            <a:pPr algn="l" indent="0" marL="0">
              <a:buNone/>
            </a:pPr>
            <a:r>
              <a:rPr lang="en-US" sz="900" b="1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划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609600" y="495300"/>
            <a:ext cx="10972800" cy="9525"/>
          </a:xfrm>
          <a:prstGeom prst="rect">
            <a:avLst/>
          </a:prstGeom>
          <a:solidFill>
            <a:srgbClr val="A8861D"/>
          </a:solidFill>
          <a:ln/>
        </p:spPr>
      </p:sp>
      <p:sp>
        <p:nvSpPr>
          <p:cNvPr id="8" name="Text 6"/>
          <p:cNvSpPr/>
          <p:nvPr/>
        </p:nvSpPr>
        <p:spPr>
          <a:xfrm>
            <a:off x="609600" y="1057577"/>
            <a:ext cx="115824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2325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进度：2027 年 6 月查数据闸门，两条路都能成文</a:t>
            </a:r>
            <a:endParaRPr lang="en-US" sz="22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3138488" y="1771650"/>
            <a:ext cx="9525" cy="3181350"/>
          </a:xfrm>
          <a:prstGeom prst="rect">
            <a:avLst/>
          </a:prstGeom>
          <a:solidFill>
            <a:srgbClr val="DDD9C8"/>
          </a:solidFill>
          <a:ln/>
        </p:spPr>
      </p:sp>
      <p:sp>
        <p:nvSpPr>
          <p:cNvPr id="10" name="Text 8"/>
          <p:cNvSpPr/>
          <p:nvPr/>
        </p:nvSpPr>
        <p:spPr>
          <a:xfrm>
            <a:off x="0" y="1585489"/>
            <a:ext cx="62865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2026-10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4381500" y="1771650"/>
            <a:ext cx="9525" cy="3181350"/>
          </a:xfrm>
          <a:prstGeom prst="rect">
            <a:avLst/>
          </a:prstGeom>
          <a:solidFill>
            <a:srgbClr val="DDD9C8"/>
          </a:solidFill>
          <a:ln/>
        </p:spPr>
      </p:sp>
      <p:sp>
        <p:nvSpPr>
          <p:cNvPr id="12" name="Text 10"/>
          <p:cNvSpPr/>
          <p:nvPr/>
        </p:nvSpPr>
        <p:spPr>
          <a:xfrm>
            <a:off x="0" y="1585489"/>
            <a:ext cx="8772525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2027-01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5624513" y="1771650"/>
            <a:ext cx="9525" cy="3181350"/>
          </a:xfrm>
          <a:prstGeom prst="rect">
            <a:avLst/>
          </a:prstGeom>
          <a:solidFill>
            <a:srgbClr val="DDD9C8"/>
          </a:solidFill>
          <a:ln/>
        </p:spPr>
      </p:sp>
      <p:sp>
        <p:nvSpPr>
          <p:cNvPr id="14" name="Text 12"/>
          <p:cNvSpPr/>
          <p:nvPr/>
        </p:nvSpPr>
        <p:spPr>
          <a:xfrm>
            <a:off x="0" y="1585489"/>
            <a:ext cx="112585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04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6867525" y="1771650"/>
            <a:ext cx="9525" cy="3181350"/>
          </a:xfrm>
          <a:prstGeom prst="rect">
            <a:avLst/>
          </a:prstGeom>
          <a:solidFill>
            <a:srgbClr val="DDD9C8"/>
          </a:solidFill>
          <a:ln/>
        </p:spPr>
      </p:sp>
      <p:sp>
        <p:nvSpPr>
          <p:cNvPr id="16" name="Text 14"/>
          <p:cNvSpPr/>
          <p:nvPr/>
        </p:nvSpPr>
        <p:spPr>
          <a:xfrm>
            <a:off x="1552575" y="1585489"/>
            <a:ext cx="10639425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07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8110537" y="1771650"/>
            <a:ext cx="9525" cy="3181350"/>
          </a:xfrm>
          <a:prstGeom prst="rect">
            <a:avLst/>
          </a:prstGeom>
          <a:solidFill>
            <a:srgbClr val="DDD9C8"/>
          </a:solidFill>
          <a:ln/>
        </p:spPr>
      </p:sp>
      <p:sp>
        <p:nvSpPr>
          <p:cNvPr id="18" name="Text 16"/>
          <p:cNvSpPr/>
          <p:nvPr/>
        </p:nvSpPr>
        <p:spPr>
          <a:xfrm>
            <a:off x="4038600" y="1585489"/>
            <a:ext cx="8153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10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9353550" y="1771650"/>
            <a:ext cx="9525" cy="3181350"/>
          </a:xfrm>
          <a:prstGeom prst="rect">
            <a:avLst/>
          </a:prstGeom>
          <a:solidFill>
            <a:srgbClr val="DDD9C8"/>
          </a:solidFill>
          <a:ln/>
        </p:spPr>
      </p:sp>
      <p:sp>
        <p:nvSpPr>
          <p:cNvPr id="20" name="Text 18"/>
          <p:cNvSpPr/>
          <p:nvPr/>
        </p:nvSpPr>
        <p:spPr>
          <a:xfrm>
            <a:off x="6524625" y="1585489"/>
            <a:ext cx="5667375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2028-01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10596563" y="1771650"/>
            <a:ext cx="9525" cy="3181350"/>
          </a:xfrm>
          <a:prstGeom prst="rect">
            <a:avLst/>
          </a:prstGeom>
          <a:solidFill>
            <a:srgbClr val="DDD9C8"/>
          </a:solidFill>
          <a:ln/>
        </p:spPr>
      </p:sp>
      <p:sp>
        <p:nvSpPr>
          <p:cNvPr id="22" name="Text 20"/>
          <p:cNvSpPr/>
          <p:nvPr/>
        </p:nvSpPr>
        <p:spPr>
          <a:xfrm>
            <a:off x="9010650" y="1585489"/>
            <a:ext cx="31813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04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695325" y="2088356"/>
            <a:ext cx="5358" cy="100013"/>
          </a:xfrm>
          <a:custGeom>
            <a:avLst/>
            <a:gdLst/>
            <a:ahLst/>
            <a:cxnLst/>
            <a:rect l="l" t="t" r="r" b="b"/>
            <a:pathLst>
              <a:path w="5358" h="100013">
                <a:moveTo>
                  <a:pt x="0" y="0"/>
                </a:moveTo>
                <a:lnTo>
                  <a:pt x="0" y="100013"/>
                </a:lnTo>
              </a:path>
            </a:pathLst>
          </a:custGeom>
          <a:noFill/>
          <a:ln w="14288">
            <a:solidFill>
              <a:srgbClr val="0E6245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23888" y="2059781"/>
            <a:ext cx="142875" cy="128588"/>
          </a:xfrm>
          <a:custGeom>
            <a:avLst/>
            <a:gdLst/>
            <a:ahLst/>
            <a:cxnLst/>
            <a:rect l="l" t="t" r="r" b="b"/>
            <a:pathLst>
              <a:path w="142875" h="128588">
                <a:moveTo>
                  <a:pt x="7144" y="107156"/>
                </a:moveTo>
                <a:arcTo hR="7144" wR="7144" stAng="5400000" swAng="5400000"/>
                <a:lnTo>
                  <a:pt x="0" y="7144"/>
                </a:lnTo>
                <a:arcTo hR="7144" wR="7144" stAng="10800000" swAng="5400000"/>
                <a:lnTo>
                  <a:pt x="42863" y="0"/>
                </a:lnTo>
                <a:arcTo hR="28575" wR="28575" stAng="16200000" swAng="5400000"/>
                <a:arcTo hR="28575" wR="28575" stAng="10800000" swAng="5400000"/>
                <a:lnTo>
                  <a:pt x="135731" y="0"/>
                </a:lnTo>
                <a:arcTo hR="7144" wR="7144" stAng="16200000" swAng="5400000"/>
                <a:lnTo>
                  <a:pt x="142875" y="100013"/>
                </a:lnTo>
                <a:arcTo hR="7144" wR="7144" stAng="0" swAng="5400000"/>
                <a:lnTo>
                  <a:pt x="92869" y="107156"/>
                </a:lnTo>
                <a:arcTo hR="21431" wR="21431" stAng="16200000" swAng="-5400000"/>
                <a:arcTo hR="21431" wR="21431" stAng="0" swAng="-5400000"/>
                <a:close/>
              </a:path>
            </a:pathLst>
          </a:custGeom>
          <a:noFill/>
          <a:ln w="14288">
            <a:solidFill>
              <a:srgbClr val="0E624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76300" y="2042936"/>
            <a:ext cx="113157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325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文献与改革前画像</a:t>
            </a:r>
            <a:endParaRPr lang="en-US" sz="10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876300" y="2251877"/>
            <a:ext cx="113157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2026-10 至 2027-04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7" name="Shape 25"/>
          <p:cNvSpPr/>
          <p:nvPr/>
        </p:nvSpPr>
        <p:spPr>
          <a:xfrm>
            <a:off x="3143250" y="2038350"/>
            <a:ext cx="2900363" cy="209550"/>
          </a:xfrm>
          <a:prstGeom prst="roundRect">
            <a:avLst>
              <a:gd name="adj" fmla="val 13636"/>
            </a:avLst>
          </a:prstGeom>
          <a:solidFill>
            <a:srgbClr val="0E6245"/>
          </a:solidFill>
          <a:ln/>
        </p:spPr>
      </p:sp>
      <p:sp>
        <p:nvSpPr>
          <p:cNvPr id="28" name="Shape 26"/>
          <p:cNvSpPr/>
          <p:nvPr/>
        </p:nvSpPr>
        <p:spPr>
          <a:xfrm>
            <a:off x="716756" y="2736056"/>
            <a:ext cx="42863" cy="42863"/>
          </a:xfrm>
          <a:prstGeom prst="ellipse">
            <a:avLst/>
          </a:prstGeom>
          <a:noFill/>
          <a:ln w="14288">
            <a:solidFill>
              <a:srgbClr val="0E6245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631031" y="2650331"/>
            <a:ext cx="42863" cy="42863"/>
          </a:xfrm>
          <a:prstGeom prst="ellipse">
            <a:avLst/>
          </a:prstGeom>
          <a:noFill/>
          <a:ln w="14288">
            <a:solidFill>
              <a:srgbClr val="0E6245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702469" y="2671763"/>
            <a:ext cx="35719" cy="64294"/>
          </a:xfrm>
          <a:custGeom>
            <a:avLst/>
            <a:gdLst/>
            <a:ahLst/>
            <a:cxnLst/>
            <a:rect l="l" t="t" r="r" b="b"/>
            <a:pathLst>
              <a:path w="35719" h="64294">
                <a:moveTo>
                  <a:pt x="0" y="0"/>
                </a:moveTo>
                <a:lnTo>
                  <a:pt x="21431" y="0"/>
                </a:lnTo>
                <a:arcTo hR="14288" wR="14288" stAng="16200000" swAng="5400000"/>
                <a:lnTo>
                  <a:pt x="35719" y="64294"/>
                </a:lnTo>
              </a:path>
            </a:pathLst>
          </a:custGeom>
          <a:noFill/>
          <a:ln w="14288">
            <a:solidFill>
              <a:srgbClr val="0E6245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652463" y="2693194"/>
            <a:ext cx="35719" cy="64294"/>
          </a:xfrm>
          <a:custGeom>
            <a:avLst/>
            <a:gdLst/>
            <a:ahLst/>
            <a:cxnLst/>
            <a:rect l="l" t="t" r="r" b="b"/>
            <a:pathLst>
              <a:path w="35719" h="64294">
                <a:moveTo>
                  <a:pt x="35719" y="64294"/>
                </a:moveTo>
                <a:lnTo>
                  <a:pt x="14288" y="64294"/>
                </a:lnTo>
                <a:arcTo hR="14288" wR="14288" stAng="5400000" swAng="5400000"/>
                <a:lnTo>
                  <a:pt x="0" y="0"/>
                </a:lnTo>
              </a:path>
            </a:pathLst>
          </a:custGeom>
          <a:noFill/>
          <a:ln w="14288">
            <a:solidFill>
              <a:srgbClr val="0E6245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876300" y="2633486"/>
            <a:ext cx="113157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325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旧阈值断点基准</a:t>
            </a:r>
            <a:endParaRPr lang="en-US" sz="10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876300" y="2842427"/>
            <a:ext cx="113157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2027-02 至 2027-07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4" name="Shape 32"/>
          <p:cNvSpPr/>
          <p:nvPr/>
        </p:nvSpPr>
        <p:spPr>
          <a:xfrm>
            <a:off x="4800600" y="2628900"/>
            <a:ext cx="2486025" cy="209550"/>
          </a:xfrm>
          <a:prstGeom prst="roundRect">
            <a:avLst>
              <a:gd name="adj" fmla="val 13636"/>
            </a:avLst>
          </a:prstGeom>
          <a:solidFill>
            <a:srgbClr val="0E6245"/>
          </a:solidFill>
          <a:ln/>
        </p:spPr>
      </p:sp>
      <p:sp>
        <p:nvSpPr>
          <p:cNvPr id="35" name="Shape 33"/>
          <p:cNvSpPr/>
          <p:nvPr/>
        </p:nvSpPr>
        <p:spPr>
          <a:xfrm>
            <a:off x="652463" y="3248025"/>
            <a:ext cx="85725" cy="114300"/>
          </a:xfrm>
          <a:custGeom>
            <a:avLst/>
            <a:gdLst/>
            <a:ahLst/>
            <a:cxnLst/>
            <a:rect l="l" t="t" r="r" b="b"/>
            <a:pathLst>
              <a:path w="85725" h="114300">
                <a:moveTo>
                  <a:pt x="85725" y="21431"/>
                </a:moveTo>
                <a:lnTo>
                  <a:pt x="85725" y="7144"/>
                </a:lnTo>
                <a:arcTo hR="7144" wR="7144" stAng="0" swAng="-5400000"/>
                <a:lnTo>
                  <a:pt x="3572" y="0"/>
                </a:lnTo>
                <a:arcTo hR="3572" wR="3572" stAng="16200000" swAng="-7612194"/>
                <a:lnTo>
                  <a:pt x="32861" y="48578"/>
                </a:lnTo>
                <a:arcTo hR="14288" wR="14288" stAng="19387806" swAng="4424388"/>
                <a:lnTo>
                  <a:pt x="714" y="108585"/>
                </a:lnTo>
                <a:arcTo hR="3572" wR="3572" stAng="13012194" swAng="-7612194"/>
                <a:lnTo>
                  <a:pt x="78581" y="114300"/>
                </a:lnTo>
                <a:arcTo hR="7144" wR="7144" stAng="5400000" swAng="-5400000"/>
                <a:lnTo>
                  <a:pt x="85725" y="92869"/>
                </a:lnTo>
              </a:path>
            </a:pathLst>
          </a:custGeom>
          <a:noFill/>
          <a:ln w="14288">
            <a:solidFill>
              <a:srgbClr val="0E6245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876300" y="3224036"/>
            <a:ext cx="113157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325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检验力分析</a:t>
            </a:r>
            <a:endParaRPr lang="en-US" sz="10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37" name="Text 35"/>
          <p:cNvSpPr/>
          <p:nvPr/>
        </p:nvSpPr>
        <p:spPr>
          <a:xfrm>
            <a:off x="876300" y="3432977"/>
            <a:ext cx="113157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2027-04 至 2027-06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8" name="Shape 36"/>
          <p:cNvSpPr/>
          <p:nvPr/>
        </p:nvSpPr>
        <p:spPr>
          <a:xfrm>
            <a:off x="5629275" y="3219450"/>
            <a:ext cx="1243013" cy="209550"/>
          </a:xfrm>
          <a:prstGeom prst="roundRect">
            <a:avLst>
              <a:gd name="adj" fmla="val 13636"/>
            </a:avLst>
          </a:prstGeom>
          <a:solidFill>
            <a:srgbClr val="0E6245"/>
          </a:solidFill>
          <a:ln/>
        </p:spPr>
      </p:sp>
      <p:sp>
        <p:nvSpPr>
          <p:cNvPr id="39" name="Shape 37"/>
          <p:cNvSpPr/>
          <p:nvPr/>
        </p:nvSpPr>
        <p:spPr>
          <a:xfrm>
            <a:off x="673894" y="3917156"/>
            <a:ext cx="42863" cy="42863"/>
          </a:xfrm>
          <a:prstGeom prst="ellipse">
            <a:avLst/>
          </a:prstGeom>
          <a:noFill/>
          <a:ln w="14288">
            <a:solidFill>
              <a:srgbClr val="0E6245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631031" y="3831431"/>
            <a:ext cx="42863" cy="42863"/>
          </a:xfrm>
          <a:prstGeom prst="ellipse">
            <a:avLst/>
          </a:prstGeom>
          <a:noFill/>
          <a:ln w="14288">
            <a:solidFill>
              <a:srgbClr val="0E6245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716756" y="3831431"/>
            <a:ext cx="42863" cy="42863"/>
          </a:xfrm>
          <a:prstGeom prst="ellipse">
            <a:avLst/>
          </a:prstGeom>
          <a:noFill/>
          <a:ln w="14288">
            <a:solidFill>
              <a:srgbClr val="0E6245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652463" y="3874294"/>
            <a:ext cx="85725" cy="21431"/>
          </a:xfrm>
          <a:custGeom>
            <a:avLst/>
            <a:gdLst/>
            <a:ahLst/>
            <a:cxnLst/>
            <a:rect l="l" t="t" r="r" b="b"/>
            <a:pathLst>
              <a:path w="85725" h="21431">
                <a:moveTo>
                  <a:pt x="85725" y="0"/>
                </a:moveTo>
                <a:lnTo>
                  <a:pt x="85725" y="14288"/>
                </a:lnTo>
                <a:cubicBezTo>
                  <a:pt x="85725" y="18574"/>
                  <a:pt x="82868" y="21431"/>
                  <a:pt x="78581" y="21431"/>
                </a:cubicBezTo>
                <a:lnTo>
                  <a:pt x="7144" y="21431"/>
                </a:lnTo>
                <a:cubicBezTo>
                  <a:pt x="2858" y="21431"/>
                  <a:pt x="0" y="18574"/>
                  <a:pt x="0" y="14288"/>
                </a:cubicBezTo>
                <a:lnTo>
                  <a:pt x="0" y="0"/>
                </a:lnTo>
              </a:path>
            </a:pathLst>
          </a:custGeom>
          <a:noFill/>
          <a:ln w="14288">
            <a:solidFill>
              <a:srgbClr val="0E6245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695325" y="3895725"/>
            <a:ext cx="5358" cy="21431"/>
          </a:xfrm>
          <a:custGeom>
            <a:avLst/>
            <a:gdLst/>
            <a:ahLst/>
            <a:cxnLst/>
            <a:rect l="l" t="t" r="r" b="b"/>
            <a:pathLst>
              <a:path w="5358" h="21431">
                <a:moveTo>
                  <a:pt x="0" y="0"/>
                </a:moveTo>
                <a:lnTo>
                  <a:pt x="0" y="21431"/>
                </a:lnTo>
              </a:path>
            </a:pathLst>
          </a:custGeom>
          <a:noFill/>
          <a:ln w="14288">
            <a:solidFill>
              <a:srgbClr val="0E6245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876300" y="3814586"/>
            <a:ext cx="113157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325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设计二或深化基准</a:t>
            </a:r>
            <a:endParaRPr lang="en-US" sz="10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45" name="Text 43"/>
          <p:cNvSpPr/>
          <p:nvPr/>
        </p:nvSpPr>
        <p:spPr>
          <a:xfrm>
            <a:off x="876300" y="4023527"/>
            <a:ext cx="113157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2027-07 至 2027-12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6" name="Shape 44"/>
          <p:cNvSpPr/>
          <p:nvPr/>
        </p:nvSpPr>
        <p:spPr>
          <a:xfrm>
            <a:off x="6879908" y="3817620"/>
            <a:ext cx="2470785" cy="194310"/>
          </a:xfrm>
          <a:prstGeom prst="roundRect">
            <a:avLst>
              <a:gd name="adj" fmla="val 14706"/>
            </a:avLst>
          </a:prstGeom>
          <a:noFill/>
          <a:ln w="15240">
            <a:solidFill>
              <a:srgbClr val="0E6245"/>
            </a:solidFill>
            <a:prstDash val="dash"/>
          </a:ln>
        </p:spPr>
      </p:sp>
      <p:sp>
        <p:nvSpPr>
          <p:cNvPr id="47" name="Shape 45"/>
          <p:cNvSpPr/>
          <p:nvPr/>
        </p:nvSpPr>
        <p:spPr>
          <a:xfrm>
            <a:off x="681038" y="4486275"/>
            <a:ext cx="35719" cy="5358"/>
          </a:xfrm>
          <a:custGeom>
            <a:avLst/>
            <a:gdLst/>
            <a:ahLst/>
            <a:cxnLst/>
            <a:rect l="l" t="t" r="r" b="b"/>
            <a:pathLst>
              <a:path w="35719" h="5358">
                <a:moveTo>
                  <a:pt x="35719" y="0"/>
                </a:moveTo>
                <a:lnTo>
                  <a:pt x="0" y="0"/>
                </a:lnTo>
              </a:path>
            </a:pathLst>
          </a:custGeom>
          <a:noFill/>
          <a:ln w="14288">
            <a:solidFill>
              <a:srgbClr val="0E6245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681038" y="4457700"/>
            <a:ext cx="35719" cy="5358"/>
          </a:xfrm>
          <a:custGeom>
            <a:avLst/>
            <a:gdLst/>
            <a:ahLst/>
            <a:cxnLst/>
            <a:rect l="l" t="t" r="r" b="b"/>
            <a:pathLst>
              <a:path w="35719" h="5358">
                <a:moveTo>
                  <a:pt x="35719" y="0"/>
                </a:moveTo>
                <a:lnTo>
                  <a:pt x="0" y="0"/>
                </a:lnTo>
              </a:path>
            </a:pathLst>
          </a:custGeom>
          <a:noFill/>
          <a:ln w="14288">
            <a:solidFill>
              <a:srgbClr val="0E6245"/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638175" y="4421981"/>
            <a:ext cx="107156" cy="100013"/>
          </a:xfrm>
          <a:custGeom>
            <a:avLst/>
            <a:gdLst/>
            <a:ahLst/>
            <a:cxnLst/>
            <a:rect l="l" t="t" r="r" b="b"/>
            <a:pathLst>
              <a:path w="107156" h="100013">
                <a:moveTo>
                  <a:pt x="107156" y="100013"/>
                </a:moveTo>
                <a:lnTo>
                  <a:pt x="107156" y="14288"/>
                </a:lnTo>
                <a:arcTo hR="14288" wR="14288" stAng="0" swAng="-5400000"/>
                <a:lnTo>
                  <a:pt x="0" y="0"/>
                </a:lnTo>
              </a:path>
            </a:pathLst>
          </a:custGeom>
          <a:noFill/>
          <a:ln w="14288">
            <a:solidFill>
              <a:srgbClr val="0E6245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623888" y="4421981"/>
            <a:ext cx="142875" cy="128588"/>
          </a:xfrm>
          <a:custGeom>
            <a:avLst/>
            <a:gdLst/>
            <a:ahLst/>
            <a:cxnLst/>
            <a:rect l="l" t="t" r="r" b="b"/>
            <a:pathLst>
              <a:path w="142875" h="128588">
                <a:moveTo>
                  <a:pt x="42863" y="128588"/>
                </a:moveTo>
                <a:lnTo>
                  <a:pt x="128588" y="128588"/>
                </a:lnTo>
                <a:arcTo hR="14288" wR="14288" stAng="5400000" swAng="-5400000"/>
                <a:lnTo>
                  <a:pt x="142875" y="107156"/>
                </a:lnTo>
                <a:arcTo hR="7144" wR="7144" stAng="0" swAng="-5400000"/>
                <a:lnTo>
                  <a:pt x="64294" y="100013"/>
                </a:lnTo>
                <a:arcTo hR="7144" wR="7144" stAng="16200000" swAng="-5400000"/>
                <a:lnTo>
                  <a:pt x="57150" y="114300"/>
                </a:lnTo>
                <a:arcTo hR="14288" wR="14288" stAng="0" swAng="10800000"/>
                <a:lnTo>
                  <a:pt x="28575" y="14288"/>
                </a:lnTo>
                <a:arcTo hR="14288" wR="14288" stAng="0" swAng="-10800000"/>
                <a:lnTo>
                  <a:pt x="0" y="28575"/>
                </a:lnTo>
                <a:arcTo hR="7144" wR="7144" stAng="10800000" swAng="-5400000"/>
                <a:lnTo>
                  <a:pt x="28575" y="35719"/>
                </a:lnTo>
              </a:path>
            </a:pathLst>
          </a:custGeom>
          <a:noFill/>
          <a:ln w="14288">
            <a:solidFill>
              <a:srgbClr val="0E6245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876300" y="4405136"/>
            <a:ext cx="113157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2325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写作与答辩</a:t>
            </a:r>
            <a:endParaRPr lang="en-US" sz="10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52" name="Text 50"/>
          <p:cNvSpPr/>
          <p:nvPr/>
        </p:nvSpPr>
        <p:spPr>
          <a:xfrm>
            <a:off x="876300" y="4614077"/>
            <a:ext cx="113157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2027-09 至 2028-05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3" name="Shape 51"/>
          <p:cNvSpPr/>
          <p:nvPr/>
        </p:nvSpPr>
        <p:spPr>
          <a:xfrm>
            <a:off x="7700963" y="4400550"/>
            <a:ext cx="3729038" cy="209550"/>
          </a:xfrm>
          <a:prstGeom prst="roundRect">
            <a:avLst>
              <a:gd name="adj" fmla="val 13636"/>
            </a:avLst>
          </a:prstGeom>
          <a:solidFill>
            <a:srgbClr val="0E6245"/>
          </a:solidFill>
          <a:ln/>
        </p:spPr>
      </p:sp>
      <p:sp>
        <p:nvSpPr>
          <p:cNvPr id="54" name="Shape 52"/>
          <p:cNvSpPr/>
          <p:nvPr/>
        </p:nvSpPr>
        <p:spPr>
          <a:xfrm>
            <a:off x="6657499" y="1771650"/>
            <a:ext cx="15240" cy="3181350"/>
          </a:xfrm>
          <a:prstGeom prst="rect">
            <a:avLst/>
          </a:prstGeom>
          <a:solidFill>
            <a:srgbClr val="A8861D"/>
          </a:solidFill>
          <a:ln/>
        </p:spPr>
      </p:sp>
      <p:sp>
        <p:nvSpPr>
          <p:cNvPr id="55" name="Shape 53"/>
          <p:cNvSpPr/>
          <p:nvPr/>
        </p:nvSpPr>
        <p:spPr>
          <a:xfrm>
            <a:off x="6550819" y="502920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14300" y="0"/>
                </a:moveTo>
                <a:lnTo>
                  <a:pt x="228600" y="114300"/>
                </a:lnTo>
                <a:lnTo>
                  <a:pt x="114300" y="228600"/>
                </a:lnTo>
                <a:lnTo>
                  <a:pt x="0" y="114300"/>
                </a:lnTo>
                <a:close/>
              </a:path>
            </a:pathLst>
          </a:custGeom>
          <a:solidFill>
            <a:srgbClr val="A8861D"/>
          </a:solidFill>
          <a:ln/>
        </p:spPr>
      </p:sp>
      <p:sp>
        <p:nvSpPr>
          <p:cNvPr id="56" name="Text 54"/>
          <p:cNvSpPr/>
          <p:nvPr/>
        </p:nvSpPr>
        <p:spPr>
          <a:xfrm>
            <a:off x="6855619" y="5062689"/>
            <a:ext cx="5336381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2325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数据闸门 · 2027 年 6 月</a:t>
            </a:r>
            <a:endParaRPr lang="en-US" sz="112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57" name="Shape 55"/>
          <p:cNvSpPr/>
          <p:nvPr/>
        </p:nvSpPr>
        <p:spPr>
          <a:xfrm>
            <a:off x="609600" y="5467350"/>
            <a:ext cx="28575" cy="381000"/>
          </a:xfrm>
          <a:prstGeom prst="rect">
            <a:avLst/>
          </a:prstGeom>
          <a:solidFill>
            <a:srgbClr val="A8861D"/>
          </a:solidFill>
          <a:ln/>
        </p:spPr>
      </p:sp>
      <p:sp>
        <p:nvSpPr>
          <p:cNvPr id="58" name="Text 56"/>
          <p:cNvSpPr/>
          <p:nvPr/>
        </p:nvSpPr>
        <p:spPr>
          <a:xfrm>
            <a:off x="790575" y="5577187"/>
            <a:ext cx="11401425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2325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过闸：做相邻出生队列的新政评估。不过闸：以旧阈值断点基准和检验力分析为主体成文，共 20 个月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3EC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26151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硕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士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学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位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论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文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开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题</a:t>
            </a:r>
            <a:pPr algn="l" indent="0" marL="0">
              <a:buNone/>
            </a:pPr>
            <a:r>
              <a:rPr lang="en-US" sz="900" b="1" spc="225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报</a:t>
            </a:r>
            <a:pPr algn="l" indent="0" marL="0">
              <a:buNone/>
            </a:pPr>
            <a:r>
              <a:rPr lang="en-US" sz="900" b="1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告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" name="pptwise-slidenum-s0016"/>
          <p:cNvSpPr/>
          <p:nvPr/>
        </p:nvSpPr>
        <p:spPr>
          <a:xfrm>
            <a:off x="0" y="6538409"/>
            <a:ext cx="12192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fld id="{B6F15528-21DE-4FAA-801E-634DDDAF4B2B}" type="slidenum">
              <a:rPr lang="en-US" sz="975" dirty="0">
                <a:solidFill>
                  <a:srgbClr val="62655B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17</a:t>
            </a:fld>
            <a:endParaRPr lang="en-US" sz="97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5" name="Text 3"/>
          <p:cNvSpPr/>
          <p:nvPr/>
        </p:nvSpPr>
        <p:spPr>
          <a:xfrm>
            <a:off x="11071521" y="261514"/>
            <a:ext cx="1120479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spc="75" kern="0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§</a:t>
            </a:r>
            <a:pPr algn="l" indent="0" marL="0">
              <a:buNone/>
            </a:pPr>
            <a:r>
              <a:rPr lang="en-US" sz="900" b="1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Text 4"/>
          <p:cNvSpPr/>
          <p:nvPr/>
        </p:nvSpPr>
        <p:spPr>
          <a:xfrm>
            <a:off x="11344275" y="261514"/>
            <a:ext cx="847725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spc="75" kern="0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计</a:t>
            </a:r>
            <a:pPr algn="l" indent="0" marL="0">
              <a:buNone/>
            </a:pPr>
            <a:r>
              <a:rPr lang="en-US" sz="900" b="1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划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609600" y="495300"/>
            <a:ext cx="10972800" cy="9525"/>
          </a:xfrm>
          <a:prstGeom prst="rect">
            <a:avLst/>
          </a:prstGeom>
          <a:solidFill>
            <a:srgbClr val="A8861D"/>
          </a:solidFill>
          <a:ln/>
        </p:spPr>
      </p:sp>
      <p:sp>
        <p:nvSpPr>
          <p:cNvPr id="8" name="Text 6"/>
          <p:cNvSpPr/>
          <p:nvPr/>
        </p:nvSpPr>
        <p:spPr>
          <a:xfrm>
            <a:off x="609600" y="1057577"/>
            <a:ext cx="115824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2325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请委员会指导四个问题</a:t>
            </a:r>
            <a:endParaRPr lang="en-US" sz="22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614363" y="1604963"/>
            <a:ext cx="3781425" cy="1914525"/>
          </a:xfrm>
          <a:prstGeom prst="roundRect">
            <a:avLst>
              <a:gd name="adj" fmla="val 1741"/>
            </a:avLst>
          </a:prstGeom>
          <a:solidFill>
            <a:srgbClr val="FCFBF6"/>
          </a:solidFill>
          <a:ln w="9525">
            <a:solidFill>
              <a:srgbClr val="DDD9C8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19150" y="1791002"/>
            <a:ext cx="1137285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0E6245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Q1</a:t>
            </a:r>
            <a:endParaRPr lang="en-US" sz="22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3988594" y="1924844"/>
            <a:ext cx="157163" cy="96044"/>
          </a:xfrm>
          <a:prstGeom prst="roundRect">
            <a:avLst>
              <a:gd name="adj" fmla="val 18182"/>
            </a:avLst>
          </a:prstGeom>
          <a:noFill/>
          <a:ln w="17463">
            <a:solidFill>
              <a:srgbClr val="8A8471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023519" y="1846263"/>
            <a:ext cx="87313" cy="78581"/>
          </a:xfrm>
          <a:custGeom>
            <a:avLst/>
            <a:gdLst/>
            <a:ahLst/>
            <a:cxnLst/>
            <a:rect l="l" t="t" r="r" b="b"/>
            <a:pathLst>
              <a:path w="87313" h="78581">
                <a:moveTo>
                  <a:pt x="0" y="78581"/>
                </a:moveTo>
                <a:lnTo>
                  <a:pt x="0" y="43656"/>
                </a:lnTo>
                <a:arcTo hR="43656" wR="43656" stAng="10800000" swAng="10800000"/>
                <a:lnTo>
                  <a:pt x="87313" y="78581"/>
                </a:lnTo>
              </a:path>
            </a:pathLst>
          </a:custGeom>
          <a:noFill/>
          <a:ln w="17463">
            <a:solidFill>
              <a:srgbClr val="8A8471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19150" y="2302077"/>
            <a:ext cx="1137285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325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闸门过不了怎么办</a:t>
            </a:r>
            <a:endParaRPr lang="en-US" sz="15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819150" y="2691112"/>
            <a:ext cx="113728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2027 年 6 月仍拿不到改革后数据，以基准和检验力分析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819150" y="2910187"/>
            <a:ext cx="113728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为主体是否可以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4519613" y="1604963"/>
            <a:ext cx="3781425" cy="1914525"/>
          </a:xfrm>
          <a:prstGeom prst="roundRect">
            <a:avLst>
              <a:gd name="adj" fmla="val 1741"/>
            </a:avLst>
          </a:prstGeom>
          <a:solidFill>
            <a:srgbClr val="FCFBF6"/>
          </a:solidFill>
          <a:ln w="9525">
            <a:solidFill>
              <a:srgbClr val="DDD9C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724400" y="1791002"/>
            <a:ext cx="74676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0E6245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Q2</a:t>
            </a:r>
            <a:endParaRPr lang="en-US" sz="22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7885112" y="1959769"/>
            <a:ext cx="122238" cy="52388"/>
          </a:xfrm>
          <a:custGeom>
            <a:avLst/>
            <a:gdLst/>
            <a:ahLst/>
            <a:cxnLst/>
            <a:rect l="l" t="t" r="r" b="b"/>
            <a:pathLst>
              <a:path w="122238" h="52388">
                <a:moveTo>
                  <a:pt x="122238" y="52388"/>
                </a:moveTo>
                <a:lnTo>
                  <a:pt x="122238" y="34925"/>
                </a:lnTo>
                <a:arcTo hR="34925" wR="34925" stAng="0" swAng="-5400000"/>
                <a:lnTo>
                  <a:pt x="34925" y="0"/>
                </a:lnTo>
                <a:arcTo hR="34925" wR="34925" stAng="16200000" swAng="-5400000"/>
                <a:lnTo>
                  <a:pt x="0" y="52388"/>
                </a:lnTo>
              </a:path>
            </a:pathLst>
          </a:custGeom>
          <a:noFill/>
          <a:ln w="17463">
            <a:solidFill>
              <a:srgbClr val="8A8471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007350" y="1856111"/>
            <a:ext cx="26161" cy="67615"/>
          </a:xfrm>
          <a:custGeom>
            <a:avLst/>
            <a:gdLst/>
            <a:ahLst/>
            <a:cxnLst/>
            <a:rect l="l" t="t" r="r" b="b"/>
            <a:pathLst>
              <a:path w="26161" h="67615">
                <a:moveTo>
                  <a:pt x="0" y="0"/>
                </a:moveTo>
                <a:arcTo hR="34925" wR="34925" stAng="17072025" swAng="9055950"/>
              </a:path>
            </a:pathLst>
          </a:custGeom>
          <a:noFill/>
          <a:ln w="17463">
            <a:solidFill>
              <a:srgbClr val="8A847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033544" y="1960904"/>
            <a:ext cx="26194" cy="51252"/>
          </a:xfrm>
          <a:custGeom>
            <a:avLst/>
            <a:gdLst/>
            <a:ahLst/>
            <a:cxnLst/>
            <a:rect l="l" t="t" r="r" b="b"/>
            <a:pathLst>
              <a:path w="26194" h="51252">
                <a:moveTo>
                  <a:pt x="26194" y="51252"/>
                </a:moveTo>
                <a:lnTo>
                  <a:pt x="26194" y="33790"/>
                </a:lnTo>
                <a:arcTo hR="34925" wR="34925" stAng="21597436" swAng="-4528786"/>
              </a:path>
            </a:pathLst>
          </a:custGeom>
          <a:noFill/>
          <a:ln w="17463">
            <a:solidFill>
              <a:srgbClr val="8A8471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7911306" y="1854994"/>
            <a:ext cx="69850" cy="69850"/>
          </a:xfrm>
          <a:prstGeom prst="ellipse">
            <a:avLst/>
          </a:prstGeom>
          <a:noFill/>
          <a:ln w="17463">
            <a:solidFill>
              <a:srgbClr val="8A8471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724400" y="2302077"/>
            <a:ext cx="74676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325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对照组怎么选</a:t>
            </a:r>
            <a:endParaRPr lang="en-US" sz="15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4724400" y="2691112"/>
            <a:ext cx="74676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只用相邻出生队列，还是加入不受新规约束的城乡居民养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4724400" y="2910187"/>
            <a:ext cx="74676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老保险参保人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614363" y="3643313"/>
            <a:ext cx="3781425" cy="1914525"/>
          </a:xfrm>
          <a:prstGeom prst="roundRect">
            <a:avLst>
              <a:gd name="adj" fmla="val 1741"/>
            </a:avLst>
          </a:prstGeom>
          <a:solidFill>
            <a:srgbClr val="FCFBF6"/>
          </a:solidFill>
          <a:ln w="9525">
            <a:solidFill>
              <a:srgbClr val="DDD9C8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819150" y="3829352"/>
            <a:ext cx="1137285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0E6245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Q3</a:t>
            </a:r>
            <a:endParaRPr lang="en-US" sz="22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7" name="Shape 25"/>
          <p:cNvSpPr/>
          <p:nvPr/>
        </p:nvSpPr>
        <p:spPr>
          <a:xfrm>
            <a:off x="3979863" y="3884613"/>
            <a:ext cx="174625" cy="174625"/>
          </a:xfrm>
          <a:prstGeom prst="ellipse">
            <a:avLst/>
          </a:prstGeom>
          <a:noFill/>
          <a:ln w="17463">
            <a:solidFill>
              <a:srgbClr val="8A8471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4014788" y="3919538"/>
            <a:ext cx="104775" cy="104775"/>
          </a:xfrm>
          <a:prstGeom prst="ellipse">
            <a:avLst/>
          </a:prstGeom>
          <a:noFill/>
          <a:ln w="17463">
            <a:solidFill>
              <a:srgbClr val="8A8471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049712" y="3954463"/>
            <a:ext cx="34925" cy="34925"/>
          </a:xfrm>
          <a:prstGeom prst="ellipse">
            <a:avLst/>
          </a:prstGeom>
          <a:noFill/>
          <a:ln w="17463">
            <a:solidFill>
              <a:srgbClr val="8A8471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819150" y="4340427"/>
            <a:ext cx="1137285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325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结果变量报几个</a:t>
            </a:r>
            <a:endParaRPr lang="en-US" sz="15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819150" y="4729462"/>
            <a:ext cx="113728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就业、失业、领取养老金、隔代照料都报，还是聚焦就业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819150" y="4948537"/>
            <a:ext cx="113728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一项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3" name="Shape 31"/>
          <p:cNvSpPr/>
          <p:nvPr/>
        </p:nvSpPr>
        <p:spPr>
          <a:xfrm>
            <a:off x="4519613" y="3643313"/>
            <a:ext cx="3781425" cy="1914525"/>
          </a:xfrm>
          <a:prstGeom prst="roundRect">
            <a:avLst>
              <a:gd name="adj" fmla="val 1741"/>
            </a:avLst>
          </a:prstGeom>
          <a:solidFill>
            <a:srgbClr val="FCFBF6"/>
          </a:solidFill>
          <a:ln w="9525">
            <a:solidFill>
              <a:srgbClr val="DDD9C8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724400" y="3829352"/>
            <a:ext cx="74676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0E6245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Q4</a:t>
            </a:r>
            <a:endParaRPr lang="en-US" sz="22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35" name="Shape 33"/>
          <p:cNvSpPr/>
          <p:nvPr/>
        </p:nvSpPr>
        <p:spPr>
          <a:xfrm>
            <a:off x="7928769" y="3893344"/>
            <a:ext cx="87313" cy="87313"/>
          </a:xfrm>
          <a:prstGeom prst="ellipse">
            <a:avLst/>
          </a:prstGeom>
          <a:noFill/>
          <a:ln w="17463">
            <a:solidFill>
              <a:srgbClr val="8A8471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7902575" y="3980656"/>
            <a:ext cx="139700" cy="69850"/>
          </a:xfrm>
          <a:custGeom>
            <a:avLst/>
            <a:gdLst/>
            <a:ahLst/>
            <a:cxnLst/>
            <a:rect l="l" t="t" r="r" b="b"/>
            <a:pathLst>
              <a:path w="139700" h="69850">
                <a:moveTo>
                  <a:pt x="139700" y="69850"/>
                </a:moveTo>
                <a:arcTo hR="69850" wR="69850" stAng="0" swAng="-10800000"/>
              </a:path>
            </a:pathLst>
          </a:custGeom>
          <a:noFill/>
          <a:ln w="17463">
            <a:solidFill>
              <a:srgbClr val="8A8471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4724400" y="4340427"/>
            <a:ext cx="74676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2325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女职工身份怎么认</a:t>
            </a:r>
            <a:endParaRPr lang="en-US" sz="15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38" name="Text 36"/>
          <p:cNvSpPr/>
          <p:nvPr/>
        </p:nvSpPr>
        <p:spPr>
          <a:xfrm>
            <a:off x="4724400" y="4729462"/>
            <a:ext cx="74676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原 50 岁和原 55 岁女职工，用职业和单位类型重建，是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9" name="Text 37"/>
          <p:cNvSpPr/>
          <p:nvPr/>
        </p:nvSpPr>
        <p:spPr>
          <a:xfrm>
            <a:off x="4724400" y="4948537"/>
            <a:ext cx="74676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否可以接受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pic>
        <p:nvPicPr>
          <p:cNvPr id="40" name="Image 0" descr="preencoded.png">    </p:cNvPr>
          <p:cNvPicPr>
            <a:picLocks noChangeAspect="1"/>
          </p:cNvPicPr>
          <p:nvPr/>
        </p:nvPicPr>
        <p:blipFill>
          <a:blip r:embed="rId1"/>
          <a:srcRect l="28906" r="28906" t="0" b="0"/>
          <a:stretch/>
        </p:blipFill>
        <p:spPr>
          <a:xfrm>
            <a:off x="8610600" y="1600200"/>
            <a:ext cx="2971800" cy="3962400"/>
          </a:xfrm>
          <a:prstGeom prst="rect">
            <a:avLst/>
          </a:prstGeom>
        </p:spPr>
      </p:pic>
      <p:sp>
        <p:nvSpPr>
          <p:cNvPr id="41" name="Text 38"/>
          <p:cNvSpPr/>
          <p:nvPr/>
        </p:nvSpPr>
        <p:spPr>
          <a:xfrm>
            <a:off x="8610600" y="5623727"/>
            <a:ext cx="3581400" cy="125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示意：笔记本上的断点草图（AI 生成）</a:t>
            </a:r>
            <a:endParaRPr lang="en-US" sz="8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3EC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633350"/>
            <a:ext cx="11582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spc="300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硕</a:t>
            </a:r>
            <a:pPr algn="l" indent="0" marL="0">
              <a:buNone/>
            </a:pPr>
            <a:r>
              <a:rPr lang="en-US" sz="975" b="1" spc="300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士</a:t>
            </a:r>
            <a:pPr algn="l" indent="0" marL="0">
              <a:buNone/>
            </a:pPr>
            <a:r>
              <a:rPr lang="en-US" sz="975" b="1" spc="300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学</a:t>
            </a:r>
            <a:pPr algn="l" indent="0" marL="0">
              <a:buNone/>
            </a:pPr>
            <a:r>
              <a:rPr lang="en-US" sz="975" b="1" spc="300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位</a:t>
            </a:r>
            <a:pPr algn="l" indent="0" marL="0">
              <a:buNone/>
            </a:pPr>
            <a:r>
              <a:rPr lang="en-US" sz="975" b="1" spc="300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论</a:t>
            </a:r>
            <a:pPr algn="l" indent="0" marL="0">
              <a:buNone/>
            </a:pPr>
            <a:r>
              <a:rPr lang="en-US" sz="975" b="1" spc="300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文</a:t>
            </a:r>
            <a:pPr algn="l" indent="0" marL="0">
              <a:buNone/>
            </a:pPr>
            <a:r>
              <a:rPr lang="en-US" sz="975" b="1" spc="300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开</a:t>
            </a:r>
            <a:pPr algn="l" indent="0" marL="0">
              <a:buNone/>
            </a:pPr>
            <a:r>
              <a:rPr lang="en-US" sz="975" b="1" spc="300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题</a:t>
            </a:r>
            <a:pPr algn="l" indent="0" marL="0">
              <a:buNone/>
            </a:pPr>
            <a:r>
              <a:rPr lang="en-US" sz="975" b="1" spc="300" kern="0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报</a:t>
            </a:r>
            <a:pPr algn="l" indent="0" marL="0">
              <a:buNone/>
            </a:pPr>
            <a:r>
              <a:rPr lang="en-US" sz="975" b="1" dirty="0">
                <a:solidFill>
                  <a:srgbClr val="62655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告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609600" y="914400"/>
            <a:ext cx="10972800" cy="9525"/>
          </a:xfrm>
          <a:prstGeom prst="rect">
            <a:avLst/>
          </a:prstGeom>
          <a:solidFill>
            <a:srgbClr val="A8861D"/>
          </a:solidFill>
          <a:ln/>
        </p:spPr>
      </p:sp>
      <p:sp>
        <p:nvSpPr>
          <p:cNvPr id="5" name="Text 3"/>
          <p:cNvSpPr/>
          <p:nvPr/>
        </p:nvSpPr>
        <p:spPr>
          <a:xfrm>
            <a:off x="609600" y="1462387"/>
            <a:ext cx="115824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spc="225" kern="0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本</a:t>
            </a:r>
            <a:pPr algn="l" indent="0" marL="0">
              <a:buNone/>
            </a:pPr>
            <a:r>
              <a:rPr lang="en-US" sz="1050" b="1" spc="225" kern="0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报</a:t>
            </a:r>
            <a:pPr algn="l" indent="0" marL="0">
              <a:buNone/>
            </a:pPr>
            <a:r>
              <a:rPr lang="en-US" sz="1050" b="1" spc="225" kern="0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告</a:t>
            </a:r>
            <a:pPr algn="l" indent="0" marL="0">
              <a:buNone/>
            </a:pPr>
            <a:r>
              <a:rPr lang="en-US" sz="1050" b="1" spc="225" kern="0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要</a:t>
            </a:r>
            <a:pPr algn="l" indent="0" marL="0">
              <a:buNone/>
            </a:pPr>
            <a:r>
              <a:rPr lang="en-US" sz="1050" b="1" dirty="0">
                <a:solidFill>
                  <a:srgbClr val="0E624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点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Text 4"/>
          <p:cNvSpPr/>
          <p:nvPr/>
        </p:nvSpPr>
        <p:spPr>
          <a:xfrm>
            <a:off x="609600" y="1971977"/>
            <a:ext cx="115824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A8861D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一</a:t>
            </a:r>
            <a:endParaRPr lang="en-US" sz="22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7" name="Text 5"/>
          <p:cNvSpPr/>
          <p:nvPr/>
        </p:nvSpPr>
        <p:spPr>
          <a:xfrm>
            <a:off x="1181100" y="1980847"/>
            <a:ext cx="11010900" cy="320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2325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改革前画像和旧阈值断点基准，现在就能做</a:t>
            </a:r>
            <a:endParaRPr lang="en-US" sz="21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609600" y="2638727"/>
            <a:ext cx="115824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A8861D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二</a:t>
            </a:r>
            <a:endParaRPr lang="en-US" sz="22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9" name="Text 7"/>
          <p:cNvSpPr/>
          <p:nvPr/>
        </p:nvSpPr>
        <p:spPr>
          <a:xfrm>
            <a:off x="1181100" y="2647597"/>
            <a:ext cx="11010900" cy="320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2325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新政效果要等改革后数据公开，过闸再估</a:t>
            </a:r>
            <a:endParaRPr lang="en-US" sz="21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609600" y="3305477"/>
            <a:ext cx="115824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A8861D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三</a:t>
            </a:r>
            <a:endParaRPr lang="en-US" sz="22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1181100" y="3314347"/>
            <a:ext cx="11010900" cy="320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23251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剂量只有 5 至 8 个月，先报检验力，再报系数</a:t>
            </a:r>
            <a:endParaRPr lang="en-US" sz="21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609600" y="4191000"/>
            <a:ext cx="10972800" cy="9525"/>
          </a:xfrm>
          <a:prstGeom prst="rect">
            <a:avLst/>
          </a:prstGeom>
          <a:solidFill>
            <a:srgbClr val="DDD9C8"/>
          </a:solidFill>
          <a:ln/>
        </p:spPr>
      </p:sp>
      <p:sp>
        <p:nvSpPr>
          <p:cNvPr id="13" name="Text 11"/>
          <p:cNvSpPr/>
          <p:nvPr/>
        </p:nvSpPr>
        <p:spPr>
          <a:xfrm>
            <a:off x="609600" y="4634694"/>
            <a:ext cx="11582400" cy="5257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450" b="1" dirty="0">
                <a:solidFill>
                  <a:srgbClr val="0E6245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恳请各位老师批评指正</a:t>
            </a:r>
            <a:endParaRPr lang="en-US" sz="34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1980-01-01T00:00:00Z</dcterms:created>
  <dcterms:modified xsi:type="dcterms:W3CDTF">1980-01-01T00:00:00Z</dcterms:modified>
</cp:coreProperties>
</file>