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My proposal asks how China's gradual rise in the statutory retirement age affects labor force participation at ages 50 to 60. I start with the research question, then the policy and why it matters, the literature, my hypotheses, data and identification, the threats to identification and the timeline, and I end with four questions I would like the committee's advice on. The research has not started yet. Every figure in this deck comes from the policy texts, official statistics or published studies, and every data page names its source. None of them is a result of this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one research question: does the gradual rise in the statutory retirement age keep urban workers aged 50 to 60 in work? It splits in two. First, are people who have passed their old retirement age but not yet reached the new one more likely to be employed? Second, where do the months of delayed pension go: into work, into unemployment, or out of the time they used to spend caring for grandchildren? The expected contribution is that, as far as I could find up to 6 October 2026, no study has yet used post-reform microdata to estimate the causal effect, so this would be the first. But I need to be clear about the limit up front: whether I can estimate the new policy's effect depends on when post-reform survey data are released. Page 13 sets out that data gate.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On 13 September 2024 the Standing Committee of the National People's Congress adopted the Decision on a gradual rise in the statutory retirement age and approved the State Council's Measures. They took effect on 1 January 2025 and phase in over 15 years. In the law's own terms there are three groups. Male workers go from 60 to 63, and women workers whose original statutory age was 55 go to 58. For both, the age rises by one month for every four birth months. Women workers whose original age was 50 go to 55, one month for every two birth months. The last transitional cohorts of all three groups retire in 2039. The bars are computed from the rules in Annexes 1 to 3: each bar is the largest delay among people retiring by the end of that year. The green bars are the two groups on one month per four, adding two to three months a year and reaching 36 months in 2039. The gold bars are women formerly retiring at 50, adding four months a year and reaching 60. The first two steps, 2025 and 2026, are the treatment dose on the next page. Three other clauses matter for identification. Flexible retirement lets people leave up to three years early, but never before the old statutory age, or stay up to three years longer by agreement with the employer. The minimum contribution period rises by six months a year from 2030 and reaches 20 years in 2039. And Article 7 extends unemployment benefit up to the statutory retirement age for claimants who are within a year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biggest constraint on the whole design. From the official tables, people who had reached retirement age by the end of 2025 had been delayed by at most three months, men and women formerly retiring at 55, or four months, women formerly retiring at 50. By the end of 2026 it is five and eight months. A man born in July 1966 retires in December 2026, five months later than under the old rule, and a woman born in April 1976 who would have retired at 50 retires eight months later. The full phase-in is 36 to 60 months, so only a small first step has happened. For the study this means a small treatment dose. CHARLS and CFPS interview roughly every two years, so few people fall inside a window of a few months, and statistical power will be tight. That is why I run the power analysis before any estimation. Page 15 comes back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matters. On the left, the population: at the end of 2025, 323.38 million people were aged 60 or over, 23.0 percent of the total, and 15.9 percent were 65 or over. People aged 16 to 59 numbered 851.36 million, 6.62 million fewer than a year earlier. Life expectancy at birth reached 79.25 years in 2025. That is a National Health Commission figure, which I have seen only as reported by Xinhua and Science and Technology Daily. On the right is the ratio of contributing workers to retirees in the urban employee pension scheme, from 2015 to 2025. I computed it by dividing the two counts in the Ministry of Human Resources and Social Security's annual communiqués. The communiqués have no column called a dependency ratio, so I do not call it one. It was 2.87 in 2015 and 2.59 in 2025, but it did not fall steadily: it bottomed at 2.53 in 2019, rose back to 2.69 in 2022, and has fallen since. The National Bureau of Statistics and the ministry also differ by 80,000 on 2025 enrollment, 546.80 million against 546.72 million. The ratio uses the ministry's count.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employment cliff at the statutory ages. The official communiqués give no national employment rates by sex and urban or rural residence for ages 50 to 64, so I computed these from the 2020 census long form: the employed population divided by the population of the same age and sex in the same tables. The census yearbook has no unemployment table by age, so this is an employment-to-population ratio, not a labor force participation rate. Employment follows the census definition, at least one hour of paid work in the week of 25 to 31 October 2020, including retirees who still work. Urban means cities plus towns, by place of residence. For urban men the ratio is 68.2 percent at 55 to 59 and 27.8 percent at 60 to 64, a drop of 40.4 points across age 60. For urban women the cliff comes in two steps: 69.0 percent at 45 to 49, 45.7 percent at 50 to 54 and 25.4 percent at 55 to 59, matching the former ages of 50 and 55. For comparison, rural men at 60 to 64 are still at 63.6 percent and decline gently. This is a cross-section under the old rules, not a causal effect, but it shows the statutory age is a hard threshold for urban employment, and the reform moves that threshold.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four pages cover the literature: studies of higher pension ages abroad, where the delayed retirees go, China's studies of the old thresholds, and a literature map that shows where the gap is. The background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evidence. I put only studies with the same outcome in one table: the change in the probability of employment inside the eligibility window, in percentage points. Each row shows the size of the reform and when the effect was measured. Because these differ, I draw no forest plot with a common slope and compute no pooled mean. In order of publication: in Austria, Staubli and Zweimüller, Journal of Public Economics 2013, the early retirement age rose from 60 to 62 for men and from 55 to 58.25 for women, and employment rose 9.75 points for men and 11 for women. In the UK, Cribb, Emmerson and Tetlow, Labour Economics 2016, women's state pension age went from 60 to 61 and employment rose 6.3 points. In France, Rabaté and Rochut, Journal of Pension Economics and Finance 2020, the minimum claiming age went from 60 to 61 and employment at 60 rose 20.9 points. In Germany, Geyer and Welteke, Journal of Human Resources 2021, the early retirement age for women born from 1952 went from 60 to 63, and employment rose 13.5 points. I take that journal figure from Table 6 of Rabaté and coauthors 2024. In the UK, Cribb, Emmerson and O'Brien 2022, the state pension age went from 65 to 66 and employment at 65 rose 7.4 points for men and 8.5 for women. That paper is still an IFS working paper. In the Netherlands, Rabaté, Jongen and Atav, AEJ: Economic Policy 2024, the state pension age went from 65 to 66 and 4 months, and employment rose 21.2 points. Every study points the same way. Working paper and journal numbers often differ, for example Austria's working paper has 6.8 for men against 9.75 in the journal, so I always cite the journal version. Australia sits apart. Atalay and Barrett 2015 measure the fall in the probability of retiring per year of higher eligibility age, 12 to 19 points, which is a different outcome. And Morris 2022, using earlier data, finds that women's participation was already trending up by cohort before the reform. Once that trend is controlled, the effect on women's participation shrinks by about two-thirds and is no longer significant. That is a direct warning for my own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people go when their pension is delayed? France's 2010 reform raised the minimum claiming age from 60 to 61. Rabaté and Rochut use a one-in-twenty administrative sample from the pension fund and compare adjacent birth cohorts. At age 60, retirement falls by 47.8 points, and only 20.9 of those points go into employment. Unemployment rises 13.4, inactivity 6.2, disability 5.9 and sickness 1.4, and the five add up to exactly 47.8. The Netherlands looks the same: one month past the old pension age, employment is up 21.2 points and disability 12.7. In Austria unemployment rose 12.5 points for men and 11.8 for women. China has a ready channel too: Article 7 of the Measures extends unemployment benefit up to the statutory retirement age for claimants within a year of it. So my outcomes cannot stop at employment. Unemployment and pension claiming must be measured separately, and that is hypothesis H2.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China's existing studies all identify the jump at the old thresholds of 50, 55 and 60. None of them measures the new policy. The four cards use different units, so I do not rank them. The first stage: Lei, Tan and Zhao, China Economic Quarterly 2010, use urban-registered people in the 2005 one-percent population sample. At 60, men's retirement rate jumps 7 to 11 points, at 50 women's jumps 8 to 13 points, and at 55 only 2 to 3 points. The jumps are modest, which says reaching the age is not the same as retiring, and that a fuzzy discontinuity design is the right frame. Care: Feng and Zhang, Feminist Economics 2018, use CHARLS and find that retiring raises the probability of caring for grandchildren by 29 points for women and 21 for men. Health: Che and Li, China Economic Review 2018, use CHNS and find white-collar retirees' chance of reporting fair or poor health falls 34 points. Spending: Li, Shi and Wu, AER Papers and Proceedings 2015, use the Urban Household Survey and find retirement cuts non-durable spending by 20 percent. Causal studies of labor supply itself are the rarer kind. Most look at health, spending and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map of the literature, with three outcomes across and three kinds of evidence down. Abroad, six comparable studies agree on the employment effect, the spillovers into unemployment and disability are clear in France, the Netherlands and Austria, and on mechanisms and demand there is Italy's forward-looking response and firm-level work. In China under the old rules, the retirement jump is well established, but causal studies of labor supply are few, my search found none on unemployment or disability spillovers, and there are more studies on care, health and spending. In the row for China after the reform, employment and spillovers are blank. What exists is projections, ex-ante simulations, social media sentiment analysis and broker estimates, for example Zhao and Li's 2025 projection in Exploration and Free Views. China Galaxy Securities estimates the reform adds 1 to 1.5 million urban workers a year at first. That is a research firm's estimate, not an official figure. The gap is that row: no causal evaluation after the reform, and public data that stop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hypotheses, each stated as a direction only. H1: employment rises past the former age. People who have passed the former statutory age but not reached the new one are more likely to be employed than people of the same age under the old rules. The basis is the six comparable studies on page 8, all positive. An IFS report from 2025 also finds that in the UK all of the extra employment came from women still working at 58, so I will split the sample by work status before the former age. H2: lower retirement does not all turn into work, and unemployment rises. In France retirement fell 47.8 points and employment took only 20.9. In the Netherlands, Rabaté, Jongen and Atav find disability up 12.7. In China, Article 7 of the Measures extends unemployment benefit up to the statutory age, a ready channel. H3: women's grandchild care falls. Feng and Zhang find retirement raises women's probability of caring by 29 points. Feng and Han, World Economy 2017, simulate with CHARLS that raising women's retirement age to 55 would cut care among women aged 51 to 60 by 12 points. Women formerly retiring at 50 must work five more years and lose the most care time. I do not predict sizes. By the end of 2026 the dose is five to eight months, the effects may be too small to detect, and I will report that honestly.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Both public microdata sets stop before the reform. CHARLS, run by Peking University and Wuhan University, covers people aged 45 and over and their spouses. Its 2011 baseline had about 10,000 households and 17,000 people, and the latest public wave is 2020, released on 16 November 2023. The project page lists a 2021 to 2023 follow-up, but I found no release notice for it. CFPS interviews every member of the household. Its 2010 baseline had nearly 15,000 households and its public data run to 2022. The eighth wave was fielded in 2024 with no release notice yet, and the ninth wave only began fieldwork on 3 July 2026. So the proposal has to state a data gate: without post-reform data, no difference-in-differences estimate of the new policy. Before the gate, what can be done is a pre-reform profile and a discontinuity baseline at the old thresholds. CHARLS suits retirement, pension claiming, care and spouse effects. CFPS covers all ages and suits family spillovers, though in my judgment its detail on original statutory age and pension type is thinner than CHARLS.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Identification has two layers. Design 1 can start now. Using pre-reform CHARLS and CFPS data, I run a fuzzy regression discontinuity at the former statutory ages of 50, 55 and 60, with age in months as the running variable. The treated are people just past the threshold, the controls those just short of it, and the key assumption is that everything else is continuous at the threshold. For bandwidths and robust confidence intervals I follow Calonico, Cattaneo and Titiunik 2014, I use McCrary's 2008 density test to check for manipulation of the running variable, and the framework follows Lee and Lemieux's 2010 review. This estimates the jump at the former ages, as a benchmark. Design 2 waits for the data gate. It compares adjacent cohorts born only months apart who face different statutory ages, for example men born from January 1965 against men born a few months earlier who retire at 60. For women the reform starts with those born in January 1970 and January 1975. This is how the Austrian, French and British studies work. Because treatment timing is staggered by birth month, I use the Callaway and Sant'Anna 2021 estimator for staggered difference-in-differences and Roth and coauthors' 2023 methods for pre-trend tests. The key assumption is that, without the reform, adjacent cohorts would have followed parallel employment paths at the same age. The Australian case shows this needs serious testing.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threats to identification, and the first is the hardest to get around. Small dose: by the end of 2026 people reaching retirement age are delayed five to eight months at most, surveys come round about every two years, and few people fall inside that window. So I run a power analysis first, report the minimum detectable effect, and if nothing is detectable I say so. Parallel trends: Morris 2022 re-estimated Atalay and Barrett's 2015 Australian study and found women's participation was already rising by cohort before the reform. Controlling for that trend cut the effect by about two-thirds. My response is an event study on several pre-reform waves with cohort trends included. Anticipation: the Decision was published on 13 September 2024 and took effect on 1 January 2025, only three and a half months later. Geyer and Welteke found no anticipation before 60 in Germany, but I will test whether people approaching the age changed course early. Other policies: flexible early retirement weakens the first stage, Article 7 opens an unemployment channel, and the minimum contribution period starts rising in 2030. Ending the sample in 2029 avoids that last one. Who is covered: the rules bind only people in the urban employee pension scheme, and whether a woman's former age was 50 or 55 depends on her original statutory age, which surveys do not always record, so I rebuild it from occupation and employer type. Outcome definitions also need care: the census counts one hour of paid work as employment, while CHARLS has its own threshold for farm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runs 20 months, from October 2026 to the defense in May 2028. The first half year covers the literature, the policy and the pre-reform profile. The first half of 2027 covers the old-threshold baseline and the power analysis. June 2027 is the data gate, when I check whether CHARLS or CFPS has released a post-reform wave. If so, the second half of 2027 goes to design 2, the adjacent-cohort comparison. If not, I deepen the baseline and the power analysis and the thesis rests on them. Either way, writing starts in September 2027, the pre-defense is in March 2028 and the defense in May.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value the committee's advice on four questions. First, if no post-reform data are public by June 2027, is a thesis built on the pre-reform profile, the old-threshold baseline and the power analysis acceptable for the degree? Second, should the control group be adjacent cohorts only, or should it add members of the urban and rural residents' pension scheme, whom the new rules do not bind? That sample is larger, but the two groups differ a great deal. Third, should I report employment, unemployment, pension claiming and grandchild care, or focus on employment first? Fourth, surveys do not always record whether a woman's original statutory age was 50 or 55. Is rebuilding it from occupation and employer type acceptable? The photo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conclusions. First, the pre-reform profile and the old-threshold baseline can start now. Second, the new policy's effect has to wait until post-reform data are released. Third, with a dose of five to eight months by the end of 2026, I will report power before any coefficient. I welcome the committee's comments.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5F3EC"/>
          </a:solidFill>
          <a:ln/>
        </p:spPr>
      </p:sp>
      <p:pic>
        <p:nvPicPr>
          <p:cNvPr id="4" name="Image 1" descr="preencoded.png">    </p:cNvPr>
          <p:cNvPicPr>
            <a:picLocks noChangeAspect="1"/>
          </p:cNvPicPr>
          <p:nvPr/>
        </p:nvPicPr>
        <p:blipFill>
          <a:blip r:embed="rId2"/>
          <a:srcRect l="32031" r="32031" t="0" b="0"/>
          <a:stretch/>
        </p:blipFill>
        <p:spPr>
          <a:xfrm>
            <a:off x="7810500" y="0"/>
            <a:ext cx="4381500" cy="6858000"/>
          </a:xfrm>
          <a:prstGeom prst="rect">
            <a:avLst/>
          </a:prstGeom>
        </p:spPr>
      </p:pic>
      <p:sp>
        <p:nvSpPr>
          <p:cNvPr id="5" name="Text 1"/>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6" name="Shape 2"/>
          <p:cNvSpPr/>
          <p:nvPr/>
        </p:nvSpPr>
        <p:spPr>
          <a:xfrm>
            <a:off x="609600" y="914400"/>
            <a:ext cx="6629400" cy="9525"/>
          </a:xfrm>
          <a:prstGeom prst="rect">
            <a:avLst/>
          </a:prstGeom>
          <a:solidFill>
            <a:srgbClr val="A8861D"/>
          </a:solidFill>
          <a:ln/>
        </p:spPr>
      </p:sp>
      <p:sp>
        <p:nvSpPr>
          <p:cNvPr id="7" name="Text 3"/>
          <p:cNvSpPr/>
          <p:nvPr/>
        </p:nvSpPr>
        <p:spPr>
          <a:xfrm>
            <a:off x="609600" y="1860953"/>
            <a:ext cx="115824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China</a:t>
            </a:r>
            <a:pPr algn="l" indent="0" marL="0">
              <a:buNone/>
            </a:pPr>
            <a:r>
              <a:rPr lang="en-US" sz="3000" b="1" dirty="0">
                <a:solidFill>
                  <a:srgbClr val="0E6245"/>
                </a:solidFill>
                <a:latin typeface="Times New Roman" pitchFamily="34" charset="0"/>
                <a:ea typeface="SimSun" pitchFamily="34" charset="-122"/>
                <a:cs typeface="Times New Roman" pitchFamily="34" charset="-120"/>
              </a:rPr>
              <a:t>'</a:t>
            </a:r>
            <a:pPr algn="l" indent="0" marL="0">
              <a:buNone/>
            </a:pPr>
            <a:r>
              <a:rPr lang="en-US" sz="3000" b="1" dirty="0">
                <a:solidFill>
                  <a:srgbClr val="0E6245"/>
                </a:solidFill>
                <a:latin typeface="Times New Roman" pitchFamily="34" charset="0"/>
                <a:ea typeface="SimSun" pitchFamily="34" charset="-122"/>
                <a:cs typeface="Times New Roman" pitchFamily="34" charset="-120"/>
              </a:rPr>
              <a:t>s retirement-age rise</a:t>
            </a:r>
            <a:endParaRPr lang="en-US" sz="3000" dirty="0">
              <a:latin typeface="Times New Roman" pitchFamily="34" charset="0"/>
              <a:ea typeface="SimSun" pitchFamily="34" charset="-122"/>
              <a:cs typeface="Times New Roman" pitchFamily="34" charset="-120"/>
            </a:endParaRPr>
          </a:p>
        </p:txBody>
      </p:sp>
      <p:sp>
        <p:nvSpPr>
          <p:cNvPr id="8" name="Text 4"/>
          <p:cNvSpPr/>
          <p:nvPr/>
        </p:nvSpPr>
        <p:spPr>
          <a:xfrm>
            <a:off x="609600" y="2432453"/>
            <a:ext cx="115824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and work at 50 to 60</a:t>
            </a:r>
            <a:endParaRPr lang="en-US" sz="3000" dirty="0">
              <a:latin typeface="Times New Roman" pitchFamily="34" charset="0"/>
              <a:ea typeface="SimSun" pitchFamily="34" charset="-122"/>
              <a:cs typeface="Times New Roman" pitchFamily="34" charset="-120"/>
            </a:endParaRPr>
          </a:p>
        </p:txBody>
      </p:sp>
      <p:sp>
        <p:nvSpPr>
          <p:cNvPr id="9" name="Shape 5"/>
          <p:cNvSpPr/>
          <p:nvPr/>
        </p:nvSpPr>
        <p:spPr>
          <a:xfrm>
            <a:off x="609600" y="3338513"/>
            <a:ext cx="571500" cy="28575"/>
          </a:xfrm>
          <a:prstGeom prst="rect">
            <a:avLst/>
          </a:prstGeom>
          <a:solidFill>
            <a:srgbClr val="A8861D"/>
          </a:solidFill>
          <a:ln/>
        </p:spPr>
      </p:sp>
      <p:sp>
        <p:nvSpPr>
          <p:cNvPr id="10" name="Text 6"/>
          <p:cNvSpPr/>
          <p:nvPr/>
        </p:nvSpPr>
        <p:spPr>
          <a:xfrm>
            <a:off x="609600" y="3863048"/>
            <a:ext cx="11582400" cy="171450"/>
          </a:xfrm>
          <a:prstGeom prst="rect">
            <a:avLst/>
          </a:prstGeom>
          <a:noFill/>
          <a:ln/>
        </p:spPr>
        <p:txBody>
          <a:bodyPr wrap="none" lIns="0" tIns="0" rIns="0" bIns="0" rtlCol="0" anchor="t"/>
          <a:lstStyle/>
          <a:p>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F</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l</a:t>
            </a:r>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d</a:t>
            </a:r>
            <a:endParaRPr lang="en-US" sz="1125" dirty="0">
              <a:latin typeface="Microsoft YaHei" pitchFamily="34" charset="0"/>
              <a:ea typeface="Microsoft YaHei" pitchFamily="34" charset="-122"/>
              <a:cs typeface="Microsoft YaHei" pitchFamily="34" charset="-120"/>
            </a:endParaRPr>
          </a:p>
        </p:txBody>
      </p:sp>
      <p:sp>
        <p:nvSpPr>
          <p:cNvPr id="11" name="Text 7"/>
          <p:cNvSpPr/>
          <p:nvPr/>
        </p:nvSpPr>
        <p:spPr>
          <a:xfrm>
            <a:off x="1866900" y="3853669"/>
            <a:ext cx="10325100" cy="194310"/>
          </a:xfrm>
          <a:prstGeom prst="rect">
            <a:avLst/>
          </a:prstGeom>
          <a:noFill/>
          <a:ln/>
        </p:spPr>
        <p:txBody>
          <a:bodyPr wrap="none" lIns="0" tIns="0" rIns="0" bIns="0" rtlCol="0" anchor="t"/>
          <a:lstStyle/>
          <a:p>
            <a:pPr algn="l" indent="0" marL="0">
              <a:buNone/>
            </a:pPr>
            <a:r>
              <a:rPr lang="en-US" sz="1275" b="1" dirty="0">
                <a:solidFill>
                  <a:srgbClr val="23251F"/>
                </a:solidFill>
                <a:latin typeface="Times New Roman" pitchFamily="34" charset="0"/>
                <a:ea typeface="SimSun" pitchFamily="34" charset="-122"/>
                <a:cs typeface="Times New Roman" pitchFamily="34" charset="-120"/>
              </a:rPr>
              <a:t>Labour economics</a:t>
            </a:r>
            <a:endParaRPr lang="en-US" sz="1275" dirty="0">
              <a:latin typeface="Times New Roman" pitchFamily="34" charset="0"/>
              <a:ea typeface="SimSun" pitchFamily="34" charset="-122"/>
              <a:cs typeface="Times New Roman" pitchFamily="34" charset="-120"/>
            </a:endParaRPr>
          </a:p>
        </p:txBody>
      </p:sp>
      <p:sp>
        <p:nvSpPr>
          <p:cNvPr id="12" name="Shape 8"/>
          <p:cNvSpPr/>
          <p:nvPr/>
        </p:nvSpPr>
        <p:spPr>
          <a:xfrm>
            <a:off x="1866900" y="4133850"/>
            <a:ext cx="3848100" cy="9525"/>
          </a:xfrm>
          <a:prstGeom prst="rect">
            <a:avLst/>
          </a:prstGeom>
          <a:solidFill>
            <a:srgbClr val="DDD9C8"/>
          </a:solidFill>
          <a:ln/>
        </p:spPr>
      </p:sp>
      <p:sp>
        <p:nvSpPr>
          <p:cNvPr id="13" name="Text 9"/>
          <p:cNvSpPr/>
          <p:nvPr/>
        </p:nvSpPr>
        <p:spPr>
          <a:xfrm>
            <a:off x="609600" y="4301198"/>
            <a:ext cx="11582400" cy="171450"/>
          </a:xfrm>
          <a:prstGeom prst="rect">
            <a:avLst/>
          </a:prstGeom>
          <a:noFill/>
          <a:ln/>
        </p:spPr>
        <p:txBody>
          <a:bodyPr wrap="none" lIns="0" tIns="0" rIns="0" bIns="0" rtlCol="0" anchor="t"/>
          <a:lstStyle/>
          <a:p>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D</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g</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e</a:t>
            </a:r>
            <a:endParaRPr lang="en-US" sz="1125" dirty="0">
              <a:latin typeface="Microsoft YaHei" pitchFamily="34" charset="0"/>
              <a:ea typeface="Microsoft YaHei" pitchFamily="34" charset="-122"/>
              <a:cs typeface="Microsoft YaHei" pitchFamily="34" charset="-120"/>
            </a:endParaRPr>
          </a:p>
        </p:txBody>
      </p:sp>
      <p:sp>
        <p:nvSpPr>
          <p:cNvPr id="14" name="Text 10"/>
          <p:cNvSpPr/>
          <p:nvPr/>
        </p:nvSpPr>
        <p:spPr>
          <a:xfrm>
            <a:off x="1866900" y="4291819"/>
            <a:ext cx="10325100" cy="194310"/>
          </a:xfrm>
          <a:prstGeom prst="rect">
            <a:avLst/>
          </a:prstGeom>
          <a:noFill/>
          <a:ln/>
        </p:spPr>
        <p:txBody>
          <a:bodyPr wrap="none" lIns="0" tIns="0" rIns="0" bIns="0" rtlCol="0" anchor="t"/>
          <a:lstStyle/>
          <a:p>
            <a:pPr algn="l" indent="0" marL="0">
              <a:buNone/>
            </a:pPr>
            <a:r>
              <a:rPr lang="en-US" sz="1275" b="1" dirty="0">
                <a:solidFill>
                  <a:srgbClr val="23251F"/>
                </a:solidFill>
                <a:latin typeface="Times New Roman" pitchFamily="34" charset="0"/>
                <a:ea typeface="SimSun" pitchFamily="34" charset="-122"/>
                <a:cs typeface="Times New Roman" pitchFamily="34" charset="-120"/>
              </a:rPr>
              <a:t>Master of Economics</a:t>
            </a:r>
            <a:endParaRPr lang="en-US" sz="1275" dirty="0">
              <a:latin typeface="Times New Roman" pitchFamily="34" charset="0"/>
              <a:ea typeface="SimSun" pitchFamily="34" charset="-122"/>
              <a:cs typeface="Times New Roman" pitchFamily="34" charset="-120"/>
            </a:endParaRPr>
          </a:p>
        </p:txBody>
      </p:sp>
      <p:sp>
        <p:nvSpPr>
          <p:cNvPr id="15" name="Shape 11"/>
          <p:cNvSpPr/>
          <p:nvPr/>
        </p:nvSpPr>
        <p:spPr>
          <a:xfrm>
            <a:off x="1866900" y="4572000"/>
            <a:ext cx="3848100" cy="9525"/>
          </a:xfrm>
          <a:prstGeom prst="rect">
            <a:avLst/>
          </a:prstGeom>
          <a:solidFill>
            <a:srgbClr val="DDD9C8"/>
          </a:solidFill>
          <a:ln/>
        </p:spPr>
      </p:sp>
      <p:sp>
        <p:nvSpPr>
          <p:cNvPr id="16" name="Text 12"/>
          <p:cNvSpPr/>
          <p:nvPr/>
        </p:nvSpPr>
        <p:spPr>
          <a:xfrm>
            <a:off x="609600" y="4739348"/>
            <a:ext cx="11582400" cy="171450"/>
          </a:xfrm>
          <a:prstGeom prst="rect">
            <a:avLst/>
          </a:prstGeom>
          <a:noFill/>
          <a:ln/>
        </p:spPr>
        <p:txBody>
          <a:bodyPr wrap="none" lIns="0" tIns="0" rIns="0" bIns="0" rtlCol="0" anchor="t"/>
          <a:lstStyle/>
          <a:p>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t</a:t>
            </a:r>
            <a:endParaRPr lang="en-US" sz="1125" dirty="0">
              <a:latin typeface="Microsoft YaHei" pitchFamily="34" charset="0"/>
              <a:ea typeface="Microsoft YaHei" pitchFamily="34" charset="-122"/>
              <a:cs typeface="Microsoft YaHei" pitchFamily="34" charset="-120"/>
            </a:endParaRPr>
          </a:p>
        </p:txBody>
      </p:sp>
      <p:sp>
        <p:nvSpPr>
          <p:cNvPr id="17" name="Text 13"/>
          <p:cNvSpPr/>
          <p:nvPr/>
        </p:nvSpPr>
        <p:spPr>
          <a:xfrm>
            <a:off x="1866900" y="4729969"/>
            <a:ext cx="10325100" cy="194310"/>
          </a:xfrm>
          <a:prstGeom prst="rect">
            <a:avLst/>
          </a:prstGeom>
          <a:noFill/>
          <a:ln/>
        </p:spPr>
        <p:txBody>
          <a:bodyPr wrap="none" lIns="0" tIns="0" rIns="0" bIns="0" rtlCol="0" anchor="t"/>
          <a:lstStyle/>
          <a:p>
            <a:pPr algn="l" indent="0" marL="0">
              <a:buNone/>
            </a:pPr>
            <a:r>
              <a:rPr lang="en-US" sz="1275" b="1" dirty="0">
                <a:solidFill>
                  <a:srgbClr val="23251F"/>
                </a:solidFill>
                <a:latin typeface="Times New Roman" pitchFamily="34" charset="0"/>
                <a:ea typeface="SimSun" pitchFamily="34" charset="-122"/>
                <a:cs typeface="Times New Roman" pitchFamily="34" charset="-120"/>
              </a:rPr>
              <a:t>Thesis proposal</a:t>
            </a:r>
            <a:endParaRPr lang="en-US" sz="1275" dirty="0">
              <a:latin typeface="Times New Roman" pitchFamily="34" charset="0"/>
              <a:ea typeface="SimSun" pitchFamily="34" charset="-122"/>
              <a:cs typeface="Times New Roman" pitchFamily="34" charset="-120"/>
            </a:endParaRPr>
          </a:p>
        </p:txBody>
      </p:sp>
      <p:sp>
        <p:nvSpPr>
          <p:cNvPr id="18" name="Shape 14"/>
          <p:cNvSpPr/>
          <p:nvPr/>
        </p:nvSpPr>
        <p:spPr>
          <a:xfrm>
            <a:off x="1866900" y="5010150"/>
            <a:ext cx="3848100" cy="9525"/>
          </a:xfrm>
          <a:prstGeom prst="rect">
            <a:avLst/>
          </a:prstGeom>
          <a:solidFill>
            <a:srgbClr val="DDD9C8"/>
          </a:solidFill>
          <a:ln/>
        </p:spPr>
      </p:sp>
      <p:sp>
        <p:nvSpPr>
          <p:cNvPr id="19" name="Text 15"/>
          <p:cNvSpPr/>
          <p:nvPr/>
        </p:nvSpPr>
        <p:spPr>
          <a:xfrm>
            <a:off x="609600" y="5177498"/>
            <a:ext cx="11582400" cy="171450"/>
          </a:xfrm>
          <a:prstGeom prst="rect">
            <a:avLst/>
          </a:prstGeom>
          <a:noFill/>
          <a:ln/>
        </p:spPr>
        <p:txBody>
          <a:bodyPr wrap="none" lIns="0" tIns="0" rIns="0" bIns="0" rtlCol="0" anchor="t"/>
          <a:lstStyle/>
          <a:p>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D</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1125" b="1" spc="15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e</a:t>
            </a:r>
            <a:endParaRPr lang="en-US" sz="1125" dirty="0">
              <a:latin typeface="Microsoft YaHei" pitchFamily="34" charset="0"/>
              <a:ea typeface="Microsoft YaHei" pitchFamily="34" charset="-122"/>
              <a:cs typeface="Microsoft YaHei" pitchFamily="34" charset="-120"/>
            </a:endParaRPr>
          </a:p>
        </p:txBody>
      </p:sp>
      <p:sp>
        <p:nvSpPr>
          <p:cNvPr id="20" name="Text 16"/>
          <p:cNvSpPr/>
          <p:nvPr/>
        </p:nvSpPr>
        <p:spPr>
          <a:xfrm>
            <a:off x="1866900" y="5168119"/>
            <a:ext cx="10325100" cy="194310"/>
          </a:xfrm>
          <a:prstGeom prst="rect">
            <a:avLst/>
          </a:prstGeom>
          <a:noFill/>
          <a:ln/>
        </p:spPr>
        <p:txBody>
          <a:bodyPr wrap="none" lIns="0" tIns="0" rIns="0" bIns="0" rtlCol="0" anchor="t"/>
          <a:lstStyle/>
          <a:p>
            <a:pPr algn="l" indent="0" marL="0">
              <a:buNone/>
            </a:pPr>
            <a:r>
              <a:rPr lang="en-US" sz="1275" b="1" dirty="0">
                <a:solidFill>
                  <a:srgbClr val="23251F"/>
                </a:solidFill>
                <a:latin typeface="Times New Roman" pitchFamily="34" charset="0"/>
                <a:ea typeface="SimSun" pitchFamily="34" charset="-122"/>
                <a:cs typeface="Times New Roman" pitchFamily="34" charset="-120"/>
              </a:rPr>
              <a:t>October 2026</a:t>
            </a:r>
            <a:endParaRPr lang="en-US" sz="1275" dirty="0">
              <a:latin typeface="Times New Roman" pitchFamily="34" charset="0"/>
              <a:ea typeface="SimSun" pitchFamily="34" charset="-122"/>
              <a:cs typeface="Times New Roman" pitchFamily="34" charset="-120"/>
            </a:endParaRPr>
          </a:p>
        </p:txBody>
      </p:sp>
      <p:sp>
        <p:nvSpPr>
          <p:cNvPr id="21" name="Shape 17"/>
          <p:cNvSpPr/>
          <p:nvPr/>
        </p:nvSpPr>
        <p:spPr>
          <a:xfrm>
            <a:off x="1866900" y="5448300"/>
            <a:ext cx="3848100" cy="9525"/>
          </a:xfrm>
          <a:prstGeom prst="rect">
            <a:avLst/>
          </a:prstGeom>
          <a:solidFill>
            <a:srgbClr val="DDD9C8"/>
          </a:solidFill>
          <a:ln/>
        </p:spPr>
      </p:sp>
      <p:sp>
        <p:nvSpPr>
          <p:cNvPr id="22" name="Text 18"/>
          <p:cNvSpPr/>
          <p:nvPr/>
        </p:nvSpPr>
        <p:spPr>
          <a:xfrm>
            <a:off x="609600" y="6128552"/>
            <a:ext cx="115824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Image is AI-generated and illustrative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1"/>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2</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722094" y="261514"/>
            <a:ext cx="146990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94848" y="261514"/>
            <a:ext cx="1197152"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Q</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Does a later retirement age keep people at work?</a:t>
            </a:r>
            <a:endParaRPr lang="en-US" sz="2250" dirty="0">
              <a:latin typeface="Times New Roman" pitchFamily="34" charset="0"/>
              <a:ea typeface="SimSun" pitchFamily="34" charset="-122"/>
              <a:cs typeface="Times New Roman" pitchFamily="34" charset="-120"/>
            </a:endParaRPr>
          </a:p>
        </p:txBody>
      </p:sp>
      <p:pic>
        <p:nvPicPr>
          <p:cNvPr id="9" name="Image 0" descr="preencoded.png">    </p:cNvPr>
          <p:cNvPicPr>
            <a:picLocks noChangeAspect="1"/>
          </p:cNvPicPr>
          <p:nvPr/>
        </p:nvPicPr>
        <p:blipFill>
          <a:blip r:embed="rId1"/>
          <a:srcRect l="13281" r="13281" t="0" b="0"/>
          <a:stretch/>
        </p:blipFill>
        <p:spPr>
          <a:xfrm>
            <a:off x="609600" y="1619250"/>
            <a:ext cx="4476750" cy="3429000"/>
          </a:xfrm>
          <a:prstGeom prst="rect">
            <a:avLst/>
          </a:prstGeom>
        </p:spPr>
      </p:pic>
      <p:sp>
        <p:nvSpPr>
          <p:cNvPr id="10" name="Text 7"/>
          <p:cNvSpPr/>
          <p:nvPr/>
        </p:nvSpPr>
        <p:spPr>
          <a:xfrm>
            <a:off x="609600" y="514820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1</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Illustration: an older worker on a shop floor (AI-generated)</a:t>
            </a:r>
            <a:endParaRPr lang="en-US" sz="975" dirty="0">
              <a:latin typeface="Microsoft YaHei" pitchFamily="34" charset="0"/>
              <a:ea typeface="Microsoft YaHei" pitchFamily="34" charset="-122"/>
              <a:cs typeface="Microsoft YaHei" pitchFamily="34" charset="-120"/>
            </a:endParaRPr>
          </a:p>
        </p:txBody>
      </p:sp>
      <p:sp>
        <p:nvSpPr>
          <p:cNvPr id="11" name="Text 8"/>
          <p:cNvSpPr/>
          <p:nvPr/>
        </p:nvSpPr>
        <p:spPr>
          <a:xfrm>
            <a:off x="5524500" y="1665867"/>
            <a:ext cx="666750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Are people past the old statutory age but short of the</a:t>
            </a:r>
            <a:endParaRPr lang="en-US" sz="1950" dirty="0">
              <a:latin typeface="Times New Roman" pitchFamily="34" charset="0"/>
              <a:ea typeface="SimSun" pitchFamily="34" charset="-122"/>
              <a:cs typeface="Times New Roman" pitchFamily="34" charset="-120"/>
            </a:endParaRPr>
          </a:p>
        </p:txBody>
      </p:sp>
      <p:sp>
        <p:nvSpPr>
          <p:cNvPr id="12" name="Text 9"/>
          <p:cNvSpPr/>
          <p:nvPr/>
        </p:nvSpPr>
        <p:spPr>
          <a:xfrm>
            <a:off x="5524500" y="2065917"/>
            <a:ext cx="666750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new one more likely to be in work?</a:t>
            </a:r>
            <a:pPr algn="l" indent="0" marL="0">
              <a:buNone/>
            </a:pPr>
            <a:r>
              <a:rPr lang="en-US" sz="1950" b="1" dirty="0">
                <a:solidFill>
                  <a:srgbClr val="0E6245"/>
                </a:solidFill>
                <a:latin typeface="Times New Roman" pitchFamily="34" charset="0"/>
                <a:ea typeface="SimSun" pitchFamily="34" charset="-122"/>
                <a:cs typeface="Times New Roman" pitchFamily="34" charset="-120"/>
              </a:rPr>
              <a:t>¹</a:t>
            </a:r>
            <a:endParaRPr lang="en-US" sz="1950" dirty="0">
              <a:latin typeface="Times New Roman" pitchFamily="34" charset="0"/>
              <a:ea typeface="SimSun" pitchFamily="34" charset="-122"/>
              <a:cs typeface="Times New Roman" pitchFamily="34" charset="-120"/>
            </a:endParaRPr>
          </a:p>
        </p:txBody>
      </p:sp>
      <p:sp>
        <p:nvSpPr>
          <p:cNvPr id="13" name="Shape 10"/>
          <p:cNvSpPr/>
          <p:nvPr/>
        </p:nvSpPr>
        <p:spPr>
          <a:xfrm>
            <a:off x="5524500" y="2724150"/>
            <a:ext cx="6057900" cy="9525"/>
          </a:xfrm>
          <a:prstGeom prst="rect">
            <a:avLst/>
          </a:prstGeom>
          <a:solidFill>
            <a:srgbClr val="DDD9C8"/>
          </a:solidFill>
          <a:ln/>
        </p:spPr>
      </p:sp>
      <p:sp>
        <p:nvSpPr>
          <p:cNvPr id="14" name="Text 11"/>
          <p:cNvSpPr/>
          <p:nvPr/>
        </p:nvSpPr>
        <p:spPr>
          <a:xfrm>
            <a:off x="5524500" y="2928875"/>
            <a:ext cx="6667500" cy="148590"/>
          </a:xfrm>
          <a:prstGeom prst="rect">
            <a:avLst/>
          </a:prstGeom>
          <a:noFill/>
          <a:ln/>
        </p:spPr>
        <p:txBody>
          <a:bodyPr wrap="none" lIns="0" tIns="0" rIns="0" bIns="0" rtlCol="0" anchor="t"/>
          <a:lstStyle/>
          <a:p>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o</a:t>
            </a:r>
            <a:endParaRPr lang="en-US" sz="975" dirty="0">
              <a:latin typeface="Microsoft YaHei" pitchFamily="34" charset="0"/>
              <a:ea typeface="Microsoft YaHei" pitchFamily="34" charset="-122"/>
              <a:cs typeface="Microsoft YaHei" pitchFamily="34" charset="-120"/>
            </a:endParaRPr>
          </a:p>
        </p:txBody>
      </p:sp>
      <p:sp>
        <p:nvSpPr>
          <p:cNvPr id="15" name="Text 12"/>
          <p:cNvSpPr/>
          <p:nvPr/>
        </p:nvSpPr>
        <p:spPr>
          <a:xfrm>
            <a:off x="6667500" y="2891971"/>
            <a:ext cx="55245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Urban employees aged 50 to 60</a:t>
            </a:r>
            <a:endParaRPr lang="en-US" sz="1350" dirty="0">
              <a:latin typeface="Times New Roman" pitchFamily="34" charset="0"/>
              <a:ea typeface="SimSun" pitchFamily="34" charset="-122"/>
              <a:cs typeface="Times New Roman" pitchFamily="34" charset="-120"/>
            </a:endParaRPr>
          </a:p>
        </p:txBody>
      </p:sp>
      <p:sp>
        <p:nvSpPr>
          <p:cNvPr id="16" name="Shape 13"/>
          <p:cNvSpPr/>
          <p:nvPr/>
        </p:nvSpPr>
        <p:spPr>
          <a:xfrm>
            <a:off x="5524500" y="3295650"/>
            <a:ext cx="6057900" cy="9525"/>
          </a:xfrm>
          <a:prstGeom prst="rect">
            <a:avLst/>
          </a:prstGeom>
          <a:solidFill>
            <a:srgbClr val="DDD9C8"/>
          </a:solidFill>
          <a:ln/>
        </p:spPr>
      </p:sp>
      <p:sp>
        <p:nvSpPr>
          <p:cNvPr id="17" name="Text 14"/>
          <p:cNvSpPr/>
          <p:nvPr/>
        </p:nvSpPr>
        <p:spPr>
          <a:xfrm>
            <a:off x="5524500" y="3500375"/>
            <a:ext cx="6667500" cy="148590"/>
          </a:xfrm>
          <a:prstGeom prst="rect">
            <a:avLst/>
          </a:prstGeom>
          <a:noFill/>
          <a:ln/>
        </p:spPr>
        <p:txBody>
          <a:bodyPr wrap="none" lIns="0" tIns="0" rIns="0" bIns="0" rtlCol="0" anchor="t"/>
          <a:lstStyle/>
          <a:p>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Q</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1</a:t>
            </a:r>
            <a:endParaRPr lang="en-US" sz="975" dirty="0">
              <a:latin typeface="Microsoft YaHei" pitchFamily="34" charset="0"/>
              <a:ea typeface="Microsoft YaHei" pitchFamily="34" charset="-122"/>
              <a:cs typeface="Microsoft YaHei" pitchFamily="34" charset="-120"/>
            </a:endParaRPr>
          </a:p>
        </p:txBody>
      </p:sp>
      <p:sp>
        <p:nvSpPr>
          <p:cNvPr id="18" name="Text 15"/>
          <p:cNvSpPr/>
          <p:nvPr/>
        </p:nvSpPr>
        <p:spPr>
          <a:xfrm>
            <a:off x="6667500" y="3463471"/>
            <a:ext cx="55245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Does work rise past the old age?</a:t>
            </a:r>
            <a:endParaRPr lang="en-US" sz="1350" dirty="0">
              <a:latin typeface="Times New Roman" pitchFamily="34" charset="0"/>
              <a:ea typeface="SimSun" pitchFamily="34" charset="-122"/>
              <a:cs typeface="Times New Roman" pitchFamily="34" charset="-120"/>
            </a:endParaRPr>
          </a:p>
        </p:txBody>
      </p:sp>
      <p:sp>
        <p:nvSpPr>
          <p:cNvPr id="19" name="Shape 16"/>
          <p:cNvSpPr/>
          <p:nvPr/>
        </p:nvSpPr>
        <p:spPr>
          <a:xfrm>
            <a:off x="5524500" y="3867150"/>
            <a:ext cx="6057900" cy="9525"/>
          </a:xfrm>
          <a:prstGeom prst="rect">
            <a:avLst/>
          </a:prstGeom>
          <a:solidFill>
            <a:srgbClr val="DDD9C8"/>
          </a:solidFill>
          <a:ln/>
        </p:spPr>
      </p:sp>
      <p:sp>
        <p:nvSpPr>
          <p:cNvPr id="20" name="Text 17"/>
          <p:cNvSpPr/>
          <p:nvPr/>
        </p:nvSpPr>
        <p:spPr>
          <a:xfrm>
            <a:off x="5524500" y="4071875"/>
            <a:ext cx="6667500" cy="148590"/>
          </a:xfrm>
          <a:prstGeom prst="rect">
            <a:avLst/>
          </a:prstGeom>
          <a:noFill/>
          <a:ln/>
        </p:spPr>
        <p:txBody>
          <a:bodyPr wrap="none" lIns="0" tIns="0" rIns="0" bIns="0" rtlCol="0" anchor="t"/>
          <a:lstStyle/>
          <a:p>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Q</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2</a:t>
            </a:r>
            <a:endParaRPr lang="en-US" sz="975" dirty="0">
              <a:latin typeface="Microsoft YaHei" pitchFamily="34" charset="0"/>
              <a:ea typeface="Microsoft YaHei" pitchFamily="34" charset="-122"/>
              <a:cs typeface="Microsoft YaHei" pitchFamily="34" charset="-120"/>
            </a:endParaRPr>
          </a:p>
        </p:txBody>
      </p:sp>
      <p:sp>
        <p:nvSpPr>
          <p:cNvPr id="21" name="Text 18"/>
          <p:cNvSpPr/>
          <p:nvPr/>
        </p:nvSpPr>
        <p:spPr>
          <a:xfrm>
            <a:off x="6667500" y="4034971"/>
            <a:ext cx="55245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Work, unemployment or care?</a:t>
            </a:r>
            <a:endParaRPr lang="en-US" sz="1350" dirty="0">
              <a:latin typeface="Times New Roman" pitchFamily="34" charset="0"/>
              <a:ea typeface="SimSun" pitchFamily="34" charset="-122"/>
              <a:cs typeface="Times New Roman" pitchFamily="34" charset="-120"/>
            </a:endParaRPr>
          </a:p>
        </p:txBody>
      </p:sp>
      <p:sp>
        <p:nvSpPr>
          <p:cNvPr id="22" name="Shape 19"/>
          <p:cNvSpPr/>
          <p:nvPr/>
        </p:nvSpPr>
        <p:spPr>
          <a:xfrm>
            <a:off x="5524500" y="4438650"/>
            <a:ext cx="6057900" cy="9525"/>
          </a:xfrm>
          <a:prstGeom prst="rect">
            <a:avLst/>
          </a:prstGeom>
          <a:solidFill>
            <a:srgbClr val="DDD9C8"/>
          </a:solidFill>
          <a:ln/>
        </p:spPr>
      </p:sp>
      <p:sp>
        <p:nvSpPr>
          <p:cNvPr id="23" name="Text 20"/>
          <p:cNvSpPr/>
          <p:nvPr/>
        </p:nvSpPr>
        <p:spPr>
          <a:xfrm>
            <a:off x="5524500" y="4643375"/>
            <a:ext cx="6667500" cy="148590"/>
          </a:xfrm>
          <a:prstGeom prst="rect">
            <a:avLst/>
          </a:prstGeom>
          <a:noFill/>
          <a:ln/>
        </p:spPr>
        <p:txBody>
          <a:bodyPr wrap="none" lIns="0" tIns="0" rIns="0" bIns="0" rtlCol="0" anchor="t"/>
          <a:lstStyle/>
          <a:p>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d</a:t>
            </a:r>
            <a:pPr algn="l" indent="0" marL="0">
              <a:buNone/>
            </a:pPr>
            <a:r>
              <a:rPr lang="en-US" sz="975" b="1" spc="75" kern="0" dirty="0">
                <a:solidFill>
                  <a:srgbClr val="62655B"/>
                </a:solidFill>
                <a:latin typeface="Microsoft YaHei" pitchFamily="34" charset="0"/>
                <a:ea typeface="Microsoft YaHei" pitchFamily="34" charset="-122"/>
                <a:cs typeface="Microsoft YaHei" pitchFamily="34" charset="-120"/>
              </a:rPr>
              <a:t>d</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24" name="Text 21"/>
          <p:cNvSpPr/>
          <p:nvPr/>
        </p:nvSpPr>
        <p:spPr>
          <a:xfrm>
            <a:off x="6667500" y="4606471"/>
            <a:ext cx="55245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The first post-reform causal study</a:t>
            </a:r>
            <a:endParaRPr lang="en-US" sz="1350" dirty="0">
              <a:latin typeface="Times New Roman" pitchFamily="34" charset="0"/>
              <a:ea typeface="SimSun" pitchFamily="34" charset="-122"/>
              <a:cs typeface="Times New Roman" pitchFamily="34" charset="-120"/>
            </a:endParaRPr>
          </a:p>
        </p:txBody>
      </p:sp>
      <p:sp>
        <p:nvSpPr>
          <p:cNvPr id="25" name="Shape 22"/>
          <p:cNvSpPr/>
          <p:nvPr/>
        </p:nvSpPr>
        <p:spPr>
          <a:xfrm>
            <a:off x="5524500" y="5010150"/>
            <a:ext cx="6057900" cy="9525"/>
          </a:xfrm>
          <a:prstGeom prst="rect">
            <a:avLst/>
          </a:prstGeom>
          <a:solidFill>
            <a:srgbClr val="DDD9C8"/>
          </a:solidFill>
          <a:ln/>
        </p:spPr>
      </p:sp>
      <p:sp>
        <p:nvSpPr>
          <p:cNvPr id="26" name="Shape 23"/>
          <p:cNvSpPr/>
          <p:nvPr/>
        </p:nvSpPr>
        <p:spPr>
          <a:xfrm>
            <a:off x="609600" y="6216015"/>
            <a:ext cx="1714500" cy="7620"/>
          </a:xfrm>
          <a:prstGeom prst="rect">
            <a:avLst/>
          </a:prstGeom>
          <a:solidFill>
            <a:srgbClr val="8A8471"/>
          </a:solidFill>
          <a:ln/>
        </p:spPr>
      </p:sp>
      <p:sp>
        <p:nvSpPr>
          <p:cNvPr id="27" name="Text 24"/>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28" name="Text 25"/>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Searched to 6 October 2026: no causal study on post-reform microdata was found (three searches agree)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2"/>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3</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722094" y="261514"/>
            <a:ext cx="146990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94848" y="261514"/>
            <a:ext cx="1197152"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Q</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Three groups retire 3 to 5 years later by 2039</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1428750" y="1643000"/>
            <a:ext cx="1076325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2</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The new statutory retirement age, by date of birth (Annexes 1 to 3)</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¹</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1428750" y="5062538"/>
            <a:ext cx="6381750" cy="9525"/>
          </a:xfrm>
          <a:prstGeom prst="rect">
            <a:avLst/>
          </a:prstGeom>
          <a:solidFill>
            <a:srgbClr val="DDD9C8"/>
          </a:solidFill>
          <a:ln/>
        </p:spPr>
      </p:sp>
      <p:sp>
        <p:nvSpPr>
          <p:cNvPr id="11" name="Text 9"/>
          <p:cNvSpPr/>
          <p:nvPr/>
        </p:nvSpPr>
        <p:spPr>
          <a:xfrm>
            <a:off x="0" y="4995439"/>
            <a:ext cx="13335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50</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1428750" y="3919537"/>
            <a:ext cx="6381750" cy="9525"/>
          </a:xfrm>
          <a:prstGeom prst="rect">
            <a:avLst/>
          </a:prstGeom>
          <a:solidFill>
            <a:srgbClr val="DDD9C8"/>
          </a:solidFill>
          <a:ln/>
        </p:spPr>
      </p:sp>
      <p:sp>
        <p:nvSpPr>
          <p:cNvPr id="13" name="Text 11"/>
          <p:cNvSpPr/>
          <p:nvPr/>
        </p:nvSpPr>
        <p:spPr>
          <a:xfrm>
            <a:off x="0" y="3852439"/>
            <a:ext cx="13335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55</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428750" y="2776538"/>
            <a:ext cx="6381750" cy="9525"/>
          </a:xfrm>
          <a:prstGeom prst="rect">
            <a:avLst/>
          </a:prstGeom>
          <a:solidFill>
            <a:srgbClr val="DDD9C8"/>
          </a:solidFill>
          <a:ln/>
        </p:spPr>
      </p:sp>
      <p:sp>
        <p:nvSpPr>
          <p:cNvPr id="15" name="Text 13"/>
          <p:cNvSpPr/>
          <p:nvPr/>
        </p:nvSpPr>
        <p:spPr>
          <a:xfrm>
            <a:off x="0" y="2709439"/>
            <a:ext cx="13335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60</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2165106" y="5295900"/>
            <a:ext cx="0" cy="47625"/>
          </a:xfrm>
          <a:prstGeom prst="line">
            <a:avLst/>
          </a:prstGeom>
          <a:noFill/>
          <a:ln w="9525">
            <a:solidFill>
              <a:srgbClr val="8A8471"/>
            </a:solidFill>
            <a:prstDash val="solid"/>
          </a:ln>
        </p:spPr>
      </p:sp>
      <p:sp>
        <p:nvSpPr>
          <p:cNvPr id="17" name="Text 15"/>
          <p:cNvSpPr/>
          <p:nvPr/>
        </p:nvSpPr>
        <p:spPr>
          <a:xfrm>
            <a:off x="0" y="5395489"/>
            <a:ext cx="4330212"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1965</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3392365" y="5295900"/>
            <a:ext cx="0" cy="47625"/>
          </a:xfrm>
          <a:prstGeom prst="line">
            <a:avLst/>
          </a:prstGeom>
          <a:noFill/>
          <a:ln w="9525">
            <a:solidFill>
              <a:srgbClr val="8A8471"/>
            </a:solidFill>
            <a:prstDash val="solid"/>
          </a:ln>
        </p:spPr>
      </p:sp>
      <p:sp>
        <p:nvSpPr>
          <p:cNvPr id="19" name="Text 17"/>
          <p:cNvSpPr/>
          <p:nvPr/>
        </p:nvSpPr>
        <p:spPr>
          <a:xfrm>
            <a:off x="0" y="5395489"/>
            <a:ext cx="6784731"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1970</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4619625" y="5295900"/>
            <a:ext cx="0" cy="47625"/>
          </a:xfrm>
          <a:prstGeom prst="line">
            <a:avLst/>
          </a:prstGeom>
          <a:noFill/>
          <a:ln w="9525">
            <a:solidFill>
              <a:srgbClr val="8A8471"/>
            </a:solidFill>
            <a:prstDash val="solid"/>
          </a:ln>
        </p:spPr>
      </p:sp>
      <p:sp>
        <p:nvSpPr>
          <p:cNvPr id="21" name="Text 19"/>
          <p:cNvSpPr/>
          <p:nvPr/>
        </p:nvSpPr>
        <p:spPr>
          <a:xfrm>
            <a:off x="0" y="5395489"/>
            <a:ext cx="923925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1975</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5846885" y="5295900"/>
            <a:ext cx="0" cy="47625"/>
          </a:xfrm>
          <a:prstGeom prst="line">
            <a:avLst/>
          </a:prstGeom>
          <a:noFill/>
          <a:ln w="9525">
            <a:solidFill>
              <a:srgbClr val="8A8471"/>
            </a:solidFill>
            <a:prstDash val="solid"/>
          </a:ln>
        </p:spPr>
      </p:sp>
      <p:sp>
        <p:nvSpPr>
          <p:cNvPr id="23" name="Text 21"/>
          <p:cNvSpPr/>
          <p:nvPr/>
        </p:nvSpPr>
        <p:spPr>
          <a:xfrm>
            <a:off x="0" y="5395489"/>
            <a:ext cx="11693769"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1980</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7074144" y="5295900"/>
            <a:ext cx="0" cy="47625"/>
          </a:xfrm>
          <a:prstGeom prst="line">
            <a:avLst/>
          </a:prstGeom>
          <a:noFill/>
          <a:ln w="9525">
            <a:solidFill>
              <a:srgbClr val="8A8471"/>
            </a:solidFill>
            <a:prstDash val="solid"/>
          </a:ln>
        </p:spPr>
      </p:sp>
      <p:sp>
        <p:nvSpPr>
          <p:cNvPr id="25" name="Text 23"/>
          <p:cNvSpPr/>
          <p:nvPr/>
        </p:nvSpPr>
        <p:spPr>
          <a:xfrm>
            <a:off x="1956288" y="5395489"/>
            <a:ext cx="10235712"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1985</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0" y="5585989"/>
            <a:ext cx="78105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Date of birth →</a:t>
            </a:r>
            <a:endParaRPr lang="en-US" sz="900" dirty="0">
              <a:latin typeface="Microsoft YaHei" pitchFamily="34" charset="0"/>
              <a:ea typeface="Microsoft YaHei" pitchFamily="34" charset="-122"/>
              <a:cs typeface="Microsoft YaHei" pitchFamily="34" charset="-120"/>
            </a:endParaRPr>
          </a:p>
        </p:txBody>
      </p:sp>
      <p:sp>
        <p:nvSpPr>
          <p:cNvPr id="27" name="Shape 25"/>
          <p:cNvSpPr/>
          <p:nvPr/>
        </p:nvSpPr>
        <p:spPr>
          <a:xfrm>
            <a:off x="1428750" y="2095500"/>
            <a:ext cx="6381750" cy="685800"/>
          </a:xfrm>
          <a:custGeom>
            <a:avLst/>
            <a:gdLst/>
            <a:ahLst/>
            <a:cxnLst/>
            <a:rect l="l" t="t" r="r" b="b"/>
            <a:pathLst>
              <a:path w="6381750" h="685800">
                <a:moveTo>
                  <a:pt x="0" y="685800"/>
                </a:moveTo>
                <a:lnTo>
                  <a:pt x="736356" y="685800"/>
                </a:lnTo>
                <a:lnTo>
                  <a:pt x="736356" y="666758"/>
                </a:lnTo>
                <a:lnTo>
                  <a:pt x="818165" y="666758"/>
                </a:lnTo>
                <a:lnTo>
                  <a:pt x="818165" y="647692"/>
                </a:lnTo>
                <a:lnTo>
                  <a:pt x="899999" y="647692"/>
                </a:lnTo>
                <a:lnTo>
                  <a:pt x="899999" y="628650"/>
                </a:lnTo>
                <a:lnTo>
                  <a:pt x="981808" y="628650"/>
                </a:lnTo>
                <a:lnTo>
                  <a:pt x="981808" y="609608"/>
                </a:lnTo>
                <a:lnTo>
                  <a:pt x="1063617" y="609608"/>
                </a:lnTo>
                <a:lnTo>
                  <a:pt x="1063617" y="590542"/>
                </a:lnTo>
                <a:lnTo>
                  <a:pt x="1145450" y="590542"/>
                </a:lnTo>
                <a:lnTo>
                  <a:pt x="1145450" y="571500"/>
                </a:lnTo>
                <a:lnTo>
                  <a:pt x="1227260" y="571500"/>
                </a:lnTo>
                <a:lnTo>
                  <a:pt x="1227260" y="552458"/>
                </a:lnTo>
                <a:lnTo>
                  <a:pt x="1309069" y="552458"/>
                </a:lnTo>
                <a:lnTo>
                  <a:pt x="1309069" y="533392"/>
                </a:lnTo>
                <a:lnTo>
                  <a:pt x="1390902" y="533392"/>
                </a:lnTo>
                <a:lnTo>
                  <a:pt x="1390902" y="514350"/>
                </a:lnTo>
                <a:lnTo>
                  <a:pt x="1472712" y="514350"/>
                </a:lnTo>
                <a:lnTo>
                  <a:pt x="1472712" y="495308"/>
                </a:lnTo>
                <a:lnTo>
                  <a:pt x="1554521" y="495308"/>
                </a:lnTo>
                <a:lnTo>
                  <a:pt x="1554521" y="476242"/>
                </a:lnTo>
                <a:lnTo>
                  <a:pt x="1636354" y="476242"/>
                </a:lnTo>
                <a:lnTo>
                  <a:pt x="1636354" y="457200"/>
                </a:lnTo>
                <a:lnTo>
                  <a:pt x="1718163" y="457200"/>
                </a:lnTo>
                <a:lnTo>
                  <a:pt x="1718163" y="438158"/>
                </a:lnTo>
                <a:lnTo>
                  <a:pt x="1799973" y="438158"/>
                </a:lnTo>
                <a:lnTo>
                  <a:pt x="1799973" y="419092"/>
                </a:lnTo>
                <a:lnTo>
                  <a:pt x="1881806" y="419092"/>
                </a:lnTo>
                <a:lnTo>
                  <a:pt x="1881806" y="400050"/>
                </a:lnTo>
                <a:lnTo>
                  <a:pt x="1963615" y="400050"/>
                </a:lnTo>
                <a:lnTo>
                  <a:pt x="1963615" y="381008"/>
                </a:lnTo>
                <a:lnTo>
                  <a:pt x="2045425" y="381008"/>
                </a:lnTo>
                <a:lnTo>
                  <a:pt x="2045425" y="361942"/>
                </a:lnTo>
                <a:lnTo>
                  <a:pt x="2127258" y="361942"/>
                </a:lnTo>
                <a:lnTo>
                  <a:pt x="2127258" y="342900"/>
                </a:lnTo>
                <a:lnTo>
                  <a:pt x="2209067" y="342900"/>
                </a:lnTo>
                <a:lnTo>
                  <a:pt x="2209067" y="323858"/>
                </a:lnTo>
                <a:lnTo>
                  <a:pt x="2290876" y="323858"/>
                </a:lnTo>
                <a:lnTo>
                  <a:pt x="2290876" y="304792"/>
                </a:lnTo>
                <a:lnTo>
                  <a:pt x="2372710" y="304792"/>
                </a:lnTo>
                <a:lnTo>
                  <a:pt x="2372710" y="285750"/>
                </a:lnTo>
                <a:lnTo>
                  <a:pt x="2454519" y="285750"/>
                </a:lnTo>
                <a:lnTo>
                  <a:pt x="2454519" y="266708"/>
                </a:lnTo>
                <a:lnTo>
                  <a:pt x="2536328" y="266708"/>
                </a:lnTo>
                <a:lnTo>
                  <a:pt x="2536328" y="247642"/>
                </a:lnTo>
                <a:lnTo>
                  <a:pt x="2618162" y="247642"/>
                </a:lnTo>
                <a:lnTo>
                  <a:pt x="2618162" y="228600"/>
                </a:lnTo>
                <a:lnTo>
                  <a:pt x="2699971" y="228600"/>
                </a:lnTo>
                <a:lnTo>
                  <a:pt x="2699971" y="209558"/>
                </a:lnTo>
                <a:lnTo>
                  <a:pt x="2781780" y="209558"/>
                </a:lnTo>
                <a:lnTo>
                  <a:pt x="2781780" y="190492"/>
                </a:lnTo>
                <a:lnTo>
                  <a:pt x="2863614" y="190492"/>
                </a:lnTo>
                <a:lnTo>
                  <a:pt x="2863614" y="171450"/>
                </a:lnTo>
                <a:lnTo>
                  <a:pt x="2945423" y="171450"/>
                </a:lnTo>
                <a:lnTo>
                  <a:pt x="2945423" y="152408"/>
                </a:lnTo>
                <a:lnTo>
                  <a:pt x="3027232" y="152408"/>
                </a:lnTo>
                <a:lnTo>
                  <a:pt x="3027232" y="133342"/>
                </a:lnTo>
                <a:lnTo>
                  <a:pt x="3109066" y="133342"/>
                </a:lnTo>
                <a:lnTo>
                  <a:pt x="3109066" y="114300"/>
                </a:lnTo>
                <a:lnTo>
                  <a:pt x="3190875" y="114300"/>
                </a:lnTo>
                <a:lnTo>
                  <a:pt x="3190875" y="95258"/>
                </a:lnTo>
                <a:lnTo>
                  <a:pt x="3272684" y="95258"/>
                </a:lnTo>
                <a:lnTo>
                  <a:pt x="3272684" y="76192"/>
                </a:lnTo>
                <a:lnTo>
                  <a:pt x="3354518" y="76192"/>
                </a:lnTo>
                <a:lnTo>
                  <a:pt x="3354518" y="57150"/>
                </a:lnTo>
                <a:lnTo>
                  <a:pt x="3436327" y="57150"/>
                </a:lnTo>
                <a:lnTo>
                  <a:pt x="3436327" y="38108"/>
                </a:lnTo>
                <a:lnTo>
                  <a:pt x="3518136" y="38108"/>
                </a:lnTo>
                <a:lnTo>
                  <a:pt x="3518136" y="19042"/>
                </a:lnTo>
                <a:lnTo>
                  <a:pt x="3599970" y="19042"/>
                </a:lnTo>
                <a:lnTo>
                  <a:pt x="3599970" y="0"/>
                </a:lnTo>
                <a:lnTo>
                  <a:pt x="6381750" y="0"/>
                </a:lnTo>
                <a:lnTo>
                  <a:pt x="6381750" y="0"/>
                </a:lnTo>
              </a:path>
            </a:pathLst>
          </a:custGeom>
          <a:noFill/>
          <a:ln w="20955">
            <a:solidFill>
              <a:srgbClr val="0E6245"/>
            </a:solidFill>
            <a:prstDash val="solid"/>
          </a:ln>
        </p:spPr>
      </p:sp>
      <p:sp>
        <p:nvSpPr>
          <p:cNvPr id="28" name="Shape 26"/>
          <p:cNvSpPr/>
          <p:nvPr/>
        </p:nvSpPr>
        <p:spPr>
          <a:xfrm>
            <a:off x="4990620" y="2057400"/>
            <a:ext cx="76200" cy="76200"/>
          </a:xfrm>
          <a:prstGeom prst="ellipse">
            <a:avLst/>
          </a:prstGeom>
          <a:solidFill>
            <a:srgbClr val="0E6245"/>
          </a:solidFill>
          <a:ln/>
        </p:spPr>
      </p:sp>
      <p:sp>
        <p:nvSpPr>
          <p:cNvPr id="29" name="Shape 27"/>
          <p:cNvSpPr/>
          <p:nvPr/>
        </p:nvSpPr>
        <p:spPr>
          <a:xfrm>
            <a:off x="1428750" y="3238500"/>
            <a:ext cx="6381750" cy="685800"/>
          </a:xfrm>
          <a:custGeom>
            <a:avLst/>
            <a:gdLst/>
            <a:ahLst/>
            <a:cxnLst/>
            <a:rect l="l" t="t" r="r" b="b"/>
            <a:pathLst>
              <a:path w="6381750" h="685800">
                <a:moveTo>
                  <a:pt x="0" y="685800"/>
                </a:moveTo>
                <a:lnTo>
                  <a:pt x="1963615" y="685800"/>
                </a:lnTo>
                <a:lnTo>
                  <a:pt x="1963615" y="666758"/>
                </a:lnTo>
                <a:lnTo>
                  <a:pt x="2045425" y="666758"/>
                </a:lnTo>
                <a:lnTo>
                  <a:pt x="2045425" y="647692"/>
                </a:lnTo>
                <a:lnTo>
                  <a:pt x="2127258" y="647692"/>
                </a:lnTo>
                <a:lnTo>
                  <a:pt x="2127258" y="628650"/>
                </a:lnTo>
                <a:lnTo>
                  <a:pt x="2209067" y="628650"/>
                </a:lnTo>
                <a:lnTo>
                  <a:pt x="2209067" y="609608"/>
                </a:lnTo>
                <a:lnTo>
                  <a:pt x="2290876" y="609608"/>
                </a:lnTo>
                <a:lnTo>
                  <a:pt x="2290876" y="590542"/>
                </a:lnTo>
                <a:lnTo>
                  <a:pt x="2372710" y="590542"/>
                </a:lnTo>
                <a:lnTo>
                  <a:pt x="2372710" y="571500"/>
                </a:lnTo>
                <a:lnTo>
                  <a:pt x="2454519" y="571500"/>
                </a:lnTo>
                <a:lnTo>
                  <a:pt x="2454519" y="552458"/>
                </a:lnTo>
                <a:lnTo>
                  <a:pt x="2536328" y="552458"/>
                </a:lnTo>
                <a:lnTo>
                  <a:pt x="2536328" y="533392"/>
                </a:lnTo>
                <a:lnTo>
                  <a:pt x="2618162" y="533392"/>
                </a:lnTo>
                <a:lnTo>
                  <a:pt x="2618162" y="514350"/>
                </a:lnTo>
                <a:lnTo>
                  <a:pt x="2699971" y="514350"/>
                </a:lnTo>
                <a:lnTo>
                  <a:pt x="2699971" y="495308"/>
                </a:lnTo>
                <a:lnTo>
                  <a:pt x="2781780" y="495308"/>
                </a:lnTo>
                <a:lnTo>
                  <a:pt x="2781780" y="476242"/>
                </a:lnTo>
                <a:lnTo>
                  <a:pt x="2863614" y="476242"/>
                </a:lnTo>
                <a:lnTo>
                  <a:pt x="2863614" y="457200"/>
                </a:lnTo>
                <a:lnTo>
                  <a:pt x="2945423" y="457200"/>
                </a:lnTo>
                <a:lnTo>
                  <a:pt x="2945423" y="438158"/>
                </a:lnTo>
                <a:lnTo>
                  <a:pt x="3027232" y="438158"/>
                </a:lnTo>
                <a:lnTo>
                  <a:pt x="3027232" y="419092"/>
                </a:lnTo>
                <a:lnTo>
                  <a:pt x="3109066" y="419092"/>
                </a:lnTo>
                <a:lnTo>
                  <a:pt x="3109066" y="400050"/>
                </a:lnTo>
                <a:lnTo>
                  <a:pt x="3190875" y="400050"/>
                </a:lnTo>
                <a:lnTo>
                  <a:pt x="3190875" y="381008"/>
                </a:lnTo>
                <a:lnTo>
                  <a:pt x="3272684" y="381008"/>
                </a:lnTo>
                <a:lnTo>
                  <a:pt x="3272684" y="361942"/>
                </a:lnTo>
                <a:lnTo>
                  <a:pt x="3354518" y="361942"/>
                </a:lnTo>
                <a:lnTo>
                  <a:pt x="3354518" y="342900"/>
                </a:lnTo>
                <a:lnTo>
                  <a:pt x="3436327" y="342900"/>
                </a:lnTo>
                <a:lnTo>
                  <a:pt x="3436327" y="323858"/>
                </a:lnTo>
                <a:lnTo>
                  <a:pt x="3518136" y="323858"/>
                </a:lnTo>
                <a:lnTo>
                  <a:pt x="3518136" y="304792"/>
                </a:lnTo>
                <a:lnTo>
                  <a:pt x="3599970" y="304792"/>
                </a:lnTo>
                <a:lnTo>
                  <a:pt x="3599970" y="285750"/>
                </a:lnTo>
                <a:lnTo>
                  <a:pt x="3681779" y="285750"/>
                </a:lnTo>
                <a:lnTo>
                  <a:pt x="3681779" y="266708"/>
                </a:lnTo>
                <a:lnTo>
                  <a:pt x="3763588" y="266708"/>
                </a:lnTo>
                <a:lnTo>
                  <a:pt x="3763588" y="247642"/>
                </a:lnTo>
                <a:lnTo>
                  <a:pt x="3845422" y="247642"/>
                </a:lnTo>
                <a:lnTo>
                  <a:pt x="3845422" y="228600"/>
                </a:lnTo>
                <a:lnTo>
                  <a:pt x="3927231" y="228600"/>
                </a:lnTo>
                <a:lnTo>
                  <a:pt x="3927231" y="209558"/>
                </a:lnTo>
                <a:lnTo>
                  <a:pt x="4009040" y="209558"/>
                </a:lnTo>
                <a:lnTo>
                  <a:pt x="4009040" y="190492"/>
                </a:lnTo>
                <a:lnTo>
                  <a:pt x="4090874" y="190492"/>
                </a:lnTo>
                <a:lnTo>
                  <a:pt x="4090874" y="171450"/>
                </a:lnTo>
                <a:lnTo>
                  <a:pt x="4172683" y="171450"/>
                </a:lnTo>
                <a:lnTo>
                  <a:pt x="4172683" y="152408"/>
                </a:lnTo>
                <a:lnTo>
                  <a:pt x="4254492" y="152408"/>
                </a:lnTo>
                <a:lnTo>
                  <a:pt x="4254492" y="133342"/>
                </a:lnTo>
                <a:lnTo>
                  <a:pt x="4336325" y="133342"/>
                </a:lnTo>
                <a:lnTo>
                  <a:pt x="4336325" y="114300"/>
                </a:lnTo>
                <a:lnTo>
                  <a:pt x="4418135" y="114300"/>
                </a:lnTo>
                <a:lnTo>
                  <a:pt x="4418135" y="95258"/>
                </a:lnTo>
                <a:lnTo>
                  <a:pt x="4499944" y="95258"/>
                </a:lnTo>
                <a:lnTo>
                  <a:pt x="4499944" y="76192"/>
                </a:lnTo>
                <a:lnTo>
                  <a:pt x="4581777" y="76192"/>
                </a:lnTo>
                <a:lnTo>
                  <a:pt x="4581777" y="57150"/>
                </a:lnTo>
                <a:lnTo>
                  <a:pt x="4663587" y="57150"/>
                </a:lnTo>
                <a:lnTo>
                  <a:pt x="4663587" y="38108"/>
                </a:lnTo>
                <a:lnTo>
                  <a:pt x="4745396" y="38108"/>
                </a:lnTo>
                <a:lnTo>
                  <a:pt x="4745396" y="19042"/>
                </a:lnTo>
                <a:lnTo>
                  <a:pt x="4827229" y="19042"/>
                </a:lnTo>
                <a:lnTo>
                  <a:pt x="4827229" y="0"/>
                </a:lnTo>
                <a:lnTo>
                  <a:pt x="6381750" y="0"/>
                </a:lnTo>
                <a:lnTo>
                  <a:pt x="6381750" y="0"/>
                </a:lnTo>
              </a:path>
            </a:pathLst>
          </a:custGeom>
          <a:noFill/>
          <a:ln w="20955">
            <a:solidFill>
              <a:srgbClr val="3F5B8C"/>
            </a:solidFill>
            <a:prstDash val="solid"/>
          </a:ln>
        </p:spPr>
      </p:sp>
      <p:sp>
        <p:nvSpPr>
          <p:cNvPr id="30" name="Shape 28"/>
          <p:cNvSpPr/>
          <p:nvPr/>
        </p:nvSpPr>
        <p:spPr>
          <a:xfrm>
            <a:off x="6217879" y="3200400"/>
            <a:ext cx="76200" cy="76200"/>
          </a:xfrm>
          <a:prstGeom prst="ellipse">
            <a:avLst/>
          </a:prstGeom>
          <a:solidFill>
            <a:srgbClr val="3F5B8C"/>
          </a:solidFill>
          <a:ln/>
        </p:spPr>
      </p:sp>
      <p:sp>
        <p:nvSpPr>
          <p:cNvPr id="31" name="Shape 29"/>
          <p:cNvSpPr/>
          <p:nvPr/>
        </p:nvSpPr>
        <p:spPr>
          <a:xfrm>
            <a:off x="1428750" y="3924300"/>
            <a:ext cx="6381750" cy="1143000"/>
          </a:xfrm>
          <a:custGeom>
            <a:avLst/>
            <a:gdLst/>
            <a:ahLst/>
            <a:cxnLst/>
            <a:rect l="l" t="t" r="r" b="b"/>
            <a:pathLst>
              <a:path w="6381750" h="1143000">
                <a:moveTo>
                  <a:pt x="0" y="1143000"/>
                </a:moveTo>
                <a:lnTo>
                  <a:pt x="3190875" y="1143000"/>
                </a:lnTo>
                <a:lnTo>
                  <a:pt x="3190875" y="1123958"/>
                </a:lnTo>
                <a:lnTo>
                  <a:pt x="3231792" y="1123958"/>
                </a:lnTo>
                <a:lnTo>
                  <a:pt x="3231792" y="1104892"/>
                </a:lnTo>
                <a:lnTo>
                  <a:pt x="3272684" y="1104892"/>
                </a:lnTo>
                <a:lnTo>
                  <a:pt x="3272684" y="1085850"/>
                </a:lnTo>
                <a:lnTo>
                  <a:pt x="3313601" y="1085850"/>
                </a:lnTo>
                <a:lnTo>
                  <a:pt x="3313601" y="1066808"/>
                </a:lnTo>
                <a:lnTo>
                  <a:pt x="3354518" y="1066808"/>
                </a:lnTo>
                <a:lnTo>
                  <a:pt x="3354518" y="1047742"/>
                </a:lnTo>
                <a:lnTo>
                  <a:pt x="3395410" y="1047742"/>
                </a:lnTo>
                <a:lnTo>
                  <a:pt x="3395410" y="1028700"/>
                </a:lnTo>
                <a:lnTo>
                  <a:pt x="3436327" y="1028700"/>
                </a:lnTo>
                <a:lnTo>
                  <a:pt x="3436327" y="1009658"/>
                </a:lnTo>
                <a:lnTo>
                  <a:pt x="3477244" y="1009658"/>
                </a:lnTo>
                <a:lnTo>
                  <a:pt x="3477244" y="990592"/>
                </a:lnTo>
                <a:lnTo>
                  <a:pt x="3518136" y="990592"/>
                </a:lnTo>
                <a:lnTo>
                  <a:pt x="3518136" y="971550"/>
                </a:lnTo>
                <a:lnTo>
                  <a:pt x="3559053" y="971550"/>
                </a:lnTo>
                <a:lnTo>
                  <a:pt x="3559053" y="952508"/>
                </a:lnTo>
                <a:lnTo>
                  <a:pt x="3599970" y="952508"/>
                </a:lnTo>
                <a:lnTo>
                  <a:pt x="3599970" y="933442"/>
                </a:lnTo>
                <a:lnTo>
                  <a:pt x="3640862" y="933442"/>
                </a:lnTo>
                <a:lnTo>
                  <a:pt x="3640862" y="914400"/>
                </a:lnTo>
                <a:lnTo>
                  <a:pt x="3681779" y="914400"/>
                </a:lnTo>
                <a:lnTo>
                  <a:pt x="3681779" y="895358"/>
                </a:lnTo>
                <a:lnTo>
                  <a:pt x="3722696" y="895358"/>
                </a:lnTo>
                <a:lnTo>
                  <a:pt x="3722696" y="876292"/>
                </a:lnTo>
                <a:lnTo>
                  <a:pt x="3763588" y="876292"/>
                </a:lnTo>
                <a:lnTo>
                  <a:pt x="3763588" y="857250"/>
                </a:lnTo>
                <a:lnTo>
                  <a:pt x="3804505" y="857250"/>
                </a:lnTo>
                <a:lnTo>
                  <a:pt x="3804505" y="838208"/>
                </a:lnTo>
                <a:lnTo>
                  <a:pt x="3845422" y="838208"/>
                </a:lnTo>
                <a:lnTo>
                  <a:pt x="3845422" y="819142"/>
                </a:lnTo>
                <a:lnTo>
                  <a:pt x="3886314" y="819142"/>
                </a:lnTo>
                <a:lnTo>
                  <a:pt x="3886314" y="800100"/>
                </a:lnTo>
                <a:lnTo>
                  <a:pt x="3927231" y="800100"/>
                </a:lnTo>
                <a:lnTo>
                  <a:pt x="3927231" y="781058"/>
                </a:lnTo>
                <a:lnTo>
                  <a:pt x="3968148" y="781058"/>
                </a:lnTo>
                <a:lnTo>
                  <a:pt x="3968148" y="761992"/>
                </a:lnTo>
                <a:lnTo>
                  <a:pt x="4009040" y="761992"/>
                </a:lnTo>
                <a:lnTo>
                  <a:pt x="4009040" y="742950"/>
                </a:lnTo>
                <a:lnTo>
                  <a:pt x="4049957" y="742950"/>
                </a:lnTo>
                <a:lnTo>
                  <a:pt x="4049957" y="723908"/>
                </a:lnTo>
                <a:lnTo>
                  <a:pt x="4090874" y="723908"/>
                </a:lnTo>
                <a:lnTo>
                  <a:pt x="4090874" y="704842"/>
                </a:lnTo>
                <a:lnTo>
                  <a:pt x="4131766" y="704842"/>
                </a:lnTo>
                <a:lnTo>
                  <a:pt x="4131766" y="685800"/>
                </a:lnTo>
                <a:lnTo>
                  <a:pt x="4172683" y="685800"/>
                </a:lnTo>
                <a:lnTo>
                  <a:pt x="4172683" y="666758"/>
                </a:lnTo>
                <a:lnTo>
                  <a:pt x="4213600" y="666758"/>
                </a:lnTo>
                <a:lnTo>
                  <a:pt x="4213600" y="647692"/>
                </a:lnTo>
                <a:lnTo>
                  <a:pt x="4254492" y="647692"/>
                </a:lnTo>
                <a:lnTo>
                  <a:pt x="4254492" y="628650"/>
                </a:lnTo>
                <a:lnTo>
                  <a:pt x="4295409" y="628650"/>
                </a:lnTo>
                <a:lnTo>
                  <a:pt x="4295409" y="609608"/>
                </a:lnTo>
                <a:lnTo>
                  <a:pt x="4336325" y="609608"/>
                </a:lnTo>
                <a:lnTo>
                  <a:pt x="4336325" y="590542"/>
                </a:lnTo>
                <a:lnTo>
                  <a:pt x="4377218" y="590542"/>
                </a:lnTo>
                <a:lnTo>
                  <a:pt x="4377218" y="571500"/>
                </a:lnTo>
                <a:lnTo>
                  <a:pt x="4418135" y="571500"/>
                </a:lnTo>
                <a:lnTo>
                  <a:pt x="4418135" y="552458"/>
                </a:lnTo>
                <a:lnTo>
                  <a:pt x="4459051" y="552458"/>
                </a:lnTo>
                <a:lnTo>
                  <a:pt x="4459051" y="533392"/>
                </a:lnTo>
                <a:lnTo>
                  <a:pt x="4499944" y="533392"/>
                </a:lnTo>
                <a:lnTo>
                  <a:pt x="4499944" y="514350"/>
                </a:lnTo>
                <a:lnTo>
                  <a:pt x="4540861" y="514350"/>
                </a:lnTo>
                <a:lnTo>
                  <a:pt x="4540861" y="495308"/>
                </a:lnTo>
                <a:lnTo>
                  <a:pt x="4581777" y="495308"/>
                </a:lnTo>
                <a:lnTo>
                  <a:pt x="4581777" y="476242"/>
                </a:lnTo>
                <a:lnTo>
                  <a:pt x="4622670" y="476242"/>
                </a:lnTo>
                <a:lnTo>
                  <a:pt x="4622670" y="457200"/>
                </a:lnTo>
                <a:lnTo>
                  <a:pt x="4663587" y="457200"/>
                </a:lnTo>
                <a:lnTo>
                  <a:pt x="4663587" y="438158"/>
                </a:lnTo>
                <a:lnTo>
                  <a:pt x="4704503" y="438158"/>
                </a:lnTo>
                <a:lnTo>
                  <a:pt x="4704503" y="419092"/>
                </a:lnTo>
                <a:lnTo>
                  <a:pt x="4745396" y="419092"/>
                </a:lnTo>
                <a:lnTo>
                  <a:pt x="4745396" y="400050"/>
                </a:lnTo>
                <a:lnTo>
                  <a:pt x="4786313" y="400050"/>
                </a:lnTo>
                <a:lnTo>
                  <a:pt x="4786313" y="381008"/>
                </a:lnTo>
                <a:lnTo>
                  <a:pt x="4827229" y="381008"/>
                </a:lnTo>
                <a:lnTo>
                  <a:pt x="4827229" y="361942"/>
                </a:lnTo>
                <a:lnTo>
                  <a:pt x="4868122" y="361942"/>
                </a:lnTo>
                <a:lnTo>
                  <a:pt x="4868122" y="342900"/>
                </a:lnTo>
                <a:lnTo>
                  <a:pt x="4909038" y="342900"/>
                </a:lnTo>
                <a:lnTo>
                  <a:pt x="4909038" y="323858"/>
                </a:lnTo>
                <a:lnTo>
                  <a:pt x="4949955" y="323858"/>
                </a:lnTo>
                <a:lnTo>
                  <a:pt x="4949955" y="304792"/>
                </a:lnTo>
                <a:lnTo>
                  <a:pt x="4990848" y="304792"/>
                </a:lnTo>
                <a:lnTo>
                  <a:pt x="4990848" y="285750"/>
                </a:lnTo>
                <a:lnTo>
                  <a:pt x="5031764" y="285750"/>
                </a:lnTo>
                <a:lnTo>
                  <a:pt x="5031764" y="266708"/>
                </a:lnTo>
                <a:lnTo>
                  <a:pt x="5072681" y="266708"/>
                </a:lnTo>
                <a:lnTo>
                  <a:pt x="5072681" y="247642"/>
                </a:lnTo>
                <a:lnTo>
                  <a:pt x="5113574" y="247642"/>
                </a:lnTo>
                <a:lnTo>
                  <a:pt x="5113574" y="228600"/>
                </a:lnTo>
                <a:lnTo>
                  <a:pt x="5154490" y="228600"/>
                </a:lnTo>
                <a:lnTo>
                  <a:pt x="5154490" y="209558"/>
                </a:lnTo>
                <a:lnTo>
                  <a:pt x="5195407" y="209558"/>
                </a:lnTo>
                <a:lnTo>
                  <a:pt x="5195407" y="190492"/>
                </a:lnTo>
                <a:lnTo>
                  <a:pt x="5236300" y="190492"/>
                </a:lnTo>
                <a:lnTo>
                  <a:pt x="5236300" y="171450"/>
                </a:lnTo>
                <a:lnTo>
                  <a:pt x="5277216" y="171450"/>
                </a:lnTo>
                <a:lnTo>
                  <a:pt x="5277216" y="152408"/>
                </a:lnTo>
                <a:lnTo>
                  <a:pt x="5318133" y="152408"/>
                </a:lnTo>
                <a:lnTo>
                  <a:pt x="5318133" y="133342"/>
                </a:lnTo>
                <a:lnTo>
                  <a:pt x="5359025" y="133342"/>
                </a:lnTo>
                <a:lnTo>
                  <a:pt x="5359025" y="114300"/>
                </a:lnTo>
                <a:lnTo>
                  <a:pt x="5399942" y="114300"/>
                </a:lnTo>
                <a:lnTo>
                  <a:pt x="5399942" y="95258"/>
                </a:lnTo>
                <a:lnTo>
                  <a:pt x="5440859" y="95258"/>
                </a:lnTo>
                <a:lnTo>
                  <a:pt x="5440859" y="76192"/>
                </a:lnTo>
                <a:lnTo>
                  <a:pt x="5481751" y="76192"/>
                </a:lnTo>
                <a:lnTo>
                  <a:pt x="5481751" y="57150"/>
                </a:lnTo>
                <a:lnTo>
                  <a:pt x="5522668" y="57150"/>
                </a:lnTo>
                <a:lnTo>
                  <a:pt x="5522668" y="38108"/>
                </a:lnTo>
                <a:lnTo>
                  <a:pt x="5563585" y="38108"/>
                </a:lnTo>
                <a:lnTo>
                  <a:pt x="5563585" y="19042"/>
                </a:lnTo>
                <a:lnTo>
                  <a:pt x="5604477" y="19042"/>
                </a:lnTo>
                <a:lnTo>
                  <a:pt x="5604477" y="0"/>
                </a:lnTo>
                <a:lnTo>
                  <a:pt x="6381750" y="0"/>
                </a:lnTo>
                <a:lnTo>
                  <a:pt x="6381750" y="0"/>
                </a:lnTo>
              </a:path>
            </a:pathLst>
          </a:custGeom>
          <a:noFill/>
          <a:ln w="20955">
            <a:solidFill>
              <a:srgbClr val="A8861D"/>
            </a:solidFill>
            <a:prstDash val="solid"/>
          </a:ln>
        </p:spPr>
      </p:sp>
      <p:sp>
        <p:nvSpPr>
          <p:cNvPr id="32" name="Shape 30"/>
          <p:cNvSpPr/>
          <p:nvPr/>
        </p:nvSpPr>
        <p:spPr>
          <a:xfrm>
            <a:off x="6995127" y="3886200"/>
            <a:ext cx="76200" cy="76200"/>
          </a:xfrm>
          <a:prstGeom prst="ellipse">
            <a:avLst/>
          </a:prstGeom>
          <a:solidFill>
            <a:srgbClr val="A8861D"/>
          </a:solidFill>
          <a:ln/>
        </p:spPr>
      </p:sp>
      <p:sp>
        <p:nvSpPr>
          <p:cNvPr id="33" name="Shape 31"/>
          <p:cNvSpPr/>
          <p:nvPr/>
        </p:nvSpPr>
        <p:spPr>
          <a:xfrm>
            <a:off x="8286750" y="1714500"/>
            <a:ext cx="38100" cy="1047750"/>
          </a:xfrm>
          <a:prstGeom prst="rect">
            <a:avLst/>
          </a:prstGeom>
          <a:solidFill>
            <a:srgbClr val="0E6245"/>
          </a:solidFill>
          <a:ln/>
        </p:spPr>
      </p:sp>
      <p:sp>
        <p:nvSpPr>
          <p:cNvPr id="34" name="Text 32"/>
          <p:cNvSpPr/>
          <p:nvPr/>
        </p:nvSpPr>
        <p:spPr>
          <a:xfrm>
            <a:off x="8496300" y="1747775"/>
            <a:ext cx="36957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Men</a:t>
            </a:r>
            <a:endParaRPr lang="en-US" sz="975" dirty="0">
              <a:latin typeface="Microsoft YaHei" pitchFamily="34" charset="0"/>
              <a:ea typeface="Microsoft YaHei" pitchFamily="34" charset="-122"/>
              <a:cs typeface="Microsoft YaHei" pitchFamily="34" charset="-120"/>
            </a:endParaRPr>
          </a:p>
        </p:txBody>
      </p:sp>
      <p:sp>
        <p:nvSpPr>
          <p:cNvPr id="35" name="Text 33"/>
          <p:cNvSpPr/>
          <p:nvPr/>
        </p:nvSpPr>
        <p:spPr>
          <a:xfrm>
            <a:off x="8496300" y="1971977"/>
            <a:ext cx="36957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60 → 63</a:t>
            </a:r>
            <a:endParaRPr lang="en-US" sz="2250" dirty="0">
              <a:latin typeface="Times New Roman" pitchFamily="34" charset="0"/>
              <a:ea typeface="SimSun" pitchFamily="34" charset="-122"/>
              <a:cs typeface="Times New Roman" pitchFamily="34" charset="-120"/>
            </a:endParaRPr>
          </a:p>
        </p:txBody>
      </p:sp>
      <p:sp>
        <p:nvSpPr>
          <p:cNvPr id="36" name="Text 34"/>
          <p:cNvSpPr/>
          <p:nvPr/>
        </p:nvSpPr>
        <p:spPr>
          <a:xfrm>
            <a:off x="8496300" y="2385950"/>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1 month later every 4 birth months</a:t>
            </a:r>
            <a:endParaRPr lang="en-US" sz="975" dirty="0">
              <a:latin typeface="Microsoft YaHei" pitchFamily="34" charset="0"/>
              <a:ea typeface="Microsoft YaHei" pitchFamily="34" charset="-122"/>
              <a:cs typeface="Microsoft YaHei" pitchFamily="34" charset="-120"/>
            </a:endParaRPr>
          </a:p>
        </p:txBody>
      </p:sp>
      <p:sp>
        <p:nvSpPr>
          <p:cNvPr id="37" name="Text 35"/>
          <p:cNvSpPr/>
          <p:nvPr/>
        </p:nvSpPr>
        <p:spPr>
          <a:xfrm>
            <a:off x="8496300" y="2585975"/>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from January 1965, in place by September 1976</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8286750" y="2933700"/>
            <a:ext cx="38100" cy="1047750"/>
          </a:xfrm>
          <a:prstGeom prst="rect">
            <a:avLst/>
          </a:prstGeom>
          <a:solidFill>
            <a:srgbClr val="3F5B8C"/>
          </a:solidFill>
          <a:ln/>
        </p:spPr>
      </p:sp>
      <p:sp>
        <p:nvSpPr>
          <p:cNvPr id="39" name="Text 37"/>
          <p:cNvSpPr/>
          <p:nvPr/>
        </p:nvSpPr>
        <p:spPr>
          <a:xfrm>
            <a:off x="8496300" y="2966975"/>
            <a:ext cx="36957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Women, formerly 55</a:t>
            </a:r>
            <a:endParaRPr lang="en-US" sz="975" dirty="0">
              <a:latin typeface="Microsoft YaHei" pitchFamily="34" charset="0"/>
              <a:ea typeface="Microsoft YaHei" pitchFamily="34" charset="-122"/>
              <a:cs typeface="Microsoft YaHei" pitchFamily="34" charset="-120"/>
            </a:endParaRPr>
          </a:p>
        </p:txBody>
      </p:sp>
      <p:sp>
        <p:nvSpPr>
          <p:cNvPr id="40" name="Text 38"/>
          <p:cNvSpPr/>
          <p:nvPr/>
        </p:nvSpPr>
        <p:spPr>
          <a:xfrm>
            <a:off x="8496300" y="3191177"/>
            <a:ext cx="36957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55 → 58</a:t>
            </a:r>
            <a:endParaRPr lang="en-US" sz="2250" dirty="0">
              <a:latin typeface="Times New Roman" pitchFamily="34" charset="0"/>
              <a:ea typeface="SimSun" pitchFamily="34" charset="-122"/>
              <a:cs typeface="Times New Roman" pitchFamily="34" charset="-120"/>
            </a:endParaRPr>
          </a:p>
        </p:txBody>
      </p:sp>
      <p:sp>
        <p:nvSpPr>
          <p:cNvPr id="41" name="Text 39"/>
          <p:cNvSpPr/>
          <p:nvPr/>
        </p:nvSpPr>
        <p:spPr>
          <a:xfrm>
            <a:off x="8496300" y="3605150"/>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1 month later every 4 birth months</a:t>
            </a:r>
            <a:endParaRPr lang="en-US" sz="975" dirty="0">
              <a:latin typeface="Microsoft YaHei" pitchFamily="34" charset="0"/>
              <a:ea typeface="Microsoft YaHei" pitchFamily="34" charset="-122"/>
              <a:cs typeface="Microsoft YaHei" pitchFamily="34" charset="-120"/>
            </a:endParaRPr>
          </a:p>
        </p:txBody>
      </p:sp>
      <p:sp>
        <p:nvSpPr>
          <p:cNvPr id="42" name="Text 40"/>
          <p:cNvSpPr/>
          <p:nvPr/>
        </p:nvSpPr>
        <p:spPr>
          <a:xfrm>
            <a:off x="8496300" y="3805175"/>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from January 1970, in place by September 1981</a:t>
            </a:r>
            <a:endParaRPr lang="en-US" sz="975" dirty="0">
              <a:latin typeface="Microsoft YaHei" pitchFamily="34" charset="0"/>
              <a:ea typeface="Microsoft YaHei" pitchFamily="34" charset="-122"/>
              <a:cs typeface="Microsoft YaHei" pitchFamily="34" charset="-120"/>
            </a:endParaRPr>
          </a:p>
        </p:txBody>
      </p:sp>
      <p:sp>
        <p:nvSpPr>
          <p:cNvPr id="43" name="Shape 41"/>
          <p:cNvSpPr/>
          <p:nvPr/>
        </p:nvSpPr>
        <p:spPr>
          <a:xfrm>
            <a:off x="8286750" y="4152900"/>
            <a:ext cx="38100" cy="1047750"/>
          </a:xfrm>
          <a:prstGeom prst="rect">
            <a:avLst/>
          </a:prstGeom>
          <a:solidFill>
            <a:srgbClr val="A8861D"/>
          </a:solidFill>
          <a:ln/>
        </p:spPr>
      </p:sp>
      <p:sp>
        <p:nvSpPr>
          <p:cNvPr id="44" name="Text 42"/>
          <p:cNvSpPr/>
          <p:nvPr/>
        </p:nvSpPr>
        <p:spPr>
          <a:xfrm>
            <a:off x="8496300" y="4186175"/>
            <a:ext cx="36957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Women, formerly 50</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8496300" y="4410377"/>
            <a:ext cx="36957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50 → 55</a:t>
            </a:r>
            <a:endParaRPr lang="en-US" sz="2250" dirty="0">
              <a:latin typeface="Times New Roman" pitchFamily="34" charset="0"/>
              <a:ea typeface="SimSun" pitchFamily="34" charset="-122"/>
              <a:cs typeface="Times New Roman" pitchFamily="34" charset="-120"/>
            </a:endParaRPr>
          </a:p>
        </p:txBody>
      </p:sp>
      <p:sp>
        <p:nvSpPr>
          <p:cNvPr id="46" name="Text 44"/>
          <p:cNvSpPr/>
          <p:nvPr/>
        </p:nvSpPr>
        <p:spPr>
          <a:xfrm>
            <a:off x="8496300" y="4824350"/>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1 month later every 2 birth months</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8496300" y="5024375"/>
            <a:ext cx="36957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from January 1975, in place by November 1984</a:t>
            </a:r>
            <a:endParaRPr lang="en-US" sz="975" dirty="0">
              <a:latin typeface="Microsoft YaHei" pitchFamily="34" charset="0"/>
              <a:ea typeface="Microsoft YaHei" pitchFamily="34" charset="-122"/>
              <a:cs typeface="Microsoft YaHei" pitchFamily="34" charset="-120"/>
            </a:endParaRPr>
          </a:p>
        </p:txBody>
      </p:sp>
      <p:sp>
        <p:nvSpPr>
          <p:cNvPr id="48" name="Shape 46"/>
          <p:cNvSpPr/>
          <p:nvPr/>
        </p:nvSpPr>
        <p:spPr>
          <a:xfrm>
            <a:off x="609600" y="6216015"/>
            <a:ext cx="1714500" cy="7620"/>
          </a:xfrm>
          <a:prstGeom prst="rect">
            <a:avLst/>
          </a:prstGeom>
          <a:solidFill>
            <a:srgbClr val="8A8471"/>
          </a:solidFill>
          <a:ln/>
        </p:spPr>
      </p:sp>
      <p:sp>
        <p:nvSpPr>
          <p:cNvPr id="49" name="Text 47"/>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50" name="Text 48"/>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NPC Standing Committee, Decision on gradually raising the statutory retirement age, and the State Council Measures, Annexes 1 to 3 (13 September 2024), in force from 1 January 2025</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3"/>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4</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722094" y="261514"/>
            <a:ext cx="146990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94848" y="261514"/>
            <a:ext cx="1197152"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Q</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By end-2026, retirement moved back 5 or 8 months</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891373"/>
            <a:ext cx="11582400" cy="171450"/>
          </a:xfrm>
          <a:prstGeom prst="rect">
            <a:avLst/>
          </a:prstGeom>
          <a:noFill/>
          <a:ln/>
        </p:spPr>
        <p:txBody>
          <a:bodyPr wrap="none" lIns="0" tIns="0" rIns="0" bIns="0" rtlCol="0" anchor="t"/>
          <a:lstStyle/>
          <a:p>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Men and women formerly 55</a:t>
            </a:r>
            <a:endParaRPr lang="en-US" sz="1125" dirty="0">
              <a:latin typeface="Microsoft YaHei" pitchFamily="34" charset="0"/>
              <a:ea typeface="Microsoft YaHei" pitchFamily="34" charset="-122"/>
              <a:cs typeface="Microsoft YaHei" pitchFamily="34" charset="-120"/>
            </a:endParaRPr>
          </a:p>
        </p:txBody>
      </p:sp>
      <p:sp>
        <p:nvSpPr>
          <p:cNvPr id="10" name="Text 8"/>
          <p:cNvSpPr/>
          <p:nvPr/>
        </p:nvSpPr>
        <p:spPr>
          <a:xfrm>
            <a:off x="609600" y="2105277"/>
            <a:ext cx="11582400" cy="1005840"/>
          </a:xfrm>
          <a:prstGeom prst="rect">
            <a:avLst/>
          </a:prstGeom>
          <a:noFill/>
          <a:ln/>
        </p:spPr>
        <p:txBody>
          <a:bodyPr wrap="none" lIns="0" tIns="0" rIns="0" bIns="0" rtlCol="0" anchor="t"/>
          <a:lstStyle/>
          <a:p>
            <a:pPr algn="l" indent="0" marL="0">
              <a:buNone/>
            </a:pPr>
            <a:r>
              <a:rPr lang="en-US" sz="6600" b="1" dirty="0">
                <a:solidFill>
                  <a:srgbClr val="0E6245"/>
                </a:solidFill>
                <a:latin typeface="Times New Roman" pitchFamily="34" charset="0"/>
                <a:ea typeface="SimSun" pitchFamily="34" charset="-122"/>
                <a:cs typeface="Times New Roman" pitchFamily="34" charset="-120"/>
              </a:rPr>
              <a:t>5</a:t>
            </a:r>
            <a:pPr algn="l" indent="0" marL="0">
              <a:buNone/>
            </a:pPr>
            <a:r>
              <a:rPr lang="en-US" sz="2100" b="1" dirty="0">
                <a:solidFill>
                  <a:srgbClr val="0E6245"/>
                </a:solidFill>
                <a:latin typeface="Times New Roman" pitchFamily="34" charset="0"/>
                <a:ea typeface="SimSun" pitchFamily="34" charset="-122"/>
                <a:cs typeface="Times New Roman" pitchFamily="34" charset="-120"/>
              </a:rPr>
              <a:t> months</a:t>
            </a:r>
            <a:endParaRPr lang="en-US" sz="6600" dirty="0">
              <a:latin typeface="Times New Roman" pitchFamily="34" charset="0"/>
              <a:ea typeface="SimSun" pitchFamily="34" charset="-122"/>
              <a:cs typeface="Times New Roman" pitchFamily="34" charset="-120"/>
            </a:endParaRPr>
          </a:p>
        </p:txBody>
      </p:sp>
      <p:sp>
        <p:nvSpPr>
          <p:cNvPr id="11" name="Shape 9"/>
          <p:cNvSpPr/>
          <p:nvPr/>
        </p:nvSpPr>
        <p:spPr>
          <a:xfrm>
            <a:off x="4191000" y="2533650"/>
            <a:ext cx="7239000" cy="152400"/>
          </a:xfrm>
          <a:prstGeom prst="roundRect">
            <a:avLst>
              <a:gd name="adj" fmla="val 12500"/>
            </a:avLst>
          </a:prstGeom>
          <a:solidFill>
            <a:srgbClr val="E7E3D6"/>
          </a:solidFill>
          <a:ln/>
        </p:spPr>
      </p:sp>
      <p:sp>
        <p:nvSpPr>
          <p:cNvPr id="12" name="Shape 10"/>
          <p:cNvSpPr/>
          <p:nvPr/>
        </p:nvSpPr>
        <p:spPr>
          <a:xfrm>
            <a:off x="4191000" y="2533650"/>
            <a:ext cx="1005417" cy="152400"/>
          </a:xfrm>
          <a:prstGeom prst="roundRect">
            <a:avLst>
              <a:gd name="adj" fmla="val 12500"/>
            </a:avLst>
          </a:prstGeom>
          <a:solidFill>
            <a:srgbClr val="0E6245"/>
          </a:solidFill>
          <a:ln/>
        </p:spPr>
      </p:sp>
      <p:sp>
        <p:nvSpPr>
          <p:cNvPr id="13" name="Shape 11"/>
          <p:cNvSpPr/>
          <p:nvPr/>
        </p:nvSpPr>
        <p:spPr>
          <a:xfrm>
            <a:off x="4794250" y="2457450"/>
            <a:ext cx="0" cy="304800"/>
          </a:xfrm>
          <a:prstGeom prst="line">
            <a:avLst/>
          </a:prstGeom>
          <a:noFill/>
          <a:ln w="11430">
            <a:solidFill>
              <a:srgbClr val="23251F"/>
            </a:solidFill>
            <a:prstDash val="dash"/>
          </a:ln>
        </p:spPr>
      </p:sp>
      <p:sp>
        <p:nvSpPr>
          <p:cNvPr id="14" name="Text 12"/>
          <p:cNvSpPr/>
          <p:nvPr/>
        </p:nvSpPr>
        <p:spPr>
          <a:xfrm>
            <a:off x="0" y="2290339"/>
            <a:ext cx="95885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End of 2025: 3 months</a:t>
            </a:r>
            <a:endParaRPr lang="en-US" sz="900" dirty="0">
              <a:latin typeface="Microsoft YaHei" pitchFamily="34" charset="0"/>
              <a:ea typeface="Microsoft YaHei" pitchFamily="34" charset="-122"/>
              <a:cs typeface="Microsoft YaHei" pitchFamily="34" charset="-120"/>
            </a:endParaRPr>
          </a:p>
        </p:txBody>
      </p:sp>
      <p:sp>
        <p:nvSpPr>
          <p:cNvPr id="15" name="Text 13"/>
          <p:cNvSpPr/>
          <p:nvPr/>
        </p:nvSpPr>
        <p:spPr>
          <a:xfrm>
            <a:off x="5272617" y="2804689"/>
            <a:ext cx="6919383" cy="137160"/>
          </a:xfrm>
          <a:prstGeom prst="rect">
            <a:avLst/>
          </a:prstGeom>
          <a:noFill/>
          <a:ln/>
        </p:spPr>
        <p:txBody>
          <a:bodyPr wrap="none" lIns="0" tIns="0" rIns="0" bIns="0" rtlCol="0" anchor="t"/>
          <a:lstStyle/>
          <a:p>
            <a:pPr algn="l" indent="0" marL="0">
              <a:buNone/>
            </a:pPr>
            <a:r>
              <a:rPr lang="en-US" sz="900" b="1" dirty="0">
                <a:solidFill>
                  <a:srgbClr val="23251F"/>
                </a:solidFill>
                <a:latin typeface="Microsoft YaHei" pitchFamily="34" charset="0"/>
                <a:ea typeface="Microsoft YaHei" pitchFamily="34" charset="-122"/>
                <a:cs typeface="Microsoft YaHei" pitchFamily="34" charset="-120"/>
              </a:rPr>
              <a:t>End of 2026: 5 months</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0" y="2804689"/>
            <a:ext cx="114300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In full: 36 months</a:t>
            </a:r>
            <a:endParaRPr lang="en-US" sz="900" dirty="0">
              <a:latin typeface="Microsoft YaHei" pitchFamily="34" charset="0"/>
              <a:ea typeface="Microsoft YaHei" pitchFamily="34" charset="-122"/>
              <a:cs typeface="Microsoft YaHei" pitchFamily="34" charset="-120"/>
            </a:endParaRPr>
          </a:p>
        </p:txBody>
      </p:sp>
      <p:sp>
        <p:nvSpPr>
          <p:cNvPr id="17" name="Text 15"/>
          <p:cNvSpPr/>
          <p:nvPr/>
        </p:nvSpPr>
        <p:spPr>
          <a:xfrm>
            <a:off x="609600" y="3701123"/>
            <a:ext cx="11582400" cy="171450"/>
          </a:xfrm>
          <a:prstGeom prst="rect">
            <a:avLst/>
          </a:prstGeom>
          <a:noFill/>
          <a:ln/>
        </p:spPr>
        <p:txBody>
          <a:bodyPr wrap="none" lIns="0" tIns="0" rIns="0" bIns="0" rtlCol="0" anchor="t"/>
          <a:lstStyle/>
          <a:p>
            <a:pPr algn="l" indent="0" marL="0">
              <a:buNone/>
            </a:pPr>
            <a:r>
              <a:rPr lang="en-US" sz="1125" b="1" dirty="0">
                <a:solidFill>
                  <a:srgbClr val="62655B"/>
                </a:solidFill>
                <a:latin typeface="Microsoft YaHei" pitchFamily="34" charset="0"/>
                <a:ea typeface="Microsoft YaHei" pitchFamily="34" charset="-122"/>
                <a:cs typeface="Microsoft YaHei" pitchFamily="34" charset="-120"/>
              </a:rPr>
              <a:t>Women formerly 50</a:t>
            </a:r>
            <a:endParaRPr lang="en-US" sz="1125" dirty="0">
              <a:latin typeface="Microsoft YaHei" pitchFamily="34" charset="0"/>
              <a:ea typeface="Microsoft YaHei" pitchFamily="34" charset="-122"/>
              <a:cs typeface="Microsoft YaHei" pitchFamily="34" charset="-120"/>
            </a:endParaRPr>
          </a:p>
        </p:txBody>
      </p:sp>
      <p:sp>
        <p:nvSpPr>
          <p:cNvPr id="18" name="Text 16"/>
          <p:cNvSpPr/>
          <p:nvPr/>
        </p:nvSpPr>
        <p:spPr>
          <a:xfrm>
            <a:off x="609600" y="3915027"/>
            <a:ext cx="11582400" cy="1005840"/>
          </a:xfrm>
          <a:prstGeom prst="rect">
            <a:avLst/>
          </a:prstGeom>
          <a:noFill/>
          <a:ln/>
        </p:spPr>
        <p:txBody>
          <a:bodyPr wrap="none" lIns="0" tIns="0" rIns="0" bIns="0" rtlCol="0" anchor="t"/>
          <a:lstStyle/>
          <a:p>
            <a:pPr algn="l" indent="0" marL="0">
              <a:buNone/>
            </a:pPr>
            <a:r>
              <a:rPr lang="en-US" sz="6600" b="1" dirty="0">
                <a:solidFill>
                  <a:srgbClr val="0E6245"/>
                </a:solidFill>
                <a:latin typeface="Times New Roman" pitchFamily="34" charset="0"/>
                <a:ea typeface="SimSun" pitchFamily="34" charset="-122"/>
                <a:cs typeface="Times New Roman" pitchFamily="34" charset="-120"/>
              </a:rPr>
              <a:t>8</a:t>
            </a:r>
            <a:pPr algn="l" indent="0" marL="0">
              <a:buNone/>
            </a:pPr>
            <a:r>
              <a:rPr lang="en-US" sz="2100" b="1" dirty="0">
                <a:solidFill>
                  <a:srgbClr val="0E6245"/>
                </a:solidFill>
                <a:latin typeface="Times New Roman" pitchFamily="34" charset="0"/>
                <a:ea typeface="SimSun" pitchFamily="34" charset="-122"/>
                <a:cs typeface="Times New Roman" pitchFamily="34" charset="-120"/>
              </a:rPr>
              <a:t> months</a:t>
            </a:r>
            <a:endParaRPr lang="en-US" sz="6600" dirty="0">
              <a:latin typeface="Times New Roman" pitchFamily="34" charset="0"/>
              <a:ea typeface="SimSun" pitchFamily="34" charset="-122"/>
              <a:cs typeface="Times New Roman" pitchFamily="34" charset="-120"/>
            </a:endParaRPr>
          </a:p>
        </p:txBody>
      </p:sp>
      <p:sp>
        <p:nvSpPr>
          <p:cNvPr id="19" name="Shape 17"/>
          <p:cNvSpPr/>
          <p:nvPr/>
        </p:nvSpPr>
        <p:spPr>
          <a:xfrm>
            <a:off x="4191000" y="4343400"/>
            <a:ext cx="7239000" cy="152400"/>
          </a:xfrm>
          <a:prstGeom prst="roundRect">
            <a:avLst>
              <a:gd name="adj" fmla="val 12500"/>
            </a:avLst>
          </a:prstGeom>
          <a:solidFill>
            <a:srgbClr val="E7E3D6"/>
          </a:solidFill>
          <a:ln/>
        </p:spPr>
      </p:sp>
      <p:sp>
        <p:nvSpPr>
          <p:cNvPr id="20" name="Shape 18"/>
          <p:cNvSpPr/>
          <p:nvPr/>
        </p:nvSpPr>
        <p:spPr>
          <a:xfrm>
            <a:off x="4191000" y="4343400"/>
            <a:ext cx="965200" cy="152400"/>
          </a:xfrm>
          <a:prstGeom prst="roundRect">
            <a:avLst>
              <a:gd name="adj" fmla="val 12500"/>
            </a:avLst>
          </a:prstGeom>
          <a:solidFill>
            <a:srgbClr val="A8861D"/>
          </a:solidFill>
          <a:ln/>
        </p:spPr>
      </p:sp>
      <p:sp>
        <p:nvSpPr>
          <p:cNvPr id="21" name="Shape 19"/>
          <p:cNvSpPr/>
          <p:nvPr/>
        </p:nvSpPr>
        <p:spPr>
          <a:xfrm>
            <a:off x="4673600" y="4267200"/>
            <a:ext cx="0" cy="304800"/>
          </a:xfrm>
          <a:prstGeom prst="line">
            <a:avLst/>
          </a:prstGeom>
          <a:noFill/>
          <a:ln w="11430">
            <a:solidFill>
              <a:srgbClr val="23251F"/>
            </a:solidFill>
            <a:prstDash val="dash"/>
          </a:ln>
        </p:spPr>
      </p:sp>
      <p:sp>
        <p:nvSpPr>
          <p:cNvPr id="22" name="Text 20"/>
          <p:cNvSpPr/>
          <p:nvPr/>
        </p:nvSpPr>
        <p:spPr>
          <a:xfrm>
            <a:off x="0" y="4100089"/>
            <a:ext cx="93472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End of 2025: 4 months</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5232400" y="4614439"/>
            <a:ext cx="6959600" cy="137160"/>
          </a:xfrm>
          <a:prstGeom prst="rect">
            <a:avLst/>
          </a:prstGeom>
          <a:noFill/>
          <a:ln/>
        </p:spPr>
        <p:txBody>
          <a:bodyPr wrap="none" lIns="0" tIns="0" rIns="0" bIns="0" rtlCol="0" anchor="t"/>
          <a:lstStyle/>
          <a:p>
            <a:pPr algn="l" indent="0" marL="0">
              <a:buNone/>
            </a:pPr>
            <a:r>
              <a:rPr lang="en-US" sz="900" b="1" dirty="0">
                <a:solidFill>
                  <a:srgbClr val="23251F"/>
                </a:solidFill>
                <a:latin typeface="Microsoft YaHei" pitchFamily="34" charset="0"/>
                <a:ea typeface="Microsoft YaHei" pitchFamily="34" charset="-122"/>
                <a:cs typeface="Microsoft YaHei" pitchFamily="34" charset="-120"/>
              </a:rPr>
              <a:t>End of 2026: 8 months</a:t>
            </a:r>
            <a:endParaRPr lang="en-US" sz="900" dirty="0">
              <a:latin typeface="Microsoft YaHei" pitchFamily="34" charset="0"/>
              <a:ea typeface="Microsoft YaHei" pitchFamily="34" charset="-122"/>
              <a:cs typeface="Microsoft YaHei" pitchFamily="34" charset="-120"/>
            </a:endParaRPr>
          </a:p>
        </p:txBody>
      </p:sp>
      <p:sp>
        <p:nvSpPr>
          <p:cNvPr id="24" name="Text 22"/>
          <p:cNvSpPr/>
          <p:nvPr/>
        </p:nvSpPr>
        <p:spPr>
          <a:xfrm>
            <a:off x="0" y="4614439"/>
            <a:ext cx="114300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In full: 60 months</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609600" y="5524500"/>
            <a:ext cx="28575" cy="381000"/>
          </a:xfrm>
          <a:prstGeom prst="rect">
            <a:avLst/>
          </a:prstGeom>
          <a:solidFill>
            <a:srgbClr val="A8861D"/>
          </a:solidFill>
          <a:ln/>
        </p:spPr>
      </p:sp>
      <p:sp>
        <p:nvSpPr>
          <p:cNvPr id="26" name="Text 24"/>
          <p:cNvSpPr/>
          <p:nvPr/>
        </p:nvSpPr>
        <p:spPr>
          <a:xfrm>
            <a:off x="790575" y="5625173"/>
            <a:ext cx="11401425"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A small dose: two years in, at most a seventh of the full change has happened, the hardest constraint on identification</a:t>
            </a:r>
            <a:pPr algn="l" indent="0" marL="0">
              <a:buNone/>
            </a:pPr>
            <a:r>
              <a:rPr lang="en-US" sz="1125" b="1" dirty="0">
                <a:solidFill>
                  <a:srgbClr val="0E6245"/>
                </a:solidFill>
                <a:latin typeface="Microsoft YaHei" pitchFamily="34" charset="0"/>
                <a:ea typeface="Microsoft YaHei" pitchFamily="34" charset="-122"/>
                <a:cs typeface="Microsoft YaHei" pitchFamily="34" charset="-120"/>
              </a:rPr>
              <a:t>¹</a:t>
            </a:r>
            <a:endParaRPr lang="en-US" sz="1125" dirty="0">
              <a:latin typeface="Microsoft YaHei" pitchFamily="34" charset="0"/>
              <a:ea typeface="Microsoft YaHei" pitchFamily="34" charset="-122"/>
              <a:cs typeface="Microsoft YaHei" pitchFamily="34" charset="-120"/>
            </a:endParaRPr>
          </a:p>
        </p:txBody>
      </p:sp>
      <p:sp>
        <p:nvSpPr>
          <p:cNvPr id="27" name="Shape 25"/>
          <p:cNvSpPr/>
          <p:nvPr/>
        </p:nvSpPr>
        <p:spPr>
          <a:xfrm>
            <a:off x="609600" y="6216015"/>
            <a:ext cx="1714500" cy="7620"/>
          </a:xfrm>
          <a:prstGeom prst="rect">
            <a:avLst/>
          </a:prstGeom>
          <a:solidFill>
            <a:srgbClr val="8A8471"/>
          </a:solidFill>
          <a:ln/>
        </p:spPr>
      </p:sp>
      <p:sp>
        <p:nvSpPr>
          <p:cNvPr id="28" name="Text 26"/>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29" name="Text 27"/>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Worked from Annexes 1 to 3: a man born in September 1965 retires in December 2025, 3 months later, and one born in July 1966 in December 2026, 5 months later</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4"/>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5</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722094" y="261514"/>
            <a:ext cx="146990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94848" y="261514"/>
            <a:ext cx="1197152"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Q</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Contributors per retiree fell from 2.87 to 2.59</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61689"/>
            <a:ext cx="115824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End of 2025</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¹</a:t>
            </a:r>
            <a:endParaRPr lang="en-US" sz="900" dirty="0">
              <a:latin typeface="Microsoft YaHei" pitchFamily="34" charset="0"/>
              <a:ea typeface="Microsoft YaHei" pitchFamily="34" charset="-122"/>
              <a:cs typeface="Microsoft YaHei" pitchFamily="34" charset="-120"/>
            </a:endParaRPr>
          </a:p>
        </p:txBody>
      </p:sp>
      <p:sp>
        <p:nvSpPr>
          <p:cNvPr id="10" name="Text 8"/>
          <p:cNvSpPr/>
          <p:nvPr/>
        </p:nvSpPr>
        <p:spPr>
          <a:xfrm>
            <a:off x="609600" y="1862919"/>
            <a:ext cx="11582400" cy="525780"/>
          </a:xfrm>
          <a:prstGeom prst="rect">
            <a:avLst/>
          </a:prstGeom>
          <a:noFill/>
          <a:ln/>
        </p:spPr>
        <p:txBody>
          <a:bodyPr wrap="none" lIns="0" tIns="0" rIns="0" bIns="0" rtlCol="0" anchor="t"/>
          <a:lstStyle/>
          <a:p>
            <a:pPr algn="l" indent="0" marL="0">
              <a:buNone/>
            </a:pPr>
            <a:r>
              <a:rPr lang="en-US" sz="3450" b="1" dirty="0">
                <a:solidFill>
                  <a:srgbClr val="0E6245"/>
                </a:solidFill>
                <a:latin typeface="Times New Roman" pitchFamily="34" charset="0"/>
                <a:ea typeface="SimSun" pitchFamily="34" charset="-122"/>
                <a:cs typeface="Times New Roman" pitchFamily="34" charset="-120"/>
              </a:rPr>
              <a:t>23.0%</a:t>
            </a:r>
            <a:endParaRPr lang="en-US" sz="3450" dirty="0">
              <a:latin typeface="Times New Roman" pitchFamily="34" charset="0"/>
              <a:ea typeface="SimSun" pitchFamily="34" charset="-122"/>
              <a:cs typeface="Times New Roman" pitchFamily="34" charset="-120"/>
            </a:endParaRPr>
          </a:p>
        </p:txBody>
      </p:sp>
      <p:sp>
        <p:nvSpPr>
          <p:cNvPr id="11" name="Text 9"/>
          <p:cNvSpPr/>
          <p:nvPr/>
        </p:nvSpPr>
        <p:spPr>
          <a:xfrm>
            <a:off x="609600" y="2424050"/>
            <a:ext cx="115824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Share of the population aged 60 and over</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609600" y="2777319"/>
            <a:ext cx="11582400" cy="525780"/>
          </a:xfrm>
          <a:prstGeom prst="rect">
            <a:avLst/>
          </a:prstGeom>
          <a:noFill/>
          <a:ln/>
        </p:spPr>
        <p:txBody>
          <a:bodyPr wrap="none" lIns="0" tIns="0" rIns="0" bIns="0" rtlCol="0" anchor="t"/>
          <a:lstStyle/>
          <a:p>
            <a:pPr algn="l" indent="0" marL="0">
              <a:buNone/>
            </a:pPr>
            <a:r>
              <a:rPr lang="en-US" sz="3450" b="1" dirty="0">
                <a:solidFill>
                  <a:srgbClr val="23251F"/>
                </a:solidFill>
                <a:latin typeface="Times New Roman" pitchFamily="34" charset="0"/>
                <a:ea typeface="SimSun" pitchFamily="34" charset="-122"/>
                <a:cs typeface="Times New Roman" pitchFamily="34" charset="-120"/>
              </a:rPr>
              <a:t>−6.62m</a:t>
            </a:r>
            <a:endParaRPr lang="en-US" sz="3450" dirty="0">
              <a:latin typeface="Times New Roman" pitchFamily="34" charset="0"/>
              <a:ea typeface="SimSun" pitchFamily="34" charset="-122"/>
              <a:cs typeface="Times New Roman" pitchFamily="34" charset="-120"/>
            </a:endParaRPr>
          </a:p>
        </p:txBody>
      </p:sp>
      <p:sp>
        <p:nvSpPr>
          <p:cNvPr id="13" name="Text 11"/>
          <p:cNvSpPr/>
          <p:nvPr/>
        </p:nvSpPr>
        <p:spPr>
          <a:xfrm>
            <a:off x="609600" y="3338450"/>
            <a:ext cx="115824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People aged 16 to 59, on a year earlier</a:t>
            </a:r>
            <a:endParaRPr lang="en-US" sz="975" dirty="0">
              <a:latin typeface="Microsoft YaHei" pitchFamily="34" charset="0"/>
              <a:ea typeface="Microsoft YaHei" pitchFamily="34" charset="-122"/>
              <a:cs typeface="Microsoft YaHei" pitchFamily="34" charset="-120"/>
            </a:endParaRPr>
          </a:p>
        </p:txBody>
      </p:sp>
      <p:pic>
        <p:nvPicPr>
          <p:cNvPr id="14" name="Image 0" descr="preencoded.png">    </p:cNvPr>
          <p:cNvPicPr>
            <a:picLocks noChangeAspect="1"/>
          </p:cNvPicPr>
          <p:nvPr/>
        </p:nvPicPr>
        <p:blipFill>
          <a:blip r:embed="rId1"/>
          <a:srcRect l="7813" r="7813" t="0" b="0"/>
          <a:stretch/>
        </p:blipFill>
        <p:spPr>
          <a:xfrm>
            <a:off x="609600" y="3733800"/>
            <a:ext cx="2857500" cy="1905000"/>
          </a:xfrm>
          <a:prstGeom prst="rect">
            <a:avLst/>
          </a:prstGeom>
        </p:spPr>
      </p:pic>
      <p:sp>
        <p:nvSpPr>
          <p:cNvPr id="15" name="Text 12"/>
          <p:cNvSpPr/>
          <p:nvPr/>
        </p:nvSpPr>
        <p:spPr>
          <a:xfrm>
            <a:off x="609600" y="5699927"/>
            <a:ext cx="115824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Illustration: morning exercise (AI-generated)</a:t>
            </a:r>
            <a:endParaRPr lang="en-US" sz="825" dirty="0">
              <a:latin typeface="Microsoft YaHei" pitchFamily="34" charset="0"/>
              <a:ea typeface="Microsoft YaHei" pitchFamily="34" charset="-122"/>
              <a:cs typeface="Microsoft YaHei" pitchFamily="34" charset="-120"/>
            </a:endParaRPr>
          </a:p>
        </p:txBody>
      </p:sp>
      <p:sp>
        <p:nvSpPr>
          <p:cNvPr id="16" name="Text 13"/>
          <p:cNvSpPr/>
          <p:nvPr/>
        </p:nvSpPr>
        <p:spPr>
          <a:xfrm>
            <a:off x="3810000" y="1662050"/>
            <a:ext cx="83820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3</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Urban employee pensions: contributors ÷ retirees</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²</a:t>
            </a:r>
            <a:endParaRPr lang="en-US" sz="975" dirty="0">
              <a:latin typeface="Microsoft YaHei" pitchFamily="34" charset="0"/>
              <a:ea typeface="Microsoft YaHei" pitchFamily="34" charset="-122"/>
              <a:cs typeface="Microsoft YaHei" pitchFamily="34" charset="-120"/>
            </a:endParaRPr>
          </a:p>
        </p:txBody>
      </p:sp>
      <p:sp>
        <p:nvSpPr>
          <p:cNvPr id="17" name="Shape 14"/>
          <p:cNvSpPr/>
          <p:nvPr/>
        </p:nvSpPr>
        <p:spPr>
          <a:xfrm>
            <a:off x="4381500" y="5043488"/>
            <a:ext cx="6858000" cy="9525"/>
          </a:xfrm>
          <a:prstGeom prst="rect">
            <a:avLst/>
          </a:prstGeom>
          <a:solidFill>
            <a:srgbClr val="DDD9C8"/>
          </a:solidFill>
          <a:ln/>
        </p:spPr>
      </p:sp>
      <p:sp>
        <p:nvSpPr>
          <p:cNvPr id="18" name="Text 15"/>
          <p:cNvSpPr/>
          <p:nvPr/>
        </p:nvSpPr>
        <p:spPr>
          <a:xfrm>
            <a:off x="0" y="4976389"/>
            <a:ext cx="4286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2.4</a:t>
            </a:r>
            <a:endParaRPr lang="en-US" sz="900" dirty="0">
              <a:latin typeface="Microsoft YaHei" pitchFamily="34" charset="0"/>
              <a:ea typeface="Microsoft YaHei" pitchFamily="34" charset="-122"/>
              <a:cs typeface="Microsoft YaHei" pitchFamily="34" charset="-120"/>
            </a:endParaRPr>
          </a:p>
        </p:txBody>
      </p:sp>
      <p:sp>
        <p:nvSpPr>
          <p:cNvPr id="19" name="Shape 16"/>
          <p:cNvSpPr/>
          <p:nvPr/>
        </p:nvSpPr>
        <p:spPr>
          <a:xfrm>
            <a:off x="4381500" y="4046537"/>
            <a:ext cx="6858000" cy="9525"/>
          </a:xfrm>
          <a:prstGeom prst="rect">
            <a:avLst/>
          </a:prstGeom>
          <a:solidFill>
            <a:srgbClr val="DDD9C8"/>
          </a:solidFill>
          <a:ln/>
        </p:spPr>
      </p:sp>
      <p:sp>
        <p:nvSpPr>
          <p:cNvPr id="20" name="Text 17"/>
          <p:cNvSpPr/>
          <p:nvPr/>
        </p:nvSpPr>
        <p:spPr>
          <a:xfrm>
            <a:off x="0" y="3979439"/>
            <a:ext cx="4286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2.6</a:t>
            </a:r>
            <a:endParaRPr lang="en-US" sz="900" dirty="0">
              <a:latin typeface="Microsoft YaHei" pitchFamily="34" charset="0"/>
              <a:ea typeface="Microsoft YaHei" pitchFamily="34" charset="-122"/>
              <a:cs typeface="Microsoft YaHei" pitchFamily="34" charset="-120"/>
            </a:endParaRPr>
          </a:p>
        </p:txBody>
      </p:sp>
      <p:sp>
        <p:nvSpPr>
          <p:cNvPr id="21" name="Shape 18"/>
          <p:cNvSpPr/>
          <p:nvPr/>
        </p:nvSpPr>
        <p:spPr>
          <a:xfrm>
            <a:off x="4381500" y="3049588"/>
            <a:ext cx="6858000" cy="9525"/>
          </a:xfrm>
          <a:prstGeom prst="rect">
            <a:avLst/>
          </a:prstGeom>
          <a:solidFill>
            <a:srgbClr val="DDD9C8"/>
          </a:solidFill>
          <a:ln/>
        </p:spPr>
      </p:sp>
      <p:sp>
        <p:nvSpPr>
          <p:cNvPr id="22" name="Text 19"/>
          <p:cNvSpPr/>
          <p:nvPr/>
        </p:nvSpPr>
        <p:spPr>
          <a:xfrm>
            <a:off x="0" y="2982489"/>
            <a:ext cx="4286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2.8</a:t>
            </a:r>
            <a:endParaRPr lang="en-US" sz="900" dirty="0">
              <a:latin typeface="Microsoft YaHei" pitchFamily="34" charset="0"/>
              <a:ea typeface="Microsoft YaHei" pitchFamily="34" charset="-122"/>
              <a:cs typeface="Microsoft YaHei" pitchFamily="34" charset="-120"/>
            </a:endParaRPr>
          </a:p>
        </p:txBody>
      </p:sp>
      <p:sp>
        <p:nvSpPr>
          <p:cNvPr id="23" name="Shape 20"/>
          <p:cNvSpPr/>
          <p:nvPr/>
        </p:nvSpPr>
        <p:spPr>
          <a:xfrm>
            <a:off x="4381500" y="2052637"/>
            <a:ext cx="6858000" cy="9525"/>
          </a:xfrm>
          <a:prstGeom prst="rect">
            <a:avLst/>
          </a:prstGeom>
          <a:solidFill>
            <a:srgbClr val="DDD9C8"/>
          </a:solidFill>
          <a:ln/>
        </p:spPr>
      </p:sp>
      <p:sp>
        <p:nvSpPr>
          <p:cNvPr id="24" name="Text 21"/>
          <p:cNvSpPr/>
          <p:nvPr/>
        </p:nvSpPr>
        <p:spPr>
          <a:xfrm>
            <a:off x="0" y="1985539"/>
            <a:ext cx="4286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3.0</a:t>
            </a:r>
            <a:endParaRPr lang="en-US" sz="900" dirty="0">
              <a:latin typeface="Microsoft YaHei" pitchFamily="34" charset="0"/>
              <a:ea typeface="Microsoft YaHei" pitchFamily="34" charset="-122"/>
              <a:cs typeface="Microsoft YaHei" pitchFamily="34" charset="-120"/>
            </a:endParaRPr>
          </a:p>
        </p:txBody>
      </p:sp>
      <p:sp>
        <p:nvSpPr>
          <p:cNvPr id="25" name="Text 22"/>
          <p:cNvSpPr/>
          <p:nvPr/>
        </p:nvSpPr>
        <p:spPr>
          <a:xfrm>
            <a:off x="0" y="5147839"/>
            <a:ext cx="87630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2015</a:t>
            </a:r>
            <a:endParaRPr lang="en-US" sz="900" dirty="0">
              <a:latin typeface="Microsoft YaHei" pitchFamily="34" charset="0"/>
              <a:ea typeface="Microsoft YaHei" pitchFamily="34" charset="-122"/>
              <a:cs typeface="Microsoft YaHei" pitchFamily="34" charset="-120"/>
            </a:endParaRPr>
          </a:p>
        </p:txBody>
      </p:sp>
      <p:sp>
        <p:nvSpPr>
          <p:cNvPr id="26" name="Text 23"/>
          <p:cNvSpPr/>
          <p:nvPr/>
        </p:nvSpPr>
        <p:spPr>
          <a:xfrm>
            <a:off x="0" y="5147839"/>
            <a:ext cx="101346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2016</a:t>
            </a:r>
            <a:endParaRPr lang="en-US" sz="900" dirty="0">
              <a:latin typeface="Microsoft YaHei" pitchFamily="34" charset="0"/>
              <a:ea typeface="Microsoft YaHei" pitchFamily="34" charset="-122"/>
              <a:cs typeface="Microsoft YaHei" pitchFamily="34" charset="-120"/>
            </a:endParaRPr>
          </a:p>
        </p:txBody>
      </p:sp>
      <p:sp>
        <p:nvSpPr>
          <p:cNvPr id="27" name="Text 24"/>
          <p:cNvSpPr/>
          <p:nvPr/>
        </p:nvSpPr>
        <p:spPr>
          <a:xfrm>
            <a:off x="0" y="5147839"/>
            <a:ext cx="115062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2017</a:t>
            </a:r>
            <a:endParaRPr lang="en-US" sz="900" dirty="0">
              <a:latin typeface="Microsoft YaHei" pitchFamily="34" charset="0"/>
              <a:ea typeface="Microsoft YaHei" pitchFamily="34" charset="-122"/>
              <a:cs typeface="Microsoft YaHei" pitchFamily="34" charset="-120"/>
            </a:endParaRPr>
          </a:p>
        </p:txBody>
      </p:sp>
      <p:sp>
        <p:nvSpPr>
          <p:cNvPr id="28" name="Text 25"/>
          <p:cNvSpPr/>
          <p:nvPr/>
        </p:nvSpPr>
        <p:spPr>
          <a:xfrm>
            <a:off x="685800" y="5147839"/>
            <a:ext cx="115062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29" name="Text 26"/>
          <p:cNvSpPr/>
          <p:nvPr/>
        </p:nvSpPr>
        <p:spPr>
          <a:xfrm>
            <a:off x="2057400" y="5147839"/>
            <a:ext cx="101346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2019</a:t>
            </a:r>
            <a:endParaRPr lang="en-US" sz="900" dirty="0">
              <a:latin typeface="Microsoft YaHei" pitchFamily="34" charset="0"/>
              <a:ea typeface="Microsoft YaHei" pitchFamily="34" charset="-122"/>
              <a:cs typeface="Microsoft YaHei" pitchFamily="34" charset="-120"/>
            </a:endParaRPr>
          </a:p>
        </p:txBody>
      </p:sp>
      <p:sp>
        <p:nvSpPr>
          <p:cNvPr id="30" name="Text 27"/>
          <p:cNvSpPr/>
          <p:nvPr/>
        </p:nvSpPr>
        <p:spPr>
          <a:xfrm>
            <a:off x="3429000" y="5147839"/>
            <a:ext cx="87630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31" name="Text 28"/>
          <p:cNvSpPr/>
          <p:nvPr/>
        </p:nvSpPr>
        <p:spPr>
          <a:xfrm>
            <a:off x="4800600" y="5147839"/>
            <a:ext cx="73914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2021</a:t>
            </a:r>
            <a:endParaRPr lang="en-US" sz="900" dirty="0">
              <a:latin typeface="Microsoft YaHei" pitchFamily="34" charset="0"/>
              <a:ea typeface="Microsoft YaHei" pitchFamily="34" charset="-122"/>
              <a:cs typeface="Microsoft YaHei" pitchFamily="34" charset="-120"/>
            </a:endParaRPr>
          </a:p>
        </p:txBody>
      </p:sp>
      <p:sp>
        <p:nvSpPr>
          <p:cNvPr id="32" name="Text 29"/>
          <p:cNvSpPr/>
          <p:nvPr/>
        </p:nvSpPr>
        <p:spPr>
          <a:xfrm>
            <a:off x="6172200" y="5147839"/>
            <a:ext cx="60198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33" name="Text 30"/>
          <p:cNvSpPr/>
          <p:nvPr/>
        </p:nvSpPr>
        <p:spPr>
          <a:xfrm>
            <a:off x="7543800" y="5147839"/>
            <a:ext cx="46482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2023</a:t>
            </a:r>
            <a:endParaRPr lang="en-US" sz="900" dirty="0">
              <a:latin typeface="Microsoft YaHei" pitchFamily="34" charset="0"/>
              <a:ea typeface="Microsoft YaHei" pitchFamily="34" charset="-122"/>
              <a:cs typeface="Microsoft YaHei" pitchFamily="34" charset="-120"/>
            </a:endParaRPr>
          </a:p>
        </p:txBody>
      </p:sp>
      <p:sp>
        <p:nvSpPr>
          <p:cNvPr id="34" name="Text 31"/>
          <p:cNvSpPr/>
          <p:nvPr/>
        </p:nvSpPr>
        <p:spPr>
          <a:xfrm>
            <a:off x="8915400" y="5147839"/>
            <a:ext cx="32766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35" name="Text 32"/>
          <p:cNvSpPr/>
          <p:nvPr/>
        </p:nvSpPr>
        <p:spPr>
          <a:xfrm>
            <a:off x="10287000" y="5147839"/>
            <a:ext cx="19050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36" name="Shape 33"/>
          <p:cNvSpPr/>
          <p:nvPr/>
        </p:nvSpPr>
        <p:spPr>
          <a:xfrm>
            <a:off x="4381500" y="2705417"/>
            <a:ext cx="6858000" cy="1694815"/>
          </a:xfrm>
          <a:custGeom>
            <a:avLst/>
            <a:gdLst/>
            <a:ahLst/>
            <a:cxnLst/>
            <a:rect l="l" t="t" r="r" b="b"/>
            <a:pathLst>
              <a:path w="6858000" h="1694815">
                <a:moveTo>
                  <a:pt x="0" y="0"/>
                </a:moveTo>
                <a:lnTo>
                  <a:pt x="685800" y="598170"/>
                </a:lnTo>
                <a:lnTo>
                  <a:pt x="1371600" y="1096645"/>
                </a:lnTo>
                <a:lnTo>
                  <a:pt x="2057400" y="1595120"/>
                </a:lnTo>
                <a:lnTo>
                  <a:pt x="2743200" y="1694815"/>
                </a:lnTo>
                <a:lnTo>
                  <a:pt x="3429000" y="1495425"/>
                </a:lnTo>
                <a:lnTo>
                  <a:pt x="4114800" y="1096645"/>
                </a:lnTo>
                <a:lnTo>
                  <a:pt x="4800600" y="897255"/>
                </a:lnTo>
                <a:lnTo>
                  <a:pt x="5486400" y="996950"/>
                </a:lnTo>
                <a:lnTo>
                  <a:pt x="6172200" y="1196340"/>
                </a:lnTo>
                <a:lnTo>
                  <a:pt x="6858000" y="1395730"/>
                </a:lnTo>
              </a:path>
            </a:pathLst>
          </a:custGeom>
          <a:noFill/>
          <a:ln w="22860">
            <a:solidFill>
              <a:srgbClr val="0E6245"/>
            </a:solidFill>
            <a:prstDash val="solid"/>
          </a:ln>
        </p:spPr>
      </p:sp>
      <p:sp>
        <p:nvSpPr>
          <p:cNvPr id="37" name="Shape 34"/>
          <p:cNvSpPr/>
          <p:nvPr/>
        </p:nvSpPr>
        <p:spPr>
          <a:xfrm>
            <a:off x="4348163" y="2672080"/>
            <a:ext cx="66675" cy="66675"/>
          </a:xfrm>
          <a:prstGeom prst="ellipse">
            <a:avLst/>
          </a:prstGeom>
          <a:solidFill>
            <a:srgbClr val="0E6245"/>
          </a:solidFill>
          <a:ln/>
        </p:spPr>
      </p:sp>
      <p:sp>
        <p:nvSpPr>
          <p:cNvPr id="38" name="Shape 35"/>
          <p:cNvSpPr/>
          <p:nvPr/>
        </p:nvSpPr>
        <p:spPr>
          <a:xfrm>
            <a:off x="5033963" y="3270250"/>
            <a:ext cx="66675" cy="66675"/>
          </a:xfrm>
          <a:prstGeom prst="ellipse">
            <a:avLst/>
          </a:prstGeom>
          <a:solidFill>
            <a:srgbClr val="0E6245"/>
          </a:solidFill>
          <a:ln/>
        </p:spPr>
      </p:sp>
      <p:sp>
        <p:nvSpPr>
          <p:cNvPr id="39" name="Shape 36"/>
          <p:cNvSpPr/>
          <p:nvPr/>
        </p:nvSpPr>
        <p:spPr>
          <a:xfrm>
            <a:off x="5719763" y="3768725"/>
            <a:ext cx="66675" cy="66675"/>
          </a:xfrm>
          <a:prstGeom prst="ellipse">
            <a:avLst/>
          </a:prstGeom>
          <a:solidFill>
            <a:srgbClr val="0E6245"/>
          </a:solidFill>
          <a:ln/>
        </p:spPr>
      </p:sp>
      <p:sp>
        <p:nvSpPr>
          <p:cNvPr id="40" name="Shape 37"/>
          <p:cNvSpPr/>
          <p:nvPr/>
        </p:nvSpPr>
        <p:spPr>
          <a:xfrm>
            <a:off x="6405563" y="4267200"/>
            <a:ext cx="66675" cy="66675"/>
          </a:xfrm>
          <a:prstGeom prst="ellipse">
            <a:avLst/>
          </a:prstGeom>
          <a:solidFill>
            <a:srgbClr val="0E6245"/>
          </a:solidFill>
          <a:ln/>
        </p:spPr>
      </p:sp>
      <p:sp>
        <p:nvSpPr>
          <p:cNvPr id="41" name="Shape 38"/>
          <p:cNvSpPr/>
          <p:nvPr/>
        </p:nvSpPr>
        <p:spPr>
          <a:xfrm>
            <a:off x="7091363" y="4366895"/>
            <a:ext cx="66675" cy="66675"/>
          </a:xfrm>
          <a:prstGeom prst="ellipse">
            <a:avLst/>
          </a:prstGeom>
          <a:solidFill>
            <a:srgbClr val="0E6245"/>
          </a:solidFill>
          <a:ln/>
        </p:spPr>
      </p:sp>
      <p:sp>
        <p:nvSpPr>
          <p:cNvPr id="42" name="Shape 39"/>
          <p:cNvSpPr/>
          <p:nvPr/>
        </p:nvSpPr>
        <p:spPr>
          <a:xfrm>
            <a:off x="7777163" y="4167505"/>
            <a:ext cx="66675" cy="66675"/>
          </a:xfrm>
          <a:prstGeom prst="ellipse">
            <a:avLst/>
          </a:prstGeom>
          <a:solidFill>
            <a:srgbClr val="0E6245"/>
          </a:solidFill>
          <a:ln/>
        </p:spPr>
      </p:sp>
      <p:sp>
        <p:nvSpPr>
          <p:cNvPr id="43" name="Shape 40"/>
          <p:cNvSpPr/>
          <p:nvPr/>
        </p:nvSpPr>
        <p:spPr>
          <a:xfrm>
            <a:off x="8462963" y="3768725"/>
            <a:ext cx="66675" cy="66675"/>
          </a:xfrm>
          <a:prstGeom prst="ellipse">
            <a:avLst/>
          </a:prstGeom>
          <a:solidFill>
            <a:srgbClr val="0E6245"/>
          </a:solidFill>
          <a:ln/>
        </p:spPr>
      </p:sp>
      <p:sp>
        <p:nvSpPr>
          <p:cNvPr id="44" name="Shape 41"/>
          <p:cNvSpPr/>
          <p:nvPr/>
        </p:nvSpPr>
        <p:spPr>
          <a:xfrm>
            <a:off x="9148763" y="3569335"/>
            <a:ext cx="66675" cy="66675"/>
          </a:xfrm>
          <a:prstGeom prst="ellipse">
            <a:avLst/>
          </a:prstGeom>
          <a:solidFill>
            <a:srgbClr val="0E6245"/>
          </a:solidFill>
          <a:ln/>
        </p:spPr>
      </p:sp>
      <p:sp>
        <p:nvSpPr>
          <p:cNvPr id="45" name="Shape 42"/>
          <p:cNvSpPr/>
          <p:nvPr/>
        </p:nvSpPr>
        <p:spPr>
          <a:xfrm>
            <a:off x="9834563" y="3669030"/>
            <a:ext cx="66675" cy="66675"/>
          </a:xfrm>
          <a:prstGeom prst="ellipse">
            <a:avLst/>
          </a:prstGeom>
          <a:solidFill>
            <a:srgbClr val="0E6245"/>
          </a:solidFill>
          <a:ln/>
        </p:spPr>
      </p:sp>
      <p:sp>
        <p:nvSpPr>
          <p:cNvPr id="46" name="Shape 43"/>
          <p:cNvSpPr/>
          <p:nvPr/>
        </p:nvSpPr>
        <p:spPr>
          <a:xfrm>
            <a:off x="10520363" y="3868420"/>
            <a:ext cx="66675" cy="66675"/>
          </a:xfrm>
          <a:prstGeom prst="ellipse">
            <a:avLst/>
          </a:prstGeom>
          <a:solidFill>
            <a:srgbClr val="0E6245"/>
          </a:solidFill>
          <a:ln/>
        </p:spPr>
      </p:sp>
      <p:sp>
        <p:nvSpPr>
          <p:cNvPr id="47" name="Shape 44"/>
          <p:cNvSpPr/>
          <p:nvPr/>
        </p:nvSpPr>
        <p:spPr>
          <a:xfrm>
            <a:off x="11206163" y="4067810"/>
            <a:ext cx="66675" cy="66675"/>
          </a:xfrm>
          <a:prstGeom prst="ellipse">
            <a:avLst/>
          </a:prstGeom>
          <a:solidFill>
            <a:srgbClr val="0E6245"/>
          </a:solidFill>
          <a:ln/>
        </p:spPr>
      </p:sp>
      <p:sp>
        <p:nvSpPr>
          <p:cNvPr id="48" name="Text 45"/>
          <p:cNvSpPr/>
          <p:nvPr/>
        </p:nvSpPr>
        <p:spPr>
          <a:xfrm>
            <a:off x="0" y="2471993"/>
            <a:ext cx="8763000" cy="148590"/>
          </a:xfrm>
          <a:prstGeom prst="rect">
            <a:avLst/>
          </a:prstGeom>
          <a:noFill/>
          <a:ln/>
        </p:spPr>
        <p:txBody>
          <a:bodyPr wrap="none" lIns="0" tIns="0" rIns="0" bIns="0" rtlCol="0" anchor="t"/>
          <a:lstStyle/>
          <a:p>
            <a:pPr algn="ctr" indent="0" marL="0">
              <a:buNone/>
            </a:pPr>
            <a:r>
              <a:rPr lang="en-US" sz="975" b="1" dirty="0">
                <a:solidFill>
                  <a:srgbClr val="23251F"/>
                </a:solidFill>
                <a:latin typeface="Microsoft YaHei" pitchFamily="34" charset="0"/>
                <a:ea typeface="Microsoft YaHei" pitchFamily="34" charset="-122"/>
                <a:cs typeface="Microsoft YaHei" pitchFamily="34" charset="-120"/>
              </a:rPr>
              <a:t>2.87</a:t>
            </a:r>
            <a:endParaRPr lang="en-US" sz="975" dirty="0">
              <a:latin typeface="Microsoft YaHei" pitchFamily="34" charset="0"/>
              <a:ea typeface="Microsoft YaHei" pitchFamily="34" charset="-122"/>
              <a:cs typeface="Microsoft YaHei" pitchFamily="34" charset="-120"/>
            </a:endParaRPr>
          </a:p>
        </p:txBody>
      </p:sp>
      <p:sp>
        <p:nvSpPr>
          <p:cNvPr id="49" name="Text 46"/>
          <p:cNvSpPr/>
          <p:nvPr/>
        </p:nvSpPr>
        <p:spPr>
          <a:xfrm>
            <a:off x="2057400" y="4490658"/>
            <a:ext cx="10134600" cy="148590"/>
          </a:xfrm>
          <a:prstGeom prst="rect">
            <a:avLst/>
          </a:prstGeom>
          <a:noFill/>
          <a:ln/>
        </p:spPr>
        <p:txBody>
          <a:bodyPr wrap="none" lIns="0" tIns="0" rIns="0" bIns="0" rtlCol="0" anchor="t"/>
          <a:lstStyle/>
          <a:p>
            <a:pPr algn="ctr" indent="0" marL="0">
              <a:buNone/>
            </a:pPr>
            <a:r>
              <a:rPr lang="en-US" sz="975" b="1" dirty="0">
                <a:solidFill>
                  <a:srgbClr val="23251F"/>
                </a:solidFill>
                <a:latin typeface="Microsoft YaHei" pitchFamily="34" charset="0"/>
                <a:ea typeface="Microsoft YaHei" pitchFamily="34" charset="-122"/>
                <a:cs typeface="Microsoft YaHei" pitchFamily="34" charset="-120"/>
              </a:rPr>
              <a:t>2019 low 2.53</a:t>
            </a:r>
            <a:endParaRPr lang="en-US" sz="975" dirty="0">
              <a:latin typeface="Microsoft YaHei" pitchFamily="34" charset="0"/>
              <a:ea typeface="Microsoft YaHei" pitchFamily="34" charset="-122"/>
              <a:cs typeface="Microsoft YaHei" pitchFamily="34" charset="-120"/>
            </a:endParaRPr>
          </a:p>
        </p:txBody>
      </p:sp>
      <p:sp>
        <p:nvSpPr>
          <p:cNvPr id="50" name="Text 47"/>
          <p:cNvSpPr/>
          <p:nvPr/>
        </p:nvSpPr>
        <p:spPr>
          <a:xfrm>
            <a:off x="6172200" y="3369248"/>
            <a:ext cx="6019800" cy="148590"/>
          </a:xfrm>
          <a:prstGeom prst="rect">
            <a:avLst/>
          </a:prstGeom>
          <a:noFill/>
          <a:ln/>
        </p:spPr>
        <p:txBody>
          <a:bodyPr wrap="none" lIns="0" tIns="0" rIns="0" bIns="0" rtlCol="0" anchor="t"/>
          <a:lstStyle/>
          <a:p>
            <a:pPr algn="ctr" indent="0" marL="0">
              <a:buNone/>
            </a:pPr>
            <a:r>
              <a:rPr lang="en-US" sz="975" b="1" dirty="0">
                <a:solidFill>
                  <a:srgbClr val="23251F"/>
                </a:solidFill>
                <a:latin typeface="Microsoft YaHei" pitchFamily="34" charset="0"/>
                <a:ea typeface="Microsoft YaHei" pitchFamily="34" charset="-122"/>
                <a:cs typeface="Microsoft YaHei" pitchFamily="34" charset="-120"/>
              </a:rPr>
              <a:t>2022 rebound 2.69</a:t>
            </a:r>
            <a:endParaRPr lang="en-US" sz="975" dirty="0">
              <a:latin typeface="Microsoft YaHei" pitchFamily="34" charset="0"/>
              <a:ea typeface="Microsoft YaHei" pitchFamily="34" charset="-122"/>
              <a:cs typeface="Microsoft YaHei" pitchFamily="34" charset="-120"/>
            </a:endParaRPr>
          </a:p>
        </p:txBody>
      </p:sp>
      <p:sp>
        <p:nvSpPr>
          <p:cNvPr id="51" name="Text 48"/>
          <p:cNvSpPr/>
          <p:nvPr/>
        </p:nvSpPr>
        <p:spPr>
          <a:xfrm>
            <a:off x="10287000" y="3867723"/>
            <a:ext cx="1905000" cy="148590"/>
          </a:xfrm>
          <a:prstGeom prst="rect">
            <a:avLst/>
          </a:prstGeom>
          <a:noFill/>
          <a:ln/>
        </p:spPr>
        <p:txBody>
          <a:bodyPr wrap="none" lIns="0" tIns="0" rIns="0" bIns="0" rtlCol="0" anchor="t"/>
          <a:lstStyle/>
          <a:p>
            <a:pPr algn="ctr" indent="0" marL="0">
              <a:buNone/>
            </a:pPr>
            <a:r>
              <a:rPr lang="en-US" sz="975" b="1" dirty="0">
                <a:solidFill>
                  <a:srgbClr val="23251F"/>
                </a:solidFill>
                <a:latin typeface="Microsoft YaHei" pitchFamily="34" charset="0"/>
                <a:ea typeface="Microsoft YaHei" pitchFamily="34" charset="-122"/>
                <a:cs typeface="Microsoft YaHei" pitchFamily="34" charset="-120"/>
              </a:rPr>
              <a:t>2.59</a:t>
            </a:r>
            <a:endParaRPr lang="en-US" sz="975" dirty="0">
              <a:latin typeface="Microsoft YaHei" pitchFamily="34" charset="0"/>
              <a:ea typeface="Microsoft YaHei" pitchFamily="34" charset="-122"/>
              <a:cs typeface="Microsoft YaHei" pitchFamily="34" charset="-120"/>
            </a:endParaRPr>
          </a:p>
        </p:txBody>
      </p:sp>
      <p:sp>
        <p:nvSpPr>
          <p:cNvPr id="52" name="Text 49"/>
          <p:cNvSpPr/>
          <p:nvPr/>
        </p:nvSpPr>
        <p:spPr>
          <a:xfrm>
            <a:off x="3810000" y="5462525"/>
            <a:ext cx="83820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Not a steady fall: lowest in 2019, up in 2022, then down. A ratio of two head counts, not the dependency ratio</a:t>
            </a:r>
            <a:endParaRPr lang="en-US" sz="975" dirty="0">
              <a:latin typeface="Microsoft YaHei" pitchFamily="34" charset="0"/>
              <a:ea typeface="Microsoft YaHei" pitchFamily="34" charset="-122"/>
              <a:cs typeface="Microsoft YaHei" pitchFamily="34" charset="-120"/>
            </a:endParaRPr>
          </a:p>
        </p:txBody>
      </p:sp>
      <p:sp>
        <p:nvSpPr>
          <p:cNvPr id="53" name="Shape 50"/>
          <p:cNvSpPr/>
          <p:nvPr/>
        </p:nvSpPr>
        <p:spPr>
          <a:xfrm>
            <a:off x="609600" y="6054090"/>
            <a:ext cx="1714500" cy="7620"/>
          </a:xfrm>
          <a:prstGeom prst="rect">
            <a:avLst/>
          </a:prstGeom>
          <a:solidFill>
            <a:srgbClr val="8A8471"/>
          </a:solidFill>
          <a:ln/>
        </p:spPr>
      </p:sp>
      <p:sp>
        <p:nvSpPr>
          <p:cNvPr id="54" name="Text 51"/>
          <p:cNvSpPr/>
          <p:nvPr/>
        </p:nvSpPr>
        <p:spPr>
          <a:xfrm>
            <a:off x="609600" y="6128552"/>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55" name="Text 52"/>
          <p:cNvSpPr/>
          <p:nvPr/>
        </p:nvSpPr>
        <p:spPr>
          <a:xfrm>
            <a:off x="778990" y="6128552"/>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National Bureau of Statistics, Statistical Communiqué on the 2025 National Economic and Social Development</a:t>
            </a:r>
            <a:endParaRPr lang="en-US" sz="825" dirty="0">
              <a:latin typeface="Microsoft YaHei" pitchFamily="34" charset="0"/>
              <a:ea typeface="Microsoft YaHei" pitchFamily="34" charset="-122"/>
              <a:cs typeface="Microsoft YaHei" pitchFamily="34" charset="-120"/>
            </a:endParaRPr>
          </a:p>
        </p:txBody>
      </p:sp>
      <p:sp>
        <p:nvSpPr>
          <p:cNvPr id="56" name="Text 53"/>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2</a:t>
            </a:r>
            <a:endParaRPr lang="en-US" sz="825" dirty="0">
              <a:latin typeface="Microsoft YaHei" pitchFamily="34" charset="0"/>
              <a:ea typeface="Microsoft YaHei" pitchFamily="34" charset="-122"/>
              <a:cs typeface="Microsoft YaHei" pitchFamily="34" charset="-120"/>
            </a:endParaRPr>
          </a:p>
        </p:txBody>
      </p:sp>
      <p:sp>
        <p:nvSpPr>
          <p:cNvPr id="57" name="Text 54"/>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Ministry of Human Resources and Social Security, statistical bulletins 2015 to 2025, ratio worked from them</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5"/>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6</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722094" y="261514"/>
            <a:ext cx="146990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94848" y="261514"/>
            <a:ext cx="1197152"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Q</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2020 census: urban work falls off at legal ages</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1333500" y="1643000"/>
            <a:ext cx="108585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4</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Employment ratio = the employed ÷ people of that age and sex, urban = cities + towns</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¹</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1333500" y="5138738"/>
            <a:ext cx="6581775" cy="9525"/>
          </a:xfrm>
          <a:prstGeom prst="rect">
            <a:avLst/>
          </a:prstGeom>
          <a:solidFill>
            <a:srgbClr val="DDD9C8"/>
          </a:solidFill>
          <a:ln/>
        </p:spPr>
      </p:sp>
      <p:sp>
        <p:nvSpPr>
          <p:cNvPr id="11" name="Text 9"/>
          <p:cNvSpPr/>
          <p:nvPr/>
        </p:nvSpPr>
        <p:spPr>
          <a:xfrm>
            <a:off x="0" y="5071639"/>
            <a:ext cx="1238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12" name="Shape 10"/>
          <p:cNvSpPr/>
          <p:nvPr/>
        </p:nvSpPr>
        <p:spPr>
          <a:xfrm>
            <a:off x="1333500" y="4352925"/>
            <a:ext cx="6543675" cy="9525"/>
          </a:xfrm>
          <a:prstGeom prst="rect">
            <a:avLst/>
          </a:prstGeom>
          <a:solidFill>
            <a:srgbClr val="DDD9C8"/>
          </a:solidFill>
          <a:ln/>
        </p:spPr>
      </p:sp>
      <p:sp>
        <p:nvSpPr>
          <p:cNvPr id="13" name="Text 11"/>
          <p:cNvSpPr/>
          <p:nvPr/>
        </p:nvSpPr>
        <p:spPr>
          <a:xfrm>
            <a:off x="0" y="4285826"/>
            <a:ext cx="1238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25%</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333500" y="3567113"/>
            <a:ext cx="2200275" cy="9525"/>
          </a:xfrm>
          <a:prstGeom prst="rect">
            <a:avLst/>
          </a:prstGeom>
          <a:solidFill>
            <a:srgbClr val="DDD9C8"/>
          </a:solidFill>
          <a:ln/>
        </p:spPr>
      </p:sp>
      <p:sp>
        <p:nvSpPr>
          <p:cNvPr id="15" name="Shape 13"/>
          <p:cNvSpPr/>
          <p:nvPr/>
        </p:nvSpPr>
        <p:spPr>
          <a:xfrm>
            <a:off x="3873136" y="3567113"/>
            <a:ext cx="4699364" cy="9525"/>
          </a:xfrm>
          <a:prstGeom prst="rect">
            <a:avLst/>
          </a:prstGeom>
          <a:solidFill>
            <a:srgbClr val="DDD9C8"/>
          </a:solidFill>
          <a:ln/>
        </p:spPr>
      </p:sp>
      <p:sp>
        <p:nvSpPr>
          <p:cNvPr id="16" name="Text 14"/>
          <p:cNvSpPr/>
          <p:nvPr/>
        </p:nvSpPr>
        <p:spPr>
          <a:xfrm>
            <a:off x="0" y="3500014"/>
            <a:ext cx="1238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50%</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333500" y="2781300"/>
            <a:ext cx="752475" cy="9525"/>
          </a:xfrm>
          <a:prstGeom prst="rect">
            <a:avLst/>
          </a:prstGeom>
          <a:solidFill>
            <a:srgbClr val="DDD9C8"/>
          </a:solidFill>
          <a:ln/>
        </p:spPr>
      </p:sp>
      <p:sp>
        <p:nvSpPr>
          <p:cNvPr id="18" name="Shape 16"/>
          <p:cNvSpPr/>
          <p:nvPr/>
        </p:nvSpPr>
        <p:spPr>
          <a:xfrm>
            <a:off x="2425336" y="2781300"/>
            <a:ext cx="2556239" cy="9525"/>
          </a:xfrm>
          <a:prstGeom prst="rect">
            <a:avLst/>
          </a:prstGeom>
          <a:solidFill>
            <a:srgbClr val="DDD9C8"/>
          </a:solidFill>
          <a:ln/>
        </p:spPr>
      </p:sp>
      <p:sp>
        <p:nvSpPr>
          <p:cNvPr id="19" name="Shape 17"/>
          <p:cNvSpPr/>
          <p:nvPr/>
        </p:nvSpPr>
        <p:spPr>
          <a:xfrm>
            <a:off x="5320936" y="2781300"/>
            <a:ext cx="3251564" cy="9525"/>
          </a:xfrm>
          <a:prstGeom prst="rect">
            <a:avLst/>
          </a:prstGeom>
          <a:solidFill>
            <a:srgbClr val="DDD9C8"/>
          </a:solidFill>
          <a:ln/>
        </p:spPr>
      </p:sp>
      <p:sp>
        <p:nvSpPr>
          <p:cNvPr id="20" name="Text 18"/>
          <p:cNvSpPr/>
          <p:nvPr/>
        </p:nvSpPr>
        <p:spPr>
          <a:xfrm>
            <a:off x="0" y="2714201"/>
            <a:ext cx="1238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75%</a:t>
            </a:r>
            <a:endParaRPr lang="en-US" sz="900" dirty="0">
              <a:latin typeface="Microsoft YaHei" pitchFamily="34" charset="0"/>
              <a:ea typeface="Microsoft YaHei" pitchFamily="34" charset="-122"/>
              <a:cs typeface="Microsoft YaHei" pitchFamily="34" charset="-120"/>
            </a:endParaRPr>
          </a:p>
        </p:txBody>
      </p:sp>
      <p:sp>
        <p:nvSpPr>
          <p:cNvPr id="21" name="Shape 19"/>
          <p:cNvSpPr/>
          <p:nvPr/>
        </p:nvSpPr>
        <p:spPr>
          <a:xfrm>
            <a:off x="1333500" y="1995487"/>
            <a:ext cx="7239000" cy="9525"/>
          </a:xfrm>
          <a:prstGeom prst="rect">
            <a:avLst/>
          </a:prstGeom>
          <a:solidFill>
            <a:srgbClr val="DDD9C8"/>
          </a:solidFill>
          <a:ln/>
        </p:spPr>
      </p:sp>
      <p:sp>
        <p:nvSpPr>
          <p:cNvPr id="22" name="Text 20"/>
          <p:cNvSpPr/>
          <p:nvPr/>
        </p:nvSpPr>
        <p:spPr>
          <a:xfrm>
            <a:off x="0" y="1928389"/>
            <a:ext cx="123825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100%</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0" y="5243089"/>
            <a:ext cx="41148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45-49</a:t>
            </a:r>
            <a:endParaRPr lang="en-US" sz="900" dirty="0">
              <a:latin typeface="Microsoft YaHei" pitchFamily="34" charset="0"/>
              <a:ea typeface="Microsoft YaHei" pitchFamily="34" charset="-122"/>
              <a:cs typeface="Microsoft YaHei" pitchFamily="34" charset="-120"/>
            </a:endParaRPr>
          </a:p>
        </p:txBody>
      </p:sp>
      <p:sp>
        <p:nvSpPr>
          <p:cNvPr id="24" name="Text 22"/>
          <p:cNvSpPr/>
          <p:nvPr/>
        </p:nvSpPr>
        <p:spPr>
          <a:xfrm>
            <a:off x="0" y="5243089"/>
            <a:ext cx="70104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50-54</a:t>
            </a:r>
            <a:endParaRPr lang="en-US" sz="900" dirty="0">
              <a:latin typeface="Microsoft YaHei" pitchFamily="34" charset="0"/>
              <a:ea typeface="Microsoft YaHei" pitchFamily="34" charset="-122"/>
              <a:cs typeface="Microsoft YaHei" pitchFamily="34" charset="-120"/>
            </a:endParaRPr>
          </a:p>
        </p:txBody>
      </p:sp>
      <p:sp>
        <p:nvSpPr>
          <p:cNvPr id="25" name="Text 23"/>
          <p:cNvSpPr/>
          <p:nvPr/>
        </p:nvSpPr>
        <p:spPr>
          <a:xfrm>
            <a:off x="0" y="5243089"/>
            <a:ext cx="99060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55-59</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609600" y="5243089"/>
            <a:ext cx="115824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60-64</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3505200" y="5243089"/>
            <a:ext cx="86868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65-69</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2781300" y="1981200"/>
            <a:ext cx="0" cy="3162300"/>
          </a:xfrm>
          <a:prstGeom prst="line">
            <a:avLst/>
          </a:prstGeom>
          <a:noFill/>
          <a:ln w="13335">
            <a:solidFill>
              <a:srgbClr val="A8861D"/>
            </a:solidFill>
            <a:prstDash val="dash"/>
          </a:ln>
        </p:spPr>
      </p:sp>
      <p:sp>
        <p:nvSpPr>
          <p:cNvPr id="29" name="Text 27"/>
          <p:cNvSpPr/>
          <p:nvPr/>
        </p:nvSpPr>
        <p:spPr>
          <a:xfrm>
            <a:off x="0" y="1814089"/>
            <a:ext cx="5562600" cy="137160"/>
          </a:xfrm>
          <a:prstGeom prst="rect">
            <a:avLst/>
          </a:prstGeom>
          <a:noFill/>
          <a:ln/>
        </p:spPr>
        <p:txBody>
          <a:bodyPr wrap="none" lIns="0" tIns="0" rIns="0" bIns="0" rtlCol="0" anchor="t"/>
          <a:lstStyle/>
          <a:p>
            <a:pPr algn="ctr" indent="0" marL="0">
              <a:buNone/>
            </a:pPr>
            <a:r>
              <a:rPr lang="en-US" sz="900" b="1" dirty="0">
                <a:solidFill>
                  <a:srgbClr val="80691E"/>
                </a:solidFill>
                <a:latin typeface="Microsoft YaHei" pitchFamily="34" charset="0"/>
                <a:ea typeface="Microsoft YaHei" pitchFamily="34" charset="-122"/>
                <a:cs typeface="Microsoft YaHei" pitchFamily="34" charset="-120"/>
              </a:rPr>
              <a:t>Women 50</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4229100" y="1981200"/>
            <a:ext cx="0" cy="3162300"/>
          </a:xfrm>
          <a:prstGeom prst="line">
            <a:avLst/>
          </a:prstGeom>
          <a:noFill/>
          <a:ln w="13335">
            <a:solidFill>
              <a:srgbClr val="A8861D"/>
            </a:solidFill>
            <a:prstDash val="dash"/>
          </a:ln>
        </p:spPr>
      </p:sp>
      <p:sp>
        <p:nvSpPr>
          <p:cNvPr id="31" name="Text 29"/>
          <p:cNvSpPr/>
          <p:nvPr/>
        </p:nvSpPr>
        <p:spPr>
          <a:xfrm>
            <a:off x="0" y="1814089"/>
            <a:ext cx="8458200" cy="137160"/>
          </a:xfrm>
          <a:prstGeom prst="rect">
            <a:avLst/>
          </a:prstGeom>
          <a:noFill/>
          <a:ln/>
        </p:spPr>
        <p:txBody>
          <a:bodyPr wrap="none" lIns="0" tIns="0" rIns="0" bIns="0" rtlCol="0" anchor="t"/>
          <a:lstStyle/>
          <a:p>
            <a:pPr algn="ctr" indent="0" marL="0">
              <a:buNone/>
            </a:pPr>
            <a:r>
              <a:rPr lang="en-US" sz="900" b="1" dirty="0">
                <a:solidFill>
                  <a:srgbClr val="80691E"/>
                </a:solidFill>
                <a:latin typeface="Microsoft YaHei" pitchFamily="34" charset="0"/>
                <a:ea typeface="Microsoft YaHei" pitchFamily="34" charset="-122"/>
                <a:cs typeface="Microsoft YaHei" pitchFamily="34" charset="-120"/>
              </a:rPr>
              <a:t>Women 55</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5676900" y="1981200"/>
            <a:ext cx="0" cy="3162300"/>
          </a:xfrm>
          <a:prstGeom prst="line">
            <a:avLst/>
          </a:prstGeom>
          <a:noFill/>
          <a:ln w="13335">
            <a:solidFill>
              <a:srgbClr val="A8861D"/>
            </a:solidFill>
            <a:prstDash val="dash"/>
          </a:ln>
        </p:spPr>
      </p:sp>
      <p:sp>
        <p:nvSpPr>
          <p:cNvPr id="33" name="Text 31"/>
          <p:cNvSpPr/>
          <p:nvPr/>
        </p:nvSpPr>
        <p:spPr>
          <a:xfrm>
            <a:off x="0" y="1814089"/>
            <a:ext cx="11353800" cy="137160"/>
          </a:xfrm>
          <a:prstGeom prst="rect">
            <a:avLst/>
          </a:prstGeom>
          <a:noFill/>
          <a:ln/>
        </p:spPr>
        <p:txBody>
          <a:bodyPr wrap="none" lIns="0" tIns="0" rIns="0" bIns="0" rtlCol="0" anchor="t"/>
          <a:lstStyle/>
          <a:p>
            <a:pPr algn="ctr" indent="0" marL="0">
              <a:buNone/>
            </a:pPr>
            <a:r>
              <a:rPr lang="en-US" sz="900" b="1" dirty="0">
                <a:solidFill>
                  <a:srgbClr val="80691E"/>
                </a:solidFill>
                <a:latin typeface="Microsoft YaHei" pitchFamily="34" charset="0"/>
                <a:ea typeface="Microsoft YaHei" pitchFamily="34" charset="-122"/>
                <a:cs typeface="Microsoft YaHei" pitchFamily="34" charset="-120"/>
              </a:rPr>
              <a:t>Men 60</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2057400" y="2349151"/>
            <a:ext cx="5791200" cy="2184559"/>
          </a:xfrm>
          <a:custGeom>
            <a:avLst/>
            <a:gdLst/>
            <a:ahLst/>
            <a:cxnLst/>
            <a:rect l="l" t="t" r="r" b="b"/>
            <a:pathLst>
              <a:path w="5791200" h="2184559">
                <a:moveTo>
                  <a:pt x="0" y="0"/>
                </a:moveTo>
                <a:lnTo>
                  <a:pt x="1447800" y="191738"/>
                </a:lnTo>
                <a:lnTo>
                  <a:pt x="2895600" y="650653"/>
                </a:lnTo>
                <a:lnTo>
                  <a:pt x="4343400" y="1920526"/>
                </a:lnTo>
                <a:lnTo>
                  <a:pt x="5791200" y="2184559"/>
                </a:lnTo>
              </a:path>
            </a:pathLst>
          </a:custGeom>
          <a:noFill/>
          <a:ln w="24765">
            <a:solidFill>
              <a:srgbClr val="0E6245"/>
            </a:solidFill>
            <a:prstDash val="solid"/>
          </a:ln>
        </p:spPr>
      </p:sp>
      <p:sp>
        <p:nvSpPr>
          <p:cNvPr id="35" name="Shape 33"/>
          <p:cNvSpPr/>
          <p:nvPr/>
        </p:nvSpPr>
        <p:spPr>
          <a:xfrm>
            <a:off x="2019300" y="2311051"/>
            <a:ext cx="76200" cy="76200"/>
          </a:xfrm>
          <a:prstGeom prst="ellipse">
            <a:avLst/>
          </a:prstGeom>
          <a:solidFill>
            <a:srgbClr val="0E6245"/>
          </a:solidFill>
          <a:ln/>
        </p:spPr>
      </p:sp>
      <p:sp>
        <p:nvSpPr>
          <p:cNvPr id="36" name="Text 34"/>
          <p:cNvSpPr/>
          <p:nvPr/>
        </p:nvSpPr>
        <p:spPr>
          <a:xfrm>
            <a:off x="2133600" y="2162989"/>
            <a:ext cx="10058400" cy="137160"/>
          </a:xfrm>
          <a:prstGeom prst="rect">
            <a:avLst/>
          </a:prstGeom>
          <a:noFill/>
          <a:ln/>
        </p:spPr>
        <p:txBody>
          <a:bodyPr wrap="none" lIns="0" tIns="0" rIns="0" bIns="0" rtlCol="0" anchor="t"/>
          <a:lstStyle/>
          <a:p>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88.9</a:t>
            </a:r>
            <a:endParaRPr lang="en-US" sz="900" dirty="0">
              <a:latin typeface="Microsoft YaHei" pitchFamily="34" charset="0"/>
              <a:ea typeface="Microsoft YaHei" pitchFamily="34" charset="-122"/>
              <a:cs typeface="Microsoft YaHei" pitchFamily="34" charset="-120"/>
            </a:endParaRPr>
          </a:p>
        </p:txBody>
      </p:sp>
      <p:sp>
        <p:nvSpPr>
          <p:cNvPr id="37" name="Shape 35"/>
          <p:cNvSpPr/>
          <p:nvPr/>
        </p:nvSpPr>
        <p:spPr>
          <a:xfrm>
            <a:off x="3467100" y="2502789"/>
            <a:ext cx="76200" cy="76200"/>
          </a:xfrm>
          <a:prstGeom prst="ellipse">
            <a:avLst/>
          </a:prstGeom>
          <a:solidFill>
            <a:srgbClr val="0E6245"/>
          </a:solidFill>
          <a:ln/>
        </p:spPr>
      </p:sp>
      <p:sp>
        <p:nvSpPr>
          <p:cNvPr id="38" name="Text 36"/>
          <p:cNvSpPr/>
          <p:nvPr/>
        </p:nvSpPr>
        <p:spPr>
          <a:xfrm>
            <a:off x="3581400" y="2354728"/>
            <a:ext cx="8610600" cy="137160"/>
          </a:xfrm>
          <a:prstGeom prst="rect">
            <a:avLst/>
          </a:prstGeom>
          <a:noFill/>
          <a:ln/>
        </p:spPr>
        <p:txBody>
          <a:bodyPr wrap="none" lIns="0" tIns="0" rIns="0" bIns="0" rtlCol="0" anchor="t"/>
          <a:lstStyle/>
          <a:p>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82.8</a:t>
            </a:r>
            <a:endParaRPr lang="en-US" sz="900" dirty="0">
              <a:latin typeface="Microsoft YaHei" pitchFamily="34" charset="0"/>
              <a:ea typeface="Microsoft YaHei" pitchFamily="34" charset="-122"/>
              <a:cs typeface="Microsoft YaHei" pitchFamily="34" charset="-120"/>
            </a:endParaRPr>
          </a:p>
        </p:txBody>
      </p:sp>
      <p:sp>
        <p:nvSpPr>
          <p:cNvPr id="39" name="Shape 37"/>
          <p:cNvSpPr/>
          <p:nvPr/>
        </p:nvSpPr>
        <p:spPr>
          <a:xfrm>
            <a:off x="4914900" y="2961703"/>
            <a:ext cx="76200" cy="76200"/>
          </a:xfrm>
          <a:prstGeom prst="ellipse">
            <a:avLst/>
          </a:prstGeom>
          <a:solidFill>
            <a:srgbClr val="0E6245"/>
          </a:solidFill>
          <a:ln/>
        </p:spPr>
      </p:sp>
      <p:sp>
        <p:nvSpPr>
          <p:cNvPr id="40" name="Text 38"/>
          <p:cNvSpPr/>
          <p:nvPr/>
        </p:nvSpPr>
        <p:spPr>
          <a:xfrm>
            <a:off x="5029200" y="2813642"/>
            <a:ext cx="7162800" cy="137160"/>
          </a:xfrm>
          <a:prstGeom prst="rect">
            <a:avLst/>
          </a:prstGeom>
          <a:noFill/>
          <a:ln/>
        </p:spPr>
        <p:txBody>
          <a:bodyPr wrap="none" lIns="0" tIns="0" rIns="0" bIns="0" rtlCol="0" anchor="t"/>
          <a:lstStyle/>
          <a:p>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68.2</a:t>
            </a:r>
            <a:endParaRPr lang="en-US" sz="900" dirty="0">
              <a:latin typeface="Microsoft YaHei" pitchFamily="34" charset="0"/>
              <a:ea typeface="Microsoft YaHei" pitchFamily="34" charset="-122"/>
              <a:cs typeface="Microsoft YaHei" pitchFamily="34" charset="-120"/>
            </a:endParaRPr>
          </a:p>
        </p:txBody>
      </p:sp>
      <p:sp>
        <p:nvSpPr>
          <p:cNvPr id="41" name="Shape 39"/>
          <p:cNvSpPr/>
          <p:nvPr/>
        </p:nvSpPr>
        <p:spPr>
          <a:xfrm>
            <a:off x="6362700" y="4231577"/>
            <a:ext cx="76200" cy="76200"/>
          </a:xfrm>
          <a:prstGeom prst="ellipse">
            <a:avLst/>
          </a:prstGeom>
          <a:solidFill>
            <a:srgbClr val="0E6245"/>
          </a:solidFill>
          <a:ln/>
        </p:spPr>
      </p:sp>
      <p:sp>
        <p:nvSpPr>
          <p:cNvPr id="42" name="Text 40"/>
          <p:cNvSpPr/>
          <p:nvPr/>
        </p:nvSpPr>
        <p:spPr>
          <a:xfrm>
            <a:off x="6477000" y="4083515"/>
            <a:ext cx="5715000" cy="137160"/>
          </a:xfrm>
          <a:prstGeom prst="rect">
            <a:avLst/>
          </a:prstGeom>
          <a:noFill/>
          <a:ln/>
        </p:spPr>
        <p:txBody>
          <a:bodyPr wrap="none" lIns="0" tIns="0" rIns="0" bIns="0" rtlCol="0" anchor="t"/>
          <a:lstStyle/>
          <a:p>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27.8</a:t>
            </a:r>
            <a:endParaRPr lang="en-US" sz="900" dirty="0">
              <a:latin typeface="Microsoft YaHei" pitchFamily="34" charset="0"/>
              <a:ea typeface="Microsoft YaHei" pitchFamily="34" charset="-122"/>
              <a:cs typeface="Microsoft YaHei" pitchFamily="34" charset="-120"/>
            </a:endParaRPr>
          </a:p>
        </p:txBody>
      </p:sp>
      <p:sp>
        <p:nvSpPr>
          <p:cNvPr id="43" name="Shape 41"/>
          <p:cNvSpPr/>
          <p:nvPr/>
        </p:nvSpPr>
        <p:spPr>
          <a:xfrm>
            <a:off x="7810500" y="4495610"/>
            <a:ext cx="76200" cy="76200"/>
          </a:xfrm>
          <a:prstGeom prst="ellipse">
            <a:avLst/>
          </a:prstGeom>
          <a:solidFill>
            <a:srgbClr val="0E6245"/>
          </a:solidFill>
          <a:ln/>
        </p:spPr>
      </p:sp>
      <p:sp>
        <p:nvSpPr>
          <p:cNvPr id="44" name="Text 42"/>
          <p:cNvSpPr/>
          <p:nvPr/>
        </p:nvSpPr>
        <p:spPr>
          <a:xfrm>
            <a:off x="7924800" y="4347548"/>
            <a:ext cx="4267200" cy="137160"/>
          </a:xfrm>
          <a:prstGeom prst="rect">
            <a:avLst/>
          </a:prstGeom>
          <a:noFill/>
          <a:ln/>
        </p:spPr>
        <p:txBody>
          <a:bodyPr wrap="none" lIns="0" tIns="0" rIns="0" bIns="0" rtlCol="0" anchor="t"/>
          <a:lstStyle/>
          <a:p>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19.4</a:t>
            </a:r>
            <a:endParaRPr lang="en-US" sz="900" dirty="0">
              <a:latin typeface="Microsoft YaHei" pitchFamily="34" charset="0"/>
              <a:ea typeface="Microsoft YaHei" pitchFamily="34" charset="-122"/>
              <a:cs typeface="Microsoft YaHei" pitchFamily="34" charset="-120"/>
            </a:endParaRPr>
          </a:p>
        </p:txBody>
      </p:sp>
      <p:sp>
        <p:nvSpPr>
          <p:cNvPr id="45" name="Text 43"/>
          <p:cNvSpPr/>
          <p:nvPr/>
        </p:nvSpPr>
        <p:spPr>
          <a:xfrm>
            <a:off x="7962900" y="4205035"/>
            <a:ext cx="42291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Urban men</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2057400" y="2974658"/>
            <a:ext cx="5791200" cy="1860804"/>
          </a:xfrm>
          <a:custGeom>
            <a:avLst/>
            <a:gdLst/>
            <a:ahLst/>
            <a:cxnLst/>
            <a:rect l="l" t="t" r="r" b="b"/>
            <a:pathLst>
              <a:path w="5791200" h="1860804">
                <a:moveTo>
                  <a:pt x="0" y="0"/>
                </a:moveTo>
                <a:lnTo>
                  <a:pt x="1447800" y="732377"/>
                </a:lnTo>
                <a:lnTo>
                  <a:pt x="2895600" y="1370457"/>
                </a:lnTo>
                <a:lnTo>
                  <a:pt x="4343400" y="1750790"/>
                </a:lnTo>
                <a:lnTo>
                  <a:pt x="5791200" y="1860804"/>
                </a:lnTo>
              </a:path>
            </a:pathLst>
          </a:custGeom>
          <a:noFill/>
          <a:ln w="24765">
            <a:solidFill>
              <a:srgbClr val="3F5B8C"/>
            </a:solidFill>
            <a:prstDash val="solid"/>
          </a:ln>
        </p:spPr>
      </p:sp>
      <p:sp>
        <p:nvSpPr>
          <p:cNvPr id="47" name="Shape 45"/>
          <p:cNvSpPr/>
          <p:nvPr/>
        </p:nvSpPr>
        <p:spPr>
          <a:xfrm>
            <a:off x="2019300" y="2936558"/>
            <a:ext cx="76200" cy="76200"/>
          </a:xfrm>
          <a:prstGeom prst="ellipse">
            <a:avLst/>
          </a:prstGeom>
          <a:solidFill>
            <a:srgbClr val="3F5B8C"/>
          </a:solidFill>
          <a:ln/>
        </p:spPr>
      </p:sp>
      <p:sp>
        <p:nvSpPr>
          <p:cNvPr id="48" name="Text 46"/>
          <p:cNvSpPr/>
          <p:nvPr/>
        </p:nvSpPr>
        <p:spPr>
          <a:xfrm>
            <a:off x="2133600" y="2788496"/>
            <a:ext cx="10058400" cy="137160"/>
          </a:xfrm>
          <a:prstGeom prst="rect">
            <a:avLst/>
          </a:prstGeom>
          <a:noFill/>
          <a:ln/>
        </p:spPr>
        <p:txBody>
          <a:bodyPr wrap="none" lIns="0" tIns="0" rIns="0" bIns="0" rtlCol="0" anchor="t"/>
          <a:lstStyle/>
          <a:p>
            <a:pPr algn="l" indent="0" marL="0">
              <a:buNone/>
            </a:pPr>
            <a:r>
              <a:rPr lang="en-US" sz="900" b="1" dirty="0">
                <a:solidFill>
                  <a:srgbClr val="3F5B8C"/>
                </a:solidFill>
                <a:latin typeface="Microsoft YaHei" pitchFamily="34" charset="0"/>
                <a:ea typeface="Microsoft YaHei" pitchFamily="34" charset="-122"/>
                <a:cs typeface="Microsoft YaHei" pitchFamily="34" charset="-120"/>
              </a:rPr>
              <a:t>69.0</a:t>
            </a:r>
            <a:endParaRPr lang="en-US" sz="900" dirty="0">
              <a:latin typeface="Microsoft YaHei" pitchFamily="34" charset="0"/>
              <a:ea typeface="Microsoft YaHei" pitchFamily="34" charset="-122"/>
              <a:cs typeface="Microsoft YaHei" pitchFamily="34" charset="-120"/>
            </a:endParaRPr>
          </a:p>
        </p:txBody>
      </p:sp>
      <p:sp>
        <p:nvSpPr>
          <p:cNvPr id="49" name="Shape 47"/>
          <p:cNvSpPr/>
          <p:nvPr/>
        </p:nvSpPr>
        <p:spPr>
          <a:xfrm>
            <a:off x="3467100" y="3668935"/>
            <a:ext cx="76200" cy="76200"/>
          </a:xfrm>
          <a:prstGeom prst="ellipse">
            <a:avLst/>
          </a:prstGeom>
          <a:solidFill>
            <a:srgbClr val="3F5B8C"/>
          </a:solidFill>
          <a:ln/>
        </p:spPr>
      </p:sp>
      <p:sp>
        <p:nvSpPr>
          <p:cNvPr id="50" name="Text 48"/>
          <p:cNvSpPr/>
          <p:nvPr/>
        </p:nvSpPr>
        <p:spPr>
          <a:xfrm>
            <a:off x="3581400" y="3520873"/>
            <a:ext cx="8610600" cy="137160"/>
          </a:xfrm>
          <a:prstGeom prst="rect">
            <a:avLst/>
          </a:prstGeom>
          <a:noFill/>
          <a:ln/>
        </p:spPr>
        <p:txBody>
          <a:bodyPr wrap="none" lIns="0" tIns="0" rIns="0" bIns="0" rtlCol="0" anchor="t"/>
          <a:lstStyle/>
          <a:p>
            <a:pPr algn="l" indent="0" marL="0">
              <a:buNone/>
            </a:pPr>
            <a:r>
              <a:rPr lang="en-US" sz="900" b="1" dirty="0">
                <a:solidFill>
                  <a:srgbClr val="3F5B8C"/>
                </a:solidFill>
                <a:latin typeface="Microsoft YaHei" pitchFamily="34" charset="0"/>
                <a:ea typeface="Microsoft YaHei" pitchFamily="34" charset="-122"/>
                <a:cs typeface="Microsoft YaHei" pitchFamily="34" charset="-120"/>
              </a:rPr>
              <a:t>45.7</a:t>
            </a:r>
            <a:endParaRPr lang="en-US" sz="900" dirty="0">
              <a:latin typeface="Microsoft YaHei" pitchFamily="34" charset="0"/>
              <a:ea typeface="Microsoft YaHei" pitchFamily="34" charset="-122"/>
              <a:cs typeface="Microsoft YaHei" pitchFamily="34" charset="-120"/>
            </a:endParaRPr>
          </a:p>
        </p:txBody>
      </p:sp>
      <p:sp>
        <p:nvSpPr>
          <p:cNvPr id="51" name="Shape 49"/>
          <p:cNvSpPr/>
          <p:nvPr/>
        </p:nvSpPr>
        <p:spPr>
          <a:xfrm>
            <a:off x="4914900" y="4307015"/>
            <a:ext cx="76200" cy="76200"/>
          </a:xfrm>
          <a:prstGeom prst="ellipse">
            <a:avLst/>
          </a:prstGeom>
          <a:solidFill>
            <a:srgbClr val="3F5B8C"/>
          </a:solidFill>
          <a:ln/>
        </p:spPr>
      </p:sp>
      <p:sp>
        <p:nvSpPr>
          <p:cNvPr id="52" name="Text 50"/>
          <p:cNvSpPr/>
          <p:nvPr/>
        </p:nvSpPr>
        <p:spPr>
          <a:xfrm>
            <a:off x="5029200" y="4158953"/>
            <a:ext cx="7162800" cy="137160"/>
          </a:xfrm>
          <a:prstGeom prst="rect">
            <a:avLst/>
          </a:prstGeom>
          <a:noFill/>
          <a:ln/>
        </p:spPr>
        <p:txBody>
          <a:bodyPr wrap="none" lIns="0" tIns="0" rIns="0" bIns="0" rtlCol="0" anchor="t"/>
          <a:lstStyle/>
          <a:p>
            <a:pPr algn="l" indent="0" marL="0">
              <a:buNone/>
            </a:pPr>
            <a:r>
              <a:rPr lang="en-US" sz="900" b="1" dirty="0">
                <a:solidFill>
                  <a:srgbClr val="3F5B8C"/>
                </a:solidFill>
                <a:latin typeface="Microsoft YaHei" pitchFamily="34" charset="0"/>
                <a:ea typeface="Microsoft YaHei" pitchFamily="34" charset="-122"/>
                <a:cs typeface="Microsoft YaHei" pitchFamily="34" charset="-120"/>
              </a:rPr>
              <a:t>25.4</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a:off x="6362700" y="4687348"/>
            <a:ext cx="76200" cy="76200"/>
          </a:xfrm>
          <a:prstGeom prst="ellipse">
            <a:avLst/>
          </a:prstGeom>
          <a:solidFill>
            <a:srgbClr val="3F5B8C"/>
          </a:solidFill>
          <a:ln/>
        </p:spPr>
      </p:sp>
      <p:sp>
        <p:nvSpPr>
          <p:cNvPr id="54" name="Text 52"/>
          <p:cNvSpPr/>
          <p:nvPr/>
        </p:nvSpPr>
        <p:spPr>
          <a:xfrm>
            <a:off x="6477000" y="4539286"/>
            <a:ext cx="5715000" cy="137160"/>
          </a:xfrm>
          <a:prstGeom prst="rect">
            <a:avLst/>
          </a:prstGeom>
          <a:noFill/>
          <a:ln/>
        </p:spPr>
        <p:txBody>
          <a:bodyPr wrap="none" lIns="0" tIns="0" rIns="0" bIns="0" rtlCol="0" anchor="t"/>
          <a:lstStyle/>
          <a:p>
            <a:pPr algn="l" indent="0" marL="0">
              <a:buNone/>
            </a:pPr>
            <a:r>
              <a:rPr lang="en-US" sz="900" b="1" dirty="0">
                <a:solidFill>
                  <a:srgbClr val="3F5B8C"/>
                </a:solidFill>
                <a:latin typeface="Microsoft YaHei" pitchFamily="34" charset="0"/>
                <a:ea typeface="Microsoft YaHei" pitchFamily="34" charset="-122"/>
                <a:cs typeface="Microsoft YaHei" pitchFamily="34" charset="-120"/>
              </a:rPr>
              <a:t>13.3</a:t>
            </a:r>
            <a:endParaRPr lang="en-US" sz="900" dirty="0">
              <a:latin typeface="Microsoft YaHei" pitchFamily="34" charset="0"/>
              <a:ea typeface="Microsoft YaHei" pitchFamily="34" charset="-122"/>
              <a:cs typeface="Microsoft YaHei" pitchFamily="34" charset="-120"/>
            </a:endParaRPr>
          </a:p>
        </p:txBody>
      </p:sp>
      <p:sp>
        <p:nvSpPr>
          <p:cNvPr id="55" name="Shape 53"/>
          <p:cNvSpPr/>
          <p:nvPr/>
        </p:nvSpPr>
        <p:spPr>
          <a:xfrm>
            <a:off x="7810500" y="4797362"/>
            <a:ext cx="76200" cy="76200"/>
          </a:xfrm>
          <a:prstGeom prst="ellipse">
            <a:avLst/>
          </a:prstGeom>
          <a:solidFill>
            <a:srgbClr val="3F5B8C"/>
          </a:solidFill>
          <a:ln/>
        </p:spPr>
      </p:sp>
      <p:sp>
        <p:nvSpPr>
          <p:cNvPr id="56" name="Text 54"/>
          <p:cNvSpPr/>
          <p:nvPr/>
        </p:nvSpPr>
        <p:spPr>
          <a:xfrm>
            <a:off x="7924800" y="4649300"/>
            <a:ext cx="4267200" cy="137160"/>
          </a:xfrm>
          <a:prstGeom prst="rect">
            <a:avLst/>
          </a:prstGeom>
          <a:noFill/>
          <a:ln/>
        </p:spPr>
        <p:txBody>
          <a:bodyPr wrap="none" lIns="0" tIns="0" rIns="0" bIns="0" rtlCol="0" anchor="t"/>
          <a:lstStyle/>
          <a:p>
            <a:pPr algn="l" indent="0" marL="0">
              <a:buNone/>
            </a:pPr>
            <a:r>
              <a:rPr lang="en-US" sz="900" b="1" dirty="0">
                <a:solidFill>
                  <a:srgbClr val="3F5B8C"/>
                </a:solidFill>
                <a:latin typeface="Microsoft YaHei" pitchFamily="34" charset="0"/>
                <a:ea typeface="Microsoft YaHei" pitchFamily="34" charset="-122"/>
                <a:cs typeface="Microsoft YaHei" pitchFamily="34" charset="-120"/>
              </a:rPr>
              <a:t>9.8</a:t>
            </a:r>
            <a:endParaRPr lang="en-US" sz="900" dirty="0">
              <a:latin typeface="Microsoft YaHei" pitchFamily="34" charset="0"/>
              <a:ea typeface="Microsoft YaHei" pitchFamily="34" charset="-122"/>
              <a:cs typeface="Microsoft YaHei" pitchFamily="34" charset="-120"/>
            </a:endParaRPr>
          </a:p>
        </p:txBody>
      </p:sp>
      <p:sp>
        <p:nvSpPr>
          <p:cNvPr id="57" name="Text 55"/>
          <p:cNvSpPr/>
          <p:nvPr/>
        </p:nvSpPr>
        <p:spPr>
          <a:xfrm>
            <a:off x="7962900" y="4963987"/>
            <a:ext cx="4229100" cy="148590"/>
          </a:xfrm>
          <a:prstGeom prst="rect">
            <a:avLst/>
          </a:prstGeom>
          <a:noFill/>
          <a:ln/>
        </p:spPr>
        <p:txBody>
          <a:bodyPr wrap="none" lIns="0" tIns="0" rIns="0" bIns="0" rtlCol="0" anchor="t"/>
          <a:lstStyle/>
          <a:p>
            <a:pPr algn="l" indent="0" marL="0">
              <a:buNone/>
            </a:pPr>
            <a:r>
              <a:rPr lang="en-US" sz="975" b="1" dirty="0">
                <a:solidFill>
                  <a:srgbClr val="3F5B8C"/>
                </a:solidFill>
                <a:latin typeface="Microsoft YaHei" pitchFamily="34" charset="0"/>
                <a:ea typeface="Microsoft YaHei" pitchFamily="34" charset="-122"/>
                <a:cs typeface="Microsoft YaHei" pitchFamily="34" charset="-120"/>
              </a:rPr>
              <a:t>Urban women</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9053513" y="1871663"/>
            <a:ext cx="2524125" cy="981075"/>
          </a:xfrm>
          <a:prstGeom prst="roundRect">
            <a:avLst>
              <a:gd name="adj" fmla="val 3398"/>
            </a:avLst>
          </a:prstGeom>
          <a:solidFill>
            <a:srgbClr val="FCFBF6"/>
          </a:solidFill>
          <a:ln w="9525">
            <a:solidFill>
              <a:srgbClr val="DDD9C8"/>
            </a:solidFill>
            <a:prstDash val="solid"/>
          </a:ln>
        </p:spPr>
      </p:sp>
      <p:sp>
        <p:nvSpPr>
          <p:cNvPr id="59" name="Text 57"/>
          <p:cNvSpPr/>
          <p:nvPr/>
        </p:nvSpPr>
        <p:spPr>
          <a:xfrm>
            <a:off x="9220200" y="1985539"/>
            <a:ext cx="29718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Urban men, 55-59 to 60-64</a:t>
            </a:r>
            <a:endParaRPr lang="en-US" sz="900" dirty="0">
              <a:latin typeface="Microsoft YaHei" pitchFamily="34" charset="0"/>
              <a:ea typeface="Microsoft YaHei" pitchFamily="34" charset="-122"/>
              <a:cs typeface="Microsoft YaHei" pitchFamily="34" charset="-120"/>
            </a:endParaRPr>
          </a:p>
        </p:txBody>
      </p:sp>
      <p:sp>
        <p:nvSpPr>
          <p:cNvPr id="60" name="Text 58"/>
          <p:cNvSpPr/>
          <p:nvPr/>
        </p:nvSpPr>
        <p:spPr>
          <a:xfrm>
            <a:off x="9220200" y="2172658"/>
            <a:ext cx="2971800" cy="365760"/>
          </a:xfrm>
          <a:prstGeom prst="rect">
            <a:avLst/>
          </a:prstGeom>
          <a:noFill/>
          <a:ln/>
        </p:spPr>
        <p:txBody>
          <a:bodyPr wrap="none" lIns="0" tIns="0" rIns="0" bIns="0" rtlCol="0" anchor="t"/>
          <a:lstStyle/>
          <a:p>
            <a:pPr algn="l" indent="0" marL="0">
              <a:buNone/>
            </a:pPr>
            <a:r>
              <a:rPr lang="en-US" sz="2400" b="1" dirty="0">
                <a:solidFill>
                  <a:srgbClr val="0E6245"/>
                </a:solidFill>
                <a:latin typeface="Times New Roman" pitchFamily="34" charset="0"/>
                <a:ea typeface="SimSun" pitchFamily="34" charset="-122"/>
                <a:cs typeface="Times New Roman" pitchFamily="34" charset="-120"/>
              </a:rPr>
              <a:t>−40.4</a:t>
            </a:r>
            <a:pPr algn="l" indent="0" marL="0">
              <a:buNone/>
            </a:pPr>
            <a:r>
              <a:rPr lang="en-US" sz="975" b="1" dirty="0">
                <a:solidFill>
                  <a:srgbClr val="62655B"/>
                </a:solidFill>
                <a:latin typeface="Times New Roman" pitchFamily="34" charset="0"/>
                <a:ea typeface="SimSun" pitchFamily="34" charset="-122"/>
                <a:cs typeface="Times New Roman" pitchFamily="34" charset="-120"/>
              </a:rPr>
              <a:t> points</a:t>
            </a:r>
            <a:endParaRPr lang="en-US" sz="2400" dirty="0">
              <a:latin typeface="Times New Roman" pitchFamily="34" charset="0"/>
              <a:ea typeface="SimSun" pitchFamily="34" charset="-122"/>
              <a:cs typeface="Times New Roman" pitchFamily="34" charset="-120"/>
            </a:endParaRPr>
          </a:p>
        </p:txBody>
      </p:sp>
      <p:sp>
        <p:nvSpPr>
          <p:cNvPr id="61" name="Text 59"/>
          <p:cNvSpPr/>
          <p:nvPr/>
        </p:nvSpPr>
        <p:spPr>
          <a:xfrm>
            <a:off x="9220200" y="2595139"/>
            <a:ext cx="29718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68.2% to 27.8%, across 60</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9053513" y="2976563"/>
            <a:ext cx="2524125" cy="981075"/>
          </a:xfrm>
          <a:prstGeom prst="roundRect">
            <a:avLst>
              <a:gd name="adj" fmla="val 3398"/>
            </a:avLst>
          </a:prstGeom>
          <a:solidFill>
            <a:srgbClr val="FCFBF6"/>
          </a:solidFill>
          <a:ln w="9525">
            <a:solidFill>
              <a:srgbClr val="DDD9C8"/>
            </a:solidFill>
            <a:prstDash val="solid"/>
          </a:ln>
        </p:spPr>
      </p:sp>
      <p:sp>
        <p:nvSpPr>
          <p:cNvPr id="63" name="Text 61"/>
          <p:cNvSpPr/>
          <p:nvPr/>
        </p:nvSpPr>
        <p:spPr>
          <a:xfrm>
            <a:off x="9220200" y="3090439"/>
            <a:ext cx="29718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Urban women, 45-49 to 50-54</a:t>
            </a:r>
            <a:endParaRPr lang="en-US" sz="900" dirty="0">
              <a:latin typeface="Microsoft YaHei" pitchFamily="34" charset="0"/>
              <a:ea typeface="Microsoft YaHei" pitchFamily="34" charset="-122"/>
              <a:cs typeface="Microsoft YaHei" pitchFamily="34" charset="-120"/>
            </a:endParaRPr>
          </a:p>
        </p:txBody>
      </p:sp>
      <p:sp>
        <p:nvSpPr>
          <p:cNvPr id="64" name="Text 62"/>
          <p:cNvSpPr/>
          <p:nvPr/>
        </p:nvSpPr>
        <p:spPr>
          <a:xfrm>
            <a:off x="9220200" y="3277558"/>
            <a:ext cx="2971800" cy="365760"/>
          </a:xfrm>
          <a:prstGeom prst="rect">
            <a:avLst/>
          </a:prstGeom>
          <a:noFill/>
          <a:ln/>
        </p:spPr>
        <p:txBody>
          <a:bodyPr wrap="none" lIns="0" tIns="0" rIns="0" bIns="0" rtlCol="0" anchor="t"/>
          <a:lstStyle/>
          <a:p>
            <a:pPr algn="l" indent="0" marL="0">
              <a:buNone/>
            </a:pPr>
            <a:r>
              <a:rPr lang="en-US" sz="2400" b="1" dirty="0">
                <a:solidFill>
                  <a:srgbClr val="23251F"/>
                </a:solidFill>
                <a:latin typeface="Times New Roman" pitchFamily="34" charset="0"/>
                <a:ea typeface="SimSun" pitchFamily="34" charset="-122"/>
                <a:cs typeface="Times New Roman" pitchFamily="34" charset="-120"/>
              </a:rPr>
              <a:t>−23.3</a:t>
            </a:r>
            <a:pPr algn="l" indent="0" marL="0">
              <a:buNone/>
            </a:pPr>
            <a:r>
              <a:rPr lang="en-US" sz="975" b="1" dirty="0">
                <a:solidFill>
                  <a:srgbClr val="62655B"/>
                </a:solidFill>
                <a:latin typeface="Times New Roman" pitchFamily="34" charset="0"/>
                <a:ea typeface="SimSun" pitchFamily="34" charset="-122"/>
                <a:cs typeface="Times New Roman" pitchFamily="34" charset="-120"/>
              </a:rPr>
              <a:t> points</a:t>
            </a:r>
            <a:endParaRPr lang="en-US" sz="2400" dirty="0">
              <a:latin typeface="Times New Roman" pitchFamily="34" charset="0"/>
              <a:ea typeface="SimSun" pitchFamily="34" charset="-122"/>
              <a:cs typeface="Times New Roman" pitchFamily="34" charset="-120"/>
            </a:endParaRPr>
          </a:p>
        </p:txBody>
      </p:sp>
      <p:sp>
        <p:nvSpPr>
          <p:cNvPr id="65" name="Text 63"/>
          <p:cNvSpPr/>
          <p:nvPr/>
        </p:nvSpPr>
        <p:spPr>
          <a:xfrm>
            <a:off x="9220200" y="3700039"/>
            <a:ext cx="29718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69.0% to 45.7%, across 50</a:t>
            </a:r>
            <a:endParaRPr lang="en-US" sz="900" dirty="0">
              <a:latin typeface="Microsoft YaHei" pitchFamily="34" charset="0"/>
              <a:ea typeface="Microsoft YaHei" pitchFamily="34" charset="-122"/>
              <a:cs typeface="Microsoft YaHei" pitchFamily="34" charset="-120"/>
            </a:endParaRPr>
          </a:p>
        </p:txBody>
      </p:sp>
      <p:sp>
        <p:nvSpPr>
          <p:cNvPr id="66" name="Shape 64"/>
          <p:cNvSpPr/>
          <p:nvPr/>
        </p:nvSpPr>
        <p:spPr>
          <a:xfrm>
            <a:off x="9053513" y="4081463"/>
            <a:ext cx="2524125" cy="981075"/>
          </a:xfrm>
          <a:prstGeom prst="roundRect">
            <a:avLst>
              <a:gd name="adj" fmla="val 3398"/>
            </a:avLst>
          </a:prstGeom>
          <a:solidFill>
            <a:srgbClr val="FCFBF6"/>
          </a:solidFill>
          <a:ln w="9525">
            <a:solidFill>
              <a:srgbClr val="DDD9C8"/>
            </a:solidFill>
            <a:prstDash val="solid"/>
          </a:ln>
        </p:spPr>
      </p:sp>
      <p:sp>
        <p:nvSpPr>
          <p:cNvPr id="67" name="Text 65"/>
          <p:cNvSpPr/>
          <p:nvPr/>
        </p:nvSpPr>
        <p:spPr>
          <a:xfrm>
            <a:off x="9220200" y="4195339"/>
            <a:ext cx="29718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Urban women, 50-54 to 55-59</a:t>
            </a:r>
            <a:endParaRPr lang="en-US" sz="900" dirty="0">
              <a:latin typeface="Microsoft YaHei" pitchFamily="34" charset="0"/>
              <a:ea typeface="Microsoft YaHei" pitchFamily="34" charset="-122"/>
              <a:cs typeface="Microsoft YaHei" pitchFamily="34" charset="-120"/>
            </a:endParaRPr>
          </a:p>
        </p:txBody>
      </p:sp>
      <p:sp>
        <p:nvSpPr>
          <p:cNvPr id="68" name="Text 66"/>
          <p:cNvSpPr/>
          <p:nvPr/>
        </p:nvSpPr>
        <p:spPr>
          <a:xfrm>
            <a:off x="9220200" y="4382458"/>
            <a:ext cx="2971800" cy="365760"/>
          </a:xfrm>
          <a:prstGeom prst="rect">
            <a:avLst/>
          </a:prstGeom>
          <a:noFill/>
          <a:ln/>
        </p:spPr>
        <p:txBody>
          <a:bodyPr wrap="none" lIns="0" tIns="0" rIns="0" bIns="0" rtlCol="0" anchor="t"/>
          <a:lstStyle/>
          <a:p>
            <a:pPr algn="l" indent="0" marL="0">
              <a:buNone/>
            </a:pPr>
            <a:r>
              <a:rPr lang="en-US" sz="2400" b="1" dirty="0">
                <a:solidFill>
                  <a:srgbClr val="23251F"/>
                </a:solidFill>
                <a:latin typeface="Times New Roman" pitchFamily="34" charset="0"/>
                <a:ea typeface="SimSun" pitchFamily="34" charset="-122"/>
                <a:cs typeface="Times New Roman" pitchFamily="34" charset="-120"/>
              </a:rPr>
              <a:t>−20.3</a:t>
            </a:r>
            <a:pPr algn="l" indent="0" marL="0">
              <a:buNone/>
            </a:pPr>
            <a:r>
              <a:rPr lang="en-US" sz="975" b="1" dirty="0">
                <a:solidFill>
                  <a:srgbClr val="62655B"/>
                </a:solidFill>
                <a:latin typeface="Times New Roman" pitchFamily="34" charset="0"/>
                <a:ea typeface="SimSun" pitchFamily="34" charset="-122"/>
                <a:cs typeface="Times New Roman" pitchFamily="34" charset="-120"/>
              </a:rPr>
              <a:t> points</a:t>
            </a:r>
            <a:endParaRPr lang="en-US" sz="2400" dirty="0">
              <a:latin typeface="Times New Roman" pitchFamily="34" charset="0"/>
              <a:ea typeface="SimSun" pitchFamily="34" charset="-122"/>
              <a:cs typeface="Times New Roman" pitchFamily="34" charset="-120"/>
            </a:endParaRPr>
          </a:p>
        </p:txBody>
      </p:sp>
      <p:sp>
        <p:nvSpPr>
          <p:cNvPr id="69" name="Text 67"/>
          <p:cNvSpPr/>
          <p:nvPr/>
        </p:nvSpPr>
        <p:spPr>
          <a:xfrm>
            <a:off x="9220200" y="4804939"/>
            <a:ext cx="29718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45.7% to 25.4%, across 55</a:t>
            </a:r>
            <a:endParaRPr lang="en-US" sz="900" dirty="0">
              <a:latin typeface="Microsoft YaHei" pitchFamily="34" charset="0"/>
              <a:ea typeface="Microsoft YaHei" pitchFamily="34" charset="-122"/>
              <a:cs typeface="Microsoft YaHei" pitchFamily="34" charset="-120"/>
            </a:endParaRPr>
          </a:p>
        </p:txBody>
      </p:sp>
      <p:sp>
        <p:nvSpPr>
          <p:cNvPr id="70" name="Text 68"/>
          <p:cNvSpPr/>
          <p:nvPr/>
        </p:nvSpPr>
        <p:spPr>
          <a:xfrm>
            <a:off x="9048750" y="5233564"/>
            <a:ext cx="314325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A cross-section under the old rules: not a</a:t>
            </a:r>
            <a:endParaRPr lang="en-US" sz="900" dirty="0">
              <a:latin typeface="Microsoft YaHei" pitchFamily="34" charset="0"/>
              <a:ea typeface="Microsoft YaHei" pitchFamily="34" charset="-122"/>
              <a:cs typeface="Microsoft YaHei" pitchFamily="34" charset="-120"/>
            </a:endParaRPr>
          </a:p>
        </p:txBody>
      </p:sp>
      <p:sp>
        <p:nvSpPr>
          <p:cNvPr id="71" name="Text 69"/>
          <p:cNvSpPr/>
          <p:nvPr/>
        </p:nvSpPr>
        <p:spPr>
          <a:xfrm>
            <a:off x="9048750" y="5405014"/>
            <a:ext cx="314325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causal effect, not participation</a:t>
            </a:r>
            <a:endParaRPr lang="en-US" sz="900" dirty="0">
              <a:latin typeface="Microsoft YaHei" pitchFamily="34" charset="0"/>
              <a:ea typeface="Microsoft YaHei" pitchFamily="34" charset="-122"/>
              <a:cs typeface="Microsoft YaHei" pitchFamily="34" charset="-120"/>
            </a:endParaRPr>
          </a:p>
        </p:txBody>
      </p:sp>
      <p:sp>
        <p:nvSpPr>
          <p:cNvPr id="72" name="Shape 70"/>
          <p:cNvSpPr/>
          <p:nvPr/>
        </p:nvSpPr>
        <p:spPr>
          <a:xfrm>
            <a:off x="609600" y="6216015"/>
            <a:ext cx="1714500" cy="7620"/>
          </a:xfrm>
          <a:prstGeom prst="rect">
            <a:avLst/>
          </a:prstGeom>
          <a:solidFill>
            <a:srgbClr val="8A8471"/>
          </a:solidFill>
          <a:ln/>
        </p:spPr>
      </p:sp>
      <p:sp>
        <p:nvSpPr>
          <p:cNvPr id="73" name="Text 71"/>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74" name="Text 72"/>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China Population Census Yearbook 2020, long form: employed (tables 4-1) ÷ population (tables 1-4), worked out. Employed means an hour or more of paid work in the census week</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6-0000"/>
          <p:cNvSpPr/>
          <p:nvPr/>
        </p:nvSpPr>
        <p:spPr>
          <a:xfrm>
            <a:off x="0" y="0"/>
            <a:ext cx="12192000" cy="6858000"/>
          </a:xfrm>
          <a:prstGeom prst="rect">
            <a:avLst/>
          </a:prstGeom>
          <a:gradFill rotWithShape="1">
            <a:gsLst>
              <a:gs pos="0">
                <a:srgbClr val="F5F3EC">
                  <a:alpha val="97000"/>
                </a:srgbClr>
              </a:gs>
              <a:gs pos="48000">
                <a:srgbClr val="F5F3EC">
                  <a:alpha val="93000"/>
                </a:srgbClr>
              </a:gs>
              <a:gs pos="78000">
                <a:srgbClr val="F5F3EC">
                  <a:alpha val="35000"/>
                </a:srgbClr>
              </a:gs>
              <a:gs pos="100000">
                <a:srgbClr val="F5F3EC">
                  <a:alpha val="5000"/>
                </a:srgbClr>
              </a:gs>
            </a:gsLst>
            <a:lin ang="0" scaled="1"/>
          </a:gradFill>
          <a:ln/>
        </p:spPr>
      </p:sp>
      <p:sp>
        <p:nvSpPr>
          <p:cNvPr id="4" name="Text 1"/>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5" name="Text 2"/>
          <p:cNvSpPr/>
          <p:nvPr/>
        </p:nvSpPr>
        <p:spPr>
          <a:xfrm>
            <a:off x="609600" y="1353760"/>
            <a:ext cx="11582400" cy="1371600"/>
          </a:xfrm>
          <a:prstGeom prst="rect">
            <a:avLst/>
          </a:prstGeom>
          <a:noFill/>
          <a:ln/>
        </p:spPr>
        <p:txBody>
          <a:bodyPr wrap="none" lIns="0" tIns="0" rIns="0" bIns="0" rtlCol="0" anchor="t"/>
          <a:lstStyle/>
          <a:p>
            <a:pPr algn="l" indent="0" marL="0">
              <a:buNone/>
            </a:pPr>
            <a:r>
              <a:rPr lang="en-US" sz="9000" b="1" dirty="0">
                <a:solidFill>
                  <a:srgbClr val="0E6245"/>
                </a:solidFill>
                <a:latin typeface="Times New Roman" pitchFamily="34" charset="0"/>
                <a:ea typeface="SimSun" pitchFamily="34" charset="-122"/>
                <a:cs typeface="Times New Roman" pitchFamily="34" charset="-120"/>
              </a:rPr>
              <a:t>§ 2</a:t>
            </a:r>
            <a:endParaRPr lang="en-US" sz="9000" dirty="0">
              <a:latin typeface="Times New Roman" pitchFamily="34" charset="0"/>
              <a:ea typeface="SimSun" pitchFamily="34" charset="-122"/>
              <a:cs typeface="Times New Roman" pitchFamily="34" charset="-120"/>
            </a:endParaRPr>
          </a:p>
        </p:txBody>
      </p:sp>
      <p:sp>
        <p:nvSpPr>
          <p:cNvPr id="6" name="Text 3"/>
          <p:cNvSpPr/>
          <p:nvPr/>
        </p:nvSpPr>
        <p:spPr>
          <a:xfrm>
            <a:off x="609600" y="2852863"/>
            <a:ext cx="11582400" cy="502920"/>
          </a:xfrm>
          <a:prstGeom prst="rect">
            <a:avLst/>
          </a:prstGeom>
          <a:noFill/>
          <a:ln/>
        </p:spPr>
        <p:txBody>
          <a:bodyPr wrap="none" lIns="0" tIns="0" rIns="0" bIns="0" rtlCol="0" anchor="t"/>
          <a:lstStyle/>
          <a:p>
            <a:pPr algn="l" indent="0" marL="0">
              <a:buNone/>
            </a:pPr>
            <a:r>
              <a:rPr lang="en-US" sz="3300" b="1" dirty="0">
                <a:solidFill>
                  <a:srgbClr val="23251F"/>
                </a:solidFill>
                <a:latin typeface="Times New Roman" pitchFamily="34" charset="0"/>
                <a:ea typeface="SimSun" pitchFamily="34" charset="-122"/>
                <a:cs typeface="Times New Roman" pitchFamily="34" charset="-120"/>
              </a:rPr>
              <a:t>Literature: the evidence abroad agrees</a:t>
            </a:r>
            <a:endParaRPr lang="en-US" sz="3300" dirty="0">
              <a:latin typeface="Times New Roman" pitchFamily="34" charset="0"/>
              <a:ea typeface="SimSun" pitchFamily="34" charset="-122"/>
              <a:cs typeface="Times New Roman" pitchFamily="34" charset="-120"/>
            </a:endParaRPr>
          </a:p>
        </p:txBody>
      </p:sp>
      <p:sp>
        <p:nvSpPr>
          <p:cNvPr id="7" name="Text 4"/>
          <p:cNvSpPr/>
          <p:nvPr/>
        </p:nvSpPr>
        <p:spPr>
          <a:xfrm>
            <a:off x="609600" y="3464083"/>
            <a:ext cx="11582400" cy="205740"/>
          </a:xfrm>
          <a:prstGeom prst="rect">
            <a:avLst/>
          </a:prstGeom>
          <a:noFill/>
          <a:ln/>
        </p:spPr>
        <p:txBody>
          <a:bodyPr wrap="none" lIns="0" tIns="0" rIns="0" bIns="0" rtlCol="0" anchor="t"/>
          <a:lstStyle/>
          <a:p>
            <a:pPr algn="l" indent="0" marL="0">
              <a:buNone/>
            </a:pPr>
            <a:r>
              <a:rPr lang="en-US" sz="1350" dirty="0">
                <a:solidFill>
                  <a:srgbClr val="62655B"/>
                </a:solidFill>
                <a:latin typeface="Microsoft YaHei" pitchFamily="34" charset="0"/>
                <a:ea typeface="Microsoft YaHei" pitchFamily="34" charset="-122"/>
                <a:cs typeface="Microsoft YaHei" pitchFamily="34" charset="-120"/>
              </a:rPr>
              <a:t>China still has no causal study after the reform</a:t>
            </a:r>
            <a:endParaRPr lang="en-US" sz="1350" dirty="0">
              <a:latin typeface="Microsoft YaHei" pitchFamily="34" charset="0"/>
              <a:ea typeface="Microsoft YaHei" pitchFamily="34" charset="-122"/>
              <a:cs typeface="Microsoft YaHei" pitchFamily="34" charset="-120"/>
            </a:endParaRPr>
          </a:p>
        </p:txBody>
      </p:sp>
      <p:sp>
        <p:nvSpPr>
          <p:cNvPr id="8" name="Shape 5"/>
          <p:cNvSpPr/>
          <p:nvPr/>
        </p:nvSpPr>
        <p:spPr>
          <a:xfrm>
            <a:off x="609600" y="4095750"/>
            <a:ext cx="5486400" cy="9525"/>
          </a:xfrm>
          <a:prstGeom prst="rect">
            <a:avLst/>
          </a:prstGeom>
          <a:solidFill>
            <a:srgbClr val="A8861D"/>
          </a:solidFill>
          <a:ln/>
        </p:spPr>
      </p:sp>
      <p:sp>
        <p:nvSpPr>
          <p:cNvPr id="9" name="Text 6"/>
          <p:cNvSpPr/>
          <p:nvPr/>
        </p:nvSpPr>
        <p:spPr>
          <a:xfrm>
            <a:off x="609600" y="4253719"/>
            <a:ext cx="11582400" cy="194310"/>
          </a:xfrm>
          <a:prstGeom prst="rect">
            <a:avLst/>
          </a:prstGeom>
          <a:noFill/>
          <a:ln/>
        </p:spPr>
        <p:txBody>
          <a:bodyPr wrap="none" lIns="0" tIns="0" rIns="0" bIns="0" rtlCol="0" anchor="t"/>
          <a:lstStyle/>
          <a:p>
            <a:pPr algn="l" indent="0" marL="0">
              <a:buNone/>
            </a:pPr>
            <a:r>
              <a:rPr lang="en-US" sz="1275" b="1" dirty="0">
                <a:solidFill>
                  <a:srgbClr val="62655B"/>
                </a:solidFill>
                <a:latin typeface="Times New Roman" pitchFamily="34" charset="0"/>
                <a:ea typeface="SimSun" pitchFamily="34" charset="-122"/>
                <a:cs typeface="Times New Roman" pitchFamily="34" charset="-120"/>
              </a:rPr>
              <a:t>§ 1</a:t>
            </a:r>
            <a:endParaRPr lang="en-US" sz="1275" dirty="0">
              <a:latin typeface="Times New Roman" pitchFamily="34" charset="0"/>
              <a:ea typeface="SimSun" pitchFamily="34" charset="-122"/>
              <a:cs typeface="Times New Roman" pitchFamily="34" charset="-120"/>
            </a:endParaRPr>
          </a:p>
        </p:txBody>
      </p:sp>
      <p:sp>
        <p:nvSpPr>
          <p:cNvPr id="10" name="Text 7"/>
          <p:cNvSpPr/>
          <p:nvPr/>
        </p:nvSpPr>
        <p:spPr>
          <a:xfrm>
            <a:off x="1181100" y="4253719"/>
            <a:ext cx="11010900" cy="194310"/>
          </a:xfrm>
          <a:prstGeom prst="rect">
            <a:avLst/>
          </a:prstGeom>
          <a:noFill/>
          <a:ln/>
        </p:spPr>
        <p:txBody>
          <a:bodyPr wrap="none" lIns="0" tIns="0" rIns="0" bIns="0" rtlCol="0" anchor="t"/>
          <a:lstStyle/>
          <a:p>
            <a:pPr algn="l" indent="0" marL="0">
              <a:buNone/>
            </a:pPr>
            <a:r>
              <a:rPr lang="en-US" sz="1275" dirty="0">
                <a:solidFill>
                  <a:srgbClr val="62655B"/>
                </a:solidFill>
                <a:latin typeface="Times New Roman" pitchFamily="34" charset="0"/>
                <a:ea typeface="SimSun" pitchFamily="34" charset="-122"/>
                <a:cs typeface="Times New Roman" pitchFamily="34" charset="-120"/>
              </a:rPr>
              <a:t>Question</a:t>
            </a:r>
            <a:endParaRPr lang="en-US" sz="1275" dirty="0">
              <a:latin typeface="Times New Roman" pitchFamily="34" charset="0"/>
              <a:ea typeface="SimSun" pitchFamily="34" charset="-122"/>
              <a:cs typeface="Times New Roman" pitchFamily="34" charset="-120"/>
            </a:endParaRPr>
          </a:p>
        </p:txBody>
      </p:sp>
      <p:sp>
        <p:nvSpPr>
          <p:cNvPr id="11" name="Text 8"/>
          <p:cNvSpPr/>
          <p:nvPr/>
        </p:nvSpPr>
        <p:spPr>
          <a:xfrm>
            <a:off x="0" y="4281425"/>
            <a:ext cx="6096000" cy="148590"/>
          </a:xfrm>
          <a:prstGeom prst="rect">
            <a:avLst/>
          </a:prstGeom>
          <a:noFill/>
          <a:ln/>
        </p:spPr>
        <p:txBody>
          <a:bodyPr wrap="none" lIns="0" tIns="0" rIns="0" bIns="0" rtlCol="0" anchor="t"/>
          <a:lstStyle/>
          <a:p>
            <a:pPr algn="r" indent="0" marL="0">
              <a:buNone/>
            </a:pPr>
            <a:r>
              <a:rPr lang="en-US" sz="975" dirty="0">
                <a:solidFill>
                  <a:srgbClr val="62655B"/>
                </a:solidFill>
                <a:latin typeface="Microsoft YaHei" pitchFamily="34" charset="0"/>
                <a:ea typeface="Microsoft YaHei" pitchFamily="34" charset="-122"/>
                <a:cs typeface="Microsoft YaHei" pitchFamily="34" charset="-120"/>
              </a:rPr>
              <a:t>pp. 2-6</a:t>
            </a:r>
            <a:endParaRPr lang="en-US" sz="975" dirty="0">
              <a:latin typeface="Microsoft YaHei" pitchFamily="34" charset="0"/>
              <a:ea typeface="Microsoft YaHei" pitchFamily="34" charset="-122"/>
              <a:cs typeface="Microsoft YaHei" pitchFamily="34" charset="-120"/>
            </a:endParaRPr>
          </a:p>
        </p:txBody>
      </p:sp>
      <p:sp>
        <p:nvSpPr>
          <p:cNvPr id="12" name="Shape 9"/>
          <p:cNvSpPr/>
          <p:nvPr/>
        </p:nvSpPr>
        <p:spPr>
          <a:xfrm>
            <a:off x="476250" y="4648200"/>
            <a:ext cx="38100" cy="171450"/>
          </a:xfrm>
          <a:prstGeom prst="rect">
            <a:avLst/>
          </a:prstGeom>
          <a:solidFill>
            <a:srgbClr val="A8861D"/>
          </a:solidFill>
          <a:ln/>
        </p:spPr>
      </p:sp>
      <p:sp>
        <p:nvSpPr>
          <p:cNvPr id="13" name="Text 10"/>
          <p:cNvSpPr/>
          <p:nvPr/>
        </p:nvSpPr>
        <p:spPr>
          <a:xfrm>
            <a:off x="609600" y="4634719"/>
            <a:ext cx="11582400" cy="194310"/>
          </a:xfrm>
          <a:prstGeom prst="rect">
            <a:avLst/>
          </a:prstGeom>
          <a:noFill/>
          <a:ln/>
        </p:spPr>
        <p:txBody>
          <a:bodyPr wrap="none" lIns="0" tIns="0" rIns="0" bIns="0" rtlCol="0" anchor="t"/>
          <a:lstStyle/>
          <a:p>
            <a:pPr algn="l" indent="0" marL="0">
              <a:buNone/>
            </a:pPr>
            <a:r>
              <a:rPr lang="en-US" sz="1275" b="1" dirty="0">
                <a:solidFill>
                  <a:srgbClr val="0E6245"/>
                </a:solidFill>
                <a:latin typeface="Times New Roman" pitchFamily="34" charset="0"/>
                <a:ea typeface="SimSun" pitchFamily="34" charset="-122"/>
                <a:cs typeface="Times New Roman" pitchFamily="34" charset="-120"/>
              </a:rPr>
              <a:t>§ 2</a:t>
            </a:r>
            <a:endParaRPr lang="en-US" sz="1275" dirty="0">
              <a:latin typeface="Times New Roman" pitchFamily="34" charset="0"/>
              <a:ea typeface="SimSun" pitchFamily="34" charset="-122"/>
              <a:cs typeface="Times New Roman" pitchFamily="34" charset="-120"/>
            </a:endParaRPr>
          </a:p>
        </p:txBody>
      </p:sp>
      <p:sp>
        <p:nvSpPr>
          <p:cNvPr id="14" name="Text 11"/>
          <p:cNvSpPr/>
          <p:nvPr/>
        </p:nvSpPr>
        <p:spPr>
          <a:xfrm>
            <a:off x="1181100" y="4634719"/>
            <a:ext cx="11010900" cy="194310"/>
          </a:xfrm>
          <a:prstGeom prst="rect">
            <a:avLst/>
          </a:prstGeom>
          <a:noFill/>
          <a:ln/>
        </p:spPr>
        <p:txBody>
          <a:bodyPr wrap="none" lIns="0" tIns="0" rIns="0" bIns="0" rtlCol="0" anchor="t"/>
          <a:lstStyle/>
          <a:p>
            <a:pPr algn="l" indent="0" marL="0">
              <a:buNone/>
            </a:pPr>
            <a:r>
              <a:rPr lang="en-US" sz="1275" b="1" dirty="0">
                <a:solidFill>
                  <a:srgbClr val="23251F"/>
                </a:solidFill>
                <a:latin typeface="Times New Roman" pitchFamily="34" charset="0"/>
                <a:ea typeface="SimSun" pitchFamily="34" charset="-122"/>
                <a:cs typeface="Times New Roman" pitchFamily="34" charset="-120"/>
              </a:rPr>
              <a:t>Literature</a:t>
            </a:r>
            <a:endParaRPr lang="en-US" sz="1275" dirty="0">
              <a:latin typeface="Times New Roman" pitchFamily="34" charset="0"/>
              <a:ea typeface="SimSun" pitchFamily="34" charset="-122"/>
              <a:cs typeface="Times New Roman" pitchFamily="34" charset="-120"/>
            </a:endParaRPr>
          </a:p>
        </p:txBody>
      </p:sp>
      <p:sp>
        <p:nvSpPr>
          <p:cNvPr id="15" name="Text 12"/>
          <p:cNvSpPr/>
          <p:nvPr/>
        </p:nvSpPr>
        <p:spPr>
          <a:xfrm>
            <a:off x="0" y="4662425"/>
            <a:ext cx="6096000" cy="148590"/>
          </a:xfrm>
          <a:prstGeom prst="rect">
            <a:avLst/>
          </a:prstGeom>
          <a:noFill/>
          <a:ln/>
        </p:spPr>
        <p:txBody>
          <a:bodyPr wrap="none" lIns="0" tIns="0" rIns="0" bIns="0" rtlCol="0" anchor="t"/>
          <a:lstStyle/>
          <a:p>
            <a:pPr algn="r" indent="0" marL="0">
              <a:buNone/>
            </a:pPr>
            <a:r>
              <a:rPr lang="en-US" sz="975" dirty="0">
                <a:solidFill>
                  <a:srgbClr val="0E6245"/>
                </a:solidFill>
                <a:latin typeface="Microsoft YaHei" pitchFamily="34" charset="0"/>
                <a:ea typeface="Microsoft YaHei" pitchFamily="34" charset="-122"/>
                <a:cs typeface="Microsoft YaHei" pitchFamily="34" charset="-120"/>
              </a:rPr>
              <a:t>pp. 8-11</a:t>
            </a:r>
            <a:endParaRPr lang="en-US" sz="975" dirty="0">
              <a:latin typeface="Microsoft YaHei" pitchFamily="34" charset="0"/>
              <a:ea typeface="Microsoft YaHei" pitchFamily="34" charset="-122"/>
              <a:cs typeface="Microsoft YaHei" pitchFamily="34" charset="-120"/>
            </a:endParaRPr>
          </a:p>
        </p:txBody>
      </p:sp>
      <p:sp>
        <p:nvSpPr>
          <p:cNvPr id="16" name="Text 13"/>
          <p:cNvSpPr/>
          <p:nvPr/>
        </p:nvSpPr>
        <p:spPr>
          <a:xfrm>
            <a:off x="609600" y="5015719"/>
            <a:ext cx="11582400" cy="194310"/>
          </a:xfrm>
          <a:prstGeom prst="rect">
            <a:avLst/>
          </a:prstGeom>
          <a:noFill/>
          <a:ln/>
        </p:spPr>
        <p:txBody>
          <a:bodyPr wrap="none" lIns="0" tIns="0" rIns="0" bIns="0" rtlCol="0" anchor="t"/>
          <a:lstStyle/>
          <a:p>
            <a:pPr algn="l" indent="0" marL="0">
              <a:buNone/>
            </a:pPr>
            <a:r>
              <a:rPr lang="en-US" sz="1275" b="1" dirty="0">
                <a:solidFill>
                  <a:srgbClr val="62655B"/>
                </a:solidFill>
                <a:latin typeface="Times New Roman" pitchFamily="34" charset="0"/>
                <a:ea typeface="SimSun" pitchFamily="34" charset="-122"/>
                <a:cs typeface="Times New Roman" pitchFamily="34" charset="-120"/>
              </a:rPr>
              <a:t>§ 3</a:t>
            </a:r>
            <a:endParaRPr lang="en-US" sz="1275" dirty="0">
              <a:latin typeface="Times New Roman" pitchFamily="34" charset="0"/>
              <a:ea typeface="SimSun" pitchFamily="34" charset="-122"/>
              <a:cs typeface="Times New Roman" pitchFamily="34" charset="-120"/>
            </a:endParaRPr>
          </a:p>
        </p:txBody>
      </p:sp>
      <p:sp>
        <p:nvSpPr>
          <p:cNvPr id="17" name="Text 14"/>
          <p:cNvSpPr/>
          <p:nvPr/>
        </p:nvSpPr>
        <p:spPr>
          <a:xfrm>
            <a:off x="1181100" y="5015719"/>
            <a:ext cx="11010900" cy="194310"/>
          </a:xfrm>
          <a:prstGeom prst="rect">
            <a:avLst/>
          </a:prstGeom>
          <a:noFill/>
          <a:ln/>
        </p:spPr>
        <p:txBody>
          <a:bodyPr wrap="none" lIns="0" tIns="0" rIns="0" bIns="0" rtlCol="0" anchor="t"/>
          <a:lstStyle/>
          <a:p>
            <a:pPr algn="l" indent="0" marL="0">
              <a:buNone/>
            </a:pPr>
            <a:r>
              <a:rPr lang="en-US" sz="1275" dirty="0">
                <a:solidFill>
                  <a:srgbClr val="62655B"/>
                </a:solidFill>
                <a:latin typeface="Times New Roman" pitchFamily="34" charset="0"/>
                <a:ea typeface="SimSun" pitchFamily="34" charset="-122"/>
                <a:cs typeface="Times New Roman" pitchFamily="34" charset="-120"/>
              </a:rPr>
              <a:t>Design</a:t>
            </a:r>
            <a:endParaRPr lang="en-US" sz="1275" dirty="0">
              <a:latin typeface="Times New Roman" pitchFamily="34" charset="0"/>
              <a:ea typeface="SimSun" pitchFamily="34" charset="-122"/>
              <a:cs typeface="Times New Roman" pitchFamily="34" charset="-120"/>
            </a:endParaRPr>
          </a:p>
        </p:txBody>
      </p:sp>
      <p:sp>
        <p:nvSpPr>
          <p:cNvPr id="18" name="Text 15"/>
          <p:cNvSpPr/>
          <p:nvPr/>
        </p:nvSpPr>
        <p:spPr>
          <a:xfrm>
            <a:off x="0" y="5043425"/>
            <a:ext cx="6096000" cy="148590"/>
          </a:xfrm>
          <a:prstGeom prst="rect">
            <a:avLst/>
          </a:prstGeom>
          <a:noFill/>
          <a:ln/>
        </p:spPr>
        <p:txBody>
          <a:bodyPr wrap="none" lIns="0" tIns="0" rIns="0" bIns="0" rtlCol="0" anchor="t"/>
          <a:lstStyle/>
          <a:p>
            <a:pPr algn="r" indent="0" marL="0">
              <a:buNone/>
            </a:pPr>
            <a:r>
              <a:rPr lang="en-US" sz="975" dirty="0">
                <a:solidFill>
                  <a:srgbClr val="62655B"/>
                </a:solidFill>
                <a:latin typeface="Microsoft YaHei" pitchFamily="34" charset="0"/>
                <a:ea typeface="Microsoft YaHei" pitchFamily="34" charset="-122"/>
                <a:cs typeface="Microsoft YaHei" pitchFamily="34" charset="-120"/>
              </a:rPr>
              <a:t>pp. 12-15</a:t>
            </a:r>
            <a:endParaRPr lang="en-US" sz="975" dirty="0">
              <a:latin typeface="Microsoft YaHei" pitchFamily="34" charset="0"/>
              <a:ea typeface="Microsoft YaHei" pitchFamily="34" charset="-122"/>
              <a:cs typeface="Microsoft YaHei" pitchFamily="34" charset="-120"/>
            </a:endParaRPr>
          </a:p>
        </p:txBody>
      </p:sp>
      <p:sp>
        <p:nvSpPr>
          <p:cNvPr id="19" name="Text 16"/>
          <p:cNvSpPr/>
          <p:nvPr/>
        </p:nvSpPr>
        <p:spPr>
          <a:xfrm>
            <a:off x="609600" y="5396719"/>
            <a:ext cx="11582400" cy="194310"/>
          </a:xfrm>
          <a:prstGeom prst="rect">
            <a:avLst/>
          </a:prstGeom>
          <a:noFill/>
          <a:ln/>
        </p:spPr>
        <p:txBody>
          <a:bodyPr wrap="none" lIns="0" tIns="0" rIns="0" bIns="0" rtlCol="0" anchor="t"/>
          <a:lstStyle/>
          <a:p>
            <a:pPr algn="l" indent="0" marL="0">
              <a:buNone/>
            </a:pPr>
            <a:r>
              <a:rPr lang="en-US" sz="1275" b="1" dirty="0">
                <a:solidFill>
                  <a:srgbClr val="62655B"/>
                </a:solidFill>
                <a:latin typeface="Times New Roman" pitchFamily="34" charset="0"/>
                <a:ea typeface="SimSun" pitchFamily="34" charset="-122"/>
                <a:cs typeface="Times New Roman" pitchFamily="34" charset="-120"/>
              </a:rPr>
              <a:t>§ 4</a:t>
            </a:r>
            <a:endParaRPr lang="en-US" sz="1275" dirty="0">
              <a:latin typeface="Times New Roman" pitchFamily="34" charset="0"/>
              <a:ea typeface="SimSun" pitchFamily="34" charset="-122"/>
              <a:cs typeface="Times New Roman" pitchFamily="34" charset="-120"/>
            </a:endParaRPr>
          </a:p>
        </p:txBody>
      </p:sp>
      <p:sp>
        <p:nvSpPr>
          <p:cNvPr id="20" name="Text 17"/>
          <p:cNvSpPr/>
          <p:nvPr/>
        </p:nvSpPr>
        <p:spPr>
          <a:xfrm>
            <a:off x="1181100" y="5396719"/>
            <a:ext cx="11010900" cy="194310"/>
          </a:xfrm>
          <a:prstGeom prst="rect">
            <a:avLst/>
          </a:prstGeom>
          <a:noFill/>
          <a:ln/>
        </p:spPr>
        <p:txBody>
          <a:bodyPr wrap="none" lIns="0" tIns="0" rIns="0" bIns="0" rtlCol="0" anchor="t"/>
          <a:lstStyle/>
          <a:p>
            <a:pPr algn="l" indent="0" marL="0">
              <a:buNone/>
            </a:pPr>
            <a:r>
              <a:rPr lang="en-US" sz="1275" dirty="0">
                <a:solidFill>
                  <a:srgbClr val="62655B"/>
                </a:solidFill>
                <a:latin typeface="Times New Roman" pitchFamily="34" charset="0"/>
                <a:ea typeface="SimSun" pitchFamily="34" charset="-122"/>
                <a:cs typeface="Times New Roman" pitchFamily="34" charset="-120"/>
              </a:rPr>
              <a:t>Plan</a:t>
            </a:r>
            <a:endParaRPr lang="en-US" sz="1275" dirty="0">
              <a:latin typeface="Times New Roman" pitchFamily="34" charset="0"/>
              <a:ea typeface="SimSun" pitchFamily="34" charset="-122"/>
              <a:cs typeface="Times New Roman" pitchFamily="34" charset="-120"/>
            </a:endParaRPr>
          </a:p>
        </p:txBody>
      </p:sp>
      <p:sp>
        <p:nvSpPr>
          <p:cNvPr id="21" name="Text 18"/>
          <p:cNvSpPr/>
          <p:nvPr/>
        </p:nvSpPr>
        <p:spPr>
          <a:xfrm>
            <a:off x="0" y="5424425"/>
            <a:ext cx="6096000" cy="148590"/>
          </a:xfrm>
          <a:prstGeom prst="rect">
            <a:avLst/>
          </a:prstGeom>
          <a:noFill/>
          <a:ln/>
        </p:spPr>
        <p:txBody>
          <a:bodyPr wrap="none" lIns="0" tIns="0" rIns="0" bIns="0" rtlCol="0" anchor="t"/>
          <a:lstStyle/>
          <a:p>
            <a:pPr algn="r" indent="0" marL="0">
              <a:buNone/>
            </a:pPr>
            <a:r>
              <a:rPr lang="en-US" sz="975" dirty="0">
                <a:solidFill>
                  <a:srgbClr val="62655B"/>
                </a:solidFill>
                <a:latin typeface="Microsoft YaHei" pitchFamily="34" charset="0"/>
                <a:ea typeface="Microsoft YaHei" pitchFamily="34" charset="-122"/>
                <a:cs typeface="Microsoft YaHei" pitchFamily="34" charset="-120"/>
              </a:rPr>
              <a:t>pp. 16-17</a:t>
            </a:r>
            <a:endParaRPr lang="en-US" sz="975" dirty="0">
              <a:latin typeface="Microsoft YaHei" pitchFamily="34" charset="0"/>
              <a:ea typeface="Microsoft YaHei" pitchFamily="34" charset="-122"/>
              <a:cs typeface="Microsoft YaHei" pitchFamily="34" charset="-120"/>
            </a:endParaRPr>
          </a:p>
        </p:txBody>
      </p:sp>
      <p:sp>
        <p:nvSpPr>
          <p:cNvPr id="22" name="Text 19"/>
          <p:cNvSpPr/>
          <p:nvPr/>
        </p:nvSpPr>
        <p:spPr>
          <a:xfrm>
            <a:off x="609600" y="6128552"/>
            <a:ext cx="115824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Image is AI-generated and illustrative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7"/>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8</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662925" y="261514"/>
            <a:ext cx="1529075"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35679" y="261514"/>
            <a:ext cx="1256321"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e</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Six comparable studies: employment +6.3 to +21.2</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2395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Table 1</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Change in employment and retirement in the affected age window after the pension age rose (points)</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¹</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7990611" y="1905000"/>
            <a:ext cx="1915389" cy="2971800"/>
          </a:xfrm>
          <a:prstGeom prst="rect">
            <a:avLst/>
          </a:prstGeom>
          <a:solidFill>
            <a:srgbClr val="E5ECE5"/>
          </a:solidFill>
          <a:ln/>
        </p:spPr>
      </p:sp>
      <p:sp>
        <p:nvSpPr>
          <p:cNvPr id="11" name="Shape 9"/>
          <p:cNvSpPr/>
          <p:nvPr/>
        </p:nvSpPr>
        <p:spPr>
          <a:xfrm>
            <a:off x="609600" y="1898333"/>
            <a:ext cx="10972800" cy="13335"/>
          </a:xfrm>
          <a:prstGeom prst="rect">
            <a:avLst/>
          </a:prstGeom>
          <a:solidFill>
            <a:srgbClr val="23251F"/>
          </a:solidFill>
          <a:ln/>
        </p:spPr>
      </p:sp>
      <p:sp>
        <p:nvSpPr>
          <p:cNvPr id="12" name="Text 10"/>
          <p:cNvSpPr/>
          <p:nvPr/>
        </p:nvSpPr>
        <p:spPr>
          <a:xfrm>
            <a:off x="609600" y="1995064"/>
            <a:ext cx="115824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Country · study</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3095337" y="1995064"/>
            <a:ext cx="9096663"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Reform</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5581074" y="1995064"/>
            <a:ext cx="6610926"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Measured</a:t>
            </a:r>
            <a:endParaRPr lang="en-US" sz="900" dirty="0">
              <a:latin typeface="Microsoft YaHei" pitchFamily="34" charset="0"/>
              <a:ea typeface="Microsoft YaHei" pitchFamily="34" charset="-122"/>
              <a:cs typeface="Microsoft YaHei" pitchFamily="34" charset="-120"/>
            </a:endParaRPr>
          </a:p>
        </p:txBody>
      </p:sp>
      <p:sp>
        <p:nvSpPr>
          <p:cNvPr id="15" name="Text 13"/>
          <p:cNvSpPr/>
          <p:nvPr/>
        </p:nvSpPr>
        <p:spPr>
          <a:xfrm>
            <a:off x="0" y="1995064"/>
            <a:ext cx="9810750" cy="137160"/>
          </a:xfrm>
          <a:prstGeom prst="rect">
            <a:avLst/>
          </a:prstGeom>
          <a:noFill/>
          <a:ln/>
        </p:spPr>
        <p:txBody>
          <a:bodyPr wrap="none" lIns="0" tIns="0" rIns="0" bIns="0" rtlCol="0" anchor="t"/>
          <a:lstStyle/>
          <a:p>
            <a:pPr algn="r" indent="0" marL="0">
              <a:buNone/>
            </a:pPr>
            <a:r>
              <a:rPr lang="en-US" sz="900" b="1" dirty="0">
                <a:solidFill>
                  <a:srgbClr val="62655B"/>
                </a:solidFill>
                <a:latin typeface="Microsoft YaHei" pitchFamily="34" charset="0"/>
                <a:ea typeface="Microsoft YaHei" pitchFamily="34" charset="-122"/>
                <a:cs typeface="Microsoft YaHei" pitchFamily="34" charset="-120"/>
              </a:rPr>
              <a:t>Employment</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0" y="1995064"/>
            <a:ext cx="11391900" cy="137160"/>
          </a:xfrm>
          <a:prstGeom prst="rect">
            <a:avLst/>
          </a:prstGeom>
          <a:noFill/>
          <a:ln/>
        </p:spPr>
        <p:txBody>
          <a:bodyPr wrap="none" lIns="0" tIns="0" rIns="0" bIns="0" rtlCol="0" anchor="t"/>
          <a:lstStyle/>
          <a:p>
            <a:pPr algn="r" indent="0" marL="0">
              <a:buNone/>
            </a:pPr>
            <a:r>
              <a:rPr lang="en-US" sz="900" b="1" dirty="0">
                <a:solidFill>
                  <a:srgbClr val="62655B"/>
                </a:solidFill>
                <a:latin typeface="Microsoft YaHei" pitchFamily="34" charset="0"/>
                <a:ea typeface="Microsoft YaHei" pitchFamily="34" charset="-122"/>
                <a:cs typeface="Microsoft YaHei" pitchFamily="34" charset="-120"/>
              </a:rPr>
              <a:t>Retirement</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609600" y="2209800"/>
            <a:ext cx="10972800" cy="9525"/>
          </a:xfrm>
          <a:prstGeom prst="rect">
            <a:avLst/>
          </a:prstGeom>
          <a:solidFill>
            <a:srgbClr val="DDD9C8"/>
          </a:solidFill>
          <a:ln/>
        </p:spPr>
      </p:sp>
      <p:sp>
        <p:nvSpPr>
          <p:cNvPr id="18" name="Text 16"/>
          <p:cNvSpPr/>
          <p:nvPr/>
        </p:nvSpPr>
        <p:spPr>
          <a:xfrm>
            <a:off x="609600" y="238583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Austria · Staubli and Zweimüller 2013</a:t>
            </a:r>
            <a:endParaRPr lang="en-US" sz="1050" dirty="0">
              <a:latin typeface="Times New Roman" pitchFamily="34" charset="0"/>
              <a:ea typeface="SimSun" pitchFamily="34" charset="-122"/>
              <a:cs typeface="Times New Roman" pitchFamily="34" charset="-120"/>
            </a:endParaRPr>
          </a:p>
        </p:txBody>
      </p:sp>
      <p:sp>
        <p:nvSpPr>
          <p:cNvPr id="19" name="Text 17"/>
          <p:cNvSpPr/>
          <p:nvPr/>
        </p:nvSpPr>
        <p:spPr>
          <a:xfrm>
            <a:off x="3095337" y="239547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Men 60→62, women 55→58.25</a:t>
            </a:r>
            <a:endParaRPr lang="en-US" sz="975" dirty="0">
              <a:latin typeface="Microsoft YaHei" pitchFamily="34" charset="0"/>
              <a:ea typeface="Microsoft YaHei" pitchFamily="34" charset="-122"/>
              <a:cs typeface="Microsoft YaHei" pitchFamily="34" charset="-120"/>
            </a:endParaRPr>
          </a:p>
        </p:txBody>
      </p:sp>
      <p:sp>
        <p:nvSpPr>
          <p:cNvPr id="20" name="Text 18"/>
          <p:cNvSpPr/>
          <p:nvPr/>
        </p:nvSpPr>
        <p:spPr>
          <a:xfrm>
            <a:off x="5581074" y="239547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Affected window</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0" y="236776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Men +9.8 / women +11.0</a:t>
            </a:r>
            <a:endParaRPr lang="en-US" sz="1275" dirty="0">
              <a:latin typeface="Times New Roman" pitchFamily="34" charset="0"/>
              <a:ea typeface="SimSun" pitchFamily="34" charset="-122"/>
              <a:cs typeface="Times New Roman" pitchFamily="34" charset="-120"/>
            </a:endParaRPr>
          </a:p>
        </p:txBody>
      </p:sp>
      <p:sp>
        <p:nvSpPr>
          <p:cNvPr id="22" name="Text 20"/>
          <p:cNvSpPr/>
          <p:nvPr/>
        </p:nvSpPr>
        <p:spPr>
          <a:xfrm>
            <a:off x="0" y="238631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−24.8 / −25.4</a:t>
            </a:r>
            <a:endParaRPr lang="en-US" sz="1050"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2686050"/>
            <a:ext cx="10972800" cy="9525"/>
          </a:xfrm>
          <a:prstGeom prst="rect">
            <a:avLst/>
          </a:prstGeom>
          <a:solidFill>
            <a:srgbClr val="DDD9C8"/>
          </a:solidFill>
          <a:ln/>
        </p:spPr>
      </p:sp>
      <p:sp>
        <p:nvSpPr>
          <p:cNvPr id="24" name="Text 22"/>
          <p:cNvSpPr/>
          <p:nvPr/>
        </p:nvSpPr>
        <p:spPr>
          <a:xfrm>
            <a:off x="609600" y="282398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UK · Cribb et al. 2016</a:t>
            </a:r>
            <a:endParaRPr lang="en-US" sz="1050" dirty="0">
              <a:latin typeface="Times New Roman" pitchFamily="34" charset="0"/>
              <a:ea typeface="SimSun" pitchFamily="34" charset="-122"/>
              <a:cs typeface="Times New Roman" pitchFamily="34" charset="-120"/>
            </a:endParaRPr>
          </a:p>
        </p:txBody>
      </p:sp>
      <p:sp>
        <p:nvSpPr>
          <p:cNvPr id="25" name="Text 23"/>
          <p:cNvSpPr/>
          <p:nvPr/>
        </p:nvSpPr>
        <p:spPr>
          <a:xfrm>
            <a:off x="3095337" y="283362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Women 60→61</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5581074" y="283362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At 60</a:t>
            </a:r>
            <a:endParaRPr lang="en-US" sz="975" dirty="0">
              <a:latin typeface="Microsoft YaHei" pitchFamily="34" charset="0"/>
              <a:ea typeface="Microsoft YaHei" pitchFamily="34" charset="-122"/>
              <a:cs typeface="Microsoft YaHei" pitchFamily="34" charset="-120"/>
            </a:endParaRPr>
          </a:p>
        </p:txBody>
      </p:sp>
      <p:sp>
        <p:nvSpPr>
          <p:cNvPr id="27" name="Text 25"/>
          <p:cNvSpPr/>
          <p:nvPr/>
        </p:nvSpPr>
        <p:spPr>
          <a:xfrm>
            <a:off x="0" y="280591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+6.3</a:t>
            </a:r>
            <a:endParaRPr lang="en-US" sz="1275" dirty="0">
              <a:latin typeface="Times New Roman" pitchFamily="34" charset="0"/>
              <a:ea typeface="SimSun" pitchFamily="34" charset="-122"/>
              <a:cs typeface="Times New Roman" pitchFamily="34" charset="-120"/>
            </a:endParaRPr>
          </a:p>
        </p:txBody>
      </p:sp>
      <p:sp>
        <p:nvSpPr>
          <p:cNvPr id="28" name="Text 26"/>
          <p:cNvSpPr/>
          <p:nvPr/>
        </p:nvSpPr>
        <p:spPr>
          <a:xfrm>
            <a:off x="0" y="282446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−11.5</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3124200"/>
            <a:ext cx="10972800" cy="9525"/>
          </a:xfrm>
          <a:prstGeom prst="rect">
            <a:avLst/>
          </a:prstGeom>
          <a:solidFill>
            <a:srgbClr val="DDD9C8"/>
          </a:solidFill>
          <a:ln/>
        </p:spPr>
      </p:sp>
      <p:sp>
        <p:nvSpPr>
          <p:cNvPr id="30" name="Text 28"/>
          <p:cNvSpPr/>
          <p:nvPr/>
        </p:nvSpPr>
        <p:spPr>
          <a:xfrm>
            <a:off x="609600" y="326213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France · Rabaté and Rochut 2020</a:t>
            </a:r>
            <a:endParaRPr lang="en-US" sz="1050" dirty="0">
              <a:latin typeface="Times New Roman" pitchFamily="34" charset="0"/>
              <a:ea typeface="SimSun" pitchFamily="34" charset="-122"/>
              <a:cs typeface="Times New Roman" pitchFamily="34" charset="-120"/>
            </a:endParaRPr>
          </a:p>
        </p:txBody>
      </p:sp>
      <p:sp>
        <p:nvSpPr>
          <p:cNvPr id="31" name="Text 29"/>
          <p:cNvSpPr/>
          <p:nvPr/>
        </p:nvSpPr>
        <p:spPr>
          <a:xfrm>
            <a:off x="3095337" y="327177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Minimum age 60→61</a:t>
            </a:r>
            <a:endParaRPr lang="en-US" sz="975" dirty="0">
              <a:latin typeface="Microsoft YaHei" pitchFamily="34" charset="0"/>
              <a:ea typeface="Microsoft YaHei" pitchFamily="34" charset="-122"/>
              <a:cs typeface="Microsoft YaHei" pitchFamily="34" charset="-120"/>
            </a:endParaRPr>
          </a:p>
        </p:txBody>
      </p:sp>
      <p:sp>
        <p:nvSpPr>
          <p:cNvPr id="32" name="Text 30"/>
          <p:cNvSpPr/>
          <p:nvPr/>
        </p:nvSpPr>
        <p:spPr>
          <a:xfrm>
            <a:off x="5581074" y="327177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At 60</a:t>
            </a:r>
            <a:endParaRPr lang="en-US" sz="975" dirty="0">
              <a:latin typeface="Microsoft YaHei" pitchFamily="34" charset="0"/>
              <a:ea typeface="Microsoft YaHei" pitchFamily="34" charset="-122"/>
              <a:cs typeface="Microsoft YaHei" pitchFamily="34" charset="-120"/>
            </a:endParaRPr>
          </a:p>
        </p:txBody>
      </p:sp>
      <p:sp>
        <p:nvSpPr>
          <p:cNvPr id="33" name="Text 31"/>
          <p:cNvSpPr/>
          <p:nvPr/>
        </p:nvSpPr>
        <p:spPr>
          <a:xfrm>
            <a:off x="0" y="324406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+20.9</a:t>
            </a:r>
            <a:endParaRPr lang="en-US" sz="1275" dirty="0">
              <a:latin typeface="Times New Roman" pitchFamily="34" charset="0"/>
              <a:ea typeface="SimSun" pitchFamily="34" charset="-122"/>
              <a:cs typeface="Times New Roman" pitchFamily="34" charset="-120"/>
            </a:endParaRPr>
          </a:p>
        </p:txBody>
      </p:sp>
      <p:sp>
        <p:nvSpPr>
          <p:cNvPr id="34" name="Text 32"/>
          <p:cNvSpPr/>
          <p:nvPr/>
        </p:nvSpPr>
        <p:spPr>
          <a:xfrm>
            <a:off x="0" y="326261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−47.8</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609600" y="3562350"/>
            <a:ext cx="10972800" cy="9525"/>
          </a:xfrm>
          <a:prstGeom prst="rect">
            <a:avLst/>
          </a:prstGeom>
          <a:solidFill>
            <a:srgbClr val="DDD9C8"/>
          </a:solidFill>
          <a:ln/>
        </p:spPr>
      </p:sp>
      <p:sp>
        <p:nvSpPr>
          <p:cNvPr id="36" name="Text 34"/>
          <p:cNvSpPr/>
          <p:nvPr/>
        </p:nvSpPr>
        <p:spPr>
          <a:xfrm>
            <a:off x="609600" y="370028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Germany · Geyer and Welteke 2021</a:t>
            </a:r>
            <a:endParaRPr lang="en-US" sz="1050" dirty="0">
              <a:latin typeface="Times New Roman" pitchFamily="34" charset="0"/>
              <a:ea typeface="SimSun" pitchFamily="34" charset="-122"/>
              <a:cs typeface="Times New Roman" pitchFamily="34" charset="-120"/>
            </a:endParaRPr>
          </a:p>
        </p:txBody>
      </p:sp>
      <p:sp>
        <p:nvSpPr>
          <p:cNvPr id="37" name="Text 35"/>
          <p:cNvSpPr/>
          <p:nvPr/>
        </p:nvSpPr>
        <p:spPr>
          <a:xfrm>
            <a:off x="3095337" y="370992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Women born from 1952, 60→63</a:t>
            </a:r>
            <a:endParaRPr lang="en-US" sz="975" dirty="0">
              <a:latin typeface="Microsoft YaHei" pitchFamily="34" charset="0"/>
              <a:ea typeface="Microsoft YaHei" pitchFamily="34" charset="-122"/>
              <a:cs typeface="Microsoft YaHei" pitchFamily="34" charset="-120"/>
            </a:endParaRPr>
          </a:p>
        </p:txBody>
      </p:sp>
      <p:sp>
        <p:nvSpPr>
          <p:cNvPr id="38" name="Text 36"/>
          <p:cNvSpPr/>
          <p:nvPr/>
        </p:nvSpPr>
        <p:spPr>
          <a:xfrm>
            <a:off x="5581074" y="370992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Over 60</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0" y="368221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+13.5</a:t>
            </a:r>
            <a:endParaRPr lang="en-US" sz="1275" dirty="0">
              <a:latin typeface="Times New Roman" pitchFamily="34" charset="0"/>
              <a:ea typeface="SimSun" pitchFamily="34" charset="-122"/>
              <a:cs typeface="Times New Roman" pitchFamily="34" charset="-120"/>
            </a:endParaRPr>
          </a:p>
        </p:txBody>
      </p:sp>
      <p:sp>
        <p:nvSpPr>
          <p:cNvPr id="40" name="Text 38"/>
          <p:cNvSpPr/>
          <p:nvPr/>
        </p:nvSpPr>
        <p:spPr>
          <a:xfrm>
            <a:off x="0" y="370076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−27.6</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6146384" y="3690937"/>
            <a:ext cx="438150" cy="180975"/>
          </a:xfrm>
          <a:prstGeom prst="roundRect">
            <a:avLst>
              <a:gd name="adj" fmla="val 15789"/>
            </a:avLst>
          </a:prstGeom>
          <a:noFill/>
          <a:ln w="9525">
            <a:solidFill>
              <a:srgbClr val="B8B4A6"/>
            </a:solidFill>
            <a:prstDash val="solid"/>
          </a:ln>
        </p:spPr>
      </p:sp>
      <p:sp>
        <p:nvSpPr>
          <p:cNvPr id="42" name="Text 40"/>
          <p:cNvSpPr/>
          <p:nvPr/>
        </p:nvSpPr>
        <p:spPr>
          <a:xfrm>
            <a:off x="538918" y="3718727"/>
            <a:ext cx="11653082" cy="125730"/>
          </a:xfrm>
          <a:prstGeom prst="rect">
            <a:avLst/>
          </a:prstGeom>
          <a:noFill/>
          <a:ln/>
        </p:spPr>
        <p:txBody>
          <a:bodyPr wrap="none" lIns="0" tIns="0" rIns="0" bIns="0" rtlCol="0" anchor="t"/>
          <a:lstStyle/>
          <a:p>
            <a:pPr algn="ctr" indent="0" marL="0">
              <a:buNone/>
            </a:pPr>
            <a:r>
              <a:rPr lang="en-US" sz="825" b="1" dirty="0">
                <a:solidFill>
                  <a:srgbClr val="62655B"/>
                </a:solidFill>
                <a:latin typeface="Microsoft YaHei" pitchFamily="34" charset="0"/>
                <a:ea typeface="Microsoft YaHei" pitchFamily="34" charset="-122"/>
                <a:cs typeface="Microsoft YaHei" pitchFamily="34" charset="-120"/>
              </a:rPr>
              <a:t>Cited</a:t>
            </a:r>
            <a:endParaRPr lang="en-US" sz="825" dirty="0">
              <a:latin typeface="Microsoft YaHei" pitchFamily="34" charset="0"/>
              <a:ea typeface="Microsoft YaHei" pitchFamily="34" charset="-122"/>
              <a:cs typeface="Microsoft YaHei" pitchFamily="34" charset="-120"/>
            </a:endParaRPr>
          </a:p>
        </p:txBody>
      </p:sp>
      <p:sp>
        <p:nvSpPr>
          <p:cNvPr id="43" name="Shape 41"/>
          <p:cNvSpPr/>
          <p:nvPr/>
        </p:nvSpPr>
        <p:spPr>
          <a:xfrm>
            <a:off x="609600" y="4000500"/>
            <a:ext cx="10972800" cy="9525"/>
          </a:xfrm>
          <a:prstGeom prst="rect">
            <a:avLst/>
          </a:prstGeom>
          <a:solidFill>
            <a:srgbClr val="DDD9C8"/>
          </a:solidFill>
          <a:ln/>
        </p:spPr>
      </p:sp>
      <p:sp>
        <p:nvSpPr>
          <p:cNvPr id="44" name="Text 42"/>
          <p:cNvSpPr/>
          <p:nvPr/>
        </p:nvSpPr>
        <p:spPr>
          <a:xfrm>
            <a:off x="609600" y="413843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UK · Cribb et al. 2022</a:t>
            </a:r>
            <a:endParaRPr lang="en-US" sz="1050" dirty="0">
              <a:latin typeface="Times New Roman" pitchFamily="34" charset="0"/>
              <a:ea typeface="SimSun" pitchFamily="34" charset="-122"/>
              <a:cs typeface="Times New Roman" pitchFamily="34" charset="-120"/>
            </a:endParaRPr>
          </a:p>
        </p:txBody>
      </p:sp>
      <p:sp>
        <p:nvSpPr>
          <p:cNvPr id="45" name="Text 43"/>
          <p:cNvSpPr/>
          <p:nvPr/>
        </p:nvSpPr>
        <p:spPr>
          <a:xfrm>
            <a:off x="3095337" y="414807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Men and women 65→66</a:t>
            </a:r>
            <a:endParaRPr lang="en-US" sz="975" dirty="0">
              <a:latin typeface="Microsoft YaHei" pitchFamily="34" charset="0"/>
              <a:ea typeface="Microsoft YaHei" pitchFamily="34" charset="-122"/>
              <a:cs typeface="Microsoft YaHei" pitchFamily="34" charset="-120"/>
            </a:endParaRPr>
          </a:p>
        </p:txBody>
      </p:sp>
      <p:sp>
        <p:nvSpPr>
          <p:cNvPr id="46" name="Text 44"/>
          <p:cNvSpPr/>
          <p:nvPr/>
        </p:nvSpPr>
        <p:spPr>
          <a:xfrm>
            <a:off x="5581074" y="414807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At 65</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0" y="412036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Men +7.4 / women +8.5</a:t>
            </a:r>
            <a:endParaRPr lang="en-US" sz="1275" dirty="0">
              <a:latin typeface="Times New Roman" pitchFamily="34" charset="0"/>
              <a:ea typeface="SimSun" pitchFamily="34" charset="-122"/>
              <a:cs typeface="Times New Roman" pitchFamily="34" charset="-120"/>
            </a:endParaRPr>
          </a:p>
        </p:txBody>
      </p:sp>
      <p:sp>
        <p:nvSpPr>
          <p:cNvPr id="48" name="Text 46"/>
          <p:cNvSpPr/>
          <p:nvPr/>
        </p:nvSpPr>
        <p:spPr>
          <a:xfrm>
            <a:off x="0" y="413891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Not reported</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5996209" y="4129088"/>
            <a:ext cx="952500" cy="180975"/>
          </a:xfrm>
          <a:prstGeom prst="roundRect">
            <a:avLst>
              <a:gd name="adj" fmla="val 15789"/>
            </a:avLst>
          </a:prstGeom>
          <a:noFill/>
          <a:ln w="9525">
            <a:solidFill>
              <a:srgbClr val="B8B4A6"/>
            </a:solidFill>
            <a:prstDash val="solid"/>
          </a:ln>
        </p:spPr>
      </p:sp>
      <p:sp>
        <p:nvSpPr>
          <p:cNvPr id="50" name="Text 48"/>
          <p:cNvSpPr/>
          <p:nvPr/>
        </p:nvSpPr>
        <p:spPr>
          <a:xfrm>
            <a:off x="752918" y="4156877"/>
            <a:ext cx="11439082" cy="125730"/>
          </a:xfrm>
          <a:prstGeom prst="rect">
            <a:avLst/>
          </a:prstGeom>
          <a:noFill/>
          <a:ln/>
        </p:spPr>
        <p:txBody>
          <a:bodyPr wrap="none" lIns="0" tIns="0" rIns="0" bIns="0" rtlCol="0" anchor="t"/>
          <a:lstStyle/>
          <a:p>
            <a:pPr algn="ctr" indent="0" marL="0">
              <a:buNone/>
            </a:pPr>
            <a:r>
              <a:rPr lang="en-US" sz="825" b="1" dirty="0">
                <a:solidFill>
                  <a:srgbClr val="62655B"/>
                </a:solidFill>
                <a:latin typeface="Microsoft YaHei" pitchFamily="34" charset="0"/>
                <a:ea typeface="Microsoft YaHei" pitchFamily="34" charset="-122"/>
                <a:cs typeface="Microsoft YaHei" pitchFamily="34" charset="-120"/>
              </a:rPr>
              <a:t>Working paper</a:t>
            </a:r>
            <a:endParaRPr lang="en-US" sz="825" dirty="0">
              <a:latin typeface="Microsoft YaHei" pitchFamily="34" charset="0"/>
              <a:ea typeface="Microsoft YaHei" pitchFamily="34" charset="-122"/>
              <a:cs typeface="Microsoft YaHei" pitchFamily="34" charset="-120"/>
            </a:endParaRPr>
          </a:p>
        </p:txBody>
      </p:sp>
      <p:sp>
        <p:nvSpPr>
          <p:cNvPr id="51" name="Shape 49"/>
          <p:cNvSpPr/>
          <p:nvPr/>
        </p:nvSpPr>
        <p:spPr>
          <a:xfrm>
            <a:off x="609600" y="4438650"/>
            <a:ext cx="10972800" cy="9525"/>
          </a:xfrm>
          <a:prstGeom prst="rect">
            <a:avLst/>
          </a:prstGeom>
          <a:solidFill>
            <a:srgbClr val="DDD9C8"/>
          </a:solidFill>
          <a:ln/>
        </p:spPr>
      </p:sp>
      <p:sp>
        <p:nvSpPr>
          <p:cNvPr id="52" name="Text 50"/>
          <p:cNvSpPr/>
          <p:nvPr/>
        </p:nvSpPr>
        <p:spPr>
          <a:xfrm>
            <a:off x="609600" y="4576586"/>
            <a:ext cx="115824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Netherlands · Rabaté et al. 2024</a:t>
            </a:r>
            <a:endParaRPr lang="en-US" sz="1050" dirty="0">
              <a:latin typeface="Times New Roman" pitchFamily="34" charset="0"/>
              <a:ea typeface="SimSun" pitchFamily="34" charset="-122"/>
              <a:cs typeface="Times New Roman" pitchFamily="34" charset="-120"/>
            </a:endParaRPr>
          </a:p>
        </p:txBody>
      </p:sp>
      <p:sp>
        <p:nvSpPr>
          <p:cNvPr id="53" name="Text 51"/>
          <p:cNvSpPr/>
          <p:nvPr/>
        </p:nvSpPr>
        <p:spPr>
          <a:xfrm>
            <a:off x="3095337" y="4586225"/>
            <a:ext cx="9096663" cy="148590"/>
          </a:xfrm>
          <a:prstGeom prst="rect">
            <a:avLst/>
          </a:prstGeom>
          <a:noFill/>
          <a:ln/>
        </p:spPr>
        <p:txBody>
          <a:bodyPr wrap="none" lIns="0" tIns="0" rIns="0" bIns="0" rtlCol="0" anchor="t"/>
          <a:lstStyle/>
          <a:p>
            <a:pPr algn="l" indent="0" marL="0">
              <a:buNone/>
            </a:pPr>
            <a:r>
              <a:rPr lang="en-US" sz="975" dirty="0">
                <a:solidFill>
                  <a:srgbClr val="23251F"/>
                </a:solidFill>
                <a:latin typeface="Microsoft YaHei" pitchFamily="34" charset="0"/>
                <a:ea typeface="Microsoft YaHei" pitchFamily="34" charset="-122"/>
                <a:cs typeface="Microsoft YaHei" pitchFamily="34" charset="-120"/>
              </a:rPr>
              <a:t>65→66 and 4 months</a:t>
            </a:r>
            <a:endParaRPr lang="en-US" sz="975" dirty="0">
              <a:latin typeface="Microsoft YaHei" pitchFamily="34" charset="0"/>
              <a:ea typeface="Microsoft YaHei" pitchFamily="34" charset="-122"/>
              <a:cs typeface="Microsoft YaHei" pitchFamily="34" charset="-120"/>
            </a:endParaRPr>
          </a:p>
        </p:txBody>
      </p:sp>
      <p:sp>
        <p:nvSpPr>
          <p:cNvPr id="54" name="Text 52"/>
          <p:cNvSpPr/>
          <p:nvPr/>
        </p:nvSpPr>
        <p:spPr>
          <a:xfrm>
            <a:off x="5581074" y="4586225"/>
            <a:ext cx="6610926"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A month past the old age</a:t>
            </a:r>
            <a:endParaRPr lang="en-US" sz="975" dirty="0">
              <a:latin typeface="Microsoft YaHei" pitchFamily="34" charset="0"/>
              <a:ea typeface="Microsoft YaHei" pitchFamily="34" charset="-122"/>
              <a:cs typeface="Microsoft YaHei" pitchFamily="34" charset="-120"/>
            </a:endParaRPr>
          </a:p>
        </p:txBody>
      </p:sp>
      <p:sp>
        <p:nvSpPr>
          <p:cNvPr id="55" name="Text 53"/>
          <p:cNvSpPr/>
          <p:nvPr/>
        </p:nvSpPr>
        <p:spPr>
          <a:xfrm>
            <a:off x="0" y="4558519"/>
            <a:ext cx="9810750" cy="194310"/>
          </a:xfrm>
          <a:prstGeom prst="rect">
            <a:avLst/>
          </a:prstGeom>
          <a:noFill/>
          <a:ln/>
        </p:spPr>
        <p:txBody>
          <a:bodyPr wrap="none" lIns="0" tIns="0" rIns="0" bIns="0" rtlCol="0" anchor="t"/>
          <a:lstStyle/>
          <a:p>
            <a:pPr algn="r" indent="0" marL="0">
              <a:buNone/>
            </a:pPr>
            <a:r>
              <a:rPr lang="en-US" sz="1275" b="1" dirty="0">
                <a:solidFill>
                  <a:srgbClr val="0E6245"/>
                </a:solidFill>
                <a:latin typeface="Times New Roman" pitchFamily="34" charset="0"/>
                <a:ea typeface="SimSun" pitchFamily="34" charset="-122"/>
                <a:cs typeface="Times New Roman" pitchFamily="34" charset="-120"/>
              </a:rPr>
              <a:t>+21.2</a:t>
            </a:r>
            <a:endParaRPr lang="en-US" sz="1275" dirty="0">
              <a:latin typeface="Times New Roman" pitchFamily="34" charset="0"/>
              <a:ea typeface="SimSun" pitchFamily="34" charset="-122"/>
              <a:cs typeface="Times New Roman" pitchFamily="34" charset="-120"/>
            </a:endParaRPr>
          </a:p>
        </p:txBody>
      </p:sp>
      <p:sp>
        <p:nvSpPr>
          <p:cNvPr id="56" name="Text 54"/>
          <p:cNvSpPr/>
          <p:nvPr/>
        </p:nvSpPr>
        <p:spPr>
          <a:xfrm>
            <a:off x="0" y="4577062"/>
            <a:ext cx="11391900" cy="160020"/>
          </a:xfrm>
          <a:prstGeom prst="rect">
            <a:avLst/>
          </a:prstGeom>
          <a:noFill/>
          <a:ln/>
        </p:spPr>
        <p:txBody>
          <a:bodyPr wrap="none" lIns="0" tIns="0" rIns="0" bIns="0" rtlCol="0" anchor="t"/>
          <a:lstStyle/>
          <a:p>
            <a:pPr algn="r" indent="0" marL="0">
              <a:buNone/>
            </a:pPr>
            <a:r>
              <a:rPr lang="en-US" sz="1050" dirty="0">
                <a:solidFill>
                  <a:srgbClr val="23251F"/>
                </a:solidFill>
                <a:latin typeface="Microsoft YaHei" pitchFamily="34" charset="0"/>
                <a:ea typeface="Microsoft YaHei" pitchFamily="34" charset="-122"/>
                <a:cs typeface="Microsoft YaHei" pitchFamily="34" charset="-120"/>
              </a:rPr>
              <a:t>−59.5</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609600" y="4876800"/>
            <a:ext cx="10972800" cy="9525"/>
          </a:xfrm>
          <a:prstGeom prst="rect">
            <a:avLst/>
          </a:prstGeom>
          <a:solidFill>
            <a:srgbClr val="DDD9C8"/>
          </a:solidFill>
          <a:ln/>
        </p:spPr>
      </p:sp>
      <p:sp>
        <p:nvSpPr>
          <p:cNvPr id="58" name="Shape 56"/>
          <p:cNvSpPr/>
          <p:nvPr/>
        </p:nvSpPr>
        <p:spPr>
          <a:xfrm>
            <a:off x="609600" y="4870133"/>
            <a:ext cx="10972800" cy="13335"/>
          </a:xfrm>
          <a:prstGeom prst="rect">
            <a:avLst/>
          </a:prstGeom>
          <a:solidFill>
            <a:srgbClr val="23251F"/>
          </a:solidFill>
          <a:ln/>
        </p:spPr>
      </p:sp>
      <p:sp>
        <p:nvSpPr>
          <p:cNvPr id="59" name="Shape 57"/>
          <p:cNvSpPr/>
          <p:nvPr/>
        </p:nvSpPr>
        <p:spPr>
          <a:xfrm>
            <a:off x="609600" y="5029200"/>
            <a:ext cx="10972800" cy="514350"/>
          </a:xfrm>
          <a:prstGeom prst="rect">
            <a:avLst/>
          </a:prstGeom>
          <a:solidFill>
            <a:srgbClr val="EFE9D5"/>
          </a:solidFill>
          <a:ln/>
        </p:spPr>
      </p:sp>
      <p:sp>
        <p:nvSpPr>
          <p:cNvPr id="60" name="Shape 58"/>
          <p:cNvSpPr/>
          <p:nvPr/>
        </p:nvSpPr>
        <p:spPr>
          <a:xfrm>
            <a:off x="609600" y="5029200"/>
            <a:ext cx="28575" cy="514350"/>
          </a:xfrm>
          <a:prstGeom prst="rect">
            <a:avLst/>
          </a:prstGeom>
          <a:solidFill>
            <a:srgbClr val="A8861D"/>
          </a:solidFill>
          <a:ln/>
        </p:spPr>
      </p:sp>
      <p:sp>
        <p:nvSpPr>
          <p:cNvPr id="61" name="Text 59"/>
          <p:cNvSpPr/>
          <p:nvPr/>
        </p:nvSpPr>
        <p:spPr>
          <a:xfrm>
            <a:off x="790575" y="5100937"/>
            <a:ext cx="11401425"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Australia (Atalay and Barrett 2015) measures the yearly chance of retiring and stays out of the table. Morris (2022) finds the effect on women</a:t>
            </a:r>
            <a:pPr algn="l" indent="0" marL="0">
              <a:buNone/>
            </a:pPr>
            <a:r>
              <a:rPr lang="en-US" sz="1050" dirty="0">
                <a:solidFill>
                  <a:srgbClr val="23251F"/>
                </a:solidFill>
                <a:latin typeface="Microsoft YaHei" pitchFamily="34" charset="0"/>
                <a:ea typeface="Microsoft YaHei" pitchFamily="34" charset="-122"/>
                <a:cs typeface="Microsoft YaHei" pitchFamily="34" charset="-120"/>
              </a:rPr>
              <a:t>'</a:t>
            </a:r>
            <a:pPr algn="l" indent="0" marL="0">
              <a:buNone/>
            </a:pPr>
            <a:r>
              <a:rPr lang="en-US" sz="1050" dirty="0">
                <a:solidFill>
                  <a:srgbClr val="23251F"/>
                </a:solidFill>
                <a:latin typeface="Microsoft YaHei" pitchFamily="34" charset="0"/>
                <a:ea typeface="Microsoft YaHei" pitchFamily="34" charset="-122"/>
                <a:cs typeface="Microsoft YaHei" pitchFamily="34" charset="-120"/>
              </a:rPr>
              <a:t>s participation falls by</a:t>
            </a:r>
            <a:endParaRPr lang="en-US" sz="1050" dirty="0">
              <a:latin typeface="Microsoft YaHei" pitchFamily="34" charset="0"/>
              <a:ea typeface="Microsoft YaHei" pitchFamily="34" charset="-122"/>
              <a:cs typeface="Microsoft YaHei" pitchFamily="34" charset="-120"/>
            </a:endParaRPr>
          </a:p>
        </p:txBody>
      </p:sp>
      <p:sp>
        <p:nvSpPr>
          <p:cNvPr id="62" name="Text 60"/>
          <p:cNvSpPr/>
          <p:nvPr/>
        </p:nvSpPr>
        <p:spPr>
          <a:xfrm>
            <a:off x="790575" y="5300962"/>
            <a:ext cx="11401425"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two thirds and loses significance once cohort trends are controlled</a:t>
            </a:r>
            <a:pPr algn="l" indent="0" marL="0">
              <a:buNone/>
            </a:pPr>
            <a:r>
              <a:rPr lang="en-US" sz="1050" b="1" dirty="0">
                <a:solidFill>
                  <a:srgbClr val="0E6245"/>
                </a:solidFill>
                <a:latin typeface="Microsoft YaHei" pitchFamily="34" charset="0"/>
                <a:ea typeface="Microsoft YaHei" pitchFamily="34" charset="-122"/>
                <a:cs typeface="Microsoft YaHei" pitchFamily="34" charset="-120"/>
              </a:rPr>
              <a:t>²</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609600" y="6054090"/>
            <a:ext cx="1714500" cy="7620"/>
          </a:xfrm>
          <a:prstGeom prst="rect">
            <a:avLst/>
          </a:prstGeom>
          <a:solidFill>
            <a:srgbClr val="8A8471"/>
          </a:solidFill>
          <a:ln/>
        </p:spPr>
      </p:sp>
      <p:sp>
        <p:nvSpPr>
          <p:cNvPr id="64" name="Text 62"/>
          <p:cNvSpPr/>
          <p:nvPr/>
        </p:nvSpPr>
        <p:spPr>
          <a:xfrm>
            <a:off x="609600" y="6128552"/>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65" name="Text 63"/>
          <p:cNvSpPr/>
          <p:nvPr/>
        </p:nvSpPr>
        <p:spPr>
          <a:xfrm>
            <a:off x="778990" y="6128552"/>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Journal versions throughout. The German row is cited from Rabaté, Jongen and Atav (2024), table 6. UK 2022 is IFS Working Paper 22/07</a:t>
            </a:r>
            <a:endParaRPr lang="en-US" sz="825" dirty="0">
              <a:latin typeface="Microsoft YaHei" pitchFamily="34" charset="0"/>
              <a:ea typeface="Microsoft YaHei" pitchFamily="34" charset="-122"/>
              <a:cs typeface="Microsoft YaHei" pitchFamily="34" charset="-120"/>
            </a:endParaRPr>
          </a:p>
        </p:txBody>
      </p:sp>
      <p:sp>
        <p:nvSpPr>
          <p:cNvPr id="66" name="Text 64"/>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2</a:t>
            </a:r>
            <a:endParaRPr lang="en-US" sz="825" dirty="0">
              <a:latin typeface="Microsoft YaHei" pitchFamily="34" charset="0"/>
              <a:ea typeface="Microsoft YaHei" pitchFamily="34" charset="-122"/>
              <a:cs typeface="Microsoft YaHei" pitchFamily="34" charset="-120"/>
            </a:endParaRPr>
          </a:p>
        </p:txBody>
      </p:sp>
      <p:sp>
        <p:nvSpPr>
          <p:cNvPr id="67" name="Text 65"/>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Atalay and Barrett, Review of Economics and Statistics 2015. Morris, Review of Economics of the Household 2022</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8"/>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9</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662925" y="261514"/>
            <a:ext cx="1529075"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35679" y="261514"/>
            <a:ext cx="1256321"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e</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France: retirement −47.8 points, work only +20.9</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2395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5</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France</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s 2010 reform: change in each status at 60 (points)</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¹</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0" y="2357737"/>
            <a:ext cx="1466850" cy="160020"/>
          </a:xfrm>
          <a:prstGeom prst="rect">
            <a:avLst/>
          </a:prstGeom>
          <a:noFill/>
          <a:ln/>
        </p:spPr>
        <p:txBody>
          <a:bodyPr wrap="none" lIns="0" tIns="0" rIns="0" bIns="0" rtlCol="0" anchor="t"/>
          <a:lstStyle/>
          <a:p>
            <a:pPr algn="r" indent="0" marL="0">
              <a:buNone/>
            </a:pPr>
            <a:r>
              <a:rPr lang="en-US" sz="1050" b="1" dirty="0">
                <a:solidFill>
                  <a:srgbClr val="23251F"/>
                </a:solidFill>
                <a:latin typeface="Microsoft YaHei" pitchFamily="34" charset="0"/>
                <a:ea typeface="Microsoft YaHei" pitchFamily="34" charset="-122"/>
                <a:cs typeface="Microsoft YaHei" pitchFamily="34" charset="-120"/>
              </a:rPr>
              <a:t>Retired</a:t>
            </a:r>
            <a:endParaRPr lang="en-US" sz="1050" dirty="0">
              <a:latin typeface="Microsoft YaHei" pitchFamily="34" charset="0"/>
              <a:ea typeface="Microsoft YaHei" pitchFamily="34" charset="-122"/>
              <a:cs typeface="Microsoft YaHei" pitchFamily="34" charset="-120"/>
            </a:endParaRPr>
          </a:p>
        </p:txBody>
      </p:sp>
      <p:sp>
        <p:nvSpPr>
          <p:cNvPr id="11" name="Shape 9"/>
          <p:cNvSpPr/>
          <p:nvPr/>
        </p:nvSpPr>
        <p:spPr>
          <a:xfrm>
            <a:off x="1529715" y="2253615"/>
            <a:ext cx="7956233" cy="369570"/>
          </a:xfrm>
          <a:prstGeom prst="rect">
            <a:avLst/>
          </a:prstGeom>
          <a:solidFill>
            <a:srgbClr val="E7E3D6"/>
          </a:solidFill>
          <a:ln w="11430">
            <a:solidFill>
              <a:srgbClr val="8A8471"/>
            </a:solidFill>
            <a:prstDash val="dash"/>
          </a:ln>
        </p:spPr>
      </p:sp>
      <p:sp>
        <p:nvSpPr>
          <p:cNvPr id="12" name="Text 10"/>
          <p:cNvSpPr/>
          <p:nvPr/>
        </p:nvSpPr>
        <p:spPr>
          <a:xfrm>
            <a:off x="1676400" y="2321127"/>
            <a:ext cx="105156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−47.8</a:t>
            </a:r>
            <a:endParaRPr lang="en-US" sz="1500" dirty="0">
              <a:latin typeface="Times New Roman" pitchFamily="34" charset="0"/>
              <a:ea typeface="SimSun" pitchFamily="34" charset="-122"/>
              <a:cs typeface="Times New Roman" pitchFamily="34" charset="-120"/>
            </a:endParaRPr>
          </a:p>
        </p:txBody>
      </p:sp>
      <p:sp>
        <p:nvSpPr>
          <p:cNvPr id="13" name="Shape 11"/>
          <p:cNvSpPr/>
          <p:nvPr/>
        </p:nvSpPr>
        <p:spPr>
          <a:xfrm>
            <a:off x="9491663" y="2667000"/>
            <a:ext cx="0" cy="152400"/>
          </a:xfrm>
          <a:prstGeom prst="line">
            <a:avLst/>
          </a:prstGeom>
          <a:noFill/>
          <a:ln w="11430">
            <a:solidFill>
              <a:srgbClr val="8A8471"/>
            </a:solidFill>
            <a:prstDash val="solid"/>
          </a:ln>
        </p:spPr>
      </p:sp>
      <p:sp>
        <p:nvSpPr>
          <p:cNvPr id="14" name="Text 12"/>
          <p:cNvSpPr/>
          <p:nvPr/>
        </p:nvSpPr>
        <p:spPr>
          <a:xfrm>
            <a:off x="0" y="2967337"/>
            <a:ext cx="1466850" cy="160020"/>
          </a:xfrm>
          <a:prstGeom prst="rect">
            <a:avLst/>
          </a:prstGeom>
          <a:noFill/>
          <a:ln/>
        </p:spPr>
        <p:txBody>
          <a:bodyPr wrap="none" lIns="0" tIns="0" rIns="0" bIns="0" rtlCol="0" anchor="t"/>
          <a:lstStyle/>
          <a:p>
            <a:pPr algn="r" indent="0" marL="0">
              <a:buNone/>
            </a:pPr>
            <a:r>
              <a:rPr lang="en-US" sz="1050" b="1" dirty="0">
                <a:solidFill>
                  <a:srgbClr val="23251F"/>
                </a:solidFill>
                <a:latin typeface="Microsoft YaHei" pitchFamily="34" charset="0"/>
                <a:ea typeface="Microsoft YaHei" pitchFamily="34" charset="-122"/>
                <a:cs typeface="Microsoft YaHei" pitchFamily="34" charset="-120"/>
              </a:rPr>
              <a:t>Moved to</a:t>
            </a:r>
            <a:endParaRPr lang="en-US" sz="1050" dirty="0">
              <a:latin typeface="Microsoft YaHei" pitchFamily="34" charset="0"/>
              <a:ea typeface="Microsoft YaHei" pitchFamily="34" charset="-122"/>
              <a:cs typeface="Microsoft YaHei" pitchFamily="34" charset="-120"/>
            </a:endParaRPr>
          </a:p>
        </p:txBody>
      </p:sp>
      <p:sp>
        <p:nvSpPr>
          <p:cNvPr id="15" name="Shape 13"/>
          <p:cNvSpPr/>
          <p:nvPr/>
        </p:nvSpPr>
        <p:spPr>
          <a:xfrm>
            <a:off x="1524000" y="2857500"/>
            <a:ext cx="3464719" cy="381000"/>
          </a:xfrm>
          <a:prstGeom prst="rect">
            <a:avLst/>
          </a:prstGeom>
          <a:solidFill>
            <a:srgbClr val="0E6245"/>
          </a:solidFill>
          <a:ln/>
        </p:spPr>
      </p:sp>
      <p:sp>
        <p:nvSpPr>
          <p:cNvPr id="16" name="Text 14"/>
          <p:cNvSpPr/>
          <p:nvPr/>
        </p:nvSpPr>
        <p:spPr>
          <a:xfrm>
            <a:off x="1619250" y="2967337"/>
            <a:ext cx="10572750"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Employed +20.9</a:t>
            </a:r>
            <a:endParaRPr lang="en-US" sz="1050" dirty="0">
              <a:latin typeface="Microsoft YaHei" pitchFamily="34" charset="0"/>
              <a:ea typeface="Microsoft YaHei" pitchFamily="34" charset="-122"/>
              <a:cs typeface="Microsoft YaHei" pitchFamily="34" charset="-120"/>
            </a:endParaRPr>
          </a:p>
        </p:txBody>
      </p:sp>
      <p:sp>
        <p:nvSpPr>
          <p:cNvPr id="17" name="Shape 15"/>
          <p:cNvSpPr/>
          <p:nvPr/>
        </p:nvSpPr>
        <p:spPr>
          <a:xfrm>
            <a:off x="5007769" y="2857500"/>
            <a:ext cx="2214563" cy="381000"/>
          </a:xfrm>
          <a:prstGeom prst="rect">
            <a:avLst/>
          </a:prstGeom>
          <a:solidFill>
            <a:srgbClr val="A8861D"/>
          </a:solidFill>
          <a:ln/>
        </p:spPr>
      </p:sp>
      <p:sp>
        <p:nvSpPr>
          <p:cNvPr id="18" name="Text 16"/>
          <p:cNvSpPr/>
          <p:nvPr/>
        </p:nvSpPr>
        <p:spPr>
          <a:xfrm>
            <a:off x="5103019" y="2967337"/>
            <a:ext cx="7088981" cy="160020"/>
          </a:xfrm>
          <a:prstGeom prst="rect">
            <a:avLst/>
          </a:prstGeom>
          <a:noFill/>
          <a:ln/>
        </p:spPr>
        <p:txBody>
          <a:bodyPr wrap="none" lIns="0" tIns="0" rIns="0" bIns="0" rtlCol="0" anchor="t"/>
          <a:lstStyle/>
          <a:p>
            <a:pPr algn="l" indent="0" marL="0">
              <a:buNone/>
            </a:pPr>
            <a:r>
              <a:rPr lang="en-US" sz="1050" b="1" dirty="0">
                <a:solidFill>
                  <a:srgbClr val="0A0E14"/>
                </a:solidFill>
                <a:latin typeface="Microsoft YaHei" pitchFamily="34" charset="0"/>
                <a:ea typeface="Microsoft YaHei" pitchFamily="34" charset="-122"/>
                <a:cs typeface="Microsoft YaHei" pitchFamily="34" charset="-120"/>
              </a:rPr>
              <a:t>Unemployed +13.4</a:t>
            </a:r>
            <a:endParaRPr lang="en-US" sz="1050" dirty="0">
              <a:latin typeface="Microsoft YaHei" pitchFamily="34" charset="0"/>
              <a:ea typeface="Microsoft YaHei" pitchFamily="34" charset="-122"/>
              <a:cs typeface="Microsoft YaHei" pitchFamily="34" charset="-120"/>
            </a:endParaRPr>
          </a:p>
        </p:txBody>
      </p:sp>
      <p:sp>
        <p:nvSpPr>
          <p:cNvPr id="19" name="Shape 17"/>
          <p:cNvSpPr/>
          <p:nvPr/>
        </p:nvSpPr>
        <p:spPr>
          <a:xfrm>
            <a:off x="7241381" y="2857500"/>
            <a:ext cx="1014413" cy="381000"/>
          </a:xfrm>
          <a:prstGeom prst="rect">
            <a:avLst/>
          </a:prstGeom>
          <a:solidFill>
            <a:srgbClr val="3F5B8C"/>
          </a:solidFill>
          <a:ln/>
        </p:spPr>
      </p:sp>
      <p:sp>
        <p:nvSpPr>
          <p:cNvPr id="20" name="Text 18"/>
          <p:cNvSpPr/>
          <p:nvPr/>
        </p:nvSpPr>
        <p:spPr>
          <a:xfrm>
            <a:off x="7336631" y="2967337"/>
            <a:ext cx="4855369" cy="160020"/>
          </a:xfrm>
          <a:prstGeom prst="rect">
            <a:avLst/>
          </a:prstGeom>
          <a:noFill/>
          <a:ln/>
        </p:spPr>
        <p:txBody>
          <a:bodyPr wrap="none" lIns="0" tIns="0" rIns="0" bIns="0" rtlCol="0" anchor="t"/>
          <a:lstStyle/>
          <a:p>
            <a:pPr algn="l" indent="0" marL="0">
              <a:buNone/>
            </a:pPr>
            <a:r>
              <a:rPr lang="en-US" sz="1050" b="1" dirty="0">
                <a:solidFill>
                  <a:srgbClr val="FFFFFF"/>
                </a:solidFill>
                <a:latin typeface="Microsoft YaHei" pitchFamily="34" charset="0"/>
                <a:ea typeface="Microsoft YaHei" pitchFamily="34" charset="-122"/>
                <a:cs typeface="Microsoft YaHei" pitchFamily="34" charset="-120"/>
              </a:rPr>
              <a:t>Inactive +6.2</a:t>
            </a:r>
            <a:endParaRPr lang="en-US" sz="1050" dirty="0">
              <a:latin typeface="Microsoft YaHei" pitchFamily="34" charset="0"/>
              <a:ea typeface="Microsoft YaHei" pitchFamily="34" charset="-122"/>
              <a:cs typeface="Microsoft YaHei" pitchFamily="34" charset="-120"/>
            </a:endParaRPr>
          </a:p>
        </p:txBody>
      </p:sp>
      <p:sp>
        <p:nvSpPr>
          <p:cNvPr id="21" name="Shape 19"/>
          <p:cNvSpPr/>
          <p:nvPr/>
        </p:nvSpPr>
        <p:spPr>
          <a:xfrm>
            <a:off x="8274844" y="2857500"/>
            <a:ext cx="964406" cy="381000"/>
          </a:xfrm>
          <a:prstGeom prst="rect">
            <a:avLst/>
          </a:prstGeom>
          <a:solidFill>
            <a:srgbClr val="8A8471"/>
          </a:solidFill>
          <a:ln/>
        </p:spPr>
      </p:sp>
      <p:sp>
        <p:nvSpPr>
          <p:cNvPr id="22" name="Shape 20"/>
          <p:cNvSpPr/>
          <p:nvPr/>
        </p:nvSpPr>
        <p:spPr>
          <a:xfrm>
            <a:off x="9258300" y="2857500"/>
            <a:ext cx="214313" cy="381000"/>
          </a:xfrm>
          <a:prstGeom prst="rect">
            <a:avLst/>
          </a:prstGeom>
          <a:solidFill>
            <a:srgbClr val="B8B4A6"/>
          </a:solidFill>
          <a:ln/>
        </p:spPr>
      </p:sp>
      <p:sp>
        <p:nvSpPr>
          <p:cNvPr id="23" name="Shape 21"/>
          <p:cNvSpPr/>
          <p:nvPr/>
        </p:nvSpPr>
        <p:spPr>
          <a:xfrm>
            <a:off x="9548813" y="2857500"/>
            <a:ext cx="0" cy="381000"/>
          </a:xfrm>
          <a:prstGeom prst="line">
            <a:avLst/>
          </a:prstGeom>
          <a:noFill/>
          <a:ln w="9525">
            <a:solidFill>
              <a:srgbClr val="8A8471"/>
            </a:solidFill>
            <a:prstDash val="solid"/>
          </a:ln>
        </p:spPr>
      </p:sp>
      <p:sp>
        <p:nvSpPr>
          <p:cNvPr id="24" name="Text 22"/>
          <p:cNvSpPr/>
          <p:nvPr/>
        </p:nvSpPr>
        <p:spPr>
          <a:xfrm>
            <a:off x="9625013" y="2976500"/>
            <a:ext cx="2566988"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Disability +5.9 · Sick leave +1.4</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1524000" y="3386075"/>
            <a:ext cx="1066800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The five add up to 47.8: 20.9 + 13.4 + 6.2 + 5.9 + 1.4</a:t>
            </a:r>
            <a:endParaRPr lang="en-US" sz="975" dirty="0">
              <a:latin typeface="Microsoft YaHei" pitchFamily="34" charset="0"/>
              <a:ea typeface="Microsoft YaHei" pitchFamily="34" charset="-122"/>
              <a:cs typeface="Microsoft YaHei" pitchFamily="34" charset="-120"/>
            </a:endParaRPr>
          </a:p>
        </p:txBody>
      </p:sp>
      <p:sp>
        <p:nvSpPr>
          <p:cNvPr id="26" name="Text 24"/>
          <p:cNvSpPr/>
          <p:nvPr/>
        </p:nvSpPr>
        <p:spPr>
          <a:xfrm>
            <a:off x="1524000" y="4024250"/>
            <a:ext cx="106680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Employment at 60 before the reform</a:t>
            </a:r>
            <a:endParaRPr lang="en-US" sz="975" dirty="0">
              <a:latin typeface="Microsoft YaHei" pitchFamily="34" charset="0"/>
              <a:ea typeface="Microsoft YaHei" pitchFamily="34" charset="-122"/>
              <a:cs typeface="Microsoft YaHei" pitchFamily="34" charset="-120"/>
            </a:endParaRPr>
          </a:p>
        </p:txBody>
      </p:sp>
      <p:sp>
        <p:nvSpPr>
          <p:cNvPr id="27" name="Text 25"/>
          <p:cNvSpPr/>
          <p:nvPr/>
        </p:nvSpPr>
        <p:spPr>
          <a:xfrm>
            <a:off x="1524000" y="4232678"/>
            <a:ext cx="10668000" cy="457200"/>
          </a:xfrm>
          <a:prstGeom prst="rect">
            <a:avLst/>
          </a:prstGeom>
          <a:noFill/>
          <a:ln/>
        </p:spPr>
        <p:txBody>
          <a:bodyPr wrap="none" lIns="0" tIns="0" rIns="0" bIns="0" rtlCol="0" anchor="t"/>
          <a:lstStyle/>
          <a:p>
            <a:pPr algn="l" indent="0" marL="0">
              <a:buNone/>
            </a:pPr>
            <a:r>
              <a:rPr lang="en-US" sz="3000" b="1" dirty="0">
                <a:solidFill>
                  <a:srgbClr val="23251F"/>
                </a:solidFill>
                <a:latin typeface="Times New Roman" pitchFamily="34" charset="0"/>
                <a:ea typeface="SimSun" pitchFamily="34" charset="-122"/>
                <a:cs typeface="Times New Roman" pitchFamily="34" charset="-120"/>
              </a:rPr>
              <a:t>28.4%</a:t>
            </a:r>
            <a:endParaRPr lang="en-US" sz="3000" dirty="0">
              <a:latin typeface="Times New Roman" pitchFamily="34" charset="0"/>
              <a:ea typeface="SimSun" pitchFamily="34" charset="-122"/>
              <a:cs typeface="Times New Roman" pitchFamily="34" charset="-120"/>
            </a:endParaRPr>
          </a:p>
        </p:txBody>
      </p:sp>
      <p:sp>
        <p:nvSpPr>
          <p:cNvPr id="28" name="Text 26"/>
          <p:cNvSpPr/>
          <p:nvPr/>
        </p:nvSpPr>
        <p:spPr>
          <a:xfrm>
            <a:off x="4762500" y="4024250"/>
            <a:ext cx="74295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Standard error of the employment change</a:t>
            </a:r>
            <a:endParaRPr lang="en-US" sz="975" dirty="0">
              <a:latin typeface="Microsoft YaHei" pitchFamily="34" charset="0"/>
              <a:ea typeface="Microsoft YaHei" pitchFamily="34" charset="-122"/>
              <a:cs typeface="Microsoft YaHei" pitchFamily="34" charset="-120"/>
            </a:endParaRPr>
          </a:p>
        </p:txBody>
      </p:sp>
      <p:sp>
        <p:nvSpPr>
          <p:cNvPr id="29" name="Text 27"/>
          <p:cNvSpPr/>
          <p:nvPr/>
        </p:nvSpPr>
        <p:spPr>
          <a:xfrm>
            <a:off x="4762500" y="4232678"/>
            <a:ext cx="7429500" cy="457200"/>
          </a:xfrm>
          <a:prstGeom prst="rect">
            <a:avLst/>
          </a:prstGeom>
          <a:noFill/>
          <a:ln/>
        </p:spPr>
        <p:txBody>
          <a:bodyPr wrap="none" lIns="0" tIns="0" rIns="0" bIns="0" rtlCol="0" anchor="t"/>
          <a:lstStyle/>
          <a:p>
            <a:pPr algn="l" indent="0" marL="0">
              <a:buNone/>
            </a:pPr>
            <a:r>
              <a:rPr lang="en-US" sz="3000" b="1" dirty="0">
                <a:solidFill>
                  <a:srgbClr val="23251F"/>
                </a:solidFill>
                <a:latin typeface="Times New Roman" pitchFamily="34" charset="0"/>
                <a:ea typeface="SimSun" pitchFamily="34" charset="-122"/>
                <a:cs typeface="Times New Roman" pitchFamily="34" charset="-120"/>
              </a:rPr>
              <a:t>1.1</a:t>
            </a:r>
            <a:endParaRPr lang="en-US" sz="3000" dirty="0">
              <a:latin typeface="Times New Roman" pitchFamily="34" charset="0"/>
              <a:ea typeface="SimSun" pitchFamily="34" charset="-122"/>
              <a:cs typeface="Times New Roman" pitchFamily="34" charset="-120"/>
            </a:endParaRPr>
          </a:p>
        </p:txBody>
      </p:sp>
      <p:sp>
        <p:nvSpPr>
          <p:cNvPr id="30" name="Text 28"/>
          <p:cNvSpPr/>
          <p:nvPr/>
        </p:nvSpPr>
        <p:spPr>
          <a:xfrm>
            <a:off x="8001000" y="4024250"/>
            <a:ext cx="41910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Share taken up by work</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²</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8001000" y="4232678"/>
            <a:ext cx="41910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44%</a:t>
            </a:r>
            <a:endParaRPr lang="en-US" sz="3000" dirty="0">
              <a:latin typeface="Times New Roman" pitchFamily="34" charset="0"/>
              <a:ea typeface="SimSun" pitchFamily="34" charset="-122"/>
              <a:cs typeface="Times New Roman" pitchFamily="34" charset="-120"/>
            </a:endParaRPr>
          </a:p>
        </p:txBody>
      </p:sp>
      <p:sp>
        <p:nvSpPr>
          <p:cNvPr id="32" name="Shape 30"/>
          <p:cNvSpPr/>
          <p:nvPr/>
        </p:nvSpPr>
        <p:spPr>
          <a:xfrm>
            <a:off x="1524000" y="5048250"/>
            <a:ext cx="28575" cy="476250"/>
          </a:xfrm>
          <a:prstGeom prst="rect">
            <a:avLst/>
          </a:prstGeom>
          <a:solidFill>
            <a:srgbClr val="A8861D"/>
          </a:solidFill>
          <a:ln/>
        </p:spPr>
      </p:sp>
      <p:sp>
        <p:nvSpPr>
          <p:cNvPr id="33" name="Text 31"/>
          <p:cNvSpPr/>
          <p:nvPr/>
        </p:nvSpPr>
        <p:spPr>
          <a:xfrm>
            <a:off x="1704975" y="5082248"/>
            <a:ext cx="10487025"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A later pension is not later work: in France, the Netherlands and Austria most of the difference went to unemployment, disability and</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1704975" y="5320373"/>
            <a:ext cx="10487025"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sick leave. This is the ground for H2</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609600" y="6054090"/>
            <a:ext cx="1714500" cy="7620"/>
          </a:xfrm>
          <a:prstGeom prst="rect">
            <a:avLst/>
          </a:prstGeom>
          <a:solidFill>
            <a:srgbClr val="8A8471"/>
          </a:solidFill>
          <a:ln/>
        </p:spPr>
      </p:sp>
      <p:sp>
        <p:nvSpPr>
          <p:cNvPr id="36" name="Text 34"/>
          <p:cNvSpPr/>
          <p:nvPr/>
        </p:nvSpPr>
        <p:spPr>
          <a:xfrm>
            <a:off x="609600" y="6128552"/>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37" name="Text 35"/>
          <p:cNvSpPr/>
          <p:nvPr/>
        </p:nvSpPr>
        <p:spPr>
          <a:xfrm>
            <a:off x="778990" y="6128552"/>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Rabaté and Rochut (2020), Journal of Pension Economics and Finance 19(3), tables 4 and 5</a:t>
            </a:r>
            <a:endParaRPr lang="en-US" sz="825" dirty="0">
              <a:latin typeface="Microsoft YaHei" pitchFamily="34" charset="0"/>
              <a:ea typeface="Microsoft YaHei" pitchFamily="34" charset="-122"/>
              <a:cs typeface="Microsoft YaHei" pitchFamily="34" charset="-120"/>
            </a:endParaRPr>
          </a:p>
        </p:txBody>
      </p:sp>
      <p:sp>
        <p:nvSpPr>
          <p:cNvPr id="38" name="Text 36"/>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2</a:t>
            </a:r>
            <a:endParaRPr lang="en-US" sz="825" dirty="0">
              <a:latin typeface="Microsoft YaHei" pitchFamily="34" charset="0"/>
              <a:ea typeface="Microsoft YaHei" pitchFamily="34" charset="-122"/>
              <a:cs typeface="Microsoft YaHei" pitchFamily="34" charset="-120"/>
            </a:endParaRPr>
          </a:p>
        </p:txBody>
      </p:sp>
      <p:sp>
        <p:nvSpPr>
          <p:cNvPr id="39" name="Text 37"/>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Worked out: 20.9 ÷ 47.8</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09"/>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10</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662925" y="261514"/>
            <a:ext cx="1529075"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35679" y="261514"/>
            <a:ext cx="1256321"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e</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China</a:t>
            </a:r>
            <a:pPr algn="l" indent="0" marL="0">
              <a:buNone/>
            </a:pPr>
            <a:r>
              <a:rPr lang="en-US" sz="2250" b="1" dirty="0">
                <a:solidFill>
                  <a:srgbClr val="23251F"/>
                </a:solidFill>
                <a:latin typeface="Times New Roman" pitchFamily="34" charset="0"/>
                <a:ea typeface="SimSun" pitchFamily="34" charset="-122"/>
                <a:cs typeface="Times New Roman" pitchFamily="34" charset="-120"/>
              </a:rPr>
              <a:t>'</a:t>
            </a:r>
            <a:pPr algn="l" indent="0" marL="0">
              <a:buNone/>
            </a:pPr>
            <a:r>
              <a:rPr lang="en-US" sz="2250" b="1" dirty="0">
                <a:solidFill>
                  <a:srgbClr val="23251F"/>
                </a:solidFill>
                <a:latin typeface="Times New Roman" pitchFamily="34" charset="0"/>
                <a:ea typeface="SimSun" pitchFamily="34" charset="-122"/>
                <a:cs typeface="Times New Roman" pitchFamily="34" charset="-120"/>
              </a:rPr>
              <a:t>s threshold studies all predate the reform</a:t>
            </a:r>
            <a:endParaRPr lang="en-US" sz="2250" dirty="0">
              <a:latin typeface="Times New Roman" pitchFamily="34" charset="0"/>
              <a:ea typeface="SimSun" pitchFamily="34" charset="-122"/>
              <a:cs typeface="Times New Roman" pitchFamily="34" charset="-120"/>
            </a:endParaRPr>
          </a:p>
        </p:txBody>
      </p:sp>
      <p:sp>
        <p:nvSpPr>
          <p:cNvPr id="9" name="Shape 7"/>
          <p:cNvSpPr/>
          <p:nvPr/>
        </p:nvSpPr>
        <p:spPr>
          <a:xfrm>
            <a:off x="614363" y="1604963"/>
            <a:ext cx="5400675" cy="1724025"/>
          </a:xfrm>
          <a:prstGeom prst="roundRect">
            <a:avLst>
              <a:gd name="adj" fmla="val 1934"/>
            </a:avLst>
          </a:prstGeom>
          <a:solidFill>
            <a:srgbClr val="FCFBF6"/>
          </a:solidFill>
          <a:ln w="9525">
            <a:solidFill>
              <a:srgbClr val="DDD9C8"/>
            </a:solidFill>
            <a:prstDash val="solid"/>
          </a:ln>
        </p:spPr>
      </p:sp>
      <p:sp>
        <p:nvSpPr>
          <p:cNvPr id="10" name="Shape 8"/>
          <p:cNvSpPr/>
          <p:nvPr/>
        </p:nvSpPr>
        <p:spPr>
          <a:xfrm>
            <a:off x="836613" y="1984375"/>
            <a:ext cx="78581" cy="6548"/>
          </a:xfrm>
          <a:custGeom>
            <a:avLst/>
            <a:gdLst/>
            <a:ahLst/>
            <a:cxnLst/>
            <a:rect l="l" t="t" r="r" b="b"/>
            <a:pathLst>
              <a:path w="78581" h="6548">
                <a:moveTo>
                  <a:pt x="78581" y="0"/>
                </a:moveTo>
                <a:lnTo>
                  <a:pt x="0" y="0"/>
                </a:lnTo>
              </a:path>
            </a:pathLst>
          </a:custGeom>
          <a:noFill/>
          <a:ln w="17463">
            <a:solidFill>
              <a:srgbClr val="0E6245"/>
            </a:solidFill>
            <a:prstDash val="solid"/>
          </a:ln>
        </p:spPr>
      </p:sp>
      <p:sp>
        <p:nvSpPr>
          <p:cNvPr id="11" name="Shape 9"/>
          <p:cNvSpPr/>
          <p:nvPr/>
        </p:nvSpPr>
        <p:spPr>
          <a:xfrm>
            <a:off x="915194" y="1832122"/>
            <a:ext cx="69850" cy="167260"/>
          </a:xfrm>
          <a:custGeom>
            <a:avLst/>
            <a:gdLst/>
            <a:ahLst/>
            <a:cxnLst/>
            <a:rect l="l" t="t" r="r" b="b"/>
            <a:pathLst>
              <a:path w="69850" h="167260">
                <a:moveTo>
                  <a:pt x="0" y="17460"/>
                </a:moveTo>
                <a:lnTo>
                  <a:pt x="0" y="158531"/>
                </a:lnTo>
                <a:arcTo hR="8731" wR="8731" stAng="10799050" swAng="-6239327"/>
                <a:lnTo>
                  <a:pt x="69850" y="152253"/>
                </a:lnTo>
                <a:lnTo>
                  <a:pt x="69850" y="26191"/>
                </a:lnTo>
                <a:arcTo hR="17463" wR="17463" stAng="21599479" swAng="-4557431"/>
                <a:lnTo>
                  <a:pt x="21697" y="521"/>
                </a:lnTo>
                <a:arcTo hR="17463" wR="17463" stAng="17042049" swAng="-6239810"/>
                <a:close/>
              </a:path>
            </a:pathLst>
          </a:custGeom>
          <a:noFill/>
          <a:ln w="17463">
            <a:solidFill>
              <a:srgbClr val="0E6245"/>
            </a:solidFill>
            <a:prstDash val="solid"/>
          </a:ln>
        </p:spPr>
      </p:sp>
      <p:sp>
        <p:nvSpPr>
          <p:cNvPr id="12" name="Shape 10"/>
          <p:cNvSpPr/>
          <p:nvPr/>
        </p:nvSpPr>
        <p:spPr>
          <a:xfrm>
            <a:off x="871538" y="1844675"/>
            <a:ext cx="43656" cy="139700"/>
          </a:xfrm>
          <a:custGeom>
            <a:avLst/>
            <a:gdLst/>
            <a:ahLst/>
            <a:cxnLst/>
            <a:rect l="l" t="t" r="r" b="b"/>
            <a:pathLst>
              <a:path w="43656" h="139700">
                <a:moveTo>
                  <a:pt x="43656" y="0"/>
                </a:moveTo>
                <a:lnTo>
                  <a:pt x="17463" y="0"/>
                </a:lnTo>
                <a:arcTo hR="17463" wR="17463" stAng="16200000" swAng="-5400000"/>
                <a:lnTo>
                  <a:pt x="0" y="139700"/>
                </a:lnTo>
              </a:path>
            </a:pathLst>
          </a:custGeom>
          <a:noFill/>
          <a:ln w="17463">
            <a:solidFill>
              <a:srgbClr val="0E6245"/>
            </a:solidFill>
            <a:prstDash val="solid"/>
          </a:ln>
        </p:spPr>
      </p:sp>
      <p:sp>
        <p:nvSpPr>
          <p:cNvPr id="13" name="Shape 11"/>
          <p:cNvSpPr/>
          <p:nvPr/>
        </p:nvSpPr>
        <p:spPr>
          <a:xfrm>
            <a:off x="941388" y="1914525"/>
            <a:ext cx="6548" cy="6548"/>
          </a:xfrm>
          <a:custGeom>
            <a:avLst/>
            <a:gdLst/>
            <a:ahLst/>
            <a:cxnLst/>
            <a:rect l="l" t="t" r="r" b="b"/>
            <a:pathLst>
              <a:path w="6548" h="6548">
                <a:moveTo>
                  <a:pt x="0" y="0"/>
                </a:moveTo>
                <a:lnTo>
                  <a:pt x="87" y="0"/>
                </a:lnTo>
              </a:path>
            </a:pathLst>
          </a:custGeom>
          <a:noFill/>
          <a:ln w="17463">
            <a:solidFill>
              <a:srgbClr val="0E6245"/>
            </a:solidFill>
            <a:prstDash val="solid"/>
          </a:ln>
        </p:spPr>
      </p:sp>
      <p:sp>
        <p:nvSpPr>
          <p:cNvPr id="14" name="Shape 12"/>
          <p:cNvSpPr/>
          <p:nvPr/>
        </p:nvSpPr>
        <p:spPr>
          <a:xfrm>
            <a:off x="985044" y="1984375"/>
            <a:ext cx="26194" cy="6548"/>
          </a:xfrm>
          <a:custGeom>
            <a:avLst/>
            <a:gdLst/>
            <a:ahLst/>
            <a:cxnLst/>
            <a:rect l="l" t="t" r="r" b="b"/>
            <a:pathLst>
              <a:path w="26194" h="6548">
                <a:moveTo>
                  <a:pt x="26194" y="0"/>
                </a:moveTo>
                <a:lnTo>
                  <a:pt x="0" y="0"/>
                </a:lnTo>
              </a:path>
            </a:pathLst>
          </a:custGeom>
          <a:noFill/>
          <a:ln w="17463">
            <a:solidFill>
              <a:srgbClr val="0E6245"/>
            </a:solidFill>
            <a:prstDash val="solid"/>
          </a:ln>
        </p:spPr>
      </p:sp>
      <p:sp>
        <p:nvSpPr>
          <p:cNvPr id="15" name="Text 13"/>
          <p:cNvSpPr/>
          <p:nvPr/>
        </p:nvSpPr>
        <p:spPr>
          <a:xfrm>
            <a:off x="1123950" y="1806449"/>
            <a:ext cx="11068050" cy="217170"/>
          </a:xfrm>
          <a:prstGeom prst="rect">
            <a:avLst/>
          </a:prstGeom>
          <a:noFill/>
          <a:ln/>
        </p:spPr>
        <p:txBody>
          <a:bodyPr wrap="none" lIns="0" tIns="0" rIns="0" bIns="0" rtlCol="0" anchor="t"/>
          <a:lstStyle/>
          <a:p>
            <a:pPr algn="l" indent="0" marL="0">
              <a:buNone/>
            </a:pPr>
            <a:r>
              <a:rPr lang="en-US" sz="1425" b="1" dirty="0">
                <a:solidFill>
                  <a:srgbClr val="23251F"/>
                </a:solidFill>
                <a:latin typeface="Times New Roman" pitchFamily="34" charset="0"/>
                <a:ea typeface="SimSun" pitchFamily="34" charset="-122"/>
                <a:cs typeface="Times New Roman" pitchFamily="34" charset="-120"/>
              </a:rPr>
              <a:t>Retirement jumps</a:t>
            </a:r>
            <a:endParaRPr lang="en-US" sz="1425" dirty="0">
              <a:latin typeface="Times New Roman" pitchFamily="34" charset="0"/>
              <a:ea typeface="SimSun" pitchFamily="34" charset="-122"/>
              <a:cs typeface="Times New Roman" pitchFamily="34" charset="-120"/>
            </a:endParaRPr>
          </a:p>
        </p:txBody>
      </p:sp>
      <p:sp>
        <p:nvSpPr>
          <p:cNvPr id="16" name="Shape 14"/>
          <p:cNvSpPr/>
          <p:nvPr/>
        </p:nvSpPr>
        <p:spPr>
          <a:xfrm>
            <a:off x="4400550" y="1809750"/>
            <a:ext cx="1409700" cy="209550"/>
          </a:xfrm>
          <a:prstGeom prst="roundRect">
            <a:avLst>
              <a:gd name="adj" fmla="val 13636"/>
            </a:avLst>
          </a:prstGeom>
          <a:solidFill>
            <a:srgbClr val="E5ECE5"/>
          </a:solidFill>
          <a:ln/>
        </p:spPr>
      </p:sp>
      <p:sp>
        <p:nvSpPr>
          <p:cNvPr id="17" name="Text 15"/>
          <p:cNvSpPr/>
          <p:nvPr/>
        </p:nvSpPr>
        <p:spPr>
          <a:xfrm>
            <a:off x="0" y="1851827"/>
            <a:ext cx="10210800" cy="125730"/>
          </a:xfrm>
          <a:prstGeom prst="rect">
            <a:avLst/>
          </a:prstGeom>
          <a:noFill/>
          <a:ln/>
        </p:spPr>
        <p:txBody>
          <a:bodyPr wrap="none" lIns="0" tIns="0" rIns="0" bIns="0" rtlCol="0" anchor="t"/>
          <a:lstStyle/>
          <a:p>
            <a:pPr algn="ctr" indent="0" marL="0">
              <a:buNone/>
            </a:pPr>
            <a:r>
              <a:rPr lang="en-US" sz="825" b="1" dirty="0">
                <a:solidFill>
                  <a:srgbClr val="0E6245"/>
                </a:solidFill>
                <a:latin typeface="Microsoft YaHei" pitchFamily="34" charset="0"/>
                <a:ea typeface="Microsoft YaHei" pitchFamily="34" charset="-122"/>
                <a:cs typeface="Microsoft YaHei" pitchFamily="34" charset="-120"/>
              </a:rPr>
              <a:t>Points · retirement rate</a:t>
            </a:r>
            <a:endParaRPr lang="en-US" sz="825" dirty="0">
              <a:latin typeface="Microsoft YaHei" pitchFamily="34" charset="0"/>
              <a:ea typeface="Microsoft YaHei" pitchFamily="34" charset="-122"/>
              <a:cs typeface="Microsoft YaHei" pitchFamily="34" charset="-120"/>
            </a:endParaRPr>
          </a:p>
        </p:txBody>
      </p:sp>
      <p:sp>
        <p:nvSpPr>
          <p:cNvPr id="18" name="Text 16"/>
          <p:cNvSpPr/>
          <p:nvPr/>
        </p:nvSpPr>
        <p:spPr>
          <a:xfrm>
            <a:off x="819150" y="2176286"/>
            <a:ext cx="1137285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Lei, Tan and Zhao 2010</a:t>
            </a:r>
            <a:endParaRPr lang="en-US" sz="1050" dirty="0">
              <a:latin typeface="Times New Roman" pitchFamily="34" charset="0"/>
              <a:ea typeface="SimSun" pitchFamily="34" charset="-122"/>
              <a:cs typeface="Times New Roman" pitchFamily="34" charset="-120"/>
            </a:endParaRPr>
          </a:p>
        </p:txBody>
      </p:sp>
      <p:sp>
        <p:nvSpPr>
          <p:cNvPr id="19" name="Text 17"/>
          <p:cNvSpPr/>
          <p:nvPr/>
        </p:nvSpPr>
        <p:spPr>
          <a:xfrm>
            <a:off x="2312350" y="2176286"/>
            <a:ext cx="9879650" cy="160020"/>
          </a:xfrm>
          <a:prstGeom prst="rect">
            <a:avLst/>
          </a:prstGeom>
          <a:noFill/>
          <a:ln/>
        </p:spPr>
        <p:txBody>
          <a:bodyPr wrap="none" lIns="0" tIns="0" rIns="0" bIns="0" rtlCol="0" anchor="t"/>
          <a:lstStyle/>
          <a:p>
            <a:pPr algn="l" indent="0" marL="0">
              <a:buNone/>
            </a:pPr>
            <a:r>
              <a:rPr lang="en-US" sz="1050" i="1" dirty="0">
                <a:solidFill>
                  <a:srgbClr val="62655B"/>
                </a:solidFill>
                <a:latin typeface="Times New Roman" pitchFamily="34" charset="0"/>
                <a:ea typeface="SimSun" pitchFamily="34" charset="-122"/>
                <a:cs typeface="Times New Roman" pitchFamily="34" charset="-120"/>
              </a:rPr>
              <a:t>China Economic Quarterly</a:t>
            </a:r>
            <a:endParaRPr lang="en-US" sz="1050" dirty="0">
              <a:latin typeface="Times New Roman" pitchFamily="34" charset="0"/>
              <a:ea typeface="SimSun" pitchFamily="34" charset="-122"/>
              <a:cs typeface="Times New Roman" pitchFamily="34" charset="-120"/>
            </a:endParaRPr>
          </a:p>
        </p:txBody>
      </p:sp>
      <p:sp>
        <p:nvSpPr>
          <p:cNvPr id="20" name="Text 18"/>
          <p:cNvSpPr/>
          <p:nvPr/>
        </p:nvSpPr>
        <p:spPr>
          <a:xfrm>
            <a:off x="819150" y="2414525"/>
            <a:ext cx="1137285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2005 1% census sample, discontinuity with instruments</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819150" y="2761242"/>
            <a:ext cx="1137285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Men at 60 +7 to 11　Women at 50 +8 to 13</a:t>
            </a:r>
            <a:endParaRPr lang="en-US" sz="1950" dirty="0">
              <a:latin typeface="Times New Roman" pitchFamily="34" charset="0"/>
              <a:ea typeface="SimSun" pitchFamily="34" charset="-122"/>
              <a:cs typeface="Times New Roman" pitchFamily="34" charset="-120"/>
            </a:endParaRPr>
          </a:p>
        </p:txBody>
      </p:sp>
      <p:sp>
        <p:nvSpPr>
          <p:cNvPr id="22" name="Shape 20"/>
          <p:cNvSpPr/>
          <p:nvPr/>
        </p:nvSpPr>
        <p:spPr>
          <a:xfrm>
            <a:off x="6176963" y="1604963"/>
            <a:ext cx="5400675" cy="1724025"/>
          </a:xfrm>
          <a:prstGeom prst="roundRect">
            <a:avLst>
              <a:gd name="adj" fmla="val 1934"/>
            </a:avLst>
          </a:prstGeom>
          <a:solidFill>
            <a:srgbClr val="FCFBF6"/>
          </a:solidFill>
          <a:ln w="9525">
            <a:solidFill>
              <a:srgbClr val="DDD9C8"/>
            </a:solidFill>
            <a:prstDash val="solid"/>
          </a:ln>
        </p:spPr>
      </p:sp>
      <p:sp>
        <p:nvSpPr>
          <p:cNvPr id="23" name="Shape 21"/>
          <p:cNvSpPr/>
          <p:nvPr/>
        </p:nvSpPr>
        <p:spPr>
          <a:xfrm>
            <a:off x="6469063" y="1949450"/>
            <a:ext cx="34925" cy="6548"/>
          </a:xfrm>
          <a:custGeom>
            <a:avLst/>
            <a:gdLst/>
            <a:ahLst/>
            <a:cxnLst/>
            <a:rect l="l" t="t" r="r" b="b"/>
            <a:pathLst>
              <a:path w="34925" h="6548">
                <a:moveTo>
                  <a:pt x="0" y="0"/>
                </a:moveTo>
                <a:cubicBezTo>
                  <a:pt x="4366" y="2619"/>
                  <a:pt x="10477" y="4366"/>
                  <a:pt x="17463" y="4366"/>
                </a:cubicBezTo>
                <a:cubicBezTo>
                  <a:pt x="24448" y="4366"/>
                  <a:pt x="30559" y="2619"/>
                  <a:pt x="34925" y="0"/>
                </a:cubicBezTo>
              </a:path>
            </a:pathLst>
          </a:custGeom>
          <a:noFill/>
          <a:ln w="17463">
            <a:solidFill>
              <a:srgbClr val="0E6245"/>
            </a:solidFill>
            <a:prstDash val="solid"/>
          </a:ln>
        </p:spPr>
      </p:sp>
      <p:sp>
        <p:nvSpPr>
          <p:cNvPr id="24" name="Shape 22"/>
          <p:cNvSpPr/>
          <p:nvPr/>
        </p:nvSpPr>
        <p:spPr>
          <a:xfrm>
            <a:off x="6512719" y="1914525"/>
            <a:ext cx="6548" cy="6548"/>
          </a:xfrm>
          <a:custGeom>
            <a:avLst/>
            <a:gdLst/>
            <a:ahLst/>
            <a:cxnLst/>
            <a:rect l="l" t="t" r="r" b="b"/>
            <a:pathLst>
              <a:path w="6548" h="6548">
                <a:moveTo>
                  <a:pt x="0" y="0"/>
                </a:moveTo>
                <a:lnTo>
                  <a:pt x="87" y="0"/>
                </a:lnTo>
              </a:path>
            </a:pathLst>
          </a:custGeom>
          <a:noFill/>
          <a:ln w="17463">
            <a:solidFill>
              <a:srgbClr val="0E6245"/>
            </a:solidFill>
            <a:prstDash val="solid"/>
          </a:ln>
        </p:spPr>
      </p:sp>
      <p:sp>
        <p:nvSpPr>
          <p:cNvPr id="25" name="Shape 23"/>
          <p:cNvSpPr/>
          <p:nvPr/>
        </p:nvSpPr>
        <p:spPr>
          <a:xfrm>
            <a:off x="6399839" y="1835944"/>
            <a:ext cx="173372" cy="156405"/>
          </a:xfrm>
          <a:custGeom>
            <a:avLst/>
            <a:gdLst/>
            <a:ahLst/>
            <a:cxnLst/>
            <a:rect l="l" t="t" r="r" b="b"/>
            <a:pathLst>
              <a:path w="173372" h="156405">
                <a:moveTo>
                  <a:pt x="151122" y="33292"/>
                </a:moveTo>
                <a:arcTo hR="78581" wR="78581" stAng="19528868" swAng="1412760"/>
                <a:arcTo hR="17463" wR="17463" stAng="17750516" swAng="7698968"/>
                <a:arcTo hR="78581" wR="78581" stAng="726090" swAng="9347821"/>
                <a:arcTo hR="17463" wR="17463" stAng="6950516" swAng="7698968"/>
                <a:arcTo hR="78581" wR="78581" stAng="11492210" swAng="4700850"/>
                <a:cubicBezTo>
                  <a:pt x="104148" y="0"/>
                  <a:pt x="117245" y="9604"/>
                  <a:pt x="117245" y="21828"/>
                </a:cubicBezTo>
                <a:cubicBezTo>
                  <a:pt x="117245" y="34052"/>
                  <a:pt x="109387" y="43656"/>
                  <a:pt x="99783" y="43656"/>
                </a:cubicBezTo>
                <a:cubicBezTo>
                  <a:pt x="92798" y="43656"/>
                  <a:pt x="86686" y="40164"/>
                  <a:pt x="86686" y="34925"/>
                </a:cubicBezTo>
              </a:path>
            </a:pathLst>
          </a:custGeom>
          <a:noFill/>
          <a:ln w="17463">
            <a:solidFill>
              <a:srgbClr val="0E6245"/>
            </a:solidFill>
            <a:prstDash val="solid"/>
          </a:ln>
        </p:spPr>
      </p:sp>
      <p:sp>
        <p:nvSpPr>
          <p:cNvPr id="26" name="Shape 24"/>
          <p:cNvSpPr/>
          <p:nvPr/>
        </p:nvSpPr>
        <p:spPr>
          <a:xfrm>
            <a:off x="6460331" y="1914525"/>
            <a:ext cx="6548" cy="6548"/>
          </a:xfrm>
          <a:custGeom>
            <a:avLst/>
            <a:gdLst/>
            <a:ahLst/>
            <a:cxnLst/>
            <a:rect l="l" t="t" r="r" b="b"/>
            <a:pathLst>
              <a:path w="6548" h="6548">
                <a:moveTo>
                  <a:pt x="0" y="0"/>
                </a:moveTo>
                <a:lnTo>
                  <a:pt x="87" y="0"/>
                </a:lnTo>
              </a:path>
            </a:pathLst>
          </a:custGeom>
          <a:noFill/>
          <a:ln w="17463">
            <a:solidFill>
              <a:srgbClr val="0E6245"/>
            </a:solidFill>
            <a:prstDash val="solid"/>
          </a:ln>
        </p:spPr>
      </p:sp>
      <p:sp>
        <p:nvSpPr>
          <p:cNvPr id="27" name="Text 25"/>
          <p:cNvSpPr/>
          <p:nvPr/>
        </p:nvSpPr>
        <p:spPr>
          <a:xfrm>
            <a:off x="6686550" y="1806449"/>
            <a:ext cx="5505450" cy="217170"/>
          </a:xfrm>
          <a:prstGeom prst="rect">
            <a:avLst/>
          </a:prstGeom>
          <a:noFill/>
          <a:ln/>
        </p:spPr>
        <p:txBody>
          <a:bodyPr wrap="none" lIns="0" tIns="0" rIns="0" bIns="0" rtlCol="0" anchor="t"/>
          <a:lstStyle/>
          <a:p>
            <a:pPr algn="l" indent="0" marL="0">
              <a:buNone/>
            </a:pPr>
            <a:r>
              <a:rPr lang="en-US" sz="1425" b="1" dirty="0">
                <a:solidFill>
                  <a:srgbClr val="23251F"/>
                </a:solidFill>
                <a:latin typeface="Times New Roman" pitchFamily="34" charset="0"/>
                <a:ea typeface="SimSun" pitchFamily="34" charset="-122"/>
                <a:cs typeface="Times New Roman" pitchFamily="34" charset="-120"/>
              </a:rPr>
              <a:t>Grandchild care</a:t>
            </a:r>
            <a:endParaRPr lang="en-US" sz="1425" dirty="0">
              <a:latin typeface="Times New Roman" pitchFamily="34" charset="0"/>
              <a:ea typeface="SimSun" pitchFamily="34" charset="-122"/>
              <a:cs typeface="Times New Roman" pitchFamily="34" charset="-120"/>
            </a:endParaRPr>
          </a:p>
        </p:txBody>
      </p:sp>
      <p:sp>
        <p:nvSpPr>
          <p:cNvPr id="28" name="Shape 26"/>
          <p:cNvSpPr/>
          <p:nvPr/>
        </p:nvSpPr>
        <p:spPr>
          <a:xfrm>
            <a:off x="9896475" y="1809750"/>
            <a:ext cx="1476375" cy="209550"/>
          </a:xfrm>
          <a:prstGeom prst="roundRect">
            <a:avLst>
              <a:gd name="adj" fmla="val 13636"/>
            </a:avLst>
          </a:prstGeom>
          <a:solidFill>
            <a:srgbClr val="E5ECE5"/>
          </a:solidFill>
          <a:ln/>
        </p:spPr>
      </p:sp>
      <p:sp>
        <p:nvSpPr>
          <p:cNvPr id="29" name="Text 27"/>
          <p:cNvSpPr/>
          <p:nvPr/>
        </p:nvSpPr>
        <p:spPr>
          <a:xfrm>
            <a:off x="9077325" y="1851827"/>
            <a:ext cx="3114675" cy="125730"/>
          </a:xfrm>
          <a:prstGeom prst="rect">
            <a:avLst/>
          </a:prstGeom>
          <a:noFill/>
          <a:ln/>
        </p:spPr>
        <p:txBody>
          <a:bodyPr wrap="none" lIns="0" tIns="0" rIns="0" bIns="0" rtlCol="0" anchor="t"/>
          <a:lstStyle/>
          <a:p>
            <a:pPr algn="ctr" indent="0" marL="0">
              <a:buNone/>
            </a:pPr>
            <a:r>
              <a:rPr lang="en-US" sz="825" b="1" dirty="0">
                <a:solidFill>
                  <a:srgbClr val="0E6245"/>
                </a:solidFill>
                <a:latin typeface="Microsoft YaHei" pitchFamily="34" charset="0"/>
                <a:ea typeface="Microsoft YaHei" pitchFamily="34" charset="-122"/>
                <a:cs typeface="Microsoft YaHei" pitchFamily="34" charset="-120"/>
              </a:rPr>
              <a:t>Points · chance of caring</a:t>
            </a:r>
            <a:endParaRPr lang="en-US" sz="825" dirty="0">
              <a:latin typeface="Microsoft YaHei" pitchFamily="34" charset="0"/>
              <a:ea typeface="Microsoft YaHei" pitchFamily="34" charset="-122"/>
              <a:cs typeface="Microsoft YaHei" pitchFamily="34" charset="-120"/>
            </a:endParaRPr>
          </a:p>
        </p:txBody>
      </p:sp>
      <p:sp>
        <p:nvSpPr>
          <p:cNvPr id="30" name="Text 28"/>
          <p:cNvSpPr/>
          <p:nvPr/>
        </p:nvSpPr>
        <p:spPr>
          <a:xfrm>
            <a:off x="6381750" y="2176286"/>
            <a:ext cx="581025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Feng and Zhang 2018</a:t>
            </a:r>
            <a:endParaRPr lang="en-US" sz="1050" dirty="0">
              <a:latin typeface="Times New Roman" pitchFamily="34" charset="0"/>
              <a:ea typeface="SimSun" pitchFamily="34" charset="-122"/>
              <a:cs typeface="Times New Roman" pitchFamily="34" charset="-120"/>
            </a:endParaRPr>
          </a:p>
        </p:txBody>
      </p:sp>
      <p:sp>
        <p:nvSpPr>
          <p:cNvPr id="31" name="Text 29"/>
          <p:cNvSpPr/>
          <p:nvPr/>
        </p:nvSpPr>
        <p:spPr>
          <a:xfrm>
            <a:off x="7748961" y="2176286"/>
            <a:ext cx="4443039" cy="160020"/>
          </a:xfrm>
          <a:prstGeom prst="rect">
            <a:avLst/>
          </a:prstGeom>
          <a:noFill/>
          <a:ln/>
        </p:spPr>
        <p:txBody>
          <a:bodyPr wrap="none" lIns="0" tIns="0" rIns="0" bIns="0" rtlCol="0" anchor="t"/>
          <a:lstStyle/>
          <a:p>
            <a:pPr algn="l" indent="0" marL="0">
              <a:buNone/>
            </a:pPr>
            <a:r>
              <a:rPr lang="en-US" sz="1050" i="1" dirty="0">
                <a:solidFill>
                  <a:srgbClr val="62655B"/>
                </a:solidFill>
                <a:latin typeface="Times New Roman" pitchFamily="34" charset="0"/>
                <a:ea typeface="SimSun" pitchFamily="34" charset="-122"/>
                <a:cs typeface="Times New Roman" pitchFamily="34" charset="-120"/>
              </a:rPr>
              <a:t>Feminist Economics</a:t>
            </a:r>
            <a:endParaRPr lang="en-US" sz="1050" dirty="0">
              <a:latin typeface="Times New Roman" pitchFamily="34" charset="0"/>
              <a:ea typeface="SimSun" pitchFamily="34" charset="-122"/>
              <a:cs typeface="Times New Roman" pitchFamily="34" charset="-120"/>
            </a:endParaRPr>
          </a:p>
        </p:txBody>
      </p:sp>
      <p:sp>
        <p:nvSpPr>
          <p:cNvPr id="32" name="Text 30"/>
          <p:cNvSpPr/>
          <p:nvPr/>
        </p:nvSpPr>
        <p:spPr>
          <a:xfrm>
            <a:off x="6381750" y="2414525"/>
            <a:ext cx="581025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CHARLS 2011 and 2013, identified by the statutory age</a:t>
            </a:r>
            <a:endParaRPr lang="en-US" sz="975" dirty="0">
              <a:latin typeface="Microsoft YaHei" pitchFamily="34" charset="0"/>
              <a:ea typeface="Microsoft YaHei" pitchFamily="34" charset="-122"/>
              <a:cs typeface="Microsoft YaHei" pitchFamily="34" charset="-120"/>
            </a:endParaRPr>
          </a:p>
        </p:txBody>
      </p:sp>
      <p:sp>
        <p:nvSpPr>
          <p:cNvPr id="33" name="Text 31"/>
          <p:cNvSpPr/>
          <p:nvPr/>
        </p:nvSpPr>
        <p:spPr>
          <a:xfrm>
            <a:off x="6381750" y="2761242"/>
            <a:ext cx="581025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Women +29　Men +21</a:t>
            </a:r>
            <a:endParaRPr lang="en-US" sz="1950" dirty="0">
              <a:latin typeface="Times New Roman" pitchFamily="34" charset="0"/>
              <a:ea typeface="SimSun" pitchFamily="34" charset="-122"/>
              <a:cs typeface="Times New Roman" pitchFamily="34" charset="-120"/>
            </a:endParaRPr>
          </a:p>
        </p:txBody>
      </p:sp>
      <p:sp>
        <p:nvSpPr>
          <p:cNvPr id="34" name="Shape 32"/>
          <p:cNvSpPr/>
          <p:nvPr/>
        </p:nvSpPr>
        <p:spPr>
          <a:xfrm>
            <a:off x="614363" y="3471863"/>
            <a:ext cx="5400675" cy="1724025"/>
          </a:xfrm>
          <a:prstGeom prst="roundRect">
            <a:avLst>
              <a:gd name="adj" fmla="val 1934"/>
            </a:avLst>
          </a:prstGeom>
          <a:solidFill>
            <a:srgbClr val="FCFBF6"/>
          </a:solidFill>
          <a:ln w="9525">
            <a:solidFill>
              <a:srgbClr val="DDD9C8"/>
            </a:solidFill>
            <a:prstDash val="solid"/>
          </a:ln>
        </p:spPr>
      </p:sp>
      <p:sp>
        <p:nvSpPr>
          <p:cNvPr id="35" name="Shape 33"/>
          <p:cNvSpPr/>
          <p:nvPr/>
        </p:nvSpPr>
        <p:spPr>
          <a:xfrm>
            <a:off x="836613" y="3711434"/>
            <a:ext cx="174626" cy="148570"/>
          </a:xfrm>
          <a:custGeom>
            <a:avLst/>
            <a:gdLst/>
            <a:ahLst/>
            <a:cxnLst/>
            <a:rect l="l" t="t" r="r" b="b"/>
            <a:pathLst>
              <a:path w="174626" h="148570">
                <a:moveTo>
                  <a:pt x="0" y="48163"/>
                </a:moveTo>
                <a:arcTo hR="48022" wR="48022" stAng="10800063" swAng="8283398"/>
                <a:arcTo hR="4890" wR="4890" stAng="8214981" swAng="-5629961"/>
                <a:arcTo hR="47935" wR="47935" stAng="13300099" swAng="8316277"/>
                <a:cubicBezTo>
                  <a:pt x="174625" y="68157"/>
                  <a:pt x="161528" y="83088"/>
                  <a:pt x="148431" y="96185"/>
                </a:cubicBezTo>
                <a:lnTo>
                  <a:pt x="100479" y="142574"/>
                </a:lnTo>
                <a:arcTo hR="17463" wR="17463" stAng="2462727" swAng="5831002"/>
                <a:lnTo>
                  <a:pt x="26194" y="96185"/>
                </a:lnTo>
                <a:cubicBezTo>
                  <a:pt x="13097" y="83088"/>
                  <a:pt x="0" y="68245"/>
                  <a:pt x="0" y="48163"/>
                </a:cubicBezTo>
              </a:path>
            </a:pathLst>
          </a:custGeom>
          <a:noFill/>
          <a:ln w="17463">
            <a:solidFill>
              <a:srgbClr val="0E6245"/>
            </a:solidFill>
            <a:prstDash val="solid"/>
          </a:ln>
        </p:spPr>
      </p:sp>
      <p:sp>
        <p:nvSpPr>
          <p:cNvPr id="36" name="Shape 34"/>
          <p:cNvSpPr/>
          <p:nvPr/>
        </p:nvSpPr>
        <p:spPr>
          <a:xfrm>
            <a:off x="847265" y="3759597"/>
            <a:ext cx="153233" cy="61119"/>
          </a:xfrm>
          <a:custGeom>
            <a:avLst/>
            <a:gdLst/>
            <a:ahLst/>
            <a:cxnLst/>
            <a:rect l="l" t="t" r="r" b="b"/>
            <a:pathLst>
              <a:path w="153233" h="61119">
                <a:moveTo>
                  <a:pt x="0" y="30559"/>
                </a:moveTo>
                <a:lnTo>
                  <a:pt x="54832" y="30559"/>
                </a:lnTo>
                <a:lnTo>
                  <a:pt x="59198" y="21828"/>
                </a:lnTo>
                <a:lnTo>
                  <a:pt x="76660" y="61119"/>
                </a:lnTo>
                <a:lnTo>
                  <a:pt x="94123" y="0"/>
                </a:lnTo>
                <a:lnTo>
                  <a:pt x="107220" y="30559"/>
                </a:lnTo>
                <a:lnTo>
                  <a:pt x="153233" y="30559"/>
                </a:lnTo>
              </a:path>
            </a:pathLst>
          </a:custGeom>
          <a:noFill/>
          <a:ln w="17463">
            <a:solidFill>
              <a:srgbClr val="0E6245"/>
            </a:solidFill>
            <a:prstDash val="solid"/>
          </a:ln>
        </p:spPr>
      </p:sp>
      <p:sp>
        <p:nvSpPr>
          <p:cNvPr id="37" name="Text 35"/>
          <p:cNvSpPr/>
          <p:nvPr/>
        </p:nvSpPr>
        <p:spPr>
          <a:xfrm>
            <a:off x="1123950" y="3673349"/>
            <a:ext cx="11068050" cy="217170"/>
          </a:xfrm>
          <a:prstGeom prst="rect">
            <a:avLst/>
          </a:prstGeom>
          <a:noFill/>
          <a:ln/>
        </p:spPr>
        <p:txBody>
          <a:bodyPr wrap="none" lIns="0" tIns="0" rIns="0" bIns="0" rtlCol="0" anchor="t"/>
          <a:lstStyle/>
          <a:p>
            <a:pPr algn="l" indent="0" marL="0">
              <a:buNone/>
            </a:pPr>
            <a:r>
              <a:rPr lang="en-US" sz="1425" b="1" dirty="0">
                <a:solidFill>
                  <a:srgbClr val="23251F"/>
                </a:solidFill>
                <a:latin typeface="Times New Roman" pitchFamily="34" charset="0"/>
                <a:ea typeface="SimSun" pitchFamily="34" charset="-122"/>
                <a:cs typeface="Times New Roman" pitchFamily="34" charset="-120"/>
              </a:rPr>
              <a:t>Self-rated health</a:t>
            </a:r>
            <a:endParaRPr lang="en-US" sz="1425" dirty="0">
              <a:latin typeface="Times New Roman" pitchFamily="34" charset="0"/>
              <a:ea typeface="SimSun" pitchFamily="34" charset="-122"/>
              <a:cs typeface="Times New Roman" pitchFamily="34" charset="-120"/>
            </a:endParaRPr>
          </a:p>
        </p:txBody>
      </p:sp>
      <p:sp>
        <p:nvSpPr>
          <p:cNvPr id="38" name="Shape 36"/>
          <p:cNvSpPr/>
          <p:nvPr/>
        </p:nvSpPr>
        <p:spPr>
          <a:xfrm>
            <a:off x="4591050" y="3676650"/>
            <a:ext cx="1219200" cy="209550"/>
          </a:xfrm>
          <a:prstGeom prst="roundRect">
            <a:avLst>
              <a:gd name="adj" fmla="val 13636"/>
            </a:avLst>
          </a:prstGeom>
          <a:solidFill>
            <a:srgbClr val="E5ECE5"/>
          </a:solidFill>
          <a:ln/>
        </p:spPr>
      </p:sp>
      <p:sp>
        <p:nvSpPr>
          <p:cNvPr id="39" name="Text 37"/>
          <p:cNvSpPr/>
          <p:nvPr/>
        </p:nvSpPr>
        <p:spPr>
          <a:xfrm>
            <a:off x="0" y="3718727"/>
            <a:ext cx="10401300" cy="125730"/>
          </a:xfrm>
          <a:prstGeom prst="rect">
            <a:avLst/>
          </a:prstGeom>
          <a:noFill/>
          <a:ln/>
        </p:spPr>
        <p:txBody>
          <a:bodyPr wrap="none" lIns="0" tIns="0" rIns="0" bIns="0" rtlCol="0" anchor="t"/>
          <a:lstStyle/>
          <a:p>
            <a:pPr algn="ctr" indent="0" marL="0">
              <a:buNone/>
            </a:pPr>
            <a:r>
              <a:rPr lang="en-US" sz="825" b="1" dirty="0">
                <a:solidFill>
                  <a:srgbClr val="0E6245"/>
                </a:solidFill>
                <a:latin typeface="Microsoft YaHei" pitchFamily="34" charset="0"/>
                <a:ea typeface="Microsoft YaHei" pitchFamily="34" charset="-122"/>
                <a:cs typeface="Microsoft YaHei" pitchFamily="34" charset="-120"/>
              </a:rPr>
              <a:t>Points · fair or poor</a:t>
            </a:r>
            <a:endParaRPr lang="en-US" sz="825" dirty="0">
              <a:latin typeface="Microsoft YaHei" pitchFamily="34" charset="0"/>
              <a:ea typeface="Microsoft YaHei" pitchFamily="34" charset="-122"/>
              <a:cs typeface="Microsoft YaHei" pitchFamily="34" charset="-120"/>
            </a:endParaRPr>
          </a:p>
        </p:txBody>
      </p:sp>
      <p:sp>
        <p:nvSpPr>
          <p:cNvPr id="40" name="Text 38"/>
          <p:cNvSpPr/>
          <p:nvPr/>
        </p:nvSpPr>
        <p:spPr>
          <a:xfrm>
            <a:off x="819150" y="4043186"/>
            <a:ext cx="1137285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Che and Li 2018</a:t>
            </a:r>
            <a:endParaRPr lang="en-US" sz="1050" dirty="0">
              <a:latin typeface="Times New Roman" pitchFamily="34" charset="0"/>
              <a:ea typeface="SimSun" pitchFamily="34" charset="-122"/>
              <a:cs typeface="Times New Roman" pitchFamily="34" charset="-120"/>
            </a:endParaRPr>
          </a:p>
        </p:txBody>
      </p:sp>
      <p:sp>
        <p:nvSpPr>
          <p:cNvPr id="41" name="Text 39"/>
          <p:cNvSpPr/>
          <p:nvPr/>
        </p:nvSpPr>
        <p:spPr>
          <a:xfrm>
            <a:off x="1889897" y="4043186"/>
            <a:ext cx="10302103" cy="160020"/>
          </a:xfrm>
          <a:prstGeom prst="rect">
            <a:avLst/>
          </a:prstGeom>
          <a:noFill/>
          <a:ln/>
        </p:spPr>
        <p:txBody>
          <a:bodyPr wrap="none" lIns="0" tIns="0" rIns="0" bIns="0" rtlCol="0" anchor="t"/>
          <a:lstStyle/>
          <a:p>
            <a:pPr algn="l" indent="0" marL="0">
              <a:buNone/>
            </a:pPr>
            <a:r>
              <a:rPr lang="en-US" sz="1050" i="1" dirty="0">
                <a:solidFill>
                  <a:srgbClr val="62655B"/>
                </a:solidFill>
                <a:latin typeface="Times New Roman" pitchFamily="34" charset="0"/>
                <a:ea typeface="SimSun" pitchFamily="34" charset="-122"/>
                <a:cs typeface="Times New Roman" pitchFamily="34" charset="-120"/>
              </a:rPr>
              <a:t>China Economic Review</a:t>
            </a:r>
            <a:endParaRPr lang="en-US" sz="1050" dirty="0">
              <a:latin typeface="Times New Roman" pitchFamily="34" charset="0"/>
              <a:ea typeface="SimSun" pitchFamily="34" charset="-122"/>
              <a:cs typeface="Times New Roman" pitchFamily="34" charset="-120"/>
            </a:endParaRPr>
          </a:p>
        </p:txBody>
      </p:sp>
      <p:sp>
        <p:nvSpPr>
          <p:cNvPr id="42" name="Text 40"/>
          <p:cNvSpPr/>
          <p:nvPr/>
        </p:nvSpPr>
        <p:spPr>
          <a:xfrm>
            <a:off x="819150" y="4281425"/>
            <a:ext cx="1137285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CHNS, statutory age as the instrument</a:t>
            </a:r>
            <a:endParaRPr lang="en-US" sz="975" dirty="0">
              <a:latin typeface="Microsoft YaHei" pitchFamily="34" charset="0"/>
              <a:ea typeface="Microsoft YaHei" pitchFamily="34" charset="-122"/>
              <a:cs typeface="Microsoft YaHei" pitchFamily="34" charset="-120"/>
            </a:endParaRPr>
          </a:p>
        </p:txBody>
      </p:sp>
      <p:sp>
        <p:nvSpPr>
          <p:cNvPr id="43" name="Text 41"/>
          <p:cNvSpPr/>
          <p:nvPr/>
        </p:nvSpPr>
        <p:spPr>
          <a:xfrm>
            <a:off x="819150" y="4628142"/>
            <a:ext cx="1137285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White-collar −34</a:t>
            </a:r>
            <a:endParaRPr lang="en-US" sz="1950" dirty="0">
              <a:latin typeface="Times New Roman" pitchFamily="34" charset="0"/>
              <a:ea typeface="SimSun" pitchFamily="34" charset="-122"/>
              <a:cs typeface="Times New Roman" pitchFamily="34" charset="-120"/>
            </a:endParaRPr>
          </a:p>
        </p:txBody>
      </p:sp>
      <p:sp>
        <p:nvSpPr>
          <p:cNvPr id="44" name="Shape 42"/>
          <p:cNvSpPr/>
          <p:nvPr/>
        </p:nvSpPr>
        <p:spPr>
          <a:xfrm>
            <a:off x="6176963" y="3471863"/>
            <a:ext cx="5400675" cy="1724025"/>
          </a:xfrm>
          <a:prstGeom prst="roundRect">
            <a:avLst>
              <a:gd name="adj" fmla="val 1934"/>
            </a:avLst>
          </a:prstGeom>
          <a:solidFill>
            <a:srgbClr val="FCFBF6"/>
          </a:solidFill>
          <a:ln w="9525">
            <a:solidFill>
              <a:srgbClr val="DDD9C8"/>
            </a:solidFill>
            <a:prstDash val="solid"/>
          </a:ln>
        </p:spPr>
      </p:sp>
      <p:sp>
        <p:nvSpPr>
          <p:cNvPr id="45" name="Shape 43"/>
          <p:cNvSpPr/>
          <p:nvPr/>
        </p:nvSpPr>
        <p:spPr>
          <a:xfrm>
            <a:off x="6503988" y="3772694"/>
            <a:ext cx="8731" cy="78581"/>
          </a:xfrm>
          <a:custGeom>
            <a:avLst/>
            <a:gdLst/>
            <a:ahLst/>
            <a:cxnLst/>
            <a:rect l="l" t="t" r="r" b="b"/>
            <a:pathLst>
              <a:path w="8731" h="78581">
                <a:moveTo>
                  <a:pt x="8731" y="0"/>
                </a:moveTo>
                <a:lnTo>
                  <a:pt x="0" y="78581"/>
                </a:lnTo>
              </a:path>
            </a:pathLst>
          </a:custGeom>
          <a:noFill/>
          <a:ln w="17463">
            <a:solidFill>
              <a:srgbClr val="0E6245"/>
            </a:solidFill>
            <a:prstDash val="solid"/>
          </a:ln>
        </p:spPr>
      </p:sp>
      <p:sp>
        <p:nvSpPr>
          <p:cNvPr id="46" name="Shape 44"/>
          <p:cNvSpPr/>
          <p:nvPr/>
        </p:nvSpPr>
        <p:spPr>
          <a:xfrm>
            <a:off x="6512719" y="3711575"/>
            <a:ext cx="34925" cy="61119"/>
          </a:xfrm>
          <a:custGeom>
            <a:avLst/>
            <a:gdLst/>
            <a:ahLst/>
            <a:cxnLst/>
            <a:rect l="l" t="t" r="r" b="b"/>
            <a:pathLst>
              <a:path w="34925" h="61119">
                <a:moveTo>
                  <a:pt x="34925" y="61119"/>
                </a:moveTo>
                <a:lnTo>
                  <a:pt x="0" y="0"/>
                </a:lnTo>
              </a:path>
            </a:pathLst>
          </a:custGeom>
          <a:noFill/>
          <a:ln w="17463">
            <a:solidFill>
              <a:srgbClr val="0E6245"/>
            </a:solidFill>
            <a:prstDash val="solid"/>
          </a:ln>
        </p:spPr>
      </p:sp>
      <p:sp>
        <p:nvSpPr>
          <p:cNvPr id="47" name="Shape 45"/>
          <p:cNvSpPr/>
          <p:nvPr/>
        </p:nvSpPr>
        <p:spPr>
          <a:xfrm>
            <a:off x="6399213" y="3772694"/>
            <a:ext cx="174625" cy="6548"/>
          </a:xfrm>
          <a:custGeom>
            <a:avLst/>
            <a:gdLst/>
            <a:ahLst/>
            <a:cxnLst/>
            <a:rect l="l" t="t" r="r" b="b"/>
            <a:pathLst>
              <a:path w="174625" h="6548">
                <a:moveTo>
                  <a:pt x="0" y="0"/>
                </a:moveTo>
                <a:lnTo>
                  <a:pt x="174625" y="0"/>
                </a:lnTo>
              </a:path>
            </a:pathLst>
          </a:custGeom>
          <a:noFill/>
          <a:ln w="17463">
            <a:solidFill>
              <a:srgbClr val="0E6245"/>
            </a:solidFill>
            <a:prstDash val="solid"/>
          </a:ln>
        </p:spPr>
      </p:sp>
      <p:sp>
        <p:nvSpPr>
          <p:cNvPr id="48" name="Shape 46"/>
          <p:cNvSpPr/>
          <p:nvPr/>
        </p:nvSpPr>
        <p:spPr>
          <a:xfrm>
            <a:off x="6412309" y="3772694"/>
            <a:ext cx="149304" cy="78585"/>
          </a:xfrm>
          <a:custGeom>
            <a:avLst/>
            <a:gdLst/>
            <a:ahLst/>
            <a:cxnLst/>
            <a:rect l="l" t="t" r="r" b="b"/>
            <a:pathLst>
              <a:path w="149304" h="78585">
                <a:moveTo>
                  <a:pt x="0" y="0"/>
                </a:moveTo>
                <a:lnTo>
                  <a:pt x="13970" y="64611"/>
                </a:lnTo>
                <a:arcTo hR="17463" wR="17463" stAng="10108496" swAng="-4777814"/>
                <a:lnTo>
                  <a:pt x="116999" y="78581"/>
                </a:lnTo>
                <a:arcTo hR="17463" wR="17463" stAng="5469319" swAng="-4777814"/>
                <a:lnTo>
                  <a:pt x="149304" y="0"/>
                </a:lnTo>
              </a:path>
            </a:pathLst>
          </a:custGeom>
          <a:noFill/>
          <a:ln w="17463">
            <a:solidFill>
              <a:srgbClr val="0E6245"/>
            </a:solidFill>
            <a:prstDash val="solid"/>
          </a:ln>
        </p:spPr>
      </p:sp>
      <p:sp>
        <p:nvSpPr>
          <p:cNvPr id="49" name="Shape 47"/>
          <p:cNvSpPr/>
          <p:nvPr/>
        </p:nvSpPr>
        <p:spPr>
          <a:xfrm>
            <a:off x="6421041" y="3811984"/>
            <a:ext cx="130969" cy="6548"/>
          </a:xfrm>
          <a:custGeom>
            <a:avLst/>
            <a:gdLst/>
            <a:ahLst/>
            <a:cxnLst/>
            <a:rect l="l" t="t" r="r" b="b"/>
            <a:pathLst>
              <a:path w="130969" h="6548">
                <a:moveTo>
                  <a:pt x="0" y="0"/>
                </a:moveTo>
                <a:lnTo>
                  <a:pt x="130969" y="0"/>
                </a:lnTo>
              </a:path>
            </a:pathLst>
          </a:custGeom>
          <a:noFill/>
          <a:ln w="17463">
            <a:solidFill>
              <a:srgbClr val="0E6245"/>
            </a:solidFill>
            <a:prstDash val="solid"/>
          </a:ln>
        </p:spPr>
      </p:sp>
      <p:sp>
        <p:nvSpPr>
          <p:cNvPr id="50" name="Shape 48"/>
          <p:cNvSpPr/>
          <p:nvPr/>
        </p:nvSpPr>
        <p:spPr>
          <a:xfrm>
            <a:off x="6425406" y="3711575"/>
            <a:ext cx="34925" cy="61119"/>
          </a:xfrm>
          <a:custGeom>
            <a:avLst/>
            <a:gdLst/>
            <a:ahLst/>
            <a:cxnLst/>
            <a:rect l="l" t="t" r="r" b="b"/>
            <a:pathLst>
              <a:path w="34925" h="61119">
                <a:moveTo>
                  <a:pt x="0" y="61119"/>
                </a:moveTo>
                <a:lnTo>
                  <a:pt x="34925" y="0"/>
                </a:lnTo>
              </a:path>
            </a:pathLst>
          </a:custGeom>
          <a:noFill/>
          <a:ln w="17463">
            <a:solidFill>
              <a:srgbClr val="0E6245"/>
            </a:solidFill>
            <a:prstDash val="solid"/>
          </a:ln>
        </p:spPr>
      </p:sp>
      <p:sp>
        <p:nvSpPr>
          <p:cNvPr id="51" name="Shape 49"/>
          <p:cNvSpPr/>
          <p:nvPr/>
        </p:nvSpPr>
        <p:spPr>
          <a:xfrm>
            <a:off x="6460331" y="3772694"/>
            <a:ext cx="8731" cy="78581"/>
          </a:xfrm>
          <a:custGeom>
            <a:avLst/>
            <a:gdLst/>
            <a:ahLst/>
            <a:cxnLst/>
            <a:rect l="l" t="t" r="r" b="b"/>
            <a:pathLst>
              <a:path w="8731" h="78581">
                <a:moveTo>
                  <a:pt x="0" y="0"/>
                </a:moveTo>
                <a:lnTo>
                  <a:pt x="8731" y="78581"/>
                </a:lnTo>
              </a:path>
            </a:pathLst>
          </a:custGeom>
          <a:noFill/>
          <a:ln w="17463">
            <a:solidFill>
              <a:srgbClr val="0E6245"/>
            </a:solidFill>
            <a:prstDash val="solid"/>
          </a:ln>
        </p:spPr>
      </p:sp>
      <p:sp>
        <p:nvSpPr>
          <p:cNvPr id="52" name="Text 50"/>
          <p:cNvSpPr/>
          <p:nvPr/>
        </p:nvSpPr>
        <p:spPr>
          <a:xfrm>
            <a:off x="6686550" y="3673349"/>
            <a:ext cx="5505450" cy="217170"/>
          </a:xfrm>
          <a:prstGeom prst="rect">
            <a:avLst/>
          </a:prstGeom>
          <a:noFill/>
          <a:ln/>
        </p:spPr>
        <p:txBody>
          <a:bodyPr wrap="none" lIns="0" tIns="0" rIns="0" bIns="0" rtlCol="0" anchor="t"/>
          <a:lstStyle/>
          <a:p>
            <a:pPr algn="l" indent="0" marL="0">
              <a:buNone/>
            </a:pPr>
            <a:r>
              <a:rPr lang="en-US" sz="1425" b="1" dirty="0">
                <a:solidFill>
                  <a:srgbClr val="23251F"/>
                </a:solidFill>
                <a:latin typeface="Times New Roman" pitchFamily="34" charset="0"/>
                <a:ea typeface="SimSun" pitchFamily="34" charset="-122"/>
                <a:cs typeface="Times New Roman" pitchFamily="34" charset="-120"/>
              </a:rPr>
              <a:t>Spending</a:t>
            </a:r>
            <a:endParaRPr lang="en-US" sz="1425" dirty="0">
              <a:latin typeface="Times New Roman" pitchFamily="34" charset="0"/>
              <a:ea typeface="SimSun" pitchFamily="34" charset="-122"/>
              <a:cs typeface="Times New Roman" pitchFamily="34" charset="-120"/>
            </a:endParaRPr>
          </a:p>
        </p:txBody>
      </p:sp>
      <p:sp>
        <p:nvSpPr>
          <p:cNvPr id="53" name="Shape 51"/>
          <p:cNvSpPr/>
          <p:nvPr/>
        </p:nvSpPr>
        <p:spPr>
          <a:xfrm>
            <a:off x="10477500" y="3676650"/>
            <a:ext cx="895350" cy="209550"/>
          </a:xfrm>
          <a:prstGeom prst="roundRect">
            <a:avLst>
              <a:gd name="adj" fmla="val 13636"/>
            </a:avLst>
          </a:prstGeom>
          <a:solidFill>
            <a:srgbClr val="E5ECE5"/>
          </a:solidFill>
          <a:ln/>
        </p:spPr>
      </p:sp>
      <p:sp>
        <p:nvSpPr>
          <p:cNvPr id="54" name="Text 52"/>
          <p:cNvSpPr/>
          <p:nvPr/>
        </p:nvSpPr>
        <p:spPr>
          <a:xfrm>
            <a:off x="9658350" y="3718727"/>
            <a:ext cx="2533650" cy="125730"/>
          </a:xfrm>
          <a:prstGeom prst="rect">
            <a:avLst/>
          </a:prstGeom>
          <a:noFill/>
          <a:ln/>
        </p:spPr>
        <p:txBody>
          <a:bodyPr wrap="none" lIns="0" tIns="0" rIns="0" bIns="0" rtlCol="0" anchor="t"/>
          <a:lstStyle/>
          <a:p>
            <a:pPr algn="ctr" indent="0" marL="0">
              <a:buNone/>
            </a:pPr>
            <a:r>
              <a:rPr lang="en-US" sz="825" b="1" dirty="0">
                <a:solidFill>
                  <a:srgbClr val="0E6245"/>
                </a:solidFill>
                <a:latin typeface="Microsoft YaHei" pitchFamily="34" charset="0"/>
                <a:ea typeface="Microsoft YaHei" pitchFamily="34" charset="-122"/>
                <a:cs typeface="Microsoft YaHei" pitchFamily="34" charset="-120"/>
              </a:rPr>
              <a:t>Non-durables</a:t>
            </a:r>
            <a:endParaRPr lang="en-US" sz="825" dirty="0">
              <a:latin typeface="Microsoft YaHei" pitchFamily="34" charset="0"/>
              <a:ea typeface="Microsoft YaHei" pitchFamily="34" charset="-122"/>
              <a:cs typeface="Microsoft YaHei" pitchFamily="34" charset="-120"/>
            </a:endParaRPr>
          </a:p>
        </p:txBody>
      </p:sp>
      <p:sp>
        <p:nvSpPr>
          <p:cNvPr id="55" name="Text 53"/>
          <p:cNvSpPr/>
          <p:nvPr/>
        </p:nvSpPr>
        <p:spPr>
          <a:xfrm>
            <a:off x="6381750" y="4043186"/>
            <a:ext cx="581025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Li, Shi and Wu 2015</a:t>
            </a:r>
            <a:endParaRPr lang="en-US" sz="1050" dirty="0">
              <a:latin typeface="Times New Roman" pitchFamily="34" charset="0"/>
              <a:ea typeface="SimSun" pitchFamily="34" charset="-122"/>
              <a:cs typeface="Times New Roman" pitchFamily="34" charset="-120"/>
            </a:endParaRPr>
          </a:p>
        </p:txBody>
      </p:sp>
      <p:sp>
        <p:nvSpPr>
          <p:cNvPr id="56" name="Text 54"/>
          <p:cNvSpPr/>
          <p:nvPr/>
        </p:nvSpPr>
        <p:spPr>
          <a:xfrm>
            <a:off x="7682419" y="4043186"/>
            <a:ext cx="4509581" cy="160020"/>
          </a:xfrm>
          <a:prstGeom prst="rect">
            <a:avLst/>
          </a:prstGeom>
          <a:noFill/>
          <a:ln/>
        </p:spPr>
        <p:txBody>
          <a:bodyPr wrap="none" lIns="0" tIns="0" rIns="0" bIns="0" rtlCol="0" anchor="t"/>
          <a:lstStyle/>
          <a:p>
            <a:pPr algn="l" indent="0" marL="0">
              <a:buNone/>
            </a:pPr>
            <a:r>
              <a:rPr lang="en-US" sz="1050" i="1" dirty="0">
                <a:solidFill>
                  <a:srgbClr val="62655B"/>
                </a:solidFill>
                <a:latin typeface="Times New Roman" pitchFamily="34" charset="0"/>
                <a:ea typeface="SimSun" pitchFamily="34" charset="-122"/>
                <a:cs typeface="Times New Roman" pitchFamily="34" charset="-120"/>
              </a:rPr>
              <a:t>AER Papers </a:t>
            </a:r>
            <a:pPr algn="l" indent="0" marL="0">
              <a:buNone/>
            </a:pPr>
            <a:r>
              <a:rPr lang="en-US" sz="1050" i="1" dirty="0">
                <a:solidFill>
                  <a:srgbClr val="62655B"/>
                </a:solidFill>
                <a:latin typeface="Times New Roman" pitchFamily="34" charset="0"/>
                <a:ea typeface="SimSun" pitchFamily="34" charset="-122"/>
                <a:cs typeface="Times New Roman" pitchFamily="34" charset="-120"/>
              </a:rPr>
              <a:t>&amp;</a:t>
            </a:r>
            <a:pPr algn="l" indent="0" marL="0">
              <a:buNone/>
            </a:pPr>
            <a:r>
              <a:rPr lang="en-US" sz="1050" i="1" dirty="0">
                <a:solidFill>
                  <a:srgbClr val="62655B"/>
                </a:solidFill>
                <a:latin typeface="Times New Roman" pitchFamily="34" charset="0"/>
                <a:ea typeface="SimSun" pitchFamily="34" charset="-122"/>
                <a:cs typeface="Times New Roman" pitchFamily="34" charset="-120"/>
              </a:rPr>
              <a:t> Proceedings</a:t>
            </a:r>
            <a:endParaRPr lang="en-US" sz="1050" dirty="0">
              <a:latin typeface="Times New Roman" pitchFamily="34" charset="0"/>
              <a:ea typeface="SimSun" pitchFamily="34" charset="-122"/>
              <a:cs typeface="Times New Roman" pitchFamily="34" charset="-120"/>
            </a:endParaRPr>
          </a:p>
        </p:txBody>
      </p:sp>
      <p:sp>
        <p:nvSpPr>
          <p:cNvPr id="57" name="Text 55"/>
          <p:cNvSpPr/>
          <p:nvPr/>
        </p:nvSpPr>
        <p:spPr>
          <a:xfrm>
            <a:off x="6381750" y="4281425"/>
            <a:ext cx="5810250" cy="148590"/>
          </a:xfrm>
          <a:prstGeom prst="rect">
            <a:avLst/>
          </a:prstGeom>
          <a:noFill/>
          <a:ln/>
        </p:spPr>
        <p:txBody>
          <a:bodyPr wrap="none" lIns="0" tIns="0" rIns="0" bIns="0" rtlCol="0" anchor="t"/>
          <a:lstStyle/>
          <a:p>
            <a:pPr algn="l" indent="0" marL="0">
              <a:buNone/>
            </a:pPr>
            <a:r>
              <a:rPr lang="en-US" sz="975" dirty="0">
                <a:solidFill>
                  <a:srgbClr val="62655B"/>
                </a:solidFill>
                <a:latin typeface="Microsoft YaHei" pitchFamily="34" charset="0"/>
                <a:ea typeface="Microsoft YaHei" pitchFamily="34" charset="-122"/>
                <a:cs typeface="Microsoft YaHei" pitchFamily="34" charset="-120"/>
              </a:rPr>
              <a:t>Urban Household Survey, discontinuity</a:t>
            </a:r>
            <a:endParaRPr lang="en-US" sz="975" dirty="0">
              <a:latin typeface="Microsoft YaHei" pitchFamily="34" charset="0"/>
              <a:ea typeface="Microsoft YaHei" pitchFamily="34" charset="-122"/>
              <a:cs typeface="Microsoft YaHei" pitchFamily="34" charset="-120"/>
            </a:endParaRPr>
          </a:p>
        </p:txBody>
      </p:sp>
      <p:sp>
        <p:nvSpPr>
          <p:cNvPr id="58" name="Text 56"/>
          <p:cNvSpPr/>
          <p:nvPr/>
        </p:nvSpPr>
        <p:spPr>
          <a:xfrm>
            <a:off x="6381750" y="4628142"/>
            <a:ext cx="5810250" cy="297180"/>
          </a:xfrm>
          <a:prstGeom prst="rect">
            <a:avLst/>
          </a:prstGeom>
          <a:noFill/>
          <a:ln/>
        </p:spPr>
        <p:txBody>
          <a:bodyPr wrap="none" lIns="0" tIns="0" rIns="0" bIns="0" rtlCol="0" anchor="t"/>
          <a:lstStyle/>
          <a:p>
            <a:pPr algn="l" indent="0" marL="0">
              <a:buNone/>
            </a:pPr>
            <a:r>
              <a:rPr lang="en-US" sz="1950" b="1" dirty="0">
                <a:solidFill>
                  <a:srgbClr val="0E6245"/>
                </a:solidFill>
                <a:latin typeface="Times New Roman" pitchFamily="34" charset="0"/>
                <a:ea typeface="SimSun" pitchFamily="34" charset="-122"/>
                <a:cs typeface="Times New Roman" pitchFamily="34" charset="-120"/>
              </a:rPr>
              <a:t>−20%</a:t>
            </a:r>
            <a:endParaRPr lang="en-US" sz="1950" dirty="0">
              <a:latin typeface="Times New Roman" pitchFamily="34" charset="0"/>
              <a:ea typeface="SimSun" pitchFamily="34" charset="-122"/>
              <a:cs typeface="Times New Roman" pitchFamily="34" charset="-120"/>
            </a:endParaRPr>
          </a:p>
        </p:txBody>
      </p:sp>
      <p:sp>
        <p:nvSpPr>
          <p:cNvPr id="59" name="Shape 57"/>
          <p:cNvSpPr/>
          <p:nvPr/>
        </p:nvSpPr>
        <p:spPr>
          <a:xfrm>
            <a:off x="609600" y="5410200"/>
            <a:ext cx="28575" cy="419100"/>
          </a:xfrm>
          <a:prstGeom prst="rect">
            <a:avLst/>
          </a:prstGeom>
          <a:solidFill>
            <a:srgbClr val="A8861D"/>
          </a:solidFill>
          <a:ln/>
        </p:spPr>
      </p:sp>
      <p:sp>
        <p:nvSpPr>
          <p:cNvPr id="60" name="Text 58"/>
          <p:cNvSpPr/>
          <p:nvPr/>
        </p:nvSpPr>
        <p:spPr>
          <a:xfrm>
            <a:off x="790575" y="5529923"/>
            <a:ext cx="11401425"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The four measure different outcomes in different units and are not ranked. Each identifies the jump at 50, 55 or 60 under the old rules</a:t>
            </a:r>
            <a:pPr algn="l" indent="0" marL="0">
              <a:buNone/>
            </a:pPr>
            <a:r>
              <a:rPr lang="en-US" sz="1125" b="1" dirty="0">
                <a:solidFill>
                  <a:srgbClr val="0E6245"/>
                </a:solidFill>
                <a:latin typeface="Microsoft YaHei" pitchFamily="34" charset="0"/>
                <a:ea typeface="Microsoft YaHei" pitchFamily="34" charset="-122"/>
                <a:cs typeface="Microsoft YaHei" pitchFamily="34" charset="-120"/>
              </a:rPr>
              <a:t>¹</a:t>
            </a:r>
            <a:endParaRPr lang="en-US" sz="1125" dirty="0">
              <a:latin typeface="Microsoft YaHei" pitchFamily="34" charset="0"/>
              <a:ea typeface="Microsoft YaHei" pitchFamily="34" charset="-122"/>
              <a:cs typeface="Microsoft YaHei" pitchFamily="34" charset="-120"/>
            </a:endParaRPr>
          </a:p>
        </p:txBody>
      </p:sp>
      <p:sp>
        <p:nvSpPr>
          <p:cNvPr id="61" name="Shape 59"/>
          <p:cNvSpPr/>
          <p:nvPr/>
        </p:nvSpPr>
        <p:spPr>
          <a:xfrm>
            <a:off x="609600" y="6216015"/>
            <a:ext cx="1714500" cy="7620"/>
          </a:xfrm>
          <a:prstGeom prst="rect">
            <a:avLst/>
          </a:prstGeom>
          <a:solidFill>
            <a:srgbClr val="8A8471"/>
          </a:solidFill>
          <a:ln/>
        </p:spPr>
      </p:sp>
      <p:sp>
        <p:nvSpPr>
          <p:cNvPr id="62" name="Text 60"/>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63" name="Text 61"/>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All four are peer-reviewed journal versions, figures checked against the papers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0"/>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11</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662925" y="261514"/>
            <a:ext cx="1529075"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0935679" y="261514"/>
            <a:ext cx="1256321"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e</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Literature map: post-reform China is still blank</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2395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Table 2</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What the evidence covers (rows: where it comes from, columns: the question)</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2857500" y="1985900"/>
            <a:ext cx="93345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Employment effect</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5791200" y="1985900"/>
            <a:ext cx="64008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Where people go</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8724900" y="1985900"/>
            <a:ext cx="34671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Mechanisms: care, health, spending</a:t>
            </a:r>
            <a:endParaRPr lang="en-US" sz="975" dirty="0">
              <a:latin typeface="Microsoft YaHei" pitchFamily="34" charset="0"/>
              <a:ea typeface="Microsoft YaHei" pitchFamily="34" charset="-122"/>
              <a:cs typeface="Microsoft YaHei" pitchFamily="34" charset="-120"/>
            </a:endParaRPr>
          </a:p>
        </p:txBody>
      </p:sp>
      <p:sp>
        <p:nvSpPr>
          <p:cNvPr id="13" name="Shape 11"/>
          <p:cNvSpPr/>
          <p:nvPr/>
        </p:nvSpPr>
        <p:spPr>
          <a:xfrm>
            <a:off x="625475" y="2625725"/>
            <a:ext cx="158750" cy="158750"/>
          </a:xfrm>
          <a:prstGeom prst="ellipse">
            <a:avLst/>
          </a:prstGeom>
          <a:noFill/>
          <a:ln w="15875">
            <a:solidFill>
              <a:srgbClr val="0E6245"/>
            </a:solidFill>
            <a:prstDash val="solid"/>
          </a:ln>
        </p:spPr>
      </p:sp>
      <p:sp>
        <p:nvSpPr>
          <p:cNvPr id="14" name="Shape 12"/>
          <p:cNvSpPr/>
          <p:nvPr/>
        </p:nvSpPr>
        <p:spPr>
          <a:xfrm>
            <a:off x="673100" y="2625725"/>
            <a:ext cx="63500" cy="158750"/>
          </a:xfrm>
          <a:custGeom>
            <a:avLst/>
            <a:gdLst/>
            <a:ahLst/>
            <a:cxnLst/>
            <a:rect l="l" t="t" r="r" b="b"/>
            <a:pathLst>
              <a:path w="63500" h="158750">
                <a:moveTo>
                  <a:pt x="31750" y="0"/>
                </a:moveTo>
                <a:arcTo hR="115094" wR="115094" stAng="13416169" swAng="-5232338"/>
                <a:arcTo hR="115094" wR="115094" stAng="2616169" swAng="-5232338"/>
              </a:path>
            </a:pathLst>
          </a:custGeom>
          <a:noFill/>
          <a:ln w="15875">
            <a:solidFill>
              <a:srgbClr val="0E6245"/>
            </a:solidFill>
            <a:prstDash val="solid"/>
          </a:ln>
        </p:spPr>
      </p:sp>
      <p:sp>
        <p:nvSpPr>
          <p:cNvPr id="15" name="Shape 13"/>
          <p:cNvSpPr/>
          <p:nvPr/>
        </p:nvSpPr>
        <p:spPr>
          <a:xfrm>
            <a:off x="625475" y="2705100"/>
            <a:ext cx="158750" cy="5953"/>
          </a:xfrm>
          <a:custGeom>
            <a:avLst/>
            <a:gdLst/>
            <a:ahLst/>
            <a:cxnLst/>
            <a:rect l="l" t="t" r="r" b="b"/>
            <a:pathLst>
              <a:path w="158750" h="5953">
                <a:moveTo>
                  <a:pt x="0" y="0"/>
                </a:moveTo>
                <a:lnTo>
                  <a:pt x="158750" y="0"/>
                </a:lnTo>
              </a:path>
            </a:pathLst>
          </a:custGeom>
          <a:noFill/>
          <a:ln w="15875">
            <a:solidFill>
              <a:srgbClr val="0E6245"/>
            </a:solidFill>
            <a:prstDash val="solid"/>
          </a:ln>
        </p:spPr>
      </p:sp>
      <p:sp>
        <p:nvSpPr>
          <p:cNvPr id="16" name="Text 14"/>
          <p:cNvSpPr/>
          <p:nvPr/>
        </p:nvSpPr>
        <p:spPr>
          <a:xfrm>
            <a:off x="895350" y="2624616"/>
            <a:ext cx="1129665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Reforms abroad</a:t>
            </a:r>
            <a:endParaRPr lang="en-US" sz="1200" dirty="0">
              <a:latin typeface="Times New Roman" pitchFamily="34" charset="0"/>
              <a:ea typeface="SimSun" pitchFamily="34" charset="-122"/>
              <a:cs typeface="Times New Roman" pitchFamily="34" charset="-120"/>
            </a:endParaRPr>
          </a:p>
        </p:txBody>
      </p:sp>
      <p:sp>
        <p:nvSpPr>
          <p:cNvPr id="17" name="Shape 15"/>
          <p:cNvSpPr/>
          <p:nvPr/>
        </p:nvSpPr>
        <p:spPr>
          <a:xfrm>
            <a:off x="688975" y="3687762"/>
            <a:ext cx="5953" cy="55563"/>
          </a:xfrm>
          <a:custGeom>
            <a:avLst/>
            <a:gdLst/>
            <a:ahLst/>
            <a:cxnLst/>
            <a:rect l="l" t="t" r="r" b="b"/>
            <a:pathLst>
              <a:path w="5953" h="55563">
                <a:moveTo>
                  <a:pt x="0" y="55563"/>
                </a:moveTo>
                <a:lnTo>
                  <a:pt x="0" y="0"/>
                </a:lnTo>
              </a:path>
            </a:pathLst>
          </a:custGeom>
          <a:noFill/>
          <a:ln w="15875">
            <a:solidFill>
              <a:srgbClr val="0E6245"/>
            </a:solidFill>
            <a:prstDash val="solid"/>
          </a:ln>
        </p:spPr>
      </p:sp>
      <p:sp>
        <p:nvSpPr>
          <p:cNvPr id="18" name="Shape 16"/>
          <p:cNvSpPr/>
          <p:nvPr/>
        </p:nvSpPr>
        <p:spPr>
          <a:xfrm>
            <a:off x="633412" y="3616329"/>
            <a:ext cx="142883" cy="39683"/>
          </a:xfrm>
          <a:custGeom>
            <a:avLst/>
            <a:gdLst/>
            <a:ahLst/>
            <a:cxnLst/>
            <a:rect l="l" t="t" r="r" b="b"/>
            <a:pathLst>
              <a:path w="142883" h="39683">
                <a:moveTo>
                  <a:pt x="64445" y="1623"/>
                </a:moveTo>
                <a:arcTo hR="15875" wR="15875" stAng="14631853" swAng="3136294"/>
                <a:lnTo>
                  <a:pt x="140660" y="32151"/>
                </a:lnTo>
                <a:arcTo hR="3969" wR="3969" stAng="17766200" swAng="9240706"/>
                <a:lnTo>
                  <a:pt x="3969" y="39683"/>
                </a:lnTo>
                <a:arcTo hR="3969" wR="3969" stAng="5399984" swAng="9233800"/>
                <a:close/>
              </a:path>
            </a:pathLst>
          </a:custGeom>
          <a:noFill/>
          <a:ln w="15875">
            <a:solidFill>
              <a:srgbClr val="0E6245"/>
            </a:solidFill>
            <a:prstDash val="solid"/>
          </a:ln>
        </p:spPr>
      </p:sp>
      <p:sp>
        <p:nvSpPr>
          <p:cNvPr id="19" name="Shape 17"/>
          <p:cNvSpPr/>
          <p:nvPr/>
        </p:nvSpPr>
        <p:spPr>
          <a:xfrm>
            <a:off x="720725" y="3687762"/>
            <a:ext cx="5953" cy="55563"/>
          </a:xfrm>
          <a:custGeom>
            <a:avLst/>
            <a:gdLst/>
            <a:ahLst/>
            <a:cxnLst/>
            <a:rect l="l" t="t" r="r" b="b"/>
            <a:pathLst>
              <a:path w="5953" h="55563">
                <a:moveTo>
                  <a:pt x="0" y="55563"/>
                </a:moveTo>
                <a:lnTo>
                  <a:pt x="0" y="0"/>
                </a:lnTo>
              </a:path>
            </a:pathLst>
          </a:custGeom>
          <a:noFill/>
          <a:ln w="15875">
            <a:solidFill>
              <a:srgbClr val="0E6245"/>
            </a:solidFill>
            <a:prstDash val="solid"/>
          </a:ln>
        </p:spPr>
      </p:sp>
      <p:sp>
        <p:nvSpPr>
          <p:cNvPr id="20" name="Shape 18"/>
          <p:cNvSpPr/>
          <p:nvPr/>
        </p:nvSpPr>
        <p:spPr>
          <a:xfrm>
            <a:off x="752475" y="3687762"/>
            <a:ext cx="5953" cy="55563"/>
          </a:xfrm>
          <a:custGeom>
            <a:avLst/>
            <a:gdLst/>
            <a:ahLst/>
            <a:cxnLst/>
            <a:rect l="l" t="t" r="r" b="b"/>
            <a:pathLst>
              <a:path w="5953" h="55563">
                <a:moveTo>
                  <a:pt x="0" y="55563"/>
                </a:moveTo>
                <a:lnTo>
                  <a:pt x="0" y="0"/>
                </a:lnTo>
              </a:path>
            </a:pathLst>
          </a:custGeom>
          <a:noFill/>
          <a:ln w="15875">
            <a:solidFill>
              <a:srgbClr val="0E6245"/>
            </a:solidFill>
            <a:prstDash val="solid"/>
          </a:ln>
        </p:spPr>
      </p:sp>
      <p:sp>
        <p:nvSpPr>
          <p:cNvPr id="21" name="Shape 19"/>
          <p:cNvSpPr/>
          <p:nvPr/>
        </p:nvSpPr>
        <p:spPr>
          <a:xfrm>
            <a:off x="633412" y="3775075"/>
            <a:ext cx="142875" cy="5953"/>
          </a:xfrm>
          <a:custGeom>
            <a:avLst/>
            <a:gdLst/>
            <a:ahLst/>
            <a:cxnLst/>
            <a:rect l="l" t="t" r="r" b="b"/>
            <a:pathLst>
              <a:path w="142875" h="5953">
                <a:moveTo>
                  <a:pt x="0" y="0"/>
                </a:moveTo>
                <a:lnTo>
                  <a:pt x="142875" y="0"/>
                </a:lnTo>
              </a:path>
            </a:pathLst>
          </a:custGeom>
          <a:noFill/>
          <a:ln w="15875">
            <a:solidFill>
              <a:srgbClr val="0E6245"/>
            </a:solidFill>
            <a:prstDash val="solid"/>
          </a:ln>
        </p:spPr>
      </p:sp>
      <p:sp>
        <p:nvSpPr>
          <p:cNvPr id="22" name="Shape 20"/>
          <p:cNvSpPr/>
          <p:nvPr/>
        </p:nvSpPr>
        <p:spPr>
          <a:xfrm>
            <a:off x="657225" y="3687762"/>
            <a:ext cx="5953" cy="55563"/>
          </a:xfrm>
          <a:custGeom>
            <a:avLst/>
            <a:gdLst/>
            <a:ahLst/>
            <a:cxnLst/>
            <a:rect l="l" t="t" r="r" b="b"/>
            <a:pathLst>
              <a:path w="5953" h="55563">
                <a:moveTo>
                  <a:pt x="0" y="55563"/>
                </a:moveTo>
                <a:lnTo>
                  <a:pt x="0" y="0"/>
                </a:lnTo>
              </a:path>
            </a:pathLst>
          </a:custGeom>
          <a:noFill/>
          <a:ln w="15875">
            <a:solidFill>
              <a:srgbClr val="0E6245"/>
            </a:solidFill>
            <a:prstDash val="solid"/>
          </a:ln>
        </p:spPr>
      </p:sp>
      <p:sp>
        <p:nvSpPr>
          <p:cNvPr id="23" name="Text 21"/>
          <p:cNvSpPr/>
          <p:nvPr/>
        </p:nvSpPr>
        <p:spPr>
          <a:xfrm>
            <a:off x="895350" y="3615216"/>
            <a:ext cx="1129665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China, old thresholds</a:t>
            </a:r>
            <a:endParaRPr lang="en-US" sz="1200" dirty="0">
              <a:latin typeface="Times New Roman" pitchFamily="34" charset="0"/>
              <a:ea typeface="SimSun" pitchFamily="34" charset="-122"/>
              <a:cs typeface="Times New Roman" pitchFamily="34" charset="-120"/>
            </a:endParaRPr>
          </a:p>
        </p:txBody>
      </p:sp>
      <p:sp>
        <p:nvSpPr>
          <p:cNvPr id="24" name="Shape 22"/>
          <p:cNvSpPr/>
          <p:nvPr/>
        </p:nvSpPr>
        <p:spPr>
          <a:xfrm>
            <a:off x="625475" y="4606925"/>
            <a:ext cx="158750" cy="158750"/>
          </a:xfrm>
          <a:prstGeom prst="ellipse">
            <a:avLst/>
          </a:prstGeom>
          <a:noFill/>
          <a:ln w="15875">
            <a:solidFill>
              <a:srgbClr val="0E6245"/>
            </a:solidFill>
            <a:prstDash val="solid"/>
          </a:ln>
        </p:spPr>
      </p:sp>
      <p:sp>
        <p:nvSpPr>
          <p:cNvPr id="25" name="Shape 23"/>
          <p:cNvSpPr/>
          <p:nvPr/>
        </p:nvSpPr>
        <p:spPr>
          <a:xfrm>
            <a:off x="681752" y="4646577"/>
            <a:ext cx="46276" cy="47660"/>
          </a:xfrm>
          <a:custGeom>
            <a:avLst/>
            <a:gdLst/>
            <a:ahLst/>
            <a:cxnLst/>
            <a:rect l="l" t="t" r="r" b="b"/>
            <a:pathLst>
              <a:path w="46276" h="47660">
                <a:moveTo>
                  <a:pt x="0" y="15910"/>
                </a:moveTo>
                <a:arcTo hR="23813" wR="23813" stAng="11962843" swAng="9642279"/>
                <a:cubicBezTo>
                  <a:pt x="46276" y="39723"/>
                  <a:pt x="22463" y="47660"/>
                  <a:pt x="22463" y="47660"/>
                </a:cubicBezTo>
              </a:path>
            </a:pathLst>
          </a:custGeom>
          <a:noFill/>
          <a:ln w="15875">
            <a:solidFill>
              <a:srgbClr val="0E6245"/>
            </a:solidFill>
            <a:prstDash val="solid"/>
          </a:ln>
        </p:spPr>
      </p:sp>
      <p:sp>
        <p:nvSpPr>
          <p:cNvPr id="26" name="Shape 24"/>
          <p:cNvSpPr/>
          <p:nvPr/>
        </p:nvSpPr>
        <p:spPr>
          <a:xfrm>
            <a:off x="704850" y="4725988"/>
            <a:ext cx="5953" cy="5953"/>
          </a:xfrm>
          <a:custGeom>
            <a:avLst/>
            <a:gdLst/>
            <a:ahLst/>
            <a:cxnLst/>
            <a:rect l="l" t="t" r="r" b="b"/>
            <a:pathLst>
              <a:path w="5953" h="5953">
                <a:moveTo>
                  <a:pt x="0" y="0"/>
                </a:moveTo>
                <a:lnTo>
                  <a:pt x="79" y="0"/>
                </a:lnTo>
              </a:path>
            </a:pathLst>
          </a:custGeom>
          <a:noFill/>
          <a:ln w="15875">
            <a:solidFill>
              <a:srgbClr val="0E6245"/>
            </a:solidFill>
            <a:prstDash val="solid"/>
          </a:ln>
        </p:spPr>
      </p:sp>
      <p:sp>
        <p:nvSpPr>
          <p:cNvPr id="27" name="Text 25"/>
          <p:cNvSpPr/>
          <p:nvPr/>
        </p:nvSpPr>
        <p:spPr>
          <a:xfrm>
            <a:off x="895350" y="4605816"/>
            <a:ext cx="1129665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China, after the reform</a:t>
            </a:r>
            <a:endParaRPr lang="en-US" sz="1200" dirty="0">
              <a:latin typeface="Times New Roman" pitchFamily="34" charset="0"/>
              <a:ea typeface="SimSun" pitchFamily="34" charset="-122"/>
              <a:cs typeface="Times New Roman" pitchFamily="34" charset="-120"/>
            </a:endParaRPr>
          </a:p>
        </p:txBody>
      </p:sp>
      <p:sp>
        <p:nvSpPr>
          <p:cNvPr id="28" name="Shape 26"/>
          <p:cNvSpPr/>
          <p:nvPr/>
        </p:nvSpPr>
        <p:spPr>
          <a:xfrm>
            <a:off x="2857500" y="2247900"/>
            <a:ext cx="2857500" cy="914400"/>
          </a:xfrm>
          <a:prstGeom prst="roundRect">
            <a:avLst>
              <a:gd name="adj" fmla="val 4167"/>
            </a:avLst>
          </a:prstGeom>
          <a:solidFill>
            <a:srgbClr val="E5ECE5"/>
          </a:solidFill>
          <a:ln/>
        </p:spPr>
      </p:sp>
      <p:sp>
        <p:nvSpPr>
          <p:cNvPr id="29" name="Text 27"/>
          <p:cNvSpPr/>
          <p:nvPr/>
        </p:nvSpPr>
        <p:spPr>
          <a:xfrm>
            <a:off x="3009900" y="2405362"/>
            <a:ext cx="91821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Agree in direction, +6.3 to +21.2</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5791200" y="2247900"/>
            <a:ext cx="2857500" cy="914400"/>
          </a:xfrm>
          <a:prstGeom prst="roundRect">
            <a:avLst>
              <a:gd name="adj" fmla="val 4167"/>
            </a:avLst>
          </a:prstGeom>
          <a:solidFill>
            <a:srgbClr val="E5ECE5"/>
          </a:solidFill>
          <a:ln/>
        </p:spPr>
      </p:sp>
      <p:sp>
        <p:nvSpPr>
          <p:cNvPr id="31" name="Text 29"/>
          <p:cNvSpPr/>
          <p:nvPr/>
        </p:nvSpPr>
        <p:spPr>
          <a:xfrm>
            <a:off x="5943600" y="2405362"/>
            <a:ext cx="62484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France unemployment +13.4,</a:t>
            </a:r>
            <a:endParaRPr lang="en-US" sz="1050" dirty="0">
              <a:latin typeface="Microsoft YaHei" pitchFamily="34" charset="0"/>
              <a:ea typeface="Microsoft YaHei" pitchFamily="34" charset="-122"/>
              <a:cs typeface="Microsoft YaHei" pitchFamily="34" charset="-120"/>
            </a:endParaRPr>
          </a:p>
        </p:txBody>
      </p:sp>
      <p:sp>
        <p:nvSpPr>
          <p:cNvPr id="32" name="Text 30"/>
          <p:cNvSpPr/>
          <p:nvPr/>
        </p:nvSpPr>
        <p:spPr>
          <a:xfrm>
            <a:off x="5943600" y="2614912"/>
            <a:ext cx="62484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Netherlands disability +12.7</a:t>
            </a:r>
            <a:endParaRPr lang="en-US" sz="1050" dirty="0">
              <a:latin typeface="Microsoft YaHei" pitchFamily="34" charset="0"/>
              <a:ea typeface="Microsoft YaHei" pitchFamily="34" charset="-122"/>
              <a:cs typeface="Microsoft YaHei" pitchFamily="34" charset="-120"/>
            </a:endParaRPr>
          </a:p>
        </p:txBody>
      </p:sp>
      <p:sp>
        <p:nvSpPr>
          <p:cNvPr id="33" name="Shape 31"/>
          <p:cNvSpPr/>
          <p:nvPr/>
        </p:nvSpPr>
        <p:spPr>
          <a:xfrm>
            <a:off x="8724900" y="2247900"/>
            <a:ext cx="2857500" cy="914400"/>
          </a:xfrm>
          <a:prstGeom prst="roundRect">
            <a:avLst>
              <a:gd name="adj" fmla="val 4167"/>
            </a:avLst>
          </a:prstGeom>
          <a:solidFill>
            <a:srgbClr val="E5ECE5"/>
          </a:solidFill>
          <a:ln/>
        </p:spPr>
      </p:sp>
      <p:sp>
        <p:nvSpPr>
          <p:cNvPr id="34" name="Text 32"/>
          <p:cNvSpPr/>
          <p:nvPr/>
        </p:nvSpPr>
        <p:spPr>
          <a:xfrm>
            <a:off x="8877300" y="2405362"/>
            <a:ext cx="3314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Italy shows people acting ahead</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2857500" y="3238500"/>
            <a:ext cx="2857500" cy="914400"/>
          </a:xfrm>
          <a:prstGeom prst="roundRect">
            <a:avLst>
              <a:gd name="adj" fmla="val 4167"/>
            </a:avLst>
          </a:prstGeom>
          <a:solidFill>
            <a:srgbClr val="E5ECE5"/>
          </a:solidFill>
          <a:ln/>
        </p:spPr>
      </p:sp>
      <p:sp>
        <p:nvSpPr>
          <p:cNvPr id="36" name="Text 34"/>
          <p:cNvSpPr/>
          <p:nvPr/>
        </p:nvSpPr>
        <p:spPr>
          <a:xfrm>
            <a:off x="3009900" y="3395962"/>
            <a:ext cx="91821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Retirement jumps are clear, few look at</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3009900" y="3605512"/>
            <a:ext cx="91821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work itself</a:t>
            </a:r>
            <a:endParaRPr lang="en-US" sz="1050" dirty="0">
              <a:latin typeface="Microsoft YaHei" pitchFamily="34" charset="0"/>
              <a:ea typeface="Microsoft YaHei" pitchFamily="34" charset="-122"/>
              <a:cs typeface="Microsoft YaHei" pitchFamily="34" charset="-120"/>
            </a:endParaRPr>
          </a:p>
        </p:txBody>
      </p:sp>
      <p:sp>
        <p:nvSpPr>
          <p:cNvPr id="38" name="Shape 36"/>
          <p:cNvSpPr/>
          <p:nvPr/>
        </p:nvSpPr>
        <p:spPr>
          <a:xfrm>
            <a:off x="5797868" y="3245168"/>
            <a:ext cx="2844165" cy="901065"/>
          </a:xfrm>
          <a:prstGeom prst="roundRect">
            <a:avLst>
              <a:gd name="adj" fmla="val 4228"/>
            </a:avLst>
          </a:prstGeom>
          <a:noFill/>
          <a:ln w="13335">
            <a:solidFill>
              <a:srgbClr val="B8B4A6"/>
            </a:solidFill>
            <a:prstDash val="dash"/>
          </a:ln>
        </p:spPr>
      </p:sp>
      <p:sp>
        <p:nvSpPr>
          <p:cNvPr id="39" name="Text 37"/>
          <p:cNvSpPr/>
          <p:nvPr/>
        </p:nvSpPr>
        <p:spPr>
          <a:xfrm>
            <a:off x="2247900" y="3605691"/>
            <a:ext cx="9944100" cy="182880"/>
          </a:xfrm>
          <a:prstGeom prst="rect">
            <a:avLst/>
          </a:prstGeom>
          <a:noFill/>
          <a:ln/>
        </p:spPr>
        <p:txBody>
          <a:bodyPr wrap="none" lIns="0" tIns="0" rIns="0" bIns="0" rtlCol="0" anchor="t"/>
          <a:lstStyle/>
          <a:p>
            <a:pPr algn="ctr" indent="0" marL="0">
              <a:buNone/>
            </a:pPr>
            <a:r>
              <a:rPr lang="en-US" sz="1200" b="1" dirty="0">
                <a:solidFill>
                  <a:srgbClr val="62655B"/>
                </a:solidFill>
                <a:latin typeface="Times New Roman" pitchFamily="34" charset="0"/>
                <a:ea typeface="SimSun" pitchFamily="34" charset="-122"/>
                <a:cs typeface="Times New Roman" pitchFamily="34" charset="-120"/>
              </a:rPr>
              <a:t>None found in this search</a:t>
            </a:r>
            <a:endParaRPr lang="en-US" sz="1200" dirty="0">
              <a:latin typeface="Times New Roman" pitchFamily="34" charset="0"/>
              <a:ea typeface="SimSun" pitchFamily="34" charset="-122"/>
              <a:cs typeface="Times New Roman" pitchFamily="34" charset="-120"/>
            </a:endParaRPr>
          </a:p>
        </p:txBody>
      </p:sp>
      <p:sp>
        <p:nvSpPr>
          <p:cNvPr id="40" name="Shape 38"/>
          <p:cNvSpPr/>
          <p:nvPr/>
        </p:nvSpPr>
        <p:spPr>
          <a:xfrm>
            <a:off x="8724900" y="3238500"/>
            <a:ext cx="2857500" cy="914400"/>
          </a:xfrm>
          <a:prstGeom prst="roundRect">
            <a:avLst>
              <a:gd name="adj" fmla="val 4167"/>
            </a:avLst>
          </a:prstGeom>
          <a:solidFill>
            <a:srgbClr val="E5ECE5"/>
          </a:solidFill>
          <a:ln/>
        </p:spPr>
      </p:sp>
      <p:sp>
        <p:nvSpPr>
          <p:cNvPr id="41" name="Text 39"/>
          <p:cNvSpPr/>
          <p:nvPr/>
        </p:nvSpPr>
        <p:spPr>
          <a:xfrm>
            <a:off x="8877300" y="3395962"/>
            <a:ext cx="3314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Care, health and spending well covered</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2864168" y="4235768"/>
            <a:ext cx="2844165" cy="901065"/>
          </a:xfrm>
          <a:prstGeom prst="roundRect">
            <a:avLst>
              <a:gd name="adj" fmla="val 4228"/>
            </a:avLst>
          </a:prstGeom>
          <a:noFill/>
          <a:ln w="13335">
            <a:solidFill>
              <a:srgbClr val="A8861D"/>
            </a:solidFill>
            <a:prstDash val="dash"/>
          </a:ln>
        </p:spPr>
      </p:sp>
      <p:sp>
        <p:nvSpPr>
          <p:cNvPr id="43" name="Text 41"/>
          <p:cNvSpPr/>
          <p:nvPr/>
        </p:nvSpPr>
        <p:spPr>
          <a:xfrm>
            <a:off x="0" y="4596291"/>
            <a:ext cx="8572500" cy="182880"/>
          </a:xfrm>
          <a:prstGeom prst="rect">
            <a:avLst/>
          </a:prstGeom>
          <a:noFill/>
          <a:ln/>
        </p:spPr>
        <p:txBody>
          <a:bodyPr wrap="none" lIns="0" tIns="0" rIns="0" bIns="0" rtlCol="0" anchor="t"/>
          <a:lstStyle/>
          <a:p>
            <a:pPr algn="ctr" indent="0" marL="0">
              <a:buNone/>
            </a:pPr>
            <a:r>
              <a:rPr lang="en-US" sz="1200" b="1" dirty="0">
                <a:solidFill>
                  <a:srgbClr val="80691E"/>
                </a:solidFill>
                <a:latin typeface="Times New Roman" pitchFamily="34" charset="0"/>
                <a:ea typeface="SimSun" pitchFamily="34" charset="-122"/>
                <a:cs typeface="Times New Roman" pitchFamily="34" charset="-120"/>
              </a:rPr>
              <a:t>Blank</a:t>
            </a:r>
            <a:endParaRPr lang="en-US" sz="1200" dirty="0">
              <a:latin typeface="Times New Roman" pitchFamily="34" charset="0"/>
              <a:ea typeface="SimSun" pitchFamily="34" charset="-122"/>
              <a:cs typeface="Times New Roman" pitchFamily="34" charset="-120"/>
            </a:endParaRPr>
          </a:p>
        </p:txBody>
      </p:sp>
      <p:sp>
        <p:nvSpPr>
          <p:cNvPr id="44" name="Shape 42"/>
          <p:cNvSpPr/>
          <p:nvPr/>
        </p:nvSpPr>
        <p:spPr>
          <a:xfrm>
            <a:off x="5797868" y="4235768"/>
            <a:ext cx="2844165" cy="901065"/>
          </a:xfrm>
          <a:prstGeom prst="roundRect">
            <a:avLst>
              <a:gd name="adj" fmla="val 4228"/>
            </a:avLst>
          </a:prstGeom>
          <a:noFill/>
          <a:ln w="13335">
            <a:solidFill>
              <a:srgbClr val="A8861D"/>
            </a:solidFill>
            <a:prstDash val="dash"/>
          </a:ln>
        </p:spPr>
      </p:sp>
      <p:sp>
        <p:nvSpPr>
          <p:cNvPr id="45" name="Text 43"/>
          <p:cNvSpPr/>
          <p:nvPr/>
        </p:nvSpPr>
        <p:spPr>
          <a:xfrm>
            <a:off x="2247900" y="4596291"/>
            <a:ext cx="9944100" cy="182880"/>
          </a:xfrm>
          <a:prstGeom prst="rect">
            <a:avLst/>
          </a:prstGeom>
          <a:noFill/>
          <a:ln/>
        </p:spPr>
        <p:txBody>
          <a:bodyPr wrap="none" lIns="0" tIns="0" rIns="0" bIns="0" rtlCol="0" anchor="t"/>
          <a:lstStyle/>
          <a:p>
            <a:pPr algn="ctr" indent="0" marL="0">
              <a:buNone/>
            </a:pPr>
            <a:r>
              <a:rPr lang="en-US" sz="1200" b="1" dirty="0">
                <a:solidFill>
                  <a:srgbClr val="80691E"/>
                </a:solidFill>
                <a:latin typeface="Times New Roman" pitchFamily="34" charset="0"/>
                <a:ea typeface="SimSun" pitchFamily="34" charset="-122"/>
                <a:cs typeface="Times New Roman" pitchFamily="34" charset="-120"/>
              </a:rPr>
              <a:t>Blank</a:t>
            </a:r>
            <a:endParaRPr lang="en-US" sz="1200" dirty="0">
              <a:latin typeface="Times New Roman" pitchFamily="34" charset="0"/>
              <a:ea typeface="SimSun" pitchFamily="34" charset="-122"/>
              <a:cs typeface="Times New Roman" pitchFamily="34" charset="-120"/>
            </a:endParaRPr>
          </a:p>
        </p:txBody>
      </p:sp>
      <p:sp>
        <p:nvSpPr>
          <p:cNvPr id="46" name="Shape 44"/>
          <p:cNvSpPr/>
          <p:nvPr/>
        </p:nvSpPr>
        <p:spPr>
          <a:xfrm>
            <a:off x="8724900" y="4229100"/>
            <a:ext cx="2857500" cy="914400"/>
          </a:xfrm>
          <a:prstGeom prst="roundRect">
            <a:avLst>
              <a:gd name="adj" fmla="val 4167"/>
            </a:avLst>
          </a:prstGeom>
          <a:solidFill>
            <a:srgbClr val="FCFBF6"/>
          </a:solidFill>
          <a:ln/>
        </p:spPr>
      </p:sp>
      <p:sp>
        <p:nvSpPr>
          <p:cNvPr id="47" name="Text 45"/>
          <p:cNvSpPr/>
          <p:nvPr/>
        </p:nvSpPr>
        <p:spPr>
          <a:xfrm>
            <a:off x="8877300" y="4386562"/>
            <a:ext cx="3314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Only projections, simulations and</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8877300" y="4596112"/>
            <a:ext cx="3314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opinion studies</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2857500" y="5219700"/>
            <a:ext cx="8724900" cy="419100"/>
          </a:xfrm>
          <a:prstGeom prst="roundRect">
            <a:avLst>
              <a:gd name="adj" fmla="val 9091"/>
            </a:avLst>
          </a:prstGeom>
          <a:solidFill>
            <a:srgbClr val="EFE9D5"/>
          </a:solidFill>
          <a:ln/>
        </p:spPr>
      </p:sp>
      <p:sp>
        <p:nvSpPr>
          <p:cNvPr id="50" name="Text 48"/>
          <p:cNvSpPr/>
          <p:nvPr/>
        </p:nvSpPr>
        <p:spPr>
          <a:xfrm>
            <a:off x="3009900" y="5339423"/>
            <a:ext cx="9182100" cy="171450"/>
          </a:xfrm>
          <a:prstGeom prst="rect">
            <a:avLst/>
          </a:prstGeom>
          <a:noFill/>
          <a:ln/>
        </p:spPr>
        <p:txBody>
          <a:bodyPr wrap="none" lIns="0" tIns="0" rIns="0" bIns="0" rtlCol="0" anchor="t"/>
          <a:lstStyle/>
          <a:p>
            <a:pPr algn="l" indent="0" marL="0">
              <a:buNone/>
            </a:pPr>
            <a:r>
              <a:rPr lang="en-US" sz="1125" b="1" dirty="0">
                <a:solidFill>
                  <a:srgbClr val="23251F"/>
                </a:solidFill>
                <a:latin typeface="Microsoft YaHei" pitchFamily="34" charset="0"/>
                <a:ea typeface="Microsoft YaHei" pitchFamily="34" charset="-122"/>
                <a:cs typeface="Microsoft YaHei" pitchFamily="34" charset="-120"/>
              </a:rPr>
              <a:t>The gap: no causal study on post-reform microdata, and both public datasets stop before the reform</a:t>
            </a:r>
            <a:pPr algn="l" indent="0" marL="0">
              <a:buNone/>
            </a:pPr>
            <a:r>
              <a:rPr lang="en-US" sz="1125" b="1" dirty="0">
                <a:solidFill>
                  <a:srgbClr val="0E6245"/>
                </a:solidFill>
                <a:latin typeface="Microsoft YaHei" pitchFamily="34" charset="0"/>
                <a:ea typeface="Microsoft YaHei" pitchFamily="34" charset="-122"/>
                <a:cs typeface="Microsoft YaHei" pitchFamily="34" charset="-120"/>
              </a:rPr>
              <a:t>¹</a:t>
            </a:r>
            <a:endParaRPr lang="en-US" sz="1125" dirty="0">
              <a:latin typeface="Microsoft YaHei" pitchFamily="34" charset="0"/>
              <a:ea typeface="Microsoft YaHei" pitchFamily="34" charset="-122"/>
              <a:cs typeface="Microsoft YaHei" pitchFamily="34" charset="-120"/>
            </a:endParaRPr>
          </a:p>
        </p:txBody>
      </p:sp>
      <p:sp>
        <p:nvSpPr>
          <p:cNvPr id="51" name="Shape 49"/>
          <p:cNvSpPr/>
          <p:nvPr/>
        </p:nvSpPr>
        <p:spPr>
          <a:xfrm>
            <a:off x="609600" y="6216015"/>
            <a:ext cx="1714500" cy="7620"/>
          </a:xfrm>
          <a:prstGeom prst="rect">
            <a:avLst/>
          </a:prstGeom>
          <a:solidFill>
            <a:srgbClr val="8A8471"/>
          </a:solidFill>
          <a:ln/>
        </p:spPr>
      </p:sp>
      <p:sp>
        <p:nvSpPr>
          <p:cNvPr id="52" name="Text 50"/>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53" name="Text 51"/>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The studies on pages 8 to 10, Zhao and Li (2025), searched to 6 October 2026</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1"/>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12</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864760" y="261514"/>
            <a:ext cx="1327240"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137514" y="261514"/>
            <a:ext cx="105448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D</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g</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Hypotheses: more work, some jobless, less care</a:t>
            </a:r>
            <a:endParaRPr lang="en-US" sz="2250" dirty="0">
              <a:latin typeface="Times New Roman" pitchFamily="34" charset="0"/>
              <a:ea typeface="SimSun" pitchFamily="34" charset="-122"/>
              <a:cs typeface="Times New Roman" pitchFamily="34" charset="-120"/>
            </a:endParaRPr>
          </a:p>
        </p:txBody>
      </p:sp>
      <p:sp>
        <p:nvSpPr>
          <p:cNvPr id="9" name="Shape 7"/>
          <p:cNvSpPr/>
          <p:nvPr/>
        </p:nvSpPr>
        <p:spPr>
          <a:xfrm>
            <a:off x="614363" y="1604963"/>
            <a:ext cx="7800975" cy="1114425"/>
          </a:xfrm>
          <a:prstGeom prst="roundRect">
            <a:avLst>
              <a:gd name="adj" fmla="val 2991"/>
            </a:avLst>
          </a:prstGeom>
          <a:solidFill>
            <a:srgbClr val="FCFBF6"/>
          </a:solidFill>
          <a:ln w="9525">
            <a:solidFill>
              <a:srgbClr val="DDD9C8"/>
            </a:solidFill>
            <a:prstDash val="solid"/>
          </a:ln>
        </p:spPr>
      </p:sp>
      <p:sp>
        <p:nvSpPr>
          <p:cNvPr id="10" name="Text 8"/>
          <p:cNvSpPr/>
          <p:nvPr/>
        </p:nvSpPr>
        <p:spPr>
          <a:xfrm>
            <a:off x="800100" y="1822853"/>
            <a:ext cx="113919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H1</a:t>
            </a:r>
            <a:endParaRPr lang="en-US" sz="3000" dirty="0">
              <a:latin typeface="Times New Roman" pitchFamily="34" charset="0"/>
              <a:ea typeface="SimSun" pitchFamily="34" charset="-122"/>
              <a:cs typeface="Times New Roman" pitchFamily="34" charset="-120"/>
            </a:endParaRPr>
          </a:p>
        </p:txBody>
      </p:sp>
      <p:sp>
        <p:nvSpPr>
          <p:cNvPr id="11" name="Shape 9"/>
          <p:cNvSpPr/>
          <p:nvPr/>
        </p:nvSpPr>
        <p:spPr>
          <a:xfrm>
            <a:off x="1699419" y="1947069"/>
            <a:ext cx="87313" cy="87313"/>
          </a:xfrm>
          <a:custGeom>
            <a:avLst/>
            <a:gdLst/>
            <a:ahLst/>
            <a:cxnLst/>
            <a:rect l="l" t="t" r="r" b="b"/>
            <a:pathLst>
              <a:path w="87313" h="87313">
                <a:moveTo>
                  <a:pt x="0" y="0"/>
                </a:moveTo>
                <a:lnTo>
                  <a:pt x="87313" y="0"/>
                </a:lnTo>
                <a:lnTo>
                  <a:pt x="87313" y="87313"/>
                </a:lnTo>
              </a:path>
            </a:pathLst>
          </a:custGeom>
          <a:noFill/>
          <a:ln w="17463">
            <a:solidFill>
              <a:srgbClr val="A8861D"/>
            </a:solidFill>
            <a:prstDash val="solid"/>
          </a:ln>
        </p:spPr>
      </p:sp>
      <p:sp>
        <p:nvSpPr>
          <p:cNvPr id="12" name="Shape 10"/>
          <p:cNvSpPr/>
          <p:nvPr/>
        </p:nvSpPr>
        <p:spPr>
          <a:xfrm>
            <a:off x="1699419" y="1947069"/>
            <a:ext cx="87313" cy="87313"/>
          </a:xfrm>
          <a:custGeom>
            <a:avLst/>
            <a:gdLst/>
            <a:ahLst/>
            <a:cxnLst/>
            <a:rect l="l" t="t" r="r" b="b"/>
            <a:pathLst>
              <a:path w="87313" h="87313">
                <a:moveTo>
                  <a:pt x="0" y="87313"/>
                </a:moveTo>
                <a:lnTo>
                  <a:pt x="87313" y="0"/>
                </a:lnTo>
              </a:path>
            </a:pathLst>
          </a:custGeom>
          <a:noFill/>
          <a:ln w="17463">
            <a:solidFill>
              <a:srgbClr val="A8861D"/>
            </a:solidFill>
            <a:prstDash val="solid"/>
          </a:ln>
        </p:spPr>
      </p:sp>
      <p:sp>
        <p:nvSpPr>
          <p:cNvPr id="13" name="Text 11"/>
          <p:cNvSpPr/>
          <p:nvPr/>
        </p:nvSpPr>
        <p:spPr>
          <a:xfrm>
            <a:off x="1943100" y="1835352"/>
            <a:ext cx="102489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More work past the old age</a:t>
            </a:r>
            <a:endParaRPr lang="en-US" sz="1500" dirty="0">
              <a:latin typeface="Times New Roman" pitchFamily="34" charset="0"/>
              <a:ea typeface="SimSun" pitchFamily="34" charset="-122"/>
              <a:cs typeface="Times New Roman" pitchFamily="34" charset="-120"/>
            </a:endParaRPr>
          </a:p>
        </p:txBody>
      </p:sp>
      <p:sp>
        <p:nvSpPr>
          <p:cNvPr id="14" name="Shape 12"/>
          <p:cNvSpPr/>
          <p:nvPr/>
        </p:nvSpPr>
        <p:spPr>
          <a:xfrm>
            <a:off x="7391400" y="1828800"/>
            <a:ext cx="819150" cy="228600"/>
          </a:xfrm>
          <a:prstGeom prst="roundRect">
            <a:avLst>
              <a:gd name="adj" fmla="val 12500"/>
            </a:avLst>
          </a:prstGeom>
          <a:solidFill>
            <a:srgbClr val="E5ECE5"/>
          </a:solidFill>
          <a:ln/>
        </p:spPr>
      </p:sp>
      <p:sp>
        <p:nvSpPr>
          <p:cNvPr id="15" name="Text 13"/>
          <p:cNvSpPr/>
          <p:nvPr/>
        </p:nvSpPr>
        <p:spPr>
          <a:xfrm>
            <a:off x="3409950" y="1871239"/>
            <a:ext cx="8782050" cy="137160"/>
          </a:xfrm>
          <a:prstGeom prst="rect">
            <a:avLst/>
          </a:prstGeom>
          <a:noFill/>
          <a:ln/>
        </p:spPr>
        <p:txBody>
          <a:bodyPr wrap="none" lIns="0" tIns="0" rIns="0" bIns="0" rtlCol="0" anchor="t"/>
          <a:lstStyle/>
          <a:p>
            <a:pPr algn="ctr" indent="0" marL="0">
              <a:buNone/>
            </a:pPr>
            <a:r>
              <a:rPr lang="en-US" sz="900" b="1" dirty="0">
                <a:solidFill>
                  <a:srgbClr val="0E6245"/>
                </a:solidFill>
                <a:latin typeface="Microsoft YaHei" pitchFamily="34" charset="0"/>
                <a:ea typeface="Microsoft YaHei" pitchFamily="34" charset="-122"/>
                <a:cs typeface="Microsoft YaHei" pitchFamily="34" charset="-120"/>
              </a:rPr>
              <a:t>Expected +</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1943100" y="2157712"/>
            <a:ext cx="102489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People past the old age but short of the new one are more likely in work</a:t>
            </a:r>
            <a:endParaRPr lang="en-US" sz="1050" dirty="0">
              <a:latin typeface="Microsoft YaHei" pitchFamily="34" charset="0"/>
              <a:ea typeface="Microsoft YaHei" pitchFamily="34" charset="-122"/>
              <a:cs typeface="Microsoft YaHei" pitchFamily="34" charset="-120"/>
            </a:endParaRPr>
          </a:p>
        </p:txBody>
      </p:sp>
      <p:sp>
        <p:nvSpPr>
          <p:cNvPr id="17" name="Text 15"/>
          <p:cNvSpPr/>
          <p:nvPr/>
        </p:nvSpPr>
        <p:spPr>
          <a:xfrm>
            <a:off x="1943100" y="2423689"/>
            <a:ext cx="102489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Ground: the six studies on page 8</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614363" y="2843213"/>
            <a:ext cx="7800975" cy="1114425"/>
          </a:xfrm>
          <a:prstGeom prst="roundRect">
            <a:avLst>
              <a:gd name="adj" fmla="val 2991"/>
            </a:avLst>
          </a:prstGeom>
          <a:solidFill>
            <a:srgbClr val="FCFBF6"/>
          </a:solidFill>
          <a:ln w="9525">
            <a:solidFill>
              <a:srgbClr val="DDD9C8"/>
            </a:solidFill>
            <a:prstDash val="solid"/>
          </a:ln>
        </p:spPr>
      </p:sp>
      <p:sp>
        <p:nvSpPr>
          <p:cNvPr id="19" name="Text 17"/>
          <p:cNvSpPr/>
          <p:nvPr/>
        </p:nvSpPr>
        <p:spPr>
          <a:xfrm>
            <a:off x="800100" y="3061103"/>
            <a:ext cx="113919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H2</a:t>
            </a:r>
            <a:endParaRPr lang="en-US" sz="3000" dirty="0">
              <a:latin typeface="Times New Roman" pitchFamily="34" charset="0"/>
              <a:ea typeface="SimSun" pitchFamily="34" charset="-122"/>
              <a:cs typeface="Times New Roman" pitchFamily="34" charset="-120"/>
            </a:endParaRPr>
          </a:p>
        </p:txBody>
      </p:sp>
      <p:sp>
        <p:nvSpPr>
          <p:cNvPr id="20" name="Shape 18"/>
          <p:cNvSpPr/>
          <p:nvPr/>
        </p:nvSpPr>
        <p:spPr>
          <a:xfrm>
            <a:off x="1716881" y="3255169"/>
            <a:ext cx="52388" cy="52388"/>
          </a:xfrm>
          <a:prstGeom prst="ellipse">
            <a:avLst/>
          </a:prstGeom>
          <a:noFill/>
          <a:ln w="17463">
            <a:solidFill>
              <a:srgbClr val="A8861D"/>
            </a:solidFill>
            <a:prstDash val="solid"/>
          </a:ln>
        </p:spPr>
      </p:sp>
      <p:sp>
        <p:nvSpPr>
          <p:cNvPr id="21" name="Shape 19"/>
          <p:cNvSpPr/>
          <p:nvPr/>
        </p:nvSpPr>
        <p:spPr>
          <a:xfrm>
            <a:off x="1664494" y="3150394"/>
            <a:ext cx="52388" cy="52388"/>
          </a:xfrm>
          <a:prstGeom prst="ellipse">
            <a:avLst/>
          </a:prstGeom>
          <a:noFill/>
          <a:ln w="17463">
            <a:solidFill>
              <a:srgbClr val="A8861D"/>
            </a:solidFill>
            <a:prstDash val="solid"/>
          </a:ln>
        </p:spPr>
      </p:sp>
      <p:sp>
        <p:nvSpPr>
          <p:cNvPr id="22" name="Shape 20"/>
          <p:cNvSpPr/>
          <p:nvPr/>
        </p:nvSpPr>
        <p:spPr>
          <a:xfrm>
            <a:off x="1769269" y="3150394"/>
            <a:ext cx="52388" cy="52388"/>
          </a:xfrm>
          <a:prstGeom prst="ellipse">
            <a:avLst/>
          </a:prstGeom>
          <a:noFill/>
          <a:ln w="17463">
            <a:solidFill>
              <a:srgbClr val="A8861D"/>
            </a:solidFill>
            <a:prstDash val="solid"/>
          </a:ln>
        </p:spPr>
      </p:sp>
      <p:sp>
        <p:nvSpPr>
          <p:cNvPr id="23" name="Shape 21"/>
          <p:cNvSpPr/>
          <p:nvPr/>
        </p:nvSpPr>
        <p:spPr>
          <a:xfrm>
            <a:off x="1690688" y="3202781"/>
            <a:ext cx="104775" cy="26194"/>
          </a:xfrm>
          <a:custGeom>
            <a:avLst/>
            <a:gdLst/>
            <a:ahLst/>
            <a:cxnLst/>
            <a:rect l="l" t="t" r="r" b="b"/>
            <a:pathLst>
              <a:path w="104775" h="26194">
                <a:moveTo>
                  <a:pt x="104775" y="0"/>
                </a:moveTo>
                <a:lnTo>
                  <a:pt x="104775" y="17463"/>
                </a:lnTo>
                <a:cubicBezTo>
                  <a:pt x="104775" y="22701"/>
                  <a:pt x="101283" y="26194"/>
                  <a:pt x="96044" y="26194"/>
                </a:cubicBezTo>
                <a:lnTo>
                  <a:pt x="8731" y="26194"/>
                </a:lnTo>
                <a:cubicBezTo>
                  <a:pt x="3493" y="26194"/>
                  <a:pt x="0" y="22701"/>
                  <a:pt x="0" y="17463"/>
                </a:cubicBezTo>
                <a:lnTo>
                  <a:pt x="0" y="0"/>
                </a:lnTo>
              </a:path>
            </a:pathLst>
          </a:custGeom>
          <a:noFill/>
          <a:ln w="17463">
            <a:solidFill>
              <a:srgbClr val="A8861D"/>
            </a:solidFill>
            <a:prstDash val="solid"/>
          </a:ln>
        </p:spPr>
      </p:sp>
      <p:sp>
        <p:nvSpPr>
          <p:cNvPr id="24" name="Shape 22"/>
          <p:cNvSpPr/>
          <p:nvPr/>
        </p:nvSpPr>
        <p:spPr>
          <a:xfrm>
            <a:off x="1743075" y="3228975"/>
            <a:ext cx="6548" cy="26194"/>
          </a:xfrm>
          <a:custGeom>
            <a:avLst/>
            <a:gdLst/>
            <a:ahLst/>
            <a:cxnLst/>
            <a:rect l="l" t="t" r="r" b="b"/>
            <a:pathLst>
              <a:path w="6548" h="26194">
                <a:moveTo>
                  <a:pt x="0" y="0"/>
                </a:moveTo>
                <a:lnTo>
                  <a:pt x="0" y="26194"/>
                </a:lnTo>
              </a:path>
            </a:pathLst>
          </a:custGeom>
          <a:noFill/>
          <a:ln w="17463">
            <a:solidFill>
              <a:srgbClr val="A8861D"/>
            </a:solidFill>
            <a:prstDash val="solid"/>
          </a:ln>
        </p:spPr>
      </p:sp>
      <p:sp>
        <p:nvSpPr>
          <p:cNvPr id="25" name="Text 23"/>
          <p:cNvSpPr/>
          <p:nvPr/>
        </p:nvSpPr>
        <p:spPr>
          <a:xfrm>
            <a:off x="1943100" y="3073602"/>
            <a:ext cx="102489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Some go into unemployment</a:t>
            </a:r>
            <a:endParaRPr lang="en-US" sz="1500" dirty="0">
              <a:latin typeface="Times New Roman" pitchFamily="34" charset="0"/>
              <a:ea typeface="SimSun" pitchFamily="34" charset="-122"/>
              <a:cs typeface="Times New Roman" pitchFamily="34" charset="-120"/>
            </a:endParaRPr>
          </a:p>
        </p:txBody>
      </p:sp>
      <p:sp>
        <p:nvSpPr>
          <p:cNvPr id="26" name="Shape 24"/>
          <p:cNvSpPr/>
          <p:nvPr/>
        </p:nvSpPr>
        <p:spPr>
          <a:xfrm>
            <a:off x="7391400" y="3067050"/>
            <a:ext cx="819150" cy="228600"/>
          </a:xfrm>
          <a:prstGeom prst="roundRect">
            <a:avLst>
              <a:gd name="adj" fmla="val 12500"/>
            </a:avLst>
          </a:prstGeom>
          <a:solidFill>
            <a:srgbClr val="E5ECE5"/>
          </a:solidFill>
          <a:ln/>
        </p:spPr>
      </p:sp>
      <p:sp>
        <p:nvSpPr>
          <p:cNvPr id="27" name="Text 25"/>
          <p:cNvSpPr/>
          <p:nvPr/>
        </p:nvSpPr>
        <p:spPr>
          <a:xfrm>
            <a:off x="3409950" y="3109489"/>
            <a:ext cx="8782050" cy="137160"/>
          </a:xfrm>
          <a:prstGeom prst="rect">
            <a:avLst/>
          </a:prstGeom>
          <a:noFill/>
          <a:ln/>
        </p:spPr>
        <p:txBody>
          <a:bodyPr wrap="none" lIns="0" tIns="0" rIns="0" bIns="0" rtlCol="0" anchor="t"/>
          <a:lstStyle/>
          <a:p>
            <a:pPr algn="ctr" indent="0" marL="0">
              <a:buNone/>
            </a:pPr>
            <a:r>
              <a:rPr lang="en-US" sz="900" b="1" dirty="0">
                <a:solidFill>
                  <a:srgbClr val="0E6245"/>
                </a:solidFill>
                <a:latin typeface="Microsoft YaHei" pitchFamily="34" charset="0"/>
                <a:ea typeface="Microsoft YaHei" pitchFamily="34" charset="-122"/>
                <a:cs typeface="Microsoft YaHei" pitchFamily="34" charset="-120"/>
              </a:rPr>
              <a:t>Expected +</a:t>
            </a:r>
            <a:endParaRPr lang="en-US" sz="900" dirty="0">
              <a:latin typeface="Microsoft YaHei" pitchFamily="34" charset="0"/>
              <a:ea typeface="Microsoft YaHei" pitchFamily="34" charset="-122"/>
              <a:cs typeface="Microsoft YaHei" pitchFamily="34" charset="-120"/>
            </a:endParaRPr>
          </a:p>
        </p:txBody>
      </p:sp>
      <p:sp>
        <p:nvSpPr>
          <p:cNvPr id="28" name="Text 26"/>
          <p:cNvSpPr/>
          <p:nvPr/>
        </p:nvSpPr>
        <p:spPr>
          <a:xfrm>
            <a:off x="1943100" y="3395962"/>
            <a:ext cx="102489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Fewer retirements do not all become work. Article 7 keeps benefits to the new age</a:t>
            </a:r>
            <a:endParaRPr lang="en-US" sz="1050" dirty="0">
              <a:latin typeface="Microsoft YaHei" pitchFamily="34" charset="0"/>
              <a:ea typeface="Microsoft YaHei" pitchFamily="34" charset="-122"/>
              <a:cs typeface="Microsoft YaHei" pitchFamily="34" charset="-120"/>
            </a:endParaRPr>
          </a:p>
        </p:txBody>
      </p:sp>
      <p:sp>
        <p:nvSpPr>
          <p:cNvPr id="29" name="Text 27"/>
          <p:cNvSpPr/>
          <p:nvPr/>
        </p:nvSpPr>
        <p:spPr>
          <a:xfrm>
            <a:off x="1943100" y="3661939"/>
            <a:ext cx="102489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Ground: Rabaté and Rochut (2020), Article 7</a:t>
            </a:r>
            <a:endParaRPr lang="en-US" sz="900" dirty="0">
              <a:latin typeface="Microsoft YaHei" pitchFamily="34" charset="0"/>
              <a:ea typeface="Microsoft YaHei" pitchFamily="34" charset="-122"/>
              <a:cs typeface="Microsoft YaHei" pitchFamily="34" charset="-120"/>
            </a:endParaRPr>
          </a:p>
        </p:txBody>
      </p:sp>
      <p:sp>
        <p:nvSpPr>
          <p:cNvPr id="30" name="Shape 28"/>
          <p:cNvSpPr/>
          <p:nvPr/>
        </p:nvSpPr>
        <p:spPr>
          <a:xfrm>
            <a:off x="614363" y="4081463"/>
            <a:ext cx="7800975" cy="1114425"/>
          </a:xfrm>
          <a:prstGeom prst="roundRect">
            <a:avLst>
              <a:gd name="adj" fmla="val 2991"/>
            </a:avLst>
          </a:prstGeom>
          <a:solidFill>
            <a:srgbClr val="FCFBF6"/>
          </a:solidFill>
          <a:ln w="9525">
            <a:solidFill>
              <a:srgbClr val="DDD9C8"/>
            </a:solidFill>
            <a:prstDash val="solid"/>
          </a:ln>
        </p:spPr>
      </p:sp>
      <p:sp>
        <p:nvSpPr>
          <p:cNvPr id="31" name="Text 29"/>
          <p:cNvSpPr/>
          <p:nvPr/>
        </p:nvSpPr>
        <p:spPr>
          <a:xfrm>
            <a:off x="800100" y="4299353"/>
            <a:ext cx="11391900" cy="457200"/>
          </a:xfrm>
          <a:prstGeom prst="rect">
            <a:avLst/>
          </a:prstGeom>
          <a:noFill/>
          <a:ln/>
        </p:spPr>
        <p:txBody>
          <a:bodyPr wrap="none" lIns="0" tIns="0" rIns="0" bIns="0" rtlCol="0" anchor="t"/>
          <a:lstStyle/>
          <a:p>
            <a:pPr algn="l" indent="0" marL="0">
              <a:buNone/>
            </a:pPr>
            <a:r>
              <a:rPr lang="en-US" sz="3000" b="1" dirty="0">
                <a:solidFill>
                  <a:srgbClr val="0E6245"/>
                </a:solidFill>
                <a:latin typeface="Times New Roman" pitchFamily="34" charset="0"/>
                <a:ea typeface="SimSun" pitchFamily="34" charset="-122"/>
                <a:cs typeface="Times New Roman" pitchFamily="34" charset="-120"/>
              </a:rPr>
              <a:t>H3</a:t>
            </a:r>
            <a:endParaRPr lang="en-US" sz="3000" dirty="0">
              <a:latin typeface="Times New Roman" pitchFamily="34" charset="0"/>
              <a:ea typeface="SimSun" pitchFamily="34" charset="-122"/>
              <a:cs typeface="Times New Roman" pitchFamily="34" charset="-120"/>
            </a:endParaRPr>
          </a:p>
        </p:txBody>
      </p:sp>
      <p:sp>
        <p:nvSpPr>
          <p:cNvPr id="32" name="Shape 30"/>
          <p:cNvSpPr/>
          <p:nvPr/>
        </p:nvSpPr>
        <p:spPr>
          <a:xfrm>
            <a:off x="1699419" y="4423569"/>
            <a:ext cx="87313" cy="87313"/>
          </a:xfrm>
          <a:custGeom>
            <a:avLst/>
            <a:gdLst/>
            <a:ahLst/>
            <a:cxnLst/>
            <a:rect l="l" t="t" r="r" b="b"/>
            <a:pathLst>
              <a:path w="87313" h="87313">
                <a:moveTo>
                  <a:pt x="0" y="0"/>
                </a:moveTo>
                <a:lnTo>
                  <a:pt x="87313" y="87313"/>
                </a:lnTo>
              </a:path>
            </a:pathLst>
          </a:custGeom>
          <a:noFill/>
          <a:ln w="17463">
            <a:solidFill>
              <a:srgbClr val="A8861D"/>
            </a:solidFill>
            <a:prstDash val="solid"/>
          </a:ln>
        </p:spPr>
      </p:sp>
      <p:sp>
        <p:nvSpPr>
          <p:cNvPr id="33" name="Shape 31"/>
          <p:cNvSpPr/>
          <p:nvPr/>
        </p:nvSpPr>
        <p:spPr>
          <a:xfrm>
            <a:off x="1699419" y="4423569"/>
            <a:ext cx="87313" cy="87313"/>
          </a:xfrm>
          <a:custGeom>
            <a:avLst/>
            <a:gdLst/>
            <a:ahLst/>
            <a:cxnLst/>
            <a:rect l="l" t="t" r="r" b="b"/>
            <a:pathLst>
              <a:path w="87313" h="87313">
                <a:moveTo>
                  <a:pt x="87313" y="0"/>
                </a:moveTo>
                <a:lnTo>
                  <a:pt x="87313" y="87313"/>
                </a:lnTo>
                <a:lnTo>
                  <a:pt x="0" y="87313"/>
                </a:lnTo>
              </a:path>
            </a:pathLst>
          </a:custGeom>
          <a:noFill/>
          <a:ln w="17463">
            <a:solidFill>
              <a:srgbClr val="A8861D"/>
            </a:solidFill>
            <a:prstDash val="solid"/>
          </a:ln>
        </p:spPr>
      </p:sp>
      <p:sp>
        <p:nvSpPr>
          <p:cNvPr id="34" name="Text 32"/>
          <p:cNvSpPr/>
          <p:nvPr/>
        </p:nvSpPr>
        <p:spPr>
          <a:xfrm>
            <a:off x="1943100" y="4311852"/>
            <a:ext cx="102489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Less grandchild care</a:t>
            </a:r>
            <a:endParaRPr lang="en-US" sz="1500" dirty="0">
              <a:latin typeface="Times New Roman" pitchFamily="34" charset="0"/>
              <a:ea typeface="SimSun" pitchFamily="34" charset="-122"/>
              <a:cs typeface="Times New Roman" pitchFamily="34" charset="-120"/>
            </a:endParaRPr>
          </a:p>
        </p:txBody>
      </p:sp>
      <p:sp>
        <p:nvSpPr>
          <p:cNvPr id="35" name="Shape 33"/>
          <p:cNvSpPr/>
          <p:nvPr/>
        </p:nvSpPr>
        <p:spPr>
          <a:xfrm>
            <a:off x="7391400" y="4305300"/>
            <a:ext cx="819150" cy="228600"/>
          </a:xfrm>
          <a:prstGeom prst="roundRect">
            <a:avLst>
              <a:gd name="adj" fmla="val 12500"/>
            </a:avLst>
          </a:prstGeom>
          <a:solidFill>
            <a:srgbClr val="E5ECE5"/>
          </a:solidFill>
          <a:ln/>
        </p:spPr>
      </p:sp>
      <p:sp>
        <p:nvSpPr>
          <p:cNvPr id="36" name="Text 34"/>
          <p:cNvSpPr/>
          <p:nvPr/>
        </p:nvSpPr>
        <p:spPr>
          <a:xfrm>
            <a:off x="3409950" y="4347739"/>
            <a:ext cx="8782050" cy="137160"/>
          </a:xfrm>
          <a:prstGeom prst="rect">
            <a:avLst/>
          </a:prstGeom>
          <a:noFill/>
          <a:ln/>
        </p:spPr>
        <p:txBody>
          <a:bodyPr wrap="none" lIns="0" tIns="0" rIns="0" bIns="0" rtlCol="0" anchor="t"/>
          <a:lstStyle/>
          <a:p>
            <a:pPr algn="ctr" indent="0" marL="0">
              <a:buNone/>
            </a:pPr>
            <a:r>
              <a:rPr lang="en-US" sz="900" b="1" dirty="0">
                <a:solidFill>
                  <a:srgbClr val="0E6245"/>
                </a:solidFill>
                <a:latin typeface="Microsoft YaHei" pitchFamily="34" charset="0"/>
                <a:ea typeface="Microsoft YaHei" pitchFamily="34" charset="-122"/>
                <a:cs typeface="Microsoft YaHei" pitchFamily="34" charset="-120"/>
              </a:rPr>
              <a:t>Expected −</a:t>
            </a:r>
            <a:endParaRPr lang="en-US" sz="900" dirty="0">
              <a:latin typeface="Microsoft YaHei" pitchFamily="34" charset="0"/>
              <a:ea typeface="Microsoft YaHei" pitchFamily="34" charset="-122"/>
              <a:cs typeface="Microsoft YaHei" pitchFamily="34" charset="-120"/>
            </a:endParaRPr>
          </a:p>
        </p:txBody>
      </p:sp>
      <p:sp>
        <p:nvSpPr>
          <p:cNvPr id="37" name="Text 35"/>
          <p:cNvSpPr/>
          <p:nvPr/>
        </p:nvSpPr>
        <p:spPr>
          <a:xfrm>
            <a:off x="1943100" y="4634212"/>
            <a:ext cx="102489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Women who retired at 50 now work five more years, and their care time is squeezed most</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1943100" y="4900189"/>
            <a:ext cx="102489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Ground: Feng and Zhang (2018), Feng and Han (2017)</a:t>
            </a:r>
            <a:endParaRPr lang="en-US" sz="900" dirty="0">
              <a:latin typeface="Microsoft YaHei" pitchFamily="34" charset="0"/>
              <a:ea typeface="Microsoft YaHei" pitchFamily="34" charset="-122"/>
              <a:cs typeface="Microsoft YaHei" pitchFamily="34" charset="-120"/>
            </a:endParaRPr>
          </a:p>
        </p:txBody>
      </p:sp>
      <p:pic>
        <p:nvPicPr>
          <p:cNvPr id="39" name="Image 0" descr="preencoded.png">    </p:cNvPr>
          <p:cNvPicPr>
            <a:picLocks noChangeAspect="1"/>
          </p:cNvPicPr>
          <p:nvPr/>
        </p:nvPicPr>
        <p:blipFill>
          <a:blip r:embed="rId1"/>
          <a:srcRect l="26786" r="26786" t="0" b="0"/>
          <a:stretch/>
        </p:blipFill>
        <p:spPr>
          <a:xfrm>
            <a:off x="8610600" y="1600200"/>
            <a:ext cx="2971800" cy="3600450"/>
          </a:xfrm>
          <a:prstGeom prst="rect">
            <a:avLst/>
          </a:prstGeom>
        </p:spPr>
      </p:pic>
      <p:sp>
        <p:nvSpPr>
          <p:cNvPr id="40" name="Text 37"/>
          <p:cNvSpPr/>
          <p:nvPr/>
        </p:nvSpPr>
        <p:spPr>
          <a:xfrm>
            <a:off x="8610600" y="5261777"/>
            <a:ext cx="35814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Illustration: collecting a grandchild (AI-generated)</a:t>
            </a:r>
            <a:endParaRPr lang="en-US" sz="825" dirty="0">
              <a:latin typeface="Microsoft YaHei" pitchFamily="34" charset="0"/>
              <a:ea typeface="Microsoft YaHei" pitchFamily="34" charset="-122"/>
              <a:cs typeface="Microsoft YaHei" pitchFamily="34" charset="-120"/>
            </a:endParaRPr>
          </a:p>
        </p:txBody>
      </p:sp>
      <p:sp>
        <p:nvSpPr>
          <p:cNvPr id="41" name="Shape 38"/>
          <p:cNvSpPr/>
          <p:nvPr/>
        </p:nvSpPr>
        <p:spPr>
          <a:xfrm>
            <a:off x="609600" y="5410200"/>
            <a:ext cx="28575" cy="381000"/>
          </a:xfrm>
          <a:prstGeom prst="rect">
            <a:avLst/>
          </a:prstGeom>
          <a:solidFill>
            <a:srgbClr val="A8861D"/>
          </a:solidFill>
          <a:ln/>
        </p:spPr>
      </p:sp>
      <p:sp>
        <p:nvSpPr>
          <p:cNvPr id="42" name="Text 39"/>
          <p:cNvSpPr/>
          <p:nvPr/>
        </p:nvSpPr>
        <p:spPr>
          <a:xfrm>
            <a:off x="790575" y="5520037"/>
            <a:ext cx="11401425"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Directions only, no sizes: a 5 to 8 month dose by end-2026 may be too small to detect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2"/>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13</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864760" y="261514"/>
            <a:ext cx="1327240"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137514" y="261514"/>
            <a:ext cx="105448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D</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g</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Both public datasets stop before the reform</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2395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Figure 6</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Survey rounds against the reform (filled: released, hollow: carried out, not yet released)</a:t>
            </a:r>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¹</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10163735" y="1962150"/>
            <a:ext cx="1075765" cy="2209800"/>
          </a:xfrm>
          <a:prstGeom prst="rect">
            <a:avLst/>
          </a:prstGeom>
          <a:solidFill>
            <a:srgbClr val="EFE9D5"/>
          </a:solidFill>
          <a:ln/>
        </p:spPr>
      </p:sp>
      <p:sp>
        <p:nvSpPr>
          <p:cNvPr id="11" name="Shape 9"/>
          <p:cNvSpPr/>
          <p:nvPr/>
        </p:nvSpPr>
        <p:spPr>
          <a:xfrm>
            <a:off x="2090738" y="2038350"/>
            <a:ext cx="9525" cy="2057400"/>
          </a:xfrm>
          <a:prstGeom prst="rect">
            <a:avLst/>
          </a:prstGeom>
          <a:solidFill>
            <a:srgbClr val="DDD9C8"/>
          </a:solidFill>
          <a:ln/>
        </p:spPr>
      </p:sp>
      <p:sp>
        <p:nvSpPr>
          <p:cNvPr id="12" name="Text 10"/>
          <p:cNvSpPr/>
          <p:nvPr/>
        </p:nvSpPr>
        <p:spPr>
          <a:xfrm>
            <a:off x="0" y="4195339"/>
            <a:ext cx="41910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2010</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3166502" y="2038350"/>
            <a:ext cx="9525" cy="2057400"/>
          </a:xfrm>
          <a:prstGeom prst="rect">
            <a:avLst/>
          </a:prstGeom>
          <a:solidFill>
            <a:srgbClr val="DDD9C8"/>
          </a:solidFill>
          <a:ln/>
        </p:spPr>
      </p:sp>
      <p:sp>
        <p:nvSpPr>
          <p:cNvPr id="14" name="Text 12"/>
          <p:cNvSpPr/>
          <p:nvPr/>
        </p:nvSpPr>
        <p:spPr>
          <a:xfrm>
            <a:off x="0" y="4195339"/>
            <a:ext cx="6342529"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2012</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4242267" y="2038350"/>
            <a:ext cx="9525" cy="2057400"/>
          </a:xfrm>
          <a:prstGeom prst="rect">
            <a:avLst/>
          </a:prstGeom>
          <a:solidFill>
            <a:srgbClr val="DDD9C8"/>
          </a:solidFill>
          <a:ln/>
        </p:spPr>
      </p:sp>
      <p:sp>
        <p:nvSpPr>
          <p:cNvPr id="16" name="Text 14"/>
          <p:cNvSpPr/>
          <p:nvPr/>
        </p:nvSpPr>
        <p:spPr>
          <a:xfrm>
            <a:off x="0" y="4195339"/>
            <a:ext cx="8494059"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2014</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5318032" y="2038350"/>
            <a:ext cx="9525" cy="2057400"/>
          </a:xfrm>
          <a:prstGeom prst="rect">
            <a:avLst/>
          </a:prstGeom>
          <a:solidFill>
            <a:srgbClr val="DDD9C8"/>
          </a:solidFill>
          <a:ln/>
        </p:spPr>
      </p:sp>
      <p:sp>
        <p:nvSpPr>
          <p:cNvPr id="18" name="Text 16"/>
          <p:cNvSpPr/>
          <p:nvPr/>
        </p:nvSpPr>
        <p:spPr>
          <a:xfrm>
            <a:off x="0" y="4195339"/>
            <a:ext cx="10645588"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2016</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6393796" y="2038350"/>
            <a:ext cx="9525" cy="2057400"/>
          </a:xfrm>
          <a:prstGeom prst="rect">
            <a:avLst/>
          </a:prstGeom>
          <a:solidFill>
            <a:srgbClr val="DDD9C8"/>
          </a:solidFill>
          <a:ln/>
        </p:spPr>
      </p:sp>
      <p:sp>
        <p:nvSpPr>
          <p:cNvPr id="20" name="Text 18"/>
          <p:cNvSpPr/>
          <p:nvPr/>
        </p:nvSpPr>
        <p:spPr>
          <a:xfrm>
            <a:off x="605118" y="4195339"/>
            <a:ext cx="11586882"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21" name="Shape 19"/>
          <p:cNvSpPr/>
          <p:nvPr/>
        </p:nvSpPr>
        <p:spPr>
          <a:xfrm>
            <a:off x="7469561" y="2038350"/>
            <a:ext cx="9525" cy="2057400"/>
          </a:xfrm>
          <a:prstGeom prst="rect">
            <a:avLst/>
          </a:prstGeom>
          <a:solidFill>
            <a:srgbClr val="DDD9C8"/>
          </a:solidFill>
          <a:ln/>
        </p:spPr>
      </p:sp>
      <p:sp>
        <p:nvSpPr>
          <p:cNvPr id="22" name="Text 20"/>
          <p:cNvSpPr/>
          <p:nvPr/>
        </p:nvSpPr>
        <p:spPr>
          <a:xfrm>
            <a:off x="2756647" y="4195339"/>
            <a:ext cx="9435353"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8545326" y="2038350"/>
            <a:ext cx="9525" cy="677228"/>
          </a:xfrm>
          <a:prstGeom prst="rect">
            <a:avLst/>
          </a:prstGeom>
          <a:solidFill>
            <a:srgbClr val="DDD9C8"/>
          </a:solidFill>
          <a:ln/>
        </p:spPr>
      </p:sp>
      <p:sp>
        <p:nvSpPr>
          <p:cNvPr id="24" name="Shape 22"/>
          <p:cNvSpPr/>
          <p:nvPr/>
        </p:nvSpPr>
        <p:spPr>
          <a:xfrm>
            <a:off x="8545326" y="2931319"/>
            <a:ext cx="9525" cy="1164431"/>
          </a:xfrm>
          <a:prstGeom prst="rect">
            <a:avLst/>
          </a:prstGeom>
          <a:solidFill>
            <a:srgbClr val="DDD9C8"/>
          </a:solidFill>
          <a:ln/>
        </p:spPr>
      </p:sp>
      <p:sp>
        <p:nvSpPr>
          <p:cNvPr id="25" name="Text 23"/>
          <p:cNvSpPr/>
          <p:nvPr/>
        </p:nvSpPr>
        <p:spPr>
          <a:xfrm>
            <a:off x="4908176" y="4195339"/>
            <a:ext cx="7283824"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9621090" y="2038350"/>
            <a:ext cx="9525" cy="1629728"/>
          </a:xfrm>
          <a:prstGeom prst="rect">
            <a:avLst/>
          </a:prstGeom>
          <a:solidFill>
            <a:srgbClr val="DDD9C8"/>
          </a:solidFill>
          <a:ln/>
        </p:spPr>
      </p:sp>
      <p:sp>
        <p:nvSpPr>
          <p:cNvPr id="27" name="Shape 25"/>
          <p:cNvSpPr/>
          <p:nvPr/>
        </p:nvSpPr>
        <p:spPr>
          <a:xfrm>
            <a:off x="9621090" y="3883819"/>
            <a:ext cx="9525" cy="211931"/>
          </a:xfrm>
          <a:prstGeom prst="rect">
            <a:avLst/>
          </a:prstGeom>
          <a:solidFill>
            <a:srgbClr val="DDD9C8"/>
          </a:solidFill>
          <a:ln/>
        </p:spPr>
      </p:sp>
      <p:sp>
        <p:nvSpPr>
          <p:cNvPr id="28" name="Text 26"/>
          <p:cNvSpPr/>
          <p:nvPr/>
        </p:nvSpPr>
        <p:spPr>
          <a:xfrm>
            <a:off x="7059706" y="4195339"/>
            <a:ext cx="5132294"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10696855" y="2355056"/>
            <a:ext cx="9525" cy="1313021"/>
          </a:xfrm>
          <a:prstGeom prst="rect">
            <a:avLst/>
          </a:prstGeom>
          <a:solidFill>
            <a:srgbClr val="DDD9C8"/>
          </a:solidFill>
          <a:ln/>
        </p:spPr>
      </p:sp>
      <p:sp>
        <p:nvSpPr>
          <p:cNvPr id="30" name="Shape 28"/>
          <p:cNvSpPr/>
          <p:nvPr/>
        </p:nvSpPr>
        <p:spPr>
          <a:xfrm>
            <a:off x="10696855" y="3883819"/>
            <a:ext cx="9525" cy="211931"/>
          </a:xfrm>
          <a:prstGeom prst="rect">
            <a:avLst/>
          </a:prstGeom>
          <a:solidFill>
            <a:srgbClr val="DDD9C8"/>
          </a:solidFill>
          <a:ln/>
        </p:spPr>
      </p:sp>
      <p:sp>
        <p:nvSpPr>
          <p:cNvPr id="31" name="Text 29"/>
          <p:cNvSpPr/>
          <p:nvPr/>
        </p:nvSpPr>
        <p:spPr>
          <a:xfrm>
            <a:off x="9211235" y="4195339"/>
            <a:ext cx="2980765"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2026</a:t>
            </a:r>
            <a:endParaRPr lang="en-US" sz="900" dirty="0">
              <a:latin typeface="Microsoft YaHei" pitchFamily="34" charset="0"/>
              <a:ea typeface="Microsoft YaHei" pitchFamily="34" charset="-122"/>
              <a:cs typeface="Microsoft YaHei" pitchFamily="34" charset="-120"/>
            </a:endParaRPr>
          </a:p>
        </p:txBody>
      </p:sp>
      <p:sp>
        <p:nvSpPr>
          <p:cNvPr id="32" name="Text 30"/>
          <p:cNvSpPr/>
          <p:nvPr/>
        </p:nvSpPr>
        <p:spPr>
          <a:xfrm>
            <a:off x="609600" y="2339521"/>
            <a:ext cx="115824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CHARLS</a:t>
            </a:r>
            <a:endParaRPr lang="en-US" sz="1350" dirty="0">
              <a:latin typeface="Times New Roman" pitchFamily="34" charset="0"/>
              <a:ea typeface="SimSun" pitchFamily="34" charset="-122"/>
              <a:cs typeface="Times New Roman" pitchFamily="34" charset="-120"/>
            </a:endParaRPr>
          </a:p>
        </p:txBody>
      </p:sp>
      <p:sp>
        <p:nvSpPr>
          <p:cNvPr id="33" name="Text 31"/>
          <p:cNvSpPr/>
          <p:nvPr/>
        </p:nvSpPr>
        <p:spPr>
          <a:xfrm>
            <a:off x="609600" y="2614189"/>
            <a:ext cx="115824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45 and over, spouses</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2095500" y="2571750"/>
            <a:ext cx="9144000" cy="0"/>
          </a:xfrm>
          <a:prstGeom prst="line">
            <a:avLst/>
          </a:prstGeom>
          <a:noFill/>
          <a:ln w="13335">
            <a:solidFill>
              <a:srgbClr val="B8B4A6"/>
            </a:solidFill>
            <a:prstDash val="solid"/>
          </a:ln>
        </p:spPr>
      </p:sp>
      <p:sp>
        <p:nvSpPr>
          <p:cNvPr id="35" name="Text 33"/>
          <p:cNvSpPr/>
          <p:nvPr/>
        </p:nvSpPr>
        <p:spPr>
          <a:xfrm>
            <a:off x="609600" y="3292021"/>
            <a:ext cx="11582400" cy="205740"/>
          </a:xfrm>
          <a:prstGeom prst="rect">
            <a:avLst/>
          </a:prstGeom>
          <a:noFill/>
          <a:ln/>
        </p:spPr>
        <p:txBody>
          <a:bodyPr wrap="none" lIns="0" tIns="0" rIns="0" bIns="0" rtlCol="0" anchor="t"/>
          <a:lstStyle/>
          <a:p>
            <a:pPr algn="l" indent="0" marL="0">
              <a:buNone/>
            </a:pPr>
            <a:r>
              <a:rPr lang="en-US" sz="1350" b="1" dirty="0">
                <a:solidFill>
                  <a:srgbClr val="23251F"/>
                </a:solidFill>
                <a:latin typeface="Times New Roman" pitchFamily="34" charset="0"/>
                <a:ea typeface="SimSun" pitchFamily="34" charset="-122"/>
                <a:cs typeface="Times New Roman" pitchFamily="34" charset="-120"/>
              </a:rPr>
              <a:t>CFPS</a:t>
            </a:r>
            <a:endParaRPr lang="en-US" sz="1350" dirty="0">
              <a:latin typeface="Times New Roman" pitchFamily="34" charset="0"/>
              <a:ea typeface="SimSun" pitchFamily="34" charset="-122"/>
              <a:cs typeface="Times New Roman" pitchFamily="34" charset="-120"/>
            </a:endParaRPr>
          </a:p>
        </p:txBody>
      </p:sp>
      <p:sp>
        <p:nvSpPr>
          <p:cNvPr id="36" name="Text 34"/>
          <p:cNvSpPr/>
          <p:nvPr/>
        </p:nvSpPr>
        <p:spPr>
          <a:xfrm>
            <a:off x="609600" y="3566689"/>
            <a:ext cx="11582400" cy="137160"/>
          </a:xfrm>
          <a:prstGeom prst="rect">
            <a:avLst/>
          </a:prstGeom>
          <a:noFill/>
          <a:ln/>
        </p:spPr>
        <p:txBody>
          <a:bodyPr wrap="none" lIns="0" tIns="0" rIns="0" bIns="0" rtlCol="0" anchor="t"/>
          <a:lstStyle/>
          <a:p>
            <a:pPr algn="l" indent="0" marL="0">
              <a:buNone/>
            </a:pPr>
            <a:r>
              <a:rPr lang="en-US" sz="900" dirty="0">
                <a:solidFill>
                  <a:srgbClr val="62655B"/>
                </a:solidFill>
                <a:latin typeface="Microsoft YaHei" pitchFamily="34" charset="0"/>
                <a:ea typeface="Microsoft YaHei" pitchFamily="34" charset="-122"/>
                <a:cs typeface="Microsoft YaHei" pitchFamily="34" charset="-120"/>
              </a:rPr>
              <a:t>whole households</a:t>
            </a:r>
            <a:endParaRPr lang="en-US" sz="900" dirty="0">
              <a:latin typeface="Microsoft YaHei" pitchFamily="34" charset="0"/>
              <a:ea typeface="Microsoft YaHei" pitchFamily="34" charset="-122"/>
              <a:cs typeface="Microsoft YaHei" pitchFamily="34" charset="-120"/>
            </a:endParaRPr>
          </a:p>
        </p:txBody>
      </p:sp>
      <p:sp>
        <p:nvSpPr>
          <p:cNvPr id="37" name="Shape 35"/>
          <p:cNvSpPr/>
          <p:nvPr/>
        </p:nvSpPr>
        <p:spPr>
          <a:xfrm>
            <a:off x="2095500" y="3524250"/>
            <a:ext cx="9144000" cy="0"/>
          </a:xfrm>
          <a:prstGeom prst="line">
            <a:avLst/>
          </a:prstGeom>
          <a:noFill/>
          <a:ln w="13335">
            <a:solidFill>
              <a:srgbClr val="B8B4A6"/>
            </a:solidFill>
            <a:prstDash val="solid"/>
          </a:ln>
        </p:spPr>
      </p:sp>
      <p:sp>
        <p:nvSpPr>
          <p:cNvPr id="38" name="Shape 36"/>
          <p:cNvSpPr/>
          <p:nvPr/>
        </p:nvSpPr>
        <p:spPr>
          <a:xfrm>
            <a:off x="2019300" y="3448050"/>
            <a:ext cx="152400" cy="152400"/>
          </a:xfrm>
          <a:prstGeom prst="ellipse">
            <a:avLst/>
          </a:prstGeom>
          <a:solidFill>
            <a:srgbClr val="0E6245"/>
          </a:solidFill>
          <a:ln/>
        </p:spPr>
      </p:sp>
      <p:sp>
        <p:nvSpPr>
          <p:cNvPr id="39" name="Shape 37"/>
          <p:cNvSpPr/>
          <p:nvPr/>
        </p:nvSpPr>
        <p:spPr>
          <a:xfrm>
            <a:off x="2557182" y="2495550"/>
            <a:ext cx="152400" cy="152400"/>
          </a:xfrm>
          <a:prstGeom prst="ellipse">
            <a:avLst/>
          </a:prstGeom>
          <a:solidFill>
            <a:srgbClr val="0E6245"/>
          </a:solidFill>
          <a:ln/>
        </p:spPr>
      </p:sp>
      <p:sp>
        <p:nvSpPr>
          <p:cNvPr id="40" name="Shape 38"/>
          <p:cNvSpPr/>
          <p:nvPr/>
        </p:nvSpPr>
        <p:spPr>
          <a:xfrm>
            <a:off x="3095065" y="3448050"/>
            <a:ext cx="152400" cy="152400"/>
          </a:xfrm>
          <a:prstGeom prst="ellipse">
            <a:avLst/>
          </a:prstGeom>
          <a:solidFill>
            <a:srgbClr val="0E6245"/>
          </a:solidFill>
          <a:ln/>
        </p:spPr>
      </p:sp>
      <p:sp>
        <p:nvSpPr>
          <p:cNvPr id="41" name="Shape 39"/>
          <p:cNvSpPr/>
          <p:nvPr/>
        </p:nvSpPr>
        <p:spPr>
          <a:xfrm>
            <a:off x="3632947" y="2495550"/>
            <a:ext cx="152400" cy="152400"/>
          </a:xfrm>
          <a:prstGeom prst="ellipse">
            <a:avLst/>
          </a:prstGeom>
          <a:solidFill>
            <a:srgbClr val="0E6245"/>
          </a:solidFill>
          <a:ln/>
        </p:spPr>
      </p:sp>
      <p:sp>
        <p:nvSpPr>
          <p:cNvPr id="42" name="Shape 40"/>
          <p:cNvSpPr/>
          <p:nvPr/>
        </p:nvSpPr>
        <p:spPr>
          <a:xfrm>
            <a:off x="4170829" y="3448050"/>
            <a:ext cx="152400" cy="152400"/>
          </a:xfrm>
          <a:prstGeom prst="ellipse">
            <a:avLst/>
          </a:prstGeom>
          <a:solidFill>
            <a:srgbClr val="0E6245"/>
          </a:solidFill>
          <a:ln/>
        </p:spPr>
      </p:sp>
      <p:sp>
        <p:nvSpPr>
          <p:cNvPr id="43" name="Shape 41"/>
          <p:cNvSpPr/>
          <p:nvPr/>
        </p:nvSpPr>
        <p:spPr>
          <a:xfrm>
            <a:off x="4708712" y="2495550"/>
            <a:ext cx="152400" cy="152400"/>
          </a:xfrm>
          <a:prstGeom prst="ellipse">
            <a:avLst/>
          </a:prstGeom>
          <a:solidFill>
            <a:srgbClr val="0E6245"/>
          </a:solidFill>
          <a:ln/>
        </p:spPr>
      </p:sp>
      <p:sp>
        <p:nvSpPr>
          <p:cNvPr id="44" name="Shape 42"/>
          <p:cNvSpPr/>
          <p:nvPr/>
        </p:nvSpPr>
        <p:spPr>
          <a:xfrm>
            <a:off x="5246594" y="3448050"/>
            <a:ext cx="152400" cy="152400"/>
          </a:xfrm>
          <a:prstGeom prst="ellipse">
            <a:avLst/>
          </a:prstGeom>
          <a:solidFill>
            <a:srgbClr val="0E6245"/>
          </a:solidFill>
          <a:ln/>
        </p:spPr>
      </p:sp>
      <p:sp>
        <p:nvSpPr>
          <p:cNvPr id="45" name="Shape 43"/>
          <p:cNvSpPr/>
          <p:nvPr/>
        </p:nvSpPr>
        <p:spPr>
          <a:xfrm>
            <a:off x="6322359" y="2495550"/>
            <a:ext cx="152400" cy="152400"/>
          </a:xfrm>
          <a:prstGeom prst="ellipse">
            <a:avLst/>
          </a:prstGeom>
          <a:solidFill>
            <a:srgbClr val="0E6245"/>
          </a:solidFill>
          <a:ln/>
        </p:spPr>
      </p:sp>
      <p:sp>
        <p:nvSpPr>
          <p:cNvPr id="46" name="Shape 44"/>
          <p:cNvSpPr/>
          <p:nvPr/>
        </p:nvSpPr>
        <p:spPr>
          <a:xfrm>
            <a:off x="6322359" y="3448050"/>
            <a:ext cx="152400" cy="152400"/>
          </a:xfrm>
          <a:prstGeom prst="ellipse">
            <a:avLst/>
          </a:prstGeom>
          <a:solidFill>
            <a:srgbClr val="0E6245"/>
          </a:solidFill>
          <a:ln/>
        </p:spPr>
      </p:sp>
      <p:sp>
        <p:nvSpPr>
          <p:cNvPr id="47" name="Shape 45"/>
          <p:cNvSpPr/>
          <p:nvPr/>
        </p:nvSpPr>
        <p:spPr>
          <a:xfrm>
            <a:off x="7398124" y="2495550"/>
            <a:ext cx="152400" cy="152400"/>
          </a:xfrm>
          <a:prstGeom prst="ellipse">
            <a:avLst/>
          </a:prstGeom>
          <a:solidFill>
            <a:srgbClr val="0E6245"/>
          </a:solidFill>
          <a:ln/>
        </p:spPr>
      </p:sp>
      <p:sp>
        <p:nvSpPr>
          <p:cNvPr id="48" name="Shape 46"/>
          <p:cNvSpPr/>
          <p:nvPr/>
        </p:nvSpPr>
        <p:spPr>
          <a:xfrm>
            <a:off x="7398124" y="3448050"/>
            <a:ext cx="152400" cy="152400"/>
          </a:xfrm>
          <a:prstGeom prst="ellipse">
            <a:avLst/>
          </a:prstGeom>
          <a:solidFill>
            <a:srgbClr val="0E6245"/>
          </a:solidFill>
          <a:ln/>
        </p:spPr>
      </p:sp>
      <p:sp>
        <p:nvSpPr>
          <p:cNvPr id="49" name="Shape 47"/>
          <p:cNvSpPr/>
          <p:nvPr/>
        </p:nvSpPr>
        <p:spPr>
          <a:xfrm>
            <a:off x="8483413" y="2505075"/>
            <a:ext cx="133350" cy="133350"/>
          </a:xfrm>
          <a:prstGeom prst="ellipse">
            <a:avLst/>
          </a:prstGeom>
          <a:solidFill>
            <a:srgbClr val="F5F3EC"/>
          </a:solidFill>
          <a:ln w="19050">
            <a:solidFill>
              <a:srgbClr val="0E6245"/>
            </a:solidFill>
            <a:prstDash val="solid"/>
          </a:ln>
        </p:spPr>
      </p:sp>
      <p:sp>
        <p:nvSpPr>
          <p:cNvPr id="50" name="Text 48"/>
          <p:cNvSpPr/>
          <p:nvPr/>
        </p:nvSpPr>
        <p:spPr>
          <a:xfrm>
            <a:off x="4908176" y="2756702"/>
            <a:ext cx="7283824" cy="125730"/>
          </a:xfrm>
          <a:prstGeom prst="rect">
            <a:avLst/>
          </a:prstGeom>
          <a:noFill/>
          <a:ln/>
        </p:spPr>
        <p:txBody>
          <a:bodyPr wrap="none" lIns="0" tIns="0" rIns="0" bIns="0" rtlCol="0" anchor="t"/>
          <a:lstStyle/>
          <a:p>
            <a:pPr algn="ctr" indent="0" marL="0">
              <a:buNone/>
            </a:pPr>
            <a:r>
              <a:rPr lang="en-US" sz="825" dirty="0">
                <a:solidFill>
                  <a:srgbClr val="62655B"/>
                </a:solidFill>
                <a:latin typeface="Microsoft YaHei" pitchFamily="34" charset="0"/>
                <a:ea typeface="Microsoft YaHei" pitchFamily="34" charset="-122"/>
                <a:cs typeface="Microsoft YaHei" pitchFamily="34" charset="-120"/>
              </a:rPr>
              <a:t>2021-23 round</a:t>
            </a:r>
            <a:endParaRPr lang="en-US" sz="825" dirty="0">
              <a:latin typeface="Microsoft YaHei" pitchFamily="34" charset="0"/>
              <a:ea typeface="Microsoft YaHei" pitchFamily="34" charset="-122"/>
              <a:cs typeface="Microsoft YaHei" pitchFamily="34" charset="-120"/>
            </a:endParaRPr>
          </a:p>
        </p:txBody>
      </p:sp>
      <p:sp>
        <p:nvSpPr>
          <p:cNvPr id="51" name="Shape 49"/>
          <p:cNvSpPr/>
          <p:nvPr/>
        </p:nvSpPr>
        <p:spPr>
          <a:xfrm>
            <a:off x="8473888" y="3448050"/>
            <a:ext cx="152400" cy="152400"/>
          </a:xfrm>
          <a:prstGeom prst="ellipse">
            <a:avLst/>
          </a:prstGeom>
          <a:solidFill>
            <a:srgbClr val="0E6245"/>
          </a:solidFill>
          <a:ln/>
        </p:spPr>
      </p:sp>
      <p:sp>
        <p:nvSpPr>
          <p:cNvPr id="52" name="Shape 50"/>
          <p:cNvSpPr/>
          <p:nvPr/>
        </p:nvSpPr>
        <p:spPr>
          <a:xfrm>
            <a:off x="9559178" y="3457575"/>
            <a:ext cx="133350" cy="133350"/>
          </a:xfrm>
          <a:prstGeom prst="ellipse">
            <a:avLst/>
          </a:prstGeom>
          <a:solidFill>
            <a:srgbClr val="F5F3EC"/>
          </a:solidFill>
          <a:ln w="19050">
            <a:solidFill>
              <a:srgbClr val="0E6245"/>
            </a:solidFill>
            <a:prstDash val="solid"/>
          </a:ln>
        </p:spPr>
      </p:sp>
      <p:sp>
        <p:nvSpPr>
          <p:cNvPr id="53" name="Text 51"/>
          <p:cNvSpPr/>
          <p:nvPr/>
        </p:nvSpPr>
        <p:spPr>
          <a:xfrm>
            <a:off x="7059706" y="3709202"/>
            <a:ext cx="5132294" cy="125730"/>
          </a:xfrm>
          <a:prstGeom prst="rect">
            <a:avLst/>
          </a:prstGeom>
          <a:noFill/>
          <a:ln/>
        </p:spPr>
        <p:txBody>
          <a:bodyPr wrap="none" lIns="0" tIns="0" rIns="0" bIns="0" rtlCol="0" anchor="t"/>
          <a:lstStyle/>
          <a:p>
            <a:pPr algn="ctr" indent="0" marL="0">
              <a:buNone/>
            </a:pPr>
            <a:r>
              <a:rPr lang="en-US" sz="825" dirty="0">
                <a:solidFill>
                  <a:srgbClr val="62655B"/>
                </a:solidFill>
                <a:latin typeface="Microsoft YaHei" pitchFamily="34" charset="0"/>
                <a:ea typeface="Microsoft YaHei" pitchFamily="34" charset="-122"/>
                <a:cs typeface="Microsoft YaHei" pitchFamily="34" charset="-120"/>
              </a:rPr>
              <a:t>Round 8</a:t>
            </a:r>
            <a:endParaRPr lang="en-US" sz="825" dirty="0">
              <a:latin typeface="Microsoft YaHei" pitchFamily="34" charset="0"/>
              <a:ea typeface="Microsoft YaHei" pitchFamily="34" charset="-122"/>
              <a:cs typeface="Microsoft YaHei" pitchFamily="34" charset="-120"/>
            </a:endParaRPr>
          </a:p>
        </p:txBody>
      </p:sp>
      <p:sp>
        <p:nvSpPr>
          <p:cNvPr id="54" name="Shape 52"/>
          <p:cNvSpPr/>
          <p:nvPr/>
        </p:nvSpPr>
        <p:spPr>
          <a:xfrm>
            <a:off x="10634943" y="3457575"/>
            <a:ext cx="133350" cy="133350"/>
          </a:xfrm>
          <a:prstGeom prst="ellipse">
            <a:avLst/>
          </a:prstGeom>
          <a:solidFill>
            <a:srgbClr val="EFE9D5"/>
          </a:solidFill>
          <a:ln w="19050">
            <a:solidFill>
              <a:srgbClr val="0E6245"/>
            </a:solidFill>
            <a:prstDash val="solid"/>
          </a:ln>
        </p:spPr>
      </p:sp>
      <p:sp>
        <p:nvSpPr>
          <p:cNvPr id="55" name="Text 53"/>
          <p:cNvSpPr/>
          <p:nvPr/>
        </p:nvSpPr>
        <p:spPr>
          <a:xfrm>
            <a:off x="9211235" y="3709202"/>
            <a:ext cx="2980765" cy="125730"/>
          </a:xfrm>
          <a:prstGeom prst="rect">
            <a:avLst/>
          </a:prstGeom>
          <a:noFill/>
          <a:ln/>
        </p:spPr>
        <p:txBody>
          <a:bodyPr wrap="none" lIns="0" tIns="0" rIns="0" bIns="0" rtlCol="0" anchor="t"/>
          <a:lstStyle/>
          <a:p>
            <a:pPr algn="ctr" indent="0" marL="0">
              <a:buNone/>
            </a:pPr>
            <a:r>
              <a:rPr lang="en-US" sz="825" dirty="0">
                <a:solidFill>
                  <a:srgbClr val="62655B"/>
                </a:solidFill>
                <a:latin typeface="Microsoft YaHei" pitchFamily="34" charset="0"/>
                <a:ea typeface="Microsoft YaHei" pitchFamily="34" charset="-122"/>
                <a:cs typeface="Microsoft YaHei" pitchFamily="34" charset="-120"/>
              </a:rPr>
              <a:t>Round 9 starts</a:t>
            </a:r>
            <a:endParaRPr lang="en-US" sz="825" dirty="0">
              <a:latin typeface="Microsoft YaHei" pitchFamily="34" charset="0"/>
              <a:ea typeface="Microsoft YaHei" pitchFamily="34" charset="-122"/>
              <a:cs typeface="Microsoft YaHei" pitchFamily="34" charset="-120"/>
            </a:endParaRPr>
          </a:p>
        </p:txBody>
      </p:sp>
      <p:sp>
        <p:nvSpPr>
          <p:cNvPr id="56" name="Shape 54"/>
          <p:cNvSpPr/>
          <p:nvPr/>
        </p:nvSpPr>
        <p:spPr>
          <a:xfrm>
            <a:off x="10163735" y="1905000"/>
            <a:ext cx="0" cy="2286000"/>
          </a:xfrm>
          <a:prstGeom prst="line">
            <a:avLst/>
          </a:prstGeom>
          <a:noFill/>
          <a:ln w="20955">
            <a:solidFill>
              <a:srgbClr val="A8861D"/>
            </a:solidFill>
            <a:prstDash val="solid"/>
          </a:ln>
        </p:spPr>
      </p:sp>
      <p:sp>
        <p:nvSpPr>
          <p:cNvPr id="57" name="Text 55"/>
          <p:cNvSpPr/>
          <p:nvPr/>
        </p:nvSpPr>
        <p:spPr>
          <a:xfrm>
            <a:off x="10239935" y="1995425"/>
            <a:ext cx="1952065" cy="148590"/>
          </a:xfrm>
          <a:prstGeom prst="rect">
            <a:avLst/>
          </a:prstGeom>
          <a:noFill/>
          <a:ln/>
        </p:spPr>
        <p:txBody>
          <a:bodyPr wrap="none" lIns="0" tIns="0" rIns="0" bIns="0" rtlCol="0" anchor="t"/>
          <a:lstStyle/>
          <a:p>
            <a:pPr algn="l" indent="0" marL="0">
              <a:buNone/>
            </a:pPr>
            <a:r>
              <a:rPr lang="en-US" sz="975" b="1" dirty="0">
                <a:solidFill>
                  <a:srgbClr val="23251F"/>
                </a:solidFill>
                <a:latin typeface="Microsoft YaHei" pitchFamily="34" charset="0"/>
                <a:ea typeface="Microsoft YaHei" pitchFamily="34" charset="-122"/>
                <a:cs typeface="Microsoft YaHei" pitchFamily="34" charset="-120"/>
              </a:rPr>
              <a:t>Reform</a:t>
            </a:r>
            <a:endParaRPr lang="en-US" sz="975" dirty="0">
              <a:latin typeface="Microsoft YaHei" pitchFamily="34" charset="0"/>
              <a:ea typeface="Microsoft YaHei" pitchFamily="34" charset="-122"/>
              <a:cs typeface="Microsoft YaHei" pitchFamily="34" charset="-120"/>
            </a:endParaRPr>
          </a:p>
        </p:txBody>
      </p:sp>
      <p:sp>
        <p:nvSpPr>
          <p:cNvPr id="58" name="Text 56"/>
          <p:cNvSpPr/>
          <p:nvPr/>
        </p:nvSpPr>
        <p:spPr>
          <a:xfrm>
            <a:off x="10239935" y="2157350"/>
            <a:ext cx="1952065" cy="148590"/>
          </a:xfrm>
          <a:prstGeom prst="rect">
            <a:avLst/>
          </a:prstGeom>
          <a:noFill/>
          <a:ln/>
        </p:spPr>
        <p:txBody>
          <a:bodyPr wrap="none" lIns="0" tIns="0" rIns="0" bIns="0" rtlCol="0" anchor="t"/>
          <a:lstStyle/>
          <a:p>
            <a:pPr algn="l" indent="0" marL="0">
              <a:buNone/>
            </a:pPr>
            <a:r>
              <a:rPr lang="en-US" sz="975" b="1" dirty="0">
                <a:solidFill>
                  <a:srgbClr val="23251F"/>
                </a:solidFill>
                <a:latin typeface="Microsoft YaHei" pitchFamily="34" charset="0"/>
                <a:ea typeface="Microsoft YaHei" pitchFamily="34" charset="-122"/>
                <a:cs typeface="Microsoft YaHei" pitchFamily="34" charset="-120"/>
              </a:rPr>
              <a:t>2025-01-01</a:t>
            </a:r>
            <a:endParaRPr lang="en-US" sz="975" dirty="0">
              <a:latin typeface="Microsoft YaHei" pitchFamily="34" charset="0"/>
              <a:ea typeface="Microsoft YaHei" pitchFamily="34" charset="-122"/>
              <a:cs typeface="Microsoft YaHei" pitchFamily="34" charset="-120"/>
            </a:endParaRPr>
          </a:p>
        </p:txBody>
      </p:sp>
      <p:sp>
        <p:nvSpPr>
          <p:cNvPr id="59" name="Shape 57"/>
          <p:cNvSpPr/>
          <p:nvPr/>
        </p:nvSpPr>
        <p:spPr>
          <a:xfrm>
            <a:off x="609600" y="4572000"/>
            <a:ext cx="10972800" cy="990600"/>
          </a:xfrm>
          <a:prstGeom prst="roundRect">
            <a:avLst>
              <a:gd name="adj" fmla="val 3846"/>
            </a:avLst>
          </a:prstGeom>
          <a:solidFill>
            <a:srgbClr val="E5ECE5"/>
          </a:solidFill>
          <a:ln/>
        </p:spPr>
      </p:sp>
      <p:sp>
        <p:nvSpPr>
          <p:cNvPr id="60" name="Shape 58"/>
          <p:cNvSpPr/>
          <p:nvPr/>
        </p:nvSpPr>
        <p:spPr>
          <a:xfrm>
            <a:off x="869156" y="4914106"/>
            <a:ext cx="185738" cy="113506"/>
          </a:xfrm>
          <a:prstGeom prst="roundRect">
            <a:avLst>
              <a:gd name="adj" fmla="val 18182"/>
            </a:avLst>
          </a:prstGeom>
          <a:noFill/>
          <a:ln w="20638">
            <a:solidFill>
              <a:srgbClr val="0E6245"/>
            </a:solidFill>
            <a:prstDash val="solid"/>
          </a:ln>
        </p:spPr>
      </p:sp>
      <p:sp>
        <p:nvSpPr>
          <p:cNvPr id="61" name="Shape 59"/>
          <p:cNvSpPr/>
          <p:nvPr/>
        </p:nvSpPr>
        <p:spPr>
          <a:xfrm>
            <a:off x="910431" y="4821238"/>
            <a:ext cx="103188" cy="92869"/>
          </a:xfrm>
          <a:custGeom>
            <a:avLst/>
            <a:gdLst/>
            <a:ahLst/>
            <a:cxnLst/>
            <a:rect l="l" t="t" r="r" b="b"/>
            <a:pathLst>
              <a:path w="103188" h="92869">
                <a:moveTo>
                  <a:pt x="0" y="92869"/>
                </a:moveTo>
                <a:lnTo>
                  <a:pt x="0" y="51594"/>
                </a:lnTo>
                <a:arcTo hR="51594" wR="51594" stAng="10800000" swAng="10800000"/>
                <a:lnTo>
                  <a:pt x="103188" y="92869"/>
                </a:lnTo>
              </a:path>
            </a:pathLst>
          </a:custGeom>
          <a:noFill/>
          <a:ln w="20638">
            <a:solidFill>
              <a:srgbClr val="0E6245"/>
            </a:solidFill>
            <a:prstDash val="solid"/>
          </a:ln>
        </p:spPr>
      </p:sp>
      <p:sp>
        <p:nvSpPr>
          <p:cNvPr id="62" name="Text 60"/>
          <p:cNvSpPr/>
          <p:nvPr/>
        </p:nvSpPr>
        <p:spPr>
          <a:xfrm>
            <a:off x="1257300" y="4769052"/>
            <a:ext cx="10934700" cy="228600"/>
          </a:xfrm>
          <a:prstGeom prst="rect">
            <a:avLst/>
          </a:prstGeom>
          <a:noFill/>
          <a:ln/>
        </p:spPr>
        <p:txBody>
          <a:bodyPr wrap="none" lIns="0" tIns="0" rIns="0" bIns="0" rtlCol="0" anchor="t"/>
          <a:lstStyle/>
          <a:p>
            <a:pPr algn="l" indent="0" marL="0">
              <a:buNone/>
            </a:pPr>
            <a:r>
              <a:rPr lang="en-US" sz="1500" b="1" dirty="0">
                <a:solidFill>
                  <a:srgbClr val="0E6245"/>
                </a:solidFill>
                <a:latin typeface="Times New Roman" pitchFamily="34" charset="0"/>
                <a:ea typeface="SimSun" pitchFamily="34" charset="-122"/>
                <a:cs typeface="Times New Roman" pitchFamily="34" charset="-120"/>
              </a:rPr>
              <a:t>Data gate: June 2027</a:t>
            </a:r>
            <a:endParaRPr lang="en-US" sz="1500" dirty="0">
              <a:latin typeface="Times New Roman" pitchFamily="34" charset="0"/>
              <a:ea typeface="SimSun" pitchFamily="34" charset="-122"/>
              <a:cs typeface="Times New Roman" pitchFamily="34" charset="-120"/>
            </a:endParaRPr>
          </a:p>
        </p:txBody>
      </p:sp>
      <p:sp>
        <p:nvSpPr>
          <p:cNvPr id="63" name="Text 61"/>
          <p:cNvSpPr/>
          <p:nvPr/>
        </p:nvSpPr>
        <p:spPr>
          <a:xfrm>
            <a:off x="1257300" y="5101298"/>
            <a:ext cx="10934700"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Until a post-reform round is released, no policy effect is estimated, only the pre-reform picture and the old-threshold baseline. Past the gate,</a:t>
            </a:r>
            <a:endParaRPr lang="en-US" sz="1125" dirty="0">
              <a:latin typeface="Microsoft YaHei" pitchFamily="34" charset="0"/>
              <a:ea typeface="Microsoft YaHei" pitchFamily="34" charset="-122"/>
              <a:cs typeface="Microsoft YaHei" pitchFamily="34" charset="-120"/>
            </a:endParaRPr>
          </a:p>
        </p:txBody>
      </p:sp>
      <p:sp>
        <p:nvSpPr>
          <p:cNvPr id="64" name="Text 62"/>
          <p:cNvSpPr/>
          <p:nvPr/>
        </p:nvSpPr>
        <p:spPr>
          <a:xfrm>
            <a:off x="1257300" y="5310848"/>
            <a:ext cx="10934700" cy="171450"/>
          </a:xfrm>
          <a:prstGeom prst="rect">
            <a:avLst/>
          </a:prstGeom>
          <a:noFill/>
          <a:ln/>
        </p:spPr>
        <p:txBody>
          <a:bodyPr wrap="none" lIns="0" tIns="0" rIns="0" bIns="0" rtlCol="0" anchor="t"/>
          <a:lstStyle/>
          <a:p>
            <a:pPr algn="l" indent="0" marL="0">
              <a:buNone/>
            </a:pPr>
            <a:r>
              <a:rPr lang="en-US" sz="1125" dirty="0">
                <a:solidFill>
                  <a:srgbClr val="23251F"/>
                </a:solidFill>
                <a:latin typeface="Microsoft YaHei" pitchFamily="34" charset="0"/>
                <a:ea typeface="Microsoft YaHei" pitchFamily="34" charset="-122"/>
                <a:cs typeface="Microsoft YaHei" pitchFamily="34" charset="-120"/>
              </a:rPr>
              <a:t>compare adjacent cohorts, otherwise deepen the baseline</a:t>
            </a:r>
            <a:endParaRPr lang="en-US" sz="1125" dirty="0">
              <a:latin typeface="Microsoft YaHei" pitchFamily="34" charset="0"/>
              <a:ea typeface="Microsoft YaHei" pitchFamily="34" charset="-122"/>
              <a:cs typeface="Microsoft YaHei" pitchFamily="34" charset="-120"/>
            </a:endParaRPr>
          </a:p>
        </p:txBody>
      </p:sp>
      <p:sp>
        <p:nvSpPr>
          <p:cNvPr id="65" name="Shape 63"/>
          <p:cNvSpPr/>
          <p:nvPr/>
        </p:nvSpPr>
        <p:spPr>
          <a:xfrm>
            <a:off x="609600" y="6216015"/>
            <a:ext cx="1714500" cy="7620"/>
          </a:xfrm>
          <a:prstGeom prst="rect">
            <a:avLst/>
          </a:prstGeom>
          <a:solidFill>
            <a:srgbClr val="8A8471"/>
          </a:solidFill>
          <a:ln/>
        </p:spPr>
      </p:sp>
      <p:sp>
        <p:nvSpPr>
          <p:cNvPr id="66" name="Text 64"/>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67" name="Text 65"/>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CHARLS website and data portal (2020 data released 16 November 2023), CFPS website, 2022 data launch (2 November 2024) and round 9 notice (3 July 2026), checked to 6 October 2026</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3"/>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14</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864760" y="261514"/>
            <a:ext cx="1327240"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137514" y="261514"/>
            <a:ext cx="105448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D</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g</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Identify in two layers: a baseline, then cohorts</a:t>
            </a:r>
            <a:endParaRPr lang="en-US" sz="2250" dirty="0">
              <a:latin typeface="Times New Roman" pitchFamily="34" charset="0"/>
              <a:ea typeface="SimSun" pitchFamily="34" charset="-122"/>
              <a:cs typeface="Times New Roman" pitchFamily="34" charset="-120"/>
            </a:endParaRPr>
          </a:p>
        </p:txBody>
      </p:sp>
      <p:sp>
        <p:nvSpPr>
          <p:cNvPr id="9" name="Shape 7"/>
          <p:cNvSpPr/>
          <p:nvPr/>
        </p:nvSpPr>
        <p:spPr>
          <a:xfrm>
            <a:off x="614363" y="1604963"/>
            <a:ext cx="5400675" cy="4086225"/>
          </a:xfrm>
          <a:prstGeom prst="roundRect">
            <a:avLst>
              <a:gd name="adj" fmla="val 816"/>
            </a:avLst>
          </a:prstGeom>
          <a:solidFill>
            <a:srgbClr val="FCFBF6"/>
          </a:solidFill>
          <a:ln w="9525">
            <a:solidFill>
              <a:srgbClr val="DDD9C8"/>
            </a:solidFill>
            <a:prstDash val="solid"/>
          </a:ln>
        </p:spPr>
      </p:sp>
      <p:sp>
        <p:nvSpPr>
          <p:cNvPr id="10" name="Text 8"/>
          <p:cNvSpPr/>
          <p:nvPr/>
        </p:nvSpPr>
        <p:spPr>
          <a:xfrm>
            <a:off x="838200" y="1778202"/>
            <a:ext cx="113538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Design 1: old thresholds</a:t>
            </a:r>
            <a:endParaRPr lang="en-US" sz="1500" dirty="0">
              <a:latin typeface="Times New Roman" pitchFamily="34" charset="0"/>
              <a:ea typeface="SimSun" pitchFamily="34" charset="-122"/>
              <a:cs typeface="Times New Roman" pitchFamily="34" charset="-120"/>
            </a:endParaRPr>
          </a:p>
        </p:txBody>
      </p:sp>
      <p:sp>
        <p:nvSpPr>
          <p:cNvPr id="11" name="Shape 9"/>
          <p:cNvSpPr/>
          <p:nvPr/>
        </p:nvSpPr>
        <p:spPr>
          <a:xfrm>
            <a:off x="4819650" y="1790700"/>
            <a:ext cx="971550" cy="228600"/>
          </a:xfrm>
          <a:prstGeom prst="roundRect">
            <a:avLst>
              <a:gd name="adj" fmla="val 12500"/>
            </a:avLst>
          </a:prstGeom>
          <a:solidFill>
            <a:srgbClr val="E5ECE5"/>
          </a:solidFill>
          <a:ln/>
        </p:spPr>
      </p:sp>
      <p:sp>
        <p:nvSpPr>
          <p:cNvPr id="12" name="Text 10"/>
          <p:cNvSpPr/>
          <p:nvPr/>
        </p:nvSpPr>
        <p:spPr>
          <a:xfrm>
            <a:off x="0" y="1833139"/>
            <a:ext cx="10610850" cy="137160"/>
          </a:xfrm>
          <a:prstGeom prst="rect">
            <a:avLst/>
          </a:prstGeom>
          <a:noFill/>
          <a:ln/>
        </p:spPr>
        <p:txBody>
          <a:bodyPr wrap="none" lIns="0" tIns="0" rIns="0" bIns="0" rtlCol="0" anchor="t"/>
          <a:lstStyle/>
          <a:p>
            <a:pPr algn="ctr" indent="0" marL="0">
              <a:buNone/>
            </a:pPr>
            <a:r>
              <a:rPr lang="en-US" sz="900" b="1" dirty="0">
                <a:solidFill>
                  <a:srgbClr val="0E6245"/>
                </a:solidFill>
                <a:latin typeface="Microsoft YaHei" pitchFamily="34" charset="0"/>
                <a:ea typeface="Microsoft YaHei" pitchFamily="34" charset="-122"/>
                <a:cs typeface="Microsoft YaHei" pitchFamily="34" charset="-120"/>
              </a:rPr>
              <a:t>Can start now</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838200" y="3905250"/>
            <a:ext cx="4953000" cy="9525"/>
          </a:xfrm>
          <a:prstGeom prst="rect">
            <a:avLst/>
          </a:prstGeom>
          <a:solidFill>
            <a:srgbClr val="DDD9C8"/>
          </a:solidFill>
          <a:ln/>
        </p:spPr>
      </p:sp>
      <p:sp>
        <p:nvSpPr>
          <p:cNvPr id="14" name="Text 12"/>
          <p:cNvSpPr/>
          <p:nvPr/>
        </p:nvSpPr>
        <p:spPr>
          <a:xfrm>
            <a:off x="838200" y="4043300"/>
            <a:ext cx="113538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Treated</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790700" y="4034137"/>
            <a:ext cx="104013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People just past 50, 55 or 60</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838200" y="4324350"/>
            <a:ext cx="4953000" cy="9525"/>
          </a:xfrm>
          <a:prstGeom prst="rect">
            <a:avLst/>
          </a:prstGeom>
          <a:solidFill>
            <a:srgbClr val="DDD9C8"/>
          </a:solidFill>
          <a:ln/>
        </p:spPr>
      </p:sp>
      <p:sp>
        <p:nvSpPr>
          <p:cNvPr id="17" name="Text 15"/>
          <p:cNvSpPr/>
          <p:nvPr/>
        </p:nvSpPr>
        <p:spPr>
          <a:xfrm>
            <a:off x="838200" y="4462400"/>
            <a:ext cx="113538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Control</a:t>
            </a:r>
            <a:endParaRPr lang="en-US" sz="975" dirty="0">
              <a:latin typeface="Microsoft YaHei" pitchFamily="34" charset="0"/>
              <a:ea typeface="Microsoft YaHei" pitchFamily="34" charset="-122"/>
              <a:cs typeface="Microsoft YaHei" pitchFamily="34" charset="-120"/>
            </a:endParaRPr>
          </a:p>
        </p:txBody>
      </p:sp>
      <p:sp>
        <p:nvSpPr>
          <p:cNvPr id="18" name="Text 16"/>
          <p:cNvSpPr/>
          <p:nvPr/>
        </p:nvSpPr>
        <p:spPr>
          <a:xfrm>
            <a:off x="1790700" y="4453237"/>
            <a:ext cx="104013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People just short of those ages</a:t>
            </a:r>
            <a:endParaRPr lang="en-US" sz="1050" dirty="0">
              <a:latin typeface="Microsoft YaHei" pitchFamily="34" charset="0"/>
              <a:ea typeface="Microsoft YaHei" pitchFamily="34" charset="-122"/>
              <a:cs typeface="Microsoft YaHei" pitchFamily="34" charset="-120"/>
            </a:endParaRPr>
          </a:p>
        </p:txBody>
      </p:sp>
      <p:sp>
        <p:nvSpPr>
          <p:cNvPr id="19" name="Shape 17"/>
          <p:cNvSpPr/>
          <p:nvPr/>
        </p:nvSpPr>
        <p:spPr>
          <a:xfrm>
            <a:off x="838200" y="4743450"/>
            <a:ext cx="4953000" cy="9525"/>
          </a:xfrm>
          <a:prstGeom prst="rect">
            <a:avLst/>
          </a:prstGeom>
          <a:solidFill>
            <a:srgbClr val="DDD9C8"/>
          </a:solidFill>
          <a:ln/>
        </p:spPr>
      </p:sp>
      <p:sp>
        <p:nvSpPr>
          <p:cNvPr id="20" name="Text 18"/>
          <p:cNvSpPr/>
          <p:nvPr/>
        </p:nvSpPr>
        <p:spPr>
          <a:xfrm>
            <a:off x="838200" y="4881500"/>
            <a:ext cx="113538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Assumption</a:t>
            </a:r>
            <a:endParaRPr lang="en-US" sz="975" dirty="0">
              <a:latin typeface="Microsoft YaHei" pitchFamily="34" charset="0"/>
              <a:ea typeface="Microsoft YaHei" pitchFamily="34" charset="-122"/>
              <a:cs typeface="Microsoft YaHei" pitchFamily="34" charset="-120"/>
            </a:endParaRPr>
          </a:p>
        </p:txBody>
      </p:sp>
      <p:sp>
        <p:nvSpPr>
          <p:cNvPr id="21" name="Text 19"/>
          <p:cNvSpPr/>
          <p:nvPr/>
        </p:nvSpPr>
        <p:spPr>
          <a:xfrm>
            <a:off x="1790700" y="4872337"/>
            <a:ext cx="104013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Everything else is smooth at the threshold</a:t>
            </a:r>
            <a:endParaRPr lang="en-US" sz="1050" dirty="0">
              <a:latin typeface="Microsoft YaHei" pitchFamily="34" charset="0"/>
              <a:ea typeface="Microsoft YaHei" pitchFamily="34" charset="-122"/>
              <a:cs typeface="Microsoft YaHei" pitchFamily="34" charset="-120"/>
            </a:endParaRPr>
          </a:p>
        </p:txBody>
      </p:sp>
      <p:sp>
        <p:nvSpPr>
          <p:cNvPr id="22" name="Shape 20"/>
          <p:cNvSpPr/>
          <p:nvPr/>
        </p:nvSpPr>
        <p:spPr>
          <a:xfrm>
            <a:off x="838200" y="5162550"/>
            <a:ext cx="4953000" cy="9525"/>
          </a:xfrm>
          <a:prstGeom prst="rect">
            <a:avLst/>
          </a:prstGeom>
          <a:solidFill>
            <a:srgbClr val="DDD9C8"/>
          </a:solidFill>
          <a:ln/>
        </p:spPr>
      </p:sp>
      <p:sp>
        <p:nvSpPr>
          <p:cNvPr id="23" name="Text 21"/>
          <p:cNvSpPr/>
          <p:nvPr/>
        </p:nvSpPr>
        <p:spPr>
          <a:xfrm>
            <a:off x="838200" y="5300600"/>
            <a:ext cx="113538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Method</a:t>
            </a:r>
            <a:endParaRPr lang="en-US" sz="975" dirty="0">
              <a:latin typeface="Microsoft YaHei" pitchFamily="34" charset="0"/>
              <a:ea typeface="Microsoft YaHei" pitchFamily="34" charset="-122"/>
              <a:cs typeface="Microsoft YaHei" pitchFamily="34" charset="-120"/>
            </a:endParaRPr>
          </a:p>
        </p:txBody>
      </p:sp>
      <p:sp>
        <p:nvSpPr>
          <p:cNvPr id="24" name="Text 22"/>
          <p:cNvSpPr/>
          <p:nvPr/>
        </p:nvSpPr>
        <p:spPr>
          <a:xfrm>
            <a:off x="1790700" y="5291437"/>
            <a:ext cx="104013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Fuzzy discontinuity, McCrary density test</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6176963" y="1604963"/>
            <a:ext cx="5400675" cy="4086225"/>
          </a:xfrm>
          <a:prstGeom prst="roundRect">
            <a:avLst>
              <a:gd name="adj" fmla="val 816"/>
            </a:avLst>
          </a:prstGeom>
          <a:solidFill>
            <a:srgbClr val="FCFBF6"/>
          </a:solidFill>
          <a:ln w="9525">
            <a:solidFill>
              <a:srgbClr val="DDD9C8"/>
            </a:solidFill>
            <a:prstDash val="solid"/>
          </a:ln>
        </p:spPr>
      </p:sp>
      <p:sp>
        <p:nvSpPr>
          <p:cNvPr id="26" name="Text 24"/>
          <p:cNvSpPr/>
          <p:nvPr/>
        </p:nvSpPr>
        <p:spPr>
          <a:xfrm>
            <a:off x="6400800" y="1778202"/>
            <a:ext cx="57912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Design 2: adjacent cohorts</a:t>
            </a:r>
            <a:endParaRPr lang="en-US" sz="1500" dirty="0">
              <a:latin typeface="Times New Roman" pitchFamily="34" charset="0"/>
              <a:ea typeface="SimSun" pitchFamily="34" charset="-122"/>
              <a:cs typeface="Times New Roman" pitchFamily="34" charset="-120"/>
            </a:endParaRPr>
          </a:p>
        </p:txBody>
      </p:sp>
      <p:sp>
        <p:nvSpPr>
          <p:cNvPr id="27" name="Shape 25"/>
          <p:cNvSpPr/>
          <p:nvPr/>
        </p:nvSpPr>
        <p:spPr>
          <a:xfrm>
            <a:off x="10372725" y="1790700"/>
            <a:ext cx="981075" cy="228600"/>
          </a:xfrm>
          <a:prstGeom prst="roundRect">
            <a:avLst>
              <a:gd name="adj" fmla="val 12500"/>
            </a:avLst>
          </a:prstGeom>
          <a:solidFill>
            <a:srgbClr val="EFE9D5"/>
          </a:solidFill>
          <a:ln/>
        </p:spPr>
      </p:sp>
      <p:sp>
        <p:nvSpPr>
          <p:cNvPr id="28" name="Text 26"/>
          <p:cNvSpPr/>
          <p:nvPr/>
        </p:nvSpPr>
        <p:spPr>
          <a:xfrm>
            <a:off x="9534525" y="1833139"/>
            <a:ext cx="2657475" cy="137160"/>
          </a:xfrm>
          <a:prstGeom prst="rect">
            <a:avLst/>
          </a:prstGeom>
          <a:noFill/>
          <a:ln/>
        </p:spPr>
        <p:txBody>
          <a:bodyPr wrap="none" lIns="0" tIns="0" rIns="0" bIns="0" rtlCol="0" anchor="t"/>
          <a:lstStyle/>
          <a:p>
            <a:pPr algn="ctr" indent="0" marL="0">
              <a:buNone/>
            </a:pPr>
            <a:r>
              <a:rPr lang="en-US" sz="900" b="1" dirty="0">
                <a:solidFill>
                  <a:srgbClr val="7A641E"/>
                </a:solidFill>
                <a:latin typeface="Microsoft YaHei" pitchFamily="34" charset="0"/>
                <a:ea typeface="Microsoft YaHei" pitchFamily="34" charset="-122"/>
                <a:cs typeface="Microsoft YaHei" pitchFamily="34" charset="-120"/>
              </a:rPr>
              <a:t>After the gate</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6400800" y="3905250"/>
            <a:ext cx="4953000" cy="9525"/>
          </a:xfrm>
          <a:prstGeom prst="rect">
            <a:avLst/>
          </a:prstGeom>
          <a:solidFill>
            <a:srgbClr val="DDD9C8"/>
          </a:solidFill>
          <a:ln/>
        </p:spPr>
      </p:sp>
      <p:sp>
        <p:nvSpPr>
          <p:cNvPr id="30" name="Text 28"/>
          <p:cNvSpPr/>
          <p:nvPr/>
        </p:nvSpPr>
        <p:spPr>
          <a:xfrm>
            <a:off x="6400800" y="4043300"/>
            <a:ext cx="57912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Treated</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7353300" y="4034137"/>
            <a:ext cx="4838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Men born from January 1965, and so on</a:t>
            </a:r>
            <a:endParaRPr lang="en-US" sz="1050" dirty="0">
              <a:latin typeface="Microsoft YaHei" pitchFamily="34" charset="0"/>
              <a:ea typeface="Microsoft YaHei" pitchFamily="34" charset="-122"/>
              <a:cs typeface="Microsoft YaHei" pitchFamily="34" charset="-120"/>
            </a:endParaRPr>
          </a:p>
        </p:txBody>
      </p:sp>
      <p:sp>
        <p:nvSpPr>
          <p:cNvPr id="32" name="Shape 30"/>
          <p:cNvSpPr/>
          <p:nvPr/>
        </p:nvSpPr>
        <p:spPr>
          <a:xfrm>
            <a:off x="6400800" y="4324350"/>
            <a:ext cx="4953000" cy="9525"/>
          </a:xfrm>
          <a:prstGeom prst="rect">
            <a:avLst/>
          </a:prstGeom>
          <a:solidFill>
            <a:srgbClr val="DDD9C8"/>
          </a:solidFill>
          <a:ln/>
        </p:spPr>
      </p:sp>
      <p:sp>
        <p:nvSpPr>
          <p:cNvPr id="33" name="Text 31"/>
          <p:cNvSpPr/>
          <p:nvPr/>
        </p:nvSpPr>
        <p:spPr>
          <a:xfrm>
            <a:off x="6400800" y="4462400"/>
            <a:ext cx="57912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Control</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7353300" y="4453237"/>
            <a:ext cx="4838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Born a few months earlier, retiring at the old age</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6400800" y="4743450"/>
            <a:ext cx="4953000" cy="9525"/>
          </a:xfrm>
          <a:prstGeom prst="rect">
            <a:avLst/>
          </a:prstGeom>
          <a:solidFill>
            <a:srgbClr val="DDD9C8"/>
          </a:solidFill>
          <a:ln/>
        </p:spPr>
      </p:sp>
      <p:sp>
        <p:nvSpPr>
          <p:cNvPr id="36" name="Text 34"/>
          <p:cNvSpPr/>
          <p:nvPr/>
        </p:nvSpPr>
        <p:spPr>
          <a:xfrm>
            <a:off x="6400800" y="4881500"/>
            <a:ext cx="57912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Assumption</a:t>
            </a:r>
            <a:endParaRPr lang="en-US" sz="975" dirty="0">
              <a:latin typeface="Microsoft YaHei" pitchFamily="34" charset="0"/>
              <a:ea typeface="Microsoft YaHei" pitchFamily="34" charset="-122"/>
              <a:cs typeface="Microsoft YaHei" pitchFamily="34" charset="-120"/>
            </a:endParaRPr>
          </a:p>
        </p:txBody>
      </p:sp>
      <p:sp>
        <p:nvSpPr>
          <p:cNvPr id="37" name="Text 35"/>
          <p:cNvSpPr/>
          <p:nvPr/>
        </p:nvSpPr>
        <p:spPr>
          <a:xfrm>
            <a:off x="7353300" y="4872337"/>
            <a:ext cx="4838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Without the reform, adjacent cohorts move in parallel</a:t>
            </a:r>
            <a:endParaRPr lang="en-US" sz="1050" dirty="0">
              <a:latin typeface="Microsoft YaHei" pitchFamily="34" charset="0"/>
              <a:ea typeface="Microsoft YaHei" pitchFamily="34" charset="-122"/>
              <a:cs typeface="Microsoft YaHei" pitchFamily="34" charset="-120"/>
            </a:endParaRPr>
          </a:p>
        </p:txBody>
      </p:sp>
      <p:sp>
        <p:nvSpPr>
          <p:cNvPr id="38" name="Shape 36"/>
          <p:cNvSpPr/>
          <p:nvPr/>
        </p:nvSpPr>
        <p:spPr>
          <a:xfrm>
            <a:off x="6400800" y="5162550"/>
            <a:ext cx="4953000" cy="9525"/>
          </a:xfrm>
          <a:prstGeom prst="rect">
            <a:avLst/>
          </a:prstGeom>
          <a:solidFill>
            <a:srgbClr val="DDD9C8"/>
          </a:solidFill>
          <a:ln/>
        </p:spPr>
      </p:sp>
      <p:sp>
        <p:nvSpPr>
          <p:cNvPr id="39" name="Text 37"/>
          <p:cNvSpPr/>
          <p:nvPr/>
        </p:nvSpPr>
        <p:spPr>
          <a:xfrm>
            <a:off x="6400800" y="5300600"/>
            <a:ext cx="5791200" cy="148590"/>
          </a:xfrm>
          <a:prstGeom prst="rect">
            <a:avLst/>
          </a:prstGeom>
          <a:noFill/>
          <a:ln/>
        </p:spPr>
        <p:txBody>
          <a:bodyPr wrap="none" lIns="0" tIns="0" rIns="0" bIns="0" rtlCol="0" anchor="t"/>
          <a:lstStyle/>
          <a:p>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Method</a:t>
            </a:r>
            <a:endParaRPr lang="en-US" sz="975" dirty="0">
              <a:latin typeface="Microsoft YaHei" pitchFamily="34" charset="0"/>
              <a:ea typeface="Microsoft YaHei" pitchFamily="34" charset="-122"/>
              <a:cs typeface="Microsoft YaHei" pitchFamily="34" charset="-120"/>
            </a:endParaRPr>
          </a:p>
        </p:txBody>
      </p:sp>
      <p:sp>
        <p:nvSpPr>
          <p:cNvPr id="40" name="Text 38"/>
          <p:cNvSpPr/>
          <p:nvPr/>
        </p:nvSpPr>
        <p:spPr>
          <a:xfrm>
            <a:off x="7353300" y="5291437"/>
            <a:ext cx="483870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Staggered difference in differences, pre-trend tests</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1168622" y="3638550"/>
            <a:ext cx="4470178" cy="0"/>
          </a:xfrm>
          <a:prstGeom prst="line">
            <a:avLst/>
          </a:prstGeom>
          <a:noFill/>
          <a:ln w="11430">
            <a:solidFill>
              <a:srgbClr val="8A8471"/>
            </a:solidFill>
            <a:prstDash val="solid"/>
          </a:ln>
        </p:spPr>
      </p:sp>
      <p:sp>
        <p:nvSpPr>
          <p:cNvPr id="42" name="Shape 40"/>
          <p:cNvSpPr/>
          <p:nvPr/>
        </p:nvSpPr>
        <p:spPr>
          <a:xfrm>
            <a:off x="1168622" y="2209800"/>
            <a:ext cx="0" cy="1428750"/>
          </a:xfrm>
          <a:prstGeom prst="line">
            <a:avLst/>
          </a:prstGeom>
          <a:noFill/>
          <a:ln w="11430">
            <a:solidFill>
              <a:srgbClr val="8A8471"/>
            </a:solidFill>
            <a:prstDash val="solid"/>
          </a:ln>
        </p:spPr>
      </p:sp>
      <p:sp>
        <p:nvSpPr>
          <p:cNvPr id="43" name="Text 41"/>
          <p:cNvSpPr/>
          <p:nvPr/>
        </p:nvSpPr>
        <p:spPr>
          <a:xfrm>
            <a:off x="0" y="3700039"/>
            <a:ext cx="56388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Age →</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0" y="2176039"/>
            <a:ext cx="1111472"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In work</a:t>
            </a:r>
            <a:endParaRPr lang="en-US" sz="900" dirty="0">
              <a:latin typeface="Microsoft YaHei" pitchFamily="34" charset="0"/>
              <a:ea typeface="Microsoft YaHei" pitchFamily="34" charset="-122"/>
              <a:cs typeface="Microsoft YaHei" pitchFamily="34" charset="-120"/>
            </a:endParaRPr>
          </a:p>
        </p:txBody>
      </p:sp>
      <p:sp>
        <p:nvSpPr>
          <p:cNvPr id="45" name="Shape 43"/>
          <p:cNvSpPr/>
          <p:nvPr/>
        </p:nvSpPr>
        <p:spPr>
          <a:xfrm>
            <a:off x="1353407" y="2434556"/>
            <a:ext cx="49530" cy="49530"/>
          </a:xfrm>
          <a:prstGeom prst="ellipse">
            <a:avLst/>
          </a:prstGeom>
          <a:solidFill>
            <a:srgbClr val="8A8471"/>
          </a:solidFill>
          <a:ln/>
        </p:spPr>
      </p:sp>
      <p:sp>
        <p:nvSpPr>
          <p:cNvPr id="46" name="Shape 44"/>
          <p:cNvSpPr/>
          <p:nvPr/>
        </p:nvSpPr>
        <p:spPr>
          <a:xfrm>
            <a:off x="3512296" y="3061307"/>
            <a:ext cx="49530" cy="49530"/>
          </a:xfrm>
          <a:prstGeom prst="ellipse">
            <a:avLst/>
          </a:prstGeom>
          <a:solidFill>
            <a:srgbClr val="8A8471"/>
          </a:solidFill>
          <a:ln/>
        </p:spPr>
      </p:sp>
      <p:sp>
        <p:nvSpPr>
          <p:cNvPr id="47" name="Shape 45"/>
          <p:cNvSpPr/>
          <p:nvPr/>
        </p:nvSpPr>
        <p:spPr>
          <a:xfrm>
            <a:off x="1554056" y="2502186"/>
            <a:ext cx="49530" cy="49530"/>
          </a:xfrm>
          <a:prstGeom prst="ellipse">
            <a:avLst/>
          </a:prstGeom>
          <a:solidFill>
            <a:srgbClr val="8A8471"/>
          </a:solidFill>
          <a:ln/>
        </p:spPr>
      </p:sp>
      <p:sp>
        <p:nvSpPr>
          <p:cNvPr id="48" name="Shape 46"/>
          <p:cNvSpPr/>
          <p:nvPr/>
        </p:nvSpPr>
        <p:spPr>
          <a:xfrm>
            <a:off x="3712945" y="3128937"/>
            <a:ext cx="49530" cy="49530"/>
          </a:xfrm>
          <a:prstGeom prst="ellipse">
            <a:avLst/>
          </a:prstGeom>
          <a:solidFill>
            <a:srgbClr val="8A8471"/>
          </a:solidFill>
          <a:ln/>
        </p:spPr>
      </p:sp>
      <p:sp>
        <p:nvSpPr>
          <p:cNvPr id="49" name="Shape 47"/>
          <p:cNvSpPr/>
          <p:nvPr/>
        </p:nvSpPr>
        <p:spPr>
          <a:xfrm>
            <a:off x="1754705" y="2569817"/>
            <a:ext cx="49530" cy="49530"/>
          </a:xfrm>
          <a:prstGeom prst="ellipse">
            <a:avLst/>
          </a:prstGeom>
          <a:solidFill>
            <a:srgbClr val="8A8471"/>
          </a:solidFill>
          <a:ln/>
        </p:spPr>
      </p:sp>
      <p:sp>
        <p:nvSpPr>
          <p:cNvPr id="50" name="Shape 48"/>
          <p:cNvSpPr/>
          <p:nvPr/>
        </p:nvSpPr>
        <p:spPr>
          <a:xfrm>
            <a:off x="3913594" y="3196567"/>
            <a:ext cx="49530" cy="49530"/>
          </a:xfrm>
          <a:prstGeom prst="ellipse">
            <a:avLst/>
          </a:prstGeom>
          <a:solidFill>
            <a:srgbClr val="8A8471"/>
          </a:solidFill>
          <a:ln/>
        </p:spPr>
      </p:sp>
      <p:sp>
        <p:nvSpPr>
          <p:cNvPr id="51" name="Shape 49"/>
          <p:cNvSpPr/>
          <p:nvPr/>
        </p:nvSpPr>
        <p:spPr>
          <a:xfrm>
            <a:off x="1955354" y="2494572"/>
            <a:ext cx="49530" cy="49530"/>
          </a:xfrm>
          <a:prstGeom prst="ellipse">
            <a:avLst/>
          </a:prstGeom>
          <a:solidFill>
            <a:srgbClr val="8A8471"/>
          </a:solidFill>
          <a:ln/>
        </p:spPr>
      </p:sp>
      <p:sp>
        <p:nvSpPr>
          <p:cNvPr id="52" name="Shape 50"/>
          <p:cNvSpPr/>
          <p:nvPr/>
        </p:nvSpPr>
        <p:spPr>
          <a:xfrm>
            <a:off x="4114243" y="3121323"/>
            <a:ext cx="49530" cy="49530"/>
          </a:xfrm>
          <a:prstGeom prst="ellipse">
            <a:avLst/>
          </a:prstGeom>
          <a:solidFill>
            <a:srgbClr val="8A8471"/>
          </a:solidFill>
          <a:ln/>
        </p:spPr>
      </p:sp>
      <p:sp>
        <p:nvSpPr>
          <p:cNvPr id="53" name="Shape 51"/>
          <p:cNvSpPr/>
          <p:nvPr/>
        </p:nvSpPr>
        <p:spPr>
          <a:xfrm>
            <a:off x="2156003" y="2562202"/>
            <a:ext cx="49530" cy="49530"/>
          </a:xfrm>
          <a:prstGeom prst="ellipse">
            <a:avLst/>
          </a:prstGeom>
          <a:solidFill>
            <a:srgbClr val="8A8471"/>
          </a:solidFill>
          <a:ln/>
        </p:spPr>
      </p:sp>
      <p:sp>
        <p:nvSpPr>
          <p:cNvPr id="54" name="Shape 52"/>
          <p:cNvSpPr/>
          <p:nvPr/>
        </p:nvSpPr>
        <p:spPr>
          <a:xfrm>
            <a:off x="4314892" y="3188953"/>
            <a:ext cx="49530" cy="49530"/>
          </a:xfrm>
          <a:prstGeom prst="ellipse">
            <a:avLst/>
          </a:prstGeom>
          <a:solidFill>
            <a:srgbClr val="8A8471"/>
          </a:solidFill>
          <a:ln/>
        </p:spPr>
      </p:sp>
      <p:sp>
        <p:nvSpPr>
          <p:cNvPr id="55" name="Shape 53"/>
          <p:cNvSpPr/>
          <p:nvPr/>
        </p:nvSpPr>
        <p:spPr>
          <a:xfrm>
            <a:off x="2356652" y="2629833"/>
            <a:ext cx="49530" cy="49530"/>
          </a:xfrm>
          <a:prstGeom prst="ellipse">
            <a:avLst/>
          </a:prstGeom>
          <a:solidFill>
            <a:srgbClr val="8A8471"/>
          </a:solidFill>
          <a:ln/>
        </p:spPr>
      </p:sp>
      <p:sp>
        <p:nvSpPr>
          <p:cNvPr id="56" name="Shape 54"/>
          <p:cNvSpPr/>
          <p:nvPr/>
        </p:nvSpPr>
        <p:spPr>
          <a:xfrm>
            <a:off x="4515541" y="3256583"/>
            <a:ext cx="49530" cy="49530"/>
          </a:xfrm>
          <a:prstGeom prst="ellipse">
            <a:avLst/>
          </a:prstGeom>
          <a:solidFill>
            <a:srgbClr val="8A8471"/>
          </a:solidFill>
          <a:ln/>
        </p:spPr>
      </p:sp>
      <p:sp>
        <p:nvSpPr>
          <p:cNvPr id="57" name="Shape 55"/>
          <p:cNvSpPr/>
          <p:nvPr/>
        </p:nvSpPr>
        <p:spPr>
          <a:xfrm>
            <a:off x="2557301" y="2554588"/>
            <a:ext cx="49530" cy="49530"/>
          </a:xfrm>
          <a:prstGeom prst="ellipse">
            <a:avLst/>
          </a:prstGeom>
          <a:solidFill>
            <a:srgbClr val="8A8471"/>
          </a:solidFill>
          <a:ln/>
        </p:spPr>
      </p:sp>
      <p:sp>
        <p:nvSpPr>
          <p:cNvPr id="58" name="Shape 56"/>
          <p:cNvSpPr/>
          <p:nvPr/>
        </p:nvSpPr>
        <p:spPr>
          <a:xfrm>
            <a:off x="4716189" y="3181339"/>
            <a:ext cx="49530" cy="49530"/>
          </a:xfrm>
          <a:prstGeom prst="ellipse">
            <a:avLst/>
          </a:prstGeom>
          <a:solidFill>
            <a:srgbClr val="8A8471"/>
          </a:solidFill>
          <a:ln/>
        </p:spPr>
      </p:sp>
      <p:sp>
        <p:nvSpPr>
          <p:cNvPr id="59" name="Shape 57"/>
          <p:cNvSpPr/>
          <p:nvPr/>
        </p:nvSpPr>
        <p:spPr>
          <a:xfrm>
            <a:off x="2757949" y="2622218"/>
            <a:ext cx="49530" cy="49530"/>
          </a:xfrm>
          <a:prstGeom prst="ellipse">
            <a:avLst/>
          </a:prstGeom>
          <a:solidFill>
            <a:srgbClr val="8A8471"/>
          </a:solidFill>
          <a:ln/>
        </p:spPr>
      </p:sp>
      <p:sp>
        <p:nvSpPr>
          <p:cNvPr id="60" name="Shape 58"/>
          <p:cNvSpPr/>
          <p:nvPr/>
        </p:nvSpPr>
        <p:spPr>
          <a:xfrm>
            <a:off x="4916838" y="3248969"/>
            <a:ext cx="49530" cy="49530"/>
          </a:xfrm>
          <a:prstGeom prst="ellipse">
            <a:avLst/>
          </a:prstGeom>
          <a:solidFill>
            <a:srgbClr val="8A8471"/>
          </a:solidFill>
          <a:ln/>
        </p:spPr>
      </p:sp>
      <p:sp>
        <p:nvSpPr>
          <p:cNvPr id="61" name="Shape 59"/>
          <p:cNvSpPr/>
          <p:nvPr/>
        </p:nvSpPr>
        <p:spPr>
          <a:xfrm>
            <a:off x="2958598" y="2689849"/>
            <a:ext cx="49530" cy="49530"/>
          </a:xfrm>
          <a:prstGeom prst="ellipse">
            <a:avLst/>
          </a:prstGeom>
          <a:solidFill>
            <a:srgbClr val="8A8471"/>
          </a:solidFill>
          <a:ln/>
        </p:spPr>
      </p:sp>
      <p:sp>
        <p:nvSpPr>
          <p:cNvPr id="62" name="Shape 60"/>
          <p:cNvSpPr/>
          <p:nvPr/>
        </p:nvSpPr>
        <p:spPr>
          <a:xfrm>
            <a:off x="5117487" y="3316599"/>
            <a:ext cx="49530" cy="49530"/>
          </a:xfrm>
          <a:prstGeom prst="ellipse">
            <a:avLst/>
          </a:prstGeom>
          <a:solidFill>
            <a:srgbClr val="8A8471"/>
          </a:solidFill>
          <a:ln/>
        </p:spPr>
      </p:sp>
      <p:sp>
        <p:nvSpPr>
          <p:cNvPr id="63" name="Shape 61"/>
          <p:cNvSpPr/>
          <p:nvPr/>
        </p:nvSpPr>
        <p:spPr>
          <a:xfrm>
            <a:off x="3159247" y="2614604"/>
            <a:ext cx="49530" cy="49530"/>
          </a:xfrm>
          <a:prstGeom prst="ellipse">
            <a:avLst/>
          </a:prstGeom>
          <a:solidFill>
            <a:srgbClr val="8A8471"/>
          </a:solidFill>
          <a:ln/>
        </p:spPr>
      </p:sp>
      <p:sp>
        <p:nvSpPr>
          <p:cNvPr id="64" name="Shape 62"/>
          <p:cNvSpPr/>
          <p:nvPr/>
        </p:nvSpPr>
        <p:spPr>
          <a:xfrm>
            <a:off x="5318136" y="3241355"/>
            <a:ext cx="49530" cy="49530"/>
          </a:xfrm>
          <a:prstGeom prst="ellipse">
            <a:avLst/>
          </a:prstGeom>
          <a:solidFill>
            <a:srgbClr val="8A8471"/>
          </a:solidFill>
          <a:ln/>
        </p:spPr>
      </p:sp>
      <p:sp>
        <p:nvSpPr>
          <p:cNvPr id="65" name="Shape 63"/>
          <p:cNvSpPr/>
          <p:nvPr/>
        </p:nvSpPr>
        <p:spPr>
          <a:xfrm>
            <a:off x="1263872" y="2495550"/>
            <a:ext cx="2101739" cy="209550"/>
          </a:xfrm>
          <a:prstGeom prst="line">
            <a:avLst/>
          </a:prstGeom>
          <a:noFill/>
          <a:ln w="24765">
            <a:solidFill>
              <a:srgbClr val="0E6245"/>
            </a:solidFill>
            <a:prstDash val="solid"/>
          </a:ln>
        </p:spPr>
      </p:sp>
      <p:sp>
        <p:nvSpPr>
          <p:cNvPr id="66" name="Shape 64"/>
          <p:cNvSpPr/>
          <p:nvPr/>
        </p:nvSpPr>
        <p:spPr>
          <a:xfrm>
            <a:off x="3441811" y="3124200"/>
            <a:ext cx="2101739" cy="209550"/>
          </a:xfrm>
          <a:prstGeom prst="line">
            <a:avLst/>
          </a:prstGeom>
          <a:noFill/>
          <a:ln w="24765">
            <a:solidFill>
              <a:srgbClr val="0E6245"/>
            </a:solidFill>
            <a:prstDash val="solid"/>
          </a:ln>
        </p:spPr>
      </p:sp>
      <p:sp>
        <p:nvSpPr>
          <p:cNvPr id="67" name="Shape 65"/>
          <p:cNvSpPr/>
          <p:nvPr/>
        </p:nvSpPr>
        <p:spPr>
          <a:xfrm>
            <a:off x="3403711" y="2171700"/>
            <a:ext cx="0" cy="1466850"/>
          </a:xfrm>
          <a:prstGeom prst="line">
            <a:avLst/>
          </a:prstGeom>
          <a:noFill/>
          <a:ln w="15240">
            <a:solidFill>
              <a:srgbClr val="A8861D"/>
            </a:solidFill>
            <a:prstDash val="dash"/>
          </a:ln>
        </p:spPr>
      </p:sp>
      <p:sp>
        <p:nvSpPr>
          <p:cNvPr id="68" name="Text 66"/>
          <p:cNvSpPr/>
          <p:nvPr/>
        </p:nvSpPr>
        <p:spPr>
          <a:xfrm>
            <a:off x="0" y="2004589"/>
            <a:ext cx="6807422" cy="137160"/>
          </a:xfrm>
          <a:prstGeom prst="rect">
            <a:avLst/>
          </a:prstGeom>
          <a:noFill/>
          <a:ln/>
        </p:spPr>
        <p:txBody>
          <a:bodyPr wrap="none" lIns="0" tIns="0" rIns="0" bIns="0" rtlCol="0" anchor="t"/>
          <a:lstStyle/>
          <a:p>
            <a:pPr algn="ctr" indent="0" marL="0">
              <a:buNone/>
            </a:pPr>
            <a:r>
              <a:rPr lang="en-US" sz="900" b="1" dirty="0">
                <a:solidFill>
                  <a:srgbClr val="80691E"/>
                </a:solidFill>
                <a:latin typeface="Microsoft YaHei" pitchFamily="34" charset="0"/>
                <a:ea typeface="Microsoft YaHei" pitchFamily="34" charset="-122"/>
                <a:cs typeface="Microsoft YaHei" pitchFamily="34" charset="-120"/>
              </a:rPr>
              <a:t>Statutory age</a:t>
            </a:r>
            <a:endParaRPr lang="en-US" sz="900" dirty="0">
              <a:latin typeface="Microsoft YaHei" pitchFamily="34" charset="0"/>
              <a:ea typeface="Microsoft YaHei" pitchFamily="34" charset="-122"/>
              <a:cs typeface="Microsoft YaHei" pitchFamily="34" charset="-120"/>
            </a:endParaRPr>
          </a:p>
        </p:txBody>
      </p:sp>
      <p:sp>
        <p:nvSpPr>
          <p:cNvPr id="69" name="Shape 67"/>
          <p:cNvSpPr/>
          <p:nvPr/>
        </p:nvSpPr>
        <p:spPr>
          <a:xfrm>
            <a:off x="3689461" y="2724150"/>
            <a:ext cx="0" cy="304800"/>
          </a:xfrm>
          <a:prstGeom prst="line">
            <a:avLst/>
          </a:prstGeom>
          <a:noFill/>
          <a:ln w="13335">
            <a:solidFill>
              <a:srgbClr val="23251F"/>
            </a:solidFill>
            <a:prstDash val="solid"/>
          </a:ln>
        </p:spPr>
      </p:sp>
      <p:sp>
        <p:nvSpPr>
          <p:cNvPr id="70" name="Shape 68"/>
          <p:cNvSpPr/>
          <p:nvPr/>
        </p:nvSpPr>
        <p:spPr>
          <a:xfrm>
            <a:off x="3651361" y="3019425"/>
            <a:ext cx="76200" cy="66675"/>
          </a:xfrm>
          <a:custGeom>
            <a:avLst/>
            <a:gdLst/>
            <a:ahLst/>
            <a:cxnLst/>
            <a:rect l="l" t="t" r="r" b="b"/>
            <a:pathLst>
              <a:path w="76200" h="66675">
                <a:moveTo>
                  <a:pt x="0" y="0"/>
                </a:moveTo>
                <a:lnTo>
                  <a:pt x="38100" y="66675"/>
                </a:lnTo>
                <a:lnTo>
                  <a:pt x="76200" y="0"/>
                </a:lnTo>
                <a:close/>
              </a:path>
            </a:pathLst>
          </a:custGeom>
          <a:solidFill>
            <a:srgbClr val="23251F"/>
          </a:solidFill>
          <a:ln/>
        </p:spPr>
      </p:sp>
      <p:sp>
        <p:nvSpPr>
          <p:cNvPr id="71" name="Text 69"/>
          <p:cNvSpPr/>
          <p:nvPr/>
        </p:nvSpPr>
        <p:spPr>
          <a:xfrm>
            <a:off x="3784711" y="2835169"/>
            <a:ext cx="8407289" cy="137160"/>
          </a:xfrm>
          <a:prstGeom prst="rect">
            <a:avLst/>
          </a:prstGeom>
          <a:noFill/>
          <a:ln/>
        </p:spPr>
        <p:txBody>
          <a:bodyPr wrap="none" lIns="0" tIns="0" rIns="0" bIns="0" rtlCol="0" anchor="t"/>
          <a:lstStyle/>
          <a:p>
            <a:pPr algn="l" indent="0" marL="0">
              <a:buNone/>
            </a:pPr>
            <a:r>
              <a:rPr lang="en-US" sz="900" b="1" dirty="0">
                <a:solidFill>
                  <a:srgbClr val="23251F"/>
                </a:solidFill>
                <a:latin typeface="Microsoft YaHei" pitchFamily="34" charset="0"/>
                <a:ea typeface="Microsoft YaHei" pitchFamily="34" charset="-122"/>
                <a:cs typeface="Microsoft YaHei" pitchFamily="34" charset="-120"/>
              </a:rPr>
              <a:t>Jump = effect</a:t>
            </a:r>
            <a:endParaRPr lang="en-US" sz="900" dirty="0">
              <a:latin typeface="Microsoft YaHei" pitchFamily="34" charset="0"/>
              <a:ea typeface="Microsoft YaHei" pitchFamily="34" charset="-122"/>
              <a:cs typeface="Microsoft YaHei" pitchFamily="34" charset="-120"/>
            </a:endParaRPr>
          </a:p>
        </p:txBody>
      </p:sp>
      <p:sp>
        <p:nvSpPr>
          <p:cNvPr id="72" name="Shape 70"/>
          <p:cNvSpPr/>
          <p:nvPr/>
        </p:nvSpPr>
        <p:spPr>
          <a:xfrm>
            <a:off x="6553200" y="3638550"/>
            <a:ext cx="4648200" cy="0"/>
          </a:xfrm>
          <a:prstGeom prst="line">
            <a:avLst/>
          </a:prstGeom>
          <a:noFill/>
          <a:ln w="11430">
            <a:solidFill>
              <a:srgbClr val="8A8471"/>
            </a:solidFill>
            <a:prstDash val="solid"/>
          </a:ln>
        </p:spPr>
      </p:sp>
      <p:sp>
        <p:nvSpPr>
          <p:cNvPr id="73" name="Shape 71"/>
          <p:cNvSpPr/>
          <p:nvPr/>
        </p:nvSpPr>
        <p:spPr>
          <a:xfrm>
            <a:off x="6553200" y="2209800"/>
            <a:ext cx="0" cy="1428750"/>
          </a:xfrm>
          <a:prstGeom prst="line">
            <a:avLst/>
          </a:prstGeom>
          <a:noFill/>
          <a:ln w="11430">
            <a:solidFill>
              <a:srgbClr val="8A8471"/>
            </a:solidFill>
            <a:prstDash val="solid"/>
          </a:ln>
        </p:spPr>
      </p:sp>
      <p:sp>
        <p:nvSpPr>
          <p:cNvPr id="74" name="Text 72"/>
          <p:cNvSpPr/>
          <p:nvPr/>
        </p:nvSpPr>
        <p:spPr>
          <a:xfrm>
            <a:off x="0" y="3700039"/>
            <a:ext cx="11201400" cy="137160"/>
          </a:xfrm>
          <a:prstGeom prst="rect">
            <a:avLst/>
          </a:prstGeom>
          <a:noFill/>
          <a:ln/>
        </p:spPr>
        <p:txBody>
          <a:bodyPr wrap="none" lIns="0" tIns="0" rIns="0" bIns="0" rtlCol="0" anchor="t"/>
          <a:lstStyle/>
          <a:p>
            <a:pPr algn="r" indent="0" marL="0">
              <a:buNone/>
            </a:pPr>
            <a:r>
              <a:rPr lang="en-US" sz="900" dirty="0">
                <a:solidFill>
                  <a:srgbClr val="62655B"/>
                </a:solidFill>
                <a:latin typeface="Microsoft YaHei" pitchFamily="34" charset="0"/>
                <a:ea typeface="Microsoft YaHei" pitchFamily="34" charset="-122"/>
                <a:cs typeface="Microsoft YaHei" pitchFamily="34" charset="-120"/>
              </a:rPr>
              <a:t>Time →</a:t>
            </a:r>
            <a:endParaRPr lang="en-US" sz="900" dirty="0">
              <a:latin typeface="Microsoft YaHei" pitchFamily="34" charset="0"/>
              <a:ea typeface="Microsoft YaHei" pitchFamily="34" charset="-122"/>
              <a:cs typeface="Microsoft YaHei" pitchFamily="34" charset="-120"/>
            </a:endParaRPr>
          </a:p>
        </p:txBody>
      </p:sp>
      <p:sp>
        <p:nvSpPr>
          <p:cNvPr id="75" name="Shape 73"/>
          <p:cNvSpPr/>
          <p:nvPr/>
        </p:nvSpPr>
        <p:spPr>
          <a:xfrm>
            <a:off x="9109710" y="2171700"/>
            <a:ext cx="0" cy="1466850"/>
          </a:xfrm>
          <a:prstGeom prst="line">
            <a:avLst/>
          </a:prstGeom>
          <a:noFill/>
          <a:ln w="15240">
            <a:solidFill>
              <a:srgbClr val="A8861D"/>
            </a:solidFill>
            <a:prstDash val="dash"/>
          </a:ln>
        </p:spPr>
      </p:sp>
      <p:sp>
        <p:nvSpPr>
          <p:cNvPr id="76" name="Text 74"/>
          <p:cNvSpPr/>
          <p:nvPr/>
        </p:nvSpPr>
        <p:spPr>
          <a:xfrm>
            <a:off x="6027420" y="2004589"/>
            <a:ext cx="6164580" cy="137160"/>
          </a:xfrm>
          <a:prstGeom prst="rect">
            <a:avLst/>
          </a:prstGeom>
          <a:noFill/>
          <a:ln/>
        </p:spPr>
        <p:txBody>
          <a:bodyPr wrap="none" lIns="0" tIns="0" rIns="0" bIns="0" rtlCol="0" anchor="t"/>
          <a:lstStyle/>
          <a:p>
            <a:pPr algn="ctr" indent="0" marL="0">
              <a:buNone/>
            </a:pPr>
            <a:r>
              <a:rPr lang="en-US" sz="900" b="1" dirty="0">
                <a:solidFill>
                  <a:srgbClr val="80691E"/>
                </a:solidFill>
                <a:latin typeface="Microsoft YaHei" pitchFamily="34" charset="0"/>
                <a:ea typeface="Microsoft YaHei" pitchFamily="34" charset="-122"/>
                <a:cs typeface="Microsoft YaHei" pitchFamily="34" charset="-120"/>
              </a:rPr>
              <a:t>Reform starts</a:t>
            </a:r>
            <a:endParaRPr lang="en-US" sz="900" dirty="0">
              <a:latin typeface="Microsoft YaHei" pitchFamily="34" charset="0"/>
              <a:ea typeface="Microsoft YaHei" pitchFamily="34" charset="-122"/>
              <a:cs typeface="Microsoft YaHei" pitchFamily="34" charset="-120"/>
            </a:endParaRPr>
          </a:p>
        </p:txBody>
      </p:sp>
      <p:sp>
        <p:nvSpPr>
          <p:cNvPr id="77" name="Shape 75"/>
          <p:cNvSpPr/>
          <p:nvPr/>
        </p:nvSpPr>
        <p:spPr>
          <a:xfrm>
            <a:off x="6648450" y="2857500"/>
            <a:ext cx="4457700" cy="571500"/>
          </a:xfrm>
          <a:custGeom>
            <a:avLst/>
            <a:gdLst/>
            <a:ahLst/>
            <a:cxnLst/>
            <a:rect l="l" t="t" r="r" b="b"/>
            <a:pathLst>
              <a:path w="4457700" h="571500">
                <a:moveTo>
                  <a:pt x="0" y="571500"/>
                </a:moveTo>
                <a:lnTo>
                  <a:pt x="2461260" y="285750"/>
                </a:lnTo>
                <a:lnTo>
                  <a:pt x="4457700" y="0"/>
                </a:lnTo>
              </a:path>
            </a:pathLst>
          </a:custGeom>
          <a:noFill/>
          <a:ln w="24765">
            <a:solidFill>
              <a:srgbClr val="8A8471"/>
            </a:solidFill>
            <a:prstDash val="solid"/>
          </a:ln>
        </p:spPr>
      </p:sp>
      <p:sp>
        <p:nvSpPr>
          <p:cNvPr id="78" name="Shape 76"/>
          <p:cNvSpPr/>
          <p:nvPr/>
        </p:nvSpPr>
        <p:spPr>
          <a:xfrm>
            <a:off x="9109710" y="2686050"/>
            <a:ext cx="1996440" cy="285750"/>
          </a:xfrm>
          <a:custGeom>
            <a:avLst/>
            <a:gdLst/>
            <a:ahLst/>
            <a:cxnLst/>
            <a:rect l="l" t="t" r="r" b="b"/>
            <a:pathLst>
              <a:path w="1996440" h="285750">
                <a:moveTo>
                  <a:pt x="0" y="285750"/>
                </a:moveTo>
                <a:lnTo>
                  <a:pt x="1996440" y="0"/>
                </a:lnTo>
              </a:path>
            </a:pathLst>
          </a:custGeom>
          <a:noFill/>
          <a:ln w="15240">
            <a:solidFill>
              <a:srgbClr val="0E6245"/>
            </a:solidFill>
            <a:prstDash val="dash"/>
          </a:ln>
        </p:spPr>
      </p:sp>
      <p:sp>
        <p:nvSpPr>
          <p:cNvPr id="79" name="Shape 77"/>
          <p:cNvSpPr/>
          <p:nvPr/>
        </p:nvSpPr>
        <p:spPr>
          <a:xfrm>
            <a:off x="6648450" y="2495550"/>
            <a:ext cx="4457700" cy="762000"/>
          </a:xfrm>
          <a:custGeom>
            <a:avLst/>
            <a:gdLst/>
            <a:ahLst/>
            <a:cxnLst/>
            <a:rect l="l" t="t" r="r" b="b"/>
            <a:pathLst>
              <a:path w="4457700" h="762000">
                <a:moveTo>
                  <a:pt x="0" y="762000"/>
                </a:moveTo>
                <a:lnTo>
                  <a:pt x="2461260" y="476250"/>
                </a:lnTo>
                <a:lnTo>
                  <a:pt x="4457700" y="0"/>
                </a:lnTo>
              </a:path>
            </a:pathLst>
          </a:custGeom>
          <a:noFill/>
          <a:ln w="24765">
            <a:solidFill>
              <a:srgbClr val="0E6245"/>
            </a:solidFill>
            <a:prstDash val="solid"/>
          </a:ln>
        </p:spPr>
      </p:sp>
      <p:sp>
        <p:nvSpPr>
          <p:cNvPr id="80" name="Text 78"/>
          <p:cNvSpPr/>
          <p:nvPr/>
        </p:nvSpPr>
        <p:spPr>
          <a:xfrm>
            <a:off x="0" y="2328439"/>
            <a:ext cx="11144250" cy="137160"/>
          </a:xfrm>
          <a:prstGeom prst="rect">
            <a:avLst/>
          </a:prstGeom>
          <a:noFill/>
          <a:ln/>
        </p:spPr>
        <p:txBody>
          <a:bodyPr wrap="none" lIns="0" tIns="0" rIns="0" bIns="0" rtlCol="0" anchor="t"/>
          <a:lstStyle/>
          <a:p>
            <a:pPr algn="r" indent="0" marL="0">
              <a:buNone/>
            </a:pPr>
            <a:r>
              <a:rPr lang="en-US" sz="900" b="1" dirty="0">
                <a:solidFill>
                  <a:srgbClr val="0E6245"/>
                </a:solidFill>
                <a:latin typeface="Microsoft YaHei" pitchFamily="34" charset="0"/>
                <a:ea typeface="Microsoft YaHei" pitchFamily="34" charset="-122"/>
                <a:cs typeface="Microsoft YaHei" pitchFamily="34" charset="-120"/>
              </a:rPr>
              <a:t>New-rule cohorts</a:t>
            </a:r>
            <a:endParaRPr lang="en-US" sz="900" dirty="0">
              <a:latin typeface="Microsoft YaHei" pitchFamily="34" charset="0"/>
              <a:ea typeface="Microsoft YaHei" pitchFamily="34" charset="-122"/>
              <a:cs typeface="Microsoft YaHei" pitchFamily="34" charset="-120"/>
            </a:endParaRPr>
          </a:p>
        </p:txBody>
      </p:sp>
      <p:sp>
        <p:nvSpPr>
          <p:cNvPr id="81" name="Text 79"/>
          <p:cNvSpPr/>
          <p:nvPr/>
        </p:nvSpPr>
        <p:spPr>
          <a:xfrm>
            <a:off x="0" y="3073011"/>
            <a:ext cx="11144250" cy="137160"/>
          </a:xfrm>
          <a:prstGeom prst="rect">
            <a:avLst/>
          </a:prstGeom>
          <a:noFill/>
          <a:ln/>
        </p:spPr>
        <p:txBody>
          <a:bodyPr wrap="none" lIns="0" tIns="0" rIns="0" bIns="0" rtlCol="0" anchor="t"/>
          <a:lstStyle/>
          <a:p>
            <a:pPr algn="r" indent="0" marL="0">
              <a:buNone/>
            </a:pPr>
            <a:r>
              <a:rPr lang="en-US" sz="900" b="1" dirty="0">
                <a:solidFill>
                  <a:srgbClr val="777263"/>
                </a:solidFill>
                <a:latin typeface="Microsoft YaHei" pitchFamily="34" charset="0"/>
                <a:ea typeface="Microsoft YaHei" pitchFamily="34" charset="-122"/>
                <a:cs typeface="Microsoft YaHei" pitchFamily="34" charset="-120"/>
              </a:rPr>
              <a:t>Neighbouring cohorts</a:t>
            </a:r>
            <a:endParaRPr lang="en-US" sz="900" dirty="0">
              <a:latin typeface="Microsoft YaHei" pitchFamily="34" charset="0"/>
              <a:ea typeface="Microsoft YaHei" pitchFamily="34" charset="-122"/>
              <a:cs typeface="Microsoft YaHei" pitchFamily="34" charset="-120"/>
            </a:endParaRPr>
          </a:p>
        </p:txBody>
      </p:sp>
      <p:sp>
        <p:nvSpPr>
          <p:cNvPr id="82" name="Shape 80"/>
          <p:cNvSpPr/>
          <p:nvPr/>
        </p:nvSpPr>
        <p:spPr>
          <a:xfrm>
            <a:off x="609600" y="6216015"/>
            <a:ext cx="1714500" cy="7620"/>
          </a:xfrm>
          <a:prstGeom prst="rect">
            <a:avLst/>
          </a:prstGeom>
          <a:solidFill>
            <a:srgbClr val="8A8471"/>
          </a:solidFill>
          <a:ln/>
        </p:spPr>
      </p:sp>
      <p:sp>
        <p:nvSpPr>
          <p:cNvPr id="83" name="Text 81"/>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84" name="Text 82"/>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Methods: Lee and Lemieux (2010), Calonico, Cattaneo and Titiunik (2014), McCrary (2008), Callaway and Sant</a:t>
            </a:r>
            <a:pPr algn="l" indent="0" marL="0">
              <a:buNone/>
            </a:pPr>
            <a:r>
              <a:rPr lang="en-US" sz="825" dirty="0">
                <a:solidFill>
                  <a:srgbClr val="62655B"/>
                </a:solidFill>
                <a:latin typeface="Microsoft YaHei" pitchFamily="34" charset="0"/>
                <a:ea typeface="Microsoft YaHei" pitchFamily="34" charset="-122"/>
                <a:cs typeface="Microsoft YaHei" pitchFamily="34" charset="-120"/>
              </a:rPr>
              <a:t>'</a:t>
            </a:r>
            <a:pPr algn="l" indent="0" marL="0">
              <a:buNone/>
            </a:pPr>
            <a:r>
              <a:rPr lang="en-US" sz="825" dirty="0">
                <a:solidFill>
                  <a:srgbClr val="62655B"/>
                </a:solidFill>
                <a:latin typeface="Microsoft YaHei" pitchFamily="34" charset="0"/>
                <a:ea typeface="Microsoft YaHei" pitchFamily="34" charset="-122"/>
                <a:cs typeface="Microsoft YaHei" pitchFamily="34" charset="-120"/>
              </a:rPr>
              <a:t>Anna (2021), Roth et al. (2023)</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4"/>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15</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0864760" y="261514"/>
            <a:ext cx="1327240"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137514" y="261514"/>
            <a:ext cx="1054486"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D</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g</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Of five threats, the small dose is the hardest</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609600" y="1623950"/>
            <a:ext cx="11582400" cy="148590"/>
          </a:xfrm>
          <a:prstGeom prst="rect">
            <a:avLst/>
          </a:prstGeom>
          <a:noFill/>
          <a:ln/>
        </p:spPr>
        <p:txBody>
          <a:bodyPr wrap="none" lIns="0" tIns="0" rIns="0" bIns="0" rtlCol="0" anchor="t"/>
          <a:lstStyle/>
          <a:p>
            <a:pPr algn="l" indent="0" marL="0">
              <a:buNone/>
            </a:pPr>
            <a:r>
              <a:rPr lang="en-US" sz="975" b="1" dirty="0">
                <a:solidFill>
                  <a:srgbClr val="0E6245"/>
                </a:solidFill>
                <a:latin typeface="Microsoft YaHei" pitchFamily="34" charset="0"/>
                <a:ea typeface="Microsoft YaHei" pitchFamily="34" charset="-122"/>
                <a:cs typeface="Microsoft YaHei" pitchFamily="34" charset="-120"/>
              </a:rPr>
              <a:t>Table 3</a:t>
            </a:r>
            <a:pPr algn="l" indent="0" marL="0">
              <a:buNone/>
            </a:pPr>
            <a:r>
              <a:rPr lang="en-US" sz="975" dirty="0">
                <a:solidFill>
                  <a:srgbClr val="23251F"/>
                </a:solidFill>
                <a:latin typeface="Microsoft YaHei" pitchFamily="34" charset="0"/>
                <a:ea typeface="Microsoft YaHei" pitchFamily="34" charset="-122"/>
                <a:cs typeface="Microsoft YaHei" pitchFamily="34" charset="-120"/>
              </a:rPr>
              <a:t>　Threats to identification and the answers</a:t>
            </a:r>
            <a:endParaRPr lang="en-US" sz="975" dirty="0">
              <a:latin typeface="Microsoft YaHei" pitchFamily="34" charset="0"/>
              <a:ea typeface="Microsoft YaHei" pitchFamily="34" charset="-122"/>
              <a:cs typeface="Microsoft YaHei" pitchFamily="34" charset="-120"/>
            </a:endParaRPr>
          </a:p>
        </p:txBody>
      </p:sp>
      <p:sp>
        <p:nvSpPr>
          <p:cNvPr id="10" name="Shape 8"/>
          <p:cNvSpPr/>
          <p:nvPr/>
        </p:nvSpPr>
        <p:spPr>
          <a:xfrm>
            <a:off x="609600" y="1898333"/>
            <a:ext cx="10972800" cy="13335"/>
          </a:xfrm>
          <a:prstGeom prst="rect">
            <a:avLst/>
          </a:prstGeom>
          <a:solidFill>
            <a:srgbClr val="23251F"/>
          </a:solidFill>
          <a:ln/>
        </p:spPr>
      </p:sp>
      <p:sp>
        <p:nvSpPr>
          <p:cNvPr id="11" name="Text 9"/>
          <p:cNvSpPr/>
          <p:nvPr/>
        </p:nvSpPr>
        <p:spPr>
          <a:xfrm>
            <a:off x="609600" y="1995064"/>
            <a:ext cx="1158240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Threat</a:t>
            </a:r>
            <a:endParaRPr lang="en-US" sz="900" dirty="0">
              <a:latin typeface="Microsoft YaHei" pitchFamily="34" charset="0"/>
              <a:ea typeface="Microsoft YaHei" pitchFamily="34" charset="-122"/>
              <a:cs typeface="Microsoft YaHei" pitchFamily="34" charset="-120"/>
            </a:endParaRPr>
          </a:p>
        </p:txBody>
      </p:sp>
      <p:sp>
        <p:nvSpPr>
          <p:cNvPr id="12" name="Text 10"/>
          <p:cNvSpPr/>
          <p:nvPr/>
        </p:nvSpPr>
        <p:spPr>
          <a:xfrm>
            <a:off x="3143250" y="1995064"/>
            <a:ext cx="904875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Why it matters</a:t>
            </a:r>
            <a:endParaRPr lang="en-US" sz="900" dirty="0">
              <a:latin typeface="Microsoft YaHei" pitchFamily="34" charset="0"/>
              <a:ea typeface="Microsoft YaHei" pitchFamily="34" charset="-122"/>
              <a:cs typeface="Microsoft YaHei" pitchFamily="34" charset="-120"/>
            </a:endParaRPr>
          </a:p>
        </p:txBody>
      </p:sp>
      <p:sp>
        <p:nvSpPr>
          <p:cNvPr id="13" name="Text 11"/>
          <p:cNvSpPr/>
          <p:nvPr/>
        </p:nvSpPr>
        <p:spPr>
          <a:xfrm>
            <a:off x="7524750" y="1995064"/>
            <a:ext cx="4667250" cy="137160"/>
          </a:xfrm>
          <a:prstGeom prst="rect">
            <a:avLst/>
          </a:prstGeom>
          <a:noFill/>
          <a:ln/>
        </p:spPr>
        <p:txBody>
          <a:bodyPr wrap="none" lIns="0" tIns="0" rIns="0" bIns="0" rtlCol="0" anchor="t"/>
          <a:lstStyle/>
          <a:p>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Answer</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609600" y="2209800"/>
            <a:ext cx="10972800" cy="9525"/>
          </a:xfrm>
          <a:prstGeom prst="rect">
            <a:avLst/>
          </a:prstGeom>
          <a:solidFill>
            <a:srgbClr val="DDD9C8"/>
          </a:solidFill>
          <a:ln/>
        </p:spPr>
      </p:sp>
      <p:sp>
        <p:nvSpPr>
          <p:cNvPr id="15" name="Shape 13"/>
          <p:cNvSpPr/>
          <p:nvPr/>
        </p:nvSpPr>
        <p:spPr>
          <a:xfrm>
            <a:off x="609600" y="2247900"/>
            <a:ext cx="10972800" cy="685800"/>
          </a:xfrm>
          <a:prstGeom prst="rect">
            <a:avLst/>
          </a:prstGeom>
          <a:solidFill>
            <a:srgbClr val="EFE9D5"/>
          </a:solidFill>
          <a:ln/>
        </p:spPr>
      </p:sp>
      <p:sp>
        <p:nvSpPr>
          <p:cNvPr id="16" name="Shape 14"/>
          <p:cNvSpPr/>
          <p:nvPr/>
        </p:nvSpPr>
        <p:spPr>
          <a:xfrm>
            <a:off x="609600" y="2247900"/>
            <a:ext cx="28575" cy="685800"/>
          </a:xfrm>
          <a:prstGeom prst="rect">
            <a:avLst/>
          </a:prstGeom>
          <a:solidFill>
            <a:srgbClr val="A8861D"/>
          </a:solidFill>
          <a:ln/>
        </p:spPr>
      </p:sp>
      <p:sp>
        <p:nvSpPr>
          <p:cNvPr id="17" name="Shape 15"/>
          <p:cNvSpPr/>
          <p:nvPr/>
        </p:nvSpPr>
        <p:spPr>
          <a:xfrm>
            <a:off x="820738" y="2651125"/>
            <a:ext cx="111125" cy="5953"/>
          </a:xfrm>
          <a:custGeom>
            <a:avLst/>
            <a:gdLst/>
            <a:ahLst/>
            <a:cxnLst/>
            <a:rect l="l" t="t" r="r" b="b"/>
            <a:pathLst>
              <a:path w="111125" h="5953">
                <a:moveTo>
                  <a:pt x="0" y="0"/>
                </a:moveTo>
                <a:lnTo>
                  <a:pt x="111125" y="0"/>
                </a:lnTo>
              </a:path>
            </a:pathLst>
          </a:custGeom>
          <a:noFill/>
          <a:ln w="15875">
            <a:solidFill>
              <a:srgbClr val="0E6245"/>
            </a:solidFill>
            <a:prstDash val="solid"/>
          </a:ln>
        </p:spPr>
      </p:sp>
      <p:sp>
        <p:nvSpPr>
          <p:cNvPr id="18" name="Shape 16"/>
          <p:cNvSpPr/>
          <p:nvPr/>
        </p:nvSpPr>
        <p:spPr>
          <a:xfrm>
            <a:off x="820738" y="2492375"/>
            <a:ext cx="111125" cy="5953"/>
          </a:xfrm>
          <a:custGeom>
            <a:avLst/>
            <a:gdLst/>
            <a:ahLst/>
            <a:cxnLst/>
            <a:rect l="l" t="t" r="r" b="b"/>
            <a:pathLst>
              <a:path w="111125" h="5953">
                <a:moveTo>
                  <a:pt x="0" y="0"/>
                </a:moveTo>
                <a:lnTo>
                  <a:pt x="111125" y="0"/>
                </a:lnTo>
              </a:path>
            </a:pathLst>
          </a:custGeom>
          <a:noFill/>
          <a:ln w="15875">
            <a:solidFill>
              <a:srgbClr val="0E6245"/>
            </a:solidFill>
            <a:prstDash val="solid"/>
          </a:ln>
        </p:spPr>
      </p:sp>
      <p:sp>
        <p:nvSpPr>
          <p:cNvPr id="19" name="Shape 17"/>
          <p:cNvSpPr/>
          <p:nvPr/>
        </p:nvSpPr>
        <p:spPr>
          <a:xfrm>
            <a:off x="836613" y="2571750"/>
            <a:ext cx="79375" cy="79375"/>
          </a:xfrm>
          <a:custGeom>
            <a:avLst/>
            <a:gdLst/>
            <a:ahLst/>
            <a:cxnLst/>
            <a:rect l="l" t="t" r="r" b="b"/>
            <a:pathLst>
              <a:path w="79375" h="79375">
                <a:moveTo>
                  <a:pt x="79375" y="79375"/>
                </a:moveTo>
                <a:lnTo>
                  <a:pt x="79375" y="46260"/>
                </a:lnTo>
                <a:arcTo hR="15875" wR="15875" stAng="21599266" swAng="-2699785"/>
                <a:lnTo>
                  <a:pt x="39688" y="0"/>
                </a:lnTo>
                <a:lnTo>
                  <a:pt x="4651" y="35036"/>
                </a:lnTo>
                <a:arcTo hR="15875" wR="15875" stAng="13500519" swAng="-2699785"/>
                <a:lnTo>
                  <a:pt x="0" y="79375"/>
                </a:lnTo>
              </a:path>
            </a:pathLst>
          </a:custGeom>
          <a:noFill/>
          <a:ln w="15875">
            <a:solidFill>
              <a:srgbClr val="0E6245"/>
            </a:solidFill>
            <a:prstDash val="solid"/>
          </a:ln>
        </p:spPr>
      </p:sp>
      <p:sp>
        <p:nvSpPr>
          <p:cNvPr id="20" name="Shape 18"/>
          <p:cNvSpPr/>
          <p:nvPr/>
        </p:nvSpPr>
        <p:spPr>
          <a:xfrm>
            <a:off x="836613" y="2492375"/>
            <a:ext cx="79375" cy="79375"/>
          </a:xfrm>
          <a:custGeom>
            <a:avLst/>
            <a:gdLst/>
            <a:ahLst/>
            <a:cxnLst/>
            <a:rect l="l" t="t" r="r" b="b"/>
            <a:pathLst>
              <a:path w="79375" h="79375">
                <a:moveTo>
                  <a:pt x="0" y="0"/>
                </a:moveTo>
                <a:lnTo>
                  <a:pt x="0" y="33115"/>
                </a:lnTo>
                <a:arcTo hR="15875" wR="15875" stAng="10799266" swAng="-2699785"/>
                <a:lnTo>
                  <a:pt x="39688" y="79375"/>
                </a:lnTo>
                <a:lnTo>
                  <a:pt x="74724" y="44339"/>
                </a:lnTo>
                <a:arcTo hR="15875" wR="15875" stAng="2700519" swAng="-2699785"/>
                <a:lnTo>
                  <a:pt x="79375" y="0"/>
                </a:lnTo>
              </a:path>
            </a:pathLst>
          </a:custGeom>
          <a:noFill/>
          <a:ln w="15875">
            <a:solidFill>
              <a:srgbClr val="0E6245"/>
            </a:solidFill>
            <a:prstDash val="solid"/>
          </a:ln>
        </p:spPr>
      </p:sp>
      <p:sp>
        <p:nvSpPr>
          <p:cNvPr id="21" name="Text 19"/>
          <p:cNvSpPr/>
          <p:nvPr/>
        </p:nvSpPr>
        <p:spPr>
          <a:xfrm>
            <a:off x="1066800" y="2491266"/>
            <a:ext cx="1112520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Small dose</a:t>
            </a:r>
            <a:endParaRPr lang="en-US" sz="1200" dirty="0">
              <a:latin typeface="Times New Roman" pitchFamily="34" charset="0"/>
              <a:ea typeface="SimSun" pitchFamily="34" charset="-122"/>
              <a:cs typeface="Times New Roman" pitchFamily="34" charset="-120"/>
            </a:endParaRPr>
          </a:p>
        </p:txBody>
      </p:sp>
      <p:sp>
        <p:nvSpPr>
          <p:cNvPr id="22" name="Text 20"/>
          <p:cNvSpPr/>
          <p:nvPr/>
        </p:nvSpPr>
        <p:spPr>
          <a:xfrm>
            <a:off x="3143250" y="240536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At most 5 to 8 months by the end of 2026, few people in</a:t>
            </a:r>
            <a:endParaRPr lang="en-US" sz="1050" dirty="0">
              <a:latin typeface="Microsoft YaHei" pitchFamily="34" charset="0"/>
              <a:ea typeface="Microsoft YaHei" pitchFamily="34" charset="-122"/>
              <a:cs typeface="Microsoft YaHei" pitchFamily="34" charset="-120"/>
            </a:endParaRPr>
          </a:p>
        </p:txBody>
      </p:sp>
      <p:sp>
        <p:nvSpPr>
          <p:cNvPr id="23" name="Text 21"/>
          <p:cNvSpPr/>
          <p:nvPr/>
        </p:nvSpPr>
        <p:spPr>
          <a:xfrm>
            <a:off x="3143250" y="261491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the window</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7524750" y="240536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Power analysis first, reporting the smallest</a:t>
            </a:r>
            <a:endParaRPr lang="en-US" sz="1050" dirty="0">
              <a:latin typeface="Microsoft YaHei" pitchFamily="34" charset="0"/>
              <a:ea typeface="Microsoft YaHei" pitchFamily="34" charset="-122"/>
              <a:cs typeface="Microsoft YaHei" pitchFamily="34" charset="-120"/>
            </a:endParaRPr>
          </a:p>
        </p:txBody>
      </p:sp>
      <p:sp>
        <p:nvSpPr>
          <p:cNvPr id="25" name="Text 23"/>
          <p:cNvSpPr/>
          <p:nvPr/>
        </p:nvSpPr>
        <p:spPr>
          <a:xfrm>
            <a:off x="7524750" y="261491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detectable effect</a:t>
            </a:r>
            <a:endParaRPr lang="en-US" sz="1050" dirty="0">
              <a:latin typeface="Microsoft YaHei" pitchFamily="34" charset="0"/>
              <a:ea typeface="Microsoft YaHei" pitchFamily="34" charset="-122"/>
              <a:cs typeface="Microsoft YaHei" pitchFamily="34" charset="-120"/>
            </a:endParaRPr>
          </a:p>
        </p:txBody>
      </p:sp>
      <p:sp>
        <p:nvSpPr>
          <p:cNvPr id="26" name="Shape 24"/>
          <p:cNvSpPr/>
          <p:nvPr/>
        </p:nvSpPr>
        <p:spPr>
          <a:xfrm>
            <a:off x="609600" y="2933700"/>
            <a:ext cx="10972800" cy="9525"/>
          </a:xfrm>
          <a:prstGeom prst="rect">
            <a:avLst/>
          </a:prstGeom>
          <a:solidFill>
            <a:srgbClr val="DDD9C8"/>
          </a:solidFill>
          <a:ln/>
        </p:spPr>
      </p:sp>
      <p:sp>
        <p:nvSpPr>
          <p:cNvPr id="27" name="Shape 25"/>
          <p:cNvSpPr/>
          <p:nvPr/>
        </p:nvSpPr>
        <p:spPr>
          <a:xfrm>
            <a:off x="900113" y="3281363"/>
            <a:ext cx="47625" cy="47625"/>
          </a:xfrm>
          <a:prstGeom prst="ellipse">
            <a:avLst/>
          </a:prstGeom>
          <a:noFill/>
          <a:ln w="15875">
            <a:solidFill>
              <a:srgbClr val="0E6245"/>
            </a:solidFill>
            <a:prstDash val="solid"/>
          </a:ln>
        </p:spPr>
      </p:sp>
      <p:sp>
        <p:nvSpPr>
          <p:cNvPr id="28" name="Shape 26"/>
          <p:cNvSpPr/>
          <p:nvPr/>
        </p:nvSpPr>
        <p:spPr>
          <a:xfrm>
            <a:off x="804862" y="3186113"/>
            <a:ext cx="47625" cy="47625"/>
          </a:xfrm>
          <a:prstGeom prst="ellipse">
            <a:avLst/>
          </a:prstGeom>
          <a:noFill/>
          <a:ln w="15875">
            <a:solidFill>
              <a:srgbClr val="0E6245"/>
            </a:solidFill>
            <a:prstDash val="solid"/>
          </a:ln>
        </p:spPr>
      </p:sp>
      <p:sp>
        <p:nvSpPr>
          <p:cNvPr id="29" name="Shape 27"/>
          <p:cNvSpPr/>
          <p:nvPr/>
        </p:nvSpPr>
        <p:spPr>
          <a:xfrm>
            <a:off x="884238" y="3209925"/>
            <a:ext cx="39688" cy="71438"/>
          </a:xfrm>
          <a:custGeom>
            <a:avLst/>
            <a:gdLst/>
            <a:ahLst/>
            <a:cxnLst/>
            <a:rect l="l" t="t" r="r" b="b"/>
            <a:pathLst>
              <a:path w="39688" h="71438">
                <a:moveTo>
                  <a:pt x="0" y="0"/>
                </a:moveTo>
                <a:lnTo>
                  <a:pt x="23813" y="0"/>
                </a:lnTo>
                <a:arcTo hR="15875" wR="15875" stAng="16200000" swAng="5400000"/>
                <a:lnTo>
                  <a:pt x="39688" y="71438"/>
                </a:lnTo>
              </a:path>
            </a:pathLst>
          </a:custGeom>
          <a:noFill/>
          <a:ln w="15875">
            <a:solidFill>
              <a:srgbClr val="0E6245"/>
            </a:solidFill>
            <a:prstDash val="solid"/>
          </a:ln>
        </p:spPr>
      </p:sp>
      <p:sp>
        <p:nvSpPr>
          <p:cNvPr id="30" name="Shape 28"/>
          <p:cNvSpPr/>
          <p:nvPr/>
        </p:nvSpPr>
        <p:spPr>
          <a:xfrm>
            <a:off x="828675" y="3233738"/>
            <a:ext cx="39688" cy="71438"/>
          </a:xfrm>
          <a:custGeom>
            <a:avLst/>
            <a:gdLst/>
            <a:ahLst/>
            <a:cxnLst/>
            <a:rect l="l" t="t" r="r" b="b"/>
            <a:pathLst>
              <a:path w="39688" h="71438">
                <a:moveTo>
                  <a:pt x="39688" y="71438"/>
                </a:moveTo>
                <a:lnTo>
                  <a:pt x="15875" y="71438"/>
                </a:lnTo>
                <a:arcTo hR="15875" wR="15875" stAng="5400000" swAng="5400000"/>
                <a:lnTo>
                  <a:pt x="0" y="0"/>
                </a:lnTo>
              </a:path>
            </a:pathLst>
          </a:custGeom>
          <a:noFill/>
          <a:ln w="15875">
            <a:solidFill>
              <a:srgbClr val="0E6245"/>
            </a:solidFill>
            <a:prstDash val="solid"/>
          </a:ln>
        </p:spPr>
      </p:sp>
      <p:sp>
        <p:nvSpPr>
          <p:cNvPr id="31" name="Text 29"/>
          <p:cNvSpPr/>
          <p:nvPr/>
        </p:nvSpPr>
        <p:spPr>
          <a:xfrm>
            <a:off x="1066800" y="3177066"/>
            <a:ext cx="1112520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Parallel trends fail</a:t>
            </a:r>
            <a:endParaRPr lang="en-US" sz="1200" dirty="0">
              <a:latin typeface="Times New Roman" pitchFamily="34" charset="0"/>
              <a:ea typeface="SimSun" pitchFamily="34" charset="-122"/>
              <a:cs typeface="Times New Roman" pitchFamily="34" charset="-120"/>
            </a:endParaRPr>
          </a:p>
        </p:txBody>
      </p:sp>
      <p:sp>
        <p:nvSpPr>
          <p:cNvPr id="32" name="Text 30"/>
          <p:cNvSpPr/>
          <p:nvPr/>
        </p:nvSpPr>
        <p:spPr>
          <a:xfrm>
            <a:off x="3143250" y="309116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Morris (2022) on Australia: the effect falls by two thirds with</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3143250" y="330071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cohort trends</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7524750" y="309116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An event study over many periods, with</a:t>
            </a:r>
            <a:endParaRPr lang="en-US" sz="1050" dirty="0">
              <a:latin typeface="Microsoft YaHei" pitchFamily="34" charset="0"/>
              <a:ea typeface="Microsoft YaHei" pitchFamily="34" charset="-122"/>
              <a:cs typeface="Microsoft YaHei" pitchFamily="34" charset="-120"/>
            </a:endParaRPr>
          </a:p>
        </p:txBody>
      </p:sp>
      <p:sp>
        <p:nvSpPr>
          <p:cNvPr id="35" name="Text 33"/>
          <p:cNvSpPr/>
          <p:nvPr/>
        </p:nvSpPr>
        <p:spPr>
          <a:xfrm>
            <a:off x="7524750" y="330071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birth-cohort trends</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609600" y="3619500"/>
            <a:ext cx="10972800" cy="9525"/>
          </a:xfrm>
          <a:prstGeom prst="rect">
            <a:avLst/>
          </a:prstGeom>
          <a:solidFill>
            <a:srgbClr val="DDD9C8"/>
          </a:solidFill>
          <a:ln/>
        </p:spPr>
      </p:sp>
      <p:sp>
        <p:nvSpPr>
          <p:cNvPr id="37" name="Shape 35"/>
          <p:cNvSpPr/>
          <p:nvPr/>
        </p:nvSpPr>
        <p:spPr>
          <a:xfrm>
            <a:off x="804862" y="3879850"/>
            <a:ext cx="142875" cy="142875"/>
          </a:xfrm>
          <a:prstGeom prst="roundRect">
            <a:avLst>
              <a:gd name="adj" fmla="val 11111"/>
            </a:avLst>
          </a:prstGeom>
          <a:noFill/>
          <a:ln w="15875">
            <a:solidFill>
              <a:srgbClr val="0E6245"/>
            </a:solidFill>
            <a:prstDash val="solid"/>
          </a:ln>
        </p:spPr>
      </p:sp>
      <p:sp>
        <p:nvSpPr>
          <p:cNvPr id="38" name="Shape 36"/>
          <p:cNvSpPr/>
          <p:nvPr/>
        </p:nvSpPr>
        <p:spPr>
          <a:xfrm>
            <a:off x="908050" y="3863975"/>
            <a:ext cx="5953" cy="31750"/>
          </a:xfrm>
          <a:custGeom>
            <a:avLst/>
            <a:gdLst/>
            <a:ahLst/>
            <a:cxnLst/>
            <a:rect l="l" t="t" r="r" b="b"/>
            <a:pathLst>
              <a:path w="5953" h="31750">
                <a:moveTo>
                  <a:pt x="0" y="0"/>
                </a:moveTo>
                <a:lnTo>
                  <a:pt x="0" y="31750"/>
                </a:lnTo>
              </a:path>
            </a:pathLst>
          </a:custGeom>
          <a:noFill/>
          <a:ln w="15875">
            <a:solidFill>
              <a:srgbClr val="0E6245"/>
            </a:solidFill>
            <a:prstDash val="solid"/>
          </a:ln>
        </p:spPr>
      </p:sp>
      <p:sp>
        <p:nvSpPr>
          <p:cNvPr id="39" name="Shape 37"/>
          <p:cNvSpPr/>
          <p:nvPr/>
        </p:nvSpPr>
        <p:spPr>
          <a:xfrm>
            <a:off x="804862" y="3927475"/>
            <a:ext cx="142875" cy="5953"/>
          </a:xfrm>
          <a:custGeom>
            <a:avLst/>
            <a:gdLst/>
            <a:ahLst/>
            <a:cxnLst/>
            <a:rect l="l" t="t" r="r" b="b"/>
            <a:pathLst>
              <a:path w="142875" h="5953">
                <a:moveTo>
                  <a:pt x="0" y="0"/>
                </a:moveTo>
                <a:lnTo>
                  <a:pt x="142875" y="0"/>
                </a:lnTo>
              </a:path>
            </a:pathLst>
          </a:custGeom>
          <a:noFill/>
          <a:ln w="15875">
            <a:solidFill>
              <a:srgbClr val="0E6245"/>
            </a:solidFill>
            <a:prstDash val="solid"/>
          </a:ln>
        </p:spPr>
      </p:sp>
      <p:sp>
        <p:nvSpPr>
          <p:cNvPr id="40" name="Shape 38"/>
          <p:cNvSpPr/>
          <p:nvPr/>
        </p:nvSpPr>
        <p:spPr>
          <a:xfrm>
            <a:off x="844550" y="3863975"/>
            <a:ext cx="5953" cy="31750"/>
          </a:xfrm>
          <a:custGeom>
            <a:avLst/>
            <a:gdLst/>
            <a:ahLst/>
            <a:cxnLst/>
            <a:rect l="l" t="t" r="r" b="b"/>
            <a:pathLst>
              <a:path w="5953" h="31750">
                <a:moveTo>
                  <a:pt x="0" y="0"/>
                </a:moveTo>
                <a:lnTo>
                  <a:pt x="0" y="31750"/>
                </a:lnTo>
              </a:path>
            </a:pathLst>
          </a:custGeom>
          <a:noFill/>
          <a:ln w="15875">
            <a:solidFill>
              <a:srgbClr val="0E6245"/>
            </a:solidFill>
            <a:prstDash val="solid"/>
          </a:ln>
        </p:spPr>
      </p:sp>
      <p:sp>
        <p:nvSpPr>
          <p:cNvPr id="41" name="Shape 39"/>
          <p:cNvSpPr/>
          <p:nvPr/>
        </p:nvSpPr>
        <p:spPr>
          <a:xfrm>
            <a:off x="868362" y="3959225"/>
            <a:ext cx="47625" cy="5953"/>
          </a:xfrm>
          <a:custGeom>
            <a:avLst/>
            <a:gdLst/>
            <a:ahLst/>
            <a:cxnLst/>
            <a:rect l="l" t="t" r="r" b="b"/>
            <a:pathLst>
              <a:path w="47625" h="5953">
                <a:moveTo>
                  <a:pt x="47625" y="0"/>
                </a:moveTo>
                <a:lnTo>
                  <a:pt x="0" y="0"/>
                </a:lnTo>
              </a:path>
            </a:pathLst>
          </a:custGeom>
          <a:noFill/>
          <a:ln w="15875">
            <a:solidFill>
              <a:srgbClr val="0E6245"/>
            </a:solidFill>
            <a:prstDash val="solid"/>
          </a:ln>
        </p:spPr>
      </p:sp>
      <p:sp>
        <p:nvSpPr>
          <p:cNvPr id="42" name="Shape 40"/>
          <p:cNvSpPr/>
          <p:nvPr/>
        </p:nvSpPr>
        <p:spPr>
          <a:xfrm>
            <a:off x="836613" y="3990975"/>
            <a:ext cx="47625" cy="5953"/>
          </a:xfrm>
          <a:custGeom>
            <a:avLst/>
            <a:gdLst/>
            <a:ahLst/>
            <a:cxnLst/>
            <a:rect l="l" t="t" r="r" b="b"/>
            <a:pathLst>
              <a:path w="47625" h="5953">
                <a:moveTo>
                  <a:pt x="47625" y="0"/>
                </a:moveTo>
                <a:lnTo>
                  <a:pt x="0" y="0"/>
                </a:lnTo>
              </a:path>
            </a:pathLst>
          </a:custGeom>
          <a:noFill/>
          <a:ln w="15875">
            <a:solidFill>
              <a:srgbClr val="0E6245"/>
            </a:solidFill>
            <a:prstDash val="solid"/>
          </a:ln>
        </p:spPr>
      </p:sp>
      <p:sp>
        <p:nvSpPr>
          <p:cNvPr id="43" name="Shape 41"/>
          <p:cNvSpPr/>
          <p:nvPr/>
        </p:nvSpPr>
        <p:spPr>
          <a:xfrm>
            <a:off x="836613" y="3959225"/>
            <a:ext cx="5953" cy="5953"/>
          </a:xfrm>
          <a:custGeom>
            <a:avLst/>
            <a:gdLst/>
            <a:ahLst/>
            <a:cxnLst/>
            <a:rect l="l" t="t" r="r" b="b"/>
            <a:pathLst>
              <a:path w="5953" h="5953">
                <a:moveTo>
                  <a:pt x="0" y="0"/>
                </a:moveTo>
                <a:lnTo>
                  <a:pt x="79" y="0"/>
                </a:lnTo>
              </a:path>
            </a:pathLst>
          </a:custGeom>
          <a:noFill/>
          <a:ln w="15875">
            <a:solidFill>
              <a:srgbClr val="0E6245"/>
            </a:solidFill>
            <a:prstDash val="solid"/>
          </a:ln>
        </p:spPr>
      </p:sp>
      <p:sp>
        <p:nvSpPr>
          <p:cNvPr id="44" name="Shape 42"/>
          <p:cNvSpPr/>
          <p:nvPr/>
        </p:nvSpPr>
        <p:spPr>
          <a:xfrm>
            <a:off x="915988" y="3990975"/>
            <a:ext cx="5953" cy="5953"/>
          </a:xfrm>
          <a:custGeom>
            <a:avLst/>
            <a:gdLst/>
            <a:ahLst/>
            <a:cxnLst/>
            <a:rect l="l" t="t" r="r" b="b"/>
            <a:pathLst>
              <a:path w="5953" h="5953">
                <a:moveTo>
                  <a:pt x="0" y="0"/>
                </a:moveTo>
                <a:lnTo>
                  <a:pt x="79" y="0"/>
                </a:lnTo>
              </a:path>
            </a:pathLst>
          </a:custGeom>
          <a:noFill/>
          <a:ln w="15875">
            <a:solidFill>
              <a:srgbClr val="0E6245"/>
            </a:solidFill>
            <a:prstDash val="solid"/>
          </a:ln>
        </p:spPr>
      </p:sp>
      <p:sp>
        <p:nvSpPr>
          <p:cNvPr id="45" name="Text 43"/>
          <p:cNvSpPr/>
          <p:nvPr/>
        </p:nvSpPr>
        <p:spPr>
          <a:xfrm>
            <a:off x="1066800" y="3862866"/>
            <a:ext cx="1112520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Anticipation</a:t>
            </a:r>
            <a:endParaRPr lang="en-US" sz="1200" dirty="0">
              <a:latin typeface="Times New Roman" pitchFamily="34" charset="0"/>
              <a:ea typeface="SimSun" pitchFamily="34" charset="-122"/>
              <a:cs typeface="Times New Roman" pitchFamily="34" charset="-120"/>
            </a:endParaRPr>
          </a:p>
        </p:txBody>
      </p:sp>
      <p:sp>
        <p:nvSpPr>
          <p:cNvPr id="46" name="Text 44"/>
          <p:cNvSpPr/>
          <p:nvPr/>
        </p:nvSpPr>
        <p:spPr>
          <a:xfrm>
            <a:off x="3143250" y="377696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Three and a half months between the Decision and its start</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7524750" y="377696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Test whether people short of the age changed after</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7524750" y="398651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September 2024</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609600" y="4305300"/>
            <a:ext cx="10972800" cy="9525"/>
          </a:xfrm>
          <a:prstGeom prst="rect">
            <a:avLst/>
          </a:prstGeom>
          <a:solidFill>
            <a:srgbClr val="DDD9C8"/>
          </a:solidFill>
          <a:ln/>
        </p:spPr>
      </p:sp>
      <p:sp>
        <p:nvSpPr>
          <p:cNvPr id="50" name="Shape 48"/>
          <p:cNvSpPr/>
          <p:nvPr/>
        </p:nvSpPr>
        <p:spPr>
          <a:xfrm>
            <a:off x="796952" y="4549772"/>
            <a:ext cx="158854" cy="79381"/>
          </a:xfrm>
          <a:custGeom>
            <a:avLst/>
            <a:gdLst/>
            <a:ahLst/>
            <a:cxnLst/>
            <a:rect l="l" t="t" r="r" b="b"/>
            <a:pathLst>
              <a:path w="158854" h="79381">
                <a:moveTo>
                  <a:pt x="85936" y="1432"/>
                </a:moveTo>
                <a:arcTo hR="15875" wR="15875" stAng="17671159" swAng="-2942318"/>
                <a:lnTo>
                  <a:pt x="4735" y="32388"/>
                </a:lnTo>
                <a:arcTo hR="7938" wR="7938" stAng="14772344" swAng="-7944687"/>
                <a:lnTo>
                  <a:pt x="72839" y="77949"/>
                </a:lnTo>
                <a:arcTo hR="15875" wR="15875" stAng="6871159" swAng="-2942318"/>
                <a:lnTo>
                  <a:pt x="154119" y="46993"/>
                </a:lnTo>
                <a:arcTo hR="7938" wR="7938" stAng="3972344" swAng="-7944687"/>
                <a:close/>
              </a:path>
            </a:pathLst>
          </a:custGeom>
          <a:noFill/>
          <a:ln w="15875">
            <a:solidFill>
              <a:srgbClr val="0E6245"/>
            </a:solidFill>
            <a:prstDash val="solid"/>
          </a:ln>
        </p:spPr>
      </p:sp>
      <p:sp>
        <p:nvSpPr>
          <p:cNvPr id="51" name="Shape 49"/>
          <p:cNvSpPr/>
          <p:nvPr/>
        </p:nvSpPr>
        <p:spPr>
          <a:xfrm>
            <a:off x="796925" y="4629150"/>
            <a:ext cx="158750" cy="39672"/>
          </a:xfrm>
          <a:custGeom>
            <a:avLst/>
            <a:gdLst/>
            <a:ahLst/>
            <a:cxnLst/>
            <a:rect l="l" t="t" r="r" b="b"/>
            <a:pathLst>
              <a:path w="158750" h="39672">
                <a:moveTo>
                  <a:pt x="0" y="0"/>
                </a:moveTo>
                <a:arcTo hR="7938" wR="7938" stAng="10808507" swAng="-3918443"/>
                <a:lnTo>
                  <a:pt x="72866" y="38259"/>
                </a:lnTo>
                <a:arcTo hR="15875" wR="15875" stAng="6861719" swAng="-2923437"/>
                <a:lnTo>
                  <a:pt x="154067" y="7302"/>
                </a:lnTo>
                <a:arcTo hR="7938" wR="7938" stAng="3947828" swAng="-3974988"/>
              </a:path>
            </a:pathLst>
          </a:custGeom>
          <a:noFill/>
          <a:ln w="15875">
            <a:solidFill>
              <a:srgbClr val="0E6245"/>
            </a:solidFill>
            <a:prstDash val="solid"/>
          </a:ln>
        </p:spPr>
      </p:sp>
      <p:sp>
        <p:nvSpPr>
          <p:cNvPr id="52" name="Shape 50"/>
          <p:cNvSpPr/>
          <p:nvPr/>
        </p:nvSpPr>
        <p:spPr>
          <a:xfrm>
            <a:off x="796925" y="4668838"/>
            <a:ext cx="158750" cy="39672"/>
          </a:xfrm>
          <a:custGeom>
            <a:avLst/>
            <a:gdLst/>
            <a:ahLst/>
            <a:cxnLst/>
            <a:rect l="l" t="t" r="r" b="b"/>
            <a:pathLst>
              <a:path w="158750" h="39672">
                <a:moveTo>
                  <a:pt x="0" y="0"/>
                </a:moveTo>
                <a:arcTo hR="7938" wR="7938" stAng="10808507" swAng="-3918443"/>
                <a:lnTo>
                  <a:pt x="72866" y="38259"/>
                </a:lnTo>
                <a:arcTo hR="15875" wR="15875" stAng="6861719" swAng="-2923437"/>
                <a:lnTo>
                  <a:pt x="154067" y="7303"/>
                </a:lnTo>
                <a:arcTo hR="7938" wR="7938" stAng="3947828" swAng="-3974988"/>
              </a:path>
            </a:pathLst>
          </a:custGeom>
          <a:noFill/>
          <a:ln w="15875">
            <a:solidFill>
              <a:srgbClr val="0E6245"/>
            </a:solidFill>
            <a:prstDash val="solid"/>
          </a:ln>
        </p:spPr>
      </p:sp>
      <p:sp>
        <p:nvSpPr>
          <p:cNvPr id="53" name="Text 51"/>
          <p:cNvSpPr/>
          <p:nvPr/>
        </p:nvSpPr>
        <p:spPr>
          <a:xfrm>
            <a:off x="1066800" y="4548666"/>
            <a:ext cx="1112520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Other policies</a:t>
            </a:r>
            <a:endParaRPr lang="en-US" sz="1200" dirty="0">
              <a:latin typeface="Times New Roman" pitchFamily="34" charset="0"/>
              <a:ea typeface="SimSun" pitchFamily="34" charset="-122"/>
              <a:cs typeface="Times New Roman" pitchFamily="34" charset="-120"/>
            </a:endParaRPr>
          </a:p>
        </p:txBody>
      </p:sp>
      <p:sp>
        <p:nvSpPr>
          <p:cNvPr id="54" name="Text 52"/>
          <p:cNvSpPr/>
          <p:nvPr/>
        </p:nvSpPr>
        <p:spPr>
          <a:xfrm>
            <a:off x="3143250" y="446276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Flexible retirement, longer unemployment benefit, more</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3143250" y="467231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contribution years from 2030</a:t>
            </a:r>
            <a:endParaRPr lang="en-US" sz="1050" dirty="0">
              <a:latin typeface="Microsoft YaHei" pitchFamily="34" charset="0"/>
              <a:ea typeface="Microsoft YaHei" pitchFamily="34" charset="-122"/>
              <a:cs typeface="Microsoft YaHei" pitchFamily="34" charset="-120"/>
            </a:endParaRPr>
          </a:p>
        </p:txBody>
      </p:sp>
      <p:sp>
        <p:nvSpPr>
          <p:cNvPr id="56" name="Text 54"/>
          <p:cNvSpPr/>
          <p:nvPr/>
        </p:nvSpPr>
        <p:spPr>
          <a:xfrm>
            <a:off x="7524750" y="446276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Separate estimates for work, unemployment and claiming,</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7524750" y="467231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sample ending 2029</a:t>
            </a:r>
            <a:endParaRPr lang="en-US" sz="1050" dirty="0">
              <a:latin typeface="Microsoft YaHei" pitchFamily="34" charset="0"/>
              <a:ea typeface="Microsoft YaHei" pitchFamily="34" charset="-122"/>
              <a:cs typeface="Microsoft YaHei" pitchFamily="34" charset="-120"/>
            </a:endParaRPr>
          </a:p>
        </p:txBody>
      </p:sp>
      <p:sp>
        <p:nvSpPr>
          <p:cNvPr id="58" name="Shape 56"/>
          <p:cNvSpPr/>
          <p:nvPr/>
        </p:nvSpPr>
        <p:spPr>
          <a:xfrm>
            <a:off x="609600" y="4991100"/>
            <a:ext cx="10972800" cy="9525"/>
          </a:xfrm>
          <a:prstGeom prst="rect">
            <a:avLst/>
          </a:prstGeom>
          <a:solidFill>
            <a:srgbClr val="DDD9C8"/>
          </a:solidFill>
          <a:ln/>
        </p:spPr>
      </p:sp>
      <p:sp>
        <p:nvSpPr>
          <p:cNvPr id="59" name="Shape 57"/>
          <p:cNvSpPr/>
          <p:nvPr/>
        </p:nvSpPr>
        <p:spPr>
          <a:xfrm>
            <a:off x="836613" y="5243513"/>
            <a:ext cx="79375" cy="79375"/>
          </a:xfrm>
          <a:prstGeom prst="ellipse">
            <a:avLst/>
          </a:prstGeom>
          <a:noFill/>
          <a:ln w="15875">
            <a:solidFill>
              <a:srgbClr val="0E6245"/>
            </a:solidFill>
            <a:prstDash val="solid"/>
          </a:ln>
        </p:spPr>
      </p:sp>
      <p:sp>
        <p:nvSpPr>
          <p:cNvPr id="60" name="Shape 58"/>
          <p:cNvSpPr/>
          <p:nvPr/>
        </p:nvSpPr>
        <p:spPr>
          <a:xfrm>
            <a:off x="812800" y="5322888"/>
            <a:ext cx="127000" cy="63500"/>
          </a:xfrm>
          <a:custGeom>
            <a:avLst/>
            <a:gdLst/>
            <a:ahLst/>
            <a:cxnLst/>
            <a:rect l="l" t="t" r="r" b="b"/>
            <a:pathLst>
              <a:path w="127000" h="63500">
                <a:moveTo>
                  <a:pt x="127000" y="63500"/>
                </a:moveTo>
                <a:arcTo hR="63500" wR="63500" stAng="0" swAng="-10800000"/>
              </a:path>
            </a:pathLst>
          </a:custGeom>
          <a:noFill/>
          <a:ln w="15875">
            <a:solidFill>
              <a:srgbClr val="0E6245"/>
            </a:solidFill>
            <a:prstDash val="solid"/>
          </a:ln>
        </p:spPr>
      </p:sp>
      <p:sp>
        <p:nvSpPr>
          <p:cNvPr id="61" name="Text 59"/>
          <p:cNvSpPr/>
          <p:nvPr/>
        </p:nvSpPr>
        <p:spPr>
          <a:xfrm>
            <a:off x="1066800" y="5234466"/>
            <a:ext cx="11125200" cy="182880"/>
          </a:xfrm>
          <a:prstGeom prst="rect">
            <a:avLst/>
          </a:prstGeom>
          <a:noFill/>
          <a:ln/>
        </p:spPr>
        <p:txBody>
          <a:bodyPr wrap="none" lIns="0" tIns="0" rIns="0" bIns="0" rtlCol="0" anchor="t"/>
          <a:lstStyle/>
          <a:p>
            <a:pPr algn="l" indent="0" marL="0">
              <a:buNone/>
            </a:pPr>
            <a:r>
              <a:rPr lang="en-US" sz="1200" b="1" dirty="0">
                <a:solidFill>
                  <a:srgbClr val="23251F"/>
                </a:solidFill>
                <a:latin typeface="Times New Roman" pitchFamily="34" charset="0"/>
                <a:ea typeface="SimSun" pitchFamily="34" charset="-122"/>
                <a:cs typeface="Times New Roman" pitchFamily="34" charset="-120"/>
              </a:rPr>
              <a:t>Who is covered</a:t>
            </a:r>
            <a:endParaRPr lang="en-US" sz="1200" dirty="0">
              <a:latin typeface="Times New Roman" pitchFamily="34" charset="0"/>
              <a:ea typeface="SimSun" pitchFamily="34" charset="-122"/>
              <a:cs typeface="Times New Roman" pitchFamily="34" charset="-120"/>
            </a:endParaRPr>
          </a:p>
        </p:txBody>
      </p:sp>
      <p:sp>
        <p:nvSpPr>
          <p:cNvPr id="62" name="Text 60"/>
          <p:cNvSpPr/>
          <p:nvPr/>
        </p:nvSpPr>
        <p:spPr>
          <a:xfrm>
            <a:off x="3143250" y="514856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Only urban employees are bound, and whether a woman was</a:t>
            </a:r>
            <a:endParaRPr lang="en-US" sz="1050" dirty="0">
              <a:latin typeface="Microsoft YaHei" pitchFamily="34" charset="0"/>
              <a:ea typeface="Microsoft YaHei" pitchFamily="34" charset="-122"/>
              <a:cs typeface="Microsoft YaHei" pitchFamily="34" charset="-120"/>
            </a:endParaRPr>
          </a:p>
        </p:txBody>
      </p:sp>
      <p:sp>
        <p:nvSpPr>
          <p:cNvPr id="63" name="Text 61"/>
          <p:cNvSpPr/>
          <p:nvPr/>
        </p:nvSpPr>
        <p:spPr>
          <a:xfrm>
            <a:off x="3143250" y="5358112"/>
            <a:ext cx="9048750"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under 50 or 55 is hard to tell</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7524750" y="514856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Rebuild it from occupation, employer and scheme, with</a:t>
            </a:r>
            <a:endParaRPr lang="en-US" sz="1050" dirty="0">
              <a:latin typeface="Microsoft YaHei" pitchFamily="34" charset="0"/>
              <a:ea typeface="Microsoft YaHei" pitchFamily="34" charset="-122"/>
              <a:cs typeface="Microsoft YaHei" pitchFamily="34" charset="-120"/>
            </a:endParaRPr>
          </a:p>
        </p:txBody>
      </p:sp>
      <p:sp>
        <p:nvSpPr>
          <p:cNvPr id="65" name="Text 63"/>
          <p:cNvSpPr/>
          <p:nvPr/>
        </p:nvSpPr>
        <p:spPr>
          <a:xfrm>
            <a:off x="7524750" y="5358112"/>
            <a:ext cx="4667250" cy="160020"/>
          </a:xfrm>
          <a:prstGeom prst="rect">
            <a:avLst/>
          </a:prstGeom>
          <a:noFill/>
          <a:ln/>
        </p:spPr>
        <p:txBody>
          <a:bodyPr wrap="none" lIns="0" tIns="0" rIns="0" bIns="0" rtlCol="0" anchor="t"/>
          <a:lstStyle/>
          <a:p>
            <a:pPr algn="l" indent="0" marL="0">
              <a:buNone/>
            </a:pPr>
            <a:r>
              <a:rPr lang="en-US" sz="1050" b="1" dirty="0">
                <a:solidFill>
                  <a:srgbClr val="23251F"/>
                </a:solidFill>
                <a:latin typeface="Microsoft YaHei" pitchFamily="34" charset="0"/>
                <a:ea typeface="Microsoft YaHei" pitchFamily="34" charset="-122"/>
                <a:cs typeface="Microsoft YaHei" pitchFamily="34" charset="-120"/>
              </a:rPr>
              <a:t>sensitivity checks</a:t>
            </a:r>
            <a:endParaRPr lang="en-US" sz="1050" dirty="0">
              <a:latin typeface="Microsoft YaHei" pitchFamily="34" charset="0"/>
              <a:ea typeface="Microsoft YaHei" pitchFamily="34" charset="-122"/>
              <a:cs typeface="Microsoft YaHei" pitchFamily="34" charset="-120"/>
            </a:endParaRPr>
          </a:p>
        </p:txBody>
      </p:sp>
      <p:sp>
        <p:nvSpPr>
          <p:cNvPr id="66" name="Shape 64"/>
          <p:cNvSpPr/>
          <p:nvPr/>
        </p:nvSpPr>
        <p:spPr>
          <a:xfrm>
            <a:off x="609600" y="5676900"/>
            <a:ext cx="10972800" cy="9525"/>
          </a:xfrm>
          <a:prstGeom prst="rect">
            <a:avLst/>
          </a:prstGeom>
          <a:solidFill>
            <a:srgbClr val="DDD9C8"/>
          </a:solidFill>
          <a:ln/>
        </p:spPr>
      </p:sp>
      <p:sp>
        <p:nvSpPr>
          <p:cNvPr id="67" name="Shape 65"/>
          <p:cNvSpPr/>
          <p:nvPr/>
        </p:nvSpPr>
        <p:spPr>
          <a:xfrm>
            <a:off x="609600" y="5670232"/>
            <a:ext cx="10972800" cy="13335"/>
          </a:xfrm>
          <a:prstGeom prst="rect">
            <a:avLst/>
          </a:prstGeom>
          <a:solidFill>
            <a:srgbClr val="23251F"/>
          </a:solidFill>
          <a:ln/>
        </p:spPr>
      </p:sp>
      <p:sp>
        <p:nvSpPr>
          <p:cNvPr id="68" name="Shape 66"/>
          <p:cNvSpPr/>
          <p:nvPr/>
        </p:nvSpPr>
        <p:spPr>
          <a:xfrm>
            <a:off x="609600" y="6216015"/>
            <a:ext cx="1714500" cy="7620"/>
          </a:xfrm>
          <a:prstGeom prst="rect">
            <a:avLst/>
          </a:prstGeom>
          <a:solidFill>
            <a:srgbClr val="8A8471"/>
          </a:solidFill>
          <a:ln/>
        </p:spPr>
      </p:sp>
      <p:sp>
        <p:nvSpPr>
          <p:cNvPr id="69" name="Text 67"/>
          <p:cNvSpPr/>
          <p:nvPr/>
        </p:nvSpPr>
        <p:spPr>
          <a:xfrm>
            <a:off x="609600" y="6290477"/>
            <a:ext cx="11582400" cy="125730"/>
          </a:xfrm>
          <a:prstGeom prst="rect">
            <a:avLst/>
          </a:prstGeom>
          <a:noFill/>
          <a:ln/>
        </p:spPr>
        <p:txBody>
          <a:bodyPr wrap="none" lIns="0" tIns="0" rIns="0" bIns="0" rtlCol="0" anchor="t"/>
          <a:lstStyle/>
          <a:p>
            <a:pPr algn="l" indent="0" marL="0">
              <a:buNone/>
            </a:pPr>
            <a:r>
              <a:rPr lang="en-US" sz="825" b="1" dirty="0">
                <a:solidFill>
                  <a:srgbClr val="0E6245"/>
                </a:solidFill>
                <a:latin typeface="Microsoft YaHei" pitchFamily="34" charset="0"/>
                <a:ea typeface="Microsoft YaHei" pitchFamily="34" charset="-122"/>
                <a:cs typeface="Microsoft YaHei" pitchFamily="34" charset="-120"/>
              </a:rPr>
              <a:t>1</a:t>
            </a:r>
            <a:endParaRPr lang="en-US" sz="825" dirty="0">
              <a:latin typeface="Microsoft YaHei" pitchFamily="34" charset="0"/>
              <a:ea typeface="Microsoft YaHei" pitchFamily="34" charset="-122"/>
              <a:cs typeface="Microsoft YaHei" pitchFamily="34" charset="-120"/>
            </a:endParaRPr>
          </a:p>
        </p:txBody>
      </p:sp>
      <p:sp>
        <p:nvSpPr>
          <p:cNvPr id="70" name="Text 68"/>
          <p:cNvSpPr/>
          <p:nvPr/>
        </p:nvSpPr>
        <p:spPr>
          <a:xfrm>
            <a:off x="778990" y="6290477"/>
            <a:ext cx="1141301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The Decision, the Measures and their annexes (13 September 2024), Morris (2022), Atalay and Barrett (2015)</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5"/>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16</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1032057" y="261514"/>
            <a:ext cx="1159943"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304811" y="261514"/>
            <a:ext cx="887189"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P</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Plan: a June 2027 data gate, a thesis either way</a:t>
            </a:r>
            <a:endParaRPr lang="en-US" sz="2250" dirty="0">
              <a:latin typeface="Times New Roman" pitchFamily="34" charset="0"/>
              <a:ea typeface="SimSun" pitchFamily="34" charset="-122"/>
              <a:cs typeface="Times New Roman" pitchFamily="34" charset="-120"/>
            </a:endParaRPr>
          </a:p>
        </p:txBody>
      </p:sp>
      <p:sp>
        <p:nvSpPr>
          <p:cNvPr id="9" name="Shape 7"/>
          <p:cNvSpPr/>
          <p:nvPr/>
        </p:nvSpPr>
        <p:spPr>
          <a:xfrm>
            <a:off x="3138488" y="1771650"/>
            <a:ext cx="9525" cy="3181350"/>
          </a:xfrm>
          <a:prstGeom prst="rect">
            <a:avLst/>
          </a:prstGeom>
          <a:solidFill>
            <a:srgbClr val="DDD9C8"/>
          </a:solidFill>
          <a:ln/>
        </p:spPr>
      </p:sp>
      <p:sp>
        <p:nvSpPr>
          <p:cNvPr id="10" name="Text 8"/>
          <p:cNvSpPr/>
          <p:nvPr/>
        </p:nvSpPr>
        <p:spPr>
          <a:xfrm>
            <a:off x="0" y="1585489"/>
            <a:ext cx="62865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2026-10</a:t>
            </a:r>
            <a:endParaRPr lang="en-US" sz="900" dirty="0">
              <a:latin typeface="Microsoft YaHei" pitchFamily="34" charset="0"/>
              <a:ea typeface="Microsoft YaHei" pitchFamily="34" charset="-122"/>
              <a:cs typeface="Microsoft YaHei" pitchFamily="34" charset="-120"/>
            </a:endParaRPr>
          </a:p>
        </p:txBody>
      </p:sp>
      <p:sp>
        <p:nvSpPr>
          <p:cNvPr id="11" name="Shape 9"/>
          <p:cNvSpPr/>
          <p:nvPr/>
        </p:nvSpPr>
        <p:spPr>
          <a:xfrm>
            <a:off x="4381500" y="1771650"/>
            <a:ext cx="9525" cy="3181350"/>
          </a:xfrm>
          <a:prstGeom prst="rect">
            <a:avLst/>
          </a:prstGeom>
          <a:solidFill>
            <a:srgbClr val="DDD9C8"/>
          </a:solidFill>
          <a:ln/>
        </p:spPr>
      </p:sp>
      <p:sp>
        <p:nvSpPr>
          <p:cNvPr id="12" name="Text 10"/>
          <p:cNvSpPr/>
          <p:nvPr/>
        </p:nvSpPr>
        <p:spPr>
          <a:xfrm>
            <a:off x="0" y="1585489"/>
            <a:ext cx="8772525"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2027-01</a:t>
            </a:r>
            <a:endParaRPr lang="en-US" sz="900" dirty="0">
              <a:latin typeface="Microsoft YaHei" pitchFamily="34" charset="0"/>
              <a:ea typeface="Microsoft YaHei" pitchFamily="34" charset="-122"/>
              <a:cs typeface="Microsoft YaHei" pitchFamily="34" charset="-120"/>
            </a:endParaRPr>
          </a:p>
        </p:txBody>
      </p:sp>
      <p:sp>
        <p:nvSpPr>
          <p:cNvPr id="13" name="Shape 11"/>
          <p:cNvSpPr/>
          <p:nvPr/>
        </p:nvSpPr>
        <p:spPr>
          <a:xfrm>
            <a:off x="5624513" y="1771650"/>
            <a:ext cx="9525" cy="3181350"/>
          </a:xfrm>
          <a:prstGeom prst="rect">
            <a:avLst/>
          </a:prstGeom>
          <a:solidFill>
            <a:srgbClr val="DDD9C8"/>
          </a:solidFill>
          <a:ln/>
        </p:spPr>
      </p:sp>
      <p:sp>
        <p:nvSpPr>
          <p:cNvPr id="14" name="Text 12"/>
          <p:cNvSpPr/>
          <p:nvPr/>
        </p:nvSpPr>
        <p:spPr>
          <a:xfrm>
            <a:off x="0" y="1585489"/>
            <a:ext cx="1125855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04</a:t>
            </a:r>
            <a:endParaRPr lang="en-US" sz="900" dirty="0">
              <a:latin typeface="Microsoft YaHei" pitchFamily="34" charset="0"/>
              <a:ea typeface="Microsoft YaHei" pitchFamily="34" charset="-122"/>
              <a:cs typeface="Microsoft YaHei" pitchFamily="34" charset="-120"/>
            </a:endParaRPr>
          </a:p>
        </p:txBody>
      </p:sp>
      <p:sp>
        <p:nvSpPr>
          <p:cNvPr id="15" name="Shape 13"/>
          <p:cNvSpPr/>
          <p:nvPr/>
        </p:nvSpPr>
        <p:spPr>
          <a:xfrm>
            <a:off x="6867525" y="1771650"/>
            <a:ext cx="9525" cy="3181350"/>
          </a:xfrm>
          <a:prstGeom prst="rect">
            <a:avLst/>
          </a:prstGeom>
          <a:solidFill>
            <a:srgbClr val="DDD9C8"/>
          </a:solidFill>
          <a:ln/>
        </p:spPr>
      </p:sp>
      <p:sp>
        <p:nvSpPr>
          <p:cNvPr id="16" name="Text 14"/>
          <p:cNvSpPr/>
          <p:nvPr/>
        </p:nvSpPr>
        <p:spPr>
          <a:xfrm>
            <a:off x="1552575" y="1585489"/>
            <a:ext cx="10639425"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07</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8110537" y="1771650"/>
            <a:ext cx="9525" cy="3181350"/>
          </a:xfrm>
          <a:prstGeom prst="rect">
            <a:avLst/>
          </a:prstGeom>
          <a:solidFill>
            <a:srgbClr val="DDD9C8"/>
          </a:solidFill>
          <a:ln/>
        </p:spPr>
      </p:sp>
      <p:sp>
        <p:nvSpPr>
          <p:cNvPr id="18" name="Text 16"/>
          <p:cNvSpPr/>
          <p:nvPr/>
        </p:nvSpPr>
        <p:spPr>
          <a:xfrm>
            <a:off x="4038600" y="1585489"/>
            <a:ext cx="815340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10</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9353550" y="1771650"/>
            <a:ext cx="9525" cy="3181350"/>
          </a:xfrm>
          <a:prstGeom prst="rect">
            <a:avLst/>
          </a:prstGeom>
          <a:solidFill>
            <a:srgbClr val="DDD9C8"/>
          </a:solidFill>
          <a:ln/>
        </p:spPr>
      </p:sp>
      <p:sp>
        <p:nvSpPr>
          <p:cNvPr id="20" name="Text 18"/>
          <p:cNvSpPr/>
          <p:nvPr/>
        </p:nvSpPr>
        <p:spPr>
          <a:xfrm>
            <a:off x="6524625" y="1585489"/>
            <a:ext cx="5667375"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2028-01</a:t>
            </a:r>
            <a:endParaRPr lang="en-US" sz="900" dirty="0">
              <a:latin typeface="Microsoft YaHei" pitchFamily="34" charset="0"/>
              <a:ea typeface="Microsoft YaHei" pitchFamily="34" charset="-122"/>
              <a:cs typeface="Microsoft YaHei" pitchFamily="34" charset="-120"/>
            </a:endParaRPr>
          </a:p>
        </p:txBody>
      </p:sp>
      <p:sp>
        <p:nvSpPr>
          <p:cNvPr id="21" name="Shape 19"/>
          <p:cNvSpPr/>
          <p:nvPr/>
        </p:nvSpPr>
        <p:spPr>
          <a:xfrm>
            <a:off x="10596563" y="1771650"/>
            <a:ext cx="9525" cy="3181350"/>
          </a:xfrm>
          <a:prstGeom prst="rect">
            <a:avLst/>
          </a:prstGeom>
          <a:solidFill>
            <a:srgbClr val="DDD9C8"/>
          </a:solidFill>
          <a:ln/>
        </p:spPr>
      </p:sp>
      <p:sp>
        <p:nvSpPr>
          <p:cNvPr id="22" name="Text 20"/>
          <p:cNvSpPr/>
          <p:nvPr/>
        </p:nvSpPr>
        <p:spPr>
          <a:xfrm>
            <a:off x="9010650" y="1585489"/>
            <a:ext cx="3181350" cy="137160"/>
          </a:xfrm>
          <a:prstGeom prst="rect">
            <a:avLst/>
          </a:prstGeom>
          <a:noFill/>
          <a:ln/>
        </p:spPr>
        <p:txBody>
          <a:bodyPr wrap="none" lIns="0" tIns="0" rIns="0" bIns="0" rtlCol="0" anchor="t"/>
          <a:lstStyle/>
          <a:p>
            <a:pPr algn="ctr" indent="0" marL="0">
              <a:buNone/>
            </a:pPr>
            <a:r>
              <a:rPr lang="en-US" sz="900" dirty="0">
                <a:solidFill>
                  <a:srgbClr val="62655B"/>
                </a:solidFill>
                <a:latin typeface="Microsoft YaHei" pitchFamily="34" charset="0"/>
                <a:ea typeface="Microsoft YaHei" pitchFamily="34" charset="-122"/>
                <a:cs typeface="Microsoft YaHei" pitchFamily="34" charset="-120"/>
              </a:rPr>
              <a:t>04</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695325" y="2088356"/>
            <a:ext cx="5358" cy="100013"/>
          </a:xfrm>
          <a:custGeom>
            <a:avLst/>
            <a:gdLst/>
            <a:ahLst/>
            <a:cxnLst/>
            <a:rect l="l" t="t" r="r" b="b"/>
            <a:pathLst>
              <a:path w="5358" h="100013">
                <a:moveTo>
                  <a:pt x="0" y="0"/>
                </a:moveTo>
                <a:lnTo>
                  <a:pt x="0" y="100013"/>
                </a:lnTo>
              </a:path>
            </a:pathLst>
          </a:custGeom>
          <a:noFill/>
          <a:ln w="14288">
            <a:solidFill>
              <a:srgbClr val="0E6245"/>
            </a:solidFill>
            <a:prstDash val="solid"/>
          </a:ln>
        </p:spPr>
      </p:sp>
      <p:sp>
        <p:nvSpPr>
          <p:cNvPr id="24" name="Shape 22"/>
          <p:cNvSpPr/>
          <p:nvPr/>
        </p:nvSpPr>
        <p:spPr>
          <a:xfrm>
            <a:off x="623888" y="2059781"/>
            <a:ext cx="142875" cy="128588"/>
          </a:xfrm>
          <a:custGeom>
            <a:avLst/>
            <a:gdLst/>
            <a:ahLst/>
            <a:cxnLst/>
            <a:rect l="l" t="t" r="r" b="b"/>
            <a:pathLst>
              <a:path w="142875" h="128588">
                <a:moveTo>
                  <a:pt x="7144" y="107156"/>
                </a:moveTo>
                <a:arcTo hR="7144" wR="7144" stAng="5400000" swAng="5400000"/>
                <a:lnTo>
                  <a:pt x="0" y="7144"/>
                </a:lnTo>
                <a:arcTo hR="7144" wR="7144" stAng="10800000" swAng="5400000"/>
                <a:lnTo>
                  <a:pt x="42863" y="0"/>
                </a:lnTo>
                <a:arcTo hR="28575" wR="28575" stAng="16200000" swAng="5400000"/>
                <a:arcTo hR="28575" wR="28575" stAng="10800000" swAng="5400000"/>
                <a:lnTo>
                  <a:pt x="135731" y="0"/>
                </a:lnTo>
                <a:arcTo hR="7144" wR="7144" stAng="16200000" swAng="5400000"/>
                <a:lnTo>
                  <a:pt x="142875" y="100013"/>
                </a:lnTo>
                <a:arcTo hR="7144" wR="7144" stAng="0" swAng="5400000"/>
                <a:lnTo>
                  <a:pt x="92869" y="107156"/>
                </a:lnTo>
                <a:arcTo hR="21431" wR="21431" stAng="16200000" swAng="-5400000"/>
                <a:arcTo hR="21431" wR="21431" stAng="0" swAng="-5400000"/>
                <a:close/>
              </a:path>
            </a:pathLst>
          </a:custGeom>
          <a:noFill/>
          <a:ln w="14288">
            <a:solidFill>
              <a:srgbClr val="0E6245"/>
            </a:solidFill>
            <a:prstDash val="solid"/>
          </a:ln>
        </p:spPr>
      </p:sp>
      <p:sp>
        <p:nvSpPr>
          <p:cNvPr id="25" name="Text 23"/>
          <p:cNvSpPr/>
          <p:nvPr/>
        </p:nvSpPr>
        <p:spPr>
          <a:xfrm>
            <a:off x="876300" y="2042936"/>
            <a:ext cx="113157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Literature and pre-reform picture</a:t>
            </a:r>
            <a:endParaRPr lang="en-US" sz="1050" dirty="0">
              <a:latin typeface="Times New Roman" pitchFamily="34" charset="0"/>
              <a:ea typeface="SimSun" pitchFamily="34" charset="-122"/>
              <a:cs typeface="Times New Roman" pitchFamily="34" charset="-120"/>
            </a:endParaRPr>
          </a:p>
        </p:txBody>
      </p:sp>
      <p:sp>
        <p:nvSpPr>
          <p:cNvPr id="26" name="Text 24"/>
          <p:cNvSpPr/>
          <p:nvPr/>
        </p:nvSpPr>
        <p:spPr>
          <a:xfrm>
            <a:off x="876300" y="2251877"/>
            <a:ext cx="113157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2026-10 to 2027-04</a:t>
            </a:r>
            <a:endParaRPr lang="en-US" sz="825" dirty="0">
              <a:latin typeface="Microsoft YaHei" pitchFamily="34" charset="0"/>
              <a:ea typeface="Microsoft YaHei" pitchFamily="34" charset="-122"/>
              <a:cs typeface="Microsoft YaHei" pitchFamily="34" charset="-120"/>
            </a:endParaRPr>
          </a:p>
        </p:txBody>
      </p:sp>
      <p:sp>
        <p:nvSpPr>
          <p:cNvPr id="27" name="Shape 25"/>
          <p:cNvSpPr/>
          <p:nvPr/>
        </p:nvSpPr>
        <p:spPr>
          <a:xfrm>
            <a:off x="3143250" y="2038350"/>
            <a:ext cx="2900363" cy="209550"/>
          </a:xfrm>
          <a:prstGeom prst="roundRect">
            <a:avLst>
              <a:gd name="adj" fmla="val 13636"/>
            </a:avLst>
          </a:prstGeom>
          <a:solidFill>
            <a:srgbClr val="0E6245"/>
          </a:solidFill>
          <a:ln/>
        </p:spPr>
      </p:sp>
      <p:sp>
        <p:nvSpPr>
          <p:cNvPr id="28" name="Shape 26"/>
          <p:cNvSpPr/>
          <p:nvPr/>
        </p:nvSpPr>
        <p:spPr>
          <a:xfrm>
            <a:off x="716756" y="2736056"/>
            <a:ext cx="42863" cy="42863"/>
          </a:xfrm>
          <a:prstGeom prst="ellipse">
            <a:avLst/>
          </a:prstGeom>
          <a:noFill/>
          <a:ln w="14288">
            <a:solidFill>
              <a:srgbClr val="0E6245"/>
            </a:solidFill>
            <a:prstDash val="solid"/>
          </a:ln>
        </p:spPr>
      </p:sp>
      <p:sp>
        <p:nvSpPr>
          <p:cNvPr id="29" name="Shape 27"/>
          <p:cNvSpPr/>
          <p:nvPr/>
        </p:nvSpPr>
        <p:spPr>
          <a:xfrm>
            <a:off x="631031" y="2650331"/>
            <a:ext cx="42863" cy="42863"/>
          </a:xfrm>
          <a:prstGeom prst="ellipse">
            <a:avLst/>
          </a:prstGeom>
          <a:noFill/>
          <a:ln w="14288">
            <a:solidFill>
              <a:srgbClr val="0E6245"/>
            </a:solidFill>
            <a:prstDash val="solid"/>
          </a:ln>
        </p:spPr>
      </p:sp>
      <p:sp>
        <p:nvSpPr>
          <p:cNvPr id="30" name="Shape 28"/>
          <p:cNvSpPr/>
          <p:nvPr/>
        </p:nvSpPr>
        <p:spPr>
          <a:xfrm>
            <a:off x="702469" y="2671763"/>
            <a:ext cx="35719" cy="64294"/>
          </a:xfrm>
          <a:custGeom>
            <a:avLst/>
            <a:gdLst/>
            <a:ahLst/>
            <a:cxnLst/>
            <a:rect l="l" t="t" r="r" b="b"/>
            <a:pathLst>
              <a:path w="35719" h="64294">
                <a:moveTo>
                  <a:pt x="0" y="0"/>
                </a:moveTo>
                <a:lnTo>
                  <a:pt x="21431" y="0"/>
                </a:lnTo>
                <a:arcTo hR="14288" wR="14288" stAng="16200000" swAng="5400000"/>
                <a:lnTo>
                  <a:pt x="35719" y="64294"/>
                </a:lnTo>
              </a:path>
            </a:pathLst>
          </a:custGeom>
          <a:noFill/>
          <a:ln w="14288">
            <a:solidFill>
              <a:srgbClr val="0E6245"/>
            </a:solidFill>
            <a:prstDash val="solid"/>
          </a:ln>
        </p:spPr>
      </p:sp>
      <p:sp>
        <p:nvSpPr>
          <p:cNvPr id="31" name="Shape 29"/>
          <p:cNvSpPr/>
          <p:nvPr/>
        </p:nvSpPr>
        <p:spPr>
          <a:xfrm>
            <a:off x="652463" y="2693194"/>
            <a:ext cx="35719" cy="64294"/>
          </a:xfrm>
          <a:custGeom>
            <a:avLst/>
            <a:gdLst/>
            <a:ahLst/>
            <a:cxnLst/>
            <a:rect l="l" t="t" r="r" b="b"/>
            <a:pathLst>
              <a:path w="35719" h="64294">
                <a:moveTo>
                  <a:pt x="35719" y="64294"/>
                </a:moveTo>
                <a:lnTo>
                  <a:pt x="14288" y="64294"/>
                </a:lnTo>
                <a:arcTo hR="14288" wR="14288" stAng="5400000" swAng="5400000"/>
                <a:lnTo>
                  <a:pt x="0" y="0"/>
                </a:lnTo>
              </a:path>
            </a:pathLst>
          </a:custGeom>
          <a:noFill/>
          <a:ln w="14288">
            <a:solidFill>
              <a:srgbClr val="0E6245"/>
            </a:solidFill>
            <a:prstDash val="solid"/>
          </a:ln>
        </p:spPr>
      </p:sp>
      <p:sp>
        <p:nvSpPr>
          <p:cNvPr id="32" name="Text 30"/>
          <p:cNvSpPr/>
          <p:nvPr/>
        </p:nvSpPr>
        <p:spPr>
          <a:xfrm>
            <a:off x="876300" y="2633486"/>
            <a:ext cx="113157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Old-threshold baseline</a:t>
            </a:r>
            <a:endParaRPr lang="en-US" sz="1050" dirty="0">
              <a:latin typeface="Times New Roman" pitchFamily="34" charset="0"/>
              <a:ea typeface="SimSun" pitchFamily="34" charset="-122"/>
              <a:cs typeface="Times New Roman" pitchFamily="34" charset="-120"/>
            </a:endParaRPr>
          </a:p>
        </p:txBody>
      </p:sp>
      <p:sp>
        <p:nvSpPr>
          <p:cNvPr id="33" name="Text 31"/>
          <p:cNvSpPr/>
          <p:nvPr/>
        </p:nvSpPr>
        <p:spPr>
          <a:xfrm>
            <a:off x="876300" y="2842427"/>
            <a:ext cx="113157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2027-02 to 2027-07</a:t>
            </a:r>
            <a:endParaRPr lang="en-US" sz="825" dirty="0">
              <a:latin typeface="Microsoft YaHei" pitchFamily="34" charset="0"/>
              <a:ea typeface="Microsoft YaHei" pitchFamily="34" charset="-122"/>
              <a:cs typeface="Microsoft YaHei" pitchFamily="34" charset="-120"/>
            </a:endParaRPr>
          </a:p>
        </p:txBody>
      </p:sp>
      <p:sp>
        <p:nvSpPr>
          <p:cNvPr id="34" name="Shape 32"/>
          <p:cNvSpPr/>
          <p:nvPr/>
        </p:nvSpPr>
        <p:spPr>
          <a:xfrm>
            <a:off x="4800600" y="2628900"/>
            <a:ext cx="2486025" cy="209550"/>
          </a:xfrm>
          <a:prstGeom prst="roundRect">
            <a:avLst>
              <a:gd name="adj" fmla="val 13636"/>
            </a:avLst>
          </a:prstGeom>
          <a:solidFill>
            <a:srgbClr val="0E6245"/>
          </a:solidFill>
          <a:ln/>
        </p:spPr>
      </p:sp>
      <p:sp>
        <p:nvSpPr>
          <p:cNvPr id="35" name="Shape 33"/>
          <p:cNvSpPr/>
          <p:nvPr/>
        </p:nvSpPr>
        <p:spPr>
          <a:xfrm>
            <a:off x="652463" y="3248025"/>
            <a:ext cx="85725" cy="114300"/>
          </a:xfrm>
          <a:custGeom>
            <a:avLst/>
            <a:gdLst/>
            <a:ahLst/>
            <a:cxnLst/>
            <a:rect l="l" t="t" r="r" b="b"/>
            <a:pathLst>
              <a:path w="85725" h="114300">
                <a:moveTo>
                  <a:pt x="85725" y="21431"/>
                </a:moveTo>
                <a:lnTo>
                  <a:pt x="85725" y="7144"/>
                </a:lnTo>
                <a:arcTo hR="7144" wR="7144" stAng="0" swAng="-5400000"/>
                <a:lnTo>
                  <a:pt x="3572" y="0"/>
                </a:lnTo>
                <a:arcTo hR="3572" wR="3572" stAng="16200000" swAng="-7612194"/>
                <a:lnTo>
                  <a:pt x="32861" y="48578"/>
                </a:lnTo>
                <a:arcTo hR="14288" wR="14288" stAng="19387806" swAng="4424388"/>
                <a:lnTo>
                  <a:pt x="714" y="108585"/>
                </a:lnTo>
                <a:arcTo hR="3572" wR="3572" stAng="13012194" swAng="-7612194"/>
                <a:lnTo>
                  <a:pt x="78581" y="114300"/>
                </a:lnTo>
                <a:arcTo hR="7144" wR="7144" stAng="5400000" swAng="-5400000"/>
                <a:lnTo>
                  <a:pt x="85725" y="92869"/>
                </a:lnTo>
              </a:path>
            </a:pathLst>
          </a:custGeom>
          <a:noFill/>
          <a:ln w="14288">
            <a:solidFill>
              <a:srgbClr val="0E6245"/>
            </a:solidFill>
            <a:prstDash val="solid"/>
          </a:ln>
        </p:spPr>
      </p:sp>
      <p:sp>
        <p:nvSpPr>
          <p:cNvPr id="36" name="Text 34"/>
          <p:cNvSpPr/>
          <p:nvPr/>
        </p:nvSpPr>
        <p:spPr>
          <a:xfrm>
            <a:off x="876300" y="3224036"/>
            <a:ext cx="113157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Power analysis</a:t>
            </a:r>
            <a:endParaRPr lang="en-US" sz="1050" dirty="0">
              <a:latin typeface="Times New Roman" pitchFamily="34" charset="0"/>
              <a:ea typeface="SimSun" pitchFamily="34" charset="-122"/>
              <a:cs typeface="Times New Roman" pitchFamily="34" charset="-120"/>
            </a:endParaRPr>
          </a:p>
        </p:txBody>
      </p:sp>
      <p:sp>
        <p:nvSpPr>
          <p:cNvPr id="37" name="Text 35"/>
          <p:cNvSpPr/>
          <p:nvPr/>
        </p:nvSpPr>
        <p:spPr>
          <a:xfrm>
            <a:off x="876300" y="3432977"/>
            <a:ext cx="113157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2027-04 to 2027-06</a:t>
            </a:r>
            <a:endParaRPr lang="en-US" sz="825" dirty="0">
              <a:latin typeface="Microsoft YaHei" pitchFamily="34" charset="0"/>
              <a:ea typeface="Microsoft YaHei" pitchFamily="34" charset="-122"/>
              <a:cs typeface="Microsoft YaHei" pitchFamily="34" charset="-120"/>
            </a:endParaRPr>
          </a:p>
        </p:txBody>
      </p:sp>
      <p:sp>
        <p:nvSpPr>
          <p:cNvPr id="38" name="Shape 36"/>
          <p:cNvSpPr/>
          <p:nvPr/>
        </p:nvSpPr>
        <p:spPr>
          <a:xfrm>
            <a:off x="5629275" y="3219450"/>
            <a:ext cx="1243013" cy="209550"/>
          </a:xfrm>
          <a:prstGeom prst="roundRect">
            <a:avLst>
              <a:gd name="adj" fmla="val 13636"/>
            </a:avLst>
          </a:prstGeom>
          <a:solidFill>
            <a:srgbClr val="0E6245"/>
          </a:solidFill>
          <a:ln/>
        </p:spPr>
      </p:sp>
      <p:sp>
        <p:nvSpPr>
          <p:cNvPr id="39" name="Shape 37"/>
          <p:cNvSpPr/>
          <p:nvPr/>
        </p:nvSpPr>
        <p:spPr>
          <a:xfrm>
            <a:off x="673894" y="3917156"/>
            <a:ext cx="42863" cy="42863"/>
          </a:xfrm>
          <a:prstGeom prst="ellipse">
            <a:avLst/>
          </a:prstGeom>
          <a:noFill/>
          <a:ln w="14288">
            <a:solidFill>
              <a:srgbClr val="0E6245"/>
            </a:solidFill>
            <a:prstDash val="solid"/>
          </a:ln>
        </p:spPr>
      </p:sp>
      <p:sp>
        <p:nvSpPr>
          <p:cNvPr id="40" name="Shape 38"/>
          <p:cNvSpPr/>
          <p:nvPr/>
        </p:nvSpPr>
        <p:spPr>
          <a:xfrm>
            <a:off x="631031" y="3831431"/>
            <a:ext cx="42863" cy="42863"/>
          </a:xfrm>
          <a:prstGeom prst="ellipse">
            <a:avLst/>
          </a:prstGeom>
          <a:noFill/>
          <a:ln w="14288">
            <a:solidFill>
              <a:srgbClr val="0E6245"/>
            </a:solidFill>
            <a:prstDash val="solid"/>
          </a:ln>
        </p:spPr>
      </p:sp>
      <p:sp>
        <p:nvSpPr>
          <p:cNvPr id="41" name="Shape 39"/>
          <p:cNvSpPr/>
          <p:nvPr/>
        </p:nvSpPr>
        <p:spPr>
          <a:xfrm>
            <a:off x="716756" y="3831431"/>
            <a:ext cx="42863" cy="42863"/>
          </a:xfrm>
          <a:prstGeom prst="ellipse">
            <a:avLst/>
          </a:prstGeom>
          <a:noFill/>
          <a:ln w="14288">
            <a:solidFill>
              <a:srgbClr val="0E6245"/>
            </a:solidFill>
            <a:prstDash val="solid"/>
          </a:ln>
        </p:spPr>
      </p:sp>
      <p:sp>
        <p:nvSpPr>
          <p:cNvPr id="42" name="Shape 40"/>
          <p:cNvSpPr/>
          <p:nvPr/>
        </p:nvSpPr>
        <p:spPr>
          <a:xfrm>
            <a:off x="652463" y="3874294"/>
            <a:ext cx="85725" cy="21431"/>
          </a:xfrm>
          <a:custGeom>
            <a:avLst/>
            <a:gdLst/>
            <a:ahLst/>
            <a:cxnLst/>
            <a:rect l="l" t="t" r="r" b="b"/>
            <a:pathLst>
              <a:path w="85725" h="21431">
                <a:moveTo>
                  <a:pt x="85725" y="0"/>
                </a:moveTo>
                <a:lnTo>
                  <a:pt x="85725" y="14288"/>
                </a:lnTo>
                <a:cubicBezTo>
                  <a:pt x="85725" y="18574"/>
                  <a:pt x="82868" y="21431"/>
                  <a:pt x="78581" y="21431"/>
                </a:cubicBezTo>
                <a:lnTo>
                  <a:pt x="7144" y="21431"/>
                </a:lnTo>
                <a:cubicBezTo>
                  <a:pt x="2858" y="21431"/>
                  <a:pt x="0" y="18574"/>
                  <a:pt x="0" y="14288"/>
                </a:cubicBezTo>
                <a:lnTo>
                  <a:pt x="0" y="0"/>
                </a:lnTo>
              </a:path>
            </a:pathLst>
          </a:custGeom>
          <a:noFill/>
          <a:ln w="14288">
            <a:solidFill>
              <a:srgbClr val="0E6245"/>
            </a:solidFill>
            <a:prstDash val="solid"/>
          </a:ln>
        </p:spPr>
      </p:sp>
      <p:sp>
        <p:nvSpPr>
          <p:cNvPr id="43" name="Shape 41"/>
          <p:cNvSpPr/>
          <p:nvPr/>
        </p:nvSpPr>
        <p:spPr>
          <a:xfrm>
            <a:off x="695325" y="3895725"/>
            <a:ext cx="5358" cy="21431"/>
          </a:xfrm>
          <a:custGeom>
            <a:avLst/>
            <a:gdLst/>
            <a:ahLst/>
            <a:cxnLst/>
            <a:rect l="l" t="t" r="r" b="b"/>
            <a:pathLst>
              <a:path w="5358" h="21431">
                <a:moveTo>
                  <a:pt x="0" y="0"/>
                </a:moveTo>
                <a:lnTo>
                  <a:pt x="0" y="21431"/>
                </a:lnTo>
              </a:path>
            </a:pathLst>
          </a:custGeom>
          <a:noFill/>
          <a:ln w="14288">
            <a:solidFill>
              <a:srgbClr val="0E6245"/>
            </a:solidFill>
            <a:prstDash val="solid"/>
          </a:ln>
        </p:spPr>
      </p:sp>
      <p:sp>
        <p:nvSpPr>
          <p:cNvPr id="44" name="Text 42"/>
          <p:cNvSpPr/>
          <p:nvPr/>
        </p:nvSpPr>
        <p:spPr>
          <a:xfrm>
            <a:off x="876300" y="3814586"/>
            <a:ext cx="113157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Design 2 or a deeper baseline</a:t>
            </a:r>
            <a:endParaRPr lang="en-US" sz="1050" dirty="0">
              <a:latin typeface="Times New Roman" pitchFamily="34" charset="0"/>
              <a:ea typeface="SimSun" pitchFamily="34" charset="-122"/>
              <a:cs typeface="Times New Roman" pitchFamily="34" charset="-120"/>
            </a:endParaRPr>
          </a:p>
        </p:txBody>
      </p:sp>
      <p:sp>
        <p:nvSpPr>
          <p:cNvPr id="45" name="Text 43"/>
          <p:cNvSpPr/>
          <p:nvPr/>
        </p:nvSpPr>
        <p:spPr>
          <a:xfrm>
            <a:off x="876300" y="4023527"/>
            <a:ext cx="113157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2027-07 to 2027-12</a:t>
            </a:r>
            <a:endParaRPr lang="en-US" sz="825" dirty="0">
              <a:latin typeface="Microsoft YaHei" pitchFamily="34" charset="0"/>
              <a:ea typeface="Microsoft YaHei" pitchFamily="34" charset="-122"/>
              <a:cs typeface="Microsoft YaHei" pitchFamily="34" charset="-120"/>
            </a:endParaRPr>
          </a:p>
        </p:txBody>
      </p:sp>
      <p:sp>
        <p:nvSpPr>
          <p:cNvPr id="46" name="Shape 44"/>
          <p:cNvSpPr/>
          <p:nvPr/>
        </p:nvSpPr>
        <p:spPr>
          <a:xfrm>
            <a:off x="6879908" y="3817620"/>
            <a:ext cx="2470785" cy="194310"/>
          </a:xfrm>
          <a:prstGeom prst="roundRect">
            <a:avLst>
              <a:gd name="adj" fmla="val 14706"/>
            </a:avLst>
          </a:prstGeom>
          <a:noFill/>
          <a:ln w="15240">
            <a:solidFill>
              <a:srgbClr val="0E6245"/>
            </a:solidFill>
            <a:prstDash val="dash"/>
          </a:ln>
        </p:spPr>
      </p:sp>
      <p:sp>
        <p:nvSpPr>
          <p:cNvPr id="47" name="Shape 45"/>
          <p:cNvSpPr/>
          <p:nvPr/>
        </p:nvSpPr>
        <p:spPr>
          <a:xfrm>
            <a:off x="681038" y="4486275"/>
            <a:ext cx="35719" cy="5358"/>
          </a:xfrm>
          <a:custGeom>
            <a:avLst/>
            <a:gdLst/>
            <a:ahLst/>
            <a:cxnLst/>
            <a:rect l="l" t="t" r="r" b="b"/>
            <a:pathLst>
              <a:path w="35719" h="5358">
                <a:moveTo>
                  <a:pt x="35719" y="0"/>
                </a:moveTo>
                <a:lnTo>
                  <a:pt x="0" y="0"/>
                </a:lnTo>
              </a:path>
            </a:pathLst>
          </a:custGeom>
          <a:noFill/>
          <a:ln w="14288">
            <a:solidFill>
              <a:srgbClr val="0E6245"/>
            </a:solidFill>
            <a:prstDash val="solid"/>
          </a:ln>
        </p:spPr>
      </p:sp>
      <p:sp>
        <p:nvSpPr>
          <p:cNvPr id="48" name="Shape 46"/>
          <p:cNvSpPr/>
          <p:nvPr/>
        </p:nvSpPr>
        <p:spPr>
          <a:xfrm>
            <a:off x="681038" y="4457700"/>
            <a:ext cx="35719" cy="5358"/>
          </a:xfrm>
          <a:custGeom>
            <a:avLst/>
            <a:gdLst/>
            <a:ahLst/>
            <a:cxnLst/>
            <a:rect l="l" t="t" r="r" b="b"/>
            <a:pathLst>
              <a:path w="35719" h="5358">
                <a:moveTo>
                  <a:pt x="35719" y="0"/>
                </a:moveTo>
                <a:lnTo>
                  <a:pt x="0" y="0"/>
                </a:lnTo>
              </a:path>
            </a:pathLst>
          </a:custGeom>
          <a:noFill/>
          <a:ln w="14288">
            <a:solidFill>
              <a:srgbClr val="0E6245"/>
            </a:solidFill>
            <a:prstDash val="solid"/>
          </a:ln>
        </p:spPr>
      </p:sp>
      <p:sp>
        <p:nvSpPr>
          <p:cNvPr id="49" name="Shape 47"/>
          <p:cNvSpPr/>
          <p:nvPr/>
        </p:nvSpPr>
        <p:spPr>
          <a:xfrm>
            <a:off x="638175" y="4421981"/>
            <a:ext cx="107156" cy="100013"/>
          </a:xfrm>
          <a:custGeom>
            <a:avLst/>
            <a:gdLst/>
            <a:ahLst/>
            <a:cxnLst/>
            <a:rect l="l" t="t" r="r" b="b"/>
            <a:pathLst>
              <a:path w="107156" h="100013">
                <a:moveTo>
                  <a:pt x="107156" y="100013"/>
                </a:moveTo>
                <a:lnTo>
                  <a:pt x="107156" y="14288"/>
                </a:lnTo>
                <a:arcTo hR="14288" wR="14288" stAng="0" swAng="-5400000"/>
                <a:lnTo>
                  <a:pt x="0" y="0"/>
                </a:lnTo>
              </a:path>
            </a:pathLst>
          </a:custGeom>
          <a:noFill/>
          <a:ln w="14288">
            <a:solidFill>
              <a:srgbClr val="0E6245"/>
            </a:solidFill>
            <a:prstDash val="solid"/>
          </a:ln>
        </p:spPr>
      </p:sp>
      <p:sp>
        <p:nvSpPr>
          <p:cNvPr id="50" name="Shape 48"/>
          <p:cNvSpPr/>
          <p:nvPr/>
        </p:nvSpPr>
        <p:spPr>
          <a:xfrm>
            <a:off x="623888" y="4421981"/>
            <a:ext cx="142875" cy="128588"/>
          </a:xfrm>
          <a:custGeom>
            <a:avLst/>
            <a:gdLst/>
            <a:ahLst/>
            <a:cxnLst/>
            <a:rect l="l" t="t" r="r" b="b"/>
            <a:pathLst>
              <a:path w="142875" h="128588">
                <a:moveTo>
                  <a:pt x="42863" y="128588"/>
                </a:moveTo>
                <a:lnTo>
                  <a:pt x="128588" y="128588"/>
                </a:lnTo>
                <a:arcTo hR="14288" wR="14288" stAng="5400000" swAng="-5400000"/>
                <a:lnTo>
                  <a:pt x="142875" y="107156"/>
                </a:lnTo>
                <a:arcTo hR="7144" wR="7144" stAng="0" swAng="-5400000"/>
                <a:lnTo>
                  <a:pt x="64294" y="100013"/>
                </a:lnTo>
                <a:arcTo hR="7144" wR="7144" stAng="16200000" swAng="-5400000"/>
                <a:lnTo>
                  <a:pt x="57150" y="114300"/>
                </a:lnTo>
                <a:arcTo hR="14288" wR="14288" stAng="0" swAng="10800000"/>
                <a:lnTo>
                  <a:pt x="28575" y="14288"/>
                </a:lnTo>
                <a:arcTo hR="14288" wR="14288" stAng="0" swAng="-10800000"/>
                <a:lnTo>
                  <a:pt x="0" y="28575"/>
                </a:lnTo>
                <a:arcTo hR="7144" wR="7144" stAng="10800000" swAng="-5400000"/>
                <a:lnTo>
                  <a:pt x="28575" y="35719"/>
                </a:lnTo>
              </a:path>
            </a:pathLst>
          </a:custGeom>
          <a:noFill/>
          <a:ln w="14288">
            <a:solidFill>
              <a:srgbClr val="0E6245"/>
            </a:solidFill>
            <a:prstDash val="solid"/>
          </a:ln>
        </p:spPr>
      </p:sp>
      <p:sp>
        <p:nvSpPr>
          <p:cNvPr id="51" name="Text 49"/>
          <p:cNvSpPr/>
          <p:nvPr/>
        </p:nvSpPr>
        <p:spPr>
          <a:xfrm>
            <a:off x="876300" y="4405136"/>
            <a:ext cx="11315700" cy="160020"/>
          </a:xfrm>
          <a:prstGeom prst="rect">
            <a:avLst/>
          </a:prstGeom>
          <a:noFill/>
          <a:ln/>
        </p:spPr>
        <p:txBody>
          <a:bodyPr wrap="none" lIns="0" tIns="0" rIns="0" bIns="0" rtlCol="0" anchor="t"/>
          <a:lstStyle/>
          <a:p>
            <a:pPr algn="l" indent="0" marL="0">
              <a:buNone/>
            </a:pPr>
            <a:r>
              <a:rPr lang="en-US" sz="1050" b="1" dirty="0">
                <a:solidFill>
                  <a:srgbClr val="23251F"/>
                </a:solidFill>
                <a:latin typeface="Times New Roman" pitchFamily="34" charset="0"/>
                <a:ea typeface="SimSun" pitchFamily="34" charset="-122"/>
                <a:cs typeface="Times New Roman" pitchFamily="34" charset="-120"/>
              </a:rPr>
              <a:t>Writing and defense</a:t>
            </a:r>
            <a:endParaRPr lang="en-US" sz="1050" dirty="0">
              <a:latin typeface="Times New Roman" pitchFamily="34" charset="0"/>
              <a:ea typeface="SimSun" pitchFamily="34" charset="-122"/>
              <a:cs typeface="Times New Roman" pitchFamily="34" charset="-120"/>
            </a:endParaRPr>
          </a:p>
        </p:txBody>
      </p:sp>
      <p:sp>
        <p:nvSpPr>
          <p:cNvPr id="52" name="Text 50"/>
          <p:cNvSpPr/>
          <p:nvPr/>
        </p:nvSpPr>
        <p:spPr>
          <a:xfrm>
            <a:off x="876300" y="4614077"/>
            <a:ext cx="113157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2027-09 to 2028-05</a:t>
            </a:r>
            <a:endParaRPr lang="en-US" sz="825" dirty="0">
              <a:latin typeface="Microsoft YaHei" pitchFamily="34" charset="0"/>
              <a:ea typeface="Microsoft YaHei" pitchFamily="34" charset="-122"/>
              <a:cs typeface="Microsoft YaHei" pitchFamily="34" charset="-120"/>
            </a:endParaRPr>
          </a:p>
        </p:txBody>
      </p:sp>
      <p:sp>
        <p:nvSpPr>
          <p:cNvPr id="53" name="Shape 51"/>
          <p:cNvSpPr/>
          <p:nvPr/>
        </p:nvSpPr>
        <p:spPr>
          <a:xfrm>
            <a:off x="7700963" y="4400550"/>
            <a:ext cx="3729038" cy="209550"/>
          </a:xfrm>
          <a:prstGeom prst="roundRect">
            <a:avLst>
              <a:gd name="adj" fmla="val 13636"/>
            </a:avLst>
          </a:prstGeom>
          <a:solidFill>
            <a:srgbClr val="0E6245"/>
          </a:solidFill>
          <a:ln/>
        </p:spPr>
      </p:sp>
      <p:sp>
        <p:nvSpPr>
          <p:cNvPr id="54" name="Shape 52"/>
          <p:cNvSpPr/>
          <p:nvPr/>
        </p:nvSpPr>
        <p:spPr>
          <a:xfrm>
            <a:off x="6657499" y="1771650"/>
            <a:ext cx="15240" cy="3181350"/>
          </a:xfrm>
          <a:prstGeom prst="rect">
            <a:avLst/>
          </a:prstGeom>
          <a:solidFill>
            <a:srgbClr val="A8861D"/>
          </a:solidFill>
          <a:ln/>
        </p:spPr>
      </p:sp>
      <p:sp>
        <p:nvSpPr>
          <p:cNvPr id="55" name="Shape 53"/>
          <p:cNvSpPr/>
          <p:nvPr/>
        </p:nvSpPr>
        <p:spPr>
          <a:xfrm>
            <a:off x="6550819" y="5029200"/>
            <a:ext cx="228600" cy="228600"/>
          </a:xfrm>
          <a:custGeom>
            <a:avLst/>
            <a:gdLst/>
            <a:ahLst/>
            <a:cxnLst/>
            <a:rect l="l" t="t" r="r" b="b"/>
            <a:pathLst>
              <a:path w="228600" h="228600">
                <a:moveTo>
                  <a:pt x="114300" y="0"/>
                </a:moveTo>
                <a:lnTo>
                  <a:pt x="228600" y="114300"/>
                </a:lnTo>
                <a:lnTo>
                  <a:pt x="114300" y="228600"/>
                </a:lnTo>
                <a:lnTo>
                  <a:pt x="0" y="114300"/>
                </a:lnTo>
                <a:close/>
              </a:path>
            </a:pathLst>
          </a:custGeom>
          <a:solidFill>
            <a:srgbClr val="A8861D"/>
          </a:solidFill>
          <a:ln/>
        </p:spPr>
      </p:sp>
      <p:sp>
        <p:nvSpPr>
          <p:cNvPr id="56" name="Text 54"/>
          <p:cNvSpPr/>
          <p:nvPr/>
        </p:nvSpPr>
        <p:spPr>
          <a:xfrm>
            <a:off x="6855619" y="5062689"/>
            <a:ext cx="5336381" cy="171450"/>
          </a:xfrm>
          <a:prstGeom prst="rect">
            <a:avLst/>
          </a:prstGeom>
          <a:noFill/>
          <a:ln/>
        </p:spPr>
        <p:txBody>
          <a:bodyPr wrap="none" lIns="0" tIns="0" rIns="0" bIns="0" rtlCol="0" anchor="t"/>
          <a:lstStyle/>
          <a:p>
            <a:pPr algn="l" indent="0" marL="0">
              <a:buNone/>
            </a:pPr>
            <a:r>
              <a:rPr lang="en-US" sz="1125" b="1" dirty="0">
                <a:solidFill>
                  <a:srgbClr val="23251F"/>
                </a:solidFill>
                <a:latin typeface="Times New Roman" pitchFamily="34" charset="0"/>
                <a:ea typeface="SimSun" pitchFamily="34" charset="-122"/>
                <a:cs typeface="Times New Roman" pitchFamily="34" charset="-120"/>
              </a:rPr>
              <a:t>Data gate · June 2027</a:t>
            </a:r>
            <a:endParaRPr lang="en-US" sz="1125" dirty="0">
              <a:latin typeface="Times New Roman" pitchFamily="34" charset="0"/>
              <a:ea typeface="SimSun" pitchFamily="34" charset="-122"/>
              <a:cs typeface="Times New Roman" pitchFamily="34" charset="-120"/>
            </a:endParaRPr>
          </a:p>
        </p:txBody>
      </p:sp>
      <p:sp>
        <p:nvSpPr>
          <p:cNvPr id="57" name="Shape 55"/>
          <p:cNvSpPr/>
          <p:nvPr/>
        </p:nvSpPr>
        <p:spPr>
          <a:xfrm>
            <a:off x="609600" y="5467350"/>
            <a:ext cx="28575" cy="381000"/>
          </a:xfrm>
          <a:prstGeom prst="rect">
            <a:avLst/>
          </a:prstGeom>
          <a:solidFill>
            <a:srgbClr val="A8861D"/>
          </a:solidFill>
          <a:ln/>
        </p:spPr>
      </p:sp>
      <p:sp>
        <p:nvSpPr>
          <p:cNvPr id="58" name="Text 56"/>
          <p:cNvSpPr/>
          <p:nvPr/>
        </p:nvSpPr>
        <p:spPr>
          <a:xfrm>
            <a:off x="790575" y="5577187"/>
            <a:ext cx="11401425" cy="160020"/>
          </a:xfrm>
          <a:prstGeom prst="rect">
            <a:avLst/>
          </a:prstGeom>
          <a:noFill/>
          <a:ln/>
        </p:spPr>
        <p:txBody>
          <a:bodyPr wrap="none" lIns="0" tIns="0" rIns="0" bIns="0" rtlCol="0" anchor="t"/>
          <a:lstStyle/>
          <a:p>
            <a:pPr algn="l" indent="0" marL="0">
              <a:buNone/>
            </a:pPr>
            <a:r>
              <a:rPr lang="en-US" sz="1050" dirty="0">
                <a:solidFill>
                  <a:srgbClr val="23251F"/>
                </a:solidFill>
                <a:latin typeface="Microsoft YaHei" pitchFamily="34" charset="0"/>
                <a:ea typeface="Microsoft YaHei" pitchFamily="34" charset="-122"/>
                <a:cs typeface="Microsoft YaHei" pitchFamily="34" charset="-120"/>
              </a:rPr>
              <a:t>Past the gate: evaluate the reform on adjacent cohorts. Otherwise: write it up on the old-threshold baseline and the power analysis, 20 months in all</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261514"/>
            <a:ext cx="11582400" cy="137160"/>
          </a:xfrm>
          <a:prstGeom prst="rect">
            <a:avLst/>
          </a:prstGeom>
          <a:noFill/>
          <a:ln/>
        </p:spPr>
        <p:txBody>
          <a:bodyPr wrap="none" lIns="0" tIns="0" rIns="0" bIns="0" rtlCol="0" anchor="t"/>
          <a:lstStyle/>
          <a:p>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00" b="1" spc="225"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62655B"/>
                </a:solidFill>
                <a:latin typeface="Microsoft YaHei" pitchFamily="34" charset="0"/>
                <a:ea typeface="Microsoft YaHei" pitchFamily="34" charset="-122"/>
                <a:cs typeface="Microsoft YaHei" pitchFamily="34" charset="-120"/>
              </a:rPr>
              <a:t>l</a:t>
            </a:r>
            <a:endParaRPr lang="en-US" sz="900" dirty="0">
              <a:latin typeface="Microsoft YaHei" pitchFamily="34" charset="0"/>
              <a:ea typeface="Microsoft YaHei" pitchFamily="34" charset="-122"/>
              <a:cs typeface="Microsoft YaHei" pitchFamily="34" charset="-120"/>
            </a:endParaRPr>
          </a:p>
        </p:txBody>
      </p:sp>
      <p:sp>
        <p:nvSpPr>
          <p:cNvPr id="4" name="pptwise-slidenum-s0016"/>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55B"/>
                </a:solidFill>
                <a:latin typeface="Times New Roman" pitchFamily="34" charset="0"/>
                <a:ea typeface="SimSun" pitchFamily="34" charset="-122"/>
                <a:cs typeface="Times New Roman" pitchFamily="34" charset="-120"/>
              </a:rPr>
              <a:t>17</a:t>
            </a:fld>
            <a:endParaRPr lang="en-US" sz="975" dirty="0">
              <a:latin typeface="Times New Roman" pitchFamily="34" charset="0"/>
              <a:ea typeface="SimSun" pitchFamily="34" charset="-122"/>
              <a:cs typeface="Times New Roman" pitchFamily="34" charset="-120"/>
            </a:endParaRPr>
          </a:p>
        </p:txBody>
      </p:sp>
      <p:sp>
        <p:nvSpPr>
          <p:cNvPr id="5" name="Text 3"/>
          <p:cNvSpPr/>
          <p:nvPr/>
        </p:nvSpPr>
        <p:spPr>
          <a:xfrm>
            <a:off x="11032057" y="261514"/>
            <a:ext cx="1159943"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6" name="Text 4"/>
          <p:cNvSpPr/>
          <p:nvPr/>
        </p:nvSpPr>
        <p:spPr>
          <a:xfrm>
            <a:off x="11304811" y="261514"/>
            <a:ext cx="887189" cy="137160"/>
          </a:xfrm>
          <a:prstGeom prst="rect">
            <a:avLst/>
          </a:prstGeom>
          <a:noFill/>
          <a:ln/>
        </p:spPr>
        <p:txBody>
          <a:bodyPr wrap="none" lIns="0" tIns="0" rIns="0" bIns="0" rtlCol="0" anchor="t"/>
          <a:lstStyle/>
          <a:p>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P</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900" b="1" spc="7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900" b="1" dirty="0">
                <a:solidFill>
                  <a:srgbClr val="0E6245"/>
                </a:solidFill>
                <a:latin typeface="Microsoft YaHei" pitchFamily="34" charset="0"/>
                <a:ea typeface="Microsoft YaHei" pitchFamily="34" charset="-122"/>
                <a:cs typeface="Microsoft YaHei" pitchFamily="34" charset="-120"/>
              </a:rPr>
              <a:t>n</a:t>
            </a:r>
            <a:endParaRPr lang="en-US" sz="9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495300"/>
            <a:ext cx="10972800" cy="9525"/>
          </a:xfrm>
          <a:prstGeom prst="rect">
            <a:avLst/>
          </a:prstGeom>
          <a:solidFill>
            <a:srgbClr val="A8861D"/>
          </a:solidFill>
          <a:ln/>
        </p:spPr>
      </p:sp>
      <p:sp>
        <p:nvSpPr>
          <p:cNvPr id="8" name="Text 6"/>
          <p:cNvSpPr/>
          <p:nvPr/>
        </p:nvSpPr>
        <p:spPr>
          <a:xfrm>
            <a:off x="609600" y="1057577"/>
            <a:ext cx="11582400" cy="342900"/>
          </a:xfrm>
          <a:prstGeom prst="rect">
            <a:avLst/>
          </a:prstGeom>
          <a:noFill/>
          <a:ln/>
        </p:spPr>
        <p:txBody>
          <a:bodyPr wrap="none" lIns="0" tIns="0" rIns="0" bIns="0" rtlCol="0" anchor="t"/>
          <a:lstStyle/>
          <a:p>
            <a:pPr algn="l" indent="0" marL="0">
              <a:buNone/>
            </a:pPr>
            <a:r>
              <a:rPr lang="en-US" sz="2250" b="1" dirty="0">
                <a:solidFill>
                  <a:srgbClr val="23251F"/>
                </a:solidFill>
                <a:latin typeface="Times New Roman" pitchFamily="34" charset="0"/>
                <a:ea typeface="SimSun" pitchFamily="34" charset="-122"/>
                <a:cs typeface="Times New Roman" pitchFamily="34" charset="-120"/>
              </a:rPr>
              <a:t>Four questions for the committee</a:t>
            </a:r>
            <a:endParaRPr lang="en-US" sz="2250" dirty="0">
              <a:latin typeface="Times New Roman" pitchFamily="34" charset="0"/>
              <a:ea typeface="SimSun" pitchFamily="34" charset="-122"/>
              <a:cs typeface="Times New Roman" pitchFamily="34" charset="-120"/>
            </a:endParaRPr>
          </a:p>
        </p:txBody>
      </p:sp>
      <p:sp>
        <p:nvSpPr>
          <p:cNvPr id="9" name="Shape 7"/>
          <p:cNvSpPr/>
          <p:nvPr/>
        </p:nvSpPr>
        <p:spPr>
          <a:xfrm>
            <a:off x="614363" y="1604963"/>
            <a:ext cx="3781425" cy="1914525"/>
          </a:xfrm>
          <a:prstGeom prst="roundRect">
            <a:avLst>
              <a:gd name="adj" fmla="val 1741"/>
            </a:avLst>
          </a:prstGeom>
          <a:solidFill>
            <a:srgbClr val="FCFBF6"/>
          </a:solidFill>
          <a:ln w="9525">
            <a:solidFill>
              <a:srgbClr val="DDD9C8"/>
            </a:solidFill>
            <a:prstDash val="solid"/>
          </a:ln>
        </p:spPr>
      </p:sp>
      <p:sp>
        <p:nvSpPr>
          <p:cNvPr id="10" name="Text 8"/>
          <p:cNvSpPr/>
          <p:nvPr/>
        </p:nvSpPr>
        <p:spPr>
          <a:xfrm>
            <a:off x="819150" y="1791002"/>
            <a:ext cx="11372850" cy="342900"/>
          </a:xfrm>
          <a:prstGeom prst="rect">
            <a:avLst/>
          </a:prstGeom>
          <a:noFill/>
          <a:ln/>
        </p:spPr>
        <p:txBody>
          <a:bodyPr wrap="none" lIns="0" tIns="0" rIns="0" bIns="0" rtlCol="0" anchor="t"/>
          <a:lstStyle/>
          <a:p>
            <a:pPr algn="l" indent="0" marL="0">
              <a:buNone/>
            </a:pPr>
            <a:r>
              <a:rPr lang="en-US" sz="2250" b="1" dirty="0">
                <a:solidFill>
                  <a:srgbClr val="0E6245"/>
                </a:solidFill>
                <a:latin typeface="Times New Roman" pitchFamily="34" charset="0"/>
                <a:ea typeface="SimSun" pitchFamily="34" charset="-122"/>
                <a:cs typeface="Times New Roman" pitchFamily="34" charset="-120"/>
              </a:rPr>
              <a:t>Q1</a:t>
            </a:r>
            <a:endParaRPr lang="en-US" sz="2250" dirty="0">
              <a:latin typeface="Times New Roman" pitchFamily="34" charset="0"/>
              <a:ea typeface="SimSun" pitchFamily="34" charset="-122"/>
              <a:cs typeface="Times New Roman" pitchFamily="34" charset="-120"/>
            </a:endParaRPr>
          </a:p>
        </p:txBody>
      </p:sp>
      <p:sp>
        <p:nvSpPr>
          <p:cNvPr id="11" name="Shape 9"/>
          <p:cNvSpPr/>
          <p:nvPr/>
        </p:nvSpPr>
        <p:spPr>
          <a:xfrm>
            <a:off x="3988594" y="1924844"/>
            <a:ext cx="157163" cy="96044"/>
          </a:xfrm>
          <a:prstGeom prst="roundRect">
            <a:avLst>
              <a:gd name="adj" fmla="val 18182"/>
            </a:avLst>
          </a:prstGeom>
          <a:noFill/>
          <a:ln w="17463">
            <a:solidFill>
              <a:srgbClr val="8A8471"/>
            </a:solidFill>
            <a:prstDash val="solid"/>
          </a:ln>
        </p:spPr>
      </p:sp>
      <p:sp>
        <p:nvSpPr>
          <p:cNvPr id="12" name="Shape 10"/>
          <p:cNvSpPr/>
          <p:nvPr/>
        </p:nvSpPr>
        <p:spPr>
          <a:xfrm>
            <a:off x="4023519" y="1846263"/>
            <a:ext cx="87313" cy="78581"/>
          </a:xfrm>
          <a:custGeom>
            <a:avLst/>
            <a:gdLst/>
            <a:ahLst/>
            <a:cxnLst/>
            <a:rect l="l" t="t" r="r" b="b"/>
            <a:pathLst>
              <a:path w="87313" h="78581">
                <a:moveTo>
                  <a:pt x="0" y="78581"/>
                </a:moveTo>
                <a:lnTo>
                  <a:pt x="0" y="43656"/>
                </a:lnTo>
                <a:arcTo hR="43656" wR="43656" stAng="10800000" swAng="10800000"/>
                <a:lnTo>
                  <a:pt x="87313" y="78581"/>
                </a:lnTo>
              </a:path>
            </a:pathLst>
          </a:custGeom>
          <a:noFill/>
          <a:ln w="17463">
            <a:solidFill>
              <a:srgbClr val="8A8471"/>
            </a:solidFill>
            <a:prstDash val="solid"/>
          </a:ln>
        </p:spPr>
      </p:sp>
      <p:sp>
        <p:nvSpPr>
          <p:cNvPr id="13" name="Text 11"/>
          <p:cNvSpPr/>
          <p:nvPr/>
        </p:nvSpPr>
        <p:spPr>
          <a:xfrm>
            <a:off x="819150" y="2302077"/>
            <a:ext cx="1137285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If the gate stays shut</a:t>
            </a:r>
            <a:endParaRPr lang="en-US" sz="1500" dirty="0">
              <a:latin typeface="Times New Roman" pitchFamily="34" charset="0"/>
              <a:ea typeface="SimSun" pitchFamily="34" charset="-122"/>
              <a:cs typeface="Times New Roman" pitchFamily="34" charset="-120"/>
            </a:endParaRPr>
          </a:p>
        </p:txBody>
      </p:sp>
      <p:sp>
        <p:nvSpPr>
          <p:cNvPr id="14" name="Text 12"/>
          <p:cNvSpPr/>
          <p:nvPr/>
        </p:nvSpPr>
        <p:spPr>
          <a:xfrm>
            <a:off x="819150" y="2691112"/>
            <a:ext cx="1137285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No post-reform data by June 2027: can the baseline</a:t>
            </a:r>
            <a:endParaRPr lang="en-US" sz="1050" dirty="0">
              <a:latin typeface="Microsoft YaHei" pitchFamily="34" charset="0"/>
              <a:ea typeface="Microsoft YaHei" pitchFamily="34" charset="-122"/>
              <a:cs typeface="Microsoft YaHei" pitchFamily="34" charset="-120"/>
            </a:endParaRPr>
          </a:p>
        </p:txBody>
      </p:sp>
      <p:sp>
        <p:nvSpPr>
          <p:cNvPr id="15" name="Text 13"/>
          <p:cNvSpPr/>
          <p:nvPr/>
        </p:nvSpPr>
        <p:spPr>
          <a:xfrm>
            <a:off x="819150" y="2910187"/>
            <a:ext cx="1137285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and power analysis carry the thesis?</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4519613" y="1604963"/>
            <a:ext cx="3781425" cy="1914525"/>
          </a:xfrm>
          <a:prstGeom prst="roundRect">
            <a:avLst>
              <a:gd name="adj" fmla="val 1741"/>
            </a:avLst>
          </a:prstGeom>
          <a:solidFill>
            <a:srgbClr val="FCFBF6"/>
          </a:solidFill>
          <a:ln w="9525">
            <a:solidFill>
              <a:srgbClr val="DDD9C8"/>
            </a:solidFill>
            <a:prstDash val="solid"/>
          </a:ln>
        </p:spPr>
      </p:sp>
      <p:sp>
        <p:nvSpPr>
          <p:cNvPr id="17" name="Text 15"/>
          <p:cNvSpPr/>
          <p:nvPr/>
        </p:nvSpPr>
        <p:spPr>
          <a:xfrm>
            <a:off x="4724400" y="1791002"/>
            <a:ext cx="7467600" cy="342900"/>
          </a:xfrm>
          <a:prstGeom prst="rect">
            <a:avLst/>
          </a:prstGeom>
          <a:noFill/>
          <a:ln/>
        </p:spPr>
        <p:txBody>
          <a:bodyPr wrap="none" lIns="0" tIns="0" rIns="0" bIns="0" rtlCol="0" anchor="t"/>
          <a:lstStyle/>
          <a:p>
            <a:pPr algn="l" indent="0" marL="0">
              <a:buNone/>
            </a:pPr>
            <a:r>
              <a:rPr lang="en-US" sz="2250" b="1" dirty="0">
                <a:solidFill>
                  <a:srgbClr val="0E6245"/>
                </a:solidFill>
                <a:latin typeface="Times New Roman" pitchFamily="34" charset="0"/>
                <a:ea typeface="SimSun" pitchFamily="34" charset="-122"/>
                <a:cs typeface="Times New Roman" pitchFamily="34" charset="-120"/>
              </a:rPr>
              <a:t>Q2</a:t>
            </a:r>
            <a:endParaRPr lang="en-US" sz="2250" dirty="0">
              <a:latin typeface="Times New Roman" pitchFamily="34" charset="0"/>
              <a:ea typeface="SimSun" pitchFamily="34" charset="-122"/>
              <a:cs typeface="Times New Roman" pitchFamily="34" charset="-120"/>
            </a:endParaRPr>
          </a:p>
        </p:txBody>
      </p:sp>
      <p:sp>
        <p:nvSpPr>
          <p:cNvPr id="18" name="Shape 16"/>
          <p:cNvSpPr/>
          <p:nvPr/>
        </p:nvSpPr>
        <p:spPr>
          <a:xfrm>
            <a:off x="7885112" y="195976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7463">
            <a:solidFill>
              <a:srgbClr val="8A8471"/>
            </a:solidFill>
            <a:prstDash val="solid"/>
          </a:ln>
        </p:spPr>
      </p:sp>
      <p:sp>
        <p:nvSpPr>
          <p:cNvPr id="19" name="Shape 17"/>
          <p:cNvSpPr/>
          <p:nvPr/>
        </p:nvSpPr>
        <p:spPr>
          <a:xfrm>
            <a:off x="8007350" y="1856111"/>
            <a:ext cx="26161" cy="67615"/>
          </a:xfrm>
          <a:custGeom>
            <a:avLst/>
            <a:gdLst/>
            <a:ahLst/>
            <a:cxnLst/>
            <a:rect l="l" t="t" r="r" b="b"/>
            <a:pathLst>
              <a:path w="26161" h="67615">
                <a:moveTo>
                  <a:pt x="0" y="0"/>
                </a:moveTo>
                <a:arcTo hR="34925" wR="34925" stAng="17072025" swAng="9055950"/>
              </a:path>
            </a:pathLst>
          </a:custGeom>
          <a:noFill/>
          <a:ln w="17463">
            <a:solidFill>
              <a:srgbClr val="8A8471"/>
            </a:solidFill>
            <a:prstDash val="solid"/>
          </a:ln>
        </p:spPr>
      </p:sp>
      <p:sp>
        <p:nvSpPr>
          <p:cNvPr id="20" name="Shape 18"/>
          <p:cNvSpPr/>
          <p:nvPr/>
        </p:nvSpPr>
        <p:spPr>
          <a:xfrm>
            <a:off x="8033544" y="1960904"/>
            <a:ext cx="26194" cy="51252"/>
          </a:xfrm>
          <a:custGeom>
            <a:avLst/>
            <a:gdLst/>
            <a:ahLst/>
            <a:cxnLst/>
            <a:rect l="l" t="t" r="r" b="b"/>
            <a:pathLst>
              <a:path w="26194" h="51252">
                <a:moveTo>
                  <a:pt x="26194" y="51252"/>
                </a:moveTo>
                <a:lnTo>
                  <a:pt x="26194" y="33790"/>
                </a:lnTo>
                <a:arcTo hR="34925" wR="34925" stAng="21597436" swAng="-4528786"/>
              </a:path>
            </a:pathLst>
          </a:custGeom>
          <a:noFill/>
          <a:ln w="17463">
            <a:solidFill>
              <a:srgbClr val="8A8471"/>
            </a:solidFill>
            <a:prstDash val="solid"/>
          </a:ln>
        </p:spPr>
      </p:sp>
      <p:sp>
        <p:nvSpPr>
          <p:cNvPr id="21" name="Shape 19"/>
          <p:cNvSpPr/>
          <p:nvPr/>
        </p:nvSpPr>
        <p:spPr>
          <a:xfrm>
            <a:off x="7911306" y="1854994"/>
            <a:ext cx="69850" cy="69850"/>
          </a:xfrm>
          <a:prstGeom prst="ellipse">
            <a:avLst/>
          </a:prstGeom>
          <a:noFill/>
          <a:ln w="17463">
            <a:solidFill>
              <a:srgbClr val="8A8471"/>
            </a:solidFill>
            <a:prstDash val="solid"/>
          </a:ln>
        </p:spPr>
      </p:sp>
      <p:sp>
        <p:nvSpPr>
          <p:cNvPr id="22" name="Text 20"/>
          <p:cNvSpPr/>
          <p:nvPr/>
        </p:nvSpPr>
        <p:spPr>
          <a:xfrm>
            <a:off x="4724400" y="2302077"/>
            <a:ext cx="74676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Which control group</a:t>
            </a:r>
            <a:endParaRPr lang="en-US" sz="1500" dirty="0">
              <a:latin typeface="Times New Roman" pitchFamily="34" charset="0"/>
              <a:ea typeface="SimSun" pitchFamily="34" charset="-122"/>
              <a:cs typeface="Times New Roman" pitchFamily="34" charset="-120"/>
            </a:endParaRPr>
          </a:p>
        </p:txBody>
      </p:sp>
      <p:sp>
        <p:nvSpPr>
          <p:cNvPr id="23" name="Text 21"/>
          <p:cNvSpPr/>
          <p:nvPr/>
        </p:nvSpPr>
        <p:spPr>
          <a:xfrm>
            <a:off x="4724400" y="2691112"/>
            <a:ext cx="746760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Adjacent cohorts only, or also members of the</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4724400" y="2910187"/>
            <a:ext cx="746760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residents</a:t>
            </a:r>
            <a:pPr algn="l" indent="0" marL="0">
              <a:buNone/>
            </a:pPr>
            <a:r>
              <a:rPr lang="en-US" sz="105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1050" dirty="0">
                <a:solidFill>
                  <a:srgbClr val="62655B"/>
                </a:solidFill>
                <a:latin typeface="Microsoft YaHei" pitchFamily="34" charset="0"/>
                <a:ea typeface="Microsoft YaHei" pitchFamily="34" charset="-122"/>
                <a:cs typeface="Microsoft YaHei" pitchFamily="34" charset="-120"/>
              </a:rPr>
              <a:t> pension scheme the rules do not bind?</a:t>
            </a:r>
            <a:endParaRPr lang="en-US" sz="1050" dirty="0">
              <a:latin typeface="Microsoft YaHei" pitchFamily="34" charset="0"/>
              <a:ea typeface="Microsoft YaHei" pitchFamily="34" charset="-122"/>
              <a:cs typeface="Microsoft YaHei" pitchFamily="34" charset="-120"/>
            </a:endParaRPr>
          </a:p>
        </p:txBody>
      </p:sp>
      <p:sp>
        <p:nvSpPr>
          <p:cNvPr id="25" name="Shape 23"/>
          <p:cNvSpPr/>
          <p:nvPr/>
        </p:nvSpPr>
        <p:spPr>
          <a:xfrm>
            <a:off x="614363" y="3643313"/>
            <a:ext cx="3781425" cy="1914525"/>
          </a:xfrm>
          <a:prstGeom prst="roundRect">
            <a:avLst>
              <a:gd name="adj" fmla="val 1741"/>
            </a:avLst>
          </a:prstGeom>
          <a:solidFill>
            <a:srgbClr val="FCFBF6"/>
          </a:solidFill>
          <a:ln w="9525">
            <a:solidFill>
              <a:srgbClr val="DDD9C8"/>
            </a:solidFill>
            <a:prstDash val="solid"/>
          </a:ln>
        </p:spPr>
      </p:sp>
      <p:sp>
        <p:nvSpPr>
          <p:cNvPr id="26" name="Text 24"/>
          <p:cNvSpPr/>
          <p:nvPr/>
        </p:nvSpPr>
        <p:spPr>
          <a:xfrm>
            <a:off x="819150" y="3829352"/>
            <a:ext cx="11372850" cy="342900"/>
          </a:xfrm>
          <a:prstGeom prst="rect">
            <a:avLst/>
          </a:prstGeom>
          <a:noFill/>
          <a:ln/>
        </p:spPr>
        <p:txBody>
          <a:bodyPr wrap="none" lIns="0" tIns="0" rIns="0" bIns="0" rtlCol="0" anchor="t"/>
          <a:lstStyle/>
          <a:p>
            <a:pPr algn="l" indent="0" marL="0">
              <a:buNone/>
            </a:pPr>
            <a:r>
              <a:rPr lang="en-US" sz="2250" b="1" dirty="0">
                <a:solidFill>
                  <a:srgbClr val="0E6245"/>
                </a:solidFill>
                <a:latin typeface="Times New Roman" pitchFamily="34" charset="0"/>
                <a:ea typeface="SimSun" pitchFamily="34" charset="-122"/>
                <a:cs typeface="Times New Roman" pitchFamily="34" charset="-120"/>
              </a:rPr>
              <a:t>Q3</a:t>
            </a:r>
            <a:endParaRPr lang="en-US" sz="2250" dirty="0">
              <a:latin typeface="Times New Roman" pitchFamily="34" charset="0"/>
              <a:ea typeface="SimSun" pitchFamily="34" charset="-122"/>
              <a:cs typeface="Times New Roman" pitchFamily="34" charset="-120"/>
            </a:endParaRPr>
          </a:p>
        </p:txBody>
      </p:sp>
      <p:sp>
        <p:nvSpPr>
          <p:cNvPr id="27" name="Shape 25"/>
          <p:cNvSpPr/>
          <p:nvPr/>
        </p:nvSpPr>
        <p:spPr>
          <a:xfrm>
            <a:off x="3979863" y="3884613"/>
            <a:ext cx="174625" cy="174625"/>
          </a:xfrm>
          <a:prstGeom prst="ellipse">
            <a:avLst/>
          </a:prstGeom>
          <a:noFill/>
          <a:ln w="17463">
            <a:solidFill>
              <a:srgbClr val="8A8471"/>
            </a:solidFill>
            <a:prstDash val="solid"/>
          </a:ln>
        </p:spPr>
      </p:sp>
      <p:sp>
        <p:nvSpPr>
          <p:cNvPr id="28" name="Shape 26"/>
          <p:cNvSpPr/>
          <p:nvPr/>
        </p:nvSpPr>
        <p:spPr>
          <a:xfrm>
            <a:off x="4014788" y="3919538"/>
            <a:ext cx="104775" cy="104775"/>
          </a:xfrm>
          <a:prstGeom prst="ellipse">
            <a:avLst/>
          </a:prstGeom>
          <a:noFill/>
          <a:ln w="17463">
            <a:solidFill>
              <a:srgbClr val="8A8471"/>
            </a:solidFill>
            <a:prstDash val="solid"/>
          </a:ln>
        </p:spPr>
      </p:sp>
      <p:sp>
        <p:nvSpPr>
          <p:cNvPr id="29" name="Shape 27"/>
          <p:cNvSpPr/>
          <p:nvPr/>
        </p:nvSpPr>
        <p:spPr>
          <a:xfrm>
            <a:off x="4049712" y="3954463"/>
            <a:ext cx="34925" cy="34925"/>
          </a:xfrm>
          <a:prstGeom prst="ellipse">
            <a:avLst/>
          </a:prstGeom>
          <a:noFill/>
          <a:ln w="17463">
            <a:solidFill>
              <a:srgbClr val="8A8471"/>
            </a:solidFill>
            <a:prstDash val="solid"/>
          </a:ln>
        </p:spPr>
      </p:sp>
      <p:sp>
        <p:nvSpPr>
          <p:cNvPr id="30" name="Text 28"/>
          <p:cNvSpPr/>
          <p:nvPr/>
        </p:nvSpPr>
        <p:spPr>
          <a:xfrm>
            <a:off x="819150" y="4340427"/>
            <a:ext cx="1137285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How many outcomes</a:t>
            </a:r>
            <a:endParaRPr lang="en-US" sz="1500" dirty="0">
              <a:latin typeface="Times New Roman" pitchFamily="34" charset="0"/>
              <a:ea typeface="SimSun" pitchFamily="34" charset="-122"/>
              <a:cs typeface="Times New Roman" pitchFamily="34" charset="-120"/>
            </a:endParaRPr>
          </a:p>
        </p:txBody>
      </p:sp>
      <p:sp>
        <p:nvSpPr>
          <p:cNvPr id="31" name="Text 29"/>
          <p:cNvSpPr/>
          <p:nvPr/>
        </p:nvSpPr>
        <p:spPr>
          <a:xfrm>
            <a:off x="819150" y="4729462"/>
            <a:ext cx="1137285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Work, unemployment, claiming and grandchild care,</a:t>
            </a:r>
            <a:endParaRPr lang="en-US" sz="1050" dirty="0">
              <a:latin typeface="Microsoft YaHei" pitchFamily="34" charset="0"/>
              <a:ea typeface="Microsoft YaHei" pitchFamily="34" charset="-122"/>
              <a:cs typeface="Microsoft YaHei" pitchFamily="34" charset="-120"/>
            </a:endParaRPr>
          </a:p>
        </p:txBody>
      </p:sp>
      <p:sp>
        <p:nvSpPr>
          <p:cNvPr id="32" name="Text 30"/>
          <p:cNvSpPr/>
          <p:nvPr/>
        </p:nvSpPr>
        <p:spPr>
          <a:xfrm>
            <a:off x="819150" y="4948537"/>
            <a:ext cx="1137285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or work alone?</a:t>
            </a:r>
            <a:endParaRPr lang="en-US" sz="1050" dirty="0">
              <a:latin typeface="Microsoft YaHei" pitchFamily="34" charset="0"/>
              <a:ea typeface="Microsoft YaHei" pitchFamily="34" charset="-122"/>
              <a:cs typeface="Microsoft YaHei" pitchFamily="34" charset="-120"/>
            </a:endParaRPr>
          </a:p>
        </p:txBody>
      </p:sp>
      <p:sp>
        <p:nvSpPr>
          <p:cNvPr id="33" name="Shape 31"/>
          <p:cNvSpPr/>
          <p:nvPr/>
        </p:nvSpPr>
        <p:spPr>
          <a:xfrm>
            <a:off x="4519613" y="3643313"/>
            <a:ext cx="3781425" cy="1914525"/>
          </a:xfrm>
          <a:prstGeom prst="roundRect">
            <a:avLst>
              <a:gd name="adj" fmla="val 1741"/>
            </a:avLst>
          </a:prstGeom>
          <a:solidFill>
            <a:srgbClr val="FCFBF6"/>
          </a:solidFill>
          <a:ln w="9525">
            <a:solidFill>
              <a:srgbClr val="DDD9C8"/>
            </a:solidFill>
            <a:prstDash val="solid"/>
          </a:ln>
        </p:spPr>
      </p:sp>
      <p:sp>
        <p:nvSpPr>
          <p:cNvPr id="34" name="Text 32"/>
          <p:cNvSpPr/>
          <p:nvPr/>
        </p:nvSpPr>
        <p:spPr>
          <a:xfrm>
            <a:off x="4724400" y="3829352"/>
            <a:ext cx="7467600" cy="342900"/>
          </a:xfrm>
          <a:prstGeom prst="rect">
            <a:avLst/>
          </a:prstGeom>
          <a:noFill/>
          <a:ln/>
        </p:spPr>
        <p:txBody>
          <a:bodyPr wrap="none" lIns="0" tIns="0" rIns="0" bIns="0" rtlCol="0" anchor="t"/>
          <a:lstStyle/>
          <a:p>
            <a:pPr algn="l" indent="0" marL="0">
              <a:buNone/>
            </a:pPr>
            <a:r>
              <a:rPr lang="en-US" sz="2250" b="1" dirty="0">
                <a:solidFill>
                  <a:srgbClr val="0E6245"/>
                </a:solidFill>
                <a:latin typeface="Times New Roman" pitchFamily="34" charset="0"/>
                <a:ea typeface="SimSun" pitchFamily="34" charset="-122"/>
                <a:cs typeface="Times New Roman" pitchFamily="34" charset="-120"/>
              </a:rPr>
              <a:t>Q4</a:t>
            </a:r>
            <a:endParaRPr lang="en-US" sz="2250" dirty="0">
              <a:latin typeface="Times New Roman" pitchFamily="34" charset="0"/>
              <a:ea typeface="SimSun" pitchFamily="34" charset="-122"/>
              <a:cs typeface="Times New Roman" pitchFamily="34" charset="-120"/>
            </a:endParaRPr>
          </a:p>
        </p:txBody>
      </p:sp>
      <p:sp>
        <p:nvSpPr>
          <p:cNvPr id="35" name="Shape 33"/>
          <p:cNvSpPr/>
          <p:nvPr/>
        </p:nvSpPr>
        <p:spPr>
          <a:xfrm>
            <a:off x="7928769" y="3893344"/>
            <a:ext cx="87313" cy="87313"/>
          </a:xfrm>
          <a:prstGeom prst="ellipse">
            <a:avLst/>
          </a:prstGeom>
          <a:noFill/>
          <a:ln w="17463">
            <a:solidFill>
              <a:srgbClr val="8A8471"/>
            </a:solidFill>
            <a:prstDash val="solid"/>
          </a:ln>
        </p:spPr>
      </p:sp>
      <p:sp>
        <p:nvSpPr>
          <p:cNvPr id="36" name="Shape 34"/>
          <p:cNvSpPr/>
          <p:nvPr/>
        </p:nvSpPr>
        <p:spPr>
          <a:xfrm>
            <a:off x="7902575" y="3980656"/>
            <a:ext cx="139700" cy="69850"/>
          </a:xfrm>
          <a:custGeom>
            <a:avLst/>
            <a:gdLst/>
            <a:ahLst/>
            <a:cxnLst/>
            <a:rect l="l" t="t" r="r" b="b"/>
            <a:pathLst>
              <a:path w="139700" h="69850">
                <a:moveTo>
                  <a:pt x="139700" y="69850"/>
                </a:moveTo>
                <a:arcTo hR="69850" wR="69850" stAng="0" swAng="-10800000"/>
              </a:path>
            </a:pathLst>
          </a:custGeom>
          <a:noFill/>
          <a:ln w="17463">
            <a:solidFill>
              <a:srgbClr val="8A8471"/>
            </a:solidFill>
            <a:prstDash val="solid"/>
          </a:ln>
        </p:spPr>
      </p:sp>
      <p:sp>
        <p:nvSpPr>
          <p:cNvPr id="37" name="Text 35"/>
          <p:cNvSpPr/>
          <p:nvPr/>
        </p:nvSpPr>
        <p:spPr>
          <a:xfrm>
            <a:off x="4724400" y="4340427"/>
            <a:ext cx="7467600" cy="228600"/>
          </a:xfrm>
          <a:prstGeom prst="rect">
            <a:avLst/>
          </a:prstGeom>
          <a:noFill/>
          <a:ln/>
        </p:spPr>
        <p:txBody>
          <a:bodyPr wrap="none" lIns="0" tIns="0" rIns="0" bIns="0" rtlCol="0" anchor="t"/>
          <a:lstStyle/>
          <a:p>
            <a:pPr algn="l" indent="0" marL="0">
              <a:buNone/>
            </a:pPr>
            <a:r>
              <a:rPr lang="en-US" sz="1500" b="1" dirty="0">
                <a:solidFill>
                  <a:srgbClr val="23251F"/>
                </a:solidFill>
                <a:latin typeface="Times New Roman" pitchFamily="34" charset="0"/>
                <a:ea typeface="SimSun" pitchFamily="34" charset="-122"/>
                <a:cs typeface="Times New Roman" pitchFamily="34" charset="-120"/>
              </a:rPr>
              <a:t>Telling the women apart</a:t>
            </a:r>
            <a:endParaRPr lang="en-US" sz="1500" dirty="0">
              <a:latin typeface="Times New Roman" pitchFamily="34" charset="0"/>
              <a:ea typeface="SimSun" pitchFamily="34" charset="-122"/>
              <a:cs typeface="Times New Roman" pitchFamily="34" charset="-120"/>
            </a:endParaRPr>
          </a:p>
        </p:txBody>
      </p:sp>
      <p:sp>
        <p:nvSpPr>
          <p:cNvPr id="38" name="Text 36"/>
          <p:cNvSpPr/>
          <p:nvPr/>
        </p:nvSpPr>
        <p:spPr>
          <a:xfrm>
            <a:off x="4724400" y="4729462"/>
            <a:ext cx="746760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Is rebuilding the 50 or 55 rule from occupation and</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4724400" y="4948537"/>
            <a:ext cx="7467600" cy="160020"/>
          </a:xfrm>
          <a:prstGeom prst="rect">
            <a:avLst/>
          </a:prstGeom>
          <a:noFill/>
          <a:ln/>
        </p:spPr>
        <p:txBody>
          <a:bodyPr wrap="none" lIns="0" tIns="0" rIns="0" bIns="0" rtlCol="0" anchor="t"/>
          <a:lstStyle/>
          <a:p>
            <a:pPr algn="l" indent="0" marL="0">
              <a:buNone/>
            </a:pPr>
            <a:r>
              <a:rPr lang="en-US" sz="1050" dirty="0">
                <a:solidFill>
                  <a:srgbClr val="62655B"/>
                </a:solidFill>
                <a:latin typeface="Microsoft YaHei" pitchFamily="34" charset="0"/>
                <a:ea typeface="Microsoft YaHei" pitchFamily="34" charset="-122"/>
                <a:cs typeface="Microsoft YaHei" pitchFamily="34" charset="-120"/>
              </a:rPr>
              <a:t>employer acceptable?</a:t>
            </a:r>
            <a:endParaRPr lang="en-US" sz="1050" dirty="0">
              <a:latin typeface="Microsoft YaHei" pitchFamily="34" charset="0"/>
              <a:ea typeface="Microsoft YaHei" pitchFamily="34" charset="-122"/>
              <a:cs typeface="Microsoft YaHei" pitchFamily="34" charset="-120"/>
            </a:endParaRPr>
          </a:p>
        </p:txBody>
      </p:sp>
      <p:pic>
        <p:nvPicPr>
          <p:cNvPr id="40" name="Image 0" descr="preencoded.png">    </p:cNvPr>
          <p:cNvPicPr>
            <a:picLocks noChangeAspect="1"/>
          </p:cNvPicPr>
          <p:nvPr/>
        </p:nvPicPr>
        <p:blipFill>
          <a:blip r:embed="rId1"/>
          <a:srcRect l="28906" r="28906" t="0" b="0"/>
          <a:stretch/>
        </p:blipFill>
        <p:spPr>
          <a:xfrm>
            <a:off x="8610600" y="1600200"/>
            <a:ext cx="2971800" cy="3962400"/>
          </a:xfrm>
          <a:prstGeom prst="rect">
            <a:avLst/>
          </a:prstGeom>
        </p:spPr>
      </p:pic>
      <p:sp>
        <p:nvSpPr>
          <p:cNvPr id="41" name="Text 38"/>
          <p:cNvSpPr/>
          <p:nvPr/>
        </p:nvSpPr>
        <p:spPr>
          <a:xfrm>
            <a:off x="8610600" y="5623727"/>
            <a:ext cx="3581400" cy="125730"/>
          </a:xfrm>
          <a:prstGeom prst="rect">
            <a:avLst/>
          </a:prstGeom>
          <a:noFill/>
          <a:ln/>
        </p:spPr>
        <p:txBody>
          <a:bodyPr wrap="none" lIns="0" tIns="0" rIns="0" bIns="0" rtlCol="0" anchor="t"/>
          <a:lstStyle/>
          <a:p>
            <a:pPr algn="l" indent="0" marL="0">
              <a:buNone/>
            </a:pPr>
            <a:r>
              <a:rPr lang="en-US" sz="825" dirty="0">
                <a:solidFill>
                  <a:srgbClr val="62655B"/>
                </a:solidFill>
                <a:latin typeface="Microsoft YaHei" pitchFamily="34" charset="0"/>
                <a:ea typeface="Microsoft YaHei" pitchFamily="34" charset="-122"/>
                <a:cs typeface="Microsoft YaHei" pitchFamily="34" charset="-120"/>
              </a:rPr>
              <a:t>Illustration: a sketch in a notebook (AI-generated)</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5F3EC"/>
          </a:solidFill>
          <a:ln/>
        </p:spPr>
      </p:sp>
      <p:sp>
        <p:nvSpPr>
          <p:cNvPr id="3" name="Text 1"/>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M</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t</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h</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e</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i</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 </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r</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p</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o</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s</a:t>
            </a:r>
            <a:pPr algn="l" indent="0" marL="0">
              <a:buNone/>
            </a:pPr>
            <a:r>
              <a:rPr lang="en-US" sz="975" b="1" spc="300" kern="0" dirty="0">
                <a:solidFill>
                  <a:srgbClr val="62655B"/>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62655B"/>
                </a:solidFill>
                <a:latin typeface="Microsoft YaHei" pitchFamily="34" charset="0"/>
                <a:ea typeface="Microsoft YaHei" pitchFamily="34" charset="-122"/>
                <a:cs typeface="Microsoft YaHei" pitchFamily="34" charset="-120"/>
              </a:rPr>
              <a:t>l</a:t>
            </a:r>
            <a:endParaRPr lang="en-US" sz="975" dirty="0">
              <a:latin typeface="Microsoft YaHei" pitchFamily="34" charset="0"/>
              <a:ea typeface="Microsoft YaHei" pitchFamily="34" charset="-122"/>
              <a:cs typeface="Microsoft YaHei" pitchFamily="34" charset="-120"/>
            </a:endParaRPr>
          </a:p>
        </p:txBody>
      </p:sp>
      <p:sp>
        <p:nvSpPr>
          <p:cNvPr id="4" name="Shape 2"/>
          <p:cNvSpPr/>
          <p:nvPr/>
        </p:nvSpPr>
        <p:spPr>
          <a:xfrm>
            <a:off x="609600" y="914400"/>
            <a:ext cx="10972800" cy="9525"/>
          </a:xfrm>
          <a:prstGeom prst="rect">
            <a:avLst/>
          </a:prstGeom>
          <a:solidFill>
            <a:srgbClr val="A8861D"/>
          </a:solidFill>
          <a:ln/>
        </p:spPr>
      </p:sp>
      <p:sp>
        <p:nvSpPr>
          <p:cNvPr id="5" name="Text 3"/>
          <p:cNvSpPr/>
          <p:nvPr/>
        </p:nvSpPr>
        <p:spPr>
          <a:xfrm>
            <a:off x="609600" y="1462387"/>
            <a:ext cx="11582400" cy="160020"/>
          </a:xfrm>
          <a:prstGeom prst="rect">
            <a:avLst/>
          </a:prstGeom>
          <a:noFill/>
          <a:ln/>
        </p:spPr>
        <p:txBody>
          <a:bodyPr wrap="none" lIns="0" tIns="0" rIns="0" bIns="0" rtlCol="0" anchor="t"/>
          <a:lstStyle/>
          <a:p>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h</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p</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p</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s</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a</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l</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n</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h</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r</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e</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 </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p</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o</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i</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n</a:t>
            </a:r>
            <a:pPr algn="l" indent="0" marL="0">
              <a:buNone/>
            </a:pPr>
            <a:r>
              <a:rPr lang="en-US" sz="1050" b="1" spc="225" kern="0" dirty="0">
                <a:solidFill>
                  <a:srgbClr val="0E6245"/>
                </a:solidFill>
                <a:latin typeface="Microsoft YaHei" pitchFamily="34" charset="0"/>
                <a:ea typeface="Microsoft YaHei" pitchFamily="34" charset="-122"/>
                <a:cs typeface="Microsoft YaHei" pitchFamily="34" charset="-120"/>
              </a:rPr>
              <a:t>t</a:t>
            </a:r>
            <a:pPr algn="l" indent="0" marL="0">
              <a:buNone/>
            </a:pPr>
            <a:r>
              <a:rPr lang="en-US" sz="1050" b="1" dirty="0">
                <a:solidFill>
                  <a:srgbClr val="0E6245"/>
                </a:solidFill>
                <a:latin typeface="Microsoft YaHei" pitchFamily="34" charset="0"/>
                <a:ea typeface="Microsoft YaHei" pitchFamily="34" charset="-122"/>
                <a:cs typeface="Microsoft YaHei" pitchFamily="34" charset="-120"/>
              </a:rPr>
              <a:t>s</a:t>
            </a:r>
            <a:endParaRPr lang="en-US" sz="1050" dirty="0">
              <a:latin typeface="Microsoft YaHei" pitchFamily="34" charset="0"/>
              <a:ea typeface="Microsoft YaHei" pitchFamily="34" charset="-122"/>
              <a:cs typeface="Microsoft YaHei" pitchFamily="34" charset="-120"/>
            </a:endParaRPr>
          </a:p>
        </p:txBody>
      </p:sp>
      <p:sp>
        <p:nvSpPr>
          <p:cNvPr id="6" name="Text 4"/>
          <p:cNvSpPr/>
          <p:nvPr/>
        </p:nvSpPr>
        <p:spPr>
          <a:xfrm>
            <a:off x="609600" y="1971977"/>
            <a:ext cx="11582400" cy="342900"/>
          </a:xfrm>
          <a:prstGeom prst="rect">
            <a:avLst/>
          </a:prstGeom>
          <a:noFill/>
          <a:ln/>
        </p:spPr>
        <p:txBody>
          <a:bodyPr wrap="none" lIns="0" tIns="0" rIns="0" bIns="0" rtlCol="0" anchor="t"/>
          <a:lstStyle/>
          <a:p>
            <a:pPr algn="l" indent="0" marL="0">
              <a:buNone/>
            </a:pPr>
            <a:r>
              <a:rPr lang="en-US" sz="2250" b="1" dirty="0">
                <a:solidFill>
                  <a:srgbClr val="A8861D"/>
                </a:solidFill>
                <a:latin typeface="Times New Roman" pitchFamily="34" charset="0"/>
                <a:ea typeface="SimSun" pitchFamily="34" charset="-122"/>
                <a:cs typeface="Times New Roman" pitchFamily="34" charset="-120"/>
              </a:rPr>
              <a:t>1</a:t>
            </a:r>
            <a:endParaRPr lang="en-US" sz="2250" dirty="0">
              <a:latin typeface="Times New Roman" pitchFamily="34" charset="0"/>
              <a:ea typeface="SimSun" pitchFamily="34" charset="-122"/>
              <a:cs typeface="Times New Roman" pitchFamily="34" charset="-120"/>
            </a:endParaRPr>
          </a:p>
        </p:txBody>
      </p:sp>
      <p:sp>
        <p:nvSpPr>
          <p:cNvPr id="7" name="Text 5"/>
          <p:cNvSpPr/>
          <p:nvPr/>
        </p:nvSpPr>
        <p:spPr>
          <a:xfrm>
            <a:off x="1181100" y="1980847"/>
            <a:ext cx="11010900" cy="320040"/>
          </a:xfrm>
          <a:prstGeom prst="rect">
            <a:avLst/>
          </a:prstGeom>
          <a:noFill/>
          <a:ln/>
        </p:spPr>
        <p:txBody>
          <a:bodyPr wrap="none" lIns="0" tIns="0" rIns="0" bIns="0" rtlCol="0" anchor="t"/>
          <a:lstStyle/>
          <a:p>
            <a:pPr algn="l" indent="0" marL="0">
              <a:buNone/>
            </a:pPr>
            <a:r>
              <a:rPr lang="en-US" sz="2100" b="1" dirty="0">
                <a:solidFill>
                  <a:srgbClr val="23251F"/>
                </a:solidFill>
                <a:latin typeface="Times New Roman" pitchFamily="34" charset="0"/>
                <a:ea typeface="SimSun" pitchFamily="34" charset="-122"/>
                <a:cs typeface="Times New Roman" pitchFamily="34" charset="-120"/>
              </a:rPr>
              <a:t>The pre-reform baseline can start now</a:t>
            </a:r>
            <a:endParaRPr lang="en-US" sz="2100" dirty="0">
              <a:latin typeface="Times New Roman" pitchFamily="34" charset="0"/>
              <a:ea typeface="SimSun" pitchFamily="34" charset="-122"/>
              <a:cs typeface="Times New Roman" pitchFamily="34" charset="-120"/>
            </a:endParaRPr>
          </a:p>
        </p:txBody>
      </p:sp>
      <p:sp>
        <p:nvSpPr>
          <p:cNvPr id="8" name="Text 6"/>
          <p:cNvSpPr/>
          <p:nvPr/>
        </p:nvSpPr>
        <p:spPr>
          <a:xfrm>
            <a:off x="609600" y="2638727"/>
            <a:ext cx="11582400" cy="342900"/>
          </a:xfrm>
          <a:prstGeom prst="rect">
            <a:avLst/>
          </a:prstGeom>
          <a:noFill/>
          <a:ln/>
        </p:spPr>
        <p:txBody>
          <a:bodyPr wrap="none" lIns="0" tIns="0" rIns="0" bIns="0" rtlCol="0" anchor="t"/>
          <a:lstStyle/>
          <a:p>
            <a:pPr algn="l" indent="0" marL="0">
              <a:buNone/>
            </a:pPr>
            <a:r>
              <a:rPr lang="en-US" sz="2250" b="1" dirty="0">
                <a:solidFill>
                  <a:srgbClr val="A8861D"/>
                </a:solidFill>
                <a:latin typeface="Times New Roman" pitchFamily="34" charset="0"/>
                <a:ea typeface="SimSun" pitchFamily="34" charset="-122"/>
                <a:cs typeface="Times New Roman" pitchFamily="34" charset="-120"/>
              </a:rPr>
              <a:t>2</a:t>
            </a:r>
            <a:endParaRPr lang="en-US" sz="2250" dirty="0">
              <a:latin typeface="Times New Roman" pitchFamily="34" charset="0"/>
              <a:ea typeface="SimSun" pitchFamily="34" charset="-122"/>
              <a:cs typeface="Times New Roman" pitchFamily="34" charset="-120"/>
            </a:endParaRPr>
          </a:p>
        </p:txBody>
      </p:sp>
      <p:sp>
        <p:nvSpPr>
          <p:cNvPr id="9" name="Text 7"/>
          <p:cNvSpPr/>
          <p:nvPr/>
        </p:nvSpPr>
        <p:spPr>
          <a:xfrm>
            <a:off x="1181100" y="2647597"/>
            <a:ext cx="11010900" cy="320040"/>
          </a:xfrm>
          <a:prstGeom prst="rect">
            <a:avLst/>
          </a:prstGeom>
          <a:noFill/>
          <a:ln/>
        </p:spPr>
        <p:txBody>
          <a:bodyPr wrap="none" lIns="0" tIns="0" rIns="0" bIns="0" rtlCol="0" anchor="t"/>
          <a:lstStyle/>
          <a:p>
            <a:pPr algn="l" indent="0" marL="0">
              <a:buNone/>
            </a:pPr>
            <a:r>
              <a:rPr lang="en-US" sz="2100" b="1" dirty="0">
                <a:solidFill>
                  <a:srgbClr val="23251F"/>
                </a:solidFill>
                <a:latin typeface="Times New Roman" pitchFamily="34" charset="0"/>
                <a:ea typeface="SimSun" pitchFamily="34" charset="-122"/>
                <a:cs typeface="Times New Roman" pitchFamily="34" charset="-120"/>
              </a:rPr>
              <a:t>The reform</a:t>
            </a:r>
            <a:pPr algn="l" indent="0" marL="0">
              <a:buNone/>
            </a:pPr>
            <a:r>
              <a:rPr lang="en-US" sz="2100" b="1" dirty="0">
                <a:solidFill>
                  <a:srgbClr val="23251F"/>
                </a:solidFill>
                <a:latin typeface="Times New Roman" pitchFamily="34" charset="0"/>
                <a:ea typeface="SimSun" pitchFamily="34" charset="-122"/>
                <a:cs typeface="Times New Roman" pitchFamily="34" charset="-120"/>
              </a:rPr>
              <a:t>'</a:t>
            </a:r>
            <a:pPr algn="l" indent="0" marL="0">
              <a:buNone/>
            </a:pPr>
            <a:r>
              <a:rPr lang="en-US" sz="2100" b="1" dirty="0">
                <a:solidFill>
                  <a:srgbClr val="23251F"/>
                </a:solidFill>
                <a:latin typeface="Times New Roman" pitchFamily="34" charset="0"/>
                <a:ea typeface="SimSun" pitchFamily="34" charset="-122"/>
                <a:cs typeface="Times New Roman" pitchFamily="34" charset="-120"/>
              </a:rPr>
              <a:t>s effect waits for the data gate</a:t>
            </a:r>
            <a:endParaRPr lang="en-US" sz="2100" dirty="0">
              <a:latin typeface="Times New Roman" pitchFamily="34" charset="0"/>
              <a:ea typeface="SimSun" pitchFamily="34" charset="-122"/>
              <a:cs typeface="Times New Roman" pitchFamily="34" charset="-120"/>
            </a:endParaRPr>
          </a:p>
        </p:txBody>
      </p:sp>
      <p:sp>
        <p:nvSpPr>
          <p:cNvPr id="10" name="Text 8"/>
          <p:cNvSpPr/>
          <p:nvPr/>
        </p:nvSpPr>
        <p:spPr>
          <a:xfrm>
            <a:off x="609600" y="3305477"/>
            <a:ext cx="11582400" cy="342900"/>
          </a:xfrm>
          <a:prstGeom prst="rect">
            <a:avLst/>
          </a:prstGeom>
          <a:noFill/>
          <a:ln/>
        </p:spPr>
        <p:txBody>
          <a:bodyPr wrap="none" lIns="0" tIns="0" rIns="0" bIns="0" rtlCol="0" anchor="t"/>
          <a:lstStyle/>
          <a:p>
            <a:pPr algn="l" indent="0" marL="0">
              <a:buNone/>
            </a:pPr>
            <a:r>
              <a:rPr lang="en-US" sz="2250" b="1" dirty="0">
                <a:solidFill>
                  <a:srgbClr val="A8861D"/>
                </a:solidFill>
                <a:latin typeface="Times New Roman" pitchFamily="34" charset="0"/>
                <a:ea typeface="SimSun" pitchFamily="34" charset="-122"/>
                <a:cs typeface="Times New Roman" pitchFamily="34" charset="-120"/>
              </a:rPr>
              <a:t>3</a:t>
            </a:r>
            <a:endParaRPr lang="en-US" sz="2250" dirty="0">
              <a:latin typeface="Times New Roman" pitchFamily="34" charset="0"/>
              <a:ea typeface="SimSun" pitchFamily="34" charset="-122"/>
              <a:cs typeface="Times New Roman" pitchFamily="34" charset="-120"/>
            </a:endParaRPr>
          </a:p>
        </p:txBody>
      </p:sp>
      <p:sp>
        <p:nvSpPr>
          <p:cNvPr id="11" name="Text 9"/>
          <p:cNvSpPr/>
          <p:nvPr/>
        </p:nvSpPr>
        <p:spPr>
          <a:xfrm>
            <a:off x="1181100" y="3314347"/>
            <a:ext cx="11010900" cy="320040"/>
          </a:xfrm>
          <a:prstGeom prst="rect">
            <a:avLst/>
          </a:prstGeom>
          <a:noFill/>
          <a:ln/>
        </p:spPr>
        <p:txBody>
          <a:bodyPr wrap="none" lIns="0" tIns="0" rIns="0" bIns="0" rtlCol="0" anchor="t"/>
          <a:lstStyle/>
          <a:p>
            <a:pPr algn="l" indent="0" marL="0">
              <a:buNone/>
            </a:pPr>
            <a:r>
              <a:rPr lang="en-US" sz="2100" b="1" dirty="0">
                <a:solidFill>
                  <a:srgbClr val="23251F"/>
                </a:solidFill>
                <a:latin typeface="Times New Roman" pitchFamily="34" charset="0"/>
                <a:ea typeface="SimSun" pitchFamily="34" charset="-122"/>
                <a:cs typeface="Times New Roman" pitchFamily="34" charset="-120"/>
              </a:rPr>
              <a:t>A 5 to 8 month dose: report power first</a:t>
            </a:r>
            <a:endParaRPr lang="en-US" sz="2100" dirty="0">
              <a:latin typeface="Times New Roman" pitchFamily="34" charset="0"/>
              <a:ea typeface="SimSun" pitchFamily="34" charset="-122"/>
              <a:cs typeface="Times New Roman" pitchFamily="34" charset="-120"/>
            </a:endParaRPr>
          </a:p>
        </p:txBody>
      </p:sp>
      <p:sp>
        <p:nvSpPr>
          <p:cNvPr id="12" name="Shape 10"/>
          <p:cNvSpPr/>
          <p:nvPr/>
        </p:nvSpPr>
        <p:spPr>
          <a:xfrm>
            <a:off x="609600" y="4191000"/>
            <a:ext cx="10972800" cy="9525"/>
          </a:xfrm>
          <a:prstGeom prst="rect">
            <a:avLst/>
          </a:prstGeom>
          <a:solidFill>
            <a:srgbClr val="DDD9C8"/>
          </a:solidFill>
          <a:ln/>
        </p:spPr>
      </p:sp>
      <p:sp>
        <p:nvSpPr>
          <p:cNvPr id="13" name="Text 11"/>
          <p:cNvSpPr/>
          <p:nvPr/>
        </p:nvSpPr>
        <p:spPr>
          <a:xfrm>
            <a:off x="609600" y="4634694"/>
            <a:ext cx="11582400" cy="525780"/>
          </a:xfrm>
          <a:prstGeom prst="rect">
            <a:avLst/>
          </a:prstGeom>
          <a:noFill/>
          <a:ln/>
        </p:spPr>
        <p:txBody>
          <a:bodyPr wrap="none" lIns="0" tIns="0" rIns="0" bIns="0" rtlCol="0" anchor="t"/>
          <a:lstStyle/>
          <a:p>
            <a:pPr algn="l" indent="0" marL="0">
              <a:buNone/>
            </a:pPr>
            <a:r>
              <a:rPr lang="en-US" sz="3450" b="1" dirty="0">
                <a:solidFill>
                  <a:srgbClr val="0E6245"/>
                </a:solidFill>
                <a:latin typeface="Times New Roman" pitchFamily="34" charset="0"/>
                <a:ea typeface="SimSun" pitchFamily="34" charset="-122"/>
                <a:cs typeface="Times New Roman" pitchFamily="34" charset="-120"/>
              </a:rPr>
              <a:t>Thank you. I welcome the committee</a:t>
            </a:r>
            <a:pPr algn="l" indent="0" marL="0">
              <a:buNone/>
            </a:pPr>
            <a:r>
              <a:rPr lang="en-US" sz="3450" b="1" dirty="0">
                <a:solidFill>
                  <a:srgbClr val="0E6245"/>
                </a:solidFill>
                <a:latin typeface="Times New Roman" pitchFamily="34" charset="0"/>
                <a:ea typeface="SimSun" pitchFamily="34" charset="-122"/>
                <a:cs typeface="Times New Roman" pitchFamily="34" charset="-120"/>
              </a:rPr>
              <a:t>'</a:t>
            </a:r>
            <a:pPr algn="l" indent="0" marL="0">
              <a:buNone/>
            </a:pPr>
            <a:r>
              <a:rPr lang="en-US" sz="3450" b="1" dirty="0">
                <a:solidFill>
                  <a:srgbClr val="0E6245"/>
                </a:solidFill>
                <a:latin typeface="Times New Roman" pitchFamily="34" charset="0"/>
                <a:ea typeface="SimSun" pitchFamily="34" charset="-122"/>
                <a:cs typeface="Times New Roman" pitchFamily="34" charset="-120"/>
              </a:rPr>
              <a:t>s comments</a:t>
            </a:r>
            <a:endParaRPr lang="en-US" sz="34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