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先说结论。我们复盘了 2025 年 6 月到 2026 年 9 月的 13 起云中断，其中 8 起是重大中断，用的是 Google Cloud、AWS、Azure、Cloudflare 自己发的复盘和状态页。四条发现：第一，影响面最大的那几次，几乎都不是机器坏了，而是一份配置或策略在几秒内推到了所有地方，这类故障在同一家云上多开一个区域没有用。第二，单区域的物理和网络故障确实存在，雷暴、断电、光纤维护，甚至整个区域被摧毁，这类多区域挡得住。第三，恢复时间远长于故障本身，拖长它的是重试、积压和同时重启。第四，SLA 只赔以后的服务费。所以我们的建议是：第二区域做到温备，不做多活。入口、身份、配置发布各留一条不走同一控制面的备用路径。限流和退避不等多区域，Q4 先上。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这张图是 8 起重大中断的事故窗口，按根因分成两类。青色是全局变更这一类，共 5 起：Azure Front Door 2025 年 10 月的客户配置元数据、Azure 2026 年 2 月的存储策略作业、Cloudflare 2025 年 11 月的 Bot Management 特征文件、Google 2025 年 6 月的配额策略、Cloudflare 12 月的 WAF 全局配置。它们的窗口不一定最长，但影响面是全球或多个区域。灰色是单区域故障：Azure West US 2 的雷暴 22 小时 6 分，AWS us-east-1 的 DNS 竞态 14 小时 32 分，窗口更长，但只伤一个区域。第 8 起是 AWS 中东两个区域，到 2026 年 9 月 15 日的状态页更新仍未恢复，没法画进同一张图。另外 5 起篇幅较小：AWS use1-az4 的热事件、Google europe-west4-a 的电压跌落加制冷、Google us-west1 的光纤维护、Azure West US 2026 年 7 月的出口网络抢修、Cloudflare 2026 年 2 月误撤回约 1,100 条 BYOIP 前缀，前三起后面几页会用到。下游也受牵连：Azure 2 月那次，GitHub Actions 的托管 runner 不可用，原文写 All regions and runner types were impacted。口径说明：时长是厂商公布的整体窗口，不是每个客户的停机时间。Google 6 月那次迷你报告写 3 小时，最后一个产品 7 小时 27 分后才恢复，这里用 3 小时。Cloudflare 11 月那次核心流量 3 小时 10 分恢复，全部 5 小时 46 分，这里用前者。Azure 2 月那次主体 6 小时 27 分，加上托管标识是 12 小时 2 分。AWS 10 月按 PES 的 14 小时 32 分，状态页晚了 41 分钟宣布全部恢复。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这页是四段原文，来自三家厂商。Google 6 月那次：配额管理是全球统一的，一条带空字段的策略几秒内复制到全球，所有区域的 Service Control 同时进入崩溃循环。Cloudflare 12 月那次：用来关掉内部测试工具的全局配置系统不做逐步发布，几秒内推到全网。Cloudflare 在 12 月 19 日的 Code Orange 文章里把 11 月和 12 月两次归成同一个原因：一份错误配置几秒内拖垮了网络。Azure 2 月那次：一个安全策略作业本来是逐区域发布的，但健康评估有缺陷，错误的目标状态在很短时间内扩散到多个公有云区域。Azure 在复盘里直接写了：这次事故，客户做什么都避免不了，也减轻不了。对我们的含义有两层：这类故障，在同一家云上多开一个区域挡不住。我们自己的配置发布，也不能有这种一次推到全部的通道。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 AWS 2025 年 10 月 20 日 us-east-1 那次的级联过程。根因是 DynamoDB 的 DNS 管理系统里一个潜藏的竞态，一个严重延迟的执行器用旧计划覆盖了新计划，另一个执行器的清理程序又删掉了这份旧计划，区域端点的 IP 地址就被清空了，而且自动化修不回来，只能人工修。DNS 在 09:25 恢复，客户端缓存过期后 DynamoDB 在 09:40 恢复，前后 2 小时 52 分。但后面还有 11 个多小时：EC2 管理物理机租约的系统依赖 DynamoDB，租约陆续超时，DNS 恢复后要一次性重建大量租约，超时又重新排队，陷入拥塞崩溃，AWS 原文说这种情况没有现成的恢复手册，最后靠限流加分批重启。接着网络配置积压，NLB 健康检查对新实例时好时坏，节点被反复移出 DNS，16:36 AWS 只好关掉 NLB 的自动切换。EC2 20:50 全面恢复，PES 写的事件结束是 21:20，状态页宣布全部恢复是 22:01，受影响的 Redshift 集群到第二天 11:05 才全部恢复。另外两点值得记住：事故前已经在跑的 EC2 实例全程健康。DynamoDB 全球表在其他区域的副本照常可读写。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恢复为什么这么慢？五家复盘里反复出现同一类原因，而且都不是故障本身。Azure 2 月那次：自动重试本来是为了容错，结果把托管标识后端压垮了，容灾路由又把重试流量转到 West US，把那边也压垮，两轮扩容都扛不住，最后只能先撤走全部流量，再慢慢放回。AWS 10 月那次：租约系统陷入拥塞崩溃，靠限流加分批重启。Google 6 月那次：us-central1 的任务一起重启，同时压向同一张 Spanner 表，原文写明 Service Control 没有实现随机指数退避，原文管这叫 herd effect。Cloudflare 11 月那次：核心恢复后，积压的登录请求加上重试，让控制台在 14:40 到 15:30 又不可用了一段。Azure 5 月 West US 2 那次：制冷 1 小时 31 分就恢复了，但存储必须逐个检查，花了约 14 小时。前四样在我们自己的服务里都存在：客户端重试、批量任务重启、消息队列积压。这些不需要多区域，Q4 就可以补。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单区域的物理和网络故障是真实存在的，这三起都有官方复盘。Azure West US 2，2026 年 5 月 29 日：雷暴引起多个数据中心电压骤降和骤升，制冷进入保护锁定，设备过热停机，影响到同一区域的两个物理可用区，事故窗口 22 小时 6 分。Google europe-west4-a，2026 年 7 月：市电 3 毫秒的电压跌落，加上备用冷源因施工不可用，机房升到 44°C，官方时长 14 小时 55 分。Google us-west1，2026 年 8 月 20 日：计划内光纤维护压缩了数据中心之间的带宽，自动改道失败，Spanner 和元数据服务延迟连锁影响下游，原文写其他区域 remained fully operational and unaffected。三起的共同点：都只伤一个区域。Microsoft 在 West US 2 的复盘里直接建议关键业务采用多区域。另外，AWS 2026 年 5 月 use1-az4 也有一次热事件导致断电，按 AWS 的说法只影响一个可用区。三张配图由 AI 生成，仅作示意，不是事故现场。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这张表回答一个问题：哪种冗余能挡住哪种故障。依据都是官方原文。单可用区的故障，多可用区就能挡住，AWS 5 月 use1-az4 的热事件是这一类，按 AWS 的说法只影响一个可用区，不过 Coinbase 说自己看到多个可用区受影响。往下是单区域故障：Azure West US 2 的雷暴同时打中同一区域的两个物理可用区，多可用区没用，但 Microsoft 在复盘里建议关键业务做多区域。Google us-west1 那次，原文写其他区域 remained fully operational。AWS us-east-1 那次大体能挡住，DynamoDB 全球表在其他区域的副本照常可用，但 IAM、Redshift、控制台登录有 us-east-1 的依赖，这一点后面会单独讲。AWS 中东那次，两个区域跨多个可用区受损，只有数据在区域外有备份的客户能在别的区域恢复。最关键的是高亮这一行：Google 6 月和 Azure 2 月这种全球或多区域控制面的故障，同云多区域挡不住，Azure 原话是客户做什么都避免不了。Cloudflare 和 Azure Front Door 这类全球边缘网络，区域根本不适用，要的是一条备用入口。挡全局变更要靠独立的备用路径：Microsoft 在 Front Door 事故后，把 Azure Portal 等关键入口改成多活，可以绕开 Front Door。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 能不能替我们兜底？不能。先看额度：99.99% 一个月只允许 4.38 分钟，前面每一起事故的窗口都远超这个数，AWS 10 月那次 872 分钟，是月度额度的 199 倍，这是假设整个窗口完全不可用的示意，真实抵扣要按各产品对停机的定义和我们自己的资源算。再看赔什么：AWS、Google、Azure 的抵扣上限都是该服务当月的费用，只能抵以后的账单，Azure 合同原文写明不补偿营收损失。Cloudflare Business 版在任意 12 个月里最多抵一个月月费。还有一点：EC2、Compute Engine、Azure VM 三份条款的最高档，都是同一区域多可用区 99.99%，没有单独的多区域档，DynamoDB 全球表是我们读到的唯一跨区域 99.999% 档。结论：SLA 是账单条款，不是可用性保障，停机的业务损失由我们自己承担。口径：这里按平均月 30.4375 天算，Google 和 Microsoft 文档按 30 天月印的是 4.32 分钟。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灾备做到哪一档，我们用 AWS 的四档来对齐，这是三家里唯一给出分钟级分档的官方文档。四档按成本和复杂度递增，RTO 和 RPO 递减。备份恢复：只有备份，出事后再建基础设施，RPO 小时级，RTO 24 小时内。核心待命，原文叫 pilot light：数据库和对象存储常开，应用服务器出事后再建，RPO 分钟级，RTO 几十分钟。温备，warm standby：缩小规模但功能完整的一套常驻运行，RPO 秒级，RTO 分钟级。多区域多活：多个区域同时接流量，RPO 接近零，RTO 可能为零。我们建议温备。理由：前面看到的单区域事故窗口从 2 小时到 22 小时，温备的分钟级 RTO 足够把它们挡在外面。多活 AWS 自己说是最复杂、最贵的做法，而且它挡不住数据损坏，也挡不住全局配置推送。成本只有相对说法，白皮书的示意从一个美元符号到四个，Google 只说 RTO 和 RPO 越小越贵，三家都没有公布美元数字。表里第四行是选温备而不是核心待命的关键：备份恢复和核心待命都要在出事时新建资源，而 AWS 10 月那次 EC2 新实例启动失败持续了好几个小时，Azure 2 月那次多个区域的虚拟机无法部署和扩容。AWS 的灾备指南也把「恢复时依赖控制面操作」列为反模式。温备平时就跑着整套服务，出事时只需要扩容。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多区域只有在依赖也跨区域时才管用。这张树回答：就算切到了第二区域，还会挂在哪。第一，入口和 DNS：Azure Front Door 2025 年 10 月全球中断 8 小时 24 分，Microsoft 事后把 Azure Portal 等关键入口改成多活，可以绕开 Front Door。第二，身份，这是最容易被忽略的一条：AWS 10 月那次，工作负载在别的区域也没用，所有区域的 Redshift 用 IAM 用户都跑不了查询，因为解析用户组要调 us-east-1 的 IAM 接口，IAM Identity Center 配在 us-east-1 的客户也登录不了。第三，配置发布：8 起重大中断里 5 起是一次推到全部，Cloudflare 的 Code Orange 把配置变更改成带健康检查的逐步发布，读不了新配置时沿用上一版，并为 18 个关键服务建了备用授权路径，2026 年 5 月宣布完成。第四，数据：DynamoDB 全球表那天在其他区域照常可读写，而 AWS 巴林区域只放在本区的数据，9 月已确认无法恢复。观测和通报是第五条，下一页单独讲。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观测和通报也是一条依赖。Google 6 月那次，状态页自己也受这次故障影响，原文写 due to the Cloud Service Health infrastructure being down due to this outage，首条公告在事故开始 55 分钟后才发出。Cloudflare 11 月那次，不托管在 Cloudflare 上的状态页恰好也挂了，团队一度以为是 DDoS 攻击，耽误了判断。Google 事后承诺：即使 Google Cloud 和主监控产品都挂了，监控和通报设施也要能用。我们的做法：状态页、告警通道和值班联络放在主云之外，至少有一条不依赖主云的路径能把消息发出去。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顺序是有意的。Q4 先做不依赖多区域、却直接缩短恢复时间的事：重试加随机指数退避和上限，队列按积压长度限流，这两条对应 Google、AWS、Azure、Cloudflare 复盘里反复出现的问题。配置发布改成分批推送，带全局开关，对应全局变更这一类。2027 Q1 补独立备用路径：入口和 DNS、身份、观测。Q2 第二区域按温备上线，缩小规模但功能完整，数据做跨区域副本，同时保留区域外备份，目标 RPO 秒级、RTO 分钟级。Q3 开始每季度一次区域切换演练，演练结果回到评审会，再决定要不要往多活走。每个阶段完成后都可以单独验收，不用等全部做完。这一页也是今天请评审会拍板的事：第一，第二区域做温备，不做多活。第二，Q4 先上限流、退避和分批发布，不等第二区域。第三，从 2027 Q3 起每季度一次区域切换演练，没演练过的切换不算数。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最后重复一遍要定的事：多区域做到温备，先补限流退避和独立备用路径。批准后 Q4 启动第一阶段。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0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A0F1E">
                  <a:alpha val="94000"/>
                </a:srgbClr>
              </a:gs>
              <a:gs pos="45000">
                <a:srgbClr val="0A0F1E">
                  <a:alpha val="78000"/>
                </a:srgbClr>
              </a:gs>
              <a:gs pos="100000">
                <a:srgbClr val="0A0F1E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5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00 / 基础架构组 · 技术评审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2026-10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2683001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7" name="Text 4"/>
          <p:cNvSpPr/>
          <p:nvPr/>
        </p:nvSpPr>
        <p:spPr>
          <a:xfrm>
            <a:off x="609600" y="3688818"/>
            <a:ext cx="11582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云中断复盘：高可用先补什么</a:t>
            </a:r>
            <a:endParaRPr lang="en-US" sz="4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4552950"/>
            <a:ext cx="6096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Text 6"/>
          <p:cNvSpPr/>
          <p:nvPr/>
        </p:nvSpPr>
        <p:spPr>
          <a:xfrm>
            <a:off x="609600" y="4789143"/>
            <a:ext cx="115824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 起云中断的官方记录，决定多区域做到哪一档、先做哪几件事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9600" y="6162675"/>
            <a:ext cx="76200" cy="7620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11" name="Text 8"/>
          <p:cNvSpPr/>
          <p:nvPr/>
        </p:nvSpPr>
        <p:spPr>
          <a:xfrm>
            <a:off x="762000" y="6122680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13 起事故 · 2025-06 → 2026-09 · 只用官方复盘和状态页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00 / 结论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P02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结论：多区域做到温备，但先补限流退避和独立备用路径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57363"/>
            <a:ext cx="5400675" cy="208597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8200" y="2000250"/>
            <a:ext cx="419100" cy="419100"/>
          </a:xfrm>
          <a:prstGeom prst="rect">
            <a:avLst/>
          </a:prstGeom>
          <a:noFill/>
          <a:ln w="14288">
            <a:solidFill>
              <a:srgbClr val="53E0D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1993" y="2114525"/>
            <a:ext cx="171515" cy="190550"/>
          </a:xfrm>
          <a:custGeom>
            <a:avLst/>
            <a:gdLst/>
            <a:ahLst/>
            <a:cxnLst/>
            <a:rect l="l" t="t" r="r" b="b"/>
            <a:pathLst>
              <a:path w="171515" h="190550">
                <a:moveTo>
                  <a:pt x="9557" y="114325"/>
                </a:moveTo>
                <a:arcTo hR="9525" wR="9525" stAng="5388279" swAng="7754754"/>
                <a:lnTo>
                  <a:pt x="96425" y="1644"/>
                </a:lnTo>
                <a:arcTo hR="4763" wR="4763" stAng="13254236" swAng="9268521"/>
                <a:lnTo>
                  <a:pt x="86329" y="63366"/>
                </a:lnTo>
                <a:arcTo hR="9525" wR="9525" stAng="12029258" swAng="-6640439"/>
                <a:lnTo>
                  <a:pt x="161957" y="76225"/>
                </a:lnTo>
                <a:arcTo hR="9525" wR="9525" stAng="16188279" swAng="7754754"/>
                <a:lnTo>
                  <a:pt x="75089" y="188906"/>
                </a:lnTo>
                <a:arcTo hR="4763" wR="4763" stAng="2454236" swAng="9268521"/>
                <a:lnTo>
                  <a:pt x="85186" y="127184"/>
                </a:lnTo>
                <a:arcTo hR="9525" wR="9525" stAng="1229258" swAng="-6640439"/>
                <a:close/>
              </a:path>
            </a:pathLst>
          </a:custGeom>
          <a:noFill/>
          <a:ln w="19050">
            <a:solidFill>
              <a:srgbClr val="53E0D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0" y="2064485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8200" y="2665791"/>
            <a:ext cx="1135380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大面积中断多是一次变更推到全部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38200" y="3092246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起重大中断里 5 起是全局配置或策略很快推到全部节点，同云多开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8200" y="3358946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一个区域挡不住。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176963" y="1757363"/>
            <a:ext cx="5400675" cy="20859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2000250"/>
            <a:ext cx="419100" cy="419100"/>
          </a:xfrm>
          <a:prstGeom prst="rect">
            <a:avLst/>
          </a:pr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15125" y="2124100"/>
            <a:ext cx="190550" cy="133067"/>
          </a:xfrm>
          <a:custGeom>
            <a:avLst/>
            <a:gdLst/>
            <a:ahLst/>
            <a:cxnLst/>
            <a:rect l="l" t="t" r="r" b="b"/>
            <a:pathLst>
              <a:path w="190550" h="133067">
                <a:moveTo>
                  <a:pt x="38075" y="126905"/>
                </a:moveTo>
                <a:arcTo hR="66675" wR="66675" stAng="6924026" swAng="13678509"/>
                <a:lnTo>
                  <a:pt x="147613" y="47600"/>
                </a:lnTo>
                <a:arcTo hR="42863" wR="42863" stAng="16194002" swAng="10429271"/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91300" y="2209800"/>
            <a:ext cx="38100" cy="95250"/>
          </a:xfrm>
          <a:custGeom>
            <a:avLst/>
            <a:gdLst/>
            <a:ahLst/>
            <a:cxnLst/>
            <a:rect l="l" t="t" r="r" b="b"/>
            <a:pathLst>
              <a:path w="38100" h="95250">
                <a:moveTo>
                  <a:pt x="28575" y="0"/>
                </a:moveTo>
                <a:lnTo>
                  <a:pt x="0" y="47625"/>
                </a:lnTo>
                <a:lnTo>
                  <a:pt x="38100" y="47625"/>
                </a:lnTo>
                <a:lnTo>
                  <a:pt x="9525" y="95250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206448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36E8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400800" y="2665791"/>
            <a:ext cx="579120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单区域故障是真的，多区域挡得住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400800" y="3092246"/>
            <a:ext cx="5791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雷暴、电压跌落、光纤维护都只伤一个区域，其他区域照常运行。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14363" y="4005262"/>
            <a:ext cx="5400675" cy="20859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8200" y="4248150"/>
            <a:ext cx="419100" cy="419100"/>
          </a:xfrm>
          <a:prstGeom prst="rect">
            <a:avLst/>
          </a:pr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95375" y="4362450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0" y="0"/>
                </a:moveTo>
                <a:lnTo>
                  <a:pt x="38100" y="38100"/>
                </a:lnTo>
                <a:lnTo>
                  <a:pt x="0" y="76200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025" y="4400550"/>
            <a:ext cx="171450" cy="47625"/>
          </a:xfrm>
          <a:custGeom>
            <a:avLst/>
            <a:gdLst/>
            <a:ahLst/>
            <a:cxnLst/>
            <a:rect l="l" t="t" r="r" b="b"/>
            <a:pathLst>
              <a:path w="171450" h="47625">
                <a:moveTo>
                  <a:pt x="0" y="47625"/>
                </a:moveTo>
                <a:lnTo>
                  <a:pt x="0" y="38100"/>
                </a:lnTo>
                <a:arcTo hR="38100" wR="38100" stAng="10800000" swAng="5400000"/>
                <a:lnTo>
                  <a:pt x="171450" y="0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62025" y="4476750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38100" y="76200"/>
                </a:moveTo>
                <a:lnTo>
                  <a:pt x="0" y="38100"/>
                </a:lnTo>
                <a:lnTo>
                  <a:pt x="38100" y="0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62025" y="4467225"/>
            <a:ext cx="171450" cy="47625"/>
          </a:xfrm>
          <a:custGeom>
            <a:avLst/>
            <a:gdLst/>
            <a:ahLst/>
            <a:cxnLst/>
            <a:rect l="l" t="t" r="r" b="b"/>
            <a:pathLst>
              <a:path w="171450" h="47625">
                <a:moveTo>
                  <a:pt x="171450" y="0"/>
                </a:moveTo>
                <a:lnTo>
                  <a:pt x="171450" y="9525"/>
                </a:lnTo>
                <a:arcTo hR="38100" wR="38100" stAng="0" swAng="5400000"/>
                <a:lnTo>
                  <a:pt x="0" y="47625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4312385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36E8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03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8200" y="4913691"/>
            <a:ext cx="1135380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拖长恢复的是重试和积压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" y="5340146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那次 DynamoDB 2 小时 52 分恢复，事故拖到 14 小时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38200" y="5606846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 分。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176963" y="4005262"/>
            <a:ext cx="5400675" cy="20859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4248150"/>
            <a:ext cx="419100" cy="419100"/>
          </a:xfrm>
          <a:prstGeom prst="rect">
            <a:avLst/>
          </a:pr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610350" y="4410075"/>
            <a:ext cx="7144" cy="95250"/>
          </a:xfrm>
          <a:custGeom>
            <a:avLst/>
            <a:gdLst/>
            <a:ahLst/>
            <a:cxnLst/>
            <a:rect l="l" t="t" r="r" b="b"/>
            <a:pathLst>
              <a:path w="7144" h="95250">
                <a:moveTo>
                  <a:pt x="0" y="952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72250" y="44196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19050" y="0"/>
                </a:lnTo>
                <a:arcTo hR="19050" wR="19050" stAng="16200000" swAng="-10800000"/>
                <a:lnTo>
                  <a:pt x="57150" y="38100"/>
                </a:lnTo>
                <a:arcTo hR="19050" wR="19050" stAng="16200000" swAng="10800000"/>
                <a:lnTo>
                  <a:pt x="0" y="76200"/>
                </a:lnTo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34150" y="4362407"/>
            <a:ext cx="152400" cy="190587"/>
          </a:xfrm>
          <a:custGeom>
            <a:avLst/>
            <a:gdLst/>
            <a:ahLst/>
            <a:cxnLst/>
            <a:rect l="l" t="t" r="r" b="b"/>
            <a:pathLst>
              <a:path w="152400" h="190587">
                <a:moveTo>
                  <a:pt x="0" y="9568"/>
                </a:moveTo>
                <a:arcTo hR="9525" wR="9525" stAng="10800000" swAng="5400000"/>
                <a:arcTo hR="12383" wR="12383" stAng="16181096" swAng="1951255"/>
                <a:lnTo>
                  <a:pt x="25079" y="7663"/>
                </a:lnTo>
                <a:arcTo hR="12383" wR="12383" stAng="7354738" swAng="-3909476"/>
                <a:lnTo>
                  <a:pt x="47311" y="1948"/>
                </a:lnTo>
                <a:arcTo hR="12383" wR="12383" stAng="14245262" swAng="3909476"/>
                <a:lnTo>
                  <a:pt x="69533" y="7663"/>
                </a:lnTo>
                <a:arcTo hR="12383" wR="12383" stAng="7354738" swAng="-3909476"/>
                <a:lnTo>
                  <a:pt x="91754" y="1948"/>
                </a:lnTo>
                <a:arcTo hR="12383" wR="12383" stAng="14245262" swAng="3909476"/>
                <a:lnTo>
                  <a:pt x="113986" y="7663"/>
                </a:lnTo>
                <a:arcTo hR="12383" wR="12383" stAng="7354738" swAng="-3909476"/>
                <a:lnTo>
                  <a:pt x="136207" y="1948"/>
                </a:lnTo>
                <a:arcTo hR="12383" wR="12383" stAng="14267649" swAng="1951255"/>
                <a:arcTo hR="9525" wR="9525" stAng="16200000" swAng="5400000"/>
                <a:lnTo>
                  <a:pt x="152400" y="181018"/>
                </a:lnTo>
                <a:arcTo hR="9525" wR="9525" stAng="0" swAng="5400000"/>
                <a:arcTo hR="12383" wR="12383" stAng="5381096" swAng="1951255"/>
                <a:lnTo>
                  <a:pt x="127321" y="182923"/>
                </a:lnTo>
                <a:arcTo hR="12383" wR="12383" stAng="18154738" swAng="-3909476"/>
                <a:lnTo>
                  <a:pt x="105089" y="188638"/>
                </a:lnTo>
                <a:arcTo hR="12383" wR="12383" stAng="3445262" swAng="3909476"/>
                <a:lnTo>
                  <a:pt x="82868" y="182923"/>
                </a:lnTo>
                <a:arcTo hR="12383" wR="12383" stAng="18154738" swAng="-3909476"/>
                <a:lnTo>
                  <a:pt x="60646" y="188638"/>
                </a:lnTo>
                <a:arcTo hR="12383" wR="12383" stAng="3445262" swAng="3909476"/>
                <a:lnTo>
                  <a:pt x="38414" y="182923"/>
                </a:lnTo>
                <a:arcTo hR="12383" wR="12383" stAng="18154738" swAng="-3909476"/>
                <a:lnTo>
                  <a:pt x="16193" y="188638"/>
                </a:lnTo>
                <a:arcTo hR="12383" wR="12383" stAng="3467649" swAng="1951255"/>
                <a:arcTo hR="9525" wR="9525" stAng="5400000" swAng="5400000"/>
                <a:close/>
              </a:path>
            </a:pathLst>
          </a:custGeom>
          <a:noFill/>
          <a:ln w="19050">
            <a:solidFill>
              <a:srgbClr val="EAF1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0" y="431238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36E8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400800" y="4913691"/>
            <a:ext cx="579120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SLA 只赔服务费</a:t>
            </a:r>
            <a:endParaRPr lang="en-US" sz="17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400800" y="5340146"/>
            <a:ext cx="5791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99.99% 每月只允许 4.38 分钟，抵扣上限是当月服务费，不赔营收。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2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A0F1E">
                  <a:alpha val="94000"/>
                </a:srgbClr>
              </a:gs>
              <a:gs pos="45000">
                <a:srgbClr val="0A0F1E">
                  <a:alpha val="78000"/>
                </a:srgbClr>
              </a:gs>
              <a:gs pos="100000">
                <a:srgbClr val="0A0F1E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5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章节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DIR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7" name="Text 4"/>
          <p:cNvSpPr/>
          <p:nvPr/>
        </p:nvSpPr>
        <p:spPr>
          <a:xfrm>
            <a:off x="609600" y="1317246"/>
            <a:ext cx="1158240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</a:t>
            </a:r>
            <a:endParaRPr lang="en-US" sz="82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31115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复盘：13 起中断说了什么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600" y="3829050"/>
            <a:ext cx="59055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0" name="Text 7"/>
          <p:cNvSpPr/>
          <p:nvPr/>
        </p:nvSpPr>
        <p:spPr>
          <a:xfrm>
            <a:off x="609600" y="40086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04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333500" y="399712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起重大中断里 5 起是同一类：一次变更推到全部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09600" y="43706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05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333500" y="435907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复盘原话：坏配置几秒内推到全部，客户做什么都挡不住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09600" y="47325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06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333500" y="472102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那次 DynamoDB 坏了 2 小时 52 分，事故拖到 14 小时 32 分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09600" y="50945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07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333500" y="508297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拖长恢复的是重试、积压和同时重启，不是故障本身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09600" y="54564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08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333500" y="544492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单区域的物理和网络故障是真的：雷暴、电压跌落、光纤维护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09600" y="58184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09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333500" y="580687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同云多区域挡得住单区域故障，挡不住全局变更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复盘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起重大中断里 5 起是同一类：一次变更推到全部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72294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8200" y="1905000"/>
            <a:ext cx="114300" cy="11430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11" name="Text 9"/>
          <p:cNvSpPr/>
          <p:nvPr/>
        </p:nvSpPr>
        <p:spPr>
          <a:xfrm>
            <a:off x="1028700" y="1890650"/>
            <a:ext cx="11163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全局变更推到全部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381250" y="1905000"/>
            <a:ext cx="114300" cy="1143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13" name="Text 11"/>
          <p:cNvSpPr/>
          <p:nvPr/>
        </p:nvSpPr>
        <p:spPr>
          <a:xfrm>
            <a:off x="2571750" y="1890650"/>
            <a:ext cx="9620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8C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单区域故障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0" y="1893035"/>
            <a:ext cx="762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事故窗口 · 分钟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8200" y="23104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Azure West US 2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8200" y="25116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2026-05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857500" y="2324100"/>
            <a:ext cx="3810000" cy="24765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18" name="Text 16"/>
          <p:cNvSpPr/>
          <p:nvPr/>
        </p:nvSpPr>
        <p:spPr>
          <a:xfrm>
            <a:off x="6762750" y="2370374"/>
            <a:ext cx="542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B8C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1326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38200" y="28438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us-east-1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38200" y="30450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2025-10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857500" y="2857500"/>
            <a:ext cx="2505520" cy="24765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22" name="Text 20"/>
          <p:cNvSpPr/>
          <p:nvPr/>
        </p:nvSpPr>
        <p:spPr>
          <a:xfrm>
            <a:off x="5458270" y="2903774"/>
            <a:ext cx="673373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B8C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872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8200" y="33772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Azure Front Door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8200" y="35784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2025-10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857500" y="3390900"/>
            <a:ext cx="1448145" cy="2476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26" name="Text 24"/>
          <p:cNvSpPr/>
          <p:nvPr/>
        </p:nvSpPr>
        <p:spPr>
          <a:xfrm>
            <a:off x="4400895" y="3437174"/>
            <a:ext cx="779110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504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38200" y="39106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Azure 多区域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41118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2026-02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857500" y="3924300"/>
            <a:ext cx="1111968" cy="2476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30" name="Text 28"/>
          <p:cNvSpPr/>
          <p:nvPr/>
        </p:nvSpPr>
        <p:spPr>
          <a:xfrm>
            <a:off x="4064718" y="3970574"/>
            <a:ext cx="812728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387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" y="44440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Cloudflare 全网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38200" y="46452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2025-11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2857500" y="4457700"/>
            <a:ext cx="545928" cy="2476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34" name="Text 32"/>
          <p:cNvSpPr/>
          <p:nvPr/>
        </p:nvSpPr>
        <p:spPr>
          <a:xfrm>
            <a:off x="3498678" y="4503974"/>
            <a:ext cx="869332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190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38200" y="49774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Google 全球 API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38200" y="51786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2025-06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857500" y="4991100"/>
            <a:ext cx="517195" cy="2476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38" name="Text 36"/>
          <p:cNvSpPr/>
          <p:nvPr/>
        </p:nvSpPr>
        <p:spPr>
          <a:xfrm>
            <a:off x="3469945" y="5037374"/>
            <a:ext cx="872205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180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38200" y="5510873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Cloudflare WAF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38200" y="5712015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2025-12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2857500" y="5524500"/>
            <a:ext cx="71833" cy="2476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42" name="Text 40"/>
          <p:cNvSpPr/>
          <p:nvPr/>
        </p:nvSpPr>
        <p:spPr>
          <a:xfrm>
            <a:off x="3024583" y="5570774"/>
            <a:ext cx="916741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081962" y="1719263"/>
            <a:ext cx="3495675" cy="218122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31964" y="1960540"/>
            <a:ext cx="157222" cy="174670"/>
          </a:xfrm>
          <a:custGeom>
            <a:avLst/>
            <a:gdLst/>
            <a:ahLst/>
            <a:cxnLst/>
            <a:rect l="l" t="t" r="r" b="b"/>
            <a:pathLst>
              <a:path w="157222" h="174670">
                <a:moveTo>
                  <a:pt x="8761" y="104798"/>
                </a:moveTo>
                <a:arcTo hR="8731" wR="8731" stAng="5388279" swAng="7754754"/>
                <a:lnTo>
                  <a:pt x="88390" y="1507"/>
                </a:lnTo>
                <a:arcTo hR="4366" wR="4366" stAng="13254236" swAng="9268521"/>
                <a:lnTo>
                  <a:pt x="79135" y="58086"/>
                </a:lnTo>
                <a:arcTo hR="8731" wR="8731" stAng="12029258" swAng="-6640439"/>
                <a:lnTo>
                  <a:pt x="148461" y="69873"/>
                </a:lnTo>
                <a:arcTo hR="8731" wR="8731" stAng="16188279" swAng="7754754"/>
                <a:lnTo>
                  <a:pt x="68832" y="173163"/>
                </a:lnTo>
                <a:arcTo hR="4366" wR="4366" stAng="2454236" swAng="9268521"/>
                <a:lnTo>
                  <a:pt x="78087" y="116585"/>
                </a:lnTo>
                <a:arcTo hR="8731" wR="8731" stAng="1229258" swAng="-6640439"/>
                <a:close/>
              </a:path>
            </a:pathLst>
          </a:custGeom>
          <a:noFill/>
          <a:ln w="17463">
            <a:solidFill>
              <a:srgbClr val="53E0D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610600" y="1960255"/>
            <a:ext cx="3581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一次变更推到全部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305800" y="2287138"/>
            <a:ext cx="38862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5/8</a:t>
            </a:r>
            <a:endParaRPr lang="en-US" sz="54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305800" y="3177248"/>
            <a:ext cx="3886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全局配置、策略或数据很快推到全部节点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8081962" y="4062412"/>
            <a:ext cx="3495675" cy="21240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349456" y="4312444"/>
            <a:ext cx="122238" cy="165894"/>
          </a:xfrm>
          <a:custGeom>
            <a:avLst/>
            <a:gdLst/>
            <a:ahLst/>
            <a:cxnLst/>
            <a:rect l="l" t="t" r="r" b="b"/>
            <a:pathLst>
              <a:path w="122238" h="165894">
                <a:moveTo>
                  <a:pt x="61119" y="0"/>
                </a:moveTo>
                <a:quadBezTo>
                  <a:pt x="69850" y="34925"/>
                  <a:pt x="96044" y="56753"/>
                </a:quadBezTo>
                <a:quadBezTo>
                  <a:pt x="122238" y="78581"/>
                  <a:pt x="122238" y="104775"/>
                </a:quadBezTo>
                <a:arcTo hR="61119" wR="61119" stAng="0" swAng="10800000"/>
                <a:arcTo hR="43656" wR="43656" stAng="10800000" swAng="2212194"/>
                <a:arcTo hR="21828" wR="21828" stAng="10800000" swAng="-10800000"/>
                <a:cubicBezTo>
                  <a:pt x="52388" y="61119"/>
                  <a:pt x="39291" y="52388"/>
                  <a:pt x="39291" y="34925"/>
                </a:cubicBezTo>
                <a:quadBezTo>
                  <a:pt x="39291" y="17463"/>
                  <a:pt x="61119" y="0"/>
                </a:quadBez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610600" y="4303405"/>
            <a:ext cx="3581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6B7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AWS 中东两个区域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8305800" y="4628913"/>
            <a:ext cx="38862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7+ 个月</a:t>
            </a:r>
            <a:endParaRPr lang="en-US" sz="3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8305800" y="5310848"/>
            <a:ext cx="3886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 3 月 1 日算起，设施遭无人机袭击，部分数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8305800" y="5539448"/>
            <a:ext cx="3886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据已确认无法恢复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四家厂商官方复盘和状态页，团队计算。Google 按迷你报告 3 小时，Cloudflare 11 月到核心恢复，Azure 2 月为主体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复盘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P05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复盘原话：坏配置几秒内推到全部，客户做什么都挡不住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10963275" cy="4467225"/>
          </a:xfrm>
          <a:prstGeom prst="rect">
            <a:avLst/>
          </a:prstGeom>
          <a:solidFill>
            <a:srgbClr val="070B15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9125" y="1724025"/>
            <a:ext cx="10953750" cy="323850"/>
          </a:xfrm>
          <a:prstGeom prst="rect">
            <a:avLst/>
          </a:prstGeom>
          <a:solidFill>
            <a:srgbClr val="121A30"/>
          </a:solidFill>
          <a:ln/>
        </p:spPr>
      </p:sp>
      <p:sp>
        <p:nvSpPr>
          <p:cNvPr id="11" name="Shape 9"/>
          <p:cNvSpPr/>
          <p:nvPr/>
        </p:nvSpPr>
        <p:spPr>
          <a:xfrm>
            <a:off x="619125" y="2047875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2" name="Text 10"/>
          <p:cNvSpPr/>
          <p:nvPr/>
        </p:nvSpPr>
        <p:spPr>
          <a:xfrm>
            <a:off x="800100" y="181683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postmortems / quotes.txt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0" y="2275124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33500" y="2275124"/>
            <a:ext cx="10858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# Google Cloud · 2025-06-12 · Service Control quota policy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2589449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33500" y="2580469"/>
            <a:ext cx="1085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this metadata was replicated globally within seconds.</a:t>
            </a:r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2903774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0" y="3218099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33500" y="3218099"/>
            <a:ext cx="10858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# Cloudflare · 2025-12-05 · global configuration system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3532424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333500" y="3523444"/>
            <a:ext cx="1085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propagates changes within seconds to the entire fleet of servers in our network</a:t>
            </a:r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3846749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6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4161074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7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333500" y="4161074"/>
            <a:ext cx="10858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# Cloudflare · 2025-12-19 · Code Orange, on Nov 18 and Dec 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4475399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8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333500" y="4466419"/>
            <a:ext cx="1085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In both events, a wrong configuration took down our network in seconds.</a:t>
            </a:r>
            <a:pPr algn="l" indent="0" marL="0">
              <a:buNone/>
            </a:pPr>
            <a:r>
              <a:rPr lang="en-US" sz="1200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4789724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5104049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10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333500" y="5104049"/>
            <a:ext cx="10858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# Azure · 2026-02-02 · a policy job that reached many regions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5418374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11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333500" y="5409394"/>
            <a:ext cx="1085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C14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pPr algn="l" indent="0" marL="0">
              <a:buNone/>
            </a:pPr>
            <a:r>
              <a:rPr lang="en-US" sz="1200" b="1" dirty="0">
                <a:solidFill>
                  <a:srgbClr val="FFC14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There was nothing that customers could have done to avoid or minimize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5732699"/>
            <a:ext cx="114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59657B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12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333500" y="5723719"/>
            <a:ext cx="10858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C14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impact from this specific service incident.</a:t>
            </a:r>
            <a:pPr algn="l" indent="0" marL="0">
              <a:buNone/>
            </a:pPr>
            <a:r>
              <a:rPr lang="en-US" sz="1200" b="1" dirty="0">
                <a:solidFill>
                  <a:srgbClr val="FFC14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Cloud 复盘（2025-06-13），Cloudflare 复盘（2025-12-05）和 Code Orange（2025-12-19），Azure 复盘 FNJ8-VQZ。照录原文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复盘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P06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那次 DynamoDB 坏了 2 小时 52 分，事故拖到 14 小时 32 分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66579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8200" y="187398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us-east-1 · 2025-10-20 · UTC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66750" y="2781300"/>
            <a:ext cx="6553200" cy="590550"/>
          </a:xfrm>
          <a:prstGeom prst="rect">
            <a:avLst/>
          </a:prstGeom>
          <a:solidFill>
            <a:srgbClr val="132834"/>
          </a:solidFill>
          <a:ln/>
        </p:spPr>
      </p:sp>
      <p:sp>
        <p:nvSpPr>
          <p:cNvPr id="12" name="Shape 10"/>
          <p:cNvSpPr/>
          <p:nvPr/>
        </p:nvSpPr>
        <p:spPr>
          <a:xfrm>
            <a:off x="1733550" y="2247900"/>
            <a:ext cx="0" cy="3657600"/>
          </a:xfrm>
          <a:prstGeom prst="line">
            <a:avLst/>
          </a:prstGeom>
          <a:noFill/>
          <a:ln w="14288">
            <a:solidFill>
              <a:srgbClr val="2430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8200" y="2276214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06:48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628775" y="2257425"/>
            <a:ext cx="209550" cy="209550"/>
          </a:xfrm>
          <a:prstGeom prst="ellipse">
            <a:avLst/>
          </a:prstGeom>
          <a:solidFill>
            <a:srgbClr val="121A30"/>
          </a:solidFill>
          <a:ln w="14288">
            <a:solidFill>
              <a:srgbClr val="FF6B7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77988" y="2306638"/>
            <a:ext cx="111125" cy="44450"/>
          </a:xfrm>
          <a:custGeom>
            <a:avLst/>
            <a:gdLst/>
            <a:ahLst/>
            <a:cxnLst/>
            <a:rect l="l" t="t" r="r" b="b"/>
            <a:pathLst>
              <a:path w="111125" h="44450">
                <a:moveTo>
                  <a:pt x="22225" y="44450"/>
                </a:moveTo>
                <a:lnTo>
                  <a:pt x="11113" y="44450"/>
                </a:lnTo>
                <a:arcTo hR="11113" wR="11113" stAng="5400000" swAng="5400000"/>
                <a:lnTo>
                  <a:pt x="0" y="11113"/>
                </a:lnTo>
                <a:arcTo hR="11113" wR="11113" stAng="10800000" swAng="5400000"/>
                <a:lnTo>
                  <a:pt x="100013" y="0"/>
                </a:lnTo>
                <a:arcTo hR="11113" wR="11113" stAng="16200000" swAng="5400000"/>
                <a:lnTo>
                  <a:pt x="111125" y="33338"/>
                </a:lnTo>
                <a:arcTo hR="11113" wR="11113" stAng="0" swAng="5400000"/>
                <a:lnTo>
                  <a:pt x="88900" y="44450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77988" y="2373313"/>
            <a:ext cx="111125" cy="44450"/>
          </a:xfrm>
          <a:custGeom>
            <a:avLst/>
            <a:gdLst/>
            <a:ahLst/>
            <a:cxnLst/>
            <a:rect l="l" t="t" r="r" b="b"/>
            <a:pathLst>
              <a:path w="111125" h="44450">
                <a:moveTo>
                  <a:pt x="22225" y="0"/>
                </a:moveTo>
                <a:lnTo>
                  <a:pt x="11113" y="0"/>
                </a:lnTo>
                <a:arcTo hR="11113" wR="11113" stAng="16200000" swAng="-5400000"/>
                <a:lnTo>
                  <a:pt x="0" y="33338"/>
                </a:lnTo>
                <a:arcTo hR="11113" wR="11113" stAng="10800000" swAng="-5400000"/>
                <a:lnTo>
                  <a:pt x="100013" y="44450"/>
                </a:lnTo>
                <a:arcTo hR="11113" wR="11113" stAng="5400000" swAng="-5400000"/>
                <a:lnTo>
                  <a:pt x="111125" y="11113"/>
                </a:lnTo>
                <a:arcTo hR="11113" wR="11113" stAng="0" swAng="-5400000"/>
                <a:lnTo>
                  <a:pt x="88900" y="0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00213" y="2328863"/>
            <a:ext cx="4167" cy="4167"/>
          </a:xfrm>
          <a:custGeom>
            <a:avLst/>
            <a:gdLst/>
            <a:ahLst/>
            <a:cxnLst/>
            <a:rect l="l" t="t" r="r" b="b"/>
            <a:pathLst>
              <a:path w="4167" h="4167">
                <a:moveTo>
                  <a:pt x="0" y="0"/>
                </a:moveTo>
                <a:lnTo>
                  <a:pt x="56" y="0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00213" y="2395538"/>
            <a:ext cx="4167" cy="4167"/>
          </a:xfrm>
          <a:custGeom>
            <a:avLst/>
            <a:gdLst/>
            <a:ahLst/>
            <a:cxnLst/>
            <a:rect l="l" t="t" r="r" b="b"/>
            <a:pathLst>
              <a:path w="4167" h="4167">
                <a:moveTo>
                  <a:pt x="0" y="0"/>
                </a:moveTo>
                <a:lnTo>
                  <a:pt x="56" y="0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716881" y="2328863"/>
            <a:ext cx="33338" cy="66675"/>
          </a:xfrm>
          <a:custGeom>
            <a:avLst/>
            <a:gdLst/>
            <a:ahLst/>
            <a:cxnLst/>
            <a:rect l="l" t="t" r="r" b="b"/>
            <a:pathLst>
              <a:path w="33338" h="66675">
                <a:moveTo>
                  <a:pt x="22225" y="0"/>
                </a:moveTo>
                <a:lnTo>
                  <a:pt x="0" y="33338"/>
                </a:lnTo>
                <a:lnTo>
                  <a:pt x="33338" y="33338"/>
                </a:lnTo>
                <a:lnTo>
                  <a:pt x="11113" y="66675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962150" y="2254408"/>
            <a:ext cx="10229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DNS 记录被清空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962150" y="2500612"/>
            <a:ext cx="10229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端点 IP 全部消失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8200" y="2904864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09:40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628775" y="2886075"/>
            <a:ext cx="209550" cy="209550"/>
          </a:xfrm>
          <a:prstGeom prst="ellipse">
            <a:avLst/>
          </a:prstGeom>
          <a:solidFill>
            <a:srgbClr val="132834"/>
          </a:solidFill>
          <a:ln w="14288">
            <a:solidFill>
              <a:srgbClr val="4BD98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83544" y="2935288"/>
            <a:ext cx="100013" cy="33338"/>
          </a:xfrm>
          <a:prstGeom prst="ellipse">
            <a:avLst/>
          </a:prstGeom>
          <a:noFill/>
          <a:ln w="11113">
            <a:solidFill>
              <a:srgbClr val="4BD98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683544" y="2951956"/>
            <a:ext cx="100013" cy="94456"/>
          </a:xfrm>
          <a:custGeom>
            <a:avLst/>
            <a:gdLst/>
            <a:ahLst/>
            <a:cxnLst/>
            <a:rect l="l" t="t" r="r" b="b"/>
            <a:pathLst>
              <a:path w="100013" h="94456">
                <a:moveTo>
                  <a:pt x="0" y="0"/>
                </a:moveTo>
                <a:lnTo>
                  <a:pt x="0" y="77788"/>
                </a:lnTo>
                <a:arcTo hR="16669" wR="50006" stAng="10800000" swAng="-10800000"/>
                <a:lnTo>
                  <a:pt x="100013" y="0"/>
                </a:lnTo>
              </a:path>
            </a:pathLst>
          </a:custGeom>
          <a:noFill/>
          <a:ln w="11113">
            <a:solidFill>
              <a:srgbClr val="4BD98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683544" y="2990850"/>
            <a:ext cx="100013" cy="16669"/>
          </a:xfrm>
          <a:custGeom>
            <a:avLst/>
            <a:gdLst/>
            <a:ahLst/>
            <a:cxnLst/>
            <a:rect l="l" t="t" r="r" b="b"/>
            <a:pathLst>
              <a:path w="100013" h="16669">
                <a:moveTo>
                  <a:pt x="0" y="0"/>
                </a:moveTo>
                <a:arcTo hR="16669" wR="50006" stAng="10800000" swAng="-10800000"/>
              </a:path>
            </a:pathLst>
          </a:custGeom>
          <a:noFill/>
          <a:ln w="11113">
            <a:solidFill>
              <a:srgbClr val="4BD9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962150" y="2883058"/>
            <a:ext cx="10229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DynamoDB 恢复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962150" y="3129262"/>
            <a:ext cx="10229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开始后 2 小时 52 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8200" y="3533514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11:14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1628775" y="3514725"/>
            <a:ext cx="209550" cy="209550"/>
          </a:xfrm>
          <a:prstGeom prst="ellipse">
            <a:avLst/>
          </a:prstGeom>
          <a:solidFill>
            <a:srgbClr val="121A30"/>
          </a:solidFill>
          <a:ln w="14288">
            <a:solidFill>
              <a:srgbClr val="FFC14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733550" y="3608388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0" y="22225"/>
                </a:moveTo>
                <a:lnTo>
                  <a:pt x="22225" y="0"/>
                </a:lnTo>
              </a:path>
            </a:pathLst>
          </a:custGeom>
          <a:noFill/>
          <a:ln w="11113">
            <a:solidFill>
              <a:srgbClr val="FFC14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77988" y="3575048"/>
            <a:ext cx="111125" cy="83346"/>
          </a:xfrm>
          <a:custGeom>
            <a:avLst/>
            <a:gdLst/>
            <a:ahLst/>
            <a:cxnLst/>
            <a:rect l="l" t="t" r="r" b="b"/>
            <a:pathLst>
              <a:path w="111125" h="83346">
                <a:moveTo>
                  <a:pt x="7445" y="83346"/>
                </a:moveTo>
                <a:arcTo hR="55563" wR="55563" stAng="8999825" swAng="14400349"/>
              </a:path>
            </a:pathLst>
          </a:custGeom>
          <a:noFill/>
          <a:ln w="11113">
            <a:solidFill>
              <a:srgbClr val="FFC14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62150" y="3511708"/>
            <a:ext cx="10229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租约系统限流重启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962150" y="3757912"/>
            <a:ext cx="10229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积压成拥塞崩溃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38200" y="4162164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12:30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628775" y="4143375"/>
            <a:ext cx="209550" cy="209550"/>
          </a:xfrm>
          <a:prstGeom prst="ellipse">
            <a:avLst/>
          </a:prstGeom>
          <a:solidFill>
            <a:srgbClr val="121A30"/>
          </a:solidFill>
          <a:ln w="14288">
            <a:solidFill>
              <a:srgbClr val="FF6B7D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755775" y="4270375"/>
            <a:ext cx="33338" cy="33338"/>
          </a:xfrm>
          <a:prstGeom prst="roundRect">
            <a:avLst>
              <a:gd name="adj" fmla="val 16666"/>
            </a:avLst>
          </a:pr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77988" y="4270375"/>
            <a:ext cx="33338" cy="33338"/>
          </a:xfrm>
          <a:prstGeom prst="roundRect">
            <a:avLst>
              <a:gd name="adj" fmla="val 16666"/>
            </a:avLst>
          </a:pr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716881" y="4192588"/>
            <a:ext cx="33338" cy="33338"/>
          </a:xfrm>
          <a:prstGeom prst="roundRect">
            <a:avLst>
              <a:gd name="adj" fmla="val 16666"/>
            </a:avLst>
          </a:pr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94656" y="4248150"/>
            <a:ext cx="77788" cy="22225"/>
          </a:xfrm>
          <a:custGeom>
            <a:avLst/>
            <a:gdLst/>
            <a:ahLst/>
            <a:cxnLst/>
            <a:rect l="l" t="t" r="r" b="b"/>
            <a:pathLst>
              <a:path w="77788" h="22225">
                <a:moveTo>
                  <a:pt x="0" y="22225"/>
                </a:moveTo>
                <a:lnTo>
                  <a:pt x="0" y="5556"/>
                </a:lnTo>
                <a:arcTo hR="5556" wR="5556" stAng="10800000" swAng="5400000"/>
                <a:lnTo>
                  <a:pt x="72231" y="0"/>
                </a:lnTo>
                <a:arcTo hR="5556" wR="5556" stAng="16200000" swAng="5400000"/>
                <a:lnTo>
                  <a:pt x="77788" y="22225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733550" y="4225925"/>
            <a:ext cx="4167" cy="22225"/>
          </a:xfrm>
          <a:custGeom>
            <a:avLst/>
            <a:gdLst/>
            <a:ahLst/>
            <a:cxnLst/>
            <a:rect l="l" t="t" r="r" b="b"/>
            <a:pathLst>
              <a:path w="4167" h="22225">
                <a:moveTo>
                  <a:pt x="0" y="22225"/>
                </a:moveTo>
                <a:lnTo>
                  <a:pt x="0" y="0"/>
                </a:lnTo>
              </a:path>
            </a:pathLst>
          </a:custGeom>
          <a:noFill/>
          <a:ln w="11113">
            <a:solidFill>
              <a:srgbClr val="FF6B7D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962150" y="4140358"/>
            <a:ext cx="10229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NLB 连接报错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962150" y="4386562"/>
            <a:ext cx="10229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健康检查时好时坏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838200" y="4790814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16:36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1628775" y="4772025"/>
            <a:ext cx="209550" cy="209550"/>
          </a:xfrm>
          <a:prstGeom prst="ellipse">
            <a:avLst/>
          </a:prstGeom>
          <a:solidFill>
            <a:srgbClr val="121A30"/>
          </a:solidFill>
          <a:ln w="14288">
            <a:solidFill>
              <a:srgbClr val="FFC14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733550" y="4821238"/>
            <a:ext cx="4167" cy="55563"/>
          </a:xfrm>
          <a:custGeom>
            <a:avLst/>
            <a:gdLst/>
            <a:ahLst/>
            <a:cxnLst/>
            <a:rect l="l" t="t" r="r" b="b"/>
            <a:pathLst>
              <a:path w="4167" h="55563">
                <a:moveTo>
                  <a:pt x="0" y="0"/>
                </a:moveTo>
                <a:lnTo>
                  <a:pt x="0" y="55563"/>
                </a:lnTo>
              </a:path>
            </a:pathLst>
          </a:custGeom>
          <a:noFill/>
          <a:ln w="11113">
            <a:solidFill>
              <a:srgbClr val="FFC14D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683737" y="4846796"/>
            <a:ext cx="100013" cy="85359"/>
          </a:xfrm>
          <a:custGeom>
            <a:avLst/>
            <a:gdLst/>
            <a:ahLst/>
            <a:cxnLst/>
            <a:rect l="l" t="t" r="r" b="b"/>
            <a:pathLst>
              <a:path w="100013" h="85359">
                <a:moveTo>
                  <a:pt x="85373" y="0"/>
                </a:moveTo>
                <a:arcTo hR="50006" wR="50006" stAng="18900633" swAng="16177198"/>
              </a:path>
            </a:pathLst>
          </a:custGeom>
          <a:noFill/>
          <a:ln w="11113">
            <a:solidFill>
              <a:srgbClr val="FFC14D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962150" y="4769008"/>
            <a:ext cx="10229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关掉 NLB 自动切换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1962150" y="5015212"/>
            <a:ext cx="10229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止住节点被反复移出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838200" y="5419464"/>
            <a:ext cx="11353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21:20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1628775" y="5400675"/>
            <a:ext cx="209550" cy="209550"/>
          </a:xfrm>
          <a:prstGeom prst="ellipse">
            <a:avLst/>
          </a:prstGeom>
          <a:solidFill>
            <a:srgbClr val="121A30"/>
          </a:solidFill>
          <a:ln w="14288">
            <a:solidFill>
              <a:srgbClr val="4BD98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677988" y="5449888"/>
            <a:ext cx="111125" cy="111125"/>
          </a:xfrm>
          <a:prstGeom prst="ellipse">
            <a:avLst/>
          </a:prstGeom>
          <a:noFill/>
          <a:ln w="11113">
            <a:solidFill>
              <a:srgbClr val="4BD98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716881" y="5494338"/>
            <a:ext cx="33338" cy="22225"/>
          </a:xfrm>
          <a:custGeom>
            <a:avLst/>
            <a:gdLst/>
            <a:ahLst/>
            <a:cxnLst/>
            <a:rect l="l" t="t" r="r" b="b"/>
            <a:pathLst>
              <a:path w="33338" h="22225">
                <a:moveTo>
                  <a:pt x="0" y="11113"/>
                </a:moveTo>
                <a:lnTo>
                  <a:pt x="11113" y="22225"/>
                </a:lnTo>
                <a:lnTo>
                  <a:pt x="33338" y="0"/>
                </a:lnTo>
              </a:path>
            </a:pathLst>
          </a:custGeom>
          <a:noFill/>
          <a:ln w="11113">
            <a:solidFill>
              <a:srgbClr val="4BD98A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962150" y="5397658"/>
            <a:ext cx="10229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事件结束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962150" y="5643862"/>
            <a:ext cx="10229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 14 小时 32 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7510462" y="1719263"/>
            <a:ext cx="4067175" cy="24669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734300" y="1873985"/>
            <a:ext cx="4457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故障本身 vs 事故窗口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7734300" y="2157712"/>
            <a:ext cx="4457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DynamoDB 不可达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7734300" y="2400300"/>
            <a:ext cx="713938" cy="2857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60" name="Text 58"/>
          <p:cNvSpPr/>
          <p:nvPr/>
        </p:nvSpPr>
        <p:spPr>
          <a:xfrm>
            <a:off x="8543488" y="2456644"/>
            <a:ext cx="364851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2h52m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7734300" y="2957812"/>
            <a:ext cx="4457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整个事件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7734300" y="3200400"/>
            <a:ext cx="713938" cy="285750"/>
          </a:xfrm>
          <a:prstGeom prst="rect">
            <a:avLst/>
          </a:prstGeom>
          <a:solidFill>
            <a:srgbClr val="4D2E43"/>
          </a:solidFill>
          <a:ln/>
        </p:spPr>
      </p:sp>
      <p:sp>
        <p:nvSpPr>
          <p:cNvPr id="63" name="Shape 61"/>
          <p:cNvSpPr/>
          <p:nvPr/>
        </p:nvSpPr>
        <p:spPr>
          <a:xfrm>
            <a:off x="7743825" y="3209925"/>
            <a:ext cx="3600450" cy="266700"/>
          </a:xfrm>
          <a:prstGeom prst="rect">
            <a:avLst/>
          </a:prstGeom>
          <a:noFill/>
          <a:ln w="19050">
            <a:solidFill>
              <a:srgbClr val="FF6B7D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0" y="3256744"/>
            <a:ext cx="11334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6B7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14h32m</a:t>
            </a:r>
            <a:endParaRPr lang="en-US" sz="12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7734300" y="3776962"/>
            <a:ext cx="4457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倍：拖长它的是积压和连锁，不是故障本身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7510462" y="4348163"/>
            <a:ext cx="4067175" cy="1838325"/>
          </a:xfrm>
          <a:prstGeom prst="rect">
            <a:avLst/>
          </a:prstGeom>
          <a:solidFill>
            <a:srgbClr val="121A30"/>
          </a:solidFill>
          <a:ln w="9525">
            <a:solidFill>
              <a:srgbClr val="FFC14D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795419" y="4595019"/>
            <a:ext cx="87313" cy="96044"/>
          </a:xfrm>
          <a:custGeom>
            <a:avLst/>
            <a:gdLst/>
            <a:ahLst/>
            <a:cxnLst/>
            <a:rect l="l" t="t" r="r" b="b"/>
            <a:pathLst>
              <a:path w="87313" h="96044">
                <a:moveTo>
                  <a:pt x="0" y="96044"/>
                </a:moveTo>
                <a:lnTo>
                  <a:pt x="0" y="43656"/>
                </a:lnTo>
                <a:arcTo hR="43656" wR="43656" stAng="10800000" swAng="10800000"/>
                <a:lnTo>
                  <a:pt x="87313" y="96044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777956" y="4691063"/>
            <a:ext cx="122238" cy="34925"/>
          </a:xfrm>
          <a:custGeom>
            <a:avLst/>
            <a:gdLst/>
            <a:ahLst/>
            <a:cxnLst/>
            <a:rect l="l" t="t" r="r" b="b"/>
            <a:pathLst>
              <a:path w="122238" h="34925">
                <a:moveTo>
                  <a:pt x="0" y="26194"/>
                </a:moveTo>
                <a:arcTo hR="8731" wR="8731" stAng="10800000" swAng="-5400000"/>
                <a:lnTo>
                  <a:pt x="113506" y="34925"/>
                </a:lnTo>
                <a:arcTo hR="8731" wR="8731" stAng="5400000" swAng="-5400000"/>
                <a:lnTo>
                  <a:pt x="122238" y="17463"/>
                </a:lnTo>
                <a:arcTo hR="17463" wR="17463" stAng="0" swAng="-5400000"/>
                <a:lnTo>
                  <a:pt x="17463" y="0"/>
                </a:lnTo>
                <a:arcTo hR="17463" wR="17463" stAng="16200000" swAng="-5400000"/>
                <a:close/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7917656" y="4638675"/>
            <a:ext cx="8731" cy="6548"/>
          </a:xfrm>
          <a:custGeom>
            <a:avLst/>
            <a:gdLst/>
            <a:ahLst/>
            <a:cxnLst/>
            <a:rect l="l" t="t" r="r" b="b"/>
            <a:pathLst>
              <a:path w="8731" h="6548">
                <a:moveTo>
                  <a:pt x="0" y="0"/>
                </a:moveTo>
                <a:lnTo>
                  <a:pt x="8731" y="0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7891463" y="4573191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4366" y="0"/>
                </a:moveTo>
                <a:lnTo>
                  <a:pt x="0" y="4366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7751763" y="4638675"/>
            <a:ext cx="8731" cy="6548"/>
          </a:xfrm>
          <a:custGeom>
            <a:avLst/>
            <a:gdLst/>
            <a:ahLst/>
            <a:cxnLst/>
            <a:rect l="l" t="t" r="r" b="b"/>
            <a:pathLst>
              <a:path w="8731" h="6548">
                <a:moveTo>
                  <a:pt x="0" y="0"/>
                </a:moveTo>
                <a:lnTo>
                  <a:pt x="8731" y="0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7839075" y="4551363"/>
            <a:ext cx="6548" cy="8731"/>
          </a:xfrm>
          <a:custGeom>
            <a:avLst/>
            <a:gdLst/>
            <a:ahLst/>
            <a:cxnLst/>
            <a:rect l="l" t="t" r="r" b="b"/>
            <a:pathLst>
              <a:path w="6548" h="8731">
                <a:moveTo>
                  <a:pt x="0" y="0"/>
                </a:moveTo>
                <a:lnTo>
                  <a:pt x="0" y="8731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7777336" y="4576936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6173" y="6173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839075" y="4638675"/>
            <a:ext cx="6548" cy="52388"/>
          </a:xfrm>
          <a:custGeom>
            <a:avLst/>
            <a:gdLst/>
            <a:ahLst/>
            <a:cxnLst/>
            <a:rect l="l" t="t" r="r" b="b"/>
            <a:pathLst>
              <a:path w="6548" h="52388">
                <a:moveTo>
                  <a:pt x="0" y="0"/>
                </a:moveTo>
                <a:lnTo>
                  <a:pt x="0" y="52388"/>
                </a:lnTo>
              </a:path>
            </a:pathLst>
          </a:custGeom>
          <a:noFill/>
          <a:ln w="17463">
            <a:solidFill>
              <a:srgbClr val="FFC14D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039100" y="4551055"/>
            <a:ext cx="4152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C14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原文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7734300" y="4914639"/>
            <a:ext cx="4457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DWFM had entered a state of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7734300" y="5171814"/>
            <a:ext cx="4457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congestive collapse</a:t>
            </a:r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"</a:t>
            </a:r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，而且没有现成的恢复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7734300" y="5428989"/>
            <a:ext cx="4457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手册。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AWS DynamoDB 事故复盘（2025 年 10 月）。时间为 UTC，结束按复盘的 21:20，状态页写 22:01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复盘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P07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拖长恢复的是重试、积压和同时重启，不是故障本身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3571875" cy="21050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1790700"/>
            <a:ext cx="3429000" cy="1962150"/>
          </a:xfrm>
          <a:custGeom>
            <a:avLst/>
            <a:gdLst/>
            <a:ahLst/>
            <a:cxnLst/>
            <a:rect l="l" t="t" r="r" b="b"/>
            <a:pathLst>
              <a:path w="3429000" h="1962150">
                <a:moveTo>
                  <a:pt x="0" y="95250"/>
                </a:moveTo>
                <a:lnTo>
                  <a:pt x="0" y="0"/>
                </a:lnTo>
                <a:lnTo>
                  <a:pt x="95250" y="0"/>
                </a:lnTo>
                <a:moveTo>
                  <a:pt x="3429000" y="95250"/>
                </a:moveTo>
                <a:lnTo>
                  <a:pt x="3429000" y="0"/>
                </a:lnTo>
                <a:lnTo>
                  <a:pt x="3333750" y="0"/>
                </a:lnTo>
                <a:moveTo>
                  <a:pt x="0" y="1866900"/>
                </a:moveTo>
                <a:lnTo>
                  <a:pt x="0" y="1962150"/>
                </a:lnTo>
                <a:lnTo>
                  <a:pt x="95250" y="1962150"/>
                </a:lnTo>
                <a:moveTo>
                  <a:pt x="3429000" y="1866900"/>
                </a:moveTo>
                <a:lnTo>
                  <a:pt x="3429000" y="1962150"/>
                </a:lnTo>
                <a:lnTo>
                  <a:pt x="3333750" y="1962150"/>
                </a:lnTo>
              </a:path>
            </a:pathLst>
          </a:cu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3619" y="1963738"/>
            <a:ext cx="41275" cy="82550"/>
          </a:xfrm>
          <a:custGeom>
            <a:avLst/>
            <a:gdLst/>
            <a:ahLst/>
            <a:cxnLst/>
            <a:rect l="l" t="t" r="r" b="b"/>
            <a:pathLst>
              <a:path w="41275" h="82550">
                <a:moveTo>
                  <a:pt x="0" y="0"/>
                </a:moveTo>
                <a:lnTo>
                  <a:pt x="41275" y="41275"/>
                </a:lnTo>
                <a:lnTo>
                  <a:pt x="0" y="8255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9156" y="2005013"/>
            <a:ext cx="185738" cy="51594"/>
          </a:xfrm>
          <a:custGeom>
            <a:avLst/>
            <a:gdLst/>
            <a:ahLst/>
            <a:cxnLst/>
            <a:rect l="l" t="t" r="r" b="b"/>
            <a:pathLst>
              <a:path w="185738" h="51594">
                <a:moveTo>
                  <a:pt x="0" y="51594"/>
                </a:moveTo>
                <a:lnTo>
                  <a:pt x="0" y="41275"/>
                </a:lnTo>
                <a:arcTo hR="41275" wR="41275" stAng="10800000" swAng="5400000"/>
                <a:lnTo>
                  <a:pt x="185738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9156" y="2087563"/>
            <a:ext cx="41275" cy="82550"/>
          </a:xfrm>
          <a:custGeom>
            <a:avLst/>
            <a:gdLst/>
            <a:ahLst/>
            <a:cxnLst/>
            <a:rect l="l" t="t" r="r" b="b"/>
            <a:pathLst>
              <a:path w="41275" h="82550">
                <a:moveTo>
                  <a:pt x="41275" y="82550"/>
                </a:moveTo>
                <a:lnTo>
                  <a:pt x="0" y="41275"/>
                </a:lnTo>
                <a:lnTo>
                  <a:pt x="41275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9156" y="2077244"/>
            <a:ext cx="185738" cy="51594"/>
          </a:xfrm>
          <a:custGeom>
            <a:avLst/>
            <a:gdLst/>
            <a:ahLst/>
            <a:cxnLst/>
            <a:rect l="l" t="t" r="r" b="b"/>
            <a:pathLst>
              <a:path w="185738" h="51594">
                <a:moveTo>
                  <a:pt x="185738" y="0"/>
                </a:moveTo>
                <a:lnTo>
                  <a:pt x="185738" y="10319"/>
                </a:lnTo>
                <a:arcTo hR="41275" wR="41275" stAng="0" swAng="5400000"/>
                <a:lnTo>
                  <a:pt x="0" y="51594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57488" y="1966912"/>
            <a:ext cx="1200150" cy="200025"/>
          </a:xfrm>
          <a:prstGeom prst="rect">
            <a:avLst/>
          </a:prstGeom>
          <a:noFill/>
          <a:ln w="9525">
            <a:solidFill>
              <a:srgbClr val="93A5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0" y="2006790"/>
            <a:ext cx="67151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Azure 2026-02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8200" y="2436468"/>
            <a:ext cx="113538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重试风暴跨区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34710"/>
            <a:ext cx="11353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重试先压垮 East US 的托管标识，又被转去压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38200" y="3082360"/>
            <a:ext cx="11353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垮 West US。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310063" y="1719263"/>
            <a:ext cx="3571875" cy="21050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81500" y="1790700"/>
            <a:ext cx="3429000" cy="1962150"/>
          </a:xfrm>
          <a:custGeom>
            <a:avLst/>
            <a:gdLst/>
            <a:ahLst/>
            <a:cxnLst/>
            <a:rect l="l" t="t" r="r" b="b"/>
            <a:pathLst>
              <a:path w="3429000" h="1962150">
                <a:moveTo>
                  <a:pt x="0" y="95250"/>
                </a:moveTo>
                <a:lnTo>
                  <a:pt x="0" y="0"/>
                </a:lnTo>
                <a:lnTo>
                  <a:pt x="95250" y="0"/>
                </a:lnTo>
                <a:moveTo>
                  <a:pt x="3429000" y="95250"/>
                </a:moveTo>
                <a:lnTo>
                  <a:pt x="3429000" y="0"/>
                </a:lnTo>
                <a:lnTo>
                  <a:pt x="3333750" y="0"/>
                </a:lnTo>
                <a:moveTo>
                  <a:pt x="0" y="1866900"/>
                </a:moveTo>
                <a:lnTo>
                  <a:pt x="0" y="1962150"/>
                </a:lnTo>
                <a:lnTo>
                  <a:pt x="95250" y="1962150"/>
                </a:lnTo>
                <a:moveTo>
                  <a:pt x="3429000" y="1866900"/>
                </a:moveTo>
                <a:lnTo>
                  <a:pt x="3429000" y="1962150"/>
                </a:lnTo>
                <a:lnTo>
                  <a:pt x="3333750" y="1962150"/>
                </a:lnTo>
              </a:path>
            </a:pathLst>
          </a:cu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54573" y="1963734"/>
            <a:ext cx="206510" cy="103195"/>
          </a:xfrm>
          <a:custGeom>
            <a:avLst/>
            <a:gdLst/>
            <a:ahLst/>
            <a:cxnLst/>
            <a:rect l="l" t="t" r="r" b="b"/>
            <a:pathLst>
              <a:path w="206510" h="103195">
                <a:moveTo>
                  <a:pt x="111716" y="1861"/>
                </a:moveTo>
                <a:arcTo hR="20637" wR="20637" stAng="17671159" swAng="-2942318"/>
                <a:lnTo>
                  <a:pt x="6156" y="42104"/>
                </a:lnTo>
                <a:arcTo hR="10319" wR="10319" stAng="14772344" swAng="-7944687"/>
                <a:lnTo>
                  <a:pt x="94690" y="101334"/>
                </a:lnTo>
                <a:arcTo hR="20637" wR="20637" stAng="6871159" swAng="-2942318"/>
                <a:lnTo>
                  <a:pt x="200354" y="61091"/>
                </a:lnTo>
                <a:arcTo hR="10319" wR="10319" stAng="3972344" swAng="-7944687"/>
                <a:close/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54537" y="2066925"/>
            <a:ext cx="206375" cy="51574"/>
          </a:xfrm>
          <a:custGeom>
            <a:avLst/>
            <a:gdLst/>
            <a:ahLst/>
            <a:cxnLst/>
            <a:rect l="l" t="t" r="r" b="b"/>
            <a:pathLst>
              <a:path w="206375" h="51574">
                <a:moveTo>
                  <a:pt x="0" y="0"/>
                </a:moveTo>
                <a:arcTo hR="10319" wR="10319" stAng="10808507" swAng="-3918443"/>
                <a:lnTo>
                  <a:pt x="94726" y="49736"/>
                </a:lnTo>
                <a:arcTo hR="20637" wR="20637" stAng="6861719" swAng="-2923437"/>
                <a:lnTo>
                  <a:pt x="200287" y="9493"/>
                </a:lnTo>
                <a:arcTo hR="10319" wR="10319" stAng="3947828" swAng="-3974988"/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54537" y="2118519"/>
            <a:ext cx="206375" cy="51574"/>
          </a:xfrm>
          <a:custGeom>
            <a:avLst/>
            <a:gdLst/>
            <a:ahLst/>
            <a:cxnLst/>
            <a:rect l="l" t="t" r="r" b="b"/>
            <a:pathLst>
              <a:path w="206375" h="51574">
                <a:moveTo>
                  <a:pt x="0" y="0"/>
                </a:moveTo>
                <a:arcTo hR="10319" wR="10319" stAng="10808507" swAng="-3918443"/>
                <a:lnTo>
                  <a:pt x="94726" y="49736"/>
                </a:lnTo>
                <a:arcTo hR="20637" wR="20637" stAng="6861719" swAng="-2923437"/>
                <a:lnTo>
                  <a:pt x="200287" y="9493"/>
                </a:lnTo>
                <a:arcTo hR="10319" wR="10319" stAng="3947828" swAng="-3974988"/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15113" y="1966912"/>
            <a:ext cx="1038225" cy="200025"/>
          </a:xfrm>
          <a:prstGeom prst="rect">
            <a:avLst/>
          </a:prstGeom>
          <a:noFill/>
          <a:ln w="9525">
            <a:solidFill>
              <a:srgbClr val="93A5C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076450" y="2006790"/>
            <a:ext cx="10115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AWS 2025-10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533900" y="2436468"/>
            <a:ext cx="76581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积压成拥塞崩溃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533900" y="2834710"/>
            <a:ext cx="765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租约积压到处理不动，最后靠限流加分批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33900" y="3082360"/>
            <a:ext cx="765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重启。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005763" y="1719263"/>
            <a:ext cx="3571875" cy="21050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077200" y="1790700"/>
            <a:ext cx="3429000" cy="1962150"/>
          </a:xfrm>
          <a:custGeom>
            <a:avLst/>
            <a:gdLst/>
            <a:ahLst/>
            <a:cxnLst/>
            <a:rect l="l" t="t" r="r" b="b"/>
            <a:pathLst>
              <a:path w="3429000" h="1962150">
                <a:moveTo>
                  <a:pt x="0" y="95250"/>
                </a:moveTo>
                <a:lnTo>
                  <a:pt x="0" y="0"/>
                </a:lnTo>
                <a:lnTo>
                  <a:pt x="95250" y="0"/>
                </a:lnTo>
                <a:moveTo>
                  <a:pt x="3429000" y="95250"/>
                </a:moveTo>
                <a:lnTo>
                  <a:pt x="3429000" y="0"/>
                </a:lnTo>
                <a:lnTo>
                  <a:pt x="3333750" y="0"/>
                </a:lnTo>
                <a:moveTo>
                  <a:pt x="0" y="1866900"/>
                </a:moveTo>
                <a:lnTo>
                  <a:pt x="0" y="1962150"/>
                </a:lnTo>
                <a:lnTo>
                  <a:pt x="95250" y="1962150"/>
                </a:lnTo>
                <a:moveTo>
                  <a:pt x="3429000" y="1866900"/>
                </a:moveTo>
                <a:lnTo>
                  <a:pt x="3429000" y="1962150"/>
                </a:lnTo>
                <a:lnTo>
                  <a:pt x="3333750" y="1962150"/>
                </a:lnTo>
              </a:path>
            </a:pathLst>
          </a:cu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60556" y="1974056"/>
            <a:ext cx="185738" cy="92869"/>
          </a:xfrm>
          <a:custGeom>
            <a:avLst/>
            <a:gdLst/>
            <a:ahLst/>
            <a:cxnLst/>
            <a:rect l="l" t="t" r="r" b="b"/>
            <a:pathLst>
              <a:path w="185738" h="92869">
                <a:moveTo>
                  <a:pt x="0" y="92869"/>
                </a:moveTo>
                <a:arcTo hR="92869" wR="92869" stAng="10800000" swAng="5400000"/>
                <a:arcTo hR="100608" wR="100608" stAng="16212932" swAng="2628911"/>
                <a:lnTo>
                  <a:pt x="185738" y="51594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394700" y="1974056"/>
            <a:ext cx="51594" cy="51594"/>
          </a:xfrm>
          <a:custGeom>
            <a:avLst/>
            <a:gdLst/>
            <a:ahLst/>
            <a:cxnLst/>
            <a:rect l="l" t="t" r="r" b="b"/>
            <a:pathLst>
              <a:path w="51594" h="51594">
                <a:moveTo>
                  <a:pt x="51594" y="0"/>
                </a:moveTo>
                <a:lnTo>
                  <a:pt x="51594" y="51594"/>
                </a:lnTo>
                <a:lnTo>
                  <a:pt x="0" y="51594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260556" y="2066925"/>
            <a:ext cx="185738" cy="92869"/>
          </a:xfrm>
          <a:custGeom>
            <a:avLst/>
            <a:gdLst/>
            <a:ahLst/>
            <a:cxnLst/>
            <a:rect l="l" t="t" r="r" b="b"/>
            <a:pathLst>
              <a:path w="185738" h="92869">
                <a:moveTo>
                  <a:pt x="185738" y="0"/>
                </a:moveTo>
                <a:arcTo hR="92869" wR="92869" stAng="0" swAng="5400000"/>
                <a:arcTo hR="100608" wR="100608" stAng="5412932" swAng="2628911"/>
                <a:lnTo>
                  <a:pt x="0" y="41275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260556" y="2108200"/>
            <a:ext cx="51594" cy="51594"/>
          </a:xfrm>
          <a:custGeom>
            <a:avLst/>
            <a:gdLst/>
            <a:ahLst/>
            <a:cxnLst/>
            <a:rect l="l" t="t" r="r" b="b"/>
            <a:pathLst>
              <a:path w="51594" h="51594">
                <a:moveTo>
                  <a:pt x="51594" y="0"/>
                </a:moveTo>
                <a:lnTo>
                  <a:pt x="0" y="0"/>
                </a:lnTo>
                <a:lnTo>
                  <a:pt x="0" y="51594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63163" y="1966912"/>
            <a:ext cx="1285875" cy="200025"/>
          </a:xfrm>
          <a:prstGeom prst="rect">
            <a:avLst/>
          </a:prstGeom>
          <a:noFill/>
          <a:ln w="9525">
            <a:solidFill>
              <a:srgbClr val="93A5C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220200" y="2006790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2025-06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229600" y="2436468"/>
            <a:ext cx="39624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同时重启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229600" y="2834710"/>
            <a:ext cx="396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大区域的任务一起重启，压向同一张表，没做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229600" y="3082360"/>
            <a:ext cx="396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随机指数退避。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14363" y="3986213"/>
            <a:ext cx="3571875" cy="21050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85800" y="4057650"/>
            <a:ext cx="3429000" cy="1962150"/>
          </a:xfrm>
          <a:custGeom>
            <a:avLst/>
            <a:gdLst/>
            <a:ahLst/>
            <a:cxnLst/>
            <a:rect l="l" t="t" r="r" b="b"/>
            <a:pathLst>
              <a:path w="3429000" h="1962150">
                <a:moveTo>
                  <a:pt x="0" y="95250"/>
                </a:moveTo>
                <a:lnTo>
                  <a:pt x="0" y="0"/>
                </a:lnTo>
                <a:lnTo>
                  <a:pt x="95250" y="0"/>
                </a:lnTo>
                <a:moveTo>
                  <a:pt x="3429000" y="95250"/>
                </a:moveTo>
                <a:lnTo>
                  <a:pt x="3429000" y="0"/>
                </a:lnTo>
                <a:lnTo>
                  <a:pt x="3333750" y="0"/>
                </a:lnTo>
                <a:moveTo>
                  <a:pt x="0" y="1866900"/>
                </a:moveTo>
                <a:lnTo>
                  <a:pt x="0" y="1962150"/>
                </a:lnTo>
                <a:lnTo>
                  <a:pt x="95250" y="1962150"/>
                </a:lnTo>
                <a:moveTo>
                  <a:pt x="3429000" y="1866900"/>
                </a:moveTo>
                <a:lnTo>
                  <a:pt x="3429000" y="1962150"/>
                </a:lnTo>
                <a:lnTo>
                  <a:pt x="3333750" y="1962150"/>
                </a:lnTo>
              </a:path>
            </a:pathLst>
          </a:cu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41388" y="4282281"/>
            <a:ext cx="51594" cy="103188"/>
          </a:xfrm>
          <a:custGeom>
            <a:avLst/>
            <a:gdLst/>
            <a:ahLst/>
            <a:cxnLst/>
            <a:rect l="l" t="t" r="r" b="b"/>
            <a:pathLst>
              <a:path w="51594" h="103188">
                <a:moveTo>
                  <a:pt x="0" y="103188"/>
                </a:moveTo>
                <a:lnTo>
                  <a:pt x="51594" y="51594"/>
                </a:lnTo>
                <a:lnTo>
                  <a:pt x="0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69156" y="4333875"/>
            <a:ext cx="123825" cy="7739"/>
          </a:xfrm>
          <a:custGeom>
            <a:avLst/>
            <a:gdLst/>
            <a:ahLst/>
            <a:cxnLst/>
            <a:rect l="l" t="t" r="r" b="b"/>
            <a:pathLst>
              <a:path w="123825" h="7739">
                <a:moveTo>
                  <a:pt x="123825" y="0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92981" y="4241006"/>
            <a:ext cx="61912" cy="185738"/>
          </a:xfrm>
          <a:custGeom>
            <a:avLst/>
            <a:gdLst/>
            <a:ahLst/>
            <a:cxnLst/>
            <a:rect l="l" t="t" r="r" b="b"/>
            <a:pathLst>
              <a:path w="61912" h="185738">
                <a:moveTo>
                  <a:pt x="0" y="0"/>
                </a:moveTo>
                <a:lnTo>
                  <a:pt x="41275" y="0"/>
                </a:lnTo>
                <a:arcTo hR="20637" wR="20637" stAng="16200000" swAng="5400000"/>
                <a:lnTo>
                  <a:pt x="61912" y="165100"/>
                </a:lnTo>
                <a:arcTo hR="20637" wR="20637" stAng="0" swAng="5400000"/>
                <a:lnTo>
                  <a:pt x="0" y="185738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357438" y="4233863"/>
            <a:ext cx="1600200" cy="200025"/>
          </a:xfrm>
          <a:prstGeom prst="rect">
            <a:avLst/>
          </a:prstGeom>
          <a:noFill/>
          <a:ln w="9525">
            <a:solidFill>
              <a:srgbClr val="93A5C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0" y="4273740"/>
            <a:ext cx="63150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Cloudflare 2025-11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838200" y="4703418"/>
            <a:ext cx="113538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登录积压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838200" y="5101660"/>
            <a:ext cx="11353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积压的登录请求加上重试，控制台又有 50 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838200" y="5349310"/>
            <a:ext cx="11353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钟不可用。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4310063" y="3986213"/>
            <a:ext cx="3571875" cy="21050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381500" y="4057650"/>
            <a:ext cx="3429000" cy="1962150"/>
          </a:xfrm>
          <a:custGeom>
            <a:avLst/>
            <a:gdLst/>
            <a:ahLst/>
            <a:cxnLst/>
            <a:rect l="l" t="t" r="r" b="b"/>
            <a:pathLst>
              <a:path w="3429000" h="1962150">
                <a:moveTo>
                  <a:pt x="0" y="95250"/>
                </a:moveTo>
                <a:lnTo>
                  <a:pt x="0" y="0"/>
                </a:lnTo>
                <a:lnTo>
                  <a:pt x="95250" y="0"/>
                </a:lnTo>
                <a:moveTo>
                  <a:pt x="3429000" y="95250"/>
                </a:moveTo>
                <a:lnTo>
                  <a:pt x="3429000" y="0"/>
                </a:lnTo>
                <a:lnTo>
                  <a:pt x="3333750" y="0"/>
                </a:lnTo>
                <a:moveTo>
                  <a:pt x="0" y="1866900"/>
                </a:moveTo>
                <a:lnTo>
                  <a:pt x="0" y="1962150"/>
                </a:lnTo>
                <a:lnTo>
                  <a:pt x="95250" y="1962150"/>
                </a:lnTo>
                <a:moveTo>
                  <a:pt x="3429000" y="1866900"/>
                </a:moveTo>
                <a:lnTo>
                  <a:pt x="3429000" y="1962150"/>
                </a:lnTo>
                <a:lnTo>
                  <a:pt x="3333750" y="1962150"/>
                </a:lnTo>
              </a:path>
            </a:pathLst>
          </a:custGeom>
          <a:noFill/>
          <a:ln w="14288">
            <a:solidFill>
              <a:srgbClr val="3C4A64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637088" y="4375150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554538" y="4251325"/>
            <a:ext cx="206375" cy="165100"/>
          </a:xfrm>
          <a:custGeom>
            <a:avLst/>
            <a:gdLst/>
            <a:ahLst/>
            <a:cxnLst/>
            <a:rect l="l" t="t" r="r" b="b"/>
            <a:pathLst>
              <a:path w="206375" h="165100">
                <a:moveTo>
                  <a:pt x="2188" y="78185"/>
                </a:moveTo>
                <a:arcTo hR="20637" wR="20637" stAng="12397184" swAng="-1596954"/>
                <a:lnTo>
                  <a:pt x="0" y="144463"/>
                </a:lnTo>
                <a:arcTo hR="20637" wR="20637" stAng="10800000" swAng="-5400000"/>
                <a:lnTo>
                  <a:pt x="185738" y="165100"/>
                </a:lnTo>
                <a:arcTo hR="20637" wR="20637" stAng="5400000" swAng="-5400000"/>
                <a:lnTo>
                  <a:pt x="206375" y="87431"/>
                </a:lnTo>
                <a:arcTo hR="20637" wR="20637" stAng="21599770" swAng="-1596954"/>
                <a:lnTo>
                  <a:pt x="170775" y="11454"/>
                </a:lnTo>
                <a:arcTo hR="20637" wR="20637" stAng="20014600" swAng="-3812776"/>
                <a:lnTo>
                  <a:pt x="54070" y="0"/>
                </a:lnTo>
                <a:arcTo hR="20637" wR="20637" stAng="16198176" swAng="-3812776"/>
                <a:close/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555095" y="4334009"/>
            <a:ext cx="205261" cy="7739"/>
          </a:xfrm>
          <a:custGeom>
            <a:avLst/>
            <a:gdLst/>
            <a:ahLst/>
            <a:cxnLst/>
            <a:rect l="l" t="t" r="r" b="b"/>
            <a:pathLst>
              <a:path w="205261" h="7739">
                <a:moveTo>
                  <a:pt x="205261" y="0"/>
                </a:moveTo>
                <a:lnTo>
                  <a:pt x="0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95812" y="4375150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453188" y="4233863"/>
            <a:ext cx="1200150" cy="200025"/>
          </a:xfrm>
          <a:prstGeom prst="rect">
            <a:avLst/>
          </a:prstGeom>
          <a:noFill/>
          <a:ln w="9525">
            <a:solidFill>
              <a:srgbClr val="93A5C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914525" y="4273740"/>
            <a:ext cx="102774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Azure 2026-05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4533900" y="4703418"/>
            <a:ext cx="76581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逐个检查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4533900" y="5101660"/>
            <a:ext cx="765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制冷 1 小时 31 分恢复，存储逐个检查约 14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533900" y="5349310"/>
            <a:ext cx="765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小时。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8005763" y="3986213"/>
            <a:ext cx="3571875" cy="210502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332787" y="4230688"/>
            <a:ext cx="41275" cy="0"/>
          </a:xfrm>
          <a:prstGeom prst="line">
            <a:avLst/>
          </a:pr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 flipV="1">
            <a:off x="8353425" y="4323556"/>
            <a:ext cx="30956" cy="30956"/>
          </a:xfrm>
          <a:prstGeom prst="line">
            <a:avLst/>
          </a:pr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270875" y="4271963"/>
            <a:ext cx="165100" cy="165100"/>
          </a:xfrm>
          <a:prstGeom prst="ellipse">
            <a:avLst/>
          </a:prstGeom>
          <a:noFill/>
          <a:ln w="20638">
            <a:solidFill>
              <a:srgbClr val="53E0D2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229600" y="4713524"/>
            <a:ext cx="396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我们现在就能做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8229600" y="5006771"/>
            <a:ext cx="396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前四样我们的服务里也有。重试加随机退避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8229600" y="5263946"/>
            <a:ext cx="396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和上限，重启错峰，队列按长度限流，不用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8229600" y="5521121"/>
            <a:ext cx="396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等多区域。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Azure、AWS、Google Cloud、Cloudflare 各自的事故复盘（2025 年 6 月至 2026 年 5 月）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复盘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P08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单区域的物理和网络故障是真的：雷暴、电压跌落、光纤维护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5357" b="5357"/>
          <a:stretch/>
        </p:blipFill>
        <p:spPr>
          <a:xfrm>
            <a:off x="609600" y="1714500"/>
            <a:ext cx="3556000" cy="238125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14363" y="1719263"/>
            <a:ext cx="3546475" cy="2371725"/>
          </a:xfrm>
          <a:prstGeom prst="rect">
            <a:avLst/>
          </a:prstGeom>
          <a:noFill/>
          <a:ln w="9525">
            <a:solidFill>
              <a:srgbClr val="24304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5357" b="5357"/>
          <a:stretch/>
        </p:blipFill>
        <p:spPr>
          <a:xfrm>
            <a:off x="4318000" y="1714500"/>
            <a:ext cx="3556000" cy="238125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322763" y="1719263"/>
            <a:ext cx="3546475" cy="2371725"/>
          </a:xfrm>
          <a:prstGeom prst="rect">
            <a:avLst/>
          </a:prstGeom>
          <a:noFill/>
          <a:ln w="9525">
            <a:solidFill>
              <a:srgbClr val="24304A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5357" b="5357"/>
          <a:stretch/>
        </p:blipFill>
        <p:spPr>
          <a:xfrm>
            <a:off x="8026400" y="1714500"/>
            <a:ext cx="3556000" cy="238125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8031163" y="1719263"/>
            <a:ext cx="3546475" cy="2371725"/>
          </a:xfrm>
          <a:prstGeom prst="rect">
            <a:avLst/>
          </a:prstGeom>
          <a:noFill/>
          <a:ln w="9525">
            <a:solidFill>
              <a:srgbClr val="24304A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54050" y="4268788"/>
            <a:ext cx="44450" cy="111148"/>
          </a:xfrm>
          <a:custGeom>
            <a:avLst/>
            <a:gdLst/>
            <a:ahLst/>
            <a:cxnLst/>
            <a:rect l="l" t="t" r="r" b="b"/>
            <a:pathLst>
              <a:path w="44450" h="111148">
                <a:moveTo>
                  <a:pt x="33338" y="11113"/>
                </a:moveTo>
                <a:lnTo>
                  <a:pt x="33338" y="69675"/>
                </a:lnTo>
                <a:arcTo hR="22225" wR="22225" stAng="18000000" swAng="18000000"/>
                <a:lnTo>
                  <a:pt x="11113" y="11113"/>
                </a:lnTo>
                <a:arcTo hR="11113" wR="11113" stAng="10800000" swAng="10800000"/>
                <a:close/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800100" y="4264215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Azure West US 2 · 2026-05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4334650" y="4268773"/>
            <a:ext cx="100050" cy="111154"/>
          </a:xfrm>
          <a:custGeom>
            <a:avLst/>
            <a:gdLst/>
            <a:ahLst/>
            <a:cxnLst/>
            <a:rect l="l" t="t" r="r" b="b"/>
            <a:pathLst>
              <a:path w="100050" h="111154">
                <a:moveTo>
                  <a:pt x="5575" y="66689"/>
                </a:moveTo>
                <a:arcTo hR="5556" wR="5556" stAng="5388279" swAng="7754754"/>
                <a:lnTo>
                  <a:pt x="56248" y="959"/>
                </a:lnTo>
                <a:arcTo hR="2778" wR="2778" stAng="13254236" swAng="9268521"/>
                <a:lnTo>
                  <a:pt x="50359" y="36964"/>
                </a:lnTo>
                <a:arcTo hR="5556" wR="5556" stAng="12029258" swAng="-6640439"/>
                <a:lnTo>
                  <a:pt x="94475" y="44464"/>
                </a:lnTo>
                <a:arcTo hR="5556" wR="5556" stAng="16188279" swAng="7754754"/>
                <a:lnTo>
                  <a:pt x="43802" y="110195"/>
                </a:lnTo>
                <a:arcTo hR="2778" wR="2778" stAng="2454236" swAng="9268521"/>
                <a:lnTo>
                  <a:pt x="49692" y="74190"/>
                </a:lnTo>
                <a:arcTo hR="5556" wR="5556" stAng="1229258" swAng="-6640439"/>
                <a:close/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4508500" y="4264215"/>
            <a:ext cx="7683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europe-west4-a · 2026-07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8115300" y="4335463"/>
            <a:ext cx="33338" cy="27781"/>
          </a:xfrm>
          <a:custGeom>
            <a:avLst/>
            <a:gdLst/>
            <a:ahLst/>
            <a:cxnLst/>
            <a:rect l="l" t="t" r="r" b="b"/>
            <a:pathLst>
              <a:path w="33338" h="27781">
                <a:moveTo>
                  <a:pt x="5556" y="27781"/>
                </a:moveTo>
                <a:arcTo hR="5556" wR="5556" stAng="5400000" swAng="5400000"/>
                <a:lnTo>
                  <a:pt x="0" y="11113"/>
                </a:lnTo>
                <a:arcTo hR="11113" wR="11113" stAng="10800000" swAng="5400000"/>
                <a:lnTo>
                  <a:pt x="22225" y="0"/>
                </a:lnTo>
                <a:arcTo hR="11113" wR="11113" stAng="16200000" swAng="5400000"/>
                <a:lnTo>
                  <a:pt x="33338" y="22225"/>
                </a:lnTo>
                <a:arcTo hR="5556" wR="5556" stAng="0" swAng="5400000"/>
                <a:close/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120856" y="4363244"/>
            <a:ext cx="4167" cy="11113"/>
          </a:xfrm>
          <a:custGeom>
            <a:avLst/>
            <a:gdLst/>
            <a:ahLst/>
            <a:cxnLst/>
            <a:rect l="l" t="t" r="r" b="b"/>
            <a:pathLst>
              <a:path w="4167" h="11113">
                <a:moveTo>
                  <a:pt x="0" y="11113"/>
                </a:moveTo>
                <a:lnTo>
                  <a:pt x="0" y="0"/>
                </a:lnTo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054181" y="4274344"/>
            <a:ext cx="77788" cy="100013"/>
          </a:xfrm>
          <a:custGeom>
            <a:avLst/>
            <a:gdLst/>
            <a:ahLst/>
            <a:cxnLst/>
            <a:rect l="l" t="t" r="r" b="b"/>
            <a:pathLst>
              <a:path w="77788" h="100013">
                <a:moveTo>
                  <a:pt x="77788" y="61119"/>
                </a:moveTo>
                <a:lnTo>
                  <a:pt x="77788" y="19447"/>
                </a:lnTo>
                <a:arcTo hR="19447" wR="19447" stAng="0" swAng="-10800000"/>
                <a:lnTo>
                  <a:pt x="38894" y="80566"/>
                </a:lnTo>
                <a:arcTo hR="19447" wR="19447" stAng="0" swAng="10800000"/>
                <a:lnTo>
                  <a:pt x="0" y="38894"/>
                </a:lnTo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8143081" y="4363244"/>
            <a:ext cx="4167" cy="11113"/>
          </a:xfrm>
          <a:custGeom>
            <a:avLst/>
            <a:gdLst/>
            <a:ahLst/>
            <a:cxnLst/>
            <a:rect l="l" t="t" r="r" b="b"/>
            <a:pathLst>
              <a:path w="4167" h="11113">
                <a:moveTo>
                  <a:pt x="0" y="11113"/>
                </a:moveTo>
                <a:lnTo>
                  <a:pt x="0" y="0"/>
                </a:lnTo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043069" y="4274344"/>
            <a:ext cx="4167" cy="11113"/>
          </a:xfrm>
          <a:custGeom>
            <a:avLst/>
            <a:gdLst/>
            <a:ahLst/>
            <a:cxnLst/>
            <a:rect l="l" t="t" r="r" b="b"/>
            <a:pathLst>
              <a:path w="4167" h="11113">
                <a:moveTo>
                  <a:pt x="0" y="11113"/>
                </a:moveTo>
                <a:lnTo>
                  <a:pt x="0" y="0"/>
                </a:lnTo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8037513" y="4285456"/>
            <a:ext cx="33338" cy="27781"/>
          </a:xfrm>
          <a:custGeom>
            <a:avLst/>
            <a:gdLst/>
            <a:ahLst/>
            <a:cxnLst/>
            <a:rect l="l" t="t" r="r" b="b"/>
            <a:pathLst>
              <a:path w="33338" h="27781">
                <a:moveTo>
                  <a:pt x="11113" y="27781"/>
                </a:moveTo>
                <a:arcTo hR="11113" wR="11113" stAng="5400000" swAng="5400000"/>
                <a:lnTo>
                  <a:pt x="0" y="5556"/>
                </a:lnTo>
                <a:arcTo hR="5556" wR="5556" stAng="10800000" swAng="5400000"/>
                <a:lnTo>
                  <a:pt x="27781" y="0"/>
                </a:lnTo>
                <a:arcTo hR="5556" wR="5556" stAng="16200000" swAng="5400000"/>
                <a:lnTo>
                  <a:pt x="33338" y="16669"/>
                </a:lnTo>
                <a:arcTo hR="11113" wR="11113" stAng="0" swAng="5400000"/>
                <a:close/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8065294" y="4274344"/>
            <a:ext cx="4167" cy="11113"/>
          </a:xfrm>
          <a:custGeom>
            <a:avLst/>
            <a:gdLst/>
            <a:ahLst/>
            <a:cxnLst/>
            <a:rect l="l" t="t" r="r" b="b"/>
            <a:pathLst>
              <a:path w="4167" h="11113">
                <a:moveTo>
                  <a:pt x="0" y="11113"/>
                </a:moveTo>
                <a:lnTo>
                  <a:pt x="0" y="0"/>
                </a:lnTo>
              </a:path>
            </a:pathLst>
          </a:custGeom>
          <a:noFill/>
          <a:ln w="11113">
            <a:solidFill>
              <a:srgbClr val="93A5C0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8216900" y="4264215"/>
            <a:ext cx="3975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us-west1 · 2026-08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609600" y="4491204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22h 06m</a:t>
            </a:r>
            <a:endParaRPr lang="en-US" sz="33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609600" y="506392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雷暴打中两个可用区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4318000" y="4491204"/>
            <a:ext cx="7874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44°C</a:t>
            </a:r>
            <a:endParaRPr lang="en-US" sz="33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4318000" y="5063921"/>
            <a:ext cx="7874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备用冷源恰在施工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6"/>
          <p:cNvSpPr/>
          <p:nvPr/>
        </p:nvSpPr>
        <p:spPr>
          <a:xfrm>
            <a:off x="8026400" y="4491204"/>
            <a:ext cx="41656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单区域</a:t>
            </a:r>
            <a:endParaRPr lang="en-US" sz="33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8026400" y="5063921"/>
            <a:ext cx="4165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带宽被压缩，其他区域照常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28"/>
          <p:cNvSpPr/>
          <p:nvPr/>
        </p:nvSpPr>
        <p:spPr>
          <a:xfrm>
            <a:off x="614363" y="5510213"/>
            <a:ext cx="10963275" cy="60007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876300" y="571499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53E0D2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923925" y="579120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53E0D2"/>
            </a:solidFill>
            <a:prstDash val="solid"/>
          </a:ln>
        </p:spPr>
      </p:sp>
      <p:sp>
        <p:nvSpPr>
          <p:cNvPr id="36" name="Text 31"/>
          <p:cNvSpPr/>
          <p:nvPr/>
        </p:nvSpPr>
        <p:spPr>
          <a:xfrm>
            <a:off x="1181100" y="5702819"/>
            <a:ext cx="110109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三起都只伤一个区域，同云多区域挡得住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2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8" name="Text 33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Microsoft Azure 复盘 GHRP-84G，Google Cloud 复盘（2026-07-25、2026-08-27）。图为 AI 生成的示意图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 / 复盘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P09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同云多区域挡得住单区域故障，挡不住全局变更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109632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8200" y="189303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事故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23959" y="1893035"/>
            <a:ext cx="766804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故障范围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926179" y="1893035"/>
            <a:ext cx="526582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多可用区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091962" y="1893035"/>
            <a:ext cx="410003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同云多区域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19125" y="2152650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5" name="Shape 13"/>
          <p:cNvSpPr/>
          <p:nvPr/>
        </p:nvSpPr>
        <p:spPr>
          <a:xfrm>
            <a:off x="619125" y="2724150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52488" y="2376488"/>
            <a:ext cx="142875" cy="57150"/>
          </a:xfrm>
          <a:prstGeom prst="roundRect">
            <a:avLst>
              <a:gd name="adj" fmla="val 25000"/>
            </a:avLst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2488" y="2462213"/>
            <a:ext cx="142875" cy="57150"/>
          </a:xfrm>
          <a:prstGeom prst="roundRect">
            <a:avLst>
              <a:gd name="adj" fmla="val 25000"/>
            </a:avLst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81063" y="2405063"/>
            <a:ext cx="71" cy="0"/>
          </a:xfrm>
          <a:prstGeom prst="line">
            <a:avLst/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81063" y="2490788"/>
            <a:ext cx="71" cy="0"/>
          </a:xfrm>
          <a:prstGeom prst="line">
            <a:avLst/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85850" y="2358460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use1-az4 · 2026-05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23959" y="2367623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单可用区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961104" y="2395538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4BD9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11929" y="2367623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BD9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126887" y="2395538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4BD98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77712" y="2367623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BD9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19125" y="3286125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7" name="Shape 25"/>
          <p:cNvSpPr/>
          <p:nvPr/>
        </p:nvSpPr>
        <p:spPr>
          <a:xfrm>
            <a:off x="895350" y="2938463"/>
            <a:ext cx="57150" cy="142904"/>
          </a:xfrm>
          <a:custGeom>
            <a:avLst/>
            <a:gdLst/>
            <a:ahLst/>
            <a:cxnLst/>
            <a:rect l="l" t="t" r="r" b="b"/>
            <a:pathLst>
              <a:path w="57150" h="142904">
                <a:moveTo>
                  <a:pt x="42863" y="14288"/>
                </a:moveTo>
                <a:lnTo>
                  <a:pt x="42863" y="89583"/>
                </a:lnTo>
                <a:arcTo hR="28575" wR="28575" stAng="18000000" swAng="18000000"/>
                <a:lnTo>
                  <a:pt x="14288" y="14288"/>
                </a:lnTo>
                <a:arcTo hR="14288" wR="14288" stAng="10800000" swAng="10800000"/>
                <a:close/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85850" y="2920435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Azure West US 2 · 2026-05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23959" y="2929598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一个区域的两个可用区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978566" y="295751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978566" y="295751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211929" y="2929598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126887" y="2957513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4BD98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377712" y="2929598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BD9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19125" y="3848100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36" name="Shape 34"/>
          <p:cNvSpPr/>
          <p:nvPr/>
        </p:nvSpPr>
        <p:spPr>
          <a:xfrm>
            <a:off x="952500" y="3586163"/>
            <a:ext cx="42863" cy="35719"/>
          </a:xfrm>
          <a:custGeom>
            <a:avLst/>
            <a:gdLst/>
            <a:ahLst/>
            <a:cxnLst/>
            <a:rect l="l" t="t" r="r" b="b"/>
            <a:pathLst>
              <a:path w="42863" h="35719">
                <a:moveTo>
                  <a:pt x="7144" y="35719"/>
                </a:moveTo>
                <a:arcTo hR="7144" wR="7144" stAng="5400000" swAng="5400000"/>
                <a:lnTo>
                  <a:pt x="0" y="14288"/>
                </a:lnTo>
                <a:arcTo hR="14288" wR="14288" stAng="10800000" swAng="5400000"/>
                <a:lnTo>
                  <a:pt x="28575" y="0"/>
                </a:lnTo>
                <a:arcTo hR="14288" wR="14288" stAng="16200000" swAng="5400000"/>
                <a:lnTo>
                  <a:pt x="42863" y="28575"/>
                </a:lnTo>
                <a:arcTo hR="7144" wR="7144" stAng="0" swAng="5400000"/>
                <a:close/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59644" y="3621881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14288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73919" y="3507581"/>
            <a:ext cx="100013" cy="128588"/>
          </a:xfrm>
          <a:custGeom>
            <a:avLst/>
            <a:gdLst/>
            <a:ahLst/>
            <a:cxnLst/>
            <a:rect l="l" t="t" r="r" b="b"/>
            <a:pathLst>
              <a:path w="100013" h="128588">
                <a:moveTo>
                  <a:pt x="100013" y="78581"/>
                </a:moveTo>
                <a:lnTo>
                  <a:pt x="100013" y="25003"/>
                </a:lnTo>
                <a:arcTo hR="25003" wR="25003" stAng="0" swAng="-10800000"/>
                <a:lnTo>
                  <a:pt x="50006" y="103584"/>
                </a:lnTo>
                <a:arcTo hR="25003" wR="25003" stAng="0" swAng="10800000"/>
                <a:lnTo>
                  <a:pt x="0" y="50006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88219" y="3621881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14288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59631" y="3507581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14288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52488" y="3521869"/>
            <a:ext cx="42863" cy="35719"/>
          </a:xfrm>
          <a:custGeom>
            <a:avLst/>
            <a:gdLst/>
            <a:ahLst/>
            <a:cxnLst/>
            <a:rect l="l" t="t" r="r" b="b"/>
            <a:pathLst>
              <a:path w="42863" h="35719">
                <a:moveTo>
                  <a:pt x="14288" y="35719"/>
                </a:moveTo>
                <a:arcTo hR="14288" wR="14288" stAng="5400000" swAng="5400000"/>
                <a:lnTo>
                  <a:pt x="0" y="7144"/>
                </a:lnTo>
                <a:arcTo hR="7144" wR="7144" stAng="10800000" swAng="5400000"/>
                <a:lnTo>
                  <a:pt x="35719" y="0"/>
                </a:lnTo>
                <a:arcTo hR="7144" wR="7144" stAng="16200000" swAng="5400000"/>
                <a:lnTo>
                  <a:pt x="42863" y="21431"/>
                </a:lnTo>
                <a:arcTo hR="14288" wR="14288" stAng="0" swAng="5400000"/>
                <a:close/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88206" y="3507581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14288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85850" y="3482410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Google us-west1 · 2026-08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4523959" y="3491573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单区域网络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978566" y="3519487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978566" y="3519487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211929" y="3491573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8126887" y="3519487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4BD98A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377712" y="3491573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BD9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19125" y="4410075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51" name="Shape 49"/>
          <p:cNvSpPr/>
          <p:nvPr/>
        </p:nvSpPr>
        <p:spPr>
          <a:xfrm>
            <a:off x="859631" y="4062412"/>
            <a:ext cx="128588" cy="42863"/>
          </a:xfrm>
          <a:prstGeom prst="ellipse">
            <a:avLst/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59631" y="4083844"/>
            <a:ext cx="128588" cy="121444"/>
          </a:xfrm>
          <a:custGeom>
            <a:avLst/>
            <a:gdLst/>
            <a:ahLst/>
            <a:cxnLst/>
            <a:rect l="l" t="t" r="r" b="b"/>
            <a:pathLst>
              <a:path w="128588" h="121444">
                <a:moveTo>
                  <a:pt x="0" y="0"/>
                </a:moveTo>
                <a:lnTo>
                  <a:pt x="0" y="100013"/>
                </a:lnTo>
                <a:arcTo hR="21431" wR="64294" stAng="10800000" swAng="-10800000"/>
                <a:lnTo>
                  <a:pt x="128588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59631" y="4133850"/>
            <a:ext cx="128588" cy="21431"/>
          </a:xfrm>
          <a:custGeom>
            <a:avLst/>
            <a:gdLst/>
            <a:ahLst/>
            <a:cxnLst/>
            <a:rect l="l" t="t" r="r" b="b"/>
            <a:pathLst>
              <a:path w="128588" h="21431">
                <a:moveTo>
                  <a:pt x="0" y="0"/>
                </a:moveTo>
                <a:arcTo hR="21431" wR="64294" stAng="10800000" swAng="-10800000"/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085850" y="4044385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us-east-1 · 2025-10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4523959" y="4053548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单区域，牵连部分全局功能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978566" y="408146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978566" y="408146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211929" y="4053548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8126887" y="4081463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4BD98A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8377712" y="4053548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BD9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8634887" y="4053548"/>
            <a:ext cx="35571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大体能，IAM 依赖 us-east-1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619125" y="4972050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3" name="Shape 61"/>
          <p:cNvSpPr/>
          <p:nvPr/>
        </p:nvSpPr>
        <p:spPr>
          <a:xfrm>
            <a:off x="909638" y="4695825"/>
            <a:ext cx="28575" cy="5358"/>
          </a:xfrm>
          <a:custGeom>
            <a:avLst/>
            <a:gdLst/>
            <a:ahLst/>
            <a:cxnLst/>
            <a:rect l="l" t="t" r="r" b="b"/>
            <a:pathLst>
              <a:path w="28575" h="5358">
                <a:moveTo>
                  <a:pt x="0" y="0"/>
                </a:moveTo>
                <a:lnTo>
                  <a:pt x="28575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9638" y="4667250"/>
            <a:ext cx="28575" cy="5358"/>
          </a:xfrm>
          <a:custGeom>
            <a:avLst/>
            <a:gdLst/>
            <a:ahLst/>
            <a:cxnLst/>
            <a:rect l="l" t="t" r="r" b="b"/>
            <a:pathLst>
              <a:path w="28575" h="5358">
                <a:moveTo>
                  <a:pt x="0" y="0"/>
                </a:moveTo>
                <a:lnTo>
                  <a:pt x="28575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09638" y="4724400"/>
            <a:ext cx="28575" cy="35719"/>
          </a:xfrm>
          <a:custGeom>
            <a:avLst/>
            <a:gdLst/>
            <a:ahLst/>
            <a:cxnLst/>
            <a:rect l="l" t="t" r="r" b="b"/>
            <a:pathLst>
              <a:path w="28575" h="35719">
                <a:moveTo>
                  <a:pt x="28575" y="35719"/>
                </a:moveTo>
                <a:lnTo>
                  <a:pt x="28575" y="14288"/>
                </a:lnTo>
                <a:arcTo hR="14288" wR="14288" stAng="0" swAng="-10800000"/>
                <a:lnTo>
                  <a:pt x="0" y="35719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852488" y="4660106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42875" h="100013">
                <a:moveTo>
                  <a:pt x="28575" y="21431"/>
                </a:moveTo>
                <a:lnTo>
                  <a:pt x="14288" y="21431"/>
                </a:lnTo>
                <a:arcTo hR="14288" wR="14288" stAng="16200000" swAng="-5400000"/>
                <a:lnTo>
                  <a:pt x="0" y="85725"/>
                </a:lnTo>
                <a:arcTo hR="14288" wR="14288" stAng="10800000" swAng="-5400000"/>
                <a:lnTo>
                  <a:pt x="128588" y="100013"/>
                </a:lnTo>
                <a:arcTo hR="14288" wR="14288" stAng="5400000" swAng="-5400000"/>
                <a:lnTo>
                  <a:pt x="142875" y="14288"/>
                </a:lnTo>
                <a:arcTo hR="14288" wR="14288" stAng="0" swAng="-5400000"/>
                <a:lnTo>
                  <a:pt x="114300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881063" y="4631531"/>
            <a:ext cx="85725" cy="128588"/>
          </a:xfrm>
          <a:custGeom>
            <a:avLst/>
            <a:gdLst/>
            <a:ahLst/>
            <a:cxnLst/>
            <a:rect l="l" t="t" r="r" b="b"/>
            <a:pathLst>
              <a:path w="85725" h="128588">
                <a:moveTo>
                  <a:pt x="0" y="128588"/>
                </a:moveTo>
                <a:lnTo>
                  <a:pt x="0" y="14288"/>
                </a:lnTo>
                <a:arcTo hR="14288" wR="14288" stAng="10800000" swAng="5400000"/>
                <a:lnTo>
                  <a:pt x="71438" y="0"/>
                </a:lnTo>
                <a:arcTo hR="14288" wR="14288" stAng="16200000" swAng="5400000"/>
                <a:lnTo>
                  <a:pt x="85725" y="128588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085850" y="4606360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中东 · 2026-03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4523959" y="4615523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两个区域，跨多个可用区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978566" y="464343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6978566" y="464343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7211929" y="4615523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8126887" y="4643438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4BD98A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377712" y="4615523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BD9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8634887" y="4615523"/>
            <a:ext cx="35571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数据要在区域外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619125" y="4981575"/>
            <a:ext cx="10953750" cy="552450"/>
          </a:xfrm>
          <a:prstGeom prst="rect">
            <a:avLst/>
          </a:prstGeom>
          <a:solidFill>
            <a:srgbClr val="132834"/>
          </a:solidFill>
          <a:ln/>
        </p:spPr>
      </p:sp>
      <p:sp>
        <p:nvSpPr>
          <p:cNvPr id="77" name="Shape 75"/>
          <p:cNvSpPr/>
          <p:nvPr/>
        </p:nvSpPr>
        <p:spPr>
          <a:xfrm>
            <a:off x="619125" y="4981575"/>
            <a:ext cx="28575" cy="5524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78" name="Shape 76"/>
          <p:cNvSpPr/>
          <p:nvPr/>
        </p:nvSpPr>
        <p:spPr>
          <a:xfrm>
            <a:off x="619125" y="5534025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79" name="Shape 77"/>
          <p:cNvSpPr/>
          <p:nvPr/>
        </p:nvSpPr>
        <p:spPr>
          <a:xfrm>
            <a:off x="852488" y="5186363"/>
            <a:ext cx="142875" cy="142875"/>
          </a:xfrm>
          <a:prstGeom prst="ellipse">
            <a:avLst/>
          </a:prstGeom>
          <a:noFill/>
          <a:ln w="14288">
            <a:solidFill>
              <a:srgbClr val="53E0D2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895350" y="5186363"/>
            <a:ext cx="57150" cy="142875"/>
          </a:xfrm>
          <a:custGeom>
            <a:avLst/>
            <a:gdLst/>
            <a:ahLst/>
            <a:cxnLst/>
            <a:rect l="l" t="t" r="r" b="b"/>
            <a:pathLst>
              <a:path w="57150" h="142875">
                <a:moveTo>
                  <a:pt x="28575" y="0"/>
                </a:moveTo>
                <a:arcTo hR="103584" wR="103584" stAng="13416169" swAng="-5232338"/>
                <a:arcTo hR="103584" wR="103584" stAng="2616169" swAng="-5232338"/>
              </a:path>
            </a:pathLst>
          </a:custGeom>
          <a:noFill/>
          <a:ln w="14288">
            <a:solidFill>
              <a:srgbClr val="53E0D2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52488" y="5257800"/>
            <a:ext cx="142875" cy="5358"/>
          </a:xfrm>
          <a:custGeom>
            <a:avLst/>
            <a:gdLst/>
            <a:ahLst/>
            <a:cxnLst/>
            <a:rect l="l" t="t" r="r" b="b"/>
            <a:pathLst>
              <a:path w="142875" h="5358">
                <a:moveTo>
                  <a:pt x="0" y="0"/>
                </a:moveTo>
                <a:lnTo>
                  <a:pt x="142875" y="0"/>
                </a:lnTo>
              </a:path>
            </a:pathLst>
          </a:custGeom>
          <a:noFill/>
          <a:ln w="14288">
            <a:solidFill>
              <a:srgbClr val="53E0D2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85850" y="5168335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Google 2025-06、Azure 2026-02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4523959" y="5177498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全球或多区域控制面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Shape 82"/>
          <p:cNvSpPr/>
          <p:nvPr/>
        </p:nvSpPr>
        <p:spPr>
          <a:xfrm>
            <a:off x="6978566" y="520541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6978566" y="520541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7211929" y="5177498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8144350" y="520541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8144350" y="5205413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8377712" y="5177498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6B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0" name="Shape 88"/>
          <p:cNvSpPr/>
          <p:nvPr/>
        </p:nvSpPr>
        <p:spPr>
          <a:xfrm>
            <a:off x="619125" y="6096000"/>
            <a:ext cx="109537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91" name="Shape 89"/>
          <p:cNvSpPr/>
          <p:nvPr/>
        </p:nvSpPr>
        <p:spPr>
          <a:xfrm>
            <a:off x="952500" y="5848350"/>
            <a:ext cx="42863" cy="42863"/>
          </a:xfrm>
          <a:prstGeom prst="roundRect">
            <a:avLst>
              <a:gd name="adj" fmla="val 16666"/>
            </a:avLst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852488" y="5848350"/>
            <a:ext cx="42863" cy="42863"/>
          </a:xfrm>
          <a:prstGeom prst="roundRect">
            <a:avLst>
              <a:gd name="adj" fmla="val 16666"/>
            </a:avLst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902494" y="5748338"/>
            <a:ext cx="42863" cy="42863"/>
          </a:xfrm>
          <a:prstGeom prst="roundRect">
            <a:avLst>
              <a:gd name="adj" fmla="val 16666"/>
            </a:avLst>
          </a:pr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873919" y="5819775"/>
            <a:ext cx="100013" cy="28575"/>
          </a:xfrm>
          <a:custGeom>
            <a:avLst/>
            <a:gdLst/>
            <a:ahLst/>
            <a:cxnLst/>
            <a:rect l="l" t="t" r="r" b="b"/>
            <a:pathLst>
              <a:path w="100013" h="28575">
                <a:moveTo>
                  <a:pt x="0" y="28575"/>
                </a:moveTo>
                <a:lnTo>
                  <a:pt x="0" y="7144"/>
                </a:lnTo>
                <a:arcTo hR="7144" wR="7144" stAng="10800000" swAng="5400000"/>
                <a:lnTo>
                  <a:pt x="92869" y="0"/>
                </a:lnTo>
                <a:arcTo hR="7144" wR="7144" stAng="16200000" swAng="5400000"/>
                <a:lnTo>
                  <a:pt x="100013" y="28575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23925" y="5791200"/>
            <a:ext cx="5358" cy="28575"/>
          </a:xfrm>
          <a:custGeom>
            <a:avLst/>
            <a:gdLst/>
            <a:ahLst/>
            <a:cxnLst/>
            <a:rect l="l" t="t" r="r" b="b"/>
            <a:pathLst>
              <a:path w="5358"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93A5C0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1085850" y="5730310"/>
            <a:ext cx="1110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Cloudflare、Azure Front Door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7" name="Text 95"/>
          <p:cNvSpPr/>
          <p:nvPr/>
        </p:nvSpPr>
        <p:spPr>
          <a:xfrm>
            <a:off x="4523959" y="5739473"/>
            <a:ext cx="766804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全球边缘网络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8" name="Shape 96"/>
          <p:cNvSpPr/>
          <p:nvPr/>
        </p:nvSpPr>
        <p:spPr>
          <a:xfrm>
            <a:off x="6969835" y="5819775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93A5C0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7211929" y="5739473"/>
            <a:ext cx="49800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不适用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0" name="Shape 98"/>
          <p:cNvSpPr/>
          <p:nvPr/>
        </p:nvSpPr>
        <p:spPr>
          <a:xfrm>
            <a:off x="8135618" y="5819775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93A5C0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8377712" y="5739473"/>
            <a:ext cx="3814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不适用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2" name="Text 100"/>
          <p:cNvSpPr/>
          <p:nvPr/>
        </p:nvSpPr>
        <p:spPr>
          <a:xfrm>
            <a:off x="8920637" y="5739473"/>
            <a:ext cx="327136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要备用入口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3" name="Text 101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04" name="Text 102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各事故的官方复盘和 AWS 状态页（2025 年 10 月至 2026 年 9 月），团队按原文归纳。use1-az4 按 AWS 的单可用区说法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9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A0F1E">
                  <a:alpha val="94000"/>
                </a:srgbClr>
              </a:gs>
              <a:gs pos="45000">
                <a:srgbClr val="0A0F1E">
                  <a:alpha val="78000"/>
                </a:srgbClr>
              </a:gs>
              <a:gs pos="100000">
                <a:srgbClr val="0A0F1E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5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 / 章节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DIR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7" name="Text 4"/>
          <p:cNvSpPr/>
          <p:nvPr/>
        </p:nvSpPr>
        <p:spPr>
          <a:xfrm>
            <a:off x="609600" y="1317246"/>
            <a:ext cx="1158240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</a:t>
            </a:r>
            <a:endParaRPr lang="en-US" sz="82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31115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决定：做到哪一档，先做哪几件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600" y="3829050"/>
            <a:ext cx="59055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0" name="Text 7"/>
          <p:cNvSpPr/>
          <p:nvPr/>
        </p:nvSpPr>
        <p:spPr>
          <a:xfrm>
            <a:off x="609600" y="40086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11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333500" y="399712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SLA 只赔服务费：99.99% 一个月只允许停机 4.38 分钟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09600" y="43706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12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333500" y="435907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灾备四档选温备：RPO 秒级、RTO 分钟级，不上多活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09600" y="47325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13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333500" y="472102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入口、身份、配置发布、数据，各留一条不走同一控制面的路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09600" y="50945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14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333500" y="508297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状态页和告警要搬出主云：Google 首条公告晚了 55 分钟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09600" y="54564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├─ 15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333500" y="5444921"/>
            <a:ext cx="10858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6E0E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路线图：Q4 先补限流和发布，2027 Q2 上第二区域温备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 / 决定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P11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SLA 只赔服务费：99.99% 一个月只允许停机 4.38 分钟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60864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8200" y="189303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SLA 允许的停机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893035"/>
            <a:ext cx="5048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每月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1893035"/>
            <a:ext cx="647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每年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19125" y="2152650"/>
            <a:ext cx="60769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4" name="Shape 12"/>
          <p:cNvSpPr/>
          <p:nvPr/>
        </p:nvSpPr>
        <p:spPr>
          <a:xfrm>
            <a:off x="619125" y="3086100"/>
            <a:ext cx="60769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8200" y="2455839"/>
            <a:ext cx="11353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99.9%</a:t>
            </a:r>
            <a:endParaRPr lang="en-US" sz="24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525499"/>
            <a:ext cx="5048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43.8 分钟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2533934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8.77 小时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19125" y="4010025"/>
            <a:ext cx="60769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9" name="Text 17"/>
          <p:cNvSpPr/>
          <p:nvPr/>
        </p:nvSpPr>
        <p:spPr>
          <a:xfrm>
            <a:off x="838200" y="3379764"/>
            <a:ext cx="11353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99.95%</a:t>
            </a:r>
            <a:endParaRPr lang="en-US" sz="24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3449424"/>
            <a:ext cx="5048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21.9 分钟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3457859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4.38 小时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9125" y="4019550"/>
            <a:ext cx="6076950" cy="914400"/>
          </a:xfrm>
          <a:prstGeom prst="rect">
            <a:avLst/>
          </a:prstGeom>
          <a:solidFill>
            <a:srgbClr val="132834"/>
          </a:solidFill>
          <a:ln/>
        </p:spPr>
      </p:sp>
      <p:sp>
        <p:nvSpPr>
          <p:cNvPr id="23" name="Shape 21"/>
          <p:cNvSpPr/>
          <p:nvPr/>
        </p:nvSpPr>
        <p:spPr>
          <a:xfrm>
            <a:off x="619125" y="4019550"/>
            <a:ext cx="28575" cy="91440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24" name="Shape 22"/>
          <p:cNvSpPr/>
          <p:nvPr/>
        </p:nvSpPr>
        <p:spPr>
          <a:xfrm>
            <a:off x="619125" y="4933950"/>
            <a:ext cx="60769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5" name="Text 23"/>
          <p:cNvSpPr/>
          <p:nvPr/>
        </p:nvSpPr>
        <p:spPr>
          <a:xfrm>
            <a:off x="838200" y="4303689"/>
            <a:ext cx="11353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99.99%</a:t>
            </a:r>
            <a:endParaRPr lang="en-US" sz="24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4373349"/>
            <a:ext cx="5048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4.38 分钟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4381784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52.6 分钟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19125" y="5857875"/>
            <a:ext cx="60769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9" name="Text 27"/>
          <p:cNvSpPr/>
          <p:nvPr/>
        </p:nvSpPr>
        <p:spPr>
          <a:xfrm>
            <a:off x="838200" y="5227614"/>
            <a:ext cx="11353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99.999%</a:t>
            </a:r>
            <a:endParaRPr lang="en-US" sz="24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5297274"/>
            <a:ext cx="5048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26.3 秒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5305709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5.26 分钟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862763" y="1719263"/>
            <a:ext cx="4714875" cy="1419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181850" y="1960563"/>
            <a:ext cx="5953" cy="79375"/>
          </a:xfrm>
          <a:custGeom>
            <a:avLst/>
            <a:gdLst/>
            <a:ahLst/>
            <a:cxnLst/>
            <a:rect l="l" t="t" r="r" b="b"/>
            <a:pathLst>
              <a:path w="5953" h="79375">
                <a:moveTo>
                  <a:pt x="0" y="79375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150100" y="1968500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63500" y="0"/>
                </a:moveTo>
                <a:lnTo>
                  <a:pt x="15875" y="0"/>
                </a:lnTo>
                <a:arcTo hR="15875" wR="15875" stAng="16200000" swAng="-10800000"/>
                <a:lnTo>
                  <a:pt x="47625" y="31750"/>
                </a:lnTo>
                <a:arcTo hR="15875" wR="15875" stAng="16200000" swAng="10800000"/>
                <a:lnTo>
                  <a:pt x="0" y="63500"/>
                </a:lnTo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118350" y="1920839"/>
            <a:ext cx="127000" cy="158822"/>
          </a:xfrm>
          <a:custGeom>
            <a:avLst/>
            <a:gdLst/>
            <a:ahLst/>
            <a:cxnLst/>
            <a:rect l="l" t="t" r="r" b="b"/>
            <a:pathLst>
              <a:path w="127000" h="158822">
                <a:moveTo>
                  <a:pt x="0" y="7974"/>
                </a:moveTo>
                <a:arcTo hR="7938" wR="7938" stAng="10800000" swAng="5400000"/>
                <a:arcTo hR="10319" wR="10319" stAng="16181096" swAng="1951255"/>
                <a:lnTo>
                  <a:pt x="20899" y="6386"/>
                </a:lnTo>
                <a:arcTo hR="10319" wR="10319" stAng="7354738" swAng="-3909476"/>
                <a:lnTo>
                  <a:pt x="39426" y="1624"/>
                </a:lnTo>
                <a:arcTo hR="10319" wR="10319" stAng="14245262" swAng="3909476"/>
                <a:lnTo>
                  <a:pt x="57944" y="6386"/>
                </a:lnTo>
                <a:arcTo hR="10319" wR="10319" stAng="7354738" swAng="-3909476"/>
                <a:lnTo>
                  <a:pt x="76462" y="1624"/>
                </a:lnTo>
                <a:arcTo hR="10319" wR="10319" stAng="14245262" swAng="3909476"/>
                <a:lnTo>
                  <a:pt x="94988" y="6386"/>
                </a:lnTo>
                <a:arcTo hR="10319" wR="10319" stAng="7354738" swAng="-3909476"/>
                <a:lnTo>
                  <a:pt x="113506" y="1624"/>
                </a:lnTo>
                <a:arcTo hR="10319" wR="10319" stAng="14267649" swAng="1951255"/>
                <a:arcTo hR="7938" wR="7938" stAng="16200000" swAng="5400000"/>
                <a:lnTo>
                  <a:pt x="127000" y="150849"/>
                </a:lnTo>
                <a:arcTo hR="7938" wR="7938" stAng="0" swAng="5400000"/>
                <a:arcTo hR="10319" wR="10319" stAng="5381096" swAng="1951255"/>
                <a:lnTo>
                  <a:pt x="106101" y="152436"/>
                </a:lnTo>
                <a:arcTo hR="10319" wR="10319" stAng="18154738" swAng="-3909476"/>
                <a:lnTo>
                  <a:pt x="87574" y="157199"/>
                </a:lnTo>
                <a:arcTo hR="10319" wR="10319" stAng="3445262" swAng="3909476"/>
                <a:lnTo>
                  <a:pt x="69056" y="152436"/>
                </a:lnTo>
                <a:arcTo hR="10319" wR="10319" stAng="18154738" swAng="-3909476"/>
                <a:lnTo>
                  <a:pt x="50538" y="157199"/>
                </a:lnTo>
                <a:arcTo hR="10319" wR="10319" stAng="3445262" swAng="3909476"/>
                <a:lnTo>
                  <a:pt x="32012" y="152436"/>
                </a:lnTo>
                <a:arcTo hR="10319" wR="10319" stAng="18154738" swAng="-3909476"/>
                <a:lnTo>
                  <a:pt x="13494" y="157199"/>
                </a:lnTo>
                <a:arcTo hR="10319" wR="10319" stAng="3467649" swAng="1951255"/>
                <a:arcTo hR="7938" wR="7938" stAng="5400000" swAng="5400000"/>
                <a:close/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72350" y="1910062"/>
            <a:ext cx="481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抵扣上限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086600" y="2211459"/>
            <a:ext cx="51054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当月服务费</a:t>
            </a:r>
            <a:endParaRPr lang="en-US" sz="28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086600" y="2719687"/>
            <a:ext cx="5105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AWS、Google、Azure 都是。Azure 写明不补偿 lost revenue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862763" y="3243263"/>
            <a:ext cx="4714875" cy="1419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102475" y="3444875"/>
            <a:ext cx="158750" cy="63500"/>
          </a:xfrm>
          <a:prstGeom prst="roundRect">
            <a:avLst>
              <a:gd name="adj" fmla="val 25000"/>
            </a:avLst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102475" y="3540125"/>
            <a:ext cx="158750" cy="63500"/>
          </a:xfrm>
          <a:prstGeom prst="roundRect">
            <a:avLst>
              <a:gd name="adj" fmla="val 25000"/>
            </a:avLst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134225" y="3476625"/>
            <a:ext cx="79" cy="0"/>
          </a:xfrm>
          <a:prstGeom prst="line">
            <a:avLst/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134225" y="3571875"/>
            <a:ext cx="79" cy="0"/>
          </a:xfrm>
          <a:prstGeom prst="line">
            <a:avLst/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372350" y="3434062"/>
            <a:ext cx="481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三家虚拟机 SLA 最高档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7086600" y="3735459"/>
            <a:ext cx="51054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99.99%</a:t>
            </a:r>
            <a:endParaRPr lang="en-US" sz="28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086600" y="4243687"/>
            <a:ext cx="5105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同一区域多可用区，没有多区域档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862763" y="4767263"/>
            <a:ext cx="4714875" cy="141922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165975" y="4968875"/>
            <a:ext cx="31750" cy="0"/>
          </a:xfrm>
          <a:prstGeom prst="line">
            <a:avLst/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 flipV="1">
            <a:off x="7181850" y="5040313"/>
            <a:ext cx="23813" cy="23813"/>
          </a:xfrm>
          <a:prstGeom prst="line">
            <a:avLst/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118350" y="5000625"/>
            <a:ext cx="127000" cy="127000"/>
          </a:xfrm>
          <a:prstGeom prst="ellipse">
            <a:avLst/>
          </a:pr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372350" y="4958062"/>
            <a:ext cx="481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2025-10 窗口是月度额度的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086600" y="5259459"/>
            <a:ext cx="51054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199 倍</a:t>
            </a:r>
            <a:endParaRPr lang="en-US" sz="28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086600" y="5767687"/>
            <a:ext cx="5105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872 分钟对 4.38 分钟，按整窗不可用估算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AWS EC2 SLA、Google Compute Engine SLA、Microsoft Online Services SLA（2026 年 10 月版），团队计算。按平均月 30.4375 天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 / 决定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P12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灾备四档选温备：RPO 秒级、RTO 分钟级，不上多活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19263"/>
            <a:ext cx="26193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0100" y="19120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36E8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T1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00100" y="2180377"/>
            <a:ext cx="113919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备份恢复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01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295400" y="2590800"/>
            <a:ext cx="438150" cy="7620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4" name="Shape 12"/>
          <p:cNvSpPr/>
          <p:nvPr/>
        </p:nvSpPr>
        <p:spPr>
          <a:xfrm>
            <a:off x="1790700" y="2590800"/>
            <a:ext cx="438150" cy="7620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5" name="Shape 13"/>
          <p:cNvSpPr/>
          <p:nvPr/>
        </p:nvSpPr>
        <p:spPr>
          <a:xfrm>
            <a:off x="2286000" y="2590800"/>
            <a:ext cx="438150" cy="7620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6" name="Text 14"/>
          <p:cNvSpPr/>
          <p:nvPr/>
        </p:nvSpPr>
        <p:spPr>
          <a:xfrm>
            <a:off x="800100" y="2787840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成本 $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00100" y="31432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8" name="Text 16"/>
          <p:cNvSpPr/>
          <p:nvPr/>
        </p:nvSpPr>
        <p:spPr>
          <a:xfrm>
            <a:off x="800100" y="3273615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RPO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00100" y="3476364"/>
            <a:ext cx="11391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小时级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00100" y="38671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1" name="Text 19"/>
          <p:cNvSpPr/>
          <p:nvPr/>
        </p:nvSpPr>
        <p:spPr>
          <a:xfrm>
            <a:off x="800100" y="3997515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RTO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00100" y="4200264"/>
            <a:ext cx="11391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24 小时内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00100" y="45910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4" name="Text 22"/>
          <p:cNvSpPr/>
          <p:nvPr/>
        </p:nvSpPr>
        <p:spPr>
          <a:xfrm>
            <a:off x="800100" y="4721415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平时在跑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00100" y="492984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只有备份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00100" y="53149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7" name="Text 25"/>
          <p:cNvSpPr/>
          <p:nvPr/>
        </p:nvSpPr>
        <p:spPr>
          <a:xfrm>
            <a:off x="800100" y="5445315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出事时要新建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0100" y="5653748"/>
            <a:ext cx="11391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全部基础设施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395663" y="1719263"/>
            <a:ext cx="26193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581400" y="1912085"/>
            <a:ext cx="8610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36E8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T2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581400" y="2180377"/>
            <a:ext cx="8610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核心待命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5814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33" name="Shape 31"/>
          <p:cNvSpPr/>
          <p:nvPr/>
        </p:nvSpPr>
        <p:spPr>
          <a:xfrm>
            <a:off x="40767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34" name="Shape 32"/>
          <p:cNvSpPr/>
          <p:nvPr/>
        </p:nvSpPr>
        <p:spPr>
          <a:xfrm>
            <a:off x="4572000" y="2590800"/>
            <a:ext cx="438150" cy="7620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35" name="Shape 33"/>
          <p:cNvSpPr/>
          <p:nvPr/>
        </p:nvSpPr>
        <p:spPr>
          <a:xfrm>
            <a:off x="5067300" y="2590800"/>
            <a:ext cx="438150" cy="7620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36" name="Text 34"/>
          <p:cNvSpPr/>
          <p:nvPr/>
        </p:nvSpPr>
        <p:spPr>
          <a:xfrm>
            <a:off x="3581400" y="2787840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成本 $$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581400" y="31432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38" name="Text 36"/>
          <p:cNvSpPr/>
          <p:nvPr/>
        </p:nvSpPr>
        <p:spPr>
          <a:xfrm>
            <a:off x="3581400" y="3273615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RPO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3581400" y="3476364"/>
            <a:ext cx="8610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分钟级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581400" y="38671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41" name="Text 39"/>
          <p:cNvSpPr/>
          <p:nvPr/>
        </p:nvSpPr>
        <p:spPr>
          <a:xfrm>
            <a:off x="3581400" y="3997515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RTO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3581400" y="4200264"/>
            <a:ext cx="8610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几十分钟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581400" y="45910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44" name="Text 42"/>
          <p:cNvSpPr/>
          <p:nvPr/>
        </p:nvSpPr>
        <p:spPr>
          <a:xfrm>
            <a:off x="3581400" y="4721415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平时在跑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3581400" y="4929848"/>
            <a:ext cx="8610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数据库和存储常开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3581400" y="53149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47" name="Text 45"/>
          <p:cNvSpPr/>
          <p:nvPr/>
        </p:nvSpPr>
        <p:spPr>
          <a:xfrm>
            <a:off x="3581400" y="5445315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出事时要新建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581400" y="5653748"/>
            <a:ext cx="8610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应用服务器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176963" y="1719263"/>
            <a:ext cx="2619375" cy="446722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362700" y="1912085"/>
            <a:ext cx="5829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T3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058150" y="1866900"/>
            <a:ext cx="647700" cy="20955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52" name="Text 50"/>
          <p:cNvSpPr/>
          <p:nvPr/>
        </p:nvSpPr>
        <p:spPr>
          <a:xfrm>
            <a:off x="4572000" y="1911540"/>
            <a:ext cx="762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328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SELECT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362700" y="2180377"/>
            <a:ext cx="58293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温备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362700" y="2590800"/>
            <a:ext cx="438150" cy="7620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55" name="Shape 53"/>
          <p:cNvSpPr/>
          <p:nvPr/>
        </p:nvSpPr>
        <p:spPr>
          <a:xfrm>
            <a:off x="6858000" y="2590800"/>
            <a:ext cx="438150" cy="7620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56" name="Shape 54"/>
          <p:cNvSpPr/>
          <p:nvPr/>
        </p:nvSpPr>
        <p:spPr>
          <a:xfrm>
            <a:off x="7353300" y="2590800"/>
            <a:ext cx="438150" cy="76200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57" name="Shape 55"/>
          <p:cNvSpPr/>
          <p:nvPr/>
        </p:nvSpPr>
        <p:spPr>
          <a:xfrm>
            <a:off x="7848600" y="2590800"/>
            <a:ext cx="438150" cy="7620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58" name="Text 56"/>
          <p:cNvSpPr/>
          <p:nvPr/>
        </p:nvSpPr>
        <p:spPr>
          <a:xfrm>
            <a:off x="6362700" y="2787840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成本 $$$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362700" y="31432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0" name="Text 58"/>
          <p:cNvSpPr/>
          <p:nvPr/>
        </p:nvSpPr>
        <p:spPr>
          <a:xfrm>
            <a:off x="6362700" y="3273615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RPO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6362700" y="3476364"/>
            <a:ext cx="5829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秒级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6362700" y="38671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3" name="Text 61"/>
          <p:cNvSpPr/>
          <p:nvPr/>
        </p:nvSpPr>
        <p:spPr>
          <a:xfrm>
            <a:off x="6362700" y="3997515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RTO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6362700" y="4200264"/>
            <a:ext cx="5829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分钟级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362700" y="45910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6" name="Text 64"/>
          <p:cNvSpPr/>
          <p:nvPr/>
        </p:nvSpPr>
        <p:spPr>
          <a:xfrm>
            <a:off x="6362700" y="4721415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平时在跑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6362700" y="4929848"/>
            <a:ext cx="5829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缩小规模的整套服务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6362700" y="53149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9" name="Text 67"/>
          <p:cNvSpPr/>
          <p:nvPr/>
        </p:nvSpPr>
        <p:spPr>
          <a:xfrm>
            <a:off x="6362700" y="5445315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出事时要新建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6362700" y="5653748"/>
            <a:ext cx="5829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不用，只需扩容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8958263" y="1719263"/>
            <a:ext cx="2619375" cy="44672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9144000" y="1912085"/>
            <a:ext cx="3048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36E8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T4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9144000" y="2180377"/>
            <a:ext cx="3048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多区域多活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91440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75" name="Shape 73"/>
          <p:cNvSpPr/>
          <p:nvPr/>
        </p:nvSpPr>
        <p:spPr>
          <a:xfrm>
            <a:off x="96393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76" name="Shape 74"/>
          <p:cNvSpPr/>
          <p:nvPr/>
        </p:nvSpPr>
        <p:spPr>
          <a:xfrm>
            <a:off x="101346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77" name="Shape 75"/>
          <p:cNvSpPr/>
          <p:nvPr/>
        </p:nvSpPr>
        <p:spPr>
          <a:xfrm>
            <a:off x="10629900" y="2590800"/>
            <a:ext cx="438150" cy="76200"/>
          </a:xfrm>
          <a:prstGeom prst="rect">
            <a:avLst/>
          </a:prstGeom>
          <a:solidFill>
            <a:srgbClr val="5B8CFF"/>
          </a:solidFill>
          <a:ln/>
        </p:spPr>
      </p:sp>
      <p:sp>
        <p:nvSpPr>
          <p:cNvPr id="78" name="Text 76"/>
          <p:cNvSpPr/>
          <p:nvPr/>
        </p:nvSpPr>
        <p:spPr>
          <a:xfrm>
            <a:off x="9144000" y="2787840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成本 $$$$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9144000" y="31432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0" name="Text 78"/>
          <p:cNvSpPr/>
          <p:nvPr/>
        </p:nvSpPr>
        <p:spPr>
          <a:xfrm>
            <a:off x="9144000" y="3273615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RPO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9144000" y="3476364"/>
            <a:ext cx="304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接近零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9144000" y="38671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3" name="Text 81"/>
          <p:cNvSpPr/>
          <p:nvPr/>
        </p:nvSpPr>
        <p:spPr>
          <a:xfrm>
            <a:off x="9144000" y="3997515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RTO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9144000" y="4200264"/>
            <a:ext cx="3048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EAF1FA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可能为零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9144000" y="45910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6" name="Text 84"/>
          <p:cNvSpPr/>
          <p:nvPr/>
        </p:nvSpPr>
        <p:spPr>
          <a:xfrm>
            <a:off x="9144000" y="4721415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平时在跑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9144000" y="4929848"/>
            <a:ext cx="3048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多个区域同时接流量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Shape 86"/>
          <p:cNvSpPr/>
          <p:nvPr/>
        </p:nvSpPr>
        <p:spPr>
          <a:xfrm>
            <a:off x="9144000" y="53149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9" name="Text 87"/>
          <p:cNvSpPr/>
          <p:nvPr/>
        </p:nvSpPr>
        <p:spPr>
          <a:xfrm>
            <a:off x="9144000" y="5445315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出事时要新建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9144000" y="5653748"/>
            <a:ext cx="3048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AWS Well-Architected 可靠性支柱 REL13-BP02，AWS 灾备白皮书。成本是白皮书的相对示意，三家云都没有公布多区域的美元价差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 / 决定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P13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入口、身份、配置发布、数据，各留一条不走同一控制面的路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38175" y="17811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57150" y="0"/>
                </a:moveTo>
                <a:lnTo>
                  <a:pt x="0" y="57150"/>
                </a:lnTo>
              </a:path>
            </a:pathLst>
          </a:custGeom>
          <a:noFill/>
          <a:ln w="9525">
            <a:solidFill>
              <a:srgbClr val="FF6B7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8175" y="17811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57150" y="57150"/>
                </a:lnTo>
              </a:path>
            </a:pathLst>
          </a:custGeom>
          <a:noFill/>
          <a:ln w="9525">
            <a:solidFill>
              <a:srgbClr val="FF6B7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1050" y="1740635"/>
            <a:ext cx="11410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F6B7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会拖垮多区域的单点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686550" y="1781175"/>
            <a:ext cx="76200" cy="52388"/>
          </a:xfrm>
          <a:custGeom>
            <a:avLst/>
            <a:gdLst/>
            <a:ahLst/>
            <a:cxnLst/>
            <a:rect l="l" t="t" r="r" b="b"/>
            <a:pathLst>
              <a:path w="76200" h="52388">
                <a:moveTo>
                  <a:pt x="76200" y="0"/>
                </a:moveTo>
                <a:lnTo>
                  <a:pt x="23813" y="52388"/>
                </a:lnTo>
                <a:lnTo>
                  <a:pt x="0" y="28575"/>
                </a:lnTo>
              </a:path>
            </a:pathLst>
          </a:custGeom>
          <a:noFill/>
          <a:ln w="9525">
            <a:solidFill>
              <a:srgbClr val="53E0D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38950" y="1740635"/>
            <a:ext cx="53530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各留一条独立的路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14363" y="2024062"/>
            <a:ext cx="53244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0738" y="2230438"/>
            <a:ext cx="206375" cy="206375"/>
          </a:xfrm>
          <a:prstGeom prst="ellipse">
            <a:avLst/>
          </a:pr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2650" y="2230438"/>
            <a:ext cx="82550" cy="206375"/>
          </a:xfrm>
          <a:custGeom>
            <a:avLst/>
            <a:gdLst/>
            <a:ahLst/>
            <a:cxnLst/>
            <a:rect l="l" t="t" r="r" b="b"/>
            <a:pathLst>
              <a:path w="82550" h="206375">
                <a:moveTo>
                  <a:pt x="41275" y="0"/>
                </a:moveTo>
                <a:arcTo hR="149622" wR="149622" stAng="13416169" swAng="-5232338"/>
                <a:arcTo hR="149622" wR="149622" stAng="2616169" swAng="-5232338"/>
              </a:path>
            </a:pathLst>
          </a:cu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0738" y="2333625"/>
            <a:ext cx="206375" cy="7739"/>
          </a:xfrm>
          <a:custGeom>
            <a:avLst/>
            <a:gdLst/>
            <a:ahLst/>
            <a:cxnLst/>
            <a:rect l="l" t="t" r="r" b="b"/>
            <a:pathLst>
              <a:path w="206375" h="7739">
                <a:moveTo>
                  <a:pt x="0" y="0"/>
                </a:moveTo>
                <a:lnTo>
                  <a:pt x="206375" y="0"/>
                </a:lnTo>
              </a:path>
            </a:pathLst>
          </a:cu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00150" y="2197619"/>
            <a:ext cx="109918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入口与 DNS 只有一条路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200150" y="2529187"/>
            <a:ext cx="1099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Azure Front Door 全球中断 8 小时 24 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24575" y="2476500"/>
            <a:ext cx="133350" cy="7144"/>
          </a:xfrm>
          <a:custGeom>
            <a:avLst/>
            <a:gdLst/>
            <a:ahLst/>
            <a:cxnLst/>
            <a:rect l="l" t="t" r="r" b="b"/>
            <a:pathLst>
              <a:path w="133350" h="7144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/>
          <a:ln w="19050">
            <a:solidFill>
              <a:srgbClr val="3C4A6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91250" y="2409825"/>
            <a:ext cx="66675" cy="133350"/>
          </a:xfrm>
          <a:custGeom>
            <a:avLst/>
            <a:gdLst/>
            <a:ahLst/>
            <a:cxnLst/>
            <a:rect l="l" t="t" r="r" b="b"/>
            <a:pathLst>
              <a:path w="66675" h="133350">
                <a:moveTo>
                  <a:pt x="0" y="0"/>
                </a:moveTo>
                <a:lnTo>
                  <a:pt x="66675" y="66675"/>
                </a:lnTo>
                <a:lnTo>
                  <a:pt x="0" y="133350"/>
                </a:lnTo>
              </a:path>
            </a:pathLst>
          </a:custGeom>
          <a:noFill/>
          <a:ln w="19050">
            <a:solidFill>
              <a:srgbClr val="3C4A6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3663" y="2024062"/>
            <a:ext cx="51339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67500" y="2369069"/>
            <a:ext cx="5524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备用入口，可绕开主 CDN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4363" y="3071813"/>
            <a:ext cx="53244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FF6B7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20738" y="3277793"/>
            <a:ext cx="206770" cy="206770"/>
          </a:xfrm>
          <a:custGeom>
            <a:avLst/>
            <a:gdLst/>
            <a:ahLst/>
            <a:cxnLst/>
            <a:rect l="l" t="t" r="r" b="b"/>
            <a:pathLst>
              <a:path w="206770" h="206770">
                <a:moveTo>
                  <a:pt x="6047" y="159448"/>
                </a:moveTo>
                <a:arcTo hR="20637" wR="20637" stAng="13500519" swAng="-2699785"/>
                <a:lnTo>
                  <a:pt x="0" y="196451"/>
                </a:lnTo>
                <a:arcTo hR="10319" wR="10319" stAng="10800000" swAng="-5400000"/>
                <a:lnTo>
                  <a:pt x="41275" y="206770"/>
                </a:lnTo>
                <a:arcTo hR="10319" wR="10319" stAng="5400000" swAng="-5400000"/>
                <a:lnTo>
                  <a:pt x="51594" y="186132"/>
                </a:lnTo>
                <a:arcTo hR="10319" wR="10319" stAng="10800000" swAng="5400000"/>
                <a:lnTo>
                  <a:pt x="72231" y="175813"/>
                </a:lnTo>
                <a:arcTo hR="10319" wR="10319" stAng="5400000" swAng="-5400000"/>
                <a:lnTo>
                  <a:pt x="82550" y="155176"/>
                </a:lnTo>
                <a:arcTo hR="10319" wR="10319" stAng="10800000" swAng="5400000"/>
                <a:lnTo>
                  <a:pt x="94644" y="144857"/>
                </a:lnTo>
                <a:arcTo hR="20637" wR="20637" stAng="5399266" swAng="-2699785"/>
                <a:lnTo>
                  <a:pt x="117634" y="130411"/>
                </a:lnTo>
                <a:arcTo hR="67072" wR="67072" stAng="6552338" swAng="-18504676"/>
                <a:close/>
              </a:path>
            </a:pathLst>
          </a:custGeom>
          <a:noFill/>
          <a:ln w="20638">
            <a:solidFill>
              <a:srgbClr val="FF6B7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5200" y="3329781"/>
            <a:ext cx="10319" cy="10319"/>
          </a:xfrm>
          <a:prstGeom prst="ellipse">
            <a:avLst/>
          </a:prstGeom>
          <a:solidFill>
            <a:srgbClr val="FF6B7D"/>
          </a:solidFill>
          <a:ln w="20638">
            <a:solidFill>
              <a:srgbClr val="FF6B7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00150" y="3245369"/>
            <a:ext cx="109918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身份绑在一个区域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200150" y="3576937"/>
            <a:ext cx="1099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所有区域的 Redshift 用 IAM 用户查不了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124575" y="3524250"/>
            <a:ext cx="133350" cy="7144"/>
          </a:xfrm>
          <a:custGeom>
            <a:avLst/>
            <a:gdLst/>
            <a:ahLst/>
            <a:cxnLst/>
            <a:rect l="l" t="t" r="r" b="b"/>
            <a:pathLst>
              <a:path w="133350" h="7144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/>
          <a:ln w="19050">
            <a:solidFill>
              <a:srgbClr val="53E0D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191250" y="3457575"/>
            <a:ext cx="66675" cy="133350"/>
          </a:xfrm>
          <a:custGeom>
            <a:avLst/>
            <a:gdLst/>
            <a:ahLst/>
            <a:cxnLst/>
            <a:rect l="l" t="t" r="r" b="b"/>
            <a:pathLst>
              <a:path w="66675" h="133350">
                <a:moveTo>
                  <a:pt x="0" y="0"/>
                </a:moveTo>
                <a:lnTo>
                  <a:pt x="66675" y="66675"/>
                </a:lnTo>
                <a:lnTo>
                  <a:pt x="0" y="133350"/>
                </a:lnTo>
              </a:path>
            </a:pathLst>
          </a:custGeom>
          <a:noFill/>
          <a:ln w="19050">
            <a:solidFill>
              <a:srgbClr val="53E0D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43663" y="3071813"/>
            <a:ext cx="5133975" cy="90487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667500" y="3416819"/>
            <a:ext cx="5524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登录和权限解析不依赖单一区域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14363" y="4119562"/>
            <a:ext cx="53244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62013" y="4336256"/>
            <a:ext cx="92869" cy="123825"/>
          </a:xfrm>
          <a:custGeom>
            <a:avLst/>
            <a:gdLst/>
            <a:ahLst/>
            <a:cxnLst/>
            <a:rect l="l" t="t" r="r" b="b"/>
            <a:pathLst>
              <a:path w="92869" h="123825">
                <a:moveTo>
                  <a:pt x="92869" y="30956"/>
                </a:moveTo>
                <a:arcTo hR="92869" wR="92869" stAng="16200000" swAng="-5400000"/>
                <a:lnTo>
                  <a:pt x="0" y="0"/>
                </a:lnTo>
              </a:path>
            </a:pathLst>
          </a:cu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54881" y="4336256"/>
            <a:ext cx="61912" cy="61912"/>
          </a:xfrm>
          <a:prstGeom prst="ellipse">
            <a:avLst/>
          </a:pr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31056" y="4460081"/>
            <a:ext cx="61912" cy="61912"/>
          </a:xfrm>
          <a:prstGeom prst="ellipse">
            <a:avLst/>
          </a:pr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00150" y="4293119"/>
            <a:ext cx="109918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配置一次推到全部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1200150" y="4624687"/>
            <a:ext cx="1099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起重大中断里 5 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124575" y="4572000"/>
            <a:ext cx="133350" cy="7144"/>
          </a:xfrm>
          <a:custGeom>
            <a:avLst/>
            <a:gdLst/>
            <a:ahLst/>
            <a:cxnLst/>
            <a:rect l="l" t="t" r="r" b="b"/>
            <a:pathLst>
              <a:path w="133350" h="7144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/>
          <a:ln w="19050">
            <a:solidFill>
              <a:srgbClr val="3C4A6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91250" y="4505325"/>
            <a:ext cx="66675" cy="133350"/>
          </a:xfrm>
          <a:custGeom>
            <a:avLst/>
            <a:gdLst/>
            <a:ahLst/>
            <a:cxnLst/>
            <a:rect l="l" t="t" r="r" b="b"/>
            <a:pathLst>
              <a:path w="66675" h="133350">
                <a:moveTo>
                  <a:pt x="0" y="0"/>
                </a:moveTo>
                <a:lnTo>
                  <a:pt x="66675" y="66675"/>
                </a:lnTo>
                <a:lnTo>
                  <a:pt x="0" y="133350"/>
                </a:lnTo>
              </a:path>
            </a:pathLst>
          </a:custGeom>
          <a:noFill/>
          <a:ln w="19050">
            <a:solidFill>
              <a:srgbClr val="3C4A64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443663" y="4119562"/>
            <a:ext cx="51339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667500" y="4464569"/>
            <a:ext cx="5524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分批推送，读不到新配置沿用上一版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14363" y="5167313"/>
            <a:ext cx="53244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1056" y="5373688"/>
            <a:ext cx="185738" cy="61912"/>
          </a:xfrm>
          <a:prstGeom prst="ellipse">
            <a:avLst/>
          </a:pr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31056" y="5404644"/>
            <a:ext cx="185738" cy="175419"/>
          </a:xfrm>
          <a:custGeom>
            <a:avLst/>
            <a:gdLst/>
            <a:ahLst/>
            <a:cxnLst/>
            <a:rect l="l" t="t" r="r" b="b"/>
            <a:pathLst>
              <a:path w="185738" h="175419">
                <a:moveTo>
                  <a:pt x="0" y="0"/>
                </a:moveTo>
                <a:lnTo>
                  <a:pt x="0" y="144463"/>
                </a:lnTo>
                <a:arcTo hR="30956" wR="92869" stAng="10800000" swAng="-10800000"/>
                <a:lnTo>
                  <a:pt x="185738" y="0"/>
                </a:lnTo>
              </a:path>
            </a:pathLst>
          </a:cu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31056" y="5476875"/>
            <a:ext cx="185738" cy="30956"/>
          </a:xfrm>
          <a:custGeom>
            <a:avLst/>
            <a:gdLst/>
            <a:ahLst/>
            <a:cxnLst/>
            <a:rect l="l" t="t" r="r" b="b"/>
            <a:pathLst>
              <a:path w="185738" h="30956">
                <a:moveTo>
                  <a:pt x="0" y="0"/>
                </a:moveTo>
                <a:arcTo hR="30956" wR="92869" stAng="10800000" swAng="-10800000"/>
              </a:path>
            </a:pathLst>
          </a:custGeom>
          <a:noFill/>
          <a:ln w="20638">
            <a:solidFill>
              <a:srgbClr val="93A5C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200150" y="5340869"/>
            <a:ext cx="109918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数据只在一个区域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200150" y="5672437"/>
            <a:ext cx="1099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93A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AWS 巴林区域只在本区的数据已无法恢复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124575" y="5619750"/>
            <a:ext cx="133350" cy="7144"/>
          </a:xfrm>
          <a:custGeom>
            <a:avLst/>
            <a:gdLst/>
            <a:ahLst/>
            <a:cxnLst/>
            <a:rect l="l" t="t" r="r" b="b"/>
            <a:pathLst>
              <a:path w="133350" h="7144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/>
          <a:ln w="19050">
            <a:solidFill>
              <a:srgbClr val="3C4A64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191250" y="5553075"/>
            <a:ext cx="66675" cy="133350"/>
          </a:xfrm>
          <a:custGeom>
            <a:avLst/>
            <a:gdLst/>
            <a:ahLst/>
            <a:cxnLst/>
            <a:rect l="l" t="t" r="r" b="b"/>
            <a:pathLst>
              <a:path w="66675" h="133350">
                <a:moveTo>
                  <a:pt x="0" y="0"/>
                </a:moveTo>
                <a:lnTo>
                  <a:pt x="66675" y="66675"/>
                </a:lnTo>
                <a:lnTo>
                  <a:pt x="0" y="133350"/>
                </a:lnTo>
              </a:path>
            </a:pathLst>
          </a:custGeom>
          <a:noFill/>
          <a:ln w="19050">
            <a:solidFill>
              <a:srgbClr val="3C4A64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443663" y="5167313"/>
            <a:ext cx="5133975" cy="9048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667500" y="5512319"/>
            <a:ext cx="5524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跨区域副本，加区域外备份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Azure 复盘 YKYN-BWZ，AWS DynamoDB 事故复盘（2025 年 10 月），AWS 状态页（2026-09-15），团队归纳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 / 决定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P14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状态页和告警要搬出主云：Google 首条公告晚了 55 分钟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1757363"/>
            <a:ext cx="6086475" cy="3990975"/>
          </a:xfrm>
          <a:prstGeom prst="roundRect">
            <a:avLst>
              <a:gd name="adj" fmla="val 1909"/>
            </a:avLst>
          </a:prstGeom>
          <a:solidFill>
            <a:srgbClr val="070B15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9125" y="1762125"/>
            <a:ext cx="6076950" cy="304800"/>
          </a:xfrm>
          <a:custGeom>
            <a:avLst/>
            <a:gdLst/>
            <a:ahLst/>
            <a:cxnLst/>
            <a:rect l="l" t="t" r="r" b="b"/>
            <a:pathLst>
              <a:path w="6076950" h="304800">
                <a:moveTo>
                  <a:pt x="0" y="304800"/>
                </a:moveTo>
                <a:lnTo>
                  <a:pt x="0" y="66675"/>
                </a:lnTo>
                <a:arcTo hR="66675" wR="66675" stAng="10800000" swAng="5400000"/>
                <a:lnTo>
                  <a:pt x="6010275" y="0"/>
                </a:lnTo>
                <a:arcTo hR="66675" wR="66675" stAng="16200000" swAng="5400000"/>
                <a:lnTo>
                  <a:pt x="6076950" y="304800"/>
                </a:lnTo>
                <a:close/>
              </a:path>
            </a:pathLst>
          </a:custGeom>
          <a:solidFill>
            <a:srgbClr val="121A30"/>
          </a:solidFill>
          <a:ln/>
        </p:spPr>
      </p:sp>
      <p:sp>
        <p:nvSpPr>
          <p:cNvPr id="11" name="Shape 9"/>
          <p:cNvSpPr/>
          <p:nvPr/>
        </p:nvSpPr>
        <p:spPr>
          <a:xfrm>
            <a:off x="619125" y="2066925"/>
            <a:ext cx="607695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2" name="Text 10"/>
          <p:cNvSpPr/>
          <p:nvPr/>
        </p:nvSpPr>
        <p:spPr>
          <a:xfrm>
            <a:off x="800100" y="1854390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status.internal / overview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rcRect l="3393" r="3393" t="0" b="0"/>
          <a:stretch/>
        </p:blipFill>
        <p:spPr>
          <a:xfrm>
            <a:off x="619125" y="2076450"/>
            <a:ext cx="6076950" cy="3667125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6934200" y="2667000"/>
            <a:ext cx="46482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5" name="Shape 12"/>
          <p:cNvSpPr/>
          <p:nvPr/>
        </p:nvSpPr>
        <p:spPr>
          <a:xfrm>
            <a:off x="7214352" y="2145506"/>
            <a:ext cx="30245" cy="8730"/>
          </a:xfrm>
          <a:custGeom>
            <a:avLst/>
            <a:gdLst/>
            <a:ahLst/>
            <a:cxnLst/>
            <a:rect l="l" t="t" r="r" b="b"/>
            <a:pathLst>
              <a:path w="30245" h="8730">
                <a:moveTo>
                  <a:pt x="0" y="0"/>
                </a:moveTo>
                <a:arcTo hR="17463" wR="17463" stAng="8999825" swAng="-7199651"/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150891" y="2016790"/>
            <a:ext cx="122241" cy="93791"/>
          </a:xfrm>
          <a:custGeom>
            <a:avLst/>
            <a:gdLst/>
            <a:ahLst/>
            <a:cxnLst/>
            <a:rect l="l" t="t" r="r" b="b"/>
            <a:pathLst>
              <a:path w="122241" h="93791">
                <a:moveTo>
                  <a:pt x="122241" y="93791"/>
                </a:moveTo>
                <a:lnTo>
                  <a:pt x="8734" y="93791"/>
                </a:lnTo>
                <a:arcTo hR="8731" wR="8731" stAng="5398771" swAng="7939171"/>
                <a:cubicBezTo>
                  <a:pt x="13886" y="67213"/>
                  <a:pt x="26197" y="54492"/>
                  <a:pt x="26197" y="15210"/>
                </a:cubicBezTo>
                <a:arcTo hR="52388" wR="52388" stAng="10799157" swAng="1012637"/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142163" y="1979613"/>
            <a:ext cx="174625" cy="174625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174625" y="174625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200382" y="1979610"/>
            <a:ext cx="96384" cy="105214"/>
          </a:xfrm>
          <a:custGeom>
            <a:avLst/>
            <a:gdLst/>
            <a:ahLst/>
            <a:cxnLst/>
            <a:rect l="l" t="t" r="r" b="b"/>
            <a:pathLst>
              <a:path w="96384" h="105214">
                <a:moveTo>
                  <a:pt x="0" y="8821"/>
                </a:moveTo>
                <a:arcTo hR="52388" wR="52388" stAng="14175979" swAng="7424154"/>
                <a:cubicBezTo>
                  <a:pt x="81480" y="75850"/>
                  <a:pt x="88203" y="93016"/>
                  <a:pt x="96384" y="105214"/>
                </a:cubicBez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448550" y="1959710"/>
            <a:ext cx="4743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F6B7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· 2025-06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448550" y="2196896"/>
            <a:ext cx="4743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状态页受连累，晚 55 分钟才发公告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934200" y="3676650"/>
            <a:ext cx="46482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2" name="Shape 19"/>
          <p:cNvSpPr/>
          <p:nvPr/>
        </p:nvSpPr>
        <p:spPr>
          <a:xfrm>
            <a:off x="7133431" y="2988389"/>
            <a:ext cx="34052" cy="123984"/>
          </a:xfrm>
          <a:custGeom>
            <a:avLst/>
            <a:gdLst/>
            <a:ahLst/>
            <a:cxnLst/>
            <a:rect l="l" t="t" r="r" b="b"/>
            <a:pathLst>
              <a:path w="34052" h="123984">
                <a:moveTo>
                  <a:pt x="34052" y="123984"/>
                </a:moveTo>
                <a:cubicBezTo>
                  <a:pt x="0" y="89932"/>
                  <a:pt x="0" y="34052"/>
                  <a:pt x="34052" y="0"/>
                </a:cubicBez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177768" y="3012837"/>
            <a:ext cx="15035" cy="65484"/>
          </a:xfrm>
          <a:custGeom>
            <a:avLst/>
            <a:gdLst/>
            <a:ahLst/>
            <a:cxnLst/>
            <a:rect l="l" t="t" r="r" b="b"/>
            <a:pathLst>
              <a:path w="15035" h="65484">
                <a:moveTo>
                  <a:pt x="15035" y="0"/>
                </a:moveTo>
                <a:arcTo hR="53610" wR="53610" stAng="13439001" swAng="-4547378"/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212013" y="3032919"/>
            <a:ext cx="34925" cy="34925"/>
          </a:xfrm>
          <a:prstGeom prst="ellipse">
            <a:avLst/>
          </a:pr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266146" y="3013710"/>
            <a:ext cx="19733" cy="65222"/>
          </a:xfrm>
          <a:custGeom>
            <a:avLst/>
            <a:gdLst/>
            <a:ahLst/>
            <a:cxnLst/>
            <a:rect l="l" t="t" r="r" b="b"/>
            <a:pathLst>
              <a:path w="19733" h="65222">
                <a:moveTo>
                  <a:pt x="0" y="0"/>
                </a:moveTo>
                <a:cubicBezTo>
                  <a:pt x="17463" y="17463"/>
                  <a:pt x="19733" y="44617"/>
                  <a:pt x="6985" y="65222"/>
                </a:cubicBez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291467" y="2988389"/>
            <a:ext cx="25534" cy="123111"/>
          </a:xfrm>
          <a:custGeom>
            <a:avLst/>
            <a:gdLst/>
            <a:ahLst/>
            <a:cxnLst/>
            <a:rect l="l" t="t" r="r" b="b"/>
            <a:pathLst>
              <a:path w="25534" h="123111">
                <a:moveTo>
                  <a:pt x="0" y="0"/>
                </a:moveTo>
                <a:arcTo hR="86963" wR="86963" stAng="18896476" swAng="5407049"/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207647" y="3128963"/>
            <a:ext cx="43656" cy="6548"/>
          </a:xfrm>
          <a:custGeom>
            <a:avLst/>
            <a:gdLst/>
            <a:ahLst/>
            <a:cxnLst/>
            <a:rect l="l" t="t" r="r" b="b"/>
            <a:pathLst>
              <a:path w="43656" h="6548">
                <a:moveTo>
                  <a:pt x="0" y="0"/>
                </a:moveTo>
                <a:lnTo>
                  <a:pt x="43656" y="0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194550" y="3067844"/>
            <a:ext cx="69850" cy="96044"/>
          </a:xfrm>
          <a:custGeom>
            <a:avLst/>
            <a:gdLst/>
            <a:ahLst/>
            <a:cxnLst/>
            <a:rect l="l" t="t" r="r" b="b"/>
            <a:pathLst>
              <a:path w="69850" h="96044">
                <a:moveTo>
                  <a:pt x="0" y="96044"/>
                </a:moveTo>
                <a:lnTo>
                  <a:pt x="34925" y="0"/>
                </a:lnTo>
                <a:lnTo>
                  <a:pt x="69850" y="96044"/>
                </a:lnTo>
              </a:path>
            </a:pathLst>
          </a:custGeom>
          <a:noFill/>
          <a:ln w="17463">
            <a:solidFill>
              <a:srgbClr val="FF6B7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448550" y="2969360"/>
            <a:ext cx="4743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F6B7D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Cloudflare · 2025-11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7448550" y="3206546"/>
            <a:ext cx="4743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状态页也挂了，一度疑为 DDoS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6934200" y="4686300"/>
            <a:ext cx="46482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32" name="Shape 29"/>
          <p:cNvSpPr/>
          <p:nvPr/>
        </p:nvSpPr>
        <p:spPr>
          <a:xfrm>
            <a:off x="7159625" y="3998909"/>
            <a:ext cx="139700" cy="174654"/>
          </a:xfrm>
          <a:custGeom>
            <a:avLst/>
            <a:gdLst/>
            <a:ahLst/>
            <a:cxnLst/>
            <a:rect l="l" t="t" r="r" b="b"/>
            <a:pathLst>
              <a:path w="139700" h="174654">
                <a:moveTo>
                  <a:pt x="139700" y="96048"/>
                </a:moveTo>
                <a:cubicBezTo>
                  <a:pt x="139700" y="139704"/>
                  <a:pt x="109141" y="161532"/>
                  <a:pt x="72819" y="174192"/>
                </a:cubicBezTo>
                <a:arcTo hR="8731" wR="8731" stAng="4276817" swAng="2348977"/>
                <a:cubicBezTo>
                  <a:pt x="30559" y="161532"/>
                  <a:pt x="0" y="139704"/>
                  <a:pt x="0" y="96048"/>
                </a:cubicBezTo>
                <a:lnTo>
                  <a:pt x="0" y="34929"/>
                </a:lnTo>
                <a:arcTo hR="8731" wR="8731" stAng="10800000" swAng="5400000"/>
                <a:cubicBezTo>
                  <a:pt x="26194" y="26198"/>
                  <a:pt x="48022" y="15720"/>
                  <a:pt x="63214" y="2449"/>
                </a:cubicBezTo>
                <a:arcTo hR="10216" wR="10216" stAng="13769437" swAng="4861127"/>
                <a:cubicBezTo>
                  <a:pt x="91765" y="15807"/>
                  <a:pt x="113506" y="26198"/>
                  <a:pt x="130969" y="26198"/>
                </a:cubicBezTo>
                <a:arcTo hR="8731" wR="8731" stAng="16200000" swAng="5400000"/>
                <a:close/>
              </a:path>
            </a:pathLst>
          </a:custGeom>
          <a:noFill/>
          <a:ln w="17463">
            <a:solidFill>
              <a:srgbClr val="93A5C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7203281" y="4068763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93A5C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448550" y="3979010"/>
            <a:ext cx="4743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承诺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7448550" y="4216196"/>
            <a:ext cx="4743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主监控挂了，通报设施也要能用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6938963" y="4786313"/>
            <a:ext cx="4638675" cy="90487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159625" y="5008563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0" y="174625"/>
                </a:moveTo>
                <a:lnTo>
                  <a:pt x="0" y="17463"/>
                </a:lnTo>
                <a:arcTo hR="8731" wR="8731" stAng="10800000" swAng="3187806"/>
                <a:arcTo hR="52388" wR="52388" stAng="13987806" swAng="2212194"/>
                <a:cubicBezTo>
                  <a:pt x="61119" y="0"/>
                  <a:pt x="78581" y="17463"/>
                  <a:pt x="98951" y="17463"/>
                </a:cubicBezTo>
                <a:quadBezTo>
                  <a:pt x="116414" y="17463"/>
                  <a:pt x="125730" y="10478"/>
                </a:quadBezTo>
                <a:arcTo hR="8731" wR="8731" stAng="13987806" swAng="7612194"/>
                <a:lnTo>
                  <a:pt x="139700" y="104775"/>
                </a:lnTo>
                <a:arcTo hR="8731" wR="8731" stAng="0" swAng="3187806"/>
                <a:arcTo hR="52388" wR="52388" stAng="3187806" swAng="2212194"/>
                <a:cubicBezTo>
                  <a:pt x="78581" y="122238"/>
                  <a:pt x="61119" y="104775"/>
                  <a:pt x="34925" y="104775"/>
                </a:cubicBezTo>
                <a:arcTo hR="52388" wR="52388" stAng="16199913" swAng="-2508649"/>
              </a:path>
            </a:pathLst>
          </a:custGeom>
          <a:noFill/>
          <a:ln w="17463">
            <a:solidFill>
              <a:srgbClr val="53E0D2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448550" y="4988660"/>
            <a:ext cx="4743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我们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7448550" y="5225846"/>
            <a:ext cx="4743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状态页、告警和值班通知不走主云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609600" y="6388290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src: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953672" y="6388290"/>
            <a:ext cx="1123832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Google Cloud 事故复盘（2025-06-13），Cloudflare 事故复盘（2025-11-18）。界面为 AI 生成的示意图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 / 决定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P15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92580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001808"/>
            <a:ext cx="115824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路线图：Q4 先补限流和发布，2027 Q2 上第二区域温备</a:t>
            </a:r>
            <a:endParaRPr lang="en-US" sz="23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476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09600" y="1971675"/>
            <a:ext cx="10972800" cy="19050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0" name="Shape 8"/>
          <p:cNvSpPr/>
          <p:nvPr/>
        </p:nvSpPr>
        <p:spPr>
          <a:xfrm>
            <a:off x="619125" y="1914525"/>
            <a:ext cx="133350" cy="133350"/>
          </a:xfrm>
          <a:prstGeom prst="ellipse">
            <a:avLst/>
          </a:prstGeom>
          <a:solidFill>
            <a:srgbClr val="53E0D2"/>
          </a:solidFill>
          <a:ln w="19050">
            <a:solidFill>
              <a:srgbClr val="53E0D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" y="1675049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 Q4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4363" y="2176463"/>
            <a:ext cx="2619375" cy="3095625"/>
          </a:xfrm>
          <a:prstGeom prst="rect">
            <a:avLst/>
          </a:prstGeom>
          <a:solidFill>
            <a:srgbClr val="132834"/>
          </a:solidFill>
          <a:ln w="9525">
            <a:solidFill>
              <a:srgbClr val="53E0D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92438" y="2416175"/>
            <a:ext cx="31750" cy="63500"/>
          </a:xfrm>
          <a:custGeom>
            <a:avLst/>
            <a:gdLst/>
            <a:ahLst/>
            <a:cxnLst/>
            <a:rect l="l" t="t" r="r" b="b"/>
            <a:pathLst>
              <a:path w="31750" h="63500">
                <a:moveTo>
                  <a:pt x="0" y="0"/>
                </a:moveTo>
                <a:lnTo>
                  <a:pt x="31750" y="31750"/>
                </a:lnTo>
                <a:lnTo>
                  <a:pt x="0" y="63500"/>
                </a:lnTo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81313" y="2447925"/>
            <a:ext cx="142875" cy="39688"/>
          </a:xfrm>
          <a:custGeom>
            <a:avLst/>
            <a:gdLst/>
            <a:ahLst/>
            <a:cxnLst/>
            <a:rect l="l" t="t" r="r" b="b"/>
            <a:pathLst>
              <a:path w="142875" h="39688">
                <a:moveTo>
                  <a:pt x="0" y="39688"/>
                </a:moveTo>
                <a:lnTo>
                  <a:pt x="0" y="31750"/>
                </a:lnTo>
                <a:arcTo hR="31750" wR="31750" stAng="10800000" swAng="5400000"/>
                <a:lnTo>
                  <a:pt x="142875" y="0"/>
                </a:lnTo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81313" y="2511425"/>
            <a:ext cx="31750" cy="63500"/>
          </a:xfrm>
          <a:custGeom>
            <a:avLst/>
            <a:gdLst/>
            <a:ahLst/>
            <a:cxnLst/>
            <a:rect l="l" t="t" r="r" b="b"/>
            <a:pathLst>
              <a:path w="31750" h="63500">
                <a:moveTo>
                  <a:pt x="31750" y="63500"/>
                </a:moveTo>
                <a:lnTo>
                  <a:pt x="0" y="31750"/>
                </a:lnTo>
                <a:lnTo>
                  <a:pt x="31750" y="0"/>
                </a:lnTo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81313" y="2503488"/>
            <a:ext cx="142875" cy="39688"/>
          </a:xfrm>
          <a:custGeom>
            <a:avLst/>
            <a:gdLst/>
            <a:ahLst/>
            <a:cxnLst/>
            <a:rect l="l" t="t" r="r" b="b"/>
            <a:pathLst>
              <a:path w="142875" h="39688">
                <a:moveTo>
                  <a:pt x="142875" y="0"/>
                </a:moveTo>
                <a:lnTo>
                  <a:pt x="142875" y="7938"/>
                </a:lnTo>
                <a:arcTo hR="31750" wR="31750" stAng="0" swAng="5400000"/>
                <a:lnTo>
                  <a:pt x="0" y="39688"/>
                </a:lnTo>
              </a:path>
            </a:pathLst>
          </a:custGeom>
          <a:noFill/>
          <a:ln w="15875">
            <a:solidFill>
              <a:srgbClr val="53E0D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0100" y="2370154"/>
            <a:ext cx="113919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限流与退避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00100" y="27813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19" name="Text 17"/>
          <p:cNvSpPr/>
          <p:nvPr/>
        </p:nvSpPr>
        <p:spPr>
          <a:xfrm>
            <a:off x="800100" y="2921190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重试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409700" y="2901023"/>
            <a:ext cx="10782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随机指数退避，设上限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00100" y="33718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2" name="Text 20"/>
          <p:cNvSpPr/>
          <p:nvPr/>
        </p:nvSpPr>
        <p:spPr>
          <a:xfrm>
            <a:off x="800100" y="3511740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队列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09700" y="3491573"/>
            <a:ext cx="10782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按积压长度限流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00100" y="39624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5" name="Text 23"/>
          <p:cNvSpPr/>
          <p:nvPr/>
        </p:nvSpPr>
        <p:spPr>
          <a:xfrm>
            <a:off x="800100" y="4102290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发布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409700" y="4082123"/>
            <a:ext cx="10782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配置分批推送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00100" y="45529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28" name="Text 26"/>
          <p:cNvSpPr/>
          <p:nvPr/>
        </p:nvSpPr>
        <p:spPr>
          <a:xfrm>
            <a:off x="800100" y="4692840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开关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409700" y="4672673"/>
            <a:ext cx="10782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关键改动默认关闭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400425" y="1914525"/>
            <a:ext cx="133350" cy="133350"/>
          </a:xfrm>
          <a:prstGeom prst="ellipse">
            <a:avLst/>
          </a:prstGeom>
          <a:solidFill>
            <a:srgbClr val="0A0F1E"/>
          </a:solidFill>
          <a:ln w="19050">
            <a:solidFill>
              <a:srgbClr val="93A5C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90900" y="1675049"/>
            <a:ext cx="8801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Q1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395663" y="2176463"/>
            <a:ext cx="2619375" cy="30956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662613" y="2527300"/>
            <a:ext cx="47625" cy="47625"/>
          </a:xfrm>
          <a:prstGeom prst="ellipse">
            <a:avLst/>
          </a:pr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662613" y="2439988"/>
            <a:ext cx="142875" cy="111125"/>
          </a:xfrm>
          <a:custGeom>
            <a:avLst/>
            <a:gdLst/>
            <a:ahLst/>
            <a:cxnLst/>
            <a:rect l="l" t="t" r="r" b="b"/>
            <a:pathLst>
              <a:path w="142875" h="111125">
                <a:moveTo>
                  <a:pt x="47625" y="111125"/>
                </a:moveTo>
                <a:lnTo>
                  <a:pt x="115094" y="111125"/>
                </a:lnTo>
                <a:arcTo hR="27781" wR="27781" stAng="5400000" swAng="-10800000"/>
                <a:lnTo>
                  <a:pt x="27781" y="55563"/>
                </a:lnTo>
                <a:arcTo hR="27781" wR="27781" stAng="5400000" swAng="10800000"/>
                <a:lnTo>
                  <a:pt x="95250" y="0"/>
                </a:lnTo>
              </a:path>
            </a:pathLst>
          </a:cu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57863" y="2416175"/>
            <a:ext cx="47625" cy="47625"/>
          </a:xfrm>
          <a:prstGeom prst="ellipse">
            <a:avLst/>
          </a:pr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581400" y="2370154"/>
            <a:ext cx="8610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独立备用路径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581400" y="27813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38" name="Text 36"/>
          <p:cNvSpPr/>
          <p:nvPr/>
        </p:nvSpPr>
        <p:spPr>
          <a:xfrm>
            <a:off x="3581400" y="2921190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入口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191000" y="2901023"/>
            <a:ext cx="8001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备用 DNS 与入口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581400" y="33718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41" name="Text 39"/>
          <p:cNvSpPr/>
          <p:nvPr/>
        </p:nvSpPr>
        <p:spPr>
          <a:xfrm>
            <a:off x="3581400" y="3511740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身份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191000" y="3491573"/>
            <a:ext cx="8001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登录不依赖单一区域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581400" y="39624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44" name="Text 42"/>
          <p:cNvSpPr/>
          <p:nvPr/>
        </p:nvSpPr>
        <p:spPr>
          <a:xfrm>
            <a:off x="3581400" y="4102290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观测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4191000" y="4082123"/>
            <a:ext cx="8001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状态页和告警迁出主云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181725" y="1914525"/>
            <a:ext cx="133350" cy="133350"/>
          </a:xfrm>
          <a:prstGeom prst="ellipse">
            <a:avLst/>
          </a:prstGeom>
          <a:solidFill>
            <a:srgbClr val="0A0F1E"/>
          </a:solidFill>
          <a:ln w="19050">
            <a:solidFill>
              <a:srgbClr val="93A5C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172200" y="1675049"/>
            <a:ext cx="6019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Q2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176963" y="2176463"/>
            <a:ext cx="2619375" cy="30956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435975" y="2416175"/>
            <a:ext cx="158750" cy="63500"/>
          </a:xfrm>
          <a:prstGeom prst="roundRect">
            <a:avLst>
              <a:gd name="adj" fmla="val 25000"/>
            </a:avLst>
          </a:pr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435975" y="2511425"/>
            <a:ext cx="158750" cy="63500"/>
          </a:xfrm>
          <a:prstGeom prst="roundRect">
            <a:avLst>
              <a:gd name="adj" fmla="val 25000"/>
            </a:avLst>
          </a:pr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467725" y="2447925"/>
            <a:ext cx="79" cy="0"/>
          </a:xfrm>
          <a:prstGeom prst="line">
            <a:avLst/>
          </a:pr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467725" y="2543175"/>
            <a:ext cx="79" cy="0"/>
          </a:xfrm>
          <a:prstGeom prst="line">
            <a:avLst/>
          </a:pr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362700" y="2370154"/>
            <a:ext cx="5829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第二区域温备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362700" y="27813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55" name="Text 53"/>
          <p:cNvSpPr/>
          <p:nvPr/>
        </p:nvSpPr>
        <p:spPr>
          <a:xfrm>
            <a:off x="6362700" y="2921190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规模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6972300" y="2901023"/>
            <a:ext cx="5219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缩小规模、功能完整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362700" y="33718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58" name="Text 56"/>
          <p:cNvSpPr/>
          <p:nvPr/>
        </p:nvSpPr>
        <p:spPr>
          <a:xfrm>
            <a:off x="6362700" y="3511740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数据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972300" y="3491573"/>
            <a:ext cx="5219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跨区副本加区外备份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362700" y="39624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1" name="Text 59"/>
          <p:cNvSpPr/>
          <p:nvPr/>
        </p:nvSpPr>
        <p:spPr>
          <a:xfrm>
            <a:off x="6362700" y="4102290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RPO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972300" y="4082123"/>
            <a:ext cx="5219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秒级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6362700" y="45529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64" name="Text 62"/>
          <p:cNvSpPr/>
          <p:nvPr/>
        </p:nvSpPr>
        <p:spPr>
          <a:xfrm>
            <a:off x="6362700" y="4692840"/>
            <a:ext cx="582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RTO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972300" y="4672673"/>
            <a:ext cx="5219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分钟级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8963025" y="1914525"/>
            <a:ext cx="133350" cy="133350"/>
          </a:xfrm>
          <a:prstGeom prst="ellipse">
            <a:avLst/>
          </a:prstGeom>
          <a:solidFill>
            <a:srgbClr val="0A0F1E"/>
          </a:solidFill>
          <a:ln w="19050">
            <a:solidFill>
              <a:srgbClr val="93A5C0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953500" y="1675049"/>
            <a:ext cx="3238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Q3 起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8958263" y="2176463"/>
            <a:ext cx="2619375" cy="309562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1225213" y="2424113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42875" h="71438">
                <a:moveTo>
                  <a:pt x="0" y="71438"/>
                </a:moveTo>
                <a:arcTo hR="71438" wR="71438" stAng="10800000" swAng="5400000"/>
                <a:arcTo hR="77391" wR="77391" stAng="16212932" swAng="2628911"/>
                <a:lnTo>
                  <a:pt x="142875" y="39688"/>
                </a:lnTo>
              </a:path>
            </a:pathLst>
          </a:cu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1328400" y="2424113"/>
            <a:ext cx="39688" cy="39688"/>
          </a:xfrm>
          <a:custGeom>
            <a:avLst/>
            <a:gdLst/>
            <a:ahLst/>
            <a:cxnLst/>
            <a:rect l="l" t="t" r="r" b="b"/>
            <a:pathLst>
              <a:path w="39688" h="39688">
                <a:moveTo>
                  <a:pt x="39688" y="0"/>
                </a:moveTo>
                <a:lnTo>
                  <a:pt x="39688" y="39688"/>
                </a:lnTo>
                <a:lnTo>
                  <a:pt x="0" y="39688"/>
                </a:lnTo>
              </a:path>
            </a:pathLst>
          </a:cu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1225213" y="2495550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42875" h="71438">
                <a:moveTo>
                  <a:pt x="142875" y="0"/>
                </a:moveTo>
                <a:arcTo hR="71438" wR="71438" stAng="0" swAng="5400000"/>
                <a:arcTo hR="77391" wR="77391" stAng="5412932" swAng="2628911"/>
                <a:lnTo>
                  <a:pt x="0" y="31750"/>
                </a:lnTo>
              </a:path>
            </a:pathLst>
          </a:cu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1225213" y="2527300"/>
            <a:ext cx="39688" cy="39688"/>
          </a:xfrm>
          <a:custGeom>
            <a:avLst/>
            <a:gdLst/>
            <a:ahLst/>
            <a:cxnLst/>
            <a:rect l="l" t="t" r="r" b="b"/>
            <a:pathLst>
              <a:path w="39688" h="39688">
                <a:moveTo>
                  <a:pt x="39688" y="0"/>
                </a:moveTo>
                <a:lnTo>
                  <a:pt x="0" y="0"/>
                </a:lnTo>
                <a:lnTo>
                  <a:pt x="0" y="39688"/>
                </a:lnTo>
              </a:path>
            </a:pathLst>
          </a:custGeom>
          <a:noFill/>
          <a:ln w="15875">
            <a:solidFill>
              <a:srgbClr val="93A5C0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9144000" y="2370154"/>
            <a:ext cx="3048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切换演练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9144000" y="278130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75" name="Text 73"/>
          <p:cNvSpPr/>
          <p:nvPr/>
        </p:nvSpPr>
        <p:spPr>
          <a:xfrm>
            <a:off x="9144000" y="2921190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频率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9753600" y="2901023"/>
            <a:ext cx="2438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每季度一次区域切换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9144000" y="3371850"/>
            <a:ext cx="22479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78" name="Text 76"/>
          <p:cNvSpPr/>
          <p:nvPr/>
        </p:nvSpPr>
        <p:spPr>
          <a:xfrm>
            <a:off x="9144000" y="3511740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决策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9753600" y="3491573"/>
            <a:ext cx="2438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按演练结果再议多活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Shape 78"/>
          <p:cNvSpPr/>
          <p:nvPr/>
        </p:nvSpPr>
        <p:spPr>
          <a:xfrm>
            <a:off x="614363" y="5434013"/>
            <a:ext cx="10963275" cy="676275"/>
          </a:xfrm>
          <a:prstGeom prst="rect">
            <a:avLst/>
          </a:prstGeom>
          <a:solidFill>
            <a:srgbClr val="121A30"/>
          </a:solidFill>
          <a:ln w="9525">
            <a:solidFill>
              <a:srgbClr val="FFC14D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76300" y="567690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0" y="190500"/>
                </a:moveTo>
                <a:lnTo>
                  <a:pt x="0" y="19050"/>
                </a:lnTo>
                <a:arcTo hR="9525" wR="9525" stAng="10800000" swAng="3187806"/>
                <a:arcTo hR="57150" wR="57150" stAng="13987806" swAng="2212194"/>
                <a:cubicBezTo>
                  <a:pt x="66675" y="0"/>
                  <a:pt x="85725" y="19050"/>
                  <a:pt x="107947" y="19050"/>
                </a:cubicBezTo>
                <a:quadBezTo>
                  <a:pt x="126997" y="19050"/>
                  <a:pt x="137160" y="11430"/>
                </a:quadBezTo>
                <a:arcTo hR="9525" wR="9525" stAng="13987806" swAng="7612194"/>
                <a:lnTo>
                  <a:pt x="152400" y="114300"/>
                </a:lnTo>
                <a:arcTo hR="9525" wR="9525" stAng="0" swAng="3187806"/>
                <a:arcTo hR="57150" wR="57150" stAng="3187806" swAng="2212194"/>
                <a:cubicBezTo>
                  <a:pt x="85725" y="133350"/>
                  <a:pt x="66675" y="114300"/>
                  <a:pt x="38100" y="114300"/>
                </a:cubicBezTo>
                <a:arcTo hR="57150" wR="57150" stAng="16199913" swAng="-2508649"/>
              </a:path>
            </a:pathLst>
          </a:custGeom>
          <a:noFill/>
          <a:ln w="19050">
            <a:solidFill>
              <a:srgbClr val="FFC14D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181100" y="5664719"/>
            <a:ext cx="110109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请评审会拍板：第二区域做温备，不做多活。Q4 先上限流、退避和分批发布。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F1E"/>
          </a:solidFill>
          <a:ln/>
        </p:spPr>
      </p:sp>
      <p:sp>
        <p:nvSpPr>
          <p:cNvPr id="3" name="Shape 1"/>
          <p:cNvSpPr/>
          <p:nvPr/>
        </p:nvSpPr>
        <p:spPr>
          <a:xfrm>
            <a:off x="609600" y="352425"/>
            <a:ext cx="95250" cy="95250"/>
          </a:xfrm>
          <a:prstGeom prst="ellipse">
            <a:avLst/>
          </a:prstGeom>
          <a:solidFill>
            <a:srgbClr val="53E0D2"/>
          </a:solidFill>
          <a:ln/>
        </p:spPr>
      </p:sp>
      <p:sp>
        <p:nvSpPr>
          <p:cNvPr id="4" name="Text 2"/>
          <p:cNvSpPr/>
          <p:nvPr/>
        </p:nvSpPr>
        <p:spPr>
          <a:xfrm>
            <a:off x="800100" y="31188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EOF / 决定  </a:t>
            </a:r>
            <a:pPr algn="l" indent="0" marL="0">
              <a:buNone/>
            </a:pPr>
            <a:r>
              <a:rPr lang="en-US" sz="9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   2026-10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667128" y="376238"/>
            <a:ext cx="28575" cy="28575"/>
          </a:xfrm>
          <a:prstGeom prst="ellipse">
            <a:avLst/>
          </a:prstGeom>
          <a:solidFill>
            <a:srgbClr val="3C4A64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189054"/>
            <a:ext cx="115824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多区域做到</a:t>
            </a:r>
            <a:pPr algn="l" indent="0" marL="0">
              <a:buNone/>
            </a:pPr>
            <a:r>
              <a:rPr lang="en-US" sz="3600" b="1" dirty="0">
                <a:solidFill>
                  <a:srgbClr val="53E0D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温备</a:t>
            </a:r>
            <a:pPr algn="l" indent="0" marL="0">
              <a:buNone/>
            </a:pPr>
            <a:r>
              <a:rPr lang="en-US" sz="360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，先补限流退避和独立备用路径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3009900"/>
            <a:ext cx="10972800" cy="9525"/>
          </a:xfrm>
          <a:prstGeom prst="rect">
            <a:avLst/>
          </a:prstGeom>
          <a:solidFill>
            <a:srgbClr val="24304A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3000375"/>
            <a:ext cx="304800" cy="28575"/>
          </a:xfrm>
          <a:prstGeom prst="rect">
            <a:avLst/>
          </a:prstGeom>
          <a:solidFill>
            <a:srgbClr val="53E0D2"/>
          </a:solidFill>
          <a:ln/>
        </p:spPr>
      </p:sp>
      <p:sp>
        <p:nvSpPr>
          <p:cNvPr id="9" name="Shape 7"/>
          <p:cNvSpPr/>
          <p:nvPr/>
        </p:nvSpPr>
        <p:spPr>
          <a:xfrm>
            <a:off x="614363" y="3338513"/>
            <a:ext cx="10963275" cy="6762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8200" y="3573249"/>
            <a:ext cx="1135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[ ]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428750" y="3590664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 Q4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857500" y="3551254"/>
            <a:ext cx="933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限流与退避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905500" y="3587546"/>
            <a:ext cx="6286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重试退避、队列限流、配置分批推送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14363" y="4157663"/>
            <a:ext cx="10963275" cy="6762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8200" y="4392399"/>
            <a:ext cx="1135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[ ]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428750" y="4409814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Q1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857500" y="4370404"/>
            <a:ext cx="933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独立备用路径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905500" y="4406696"/>
            <a:ext cx="6286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入口、身份、观测各留一条路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14363" y="4976813"/>
            <a:ext cx="10963275" cy="676275"/>
          </a:xfrm>
          <a:prstGeom prst="rect">
            <a:avLst/>
          </a:prstGeom>
          <a:solidFill>
            <a:srgbClr val="121A30"/>
          </a:solidFill>
          <a:ln w="9525">
            <a:solidFill>
              <a:srgbClr val="2430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8200" y="5211549"/>
            <a:ext cx="1135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3E0D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[ ]</a:t>
            </a:r>
            <a:endParaRPr lang="en-US" sz="15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428750" y="5228964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3A5C0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Q2</a:t>
            </a:r>
            <a:endParaRPr lang="en-US" sz="12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857500" y="5189554"/>
            <a:ext cx="933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EAF1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第二区域温备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905500" y="5225846"/>
            <a:ext cx="6286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C9D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RPO 秒级，RTO 分钟级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