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88952" cy="6858000"/>
  <p:notesSz cx="6858000" cy="12188952"/>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review uses the vendors' own postmortems and status pages from Google Cloud, AWS, Microsoft Azure, Cloudflare and GitHub, covering 13 cloud outages between June 2025 and September 2026. The question for the board: do we invest in multi-region and failover, how far do we take it, and what do we do first. Data as of October 4,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first. We went through 13 cloud outages from June 2025 to September 2026, eight of them major, using what the vendors themselves published. Four findings. One: the outages with the widest blast radius were almost never hardware. A config or policy got pushed everywhere within seconds or minutes, and a second region in the same cloud does nothing against that. Two: single-region physical and network failures are real, from storms and power dips to fiber work and, in the Middle East, facilities destroyed outright. Multi-region does contain those. Three: recovery takes far longer than the fault itself, and what stretches it is retries, backlogs and everything restarting at once. Four: SLAs refund future fees. So our recommendation: take the second region to warm standby, not active-active. Give entry, identity and config rollout each a backup path that does not share a control plane. And ship throttling and backoff in Q4 without waiting for the new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the incident windows for the eight major outages, split by root cause. Teal is one change pushed everywhere, five of the eight: Azure Front Door in October 2025 (customer config metadata), Azure in February 2026 (a storage policy job), Cloudflare in November 2025 (the Bot Management feature file), Google Cloud in June 2025 (a quota policy) and Cloudflare in December 2025 (a global WAF config). Their windows are not the longest, but the blast radius was global or multi-region. Grey is single-region: the Azure West US 2 storm at 22h 6m and the AWS us-east-1 DNS race at 14h 32m. Longer, but contained to one region. The eighth is AWS in the Middle East. As of the September 15 status update the two regions had not recovered, so it does not fit on the same chart. On definitions: these are vendor-wide incident windows, not any one customer's downtime. Google's mini report says 3 hours, while the last product recovered after 7h 27m. We use 3 hours. Cloudflare's core traffic recovered in 3h 10m and everything in 5h 46m. We use the former. Azure's main phase in February was 6h 27m, or 12h 2m including managed identity. AWS uses the post-event summary's 14h 32m. The other five incidents are smaller: the AWS use1-az4 thermal event, the Google europe-west4-a voltage dip with cooling unavailable, Google us-west1 fiber maintenance, Azure West US egress network repair in July 2026, and Cloudflare withdrawing about 1,100 BYOIP prefixes in February 2026. The first three come up later. The impact also ran downstream: in Azure's February outage, GitHub Actions hosted runners were unavailable, and the PIR says all regions and runner types were impacted.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Four quotes from three vendors. Google, June: quota management is global, so a policy with blank fields was replicated worldwide within seconds and Service Control crashed in every region at once. Cloudflare, December: the global configuration system used to switch off an internal test tool does no gradual rollout, so the change hit the whole network in seconds. In its Code Orange post on December 19, Cloudflare put November and December down to the same cause: a wrong configuration took the network down in seconds. Azure, February: a security policy job was rolled out region by region, but a defect in the health assessment let the bad targeting state spread across public cloud regions in a short window. Azure's PIR says it plainly: there was nothing customers could have done. Two takeaways. A second region in the same cloud does not help here. And our own config rollout must not have a push-to-everything path either.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cascade in us-east-1 on October 20, 2025. The root cause was a latent race condition in DynamoDB's DNS management. A badly delayed Enactor applied an old plan over a new one, another Enactor's cleanup then deleted that old plan, and every IP for the regional endpoint vanished. The automation could not repair it, so engineers had to. DNS was restored at 09:25 and DynamoDB recovered at 09:40 once client caches expired: 2h 52m. Then came another 11 hours or so. EC2's lease manager for physical hosts, DWFM, depends on DynamoDB. Leases timed out, and when DNS came back it had to rebuild a huge number of them at once. Timeouts re-queued work and it fell into congestive collapse. AWS writes that there was no established recovery procedure, and it took throttling and staged restarts. Network configuration then backed up, NLB health checks flapped for new instances and nodes kept getting pulled from DNS, so at 16:36 AWS turned off NLB's automatic failover. EC2 was fully back at 20:50, the summary puts the end at 21:20, the status page declared full recovery at 22:01, and the last affected Redshift clusters came back at 11:05 the next day. Two points worth keeping: EC2 instances already running before the event stayed healthy throughout, and DynamoDB global table replicas in other regions kept serving reads and writes.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does recovery take so long? The same causes show up across vendors, and none of them is the original fault. Azure in February: automatic retries, meant for resilience, overloaded the managed identity backend, and resilient routing then sent the retry traffic to West US and overloaded that too. Two rounds of scaling out did not help, and in the end they drained all traffic and brought it back slowly. AWS in October: the lease system fell into congestive collapse and needed throttling and staged restarts. Google in June: tasks in us-central1 restarted together and all hit the same Spanner table, and the report admits Service Control lacked randomized exponential backoff. Google calls it a herd effect. Cloudflare in November: after the core recovered, a backlog of logins plus retries made the dashboard unavailable again from 14:40 to 15:30. Azure West US 2 in May: cooling came back in 1h 31m, but storage validation has to run sequentially and took about 14 hours. The first four exist in our own services: client retries, batch restarts and queue backlogs. None of them needs a second region. We can fix them in Q4.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Single-region physical and network failures do happen, and all three of these have official reports. Azure West US 2, May 29, 2026: a storm caused voltage sags and swells across several data centers, cooling went into protective lockout and equipment shut down on heat. It hit two physical availability zones in the same region, a 22h 6m window. Google europe-west4-a, July 2026: a 3 ms utility voltage dip while backup cooling was unavailable because of construction work, and the room reached 44°C. Google's official duration is 14h 55m. Google us-west1, August 20, 2026: planned fiber maintenance squeezed bandwidth between data centers, automatic rerouting failed, and Spanner and metadata latency cascaded downstream. The report says other regions remained fully operational and unaffected. What they share: each hit one region. Microsoft's West US 2 report recommends multi-region for mission-critical workloads. AWS also had a thermal event in use1-az4 in May 2026, which AWS describes as a single availability zone. The three images are AI-generated illustrations, not photos of the incidents.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question: which kind of redundancy stops which kind of failure. Every cell rests on the vendors' own words. A single-AZ failure is stopped by multi-AZ: AWS's thermal event in use1-az4 in May was one zone by AWS's account, though Coinbase said it saw failures across several zones. Next, single-region failures. The Azure West US 2 storm hit two physical zones in one region, so multi-AZ did not help, and Microsoft's report recommends multi-region. For Google us-west1, the report says other regions remained fully operational. AWS us-east-1 is mostly yes: DynamoDB global table replicas elsewhere kept working, but IAM, Redshift and console sign-in had us-east-1 dependencies, which we come back to later. In the Middle East, two regions were damaged across several zones, and only customers with backups outside the region could recover elsewhere. The highlighted row matters most. Against a global or multi-region control plane failure like Google in June or Azure in February, a second region in the same cloud does nothing, and Azure says customers could not have avoided it. For global edge networks like Cloudflare and Azure Front Door, regions do not apply at all. What helps is a backup entry point: after the Front Door outage, Microsoft moved the Azure Portal and other key entry points to active-active with the ability to fail away from Front Door.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Can the SLA cover us? No. First the budget: 99.99% allows 4.38 minutes a month. Every incident window we looked at is far beyond that. The AWS window in October was 872 minutes, 199 times the monthly budget. That assumes the whole window was a full outage and is only illustrative, since real credits depend on each product's definition of downtime and on our own resources. Then what they pay: AWS, Google and Azure cap credits at that service's monthly fee, paid as credit against future bills, and Microsoft's contract states that credits do not compensate for lost revenue. Cloudflare Business caps credits at one month's fee in any 12 months. One more point: the top tier in the EC2, Compute Engine and Azure VM terms is multi-AZ within one region at 99.99%. None has a multi-region tier. DynamoDB global tables are the only cross-region 99.999% tier we found. Bottom line: an SLA is a billing clause, not an availability guarantee, and the business cost of downtime is ours. Method: we use an average month of 30.4375 days. Google's and Microsoft's docs use a 30-day month and print 4.32 minutes.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pick a tier we use AWS's four, the only vendor guidance with minute-level targets. They rise in cost and complexity and fall in RTO and RPO. Backup and restore: only backups, infrastructure is built after the event, RPO in hours, RTO within 24 hours. Pilot light: databases and object storage always on, app servers built after the event, RPO in minutes, RTO in tens of minutes. Warm standby: a scaled-down but fully functional copy always running, RPO in seconds, RTO in minutes. Active-active: several regions taking traffic at once, RPO near zero, RTO potentially zero. We recommend warm standby. The single-region windows we saw ran from about 2 to 22 hours, and an RTO in minutes keeps us clear of all of them. The fourth row is why not pilot light: backup and pilot light both need to create resources during the failover, and in October new EC2 launches in us-east-1 failed for hours, while in February Azure VMs could not be deployed or scaled in several regions. AWS's own guidance lists dependency on control plane operations during recovery as an anti-pattern. Warm standby already runs the whole stack and only needs to scale up. AWS calls active-active the most complex and costly approach, and it still does not protect against data corruption or a global config push. Cost is only relative: the whitepaper goes from one dollar sign to four, Google only says smaller RTO and RPO cost more, and nobody publishes a dollar figure.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Multi-region only works if the dependencies are multi-region too. This tree asks what can still take us down after we fail over. One, entry and DNS: Azure Front Door was down globally for 8h 24m in October 2025, and Microsoft then moved the Azure Portal and other key entry points to active-active with the ability to fail away from Front Door. Two, identity, the one teams miss most often: in AWS's October outage, running in another region was not enough. Redshift customers in every region could not run queries with IAM user credentials, because resolving user groups called the IAM API in us-east-1, and customers with IAM Identity Center in us-east-1 could not sign in. Three, config rollout: 5 of the 8 major outages were one push to everywhere. Cloudflare's Code Orange moved config changes to health-checked staged rollout, falls back to the last good config when a new one cannot be read, and built backup authorization paths for 18 critical services, declared complete in May 2026. Four, data: DynamoDB global tables kept serving in other regions that day, while data hosted only in AWS's Bahrain region was declared unrecoverable in September. Observability is the fifth, on the next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Observability and communication are a dependency too. In Google's June outage the status page itself was affected, in the report's words due to the Cloud Service Health infrastructure being down due to this outage, and the first public post came 55 minutes after the start. In Cloudflare's November outage, its status page, which is not hosted on Cloudflare, happened to go down at the same time, and the team suspected a DDoS attack for a while. Google committed afterwards that monitoring and communication must keep working even when Google Cloud and its primary monitoring products are down. Our plan: the status page, alerting and on-call paging live outside the main cloud, with at least one path to get a message out that does not depend on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order is deliberate. Q4 goes first on work that needs no new region but shortens recovery directly: jittered exponential backoff with caps on retries and throttling on queue length, the two problems that keep coming up in the Google, AWS, Azure and Cloudflare reports. Config rollout moves to staged pushes, and risky changes ship behind flags that are off by default, which answers the push-to-everything class. Q1 2027 adds independent paths for entry and DNS, identity and observability. In Q2 the second region goes live as warm standby, scaled down but fully functional, with cross-region replicas and backups kept outside the region, targeting an RPO in seconds and an RTO in minutes. From Q3 we run a regional failover drill every quarter, and the results come back to this board before anyone proposes active-active. Each phase can be signed off on its own. What we are asking the board to decide today: warm standby, not active-active, and throttling, backoff and staged rollout in Q4 without waiting for the new region.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repeat the ask: take multi-region to warm standby, and fix retries, backoff and independent paths first. With approval, phase one starts in Q4.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ver">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hapter">
    <p:spTree>
      <p:nvGrpSpPr>
        <p:cNvPr id="1" name=""/>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ntent">
    <p:spTree>
      <p:nvGrpSpPr>
        <p:cNvPr id="1" name=""/>
        <p:cNvGrpSpPr/>
        <p:nvPr/>
      </p:nvGrpSpPr>
      <p:grpSpPr>
        <a:xfrm>
          <a:off x="0" y="0"/>
          <a:ext cx="0" cy="0"/>
          <a:chOff x="0" y="0"/>
          <a:chExt cx="0" cy="0"/>
        </a:xfrm>
      </p:grpSpPr>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endin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2.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eg"/><Relationship Id="rId2" Type="http://schemas.openxmlformats.org/officeDocument/2006/relationships/slideLayout" Target="../slideLayouts/slideLayout3.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eg"/><Relationship Id="rId2" Type="http://schemas.openxmlformats.org/officeDocument/2006/relationships/image" Target="../media/image-8-2.jpeg"/><Relationship Id="rId3" Type="http://schemas.openxmlformats.org/officeDocument/2006/relationships/image" Target="../media/image-8-3.jpeg"/><Relationship Id="rId4" Type="http://schemas.openxmlformats.org/officeDocument/2006/relationships/slideLayout" Target="../slideLayouts/slideLayout4.xml"/><Relationship Id="rId5"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eg"/><Relationship Id="rId2" Type="http://schemas.openxmlformats.org/officeDocument/2006/relationships/slideLayout" Target="../slideLayouts/slideLayout3.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eg"/><Relationship Id="rId2" Type="http://schemas.openxmlformats.org/officeDocument/2006/relationships/slideLayout" Target="../slideLayouts/slideLayout4.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0-0000"/>
          <p:cNvSpPr/>
          <p:nvPr/>
        </p:nvSpPr>
        <p:spPr>
          <a:xfrm>
            <a:off x="0" y="0"/>
            <a:ext cx="12192000" cy="6858000"/>
          </a:xfrm>
          <a:prstGeom prst="rect">
            <a:avLst/>
          </a:prstGeom>
          <a:gradFill rotWithShape="1">
            <a:gsLst>
              <a:gs pos="0">
                <a:srgbClr val="0A0F1E">
                  <a:alpha val="94000"/>
                </a:srgbClr>
              </a:gs>
              <a:gs pos="45000">
                <a:srgbClr val="0A0F1E">
                  <a:alpha val="78000"/>
                </a:srgbClr>
              </a:gs>
              <a:gs pos="100000">
                <a:srgbClr val="0A0F1E">
                  <a:alpha val="15000"/>
                </a:srgbClr>
              </a:gs>
            </a:gsLst>
            <a:lin ang="0" scaled="1"/>
          </a:gradFill>
          <a:ln/>
        </p:spPr>
      </p:sp>
      <p:sp>
        <p:nvSpPr>
          <p:cNvPr id="4" name="Shape 1"/>
          <p:cNvSpPr/>
          <p:nvPr/>
        </p:nvSpPr>
        <p:spPr>
          <a:xfrm>
            <a:off x="609600" y="352425"/>
            <a:ext cx="95250" cy="95250"/>
          </a:xfrm>
          <a:prstGeom prst="ellipse">
            <a:avLst/>
          </a:prstGeom>
          <a:solidFill>
            <a:srgbClr val="53E0D2"/>
          </a:solidFill>
          <a:ln/>
        </p:spPr>
      </p:sp>
      <p:sp>
        <p:nvSpPr>
          <p:cNvPr id="5"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00 / Infrastructure team · Architecture review  </a:t>
            </a:r>
            <a:pPr algn="l" indent="0" marL="0">
              <a:buNone/>
            </a:pPr>
            <a:r>
              <a:rPr lang="en-US" sz="975" dirty="0">
                <a:solidFill>
                  <a:srgbClr val="93A5C0"/>
                </a:solidFill>
                <a:latin typeface="Consolas" pitchFamily="34" charset="0"/>
                <a:ea typeface="Microsoft YaHei" pitchFamily="34" charset="-122"/>
                <a:cs typeface="Consolas" pitchFamily="34" charset="-120"/>
              </a:rPr>
              <a:t>   2026-10</a:t>
            </a:r>
            <a:endParaRPr lang="en-US" sz="975" dirty="0">
              <a:latin typeface="Consolas" pitchFamily="34" charset="0"/>
              <a:ea typeface="Microsoft YaHei" pitchFamily="34" charset="-122"/>
              <a:cs typeface="Consolas" pitchFamily="34" charset="-120"/>
            </a:endParaRPr>
          </a:p>
        </p:txBody>
      </p:sp>
      <p:sp>
        <p:nvSpPr>
          <p:cNvPr id="6" name="Shape 3"/>
          <p:cNvSpPr/>
          <p:nvPr/>
        </p:nvSpPr>
        <p:spPr>
          <a:xfrm>
            <a:off x="4401436" y="376238"/>
            <a:ext cx="28575" cy="28575"/>
          </a:xfrm>
          <a:prstGeom prst="ellipse">
            <a:avLst/>
          </a:prstGeom>
          <a:solidFill>
            <a:srgbClr val="3C4A64"/>
          </a:solidFill>
          <a:ln/>
        </p:spPr>
      </p:sp>
      <p:sp>
        <p:nvSpPr>
          <p:cNvPr id="7" name="Text 4"/>
          <p:cNvSpPr/>
          <p:nvPr/>
        </p:nvSpPr>
        <p:spPr>
          <a:xfrm>
            <a:off x="609600" y="2964918"/>
            <a:ext cx="11582400" cy="685800"/>
          </a:xfrm>
          <a:prstGeom prst="rect">
            <a:avLst/>
          </a:prstGeom>
          <a:noFill/>
          <a:ln/>
        </p:spPr>
        <p:txBody>
          <a:bodyPr wrap="none" lIns="0" tIns="0" rIns="0" bIns="0" rtlCol="0" anchor="t"/>
          <a:lstStyle/>
          <a:p>
            <a:pPr algn="l" indent="0" marL="0">
              <a:buNone/>
            </a:pPr>
            <a:r>
              <a:rPr lang="en-US" sz="4500" b="1" dirty="0">
                <a:solidFill>
                  <a:srgbClr val="EAF1FA"/>
                </a:solidFill>
                <a:latin typeface="Microsoft YaHei" pitchFamily="34" charset="0"/>
                <a:ea typeface="Microsoft YaHei" pitchFamily="34" charset="-122"/>
                <a:cs typeface="Microsoft YaHei" pitchFamily="34" charset="-120"/>
              </a:rPr>
              <a:t>Cloud outage review:</a:t>
            </a:r>
            <a:endParaRPr lang="en-US" sz="4500" dirty="0">
              <a:latin typeface="Microsoft YaHei" pitchFamily="34" charset="0"/>
              <a:ea typeface="Microsoft YaHei" pitchFamily="34" charset="-122"/>
              <a:cs typeface="Microsoft YaHei" pitchFamily="34" charset="-120"/>
            </a:endParaRPr>
          </a:p>
        </p:txBody>
      </p:sp>
      <p:sp>
        <p:nvSpPr>
          <p:cNvPr id="8" name="Text 5"/>
          <p:cNvSpPr/>
          <p:nvPr/>
        </p:nvSpPr>
        <p:spPr>
          <a:xfrm>
            <a:off x="609600" y="3688818"/>
            <a:ext cx="11582400" cy="685800"/>
          </a:xfrm>
          <a:prstGeom prst="rect">
            <a:avLst/>
          </a:prstGeom>
          <a:noFill/>
          <a:ln/>
        </p:spPr>
        <p:txBody>
          <a:bodyPr wrap="none" lIns="0" tIns="0" rIns="0" bIns="0" rtlCol="0" anchor="t"/>
          <a:lstStyle/>
          <a:p>
            <a:pPr algn="l" indent="0" marL="0">
              <a:buNone/>
            </a:pPr>
            <a:r>
              <a:rPr lang="en-US" sz="4500" b="1" dirty="0">
                <a:solidFill>
                  <a:srgbClr val="EAF1FA"/>
                </a:solidFill>
                <a:latin typeface="Microsoft YaHei" pitchFamily="34" charset="0"/>
                <a:ea typeface="Microsoft YaHei" pitchFamily="34" charset="-122"/>
                <a:cs typeface="Microsoft YaHei" pitchFamily="34" charset="-120"/>
              </a:rPr>
              <a:t>priorities for our HA</a:t>
            </a:r>
            <a:endParaRPr lang="en-US" sz="4500" dirty="0">
              <a:latin typeface="Microsoft YaHei" pitchFamily="34" charset="0"/>
              <a:ea typeface="Microsoft YaHei" pitchFamily="34" charset="-122"/>
              <a:cs typeface="Microsoft YaHei" pitchFamily="34" charset="-120"/>
            </a:endParaRPr>
          </a:p>
        </p:txBody>
      </p:sp>
      <p:sp>
        <p:nvSpPr>
          <p:cNvPr id="9" name="Shape 6"/>
          <p:cNvSpPr/>
          <p:nvPr/>
        </p:nvSpPr>
        <p:spPr>
          <a:xfrm>
            <a:off x="609600" y="4552950"/>
            <a:ext cx="609600" cy="28575"/>
          </a:xfrm>
          <a:prstGeom prst="rect">
            <a:avLst/>
          </a:prstGeom>
          <a:solidFill>
            <a:srgbClr val="53E0D2"/>
          </a:solidFill>
          <a:ln/>
        </p:spPr>
      </p:sp>
      <p:sp>
        <p:nvSpPr>
          <p:cNvPr id="10" name="Text 7"/>
          <p:cNvSpPr/>
          <p:nvPr/>
        </p:nvSpPr>
        <p:spPr>
          <a:xfrm>
            <a:off x="609600" y="4789143"/>
            <a:ext cx="11582400" cy="240030"/>
          </a:xfrm>
          <a:prstGeom prst="rect">
            <a:avLst/>
          </a:prstGeom>
          <a:noFill/>
          <a:ln/>
        </p:spPr>
        <p:txBody>
          <a:bodyPr wrap="none" lIns="0" tIns="0" rIns="0" bIns="0" rtlCol="0" anchor="t"/>
          <a:lstStyle/>
          <a:p>
            <a:pPr algn="l" indent="0" marL="0">
              <a:buNone/>
            </a:pPr>
            <a:r>
              <a:rPr lang="en-US" sz="1575" dirty="0">
                <a:solidFill>
                  <a:srgbClr val="93A5C0"/>
                </a:solidFill>
                <a:latin typeface="Microsoft YaHei" pitchFamily="34" charset="0"/>
                <a:ea typeface="Microsoft YaHei" pitchFamily="34" charset="-122"/>
                <a:cs typeface="Microsoft YaHei" pitchFamily="34" charset="-120"/>
              </a:rPr>
              <a:t>What 13 official outage records mean for our multi-region plan</a:t>
            </a:r>
            <a:endParaRPr lang="en-US" sz="1575" dirty="0">
              <a:latin typeface="Microsoft YaHei" pitchFamily="34" charset="0"/>
              <a:ea typeface="Microsoft YaHei" pitchFamily="34" charset="-122"/>
              <a:cs typeface="Microsoft YaHei" pitchFamily="34" charset="-120"/>
            </a:endParaRPr>
          </a:p>
        </p:txBody>
      </p:sp>
      <p:sp>
        <p:nvSpPr>
          <p:cNvPr id="11" name="Shape 8"/>
          <p:cNvSpPr/>
          <p:nvPr/>
        </p:nvSpPr>
        <p:spPr>
          <a:xfrm>
            <a:off x="609600" y="6162675"/>
            <a:ext cx="76200" cy="76200"/>
          </a:xfrm>
          <a:prstGeom prst="ellipse">
            <a:avLst/>
          </a:prstGeom>
          <a:solidFill>
            <a:srgbClr val="53E0D2"/>
          </a:solidFill>
          <a:ln/>
        </p:spPr>
      </p:sp>
      <p:sp>
        <p:nvSpPr>
          <p:cNvPr id="12" name="Text 9"/>
          <p:cNvSpPr/>
          <p:nvPr/>
        </p:nvSpPr>
        <p:spPr>
          <a:xfrm>
            <a:off x="762000" y="6122680"/>
            <a:ext cx="11430000" cy="160020"/>
          </a:xfrm>
          <a:prstGeom prst="rect">
            <a:avLst/>
          </a:prstGeom>
          <a:noFill/>
          <a:ln/>
        </p:spPr>
        <p:txBody>
          <a:bodyPr wrap="none" lIns="0" tIns="0" rIns="0" bIns="0" rtlCol="0" anchor="t"/>
          <a:lstStyle/>
          <a:p>
            <a:pPr algn="l" indent="0" marL="0">
              <a:buNone/>
            </a:pPr>
            <a:r>
              <a:rPr lang="en-US" sz="1050" dirty="0">
                <a:solidFill>
                  <a:srgbClr val="53E0D2"/>
                </a:solidFill>
                <a:latin typeface="Consolas" pitchFamily="34" charset="0"/>
                <a:ea typeface="Microsoft YaHei" pitchFamily="34" charset="-122"/>
                <a:cs typeface="Consolas" pitchFamily="34" charset="-120"/>
              </a:rPr>
              <a:t>13 outages · 2025-06 → 2026-09 · official postmortems and status pages only</a:t>
            </a:r>
            <a:endParaRPr lang="en-US" sz="105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00  </a:t>
            </a:r>
            <a:pPr algn="l" indent="0" marL="0">
              <a:buNone/>
            </a:pPr>
            <a:r>
              <a:rPr lang="en-US" sz="975" dirty="0">
                <a:solidFill>
                  <a:srgbClr val="93A5C0"/>
                </a:solidFill>
                <a:latin typeface="Consolas" pitchFamily="34" charset="0"/>
                <a:ea typeface="Microsoft YaHei" pitchFamily="34" charset="-122"/>
                <a:cs typeface="Consolas" pitchFamily="34" charset="-120"/>
              </a:rPr>
              <a:t>   P02</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121283"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Warm standby, but fix retries and paths first</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57363"/>
            <a:ext cx="5400675" cy="2085975"/>
          </a:xfrm>
          <a:prstGeom prst="rect">
            <a:avLst/>
          </a:prstGeom>
          <a:solidFill>
            <a:srgbClr val="132834"/>
          </a:solidFill>
          <a:ln w="9525">
            <a:solidFill>
              <a:srgbClr val="53E0D2"/>
            </a:solidFill>
            <a:prstDash val="solid"/>
          </a:ln>
        </p:spPr>
      </p:sp>
      <p:sp>
        <p:nvSpPr>
          <p:cNvPr id="10" name="Shape 8"/>
          <p:cNvSpPr/>
          <p:nvPr/>
        </p:nvSpPr>
        <p:spPr>
          <a:xfrm>
            <a:off x="838200" y="2000250"/>
            <a:ext cx="419100" cy="419100"/>
          </a:xfrm>
          <a:prstGeom prst="rect">
            <a:avLst/>
          </a:prstGeom>
          <a:noFill/>
          <a:ln w="14288">
            <a:solidFill>
              <a:srgbClr val="53E0D2"/>
            </a:solidFill>
            <a:prstDash val="solid"/>
          </a:ln>
        </p:spPr>
      </p:sp>
      <p:sp>
        <p:nvSpPr>
          <p:cNvPr id="11" name="Shape 9"/>
          <p:cNvSpPr/>
          <p:nvPr/>
        </p:nvSpPr>
        <p:spPr>
          <a:xfrm>
            <a:off x="961993" y="2114525"/>
            <a:ext cx="171515" cy="190550"/>
          </a:xfrm>
          <a:custGeom>
            <a:avLst/>
            <a:gdLst/>
            <a:ahLst/>
            <a:cxnLst/>
            <a:rect l="l" t="t" r="r" b="b"/>
            <a:pathLst>
              <a:path w="171515" h="190550">
                <a:moveTo>
                  <a:pt x="9557" y="114325"/>
                </a:moveTo>
                <a:arcTo hR="9525" wR="9525" stAng="5388279" swAng="7754754"/>
                <a:lnTo>
                  <a:pt x="96425" y="1644"/>
                </a:lnTo>
                <a:arcTo hR="4763" wR="4763" stAng="13254236" swAng="9268521"/>
                <a:lnTo>
                  <a:pt x="86329" y="63366"/>
                </a:lnTo>
                <a:arcTo hR="9525" wR="9525" stAng="12029258" swAng="-6640439"/>
                <a:lnTo>
                  <a:pt x="161957" y="76225"/>
                </a:lnTo>
                <a:arcTo hR="9525" wR="9525" stAng="16188279" swAng="7754754"/>
                <a:lnTo>
                  <a:pt x="75089" y="188906"/>
                </a:lnTo>
                <a:arcTo hR="4763" wR="4763" stAng="2454236" swAng="9268521"/>
                <a:lnTo>
                  <a:pt x="85186" y="127184"/>
                </a:lnTo>
                <a:arcTo hR="9525" wR="9525" stAng="1229258" swAng="-6640439"/>
                <a:close/>
              </a:path>
            </a:pathLst>
          </a:custGeom>
          <a:noFill/>
          <a:ln w="19050">
            <a:solidFill>
              <a:srgbClr val="53E0D2"/>
            </a:solidFill>
            <a:prstDash val="solid"/>
          </a:ln>
        </p:spPr>
      </p:sp>
      <p:sp>
        <p:nvSpPr>
          <p:cNvPr id="12" name="Text 10"/>
          <p:cNvSpPr/>
          <p:nvPr/>
        </p:nvSpPr>
        <p:spPr>
          <a:xfrm>
            <a:off x="0" y="2064485"/>
            <a:ext cx="5867400" cy="148590"/>
          </a:xfrm>
          <a:prstGeom prst="rect">
            <a:avLst/>
          </a:prstGeom>
          <a:noFill/>
          <a:ln/>
        </p:spPr>
        <p:txBody>
          <a:bodyPr wrap="none" lIns="0" tIns="0" rIns="0" bIns="0" rtlCol="0" anchor="t"/>
          <a:lstStyle/>
          <a:p>
            <a:pPr algn="r" indent="0" marL="0">
              <a:buNone/>
            </a:pPr>
            <a:r>
              <a:rPr lang="en-US" sz="975" dirty="0">
                <a:solidFill>
                  <a:srgbClr val="53E0D2"/>
                </a:solidFill>
                <a:latin typeface="Consolas" pitchFamily="34" charset="0"/>
                <a:ea typeface="Microsoft YaHei" pitchFamily="34" charset="-122"/>
                <a:cs typeface="Consolas" pitchFamily="34" charset="-120"/>
              </a:rPr>
              <a:t>01</a:t>
            </a:r>
            <a:endParaRPr lang="en-US" sz="975" dirty="0">
              <a:latin typeface="Consolas" pitchFamily="34" charset="0"/>
              <a:ea typeface="Microsoft YaHei" pitchFamily="34" charset="-122"/>
              <a:cs typeface="Consolas" pitchFamily="34" charset="-120"/>
            </a:endParaRPr>
          </a:p>
        </p:txBody>
      </p:sp>
      <p:sp>
        <p:nvSpPr>
          <p:cNvPr id="13" name="Text 11"/>
          <p:cNvSpPr/>
          <p:nvPr/>
        </p:nvSpPr>
        <p:spPr>
          <a:xfrm>
            <a:off x="838200" y="2665791"/>
            <a:ext cx="11353800" cy="262890"/>
          </a:xfrm>
          <a:prstGeom prst="rect">
            <a:avLst/>
          </a:prstGeom>
          <a:noFill/>
          <a:ln/>
        </p:spPr>
        <p:txBody>
          <a:bodyPr wrap="none" lIns="0" tIns="0" rIns="0" bIns="0" rtlCol="0" anchor="t"/>
          <a:lstStyle/>
          <a:p>
            <a:pPr algn="l" indent="0" marL="0">
              <a:buNone/>
            </a:pPr>
            <a:r>
              <a:rPr lang="en-US" sz="1725" b="1" dirty="0">
                <a:solidFill>
                  <a:srgbClr val="53E0D2"/>
                </a:solidFill>
                <a:latin typeface="Microsoft YaHei" pitchFamily="34" charset="0"/>
                <a:ea typeface="Microsoft YaHei" pitchFamily="34" charset="-122"/>
                <a:cs typeface="Microsoft YaHei" pitchFamily="34" charset="-120"/>
              </a:rPr>
              <a:t>Big outages: one change pushed everywhere</a:t>
            </a:r>
            <a:endParaRPr lang="en-US" sz="1725" dirty="0">
              <a:latin typeface="Microsoft YaHei" pitchFamily="34" charset="0"/>
              <a:ea typeface="Microsoft YaHei" pitchFamily="34" charset="-122"/>
              <a:cs typeface="Microsoft YaHei" pitchFamily="34" charset="-120"/>
            </a:endParaRPr>
          </a:p>
        </p:txBody>
      </p:sp>
      <p:sp>
        <p:nvSpPr>
          <p:cNvPr id="14" name="Text 12"/>
          <p:cNvSpPr/>
          <p:nvPr/>
        </p:nvSpPr>
        <p:spPr>
          <a:xfrm>
            <a:off x="838200" y="3092246"/>
            <a:ext cx="113538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5 of 8 major outages pushed a global config or policy to every</a:t>
            </a:r>
            <a:endParaRPr lang="en-US" sz="1275" dirty="0">
              <a:latin typeface="Microsoft YaHei" pitchFamily="34" charset="0"/>
              <a:ea typeface="Microsoft YaHei" pitchFamily="34" charset="-122"/>
              <a:cs typeface="Microsoft YaHei" pitchFamily="34" charset="-120"/>
            </a:endParaRPr>
          </a:p>
        </p:txBody>
      </p:sp>
      <p:sp>
        <p:nvSpPr>
          <p:cNvPr id="15" name="Text 13"/>
          <p:cNvSpPr/>
          <p:nvPr/>
        </p:nvSpPr>
        <p:spPr>
          <a:xfrm>
            <a:off x="838200" y="3358946"/>
            <a:ext cx="113538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node fast. Another region on the same cloud would not stop it.</a:t>
            </a:r>
            <a:endParaRPr lang="en-US" sz="1275" dirty="0">
              <a:latin typeface="Microsoft YaHei" pitchFamily="34" charset="0"/>
              <a:ea typeface="Microsoft YaHei" pitchFamily="34" charset="-122"/>
              <a:cs typeface="Microsoft YaHei" pitchFamily="34" charset="-120"/>
            </a:endParaRPr>
          </a:p>
        </p:txBody>
      </p:sp>
      <p:sp>
        <p:nvSpPr>
          <p:cNvPr id="16" name="Shape 14"/>
          <p:cNvSpPr/>
          <p:nvPr/>
        </p:nvSpPr>
        <p:spPr>
          <a:xfrm>
            <a:off x="6176963" y="1757363"/>
            <a:ext cx="5400675" cy="2085975"/>
          </a:xfrm>
          <a:prstGeom prst="rect">
            <a:avLst/>
          </a:prstGeom>
          <a:solidFill>
            <a:srgbClr val="121A30"/>
          </a:solidFill>
          <a:ln w="9525">
            <a:solidFill>
              <a:srgbClr val="24304A"/>
            </a:solidFill>
            <a:prstDash val="solid"/>
          </a:ln>
        </p:spPr>
      </p:sp>
      <p:sp>
        <p:nvSpPr>
          <p:cNvPr id="17" name="Shape 15"/>
          <p:cNvSpPr/>
          <p:nvPr/>
        </p:nvSpPr>
        <p:spPr>
          <a:xfrm>
            <a:off x="6400800" y="2000250"/>
            <a:ext cx="419100" cy="419100"/>
          </a:xfrm>
          <a:prstGeom prst="rect">
            <a:avLst/>
          </a:prstGeom>
          <a:noFill/>
          <a:ln w="14288">
            <a:solidFill>
              <a:srgbClr val="3C4A64"/>
            </a:solidFill>
            <a:prstDash val="solid"/>
          </a:ln>
        </p:spPr>
      </p:sp>
      <p:sp>
        <p:nvSpPr>
          <p:cNvPr id="18" name="Shape 16"/>
          <p:cNvSpPr/>
          <p:nvPr/>
        </p:nvSpPr>
        <p:spPr>
          <a:xfrm>
            <a:off x="6515125" y="2124100"/>
            <a:ext cx="190550" cy="133067"/>
          </a:xfrm>
          <a:custGeom>
            <a:avLst/>
            <a:gdLst/>
            <a:ahLst/>
            <a:cxnLst/>
            <a:rect l="l" t="t" r="r" b="b"/>
            <a:pathLst>
              <a:path w="190550" h="133067">
                <a:moveTo>
                  <a:pt x="38075" y="126905"/>
                </a:moveTo>
                <a:arcTo hR="66675" wR="66675" stAng="6924026" swAng="13678509"/>
                <a:lnTo>
                  <a:pt x="147613" y="47600"/>
                </a:lnTo>
                <a:arcTo hR="42863" wR="42863" stAng="16194002" swAng="10429271"/>
              </a:path>
            </a:pathLst>
          </a:custGeom>
          <a:noFill/>
          <a:ln w="19050">
            <a:solidFill>
              <a:srgbClr val="EAF1FA"/>
            </a:solidFill>
            <a:prstDash val="solid"/>
          </a:ln>
        </p:spPr>
      </p:sp>
      <p:sp>
        <p:nvSpPr>
          <p:cNvPr id="19" name="Shape 17"/>
          <p:cNvSpPr/>
          <p:nvPr/>
        </p:nvSpPr>
        <p:spPr>
          <a:xfrm>
            <a:off x="6591300" y="2209800"/>
            <a:ext cx="38100" cy="95250"/>
          </a:xfrm>
          <a:custGeom>
            <a:avLst/>
            <a:gdLst/>
            <a:ahLst/>
            <a:cxnLst/>
            <a:rect l="l" t="t" r="r" b="b"/>
            <a:pathLst>
              <a:path w="38100" h="95250">
                <a:moveTo>
                  <a:pt x="28575" y="0"/>
                </a:moveTo>
                <a:lnTo>
                  <a:pt x="0" y="47625"/>
                </a:lnTo>
                <a:lnTo>
                  <a:pt x="38100" y="47625"/>
                </a:lnTo>
                <a:lnTo>
                  <a:pt x="9525" y="95250"/>
                </a:lnTo>
              </a:path>
            </a:pathLst>
          </a:custGeom>
          <a:noFill/>
          <a:ln w="19050">
            <a:solidFill>
              <a:srgbClr val="EAF1FA"/>
            </a:solidFill>
            <a:prstDash val="solid"/>
          </a:ln>
        </p:spPr>
      </p:sp>
      <p:sp>
        <p:nvSpPr>
          <p:cNvPr id="20" name="Text 18"/>
          <p:cNvSpPr/>
          <p:nvPr/>
        </p:nvSpPr>
        <p:spPr>
          <a:xfrm>
            <a:off x="0" y="2064485"/>
            <a:ext cx="11430000" cy="148590"/>
          </a:xfrm>
          <a:prstGeom prst="rect">
            <a:avLst/>
          </a:prstGeom>
          <a:noFill/>
          <a:ln/>
        </p:spPr>
        <p:txBody>
          <a:bodyPr wrap="none" lIns="0" tIns="0" rIns="0" bIns="0" rtlCol="0" anchor="t"/>
          <a:lstStyle/>
          <a:p>
            <a:pPr algn="r" indent="0" marL="0">
              <a:buNone/>
            </a:pPr>
            <a:r>
              <a:rPr lang="en-US" sz="975" dirty="0">
                <a:solidFill>
                  <a:srgbClr val="636E83"/>
                </a:solidFill>
                <a:latin typeface="Consolas" pitchFamily="34" charset="0"/>
                <a:ea typeface="Microsoft YaHei" pitchFamily="34" charset="-122"/>
                <a:cs typeface="Consolas" pitchFamily="34" charset="-120"/>
              </a:rPr>
              <a:t>02</a:t>
            </a:r>
            <a:endParaRPr lang="en-US" sz="975" dirty="0">
              <a:latin typeface="Consolas" pitchFamily="34" charset="0"/>
              <a:ea typeface="Microsoft YaHei" pitchFamily="34" charset="-122"/>
              <a:cs typeface="Consolas" pitchFamily="34" charset="-120"/>
            </a:endParaRPr>
          </a:p>
        </p:txBody>
      </p:sp>
      <p:sp>
        <p:nvSpPr>
          <p:cNvPr id="21" name="Text 19"/>
          <p:cNvSpPr/>
          <p:nvPr/>
        </p:nvSpPr>
        <p:spPr>
          <a:xfrm>
            <a:off x="6400800" y="2665791"/>
            <a:ext cx="5791200" cy="262890"/>
          </a:xfrm>
          <a:prstGeom prst="rect">
            <a:avLst/>
          </a:prstGeom>
          <a:noFill/>
          <a:ln/>
        </p:spPr>
        <p:txBody>
          <a:bodyPr wrap="none" lIns="0" tIns="0" rIns="0" bIns="0" rtlCol="0" anchor="t"/>
          <a:lstStyle/>
          <a:p>
            <a:pPr algn="l" indent="0" marL="0">
              <a:buNone/>
            </a:pPr>
            <a:r>
              <a:rPr lang="en-US" sz="1725" b="1" dirty="0">
                <a:solidFill>
                  <a:srgbClr val="EAF1FA"/>
                </a:solidFill>
                <a:latin typeface="Microsoft YaHei" pitchFamily="34" charset="0"/>
                <a:ea typeface="Microsoft YaHei" pitchFamily="34" charset="-122"/>
                <a:cs typeface="Microsoft YaHei" pitchFamily="34" charset="-120"/>
              </a:rPr>
              <a:t>Regional failures are real, regions hold</a:t>
            </a:r>
            <a:endParaRPr lang="en-US" sz="1725" dirty="0">
              <a:latin typeface="Microsoft YaHei" pitchFamily="34" charset="0"/>
              <a:ea typeface="Microsoft YaHei" pitchFamily="34" charset="-122"/>
              <a:cs typeface="Microsoft YaHei" pitchFamily="34" charset="-120"/>
            </a:endParaRPr>
          </a:p>
        </p:txBody>
      </p:sp>
      <p:sp>
        <p:nvSpPr>
          <p:cNvPr id="22" name="Text 20"/>
          <p:cNvSpPr/>
          <p:nvPr/>
        </p:nvSpPr>
        <p:spPr>
          <a:xfrm>
            <a:off x="6400800" y="3092246"/>
            <a:ext cx="57912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Storms, voltage dips and fiber work each hit one region. The</a:t>
            </a:r>
            <a:endParaRPr lang="en-US" sz="1275" dirty="0">
              <a:latin typeface="Microsoft YaHei" pitchFamily="34" charset="0"/>
              <a:ea typeface="Microsoft YaHei" pitchFamily="34" charset="-122"/>
              <a:cs typeface="Microsoft YaHei" pitchFamily="34" charset="-120"/>
            </a:endParaRPr>
          </a:p>
        </p:txBody>
      </p:sp>
      <p:sp>
        <p:nvSpPr>
          <p:cNvPr id="23" name="Text 21"/>
          <p:cNvSpPr/>
          <p:nvPr/>
        </p:nvSpPr>
        <p:spPr>
          <a:xfrm>
            <a:off x="6400800" y="3358946"/>
            <a:ext cx="57912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others kept running.</a:t>
            </a:r>
            <a:endParaRPr lang="en-US" sz="1275" dirty="0">
              <a:latin typeface="Microsoft YaHei" pitchFamily="34" charset="0"/>
              <a:ea typeface="Microsoft YaHei" pitchFamily="34" charset="-122"/>
              <a:cs typeface="Microsoft YaHei" pitchFamily="34" charset="-120"/>
            </a:endParaRPr>
          </a:p>
        </p:txBody>
      </p:sp>
      <p:sp>
        <p:nvSpPr>
          <p:cNvPr id="24" name="Shape 22"/>
          <p:cNvSpPr/>
          <p:nvPr/>
        </p:nvSpPr>
        <p:spPr>
          <a:xfrm>
            <a:off x="614363" y="4005262"/>
            <a:ext cx="5400675" cy="2085975"/>
          </a:xfrm>
          <a:prstGeom prst="rect">
            <a:avLst/>
          </a:prstGeom>
          <a:solidFill>
            <a:srgbClr val="121A30"/>
          </a:solidFill>
          <a:ln w="9525">
            <a:solidFill>
              <a:srgbClr val="24304A"/>
            </a:solidFill>
            <a:prstDash val="solid"/>
          </a:ln>
        </p:spPr>
      </p:sp>
      <p:sp>
        <p:nvSpPr>
          <p:cNvPr id="25" name="Shape 23"/>
          <p:cNvSpPr/>
          <p:nvPr/>
        </p:nvSpPr>
        <p:spPr>
          <a:xfrm>
            <a:off x="838200" y="4248150"/>
            <a:ext cx="419100" cy="419100"/>
          </a:xfrm>
          <a:prstGeom prst="rect">
            <a:avLst/>
          </a:prstGeom>
          <a:noFill/>
          <a:ln w="14288">
            <a:solidFill>
              <a:srgbClr val="3C4A64"/>
            </a:solidFill>
            <a:prstDash val="solid"/>
          </a:ln>
        </p:spPr>
      </p:sp>
      <p:sp>
        <p:nvSpPr>
          <p:cNvPr id="26" name="Shape 24"/>
          <p:cNvSpPr/>
          <p:nvPr/>
        </p:nvSpPr>
        <p:spPr>
          <a:xfrm>
            <a:off x="1095375" y="4362450"/>
            <a:ext cx="38100" cy="76200"/>
          </a:xfrm>
          <a:custGeom>
            <a:avLst/>
            <a:gdLst/>
            <a:ahLst/>
            <a:cxnLst/>
            <a:rect l="l" t="t" r="r" b="b"/>
            <a:pathLst>
              <a:path w="38100" h="76200">
                <a:moveTo>
                  <a:pt x="0" y="0"/>
                </a:moveTo>
                <a:lnTo>
                  <a:pt x="38100" y="38100"/>
                </a:lnTo>
                <a:lnTo>
                  <a:pt x="0" y="76200"/>
                </a:lnTo>
              </a:path>
            </a:pathLst>
          </a:custGeom>
          <a:noFill/>
          <a:ln w="19050">
            <a:solidFill>
              <a:srgbClr val="EAF1FA"/>
            </a:solidFill>
            <a:prstDash val="solid"/>
          </a:ln>
        </p:spPr>
      </p:sp>
      <p:sp>
        <p:nvSpPr>
          <p:cNvPr id="27" name="Shape 25"/>
          <p:cNvSpPr/>
          <p:nvPr/>
        </p:nvSpPr>
        <p:spPr>
          <a:xfrm>
            <a:off x="962025" y="4400550"/>
            <a:ext cx="171450" cy="47625"/>
          </a:xfrm>
          <a:custGeom>
            <a:avLst/>
            <a:gdLst/>
            <a:ahLst/>
            <a:cxnLst/>
            <a:rect l="l" t="t" r="r" b="b"/>
            <a:pathLst>
              <a:path w="171450" h="47625">
                <a:moveTo>
                  <a:pt x="0" y="47625"/>
                </a:moveTo>
                <a:lnTo>
                  <a:pt x="0" y="38100"/>
                </a:lnTo>
                <a:arcTo hR="38100" wR="38100" stAng="10800000" swAng="5400000"/>
                <a:lnTo>
                  <a:pt x="171450" y="0"/>
                </a:lnTo>
              </a:path>
            </a:pathLst>
          </a:custGeom>
          <a:noFill/>
          <a:ln w="19050">
            <a:solidFill>
              <a:srgbClr val="EAF1FA"/>
            </a:solidFill>
            <a:prstDash val="solid"/>
          </a:ln>
        </p:spPr>
      </p:sp>
      <p:sp>
        <p:nvSpPr>
          <p:cNvPr id="28" name="Shape 26"/>
          <p:cNvSpPr/>
          <p:nvPr/>
        </p:nvSpPr>
        <p:spPr>
          <a:xfrm>
            <a:off x="962025" y="4476750"/>
            <a:ext cx="38100" cy="76200"/>
          </a:xfrm>
          <a:custGeom>
            <a:avLst/>
            <a:gdLst/>
            <a:ahLst/>
            <a:cxnLst/>
            <a:rect l="l" t="t" r="r" b="b"/>
            <a:pathLst>
              <a:path w="38100" h="76200">
                <a:moveTo>
                  <a:pt x="38100" y="76200"/>
                </a:moveTo>
                <a:lnTo>
                  <a:pt x="0" y="38100"/>
                </a:lnTo>
                <a:lnTo>
                  <a:pt x="38100" y="0"/>
                </a:lnTo>
              </a:path>
            </a:pathLst>
          </a:custGeom>
          <a:noFill/>
          <a:ln w="19050">
            <a:solidFill>
              <a:srgbClr val="EAF1FA"/>
            </a:solidFill>
            <a:prstDash val="solid"/>
          </a:ln>
        </p:spPr>
      </p:sp>
      <p:sp>
        <p:nvSpPr>
          <p:cNvPr id="29" name="Shape 27"/>
          <p:cNvSpPr/>
          <p:nvPr/>
        </p:nvSpPr>
        <p:spPr>
          <a:xfrm>
            <a:off x="962025" y="4467225"/>
            <a:ext cx="171450" cy="47625"/>
          </a:xfrm>
          <a:custGeom>
            <a:avLst/>
            <a:gdLst/>
            <a:ahLst/>
            <a:cxnLst/>
            <a:rect l="l" t="t" r="r" b="b"/>
            <a:pathLst>
              <a:path w="171450" h="47625">
                <a:moveTo>
                  <a:pt x="171450" y="0"/>
                </a:moveTo>
                <a:lnTo>
                  <a:pt x="171450" y="9525"/>
                </a:lnTo>
                <a:arcTo hR="38100" wR="38100" stAng="0" swAng="5400000"/>
                <a:lnTo>
                  <a:pt x="0" y="47625"/>
                </a:lnTo>
              </a:path>
            </a:pathLst>
          </a:custGeom>
          <a:noFill/>
          <a:ln w="19050">
            <a:solidFill>
              <a:srgbClr val="EAF1FA"/>
            </a:solidFill>
            <a:prstDash val="solid"/>
          </a:ln>
        </p:spPr>
      </p:sp>
      <p:sp>
        <p:nvSpPr>
          <p:cNvPr id="30" name="Text 28"/>
          <p:cNvSpPr/>
          <p:nvPr/>
        </p:nvSpPr>
        <p:spPr>
          <a:xfrm>
            <a:off x="0" y="4312385"/>
            <a:ext cx="5867400" cy="148590"/>
          </a:xfrm>
          <a:prstGeom prst="rect">
            <a:avLst/>
          </a:prstGeom>
          <a:noFill/>
          <a:ln/>
        </p:spPr>
        <p:txBody>
          <a:bodyPr wrap="none" lIns="0" tIns="0" rIns="0" bIns="0" rtlCol="0" anchor="t"/>
          <a:lstStyle/>
          <a:p>
            <a:pPr algn="r" indent="0" marL="0">
              <a:buNone/>
            </a:pPr>
            <a:r>
              <a:rPr lang="en-US" sz="975" dirty="0">
                <a:solidFill>
                  <a:srgbClr val="636E83"/>
                </a:solidFill>
                <a:latin typeface="Consolas" pitchFamily="34" charset="0"/>
                <a:ea typeface="Microsoft YaHei" pitchFamily="34" charset="-122"/>
                <a:cs typeface="Consolas" pitchFamily="34" charset="-120"/>
              </a:rPr>
              <a:t>03</a:t>
            </a:r>
            <a:endParaRPr lang="en-US" sz="975" dirty="0">
              <a:latin typeface="Consolas" pitchFamily="34" charset="0"/>
              <a:ea typeface="Microsoft YaHei" pitchFamily="34" charset="-122"/>
              <a:cs typeface="Consolas" pitchFamily="34" charset="-120"/>
            </a:endParaRPr>
          </a:p>
        </p:txBody>
      </p:sp>
      <p:sp>
        <p:nvSpPr>
          <p:cNvPr id="31" name="Text 29"/>
          <p:cNvSpPr/>
          <p:nvPr/>
        </p:nvSpPr>
        <p:spPr>
          <a:xfrm>
            <a:off x="838200" y="4913691"/>
            <a:ext cx="11353800" cy="262890"/>
          </a:xfrm>
          <a:prstGeom prst="rect">
            <a:avLst/>
          </a:prstGeom>
          <a:noFill/>
          <a:ln/>
        </p:spPr>
        <p:txBody>
          <a:bodyPr wrap="none" lIns="0" tIns="0" rIns="0" bIns="0" rtlCol="0" anchor="t"/>
          <a:lstStyle/>
          <a:p>
            <a:pPr algn="l" indent="0" marL="0">
              <a:buNone/>
            </a:pPr>
            <a:r>
              <a:rPr lang="en-US" sz="1725" b="1" dirty="0">
                <a:solidFill>
                  <a:srgbClr val="EAF1FA"/>
                </a:solidFill>
                <a:latin typeface="Microsoft YaHei" pitchFamily="34" charset="0"/>
                <a:ea typeface="Microsoft YaHei" pitchFamily="34" charset="-122"/>
                <a:cs typeface="Microsoft YaHei" pitchFamily="34" charset="-120"/>
              </a:rPr>
              <a:t>Retries and backlogs drag out recovery</a:t>
            </a:r>
            <a:endParaRPr lang="en-US" sz="1725" dirty="0">
              <a:latin typeface="Microsoft YaHei" pitchFamily="34" charset="0"/>
              <a:ea typeface="Microsoft YaHei" pitchFamily="34" charset="-122"/>
              <a:cs typeface="Microsoft YaHei" pitchFamily="34" charset="-120"/>
            </a:endParaRPr>
          </a:p>
        </p:txBody>
      </p:sp>
      <p:sp>
        <p:nvSpPr>
          <p:cNvPr id="32" name="Text 30"/>
          <p:cNvSpPr/>
          <p:nvPr/>
        </p:nvSpPr>
        <p:spPr>
          <a:xfrm>
            <a:off x="838200" y="5340146"/>
            <a:ext cx="113538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AWS: DynamoDB was back in 2h 52m. The outage ran 14h 32m.</a:t>
            </a:r>
            <a:endParaRPr lang="en-US" sz="1275" dirty="0">
              <a:latin typeface="Microsoft YaHei" pitchFamily="34" charset="0"/>
              <a:ea typeface="Microsoft YaHei" pitchFamily="34" charset="-122"/>
              <a:cs typeface="Microsoft YaHei" pitchFamily="34" charset="-120"/>
            </a:endParaRPr>
          </a:p>
        </p:txBody>
      </p:sp>
      <p:sp>
        <p:nvSpPr>
          <p:cNvPr id="33" name="Shape 31"/>
          <p:cNvSpPr/>
          <p:nvPr/>
        </p:nvSpPr>
        <p:spPr>
          <a:xfrm>
            <a:off x="6176963" y="4005262"/>
            <a:ext cx="5400675" cy="2085975"/>
          </a:xfrm>
          <a:prstGeom prst="rect">
            <a:avLst/>
          </a:prstGeom>
          <a:solidFill>
            <a:srgbClr val="121A30"/>
          </a:solidFill>
          <a:ln w="9525">
            <a:solidFill>
              <a:srgbClr val="24304A"/>
            </a:solidFill>
            <a:prstDash val="solid"/>
          </a:ln>
        </p:spPr>
      </p:sp>
      <p:sp>
        <p:nvSpPr>
          <p:cNvPr id="34" name="Shape 32"/>
          <p:cNvSpPr/>
          <p:nvPr/>
        </p:nvSpPr>
        <p:spPr>
          <a:xfrm>
            <a:off x="6400800" y="4248150"/>
            <a:ext cx="419100" cy="419100"/>
          </a:xfrm>
          <a:prstGeom prst="rect">
            <a:avLst/>
          </a:prstGeom>
          <a:noFill/>
          <a:ln w="14288">
            <a:solidFill>
              <a:srgbClr val="3C4A64"/>
            </a:solidFill>
            <a:prstDash val="solid"/>
          </a:ln>
        </p:spPr>
      </p:sp>
      <p:sp>
        <p:nvSpPr>
          <p:cNvPr id="35" name="Shape 33"/>
          <p:cNvSpPr/>
          <p:nvPr/>
        </p:nvSpPr>
        <p:spPr>
          <a:xfrm>
            <a:off x="6610350" y="4410075"/>
            <a:ext cx="7144" cy="95250"/>
          </a:xfrm>
          <a:custGeom>
            <a:avLst/>
            <a:gdLst/>
            <a:ahLst/>
            <a:cxnLst/>
            <a:rect l="l" t="t" r="r" b="b"/>
            <a:pathLst>
              <a:path w="7144" h="95250">
                <a:moveTo>
                  <a:pt x="0" y="95250"/>
                </a:moveTo>
                <a:lnTo>
                  <a:pt x="0" y="0"/>
                </a:lnTo>
              </a:path>
            </a:pathLst>
          </a:custGeom>
          <a:noFill/>
          <a:ln w="19050">
            <a:solidFill>
              <a:srgbClr val="EAF1FA"/>
            </a:solidFill>
            <a:prstDash val="solid"/>
          </a:ln>
        </p:spPr>
      </p:sp>
      <p:sp>
        <p:nvSpPr>
          <p:cNvPr id="36" name="Shape 34"/>
          <p:cNvSpPr/>
          <p:nvPr/>
        </p:nvSpPr>
        <p:spPr>
          <a:xfrm>
            <a:off x="6572250" y="4419600"/>
            <a:ext cx="76200" cy="76200"/>
          </a:xfrm>
          <a:custGeom>
            <a:avLst/>
            <a:gdLst/>
            <a:ahLst/>
            <a:cxnLst/>
            <a:rect l="l" t="t" r="r" b="b"/>
            <a:pathLst>
              <a:path w="76200" h="76200">
                <a:moveTo>
                  <a:pt x="76200" y="0"/>
                </a:moveTo>
                <a:lnTo>
                  <a:pt x="19050" y="0"/>
                </a:lnTo>
                <a:arcTo hR="19050" wR="19050" stAng="16200000" swAng="-10800000"/>
                <a:lnTo>
                  <a:pt x="57150" y="38100"/>
                </a:lnTo>
                <a:arcTo hR="19050" wR="19050" stAng="16200000" swAng="10800000"/>
                <a:lnTo>
                  <a:pt x="0" y="76200"/>
                </a:lnTo>
              </a:path>
            </a:pathLst>
          </a:custGeom>
          <a:noFill/>
          <a:ln w="19050">
            <a:solidFill>
              <a:srgbClr val="EAF1FA"/>
            </a:solidFill>
            <a:prstDash val="solid"/>
          </a:ln>
        </p:spPr>
      </p:sp>
      <p:sp>
        <p:nvSpPr>
          <p:cNvPr id="37" name="Shape 35"/>
          <p:cNvSpPr/>
          <p:nvPr/>
        </p:nvSpPr>
        <p:spPr>
          <a:xfrm>
            <a:off x="6534150" y="4362407"/>
            <a:ext cx="152400" cy="190587"/>
          </a:xfrm>
          <a:custGeom>
            <a:avLst/>
            <a:gdLst/>
            <a:ahLst/>
            <a:cxnLst/>
            <a:rect l="l" t="t" r="r" b="b"/>
            <a:pathLst>
              <a:path w="152400" h="190587">
                <a:moveTo>
                  <a:pt x="0" y="9568"/>
                </a:moveTo>
                <a:arcTo hR="9525" wR="9525" stAng="10800000" swAng="5400000"/>
                <a:arcTo hR="12383" wR="12383" stAng="16181096" swAng="1951255"/>
                <a:lnTo>
                  <a:pt x="25079" y="7663"/>
                </a:lnTo>
                <a:arcTo hR="12383" wR="12383" stAng="7354738" swAng="-3909476"/>
                <a:lnTo>
                  <a:pt x="47311" y="1948"/>
                </a:lnTo>
                <a:arcTo hR="12383" wR="12383" stAng="14245262" swAng="3909476"/>
                <a:lnTo>
                  <a:pt x="69533" y="7663"/>
                </a:lnTo>
                <a:arcTo hR="12383" wR="12383" stAng="7354738" swAng="-3909476"/>
                <a:lnTo>
                  <a:pt x="91754" y="1948"/>
                </a:lnTo>
                <a:arcTo hR="12383" wR="12383" stAng="14245262" swAng="3909476"/>
                <a:lnTo>
                  <a:pt x="113986" y="7663"/>
                </a:lnTo>
                <a:arcTo hR="12383" wR="12383" stAng="7354738" swAng="-3909476"/>
                <a:lnTo>
                  <a:pt x="136207" y="1948"/>
                </a:lnTo>
                <a:arcTo hR="12383" wR="12383" stAng="14267649" swAng="1951255"/>
                <a:arcTo hR="9525" wR="9525" stAng="16200000" swAng="5400000"/>
                <a:lnTo>
                  <a:pt x="152400" y="181018"/>
                </a:lnTo>
                <a:arcTo hR="9525" wR="9525" stAng="0" swAng="5400000"/>
                <a:arcTo hR="12383" wR="12383" stAng="5381096" swAng="1951255"/>
                <a:lnTo>
                  <a:pt x="127321" y="182923"/>
                </a:lnTo>
                <a:arcTo hR="12383" wR="12383" stAng="18154738" swAng="-3909476"/>
                <a:lnTo>
                  <a:pt x="105089" y="188638"/>
                </a:lnTo>
                <a:arcTo hR="12383" wR="12383" stAng="3445262" swAng="3909476"/>
                <a:lnTo>
                  <a:pt x="82868" y="182923"/>
                </a:lnTo>
                <a:arcTo hR="12383" wR="12383" stAng="18154738" swAng="-3909476"/>
                <a:lnTo>
                  <a:pt x="60646" y="188638"/>
                </a:lnTo>
                <a:arcTo hR="12383" wR="12383" stAng="3445262" swAng="3909476"/>
                <a:lnTo>
                  <a:pt x="38414" y="182923"/>
                </a:lnTo>
                <a:arcTo hR="12383" wR="12383" stAng="18154738" swAng="-3909476"/>
                <a:lnTo>
                  <a:pt x="16193" y="188638"/>
                </a:lnTo>
                <a:arcTo hR="12383" wR="12383" stAng="3467649" swAng="1951255"/>
                <a:arcTo hR="9525" wR="9525" stAng="5400000" swAng="5400000"/>
                <a:close/>
              </a:path>
            </a:pathLst>
          </a:custGeom>
          <a:noFill/>
          <a:ln w="19050">
            <a:solidFill>
              <a:srgbClr val="EAF1FA"/>
            </a:solidFill>
            <a:prstDash val="solid"/>
          </a:ln>
        </p:spPr>
      </p:sp>
      <p:sp>
        <p:nvSpPr>
          <p:cNvPr id="38" name="Text 36"/>
          <p:cNvSpPr/>
          <p:nvPr/>
        </p:nvSpPr>
        <p:spPr>
          <a:xfrm>
            <a:off x="0" y="4312385"/>
            <a:ext cx="11430000" cy="148590"/>
          </a:xfrm>
          <a:prstGeom prst="rect">
            <a:avLst/>
          </a:prstGeom>
          <a:noFill/>
          <a:ln/>
        </p:spPr>
        <p:txBody>
          <a:bodyPr wrap="none" lIns="0" tIns="0" rIns="0" bIns="0" rtlCol="0" anchor="t"/>
          <a:lstStyle/>
          <a:p>
            <a:pPr algn="r" indent="0" marL="0">
              <a:buNone/>
            </a:pPr>
            <a:r>
              <a:rPr lang="en-US" sz="975" dirty="0">
                <a:solidFill>
                  <a:srgbClr val="636E83"/>
                </a:solidFill>
                <a:latin typeface="Consolas" pitchFamily="34" charset="0"/>
                <a:ea typeface="Microsoft YaHei" pitchFamily="34" charset="-122"/>
                <a:cs typeface="Consolas" pitchFamily="34" charset="-120"/>
              </a:rPr>
              <a:t>04</a:t>
            </a:r>
            <a:endParaRPr lang="en-US" sz="975" dirty="0">
              <a:latin typeface="Consolas" pitchFamily="34" charset="0"/>
              <a:ea typeface="Microsoft YaHei" pitchFamily="34" charset="-122"/>
              <a:cs typeface="Consolas" pitchFamily="34" charset="-120"/>
            </a:endParaRPr>
          </a:p>
        </p:txBody>
      </p:sp>
      <p:sp>
        <p:nvSpPr>
          <p:cNvPr id="39" name="Text 37"/>
          <p:cNvSpPr/>
          <p:nvPr/>
        </p:nvSpPr>
        <p:spPr>
          <a:xfrm>
            <a:off x="6400800" y="4913691"/>
            <a:ext cx="5791200" cy="262890"/>
          </a:xfrm>
          <a:prstGeom prst="rect">
            <a:avLst/>
          </a:prstGeom>
          <a:noFill/>
          <a:ln/>
        </p:spPr>
        <p:txBody>
          <a:bodyPr wrap="none" lIns="0" tIns="0" rIns="0" bIns="0" rtlCol="0" anchor="t"/>
          <a:lstStyle/>
          <a:p>
            <a:pPr algn="l" indent="0" marL="0">
              <a:buNone/>
            </a:pPr>
            <a:r>
              <a:rPr lang="en-US" sz="1725" b="1" dirty="0">
                <a:solidFill>
                  <a:srgbClr val="EAF1FA"/>
                </a:solidFill>
                <a:latin typeface="Microsoft YaHei" pitchFamily="34" charset="0"/>
                <a:ea typeface="Microsoft YaHei" pitchFamily="34" charset="-122"/>
                <a:cs typeface="Microsoft YaHei" pitchFamily="34" charset="-120"/>
              </a:rPr>
              <a:t>SLAs refund fees, not revenue</a:t>
            </a:r>
            <a:endParaRPr lang="en-US" sz="1725" dirty="0">
              <a:latin typeface="Microsoft YaHei" pitchFamily="34" charset="0"/>
              <a:ea typeface="Microsoft YaHei" pitchFamily="34" charset="-122"/>
              <a:cs typeface="Microsoft YaHei" pitchFamily="34" charset="-120"/>
            </a:endParaRPr>
          </a:p>
        </p:txBody>
      </p:sp>
      <p:sp>
        <p:nvSpPr>
          <p:cNvPr id="40" name="Text 38"/>
          <p:cNvSpPr/>
          <p:nvPr/>
        </p:nvSpPr>
        <p:spPr>
          <a:xfrm>
            <a:off x="6400800" y="5340146"/>
            <a:ext cx="57912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99.99% allows 4.38 min a month. Credits cap at one month</a:t>
            </a:r>
            <a:pPr algn="l" indent="0" marL="0">
              <a:buNone/>
            </a:pPr>
            <a:r>
              <a:rPr lang="en-US" sz="1275" dirty="0">
                <a:solidFill>
                  <a:srgbClr val="C9D4E4"/>
                </a:solidFill>
                <a:latin typeface="Microsoft YaHei" pitchFamily="34" charset="0"/>
                <a:ea typeface="Microsoft YaHei" pitchFamily="34" charset="-122"/>
                <a:cs typeface="Microsoft YaHei" pitchFamily="34" charset="-120"/>
              </a:rPr>
              <a:t>'</a:t>
            </a:r>
            <a:pPr algn="l" indent="0" marL="0">
              <a:buNone/>
            </a:pPr>
            <a:r>
              <a:rPr lang="en-US" sz="1275" dirty="0">
                <a:solidFill>
                  <a:srgbClr val="C9D4E4"/>
                </a:solidFill>
                <a:latin typeface="Microsoft YaHei" pitchFamily="34" charset="0"/>
                <a:ea typeface="Microsoft YaHei" pitchFamily="34" charset="-122"/>
                <a:cs typeface="Microsoft YaHei" pitchFamily="34" charset="-120"/>
              </a:rPr>
              <a:t>s</a:t>
            </a:r>
            <a:endParaRPr lang="en-US" sz="1275" dirty="0">
              <a:latin typeface="Microsoft YaHei" pitchFamily="34" charset="0"/>
              <a:ea typeface="Microsoft YaHei" pitchFamily="34" charset="-122"/>
              <a:cs typeface="Microsoft YaHei" pitchFamily="34" charset="-120"/>
            </a:endParaRPr>
          </a:p>
        </p:txBody>
      </p:sp>
      <p:sp>
        <p:nvSpPr>
          <p:cNvPr id="41" name="Text 39"/>
          <p:cNvSpPr/>
          <p:nvPr/>
        </p:nvSpPr>
        <p:spPr>
          <a:xfrm>
            <a:off x="6400800" y="5606846"/>
            <a:ext cx="57912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fee, revenue is not covered.</a:t>
            </a:r>
            <a:endParaRPr lang="en-US" sz="12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2-0000"/>
          <p:cNvSpPr/>
          <p:nvPr/>
        </p:nvSpPr>
        <p:spPr>
          <a:xfrm>
            <a:off x="0" y="0"/>
            <a:ext cx="12192000" cy="6858000"/>
          </a:xfrm>
          <a:prstGeom prst="rect">
            <a:avLst/>
          </a:prstGeom>
          <a:gradFill rotWithShape="1">
            <a:gsLst>
              <a:gs pos="0">
                <a:srgbClr val="0A0F1E">
                  <a:alpha val="94000"/>
                </a:srgbClr>
              </a:gs>
              <a:gs pos="45000">
                <a:srgbClr val="0A0F1E">
                  <a:alpha val="78000"/>
                </a:srgbClr>
              </a:gs>
              <a:gs pos="100000">
                <a:srgbClr val="0A0F1E">
                  <a:alpha val="15000"/>
                </a:srgbClr>
              </a:gs>
            </a:gsLst>
            <a:lin ang="0" scaled="1"/>
          </a:gradFill>
          <a:ln/>
        </p:spPr>
      </p:sp>
      <p:sp>
        <p:nvSpPr>
          <p:cNvPr id="4" name="Shape 1"/>
          <p:cNvSpPr/>
          <p:nvPr/>
        </p:nvSpPr>
        <p:spPr>
          <a:xfrm>
            <a:off x="609600" y="352425"/>
            <a:ext cx="95250" cy="95250"/>
          </a:xfrm>
          <a:prstGeom prst="ellipse">
            <a:avLst/>
          </a:prstGeom>
          <a:solidFill>
            <a:srgbClr val="53E0D2"/>
          </a:solidFill>
          <a:ln/>
        </p:spPr>
      </p:sp>
      <p:sp>
        <p:nvSpPr>
          <p:cNvPr id="5"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01 / Chapter  </a:t>
            </a:r>
            <a:pPr algn="l" indent="0" marL="0">
              <a:buNone/>
            </a:pPr>
            <a:r>
              <a:rPr lang="en-US" sz="975" dirty="0">
                <a:solidFill>
                  <a:srgbClr val="93A5C0"/>
                </a:solidFill>
                <a:latin typeface="Consolas" pitchFamily="34" charset="0"/>
                <a:ea typeface="Microsoft YaHei" pitchFamily="34" charset="-122"/>
                <a:cs typeface="Consolas" pitchFamily="34" charset="-120"/>
              </a:rPr>
              <a:t>   DIR</a:t>
            </a:r>
            <a:endParaRPr lang="en-US" sz="975" dirty="0">
              <a:latin typeface="Consolas" pitchFamily="34" charset="0"/>
              <a:ea typeface="Microsoft YaHei" pitchFamily="34" charset="-122"/>
              <a:cs typeface="Consolas" pitchFamily="34" charset="-120"/>
            </a:endParaRPr>
          </a:p>
        </p:txBody>
      </p:sp>
      <p:sp>
        <p:nvSpPr>
          <p:cNvPr id="6" name="Shape 3"/>
          <p:cNvSpPr/>
          <p:nvPr/>
        </p:nvSpPr>
        <p:spPr>
          <a:xfrm>
            <a:off x="1866772" y="376238"/>
            <a:ext cx="28575" cy="28575"/>
          </a:xfrm>
          <a:prstGeom prst="ellipse">
            <a:avLst/>
          </a:prstGeom>
          <a:solidFill>
            <a:srgbClr val="3C4A64"/>
          </a:solidFill>
          <a:ln/>
        </p:spPr>
      </p:sp>
      <p:sp>
        <p:nvSpPr>
          <p:cNvPr id="7" name="Text 4"/>
          <p:cNvSpPr/>
          <p:nvPr/>
        </p:nvSpPr>
        <p:spPr>
          <a:xfrm>
            <a:off x="609600" y="1317246"/>
            <a:ext cx="11582400" cy="1257300"/>
          </a:xfrm>
          <a:prstGeom prst="rect">
            <a:avLst/>
          </a:prstGeom>
          <a:noFill/>
          <a:ln/>
        </p:spPr>
        <p:txBody>
          <a:bodyPr wrap="none" lIns="0" tIns="0" rIns="0" bIns="0" rtlCol="0" anchor="t"/>
          <a:lstStyle/>
          <a:p>
            <a:pPr algn="l" indent="0" marL="0">
              <a:buNone/>
            </a:pPr>
            <a:r>
              <a:rPr lang="en-US" sz="8250" b="1" dirty="0">
                <a:solidFill>
                  <a:srgbClr val="53E0D2"/>
                </a:solidFill>
                <a:latin typeface="Consolas" pitchFamily="34" charset="0"/>
                <a:ea typeface="Microsoft YaHei" pitchFamily="34" charset="-122"/>
                <a:cs typeface="Consolas" pitchFamily="34" charset="-120"/>
              </a:rPr>
              <a:t>01</a:t>
            </a:r>
            <a:endParaRPr lang="en-US" sz="8250" dirty="0">
              <a:latin typeface="Consolas" pitchFamily="34" charset="0"/>
              <a:ea typeface="Microsoft YaHei" pitchFamily="34" charset="-122"/>
              <a:cs typeface="Consolas" pitchFamily="34" charset="-120"/>
            </a:endParaRPr>
          </a:p>
        </p:txBody>
      </p:sp>
      <p:sp>
        <p:nvSpPr>
          <p:cNvPr id="8" name="Text 5"/>
          <p:cNvSpPr/>
          <p:nvPr/>
        </p:nvSpPr>
        <p:spPr>
          <a:xfrm>
            <a:off x="609600" y="3111533"/>
            <a:ext cx="11582400" cy="502920"/>
          </a:xfrm>
          <a:prstGeom prst="rect">
            <a:avLst/>
          </a:prstGeom>
          <a:noFill/>
          <a:ln/>
        </p:spPr>
        <p:txBody>
          <a:bodyPr wrap="none" lIns="0" tIns="0" rIns="0" bIns="0" rtlCol="0" anchor="t"/>
          <a:lstStyle/>
          <a:p>
            <a:pPr algn="l" indent="0" marL="0">
              <a:buNone/>
            </a:pPr>
            <a:r>
              <a:rPr lang="en-US" sz="3300" b="1" dirty="0">
                <a:solidFill>
                  <a:srgbClr val="EAF1FA"/>
                </a:solidFill>
                <a:latin typeface="Microsoft YaHei" pitchFamily="34" charset="0"/>
                <a:ea typeface="Microsoft YaHei" pitchFamily="34" charset="-122"/>
                <a:cs typeface="Microsoft YaHei" pitchFamily="34" charset="-120"/>
              </a:rPr>
              <a:t>Review: what 13 outages tell us</a:t>
            </a:r>
            <a:endParaRPr lang="en-US" sz="3300" dirty="0">
              <a:latin typeface="Microsoft YaHei" pitchFamily="34" charset="0"/>
              <a:ea typeface="Microsoft YaHei" pitchFamily="34" charset="-122"/>
              <a:cs typeface="Microsoft YaHei" pitchFamily="34" charset="-120"/>
            </a:endParaRPr>
          </a:p>
        </p:txBody>
      </p:sp>
      <p:sp>
        <p:nvSpPr>
          <p:cNvPr id="9" name="Shape 6"/>
          <p:cNvSpPr/>
          <p:nvPr/>
        </p:nvSpPr>
        <p:spPr>
          <a:xfrm>
            <a:off x="609600" y="3829050"/>
            <a:ext cx="5905500" cy="9525"/>
          </a:xfrm>
          <a:prstGeom prst="rect">
            <a:avLst/>
          </a:prstGeom>
          <a:solidFill>
            <a:srgbClr val="24304A"/>
          </a:solidFill>
          <a:ln/>
        </p:spPr>
      </p:sp>
      <p:sp>
        <p:nvSpPr>
          <p:cNvPr id="10" name="Text 7"/>
          <p:cNvSpPr/>
          <p:nvPr/>
        </p:nvSpPr>
        <p:spPr>
          <a:xfrm>
            <a:off x="609600" y="400867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04</a:t>
            </a:r>
            <a:endParaRPr lang="en-US" sz="1125" dirty="0">
              <a:latin typeface="Consolas" pitchFamily="34" charset="0"/>
              <a:ea typeface="Microsoft YaHei" pitchFamily="34" charset="-122"/>
              <a:cs typeface="Consolas" pitchFamily="34" charset="-120"/>
            </a:endParaRPr>
          </a:p>
        </p:txBody>
      </p:sp>
      <p:sp>
        <p:nvSpPr>
          <p:cNvPr id="11" name="Text 8"/>
          <p:cNvSpPr/>
          <p:nvPr/>
        </p:nvSpPr>
        <p:spPr>
          <a:xfrm>
            <a:off x="1333500" y="399712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5 of 8 major outages: one change pushed to all</a:t>
            </a:r>
            <a:endParaRPr lang="en-US" sz="1275" dirty="0">
              <a:latin typeface="Microsoft YaHei" pitchFamily="34" charset="0"/>
              <a:ea typeface="Microsoft YaHei" pitchFamily="34" charset="-122"/>
              <a:cs typeface="Microsoft YaHei" pitchFamily="34" charset="-120"/>
            </a:endParaRPr>
          </a:p>
        </p:txBody>
      </p:sp>
      <p:sp>
        <p:nvSpPr>
          <p:cNvPr id="12" name="Text 9"/>
          <p:cNvSpPr/>
          <p:nvPr/>
        </p:nvSpPr>
        <p:spPr>
          <a:xfrm>
            <a:off x="609600" y="437062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05</a:t>
            </a:r>
            <a:endParaRPr lang="en-US" sz="1125" dirty="0">
              <a:latin typeface="Consolas" pitchFamily="34" charset="0"/>
              <a:ea typeface="Microsoft YaHei" pitchFamily="34" charset="-122"/>
              <a:cs typeface="Consolas" pitchFamily="34" charset="-120"/>
            </a:endParaRPr>
          </a:p>
        </p:txBody>
      </p:sp>
      <p:sp>
        <p:nvSpPr>
          <p:cNvPr id="13" name="Text 10"/>
          <p:cNvSpPr/>
          <p:nvPr/>
        </p:nvSpPr>
        <p:spPr>
          <a:xfrm>
            <a:off x="1333500" y="435907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Bad config reached everything in seconds</a:t>
            </a:r>
            <a:endParaRPr lang="en-US" sz="1275" dirty="0">
              <a:latin typeface="Microsoft YaHei" pitchFamily="34" charset="0"/>
              <a:ea typeface="Microsoft YaHei" pitchFamily="34" charset="-122"/>
              <a:cs typeface="Microsoft YaHei" pitchFamily="34" charset="-120"/>
            </a:endParaRPr>
          </a:p>
        </p:txBody>
      </p:sp>
      <p:sp>
        <p:nvSpPr>
          <p:cNvPr id="14" name="Text 11"/>
          <p:cNvSpPr/>
          <p:nvPr/>
        </p:nvSpPr>
        <p:spPr>
          <a:xfrm>
            <a:off x="609600" y="473257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06</a:t>
            </a:r>
            <a:endParaRPr lang="en-US" sz="1125" dirty="0">
              <a:latin typeface="Consolas" pitchFamily="34" charset="0"/>
              <a:ea typeface="Microsoft YaHei" pitchFamily="34" charset="-122"/>
              <a:cs typeface="Consolas" pitchFamily="34" charset="-120"/>
            </a:endParaRPr>
          </a:p>
        </p:txBody>
      </p:sp>
      <p:sp>
        <p:nvSpPr>
          <p:cNvPr id="15" name="Text 12"/>
          <p:cNvSpPr/>
          <p:nvPr/>
        </p:nvSpPr>
        <p:spPr>
          <a:xfrm>
            <a:off x="1333500" y="472102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DynamoDB took 2h 52m, the outage 14h 32m</a:t>
            </a:r>
            <a:endParaRPr lang="en-US" sz="1275" dirty="0">
              <a:latin typeface="Microsoft YaHei" pitchFamily="34" charset="0"/>
              <a:ea typeface="Microsoft YaHei" pitchFamily="34" charset="-122"/>
              <a:cs typeface="Microsoft YaHei" pitchFamily="34" charset="-120"/>
            </a:endParaRPr>
          </a:p>
        </p:txBody>
      </p:sp>
      <p:sp>
        <p:nvSpPr>
          <p:cNvPr id="16" name="Text 13"/>
          <p:cNvSpPr/>
          <p:nvPr/>
        </p:nvSpPr>
        <p:spPr>
          <a:xfrm>
            <a:off x="609600" y="509452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07</a:t>
            </a:r>
            <a:endParaRPr lang="en-US" sz="1125" dirty="0">
              <a:latin typeface="Consolas" pitchFamily="34" charset="0"/>
              <a:ea typeface="Microsoft YaHei" pitchFamily="34" charset="-122"/>
              <a:cs typeface="Consolas" pitchFamily="34" charset="-120"/>
            </a:endParaRPr>
          </a:p>
        </p:txBody>
      </p:sp>
      <p:sp>
        <p:nvSpPr>
          <p:cNvPr id="17" name="Text 14"/>
          <p:cNvSpPr/>
          <p:nvPr/>
        </p:nvSpPr>
        <p:spPr>
          <a:xfrm>
            <a:off x="1333500" y="508297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Retries, backlogs and restarts drag out recovery</a:t>
            </a:r>
            <a:endParaRPr lang="en-US" sz="1275" dirty="0">
              <a:latin typeface="Microsoft YaHei" pitchFamily="34" charset="0"/>
              <a:ea typeface="Microsoft YaHei" pitchFamily="34" charset="-122"/>
              <a:cs typeface="Microsoft YaHei" pitchFamily="34" charset="-120"/>
            </a:endParaRPr>
          </a:p>
        </p:txBody>
      </p:sp>
      <p:sp>
        <p:nvSpPr>
          <p:cNvPr id="18" name="Text 15"/>
          <p:cNvSpPr/>
          <p:nvPr/>
        </p:nvSpPr>
        <p:spPr>
          <a:xfrm>
            <a:off x="609600" y="545647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08</a:t>
            </a:r>
            <a:endParaRPr lang="en-US" sz="1125" dirty="0">
              <a:latin typeface="Consolas" pitchFamily="34" charset="0"/>
              <a:ea typeface="Microsoft YaHei" pitchFamily="34" charset="-122"/>
              <a:cs typeface="Consolas" pitchFamily="34" charset="-120"/>
            </a:endParaRPr>
          </a:p>
        </p:txBody>
      </p:sp>
      <p:sp>
        <p:nvSpPr>
          <p:cNvPr id="19" name="Text 16"/>
          <p:cNvSpPr/>
          <p:nvPr/>
        </p:nvSpPr>
        <p:spPr>
          <a:xfrm>
            <a:off x="1333500" y="544492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Storm, power, fiber work: one region at a time</a:t>
            </a:r>
            <a:endParaRPr lang="en-US" sz="1275" dirty="0">
              <a:latin typeface="Microsoft YaHei" pitchFamily="34" charset="0"/>
              <a:ea typeface="Microsoft YaHei" pitchFamily="34" charset="-122"/>
              <a:cs typeface="Microsoft YaHei" pitchFamily="34" charset="-120"/>
            </a:endParaRPr>
          </a:p>
        </p:txBody>
      </p:sp>
      <p:sp>
        <p:nvSpPr>
          <p:cNvPr id="20" name="Text 17"/>
          <p:cNvSpPr/>
          <p:nvPr/>
        </p:nvSpPr>
        <p:spPr>
          <a:xfrm>
            <a:off x="609600" y="581842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09</a:t>
            </a:r>
            <a:endParaRPr lang="en-US" sz="1125" dirty="0">
              <a:latin typeface="Consolas" pitchFamily="34" charset="0"/>
              <a:ea typeface="Microsoft YaHei" pitchFamily="34" charset="-122"/>
              <a:cs typeface="Consolas" pitchFamily="34" charset="-120"/>
            </a:endParaRPr>
          </a:p>
        </p:txBody>
      </p:sp>
      <p:sp>
        <p:nvSpPr>
          <p:cNvPr id="21" name="Text 18"/>
          <p:cNvSpPr/>
          <p:nvPr/>
        </p:nvSpPr>
        <p:spPr>
          <a:xfrm>
            <a:off x="1333500" y="580687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Regions stop regional faults, not global pushes</a:t>
            </a:r>
            <a:endParaRPr lang="en-US" sz="12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01 / Review  </a:t>
            </a:r>
            <a:pPr algn="l" indent="0" marL="0">
              <a:buNone/>
            </a:pPr>
            <a:r>
              <a:rPr lang="en-US" sz="975" dirty="0">
                <a:solidFill>
                  <a:srgbClr val="93A5C0"/>
                </a:solidFill>
                <a:latin typeface="Consolas" pitchFamily="34" charset="0"/>
                <a:ea typeface="Microsoft YaHei" pitchFamily="34" charset="-122"/>
                <a:cs typeface="Consolas" pitchFamily="34" charset="-120"/>
              </a:rPr>
              <a:t>   P04</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792223"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5 of 8 major outages: one change pushed to all</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19263"/>
            <a:ext cx="7229475" cy="4467225"/>
          </a:xfrm>
          <a:prstGeom prst="rect">
            <a:avLst/>
          </a:prstGeom>
          <a:solidFill>
            <a:srgbClr val="121A30"/>
          </a:solidFill>
          <a:ln w="9525">
            <a:solidFill>
              <a:srgbClr val="24304A"/>
            </a:solidFill>
            <a:prstDash val="solid"/>
          </a:ln>
        </p:spPr>
      </p:sp>
      <p:sp>
        <p:nvSpPr>
          <p:cNvPr id="10" name="Shape 8"/>
          <p:cNvSpPr/>
          <p:nvPr/>
        </p:nvSpPr>
        <p:spPr>
          <a:xfrm>
            <a:off x="838200" y="1905000"/>
            <a:ext cx="114300" cy="114300"/>
          </a:xfrm>
          <a:prstGeom prst="rect">
            <a:avLst/>
          </a:prstGeom>
          <a:solidFill>
            <a:srgbClr val="53E0D2"/>
          </a:solidFill>
          <a:ln/>
        </p:spPr>
      </p:sp>
      <p:sp>
        <p:nvSpPr>
          <p:cNvPr id="11" name="Text 9"/>
          <p:cNvSpPr/>
          <p:nvPr/>
        </p:nvSpPr>
        <p:spPr>
          <a:xfrm>
            <a:off x="1028700" y="1890650"/>
            <a:ext cx="11163300" cy="148590"/>
          </a:xfrm>
          <a:prstGeom prst="rect">
            <a:avLst/>
          </a:prstGeom>
          <a:noFill/>
          <a:ln/>
        </p:spPr>
        <p:txBody>
          <a:bodyPr wrap="none" lIns="0" tIns="0" rIns="0" bIns="0" rtlCol="0" anchor="t"/>
          <a:lstStyle/>
          <a:p>
            <a:pPr algn="l" indent="0" marL="0">
              <a:buNone/>
            </a:pPr>
            <a:r>
              <a:rPr lang="en-US" sz="975" dirty="0">
                <a:solidFill>
                  <a:srgbClr val="53E0D2"/>
                </a:solidFill>
                <a:latin typeface="Microsoft YaHei" pitchFamily="34" charset="0"/>
                <a:ea typeface="Microsoft YaHei" pitchFamily="34" charset="-122"/>
                <a:cs typeface="Microsoft YaHei" pitchFamily="34" charset="-120"/>
              </a:rPr>
              <a:t>Pushed everywhere</a:t>
            </a:r>
            <a:endParaRPr lang="en-US" sz="975" dirty="0">
              <a:latin typeface="Microsoft YaHei" pitchFamily="34" charset="0"/>
              <a:ea typeface="Microsoft YaHei" pitchFamily="34" charset="-122"/>
              <a:cs typeface="Microsoft YaHei" pitchFamily="34" charset="-120"/>
            </a:endParaRPr>
          </a:p>
        </p:txBody>
      </p:sp>
      <p:sp>
        <p:nvSpPr>
          <p:cNvPr id="12" name="Shape 10"/>
          <p:cNvSpPr/>
          <p:nvPr/>
        </p:nvSpPr>
        <p:spPr>
          <a:xfrm>
            <a:off x="2657982" y="1905000"/>
            <a:ext cx="114300" cy="114300"/>
          </a:xfrm>
          <a:prstGeom prst="rect">
            <a:avLst/>
          </a:prstGeom>
          <a:solidFill>
            <a:srgbClr val="5B8CFF"/>
          </a:solidFill>
          <a:ln/>
        </p:spPr>
      </p:sp>
      <p:sp>
        <p:nvSpPr>
          <p:cNvPr id="13" name="Text 11"/>
          <p:cNvSpPr/>
          <p:nvPr/>
        </p:nvSpPr>
        <p:spPr>
          <a:xfrm>
            <a:off x="2848482" y="1890650"/>
            <a:ext cx="9343518" cy="148590"/>
          </a:xfrm>
          <a:prstGeom prst="rect">
            <a:avLst/>
          </a:prstGeom>
          <a:noFill/>
          <a:ln/>
        </p:spPr>
        <p:txBody>
          <a:bodyPr wrap="none" lIns="0" tIns="0" rIns="0" bIns="0" rtlCol="0" anchor="t"/>
          <a:lstStyle/>
          <a:p>
            <a:pPr algn="l" indent="0" marL="0">
              <a:buNone/>
            </a:pPr>
            <a:r>
              <a:rPr lang="en-US" sz="975" dirty="0">
                <a:solidFill>
                  <a:srgbClr val="5B8CFF"/>
                </a:solidFill>
                <a:latin typeface="Microsoft YaHei" pitchFamily="34" charset="0"/>
                <a:ea typeface="Microsoft YaHei" pitchFamily="34" charset="-122"/>
                <a:cs typeface="Microsoft YaHei" pitchFamily="34" charset="-120"/>
              </a:rPr>
              <a:t>Single region</a:t>
            </a:r>
            <a:endParaRPr lang="en-US" sz="975" dirty="0">
              <a:latin typeface="Microsoft YaHei" pitchFamily="34" charset="0"/>
              <a:ea typeface="Microsoft YaHei" pitchFamily="34" charset="-122"/>
              <a:cs typeface="Microsoft YaHei" pitchFamily="34" charset="-120"/>
            </a:endParaRPr>
          </a:p>
        </p:txBody>
      </p:sp>
      <p:sp>
        <p:nvSpPr>
          <p:cNvPr id="14" name="Text 12"/>
          <p:cNvSpPr/>
          <p:nvPr/>
        </p:nvSpPr>
        <p:spPr>
          <a:xfrm>
            <a:off x="0" y="1893035"/>
            <a:ext cx="7620000" cy="148590"/>
          </a:xfrm>
          <a:prstGeom prst="rect">
            <a:avLst/>
          </a:prstGeom>
          <a:noFill/>
          <a:ln/>
        </p:spPr>
        <p:txBody>
          <a:bodyPr wrap="none" lIns="0" tIns="0" rIns="0" bIns="0" rtlCol="0" anchor="t"/>
          <a:lstStyle/>
          <a:p>
            <a:pPr algn="r" indent="0" marL="0">
              <a:buNone/>
            </a:pPr>
            <a:r>
              <a:rPr lang="en-US" sz="975" dirty="0">
                <a:solidFill>
                  <a:srgbClr val="93A5C0"/>
                </a:solidFill>
                <a:latin typeface="Consolas" pitchFamily="34" charset="0"/>
                <a:ea typeface="Microsoft YaHei" pitchFamily="34" charset="-122"/>
                <a:cs typeface="Consolas" pitchFamily="34" charset="-120"/>
              </a:rPr>
              <a:t>Incident window · min</a:t>
            </a:r>
            <a:endParaRPr lang="en-US" sz="975" dirty="0">
              <a:latin typeface="Consolas" pitchFamily="34" charset="0"/>
              <a:ea typeface="Microsoft YaHei" pitchFamily="34" charset="-122"/>
              <a:cs typeface="Consolas" pitchFamily="34" charset="-120"/>
            </a:endParaRPr>
          </a:p>
        </p:txBody>
      </p:sp>
      <p:sp>
        <p:nvSpPr>
          <p:cNvPr id="15" name="Text 13"/>
          <p:cNvSpPr/>
          <p:nvPr/>
        </p:nvSpPr>
        <p:spPr>
          <a:xfrm>
            <a:off x="838200" y="2310473"/>
            <a:ext cx="113538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Azure West US 2</a:t>
            </a:r>
            <a:endParaRPr lang="en-US" sz="1125" dirty="0">
              <a:latin typeface="Microsoft YaHei" pitchFamily="34" charset="0"/>
              <a:ea typeface="Microsoft YaHei" pitchFamily="34" charset="-122"/>
              <a:cs typeface="Microsoft YaHei" pitchFamily="34" charset="-120"/>
            </a:endParaRPr>
          </a:p>
        </p:txBody>
      </p:sp>
      <p:sp>
        <p:nvSpPr>
          <p:cNvPr id="16" name="Text 14"/>
          <p:cNvSpPr/>
          <p:nvPr/>
        </p:nvSpPr>
        <p:spPr>
          <a:xfrm>
            <a:off x="838200" y="2511615"/>
            <a:ext cx="113538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2026-05</a:t>
            </a:r>
            <a:endParaRPr lang="en-US" sz="900" dirty="0">
              <a:latin typeface="Consolas" pitchFamily="34" charset="0"/>
              <a:ea typeface="Microsoft YaHei" pitchFamily="34" charset="-122"/>
              <a:cs typeface="Consolas" pitchFamily="34" charset="-120"/>
            </a:endParaRPr>
          </a:p>
        </p:txBody>
      </p:sp>
      <p:sp>
        <p:nvSpPr>
          <p:cNvPr id="17" name="Shape 15"/>
          <p:cNvSpPr/>
          <p:nvPr/>
        </p:nvSpPr>
        <p:spPr>
          <a:xfrm>
            <a:off x="2857500" y="2324100"/>
            <a:ext cx="3810000" cy="247650"/>
          </a:xfrm>
          <a:prstGeom prst="rect">
            <a:avLst/>
          </a:prstGeom>
          <a:solidFill>
            <a:srgbClr val="5B8CFF"/>
          </a:solidFill>
          <a:ln/>
        </p:spPr>
      </p:sp>
      <p:sp>
        <p:nvSpPr>
          <p:cNvPr id="18" name="Text 16"/>
          <p:cNvSpPr/>
          <p:nvPr/>
        </p:nvSpPr>
        <p:spPr>
          <a:xfrm>
            <a:off x="6762750" y="2370374"/>
            <a:ext cx="5429250" cy="171450"/>
          </a:xfrm>
          <a:prstGeom prst="rect">
            <a:avLst/>
          </a:prstGeom>
          <a:noFill/>
          <a:ln/>
        </p:spPr>
        <p:txBody>
          <a:bodyPr wrap="none" lIns="0" tIns="0" rIns="0" bIns="0" rtlCol="0" anchor="t"/>
          <a:lstStyle/>
          <a:p>
            <a:pPr algn="l" indent="0" marL="0">
              <a:buNone/>
            </a:pPr>
            <a:r>
              <a:rPr lang="en-US" sz="1125" b="1" dirty="0">
                <a:solidFill>
                  <a:srgbClr val="5B8CFF"/>
                </a:solidFill>
                <a:latin typeface="Consolas" pitchFamily="34" charset="0"/>
                <a:ea typeface="Microsoft YaHei" pitchFamily="34" charset="-122"/>
                <a:cs typeface="Consolas" pitchFamily="34" charset="-120"/>
              </a:rPr>
              <a:t>1,326</a:t>
            </a:r>
            <a:endParaRPr lang="en-US" sz="1125" dirty="0">
              <a:latin typeface="Consolas" pitchFamily="34" charset="0"/>
              <a:ea typeface="Microsoft YaHei" pitchFamily="34" charset="-122"/>
              <a:cs typeface="Consolas" pitchFamily="34" charset="-120"/>
            </a:endParaRPr>
          </a:p>
        </p:txBody>
      </p:sp>
      <p:sp>
        <p:nvSpPr>
          <p:cNvPr id="19" name="Text 17"/>
          <p:cNvSpPr/>
          <p:nvPr/>
        </p:nvSpPr>
        <p:spPr>
          <a:xfrm>
            <a:off x="838200" y="2843873"/>
            <a:ext cx="113538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AWS us-east-1</a:t>
            </a:r>
            <a:endParaRPr lang="en-US" sz="1125" dirty="0">
              <a:latin typeface="Microsoft YaHei" pitchFamily="34" charset="0"/>
              <a:ea typeface="Microsoft YaHei" pitchFamily="34" charset="-122"/>
              <a:cs typeface="Microsoft YaHei" pitchFamily="34" charset="-120"/>
            </a:endParaRPr>
          </a:p>
        </p:txBody>
      </p:sp>
      <p:sp>
        <p:nvSpPr>
          <p:cNvPr id="20" name="Text 18"/>
          <p:cNvSpPr/>
          <p:nvPr/>
        </p:nvSpPr>
        <p:spPr>
          <a:xfrm>
            <a:off x="838200" y="3045015"/>
            <a:ext cx="113538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2025-10</a:t>
            </a:r>
            <a:endParaRPr lang="en-US" sz="900" dirty="0">
              <a:latin typeface="Consolas" pitchFamily="34" charset="0"/>
              <a:ea typeface="Microsoft YaHei" pitchFamily="34" charset="-122"/>
              <a:cs typeface="Consolas" pitchFamily="34" charset="-120"/>
            </a:endParaRPr>
          </a:p>
        </p:txBody>
      </p:sp>
      <p:sp>
        <p:nvSpPr>
          <p:cNvPr id="21" name="Shape 19"/>
          <p:cNvSpPr/>
          <p:nvPr/>
        </p:nvSpPr>
        <p:spPr>
          <a:xfrm>
            <a:off x="2857500" y="2857500"/>
            <a:ext cx="2505520" cy="247650"/>
          </a:xfrm>
          <a:prstGeom prst="rect">
            <a:avLst/>
          </a:prstGeom>
          <a:solidFill>
            <a:srgbClr val="5B8CFF"/>
          </a:solidFill>
          <a:ln/>
        </p:spPr>
      </p:sp>
      <p:sp>
        <p:nvSpPr>
          <p:cNvPr id="22" name="Text 20"/>
          <p:cNvSpPr/>
          <p:nvPr/>
        </p:nvSpPr>
        <p:spPr>
          <a:xfrm>
            <a:off x="5458270" y="2903774"/>
            <a:ext cx="6733730" cy="171450"/>
          </a:xfrm>
          <a:prstGeom prst="rect">
            <a:avLst/>
          </a:prstGeom>
          <a:noFill/>
          <a:ln/>
        </p:spPr>
        <p:txBody>
          <a:bodyPr wrap="none" lIns="0" tIns="0" rIns="0" bIns="0" rtlCol="0" anchor="t"/>
          <a:lstStyle/>
          <a:p>
            <a:pPr algn="l" indent="0" marL="0">
              <a:buNone/>
            </a:pPr>
            <a:r>
              <a:rPr lang="en-US" sz="1125" b="1" dirty="0">
                <a:solidFill>
                  <a:srgbClr val="5B8CFF"/>
                </a:solidFill>
                <a:latin typeface="Consolas" pitchFamily="34" charset="0"/>
                <a:ea typeface="Microsoft YaHei" pitchFamily="34" charset="-122"/>
                <a:cs typeface="Consolas" pitchFamily="34" charset="-120"/>
              </a:rPr>
              <a:t>872</a:t>
            </a:r>
            <a:endParaRPr lang="en-US" sz="1125" dirty="0">
              <a:latin typeface="Consolas" pitchFamily="34" charset="0"/>
              <a:ea typeface="Microsoft YaHei" pitchFamily="34" charset="-122"/>
              <a:cs typeface="Consolas" pitchFamily="34" charset="-120"/>
            </a:endParaRPr>
          </a:p>
        </p:txBody>
      </p:sp>
      <p:sp>
        <p:nvSpPr>
          <p:cNvPr id="23" name="Text 21"/>
          <p:cNvSpPr/>
          <p:nvPr/>
        </p:nvSpPr>
        <p:spPr>
          <a:xfrm>
            <a:off x="838200" y="3377273"/>
            <a:ext cx="113538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Azure Front Door</a:t>
            </a:r>
            <a:endParaRPr lang="en-US" sz="1125" dirty="0">
              <a:latin typeface="Microsoft YaHei" pitchFamily="34" charset="0"/>
              <a:ea typeface="Microsoft YaHei" pitchFamily="34" charset="-122"/>
              <a:cs typeface="Microsoft YaHei" pitchFamily="34" charset="-120"/>
            </a:endParaRPr>
          </a:p>
        </p:txBody>
      </p:sp>
      <p:sp>
        <p:nvSpPr>
          <p:cNvPr id="24" name="Text 22"/>
          <p:cNvSpPr/>
          <p:nvPr/>
        </p:nvSpPr>
        <p:spPr>
          <a:xfrm>
            <a:off x="838200" y="3578415"/>
            <a:ext cx="113538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2025-10</a:t>
            </a:r>
            <a:endParaRPr lang="en-US" sz="900" dirty="0">
              <a:latin typeface="Consolas" pitchFamily="34" charset="0"/>
              <a:ea typeface="Microsoft YaHei" pitchFamily="34" charset="-122"/>
              <a:cs typeface="Consolas" pitchFamily="34" charset="-120"/>
            </a:endParaRPr>
          </a:p>
        </p:txBody>
      </p:sp>
      <p:sp>
        <p:nvSpPr>
          <p:cNvPr id="25" name="Shape 23"/>
          <p:cNvSpPr/>
          <p:nvPr/>
        </p:nvSpPr>
        <p:spPr>
          <a:xfrm>
            <a:off x="2857500" y="3390900"/>
            <a:ext cx="1448145" cy="247650"/>
          </a:xfrm>
          <a:prstGeom prst="rect">
            <a:avLst/>
          </a:prstGeom>
          <a:solidFill>
            <a:srgbClr val="53E0D2"/>
          </a:solidFill>
          <a:ln/>
        </p:spPr>
      </p:sp>
      <p:sp>
        <p:nvSpPr>
          <p:cNvPr id="26" name="Text 24"/>
          <p:cNvSpPr/>
          <p:nvPr/>
        </p:nvSpPr>
        <p:spPr>
          <a:xfrm>
            <a:off x="4400895" y="3437174"/>
            <a:ext cx="7791105" cy="171450"/>
          </a:xfrm>
          <a:prstGeom prst="rect">
            <a:avLst/>
          </a:prstGeom>
          <a:noFill/>
          <a:ln/>
        </p:spPr>
        <p:txBody>
          <a:bodyPr wrap="none" lIns="0" tIns="0" rIns="0" bIns="0" rtlCol="0" anchor="t"/>
          <a:lstStyle/>
          <a:p>
            <a:pPr algn="l" indent="0" marL="0">
              <a:buNone/>
            </a:pPr>
            <a:r>
              <a:rPr lang="en-US" sz="1125" b="1" dirty="0">
                <a:solidFill>
                  <a:srgbClr val="53E0D2"/>
                </a:solidFill>
                <a:latin typeface="Consolas" pitchFamily="34" charset="0"/>
                <a:ea typeface="Microsoft YaHei" pitchFamily="34" charset="-122"/>
                <a:cs typeface="Consolas" pitchFamily="34" charset="-120"/>
              </a:rPr>
              <a:t>504</a:t>
            </a:r>
            <a:endParaRPr lang="en-US" sz="1125" dirty="0">
              <a:latin typeface="Consolas" pitchFamily="34" charset="0"/>
              <a:ea typeface="Microsoft YaHei" pitchFamily="34" charset="-122"/>
              <a:cs typeface="Consolas" pitchFamily="34" charset="-120"/>
            </a:endParaRPr>
          </a:p>
        </p:txBody>
      </p:sp>
      <p:sp>
        <p:nvSpPr>
          <p:cNvPr id="27" name="Text 25"/>
          <p:cNvSpPr/>
          <p:nvPr/>
        </p:nvSpPr>
        <p:spPr>
          <a:xfrm>
            <a:off x="838200" y="3910673"/>
            <a:ext cx="113538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Azure multi-region</a:t>
            </a:r>
            <a:endParaRPr lang="en-US" sz="1125" dirty="0">
              <a:latin typeface="Microsoft YaHei" pitchFamily="34" charset="0"/>
              <a:ea typeface="Microsoft YaHei" pitchFamily="34" charset="-122"/>
              <a:cs typeface="Microsoft YaHei" pitchFamily="34" charset="-120"/>
            </a:endParaRPr>
          </a:p>
        </p:txBody>
      </p:sp>
      <p:sp>
        <p:nvSpPr>
          <p:cNvPr id="28" name="Text 26"/>
          <p:cNvSpPr/>
          <p:nvPr/>
        </p:nvSpPr>
        <p:spPr>
          <a:xfrm>
            <a:off x="838200" y="4111815"/>
            <a:ext cx="113538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2026-02</a:t>
            </a:r>
            <a:endParaRPr lang="en-US" sz="900" dirty="0">
              <a:latin typeface="Consolas" pitchFamily="34" charset="0"/>
              <a:ea typeface="Microsoft YaHei" pitchFamily="34" charset="-122"/>
              <a:cs typeface="Consolas" pitchFamily="34" charset="-120"/>
            </a:endParaRPr>
          </a:p>
        </p:txBody>
      </p:sp>
      <p:sp>
        <p:nvSpPr>
          <p:cNvPr id="29" name="Shape 27"/>
          <p:cNvSpPr/>
          <p:nvPr/>
        </p:nvSpPr>
        <p:spPr>
          <a:xfrm>
            <a:off x="2857500" y="3924300"/>
            <a:ext cx="1111968" cy="247650"/>
          </a:xfrm>
          <a:prstGeom prst="rect">
            <a:avLst/>
          </a:prstGeom>
          <a:solidFill>
            <a:srgbClr val="53E0D2"/>
          </a:solidFill>
          <a:ln/>
        </p:spPr>
      </p:sp>
      <p:sp>
        <p:nvSpPr>
          <p:cNvPr id="30" name="Text 28"/>
          <p:cNvSpPr/>
          <p:nvPr/>
        </p:nvSpPr>
        <p:spPr>
          <a:xfrm>
            <a:off x="4064718" y="3970574"/>
            <a:ext cx="8127282" cy="171450"/>
          </a:xfrm>
          <a:prstGeom prst="rect">
            <a:avLst/>
          </a:prstGeom>
          <a:noFill/>
          <a:ln/>
        </p:spPr>
        <p:txBody>
          <a:bodyPr wrap="none" lIns="0" tIns="0" rIns="0" bIns="0" rtlCol="0" anchor="t"/>
          <a:lstStyle/>
          <a:p>
            <a:pPr algn="l" indent="0" marL="0">
              <a:buNone/>
            </a:pPr>
            <a:r>
              <a:rPr lang="en-US" sz="1125" b="1" dirty="0">
                <a:solidFill>
                  <a:srgbClr val="53E0D2"/>
                </a:solidFill>
                <a:latin typeface="Consolas" pitchFamily="34" charset="0"/>
                <a:ea typeface="Microsoft YaHei" pitchFamily="34" charset="-122"/>
                <a:cs typeface="Consolas" pitchFamily="34" charset="-120"/>
              </a:rPr>
              <a:t>387</a:t>
            </a:r>
            <a:endParaRPr lang="en-US" sz="1125" dirty="0">
              <a:latin typeface="Consolas" pitchFamily="34" charset="0"/>
              <a:ea typeface="Microsoft YaHei" pitchFamily="34" charset="-122"/>
              <a:cs typeface="Consolas" pitchFamily="34" charset="-120"/>
            </a:endParaRPr>
          </a:p>
        </p:txBody>
      </p:sp>
      <p:sp>
        <p:nvSpPr>
          <p:cNvPr id="31" name="Text 29"/>
          <p:cNvSpPr/>
          <p:nvPr/>
        </p:nvSpPr>
        <p:spPr>
          <a:xfrm>
            <a:off x="838200" y="4444073"/>
            <a:ext cx="113538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Cloudflare network</a:t>
            </a:r>
            <a:endParaRPr lang="en-US" sz="1125" dirty="0">
              <a:latin typeface="Microsoft YaHei" pitchFamily="34" charset="0"/>
              <a:ea typeface="Microsoft YaHei" pitchFamily="34" charset="-122"/>
              <a:cs typeface="Microsoft YaHei" pitchFamily="34" charset="-120"/>
            </a:endParaRPr>
          </a:p>
        </p:txBody>
      </p:sp>
      <p:sp>
        <p:nvSpPr>
          <p:cNvPr id="32" name="Text 30"/>
          <p:cNvSpPr/>
          <p:nvPr/>
        </p:nvSpPr>
        <p:spPr>
          <a:xfrm>
            <a:off x="838200" y="4645215"/>
            <a:ext cx="113538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2025-11</a:t>
            </a:r>
            <a:endParaRPr lang="en-US" sz="900" dirty="0">
              <a:latin typeface="Consolas" pitchFamily="34" charset="0"/>
              <a:ea typeface="Microsoft YaHei" pitchFamily="34" charset="-122"/>
              <a:cs typeface="Consolas" pitchFamily="34" charset="-120"/>
            </a:endParaRPr>
          </a:p>
        </p:txBody>
      </p:sp>
      <p:sp>
        <p:nvSpPr>
          <p:cNvPr id="33" name="Shape 31"/>
          <p:cNvSpPr/>
          <p:nvPr/>
        </p:nvSpPr>
        <p:spPr>
          <a:xfrm>
            <a:off x="2857500" y="4457700"/>
            <a:ext cx="545928" cy="247650"/>
          </a:xfrm>
          <a:prstGeom prst="rect">
            <a:avLst/>
          </a:prstGeom>
          <a:solidFill>
            <a:srgbClr val="53E0D2"/>
          </a:solidFill>
          <a:ln/>
        </p:spPr>
      </p:sp>
      <p:sp>
        <p:nvSpPr>
          <p:cNvPr id="34" name="Text 32"/>
          <p:cNvSpPr/>
          <p:nvPr/>
        </p:nvSpPr>
        <p:spPr>
          <a:xfrm>
            <a:off x="3498678" y="4503974"/>
            <a:ext cx="8693322" cy="171450"/>
          </a:xfrm>
          <a:prstGeom prst="rect">
            <a:avLst/>
          </a:prstGeom>
          <a:noFill/>
          <a:ln/>
        </p:spPr>
        <p:txBody>
          <a:bodyPr wrap="none" lIns="0" tIns="0" rIns="0" bIns="0" rtlCol="0" anchor="t"/>
          <a:lstStyle/>
          <a:p>
            <a:pPr algn="l" indent="0" marL="0">
              <a:buNone/>
            </a:pPr>
            <a:r>
              <a:rPr lang="en-US" sz="1125" b="1" dirty="0">
                <a:solidFill>
                  <a:srgbClr val="53E0D2"/>
                </a:solidFill>
                <a:latin typeface="Consolas" pitchFamily="34" charset="0"/>
                <a:ea typeface="Microsoft YaHei" pitchFamily="34" charset="-122"/>
                <a:cs typeface="Consolas" pitchFamily="34" charset="-120"/>
              </a:rPr>
              <a:t>190</a:t>
            </a:r>
            <a:endParaRPr lang="en-US" sz="1125" dirty="0">
              <a:latin typeface="Consolas" pitchFamily="34" charset="0"/>
              <a:ea typeface="Microsoft YaHei" pitchFamily="34" charset="-122"/>
              <a:cs typeface="Consolas" pitchFamily="34" charset="-120"/>
            </a:endParaRPr>
          </a:p>
        </p:txBody>
      </p:sp>
      <p:sp>
        <p:nvSpPr>
          <p:cNvPr id="35" name="Text 33"/>
          <p:cNvSpPr/>
          <p:nvPr/>
        </p:nvSpPr>
        <p:spPr>
          <a:xfrm>
            <a:off x="838200" y="4977473"/>
            <a:ext cx="113538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Google Cloud APIs</a:t>
            </a:r>
            <a:endParaRPr lang="en-US" sz="1125" dirty="0">
              <a:latin typeface="Microsoft YaHei" pitchFamily="34" charset="0"/>
              <a:ea typeface="Microsoft YaHei" pitchFamily="34" charset="-122"/>
              <a:cs typeface="Microsoft YaHei" pitchFamily="34" charset="-120"/>
            </a:endParaRPr>
          </a:p>
        </p:txBody>
      </p:sp>
      <p:sp>
        <p:nvSpPr>
          <p:cNvPr id="36" name="Text 34"/>
          <p:cNvSpPr/>
          <p:nvPr/>
        </p:nvSpPr>
        <p:spPr>
          <a:xfrm>
            <a:off x="838200" y="5178615"/>
            <a:ext cx="113538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2025-06</a:t>
            </a:r>
            <a:endParaRPr lang="en-US" sz="900" dirty="0">
              <a:latin typeface="Consolas" pitchFamily="34" charset="0"/>
              <a:ea typeface="Microsoft YaHei" pitchFamily="34" charset="-122"/>
              <a:cs typeface="Consolas" pitchFamily="34" charset="-120"/>
            </a:endParaRPr>
          </a:p>
        </p:txBody>
      </p:sp>
      <p:sp>
        <p:nvSpPr>
          <p:cNvPr id="37" name="Shape 35"/>
          <p:cNvSpPr/>
          <p:nvPr/>
        </p:nvSpPr>
        <p:spPr>
          <a:xfrm>
            <a:off x="2857500" y="4991100"/>
            <a:ext cx="517195" cy="247650"/>
          </a:xfrm>
          <a:prstGeom prst="rect">
            <a:avLst/>
          </a:prstGeom>
          <a:solidFill>
            <a:srgbClr val="53E0D2"/>
          </a:solidFill>
          <a:ln/>
        </p:spPr>
      </p:sp>
      <p:sp>
        <p:nvSpPr>
          <p:cNvPr id="38" name="Text 36"/>
          <p:cNvSpPr/>
          <p:nvPr/>
        </p:nvSpPr>
        <p:spPr>
          <a:xfrm>
            <a:off x="3469945" y="5037374"/>
            <a:ext cx="8722055" cy="171450"/>
          </a:xfrm>
          <a:prstGeom prst="rect">
            <a:avLst/>
          </a:prstGeom>
          <a:noFill/>
          <a:ln/>
        </p:spPr>
        <p:txBody>
          <a:bodyPr wrap="none" lIns="0" tIns="0" rIns="0" bIns="0" rtlCol="0" anchor="t"/>
          <a:lstStyle/>
          <a:p>
            <a:pPr algn="l" indent="0" marL="0">
              <a:buNone/>
            </a:pPr>
            <a:r>
              <a:rPr lang="en-US" sz="1125" b="1" dirty="0">
                <a:solidFill>
                  <a:srgbClr val="53E0D2"/>
                </a:solidFill>
                <a:latin typeface="Consolas" pitchFamily="34" charset="0"/>
                <a:ea typeface="Microsoft YaHei" pitchFamily="34" charset="-122"/>
                <a:cs typeface="Consolas" pitchFamily="34" charset="-120"/>
              </a:rPr>
              <a:t>180</a:t>
            </a:r>
            <a:endParaRPr lang="en-US" sz="1125" dirty="0">
              <a:latin typeface="Consolas" pitchFamily="34" charset="0"/>
              <a:ea typeface="Microsoft YaHei" pitchFamily="34" charset="-122"/>
              <a:cs typeface="Consolas" pitchFamily="34" charset="-120"/>
            </a:endParaRPr>
          </a:p>
        </p:txBody>
      </p:sp>
      <p:sp>
        <p:nvSpPr>
          <p:cNvPr id="39" name="Text 37"/>
          <p:cNvSpPr/>
          <p:nvPr/>
        </p:nvSpPr>
        <p:spPr>
          <a:xfrm>
            <a:off x="838200" y="5510873"/>
            <a:ext cx="113538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Cloudflare WAF</a:t>
            </a:r>
            <a:endParaRPr lang="en-US" sz="1125" dirty="0">
              <a:latin typeface="Microsoft YaHei" pitchFamily="34" charset="0"/>
              <a:ea typeface="Microsoft YaHei" pitchFamily="34" charset="-122"/>
              <a:cs typeface="Microsoft YaHei" pitchFamily="34" charset="-120"/>
            </a:endParaRPr>
          </a:p>
        </p:txBody>
      </p:sp>
      <p:sp>
        <p:nvSpPr>
          <p:cNvPr id="40" name="Text 38"/>
          <p:cNvSpPr/>
          <p:nvPr/>
        </p:nvSpPr>
        <p:spPr>
          <a:xfrm>
            <a:off x="838200" y="5712015"/>
            <a:ext cx="113538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2025-12</a:t>
            </a:r>
            <a:endParaRPr lang="en-US" sz="900" dirty="0">
              <a:latin typeface="Consolas" pitchFamily="34" charset="0"/>
              <a:ea typeface="Microsoft YaHei" pitchFamily="34" charset="-122"/>
              <a:cs typeface="Consolas" pitchFamily="34" charset="-120"/>
            </a:endParaRPr>
          </a:p>
        </p:txBody>
      </p:sp>
      <p:sp>
        <p:nvSpPr>
          <p:cNvPr id="41" name="Shape 39"/>
          <p:cNvSpPr/>
          <p:nvPr/>
        </p:nvSpPr>
        <p:spPr>
          <a:xfrm>
            <a:off x="2857500" y="5524500"/>
            <a:ext cx="71833" cy="247650"/>
          </a:xfrm>
          <a:prstGeom prst="rect">
            <a:avLst/>
          </a:prstGeom>
          <a:solidFill>
            <a:srgbClr val="53E0D2"/>
          </a:solidFill>
          <a:ln/>
        </p:spPr>
      </p:sp>
      <p:sp>
        <p:nvSpPr>
          <p:cNvPr id="42" name="Text 40"/>
          <p:cNvSpPr/>
          <p:nvPr/>
        </p:nvSpPr>
        <p:spPr>
          <a:xfrm>
            <a:off x="3024583" y="5570774"/>
            <a:ext cx="9167417" cy="171450"/>
          </a:xfrm>
          <a:prstGeom prst="rect">
            <a:avLst/>
          </a:prstGeom>
          <a:noFill/>
          <a:ln/>
        </p:spPr>
        <p:txBody>
          <a:bodyPr wrap="none" lIns="0" tIns="0" rIns="0" bIns="0" rtlCol="0" anchor="t"/>
          <a:lstStyle/>
          <a:p>
            <a:pPr algn="l" indent="0" marL="0">
              <a:buNone/>
            </a:pPr>
            <a:r>
              <a:rPr lang="en-US" sz="1125" b="1" dirty="0">
                <a:solidFill>
                  <a:srgbClr val="53E0D2"/>
                </a:solidFill>
                <a:latin typeface="Consolas" pitchFamily="34" charset="0"/>
                <a:ea typeface="Microsoft YaHei" pitchFamily="34" charset="-122"/>
                <a:cs typeface="Consolas" pitchFamily="34" charset="-120"/>
              </a:rPr>
              <a:t>25</a:t>
            </a:r>
            <a:endParaRPr lang="en-US" sz="1125" dirty="0">
              <a:latin typeface="Consolas" pitchFamily="34" charset="0"/>
              <a:ea typeface="Microsoft YaHei" pitchFamily="34" charset="-122"/>
              <a:cs typeface="Consolas" pitchFamily="34" charset="-120"/>
            </a:endParaRPr>
          </a:p>
        </p:txBody>
      </p:sp>
      <p:sp>
        <p:nvSpPr>
          <p:cNvPr id="43" name="Shape 41"/>
          <p:cNvSpPr/>
          <p:nvPr/>
        </p:nvSpPr>
        <p:spPr>
          <a:xfrm>
            <a:off x="8081962" y="1719263"/>
            <a:ext cx="3495675" cy="2181225"/>
          </a:xfrm>
          <a:prstGeom prst="rect">
            <a:avLst/>
          </a:prstGeom>
          <a:solidFill>
            <a:srgbClr val="132834"/>
          </a:solidFill>
          <a:ln w="9525">
            <a:solidFill>
              <a:srgbClr val="53E0D2"/>
            </a:solidFill>
            <a:prstDash val="solid"/>
          </a:ln>
        </p:spPr>
      </p:sp>
      <p:sp>
        <p:nvSpPr>
          <p:cNvPr id="44" name="Shape 42"/>
          <p:cNvSpPr/>
          <p:nvPr/>
        </p:nvSpPr>
        <p:spPr>
          <a:xfrm>
            <a:off x="8331964" y="1960540"/>
            <a:ext cx="157222" cy="174670"/>
          </a:xfrm>
          <a:custGeom>
            <a:avLst/>
            <a:gdLst/>
            <a:ahLst/>
            <a:cxnLst/>
            <a:rect l="l" t="t" r="r" b="b"/>
            <a:pathLst>
              <a:path w="157222" h="174670">
                <a:moveTo>
                  <a:pt x="8761" y="104798"/>
                </a:moveTo>
                <a:arcTo hR="8731" wR="8731" stAng="5388279" swAng="7754754"/>
                <a:lnTo>
                  <a:pt x="88390" y="1507"/>
                </a:lnTo>
                <a:arcTo hR="4366" wR="4366" stAng="13254236" swAng="9268521"/>
                <a:lnTo>
                  <a:pt x="79135" y="58086"/>
                </a:lnTo>
                <a:arcTo hR="8731" wR="8731" stAng="12029258" swAng="-6640439"/>
                <a:lnTo>
                  <a:pt x="148461" y="69873"/>
                </a:lnTo>
                <a:arcTo hR="8731" wR="8731" stAng="16188279" swAng="7754754"/>
                <a:lnTo>
                  <a:pt x="68832" y="173163"/>
                </a:lnTo>
                <a:arcTo hR="4366" wR="4366" stAng="2454236" swAng="9268521"/>
                <a:lnTo>
                  <a:pt x="78087" y="116585"/>
                </a:lnTo>
                <a:arcTo hR="8731" wR="8731" stAng="1229258" swAng="-6640439"/>
                <a:close/>
              </a:path>
            </a:pathLst>
          </a:custGeom>
          <a:noFill/>
          <a:ln w="17463">
            <a:solidFill>
              <a:srgbClr val="53E0D2"/>
            </a:solidFill>
            <a:prstDash val="solid"/>
          </a:ln>
        </p:spPr>
      </p:sp>
      <p:sp>
        <p:nvSpPr>
          <p:cNvPr id="45" name="Text 43"/>
          <p:cNvSpPr/>
          <p:nvPr/>
        </p:nvSpPr>
        <p:spPr>
          <a:xfrm>
            <a:off x="8610600" y="1960255"/>
            <a:ext cx="3581400" cy="160020"/>
          </a:xfrm>
          <a:prstGeom prst="rect">
            <a:avLst/>
          </a:prstGeom>
          <a:noFill/>
          <a:ln/>
        </p:spPr>
        <p:txBody>
          <a:bodyPr wrap="none" lIns="0" tIns="0" rIns="0" bIns="0" rtlCol="0" anchor="t"/>
          <a:lstStyle/>
          <a:p>
            <a:pPr algn="l" indent="0" marL="0">
              <a:buNone/>
            </a:pPr>
            <a:r>
              <a:rPr lang="en-US" sz="1050" dirty="0">
                <a:solidFill>
                  <a:srgbClr val="53E0D2"/>
                </a:solidFill>
                <a:latin typeface="Consolas" pitchFamily="34" charset="0"/>
                <a:ea typeface="Microsoft YaHei" pitchFamily="34" charset="-122"/>
                <a:cs typeface="Consolas" pitchFamily="34" charset="-120"/>
              </a:rPr>
              <a:t>One change pushed everywhere</a:t>
            </a:r>
            <a:endParaRPr lang="en-US" sz="1050" dirty="0">
              <a:latin typeface="Consolas" pitchFamily="34" charset="0"/>
              <a:ea typeface="Microsoft YaHei" pitchFamily="34" charset="-122"/>
              <a:cs typeface="Consolas" pitchFamily="34" charset="-120"/>
            </a:endParaRPr>
          </a:p>
        </p:txBody>
      </p:sp>
      <p:sp>
        <p:nvSpPr>
          <p:cNvPr id="46" name="Text 44"/>
          <p:cNvSpPr/>
          <p:nvPr/>
        </p:nvSpPr>
        <p:spPr>
          <a:xfrm>
            <a:off x="8305800" y="2287138"/>
            <a:ext cx="3886200" cy="822960"/>
          </a:xfrm>
          <a:prstGeom prst="rect">
            <a:avLst/>
          </a:prstGeom>
          <a:noFill/>
          <a:ln/>
        </p:spPr>
        <p:txBody>
          <a:bodyPr wrap="none" lIns="0" tIns="0" rIns="0" bIns="0" rtlCol="0" anchor="t"/>
          <a:lstStyle/>
          <a:p>
            <a:pPr algn="l" indent="0" marL="0">
              <a:buNone/>
            </a:pPr>
            <a:r>
              <a:rPr lang="en-US" sz="5400" b="1" dirty="0">
                <a:solidFill>
                  <a:srgbClr val="53E0D2"/>
                </a:solidFill>
                <a:latin typeface="Consolas" pitchFamily="34" charset="0"/>
                <a:ea typeface="Microsoft YaHei" pitchFamily="34" charset="-122"/>
                <a:cs typeface="Consolas" pitchFamily="34" charset="-120"/>
              </a:rPr>
              <a:t>5/8</a:t>
            </a:r>
            <a:endParaRPr lang="en-US" sz="5400" dirty="0">
              <a:latin typeface="Consolas" pitchFamily="34" charset="0"/>
              <a:ea typeface="Microsoft YaHei" pitchFamily="34" charset="-122"/>
              <a:cs typeface="Consolas" pitchFamily="34" charset="-120"/>
            </a:endParaRPr>
          </a:p>
        </p:txBody>
      </p:sp>
      <p:sp>
        <p:nvSpPr>
          <p:cNvPr id="47" name="Text 45"/>
          <p:cNvSpPr/>
          <p:nvPr/>
        </p:nvSpPr>
        <p:spPr>
          <a:xfrm>
            <a:off x="8305800" y="3177248"/>
            <a:ext cx="3886200"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Global config, policy or data reached every</a:t>
            </a:r>
            <a:endParaRPr lang="en-US" sz="1125" dirty="0">
              <a:latin typeface="Microsoft YaHei" pitchFamily="34" charset="0"/>
              <a:ea typeface="Microsoft YaHei" pitchFamily="34" charset="-122"/>
              <a:cs typeface="Microsoft YaHei" pitchFamily="34" charset="-120"/>
            </a:endParaRPr>
          </a:p>
        </p:txBody>
      </p:sp>
      <p:sp>
        <p:nvSpPr>
          <p:cNvPr id="48" name="Text 46"/>
          <p:cNvSpPr/>
          <p:nvPr/>
        </p:nvSpPr>
        <p:spPr>
          <a:xfrm>
            <a:off x="8305800" y="3405848"/>
            <a:ext cx="3886200"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node fast</a:t>
            </a:r>
            <a:endParaRPr lang="en-US" sz="1125" dirty="0">
              <a:latin typeface="Microsoft YaHei" pitchFamily="34" charset="0"/>
              <a:ea typeface="Microsoft YaHei" pitchFamily="34" charset="-122"/>
              <a:cs typeface="Microsoft YaHei" pitchFamily="34" charset="-120"/>
            </a:endParaRPr>
          </a:p>
        </p:txBody>
      </p:sp>
      <p:sp>
        <p:nvSpPr>
          <p:cNvPr id="49" name="Shape 47"/>
          <p:cNvSpPr/>
          <p:nvPr/>
        </p:nvSpPr>
        <p:spPr>
          <a:xfrm>
            <a:off x="8081962" y="4062412"/>
            <a:ext cx="3495675" cy="2124075"/>
          </a:xfrm>
          <a:prstGeom prst="rect">
            <a:avLst/>
          </a:prstGeom>
          <a:solidFill>
            <a:srgbClr val="121A30"/>
          </a:solidFill>
          <a:ln w="9525">
            <a:solidFill>
              <a:srgbClr val="24304A"/>
            </a:solidFill>
            <a:prstDash val="solid"/>
          </a:ln>
        </p:spPr>
      </p:sp>
      <p:sp>
        <p:nvSpPr>
          <p:cNvPr id="50" name="Shape 48"/>
          <p:cNvSpPr/>
          <p:nvPr/>
        </p:nvSpPr>
        <p:spPr>
          <a:xfrm>
            <a:off x="8349456" y="4312444"/>
            <a:ext cx="122238" cy="165894"/>
          </a:xfrm>
          <a:custGeom>
            <a:avLst/>
            <a:gdLst/>
            <a:ahLst/>
            <a:cxnLst/>
            <a:rect l="l" t="t" r="r" b="b"/>
            <a:pathLst>
              <a:path w="122238" h="165894">
                <a:moveTo>
                  <a:pt x="61119" y="0"/>
                </a:moveTo>
                <a:quadBezTo>
                  <a:pt x="69850" y="34925"/>
                  <a:pt x="96044" y="56753"/>
                </a:quadBezTo>
                <a:quadBezTo>
                  <a:pt x="122238" y="78581"/>
                  <a:pt x="122238" y="104775"/>
                </a:quadBezTo>
                <a:arcTo hR="61119" wR="61119" stAng="0" swAng="10800000"/>
                <a:arcTo hR="43656" wR="43656" stAng="10800000" swAng="2212194"/>
                <a:arcTo hR="21828" wR="21828" stAng="10800000" swAng="-10800000"/>
                <a:cubicBezTo>
                  <a:pt x="52388" y="61119"/>
                  <a:pt x="39291" y="52388"/>
                  <a:pt x="39291" y="34925"/>
                </a:cubicBezTo>
                <a:quadBezTo>
                  <a:pt x="39291" y="17463"/>
                  <a:pt x="61119" y="0"/>
                </a:quadBezTo>
              </a:path>
            </a:pathLst>
          </a:custGeom>
          <a:noFill/>
          <a:ln w="17463">
            <a:solidFill>
              <a:srgbClr val="FF6B7D"/>
            </a:solidFill>
            <a:prstDash val="solid"/>
          </a:ln>
        </p:spPr>
      </p:sp>
      <p:sp>
        <p:nvSpPr>
          <p:cNvPr id="51" name="Text 49"/>
          <p:cNvSpPr/>
          <p:nvPr/>
        </p:nvSpPr>
        <p:spPr>
          <a:xfrm>
            <a:off x="8610600" y="4303405"/>
            <a:ext cx="3581400" cy="160020"/>
          </a:xfrm>
          <a:prstGeom prst="rect">
            <a:avLst/>
          </a:prstGeom>
          <a:noFill/>
          <a:ln/>
        </p:spPr>
        <p:txBody>
          <a:bodyPr wrap="none" lIns="0" tIns="0" rIns="0" bIns="0" rtlCol="0" anchor="t"/>
          <a:lstStyle/>
          <a:p>
            <a:pPr algn="l" indent="0" marL="0">
              <a:buNone/>
            </a:pPr>
            <a:r>
              <a:rPr lang="en-US" sz="1050" dirty="0">
                <a:solidFill>
                  <a:srgbClr val="FF6B7D"/>
                </a:solidFill>
                <a:latin typeface="Consolas" pitchFamily="34" charset="0"/>
                <a:ea typeface="Microsoft YaHei" pitchFamily="34" charset="-122"/>
                <a:cs typeface="Consolas" pitchFamily="34" charset="-120"/>
              </a:rPr>
              <a:t>AWS Middle East, two regions</a:t>
            </a:r>
            <a:endParaRPr lang="en-US" sz="1050" dirty="0">
              <a:latin typeface="Consolas" pitchFamily="34" charset="0"/>
              <a:ea typeface="Microsoft YaHei" pitchFamily="34" charset="-122"/>
              <a:cs typeface="Consolas" pitchFamily="34" charset="-120"/>
            </a:endParaRPr>
          </a:p>
        </p:txBody>
      </p:sp>
      <p:sp>
        <p:nvSpPr>
          <p:cNvPr id="52" name="Text 50"/>
          <p:cNvSpPr/>
          <p:nvPr/>
        </p:nvSpPr>
        <p:spPr>
          <a:xfrm>
            <a:off x="8305800" y="4628913"/>
            <a:ext cx="3886200" cy="594360"/>
          </a:xfrm>
          <a:prstGeom prst="rect">
            <a:avLst/>
          </a:prstGeom>
          <a:noFill/>
          <a:ln/>
        </p:spPr>
        <p:txBody>
          <a:bodyPr wrap="none" lIns="0" tIns="0" rIns="0" bIns="0" rtlCol="0" anchor="t"/>
          <a:lstStyle/>
          <a:p>
            <a:pPr algn="l" indent="0" marL="0">
              <a:buNone/>
            </a:pPr>
            <a:r>
              <a:rPr lang="en-US" sz="3900" b="1" dirty="0">
                <a:solidFill>
                  <a:srgbClr val="EAF1FA"/>
                </a:solidFill>
                <a:latin typeface="Consolas" pitchFamily="34" charset="0"/>
                <a:ea typeface="Microsoft YaHei" pitchFamily="34" charset="-122"/>
                <a:cs typeface="Consolas" pitchFamily="34" charset="-120"/>
              </a:rPr>
              <a:t>7+ months</a:t>
            </a:r>
            <a:endParaRPr lang="en-US" sz="3900" dirty="0">
              <a:latin typeface="Consolas" pitchFamily="34" charset="0"/>
              <a:ea typeface="Microsoft YaHei" pitchFamily="34" charset="-122"/>
              <a:cs typeface="Consolas" pitchFamily="34" charset="-120"/>
            </a:endParaRPr>
          </a:p>
        </p:txBody>
      </p:sp>
      <p:sp>
        <p:nvSpPr>
          <p:cNvPr id="53" name="Text 51"/>
          <p:cNvSpPr/>
          <p:nvPr/>
        </p:nvSpPr>
        <p:spPr>
          <a:xfrm>
            <a:off x="8305800" y="5310848"/>
            <a:ext cx="3886200"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Since March 1, drone strikes on facilities,</a:t>
            </a:r>
            <a:endParaRPr lang="en-US" sz="1125" dirty="0">
              <a:latin typeface="Microsoft YaHei" pitchFamily="34" charset="0"/>
              <a:ea typeface="Microsoft YaHei" pitchFamily="34" charset="-122"/>
              <a:cs typeface="Microsoft YaHei" pitchFamily="34" charset="-120"/>
            </a:endParaRPr>
          </a:p>
        </p:txBody>
      </p:sp>
      <p:sp>
        <p:nvSpPr>
          <p:cNvPr id="54" name="Text 52"/>
          <p:cNvSpPr/>
          <p:nvPr/>
        </p:nvSpPr>
        <p:spPr>
          <a:xfrm>
            <a:off x="8305800" y="5539448"/>
            <a:ext cx="3886200"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some data confirmed lost</a:t>
            </a:r>
            <a:endParaRPr lang="en-US" sz="1125" dirty="0">
              <a:latin typeface="Microsoft YaHei" pitchFamily="34" charset="0"/>
              <a:ea typeface="Microsoft YaHei" pitchFamily="34" charset="-122"/>
              <a:cs typeface="Microsoft YaHei" pitchFamily="34" charset="-120"/>
            </a:endParaRPr>
          </a:p>
        </p:txBody>
      </p:sp>
      <p:sp>
        <p:nvSpPr>
          <p:cNvPr id="55" name="Text 53"/>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56" name="Text 54"/>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vendor postmortems, team math. Google: mini report, Cloudflare Nov: core recovery, Azure Feb: main phase</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01 / Review  </a:t>
            </a:r>
            <a:pPr algn="l" indent="0" marL="0">
              <a:buNone/>
            </a:pPr>
            <a:r>
              <a:rPr lang="en-US" sz="975" dirty="0">
                <a:solidFill>
                  <a:srgbClr val="93A5C0"/>
                </a:solidFill>
                <a:latin typeface="Consolas" pitchFamily="34" charset="0"/>
                <a:ea typeface="Microsoft YaHei" pitchFamily="34" charset="-122"/>
                <a:cs typeface="Consolas" pitchFamily="34" charset="-120"/>
              </a:rPr>
              <a:t>   P05</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792223"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Bad config reached everything in seconds</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19263"/>
            <a:ext cx="10963275" cy="4467225"/>
          </a:xfrm>
          <a:prstGeom prst="rect">
            <a:avLst/>
          </a:prstGeom>
          <a:solidFill>
            <a:srgbClr val="070B15"/>
          </a:solidFill>
          <a:ln w="9525">
            <a:solidFill>
              <a:srgbClr val="24304A"/>
            </a:solidFill>
            <a:prstDash val="solid"/>
          </a:ln>
        </p:spPr>
      </p:sp>
      <p:sp>
        <p:nvSpPr>
          <p:cNvPr id="10" name="Shape 8"/>
          <p:cNvSpPr/>
          <p:nvPr/>
        </p:nvSpPr>
        <p:spPr>
          <a:xfrm>
            <a:off x="619125" y="1724025"/>
            <a:ext cx="10953750" cy="323850"/>
          </a:xfrm>
          <a:prstGeom prst="rect">
            <a:avLst/>
          </a:prstGeom>
          <a:solidFill>
            <a:srgbClr val="121A30"/>
          </a:solidFill>
          <a:ln/>
        </p:spPr>
      </p:sp>
      <p:sp>
        <p:nvSpPr>
          <p:cNvPr id="11" name="Shape 9"/>
          <p:cNvSpPr/>
          <p:nvPr/>
        </p:nvSpPr>
        <p:spPr>
          <a:xfrm>
            <a:off x="619125" y="2047875"/>
            <a:ext cx="10953750" cy="9525"/>
          </a:xfrm>
          <a:prstGeom prst="rect">
            <a:avLst/>
          </a:prstGeom>
          <a:solidFill>
            <a:srgbClr val="24304A"/>
          </a:solidFill>
          <a:ln/>
        </p:spPr>
      </p:sp>
      <p:sp>
        <p:nvSpPr>
          <p:cNvPr id="12" name="Text 10"/>
          <p:cNvSpPr/>
          <p:nvPr/>
        </p:nvSpPr>
        <p:spPr>
          <a:xfrm>
            <a:off x="800100" y="1816835"/>
            <a:ext cx="11391900"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postmortems / quotes.txt</a:t>
            </a:r>
            <a:endParaRPr lang="en-US" sz="975" dirty="0">
              <a:latin typeface="Consolas" pitchFamily="34" charset="0"/>
              <a:ea typeface="Microsoft YaHei" pitchFamily="34" charset="-122"/>
              <a:cs typeface="Consolas" pitchFamily="34" charset="-120"/>
            </a:endParaRPr>
          </a:p>
        </p:txBody>
      </p:sp>
      <p:sp>
        <p:nvSpPr>
          <p:cNvPr id="13" name="Text 11"/>
          <p:cNvSpPr/>
          <p:nvPr/>
        </p:nvSpPr>
        <p:spPr>
          <a:xfrm>
            <a:off x="0" y="2275124"/>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1</a:t>
            </a:r>
            <a:endParaRPr lang="en-US" sz="1125" dirty="0">
              <a:latin typeface="Consolas" pitchFamily="34" charset="0"/>
              <a:ea typeface="Microsoft YaHei" pitchFamily="34" charset="-122"/>
              <a:cs typeface="Consolas" pitchFamily="34" charset="-120"/>
            </a:endParaRPr>
          </a:p>
        </p:txBody>
      </p:sp>
      <p:sp>
        <p:nvSpPr>
          <p:cNvPr id="14" name="Text 12"/>
          <p:cNvSpPr/>
          <p:nvPr/>
        </p:nvSpPr>
        <p:spPr>
          <a:xfrm>
            <a:off x="1333500" y="2275124"/>
            <a:ext cx="10858500" cy="171450"/>
          </a:xfrm>
          <a:prstGeom prst="rect">
            <a:avLst/>
          </a:prstGeom>
          <a:noFill/>
          <a:ln/>
        </p:spPr>
        <p:txBody>
          <a:bodyPr wrap="none" lIns="0" tIns="0" rIns="0" bIns="0" rtlCol="0" anchor="t"/>
          <a:lstStyle/>
          <a:p>
            <a:pPr algn="l" indent="0" marL="0">
              <a:buNone/>
            </a:pPr>
            <a:r>
              <a:rPr lang="en-US" sz="1125" dirty="0">
                <a:solidFill>
                  <a:srgbClr val="93A5C0"/>
                </a:solidFill>
                <a:latin typeface="Consolas" pitchFamily="34" charset="0"/>
                <a:ea typeface="Microsoft YaHei" pitchFamily="34" charset="-122"/>
                <a:cs typeface="Consolas" pitchFamily="34" charset="-120"/>
              </a:rPr>
              <a:t># Google Cloud · 2025-06-12 · Service Control quota policy</a:t>
            </a:r>
            <a:endParaRPr lang="en-US" sz="1125" dirty="0">
              <a:latin typeface="Consolas" pitchFamily="34" charset="0"/>
              <a:ea typeface="Microsoft YaHei" pitchFamily="34" charset="-122"/>
              <a:cs typeface="Consolas" pitchFamily="34" charset="-120"/>
            </a:endParaRPr>
          </a:p>
        </p:txBody>
      </p:sp>
      <p:sp>
        <p:nvSpPr>
          <p:cNvPr id="15" name="Text 13"/>
          <p:cNvSpPr/>
          <p:nvPr/>
        </p:nvSpPr>
        <p:spPr>
          <a:xfrm>
            <a:off x="0" y="2589449"/>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2</a:t>
            </a:r>
            <a:endParaRPr lang="en-US" sz="1125" dirty="0">
              <a:latin typeface="Consolas" pitchFamily="34" charset="0"/>
              <a:ea typeface="Microsoft YaHei" pitchFamily="34" charset="-122"/>
              <a:cs typeface="Consolas" pitchFamily="34" charset="-120"/>
            </a:endParaRPr>
          </a:p>
        </p:txBody>
      </p:sp>
      <p:sp>
        <p:nvSpPr>
          <p:cNvPr id="16" name="Text 14"/>
          <p:cNvSpPr/>
          <p:nvPr/>
        </p:nvSpPr>
        <p:spPr>
          <a:xfrm>
            <a:off x="1333500" y="2580469"/>
            <a:ext cx="10858500" cy="182880"/>
          </a:xfrm>
          <a:prstGeom prst="rect">
            <a:avLst/>
          </a:prstGeom>
          <a:noFill/>
          <a:ln/>
        </p:spPr>
        <p:txBody>
          <a:bodyPr wrap="none" lIns="0" tIns="0" rIns="0" bIns="0" rtlCol="0" anchor="t"/>
          <a:lstStyle/>
          <a:p>
            <a:pPr algn="l" indent="0" marL="0">
              <a:buNone/>
            </a:pPr>
            <a:r>
              <a:rPr lang="en-US" sz="1200" dirty="0">
                <a:solidFill>
                  <a:srgbClr val="53E0D2"/>
                </a:solidFill>
                <a:latin typeface="Consolas" pitchFamily="34" charset="0"/>
                <a:ea typeface="Microsoft YaHei" pitchFamily="34" charset="-122"/>
                <a:cs typeface="Consolas" pitchFamily="34" charset="-120"/>
              </a:rPr>
              <a:t>"</a:t>
            </a:r>
            <a:pPr algn="l" indent="0" marL="0">
              <a:buNone/>
            </a:pPr>
            <a:r>
              <a:rPr lang="en-US" sz="1200" dirty="0">
                <a:solidFill>
                  <a:srgbClr val="53E0D2"/>
                </a:solidFill>
                <a:latin typeface="Consolas" pitchFamily="34" charset="0"/>
                <a:ea typeface="Microsoft YaHei" pitchFamily="34" charset="-122"/>
                <a:cs typeface="Consolas" pitchFamily="34" charset="-120"/>
              </a:rPr>
              <a:t>this metadata was replicated globally within seconds.</a:t>
            </a:r>
            <a:pPr algn="l" indent="0" marL="0">
              <a:buNone/>
            </a:pPr>
            <a:r>
              <a:rPr lang="en-US" sz="1200" dirty="0">
                <a:solidFill>
                  <a:srgbClr val="53E0D2"/>
                </a:solidFill>
                <a:latin typeface="Consolas" pitchFamily="34" charset="0"/>
                <a:ea typeface="Microsoft YaHei" pitchFamily="34" charset="-122"/>
                <a:cs typeface="Consolas" pitchFamily="34" charset="-120"/>
              </a:rPr>
              <a:t>"</a:t>
            </a:r>
            <a:endParaRPr lang="en-US" sz="1200" dirty="0">
              <a:latin typeface="Consolas" pitchFamily="34" charset="0"/>
              <a:ea typeface="Microsoft YaHei" pitchFamily="34" charset="-122"/>
              <a:cs typeface="Consolas" pitchFamily="34" charset="-120"/>
            </a:endParaRPr>
          </a:p>
        </p:txBody>
      </p:sp>
      <p:sp>
        <p:nvSpPr>
          <p:cNvPr id="17" name="Text 15"/>
          <p:cNvSpPr/>
          <p:nvPr/>
        </p:nvSpPr>
        <p:spPr>
          <a:xfrm>
            <a:off x="0" y="2903774"/>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3</a:t>
            </a:r>
            <a:endParaRPr lang="en-US" sz="1125" dirty="0">
              <a:latin typeface="Consolas" pitchFamily="34" charset="0"/>
              <a:ea typeface="Microsoft YaHei" pitchFamily="34" charset="-122"/>
              <a:cs typeface="Consolas" pitchFamily="34" charset="-120"/>
            </a:endParaRPr>
          </a:p>
        </p:txBody>
      </p:sp>
      <p:sp>
        <p:nvSpPr>
          <p:cNvPr id="18" name="Text 16"/>
          <p:cNvSpPr/>
          <p:nvPr/>
        </p:nvSpPr>
        <p:spPr>
          <a:xfrm>
            <a:off x="0" y="3218099"/>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4</a:t>
            </a:r>
            <a:endParaRPr lang="en-US" sz="1125" dirty="0">
              <a:latin typeface="Consolas" pitchFamily="34" charset="0"/>
              <a:ea typeface="Microsoft YaHei" pitchFamily="34" charset="-122"/>
              <a:cs typeface="Consolas" pitchFamily="34" charset="-120"/>
            </a:endParaRPr>
          </a:p>
        </p:txBody>
      </p:sp>
      <p:sp>
        <p:nvSpPr>
          <p:cNvPr id="19" name="Text 17"/>
          <p:cNvSpPr/>
          <p:nvPr/>
        </p:nvSpPr>
        <p:spPr>
          <a:xfrm>
            <a:off x="1333500" y="3218099"/>
            <a:ext cx="10858500" cy="171450"/>
          </a:xfrm>
          <a:prstGeom prst="rect">
            <a:avLst/>
          </a:prstGeom>
          <a:noFill/>
          <a:ln/>
        </p:spPr>
        <p:txBody>
          <a:bodyPr wrap="none" lIns="0" tIns="0" rIns="0" bIns="0" rtlCol="0" anchor="t"/>
          <a:lstStyle/>
          <a:p>
            <a:pPr algn="l" indent="0" marL="0">
              <a:buNone/>
            </a:pPr>
            <a:r>
              <a:rPr lang="en-US" sz="1125" dirty="0">
                <a:solidFill>
                  <a:srgbClr val="93A5C0"/>
                </a:solidFill>
                <a:latin typeface="Consolas" pitchFamily="34" charset="0"/>
                <a:ea typeface="Microsoft YaHei" pitchFamily="34" charset="-122"/>
                <a:cs typeface="Consolas" pitchFamily="34" charset="-120"/>
              </a:rPr>
              <a:t># Cloudflare · 2025-12-05 · global configuration system</a:t>
            </a:r>
            <a:endParaRPr lang="en-US" sz="1125" dirty="0">
              <a:latin typeface="Consolas" pitchFamily="34" charset="0"/>
              <a:ea typeface="Microsoft YaHei" pitchFamily="34" charset="-122"/>
              <a:cs typeface="Consolas" pitchFamily="34" charset="-120"/>
            </a:endParaRPr>
          </a:p>
        </p:txBody>
      </p:sp>
      <p:sp>
        <p:nvSpPr>
          <p:cNvPr id="20" name="Text 18"/>
          <p:cNvSpPr/>
          <p:nvPr/>
        </p:nvSpPr>
        <p:spPr>
          <a:xfrm>
            <a:off x="0" y="3532424"/>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5</a:t>
            </a:r>
            <a:endParaRPr lang="en-US" sz="1125" dirty="0">
              <a:latin typeface="Consolas" pitchFamily="34" charset="0"/>
              <a:ea typeface="Microsoft YaHei" pitchFamily="34" charset="-122"/>
              <a:cs typeface="Consolas" pitchFamily="34" charset="-120"/>
            </a:endParaRPr>
          </a:p>
        </p:txBody>
      </p:sp>
      <p:sp>
        <p:nvSpPr>
          <p:cNvPr id="21" name="Text 19"/>
          <p:cNvSpPr/>
          <p:nvPr/>
        </p:nvSpPr>
        <p:spPr>
          <a:xfrm>
            <a:off x="1333500" y="3523444"/>
            <a:ext cx="10858500" cy="182880"/>
          </a:xfrm>
          <a:prstGeom prst="rect">
            <a:avLst/>
          </a:prstGeom>
          <a:noFill/>
          <a:ln/>
        </p:spPr>
        <p:txBody>
          <a:bodyPr wrap="none" lIns="0" tIns="0" rIns="0" bIns="0" rtlCol="0" anchor="t"/>
          <a:lstStyle/>
          <a:p>
            <a:pPr algn="l" indent="0" marL="0">
              <a:buNone/>
            </a:pPr>
            <a:r>
              <a:rPr lang="en-US" sz="1200" dirty="0">
                <a:solidFill>
                  <a:srgbClr val="53E0D2"/>
                </a:solidFill>
                <a:latin typeface="Consolas" pitchFamily="34" charset="0"/>
                <a:ea typeface="Microsoft YaHei" pitchFamily="34" charset="-122"/>
                <a:cs typeface="Consolas" pitchFamily="34" charset="-120"/>
              </a:rPr>
              <a:t>"</a:t>
            </a:r>
            <a:pPr algn="l" indent="0" marL="0">
              <a:buNone/>
            </a:pPr>
            <a:r>
              <a:rPr lang="en-US" sz="1200" dirty="0">
                <a:solidFill>
                  <a:srgbClr val="53E0D2"/>
                </a:solidFill>
                <a:latin typeface="Consolas" pitchFamily="34" charset="0"/>
                <a:ea typeface="Microsoft YaHei" pitchFamily="34" charset="-122"/>
                <a:cs typeface="Consolas" pitchFamily="34" charset="-120"/>
              </a:rPr>
              <a:t>propagates changes within seconds to the entire fleet of servers in our network</a:t>
            </a:r>
            <a:pPr algn="l" indent="0" marL="0">
              <a:buNone/>
            </a:pPr>
            <a:r>
              <a:rPr lang="en-US" sz="1200" dirty="0">
                <a:solidFill>
                  <a:srgbClr val="53E0D2"/>
                </a:solidFill>
                <a:latin typeface="Consolas" pitchFamily="34" charset="0"/>
                <a:ea typeface="Microsoft YaHei" pitchFamily="34" charset="-122"/>
                <a:cs typeface="Consolas" pitchFamily="34" charset="-120"/>
              </a:rPr>
              <a:t>"</a:t>
            </a:r>
            <a:endParaRPr lang="en-US" sz="1200" dirty="0">
              <a:latin typeface="Consolas" pitchFamily="34" charset="0"/>
              <a:ea typeface="Microsoft YaHei" pitchFamily="34" charset="-122"/>
              <a:cs typeface="Consolas" pitchFamily="34" charset="-120"/>
            </a:endParaRPr>
          </a:p>
        </p:txBody>
      </p:sp>
      <p:sp>
        <p:nvSpPr>
          <p:cNvPr id="22" name="Text 20"/>
          <p:cNvSpPr/>
          <p:nvPr/>
        </p:nvSpPr>
        <p:spPr>
          <a:xfrm>
            <a:off x="0" y="3846749"/>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6</a:t>
            </a:r>
            <a:endParaRPr lang="en-US" sz="1125" dirty="0">
              <a:latin typeface="Consolas" pitchFamily="34" charset="0"/>
              <a:ea typeface="Microsoft YaHei" pitchFamily="34" charset="-122"/>
              <a:cs typeface="Consolas" pitchFamily="34" charset="-120"/>
            </a:endParaRPr>
          </a:p>
        </p:txBody>
      </p:sp>
      <p:sp>
        <p:nvSpPr>
          <p:cNvPr id="23" name="Text 21"/>
          <p:cNvSpPr/>
          <p:nvPr/>
        </p:nvSpPr>
        <p:spPr>
          <a:xfrm>
            <a:off x="0" y="4161074"/>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7</a:t>
            </a:r>
            <a:endParaRPr lang="en-US" sz="1125" dirty="0">
              <a:latin typeface="Consolas" pitchFamily="34" charset="0"/>
              <a:ea typeface="Microsoft YaHei" pitchFamily="34" charset="-122"/>
              <a:cs typeface="Consolas" pitchFamily="34" charset="-120"/>
            </a:endParaRPr>
          </a:p>
        </p:txBody>
      </p:sp>
      <p:sp>
        <p:nvSpPr>
          <p:cNvPr id="24" name="Text 22"/>
          <p:cNvSpPr/>
          <p:nvPr/>
        </p:nvSpPr>
        <p:spPr>
          <a:xfrm>
            <a:off x="1333500" y="4161074"/>
            <a:ext cx="10858500" cy="171450"/>
          </a:xfrm>
          <a:prstGeom prst="rect">
            <a:avLst/>
          </a:prstGeom>
          <a:noFill/>
          <a:ln/>
        </p:spPr>
        <p:txBody>
          <a:bodyPr wrap="none" lIns="0" tIns="0" rIns="0" bIns="0" rtlCol="0" anchor="t"/>
          <a:lstStyle/>
          <a:p>
            <a:pPr algn="l" indent="0" marL="0">
              <a:buNone/>
            </a:pPr>
            <a:r>
              <a:rPr lang="en-US" sz="1125" dirty="0">
                <a:solidFill>
                  <a:srgbClr val="93A5C0"/>
                </a:solidFill>
                <a:latin typeface="Consolas" pitchFamily="34" charset="0"/>
                <a:ea typeface="Microsoft YaHei" pitchFamily="34" charset="-122"/>
                <a:cs typeface="Consolas" pitchFamily="34" charset="-120"/>
              </a:rPr>
              <a:t># Cloudflare · 2025-12-19 · Code Orange, on Nov 18 and Dec 5</a:t>
            </a:r>
            <a:endParaRPr lang="en-US" sz="1125" dirty="0">
              <a:latin typeface="Consolas" pitchFamily="34" charset="0"/>
              <a:ea typeface="Microsoft YaHei" pitchFamily="34" charset="-122"/>
              <a:cs typeface="Consolas" pitchFamily="34" charset="-120"/>
            </a:endParaRPr>
          </a:p>
        </p:txBody>
      </p:sp>
      <p:sp>
        <p:nvSpPr>
          <p:cNvPr id="25" name="Text 23"/>
          <p:cNvSpPr/>
          <p:nvPr/>
        </p:nvSpPr>
        <p:spPr>
          <a:xfrm>
            <a:off x="0" y="4475399"/>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8</a:t>
            </a:r>
            <a:endParaRPr lang="en-US" sz="1125" dirty="0">
              <a:latin typeface="Consolas" pitchFamily="34" charset="0"/>
              <a:ea typeface="Microsoft YaHei" pitchFamily="34" charset="-122"/>
              <a:cs typeface="Consolas" pitchFamily="34" charset="-120"/>
            </a:endParaRPr>
          </a:p>
        </p:txBody>
      </p:sp>
      <p:sp>
        <p:nvSpPr>
          <p:cNvPr id="26" name="Text 24"/>
          <p:cNvSpPr/>
          <p:nvPr/>
        </p:nvSpPr>
        <p:spPr>
          <a:xfrm>
            <a:off x="1333500" y="4466419"/>
            <a:ext cx="10858500" cy="182880"/>
          </a:xfrm>
          <a:prstGeom prst="rect">
            <a:avLst/>
          </a:prstGeom>
          <a:noFill/>
          <a:ln/>
        </p:spPr>
        <p:txBody>
          <a:bodyPr wrap="none" lIns="0" tIns="0" rIns="0" bIns="0" rtlCol="0" anchor="t"/>
          <a:lstStyle/>
          <a:p>
            <a:pPr algn="l" indent="0" marL="0">
              <a:buNone/>
            </a:pPr>
            <a:r>
              <a:rPr lang="en-US" sz="1200" dirty="0">
                <a:solidFill>
                  <a:srgbClr val="53E0D2"/>
                </a:solidFill>
                <a:latin typeface="Consolas" pitchFamily="34" charset="0"/>
                <a:ea typeface="Microsoft YaHei" pitchFamily="34" charset="-122"/>
                <a:cs typeface="Consolas" pitchFamily="34" charset="-120"/>
              </a:rPr>
              <a:t>"</a:t>
            </a:r>
            <a:pPr algn="l" indent="0" marL="0">
              <a:buNone/>
            </a:pPr>
            <a:r>
              <a:rPr lang="en-US" sz="1200" dirty="0">
                <a:solidFill>
                  <a:srgbClr val="53E0D2"/>
                </a:solidFill>
                <a:latin typeface="Consolas" pitchFamily="34" charset="0"/>
                <a:ea typeface="Microsoft YaHei" pitchFamily="34" charset="-122"/>
                <a:cs typeface="Consolas" pitchFamily="34" charset="-120"/>
              </a:rPr>
              <a:t>In both events, a wrong configuration took down our network in seconds.</a:t>
            </a:r>
            <a:pPr algn="l" indent="0" marL="0">
              <a:buNone/>
            </a:pPr>
            <a:r>
              <a:rPr lang="en-US" sz="1200" dirty="0">
                <a:solidFill>
                  <a:srgbClr val="53E0D2"/>
                </a:solidFill>
                <a:latin typeface="Consolas" pitchFamily="34" charset="0"/>
                <a:ea typeface="Microsoft YaHei" pitchFamily="34" charset="-122"/>
                <a:cs typeface="Consolas" pitchFamily="34" charset="-120"/>
              </a:rPr>
              <a:t>"</a:t>
            </a:r>
            <a:endParaRPr lang="en-US" sz="1200" dirty="0">
              <a:latin typeface="Consolas" pitchFamily="34" charset="0"/>
              <a:ea typeface="Microsoft YaHei" pitchFamily="34" charset="-122"/>
              <a:cs typeface="Consolas" pitchFamily="34" charset="-120"/>
            </a:endParaRPr>
          </a:p>
        </p:txBody>
      </p:sp>
      <p:sp>
        <p:nvSpPr>
          <p:cNvPr id="27" name="Text 25"/>
          <p:cNvSpPr/>
          <p:nvPr/>
        </p:nvSpPr>
        <p:spPr>
          <a:xfrm>
            <a:off x="0" y="4789724"/>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9</a:t>
            </a:r>
            <a:endParaRPr lang="en-US" sz="1125" dirty="0">
              <a:latin typeface="Consolas" pitchFamily="34" charset="0"/>
              <a:ea typeface="Microsoft YaHei" pitchFamily="34" charset="-122"/>
              <a:cs typeface="Consolas" pitchFamily="34" charset="-120"/>
            </a:endParaRPr>
          </a:p>
        </p:txBody>
      </p:sp>
      <p:sp>
        <p:nvSpPr>
          <p:cNvPr id="28" name="Text 26"/>
          <p:cNvSpPr/>
          <p:nvPr/>
        </p:nvSpPr>
        <p:spPr>
          <a:xfrm>
            <a:off x="0" y="5104049"/>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10</a:t>
            </a:r>
            <a:endParaRPr lang="en-US" sz="1125" dirty="0">
              <a:latin typeface="Consolas" pitchFamily="34" charset="0"/>
              <a:ea typeface="Microsoft YaHei" pitchFamily="34" charset="-122"/>
              <a:cs typeface="Consolas" pitchFamily="34" charset="-120"/>
            </a:endParaRPr>
          </a:p>
        </p:txBody>
      </p:sp>
      <p:sp>
        <p:nvSpPr>
          <p:cNvPr id="29" name="Text 27"/>
          <p:cNvSpPr/>
          <p:nvPr/>
        </p:nvSpPr>
        <p:spPr>
          <a:xfrm>
            <a:off x="1333500" y="5104049"/>
            <a:ext cx="10858500" cy="171450"/>
          </a:xfrm>
          <a:prstGeom prst="rect">
            <a:avLst/>
          </a:prstGeom>
          <a:noFill/>
          <a:ln/>
        </p:spPr>
        <p:txBody>
          <a:bodyPr wrap="none" lIns="0" tIns="0" rIns="0" bIns="0" rtlCol="0" anchor="t"/>
          <a:lstStyle/>
          <a:p>
            <a:pPr algn="l" indent="0" marL="0">
              <a:buNone/>
            </a:pPr>
            <a:r>
              <a:rPr lang="en-US" sz="1125" dirty="0">
                <a:solidFill>
                  <a:srgbClr val="93A5C0"/>
                </a:solidFill>
                <a:latin typeface="Consolas" pitchFamily="34" charset="0"/>
                <a:ea typeface="Microsoft YaHei" pitchFamily="34" charset="-122"/>
                <a:cs typeface="Consolas" pitchFamily="34" charset="-120"/>
              </a:rPr>
              <a:t># Azure · 2026-02-02 · a policy job that reached many regions</a:t>
            </a:r>
            <a:endParaRPr lang="en-US" sz="1125" dirty="0">
              <a:latin typeface="Consolas" pitchFamily="34" charset="0"/>
              <a:ea typeface="Microsoft YaHei" pitchFamily="34" charset="-122"/>
              <a:cs typeface="Consolas" pitchFamily="34" charset="-120"/>
            </a:endParaRPr>
          </a:p>
        </p:txBody>
      </p:sp>
      <p:sp>
        <p:nvSpPr>
          <p:cNvPr id="30" name="Text 28"/>
          <p:cNvSpPr/>
          <p:nvPr/>
        </p:nvSpPr>
        <p:spPr>
          <a:xfrm>
            <a:off x="0" y="5418374"/>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11</a:t>
            </a:r>
            <a:endParaRPr lang="en-US" sz="1125" dirty="0">
              <a:latin typeface="Consolas" pitchFamily="34" charset="0"/>
              <a:ea typeface="Microsoft YaHei" pitchFamily="34" charset="-122"/>
              <a:cs typeface="Consolas" pitchFamily="34" charset="-120"/>
            </a:endParaRPr>
          </a:p>
        </p:txBody>
      </p:sp>
      <p:sp>
        <p:nvSpPr>
          <p:cNvPr id="31" name="Text 29"/>
          <p:cNvSpPr/>
          <p:nvPr/>
        </p:nvSpPr>
        <p:spPr>
          <a:xfrm>
            <a:off x="1333500" y="5409394"/>
            <a:ext cx="10858500" cy="182880"/>
          </a:xfrm>
          <a:prstGeom prst="rect">
            <a:avLst/>
          </a:prstGeom>
          <a:noFill/>
          <a:ln/>
        </p:spPr>
        <p:txBody>
          <a:bodyPr wrap="none" lIns="0" tIns="0" rIns="0" bIns="0" rtlCol="0" anchor="t"/>
          <a:lstStyle/>
          <a:p>
            <a:pPr algn="l" indent="0" marL="0">
              <a:buNone/>
            </a:pPr>
            <a:r>
              <a:rPr lang="en-US" sz="1200" b="1" dirty="0">
                <a:solidFill>
                  <a:srgbClr val="FFC14D"/>
                </a:solidFill>
                <a:latin typeface="Consolas" pitchFamily="34" charset="0"/>
                <a:ea typeface="Microsoft YaHei" pitchFamily="34" charset="-122"/>
                <a:cs typeface="Consolas" pitchFamily="34" charset="-120"/>
              </a:rPr>
              <a:t>"</a:t>
            </a:r>
            <a:pPr algn="l" indent="0" marL="0">
              <a:buNone/>
            </a:pPr>
            <a:r>
              <a:rPr lang="en-US" sz="1200" b="1" dirty="0">
                <a:solidFill>
                  <a:srgbClr val="FFC14D"/>
                </a:solidFill>
                <a:latin typeface="Consolas" pitchFamily="34" charset="0"/>
                <a:ea typeface="Microsoft YaHei" pitchFamily="34" charset="-122"/>
                <a:cs typeface="Consolas" pitchFamily="34" charset="-120"/>
              </a:rPr>
              <a:t>There was nothing that customers could have done to avoid or minimize</a:t>
            </a:r>
            <a:endParaRPr lang="en-US" sz="1200" dirty="0">
              <a:latin typeface="Consolas" pitchFamily="34" charset="0"/>
              <a:ea typeface="Microsoft YaHei" pitchFamily="34" charset="-122"/>
              <a:cs typeface="Consolas" pitchFamily="34" charset="-120"/>
            </a:endParaRPr>
          </a:p>
        </p:txBody>
      </p:sp>
      <p:sp>
        <p:nvSpPr>
          <p:cNvPr id="32" name="Text 30"/>
          <p:cNvSpPr/>
          <p:nvPr/>
        </p:nvSpPr>
        <p:spPr>
          <a:xfrm>
            <a:off x="0" y="5732699"/>
            <a:ext cx="1143000" cy="171450"/>
          </a:xfrm>
          <a:prstGeom prst="rect">
            <a:avLst/>
          </a:prstGeom>
          <a:noFill/>
          <a:ln/>
        </p:spPr>
        <p:txBody>
          <a:bodyPr wrap="none" lIns="0" tIns="0" rIns="0" bIns="0" rtlCol="0" anchor="t"/>
          <a:lstStyle/>
          <a:p>
            <a:pPr algn="r" indent="0" marL="0">
              <a:buNone/>
            </a:pPr>
            <a:r>
              <a:rPr lang="en-US" sz="1125" dirty="0">
                <a:solidFill>
                  <a:srgbClr val="59657B"/>
                </a:solidFill>
                <a:latin typeface="Consolas" pitchFamily="34" charset="0"/>
                <a:ea typeface="Microsoft YaHei" pitchFamily="34" charset="-122"/>
                <a:cs typeface="Consolas" pitchFamily="34" charset="-120"/>
              </a:rPr>
              <a:t>12</a:t>
            </a:r>
            <a:endParaRPr lang="en-US" sz="1125" dirty="0">
              <a:latin typeface="Consolas" pitchFamily="34" charset="0"/>
              <a:ea typeface="Microsoft YaHei" pitchFamily="34" charset="-122"/>
              <a:cs typeface="Consolas" pitchFamily="34" charset="-120"/>
            </a:endParaRPr>
          </a:p>
        </p:txBody>
      </p:sp>
      <p:sp>
        <p:nvSpPr>
          <p:cNvPr id="33" name="Text 31"/>
          <p:cNvSpPr/>
          <p:nvPr/>
        </p:nvSpPr>
        <p:spPr>
          <a:xfrm>
            <a:off x="1333500" y="5723719"/>
            <a:ext cx="10858500" cy="182880"/>
          </a:xfrm>
          <a:prstGeom prst="rect">
            <a:avLst/>
          </a:prstGeom>
          <a:noFill/>
          <a:ln/>
        </p:spPr>
        <p:txBody>
          <a:bodyPr wrap="none" lIns="0" tIns="0" rIns="0" bIns="0" rtlCol="0" anchor="t"/>
          <a:lstStyle/>
          <a:p>
            <a:pPr algn="l" indent="0" marL="0">
              <a:buNone/>
            </a:pPr>
            <a:r>
              <a:rPr lang="en-US" sz="1200" b="1" dirty="0">
                <a:solidFill>
                  <a:srgbClr val="FFC14D"/>
                </a:solidFill>
                <a:latin typeface="Consolas" pitchFamily="34" charset="0"/>
                <a:ea typeface="Microsoft YaHei" pitchFamily="34" charset="-122"/>
                <a:cs typeface="Consolas" pitchFamily="34" charset="-120"/>
              </a:rPr>
              <a:t> impact from this specific service incident.</a:t>
            </a:r>
            <a:pPr algn="l" indent="0" marL="0">
              <a:buNone/>
            </a:pPr>
            <a:r>
              <a:rPr lang="en-US" sz="1200" b="1" dirty="0">
                <a:solidFill>
                  <a:srgbClr val="FFC14D"/>
                </a:solidFill>
                <a:latin typeface="Consolas" pitchFamily="34" charset="0"/>
                <a:ea typeface="Microsoft YaHei" pitchFamily="34" charset="-122"/>
                <a:cs typeface="Consolas" pitchFamily="34" charset="-120"/>
              </a:rPr>
              <a:t>"</a:t>
            </a:r>
            <a:endParaRPr lang="en-US" sz="1200" dirty="0">
              <a:latin typeface="Consolas" pitchFamily="34" charset="0"/>
              <a:ea typeface="Microsoft YaHei" pitchFamily="34" charset="-122"/>
              <a:cs typeface="Consolas" pitchFamily="34" charset="-120"/>
            </a:endParaRPr>
          </a:p>
        </p:txBody>
      </p:sp>
      <p:sp>
        <p:nvSpPr>
          <p:cNvPr id="34" name="Text 32"/>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35" name="Text 33"/>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Google Cloud (2025-06-13), Cloudflare (2025-12-05, Code Orange 2025-12-19), Azure PIR FNJ8-VQZ. Quoted verbatim</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01 / Review  </a:t>
            </a:r>
            <a:pPr algn="l" indent="0" marL="0">
              <a:buNone/>
            </a:pPr>
            <a:r>
              <a:rPr lang="en-US" sz="975" dirty="0">
                <a:solidFill>
                  <a:srgbClr val="93A5C0"/>
                </a:solidFill>
                <a:latin typeface="Consolas" pitchFamily="34" charset="0"/>
                <a:ea typeface="Microsoft YaHei" pitchFamily="34" charset="-122"/>
                <a:cs typeface="Consolas" pitchFamily="34" charset="-120"/>
              </a:rPr>
              <a:t>   P06</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792223"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DynamoDB took 2h 52m, the outage 14h 32m</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19263"/>
            <a:ext cx="6657975" cy="4467225"/>
          </a:xfrm>
          <a:prstGeom prst="rect">
            <a:avLst/>
          </a:prstGeom>
          <a:solidFill>
            <a:srgbClr val="121A30"/>
          </a:solidFill>
          <a:ln w="9525">
            <a:solidFill>
              <a:srgbClr val="24304A"/>
            </a:solidFill>
            <a:prstDash val="solid"/>
          </a:ln>
        </p:spPr>
      </p:sp>
      <p:sp>
        <p:nvSpPr>
          <p:cNvPr id="10" name="Text 8"/>
          <p:cNvSpPr/>
          <p:nvPr/>
        </p:nvSpPr>
        <p:spPr>
          <a:xfrm>
            <a:off x="838200" y="1873985"/>
            <a:ext cx="11353800"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us-east-1 · 2025-10-20 · UTC</a:t>
            </a:r>
            <a:endParaRPr lang="en-US" sz="975" dirty="0">
              <a:latin typeface="Consolas" pitchFamily="34" charset="0"/>
              <a:ea typeface="Microsoft YaHei" pitchFamily="34" charset="-122"/>
              <a:cs typeface="Consolas" pitchFamily="34" charset="-120"/>
            </a:endParaRPr>
          </a:p>
        </p:txBody>
      </p:sp>
      <p:sp>
        <p:nvSpPr>
          <p:cNvPr id="11" name="Shape 9"/>
          <p:cNvSpPr/>
          <p:nvPr/>
        </p:nvSpPr>
        <p:spPr>
          <a:xfrm>
            <a:off x="666750" y="2781300"/>
            <a:ext cx="6553200" cy="590550"/>
          </a:xfrm>
          <a:prstGeom prst="rect">
            <a:avLst/>
          </a:prstGeom>
          <a:solidFill>
            <a:srgbClr val="132834"/>
          </a:solidFill>
          <a:ln/>
        </p:spPr>
      </p:sp>
      <p:sp>
        <p:nvSpPr>
          <p:cNvPr id="12" name="Shape 10"/>
          <p:cNvSpPr/>
          <p:nvPr/>
        </p:nvSpPr>
        <p:spPr>
          <a:xfrm>
            <a:off x="1733550" y="2247900"/>
            <a:ext cx="0" cy="3657600"/>
          </a:xfrm>
          <a:prstGeom prst="line">
            <a:avLst/>
          </a:prstGeom>
          <a:noFill/>
          <a:ln w="14288">
            <a:solidFill>
              <a:srgbClr val="24304A"/>
            </a:solidFill>
            <a:prstDash val="solid"/>
          </a:ln>
        </p:spPr>
      </p:sp>
      <p:sp>
        <p:nvSpPr>
          <p:cNvPr id="13" name="Text 11"/>
          <p:cNvSpPr/>
          <p:nvPr/>
        </p:nvSpPr>
        <p:spPr>
          <a:xfrm>
            <a:off x="838200" y="2276214"/>
            <a:ext cx="11353800" cy="194310"/>
          </a:xfrm>
          <a:prstGeom prst="rect">
            <a:avLst/>
          </a:prstGeom>
          <a:noFill/>
          <a:ln/>
        </p:spPr>
        <p:txBody>
          <a:bodyPr wrap="none" lIns="0" tIns="0" rIns="0" bIns="0" rtlCol="0" anchor="t"/>
          <a:lstStyle/>
          <a:p>
            <a:pPr algn="l" indent="0" marL="0">
              <a:buNone/>
            </a:pPr>
            <a:r>
              <a:rPr lang="en-US" sz="1275" dirty="0">
                <a:solidFill>
                  <a:srgbClr val="93A5C0"/>
                </a:solidFill>
                <a:latin typeface="Consolas" pitchFamily="34" charset="0"/>
                <a:ea typeface="Microsoft YaHei" pitchFamily="34" charset="-122"/>
                <a:cs typeface="Consolas" pitchFamily="34" charset="-120"/>
              </a:rPr>
              <a:t>06:48</a:t>
            </a:r>
            <a:endParaRPr lang="en-US" sz="1275" dirty="0">
              <a:latin typeface="Consolas" pitchFamily="34" charset="0"/>
              <a:ea typeface="Microsoft YaHei" pitchFamily="34" charset="-122"/>
              <a:cs typeface="Consolas" pitchFamily="34" charset="-120"/>
            </a:endParaRPr>
          </a:p>
        </p:txBody>
      </p:sp>
      <p:sp>
        <p:nvSpPr>
          <p:cNvPr id="14" name="Shape 12"/>
          <p:cNvSpPr/>
          <p:nvPr/>
        </p:nvSpPr>
        <p:spPr>
          <a:xfrm>
            <a:off x="1628775" y="2257425"/>
            <a:ext cx="209550" cy="209550"/>
          </a:xfrm>
          <a:prstGeom prst="ellipse">
            <a:avLst/>
          </a:prstGeom>
          <a:solidFill>
            <a:srgbClr val="121A30"/>
          </a:solidFill>
          <a:ln w="14288">
            <a:solidFill>
              <a:srgbClr val="FF6B7D"/>
            </a:solidFill>
            <a:prstDash val="solid"/>
          </a:ln>
        </p:spPr>
      </p:sp>
      <p:sp>
        <p:nvSpPr>
          <p:cNvPr id="15" name="Shape 13"/>
          <p:cNvSpPr/>
          <p:nvPr/>
        </p:nvSpPr>
        <p:spPr>
          <a:xfrm>
            <a:off x="1677988" y="2306638"/>
            <a:ext cx="111125" cy="44450"/>
          </a:xfrm>
          <a:custGeom>
            <a:avLst/>
            <a:gdLst/>
            <a:ahLst/>
            <a:cxnLst/>
            <a:rect l="l" t="t" r="r" b="b"/>
            <a:pathLst>
              <a:path w="111125" h="44450">
                <a:moveTo>
                  <a:pt x="22225" y="44450"/>
                </a:moveTo>
                <a:lnTo>
                  <a:pt x="11113" y="44450"/>
                </a:lnTo>
                <a:arcTo hR="11113" wR="11113" stAng="5400000" swAng="5400000"/>
                <a:lnTo>
                  <a:pt x="0" y="11113"/>
                </a:lnTo>
                <a:arcTo hR="11113" wR="11113" stAng="10800000" swAng="5400000"/>
                <a:lnTo>
                  <a:pt x="100013" y="0"/>
                </a:lnTo>
                <a:arcTo hR="11113" wR="11113" stAng="16200000" swAng="5400000"/>
                <a:lnTo>
                  <a:pt x="111125" y="33338"/>
                </a:lnTo>
                <a:arcTo hR="11113" wR="11113" stAng="0" swAng="5400000"/>
                <a:lnTo>
                  <a:pt x="88900" y="44450"/>
                </a:lnTo>
              </a:path>
            </a:pathLst>
          </a:custGeom>
          <a:noFill/>
          <a:ln w="11113">
            <a:solidFill>
              <a:srgbClr val="FF6B7D"/>
            </a:solidFill>
            <a:prstDash val="solid"/>
          </a:ln>
        </p:spPr>
      </p:sp>
      <p:sp>
        <p:nvSpPr>
          <p:cNvPr id="16" name="Shape 14"/>
          <p:cNvSpPr/>
          <p:nvPr/>
        </p:nvSpPr>
        <p:spPr>
          <a:xfrm>
            <a:off x="1677988" y="2373313"/>
            <a:ext cx="111125" cy="44450"/>
          </a:xfrm>
          <a:custGeom>
            <a:avLst/>
            <a:gdLst/>
            <a:ahLst/>
            <a:cxnLst/>
            <a:rect l="l" t="t" r="r" b="b"/>
            <a:pathLst>
              <a:path w="111125" h="44450">
                <a:moveTo>
                  <a:pt x="22225" y="0"/>
                </a:moveTo>
                <a:lnTo>
                  <a:pt x="11113" y="0"/>
                </a:lnTo>
                <a:arcTo hR="11113" wR="11113" stAng="16200000" swAng="-5400000"/>
                <a:lnTo>
                  <a:pt x="0" y="33338"/>
                </a:lnTo>
                <a:arcTo hR="11113" wR="11113" stAng="10800000" swAng="-5400000"/>
                <a:lnTo>
                  <a:pt x="100013" y="44450"/>
                </a:lnTo>
                <a:arcTo hR="11113" wR="11113" stAng="5400000" swAng="-5400000"/>
                <a:lnTo>
                  <a:pt x="111125" y="11113"/>
                </a:lnTo>
                <a:arcTo hR="11113" wR="11113" stAng="0" swAng="-5400000"/>
                <a:lnTo>
                  <a:pt x="88900" y="0"/>
                </a:lnTo>
              </a:path>
            </a:pathLst>
          </a:custGeom>
          <a:noFill/>
          <a:ln w="11113">
            <a:solidFill>
              <a:srgbClr val="FF6B7D"/>
            </a:solidFill>
            <a:prstDash val="solid"/>
          </a:ln>
        </p:spPr>
      </p:sp>
      <p:sp>
        <p:nvSpPr>
          <p:cNvPr id="17" name="Shape 15"/>
          <p:cNvSpPr/>
          <p:nvPr/>
        </p:nvSpPr>
        <p:spPr>
          <a:xfrm>
            <a:off x="1700213" y="2328863"/>
            <a:ext cx="4167" cy="4167"/>
          </a:xfrm>
          <a:custGeom>
            <a:avLst/>
            <a:gdLst/>
            <a:ahLst/>
            <a:cxnLst/>
            <a:rect l="l" t="t" r="r" b="b"/>
            <a:pathLst>
              <a:path w="4167" h="4167">
                <a:moveTo>
                  <a:pt x="0" y="0"/>
                </a:moveTo>
                <a:lnTo>
                  <a:pt x="56" y="0"/>
                </a:lnTo>
              </a:path>
            </a:pathLst>
          </a:custGeom>
          <a:noFill/>
          <a:ln w="11113">
            <a:solidFill>
              <a:srgbClr val="FF6B7D"/>
            </a:solidFill>
            <a:prstDash val="solid"/>
          </a:ln>
        </p:spPr>
      </p:sp>
      <p:sp>
        <p:nvSpPr>
          <p:cNvPr id="18" name="Shape 16"/>
          <p:cNvSpPr/>
          <p:nvPr/>
        </p:nvSpPr>
        <p:spPr>
          <a:xfrm>
            <a:off x="1700213" y="2395538"/>
            <a:ext cx="4167" cy="4167"/>
          </a:xfrm>
          <a:custGeom>
            <a:avLst/>
            <a:gdLst/>
            <a:ahLst/>
            <a:cxnLst/>
            <a:rect l="l" t="t" r="r" b="b"/>
            <a:pathLst>
              <a:path w="4167" h="4167">
                <a:moveTo>
                  <a:pt x="0" y="0"/>
                </a:moveTo>
                <a:lnTo>
                  <a:pt x="56" y="0"/>
                </a:lnTo>
              </a:path>
            </a:pathLst>
          </a:custGeom>
          <a:noFill/>
          <a:ln w="11113">
            <a:solidFill>
              <a:srgbClr val="FF6B7D"/>
            </a:solidFill>
            <a:prstDash val="solid"/>
          </a:ln>
        </p:spPr>
      </p:sp>
      <p:sp>
        <p:nvSpPr>
          <p:cNvPr id="19" name="Shape 17"/>
          <p:cNvSpPr/>
          <p:nvPr/>
        </p:nvSpPr>
        <p:spPr>
          <a:xfrm>
            <a:off x="1716881" y="2328863"/>
            <a:ext cx="33338" cy="66675"/>
          </a:xfrm>
          <a:custGeom>
            <a:avLst/>
            <a:gdLst/>
            <a:ahLst/>
            <a:cxnLst/>
            <a:rect l="l" t="t" r="r" b="b"/>
            <a:pathLst>
              <a:path w="33338" h="66675">
                <a:moveTo>
                  <a:pt x="22225" y="0"/>
                </a:moveTo>
                <a:lnTo>
                  <a:pt x="0" y="33338"/>
                </a:lnTo>
                <a:lnTo>
                  <a:pt x="33338" y="33338"/>
                </a:lnTo>
                <a:lnTo>
                  <a:pt x="11113" y="66675"/>
                </a:lnTo>
              </a:path>
            </a:pathLst>
          </a:custGeom>
          <a:noFill/>
          <a:ln w="11113">
            <a:solidFill>
              <a:srgbClr val="FF6B7D"/>
            </a:solidFill>
            <a:prstDash val="solid"/>
          </a:ln>
        </p:spPr>
      </p:sp>
      <p:sp>
        <p:nvSpPr>
          <p:cNvPr id="20" name="Text 18"/>
          <p:cNvSpPr/>
          <p:nvPr/>
        </p:nvSpPr>
        <p:spPr>
          <a:xfrm>
            <a:off x="1962150" y="2254408"/>
            <a:ext cx="10229850" cy="205740"/>
          </a:xfrm>
          <a:prstGeom prst="rect">
            <a:avLst/>
          </a:prstGeom>
          <a:noFill/>
          <a:ln/>
        </p:spPr>
        <p:txBody>
          <a:bodyPr wrap="none" lIns="0" tIns="0" rIns="0" bIns="0" rtlCol="0" anchor="t"/>
          <a:lstStyle/>
          <a:p>
            <a:pPr algn="l" indent="0" marL="0">
              <a:buNone/>
            </a:pPr>
            <a:r>
              <a:rPr lang="en-US" sz="1350" b="1" dirty="0">
                <a:solidFill>
                  <a:srgbClr val="EAF1FA"/>
                </a:solidFill>
                <a:latin typeface="Microsoft YaHei" pitchFamily="34" charset="0"/>
                <a:ea typeface="Microsoft YaHei" pitchFamily="34" charset="-122"/>
                <a:cs typeface="Microsoft YaHei" pitchFamily="34" charset="-120"/>
              </a:rPr>
              <a:t>DNS record emptied</a:t>
            </a:r>
            <a:endParaRPr lang="en-US" sz="1350" dirty="0">
              <a:latin typeface="Microsoft YaHei" pitchFamily="34" charset="0"/>
              <a:ea typeface="Microsoft YaHei" pitchFamily="34" charset="-122"/>
              <a:cs typeface="Microsoft YaHei" pitchFamily="34" charset="-120"/>
            </a:endParaRPr>
          </a:p>
        </p:txBody>
      </p:sp>
      <p:sp>
        <p:nvSpPr>
          <p:cNvPr id="21" name="Text 19"/>
          <p:cNvSpPr/>
          <p:nvPr/>
        </p:nvSpPr>
        <p:spPr>
          <a:xfrm>
            <a:off x="1962150" y="2500612"/>
            <a:ext cx="10229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Endpoint IPs gone</a:t>
            </a:r>
            <a:endParaRPr lang="en-US" sz="1050" dirty="0">
              <a:latin typeface="Microsoft YaHei" pitchFamily="34" charset="0"/>
              <a:ea typeface="Microsoft YaHei" pitchFamily="34" charset="-122"/>
              <a:cs typeface="Microsoft YaHei" pitchFamily="34" charset="-120"/>
            </a:endParaRPr>
          </a:p>
        </p:txBody>
      </p:sp>
      <p:sp>
        <p:nvSpPr>
          <p:cNvPr id="22" name="Text 20"/>
          <p:cNvSpPr/>
          <p:nvPr/>
        </p:nvSpPr>
        <p:spPr>
          <a:xfrm>
            <a:off x="838200" y="2904864"/>
            <a:ext cx="11353800" cy="194310"/>
          </a:xfrm>
          <a:prstGeom prst="rect">
            <a:avLst/>
          </a:prstGeom>
          <a:noFill/>
          <a:ln/>
        </p:spPr>
        <p:txBody>
          <a:bodyPr wrap="none" lIns="0" tIns="0" rIns="0" bIns="0" rtlCol="0" anchor="t"/>
          <a:lstStyle/>
          <a:p>
            <a:pPr algn="l" indent="0" marL="0">
              <a:buNone/>
            </a:pPr>
            <a:r>
              <a:rPr lang="en-US" sz="1275" b="1" dirty="0">
                <a:solidFill>
                  <a:srgbClr val="53E0D2"/>
                </a:solidFill>
                <a:latin typeface="Consolas" pitchFamily="34" charset="0"/>
                <a:ea typeface="Microsoft YaHei" pitchFamily="34" charset="-122"/>
                <a:cs typeface="Consolas" pitchFamily="34" charset="-120"/>
              </a:rPr>
              <a:t>09:40</a:t>
            </a:r>
            <a:endParaRPr lang="en-US" sz="1275" dirty="0">
              <a:latin typeface="Consolas" pitchFamily="34" charset="0"/>
              <a:ea typeface="Microsoft YaHei" pitchFamily="34" charset="-122"/>
              <a:cs typeface="Consolas" pitchFamily="34" charset="-120"/>
            </a:endParaRPr>
          </a:p>
        </p:txBody>
      </p:sp>
      <p:sp>
        <p:nvSpPr>
          <p:cNvPr id="23" name="Shape 21"/>
          <p:cNvSpPr/>
          <p:nvPr/>
        </p:nvSpPr>
        <p:spPr>
          <a:xfrm>
            <a:off x="1628775" y="2886075"/>
            <a:ext cx="209550" cy="209550"/>
          </a:xfrm>
          <a:prstGeom prst="ellipse">
            <a:avLst/>
          </a:prstGeom>
          <a:solidFill>
            <a:srgbClr val="132834"/>
          </a:solidFill>
          <a:ln w="14288">
            <a:solidFill>
              <a:srgbClr val="4BD98A"/>
            </a:solidFill>
            <a:prstDash val="solid"/>
          </a:ln>
        </p:spPr>
      </p:sp>
      <p:sp>
        <p:nvSpPr>
          <p:cNvPr id="24" name="Shape 22"/>
          <p:cNvSpPr/>
          <p:nvPr/>
        </p:nvSpPr>
        <p:spPr>
          <a:xfrm>
            <a:off x="1683544" y="2935288"/>
            <a:ext cx="100013" cy="33338"/>
          </a:xfrm>
          <a:prstGeom prst="ellipse">
            <a:avLst/>
          </a:prstGeom>
          <a:noFill/>
          <a:ln w="11113">
            <a:solidFill>
              <a:srgbClr val="4BD98A"/>
            </a:solidFill>
            <a:prstDash val="solid"/>
          </a:ln>
        </p:spPr>
      </p:sp>
      <p:sp>
        <p:nvSpPr>
          <p:cNvPr id="25" name="Shape 23"/>
          <p:cNvSpPr/>
          <p:nvPr/>
        </p:nvSpPr>
        <p:spPr>
          <a:xfrm>
            <a:off x="1683544" y="2951956"/>
            <a:ext cx="100013" cy="94456"/>
          </a:xfrm>
          <a:custGeom>
            <a:avLst/>
            <a:gdLst/>
            <a:ahLst/>
            <a:cxnLst/>
            <a:rect l="l" t="t" r="r" b="b"/>
            <a:pathLst>
              <a:path w="100013" h="94456">
                <a:moveTo>
                  <a:pt x="0" y="0"/>
                </a:moveTo>
                <a:lnTo>
                  <a:pt x="0" y="77788"/>
                </a:lnTo>
                <a:arcTo hR="16669" wR="50006" stAng="10800000" swAng="-10800000"/>
                <a:lnTo>
                  <a:pt x="100013" y="0"/>
                </a:lnTo>
              </a:path>
            </a:pathLst>
          </a:custGeom>
          <a:noFill/>
          <a:ln w="11113">
            <a:solidFill>
              <a:srgbClr val="4BD98A"/>
            </a:solidFill>
            <a:prstDash val="solid"/>
          </a:ln>
        </p:spPr>
      </p:sp>
      <p:sp>
        <p:nvSpPr>
          <p:cNvPr id="26" name="Shape 24"/>
          <p:cNvSpPr/>
          <p:nvPr/>
        </p:nvSpPr>
        <p:spPr>
          <a:xfrm>
            <a:off x="1683544" y="2990850"/>
            <a:ext cx="100013" cy="16669"/>
          </a:xfrm>
          <a:custGeom>
            <a:avLst/>
            <a:gdLst/>
            <a:ahLst/>
            <a:cxnLst/>
            <a:rect l="l" t="t" r="r" b="b"/>
            <a:pathLst>
              <a:path w="100013" h="16669">
                <a:moveTo>
                  <a:pt x="0" y="0"/>
                </a:moveTo>
                <a:arcTo hR="16669" wR="50006" stAng="10800000" swAng="-10800000"/>
              </a:path>
            </a:pathLst>
          </a:custGeom>
          <a:noFill/>
          <a:ln w="11113">
            <a:solidFill>
              <a:srgbClr val="4BD98A"/>
            </a:solidFill>
            <a:prstDash val="solid"/>
          </a:ln>
        </p:spPr>
      </p:sp>
      <p:sp>
        <p:nvSpPr>
          <p:cNvPr id="27" name="Text 25"/>
          <p:cNvSpPr/>
          <p:nvPr/>
        </p:nvSpPr>
        <p:spPr>
          <a:xfrm>
            <a:off x="1962150" y="2883058"/>
            <a:ext cx="10229850" cy="205740"/>
          </a:xfrm>
          <a:prstGeom prst="rect">
            <a:avLst/>
          </a:prstGeom>
          <a:noFill/>
          <a:ln/>
        </p:spPr>
        <p:txBody>
          <a:bodyPr wrap="none" lIns="0" tIns="0" rIns="0" bIns="0" rtlCol="0" anchor="t"/>
          <a:lstStyle/>
          <a:p>
            <a:pPr algn="l" indent="0" marL="0">
              <a:buNone/>
            </a:pPr>
            <a:r>
              <a:rPr lang="en-US" sz="1350" b="1" dirty="0">
                <a:solidFill>
                  <a:srgbClr val="53E0D2"/>
                </a:solidFill>
                <a:latin typeface="Microsoft YaHei" pitchFamily="34" charset="0"/>
                <a:ea typeface="Microsoft YaHei" pitchFamily="34" charset="-122"/>
                <a:cs typeface="Microsoft YaHei" pitchFamily="34" charset="-120"/>
              </a:rPr>
              <a:t>DynamoDB recovers</a:t>
            </a:r>
            <a:endParaRPr lang="en-US" sz="1350" dirty="0">
              <a:latin typeface="Microsoft YaHei" pitchFamily="34" charset="0"/>
              <a:ea typeface="Microsoft YaHei" pitchFamily="34" charset="-122"/>
              <a:cs typeface="Microsoft YaHei" pitchFamily="34" charset="-120"/>
            </a:endParaRPr>
          </a:p>
        </p:txBody>
      </p:sp>
      <p:sp>
        <p:nvSpPr>
          <p:cNvPr id="28" name="Text 26"/>
          <p:cNvSpPr/>
          <p:nvPr/>
        </p:nvSpPr>
        <p:spPr>
          <a:xfrm>
            <a:off x="1962150" y="3129262"/>
            <a:ext cx="10229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+2h 52m</a:t>
            </a:r>
            <a:endParaRPr lang="en-US" sz="1050" dirty="0">
              <a:latin typeface="Microsoft YaHei" pitchFamily="34" charset="0"/>
              <a:ea typeface="Microsoft YaHei" pitchFamily="34" charset="-122"/>
              <a:cs typeface="Microsoft YaHei" pitchFamily="34" charset="-120"/>
            </a:endParaRPr>
          </a:p>
        </p:txBody>
      </p:sp>
      <p:sp>
        <p:nvSpPr>
          <p:cNvPr id="29" name="Text 27"/>
          <p:cNvSpPr/>
          <p:nvPr/>
        </p:nvSpPr>
        <p:spPr>
          <a:xfrm>
            <a:off x="838200" y="3533514"/>
            <a:ext cx="11353800" cy="194310"/>
          </a:xfrm>
          <a:prstGeom prst="rect">
            <a:avLst/>
          </a:prstGeom>
          <a:noFill/>
          <a:ln/>
        </p:spPr>
        <p:txBody>
          <a:bodyPr wrap="none" lIns="0" tIns="0" rIns="0" bIns="0" rtlCol="0" anchor="t"/>
          <a:lstStyle/>
          <a:p>
            <a:pPr algn="l" indent="0" marL="0">
              <a:buNone/>
            </a:pPr>
            <a:r>
              <a:rPr lang="en-US" sz="1275" dirty="0">
                <a:solidFill>
                  <a:srgbClr val="93A5C0"/>
                </a:solidFill>
                <a:latin typeface="Consolas" pitchFamily="34" charset="0"/>
                <a:ea typeface="Microsoft YaHei" pitchFamily="34" charset="-122"/>
                <a:cs typeface="Consolas" pitchFamily="34" charset="-120"/>
              </a:rPr>
              <a:t>11:14</a:t>
            </a:r>
            <a:endParaRPr lang="en-US" sz="1275" dirty="0">
              <a:latin typeface="Consolas" pitchFamily="34" charset="0"/>
              <a:ea typeface="Microsoft YaHei" pitchFamily="34" charset="-122"/>
              <a:cs typeface="Consolas" pitchFamily="34" charset="-120"/>
            </a:endParaRPr>
          </a:p>
        </p:txBody>
      </p:sp>
      <p:sp>
        <p:nvSpPr>
          <p:cNvPr id="30" name="Shape 28"/>
          <p:cNvSpPr/>
          <p:nvPr/>
        </p:nvSpPr>
        <p:spPr>
          <a:xfrm>
            <a:off x="1628775" y="3514725"/>
            <a:ext cx="209550" cy="209550"/>
          </a:xfrm>
          <a:prstGeom prst="ellipse">
            <a:avLst/>
          </a:prstGeom>
          <a:solidFill>
            <a:srgbClr val="121A30"/>
          </a:solidFill>
          <a:ln w="14288">
            <a:solidFill>
              <a:srgbClr val="FFC14D"/>
            </a:solidFill>
            <a:prstDash val="solid"/>
          </a:ln>
        </p:spPr>
      </p:sp>
      <p:sp>
        <p:nvSpPr>
          <p:cNvPr id="31" name="Shape 29"/>
          <p:cNvSpPr/>
          <p:nvPr/>
        </p:nvSpPr>
        <p:spPr>
          <a:xfrm>
            <a:off x="1733550" y="3608388"/>
            <a:ext cx="22225" cy="22225"/>
          </a:xfrm>
          <a:custGeom>
            <a:avLst/>
            <a:gdLst/>
            <a:ahLst/>
            <a:cxnLst/>
            <a:rect l="l" t="t" r="r" b="b"/>
            <a:pathLst>
              <a:path w="22225" h="22225">
                <a:moveTo>
                  <a:pt x="0" y="22225"/>
                </a:moveTo>
                <a:lnTo>
                  <a:pt x="22225" y="0"/>
                </a:lnTo>
              </a:path>
            </a:pathLst>
          </a:custGeom>
          <a:noFill/>
          <a:ln w="11113">
            <a:solidFill>
              <a:srgbClr val="FFC14D"/>
            </a:solidFill>
            <a:prstDash val="solid"/>
          </a:ln>
        </p:spPr>
      </p:sp>
      <p:sp>
        <p:nvSpPr>
          <p:cNvPr id="32" name="Shape 30"/>
          <p:cNvSpPr/>
          <p:nvPr/>
        </p:nvSpPr>
        <p:spPr>
          <a:xfrm>
            <a:off x="1677988" y="3575048"/>
            <a:ext cx="111125" cy="83346"/>
          </a:xfrm>
          <a:custGeom>
            <a:avLst/>
            <a:gdLst/>
            <a:ahLst/>
            <a:cxnLst/>
            <a:rect l="l" t="t" r="r" b="b"/>
            <a:pathLst>
              <a:path w="111125" h="83346">
                <a:moveTo>
                  <a:pt x="7445" y="83346"/>
                </a:moveTo>
                <a:arcTo hR="55563" wR="55563" stAng="8999825" swAng="14400349"/>
              </a:path>
            </a:pathLst>
          </a:custGeom>
          <a:noFill/>
          <a:ln w="11113">
            <a:solidFill>
              <a:srgbClr val="FFC14D"/>
            </a:solidFill>
            <a:prstDash val="solid"/>
          </a:ln>
        </p:spPr>
      </p:sp>
      <p:sp>
        <p:nvSpPr>
          <p:cNvPr id="33" name="Text 31"/>
          <p:cNvSpPr/>
          <p:nvPr/>
        </p:nvSpPr>
        <p:spPr>
          <a:xfrm>
            <a:off x="1962150" y="3511708"/>
            <a:ext cx="10229850" cy="205740"/>
          </a:xfrm>
          <a:prstGeom prst="rect">
            <a:avLst/>
          </a:prstGeom>
          <a:noFill/>
          <a:ln/>
        </p:spPr>
        <p:txBody>
          <a:bodyPr wrap="none" lIns="0" tIns="0" rIns="0" bIns="0" rtlCol="0" anchor="t"/>
          <a:lstStyle/>
          <a:p>
            <a:pPr algn="l" indent="0" marL="0">
              <a:buNone/>
            </a:pPr>
            <a:r>
              <a:rPr lang="en-US" sz="1350" b="1" dirty="0">
                <a:solidFill>
                  <a:srgbClr val="EAF1FA"/>
                </a:solidFill>
                <a:latin typeface="Microsoft YaHei" pitchFamily="34" charset="0"/>
                <a:ea typeface="Microsoft YaHei" pitchFamily="34" charset="-122"/>
                <a:cs typeface="Microsoft YaHei" pitchFamily="34" charset="-120"/>
              </a:rPr>
              <a:t>Leases throttled</a:t>
            </a:r>
            <a:endParaRPr lang="en-US" sz="1350" dirty="0">
              <a:latin typeface="Microsoft YaHei" pitchFamily="34" charset="0"/>
              <a:ea typeface="Microsoft YaHei" pitchFamily="34" charset="-122"/>
              <a:cs typeface="Microsoft YaHei" pitchFamily="34" charset="-120"/>
            </a:endParaRPr>
          </a:p>
        </p:txBody>
      </p:sp>
      <p:sp>
        <p:nvSpPr>
          <p:cNvPr id="34" name="Text 32"/>
          <p:cNvSpPr/>
          <p:nvPr/>
        </p:nvSpPr>
        <p:spPr>
          <a:xfrm>
            <a:off x="1962150" y="3757912"/>
            <a:ext cx="10229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Backlog had collapsed</a:t>
            </a:r>
            <a:endParaRPr lang="en-US" sz="1050" dirty="0">
              <a:latin typeface="Microsoft YaHei" pitchFamily="34" charset="0"/>
              <a:ea typeface="Microsoft YaHei" pitchFamily="34" charset="-122"/>
              <a:cs typeface="Microsoft YaHei" pitchFamily="34" charset="-120"/>
            </a:endParaRPr>
          </a:p>
        </p:txBody>
      </p:sp>
      <p:sp>
        <p:nvSpPr>
          <p:cNvPr id="35" name="Text 33"/>
          <p:cNvSpPr/>
          <p:nvPr/>
        </p:nvSpPr>
        <p:spPr>
          <a:xfrm>
            <a:off x="838200" y="4162164"/>
            <a:ext cx="11353800" cy="194310"/>
          </a:xfrm>
          <a:prstGeom prst="rect">
            <a:avLst/>
          </a:prstGeom>
          <a:noFill/>
          <a:ln/>
        </p:spPr>
        <p:txBody>
          <a:bodyPr wrap="none" lIns="0" tIns="0" rIns="0" bIns="0" rtlCol="0" anchor="t"/>
          <a:lstStyle/>
          <a:p>
            <a:pPr algn="l" indent="0" marL="0">
              <a:buNone/>
            </a:pPr>
            <a:r>
              <a:rPr lang="en-US" sz="1275" dirty="0">
                <a:solidFill>
                  <a:srgbClr val="93A5C0"/>
                </a:solidFill>
                <a:latin typeface="Consolas" pitchFamily="34" charset="0"/>
                <a:ea typeface="Microsoft YaHei" pitchFamily="34" charset="-122"/>
                <a:cs typeface="Consolas" pitchFamily="34" charset="-120"/>
              </a:rPr>
              <a:t>12:30</a:t>
            </a:r>
            <a:endParaRPr lang="en-US" sz="1275" dirty="0">
              <a:latin typeface="Consolas" pitchFamily="34" charset="0"/>
              <a:ea typeface="Microsoft YaHei" pitchFamily="34" charset="-122"/>
              <a:cs typeface="Consolas" pitchFamily="34" charset="-120"/>
            </a:endParaRPr>
          </a:p>
        </p:txBody>
      </p:sp>
      <p:sp>
        <p:nvSpPr>
          <p:cNvPr id="36" name="Shape 34"/>
          <p:cNvSpPr/>
          <p:nvPr/>
        </p:nvSpPr>
        <p:spPr>
          <a:xfrm>
            <a:off x="1628775" y="4143375"/>
            <a:ext cx="209550" cy="209550"/>
          </a:xfrm>
          <a:prstGeom prst="ellipse">
            <a:avLst/>
          </a:prstGeom>
          <a:solidFill>
            <a:srgbClr val="121A30"/>
          </a:solidFill>
          <a:ln w="14288">
            <a:solidFill>
              <a:srgbClr val="FF6B7D"/>
            </a:solidFill>
            <a:prstDash val="solid"/>
          </a:ln>
        </p:spPr>
      </p:sp>
      <p:sp>
        <p:nvSpPr>
          <p:cNvPr id="37" name="Shape 35"/>
          <p:cNvSpPr/>
          <p:nvPr/>
        </p:nvSpPr>
        <p:spPr>
          <a:xfrm>
            <a:off x="1755775" y="4270375"/>
            <a:ext cx="33338" cy="33338"/>
          </a:xfrm>
          <a:prstGeom prst="roundRect">
            <a:avLst>
              <a:gd name="adj" fmla="val 16666"/>
            </a:avLst>
          </a:prstGeom>
          <a:noFill/>
          <a:ln w="11113">
            <a:solidFill>
              <a:srgbClr val="FF6B7D"/>
            </a:solidFill>
            <a:prstDash val="solid"/>
          </a:ln>
        </p:spPr>
      </p:sp>
      <p:sp>
        <p:nvSpPr>
          <p:cNvPr id="38" name="Shape 36"/>
          <p:cNvSpPr/>
          <p:nvPr/>
        </p:nvSpPr>
        <p:spPr>
          <a:xfrm>
            <a:off x="1677988" y="4270375"/>
            <a:ext cx="33338" cy="33338"/>
          </a:xfrm>
          <a:prstGeom prst="roundRect">
            <a:avLst>
              <a:gd name="adj" fmla="val 16666"/>
            </a:avLst>
          </a:prstGeom>
          <a:noFill/>
          <a:ln w="11113">
            <a:solidFill>
              <a:srgbClr val="FF6B7D"/>
            </a:solidFill>
            <a:prstDash val="solid"/>
          </a:ln>
        </p:spPr>
      </p:sp>
      <p:sp>
        <p:nvSpPr>
          <p:cNvPr id="39" name="Shape 37"/>
          <p:cNvSpPr/>
          <p:nvPr/>
        </p:nvSpPr>
        <p:spPr>
          <a:xfrm>
            <a:off x="1716881" y="4192588"/>
            <a:ext cx="33338" cy="33338"/>
          </a:xfrm>
          <a:prstGeom prst="roundRect">
            <a:avLst>
              <a:gd name="adj" fmla="val 16666"/>
            </a:avLst>
          </a:prstGeom>
          <a:noFill/>
          <a:ln w="11113">
            <a:solidFill>
              <a:srgbClr val="FF6B7D"/>
            </a:solidFill>
            <a:prstDash val="solid"/>
          </a:ln>
        </p:spPr>
      </p:sp>
      <p:sp>
        <p:nvSpPr>
          <p:cNvPr id="40" name="Shape 38"/>
          <p:cNvSpPr/>
          <p:nvPr/>
        </p:nvSpPr>
        <p:spPr>
          <a:xfrm>
            <a:off x="1694656" y="4248150"/>
            <a:ext cx="77788" cy="22225"/>
          </a:xfrm>
          <a:custGeom>
            <a:avLst/>
            <a:gdLst/>
            <a:ahLst/>
            <a:cxnLst/>
            <a:rect l="l" t="t" r="r" b="b"/>
            <a:pathLst>
              <a:path w="77788" h="22225">
                <a:moveTo>
                  <a:pt x="0" y="22225"/>
                </a:moveTo>
                <a:lnTo>
                  <a:pt x="0" y="5556"/>
                </a:lnTo>
                <a:arcTo hR="5556" wR="5556" stAng="10800000" swAng="5400000"/>
                <a:lnTo>
                  <a:pt x="72231" y="0"/>
                </a:lnTo>
                <a:arcTo hR="5556" wR="5556" stAng="16200000" swAng="5400000"/>
                <a:lnTo>
                  <a:pt x="77788" y="22225"/>
                </a:lnTo>
              </a:path>
            </a:pathLst>
          </a:custGeom>
          <a:noFill/>
          <a:ln w="11113">
            <a:solidFill>
              <a:srgbClr val="FF6B7D"/>
            </a:solidFill>
            <a:prstDash val="solid"/>
          </a:ln>
        </p:spPr>
      </p:sp>
      <p:sp>
        <p:nvSpPr>
          <p:cNvPr id="41" name="Shape 39"/>
          <p:cNvSpPr/>
          <p:nvPr/>
        </p:nvSpPr>
        <p:spPr>
          <a:xfrm>
            <a:off x="1733550" y="4225925"/>
            <a:ext cx="4167" cy="22225"/>
          </a:xfrm>
          <a:custGeom>
            <a:avLst/>
            <a:gdLst/>
            <a:ahLst/>
            <a:cxnLst/>
            <a:rect l="l" t="t" r="r" b="b"/>
            <a:pathLst>
              <a:path w="4167" h="22225">
                <a:moveTo>
                  <a:pt x="0" y="22225"/>
                </a:moveTo>
                <a:lnTo>
                  <a:pt x="0" y="0"/>
                </a:lnTo>
              </a:path>
            </a:pathLst>
          </a:custGeom>
          <a:noFill/>
          <a:ln w="11113">
            <a:solidFill>
              <a:srgbClr val="FF6B7D"/>
            </a:solidFill>
            <a:prstDash val="solid"/>
          </a:ln>
        </p:spPr>
      </p:sp>
      <p:sp>
        <p:nvSpPr>
          <p:cNvPr id="42" name="Text 40"/>
          <p:cNvSpPr/>
          <p:nvPr/>
        </p:nvSpPr>
        <p:spPr>
          <a:xfrm>
            <a:off x="1962150" y="4140358"/>
            <a:ext cx="10229850" cy="205740"/>
          </a:xfrm>
          <a:prstGeom prst="rect">
            <a:avLst/>
          </a:prstGeom>
          <a:noFill/>
          <a:ln/>
        </p:spPr>
        <p:txBody>
          <a:bodyPr wrap="none" lIns="0" tIns="0" rIns="0" bIns="0" rtlCol="0" anchor="t"/>
          <a:lstStyle/>
          <a:p>
            <a:pPr algn="l" indent="0" marL="0">
              <a:buNone/>
            </a:pPr>
            <a:r>
              <a:rPr lang="en-US" sz="1350" b="1" dirty="0">
                <a:solidFill>
                  <a:srgbClr val="EAF1FA"/>
                </a:solidFill>
                <a:latin typeface="Microsoft YaHei" pitchFamily="34" charset="0"/>
                <a:ea typeface="Microsoft YaHei" pitchFamily="34" charset="-122"/>
                <a:cs typeface="Microsoft YaHei" pitchFamily="34" charset="-120"/>
              </a:rPr>
              <a:t>NLB errors begin</a:t>
            </a:r>
            <a:endParaRPr lang="en-US" sz="1350" dirty="0">
              <a:latin typeface="Microsoft YaHei" pitchFamily="34" charset="0"/>
              <a:ea typeface="Microsoft YaHei" pitchFamily="34" charset="-122"/>
              <a:cs typeface="Microsoft YaHei" pitchFamily="34" charset="-120"/>
            </a:endParaRPr>
          </a:p>
        </p:txBody>
      </p:sp>
      <p:sp>
        <p:nvSpPr>
          <p:cNvPr id="43" name="Text 41"/>
          <p:cNvSpPr/>
          <p:nvPr/>
        </p:nvSpPr>
        <p:spPr>
          <a:xfrm>
            <a:off x="1962150" y="4386562"/>
            <a:ext cx="10229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Health checks flapping</a:t>
            </a:r>
            <a:endParaRPr lang="en-US" sz="1050" dirty="0">
              <a:latin typeface="Microsoft YaHei" pitchFamily="34" charset="0"/>
              <a:ea typeface="Microsoft YaHei" pitchFamily="34" charset="-122"/>
              <a:cs typeface="Microsoft YaHei" pitchFamily="34" charset="-120"/>
            </a:endParaRPr>
          </a:p>
        </p:txBody>
      </p:sp>
      <p:sp>
        <p:nvSpPr>
          <p:cNvPr id="44" name="Text 42"/>
          <p:cNvSpPr/>
          <p:nvPr/>
        </p:nvSpPr>
        <p:spPr>
          <a:xfrm>
            <a:off x="838200" y="4790814"/>
            <a:ext cx="11353800" cy="194310"/>
          </a:xfrm>
          <a:prstGeom prst="rect">
            <a:avLst/>
          </a:prstGeom>
          <a:noFill/>
          <a:ln/>
        </p:spPr>
        <p:txBody>
          <a:bodyPr wrap="none" lIns="0" tIns="0" rIns="0" bIns="0" rtlCol="0" anchor="t"/>
          <a:lstStyle/>
          <a:p>
            <a:pPr algn="l" indent="0" marL="0">
              <a:buNone/>
            </a:pPr>
            <a:r>
              <a:rPr lang="en-US" sz="1275" dirty="0">
                <a:solidFill>
                  <a:srgbClr val="93A5C0"/>
                </a:solidFill>
                <a:latin typeface="Consolas" pitchFamily="34" charset="0"/>
                <a:ea typeface="Microsoft YaHei" pitchFamily="34" charset="-122"/>
                <a:cs typeface="Consolas" pitchFamily="34" charset="-120"/>
              </a:rPr>
              <a:t>16:36</a:t>
            </a:r>
            <a:endParaRPr lang="en-US" sz="1275" dirty="0">
              <a:latin typeface="Consolas" pitchFamily="34" charset="0"/>
              <a:ea typeface="Microsoft YaHei" pitchFamily="34" charset="-122"/>
              <a:cs typeface="Consolas" pitchFamily="34" charset="-120"/>
            </a:endParaRPr>
          </a:p>
        </p:txBody>
      </p:sp>
      <p:sp>
        <p:nvSpPr>
          <p:cNvPr id="45" name="Shape 43"/>
          <p:cNvSpPr/>
          <p:nvPr/>
        </p:nvSpPr>
        <p:spPr>
          <a:xfrm>
            <a:off x="1628775" y="4772025"/>
            <a:ext cx="209550" cy="209550"/>
          </a:xfrm>
          <a:prstGeom prst="ellipse">
            <a:avLst/>
          </a:prstGeom>
          <a:solidFill>
            <a:srgbClr val="121A30"/>
          </a:solidFill>
          <a:ln w="14288">
            <a:solidFill>
              <a:srgbClr val="FFC14D"/>
            </a:solidFill>
            <a:prstDash val="solid"/>
          </a:ln>
        </p:spPr>
      </p:sp>
      <p:sp>
        <p:nvSpPr>
          <p:cNvPr id="46" name="Shape 44"/>
          <p:cNvSpPr/>
          <p:nvPr/>
        </p:nvSpPr>
        <p:spPr>
          <a:xfrm>
            <a:off x="1733550" y="4821238"/>
            <a:ext cx="4167" cy="55563"/>
          </a:xfrm>
          <a:custGeom>
            <a:avLst/>
            <a:gdLst/>
            <a:ahLst/>
            <a:cxnLst/>
            <a:rect l="l" t="t" r="r" b="b"/>
            <a:pathLst>
              <a:path w="4167" h="55563">
                <a:moveTo>
                  <a:pt x="0" y="0"/>
                </a:moveTo>
                <a:lnTo>
                  <a:pt x="0" y="55563"/>
                </a:lnTo>
              </a:path>
            </a:pathLst>
          </a:custGeom>
          <a:noFill/>
          <a:ln w="11113">
            <a:solidFill>
              <a:srgbClr val="FFC14D"/>
            </a:solidFill>
            <a:prstDash val="solid"/>
          </a:ln>
        </p:spPr>
      </p:sp>
      <p:sp>
        <p:nvSpPr>
          <p:cNvPr id="47" name="Shape 45"/>
          <p:cNvSpPr/>
          <p:nvPr/>
        </p:nvSpPr>
        <p:spPr>
          <a:xfrm>
            <a:off x="1683737" y="4846796"/>
            <a:ext cx="100013" cy="85359"/>
          </a:xfrm>
          <a:custGeom>
            <a:avLst/>
            <a:gdLst/>
            <a:ahLst/>
            <a:cxnLst/>
            <a:rect l="l" t="t" r="r" b="b"/>
            <a:pathLst>
              <a:path w="100013" h="85359">
                <a:moveTo>
                  <a:pt x="85373" y="0"/>
                </a:moveTo>
                <a:arcTo hR="50006" wR="50006" stAng="18900633" swAng="16177198"/>
              </a:path>
            </a:pathLst>
          </a:custGeom>
          <a:noFill/>
          <a:ln w="11113">
            <a:solidFill>
              <a:srgbClr val="FFC14D"/>
            </a:solidFill>
            <a:prstDash val="solid"/>
          </a:ln>
        </p:spPr>
      </p:sp>
      <p:sp>
        <p:nvSpPr>
          <p:cNvPr id="48" name="Text 46"/>
          <p:cNvSpPr/>
          <p:nvPr/>
        </p:nvSpPr>
        <p:spPr>
          <a:xfrm>
            <a:off x="1962150" y="4769008"/>
            <a:ext cx="10229850" cy="205740"/>
          </a:xfrm>
          <a:prstGeom prst="rect">
            <a:avLst/>
          </a:prstGeom>
          <a:noFill/>
          <a:ln/>
        </p:spPr>
        <p:txBody>
          <a:bodyPr wrap="none" lIns="0" tIns="0" rIns="0" bIns="0" rtlCol="0" anchor="t"/>
          <a:lstStyle/>
          <a:p>
            <a:pPr algn="l" indent="0" marL="0">
              <a:buNone/>
            </a:pPr>
            <a:r>
              <a:rPr lang="en-US" sz="1350" b="1" dirty="0">
                <a:solidFill>
                  <a:srgbClr val="EAF1FA"/>
                </a:solidFill>
                <a:latin typeface="Microsoft YaHei" pitchFamily="34" charset="0"/>
                <a:ea typeface="Microsoft YaHei" pitchFamily="34" charset="-122"/>
                <a:cs typeface="Microsoft YaHei" pitchFamily="34" charset="-120"/>
              </a:rPr>
              <a:t>NLB failover off</a:t>
            </a:r>
            <a:endParaRPr lang="en-US" sz="1350" dirty="0">
              <a:latin typeface="Microsoft YaHei" pitchFamily="34" charset="0"/>
              <a:ea typeface="Microsoft YaHei" pitchFamily="34" charset="-122"/>
              <a:cs typeface="Microsoft YaHei" pitchFamily="34" charset="-120"/>
            </a:endParaRPr>
          </a:p>
        </p:txBody>
      </p:sp>
      <p:sp>
        <p:nvSpPr>
          <p:cNvPr id="49" name="Text 47"/>
          <p:cNvSpPr/>
          <p:nvPr/>
        </p:nvSpPr>
        <p:spPr>
          <a:xfrm>
            <a:off x="1962150" y="5015212"/>
            <a:ext cx="10229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Stops node removals</a:t>
            </a:r>
            <a:endParaRPr lang="en-US" sz="1050" dirty="0">
              <a:latin typeface="Microsoft YaHei" pitchFamily="34" charset="0"/>
              <a:ea typeface="Microsoft YaHei" pitchFamily="34" charset="-122"/>
              <a:cs typeface="Microsoft YaHei" pitchFamily="34" charset="-120"/>
            </a:endParaRPr>
          </a:p>
        </p:txBody>
      </p:sp>
      <p:sp>
        <p:nvSpPr>
          <p:cNvPr id="50" name="Text 48"/>
          <p:cNvSpPr/>
          <p:nvPr/>
        </p:nvSpPr>
        <p:spPr>
          <a:xfrm>
            <a:off x="838200" y="5419464"/>
            <a:ext cx="11353800" cy="194310"/>
          </a:xfrm>
          <a:prstGeom prst="rect">
            <a:avLst/>
          </a:prstGeom>
          <a:noFill/>
          <a:ln/>
        </p:spPr>
        <p:txBody>
          <a:bodyPr wrap="none" lIns="0" tIns="0" rIns="0" bIns="0" rtlCol="0" anchor="t"/>
          <a:lstStyle/>
          <a:p>
            <a:pPr algn="l" indent="0" marL="0">
              <a:buNone/>
            </a:pPr>
            <a:r>
              <a:rPr lang="en-US" sz="1275" dirty="0">
                <a:solidFill>
                  <a:srgbClr val="93A5C0"/>
                </a:solidFill>
                <a:latin typeface="Consolas" pitchFamily="34" charset="0"/>
                <a:ea typeface="Microsoft YaHei" pitchFamily="34" charset="-122"/>
                <a:cs typeface="Consolas" pitchFamily="34" charset="-120"/>
              </a:rPr>
              <a:t>21:20</a:t>
            </a:r>
            <a:endParaRPr lang="en-US" sz="1275" dirty="0">
              <a:latin typeface="Consolas" pitchFamily="34" charset="0"/>
              <a:ea typeface="Microsoft YaHei" pitchFamily="34" charset="-122"/>
              <a:cs typeface="Consolas" pitchFamily="34" charset="-120"/>
            </a:endParaRPr>
          </a:p>
        </p:txBody>
      </p:sp>
      <p:sp>
        <p:nvSpPr>
          <p:cNvPr id="51" name="Shape 49"/>
          <p:cNvSpPr/>
          <p:nvPr/>
        </p:nvSpPr>
        <p:spPr>
          <a:xfrm>
            <a:off x="1628775" y="5400675"/>
            <a:ext cx="209550" cy="209550"/>
          </a:xfrm>
          <a:prstGeom prst="ellipse">
            <a:avLst/>
          </a:prstGeom>
          <a:solidFill>
            <a:srgbClr val="121A30"/>
          </a:solidFill>
          <a:ln w="14288">
            <a:solidFill>
              <a:srgbClr val="4BD98A"/>
            </a:solidFill>
            <a:prstDash val="solid"/>
          </a:ln>
        </p:spPr>
      </p:sp>
      <p:sp>
        <p:nvSpPr>
          <p:cNvPr id="52" name="Shape 50"/>
          <p:cNvSpPr/>
          <p:nvPr/>
        </p:nvSpPr>
        <p:spPr>
          <a:xfrm>
            <a:off x="1677988" y="5449888"/>
            <a:ext cx="111125" cy="111125"/>
          </a:xfrm>
          <a:prstGeom prst="ellipse">
            <a:avLst/>
          </a:prstGeom>
          <a:noFill/>
          <a:ln w="11113">
            <a:solidFill>
              <a:srgbClr val="4BD98A"/>
            </a:solidFill>
            <a:prstDash val="solid"/>
          </a:ln>
        </p:spPr>
      </p:sp>
      <p:sp>
        <p:nvSpPr>
          <p:cNvPr id="53" name="Shape 51"/>
          <p:cNvSpPr/>
          <p:nvPr/>
        </p:nvSpPr>
        <p:spPr>
          <a:xfrm>
            <a:off x="1716881" y="5494338"/>
            <a:ext cx="33338" cy="22225"/>
          </a:xfrm>
          <a:custGeom>
            <a:avLst/>
            <a:gdLst/>
            <a:ahLst/>
            <a:cxnLst/>
            <a:rect l="l" t="t" r="r" b="b"/>
            <a:pathLst>
              <a:path w="33338" h="22225">
                <a:moveTo>
                  <a:pt x="0" y="11113"/>
                </a:moveTo>
                <a:lnTo>
                  <a:pt x="11113" y="22225"/>
                </a:lnTo>
                <a:lnTo>
                  <a:pt x="33338" y="0"/>
                </a:lnTo>
              </a:path>
            </a:pathLst>
          </a:custGeom>
          <a:noFill/>
          <a:ln w="11113">
            <a:solidFill>
              <a:srgbClr val="4BD98A"/>
            </a:solidFill>
            <a:prstDash val="solid"/>
          </a:ln>
        </p:spPr>
      </p:sp>
      <p:sp>
        <p:nvSpPr>
          <p:cNvPr id="54" name="Text 52"/>
          <p:cNvSpPr/>
          <p:nvPr/>
        </p:nvSpPr>
        <p:spPr>
          <a:xfrm>
            <a:off x="1962150" y="5397658"/>
            <a:ext cx="10229850" cy="205740"/>
          </a:xfrm>
          <a:prstGeom prst="rect">
            <a:avLst/>
          </a:prstGeom>
          <a:noFill/>
          <a:ln/>
        </p:spPr>
        <p:txBody>
          <a:bodyPr wrap="none" lIns="0" tIns="0" rIns="0" bIns="0" rtlCol="0" anchor="t"/>
          <a:lstStyle/>
          <a:p>
            <a:pPr algn="l" indent="0" marL="0">
              <a:buNone/>
            </a:pPr>
            <a:r>
              <a:rPr lang="en-US" sz="1350" b="1" dirty="0">
                <a:solidFill>
                  <a:srgbClr val="EAF1FA"/>
                </a:solidFill>
                <a:latin typeface="Microsoft YaHei" pitchFamily="34" charset="0"/>
                <a:ea typeface="Microsoft YaHei" pitchFamily="34" charset="-122"/>
                <a:cs typeface="Microsoft YaHei" pitchFamily="34" charset="-120"/>
              </a:rPr>
              <a:t>Event ends</a:t>
            </a:r>
            <a:endParaRPr lang="en-US" sz="1350" dirty="0">
              <a:latin typeface="Microsoft YaHei" pitchFamily="34" charset="0"/>
              <a:ea typeface="Microsoft YaHei" pitchFamily="34" charset="-122"/>
              <a:cs typeface="Microsoft YaHei" pitchFamily="34" charset="-120"/>
            </a:endParaRPr>
          </a:p>
        </p:txBody>
      </p:sp>
      <p:sp>
        <p:nvSpPr>
          <p:cNvPr id="55" name="Text 53"/>
          <p:cNvSpPr/>
          <p:nvPr/>
        </p:nvSpPr>
        <p:spPr>
          <a:xfrm>
            <a:off x="1962150" y="5643862"/>
            <a:ext cx="10229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14h 32m total</a:t>
            </a:r>
            <a:endParaRPr lang="en-US" sz="1050" dirty="0">
              <a:latin typeface="Microsoft YaHei" pitchFamily="34" charset="0"/>
              <a:ea typeface="Microsoft YaHei" pitchFamily="34" charset="-122"/>
              <a:cs typeface="Microsoft YaHei" pitchFamily="34" charset="-120"/>
            </a:endParaRPr>
          </a:p>
        </p:txBody>
      </p:sp>
      <p:sp>
        <p:nvSpPr>
          <p:cNvPr id="56" name="Shape 54"/>
          <p:cNvSpPr/>
          <p:nvPr/>
        </p:nvSpPr>
        <p:spPr>
          <a:xfrm>
            <a:off x="7510462" y="1719263"/>
            <a:ext cx="4067175" cy="2466975"/>
          </a:xfrm>
          <a:prstGeom prst="rect">
            <a:avLst/>
          </a:prstGeom>
          <a:solidFill>
            <a:srgbClr val="121A30"/>
          </a:solidFill>
          <a:ln w="9525">
            <a:solidFill>
              <a:srgbClr val="24304A"/>
            </a:solidFill>
            <a:prstDash val="solid"/>
          </a:ln>
        </p:spPr>
      </p:sp>
      <p:sp>
        <p:nvSpPr>
          <p:cNvPr id="57" name="Text 55"/>
          <p:cNvSpPr/>
          <p:nvPr/>
        </p:nvSpPr>
        <p:spPr>
          <a:xfrm>
            <a:off x="7734300" y="1873985"/>
            <a:ext cx="4457700"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Fault vs incident window</a:t>
            </a:r>
            <a:endParaRPr lang="en-US" sz="975" dirty="0">
              <a:latin typeface="Consolas" pitchFamily="34" charset="0"/>
              <a:ea typeface="Microsoft YaHei" pitchFamily="34" charset="-122"/>
              <a:cs typeface="Consolas" pitchFamily="34" charset="-120"/>
            </a:endParaRPr>
          </a:p>
        </p:txBody>
      </p:sp>
      <p:sp>
        <p:nvSpPr>
          <p:cNvPr id="58" name="Text 56"/>
          <p:cNvSpPr/>
          <p:nvPr/>
        </p:nvSpPr>
        <p:spPr>
          <a:xfrm>
            <a:off x="7734300" y="2157712"/>
            <a:ext cx="4457700" cy="160020"/>
          </a:xfrm>
          <a:prstGeom prst="rect">
            <a:avLst/>
          </a:prstGeom>
          <a:noFill/>
          <a:ln/>
        </p:spPr>
        <p:txBody>
          <a:bodyPr wrap="none" lIns="0" tIns="0" rIns="0" bIns="0" rtlCol="0" anchor="t"/>
          <a:lstStyle/>
          <a:p>
            <a:pPr algn="l" indent="0" marL="0">
              <a:buNone/>
            </a:pPr>
            <a:r>
              <a:rPr lang="en-US" sz="1050" dirty="0">
                <a:solidFill>
                  <a:srgbClr val="53E0D2"/>
                </a:solidFill>
                <a:latin typeface="Microsoft YaHei" pitchFamily="34" charset="0"/>
                <a:ea typeface="Microsoft YaHei" pitchFamily="34" charset="-122"/>
                <a:cs typeface="Microsoft YaHei" pitchFamily="34" charset="-120"/>
              </a:rPr>
              <a:t>DynamoDB unreachable</a:t>
            </a:r>
            <a:endParaRPr lang="en-US" sz="1050" dirty="0">
              <a:latin typeface="Microsoft YaHei" pitchFamily="34" charset="0"/>
              <a:ea typeface="Microsoft YaHei" pitchFamily="34" charset="-122"/>
              <a:cs typeface="Microsoft YaHei" pitchFamily="34" charset="-120"/>
            </a:endParaRPr>
          </a:p>
        </p:txBody>
      </p:sp>
      <p:sp>
        <p:nvSpPr>
          <p:cNvPr id="59" name="Shape 57"/>
          <p:cNvSpPr/>
          <p:nvPr/>
        </p:nvSpPr>
        <p:spPr>
          <a:xfrm>
            <a:off x="7734300" y="2400300"/>
            <a:ext cx="713938" cy="285750"/>
          </a:xfrm>
          <a:prstGeom prst="rect">
            <a:avLst/>
          </a:prstGeom>
          <a:solidFill>
            <a:srgbClr val="53E0D2"/>
          </a:solidFill>
          <a:ln/>
        </p:spPr>
      </p:sp>
      <p:sp>
        <p:nvSpPr>
          <p:cNvPr id="60" name="Text 58"/>
          <p:cNvSpPr/>
          <p:nvPr/>
        </p:nvSpPr>
        <p:spPr>
          <a:xfrm>
            <a:off x="8543488" y="2456644"/>
            <a:ext cx="3648512" cy="182880"/>
          </a:xfrm>
          <a:prstGeom prst="rect">
            <a:avLst/>
          </a:prstGeom>
          <a:noFill/>
          <a:ln/>
        </p:spPr>
        <p:txBody>
          <a:bodyPr wrap="none" lIns="0" tIns="0" rIns="0" bIns="0" rtlCol="0" anchor="t"/>
          <a:lstStyle/>
          <a:p>
            <a:pPr algn="l" indent="0" marL="0">
              <a:buNone/>
            </a:pPr>
            <a:r>
              <a:rPr lang="en-US" sz="1200" b="1" dirty="0">
                <a:solidFill>
                  <a:srgbClr val="53E0D2"/>
                </a:solidFill>
                <a:latin typeface="Consolas" pitchFamily="34" charset="0"/>
                <a:ea typeface="Microsoft YaHei" pitchFamily="34" charset="-122"/>
                <a:cs typeface="Consolas" pitchFamily="34" charset="-120"/>
              </a:rPr>
              <a:t>2h52m</a:t>
            </a:r>
            <a:endParaRPr lang="en-US" sz="1200" dirty="0">
              <a:latin typeface="Consolas" pitchFamily="34" charset="0"/>
              <a:ea typeface="Microsoft YaHei" pitchFamily="34" charset="-122"/>
              <a:cs typeface="Consolas" pitchFamily="34" charset="-120"/>
            </a:endParaRPr>
          </a:p>
        </p:txBody>
      </p:sp>
      <p:sp>
        <p:nvSpPr>
          <p:cNvPr id="61" name="Text 59"/>
          <p:cNvSpPr/>
          <p:nvPr/>
        </p:nvSpPr>
        <p:spPr>
          <a:xfrm>
            <a:off x="7734300" y="2957812"/>
            <a:ext cx="4457700" cy="160020"/>
          </a:xfrm>
          <a:prstGeom prst="rect">
            <a:avLst/>
          </a:prstGeom>
          <a:noFill/>
          <a:ln/>
        </p:spPr>
        <p:txBody>
          <a:bodyPr wrap="none" lIns="0" tIns="0" rIns="0" bIns="0" rtlCol="0" anchor="t"/>
          <a:lstStyle/>
          <a:p>
            <a:pPr algn="l" indent="0" marL="0">
              <a:buNone/>
            </a:pPr>
            <a:r>
              <a:rPr lang="en-US" sz="1050" dirty="0">
                <a:solidFill>
                  <a:srgbClr val="FF6B7D"/>
                </a:solidFill>
                <a:latin typeface="Microsoft YaHei" pitchFamily="34" charset="0"/>
                <a:ea typeface="Microsoft YaHei" pitchFamily="34" charset="-122"/>
                <a:cs typeface="Microsoft YaHei" pitchFamily="34" charset="-120"/>
              </a:rPr>
              <a:t>Whole event</a:t>
            </a:r>
            <a:endParaRPr lang="en-US" sz="1050" dirty="0">
              <a:latin typeface="Microsoft YaHei" pitchFamily="34" charset="0"/>
              <a:ea typeface="Microsoft YaHei" pitchFamily="34" charset="-122"/>
              <a:cs typeface="Microsoft YaHei" pitchFamily="34" charset="-120"/>
            </a:endParaRPr>
          </a:p>
        </p:txBody>
      </p:sp>
      <p:sp>
        <p:nvSpPr>
          <p:cNvPr id="62" name="Shape 60"/>
          <p:cNvSpPr/>
          <p:nvPr/>
        </p:nvSpPr>
        <p:spPr>
          <a:xfrm>
            <a:off x="7734300" y="3200400"/>
            <a:ext cx="713938" cy="285750"/>
          </a:xfrm>
          <a:prstGeom prst="rect">
            <a:avLst/>
          </a:prstGeom>
          <a:solidFill>
            <a:srgbClr val="4D2E43"/>
          </a:solidFill>
          <a:ln/>
        </p:spPr>
      </p:sp>
      <p:sp>
        <p:nvSpPr>
          <p:cNvPr id="63" name="Shape 61"/>
          <p:cNvSpPr/>
          <p:nvPr/>
        </p:nvSpPr>
        <p:spPr>
          <a:xfrm>
            <a:off x="7743825" y="3209925"/>
            <a:ext cx="3600450" cy="266700"/>
          </a:xfrm>
          <a:prstGeom prst="rect">
            <a:avLst/>
          </a:prstGeom>
          <a:noFill/>
          <a:ln w="19050">
            <a:solidFill>
              <a:srgbClr val="FF6B7D"/>
            </a:solidFill>
            <a:prstDash val="solid"/>
          </a:ln>
        </p:spPr>
      </p:sp>
      <p:sp>
        <p:nvSpPr>
          <p:cNvPr id="64" name="Text 62"/>
          <p:cNvSpPr/>
          <p:nvPr/>
        </p:nvSpPr>
        <p:spPr>
          <a:xfrm>
            <a:off x="0" y="3256744"/>
            <a:ext cx="11334750" cy="182880"/>
          </a:xfrm>
          <a:prstGeom prst="rect">
            <a:avLst/>
          </a:prstGeom>
          <a:noFill/>
          <a:ln/>
        </p:spPr>
        <p:txBody>
          <a:bodyPr wrap="none" lIns="0" tIns="0" rIns="0" bIns="0" rtlCol="0" anchor="t"/>
          <a:lstStyle/>
          <a:p>
            <a:pPr algn="r" indent="0" marL="0">
              <a:buNone/>
            </a:pPr>
            <a:r>
              <a:rPr lang="en-US" sz="1200" b="1" dirty="0">
                <a:solidFill>
                  <a:srgbClr val="FF6B7D"/>
                </a:solidFill>
                <a:latin typeface="Consolas" pitchFamily="34" charset="0"/>
                <a:ea typeface="Microsoft YaHei" pitchFamily="34" charset="-122"/>
                <a:cs typeface="Consolas" pitchFamily="34" charset="-120"/>
              </a:rPr>
              <a:t>14h32m</a:t>
            </a:r>
            <a:endParaRPr lang="en-US" sz="1200" dirty="0">
              <a:latin typeface="Consolas" pitchFamily="34" charset="0"/>
              <a:ea typeface="Microsoft YaHei" pitchFamily="34" charset="-122"/>
              <a:cs typeface="Consolas" pitchFamily="34" charset="-120"/>
            </a:endParaRPr>
          </a:p>
        </p:txBody>
      </p:sp>
      <p:sp>
        <p:nvSpPr>
          <p:cNvPr id="65" name="Text 63"/>
          <p:cNvSpPr/>
          <p:nvPr/>
        </p:nvSpPr>
        <p:spPr>
          <a:xfrm>
            <a:off x="7734300" y="3776962"/>
            <a:ext cx="445770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5×: backlogs and cascades stretched it, not the fault</a:t>
            </a:r>
            <a:endParaRPr lang="en-US" sz="1050" dirty="0">
              <a:latin typeface="Microsoft YaHei" pitchFamily="34" charset="0"/>
              <a:ea typeface="Microsoft YaHei" pitchFamily="34" charset="-122"/>
              <a:cs typeface="Microsoft YaHei" pitchFamily="34" charset="-120"/>
            </a:endParaRPr>
          </a:p>
        </p:txBody>
      </p:sp>
      <p:sp>
        <p:nvSpPr>
          <p:cNvPr id="66" name="Shape 64"/>
          <p:cNvSpPr/>
          <p:nvPr/>
        </p:nvSpPr>
        <p:spPr>
          <a:xfrm>
            <a:off x="7510462" y="4348163"/>
            <a:ext cx="4067175" cy="1838325"/>
          </a:xfrm>
          <a:prstGeom prst="rect">
            <a:avLst/>
          </a:prstGeom>
          <a:solidFill>
            <a:srgbClr val="121A30"/>
          </a:solidFill>
          <a:ln w="9525">
            <a:solidFill>
              <a:srgbClr val="FFC14D"/>
            </a:solidFill>
            <a:prstDash val="solid"/>
          </a:ln>
        </p:spPr>
      </p:sp>
      <p:sp>
        <p:nvSpPr>
          <p:cNvPr id="67" name="Shape 65"/>
          <p:cNvSpPr/>
          <p:nvPr/>
        </p:nvSpPr>
        <p:spPr>
          <a:xfrm>
            <a:off x="7795419" y="4595019"/>
            <a:ext cx="87313" cy="96044"/>
          </a:xfrm>
          <a:custGeom>
            <a:avLst/>
            <a:gdLst/>
            <a:ahLst/>
            <a:cxnLst/>
            <a:rect l="l" t="t" r="r" b="b"/>
            <a:pathLst>
              <a:path w="87313" h="96044">
                <a:moveTo>
                  <a:pt x="0" y="96044"/>
                </a:moveTo>
                <a:lnTo>
                  <a:pt x="0" y="43656"/>
                </a:lnTo>
                <a:arcTo hR="43656" wR="43656" stAng="10800000" swAng="10800000"/>
                <a:lnTo>
                  <a:pt x="87313" y="96044"/>
                </a:lnTo>
              </a:path>
            </a:pathLst>
          </a:custGeom>
          <a:noFill/>
          <a:ln w="17463">
            <a:solidFill>
              <a:srgbClr val="FFC14D"/>
            </a:solidFill>
            <a:prstDash val="solid"/>
          </a:ln>
        </p:spPr>
      </p:sp>
      <p:sp>
        <p:nvSpPr>
          <p:cNvPr id="68" name="Shape 66"/>
          <p:cNvSpPr/>
          <p:nvPr/>
        </p:nvSpPr>
        <p:spPr>
          <a:xfrm>
            <a:off x="7777956" y="4691063"/>
            <a:ext cx="122238" cy="34925"/>
          </a:xfrm>
          <a:custGeom>
            <a:avLst/>
            <a:gdLst/>
            <a:ahLst/>
            <a:cxnLst/>
            <a:rect l="l" t="t" r="r" b="b"/>
            <a:pathLst>
              <a:path w="122238" h="34925">
                <a:moveTo>
                  <a:pt x="0" y="26194"/>
                </a:moveTo>
                <a:arcTo hR="8731" wR="8731" stAng="10800000" swAng="-5400000"/>
                <a:lnTo>
                  <a:pt x="113506" y="34925"/>
                </a:lnTo>
                <a:arcTo hR="8731" wR="8731" stAng="5400000" swAng="-5400000"/>
                <a:lnTo>
                  <a:pt x="122238" y="17463"/>
                </a:lnTo>
                <a:arcTo hR="17463" wR="17463" stAng="0" swAng="-5400000"/>
                <a:lnTo>
                  <a:pt x="17463" y="0"/>
                </a:lnTo>
                <a:arcTo hR="17463" wR="17463" stAng="16200000" swAng="-5400000"/>
                <a:close/>
              </a:path>
            </a:pathLst>
          </a:custGeom>
          <a:noFill/>
          <a:ln w="17463">
            <a:solidFill>
              <a:srgbClr val="FFC14D"/>
            </a:solidFill>
            <a:prstDash val="solid"/>
          </a:ln>
        </p:spPr>
      </p:sp>
      <p:sp>
        <p:nvSpPr>
          <p:cNvPr id="69" name="Shape 67"/>
          <p:cNvSpPr/>
          <p:nvPr/>
        </p:nvSpPr>
        <p:spPr>
          <a:xfrm>
            <a:off x="7917656" y="4638675"/>
            <a:ext cx="8731" cy="6548"/>
          </a:xfrm>
          <a:custGeom>
            <a:avLst/>
            <a:gdLst/>
            <a:ahLst/>
            <a:cxnLst/>
            <a:rect l="l" t="t" r="r" b="b"/>
            <a:pathLst>
              <a:path w="8731" h="6548">
                <a:moveTo>
                  <a:pt x="0" y="0"/>
                </a:moveTo>
                <a:lnTo>
                  <a:pt x="8731" y="0"/>
                </a:lnTo>
              </a:path>
            </a:pathLst>
          </a:custGeom>
          <a:noFill/>
          <a:ln w="17463">
            <a:solidFill>
              <a:srgbClr val="FFC14D"/>
            </a:solidFill>
            <a:prstDash val="solid"/>
          </a:ln>
        </p:spPr>
      </p:sp>
      <p:sp>
        <p:nvSpPr>
          <p:cNvPr id="70" name="Shape 68"/>
          <p:cNvSpPr/>
          <p:nvPr/>
        </p:nvSpPr>
        <p:spPr>
          <a:xfrm>
            <a:off x="7891463" y="4573191"/>
            <a:ext cx="6548" cy="6548"/>
          </a:xfrm>
          <a:custGeom>
            <a:avLst/>
            <a:gdLst/>
            <a:ahLst/>
            <a:cxnLst/>
            <a:rect l="l" t="t" r="r" b="b"/>
            <a:pathLst>
              <a:path w="6548" h="6548">
                <a:moveTo>
                  <a:pt x="4366" y="0"/>
                </a:moveTo>
                <a:lnTo>
                  <a:pt x="0" y="4366"/>
                </a:lnTo>
              </a:path>
            </a:pathLst>
          </a:custGeom>
          <a:noFill/>
          <a:ln w="17463">
            <a:solidFill>
              <a:srgbClr val="FFC14D"/>
            </a:solidFill>
            <a:prstDash val="solid"/>
          </a:ln>
        </p:spPr>
      </p:sp>
      <p:sp>
        <p:nvSpPr>
          <p:cNvPr id="71" name="Shape 69"/>
          <p:cNvSpPr/>
          <p:nvPr/>
        </p:nvSpPr>
        <p:spPr>
          <a:xfrm>
            <a:off x="7751763" y="4638675"/>
            <a:ext cx="8731" cy="6548"/>
          </a:xfrm>
          <a:custGeom>
            <a:avLst/>
            <a:gdLst/>
            <a:ahLst/>
            <a:cxnLst/>
            <a:rect l="l" t="t" r="r" b="b"/>
            <a:pathLst>
              <a:path w="8731" h="6548">
                <a:moveTo>
                  <a:pt x="0" y="0"/>
                </a:moveTo>
                <a:lnTo>
                  <a:pt x="8731" y="0"/>
                </a:lnTo>
              </a:path>
            </a:pathLst>
          </a:custGeom>
          <a:noFill/>
          <a:ln w="17463">
            <a:solidFill>
              <a:srgbClr val="FFC14D"/>
            </a:solidFill>
            <a:prstDash val="solid"/>
          </a:ln>
        </p:spPr>
      </p:sp>
      <p:sp>
        <p:nvSpPr>
          <p:cNvPr id="72" name="Shape 70"/>
          <p:cNvSpPr/>
          <p:nvPr/>
        </p:nvSpPr>
        <p:spPr>
          <a:xfrm>
            <a:off x="7839075" y="4551363"/>
            <a:ext cx="6548" cy="8731"/>
          </a:xfrm>
          <a:custGeom>
            <a:avLst/>
            <a:gdLst/>
            <a:ahLst/>
            <a:cxnLst/>
            <a:rect l="l" t="t" r="r" b="b"/>
            <a:pathLst>
              <a:path w="6548" h="8731">
                <a:moveTo>
                  <a:pt x="0" y="0"/>
                </a:moveTo>
                <a:lnTo>
                  <a:pt x="0" y="8731"/>
                </a:lnTo>
              </a:path>
            </a:pathLst>
          </a:custGeom>
          <a:noFill/>
          <a:ln w="17463">
            <a:solidFill>
              <a:srgbClr val="FFC14D"/>
            </a:solidFill>
            <a:prstDash val="solid"/>
          </a:ln>
        </p:spPr>
      </p:sp>
      <p:sp>
        <p:nvSpPr>
          <p:cNvPr id="73" name="Shape 71"/>
          <p:cNvSpPr/>
          <p:nvPr/>
        </p:nvSpPr>
        <p:spPr>
          <a:xfrm>
            <a:off x="7777336" y="4576936"/>
            <a:ext cx="6548" cy="6548"/>
          </a:xfrm>
          <a:custGeom>
            <a:avLst/>
            <a:gdLst/>
            <a:ahLst/>
            <a:cxnLst/>
            <a:rect l="l" t="t" r="r" b="b"/>
            <a:pathLst>
              <a:path w="6548" h="6548">
                <a:moveTo>
                  <a:pt x="0" y="0"/>
                </a:moveTo>
                <a:lnTo>
                  <a:pt x="6173" y="6173"/>
                </a:lnTo>
              </a:path>
            </a:pathLst>
          </a:custGeom>
          <a:noFill/>
          <a:ln w="17463">
            <a:solidFill>
              <a:srgbClr val="FFC14D"/>
            </a:solidFill>
            <a:prstDash val="solid"/>
          </a:ln>
        </p:spPr>
      </p:sp>
      <p:sp>
        <p:nvSpPr>
          <p:cNvPr id="74" name="Shape 72"/>
          <p:cNvSpPr/>
          <p:nvPr/>
        </p:nvSpPr>
        <p:spPr>
          <a:xfrm>
            <a:off x="7839075" y="4638675"/>
            <a:ext cx="6548" cy="52388"/>
          </a:xfrm>
          <a:custGeom>
            <a:avLst/>
            <a:gdLst/>
            <a:ahLst/>
            <a:cxnLst/>
            <a:rect l="l" t="t" r="r" b="b"/>
            <a:pathLst>
              <a:path w="6548" h="52388">
                <a:moveTo>
                  <a:pt x="0" y="0"/>
                </a:moveTo>
                <a:lnTo>
                  <a:pt x="0" y="52388"/>
                </a:lnTo>
              </a:path>
            </a:pathLst>
          </a:custGeom>
          <a:noFill/>
          <a:ln w="17463">
            <a:solidFill>
              <a:srgbClr val="FFC14D"/>
            </a:solidFill>
            <a:prstDash val="solid"/>
          </a:ln>
        </p:spPr>
      </p:sp>
      <p:sp>
        <p:nvSpPr>
          <p:cNvPr id="75" name="Text 73"/>
          <p:cNvSpPr/>
          <p:nvPr/>
        </p:nvSpPr>
        <p:spPr>
          <a:xfrm>
            <a:off x="8039100" y="4551055"/>
            <a:ext cx="4152900" cy="160020"/>
          </a:xfrm>
          <a:prstGeom prst="rect">
            <a:avLst/>
          </a:prstGeom>
          <a:noFill/>
          <a:ln/>
        </p:spPr>
        <p:txBody>
          <a:bodyPr wrap="none" lIns="0" tIns="0" rIns="0" bIns="0" rtlCol="0" anchor="t"/>
          <a:lstStyle/>
          <a:p>
            <a:pPr algn="l" indent="0" marL="0">
              <a:buNone/>
            </a:pPr>
            <a:r>
              <a:rPr lang="en-US" sz="1050" dirty="0">
                <a:solidFill>
                  <a:srgbClr val="FFC14D"/>
                </a:solidFill>
                <a:latin typeface="Consolas" pitchFamily="34" charset="0"/>
                <a:ea typeface="Microsoft YaHei" pitchFamily="34" charset="-122"/>
                <a:cs typeface="Consolas" pitchFamily="34" charset="-120"/>
              </a:rPr>
              <a:t>Verbatim</a:t>
            </a:r>
            <a:endParaRPr lang="en-US" sz="1050" dirty="0">
              <a:latin typeface="Consolas" pitchFamily="34" charset="0"/>
              <a:ea typeface="Microsoft YaHei" pitchFamily="34" charset="-122"/>
              <a:cs typeface="Consolas" pitchFamily="34" charset="-120"/>
            </a:endParaRPr>
          </a:p>
        </p:txBody>
      </p:sp>
      <p:sp>
        <p:nvSpPr>
          <p:cNvPr id="76" name="Text 74"/>
          <p:cNvSpPr/>
          <p:nvPr/>
        </p:nvSpPr>
        <p:spPr>
          <a:xfrm>
            <a:off x="7734300" y="4914639"/>
            <a:ext cx="4457700" cy="194310"/>
          </a:xfrm>
          <a:prstGeom prst="rect">
            <a:avLst/>
          </a:prstGeom>
          <a:noFill/>
          <a:ln/>
        </p:spPr>
        <p:txBody>
          <a:bodyPr wrap="none" lIns="0" tIns="0" rIns="0" bIns="0" rtlCol="0" anchor="t"/>
          <a:lstStyle/>
          <a:p>
            <a:pPr algn="l" indent="0" marL="0">
              <a:buNone/>
            </a:pPr>
            <a:r>
              <a:rPr lang="en-US" sz="1275" dirty="0">
                <a:solidFill>
                  <a:srgbClr val="EAF1FA"/>
                </a:solidFill>
                <a:latin typeface="Consolas" pitchFamily="34" charset="0"/>
                <a:ea typeface="Microsoft YaHei" pitchFamily="34" charset="-122"/>
                <a:cs typeface="Consolas" pitchFamily="34" charset="-120"/>
              </a:rPr>
              <a:t>"</a:t>
            </a:r>
            <a:pPr algn="l" indent="0" marL="0">
              <a:buNone/>
            </a:pPr>
            <a:r>
              <a:rPr lang="en-US" sz="1275" dirty="0">
                <a:solidFill>
                  <a:srgbClr val="EAF1FA"/>
                </a:solidFill>
                <a:latin typeface="Consolas" pitchFamily="34" charset="0"/>
                <a:ea typeface="Microsoft YaHei" pitchFamily="34" charset="-122"/>
                <a:cs typeface="Consolas" pitchFamily="34" charset="-120"/>
              </a:rPr>
              <a:t>DWFM had entered a state of</a:t>
            </a:r>
            <a:endParaRPr lang="en-US" sz="1275" dirty="0">
              <a:latin typeface="Consolas" pitchFamily="34" charset="0"/>
              <a:ea typeface="Microsoft YaHei" pitchFamily="34" charset="-122"/>
              <a:cs typeface="Consolas" pitchFamily="34" charset="-120"/>
            </a:endParaRPr>
          </a:p>
        </p:txBody>
      </p:sp>
      <p:sp>
        <p:nvSpPr>
          <p:cNvPr id="77" name="Text 75"/>
          <p:cNvSpPr/>
          <p:nvPr/>
        </p:nvSpPr>
        <p:spPr>
          <a:xfrm>
            <a:off x="7734300" y="5171814"/>
            <a:ext cx="4457700" cy="194310"/>
          </a:xfrm>
          <a:prstGeom prst="rect">
            <a:avLst/>
          </a:prstGeom>
          <a:noFill/>
          <a:ln/>
        </p:spPr>
        <p:txBody>
          <a:bodyPr wrap="none" lIns="0" tIns="0" rIns="0" bIns="0" rtlCol="0" anchor="t"/>
          <a:lstStyle/>
          <a:p>
            <a:pPr algn="l" indent="0" marL="0">
              <a:buNone/>
            </a:pPr>
            <a:r>
              <a:rPr lang="en-US" sz="1275" dirty="0">
                <a:solidFill>
                  <a:srgbClr val="EAF1FA"/>
                </a:solidFill>
                <a:latin typeface="Consolas" pitchFamily="34" charset="0"/>
                <a:ea typeface="Microsoft YaHei" pitchFamily="34" charset="-122"/>
                <a:cs typeface="Consolas" pitchFamily="34" charset="-120"/>
              </a:rPr>
              <a:t>congestive collapse</a:t>
            </a:r>
            <a:pPr algn="l" indent="0" marL="0">
              <a:buNone/>
            </a:pPr>
            <a:r>
              <a:rPr lang="en-US" sz="1275" dirty="0">
                <a:solidFill>
                  <a:srgbClr val="EAF1FA"/>
                </a:solidFill>
                <a:latin typeface="Consolas" pitchFamily="34" charset="0"/>
                <a:ea typeface="Microsoft YaHei" pitchFamily="34" charset="-122"/>
                <a:cs typeface="Consolas" pitchFamily="34" charset="-120"/>
              </a:rPr>
              <a:t>"</a:t>
            </a:r>
            <a:pPr algn="l" indent="0" marL="0">
              <a:buNone/>
            </a:pPr>
            <a:r>
              <a:rPr lang="en-US" sz="1275" dirty="0">
                <a:solidFill>
                  <a:srgbClr val="EAF1FA"/>
                </a:solidFill>
                <a:latin typeface="Consolas" pitchFamily="34" charset="0"/>
                <a:ea typeface="Microsoft YaHei" pitchFamily="34" charset="-122"/>
                <a:cs typeface="Consolas" pitchFamily="34" charset="-120"/>
              </a:rPr>
              <a:t>, with no runbook</a:t>
            </a:r>
            <a:endParaRPr lang="en-US" sz="1275" dirty="0">
              <a:latin typeface="Consolas" pitchFamily="34" charset="0"/>
              <a:ea typeface="Microsoft YaHei" pitchFamily="34" charset="-122"/>
              <a:cs typeface="Consolas" pitchFamily="34" charset="-120"/>
            </a:endParaRPr>
          </a:p>
        </p:txBody>
      </p:sp>
      <p:sp>
        <p:nvSpPr>
          <p:cNvPr id="78" name="Text 76"/>
          <p:cNvSpPr/>
          <p:nvPr/>
        </p:nvSpPr>
        <p:spPr>
          <a:xfrm>
            <a:off x="7734300" y="5428989"/>
            <a:ext cx="4457700" cy="194310"/>
          </a:xfrm>
          <a:prstGeom prst="rect">
            <a:avLst/>
          </a:prstGeom>
          <a:noFill/>
          <a:ln/>
        </p:spPr>
        <p:txBody>
          <a:bodyPr wrap="none" lIns="0" tIns="0" rIns="0" bIns="0" rtlCol="0" anchor="t"/>
          <a:lstStyle/>
          <a:p>
            <a:pPr algn="l" indent="0" marL="0">
              <a:buNone/>
            </a:pPr>
            <a:r>
              <a:rPr lang="en-US" sz="1275" dirty="0">
                <a:solidFill>
                  <a:srgbClr val="EAF1FA"/>
                </a:solidFill>
                <a:latin typeface="Consolas" pitchFamily="34" charset="0"/>
                <a:ea typeface="Microsoft YaHei" pitchFamily="34" charset="-122"/>
                <a:cs typeface="Consolas" pitchFamily="34" charset="-120"/>
              </a:rPr>
              <a:t>to follow.</a:t>
            </a:r>
            <a:endParaRPr lang="en-US" sz="1275" dirty="0">
              <a:latin typeface="Consolas" pitchFamily="34" charset="0"/>
              <a:ea typeface="Microsoft YaHei" pitchFamily="34" charset="-122"/>
              <a:cs typeface="Consolas" pitchFamily="34" charset="-120"/>
            </a:endParaRPr>
          </a:p>
        </p:txBody>
      </p:sp>
      <p:sp>
        <p:nvSpPr>
          <p:cNvPr id="79" name="Text 77"/>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80" name="Text 78"/>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AWS DynamoDB post-event summary (Oct 2025). Times in UTC. End per the summary, status page says 22:01</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01 / Review  </a:t>
            </a:r>
            <a:pPr algn="l" indent="0" marL="0">
              <a:buNone/>
            </a:pPr>
            <a:r>
              <a:rPr lang="en-US" sz="975" dirty="0">
                <a:solidFill>
                  <a:srgbClr val="93A5C0"/>
                </a:solidFill>
                <a:latin typeface="Consolas" pitchFamily="34" charset="0"/>
                <a:ea typeface="Microsoft YaHei" pitchFamily="34" charset="-122"/>
                <a:cs typeface="Consolas" pitchFamily="34" charset="-120"/>
              </a:rPr>
              <a:t>   P07</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792223"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Retries, backlogs and restarts drag out recovery</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19263"/>
            <a:ext cx="3571875" cy="2105025"/>
          </a:xfrm>
          <a:prstGeom prst="rect">
            <a:avLst/>
          </a:prstGeom>
          <a:solidFill>
            <a:srgbClr val="121A30"/>
          </a:solidFill>
          <a:ln w="9525">
            <a:solidFill>
              <a:srgbClr val="24304A"/>
            </a:solidFill>
            <a:prstDash val="solid"/>
          </a:ln>
        </p:spPr>
      </p:sp>
      <p:sp>
        <p:nvSpPr>
          <p:cNvPr id="10" name="Shape 8"/>
          <p:cNvSpPr/>
          <p:nvPr/>
        </p:nvSpPr>
        <p:spPr>
          <a:xfrm>
            <a:off x="685800" y="1790700"/>
            <a:ext cx="3429000" cy="1962150"/>
          </a:xfrm>
          <a:custGeom>
            <a:avLst/>
            <a:gdLst/>
            <a:ahLst/>
            <a:cxnLst/>
            <a:rect l="l" t="t" r="r" b="b"/>
            <a:pathLst>
              <a:path w="3429000" h="1962150">
                <a:moveTo>
                  <a:pt x="0" y="95250"/>
                </a:moveTo>
                <a:lnTo>
                  <a:pt x="0" y="0"/>
                </a:lnTo>
                <a:lnTo>
                  <a:pt x="95250" y="0"/>
                </a:lnTo>
                <a:moveTo>
                  <a:pt x="3429000" y="95250"/>
                </a:moveTo>
                <a:lnTo>
                  <a:pt x="3429000" y="0"/>
                </a:lnTo>
                <a:lnTo>
                  <a:pt x="3333750" y="0"/>
                </a:lnTo>
                <a:moveTo>
                  <a:pt x="0" y="1866900"/>
                </a:moveTo>
                <a:lnTo>
                  <a:pt x="0" y="1962150"/>
                </a:lnTo>
                <a:lnTo>
                  <a:pt x="95250" y="1962150"/>
                </a:lnTo>
                <a:moveTo>
                  <a:pt x="3429000" y="1866900"/>
                </a:moveTo>
                <a:lnTo>
                  <a:pt x="3429000" y="1962150"/>
                </a:lnTo>
                <a:lnTo>
                  <a:pt x="3333750" y="1962150"/>
                </a:lnTo>
              </a:path>
            </a:pathLst>
          </a:custGeom>
          <a:noFill/>
          <a:ln w="14288">
            <a:solidFill>
              <a:srgbClr val="3C4A64"/>
            </a:solidFill>
            <a:prstDash val="solid"/>
          </a:ln>
        </p:spPr>
      </p:sp>
      <p:sp>
        <p:nvSpPr>
          <p:cNvPr id="11" name="Shape 9"/>
          <p:cNvSpPr/>
          <p:nvPr/>
        </p:nvSpPr>
        <p:spPr>
          <a:xfrm>
            <a:off x="1013619" y="1963738"/>
            <a:ext cx="41275" cy="82550"/>
          </a:xfrm>
          <a:custGeom>
            <a:avLst/>
            <a:gdLst/>
            <a:ahLst/>
            <a:cxnLst/>
            <a:rect l="l" t="t" r="r" b="b"/>
            <a:pathLst>
              <a:path w="41275" h="82550">
                <a:moveTo>
                  <a:pt x="0" y="0"/>
                </a:moveTo>
                <a:lnTo>
                  <a:pt x="41275" y="41275"/>
                </a:lnTo>
                <a:lnTo>
                  <a:pt x="0" y="82550"/>
                </a:lnTo>
              </a:path>
            </a:pathLst>
          </a:custGeom>
          <a:noFill/>
          <a:ln w="20638">
            <a:solidFill>
              <a:srgbClr val="53E0D2"/>
            </a:solidFill>
            <a:prstDash val="solid"/>
          </a:ln>
        </p:spPr>
      </p:sp>
      <p:sp>
        <p:nvSpPr>
          <p:cNvPr id="12" name="Shape 10"/>
          <p:cNvSpPr/>
          <p:nvPr/>
        </p:nvSpPr>
        <p:spPr>
          <a:xfrm>
            <a:off x="869156" y="2005013"/>
            <a:ext cx="185738" cy="51594"/>
          </a:xfrm>
          <a:custGeom>
            <a:avLst/>
            <a:gdLst/>
            <a:ahLst/>
            <a:cxnLst/>
            <a:rect l="l" t="t" r="r" b="b"/>
            <a:pathLst>
              <a:path w="185738" h="51594">
                <a:moveTo>
                  <a:pt x="0" y="51594"/>
                </a:moveTo>
                <a:lnTo>
                  <a:pt x="0" y="41275"/>
                </a:lnTo>
                <a:arcTo hR="41275" wR="41275" stAng="10800000" swAng="5400000"/>
                <a:lnTo>
                  <a:pt x="185738" y="0"/>
                </a:lnTo>
              </a:path>
            </a:pathLst>
          </a:custGeom>
          <a:noFill/>
          <a:ln w="20638">
            <a:solidFill>
              <a:srgbClr val="53E0D2"/>
            </a:solidFill>
            <a:prstDash val="solid"/>
          </a:ln>
        </p:spPr>
      </p:sp>
      <p:sp>
        <p:nvSpPr>
          <p:cNvPr id="13" name="Shape 11"/>
          <p:cNvSpPr/>
          <p:nvPr/>
        </p:nvSpPr>
        <p:spPr>
          <a:xfrm>
            <a:off x="869156" y="2087563"/>
            <a:ext cx="41275" cy="82550"/>
          </a:xfrm>
          <a:custGeom>
            <a:avLst/>
            <a:gdLst/>
            <a:ahLst/>
            <a:cxnLst/>
            <a:rect l="l" t="t" r="r" b="b"/>
            <a:pathLst>
              <a:path w="41275" h="82550">
                <a:moveTo>
                  <a:pt x="41275" y="82550"/>
                </a:moveTo>
                <a:lnTo>
                  <a:pt x="0" y="41275"/>
                </a:lnTo>
                <a:lnTo>
                  <a:pt x="41275" y="0"/>
                </a:lnTo>
              </a:path>
            </a:pathLst>
          </a:custGeom>
          <a:noFill/>
          <a:ln w="20638">
            <a:solidFill>
              <a:srgbClr val="53E0D2"/>
            </a:solidFill>
            <a:prstDash val="solid"/>
          </a:ln>
        </p:spPr>
      </p:sp>
      <p:sp>
        <p:nvSpPr>
          <p:cNvPr id="14" name="Shape 12"/>
          <p:cNvSpPr/>
          <p:nvPr/>
        </p:nvSpPr>
        <p:spPr>
          <a:xfrm>
            <a:off x="869156" y="2077244"/>
            <a:ext cx="185738" cy="51594"/>
          </a:xfrm>
          <a:custGeom>
            <a:avLst/>
            <a:gdLst/>
            <a:ahLst/>
            <a:cxnLst/>
            <a:rect l="l" t="t" r="r" b="b"/>
            <a:pathLst>
              <a:path w="185738" h="51594">
                <a:moveTo>
                  <a:pt x="185738" y="0"/>
                </a:moveTo>
                <a:lnTo>
                  <a:pt x="185738" y="10319"/>
                </a:lnTo>
                <a:arcTo hR="41275" wR="41275" stAng="0" swAng="5400000"/>
                <a:lnTo>
                  <a:pt x="0" y="51594"/>
                </a:lnTo>
              </a:path>
            </a:pathLst>
          </a:custGeom>
          <a:noFill/>
          <a:ln w="20638">
            <a:solidFill>
              <a:srgbClr val="53E0D2"/>
            </a:solidFill>
            <a:prstDash val="solid"/>
          </a:ln>
        </p:spPr>
      </p:sp>
      <p:sp>
        <p:nvSpPr>
          <p:cNvPr id="15" name="Shape 13"/>
          <p:cNvSpPr/>
          <p:nvPr/>
        </p:nvSpPr>
        <p:spPr>
          <a:xfrm>
            <a:off x="2757488" y="1966912"/>
            <a:ext cx="1200150" cy="200025"/>
          </a:xfrm>
          <a:prstGeom prst="rect">
            <a:avLst/>
          </a:prstGeom>
          <a:noFill/>
          <a:ln w="9525">
            <a:solidFill>
              <a:srgbClr val="93A5C0"/>
            </a:solidFill>
            <a:prstDash val="solid"/>
          </a:ln>
        </p:spPr>
      </p:sp>
      <p:sp>
        <p:nvSpPr>
          <p:cNvPr id="16" name="Text 14"/>
          <p:cNvSpPr/>
          <p:nvPr/>
        </p:nvSpPr>
        <p:spPr>
          <a:xfrm>
            <a:off x="0" y="2006790"/>
            <a:ext cx="6715125" cy="137160"/>
          </a:xfrm>
          <a:prstGeom prst="rect">
            <a:avLst/>
          </a:prstGeom>
          <a:noFill/>
          <a:ln/>
        </p:spPr>
        <p:txBody>
          <a:bodyPr wrap="none" lIns="0" tIns="0" rIns="0" bIns="0" rtlCol="0" anchor="t"/>
          <a:lstStyle/>
          <a:p>
            <a:pPr algn="ctr" indent="0" marL="0">
              <a:buNone/>
            </a:pPr>
            <a:r>
              <a:rPr lang="en-US" sz="900" b="1" dirty="0">
                <a:solidFill>
                  <a:srgbClr val="93A5C0"/>
                </a:solidFill>
                <a:latin typeface="Consolas" pitchFamily="34" charset="0"/>
                <a:ea typeface="Microsoft YaHei" pitchFamily="34" charset="-122"/>
                <a:cs typeface="Consolas" pitchFamily="34" charset="-120"/>
              </a:rPr>
              <a:t>Azure 2026-02</a:t>
            </a:r>
            <a:endParaRPr lang="en-US" sz="900" dirty="0">
              <a:latin typeface="Consolas" pitchFamily="34" charset="0"/>
              <a:ea typeface="Microsoft YaHei" pitchFamily="34" charset="-122"/>
              <a:cs typeface="Consolas" pitchFamily="34" charset="-120"/>
            </a:endParaRPr>
          </a:p>
        </p:txBody>
      </p:sp>
      <p:sp>
        <p:nvSpPr>
          <p:cNvPr id="17" name="Text 15"/>
          <p:cNvSpPr/>
          <p:nvPr/>
        </p:nvSpPr>
        <p:spPr>
          <a:xfrm>
            <a:off x="838200" y="2436468"/>
            <a:ext cx="11353800" cy="240030"/>
          </a:xfrm>
          <a:prstGeom prst="rect">
            <a:avLst/>
          </a:prstGeom>
          <a:noFill/>
          <a:ln/>
        </p:spPr>
        <p:txBody>
          <a:bodyPr wrap="none" lIns="0" tIns="0" rIns="0" bIns="0" rtlCol="0" anchor="t"/>
          <a:lstStyle/>
          <a:p>
            <a:pPr algn="l" indent="0" marL="0">
              <a:buNone/>
            </a:pPr>
            <a:r>
              <a:rPr lang="en-US" sz="1575" b="1" dirty="0">
                <a:solidFill>
                  <a:srgbClr val="EAF1FA"/>
                </a:solidFill>
                <a:latin typeface="Microsoft YaHei" pitchFamily="34" charset="0"/>
                <a:ea typeface="Microsoft YaHei" pitchFamily="34" charset="-122"/>
                <a:cs typeface="Microsoft YaHei" pitchFamily="34" charset="-120"/>
              </a:rPr>
              <a:t>Retry storms cross regions</a:t>
            </a:r>
            <a:endParaRPr lang="en-US" sz="1575" dirty="0">
              <a:latin typeface="Microsoft YaHei" pitchFamily="34" charset="0"/>
              <a:ea typeface="Microsoft YaHei" pitchFamily="34" charset="-122"/>
              <a:cs typeface="Microsoft YaHei" pitchFamily="34" charset="-120"/>
            </a:endParaRPr>
          </a:p>
        </p:txBody>
      </p:sp>
      <p:sp>
        <p:nvSpPr>
          <p:cNvPr id="18" name="Text 16"/>
          <p:cNvSpPr/>
          <p:nvPr/>
        </p:nvSpPr>
        <p:spPr>
          <a:xfrm>
            <a:off x="838200" y="2834710"/>
            <a:ext cx="11353800" cy="182880"/>
          </a:xfrm>
          <a:prstGeom prst="rect">
            <a:avLst/>
          </a:prstGeom>
          <a:noFill/>
          <a:ln/>
        </p:spPr>
        <p:txBody>
          <a:bodyPr wrap="none" lIns="0" tIns="0" rIns="0" bIns="0" rtlCol="0" anchor="t"/>
          <a:lstStyle/>
          <a:p>
            <a:pPr algn="l" indent="0" marL="0">
              <a:buNone/>
            </a:pPr>
            <a:r>
              <a:rPr lang="en-US" sz="1200" dirty="0">
                <a:solidFill>
                  <a:srgbClr val="C9D4E4"/>
                </a:solidFill>
                <a:latin typeface="Microsoft YaHei" pitchFamily="34" charset="0"/>
                <a:ea typeface="Microsoft YaHei" pitchFamily="34" charset="-122"/>
                <a:cs typeface="Microsoft YaHei" pitchFamily="34" charset="-120"/>
              </a:rPr>
              <a:t>Retries swamped East US, then West US.</a:t>
            </a:r>
            <a:endParaRPr lang="en-US" sz="1200" dirty="0">
              <a:latin typeface="Microsoft YaHei" pitchFamily="34" charset="0"/>
              <a:ea typeface="Microsoft YaHei" pitchFamily="34" charset="-122"/>
              <a:cs typeface="Microsoft YaHei" pitchFamily="34" charset="-120"/>
            </a:endParaRPr>
          </a:p>
        </p:txBody>
      </p:sp>
      <p:sp>
        <p:nvSpPr>
          <p:cNvPr id="19" name="Shape 17"/>
          <p:cNvSpPr/>
          <p:nvPr/>
        </p:nvSpPr>
        <p:spPr>
          <a:xfrm>
            <a:off x="4310063" y="1719263"/>
            <a:ext cx="3571875" cy="2105025"/>
          </a:xfrm>
          <a:prstGeom prst="rect">
            <a:avLst/>
          </a:prstGeom>
          <a:solidFill>
            <a:srgbClr val="121A30"/>
          </a:solidFill>
          <a:ln w="9525">
            <a:solidFill>
              <a:srgbClr val="24304A"/>
            </a:solidFill>
            <a:prstDash val="solid"/>
          </a:ln>
        </p:spPr>
      </p:sp>
      <p:sp>
        <p:nvSpPr>
          <p:cNvPr id="20" name="Shape 18"/>
          <p:cNvSpPr/>
          <p:nvPr/>
        </p:nvSpPr>
        <p:spPr>
          <a:xfrm>
            <a:off x="4381500" y="1790700"/>
            <a:ext cx="3429000" cy="1962150"/>
          </a:xfrm>
          <a:custGeom>
            <a:avLst/>
            <a:gdLst/>
            <a:ahLst/>
            <a:cxnLst/>
            <a:rect l="l" t="t" r="r" b="b"/>
            <a:pathLst>
              <a:path w="3429000" h="1962150">
                <a:moveTo>
                  <a:pt x="0" y="95250"/>
                </a:moveTo>
                <a:lnTo>
                  <a:pt x="0" y="0"/>
                </a:lnTo>
                <a:lnTo>
                  <a:pt x="95250" y="0"/>
                </a:lnTo>
                <a:moveTo>
                  <a:pt x="3429000" y="95250"/>
                </a:moveTo>
                <a:lnTo>
                  <a:pt x="3429000" y="0"/>
                </a:lnTo>
                <a:lnTo>
                  <a:pt x="3333750" y="0"/>
                </a:lnTo>
                <a:moveTo>
                  <a:pt x="0" y="1866900"/>
                </a:moveTo>
                <a:lnTo>
                  <a:pt x="0" y="1962150"/>
                </a:lnTo>
                <a:lnTo>
                  <a:pt x="95250" y="1962150"/>
                </a:lnTo>
                <a:moveTo>
                  <a:pt x="3429000" y="1866900"/>
                </a:moveTo>
                <a:lnTo>
                  <a:pt x="3429000" y="1962150"/>
                </a:lnTo>
                <a:lnTo>
                  <a:pt x="3333750" y="1962150"/>
                </a:lnTo>
              </a:path>
            </a:pathLst>
          </a:custGeom>
          <a:noFill/>
          <a:ln w="14288">
            <a:solidFill>
              <a:srgbClr val="3C4A64"/>
            </a:solidFill>
            <a:prstDash val="solid"/>
          </a:ln>
        </p:spPr>
      </p:sp>
      <p:sp>
        <p:nvSpPr>
          <p:cNvPr id="21" name="Shape 19"/>
          <p:cNvSpPr/>
          <p:nvPr/>
        </p:nvSpPr>
        <p:spPr>
          <a:xfrm>
            <a:off x="4554573" y="1963734"/>
            <a:ext cx="206510" cy="103195"/>
          </a:xfrm>
          <a:custGeom>
            <a:avLst/>
            <a:gdLst/>
            <a:ahLst/>
            <a:cxnLst/>
            <a:rect l="l" t="t" r="r" b="b"/>
            <a:pathLst>
              <a:path w="206510" h="103195">
                <a:moveTo>
                  <a:pt x="111716" y="1861"/>
                </a:moveTo>
                <a:arcTo hR="20637" wR="20637" stAng="17671159" swAng="-2942318"/>
                <a:lnTo>
                  <a:pt x="6156" y="42104"/>
                </a:lnTo>
                <a:arcTo hR="10319" wR="10319" stAng="14772344" swAng="-7944687"/>
                <a:lnTo>
                  <a:pt x="94690" y="101334"/>
                </a:lnTo>
                <a:arcTo hR="20637" wR="20637" stAng="6871159" swAng="-2942318"/>
                <a:lnTo>
                  <a:pt x="200354" y="61091"/>
                </a:lnTo>
                <a:arcTo hR="10319" wR="10319" stAng="3972344" swAng="-7944687"/>
                <a:close/>
              </a:path>
            </a:pathLst>
          </a:custGeom>
          <a:noFill/>
          <a:ln w="20638">
            <a:solidFill>
              <a:srgbClr val="53E0D2"/>
            </a:solidFill>
            <a:prstDash val="solid"/>
          </a:ln>
        </p:spPr>
      </p:sp>
      <p:sp>
        <p:nvSpPr>
          <p:cNvPr id="22" name="Shape 20"/>
          <p:cNvSpPr/>
          <p:nvPr/>
        </p:nvSpPr>
        <p:spPr>
          <a:xfrm>
            <a:off x="4554537" y="2066925"/>
            <a:ext cx="206375" cy="51574"/>
          </a:xfrm>
          <a:custGeom>
            <a:avLst/>
            <a:gdLst/>
            <a:ahLst/>
            <a:cxnLst/>
            <a:rect l="l" t="t" r="r" b="b"/>
            <a:pathLst>
              <a:path w="206375" h="51574">
                <a:moveTo>
                  <a:pt x="0" y="0"/>
                </a:moveTo>
                <a:arcTo hR="10319" wR="10319" stAng="10808507" swAng="-3918443"/>
                <a:lnTo>
                  <a:pt x="94726" y="49736"/>
                </a:lnTo>
                <a:arcTo hR="20637" wR="20637" stAng="6861719" swAng="-2923437"/>
                <a:lnTo>
                  <a:pt x="200287" y="9493"/>
                </a:lnTo>
                <a:arcTo hR="10319" wR="10319" stAng="3947828" swAng="-3974988"/>
              </a:path>
            </a:pathLst>
          </a:custGeom>
          <a:noFill/>
          <a:ln w="20638">
            <a:solidFill>
              <a:srgbClr val="53E0D2"/>
            </a:solidFill>
            <a:prstDash val="solid"/>
          </a:ln>
        </p:spPr>
      </p:sp>
      <p:sp>
        <p:nvSpPr>
          <p:cNvPr id="23" name="Shape 21"/>
          <p:cNvSpPr/>
          <p:nvPr/>
        </p:nvSpPr>
        <p:spPr>
          <a:xfrm>
            <a:off x="4554537" y="2118519"/>
            <a:ext cx="206375" cy="51574"/>
          </a:xfrm>
          <a:custGeom>
            <a:avLst/>
            <a:gdLst/>
            <a:ahLst/>
            <a:cxnLst/>
            <a:rect l="l" t="t" r="r" b="b"/>
            <a:pathLst>
              <a:path w="206375" h="51574">
                <a:moveTo>
                  <a:pt x="0" y="0"/>
                </a:moveTo>
                <a:arcTo hR="10319" wR="10319" stAng="10808507" swAng="-3918443"/>
                <a:lnTo>
                  <a:pt x="94726" y="49736"/>
                </a:lnTo>
                <a:arcTo hR="20637" wR="20637" stAng="6861719" swAng="-2923437"/>
                <a:lnTo>
                  <a:pt x="200287" y="9493"/>
                </a:lnTo>
                <a:arcTo hR="10319" wR="10319" stAng="3947828" swAng="-3974988"/>
              </a:path>
            </a:pathLst>
          </a:custGeom>
          <a:noFill/>
          <a:ln w="20638">
            <a:solidFill>
              <a:srgbClr val="53E0D2"/>
            </a:solidFill>
            <a:prstDash val="solid"/>
          </a:ln>
        </p:spPr>
      </p:sp>
      <p:sp>
        <p:nvSpPr>
          <p:cNvPr id="24" name="Shape 22"/>
          <p:cNvSpPr/>
          <p:nvPr/>
        </p:nvSpPr>
        <p:spPr>
          <a:xfrm>
            <a:off x="6615113" y="1966912"/>
            <a:ext cx="1038225" cy="200025"/>
          </a:xfrm>
          <a:prstGeom prst="rect">
            <a:avLst/>
          </a:prstGeom>
          <a:noFill/>
          <a:ln w="9525">
            <a:solidFill>
              <a:srgbClr val="93A5C0"/>
            </a:solidFill>
            <a:prstDash val="solid"/>
          </a:ln>
        </p:spPr>
      </p:sp>
      <p:sp>
        <p:nvSpPr>
          <p:cNvPr id="25" name="Text 23"/>
          <p:cNvSpPr/>
          <p:nvPr/>
        </p:nvSpPr>
        <p:spPr>
          <a:xfrm>
            <a:off x="2076450" y="2006790"/>
            <a:ext cx="10115550" cy="137160"/>
          </a:xfrm>
          <a:prstGeom prst="rect">
            <a:avLst/>
          </a:prstGeom>
          <a:noFill/>
          <a:ln/>
        </p:spPr>
        <p:txBody>
          <a:bodyPr wrap="none" lIns="0" tIns="0" rIns="0" bIns="0" rtlCol="0" anchor="t"/>
          <a:lstStyle/>
          <a:p>
            <a:pPr algn="ctr" indent="0" marL="0">
              <a:buNone/>
            </a:pPr>
            <a:r>
              <a:rPr lang="en-US" sz="900" b="1" dirty="0">
                <a:solidFill>
                  <a:srgbClr val="93A5C0"/>
                </a:solidFill>
                <a:latin typeface="Consolas" pitchFamily="34" charset="0"/>
                <a:ea typeface="Microsoft YaHei" pitchFamily="34" charset="-122"/>
                <a:cs typeface="Consolas" pitchFamily="34" charset="-120"/>
              </a:rPr>
              <a:t>AWS 2025-10</a:t>
            </a:r>
            <a:endParaRPr lang="en-US" sz="900" dirty="0">
              <a:latin typeface="Consolas" pitchFamily="34" charset="0"/>
              <a:ea typeface="Microsoft YaHei" pitchFamily="34" charset="-122"/>
              <a:cs typeface="Consolas" pitchFamily="34" charset="-120"/>
            </a:endParaRPr>
          </a:p>
        </p:txBody>
      </p:sp>
      <p:sp>
        <p:nvSpPr>
          <p:cNvPr id="26" name="Text 24"/>
          <p:cNvSpPr/>
          <p:nvPr/>
        </p:nvSpPr>
        <p:spPr>
          <a:xfrm>
            <a:off x="4533900" y="2436468"/>
            <a:ext cx="7658100" cy="240030"/>
          </a:xfrm>
          <a:prstGeom prst="rect">
            <a:avLst/>
          </a:prstGeom>
          <a:noFill/>
          <a:ln/>
        </p:spPr>
        <p:txBody>
          <a:bodyPr wrap="none" lIns="0" tIns="0" rIns="0" bIns="0" rtlCol="0" anchor="t"/>
          <a:lstStyle/>
          <a:p>
            <a:pPr algn="l" indent="0" marL="0">
              <a:buNone/>
            </a:pPr>
            <a:r>
              <a:rPr lang="en-US" sz="1575" b="1" dirty="0">
                <a:solidFill>
                  <a:srgbClr val="EAF1FA"/>
                </a:solidFill>
                <a:latin typeface="Microsoft YaHei" pitchFamily="34" charset="0"/>
                <a:ea typeface="Microsoft YaHei" pitchFamily="34" charset="-122"/>
                <a:cs typeface="Microsoft YaHei" pitchFamily="34" charset="-120"/>
              </a:rPr>
              <a:t>Backlog into collapse</a:t>
            </a:r>
            <a:endParaRPr lang="en-US" sz="1575" dirty="0">
              <a:latin typeface="Microsoft YaHei" pitchFamily="34" charset="0"/>
              <a:ea typeface="Microsoft YaHei" pitchFamily="34" charset="-122"/>
              <a:cs typeface="Microsoft YaHei" pitchFamily="34" charset="-120"/>
            </a:endParaRPr>
          </a:p>
        </p:txBody>
      </p:sp>
      <p:sp>
        <p:nvSpPr>
          <p:cNvPr id="27" name="Text 25"/>
          <p:cNvSpPr/>
          <p:nvPr/>
        </p:nvSpPr>
        <p:spPr>
          <a:xfrm>
            <a:off x="4533900" y="2834710"/>
            <a:ext cx="7658100" cy="182880"/>
          </a:xfrm>
          <a:prstGeom prst="rect">
            <a:avLst/>
          </a:prstGeom>
          <a:noFill/>
          <a:ln/>
        </p:spPr>
        <p:txBody>
          <a:bodyPr wrap="none" lIns="0" tIns="0" rIns="0" bIns="0" rtlCol="0" anchor="t"/>
          <a:lstStyle/>
          <a:p>
            <a:pPr algn="l" indent="0" marL="0">
              <a:buNone/>
            </a:pPr>
            <a:r>
              <a:rPr lang="en-US" sz="1200" dirty="0">
                <a:solidFill>
                  <a:srgbClr val="C9D4E4"/>
                </a:solidFill>
                <a:latin typeface="Microsoft YaHei" pitchFamily="34" charset="0"/>
                <a:ea typeface="Microsoft YaHei" pitchFamily="34" charset="-122"/>
                <a:cs typeface="Microsoft YaHei" pitchFamily="34" charset="-120"/>
              </a:rPr>
              <a:t>The lease backlog stalled until throttled.</a:t>
            </a:r>
            <a:endParaRPr lang="en-US" sz="1200" dirty="0">
              <a:latin typeface="Microsoft YaHei" pitchFamily="34" charset="0"/>
              <a:ea typeface="Microsoft YaHei" pitchFamily="34" charset="-122"/>
              <a:cs typeface="Microsoft YaHei" pitchFamily="34" charset="-120"/>
            </a:endParaRPr>
          </a:p>
        </p:txBody>
      </p:sp>
      <p:sp>
        <p:nvSpPr>
          <p:cNvPr id="28" name="Shape 26"/>
          <p:cNvSpPr/>
          <p:nvPr/>
        </p:nvSpPr>
        <p:spPr>
          <a:xfrm>
            <a:off x="8005763" y="1719263"/>
            <a:ext cx="3571875" cy="2105025"/>
          </a:xfrm>
          <a:prstGeom prst="rect">
            <a:avLst/>
          </a:prstGeom>
          <a:solidFill>
            <a:srgbClr val="121A30"/>
          </a:solidFill>
          <a:ln w="9525">
            <a:solidFill>
              <a:srgbClr val="24304A"/>
            </a:solidFill>
            <a:prstDash val="solid"/>
          </a:ln>
        </p:spPr>
      </p:sp>
      <p:sp>
        <p:nvSpPr>
          <p:cNvPr id="29" name="Shape 27"/>
          <p:cNvSpPr/>
          <p:nvPr/>
        </p:nvSpPr>
        <p:spPr>
          <a:xfrm>
            <a:off x="8077200" y="1790700"/>
            <a:ext cx="3429000" cy="1962150"/>
          </a:xfrm>
          <a:custGeom>
            <a:avLst/>
            <a:gdLst/>
            <a:ahLst/>
            <a:cxnLst/>
            <a:rect l="l" t="t" r="r" b="b"/>
            <a:pathLst>
              <a:path w="3429000" h="1962150">
                <a:moveTo>
                  <a:pt x="0" y="95250"/>
                </a:moveTo>
                <a:lnTo>
                  <a:pt x="0" y="0"/>
                </a:lnTo>
                <a:lnTo>
                  <a:pt x="95250" y="0"/>
                </a:lnTo>
                <a:moveTo>
                  <a:pt x="3429000" y="95250"/>
                </a:moveTo>
                <a:lnTo>
                  <a:pt x="3429000" y="0"/>
                </a:lnTo>
                <a:lnTo>
                  <a:pt x="3333750" y="0"/>
                </a:lnTo>
                <a:moveTo>
                  <a:pt x="0" y="1866900"/>
                </a:moveTo>
                <a:lnTo>
                  <a:pt x="0" y="1962150"/>
                </a:lnTo>
                <a:lnTo>
                  <a:pt x="95250" y="1962150"/>
                </a:lnTo>
                <a:moveTo>
                  <a:pt x="3429000" y="1866900"/>
                </a:moveTo>
                <a:lnTo>
                  <a:pt x="3429000" y="1962150"/>
                </a:lnTo>
                <a:lnTo>
                  <a:pt x="3333750" y="1962150"/>
                </a:lnTo>
              </a:path>
            </a:pathLst>
          </a:custGeom>
          <a:noFill/>
          <a:ln w="14288">
            <a:solidFill>
              <a:srgbClr val="3C4A64"/>
            </a:solidFill>
            <a:prstDash val="solid"/>
          </a:ln>
        </p:spPr>
      </p:sp>
      <p:sp>
        <p:nvSpPr>
          <p:cNvPr id="30" name="Shape 28"/>
          <p:cNvSpPr/>
          <p:nvPr/>
        </p:nvSpPr>
        <p:spPr>
          <a:xfrm>
            <a:off x="8260556" y="1974056"/>
            <a:ext cx="185738" cy="92869"/>
          </a:xfrm>
          <a:custGeom>
            <a:avLst/>
            <a:gdLst/>
            <a:ahLst/>
            <a:cxnLst/>
            <a:rect l="l" t="t" r="r" b="b"/>
            <a:pathLst>
              <a:path w="185738" h="92869">
                <a:moveTo>
                  <a:pt x="0" y="92869"/>
                </a:moveTo>
                <a:arcTo hR="92869" wR="92869" stAng="10800000" swAng="5400000"/>
                <a:arcTo hR="100608" wR="100608" stAng="16212932" swAng="2628911"/>
                <a:lnTo>
                  <a:pt x="185738" y="51594"/>
                </a:lnTo>
              </a:path>
            </a:pathLst>
          </a:custGeom>
          <a:noFill/>
          <a:ln w="20638">
            <a:solidFill>
              <a:srgbClr val="53E0D2"/>
            </a:solidFill>
            <a:prstDash val="solid"/>
          </a:ln>
        </p:spPr>
      </p:sp>
      <p:sp>
        <p:nvSpPr>
          <p:cNvPr id="31" name="Shape 29"/>
          <p:cNvSpPr/>
          <p:nvPr/>
        </p:nvSpPr>
        <p:spPr>
          <a:xfrm>
            <a:off x="8394700" y="1974056"/>
            <a:ext cx="51594" cy="51594"/>
          </a:xfrm>
          <a:custGeom>
            <a:avLst/>
            <a:gdLst/>
            <a:ahLst/>
            <a:cxnLst/>
            <a:rect l="l" t="t" r="r" b="b"/>
            <a:pathLst>
              <a:path w="51594" h="51594">
                <a:moveTo>
                  <a:pt x="51594" y="0"/>
                </a:moveTo>
                <a:lnTo>
                  <a:pt x="51594" y="51594"/>
                </a:lnTo>
                <a:lnTo>
                  <a:pt x="0" y="51594"/>
                </a:lnTo>
              </a:path>
            </a:pathLst>
          </a:custGeom>
          <a:noFill/>
          <a:ln w="20638">
            <a:solidFill>
              <a:srgbClr val="53E0D2"/>
            </a:solidFill>
            <a:prstDash val="solid"/>
          </a:ln>
        </p:spPr>
      </p:sp>
      <p:sp>
        <p:nvSpPr>
          <p:cNvPr id="32" name="Shape 30"/>
          <p:cNvSpPr/>
          <p:nvPr/>
        </p:nvSpPr>
        <p:spPr>
          <a:xfrm>
            <a:off x="8260556" y="2066925"/>
            <a:ext cx="185738" cy="92869"/>
          </a:xfrm>
          <a:custGeom>
            <a:avLst/>
            <a:gdLst/>
            <a:ahLst/>
            <a:cxnLst/>
            <a:rect l="l" t="t" r="r" b="b"/>
            <a:pathLst>
              <a:path w="185738" h="92869">
                <a:moveTo>
                  <a:pt x="185738" y="0"/>
                </a:moveTo>
                <a:arcTo hR="92869" wR="92869" stAng="0" swAng="5400000"/>
                <a:arcTo hR="100608" wR="100608" stAng="5412932" swAng="2628911"/>
                <a:lnTo>
                  <a:pt x="0" y="41275"/>
                </a:lnTo>
              </a:path>
            </a:pathLst>
          </a:custGeom>
          <a:noFill/>
          <a:ln w="20638">
            <a:solidFill>
              <a:srgbClr val="53E0D2"/>
            </a:solidFill>
            <a:prstDash val="solid"/>
          </a:ln>
        </p:spPr>
      </p:sp>
      <p:sp>
        <p:nvSpPr>
          <p:cNvPr id="33" name="Shape 31"/>
          <p:cNvSpPr/>
          <p:nvPr/>
        </p:nvSpPr>
        <p:spPr>
          <a:xfrm>
            <a:off x="8260556" y="2108200"/>
            <a:ext cx="51594" cy="51594"/>
          </a:xfrm>
          <a:custGeom>
            <a:avLst/>
            <a:gdLst/>
            <a:ahLst/>
            <a:cxnLst/>
            <a:rect l="l" t="t" r="r" b="b"/>
            <a:pathLst>
              <a:path w="51594" h="51594">
                <a:moveTo>
                  <a:pt x="51594" y="0"/>
                </a:moveTo>
                <a:lnTo>
                  <a:pt x="0" y="0"/>
                </a:lnTo>
                <a:lnTo>
                  <a:pt x="0" y="51594"/>
                </a:lnTo>
              </a:path>
            </a:pathLst>
          </a:custGeom>
          <a:noFill/>
          <a:ln w="20638">
            <a:solidFill>
              <a:srgbClr val="53E0D2"/>
            </a:solidFill>
            <a:prstDash val="solid"/>
          </a:ln>
        </p:spPr>
      </p:sp>
      <p:sp>
        <p:nvSpPr>
          <p:cNvPr id="34" name="Shape 32"/>
          <p:cNvSpPr/>
          <p:nvPr/>
        </p:nvSpPr>
        <p:spPr>
          <a:xfrm>
            <a:off x="10063163" y="1966912"/>
            <a:ext cx="1285875" cy="200025"/>
          </a:xfrm>
          <a:prstGeom prst="rect">
            <a:avLst/>
          </a:prstGeom>
          <a:noFill/>
          <a:ln w="9525">
            <a:solidFill>
              <a:srgbClr val="93A5C0"/>
            </a:solidFill>
            <a:prstDash val="solid"/>
          </a:ln>
        </p:spPr>
      </p:sp>
      <p:sp>
        <p:nvSpPr>
          <p:cNvPr id="35" name="Text 33"/>
          <p:cNvSpPr/>
          <p:nvPr/>
        </p:nvSpPr>
        <p:spPr>
          <a:xfrm>
            <a:off x="9220200" y="2006790"/>
            <a:ext cx="2971800" cy="137160"/>
          </a:xfrm>
          <a:prstGeom prst="rect">
            <a:avLst/>
          </a:prstGeom>
          <a:noFill/>
          <a:ln/>
        </p:spPr>
        <p:txBody>
          <a:bodyPr wrap="none" lIns="0" tIns="0" rIns="0" bIns="0" rtlCol="0" anchor="t"/>
          <a:lstStyle/>
          <a:p>
            <a:pPr algn="ctr" indent="0" marL="0">
              <a:buNone/>
            </a:pPr>
            <a:r>
              <a:rPr lang="en-US" sz="900" b="1" dirty="0">
                <a:solidFill>
                  <a:srgbClr val="93A5C0"/>
                </a:solidFill>
                <a:latin typeface="Consolas" pitchFamily="34" charset="0"/>
                <a:ea typeface="Microsoft YaHei" pitchFamily="34" charset="-122"/>
                <a:cs typeface="Consolas" pitchFamily="34" charset="-120"/>
              </a:rPr>
              <a:t>Google 2025-06</a:t>
            </a:r>
            <a:endParaRPr lang="en-US" sz="900" dirty="0">
              <a:latin typeface="Consolas" pitchFamily="34" charset="0"/>
              <a:ea typeface="Microsoft YaHei" pitchFamily="34" charset="-122"/>
              <a:cs typeface="Consolas" pitchFamily="34" charset="-120"/>
            </a:endParaRPr>
          </a:p>
        </p:txBody>
      </p:sp>
      <p:sp>
        <p:nvSpPr>
          <p:cNvPr id="36" name="Text 34"/>
          <p:cNvSpPr/>
          <p:nvPr/>
        </p:nvSpPr>
        <p:spPr>
          <a:xfrm>
            <a:off x="8229600" y="2436468"/>
            <a:ext cx="3962400" cy="240030"/>
          </a:xfrm>
          <a:prstGeom prst="rect">
            <a:avLst/>
          </a:prstGeom>
          <a:noFill/>
          <a:ln/>
        </p:spPr>
        <p:txBody>
          <a:bodyPr wrap="none" lIns="0" tIns="0" rIns="0" bIns="0" rtlCol="0" anchor="t"/>
          <a:lstStyle/>
          <a:p>
            <a:pPr algn="l" indent="0" marL="0">
              <a:buNone/>
            </a:pPr>
            <a:r>
              <a:rPr lang="en-US" sz="1575" b="1" dirty="0">
                <a:solidFill>
                  <a:srgbClr val="EAF1FA"/>
                </a:solidFill>
                <a:latin typeface="Microsoft YaHei" pitchFamily="34" charset="0"/>
                <a:ea typeface="Microsoft YaHei" pitchFamily="34" charset="-122"/>
                <a:cs typeface="Microsoft YaHei" pitchFamily="34" charset="-120"/>
              </a:rPr>
              <a:t>Everything restarts at once</a:t>
            </a:r>
            <a:endParaRPr lang="en-US" sz="1575" dirty="0">
              <a:latin typeface="Microsoft YaHei" pitchFamily="34" charset="0"/>
              <a:ea typeface="Microsoft YaHei" pitchFamily="34" charset="-122"/>
              <a:cs typeface="Microsoft YaHei" pitchFamily="34" charset="-120"/>
            </a:endParaRPr>
          </a:p>
        </p:txBody>
      </p:sp>
      <p:sp>
        <p:nvSpPr>
          <p:cNvPr id="37" name="Text 35"/>
          <p:cNvSpPr/>
          <p:nvPr/>
        </p:nvSpPr>
        <p:spPr>
          <a:xfrm>
            <a:off x="8229600" y="2834710"/>
            <a:ext cx="3962400" cy="182880"/>
          </a:xfrm>
          <a:prstGeom prst="rect">
            <a:avLst/>
          </a:prstGeom>
          <a:noFill/>
          <a:ln/>
        </p:spPr>
        <p:txBody>
          <a:bodyPr wrap="none" lIns="0" tIns="0" rIns="0" bIns="0" rtlCol="0" anchor="t"/>
          <a:lstStyle/>
          <a:p>
            <a:pPr algn="l" indent="0" marL="0">
              <a:buNone/>
            </a:pPr>
            <a:r>
              <a:rPr lang="en-US" sz="1200" dirty="0">
                <a:solidFill>
                  <a:srgbClr val="C9D4E4"/>
                </a:solidFill>
                <a:latin typeface="Microsoft YaHei" pitchFamily="34" charset="0"/>
                <a:ea typeface="Microsoft YaHei" pitchFamily="34" charset="-122"/>
                <a:cs typeface="Microsoft YaHei" pitchFamily="34" charset="-120"/>
              </a:rPr>
              <a:t>Tasks restarted into one table, no backoff.</a:t>
            </a:r>
            <a:endParaRPr lang="en-US" sz="1200" dirty="0">
              <a:latin typeface="Microsoft YaHei" pitchFamily="34" charset="0"/>
              <a:ea typeface="Microsoft YaHei" pitchFamily="34" charset="-122"/>
              <a:cs typeface="Microsoft YaHei" pitchFamily="34" charset="-120"/>
            </a:endParaRPr>
          </a:p>
        </p:txBody>
      </p:sp>
      <p:sp>
        <p:nvSpPr>
          <p:cNvPr id="38" name="Shape 36"/>
          <p:cNvSpPr/>
          <p:nvPr/>
        </p:nvSpPr>
        <p:spPr>
          <a:xfrm>
            <a:off x="614363" y="3986213"/>
            <a:ext cx="3571875" cy="2105025"/>
          </a:xfrm>
          <a:prstGeom prst="rect">
            <a:avLst/>
          </a:prstGeom>
          <a:solidFill>
            <a:srgbClr val="121A30"/>
          </a:solidFill>
          <a:ln w="9525">
            <a:solidFill>
              <a:srgbClr val="24304A"/>
            </a:solidFill>
            <a:prstDash val="solid"/>
          </a:ln>
        </p:spPr>
      </p:sp>
      <p:sp>
        <p:nvSpPr>
          <p:cNvPr id="39" name="Shape 37"/>
          <p:cNvSpPr/>
          <p:nvPr/>
        </p:nvSpPr>
        <p:spPr>
          <a:xfrm>
            <a:off x="685800" y="4057650"/>
            <a:ext cx="3429000" cy="1962150"/>
          </a:xfrm>
          <a:custGeom>
            <a:avLst/>
            <a:gdLst/>
            <a:ahLst/>
            <a:cxnLst/>
            <a:rect l="l" t="t" r="r" b="b"/>
            <a:pathLst>
              <a:path w="3429000" h="1962150">
                <a:moveTo>
                  <a:pt x="0" y="95250"/>
                </a:moveTo>
                <a:lnTo>
                  <a:pt x="0" y="0"/>
                </a:lnTo>
                <a:lnTo>
                  <a:pt x="95250" y="0"/>
                </a:lnTo>
                <a:moveTo>
                  <a:pt x="3429000" y="95250"/>
                </a:moveTo>
                <a:lnTo>
                  <a:pt x="3429000" y="0"/>
                </a:lnTo>
                <a:lnTo>
                  <a:pt x="3333750" y="0"/>
                </a:lnTo>
                <a:moveTo>
                  <a:pt x="0" y="1866900"/>
                </a:moveTo>
                <a:lnTo>
                  <a:pt x="0" y="1962150"/>
                </a:lnTo>
                <a:lnTo>
                  <a:pt x="95250" y="1962150"/>
                </a:lnTo>
                <a:moveTo>
                  <a:pt x="3429000" y="1866900"/>
                </a:moveTo>
                <a:lnTo>
                  <a:pt x="3429000" y="1962150"/>
                </a:lnTo>
                <a:lnTo>
                  <a:pt x="3333750" y="1962150"/>
                </a:lnTo>
              </a:path>
            </a:pathLst>
          </a:custGeom>
          <a:noFill/>
          <a:ln w="14288">
            <a:solidFill>
              <a:srgbClr val="3C4A64"/>
            </a:solidFill>
            <a:prstDash val="solid"/>
          </a:ln>
        </p:spPr>
      </p:sp>
      <p:sp>
        <p:nvSpPr>
          <p:cNvPr id="40" name="Shape 38"/>
          <p:cNvSpPr/>
          <p:nvPr/>
        </p:nvSpPr>
        <p:spPr>
          <a:xfrm>
            <a:off x="941388" y="4282281"/>
            <a:ext cx="51594" cy="103188"/>
          </a:xfrm>
          <a:custGeom>
            <a:avLst/>
            <a:gdLst/>
            <a:ahLst/>
            <a:cxnLst/>
            <a:rect l="l" t="t" r="r" b="b"/>
            <a:pathLst>
              <a:path w="51594" h="103188">
                <a:moveTo>
                  <a:pt x="0" y="103188"/>
                </a:moveTo>
                <a:lnTo>
                  <a:pt x="51594" y="51594"/>
                </a:lnTo>
                <a:lnTo>
                  <a:pt x="0" y="0"/>
                </a:lnTo>
              </a:path>
            </a:pathLst>
          </a:custGeom>
          <a:noFill/>
          <a:ln w="20638">
            <a:solidFill>
              <a:srgbClr val="53E0D2"/>
            </a:solidFill>
            <a:prstDash val="solid"/>
          </a:ln>
        </p:spPr>
      </p:sp>
      <p:sp>
        <p:nvSpPr>
          <p:cNvPr id="41" name="Shape 39"/>
          <p:cNvSpPr/>
          <p:nvPr/>
        </p:nvSpPr>
        <p:spPr>
          <a:xfrm>
            <a:off x="869156" y="4333875"/>
            <a:ext cx="123825" cy="7739"/>
          </a:xfrm>
          <a:custGeom>
            <a:avLst/>
            <a:gdLst/>
            <a:ahLst/>
            <a:cxnLst/>
            <a:rect l="l" t="t" r="r" b="b"/>
            <a:pathLst>
              <a:path w="123825" h="7739">
                <a:moveTo>
                  <a:pt x="123825" y="0"/>
                </a:moveTo>
                <a:lnTo>
                  <a:pt x="0" y="0"/>
                </a:lnTo>
              </a:path>
            </a:pathLst>
          </a:custGeom>
          <a:noFill/>
          <a:ln w="20638">
            <a:solidFill>
              <a:srgbClr val="53E0D2"/>
            </a:solidFill>
            <a:prstDash val="solid"/>
          </a:ln>
        </p:spPr>
      </p:sp>
      <p:sp>
        <p:nvSpPr>
          <p:cNvPr id="42" name="Shape 40"/>
          <p:cNvSpPr/>
          <p:nvPr/>
        </p:nvSpPr>
        <p:spPr>
          <a:xfrm>
            <a:off x="992981" y="4241006"/>
            <a:ext cx="61912" cy="185738"/>
          </a:xfrm>
          <a:custGeom>
            <a:avLst/>
            <a:gdLst/>
            <a:ahLst/>
            <a:cxnLst/>
            <a:rect l="l" t="t" r="r" b="b"/>
            <a:pathLst>
              <a:path w="61912" h="185738">
                <a:moveTo>
                  <a:pt x="0" y="0"/>
                </a:moveTo>
                <a:lnTo>
                  <a:pt x="41275" y="0"/>
                </a:lnTo>
                <a:arcTo hR="20637" wR="20637" stAng="16200000" swAng="5400000"/>
                <a:lnTo>
                  <a:pt x="61912" y="165100"/>
                </a:lnTo>
                <a:arcTo hR="20637" wR="20637" stAng="0" swAng="5400000"/>
                <a:lnTo>
                  <a:pt x="0" y="185738"/>
                </a:lnTo>
              </a:path>
            </a:pathLst>
          </a:custGeom>
          <a:noFill/>
          <a:ln w="20638">
            <a:solidFill>
              <a:srgbClr val="53E0D2"/>
            </a:solidFill>
            <a:prstDash val="solid"/>
          </a:ln>
        </p:spPr>
      </p:sp>
      <p:sp>
        <p:nvSpPr>
          <p:cNvPr id="43" name="Shape 41"/>
          <p:cNvSpPr/>
          <p:nvPr/>
        </p:nvSpPr>
        <p:spPr>
          <a:xfrm>
            <a:off x="2357438" y="4233863"/>
            <a:ext cx="1600200" cy="200025"/>
          </a:xfrm>
          <a:prstGeom prst="rect">
            <a:avLst/>
          </a:prstGeom>
          <a:noFill/>
          <a:ln w="9525">
            <a:solidFill>
              <a:srgbClr val="93A5C0"/>
            </a:solidFill>
            <a:prstDash val="solid"/>
          </a:ln>
        </p:spPr>
      </p:sp>
      <p:sp>
        <p:nvSpPr>
          <p:cNvPr id="44" name="Text 42"/>
          <p:cNvSpPr/>
          <p:nvPr/>
        </p:nvSpPr>
        <p:spPr>
          <a:xfrm>
            <a:off x="0" y="4273740"/>
            <a:ext cx="6315075" cy="137160"/>
          </a:xfrm>
          <a:prstGeom prst="rect">
            <a:avLst/>
          </a:prstGeom>
          <a:noFill/>
          <a:ln/>
        </p:spPr>
        <p:txBody>
          <a:bodyPr wrap="none" lIns="0" tIns="0" rIns="0" bIns="0" rtlCol="0" anchor="t"/>
          <a:lstStyle/>
          <a:p>
            <a:pPr algn="ctr" indent="0" marL="0">
              <a:buNone/>
            </a:pPr>
            <a:r>
              <a:rPr lang="en-US" sz="900" b="1" dirty="0">
                <a:solidFill>
                  <a:srgbClr val="93A5C0"/>
                </a:solidFill>
                <a:latin typeface="Consolas" pitchFamily="34" charset="0"/>
                <a:ea typeface="Microsoft YaHei" pitchFamily="34" charset="-122"/>
                <a:cs typeface="Consolas" pitchFamily="34" charset="-120"/>
              </a:rPr>
              <a:t>Cloudflare 2025-11</a:t>
            </a:r>
            <a:endParaRPr lang="en-US" sz="900" dirty="0">
              <a:latin typeface="Consolas" pitchFamily="34" charset="0"/>
              <a:ea typeface="Microsoft YaHei" pitchFamily="34" charset="-122"/>
              <a:cs typeface="Consolas" pitchFamily="34" charset="-120"/>
            </a:endParaRPr>
          </a:p>
        </p:txBody>
      </p:sp>
      <p:sp>
        <p:nvSpPr>
          <p:cNvPr id="45" name="Text 43"/>
          <p:cNvSpPr/>
          <p:nvPr/>
        </p:nvSpPr>
        <p:spPr>
          <a:xfrm>
            <a:off x="838200" y="4703418"/>
            <a:ext cx="11353800" cy="240030"/>
          </a:xfrm>
          <a:prstGeom prst="rect">
            <a:avLst/>
          </a:prstGeom>
          <a:noFill/>
          <a:ln/>
        </p:spPr>
        <p:txBody>
          <a:bodyPr wrap="none" lIns="0" tIns="0" rIns="0" bIns="0" rtlCol="0" anchor="t"/>
          <a:lstStyle/>
          <a:p>
            <a:pPr algn="l" indent="0" marL="0">
              <a:buNone/>
            </a:pPr>
            <a:r>
              <a:rPr lang="en-US" sz="1575" b="1" dirty="0">
                <a:solidFill>
                  <a:srgbClr val="EAF1FA"/>
                </a:solidFill>
                <a:latin typeface="Microsoft YaHei" pitchFamily="34" charset="0"/>
                <a:ea typeface="Microsoft YaHei" pitchFamily="34" charset="-122"/>
                <a:cs typeface="Microsoft YaHei" pitchFamily="34" charset="-120"/>
              </a:rPr>
              <a:t>Login backlog</a:t>
            </a:r>
            <a:endParaRPr lang="en-US" sz="1575" dirty="0">
              <a:latin typeface="Microsoft YaHei" pitchFamily="34" charset="0"/>
              <a:ea typeface="Microsoft YaHei" pitchFamily="34" charset="-122"/>
              <a:cs typeface="Microsoft YaHei" pitchFamily="34" charset="-120"/>
            </a:endParaRPr>
          </a:p>
        </p:txBody>
      </p:sp>
      <p:sp>
        <p:nvSpPr>
          <p:cNvPr id="46" name="Text 44"/>
          <p:cNvSpPr/>
          <p:nvPr/>
        </p:nvSpPr>
        <p:spPr>
          <a:xfrm>
            <a:off x="838200" y="5101660"/>
            <a:ext cx="11353800" cy="182880"/>
          </a:xfrm>
          <a:prstGeom prst="rect">
            <a:avLst/>
          </a:prstGeom>
          <a:noFill/>
          <a:ln/>
        </p:spPr>
        <p:txBody>
          <a:bodyPr wrap="none" lIns="0" tIns="0" rIns="0" bIns="0" rtlCol="0" anchor="t"/>
          <a:lstStyle/>
          <a:p>
            <a:pPr algn="l" indent="0" marL="0">
              <a:buNone/>
            </a:pPr>
            <a:r>
              <a:rPr lang="en-US" sz="1200" dirty="0">
                <a:solidFill>
                  <a:srgbClr val="C9D4E4"/>
                </a:solidFill>
                <a:latin typeface="Microsoft YaHei" pitchFamily="34" charset="0"/>
                <a:ea typeface="Microsoft YaHei" pitchFamily="34" charset="-122"/>
                <a:cs typeface="Microsoft YaHei" pitchFamily="34" charset="-120"/>
              </a:rPr>
              <a:t>Login retries degraded the</a:t>
            </a:r>
            <a:endParaRPr lang="en-US" sz="1200" dirty="0">
              <a:latin typeface="Microsoft YaHei" pitchFamily="34" charset="0"/>
              <a:ea typeface="Microsoft YaHei" pitchFamily="34" charset="-122"/>
              <a:cs typeface="Microsoft YaHei" pitchFamily="34" charset="-120"/>
            </a:endParaRPr>
          </a:p>
        </p:txBody>
      </p:sp>
      <p:sp>
        <p:nvSpPr>
          <p:cNvPr id="47" name="Text 45"/>
          <p:cNvSpPr/>
          <p:nvPr/>
        </p:nvSpPr>
        <p:spPr>
          <a:xfrm>
            <a:off x="838200" y="5349310"/>
            <a:ext cx="11353800" cy="182880"/>
          </a:xfrm>
          <a:prstGeom prst="rect">
            <a:avLst/>
          </a:prstGeom>
          <a:noFill/>
          <a:ln/>
        </p:spPr>
        <p:txBody>
          <a:bodyPr wrap="none" lIns="0" tIns="0" rIns="0" bIns="0" rtlCol="0" anchor="t"/>
          <a:lstStyle/>
          <a:p>
            <a:pPr algn="l" indent="0" marL="0">
              <a:buNone/>
            </a:pPr>
            <a:r>
              <a:rPr lang="en-US" sz="1200" dirty="0">
                <a:solidFill>
                  <a:srgbClr val="C9D4E4"/>
                </a:solidFill>
                <a:latin typeface="Microsoft YaHei" pitchFamily="34" charset="0"/>
                <a:ea typeface="Microsoft YaHei" pitchFamily="34" charset="-122"/>
                <a:cs typeface="Microsoft YaHei" pitchFamily="34" charset="-120"/>
              </a:rPr>
              <a:t>dashboard again.</a:t>
            </a:r>
            <a:endParaRPr lang="en-US" sz="1200" dirty="0">
              <a:latin typeface="Microsoft YaHei" pitchFamily="34" charset="0"/>
              <a:ea typeface="Microsoft YaHei" pitchFamily="34" charset="-122"/>
              <a:cs typeface="Microsoft YaHei" pitchFamily="34" charset="-120"/>
            </a:endParaRPr>
          </a:p>
        </p:txBody>
      </p:sp>
      <p:sp>
        <p:nvSpPr>
          <p:cNvPr id="48" name="Shape 46"/>
          <p:cNvSpPr/>
          <p:nvPr/>
        </p:nvSpPr>
        <p:spPr>
          <a:xfrm>
            <a:off x="4310063" y="3986213"/>
            <a:ext cx="3571875" cy="2105025"/>
          </a:xfrm>
          <a:prstGeom prst="rect">
            <a:avLst/>
          </a:prstGeom>
          <a:solidFill>
            <a:srgbClr val="121A30"/>
          </a:solidFill>
          <a:ln w="9525">
            <a:solidFill>
              <a:srgbClr val="24304A"/>
            </a:solidFill>
            <a:prstDash val="solid"/>
          </a:ln>
        </p:spPr>
      </p:sp>
      <p:sp>
        <p:nvSpPr>
          <p:cNvPr id="49" name="Shape 47"/>
          <p:cNvSpPr/>
          <p:nvPr/>
        </p:nvSpPr>
        <p:spPr>
          <a:xfrm>
            <a:off x="4381500" y="4057650"/>
            <a:ext cx="3429000" cy="1962150"/>
          </a:xfrm>
          <a:custGeom>
            <a:avLst/>
            <a:gdLst/>
            <a:ahLst/>
            <a:cxnLst/>
            <a:rect l="l" t="t" r="r" b="b"/>
            <a:pathLst>
              <a:path w="3429000" h="1962150">
                <a:moveTo>
                  <a:pt x="0" y="95250"/>
                </a:moveTo>
                <a:lnTo>
                  <a:pt x="0" y="0"/>
                </a:lnTo>
                <a:lnTo>
                  <a:pt x="95250" y="0"/>
                </a:lnTo>
                <a:moveTo>
                  <a:pt x="3429000" y="95250"/>
                </a:moveTo>
                <a:lnTo>
                  <a:pt x="3429000" y="0"/>
                </a:lnTo>
                <a:lnTo>
                  <a:pt x="3333750" y="0"/>
                </a:lnTo>
                <a:moveTo>
                  <a:pt x="0" y="1866900"/>
                </a:moveTo>
                <a:lnTo>
                  <a:pt x="0" y="1962150"/>
                </a:lnTo>
                <a:lnTo>
                  <a:pt x="95250" y="1962150"/>
                </a:lnTo>
                <a:moveTo>
                  <a:pt x="3429000" y="1866900"/>
                </a:moveTo>
                <a:lnTo>
                  <a:pt x="3429000" y="1962150"/>
                </a:lnTo>
                <a:lnTo>
                  <a:pt x="3333750" y="1962150"/>
                </a:lnTo>
              </a:path>
            </a:pathLst>
          </a:custGeom>
          <a:noFill/>
          <a:ln w="14288">
            <a:solidFill>
              <a:srgbClr val="3C4A64"/>
            </a:solidFill>
            <a:prstDash val="solid"/>
          </a:ln>
        </p:spPr>
      </p:sp>
      <p:sp>
        <p:nvSpPr>
          <p:cNvPr id="50" name="Shape 48"/>
          <p:cNvSpPr/>
          <p:nvPr/>
        </p:nvSpPr>
        <p:spPr>
          <a:xfrm>
            <a:off x="4637088" y="4375150"/>
            <a:ext cx="7739" cy="7739"/>
          </a:xfrm>
          <a:custGeom>
            <a:avLst/>
            <a:gdLst/>
            <a:ahLst/>
            <a:cxnLst/>
            <a:rect l="l" t="t" r="r" b="b"/>
            <a:pathLst>
              <a:path w="7739" h="7739">
                <a:moveTo>
                  <a:pt x="0" y="0"/>
                </a:moveTo>
                <a:lnTo>
                  <a:pt x="103" y="0"/>
                </a:lnTo>
              </a:path>
            </a:pathLst>
          </a:custGeom>
          <a:noFill/>
          <a:ln w="20638">
            <a:solidFill>
              <a:srgbClr val="53E0D2"/>
            </a:solidFill>
            <a:prstDash val="solid"/>
          </a:ln>
        </p:spPr>
      </p:sp>
      <p:sp>
        <p:nvSpPr>
          <p:cNvPr id="51" name="Shape 49"/>
          <p:cNvSpPr/>
          <p:nvPr/>
        </p:nvSpPr>
        <p:spPr>
          <a:xfrm>
            <a:off x="4554538" y="4251325"/>
            <a:ext cx="206375" cy="165100"/>
          </a:xfrm>
          <a:custGeom>
            <a:avLst/>
            <a:gdLst/>
            <a:ahLst/>
            <a:cxnLst/>
            <a:rect l="l" t="t" r="r" b="b"/>
            <a:pathLst>
              <a:path w="206375" h="165100">
                <a:moveTo>
                  <a:pt x="2188" y="78185"/>
                </a:moveTo>
                <a:arcTo hR="20637" wR="20637" stAng="12397184" swAng="-1596954"/>
                <a:lnTo>
                  <a:pt x="0" y="144463"/>
                </a:lnTo>
                <a:arcTo hR="20637" wR="20637" stAng="10800000" swAng="-5400000"/>
                <a:lnTo>
                  <a:pt x="185738" y="165100"/>
                </a:lnTo>
                <a:arcTo hR="20637" wR="20637" stAng="5400000" swAng="-5400000"/>
                <a:lnTo>
                  <a:pt x="206375" y="87431"/>
                </a:lnTo>
                <a:arcTo hR="20637" wR="20637" stAng="21599770" swAng="-1596954"/>
                <a:lnTo>
                  <a:pt x="170775" y="11454"/>
                </a:lnTo>
                <a:arcTo hR="20637" wR="20637" stAng="20014600" swAng="-3812776"/>
                <a:lnTo>
                  <a:pt x="54070" y="0"/>
                </a:lnTo>
                <a:arcTo hR="20637" wR="20637" stAng="16198176" swAng="-3812776"/>
                <a:close/>
              </a:path>
            </a:pathLst>
          </a:custGeom>
          <a:noFill/>
          <a:ln w="20638">
            <a:solidFill>
              <a:srgbClr val="53E0D2"/>
            </a:solidFill>
            <a:prstDash val="solid"/>
          </a:ln>
        </p:spPr>
      </p:sp>
      <p:sp>
        <p:nvSpPr>
          <p:cNvPr id="52" name="Shape 50"/>
          <p:cNvSpPr/>
          <p:nvPr/>
        </p:nvSpPr>
        <p:spPr>
          <a:xfrm>
            <a:off x="4555095" y="4334009"/>
            <a:ext cx="205261" cy="7739"/>
          </a:xfrm>
          <a:custGeom>
            <a:avLst/>
            <a:gdLst/>
            <a:ahLst/>
            <a:cxnLst/>
            <a:rect l="l" t="t" r="r" b="b"/>
            <a:pathLst>
              <a:path w="205261" h="7739">
                <a:moveTo>
                  <a:pt x="205261" y="0"/>
                </a:moveTo>
                <a:lnTo>
                  <a:pt x="0" y="0"/>
                </a:lnTo>
              </a:path>
            </a:pathLst>
          </a:custGeom>
          <a:noFill/>
          <a:ln w="20638">
            <a:solidFill>
              <a:srgbClr val="53E0D2"/>
            </a:solidFill>
            <a:prstDash val="solid"/>
          </a:ln>
        </p:spPr>
      </p:sp>
      <p:sp>
        <p:nvSpPr>
          <p:cNvPr id="53" name="Shape 51"/>
          <p:cNvSpPr/>
          <p:nvPr/>
        </p:nvSpPr>
        <p:spPr>
          <a:xfrm>
            <a:off x="4595812" y="4375150"/>
            <a:ext cx="7739" cy="7739"/>
          </a:xfrm>
          <a:custGeom>
            <a:avLst/>
            <a:gdLst/>
            <a:ahLst/>
            <a:cxnLst/>
            <a:rect l="l" t="t" r="r" b="b"/>
            <a:pathLst>
              <a:path w="7739" h="7739">
                <a:moveTo>
                  <a:pt x="0" y="0"/>
                </a:moveTo>
                <a:lnTo>
                  <a:pt x="103" y="0"/>
                </a:lnTo>
              </a:path>
            </a:pathLst>
          </a:custGeom>
          <a:noFill/>
          <a:ln w="20638">
            <a:solidFill>
              <a:srgbClr val="53E0D2"/>
            </a:solidFill>
            <a:prstDash val="solid"/>
          </a:ln>
        </p:spPr>
      </p:sp>
      <p:sp>
        <p:nvSpPr>
          <p:cNvPr id="54" name="Shape 52"/>
          <p:cNvSpPr/>
          <p:nvPr/>
        </p:nvSpPr>
        <p:spPr>
          <a:xfrm>
            <a:off x="6453188" y="4233863"/>
            <a:ext cx="1200150" cy="200025"/>
          </a:xfrm>
          <a:prstGeom prst="rect">
            <a:avLst/>
          </a:prstGeom>
          <a:noFill/>
          <a:ln w="9525">
            <a:solidFill>
              <a:srgbClr val="93A5C0"/>
            </a:solidFill>
            <a:prstDash val="solid"/>
          </a:ln>
        </p:spPr>
      </p:sp>
      <p:sp>
        <p:nvSpPr>
          <p:cNvPr id="55" name="Text 53"/>
          <p:cNvSpPr/>
          <p:nvPr/>
        </p:nvSpPr>
        <p:spPr>
          <a:xfrm>
            <a:off x="1914525" y="4273740"/>
            <a:ext cx="10277475" cy="137160"/>
          </a:xfrm>
          <a:prstGeom prst="rect">
            <a:avLst/>
          </a:prstGeom>
          <a:noFill/>
          <a:ln/>
        </p:spPr>
        <p:txBody>
          <a:bodyPr wrap="none" lIns="0" tIns="0" rIns="0" bIns="0" rtlCol="0" anchor="t"/>
          <a:lstStyle/>
          <a:p>
            <a:pPr algn="ctr" indent="0" marL="0">
              <a:buNone/>
            </a:pPr>
            <a:r>
              <a:rPr lang="en-US" sz="900" b="1" dirty="0">
                <a:solidFill>
                  <a:srgbClr val="93A5C0"/>
                </a:solidFill>
                <a:latin typeface="Consolas" pitchFamily="34" charset="0"/>
                <a:ea typeface="Microsoft YaHei" pitchFamily="34" charset="-122"/>
                <a:cs typeface="Consolas" pitchFamily="34" charset="-120"/>
              </a:rPr>
              <a:t>Azure 2026-05</a:t>
            </a:r>
            <a:endParaRPr lang="en-US" sz="900" dirty="0">
              <a:latin typeface="Consolas" pitchFamily="34" charset="0"/>
              <a:ea typeface="Microsoft YaHei" pitchFamily="34" charset="-122"/>
              <a:cs typeface="Consolas" pitchFamily="34" charset="-120"/>
            </a:endParaRPr>
          </a:p>
        </p:txBody>
      </p:sp>
      <p:sp>
        <p:nvSpPr>
          <p:cNvPr id="56" name="Text 54"/>
          <p:cNvSpPr/>
          <p:nvPr/>
        </p:nvSpPr>
        <p:spPr>
          <a:xfrm>
            <a:off x="4533900" y="4703418"/>
            <a:ext cx="7658100" cy="240030"/>
          </a:xfrm>
          <a:prstGeom prst="rect">
            <a:avLst/>
          </a:prstGeom>
          <a:noFill/>
          <a:ln/>
        </p:spPr>
        <p:txBody>
          <a:bodyPr wrap="none" lIns="0" tIns="0" rIns="0" bIns="0" rtlCol="0" anchor="t"/>
          <a:lstStyle/>
          <a:p>
            <a:pPr algn="l" indent="0" marL="0">
              <a:buNone/>
            </a:pPr>
            <a:r>
              <a:rPr lang="en-US" sz="1575" b="1" dirty="0">
                <a:solidFill>
                  <a:srgbClr val="EAF1FA"/>
                </a:solidFill>
                <a:latin typeface="Microsoft YaHei" pitchFamily="34" charset="0"/>
                <a:ea typeface="Microsoft YaHei" pitchFamily="34" charset="-122"/>
                <a:cs typeface="Microsoft YaHei" pitchFamily="34" charset="-120"/>
              </a:rPr>
              <a:t>Sequential checks</a:t>
            </a:r>
            <a:endParaRPr lang="en-US" sz="1575" dirty="0">
              <a:latin typeface="Microsoft YaHei" pitchFamily="34" charset="0"/>
              <a:ea typeface="Microsoft YaHei" pitchFamily="34" charset="-122"/>
              <a:cs typeface="Microsoft YaHei" pitchFamily="34" charset="-120"/>
            </a:endParaRPr>
          </a:p>
        </p:txBody>
      </p:sp>
      <p:sp>
        <p:nvSpPr>
          <p:cNvPr id="57" name="Text 55"/>
          <p:cNvSpPr/>
          <p:nvPr/>
        </p:nvSpPr>
        <p:spPr>
          <a:xfrm>
            <a:off x="4533900" y="5101660"/>
            <a:ext cx="7658100" cy="182880"/>
          </a:xfrm>
          <a:prstGeom prst="rect">
            <a:avLst/>
          </a:prstGeom>
          <a:noFill/>
          <a:ln/>
        </p:spPr>
        <p:txBody>
          <a:bodyPr wrap="none" lIns="0" tIns="0" rIns="0" bIns="0" rtlCol="0" anchor="t"/>
          <a:lstStyle/>
          <a:p>
            <a:pPr algn="l" indent="0" marL="0">
              <a:buNone/>
            </a:pPr>
            <a:r>
              <a:rPr lang="en-US" sz="1200" dirty="0">
                <a:solidFill>
                  <a:srgbClr val="C9D4E4"/>
                </a:solidFill>
                <a:latin typeface="Microsoft YaHei" pitchFamily="34" charset="0"/>
                <a:ea typeface="Microsoft YaHei" pitchFamily="34" charset="-122"/>
                <a:cs typeface="Microsoft YaHei" pitchFamily="34" charset="-120"/>
              </a:rPr>
              <a:t>Cooling back in 1h 31m, storage</a:t>
            </a:r>
            <a:endParaRPr lang="en-US" sz="1200" dirty="0">
              <a:latin typeface="Microsoft YaHei" pitchFamily="34" charset="0"/>
              <a:ea typeface="Microsoft YaHei" pitchFamily="34" charset="-122"/>
              <a:cs typeface="Microsoft YaHei" pitchFamily="34" charset="-120"/>
            </a:endParaRPr>
          </a:p>
        </p:txBody>
      </p:sp>
      <p:sp>
        <p:nvSpPr>
          <p:cNvPr id="58" name="Text 56"/>
          <p:cNvSpPr/>
          <p:nvPr/>
        </p:nvSpPr>
        <p:spPr>
          <a:xfrm>
            <a:off x="4533900" y="5349310"/>
            <a:ext cx="7658100" cy="182880"/>
          </a:xfrm>
          <a:prstGeom prst="rect">
            <a:avLst/>
          </a:prstGeom>
          <a:noFill/>
          <a:ln/>
        </p:spPr>
        <p:txBody>
          <a:bodyPr wrap="none" lIns="0" tIns="0" rIns="0" bIns="0" rtlCol="0" anchor="t"/>
          <a:lstStyle/>
          <a:p>
            <a:pPr algn="l" indent="0" marL="0">
              <a:buNone/>
            </a:pPr>
            <a:r>
              <a:rPr lang="en-US" sz="1200" dirty="0">
                <a:solidFill>
                  <a:srgbClr val="C9D4E4"/>
                </a:solidFill>
                <a:latin typeface="Microsoft YaHei" pitchFamily="34" charset="0"/>
                <a:ea typeface="Microsoft YaHei" pitchFamily="34" charset="-122"/>
                <a:cs typeface="Microsoft YaHei" pitchFamily="34" charset="-120"/>
              </a:rPr>
              <a:t>checks 14h.</a:t>
            </a:r>
            <a:endParaRPr lang="en-US" sz="1200" dirty="0">
              <a:latin typeface="Microsoft YaHei" pitchFamily="34" charset="0"/>
              <a:ea typeface="Microsoft YaHei" pitchFamily="34" charset="-122"/>
              <a:cs typeface="Microsoft YaHei" pitchFamily="34" charset="-120"/>
            </a:endParaRPr>
          </a:p>
        </p:txBody>
      </p:sp>
      <p:sp>
        <p:nvSpPr>
          <p:cNvPr id="59" name="Shape 57"/>
          <p:cNvSpPr/>
          <p:nvPr/>
        </p:nvSpPr>
        <p:spPr>
          <a:xfrm>
            <a:off x="8005763" y="3986213"/>
            <a:ext cx="3571875" cy="2105025"/>
          </a:xfrm>
          <a:prstGeom prst="rect">
            <a:avLst/>
          </a:prstGeom>
          <a:solidFill>
            <a:srgbClr val="132834"/>
          </a:solidFill>
          <a:ln w="9525">
            <a:solidFill>
              <a:srgbClr val="53E0D2"/>
            </a:solidFill>
            <a:prstDash val="solid"/>
          </a:ln>
        </p:spPr>
      </p:sp>
      <p:sp>
        <p:nvSpPr>
          <p:cNvPr id="60" name="Shape 58"/>
          <p:cNvSpPr/>
          <p:nvPr/>
        </p:nvSpPr>
        <p:spPr>
          <a:xfrm>
            <a:off x="8332787" y="4230688"/>
            <a:ext cx="41275" cy="0"/>
          </a:xfrm>
          <a:prstGeom prst="line">
            <a:avLst/>
          </a:prstGeom>
          <a:noFill/>
          <a:ln w="20638">
            <a:solidFill>
              <a:srgbClr val="53E0D2"/>
            </a:solidFill>
            <a:prstDash val="solid"/>
          </a:ln>
        </p:spPr>
      </p:sp>
      <p:sp>
        <p:nvSpPr>
          <p:cNvPr id="61" name="Shape 59"/>
          <p:cNvSpPr/>
          <p:nvPr/>
        </p:nvSpPr>
        <p:spPr>
          <a:xfrm flipV="1">
            <a:off x="8353425" y="4323556"/>
            <a:ext cx="30956" cy="30956"/>
          </a:xfrm>
          <a:prstGeom prst="line">
            <a:avLst/>
          </a:prstGeom>
          <a:noFill/>
          <a:ln w="20638">
            <a:solidFill>
              <a:srgbClr val="53E0D2"/>
            </a:solidFill>
            <a:prstDash val="solid"/>
          </a:ln>
        </p:spPr>
      </p:sp>
      <p:sp>
        <p:nvSpPr>
          <p:cNvPr id="62" name="Shape 60"/>
          <p:cNvSpPr/>
          <p:nvPr/>
        </p:nvSpPr>
        <p:spPr>
          <a:xfrm>
            <a:off x="8270875" y="4271963"/>
            <a:ext cx="165100" cy="165100"/>
          </a:xfrm>
          <a:prstGeom prst="ellipse">
            <a:avLst/>
          </a:prstGeom>
          <a:noFill/>
          <a:ln w="20638">
            <a:solidFill>
              <a:srgbClr val="53E0D2"/>
            </a:solidFill>
            <a:prstDash val="solid"/>
          </a:ln>
        </p:spPr>
      </p:sp>
      <p:sp>
        <p:nvSpPr>
          <p:cNvPr id="63" name="Text 61"/>
          <p:cNvSpPr/>
          <p:nvPr/>
        </p:nvSpPr>
        <p:spPr>
          <a:xfrm>
            <a:off x="8229600" y="4713524"/>
            <a:ext cx="396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We can do this now</a:t>
            </a:r>
            <a:endParaRPr lang="en-US" sz="1125" dirty="0">
              <a:latin typeface="Consolas" pitchFamily="34" charset="0"/>
              <a:ea typeface="Microsoft YaHei" pitchFamily="34" charset="-122"/>
              <a:cs typeface="Consolas" pitchFamily="34" charset="-120"/>
            </a:endParaRPr>
          </a:p>
        </p:txBody>
      </p:sp>
      <p:sp>
        <p:nvSpPr>
          <p:cNvPr id="64" name="Text 62"/>
          <p:cNvSpPr/>
          <p:nvPr/>
        </p:nvSpPr>
        <p:spPr>
          <a:xfrm>
            <a:off x="8229600" y="5006771"/>
            <a:ext cx="3962400" cy="194310"/>
          </a:xfrm>
          <a:prstGeom prst="rect">
            <a:avLst/>
          </a:prstGeom>
          <a:noFill/>
          <a:ln/>
        </p:spPr>
        <p:txBody>
          <a:bodyPr wrap="none" lIns="0" tIns="0" rIns="0" bIns="0" rtlCol="0" anchor="t"/>
          <a:lstStyle/>
          <a:p>
            <a:pPr algn="l" indent="0" marL="0">
              <a:buNone/>
            </a:pPr>
            <a:r>
              <a:rPr lang="en-US" sz="1275" dirty="0">
                <a:solidFill>
                  <a:srgbClr val="EAF1FA"/>
                </a:solidFill>
                <a:latin typeface="Microsoft YaHei" pitchFamily="34" charset="0"/>
                <a:ea typeface="Microsoft YaHei" pitchFamily="34" charset="-122"/>
                <a:cs typeface="Microsoft YaHei" pitchFamily="34" charset="-120"/>
              </a:rPr>
              <a:t>the first four run in our services too.</a:t>
            </a:r>
            <a:endParaRPr lang="en-US" sz="1275" dirty="0">
              <a:latin typeface="Microsoft YaHei" pitchFamily="34" charset="0"/>
              <a:ea typeface="Microsoft YaHei" pitchFamily="34" charset="-122"/>
              <a:cs typeface="Microsoft YaHei" pitchFamily="34" charset="-120"/>
            </a:endParaRPr>
          </a:p>
        </p:txBody>
      </p:sp>
      <p:sp>
        <p:nvSpPr>
          <p:cNvPr id="65" name="Text 63"/>
          <p:cNvSpPr/>
          <p:nvPr/>
        </p:nvSpPr>
        <p:spPr>
          <a:xfrm>
            <a:off x="8229600" y="5263946"/>
            <a:ext cx="3962400" cy="194310"/>
          </a:xfrm>
          <a:prstGeom prst="rect">
            <a:avLst/>
          </a:prstGeom>
          <a:noFill/>
          <a:ln/>
        </p:spPr>
        <p:txBody>
          <a:bodyPr wrap="none" lIns="0" tIns="0" rIns="0" bIns="0" rtlCol="0" anchor="t"/>
          <a:lstStyle/>
          <a:p>
            <a:pPr algn="l" indent="0" marL="0">
              <a:buNone/>
            </a:pPr>
            <a:r>
              <a:rPr lang="en-US" sz="1275" dirty="0">
                <a:solidFill>
                  <a:srgbClr val="EAF1FA"/>
                </a:solidFill>
                <a:latin typeface="Microsoft YaHei" pitchFamily="34" charset="0"/>
                <a:ea typeface="Microsoft YaHei" pitchFamily="34" charset="-122"/>
                <a:cs typeface="Microsoft YaHei" pitchFamily="34" charset="-120"/>
              </a:rPr>
              <a:t>Capped, jittered retries and queue</a:t>
            </a:r>
            <a:endParaRPr lang="en-US" sz="1275" dirty="0">
              <a:latin typeface="Microsoft YaHei" pitchFamily="34" charset="0"/>
              <a:ea typeface="Microsoft YaHei" pitchFamily="34" charset="-122"/>
              <a:cs typeface="Microsoft YaHei" pitchFamily="34" charset="-120"/>
            </a:endParaRPr>
          </a:p>
        </p:txBody>
      </p:sp>
      <p:sp>
        <p:nvSpPr>
          <p:cNvPr id="66" name="Text 64"/>
          <p:cNvSpPr/>
          <p:nvPr/>
        </p:nvSpPr>
        <p:spPr>
          <a:xfrm>
            <a:off x="8229600" y="5521121"/>
            <a:ext cx="3962400" cy="194310"/>
          </a:xfrm>
          <a:prstGeom prst="rect">
            <a:avLst/>
          </a:prstGeom>
          <a:noFill/>
          <a:ln/>
        </p:spPr>
        <p:txBody>
          <a:bodyPr wrap="none" lIns="0" tIns="0" rIns="0" bIns="0" rtlCol="0" anchor="t"/>
          <a:lstStyle/>
          <a:p>
            <a:pPr algn="l" indent="0" marL="0">
              <a:buNone/>
            </a:pPr>
            <a:r>
              <a:rPr lang="en-US" sz="1275" dirty="0">
                <a:solidFill>
                  <a:srgbClr val="EAF1FA"/>
                </a:solidFill>
                <a:latin typeface="Microsoft YaHei" pitchFamily="34" charset="0"/>
                <a:ea typeface="Microsoft YaHei" pitchFamily="34" charset="-122"/>
                <a:cs typeface="Microsoft YaHei" pitchFamily="34" charset="-120"/>
              </a:rPr>
              <a:t>throttling need no new region.</a:t>
            </a:r>
            <a:endParaRPr lang="en-US" sz="1275" dirty="0">
              <a:latin typeface="Microsoft YaHei" pitchFamily="34" charset="0"/>
              <a:ea typeface="Microsoft YaHei" pitchFamily="34" charset="-122"/>
              <a:cs typeface="Microsoft YaHei" pitchFamily="34" charset="-120"/>
            </a:endParaRPr>
          </a:p>
        </p:txBody>
      </p:sp>
      <p:sp>
        <p:nvSpPr>
          <p:cNvPr id="67" name="Text 65"/>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68" name="Text 66"/>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Azure, AWS, Google Cloud and Cloudflare postmortems (June 2025 to May 2026)</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01 / Review  </a:t>
            </a:r>
            <a:pPr algn="l" indent="0" marL="0">
              <a:buNone/>
            </a:pPr>
            <a:r>
              <a:rPr lang="en-US" sz="975" dirty="0">
                <a:solidFill>
                  <a:srgbClr val="93A5C0"/>
                </a:solidFill>
                <a:latin typeface="Consolas" pitchFamily="34" charset="0"/>
                <a:ea typeface="Microsoft YaHei" pitchFamily="34" charset="-122"/>
                <a:cs typeface="Consolas" pitchFamily="34" charset="-120"/>
              </a:rPr>
              <a:t>   P08</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792223"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Storm, power, fiber work: one region at a time</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pic>
        <p:nvPicPr>
          <p:cNvPr id="9" name="Image 0" descr="preencoded.png">    </p:cNvPr>
          <p:cNvPicPr>
            <a:picLocks noChangeAspect="1"/>
          </p:cNvPicPr>
          <p:nvPr/>
        </p:nvPicPr>
        <p:blipFill>
          <a:blip r:embed="rId1"/>
          <a:srcRect l="0" r="0" t="5357" b="5357"/>
          <a:stretch/>
        </p:blipFill>
        <p:spPr>
          <a:xfrm>
            <a:off x="609600" y="1714500"/>
            <a:ext cx="3556000" cy="2381250"/>
          </a:xfrm>
          <a:prstGeom prst="rect">
            <a:avLst/>
          </a:prstGeom>
        </p:spPr>
      </p:pic>
      <p:sp>
        <p:nvSpPr>
          <p:cNvPr id="10" name="Shape 7"/>
          <p:cNvSpPr/>
          <p:nvPr/>
        </p:nvSpPr>
        <p:spPr>
          <a:xfrm>
            <a:off x="614363" y="1719263"/>
            <a:ext cx="3546475" cy="2371725"/>
          </a:xfrm>
          <a:prstGeom prst="rect">
            <a:avLst/>
          </a:prstGeom>
          <a:noFill/>
          <a:ln w="9525">
            <a:solidFill>
              <a:srgbClr val="24304A"/>
            </a:solidFill>
            <a:prstDash val="solid"/>
          </a:ln>
        </p:spPr>
      </p:sp>
      <p:pic>
        <p:nvPicPr>
          <p:cNvPr id="11" name="Image 1" descr="preencoded.png">    </p:cNvPr>
          <p:cNvPicPr>
            <a:picLocks noChangeAspect="1"/>
          </p:cNvPicPr>
          <p:nvPr/>
        </p:nvPicPr>
        <p:blipFill>
          <a:blip r:embed="rId2"/>
          <a:srcRect l="0" r="0" t="5357" b="5357"/>
          <a:stretch/>
        </p:blipFill>
        <p:spPr>
          <a:xfrm>
            <a:off x="4318000" y="1714500"/>
            <a:ext cx="3556000" cy="2381250"/>
          </a:xfrm>
          <a:prstGeom prst="rect">
            <a:avLst/>
          </a:prstGeom>
        </p:spPr>
      </p:pic>
      <p:sp>
        <p:nvSpPr>
          <p:cNvPr id="12" name="Shape 8"/>
          <p:cNvSpPr/>
          <p:nvPr/>
        </p:nvSpPr>
        <p:spPr>
          <a:xfrm>
            <a:off x="4322763" y="1719263"/>
            <a:ext cx="3546475" cy="2371725"/>
          </a:xfrm>
          <a:prstGeom prst="rect">
            <a:avLst/>
          </a:prstGeom>
          <a:noFill/>
          <a:ln w="9525">
            <a:solidFill>
              <a:srgbClr val="24304A"/>
            </a:solidFill>
            <a:prstDash val="solid"/>
          </a:ln>
        </p:spPr>
      </p:sp>
      <p:pic>
        <p:nvPicPr>
          <p:cNvPr id="13" name="Image 2" descr="preencoded.png">    </p:cNvPr>
          <p:cNvPicPr>
            <a:picLocks noChangeAspect="1"/>
          </p:cNvPicPr>
          <p:nvPr/>
        </p:nvPicPr>
        <p:blipFill>
          <a:blip r:embed="rId3"/>
          <a:srcRect l="0" r="0" t="5357" b="5357"/>
          <a:stretch/>
        </p:blipFill>
        <p:spPr>
          <a:xfrm>
            <a:off x="8026400" y="1714500"/>
            <a:ext cx="3556000" cy="2381250"/>
          </a:xfrm>
          <a:prstGeom prst="rect">
            <a:avLst/>
          </a:prstGeom>
        </p:spPr>
      </p:pic>
      <p:sp>
        <p:nvSpPr>
          <p:cNvPr id="14" name="Shape 9"/>
          <p:cNvSpPr/>
          <p:nvPr/>
        </p:nvSpPr>
        <p:spPr>
          <a:xfrm>
            <a:off x="8031163" y="1719263"/>
            <a:ext cx="3546475" cy="2371725"/>
          </a:xfrm>
          <a:prstGeom prst="rect">
            <a:avLst/>
          </a:prstGeom>
          <a:noFill/>
          <a:ln w="9525">
            <a:solidFill>
              <a:srgbClr val="24304A"/>
            </a:solidFill>
            <a:prstDash val="solid"/>
          </a:ln>
        </p:spPr>
      </p:sp>
      <p:sp>
        <p:nvSpPr>
          <p:cNvPr id="15" name="Shape 10"/>
          <p:cNvSpPr/>
          <p:nvPr/>
        </p:nvSpPr>
        <p:spPr>
          <a:xfrm>
            <a:off x="654050" y="4268788"/>
            <a:ext cx="44450" cy="111148"/>
          </a:xfrm>
          <a:custGeom>
            <a:avLst/>
            <a:gdLst/>
            <a:ahLst/>
            <a:cxnLst/>
            <a:rect l="l" t="t" r="r" b="b"/>
            <a:pathLst>
              <a:path w="44450" h="111148">
                <a:moveTo>
                  <a:pt x="33338" y="11113"/>
                </a:moveTo>
                <a:lnTo>
                  <a:pt x="33338" y="69675"/>
                </a:lnTo>
                <a:arcTo hR="22225" wR="22225" stAng="18000000" swAng="18000000"/>
                <a:lnTo>
                  <a:pt x="11113" y="11113"/>
                </a:lnTo>
                <a:arcTo hR="11113" wR="11113" stAng="10800000" swAng="10800000"/>
                <a:close/>
              </a:path>
            </a:pathLst>
          </a:custGeom>
          <a:noFill/>
          <a:ln w="11113">
            <a:solidFill>
              <a:srgbClr val="93A5C0"/>
            </a:solidFill>
            <a:prstDash val="solid"/>
          </a:ln>
        </p:spPr>
      </p:sp>
      <p:sp>
        <p:nvSpPr>
          <p:cNvPr id="16" name="Text 11"/>
          <p:cNvSpPr/>
          <p:nvPr/>
        </p:nvSpPr>
        <p:spPr>
          <a:xfrm>
            <a:off x="800100" y="4264215"/>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Azure West US 2 · 2026-05</a:t>
            </a:r>
            <a:endParaRPr lang="en-US" sz="900" dirty="0">
              <a:latin typeface="Consolas" pitchFamily="34" charset="0"/>
              <a:ea typeface="Microsoft YaHei" pitchFamily="34" charset="-122"/>
              <a:cs typeface="Consolas" pitchFamily="34" charset="-120"/>
            </a:endParaRPr>
          </a:p>
        </p:txBody>
      </p:sp>
      <p:sp>
        <p:nvSpPr>
          <p:cNvPr id="17" name="Shape 12"/>
          <p:cNvSpPr/>
          <p:nvPr/>
        </p:nvSpPr>
        <p:spPr>
          <a:xfrm>
            <a:off x="4334650" y="4268773"/>
            <a:ext cx="100050" cy="111154"/>
          </a:xfrm>
          <a:custGeom>
            <a:avLst/>
            <a:gdLst/>
            <a:ahLst/>
            <a:cxnLst/>
            <a:rect l="l" t="t" r="r" b="b"/>
            <a:pathLst>
              <a:path w="100050" h="111154">
                <a:moveTo>
                  <a:pt x="5575" y="66689"/>
                </a:moveTo>
                <a:arcTo hR="5556" wR="5556" stAng="5388279" swAng="7754754"/>
                <a:lnTo>
                  <a:pt x="56248" y="959"/>
                </a:lnTo>
                <a:arcTo hR="2778" wR="2778" stAng="13254236" swAng="9268521"/>
                <a:lnTo>
                  <a:pt x="50359" y="36964"/>
                </a:lnTo>
                <a:arcTo hR="5556" wR="5556" stAng="12029258" swAng="-6640439"/>
                <a:lnTo>
                  <a:pt x="94475" y="44464"/>
                </a:lnTo>
                <a:arcTo hR="5556" wR="5556" stAng="16188279" swAng="7754754"/>
                <a:lnTo>
                  <a:pt x="43802" y="110195"/>
                </a:lnTo>
                <a:arcTo hR="2778" wR="2778" stAng="2454236" swAng="9268521"/>
                <a:lnTo>
                  <a:pt x="49692" y="74190"/>
                </a:lnTo>
                <a:arcTo hR="5556" wR="5556" stAng="1229258" swAng="-6640439"/>
                <a:close/>
              </a:path>
            </a:pathLst>
          </a:custGeom>
          <a:noFill/>
          <a:ln w="11113">
            <a:solidFill>
              <a:srgbClr val="93A5C0"/>
            </a:solidFill>
            <a:prstDash val="solid"/>
          </a:ln>
        </p:spPr>
      </p:sp>
      <p:sp>
        <p:nvSpPr>
          <p:cNvPr id="18" name="Text 13"/>
          <p:cNvSpPr/>
          <p:nvPr/>
        </p:nvSpPr>
        <p:spPr>
          <a:xfrm>
            <a:off x="4508500" y="4264215"/>
            <a:ext cx="76835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Google europe-west4-a · 2026-07</a:t>
            </a:r>
            <a:endParaRPr lang="en-US" sz="900" dirty="0">
              <a:latin typeface="Consolas" pitchFamily="34" charset="0"/>
              <a:ea typeface="Microsoft YaHei" pitchFamily="34" charset="-122"/>
              <a:cs typeface="Consolas" pitchFamily="34" charset="-120"/>
            </a:endParaRPr>
          </a:p>
        </p:txBody>
      </p:sp>
      <p:sp>
        <p:nvSpPr>
          <p:cNvPr id="19" name="Shape 14"/>
          <p:cNvSpPr/>
          <p:nvPr/>
        </p:nvSpPr>
        <p:spPr>
          <a:xfrm>
            <a:off x="8115300" y="4335463"/>
            <a:ext cx="33338" cy="27781"/>
          </a:xfrm>
          <a:custGeom>
            <a:avLst/>
            <a:gdLst/>
            <a:ahLst/>
            <a:cxnLst/>
            <a:rect l="l" t="t" r="r" b="b"/>
            <a:pathLst>
              <a:path w="33338" h="27781">
                <a:moveTo>
                  <a:pt x="5556" y="27781"/>
                </a:moveTo>
                <a:arcTo hR="5556" wR="5556" stAng="5400000" swAng="5400000"/>
                <a:lnTo>
                  <a:pt x="0" y="11113"/>
                </a:lnTo>
                <a:arcTo hR="11113" wR="11113" stAng="10800000" swAng="5400000"/>
                <a:lnTo>
                  <a:pt x="22225" y="0"/>
                </a:lnTo>
                <a:arcTo hR="11113" wR="11113" stAng="16200000" swAng="5400000"/>
                <a:lnTo>
                  <a:pt x="33338" y="22225"/>
                </a:lnTo>
                <a:arcTo hR="5556" wR="5556" stAng="0" swAng="5400000"/>
                <a:close/>
              </a:path>
            </a:pathLst>
          </a:custGeom>
          <a:noFill/>
          <a:ln w="11113">
            <a:solidFill>
              <a:srgbClr val="93A5C0"/>
            </a:solidFill>
            <a:prstDash val="solid"/>
          </a:ln>
        </p:spPr>
      </p:sp>
      <p:sp>
        <p:nvSpPr>
          <p:cNvPr id="20" name="Shape 15"/>
          <p:cNvSpPr/>
          <p:nvPr/>
        </p:nvSpPr>
        <p:spPr>
          <a:xfrm>
            <a:off x="8120856" y="4363244"/>
            <a:ext cx="4167" cy="11113"/>
          </a:xfrm>
          <a:custGeom>
            <a:avLst/>
            <a:gdLst/>
            <a:ahLst/>
            <a:cxnLst/>
            <a:rect l="l" t="t" r="r" b="b"/>
            <a:pathLst>
              <a:path w="4167" h="11113">
                <a:moveTo>
                  <a:pt x="0" y="11113"/>
                </a:moveTo>
                <a:lnTo>
                  <a:pt x="0" y="0"/>
                </a:lnTo>
              </a:path>
            </a:pathLst>
          </a:custGeom>
          <a:noFill/>
          <a:ln w="11113">
            <a:solidFill>
              <a:srgbClr val="93A5C0"/>
            </a:solidFill>
            <a:prstDash val="solid"/>
          </a:ln>
        </p:spPr>
      </p:sp>
      <p:sp>
        <p:nvSpPr>
          <p:cNvPr id="21" name="Shape 16"/>
          <p:cNvSpPr/>
          <p:nvPr/>
        </p:nvSpPr>
        <p:spPr>
          <a:xfrm>
            <a:off x="8054181" y="4274344"/>
            <a:ext cx="77788" cy="100013"/>
          </a:xfrm>
          <a:custGeom>
            <a:avLst/>
            <a:gdLst/>
            <a:ahLst/>
            <a:cxnLst/>
            <a:rect l="l" t="t" r="r" b="b"/>
            <a:pathLst>
              <a:path w="77788" h="100013">
                <a:moveTo>
                  <a:pt x="77788" y="61119"/>
                </a:moveTo>
                <a:lnTo>
                  <a:pt x="77788" y="19447"/>
                </a:lnTo>
                <a:arcTo hR="19447" wR="19447" stAng="0" swAng="-10800000"/>
                <a:lnTo>
                  <a:pt x="38894" y="80566"/>
                </a:lnTo>
                <a:arcTo hR="19447" wR="19447" stAng="0" swAng="10800000"/>
                <a:lnTo>
                  <a:pt x="0" y="38894"/>
                </a:lnTo>
              </a:path>
            </a:pathLst>
          </a:custGeom>
          <a:noFill/>
          <a:ln w="11113">
            <a:solidFill>
              <a:srgbClr val="93A5C0"/>
            </a:solidFill>
            <a:prstDash val="solid"/>
          </a:ln>
        </p:spPr>
      </p:sp>
      <p:sp>
        <p:nvSpPr>
          <p:cNvPr id="22" name="Shape 17"/>
          <p:cNvSpPr/>
          <p:nvPr/>
        </p:nvSpPr>
        <p:spPr>
          <a:xfrm>
            <a:off x="8143081" y="4363244"/>
            <a:ext cx="4167" cy="11113"/>
          </a:xfrm>
          <a:custGeom>
            <a:avLst/>
            <a:gdLst/>
            <a:ahLst/>
            <a:cxnLst/>
            <a:rect l="l" t="t" r="r" b="b"/>
            <a:pathLst>
              <a:path w="4167" h="11113">
                <a:moveTo>
                  <a:pt x="0" y="11113"/>
                </a:moveTo>
                <a:lnTo>
                  <a:pt x="0" y="0"/>
                </a:lnTo>
              </a:path>
            </a:pathLst>
          </a:custGeom>
          <a:noFill/>
          <a:ln w="11113">
            <a:solidFill>
              <a:srgbClr val="93A5C0"/>
            </a:solidFill>
            <a:prstDash val="solid"/>
          </a:ln>
        </p:spPr>
      </p:sp>
      <p:sp>
        <p:nvSpPr>
          <p:cNvPr id="23" name="Shape 18"/>
          <p:cNvSpPr/>
          <p:nvPr/>
        </p:nvSpPr>
        <p:spPr>
          <a:xfrm>
            <a:off x="8043069" y="4274344"/>
            <a:ext cx="4167" cy="11113"/>
          </a:xfrm>
          <a:custGeom>
            <a:avLst/>
            <a:gdLst/>
            <a:ahLst/>
            <a:cxnLst/>
            <a:rect l="l" t="t" r="r" b="b"/>
            <a:pathLst>
              <a:path w="4167" h="11113">
                <a:moveTo>
                  <a:pt x="0" y="11113"/>
                </a:moveTo>
                <a:lnTo>
                  <a:pt x="0" y="0"/>
                </a:lnTo>
              </a:path>
            </a:pathLst>
          </a:custGeom>
          <a:noFill/>
          <a:ln w="11113">
            <a:solidFill>
              <a:srgbClr val="93A5C0"/>
            </a:solidFill>
            <a:prstDash val="solid"/>
          </a:ln>
        </p:spPr>
      </p:sp>
      <p:sp>
        <p:nvSpPr>
          <p:cNvPr id="24" name="Shape 19"/>
          <p:cNvSpPr/>
          <p:nvPr/>
        </p:nvSpPr>
        <p:spPr>
          <a:xfrm>
            <a:off x="8037513" y="4285456"/>
            <a:ext cx="33338" cy="27781"/>
          </a:xfrm>
          <a:custGeom>
            <a:avLst/>
            <a:gdLst/>
            <a:ahLst/>
            <a:cxnLst/>
            <a:rect l="l" t="t" r="r" b="b"/>
            <a:pathLst>
              <a:path w="33338" h="27781">
                <a:moveTo>
                  <a:pt x="11113" y="27781"/>
                </a:moveTo>
                <a:arcTo hR="11113" wR="11113" stAng="5400000" swAng="5400000"/>
                <a:lnTo>
                  <a:pt x="0" y="5556"/>
                </a:lnTo>
                <a:arcTo hR="5556" wR="5556" stAng="10800000" swAng="5400000"/>
                <a:lnTo>
                  <a:pt x="27781" y="0"/>
                </a:lnTo>
                <a:arcTo hR="5556" wR="5556" stAng="16200000" swAng="5400000"/>
                <a:lnTo>
                  <a:pt x="33338" y="16669"/>
                </a:lnTo>
                <a:arcTo hR="11113" wR="11113" stAng="0" swAng="5400000"/>
                <a:close/>
              </a:path>
            </a:pathLst>
          </a:custGeom>
          <a:noFill/>
          <a:ln w="11113">
            <a:solidFill>
              <a:srgbClr val="93A5C0"/>
            </a:solidFill>
            <a:prstDash val="solid"/>
          </a:ln>
        </p:spPr>
      </p:sp>
      <p:sp>
        <p:nvSpPr>
          <p:cNvPr id="25" name="Shape 20"/>
          <p:cNvSpPr/>
          <p:nvPr/>
        </p:nvSpPr>
        <p:spPr>
          <a:xfrm>
            <a:off x="8065294" y="4274344"/>
            <a:ext cx="4167" cy="11113"/>
          </a:xfrm>
          <a:custGeom>
            <a:avLst/>
            <a:gdLst/>
            <a:ahLst/>
            <a:cxnLst/>
            <a:rect l="l" t="t" r="r" b="b"/>
            <a:pathLst>
              <a:path w="4167" h="11113">
                <a:moveTo>
                  <a:pt x="0" y="11113"/>
                </a:moveTo>
                <a:lnTo>
                  <a:pt x="0" y="0"/>
                </a:lnTo>
              </a:path>
            </a:pathLst>
          </a:custGeom>
          <a:noFill/>
          <a:ln w="11113">
            <a:solidFill>
              <a:srgbClr val="93A5C0"/>
            </a:solidFill>
            <a:prstDash val="solid"/>
          </a:ln>
        </p:spPr>
      </p:sp>
      <p:sp>
        <p:nvSpPr>
          <p:cNvPr id="26" name="Text 21"/>
          <p:cNvSpPr/>
          <p:nvPr/>
        </p:nvSpPr>
        <p:spPr>
          <a:xfrm>
            <a:off x="8216900" y="4264215"/>
            <a:ext cx="39751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Google us-west1 · 2026-08</a:t>
            </a:r>
            <a:endParaRPr lang="en-US" sz="900" dirty="0">
              <a:latin typeface="Consolas" pitchFamily="34" charset="0"/>
              <a:ea typeface="Microsoft YaHei" pitchFamily="34" charset="-122"/>
              <a:cs typeface="Consolas" pitchFamily="34" charset="-120"/>
            </a:endParaRPr>
          </a:p>
        </p:txBody>
      </p:sp>
      <p:sp>
        <p:nvSpPr>
          <p:cNvPr id="27" name="Text 22"/>
          <p:cNvSpPr/>
          <p:nvPr/>
        </p:nvSpPr>
        <p:spPr>
          <a:xfrm>
            <a:off x="609600" y="4491204"/>
            <a:ext cx="11582400" cy="502920"/>
          </a:xfrm>
          <a:prstGeom prst="rect">
            <a:avLst/>
          </a:prstGeom>
          <a:noFill/>
          <a:ln/>
        </p:spPr>
        <p:txBody>
          <a:bodyPr wrap="none" lIns="0" tIns="0" rIns="0" bIns="0" rtlCol="0" anchor="t"/>
          <a:lstStyle/>
          <a:p>
            <a:pPr algn="l" indent="0" marL="0">
              <a:buNone/>
            </a:pPr>
            <a:r>
              <a:rPr lang="en-US" sz="3300" b="1" dirty="0">
                <a:solidFill>
                  <a:srgbClr val="EAF1FA"/>
                </a:solidFill>
                <a:latin typeface="Consolas" pitchFamily="34" charset="0"/>
                <a:ea typeface="Microsoft YaHei" pitchFamily="34" charset="-122"/>
                <a:cs typeface="Consolas" pitchFamily="34" charset="-120"/>
              </a:rPr>
              <a:t>22h 06m</a:t>
            </a:r>
            <a:endParaRPr lang="en-US" sz="3300" dirty="0">
              <a:latin typeface="Consolas" pitchFamily="34" charset="0"/>
              <a:ea typeface="Microsoft YaHei" pitchFamily="34" charset="-122"/>
              <a:cs typeface="Consolas" pitchFamily="34" charset="-120"/>
            </a:endParaRPr>
          </a:p>
        </p:txBody>
      </p:sp>
      <p:sp>
        <p:nvSpPr>
          <p:cNvPr id="28" name="Text 23"/>
          <p:cNvSpPr/>
          <p:nvPr/>
        </p:nvSpPr>
        <p:spPr>
          <a:xfrm>
            <a:off x="609600" y="5063921"/>
            <a:ext cx="115824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A storm hit two zones</a:t>
            </a:r>
            <a:endParaRPr lang="en-US" sz="1275" dirty="0">
              <a:latin typeface="Microsoft YaHei" pitchFamily="34" charset="0"/>
              <a:ea typeface="Microsoft YaHei" pitchFamily="34" charset="-122"/>
              <a:cs typeface="Microsoft YaHei" pitchFamily="34" charset="-120"/>
            </a:endParaRPr>
          </a:p>
        </p:txBody>
      </p:sp>
      <p:sp>
        <p:nvSpPr>
          <p:cNvPr id="29" name="Text 24"/>
          <p:cNvSpPr/>
          <p:nvPr/>
        </p:nvSpPr>
        <p:spPr>
          <a:xfrm>
            <a:off x="4318000" y="4491204"/>
            <a:ext cx="7874000" cy="502920"/>
          </a:xfrm>
          <a:prstGeom prst="rect">
            <a:avLst/>
          </a:prstGeom>
          <a:noFill/>
          <a:ln/>
        </p:spPr>
        <p:txBody>
          <a:bodyPr wrap="none" lIns="0" tIns="0" rIns="0" bIns="0" rtlCol="0" anchor="t"/>
          <a:lstStyle/>
          <a:p>
            <a:pPr algn="l" indent="0" marL="0">
              <a:buNone/>
            </a:pPr>
            <a:r>
              <a:rPr lang="en-US" sz="3300" b="1" dirty="0">
                <a:solidFill>
                  <a:srgbClr val="EAF1FA"/>
                </a:solidFill>
                <a:latin typeface="Consolas" pitchFamily="34" charset="0"/>
                <a:ea typeface="Microsoft YaHei" pitchFamily="34" charset="-122"/>
                <a:cs typeface="Consolas" pitchFamily="34" charset="-120"/>
              </a:rPr>
              <a:t>44°C</a:t>
            </a:r>
            <a:endParaRPr lang="en-US" sz="3300" dirty="0">
              <a:latin typeface="Consolas" pitchFamily="34" charset="0"/>
              <a:ea typeface="Microsoft YaHei" pitchFamily="34" charset="-122"/>
              <a:cs typeface="Consolas" pitchFamily="34" charset="-120"/>
            </a:endParaRPr>
          </a:p>
        </p:txBody>
      </p:sp>
      <p:sp>
        <p:nvSpPr>
          <p:cNvPr id="30" name="Text 25"/>
          <p:cNvSpPr/>
          <p:nvPr/>
        </p:nvSpPr>
        <p:spPr>
          <a:xfrm>
            <a:off x="4318000" y="5063921"/>
            <a:ext cx="78740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Backup cooling under construction</a:t>
            </a:r>
            <a:endParaRPr lang="en-US" sz="1275" dirty="0">
              <a:latin typeface="Microsoft YaHei" pitchFamily="34" charset="0"/>
              <a:ea typeface="Microsoft YaHei" pitchFamily="34" charset="-122"/>
              <a:cs typeface="Microsoft YaHei" pitchFamily="34" charset="-120"/>
            </a:endParaRPr>
          </a:p>
        </p:txBody>
      </p:sp>
      <p:sp>
        <p:nvSpPr>
          <p:cNvPr id="31" name="Text 26"/>
          <p:cNvSpPr/>
          <p:nvPr/>
        </p:nvSpPr>
        <p:spPr>
          <a:xfrm>
            <a:off x="8026400" y="4491204"/>
            <a:ext cx="4165600" cy="502920"/>
          </a:xfrm>
          <a:prstGeom prst="rect">
            <a:avLst/>
          </a:prstGeom>
          <a:noFill/>
          <a:ln/>
        </p:spPr>
        <p:txBody>
          <a:bodyPr wrap="none" lIns="0" tIns="0" rIns="0" bIns="0" rtlCol="0" anchor="t"/>
          <a:lstStyle/>
          <a:p>
            <a:pPr algn="l" indent="0" marL="0">
              <a:buNone/>
            </a:pPr>
            <a:r>
              <a:rPr lang="en-US" sz="3300" b="1" dirty="0">
                <a:solidFill>
                  <a:srgbClr val="EAF1FA"/>
                </a:solidFill>
                <a:latin typeface="Consolas" pitchFamily="34" charset="0"/>
                <a:ea typeface="Microsoft YaHei" pitchFamily="34" charset="-122"/>
                <a:cs typeface="Consolas" pitchFamily="34" charset="-120"/>
              </a:rPr>
              <a:t>One region</a:t>
            </a:r>
            <a:endParaRPr lang="en-US" sz="3300" dirty="0">
              <a:latin typeface="Consolas" pitchFamily="34" charset="0"/>
              <a:ea typeface="Microsoft YaHei" pitchFamily="34" charset="-122"/>
              <a:cs typeface="Consolas" pitchFamily="34" charset="-120"/>
            </a:endParaRPr>
          </a:p>
        </p:txBody>
      </p:sp>
      <p:sp>
        <p:nvSpPr>
          <p:cNvPr id="32" name="Text 27"/>
          <p:cNvSpPr/>
          <p:nvPr/>
        </p:nvSpPr>
        <p:spPr>
          <a:xfrm>
            <a:off x="8026400" y="5063921"/>
            <a:ext cx="41656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Bandwidth squeezed, others fine</a:t>
            </a:r>
            <a:endParaRPr lang="en-US" sz="1275" dirty="0">
              <a:latin typeface="Microsoft YaHei" pitchFamily="34" charset="0"/>
              <a:ea typeface="Microsoft YaHei" pitchFamily="34" charset="-122"/>
              <a:cs typeface="Microsoft YaHei" pitchFamily="34" charset="-120"/>
            </a:endParaRPr>
          </a:p>
        </p:txBody>
      </p:sp>
      <p:sp>
        <p:nvSpPr>
          <p:cNvPr id="33" name="Shape 28"/>
          <p:cNvSpPr/>
          <p:nvPr/>
        </p:nvSpPr>
        <p:spPr>
          <a:xfrm>
            <a:off x="614363" y="5510213"/>
            <a:ext cx="10963275" cy="600075"/>
          </a:xfrm>
          <a:prstGeom prst="rect">
            <a:avLst/>
          </a:prstGeom>
          <a:solidFill>
            <a:srgbClr val="132834"/>
          </a:solidFill>
          <a:ln w="9525">
            <a:solidFill>
              <a:srgbClr val="53E0D2"/>
            </a:solidFill>
            <a:prstDash val="solid"/>
          </a:ln>
        </p:spPr>
      </p:sp>
      <p:sp>
        <p:nvSpPr>
          <p:cNvPr id="34" name="Shape 29"/>
          <p:cNvSpPr/>
          <p:nvPr/>
        </p:nvSpPr>
        <p:spPr>
          <a:xfrm>
            <a:off x="876300" y="5714996"/>
            <a:ext cx="152400" cy="190532"/>
          </a:xfrm>
          <a:custGeom>
            <a:avLst/>
            <a:gdLst/>
            <a:ahLst/>
            <a:cxnLst/>
            <a:rect l="l" t="t" r="r" b="b"/>
            <a:pathLst>
              <a:path w="152400" h="190532">
                <a:moveTo>
                  <a:pt x="152400" y="104779"/>
                </a:moveTo>
                <a:cubicBezTo>
                  <a:pt x="152400" y="152404"/>
                  <a:pt x="119063" y="176217"/>
                  <a:pt x="79439" y="190028"/>
                </a:cubicBezTo>
                <a:arcTo hR="9525" wR="9525" stAng="4276817" swAng="2348977"/>
                <a:cubicBezTo>
                  <a:pt x="33338" y="176217"/>
                  <a:pt x="0" y="152404"/>
                  <a:pt x="0" y="104779"/>
                </a:cubicBezTo>
                <a:lnTo>
                  <a:pt x="0" y="38104"/>
                </a:lnTo>
                <a:arcTo hR="9525" wR="9525" stAng="10800000" swAng="5400000"/>
                <a:cubicBezTo>
                  <a:pt x="28575" y="28579"/>
                  <a:pt x="52388" y="17149"/>
                  <a:pt x="68961" y="2671"/>
                </a:cubicBezTo>
                <a:arcTo hR="11144" wR="11144" stAng="13769437" swAng="4861127"/>
                <a:cubicBezTo>
                  <a:pt x="100108" y="17245"/>
                  <a:pt x="123825" y="28579"/>
                  <a:pt x="142875" y="28579"/>
                </a:cubicBezTo>
                <a:arcTo hR="9525" wR="9525" stAng="16200000" swAng="5400000"/>
                <a:close/>
              </a:path>
            </a:pathLst>
          </a:custGeom>
          <a:noFill/>
          <a:ln w="19050">
            <a:solidFill>
              <a:srgbClr val="53E0D2"/>
            </a:solidFill>
            <a:prstDash val="solid"/>
          </a:ln>
        </p:spPr>
      </p:sp>
      <p:sp>
        <p:nvSpPr>
          <p:cNvPr id="35" name="Shape 30"/>
          <p:cNvSpPr/>
          <p:nvPr/>
        </p:nvSpPr>
        <p:spPr>
          <a:xfrm>
            <a:off x="923925" y="5791200"/>
            <a:ext cx="57150" cy="38100"/>
          </a:xfrm>
          <a:custGeom>
            <a:avLst/>
            <a:gdLst/>
            <a:ahLst/>
            <a:cxnLst/>
            <a:rect l="l" t="t" r="r" b="b"/>
            <a:pathLst>
              <a:path w="57150" h="38100">
                <a:moveTo>
                  <a:pt x="0" y="19050"/>
                </a:moveTo>
                <a:lnTo>
                  <a:pt x="19050" y="38100"/>
                </a:lnTo>
                <a:lnTo>
                  <a:pt x="57150" y="0"/>
                </a:lnTo>
              </a:path>
            </a:pathLst>
          </a:custGeom>
          <a:noFill/>
          <a:ln w="19050">
            <a:solidFill>
              <a:srgbClr val="53E0D2"/>
            </a:solidFill>
            <a:prstDash val="solid"/>
          </a:ln>
        </p:spPr>
      </p:sp>
      <p:sp>
        <p:nvSpPr>
          <p:cNvPr id="36" name="Text 31"/>
          <p:cNvSpPr/>
          <p:nvPr/>
        </p:nvSpPr>
        <p:spPr>
          <a:xfrm>
            <a:off x="1181100" y="5702819"/>
            <a:ext cx="11010900" cy="217170"/>
          </a:xfrm>
          <a:prstGeom prst="rect">
            <a:avLst/>
          </a:prstGeom>
          <a:noFill/>
          <a:ln/>
        </p:spPr>
        <p:txBody>
          <a:bodyPr wrap="none" lIns="0" tIns="0" rIns="0" bIns="0" rtlCol="0" anchor="t"/>
          <a:lstStyle/>
          <a:p>
            <a:pPr algn="l" indent="0" marL="0">
              <a:buNone/>
            </a:pPr>
            <a:r>
              <a:rPr lang="en-US" sz="1425" dirty="0">
                <a:solidFill>
                  <a:srgbClr val="EAF1FA"/>
                </a:solidFill>
                <a:latin typeface="Microsoft YaHei" pitchFamily="34" charset="0"/>
                <a:ea typeface="Microsoft YaHei" pitchFamily="34" charset="-122"/>
                <a:cs typeface="Microsoft YaHei" pitchFamily="34" charset="-120"/>
              </a:rPr>
              <a:t>Each hit one region. Multi-region in the same cloud holds.</a:t>
            </a:r>
            <a:endParaRPr lang="en-US" sz="1425" dirty="0">
              <a:latin typeface="Microsoft YaHei" pitchFamily="34" charset="0"/>
              <a:ea typeface="Microsoft YaHei" pitchFamily="34" charset="-122"/>
              <a:cs typeface="Microsoft YaHei" pitchFamily="34" charset="-120"/>
            </a:endParaRPr>
          </a:p>
        </p:txBody>
      </p:sp>
      <p:sp>
        <p:nvSpPr>
          <p:cNvPr id="37" name="Text 32"/>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38" name="Text 33"/>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Azure PIR GHRP-84G, Google Cloud incident reports (2026-07-25, 2026-08-27). Images are AI-generated illustrations</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01 / Review  </a:t>
            </a:r>
            <a:pPr algn="l" indent="0" marL="0">
              <a:buNone/>
            </a:pPr>
            <a:r>
              <a:rPr lang="en-US" sz="975" dirty="0">
                <a:solidFill>
                  <a:srgbClr val="93A5C0"/>
                </a:solidFill>
                <a:latin typeface="Consolas" pitchFamily="34" charset="0"/>
                <a:ea typeface="Microsoft YaHei" pitchFamily="34" charset="-122"/>
                <a:cs typeface="Consolas" pitchFamily="34" charset="-120"/>
              </a:rPr>
              <a:t>   P09</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792223"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Regions stop regional faults, not global pushes</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19263"/>
            <a:ext cx="10963275" cy="4467225"/>
          </a:xfrm>
          <a:prstGeom prst="rect">
            <a:avLst/>
          </a:prstGeom>
          <a:solidFill>
            <a:srgbClr val="121A30"/>
          </a:solidFill>
          <a:ln w="9525">
            <a:solidFill>
              <a:srgbClr val="24304A"/>
            </a:solidFill>
            <a:prstDash val="solid"/>
          </a:ln>
        </p:spPr>
      </p:sp>
      <p:sp>
        <p:nvSpPr>
          <p:cNvPr id="10" name="Text 8"/>
          <p:cNvSpPr/>
          <p:nvPr/>
        </p:nvSpPr>
        <p:spPr>
          <a:xfrm>
            <a:off x="838200" y="1893035"/>
            <a:ext cx="11353800"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Incident</a:t>
            </a:r>
            <a:endParaRPr lang="en-US" sz="975" dirty="0">
              <a:latin typeface="Consolas" pitchFamily="34" charset="0"/>
              <a:ea typeface="Microsoft YaHei" pitchFamily="34" charset="-122"/>
              <a:cs typeface="Consolas" pitchFamily="34" charset="-120"/>
            </a:endParaRPr>
          </a:p>
        </p:txBody>
      </p:sp>
      <p:sp>
        <p:nvSpPr>
          <p:cNvPr id="11" name="Text 9"/>
          <p:cNvSpPr/>
          <p:nvPr/>
        </p:nvSpPr>
        <p:spPr>
          <a:xfrm>
            <a:off x="4145264" y="1893035"/>
            <a:ext cx="8046736"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Scope</a:t>
            </a:r>
            <a:endParaRPr lang="en-US" sz="975" dirty="0">
              <a:latin typeface="Consolas" pitchFamily="34" charset="0"/>
              <a:ea typeface="Microsoft YaHei" pitchFamily="34" charset="-122"/>
              <a:cs typeface="Consolas" pitchFamily="34" charset="-120"/>
            </a:endParaRPr>
          </a:p>
        </p:txBody>
      </p:sp>
      <p:sp>
        <p:nvSpPr>
          <p:cNvPr id="12" name="Text 10"/>
          <p:cNvSpPr/>
          <p:nvPr/>
        </p:nvSpPr>
        <p:spPr>
          <a:xfrm>
            <a:off x="7225373" y="1893035"/>
            <a:ext cx="4966627"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AZs</a:t>
            </a:r>
            <a:endParaRPr lang="en-US" sz="975" dirty="0">
              <a:latin typeface="Consolas" pitchFamily="34" charset="0"/>
              <a:ea typeface="Microsoft YaHei" pitchFamily="34" charset="-122"/>
              <a:cs typeface="Consolas" pitchFamily="34" charset="-120"/>
            </a:endParaRPr>
          </a:p>
        </p:txBody>
      </p:sp>
      <p:sp>
        <p:nvSpPr>
          <p:cNvPr id="13" name="Text 11"/>
          <p:cNvSpPr/>
          <p:nvPr/>
        </p:nvSpPr>
        <p:spPr>
          <a:xfrm>
            <a:off x="8089965" y="1893035"/>
            <a:ext cx="4102035"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Regions, same cloud</a:t>
            </a:r>
            <a:endParaRPr lang="en-US" sz="975" dirty="0">
              <a:latin typeface="Consolas" pitchFamily="34" charset="0"/>
              <a:ea typeface="Microsoft YaHei" pitchFamily="34" charset="-122"/>
              <a:cs typeface="Consolas" pitchFamily="34" charset="-120"/>
            </a:endParaRPr>
          </a:p>
        </p:txBody>
      </p:sp>
      <p:sp>
        <p:nvSpPr>
          <p:cNvPr id="14" name="Shape 12"/>
          <p:cNvSpPr/>
          <p:nvPr/>
        </p:nvSpPr>
        <p:spPr>
          <a:xfrm>
            <a:off x="619125" y="2152650"/>
            <a:ext cx="10953750" cy="9525"/>
          </a:xfrm>
          <a:prstGeom prst="rect">
            <a:avLst/>
          </a:prstGeom>
          <a:solidFill>
            <a:srgbClr val="24304A"/>
          </a:solidFill>
          <a:ln/>
        </p:spPr>
      </p:sp>
      <p:sp>
        <p:nvSpPr>
          <p:cNvPr id="15" name="Shape 13"/>
          <p:cNvSpPr/>
          <p:nvPr/>
        </p:nvSpPr>
        <p:spPr>
          <a:xfrm>
            <a:off x="619125" y="2724150"/>
            <a:ext cx="10953750" cy="9525"/>
          </a:xfrm>
          <a:prstGeom prst="rect">
            <a:avLst/>
          </a:prstGeom>
          <a:solidFill>
            <a:srgbClr val="24304A"/>
          </a:solidFill>
          <a:ln/>
        </p:spPr>
      </p:sp>
      <p:sp>
        <p:nvSpPr>
          <p:cNvPr id="16" name="Shape 14"/>
          <p:cNvSpPr/>
          <p:nvPr/>
        </p:nvSpPr>
        <p:spPr>
          <a:xfrm>
            <a:off x="852488" y="2376488"/>
            <a:ext cx="142875" cy="57150"/>
          </a:xfrm>
          <a:prstGeom prst="roundRect">
            <a:avLst>
              <a:gd name="adj" fmla="val 25000"/>
            </a:avLst>
          </a:prstGeom>
          <a:noFill/>
          <a:ln w="14288">
            <a:solidFill>
              <a:srgbClr val="93A5C0"/>
            </a:solidFill>
            <a:prstDash val="solid"/>
          </a:ln>
        </p:spPr>
      </p:sp>
      <p:sp>
        <p:nvSpPr>
          <p:cNvPr id="17" name="Shape 15"/>
          <p:cNvSpPr/>
          <p:nvPr/>
        </p:nvSpPr>
        <p:spPr>
          <a:xfrm>
            <a:off x="852488" y="2462213"/>
            <a:ext cx="142875" cy="57150"/>
          </a:xfrm>
          <a:prstGeom prst="roundRect">
            <a:avLst>
              <a:gd name="adj" fmla="val 25000"/>
            </a:avLst>
          </a:prstGeom>
          <a:noFill/>
          <a:ln w="14288">
            <a:solidFill>
              <a:srgbClr val="93A5C0"/>
            </a:solidFill>
            <a:prstDash val="solid"/>
          </a:ln>
        </p:spPr>
      </p:sp>
      <p:sp>
        <p:nvSpPr>
          <p:cNvPr id="18" name="Shape 16"/>
          <p:cNvSpPr/>
          <p:nvPr/>
        </p:nvSpPr>
        <p:spPr>
          <a:xfrm>
            <a:off x="881063" y="2405063"/>
            <a:ext cx="71" cy="0"/>
          </a:xfrm>
          <a:prstGeom prst="line">
            <a:avLst/>
          </a:prstGeom>
          <a:noFill/>
          <a:ln w="14288">
            <a:solidFill>
              <a:srgbClr val="93A5C0"/>
            </a:solidFill>
            <a:prstDash val="solid"/>
          </a:ln>
        </p:spPr>
      </p:sp>
      <p:sp>
        <p:nvSpPr>
          <p:cNvPr id="19" name="Shape 17"/>
          <p:cNvSpPr/>
          <p:nvPr/>
        </p:nvSpPr>
        <p:spPr>
          <a:xfrm>
            <a:off x="881063" y="2490788"/>
            <a:ext cx="71" cy="0"/>
          </a:xfrm>
          <a:prstGeom prst="line">
            <a:avLst/>
          </a:prstGeom>
          <a:noFill/>
          <a:ln w="14288">
            <a:solidFill>
              <a:srgbClr val="93A5C0"/>
            </a:solidFill>
            <a:prstDash val="solid"/>
          </a:ln>
        </p:spPr>
      </p:sp>
      <p:sp>
        <p:nvSpPr>
          <p:cNvPr id="20" name="Text 18"/>
          <p:cNvSpPr/>
          <p:nvPr/>
        </p:nvSpPr>
        <p:spPr>
          <a:xfrm>
            <a:off x="1085850" y="2358460"/>
            <a:ext cx="11106150" cy="182880"/>
          </a:xfrm>
          <a:prstGeom prst="rect">
            <a:avLst/>
          </a:prstGeom>
          <a:noFill/>
          <a:ln/>
        </p:spPr>
        <p:txBody>
          <a:bodyPr wrap="none" lIns="0" tIns="0" rIns="0" bIns="0" rtlCol="0" anchor="t"/>
          <a:lstStyle/>
          <a:p>
            <a:pPr algn="l" indent="0" marL="0">
              <a:buNone/>
            </a:pPr>
            <a:r>
              <a:rPr lang="en-US" sz="1200" dirty="0">
                <a:solidFill>
                  <a:srgbClr val="EAF1FA"/>
                </a:solidFill>
                <a:latin typeface="Microsoft YaHei" pitchFamily="34" charset="0"/>
                <a:ea typeface="Microsoft YaHei" pitchFamily="34" charset="-122"/>
                <a:cs typeface="Microsoft YaHei" pitchFamily="34" charset="-120"/>
              </a:rPr>
              <a:t>AWS use1-az4 · 2026-05</a:t>
            </a:r>
            <a:endParaRPr lang="en-US" sz="1200" dirty="0">
              <a:latin typeface="Microsoft YaHei" pitchFamily="34" charset="0"/>
              <a:ea typeface="Microsoft YaHei" pitchFamily="34" charset="-122"/>
              <a:cs typeface="Microsoft YaHei" pitchFamily="34" charset="-120"/>
            </a:endParaRPr>
          </a:p>
        </p:txBody>
      </p:sp>
      <p:sp>
        <p:nvSpPr>
          <p:cNvPr id="21" name="Text 19"/>
          <p:cNvSpPr/>
          <p:nvPr/>
        </p:nvSpPr>
        <p:spPr>
          <a:xfrm>
            <a:off x="4145264" y="2367623"/>
            <a:ext cx="8046736"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One AZ</a:t>
            </a:r>
            <a:endParaRPr lang="en-US" sz="1125" dirty="0">
              <a:latin typeface="Microsoft YaHei" pitchFamily="34" charset="0"/>
              <a:ea typeface="Microsoft YaHei" pitchFamily="34" charset="-122"/>
              <a:cs typeface="Microsoft YaHei" pitchFamily="34" charset="-120"/>
            </a:endParaRPr>
          </a:p>
        </p:txBody>
      </p:sp>
      <p:sp>
        <p:nvSpPr>
          <p:cNvPr id="22" name="Shape 20"/>
          <p:cNvSpPr/>
          <p:nvPr/>
        </p:nvSpPr>
        <p:spPr>
          <a:xfrm>
            <a:off x="7260298" y="2395538"/>
            <a:ext cx="139700" cy="96044"/>
          </a:xfrm>
          <a:custGeom>
            <a:avLst/>
            <a:gdLst/>
            <a:ahLst/>
            <a:cxnLst/>
            <a:rect l="l" t="t" r="r" b="b"/>
            <a:pathLst>
              <a:path w="139700" h="96044">
                <a:moveTo>
                  <a:pt x="139700" y="0"/>
                </a:moveTo>
                <a:lnTo>
                  <a:pt x="43656" y="96044"/>
                </a:lnTo>
                <a:lnTo>
                  <a:pt x="0" y="52388"/>
                </a:lnTo>
              </a:path>
            </a:pathLst>
          </a:custGeom>
          <a:noFill/>
          <a:ln w="17463">
            <a:solidFill>
              <a:srgbClr val="4BD98A"/>
            </a:solidFill>
            <a:prstDash val="solid"/>
          </a:ln>
        </p:spPr>
      </p:sp>
      <p:sp>
        <p:nvSpPr>
          <p:cNvPr id="23" name="Text 21"/>
          <p:cNvSpPr/>
          <p:nvPr/>
        </p:nvSpPr>
        <p:spPr>
          <a:xfrm>
            <a:off x="7511123" y="2367623"/>
            <a:ext cx="4680877" cy="171450"/>
          </a:xfrm>
          <a:prstGeom prst="rect">
            <a:avLst/>
          </a:prstGeom>
          <a:noFill/>
          <a:ln/>
        </p:spPr>
        <p:txBody>
          <a:bodyPr wrap="none" lIns="0" tIns="0" rIns="0" bIns="0" rtlCol="0" anchor="t"/>
          <a:lstStyle/>
          <a:p>
            <a:pPr algn="l" indent="0" marL="0">
              <a:buNone/>
            </a:pPr>
            <a:r>
              <a:rPr lang="en-US" sz="1125" b="1" dirty="0">
                <a:solidFill>
                  <a:srgbClr val="4BD98A"/>
                </a:solidFill>
                <a:latin typeface="Microsoft YaHei" pitchFamily="34" charset="0"/>
                <a:ea typeface="Microsoft YaHei" pitchFamily="34" charset="-122"/>
                <a:cs typeface="Microsoft YaHei" pitchFamily="34" charset="-120"/>
              </a:rPr>
              <a:t>Yes</a:t>
            </a:r>
            <a:endParaRPr lang="en-US" sz="1125" dirty="0">
              <a:latin typeface="Microsoft YaHei" pitchFamily="34" charset="0"/>
              <a:ea typeface="Microsoft YaHei" pitchFamily="34" charset="-122"/>
              <a:cs typeface="Microsoft YaHei" pitchFamily="34" charset="-120"/>
            </a:endParaRPr>
          </a:p>
        </p:txBody>
      </p:sp>
      <p:sp>
        <p:nvSpPr>
          <p:cNvPr id="24" name="Shape 22"/>
          <p:cNvSpPr/>
          <p:nvPr/>
        </p:nvSpPr>
        <p:spPr>
          <a:xfrm>
            <a:off x="8124890" y="2395538"/>
            <a:ext cx="139700" cy="96044"/>
          </a:xfrm>
          <a:custGeom>
            <a:avLst/>
            <a:gdLst/>
            <a:ahLst/>
            <a:cxnLst/>
            <a:rect l="l" t="t" r="r" b="b"/>
            <a:pathLst>
              <a:path w="139700" h="96044">
                <a:moveTo>
                  <a:pt x="139700" y="0"/>
                </a:moveTo>
                <a:lnTo>
                  <a:pt x="43656" y="96044"/>
                </a:lnTo>
                <a:lnTo>
                  <a:pt x="0" y="52388"/>
                </a:lnTo>
              </a:path>
            </a:pathLst>
          </a:custGeom>
          <a:noFill/>
          <a:ln w="17463">
            <a:solidFill>
              <a:srgbClr val="4BD98A"/>
            </a:solidFill>
            <a:prstDash val="solid"/>
          </a:ln>
        </p:spPr>
      </p:sp>
      <p:sp>
        <p:nvSpPr>
          <p:cNvPr id="25" name="Text 23"/>
          <p:cNvSpPr/>
          <p:nvPr/>
        </p:nvSpPr>
        <p:spPr>
          <a:xfrm>
            <a:off x="8375715" y="2367623"/>
            <a:ext cx="3816285" cy="171450"/>
          </a:xfrm>
          <a:prstGeom prst="rect">
            <a:avLst/>
          </a:prstGeom>
          <a:noFill/>
          <a:ln/>
        </p:spPr>
        <p:txBody>
          <a:bodyPr wrap="none" lIns="0" tIns="0" rIns="0" bIns="0" rtlCol="0" anchor="t"/>
          <a:lstStyle/>
          <a:p>
            <a:pPr algn="l" indent="0" marL="0">
              <a:buNone/>
            </a:pPr>
            <a:r>
              <a:rPr lang="en-US" sz="1125" b="1" dirty="0">
                <a:solidFill>
                  <a:srgbClr val="4BD98A"/>
                </a:solidFill>
                <a:latin typeface="Microsoft YaHei" pitchFamily="34" charset="0"/>
                <a:ea typeface="Microsoft YaHei" pitchFamily="34" charset="-122"/>
                <a:cs typeface="Microsoft YaHei" pitchFamily="34" charset="-120"/>
              </a:rPr>
              <a:t>Yes</a:t>
            </a:r>
            <a:endParaRPr lang="en-US" sz="1125" dirty="0">
              <a:latin typeface="Microsoft YaHei" pitchFamily="34" charset="0"/>
              <a:ea typeface="Microsoft YaHei" pitchFamily="34" charset="-122"/>
              <a:cs typeface="Microsoft YaHei" pitchFamily="34" charset="-120"/>
            </a:endParaRPr>
          </a:p>
        </p:txBody>
      </p:sp>
      <p:sp>
        <p:nvSpPr>
          <p:cNvPr id="26" name="Shape 24"/>
          <p:cNvSpPr/>
          <p:nvPr/>
        </p:nvSpPr>
        <p:spPr>
          <a:xfrm>
            <a:off x="619125" y="3286125"/>
            <a:ext cx="10953750" cy="9525"/>
          </a:xfrm>
          <a:prstGeom prst="rect">
            <a:avLst/>
          </a:prstGeom>
          <a:solidFill>
            <a:srgbClr val="24304A"/>
          </a:solidFill>
          <a:ln/>
        </p:spPr>
      </p:sp>
      <p:sp>
        <p:nvSpPr>
          <p:cNvPr id="27" name="Shape 25"/>
          <p:cNvSpPr/>
          <p:nvPr/>
        </p:nvSpPr>
        <p:spPr>
          <a:xfrm>
            <a:off x="895350" y="2938463"/>
            <a:ext cx="57150" cy="142904"/>
          </a:xfrm>
          <a:custGeom>
            <a:avLst/>
            <a:gdLst/>
            <a:ahLst/>
            <a:cxnLst/>
            <a:rect l="l" t="t" r="r" b="b"/>
            <a:pathLst>
              <a:path w="57150" h="142904">
                <a:moveTo>
                  <a:pt x="42863" y="14288"/>
                </a:moveTo>
                <a:lnTo>
                  <a:pt x="42863" y="89583"/>
                </a:lnTo>
                <a:arcTo hR="28575" wR="28575" stAng="18000000" swAng="18000000"/>
                <a:lnTo>
                  <a:pt x="14288" y="14288"/>
                </a:lnTo>
                <a:arcTo hR="14288" wR="14288" stAng="10800000" swAng="10800000"/>
                <a:close/>
              </a:path>
            </a:pathLst>
          </a:custGeom>
          <a:noFill/>
          <a:ln w="14288">
            <a:solidFill>
              <a:srgbClr val="93A5C0"/>
            </a:solidFill>
            <a:prstDash val="solid"/>
          </a:ln>
        </p:spPr>
      </p:sp>
      <p:sp>
        <p:nvSpPr>
          <p:cNvPr id="28" name="Text 26"/>
          <p:cNvSpPr/>
          <p:nvPr/>
        </p:nvSpPr>
        <p:spPr>
          <a:xfrm>
            <a:off x="1085850" y="2920435"/>
            <a:ext cx="11106150" cy="182880"/>
          </a:xfrm>
          <a:prstGeom prst="rect">
            <a:avLst/>
          </a:prstGeom>
          <a:noFill/>
          <a:ln/>
        </p:spPr>
        <p:txBody>
          <a:bodyPr wrap="none" lIns="0" tIns="0" rIns="0" bIns="0" rtlCol="0" anchor="t"/>
          <a:lstStyle/>
          <a:p>
            <a:pPr algn="l" indent="0" marL="0">
              <a:buNone/>
            </a:pPr>
            <a:r>
              <a:rPr lang="en-US" sz="1200" dirty="0">
                <a:solidFill>
                  <a:srgbClr val="EAF1FA"/>
                </a:solidFill>
                <a:latin typeface="Microsoft YaHei" pitchFamily="34" charset="0"/>
                <a:ea typeface="Microsoft YaHei" pitchFamily="34" charset="-122"/>
                <a:cs typeface="Microsoft YaHei" pitchFamily="34" charset="-120"/>
              </a:rPr>
              <a:t>Azure West US 2 · 2026-05</a:t>
            </a:r>
            <a:endParaRPr lang="en-US" sz="1200" dirty="0">
              <a:latin typeface="Microsoft YaHei" pitchFamily="34" charset="0"/>
              <a:ea typeface="Microsoft YaHei" pitchFamily="34" charset="-122"/>
              <a:cs typeface="Microsoft YaHei" pitchFamily="34" charset="-120"/>
            </a:endParaRPr>
          </a:p>
        </p:txBody>
      </p:sp>
      <p:sp>
        <p:nvSpPr>
          <p:cNvPr id="29" name="Text 27"/>
          <p:cNvSpPr/>
          <p:nvPr/>
        </p:nvSpPr>
        <p:spPr>
          <a:xfrm>
            <a:off x="4145264" y="2929598"/>
            <a:ext cx="8046736"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Two AZs in one region</a:t>
            </a:r>
            <a:endParaRPr lang="en-US" sz="1125" dirty="0">
              <a:latin typeface="Microsoft YaHei" pitchFamily="34" charset="0"/>
              <a:ea typeface="Microsoft YaHei" pitchFamily="34" charset="-122"/>
              <a:cs typeface="Microsoft YaHei" pitchFamily="34" charset="-120"/>
            </a:endParaRPr>
          </a:p>
        </p:txBody>
      </p:sp>
      <p:sp>
        <p:nvSpPr>
          <p:cNvPr id="30" name="Shape 28"/>
          <p:cNvSpPr/>
          <p:nvPr/>
        </p:nvSpPr>
        <p:spPr>
          <a:xfrm>
            <a:off x="7277761" y="2957513"/>
            <a:ext cx="104775" cy="104775"/>
          </a:xfrm>
          <a:custGeom>
            <a:avLst/>
            <a:gdLst/>
            <a:ahLst/>
            <a:cxnLst/>
            <a:rect l="l" t="t" r="r" b="b"/>
            <a:pathLst>
              <a:path w="104775" h="104775">
                <a:moveTo>
                  <a:pt x="104775" y="0"/>
                </a:moveTo>
                <a:lnTo>
                  <a:pt x="0" y="104775"/>
                </a:lnTo>
              </a:path>
            </a:pathLst>
          </a:custGeom>
          <a:noFill/>
          <a:ln w="17463">
            <a:solidFill>
              <a:srgbClr val="FF6B7D"/>
            </a:solidFill>
            <a:prstDash val="solid"/>
          </a:ln>
        </p:spPr>
      </p:sp>
      <p:sp>
        <p:nvSpPr>
          <p:cNvPr id="31" name="Shape 29"/>
          <p:cNvSpPr/>
          <p:nvPr/>
        </p:nvSpPr>
        <p:spPr>
          <a:xfrm>
            <a:off x="7277761" y="2957513"/>
            <a:ext cx="104775" cy="104775"/>
          </a:xfrm>
          <a:custGeom>
            <a:avLst/>
            <a:gdLst/>
            <a:ahLst/>
            <a:cxnLst/>
            <a:rect l="l" t="t" r="r" b="b"/>
            <a:pathLst>
              <a:path w="104775" h="104775">
                <a:moveTo>
                  <a:pt x="0" y="0"/>
                </a:moveTo>
                <a:lnTo>
                  <a:pt x="104775" y="104775"/>
                </a:lnTo>
              </a:path>
            </a:pathLst>
          </a:custGeom>
          <a:noFill/>
          <a:ln w="17463">
            <a:solidFill>
              <a:srgbClr val="FF6B7D"/>
            </a:solidFill>
            <a:prstDash val="solid"/>
          </a:ln>
        </p:spPr>
      </p:sp>
      <p:sp>
        <p:nvSpPr>
          <p:cNvPr id="32" name="Text 30"/>
          <p:cNvSpPr/>
          <p:nvPr/>
        </p:nvSpPr>
        <p:spPr>
          <a:xfrm>
            <a:off x="7511123" y="2929598"/>
            <a:ext cx="4680877" cy="171450"/>
          </a:xfrm>
          <a:prstGeom prst="rect">
            <a:avLst/>
          </a:prstGeom>
          <a:noFill/>
          <a:ln/>
        </p:spPr>
        <p:txBody>
          <a:bodyPr wrap="none" lIns="0" tIns="0" rIns="0" bIns="0" rtlCol="0" anchor="t"/>
          <a:lstStyle/>
          <a:p>
            <a:pPr algn="l" indent="0" marL="0">
              <a:buNone/>
            </a:pPr>
            <a:r>
              <a:rPr lang="en-US" sz="1125" b="1" dirty="0">
                <a:solidFill>
                  <a:srgbClr val="FF6B7D"/>
                </a:solidFill>
                <a:latin typeface="Microsoft YaHei" pitchFamily="34" charset="0"/>
                <a:ea typeface="Microsoft YaHei" pitchFamily="34" charset="-122"/>
                <a:cs typeface="Microsoft YaHei" pitchFamily="34" charset="-120"/>
              </a:rPr>
              <a:t>No</a:t>
            </a:r>
            <a:endParaRPr lang="en-US" sz="1125" dirty="0">
              <a:latin typeface="Microsoft YaHei" pitchFamily="34" charset="0"/>
              <a:ea typeface="Microsoft YaHei" pitchFamily="34" charset="-122"/>
              <a:cs typeface="Microsoft YaHei" pitchFamily="34" charset="-120"/>
            </a:endParaRPr>
          </a:p>
        </p:txBody>
      </p:sp>
      <p:sp>
        <p:nvSpPr>
          <p:cNvPr id="33" name="Shape 31"/>
          <p:cNvSpPr/>
          <p:nvPr/>
        </p:nvSpPr>
        <p:spPr>
          <a:xfrm>
            <a:off x="8124890" y="2957513"/>
            <a:ext cx="139700" cy="96044"/>
          </a:xfrm>
          <a:custGeom>
            <a:avLst/>
            <a:gdLst/>
            <a:ahLst/>
            <a:cxnLst/>
            <a:rect l="l" t="t" r="r" b="b"/>
            <a:pathLst>
              <a:path w="139700" h="96044">
                <a:moveTo>
                  <a:pt x="139700" y="0"/>
                </a:moveTo>
                <a:lnTo>
                  <a:pt x="43656" y="96044"/>
                </a:lnTo>
                <a:lnTo>
                  <a:pt x="0" y="52388"/>
                </a:lnTo>
              </a:path>
            </a:pathLst>
          </a:custGeom>
          <a:noFill/>
          <a:ln w="17463">
            <a:solidFill>
              <a:srgbClr val="4BD98A"/>
            </a:solidFill>
            <a:prstDash val="solid"/>
          </a:ln>
        </p:spPr>
      </p:sp>
      <p:sp>
        <p:nvSpPr>
          <p:cNvPr id="34" name="Text 32"/>
          <p:cNvSpPr/>
          <p:nvPr/>
        </p:nvSpPr>
        <p:spPr>
          <a:xfrm>
            <a:off x="8375715" y="2929598"/>
            <a:ext cx="3816285" cy="171450"/>
          </a:xfrm>
          <a:prstGeom prst="rect">
            <a:avLst/>
          </a:prstGeom>
          <a:noFill/>
          <a:ln/>
        </p:spPr>
        <p:txBody>
          <a:bodyPr wrap="none" lIns="0" tIns="0" rIns="0" bIns="0" rtlCol="0" anchor="t"/>
          <a:lstStyle/>
          <a:p>
            <a:pPr algn="l" indent="0" marL="0">
              <a:buNone/>
            </a:pPr>
            <a:r>
              <a:rPr lang="en-US" sz="1125" b="1" dirty="0">
                <a:solidFill>
                  <a:srgbClr val="4BD98A"/>
                </a:solidFill>
                <a:latin typeface="Microsoft YaHei" pitchFamily="34" charset="0"/>
                <a:ea typeface="Microsoft YaHei" pitchFamily="34" charset="-122"/>
                <a:cs typeface="Microsoft YaHei" pitchFamily="34" charset="-120"/>
              </a:rPr>
              <a:t>Yes</a:t>
            </a:r>
            <a:endParaRPr lang="en-US" sz="1125" dirty="0">
              <a:latin typeface="Microsoft YaHei" pitchFamily="34" charset="0"/>
              <a:ea typeface="Microsoft YaHei" pitchFamily="34" charset="-122"/>
              <a:cs typeface="Microsoft YaHei" pitchFamily="34" charset="-120"/>
            </a:endParaRPr>
          </a:p>
        </p:txBody>
      </p:sp>
      <p:sp>
        <p:nvSpPr>
          <p:cNvPr id="35" name="Shape 33"/>
          <p:cNvSpPr/>
          <p:nvPr/>
        </p:nvSpPr>
        <p:spPr>
          <a:xfrm>
            <a:off x="619125" y="3848100"/>
            <a:ext cx="10953750" cy="9525"/>
          </a:xfrm>
          <a:prstGeom prst="rect">
            <a:avLst/>
          </a:prstGeom>
          <a:solidFill>
            <a:srgbClr val="24304A"/>
          </a:solidFill>
          <a:ln/>
        </p:spPr>
      </p:sp>
      <p:sp>
        <p:nvSpPr>
          <p:cNvPr id="36" name="Shape 34"/>
          <p:cNvSpPr/>
          <p:nvPr/>
        </p:nvSpPr>
        <p:spPr>
          <a:xfrm>
            <a:off x="952500" y="3586163"/>
            <a:ext cx="42863" cy="35719"/>
          </a:xfrm>
          <a:custGeom>
            <a:avLst/>
            <a:gdLst/>
            <a:ahLst/>
            <a:cxnLst/>
            <a:rect l="l" t="t" r="r" b="b"/>
            <a:pathLst>
              <a:path w="42863" h="35719">
                <a:moveTo>
                  <a:pt x="7144" y="35719"/>
                </a:moveTo>
                <a:arcTo hR="7144" wR="7144" stAng="5400000" swAng="5400000"/>
                <a:lnTo>
                  <a:pt x="0" y="14288"/>
                </a:lnTo>
                <a:arcTo hR="14288" wR="14288" stAng="10800000" swAng="5400000"/>
                <a:lnTo>
                  <a:pt x="28575" y="0"/>
                </a:lnTo>
                <a:arcTo hR="14288" wR="14288" stAng="16200000" swAng="5400000"/>
                <a:lnTo>
                  <a:pt x="42863" y="28575"/>
                </a:lnTo>
                <a:arcTo hR="7144" wR="7144" stAng="0" swAng="5400000"/>
                <a:close/>
              </a:path>
            </a:pathLst>
          </a:custGeom>
          <a:noFill/>
          <a:ln w="14288">
            <a:solidFill>
              <a:srgbClr val="93A5C0"/>
            </a:solidFill>
            <a:prstDash val="solid"/>
          </a:ln>
        </p:spPr>
      </p:sp>
      <p:sp>
        <p:nvSpPr>
          <p:cNvPr id="37" name="Shape 35"/>
          <p:cNvSpPr/>
          <p:nvPr/>
        </p:nvSpPr>
        <p:spPr>
          <a:xfrm>
            <a:off x="959644" y="3621881"/>
            <a:ext cx="5358" cy="14288"/>
          </a:xfrm>
          <a:custGeom>
            <a:avLst/>
            <a:gdLst/>
            <a:ahLst/>
            <a:cxnLst/>
            <a:rect l="l" t="t" r="r" b="b"/>
            <a:pathLst>
              <a:path w="5358" h="14288">
                <a:moveTo>
                  <a:pt x="0" y="14288"/>
                </a:moveTo>
                <a:lnTo>
                  <a:pt x="0" y="0"/>
                </a:lnTo>
              </a:path>
            </a:pathLst>
          </a:custGeom>
          <a:noFill/>
          <a:ln w="14288">
            <a:solidFill>
              <a:srgbClr val="93A5C0"/>
            </a:solidFill>
            <a:prstDash val="solid"/>
          </a:ln>
        </p:spPr>
      </p:sp>
      <p:sp>
        <p:nvSpPr>
          <p:cNvPr id="38" name="Shape 36"/>
          <p:cNvSpPr/>
          <p:nvPr/>
        </p:nvSpPr>
        <p:spPr>
          <a:xfrm>
            <a:off x="873919" y="3507581"/>
            <a:ext cx="100013" cy="128588"/>
          </a:xfrm>
          <a:custGeom>
            <a:avLst/>
            <a:gdLst/>
            <a:ahLst/>
            <a:cxnLst/>
            <a:rect l="l" t="t" r="r" b="b"/>
            <a:pathLst>
              <a:path w="100013" h="128588">
                <a:moveTo>
                  <a:pt x="100013" y="78581"/>
                </a:moveTo>
                <a:lnTo>
                  <a:pt x="100013" y="25003"/>
                </a:lnTo>
                <a:arcTo hR="25003" wR="25003" stAng="0" swAng="-10800000"/>
                <a:lnTo>
                  <a:pt x="50006" y="103584"/>
                </a:lnTo>
                <a:arcTo hR="25003" wR="25003" stAng="0" swAng="10800000"/>
                <a:lnTo>
                  <a:pt x="0" y="50006"/>
                </a:lnTo>
              </a:path>
            </a:pathLst>
          </a:custGeom>
          <a:noFill/>
          <a:ln w="14288">
            <a:solidFill>
              <a:srgbClr val="93A5C0"/>
            </a:solidFill>
            <a:prstDash val="solid"/>
          </a:ln>
        </p:spPr>
      </p:sp>
      <p:sp>
        <p:nvSpPr>
          <p:cNvPr id="39" name="Shape 37"/>
          <p:cNvSpPr/>
          <p:nvPr/>
        </p:nvSpPr>
        <p:spPr>
          <a:xfrm>
            <a:off x="988219" y="3621881"/>
            <a:ext cx="5358" cy="14288"/>
          </a:xfrm>
          <a:custGeom>
            <a:avLst/>
            <a:gdLst/>
            <a:ahLst/>
            <a:cxnLst/>
            <a:rect l="l" t="t" r="r" b="b"/>
            <a:pathLst>
              <a:path w="5358" h="14288">
                <a:moveTo>
                  <a:pt x="0" y="14288"/>
                </a:moveTo>
                <a:lnTo>
                  <a:pt x="0" y="0"/>
                </a:lnTo>
              </a:path>
            </a:pathLst>
          </a:custGeom>
          <a:noFill/>
          <a:ln w="14288">
            <a:solidFill>
              <a:srgbClr val="93A5C0"/>
            </a:solidFill>
            <a:prstDash val="solid"/>
          </a:ln>
        </p:spPr>
      </p:sp>
      <p:sp>
        <p:nvSpPr>
          <p:cNvPr id="40" name="Shape 38"/>
          <p:cNvSpPr/>
          <p:nvPr/>
        </p:nvSpPr>
        <p:spPr>
          <a:xfrm>
            <a:off x="859631" y="3507581"/>
            <a:ext cx="5358" cy="14288"/>
          </a:xfrm>
          <a:custGeom>
            <a:avLst/>
            <a:gdLst/>
            <a:ahLst/>
            <a:cxnLst/>
            <a:rect l="l" t="t" r="r" b="b"/>
            <a:pathLst>
              <a:path w="5358" h="14288">
                <a:moveTo>
                  <a:pt x="0" y="14288"/>
                </a:moveTo>
                <a:lnTo>
                  <a:pt x="0" y="0"/>
                </a:lnTo>
              </a:path>
            </a:pathLst>
          </a:custGeom>
          <a:noFill/>
          <a:ln w="14288">
            <a:solidFill>
              <a:srgbClr val="93A5C0"/>
            </a:solidFill>
            <a:prstDash val="solid"/>
          </a:ln>
        </p:spPr>
      </p:sp>
      <p:sp>
        <p:nvSpPr>
          <p:cNvPr id="41" name="Shape 39"/>
          <p:cNvSpPr/>
          <p:nvPr/>
        </p:nvSpPr>
        <p:spPr>
          <a:xfrm>
            <a:off x="852488" y="3521869"/>
            <a:ext cx="42863" cy="35719"/>
          </a:xfrm>
          <a:custGeom>
            <a:avLst/>
            <a:gdLst/>
            <a:ahLst/>
            <a:cxnLst/>
            <a:rect l="l" t="t" r="r" b="b"/>
            <a:pathLst>
              <a:path w="42863" h="35719">
                <a:moveTo>
                  <a:pt x="14288" y="35719"/>
                </a:moveTo>
                <a:arcTo hR="14288" wR="14288" stAng="5400000" swAng="5400000"/>
                <a:lnTo>
                  <a:pt x="0" y="7144"/>
                </a:lnTo>
                <a:arcTo hR="7144" wR="7144" stAng="10800000" swAng="5400000"/>
                <a:lnTo>
                  <a:pt x="35719" y="0"/>
                </a:lnTo>
                <a:arcTo hR="7144" wR="7144" stAng="16200000" swAng="5400000"/>
                <a:lnTo>
                  <a:pt x="42863" y="21431"/>
                </a:lnTo>
                <a:arcTo hR="14288" wR="14288" stAng="0" swAng="5400000"/>
                <a:close/>
              </a:path>
            </a:pathLst>
          </a:custGeom>
          <a:noFill/>
          <a:ln w="14288">
            <a:solidFill>
              <a:srgbClr val="93A5C0"/>
            </a:solidFill>
            <a:prstDash val="solid"/>
          </a:ln>
        </p:spPr>
      </p:sp>
      <p:sp>
        <p:nvSpPr>
          <p:cNvPr id="42" name="Shape 40"/>
          <p:cNvSpPr/>
          <p:nvPr/>
        </p:nvSpPr>
        <p:spPr>
          <a:xfrm>
            <a:off x="888206" y="3507581"/>
            <a:ext cx="5358" cy="14288"/>
          </a:xfrm>
          <a:custGeom>
            <a:avLst/>
            <a:gdLst/>
            <a:ahLst/>
            <a:cxnLst/>
            <a:rect l="l" t="t" r="r" b="b"/>
            <a:pathLst>
              <a:path w="5358" h="14288">
                <a:moveTo>
                  <a:pt x="0" y="14288"/>
                </a:moveTo>
                <a:lnTo>
                  <a:pt x="0" y="0"/>
                </a:lnTo>
              </a:path>
            </a:pathLst>
          </a:custGeom>
          <a:noFill/>
          <a:ln w="14288">
            <a:solidFill>
              <a:srgbClr val="93A5C0"/>
            </a:solidFill>
            <a:prstDash val="solid"/>
          </a:ln>
        </p:spPr>
      </p:sp>
      <p:sp>
        <p:nvSpPr>
          <p:cNvPr id="43" name="Text 41"/>
          <p:cNvSpPr/>
          <p:nvPr/>
        </p:nvSpPr>
        <p:spPr>
          <a:xfrm>
            <a:off x="1085850" y="3482410"/>
            <a:ext cx="11106150" cy="182880"/>
          </a:xfrm>
          <a:prstGeom prst="rect">
            <a:avLst/>
          </a:prstGeom>
          <a:noFill/>
          <a:ln/>
        </p:spPr>
        <p:txBody>
          <a:bodyPr wrap="none" lIns="0" tIns="0" rIns="0" bIns="0" rtlCol="0" anchor="t"/>
          <a:lstStyle/>
          <a:p>
            <a:pPr algn="l" indent="0" marL="0">
              <a:buNone/>
            </a:pPr>
            <a:r>
              <a:rPr lang="en-US" sz="1200" dirty="0">
                <a:solidFill>
                  <a:srgbClr val="EAF1FA"/>
                </a:solidFill>
                <a:latin typeface="Microsoft YaHei" pitchFamily="34" charset="0"/>
                <a:ea typeface="Microsoft YaHei" pitchFamily="34" charset="-122"/>
                <a:cs typeface="Microsoft YaHei" pitchFamily="34" charset="-120"/>
              </a:rPr>
              <a:t>Google us-west1 · 2026-08</a:t>
            </a:r>
            <a:endParaRPr lang="en-US" sz="1200" dirty="0">
              <a:latin typeface="Microsoft YaHei" pitchFamily="34" charset="0"/>
              <a:ea typeface="Microsoft YaHei" pitchFamily="34" charset="-122"/>
              <a:cs typeface="Microsoft YaHei" pitchFamily="34" charset="-120"/>
            </a:endParaRPr>
          </a:p>
        </p:txBody>
      </p:sp>
      <p:sp>
        <p:nvSpPr>
          <p:cNvPr id="44" name="Text 42"/>
          <p:cNvSpPr/>
          <p:nvPr/>
        </p:nvSpPr>
        <p:spPr>
          <a:xfrm>
            <a:off x="4145264" y="3491573"/>
            <a:ext cx="8046736"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One region</a:t>
            </a:r>
            <a:pPr algn="l" indent="0" marL="0">
              <a:buNone/>
            </a:pPr>
            <a:r>
              <a:rPr lang="en-US" sz="1125" dirty="0">
                <a:solidFill>
                  <a:srgbClr val="C9D4E4"/>
                </a:solidFill>
                <a:latin typeface="Microsoft YaHei" pitchFamily="34" charset="0"/>
                <a:ea typeface="Microsoft YaHei" pitchFamily="34" charset="-122"/>
                <a:cs typeface="Microsoft YaHei" pitchFamily="34" charset="-120"/>
              </a:rPr>
              <a:t>'</a:t>
            </a:r>
            <a:pPr algn="l" indent="0" marL="0">
              <a:buNone/>
            </a:pPr>
            <a:r>
              <a:rPr lang="en-US" sz="1125" dirty="0">
                <a:solidFill>
                  <a:srgbClr val="C9D4E4"/>
                </a:solidFill>
                <a:latin typeface="Microsoft YaHei" pitchFamily="34" charset="0"/>
                <a:ea typeface="Microsoft YaHei" pitchFamily="34" charset="-122"/>
                <a:cs typeface="Microsoft YaHei" pitchFamily="34" charset="-120"/>
              </a:rPr>
              <a:t>s network</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7277761" y="3519487"/>
            <a:ext cx="104775" cy="104775"/>
          </a:xfrm>
          <a:custGeom>
            <a:avLst/>
            <a:gdLst/>
            <a:ahLst/>
            <a:cxnLst/>
            <a:rect l="l" t="t" r="r" b="b"/>
            <a:pathLst>
              <a:path w="104775" h="104775">
                <a:moveTo>
                  <a:pt x="104775" y="0"/>
                </a:moveTo>
                <a:lnTo>
                  <a:pt x="0" y="104775"/>
                </a:lnTo>
              </a:path>
            </a:pathLst>
          </a:custGeom>
          <a:noFill/>
          <a:ln w="17463">
            <a:solidFill>
              <a:srgbClr val="FF6B7D"/>
            </a:solidFill>
            <a:prstDash val="solid"/>
          </a:ln>
        </p:spPr>
      </p:sp>
      <p:sp>
        <p:nvSpPr>
          <p:cNvPr id="46" name="Shape 44"/>
          <p:cNvSpPr/>
          <p:nvPr/>
        </p:nvSpPr>
        <p:spPr>
          <a:xfrm>
            <a:off x="7277761" y="3519487"/>
            <a:ext cx="104775" cy="104775"/>
          </a:xfrm>
          <a:custGeom>
            <a:avLst/>
            <a:gdLst/>
            <a:ahLst/>
            <a:cxnLst/>
            <a:rect l="l" t="t" r="r" b="b"/>
            <a:pathLst>
              <a:path w="104775" h="104775">
                <a:moveTo>
                  <a:pt x="0" y="0"/>
                </a:moveTo>
                <a:lnTo>
                  <a:pt x="104775" y="104775"/>
                </a:lnTo>
              </a:path>
            </a:pathLst>
          </a:custGeom>
          <a:noFill/>
          <a:ln w="17463">
            <a:solidFill>
              <a:srgbClr val="FF6B7D"/>
            </a:solidFill>
            <a:prstDash val="solid"/>
          </a:ln>
        </p:spPr>
      </p:sp>
      <p:sp>
        <p:nvSpPr>
          <p:cNvPr id="47" name="Text 45"/>
          <p:cNvSpPr/>
          <p:nvPr/>
        </p:nvSpPr>
        <p:spPr>
          <a:xfrm>
            <a:off x="7511123" y="3491573"/>
            <a:ext cx="4680877" cy="171450"/>
          </a:xfrm>
          <a:prstGeom prst="rect">
            <a:avLst/>
          </a:prstGeom>
          <a:noFill/>
          <a:ln/>
        </p:spPr>
        <p:txBody>
          <a:bodyPr wrap="none" lIns="0" tIns="0" rIns="0" bIns="0" rtlCol="0" anchor="t"/>
          <a:lstStyle/>
          <a:p>
            <a:pPr algn="l" indent="0" marL="0">
              <a:buNone/>
            </a:pPr>
            <a:r>
              <a:rPr lang="en-US" sz="1125" b="1" dirty="0">
                <a:solidFill>
                  <a:srgbClr val="FF6B7D"/>
                </a:solidFill>
                <a:latin typeface="Microsoft YaHei" pitchFamily="34" charset="0"/>
                <a:ea typeface="Microsoft YaHei" pitchFamily="34" charset="-122"/>
                <a:cs typeface="Microsoft YaHei" pitchFamily="34" charset="-120"/>
              </a:rPr>
              <a:t>No</a:t>
            </a:r>
            <a:endParaRPr lang="en-US" sz="1125" dirty="0">
              <a:latin typeface="Microsoft YaHei" pitchFamily="34" charset="0"/>
              <a:ea typeface="Microsoft YaHei" pitchFamily="34" charset="-122"/>
              <a:cs typeface="Microsoft YaHei" pitchFamily="34" charset="-120"/>
            </a:endParaRPr>
          </a:p>
        </p:txBody>
      </p:sp>
      <p:sp>
        <p:nvSpPr>
          <p:cNvPr id="48" name="Shape 46"/>
          <p:cNvSpPr/>
          <p:nvPr/>
        </p:nvSpPr>
        <p:spPr>
          <a:xfrm>
            <a:off x="8124890" y="3519487"/>
            <a:ext cx="139700" cy="96044"/>
          </a:xfrm>
          <a:custGeom>
            <a:avLst/>
            <a:gdLst/>
            <a:ahLst/>
            <a:cxnLst/>
            <a:rect l="l" t="t" r="r" b="b"/>
            <a:pathLst>
              <a:path w="139700" h="96044">
                <a:moveTo>
                  <a:pt x="139700" y="0"/>
                </a:moveTo>
                <a:lnTo>
                  <a:pt x="43656" y="96044"/>
                </a:lnTo>
                <a:lnTo>
                  <a:pt x="0" y="52388"/>
                </a:lnTo>
              </a:path>
            </a:pathLst>
          </a:custGeom>
          <a:noFill/>
          <a:ln w="17463">
            <a:solidFill>
              <a:srgbClr val="4BD98A"/>
            </a:solidFill>
            <a:prstDash val="solid"/>
          </a:ln>
        </p:spPr>
      </p:sp>
      <p:sp>
        <p:nvSpPr>
          <p:cNvPr id="49" name="Text 47"/>
          <p:cNvSpPr/>
          <p:nvPr/>
        </p:nvSpPr>
        <p:spPr>
          <a:xfrm>
            <a:off x="8375715" y="3491573"/>
            <a:ext cx="3816285" cy="171450"/>
          </a:xfrm>
          <a:prstGeom prst="rect">
            <a:avLst/>
          </a:prstGeom>
          <a:noFill/>
          <a:ln/>
        </p:spPr>
        <p:txBody>
          <a:bodyPr wrap="none" lIns="0" tIns="0" rIns="0" bIns="0" rtlCol="0" anchor="t"/>
          <a:lstStyle/>
          <a:p>
            <a:pPr algn="l" indent="0" marL="0">
              <a:buNone/>
            </a:pPr>
            <a:r>
              <a:rPr lang="en-US" sz="1125" b="1" dirty="0">
                <a:solidFill>
                  <a:srgbClr val="4BD98A"/>
                </a:solidFill>
                <a:latin typeface="Microsoft YaHei" pitchFamily="34" charset="0"/>
                <a:ea typeface="Microsoft YaHei" pitchFamily="34" charset="-122"/>
                <a:cs typeface="Microsoft YaHei" pitchFamily="34" charset="-120"/>
              </a:rPr>
              <a:t>Yes</a:t>
            </a:r>
            <a:endParaRPr lang="en-US" sz="1125" dirty="0">
              <a:latin typeface="Microsoft YaHei" pitchFamily="34" charset="0"/>
              <a:ea typeface="Microsoft YaHei" pitchFamily="34" charset="-122"/>
              <a:cs typeface="Microsoft YaHei" pitchFamily="34" charset="-120"/>
            </a:endParaRPr>
          </a:p>
        </p:txBody>
      </p:sp>
      <p:sp>
        <p:nvSpPr>
          <p:cNvPr id="50" name="Shape 48"/>
          <p:cNvSpPr/>
          <p:nvPr/>
        </p:nvSpPr>
        <p:spPr>
          <a:xfrm>
            <a:off x="619125" y="4410075"/>
            <a:ext cx="10953750" cy="9525"/>
          </a:xfrm>
          <a:prstGeom prst="rect">
            <a:avLst/>
          </a:prstGeom>
          <a:solidFill>
            <a:srgbClr val="24304A"/>
          </a:solidFill>
          <a:ln/>
        </p:spPr>
      </p:sp>
      <p:sp>
        <p:nvSpPr>
          <p:cNvPr id="51" name="Shape 49"/>
          <p:cNvSpPr/>
          <p:nvPr/>
        </p:nvSpPr>
        <p:spPr>
          <a:xfrm>
            <a:off x="859631" y="4062412"/>
            <a:ext cx="128588" cy="42863"/>
          </a:xfrm>
          <a:prstGeom prst="ellipse">
            <a:avLst/>
          </a:prstGeom>
          <a:noFill/>
          <a:ln w="14288">
            <a:solidFill>
              <a:srgbClr val="93A5C0"/>
            </a:solidFill>
            <a:prstDash val="solid"/>
          </a:ln>
        </p:spPr>
      </p:sp>
      <p:sp>
        <p:nvSpPr>
          <p:cNvPr id="52" name="Shape 50"/>
          <p:cNvSpPr/>
          <p:nvPr/>
        </p:nvSpPr>
        <p:spPr>
          <a:xfrm>
            <a:off x="859631" y="4083844"/>
            <a:ext cx="128588" cy="121444"/>
          </a:xfrm>
          <a:custGeom>
            <a:avLst/>
            <a:gdLst/>
            <a:ahLst/>
            <a:cxnLst/>
            <a:rect l="l" t="t" r="r" b="b"/>
            <a:pathLst>
              <a:path w="128588" h="121444">
                <a:moveTo>
                  <a:pt x="0" y="0"/>
                </a:moveTo>
                <a:lnTo>
                  <a:pt x="0" y="100013"/>
                </a:lnTo>
                <a:arcTo hR="21431" wR="64294" stAng="10800000" swAng="-10800000"/>
                <a:lnTo>
                  <a:pt x="128588" y="0"/>
                </a:lnTo>
              </a:path>
            </a:pathLst>
          </a:custGeom>
          <a:noFill/>
          <a:ln w="14288">
            <a:solidFill>
              <a:srgbClr val="93A5C0"/>
            </a:solidFill>
            <a:prstDash val="solid"/>
          </a:ln>
        </p:spPr>
      </p:sp>
      <p:sp>
        <p:nvSpPr>
          <p:cNvPr id="53" name="Shape 51"/>
          <p:cNvSpPr/>
          <p:nvPr/>
        </p:nvSpPr>
        <p:spPr>
          <a:xfrm>
            <a:off x="859631" y="4133850"/>
            <a:ext cx="128588" cy="21431"/>
          </a:xfrm>
          <a:custGeom>
            <a:avLst/>
            <a:gdLst/>
            <a:ahLst/>
            <a:cxnLst/>
            <a:rect l="l" t="t" r="r" b="b"/>
            <a:pathLst>
              <a:path w="128588" h="21431">
                <a:moveTo>
                  <a:pt x="0" y="0"/>
                </a:moveTo>
                <a:arcTo hR="21431" wR="64294" stAng="10800000" swAng="-10800000"/>
              </a:path>
            </a:pathLst>
          </a:custGeom>
          <a:noFill/>
          <a:ln w="14288">
            <a:solidFill>
              <a:srgbClr val="93A5C0"/>
            </a:solidFill>
            <a:prstDash val="solid"/>
          </a:ln>
        </p:spPr>
      </p:sp>
      <p:sp>
        <p:nvSpPr>
          <p:cNvPr id="54" name="Text 52"/>
          <p:cNvSpPr/>
          <p:nvPr/>
        </p:nvSpPr>
        <p:spPr>
          <a:xfrm>
            <a:off x="1085850" y="4044385"/>
            <a:ext cx="11106150" cy="182880"/>
          </a:xfrm>
          <a:prstGeom prst="rect">
            <a:avLst/>
          </a:prstGeom>
          <a:noFill/>
          <a:ln/>
        </p:spPr>
        <p:txBody>
          <a:bodyPr wrap="none" lIns="0" tIns="0" rIns="0" bIns="0" rtlCol="0" anchor="t"/>
          <a:lstStyle/>
          <a:p>
            <a:pPr algn="l" indent="0" marL="0">
              <a:buNone/>
            </a:pPr>
            <a:r>
              <a:rPr lang="en-US" sz="1200" dirty="0">
                <a:solidFill>
                  <a:srgbClr val="EAF1FA"/>
                </a:solidFill>
                <a:latin typeface="Microsoft YaHei" pitchFamily="34" charset="0"/>
                <a:ea typeface="Microsoft YaHei" pitchFamily="34" charset="-122"/>
                <a:cs typeface="Microsoft YaHei" pitchFamily="34" charset="-120"/>
              </a:rPr>
              <a:t>AWS us-east-1 · 2025-10</a:t>
            </a:r>
            <a:endParaRPr lang="en-US" sz="1200" dirty="0">
              <a:latin typeface="Microsoft YaHei" pitchFamily="34" charset="0"/>
              <a:ea typeface="Microsoft YaHei" pitchFamily="34" charset="-122"/>
              <a:cs typeface="Microsoft YaHei" pitchFamily="34" charset="-120"/>
            </a:endParaRPr>
          </a:p>
        </p:txBody>
      </p:sp>
      <p:sp>
        <p:nvSpPr>
          <p:cNvPr id="55" name="Text 53"/>
          <p:cNvSpPr/>
          <p:nvPr/>
        </p:nvSpPr>
        <p:spPr>
          <a:xfrm>
            <a:off x="4145264" y="4053548"/>
            <a:ext cx="8046736"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One region, some global features</a:t>
            </a:r>
            <a:endParaRPr lang="en-US" sz="1125" dirty="0">
              <a:latin typeface="Microsoft YaHei" pitchFamily="34" charset="0"/>
              <a:ea typeface="Microsoft YaHei" pitchFamily="34" charset="-122"/>
              <a:cs typeface="Microsoft YaHei" pitchFamily="34" charset="-120"/>
            </a:endParaRPr>
          </a:p>
        </p:txBody>
      </p:sp>
      <p:sp>
        <p:nvSpPr>
          <p:cNvPr id="56" name="Shape 54"/>
          <p:cNvSpPr/>
          <p:nvPr/>
        </p:nvSpPr>
        <p:spPr>
          <a:xfrm>
            <a:off x="7277761" y="4081463"/>
            <a:ext cx="104775" cy="104775"/>
          </a:xfrm>
          <a:custGeom>
            <a:avLst/>
            <a:gdLst/>
            <a:ahLst/>
            <a:cxnLst/>
            <a:rect l="l" t="t" r="r" b="b"/>
            <a:pathLst>
              <a:path w="104775" h="104775">
                <a:moveTo>
                  <a:pt x="104775" y="0"/>
                </a:moveTo>
                <a:lnTo>
                  <a:pt x="0" y="104775"/>
                </a:lnTo>
              </a:path>
            </a:pathLst>
          </a:custGeom>
          <a:noFill/>
          <a:ln w="17463">
            <a:solidFill>
              <a:srgbClr val="FF6B7D"/>
            </a:solidFill>
            <a:prstDash val="solid"/>
          </a:ln>
        </p:spPr>
      </p:sp>
      <p:sp>
        <p:nvSpPr>
          <p:cNvPr id="57" name="Shape 55"/>
          <p:cNvSpPr/>
          <p:nvPr/>
        </p:nvSpPr>
        <p:spPr>
          <a:xfrm>
            <a:off x="7277761" y="4081463"/>
            <a:ext cx="104775" cy="104775"/>
          </a:xfrm>
          <a:custGeom>
            <a:avLst/>
            <a:gdLst/>
            <a:ahLst/>
            <a:cxnLst/>
            <a:rect l="l" t="t" r="r" b="b"/>
            <a:pathLst>
              <a:path w="104775" h="104775">
                <a:moveTo>
                  <a:pt x="0" y="0"/>
                </a:moveTo>
                <a:lnTo>
                  <a:pt x="104775" y="104775"/>
                </a:lnTo>
              </a:path>
            </a:pathLst>
          </a:custGeom>
          <a:noFill/>
          <a:ln w="17463">
            <a:solidFill>
              <a:srgbClr val="FF6B7D"/>
            </a:solidFill>
            <a:prstDash val="solid"/>
          </a:ln>
        </p:spPr>
      </p:sp>
      <p:sp>
        <p:nvSpPr>
          <p:cNvPr id="58" name="Text 56"/>
          <p:cNvSpPr/>
          <p:nvPr/>
        </p:nvSpPr>
        <p:spPr>
          <a:xfrm>
            <a:off x="7511123" y="4053548"/>
            <a:ext cx="4680877" cy="171450"/>
          </a:xfrm>
          <a:prstGeom prst="rect">
            <a:avLst/>
          </a:prstGeom>
          <a:noFill/>
          <a:ln/>
        </p:spPr>
        <p:txBody>
          <a:bodyPr wrap="none" lIns="0" tIns="0" rIns="0" bIns="0" rtlCol="0" anchor="t"/>
          <a:lstStyle/>
          <a:p>
            <a:pPr algn="l" indent="0" marL="0">
              <a:buNone/>
            </a:pPr>
            <a:r>
              <a:rPr lang="en-US" sz="1125" b="1" dirty="0">
                <a:solidFill>
                  <a:srgbClr val="FF6B7D"/>
                </a:solidFill>
                <a:latin typeface="Microsoft YaHei" pitchFamily="34" charset="0"/>
                <a:ea typeface="Microsoft YaHei" pitchFamily="34" charset="-122"/>
                <a:cs typeface="Microsoft YaHei" pitchFamily="34" charset="-120"/>
              </a:rPr>
              <a:t>No</a:t>
            </a:r>
            <a:endParaRPr lang="en-US" sz="1125" dirty="0">
              <a:latin typeface="Microsoft YaHei" pitchFamily="34" charset="0"/>
              <a:ea typeface="Microsoft YaHei" pitchFamily="34" charset="-122"/>
              <a:cs typeface="Microsoft YaHei" pitchFamily="34" charset="-120"/>
            </a:endParaRPr>
          </a:p>
        </p:txBody>
      </p:sp>
      <p:sp>
        <p:nvSpPr>
          <p:cNvPr id="59" name="Shape 57"/>
          <p:cNvSpPr/>
          <p:nvPr/>
        </p:nvSpPr>
        <p:spPr>
          <a:xfrm>
            <a:off x="8124890" y="4081463"/>
            <a:ext cx="139700" cy="96044"/>
          </a:xfrm>
          <a:custGeom>
            <a:avLst/>
            <a:gdLst/>
            <a:ahLst/>
            <a:cxnLst/>
            <a:rect l="l" t="t" r="r" b="b"/>
            <a:pathLst>
              <a:path w="139700" h="96044">
                <a:moveTo>
                  <a:pt x="139700" y="0"/>
                </a:moveTo>
                <a:lnTo>
                  <a:pt x="43656" y="96044"/>
                </a:lnTo>
                <a:lnTo>
                  <a:pt x="0" y="52388"/>
                </a:lnTo>
              </a:path>
            </a:pathLst>
          </a:custGeom>
          <a:noFill/>
          <a:ln w="17463">
            <a:solidFill>
              <a:srgbClr val="4BD98A"/>
            </a:solidFill>
            <a:prstDash val="solid"/>
          </a:ln>
        </p:spPr>
      </p:sp>
      <p:sp>
        <p:nvSpPr>
          <p:cNvPr id="60" name="Text 58"/>
          <p:cNvSpPr/>
          <p:nvPr/>
        </p:nvSpPr>
        <p:spPr>
          <a:xfrm>
            <a:off x="8375715" y="4053548"/>
            <a:ext cx="3816285" cy="171450"/>
          </a:xfrm>
          <a:prstGeom prst="rect">
            <a:avLst/>
          </a:prstGeom>
          <a:noFill/>
          <a:ln/>
        </p:spPr>
        <p:txBody>
          <a:bodyPr wrap="none" lIns="0" tIns="0" rIns="0" bIns="0" rtlCol="0" anchor="t"/>
          <a:lstStyle/>
          <a:p>
            <a:pPr algn="l" indent="0" marL="0">
              <a:buNone/>
            </a:pPr>
            <a:r>
              <a:rPr lang="en-US" sz="1125" b="1" dirty="0">
                <a:solidFill>
                  <a:srgbClr val="4BD98A"/>
                </a:solidFill>
                <a:latin typeface="Microsoft YaHei" pitchFamily="34" charset="0"/>
                <a:ea typeface="Microsoft YaHei" pitchFamily="34" charset="-122"/>
                <a:cs typeface="Microsoft YaHei" pitchFamily="34" charset="-120"/>
              </a:rPr>
              <a:t>Yes</a:t>
            </a:r>
            <a:endParaRPr lang="en-US" sz="1125" dirty="0">
              <a:latin typeface="Microsoft YaHei" pitchFamily="34" charset="0"/>
              <a:ea typeface="Microsoft YaHei" pitchFamily="34" charset="-122"/>
              <a:cs typeface="Microsoft YaHei" pitchFamily="34" charset="-120"/>
            </a:endParaRPr>
          </a:p>
        </p:txBody>
      </p:sp>
      <p:sp>
        <p:nvSpPr>
          <p:cNvPr id="61" name="Text 59"/>
          <p:cNvSpPr/>
          <p:nvPr/>
        </p:nvSpPr>
        <p:spPr>
          <a:xfrm>
            <a:off x="8736346" y="4053548"/>
            <a:ext cx="3455654" cy="171450"/>
          </a:xfrm>
          <a:prstGeom prst="rect">
            <a:avLst/>
          </a:prstGeom>
          <a:noFill/>
          <a:ln/>
        </p:spPr>
        <p:txBody>
          <a:bodyPr wrap="none" lIns="0" tIns="0" rIns="0" bIns="0" rtlCol="0" anchor="t"/>
          <a:lstStyle/>
          <a:p>
            <a:pPr algn="l" indent="0" marL="0">
              <a:buNone/>
            </a:pPr>
            <a:r>
              <a:rPr lang="en-US" sz="1125" dirty="0">
                <a:solidFill>
                  <a:srgbClr val="93A5C0"/>
                </a:solidFill>
                <a:latin typeface="Microsoft YaHei" pitchFamily="34" charset="0"/>
                <a:ea typeface="Microsoft YaHei" pitchFamily="34" charset="-122"/>
                <a:cs typeface="Microsoft YaHei" pitchFamily="34" charset="-120"/>
              </a:rPr>
              <a:t>mostly, IAM tied to us-east-1</a:t>
            </a:r>
            <a:endParaRPr lang="en-US" sz="1125" dirty="0">
              <a:latin typeface="Microsoft YaHei" pitchFamily="34" charset="0"/>
              <a:ea typeface="Microsoft YaHei" pitchFamily="34" charset="-122"/>
              <a:cs typeface="Microsoft YaHei" pitchFamily="34" charset="-120"/>
            </a:endParaRPr>
          </a:p>
        </p:txBody>
      </p:sp>
      <p:sp>
        <p:nvSpPr>
          <p:cNvPr id="62" name="Shape 60"/>
          <p:cNvSpPr/>
          <p:nvPr/>
        </p:nvSpPr>
        <p:spPr>
          <a:xfrm>
            <a:off x="619125" y="4972050"/>
            <a:ext cx="10953750" cy="9525"/>
          </a:xfrm>
          <a:prstGeom prst="rect">
            <a:avLst/>
          </a:prstGeom>
          <a:solidFill>
            <a:srgbClr val="24304A"/>
          </a:solidFill>
          <a:ln/>
        </p:spPr>
      </p:sp>
      <p:sp>
        <p:nvSpPr>
          <p:cNvPr id="63" name="Shape 61"/>
          <p:cNvSpPr/>
          <p:nvPr/>
        </p:nvSpPr>
        <p:spPr>
          <a:xfrm>
            <a:off x="909638" y="4695825"/>
            <a:ext cx="28575" cy="5358"/>
          </a:xfrm>
          <a:custGeom>
            <a:avLst/>
            <a:gdLst/>
            <a:ahLst/>
            <a:cxnLst/>
            <a:rect l="l" t="t" r="r" b="b"/>
            <a:pathLst>
              <a:path w="28575" h="5358">
                <a:moveTo>
                  <a:pt x="0" y="0"/>
                </a:moveTo>
                <a:lnTo>
                  <a:pt x="28575" y="0"/>
                </a:lnTo>
              </a:path>
            </a:pathLst>
          </a:custGeom>
          <a:noFill/>
          <a:ln w="14288">
            <a:solidFill>
              <a:srgbClr val="93A5C0"/>
            </a:solidFill>
            <a:prstDash val="solid"/>
          </a:ln>
        </p:spPr>
      </p:sp>
      <p:sp>
        <p:nvSpPr>
          <p:cNvPr id="64" name="Shape 62"/>
          <p:cNvSpPr/>
          <p:nvPr/>
        </p:nvSpPr>
        <p:spPr>
          <a:xfrm>
            <a:off x="909638" y="4667250"/>
            <a:ext cx="28575" cy="5358"/>
          </a:xfrm>
          <a:custGeom>
            <a:avLst/>
            <a:gdLst/>
            <a:ahLst/>
            <a:cxnLst/>
            <a:rect l="l" t="t" r="r" b="b"/>
            <a:pathLst>
              <a:path w="28575" h="5358">
                <a:moveTo>
                  <a:pt x="0" y="0"/>
                </a:moveTo>
                <a:lnTo>
                  <a:pt x="28575" y="0"/>
                </a:lnTo>
              </a:path>
            </a:pathLst>
          </a:custGeom>
          <a:noFill/>
          <a:ln w="14288">
            <a:solidFill>
              <a:srgbClr val="93A5C0"/>
            </a:solidFill>
            <a:prstDash val="solid"/>
          </a:ln>
        </p:spPr>
      </p:sp>
      <p:sp>
        <p:nvSpPr>
          <p:cNvPr id="65" name="Shape 63"/>
          <p:cNvSpPr/>
          <p:nvPr/>
        </p:nvSpPr>
        <p:spPr>
          <a:xfrm>
            <a:off x="909638" y="4724400"/>
            <a:ext cx="28575" cy="35719"/>
          </a:xfrm>
          <a:custGeom>
            <a:avLst/>
            <a:gdLst/>
            <a:ahLst/>
            <a:cxnLst/>
            <a:rect l="l" t="t" r="r" b="b"/>
            <a:pathLst>
              <a:path w="28575" h="35719">
                <a:moveTo>
                  <a:pt x="28575" y="35719"/>
                </a:moveTo>
                <a:lnTo>
                  <a:pt x="28575" y="14288"/>
                </a:lnTo>
                <a:arcTo hR="14288" wR="14288" stAng="0" swAng="-10800000"/>
                <a:lnTo>
                  <a:pt x="0" y="35719"/>
                </a:lnTo>
              </a:path>
            </a:pathLst>
          </a:custGeom>
          <a:noFill/>
          <a:ln w="14288">
            <a:solidFill>
              <a:srgbClr val="93A5C0"/>
            </a:solidFill>
            <a:prstDash val="solid"/>
          </a:ln>
        </p:spPr>
      </p:sp>
      <p:sp>
        <p:nvSpPr>
          <p:cNvPr id="66" name="Shape 64"/>
          <p:cNvSpPr/>
          <p:nvPr/>
        </p:nvSpPr>
        <p:spPr>
          <a:xfrm>
            <a:off x="852488" y="4660106"/>
            <a:ext cx="142875" cy="100013"/>
          </a:xfrm>
          <a:custGeom>
            <a:avLst/>
            <a:gdLst/>
            <a:ahLst/>
            <a:cxnLst/>
            <a:rect l="l" t="t" r="r" b="b"/>
            <a:pathLst>
              <a:path w="142875" h="100013">
                <a:moveTo>
                  <a:pt x="28575" y="21431"/>
                </a:moveTo>
                <a:lnTo>
                  <a:pt x="14288" y="21431"/>
                </a:lnTo>
                <a:arcTo hR="14288" wR="14288" stAng="16200000" swAng="-5400000"/>
                <a:lnTo>
                  <a:pt x="0" y="85725"/>
                </a:lnTo>
                <a:arcTo hR="14288" wR="14288" stAng="10800000" swAng="-5400000"/>
                <a:lnTo>
                  <a:pt x="128588" y="100013"/>
                </a:lnTo>
                <a:arcTo hR="14288" wR="14288" stAng="5400000" swAng="-5400000"/>
                <a:lnTo>
                  <a:pt x="142875" y="14288"/>
                </a:lnTo>
                <a:arcTo hR="14288" wR="14288" stAng="0" swAng="-5400000"/>
                <a:lnTo>
                  <a:pt x="114300" y="0"/>
                </a:lnTo>
              </a:path>
            </a:pathLst>
          </a:custGeom>
          <a:noFill/>
          <a:ln w="14288">
            <a:solidFill>
              <a:srgbClr val="93A5C0"/>
            </a:solidFill>
            <a:prstDash val="solid"/>
          </a:ln>
        </p:spPr>
      </p:sp>
      <p:sp>
        <p:nvSpPr>
          <p:cNvPr id="67" name="Shape 65"/>
          <p:cNvSpPr/>
          <p:nvPr/>
        </p:nvSpPr>
        <p:spPr>
          <a:xfrm>
            <a:off x="881063" y="4631531"/>
            <a:ext cx="85725" cy="128588"/>
          </a:xfrm>
          <a:custGeom>
            <a:avLst/>
            <a:gdLst/>
            <a:ahLst/>
            <a:cxnLst/>
            <a:rect l="l" t="t" r="r" b="b"/>
            <a:pathLst>
              <a:path w="85725" h="128588">
                <a:moveTo>
                  <a:pt x="0" y="128588"/>
                </a:moveTo>
                <a:lnTo>
                  <a:pt x="0" y="14288"/>
                </a:lnTo>
                <a:arcTo hR="14288" wR="14288" stAng="10800000" swAng="5400000"/>
                <a:lnTo>
                  <a:pt x="71438" y="0"/>
                </a:lnTo>
                <a:arcTo hR="14288" wR="14288" stAng="16200000" swAng="5400000"/>
                <a:lnTo>
                  <a:pt x="85725" y="128588"/>
                </a:lnTo>
              </a:path>
            </a:pathLst>
          </a:custGeom>
          <a:noFill/>
          <a:ln w="14288">
            <a:solidFill>
              <a:srgbClr val="93A5C0"/>
            </a:solidFill>
            <a:prstDash val="solid"/>
          </a:ln>
        </p:spPr>
      </p:sp>
      <p:sp>
        <p:nvSpPr>
          <p:cNvPr id="68" name="Text 66"/>
          <p:cNvSpPr/>
          <p:nvPr/>
        </p:nvSpPr>
        <p:spPr>
          <a:xfrm>
            <a:off x="1085850" y="4606360"/>
            <a:ext cx="11106150" cy="182880"/>
          </a:xfrm>
          <a:prstGeom prst="rect">
            <a:avLst/>
          </a:prstGeom>
          <a:noFill/>
          <a:ln/>
        </p:spPr>
        <p:txBody>
          <a:bodyPr wrap="none" lIns="0" tIns="0" rIns="0" bIns="0" rtlCol="0" anchor="t"/>
          <a:lstStyle/>
          <a:p>
            <a:pPr algn="l" indent="0" marL="0">
              <a:buNone/>
            </a:pPr>
            <a:r>
              <a:rPr lang="en-US" sz="1200" dirty="0">
                <a:solidFill>
                  <a:srgbClr val="EAF1FA"/>
                </a:solidFill>
                <a:latin typeface="Microsoft YaHei" pitchFamily="34" charset="0"/>
                <a:ea typeface="Microsoft YaHei" pitchFamily="34" charset="-122"/>
                <a:cs typeface="Microsoft YaHei" pitchFamily="34" charset="-120"/>
              </a:rPr>
              <a:t>AWS Middle East · 2026-03</a:t>
            </a:r>
            <a:endParaRPr lang="en-US" sz="1200" dirty="0">
              <a:latin typeface="Microsoft YaHei" pitchFamily="34" charset="0"/>
              <a:ea typeface="Microsoft YaHei" pitchFamily="34" charset="-122"/>
              <a:cs typeface="Microsoft YaHei" pitchFamily="34" charset="-120"/>
            </a:endParaRPr>
          </a:p>
        </p:txBody>
      </p:sp>
      <p:sp>
        <p:nvSpPr>
          <p:cNvPr id="69" name="Text 67"/>
          <p:cNvSpPr/>
          <p:nvPr/>
        </p:nvSpPr>
        <p:spPr>
          <a:xfrm>
            <a:off x="4145264" y="4615523"/>
            <a:ext cx="8046736"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Two regions, several AZs</a:t>
            </a:r>
            <a:endParaRPr lang="en-US" sz="1125" dirty="0">
              <a:latin typeface="Microsoft YaHei" pitchFamily="34" charset="0"/>
              <a:ea typeface="Microsoft YaHei" pitchFamily="34" charset="-122"/>
              <a:cs typeface="Microsoft YaHei" pitchFamily="34" charset="-120"/>
            </a:endParaRPr>
          </a:p>
        </p:txBody>
      </p:sp>
      <p:sp>
        <p:nvSpPr>
          <p:cNvPr id="70" name="Shape 68"/>
          <p:cNvSpPr/>
          <p:nvPr/>
        </p:nvSpPr>
        <p:spPr>
          <a:xfrm>
            <a:off x="7277761" y="4643438"/>
            <a:ext cx="104775" cy="104775"/>
          </a:xfrm>
          <a:custGeom>
            <a:avLst/>
            <a:gdLst/>
            <a:ahLst/>
            <a:cxnLst/>
            <a:rect l="l" t="t" r="r" b="b"/>
            <a:pathLst>
              <a:path w="104775" h="104775">
                <a:moveTo>
                  <a:pt x="104775" y="0"/>
                </a:moveTo>
                <a:lnTo>
                  <a:pt x="0" y="104775"/>
                </a:lnTo>
              </a:path>
            </a:pathLst>
          </a:custGeom>
          <a:noFill/>
          <a:ln w="17463">
            <a:solidFill>
              <a:srgbClr val="FF6B7D"/>
            </a:solidFill>
            <a:prstDash val="solid"/>
          </a:ln>
        </p:spPr>
      </p:sp>
      <p:sp>
        <p:nvSpPr>
          <p:cNvPr id="71" name="Shape 69"/>
          <p:cNvSpPr/>
          <p:nvPr/>
        </p:nvSpPr>
        <p:spPr>
          <a:xfrm>
            <a:off x="7277761" y="4643438"/>
            <a:ext cx="104775" cy="104775"/>
          </a:xfrm>
          <a:custGeom>
            <a:avLst/>
            <a:gdLst/>
            <a:ahLst/>
            <a:cxnLst/>
            <a:rect l="l" t="t" r="r" b="b"/>
            <a:pathLst>
              <a:path w="104775" h="104775">
                <a:moveTo>
                  <a:pt x="0" y="0"/>
                </a:moveTo>
                <a:lnTo>
                  <a:pt x="104775" y="104775"/>
                </a:lnTo>
              </a:path>
            </a:pathLst>
          </a:custGeom>
          <a:noFill/>
          <a:ln w="17463">
            <a:solidFill>
              <a:srgbClr val="FF6B7D"/>
            </a:solidFill>
            <a:prstDash val="solid"/>
          </a:ln>
        </p:spPr>
      </p:sp>
      <p:sp>
        <p:nvSpPr>
          <p:cNvPr id="72" name="Text 70"/>
          <p:cNvSpPr/>
          <p:nvPr/>
        </p:nvSpPr>
        <p:spPr>
          <a:xfrm>
            <a:off x="7511123" y="4615523"/>
            <a:ext cx="4680877" cy="171450"/>
          </a:xfrm>
          <a:prstGeom prst="rect">
            <a:avLst/>
          </a:prstGeom>
          <a:noFill/>
          <a:ln/>
        </p:spPr>
        <p:txBody>
          <a:bodyPr wrap="none" lIns="0" tIns="0" rIns="0" bIns="0" rtlCol="0" anchor="t"/>
          <a:lstStyle/>
          <a:p>
            <a:pPr algn="l" indent="0" marL="0">
              <a:buNone/>
            </a:pPr>
            <a:r>
              <a:rPr lang="en-US" sz="1125" b="1" dirty="0">
                <a:solidFill>
                  <a:srgbClr val="FF6B7D"/>
                </a:solidFill>
                <a:latin typeface="Microsoft YaHei" pitchFamily="34" charset="0"/>
                <a:ea typeface="Microsoft YaHei" pitchFamily="34" charset="-122"/>
                <a:cs typeface="Microsoft YaHei" pitchFamily="34" charset="-120"/>
              </a:rPr>
              <a:t>No</a:t>
            </a:r>
            <a:endParaRPr lang="en-US" sz="1125" dirty="0">
              <a:latin typeface="Microsoft YaHei" pitchFamily="34" charset="0"/>
              <a:ea typeface="Microsoft YaHei" pitchFamily="34" charset="-122"/>
              <a:cs typeface="Microsoft YaHei" pitchFamily="34" charset="-120"/>
            </a:endParaRPr>
          </a:p>
        </p:txBody>
      </p:sp>
      <p:sp>
        <p:nvSpPr>
          <p:cNvPr id="73" name="Shape 71"/>
          <p:cNvSpPr/>
          <p:nvPr/>
        </p:nvSpPr>
        <p:spPr>
          <a:xfrm>
            <a:off x="8124890" y="4643438"/>
            <a:ext cx="139700" cy="96044"/>
          </a:xfrm>
          <a:custGeom>
            <a:avLst/>
            <a:gdLst/>
            <a:ahLst/>
            <a:cxnLst/>
            <a:rect l="l" t="t" r="r" b="b"/>
            <a:pathLst>
              <a:path w="139700" h="96044">
                <a:moveTo>
                  <a:pt x="139700" y="0"/>
                </a:moveTo>
                <a:lnTo>
                  <a:pt x="43656" y="96044"/>
                </a:lnTo>
                <a:lnTo>
                  <a:pt x="0" y="52388"/>
                </a:lnTo>
              </a:path>
            </a:pathLst>
          </a:custGeom>
          <a:noFill/>
          <a:ln w="17463">
            <a:solidFill>
              <a:srgbClr val="4BD98A"/>
            </a:solidFill>
            <a:prstDash val="solid"/>
          </a:ln>
        </p:spPr>
      </p:sp>
      <p:sp>
        <p:nvSpPr>
          <p:cNvPr id="74" name="Text 72"/>
          <p:cNvSpPr/>
          <p:nvPr/>
        </p:nvSpPr>
        <p:spPr>
          <a:xfrm>
            <a:off x="8375715" y="4615523"/>
            <a:ext cx="3816285" cy="171450"/>
          </a:xfrm>
          <a:prstGeom prst="rect">
            <a:avLst/>
          </a:prstGeom>
          <a:noFill/>
          <a:ln/>
        </p:spPr>
        <p:txBody>
          <a:bodyPr wrap="none" lIns="0" tIns="0" rIns="0" bIns="0" rtlCol="0" anchor="t"/>
          <a:lstStyle/>
          <a:p>
            <a:pPr algn="l" indent="0" marL="0">
              <a:buNone/>
            </a:pPr>
            <a:r>
              <a:rPr lang="en-US" sz="1125" b="1" dirty="0">
                <a:solidFill>
                  <a:srgbClr val="4BD98A"/>
                </a:solidFill>
                <a:latin typeface="Microsoft YaHei" pitchFamily="34" charset="0"/>
                <a:ea typeface="Microsoft YaHei" pitchFamily="34" charset="-122"/>
                <a:cs typeface="Microsoft YaHei" pitchFamily="34" charset="-120"/>
              </a:rPr>
              <a:t>Yes</a:t>
            </a:r>
            <a:endParaRPr lang="en-US" sz="1125" dirty="0">
              <a:latin typeface="Microsoft YaHei" pitchFamily="34" charset="0"/>
              <a:ea typeface="Microsoft YaHei" pitchFamily="34" charset="-122"/>
              <a:cs typeface="Microsoft YaHei" pitchFamily="34" charset="-120"/>
            </a:endParaRPr>
          </a:p>
        </p:txBody>
      </p:sp>
      <p:sp>
        <p:nvSpPr>
          <p:cNvPr id="75" name="Text 73"/>
          <p:cNvSpPr/>
          <p:nvPr/>
        </p:nvSpPr>
        <p:spPr>
          <a:xfrm>
            <a:off x="8736346" y="4615523"/>
            <a:ext cx="3455654" cy="171450"/>
          </a:xfrm>
          <a:prstGeom prst="rect">
            <a:avLst/>
          </a:prstGeom>
          <a:noFill/>
          <a:ln/>
        </p:spPr>
        <p:txBody>
          <a:bodyPr wrap="none" lIns="0" tIns="0" rIns="0" bIns="0" rtlCol="0" anchor="t"/>
          <a:lstStyle/>
          <a:p>
            <a:pPr algn="l" indent="0" marL="0">
              <a:buNone/>
            </a:pPr>
            <a:r>
              <a:rPr lang="en-US" sz="1125" dirty="0">
                <a:solidFill>
                  <a:srgbClr val="93A5C0"/>
                </a:solidFill>
                <a:latin typeface="Microsoft YaHei" pitchFamily="34" charset="0"/>
                <a:ea typeface="Microsoft YaHei" pitchFamily="34" charset="-122"/>
                <a:cs typeface="Microsoft YaHei" pitchFamily="34" charset="-120"/>
              </a:rPr>
              <a:t>with off-region backups</a:t>
            </a:r>
            <a:endParaRPr lang="en-US" sz="1125" dirty="0">
              <a:latin typeface="Microsoft YaHei" pitchFamily="34" charset="0"/>
              <a:ea typeface="Microsoft YaHei" pitchFamily="34" charset="-122"/>
              <a:cs typeface="Microsoft YaHei" pitchFamily="34" charset="-120"/>
            </a:endParaRPr>
          </a:p>
        </p:txBody>
      </p:sp>
      <p:sp>
        <p:nvSpPr>
          <p:cNvPr id="76" name="Shape 74"/>
          <p:cNvSpPr/>
          <p:nvPr/>
        </p:nvSpPr>
        <p:spPr>
          <a:xfrm>
            <a:off x="619125" y="4981575"/>
            <a:ext cx="10953750" cy="552450"/>
          </a:xfrm>
          <a:prstGeom prst="rect">
            <a:avLst/>
          </a:prstGeom>
          <a:solidFill>
            <a:srgbClr val="132834"/>
          </a:solidFill>
          <a:ln/>
        </p:spPr>
      </p:sp>
      <p:sp>
        <p:nvSpPr>
          <p:cNvPr id="77" name="Shape 75"/>
          <p:cNvSpPr/>
          <p:nvPr/>
        </p:nvSpPr>
        <p:spPr>
          <a:xfrm>
            <a:off x="619125" y="4981575"/>
            <a:ext cx="28575" cy="552450"/>
          </a:xfrm>
          <a:prstGeom prst="rect">
            <a:avLst/>
          </a:prstGeom>
          <a:solidFill>
            <a:srgbClr val="53E0D2"/>
          </a:solidFill>
          <a:ln/>
        </p:spPr>
      </p:sp>
      <p:sp>
        <p:nvSpPr>
          <p:cNvPr id="78" name="Shape 76"/>
          <p:cNvSpPr/>
          <p:nvPr/>
        </p:nvSpPr>
        <p:spPr>
          <a:xfrm>
            <a:off x="619125" y="5534025"/>
            <a:ext cx="10953750" cy="9525"/>
          </a:xfrm>
          <a:prstGeom prst="rect">
            <a:avLst/>
          </a:prstGeom>
          <a:solidFill>
            <a:srgbClr val="24304A"/>
          </a:solidFill>
          <a:ln/>
        </p:spPr>
      </p:sp>
      <p:sp>
        <p:nvSpPr>
          <p:cNvPr id="79" name="Shape 77"/>
          <p:cNvSpPr/>
          <p:nvPr/>
        </p:nvSpPr>
        <p:spPr>
          <a:xfrm>
            <a:off x="852488" y="5186363"/>
            <a:ext cx="142875" cy="142875"/>
          </a:xfrm>
          <a:prstGeom prst="ellipse">
            <a:avLst/>
          </a:prstGeom>
          <a:noFill/>
          <a:ln w="14288">
            <a:solidFill>
              <a:srgbClr val="53E0D2"/>
            </a:solidFill>
            <a:prstDash val="solid"/>
          </a:ln>
        </p:spPr>
      </p:sp>
      <p:sp>
        <p:nvSpPr>
          <p:cNvPr id="80" name="Shape 78"/>
          <p:cNvSpPr/>
          <p:nvPr/>
        </p:nvSpPr>
        <p:spPr>
          <a:xfrm>
            <a:off x="895350" y="5186363"/>
            <a:ext cx="57150" cy="142875"/>
          </a:xfrm>
          <a:custGeom>
            <a:avLst/>
            <a:gdLst/>
            <a:ahLst/>
            <a:cxnLst/>
            <a:rect l="l" t="t" r="r" b="b"/>
            <a:pathLst>
              <a:path w="57150" h="142875">
                <a:moveTo>
                  <a:pt x="28575" y="0"/>
                </a:moveTo>
                <a:arcTo hR="103584" wR="103584" stAng="13416169" swAng="-5232338"/>
                <a:arcTo hR="103584" wR="103584" stAng="2616169" swAng="-5232338"/>
              </a:path>
            </a:pathLst>
          </a:custGeom>
          <a:noFill/>
          <a:ln w="14288">
            <a:solidFill>
              <a:srgbClr val="53E0D2"/>
            </a:solidFill>
            <a:prstDash val="solid"/>
          </a:ln>
        </p:spPr>
      </p:sp>
      <p:sp>
        <p:nvSpPr>
          <p:cNvPr id="81" name="Shape 79"/>
          <p:cNvSpPr/>
          <p:nvPr/>
        </p:nvSpPr>
        <p:spPr>
          <a:xfrm>
            <a:off x="852488" y="5257800"/>
            <a:ext cx="142875" cy="5358"/>
          </a:xfrm>
          <a:custGeom>
            <a:avLst/>
            <a:gdLst/>
            <a:ahLst/>
            <a:cxnLst/>
            <a:rect l="l" t="t" r="r" b="b"/>
            <a:pathLst>
              <a:path w="142875" h="5358">
                <a:moveTo>
                  <a:pt x="0" y="0"/>
                </a:moveTo>
                <a:lnTo>
                  <a:pt x="142875" y="0"/>
                </a:lnTo>
              </a:path>
            </a:pathLst>
          </a:custGeom>
          <a:noFill/>
          <a:ln w="14288">
            <a:solidFill>
              <a:srgbClr val="53E0D2"/>
            </a:solidFill>
            <a:prstDash val="solid"/>
          </a:ln>
        </p:spPr>
      </p:sp>
      <p:sp>
        <p:nvSpPr>
          <p:cNvPr id="82" name="Text 80"/>
          <p:cNvSpPr/>
          <p:nvPr/>
        </p:nvSpPr>
        <p:spPr>
          <a:xfrm>
            <a:off x="1085850" y="5168335"/>
            <a:ext cx="11106150" cy="182880"/>
          </a:xfrm>
          <a:prstGeom prst="rect">
            <a:avLst/>
          </a:prstGeom>
          <a:noFill/>
          <a:ln/>
        </p:spPr>
        <p:txBody>
          <a:bodyPr wrap="none" lIns="0" tIns="0" rIns="0" bIns="0" rtlCol="0" anchor="t"/>
          <a:lstStyle/>
          <a:p>
            <a:pPr algn="l" indent="0" marL="0">
              <a:buNone/>
            </a:pPr>
            <a:r>
              <a:rPr lang="en-US" sz="1200" b="1" dirty="0">
                <a:solidFill>
                  <a:srgbClr val="53E0D2"/>
                </a:solidFill>
                <a:latin typeface="Microsoft YaHei" pitchFamily="34" charset="0"/>
                <a:ea typeface="Microsoft YaHei" pitchFamily="34" charset="-122"/>
                <a:cs typeface="Microsoft YaHei" pitchFamily="34" charset="-120"/>
              </a:rPr>
              <a:t>Google 2025-06, Azure 2026-02</a:t>
            </a:r>
            <a:endParaRPr lang="en-US" sz="1200" dirty="0">
              <a:latin typeface="Microsoft YaHei" pitchFamily="34" charset="0"/>
              <a:ea typeface="Microsoft YaHei" pitchFamily="34" charset="-122"/>
              <a:cs typeface="Microsoft YaHei" pitchFamily="34" charset="-120"/>
            </a:endParaRPr>
          </a:p>
        </p:txBody>
      </p:sp>
      <p:sp>
        <p:nvSpPr>
          <p:cNvPr id="83" name="Text 81"/>
          <p:cNvSpPr/>
          <p:nvPr/>
        </p:nvSpPr>
        <p:spPr>
          <a:xfrm>
            <a:off x="4145264" y="5177498"/>
            <a:ext cx="8046736"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Global or multi-region control plane</a:t>
            </a:r>
            <a:endParaRPr lang="en-US" sz="1125" dirty="0">
              <a:latin typeface="Microsoft YaHei" pitchFamily="34" charset="0"/>
              <a:ea typeface="Microsoft YaHei" pitchFamily="34" charset="-122"/>
              <a:cs typeface="Microsoft YaHei" pitchFamily="34" charset="-120"/>
            </a:endParaRPr>
          </a:p>
        </p:txBody>
      </p:sp>
      <p:sp>
        <p:nvSpPr>
          <p:cNvPr id="84" name="Shape 82"/>
          <p:cNvSpPr/>
          <p:nvPr/>
        </p:nvSpPr>
        <p:spPr>
          <a:xfrm>
            <a:off x="7277761" y="5205413"/>
            <a:ext cx="104775" cy="104775"/>
          </a:xfrm>
          <a:custGeom>
            <a:avLst/>
            <a:gdLst/>
            <a:ahLst/>
            <a:cxnLst/>
            <a:rect l="l" t="t" r="r" b="b"/>
            <a:pathLst>
              <a:path w="104775" h="104775">
                <a:moveTo>
                  <a:pt x="104775" y="0"/>
                </a:moveTo>
                <a:lnTo>
                  <a:pt x="0" y="104775"/>
                </a:lnTo>
              </a:path>
            </a:pathLst>
          </a:custGeom>
          <a:noFill/>
          <a:ln w="17463">
            <a:solidFill>
              <a:srgbClr val="FF6B7D"/>
            </a:solidFill>
            <a:prstDash val="solid"/>
          </a:ln>
        </p:spPr>
      </p:sp>
      <p:sp>
        <p:nvSpPr>
          <p:cNvPr id="85" name="Shape 83"/>
          <p:cNvSpPr/>
          <p:nvPr/>
        </p:nvSpPr>
        <p:spPr>
          <a:xfrm>
            <a:off x="7277761" y="5205413"/>
            <a:ext cx="104775" cy="104775"/>
          </a:xfrm>
          <a:custGeom>
            <a:avLst/>
            <a:gdLst/>
            <a:ahLst/>
            <a:cxnLst/>
            <a:rect l="l" t="t" r="r" b="b"/>
            <a:pathLst>
              <a:path w="104775" h="104775">
                <a:moveTo>
                  <a:pt x="0" y="0"/>
                </a:moveTo>
                <a:lnTo>
                  <a:pt x="104775" y="104775"/>
                </a:lnTo>
              </a:path>
            </a:pathLst>
          </a:custGeom>
          <a:noFill/>
          <a:ln w="17463">
            <a:solidFill>
              <a:srgbClr val="FF6B7D"/>
            </a:solidFill>
            <a:prstDash val="solid"/>
          </a:ln>
        </p:spPr>
      </p:sp>
      <p:sp>
        <p:nvSpPr>
          <p:cNvPr id="86" name="Text 84"/>
          <p:cNvSpPr/>
          <p:nvPr/>
        </p:nvSpPr>
        <p:spPr>
          <a:xfrm>
            <a:off x="7511123" y="5177498"/>
            <a:ext cx="4680877" cy="171450"/>
          </a:xfrm>
          <a:prstGeom prst="rect">
            <a:avLst/>
          </a:prstGeom>
          <a:noFill/>
          <a:ln/>
        </p:spPr>
        <p:txBody>
          <a:bodyPr wrap="none" lIns="0" tIns="0" rIns="0" bIns="0" rtlCol="0" anchor="t"/>
          <a:lstStyle/>
          <a:p>
            <a:pPr algn="l" indent="0" marL="0">
              <a:buNone/>
            </a:pPr>
            <a:r>
              <a:rPr lang="en-US" sz="1125" b="1" dirty="0">
                <a:solidFill>
                  <a:srgbClr val="FF6B7D"/>
                </a:solidFill>
                <a:latin typeface="Microsoft YaHei" pitchFamily="34" charset="0"/>
                <a:ea typeface="Microsoft YaHei" pitchFamily="34" charset="-122"/>
                <a:cs typeface="Microsoft YaHei" pitchFamily="34" charset="-120"/>
              </a:rPr>
              <a:t>No</a:t>
            </a:r>
            <a:endParaRPr lang="en-US" sz="1125" dirty="0">
              <a:latin typeface="Microsoft YaHei" pitchFamily="34" charset="0"/>
              <a:ea typeface="Microsoft YaHei" pitchFamily="34" charset="-122"/>
              <a:cs typeface="Microsoft YaHei" pitchFamily="34" charset="-120"/>
            </a:endParaRPr>
          </a:p>
        </p:txBody>
      </p:sp>
      <p:sp>
        <p:nvSpPr>
          <p:cNvPr id="87" name="Shape 85"/>
          <p:cNvSpPr/>
          <p:nvPr/>
        </p:nvSpPr>
        <p:spPr>
          <a:xfrm>
            <a:off x="8142353" y="5205413"/>
            <a:ext cx="104775" cy="104775"/>
          </a:xfrm>
          <a:custGeom>
            <a:avLst/>
            <a:gdLst/>
            <a:ahLst/>
            <a:cxnLst/>
            <a:rect l="l" t="t" r="r" b="b"/>
            <a:pathLst>
              <a:path w="104775" h="104775">
                <a:moveTo>
                  <a:pt x="104775" y="0"/>
                </a:moveTo>
                <a:lnTo>
                  <a:pt x="0" y="104775"/>
                </a:lnTo>
              </a:path>
            </a:pathLst>
          </a:custGeom>
          <a:noFill/>
          <a:ln w="17463">
            <a:solidFill>
              <a:srgbClr val="FF6B7D"/>
            </a:solidFill>
            <a:prstDash val="solid"/>
          </a:ln>
        </p:spPr>
      </p:sp>
      <p:sp>
        <p:nvSpPr>
          <p:cNvPr id="88" name="Shape 86"/>
          <p:cNvSpPr/>
          <p:nvPr/>
        </p:nvSpPr>
        <p:spPr>
          <a:xfrm>
            <a:off x="8142353" y="5205413"/>
            <a:ext cx="104775" cy="104775"/>
          </a:xfrm>
          <a:custGeom>
            <a:avLst/>
            <a:gdLst/>
            <a:ahLst/>
            <a:cxnLst/>
            <a:rect l="l" t="t" r="r" b="b"/>
            <a:pathLst>
              <a:path w="104775" h="104775">
                <a:moveTo>
                  <a:pt x="0" y="0"/>
                </a:moveTo>
                <a:lnTo>
                  <a:pt x="104775" y="104775"/>
                </a:lnTo>
              </a:path>
            </a:pathLst>
          </a:custGeom>
          <a:noFill/>
          <a:ln w="17463">
            <a:solidFill>
              <a:srgbClr val="FF6B7D"/>
            </a:solidFill>
            <a:prstDash val="solid"/>
          </a:ln>
        </p:spPr>
      </p:sp>
      <p:sp>
        <p:nvSpPr>
          <p:cNvPr id="89" name="Text 87"/>
          <p:cNvSpPr/>
          <p:nvPr/>
        </p:nvSpPr>
        <p:spPr>
          <a:xfrm>
            <a:off x="8375715" y="5177498"/>
            <a:ext cx="3816285" cy="171450"/>
          </a:xfrm>
          <a:prstGeom prst="rect">
            <a:avLst/>
          </a:prstGeom>
          <a:noFill/>
          <a:ln/>
        </p:spPr>
        <p:txBody>
          <a:bodyPr wrap="none" lIns="0" tIns="0" rIns="0" bIns="0" rtlCol="0" anchor="t"/>
          <a:lstStyle/>
          <a:p>
            <a:pPr algn="l" indent="0" marL="0">
              <a:buNone/>
            </a:pPr>
            <a:r>
              <a:rPr lang="en-US" sz="1125" b="1" dirty="0">
                <a:solidFill>
                  <a:srgbClr val="FF6B7D"/>
                </a:solidFill>
                <a:latin typeface="Microsoft YaHei" pitchFamily="34" charset="0"/>
                <a:ea typeface="Microsoft YaHei" pitchFamily="34" charset="-122"/>
                <a:cs typeface="Microsoft YaHei" pitchFamily="34" charset="-120"/>
              </a:rPr>
              <a:t>No</a:t>
            </a:r>
            <a:endParaRPr lang="en-US" sz="1125" dirty="0">
              <a:latin typeface="Microsoft YaHei" pitchFamily="34" charset="0"/>
              <a:ea typeface="Microsoft YaHei" pitchFamily="34" charset="-122"/>
              <a:cs typeface="Microsoft YaHei" pitchFamily="34" charset="-120"/>
            </a:endParaRPr>
          </a:p>
        </p:txBody>
      </p:sp>
      <p:sp>
        <p:nvSpPr>
          <p:cNvPr id="90" name="Shape 88"/>
          <p:cNvSpPr/>
          <p:nvPr/>
        </p:nvSpPr>
        <p:spPr>
          <a:xfrm>
            <a:off x="619125" y="6096000"/>
            <a:ext cx="10953750" cy="9525"/>
          </a:xfrm>
          <a:prstGeom prst="rect">
            <a:avLst/>
          </a:prstGeom>
          <a:solidFill>
            <a:srgbClr val="24304A"/>
          </a:solidFill>
          <a:ln/>
        </p:spPr>
      </p:sp>
      <p:sp>
        <p:nvSpPr>
          <p:cNvPr id="91" name="Shape 89"/>
          <p:cNvSpPr/>
          <p:nvPr/>
        </p:nvSpPr>
        <p:spPr>
          <a:xfrm>
            <a:off x="952500" y="5848350"/>
            <a:ext cx="42863" cy="42863"/>
          </a:xfrm>
          <a:prstGeom prst="roundRect">
            <a:avLst>
              <a:gd name="adj" fmla="val 16666"/>
            </a:avLst>
          </a:prstGeom>
          <a:noFill/>
          <a:ln w="14288">
            <a:solidFill>
              <a:srgbClr val="93A5C0"/>
            </a:solidFill>
            <a:prstDash val="solid"/>
          </a:ln>
        </p:spPr>
      </p:sp>
      <p:sp>
        <p:nvSpPr>
          <p:cNvPr id="92" name="Shape 90"/>
          <p:cNvSpPr/>
          <p:nvPr/>
        </p:nvSpPr>
        <p:spPr>
          <a:xfrm>
            <a:off x="852488" y="5848350"/>
            <a:ext cx="42863" cy="42863"/>
          </a:xfrm>
          <a:prstGeom prst="roundRect">
            <a:avLst>
              <a:gd name="adj" fmla="val 16666"/>
            </a:avLst>
          </a:prstGeom>
          <a:noFill/>
          <a:ln w="14288">
            <a:solidFill>
              <a:srgbClr val="93A5C0"/>
            </a:solidFill>
            <a:prstDash val="solid"/>
          </a:ln>
        </p:spPr>
      </p:sp>
      <p:sp>
        <p:nvSpPr>
          <p:cNvPr id="93" name="Shape 91"/>
          <p:cNvSpPr/>
          <p:nvPr/>
        </p:nvSpPr>
        <p:spPr>
          <a:xfrm>
            <a:off x="902494" y="5748338"/>
            <a:ext cx="42863" cy="42863"/>
          </a:xfrm>
          <a:prstGeom prst="roundRect">
            <a:avLst>
              <a:gd name="adj" fmla="val 16666"/>
            </a:avLst>
          </a:prstGeom>
          <a:noFill/>
          <a:ln w="14288">
            <a:solidFill>
              <a:srgbClr val="93A5C0"/>
            </a:solidFill>
            <a:prstDash val="solid"/>
          </a:ln>
        </p:spPr>
      </p:sp>
      <p:sp>
        <p:nvSpPr>
          <p:cNvPr id="94" name="Shape 92"/>
          <p:cNvSpPr/>
          <p:nvPr/>
        </p:nvSpPr>
        <p:spPr>
          <a:xfrm>
            <a:off x="873919" y="5819775"/>
            <a:ext cx="100013" cy="28575"/>
          </a:xfrm>
          <a:custGeom>
            <a:avLst/>
            <a:gdLst/>
            <a:ahLst/>
            <a:cxnLst/>
            <a:rect l="l" t="t" r="r" b="b"/>
            <a:pathLst>
              <a:path w="100013" h="28575">
                <a:moveTo>
                  <a:pt x="0" y="28575"/>
                </a:moveTo>
                <a:lnTo>
                  <a:pt x="0" y="7144"/>
                </a:lnTo>
                <a:arcTo hR="7144" wR="7144" stAng="10800000" swAng="5400000"/>
                <a:lnTo>
                  <a:pt x="92869" y="0"/>
                </a:lnTo>
                <a:arcTo hR="7144" wR="7144" stAng="16200000" swAng="5400000"/>
                <a:lnTo>
                  <a:pt x="100013" y="28575"/>
                </a:lnTo>
              </a:path>
            </a:pathLst>
          </a:custGeom>
          <a:noFill/>
          <a:ln w="14288">
            <a:solidFill>
              <a:srgbClr val="93A5C0"/>
            </a:solidFill>
            <a:prstDash val="solid"/>
          </a:ln>
        </p:spPr>
      </p:sp>
      <p:sp>
        <p:nvSpPr>
          <p:cNvPr id="95" name="Shape 93"/>
          <p:cNvSpPr/>
          <p:nvPr/>
        </p:nvSpPr>
        <p:spPr>
          <a:xfrm>
            <a:off x="923925" y="5791200"/>
            <a:ext cx="5358" cy="28575"/>
          </a:xfrm>
          <a:custGeom>
            <a:avLst/>
            <a:gdLst/>
            <a:ahLst/>
            <a:cxnLst/>
            <a:rect l="l" t="t" r="r" b="b"/>
            <a:pathLst>
              <a:path w="5358" h="28575">
                <a:moveTo>
                  <a:pt x="0" y="28575"/>
                </a:moveTo>
                <a:lnTo>
                  <a:pt x="0" y="0"/>
                </a:lnTo>
              </a:path>
            </a:pathLst>
          </a:custGeom>
          <a:noFill/>
          <a:ln w="14288">
            <a:solidFill>
              <a:srgbClr val="93A5C0"/>
            </a:solidFill>
            <a:prstDash val="solid"/>
          </a:ln>
        </p:spPr>
      </p:sp>
      <p:sp>
        <p:nvSpPr>
          <p:cNvPr id="96" name="Text 94"/>
          <p:cNvSpPr/>
          <p:nvPr/>
        </p:nvSpPr>
        <p:spPr>
          <a:xfrm>
            <a:off x="1085850" y="5730310"/>
            <a:ext cx="11106150" cy="182880"/>
          </a:xfrm>
          <a:prstGeom prst="rect">
            <a:avLst/>
          </a:prstGeom>
          <a:noFill/>
          <a:ln/>
        </p:spPr>
        <p:txBody>
          <a:bodyPr wrap="none" lIns="0" tIns="0" rIns="0" bIns="0" rtlCol="0" anchor="t"/>
          <a:lstStyle/>
          <a:p>
            <a:pPr algn="l" indent="0" marL="0">
              <a:buNone/>
            </a:pPr>
            <a:r>
              <a:rPr lang="en-US" sz="1200" dirty="0">
                <a:solidFill>
                  <a:srgbClr val="EAF1FA"/>
                </a:solidFill>
                <a:latin typeface="Microsoft YaHei" pitchFamily="34" charset="0"/>
                <a:ea typeface="Microsoft YaHei" pitchFamily="34" charset="-122"/>
                <a:cs typeface="Microsoft YaHei" pitchFamily="34" charset="-120"/>
              </a:rPr>
              <a:t>Cloudflare, Azure Front Door</a:t>
            </a:r>
            <a:endParaRPr lang="en-US" sz="1200" dirty="0">
              <a:latin typeface="Microsoft YaHei" pitchFamily="34" charset="0"/>
              <a:ea typeface="Microsoft YaHei" pitchFamily="34" charset="-122"/>
              <a:cs typeface="Microsoft YaHei" pitchFamily="34" charset="-120"/>
            </a:endParaRPr>
          </a:p>
        </p:txBody>
      </p:sp>
      <p:sp>
        <p:nvSpPr>
          <p:cNvPr id="97" name="Text 95"/>
          <p:cNvSpPr/>
          <p:nvPr/>
        </p:nvSpPr>
        <p:spPr>
          <a:xfrm>
            <a:off x="4145264" y="5739473"/>
            <a:ext cx="8046736" cy="171450"/>
          </a:xfrm>
          <a:prstGeom prst="rect">
            <a:avLst/>
          </a:prstGeom>
          <a:noFill/>
          <a:ln/>
        </p:spPr>
        <p:txBody>
          <a:bodyPr wrap="none" lIns="0" tIns="0" rIns="0" bIns="0" rtlCol="0" anchor="t"/>
          <a:lstStyle/>
          <a:p>
            <a:pPr algn="l" indent="0" marL="0">
              <a:buNone/>
            </a:pPr>
            <a:r>
              <a:rPr lang="en-US" sz="1125" dirty="0">
                <a:solidFill>
                  <a:srgbClr val="C9D4E4"/>
                </a:solidFill>
                <a:latin typeface="Microsoft YaHei" pitchFamily="34" charset="0"/>
                <a:ea typeface="Microsoft YaHei" pitchFamily="34" charset="-122"/>
                <a:cs typeface="Microsoft YaHei" pitchFamily="34" charset="-120"/>
              </a:rPr>
              <a:t>Global edge network</a:t>
            </a:r>
            <a:endParaRPr lang="en-US" sz="1125" dirty="0">
              <a:latin typeface="Microsoft YaHei" pitchFamily="34" charset="0"/>
              <a:ea typeface="Microsoft YaHei" pitchFamily="34" charset="-122"/>
              <a:cs typeface="Microsoft YaHei" pitchFamily="34" charset="-120"/>
            </a:endParaRPr>
          </a:p>
        </p:txBody>
      </p:sp>
      <p:sp>
        <p:nvSpPr>
          <p:cNvPr id="98" name="Shape 96"/>
          <p:cNvSpPr/>
          <p:nvPr/>
        </p:nvSpPr>
        <p:spPr>
          <a:xfrm>
            <a:off x="7269030" y="5819775"/>
            <a:ext cx="122238" cy="6548"/>
          </a:xfrm>
          <a:custGeom>
            <a:avLst/>
            <a:gdLst/>
            <a:ahLst/>
            <a:cxnLst/>
            <a:rect l="l" t="t" r="r" b="b"/>
            <a:pathLst>
              <a:path w="122238" h="6548">
                <a:moveTo>
                  <a:pt x="0" y="0"/>
                </a:moveTo>
                <a:lnTo>
                  <a:pt x="122238" y="0"/>
                </a:lnTo>
              </a:path>
            </a:pathLst>
          </a:custGeom>
          <a:noFill/>
          <a:ln w="17463">
            <a:solidFill>
              <a:srgbClr val="93A5C0"/>
            </a:solidFill>
            <a:prstDash val="solid"/>
          </a:ln>
        </p:spPr>
      </p:sp>
      <p:sp>
        <p:nvSpPr>
          <p:cNvPr id="99" name="Text 97"/>
          <p:cNvSpPr/>
          <p:nvPr/>
        </p:nvSpPr>
        <p:spPr>
          <a:xfrm>
            <a:off x="7511123" y="5739473"/>
            <a:ext cx="4680877" cy="171450"/>
          </a:xfrm>
          <a:prstGeom prst="rect">
            <a:avLst/>
          </a:prstGeom>
          <a:noFill/>
          <a:ln/>
        </p:spPr>
        <p:txBody>
          <a:bodyPr wrap="none" lIns="0" tIns="0" rIns="0" bIns="0" rtlCol="0" anchor="t"/>
          <a:lstStyle/>
          <a:p>
            <a:pPr algn="l" indent="0" marL="0">
              <a:buNone/>
            </a:pPr>
            <a:r>
              <a:rPr lang="en-US" sz="1125" b="1" dirty="0">
                <a:solidFill>
                  <a:srgbClr val="93A5C0"/>
                </a:solidFill>
                <a:latin typeface="Microsoft YaHei" pitchFamily="34" charset="0"/>
                <a:ea typeface="Microsoft YaHei" pitchFamily="34" charset="-122"/>
                <a:cs typeface="Microsoft YaHei" pitchFamily="34" charset="-120"/>
              </a:rPr>
              <a:t>n/a</a:t>
            </a:r>
            <a:endParaRPr lang="en-US" sz="1125" dirty="0">
              <a:latin typeface="Microsoft YaHei" pitchFamily="34" charset="0"/>
              <a:ea typeface="Microsoft YaHei" pitchFamily="34" charset="-122"/>
              <a:cs typeface="Microsoft YaHei" pitchFamily="34" charset="-120"/>
            </a:endParaRPr>
          </a:p>
        </p:txBody>
      </p:sp>
      <p:sp>
        <p:nvSpPr>
          <p:cNvPr id="100" name="Shape 98"/>
          <p:cNvSpPr/>
          <p:nvPr/>
        </p:nvSpPr>
        <p:spPr>
          <a:xfrm>
            <a:off x="8133622" y="5819775"/>
            <a:ext cx="122238" cy="6548"/>
          </a:xfrm>
          <a:custGeom>
            <a:avLst/>
            <a:gdLst/>
            <a:ahLst/>
            <a:cxnLst/>
            <a:rect l="l" t="t" r="r" b="b"/>
            <a:pathLst>
              <a:path w="122238" h="6548">
                <a:moveTo>
                  <a:pt x="0" y="0"/>
                </a:moveTo>
                <a:lnTo>
                  <a:pt x="122238" y="0"/>
                </a:lnTo>
              </a:path>
            </a:pathLst>
          </a:custGeom>
          <a:noFill/>
          <a:ln w="17463">
            <a:solidFill>
              <a:srgbClr val="93A5C0"/>
            </a:solidFill>
            <a:prstDash val="solid"/>
          </a:ln>
        </p:spPr>
      </p:sp>
      <p:sp>
        <p:nvSpPr>
          <p:cNvPr id="101" name="Text 99"/>
          <p:cNvSpPr/>
          <p:nvPr/>
        </p:nvSpPr>
        <p:spPr>
          <a:xfrm>
            <a:off x="8375715" y="5739473"/>
            <a:ext cx="3816285" cy="171450"/>
          </a:xfrm>
          <a:prstGeom prst="rect">
            <a:avLst/>
          </a:prstGeom>
          <a:noFill/>
          <a:ln/>
        </p:spPr>
        <p:txBody>
          <a:bodyPr wrap="none" lIns="0" tIns="0" rIns="0" bIns="0" rtlCol="0" anchor="t"/>
          <a:lstStyle/>
          <a:p>
            <a:pPr algn="l" indent="0" marL="0">
              <a:buNone/>
            </a:pPr>
            <a:r>
              <a:rPr lang="en-US" sz="1125" b="1" dirty="0">
                <a:solidFill>
                  <a:srgbClr val="93A5C0"/>
                </a:solidFill>
                <a:latin typeface="Microsoft YaHei" pitchFamily="34" charset="0"/>
                <a:ea typeface="Microsoft YaHei" pitchFamily="34" charset="-122"/>
                <a:cs typeface="Microsoft YaHei" pitchFamily="34" charset="-120"/>
              </a:rPr>
              <a:t>n/a</a:t>
            </a:r>
            <a:endParaRPr lang="en-US" sz="1125" dirty="0">
              <a:latin typeface="Microsoft YaHei" pitchFamily="34" charset="0"/>
              <a:ea typeface="Microsoft YaHei" pitchFamily="34" charset="-122"/>
              <a:cs typeface="Microsoft YaHei" pitchFamily="34" charset="-120"/>
            </a:endParaRPr>
          </a:p>
        </p:txBody>
      </p:sp>
      <p:sp>
        <p:nvSpPr>
          <p:cNvPr id="102" name="Text 100"/>
          <p:cNvSpPr/>
          <p:nvPr/>
        </p:nvSpPr>
        <p:spPr>
          <a:xfrm>
            <a:off x="8732646" y="5739473"/>
            <a:ext cx="3459354" cy="171450"/>
          </a:xfrm>
          <a:prstGeom prst="rect">
            <a:avLst/>
          </a:prstGeom>
          <a:noFill/>
          <a:ln/>
        </p:spPr>
        <p:txBody>
          <a:bodyPr wrap="none" lIns="0" tIns="0" rIns="0" bIns="0" rtlCol="0" anchor="t"/>
          <a:lstStyle/>
          <a:p>
            <a:pPr algn="l" indent="0" marL="0">
              <a:buNone/>
            </a:pPr>
            <a:r>
              <a:rPr lang="en-US" sz="1125" dirty="0">
                <a:solidFill>
                  <a:srgbClr val="93A5C0"/>
                </a:solidFill>
                <a:latin typeface="Microsoft YaHei" pitchFamily="34" charset="0"/>
                <a:ea typeface="Microsoft YaHei" pitchFamily="34" charset="-122"/>
                <a:cs typeface="Microsoft YaHei" pitchFamily="34" charset="-120"/>
              </a:rPr>
              <a:t>needs a backup entry</a:t>
            </a:r>
            <a:endParaRPr lang="en-US" sz="1125" dirty="0">
              <a:latin typeface="Microsoft YaHei" pitchFamily="34" charset="0"/>
              <a:ea typeface="Microsoft YaHei" pitchFamily="34" charset="-122"/>
              <a:cs typeface="Microsoft YaHei" pitchFamily="34" charset="-120"/>
            </a:endParaRPr>
          </a:p>
        </p:txBody>
      </p:sp>
      <p:sp>
        <p:nvSpPr>
          <p:cNvPr id="103" name="Text 101"/>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104" name="Text 102"/>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official postmortems and AWS status pages (Oct 2025 to Sep 2026), team summary. use1-az4 scope as stated by AWS</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rcRect l="0" r="0" t="0" b="0"/>
          <a:stretch/>
        </p:blipFill>
        <p:spPr>
          <a:xfrm>
            <a:off x="0" y="0"/>
            <a:ext cx="12192000" cy="6858000"/>
          </a:xfrm>
          <a:prstGeom prst="rect">
            <a:avLst/>
          </a:prstGeom>
        </p:spPr>
      </p:pic>
      <p:sp>
        <p:nvSpPr>
          <p:cNvPr id="3" name="svg2pptx-gradient-s0009-0000"/>
          <p:cNvSpPr/>
          <p:nvPr/>
        </p:nvSpPr>
        <p:spPr>
          <a:xfrm>
            <a:off x="0" y="0"/>
            <a:ext cx="12192000" cy="6858000"/>
          </a:xfrm>
          <a:prstGeom prst="rect">
            <a:avLst/>
          </a:prstGeom>
          <a:gradFill rotWithShape="1">
            <a:gsLst>
              <a:gs pos="0">
                <a:srgbClr val="0A0F1E">
                  <a:alpha val="94000"/>
                </a:srgbClr>
              </a:gs>
              <a:gs pos="45000">
                <a:srgbClr val="0A0F1E">
                  <a:alpha val="78000"/>
                </a:srgbClr>
              </a:gs>
              <a:gs pos="100000">
                <a:srgbClr val="0A0F1E">
                  <a:alpha val="15000"/>
                </a:srgbClr>
              </a:gs>
            </a:gsLst>
            <a:lin ang="0" scaled="1"/>
          </a:gradFill>
          <a:ln/>
        </p:spPr>
      </p:sp>
      <p:sp>
        <p:nvSpPr>
          <p:cNvPr id="4" name="Shape 1"/>
          <p:cNvSpPr/>
          <p:nvPr/>
        </p:nvSpPr>
        <p:spPr>
          <a:xfrm>
            <a:off x="609600" y="352425"/>
            <a:ext cx="95250" cy="95250"/>
          </a:xfrm>
          <a:prstGeom prst="ellipse">
            <a:avLst/>
          </a:prstGeom>
          <a:solidFill>
            <a:srgbClr val="53E0D2"/>
          </a:solidFill>
          <a:ln/>
        </p:spPr>
      </p:sp>
      <p:sp>
        <p:nvSpPr>
          <p:cNvPr id="5"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02 / Chapter  </a:t>
            </a:r>
            <a:pPr algn="l" indent="0" marL="0">
              <a:buNone/>
            </a:pPr>
            <a:r>
              <a:rPr lang="en-US" sz="975" dirty="0">
                <a:solidFill>
                  <a:srgbClr val="93A5C0"/>
                </a:solidFill>
                <a:latin typeface="Consolas" pitchFamily="34" charset="0"/>
                <a:ea typeface="Microsoft YaHei" pitchFamily="34" charset="-122"/>
                <a:cs typeface="Consolas" pitchFamily="34" charset="-120"/>
              </a:rPr>
              <a:t>   DIR</a:t>
            </a:r>
            <a:endParaRPr lang="en-US" sz="975" dirty="0">
              <a:latin typeface="Consolas" pitchFamily="34" charset="0"/>
              <a:ea typeface="Microsoft YaHei" pitchFamily="34" charset="-122"/>
              <a:cs typeface="Consolas" pitchFamily="34" charset="-120"/>
            </a:endParaRPr>
          </a:p>
        </p:txBody>
      </p:sp>
      <p:sp>
        <p:nvSpPr>
          <p:cNvPr id="6" name="Shape 3"/>
          <p:cNvSpPr/>
          <p:nvPr/>
        </p:nvSpPr>
        <p:spPr>
          <a:xfrm>
            <a:off x="1866772" y="376238"/>
            <a:ext cx="28575" cy="28575"/>
          </a:xfrm>
          <a:prstGeom prst="ellipse">
            <a:avLst/>
          </a:prstGeom>
          <a:solidFill>
            <a:srgbClr val="3C4A64"/>
          </a:solidFill>
          <a:ln/>
        </p:spPr>
      </p:sp>
      <p:sp>
        <p:nvSpPr>
          <p:cNvPr id="7" name="Text 4"/>
          <p:cNvSpPr/>
          <p:nvPr/>
        </p:nvSpPr>
        <p:spPr>
          <a:xfrm>
            <a:off x="609600" y="1317246"/>
            <a:ext cx="11582400" cy="1257300"/>
          </a:xfrm>
          <a:prstGeom prst="rect">
            <a:avLst/>
          </a:prstGeom>
          <a:noFill/>
          <a:ln/>
        </p:spPr>
        <p:txBody>
          <a:bodyPr wrap="none" lIns="0" tIns="0" rIns="0" bIns="0" rtlCol="0" anchor="t"/>
          <a:lstStyle/>
          <a:p>
            <a:pPr algn="l" indent="0" marL="0">
              <a:buNone/>
            </a:pPr>
            <a:r>
              <a:rPr lang="en-US" sz="8250" b="1" dirty="0">
                <a:solidFill>
                  <a:srgbClr val="53E0D2"/>
                </a:solidFill>
                <a:latin typeface="Consolas" pitchFamily="34" charset="0"/>
                <a:ea typeface="Microsoft YaHei" pitchFamily="34" charset="-122"/>
                <a:cs typeface="Consolas" pitchFamily="34" charset="-120"/>
              </a:rPr>
              <a:t>02</a:t>
            </a:r>
            <a:endParaRPr lang="en-US" sz="8250" dirty="0">
              <a:latin typeface="Consolas" pitchFamily="34" charset="0"/>
              <a:ea typeface="Microsoft YaHei" pitchFamily="34" charset="-122"/>
              <a:cs typeface="Consolas" pitchFamily="34" charset="-120"/>
            </a:endParaRPr>
          </a:p>
        </p:txBody>
      </p:sp>
      <p:sp>
        <p:nvSpPr>
          <p:cNvPr id="8" name="Text 5"/>
          <p:cNvSpPr/>
          <p:nvPr/>
        </p:nvSpPr>
        <p:spPr>
          <a:xfrm>
            <a:off x="609600" y="3111533"/>
            <a:ext cx="11582400" cy="502920"/>
          </a:xfrm>
          <a:prstGeom prst="rect">
            <a:avLst/>
          </a:prstGeom>
          <a:noFill/>
          <a:ln/>
        </p:spPr>
        <p:txBody>
          <a:bodyPr wrap="none" lIns="0" tIns="0" rIns="0" bIns="0" rtlCol="0" anchor="t"/>
          <a:lstStyle/>
          <a:p>
            <a:pPr algn="l" indent="0" marL="0">
              <a:buNone/>
            </a:pPr>
            <a:r>
              <a:rPr lang="en-US" sz="3300" b="1" dirty="0">
                <a:solidFill>
                  <a:srgbClr val="EAF1FA"/>
                </a:solidFill>
                <a:latin typeface="Microsoft YaHei" pitchFamily="34" charset="0"/>
                <a:ea typeface="Microsoft YaHei" pitchFamily="34" charset="-122"/>
                <a:cs typeface="Microsoft YaHei" pitchFamily="34" charset="-120"/>
              </a:rPr>
              <a:t>Decision: which tier, what first</a:t>
            </a:r>
            <a:endParaRPr lang="en-US" sz="3300" dirty="0">
              <a:latin typeface="Microsoft YaHei" pitchFamily="34" charset="0"/>
              <a:ea typeface="Microsoft YaHei" pitchFamily="34" charset="-122"/>
              <a:cs typeface="Microsoft YaHei" pitchFamily="34" charset="-120"/>
            </a:endParaRPr>
          </a:p>
        </p:txBody>
      </p:sp>
      <p:sp>
        <p:nvSpPr>
          <p:cNvPr id="9" name="Shape 6"/>
          <p:cNvSpPr/>
          <p:nvPr/>
        </p:nvSpPr>
        <p:spPr>
          <a:xfrm>
            <a:off x="609600" y="3829050"/>
            <a:ext cx="5905500" cy="9525"/>
          </a:xfrm>
          <a:prstGeom prst="rect">
            <a:avLst/>
          </a:prstGeom>
          <a:solidFill>
            <a:srgbClr val="24304A"/>
          </a:solidFill>
          <a:ln/>
        </p:spPr>
      </p:sp>
      <p:sp>
        <p:nvSpPr>
          <p:cNvPr id="10" name="Text 7"/>
          <p:cNvSpPr/>
          <p:nvPr/>
        </p:nvSpPr>
        <p:spPr>
          <a:xfrm>
            <a:off x="609600" y="400867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11</a:t>
            </a:r>
            <a:endParaRPr lang="en-US" sz="1125" dirty="0">
              <a:latin typeface="Consolas" pitchFamily="34" charset="0"/>
              <a:ea typeface="Microsoft YaHei" pitchFamily="34" charset="-122"/>
              <a:cs typeface="Consolas" pitchFamily="34" charset="-120"/>
            </a:endParaRPr>
          </a:p>
        </p:txBody>
      </p:sp>
      <p:sp>
        <p:nvSpPr>
          <p:cNvPr id="11" name="Text 8"/>
          <p:cNvSpPr/>
          <p:nvPr/>
        </p:nvSpPr>
        <p:spPr>
          <a:xfrm>
            <a:off x="1333500" y="399712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SLAs refund fees: 99.99% allows 4.38 min a month</a:t>
            </a:r>
            <a:endParaRPr lang="en-US" sz="1275" dirty="0">
              <a:latin typeface="Microsoft YaHei" pitchFamily="34" charset="0"/>
              <a:ea typeface="Microsoft YaHei" pitchFamily="34" charset="-122"/>
              <a:cs typeface="Microsoft YaHei" pitchFamily="34" charset="-120"/>
            </a:endParaRPr>
          </a:p>
        </p:txBody>
      </p:sp>
      <p:sp>
        <p:nvSpPr>
          <p:cNvPr id="12" name="Text 9"/>
          <p:cNvSpPr/>
          <p:nvPr/>
        </p:nvSpPr>
        <p:spPr>
          <a:xfrm>
            <a:off x="609600" y="437062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12</a:t>
            </a:r>
            <a:endParaRPr lang="en-US" sz="1125" dirty="0">
              <a:latin typeface="Consolas" pitchFamily="34" charset="0"/>
              <a:ea typeface="Microsoft YaHei" pitchFamily="34" charset="-122"/>
              <a:cs typeface="Consolas" pitchFamily="34" charset="-120"/>
            </a:endParaRPr>
          </a:p>
        </p:txBody>
      </p:sp>
      <p:sp>
        <p:nvSpPr>
          <p:cNvPr id="13" name="Text 10"/>
          <p:cNvSpPr/>
          <p:nvPr/>
        </p:nvSpPr>
        <p:spPr>
          <a:xfrm>
            <a:off x="1333500" y="435907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Warm standby, not active-active: RTO in minutes</a:t>
            </a:r>
            <a:endParaRPr lang="en-US" sz="1275" dirty="0">
              <a:latin typeface="Microsoft YaHei" pitchFamily="34" charset="0"/>
              <a:ea typeface="Microsoft YaHei" pitchFamily="34" charset="-122"/>
              <a:cs typeface="Microsoft YaHei" pitchFamily="34" charset="-120"/>
            </a:endParaRPr>
          </a:p>
        </p:txBody>
      </p:sp>
      <p:sp>
        <p:nvSpPr>
          <p:cNvPr id="14" name="Text 11"/>
          <p:cNvSpPr/>
          <p:nvPr/>
        </p:nvSpPr>
        <p:spPr>
          <a:xfrm>
            <a:off x="609600" y="473257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13</a:t>
            </a:r>
            <a:endParaRPr lang="en-US" sz="1125" dirty="0">
              <a:latin typeface="Consolas" pitchFamily="34" charset="0"/>
              <a:ea typeface="Microsoft YaHei" pitchFamily="34" charset="-122"/>
              <a:cs typeface="Consolas" pitchFamily="34" charset="-120"/>
            </a:endParaRPr>
          </a:p>
        </p:txBody>
      </p:sp>
      <p:sp>
        <p:nvSpPr>
          <p:cNvPr id="15" name="Text 12"/>
          <p:cNvSpPr/>
          <p:nvPr/>
        </p:nvSpPr>
        <p:spPr>
          <a:xfrm>
            <a:off x="1333500" y="472102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Every key dependency needs an independent path</a:t>
            </a:r>
            <a:endParaRPr lang="en-US" sz="1275" dirty="0">
              <a:latin typeface="Microsoft YaHei" pitchFamily="34" charset="0"/>
              <a:ea typeface="Microsoft YaHei" pitchFamily="34" charset="-122"/>
              <a:cs typeface="Microsoft YaHei" pitchFamily="34" charset="-120"/>
            </a:endParaRPr>
          </a:p>
        </p:txBody>
      </p:sp>
      <p:sp>
        <p:nvSpPr>
          <p:cNvPr id="16" name="Text 13"/>
          <p:cNvSpPr/>
          <p:nvPr/>
        </p:nvSpPr>
        <p:spPr>
          <a:xfrm>
            <a:off x="609600" y="509452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14</a:t>
            </a:r>
            <a:endParaRPr lang="en-US" sz="1125" dirty="0">
              <a:latin typeface="Consolas" pitchFamily="34" charset="0"/>
              <a:ea typeface="Microsoft YaHei" pitchFamily="34" charset="-122"/>
              <a:cs typeface="Consolas" pitchFamily="34" charset="-120"/>
            </a:endParaRPr>
          </a:p>
        </p:txBody>
      </p:sp>
      <p:sp>
        <p:nvSpPr>
          <p:cNvPr id="17" name="Text 14"/>
          <p:cNvSpPr/>
          <p:nvPr/>
        </p:nvSpPr>
        <p:spPr>
          <a:xfrm>
            <a:off x="1333500" y="508297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Keep status and alerts off the cloud they watch</a:t>
            </a:r>
            <a:endParaRPr lang="en-US" sz="1275" dirty="0">
              <a:latin typeface="Microsoft YaHei" pitchFamily="34" charset="0"/>
              <a:ea typeface="Microsoft YaHei" pitchFamily="34" charset="-122"/>
              <a:cs typeface="Microsoft YaHei" pitchFamily="34" charset="-120"/>
            </a:endParaRPr>
          </a:p>
        </p:txBody>
      </p:sp>
      <p:sp>
        <p:nvSpPr>
          <p:cNvPr id="18" name="Text 15"/>
          <p:cNvSpPr/>
          <p:nvPr/>
        </p:nvSpPr>
        <p:spPr>
          <a:xfrm>
            <a:off x="609600" y="5456474"/>
            <a:ext cx="11582400" cy="171450"/>
          </a:xfrm>
          <a:prstGeom prst="rect">
            <a:avLst/>
          </a:prstGeom>
          <a:noFill/>
          <a:ln/>
        </p:spPr>
        <p:txBody>
          <a:bodyPr wrap="none" lIns="0" tIns="0" rIns="0" bIns="0" rtlCol="0" anchor="t"/>
          <a:lstStyle/>
          <a:p>
            <a:pPr algn="l" indent="0" marL="0">
              <a:buNone/>
            </a:pPr>
            <a:r>
              <a:rPr lang="en-US" sz="1125" dirty="0">
                <a:solidFill>
                  <a:srgbClr val="53E0D2"/>
                </a:solidFill>
                <a:latin typeface="Consolas" pitchFamily="34" charset="0"/>
                <a:ea typeface="Microsoft YaHei" pitchFamily="34" charset="-122"/>
                <a:cs typeface="Consolas" pitchFamily="34" charset="-120"/>
              </a:rPr>
              <a:t>├─ 15</a:t>
            </a:r>
            <a:endParaRPr lang="en-US" sz="1125" dirty="0">
              <a:latin typeface="Consolas" pitchFamily="34" charset="0"/>
              <a:ea typeface="Microsoft YaHei" pitchFamily="34" charset="-122"/>
              <a:cs typeface="Consolas" pitchFamily="34" charset="-120"/>
            </a:endParaRPr>
          </a:p>
        </p:txBody>
      </p:sp>
      <p:sp>
        <p:nvSpPr>
          <p:cNvPr id="19" name="Text 16"/>
          <p:cNvSpPr/>
          <p:nvPr/>
        </p:nvSpPr>
        <p:spPr>
          <a:xfrm>
            <a:off x="1333500" y="5444921"/>
            <a:ext cx="10858500" cy="194310"/>
          </a:xfrm>
          <a:prstGeom prst="rect">
            <a:avLst/>
          </a:prstGeom>
          <a:noFill/>
          <a:ln/>
        </p:spPr>
        <p:txBody>
          <a:bodyPr wrap="none" lIns="0" tIns="0" rIns="0" bIns="0" rtlCol="0" anchor="t"/>
          <a:lstStyle/>
          <a:p>
            <a:pPr algn="l" indent="0" marL="0">
              <a:buNone/>
            </a:pPr>
            <a:r>
              <a:rPr lang="en-US" sz="1275" dirty="0">
                <a:solidFill>
                  <a:srgbClr val="D6E0ED"/>
                </a:solidFill>
                <a:latin typeface="Microsoft YaHei" pitchFamily="34" charset="0"/>
                <a:ea typeface="Microsoft YaHei" pitchFamily="34" charset="-122"/>
                <a:cs typeface="Microsoft YaHei" pitchFamily="34" charset="-120"/>
              </a:rPr>
              <a:t>Roadmap: retries in Q4, warm standby in Q2 2027</a:t>
            </a:r>
            <a:endParaRPr lang="en-US" sz="12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02 / Decision  </a:t>
            </a:r>
            <a:pPr algn="l" indent="0" marL="0">
              <a:buNone/>
            </a:pPr>
            <a:r>
              <a:rPr lang="en-US" sz="975" dirty="0">
                <a:solidFill>
                  <a:srgbClr val="93A5C0"/>
                </a:solidFill>
                <a:latin typeface="Consolas" pitchFamily="34" charset="0"/>
                <a:ea typeface="Microsoft YaHei" pitchFamily="34" charset="-122"/>
                <a:cs typeface="Consolas" pitchFamily="34" charset="-120"/>
              </a:rPr>
              <a:t>   P11</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941321"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SLAs refund fees: 99.99% allows 4.38 min a month</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19263"/>
            <a:ext cx="6086475" cy="4467225"/>
          </a:xfrm>
          <a:prstGeom prst="rect">
            <a:avLst/>
          </a:prstGeom>
          <a:solidFill>
            <a:srgbClr val="121A30"/>
          </a:solidFill>
          <a:ln w="9525">
            <a:solidFill>
              <a:srgbClr val="24304A"/>
            </a:solidFill>
            <a:prstDash val="solid"/>
          </a:ln>
        </p:spPr>
      </p:sp>
      <p:sp>
        <p:nvSpPr>
          <p:cNvPr id="10" name="Text 8"/>
          <p:cNvSpPr/>
          <p:nvPr/>
        </p:nvSpPr>
        <p:spPr>
          <a:xfrm>
            <a:off x="838200" y="1893035"/>
            <a:ext cx="11353800"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Downtime an SLA allows</a:t>
            </a:r>
            <a:endParaRPr lang="en-US" sz="975" dirty="0">
              <a:latin typeface="Consolas" pitchFamily="34" charset="0"/>
              <a:ea typeface="Microsoft YaHei" pitchFamily="34" charset="-122"/>
              <a:cs typeface="Consolas" pitchFamily="34" charset="-120"/>
            </a:endParaRPr>
          </a:p>
        </p:txBody>
      </p:sp>
      <p:sp>
        <p:nvSpPr>
          <p:cNvPr id="11" name="Text 9"/>
          <p:cNvSpPr/>
          <p:nvPr/>
        </p:nvSpPr>
        <p:spPr>
          <a:xfrm>
            <a:off x="0" y="1893035"/>
            <a:ext cx="5048250" cy="148590"/>
          </a:xfrm>
          <a:prstGeom prst="rect">
            <a:avLst/>
          </a:prstGeom>
          <a:noFill/>
          <a:ln/>
        </p:spPr>
        <p:txBody>
          <a:bodyPr wrap="none" lIns="0" tIns="0" rIns="0" bIns="0" rtlCol="0" anchor="t"/>
          <a:lstStyle/>
          <a:p>
            <a:pPr algn="r" indent="0" marL="0">
              <a:buNone/>
            </a:pPr>
            <a:r>
              <a:rPr lang="en-US" sz="975" dirty="0">
                <a:solidFill>
                  <a:srgbClr val="93A5C0"/>
                </a:solidFill>
                <a:latin typeface="Consolas" pitchFamily="34" charset="0"/>
                <a:ea typeface="Microsoft YaHei" pitchFamily="34" charset="-122"/>
                <a:cs typeface="Consolas" pitchFamily="34" charset="-120"/>
              </a:rPr>
              <a:t>Per month</a:t>
            </a:r>
            <a:endParaRPr lang="en-US" sz="975" dirty="0">
              <a:latin typeface="Consolas" pitchFamily="34" charset="0"/>
              <a:ea typeface="Microsoft YaHei" pitchFamily="34" charset="-122"/>
              <a:cs typeface="Consolas" pitchFamily="34" charset="-120"/>
            </a:endParaRPr>
          </a:p>
        </p:txBody>
      </p:sp>
      <p:sp>
        <p:nvSpPr>
          <p:cNvPr id="12" name="Text 10"/>
          <p:cNvSpPr/>
          <p:nvPr/>
        </p:nvSpPr>
        <p:spPr>
          <a:xfrm>
            <a:off x="0" y="1893035"/>
            <a:ext cx="6477000" cy="148590"/>
          </a:xfrm>
          <a:prstGeom prst="rect">
            <a:avLst/>
          </a:prstGeom>
          <a:noFill/>
          <a:ln/>
        </p:spPr>
        <p:txBody>
          <a:bodyPr wrap="none" lIns="0" tIns="0" rIns="0" bIns="0" rtlCol="0" anchor="t"/>
          <a:lstStyle/>
          <a:p>
            <a:pPr algn="r" indent="0" marL="0">
              <a:buNone/>
            </a:pPr>
            <a:r>
              <a:rPr lang="en-US" sz="975" dirty="0">
                <a:solidFill>
                  <a:srgbClr val="93A5C0"/>
                </a:solidFill>
                <a:latin typeface="Consolas" pitchFamily="34" charset="0"/>
                <a:ea typeface="Microsoft YaHei" pitchFamily="34" charset="-122"/>
                <a:cs typeface="Consolas" pitchFamily="34" charset="-120"/>
              </a:rPr>
              <a:t>Per year</a:t>
            </a:r>
            <a:endParaRPr lang="en-US" sz="975" dirty="0">
              <a:latin typeface="Consolas" pitchFamily="34" charset="0"/>
              <a:ea typeface="Microsoft YaHei" pitchFamily="34" charset="-122"/>
              <a:cs typeface="Consolas" pitchFamily="34" charset="-120"/>
            </a:endParaRPr>
          </a:p>
        </p:txBody>
      </p:sp>
      <p:sp>
        <p:nvSpPr>
          <p:cNvPr id="13" name="Shape 11"/>
          <p:cNvSpPr/>
          <p:nvPr/>
        </p:nvSpPr>
        <p:spPr>
          <a:xfrm>
            <a:off x="619125" y="2152650"/>
            <a:ext cx="6076950" cy="9525"/>
          </a:xfrm>
          <a:prstGeom prst="rect">
            <a:avLst/>
          </a:prstGeom>
          <a:solidFill>
            <a:srgbClr val="24304A"/>
          </a:solidFill>
          <a:ln/>
        </p:spPr>
      </p:sp>
      <p:sp>
        <p:nvSpPr>
          <p:cNvPr id="14" name="Shape 12"/>
          <p:cNvSpPr/>
          <p:nvPr/>
        </p:nvSpPr>
        <p:spPr>
          <a:xfrm>
            <a:off x="619125" y="3086100"/>
            <a:ext cx="6076950" cy="9525"/>
          </a:xfrm>
          <a:prstGeom prst="rect">
            <a:avLst/>
          </a:prstGeom>
          <a:solidFill>
            <a:srgbClr val="24304A"/>
          </a:solidFill>
          <a:ln/>
        </p:spPr>
      </p:sp>
      <p:sp>
        <p:nvSpPr>
          <p:cNvPr id="15" name="Text 13"/>
          <p:cNvSpPr/>
          <p:nvPr/>
        </p:nvSpPr>
        <p:spPr>
          <a:xfrm>
            <a:off x="838200" y="2455839"/>
            <a:ext cx="11353800" cy="365760"/>
          </a:xfrm>
          <a:prstGeom prst="rect">
            <a:avLst/>
          </a:prstGeom>
          <a:noFill/>
          <a:ln/>
        </p:spPr>
        <p:txBody>
          <a:bodyPr wrap="none" lIns="0" tIns="0" rIns="0" bIns="0" rtlCol="0" anchor="t"/>
          <a:lstStyle/>
          <a:p>
            <a:pPr algn="l" indent="0" marL="0">
              <a:buNone/>
            </a:pPr>
            <a:r>
              <a:rPr lang="en-US" sz="2400" b="1" dirty="0">
                <a:solidFill>
                  <a:srgbClr val="EAF1FA"/>
                </a:solidFill>
                <a:latin typeface="Consolas" pitchFamily="34" charset="0"/>
                <a:ea typeface="Microsoft YaHei" pitchFamily="34" charset="-122"/>
                <a:cs typeface="Consolas" pitchFamily="34" charset="-120"/>
              </a:rPr>
              <a:t>99.9%</a:t>
            </a:r>
            <a:endParaRPr lang="en-US" sz="2400" dirty="0">
              <a:latin typeface="Consolas" pitchFamily="34" charset="0"/>
              <a:ea typeface="Microsoft YaHei" pitchFamily="34" charset="-122"/>
              <a:cs typeface="Consolas" pitchFamily="34" charset="-120"/>
            </a:endParaRPr>
          </a:p>
        </p:txBody>
      </p:sp>
      <p:sp>
        <p:nvSpPr>
          <p:cNvPr id="16" name="Text 14"/>
          <p:cNvSpPr/>
          <p:nvPr/>
        </p:nvSpPr>
        <p:spPr>
          <a:xfrm>
            <a:off x="0" y="2525499"/>
            <a:ext cx="5048250" cy="228600"/>
          </a:xfrm>
          <a:prstGeom prst="rect">
            <a:avLst/>
          </a:prstGeom>
          <a:noFill/>
          <a:ln/>
        </p:spPr>
        <p:txBody>
          <a:bodyPr wrap="none" lIns="0" tIns="0" rIns="0" bIns="0" rtlCol="0" anchor="t"/>
          <a:lstStyle/>
          <a:p>
            <a:pPr algn="r" indent="0" marL="0">
              <a:buNone/>
            </a:pPr>
            <a:r>
              <a:rPr lang="en-US" sz="1500" dirty="0">
                <a:solidFill>
                  <a:srgbClr val="EAF1FA"/>
                </a:solidFill>
                <a:latin typeface="Consolas" pitchFamily="34" charset="0"/>
                <a:ea typeface="Microsoft YaHei" pitchFamily="34" charset="-122"/>
                <a:cs typeface="Consolas" pitchFamily="34" charset="-120"/>
              </a:rPr>
              <a:t>43.8 min</a:t>
            </a:r>
            <a:endParaRPr lang="en-US" sz="1500" dirty="0">
              <a:latin typeface="Consolas" pitchFamily="34" charset="0"/>
              <a:ea typeface="Microsoft YaHei" pitchFamily="34" charset="-122"/>
              <a:cs typeface="Consolas" pitchFamily="34" charset="-120"/>
            </a:endParaRPr>
          </a:p>
        </p:txBody>
      </p:sp>
      <p:sp>
        <p:nvSpPr>
          <p:cNvPr id="17" name="Text 15"/>
          <p:cNvSpPr/>
          <p:nvPr/>
        </p:nvSpPr>
        <p:spPr>
          <a:xfrm>
            <a:off x="0" y="2533934"/>
            <a:ext cx="6477000" cy="205740"/>
          </a:xfrm>
          <a:prstGeom prst="rect">
            <a:avLst/>
          </a:prstGeom>
          <a:noFill/>
          <a:ln/>
        </p:spPr>
        <p:txBody>
          <a:bodyPr wrap="none" lIns="0" tIns="0" rIns="0" bIns="0" rtlCol="0" anchor="t"/>
          <a:lstStyle/>
          <a:p>
            <a:pPr algn="r" indent="0" marL="0">
              <a:buNone/>
            </a:pPr>
            <a:r>
              <a:rPr lang="en-US" sz="1350" dirty="0">
                <a:solidFill>
                  <a:srgbClr val="93A5C0"/>
                </a:solidFill>
                <a:latin typeface="Consolas" pitchFamily="34" charset="0"/>
                <a:ea typeface="Microsoft YaHei" pitchFamily="34" charset="-122"/>
                <a:cs typeface="Consolas" pitchFamily="34" charset="-120"/>
              </a:rPr>
              <a:t>8.77 h</a:t>
            </a:r>
            <a:endParaRPr lang="en-US" sz="1350" dirty="0">
              <a:latin typeface="Consolas" pitchFamily="34" charset="0"/>
              <a:ea typeface="Microsoft YaHei" pitchFamily="34" charset="-122"/>
              <a:cs typeface="Consolas" pitchFamily="34" charset="-120"/>
            </a:endParaRPr>
          </a:p>
        </p:txBody>
      </p:sp>
      <p:sp>
        <p:nvSpPr>
          <p:cNvPr id="18" name="Shape 16"/>
          <p:cNvSpPr/>
          <p:nvPr/>
        </p:nvSpPr>
        <p:spPr>
          <a:xfrm>
            <a:off x="619125" y="4010025"/>
            <a:ext cx="6076950" cy="9525"/>
          </a:xfrm>
          <a:prstGeom prst="rect">
            <a:avLst/>
          </a:prstGeom>
          <a:solidFill>
            <a:srgbClr val="24304A"/>
          </a:solidFill>
          <a:ln/>
        </p:spPr>
      </p:sp>
      <p:sp>
        <p:nvSpPr>
          <p:cNvPr id="19" name="Text 17"/>
          <p:cNvSpPr/>
          <p:nvPr/>
        </p:nvSpPr>
        <p:spPr>
          <a:xfrm>
            <a:off x="838200" y="3379764"/>
            <a:ext cx="11353800" cy="365760"/>
          </a:xfrm>
          <a:prstGeom prst="rect">
            <a:avLst/>
          </a:prstGeom>
          <a:noFill/>
          <a:ln/>
        </p:spPr>
        <p:txBody>
          <a:bodyPr wrap="none" lIns="0" tIns="0" rIns="0" bIns="0" rtlCol="0" anchor="t"/>
          <a:lstStyle/>
          <a:p>
            <a:pPr algn="l" indent="0" marL="0">
              <a:buNone/>
            </a:pPr>
            <a:r>
              <a:rPr lang="en-US" sz="2400" b="1" dirty="0">
                <a:solidFill>
                  <a:srgbClr val="EAF1FA"/>
                </a:solidFill>
                <a:latin typeface="Consolas" pitchFamily="34" charset="0"/>
                <a:ea typeface="Microsoft YaHei" pitchFamily="34" charset="-122"/>
                <a:cs typeface="Consolas" pitchFamily="34" charset="-120"/>
              </a:rPr>
              <a:t>99.95%</a:t>
            </a:r>
            <a:endParaRPr lang="en-US" sz="2400" dirty="0">
              <a:latin typeface="Consolas" pitchFamily="34" charset="0"/>
              <a:ea typeface="Microsoft YaHei" pitchFamily="34" charset="-122"/>
              <a:cs typeface="Consolas" pitchFamily="34" charset="-120"/>
            </a:endParaRPr>
          </a:p>
        </p:txBody>
      </p:sp>
      <p:sp>
        <p:nvSpPr>
          <p:cNvPr id="20" name="Text 18"/>
          <p:cNvSpPr/>
          <p:nvPr/>
        </p:nvSpPr>
        <p:spPr>
          <a:xfrm>
            <a:off x="0" y="3449424"/>
            <a:ext cx="5048250" cy="228600"/>
          </a:xfrm>
          <a:prstGeom prst="rect">
            <a:avLst/>
          </a:prstGeom>
          <a:noFill/>
          <a:ln/>
        </p:spPr>
        <p:txBody>
          <a:bodyPr wrap="none" lIns="0" tIns="0" rIns="0" bIns="0" rtlCol="0" anchor="t"/>
          <a:lstStyle/>
          <a:p>
            <a:pPr algn="r" indent="0" marL="0">
              <a:buNone/>
            </a:pPr>
            <a:r>
              <a:rPr lang="en-US" sz="1500" dirty="0">
                <a:solidFill>
                  <a:srgbClr val="EAF1FA"/>
                </a:solidFill>
                <a:latin typeface="Consolas" pitchFamily="34" charset="0"/>
                <a:ea typeface="Microsoft YaHei" pitchFamily="34" charset="-122"/>
                <a:cs typeface="Consolas" pitchFamily="34" charset="-120"/>
              </a:rPr>
              <a:t>21.9 min</a:t>
            </a:r>
            <a:endParaRPr lang="en-US" sz="1500" dirty="0">
              <a:latin typeface="Consolas" pitchFamily="34" charset="0"/>
              <a:ea typeface="Microsoft YaHei" pitchFamily="34" charset="-122"/>
              <a:cs typeface="Consolas" pitchFamily="34" charset="-120"/>
            </a:endParaRPr>
          </a:p>
        </p:txBody>
      </p:sp>
      <p:sp>
        <p:nvSpPr>
          <p:cNvPr id="21" name="Text 19"/>
          <p:cNvSpPr/>
          <p:nvPr/>
        </p:nvSpPr>
        <p:spPr>
          <a:xfrm>
            <a:off x="0" y="3457859"/>
            <a:ext cx="6477000" cy="205740"/>
          </a:xfrm>
          <a:prstGeom prst="rect">
            <a:avLst/>
          </a:prstGeom>
          <a:noFill/>
          <a:ln/>
        </p:spPr>
        <p:txBody>
          <a:bodyPr wrap="none" lIns="0" tIns="0" rIns="0" bIns="0" rtlCol="0" anchor="t"/>
          <a:lstStyle/>
          <a:p>
            <a:pPr algn="r" indent="0" marL="0">
              <a:buNone/>
            </a:pPr>
            <a:r>
              <a:rPr lang="en-US" sz="1350" dirty="0">
                <a:solidFill>
                  <a:srgbClr val="93A5C0"/>
                </a:solidFill>
                <a:latin typeface="Consolas" pitchFamily="34" charset="0"/>
                <a:ea typeface="Microsoft YaHei" pitchFamily="34" charset="-122"/>
                <a:cs typeface="Consolas" pitchFamily="34" charset="-120"/>
              </a:rPr>
              <a:t>4.38 h</a:t>
            </a:r>
            <a:endParaRPr lang="en-US" sz="1350" dirty="0">
              <a:latin typeface="Consolas" pitchFamily="34" charset="0"/>
              <a:ea typeface="Microsoft YaHei" pitchFamily="34" charset="-122"/>
              <a:cs typeface="Consolas" pitchFamily="34" charset="-120"/>
            </a:endParaRPr>
          </a:p>
        </p:txBody>
      </p:sp>
      <p:sp>
        <p:nvSpPr>
          <p:cNvPr id="22" name="Shape 20"/>
          <p:cNvSpPr/>
          <p:nvPr/>
        </p:nvSpPr>
        <p:spPr>
          <a:xfrm>
            <a:off x="619125" y="4019550"/>
            <a:ext cx="6076950" cy="914400"/>
          </a:xfrm>
          <a:prstGeom prst="rect">
            <a:avLst/>
          </a:prstGeom>
          <a:solidFill>
            <a:srgbClr val="132834"/>
          </a:solidFill>
          <a:ln/>
        </p:spPr>
      </p:sp>
      <p:sp>
        <p:nvSpPr>
          <p:cNvPr id="23" name="Shape 21"/>
          <p:cNvSpPr/>
          <p:nvPr/>
        </p:nvSpPr>
        <p:spPr>
          <a:xfrm>
            <a:off x="619125" y="4019550"/>
            <a:ext cx="28575" cy="914400"/>
          </a:xfrm>
          <a:prstGeom prst="rect">
            <a:avLst/>
          </a:prstGeom>
          <a:solidFill>
            <a:srgbClr val="53E0D2"/>
          </a:solidFill>
          <a:ln/>
        </p:spPr>
      </p:sp>
      <p:sp>
        <p:nvSpPr>
          <p:cNvPr id="24" name="Shape 22"/>
          <p:cNvSpPr/>
          <p:nvPr/>
        </p:nvSpPr>
        <p:spPr>
          <a:xfrm>
            <a:off x="619125" y="4933950"/>
            <a:ext cx="6076950" cy="9525"/>
          </a:xfrm>
          <a:prstGeom prst="rect">
            <a:avLst/>
          </a:prstGeom>
          <a:solidFill>
            <a:srgbClr val="24304A"/>
          </a:solidFill>
          <a:ln/>
        </p:spPr>
      </p:sp>
      <p:sp>
        <p:nvSpPr>
          <p:cNvPr id="25" name="Text 23"/>
          <p:cNvSpPr/>
          <p:nvPr/>
        </p:nvSpPr>
        <p:spPr>
          <a:xfrm>
            <a:off x="838200" y="4303689"/>
            <a:ext cx="11353800" cy="365760"/>
          </a:xfrm>
          <a:prstGeom prst="rect">
            <a:avLst/>
          </a:prstGeom>
          <a:noFill/>
          <a:ln/>
        </p:spPr>
        <p:txBody>
          <a:bodyPr wrap="none" lIns="0" tIns="0" rIns="0" bIns="0" rtlCol="0" anchor="t"/>
          <a:lstStyle/>
          <a:p>
            <a:pPr algn="l" indent="0" marL="0">
              <a:buNone/>
            </a:pPr>
            <a:r>
              <a:rPr lang="en-US" sz="2400" b="1" dirty="0">
                <a:solidFill>
                  <a:srgbClr val="53E0D2"/>
                </a:solidFill>
                <a:latin typeface="Consolas" pitchFamily="34" charset="0"/>
                <a:ea typeface="Microsoft YaHei" pitchFamily="34" charset="-122"/>
                <a:cs typeface="Consolas" pitchFamily="34" charset="-120"/>
              </a:rPr>
              <a:t>99.99%</a:t>
            </a:r>
            <a:endParaRPr lang="en-US" sz="2400" dirty="0">
              <a:latin typeface="Consolas" pitchFamily="34" charset="0"/>
              <a:ea typeface="Microsoft YaHei" pitchFamily="34" charset="-122"/>
              <a:cs typeface="Consolas" pitchFamily="34" charset="-120"/>
            </a:endParaRPr>
          </a:p>
        </p:txBody>
      </p:sp>
      <p:sp>
        <p:nvSpPr>
          <p:cNvPr id="26" name="Text 24"/>
          <p:cNvSpPr/>
          <p:nvPr/>
        </p:nvSpPr>
        <p:spPr>
          <a:xfrm>
            <a:off x="0" y="4373349"/>
            <a:ext cx="5048250" cy="228600"/>
          </a:xfrm>
          <a:prstGeom prst="rect">
            <a:avLst/>
          </a:prstGeom>
          <a:noFill/>
          <a:ln/>
        </p:spPr>
        <p:txBody>
          <a:bodyPr wrap="none" lIns="0" tIns="0" rIns="0" bIns="0" rtlCol="0" anchor="t"/>
          <a:lstStyle/>
          <a:p>
            <a:pPr algn="r" indent="0" marL="0">
              <a:buNone/>
            </a:pPr>
            <a:r>
              <a:rPr lang="en-US" sz="1500" b="1" dirty="0">
                <a:solidFill>
                  <a:srgbClr val="53E0D2"/>
                </a:solidFill>
                <a:latin typeface="Consolas" pitchFamily="34" charset="0"/>
                <a:ea typeface="Microsoft YaHei" pitchFamily="34" charset="-122"/>
                <a:cs typeface="Consolas" pitchFamily="34" charset="-120"/>
              </a:rPr>
              <a:t>4.38 min</a:t>
            </a:r>
            <a:endParaRPr lang="en-US" sz="1500" dirty="0">
              <a:latin typeface="Consolas" pitchFamily="34" charset="0"/>
              <a:ea typeface="Microsoft YaHei" pitchFamily="34" charset="-122"/>
              <a:cs typeface="Consolas" pitchFamily="34" charset="-120"/>
            </a:endParaRPr>
          </a:p>
        </p:txBody>
      </p:sp>
      <p:sp>
        <p:nvSpPr>
          <p:cNvPr id="27" name="Text 25"/>
          <p:cNvSpPr/>
          <p:nvPr/>
        </p:nvSpPr>
        <p:spPr>
          <a:xfrm>
            <a:off x="0" y="4381784"/>
            <a:ext cx="6477000" cy="205740"/>
          </a:xfrm>
          <a:prstGeom prst="rect">
            <a:avLst/>
          </a:prstGeom>
          <a:noFill/>
          <a:ln/>
        </p:spPr>
        <p:txBody>
          <a:bodyPr wrap="none" lIns="0" tIns="0" rIns="0" bIns="0" rtlCol="0" anchor="t"/>
          <a:lstStyle/>
          <a:p>
            <a:pPr algn="r" indent="0" marL="0">
              <a:buNone/>
            </a:pPr>
            <a:r>
              <a:rPr lang="en-US" sz="1350" dirty="0">
                <a:solidFill>
                  <a:srgbClr val="93A5C0"/>
                </a:solidFill>
                <a:latin typeface="Consolas" pitchFamily="34" charset="0"/>
                <a:ea typeface="Microsoft YaHei" pitchFamily="34" charset="-122"/>
                <a:cs typeface="Consolas" pitchFamily="34" charset="-120"/>
              </a:rPr>
              <a:t>52.6 min</a:t>
            </a:r>
            <a:endParaRPr lang="en-US" sz="1350" dirty="0">
              <a:latin typeface="Consolas" pitchFamily="34" charset="0"/>
              <a:ea typeface="Microsoft YaHei" pitchFamily="34" charset="-122"/>
              <a:cs typeface="Consolas" pitchFamily="34" charset="-120"/>
            </a:endParaRPr>
          </a:p>
        </p:txBody>
      </p:sp>
      <p:sp>
        <p:nvSpPr>
          <p:cNvPr id="28" name="Shape 26"/>
          <p:cNvSpPr/>
          <p:nvPr/>
        </p:nvSpPr>
        <p:spPr>
          <a:xfrm>
            <a:off x="619125" y="5857875"/>
            <a:ext cx="6076950" cy="9525"/>
          </a:xfrm>
          <a:prstGeom prst="rect">
            <a:avLst/>
          </a:prstGeom>
          <a:solidFill>
            <a:srgbClr val="24304A"/>
          </a:solidFill>
          <a:ln/>
        </p:spPr>
      </p:sp>
      <p:sp>
        <p:nvSpPr>
          <p:cNvPr id="29" name="Text 27"/>
          <p:cNvSpPr/>
          <p:nvPr/>
        </p:nvSpPr>
        <p:spPr>
          <a:xfrm>
            <a:off x="838200" y="5227614"/>
            <a:ext cx="11353800" cy="365760"/>
          </a:xfrm>
          <a:prstGeom prst="rect">
            <a:avLst/>
          </a:prstGeom>
          <a:noFill/>
          <a:ln/>
        </p:spPr>
        <p:txBody>
          <a:bodyPr wrap="none" lIns="0" tIns="0" rIns="0" bIns="0" rtlCol="0" anchor="t"/>
          <a:lstStyle/>
          <a:p>
            <a:pPr algn="l" indent="0" marL="0">
              <a:buNone/>
            </a:pPr>
            <a:r>
              <a:rPr lang="en-US" sz="2400" b="1" dirty="0">
                <a:solidFill>
                  <a:srgbClr val="EAF1FA"/>
                </a:solidFill>
                <a:latin typeface="Consolas" pitchFamily="34" charset="0"/>
                <a:ea typeface="Microsoft YaHei" pitchFamily="34" charset="-122"/>
                <a:cs typeface="Consolas" pitchFamily="34" charset="-120"/>
              </a:rPr>
              <a:t>99.999%</a:t>
            </a:r>
            <a:endParaRPr lang="en-US" sz="2400" dirty="0">
              <a:latin typeface="Consolas" pitchFamily="34" charset="0"/>
              <a:ea typeface="Microsoft YaHei" pitchFamily="34" charset="-122"/>
              <a:cs typeface="Consolas" pitchFamily="34" charset="-120"/>
            </a:endParaRPr>
          </a:p>
        </p:txBody>
      </p:sp>
      <p:sp>
        <p:nvSpPr>
          <p:cNvPr id="30" name="Text 28"/>
          <p:cNvSpPr/>
          <p:nvPr/>
        </p:nvSpPr>
        <p:spPr>
          <a:xfrm>
            <a:off x="0" y="5297274"/>
            <a:ext cx="5048250" cy="228600"/>
          </a:xfrm>
          <a:prstGeom prst="rect">
            <a:avLst/>
          </a:prstGeom>
          <a:noFill/>
          <a:ln/>
        </p:spPr>
        <p:txBody>
          <a:bodyPr wrap="none" lIns="0" tIns="0" rIns="0" bIns="0" rtlCol="0" anchor="t"/>
          <a:lstStyle/>
          <a:p>
            <a:pPr algn="r" indent="0" marL="0">
              <a:buNone/>
            </a:pPr>
            <a:r>
              <a:rPr lang="en-US" sz="1500" dirty="0">
                <a:solidFill>
                  <a:srgbClr val="EAF1FA"/>
                </a:solidFill>
                <a:latin typeface="Consolas" pitchFamily="34" charset="0"/>
                <a:ea typeface="Microsoft YaHei" pitchFamily="34" charset="-122"/>
                <a:cs typeface="Consolas" pitchFamily="34" charset="-120"/>
              </a:rPr>
              <a:t>26.3 s</a:t>
            </a:r>
            <a:endParaRPr lang="en-US" sz="1500" dirty="0">
              <a:latin typeface="Consolas" pitchFamily="34" charset="0"/>
              <a:ea typeface="Microsoft YaHei" pitchFamily="34" charset="-122"/>
              <a:cs typeface="Consolas" pitchFamily="34" charset="-120"/>
            </a:endParaRPr>
          </a:p>
        </p:txBody>
      </p:sp>
      <p:sp>
        <p:nvSpPr>
          <p:cNvPr id="31" name="Text 29"/>
          <p:cNvSpPr/>
          <p:nvPr/>
        </p:nvSpPr>
        <p:spPr>
          <a:xfrm>
            <a:off x="0" y="5305709"/>
            <a:ext cx="6477000" cy="205740"/>
          </a:xfrm>
          <a:prstGeom prst="rect">
            <a:avLst/>
          </a:prstGeom>
          <a:noFill/>
          <a:ln/>
        </p:spPr>
        <p:txBody>
          <a:bodyPr wrap="none" lIns="0" tIns="0" rIns="0" bIns="0" rtlCol="0" anchor="t"/>
          <a:lstStyle/>
          <a:p>
            <a:pPr algn="r" indent="0" marL="0">
              <a:buNone/>
            </a:pPr>
            <a:r>
              <a:rPr lang="en-US" sz="1350" dirty="0">
                <a:solidFill>
                  <a:srgbClr val="93A5C0"/>
                </a:solidFill>
                <a:latin typeface="Consolas" pitchFamily="34" charset="0"/>
                <a:ea typeface="Microsoft YaHei" pitchFamily="34" charset="-122"/>
                <a:cs typeface="Consolas" pitchFamily="34" charset="-120"/>
              </a:rPr>
              <a:t>5.26 min</a:t>
            </a:r>
            <a:endParaRPr lang="en-US" sz="1350" dirty="0">
              <a:latin typeface="Consolas" pitchFamily="34" charset="0"/>
              <a:ea typeface="Microsoft YaHei" pitchFamily="34" charset="-122"/>
              <a:cs typeface="Consolas" pitchFamily="34" charset="-120"/>
            </a:endParaRPr>
          </a:p>
        </p:txBody>
      </p:sp>
      <p:sp>
        <p:nvSpPr>
          <p:cNvPr id="32" name="Shape 30"/>
          <p:cNvSpPr/>
          <p:nvPr/>
        </p:nvSpPr>
        <p:spPr>
          <a:xfrm>
            <a:off x="6862763" y="1719263"/>
            <a:ext cx="4714875" cy="1419225"/>
          </a:xfrm>
          <a:prstGeom prst="rect">
            <a:avLst/>
          </a:prstGeom>
          <a:solidFill>
            <a:srgbClr val="121A30"/>
          </a:solidFill>
          <a:ln w="9525">
            <a:solidFill>
              <a:srgbClr val="24304A"/>
            </a:solidFill>
            <a:prstDash val="solid"/>
          </a:ln>
        </p:spPr>
      </p:sp>
      <p:sp>
        <p:nvSpPr>
          <p:cNvPr id="33" name="Shape 31"/>
          <p:cNvSpPr/>
          <p:nvPr/>
        </p:nvSpPr>
        <p:spPr>
          <a:xfrm>
            <a:off x="7181850" y="1960563"/>
            <a:ext cx="5953" cy="79375"/>
          </a:xfrm>
          <a:custGeom>
            <a:avLst/>
            <a:gdLst/>
            <a:ahLst/>
            <a:cxnLst/>
            <a:rect l="l" t="t" r="r" b="b"/>
            <a:pathLst>
              <a:path w="5953" h="79375">
                <a:moveTo>
                  <a:pt x="0" y="79375"/>
                </a:moveTo>
                <a:lnTo>
                  <a:pt x="0" y="0"/>
                </a:lnTo>
              </a:path>
            </a:pathLst>
          </a:custGeom>
          <a:noFill/>
          <a:ln w="15875">
            <a:solidFill>
              <a:srgbClr val="53E0D2"/>
            </a:solidFill>
            <a:prstDash val="solid"/>
          </a:ln>
        </p:spPr>
      </p:sp>
      <p:sp>
        <p:nvSpPr>
          <p:cNvPr id="34" name="Shape 32"/>
          <p:cNvSpPr/>
          <p:nvPr/>
        </p:nvSpPr>
        <p:spPr>
          <a:xfrm>
            <a:off x="7150100" y="1968500"/>
            <a:ext cx="63500" cy="63500"/>
          </a:xfrm>
          <a:custGeom>
            <a:avLst/>
            <a:gdLst/>
            <a:ahLst/>
            <a:cxnLst/>
            <a:rect l="l" t="t" r="r" b="b"/>
            <a:pathLst>
              <a:path w="63500" h="63500">
                <a:moveTo>
                  <a:pt x="63500" y="0"/>
                </a:moveTo>
                <a:lnTo>
                  <a:pt x="15875" y="0"/>
                </a:lnTo>
                <a:arcTo hR="15875" wR="15875" stAng="16200000" swAng="-10800000"/>
                <a:lnTo>
                  <a:pt x="47625" y="31750"/>
                </a:lnTo>
                <a:arcTo hR="15875" wR="15875" stAng="16200000" swAng="10800000"/>
                <a:lnTo>
                  <a:pt x="0" y="63500"/>
                </a:lnTo>
              </a:path>
            </a:pathLst>
          </a:custGeom>
          <a:noFill/>
          <a:ln w="15875">
            <a:solidFill>
              <a:srgbClr val="53E0D2"/>
            </a:solidFill>
            <a:prstDash val="solid"/>
          </a:ln>
        </p:spPr>
      </p:sp>
      <p:sp>
        <p:nvSpPr>
          <p:cNvPr id="35" name="Shape 33"/>
          <p:cNvSpPr/>
          <p:nvPr/>
        </p:nvSpPr>
        <p:spPr>
          <a:xfrm>
            <a:off x="7118350" y="1920839"/>
            <a:ext cx="127000" cy="158822"/>
          </a:xfrm>
          <a:custGeom>
            <a:avLst/>
            <a:gdLst/>
            <a:ahLst/>
            <a:cxnLst/>
            <a:rect l="l" t="t" r="r" b="b"/>
            <a:pathLst>
              <a:path w="127000" h="158822">
                <a:moveTo>
                  <a:pt x="0" y="7974"/>
                </a:moveTo>
                <a:arcTo hR="7938" wR="7938" stAng="10800000" swAng="5400000"/>
                <a:arcTo hR="10319" wR="10319" stAng="16181096" swAng="1951255"/>
                <a:lnTo>
                  <a:pt x="20899" y="6386"/>
                </a:lnTo>
                <a:arcTo hR="10319" wR="10319" stAng="7354738" swAng="-3909476"/>
                <a:lnTo>
                  <a:pt x="39426" y="1624"/>
                </a:lnTo>
                <a:arcTo hR="10319" wR="10319" stAng="14245262" swAng="3909476"/>
                <a:lnTo>
                  <a:pt x="57944" y="6386"/>
                </a:lnTo>
                <a:arcTo hR="10319" wR="10319" stAng="7354738" swAng="-3909476"/>
                <a:lnTo>
                  <a:pt x="76462" y="1624"/>
                </a:lnTo>
                <a:arcTo hR="10319" wR="10319" stAng="14245262" swAng="3909476"/>
                <a:lnTo>
                  <a:pt x="94988" y="6386"/>
                </a:lnTo>
                <a:arcTo hR="10319" wR="10319" stAng="7354738" swAng="-3909476"/>
                <a:lnTo>
                  <a:pt x="113506" y="1624"/>
                </a:lnTo>
                <a:arcTo hR="10319" wR="10319" stAng="14267649" swAng="1951255"/>
                <a:arcTo hR="7938" wR="7938" stAng="16200000" swAng="5400000"/>
                <a:lnTo>
                  <a:pt x="127000" y="150849"/>
                </a:lnTo>
                <a:arcTo hR="7938" wR="7938" stAng="0" swAng="5400000"/>
                <a:arcTo hR="10319" wR="10319" stAng="5381096" swAng="1951255"/>
                <a:lnTo>
                  <a:pt x="106101" y="152436"/>
                </a:lnTo>
                <a:arcTo hR="10319" wR="10319" stAng="18154738" swAng="-3909476"/>
                <a:lnTo>
                  <a:pt x="87574" y="157199"/>
                </a:lnTo>
                <a:arcTo hR="10319" wR="10319" stAng="3445262" swAng="3909476"/>
                <a:lnTo>
                  <a:pt x="69056" y="152436"/>
                </a:lnTo>
                <a:arcTo hR="10319" wR="10319" stAng="18154738" swAng="-3909476"/>
                <a:lnTo>
                  <a:pt x="50538" y="157199"/>
                </a:lnTo>
                <a:arcTo hR="10319" wR="10319" stAng="3445262" swAng="3909476"/>
                <a:lnTo>
                  <a:pt x="32012" y="152436"/>
                </a:lnTo>
                <a:arcTo hR="10319" wR="10319" stAng="18154738" swAng="-3909476"/>
                <a:lnTo>
                  <a:pt x="13494" y="157199"/>
                </a:lnTo>
                <a:arcTo hR="10319" wR="10319" stAng="3467649" swAng="1951255"/>
                <a:arcTo hR="7938" wR="7938" stAng="5400000" swAng="5400000"/>
                <a:close/>
              </a:path>
            </a:pathLst>
          </a:custGeom>
          <a:noFill/>
          <a:ln w="15875">
            <a:solidFill>
              <a:srgbClr val="53E0D2"/>
            </a:solidFill>
            <a:prstDash val="solid"/>
          </a:ln>
        </p:spPr>
      </p:sp>
      <p:sp>
        <p:nvSpPr>
          <p:cNvPr id="36" name="Text 34"/>
          <p:cNvSpPr/>
          <p:nvPr/>
        </p:nvSpPr>
        <p:spPr>
          <a:xfrm>
            <a:off x="7372350" y="1910062"/>
            <a:ext cx="48196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Credit cap</a:t>
            </a:r>
            <a:endParaRPr lang="en-US" sz="1050" dirty="0">
              <a:latin typeface="Microsoft YaHei" pitchFamily="34" charset="0"/>
              <a:ea typeface="Microsoft YaHei" pitchFamily="34" charset="-122"/>
              <a:cs typeface="Microsoft YaHei" pitchFamily="34" charset="-120"/>
            </a:endParaRPr>
          </a:p>
        </p:txBody>
      </p:sp>
      <p:sp>
        <p:nvSpPr>
          <p:cNvPr id="37" name="Text 35"/>
          <p:cNvSpPr/>
          <p:nvPr/>
        </p:nvSpPr>
        <p:spPr>
          <a:xfrm>
            <a:off x="7086600" y="2211459"/>
            <a:ext cx="5105400" cy="434340"/>
          </a:xfrm>
          <a:prstGeom prst="rect">
            <a:avLst/>
          </a:prstGeom>
          <a:noFill/>
          <a:ln/>
        </p:spPr>
        <p:txBody>
          <a:bodyPr wrap="none" lIns="0" tIns="0" rIns="0" bIns="0" rtlCol="0" anchor="t"/>
          <a:lstStyle/>
          <a:p>
            <a:pPr algn="l" indent="0" marL="0">
              <a:buNone/>
            </a:pPr>
            <a:r>
              <a:rPr lang="en-US" sz="2850" b="1" dirty="0">
                <a:solidFill>
                  <a:srgbClr val="EAF1FA"/>
                </a:solidFill>
                <a:latin typeface="Consolas" pitchFamily="34" charset="0"/>
                <a:ea typeface="Microsoft YaHei" pitchFamily="34" charset="-122"/>
                <a:cs typeface="Consolas" pitchFamily="34" charset="-120"/>
              </a:rPr>
              <a:t>1 month</a:t>
            </a:r>
            <a:pPr algn="l" indent="0" marL="0">
              <a:buNone/>
            </a:pPr>
            <a:r>
              <a:rPr lang="en-US" sz="2850" b="1" dirty="0">
                <a:solidFill>
                  <a:srgbClr val="EAF1FA"/>
                </a:solidFill>
                <a:latin typeface="Consolas" pitchFamily="34" charset="0"/>
                <a:ea typeface="Microsoft YaHei" pitchFamily="34" charset="-122"/>
                <a:cs typeface="Consolas" pitchFamily="34" charset="-120"/>
              </a:rPr>
              <a:t>'</a:t>
            </a:r>
            <a:pPr algn="l" indent="0" marL="0">
              <a:buNone/>
            </a:pPr>
            <a:r>
              <a:rPr lang="en-US" sz="2850" b="1" dirty="0">
                <a:solidFill>
                  <a:srgbClr val="EAF1FA"/>
                </a:solidFill>
                <a:latin typeface="Consolas" pitchFamily="34" charset="0"/>
                <a:ea typeface="Microsoft YaHei" pitchFamily="34" charset="-122"/>
                <a:cs typeface="Consolas" pitchFamily="34" charset="-120"/>
              </a:rPr>
              <a:t>s fee</a:t>
            </a:r>
            <a:endParaRPr lang="en-US" sz="2850" dirty="0">
              <a:latin typeface="Consolas" pitchFamily="34" charset="0"/>
              <a:ea typeface="Microsoft YaHei" pitchFamily="34" charset="-122"/>
              <a:cs typeface="Consolas" pitchFamily="34" charset="-120"/>
            </a:endParaRPr>
          </a:p>
        </p:txBody>
      </p:sp>
      <p:sp>
        <p:nvSpPr>
          <p:cNvPr id="38" name="Text 36"/>
          <p:cNvSpPr/>
          <p:nvPr/>
        </p:nvSpPr>
        <p:spPr>
          <a:xfrm>
            <a:off x="7086600" y="2719687"/>
            <a:ext cx="5105400" cy="160020"/>
          </a:xfrm>
          <a:prstGeom prst="rect">
            <a:avLst/>
          </a:prstGeom>
          <a:noFill/>
          <a:ln/>
        </p:spPr>
        <p:txBody>
          <a:bodyPr wrap="none" lIns="0" tIns="0" rIns="0" bIns="0" rtlCol="0" anchor="t"/>
          <a:lstStyle/>
          <a:p>
            <a:pPr algn="l" indent="0" marL="0">
              <a:buNone/>
            </a:pPr>
            <a:r>
              <a:rPr lang="en-US" sz="1050" dirty="0">
                <a:solidFill>
                  <a:srgbClr val="C9D4E4"/>
                </a:solidFill>
                <a:latin typeface="Microsoft YaHei" pitchFamily="34" charset="0"/>
                <a:ea typeface="Microsoft YaHei" pitchFamily="34" charset="-122"/>
                <a:cs typeface="Microsoft YaHei" pitchFamily="34" charset="-120"/>
              </a:rPr>
              <a:t>AWS, Google and Azure alike. Azure excludes lost revenue</a:t>
            </a:r>
            <a:endParaRPr lang="en-US" sz="1050" dirty="0">
              <a:latin typeface="Microsoft YaHei" pitchFamily="34" charset="0"/>
              <a:ea typeface="Microsoft YaHei" pitchFamily="34" charset="-122"/>
              <a:cs typeface="Microsoft YaHei" pitchFamily="34" charset="-120"/>
            </a:endParaRPr>
          </a:p>
        </p:txBody>
      </p:sp>
      <p:sp>
        <p:nvSpPr>
          <p:cNvPr id="39" name="Text 37"/>
          <p:cNvSpPr/>
          <p:nvPr/>
        </p:nvSpPr>
        <p:spPr>
          <a:xfrm>
            <a:off x="7086600" y="2910187"/>
            <a:ext cx="5105400" cy="160020"/>
          </a:xfrm>
          <a:prstGeom prst="rect">
            <a:avLst/>
          </a:prstGeom>
          <a:noFill/>
          <a:ln/>
        </p:spPr>
        <p:txBody>
          <a:bodyPr wrap="none" lIns="0" tIns="0" rIns="0" bIns="0" rtlCol="0" anchor="t"/>
          <a:lstStyle/>
          <a:p>
            <a:pPr algn="l" indent="0" marL="0">
              <a:buNone/>
            </a:pPr>
            <a:r>
              <a:rPr lang="en-US" sz="1050" dirty="0">
                <a:solidFill>
                  <a:srgbClr val="C9D4E4"/>
                </a:solidFill>
                <a:latin typeface="Microsoft YaHei" pitchFamily="34" charset="0"/>
                <a:ea typeface="Microsoft YaHei" pitchFamily="34" charset="-122"/>
                <a:cs typeface="Microsoft YaHei" pitchFamily="34" charset="-120"/>
              </a:rPr>
              <a:t>in writing</a:t>
            </a:r>
            <a:endParaRPr lang="en-US" sz="1050" dirty="0">
              <a:latin typeface="Microsoft YaHei" pitchFamily="34" charset="0"/>
              <a:ea typeface="Microsoft YaHei" pitchFamily="34" charset="-122"/>
              <a:cs typeface="Microsoft YaHei" pitchFamily="34" charset="-120"/>
            </a:endParaRPr>
          </a:p>
        </p:txBody>
      </p:sp>
      <p:sp>
        <p:nvSpPr>
          <p:cNvPr id="40" name="Shape 38"/>
          <p:cNvSpPr/>
          <p:nvPr/>
        </p:nvSpPr>
        <p:spPr>
          <a:xfrm>
            <a:off x="6862763" y="3243263"/>
            <a:ext cx="4714875" cy="1419225"/>
          </a:xfrm>
          <a:prstGeom prst="rect">
            <a:avLst/>
          </a:prstGeom>
          <a:solidFill>
            <a:srgbClr val="121A30"/>
          </a:solidFill>
          <a:ln w="9525">
            <a:solidFill>
              <a:srgbClr val="24304A"/>
            </a:solidFill>
            <a:prstDash val="solid"/>
          </a:ln>
        </p:spPr>
      </p:sp>
      <p:sp>
        <p:nvSpPr>
          <p:cNvPr id="41" name="Shape 39"/>
          <p:cNvSpPr/>
          <p:nvPr/>
        </p:nvSpPr>
        <p:spPr>
          <a:xfrm>
            <a:off x="7102475" y="3444875"/>
            <a:ext cx="158750" cy="63500"/>
          </a:xfrm>
          <a:prstGeom prst="roundRect">
            <a:avLst>
              <a:gd name="adj" fmla="val 25000"/>
            </a:avLst>
          </a:prstGeom>
          <a:noFill/>
          <a:ln w="15875">
            <a:solidFill>
              <a:srgbClr val="53E0D2"/>
            </a:solidFill>
            <a:prstDash val="solid"/>
          </a:ln>
        </p:spPr>
      </p:sp>
      <p:sp>
        <p:nvSpPr>
          <p:cNvPr id="42" name="Shape 40"/>
          <p:cNvSpPr/>
          <p:nvPr/>
        </p:nvSpPr>
        <p:spPr>
          <a:xfrm>
            <a:off x="7102475" y="3540125"/>
            <a:ext cx="158750" cy="63500"/>
          </a:xfrm>
          <a:prstGeom prst="roundRect">
            <a:avLst>
              <a:gd name="adj" fmla="val 25000"/>
            </a:avLst>
          </a:prstGeom>
          <a:noFill/>
          <a:ln w="15875">
            <a:solidFill>
              <a:srgbClr val="53E0D2"/>
            </a:solidFill>
            <a:prstDash val="solid"/>
          </a:ln>
        </p:spPr>
      </p:sp>
      <p:sp>
        <p:nvSpPr>
          <p:cNvPr id="43" name="Shape 41"/>
          <p:cNvSpPr/>
          <p:nvPr/>
        </p:nvSpPr>
        <p:spPr>
          <a:xfrm>
            <a:off x="7134225" y="3476625"/>
            <a:ext cx="79" cy="0"/>
          </a:xfrm>
          <a:prstGeom prst="line">
            <a:avLst/>
          </a:prstGeom>
          <a:noFill/>
          <a:ln w="15875">
            <a:solidFill>
              <a:srgbClr val="53E0D2"/>
            </a:solidFill>
            <a:prstDash val="solid"/>
          </a:ln>
        </p:spPr>
      </p:sp>
      <p:sp>
        <p:nvSpPr>
          <p:cNvPr id="44" name="Shape 42"/>
          <p:cNvSpPr/>
          <p:nvPr/>
        </p:nvSpPr>
        <p:spPr>
          <a:xfrm>
            <a:off x="7134225" y="3571875"/>
            <a:ext cx="79" cy="0"/>
          </a:xfrm>
          <a:prstGeom prst="line">
            <a:avLst/>
          </a:prstGeom>
          <a:noFill/>
          <a:ln w="15875">
            <a:solidFill>
              <a:srgbClr val="53E0D2"/>
            </a:solidFill>
            <a:prstDash val="solid"/>
          </a:ln>
        </p:spPr>
      </p:sp>
      <p:sp>
        <p:nvSpPr>
          <p:cNvPr id="45" name="Text 43"/>
          <p:cNvSpPr/>
          <p:nvPr/>
        </p:nvSpPr>
        <p:spPr>
          <a:xfrm>
            <a:off x="7372350" y="3434062"/>
            <a:ext cx="48196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Top VM SLA tier at all three</a:t>
            </a:r>
            <a:endParaRPr lang="en-US" sz="1050" dirty="0">
              <a:latin typeface="Microsoft YaHei" pitchFamily="34" charset="0"/>
              <a:ea typeface="Microsoft YaHei" pitchFamily="34" charset="-122"/>
              <a:cs typeface="Microsoft YaHei" pitchFamily="34" charset="-120"/>
            </a:endParaRPr>
          </a:p>
        </p:txBody>
      </p:sp>
      <p:sp>
        <p:nvSpPr>
          <p:cNvPr id="46" name="Text 44"/>
          <p:cNvSpPr/>
          <p:nvPr/>
        </p:nvSpPr>
        <p:spPr>
          <a:xfrm>
            <a:off x="7086600" y="3735459"/>
            <a:ext cx="5105400" cy="434340"/>
          </a:xfrm>
          <a:prstGeom prst="rect">
            <a:avLst/>
          </a:prstGeom>
          <a:noFill/>
          <a:ln/>
        </p:spPr>
        <p:txBody>
          <a:bodyPr wrap="none" lIns="0" tIns="0" rIns="0" bIns="0" rtlCol="0" anchor="t"/>
          <a:lstStyle/>
          <a:p>
            <a:pPr algn="l" indent="0" marL="0">
              <a:buNone/>
            </a:pPr>
            <a:r>
              <a:rPr lang="en-US" sz="2850" b="1" dirty="0">
                <a:solidFill>
                  <a:srgbClr val="EAF1FA"/>
                </a:solidFill>
                <a:latin typeface="Consolas" pitchFamily="34" charset="0"/>
                <a:ea typeface="Microsoft YaHei" pitchFamily="34" charset="-122"/>
                <a:cs typeface="Consolas" pitchFamily="34" charset="-120"/>
              </a:rPr>
              <a:t>99.99%</a:t>
            </a:r>
            <a:endParaRPr lang="en-US" sz="2850" dirty="0">
              <a:latin typeface="Consolas" pitchFamily="34" charset="0"/>
              <a:ea typeface="Microsoft YaHei" pitchFamily="34" charset="-122"/>
              <a:cs typeface="Consolas" pitchFamily="34" charset="-120"/>
            </a:endParaRPr>
          </a:p>
        </p:txBody>
      </p:sp>
      <p:sp>
        <p:nvSpPr>
          <p:cNvPr id="47" name="Text 45"/>
          <p:cNvSpPr/>
          <p:nvPr/>
        </p:nvSpPr>
        <p:spPr>
          <a:xfrm>
            <a:off x="7086600" y="4243687"/>
            <a:ext cx="5105400" cy="160020"/>
          </a:xfrm>
          <a:prstGeom prst="rect">
            <a:avLst/>
          </a:prstGeom>
          <a:noFill/>
          <a:ln/>
        </p:spPr>
        <p:txBody>
          <a:bodyPr wrap="none" lIns="0" tIns="0" rIns="0" bIns="0" rtlCol="0" anchor="t"/>
          <a:lstStyle/>
          <a:p>
            <a:pPr algn="l" indent="0" marL="0">
              <a:buNone/>
            </a:pPr>
            <a:r>
              <a:rPr lang="en-US" sz="1050" dirty="0">
                <a:solidFill>
                  <a:srgbClr val="C9D4E4"/>
                </a:solidFill>
                <a:latin typeface="Microsoft YaHei" pitchFamily="34" charset="0"/>
                <a:ea typeface="Microsoft YaHei" pitchFamily="34" charset="-122"/>
                <a:cs typeface="Microsoft YaHei" pitchFamily="34" charset="-120"/>
              </a:rPr>
              <a:t>Multi-AZ in one region, no multi-region tier</a:t>
            </a:r>
            <a:endParaRPr lang="en-US" sz="1050" dirty="0">
              <a:latin typeface="Microsoft YaHei" pitchFamily="34" charset="0"/>
              <a:ea typeface="Microsoft YaHei" pitchFamily="34" charset="-122"/>
              <a:cs typeface="Microsoft YaHei" pitchFamily="34" charset="-120"/>
            </a:endParaRPr>
          </a:p>
        </p:txBody>
      </p:sp>
      <p:sp>
        <p:nvSpPr>
          <p:cNvPr id="48" name="Shape 46"/>
          <p:cNvSpPr/>
          <p:nvPr/>
        </p:nvSpPr>
        <p:spPr>
          <a:xfrm>
            <a:off x="6862763" y="4767263"/>
            <a:ext cx="4714875" cy="1419225"/>
          </a:xfrm>
          <a:prstGeom prst="rect">
            <a:avLst/>
          </a:prstGeom>
          <a:solidFill>
            <a:srgbClr val="132834"/>
          </a:solidFill>
          <a:ln w="9525">
            <a:solidFill>
              <a:srgbClr val="53E0D2"/>
            </a:solidFill>
            <a:prstDash val="solid"/>
          </a:ln>
        </p:spPr>
      </p:sp>
      <p:sp>
        <p:nvSpPr>
          <p:cNvPr id="49" name="Shape 47"/>
          <p:cNvSpPr/>
          <p:nvPr/>
        </p:nvSpPr>
        <p:spPr>
          <a:xfrm>
            <a:off x="7165975" y="4968875"/>
            <a:ext cx="31750" cy="0"/>
          </a:xfrm>
          <a:prstGeom prst="line">
            <a:avLst/>
          </a:prstGeom>
          <a:noFill/>
          <a:ln w="15875">
            <a:solidFill>
              <a:srgbClr val="53E0D2"/>
            </a:solidFill>
            <a:prstDash val="solid"/>
          </a:ln>
        </p:spPr>
      </p:sp>
      <p:sp>
        <p:nvSpPr>
          <p:cNvPr id="50" name="Shape 48"/>
          <p:cNvSpPr/>
          <p:nvPr/>
        </p:nvSpPr>
        <p:spPr>
          <a:xfrm flipV="1">
            <a:off x="7181850" y="5040313"/>
            <a:ext cx="23813" cy="23813"/>
          </a:xfrm>
          <a:prstGeom prst="line">
            <a:avLst/>
          </a:prstGeom>
          <a:noFill/>
          <a:ln w="15875">
            <a:solidFill>
              <a:srgbClr val="53E0D2"/>
            </a:solidFill>
            <a:prstDash val="solid"/>
          </a:ln>
        </p:spPr>
      </p:sp>
      <p:sp>
        <p:nvSpPr>
          <p:cNvPr id="51" name="Shape 49"/>
          <p:cNvSpPr/>
          <p:nvPr/>
        </p:nvSpPr>
        <p:spPr>
          <a:xfrm>
            <a:off x="7118350" y="5000625"/>
            <a:ext cx="127000" cy="127000"/>
          </a:xfrm>
          <a:prstGeom prst="ellipse">
            <a:avLst/>
          </a:prstGeom>
          <a:noFill/>
          <a:ln w="15875">
            <a:solidFill>
              <a:srgbClr val="53E0D2"/>
            </a:solidFill>
            <a:prstDash val="solid"/>
          </a:ln>
        </p:spPr>
      </p:sp>
      <p:sp>
        <p:nvSpPr>
          <p:cNvPr id="52" name="Text 50"/>
          <p:cNvSpPr/>
          <p:nvPr/>
        </p:nvSpPr>
        <p:spPr>
          <a:xfrm>
            <a:off x="7372350" y="4958062"/>
            <a:ext cx="48196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AWS 2025-10 window vs the monthly budget</a:t>
            </a:r>
            <a:endParaRPr lang="en-US" sz="1050" dirty="0">
              <a:latin typeface="Microsoft YaHei" pitchFamily="34" charset="0"/>
              <a:ea typeface="Microsoft YaHei" pitchFamily="34" charset="-122"/>
              <a:cs typeface="Microsoft YaHei" pitchFamily="34" charset="-120"/>
            </a:endParaRPr>
          </a:p>
        </p:txBody>
      </p:sp>
      <p:sp>
        <p:nvSpPr>
          <p:cNvPr id="53" name="Text 51"/>
          <p:cNvSpPr/>
          <p:nvPr/>
        </p:nvSpPr>
        <p:spPr>
          <a:xfrm>
            <a:off x="7086600" y="5259459"/>
            <a:ext cx="5105400" cy="434340"/>
          </a:xfrm>
          <a:prstGeom prst="rect">
            <a:avLst/>
          </a:prstGeom>
          <a:noFill/>
          <a:ln/>
        </p:spPr>
        <p:txBody>
          <a:bodyPr wrap="none" lIns="0" tIns="0" rIns="0" bIns="0" rtlCol="0" anchor="t"/>
          <a:lstStyle/>
          <a:p>
            <a:pPr algn="l" indent="0" marL="0">
              <a:buNone/>
            </a:pPr>
            <a:r>
              <a:rPr lang="en-US" sz="2850" b="1" dirty="0">
                <a:solidFill>
                  <a:srgbClr val="53E0D2"/>
                </a:solidFill>
                <a:latin typeface="Consolas" pitchFamily="34" charset="0"/>
                <a:ea typeface="Microsoft YaHei" pitchFamily="34" charset="-122"/>
                <a:cs typeface="Consolas" pitchFamily="34" charset="-120"/>
              </a:rPr>
              <a:t>199×</a:t>
            </a:r>
            <a:endParaRPr lang="en-US" sz="2850" dirty="0">
              <a:latin typeface="Consolas" pitchFamily="34" charset="0"/>
              <a:ea typeface="Microsoft YaHei" pitchFamily="34" charset="-122"/>
              <a:cs typeface="Consolas" pitchFamily="34" charset="-120"/>
            </a:endParaRPr>
          </a:p>
        </p:txBody>
      </p:sp>
      <p:sp>
        <p:nvSpPr>
          <p:cNvPr id="54" name="Text 52"/>
          <p:cNvSpPr/>
          <p:nvPr/>
        </p:nvSpPr>
        <p:spPr>
          <a:xfrm>
            <a:off x="7086600" y="5767687"/>
            <a:ext cx="5105400" cy="160020"/>
          </a:xfrm>
          <a:prstGeom prst="rect">
            <a:avLst/>
          </a:prstGeom>
          <a:noFill/>
          <a:ln/>
        </p:spPr>
        <p:txBody>
          <a:bodyPr wrap="none" lIns="0" tIns="0" rIns="0" bIns="0" rtlCol="0" anchor="t"/>
          <a:lstStyle/>
          <a:p>
            <a:pPr algn="l" indent="0" marL="0">
              <a:buNone/>
            </a:pPr>
            <a:r>
              <a:rPr lang="en-US" sz="1050" dirty="0">
                <a:solidFill>
                  <a:srgbClr val="C9D4E4"/>
                </a:solidFill>
                <a:latin typeface="Microsoft YaHei" pitchFamily="34" charset="0"/>
                <a:ea typeface="Microsoft YaHei" pitchFamily="34" charset="-122"/>
                <a:cs typeface="Microsoft YaHei" pitchFamily="34" charset="-120"/>
              </a:rPr>
              <a:t>872 min vs 4.38 min, if fully down</a:t>
            </a:r>
            <a:endParaRPr lang="en-US" sz="1050" dirty="0">
              <a:latin typeface="Microsoft YaHei" pitchFamily="34" charset="0"/>
              <a:ea typeface="Microsoft YaHei" pitchFamily="34" charset="-122"/>
              <a:cs typeface="Microsoft YaHei" pitchFamily="34" charset="-120"/>
            </a:endParaRPr>
          </a:p>
        </p:txBody>
      </p:sp>
      <p:sp>
        <p:nvSpPr>
          <p:cNvPr id="55" name="Text 53"/>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56" name="Text 54"/>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AWS EC2, Google Compute Engine and Microsoft Online Services SLAs (Oct 2026), team math. Month of 30.4375 days</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02 / Decision  </a:t>
            </a:r>
            <a:pPr algn="l" indent="0" marL="0">
              <a:buNone/>
            </a:pPr>
            <a:r>
              <a:rPr lang="en-US" sz="975" dirty="0">
                <a:solidFill>
                  <a:srgbClr val="93A5C0"/>
                </a:solidFill>
                <a:latin typeface="Consolas" pitchFamily="34" charset="0"/>
                <a:ea typeface="Microsoft YaHei" pitchFamily="34" charset="-122"/>
                <a:cs typeface="Consolas" pitchFamily="34" charset="-120"/>
              </a:rPr>
              <a:t>   P12</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941321"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Warm standby, not active-active: RTO in minutes</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19263"/>
            <a:ext cx="2619375" cy="4467225"/>
          </a:xfrm>
          <a:prstGeom prst="rect">
            <a:avLst/>
          </a:prstGeom>
          <a:solidFill>
            <a:srgbClr val="121A30"/>
          </a:solidFill>
          <a:ln w="9525">
            <a:solidFill>
              <a:srgbClr val="24304A"/>
            </a:solidFill>
            <a:prstDash val="solid"/>
          </a:ln>
        </p:spPr>
      </p:sp>
      <p:sp>
        <p:nvSpPr>
          <p:cNvPr id="10" name="Text 8"/>
          <p:cNvSpPr/>
          <p:nvPr/>
        </p:nvSpPr>
        <p:spPr>
          <a:xfrm>
            <a:off x="800100" y="1912085"/>
            <a:ext cx="11391900" cy="148590"/>
          </a:xfrm>
          <a:prstGeom prst="rect">
            <a:avLst/>
          </a:prstGeom>
          <a:noFill/>
          <a:ln/>
        </p:spPr>
        <p:txBody>
          <a:bodyPr wrap="none" lIns="0" tIns="0" rIns="0" bIns="0" rtlCol="0" anchor="t"/>
          <a:lstStyle/>
          <a:p>
            <a:pPr algn="l" indent="0" marL="0">
              <a:buNone/>
            </a:pPr>
            <a:r>
              <a:rPr lang="en-US" sz="975" dirty="0">
                <a:solidFill>
                  <a:srgbClr val="636E83"/>
                </a:solidFill>
                <a:latin typeface="Consolas" pitchFamily="34" charset="0"/>
                <a:ea typeface="Microsoft YaHei" pitchFamily="34" charset="-122"/>
                <a:cs typeface="Consolas" pitchFamily="34" charset="-120"/>
              </a:rPr>
              <a:t>T1</a:t>
            </a:r>
            <a:endParaRPr lang="en-US" sz="975" dirty="0">
              <a:latin typeface="Consolas" pitchFamily="34" charset="0"/>
              <a:ea typeface="Microsoft YaHei" pitchFamily="34" charset="-122"/>
              <a:cs typeface="Consolas" pitchFamily="34" charset="-120"/>
            </a:endParaRPr>
          </a:p>
        </p:txBody>
      </p:sp>
      <p:sp>
        <p:nvSpPr>
          <p:cNvPr id="11" name="Text 9"/>
          <p:cNvSpPr/>
          <p:nvPr/>
        </p:nvSpPr>
        <p:spPr>
          <a:xfrm>
            <a:off x="800100" y="2180377"/>
            <a:ext cx="11391900" cy="274320"/>
          </a:xfrm>
          <a:prstGeom prst="rect">
            <a:avLst/>
          </a:prstGeom>
          <a:noFill/>
          <a:ln/>
        </p:spPr>
        <p:txBody>
          <a:bodyPr wrap="none" lIns="0" tIns="0" rIns="0" bIns="0" rtlCol="0" anchor="t"/>
          <a:lstStyle/>
          <a:p>
            <a:pPr algn="l" indent="0" marL="0">
              <a:buNone/>
            </a:pPr>
            <a:r>
              <a:rPr lang="en-US" sz="1800" b="1" dirty="0">
                <a:solidFill>
                  <a:srgbClr val="EAF1FA"/>
                </a:solidFill>
                <a:latin typeface="Microsoft YaHei" pitchFamily="34" charset="0"/>
                <a:ea typeface="Microsoft YaHei" pitchFamily="34" charset="-122"/>
                <a:cs typeface="Microsoft YaHei" pitchFamily="34" charset="-120"/>
              </a:rPr>
              <a:t>Backup </a:t>
            </a:r>
            <a:pPr algn="l" indent="0" marL="0">
              <a:buNone/>
            </a:pPr>
            <a:r>
              <a:rPr lang="en-US" sz="1800" b="1" dirty="0">
                <a:solidFill>
                  <a:srgbClr val="EAF1FA"/>
                </a:solidFill>
                <a:latin typeface="Microsoft YaHei" pitchFamily="34" charset="0"/>
                <a:ea typeface="Microsoft YaHei" pitchFamily="34" charset="-122"/>
                <a:cs typeface="Microsoft YaHei" pitchFamily="34" charset="-120"/>
              </a:rPr>
              <a:t>&amp;</a:t>
            </a:r>
            <a:pPr algn="l" indent="0" marL="0">
              <a:buNone/>
            </a:pPr>
            <a:r>
              <a:rPr lang="en-US" sz="1800" b="1" dirty="0">
                <a:solidFill>
                  <a:srgbClr val="EAF1FA"/>
                </a:solidFill>
                <a:latin typeface="Microsoft YaHei" pitchFamily="34" charset="0"/>
                <a:ea typeface="Microsoft YaHei" pitchFamily="34" charset="-122"/>
                <a:cs typeface="Microsoft YaHei" pitchFamily="34" charset="-120"/>
              </a:rPr>
              <a:t> restore</a:t>
            </a:r>
            <a:endParaRPr lang="en-US" sz="1800" dirty="0">
              <a:latin typeface="Microsoft YaHei" pitchFamily="34" charset="0"/>
              <a:ea typeface="Microsoft YaHei" pitchFamily="34" charset="-122"/>
              <a:cs typeface="Microsoft YaHei" pitchFamily="34" charset="-120"/>
            </a:endParaRPr>
          </a:p>
        </p:txBody>
      </p:sp>
      <p:sp>
        <p:nvSpPr>
          <p:cNvPr id="12" name="Shape 10"/>
          <p:cNvSpPr/>
          <p:nvPr/>
        </p:nvSpPr>
        <p:spPr>
          <a:xfrm>
            <a:off x="800100" y="2590800"/>
            <a:ext cx="438150" cy="76200"/>
          </a:xfrm>
          <a:prstGeom prst="rect">
            <a:avLst/>
          </a:prstGeom>
          <a:solidFill>
            <a:srgbClr val="5B8CFF"/>
          </a:solidFill>
          <a:ln/>
        </p:spPr>
      </p:sp>
      <p:sp>
        <p:nvSpPr>
          <p:cNvPr id="13" name="Shape 11"/>
          <p:cNvSpPr/>
          <p:nvPr/>
        </p:nvSpPr>
        <p:spPr>
          <a:xfrm>
            <a:off x="1295400" y="2590800"/>
            <a:ext cx="438150" cy="76200"/>
          </a:xfrm>
          <a:prstGeom prst="rect">
            <a:avLst/>
          </a:prstGeom>
          <a:solidFill>
            <a:srgbClr val="24304A"/>
          </a:solidFill>
          <a:ln/>
        </p:spPr>
      </p:sp>
      <p:sp>
        <p:nvSpPr>
          <p:cNvPr id="14" name="Shape 12"/>
          <p:cNvSpPr/>
          <p:nvPr/>
        </p:nvSpPr>
        <p:spPr>
          <a:xfrm>
            <a:off x="1790700" y="2590800"/>
            <a:ext cx="438150" cy="76200"/>
          </a:xfrm>
          <a:prstGeom prst="rect">
            <a:avLst/>
          </a:prstGeom>
          <a:solidFill>
            <a:srgbClr val="24304A"/>
          </a:solidFill>
          <a:ln/>
        </p:spPr>
      </p:sp>
      <p:sp>
        <p:nvSpPr>
          <p:cNvPr id="15" name="Shape 13"/>
          <p:cNvSpPr/>
          <p:nvPr/>
        </p:nvSpPr>
        <p:spPr>
          <a:xfrm>
            <a:off x="2286000" y="2590800"/>
            <a:ext cx="438150" cy="76200"/>
          </a:xfrm>
          <a:prstGeom prst="rect">
            <a:avLst/>
          </a:prstGeom>
          <a:solidFill>
            <a:srgbClr val="24304A"/>
          </a:solidFill>
          <a:ln/>
        </p:spPr>
      </p:sp>
      <p:sp>
        <p:nvSpPr>
          <p:cNvPr id="16" name="Text 14"/>
          <p:cNvSpPr/>
          <p:nvPr/>
        </p:nvSpPr>
        <p:spPr>
          <a:xfrm>
            <a:off x="800100" y="2787840"/>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Cost $</a:t>
            </a:r>
            <a:endParaRPr lang="en-US" sz="900" dirty="0">
              <a:latin typeface="Consolas" pitchFamily="34" charset="0"/>
              <a:ea typeface="Microsoft YaHei" pitchFamily="34" charset="-122"/>
              <a:cs typeface="Consolas" pitchFamily="34" charset="-120"/>
            </a:endParaRPr>
          </a:p>
        </p:txBody>
      </p:sp>
      <p:sp>
        <p:nvSpPr>
          <p:cNvPr id="17" name="Shape 15"/>
          <p:cNvSpPr/>
          <p:nvPr/>
        </p:nvSpPr>
        <p:spPr>
          <a:xfrm>
            <a:off x="800100" y="3143250"/>
            <a:ext cx="2247900" cy="9525"/>
          </a:xfrm>
          <a:prstGeom prst="rect">
            <a:avLst/>
          </a:prstGeom>
          <a:solidFill>
            <a:srgbClr val="24304A"/>
          </a:solidFill>
          <a:ln/>
        </p:spPr>
      </p:sp>
      <p:sp>
        <p:nvSpPr>
          <p:cNvPr id="18" name="Text 16"/>
          <p:cNvSpPr/>
          <p:nvPr/>
        </p:nvSpPr>
        <p:spPr>
          <a:xfrm>
            <a:off x="800100" y="3273615"/>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RPO</a:t>
            </a:r>
            <a:endParaRPr lang="en-US" sz="900" dirty="0">
              <a:latin typeface="Consolas" pitchFamily="34" charset="0"/>
              <a:ea typeface="Microsoft YaHei" pitchFamily="34" charset="-122"/>
              <a:cs typeface="Consolas" pitchFamily="34" charset="-120"/>
            </a:endParaRPr>
          </a:p>
        </p:txBody>
      </p:sp>
      <p:sp>
        <p:nvSpPr>
          <p:cNvPr id="19" name="Text 17"/>
          <p:cNvSpPr/>
          <p:nvPr/>
        </p:nvSpPr>
        <p:spPr>
          <a:xfrm>
            <a:off x="800100" y="3476364"/>
            <a:ext cx="11391900" cy="194310"/>
          </a:xfrm>
          <a:prstGeom prst="rect">
            <a:avLst/>
          </a:prstGeom>
          <a:noFill/>
          <a:ln/>
        </p:spPr>
        <p:txBody>
          <a:bodyPr wrap="none" lIns="0" tIns="0" rIns="0" bIns="0" rtlCol="0" anchor="t"/>
          <a:lstStyle/>
          <a:p>
            <a:pPr algn="l" indent="0" marL="0">
              <a:buNone/>
            </a:pPr>
            <a:r>
              <a:rPr lang="en-US" sz="1275" b="1" dirty="0">
                <a:solidFill>
                  <a:srgbClr val="EAF1FA"/>
                </a:solidFill>
                <a:latin typeface="Consolas" pitchFamily="34" charset="0"/>
                <a:ea typeface="Microsoft YaHei" pitchFamily="34" charset="-122"/>
                <a:cs typeface="Consolas" pitchFamily="34" charset="-120"/>
              </a:rPr>
              <a:t>Hours</a:t>
            </a:r>
            <a:endParaRPr lang="en-US" sz="1275" dirty="0">
              <a:latin typeface="Consolas" pitchFamily="34" charset="0"/>
              <a:ea typeface="Microsoft YaHei" pitchFamily="34" charset="-122"/>
              <a:cs typeface="Consolas" pitchFamily="34" charset="-120"/>
            </a:endParaRPr>
          </a:p>
        </p:txBody>
      </p:sp>
      <p:sp>
        <p:nvSpPr>
          <p:cNvPr id="20" name="Shape 18"/>
          <p:cNvSpPr/>
          <p:nvPr/>
        </p:nvSpPr>
        <p:spPr>
          <a:xfrm>
            <a:off x="800100" y="3867150"/>
            <a:ext cx="2247900" cy="9525"/>
          </a:xfrm>
          <a:prstGeom prst="rect">
            <a:avLst/>
          </a:prstGeom>
          <a:solidFill>
            <a:srgbClr val="24304A"/>
          </a:solidFill>
          <a:ln/>
        </p:spPr>
      </p:sp>
      <p:sp>
        <p:nvSpPr>
          <p:cNvPr id="21" name="Text 19"/>
          <p:cNvSpPr/>
          <p:nvPr/>
        </p:nvSpPr>
        <p:spPr>
          <a:xfrm>
            <a:off x="800100" y="3997515"/>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RTO</a:t>
            </a:r>
            <a:endParaRPr lang="en-US" sz="900" dirty="0">
              <a:latin typeface="Consolas" pitchFamily="34" charset="0"/>
              <a:ea typeface="Microsoft YaHei" pitchFamily="34" charset="-122"/>
              <a:cs typeface="Consolas" pitchFamily="34" charset="-120"/>
            </a:endParaRPr>
          </a:p>
        </p:txBody>
      </p:sp>
      <p:sp>
        <p:nvSpPr>
          <p:cNvPr id="22" name="Text 20"/>
          <p:cNvSpPr/>
          <p:nvPr/>
        </p:nvSpPr>
        <p:spPr>
          <a:xfrm>
            <a:off x="800100" y="4200264"/>
            <a:ext cx="11391900" cy="194310"/>
          </a:xfrm>
          <a:prstGeom prst="rect">
            <a:avLst/>
          </a:prstGeom>
          <a:noFill/>
          <a:ln/>
        </p:spPr>
        <p:txBody>
          <a:bodyPr wrap="none" lIns="0" tIns="0" rIns="0" bIns="0" rtlCol="0" anchor="t"/>
          <a:lstStyle/>
          <a:p>
            <a:pPr algn="l" indent="0" marL="0">
              <a:buNone/>
            </a:pPr>
            <a:r>
              <a:rPr lang="en-US" sz="1275" b="1" dirty="0">
                <a:solidFill>
                  <a:srgbClr val="EAF1FA"/>
                </a:solidFill>
                <a:latin typeface="Consolas" pitchFamily="34" charset="0"/>
                <a:ea typeface="Microsoft YaHei" pitchFamily="34" charset="-122"/>
                <a:cs typeface="Consolas" pitchFamily="34" charset="-120"/>
              </a:rPr>
              <a:t>Within 24h</a:t>
            </a:r>
            <a:endParaRPr lang="en-US" sz="1275" dirty="0">
              <a:latin typeface="Consolas" pitchFamily="34" charset="0"/>
              <a:ea typeface="Microsoft YaHei" pitchFamily="34" charset="-122"/>
              <a:cs typeface="Consolas" pitchFamily="34" charset="-120"/>
            </a:endParaRPr>
          </a:p>
        </p:txBody>
      </p:sp>
      <p:sp>
        <p:nvSpPr>
          <p:cNvPr id="23" name="Shape 21"/>
          <p:cNvSpPr/>
          <p:nvPr/>
        </p:nvSpPr>
        <p:spPr>
          <a:xfrm>
            <a:off x="800100" y="4591050"/>
            <a:ext cx="2247900" cy="9525"/>
          </a:xfrm>
          <a:prstGeom prst="rect">
            <a:avLst/>
          </a:prstGeom>
          <a:solidFill>
            <a:srgbClr val="24304A"/>
          </a:solidFill>
          <a:ln/>
        </p:spPr>
      </p:sp>
      <p:sp>
        <p:nvSpPr>
          <p:cNvPr id="24" name="Text 22"/>
          <p:cNvSpPr/>
          <p:nvPr/>
        </p:nvSpPr>
        <p:spPr>
          <a:xfrm>
            <a:off x="800100" y="4721415"/>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Always running</a:t>
            </a:r>
            <a:endParaRPr lang="en-US" sz="900" dirty="0">
              <a:latin typeface="Consolas" pitchFamily="34" charset="0"/>
              <a:ea typeface="Microsoft YaHei" pitchFamily="34" charset="-122"/>
              <a:cs typeface="Consolas" pitchFamily="34" charset="-120"/>
            </a:endParaRPr>
          </a:p>
        </p:txBody>
      </p:sp>
      <p:sp>
        <p:nvSpPr>
          <p:cNvPr id="25" name="Text 23"/>
          <p:cNvSpPr/>
          <p:nvPr/>
        </p:nvSpPr>
        <p:spPr>
          <a:xfrm>
            <a:off x="800100" y="4929848"/>
            <a:ext cx="113919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Backups only</a:t>
            </a:r>
            <a:endParaRPr lang="en-US" sz="1125" dirty="0">
              <a:latin typeface="Microsoft YaHei" pitchFamily="34" charset="0"/>
              <a:ea typeface="Microsoft YaHei" pitchFamily="34" charset="-122"/>
              <a:cs typeface="Microsoft YaHei" pitchFamily="34" charset="-120"/>
            </a:endParaRPr>
          </a:p>
        </p:txBody>
      </p:sp>
      <p:sp>
        <p:nvSpPr>
          <p:cNvPr id="26" name="Shape 24"/>
          <p:cNvSpPr/>
          <p:nvPr/>
        </p:nvSpPr>
        <p:spPr>
          <a:xfrm>
            <a:off x="800100" y="5314950"/>
            <a:ext cx="2247900" cy="9525"/>
          </a:xfrm>
          <a:prstGeom prst="rect">
            <a:avLst/>
          </a:prstGeom>
          <a:solidFill>
            <a:srgbClr val="24304A"/>
          </a:solidFill>
          <a:ln/>
        </p:spPr>
      </p:sp>
      <p:sp>
        <p:nvSpPr>
          <p:cNvPr id="27" name="Text 25"/>
          <p:cNvSpPr/>
          <p:nvPr/>
        </p:nvSpPr>
        <p:spPr>
          <a:xfrm>
            <a:off x="800100" y="5445315"/>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Built at failover</a:t>
            </a:r>
            <a:endParaRPr lang="en-US" sz="900" dirty="0">
              <a:latin typeface="Consolas" pitchFamily="34" charset="0"/>
              <a:ea typeface="Microsoft YaHei" pitchFamily="34" charset="-122"/>
              <a:cs typeface="Consolas" pitchFamily="34" charset="-120"/>
            </a:endParaRPr>
          </a:p>
        </p:txBody>
      </p:sp>
      <p:sp>
        <p:nvSpPr>
          <p:cNvPr id="28" name="Text 26"/>
          <p:cNvSpPr/>
          <p:nvPr/>
        </p:nvSpPr>
        <p:spPr>
          <a:xfrm>
            <a:off x="800100" y="5653748"/>
            <a:ext cx="113919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All infrastructure</a:t>
            </a:r>
            <a:endParaRPr lang="en-US" sz="1125" dirty="0">
              <a:latin typeface="Microsoft YaHei" pitchFamily="34" charset="0"/>
              <a:ea typeface="Microsoft YaHei" pitchFamily="34" charset="-122"/>
              <a:cs typeface="Microsoft YaHei" pitchFamily="34" charset="-120"/>
            </a:endParaRPr>
          </a:p>
        </p:txBody>
      </p:sp>
      <p:sp>
        <p:nvSpPr>
          <p:cNvPr id="29" name="Shape 27"/>
          <p:cNvSpPr/>
          <p:nvPr/>
        </p:nvSpPr>
        <p:spPr>
          <a:xfrm>
            <a:off x="3395663" y="1719263"/>
            <a:ext cx="2619375" cy="4467225"/>
          </a:xfrm>
          <a:prstGeom prst="rect">
            <a:avLst/>
          </a:prstGeom>
          <a:solidFill>
            <a:srgbClr val="121A30"/>
          </a:solidFill>
          <a:ln w="9525">
            <a:solidFill>
              <a:srgbClr val="24304A"/>
            </a:solidFill>
            <a:prstDash val="solid"/>
          </a:ln>
        </p:spPr>
      </p:sp>
      <p:sp>
        <p:nvSpPr>
          <p:cNvPr id="30" name="Text 28"/>
          <p:cNvSpPr/>
          <p:nvPr/>
        </p:nvSpPr>
        <p:spPr>
          <a:xfrm>
            <a:off x="3581400" y="1912085"/>
            <a:ext cx="8610600" cy="148590"/>
          </a:xfrm>
          <a:prstGeom prst="rect">
            <a:avLst/>
          </a:prstGeom>
          <a:noFill/>
          <a:ln/>
        </p:spPr>
        <p:txBody>
          <a:bodyPr wrap="none" lIns="0" tIns="0" rIns="0" bIns="0" rtlCol="0" anchor="t"/>
          <a:lstStyle/>
          <a:p>
            <a:pPr algn="l" indent="0" marL="0">
              <a:buNone/>
            </a:pPr>
            <a:r>
              <a:rPr lang="en-US" sz="975" dirty="0">
                <a:solidFill>
                  <a:srgbClr val="636E83"/>
                </a:solidFill>
                <a:latin typeface="Consolas" pitchFamily="34" charset="0"/>
                <a:ea typeface="Microsoft YaHei" pitchFamily="34" charset="-122"/>
                <a:cs typeface="Consolas" pitchFamily="34" charset="-120"/>
              </a:rPr>
              <a:t>T2</a:t>
            </a:r>
            <a:endParaRPr lang="en-US" sz="975" dirty="0">
              <a:latin typeface="Consolas" pitchFamily="34" charset="0"/>
              <a:ea typeface="Microsoft YaHei" pitchFamily="34" charset="-122"/>
              <a:cs typeface="Consolas" pitchFamily="34" charset="-120"/>
            </a:endParaRPr>
          </a:p>
        </p:txBody>
      </p:sp>
      <p:sp>
        <p:nvSpPr>
          <p:cNvPr id="31" name="Text 29"/>
          <p:cNvSpPr/>
          <p:nvPr/>
        </p:nvSpPr>
        <p:spPr>
          <a:xfrm>
            <a:off x="3581400" y="2180377"/>
            <a:ext cx="8610600" cy="274320"/>
          </a:xfrm>
          <a:prstGeom prst="rect">
            <a:avLst/>
          </a:prstGeom>
          <a:noFill/>
          <a:ln/>
        </p:spPr>
        <p:txBody>
          <a:bodyPr wrap="none" lIns="0" tIns="0" rIns="0" bIns="0" rtlCol="0" anchor="t"/>
          <a:lstStyle/>
          <a:p>
            <a:pPr algn="l" indent="0" marL="0">
              <a:buNone/>
            </a:pPr>
            <a:r>
              <a:rPr lang="en-US" sz="1800" b="1" dirty="0">
                <a:solidFill>
                  <a:srgbClr val="EAF1FA"/>
                </a:solidFill>
                <a:latin typeface="Microsoft YaHei" pitchFamily="34" charset="0"/>
                <a:ea typeface="Microsoft YaHei" pitchFamily="34" charset="-122"/>
                <a:cs typeface="Microsoft YaHei" pitchFamily="34" charset="-120"/>
              </a:rPr>
              <a:t>Pilot light</a:t>
            </a:r>
            <a:endParaRPr lang="en-US" sz="1800" dirty="0">
              <a:latin typeface="Microsoft YaHei" pitchFamily="34" charset="0"/>
              <a:ea typeface="Microsoft YaHei" pitchFamily="34" charset="-122"/>
              <a:cs typeface="Microsoft YaHei" pitchFamily="34" charset="-120"/>
            </a:endParaRPr>
          </a:p>
        </p:txBody>
      </p:sp>
      <p:sp>
        <p:nvSpPr>
          <p:cNvPr id="32" name="Shape 30"/>
          <p:cNvSpPr/>
          <p:nvPr/>
        </p:nvSpPr>
        <p:spPr>
          <a:xfrm>
            <a:off x="3581400" y="2590800"/>
            <a:ext cx="438150" cy="76200"/>
          </a:xfrm>
          <a:prstGeom prst="rect">
            <a:avLst/>
          </a:prstGeom>
          <a:solidFill>
            <a:srgbClr val="5B8CFF"/>
          </a:solidFill>
          <a:ln/>
        </p:spPr>
      </p:sp>
      <p:sp>
        <p:nvSpPr>
          <p:cNvPr id="33" name="Shape 31"/>
          <p:cNvSpPr/>
          <p:nvPr/>
        </p:nvSpPr>
        <p:spPr>
          <a:xfrm>
            <a:off x="4076700" y="2590800"/>
            <a:ext cx="438150" cy="76200"/>
          </a:xfrm>
          <a:prstGeom prst="rect">
            <a:avLst/>
          </a:prstGeom>
          <a:solidFill>
            <a:srgbClr val="5B8CFF"/>
          </a:solidFill>
          <a:ln/>
        </p:spPr>
      </p:sp>
      <p:sp>
        <p:nvSpPr>
          <p:cNvPr id="34" name="Shape 32"/>
          <p:cNvSpPr/>
          <p:nvPr/>
        </p:nvSpPr>
        <p:spPr>
          <a:xfrm>
            <a:off x="4572000" y="2590800"/>
            <a:ext cx="438150" cy="76200"/>
          </a:xfrm>
          <a:prstGeom prst="rect">
            <a:avLst/>
          </a:prstGeom>
          <a:solidFill>
            <a:srgbClr val="24304A"/>
          </a:solidFill>
          <a:ln/>
        </p:spPr>
      </p:sp>
      <p:sp>
        <p:nvSpPr>
          <p:cNvPr id="35" name="Shape 33"/>
          <p:cNvSpPr/>
          <p:nvPr/>
        </p:nvSpPr>
        <p:spPr>
          <a:xfrm>
            <a:off x="5067300" y="2590800"/>
            <a:ext cx="438150" cy="76200"/>
          </a:xfrm>
          <a:prstGeom prst="rect">
            <a:avLst/>
          </a:prstGeom>
          <a:solidFill>
            <a:srgbClr val="24304A"/>
          </a:solidFill>
          <a:ln/>
        </p:spPr>
      </p:sp>
      <p:sp>
        <p:nvSpPr>
          <p:cNvPr id="36" name="Text 34"/>
          <p:cNvSpPr/>
          <p:nvPr/>
        </p:nvSpPr>
        <p:spPr>
          <a:xfrm>
            <a:off x="3581400" y="2787840"/>
            <a:ext cx="86106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Cost $$</a:t>
            </a:r>
            <a:endParaRPr lang="en-US" sz="900" dirty="0">
              <a:latin typeface="Consolas" pitchFamily="34" charset="0"/>
              <a:ea typeface="Microsoft YaHei" pitchFamily="34" charset="-122"/>
              <a:cs typeface="Consolas" pitchFamily="34" charset="-120"/>
            </a:endParaRPr>
          </a:p>
        </p:txBody>
      </p:sp>
      <p:sp>
        <p:nvSpPr>
          <p:cNvPr id="37" name="Shape 35"/>
          <p:cNvSpPr/>
          <p:nvPr/>
        </p:nvSpPr>
        <p:spPr>
          <a:xfrm>
            <a:off x="3581400" y="3143250"/>
            <a:ext cx="2247900" cy="9525"/>
          </a:xfrm>
          <a:prstGeom prst="rect">
            <a:avLst/>
          </a:prstGeom>
          <a:solidFill>
            <a:srgbClr val="24304A"/>
          </a:solidFill>
          <a:ln/>
        </p:spPr>
      </p:sp>
      <p:sp>
        <p:nvSpPr>
          <p:cNvPr id="38" name="Text 36"/>
          <p:cNvSpPr/>
          <p:nvPr/>
        </p:nvSpPr>
        <p:spPr>
          <a:xfrm>
            <a:off x="3581400" y="3273615"/>
            <a:ext cx="86106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RPO</a:t>
            </a:r>
            <a:endParaRPr lang="en-US" sz="900" dirty="0">
              <a:latin typeface="Consolas" pitchFamily="34" charset="0"/>
              <a:ea typeface="Microsoft YaHei" pitchFamily="34" charset="-122"/>
              <a:cs typeface="Consolas" pitchFamily="34" charset="-120"/>
            </a:endParaRPr>
          </a:p>
        </p:txBody>
      </p:sp>
      <p:sp>
        <p:nvSpPr>
          <p:cNvPr id="39" name="Text 37"/>
          <p:cNvSpPr/>
          <p:nvPr/>
        </p:nvSpPr>
        <p:spPr>
          <a:xfrm>
            <a:off x="3581400" y="3476364"/>
            <a:ext cx="8610600" cy="194310"/>
          </a:xfrm>
          <a:prstGeom prst="rect">
            <a:avLst/>
          </a:prstGeom>
          <a:noFill/>
          <a:ln/>
        </p:spPr>
        <p:txBody>
          <a:bodyPr wrap="none" lIns="0" tIns="0" rIns="0" bIns="0" rtlCol="0" anchor="t"/>
          <a:lstStyle/>
          <a:p>
            <a:pPr algn="l" indent="0" marL="0">
              <a:buNone/>
            </a:pPr>
            <a:r>
              <a:rPr lang="en-US" sz="1275" b="1" dirty="0">
                <a:solidFill>
                  <a:srgbClr val="EAF1FA"/>
                </a:solidFill>
                <a:latin typeface="Consolas" pitchFamily="34" charset="0"/>
                <a:ea typeface="Microsoft YaHei" pitchFamily="34" charset="-122"/>
                <a:cs typeface="Consolas" pitchFamily="34" charset="-120"/>
              </a:rPr>
              <a:t>Minutes</a:t>
            </a:r>
            <a:endParaRPr lang="en-US" sz="1275" dirty="0">
              <a:latin typeface="Consolas" pitchFamily="34" charset="0"/>
              <a:ea typeface="Microsoft YaHei" pitchFamily="34" charset="-122"/>
              <a:cs typeface="Consolas" pitchFamily="34" charset="-120"/>
            </a:endParaRPr>
          </a:p>
        </p:txBody>
      </p:sp>
      <p:sp>
        <p:nvSpPr>
          <p:cNvPr id="40" name="Shape 38"/>
          <p:cNvSpPr/>
          <p:nvPr/>
        </p:nvSpPr>
        <p:spPr>
          <a:xfrm>
            <a:off x="3581400" y="3867150"/>
            <a:ext cx="2247900" cy="9525"/>
          </a:xfrm>
          <a:prstGeom prst="rect">
            <a:avLst/>
          </a:prstGeom>
          <a:solidFill>
            <a:srgbClr val="24304A"/>
          </a:solidFill>
          <a:ln/>
        </p:spPr>
      </p:sp>
      <p:sp>
        <p:nvSpPr>
          <p:cNvPr id="41" name="Text 39"/>
          <p:cNvSpPr/>
          <p:nvPr/>
        </p:nvSpPr>
        <p:spPr>
          <a:xfrm>
            <a:off x="3581400" y="3997515"/>
            <a:ext cx="86106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RTO</a:t>
            </a:r>
            <a:endParaRPr lang="en-US" sz="900" dirty="0">
              <a:latin typeface="Consolas" pitchFamily="34" charset="0"/>
              <a:ea typeface="Microsoft YaHei" pitchFamily="34" charset="-122"/>
              <a:cs typeface="Consolas" pitchFamily="34" charset="-120"/>
            </a:endParaRPr>
          </a:p>
        </p:txBody>
      </p:sp>
      <p:sp>
        <p:nvSpPr>
          <p:cNvPr id="42" name="Text 40"/>
          <p:cNvSpPr/>
          <p:nvPr/>
        </p:nvSpPr>
        <p:spPr>
          <a:xfrm>
            <a:off x="3581400" y="4200264"/>
            <a:ext cx="8610600" cy="194310"/>
          </a:xfrm>
          <a:prstGeom prst="rect">
            <a:avLst/>
          </a:prstGeom>
          <a:noFill/>
          <a:ln/>
        </p:spPr>
        <p:txBody>
          <a:bodyPr wrap="none" lIns="0" tIns="0" rIns="0" bIns="0" rtlCol="0" anchor="t"/>
          <a:lstStyle/>
          <a:p>
            <a:pPr algn="l" indent="0" marL="0">
              <a:buNone/>
            </a:pPr>
            <a:r>
              <a:rPr lang="en-US" sz="1275" b="1" dirty="0">
                <a:solidFill>
                  <a:srgbClr val="EAF1FA"/>
                </a:solidFill>
                <a:latin typeface="Consolas" pitchFamily="34" charset="0"/>
                <a:ea typeface="Microsoft YaHei" pitchFamily="34" charset="-122"/>
                <a:cs typeface="Consolas" pitchFamily="34" charset="-120"/>
              </a:rPr>
              <a:t>Tens of minutes</a:t>
            </a:r>
            <a:endParaRPr lang="en-US" sz="1275" dirty="0">
              <a:latin typeface="Consolas" pitchFamily="34" charset="0"/>
              <a:ea typeface="Microsoft YaHei" pitchFamily="34" charset="-122"/>
              <a:cs typeface="Consolas" pitchFamily="34" charset="-120"/>
            </a:endParaRPr>
          </a:p>
        </p:txBody>
      </p:sp>
      <p:sp>
        <p:nvSpPr>
          <p:cNvPr id="43" name="Shape 41"/>
          <p:cNvSpPr/>
          <p:nvPr/>
        </p:nvSpPr>
        <p:spPr>
          <a:xfrm>
            <a:off x="3581400" y="4591050"/>
            <a:ext cx="2247900" cy="9525"/>
          </a:xfrm>
          <a:prstGeom prst="rect">
            <a:avLst/>
          </a:prstGeom>
          <a:solidFill>
            <a:srgbClr val="24304A"/>
          </a:solidFill>
          <a:ln/>
        </p:spPr>
      </p:sp>
      <p:sp>
        <p:nvSpPr>
          <p:cNvPr id="44" name="Text 42"/>
          <p:cNvSpPr/>
          <p:nvPr/>
        </p:nvSpPr>
        <p:spPr>
          <a:xfrm>
            <a:off x="3581400" y="4721415"/>
            <a:ext cx="86106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Always running</a:t>
            </a:r>
            <a:endParaRPr lang="en-US" sz="900" dirty="0">
              <a:latin typeface="Consolas" pitchFamily="34" charset="0"/>
              <a:ea typeface="Microsoft YaHei" pitchFamily="34" charset="-122"/>
              <a:cs typeface="Consolas" pitchFamily="34" charset="-120"/>
            </a:endParaRPr>
          </a:p>
        </p:txBody>
      </p:sp>
      <p:sp>
        <p:nvSpPr>
          <p:cNvPr id="45" name="Text 43"/>
          <p:cNvSpPr/>
          <p:nvPr/>
        </p:nvSpPr>
        <p:spPr>
          <a:xfrm>
            <a:off x="3581400" y="4929848"/>
            <a:ext cx="86106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Databases and storage</a:t>
            </a:r>
            <a:endParaRPr lang="en-US" sz="1125" dirty="0">
              <a:latin typeface="Microsoft YaHei" pitchFamily="34" charset="0"/>
              <a:ea typeface="Microsoft YaHei" pitchFamily="34" charset="-122"/>
              <a:cs typeface="Microsoft YaHei" pitchFamily="34" charset="-120"/>
            </a:endParaRPr>
          </a:p>
        </p:txBody>
      </p:sp>
      <p:sp>
        <p:nvSpPr>
          <p:cNvPr id="46" name="Shape 44"/>
          <p:cNvSpPr/>
          <p:nvPr/>
        </p:nvSpPr>
        <p:spPr>
          <a:xfrm>
            <a:off x="3581400" y="5314950"/>
            <a:ext cx="2247900" cy="9525"/>
          </a:xfrm>
          <a:prstGeom prst="rect">
            <a:avLst/>
          </a:prstGeom>
          <a:solidFill>
            <a:srgbClr val="24304A"/>
          </a:solidFill>
          <a:ln/>
        </p:spPr>
      </p:sp>
      <p:sp>
        <p:nvSpPr>
          <p:cNvPr id="47" name="Text 45"/>
          <p:cNvSpPr/>
          <p:nvPr/>
        </p:nvSpPr>
        <p:spPr>
          <a:xfrm>
            <a:off x="3581400" y="5445315"/>
            <a:ext cx="86106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Built at failover</a:t>
            </a:r>
            <a:endParaRPr lang="en-US" sz="900" dirty="0">
              <a:latin typeface="Consolas" pitchFamily="34" charset="0"/>
              <a:ea typeface="Microsoft YaHei" pitchFamily="34" charset="-122"/>
              <a:cs typeface="Consolas" pitchFamily="34" charset="-120"/>
            </a:endParaRPr>
          </a:p>
        </p:txBody>
      </p:sp>
      <p:sp>
        <p:nvSpPr>
          <p:cNvPr id="48" name="Text 46"/>
          <p:cNvSpPr/>
          <p:nvPr/>
        </p:nvSpPr>
        <p:spPr>
          <a:xfrm>
            <a:off x="3581400" y="5653748"/>
            <a:ext cx="86106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App servers</a:t>
            </a:r>
            <a:endParaRPr lang="en-US" sz="1125" dirty="0">
              <a:latin typeface="Microsoft YaHei" pitchFamily="34" charset="0"/>
              <a:ea typeface="Microsoft YaHei" pitchFamily="34" charset="-122"/>
              <a:cs typeface="Microsoft YaHei" pitchFamily="34" charset="-120"/>
            </a:endParaRPr>
          </a:p>
        </p:txBody>
      </p:sp>
      <p:sp>
        <p:nvSpPr>
          <p:cNvPr id="49" name="Shape 47"/>
          <p:cNvSpPr/>
          <p:nvPr/>
        </p:nvSpPr>
        <p:spPr>
          <a:xfrm>
            <a:off x="6176963" y="1719263"/>
            <a:ext cx="2619375" cy="4467225"/>
          </a:xfrm>
          <a:prstGeom prst="rect">
            <a:avLst/>
          </a:prstGeom>
          <a:solidFill>
            <a:srgbClr val="132834"/>
          </a:solidFill>
          <a:ln w="9525">
            <a:solidFill>
              <a:srgbClr val="53E0D2"/>
            </a:solidFill>
            <a:prstDash val="solid"/>
          </a:ln>
        </p:spPr>
      </p:sp>
      <p:sp>
        <p:nvSpPr>
          <p:cNvPr id="50" name="Text 48"/>
          <p:cNvSpPr/>
          <p:nvPr/>
        </p:nvSpPr>
        <p:spPr>
          <a:xfrm>
            <a:off x="6362700" y="1912085"/>
            <a:ext cx="58293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T3</a:t>
            </a:r>
            <a:endParaRPr lang="en-US" sz="975" dirty="0">
              <a:latin typeface="Consolas" pitchFamily="34" charset="0"/>
              <a:ea typeface="Microsoft YaHei" pitchFamily="34" charset="-122"/>
              <a:cs typeface="Consolas" pitchFamily="34" charset="-120"/>
            </a:endParaRPr>
          </a:p>
        </p:txBody>
      </p:sp>
      <p:sp>
        <p:nvSpPr>
          <p:cNvPr id="51" name="Shape 49"/>
          <p:cNvSpPr/>
          <p:nvPr/>
        </p:nvSpPr>
        <p:spPr>
          <a:xfrm>
            <a:off x="8058150" y="1866900"/>
            <a:ext cx="647700" cy="209550"/>
          </a:xfrm>
          <a:prstGeom prst="rect">
            <a:avLst/>
          </a:prstGeom>
          <a:solidFill>
            <a:srgbClr val="53E0D2"/>
          </a:solidFill>
          <a:ln/>
        </p:spPr>
      </p:sp>
      <p:sp>
        <p:nvSpPr>
          <p:cNvPr id="52" name="Text 50"/>
          <p:cNvSpPr/>
          <p:nvPr/>
        </p:nvSpPr>
        <p:spPr>
          <a:xfrm>
            <a:off x="4572000" y="1911540"/>
            <a:ext cx="7620000" cy="137160"/>
          </a:xfrm>
          <a:prstGeom prst="rect">
            <a:avLst/>
          </a:prstGeom>
          <a:noFill/>
          <a:ln/>
        </p:spPr>
        <p:txBody>
          <a:bodyPr wrap="none" lIns="0" tIns="0" rIns="0" bIns="0" rtlCol="0" anchor="t"/>
          <a:lstStyle/>
          <a:p>
            <a:pPr algn="ctr" indent="0" marL="0">
              <a:buNone/>
            </a:pPr>
            <a:r>
              <a:rPr lang="en-US" sz="900" b="1" dirty="0">
                <a:solidFill>
                  <a:srgbClr val="132834"/>
                </a:solidFill>
                <a:latin typeface="Consolas" pitchFamily="34" charset="0"/>
                <a:ea typeface="Microsoft YaHei" pitchFamily="34" charset="-122"/>
                <a:cs typeface="Consolas" pitchFamily="34" charset="-120"/>
              </a:rPr>
              <a:t>SELECT</a:t>
            </a:r>
            <a:endParaRPr lang="en-US" sz="900" dirty="0">
              <a:latin typeface="Consolas" pitchFamily="34" charset="0"/>
              <a:ea typeface="Microsoft YaHei" pitchFamily="34" charset="-122"/>
              <a:cs typeface="Consolas" pitchFamily="34" charset="-120"/>
            </a:endParaRPr>
          </a:p>
        </p:txBody>
      </p:sp>
      <p:sp>
        <p:nvSpPr>
          <p:cNvPr id="53" name="Text 51"/>
          <p:cNvSpPr/>
          <p:nvPr/>
        </p:nvSpPr>
        <p:spPr>
          <a:xfrm>
            <a:off x="6362700" y="2180377"/>
            <a:ext cx="5829300" cy="274320"/>
          </a:xfrm>
          <a:prstGeom prst="rect">
            <a:avLst/>
          </a:prstGeom>
          <a:noFill/>
          <a:ln/>
        </p:spPr>
        <p:txBody>
          <a:bodyPr wrap="none" lIns="0" tIns="0" rIns="0" bIns="0" rtlCol="0" anchor="t"/>
          <a:lstStyle/>
          <a:p>
            <a:pPr algn="l" indent="0" marL="0">
              <a:buNone/>
            </a:pPr>
            <a:r>
              <a:rPr lang="en-US" sz="1800" b="1" dirty="0">
                <a:solidFill>
                  <a:srgbClr val="53E0D2"/>
                </a:solidFill>
                <a:latin typeface="Microsoft YaHei" pitchFamily="34" charset="0"/>
                <a:ea typeface="Microsoft YaHei" pitchFamily="34" charset="-122"/>
                <a:cs typeface="Microsoft YaHei" pitchFamily="34" charset="-120"/>
              </a:rPr>
              <a:t>Warm standby</a:t>
            </a:r>
            <a:endParaRPr lang="en-US" sz="1800" dirty="0">
              <a:latin typeface="Microsoft YaHei" pitchFamily="34" charset="0"/>
              <a:ea typeface="Microsoft YaHei" pitchFamily="34" charset="-122"/>
              <a:cs typeface="Microsoft YaHei" pitchFamily="34" charset="-120"/>
            </a:endParaRPr>
          </a:p>
        </p:txBody>
      </p:sp>
      <p:sp>
        <p:nvSpPr>
          <p:cNvPr id="54" name="Shape 52"/>
          <p:cNvSpPr/>
          <p:nvPr/>
        </p:nvSpPr>
        <p:spPr>
          <a:xfrm>
            <a:off x="6362700" y="2590800"/>
            <a:ext cx="438150" cy="76200"/>
          </a:xfrm>
          <a:prstGeom prst="rect">
            <a:avLst/>
          </a:prstGeom>
          <a:solidFill>
            <a:srgbClr val="53E0D2"/>
          </a:solidFill>
          <a:ln/>
        </p:spPr>
      </p:sp>
      <p:sp>
        <p:nvSpPr>
          <p:cNvPr id="55" name="Shape 53"/>
          <p:cNvSpPr/>
          <p:nvPr/>
        </p:nvSpPr>
        <p:spPr>
          <a:xfrm>
            <a:off x="6858000" y="2590800"/>
            <a:ext cx="438150" cy="76200"/>
          </a:xfrm>
          <a:prstGeom prst="rect">
            <a:avLst/>
          </a:prstGeom>
          <a:solidFill>
            <a:srgbClr val="53E0D2"/>
          </a:solidFill>
          <a:ln/>
        </p:spPr>
      </p:sp>
      <p:sp>
        <p:nvSpPr>
          <p:cNvPr id="56" name="Shape 54"/>
          <p:cNvSpPr/>
          <p:nvPr/>
        </p:nvSpPr>
        <p:spPr>
          <a:xfrm>
            <a:off x="7353300" y="2590800"/>
            <a:ext cx="438150" cy="76200"/>
          </a:xfrm>
          <a:prstGeom prst="rect">
            <a:avLst/>
          </a:prstGeom>
          <a:solidFill>
            <a:srgbClr val="53E0D2"/>
          </a:solidFill>
          <a:ln/>
        </p:spPr>
      </p:sp>
      <p:sp>
        <p:nvSpPr>
          <p:cNvPr id="57" name="Shape 55"/>
          <p:cNvSpPr/>
          <p:nvPr/>
        </p:nvSpPr>
        <p:spPr>
          <a:xfrm>
            <a:off x="7848600" y="2590800"/>
            <a:ext cx="438150" cy="76200"/>
          </a:xfrm>
          <a:prstGeom prst="rect">
            <a:avLst/>
          </a:prstGeom>
          <a:solidFill>
            <a:srgbClr val="24304A"/>
          </a:solidFill>
          <a:ln/>
        </p:spPr>
      </p:sp>
      <p:sp>
        <p:nvSpPr>
          <p:cNvPr id="58" name="Text 56"/>
          <p:cNvSpPr/>
          <p:nvPr/>
        </p:nvSpPr>
        <p:spPr>
          <a:xfrm>
            <a:off x="6362700" y="2787840"/>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Cost $$$</a:t>
            </a:r>
            <a:endParaRPr lang="en-US" sz="900" dirty="0">
              <a:latin typeface="Consolas" pitchFamily="34" charset="0"/>
              <a:ea typeface="Microsoft YaHei" pitchFamily="34" charset="-122"/>
              <a:cs typeface="Consolas" pitchFamily="34" charset="-120"/>
            </a:endParaRPr>
          </a:p>
        </p:txBody>
      </p:sp>
      <p:sp>
        <p:nvSpPr>
          <p:cNvPr id="59" name="Shape 57"/>
          <p:cNvSpPr/>
          <p:nvPr/>
        </p:nvSpPr>
        <p:spPr>
          <a:xfrm>
            <a:off x="6362700" y="3143250"/>
            <a:ext cx="2247900" cy="9525"/>
          </a:xfrm>
          <a:prstGeom prst="rect">
            <a:avLst/>
          </a:prstGeom>
          <a:solidFill>
            <a:srgbClr val="24304A"/>
          </a:solidFill>
          <a:ln/>
        </p:spPr>
      </p:sp>
      <p:sp>
        <p:nvSpPr>
          <p:cNvPr id="60" name="Text 58"/>
          <p:cNvSpPr/>
          <p:nvPr/>
        </p:nvSpPr>
        <p:spPr>
          <a:xfrm>
            <a:off x="6362700" y="3273615"/>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RPO</a:t>
            </a:r>
            <a:endParaRPr lang="en-US" sz="900" dirty="0">
              <a:latin typeface="Consolas" pitchFamily="34" charset="0"/>
              <a:ea typeface="Microsoft YaHei" pitchFamily="34" charset="-122"/>
              <a:cs typeface="Consolas" pitchFamily="34" charset="-120"/>
            </a:endParaRPr>
          </a:p>
        </p:txBody>
      </p:sp>
      <p:sp>
        <p:nvSpPr>
          <p:cNvPr id="61" name="Text 59"/>
          <p:cNvSpPr/>
          <p:nvPr/>
        </p:nvSpPr>
        <p:spPr>
          <a:xfrm>
            <a:off x="6362700" y="3476364"/>
            <a:ext cx="5829300" cy="194310"/>
          </a:xfrm>
          <a:prstGeom prst="rect">
            <a:avLst/>
          </a:prstGeom>
          <a:noFill/>
          <a:ln/>
        </p:spPr>
        <p:txBody>
          <a:bodyPr wrap="none" lIns="0" tIns="0" rIns="0" bIns="0" rtlCol="0" anchor="t"/>
          <a:lstStyle/>
          <a:p>
            <a:pPr algn="l" indent="0" marL="0">
              <a:buNone/>
            </a:pPr>
            <a:r>
              <a:rPr lang="en-US" sz="1275" b="1" dirty="0">
                <a:solidFill>
                  <a:srgbClr val="53E0D2"/>
                </a:solidFill>
                <a:latin typeface="Consolas" pitchFamily="34" charset="0"/>
                <a:ea typeface="Microsoft YaHei" pitchFamily="34" charset="-122"/>
                <a:cs typeface="Consolas" pitchFamily="34" charset="-120"/>
              </a:rPr>
              <a:t>Seconds</a:t>
            </a:r>
            <a:endParaRPr lang="en-US" sz="1275" dirty="0">
              <a:latin typeface="Consolas" pitchFamily="34" charset="0"/>
              <a:ea typeface="Microsoft YaHei" pitchFamily="34" charset="-122"/>
              <a:cs typeface="Consolas" pitchFamily="34" charset="-120"/>
            </a:endParaRPr>
          </a:p>
        </p:txBody>
      </p:sp>
      <p:sp>
        <p:nvSpPr>
          <p:cNvPr id="62" name="Shape 60"/>
          <p:cNvSpPr/>
          <p:nvPr/>
        </p:nvSpPr>
        <p:spPr>
          <a:xfrm>
            <a:off x="6362700" y="3867150"/>
            <a:ext cx="2247900" cy="9525"/>
          </a:xfrm>
          <a:prstGeom prst="rect">
            <a:avLst/>
          </a:prstGeom>
          <a:solidFill>
            <a:srgbClr val="24304A"/>
          </a:solidFill>
          <a:ln/>
        </p:spPr>
      </p:sp>
      <p:sp>
        <p:nvSpPr>
          <p:cNvPr id="63" name="Text 61"/>
          <p:cNvSpPr/>
          <p:nvPr/>
        </p:nvSpPr>
        <p:spPr>
          <a:xfrm>
            <a:off x="6362700" y="3997515"/>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RTO</a:t>
            </a:r>
            <a:endParaRPr lang="en-US" sz="900" dirty="0">
              <a:latin typeface="Consolas" pitchFamily="34" charset="0"/>
              <a:ea typeface="Microsoft YaHei" pitchFamily="34" charset="-122"/>
              <a:cs typeface="Consolas" pitchFamily="34" charset="-120"/>
            </a:endParaRPr>
          </a:p>
        </p:txBody>
      </p:sp>
      <p:sp>
        <p:nvSpPr>
          <p:cNvPr id="64" name="Text 62"/>
          <p:cNvSpPr/>
          <p:nvPr/>
        </p:nvSpPr>
        <p:spPr>
          <a:xfrm>
            <a:off x="6362700" y="4200264"/>
            <a:ext cx="5829300" cy="194310"/>
          </a:xfrm>
          <a:prstGeom prst="rect">
            <a:avLst/>
          </a:prstGeom>
          <a:noFill/>
          <a:ln/>
        </p:spPr>
        <p:txBody>
          <a:bodyPr wrap="none" lIns="0" tIns="0" rIns="0" bIns="0" rtlCol="0" anchor="t"/>
          <a:lstStyle/>
          <a:p>
            <a:pPr algn="l" indent="0" marL="0">
              <a:buNone/>
            </a:pPr>
            <a:r>
              <a:rPr lang="en-US" sz="1275" b="1" dirty="0">
                <a:solidFill>
                  <a:srgbClr val="53E0D2"/>
                </a:solidFill>
                <a:latin typeface="Consolas" pitchFamily="34" charset="0"/>
                <a:ea typeface="Microsoft YaHei" pitchFamily="34" charset="-122"/>
                <a:cs typeface="Consolas" pitchFamily="34" charset="-120"/>
              </a:rPr>
              <a:t>Minutes</a:t>
            </a:r>
            <a:endParaRPr lang="en-US" sz="1275" dirty="0">
              <a:latin typeface="Consolas" pitchFamily="34" charset="0"/>
              <a:ea typeface="Microsoft YaHei" pitchFamily="34" charset="-122"/>
              <a:cs typeface="Consolas" pitchFamily="34" charset="-120"/>
            </a:endParaRPr>
          </a:p>
        </p:txBody>
      </p:sp>
      <p:sp>
        <p:nvSpPr>
          <p:cNvPr id="65" name="Shape 63"/>
          <p:cNvSpPr/>
          <p:nvPr/>
        </p:nvSpPr>
        <p:spPr>
          <a:xfrm>
            <a:off x="6362700" y="4591050"/>
            <a:ext cx="2247900" cy="9525"/>
          </a:xfrm>
          <a:prstGeom prst="rect">
            <a:avLst/>
          </a:prstGeom>
          <a:solidFill>
            <a:srgbClr val="24304A"/>
          </a:solidFill>
          <a:ln/>
        </p:spPr>
      </p:sp>
      <p:sp>
        <p:nvSpPr>
          <p:cNvPr id="66" name="Text 64"/>
          <p:cNvSpPr/>
          <p:nvPr/>
        </p:nvSpPr>
        <p:spPr>
          <a:xfrm>
            <a:off x="6362700" y="4721415"/>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Always running</a:t>
            </a:r>
            <a:endParaRPr lang="en-US" sz="900" dirty="0">
              <a:latin typeface="Consolas" pitchFamily="34" charset="0"/>
              <a:ea typeface="Microsoft YaHei" pitchFamily="34" charset="-122"/>
              <a:cs typeface="Consolas" pitchFamily="34" charset="-120"/>
            </a:endParaRPr>
          </a:p>
        </p:txBody>
      </p:sp>
      <p:sp>
        <p:nvSpPr>
          <p:cNvPr id="67" name="Text 65"/>
          <p:cNvSpPr/>
          <p:nvPr/>
        </p:nvSpPr>
        <p:spPr>
          <a:xfrm>
            <a:off x="6362700" y="4929848"/>
            <a:ext cx="5829300" cy="171450"/>
          </a:xfrm>
          <a:prstGeom prst="rect">
            <a:avLst/>
          </a:prstGeom>
          <a:noFill/>
          <a:ln/>
        </p:spPr>
        <p:txBody>
          <a:bodyPr wrap="none" lIns="0" tIns="0" rIns="0" bIns="0" rtlCol="0" anchor="t"/>
          <a:lstStyle/>
          <a:p>
            <a:pPr algn="l" indent="0" marL="0">
              <a:buNone/>
            </a:pPr>
            <a:r>
              <a:rPr lang="en-US" sz="1125" dirty="0">
                <a:solidFill>
                  <a:srgbClr val="53E0D2"/>
                </a:solidFill>
                <a:latin typeface="Microsoft YaHei" pitchFamily="34" charset="0"/>
                <a:ea typeface="Microsoft YaHei" pitchFamily="34" charset="-122"/>
                <a:cs typeface="Microsoft YaHei" pitchFamily="34" charset="-120"/>
              </a:rPr>
              <a:t>Scaled-down full stack</a:t>
            </a:r>
            <a:endParaRPr lang="en-US" sz="1125" dirty="0">
              <a:latin typeface="Microsoft YaHei" pitchFamily="34" charset="0"/>
              <a:ea typeface="Microsoft YaHei" pitchFamily="34" charset="-122"/>
              <a:cs typeface="Microsoft YaHei" pitchFamily="34" charset="-120"/>
            </a:endParaRPr>
          </a:p>
        </p:txBody>
      </p:sp>
      <p:sp>
        <p:nvSpPr>
          <p:cNvPr id="68" name="Shape 66"/>
          <p:cNvSpPr/>
          <p:nvPr/>
        </p:nvSpPr>
        <p:spPr>
          <a:xfrm>
            <a:off x="6362700" y="5314950"/>
            <a:ext cx="2247900" cy="9525"/>
          </a:xfrm>
          <a:prstGeom prst="rect">
            <a:avLst/>
          </a:prstGeom>
          <a:solidFill>
            <a:srgbClr val="24304A"/>
          </a:solidFill>
          <a:ln/>
        </p:spPr>
      </p:sp>
      <p:sp>
        <p:nvSpPr>
          <p:cNvPr id="69" name="Text 67"/>
          <p:cNvSpPr/>
          <p:nvPr/>
        </p:nvSpPr>
        <p:spPr>
          <a:xfrm>
            <a:off x="6362700" y="5445315"/>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Built at failover</a:t>
            </a:r>
            <a:endParaRPr lang="en-US" sz="900" dirty="0">
              <a:latin typeface="Consolas" pitchFamily="34" charset="0"/>
              <a:ea typeface="Microsoft YaHei" pitchFamily="34" charset="-122"/>
              <a:cs typeface="Consolas" pitchFamily="34" charset="-120"/>
            </a:endParaRPr>
          </a:p>
        </p:txBody>
      </p:sp>
      <p:sp>
        <p:nvSpPr>
          <p:cNvPr id="70" name="Text 68"/>
          <p:cNvSpPr/>
          <p:nvPr/>
        </p:nvSpPr>
        <p:spPr>
          <a:xfrm>
            <a:off x="6362700" y="5653748"/>
            <a:ext cx="5829300" cy="171450"/>
          </a:xfrm>
          <a:prstGeom prst="rect">
            <a:avLst/>
          </a:prstGeom>
          <a:noFill/>
          <a:ln/>
        </p:spPr>
        <p:txBody>
          <a:bodyPr wrap="none" lIns="0" tIns="0" rIns="0" bIns="0" rtlCol="0" anchor="t"/>
          <a:lstStyle/>
          <a:p>
            <a:pPr algn="l" indent="0" marL="0">
              <a:buNone/>
            </a:pPr>
            <a:r>
              <a:rPr lang="en-US" sz="1125" dirty="0">
                <a:solidFill>
                  <a:srgbClr val="53E0D2"/>
                </a:solidFill>
                <a:latin typeface="Microsoft YaHei" pitchFamily="34" charset="0"/>
                <a:ea typeface="Microsoft YaHei" pitchFamily="34" charset="-122"/>
                <a:cs typeface="Microsoft YaHei" pitchFamily="34" charset="-120"/>
              </a:rPr>
              <a:t>Nothing, scale up only</a:t>
            </a:r>
            <a:endParaRPr lang="en-US" sz="1125" dirty="0">
              <a:latin typeface="Microsoft YaHei" pitchFamily="34" charset="0"/>
              <a:ea typeface="Microsoft YaHei" pitchFamily="34" charset="-122"/>
              <a:cs typeface="Microsoft YaHei" pitchFamily="34" charset="-120"/>
            </a:endParaRPr>
          </a:p>
        </p:txBody>
      </p:sp>
      <p:sp>
        <p:nvSpPr>
          <p:cNvPr id="71" name="Shape 69"/>
          <p:cNvSpPr/>
          <p:nvPr/>
        </p:nvSpPr>
        <p:spPr>
          <a:xfrm>
            <a:off x="8958263" y="1719263"/>
            <a:ext cx="2619375" cy="4467225"/>
          </a:xfrm>
          <a:prstGeom prst="rect">
            <a:avLst/>
          </a:prstGeom>
          <a:solidFill>
            <a:srgbClr val="121A30"/>
          </a:solidFill>
          <a:ln w="9525">
            <a:solidFill>
              <a:srgbClr val="24304A"/>
            </a:solidFill>
            <a:prstDash val="solid"/>
          </a:ln>
        </p:spPr>
      </p:sp>
      <p:sp>
        <p:nvSpPr>
          <p:cNvPr id="72" name="Text 70"/>
          <p:cNvSpPr/>
          <p:nvPr/>
        </p:nvSpPr>
        <p:spPr>
          <a:xfrm>
            <a:off x="9144000" y="1912085"/>
            <a:ext cx="3048000" cy="148590"/>
          </a:xfrm>
          <a:prstGeom prst="rect">
            <a:avLst/>
          </a:prstGeom>
          <a:noFill/>
          <a:ln/>
        </p:spPr>
        <p:txBody>
          <a:bodyPr wrap="none" lIns="0" tIns="0" rIns="0" bIns="0" rtlCol="0" anchor="t"/>
          <a:lstStyle/>
          <a:p>
            <a:pPr algn="l" indent="0" marL="0">
              <a:buNone/>
            </a:pPr>
            <a:r>
              <a:rPr lang="en-US" sz="975" dirty="0">
                <a:solidFill>
                  <a:srgbClr val="636E83"/>
                </a:solidFill>
                <a:latin typeface="Consolas" pitchFamily="34" charset="0"/>
                <a:ea typeface="Microsoft YaHei" pitchFamily="34" charset="-122"/>
                <a:cs typeface="Consolas" pitchFamily="34" charset="-120"/>
              </a:rPr>
              <a:t>T4</a:t>
            </a:r>
            <a:endParaRPr lang="en-US" sz="975" dirty="0">
              <a:latin typeface="Consolas" pitchFamily="34" charset="0"/>
              <a:ea typeface="Microsoft YaHei" pitchFamily="34" charset="-122"/>
              <a:cs typeface="Consolas" pitchFamily="34" charset="-120"/>
            </a:endParaRPr>
          </a:p>
        </p:txBody>
      </p:sp>
      <p:sp>
        <p:nvSpPr>
          <p:cNvPr id="73" name="Text 71"/>
          <p:cNvSpPr/>
          <p:nvPr/>
        </p:nvSpPr>
        <p:spPr>
          <a:xfrm>
            <a:off x="9144000" y="2180377"/>
            <a:ext cx="3048000" cy="274320"/>
          </a:xfrm>
          <a:prstGeom prst="rect">
            <a:avLst/>
          </a:prstGeom>
          <a:noFill/>
          <a:ln/>
        </p:spPr>
        <p:txBody>
          <a:bodyPr wrap="none" lIns="0" tIns="0" rIns="0" bIns="0" rtlCol="0" anchor="t"/>
          <a:lstStyle/>
          <a:p>
            <a:pPr algn="l" indent="0" marL="0">
              <a:buNone/>
            </a:pPr>
            <a:r>
              <a:rPr lang="en-US" sz="1800" b="1" dirty="0">
                <a:solidFill>
                  <a:srgbClr val="EAF1FA"/>
                </a:solidFill>
                <a:latin typeface="Microsoft YaHei" pitchFamily="34" charset="0"/>
                <a:ea typeface="Microsoft YaHei" pitchFamily="34" charset="-122"/>
                <a:cs typeface="Microsoft YaHei" pitchFamily="34" charset="-120"/>
              </a:rPr>
              <a:t>Active-active</a:t>
            </a:r>
            <a:endParaRPr lang="en-US" sz="1800" dirty="0">
              <a:latin typeface="Microsoft YaHei" pitchFamily="34" charset="0"/>
              <a:ea typeface="Microsoft YaHei" pitchFamily="34" charset="-122"/>
              <a:cs typeface="Microsoft YaHei" pitchFamily="34" charset="-120"/>
            </a:endParaRPr>
          </a:p>
        </p:txBody>
      </p:sp>
      <p:sp>
        <p:nvSpPr>
          <p:cNvPr id="74" name="Shape 72"/>
          <p:cNvSpPr/>
          <p:nvPr/>
        </p:nvSpPr>
        <p:spPr>
          <a:xfrm>
            <a:off x="9144000" y="2590800"/>
            <a:ext cx="438150" cy="76200"/>
          </a:xfrm>
          <a:prstGeom prst="rect">
            <a:avLst/>
          </a:prstGeom>
          <a:solidFill>
            <a:srgbClr val="5B8CFF"/>
          </a:solidFill>
          <a:ln/>
        </p:spPr>
      </p:sp>
      <p:sp>
        <p:nvSpPr>
          <p:cNvPr id="75" name="Shape 73"/>
          <p:cNvSpPr/>
          <p:nvPr/>
        </p:nvSpPr>
        <p:spPr>
          <a:xfrm>
            <a:off x="9639300" y="2590800"/>
            <a:ext cx="438150" cy="76200"/>
          </a:xfrm>
          <a:prstGeom prst="rect">
            <a:avLst/>
          </a:prstGeom>
          <a:solidFill>
            <a:srgbClr val="5B8CFF"/>
          </a:solidFill>
          <a:ln/>
        </p:spPr>
      </p:sp>
      <p:sp>
        <p:nvSpPr>
          <p:cNvPr id="76" name="Shape 74"/>
          <p:cNvSpPr/>
          <p:nvPr/>
        </p:nvSpPr>
        <p:spPr>
          <a:xfrm>
            <a:off x="10134600" y="2590800"/>
            <a:ext cx="438150" cy="76200"/>
          </a:xfrm>
          <a:prstGeom prst="rect">
            <a:avLst/>
          </a:prstGeom>
          <a:solidFill>
            <a:srgbClr val="5B8CFF"/>
          </a:solidFill>
          <a:ln/>
        </p:spPr>
      </p:sp>
      <p:sp>
        <p:nvSpPr>
          <p:cNvPr id="77" name="Shape 75"/>
          <p:cNvSpPr/>
          <p:nvPr/>
        </p:nvSpPr>
        <p:spPr>
          <a:xfrm>
            <a:off x="10629900" y="2590800"/>
            <a:ext cx="438150" cy="76200"/>
          </a:xfrm>
          <a:prstGeom prst="rect">
            <a:avLst/>
          </a:prstGeom>
          <a:solidFill>
            <a:srgbClr val="5B8CFF"/>
          </a:solidFill>
          <a:ln/>
        </p:spPr>
      </p:sp>
      <p:sp>
        <p:nvSpPr>
          <p:cNvPr id="78" name="Text 76"/>
          <p:cNvSpPr/>
          <p:nvPr/>
        </p:nvSpPr>
        <p:spPr>
          <a:xfrm>
            <a:off x="9144000" y="2787840"/>
            <a:ext cx="30480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Cost $$$$</a:t>
            </a:r>
            <a:endParaRPr lang="en-US" sz="900" dirty="0">
              <a:latin typeface="Consolas" pitchFamily="34" charset="0"/>
              <a:ea typeface="Microsoft YaHei" pitchFamily="34" charset="-122"/>
              <a:cs typeface="Consolas" pitchFamily="34" charset="-120"/>
            </a:endParaRPr>
          </a:p>
        </p:txBody>
      </p:sp>
      <p:sp>
        <p:nvSpPr>
          <p:cNvPr id="79" name="Shape 77"/>
          <p:cNvSpPr/>
          <p:nvPr/>
        </p:nvSpPr>
        <p:spPr>
          <a:xfrm>
            <a:off x="9144000" y="3143250"/>
            <a:ext cx="2247900" cy="9525"/>
          </a:xfrm>
          <a:prstGeom prst="rect">
            <a:avLst/>
          </a:prstGeom>
          <a:solidFill>
            <a:srgbClr val="24304A"/>
          </a:solidFill>
          <a:ln/>
        </p:spPr>
      </p:sp>
      <p:sp>
        <p:nvSpPr>
          <p:cNvPr id="80" name="Text 78"/>
          <p:cNvSpPr/>
          <p:nvPr/>
        </p:nvSpPr>
        <p:spPr>
          <a:xfrm>
            <a:off x="9144000" y="3273615"/>
            <a:ext cx="30480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RPO</a:t>
            </a:r>
            <a:endParaRPr lang="en-US" sz="900" dirty="0">
              <a:latin typeface="Consolas" pitchFamily="34" charset="0"/>
              <a:ea typeface="Microsoft YaHei" pitchFamily="34" charset="-122"/>
              <a:cs typeface="Consolas" pitchFamily="34" charset="-120"/>
            </a:endParaRPr>
          </a:p>
        </p:txBody>
      </p:sp>
      <p:sp>
        <p:nvSpPr>
          <p:cNvPr id="81" name="Text 79"/>
          <p:cNvSpPr/>
          <p:nvPr/>
        </p:nvSpPr>
        <p:spPr>
          <a:xfrm>
            <a:off x="9144000" y="3476364"/>
            <a:ext cx="3048000" cy="194310"/>
          </a:xfrm>
          <a:prstGeom prst="rect">
            <a:avLst/>
          </a:prstGeom>
          <a:noFill/>
          <a:ln/>
        </p:spPr>
        <p:txBody>
          <a:bodyPr wrap="none" lIns="0" tIns="0" rIns="0" bIns="0" rtlCol="0" anchor="t"/>
          <a:lstStyle/>
          <a:p>
            <a:pPr algn="l" indent="0" marL="0">
              <a:buNone/>
            </a:pPr>
            <a:r>
              <a:rPr lang="en-US" sz="1275" b="1" dirty="0">
                <a:solidFill>
                  <a:srgbClr val="EAF1FA"/>
                </a:solidFill>
                <a:latin typeface="Consolas" pitchFamily="34" charset="0"/>
                <a:ea typeface="Microsoft YaHei" pitchFamily="34" charset="-122"/>
                <a:cs typeface="Consolas" pitchFamily="34" charset="-120"/>
              </a:rPr>
              <a:t>Near zero</a:t>
            </a:r>
            <a:endParaRPr lang="en-US" sz="1275" dirty="0">
              <a:latin typeface="Consolas" pitchFamily="34" charset="0"/>
              <a:ea typeface="Microsoft YaHei" pitchFamily="34" charset="-122"/>
              <a:cs typeface="Consolas" pitchFamily="34" charset="-120"/>
            </a:endParaRPr>
          </a:p>
        </p:txBody>
      </p:sp>
      <p:sp>
        <p:nvSpPr>
          <p:cNvPr id="82" name="Shape 80"/>
          <p:cNvSpPr/>
          <p:nvPr/>
        </p:nvSpPr>
        <p:spPr>
          <a:xfrm>
            <a:off x="9144000" y="3867150"/>
            <a:ext cx="2247900" cy="9525"/>
          </a:xfrm>
          <a:prstGeom prst="rect">
            <a:avLst/>
          </a:prstGeom>
          <a:solidFill>
            <a:srgbClr val="24304A"/>
          </a:solidFill>
          <a:ln/>
        </p:spPr>
      </p:sp>
      <p:sp>
        <p:nvSpPr>
          <p:cNvPr id="83" name="Text 81"/>
          <p:cNvSpPr/>
          <p:nvPr/>
        </p:nvSpPr>
        <p:spPr>
          <a:xfrm>
            <a:off x="9144000" y="3997515"/>
            <a:ext cx="30480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RTO</a:t>
            </a:r>
            <a:endParaRPr lang="en-US" sz="900" dirty="0">
              <a:latin typeface="Consolas" pitchFamily="34" charset="0"/>
              <a:ea typeface="Microsoft YaHei" pitchFamily="34" charset="-122"/>
              <a:cs typeface="Consolas" pitchFamily="34" charset="-120"/>
            </a:endParaRPr>
          </a:p>
        </p:txBody>
      </p:sp>
      <p:sp>
        <p:nvSpPr>
          <p:cNvPr id="84" name="Text 82"/>
          <p:cNvSpPr/>
          <p:nvPr/>
        </p:nvSpPr>
        <p:spPr>
          <a:xfrm>
            <a:off x="9144000" y="4200264"/>
            <a:ext cx="3048000" cy="194310"/>
          </a:xfrm>
          <a:prstGeom prst="rect">
            <a:avLst/>
          </a:prstGeom>
          <a:noFill/>
          <a:ln/>
        </p:spPr>
        <p:txBody>
          <a:bodyPr wrap="none" lIns="0" tIns="0" rIns="0" bIns="0" rtlCol="0" anchor="t"/>
          <a:lstStyle/>
          <a:p>
            <a:pPr algn="l" indent="0" marL="0">
              <a:buNone/>
            </a:pPr>
            <a:r>
              <a:rPr lang="en-US" sz="1275" b="1" dirty="0">
                <a:solidFill>
                  <a:srgbClr val="EAF1FA"/>
                </a:solidFill>
                <a:latin typeface="Consolas" pitchFamily="34" charset="0"/>
                <a:ea typeface="Microsoft YaHei" pitchFamily="34" charset="-122"/>
                <a:cs typeface="Consolas" pitchFamily="34" charset="-120"/>
              </a:rPr>
              <a:t>Potentially zero</a:t>
            </a:r>
            <a:endParaRPr lang="en-US" sz="1275" dirty="0">
              <a:latin typeface="Consolas" pitchFamily="34" charset="0"/>
              <a:ea typeface="Microsoft YaHei" pitchFamily="34" charset="-122"/>
              <a:cs typeface="Consolas" pitchFamily="34" charset="-120"/>
            </a:endParaRPr>
          </a:p>
        </p:txBody>
      </p:sp>
      <p:sp>
        <p:nvSpPr>
          <p:cNvPr id="85" name="Shape 83"/>
          <p:cNvSpPr/>
          <p:nvPr/>
        </p:nvSpPr>
        <p:spPr>
          <a:xfrm>
            <a:off x="9144000" y="4591050"/>
            <a:ext cx="2247900" cy="9525"/>
          </a:xfrm>
          <a:prstGeom prst="rect">
            <a:avLst/>
          </a:prstGeom>
          <a:solidFill>
            <a:srgbClr val="24304A"/>
          </a:solidFill>
          <a:ln/>
        </p:spPr>
      </p:sp>
      <p:sp>
        <p:nvSpPr>
          <p:cNvPr id="86" name="Text 84"/>
          <p:cNvSpPr/>
          <p:nvPr/>
        </p:nvSpPr>
        <p:spPr>
          <a:xfrm>
            <a:off x="9144000" y="4721415"/>
            <a:ext cx="30480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Always running</a:t>
            </a:r>
            <a:endParaRPr lang="en-US" sz="900" dirty="0">
              <a:latin typeface="Consolas" pitchFamily="34" charset="0"/>
              <a:ea typeface="Microsoft YaHei" pitchFamily="34" charset="-122"/>
              <a:cs typeface="Consolas" pitchFamily="34" charset="-120"/>
            </a:endParaRPr>
          </a:p>
        </p:txBody>
      </p:sp>
      <p:sp>
        <p:nvSpPr>
          <p:cNvPr id="87" name="Text 85"/>
          <p:cNvSpPr/>
          <p:nvPr/>
        </p:nvSpPr>
        <p:spPr>
          <a:xfrm>
            <a:off x="9144000" y="4929848"/>
            <a:ext cx="30480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Full stack in several regions</a:t>
            </a:r>
            <a:endParaRPr lang="en-US" sz="1125" dirty="0">
              <a:latin typeface="Microsoft YaHei" pitchFamily="34" charset="0"/>
              <a:ea typeface="Microsoft YaHei" pitchFamily="34" charset="-122"/>
              <a:cs typeface="Microsoft YaHei" pitchFamily="34" charset="-120"/>
            </a:endParaRPr>
          </a:p>
        </p:txBody>
      </p:sp>
      <p:sp>
        <p:nvSpPr>
          <p:cNvPr id="88" name="Shape 86"/>
          <p:cNvSpPr/>
          <p:nvPr/>
        </p:nvSpPr>
        <p:spPr>
          <a:xfrm>
            <a:off x="9144000" y="5314950"/>
            <a:ext cx="2247900" cy="9525"/>
          </a:xfrm>
          <a:prstGeom prst="rect">
            <a:avLst/>
          </a:prstGeom>
          <a:solidFill>
            <a:srgbClr val="24304A"/>
          </a:solidFill>
          <a:ln/>
        </p:spPr>
      </p:sp>
      <p:sp>
        <p:nvSpPr>
          <p:cNvPr id="89" name="Text 87"/>
          <p:cNvSpPr/>
          <p:nvPr/>
        </p:nvSpPr>
        <p:spPr>
          <a:xfrm>
            <a:off x="9144000" y="5445315"/>
            <a:ext cx="30480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Built at failover</a:t>
            </a:r>
            <a:endParaRPr lang="en-US" sz="900" dirty="0">
              <a:latin typeface="Consolas" pitchFamily="34" charset="0"/>
              <a:ea typeface="Microsoft YaHei" pitchFamily="34" charset="-122"/>
              <a:cs typeface="Consolas" pitchFamily="34" charset="-120"/>
            </a:endParaRPr>
          </a:p>
        </p:txBody>
      </p:sp>
      <p:sp>
        <p:nvSpPr>
          <p:cNvPr id="90" name="Text 88"/>
          <p:cNvSpPr/>
          <p:nvPr/>
        </p:nvSpPr>
        <p:spPr>
          <a:xfrm>
            <a:off x="9144000" y="5653748"/>
            <a:ext cx="304800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Nothing</a:t>
            </a:r>
            <a:endParaRPr lang="en-US" sz="1125" dirty="0">
              <a:latin typeface="Microsoft YaHei" pitchFamily="34" charset="0"/>
              <a:ea typeface="Microsoft YaHei" pitchFamily="34" charset="-122"/>
              <a:cs typeface="Microsoft YaHei" pitchFamily="34" charset="-120"/>
            </a:endParaRPr>
          </a:p>
        </p:txBody>
      </p:sp>
      <p:sp>
        <p:nvSpPr>
          <p:cNvPr id="91" name="Text 89"/>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92" name="Text 90"/>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AWS Well-Architected REL13-BP02, AWS DR whitepaper. Cost is the whitepaper</a:t>
            </a:r>
            <a:pPr algn="l" indent="0" marL="0">
              <a:buNone/>
            </a:pPr>
            <a:r>
              <a:rPr lang="en-US" sz="900" dirty="0">
                <a:solidFill>
                  <a:srgbClr val="93A5C0"/>
                </a:solidFill>
                <a:latin typeface="Consolas" pitchFamily="34" charset="0"/>
                <a:ea typeface="Microsoft YaHei" pitchFamily="34" charset="-122"/>
                <a:cs typeface="Consolas" pitchFamily="34" charset="-120"/>
              </a:rPr>
              <a:t>'</a:t>
            </a:r>
            <a:pPr algn="l" indent="0" marL="0">
              <a:buNone/>
            </a:pPr>
            <a:r>
              <a:rPr lang="en-US" sz="900" dirty="0">
                <a:solidFill>
                  <a:srgbClr val="93A5C0"/>
                </a:solidFill>
                <a:latin typeface="Consolas" pitchFamily="34" charset="0"/>
                <a:ea typeface="Microsoft YaHei" pitchFamily="34" charset="-122"/>
                <a:cs typeface="Consolas" pitchFamily="34" charset="-120"/>
              </a:rPr>
              <a:t>s relative scale, no vendor publishes a dollar gap</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02 / Decision  </a:t>
            </a:r>
            <a:pPr algn="l" indent="0" marL="0">
              <a:buNone/>
            </a:pPr>
            <a:r>
              <a:rPr lang="en-US" sz="975" dirty="0">
                <a:solidFill>
                  <a:srgbClr val="93A5C0"/>
                </a:solidFill>
                <a:latin typeface="Consolas" pitchFamily="34" charset="0"/>
                <a:ea typeface="Microsoft YaHei" pitchFamily="34" charset="-122"/>
                <a:cs typeface="Consolas" pitchFamily="34" charset="-120"/>
              </a:rPr>
              <a:t>   P13</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941321"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Every key dependency needs an independent path</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38175" y="1781175"/>
            <a:ext cx="57150" cy="57150"/>
          </a:xfrm>
          <a:custGeom>
            <a:avLst/>
            <a:gdLst/>
            <a:ahLst/>
            <a:cxnLst/>
            <a:rect l="l" t="t" r="r" b="b"/>
            <a:pathLst>
              <a:path w="57150" h="57150">
                <a:moveTo>
                  <a:pt x="57150" y="0"/>
                </a:moveTo>
                <a:lnTo>
                  <a:pt x="0" y="57150"/>
                </a:lnTo>
              </a:path>
            </a:pathLst>
          </a:custGeom>
          <a:noFill/>
          <a:ln w="9525">
            <a:solidFill>
              <a:srgbClr val="FF6B7D"/>
            </a:solidFill>
            <a:prstDash val="solid"/>
          </a:ln>
        </p:spPr>
      </p:sp>
      <p:sp>
        <p:nvSpPr>
          <p:cNvPr id="10" name="Shape 8"/>
          <p:cNvSpPr/>
          <p:nvPr/>
        </p:nvSpPr>
        <p:spPr>
          <a:xfrm>
            <a:off x="638175" y="1781175"/>
            <a:ext cx="57150" cy="57150"/>
          </a:xfrm>
          <a:custGeom>
            <a:avLst/>
            <a:gdLst/>
            <a:ahLst/>
            <a:cxnLst/>
            <a:rect l="l" t="t" r="r" b="b"/>
            <a:pathLst>
              <a:path w="57150" h="57150">
                <a:moveTo>
                  <a:pt x="0" y="0"/>
                </a:moveTo>
                <a:lnTo>
                  <a:pt x="57150" y="57150"/>
                </a:lnTo>
              </a:path>
            </a:pathLst>
          </a:custGeom>
          <a:noFill/>
          <a:ln w="9525">
            <a:solidFill>
              <a:srgbClr val="FF6B7D"/>
            </a:solidFill>
            <a:prstDash val="solid"/>
          </a:ln>
        </p:spPr>
      </p:sp>
      <p:sp>
        <p:nvSpPr>
          <p:cNvPr id="11" name="Text 9"/>
          <p:cNvSpPr/>
          <p:nvPr/>
        </p:nvSpPr>
        <p:spPr>
          <a:xfrm>
            <a:off x="781050" y="1740635"/>
            <a:ext cx="11410950" cy="148590"/>
          </a:xfrm>
          <a:prstGeom prst="rect">
            <a:avLst/>
          </a:prstGeom>
          <a:noFill/>
          <a:ln/>
        </p:spPr>
        <p:txBody>
          <a:bodyPr wrap="none" lIns="0" tIns="0" rIns="0" bIns="0" rtlCol="0" anchor="t"/>
          <a:lstStyle/>
          <a:p>
            <a:pPr algn="l" indent="0" marL="0">
              <a:buNone/>
            </a:pPr>
            <a:r>
              <a:rPr lang="en-US" sz="975" dirty="0">
                <a:solidFill>
                  <a:srgbClr val="FF6B7D"/>
                </a:solidFill>
                <a:latin typeface="Consolas" pitchFamily="34" charset="0"/>
                <a:ea typeface="Microsoft YaHei" pitchFamily="34" charset="-122"/>
                <a:cs typeface="Consolas" pitchFamily="34" charset="-120"/>
              </a:rPr>
              <a:t>Single points that sink every region</a:t>
            </a:r>
            <a:endParaRPr lang="en-US" sz="975" dirty="0">
              <a:latin typeface="Consolas" pitchFamily="34" charset="0"/>
              <a:ea typeface="Microsoft YaHei" pitchFamily="34" charset="-122"/>
              <a:cs typeface="Consolas" pitchFamily="34" charset="-120"/>
            </a:endParaRPr>
          </a:p>
        </p:txBody>
      </p:sp>
      <p:sp>
        <p:nvSpPr>
          <p:cNvPr id="12" name="Shape 10"/>
          <p:cNvSpPr/>
          <p:nvPr/>
        </p:nvSpPr>
        <p:spPr>
          <a:xfrm>
            <a:off x="6686550" y="1781175"/>
            <a:ext cx="76200" cy="52388"/>
          </a:xfrm>
          <a:custGeom>
            <a:avLst/>
            <a:gdLst/>
            <a:ahLst/>
            <a:cxnLst/>
            <a:rect l="l" t="t" r="r" b="b"/>
            <a:pathLst>
              <a:path w="76200" h="52388">
                <a:moveTo>
                  <a:pt x="76200" y="0"/>
                </a:moveTo>
                <a:lnTo>
                  <a:pt x="23813" y="52388"/>
                </a:lnTo>
                <a:lnTo>
                  <a:pt x="0" y="28575"/>
                </a:lnTo>
              </a:path>
            </a:pathLst>
          </a:custGeom>
          <a:noFill/>
          <a:ln w="9525">
            <a:solidFill>
              <a:srgbClr val="53E0D2"/>
            </a:solidFill>
            <a:prstDash val="solid"/>
          </a:ln>
        </p:spPr>
      </p:sp>
      <p:sp>
        <p:nvSpPr>
          <p:cNvPr id="13" name="Text 11"/>
          <p:cNvSpPr/>
          <p:nvPr/>
        </p:nvSpPr>
        <p:spPr>
          <a:xfrm>
            <a:off x="6838950" y="1740635"/>
            <a:ext cx="535305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One independent path each</a:t>
            </a:r>
            <a:endParaRPr lang="en-US" sz="975" dirty="0">
              <a:latin typeface="Consolas" pitchFamily="34" charset="0"/>
              <a:ea typeface="Microsoft YaHei" pitchFamily="34" charset="-122"/>
              <a:cs typeface="Consolas" pitchFamily="34" charset="-120"/>
            </a:endParaRPr>
          </a:p>
        </p:txBody>
      </p:sp>
      <p:sp>
        <p:nvSpPr>
          <p:cNvPr id="14" name="Shape 12"/>
          <p:cNvSpPr/>
          <p:nvPr/>
        </p:nvSpPr>
        <p:spPr>
          <a:xfrm>
            <a:off x="614363" y="2024062"/>
            <a:ext cx="5324475" cy="904875"/>
          </a:xfrm>
          <a:prstGeom prst="rect">
            <a:avLst/>
          </a:prstGeom>
          <a:solidFill>
            <a:srgbClr val="121A30"/>
          </a:solidFill>
          <a:ln w="9525">
            <a:solidFill>
              <a:srgbClr val="24304A"/>
            </a:solidFill>
            <a:prstDash val="solid"/>
          </a:ln>
        </p:spPr>
      </p:sp>
      <p:sp>
        <p:nvSpPr>
          <p:cNvPr id="15" name="Shape 13"/>
          <p:cNvSpPr/>
          <p:nvPr/>
        </p:nvSpPr>
        <p:spPr>
          <a:xfrm>
            <a:off x="820738" y="2230438"/>
            <a:ext cx="206375" cy="206375"/>
          </a:xfrm>
          <a:prstGeom prst="ellipse">
            <a:avLst/>
          </a:prstGeom>
          <a:noFill/>
          <a:ln w="20638">
            <a:solidFill>
              <a:srgbClr val="93A5C0"/>
            </a:solidFill>
            <a:prstDash val="solid"/>
          </a:ln>
        </p:spPr>
      </p:sp>
      <p:sp>
        <p:nvSpPr>
          <p:cNvPr id="16" name="Shape 14"/>
          <p:cNvSpPr/>
          <p:nvPr/>
        </p:nvSpPr>
        <p:spPr>
          <a:xfrm>
            <a:off x="882650" y="2230438"/>
            <a:ext cx="82550" cy="206375"/>
          </a:xfrm>
          <a:custGeom>
            <a:avLst/>
            <a:gdLst/>
            <a:ahLst/>
            <a:cxnLst/>
            <a:rect l="l" t="t" r="r" b="b"/>
            <a:pathLst>
              <a:path w="82550" h="206375">
                <a:moveTo>
                  <a:pt x="41275" y="0"/>
                </a:moveTo>
                <a:arcTo hR="149622" wR="149622" stAng="13416169" swAng="-5232338"/>
                <a:arcTo hR="149622" wR="149622" stAng="2616169" swAng="-5232338"/>
              </a:path>
            </a:pathLst>
          </a:custGeom>
          <a:noFill/>
          <a:ln w="20638">
            <a:solidFill>
              <a:srgbClr val="93A5C0"/>
            </a:solidFill>
            <a:prstDash val="solid"/>
          </a:ln>
        </p:spPr>
      </p:sp>
      <p:sp>
        <p:nvSpPr>
          <p:cNvPr id="17" name="Shape 15"/>
          <p:cNvSpPr/>
          <p:nvPr/>
        </p:nvSpPr>
        <p:spPr>
          <a:xfrm>
            <a:off x="820738" y="2333625"/>
            <a:ext cx="206375" cy="7739"/>
          </a:xfrm>
          <a:custGeom>
            <a:avLst/>
            <a:gdLst/>
            <a:ahLst/>
            <a:cxnLst/>
            <a:rect l="l" t="t" r="r" b="b"/>
            <a:pathLst>
              <a:path w="206375" h="7739">
                <a:moveTo>
                  <a:pt x="0" y="0"/>
                </a:moveTo>
                <a:lnTo>
                  <a:pt x="206375" y="0"/>
                </a:lnTo>
              </a:path>
            </a:pathLst>
          </a:custGeom>
          <a:noFill/>
          <a:ln w="20638">
            <a:solidFill>
              <a:srgbClr val="93A5C0"/>
            </a:solidFill>
            <a:prstDash val="solid"/>
          </a:ln>
        </p:spPr>
      </p:sp>
      <p:sp>
        <p:nvSpPr>
          <p:cNvPr id="18" name="Text 16"/>
          <p:cNvSpPr/>
          <p:nvPr/>
        </p:nvSpPr>
        <p:spPr>
          <a:xfrm>
            <a:off x="1200150" y="2197619"/>
            <a:ext cx="10991850" cy="217170"/>
          </a:xfrm>
          <a:prstGeom prst="rect">
            <a:avLst/>
          </a:prstGeom>
          <a:noFill/>
          <a:ln/>
        </p:spPr>
        <p:txBody>
          <a:bodyPr wrap="none" lIns="0" tIns="0" rIns="0" bIns="0" rtlCol="0" anchor="t"/>
          <a:lstStyle/>
          <a:p>
            <a:pPr algn="l" indent="0" marL="0">
              <a:buNone/>
            </a:pPr>
            <a:r>
              <a:rPr lang="en-US" sz="1425" b="1" dirty="0">
                <a:solidFill>
                  <a:srgbClr val="EAF1FA"/>
                </a:solidFill>
                <a:latin typeface="Microsoft YaHei" pitchFamily="34" charset="0"/>
                <a:ea typeface="Microsoft YaHei" pitchFamily="34" charset="-122"/>
                <a:cs typeface="Microsoft YaHei" pitchFamily="34" charset="-120"/>
              </a:rPr>
              <a:t>One way in</a:t>
            </a:r>
            <a:endParaRPr lang="en-US" sz="1425" dirty="0">
              <a:latin typeface="Microsoft YaHei" pitchFamily="34" charset="0"/>
              <a:ea typeface="Microsoft YaHei" pitchFamily="34" charset="-122"/>
              <a:cs typeface="Microsoft YaHei" pitchFamily="34" charset="-120"/>
            </a:endParaRPr>
          </a:p>
        </p:txBody>
      </p:sp>
      <p:sp>
        <p:nvSpPr>
          <p:cNvPr id="19" name="Text 17"/>
          <p:cNvSpPr/>
          <p:nvPr/>
        </p:nvSpPr>
        <p:spPr>
          <a:xfrm>
            <a:off x="1200150" y="2529187"/>
            <a:ext cx="10991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Azure Front Door down 8h 24m</a:t>
            </a:r>
            <a:endParaRPr lang="en-US" sz="1050" dirty="0">
              <a:latin typeface="Microsoft YaHei" pitchFamily="34" charset="0"/>
              <a:ea typeface="Microsoft YaHei" pitchFamily="34" charset="-122"/>
              <a:cs typeface="Microsoft YaHei" pitchFamily="34" charset="-120"/>
            </a:endParaRPr>
          </a:p>
        </p:txBody>
      </p:sp>
      <p:sp>
        <p:nvSpPr>
          <p:cNvPr id="20" name="Shape 18"/>
          <p:cNvSpPr/>
          <p:nvPr/>
        </p:nvSpPr>
        <p:spPr>
          <a:xfrm>
            <a:off x="6124575" y="2476500"/>
            <a:ext cx="133350" cy="7144"/>
          </a:xfrm>
          <a:custGeom>
            <a:avLst/>
            <a:gdLst/>
            <a:ahLst/>
            <a:cxnLst/>
            <a:rect l="l" t="t" r="r" b="b"/>
            <a:pathLst>
              <a:path w="133350" h="7144">
                <a:moveTo>
                  <a:pt x="0" y="0"/>
                </a:moveTo>
                <a:lnTo>
                  <a:pt x="133350" y="0"/>
                </a:lnTo>
              </a:path>
            </a:pathLst>
          </a:custGeom>
          <a:noFill/>
          <a:ln w="19050">
            <a:solidFill>
              <a:srgbClr val="3C4A64"/>
            </a:solidFill>
            <a:prstDash val="solid"/>
          </a:ln>
        </p:spPr>
      </p:sp>
      <p:sp>
        <p:nvSpPr>
          <p:cNvPr id="21" name="Shape 19"/>
          <p:cNvSpPr/>
          <p:nvPr/>
        </p:nvSpPr>
        <p:spPr>
          <a:xfrm>
            <a:off x="6191250" y="2409825"/>
            <a:ext cx="66675" cy="133350"/>
          </a:xfrm>
          <a:custGeom>
            <a:avLst/>
            <a:gdLst/>
            <a:ahLst/>
            <a:cxnLst/>
            <a:rect l="l" t="t" r="r" b="b"/>
            <a:pathLst>
              <a:path w="66675" h="133350">
                <a:moveTo>
                  <a:pt x="0" y="0"/>
                </a:moveTo>
                <a:lnTo>
                  <a:pt x="66675" y="66675"/>
                </a:lnTo>
                <a:lnTo>
                  <a:pt x="0" y="133350"/>
                </a:lnTo>
              </a:path>
            </a:pathLst>
          </a:custGeom>
          <a:noFill/>
          <a:ln w="19050">
            <a:solidFill>
              <a:srgbClr val="3C4A64"/>
            </a:solidFill>
            <a:prstDash val="solid"/>
          </a:ln>
        </p:spPr>
      </p:sp>
      <p:sp>
        <p:nvSpPr>
          <p:cNvPr id="22" name="Shape 20"/>
          <p:cNvSpPr/>
          <p:nvPr/>
        </p:nvSpPr>
        <p:spPr>
          <a:xfrm>
            <a:off x="6443663" y="2024062"/>
            <a:ext cx="5133975" cy="904875"/>
          </a:xfrm>
          <a:prstGeom prst="rect">
            <a:avLst/>
          </a:prstGeom>
          <a:solidFill>
            <a:srgbClr val="121A30"/>
          </a:solidFill>
          <a:ln w="9525">
            <a:solidFill>
              <a:srgbClr val="24304A"/>
            </a:solidFill>
            <a:prstDash val="solid"/>
          </a:ln>
        </p:spPr>
      </p:sp>
      <p:sp>
        <p:nvSpPr>
          <p:cNvPr id="23" name="Text 21"/>
          <p:cNvSpPr/>
          <p:nvPr/>
        </p:nvSpPr>
        <p:spPr>
          <a:xfrm>
            <a:off x="6667500" y="2369069"/>
            <a:ext cx="5524500" cy="217170"/>
          </a:xfrm>
          <a:prstGeom prst="rect">
            <a:avLst/>
          </a:prstGeom>
          <a:noFill/>
          <a:ln/>
        </p:spPr>
        <p:txBody>
          <a:bodyPr wrap="none" lIns="0" tIns="0" rIns="0" bIns="0" rtlCol="0" anchor="t"/>
          <a:lstStyle/>
          <a:p>
            <a:pPr algn="l" indent="0" marL="0">
              <a:buNone/>
            </a:pPr>
            <a:r>
              <a:rPr lang="en-US" sz="1425" dirty="0">
                <a:solidFill>
                  <a:srgbClr val="EAF1FA"/>
                </a:solidFill>
                <a:latin typeface="Microsoft YaHei" pitchFamily="34" charset="0"/>
                <a:ea typeface="Microsoft YaHei" pitchFamily="34" charset="-122"/>
                <a:cs typeface="Microsoft YaHei" pitchFamily="34" charset="-120"/>
              </a:rPr>
              <a:t>Backup entry around the CDN</a:t>
            </a:r>
            <a:endParaRPr lang="en-US" sz="1425" dirty="0">
              <a:latin typeface="Microsoft YaHei" pitchFamily="34" charset="0"/>
              <a:ea typeface="Microsoft YaHei" pitchFamily="34" charset="-122"/>
              <a:cs typeface="Microsoft YaHei" pitchFamily="34" charset="-120"/>
            </a:endParaRPr>
          </a:p>
        </p:txBody>
      </p:sp>
      <p:sp>
        <p:nvSpPr>
          <p:cNvPr id="24" name="Shape 22"/>
          <p:cNvSpPr/>
          <p:nvPr/>
        </p:nvSpPr>
        <p:spPr>
          <a:xfrm>
            <a:off x="614363" y="3071813"/>
            <a:ext cx="5324475" cy="904875"/>
          </a:xfrm>
          <a:prstGeom prst="rect">
            <a:avLst/>
          </a:prstGeom>
          <a:solidFill>
            <a:srgbClr val="121A30"/>
          </a:solidFill>
          <a:ln w="9525">
            <a:solidFill>
              <a:srgbClr val="FF6B7D"/>
            </a:solidFill>
            <a:prstDash val="solid"/>
          </a:ln>
        </p:spPr>
      </p:sp>
      <p:sp>
        <p:nvSpPr>
          <p:cNvPr id="25" name="Shape 23"/>
          <p:cNvSpPr/>
          <p:nvPr/>
        </p:nvSpPr>
        <p:spPr>
          <a:xfrm>
            <a:off x="820738" y="3277793"/>
            <a:ext cx="206770" cy="206770"/>
          </a:xfrm>
          <a:custGeom>
            <a:avLst/>
            <a:gdLst/>
            <a:ahLst/>
            <a:cxnLst/>
            <a:rect l="l" t="t" r="r" b="b"/>
            <a:pathLst>
              <a:path w="206770" h="206770">
                <a:moveTo>
                  <a:pt x="6047" y="159448"/>
                </a:moveTo>
                <a:arcTo hR="20637" wR="20637" stAng="13500519" swAng="-2699785"/>
                <a:lnTo>
                  <a:pt x="0" y="196451"/>
                </a:lnTo>
                <a:arcTo hR="10319" wR="10319" stAng="10800000" swAng="-5400000"/>
                <a:lnTo>
                  <a:pt x="41275" y="206770"/>
                </a:lnTo>
                <a:arcTo hR="10319" wR="10319" stAng="5400000" swAng="-5400000"/>
                <a:lnTo>
                  <a:pt x="51594" y="186132"/>
                </a:lnTo>
                <a:arcTo hR="10319" wR="10319" stAng="10800000" swAng="5400000"/>
                <a:lnTo>
                  <a:pt x="72231" y="175813"/>
                </a:lnTo>
                <a:arcTo hR="10319" wR="10319" stAng="5400000" swAng="-5400000"/>
                <a:lnTo>
                  <a:pt x="82550" y="155176"/>
                </a:lnTo>
                <a:arcTo hR="10319" wR="10319" stAng="10800000" swAng="5400000"/>
                <a:lnTo>
                  <a:pt x="94644" y="144857"/>
                </a:lnTo>
                <a:arcTo hR="20637" wR="20637" stAng="5399266" swAng="-2699785"/>
                <a:lnTo>
                  <a:pt x="117634" y="130411"/>
                </a:lnTo>
                <a:arcTo hR="67072" wR="67072" stAng="6552338" swAng="-18504676"/>
                <a:close/>
              </a:path>
            </a:pathLst>
          </a:custGeom>
          <a:noFill/>
          <a:ln w="20638">
            <a:solidFill>
              <a:srgbClr val="FF6B7D"/>
            </a:solidFill>
            <a:prstDash val="solid"/>
          </a:ln>
        </p:spPr>
      </p:sp>
      <p:sp>
        <p:nvSpPr>
          <p:cNvPr id="26" name="Shape 24"/>
          <p:cNvSpPr/>
          <p:nvPr/>
        </p:nvSpPr>
        <p:spPr>
          <a:xfrm>
            <a:off x="965200" y="3329781"/>
            <a:ext cx="10319" cy="10319"/>
          </a:xfrm>
          <a:prstGeom prst="ellipse">
            <a:avLst/>
          </a:prstGeom>
          <a:solidFill>
            <a:srgbClr val="FF6B7D"/>
          </a:solidFill>
          <a:ln w="20638">
            <a:solidFill>
              <a:srgbClr val="FF6B7D"/>
            </a:solidFill>
            <a:prstDash val="solid"/>
          </a:ln>
        </p:spPr>
      </p:sp>
      <p:sp>
        <p:nvSpPr>
          <p:cNvPr id="27" name="Text 25"/>
          <p:cNvSpPr/>
          <p:nvPr/>
        </p:nvSpPr>
        <p:spPr>
          <a:xfrm>
            <a:off x="1200150" y="3245369"/>
            <a:ext cx="10991850" cy="217170"/>
          </a:xfrm>
          <a:prstGeom prst="rect">
            <a:avLst/>
          </a:prstGeom>
          <a:noFill/>
          <a:ln/>
        </p:spPr>
        <p:txBody>
          <a:bodyPr wrap="none" lIns="0" tIns="0" rIns="0" bIns="0" rtlCol="0" anchor="t"/>
          <a:lstStyle/>
          <a:p>
            <a:pPr algn="l" indent="0" marL="0">
              <a:buNone/>
            </a:pPr>
            <a:r>
              <a:rPr lang="en-US" sz="1425" b="1" dirty="0">
                <a:solidFill>
                  <a:srgbClr val="EAF1FA"/>
                </a:solidFill>
                <a:latin typeface="Microsoft YaHei" pitchFamily="34" charset="0"/>
                <a:ea typeface="Microsoft YaHei" pitchFamily="34" charset="-122"/>
                <a:cs typeface="Microsoft YaHei" pitchFamily="34" charset="-120"/>
              </a:rPr>
              <a:t>Identity in one region</a:t>
            </a:r>
            <a:endParaRPr lang="en-US" sz="1425" dirty="0">
              <a:latin typeface="Microsoft YaHei" pitchFamily="34" charset="0"/>
              <a:ea typeface="Microsoft YaHei" pitchFamily="34" charset="-122"/>
              <a:cs typeface="Microsoft YaHei" pitchFamily="34" charset="-120"/>
            </a:endParaRPr>
          </a:p>
        </p:txBody>
      </p:sp>
      <p:sp>
        <p:nvSpPr>
          <p:cNvPr id="28" name="Text 26"/>
          <p:cNvSpPr/>
          <p:nvPr/>
        </p:nvSpPr>
        <p:spPr>
          <a:xfrm>
            <a:off x="1200150" y="3576937"/>
            <a:ext cx="10991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Redshift IAM queries failed everywhere</a:t>
            </a:r>
            <a:endParaRPr lang="en-US" sz="1050" dirty="0">
              <a:latin typeface="Microsoft YaHei" pitchFamily="34" charset="0"/>
              <a:ea typeface="Microsoft YaHei" pitchFamily="34" charset="-122"/>
              <a:cs typeface="Microsoft YaHei" pitchFamily="34" charset="-120"/>
            </a:endParaRPr>
          </a:p>
        </p:txBody>
      </p:sp>
      <p:sp>
        <p:nvSpPr>
          <p:cNvPr id="29" name="Shape 27"/>
          <p:cNvSpPr/>
          <p:nvPr/>
        </p:nvSpPr>
        <p:spPr>
          <a:xfrm>
            <a:off x="6124575" y="3524250"/>
            <a:ext cx="133350" cy="7144"/>
          </a:xfrm>
          <a:custGeom>
            <a:avLst/>
            <a:gdLst/>
            <a:ahLst/>
            <a:cxnLst/>
            <a:rect l="l" t="t" r="r" b="b"/>
            <a:pathLst>
              <a:path w="133350" h="7144">
                <a:moveTo>
                  <a:pt x="0" y="0"/>
                </a:moveTo>
                <a:lnTo>
                  <a:pt x="133350" y="0"/>
                </a:lnTo>
              </a:path>
            </a:pathLst>
          </a:custGeom>
          <a:noFill/>
          <a:ln w="19050">
            <a:solidFill>
              <a:srgbClr val="53E0D2"/>
            </a:solidFill>
            <a:prstDash val="solid"/>
          </a:ln>
        </p:spPr>
      </p:sp>
      <p:sp>
        <p:nvSpPr>
          <p:cNvPr id="30" name="Shape 28"/>
          <p:cNvSpPr/>
          <p:nvPr/>
        </p:nvSpPr>
        <p:spPr>
          <a:xfrm>
            <a:off x="6191250" y="3457575"/>
            <a:ext cx="66675" cy="133350"/>
          </a:xfrm>
          <a:custGeom>
            <a:avLst/>
            <a:gdLst/>
            <a:ahLst/>
            <a:cxnLst/>
            <a:rect l="l" t="t" r="r" b="b"/>
            <a:pathLst>
              <a:path w="66675" h="133350">
                <a:moveTo>
                  <a:pt x="0" y="0"/>
                </a:moveTo>
                <a:lnTo>
                  <a:pt x="66675" y="66675"/>
                </a:lnTo>
                <a:lnTo>
                  <a:pt x="0" y="133350"/>
                </a:lnTo>
              </a:path>
            </a:pathLst>
          </a:custGeom>
          <a:noFill/>
          <a:ln w="19050">
            <a:solidFill>
              <a:srgbClr val="53E0D2"/>
            </a:solidFill>
            <a:prstDash val="solid"/>
          </a:ln>
        </p:spPr>
      </p:sp>
      <p:sp>
        <p:nvSpPr>
          <p:cNvPr id="31" name="Shape 29"/>
          <p:cNvSpPr/>
          <p:nvPr/>
        </p:nvSpPr>
        <p:spPr>
          <a:xfrm>
            <a:off x="6443663" y="3071813"/>
            <a:ext cx="5133975" cy="904875"/>
          </a:xfrm>
          <a:prstGeom prst="rect">
            <a:avLst/>
          </a:prstGeom>
          <a:solidFill>
            <a:srgbClr val="132834"/>
          </a:solidFill>
          <a:ln w="9525">
            <a:solidFill>
              <a:srgbClr val="53E0D2"/>
            </a:solidFill>
            <a:prstDash val="solid"/>
          </a:ln>
        </p:spPr>
      </p:sp>
      <p:sp>
        <p:nvSpPr>
          <p:cNvPr id="32" name="Text 30"/>
          <p:cNvSpPr/>
          <p:nvPr/>
        </p:nvSpPr>
        <p:spPr>
          <a:xfrm>
            <a:off x="6667500" y="3416819"/>
            <a:ext cx="5524500" cy="217170"/>
          </a:xfrm>
          <a:prstGeom prst="rect">
            <a:avLst/>
          </a:prstGeom>
          <a:noFill/>
          <a:ln/>
        </p:spPr>
        <p:txBody>
          <a:bodyPr wrap="none" lIns="0" tIns="0" rIns="0" bIns="0" rtlCol="0" anchor="t"/>
          <a:lstStyle/>
          <a:p>
            <a:pPr algn="l" indent="0" marL="0">
              <a:buNone/>
            </a:pPr>
            <a:r>
              <a:rPr lang="en-US" sz="1425" b="1" dirty="0">
                <a:solidFill>
                  <a:srgbClr val="53E0D2"/>
                </a:solidFill>
                <a:latin typeface="Microsoft YaHei" pitchFamily="34" charset="0"/>
                <a:ea typeface="Microsoft YaHei" pitchFamily="34" charset="-122"/>
                <a:cs typeface="Microsoft YaHei" pitchFamily="34" charset="-120"/>
              </a:rPr>
              <a:t>Sign-in that survives a region</a:t>
            </a:r>
            <a:endParaRPr lang="en-US" sz="1425" dirty="0">
              <a:latin typeface="Microsoft YaHei" pitchFamily="34" charset="0"/>
              <a:ea typeface="Microsoft YaHei" pitchFamily="34" charset="-122"/>
              <a:cs typeface="Microsoft YaHei" pitchFamily="34" charset="-120"/>
            </a:endParaRPr>
          </a:p>
        </p:txBody>
      </p:sp>
      <p:sp>
        <p:nvSpPr>
          <p:cNvPr id="33" name="Shape 31"/>
          <p:cNvSpPr/>
          <p:nvPr/>
        </p:nvSpPr>
        <p:spPr>
          <a:xfrm>
            <a:off x="614363" y="4119562"/>
            <a:ext cx="5324475" cy="904875"/>
          </a:xfrm>
          <a:prstGeom prst="rect">
            <a:avLst/>
          </a:prstGeom>
          <a:solidFill>
            <a:srgbClr val="121A30"/>
          </a:solidFill>
          <a:ln w="9525">
            <a:solidFill>
              <a:srgbClr val="24304A"/>
            </a:solidFill>
            <a:prstDash val="solid"/>
          </a:ln>
        </p:spPr>
      </p:sp>
      <p:sp>
        <p:nvSpPr>
          <p:cNvPr id="34" name="Shape 32"/>
          <p:cNvSpPr/>
          <p:nvPr/>
        </p:nvSpPr>
        <p:spPr>
          <a:xfrm>
            <a:off x="862013" y="4336256"/>
            <a:ext cx="92869" cy="123825"/>
          </a:xfrm>
          <a:custGeom>
            <a:avLst/>
            <a:gdLst/>
            <a:ahLst/>
            <a:cxnLst/>
            <a:rect l="l" t="t" r="r" b="b"/>
            <a:pathLst>
              <a:path w="92869" h="123825">
                <a:moveTo>
                  <a:pt x="92869" y="30956"/>
                </a:moveTo>
                <a:arcTo hR="92869" wR="92869" stAng="16200000" swAng="-5400000"/>
                <a:lnTo>
                  <a:pt x="0" y="0"/>
                </a:lnTo>
              </a:path>
            </a:pathLst>
          </a:custGeom>
          <a:noFill/>
          <a:ln w="20638">
            <a:solidFill>
              <a:srgbClr val="93A5C0"/>
            </a:solidFill>
            <a:prstDash val="solid"/>
          </a:ln>
        </p:spPr>
      </p:sp>
      <p:sp>
        <p:nvSpPr>
          <p:cNvPr id="35" name="Shape 33"/>
          <p:cNvSpPr/>
          <p:nvPr/>
        </p:nvSpPr>
        <p:spPr>
          <a:xfrm>
            <a:off x="954881" y="4336256"/>
            <a:ext cx="61912" cy="61912"/>
          </a:xfrm>
          <a:prstGeom prst="ellipse">
            <a:avLst/>
          </a:prstGeom>
          <a:noFill/>
          <a:ln w="20638">
            <a:solidFill>
              <a:srgbClr val="93A5C0"/>
            </a:solidFill>
            <a:prstDash val="solid"/>
          </a:ln>
        </p:spPr>
      </p:sp>
      <p:sp>
        <p:nvSpPr>
          <p:cNvPr id="36" name="Shape 34"/>
          <p:cNvSpPr/>
          <p:nvPr/>
        </p:nvSpPr>
        <p:spPr>
          <a:xfrm>
            <a:off x="831056" y="4460081"/>
            <a:ext cx="61912" cy="61912"/>
          </a:xfrm>
          <a:prstGeom prst="ellipse">
            <a:avLst/>
          </a:prstGeom>
          <a:noFill/>
          <a:ln w="20638">
            <a:solidFill>
              <a:srgbClr val="93A5C0"/>
            </a:solidFill>
            <a:prstDash val="solid"/>
          </a:ln>
        </p:spPr>
      </p:sp>
      <p:sp>
        <p:nvSpPr>
          <p:cNvPr id="37" name="Text 35"/>
          <p:cNvSpPr/>
          <p:nvPr/>
        </p:nvSpPr>
        <p:spPr>
          <a:xfrm>
            <a:off x="1200150" y="4293119"/>
            <a:ext cx="10991850" cy="217170"/>
          </a:xfrm>
          <a:prstGeom prst="rect">
            <a:avLst/>
          </a:prstGeom>
          <a:noFill/>
          <a:ln/>
        </p:spPr>
        <p:txBody>
          <a:bodyPr wrap="none" lIns="0" tIns="0" rIns="0" bIns="0" rtlCol="0" anchor="t"/>
          <a:lstStyle/>
          <a:p>
            <a:pPr algn="l" indent="0" marL="0">
              <a:buNone/>
            </a:pPr>
            <a:r>
              <a:rPr lang="en-US" sz="1425" b="1" dirty="0">
                <a:solidFill>
                  <a:srgbClr val="EAF1FA"/>
                </a:solidFill>
                <a:latin typeface="Microsoft YaHei" pitchFamily="34" charset="0"/>
                <a:ea typeface="Microsoft YaHei" pitchFamily="34" charset="-122"/>
                <a:cs typeface="Microsoft YaHei" pitchFamily="34" charset="-120"/>
              </a:rPr>
              <a:t>Config pushed to all</a:t>
            </a:r>
            <a:endParaRPr lang="en-US" sz="1425" dirty="0">
              <a:latin typeface="Microsoft YaHei" pitchFamily="34" charset="0"/>
              <a:ea typeface="Microsoft YaHei" pitchFamily="34" charset="-122"/>
              <a:cs typeface="Microsoft YaHei" pitchFamily="34" charset="-120"/>
            </a:endParaRPr>
          </a:p>
        </p:txBody>
      </p:sp>
      <p:sp>
        <p:nvSpPr>
          <p:cNvPr id="38" name="Text 36"/>
          <p:cNvSpPr/>
          <p:nvPr/>
        </p:nvSpPr>
        <p:spPr>
          <a:xfrm>
            <a:off x="1200150" y="4624687"/>
            <a:ext cx="10991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5 of 8 major outages</a:t>
            </a:r>
            <a:endParaRPr lang="en-US" sz="1050" dirty="0">
              <a:latin typeface="Microsoft YaHei" pitchFamily="34" charset="0"/>
              <a:ea typeface="Microsoft YaHei" pitchFamily="34" charset="-122"/>
              <a:cs typeface="Microsoft YaHei" pitchFamily="34" charset="-120"/>
            </a:endParaRPr>
          </a:p>
        </p:txBody>
      </p:sp>
      <p:sp>
        <p:nvSpPr>
          <p:cNvPr id="39" name="Shape 37"/>
          <p:cNvSpPr/>
          <p:nvPr/>
        </p:nvSpPr>
        <p:spPr>
          <a:xfrm>
            <a:off x="6124575" y="4572000"/>
            <a:ext cx="133350" cy="7144"/>
          </a:xfrm>
          <a:custGeom>
            <a:avLst/>
            <a:gdLst/>
            <a:ahLst/>
            <a:cxnLst/>
            <a:rect l="l" t="t" r="r" b="b"/>
            <a:pathLst>
              <a:path w="133350" h="7144">
                <a:moveTo>
                  <a:pt x="0" y="0"/>
                </a:moveTo>
                <a:lnTo>
                  <a:pt x="133350" y="0"/>
                </a:lnTo>
              </a:path>
            </a:pathLst>
          </a:custGeom>
          <a:noFill/>
          <a:ln w="19050">
            <a:solidFill>
              <a:srgbClr val="3C4A64"/>
            </a:solidFill>
            <a:prstDash val="solid"/>
          </a:ln>
        </p:spPr>
      </p:sp>
      <p:sp>
        <p:nvSpPr>
          <p:cNvPr id="40" name="Shape 38"/>
          <p:cNvSpPr/>
          <p:nvPr/>
        </p:nvSpPr>
        <p:spPr>
          <a:xfrm>
            <a:off x="6191250" y="4505325"/>
            <a:ext cx="66675" cy="133350"/>
          </a:xfrm>
          <a:custGeom>
            <a:avLst/>
            <a:gdLst/>
            <a:ahLst/>
            <a:cxnLst/>
            <a:rect l="l" t="t" r="r" b="b"/>
            <a:pathLst>
              <a:path w="66675" h="133350">
                <a:moveTo>
                  <a:pt x="0" y="0"/>
                </a:moveTo>
                <a:lnTo>
                  <a:pt x="66675" y="66675"/>
                </a:lnTo>
                <a:lnTo>
                  <a:pt x="0" y="133350"/>
                </a:lnTo>
              </a:path>
            </a:pathLst>
          </a:custGeom>
          <a:noFill/>
          <a:ln w="19050">
            <a:solidFill>
              <a:srgbClr val="3C4A64"/>
            </a:solidFill>
            <a:prstDash val="solid"/>
          </a:ln>
        </p:spPr>
      </p:sp>
      <p:sp>
        <p:nvSpPr>
          <p:cNvPr id="41" name="Shape 39"/>
          <p:cNvSpPr/>
          <p:nvPr/>
        </p:nvSpPr>
        <p:spPr>
          <a:xfrm>
            <a:off x="6443663" y="4119562"/>
            <a:ext cx="5133975" cy="904875"/>
          </a:xfrm>
          <a:prstGeom prst="rect">
            <a:avLst/>
          </a:prstGeom>
          <a:solidFill>
            <a:srgbClr val="121A30"/>
          </a:solidFill>
          <a:ln w="9525">
            <a:solidFill>
              <a:srgbClr val="24304A"/>
            </a:solidFill>
            <a:prstDash val="solid"/>
          </a:ln>
        </p:spPr>
      </p:sp>
      <p:sp>
        <p:nvSpPr>
          <p:cNvPr id="42" name="Text 40"/>
          <p:cNvSpPr/>
          <p:nvPr/>
        </p:nvSpPr>
        <p:spPr>
          <a:xfrm>
            <a:off x="6667500" y="4464569"/>
            <a:ext cx="5524500" cy="217170"/>
          </a:xfrm>
          <a:prstGeom prst="rect">
            <a:avLst/>
          </a:prstGeom>
          <a:noFill/>
          <a:ln/>
        </p:spPr>
        <p:txBody>
          <a:bodyPr wrap="none" lIns="0" tIns="0" rIns="0" bIns="0" rtlCol="0" anchor="t"/>
          <a:lstStyle/>
          <a:p>
            <a:pPr algn="l" indent="0" marL="0">
              <a:buNone/>
            </a:pPr>
            <a:r>
              <a:rPr lang="en-US" sz="1425" dirty="0">
                <a:solidFill>
                  <a:srgbClr val="EAF1FA"/>
                </a:solidFill>
                <a:latin typeface="Microsoft YaHei" pitchFamily="34" charset="0"/>
                <a:ea typeface="Microsoft YaHei" pitchFamily="34" charset="-122"/>
                <a:cs typeface="Microsoft YaHei" pitchFamily="34" charset="-120"/>
              </a:rPr>
              <a:t>Staged, fall back to last good</a:t>
            </a:r>
            <a:endParaRPr lang="en-US" sz="1425" dirty="0">
              <a:latin typeface="Microsoft YaHei" pitchFamily="34" charset="0"/>
              <a:ea typeface="Microsoft YaHei" pitchFamily="34" charset="-122"/>
              <a:cs typeface="Microsoft YaHei" pitchFamily="34" charset="-120"/>
            </a:endParaRPr>
          </a:p>
        </p:txBody>
      </p:sp>
      <p:sp>
        <p:nvSpPr>
          <p:cNvPr id="43" name="Shape 41"/>
          <p:cNvSpPr/>
          <p:nvPr/>
        </p:nvSpPr>
        <p:spPr>
          <a:xfrm>
            <a:off x="614363" y="5167313"/>
            <a:ext cx="5324475" cy="904875"/>
          </a:xfrm>
          <a:prstGeom prst="rect">
            <a:avLst/>
          </a:prstGeom>
          <a:solidFill>
            <a:srgbClr val="121A30"/>
          </a:solidFill>
          <a:ln w="9525">
            <a:solidFill>
              <a:srgbClr val="24304A"/>
            </a:solidFill>
            <a:prstDash val="solid"/>
          </a:ln>
        </p:spPr>
      </p:sp>
      <p:sp>
        <p:nvSpPr>
          <p:cNvPr id="44" name="Shape 42"/>
          <p:cNvSpPr/>
          <p:nvPr/>
        </p:nvSpPr>
        <p:spPr>
          <a:xfrm>
            <a:off x="831056" y="5373688"/>
            <a:ext cx="185738" cy="61912"/>
          </a:xfrm>
          <a:prstGeom prst="ellipse">
            <a:avLst/>
          </a:prstGeom>
          <a:noFill/>
          <a:ln w="20638">
            <a:solidFill>
              <a:srgbClr val="93A5C0"/>
            </a:solidFill>
            <a:prstDash val="solid"/>
          </a:ln>
        </p:spPr>
      </p:sp>
      <p:sp>
        <p:nvSpPr>
          <p:cNvPr id="45" name="Shape 43"/>
          <p:cNvSpPr/>
          <p:nvPr/>
        </p:nvSpPr>
        <p:spPr>
          <a:xfrm>
            <a:off x="831056" y="5404644"/>
            <a:ext cx="185738" cy="175419"/>
          </a:xfrm>
          <a:custGeom>
            <a:avLst/>
            <a:gdLst/>
            <a:ahLst/>
            <a:cxnLst/>
            <a:rect l="l" t="t" r="r" b="b"/>
            <a:pathLst>
              <a:path w="185738" h="175419">
                <a:moveTo>
                  <a:pt x="0" y="0"/>
                </a:moveTo>
                <a:lnTo>
                  <a:pt x="0" y="144463"/>
                </a:lnTo>
                <a:arcTo hR="30956" wR="92869" stAng="10800000" swAng="-10800000"/>
                <a:lnTo>
                  <a:pt x="185738" y="0"/>
                </a:lnTo>
              </a:path>
            </a:pathLst>
          </a:custGeom>
          <a:noFill/>
          <a:ln w="20638">
            <a:solidFill>
              <a:srgbClr val="93A5C0"/>
            </a:solidFill>
            <a:prstDash val="solid"/>
          </a:ln>
        </p:spPr>
      </p:sp>
      <p:sp>
        <p:nvSpPr>
          <p:cNvPr id="46" name="Shape 44"/>
          <p:cNvSpPr/>
          <p:nvPr/>
        </p:nvSpPr>
        <p:spPr>
          <a:xfrm>
            <a:off x="831056" y="5476875"/>
            <a:ext cx="185738" cy="30956"/>
          </a:xfrm>
          <a:custGeom>
            <a:avLst/>
            <a:gdLst/>
            <a:ahLst/>
            <a:cxnLst/>
            <a:rect l="l" t="t" r="r" b="b"/>
            <a:pathLst>
              <a:path w="185738" h="30956">
                <a:moveTo>
                  <a:pt x="0" y="0"/>
                </a:moveTo>
                <a:arcTo hR="30956" wR="92869" stAng="10800000" swAng="-10800000"/>
              </a:path>
            </a:pathLst>
          </a:custGeom>
          <a:noFill/>
          <a:ln w="20638">
            <a:solidFill>
              <a:srgbClr val="93A5C0"/>
            </a:solidFill>
            <a:prstDash val="solid"/>
          </a:ln>
        </p:spPr>
      </p:sp>
      <p:sp>
        <p:nvSpPr>
          <p:cNvPr id="47" name="Text 45"/>
          <p:cNvSpPr/>
          <p:nvPr/>
        </p:nvSpPr>
        <p:spPr>
          <a:xfrm>
            <a:off x="1200150" y="5340869"/>
            <a:ext cx="10991850" cy="217170"/>
          </a:xfrm>
          <a:prstGeom prst="rect">
            <a:avLst/>
          </a:prstGeom>
          <a:noFill/>
          <a:ln/>
        </p:spPr>
        <p:txBody>
          <a:bodyPr wrap="none" lIns="0" tIns="0" rIns="0" bIns="0" rtlCol="0" anchor="t"/>
          <a:lstStyle/>
          <a:p>
            <a:pPr algn="l" indent="0" marL="0">
              <a:buNone/>
            </a:pPr>
            <a:r>
              <a:rPr lang="en-US" sz="1425" b="1" dirty="0">
                <a:solidFill>
                  <a:srgbClr val="EAF1FA"/>
                </a:solidFill>
                <a:latin typeface="Microsoft YaHei" pitchFamily="34" charset="0"/>
                <a:ea typeface="Microsoft YaHei" pitchFamily="34" charset="-122"/>
                <a:cs typeface="Microsoft YaHei" pitchFamily="34" charset="-120"/>
              </a:rPr>
              <a:t>Data in one region</a:t>
            </a:r>
            <a:endParaRPr lang="en-US" sz="1425" dirty="0">
              <a:latin typeface="Microsoft YaHei" pitchFamily="34" charset="0"/>
              <a:ea typeface="Microsoft YaHei" pitchFamily="34" charset="-122"/>
              <a:cs typeface="Microsoft YaHei" pitchFamily="34" charset="-120"/>
            </a:endParaRPr>
          </a:p>
        </p:txBody>
      </p:sp>
      <p:sp>
        <p:nvSpPr>
          <p:cNvPr id="48" name="Text 46"/>
          <p:cNvSpPr/>
          <p:nvPr/>
        </p:nvSpPr>
        <p:spPr>
          <a:xfrm>
            <a:off x="1200150" y="5672437"/>
            <a:ext cx="10991850" cy="160020"/>
          </a:xfrm>
          <a:prstGeom prst="rect">
            <a:avLst/>
          </a:prstGeom>
          <a:noFill/>
          <a:ln/>
        </p:spPr>
        <p:txBody>
          <a:bodyPr wrap="none" lIns="0" tIns="0" rIns="0" bIns="0" rtlCol="0" anchor="t"/>
          <a:lstStyle/>
          <a:p>
            <a:pPr algn="l" indent="0" marL="0">
              <a:buNone/>
            </a:pPr>
            <a:r>
              <a:rPr lang="en-US" sz="1050" dirty="0">
                <a:solidFill>
                  <a:srgbClr val="93A5C0"/>
                </a:solidFill>
                <a:latin typeface="Microsoft YaHei" pitchFamily="34" charset="0"/>
                <a:ea typeface="Microsoft YaHei" pitchFamily="34" charset="-122"/>
                <a:cs typeface="Microsoft YaHei" pitchFamily="34" charset="-120"/>
              </a:rPr>
              <a:t>Bahrain: region-only data unrecoverable</a:t>
            </a:r>
            <a:endParaRPr lang="en-US" sz="1050" dirty="0">
              <a:latin typeface="Microsoft YaHei" pitchFamily="34" charset="0"/>
              <a:ea typeface="Microsoft YaHei" pitchFamily="34" charset="-122"/>
              <a:cs typeface="Microsoft YaHei" pitchFamily="34" charset="-120"/>
            </a:endParaRPr>
          </a:p>
        </p:txBody>
      </p:sp>
      <p:sp>
        <p:nvSpPr>
          <p:cNvPr id="49" name="Shape 47"/>
          <p:cNvSpPr/>
          <p:nvPr/>
        </p:nvSpPr>
        <p:spPr>
          <a:xfrm>
            <a:off x="6124575" y="5619750"/>
            <a:ext cx="133350" cy="7144"/>
          </a:xfrm>
          <a:custGeom>
            <a:avLst/>
            <a:gdLst/>
            <a:ahLst/>
            <a:cxnLst/>
            <a:rect l="l" t="t" r="r" b="b"/>
            <a:pathLst>
              <a:path w="133350" h="7144">
                <a:moveTo>
                  <a:pt x="0" y="0"/>
                </a:moveTo>
                <a:lnTo>
                  <a:pt x="133350" y="0"/>
                </a:lnTo>
              </a:path>
            </a:pathLst>
          </a:custGeom>
          <a:noFill/>
          <a:ln w="19050">
            <a:solidFill>
              <a:srgbClr val="3C4A64"/>
            </a:solidFill>
            <a:prstDash val="solid"/>
          </a:ln>
        </p:spPr>
      </p:sp>
      <p:sp>
        <p:nvSpPr>
          <p:cNvPr id="50" name="Shape 48"/>
          <p:cNvSpPr/>
          <p:nvPr/>
        </p:nvSpPr>
        <p:spPr>
          <a:xfrm>
            <a:off x="6191250" y="5553075"/>
            <a:ext cx="66675" cy="133350"/>
          </a:xfrm>
          <a:custGeom>
            <a:avLst/>
            <a:gdLst/>
            <a:ahLst/>
            <a:cxnLst/>
            <a:rect l="l" t="t" r="r" b="b"/>
            <a:pathLst>
              <a:path w="66675" h="133350">
                <a:moveTo>
                  <a:pt x="0" y="0"/>
                </a:moveTo>
                <a:lnTo>
                  <a:pt x="66675" y="66675"/>
                </a:lnTo>
                <a:lnTo>
                  <a:pt x="0" y="133350"/>
                </a:lnTo>
              </a:path>
            </a:pathLst>
          </a:custGeom>
          <a:noFill/>
          <a:ln w="19050">
            <a:solidFill>
              <a:srgbClr val="3C4A64"/>
            </a:solidFill>
            <a:prstDash val="solid"/>
          </a:ln>
        </p:spPr>
      </p:sp>
      <p:sp>
        <p:nvSpPr>
          <p:cNvPr id="51" name="Shape 49"/>
          <p:cNvSpPr/>
          <p:nvPr/>
        </p:nvSpPr>
        <p:spPr>
          <a:xfrm>
            <a:off x="6443663" y="5167313"/>
            <a:ext cx="5133975" cy="904875"/>
          </a:xfrm>
          <a:prstGeom prst="rect">
            <a:avLst/>
          </a:prstGeom>
          <a:solidFill>
            <a:srgbClr val="121A30"/>
          </a:solidFill>
          <a:ln w="9525">
            <a:solidFill>
              <a:srgbClr val="24304A"/>
            </a:solidFill>
            <a:prstDash val="solid"/>
          </a:ln>
        </p:spPr>
      </p:sp>
      <p:sp>
        <p:nvSpPr>
          <p:cNvPr id="52" name="Text 50"/>
          <p:cNvSpPr/>
          <p:nvPr/>
        </p:nvSpPr>
        <p:spPr>
          <a:xfrm>
            <a:off x="6667500" y="5512319"/>
            <a:ext cx="5524500" cy="217170"/>
          </a:xfrm>
          <a:prstGeom prst="rect">
            <a:avLst/>
          </a:prstGeom>
          <a:noFill/>
          <a:ln/>
        </p:spPr>
        <p:txBody>
          <a:bodyPr wrap="none" lIns="0" tIns="0" rIns="0" bIns="0" rtlCol="0" anchor="t"/>
          <a:lstStyle/>
          <a:p>
            <a:pPr algn="l" indent="0" marL="0">
              <a:buNone/>
            </a:pPr>
            <a:r>
              <a:rPr lang="en-US" sz="1425" dirty="0">
                <a:solidFill>
                  <a:srgbClr val="EAF1FA"/>
                </a:solidFill>
                <a:latin typeface="Microsoft YaHei" pitchFamily="34" charset="0"/>
                <a:ea typeface="Microsoft YaHei" pitchFamily="34" charset="-122"/>
                <a:cs typeface="Microsoft YaHei" pitchFamily="34" charset="-120"/>
              </a:rPr>
              <a:t>Replicas plus off-region backup</a:t>
            </a:r>
            <a:endParaRPr lang="en-US" sz="1425" dirty="0">
              <a:latin typeface="Microsoft YaHei" pitchFamily="34" charset="0"/>
              <a:ea typeface="Microsoft YaHei" pitchFamily="34" charset="-122"/>
              <a:cs typeface="Microsoft YaHei" pitchFamily="34" charset="-120"/>
            </a:endParaRPr>
          </a:p>
        </p:txBody>
      </p:sp>
      <p:sp>
        <p:nvSpPr>
          <p:cNvPr id="53" name="Text 51"/>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54" name="Text 52"/>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Azure PIR YKYN-BWZ, AWS DynamoDB post-event summary (Oct 2025), AWS status page (2026-09-15), team summary</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02 / Decision  </a:t>
            </a:r>
            <a:pPr algn="l" indent="0" marL="0">
              <a:buNone/>
            </a:pPr>
            <a:r>
              <a:rPr lang="en-US" sz="975" dirty="0">
                <a:solidFill>
                  <a:srgbClr val="93A5C0"/>
                </a:solidFill>
                <a:latin typeface="Consolas" pitchFamily="34" charset="0"/>
                <a:ea typeface="Microsoft YaHei" pitchFamily="34" charset="-122"/>
                <a:cs typeface="Consolas" pitchFamily="34" charset="-120"/>
              </a:rPr>
              <a:t>   P14</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941321"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Keep status and alerts off the cloud they watch</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14363" y="1757363"/>
            <a:ext cx="6086475" cy="3990975"/>
          </a:xfrm>
          <a:prstGeom prst="roundRect">
            <a:avLst>
              <a:gd name="adj" fmla="val 1909"/>
            </a:avLst>
          </a:prstGeom>
          <a:solidFill>
            <a:srgbClr val="070B15"/>
          </a:solidFill>
          <a:ln w="9525">
            <a:solidFill>
              <a:srgbClr val="24304A"/>
            </a:solidFill>
            <a:prstDash val="solid"/>
          </a:ln>
        </p:spPr>
      </p:sp>
      <p:sp>
        <p:nvSpPr>
          <p:cNvPr id="10" name="Shape 8"/>
          <p:cNvSpPr/>
          <p:nvPr/>
        </p:nvSpPr>
        <p:spPr>
          <a:xfrm>
            <a:off x="619125" y="1762125"/>
            <a:ext cx="6076950" cy="304800"/>
          </a:xfrm>
          <a:custGeom>
            <a:avLst/>
            <a:gdLst/>
            <a:ahLst/>
            <a:cxnLst/>
            <a:rect l="l" t="t" r="r" b="b"/>
            <a:pathLst>
              <a:path w="6076950" h="304800">
                <a:moveTo>
                  <a:pt x="0" y="304800"/>
                </a:moveTo>
                <a:lnTo>
                  <a:pt x="0" y="66675"/>
                </a:lnTo>
                <a:arcTo hR="66675" wR="66675" stAng="10800000" swAng="5400000"/>
                <a:lnTo>
                  <a:pt x="6010275" y="0"/>
                </a:lnTo>
                <a:arcTo hR="66675" wR="66675" stAng="16200000" swAng="5400000"/>
                <a:lnTo>
                  <a:pt x="6076950" y="304800"/>
                </a:lnTo>
                <a:close/>
              </a:path>
            </a:pathLst>
          </a:custGeom>
          <a:solidFill>
            <a:srgbClr val="121A30"/>
          </a:solidFill>
          <a:ln/>
        </p:spPr>
      </p:sp>
      <p:sp>
        <p:nvSpPr>
          <p:cNvPr id="11" name="Shape 9"/>
          <p:cNvSpPr/>
          <p:nvPr/>
        </p:nvSpPr>
        <p:spPr>
          <a:xfrm>
            <a:off x="619125" y="2066925"/>
            <a:ext cx="6076950" cy="9525"/>
          </a:xfrm>
          <a:prstGeom prst="rect">
            <a:avLst/>
          </a:prstGeom>
          <a:solidFill>
            <a:srgbClr val="24304A"/>
          </a:solidFill>
          <a:ln/>
        </p:spPr>
      </p:sp>
      <p:sp>
        <p:nvSpPr>
          <p:cNvPr id="12" name="Text 10"/>
          <p:cNvSpPr/>
          <p:nvPr/>
        </p:nvSpPr>
        <p:spPr>
          <a:xfrm>
            <a:off x="800100" y="1854390"/>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status.internal / overview</a:t>
            </a:r>
            <a:endParaRPr lang="en-US" sz="900" dirty="0">
              <a:latin typeface="Consolas" pitchFamily="34" charset="0"/>
              <a:ea typeface="Microsoft YaHei" pitchFamily="34" charset="-122"/>
              <a:cs typeface="Consolas" pitchFamily="34" charset="-120"/>
            </a:endParaRPr>
          </a:p>
        </p:txBody>
      </p:sp>
      <p:pic>
        <p:nvPicPr>
          <p:cNvPr id="13" name="Image 0" descr="preencoded.png">    </p:cNvPr>
          <p:cNvPicPr>
            <a:picLocks noChangeAspect="1"/>
          </p:cNvPicPr>
          <p:nvPr/>
        </p:nvPicPr>
        <p:blipFill>
          <a:blip r:embed="rId1"/>
          <a:srcRect l="3393" r="3393" t="0" b="0"/>
          <a:stretch/>
        </p:blipFill>
        <p:spPr>
          <a:xfrm>
            <a:off x="619125" y="2076450"/>
            <a:ext cx="6076950" cy="3667125"/>
          </a:xfrm>
          <a:prstGeom prst="rect">
            <a:avLst/>
          </a:prstGeom>
        </p:spPr>
      </p:pic>
      <p:sp>
        <p:nvSpPr>
          <p:cNvPr id="14" name="Shape 11"/>
          <p:cNvSpPr/>
          <p:nvPr/>
        </p:nvSpPr>
        <p:spPr>
          <a:xfrm>
            <a:off x="6934200" y="2667000"/>
            <a:ext cx="4648200" cy="9525"/>
          </a:xfrm>
          <a:prstGeom prst="rect">
            <a:avLst/>
          </a:prstGeom>
          <a:solidFill>
            <a:srgbClr val="24304A"/>
          </a:solidFill>
          <a:ln/>
        </p:spPr>
      </p:sp>
      <p:sp>
        <p:nvSpPr>
          <p:cNvPr id="15" name="Shape 12"/>
          <p:cNvSpPr/>
          <p:nvPr/>
        </p:nvSpPr>
        <p:spPr>
          <a:xfrm>
            <a:off x="7214352" y="2145506"/>
            <a:ext cx="30245" cy="8730"/>
          </a:xfrm>
          <a:custGeom>
            <a:avLst/>
            <a:gdLst/>
            <a:ahLst/>
            <a:cxnLst/>
            <a:rect l="l" t="t" r="r" b="b"/>
            <a:pathLst>
              <a:path w="30245" h="8730">
                <a:moveTo>
                  <a:pt x="0" y="0"/>
                </a:moveTo>
                <a:arcTo hR="17463" wR="17463" stAng="8999825" swAng="-7199651"/>
              </a:path>
            </a:pathLst>
          </a:custGeom>
          <a:noFill/>
          <a:ln w="17463">
            <a:solidFill>
              <a:srgbClr val="FF6B7D"/>
            </a:solidFill>
            <a:prstDash val="solid"/>
          </a:ln>
        </p:spPr>
      </p:sp>
      <p:sp>
        <p:nvSpPr>
          <p:cNvPr id="16" name="Shape 13"/>
          <p:cNvSpPr/>
          <p:nvPr/>
        </p:nvSpPr>
        <p:spPr>
          <a:xfrm>
            <a:off x="7150891" y="2016790"/>
            <a:ext cx="122241" cy="93791"/>
          </a:xfrm>
          <a:custGeom>
            <a:avLst/>
            <a:gdLst/>
            <a:ahLst/>
            <a:cxnLst/>
            <a:rect l="l" t="t" r="r" b="b"/>
            <a:pathLst>
              <a:path w="122241" h="93791">
                <a:moveTo>
                  <a:pt x="122241" y="93791"/>
                </a:moveTo>
                <a:lnTo>
                  <a:pt x="8734" y="93791"/>
                </a:lnTo>
                <a:arcTo hR="8731" wR="8731" stAng="5398771" swAng="7939171"/>
                <a:cubicBezTo>
                  <a:pt x="13886" y="67213"/>
                  <a:pt x="26197" y="54492"/>
                  <a:pt x="26197" y="15210"/>
                </a:cubicBezTo>
                <a:arcTo hR="52388" wR="52388" stAng="10799157" swAng="1012637"/>
              </a:path>
            </a:pathLst>
          </a:custGeom>
          <a:noFill/>
          <a:ln w="17463">
            <a:solidFill>
              <a:srgbClr val="FF6B7D"/>
            </a:solidFill>
            <a:prstDash val="solid"/>
          </a:ln>
        </p:spPr>
      </p:sp>
      <p:sp>
        <p:nvSpPr>
          <p:cNvPr id="17" name="Shape 14"/>
          <p:cNvSpPr/>
          <p:nvPr/>
        </p:nvSpPr>
        <p:spPr>
          <a:xfrm>
            <a:off x="7142163" y="1979613"/>
            <a:ext cx="174625" cy="174625"/>
          </a:xfrm>
          <a:custGeom>
            <a:avLst/>
            <a:gdLst/>
            <a:ahLst/>
            <a:cxnLst/>
            <a:rect l="l" t="t" r="r" b="b"/>
            <a:pathLst>
              <a:path w="174625" h="174625">
                <a:moveTo>
                  <a:pt x="0" y="0"/>
                </a:moveTo>
                <a:lnTo>
                  <a:pt x="174625" y="174625"/>
                </a:lnTo>
              </a:path>
            </a:pathLst>
          </a:custGeom>
          <a:noFill/>
          <a:ln w="17463">
            <a:solidFill>
              <a:srgbClr val="FF6B7D"/>
            </a:solidFill>
            <a:prstDash val="solid"/>
          </a:ln>
        </p:spPr>
      </p:sp>
      <p:sp>
        <p:nvSpPr>
          <p:cNvPr id="18" name="Shape 15"/>
          <p:cNvSpPr/>
          <p:nvPr/>
        </p:nvSpPr>
        <p:spPr>
          <a:xfrm>
            <a:off x="7200382" y="1979610"/>
            <a:ext cx="96384" cy="105214"/>
          </a:xfrm>
          <a:custGeom>
            <a:avLst/>
            <a:gdLst/>
            <a:ahLst/>
            <a:cxnLst/>
            <a:rect l="l" t="t" r="r" b="b"/>
            <a:pathLst>
              <a:path w="96384" h="105214">
                <a:moveTo>
                  <a:pt x="0" y="8821"/>
                </a:moveTo>
                <a:arcTo hR="52388" wR="52388" stAng="14175979" swAng="7424154"/>
                <a:cubicBezTo>
                  <a:pt x="81480" y="75850"/>
                  <a:pt x="88203" y="93016"/>
                  <a:pt x="96384" y="105214"/>
                </a:cubicBezTo>
              </a:path>
            </a:pathLst>
          </a:custGeom>
          <a:noFill/>
          <a:ln w="17463">
            <a:solidFill>
              <a:srgbClr val="FF6B7D"/>
            </a:solidFill>
            <a:prstDash val="solid"/>
          </a:ln>
        </p:spPr>
      </p:sp>
      <p:sp>
        <p:nvSpPr>
          <p:cNvPr id="19" name="Text 16"/>
          <p:cNvSpPr/>
          <p:nvPr/>
        </p:nvSpPr>
        <p:spPr>
          <a:xfrm>
            <a:off x="7448550" y="1959710"/>
            <a:ext cx="4743450" cy="148590"/>
          </a:xfrm>
          <a:prstGeom prst="rect">
            <a:avLst/>
          </a:prstGeom>
          <a:noFill/>
          <a:ln/>
        </p:spPr>
        <p:txBody>
          <a:bodyPr wrap="none" lIns="0" tIns="0" rIns="0" bIns="0" rtlCol="0" anchor="t"/>
          <a:lstStyle/>
          <a:p>
            <a:pPr algn="l" indent="0" marL="0">
              <a:buNone/>
            </a:pPr>
            <a:r>
              <a:rPr lang="en-US" sz="975" dirty="0">
                <a:solidFill>
                  <a:srgbClr val="FF6B7D"/>
                </a:solidFill>
                <a:latin typeface="Consolas" pitchFamily="34" charset="0"/>
                <a:ea typeface="Microsoft YaHei" pitchFamily="34" charset="-122"/>
                <a:cs typeface="Consolas" pitchFamily="34" charset="-120"/>
              </a:rPr>
              <a:t>Google · 2025-06</a:t>
            </a:r>
            <a:endParaRPr lang="en-US" sz="975" dirty="0">
              <a:latin typeface="Consolas" pitchFamily="34" charset="0"/>
              <a:ea typeface="Microsoft YaHei" pitchFamily="34" charset="-122"/>
              <a:cs typeface="Consolas" pitchFamily="34" charset="-120"/>
            </a:endParaRPr>
          </a:p>
        </p:txBody>
      </p:sp>
      <p:sp>
        <p:nvSpPr>
          <p:cNvPr id="20" name="Text 17"/>
          <p:cNvSpPr/>
          <p:nvPr/>
        </p:nvSpPr>
        <p:spPr>
          <a:xfrm>
            <a:off x="7448550" y="2196896"/>
            <a:ext cx="4743450" cy="194310"/>
          </a:xfrm>
          <a:prstGeom prst="rect">
            <a:avLst/>
          </a:prstGeom>
          <a:noFill/>
          <a:ln/>
        </p:spPr>
        <p:txBody>
          <a:bodyPr wrap="none" lIns="0" tIns="0" rIns="0" bIns="0" rtlCol="0" anchor="t"/>
          <a:lstStyle/>
          <a:p>
            <a:pPr algn="l" indent="0" marL="0">
              <a:buNone/>
            </a:pPr>
            <a:r>
              <a:rPr lang="en-US" sz="1275" dirty="0">
                <a:solidFill>
                  <a:srgbClr val="EAF1FA"/>
                </a:solidFill>
                <a:latin typeface="Microsoft YaHei" pitchFamily="34" charset="0"/>
                <a:ea typeface="Microsoft YaHei" pitchFamily="34" charset="-122"/>
                <a:cs typeface="Microsoft YaHei" pitchFamily="34" charset="-120"/>
              </a:rPr>
              <a:t>Status page hit too, first post 55 min late</a:t>
            </a:r>
            <a:endParaRPr lang="en-US" sz="1275" dirty="0">
              <a:latin typeface="Microsoft YaHei" pitchFamily="34" charset="0"/>
              <a:ea typeface="Microsoft YaHei" pitchFamily="34" charset="-122"/>
              <a:cs typeface="Microsoft YaHei" pitchFamily="34" charset="-120"/>
            </a:endParaRPr>
          </a:p>
        </p:txBody>
      </p:sp>
      <p:sp>
        <p:nvSpPr>
          <p:cNvPr id="21" name="Shape 18"/>
          <p:cNvSpPr/>
          <p:nvPr/>
        </p:nvSpPr>
        <p:spPr>
          <a:xfrm>
            <a:off x="6934200" y="3676650"/>
            <a:ext cx="4648200" cy="9525"/>
          </a:xfrm>
          <a:prstGeom prst="rect">
            <a:avLst/>
          </a:prstGeom>
          <a:solidFill>
            <a:srgbClr val="24304A"/>
          </a:solidFill>
          <a:ln/>
        </p:spPr>
      </p:sp>
      <p:sp>
        <p:nvSpPr>
          <p:cNvPr id="22" name="Shape 19"/>
          <p:cNvSpPr/>
          <p:nvPr/>
        </p:nvSpPr>
        <p:spPr>
          <a:xfrm>
            <a:off x="7133431" y="2988389"/>
            <a:ext cx="34052" cy="123984"/>
          </a:xfrm>
          <a:custGeom>
            <a:avLst/>
            <a:gdLst/>
            <a:ahLst/>
            <a:cxnLst/>
            <a:rect l="l" t="t" r="r" b="b"/>
            <a:pathLst>
              <a:path w="34052" h="123984">
                <a:moveTo>
                  <a:pt x="34052" y="123984"/>
                </a:moveTo>
                <a:cubicBezTo>
                  <a:pt x="0" y="89932"/>
                  <a:pt x="0" y="34052"/>
                  <a:pt x="34052" y="0"/>
                </a:cubicBezTo>
              </a:path>
            </a:pathLst>
          </a:custGeom>
          <a:noFill/>
          <a:ln w="17463">
            <a:solidFill>
              <a:srgbClr val="FF6B7D"/>
            </a:solidFill>
            <a:prstDash val="solid"/>
          </a:ln>
        </p:spPr>
      </p:sp>
      <p:sp>
        <p:nvSpPr>
          <p:cNvPr id="23" name="Shape 20"/>
          <p:cNvSpPr/>
          <p:nvPr/>
        </p:nvSpPr>
        <p:spPr>
          <a:xfrm>
            <a:off x="7177768" y="3012837"/>
            <a:ext cx="15035" cy="65484"/>
          </a:xfrm>
          <a:custGeom>
            <a:avLst/>
            <a:gdLst/>
            <a:ahLst/>
            <a:cxnLst/>
            <a:rect l="l" t="t" r="r" b="b"/>
            <a:pathLst>
              <a:path w="15035" h="65484">
                <a:moveTo>
                  <a:pt x="15035" y="0"/>
                </a:moveTo>
                <a:arcTo hR="53610" wR="53610" stAng="13439001" swAng="-4547378"/>
              </a:path>
            </a:pathLst>
          </a:custGeom>
          <a:noFill/>
          <a:ln w="17463">
            <a:solidFill>
              <a:srgbClr val="FF6B7D"/>
            </a:solidFill>
            <a:prstDash val="solid"/>
          </a:ln>
        </p:spPr>
      </p:sp>
      <p:sp>
        <p:nvSpPr>
          <p:cNvPr id="24" name="Shape 21"/>
          <p:cNvSpPr/>
          <p:nvPr/>
        </p:nvSpPr>
        <p:spPr>
          <a:xfrm>
            <a:off x="7212013" y="3032919"/>
            <a:ext cx="34925" cy="34925"/>
          </a:xfrm>
          <a:prstGeom prst="ellipse">
            <a:avLst/>
          </a:prstGeom>
          <a:noFill/>
          <a:ln w="17463">
            <a:solidFill>
              <a:srgbClr val="FF6B7D"/>
            </a:solidFill>
            <a:prstDash val="solid"/>
          </a:ln>
        </p:spPr>
      </p:sp>
      <p:sp>
        <p:nvSpPr>
          <p:cNvPr id="25" name="Shape 22"/>
          <p:cNvSpPr/>
          <p:nvPr/>
        </p:nvSpPr>
        <p:spPr>
          <a:xfrm>
            <a:off x="7266146" y="3013710"/>
            <a:ext cx="19733" cy="65222"/>
          </a:xfrm>
          <a:custGeom>
            <a:avLst/>
            <a:gdLst/>
            <a:ahLst/>
            <a:cxnLst/>
            <a:rect l="l" t="t" r="r" b="b"/>
            <a:pathLst>
              <a:path w="19733" h="65222">
                <a:moveTo>
                  <a:pt x="0" y="0"/>
                </a:moveTo>
                <a:cubicBezTo>
                  <a:pt x="17463" y="17463"/>
                  <a:pt x="19733" y="44617"/>
                  <a:pt x="6985" y="65222"/>
                </a:cubicBezTo>
              </a:path>
            </a:pathLst>
          </a:custGeom>
          <a:noFill/>
          <a:ln w="17463">
            <a:solidFill>
              <a:srgbClr val="FF6B7D"/>
            </a:solidFill>
            <a:prstDash val="solid"/>
          </a:ln>
        </p:spPr>
      </p:sp>
      <p:sp>
        <p:nvSpPr>
          <p:cNvPr id="26" name="Shape 23"/>
          <p:cNvSpPr/>
          <p:nvPr/>
        </p:nvSpPr>
        <p:spPr>
          <a:xfrm>
            <a:off x="7291467" y="2988389"/>
            <a:ext cx="25534" cy="123111"/>
          </a:xfrm>
          <a:custGeom>
            <a:avLst/>
            <a:gdLst/>
            <a:ahLst/>
            <a:cxnLst/>
            <a:rect l="l" t="t" r="r" b="b"/>
            <a:pathLst>
              <a:path w="25534" h="123111">
                <a:moveTo>
                  <a:pt x="0" y="0"/>
                </a:moveTo>
                <a:arcTo hR="86963" wR="86963" stAng="18896476" swAng="5407049"/>
              </a:path>
            </a:pathLst>
          </a:custGeom>
          <a:noFill/>
          <a:ln w="17463">
            <a:solidFill>
              <a:srgbClr val="FF6B7D"/>
            </a:solidFill>
            <a:prstDash val="solid"/>
          </a:ln>
        </p:spPr>
      </p:sp>
      <p:sp>
        <p:nvSpPr>
          <p:cNvPr id="27" name="Shape 24"/>
          <p:cNvSpPr/>
          <p:nvPr/>
        </p:nvSpPr>
        <p:spPr>
          <a:xfrm>
            <a:off x="7207647" y="3128963"/>
            <a:ext cx="43656" cy="6548"/>
          </a:xfrm>
          <a:custGeom>
            <a:avLst/>
            <a:gdLst/>
            <a:ahLst/>
            <a:cxnLst/>
            <a:rect l="l" t="t" r="r" b="b"/>
            <a:pathLst>
              <a:path w="43656" h="6548">
                <a:moveTo>
                  <a:pt x="0" y="0"/>
                </a:moveTo>
                <a:lnTo>
                  <a:pt x="43656" y="0"/>
                </a:lnTo>
              </a:path>
            </a:pathLst>
          </a:custGeom>
          <a:noFill/>
          <a:ln w="17463">
            <a:solidFill>
              <a:srgbClr val="FF6B7D"/>
            </a:solidFill>
            <a:prstDash val="solid"/>
          </a:ln>
        </p:spPr>
      </p:sp>
      <p:sp>
        <p:nvSpPr>
          <p:cNvPr id="28" name="Shape 25"/>
          <p:cNvSpPr/>
          <p:nvPr/>
        </p:nvSpPr>
        <p:spPr>
          <a:xfrm>
            <a:off x="7194550" y="3067844"/>
            <a:ext cx="69850" cy="96044"/>
          </a:xfrm>
          <a:custGeom>
            <a:avLst/>
            <a:gdLst/>
            <a:ahLst/>
            <a:cxnLst/>
            <a:rect l="l" t="t" r="r" b="b"/>
            <a:pathLst>
              <a:path w="69850" h="96044">
                <a:moveTo>
                  <a:pt x="0" y="96044"/>
                </a:moveTo>
                <a:lnTo>
                  <a:pt x="34925" y="0"/>
                </a:lnTo>
                <a:lnTo>
                  <a:pt x="69850" y="96044"/>
                </a:lnTo>
              </a:path>
            </a:pathLst>
          </a:custGeom>
          <a:noFill/>
          <a:ln w="17463">
            <a:solidFill>
              <a:srgbClr val="FF6B7D"/>
            </a:solidFill>
            <a:prstDash val="solid"/>
          </a:ln>
        </p:spPr>
      </p:sp>
      <p:sp>
        <p:nvSpPr>
          <p:cNvPr id="29" name="Text 26"/>
          <p:cNvSpPr/>
          <p:nvPr/>
        </p:nvSpPr>
        <p:spPr>
          <a:xfrm>
            <a:off x="7448550" y="2969360"/>
            <a:ext cx="4743450" cy="148590"/>
          </a:xfrm>
          <a:prstGeom prst="rect">
            <a:avLst/>
          </a:prstGeom>
          <a:noFill/>
          <a:ln/>
        </p:spPr>
        <p:txBody>
          <a:bodyPr wrap="none" lIns="0" tIns="0" rIns="0" bIns="0" rtlCol="0" anchor="t"/>
          <a:lstStyle/>
          <a:p>
            <a:pPr algn="l" indent="0" marL="0">
              <a:buNone/>
            </a:pPr>
            <a:r>
              <a:rPr lang="en-US" sz="975" dirty="0">
                <a:solidFill>
                  <a:srgbClr val="FF6B7D"/>
                </a:solidFill>
                <a:latin typeface="Consolas" pitchFamily="34" charset="0"/>
                <a:ea typeface="Microsoft YaHei" pitchFamily="34" charset="-122"/>
                <a:cs typeface="Consolas" pitchFamily="34" charset="-120"/>
              </a:rPr>
              <a:t>Cloudflare · 2025-11</a:t>
            </a:r>
            <a:endParaRPr lang="en-US" sz="975" dirty="0">
              <a:latin typeface="Consolas" pitchFamily="34" charset="0"/>
              <a:ea typeface="Microsoft YaHei" pitchFamily="34" charset="-122"/>
              <a:cs typeface="Consolas" pitchFamily="34" charset="-120"/>
            </a:endParaRPr>
          </a:p>
        </p:txBody>
      </p:sp>
      <p:sp>
        <p:nvSpPr>
          <p:cNvPr id="30" name="Text 27"/>
          <p:cNvSpPr/>
          <p:nvPr/>
        </p:nvSpPr>
        <p:spPr>
          <a:xfrm>
            <a:off x="7448550" y="3206546"/>
            <a:ext cx="4743450" cy="194310"/>
          </a:xfrm>
          <a:prstGeom prst="rect">
            <a:avLst/>
          </a:prstGeom>
          <a:noFill/>
          <a:ln/>
        </p:spPr>
        <p:txBody>
          <a:bodyPr wrap="none" lIns="0" tIns="0" rIns="0" bIns="0" rtlCol="0" anchor="t"/>
          <a:lstStyle/>
          <a:p>
            <a:pPr algn="l" indent="0" marL="0">
              <a:buNone/>
            </a:pPr>
            <a:r>
              <a:rPr lang="en-US" sz="1275" dirty="0">
                <a:solidFill>
                  <a:srgbClr val="EAF1FA"/>
                </a:solidFill>
                <a:latin typeface="Microsoft YaHei" pitchFamily="34" charset="0"/>
                <a:ea typeface="Microsoft YaHei" pitchFamily="34" charset="-122"/>
                <a:cs typeface="Microsoft YaHei" pitchFamily="34" charset="-120"/>
              </a:rPr>
              <a:t>Status page down too, first read as DDoS</a:t>
            </a:r>
            <a:endParaRPr lang="en-US" sz="1275" dirty="0">
              <a:latin typeface="Microsoft YaHei" pitchFamily="34" charset="0"/>
              <a:ea typeface="Microsoft YaHei" pitchFamily="34" charset="-122"/>
              <a:cs typeface="Microsoft YaHei" pitchFamily="34" charset="-120"/>
            </a:endParaRPr>
          </a:p>
        </p:txBody>
      </p:sp>
      <p:sp>
        <p:nvSpPr>
          <p:cNvPr id="31" name="Shape 28"/>
          <p:cNvSpPr/>
          <p:nvPr/>
        </p:nvSpPr>
        <p:spPr>
          <a:xfrm>
            <a:off x="6934200" y="4686300"/>
            <a:ext cx="4648200" cy="9525"/>
          </a:xfrm>
          <a:prstGeom prst="rect">
            <a:avLst/>
          </a:prstGeom>
          <a:solidFill>
            <a:srgbClr val="24304A"/>
          </a:solidFill>
          <a:ln/>
        </p:spPr>
      </p:sp>
      <p:sp>
        <p:nvSpPr>
          <p:cNvPr id="32" name="Shape 29"/>
          <p:cNvSpPr/>
          <p:nvPr/>
        </p:nvSpPr>
        <p:spPr>
          <a:xfrm>
            <a:off x="7159625" y="3998909"/>
            <a:ext cx="139700" cy="174654"/>
          </a:xfrm>
          <a:custGeom>
            <a:avLst/>
            <a:gdLst/>
            <a:ahLst/>
            <a:cxnLst/>
            <a:rect l="l" t="t" r="r" b="b"/>
            <a:pathLst>
              <a:path w="139700" h="174654">
                <a:moveTo>
                  <a:pt x="139700" y="96048"/>
                </a:moveTo>
                <a:cubicBezTo>
                  <a:pt x="139700" y="139704"/>
                  <a:pt x="109141" y="161532"/>
                  <a:pt x="72819" y="174192"/>
                </a:cubicBezTo>
                <a:arcTo hR="8731" wR="8731" stAng="4276817" swAng="2348977"/>
                <a:cubicBezTo>
                  <a:pt x="30559" y="161532"/>
                  <a:pt x="0" y="139704"/>
                  <a:pt x="0" y="96048"/>
                </a:cubicBezTo>
                <a:lnTo>
                  <a:pt x="0" y="34929"/>
                </a:lnTo>
                <a:arcTo hR="8731" wR="8731" stAng="10800000" swAng="5400000"/>
                <a:cubicBezTo>
                  <a:pt x="26194" y="26198"/>
                  <a:pt x="48022" y="15720"/>
                  <a:pt x="63214" y="2449"/>
                </a:cubicBezTo>
                <a:arcTo hR="10216" wR="10216" stAng="13769437" swAng="4861127"/>
                <a:cubicBezTo>
                  <a:pt x="91765" y="15807"/>
                  <a:pt x="113506" y="26198"/>
                  <a:pt x="130969" y="26198"/>
                </a:cubicBezTo>
                <a:arcTo hR="8731" wR="8731" stAng="16200000" swAng="5400000"/>
                <a:close/>
              </a:path>
            </a:pathLst>
          </a:custGeom>
          <a:noFill/>
          <a:ln w="17463">
            <a:solidFill>
              <a:srgbClr val="93A5C0"/>
            </a:solidFill>
            <a:prstDash val="solid"/>
          </a:ln>
        </p:spPr>
      </p:sp>
      <p:sp>
        <p:nvSpPr>
          <p:cNvPr id="33" name="Shape 30"/>
          <p:cNvSpPr/>
          <p:nvPr/>
        </p:nvSpPr>
        <p:spPr>
          <a:xfrm>
            <a:off x="7203281" y="4068763"/>
            <a:ext cx="52388" cy="34925"/>
          </a:xfrm>
          <a:custGeom>
            <a:avLst/>
            <a:gdLst/>
            <a:ahLst/>
            <a:cxnLst/>
            <a:rect l="l" t="t" r="r" b="b"/>
            <a:pathLst>
              <a:path w="52388" h="34925">
                <a:moveTo>
                  <a:pt x="0" y="17463"/>
                </a:moveTo>
                <a:lnTo>
                  <a:pt x="17463" y="34925"/>
                </a:lnTo>
                <a:lnTo>
                  <a:pt x="52388" y="0"/>
                </a:lnTo>
              </a:path>
            </a:pathLst>
          </a:custGeom>
          <a:noFill/>
          <a:ln w="17463">
            <a:solidFill>
              <a:srgbClr val="93A5C0"/>
            </a:solidFill>
            <a:prstDash val="solid"/>
          </a:ln>
        </p:spPr>
      </p:sp>
      <p:sp>
        <p:nvSpPr>
          <p:cNvPr id="34" name="Text 31"/>
          <p:cNvSpPr/>
          <p:nvPr/>
        </p:nvSpPr>
        <p:spPr>
          <a:xfrm>
            <a:off x="7448550" y="3979010"/>
            <a:ext cx="4743450" cy="148590"/>
          </a:xfrm>
          <a:prstGeom prst="rect">
            <a:avLst/>
          </a:prstGeom>
          <a:noFill/>
          <a:ln/>
        </p:spPr>
        <p:txBody>
          <a:bodyPr wrap="none" lIns="0" tIns="0" rIns="0" bIns="0" rtlCol="0" anchor="t"/>
          <a:lstStyle/>
          <a:p>
            <a:pPr algn="l" indent="0" marL="0">
              <a:buNone/>
            </a:pPr>
            <a:r>
              <a:rPr lang="en-US" sz="975" dirty="0">
                <a:solidFill>
                  <a:srgbClr val="93A5C0"/>
                </a:solidFill>
                <a:latin typeface="Consolas" pitchFamily="34" charset="0"/>
                <a:ea typeface="Microsoft YaHei" pitchFamily="34" charset="-122"/>
                <a:cs typeface="Consolas" pitchFamily="34" charset="-120"/>
              </a:rPr>
              <a:t>Google</a:t>
            </a:r>
            <a:pPr algn="l" indent="0" marL="0">
              <a:buNone/>
            </a:pPr>
            <a:r>
              <a:rPr lang="en-US" sz="975" dirty="0">
                <a:solidFill>
                  <a:srgbClr val="93A5C0"/>
                </a:solidFill>
                <a:latin typeface="Consolas" pitchFamily="34" charset="0"/>
                <a:ea typeface="Microsoft YaHei" pitchFamily="34" charset="-122"/>
                <a:cs typeface="Consolas" pitchFamily="34" charset="-120"/>
              </a:rPr>
              <a:t>'</a:t>
            </a:r>
            <a:pPr algn="l" indent="0" marL="0">
              <a:buNone/>
            </a:pPr>
            <a:r>
              <a:rPr lang="en-US" sz="975" dirty="0">
                <a:solidFill>
                  <a:srgbClr val="93A5C0"/>
                </a:solidFill>
                <a:latin typeface="Consolas" pitchFamily="34" charset="0"/>
                <a:ea typeface="Microsoft YaHei" pitchFamily="34" charset="-122"/>
                <a:cs typeface="Consolas" pitchFamily="34" charset="-120"/>
              </a:rPr>
              <a:t>s promise</a:t>
            </a:r>
            <a:endParaRPr lang="en-US" sz="975" dirty="0">
              <a:latin typeface="Consolas" pitchFamily="34" charset="0"/>
              <a:ea typeface="Microsoft YaHei" pitchFamily="34" charset="-122"/>
              <a:cs typeface="Consolas" pitchFamily="34" charset="-120"/>
            </a:endParaRPr>
          </a:p>
        </p:txBody>
      </p:sp>
      <p:sp>
        <p:nvSpPr>
          <p:cNvPr id="35" name="Text 32"/>
          <p:cNvSpPr/>
          <p:nvPr/>
        </p:nvSpPr>
        <p:spPr>
          <a:xfrm>
            <a:off x="7448550" y="4216196"/>
            <a:ext cx="4743450" cy="194310"/>
          </a:xfrm>
          <a:prstGeom prst="rect">
            <a:avLst/>
          </a:prstGeom>
          <a:noFill/>
          <a:ln/>
        </p:spPr>
        <p:txBody>
          <a:bodyPr wrap="none" lIns="0" tIns="0" rIns="0" bIns="0" rtlCol="0" anchor="t"/>
          <a:lstStyle/>
          <a:p>
            <a:pPr algn="l" indent="0" marL="0">
              <a:buNone/>
            </a:pPr>
            <a:r>
              <a:rPr lang="en-US" sz="1275" dirty="0">
                <a:solidFill>
                  <a:srgbClr val="EAF1FA"/>
                </a:solidFill>
                <a:latin typeface="Microsoft YaHei" pitchFamily="34" charset="0"/>
                <a:ea typeface="Microsoft YaHei" pitchFamily="34" charset="-122"/>
                <a:cs typeface="Microsoft YaHei" pitchFamily="34" charset="-120"/>
              </a:rPr>
              <a:t>Comms must work when monitoring is down</a:t>
            </a:r>
            <a:endParaRPr lang="en-US" sz="1275" dirty="0">
              <a:latin typeface="Microsoft YaHei" pitchFamily="34" charset="0"/>
              <a:ea typeface="Microsoft YaHei" pitchFamily="34" charset="-122"/>
              <a:cs typeface="Microsoft YaHei" pitchFamily="34" charset="-120"/>
            </a:endParaRPr>
          </a:p>
        </p:txBody>
      </p:sp>
      <p:sp>
        <p:nvSpPr>
          <p:cNvPr id="36" name="Shape 33"/>
          <p:cNvSpPr/>
          <p:nvPr/>
        </p:nvSpPr>
        <p:spPr>
          <a:xfrm>
            <a:off x="6938963" y="4786313"/>
            <a:ext cx="4638675" cy="904875"/>
          </a:xfrm>
          <a:prstGeom prst="rect">
            <a:avLst/>
          </a:prstGeom>
          <a:solidFill>
            <a:srgbClr val="132834"/>
          </a:solidFill>
          <a:ln w="9525">
            <a:solidFill>
              <a:srgbClr val="53E0D2"/>
            </a:solidFill>
            <a:prstDash val="solid"/>
          </a:ln>
        </p:spPr>
      </p:sp>
      <p:sp>
        <p:nvSpPr>
          <p:cNvPr id="37" name="Shape 34"/>
          <p:cNvSpPr/>
          <p:nvPr/>
        </p:nvSpPr>
        <p:spPr>
          <a:xfrm>
            <a:off x="7159625" y="5008563"/>
            <a:ext cx="139700" cy="174625"/>
          </a:xfrm>
          <a:custGeom>
            <a:avLst/>
            <a:gdLst/>
            <a:ahLst/>
            <a:cxnLst/>
            <a:rect l="l" t="t" r="r" b="b"/>
            <a:pathLst>
              <a:path w="139700" h="174625">
                <a:moveTo>
                  <a:pt x="0" y="174625"/>
                </a:moveTo>
                <a:lnTo>
                  <a:pt x="0" y="17463"/>
                </a:lnTo>
                <a:arcTo hR="8731" wR="8731" stAng="10800000" swAng="3187806"/>
                <a:arcTo hR="52388" wR="52388" stAng="13987806" swAng="2212194"/>
                <a:cubicBezTo>
                  <a:pt x="61119" y="0"/>
                  <a:pt x="78581" y="17463"/>
                  <a:pt x="98951" y="17463"/>
                </a:cubicBezTo>
                <a:quadBezTo>
                  <a:pt x="116414" y="17463"/>
                  <a:pt x="125730" y="10478"/>
                </a:quadBezTo>
                <a:arcTo hR="8731" wR="8731" stAng="13987806" swAng="7612194"/>
                <a:lnTo>
                  <a:pt x="139700" y="104775"/>
                </a:lnTo>
                <a:arcTo hR="8731" wR="8731" stAng="0" swAng="3187806"/>
                <a:arcTo hR="52388" wR="52388" stAng="3187806" swAng="2212194"/>
                <a:cubicBezTo>
                  <a:pt x="78581" y="122238"/>
                  <a:pt x="61119" y="104775"/>
                  <a:pt x="34925" y="104775"/>
                </a:cubicBezTo>
                <a:arcTo hR="52388" wR="52388" stAng="16199913" swAng="-2508649"/>
              </a:path>
            </a:pathLst>
          </a:custGeom>
          <a:noFill/>
          <a:ln w="17463">
            <a:solidFill>
              <a:srgbClr val="53E0D2"/>
            </a:solidFill>
            <a:prstDash val="solid"/>
          </a:ln>
        </p:spPr>
      </p:sp>
      <p:sp>
        <p:nvSpPr>
          <p:cNvPr id="38" name="Text 35"/>
          <p:cNvSpPr/>
          <p:nvPr/>
        </p:nvSpPr>
        <p:spPr>
          <a:xfrm>
            <a:off x="7448550" y="4988660"/>
            <a:ext cx="474345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Us</a:t>
            </a:r>
            <a:endParaRPr lang="en-US" sz="975" dirty="0">
              <a:latin typeface="Consolas" pitchFamily="34" charset="0"/>
              <a:ea typeface="Microsoft YaHei" pitchFamily="34" charset="-122"/>
              <a:cs typeface="Consolas" pitchFamily="34" charset="-120"/>
            </a:endParaRPr>
          </a:p>
        </p:txBody>
      </p:sp>
      <p:sp>
        <p:nvSpPr>
          <p:cNvPr id="39" name="Text 36"/>
          <p:cNvSpPr/>
          <p:nvPr/>
        </p:nvSpPr>
        <p:spPr>
          <a:xfrm>
            <a:off x="7448550" y="5225846"/>
            <a:ext cx="4743450" cy="194310"/>
          </a:xfrm>
          <a:prstGeom prst="rect">
            <a:avLst/>
          </a:prstGeom>
          <a:noFill/>
          <a:ln/>
        </p:spPr>
        <p:txBody>
          <a:bodyPr wrap="none" lIns="0" tIns="0" rIns="0" bIns="0" rtlCol="0" anchor="t"/>
          <a:lstStyle/>
          <a:p>
            <a:pPr algn="l" indent="0" marL="0">
              <a:buNone/>
            </a:pPr>
            <a:r>
              <a:rPr lang="en-US" sz="1275" b="1" dirty="0">
                <a:solidFill>
                  <a:srgbClr val="53E0D2"/>
                </a:solidFill>
                <a:latin typeface="Microsoft YaHei" pitchFamily="34" charset="0"/>
                <a:ea typeface="Microsoft YaHei" pitchFamily="34" charset="-122"/>
                <a:cs typeface="Microsoft YaHei" pitchFamily="34" charset="-120"/>
              </a:rPr>
              <a:t>Status, alerts and paging off the main cloud</a:t>
            </a:r>
            <a:endParaRPr lang="en-US" sz="1275" dirty="0">
              <a:latin typeface="Microsoft YaHei" pitchFamily="34" charset="0"/>
              <a:ea typeface="Microsoft YaHei" pitchFamily="34" charset="-122"/>
              <a:cs typeface="Microsoft YaHei" pitchFamily="34" charset="-120"/>
            </a:endParaRPr>
          </a:p>
        </p:txBody>
      </p:sp>
      <p:sp>
        <p:nvSpPr>
          <p:cNvPr id="40" name="Text 37"/>
          <p:cNvSpPr/>
          <p:nvPr/>
        </p:nvSpPr>
        <p:spPr>
          <a:xfrm>
            <a:off x="609600" y="6388290"/>
            <a:ext cx="115824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src:</a:t>
            </a:r>
            <a:endParaRPr lang="en-US" sz="900" dirty="0">
              <a:latin typeface="Consolas" pitchFamily="34" charset="0"/>
              <a:ea typeface="Microsoft YaHei" pitchFamily="34" charset="-122"/>
              <a:cs typeface="Consolas" pitchFamily="34" charset="-120"/>
            </a:endParaRPr>
          </a:p>
        </p:txBody>
      </p:sp>
      <p:sp>
        <p:nvSpPr>
          <p:cNvPr id="41" name="Text 38"/>
          <p:cNvSpPr/>
          <p:nvPr/>
        </p:nvSpPr>
        <p:spPr>
          <a:xfrm>
            <a:off x="953672" y="6388290"/>
            <a:ext cx="11238328"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Google Cloud incident report (2025-06-13), Cloudflare postmortem (2025-11-18). Dashboard is an AI-generated illustration</a:t>
            </a:r>
            <a:endParaRPr lang="en-US" sz="900" dirty="0">
              <a:latin typeface="Consolas" pitchFamily="34" charset="0"/>
              <a:ea typeface="Microsoft YaHei" pitchFamily="34" charset="-122"/>
              <a:cs typeface="Consolas" pitchFamily="34" charset="-120"/>
            </a:endParaRPr>
          </a:p>
        </p:txBody>
      </p:sp>
    </p:spTree>
  </p:cSld>
  <p:clrMapOvr>
    <a:masterClrMapping/>
  </p:clrMapOvr>
  <p:transition xmlns:p14="http://schemas.microsoft.com/office/powerpoint/2010/main" p14:dur="4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02 / Decision  </a:t>
            </a:r>
            <a:pPr algn="l" indent="0" marL="0">
              <a:buNone/>
            </a:pPr>
            <a:r>
              <a:rPr lang="en-US" sz="975" dirty="0">
                <a:solidFill>
                  <a:srgbClr val="93A5C0"/>
                </a:solidFill>
                <a:latin typeface="Consolas" pitchFamily="34" charset="0"/>
                <a:ea typeface="Microsoft YaHei" pitchFamily="34" charset="-122"/>
                <a:cs typeface="Consolas" pitchFamily="34" charset="-120"/>
              </a:rPr>
              <a:t>   P15</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1941321" y="376238"/>
            <a:ext cx="28575" cy="28575"/>
          </a:xfrm>
          <a:prstGeom prst="ellipse">
            <a:avLst/>
          </a:prstGeom>
          <a:solidFill>
            <a:srgbClr val="3C4A64"/>
          </a:solidFill>
          <a:ln/>
        </p:spPr>
      </p:sp>
      <p:sp>
        <p:nvSpPr>
          <p:cNvPr id="6" name="Text 4"/>
          <p:cNvSpPr/>
          <p:nvPr/>
        </p:nvSpPr>
        <p:spPr>
          <a:xfrm>
            <a:off x="609600" y="1001808"/>
            <a:ext cx="11582400" cy="354330"/>
          </a:xfrm>
          <a:prstGeom prst="rect">
            <a:avLst/>
          </a:prstGeom>
          <a:noFill/>
          <a:ln/>
        </p:spPr>
        <p:txBody>
          <a:bodyPr wrap="none" lIns="0" tIns="0" rIns="0" bIns="0" rtlCol="0" anchor="t"/>
          <a:lstStyle/>
          <a:p>
            <a:pPr algn="l" indent="0" marL="0">
              <a:buNone/>
            </a:pPr>
            <a:r>
              <a:rPr lang="en-US" sz="2325" b="1" dirty="0">
                <a:solidFill>
                  <a:srgbClr val="EAF1FA"/>
                </a:solidFill>
                <a:latin typeface="Microsoft YaHei" pitchFamily="34" charset="0"/>
                <a:ea typeface="Microsoft YaHei" pitchFamily="34" charset="-122"/>
                <a:cs typeface="Microsoft YaHei" pitchFamily="34" charset="-120"/>
              </a:rPr>
              <a:t>Roadmap: retries in Q4, warm standby in Q2 2027</a:t>
            </a:r>
            <a:endParaRPr lang="en-US" sz="2325" dirty="0">
              <a:latin typeface="Microsoft YaHei" pitchFamily="34" charset="0"/>
              <a:ea typeface="Microsoft YaHei" pitchFamily="34" charset="-122"/>
              <a:cs typeface="Microsoft YaHei" pitchFamily="34" charset="-120"/>
            </a:endParaRPr>
          </a:p>
        </p:txBody>
      </p:sp>
      <p:sp>
        <p:nvSpPr>
          <p:cNvPr id="7" name="Shape 5"/>
          <p:cNvSpPr/>
          <p:nvPr/>
        </p:nvSpPr>
        <p:spPr>
          <a:xfrm>
            <a:off x="609600" y="1485900"/>
            <a:ext cx="10972800" cy="9525"/>
          </a:xfrm>
          <a:prstGeom prst="rect">
            <a:avLst/>
          </a:prstGeom>
          <a:solidFill>
            <a:srgbClr val="24304A"/>
          </a:solidFill>
          <a:ln/>
        </p:spPr>
      </p:sp>
      <p:sp>
        <p:nvSpPr>
          <p:cNvPr id="8" name="Shape 6"/>
          <p:cNvSpPr/>
          <p:nvPr/>
        </p:nvSpPr>
        <p:spPr>
          <a:xfrm>
            <a:off x="609600" y="1476375"/>
            <a:ext cx="304800" cy="28575"/>
          </a:xfrm>
          <a:prstGeom prst="rect">
            <a:avLst/>
          </a:prstGeom>
          <a:solidFill>
            <a:srgbClr val="53E0D2"/>
          </a:solidFill>
          <a:ln/>
        </p:spPr>
      </p:sp>
      <p:sp>
        <p:nvSpPr>
          <p:cNvPr id="9" name="Shape 7"/>
          <p:cNvSpPr/>
          <p:nvPr/>
        </p:nvSpPr>
        <p:spPr>
          <a:xfrm>
            <a:off x="609600" y="1971675"/>
            <a:ext cx="10972800" cy="19050"/>
          </a:xfrm>
          <a:prstGeom prst="rect">
            <a:avLst/>
          </a:prstGeom>
          <a:solidFill>
            <a:srgbClr val="24304A"/>
          </a:solidFill>
          <a:ln/>
        </p:spPr>
      </p:sp>
      <p:sp>
        <p:nvSpPr>
          <p:cNvPr id="10" name="Shape 8"/>
          <p:cNvSpPr/>
          <p:nvPr/>
        </p:nvSpPr>
        <p:spPr>
          <a:xfrm>
            <a:off x="619125" y="1914525"/>
            <a:ext cx="133350" cy="133350"/>
          </a:xfrm>
          <a:prstGeom prst="ellipse">
            <a:avLst/>
          </a:prstGeom>
          <a:solidFill>
            <a:srgbClr val="53E0D2"/>
          </a:solidFill>
          <a:ln w="19050">
            <a:solidFill>
              <a:srgbClr val="53E0D2"/>
            </a:solidFill>
            <a:prstDash val="solid"/>
          </a:ln>
        </p:spPr>
      </p:sp>
      <p:sp>
        <p:nvSpPr>
          <p:cNvPr id="11" name="Text 9"/>
          <p:cNvSpPr/>
          <p:nvPr/>
        </p:nvSpPr>
        <p:spPr>
          <a:xfrm>
            <a:off x="609600" y="1675049"/>
            <a:ext cx="11582400" cy="171450"/>
          </a:xfrm>
          <a:prstGeom prst="rect">
            <a:avLst/>
          </a:prstGeom>
          <a:noFill/>
          <a:ln/>
        </p:spPr>
        <p:txBody>
          <a:bodyPr wrap="none" lIns="0" tIns="0" rIns="0" bIns="0" rtlCol="0" anchor="t"/>
          <a:lstStyle/>
          <a:p>
            <a:pPr algn="l" indent="0" marL="0">
              <a:buNone/>
            </a:pPr>
            <a:r>
              <a:rPr lang="en-US" sz="1125" b="1" dirty="0">
                <a:solidFill>
                  <a:srgbClr val="53E0D2"/>
                </a:solidFill>
                <a:latin typeface="Consolas" pitchFamily="34" charset="0"/>
                <a:ea typeface="Microsoft YaHei" pitchFamily="34" charset="-122"/>
                <a:cs typeface="Consolas" pitchFamily="34" charset="-120"/>
              </a:rPr>
              <a:t>Q4 2026</a:t>
            </a:r>
            <a:endParaRPr lang="en-US" sz="1125" dirty="0">
              <a:latin typeface="Consolas" pitchFamily="34" charset="0"/>
              <a:ea typeface="Microsoft YaHei" pitchFamily="34" charset="-122"/>
              <a:cs typeface="Consolas" pitchFamily="34" charset="-120"/>
            </a:endParaRPr>
          </a:p>
        </p:txBody>
      </p:sp>
      <p:sp>
        <p:nvSpPr>
          <p:cNvPr id="12" name="Shape 10"/>
          <p:cNvSpPr/>
          <p:nvPr/>
        </p:nvSpPr>
        <p:spPr>
          <a:xfrm>
            <a:off x="614363" y="2176463"/>
            <a:ext cx="2619375" cy="3095625"/>
          </a:xfrm>
          <a:prstGeom prst="rect">
            <a:avLst/>
          </a:prstGeom>
          <a:solidFill>
            <a:srgbClr val="132834"/>
          </a:solidFill>
          <a:ln w="9525">
            <a:solidFill>
              <a:srgbClr val="53E0D2"/>
            </a:solidFill>
            <a:prstDash val="solid"/>
          </a:ln>
        </p:spPr>
      </p:sp>
      <p:sp>
        <p:nvSpPr>
          <p:cNvPr id="13" name="Shape 11"/>
          <p:cNvSpPr/>
          <p:nvPr/>
        </p:nvSpPr>
        <p:spPr>
          <a:xfrm>
            <a:off x="2992438" y="2416175"/>
            <a:ext cx="31750" cy="63500"/>
          </a:xfrm>
          <a:custGeom>
            <a:avLst/>
            <a:gdLst/>
            <a:ahLst/>
            <a:cxnLst/>
            <a:rect l="l" t="t" r="r" b="b"/>
            <a:pathLst>
              <a:path w="31750" h="63500">
                <a:moveTo>
                  <a:pt x="0" y="0"/>
                </a:moveTo>
                <a:lnTo>
                  <a:pt x="31750" y="31750"/>
                </a:lnTo>
                <a:lnTo>
                  <a:pt x="0" y="63500"/>
                </a:lnTo>
              </a:path>
            </a:pathLst>
          </a:custGeom>
          <a:noFill/>
          <a:ln w="15875">
            <a:solidFill>
              <a:srgbClr val="53E0D2"/>
            </a:solidFill>
            <a:prstDash val="solid"/>
          </a:ln>
        </p:spPr>
      </p:sp>
      <p:sp>
        <p:nvSpPr>
          <p:cNvPr id="14" name="Shape 12"/>
          <p:cNvSpPr/>
          <p:nvPr/>
        </p:nvSpPr>
        <p:spPr>
          <a:xfrm>
            <a:off x="2881313" y="2447925"/>
            <a:ext cx="142875" cy="39688"/>
          </a:xfrm>
          <a:custGeom>
            <a:avLst/>
            <a:gdLst/>
            <a:ahLst/>
            <a:cxnLst/>
            <a:rect l="l" t="t" r="r" b="b"/>
            <a:pathLst>
              <a:path w="142875" h="39688">
                <a:moveTo>
                  <a:pt x="0" y="39688"/>
                </a:moveTo>
                <a:lnTo>
                  <a:pt x="0" y="31750"/>
                </a:lnTo>
                <a:arcTo hR="31750" wR="31750" stAng="10800000" swAng="5400000"/>
                <a:lnTo>
                  <a:pt x="142875" y="0"/>
                </a:lnTo>
              </a:path>
            </a:pathLst>
          </a:custGeom>
          <a:noFill/>
          <a:ln w="15875">
            <a:solidFill>
              <a:srgbClr val="53E0D2"/>
            </a:solidFill>
            <a:prstDash val="solid"/>
          </a:ln>
        </p:spPr>
      </p:sp>
      <p:sp>
        <p:nvSpPr>
          <p:cNvPr id="15" name="Shape 13"/>
          <p:cNvSpPr/>
          <p:nvPr/>
        </p:nvSpPr>
        <p:spPr>
          <a:xfrm>
            <a:off x="2881313" y="2511425"/>
            <a:ext cx="31750" cy="63500"/>
          </a:xfrm>
          <a:custGeom>
            <a:avLst/>
            <a:gdLst/>
            <a:ahLst/>
            <a:cxnLst/>
            <a:rect l="l" t="t" r="r" b="b"/>
            <a:pathLst>
              <a:path w="31750" h="63500">
                <a:moveTo>
                  <a:pt x="31750" y="63500"/>
                </a:moveTo>
                <a:lnTo>
                  <a:pt x="0" y="31750"/>
                </a:lnTo>
                <a:lnTo>
                  <a:pt x="31750" y="0"/>
                </a:lnTo>
              </a:path>
            </a:pathLst>
          </a:custGeom>
          <a:noFill/>
          <a:ln w="15875">
            <a:solidFill>
              <a:srgbClr val="53E0D2"/>
            </a:solidFill>
            <a:prstDash val="solid"/>
          </a:ln>
        </p:spPr>
      </p:sp>
      <p:sp>
        <p:nvSpPr>
          <p:cNvPr id="16" name="Shape 14"/>
          <p:cNvSpPr/>
          <p:nvPr/>
        </p:nvSpPr>
        <p:spPr>
          <a:xfrm>
            <a:off x="2881313" y="2503488"/>
            <a:ext cx="142875" cy="39688"/>
          </a:xfrm>
          <a:custGeom>
            <a:avLst/>
            <a:gdLst/>
            <a:ahLst/>
            <a:cxnLst/>
            <a:rect l="l" t="t" r="r" b="b"/>
            <a:pathLst>
              <a:path w="142875" h="39688">
                <a:moveTo>
                  <a:pt x="142875" y="0"/>
                </a:moveTo>
                <a:lnTo>
                  <a:pt x="142875" y="7938"/>
                </a:lnTo>
                <a:arcTo hR="31750" wR="31750" stAng="0" swAng="5400000"/>
                <a:lnTo>
                  <a:pt x="0" y="39688"/>
                </a:lnTo>
              </a:path>
            </a:pathLst>
          </a:custGeom>
          <a:noFill/>
          <a:ln w="15875">
            <a:solidFill>
              <a:srgbClr val="53E0D2"/>
            </a:solidFill>
            <a:prstDash val="solid"/>
          </a:ln>
        </p:spPr>
      </p:sp>
      <p:sp>
        <p:nvSpPr>
          <p:cNvPr id="17" name="Text 15"/>
          <p:cNvSpPr/>
          <p:nvPr/>
        </p:nvSpPr>
        <p:spPr>
          <a:xfrm>
            <a:off x="800100" y="2370154"/>
            <a:ext cx="11391900" cy="251460"/>
          </a:xfrm>
          <a:prstGeom prst="rect">
            <a:avLst/>
          </a:prstGeom>
          <a:noFill/>
          <a:ln/>
        </p:spPr>
        <p:txBody>
          <a:bodyPr wrap="none" lIns="0" tIns="0" rIns="0" bIns="0" rtlCol="0" anchor="t"/>
          <a:lstStyle/>
          <a:p>
            <a:pPr algn="l" indent="0" marL="0">
              <a:buNone/>
            </a:pPr>
            <a:r>
              <a:rPr lang="en-US" sz="1650" b="1" dirty="0">
                <a:solidFill>
                  <a:srgbClr val="53E0D2"/>
                </a:solidFill>
                <a:latin typeface="Microsoft YaHei" pitchFamily="34" charset="0"/>
                <a:ea typeface="Microsoft YaHei" pitchFamily="34" charset="-122"/>
                <a:cs typeface="Microsoft YaHei" pitchFamily="34" charset="-120"/>
              </a:rPr>
              <a:t>Throttling and</a:t>
            </a:r>
            <a:endParaRPr lang="en-US" sz="1650" dirty="0">
              <a:latin typeface="Microsoft YaHei" pitchFamily="34" charset="0"/>
              <a:ea typeface="Microsoft YaHei" pitchFamily="34" charset="-122"/>
              <a:cs typeface="Microsoft YaHei" pitchFamily="34" charset="-120"/>
            </a:endParaRPr>
          </a:p>
        </p:txBody>
      </p:sp>
      <p:sp>
        <p:nvSpPr>
          <p:cNvPr id="18" name="Text 16"/>
          <p:cNvSpPr/>
          <p:nvPr/>
        </p:nvSpPr>
        <p:spPr>
          <a:xfrm>
            <a:off x="800100" y="2674954"/>
            <a:ext cx="11391900" cy="251460"/>
          </a:xfrm>
          <a:prstGeom prst="rect">
            <a:avLst/>
          </a:prstGeom>
          <a:noFill/>
          <a:ln/>
        </p:spPr>
        <p:txBody>
          <a:bodyPr wrap="none" lIns="0" tIns="0" rIns="0" bIns="0" rtlCol="0" anchor="t"/>
          <a:lstStyle/>
          <a:p>
            <a:pPr algn="l" indent="0" marL="0">
              <a:buNone/>
            </a:pPr>
            <a:r>
              <a:rPr lang="en-US" sz="1650" b="1" dirty="0">
                <a:solidFill>
                  <a:srgbClr val="53E0D2"/>
                </a:solidFill>
                <a:latin typeface="Microsoft YaHei" pitchFamily="34" charset="0"/>
                <a:ea typeface="Microsoft YaHei" pitchFamily="34" charset="-122"/>
                <a:cs typeface="Microsoft YaHei" pitchFamily="34" charset="-120"/>
              </a:rPr>
              <a:t>backoff</a:t>
            </a:r>
            <a:endParaRPr lang="en-US" sz="1650" dirty="0">
              <a:latin typeface="Microsoft YaHei" pitchFamily="34" charset="0"/>
              <a:ea typeface="Microsoft YaHei" pitchFamily="34" charset="-122"/>
              <a:cs typeface="Microsoft YaHei" pitchFamily="34" charset="-120"/>
            </a:endParaRPr>
          </a:p>
        </p:txBody>
      </p:sp>
      <p:sp>
        <p:nvSpPr>
          <p:cNvPr id="19" name="Shape 17"/>
          <p:cNvSpPr/>
          <p:nvPr/>
        </p:nvSpPr>
        <p:spPr>
          <a:xfrm>
            <a:off x="800100" y="3086100"/>
            <a:ext cx="2247900" cy="9525"/>
          </a:xfrm>
          <a:prstGeom prst="rect">
            <a:avLst/>
          </a:prstGeom>
          <a:solidFill>
            <a:srgbClr val="24304A"/>
          </a:solidFill>
          <a:ln/>
        </p:spPr>
      </p:sp>
      <p:sp>
        <p:nvSpPr>
          <p:cNvPr id="20" name="Text 18"/>
          <p:cNvSpPr/>
          <p:nvPr/>
        </p:nvSpPr>
        <p:spPr>
          <a:xfrm>
            <a:off x="800100" y="3225990"/>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Retries</a:t>
            </a:r>
            <a:endParaRPr lang="en-US" sz="900" dirty="0">
              <a:latin typeface="Consolas" pitchFamily="34" charset="0"/>
              <a:ea typeface="Microsoft YaHei" pitchFamily="34" charset="-122"/>
              <a:cs typeface="Consolas" pitchFamily="34" charset="-120"/>
            </a:endParaRPr>
          </a:p>
        </p:txBody>
      </p:sp>
      <p:sp>
        <p:nvSpPr>
          <p:cNvPr id="21" name="Text 19"/>
          <p:cNvSpPr/>
          <p:nvPr/>
        </p:nvSpPr>
        <p:spPr>
          <a:xfrm>
            <a:off x="1466850" y="3205823"/>
            <a:ext cx="107251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Capped backoff</a:t>
            </a:r>
            <a:endParaRPr lang="en-US" sz="1125" dirty="0">
              <a:latin typeface="Microsoft YaHei" pitchFamily="34" charset="0"/>
              <a:ea typeface="Microsoft YaHei" pitchFamily="34" charset="-122"/>
              <a:cs typeface="Microsoft YaHei" pitchFamily="34" charset="-120"/>
            </a:endParaRPr>
          </a:p>
        </p:txBody>
      </p:sp>
      <p:sp>
        <p:nvSpPr>
          <p:cNvPr id="22" name="Shape 20"/>
          <p:cNvSpPr/>
          <p:nvPr/>
        </p:nvSpPr>
        <p:spPr>
          <a:xfrm>
            <a:off x="800100" y="3676650"/>
            <a:ext cx="2247900" cy="9525"/>
          </a:xfrm>
          <a:prstGeom prst="rect">
            <a:avLst/>
          </a:prstGeom>
          <a:solidFill>
            <a:srgbClr val="24304A"/>
          </a:solidFill>
          <a:ln/>
        </p:spPr>
      </p:sp>
      <p:sp>
        <p:nvSpPr>
          <p:cNvPr id="23" name="Text 21"/>
          <p:cNvSpPr/>
          <p:nvPr/>
        </p:nvSpPr>
        <p:spPr>
          <a:xfrm>
            <a:off x="800100" y="3816540"/>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Queues</a:t>
            </a:r>
            <a:endParaRPr lang="en-US" sz="900" dirty="0">
              <a:latin typeface="Consolas" pitchFamily="34" charset="0"/>
              <a:ea typeface="Microsoft YaHei" pitchFamily="34" charset="-122"/>
              <a:cs typeface="Consolas" pitchFamily="34" charset="-120"/>
            </a:endParaRPr>
          </a:p>
        </p:txBody>
      </p:sp>
      <p:sp>
        <p:nvSpPr>
          <p:cNvPr id="24" name="Text 22"/>
          <p:cNvSpPr/>
          <p:nvPr/>
        </p:nvSpPr>
        <p:spPr>
          <a:xfrm>
            <a:off x="1466850" y="3796373"/>
            <a:ext cx="107251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Length throttling</a:t>
            </a:r>
            <a:endParaRPr lang="en-US" sz="1125" dirty="0">
              <a:latin typeface="Microsoft YaHei" pitchFamily="34" charset="0"/>
              <a:ea typeface="Microsoft YaHei" pitchFamily="34" charset="-122"/>
              <a:cs typeface="Microsoft YaHei" pitchFamily="34" charset="-120"/>
            </a:endParaRPr>
          </a:p>
        </p:txBody>
      </p:sp>
      <p:sp>
        <p:nvSpPr>
          <p:cNvPr id="25" name="Shape 23"/>
          <p:cNvSpPr/>
          <p:nvPr/>
        </p:nvSpPr>
        <p:spPr>
          <a:xfrm>
            <a:off x="800100" y="4267200"/>
            <a:ext cx="2247900" cy="9525"/>
          </a:xfrm>
          <a:prstGeom prst="rect">
            <a:avLst/>
          </a:prstGeom>
          <a:solidFill>
            <a:srgbClr val="24304A"/>
          </a:solidFill>
          <a:ln/>
        </p:spPr>
      </p:sp>
      <p:sp>
        <p:nvSpPr>
          <p:cNvPr id="26" name="Text 24"/>
          <p:cNvSpPr/>
          <p:nvPr/>
        </p:nvSpPr>
        <p:spPr>
          <a:xfrm>
            <a:off x="800100" y="4407090"/>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Rollout</a:t>
            </a:r>
            <a:endParaRPr lang="en-US" sz="900" dirty="0">
              <a:latin typeface="Consolas" pitchFamily="34" charset="0"/>
              <a:ea typeface="Microsoft YaHei" pitchFamily="34" charset="-122"/>
              <a:cs typeface="Consolas" pitchFamily="34" charset="-120"/>
            </a:endParaRPr>
          </a:p>
        </p:txBody>
      </p:sp>
      <p:sp>
        <p:nvSpPr>
          <p:cNvPr id="27" name="Text 25"/>
          <p:cNvSpPr/>
          <p:nvPr/>
        </p:nvSpPr>
        <p:spPr>
          <a:xfrm>
            <a:off x="1466850" y="4386923"/>
            <a:ext cx="107251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Staged pushes</a:t>
            </a:r>
            <a:endParaRPr lang="en-US" sz="1125" dirty="0">
              <a:latin typeface="Microsoft YaHei" pitchFamily="34" charset="0"/>
              <a:ea typeface="Microsoft YaHei" pitchFamily="34" charset="-122"/>
              <a:cs typeface="Microsoft YaHei" pitchFamily="34" charset="-120"/>
            </a:endParaRPr>
          </a:p>
        </p:txBody>
      </p:sp>
      <p:sp>
        <p:nvSpPr>
          <p:cNvPr id="28" name="Shape 26"/>
          <p:cNvSpPr/>
          <p:nvPr/>
        </p:nvSpPr>
        <p:spPr>
          <a:xfrm>
            <a:off x="800100" y="4857750"/>
            <a:ext cx="2247900" cy="9525"/>
          </a:xfrm>
          <a:prstGeom prst="rect">
            <a:avLst/>
          </a:prstGeom>
          <a:solidFill>
            <a:srgbClr val="24304A"/>
          </a:solidFill>
          <a:ln/>
        </p:spPr>
      </p:sp>
      <p:sp>
        <p:nvSpPr>
          <p:cNvPr id="29" name="Text 27"/>
          <p:cNvSpPr/>
          <p:nvPr/>
        </p:nvSpPr>
        <p:spPr>
          <a:xfrm>
            <a:off x="800100" y="4997640"/>
            <a:ext cx="113919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Flags</a:t>
            </a:r>
            <a:endParaRPr lang="en-US" sz="900" dirty="0">
              <a:latin typeface="Consolas" pitchFamily="34" charset="0"/>
              <a:ea typeface="Microsoft YaHei" pitchFamily="34" charset="-122"/>
              <a:cs typeface="Consolas" pitchFamily="34" charset="-120"/>
            </a:endParaRPr>
          </a:p>
        </p:txBody>
      </p:sp>
      <p:sp>
        <p:nvSpPr>
          <p:cNvPr id="30" name="Text 28"/>
          <p:cNvSpPr/>
          <p:nvPr/>
        </p:nvSpPr>
        <p:spPr>
          <a:xfrm>
            <a:off x="1466850" y="4977473"/>
            <a:ext cx="107251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Off by default</a:t>
            </a:r>
            <a:endParaRPr lang="en-US" sz="1125" dirty="0">
              <a:latin typeface="Microsoft YaHei" pitchFamily="34" charset="0"/>
              <a:ea typeface="Microsoft YaHei" pitchFamily="34" charset="-122"/>
              <a:cs typeface="Microsoft YaHei" pitchFamily="34" charset="-120"/>
            </a:endParaRPr>
          </a:p>
        </p:txBody>
      </p:sp>
      <p:sp>
        <p:nvSpPr>
          <p:cNvPr id="31" name="Shape 29"/>
          <p:cNvSpPr/>
          <p:nvPr/>
        </p:nvSpPr>
        <p:spPr>
          <a:xfrm>
            <a:off x="3400425" y="1914525"/>
            <a:ext cx="133350" cy="133350"/>
          </a:xfrm>
          <a:prstGeom prst="ellipse">
            <a:avLst/>
          </a:prstGeom>
          <a:solidFill>
            <a:srgbClr val="0A0F1E"/>
          </a:solidFill>
          <a:ln w="19050">
            <a:solidFill>
              <a:srgbClr val="93A5C0"/>
            </a:solidFill>
            <a:prstDash val="solid"/>
          </a:ln>
        </p:spPr>
      </p:sp>
      <p:sp>
        <p:nvSpPr>
          <p:cNvPr id="32" name="Text 30"/>
          <p:cNvSpPr/>
          <p:nvPr/>
        </p:nvSpPr>
        <p:spPr>
          <a:xfrm>
            <a:off x="3390900" y="1675049"/>
            <a:ext cx="8801100" cy="171450"/>
          </a:xfrm>
          <a:prstGeom prst="rect">
            <a:avLst/>
          </a:prstGeom>
          <a:noFill/>
          <a:ln/>
        </p:spPr>
        <p:txBody>
          <a:bodyPr wrap="none" lIns="0" tIns="0" rIns="0" bIns="0" rtlCol="0" anchor="t"/>
          <a:lstStyle/>
          <a:p>
            <a:pPr algn="l" indent="0" marL="0">
              <a:buNone/>
            </a:pPr>
            <a:r>
              <a:rPr lang="en-US" sz="1125" dirty="0">
                <a:solidFill>
                  <a:srgbClr val="93A5C0"/>
                </a:solidFill>
                <a:latin typeface="Consolas" pitchFamily="34" charset="0"/>
                <a:ea typeface="Microsoft YaHei" pitchFamily="34" charset="-122"/>
                <a:cs typeface="Consolas" pitchFamily="34" charset="-120"/>
              </a:rPr>
              <a:t>Q1 2027</a:t>
            </a:r>
            <a:endParaRPr lang="en-US" sz="1125" dirty="0">
              <a:latin typeface="Consolas" pitchFamily="34" charset="0"/>
              <a:ea typeface="Microsoft YaHei" pitchFamily="34" charset="-122"/>
              <a:cs typeface="Consolas" pitchFamily="34" charset="-120"/>
            </a:endParaRPr>
          </a:p>
        </p:txBody>
      </p:sp>
      <p:sp>
        <p:nvSpPr>
          <p:cNvPr id="33" name="Shape 31"/>
          <p:cNvSpPr/>
          <p:nvPr/>
        </p:nvSpPr>
        <p:spPr>
          <a:xfrm>
            <a:off x="3395663" y="2176463"/>
            <a:ext cx="2619375" cy="3095625"/>
          </a:xfrm>
          <a:prstGeom prst="rect">
            <a:avLst/>
          </a:prstGeom>
          <a:solidFill>
            <a:srgbClr val="121A30"/>
          </a:solidFill>
          <a:ln w="9525">
            <a:solidFill>
              <a:srgbClr val="24304A"/>
            </a:solidFill>
            <a:prstDash val="solid"/>
          </a:ln>
        </p:spPr>
      </p:sp>
      <p:sp>
        <p:nvSpPr>
          <p:cNvPr id="34" name="Shape 32"/>
          <p:cNvSpPr/>
          <p:nvPr/>
        </p:nvSpPr>
        <p:spPr>
          <a:xfrm>
            <a:off x="5662613" y="2527300"/>
            <a:ext cx="47625" cy="47625"/>
          </a:xfrm>
          <a:prstGeom prst="ellipse">
            <a:avLst/>
          </a:prstGeom>
          <a:noFill/>
          <a:ln w="15875">
            <a:solidFill>
              <a:srgbClr val="93A5C0"/>
            </a:solidFill>
            <a:prstDash val="solid"/>
          </a:ln>
        </p:spPr>
      </p:sp>
      <p:sp>
        <p:nvSpPr>
          <p:cNvPr id="35" name="Shape 33"/>
          <p:cNvSpPr/>
          <p:nvPr/>
        </p:nvSpPr>
        <p:spPr>
          <a:xfrm>
            <a:off x="5662613" y="2439988"/>
            <a:ext cx="142875" cy="111125"/>
          </a:xfrm>
          <a:custGeom>
            <a:avLst/>
            <a:gdLst/>
            <a:ahLst/>
            <a:cxnLst/>
            <a:rect l="l" t="t" r="r" b="b"/>
            <a:pathLst>
              <a:path w="142875" h="111125">
                <a:moveTo>
                  <a:pt x="47625" y="111125"/>
                </a:moveTo>
                <a:lnTo>
                  <a:pt x="115094" y="111125"/>
                </a:lnTo>
                <a:arcTo hR="27781" wR="27781" stAng="5400000" swAng="-10800000"/>
                <a:lnTo>
                  <a:pt x="27781" y="55563"/>
                </a:lnTo>
                <a:arcTo hR="27781" wR="27781" stAng="5400000" swAng="10800000"/>
                <a:lnTo>
                  <a:pt x="95250" y="0"/>
                </a:lnTo>
              </a:path>
            </a:pathLst>
          </a:custGeom>
          <a:noFill/>
          <a:ln w="15875">
            <a:solidFill>
              <a:srgbClr val="93A5C0"/>
            </a:solidFill>
            <a:prstDash val="solid"/>
          </a:ln>
        </p:spPr>
      </p:sp>
      <p:sp>
        <p:nvSpPr>
          <p:cNvPr id="36" name="Shape 34"/>
          <p:cNvSpPr/>
          <p:nvPr/>
        </p:nvSpPr>
        <p:spPr>
          <a:xfrm>
            <a:off x="5757863" y="2416175"/>
            <a:ext cx="47625" cy="47625"/>
          </a:xfrm>
          <a:prstGeom prst="ellipse">
            <a:avLst/>
          </a:prstGeom>
          <a:noFill/>
          <a:ln w="15875">
            <a:solidFill>
              <a:srgbClr val="93A5C0"/>
            </a:solidFill>
            <a:prstDash val="solid"/>
          </a:ln>
        </p:spPr>
      </p:sp>
      <p:sp>
        <p:nvSpPr>
          <p:cNvPr id="37" name="Text 35"/>
          <p:cNvSpPr/>
          <p:nvPr/>
        </p:nvSpPr>
        <p:spPr>
          <a:xfrm>
            <a:off x="3581400" y="2370154"/>
            <a:ext cx="8610600" cy="251460"/>
          </a:xfrm>
          <a:prstGeom prst="rect">
            <a:avLst/>
          </a:prstGeom>
          <a:noFill/>
          <a:ln/>
        </p:spPr>
        <p:txBody>
          <a:bodyPr wrap="none" lIns="0" tIns="0" rIns="0" bIns="0" rtlCol="0" anchor="t"/>
          <a:lstStyle/>
          <a:p>
            <a:pPr algn="l" indent="0" marL="0">
              <a:buNone/>
            </a:pPr>
            <a:r>
              <a:rPr lang="en-US" sz="1650" b="1" dirty="0">
                <a:solidFill>
                  <a:srgbClr val="EAF1FA"/>
                </a:solidFill>
                <a:latin typeface="Microsoft YaHei" pitchFamily="34" charset="0"/>
                <a:ea typeface="Microsoft YaHei" pitchFamily="34" charset="-122"/>
                <a:cs typeface="Microsoft YaHei" pitchFamily="34" charset="-120"/>
              </a:rPr>
              <a:t>Independent</a:t>
            </a:r>
            <a:endParaRPr lang="en-US" sz="1650" dirty="0">
              <a:latin typeface="Microsoft YaHei" pitchFamily="34" charset="0"/>
              <a:ea typeface="Microsoft YaHei" pitchFamily="34" charset="-122"/>
              <a:cs typeface="Microsoft YaHei" pitchFamily="34" charset="-120"/>
            </a:endParaRPr>
          </a:p>
        </p:txBody>
      </p:sp>
      <p:sp>
        <p:nvSpPr>
          <p:cNvPr id="38" name="Text 36"/>
          <p:cNvSpPr/>
          <p:nvPr/>
        </p:nvSpPr>
        <p:spPr>
          <a:xfrm>
            <a:off x="3581400" y="2674954"/>
            <a:ext cx="8610600" cy="251460"/>
          </a:xfrm>
          <a:prstGeom prst="rect">
            <a:avLst/>
          </a:prstGeom>
          <a:noFill/>
          <a:ln/>
        </p:spPr>
        <p:txBody>
          <a:bodyPr wrap="none" lIns="0" tIns="0" rIns="0" bIns="0" rtlCol="0" anchor="t"/>
          <a:lstStyle/>
          <a:p>
            <a:pPr algn="l" indent="0" marL="0">
              <a:buNone/>
            </a:pPr>
            <a:r>
              <a:rPr lang="en-US" sz="1650" b="1" dirty="0">
                <a:solidFill>
                  <a:srgbClr val="EAF1FA"/>
                </a:solidFill>
                <a:latin typeface="Microsoft YaHei" pitchFamily="34" charset="0"/>
                <a:ea typeface="Microsoft YaHei" pitchFamily="34" charset="-122"/>
                <a:cs typeface="Microsoft YaHei" pitchFamily="34" charset="-120"/>
              </a:rPr>
              <a:t>paths</a:t>
            </a:r>
            <a:endParaRPr lang="en-US" sz="1650" dirty="0">
              <a:latin typeface="Microsoft YaHei" pitchFamily="34" charset="0"/>
              <a:ea typeface="Microsoft YaHei" pitchFamily="34" charset="-122"/>
              <a:cs typeface="Microsoft YaHei" pitchFamily="34" charset="-120"/>
            </a:endParaRPr>
          </a:p>
        </p:txBody>
      </p:sp>
      <p:sp>
        <p:nvSpPr>
          <p:cNvPr id="39" name="Shape 37"/>
          <p:cNvSpPr/>
          <p:nvPr/>
        </p:nvSpPr>
        <p:spPr>
          <a:xfrm>
            <a:off x="3581400" y="3086100"/>
            <a:ext cx="2247900" cy="9525"/>
          </a:xfrm>
          <a:prstGeom prst="rect">
            <a:avLst/>
          </a:prstGeom>
          <a:solidFill>
            <a:srgbClr val="24304A"/>
          </a:solidFill>
          <a:ln/>
        </p:spPr>
      </p:sp>
      <p:sp>
        <p:nvSpPr>
          <p:cNvPr id="40" name="Text 38"/>
          <p:cNvSpPr/>
          <p:nvPr/>
        </p:nvSpPr>
        <p:spPr>
          <a:xfrm>
            <a:off x="3581400" y="3225990"/>
            <a:ext cx="86106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Entry</a:t>
            </a:r>
            <a:endParaRPr lang="en-US" sz="900" dirty="0">
              <a:latin typeface="Consolas" pitchFamily="34" charset="0"/>
              <a:ea typeface="Microsoft YaHei" pitchFamily="34" charset="-122"/>
              <a:cs typeface="Consolas" pitchFamily="34" charset="-120"/>
            </a:endParaRPr>
          </a:p>
        </p:txBody>
      </p:sp>
      <p:sp>
        <p:nvSpPr>
          <p:cNvPr id="41" name="Text 39"/>
          <p:cNvSpPr/>
          <p:nvPr/>
        </p:nvSpPr>
        <p:spPr>
          <a:xfrm>
            <a:off x="4248150" y="3205823"/>
            <a:ext cx="79438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Backup DNS</a:t>
            </a:r>
            <a:endParaRPr lang="en-US" sz="1125" dirty="0">
              <a:latin typeface="Microsoft YaHei" pitchFamily="34" charset="0"/>
              <a:ea typeface="Microsoft YaHei" pitchFamily="34" charset="-122"/>
              <a:cs typeface="Microsoft YaHei" pitchFamily="34" charset="-120"/>
            </a:endParaRPr>
          </a:p>
        </p:txBody>
      </p:sp>
      <p:sp>
        <p:nvSpPr>
          <p:cNvPr id="42" name="Shape 40"/>
          <p:cNvSpPr/>
          <p:nvPr/>
        </p:nvSpPr>
        <p:spPr>
          <a:xfrm>
            <a:off x="3581400" y="3676650"/>
            <a:ext cx="2247900" cy="9525"/>
          </a:xfrm>
          <a:prstGeom prst="rect">
            <a:avLst/>
          </a:prstGeom>
          <a:solidFill>
            <a:srgbClr val="24304A"/>
          </a:solidFill>
          <a:ln/>
        </p:spPr>
      </p:sp>
      <p:sp>
        <p:nvSpPr>
          <p:cNvPr id="43" name="Text 41"/>
          <p:cNvSpPr/>
          <p:nvPr/>
        </p:nvSpPr>
        <p:spPr>
          <a:xfrm>
            <a:off x="3581400" y="3816540"/>
            <a:ext cx="86106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Identity</a:t>
            </a:r>
            <a:endParaRPr lang="en-US" sz="900" dirty="0">
              <a:latin typeface="Consolas" pitchFamily="34" charset="0"/>
              <a:ea typeface="Microsoft YaHei" pitchFamily="34" charset="-122"/>
              <a:cs typeface="Consolas" pitchFamily="34" charset="-120"/>
            </a:endParaRPr>
          </a:p>
        </p:txBody>
      </p:sp>
      <p:sp>
        <p:nvSpPr>
          <p:cNvPr id="44" name="Text 42"/>
          <p:cNvSpPr/>
          <p:nvPr/>
        </p:nvSpPr>
        <p:spPr>
          <a:xfrm>
            <a:off x="4248150" y="3796373"/>
            <a:ext cx="79438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Multi-region</a:t>
            </a:r>
            <a:endParaRPr lang="en-US" sz="1125" dirty="0">
              <a:latin typeface="Microsoft YaHei" pitchFamily="34" charset="0"/>
              <a:ea typeface="Microsoft YaHei" pitchFamily="34" charset="-122"/>
              <a:cs typeface="Microsoft YaHei" pitchFamily="34" charset="-120"/>
            </a:endParaRPr>
          </a:p>
        </p:txBody>
      </p:sp>
      <p:sp>
        <p:nvSpPr>
          <p:cNvPr id="45" name="Shape 43"/>
          <p:cNvSpPr/>
          <p:nvPr/>
        </p:nvSpPr>
        <p:spPr>
          <a:xfrm>
            <a:off x="3581400" y="4267200"/>
            <a:ext cx="2247900" cy="9525"/>
          </a:xfrm>
          <a:prstGeom prst="rect">
            <a:avLst/>
          </a:prstGeom>
          <a:solidFill>
            <a:srgbClr val="24304A"/>
          </a:solidFill>
          <a:ln/>
        </p:spPr>
      </p:sp>
      <p:sp>
        <p:nvSpPr>
          <p:cNvPr id="46" name="Text 44"/>
          <p:cNvSpPr/>
          <p:nvPr/>
        </p:nvSpPr>
        <p:spPr>
          <a:xfrm>
            <a:off x="3581400" y="4407090"/>
            <a:ext cx="86106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Status</a:t>
            </a:r>
            <a:endParaRPr lang="en-US" sz="900" dirty="0">
              <a:latin typeface="Consolas" pitchFamily="34" charset="0"/>
              <a:ea typeface="Microsoft YaHei" pitchFamily="34" charset="-122"/>
              <a:cs typeface="Consolas" pitchFamily="34" charset="-120"/>
            </a:endParaRPr>
          </a:p>
        </p:txBody>
      </p:sp>
      <p:sp>
        <p:nvSpPr>
          <p:cNvPr id="47" name="Text 45"/>
          <p:cNvSpPr/>
          <p:nvPr/>
        </p:nvSpPr>
        <p:spPr>
          <a:xfrm>
            <a:off x="4248150" y="4386923"/>
            <a:ext cx="79438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Off main cloud</a:t>
            </a:r>
            <a:endParaRPr lang="en-US" sz="1125" dirty="0">
              <a:latin typeface="Microsoft YaHei" pitchFamily="34" charset="0"/>
              <a:ea typeface="Microsoft YaHei" pitchFamily="34" charset="-122"/>
              <a:cs typeface="Microsoft YaHei" pitchFamily="34" charset="-120"/>
            </a:endParaRPr>
          </a:p>
        </p:txBody>
      </p:sp>
      <p:sp>
        <p:nvSpPr>
          <p:cNvPr id="48" name="Shape 46"/>
          <p:cNvSpPr/>
          <p:nvPr/>
        </p:nvSpPr>
        <p:spPr>
          <a:xfrm>
            <a:off x="6181725" y="1914525"/>
            <a:ext cx="133350" cy="133350"/>
          </a:xfrm>
          <a:prstGeom prst="ellipse">
            <a:avLst/>
          </a:prstGeom>
          <a:solidFill>
            <a:srgbClr val="0A0F1E"/>
          </a:solidFill>
          <a:ln w="19050">
            <a:solidFill>
              <a:srgbClr val="93A5C0"/>
            </a:solidFill>
            <a:prstDash val="solid"/>
          </a:ln>
        </p:spPr>
      </p:sp>
      <p:sp>
        <p:nvSpPr>
          <p:cNvPr id="49" name="Text 47"/>
          <p:cNvSpPr/>
          <p:nvPr/>
        </p:nvSpPr>
        <p:spPr>
          <a:xfrm>
            <a:off x="6172200" y="1675049"/>
            <a:ext cx="6019800" cy="171450"/>
          </a:xfrm>
          <a:prstGeom prst="rect">
            <a:avLst/>
          </a:prstGeom>
          <a:noFill/>
          <a:ln/>
        </p:spPr>
        <p:txBody>
          <a:bodyPr wrap="none" lIns="0" tIns="0" rIns="0" bIns="0" rtlCol="0" anchor="t"/>
          <a:lstStyle/>
          <a:p>
            <a:pPr algn="l" indent="0" marL="0">
              <a:buNone/>
            </a:pPr>
            <a:r>
              <a:rPr lang="en-US" sz="1125" dirty="0">
                <a:solidFill>
                  <a:srgbClr val="93A5C0"/>
                </a:solidFill>
                <a:latin typeface="Consolas" pitchFamily="34" charset="0"/>
                <a:ea typeface="Microsoft YaHei" pitchFamily="34" charset="-122"/>
                <a:cs typeface="Consolas" pitchFamily="34" charset="-120"/>
              </a:rPr>
              <a:t>Q2 2027</a:t>
            </a:r>
            <a:endParaRPr lang="en-US" sz="1125" dirty="0">
              <a:latin typeface="Consolas" pitchFamily="34" charset="0"/>
              <a:ea typeface="Microsoft YaHei" pitchFamily="34" charset="-122"/>
              <a:cs typeface="Consolas" pitchFamily="34" charset="-120"/>
            </a:endParaRPr>
          </a:p>
        </p:txBody>
      </p:sp>
      <p:sp>
        <p:nvSpPr>
          <p:cNvPr id="50" name="Shape 48"/>
          <p:cNvSpPr/>
          <p:nvPr/>
        </p:nvSpPr>
        <p:spPr>
          <a:xfrm>
            <a:off x="6176963" y="2176463"/>
            <a:ext cx="2619375" cy="3095625"/>
          </a:xfrm>
          <a:prstGeom prst="rect">
            <a:avLst/>
          </a:prstGeom>
          <a:solidFill>
            <a:srgbClr val="121A30"/>
          </a:solidFill>
          <a:ln w="9525">
            <a:solidFill>
              <a:srgbClr val="24304A"/>
            </a:solidFill>
            <a:prstDash val="solid"/>
          </a:ln>
        </p:spPr>
      </p:sp>
      <p:sp>
        <p:nvSpPr>
          <p:cNvPr id="51" name="Shape 49"/>
          <p:cNvSpPr/>
          <p:nvPr/>
        </p:nvSpPr>
        <p:spPr>
          <a:xfrm>
            <a:off x="8435975" y="2416175"/>
            <a:ext cx="158750" cy="63500"/>
          </a:xfrm>
          <a:prstGeom prst="roundRect">
            <a:avLst>
              <a:gd name="adj" fmla="val 25000"/>
            </a:avLst>
          </a:prstGeom>
          <a:noFill/>
          <a:ln w="15875">
            <a:solidFill>
              <a:srgbClr val="93A5C0"/>
            </a:solidFill>
            <a:prstDash val="solid"/>
          </a:ln>
        </p:spPr>
      </p:sp>
      <p:sp>
        <p:nvSpPr>
          <p:cNvPr id="52" name="Shape 50"/>
          <p:cNvSpPr/>
          <p:nvPr/>
        </p:nvSpPr>
        <p:spPr>
          <a:xfrm>
            <a:off x="8435975" y="2511425"/>
            <a:ext cx="158750" cy="63500"/>
          </a:xfrm>
          <a:prstGeom prst="roundRect">
            <a:avLst>
              <a:gd name="adj" fmla="val 25000"/>
            </a:avLst>
          </a:prstGeom>
          <a:noFill/>
          <a:ln w="15875">
            <a:solidFill>
              <a:srgbClr val="93A5C0"/>
            </a:solidFill>
            <a:prstDash val="solid"/>
          </a:ln>
        </p:spPr>
      </p:sp>
      <p:sp>
        <p:nvSpPr>
          <p:cNvPr id="53" name="Shape 51"/>
          <p:cNvSpPr/>
          <p:nvPr/>
        </p:nvSpPr>
        <p:spPr>
          <a:xfrm>
            <a:off x="8467725" y="2447925"/>
            <a:ext cx="79" cy="0"/>
          </a:xfrm>
          <a:prstGeom prst="line">
            <a:avLst/>
          </a:prstGeom>
          <a:noFill/>
          <a:ln w="15875">
            <a:solidFill>
              <a:srgbClr val="93A5C0"/>
            </a:solidFill>
            <a:prstDash val="solid"/>
          </a:ln>
        </p:spPr>
      </p:sp>
      <p:sp>
        <p:nvSpPr>
          <p:cNvPr id="54" name="Shape 52"/>
          <p:cNvSpPr/>
          <p:nvPr/>
        </p:nvSpPr>
        <p:spPr>
          <a:xfrm>
            <a:off x="8467725" y="2543175"/>
            <a:ext cx="79" cy="0"/>
          </a:xfrm>
          <a:prstGeom prst="line">
            <a:avLst/>
          </a:prstGeom>
          <a:noFill/>
          <a:ln w="15875">
            <a:solidFill>
              <a:srgbClr val="93A5C0"/>
            </a:solidFill>
            <a:prstDash val="solid"/>
          </a:ln>
        </p:spPr>
      </p:sp>
      <p:sp>
        <p:nvSpPr>
          <p:cNvPr id="55" name="Text 53"/>
          <p:cNvSpPr/>
          <p:nvPr/>
        </p:nvSpPr>
        <p:spPr>
          <a:xfrm>
            <a:off x="6362700" y="2370154"/>
            <a:ext cx="5829300" cy="251460"/>
          </a:xfrm>
          <a:prstGeom prst="rect">
            <a:avLst/>
          </a:prstGeom>
          <a:noFill/>
          <a:ln/>
        </p:spPr>
        <p:txBody>
          <a:bodyPr wrap="none" lIns="0" tIns="0" rIns="0" bIns="0" rtlCol="0" anchor="t"/>
          <a:lstStyle/>
          <a:p>
            <a:pPr algn="l" indent="0" marL="0">
              <a:buNone/>
            </a:pPr>
            <a:r>
              <a:rPr lang="en-US" sz="1650" b="1" dirty="0">
                <a:solidFill>
                  <a:srgbClr val="EAF1FA"/>
                </a:solidFill>
                <a:latin typeface="Microsoft YaHei" pitchFamily="34" charset="0"/>
                <a:ea typeface="Microsoft YaHei" pitchFamily="34" charset="-122"/>
                <a:cs typeface="Microsoft YaHei" pitchFamily="34" charset="-120"/>
              </a:rPr>
              <a:t>Warm standby</a:t>
            </a:r>
            <a:endParaRPr lang="en-US" sz="1650" dirty="0">
              <a:latin typeface="Microsoft YaHei" pitchFamily="34" charset="0"/>
              <a:ea typeface="Microsoft YaHei" pitchFamily="34" charset="-122"/>
              <a:cs typeface="Microsoft YaHei" pitchFamily="34" charset="-120"/>
            </a:endParaRPr>
          </a:p>
        </p:txBody>
      </p:sp>
      <p:sp>
        <p:nvSpPr>
          <p:cNvPr id="56" name="Text 54"/>
          <p:cNvSpPr/>
          <p:nvPr/>
        </p:nvSpPr>
        <p:spPr>
          <a:xfrm>
            <a:off x="6362700" y="2674954"/>
            <a:ext cx="5829300" cy="251460"/>
          </a:xfrm>
          <a:prstGeom prst="rect">
            <a:avLst/>
          </a:prstGeom>
          <a:noFill/>
          <a:ln/>
        </p:spPr>
        <p:txBody>
          <a:bodyPr wrap="none" lIns="0" tIns="0" rIns="0" bIns="0" rtlCol="0" anchor="t"/>
          <a:lstStyle/>
          <a:p>
            <a:pPr algn="l" indent="0" marL="0">
              <a:buNone/>
            </a:pPr>
            <a:r>
              <a:rPr lang="en-US" sz="1650" b="1" dirty="0">
                <a:solidFill>
                  <a:srgbClr val="EAF1FA"/>
                </a:solidFill>
                <a:latin typeface="Microsoft YaHei" pitchFamily="34" charset="0"/>
                <a:ea typeface="Microsoft YaHei" pitchFamily="34" charset="-122"/>
                <a:cs typeface="Microsoft YaHei" pitchFamily="34" charset="-120"/>
              </a:rPr>
              <a:t>region</a:t>
            </a:r>
            <a:endParaRPr lang="en-US" sz="1650" dirty="0">
              <a:latin typeface="Microsoft YaHei" pitchFamily="34" charset="0"/>
              <a:ea typeface="Microsoft YaHei" pitchFamily="34" charset="-122"/>
              <a:cs typeface="Microsoft YaHei" pitchFamily="34" charset="-120"/>
            </a:endParaRPr>
          </a:p>
        </p:txBody>
      </p:sp>
      <p:sp>
        <p:nvSpPr>
          <p:cNvPr id="57" name="Shape 55"/>
          <p:cNvSpPr/>
          <p:nvPr/>
        </p:nvSpPr>
        <p:spPr>
          <a:xfrm>
            <a:off x="6362700" y="3086100"/>
            <a:ext cx="2247900" cy="9525"/>
          </a:xfrm>
          <a:prstGeom prst="rect">
            <a:avLst/>
          </a:prstGeom>
          <a:solidFill>
            <a:srgbClr val="24304A"/>
          </a:solidFill>
          <a:ln/>
        </p:spPr>
      </p:sp>
      <p:sp>
        <p:nvSpPr>
          <p:cNvPr id="58" name="Text 56"/>
          <p:cNvSpPr/>
          <p:nvPr/>
        </p:nvSpPr>
        <p:spPr>
          <a:xfrm>
            <a:off x="6362700" y="3225990"/>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Size</a:t>
            </a:r>
            <a:endParaRPr lang="en-US" sz="900" dirty="0">
              <a:latin typeface="Consolas" pitchFamily="34" charset="0"/>
              <a:ea typeface="Microsoft YaHei" pitchFamily="34" charset="-122"/>
              <a:cs typeface="Consolas" pitchFamily="34" charset="-120"/>
            </a:endParaRPr>
          </a:p>
        </p:txBody>
      </p:sp>
      <p:sp>
        <p:nvSpPr>
          <p:cNvPr id="59" name="Text 57"/>
          <p:cNvSpPr/>
          <p:nvPr/>
        </p:nvSpPr>
        <p:spPr>
          <a:xfrm>
            <a:off x="7029450" y="3205823"/>
            <a:ext cx="51625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Scaled down</a:t>
            </a:r>
            <a:endParaRPr lang="en-US" sz="1125" dirty="0">
              <a:latin typeface="Microsoft YaHei" pitchFamily="34" charset="0"/>
              <a:ea typeface="Microsoft YaHei" pitchFamily="34" charset="-122"/>
              <a:cs typeface="Microsoft YaHei" pitchFamily="34" charset="-120"/>
            </a:endParaRPr>
          </a:p>
        </p:txBody>
      </p:sp>
      <p:sp>
        <p:nvSpPr>
          <p:cNvPr id="60" name="Shape 58"/>
          <p:cNvSpPr/>
          <p:nvPr/>
        </p:nvSpPr>
        <p:spPr>
          <a:xfrm>
            <a:off x="6362700" y="3676650"/>
            <a:ext cx="2247900" cy="9525"/>
          </a:xfrm>
          <a:prstGeom prst="rect">
            <a:avLst/>
          </a:prstGeom>
          <a:solidFill>
            <a:srgbClr val="24304A"/>
          </a:solidFill>
          <a:ln/>
        </p:spPr>
      </p:sp>
      <p:sp>
        <p:nvSpPr>
          <p:cNvPr id="61" name="Text 59"/>
          <p:cNvSpPr/>
          <p:nvPr/>
        </p:nvSpPr>
        <p:spPr>
          <a:xfrm>
            <a:off x="6362700" y="3816540"/>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Data</a:t>
            </a:r>
            <a:endParaRPr lang="en-US" sz="900" dirty="0">
              <a:latin typeface="Consolas" pitchFamily="34" charset="0"/>
              <a:ea typeface="Microsoft YaHei" pitchFamily="34" charset="-122"/>
              <a:cs typeface="Consolas" pitchFamily="34" charset="-120"/>
            </a:endParaRPr>
          </a:p>
        </p:txBody>
      </p:sp>
      <p:sp>
        <p:nvSpPr>
          <p:cNvPr id="62" name="Text 60"/>
          <p:cNvSpPr/>
          <p:nvPr/>
        </p:nvSpPr>
        <p:spPr>
          <a:xfrm>
            <a:off x="7029450" y="3796373"/>
            <a:ext cx="51625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Replicas, backups</a:t>
            </a:r>
            <a:endParaRPr lang="en-US" sz="1125" dirty="0">
              <a:latin typeface="Microsoft YaHei" pitchFamily="34" charset="0"/>
              <a:ea typeface="Microsoft YaHei" pitchFamily="34" charset="-122"/>
              <a:cs typeface="Microsoft YaHei" pitchFamily="34" charset="-120"/>
            </a:endParaRPr>
          </a:p>
        </p:txBody>
      </p:sp>
      <p:sp>
        <p:nvSpPr>
          <p:cNvPr id="63" name="Shape 61"/>
          <p:cNvSpPr/>
          <p:nvPr/>
        </p:nvSpPr>
        <p:spPr>
          <a:xfrm>
            <a:off x="6362700" y="4267200"/>
            <a:ext cx="2247900" cy="9525"/>
          </a:xfrm>
          <a:prstGeom prst="rect">
            <a:avLst/>
          </a:prstGeom>
          <a:solidFill>
            <a:srgbClr val="24304A"/>
          </a:solidFill>
          <a:ln/>
        </p:spPr>
      </p:sp>
      <p:sp>
        <p:nvSpPr>
          <p:cNvPr id="64" name="Text 62"/>
          <p:cNvSpPr/>
          <p:nvPr/>
        </p:nvSpPr>
        <p:spPr>
          <a:xfrm>
            <a:off x="6362700" y="4407090"/>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RPO</a:t>
            </a:r>
            <a:endParaRPr lang="en-US" sz="900" dirty="0">
              <a:latin typeface="Consolas" pitchFamily="34" charset="0"/>
              <a:ea typeface="Microsoft YaHei" pitchFamily="34" charset="-122"/>
              <a:cs typeface="Consolas" pitchFamily="34" charset="-120"/>
            </a:endParaRPr>
          </a:p>
        </p:txBody>
      </p:sp>
      <p:sp>
        <p:nvSpPr>
          <p:cNvPr id="65" name="Text 63"/>
          <p:cNvSpPr/>
          <p:nvPr/>
        </p:nvSpPr>
        <p:spPr>
          <a:xfrm>
            <a:off x="7029450" y="4386923"/>
            <a:ext cx="51625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Seconds</a:t>
            </a:r>
            <a:endParaRPr lang="en-US" sz="1125" dirty="0">
              <a:latin typeface="Microsoft YaHei" pitchFamily="34" charset="0"/>
              <a:ea typeface="Microsoft YaHei" pitchFamily="34" charset="-122"/>
              <a:cs typeface="Microsoft YaHei" pitchFamily="34" charset="-120"/>
            </a:endParaRPr>
          </a:p>
        </p:txBody>
      </p:sp>
      <p:sp>
        <p:nvSpPr>
          <p:cNvPr id="66" name="Shape 64"/>
          <p:cNvSpPr/>
          <p:nvPr/>
        </p:nvSpPr>
        <p:spPr>
          <a:xfrm>
            <a:off x="6362700" y="4857750"/>
            <a:ext cx="2247900" cy="9525"/>
          </a:xfrm>
          <a:prstGeom prst="rect">
            <a:avLst/>
          </a:prstGeom>
          <a:solidFill>
            <a:srgbClr val="24304A"/>
          </a:solidFill>
          <a:ln/>
        </p:spPr>
      </p:sp>
      <p:sp>
        <p:nvSpPr>
          <p:cNvPr id="67" name="Text 65"/>
          <p:cNvSpPr/>
          <p:nvPr/>
        </p:nvSpPr>
        <p:spPr>
          <a:xfrm>
            <a:off x="6362700" y="4997640"/>
            <a:ext cx="58293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RTO</a:t>
            </a:r>
            <a:endParaRPr lang="en-US" sz="900" dirty="0">
              <a:latin typeface="Consolas" pitchFamily="34" charset="0"/>
              <a:ea typeface="Microsoft YaHei" pitchFamily="34" charset="-122"/>
              <a:cs typeface="Consolas" pitchFamily="34" charset="-120"/>
            </a:endParaRPr>
          </a:p>
        </p:txBody>
      </p:sp>
      <p:sp>
        <p:nvSpPr>
          <p:cNvPr id="68" name="Text 66"/>
          <p:cNvSpPr/>
          <p:nvPr/>
        </p:nvSpPr>
        <p:spPr>
          <a:xfrm>
            <a:off x="7029450" y="4977473"/>
            <a:ext cx="51625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Minutes</a:t>
            </a:r>
            <a:endParaRPr lang="en-US" sz="1125" dirty="0">
              <a:latin typeface="Microsoft YaHei" pitchFamily="34" charset="0"/>
              <a:ea typeface="Microsoft YaHei" pitchFamily="34" charset="-122"/>
              <a:cs typeface="Microsoft YaHei" pitchFamily="34" charset="-120"/>
            </a:endParaRPr>
          </a:p>
        </p:txBody>
      </p:sp>
      <p:sp>
        <p:nvSpPr>
          <p:cNvPr id="69" name="Shape 67"/>
          <p:cNvSpPr/>
          <p:nvPr/>
        </p:nvSpPr>
        <p:spPr>
          <a:xfrm>
            <a:off x="8963025" y="1914525"/>
            <a:ext cx="133350" cy="133350"/>
          </a:xfrm>
          <a:prstGeom prst="ellipse">
            <a:avLst/>
          </a:prstGeom>
          <a:solidFill>
            <a:srgbClr val="0A0F1E"/>
          </a:solidFill>
          <a:ln w="19050">
            <a:solidFill>
              <a:srgbClr val="93A5C0"/>
            </a:solidFill>
            <a:prstDash val="solid"/>
          </a:ln>
        </p:spPr>
      </p:sp>
      <p:sp>
        <p:nvSpPr>
          <p:cNvPr id="70" name="Text 68"/>
          <p:cNvSpPr/>
          <p:nvPr/>
        </p:nvSpPr>
        <p:spPr>
          <a:xfrm>
            <a:off x="8953500" y="1675049"/>
            <a:ext cx="3238500" cy="171450"/>
          </a:xfrm>
          <a:prstGeom prst="rect">
            <a:avLst/>
          </a:prstGeom>
          <a:noFill/>
          <a:ln/>
        </p:spPr>
        <p:txBody>
          <a:bodyPr wrap="none" lIns="0" tIns="0" rIns="0" bIns="0" rtlCol="0" anchor="t"/>
          <a:lstStyle/>
          <a:p>
            <a:pPr algn="l" indent="0" marL="0">
              <a:buNone/>
            </a:pPr>
            <a:r>
              <a:rPr lang="en-US" sz="1125" dirty="0">
                <a:solidFill>
                  <a:srgbClr val="93A5C0"/>
                </a:solidFill>
                <a:latin typeface="Consolas" pitchFamily="34" charset="0"/>
                <a:ea typeface="Microsoft YaHei" pitchFamily="34" charset="-122"/>
                <a:cs typeface="Consolas" pitchFamily="34" charset="-120"/>
              </a:rPr>
              <a:t>Q3 2027 on</a:t>
            </a:r>
            <a:endParaRPr lang="en-US" sz="1125" dirty="0">
              <a:latin typeface="Consolas" pitchFamily="34" charset="0"/>
              <a:ea typeface="Microsoft YaHei" pitchFamily="34" charset="-122"/>
              <a:cs typeface="Consolas" pitchFamily="34" charset="-120"/>
            </a:endParaRPr>
          </a:p>
        </p:txBody>
      </p:sp>
      <p:sp>
        <p:nvSpPr>
          <p:cNvPr id="71" name="Shape 69"/>
          <p:cNvSpPr/>
          <p:nvPr/>
        </p:nvSpPr>
        <p:spPr>
          <a:xfrm>
            <a:off x="8958263" y="2176463"/>
            <a:ext cx="2619375" cy="3095625"/>
          </a:xfrm>
          <a:prstGeom prst="rect">
            <a:avLst/>
          </a:prstGeom>
          <a:solidFill>
            <a:srgbClr val="121A30"/>
          </a:solidFill>
          <a:ln w="9525">
            <a:solidFill>
              <a:srgbClr val="24304A"/>
            </a:solidFill>
            <a:prstDash val="solid"/>
          </a:ln>
        </p:spPr>
      </p:sp>
      <p:sp>
        <p:nvSpPr>
          <p:cNvPr id="72" name="Shape 70"/>
          <p:cNvSpPr/>
          <p:nvPr/>
        </p:nvSpPr>
        <p:spPr>
          <a:xfrm>
            <a:off x="11225213" y="2424113"/>
            <a:ext cx="142875" cy="71438"/>
          </a:xfrm>
          <a:custGeom>
            <a:avLst/>
            <a:gdLst/>
            <a:ahLst/>
            <a:cxnLst/>
            <a:rect l="l" t="t" r="r" b="b"/>
            <a:pathLst>
              <a:path w="142875" h="71438">
                <a:moveTo>
                  <a:pt x="0" y="71438"/>
                </a:moveTo>
                <a:arcTo hR="71438" wR="71438" stAng="10800000" swAng="5400000"/>
                <a:arcTo hR="77391" wR="77391" stAng="16212932" swAng="2628911"/>
                <a:lnTo>
                  <a:pt x="142875" y="39688"/>
                </a:lnTo>
              </a:path>
            </a:pathLst>
          </a:custGeom>
          <a:noFill/>
          <a:ln w="15875">
            <a:solidFill>
              <a:srgbClr val="93A5C0"/>
            </a:solidFill>
            <a:prstDash val="solid"/>
          </a:ln>
        </p:spPr>
      </p:sp>
      <p:sp>
        <p:nvSpPr>
          <p:cNvPr id="73" name="Shape 71"/>
          <p:cNvSpPr/>
          <p:nvPr/>
        </p:nvSpPr>
        <p:spPr>
          <a:xfrm>
            <a:off x="11328400" y="2424113"/>
            <a:ext cx="39688" cy="39688"/>
          </a:xfrm>
          <a:custGeom>
            <a:avLst/>
            <a:gdLst/>
            <a:ahLst/>
            <a:cxnLst/>
            <a:rect l="l" t="t" r="r" b="b"/>
            <a:pathLst>
              <a:path w="39688" h="39688">
                <a:moveTo>
                  <a:pt x="39688" y="0"/>
                </a:moveTo>
                <a:lnTo>
                  <a:pt x="39688" y="39688"/>
                </a:lnTo>
                <a:lnTo>
                  <a:pt x="0" y="39688"/>
                </a:lnTo>
              </a:path>
            </a:pathLst>
          </a:custGeom>
          <a:noFill/>
          <a:ln w="15875">
            <a:solidFill>
              <a:srgbClr val="93A5C0"/>
            </a:solidFill>
            <a:prstDash val="solid"/>
          </a:ln>
        </p:spPr>
      </p:sp>
      <p:sp>
        <p:nvSpPr>
          <p:cNvPr id="74" name="Shape 72"/>
          <p:cNvSpPr/>
          <p:nvPr/>
        </p:nvSpPr>
        <p:spPr>
          <a:xfrm>
            <a:off x="11225213" y="2495550"/>
            <a:ext cx="142875" cy="71438"/>
          </a:xfrm>
          <a:custGeom>
            <a:avLst/>
            <a:gdLst/>
            <a:ahLst/>
            <a:cxnLst/>
            <a:rect l="l" t="t" r="r" b="b"/>
            <a:pathLst>
              <a:path w="142875" h="71438">
                <a:moveTo>
                  <a:pt x="142875" y="0"/>
                </a:moveTo>
                <a:arcTo hR="71438" wR="71438" stAng="0" swAng="5400000"/>
                <a:arcTo hR="77391" wR="77391" stAng="5412932" swAng="2628911"/>
                <a:lnTo>
                  <a:pt x="0" y="31750"/>
                </a:lnTo>
              </a:path>
            </a:pathLst>
          </a:custGeom>
          <a:noFill/>
          <a:ln w="15875">
            <a:solidFill>
              <a:srgbClr val="93A5C0"/>
            </a:solidFill>
            <a:prstDash val="solid"/>
          </a:ln>
        </p:spPr>
      </p:sp>
      <p:sp>
        <p:nvSpPr>
          <p:cNvPr id="75" name="Shape 73"/>
          <p:cNvSpPr/>
          <p:nvPr/>
        </p:nvSpPr>
        <p:spPr>
          <a:xfrm>
            <a:off x="11225213" y="2527300"/>
            <a:ext cx="39688" cy="39688"/>
          </a:xfrm>
          <a:custGeom>
            <a:avLst/>
            <a:gdLst/>
            <a:ahLst/>
            <a:cxnLst/>
            <a:rect l="l" t="t" r="r" b="b"/>
            <a:pathLst>
              <a:path w="39688" h="39688">
                <a:moveTo>
                  <a:pt x="39688" y="0"/>
                </a:moveTo>
                <a:lnTo>
                  <a:pt x="0" y="0"/>
                </a:lnTo>
                <a:lnTo>
                  <a:pt x="0" y="39688"/>
                </a:lnTo>
              </a:path>
            </a:pathLst>
          </a:custGeom>
          <a:noFill/>
          <a:ln w="15875">
            <a:solidFill>
              <a:srgbClr val="93A5C0"/>
            </a:solidFill>
            <a:prstDash val="solid"/>
          </a:ln>
        </p:spPr>
      </p:sp>
      <p:sp>
        <p:nvSpPr>
          <p:cNvPr id="76" name="Text 74"/>
          <p:cNvSpPr/>
          <p:nvPr/>
        </p:nvSpPr>
        <p:spPr>
          <a:xfrm>
            <a:off x="9144000" y="2370154"/>
            <a:ext cx="3048000" cy="251460"/>
          </a:xfrm>
          <a:prstGeom prst="rect">
            <a:avLst/>
          </a:prstGeom>
          <a:noFill/>
          <a:ln/>
        </p:spPr>
        <p:txBody>
          <a:bodyPr wrap="none" lIns="0" tIns="0" rIns="0" bIns="0" rtlCol="0" anchor="t"/>
          <a:lstStyle/>
          <a:p>
            <a:pPr algn="l" indent="0" marL="0">
              <a:buNone/>
            </a:pPr>
            <a:r>
              <a:rPr lang="en-US" sz="1650" b="1" dirty="0">
                <a:solidFill>
                  <a:srgbClr val="EAF1FA"/>
                </a:solidFill>
                <a:latin typeface="Microsoft YaHei" pitchFamily="34" charset="0"/>
                <a:ea typeface="Microsoft YaHei" pitchFamily="34" charset="-122"/>
                <a:cs typeface="Microsoft YaHei" pitchFamily="34" charset="-120"/>
              </a:rPr>
              <a:t>Failover drills</a:t>
            </a:r>
            <a:endParaRPr lang="en-US" sz="1650" dirty="0">
              <a:latin typeface="Microsoft YaHei" pitchFamily="34" charset="0"/>
              <a:ea typeface="Microsoft YaHei" pitchFamily="34" charset="-122"/>
              <a:cs typeface="Microsoft YaHei" pitchFamily="34" charset="-120"/>
            </a:endParaRPr>
          </a:p>
        </p:txBody>
      </p:sp>
      <p:sp>
        <p:nvSpPr>
          <p:cNvPr id="77" name="Shape 75"/>
          <p:cNvSpPr/>
          <p:nvPr/>
        </p:nvSpPr>
        <p:spPr>
          <a:xfrm>
            <a:off x="9144000" y="2781300"/>
            <a:ext cx="2247900" cy="9525"/>
          </a:xfrm>
          <a:prstGeom prst="rect">
            <a:avLst/>
          </a:prstGeom>
          <a:solidFill>
            <a:srgbClr val="24304A"/>
          </a:solidFill>
          <a:ln/>
        </p:spPr>
      </p:sp>
      <p:sp>
        <p:nvSpPr>
          <p:cNvPr id="78" name="Text 76"/>
          <p:cNvSpPr/>
          <p:nvPr/>
        </p:nvSpPr>
        <p:spPr>
          <a:xfrm>
            <a:off x="9144000" y="2921190"/>
            <a:ext cx="30480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Cadence</a:t>
            </a:r>
            <a:endParaRPr lang="en-US" sz="900" dirty="0">
              <a:latin typeface="Consolas" pitchFamily="34" charset="0"/>
              <a:ea typeface="Microsoft YaHei" pitchFamily="34" charset="-122"/>
              <a:cs typeface="Consolas" pitchFamily="34" charset="-120"/>
            </a:endParaRPr>
          </a:p>
        </p:txBody>
      </p:sp>
      <p:sp>
        <p:nvSpPr>
          <p:cNvPr id="79" name="Text 77"/>
          <p:cNvSpPr/>
          <p:nvPr/>
        </p:nvSpPr>
        <p:spPr>
          <a:xfrm>
            <a:off x="9810750" y="2901023"/>
            <a:ext cx="23812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Quarterly</a:t>
            </a:r>
            <a:endParaRPr lang="en-US" sz="1125" dirty="0">
              <a:latin typeface="Microsoft YaHei" pitchFamily="34" charset="0"/>
              <a:ea typeface="Microsoft YaHei" pitchFamily="34" charset="-122"/>
              <a:cs typeface="Microsoft YaHei" pitchFamily="34" charset="-120"/>
            </a:endParaRPr>
          </a:p>
        </p:txBody>
      </p:sp>
      <p:sp>
        <p:nvSpPr>
          <p:cNvPr id="80" name="Shape 78"/>
          <p:cNvSpPr/>
          <p:nvPr/>
        </p:nvSpPr>
        <p:spPr>
          <a:xfrm>
            <a:off x="9144000" y="3371850"/>
            <a:ext cx="2247900" cy="9525"/>
          </a:xfrm>
          <a:prstGeom prst="rect">
            <a:avLst/>
          </a:prstGeom>
          <a:solidFill>
            <a:srgbClr val="24304A"/>
          </a:solidFill>
          <a:ln/>
        </p:spPr>
      </p:sp>
      <p:sp>
        <p:nvSpPr>
          <p:cNvPr id="81" name="Text 79"/>
          <p:cNvSpPr/>
          <p:nvPr/>
        </p:nvSpPr>
        <p:spPr>
          <a:xfrm>
            <a:off x="9144000" y="3511740"/>
            <a:ext cx="3048000" cy="137160"/>
          </a:xfrm>
          <a:prstGeom prst="rect">
            <a:avLst/>
          </a:prstGeom>
          <a:noFill/>
          <a:ln/>
        </p:spPr>
        <p:txBody>
          <a:bodyPr wrap="none" lIns="0" tIns="0" rIns="0" bIns="0" rtlCol="0" anchor="t"/>
          <a:lstStyle/>
          <a:p>
            <a:pPr algn="l" indent="0" marL="0">
              <a:buNone/>
            </a:pPr>
            <a:r>
              <a:rPr lang="en-US" sz="900" dirty="0">
                <a:solidFill>
                  <a:srgbClr val="93A5C0"/>
                </a:solidFill>
                <a:latin typeface="Consolas" pitchFamily="34" charset="0"/>
                <a:ea typeface="Microsoft YaHei" pitchFamily="34" charset="-122"/>
                <a:cs typeface="Consolas" pitchFamily="34" charset="-120"/>
              </a:rPr>
              <a:t>Then</a:t>
            </a:r>
            <a:endParaRPr lang="en-US" sz="900" dirty="0">
              <a:latin typeface="Consolas" pitchFamily="34" charset="0"/>
              <a:ea typeface="Microsoft YaHei" pitchFamily="34" charset="-122"/>
              <a:cs typeface="Consolas" pitchFamily="34" charset="-120"/>
            </a:endParaRPr>
          </a:p>
        </p:txBody>
      </p:sp>
      <p:sp>
        <p:nvSpPr>
          <p:cNvPr id="82" name="Text 80"/>
          <p:cNvSpPr/>
          <p:nvPr/>
        </p:nvSpPr>
        <p:spPr>
          <a:xfrm>
            <a:off x="9810750" y="3491573"/>
            <a:ext cx="2381250" cy="171450"/>
          </a:xfrm>
          <a:prstGeom prst="rect">
            <a:avLst/>
          </a:prstGeom>
          <a:noFill/>
          <a:ln/>
        </p:spPr>
        <p:txBody>
          <a:bodyPr wrap="none" lIns="0" tIns="0" rIns="0" bIns="0" rtlCol="0" anchor="t"/>
          <a:lstStyle/>
          <a:p>
            <a:pPr algn="l" indent="0" marL="0">
              <a:buNone/>
            </a:pPr>
            <a:r>
              <a:rPr lang="en-US" sz="1125" dirty="0">
                <a:solidFill>
                  <a:srgbClr val="EAF1FA"/>
                </a:solidFill>
                <a:latin typeface="Microsoft YaHei" pitchFamily="34" charset="0"/>
                <a:ea typeface="Microsoft YaHei" pitchFamily="34" charset="-122"/>
                <a:cs typeface="Microsoft YaHei" pitchFamily="34" charset="-120"/>
              </a:rPr>
              <a:t>Revisit active-active</a:t>
            </a:r>
            <a:endParaRPr lang="en-US" sz="1125" dirty="0">
              <a:latin typeface="Microsoft YaHei" pitchFamily="34" charset="0"/>
              <a:ea typeface="Microsoft YaHei" pitchFamily="34" charset="-122"/>
              <a:cs typeface="Microsoft YaHei" pitchFamily="34" charset="-120"/>
            </a:endParaRPr>
          </a:p>
        </p:txBody>
      </p:sp>
      <p:sp>
        <p:nvSpPr>
          <p:cNvPr id="83" name="Shape 81"/>
          <p:cNvSpPr/>
          <p:nvPr/>
        </p:nvSpPr>
        <p:spPr>
          <a:xfrm>
            <a:off x="614363" y="5434013"/>
            <a:ext cx="10963275" cy="676275"/>
          </a:xfrm>
          <a:prstGeom prst="rect">
            <a:avLst/>
          </a:prstGeom>
          <a:solidFill>
            <a:srgbClr val="121A30"/>
          </a:solidFill>
          <a:ln w="9525">
            <a:solidFill>
              <a:srgbClr val="FFC14D"/>
            </a:solidFill>
            <a:prstDash val="solid"/>
          </a:ln>
        </p:spPr>
      </p:sp>
      <p:sp>
        <p:nvSpPr>
          <p:cNvPr id="84" name="Shape 82"/>
          <p:cNvSpPr/>
          <p:nvPr/>
        </p:nvSpPr>
        <p:spPr>
          <a:xfrm>
            <a:off x="876300" y="5676900"/>
            <a:ext cx="152400" cy="190500"/>
          </a:xfrm>
          <a:custGeom>
            <a:avLst/>
            <a:gdLst/>
            <a:ahLst/>
            <a:cxnLst/>
            <a:rect l="l" t="t" r="r" b="b"/>
            <a:pathLst>
              <a:path w="152400" h="190500">
                <a:moveTo>
                  <a:pt x="0" y="190500"/>
                </a:moveTo>
                <a:lnTo>
                  <a:pt x="0" y="19050"/>
                </a:lnTo>
                <a:arcTo hR="9525" wR="9525" stAng="10800000" swAng="3187806"/>
                <a:arcTo hR="57150" wR="57150" stAng="13987806" swAng="2212194"/>
                <a:cubicBezTo>
                  <a:pt x="66675" y="0"/>
                  <a:pt x="85725" y="19050"/>
                  <a:pt x="107947" y="19050"/>
                </a:cubicBezTo>
                <a:quadBezTo>
                  <a:pt x="126997" y="19050"/>
                  <a:pt x="137160" y="11430"/>
                </a:quadBezTo>
                <a:arcTo hR="9525" wR="9525" stAng="13987806" swAng="7612194"/>
                <a:lnTo>
                  <a:pt x="152400" y="114300"/>
                </a:lnTo>
                <a:arcTo hR="9525" wR="9525" stAng="0" swAng="3187806"/>
                <a:arcTo hR="57150" wR="57150" stAng="3187806" swAng="2212194"/>
                <a:cubicBezTo>
                  <a:pt x="85725" y="133350"/>
                  <a:pt x="66675" y="114300"/>
                  <a:pt x="38100" y="114300"/>
                </a:cubicBezTo>
                <a:arcTo hR="57150" wR="57150" stAng="16199913" swAng="-2508649"/>
              </a:path>
            </a:pathLst>
          </a:custGeom>
          <a:noFill/>
          <a:ln w="19050">
            <a:solidFill>
              <a:srgbClr val="FFC14D"/>
            </a:solidFill>
            <a:prstDash val="solid"/>
          </a:ln>
        </p:spPr>
      </p:sp>
      <p:sp>
        <p:nvSpPr>
          <p:cNvPr id="85" name="Text 83"/>
          <p:cNvSpPr/>
          <p:nvPr/>
        </p:nvSpPr>
        <p:spPr>
          <a:xfrm>
            <a:off x="1181100" y="5664719"/>
            <a:ext cx="11010900" cy="217170"/>
          </a:xfrm>
          <a:prstGeom prst="rect">
            <a:avLst/>
          </a:prstGeom>
          <a:noFill/>
          <a:ln/>
        </p:spPr>
        <p:txBody>
          <a:bodyPr wrap="none" lIns="0" tIns="0" rIns="0" bIns="0" rtlCol="0" anchor="t"/>
          <a:lstStyle/>
          <a:p>
            <a:pPr algn="l" indent="0" marL="0">
              <a:buNone/>
            </a:pPr>
            <a:r>
              <a:rPr lang="en-US" sz="1425" dirty="0">
                <a:solidFill>
                  <a:srgbClr val="EAF1FA"/>
                </a:solidFill>
                <a:latin typeface="Microsoft YaHei" pitchFamily="34" charset="0"/>
                <a:ea typeface="Microsoft YaHei" pitchFamily="34" charset="-122"/>
                <a:cs typeface="Microsoft YaHei" pitchFamily="34" charset="-120"/>
              </a:rPr>
              <a:t>Decide today: warm standby, not active-active. Throttling, backoff and staged rollout ship in Q4.</a:t>
            </a:r>
            <a:endParaRPr lang="en-US" sz="142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12192000" cy="6858000"/>
          </a:xfrm>
          <a:prstGeom prst="rect">
            <a:avLst/>
          </a:prstGeom>
          <a:solidFill>
            <a:srgbClr val="0A0F1E"/>
          </a:solidFill>
          <a:ln/>
        </p:spPr>
      </p:sp>
      <p:sp>
        <p:nvSpPr>
          <p:cNvPr id="3" name="Shape 1"/>
          <p:cNvSpPr/>
          <p:nvPr/>
        </p:nvSpPr>
        <p:spPr>
          <a:xfrm>
            <a:off x="609600" y="352425"/>
            <a:ext cx="95250" cy="95250"/>
          </a:xfrm>
          <a:prstGeom prst="ellipse">
            <a:avLst/>
          </a:prstGeom>
          <a:solidFill>
            <a:srgbClr val="53E0D2"/>
          </a:solidFill>
          <a:ln/>
        </p:spPr>
      </p:sp>
      <p:sp>
        <p:nvSpPr>
          <p:cNvPr id="4" name="Text 2"/>
          <p:cNvSpPr/>
          <p:nvPr/>
        </p:nvSpPr>
        <p:spPr>
          <a:xfrm>
            <a:off x="800100" y="311885"/>
            <a:ext cx="11391900" cy="148590"/>
          </a:xfrm>
          <a:prstGeom prst="rect">
            <a:avLst/>
          </a:prstGeom>
          <a:noFill/>
          <a:ln/>
        </p:spPr>
        <p:txBody>
          <a:bodyPr wrap="none" lIns="0" tIns="0" rIns="0" bIns="0" rtlCol="0" anchor="t"/>
          <a:lstStyle/>
          <a:p>
            <a:pPr algn="l" indent="0" marL="0">
              <a:buNone/>
            </a:pPr>
            <a:r>
              <a:rPr lang="en-US" sz="975" dirty="0">
                <a:solidFill>
                  <a:srgbClr val="53E0D2"/>
                </a:solidFill>
                <a:latin typeface="Consolas" pitchFamily="34" charset="0"/>
                <a:ea typeface="Microsoft YaHei" pitchFamily="34" charset="-122"/>
                <a:cs typeface="Consolas" pitchFamily="34" charset="-120"/>
              </a:rPr>
              <a:t>EOF / Decision  </a:t>
            </a:r>
            <a:pPr algn="l" indent="0" marL="0">
              <a:buNone/>
            </a:pPr>
            <a:r>
              <a:rPr lang="en-US" sz="975" dirty="0">
                <a:solidFill>
                  <a:srgbClr val="93A5C0"/>
                </a:solidFill>
                <a:latin typeface="Consolas" pitchFamily="34" charset="0"/>
                <a:ea typeface="Microsoft YaHei" pitchFamily="34" charset="-122"/>
                <a:cs typeface="Consolas" pitchFamily="34" charset="-120"/>
              </a:rPr>
              <a:t>   2026-10</a:t>
            </a:r>
            <a:endParaRPr lang="en-US" sz="975" dirty="0">
              <a:latin typeface="Consolas" pitchFamily="34" charset="0"/>
              <a:ea typeface="Microsoft YaHei" pitchFamily="34" charset="-122"/>
              <a:cs typeface="Consolas" pitchFamily="34" charset="-120"/>
            </a:endParaRPr>
          </a:p>
        </p:txBody>
      </p:sp>
      <p:sp>
        <p:nvSpPr>
          <p:cNvPr id="5" name="Shape 3"/>
          <p:cNvSpPr/>
          <p:nvPr/>
        </p:nvSpPr>
        <p:spPr>
          <a:xfrm>
            <a:off x="2015870" y="376238"/>
            <a:ext cx="28575" cy="28575"/>
          </a:xfrm>
          <a:prstGeom prst="ellipse">
            <a:avLst/>
          </a:prstGeom>
          <a:solidFill>
            <a:srgbClr val="3C4A64"/>
          </a:solidFill>
          <a:ln/>
        </p:spPr>
      </p:sp>
      <p:sp>
        <p:nvSpPr>
          <p:cNvPr id="6" name="Text 4"/>
          <p:cNvSpPr/>
          <p:nvPr/>
        </p:nvSpPr>
        <p:spPr>
          <a:xfrm>
            <a:off x="609600" y="2189054"/>
            <a:ext cx="11582400" cy="548640"/>
          </a:xfrm>
          <a:prstGeom prst="rect">
            <a:avLst/>
          </a:prstGeom>
          <a:noFill/>
          <a:ln/>
        </p:spPr>
        <p:txBody>
          <a:bodyPr wrap="none" lIns="0" tIns="0" rIns="0" bIns="0" rtlCol="0" anchor="t"/>
          <a:lstStyle/>
          <a:p>
            <a:pPr algn="l" indent="0" marL="0">
              <a:buNone/>
            </a:pPr>
            <a:r>
              <a:rPr lang="en-US" sz="3600" b="1" dirty="0">
                <a:solidFill>
                  <a:srgbClr val="EAF1FA"/>
                </a:solidFill>
                <a:latin typeface="Microsoft YaHei" pitchFamily="34" charset="0"/>
                <a:ea typeface="Microsoft YaHei" pitchFamily="34" charset="-122"/>
                <a:cs typeface="Microsoft YaHei" pitchFamily="34" charset="-120"/>
              </a:rPr>
              <a:t>Go </a:t>
            </a:r>
            <a:pPr algn="l" indent="0" marL="0">
              <a:buNone/>
            </a:pPr>
            <a:r>
              <a:rPr lang="en-US" sz="3600" b="1" dirty="0">
                <a:solidFill>
                  <a:srgbClr val="53E0D2"/>
                </a:solidFill>
                <a:latin typeface="Microsoft YaHei" pitchFamily="34" charset="0"/>
                <a:ea typeface="Microsoft YaHei" pitchFamily="34" charset="-122"/>
                <a:cs typeface="Microsoft YaHei" pitchFamily="34" charset="-120"/>
              </a:rPr>
              <a:t>warm standby</a:t>
            </a:r>
            <a:pPr algn="l" indent="0" marL="0">
              <a:buNone/>
            </a:pPr>
            <a:r>
              <a:rPr lang="en-US" sz="3600" b="1" dirty="0">
                <a:solidFill>
                  <a:srgbClr val="EAF1FA"/>
                </a:solidFill>
                <a:latin typeface="Microsoft YaHei" pitchFamily="34" charset="0"/>
                <a:ea typeface="Microsoft YaHei" pitchFamily="34" charset="-122"/>
                <a:cs typeface="Microsoft YaHei" pitchFamily="34" charset="-120"/>
              </a:rPr>
              <a:t>. Fix retries and paths first</a:t>
            </a:r>
            <a:endParaRPr lang="en-US" sz="3600" dirty="0">
              <a:latin typeface="Microsoft YaHei" pitchFamily="34" charset="0"/>
              <a:ea typeface="Microsoft YaHei" pitchFamily="34" charset="-122"/>
              <a:cs typeface="Microsoft YaHei" pitchFamily="34" charset="-120"/>
            </a:endParaRPr>
          </a:p>
        </p:txBody>
      </p:sp>
      <p:sp>
        <p:nvSpPr>
          <p:cNvPr id="7" name="Shape 5"/>
          <p:cNvSpPr/>
          <p:nvPr/>
        </p:nvSpPr>
        <p:spPr>
          <a:xfrm>
            <a:off x="609600" y="3009900"/>
            <a:ext cx="10972800" cy="9525"/>
          </a:xfrm>
          <a:prstGeom prst="rect">
            <a:avLst/>
          </a:prstGeom>
          <a:solidFill>
            <a:srgbClr val="24304A"/>
          </a:solidFill>
          <a:ln/>
        </p:spPr>
      </p:sp>
      <p:sp>
        <p:nvSpPr>
          <p:cNvPr id="8" name="Shape 6"/>
          <p:cNvSpPr/>
          <p:nvPr/>
        </p:nvSpPr>
        <p:spPr>
          <a:xfrm>
            <a:off x="609600" y="3000375"/>
            <a:ext cx="304800" cy="28575"/>
          </a:xfrm>
          <a:prstGeom prst="rect">
            <a:avLst/>
          </a:prstGeom>
          <a:solidFill>
            <a:srgbClr val="53E0D2"/>
          </a:solidFill>
          <a:ln/>
        </p:spPr>
      </p:sp>
      <p:sp>
        <p:nvSpPr>
          <p:cNvPr id="9" name="Shape 7"/>
          <p:cNvSpPr/>
          <p:nvPr/>
        </p:nvSpPr>
        <p:spPr>
          <a:xfrm>
            <a:off x="614363" y="3338513"/>
            <a:ext cx="10963275" cy="676275"/>
          </a:xfrm>
          <a:prstGeom prst="rect">
            <a:avLst/>
          </a:prstGeom>
          <a:solidFill>
            <a:srgbClr val="121A30"/>
          </a:solidFill>
          <a:ln w="9525">
            <a:solidFill>
              <a:srgbClr val="24304A"/>
            </a:solidFill>
            <a:prstDash val="solid"/>
          </a:ln>
        </p:spPr>
      </p:sp>
      <p:sp>
        <p:nvSpPr>
          <p:cNvPr id="10" name="Text 8"/>
          <p:cNvSpPr/>
          <p:nvPr/>
        </p:nvSpPr>
        <p:spPr>
          <a:xfrm>
            <a:off x="838200" y="3573249"/>
            <a:ext cx="11353800" cy="228600"/>
          </a:xfrm>
          <a:prstGeom prst="rect">
            <a:avLst/>
          </a:prstGeom>
          <a:noFill/>
          <a:ln/>
        </p:spPr>
        <p:txBody>
          <a:bodyPr wrap="none" lIns="0" tIns="0" rIns="0" bIns="0" rtlCol="0" anchor="t"/>
          <a:lstStyle/>
          <a:p>
            <a:pPr algn="l" indent="0" marL="0">
              <a:buNone/>
            </a:pPr>
            <a:r>
              <a:rPr lang="en-US" sz="1500" b="1" dirty="0">
                <a:solidFill>
                  <a:srgbClr val="53E0D2"/>
                </a:solidFill>
                <a:latin typeface="Consolas" pitchFamily="34" charset="0"/>
                <a:ea typeface="Microsoft YaHei" pitchFamily="34" charset="-122"/>
                <a:cs typeface="Consolas" pitchFamily="34" charset="-120"/>
              </a:rPr>
              <a:t>[ ]</a:t>
            </a:r>
            <a:endParaRPr lang="en-US" sz="1500" dirty="0">
              <a:latin typeface="Consolas" pitchFamily="34" charset="0"/>
              <a:ea typeface="Microsoft YaHei" pitchFamily="34" charset="-122"/>
              <a:cs typeface="Consolas" pitchFamily="34" charset="-120"/>
            </a:endParaRPr>
          </a:p>
        </p:txBody>
      </p:sp>
      <p:sp>
        <p:nvSpPr>
          <p:cNvPr id="11" name="Text 9"/>
          <p:cNvSpPr/>
          <p:nvPr/>
        </p:nvSpPr>
        <p:spPr>
          <a:xfrm>
            <a:off x="1428750" y="3590664"/>
            <a:ext cx="10763250" cy="194310"/>
          </a:xfrm>
          <a:prstGeom prst="rect">
            <a:avLst/>
          </a:prstGeom>
          <a:noFill/>
          <a:ln/>
        </p:spPr>
        <p:txBody>
          <a:bodyPr wrap="none" lIns="0" tIns="0" rIns="0" bIns="0" rtlCol="0" anchor="t"/>
          <a:lstStyle/>
          <a:p>
            <a:pPr algn="l" indent="0" marL="0">
              <a:buNone/>
            </a:pPr>
            <a:r>
              <a:rPr lang="en-US" sz="1275" dirty="0">
                <a:solidFill>
                  <a:srgbClr val="93A5C0"/>
                </a:solidFill>
                <a:latin typeface="Consolas" pitchFamily="34" charset="0"/>
                <a:ea typeface="Microsoft YaHei" pitchFamily="34" charset="-122"/>
                <a:cs typeface="Consolas" pitchFamily="34" charset="-120"/>
              </a:rPr>
              <a:t>Q4 2026</a:t>
            </a:r>
            <a:endParaRPr lang="en-US" sz="1275" dirty="0">
              <a:latin typeface="Consolas" pitchFamily="34" charset="0"/>
              <a:ea typeface="Microsoft YaHei" pitchFamily="34" charset="-122"/>
              <a:cs typeface="Consolas" pitchFamily="34" charset="-120"/>
            </a:endParaRPr>
          </a:p>
        </p:txBody>
      </p:sp>
      <p:sp>
        <p:nvSpPr>
          <p:cNvPr id="12" name="Text 10"/>
          <p:cNvSpPr/>
          <p:nvPr/>
        </p:nvSpPr>
        <p:spPr>
          <a:xfrm>
            <a:off x="2857500" y="3551254"/>
            <a:ext cx="9334500" cy="251460"/>
          </a:xfrm>
          <a:prstGeom prst="rect">
            <a:avLst/>
          </a:prstGeom>
          <a:noFill/>
          <a:ln/>
        </p:spPr>
        <p:txBody>
          <a:bodyPr wrap="none" lIns="0" tIns="0" rIns="0" bIns="0" rtlCol="0" anchor="t"/>
          <a:lstStyle/>
          <a:p>
            <a:pPr algn="l" indent="0" marL="0">
              <a:buNone/>
            </a:pPr>
            <a:r>
              <a:rPr lang="en-US" sz="1650" b="1" dirty="0">
                <a:solidFill>
                  <a:srgbClr val="EAF1FA"/>
                </a:solidFill>
                <a:latin typeface="Microsoft YaHei" pitchFamily="34" charset="0"/>
                <a:ea typeface="Microsoft YaHei" pitchFamily="34" charset="-122"/>
                <a:cs typeface="Microsoft YaHei" pitchFamily="34" charset="-120"/>
              </a:rPr>
              <a:t>Throttling and backoff</a:t>
            </a:r>
            <a:endParaRPr lang="en-US" sz="1650" dirty="0">
              <a:latin typeface="Microsoft YaHei" pitchFamily="34" charset="0"/>
              <a:ea typeface="Microsoft YaHei" pitchFamily="34" charset="-122"/>
              <a:cs typeface="Microsoft YaHei" pitchFamily="34" charset="-120"/>
            </a:endParaRPr>
          </a:p>
        </p:txBody>
      </p:sp>
      <p:sp>
        <p:nvSpPr>
          <p:cNvPr id="13" name="Text 11"/>
          <p:cNvSpPr/>
          <p:nvPr/>
        </p:nvSpPr>
        <p:spPr>
          <a:xfrm>
            <a:off x="5905500" y="3587546"/>
            <a:ext cx="62865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Retry backoff, queue throttling, staged config</a:t>
            </a:r>
            <a:endParaRPr lang="en-US" sz="1275" dirty="0">
              <a:latin typeface="Microsoft YaHei" pitchFamily="34" charset="0"/>
              <a:ea typeface="Microsoft YaHei" pitchFamily="34" charset="-122"/>
              <a:cs typeface="Microsoft YaHei" pitchFamily="34" charset="-120"/>
            </a:endParaRPr>
          </a:p>
        </p:txBody>
      </p:sp>
      <p:sp>
        <p:nvSpPr>
          <p:cNvPr id="14" name="Shape 12"/>
          <p:cNvSpPr/>
          <p:nvPr/>
        </p:nvSpPr>
        <p:spPr>
          <a:xfrm>
            <a:off x="614363" y="4157663"/>
            <a:ext cx="10963275" cy="676275"/>
          </a:xfrm>
          <a:prstGeom prst="rect">
            <a:avLst/>
          </a:prstGeom>
          <a:solidFill>
            <a:srgbClr val="121A30"/>
          </a:solidFill>
          <a:ln w="9525">
            <a:solidFill>
              <a:srgbClr val="24304A"/>
            </a:solidFill>
            <a:prstDash val="solid"/>
          </a:ln>
        </p:spPr>
      </p:sp>
      <p:sp>
        <p:nvSpPr>
          <p:cNvPr id="15" name="Text 13"/>
          <p:cNvSpPr/>
          <p:nvPr/>
        </p:nvSpPr>
        <p:spPr>
          <a:xfrm>
            <a:off x="838200" y="4392399"/>
            <a:ext cx="11353800" cy="228600"/>
          </a:xfrm>
          <a:prstGeom prst="rect">
            <a:avLst/>
          </a:prstGeom>
          <a:noFill/>
          <a:ln/>
        </p:spPr>
        <p:txBody>
          <a:bodyPr wrap="none" lIns="0" tIns="0" rIns="0" bIns="0" rtlCol="0" anchor="t"/>
          <a:lstStyle/>
          <a:p>
            <a:pPr algn="l" indent="0" marL="0">
              <a:buNone/>
            </a:pPr>
            <a:r>
              <a:rPr lang="en-US" sz="1500" b="1" dirty="0">
                <a:solidFill>
                  <a:srgbClr val="53E0D2"/>
                </a:solidFill>
                <a:latin typeface="Consolas" pitchFamily="34" charset="0"/>
                <a:ea typeface="Microsoft YaHei" pitchFamily="34" charset="-122"/>
                <a:cs typeface="Consolas" pitchFamily="34" charset="-120"/>
              </a:rPr>
              <a:t>[ ]</a:t>
            </a:r>
            <a:endParaRPr lang="en-US" sz="1500" dirty="0">
              <a:latin typeface="Consolas" pitchFamily="34" charset="0"/>
              <a:ea typeface="Microsoft YaHei" pitchFamily="34" charset="-122"/>
              <a:cs typeface="Consolas" pitchFamily="34" charset="-120"/>
            </a:endParaRPr>
          </a:p>
        </p:txBody>
      </p:sp>
      <p:sp>
        <p:nvSpPr>
          <p:cNvPr id="16" name="Text 14"/>
          <p:cNvSpPr/>
          <p:nvPr/>
        </p:nvSpPr>
        <p:spPr>
          <a:xfrm>
            <a:off x="1428750" y="4409814"/>
            <a:ext cx="10763250" cy="194310"/>
          </a:xfrm>
          <a:prstGeom prst="rect">
            <a:avLst/>
          </a:prstGeom>
          <a:noFill/>
          <a:ln/>
        </p:spPr>
        <p:txBody>
          <a:bodyPr wrap="none" lIns="0" tIns="0" rIns="0" bIns="0" rtlCol="0" anchor="t"/>
          <a:lstStyle/>
          <a:p>
            <a:pPr algn="l" indent="0" marL="0">
              <a:buNone/>
            </a:pPr>
            <a:r>
              <a:rPr lang="en-US" sz="1275" dirty="0">
                <a:solidFill>
                  <a:srgbClr val="93A5C0"/>
                </a:solidFill>
                <a:latin typeface="Consolas" pitchFamily="34" charset="0"/>
                <a:ea typeface="Microsoft YaHei" pitchFamily="34" charset="-122"/>
                <a:cs typeface="Consolas" pitchFamily="34" charset="-120"/>
              </a:rPr>
              <a:t>Q1 2027</a:t>
            </a:r>
            <a:endParaRPr lang="en-US" sz="1275" dirty="0">
              <a:latin typeface="Consolas" pitchFamily="34" charset="0"/>
              <a:ea typeface="Microsoft YaHei" pitchFamily="34" charset="-122"/>
              <a:cs typeface="Consolas" pitchFamily="34" charset="-120"/>
            </a:endParaRPr>
          </a:p>
        </p:txBody>
      </p:sp>
      <p:sp>
        <p:nvSpPr>
          <p:cNvPr id="17" name="Text 15"/>
          <p:cNvSpPr/>
          <p:nvPr/>
        </p:nvSpPr>
        <p:spPr>
          <a:xfrm>
            <a:off x="2857500" y="4370404"/>
            <a:ext cx="9334500" cy="251460"/>
          </a:xfrm>
          <a:prstGeom prst="rect">
            <a:avLst/>
          </a:prstGeom>
          <a:noFill/>
          <a:ln/>
        </p:spPr>
        <p:txBody>
          <a:bodyPr wrap="none" lIns="0" tIns="0" rIns="0" bIns="0" rtlCol="0" anchor="t"/>
          <a:lstStyle/>
          <a:p>
            <a:pPr algn="l" indent="0" marL="0">
              <a:buNone/>
            </a:pPr>
            <a:r>
              <a:rPr lang="en-US" sz="1650" b="1" dirty="0">
                <a:solidFill>
                  <a:srgbClr val="EAF1FA"/>
                </a:solidFill>
                <a:latin typeface="Microsoft YaHei" pitchFamily="34" charset="0"/>
                <a:ea typeface="Microsoft YaHei" pitchFamily="34" charset="-122"/>
                <a:cs typeface="Microsoft YaHei" pitchFamily="34" charset="-120"/>
              </a:rPr>
              <a:t>Independent paths</a:t>
            </a:r>
            <a:endParaRPr lang="en-US" sz="1650" dirty="0">
              <a:latin typeface="Microsoft YaHei" pitchFamily="34" charset="0"/>
              <a:ea typeface="Microsoft YaHei" pitchFamily="34" charset="-122"/>
              <a:cs typeface="Microsoft YaHei" pitchFamily="34" charset="-120"/>
            </a:endParaRPr>
          </a:p>
        </p:txBody>
      </p:sp>
      <p:sp>
        <p:nvSpPr>
          <p:cNvPr id="18" name="Text 16"/>
          <p:cNvSpPr/>
          <p:nvPr/>
        </p:nvSpPr>
        <p:spPr>
          <a:xfrm>
            <a:off x="5905500" y="4406696"/>
            <a:ext cx="62865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Entry, identity and status each get a path</a:t>
            </a:r>
            <a:endParaRPr lang="en-US" sz="1275" dirty="0">
              <a:latin typeface="Microsoft YaHei" pitchFamily="34" charset="0"/>
              <a:ea typeface="Microsoft YaHei" pitchFamily="34" charset="-122"/>
              <a:cs typeface="Microsoft YaHei" pitchFamily="34" charset="-120"/>
            </a:endParaRPr>
          </a:p>
        </p:txBody>
      </p:sp>
      <p:sp>
        <p:nvSpPr>
          <p:cNvPr id="19" name="Shape 17"/>
          <p:cNvSpPr/>
          <p:nvPr/>
        </p:nvSpPr>
        <p:spPr>
          <a:xfrm>
            <a:off x="614363" y="4976813"/>
            <a:ext cx="10963275" cy="676275"/>
          </a:xfrm>
          <a:prstGeom prst="rect">
            <a:avLst/>
          </a:prstGeom>
          <a:solidFill>
            <a:srgbClr val="121A30"/>
          </a:solidFill>
          <a:ln w="9525">
            <a:solidFill>
              <a:srgbClr val="24304A"/>
            </a:solidFill>
            <a:prstDash val="solid"/>
          </a:ln>
        </p:spPr>
      </p:sp>
      <p:sp>
        <p:nvSpPr>
          <p:cNvPr id="20" name="Text 18"/>
          <p:cNvSpPr/>
          <p:nvPr/>
        </p:nvSpPr>
        <p:spPr>
          <a:xfrm>
            <a:off x="838200" y="5211549"/>
            <a:ext cx="11353800" cy="228600"/>
          </a:xfrm>
          <a:prstGeom prst="rect">
            <a:avLst/>
          </a:prstGeom>
          <a:noFill/>
          <a:ln/>
        </p:spPr>
        <p:txBody>
          <a:bodyPr wrap="none" lIns="0" tIns="0" rIns="0" bIns="0" rtlCol="0" anchor="t"/>
          <a:lstStyle/>
          <a:p>
            <a:pPr algn="l" indent="0" marL="0">
              <a:buNone/>
            </a:pPr>
            <a:r>
              <a:rPr lang="en-US" sz="1500" b="1" dirty="0">
                <a:solidFill>
                  <a:srgbClr val="53E0D2"/>
                </a:solidFill>
                <a:latin typeface="Consolas" pitchFamily="34" charset="0"/>
                <a:ea typeface="Microsoft YaHei" pitchFamily="34" charset="-122"/>
                <a:cs typeface="Consolas" pitchFamily="34" charset="-120"/>
              </a:rPr>
              <a:t>[ ]</a:t>
            </a:r>
            <a:endParaRPr lang="en-US" sz="1500" dirty="0">
              <a:latin typeface="Consolas" pitchFamily="34" charset="0"/>
              <a:ea typeface="Microsoft YaHei" pitchFamily="34" charset="-122"/>
              <a:cs typeface="Consolas" pitchFamily="34" charset="-120"/>
            </a:endParaRPr>
          </a:p>
        </p:txBody>
      </p:sp>
      <p:sp>
        <p:nvSpPr>
          <p:cNvPr id="21" name="Text 19"/>
          <p:cNvSpPr/>
          <p:nvPr/>
        </p:nvSpPr>
        <p:spPr>
          <a:xfrm>
            <a:off x="1428750" y="5228964"/>
            <a:ext cx="10763250" cy="194310"/>
          </a:xfrm>
          <a:prstGeom prst="rect">
            <a:avLst/>
          </a:prstGeom>
          <a:noFill/>
          <a:ln/>
        </p:spPr>
        <p:txBody>
          <a:bodyPr wrap="none" lIns="0" tIns="0" rIns="0" bIns="0" rtlCol="0" anchor="t"/>
          <a:lstStyle/>
          <a:p>
            <a:pPr algn="l" indent="0" marL="0">
              <a:buNone/>
            </a:pPr>
            <a:r>
              <a:rPr lang="en-US" sz="1275" dirty="0">
                <a:solidFill>
                  <a:srgbClr val="93A5C0"/>
                </a:solidFill>
                <a:latin typeface="Consolas" pitchFamily="34" charset="0"/>
                <a:ea typeface="Microsoft YaHei" pitchFamily="34" charset="-122"/>
                <a:cs typeface="Consolas" pitchFamily="34" charset="-120"/>
              </a:rPr>
              <a:t>Q2 2027</a:t>
            </a:r>
            <a:endParaRPr lang="en-US" sz="1275" dirty="0">
              <a:latin typeface="Consolas" pitchFamily="34" charset="0"/>
              <a:ea typeface="Microsoft YaHei" pitchFamily="34" charset="-122"/>
              <a:cs typeface="Consolas" pitchFamily="34" charset="-120"/>
            </a:endParaRPr>
          </a:p>
        </p:txBody>
      </p:sp>
      <p:sp>
        <p:nvSpPr>
          <p:cNvPr id="22" name="Text 20"/>
          <p:cNvSpPr/>
          <p:nvPr/>
        </p:nvSpPr>
        <p:spPr>
          <a:xfrm>
            <a:off x="2857500" y="5189554"/>
            <a:ext cx="9334500" cy="251460"/>
          </a:xfrm>
          <a:prstGeom prst="rect">
            <a:avLst/>
          </a:prstGeom>
          <a:noFill/>
          <a:ln/>
        </p:spPr>
        <p:txBody>
          <a:bodyPr wrap="none" lIns="0" tIns="0" rIns="0" bIns="0" rtlCol="0" anchor="t"/>
          <a:lstStyle/>
          <a:p>
            <a:pPr algn="l" indent="0" marL="0">
              <a:buNone/>
            </a:pPr>
            <a:r>
              <a:rPr lang="en-US" sz="1650" b="1" dirty="0">
                <a:solidFill>
                  <a:srgbClr val="EAF1FA"/>
                </a:solidFill>
                <a:latin typeface="Microsoft YaHei" pitchFamily="34" charset="0"/>
                <a:ea typeface="Microsoft YaHei" pitchFamily="34" charset="-122"/>
                <a:cs typeface="Microsoft YaHei" pitchFamily="34" charset="-120"/>
              </a:rPr>
              <a:t>Warm standby region</a:t>
            </a:r>
            <a:endParaRPr lang="en-US" sz="1650" dirty="0">
              <a:latin typeface="Microsoft YaHei" pitchFamily="34" charset="0"/>
              <a:ea typeface="Microsoft YaHei" pitchFamily="34" charset="-122"/>
              <a:cs typeface="Microsoft YaHei" pitchFamily="34" charset="-120"/>
            </a:endParaRPr>
          </a:p>
        </p:txBody>
      </p:sp>
      <p:sp>
        <p:nvSpPr>
          <p:cNvPr id="23" name="Text 21"/>
          <p:cNvSpPr/>
          <p:nvPr/>
        </p:nvSpPr>
        <p:spPr>
          <a:xfrm>
            <a:off x="5905500" y="5225846"/>
            <a:ext cx="6286500" cy="194310"/>
          </a:xfrm>
          <a:prstGeom prst="rect">
            <a:avLst/>
          </a:prstGeom>
          <a:noFill/>
          <a:ln/>
        </p:spPr>
        <p:txBody>
          <a:bodyPr wrap="none" lIns="0" tIns="0" rIns="0" bIns="0" rtlCol="0" anchor="t"/>
          <a:lstStyle/>
          <a:p>
            <a:pPr algn="l" indent="0" marL="0">
              <a:buNone/>
            </a:pPr>
            <a:r>
              <a:rPr lang="en-US" sz="1275" dirty="0">
                <a:solidFill>
                  <a:srgbClr val="C9D4E4"/>
                </a:solidFill>
                <a:latin typeface="Microsoft YaHei" pitchFamily="34" charset="0"/>
                <a:ea typeface="Microsoft YaHei" pitchFamily="34" charset="-122"/>
                <a:cs typeface="Microsoft YaHei" pitchFamily="34" charset="-120"/>
              </a:rPr>
              <a:t>RPO in seconds, RTO in minutes</a:t>
            </a:r>
            <a:endParaRPr lang="en-US" sz="1275" dirty="0">
              <a:latin typeface="Microsoft YaHei" pitchFamily="34" charset="0"/>
              <a:ea typeface="Microsoft YaHei" pitchFamily="34" charset="-122"/>
              <a:cs typeface="Microsoft YaHei" pitchFamily="34" charset="-120"/>
            </a:endParaRPr>
          </a:p>
        </p:txBody>
      </p:sp>
    </p:spTree>
  </p:cSld>
  <p:clrMapOvr>
    <a:masterClrMapping/>
  </p:clrMapOvr>
  <p:transition xmlns:p14="http://schemas.microsoft.com/office/powerpoint/2010/main" p14:dur="4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1980-01-01T00:00:00Z</dcterms:created>
  <dcterms:modified xsi:type="dcterms:W3CDTF">1980-01-01T00:00:00Z</dcterms:modified>
</cp:coreProperties>
</file>