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这份报告用 Ember、IEA、国家能源局、国家统计局、中电联、BNEF 等机构的公开数据，回顾 2025 年全球和中国电力系统发生了什么，并列出 2026 年要盯的事。全球发电结构统一用 Ember 的数字，IEA 的说法不同时单独写明。2026 年的数字都写明是年内进度或预测。副标题的说法来自 Ember：在没有全球性经济危机的年份里，化石发电第一次停止增长。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这是整份报告的结论。2025 年全球用电增加 8490 亿千瓦时，清洁电力（可再生能源加核电）多发 8870 亿千瓦时，化石发电减少 380 亿千瓦时，是 2020 年以来第一次没有增长。主角是太阳能，一项覆盖了四分之三的增量。支点在中国，风光一年新增 4.3 亿千瓦，火电发电量下降。但电力排放只是持平。进入 2026 年，气价冲击让 IEA 预计煤电回升，中国风光利用率走低，所以说还没有定局。后面分三部分展开：全球、中国、2026 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第一部分讲全球：用电增量由谁接住，太阳能贡献多少，排放有没有跟着下降。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全球用电需求增加 8490 亿千瓦时，同比 +2.8%，和过去十年 2.7% 的平均增速差不多。清洁电力，也就是可再生能源加核电，增加 8870 亿千瓦时，比需求增量还多。化石发电减少 380 亿千瓦时，是 2020 年以来第一个化石发电没有增长的年份。化石内部有进有退：煤电 −630 亿千瓦时，气电 +360 亿千瓦时，油电等其他化石 −120 亿千瓦时。IEA 的方向一致，它的说法是可再生加核电的增量超过了全部发电增量。Ember 原文单位是 TWh，1 TWh 等于 10 亿千瓦时。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太阳能发电量从 2024 年的 2.14 万亿千瓦时增加到 2.78 万亿千瓦时，多发 6360 亿千瓦时，同比 +30%，一项覆盖了需求增量的 75%。风光合计覆盖 99%。太阳能第一次超过风电（2.72 万亿千瓦时）。IEA 给的增量更低：《Electricity 2026》写 6200 亿千瓦时，《Global Energy Review 2026》写约 6000 亿千瓦时。可再生能源是否超过煤电，只有 Ember 这么说，份额 33.8% 对 33.0%。IEA 写的是两者都约 34%、几乎持平，并在 7 月的年中更新里预计 2026 年可再生能源才明确超过煤电。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Ember 估算电力行业排放减少 600 万吨二氧化碳当量，−0.04%，基本就是持平，2024 年是 +1.7%。中国 −3700 万吨，印度 −4200 万吨，两国同年下降是本世纪第一次。但美国 +5200 万吨，因为气价上涨，一部分气电换成了煤电，美国煤电多发了 850 亿千瓦时。IEA 的口径是二氧化碳，同样说电力排放持平，约 139 亿吨。放到全部能源来看，能源相关二氧化碳排放还涨了 0.4%，近 384 亿吨，创了新高（IEA，2026 年 4 月）。所以 2025 年是清洁电力接住增量的一年，还不是电力排放开始下降的一年。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第二部分讲中国：装机、发电和储能三个角度，看中国在全球清洁电力增量里扮演的角色。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2025 年末全国发电装机 38.9 亿千瓦，同比 +16.1%。太阳能 12.0 亿千瓦（+35.4%），风电 6.4 亿千瓦（+22.9%），合计 18.4 亿千瓦，占 47.3%，比火电的 15.4 亿千瓦多约 3 亿千瓦。风光年度新增连续四年走高：2022 年 1.2 亿，2023 年 2.9 亿，2024 年 3.6 亿，2025 年 4.3 亿千瓦。中国光伏新增各家数字差别很大，能源局并网交流口径约 3.15 至 3.17 亿千瓦，各机构的直流或安装口径在 3.7 至 4.15 亿千瓦之间，本页只用官方口径。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全口径来自统计公报，规上是规模以上工业企业口径，两者不能混用。全口径火电发电量 −0.7%，太阳能 +39.8%，规上口径的太阳能只有 +24.4%，差别主要来自分布式光伏。其他口径的说法：中电联统计全口径煤电发电量 −1.9%，煤电占发电量 51.1%。中电联还算出，风、光、生物质的新增电量占全社会用电增量的 97.1%，也就是中国的新增用电几乎全部由新能源接住。全社会用电量 10.37 万亿千瓦时，同比 +5.0%。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BNEF 统计 2025 年全球新增新型储能 1.12 亿千瓦 / 3.07 亿千瓦时，同比 +48%，中国占 54%，美国占 16%。IEA 和国家能源局的数字都在 1.1 亿千瓦左右，方向一致。国家能源局统计中国新型储能年末累计 1.36 亿千瓦 / 3.51 亿千瓦时，同比 +84.3%，平均时长 2.58 小时，锂电占 96.1%。BNEF 年度调查里，固定式储能电池包均价 70 美元/千瓦时，同比 −45%，第一次成为所有用途里最便宜的。储能是让太阳能走出正午的关键，BNEF 预计 2026 年全球新增 1.58 亿千瓦 / 4.59 亿千瓦时，这是预测。配图由 AI 生成，仅作示意。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第三部分讲 2026 年：今年以来的进展和逆风，以及装机放缓的信号。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好消息：上半年全球太阳能发电 1.56 万亿千瓦时，同比 +18%，占全球发电刚过 10%。中午 11 点到下午 2 点，太阳能满足全球四分之一以上的用电。中国上半年煤电发电 2.5 万亿千瓦时，占 49.7%，半年占比第一次低于一半。7 月底中国光伏装机首次超过煤电。8 月规上火电发电量同比 −4.3%。逆风：用电增长在加快，中国上半年全社会用电 +5.3%，IEA 预计 2026 年全球用电 +3.6%。IEA 7 月的年中更新（据媒体转述）把气价上涨归于中东战事造成的液化天然气供应中断，亚洲和欧洲气价升到 2022 至 2023 年危机以来最高，一些地方转用煤电，预计 2026 年全球煤电 +1.4%。中国风光利用率上半年降到约 91%，低于 2025 年全年的 94% 和 95%。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SolarPower Europe 统计 2025 年全球光伏新增 6.64 亿千瓦，同比 +12%，预计 2026 年降到 6.12 亿千瓦，−8%，是二十多年来第一次下降，主要因为中国新增预计 −24%。2023 和 2024 年的 4.52 亿、5.95 亿千瓦由 SPE 公布的增量倒推。这是安装口径，和 IRENA 的 5.1 亿千瓦、IEA-PVPS 的约 6.9 亿千瓦不能放在一起比。中国 1 至 7 月光伏新增 8615 万千瓦，同比 −61%，风电 4707 万千瓦，−12%，数据来自国家能源局，经 PV Tech 报道。投资端已有信号：BNEF 统计 2025 年能源转型投资 2.3 万亿美元，+8%，但可再生能源投资 6900 亿美元，−9.5%，中国是 2013 年以来可再生投资第一次下降。BNEF 的总投资口径包含电动车，不能和 IEA 的能源投资数字相加或相除。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2025 年清洁电力接住了全部新增用电。它能不能连续第二年做到，看三件事。第一，气价冲击会不会把煤电和电力排放重新抬起来，IEA 预计 2026 年煤电 +1.4%。第二，中国新能源全面入市后，装机节奏和消纳怎么变，上半年风光利用率已经降到约 91%。第三，储能能把多少太阳能挪出正午，BNEF 预计 2026 年全球新增储能 1.58 亿千瓦，这是预测。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7106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能源研究团队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7106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10 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2000" y="990600"/>
            <a:ext cx="10668000" cy="9525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7" name="Text 5"/>
          <p:cNvSpPr/>
          <p:nvPr/>
        </p:nvSpPr>
        <p:spPr>
          <a:xfrm>
            <a:off x="762000" y="4060891"/>
            <a:ext cx="11430000" cy="100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6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年全球电力年度报告</a:t>
            </a:r>
            <a:endParaRPr lang="en-US" sz="6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62000" y="5314950"/>
            <a:ext cx="1143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9" name="Text 7"/>
          <p:cNvSpPr/>
          <p:nvPr/>
        </p:nvSpPr>
        <p:spPr>
          <a:xfrm>
            <a:off x="762000" y="5648200"/>
            <a:ext cx="114300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没有危机的年份里，清洁电力首次接住全部新增用电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1687122"/>
            <a:ext cx="114300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清洁电力接住了全部增量，但还没有定局</a:t>
            </a:r>
            <a:endParaRPr lang="en-US" sz="4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62000" y="270510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311129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全球用电增量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2000" y="3380876"/>
            <a:ext cx="11430000" cy="118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8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8490</a:t>
            </a:r>
            <a:endParaRPr lang="en-US" sz="7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4636019"/>
            <a:ext cx="1143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亿千瓦时，+2.8%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114800" y="3086100"/>
            <a:ext cx="0" cy="2143125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43400" y="3111296"/>
            <a:ext cx="7848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清洁电力增量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343400" y="3380876"/>
            <a:ext cx="7848600" cy="118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8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8870</a:t>
            </a:r>
            <a:endParaRPr lang="en-US" sz="7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343400" y="4636019"/>
            <a:ext cx="7848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亿千瓦时，太阳能占 6360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696200" y="3086100"/>
            <a:ext cx="0" cy="2143125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24800" y="3111296"/>
            <a:ext cx="4267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化石发电变化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924800" y="3380876"/>
            <a:ext cx="4267200" cy="118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8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−380</a:t>
            </a:r>
            <a:endParaRPr lang="en-US" sz="7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924800" y="4636019"/>
            <a:ext cx="42672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亿千瓦时，电力排放持平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来源：Ember《Global Electricity Review 2026》（2026 年 4 月）。2025 年与 2024 年相比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601122"/>
            <a:ext cx="11430000" cy="274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8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334000" y="1550879"/>
            <a:ext cx="68580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全球：太阳能接住了增量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34000" y="2207506"/>
            <a:ext cx="6858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年全球电力的供需与排放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334000" y="2857500"/>
            <a:ext cx="6096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Text 6"/>
          <p:cNvSpPr/>
          <p:nvPr/>
        </p:nvSpPr>
        <p:spPr>
          <a:xfrm>
            <a:off x="5334000" y="3073196"/>
            <a:ext cx="685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943600" y="3054869"/>
            <a:ext cx="6248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清洁电力多发 8870 亿千瓦时，盖过了全部用电增量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334000" y="3600450"/>
            <a:ext cx="6096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34000" y="3758996"/>
            <a:ext cx="685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943600" y="3740669"/>
            <a:ext cx="6248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太阳能一年多发 30%，一项覆盖了四分之三的用电增量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334000" y="4286250"/>
            <a:ext cx="6096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334000" y="4444796"/>
            <a:ext cx="685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943600" y="4426469"/>
            <a:ext cx="6248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电力排放没有下降，只是持平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334000" y="4972050"/>
            <a:ext cx="6096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443573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28700" y="443573"/>
            <a:ext cx="1116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全球：太阳能接住了增量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117434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清洁电力多发 8870 亿千瓦时，盖过了全部用电增量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71450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Text 6"/>
          <p:cNvSpPr/>
          <p:nvPr/>
        </p:nvSpPr>
        <p:spPr>
          <a:xfrm>
            <a:off x="762000" y="194888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亿千瓦时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5715000"/>
            <a:ext cx="10668000" cy="0"/>
          </a:xfrm>
          <a:prstGeom prst="line">
            <a:avLst/>
          </a:prstGeom>
          <a:noFill/>
          <a:ln w="9525">
            <a:solidFill>
              <a:srgbClr val="90908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82040" y="3529512"/>
            <a:ext cx="1137920" cy="2185488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11" name="Text 9"/>
          <p:cNvSpPr/>
          <p:nvPr/>
        </p:nvSpPr>
        <p:spPr>
          <a:xfrm>
            <a:off x="0" y="3231943"/>
            <a:ext cx="330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+6360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219960" y="3529512"/>
            <a:ext cx="640080" cy="0"/>
          </a:xfrm>
          <a:prstGeom prst="line">
            <a:avLst/>
          </a:prstGeom>
          <a:noFill/>
          <a:ln w="9525">
            <a:solidFill>
              <a:srgbClr val="90908D"/>
            </a:solidFill>
            <a:prstDash val="dash"/>
          </a:ln>
        </p:spPr>
      </p:sp>
      <p:sp>
        <p:nvSpPr>
          <p:cNvPr id="13" name="Shape 11"/>
          <p:cNvSpPr/>
          <p:nvPr/>
        </p:nvSpPr>
        <p:spPr>
          <a:xfrm>
            <a:off x="2860040" y="2825070"/>
            <a:ext cx="1137920" cy="704442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2527501"/>
            <a:ext cx="6858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+2050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997960" y="2825070"/>
            <a:ext cx="640080" cy="0"/>
          </a:xfrm>
          <a:prstGeom prst="line">
            <a:avLst/>
          </a:prstGeom>
          <a:noFill/>
          <a:ln w="9525">
            <a:solidFill>
              <a:srgbClr val="90908D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4638040" y="2704799"/>
            <a:ext cx="1137920" cy="120271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17" name="Text 15"/>
          <p:cNvSpPr/>
          <p:nvPr/>
        </p:nvSpPr>
        <p:spPr>
          <a:xfrm>
            <a:off x="0" y="2407230"/>
            <a:ext cx="10414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+350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775960" y="2704799"/>
            <a:ext cx="640080" cy="0"/>
          </a:xfrm>
          <a:prstGeom prst="line">
            <a:avLst/>
          </a:prstGeom>
          <a:noFill/>
          <a:ln w="9525">
            <a:solidFill>
              <a:srgbClr val="90908D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6416040" y="2667000"/>
            <a:ext cx="1137920" cy="37799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20" name="Text 18"/>
          <p:cNvSpPr/>
          <p:nvPr/>
        </p:nvSpPr>
        <p:spPr>
          <a:xfrm>
            <a:off x="1778000" y="2369431"/>
            <a:ext cx="10414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+110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553960" y="2667000"/>
            <a:ext cx="640080" cy="0"/>
          </a:xfrm>
          <a:prstGeom prst="line">
            <a:avLst/>
          </a:prstGeom>
          <a:noFill/>
          <a:ln w="9525">
            <a:solidFill>
              <a:srgbClr val="90908D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8194040" y="2667000"/>
            <a:ext cx="1137920" cy="130579"/>
          </a:xfrm>
          <a:prstGeom prst="rect">
            <a:avLst/>
          </a:prstGeom>
          <a:solidFill>
            <a:srgbClr val="C5C5C3"/>
          </a:solidFill>
          <a:ln/>
        </p:spPr>
      </p:sp>
      <p:sp>
        <p:nvSpPr>
          <p:cNvPr id="23" name="Text 21"/>
          <p:cNvSpPr/>
          <p:nvPr/>
        </p:nvSpPr>
        <p:spPr>
          <a:xfrm>
            <a:off x="5334000" y="2861960"/>
            <a:ext cx="6858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−380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331960" y="2797579"/>
            <a:ext cx="640080" cy="0"/>
          </a:xfrm>
          <a:prstGeom prst="line">
            <a:avLst/>
          </a:prstGeom>
          <a:noFill/>
          <a:ln w="9525">
            <a:solidFill>
              <a:srgbClr val="90908D"/>
            </a:solidFill>
            <a:prstDash val="dash"/>
          </a:ln>
        </p:spPr>
      </p:sp>
      <p:sp>
        <p:nvSpPr>
          <p:cNvPr id="25" name="Shape 23"/>
          <p:cNvSpPr/>
          <p:nvPr/>
        </p:nvSpPr>
        <p:spPr>
          <a:xfrm>
            <a:off x="9972040" y="2797579"/>
            <a:ext cx="1137920" cy="2917421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26" name="Text 24"/>
          <p:cNvSpPr/>
          <p:nvPr/>
        </p:nvSpPr>
        <p:spPr>
          <a:xfrm>
            <a:off x="8890000" y="2481684"/>
            <a:ext cx="330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8490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082040" y="2381250"/>
            <a:ext cx="6471920" cy="133350"/>
          </a:xfrm>
          <a:custGeom>
            <a:avLst/>
            <a:gdLst/>
            <a:ahLst/>
            <a:cxnLst/>
            <a:rect l="l" t="t" r="r" b="b"/>
            <a:pathLst>
              <a:path w="6471920" h="133350">
                <a:moveTo>
                  <a:pt x="0" y="133350"/>
                </a:moveTo>
                <a:lnTo>
                  <a:pt x="0" y="0"/>
                </a:lnTo>
                <a:lnTo>
                  <a:pt x="6471920" y="0"/>
                </a:lnTo>
                <a:lnTo>
                  <a:pt x="6471920" y="133350"/>
                </a:lnTo>
              </a:path>
            </a:pathLst>
          </a:custGeom>
          <a:noFill/>
          <a:ln w="19050">
            <a:solidFill>
              <a:srgbClr val="D7282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0" y="2102731"/>
            <a:ext cx="863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清洁电力合计 +8870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5844971"/>
            <a:ext cx="3302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太阳能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5844971"/>
            <a:ext cx="685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风电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5844971"/>
            <a:ext cx="10414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核电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1778000" y="5844971"/>
            <a:ext cx="10414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水电及其他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5334000" y="5844971"/>
            <a:ext cx="685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化石能源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890000" y="5844971"/>
            <a:ext cx="3302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用电增量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来源：Ember（2026 年 4 月）。2025 年全球发电量同比增减，「水电及其他」含生物质，由清洁电力合计减去前三项得出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443573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28700" y="443573"/>
            <a:ext cx="1116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全球：太阳能接住了增量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117434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太阳能一年多发 30%，一项覆盖了四分之三的用电增量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71450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Text 6"/>
          <p:cNvSpPr/>
          <p:nvPr/>
        </p:nvSpPr>
        <p:spPr>
          <a:xfrm>
            <a:off x="762000" y="194888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全球太阳能发电量，万亿千瓦时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5676900"/>
            <a:ext cx="6477000" cy="0"/>
          </a:xfrm>
          <a:prstGeom prst="line">
            <a:avLst/>
          </a:prstGeom>
          <a:noFill/>
          <a:ln w="9525">
            <a:solidFill>
              <a:srgbClr val="90908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76325" y="5444394"/>
            <a:ext cx="990600" cy="232506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11" name="Shape 9"/>
          <p:cNvSpPr/>
          <p:nvPr/>
        </p:nvSpPr>
        <p:spPr>
          <a:xfrm>
            <a:off x="2695575" y="4487543"/>
            <a:ext cx="990600" cy="1189357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12" name="Shape 10"/>
          <p:cNvSpPr/>
          <p:nvPr/>
        </p:nvSpPr>
        <p:spPr>
          <a:xfrm>
            <a:off x="4314825" y="3763197"/>
            <a:ext cx="990600" cy="1913703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13" name="Shape 11"/>
          <p:cNvSpPr/>
          <p:nvPr/>
        </p:nvSpPr>
        <p:spPr>
          <a:xfrm>
            <a:off x="5934075" y="3190875"/>
            <a:ext cx="990600" cy="2486025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5146825"/>
            <a:ext cx="3143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0.26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4189974"/>
            <a:ext cx="6381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1.33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3465628"/>
            <a:ext cx="9620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2.14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66750" y="2893306"/>
            <a:ext cx="11525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2.78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810125" y="2733675"/>
            <a:ext cx="1619250" cy="705672"/>
          </a:xfrm>
          <a:custGeom>
            <a:avLst/>
            <a:gdLst/>
            <a:ahLst/>
            <a:cxnLst/>
            <a:rect l="l" t="t" r="r" b="b"/>
            <a:pathLst>
              <a:path w="1619250" h="705672">
                <a:moveTo>
                  <a:pt x="0" y="705672"/>
                </a:moveTo>
                <a:lnTo>
                  <a:pt x="0" y="0"/>
                </a:lnTo>
                <a:lnTo>
                  <a:pt x="1619250" y="0"/>
                </a:lnTo>
                <a:lnTo>
                  <a:pt x="1619250" y="133350"/>
                </a:lnTo>
              </a:path>
            </a:pathLst>
          </a:custGeom>
          <a:noFill/>
          <a:ln w="19050">
            <a:solidFill>
              <a:srgbClr val="D7282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0" y="2455156"/>
            <a:ext cx="1123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+30%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5806871"/>
            <a:ext cx="314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5806871"/>
            <a:ext cx="6381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5806871"/>
            <a:ext cx="9620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66750" y="5806871"/>
            <a:ext cx="11525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620000" y="2038350"/>
            <a:ext cx="9525" cy="300990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25" name="Text 23"/>
          <p:cNvSpPr/>
          <p:nvPr/>
        </p:nvSpPr>
        <p:spPr>
          <a:xfrm>
            <a:off x="8001000" y="2053660"/>
            <a:ext cx="4191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用电增量由太阳能覆盖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001000" y="2295276"/>
            <a:ext cx="41910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75%</a:t>
            </a:r>
            <a:endParaRPr lang="en-US" sz="3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001000" y="2929960"/>
            <a:ext cx="4191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6360 / 8490 亿千瓦时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001000" y="3505200"/>
            <a:ext cx="3429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001000" y="3672910"/>
            <a:ext cx="4191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可再生能源发电份额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001000" y="3914526"/>
            <a:ext cx="41910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33.8%</a:t>
            </a:r>
            <a:endParaRPr lang="en-US" sz="3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001000" y="4549210"/>
            <a:ext cx="4191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煤电 33.0%。IEA 认为两者持平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来源：Ember（2026 年 4 月），IEA（2026 年 4 月、7 月）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443573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28700" y="443573"/>
            <a:ext cx="1116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全球：太阳能接住了增量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117434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电力排放没有下降，只是持平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71450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Text 6"/>
          <p:cNvSpPr/>
          <p:nvPr/>
        </p:nvSpPr>
        <p:spPr>
          <a:xfrm>
            <a:off x="762000" y="213974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年全球电力行业排放变化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85800" y="2482982"/>
            <a:ext cx="11506200" cy="2011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2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−0.04%</a:t>
            </a:r>
            <a:endParaRPr lang="en-US" sz="13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62000" y="4798306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年是 +1.7%。IEA 的估算同样是持平，约 139 亿吨二氧化碳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620000" y="2114550"/>
            <a:ext cx="9525" cy="28765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12" name="Text 10"/>
          <p:cNvSpPr/>
          <p:nvPr/>
        </p:nvSpPr>
        <p:spPr>
          <a:xfrm>
            <a:off x="8001000" y="2139385"/>
            <a:ext cx="4191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电力碳强度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001000" y="2401497"/>
            <a:ext cx="41910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458</a:t>
            </a:r>
            <a:endParaRPr lang="en-US" sz="4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001000" y="3101771"/>
            <a:ext cx="4191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克二氧化碳当量/千瓦时，比 2024 年低 2.7%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001000" y="3600450"/>
            <a:ext cx="3429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01000" y="3815785"/>
            <a:ext cx="4191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能源相关二氧化碳总排放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001000" y="4077897"/>
            <a:ext cx="41910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+0.4%</a:t>
            </a:r>
            <a:endParaRPr lang="en-US" sz="4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001000" y="4778171"/>
            <a:ext cx="4191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近 384 亿吨，仍创新高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来源：Ember（2026 年 4 月），IEA（2026 年 2 月、4 月）。Ember 为二氧化碳当量口径，IEA 为二氧化碳口径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601122"/>
            <a:ext cx="11430000" cy="274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8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334000" y="1550879"/>
            <a:ext cx="68580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中国：全球转型的支点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34000" y="2207506"/>
            <a:ext cx="6858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装机、发电与储能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334000" y="2857500"/>
            <a:ext cx="6096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Text 6"/>
          <p:cNvSpPr/>
          <p:nvPr/>
        </p:nvSpPr>
        <p:spPr>
          <a:xfrm>
            <a:off x="5334000" y="3073196"/>
            <a:ext cx="685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943600" y="3054869"/>
            <a:ext cx="6248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中国风光一年新增 4.3 亿千瓦，装机已超过火电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334000" y="3600450"/>
            <a:ext cx="6096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34000" y="3758996"/>
            <a:ext cx="685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943600" y="3740669"/>
            <a:ext cx="6248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中国火电发电量降了 0.7%，太阳能发电增长近四成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334000" y="4286250"/>
            <a:ext cx="6096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334000" y="4444796"/>
            <a:ext cx="685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943600" y="4426469"/>
            <a:ext cx="6248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储能一年新增 1.12 亿千瓦，一半以上装在中国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334000" y="4972050"/>
            <a:ext cx="6096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443573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28700" y="443573"/>
            <a:ext cx="1116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中国：全球转型的支点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117434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中国风光一年新增 4.3 亿千瓦，装机已超过火电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71450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Text 6"/>
          <p:cNvSpPr/>
          <p:nvPr/>
        </p:nvSpPr>
        <p:spPr>
          <a:xfrm>
            <a:off x="762000" y="20441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年末全国发电装机 38.9 亿千瓦，按电源分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2362200"/>
            <a:ext cx="3276487" cy="6858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10" name="Shape 8"/>
          <p:cNvSpPr/>
          <p:nvPr/>
        </p:nvSpPr>
        <p:spPr>
          <a:xfrm>
            <a:off x="4057537" y="2362200"/>
            <a:ext cx="1735645" cy="685800"/>
          </a:xfrm>
          <a:prstGeom prst="rect">
            <a:avLst/>
          </a:prstGeom>
          <a:solidFill>
            <a:srgbClr val="E77E82"/>
          </a:solidFill>
          <a:ln/>
        </p:spPr>
      </p:sp>
      <p:sp>
        <p:nvSpPr>
          <p:cNvPr id="11" name="Shape 9"/>
          <p:cNvSpPr/>
          <p:nvPr/>
        </p:nvSpPr>
        <p:spPr>
          <a:xfrm>
            <a:off x="5812233" y="2362200"/>
            <a:ext cx="4200444" cy="68580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12" name="Shape 10"/>
          <p:cNvSpPr/>
          <p:nvPr/>
        </p:nvSpPr>
        <p:spPr>
          <a:xfrm>
            <a:off x="10031727" y="2362200"/>
            <a:ext cx="1209237" cy="685800"/>
          </a:xfrm>
          <a:prstGeom prst="rect">
            <a:avLst/>
          </a:prstGeom>
          <a:solidFill>
            <a:srgbClr val="90908D"/>
          </a:solidFill>
          <a:ln/>
        </p:spPr>
      </p:sp>
      <p:sp>
        <p:nvSpPr>
          <p:cNvPr id="13" name="Shape 11"/>
          <p:cNvSpPr/>
          <p:nvPr/>
        </p:nvSpPr>
        <p:spPr>
          <a:xfrm>
            <a:off x="11260014" y="2362200"/>
            <a:ext cx="169986" cy="685800"/>
          </a:xfrm>
          <a:prstGeom prst="rect">
            <a:avLst/>
          </a:prstGeom>
          <a:solidFill>
            <a:srgbClr val="C5C5C3"/>
          </a:solidFill>
          <a:ln/>
        </p:spPr>
      </p:sp>
      <p:sp>
        <p:nvSpPr>
          <p:cNvPr id="14" name="Text 12"/>
          <p:cNvSpPr/>
          <p:nvPr/>
        </p:nvSpPr>
        <p:spPr>
          <a:xfrm>
            <a:off x="895350" y="2492171"/>
            <a:ext cx="112966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太阳能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95350" y="2748985"/>
            <a:ext cx="11296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12.02 亿千瓦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190887" y="2492171"/>
            <a:ext cx="8001113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风电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190887" y="2748985"/>
            <a:ext cx="800111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6.40 亿千瓦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945583" y="2492171"/>
            <a:ext cx="6246417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火电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945583" y="2748985"/>
            <a:ext cx="624641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15.39 亿千瓦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165077" y="2492171"/>
            <a:ext cx="2026923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水电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165077" y="2748985"/>
            <a:ext cx="202692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4.48 亿千瓦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2044135"/>
            <a:ext cx="114204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核电 0.62 亿千瓦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1335482" y="2266950"/>
            <a:ext cx="0" cy="76200"/>
          </a:xfrm>
          <a:prstGeom prst="line">
            <a:avLst/>
          </a:prstGeom>
          <a:noFill/>
          <a:ln w="9525">
            <a:solidFill>
              <a:srgbClr val="5F5F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62000" y="3168808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太阳能和风电 18.42 亿千瓦，占 47.3%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812233" y="3168808"/>
            <a:ext cx="6379767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火电 15.39 亿千瓦，占 39.6%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62000" y="37967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风电和太阳能年度新增，亿千瓦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762000" y="5676900"/>
            <a:ext cx="5905500" cy="0"/>
          </a:xfrm>
          <a:prstGeom prst="line">
            <a:avLst/>
          </a:prstGeom>
          <a:noFill/>
          <a:ln w="9525">
            <a:solidFill>
              <a:srgbClr val="90908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2511" y="5208004"/>
            <a:ext cx="915353" cy="468896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29" name="Shape 27"/>
          <p:cNvSpPr/>
          <p:nvPr/>
        </p:nvSpPr>
        <p:spPr>
          <a:xfrm>
            <a:off x="2518886" y="4543735"/>
            <a:ext cx="915352" cy="1133165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0" name="Shape 28"/>
          <p:cNvSpPr/>
          <p:nvPr/>
        </p:nvSpPr>
        <p:spPr>
          <a:xfrm>
            <a:off x="3995261" y="4270213"/>
            <a:ext cx="915352" cy="1406687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1" name="Shape 29"/>
          <p:cNvSpPr/>
          <p:nvPr/>
        </p:nvSpPr>
        <p:spPr>
          <a:xfrm>
            <a:off x="5471636" y="3996690"/>
            <a:ext cx="915353" cy="168021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32" name="Text 30"/>
          <p:cNvSpPr/>
          <p:nvPr/>
        </p:nvSpPr>
        <p:spPr>
          <a:xfrm>
            <a:off x="0" y="4910435"/>
            <a:ext cx="300037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1.2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4246166"/>
            <a:ext cx="595312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2.9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3972644"/>
            <a:ext cx="890587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3.6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0" y="3699121"/>
            <a:ext cx="1185862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5806871"/>
            <a:ext cx="300037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0" y="5806871"/>
            <a:ext cx="595312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0" y="5806871"/>
            <a:ext cx="890587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5806871"/>
            <a:ext cx="1185862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7429500" y="3886200"/>
            <a:ext cx="9525" cy="20002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41" name="Text 39"/>
          <p:cNvSpPr/>
          <p:nvPr/>
        </p:nvSpPr>
        <p:spPr>
          <a:xfrm>
            <a:off x="7810500" y="390151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风光占全国发电装机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7810500" y="4121183"/>
            <a:ext cx="43815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47.3%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9400638" y="4292035"/>
            <a:ext cx="279136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比火电多约 3 亿千瓦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810500" y="4781550"/>
            <a:ext cx="36195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810500" y="49492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可再生能源新增占全部新增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7810500" y="5168933"/>
            <a:ext cx="43815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83%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9400638" y="5339785"/>
            <a:ext cx="279136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全年新增 4.52 亿千瓦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来源：国家统计局 2025 年统计公报（2026 年 2 月），国家能源局（2026 年 1 月、2 月）。并网口径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443573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28700" y="443573"/>
            <a:ext cx="1116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中国：全球转型的支点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117434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中国火电发电量降了 0.7%，太阳能发电增长近四成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71450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Text 6"/>
          <p:cNvSpPr/>
          <p:nvPr/>
        </p:nvSpPr>
        <p:spPr>
          <a:xfrm>
            <a:off x="762000" y="1958410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电源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0" y="1958410"/>
            <a:ext cx="718599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全口径发电量（万亿千瓦时）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0" y="1958410"/>
            <a:ext cx="913240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全口径同比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1958410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规上工业同比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2000" y="220980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350381"/>
            <a:ext cx="11277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火电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0" y="2350381"/>
            <a:ext cx="718599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6.33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2350381"/>
            <a:ext cx="9132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−0.7%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2350381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−1.0%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62000" y="2686050"/>
            <a:ext cx="10668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" y="2807581"/>
            <a:ext cx="11277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水电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0" y="2807581"/>
            <a:ext cx="718599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1.46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2807581"/>
            <a:ext cx="9132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+2.5%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2807581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+2.8%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62000" y="3143250"/>
            <a:ext cx="10668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3264781"/>
            <a:ext cx="11277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核电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3264781"/>
            <a:ext cx="718599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0.49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3264781"/>
            <a:ext cx="9132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+7.6%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3264781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+7.7%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762000" y="3600450"/>
            <a:ext cx="10668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14400" y="3721981"/>
            <a:ext cx="11277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风电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3721981"/>
            <a:ext cx="718599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1.13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3721981"/>
            <a:ext cx="9132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+13.1%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3721981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+9.7%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62000" y="4057650"/>
            <a:ext cx="10668000" cy="457200"/>
          </a:xfrm>
          <a:prstGeom prst="rect">
            <a:avLst/>
          </a:prstGeom>
          <a:solidFill>
            <a:srgbClr val="FBEAEA"/>
          </a:solidFill>
          <a:ln/>
        </p:spPr>
      </p:sp>
      <p:sp>
        <p:nvSpPr>
          <p:cNvPr id="33" name="Text 31"/>
          <p:cNvSpPr/>
          <p:nvPr/>
        </p:nvSpPr>
        <p:spPr>
          <a:xfrm>
            <a:off x="914400" y="4179181"/>
            <a:ext cx="11277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CD27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太阳能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4179181"/>
            <a:ext cx="718599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CD27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1.17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0" y="4179181"/>
            <a:ext cx="9132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CD27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+39.8%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4179181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CD27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+24.4%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762000" y="451485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8" name="Text 36"/>
          <p:cNvSpPr/>
          <p:nvPr/>
        </p:nvSpPr>
        <p:spPr>
          <a:xfrm>
            <a:off x="914400" y="4636381"/>
            <a:ext cx="11277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合计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4636381"/>
            <a:ext cx="718599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10.58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0" y="4636381"/>
            <a:ext cx="913240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+4.8%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0" y="4636381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+2.2%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762000" y="4972050"/>
            <a:ext cx="10668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62000" y="5219700"/>
            <a:ext cx="10668000" cy="609600"/>
          </a:xfrm>
          <a:prstGeom prst="rect">
            <a:avLst/>
          </a:prstGeom>
          <a:solidFill>
            <a:srgbClr val="EBEBE9"/>
          </a:solidFill>
          <a:ln/>
        </p:spPr>
      </p:sp>
      <p:sp>
        <p:nvSpPr>
          <p:cNvPr id="44" name="Text 42"/>
          <p:cNvSpPr/>
          <p:nvPr/>
        </p:nvSpPr>
        <p:spPr>
          <a:xfrm>
            <a:off x="990600" y="5417431"/>
            <a:ext cx="11201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大量分布式光伏不在规上统计里，规上口径会低估太阳能的增长，本报告用全口径。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来源：国家统计局 2025 年统计公报（2026 年 2 月）、2025 年 12 月工业生产数据（2026 年 1 月）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27083" b="27083"/>
          <a:stretch/>
        </p:blipFill>
        <p:spPr>
          <a:xfrm>
            <a:off x="0" y="0"/>
            <a:ext cx="12192000" cy="31432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62000" y="342224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储能一年新增 1.12 亿千瓦，一半以上装在中国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762000" y="398145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7" name="Text 4"/>
          <p:cNvSpPr/>
          <p:nvPr/>
        </p:nvSpPr>
        <p:spPr>
          <a:xfrm>
            <a:off x="762000" y="425429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全球新型储能新增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62000" y="4588631"/>
            <a:ext cx="114300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1.12 亿千瓦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62000" y="5207519"/>
            <a:ext cx="1143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 +48%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114800" y="4229100"/>
            <a:ext cx="0" cy="1571625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343400" y="4254296"/>
            <a:ext cx="7848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装在中国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343400" y="4588631"/>
            <a:ext cx="78486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54%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343400" y="5207519"/>
            <a:ext cx="7848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 16%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696200" y="4229100"/>
            <a:ext cx="0" cy="1571625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24800" y="4254296"/>
            <a:ext cx="4267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储能电池包均价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7924800" y="4588631"/>
            <a:ext cx="42672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70 美元/千瓦时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7924800" y="5207519"/>
            <a:ext cx="42672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 −45%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来源：BNEF（2025 年 12 月、2026 年 5 月）。新型储能，不含抽水蓄能。图为示意图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601122"/>
            <a:ext cx="11430000" cy="274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8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334000" y="1550879"/>
            <a:ext cx="68580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2026：还没有定局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34000" y="2207506"/>
            <a:ext cx="6858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今年以来的变化与接下来的看点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334000" y="2857500"/>
            <a:ext cx="6096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Text 6"/>
          <p:cNvSpPr/>
          <p:nvPr/>
        </p:nvSpPr>
        <p:spPr>
          <a:xfrm>
            <a:off x="5334000" y="3073196"/>
            <a:ext cx="685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943600" y="3054869"/>
            <a:ext cx="6248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年以来，太阳能继续向前，气价和消纳带来逆风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334000" y="3600450"/>
            <a:ext cx="6096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34000" y="3758996"/>
            <a:ext cx="685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943600" y="3740669"/>
            <a:ext cx="6248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全球光伏新增预计在 2026 年下降，二十多年来首次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334000" y="4286250"/>
            <a:ext cx="6096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443573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28700" y="443573"/>
            <a:ext cx="1116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2026：还没有定局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117434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年以来，太阳能继续向前，气价和消纳带来逆风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71450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Text 6"/>
          <p:cNvSpPr/>
          <p:nvPr/>
        </p:nvSpPr>
        <p:spPr>
          <a:xfrm>
            <a:off x="762000" y="206354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" y="410189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790700" y="2076450"/>
            <a:ext cx="0" cy="1733550"/>
          </a:xfrm>
          <a:prstGeom prst="line">
            <a:avLst/>
          </a:prstGeom>
          <a:noFill/>
          <a:ln w="9525">
            <a:solidFill>
              <a:srgbClr val="90908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9950" y="3810000"/>
            <a:ext cx="0" cy="1390650"/>
          </a:xfrm>
          <a:prstGeom prst="line">
            <a:avLst/>
          </a:prstGeom>
          <a:noFill/>
          <a:ln w="9525">
            <a:solidFill>
              <a:srgbClr val="90908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029200" y="3810000"/>
            <a:ext cx="0" cy="1390650"/>
          </a:xfrm>
          <a:prstGeom prst="line">
            <a:avLst/>
          </a:prstGeom>
          <a:noFill/>
          <a:ln w="9525">
            <a:solidFill>
              <a:srgbClr val="90908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48450" y="2076450"/>
            <a:ext cx="0" cy="1733550"/>
          </a:xfrm>
          <a:prstGeom prst="line">
            <a:avLst/>
          </a:prstGeom>
          <a:noFill/>
          <a:ln w="9525">
            <a:solidFill>
              <a:srgbClr val="D7282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67700" y="3810000"/>
            <a:ext cx="0" cy="1390650"/>
          </a:xfrm>
          <a:prstGeom prst="line">
            <a:avLst/>
          </a:prstGeom>
          <a:noFill/>
          <a:ln w="9525">
            <a:solidFill>
              <a:srgbClr val="90908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86950" y="3810000"/>
            <a:ext cx="0" cy="1390650"/>
          </a:xfrm>
          <a:prstGeom prst="line">
            <a:avLst/>
          </a:prstGeom>
          <a:noFill/>
          <a:ln w="9525">
            <a:solidFill>
              <a:srgbClr val="90908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38300" y="3810000"/>
            <a:ext cx="9791700" cy="0"/>
          </a:xfrm>
          <a:prstGeom prst="line">
            <a:avLst/>
          </a:prstGeom>
          <a:noFill/>
          <a:ln w="19050">
            <a:solidFill>
              <a:srgbClr val="10101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724025" y="3743325"/>
            <a:ext cx="133350" cy="133350"/>
          </a:xfrm>
          <a:prstGeom prst="ellipse">
            <a:avLst/>
          </a:prstGeom>
          <a:solidFill>
            <a:srgbClr val="F7F7F5"/>
          </a:solidFill>
          <a:ln w="19050">
            <a:solidFill>
              <a:srgbClr val="10101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24050" y="2053660"/>
            <a:ext cx="10267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上半年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924050" y="2310835"/>
            <a:ext cx="10267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太阳能占比过 10%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924050" y="2587060"/>
            <a:ext cx="10267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去年同期 8.9%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343275" y="3743325"/>
            <a:ext cx="133350" cy="133350"/>
          </a:xfrm>
          <a:prstGeom prst="ellipse">
            <a:avLst/>
          </a:prstGeom>
          <a:solidFill>
            <a:srgbClr val="F7F7F5"/>
          </a:solidFill>
          <a:ln w="19050">
            <a:solidFill>
              <a:srgbClr val="10101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43300" y="4092010"/>
            <a:ext cx="8648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上半年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543300" y="4349185"/>
            <a:ext cx="8648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煤电占比 49.7%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543300" y="4625410"/>
            <a:ext cx="8648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半年首次低于一半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962525" y="3743325"/>
            <a:ext cx="133350" cy="133350"/>
          </a:xfrm>
          <a:prstGeom prst="ellipse">
            <a:avLst/>
          </a:prstGeom>
          <a:solidFill>
            <a:srgbClr val="F7F7F5"/>
          </a:solidFill>
          <a:ln w="19050">
            <a:solidFill>
              <a:srgbClr val="10101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162550" y="4092010"/>
            <a:ext cx="7029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上半年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5162550" y="4349185"/>
            <a:ext cx="7029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风光利用率走低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162550" y="4625410"/>
            <a:ext cx="7029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风电 90.9%，光伏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162550" y="4834960"/>
            <a:ext cx="7029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91.4%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581775" y="3743325"/>
            <a:ext cx="133350" cy="133350"/>
          </a:xfrm>
          <a:prstGeom prst="ellipse">
            <a:avLst/>
          </a:prstGeom>
          <a:solidFill>
            <a:srgbClr val="D7282F"/>
          </a:solidFill>
          <a:ln w="19050">
            <a:solidFill>
              <a:srgbClr val="D7282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781800" y="2053660"/>
            <a:ext cx="5410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781800" y="2310835"/>
            <a:ext cx="5410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IEA：煤电将回升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781800" y="2539435"/>
            <a:ext cx="5410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1.4%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781800" y="2815660"/>
            <a:ext cx="5410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气价冲击，部分转回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781800" y="3025210"/>
            <a:ext cx="5410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煤电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8201025" y="3743325"/>
            <a:ext cx="133350" cy="133350"/>
          </a:xfrm>
          <a:prstGeom prst="ellipse">
            <a:avLst/>
          </a:prstGeom>
          <a:solidFill>
            <a:srgbClr val="F7F7F5"/>
          </a:solidFill>
          <a:ln w="19050">
            <a:solidFill>
              <a:srgbClr val="10101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401050" y="4092010"/>
            <a:ext cx="3790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月底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8401050" y="4349185"/>
            <a:ext cx="3790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光伏装机超过煤电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401050" y="4625410"/>
            <a:ext cx="3790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占总装机 31.5%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9820275" y="3743325"/>
            <a:ext cx="133350" cy="133350"/>
          </a:xfrm>
          <a:prstGeom prst="ellipse">
            <a:avLst/>
          </a:prstGeom>
          <a:solidFill>
            <a:srgbClr val="F7F7F5"/>
          </a:solidFill>
          <a:ln w="19050">
            <a:solidFill>
              <a:srgbClr val="10101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020300" y="4092010"/>
            <a:ext cx="2171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10020300" y="4349185"/>
            <a:ext cx="2171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规上火电 −4.3%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10020300" y="4625410"/>
            <a:ext cx="2171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降幅比 7 月扩大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62000" y="5486400"/>
            <a:ext cx="10668000" cy="609600"/>
          </a:xfrm>
          <a:prstGeom prst="rect">
            <a:avLst/>
          </a:prstGeom>
          <a:solidFill>
            <a:srgbClr val="EBEBE9"/>
          </a:solidFill>
          <a:ln/>
        </p:spPr>
      </p:sp>
      <p:sp>
        <p:nvSpPr>
          <p:cNvPr id="45" name="Text 43"/>
          <p:cNvSpPr/>
          <p:nvPr/>
        </p:nvSpPr>
        <p:spPr>
          <a:xfrm>
            <a:off x="990600" y="5684131"/>
            <a:ext cx="11201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气价是全球的变量，消纳是中国的变量，两者决定清洁电力能否再次接住全部增量。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来源：Ember（2026 年 8 月），国家能源局（2026 年 7 月、9 月），国家统计局（2026 年 9 月），IEA（2026 年 7 月）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443573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28700" y="443573"/>
            <a:ext cx="1116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2026：还没有定局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117434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全球光伏新增预计在 2026 年下降，二十多年来首次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71450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924050"/>
            <a:ext cx="133350" cy="1333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9" name="Text 7"/>
          <p:cNvSpPr/>
          <p:nvPr/>
        </p:nvSpPr>
        <p:spPr>
          <a:xfrm>
            <a:off x="971550" y="1891735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实际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562100" y="1924050"/>
            <a:ext cx="133350" cy="133350"/>
          </a:xfrm>
          <a:prstGeom prst="rect">
            <a:avLst/>
          </a:prstGeom>
          <a:solidFill>
            <a:srgbClr val="F8DADC"/>
          </a:solidFill>
          <a:ln/>
        </p:spPr>
      </p:sp>
      <p:sp>
        <p:nvSpPr>
          <p:cNvPr id="11" name="Shape 9"/>
          <p:cNvSpPr/>
          <p:nvPr/>
        </p:nvSpPr>
        <p:spPr>
          <a:xfrm>
            <a:off x="1562100" y="192405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0" y="54292"/>
                </a:moveTo>
                <a:lnTo>
                  <a:pt x="54292" y="0"/>
                </a:lnTo>
                <a:moveTo>
                  <a:pt x="28575" y="133350"/>
                </a:moveTo>
                <a:lnTo>
                  <a:pt x="133350" y="28575"/>
                </a:lnTo>
              </a:path>
            </a:pathLst>
          </a:custGeom>
          <a:noFill/>
          <a:ln w="28575">
            <a:solidFill>
              <a:srgbClr val="D7282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71650" y="1891735"/>
            <a:ext cx="10420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预测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62000" y="21965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全球光伏新增，亿千瓦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62000" y="5676900"/>
            <a:ext cx="6477000" cy="0"/>
          </a:xfrm>
          <a:prstGeom prst="line">
            <a:avLst/>
          </a:prstGeom>
          <a:noFill/>
          <a:ln w="9525">
            <a:solidFill>
              <a:srgbClr val="90908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76325" y="3984606"/>
            <a:ext cx="990600" cy="1692294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16" name="Shape 14"/>
          <p:cNvSpPr/>
          <p:nvPr/>
        </p:nvSpPr>
        <p:spPr>
          <a:xfrm>
            <a:off x="2695575" y="3449212"/>
            <a:ext cx="990600" cy="2227688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17" name="Shape 15"/>
          <p:cNvSpPr/>
          <p:nvPr/>
        </p:nvSpPr>
        <p:spPr>
          <a:xfrm>
            <a:off x="4314825" y="3190875"/>
            <a:ext cx="990600" cy="2486025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18" name="Shape 16"/>
          <p:cNvSpPr/>
          <p:nvPr/>
        </p:nvSpPr>
        <p:spPr>
          <a:xfrm>
            <a:off x="5934075" y="3385564"/>
            <a:ext cx="990600" cy="2291336"/>
          </a:xfrm>
          <a:prstGeom prst="rect">
            <a:avLst/>
          </a:prstGeom>
          <a:solidFill>
            <a:srgbClr val="F8DADC"/>
          </a:solidFill>
          <a:ln/>
        </p:spPr>
      </p:sp>
      <p:sp>
        <p:nvSpPr>
          <p:cNvPr id="19" name="Shape 17"/>
          <p:cNvSpPr/>
          <p:nvPr/>
        </p:nvSpPr>
        <p:spPr>
          <a:xfrm>
            <a:off x="5934075" y="3385185"/>
            <a:ext cx="990600" cy="2291715"/>
          </a:xfrm>
          <a:custGeom>
            <a:avLst/>
            <a:gdLst/>
            <a:ahLst/>
            <a:cxnLst/>
            <a:rect l="l" t="t" r="r" b="b"/>
            <a:pathLst>
              <a:path w="990600" h="2291715">
                <a:moveTo>
                  <a:pt x="0" y="54293"/>
                </a:moveTo>
                <a:lnTo>
                  <a:pt x="54293" y="0"/>
                </a:lnTo>
                <a:moveTo>
                  <a:pt x="0" y="161925"/>
                </a:moveTo>
                <a:lnTo>
                  <a:pt x="161925" y="0"/>
                </a:lnTo>
                <a:moveTo>
                  <a:pt x="0" y="269558"/>
                </a:moveTo>
                <a:lnTo>
                  <a:pt x="269557" y="0"/>
                </a:lnTo>
                <a:moveTo>
                  <a:pt x="0" y="377190"/>
                </a:moveTo>
                <a:lnTo>
                  <a:pt x="377190" y="0"/>
                </a:lnTo>
                <a:moveTo>
                  <a:pt x="0" y="485775"/>
                </a:moveTo>
                <a:lnTo>
                  <a:pt x="484822" y="0"/>
                </a:lnTo>
                <a:moveTo>
                  <a:pt x="0" y="593408"/>
                </a:moveTo>
                <a:lnTo>
                  <a:pt x="592455" y="0"/>
                </a:lnTo>
                <a:moveTo>
                  <a:pt x="0" y="701040"/>
                </a:moveTo>
                <a:lnTo>
                  <a:pt x="700088" y="0"/>
                </a:lnTo>
                <a:moveTo>
                  <a:pt x="0" y="808673"/>
                </a:moveTo>
                <a:lnTo>
                  <a:pt x="808672" y="0"/>
                </a:lnTo>
                <a:moveTo>
                  <a:pt x="0" y="916305"/>
                </a:moveTo>
                <a:lnTo>
                  <a:pt x="916305" y="0"/>
                </a:lnTo>
                <a:moveTo>
                  <a:pt x="0" y="1023938"/>
                </a:moveTo>
                <a:lnTo>
                  <a:pt x="990600" y="33338"/>
                </a:lnTo>
                <a:moveTo>
                  <a:pt x="0" y="1131570"/>
                </a:moveTo>
                <a:lnTo>
                  <a:pt x="990600" y="140970"/>
                </a:lnTo>
                <a:moveTo>
                  <a:pt x="0" y="1239203"/>
                </a:moveTo>
                <a:lnTo>
                  <a:pt x="990600" y="248603"/>
                </a:lnTo>
                <a:moveTo>
                  <a:pt x="0" y="1347788"/>
                </a:moveTo>
                <a:lnTo>
                  <a:pt x="990600" y="357188"/>
                </a:lnTo>
                <a:moveTo>
                  <a:pt x="0" y="1455420"/>
                </a:moveTo>
                <a:lnTo>
                  <a:pt x="990600" y="464820"/>
                </a:lnTo>
                <a:moveTo>
                  <a:pt x="0" y="1563053"/>
                </a:moveTo>
                <a:lnTo>
                  <a:pt x="990600" y="572453"/>
                </a:lnTo>
                <a:moveTo>
                  <a:pt x="0" y="1670685"/>
                </a:moveTo>
                <a:lnTo>
                  <a:pt x="990600" y="680085"/>
                </a:lnTo>
                <a:moveTo>
                  <a:pt x="0" y="1778318"/>
                </a:moveTo>
                <a:lnTo>
                  <a:pt x="990600" y="787718"/>
                </a:lnTo>
                <a:moveTo>
                  <a:pt x="0" y="1885950"/>
                </a:moveTo>
                <a:lnTo>
                  <a:pt x="990600" y="895350"/>
                </a:lnTo>
                <a:moveTo>
                  <a:pt x="0" y="1993583"/>
                </a:moveTo>
                <a:lnTo>
                  <a:pt x="990600" y="1002983"/>
                </a:lnTo>
                <a:moveTo>
                  <a:pt x="0" y="2102168"/>
                </a:moveTo>
                <a:lnTo>
                  <a:pt x="990600" y="1111568"/>
                </a:lnTo>
                <a:moveTo>
                  <a:pt x="0" y="2209800"/>
                </a:moveTo>
                <a:lnTo>
                  <a:pt x="990600" y="1219200"/>
                </a:lnTo>
                <a:moveTo>
                  <a:pt x="25718" y="2291715"/>
                </a:moveTo>
                <a:lnTo>
                  <a:pt x="990600" y="1326833"/>
                </a:lnTo>
                <a:moveTo>
                  <a:pt x="133350" y="2291715"/>
                </a:moveTo>
                <a:lnTo>
                  <a:pt x="990600" y="1434465"/>
                </a:lnTo>
                <a:moveTo>
                  <a:pt x="240982" y="2291715"/>
                </a:moveTo>
                <a:lnTo>
                  <a:pt x="990600" y="1542097"/>
                </a:lnTo>
                <a:moveTo>
                  <a:pt x="348615" y="2291715"/>
                </a:moveTo>
                <a:lnTo>
                  <a:pt x="990600" y="1649730"/>
                </a:lnTo>
                <a:moveTo>
                  <a:pt x="456247" y="2291715"/>
                </a:moveTo>
                <a:lnTo>
                  <a:pt x="990600" y="1757363"/>
                </a:lnTo>
                <a:moveTo>
                  <a:pt x="564832" y="2291715"/>
                </a:moveTo>
                <a:lnTo>
                  <a:pt x="990600" y="1865948"/>
                </a:lnTo>
                <a:moveTo>
                  <a:pt x="672465" y="2291715"/>
                </a:moveTo>
                <a:lnTo>
                  <a:pt x="990600" y="1973580"/>
                </a:lnTo>
                <a:moveTo>
                  <a:pt x="780097" y="2291715"/>
                </a:moveTo>
                <a:lnTo>
                  <a:pt x="990600" y="2081212"/>
                </a:lnTo>
                <a:moveTo>
                  <a:pt x="887730" y="2291715"/>
                </a:moveTo>
                <a:lnTo>
                  <a:pt x="990600" y="2188845"/>
                </a:lnTo>
              </a:path>
            </a:pathLst>
          </a:custGeom>
          <a:noFill/>
          <a:ln w="28575">
            <a:solidFill>
              <a:srgbClr val="D7282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0" y="3687037"/>
            <a:ext cx="3143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4.52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3151643"/>
            <a:ext cx="6381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5.95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2893306"/>
            <a:ext cx="9620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6.64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66750" y="3087995"/>
            <a:ext cx="11525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6.12（预测）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810125" y="2733675"/>
            <a:ext cx="1619250" cy="328039"/>
          </a:xfrm>
          <a:custGeom>
            <a:avLst/>
            <a:gdLst/>
            <a:ahLst/>
            <a:cxnLst/>
            <a:rect l="l" t="t" r="r" b="b"/>
            <a:pathLst>
              <a:path w="1619250" h="328039">
                <a:moveTo>
                  <a:pt x="0" y="133350"/>
                </a:moveTo>
                <a:lnTo>
                  <a:pt x="0" y="0"/>
                </a:lnTo>
                <a:lnTo>
                  <a:pt x="1619250" y="0"/>
                </a:lnTo>
                <a:lnTo>
                  <a:pt x="1619250" y="328039"/>
                </a:lnTo>
              </a:path>
            </a:pathLst>
          </a:custGeom>
          <a:noFill/>
          <a:ln w="19050">
            <a:solidFill>
              <a:srgbClr val="D7282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2455156"/>
            <a:ext cx="1123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−8%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5806871"/>
            <a:ext cx="314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5806871"/>
            <a:ext cx="6381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5806871"/>
            <a:ext cx="9620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66750" y="5806871"/>
            <a:ext cx="11525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620000" y="2038350"/>
            <a:ext cx="9525" cy="300990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1" name="Text 29"/>
          <p:cNvSpPr/>
          <p:nvPr/>
        </p:nvSpPr>
        <p:spPr>
          <a:xfrm>
            <a:off x="8001000" y="2053660"/>
            <a:ext cx="4191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1 至 7 月光伏新增同比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001000" y="2295276"/>
            <a:ext cx="41910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−61%</a:t>
            </a:r>
            <a:endParaRPr lang="en-US" sz="3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8001000" y="3505200"/>
            <a:ext cx="3429000" cy="0"/>
          </a:xfrm>
          <a:prstGeom prst="line">
            <a:avLst/>
          </a:prstGeom>
          <a:noFill/>
          <a:ln w="9525">
            <a:solidFill>
              <a:srgbClr val="E3E3E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001000" y="3672910"/>
            <a:ext cx="4191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年全球可再生能源投资同比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001000" y="3914526"/>
            <a:ext cx="41910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−9.5%</a:t>
            </a:r>
            <a:endParaRPr lang="en-US" sz="3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001000" y="4549210"/>
            <a:ext cx="4191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能源转型总投资仍 +8%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来源：SolarPower Europe（2026 年 6 月），国家能源局（2026 年 8 月），BNEF（2026 年 1 月）。2026 年为预测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7282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7106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5F5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清洁电力能否连续第二年接住增量，取决于这三件事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62000" y="990600"/>
            <a:ext cx="10668000" cy="9525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2051964"/>
            <a:ext cx="114300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年要盯的三件事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3143250"/>
            <a:ext cx="10668000" cy="1905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8" name="Text 6"/>
          <p:cNvSpPr/>
          <p:nvPr/>
        </p:nvSpPr>
        <p:spPr>
          <a:xfrm>
            <a:off x="762000" y="3416931"/>
            <a:ext cx="114300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5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" y="4335196"/>
            <a:ext cx="11430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气价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62000" y="4798306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IEA 预计 2026 年煤电回升 1.4%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343400" y="3416931"/>
            <a:ext cx="78486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5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343400" y="4335196"/>
            <a:ext cx="78486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消纳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43400" y="4798306"/>
            <a:ext cx="784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中国风光利用率降到约 91%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924800" y="3416931"/>
            <a:ext cx="42672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D7282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5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924800" y="4335196"/>
            <a:ext cx="4267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924800" y="4798306"/>
            <a:ext cx="4267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BNEF 预计 2026 年新增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924800" y="5084056"/>
            <a:ext cx="4267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0101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1.58 亿千瓦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