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report draws on public data from Ember, the IEA, China's National Energy Administration and National Bureau of Statistics, the China Electricity Council, BNEF and others to review what happened to the world's and China's power systems in 2025, and what to watch in 2026. Global generation figures all come from Ember. Where the IEA reads the year differently, we say so. Every 2026 figure is marked as year-to-date or a forecast. Ember puts the headline this way: outside a major global downturn, fossil generation stopped growing for the first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report's conclusion. In 2025 global electricity demand rose by 849 TWh, clean power (renewables plus nuclear) by 887 TWh, and fossil generation fell by 38 TWh, the first year without a rise since 2020. Solar did most of the work, meeting three-quarters of demand growth on its own. China was the pivot: it added 430 GW of wind and solar and its thermal output fell. But power-sector emissions only held flat. In 2026 a gas price shock has the IEA expecting coal power to rise again, and wind and solar curtailment in China is growing. That is why we call it unsettled. The report has three parts: global, China, and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one is global: who met the growth in demand, how much of it came from solar, and whether emissions fell with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Global electricity demand rose by 849 TWh, or 2.8%, in line with the ten-year average of 2.7%. Clean power, meaning renewables plus nuclear, rose by 887 TWh, more than the rise in demand. Fossil generation fell by 38 TWh, the first year without a rise since 2020. Inside fossil, coal fell 63 TWh, gas rose 36 TWh and oil and other fossil fell 12 TWh. The IEA points the same way: renewables plus nuclear grew by more than total generation.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Solar generation rose from 2143 TWh in 2024 to 2778 TWh, up 636 TWh or 30%, enough to meet 75% of demand growth on its own. Wind and solar together met 99%. Solar overtook wind (2715 TWh) for the first time. The IEA puts the solar increase lower: 620 TWh in Electricity 2026 and about 600 TWh in the Global Energy Review 2026. Only Ember says renewables have overtaken coal, at 33.8% against 33.0%. The IEA has both at about 34%, roughly level, and in its July mid-year update expects renewables to pull clearly ahead in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Ember estimates power-sector emissions fell by 6 MtCO2e, or 0.04%, which is effectively flat, after a 1.7% rise in 2024. China fell 37 Mt and India 42 Mt, the first time this century both fell in the same year. But the US rose 52 Mt, because high gas prices pushed some generation from gas to coal, and US coal power rose 85 TWh. The IEA, counting CO2 only, also finds power emissions flat at about 13,900 Mt. Across the whole energy system, energy-related CO2 still rose 0.4% to a record of nearly 38.4 Gt (IEA, Apr 2026). So 2025 was the year clean power met new demand, not yet the year power emissions started to fall.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two is China: capacity, generation and storage, and the role China plays in the world's clean power growth.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China ended 2025 with 3891 GW of generating capacity, up 16.1%. Solar reached 1202 GW (up 35.4%) and wind 640 GW (up 22.9%), together 1842 GW or 47.3% of the total, about 300 GW more than thermal at 1539 GW. Annual wind and solar additions have risen four years running: 120 GW in 2022, 290 GW in 2023, 360 GW in 2024 and 430 GW in 2025. Estimates of China's 2025 solar additions vary widely: the official grid-connected AC figure is about 315 to 317 GW, while DC or installed-basis estimates from other bodies run from 370 to 415 GW. This page uses official figures only.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count comes from the annual statistical communiqué. The large-plant count covers industrial enterprises above designated size. The two should not be mixed. On the full count, thermal output fell 0.7% and solar rose 39.8%. On the large-plant count solar rose only 24.4%, mostly because distributed solar is left out. Other readings: the China Electricity Council puts coal power output down 1.9%, with coal at 51.1% of generation, and calculates that new wind, solar and bioenergy output equalled 97.1% of the rise in power use. China's total power use was 10,368 TWh, up 5.0%.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BNEF counts 112 GW / 307 GWh of new storage added worldwide in 2025, up 48%, with 54% in China and 16% in the US. The IEA and China's National Energy Administration both put the figure at about 110 GW. China's National Energy Administration reports cumulative new-type storage of 136 GW / 351 GWh at end-2025, up 84.3%, with an average duration of 2.58 hours and lithium batteries making up 96.1%. In BNEF's annual survey, stationary storage battery packs averaged $70/kWh, down 45%, the cheapest of any use for the first time. Storage is what moves solar out of the midday hours. BNEF forecasts 158 GW / 459 GWh of additions in 2026. The image is AI-generated and illustrative.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three is 2026: progress and headwinds so far this year, and the first signs of slower installation.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good news: global solar generation reached 1564 TWh in the first half, up 18%, just over 10% of all generation. Between 11 am and 2 pm, solar met more than a quarter of the world's demand. In China, coal generated about 2500 TWh in the first half, 49.7% of the total and the first half-year below half. At the end of July China's solar capacity passed its coal capacity for the first time. Thermal output from large plants fell 4.3% in August. The headwinds: demand is growing faster, with China's power use up 5.3% in the first half and the IEA expecting 3.6% global growth in 2026. The IEA's July mid-year update, as reported in the press, blames higher gas prices on LNG disruption from the war in the Middle East. Gas prices in Asia and Europe reached their highest since the 2022 to 2023 crisis, some markets switched to coal, and the IEA expects global coal power to rise 1.4% in 2026. China's wind and solar utilization slipped to about 91% in the first half, from 94% and 95% for 2025 as a whole.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SolarPower Europe counts 664 GW of solar installed worldwide in 2025, up 12%, and expects 612 GW in 2026, down 8%, the first decline in more than two decades, mainly because it expects China to fall 24%. The 2023 and 2024 figures of 452 GW and 595 GW are derived from the increases SPE published. This is an installed-capacity count and should not be compared with IRENA's 510 GW or IEA-PVPS's figure of about 690 GW. China added 86.15 GW of solar from January to July, down 61%, and 47.07 GW of wind, down 12%, according to National Energy Administration data reported by PV Tech. Investment is already sending a signal: BNEF puts 2025 energy transition investment at $2.3 trillion, up 8%, but renewable energy investment fell 9.5% to $690 billion, and China's renewable investment fell for the first time since 2013. BNEF's total includes electric vehicles, so it cannot be added to or divided by IEA energy investment figures.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2025 clean power met all new electricity demand. Whether it can do so a second year running depends on three things. First, whether the gas shock lifts coal power and power emissions again. The IEA expects coal power to rise 1.4% in 2026. Second, how installation and curtailment change in China now that new wind and solar sell into the market, with utilization already down to about 91% in the first half. Third, how much solar storage can move out of the middle of the day. BNEF forecasts 158 GW of storage additions in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hapter">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ndin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4.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7F5"/>
          </a:solidFill>
          <a:ln/>
        </p:spPr>
      </p:sp>
      <p:sp>
        <p:nvSpPr>
          <p:cNvPr id="3" name="Shape 1"/>
          <p:cNvSpPr/>
          <p:nvPr/>
        </p:nvSpPr>
        <p:spPr>
          <a:xfrm>
            <a:off x="0" y="0"/>
            <a:ext cx="12192000" cy="76200"/>
          </a:xfrm>
          <a:prstGeom prst="rect">
            <a:avLst/>
          </a:prstGeom>
          <a:solidFill>
            <a:srgbClr val="D7282F"/>
          </a:solidFill>
          <a:ln/>
        </p:spPr>
      </p:sp>
      <p:sp>
        <p:nvSpPr>
          <p:cNvPr id="4" name="Text 2"/>
          <p:cNvSpPr/>
          <p:nvPr/>
        </p:nvSpPr>
        <p:spPr>
          <a:xfrm>
            <a:off x="762000" y="710635"/>
            <a:ext cx="11430000" cy="182880"/>
          </a:xfrm>
          <a:prstGeom prst="rect">
            <a:avLst/>
          </a:prstGeom>
          <a:noFill/>
          <a:ln/>
        </p:spPr>
        <p:txBody>
          <a:bodyPr wrap="none" lIns="0" tIns="0" rIns="0" bIns="0" rtlCol="0" anchor="t"/>
          <a:lstStyle/>
          <a:p>
            <a:pPr algn="l" indent="0" marL="0">
              <a:buNone/>
            </a:pPr>
            <a:r>
              <a:rPr lang="en-US" sz="1200" b="1" dirty="0">
                <a:solidFill>
                  <a:srgbClr val="101010"/>
                </a:solidFill>
                <a:latin typeface="Microsoft YaHei" pitchFamily="34" charset="0"/>
                <a:ea typeface="Microsoft YaHei" pitchFamily="34" charset="-122"/>
                <a:cs typeface="Microsoft YaHei" pitchFamily="34" charset="-120"/>
              </a:rPr>
              <a:t>Energy research team</a:t>
            </a:r>
            <a:endParaRPr lang="en-US" sz="1200" dirty="0">
              <a:latin typeface="Microsoft YaHei" pitchFamily="34" charset="0"/>
              <a:ea typeface="Microsoft YaHei" pitchFamily="34" charset="-122"/>
              <a:cs typeface="Microsoft YaHei" pitchFamily="34" charset="-120"/>
            </a:endParaRPr>
          </a:p>
        </p:txBody>
      </p:sp>
      <p:sp>
        <p:nvSpPr>
          <p:cNvPr id="5" name="Text 3"/>
          <p:cNvSpPr/>
          <p:nvPr/>
        </p:nvSpPr>
        <p:spPr>
          <a:xfrm>
            <a:off x="0" y="710635"/>
            <a:ext cx="11430000" cy="182880"/>
          </a:xfrm>
          <a:prstGeom prst="rect">
            <a:avLst/>
          </a:prstGeom>
          <a:noFill/>
          <a:ln/>
        </p:spPr>
        <p:txBody>
          <a:bodyPr wrap="none" lIns="0" tIns="0" rIns="0" bIns="0" rtlCol="0" anchor="t"/>
          <a:lstStyle/>
          <a:p>
            <a:pPr algn="r" indent="0" marL="0">
              <a:buNone/>
            </a:pPr>
            <a:r>
              <a:rPr lang="en-US" sz="1200" dirty="0">
                <a:solidFill>
                  <a:srgbClr val="5F5F5C"/>
                </a:solidFill>
                <a:latin typeface="Microsoft YaHei" pitchFamily="34" charset="0"/>
                <a:ea typeface="Microsoft YaHei" pitchFamily="34" charset="-122"/>
                <a:cs typeface="Microsoft YaHei" pitchFamily="34" charset="-120"/>
              </a:rPr>
              <a:t>October 2026</a:t>
            </a:r>
            <a:endParaRPr lang="en-US" sz="1200" dirty="0">
              <a:latin typeface="Microsoft YaHei" pitchFamily="34" charset="0"/>
              <a:ea typeface="Microsoft YaHei" pitchFamily="34" charset="-122"/>
              <a:cs typeface="Microsoft YaHei" pitchFamily="34" charset="-120"/>
            </a:endParaRPr>
          </a:p>
        </p:txBody>
      </p:sp>
      <p:sp>
        <p:nvSpPr>
          <p:cNvPr id="6" name="Shape 4"/>
          <p:cNvSpPr/>
          <p:nvPr/>
        </p:nvSpPr>
        <p:spPr>
          <a:xfrm>
            <a:off x="762000" y="990600"/>
            <a:ext cx="10668000" cy="9525"/>
          </a:xfrm>
          <a:prstGeom prst="rect">
            <a:avLst/>
          </a:prstGeom>
          <a:solidFill>
            <a:srgbClr val="101010"/>
          </a:solidFill>
          <a:ln/>
        </p:spPr>
      </p:sp>
      <p:sp>
        <p:nvSpPr>
          <p:cNvPr id="7" name="Text 5"/>
          <p:cNvSpPr/>
          <p:nvPr/>
        </p:nvSpPr>
        <p:spPr>
          <a:xfrm>
            <a:off x="762000" y="3051241"/>
            <a:ext cx="11430000" cy="1005840"/>
          </a:xfrm>
          <a:prstGeom prst="rect">
            <a:avLst/>
          </a:prstGeom>
          <a:noFill/>
          <a:ln/>
        </p:spPr>
        <p:txBody>
          <a:bodyPr wrap="none" lIns="0" tIns="0" rIns="0" bIns="0" rtlCol="0" anchor="t"/>
          <a:lstStyle/>
          <a:p>
            <a:pPr algn="l" indent="0" marL="0">
              <a:buNone/>
            </a:pPr>
            <a:r>
              <a:rPr lang="en-US" sz="6600" b="1" dirty="0">
                <a:solidFill>
                  <a:srgbClr val="101010"/>
                </a:solidFill>
                <a:latin typeface="Microsoft YaHei" pitchFamily="34" charset="0"/>
                <a:ea typeface="Microsoft YaHei" pitchFamily="34" charset="-122"/>
                <a:cs typeface="Microsoft YaHei" pitchFamily="34" charset="-120"/>
              </a:rPr>
              <a:t>Global Power Annual</a:t>
            </a:r>
            <a:endParaRPr lang="en-US" sz="6600" dirty="0">
              <a:latin typeface="Microsoft YaHei" pitchFamily="34" charset="0"/>
              <a:ea typeface="Microsoft YaHei" pitchFamily="34" charset="-122"/>
              <a:cs typeface="Microsoft YaHei" pitchFamily="34" charset="-120"/>
            </a:endParaRPr>
          </a:p>
        </p:txBody>
      </p:sp>
      <p:sp>
        <p:nvSpPr>
          <p:cNvPr id="8" name="Text 6"/>
          <p:cNvSpPr/>
          <p:nvPr/>
        </p:nvSpPr>
        <p:spPr>
          <a:xfrm>
            <a:off x="762000" y="4060891"/>
            <a:ext cx="11430000" cy="1005840"/>
          </a:xfrm>
          <a:prstGeom prst="rect">
            <a:avLst/>
          </a:prstGeom>
          <a:noFill/>
          <a:ln/>
        </p:spPr>
        <p:txBody>
          <a:bodyPr wrap="none" lIns="0" tIns="0" rIns="0" bIns="0" rtlCol="0" anchor="t"/>
          <a:lstStyle/>
          <a:p>
            <a:pPr algn="l" indent="0" marL="0">
              <a:buNone/>
            </a:pPr>
            <a:r>
              <a:rPr lang="en-US" sz="6600" b="1" dirty="0">
                <a:solidFill>
                  <a:srgbClr val="101010"/>
                </a:solidFill>
                <a:latin typeface="Microsoft YaHei" pitchFamily="34" charset="0"/>
                <a:ea typeface="Microsoft YaHei" pitchFamily="34" charset="-122"/>
                <a:cs typeface="Microsoft YaHei" pitchFamily="34" charset="-120"/>
              </a:rPr>
              <a:t>Report 2025</a:t>
            </a:r>
            <a:endParaRPr lang="en-US" sz="6600" dirty="0">
              <a:latin typeface="Microsoft YaHei" pitchFamily="34" charset="0"/>
              <a:ea typeface="Microsoft YaHei" pitchFamily="34" charset="-122"/>
              <a:cs typeface="Microsoft YaHei" pitchFamily="34" charset="-120"/>
            </a:endParaRPr>
          </a:p>
        </p:txBody>
      </p:sp>
      <p:sp>
        <p:nvSpPr>
          <p:cNvPr id="9" name="Shape 7"/>
          <p:cNvSpPr/>
          <p:nvPr/>
        </p:nvSpPr>
        <p:spPr>
          <a:xfrm>
            <a:off x="762000" y="5314950"/>
            <a:ext cx="1143000" cy="76200"/>
          </a:xfrm>
          <a:prstGeom prst="rect">
            <a:avLst/>
          </a:prstGeom>
          <a:solidFill>
            <a:srgbClr val="D7282F"/>
          </a:solidFill>
          <a:ln/>
        </p:spPr>
      </p:sp>
      <p:sp>
        <p:nvSpPr>
          <p:cNvPr id="10" name="Text 8"/>
          <p:cNvSpPr/>
          <p:nvPr/>
        </p:nvSpPr>
        <p:spPr>
          <a:xfrm>
            <a:off x="762000" y="5648200"/>
            <a:ext cx="11430000" cy="297180"/>
          </a:xfrm>
          <a:prstGeom prst="rect">
            <a:avLst/>
          </a:prstGeom>
          <a:noFill/>
          <a:ln/>
        </p:spPr>
        <p:txBody>
          <a:bodyPr wrap="none" lIns="0" tIns="0" rIns="0" bIns="0" rtlCol="0" anchor="t"/>
          <a:lstStyle/>
          <a:p>
            <a:pPr algn="l" indent="0" marL="0">
              <a:buNone/>
            </a:pPr>
            <a:r>
              <a:rPr lang="en-US" sz="1950" dirty="0">
                <a:solidFill>
                  <a:srgbClr val="101010"/>
                </a:solidFill>
                <a:latin typeface="Microsoft YaHei" pitchFamily="34" charset="0"/>
                <a:ea typeface="Microsoft YaHei" pitchFamily="34" charset="-122"/>
                <a:cs typeface="Microsoft YaHei" pitchFamily="34" charset="-120"/>
              </a:rPr>
              <a:t>Clean power met all new demand</a:t>
            </a:r>
            <a:endParaRPr lang="en-US" sz="19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7F5"/>
          </a:solidFill>
          <a:ln/>
        </p:spPr>
      </p:sp>
      <p:sp>
        <p:nvSpPr>
          <p:cNvPr id="3" name="Shape 1"/>
          <p:cNvSpPr/>
          <p:nvPr/>
        </p:nvSpPr>
        <p:spPr>
          <a:xfrm>
            <a:off x="0" y="0"/>
            <a:ext cx="12192000" cy="76200"/>
          </a:xfrm>
          <a:prstGeom prst="rect">
            <a:avLst/>
          </a:prstGeom>
          <a:solidFill>
            <a:srgbClr val="D7282F"/>
          </a:solidFill>
          <a:ln/>
        </p:spPr>
      </p:sp>
      <p:sp>
        <p:nvSpPr>
          <p:cNvPr id="4" name="Text 2"/>
          <p:cNvSpPr/>
          <p:nvPr/>
        </p:nvSpPr>
        <p:spPr>
          <a:xfrm>
            <a:off x="762000" y="1020372"/>
            <a:ext cx="11430000" cy="640080"/>
          </a:xfrm>
          <a:prstGeom prst="rect">
            <a:avLst/>
          </a:prstGeom>
          <a:noFill/>
          <a:ln/>
        </p:spPr>
        <p:txBody>
          <a:bodyPr wrap="none" lIns="0" tIns="0" rIns="0" bIns="0" rtlCol="0" anchor="t"/>
          <a:lstStyle/>
          <a:p>
            <a:pPr algn="l" indent="0" marL="0">
              <a:buNone/>
            </a:pPr>
            <a:r>
              <a:rPr lang="en-US" sz="4200" b="1" dirty="0">
                <a:solidFill>
                  <a:srgbClr val="101010"/>
                </a:solidFill>
                <a:latin typeface="Microsoft YaHei" pitchFamily="34" charset="0"/>
                <a:ea typeface="Microsoft YaHei" pitchFamily="34" charset="-122"/>
                <a:cs typeface="Microsoft YaHei" pitchFamily="34" charset="-120"/>
              </a:rPr>
              <a:t>Clean power met all new demand.</a:t>
            </a:r>
            <a:endParaRPr lang="en-US" sz="4200" dirty="0">
              <a:latin typeface="Microsoft YaHei" pitchFamily="34" charset="0"/>
              <a:ea typeface="Microsoft YaHei" pitchFamily="34" charset="-122"/>
              <a:cs typeface="Microsoft YaHei" pitchFamily="34" charset="-120"/>
            </a:endParaRPr>
          </a:p>
        </p:txBody>
      </p:sp>
      <p:sp>
        <p:nvSpPr>
          <p:cNvPr id="5" name="Text 3"/>
          <p:cNvSpPr/>
          <p:nvPr/>
        </p:nvSpPr>
        <p:spPr>
          <a:xfrm>
            <a:off x="762000" y="1687122"/>
            <a:ext cx="11430000" cy="640080"/>
          </a:xfrm>
          <a:prstGeom prst="rect">
            <a:avLst/>
          </a:prstGeom>
          <a:noFill/>
          <a:ln/>
        </p:spPr>
        <p:txBody>
          <a:bodyPr wrap="none" lIns="0" tIns="0" rIns="0" bIns="0" rtlCol="0" anchor="t"/>
          <a:lstStyle/>
          <a:p>
            <a:pPr algn="l" indent="0" marL="0">
              <a:buNone/>
            </a:pPr>
            <a:r>
              <a:rPr lang="en-US" sz="4200" b="1" dirty="0">
                <a:solidFill>
                  <a:srgbClr val="101010"/>
                </a:solidFill>
                <a:latin typeface="Microsoft YaHei" pitchFamily="34" charset="0"/>
                <a:ea typeface="Microsoft YaHei" pitchFamily="34" charset="-122"/>
                <a:cs typeface="Microsoft YaHei" pitchFamily="34" charset="-120"/>
              </a:rPr>
              <a:t>Not settled yet.</a:t>
            </a:r>
            <a:endParaRPr lang="en-US" sz="4200" dirty="0">
              <a:latin typeface="Microsoft YaHei" pitchFamily="34" charset="0"/>
              <a:ea typeface="Microsoft YaHei" pitchFamily="34" charset="-122"/>
              <a:cs typeface="Microsoft YaHei" pitchFamily="34" charset="-120"/>
            </a:endParaRPr>
          </a:p>
        </p:txBody>
      </p:sp>
      <p:sp>
        <p:nvSpPr>
          <p:cNvPr id="6" name="Shape 4"/>
          <p:cNvSpPr/>
          <p:nvPr/>
        </p:nvSpPr>
        <p:spPr>
          <a:xfrm>
            <a:off x="762000" y="2705100"/>
            <a:ext cx="10668000" cy="19050"/>
          </a:xfrm>
          <a:prstGeom prst="rect">
            <a:avLst/>
          </a:prstGeom>
          <a:solidFill>
            <a:srgbClr val="101010"/>
          </a:solidFill>
          <a:ln/>
        </p:spPr>
      </p:sp>
      <p:sp>
        <p:nvSpPr>
          <p:cNvPr id="7" name="Text 5"/>
          <p:cNvSpPr/>
          <p:nvPr/>
        </p:nvSpPr>
        <p:spPr>
          <a:xfrm>
            <a:off x="762000" y="3111296"/>
            <a:ext cx="11430000" cy="194310"/>
          </a:xfrm>
          <a:prstGeom prst="rect">
            <a:avLst/>
          </a:prstGeom>
          <a:noFill/>
          <a:ln/>
        </p:spPr>
        <p:txBody>
          <a:bodyPr wrap="none" lIns="0" tIns="0" rIns="0" bIns="0" rtlCol="0" anchor="t"/>
          <a:lstStyle/>
          <a:p>
            <a:pPr algn="l" indent="0" marL="0">
              <a:buNone/>
            </a:pPr>
            <a:r>
              <a:rPr lang="en-US" sz="1275" dirty="0">
                <a:solidFill>
                  <a:srgbClr val="5F5F5C"/>
                </a:solidFill>
                <a:latin typeface="Microsoft YaHei" pitchFamily="34" charset="0"/>
                <a:ea typeface="Microsoft YaHei" pitchFamily="34" charset="-122"/>
                <a:cs typeface="Microsoft YaHei" pitchFamily="34" charset="-120"/>
              </a:rPr>
              <a:t>Global demand growth</a:t>
            </a:r>
            <a:endParaRPr lang="en-US" sz="1275" dirty="0">
              <a:latin typeface="Microsoft YaHei" pitchFamily="34" charset="0"/>
              <a:ea typeface="Microsoft YaHei" pitchFamily="34" charset="-122"/>
              <a:cs typeface="Microsoft YaHei" pitchFamily="34" charset="-120"/>
            </a:endParaRPr>
          </a:p>
        </p:txBody>
      </p:sp>
      <p:sp>
        <p:nvSpPr>
          <p:cNvPr id="8" name="Text 6"/>
          <p:cNvSpPr/>
          <p:nvPr/>
        </p:nvSpPr>
        <p:spPr>
          <a:xfrm>
            <a:off x="762000" y="3380876"/>
            <a:ext cx="11430000" cy="1188720"/>
          </a:xfrm>
          <a:prstGeom prst="rect">
            <a:avLst/>
          </a:prstGeom>
          <a:noFill/>
          <a:ln/>
        </p:spPr>
        <p:txBody>
          <a:bodyPr wrap="none" lIns="0" tIns="0" rIns="0" bIns="0" rtlCol="0" anchor="t"/>
          <a:lstStyle/>
          <a:p>
            <a:pPr algn="l" indent="0" marL="0">
              <a:buNone/>
            </a:pPr>
            <a:r>
              <a:rPr lang="en-US" sz="7800" b="1" dirty="0">
                <a:solidFill>
                  <a:srgbClr val="101010"/>
                </a:solidFill>
                <a:latin typeface="Microsoft YaHei" pitchFamily="34" charset="0"/>
                <a:ea typeface="Microsoft YaHei" pitchFamily="34" charset="-122"/>
                <a:cs typeface="Microsoft YaHei" pitchFamily="34" charset="-120"/>
              </a:rPr>
              <a:t>849</a:t>
            </a:r>
            <a:endParaRPr lang="en-US" sz="7800" dirty="0">
              <a:latin typeface="Microsoft YaHei" pitchFamily="34" charset="0"/>
              <a:ea typeface="Microsoft YaHei" pitchFamily="34" charset="-122"/>
              <a:cs typeface="Microsoft YaHei" pitchFamily="34" charset="-120"/>
            </a:endParaRPr>
          </a:p>
        </p:txBody>
      </p:sp>
      <p:sp>
        <p:nvSpPr>
          <p:cNvPr id="9" name="Text 7"/>
          <p:cNvSpPr/>
          <p:nvPr/>
        </p:nvSpPr>
        <p:spPr>
          <a:xfrm>
            <a:off x="762000" y="4636019"/>
            <a:ext cx="11430000" cy="217170"/>
          </a:xfrm>
          <a:prstGeom prst="rect">
            <a:avLst/>
          </a:prstGeom>
          <a:noFill/>
          <a:ln/>
        </p:spPr>
        <p:txBody>
          <a:bodyPr wrap="none" lIns="0" tIns="0" rIns="0" bIns="0" rtlCol="0" anchor="t"/>
          <a:lstStyle/>
          <a:p>
            <a:pPr algn="l" indent="0" marL="0">
              <a:buNone/>
            </a:pPr>
            <a:r>
              <a:rPr lang="en-US" sz="1425" dirty="0">
                <a:solidFill>
                  <a:srgbClr val="101010"/>
                </a:solidFill>
                <a:latin typeface="Microsoft YaHei" pitchFamily="34" charset="0"/>
                <a:ea typeface="Microsoft YaHei" pitchFamily="34" charset="-122"/>
                <a:cs typeface="Microsoft YaHei" pitchFamily="34" charset="-120"/>
              </a:rPr>
              <a:t>TWh, +2.8%</a:t>
            </a:r>
            <a:endParaRPr lang="en-US" sz="1425" dirty="0">
              <a:latin typeface="Microsoft YaHei" pitchFamily="34" charset="0"/>
              <a:ea typeface="Microsoft YaHei" pitchFamily="34" charset="-122"/>
              <a:cs typeface="Microsoft YaHei" pitchFamily="34" charset="-120"/>
            </a:endParaRPr>
          </a:p>
        </p:txBody>
      </p:sp>
      <p:sp>
        <p:nvSpPr>
          <p:cNvPr id="10" name="Shape 8"/>
          <p:cNvSpPr/>
          <p:nvPr/>
        </p:nvSpPr>
        <p:spPr>
          <a:xfrm>
            <a:off x="4114800" y="3086100"/>
            <a:ext cx="0" cy="2143125"/>
          </a:xfrm>
          <a:prstGeom prst="line">
            <a:avLst/>
          </a:prstGeom>
          <a:noFill/>
          <a:ln w="9525">
            <a:solidFill>
              <a:srgbClr val="E3E3E0"/>
            </a:solidFill>
            <a:prstDash val="solid"/>
          </a:ln>
        </p:spPr>
      </p:sp>
      <p:sp>
        <p:nvSpPr>
          <p:cNvPr id="11" name="Text 9"/>
          <p:cNvSpPr/>
          <p:nvPr/>
        </p:nvSpPr>
        <p:spPr>
          <a:xfrm>
            <a:off x="4343400" y="3111296"/>
            <a:ext cx="7848600" cy="194310"/>
          </a:xfrm>
          <a:prstGeom prst="rect">
            <a:avLst/>
          </a:prstGeom>
          <a:noFill/>
          <a:ln/>
        </p:spPr>
        <p:txBody>
          <a:bodyPr wrap="none" lIns="0" tIns="0" rIns="0" bIns="0" rtlCol="0" anchor="t"/>
          <a:lstStyle/>
          <a:p>
            <a:pPr algn="l" indent="0" marL="0">
              <a:buNone/>
            </a:pPr>
            <a:r>
              <a:rPr lang="en-US" sz="1275" dirty="0">
                <a:solidFill>
                  <a:srgbClr val="5F5F5C"/>
                </a:solidFill>
                <a:latin typeface="Microsoft YaHei" pitchFamily="34" charset="0"/>
                <a:ea typeface="Microsoft YaHei" pitchFamily="34" charset="-122"/>
                <a:cs typeface="Microsoft YaHei" pitchFamily="34" charset="-120"/>
              </a:rPr>
              <a:t>Clean power growth</a:t>
            </a:r>
            <a:endParaRPr lang="en-US" sz="1275" dirty="0">
              <a:latin typeface="Microsoft YaHei" pitchFamily="34" charset="0"/>
              <a:ea typeface="Microsoft YaHei" pitchFamily="34" charset="-122"/>
              <a:cs typeface="Microsoft YaHei" pitchFamily="34" charset="-120"/>
            </a:endParaRPr>
          </a:p>
        </p:txBody>
      </p:sp>
      <p:sp>
        <p:nvSpPr>
          <p:cNvPr id="12" name="Text 10"/>
          <p:cNvSpPr/>
          <p:nvPr/>
        </p:nvSpPr>
        <p:spPr>
          <a:xfrm>
            <a:off x="4343400" y="3380876"/>
            <a:ext cx="7848600" cy="1188720"/>
          </a:xfrm>
          <a:prstGeom prst="rect">
            <a:avLst/>
          </a:prstGeom>
          <a:noFill/>
          <a:ln/>
        </p:spPr>
        <p:txBody>
          <a:bodyPr wrap="none" lIns="0" tIns="0" rIns="0" bIns="0" rtlCol="0" anchor="t"/>
          <a:lstStyle/>
          <a:p>
            <a:pPr algn="l" indent="0" marL="0">
              <a:buNone/>
            </a:pPr>
            <a:r>
              <a:rPr lang="en-US" sz="7800" b="1" dirty="0">
                <a:solidFill>
                  <a:srgbClr val="D7282F"/>
                </a:solidFill>
                <a:latin typeface="Microsoft YaHei" pitchFamily="34" charset="0"/>
                <a:ea typeface="Microsoft YaHei" pitchFamily="34" charset="-122"/>
                <a:cs typeface="Microsoft YaHei" pitchFamily="34" charset="-120"/>
              </a:rPr>
              <a:t>887</a:t>
            </a:r>
            <a:endParaRPr lang="en-US" sz="7800" dirty="0">
              <a:latin typeface="Microsoft YaHei" pitchFamily="34" charset="0"/>
              <a:ea typeface="Microsoft YaHei" pitchFamily="34" charset="-122"/>
              <a:cs typeface="Microsoft YaHei" pitchFamily="34" charset="-120"/>
            </a:endParaRPr>
          </a:p>
        </p:txBody>
      </p:sp>
      <p:sp>
        <p:nvSpPr>
          <p:cNvPr id="13" name="Text 11"/>
          <p:cNvSpPr/>
          <p:nvPr/>
        </p:nvSpPr>
        <p:spPr>
          <a:xfrm>
            <a:off x="4343400" y="4636019"/>
            <a:ext cx="7848600" cy="217170"/>
          </a:xfrm>
          <a:prstGeom prst="rect">
            <a:avLst/>
          </a:prstGeom>
          <a:noFill/>
          <a:ln/>
        </p:spPr>
        <p:txBody>
          <a:bodyPr wrap="none" lIns="0" tIns="0" rIns="0" bIns="0" rtlCol="0" anchor="t"/>
          <a:lstStyle/>
          <a:p>
            <a:pPr algn="l" indent="0" marL="0">
              <a:buNone/>
            </a:pPr>
            <a:r>
              <a:rPr lang="en-US" sz="1425" dirty="0">
                <a:solidFill>
                  <a:srgbClr val="101010"/>
                </a:solidFill>
                <a:latin typeface="Microsoft YaHei" pitchFamily="34" charset="0"/>
                <a:ea typeface="Microsoft YaHei" pitchFamily="34" charset="-122"/>
                <a:cs typeface="Microsoft YaHei" pitchFamily="34" charset="-120"/>
              </a:rPr>
              <a:t>TWh, 636 of it solar</a:t>
            </a:r>
            <a:endParaRPr lang="en-US" sz="1425" dirty="0">
              <a:latin typeface="Microsoft YaHei" pitchFamily="34" charset="0"/>
              <a:ea typeface="Microsoft YaHei" pitchFamily="34" charset="-122"/>
              <a:cs typeface="Microsoft YaHei" pitchFamily="34" charset="-120"/>
            </a:endParaRPr>
          </a:p>
        </p:txBody>
      </p:sp>
      <p:sp>
        <p:nvSpPr>
          <p:cNvPr id="14" name="Shape 12"/>
          <p:cNvSpPr/>
          <p:nvPr/>
        </p:nvSpPr>
        <p:spPr>
          <a:xfrm>
            <a:off x="7696200" y="3086100"/>
            <a:ext cx="0" cy="2143125"/>
          </a:xfrm>
          <a:prstGeom prst="line">
            <a:avLst/>
          </a:prstGeom>
          <a:noFill/>
          <a:ln w="9525">
            <a:solidFill>
              <a:srgbClr val="E3E3E0"/>
            </a:solidFill>
            <a:prstDash val="solid"/>
          </a:ln>
        </p:spPr>
      </p:sp>
      <p:sp>
        <p:nvSpPr>
          <p:cNvPr id="15" name="Text 13"/>
          <p:cNvSpPr/>
          <p:nvPr/>
        </p:nvSpPr>
        <p:spPr>
          <a:xfrm>
            <a:off x="7924800" y="3111296"/>
            <a:ext cx="4267200" cy="194310"/>
          </a:xfrm>
          <a:prstGeom prst="rect">
            <a:avLst/>
          </a:prstGeom>
          <a:noFill/>
          <a:ln/>
        </p:spPr>
        <p:txBody>
          <a:bodyPr wrap="none" lIns="0" tIns="0" rIns="0" bIns="0" rtlCol="0" anchor="t"/>
          <a:lstStyle/>
          <a:p>
            <a:pPr algn="l" indent="0" marL="0">
              <a:buNone/>
            </a:pPr>
            <a:r>
              <a:rPr lang="en-US" sz="1275" dirty="0">
                <a:solidFill>
                  <a:srgbClr val="5F5F5C"/>
                </a:solidFill>
                <a:latin typeface="Microsoft YaHei" pitchFamily="34" charset="0"/>
                <a:ea typeface="Microsoft YaHei" pitchFamily="34" charset="-122"/>
                <a:cs typeface="Microsoft YaHei" pitchFamily="34" charset="-120"/>
              </a:rPr>
              <a:t>Change in fossil power</a:t>
            </a:r>
            <a:endParaRPr lang="en-US" sz="1275" dirty="0">
              <a:latin typeface="Microsoft YaHei" pitchFamily="34" charset="0"/>
              <a:ea typeface="Microsoft YaHei" pitchFamily="34" charset="-122"/>
              <a:cs typeface="Microsoft YaHei" pitchFamily="34" charset="-120"/>
            </a:endParaRPr>
          </a:p>
        </p:txBody>
      </p:sp>
      <p:sp>
        <p:nvSpPr>
          <p:cNvPr id="16" name="Text 14"/>
          <p:cNvSpPr/>
          <p:nvPr/>
        </p:nvSpPr>
        <p:spPr>
          <a:xfrm>
            <a:off x="7924800" y="3380876"/>
            <a:ext cx="4267200" cy="1188720"/>
          </a:xfrm>
          <a:prstGeom prst="rect">
            <a:avLst/>
          </a:prstGeom>
          <a:noFill/>
          <a:ln/>
        </p:spPr>
        <p:txBody>
          <a:bodyPr wrap="none" lIns="0" tIns="0" rIns="0" bIns="0" rtlCol="0" anchor="t"/>
          <a:lstStyle/>
          <a:p>
            <a:pPr algn="l" indent="0" marL="0">
              <a:buNone/>
            </a:pPr>
            <a:r>
              <a:rPr lang="en-US" sz="7800" b="1" dirty="0">
                <a:solidFill>
                  <a:srgbClr val="101010"/>
                </a:solidFill>
                <a:latin typeface="Microsoft YaHei" pitchFamily="34" charset="0"/>
                <a:ea typeface="Microsoft YaHei" pitchFamily="34" charset="-122"/>
                <a:cs typeface="Microsoft YaHei" pitchFamily="34" charset="-120"/>
              </a:rPr>
              <a:t>−38</a:t>
            </a:r>
            <a:endParaRPr lang="en-US" sz="7800" dirty="0">
              <a:latin typeface="Microsoft YaHei" pitchFamily="34" charset="0"/>
              <a:ea typeface="Microsoft YaHei" pitchFamily="34" charset="-122"/>
              <a:cs typeface="Microsoft YaHei" pitchFamily="34" charset="-120"/>
            </a:endParaRPr>
          </a:p>
        </p:txBody>
      </p:sp>
      <p:sp>
        <p:nvSpPr>
          <p:cNvPr id="17" name="Text 15"/>
          <p:cNvSpPr/>
          <p:nvPr/>
        </p:nvSpPr>
        <p:spPr>
          <a:xfrm>
            <a:off x="7924800" y="4636019"/>
            <a:ext cx="4267200" cy="217170"/>
          </a:xfrm>
          <a:prstGeom prst="rect">
            <a:avLst/>
          </a:prstGeom>
          <a:noFill/>
          <a:ln/>
        </p:spPr>
        <p:txBody>
          <a:bodyPr wrap="none" lIns="0" tIns="0" rIns="0" bIns="0" rtlCol="0" anchor="t"/>
          <a:lstStyle/>
          <a:p>
            <a:pPr algn="l" indent="0" marL="0">
              <a:buNone/>
            </a:pPr>
            <a:r>
              <a:rPr lang="en-US" sz="1425" dirty="0">
                <a:solidFill>
                  <a:srgbClr val="101010"/>
                </a:solidFill>
                <a:latin typeface="Microsoft YaHei" pitchFamily="34" charset="0"/>
                <a:ea typeface="Microsoft YaHei" pitchFamily="34" charset="-122"/>
                <a:cs typeface="Microsoft YaHei" pitchFamily="34" charset="-120"/>
              </a:rPr>
              <a:t>TWh, power emissions flat</a:t>
            </a:r>
            <a:endParaRPr lang="en-US" sz="1425" dirty="0">
              <a:latin typeface="Microsoft YaHei" pitchFamily="34" charset="0"/>
              <a:ea typeface="Microsoft YaHei" pitchFamily="34" charset="-122"/>
              <a:cs typeface="Microsoft YaHei" pitchFamily="34" charset="-120"/>
            </a:endParaRPr>
          </a:p>
        </p:txBody>
      </p:sp>
      <p:sp>
        <p:nvSpPr>
          <p:cNvPr id="18" name="Text 16"/>
          <p:cNvSpPr/>
          <p:nvPr/>
        </p:nvSpPr>
        <p:spPr>
          <a:xfrm>
            <a:off x="762000" y="6215362"/>
            <a:ext cx="11430000" cy="160020"/>
          </a:xfrm>
          <a:prstGeom prst="rect">
            <a:avLst/>
          </a:prstGeom>
          <a:noFill/>
          <a:ln/>
        </p:spPr>
        <p:txBody>
          <a:bodyPr wrap="none" lIns="0" tIns="0" rIns="0" bIns="0" rtlCol="0" anchor="t"/>
          <a:lstStyle/>
          <a:p>
            <a:pPr algn="l" indent="0" marL="0">
              <a:buNone/>
            </a:pPr>
            <a:r>
              <a:rPr lang="en-US" sz="1050" dirty="0">
                <a:solidFill>
                  <a:srgbClr val="5F5F5C"/>
                </a:solidFill>
                <a:latin typeface="Microsoft YaHei" pitchFamily="34" charset="0"/>
                <a:ea typeface="Microsoft YaHei" pitchFamily="34" charset="-122"/>
                <a:cs typeface="Microsoft YaHei" pitchFamily="34" charset="-120"/>
              </a:rPr>
              <a:t>Source: Ember, Global Electricity Review 2026 (Apr 2026). 2025 against 2024</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7F5"/>
          </a:solidFill>
          <a:ln/>
        </p:spPr>
      </p:sp>
      <p:sp>
        <p:nvSpPr>
          <p:cNvPr id="3" name="Shape 1"/>
          <p:cNvSpPr/>
          <p:nvPr/>
        </p:nvSpPr>
        <p:spPr>
          <a:xfrm>
            <a:off x="0" y="0"/>
            <a:ext cx="12192000" cy="76200"/>
          </a:xfrm>
          <a:prstGeom prst="rect">
            <a:avLst/>
          </a:prstGeom>
          <a:solidFill>
            <a:srgbClr val="D7282F"/>
          </a:solidFill>
          <a:ln/>
        </p:spPr>
      </p:sp>
      <p:sp>
        <p:nvSpPr>
          <p:cNvPr id="4" name="Text 2"/>
          <p:cNvSpPr/>
          <p:nvPr/>
        </p:nvSpPr>
        <p:spPr>
          <a:xfrm>
            <a:off x="762000" y="601122"/>
            <a:ext cx="11430000" cy="2743200"/>
          </a:xfrm>
          <a:prstGeom prst="rect">
            <a:avLst/>
          </a:prstGeom>
          <a:noFill/>
          <a:ln/>
        </p:spPr>
        <p:txBody>
          <a:bodyPr wrap="none" lIns="0" tIns="0" rIns="0" bIns="0" rtlCol="0" anchor="t"/>
          <a:lstStyle/>
          <a:p>
            <a:pPr algn="l" indent="0" marL="0">
              <a:buNone/>
            </a:pPr>
            <a:r>
              <a:rPr lang="en-US" sz="18000" b="1" dirty="0">
                <a:solidFill>
                  <a:srgbClr val="D7282F"/>
                </a:solidFill>
                <a:latin typeface="Microsoft YaHei" pitchFamily="34" charset="0"/>
                <a:ea typeface="Microsoft YaHei" pitchFamily="34" charset="-122"/>
                <a:cs typeface="Microsoft YaHei" pitchFamily="34" charset="-120"/>
              </a:rPr>
              <a:t>01</a:t>
            </a:r>
            <a:endParaRPr lang="en-US" sz="18000" dirty="0">
              <a:latin typeface="Microsoft YaHei" pitchFamily="34" charset="0"/>
              <a:ea typeface="Microsoft YaHei" pitchFamily="34" charset="-122"/>
              <a:cs typeface="Microsoft YaHei" pitchFamily="34" charset="-120"/>
            </a:endParaRPr>
          </a:p>
        </p:txBody>
      </p:sp>
      <p:sp>
        <p:nvSpPr>
          <p:cNvPr id="5" name="Text 3"/>
          <p:cNvSpPr/>
          <p:nvPr/>
        </p:nvSpPr>
        <p:spPr>
          <a:xfrm>
            <a:off x="5334000" y="998429"/>
            <a:ext cx="6858000" cy="548640"/>
          </a:xfrm>
          <a:prstGeom prst="rect">
            <a:avLst/>
          </a:prstGeom>
          <a:noFill/>
          <a:ln/>
        </p:spPr>
        <p:txBody>
          <a:bodyPr wrap="none" lIns="0" tIns="0" rIns="0" bIns="0" rtlCol="0" anchor="t"/>
          <a:lstStyle/>
          <a:p>
            <a:pPr algn="l" indent="0" marL="0">
              <a:buNone/>
            </a:pPr>
            <a:r>
              <a:rPr lang="en-US" sz="3600" b="1" dirty="0">
                <a:solidFill>
                  <a:srgbClr val="101010"/>
                </a:solidFill>
                <a:latin typeface="Microsoft YaHei" pitchFamily="34" charset="0"/>
                <a:ea typeface="Microsoft YaHei" pitchFamily="34" charset="-122"/>
                <a:cs typeface="Microsoft YaHei" pitchFamily="34" charset="-120"/>
              </a:rPr>
              <a:t>Global: solar</a:t>
            </a:r>
            <a:endParaRPr lang="en-US" sz="3600" dirty="0">
              <a:latin typeface="Microsoft YaHei" pitchFamily="34" charset="0"/>
              <a:ea typeface="Microsoft YaHei" pitchFamily="34" charset="-122"/>
              <a:cs typeface="Microsoft YaHei" pitchFamily="34" charset="-120"/>
            </a:endParaRPr>
          </a:p>
        </p:txBody>
      </p:sp>
      <p:sp>
        <p:nvSpPr>
          <p:cNvPr id="6" name="Text 4"/>
          <p:cNvSpPr/>
          <p:nvPr/>
        </p:nvSpPr>
        <p:spPr>
          <a:xfrm>
            <a:off x="5334000" y="1550879"/>
            <a:ext cx="6858000" cy="548640"/>
          </a:xfrm>
          <a:prstGeom prst="rect">
            <a:avLst/>
          </a:prstGeom>
          <a:noFill/>
          <a:ln/>
        </p:spPr>
        <p:txBody>
          <a:bodyPr wrap="none" lIns="0" tIns="0" rIns="0" bIns="0" rtlCol="0" anchor="t"/>
          <a:lstStyle/>
          <a:p>
            <a:pPr algn="l" indent="0" marL="0">
              <a:buNone/>
            </a:pPr>
            <a:r>
              <a:rPr lang="en-US" sz="3600" b="1" dirty="0">
                <a:solidFill>
                  <a:srgbClr val="101010"/>
                </a:solidFill>
                <a:latin typeface="Microsoft YaHei" pitchFamily="34" charset="0"/>
                <a:ea typeface="Microsoft YaHei" pitchFamily="34" charset="-122"/>
                <a:cs typeface="Microsoft YaHei" pitchFamily="34" charset="-120"/>
              </a:rPr>
              <a:t>carried the growth</a:t>
            </a:r>
            <a:endParaRPr lang="en-US" sz="3600" dirty="0">
              <a:latin typeface="Microsoft YaHei" pitchFamily="34" charset="0"/>
              <a:ea typeface="Microsoft YaHei" pitchFamily="34" charset="-122"/>
              <a:cs typeface="Microsoft YaHei" pitchFamily="34" charset="-120"/>
            </a:endParaRPr>
          </a:p>
        </p:txBody>
      </p:sp>
      <p:sp>
        <p:nvSpPr>
          <p:cNvPr id="7" name="Text 5"/>
          <p:cNvSpPr/>
          <p:nvPr/>
        </p:nvSpPr>
        <p:spPr>
          <a:xfrm>
            <a:off x="5334000" y="2207506"/>
            <a:ext cx="6858000" cy="228600"/>
          </a:xfrm>
          <a:prstGeom prst="rect">
            <a:avLst/>
          </a:prstGeom>
          <a:noFill/>
          <a:ln/>
        </p:spPr>
        <p:txBody>
          <a:bodyPr wrap="none" lIns="0" tIns="0" rIns="0" bIns="0" rtlCol="0" anchor="t"/>
          <a:lstStyle/>
          <a:p>
            <a:pPr algn="l" indent="0" marL="0">
              <a:buNone/>
            </a:pPr>
            <a:r>
              <a:rPr lang="en-US" sz="1500" dirty="0">
                <a:solidFill>
                  <a:srgbClr val="5F5F5C"/>
                </a:solidFill>
                <a:latin typeface="Microsoft YaHei" pitchFamily="34" charset="0"/>
                <a:ea typeface="Microsoft YaHei" pitchFamily="34" charset="-122"/>
                <a:cs typeface="Microsoft YaHei" pitchFamily="34" charset="-120"/>
              </a:rPr>
              <a:t>Supply, demand and emissions in 2025</a:t>
            </a:r>
            <a:endParaRPr lang="en-US" sz="1500" dirty="0">
              <a:latin typeface="Microsoft YaHei" pitchFamily="34" charset="0"/>
              <a:ea typeface="Microsoft YaHei" pitchFamily="34" charset="-122"/>
              <a:cs typeface="Microsoft YaHei" pitchFamily="34" charset="-120"/>
            </a:endParaRPr>
          </a:p>
        </p:txBody>
      </p:sp>
      <p:sp>
        <p:nvSpPr>
          <p:cNvPr id="8" name="Shape 6"/>
          <p:cNvSpPr/>
          <p:nvPr/>
        </p:nvSpPr>
        <p:spPr>
          <a:xfrm>
            <a:off x="5334000" y="2857500"/>
            <a:ext cx="6096000" cy="19050"/>
          </a:xfrm>
          <a:prstGeom prst="rect">
            <a:avLst/>
          </a:prstGeom>
          <a:solidFill>
            <a:srgbClr val="101010"/>
          </a:solidFill>
          <a:ln/>
        </p:spPr>
      </p:sp>
      <p:sp>
        <p:nvSpPr>
          <p:cNvPr id="9" name="Text 7"/>
          <p:cNvSpPr/>
          <p:nvPr/>
        </p:nvSpPr>
        <p:spPr>
          <a:xfrm>
            <a:off x="5334000" y="3073196"/>
            <a:ext cx="6858000" cy="194310"/>
          </a:xfrm>
          <a:prstGeom prst="rect">
            <a:avLst/>
          </a:prstGeom>
          <a:noFill/>
          <a:ln/>
        </p:spPr>
        <p:txBody>
          <a:bodyPr wrap="none" lIns="0" tIns="0" rIns="0" bIns="0" rtlCol="0" anchor="t"/>
          <a:lstStyle/>
          <a:p>
            <a:pPr algn="l" indent="0" marL="0">
              <a:buNone/>
            </a:pPr>
            <a:r>
              <a:rPr lang="en-US" sz="1275" b="1" dirty="0">
                <a:solidFill>
                  <a:srgbClr val="D7282F"/>
                </a:solidFill>
                <a:latin typeface="Microsoft YaHei" pitchFamily="34" charset="0"/>
                <a:ea typeface="Microsoft YaHei" pitchFamily="34" charset="-122"/>
                <a:cs typeface="Microsoft YaHei" pitchFamily="34" charset="-120"/>
              </a:rPr>
              <a:t>04</a:t>
            </a:r>
            <a:endParaRPr lang="en-US" sz="1275" dirty="0">
              <a:latin typeface="Microsoft YaHei" pitchFamily="34" charset="0"/>
              <a:ea typeface="Microsoft YaHei" pitchFamily="34" charset="-122"/>
              <a:cs typeface="Microsoft YaHei" pitchFamily="34" charset="-120"/>
            </a:endParaRPr>
          </a:p>
        </p:txBody>
      </p:sp>
      <p:sp>
        <p:nvSpPr>
          <p:cNvPr id="10" name="Text 8"/>
          <p:cNvSpPr/>
          <p:nvPr/>
        </p:nvSpPr>
        <p:spPr>
          <a:xfrm>
            <a:off x="5943600" y="3054869"/>
            <a:ext cx="6248400" cy="217170"/>
          </a:xfrm>
          <a:prstGeom prst="rect">
            <a:avLst/>
          </a:prstGeom>
          <a:noFill/>
          <a:ln/>
        </p:spPr>
        <p:txBody>
          <a:bodyPr wrap="none" lIns="0" tIns="0" rIns="0" bIns="0" rtlCol="0" anchor="t"/>
          <a:lstStyle/>
          <a:p>
            <a:pPr algn="l" indent="0" marL="0">
              <a:buNone/>
            </a:pPr>
            <a:r>
              <a:rPr lang="en-US" sz="1425" dirty="0">
                <a:solidFill>
                  <a:srgbClr val="101010"/>
                </a:solidFill>
                <a:latin typeface="Microsoft YaHei" pitchFamily="34" charset="0"/>
                <a:ea typeface="Microsoft YaHei" pitchFamily="34" charset="-122"/>
                <a:cs typeface="Microsoft YaHei" pitchFamily="34" charset="-120"/>
              </a:rPr>
              <a:t>Clean power added 887 TWh, outpacing demand</a:t>
            </a:r>
            <a:endParaRPr lang="en-US" sz="1425" dirty="0">
              <a:latin typeface="Microsoft YaHei" pitchFamily="34" charset="0"/>
              <a:ea typeface="Microsoft YaHei" pitchFamily="34" charset="-122"/>
              <a:cs typeface="Microsoft YaHei" pitchFamily="34" charset="-120"/>
            </a:endParaRPr>
          </a:p>
        </p:txBody>
      </p:sp>
      <p:sp>
        <p:nvSpPr>
          <p:cNvPr id="11" name="Shape 9"/>
          <p:cNvSpPr/>
          <p:nvPr/>
        </p:nvSpPr>
        <p:spPr>
          <a:xfrm>
            <a:off x="5334000" y="3600450"/>
            <a:ext cx="6096000" cy="0"/>
          </a:xfrm>
          <a:prstGeom prst="line">
            <a:avLst/>
          </a:prstGeom>
          <a:noFill/>
          <a:ln w="9525">
            <a:solidFill>
              <a:srgbClr val="E3E3E0"/>
            </a:solidFill>
            <a:prstDash val="solid"/>
          </a:ln>
        </p:spPr>
      </p:sp>
      <p:sp>
        <p:nvSpPr>
          <p:cNvPr id="12" name="Text 10"/>
          <p:cNvSpPr/>
          <p:nvPr/>
        </p:nvSpPr>
        <p:spPr>
          <a:xfrm>
            <a:off x="5334000" y="3758996"/>
            <a:ext cx="6858000" cy="194310"/>
          </a:xfrm>
          <a:prstGeom prst="rect">
            <a:avLst/>
          </a:prstGeom>
          <a:noFill/>
          <a:ln/>
        </p:spPr>
        <p:txBody>
          <a:bodyPr wrap="none" lIns="0" tIns="0" rIns="0" bIns="0" rtlCol="0" anchor="t"/>
          <a:lstStyle/>
          <a:p>
            <a:pPr algn="l" indent="0" marL="0">
              <a:buNone/>
            </a:pPr>
            <a:r>
              <a:rPr lang="en-US" sz="1275" b="1" dirty="0">
                <a:solidFill>
                  <a:srgbClr val="D7282F"/>
                </a:solidFill>
                <a:latin typeface="Microsoft YaHei" pitchFamily="34" charset="0"/>
                <a:ea typeface="Microsoft YaHei" pitchFamily="34" charset="-122"/>
                <a:cs typeface="Microsoft YaHei" pitchFamily="34" charset="-120"/>
              </a:rPr>
              <a:t>05</a:t>
            </a:r>
            <a:endParaRPr lang="en-US" sz="1275" dirty="0">
              <a:latin typeface="Microsoft YaHei" pitchFamily="34" charset="0"/>
              <a:ea typeface="Microsoft YaHei" pitchFamily="34" charset="-122"/>
              <a:cs typeface="Microsoft YaHei" pitchFamily="34" charset="-120"/>
            </a:endParaRPr>
          </a:p>
        </p:txBody>
      </p:sp>
      <p:sp>
        <p:nvSpPr>
          <p:cNvPr id="13" name="Text 11"/>
          <p:cNvSpPr/>
          <p:nvPr/>
        </p:nvSpPr>
        <p:spPr>
          <a:xfrm>
            <a:off x="5943600" y="3740669"/>
            <a:ext cx="6248400" cy="217170"/>
          </a:xfrm>
          <a:prstGeom prst="rect">
            <a:avLst/>
          </a:prstGeom>
          <a:noFill/>
          <a:ln/>
        </p:spPr>
        <p:txBody>
          <a:bodyPr wrap="none" lIns="0" tIns="0" rIns="0" bIns="0" rtlCol="0" anchor="t"/>
          <a:lstStyle/>
          <a:p>
            <a:pPr algn="l" indent="0" marL="0">
              <a:buNone/>
            </a:pPr>
            <a:r>
              <a:rPr lang="en-US" sz="1425" dirty="0">
                <a:solidFill>
                  <a:srgbClr val="101010"/>
                </a:solidFill>
                <a:latin typeface="Microsoft YaHei" pitchFamily="34" charset="0"/>
                <a:ea typeface="Microsoft YaHei" pitchFamily="34" charset="-122"/>
                <a:cs typeface="Microsoft YaHei" pitchFamily="34" charset="-120"/>
              </a:rPr>
              <a:t>Solar grew 30% and met 75% of demand growth</a:t>
            </a:r>
            <a:endParaRPr lang="en-US" sz="1425" dirty="0">
              <a:latin typeface="Microsoft YaHei" pitchFamily="34" charset="0"/>
              <a:ea typeface="Microsoft YaHei" pitchFamily="34" charset="-122"/>
              <a:cs typeface="Microsoft YaHei" pitchFamily="34" charset="-120"/>
            </a:endParaRPr>
          </a:p>
        </p:txBody>
      </p:sp>
      <p:sp>
        <p:nvSpPr>
          <p:cNvPr id="14" name="Shape 12"/>
          <p:cNvSpPr/>
          <p:nvPr/>
        </p:nvSpPr>
        <p:spPr>
          <a:xfrm>
            <a:off x="5334000" y="4286250"/>
            <a:ext cx="6096000" cy="0"/>
          </a:xfrm>
          <a:prstGeom prst="line">
            <a:avLst/>
          </a:prstGeom>
          <a:noFill/>
          <a:ln w="9525">
            <a:solidFill>
              <a:srgbClr val="E3E3E0"/>
            </a:solidFill>
            <a:prstDash val="solid"/>
          </a:ln>
        </p:spPr>
      </p:sp>
      <p:sp>
        <p:nvSpPr>
          <p:cNvPr id="15" name="Text 13"/>
          <p:cNvSpPr/>
          <p:nvPr/>
        </p:nvSpPr>
        <p:spPr>
          <a:xfrm>
            <a:off x="5334000" y="4444796"/>
            <a:ext cx="6858000" cy="194310"/>
          </a:xfrm>
          <a:prstGeom prst="rect">
            <a:avLst/>
          </a:prstGeom>
          <a:noFill/>
          <a:ln/>
        </p:spPr>
        <p:txBody>
          <a:bodyPr wrap="none" lIns="0" tIns="0" rIns="0" bIns="0" rtlCol="0" anchor="t"/>
          <a:lstStyle/>
          <a:p>
            <a:pPr algn="l" indent="0" marL="0">
              <a:buNone/>
            </a:pPr>
            <a:r>
              <a:rPr lang="en-US" sz="1275" b="1" dirty="0">
                <a:solidFill>
                  <a:srgbClr val="D7282F"/>
                </a:solidFill>
                <a:latin typeface="Microsoft YaHei" pitchFamily="34" charset="0"/>
                <a:ea typeface="Microsoft YaHei" pitchFamily="34" charset="-122"/>
                <a:cs typeface="Microsoft YaHei" pitchFamily="34" charset="-120"/>
              </a:rPr>
              <a:t>06</a:t>
            </a:r>
            <a:endParaRPr lang="en-US" sz="1275" dirty="0">
              <a:latin typeface="Microsoft YaHei" pitchFamily="34" charset="0"/>
              <a:ea typeface="Microsoft YaHei" pitchFamily="34" charset="-122"/>
              <a:cs typeface="Microsoft YaHei" pitchFamily="34" charset="-120"/>
            </a:endParaRPr>
          </a:p>
        </p:txBody>
      </p:sp>
      <p:sp>
        <p:nvSpPr>
          <p:cNvPr id="16" name="Text 14"/>
          <p:cNvSpPr/>
          <p:nvPr/>
        </p:nvSpPr>
        <p:spPr>
          <a:xfrm>
            <a:off x="5943600" y="4426469"/>
            <a:ext cx="6248400" cy="217170"/>
          </a:xfrm>
          <a:prstGeom prst="rect">
            <a:avLst/>
          </a:prstGeom>
          <a:noFill/>
          <a:ln/>
        </p:spPr>
        <p:txBody>
          <a:bodyPr wrap="none" lIns="0" tIns="0" rIns="0" bIns="0" rtlCol="0" anchor="t"/>
          <a:lstStyle/>
          <a:p>
            <a:pPr algn="l" indent="0" marL="0">
              <a:buNone/>
            </a:pPr>
            <a:r>
              <a:rPr lang="en-US" sz="1425" dirty="0">
                <a:solidFill>
                  <a:srgbClr val="101010"/>
                </a:solidFill>
                <a:latin typeface="Microsoft YaHei" pitchFamily="34" charset="0"/>
                <a:ea typeface="Microsoft YaHei" pitchFamily="34" charset="-122"/>
                <a:cs typeface="Microsoft YaHei" pitchFamily="34" charset="-120"/>
              </a:rPr>
              <a:t>Power emissions held flat. They did not fall.</a:t>
            </a:r>
            <a:endParaRPr lang="en-US" sz="1425" dirty="0">
              <a:latin typeface="Microsoft YaHei" pitchFamily="34" charset="0"/>
              <a:ea typeface="Microsoft YaHei" pitchFamily="34" charset="-122"/>
              <a:cs typeface="Microsoft YaHei" pitchFamily="34" charset="-120"/>
            </a:endParaRPr>
          </a:p>
        </p:txBody>
      </p:sp>
      <p:sp>
        <p:nvSpPr>
          <p:cNvPr id="17" name="Shape 15"/>
          <p:cNvSpPr/>
          <p:nvPr/>
        </p:nvSpPr>
        <p:spPr>
          <a:xfrm>
            <a:off x="5334000" y="4972050"/>
            <a:ext cx="6096000" cy="0"/>
          </a:xfrm>
          <a:prstGeom prst="line">
            <a:avLst/>
          </a:prstGeom>
          <a:noFill/>
          <a:ln w="9525">
            <a:solidFill>
              <a:srgbClr val="E3E3E0"/>
            </a:solidFill>
            <a:prstDash val="solid"/>
          </a:ln>
        </p:spPr>
      </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7F5"/>
          </a:solidFill>
          <a:ln/>
        </p:spPr>
      </p:sp>
      <p:sp>
        <p:nvSpPr>
          <p:cNvPr id="3" name="Shape 1"/>
          <p:cNvSpPr/>
          <p:nvPr/>
        </p:nvSpPr>
        <p:spPr>
          <a:xfrm>
            <a:off x="0" y="0"/>
            <a:ext cx="12192000" cy="76200"/>
          </a:xfrm>
          <a:prstGeom prst="rect">
            <a:avLst/>
          </a:prstGeom>
          <a:solidFill>
            <a:srgbClr val="D7282F"/>
          </a:solidFill>
          <a:ln/>
        </p:spPr>
      </p:sp>
      <p:sp>
        <p:nvSpPr>
          <p:cNvPr id="4" name="Text 2"/>
          <p:cNvSpPr/>
          <p:nvPr/>
        </p:nvSpPr>
        <p:spPr>
          <a:xfrm>
            <a:off x="762000" y="443573"/>
            <a:ext cx="11430000" cy="171450"/>
          </a:xfrm>
          <a:prstGeom prst="rect">
            <a:avLst/>
          </a:prstGeom>
          <a:noFill/>
          <a:ln/>
        </p:spPr>
        <p:txBody>
          <a:bodyPr wrap="none" lIns="0" tIns="0" rIns="0" bIns="0" rtlCol="0" anchor="t"/>
          <a:lstStyle/>
          <a:p>
            <a:pPr algn="l" indent="0" marL="0">
              <a:buNone/>
            </a:pPr>
            <a:r>
              <a:rPr lang="en-US" sz="1125" b="1" dirty="0">
                <a:solidFill>
                  <a:srgbClr val="D7282F"/>
                </a:solidFill>
                <a:latin typeface="Microsoft YaHei" pitchFamily="34" charset="0"/>
                <a:ea typeface="Microsoft YaHei" pitchFamily="34" charset="-122"/>
                <a:cs typeface="Microsoft YaHei" pitchFamily="34" charset="-120"/>
              </a:rPr>
              <a:t>1</a:t>
            </a:r>
            <a:endParaRPr lang="en-US" sz="1125" dirty="0">
              <a:latin typeface="Microsoft YaHei" pitchFamily="34" charset="0"/>
              <a:ea typeface="Microsoft YaHei" pitchFamily="34" charset="-122"/>
              <a:cs typeface="Microsoft YaHei" pitchFamily="34" charset="-120"/>
            </a:endParaRPr>
          </a:p>
        </p:txBody>
      </p:sp>
      <p:sp>
        <p:nvSpPr>
          <p:cNvPr id="5" name="Text 3"/>
          <p:cNvSpPr/>
          <p:nvPr/>
        </p:nvSpPr>
        <p:spPr>
          <a:xfrm>
            <a:off x="1028700" y="443573"/>
            <a:ext cx="11163300" cy="171450"/>
          </a:xfrm>
          <a:prstGeom prst="rect">
            <a:avLst/>
          </a:prstGeom>
          <a:noFill/>
          <a:ln/>
        </p:spPr>
        <p:txBody>
          <a:bodyPr wrap="none" lIns="0" tIns="0" rIns="0" bIns="0" rtlCol="0" anchor="t"/>
          <a:lstStyle/>
          <a:p>
            <a:pPr algn="l" indent="0" marL="0">
              <a:buNone/>
            </a:pPr>
            <a:r>
              <a:rPr lang="en-US" sz="1125" dirty="0">
                <a:solidFill>
                  <a:srgbClr val="5F5F5C"/>
                </a:solidFill>
                <a:latin typeface="Microsoft YaHei" pitchFamily="34" charset="0"/>
                <a:ea typeface="Microsoft YaHei" pitchFamily="34" charset="-122"/>
                <a:cs typeface="Microsoft YaHei" pitchFamily="34" charset="-120"/>
              </a:rPr>
              <a:t>Global: solar carried the growth</a:t>
            </a:r>
            <a:endParaRPr lang="en-US" sz="1125" dirty="0">
              <a:latin typeface="Microsoft YaHei" pitchFamily="34" charset="0"/>
              <a:ea typeface="Microsoft YaHei" pitchFamily="34" charset="-122"/>
              <a:cs typeface="Microsoft YaHei" pitchFamily="34" charset="-120"/>
            </a:endParaRPr>
          </a:p>
        </p:txBody>
      </p:sp>
      <p:sp>
        <p:nvSpPr>
          <p:cNvPr id="6" name="Text 4"/>
          <p:cNvSpPr/>
          <p:nvPr/>
        </p:nvSpPr>
        <p:spPr>
          <a:xfrm>
            <a:off x="762000" y="1174343"/>
            <a:ext cx="11430000" cy="388620"/>
          </a:xfrm>
          <a:prstGeom prst="rect">
            <a:avLst/>
          </a:prstGeom>
          <a:noFill/>
          <a:ln/>
        </p:spPr>
        <p:txBody>
          <a:bodyPr wrap="none" lIns="0" tIns="0" rIns="0" bIns="0" rtlCol="0" anchor="t"/>
          <a:lstStyle/>
          <a:p>
            <a:pPr algn="l" indent="0" marL="0">
              <a:buNone/>
            </a:pPr>
            <a:r>
              <a:rPr lang="en-US" sz="2550" b="1" dirty="0">
                <a:solidFill>
                  <a:srgbClr val="101010"/>
                </a:solidFill>
                <a:latin typeface="Microsoft YaHei" pitchFamily="34" charset="0"/>
                <a:ea typeface="Microsoft YaHei" pitchFamily="34" charset="-122"/>
                <a:cs typeface="Microsoft YaHei" pitchFamily="34" charset="-120"/>
              </a:rPr>
              <a:t>Clean power added 887 TWh, outpacing demand</a:t>
            </a:r>
            <a:endParaRPr lang="en-US" sz="2550" dirty="0">
              <a:latin typeface="Microsoft YaHei" pitchFamily="34" charset="0"/>
              <a:ea typeface="Microsoft YaHei" pitchFamily="34" charset="-122"/>
              <a:cs typeface="Microsoft YaHei" pitchFamily="34" charset="-120"/>
            </a:endParaRPr>
          </a:p>
        </p:txBody>
      </p:sp>
      <p:sp>
        <p:nvSpPr>
          <p:cNvPr id="7" name="Shape 5"/>
          <p:cNvSpPr/>
          <p:nvPr/>
        </p:nvSpPr>
        <p:spPr>
          <a:xfrm>
            <a:off x="762000" y="1714500"/>
            <a:ext cx="10668000" cy="19050"/>
          </a:xfrm>
          <a:prstGeom prst="rect">
            <a:avLst/>
          </a:prstGeom>
          <a:solidFill>
            <a:srgbClr val="101010"/>
          </a:solidFill>
          <a:ln/>
        </p:spPr>
      </p:sp>
      <p:sp>
        <p:nvSpPr>
          <p:cNvPr id="8" name="Text 6"/>
          <p:cNvSpPr/>
          <p:nvPr/>
        </p:nvSpPr>
        <p:spPr>
          <a:xfrm>
            <a:off x="762000" y="1948885"/>
            <a:ext cx="11430000" cy="182880"/>
          </a:xfrm>
          <a:prstGeom prst="rect">
            <a:avLst/>
          </a:prstGeom>
          <a:noFill/>
          <a:ln/>
        </p:spPr>
        <p:txBody>
          <a:bodyPr wrap="none" lIns="0" tIns="0" rIns="0" bIns="0" rtlCol="0" anchor="t"/>
          <a:lstStyle/>
          <a:p>
            <a:pPr algn="l" indent="0" marL="0">
              <a:buNone/>
            </a:pPr>
            <a:r>
              <a:rPr lang="en-US" sz="1200" dirty="0">
                <a:solidFill>
                  <a:srgbClr val="5F5F5C"/>
                </a:solidFill>
                <a:latin typeface="Microsoft YaHei" pitchFamily="34" charset="0"/>
                <a:ea typeface="Microsoft YaHei" pitchFamily="34" charset="-122"/>
                <a:cs typeface="Microsoft YaHei" pitchFamily="34" charset="-120"/>
              </a:rPr>
              <a:t>TWh</a:t>
            </a:r>
            <a:endParaRPr lang="en-US" sz="1200" dirty="0">
              <a:latin typeface="Microsoft YaHei" pitchFamily="34" charset="0"/>
              <a:ea typeface="Microsoft YaHei" pitchFamily="34" charset="-122"/>
              <a:cs typeface="Microsoft YaHei" pitchFamily="34" charset="-120"/>
            </a:endParaRPr>
          </a:p>
        </p:txBody>
      </p:sp>
      <p:sp>
        <p:nvSpPr>
          <p:cNvPr id="9" name="Shape 7"/>
          <p:cNvSpPr/>
          <p:nvPr/>
        </p:nvSpPr>
        <p:spPr>
          <a:xfrm>
            <a:off x="762000" y="5715000"/>
            <a:ext cx="10668000" cy="0"/>
          </a:xfrm>
          <a:prstGeom prst="line">
            <a:avLst/>
          </a:prstGeom>
          <a:noFill/>
          <a:ln w="9525">
            <a:solidFill>
              <a:srgbClr val="90908D"/>
            </a:solidFill>
            <a:prstDash val="solid"/>
          </a:ln>
        </p:spPr>
      </p:sp>
      <p:sp>
        <p:nvSpPr>
          <p:cNvPr id="10" name="Shape 8"/>
          <p:cNvSpPr/>
          <p:nvPr/>
        </p:nvSpPr>
        <p:spPr>
          <a:xfrm>
            <a:off x="1082040" y="3529512"/>
            <a:ext cx="1137920" cy="2185488"/>
          </a:xfrm>
          <a:prstGeom prst="rect">
            <a:avLst/>
          </a:prstGeom>
          <a:solidFill>
            <a:srgbClr val="D7282F"/>
          </a:solidFill>
          <a:ln/>
        </p:spPr>
      </p:sp>
      <p:sp>
        <p:nvSpPr>
          <p:cNvPr id="11" name="Text 9"/>
          <p:cNvSpPr/>
          <p:nvPr/>
        </p:nvSpPr>
        <p:spPr>
          <a:xfrm>
            <a:off x="0" y="3231943"/>
            <a:ext cx="3302000" cy="228600"/>
          </a:xfrm>
          <a:prstGeom prst="rect">
            <a:avLst/>
          </a:prstGeom>
          <a:noFill/>
          <a:ln/>
        </p:spPr>
        <p:txBody>
          <a:bodyPr wrap="none" lIns="0" tIns="0" rIns="0" bIns="0" rtlCol="0" anchor="t"/>
          <a:lstStyle/>
          <a:p>
            <a:pPr algn="ctr" indent="0" marL="0">
              <a:buNone/>
            </a:pPr>
            <a:r>
              <a:rPr lang="en-US" sz="1500" b="1" dirty="0">
                <a:solidFill>
                  <a:srgbClr val="D7282F"/>
                </a:solidFill>
                <a:latin typeface="Microsoft YaHei" pitchFamily="34" charset="0"/>
                <a:ea typeface="Microsoft YaHei" pitchFamily="34" charset="-122"/>
                <a:cs typeface="Microsoft YaHei" pitchFamily="34" charset="-120"/>
              </a:rPr>
              <a:t>+636</a:t>
            </a:r>
            <a:endParaRPr lang="en-US" sz="1500" dirty="0">
              <a:latin typeface="Microsoft YaHei" pitchFamily="34" charset="0"/>
              <a:ea typeface="Microsoft YaHei" pitchFamily="34" charset="-122"/>
              <a:cs typeface="Microsoft YaHei" pitchFamily="34" charset="-120"/>
            </a:endParaRPr>
          </a:p>
        </p:txBody>
      </p:sp>
      <p:sp>
        <p:nvSpPr>
          <p:cNvPr id="12" name="Shape 10"/>
          <p:cNvSpPr/>
          <p:nvPr/>
        </p:nvSpPr>
        <p:spPr>
          <a:xfrm>
            <a:off x="2219960" y="3529512"/>
            <a:ext cx="640080" cy="0"/>
          </a:xfrm>
          <a:prstGeom prst="line">
            <a:avLst/>
          </a:prstGeom>
          <a:noFill/>
          <a:ln w="9525">
            <a:solidFill>
              <a:srgbClr val="90908D"/>
            </a:solidFill>
            <a:prstDash val="dash"/>
          </a:ln>
        </p:spPr>
      </p:sp>
      <p:sp>
        <p:nvSpPr>
          <p:cNvPr id="13" name="Shape 11"/>
          <p:cNvSpPr/>
          <p:nvPr/>
        </p:nvSpPr>
        <p:spPr>
          <a:xfrm>
            <a:off x="2860040" y="2825070"/>
            <a:ext cx="1137920" cy="704442"/>
          </a:xfrm>
          <a:prstGeom prst="rect">
            <a:avLst/>
          </a:prstGeom>
          <a:solidFill>
            <a:srgbClr val="D7282F"/>
          </a:solidFill>
          <a:ln/>
        </p:spPr>
      </p:sp>
      <p:sp>
        <p:nvSpPr>
          <p:cNvPr id="14" name="Text 12"/>
          <p:cNvSpPr/>
          <p:nvPr/>
        </p:nvSpPr>
        <p:spPr>
          <a:xfrm>
            <a:off x="0" y="2527501"/>
            <a:ext cx="6858000" cy="228600"/>
          </a:xfrm>
          <a:prstGeom prst="rect">
            <a:avLst/>
          </a:prstGeom>
          <a:noFill/>
          <a:ln/>
        </p:spPr>
        <p:txBody>
          <a:bodyPr wrap="none" lIns="0" tIns="0" rIns="0" bIns="0" rtlCol="0" anchor="t"/>
          <a:lstStyle/>
          <a:p>
            <a:pPr algn="ctr" indent="0" marL="0">
              <a:buNone/>
            </a:pPr>
            <a:r>
              <a:rPr lang="en-US" sz="1500" b="1" dirty="0">
                <a:solidFill>
                  <a:srgbClr val="D7282F"/>
                </a:solidFill>
                <a:latin typeface="Microsoft YaHei" pitchFamily="34" charset="0"/>
                <a:ea typeface="Microsoft YaHei" pitchFamily="34" charset="-122"/>
                <a:cs typeface="Microsoft YaHei" pitchFamily="34" charset="-120"/>
              </a:rPr>
              <a:t>+205</a:t>
            </a:r>
            <a:endParaRPr lang="en-US" sz="1500" dirty="0">
              <a:latin typeface="Microsoft YaHei" pitchFamily="34" charset="0"/>
              <a:ea typeface="Microsoft YaHei" pitchFamily="34" charset="-122"/>
              <a:cs typeface="Microsoft YaHei" pitchFamily="34" charset="-120"/>
            </a:endParaRPr>
          </a:p>
        </p:txBody>
      </p:sp>
      <p:sp>
        <p:nvSpPr>
          <p:cNvPr id="15" name="Shape 13"/>
          <p:cNvSpPr/>
          <p:nvPr/>
        </p:nvSpPr>
        <p:spPr>
          <a:xfrm>
            <a:off x="3997960" y="2825070"/>
            <a:ext cx="640080" cy="0"/>
          </a:xfrm>
          <a:prstGeom prst="line">
            <a:avLst/>
          </a:prstGeom>
          <a:noFill/>
          <a:ln w="9525">
            <a:solidFill>
              <a:srgbClr val="90908D"/>
            </a:solidFill>
            <a:prstDash val="dash"/>
          </a:ln>
        </p:spPr>
      </p:sp>
      <p:sp>
        <p:nvSpPr>
          <p:cNvPr id="16" name="Shape 14"/>
          <p:cNvSpPr/>
          <p:nvPr/>
        </p:nvSpPr>
        <p:spPr>
          <a:xfrm>
            <a:off x="4638040" y="2704799"/>
            <a:ext cx="1137920" cy="120271"/>
          </a:xfrm>
          <a:prstGeom prst="rect">
            <a:avLst/>
          </a:prstGeom>
          <a:solidFill>
            <a:srgbClr val="D7282F"/>
          </a:solidFill>
          <a:ln/>
        </p:spPr>
      </p:sp>
      <p:sp>
        <p:nvSpPr>
          <p:cNvPr id="17" name="Text 15"/>
          <p:cNvSpPr/>
          <p:nvPr/>
        </p:nvSpPr>
        <p:spPr>
          <a:xfrm>
            <a:off x="0" y="2407230"/>
            <a:ext cx="10414000" cy="228600"/>
          </a:xfrm>
          <a:prstGeom prst="rect">
            <a:avLst/>
          </a:prstGeom>
          <a:noFill/>
          <a:ln/>
        </p:spPr>
        <p:txBody>
          <a:bodyPr wrap="none" lIns="0" tIns="0" rIns="0" bIns="0" rtlCol="0" anchor="t"/>
          <a:lstStyle/>
          <a:p>
            <a:pPr algn="ctr" indent="0" marL="0">
              <a:buNone/>
            </a:pPr>
            <a:r>
              <a:rPr lang="en-US" sz="1500" b="1" dirty="0">
                <a:solidFill>
                  <a:srgbClr val="D7282F"/>
                </a:solidFill>
                <a:latin typeface="Microsoft YaHei" pitchFamily="34" charset="0"/>
                <a:ea typeface="Microsoft YaHei" pitchFamily="34" charset="-122"/>
                <a:cs typeface="Microsoft YaHei" pitchFamily="34" charset="-120"/>
              </a:rPr>
              <a:t>+35</a:t>
            </a:r>
            <a:endParaRPr lang="en-US" sz="1500" dirty="0">
              <a:latin typeface="Microsoft YaHei" pitchFamily="34" charset="0"/>
              <a:ea typeface="Microsoft YaHei" pitchFamily="34" charset="-122"/>
              <a:cs typeface="Microsoft YaHei" pitchFamily="34" charset="-120"/>
            </a:endParaRPr>
          </a:p>
        </p:txBody>
      </p:sp>
      <p:sp>
        <p:nvSpPr>
          <p:cNvPr id="18" name="Shape 16"/>
          <p:cNvSpPr/>
          <p:nvPr/>
        </p:nvSpPr>
        <p:spPr>
          <a:xfrm>
            <a:off x="5775960" y="2704799"/>
            <a:ext cx="640080" cy="0"/>
          </a:xfrm>
          <a:prstGeom prst="line">
            <a:avLst/>
          </a:prstGeom>
          <a:noFill/>
          <a:ln w="9525">
            <a:solidFill>
              <a:srgbClr val="90908D"/>
            </a:solidFill>
            <a:prstDash val="dash"/>
          </a:ln>
        </p:spPr>
      </p:sp>
      <p:sp>
        <p:nvSpPr>
          <p:cNvPr id="19" name="Shape 17"/>
          <p:cNvSpPr/>
          <p:nvPr/>
        </p:nvSpPr>
        <p:spPr>
          <a:xfrm>
            <a:off x="6416040" y="2667000"/>
            <a:ext cx="1137920" cy="37799"/>
          </a:xfrm>
          <a:prstGeom prst="rect">
            <a:avLst/>
          </a:prstGeom>
          <a:solidFill>
            <a:srgbClr val="D7282F"/>
          </a:solidFill>
          <a:ln/>
        </p:spPr>
      </p:sp>
      <p:sp>
        <p:nvSpPr>
          <p:cNvPr id="20" name="Text 18"/>
          <p:cNvSpPr/>
          <p:nvPr/>
        </p:nvSpPr>
        <p:spPr>
          <a:xfrm>
            <a:off x="1778000" y="2369431"/>
            <a:ext cx="10414000" cy="228600"/>
          </a:xfrm>
          <a:prstGeom prst="rect">
            <a:avLst/>
          </a:prstGeom>
          <a:noFill/>
          <a:ln/>
        </p:spPr>
        <p:txBody>
          <a:bodyPr wrap="none" lIns="0" tIns="0" rIns="0" bIns="0" rtlCol="0" anchor="t"/>
          <a:lstStyle/>
          <a:p>
            <a:pPr algn="ctr" indent="0" marL="0">
              <a:buNone/>
            </a:pPr>
            <a:r>
              <a:rPr lang="en-US" sz="1500" b="1" dirty="0">
                <a:solidFill>
                  <a:srgbClr val="D7282F"/>
                </a:solidFill>
                <a:latin typeface="Microsoft YaHei" pitchFamily="34" charset="0"/>
                <a:ea typeface="Microsoft YaHei" pitchFamily="34" charset="-122"/>
                <a:cs typeface="Microsoft YaHei" pitchFamily="34" charset="-120"/>
              </a:rPr>
              <a:t>+11</a:t>
            </a:r>
            <a:endParaRPr lang="en-US" sz="1500" dirty="0">
              <a:latin typeface="Microsoft YaHei" pitchFamily="34" charset="0"/>
              <a:ea typeface="Microsoft YaHei" pitchFamily="34" charset="-122"/>
              <a:cs typeface="Microsoft YaHei" pitchFamily="34" charset="-120"/>
            </a:endParaRPr>
          </a:p>
        </p:txBody>
      </p:sp>
      <p:sp>
        <p:nvSpPr>
          <p:cNvPr id="21" name="Shape 19"/>
          <p:cNvSpPr/>
          <p:nvPr/>
        </p:nvSpPr>
        <p:spPr>
          <a:xfrm>
            <a:off x="7553960" y="2667000"/>
            <a:ext cx="640080" cy="0"/>
          </a:xfrm>
          <a:prstGeom prst="line">
            <a:avLst/>
          </a:prstGeom>
          <a:noFill/>
          <a:ln w="9525">
            <a:solidFill>
              <a:srgbClr val="90908D"/>
            </a:solidFill>
            <a:prstDash val="dash"/>
          </a:ln>
        </p:spPr>
      </p:sp>
      <p:sp>
        <p:nvSpPr>
          <p:cNvPr id="22" name="Shape 20"/>
          <p:cNvSpPr/>
          <p:nvPr/>
        </p:nvSpPr>
        <p:spPr>
          <a:xfrm>
            <a:off x="8194040" y="2667000"/>
            <a:ext cx="1137920" cy="130579"/>
          </a:xfrm>
          <a:prstGeom prst="rect">
            <a:avLst/>
          </a:prstGeom>
          <a:solidFill>
            <a:srgbClr val="C5C5C3"/>
          </a:solidFill>
          <a:ln/>
        </p:spPr>
      </p:sp>
      <p:sp>
        <p:nvSpPr>
          <p:cNvPr id="23" name="Text 21"/>
          <p:cNvSpPr/>
          <p:nvPr/>
        </p:nvSpPr>
        <p:spPr>
          <a:xfrm>
            <a:off x="5334000" y="2861960"/>
            <a:ext cx="6858000" cy="228600"/>
          </a:xfrm>
          <a:prstGeom prst="rect">
            <a:avLst/>
          </a:prstGeom>
          <a:noFill/>
          <a:ln/>
        </p:spPr>
        <p:txBody>
          <a:bodyPr wrap="none" lIns="0" tIns="0" rIns="0" bIns="0" rtlCol="0" anchor="t"/>
          <a:lstStyle/>
          <a:p>
            <a:pPr algn="ctr" indent="0" marL="0">
              <a:buNone/>
            </a:pPr>
            <a:r>
              <a:rPr lang="en-US" sz="1500" dirty="0">
                <a:solidFill>
                  <a:srgbClr val="5F5F5C"/>
                </a:solidFill>
                <a:latin typeface="Microsoft YaHei" pitchFamily="34" charset="0"/>
                <a:ea typeface="Microsoft YaHei" pitchFamily="34" charset="-122"/>
                <a:cs typeface="Microsoft YaHei" pitchFamily="34" charset="-120"/>
              </a:rPr>
              <a:t>−38</a:t>
            </a:r>
            <a:endParaRPr lang="en-US" sz="1500" dirty="0">
              <a:latin typeface="Microsoft YaHei" pitchFamily="34" charset="0"/>
              <a:ea typeface="Microsoft YaHei" pitchFamily="34" charset="-122"/>
              <a:cs typeface="Microsoft YaHei" pitchFamily="34" charset="-120"/>
            </a:endParaRPr>
          </a:p>
        </p:txBody>
      </p:sp>
      <p:sp>
        <p:nvSpPr>
          <p:cNvPr id="24" name="Shape 22"/>
          <p:cNvSpPr/>
          <p:nvPr/>
        </p:nvSpPr>
        <p:spPr>
          <a:xfrm>
            <a:off x="9331960" y="2797579"/>
            <a:ext cx="640080" cy="0"/>
          </a:xfrm>
          <a:prstGeom prst="line">
            <a:avLst/>
          </a:prstGeom>
          <a:noFill/>
          <a:ln w="9525">
            <a:solidFill>
              <a:srgbClr val="90908D"/>
            </a:solidFill>
            <a:prstDash val="dash"/>
          </a:ln>
        </p:spPr>
      </p:sp>
      <p:sp>
        <p:nvSpPr>
          <p:cNvPr id="25" name="Shape 23"/>
          <p:cNvSpPr/>
          <p:nvPr/>
        </p:nvSpPr>
        <p:spPr>
          <a:xfrm>
            <a:off x="9972040" y="2797579"/>
            <a:ext cx="1137920" cy="2917421"/>
          </a:xfrm>
          <a:prstGeom prst="rect">
            <a:avLst/>
          </a:prstGeom>
          <a:solidFill>
            <a:srgbClr val="101010"/>
          </a:solidFill>
          <a:ln/>
        </p:spPr>
      </p:sp>
      <p:sp>
        <p:nvSpPr>
          <p:cNvPr id="26" name="Text 24"/>
          <p:cNvSpPr/>
          <p:nvPr/>
        </p:nvSpPr>
        <p:spPr>
          <a:xfrm>
            <a:off x="8890000" y="2481684"/>
            <a:ext cx="3302000" cy="251460"/>
          </a:xfrm>
          <a:prstGeom prst="rect">
            <a:avLst/>
          </a:prstGeom>
          <a:noFill/>
          <a:ln/>
        </p:spPr>
        <p:txBody>
          <a:bodyPr wrap="none" lIns="0" tIns="0" rIns="0" bIns="0" rtlCol="0" anchor="t"/>
          <a:lstStyle/>
          <a:p>
            <a:pPr algn="ctr" indent="0" marL="0">
              <a:buNone/>
            </a:pPr>
            <a:r>
              <a:rPr lang="en-US" sz="1650" b="1" dirty="0">
                <a:solidFill>
                  <a:srgbClr val="101010"/>
                </a:solidFill>
                <a:latin typeface="Microsoft YaHei" pitchFamily="34" charset="0"/>
                <a:ea typeface="Microsoft YaHei" pitchFamily="34" charset="-122"/>
                <a:cs typeface="Microsoft YaHei" pitchFamily="34" charset="-120"/>
              </a:rPr>
              <a:t>849</a:t>
            </a:r>
            <a:endParaRPr lang="en-US" sz="1650" dirty="0">
              <a:latin typeface="Microsoft YaHei" pitchFamily="34" charset="0"/>
              <a:ea typeface="Microsoft YaHei" pitchFamily="34" charset="-122"/>
              <a:cs typeface="Microsoft YaHei" pitchFamily="34" charset="-120"/>
            </a:endParaRPr>
          </a:p>
        </p:txBody>
      </p:sp>
      <p:sp>
        <p:nvSpPr>
          <p:cNvPr id="27" name="Shape 25"/>
          <p:cNvSpPr/>
          <p:nvPr/>
        </p:nvSpPr>
        <p:spPr>
          <a:xfrm>
            <a:off x="1082040" y="2381250"/>
            <a:ext cx="6471920" cy="133350"/>
          </a:xfrm>
          <a:custGeom>
            <a:avLst/>
            <a:gdLst/>
            <a:ahLst/>
            <a:cxnLst/>
            <a:rect l="l" t="t" r="r" b="b"/>
            <a:pathLst>
              <a:path w="6471920" h="133350">
                <a:moveTo>
                  <a:pt x="0" y="133350"/>
                </a:moveTo>
                <a:lnTo>
                  <a:pt x="0" y="0"/>
                </a:lnTo>
                <a:lnTo>
                  <a:pt x="6471920" y="0"/>
                </a:lnTo>
                <a:lnTo>
                  <a:pt x="6471920" y="133350"/>
                </a:lnTo>
              </a:path>
            </a:pathLst>
          </a:custGeom>
          <a:noFill/>
          <a:ln w="19050">
            <a:solidFill>
              <a:srgbClr val="D7282F"/>
            </a:solidFill>
            <a:prstDash val="solid"/>
          </a:ln>
        </p:spPr>
      </p:sp>
      <p:sp>
        <p:nvSpPr>
          <p:cNvPr id="28" name="Text 26"/>
          <p:cNvSpPr/>
          <p:nvPr/>
        </p:nvSpPr>
        <p:spPr>
          <a:xfrm>
            <a:off x="0" y="2102731"/>
            <a:ext cx="8636000" cy="228600"/>
          </a:xfrm>
          <a:prstGeom prst="rect">
            <a:avLst/>
          </a:prstGeom>
          <a:noFill/>
          <a:ln/>
        </p:spPr>
        <p:txBody>
          <a:bodyPr wrap="none" lIns="0" tIns="0" rIns="0" bIns="0" rtlCol="0" anchor="t"/>
          <a:lstStyle/>
          <a:p>
            <a:pPr algn="ctr" indent="0" marL="0">
              <a:buNone/>
            </a:pPr>
            <a:r>
              <a:rPr lang="en-US" sz="1500" b="1" dirty="0">
                <a:solidFill>
                  <a:srgbClr val="D7282F"/>
                </a:solidFill>
                <a:latin typeface="Microsoft YaHei" pitchFamily="34" charset="0"/>
                <a:ea typeface="Microsoft YaHei" pitchFamily="34" charset="-122"/>
                <a:cs typeface="Microsoft YaHei" pitchFamily="34" charset="-120"/>
              </a:rPr>
              <a:t>Clean power +887 TWh</a:t>
            </a:r>
            <a:endParaRPr lang="en-US" sz="1500" dirty="0">
              <a:latin typeface="Microsoft YaHei" pitchFamily="34" charset="0"/>
              <a:ea typeface="Microsoft YaHei" pitchFamily="34" charset="-122"/>
              <a:cs typeface="Microsoft YaHei" pitchFamily="34" charset="-120"/>
            </a:endParaRPr>
          </a:p>
        </p:txBody>
      </p:sp>
      <p:sp>
        <p:nvSpPr>
          <p:cNvPr id="29" name="Text 27"/>
          <p:cNvSpPr/>
          <p:nvPr/>
        </p:nvSpPr>
        <p:spPr>
          <a:xfrm>
            <a:off x="0" y="5844971"/>
            <a:ext cx="3302000" cy="194310"/>
          </a:xfrm>
          <a:prstGeom prst="rect">
            <a:avLst/>
          </a:prstGeom>
          <a:noFill/>
          <a:ln/>
        </p:spPr>
        <p:txBody>
          <a:bodyPr wrap="none" lIns="0" tIns="0" rIns="0" bIns="0" rtlCol="0" anchor="t"/>
          <a:lstStyle/>
          <a:p>
            <a:pPr algn="ctr" indent="0" marL="0">
              <a:buNone/>
            </a:pPr>
            <a:r>
              <a:rPr lang="en-US" sz="1275" dirty="0">
                <a:solidFill>
                  <a:srgbClr val="101010"/>
                </a:solidFill>
                <a:latin typeface="Microsoft YaHei" pitchFamily="34" charset="0"/>
                <a:ea typeface="Microsoft YaHei" pitchFamily="34" charset="-122"/>
                <a:cs typeface="Microsoft YaHei" pitchFamily="34" charset="-120"/>
              </a:rPr>
              <a:t>Solar</a:t>
            </a:r>
            <a:endParaRPr lang="en-US" sz="1275" dirty="0">
              <a:latin typeface="Microsoft YaHei" pitchFamily="34" charset="0"/>
              <a:ea typeface="Microsoft YaHei" pitchFamily="34" charset="-122"/>
              <a:cs typeface="Microsoft YaHei" pitchFamily="34" charset="-120"/>
            </a:endParaRPr>
          </a:p>
        </p:txBody>
      </p:sp>
      <p:sp>
        <p:nvSpPr>
          <p:cNvPr id="30" name="Text 28"/>
          <p:cNvSpPr/>
          <p:nvPr/>
        </p:nvSpPr>
        <p:spPr>
          <a:xfrm>
            <a:off x="0" y="5844971"/>
            <a:ext cx="6858000" cy="194310"/>
          </a:xfrm>
          <a:prstGeom prst="rect">
            <a:avLst/>
          </a:prstGeom>
          <a:noFill/>
          <a:ln/>
        </p:spPr>
        <p:txBody>
          <a:bodyPr wrap="none" lIns="0" tIns="0" rIns="0" bIns="0" rtlCol="0" anchor="t"/>
          <a:lstStyle/>
          <a:p>
            <a:pPr algn="ctr" indent="0" marL="0">
              <a:buNone/>
            </a:pPr>
            <a:r>
              <a:rPr lang="en-US" sz="1275" dirty="0">
                <a:solidFill>
                  <a:srgbClr val="101010"/>
                </a:solidFill>
                <a:latin typeface="Microsoft YaHei" pitchFamily="34" charset="0"/>
                <a:ea typeface="Microsoft YaHei" pitchFamily="34" charset="-122"/>
                <a:cs typeface="Microsoft YaHei" pitchFamily="34" charset="-120"/>
              </a:rPr>
              <a:t>Wind</a:t>
            </a:r>
            <a:endParaRPr lang="en-US" sz="1275" dirty="0">
              <a:latin typeface="Microsoft YaHei" pitchFamily="34" charset="0"/>
              <a:ea typeface="Microsoft YaHei" pitchFamily="34" charset="-122"/>
              <a:cs typeface="Microsoft YaHei" pitchFamily="34" charset="-120"/>
            </a:endParaRPr>
          </a:p>
        </p:txBody>
      </p:sp>
      <p:sp>
        <p:nvSpPr>
          <p:cNvPr id="31" name="Text 29"/>
          <p:cNvSpPr/>
          <p:nvPr/>
        </p:nvSpPr>
        <p:spPr>
          <a:xfrm>
            <a:off x="0" y="5844971"/>
            <a:ext cx="10414000" cy="194310"/>
          </a:xfrm>
          <a:prstGeom prst="rect">
            <a:avLst/>
          </a:prstGeom>
          <a:noFill/>
          <a:ln/>
        </p:spPr>
        <p:txBody>
          <a:bodyPr wrap="none" lIns="0" tIns="0" rIns="0" bIns="0" rtlCol="0" anchor="t"/>
          <a:lstStyle/>
          <a:p>
            <a:pPr algn="ctr" indent="0" marL="0">
              <a:buNone/>
            </a:pPr>
            <a:r>
              <a:rPr lang="en-US" sz="1275" dirty="0">
                <a:solidFill>
                  <a:srgbClr val="101010"/>
                </a:solidFill>
                <a:latin typeface="Microsoft YaHei" pitchFamily="34" charset="0"/>
                <a:ea typeface="Microsoft YaHei" pitchFamily="34" charset="-122"/>
                <a:cs typeface="Microsoft YaHei" pitchFamily="34" charset="-120"/>
              </a:rPr>
              <a:t>Nuclear</a:t>
            </a:r>
            <a:endParaRPr lang="en-US" sz="1275" dirty="0">
              <a:latin typeface="Microsoft YaHei" pitchFamily="34" charset="0"/>
              <a:ea typeface="Microsoft YaHei" pitchFamily="34" charset="-122"/>
              <a:cs typeface="Microsoft YaHei" pitchFamily="34" charset="-120"/>
            </a:endParaRPr>
          </a:p>
        </p:txBody>
      </p:sp>
      <p:sp>
        <p:nvSpPr>
          <p:cNvPr id="32" name="Text 30"/>
          <p:cNvSpPr/>
          <p:nvPr/>
        </p:nvSpPr>
        <p:spPr>
          <a:xfrm>
            <a:off x="1778000" y="5844971"/>
            <a:ext cx="10414000" cy="194310"/>
          </a:xfrm>
          <a:prstGeom prst="rect">
            <a:avLst/>
          </a:prstGeom>
          <a:noFill/>
          <a:ln/>
        </p:spPr>
        <p:txBody>
          <a:bodyPr wrap="none" lIns="0" tIns="0" rIns="0" bIns="0" rtlCol="0" anchor="t"/>
          <a:lstStyle/>
          <a:p>
            <a:pPr algn="ctr" indent="0" marL="0">
              <a:buNone/>
            </a:pPr>
            <a:r>
              <a:rPr lang="en-US" sz="1275" dirty="0">
                <a:solidFill>
                  <a:srgbClr val="101010"/>
                </a:solidFill>
                <a:latin typeface="Microsoft YaHei" pitchFamily="34" charset="0"/>
                <a:ea typeface="Microsoft YaHei" pitchFamily="34" charset="-122"/>
                <a:cs typeface="Microsoft YaHei" pitchFamily="34" charset="-120"/>
              </a:rPr>
              <a:t>Hydro and other</a:t>
            </a:r>
            <a:endParaRPr lang="en-US" sz="1275" dirty="0">
              <a:latin typeface="Microsoft YaHei" pitchFamily="34" charset="0"/>
              <a:ea typeface="Microsoft YaHei" pitchFamily="34" charset="-122"/>
              <a:cs typeface="Microsoft YaHei" pitchFamily="34" charset="-120"/>
            </a:endParaRPr>
          </a:p>
        </p:txBody>
      </p:sp>
      <p:sp>
        <p:nvSpPr>
          <p:cNvPr id="33" name="Text 31"/>
          <p:cNvSpPr/>
          <p:nvPr/>
        </p:nvSpPr>
        <p:spPr>
          <a:xfrm>
            <a:off x="5334000" y="5844971"/>
            <a:ext cx="6858000" cy="194310"/>
          </a:xfrm>
          <a:prstGeom prst="rect">
            <a:avLst/>
          </a:prstGeom>
          <a:noFill/>
          <a:ln/>
        </p:spPr>
        <p:txBody>
          <a:bodyPr wrap="none" lIns="0" tIns="0" rIns="0" bIns="0" rtlCol="0" anchor="t"/>
          <a:lstStyle/>
          <a:p>
            <a:pPr algn="ctr" indent="0" marL="0">
              <a:buNone/>
            </a:pPr>
            <a:r>
              <a:rPr lang="en-US" sz="1275" dirty="0">
                <a:solidFill>
                  <a:srgbClr val="101010"/>
                </a:solidFill>
                <a:latin typeface="Microsoft YaHei" pitchFamily="34" charset="0"/>
                <a:ea typeface="Microsoft YaHei" pitchFamily="34" charset="-122"/>
                <a:cs typeface="Microsoft YaHei" pitchFamily="34" charset="-120"/>
              </a:rPr>
              <a:t>Fossil</a:t>
            </a:r>
            <a:endParaRPr lang="en-US" sz="1275" dirty="0">
              <a:latin typeface="Microsoft YaHei" pitchFamily="34" charset="0"/>
              <a:ea typeface="Microsoft YaHei" pitchFamily="34" charset="-122"/>
              <a:cs typeface="Microsoft YaHei" pitchFamily="34" charset="-120"/>
            </a:endParaRPr>
          </a:p>
        </p:txBody>
      </p:sp>
      <p:sp>
        <p:nvSpPr>
          <p:cNvPr id="34" name="Text 32"/>
          <p:cNvSpPr/>
          <p:nvPr/>
        </p:nvSpPr>
        <p:spPr>
          <a:xfrm>
            <a:off x="8890000" y="5844971"/>
            <a:ext cx="3302000" cy="194310"/>
          </a:xfrm>
          <a:prstGeom prst="rect">
            <a:avLst/>
          </a:prstGeom>
          <a:noFill/>
          <a:ln/>
        </p:spPr>
        <p:txBody>
          <a:bodyPr wrap="none" lIns="0" tIns="0" rIns="0" bIns="0" rtlCol="0" anchor="t"/>
          <a:lstStyle/>
          <a:p>
            <a:pPr algn="ctr" indent="0" marL="0">
              <a:buNone/>
            </a:pPr>
            <a:r>
              <a:rPr lang="en-US" sz="1275" dirty="0">
                <a:solidFill>
                  <a:srgbClr val="101010"/>
                </a:solidFill>
                <a:latin typeface="Microsoft YaHei" pitchFamily="34" charset="0"/>
                <a:ea typeface="Microsoft YaHei" pitchFamily="34" charset="-122"/>
                <a:cs typeface="Microsoft YaHei" pitchFamily="34" charset="-120"/>
              </a:rPr>
              <a:t>Demand growth</a:t>
            </a:r>
            <a:endParaRPr lang="en-US" sz="1275" dirty="0">
              <a:latin typeface="Microsoft YaHei" pitchFamily="34" charset="0"/>
              <a:ea typeface="Microsoft YaHei" pitchFamily="34" charset="-122"/>
              <a:cs typeface="Microsoft YaHei" pitchFamily="34" charset="-120"/>
            </a:endParaRPr>
          </a:p>
        </p:txBody>
      </p:sp>
      <p:sp>
        <p:nvSpPr>
          <p:cNvPr id="35" name="Text 33"/>
          <p:cNvSpPr/>
          <p:nvPr/>
        </p:nvSpPr>
        <p:spPr>
          <a:xfrm>
            <a:off x="762000" y="6215362"/>
            <a:ext cx="11430000" cy="160020"/>
          </a:xfrm>
          <a:prstGeom prst="rect">
            <a:avLst/>
          </a:prstGeom>
          <a:noFill/>
          <a:ln/>
        </p:spPr>
        <p:txBody>
          <a:bodyPr wrap="none" lIns="0" tIns="0" rIns="0" bIns="0" rtlCol="0" anchor="t"/>
          <a:lstStyle/>
          <a:p>
            <a:pPr algn="l" indent="0" marL="0">
              <a:buNone/>
            </a:pPr>
            <a:r>
              <a:rPr lang="en-US" sz="1050" dirty="0">
                <a:solidFill>
                  <a:srgbClr val="5F5F5C"/>
                </a:solidFill>
                <a:latin typeface="Microsoft YaHei" pitchFamily="34" charset="0"/>
                <a:ea typeface="Microsoft YaHei" pitchFamily="34" charset="-122"/>
                <a:cs typeface="Microsoft YaHei" pitchFamily="34" charset="-120"/>
              </a:rPr>
              <a:t>Source: Ember (Apr 2026). Hydro and other includes bioenergy, derived from the clean total</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7F5"/>
          </a:solidFill>
          <a:ln/>
        </p:spPr>
      </p:sp>
      <p:sp>
        <p:nvSpPr>
          <p:cNvPr id="3" name="Shape 1"/>
          <p:cNvSpPr/>
          <p:nvPr/>
        </p:nvSpPr>
        <p:spPr>
          <a:xfrm>
            <a:off x="0" y="0"/>
            <a:ext cx="12192000" cy="76200"/>
          </a:xfrm>
          <a:prstGeom prst="rect">
            <a:avLst/>
          </a:prstGeom>
          <a:solidFill>
            <a:srgbClr val="D7282F"/>
          </a:solidFill>
          <a:ln/>
        </p:spPr>
      </p:sp>
      <p:sp>
        <p:nvSpPr>
          <p:cNvPr id="4" name="Text 2"/>
          <p:cNvSpPr/>
          <p:nvPr/>
        </p:nvSpPr>
        <p:spPr>
          <a:xfrm>
            <a:off x="762000" y="443573"/>
            <a:ext cx="11430000" cy="171450"/>
          </a:xfrm>
          <a:prstGeom prst="rect">
            <a:avLst/>
          </a:prstGeom>
          <a:noFill/>
          <a:ln/>
        </p:spPr>
        <p:txBody>
          <a:bodyPr wrap="none" lIns="0" tIns="0" rIns="0" bIns="0" rtlCol="0" anchor="t"/>
          <a:lstStyle/>
          <a:p>
            <a:pPr algn="l" indent="0" marL="0">
              <a:buNone/>
            </a:pPr>
            <a:r>
              <a:rPr lang="en-US" sz="1125" b="1" dirty="0">
                <a:solidFill>
                  <a:srgbClr val="D7282F"/>
                </a:solidFill>
                <a:latin typeface="Microsoft YaHei" pitchFamily="34" charset="0"/>
                <a:ea typeface="Microsoft YaHei" pitchFamily="34" charset="-122"/>
                <a:cs typeface="Microsoft YaHei" pitchFamily="34" charset="-120"/>
              </a:rPr>
              <a:t>1</a:t>
            </a:r>
            <a:endParaRPr lang="en-US" sz="1125" dirty="0">
              <a:latin typeface="Microsoft YaHei" pitchFamily="34" charset="0"/>
              <a:ea typeface="Microsoft YaHei" pitchFamily="34" charset="-122"/>
              <a:cs typeface="Microsoft YaHei" pitchFamily="34" charset="-120"/>
            </a:endParaRPr>
          </a:p>
        </p:txBody>
      </p:sp>
      <p:sp>
        <p:nvSpPr>
          <p:cNvPr id="5" name="Text 3"/>
          <p:cNvSpPr/>
          <p:nvPr/>
        </p:nvSpPr>
        <p:spPr>
          <a:xfrm>
            <a:off x="1028700" y="443573"/>
            <a:ext cx="11163300" cy="171450"/>
          </a:xfrm>
          <a:prstGeom prst="rect">
            <a:avLst/>
          </a:prstGeom>
          <a:noFill/>
          <a:ln/>
        </p:spPr>
        <p:txBody>
          <a:bodyPr wrap="none" lIns="0" tIns="0" rIns="0" bIns="0" rtlCol="0" anchor="t"/>
          <a:lstStyle/>
          <a:p>
            <a:pPr algn="l" indent="0" marL="0">
              <a:buNone/>
            </a:pPr>
            <a:r>
              <a:rPr lang="en-US" sz="1125" dirty="0">
                <a:solidFill>
                  <a:srgbClr val="5F5F5C"/>
                </a:solidFill>
                <a:latin typeface="Microsoft YaHei" pitchFamily="34" charset="0"/>
                <a:ea typeface="Microsoft YaHei" pitchFamily="34" charset="-122"/>
                <a:cs typeface="Microsoft YaHei" pitchFamily="34" charset="-120"/>
              </a:rPr>
              <a:t>Global: solar carried the growth</a:t>
            </a:r>
            <a:endParaRPr lang="en-US" sz="1125" dirty="0">
              <a:latin typeface="Microsoft YaHei" pitchFamily="34" charset="0"/>
              <a:ea typeface="Microsoft YaHei" pitchFamily="34" charset="-122"/>
              <a:cs typeface="Microsoft YaHei" pitchFamily="34" charset="-120"/>
            </a:endParaRPr>
          </a:p>
        </p:txBody>
      </p:sp>
      <p:sp>
        <p:nvSpPr>
          <p:cNvPr id="6" name="Text 4"/>
          <p:cNvSpPr/>
          <p:nvPr/>
        </p:nvSpPr>
        <p:spPr>
          <a:xfrm>
            <a:off x="762000" y="1174343"/>
            <a:ext cx="11430000" cy="388620"/>
          </a:xfrm>
          <a:prstGeom prst="rect">
            <a:avLst/>
          </a:prstGeom>
          <a:noFill/>
          <a:ln/>
        </p:spPr>
        <p:txBody>
          <a:bodyPr wrap="none" lIns="0" tIns="0" rIns="0" bIns="0" rtlCol="0" anchor="t"/>
          <a:lstStyle/>
          <a:p>
            <a:pPr algn="l" indent="0" marL="0">
              <a:buNone/>
            </a:pPr>
            <a:r>
              <a:rPr lang="en-US" sz="2550" b="1" dirty="0">
                <a:solidFill>
                  <a:srgbClr val="101010"/>
                </a:solidFill>
                <a:latin typeface="Microsoft YaHei" pitchFamily="34" charset="0"/>
                <a:ea typeface="Microsoft YaHei" pitchFamily="34" charset="-122"/>
                <a:cs typeface="Microsoft YaHei" pitchFamily="34" charset="-120"/>
              </a:rPr>
              <a:t>Solar grew 30% and met 75% of demand growth</a:t>
            </a:r>
            <a:endParaRPr lang="en-US" sz="2550" dirty="0">
              <a:latin typeface="Microsoft YaHei" pitchFamily="34" charset="0"/>
              <a:ea typeface="Microsoft YaHei" pitchFamily="34" charset="-122"/>
              <a:cs typeface="Microsoft YaHei" pitchFamily="34" charset="-120"/>
            </a:endParaRPr>
          </a:p>
        </p:txBody>
      </p:sp>
      <p:sp>
        <p:nvSpPr>
          <p:cNvPr id="7" name="Shape 5"/>
          <p:cNvSpPr/>
          <p:nvPr/>
        </p:nvSpPr>
        <p:spPr>
          <a:xfrm>
            <a:off x="762000" y="1714500"/>
            <a:ext cx="10668000" cy="19050"/>
          </a:xfrm>
          <a:prstGeom prst="rect">
            <a:avLst/>
          </a:prstGeom>
          <a:solidFill>
            <a:srgbClr val="101010"/>
          </a:solidFill>
          <a:ln/>
        </p:spPr>
      </p:sp>
      <p:sp>
        <p:nvSpPr>
          <p:cNvPr id="8" name="Text 6"/>
          <p:cNvSpPr/>
          <p:nvPr/>
        </p:nvSpPr>
        <p:spPr>
          <a:xfrm>
            <a:off x="762000" y="1948885"/>
            <a:ext cx="11430000" cy="182880"/>
          </a:xfrm>
          <a:prstGeom prst="rect">
            <a:avLst/>
          </a:prstGeom>
          <a:noFill/>
          <a:ln/>
        </p:spPr>
        <p:txBody>
          <a:bodyPr wrap="none" lIns="0" tIns="0" rIns="0" bIns="0" rtlCol="0" anchor="t"/>
          <a:lstStyle/>
          <a:p>
            <a:pPr algn="l" indent="0" marL="0">
              <a:buNone/>
            </a:pPr>
            <a:r>
              <a:rPr lang="en-US" sz="1200" dirty="0">
                <a:solidFill>
                  <a:srgbClr val="5F5F5C"/>
                </a:solidFill>
                <a:latin typeface="Microsoft YaHei" pitchFamily="34" charset="0"/>
                <a:ea typeface="Microsoft YaHei" pitchFamily="34" charset="-122"/>
                <a:cs typeface="Microsoft YaHei" pitchFamily="34" charset="-120"/>
              </a:rPr>
              <a:t>Global solar generation, TWh</a:t>
            </a:r>
            <a:endParaRPr lang="en-US" sz="1200" dirty="0">
              <a:latin typeface="Microsoft YaHei" pitchFamily="34" charset="0"/>
              <a:ea typeface="Microsoft YaHei" pitchFamily="34" charset="-122"/>
              <a:cs typeface="Microsoft YaHei" pitchFamily="34" charset="-120"/>
            </a:endParaRPr>
          </a:p>
        </p:txBody>
      </p:sp>
      <p:sp>
        <p:nvSpPr>
          <p:cNvPr id="9" name="Shape 7"/>
          <p:cNvSpPr/>
          <p:nvPr/>
        </p:nvSpPr>
        <p:spPr>
          <a:xfrm>
            <a:off x="762000" y="5676900"/>
            <a:ext cx="6477000" cy="0"/>
          </a:xfrm>
          <a:prstGeom prst="line">
            <a:avLst/>
          </a:prstGeom>
          <a:noFill/>
          <a:ln w="9525">
            <a:solidFill>
              <a:srgbClr val="90908D"/>
            </a:solidFill>
            <a:prstDash val="solid"/>
          </a:ln>
        </p:spPr>
      </p:sp>
      <p:sp>
        <p:nvSpPr>
          <p:cNvPr id="10" name="Shape 8"/>
          <p:cNvSpPr/>
          <p:nvPr/>
        </p:nvSpPr>
        <p:spPr>
          <a:xfrm>
            <a:off x="1076325" y="5447806"/>
            <a:ext cx="990600" cy="229094"/>
          </a:xfrm>
          <a:prstGeom prst="rect">
            <a:avLst/>
          </a:prstGeom>
          <a:solidFill>
            <a:srgbClr val="101010"/>
          </a:solidFill>
          <a:ln/>
        </p:spPr>
      </p:sp>
      <p:sp>
        <p:nvSpPr>
          <p:cNvPr id="11" name="Shape 9"/>
          <p:cNvSpPr/>
          <p:nvPr/>
        </p:nvSpPr>
        <p:spPr>
          <a:xfrm>
            <a:off x="2695575" y="4484002"/>
            <a:ext cx="990600" cy="1192898"/>
          </a:xfrm>
          <a:prstGeom prst="rect">
            <a:avLst/>
          </a:prstGeom>
          <a:solidFill>
            <a:srgbClr val="101010"/>
          </a:solidFill>
          <a:ln/>
        </p:spPr>
      </p:sp>
      <p:sp>
        <p:nvSpPr>
          <p:cNvPr id="12" name="Shape 10"/>
          <p:cNvSpPr/>
          <p:nvPr/>
        </p:nvSpPr>
        <p:spPr>
          <a:xfrm>
            <a:off x="4314825" y="3759135"/>
            <a:ext cx="990600" cy="1917765"/>
          </a:xfrm>
          <a:prstGeom prst="rect">
            <a:avLst/>
          </a:prstGeom>
          <a:solidFill>
            <a:srgbClr val="101010"/>
          </a:solidFill>
          <a:ln/>
        </p:spPr>
      </p:sp>
      <p:sp>
        <p:nvSpPr>
          <p:cNvPr id="13" name="Shape 11"/>
          <p:cNvSpPr/>
          <p:nvPr/>
        </p:nvSpPr>
        <p:spPr>
          <a:xfrm>
            <a:off x="5934075" y="3190875"/>
            <a:ext cx="990600" cy="2486025"/>
          </a:xfrm>
          <a:prstGeom prst="rect">
            <a:avLst/>
          </a:prstGeom>
          <a:solidFill>
            <a:srgbClr val="D7282F"/>
          </a:solidFill>
          <a:ln/>
        </p:spPr>
      </p:sp>
      <p:sp>
        <p:nvSpPr>
          <p:cNvPr id="14" name="Text 12"/>
          <p:cNvSpPr/>
          <p:nvPr/>
        </p:nvSpPr>
        <p:spPr>
          <a:xfrm>
            <a:off x="0" y="5150237"/>
            <a:ext cx="3143250" cy="228600"/>
          </a:xfrm>
          <a:prstGeom prst="rect">
            <a:avLst/>
          </a:prstGeom>
          <a:noFill/>
          <a:ln/>
        </p:spPr>
        <p:txBody>
          <a:bodyPr wrap="none" lIns="0" tIns="0" rIns="0" bIns="0" rtlCol="0" anchor="t"/>
          <a:lstStyle/>
          <a:p>
            <a:pPr algn="ctr" indent="0" marL="0">
              <a:buNone/>
            </a:pPr>
            <a:r>
              <a:rPr lang="en-US" sz="1500" b="1" dirty="0">
                <a:solidFill>
                  <a:srgbClr val="101010"/>
                </a:solidFill>
                <a:latin typeface="Microsoft YaHei" pitchFamily="34" charset="0"/>
                <a:ea typeface="Microsoft YaHei" pitchFamily="34" charset="-122"/>
                <a:cs typeface="Microsoft YaHei" pitchFamily="34" charset="-120"/>
              </a:rPr>
              <a:t>256</a:t>
            </a:r>
            <a:endParaRPr lang="en-US" sz="1500" dirty="0">
              <a:latin typeface="Microsoft YaHei" pitchFamily="34" charset="0"/>
              <a:ea typeface="Microsoft YaHei" pitchFamily="34" charset="-122"/>
              <a:cs typeface="Microsoft YaHei" pitchFamily="34" charset="-120"/>
            </a:endParaRPr>
          </a:p>
        </p:txBody>
      </p:sp>
      <p:sp>
        <p:nvSpPr>
          <p:cNvPr id="15" name="Text 13"/>
          <p:cNvSpPr/>
          <p:nvPr/>
        </p:nvSpPr>
        <p:spPr>
          <a:xfrm>
            <a:off x="0" y="4186433"/>
            <a:ext cx="6381750" cy="228600"/>
          </a:xfrm>
          <a:prstGeom prst="rect">
            <a:avLst/>
          </a:prstGeom>
          <a:noFill/>
          <a:ln/>
        </p:spPr>
        <p:txBody>
          <a:bodyPr wrap="none" lIns="0" tIns="0" rIns="0" bIns="0" rtlCol="0" anchor="t"/>
          <a:lstStyle/>
          <a:p>
            <a:pPr algn="ctr" indent="0" marL="0">
              <a:buNone/>
            </a:pPr>
            <a:r>
              <a:rPr lang="en-US" sz="1500" b="1" dirty="0">
                <a:solidFill>
                  <a:srgbClr val="101010"/>
                </a:solidFill>
                <a:latin typeface="Microsoft YaHei" pitchFamily="34" charset="0"/>
                <a:ea typeface="Microsoft YaHei" pitchFamily="34" charset="-122"/>
                <a:cs typeface="Microsoft YaHei" pitchFamily="34" charset="-120"/>
              </a:rPr>
              <a:t>1,333</a:t>
            </a:r>
            <a:endParaRPr lang="en-US" sz="1500" dirty="0">
              <a:latin typeface="Microsoft YaHei" pitchFamily="34" charset="0"/>
              <a:ea typeface="Microsoft YaHei" pitchFamily="34" charset="-122"/>
              <a:cs typeface="Microsoft YaHei" pitchFamily="34" charset="-120"/>
            </a:endParaRPr>
          </a:p>
        </p:txBody>
      </p:sp>
      <p:sp>
        <p:nvSpPr>
          <p:cNvPr id="16" name="Text 14"/>
          <p:cNvSpPr/>
          <p:nvPr/>
        </p:nvSpPr>
        <p:spPr>
          <a:xfrm>
            <a:off x="0" y="3461566"/>
            <a:ext cx="9620250" cy="228600"/>
          </a:xfrm>
          <a:prstGeom prst="rect">
            <a:avLst/>
          </a:prstGeom>
          <a:noFill/>
          <a:ln/>
        </p:spPr>
        <p:txBody>
          <a:bodyPr wrap="none" lIns="0" tIns="0" rIns="0" bIns="0" rtlCol="0" anchor="t"/>
          <a:lstStyle/>
          <a:p>
            <a:pPr algn="ctr" indent="0" marL="0">
              <a:buNone/>
            </a:pPr>
            <a:r>
              <a:rPr lang="en-US" sz="1500" b="1" dirty="0">
                <a:solidFill>
                  <a:srgbClr val="101010"/>
                </a:solidFill>
                <a:latin typeface="Microsoft YaHei" pitchFamily="34" charset="0"/>
                <a:ea typeface="Microsoft YaHei" pitchFamily="34" charset="-122"/>
                <a:cs typeface="Microsoft YaHei" pitchFamily="34" charset="-120"/>
              </a:rPr>
              <a:t>2,143</a:t>
            </a:r>
            <a:endParaRPr lang="en-US" sz="1500" dirty="0">
              <a:latin typeface="Microsoft YaHei" pitchFamily="34" charset="0"/>
              <a:ea typeface="Microsoft YaHei" pitchFamily="34" charset="-122"/>
              <a:cs typeface="Microsoft YaHei" pitchFamily="34" charset="-120"/>
            </a:endParaRPr>
          </a:p>
        </p:txBody>
      </p:sp>
      <p:sp>
        <p:nvSpPr>
          <p:cNvPr id="17" name="Text 15"/>
          <p:cNvSpPr/>
          <p:nvPr/>
        </p:nvSpPr>
        <p:spPr>
          <a:xfrm>
            <a:off x="666750" y="2893306"/>
            <a:ext cx="11525250" cy="228600"/>
          </a:xfrm>
          <a:prstGeom prst="rect">
            <a:avLst/>
          </a:prstGeom>
          <a:noFill/>
          <a:ln/>
        </p:spPr>
        <p:txBody>
          <a:bodyPr wrap="none" lIns="0" tIns="0" rIns="0" bIns="0" rtlCol="0" anchor="t"/>
          <a:lstStyle/>
          <a:p>
            <a:pPr algn="ctr" indent="0" marL="0">
              <a:buNone/>
            </a:pPr>
            <a:r>
              <a:rPr lang="en-US" sz="1500" b="1" dirty="0">
                <a:solidFill>
                  <a:srgbClr val="D7282F"/>
                </a:solidFill>
                <a:latin typeface="Microsoft YaHei" pitchFamily="34" charset="0"/>
                <a:ea typeface="Microsoft YaHei" pitchFamily="34" charset="-122"/>
                <a:cs typeface="Microsoft YaHei" pitchFamily="34" charset="-120"/>
              </a:rPr>
              <a:t>2,778</a:t>
            </a:r>
            <a:endParaRPr lang="en-US" sz="1500" dirty="0">
              <a:latin typeface="Microsoft YaHei" pitchFamily="34" charset="0"/>
              <a:ea typeface="Microsoft YaHei" pitchFamily="34" charset="-122"/>
              <a:cs typeface="Microsoft YaHei" pitchFamily="34" charset="-120"/>
            </a:endParaRPr>
          </a:p>
        </p:txBody>
      </p:sp>
      <p:sp>
        <p:nvSpPr>
          <p:cNvPr id="18" name="Shape 16"/>
          <p:cNvSpPr/>
          <p:nvPr/>
        </p:nvSpPr>
        <p:spPr>
          <a:xfrm>
            <a:off x="4810125" y="2733675"/>
            <a:ext cx="1619250" cy="701610"/>
          </a:xfrm>
          <a:custGeom>
            <a:avLst/>
            <a:gdLst/>
            <a:ahLst/>
            <a:cxnLst/>
            <a:rect l="l" t="t" r="r" b="b"/>
            <a:pathLst>
              <a:path w="1619250" h="701610">
                <a:moveTo>
                  <a:pt x="0" y="701610"/>
                </a:moveTo>
                <a:lnTo>
                  <a:pt x="0" y="0"/>
                </a:lnTo>
                <a:lnTo>
                  <a:pt x="1619250" y="0"/>
                </a:lnTo>
                <a:lnTo>
                  <a:pt x="1619250" y="133350"/>
                </a:lnTo>
              </a:path>
            </a:pathLst>
          </a:custGeom>
          <a:noFill/>
          <a:ln w="19050">
            <a:solidFill>
              <a:srgbClr val="D7282F"/>
            </a:solidFill>
            <a:prstDash val="solid"/>
          </a:ln>
        </p:spPr>
      </p:sp>
      <p:sp>
        <p:nvSpPr>
          <p:cNvPr id="19" name="Text 17"/>
          <p:cNvSpPr/>
          <p:nvPr/>
        </p:nvSpPr>
        <p:spPr>
          <a:xfrm>
            <a:off x="0" y="2455156"/>
            <a:ext cx="11239500" cy="228600"/>
          </a:xfrm>
          <a:prstGeom prst="rect">
            <a:avLst/>
          </a:prstGeom>
          <a:noFill/>
          <a:ln/>
        </p:spPr>
        <p:txBody>
          <a:bodyPr wrap="none" lIns="0" tIns="0" rIns="0" bIns="0" rtlCol="0" anchor="t"/>
          <a:lstStyle/>
          <a:p>
            <a:pPr algn="ctr" indent="0" marL="0">
              <a:buNone/>
            </a:pPr>
            <a:r>
              <a:rPr lang="en-US" sz="1500" b="1" dirty="0">
                <a:solidFill>
                  <a:srgbClr val="D7282F"/>
                </a:solidFill>
                <a:latin typeface="Microsoft YaHei" pitchFamily="34" charset="0"/>
                <a:ea typeface="Microsoft YaHei" pitchFamily="34" charset="-122"/>
                <a:cs typeface="Microsoft YaHei" pitchFamily="34" charset="-120"/>
              </a:rPr>
              <a:t>+30%</a:t>
            </a:r>
            <a:endParaRPr lang="en-US" sz="1500" dirty="0">
              <a:latin typeface="Microsoft YaHei" pitchFamily="34" charset="0"/>
              <a:ea typeface="Microsoft YaHei" pitchFamily="34" charset="-122"/>
              <a:cs typeface="Microsoft YaHei" pitchFamily="34" charset="-120"/>
            </a:endParaRPr>
          </a:p>
        </p:txBody>
      </p:sp>
      <p:sp>
        <p:nvSpPr>
          <p:cNvPr id="20" name="Text 18"/>
          <p:cNvSpPr/>
          <p:nvPr/>
        </p:nvSpPr>
        <p:spPr>
          <a:xfrm>
            <a:off x="0" y="5806871"/>
            <a:ext cx="3143250" cy="194310"/>
          </a:xfrm>
          <a:prstGeom prst="rect">
            <a:avLst/>
          </a:prstGeom>
          <a:noFill/>
          <a:ln/>
        </p:spPr>
        <p:txBody>
          <a:bodyPr wrap="none" lIns="0" tIns="0" rIns="0" bIns="0" rtlCol="0" anchor="t"/>
          <a:lstStyle/>
          <a:p>
            <a:pPr algn="ctr" indent="0" marL="0">
              <a:buNone/>
            </a:pPr>
            <a:r>
              <a:rPr lang="en-US" sz="1275" dirty="0">
                <a:solidFill>
                  <a:srgbClr val="101010"/>
                </a:solidFill>
                <a:latin typeface="Microsoft YaHei" pitchFamily="34" charset="0"/>
                <a:ea typeface="Microsoft YaHei" pitchFamily="34" charset="-122"/>
                <a:cs typeface="Microsoft YaHei" pitchFamily="34" charset="-120"/>
              </a:rPr>
              <a:t>2015</a:t>
            </a:r>
            <a:endParaRPr lang="en-US" sz="1275" dirty="0">
              <a:latin typeface="Microsoft YaHei" pitchFamily="34" charset="0"/>
              <a:ea typeface="Microsoft YaHei" pitchFamily="34" charset="-122"/>
              <a:cs typeface="Microsoft YaHei" pitchFamily="34" charset="-120"/>
            </a:endParaRPr>
          </a:p>
        </p:txBody>
      </p:sp>
      <p:sp>
        <p:nvSpPr>
          <p:cNvPr id="21" name="Text 19"/>
          <p:cNvSpPr/>
          <p:nvPr/>
        </p:nvSpPr>
        <p:spPr>
          <a:xfrm>
            <a:off x="0" y="5806871"/>
            <a:ext cx="6381750" cy="194310"/>
          </a:xfrm>
          <a:prstGeom prst="rect">
            <a:avLst/>
          </a:prstGeom>
          <a:noFill/>
          <a:ln/>
        </p:spPr>
        <p:txBody>
          <a:bodyPr wrap="none" lIns="0" tIns="0" rIns="0" bIns="0" rtlCol="0" anchor="t"/>
          <a:lstStyle/>
          <a:p>
            <a:pPr algn="ctr" indent="0" marL="0">
              <a:buNone/>
            </a:pPr>
            <a:r>
              <a:rPr lang="en-US" sz="1275" dirty="0">
                <a:solidFill>
                  <a:srgbClr val="101010"/>
                </a:solidFill>
                <a:latin typeface="Microsoft YaHei" pitchFamily="34" charset="0"/>
                <a:ea typeface="Microsoft YaHei" pitchFamily="34" charset="-122"/>
                <a:cs typeface="Microsoft YaHei" pitchFamily="34" charset="-120"/>
              </a:rPr>
              <a:t>2022</a:t>
            </a:r>
            <a:endParaRPr lang="en-US" sz="1275" dirty="0">
              <a:latin typeface="Microsoft YaHei" pitchFamily="34" charset="0"/>
              <a:ea typeface="Microsoft YaHei" pitchFamily="34" charset="-122"/>
              <a:cs typeface="Microsoft YaHei" pitchFamily="34" charset="-120"/>
            </a:endParaRPr>
          </a:p>
        </p:txBody>
      </p:sp>
      <p:sp>
        <p:nvSpPr>
          <p:cNvPr id="22" name="Text 20"/>
          <p:cNvSpPr/>
          <p:nvPr/>
        </p:nvSpPr>
        <p:spPr>
          <a:xfrm>
            <a:off x="0" y="5806871"/>
            <a:ext cx="9620250" cy="194310"/>
          </a:xfrm>
          <a:prstGeom prst="rect">
            <a:avLst/>
          </a:prstGeom>
          <a:noFill/>
          <a:ln/>
        </p:spPr>
        <p:txBody>
          <a:bodyPr wrap="none" lIns="0" tIns="0" rIns="0" bIns="0" rtlCol="0" anchor="t"/>
          <a:lstStyle/>
          <a:p>
            <a:pPr algn="ctr" indent="0" marL="0">
              <a:buNone/>
            </a:pPr>
            <a:r>
              <a:rPr lang="en-US" sz="1275" dirty="0">
                <a:solidFill>
                  <a:srgbClr val="101010"/>
                </a:solidFill>
                <a:latin typeface="Microsoft YaHei" pitchFamily="34" charset="0"/>
                <a:ea typeface="Microsoft YaHei" pitchFamily="34" charset="-122"/>
                <a:cs typeface="Microsoft YaHei" pitchFamily="34" charset="-120"/>
              </a:rPr>
              <a:t>2024</a:t>
            </a:r>
            <a:endParaRPr lang="en-US" sz="1275" dirty="0">
              <a:latin typeface="Microsoft YaHei" pitchFamily="34" charset="0"/>
              <a:ea typeface="Microsoft YaHei" pitchFamily="34" charset="-122"/>
              <a:cs typeface="Microsoft YaHei" pitchFamily="34" charset="-120"/>
            </a:endParaRPr>
          </a:p>
        </p:txBody>
      </p:sp>
      <p:sp>
        <p:nvSpPr>
          <p:cNvPr id="23" name="Text 21"/>
          <p:cNvSpPr/>
          <p:nvPr/>
        </p:nvSpPr>
        <p:spPr>
          <a:xfrm>
            <a:off x="666750" y="5806871"/>
            <a:ext cx="11525250" cy="194310"/>
          </a:xfrm>
          <a:prstGeom prst="rect">
            <a:avLst/>
          </a:prstGeom>
          <a:noFill/>
          <a:ln/>
        </p:spPr>
        <p:txBody>
          <a:bodyPr wrap="none" lIns="0" tIns="0" rIns="0" bIns="0" rtlCol="0" anchor="t"/>
          <a:lstStyle/>
          <a:p>
            <a:pPr algn="ctr" indent="0" marL="0">
              <a:buNone/>
            </a:pPr>
            <a:r>
              <a:rPr lang="en-US" sz="1275" dirty="0">
                <a:solidFill>
                  <a:srgbClr val="101010"/>
                </a:solidFill>
                <a:latin typeface="Microsoft YaHei" pitchFamily="34" charset="0"/>
                <a:ea typeface="Microsoft YaHei" pitchFamily="34" charset="-122"/>
                <a:cs typeface="Microsoft YaHei" pitchFamily="34" charset="-120"/>
              </a:rPr>
              <a:t>2025</a:t>
            </a:r>
            <a:endParaRPr lang="en-US" sz="1275" dirty="0">
              <a:latin typeface="Microsoft YaHei" pitchFamily="34" charset="0"/>
              <a:ea typeface="Microsoft YaHei" pitchFamily="34" charset="-122"/>
              <a:cs typeface="Microsoft YaHei" pitchFamily="34" charset="-120"/>
            </a:endParaRPr>
          </a:p>
        </p:txBody>
      </p:sp>
      <p:sp>
        <p:nvSpPr>
          <p:cNvPr id="24" name="Shape 22"/>
          <p:cNvSpPr/>
          <p:nvPr/>
        </p:nvSpPr>
        <p:spPr>
          <a:xfrm>
            <a:off x="7620000" y="2038350"/>
            <a:ext cx="9525" cy="3009900"/>
          </a:xfrm>
          <a:prstGeom prst="rect">
            <a:avLst/>
          </a:prstGeom>
          <a:solidFill>
            <a:srgbClr val="101010"/>
          </a:solidFill>
          <a:ln/>
        </p:spPr>
      </p:sp>
      <p:sp>
        <p:nvSpPr>
          <p:cNvPr id="25" name="Text 23"/>
          <p:cNvSpPr/>
          <p:nvPr/>
        </p:nvSpPr>
        <p:spPr>
          <a:xfrm>
            <a:off x="8001000" y="2053660"/>
            <a:ext cx="4191000" cy="182880"/>
          </a:xfrm>
          <a:prstGeom prst="rect">
            <a:avLst/>
          </a:prstGeom>
          <a:noFill/>
          <a:ln/>
        </p:spPr>
        <p:txBody>
          <a:bodyPr wrap="none" lIns="0" tIns="0" rIns="0" bIns="0" rtlCol="0" anchor="t"/>
          <a:lstStyle/>
          <a:p>
            <a:pPr algn="l" indent="0" marL="0">
              <a:buNone/>
            </a:pPr>
            <a:r>
              <a:rPr lang="en-US" sz="1200" dirty="0">
                <a:solidFill>
                  <a:srgbClr val="5F5F5C"/>
                </a:solidFill>
                <a:latin typeface="Microsoft YaHei" pitchFamily="34" charset="0"/>
                <a:ea typeface="Microsoft YaHei" pitchFamily="34" charset="-122"/>
                <a:cs typeface="Microsoft YaHei" pitchFamily="34" charset="-120"/>
              </a:rPr>
              <a:t>of demand growth met by solar</a:t>
            </a:r>
            <a:endParaRPr lang="en-US" sz="1200" dirty="0">
              <a:latin typeface="Microsoft YaHei" pitchFamily="34" charset="0"/>
              <a:ea typeface="Microsoft YaHei" pitchFamily="34" charset="-122"/>
              <a:cs typeface="Microsoft YaHei" pitchFamily="34" charset="-120"/>
            </a:endParaRPr>
          </a:p>
        </p:txBody>
      </p:sp>
      <p:sp>
        <p:nvSpPr>
          <p:cNvPr id="26" name="Text 24"/>
          <p:cNvSpPr/>
          <p:nvPr/>
        </p:nvSpPr>
        <p:spPr>
          <a:xfrm>
            <a:off x="8001000" y="2295276"/>
            <a:ext cx="4191000" cy="594360"/>
          </a:xfrm>
          <a:prstGeom prst="rect">
            <a:avLst/>
          </a:prstGeom>
          <a:noFill/>
          <a:ln/>
        </p:spPr>
        <p:txBody>
          <a:bodyPr wrap="none" lIns="0" tIns="0" rIns="0" bIns="0" rtlCol="0" anchor="t"/>
          <a:lstStyle/>
          <a:p>
            <a:pPr algn="l" indent="0" marL="0">
              <a:buNone/>
            </a:pPr>
            <a:r>
              <a:rPr lang="en-US" sz="3900" b="1" dirty="0">
                <a:solidFill>
                  <a:srgbClr val="101010"/>
                </a:solidFill>
                <a:latin typeface="Microsoft YaHei" pitchFamily="34" charset="0"/>
                <a:ea typeface="Microsoft YaHei" pitchFamily="34" charset="-122"/>
                <a:cs typeface="Microsoft YaHei" pitchFamily="34" charset="-120"/>
              </a:rPr>
              <a:t>75%</a:t>
            </a:r>
            <a:endParaRPr lang="en-US" sz="3900" dirty="0">
              <a:latin typeface="Microsoft YaHei" pitchFamily="34" charset="0"/>
              <a:ea typeface="Microsoft YaHei" pitchFamily="34" charset="-122"/>
              <a:cs typeface="Microsoft YaHei" pitchFamily="34" charset="-120"/>
            </a:endParaRPr>
          </a:p>
        </p:txBody>
      </p:sp>
      <p:sp>
        <p:nvSpPr>
          <p:cNvPr id="27" name="Text 25"/>
          <p:cNvSpPr/>
          <p:nvPr/>
        </p:nvSpPr>
        <p:spPr>
          <a:xfrm>
            <a:off x="8001000" y="2929960"/>
            <a:ext cx="4191000" cy="182880"/>
          </a:xfrm>
          <a:prstGeom prst="rect">
            <a:avLst/>
          </a:prstGeom>
          <a:noFill/>
          <a:ln/>
        </p:spPr>
        <p:txBody>
          <a:bodyPr wrap="none" lIns="0" tIns="0" rIns="0" bIns="0" rtlCol="0" anchor="t"/>
          <a:lstStyle/>
          <a:p>
            <a:pPr algn="l" indent="0" marL="0">
              <a:buNone/>
            </a:pPr>
            <a:r>
              <a:rPr lang="en-US" sz="1200" dirty="0">
                <a:solidFill>
                  <a:srgbClr val="101010"/>
                </a:solidFill>
                <a:latin typeface="Microsoft YaHei" pitchFamily="34" charset="0"/>
                <a:ea typeface="Microsoft YaHei" pitchFamily="34" charset="-122"/>
                <a:cs typeface="Microsoft YaHei" pitchFamily="34" charset="-120"/>
              </a:rPr>
              <a:t>636 of 849 TWh</a:t>
            </a:r>
            <a:endParaRPr lang="en-US" sz="1200" dirty="0">
              <a:latin typeface="Microsoft YaHei" pitchFamily="34" charset="0"/>
              <a:ea typeface="Microsoft YaHei" pitchFamily="34" charset="-122"/>
              <a:cs typeface="Microsoft YaHei" pitchFamily="34" charset="-120"/>
            </a:endParaRPr>
          </a:p>
        </p:txBody>
      </p:sp>
      <p:sp>
        <p:nvSpPr>
          <p:cNvPr id="28" name="Shape 26"/>
          <p:cNvSpPr/>
          <p:nvPr/>
        </p:nvSpPr>
        <p:spPr>
          <a:xfrm>
            <a:off x="8001000" y="3505200"/>
            <a:ext cx="3429000" cy="0"/>
          </a:xfrm>
          <a:prstGeom prst="line">
            <a:avLst/>
          </a:prstGeom>
          <a:noFill/>
          <a:ln w="9525">
            <a:solidFill>
              <a:srgbClr val="E3E3E0"/>
            </a:solidFill>
            <a:prstDash val="solid"/>
          </a:ln>
        </p:spPr>
      </p:sp>
      <p:sp>
        <p:nvSpPr>
          <p:cNvPr id="29" name="Text 27"/>
          <p:cNvSpPr/>
          <p:nvPr/>
        </p:nvSpPr>
        <p:spPr>
          <a:xfrm>
            <a:off x="8001000" y="3672910"/>
            <a:ext cx="4191000" cy="182880"/>
          </a:xfrm>
          <a:prstGeom prst="rect">
            <a:avLst/>
          </a:prstGeom>
          <a:noFill/>
          <a:ln/>
        </p:spPr>
        <p:txBody>
          <a:bodyPr wrap="none" lIns="0" tIns="0" rIns="0" bIns="0" rtlCol="0" anchor="t"/>
          <a:lstStyle/>
          <a:p>
            <a:pPr algn="l" indent="0" marL="0">
              <a:buNone/>
            </a:pPr>
            <a:r>
              <a:rPr lang="en-US" sz="1200" dirty="0">
                <a:solidFill>
                  <a:srgbClr val="5F5F5C"/>
                </a:solidFill>
                <a:latin typeface="Microsoft YaHei" pitchFamily="34" charset="0"/>
                <a:ea typeface="Microsoft YaHei" pitchFamily="34" charset="-122"/>
                <a:cs typeface="Microsoft YaHei" pitchFamily="34" charset="-120"/>
              </a:rPr>
              <a:t>renewables</a:t>
            </a:r>
            <a:pPr algn="l" indent="0" marL="0">
              <a:buNone/>
            </a:pPr>
            <a:r>
              <a:rPr lang="en-US" sz="1200" dirty="0">
                <a:solidFill>
                  <a:srgbClr val="5F5F5C"/>
                </a:solidFill>
                <a:latin typeface="Microsoft YaHei" pitchFamily="34" charset="0"/>
                <a:ea typeface="Microsoft YaHei" pitchFamily="34" charset="-122"/>
                <a:cs typeface="Microsoft YaHei" pitchFamily="34" charset="-120"/>
              </a:rPr>
              <a:t>'</a:t>
            </a:r>
            <a:pPr algn="l" indent="0" marL="0">
              <a:buNone/>
            </a:pPr>
            <a:r>
              <a:rPr lang="en-US" sz="1200" dirty="0">
                <a:solidFill>
                  <a:srgbClr val="5F5F5C"/>
                </a:solidFill>
                <a:latin typeface="Microsoft YaHei" pitchFamily="34" charset="0"/>
                <a:ea typeface="Microsoft YaHei" pitchFamily="34" charset="-122"/>
                <a:cs typeface="Microsoft YaHei" pitchFamily="34" charset="-120"/>
              </a:rPr>
              <a:t> share of generation</a:t>
            </a:r>
            <a:endParaRPr lang="en-US" sz="1200" dirty="0">
              <a:latin typeface="Microsoft YaHei" pitchFamily="34" charset="0"/>
              <a:ea typeface="Microsoft YaHei" pitchFamily="34" charset="-122"/>
              <a:cs typeface="Microsoft YaHei" pitchFamily="34" charset="-120"/>
            </a:endParaRPr>
          </a:p>
        </p:txBody>
      </p:sp>
      <p:sp>
        <p:nvSpPr>
          <p:cNvPr id="30" name="Text 28"/>
          <p:cNvSpPr/>
          <p:nvPr/>
        </p:nvSpPr>
        <p:spPr>
          <a:xfrm>
            <a:off x="8001000" y="3914526"/>
            <a:ext cx="4191000" cy="594360"/>
          </a:xfrm>
          <a:prstGeom prst="rect">
            <a:avLst/>
          </a:prstGeom>
          <a:noFill/>
          <a:ln/>
        </p:spPr>
        <p:txBody>
          <a:bodyPr wrap="none" lIns="0" tIns="0" rIns="0" bIns="0" rtlCol="0" anchor="t"/>
          <a:lstStyle/>
          <a:p>
            <a:pPr algn="l" indent="0" marL="0">
              <a:buNone/>
            </a:pPr>
            <a:r>
              <a:rPr lang="en-US" sz="3900" b="1" dirty="0">
                <a:solidFill>
                  <a:srgbClr val="101010"/>
                </a:solidFill>
                <a:latin typeface="Microsoft YaHei" pitchFamily="34" charset="0"/>
                <a:ea typeface="Microsoft YaHei" pitchFamily="34" charset="-122"/>
                <a:cs typeface="Microsoft YaHei" pitchFamily="34" charset="-120"/>
              </a:rPr>
              <a:t>33.8%</a:t>
            </a:r>
            <a:endParaRPr lang="en-US" sz="3900" dirty="0">
              <a:latin typeface="Microsoft YaHei" pitchFamily="34" charset="0"/>
              <a:ea typeface="Microsoft YaHei" pitchFamily="34" charset="-122"/>
              <a:cs typeface="Microsoft YaHei" pitchFamily="34" charset="-120"/>
            </a:endParaRPr>
          </a:p>
        </p:txBody>
      </p:sp>
      <p:sp>
        <p:nvSpPr>
          <p:cNvPr id="31" name="Text 29"/>
          <p:cNvSpPr/>
          <p:nvPr/>
        </p:nvSpPr>
        <p:spPr>
          <a:xfrm>
            <a:off x="8001000" y="4549210"/>
            <a:ext cx="4191000" cy="182880"/>
          </a:xfrm>
          <a:prstGeom prst="rect">
            <a:avLst/>
          </a:prstGeom>
          <a:noFill/>
          <a:ln/>
        </p:spPr>
        <p:txBody>
          <a:bodyPr wrap="none" lIns="0" tIns="0" rIns="0" bIns="0" rtlCol="0" anchor="t"/>
          <a:lstStyle/>
          <a:p>
            <a:pPr algn="l" indent="0" marL="0">
              <a:buNone/>
            </a:pPr>
            <a:r>
              <a:rPr lang="en-US" sz="1200" dirty="0">
                <a:solidFill>
                  <a:srgbClr val="101010"/>
                </a:solidFill>
                <a:latin typeface="Microsoft YaHei" pitchFamily="34" charset="0"/>
                <a:ea typeface="Microsoft YaHei" pitchFamily="34" charset="-122"/>
                <a:cs typeface="Microsoft YaHei" pitchFamily="34" charset="-120"/>
              </a:rPr>
              <a:t>Coal 33.0%. The IEA sees them level</a:t>
            </a:r>
            <a:endParaRPr lang="en-US" sz="1200" dirty="0">
              <a:latin typeface="Microsoft YaHei" pitchFamily="34" charset="0"/>
              <a:ea typeface="Microsoft YaHei" pitchFamily="34" charset="-122"/>
              <a:cs typeface="Microsoft YaHei" pitchFamily="34" charset="-120"/>
            </a:endParaRPr>
          </a:p>
        </p:txBody>
      </p:sp>
      <p:sp>
        <p:nvSpPr>
          <p:cNvPr id="32" name="Text 30"/>
          <p:cNvSpPr/>
          <p:nvPr/>
        </p:nvSpPr>
        <p:spPr>
          <a:xfrm>
            <a:off x="762000" y="6215362"/>
            <a:ext cx="11430000" cy="160020"/>
          </a:xfrm>
          <a:prstGeom prst="rect">
            <a:avLst/>
          </a:prstGeom>
          <a:noFill/>
          <a:ln/>
        </p:spPr>
        <p:txBody>
          <a:bodyPr wrap="none" lIns="0" tIns="0" rIns="0" bIns="0" rtlCol="0" anchor="t"/>
          <a:lstStyle/>
          <a:p>
            <a:pPr algn="l" indent="0" marL="0">
              <a:buNone/>
            </a:pPr>
            <a:r>
              <a:rPr lang="en-US" sz="1050" dirty="0">
                <a:solidFill>
                  <a:srgbClr val="5F5F5C"/>
                </a:solidFill>
                <a:latin typeface="Microsoft YaHei" pitchFamily="34" charset="0"/>
                <a:ea typeface="Microsoft YaHei" pitchFamily="34" charset="-122"/>
                <a:cs typeface="Microsoft YaHei" pitchFamily="34" charset="-120"/>
              </a:rPr>
              <a:t>Source: Ember (Apr 2026), IEA (Apr, Jul 2026)</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7F5"/>
          </a:solidFill>
          <a:ln/>
        </p:spPr>
      </p:sp>
      <p:sp>
        <p:nvSpPr>
          <p:cNvPr id="3" name="Shape 1"/>
          <p:cNvSpPr/>
          <p:nvPr/>
        </p:nvSpPr>
        <p:spPr>
          <a:xfrm>
            <a:off x="0" y="0"/>
            <a:ext cx="12192000" cy="76200"/>
          </a:xfrm>
          <a:prstGeom prst="rect">
            <a:avLst/>
          </a:prstGeom>
          <a:solidFill>
            <a:srgbClr val="D7282F"/>
          </a:solidFill>
          <a:ln/>
        </p:spPr>
      </p:sp>
      <p:sp>
        <p:nvSpPr>
          <p:cNvPr id="4" name="Text 2"/>
          <p:cNvSpPr/>
          <p:nvPr/>
        </p:nvSpPr>
        <p:spPr>
          <a:xfrm>
            <a:off x="762000" y="443573"/>
            <a:ext cx="11430000" cy="171450"/>
          </a:xfrm>
          <a:prstGeom prst="rect">
            <a:avLst/>
          </a:prstGeom>
          <a:noFill/>
          <a:ln/>
        </p:spPr>
        <p:txBody>
          <a:bodyPr wrap="none" lIns="0" tIns="0" rIns="0" bIns="0" rtlCol="0" anchor="t"/>
          <a:lstStyle/>
          <a:p>
            <a:pPr algn="l" indent="0" marL="0">
              <a:buNone/>
            </a:pPr>
            <a:r>
              <a:rPr lang="en-US" sz="1125" b="1" dirty="0">
                <a:solidFill>
                  <a:srgbClr val="D7282F"/>
                </a:solidFill>
                <a:latin typeface="Microsoft YaHei" pitchFamily="34" charset="0"/>
                <a:ea typeface="Microsoft YaHei" pitchFamily="34" charset="-122"/>
                <a:cs typeface="Microsoft YaHei" pitchFamily="34" charset="-120"/>
              </a:rPr>
              <a:t>1</a:t>
            </a:r>
            <a:endParaRPr lang="en-US" sz="1125" dirty="0">
              <a:latin typeface="Microsoft YaHei" pitchFamily="34" charset="0"/>
              <a:ea typeface="Microsoft YaHei" pitchFamily="34" charset="-122"/>
              <a:cs typeface="Microsoft YaHei" pitchFamily="34" charset="-120"/>
            </a:endParaRPr>
          </a:p>
        </p:txBody>
      </p:sp>
      <p:sp>
        <p:nvSpPr>
          <p:cNvPr id="5" name="Text 3"/>
          <p:cNvSpPr/>
          <p:nvPr/>
        </p:nvSpPr>
        <p:spPr>
          <a:xfrm>
            <a:off x="1028700" y="443573"/>
            <a:ext cx="11163300" cy="171450"/>
          </a:xfrm>
          <a:prstGeom prst="rect">
            <a:avLst/>
          </a:prstGeom>
          <a:noFill/>
          <a:ln/>
        </p:spPr>
        <p:txBody>
          <a:bodyPr wrap="none" lIns="0" tIns="0" rIns="0" bIns="0" rtlCol="0" anchor="t"/>
          <a:lstStyle/>
          <a:p>
            <a:pPr algn="l" indent="0" marL="0">
              <a:buNone/>
            </a:pPr>
            <a:r>
              <a:rPr lang="en-US" sz="1125" dirty="0">
                <a:solidFill>
                  <a:srgbClr val="5F5F5C"/>
                </a:solidFill>
                <a:latin typeface="Microsoft YaHei" pitchFamily="34" charset="0"/>
                <a:ea typeface="Microsoft YaHei" pitchFamily="34" charset="-122"/>
                <a:cs typeface="Microsoft YaHei" pitchFamily="34" charset="-120"/>
              </a:rPr>
              <a:t>Global: solar carried the growth</a:t>
            </a:r>
            <a:endParaRPr lang="en-US" sz="1125" dirty="0">
              <a:latin typeface="Microsoft YaHei" pitchFamily="34" charset="0"/>
              <a:ea typeface="Microsoft YaHei" pitchFamily="34" charset="-122"/>
              <a:cs typeface="Microsoft YaHei" pitchFamily="34" charset="-120"/>
            </a:endParaRPr>
          </a:p>
        </p:txBody>
      </p:sp>
      <p:sp>
        <p:nvSpPr>
          <p:cNvPr id="6" name="Text 4"/>
          <p:cNvSpPr/>
          <p:nvPr/>
        </p:nvSpPr>
        <p:spPr>
          <a:xfrm>
            <a:off x="762000" y="1174343"/>
            <a:ext cx="11430000" cy="388620"/>
          </a:xfrm>
          <a:prstGeom prst="rect">
            <a:avLst/>
          </a:prstGeom>
          <a:noFill/>
          <a:ln/>
        </p:spPr>
        <p:txBody>
          <a:bodyPr wrap="none" lIns="0" tIns="0" rIns="0" bIns="0" rtlCol="0" anchor="t"/>
          <a:lstStyle/>
          <a:p>
            <a:pPr algn="l" indent="0" marL="0">
              <a:buNone/>
            </a:pPr>
            <a:r>
              <a:rPr lang="en-US" sz="2550" b="1" dirty="0">
                <a:solidFill>
                  <a:srgbClr val="101010"/>
                </a:solidFill>
                <a:latin typeface="Microsoft YaHei" pitchFamily="34" charset="0"/>
                <a:ea typeface="Microsoft YaHei" pitchFamily="34" charset="-122"/>
                <a:cs typeface="Microsoft YaHei" pitchFamily="34" charset="-120"/>
              </a:rPr>
              <a:t>Power emissions held flat. They did not fall.</a:t>
            </a:r>
            <a:endParaRPr lang="en-US" sz="2550" dirty="0">
              <a:latin typeface="Microsoft YaHei" pitchFamily="34" charset="0"/>
              <a:ea typeface="Microsoft YaHei" pitchFamily="34" charset="-122"/>
              <a:cs typeface="Microsoft YaHei" pitchFamily="34" charset="-120"/>
            </a:endParaRPr>
          </a:p>
        </p:txBody>
      </p:sp>
      <p:sp>
        <p:nvSpPr>
          <p:cNvPr id="7" name="Shape 5"/>
          <p:cNvSpPr/>
          <p:nvPr/>
        </p:nvSpPr>
        <p:spPr>
          <a:xfrm>
            <a:off x="762000" y="1714500"/>
            <a:ext cx="10668000" cy="19050"/>
          </a:xfrm>
          <a:prstGeom prst="rect">
            <a:avLst/>
          </a:prstGeom>
          <a:solidFill>
            <a:srgbClr val="101010"/>
          </a:solidFill>
          <a:ln/>
        </p:spPr>
      </p:sp>
      <p:sp>
        <p:nvSpPr>
          <p:cNvPr id="8" name="Text 6"/>
          <p:cNvSpPr/>
          <p:nvPr/>
        </p:nvSpPr>
        <p:spPr>
          <a:xfrm>
            <a:off x="762000" y="2139746"/>
            <a:ext cx="11430000" cy="194310"/>
          </a:xfrm>
          <a:prstGeom prst="rect">
            <a:avLst/>
          </a:prstGeom>
          <a:noFill/>
          <a:ln/>
        </p:spPr>
        <p:txBody>
          <a:bodyPr wrap="none" lIns="0" tIns="0" rIns="0" bIns="0" rtlCol="0" anchor="t"/>
          <a:lstStyle/>
          <a:p>
            <a:pPr algn="l" indent="0" marL="0">
              <a:buNone/>
            </a:pPr>
            <a:r>
              <a:rPr lang="en-US" sz="1275" dirty="0">
                <a:solidFill>
                  <a:srgbClr val="5F5F5C"/>
                </a:solidFill>
                <a:latin typeface="Microsoft YaHei" pitchFamily="34" charset="0"/>
                <a:ea typeface="Microsoft YaHei" pitchFamily="34" charset="-122"/>
                <a:cs typeface="Microsoft YaHei" pitchFamily="34" charset="-120"/>
              </a:rPr>
              <a:t>Change in global power sector emissions, 2025</a:t>
            </a:r>
            <a:endParaRPr lang="en-US" sz="1275" dirty="0">
              <a:latin typeface="Microsoft YaHei" pitchFamily="34" charset="0"/>
              <a:ea typeface="Microsoft YaHei" pitchFamily="34" charset="-122"/>
              <a:cs typeface="Microsoft YaHei" pitchFamily="34" charset="-120"/>
            </a:endParaRPr>
          </a:p>
        </p:txBody>
      </p:sp>
      <p:sp>
        <p:nvSpPr>
          <p:cNvPr id="9" name="Text 7"/>
          <p:cNvSpPr/>
          <p:nvPr/>
        </p:nvSpPr>
        <p:spPr>
          <a:xfrm>
            <a:off x="685800" y="2482982"/>
            <a:ext cx="11506200" cy="2011680"/>
          </a:xfrm>
          <a:prstGeom prst="rect">
            <a:avLst/>
          </a:prstGeom>
          <a:noFill/>
          <a:ln/>
        </p:spPr>
        <p:txBody>
          <a:bodyPr wrap="none" lIns="0" tIns="0" rIns="0" bIns="0" rtlCol="0" anchor="t"/>
          <a:lstStyle/>
          <a:p>
            <a:pPr algn="l" indent="0" marL="0">
              <a:buNone/>
            </a:pPr>
            <a:r>
              <a:rPr lang="en-US" sz="13200" b="1" dirty="0">
                <a:solidFill>
                  <a:srgbClr val="101010"/>
                </a:solidFill>
                <a:latin typeface="Microsoft YaHei" pitchFamily="34" charset="0"/>
                <a:ea typeface="Microsoft YaHei" pitchFamily="34" charset="-122"/>
                <a:cs typeface="Microsoft YaHei" pitchFamily="34" charset="-120"/>
              </a:rPr>
              <a:t>−0.04%</a:t>
            </a:r>
            <a:endParaRPr lang="en-US" sz="13200" dirty="0">
              <a:latin typeface="Microsoft YaHei" pitchFamily="34" charset="0"/>
              <a:ea typeface="Microsoft YaHei" pitchFamily="34" charset="-122"/>
              <a:cs typeface="Microsoft YaHei" pitchFamily="34" charset="-120"/>
            </a:endParaRPr>
          </a:p>
        </p:txBody>
      </p:sp>
      <p:sp>
        <p:nvSpPr>
          <p:cNvPr id="10" name="Text 8"/>
          <p:cNvSpPr/>
          <p:nvPr/>
        </p:nvSpPr>
        <p:spPr>
          <a:xfrm>
            <a:off x="762000" y="4798306"/>
            <a:ext cx="11430000" cy="228600"/>
          </a:xfrm>
          <a:prstGeom prst="rect">
            <a:avLst/>
          </a:prstGeom>
          <a:noFill/>
          <a:ln/>
        </p:spPr>
        <p:txBody>
          <a:bodyPr wrap="none" lIns="0" tIns="0" rIns="0" bIns="0" rtlCol="0" anchor="t"/>
          <a:lstStyle/>
          <a:p>
            <a:pPr algn="l" indent="0" marL="0">
              <a:buNone/>
            </a:pPr>
            <a:r>
              <a:rPr lang="en-US" sz="1500" dirty="0">
                <a:solidFill>
                  <a:srgbClr val="101010"/>
                </a:solidFill>
                <a:latin typeface="Microsoft YaHei" pitchFamily="34" charset="0"/>
                <a:ea typeface="Microsoft YaHei" pitchFamily="34" charset="-122"/>
                <a:cs typeface="Microsoft YaHei" pitchFamily="34" charset="-120"/>
              </a:rPr>
              <a:t>+1.7% in 2024. The IEA also finds them flat, at about 13.9 Gt</a:t>
            </a:r>
            <a:endParaRPr lang="en-US" sz="1500" dirty="0">
              <a:latin typeface="Microsoft YaHei" pitchFamily="34" charset="0"/>
              <a:ea typeface="Microsoft YaHei" pitchFamily="34" charset="-122"/>
              <a:cs typeface="Microsoft YaHei" pitchFamily="34" charset="-120"/>
            </a:endParaRPr>
          </a:p>
        </p:txBody>
      </p:sp>
      <p:sp>
        <p:nvSpPr>
          <p:cNvPr id="11" name="Text 9"/>
          <p:cNvSpPr/>
          <p:nvPr/>
        </p:nvSpPr>
        <p:spPr>
          <a:xfrm>
            <a:off x="762000" y="5084056"/>
            <a:ext cx="11430000" cy="228600"/>
          </a:xfrm>
          <a:prstGeom prst="rect">
            <a:avLst/>
          </a:prstGeom>
          <a:noFill/>
          <a:ln/>
        </p:spPr>
        <p:txBody>
          <a:bodyPr wrap="none" lIns="0" tIns="0" rIns="0" bIns="0" rtlCol="0" anchor="t"/>
          <a:lstStyle/>
          <a:p>
            <a:pPr algn="l" indent="0" marL="0">
              <a:buNone/>
            </a:pPr>
            <a:r>
              <a:rPr lang="en-US" sz="1500" dirty="0">
                <a:solidFill>
                  <a:srgbClr val="101010"/>
                </a:solidFill>
                <a:latin typeface="Microsoft YaHei" pitchFamily="34" charset="0"/>
                <a:ea typeface="Microsoft YaHei" pitchFamily="34" charset="-122"/>
                <a:cs typeface="Microsoft YaHei" pitchFamily="34" charset="-120"/>
              </a:rPr>
              <a:t>of CO2</a:t>
            </a:r>
            <a:endParaRPr lang="en-US" sz="1500" dirty="0">
              <a:latin typeface="Microsoft YaHei" pitchFamily="34" charset="0"/>
              <a:ea typeface="Microsoft YaHei" pitchFamily="34" charset="-122"/>
              <a:cs typeface="Microsoft YaHei" pitchFamily="34" charset="-120"/>
            </a:endParaRPr>
          </a:p>
        </p:txBody>
      </p:sp>
      <p:sp>
        <p:nvSpPr>
          <p:cNvPr id="12" name="Shape 10"/>
          <p:cNvSpPr/>
          <p:nvPr/>
        </p:nvSpPr>
        <p:spPr>
          <a:xfrm>
            <a:off x="7620000" y="2114550"/>
            <a:ext cx="9525" cy="3162300"/>
          </a:xfrm>
          <a:prstGeom prst="rect">
            <a:avLst/>
          </a:prstGeom>
          <a:solidFill>
            <a:srgbClr val="101010"/>
          </a:solidFill>
          <a:ln/>
        </p:spPr>
      </p:sp>
      <p:sp>
        <p:nvSpPr>
          <p:cNvPr id="13" name="Text 11"/>
          <p:cNvSpPr/>
          <p:nvPr/>
        </p:nvSpPr>
        <p:spPr>
          <a:xfrm>
            <a:off x="8001000" y="2139385"/>
            <a:ext cx="4191000" cy="182880"/>
          </a:xfrm>
          <a:prstGeom prst="rect">
            <a:avLst/>
          </a:prstGeom>
          <a:noFill/>
          <a:ln/>
        </p:spPr>
        <p:txBody>
          <a:bodyPr wrap="none" lIns="0" tIns="0" rIns="0" bIns="0" rtlCol="0" anchor="t"/>
          <a:lstStyle/>
          <a:p>
            <a:pPr algn="l" indent="0" marL="0">
              <a:buNone/>
            </a:pPr>
            <a:r>
              <a:rPr lang="en-US" sz="1200" dirty="0">
                <a:solidFill>
                  <a:srgbClr val="5F5F5C"/>
                </a:solidFill>
                <a:latin typeface="Microsoft YaHei" pitchFamily="34" charset="0"/>
                <a:ea typeface="Microsoft YaHei" pitchFamily="34" charset="-122"/>
                <a:cs typeface="Microsoft YaHei" pitchFamily="34" charset="-120"/>
              </a:rPr>
              <a:t>Carbon intensity of power</a:t>
            </a:r>
            <a:endParaRPr lang="en-US" sz="1200" dirty="0">
              <a:latin typeface="Microsoft YaHei" pitchFamily="34" charset="0"/>
              <a:ea typeface="Microsoft YaHei" pitchFamily="34" charset="-122"/>
              <a:cs typeface="Microsoft YaHei" pitchFamily="34" charset="-120"/>
            </a:endParaRPr>
          </a:p>
        </p:txBody>
      </p:sp>
      <p:sp>
        <p:nvSpPr>
          <p:cNvPr id="14" name="Text 12"/>
          <p:cNvSpPr/>
          <p:nvPr/>
        </p:nvSpPr>
        <p:spPr>
          <a:xfrm>
            <a:off x="8001000" y="2401497"/>
            <a:ext cx="4191000" cy="640080"/>
          </a:xfrm>
          <a:prstGeom prst="rect">
            <a:avLst/>
          </a:prstGeom>
          <a:noFill/>
          <a:ln/>
        </p:spPr>
        <p:txBody>
          <a:bodyPr wrap="none" lIns="0" tIns="0" rIns="0" bIns="0" rtlCol="0" anchor="t"/>
          <a:lstStyle/>
          <a:p>
            <a:pPr algn="l" indent="0" marL="0">
              <a:buNone/>
            </a:pPr>
            <a:r>
              <a:rPr lang="en-US" sz="4200" b="1" dirty="0">
                <a:solidFill>
                  <a:srgbClr val="101010"/>
                </a:solidFill>
                <a:latin typeface="Microsoft YaHei" pitchFamily="34" charset="0"/>
                <a:ea typeface="Microsoft YaHei" pitchFamily="34" charset="-122"/>
                <a:cs typeface="Microsoft YaHei" pitchFamily="34" charset="-120"/>
              </a:rPr>
              <a:t>458</a:t>
            </a:r>
            <a:endParaRPr lang="en-US" sz="4200" dirty="0">
              <a:latin typeface="Microsoft YaHei" pitchFamily="34" charset="0"/>
              <a:ea typeface="Microsoft YaHei" pitchFamily="34" charset="-122"/>
              <a:cs typeface="Microsoft YaHei" pitchFamily="34" charset="-120"/>
            </a:endParaRPr>
          </a:p>
        </p:txBody>
      </p:sp>
      <p:sp>
        <p:nvSpPr>
          <p:cNvPr id="15" name="Text 13"/>
          <p:cNvSpPr/>
          <p:nvPr/>
        </p:nvSpPr>
        <p:spPr>
          <a:xfrm>
            <a:off x="8001000" y="3101771"/>
            <a:ext cx="4191000" cy="194310"/>
          </a:xfrm>
          <a:prstGeom prst="rect">
            <a:avLst/>
          </a:prstGeom>
          <a:noFill/>
          <a:ln/>
        </p:spPr>
        <p:txBody>
          <a:bodyPr wrap="none" lIns="0" tIns="0" rIns="0" bIns="0" rtlCol="0" anchor="t"/>
          <a:lstStyle/>
          <a:p>
            <a:pPr algn="l" indent="0" marL="0">
              <a:buNone/>
            </a:pPr>
            <a:r>
              <a:rPr lang="en-US" sz="1275" dirty="0">
                <a:solidFill>
                  <a:srgbClr val="101010"/>
                </a:solidFill>
                <a:latin typeface="Microsoft YaHei" pitchFamily="34" charset="0"/>
                <a:ea typeface="Microsoft YaHei" pitchFamily="34" charset="-122"/>
                <a:cs typeface="Microsoft YaHei" pitchFamily="34" charset="-120"/>
              </a:rPr>
              <a:t>gCO2e per kWh, 2.7% below 2024</a:t>
            </a:r>
            <a:endParaRPr lang="en-US" sz="1275" dirty="0">
              <a:latin typeface="Microsoft YaHei" pitchFamily="34" charset="0"/>
              <a:ea typeface="Microsoft YaHei" pitchFamily="34" charset="-122"/>
              <a:cs typeface="Microsoft YaHei" pitchFamily="34" charset="-120"/>
            </a:endParaRPr>
          </a:p>
        </p:txBody>
      </p:sp>
      <p:sp>
        <p:nvSpPr>
          <p:cNvPr id="16" name="Shape 14"/>
          <p:cNvSpPr/>
          <p:nvPr/>
        </p:nvSpPr>
        <p:spPr>
          <a:xfrm>
            <a:off x="8001000" y="3600450"/>
            <a:ext cx="3429000" cy="0"/>
          </a:xfrm>
          <a:prstGeom prst="line">
            <a:avLst/>
          </a:prstGeom>
          <a:noFill/>
          <a:ln w="9525">
            <a:solidFill>
              <a:srgbClr val="E3E3E0"/>
            </a:solidFill>
            <a:prstDash val="solid"/>
          </a:ln>
        </p:spPr>
      </p:sp>
      <p:sp>
        <p:nvSpPr>
          <p:cNvPr id="17" name="Text 15"/>
          <p:cNvSpPr/>
          <p:nvPr/>
        </p:nvSpPr>
        <p:spPr>
          <a:xfrm>
            <a:off x="8001000" y="3815785"/>
            <a:ext cx="4191000" cy="182880"/>
          </a:xfrm>
          <a:prstGeom prst="rect">
            <a:avLst/>
          </a:prstGeom>
          <a:noFill/>
          <a:ln/>
        </p:spPr>
        <p:txBody>
          <a:bodyPr wrap="none" lIns="0" tIns="0" rIns="0" bIns="0" rtlCol="0" anchor="t"/>
          <a:lstStyle/>
          <a:p>
            <a:pPr algn="l" indent="0" marL="0">
              <a:buNone/>
            </a:pPr>
            <a:r>
              <a:rPr lang="en-US" sz="1200" dirty="0">
                <a:solidFill>
                  <a:srgbClr val="5F5F5C"/>
                </a:solidFill>
                <a:latin typeface="Microsoft YaHei" pitchFamily="34" charset="0"/>
                <a:ea typeface="Microsoft YaHei" pitchFamily="34" charset="-122"/>
                <a:cs typeface="Microsoft YaHei" pitchFamily="34" charset="-120"/>
              </a:rPr>
              <a:t>Energy-related CO2 emissions</a:t>
            </a:r>
            <a:endParaRPr lang="en-US" sz="1200" dirty="0">
              <a:latin typeface="Microsoft YaHei" pitchFamily="34" charset="0"/>
              <a:ea typeface="Microsoft YaHei" pitchFamily="34" charset="-122"/>
              <a:cs typeface="Microsoft YaHei" pitchFamily="34" charset="-120"/>
            </a:endParaRPr>
          </a:p>
        </p:txBody>
      </p:sp>
      <p:sp>
        <p:nvSpPr>
          <p:cNvPr id="18" name="Text 16"/>
          <p:cNvSpPr/>
          <p:nvPr/>
        </p:nvSpPr>
        <p:spPr>
          <a:xfrm>
            <a:off x="8001000" y="4077897"/>
            <a:ext cx="4191000" cy="640080"/>
          </a:xfrm>
          <a:prstGeom prst="rect">
            <a:avLst/>
          </a:prstGeom>
          <a:noFill/>
          <a:ln/>
        </p:spPr>
        <p:txBody>
          <a:bodyPr wrap="none" lIns="0" tIns="0" rIns="0" bIns="0" rtlCol="0" anchor="t"/>
          <a:lstStyle/>
          <a:p>
            <a:pPr algn="l" indent="0" marL="0">
              <a:buNone/>
            </a:pPr>
            <a:r>
              <a:rPr lang="en-US" sz="4200" b="1" dirty="0">
                <a:solidFill>
                  <a:srgbClr val="D7282F"/>
                </a:solidFill>
                <a:latin typeface="Microsoft YaHei" pitchFamily="34" charset="0"/>
                <a:ea typeface="Microsoft YaHei" pitchFamily="34" charset="-122"/>
                <a:cs typeface="Microsoft YaHei" pitchFamily="34" charset="-120"/>
              </a:rPr>
              <a:t>+0.4%</a:t>
            </a:r>
            <a:endParaRPr lang="en-US" sz="4200" dirty="0">
              <a:latin typeface="Microsoft YaHei" pitchFamily="34" charset="0"/>
              <a:ea typeface="Microsoft YaHei" pitchFamily="34" charset="-122"/>
              <a:cs typeface="Microsoft YaHei" pitchFamily="34" charset="-120"/>
            </a:endParaRPr>
          </a:p>
        </p:txBody>
      </p:sp>
      <p:sp>
        <p:nvSpPr>
          <p:cNvPr id="19" name="Text 17"/>
          <p:cNvSpPr/>
          <p:nvPr/>
        </p:nvSpPr>
        <p:spPr>
          <a:xfrm>
            <a:off x="8001000" y="4778171"/>
            <a:ext cx="4191000" cy="194310"/>
          </a:xfrm>
          <a:prstGeom prst="rect">
            <a:avLst/>
          </a:prstGeom>
          <a:noFill/>
          <a:ln/>
        </p:spPr>
        <p:txBody>
          <a:bodyPr wrap="none" lIns="0" tIns="0" rIns="0" bIns="0" rtlCol="0" anchor="t"/>
          <a:lstStyle/>
          <a:p>
            <a:pPr algn="l" indent="0" marL="0">
              <a:buNone/>
            </a:pPr>
            <a:r>
              <a:rPr lang="en-US" sz="1275" dirty="0">
                <a:solidFill>
                  <a:srgbClr val="101010"/>
                </a:solidFill>
                <a:latin typeface="Microsoft YaHei" pitchFamily="34" charset="0"/>
                <a:ea typeface="Microsoft YaHei" pitchFamily="34" charset="-122"/>
                <a:cs typeface="Microsoft YaHei" pitchFamily="34" charset="-120"/>
              </a:rPr>
              <a:t>Nearly 38.4 Gt, another record</a:t>
            </a:r>
            <a:endParaRPr lang="en-US" sz="1275" dirty="0">
              <a:latin typeface="Microsoft YaHei" pitchFamily="34" charset="0"/>
              <a:ea typeface="Microsoft YaHei" pitchFamily="34" charset="-122"/>
              <a:cs typeface="Microsoft YaHei" pitchFamily="34" charset="-120"/>
            </a:endParaRPr>
          </a:p>
        </p:txBody>
      </p:sp>
      <p:sp>
        <p:nvSpPr>
          <p:cNvPr id="20" name="Text 18"/>
          <p:cNvSpPr/>
          <p:nvPr/>
        </p:nvSpPr>
        <p:spPr>
          <a:xfrm>
            <a:off x="762000" y="6215362"/>
            <a:ext cx="11430000" cy="160020"/>
          </a:xfrm>
          <a:prstGeom prst="rect">
            <a:avLst/>
          </a:prstGeom>
          <a:noFill/>
          <a:ln/>
        </p:spPr>
        <p:txBody>
          <a:bodyPr wrap="none" lIns="0" tIns="0" rIns="0" bIns="0" rtlCol="0" anchor="t"/>
          <a:lstStyle/>
          <a:p>
            <a:pPr algn="l" indent="0" marL="0">
              <a:buNone/>
            </a:pPr>
            <a:r>
              <a:rPr lang="en-US" sz="1050" dirty="0">
                <a:solidFill>
                  <a:srgbClr val="5F5F5C"/>
                </a:solidFill>
                <a:latin typeface="Microsoft YaHei" pitchFamily="34" charset="0"/>
                <a:ea typeface="Microsoft YaHei" pitchFamily="34" charset="-122"/>
                <a:cs typeface="Microsoft YaHei" pitchFamily="34" charset="-120"/>
              </a:rPr>
              <a:t>Source: Ember (Apr 2026), IEA (Feb, Apr 2026). Ember counts CO2 equivalent, the IEA counts CO2</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7F5"/>
          </a:solidFill>
          <a:ln/>
        </p:spPr>
      </p:sp>
      <p:sp>
        <p:nvSpPr>
          <p:cNvPr id="3" name="Shape 1"/>
          <p:cNvSpPr/>
          <p:nvPr/>
        </p:nvSpPr>
        <p:spPr>
          <a:xfrm>
            <a:off x="0" y="0"/>
            <a:ext cx="12192000" cy="76200"/>
          </a:xfrm>
          <a:prstGeom prst="rect">
            <a:avLst/>
          </a:prstGeom>
          <a:solidFill>
            <a:srgbClr val="D7282F"/>
          </a:solidFill>
          <a:ln/>
        </p:spPr>
      </p:sp>
      <p:sp>
        <p:nvSpPr>
          <p:cNvPr id="4" name="Text 2"/>
          <p:cNvSpPr/>
          <p:nvPr/>
        </p:nvSpPr>
        <p:spPr>
          <a:xfrm>
            <a:off x="762000" y="601122"/>
            <a:ext cx="11430000" cy="2743200"/>
          </a:xfrm>
          <a:prstGeom prst="rect">
            <a:avLst/>
          </a:prstGeom>
          <a:noFill/>
          <a:ln/>
        </p:spPr>
        <p:txBody>
          <a:bodyPr wrap="none" lIns="0" tIns="0" rIns="0" bIns="0" rtlCol="0" anchor="t"/>
          <a:lstStyle/>
          <a:p>
            <a:pPr algn="l" indent="0" marL="0">
              <a:buNone/>
            </a:pPr>
            <a:r>
              <a:rPr lang="en-US" sz="18000" b="1" dirty="0">
                <a:solidFill>
                  <a:srgbClr val="D7282F"/>
                </a:solidFill>
                <a:latin typeface="Microsoft YaHei" pitchFamily="34" charset="0"/>
                <a:ea typeface="Microsoft YaHei" pitchFamily="34" charset="-122"/>
                <a:cs typeface="Microsoft YaHei" pitchFamily="34" charset="-120"/>
              </a:rPr>
              <a:t>02</a:t>
            </a:r>
            <a:endParaRPr lang="en-US" sz="18000" dirty="0">
              <a:latin typeface="Microsoft YaHei" pitchFamily="34" charset="0"/>
              <a:ea typeface="Microsoft YaHei" pitchFamily="34" charset="-122"/>
              <a:cs typeface="Microsoft YaHei" pitchFamily="34" charset="-120"/>
            </a:endParaRPr>
          </a:p>
        </p:txBody>
      </p:sp>
      <p:sp>
        <p:nvSpPr>
          <p:cNvPr id="5" name="Text 3"/>
          <p:cNvSpPr/>
          <p:nvPr/>
        </p:nvSpPr>
        <p:spPr>
          <a:xfrm>
            <a:off x="5334000" y="1550879"/>
            <a:ext cx="6858000" cy="548640"/>
          </a:xfrm>
          <a:prstGeom prst="rect">
            <a:avLst/>
          </a:prstGeom>
          <a:noFill/>
          <a:ln/>
        </p:spPr>
        <p:txBody>
          <a:bodyPr wrap="none" lIns="0" tIns="0" rIns="0" bIns="0" rtlCol="0" anchor="t"/>
          <a:lstStyle/>
          <a:p>
            <a:pPr algn="l" indent="0" marL="0">
              <a:buNone/>
            </a:pPr>
            <a:r>
              <a:rPr lang="en-US" sz="3600" b="1" dirty="0">
                <a:solidFill>
                  <a:srgbClr val="101010"/>
                </a:solidFill>
                <a:latin typeface="Microsoft YaHei" pitchFamily="34" charset="0"/>
                <a:ea typeface="Microsoft YaHei" pitchFamily="34" charset="-122"/>
                <a:cs typeface="Microsoft YaHei" pitchFamily="34" charset="-120"/>
              </a:rPr>
              <a:t>China: the pivot</a:t>
            </a:r>
            <a:endParaRPr lang="en-US" sz="3600" dirty="0">
              <a:latin typeface="Microsoft YaHei" pitchFamily="34" charset="0"/>
              <a:ea typeface="Microsoft YaHei" pitchFamily="34" charset="-122"/>
              <a:cs typeface="Microsoft YaHei" pitchFamily="34" charset="-120"/>
            </a:endParaRPr>
          </a:p>
        </p:txBody>
      </p:sp>
      <p:sp>
        <p:nvSpPr>
          <p:cNvPr id="6" name="Text 4"/>
          <p:cNvSpPr/>
          <p:nvPr/>
        </p:nvSpPr>
        <p:spPr>
          <a:xfrm>
            <a:off x="5334000" y="2207506"/>
            <a:ext cx="6858000" cy="228600"/>
          </a:xfrm>
          <a:prstGeom prst="rect">
            <a:avLst/>
          </a:prstGeom>
          <a:noFill/>
          <a:ln/>
        </p:spPr>
        <p:txBody>
          <a:bodyPr wrap="none" lIns="0" tIns="0" rIns="0" bIns="0" rtlCol="0" anchor="t"/>
          <a:lstStyle/>
          <a:p>
            <a:pPr algn="l" indent="0" marL="0">
              <a:buNone/>
            </a:pPr>
            <a:r>
              <a:rPr lang="en-US" sz="1500" dirty="0">
                <a:solidFill>
                  <a:srgbClr val="5F5F5C"/>
                </a:solidFill>
                <a:latin typeface="Microsoft YaHei" pitchFamily="34" charset="0"/>
                <a:ea typeface="Microsoft YaHei" pitchFamily="34" charset="-122"/>
                <a:cs typeface="Microsoft YaHei" pitchFamily="34" charset="-120"/>
              </a:rPr>
              <a:t>Capacity, generation and storage</a:t>
            </a:r>
            <a:endParaRPr lang="en-US" sz="1500" dirty="0">
              <a:latin typeface="Microsoft YaHei" pitchFamily="34" charset="0"/>
              <a:ea typeface="Microsoft YaHei" pitchFamily="34" charset="-122"/>
              <a:cs typeface="Microsoft YaHei" pitchFamily="34" charset="-120"/>
            </a:endParaRPr>
          </a:p>
        </p:txBody>
      </p:sp>
      <p:sp>
        <p:nvSpPr>
          <p:cNvPr id="7" name="Shape 5"/>
          <p:cNvSpPr/>
          <p:nvPr/>
        </p:nvSpPr>
        <p:spPr>
          <a:xfrm>
            <a:off x="5334000" y="2857500"/>
            <a:ext cx="6096000" cy="19050"/>
          </a:xfrm>
          <a:prstGeom prst="rect">
            <a:avLst/>
          </a:prstGeom>
          <a:solidFill>
            <a:srgbClr val="101010"/>
          </a:solidFill>
          <a:ln/>
        </p:spPr>
      </p:sp>
      <p:sp>
        <p:nvSpPr>
          <p:cNvPr id="8" name="Text 6"/>
          <p:cNvSpPr/>
          <p:nvPr/>
        </p:nvSpPr>
        <p:spPr>
          <a:xfrm>
            <a:off x="5334000" y="3073196"/>
            <a:ext cx="6858000" cy="194310"/>
          </a:xfrm>
          <a:prstGeom prst="rect">
            <a:avLst/>
          </a:prstGeom>
          <a:noFill/>
          <a:ln/>
        </p:spPr>
        <p:txBody>
          <a:bodyPr wrap="none" lIns="0" tIns="0" rIns="0" bIns="0" rtlCol="0" anchor="t"/>
          <a:lstStyle/>
          <a:p>
            <a:pPr algn="l" indent="0" marL="0">
              <a:buNone/>
            </a:pPr>
            <a:r>
              <a:rPr lang="en-US" sz="1275" b="1" dirty="0">
                <a:solidFill>
                  <a:srgbClr val="D7282F"/>
                </a:solidFill>
                <a:latin typeface="Microsoft YaHei" pitchFamily="34" charset="0"/>
                <a:ea typeface="Microsoft YaHei" pitchFamily="34" charset="-122"/>
                <a:cs typeface="Microsoft YaHei" pitchFamily="34" charset="-120"/>
              </a:rPr>
              <a:t>08</a:t>
            </a:r>
            <a:endParaRPr lang="en-US" sz="1275" dirty="0">
              <a:latin typeface="Microsoft YaHei" pitchFamily="34" charset="0"/>
              <a:ea typeface="Microsoft YaHei" pitchFamily="34" charset="-122"/>
              <a:cs typeface="Microsoft YaHei" pitchFamily="34" charset="-120"/>
            </a:endParaRPr>
          </a:p>
        </p:txBody>
      </p:sp>
      <p:sp>
        <p:nvSpPr>
          <p:cNvPr id="9" name="Text 7"/>
          <p:cNvSpPr/>
          <p:nvPr/>
        </p:nvSpPr>
        <p:spPr>
          <a:xfrm>
            <a:off x="5943600" y="3054869"/>
            <a:ext cx="6248400" cy="217170"/>
          </a:xfrm>
          <a:prstGeom prst="rect">
            <a:avLst/>
          </a:prstGeom>
          <a:noFill/>
          <a:ln/>
        </p:spPr>
        <p:txBody>
          <a:bodyPr wrap="none" lIns="0" tIns="0" rIns="0" bIns="0" rtlCol="0" anchor="t"/>
          <a:lstStyle/>
          <a:p>
            <a:pPr algn="l" indent="0" marL="0">
              <a:buNone/>
            </a:pPr>
            <a:r>
              <a:rPr lang="en-US" sz="1425" dirty="0">
                <a:solidFill>
                  <a:srgbClr val="101010"/>
                </a:solidFill>
                <a:latin typeface="Microsoft YaHei" pitchFamily="34" charset="0"/>
                <a:ea typeface="Microsoft YaHei" pitchFamily="34" charset="-122"/>
                <a:cs typeface="Microsoft YaHei" pitchFamily="34" charset="-120"/>
              </a:rPr>
              <a:t>China</a:t>
            </a:r>
            <a:pPr algn="l" indent="0" marL="0">
              <a:buNone/>
            </a:pPr>
            <a:r>
              <a:rPr lang="en-US" sz="1425" dirty="0">
                <a:solidFill>
                  <a:srgbClr val="101010"/>
                </a:solidFill>
                <a:latin typeface="Microsoft YaHei" pitchFamily="34" charset="0"/>
                <a:ea typeface="Microsoft YaHei" pitchFamily="34" charset="-122"/>
                <a:cs typeface="Microsoft YaHei" pitchFamily="34" charset="-120"/>
              </a:rPr>
              <a:t>'</a:t>
            </a:r>
            <a:pPr algn="l" indent="0" marL="0">
              <a:buNone/>
            </a:pPr>
            <a:r>
              <a:rPr lang="en-US" sz="1425" dirty="0">
                <a:solidFill>
                  <a:srgbClr val="101010"/>
                </a:solidFill>
                <a:latin typeface="Microsoft YaHei" pitchFamily="34" charset="0"/>
                <a:ea typeface="Microsoft YaHei" pitchFamily="34" charset="-122"/>
                <a:cs typeface="Microsoft YaHei" pitchFamily="34" charset="-120"/>
              </a:rPr>
              <a:t>s wind and solar capacity passed thermal</a:t>
            </a:r>
            <a:endParaRPr lang="en-US" sz="1425" dirty="0">
              <a:latin typeface="Microsoft YaHei" pitchFamily="34" charset="0"/>
              <a:ea typeface="Microsoft YaHei" pitchFamily="34" charset="-122"/>
              <a:cs typeface="Microsoft YaHei" pitchFamily="34" charset="-120"/>
            </a:endParaRPr>
          </a:p>
        </p:txBody>
      </p:sp>
      <p:sp>
        <p:nvSpPr>
          <p:cNvPr id="10" name="Shape 8"/>
          <p:cNvSpPr/>
          <p:nvPr/>
        </p:nvSpPr>
        <p:spPr>
          <a:xfrm>
            <a:off x="5334000" y="3600450"/>
            <a:ext cx="6096000" cy="0"/>
          </a:xfrm>
          <a:prstGeom prst="line">
            <a:avLst/>
          </a:prstGeom>
          <a:noFill/>
          <a:ln w="9525">
            <a:solidFill>
              <a:srgbClr val="E3E3E0"/>
            </a:solidFill>
            <a:prstDash val="solid"/>
          </a:ln>
        </p:spPr>
      </p:sp>
      <p:sp>
        <p:nvSpPr>
          <p:cNvPr id="11" name="Text 9"/>
          <p:cNvSpPr/>
          <p:nvPr/>
        </p:nvSpPr>
        <p:spPr>
          <a:xfrm>
            <a:off x="5334000" y="3758996"/>
            <a:ext cx="6858000" cy="194310"/>
          </a:xfrm>
          <a:prstGeom prst="rect">
            <a:avLst/>
          </a:prstGeom>
          <a:noFill/>
          <a:ln/>
        </p:spPr>
        <p:txBody>
          <a:bodyPr wrap="none" lIns="0" tIns="0" rIns="0" bIns="0" rtlCol="0" anchor="t"/>
          <a:lstStyle/>
          <a:p>
            <a:pPr algn="l" indent="0" marL="0">
              <a:buNone/>
            </a:pPr>
            <a:r>
              <a:rPr lang="en-US" sz="1275" b="1" dirty="0">
                <a:solidFill>
                  <a:srgbClr val="D7282F"/>
                </a:solidFill>
                <a:latin typeface="Microsoft YaHei" pitchFamily="34" charset="0"/>
                <a:ea typeface="Microsoft YaHei" pitchFamily="34" charset="-122"/>
                <a:cs typeface="Microsoft YaHei" pitchFamily="34" charset="-120"/>
              </a:rPr>
              <a:t>09</a:t>
            </a:r>
            <a:endParaRPr lang="en-US" sz="1275" dirty="0">
              <a:latin typeface="Microsoft YaHei" pitchFamily="34" charset="0"/>
              <a:ea typeface="Microsoft YaHei" pitchFamily="34" charset="-122"/>
              <a:cs typeface="Microsoft YaHei" pitchFamily="34" charset="-120"/>
            </a:endParaRPr>
          </a:p>
        </p:txBody>
      </p:sp>
      <p:sp>
        <p:nvSpPr>
          <p:cNvPr id="12" name="Text 10"/>
          <p:cNvSpPr/>
          <p:nvPr/>
        </p:nvSpPr>
        <p:spPr>
          <a:xfrm>
            <a:off x="5943600" y="3740669"/>
            <a:ext cx="6248400" cy="217170"/>
          </a:xfrm>
          <a:prstGeom prst="rect">
            <a:avLst/>
          </a:prstGeom>
          <a:noFill/>
          <a:ln/>
        </p:spPr>
        <p:txBody>
          <a:bodyPr wrap="none" lIns="0" tIns="0" rIns="0" bIns="0" rtlCol="0" anchor="t"/>
          <a:lstStyle/>
          <a:p>
            <a:pPr algn="l" indent="0" marL="0">
              <a:buNone/>
            </a:pPr>
            <a:r>
              <a:rPr lang="en-US" sz="1425" dirty="0">
                <a:solidFill>
                  <a:srgbClr val="101010"/>
                </a:solidFill>
                <a:latin typeface="Microsoft YaHei" pitchFamily="34" charset="0"/>
                <a:ea typeface="Microsoft YaHei" pitchFamily="34" charset="-122"/>
                <a:cs typeface="Microsoft YaHei" pitchFamily="34" charset="-120"/>
              </a:rPr>
              <a:t>China: thermal output down 0.7%, solar up 39.8%</a:t>
            </a:r>
            <a:endParaRPr lang="en-US" sz="1425" dirty="0">
              <a:latin typeface="Microsoft YaHei" pitchFamily="34" charset="0"/>
              <a:ea typeface="Microsoft YaHei" pitchFamily="34" charset="-122"/>
              <a:cs typeface="Microsoft YaHei" pitchFamily="34" charset="-120"/>
            </a:endParaRPr>
          </a:p>
        </p:txBody>
      </p:sp>
      <p:sp>
        <p:nvSpPr>
          <p:cNvPr id="13" name="Shape 11"/>
          <p:cNvSpPr/>
          <p:nvPr/>
        </p:nvSpPr>
        <p:spPr>
          <a:xfrm>
            <a:off x="5334000" y="4286250"/>
            <a:ext cx="6096000" cy="0"/>
          </a:xfrm>
          <a:prstGeom prst="line">
            <a:avLst/>
          </a:prstGeom>
          <a:noFill/>
          <a:ln w="9525">
            <a:solidFill>
              <a:srgbClr val="E3E3E0"/>
            </a:solidFill>
            <a:prstDash val="solid"/>
          </a:ln>
        </p:spPr>
      </p:sp>
      <p:sp>
        <p:nvSpPr>
          <p:cNvPr id="14" name="Text 12"/>
          <p:cNvSpPr/>
          <p:nvPr/>
        </p:nvSpPr>
        <p:spPr>
          <a:xfrm>
            <a:off x="5334000" y="4444796"/>
            <a:ext cx="6858000" cy="194310"/>
          </a:xfrm>
          <a:prstGeom prst="rect">
            <a:avLst/>
          </a:prstGeom>
          <a:noFill/>
          <a:ln/>
        </p:spPr>
        <p:txBody>
          <a:bodyPr wrap="none" lIns="0" tIns="0" rIns="0" bIns="0" rtlCol="0" anchor="t"/>
          <a:lstStyle/>
          <a:p>
            <a:pPr algn="l" indent="0" marL="0">
              <a:buNone/>
            </a:pPr>
            <a:r>
              <a:rPr lang="en-US" sz="1275" b="1" dirty="0">
                <a:solidFill>
                  <a:srgbClr val="D7282F"/>
                </a:solidFill>
                <a:latin typeface="Microsoft YaHei" pitchFamily="34" charset="0"/>
                <a:ea typeface="Microsoft YaHei" pitchFamily="34" charset="-122"/>
                <a:cs typeface="Microsoft YaHei" pitchFamily="34" charset="-120"/>
              </a:rPr>
              <a:t>10</a:t>
            </a:r>
            <a:endParaRPr lang="en-US" sz="1275" dirty="0">
              <a:latin typeface="Microsoft YaHei" pitchFamily="34" charset="0"/>
              <a:ea typeface="Microsoft YaHei" pitchFamily="34" charset="-122"/>
              <a:cs typeface="Microsoft YaHei" pitchFamily="34" charset="-120"/>
            </a:endParaRPr>
          </a:p>
        </p:txBody>
      </p:sp>
      <p:sp>
        <p:nvSpPr>
          <p:cNvPr id="15" name="Text 13"/>
          <p:cNvSpPr/>
          <p:nvPr/>
        </p:nvSpPr>
        <p:spPr>
          <a:xfrm>
            <a:off x="5943600" y="4426469"/>
            <a:ext cx="6248400" cy="217170"/>
          </a:xfrm>
          <a:prstGeom prst="rect">
            <a:avLst/>
          </a:prstGeom>
          <a:noFill/>
          <a:ln/>
        </p:spPr>
        <p:txBody>
          <a:bodyPr wrap="none" lIns="0" tIns="0" rIns="0" bIns="0" rtlCol="0" anchor="t"/>
          <a:lstStyle/>
          <a:p>
            <a:pPr algn="l" indent="0" marL="0">
              <a:buNone/>
            </a:pPr>
            <a:r>
              <a:rPr lang="en-US" sz="1425" dirty="0">
                <a:solidFill>
                  <a:srgbClr val="101010"/>
                </a:solidFill>
                <a:latin typeface="Microsoft YaHei" pitchFamily="34" charset="0"/>
                <a:ea typeface="Microsoft YaHei" pitchFamily="34" charset="-122"/>
                <a:cs typeface="Microsoft YaHei" pitchFamily="34" charset="-120"/>
              </a:rPr>
              <a:t>Storage added 112 GW, more than half in China</a:t>
            </a:r>
            <a:endParaRPr lang="en-US" sz="1425" dirty="0">
              <a:latin typeface="Microsoft YaHei" pitchFamily="34" charset="0"/>
              <a:ea typeface="Microsoft YaHei" pitchFamily="34" charset="-122"/>
              <a:cs typeface="Microsoft YaHei" pitchFamily="34" charset="-120"/>
            </a:endParaRPr>
          </a:p>
        </p:txBody>
      </p:sp>
      <p:sp>
        <p:nvSpPr>
          <p:cNvPr id="16" name="Shape 14"/>
          <p:cNvSpPr/>
          <p:nvPr/>
        </p:nvSpPr>
        <p:spPr>
          <a:xfrm>
            <a:off x="5334000" y="4972050"/>
            <a:ext cx="6096000" cy="0"/>
          </a:xfrm>
          <a:prstGeom prst="line">
            <a:avLst/>
          </a:prstGeom>
          <a:noFill/>
          <a:ln w="9525">
            <a:solidFill>
              <a:srgbClr val="E3E3E0"/>
            </a:solidFill>
            <a:prstDash val="solid"/>
          </a:ln>
        </p:spPr>
      </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7F5"/>
          </a:solidFill>
          <a:ln/>
        </p:spPr>
      </p:sp>
      <p:sp>
        <p:nvSpPr>
          <p:cNvPr id="3" name="Shape 1"/>
          <p:cNvSpPr/>
          <p:nvPr/>
        </p:nvSpPr>
        <p:spPr>
          <a:xfrm>
            <a:off x="0" y="0"/>
            <a:ext cx="12192000" cy="76200"/>
          </a:xfrm>
          <a:prstGeom prst="rect">
            <a:avLst/>
          </a:prstGeom>
          <a:solidFill>
            <a:srgbClr val="D7282F"/>
          </a:solidFill>
          <a:ln/>
        </p:spPr>
      </p:sp>
      <p:sp>
        <p:nvSpPr>
          <p:cNvPr id="4" name="Text 2"/>
          <p:cNvSpPr/>
          <p:nvPr/>
        </p:nvSpPr>
        <p:spPr>
          <a:xfrm>
            <a:off x="762000" y="443573"/>
            <a:ext cx="11430000" cy="171450"/>
          </a:xfrm>
          <a:prstGeom prst="rect">
            <a:avLst/>
          </a:prstGeom>
          <a:noFill/>
          <a:ln/>
        </p:spPr>
        <p:txBody>
          <a:bodyPr wrap="none" lIns="0" tIns="0" rIns="0" bIns="0" rtlCol="0" anchor="t"/>
          <a:lstStyle/>
          <a:p>
            <a:pPr algn="l" indent="0" marL="0">
              <a:buNone/>
            </a:pPr>
            <a:r>
              <a:rPr lang="en-US" sz="1125" b="1" dirty="0">
                <a:solidFill>
                  <a:srgbClr val="D7282F"/>
                </a:solidFill>
                <a:latin typeface="Microsoft YaHei" pitchFamily="34" charset="0"/>
                <a:ea typeface="Microsoft YaHei" pitchFamily="34" charset="-122"/>
                <a:cs typeface="Microsoft YaHei" pitchFamily="34" charset="-120"/>
              </a:rPr>
              <a:t>2</a:t>
            </a:r>
            <a:endParaRPr lang="en-US" sz="1125" dirty="0">
              <a:latin typeface="Microsoft YaHei" pitchFamily="34" charset="0"/>
              <a:ea typeface="Microsoft YaHei" pitchFamily="34" charset="-122"/>
              <a:cs typeface="Microsoft YaHei" pitchFamily="34" charset="-120"/>
            </a:endParaRPr>
          </a:p>
        </p:txBody>
      </p:sp>
      <p:sp>
        <p:nvSpPr>
          <p:cNvPr id="5" name="Text 3"/>
          <p:cNvSpPr/>
          <p:nvPr/>
        </p:nvSpPr>
        <p:spPr>
          <a:xfrm>
            <a:off x="1028700" y="443573"/>
            <a:ext cx="11163300" cy="171450"/>
          </a:xfrm>
          <a:prstGeom prst="rect">
            <a:avLst/>
          </a:prstGeom>
          <a:noFill/>
          <a:ln/>
        </p:spPr>
        <p:txBody>
          <a:bodyPr wrap="none" lIns="0" tIns="0" rIns="0" bIns="0" rtlCol="0" anchor="t"/>
          <a:lstStyle/>
          <a:p>
            <a:pPr algn="l" indent="0" marL="0">
              <a:buNone/>
            </a:pPr>
            <a:r>
              <a:rPr lang="en-US" sz="1125" dirty="0">
                <a:solidFill>
                  <a:srgbClr val="5F5F5C"/>
                </a:solidFill>
                <a:latin typeface="Microsoft YaHei" pitchFamily="34" charset="0"/>
                <a:ea typeface="Microsoft YaHei" pitchFamily="34" charset="-122"/>
                <a:cs typeface="Microsoft YaHei" pitchFamily="34" charset="-120"/>
              </a:rPr>
              <a:t>China: the pivot</a:t>
            </a:r>
            <a:endParaRPr lang="en-US" sz="1125" dirty="0">
              <a:latin typeface="Microsoft YaHei" pitchFamily="34" charset="0"/>
              <a:ea typeface="Microsoft YaHei" pitchFamily="34" charset="-122"/>
              <a:cs typeface="Microsoft YaHei" pitchFamily="34" charset="-120"/>
            </a:endParaRPr>
          </a:p>
        </p:txBody>
      </p:sp>
      <p:sp>
        <p:nvSpPr>
          <p:cNvPr id="6" name="Text 4"/>
          <p:cNvSpPr/>
          <p:nvPr/>
        </p:nvSpPr>
        <p:spPr>
          <a:xfrm>
            <a:off x="762000" y="1174343"/>
            <a:ext cx="11430000" cy="388620"/>
          </a:xfrm>
          <a:prstGeom prst="rect">
            <a:avLst/>
          </a:prstGeom>
          <a:noFill/>
          <a:ln/>
        </p:spPr>
        <p:txBody>
          <a:bodyPr wrap="none" lIns="0" tIns="0" rIns="0" bIns="0" rtlCol="0" anchor="t"/>
          <a:lstStyle/>
          <a:p>
            <a:pPr algn="l" indent="0" marL="0">
              <a:buNone/>
            </a:pPr>
            <a:r>
              <a:rPr lang="en-US" sz="2550" b="1" dirty="0">
                <a:solidFill>
                  <a:srgbClr val="101010"/>
                </a:solidFill>
                <a:latin typeface="Microsoft YaHei" pitchFamily="34" charset="0"/>
                <a:ea typeface="Microsoft YaHei" pitchFamily="34" charset="-122"/>
                <a:cs typeface="Microsoft YaHei" pitchFamily="34" charset="-120"/>
              </a:rPr>
              <a:t>China</a:t>
            </a:r>
            <a:pPr algn="l" indent="0" marL="0">
              <a:buNone/>
            </a:pPr>
            <a:r>
              <a:rPr lang="en-US" sz="2550" b="1" dirty="0">
                <a:solidFill>
                  <a:srgbClr val="101010"/>
                </a:solidFill>
                <a:latin typeface="Microsoft YaHei" pitchFamily="34" charset="0"/>
                <a:ea typeface="Microsoft YaHei" pitchFamily="34" charset="-122"/>
                <a:cs typeface="Microsoft YaHei" pitchFamily="34" charset="-120"/>
              </a:rPr>
              <a:t>'</a:t>
            </a:r>
            <a:pPr algn="l" indent="0" marL="0">
              <a:buNone/>
            </a:pPr>
            <a:r>
              <a:rPr lang="en-US" sz="2550" b="1" dirty="0">
                <a:solidFill>
                  <a:srgbClr val="101010"/>
                </a:solidFill>
                <a:latin typeface="Microsoft YaHei" pitchFamily="34" charset="0"/>
                <a:ea typeface="Microsoft YaHei" pitchFamily="34" charset="-122"/>
                <a:cs typeface="Microsoft YaHei" pitchFamily="34" charset="-120"/>
              </a:rPr>
              <a:t>s wind and solar capacity passed thermal</a:t>
            </a:r>
            <a:endParaRPr lang="en-US" sz="2550" dirty="0">
              <a:latin typeface="Microsoft YaHei" pitchFamily="34" charset="0"/>
              <a:ea typeface="Microsoft YaHei" pitchFamily="34" charset="-122"/>
              <a:cs typeface="Microsoft YaHei" pitchFamily="34" charset="-120"/>
            </a:endParaRPr>
          </a:p>
        </p:txBody>
      </p:sp>
      <p:sp>
        <p:nvSpPr>
          <p:cNvPr id="7" name="Shape 5"/>
          <p:cNvSpPr/>
          <p:nvPr/>
        </p:nvSpPr>
        <p:spPr>
          <a:xfrm>
            <a:off x="762000" y="1714500"/>
            <a:ext cx="10668000" cy="19050"/>
          </a:xfrm>
          <a:prstGeom prst="rect">
            <a:avLst/>
          </a:prstGeom>
          <a:solidFill>
            <a:srgbClr val="101010"/>
          </a:solidFill>
          <a:ln/>
        </p:spPr>
      </p:sp>
      <p:sp>
        <p:nvSpPr>
          <p:cNvPr id="8" name="Text 6"/>
          <p:cNvSpPr/>
          <p:nvPr/>
        </p:nvSpPr>
        <p:spPr>
          <a:xfrm>
            <a:off x="762000" y="2044135"/>
            <a:ext cx="11430000" cy="182880"/>
          </a:xfrm>
          <a:prstGeom prst="rect">
            <a:avLst/>
          </a:prstGeom>
          <a:noFill/>
          <a:ln/>
        </p:spPr>
        <p:txBody>
          <a:bodyPr wrap="none" lIns="0" tIns="0" rIns="0" bIns="0" rtlCol="0" anchor="t"/>
          <a:lstStyle/>
          <a:p>
            <a:pPr algn="l" indent="0" marL="0">
              <a:buNone/>
            </a:pPr>
            <a:r>
              <a:rPr lang="en-US" sz="1200" dirty="0">
                <a:solidFill>
                  <a:srgbClr val="5F5F5C"/>
                </a:solidFill>
                <a:latin typeface="Microsoft YaHei" pitchFamily="34" charset="0"/>
                <a:ea typeface="Microsoft YaHei" pitchFamily="34" charset="-122"/>
                <a:cs typeface="Microsoft YaHei" pitchFamily="34" charset="-120"/>
              </a:rPr>
              <a:t>China</a:t>
            </a:r>
            <a:pPr algn="l" indent="0" marL="0">
              <a:buNone/>
            </a:pPr>
            <a:r>
              <a:rPr lang="en-US" sz="1200" dirty="0">
                <a:solidFill>
                  <a:srgbClr val="5F5F5C"/>
                </a:solidFill>
                <a:latin typeface="Microsoft YaHei" pitchFamily="34" charset="0"/>
                <a:ea typeface="Microsoft YaHei" pitchFamily="34" charset="-122"/>
                <a:cs typeface="Microsoft YaHei" pitchFamily="34" charset="-120"/>
              </a:rPr>
              <a:t>'</a:t>
            </a:r>
            <a:pPr algn="l" indent="0" marL="0">
              <a:buNone/>
            </a:pPr>
            <a:r>
              <a:rPr lang="en-US" sz="1200" dirty="0">
                <a:solidFill>
                  <a:srgbClr val="5F5F5C"/>
                </a:solidFill>
                <a:latin typeface="Microsoft YaHei" pitchFamily="34" charset="0"/>
                <a:ea typeface="Microsoft YaHei" pitchFamily="34" charset="-122"/>
                <a:cs typeface="Microsoft YaHei" pitchFamily="34" charset="-120"/>
              </a:rPr>
              <a:t>s generating capacity at the end of 2025, 3,891 GW by source</a:t>
            </a:r>
            <a:endParaRPr lang="en-US" sz="1200" dirty="0">
              <a:latin typeface="Microsoft YaHei" pitchFamily="34" charset="0"/>
              <a:ea typeface="Microsoft YaHei" pitchFamily="34" charset="-122"/>
              <a:cs typeface="Microsoft YaHei" pitchFamily="34" charset="-120"/>
            </a:endParaRPr>
          </a:p>
        </p:txBody>
      </p:sp>
      <p:sp>
        <p:nvSpPr>
          <p:cNvPr id="9" name="Shape 7"/>
          <p:cNvSpPr/>
          <p:nvPr/>
        </p:nvSpPr>
        <p:spPr>
          <a:xfrm>
            <a:off x="762000" y="2362200"/>
            <a:ext cx="3276487" cy="685800"/>
          </a:xfrm>
          <a:prstGeom prst="rect">
            <a:avLst/>
          </a:prstGeom>
          <a:solidFill>
            <a:srgbClr val="D7282F"/>
          </a:solidFill>
          <a:ln/>
        </p:spPr>
      </p:sp>
      <p:sp>
        <p:nvSpPr>
          <p:cNvPr id="10" name="Shape 8"/>
          <p:cNvSpPr/>
          <p:nvPr/>
        </p:nvSpPr>
        <p:spPr>
          <a:xfrm>
            <a:off x="4057537" y="2362200"/>
            <a:ext cx="1735645" cy="685800"/>
          </a:xfrm>
          <a:prstGeom prst="rect">
            <a:avLst/>
          </a:prstGeom>
          <a:solidFill>
            <a:srgbClr val="E77E82"/>
          </a:solidFill>
          <a:ln/>
        </p:spPr>
      </p:sp>
      <p:sp>
        <p:nvSpPr>
          <p:cNvPr id="11" name="Shape 9"/>
          <p:cNvSpPr/>
          <p:nvPr/>
        </p:nvSpPr>
        <p:spPr>
          <a:xfrm>
            <a:off x="5812233" y="2362200"/>
            <a:ext cx="4200444" cy="685800"/>
          </a:xfrm>
          <a:prstGeom prst="rect">
            <a:avLst/>
          </a:prstGeom>
          <a:solidFill>
            <a:srgbClr val="101010"/>
          </a:solidFill>
          <a:ln/>
        </p:spPr>
      </p:sp>
      <p:sp>
        <p:nvSpPr>
          <p:cNvPr id="12" name="Shape 10"/>
          <p:cNvSpPr/>
          <p:nvPr/>
        </p:nvSpPr>
        <p:spPr>
          <a:xfrm>
            <a:off x="10031727" y="2362200"/>
            <a:ext cx="1209237" cy="685800"/>
          </a:xfrm>
          <a:prstGeom prst="rect">
            <a:avLst/>
          </a:prstGeom>
          <a:solidFill>
            <a:srgbClr val="90908D"/>
          </a:solidFill>
          <a:ln/>
        </p:spPr>
      </p:sp>
      <p:sp>
        <p:nvSpPr>
          <p:cNvPr id="13" name="Shape 11"/>
          <p:cNvSpPr/>
          <p:nvPr/>
        </p:nvSpPr>
        <p:spPr>
          <a:xfrm>
            <a:off x="11260014" y="2362200"/>
            <a:ext cx="169986" cy="685800"/>
          </a:xfrm>
          <a:prstGeom prst="rect">
            <a:avLst/>
          </a:prstGeom>
          <a:solidFill>
            <a:srgbClr val="C5C5C3"/>
          </a:solidFill>
          <a:ln/>
        </p:spPr>
      </p:sp>
      <p:sp>
        <p:nvSpPr>
          <p:cNvPr id="14" name="Text 12"/>
          <p:cNvSpPr/>
          <p:nvPr/>
        </p:nvSpPr>
        <p:spPr>
          <a:xfrm>
            <a:off x="895350" y="2492171"/>
            <a:ext cx="11296650" cy="194310"/>
          </a:xfrm>
          <a:prstGeom prst="rect">
            <a:avLst/>
          </a:prstGeom>
          <a:noFill/>
          <a:ln/>
        </p:spPr>
        <p:txBody>
          <a:bodyPr wrap="none" lIns="0" tIns="0" rIns="0" bIns="0" rtlCol="0" anchor="t"/>
          <a:lstStyle/>
          <a:p>
            <a:pPr algn="l" indent="0" marL="0">
              <a:buNone/>
            </a:pPr>
            <a:r>
              <a:rPr lang="en-US" sz="1275" b="1" dirty="0">
                <a:solidFill>
                  <a:srgbClr val="FFFFFF"/>
                </a:solidFill>
                <a:latin typeface="Microsoft YaHei" pitchFamily="34" charset="0"/>
                <a:ea typeface="Microsoft YaHei" pitchFamily="34" charset="-122"/>
                <a:cs typeface="Microsoft YaHei" pitchFamily="34" charset="-120"/>
              </a:rPr>
              <a:t>Solar</a:t>
            </a:r>
            <a:endParaRPr lang="en-US" sz="1275" dirty="0">
              <a:latin typeface="Microsoft YaHei" pitchFamily="34" charset="0"/>
              <a:ea typeface="Microsoft YaHei" pitchFamily="34" charset="-122"/>
              <a:cs typeface="Microsoft YaHei" pitchFamily="34" charset="-120"/>
            </a:endParaRPr>
          </a:p>
        </p:txBody>
      </p:sp>
      <p:sp>
        <p:nvSpPr>
          <p:cNvPr id="15" name="Text 13"/>
          <p:cNvSpPr/>
          <p:nvPr/>
        </p:nvSpPr>
        <p:spPr>
          <a:xfrm>
            <a:off x="895350" y="2748985"/>
            <a:ext cx="11296650" cy="182880"/>
          </a:xfrm>
          <a:prstGeom prst="rect">
            <a:avLst/>
          </a:prstGeom>
          <a:noFill/>
          <a:ln/>
        </p:spPr>
        <p:txBody>
          <a:bodyPr wrap="none" lIns="0" tIns="0" rIns="0" bIns="0" rtlCol="0" anchor="t"/>
          <a:lstStyle/>
          <a:p>
            <a:pPr algn="l" indent="0" marL="0">
              <a:buNone/>
            </a:pPr>
            <a:r>
              <a:rPr lang="en-US" sz="1200" dirty="0">
                <a:solidFill>
                  <a:srgbClr val="FFFFFF"/>
                </a:solidFill>
                <a:latin typeface="Microsoft YaHei" pitchFamily="34" charset="0"/>
                <a:ea typeface="Microsoft YaHei" pitchFamily="34" charset="-122"/>
                <a:cs typeface="Microsoft YaHei" pitchFamily="34" charset="-120"/>
              </a:rPr>
              <a:t>1,202 GW</a:t>
            </a:r>
            <a:endParaRPr lang="en-US" sz="1200" dirty="0">
              <a:latin typeface="Microsoft YaHei" pitchFamily="34" charset="0"/>
              <a:ea typeface="Microsoft YaHei" pitchFamily="34" charset="-122"/>
              <a:cs typeface="Microsoft YaHei" pitchFamily="34" charset="-120"/>
            </a:endParaRPr>
          </a:p>
        </p:txBody>
      </p:sp>
      <p:sp>
        <p:nvSpPr>
          <p:cNvPr id="16" name="Text 14"/>
          <p:cNvSpPr/>
          <p:nvPr/>
        </p:nvSpPr>
        <p:spPr>
          <a:xfrm>
            <a:off x="4190887" y="2492171"/>
            <a:ext cx="8001113" cy="194310"/>
          </a:xfrm>
          <a:prstGeom prst="rect">
            <a:avLst/>
          </a:prstGeom>
          <a:noFill/>
          <a:ln/>
        </p:spPr>
        <p:txBody>
          <a:bodyPr wrap="none" lIns="0" tIns="0" rIns="0" bIns="0" rtlCol="0" anchor="t"/>
          <a:lstStyle/>
          <a:p>
            <a:pPr algn="l" indent="0" marL="0">
              <a:buNone/>
            </a:pPr>
            <a:r>
              <a:rPr lang="en-US" sz="1275" b="1" dirty="0">
                <a:solidFill>
                  <a:srgbClr val="0A0E14"/>
                </a:solidFill>
                <a:latin typeface="Microsoft YaHei" pitchFamily="34" charset="0"/>
                <a:ea typeface="Microsoft YaHei" pitchFamily="34" charset="-122"/>
                <a:cs typeface="Microsoft YaHei" pitchFamily="34" charset="-120"/>
              </a:rPr>
              <a:t>Wind</a:t>
            </a:r>
            <a:endParaRPr lang="en-US" sz="1275" dirty="0">
              <a:latin typeface="Microsoft YaHei" pitchFamily="34" charset="0"/>
              <a:ea typeface="Microsoft YaHei" pitchFamily="34" charset="-122"/>
              <a:cs typeface="Microsoft YaHei" pitchFamily="34" charset="-120"/>
            </a:endParaRPr>
          </a:p>
        </p:txBody>
      </p:sp>
      <p:sp>
        <p:nvSpPr>
          <p:cNvPr id="17" name="Text 15"/>
          <p:cNvSpPr/>
          <p:nvPr/>
        </p:nvSpPr>
        <p:spPr>
          <a:xfrm>
            <a:off x="4190887" y="2748985"/>
            <a:ext cx="8001113" cy="182880"/>
          </a:xfrm>
          <a:prstGeom prst="rect">
            <a:avLst/>
          </a:prstGeom>
          <a:noFill/>
          <a:ln/>
        </p:spPr>
        <p:txBody>
          <a:bodyPr wrap="none" lIns="0" tIns="0" rIns="0" bIns="0" rtlCol="0" anchor="t"/>
          <a:lstStyle/>
          <a:p>
            <a:pPr algn="l" indent="0" marL="0">
              <a:buNone/>
            </a:pPr>
            <a:r>
              <a:rPr lang="en-US" sz="1200" dirty="0">
                <a:solidFill>
                  <a:srgbClr val="0A0E14"/>
                </a:solidFill>
                <a:latin typeface="Microsoft YaHei" pitchFamily="34" charset="0"/>
                <a:ea typeface="Microsoft YaHei" pitchFamily="34" charset="-122"/>
                <a:cs typeface="Microsoft YaHei" pitchFamily="34" charset="-120"/>
              </a:rPr>
              <a:t>640 GW</a:t>
            </a:r>
            <a:endParaRPr lang="en-US" sz="1200" dirty="0">
              <a:latin typeface="Microsoft YaHei" pitchFamily="34" charset="0"/>
              <a:ea typeface="Microsoft YaHei" pitchFamily="34" charset="-122"/>
              <a:cs typeface="Microsoft YaHei" pitchFamily="34" charset="-120"/>
            </a:endParaRPr>
          </a:p>
        </p:txBody>
      </p:sp>
      <p:sp>
        <p:nvSpPr>
          <p:cNvPr id="18" name="Text 16"/>
          <p:cNvSpPr/>
          <p:nvPr/>
        </p:nvSpPr>
        <p:spPr>
          <a:xfrm>
            <a:off x="5945583" y="2492171"/>
            <a:ext cx="6246417" cy="194310"/>
          </a:xfrm>
          <a:prstGeom prst="rect">
            <a:avLst/>
          </a:prstGeom>
          <a:noFill/>
          <a:ln/>
        </p:spPr>
        <p:txBody>
          <a:bodyPr wrap="none" lIns="0" tIns="0" rIns="0" bIns="0" rtlCol="0" anchor="t"/>
          <a:lstStyle/>
          <a:p>
            <a:pPr algn="l" indent="0" marL="0">
              <a:buNone/>
            </a:pPr>
            <a:r>
              <a:rPr lang="en-US" sz="1275" b="1" dirty="0">
                <a:solidFill>
                  <a:srgbClr val="FFFFFF"/>
                </a:solidFill>
                <a:latin typeface="Microsoft YaHei" pitchFamily="34" charset="0"/>
                <a:ea typeface="Microsoft YaHei" pitchFamily="34" charset="-122"/>
                <a:cs typeface="Microsoft YaHei" pitchFamily="34" charset="-120"/>
              </a:rPr>
              <a:t>Thermal</a:t>
            </a:r>
            <a:endParaRPr lang="en-US" sz="1275" dirty="0">
              <a:latin typeface="Microsoft YaHei" pitchFamily="34" charset="0"/>
              <a:ea typeface="Microsoft YaHei" pitchFamily="34" charset="-122"/>
              <a:cs typeface="Microsoft YaHei" pitchFamily="34" charset="-120"/>
            </a:endParaRPr>
          </a:p>
        </p:txBody>
      </p:sp>
      <p:sp>
        <p:nvSpPr>
          <p:cNvPr id="19" name="Text 17"/>
          <p:cNvSpPr/>
          <p:nvPr/>
        </p:nvSpPr>
        <p:spPr>
          <a:xfrm>
            <a:off x="5945583" y="2748985"/>
            <a:ext cx="6246417" cy="182880"/>
          </a:xfrm>
          <a:prstGeom prst="rect">
            <a:avLst/>
          </a:prstGeom>
          <a:noFill/>
          <a:ln/>
        </p:spPr>
        <p:txBody>
          <a:bodyPr wrap="none" lIns="0" tIns="0" rIns="0" bIns="0" rtlCol="0" anchor="t"/>
          <a:lstStyle/>
          <a:p>
            <a:pPr algn="l" indent="0" marL="0">
              <a:buNone/>
            </a:pPr>
            <a:r>
              <a:rPr lang="en-US" sz="1200" dirty="0">
                <a:solidFill>
                  <a:srgbClr val="FFFFFF"/>
                </a:solidFill>
                <a:latin typeface="Microsoft YaHei" pitchFamily="34" charset="0"/>
                <a:ea typeface="Microsoft YaHei" pitchFamily="34" charset="-122"/>
                <a:cs typeface="Microsoft YaHei" pitchFamily="34" charset="-120"/>
              </a:rPr>
              <a:t>1,539 GW</a:t>
            </a:r>
            <a:endParaRPr lang="en-US" sz="1200" dirty="0">
              <a:latin typeface="Microsoft YaHei" pitchFamily="34" charset="0"/>
              <a:ea typeface="Microsoft YaHei" pitchFamily="34" charset="-122"/>
              <a:cs typeface="Microsoft YaHei" pitchFamily="34" charset="-120"/>
            </a:endParaRPr>
          </a:p>
        </p:txBody>
      </p:sp>
      <p:sp>
        <p:nvSpPr>
          <p:cNvPr id="20" name="Text 18"/>
          <p:cNvSpPr/>
          <p:nvPr/>
        </p:nvSpPr>
        <p:spPr>
          <a:xfrm>
            <a:off x="10165077" y="2492171"/>
            <a:ext cx="2026923" cy="194310"/>
          </a:xfrm>
          <a:prstGeom prst="rect">
            <a:avLst/>
          </a:prstGeom>
          <a:noFill/>
          <a:ln/>
        </p:spPr>
        <p:txBody>
          <a:bodyPr wrap="none" lIns="0" tIns="0" rIns="0" bIns="0" rtlCol="0" anchor="t"/>
          <a:lstStyle/>
          <a:p>
            <a:pPr algn="l" indent="0" marL="0">
              <a:buNone/>
            </a:pPr>
            <a:r>
              <a:rPr lang="en-US" sz="1275" b="1" dirty="0">
                <a:solidFill>
                  <a:srgbClr val="0A0E14"/>
                </a:solidFill>
                <a:latin typeface="Microsoft YaHei" pitchFamily="34" charset="0"/>
                <a:ea typeface="Microsoft YaHei" pitchFamily="34" charset="-122"/>
                <a:cs typeface="Microsoft YaHei" pitchFamily="34" charset="-120"/>
              </a:rPr>
              <a:t>Hydro</a:t>
            </a:r>
            <a:endParaRPr lang="en-US" sz="1275" dirty="0">
              <a:latin typeface="Microsoft YaHei" pitchFamily="34" charset="0"/>
              <a:ea typeface="Microsoft YaHei" pitchFamily="34" charset="-122"/>
              <a:cs typeface="Microsoft YaHei" pitchFamily="34" charset="-120"/>
            </a:endParaRPr>
          </a:p>
        </p:txBody>
      </p:sp>
      <p:sp>
        <p:nvSpPr>
          <p:cNvPr id="21" name="Text 19"/>
          <p:cNvSpPr/>
          <p:nvPr/>
        </p:nvSpPr>
        <p:spPr>
          <a:xfrm>
            <a:off x="10165077" y="2748985"/>
            <a:ext cx="2026923" cy="182880"/>
          </a:xfrm>
          <a:prstGeom prst="rect">
            <a:avLst/>
          </a:prstGeom>
          <a:noFill/>
          <a:ln/>
        </p:spPr>
        <p:txBody>
          <a:bodyPr wrap="none" lIns="0" tIns="0" rIns="0" bIns="0" rtlCol="0" anchor="t"/>
          <a:lstStyle/>
          <a:p>
            <a:pPr algn="l" indent="0" marL="0">
              <a:buNone/>
            </a:pPr>
            <a:r>
              <a:rPr lang="en-US" sz="1200" dirty="0">
                <a:solidFill>
                  <a:srgbClr val="0A0E14"/>
                </a:solidFill>
                <a:latin typeface="Microsoft YaHei" pitchFamily="34" charset="0"/>
                <a:ea typeface="Microsoft YaHei" pitchFamily="34" charset="-122"/>
                <a:cs typeface="Microsoft YaHei" pitchFamily="34" charset="-120"/>
              </a:rPr>
              <a:t>448 GW</a:t>
            </a:r>
            <a:endParaRPr lang="en-US" sz="1200" dirty="0">
              <a:latin typeface="Microsoft YaHei" pitchFamily="34" charset="0"/>
              <a:ea typeface="Microsoft YaHei" pitchFamily="34" charset="-122"/>
              <a:cs typeface="Microsoft YaHei" pitchFamily="34" charset="-120"/>
            </a:endParaRPr>
          </a:p>
        </p:txBody>
      </p:sp>
      <p:sp>
        <p:nvSpPr>
          <p:cNvPr id="22" name="Text 20"/>
          <p:cNvSpPr/>
          <p:nvPr/>
        </p:nvSpPr>
        <p:spPr>
          <a:xfrm>
            <a:off x="0" y="2044135"/>
            <a:ext cx="11420475" cy="182880"/>
          </a:xfrm>
          <a:prstGeom prst="rect">
            <a:avLst/>
          </a:prstGeom>
          <a:noFill/>
          <a:ln/>
        </p:spPr>
        <p:txBody>
          <a:bodyPr wrap="none" lIns="0" tIns="0" rIns="0" bIns="0" rtlCol="0" anchor="t"/>
          <a:lstStyle/>
          <a:p>
            <a:pPr algn="r" indent="0" marL="0">
              <a:buNone/>
            </a:pPr>
            <a:r>
              <a:rPr lang="en-US" sz="1200" dirty="0">
                <a:solidFill>
                  <a:srgbClr val="5F5F5C"/>
                </a:solidFill>
                <a:latin typeface="Microsoft YaHei" pitchFamily="34" charset="0"/>
                <a:ea typeface="Microsoft YaHei" pitchFamily="34" charset="-122"/>
                <a:cs typeface="Microsoft YaHei" pitchFamily="34" charset="-120"/>
              </a:rPr>
              <a:t>Nuclear 62 GW</a:t>
            </a:r>
            <a:endParaRPr lang="en-US" sz="1200" dirty="0">
              <a:latin typeface="Microsoft YaHei" pitchFamily="34" charset="0"/>
              <a:ea typeface="Microsoft YaHei" pitchFamily="34" charset="-122"/>
              <a:cs typeface="Microsoft YaHei" pitchFamily="34" charset="-120"/>
            </a:endParaRPr>
          </a:p>
        </p:txBody>
      </p:sp>
      <p:sp>
        <p:nvSpPr>
          <p:cNvPr id="23" name="Shape 21"/>
          <p:cNvSpPr/>
          <p:nvPr/>
        </p:nvSpPr>
        <p:spPr>
          <a:xfrm>
            <a:off x="11335482" y="2266950"/>
            <a:ext cx="0" cy="76200"/>
          </a:xfrm>
          <a:prstGeom prst="line">
            <a:avLst/>
          </a:prstGeom>
          <a:noFill/>
          <a:ln w="9525">
            <a:solidFill>
              <a:srgbClr val="5F5F5C"/>
            </a:solidFill>
            <a:prstDash val="solid"/>
          </a:ln>
        </p:spPr>
      </p:sp>
      <p:sp>
        <p:nvSpPr>
          <p:cNvPr id="24" name="Text 22"/>
          <p:cNvSpPr/>
          <p:nvPr/>
        </p:nvSpPr>
        <p:spPr>
          <a:xfrm>
            <a:off x="762000" y="3168808"/>
            <a:ext cx="11430000" cy="205740"/>
          </a:xfrm>
          <a:prstGeom prst="rect">
            <a:avLst/>
          </a:prstGeom>
          <a:noFill/>
          <a:ln/>
        </p:spPr>
        <p:txBody>
          <a:bodyPr wrap="none" lIns="0" tIns="0" rIns="0" bIns="0" rtlCol="0" anchor="t"/>
          <a:lstStyle/>
          <a:p>
            <a:pPr algn="l" indent="0" marL="0">
              <a:buNone/>
            </a:pPr>
            <a:r>
              <a:rPr lang="en-US" sz="1350" b="1" dirty="0">
                <a:solidFill>
                  <a:srgbClr val="D7282F"/>
                </a:solidFill>
                <a:latin typeface="Microsoft YaHei" pitchFamily="34" charset="0"/>
                <a:ea typeface="Microsoft YaHei" pitchFamily="34" charset="-122"/>
                <a:cs typeface="Microsoft YaHei" pitchFamily="34" charset="-120"/>
              </a:rPr>
              <a:t>Solar and Wind 1,842 GW, 47.3%</a:t>
            </a:r>
            <a:endParaRPr lang="en-US" sz="1350" dirty="0">
              <a:latin typeface="Microsoft YaHei" pitchFamily="34" charset="0"/>
              <a:ea typeface="Microsoft YaHei" pitchFamily="34" charset="-122"/>
              <a:cs typeface="Microsoft YaHei" pitchFamily="34" charset="-120"/>
            </a:endParaRPr>
          </a:p>
        </p:txBody>
      </p:sp>
      <p:sp>
        <p:nvSpPr>
          <p:cNvPr id="25" name="Text 23"/>
          <p:cNvSpPr/>
          <p:nvPr/>
        </p:nvSpPr>
        <p:spPr>
          <a:xfrm>
            <a:off x="5812233" y="3168808"/>
            <a:ext cx="6379767" cy="205740"/>
          </a:xfrm>
          <a:prstGeom prst="rect">
            <a:avLst/>
          </a:prstGeom>
          <a:noFill/>
          <a:ln/>
        </p:spPr>
        <p:txBody>
          <a:bodyPr wrap="none" lIns="0" tIns="0" rIns="0" bIns="0" rtlCol="0" anchor="t"/>
          <a:lstStyle/>
          <a:p>
            <a:pPr algn="l" indent="0" marL="0">
              <a:buNone/>
            </a:pPr>
            <a:r>
              <a:rPr lang="en-US" sz="1350" b="1" dirty="0">
                <a:solidFill>
                  <a:srgbClr val="101010"/>
                </a:solidFill>
                <a:latin typeface="Microsoft YaHei" pitchFamily="34" charset="0"/>
                <a:ea typeface="Microsoft YaHei" pitchFamily="34" charset="-122"/>
                <a:cs typeface="Microsoft YaHei" pitchFamily="34" charset="-120"/>
              </a:rPr>
              <a:t>Thermal 1,539 GW, 39.6%</a:t>
            </a:r>
            <a:endParaRPr lang="en-US" sz="1350" dirty="0">
              <a:latin typeface="Microsoft YaHei" pitchFamily="34" charset="0"/>
              <a:ea typeface="Microsoft YaHei" pitchFamily="34" charset="-122"/>
              <a:cs typeface="Microsoft YaHei" pitchFamily="34" charset="-120"/>
            </a:endParaRPr>
          </a:p>
        </p:txBody>
      </p:sp>
      <p:sp>
        <p:nvSpPr>
          <p:cNvPr id="26" name="Text 24"/>
          <p:cNvSpPr/>
          <p:nvPr/>
        </p:nvSpPr>
        <p:spPr>
          <a:xfrm>
            <a:off x="762000" y="3796735"/>
            <a:ext cx="11430000" cy="182880"/>
          </a:xfrm>
          <a:prstGeom prst="rect">
            <a:avLst/>
          </a:prstGeom>
          <a:noFill/>
          <a:ln/>
        </p:spPr>
        <p:txBody>
          <a:bodyPr wrap="none" lIns="0" tIns="0" rIns="0" bIns="0" rtlCol="0" anchor="t"/>
          <a:lstStyle/>
          <a:p>
            <a:pPr algn="l" indent="0" marL="0">
              <a:buNone/>
            </a:pPr>
            <a:r>
              <a:rPr lang="en-US" sz="1200" dirty="0">
                <a:solidFill>
                  <a:srgbClr val="5F5F5C"/>
                </a:solidFill>
                <a:latin typeface="Microsoft YaHei" pitchFamily="34" charset="0"/>
                <a:ea typeface="Microsoft YaHei" pitchFamily="34" charset="-122"/>
                <a:cs typeface="Microsoft YaHei" pitchFamily="34" charset="-120"/>
              </a:rPr>
              <a:t>Wind and solar added each year, GW</a:t>
            </a:r>
            <a:endParaRPr lang="en-US" sz="1200" dirty="0">
              <a:latin typeface="Microsoft YaHei" pitchFamily="34" charset="0"/>
              <a:ea typeface="Microsoft YaHei" pitchFamily="34" charset="-122"/>
              <a:cs typeface="Microsoft YaHei" pitchFamily="34" charset="-120"/>
            </a:endParaRPr>
          </a:p>
        </p:txBody>
      </p:sp>
      <p:sp>
        <p:nvSpPr>
          <p:cNvPr id="27" name="Shape 25"/>
          <p:cNvSpPr/>
          <p:nvPr/>
        </p:nvSpPr>
        <p:spPr>
          <a:xfrm>
            <a:off x="762000" y="5676900"/>
            <a:ext cx="5905500" cy="0"/>
          </a:xfrm>
          <a:prstGeom prst="line">
            <a:avLst/>
          </a:prstGeom>
          <a:noFill/>
          <a:ln w="9525">
            <a:solidFill>
              <a:srgbClr val="90908D"/>
            </a:solidFill>
            <a:prstDash val="solid"/>
          </a:ln>
        </p:spPr>
      </p:sp>
      <p:sp>
        <p:nvSpPr>
          <p:cNvPr id="28" name="Shape 26"/>
          <p:cNvSpPr/>
          <p:nvPr/>
        </p:nvSpPr>
        <p:spPr>
          <a:xfrm>
            <a:off x="1042511" y="5208004"/>
            <a:ext cx="915353" cy="468896"/>
          </a:xfrm>
          <a:prstGeom prst="rect">
            <a:avLst/>
          </a:prstGeom>
          <a:solidFill>
            <a:srgbClr val="101010"/>
          </a:solidFill>
          <a:ln/>
        </p:spPr>
      </p:sp>
      <p:sp>
        <p:nvSpPr>
          <p:cNvPr id="29" name="Shape 27"/>
          <p:cNvSpPr/>
          <p:nvPr/>
        </p:nvSpPr>
        <p:spPr>
          <a:xfrm>
            <a:off x="2518886" y="4543735"/>
            <a:ext cx="915352" cy="1133165"/>
          </a:xfrm>
          <a:prstGeom prst="rect">
            <a:avLst/>
          </a:prstGeom>
          <a:solidFill>
            <a:srgbClr val="101010"/>
          </a:solidFill>
          <a:ln/>
        </p:spPr>
      </p:sp>
      <p:sp>
        <p:nvSpPr>
          <p:cNvPr id="30" name="Shape 28"/>
          <p:cNvSpPr/>
          <p:nvPr/>
        </p:nvSpPr>
        <p:spPr>
          <a:xfrm>
            <a:off x="3995261" y="4270213"/>
            <a:ext cx="915352" cy="1406687"/>
          </a:xfrm>
          <a:prstGeom prst="rect">
            <a:avLst/>
          </a:prstGeom>
          <a:solidFill>
            <a:srgbClr val="101010"/>
          </a:solidFill>
          <a:ln/>
        </p:spPr>
      </p:sp>
      <p:sp>
        <p:nvSpPr>
          <p:cNvPr id="31" name="Shape 29"/>
          <p:cNvSpPr/>
          <p:nvPr/>
        </p:nvSpPr>
        <p:spPr>
          <a:xfrm>
            <a:off x="5471636" y="3996690"/>
            <a:ext cx="915353" cy="1680210"/>
          </a:xfrm>
          <a:prstGeom prst="rect">
            <a:avLst/>
          </a:prstGeom>
          <a:solidFill>
            <a:srgbClr val="D7282F"/>
          </a:solidFill>
          <a:ln/>
        </p:spPr>
      </p:sp>
      <p:sp>
        <p:nvSpPr>
          <p:cNvPr id="32" name="Text 30"/>
          <p:cNvSpPr/>
          <p:nvPr/>
        </p:nvSpPr>
        <p:spPr>
          <a:xfrm>
            <a:off x="0" y="4910435"/>
            <a:ext cx="3000375" cy="228600"/>
          </a:xfrm>
          <a:prstGeom prst="rect">
            <a:avLst/>
          </a:prstGeom>
          <a:noFill/>
          <a:ln/>
        </p:spPr>
        <p:txBody>
          <a:bodyPr wrap="none" lIns="0" tIns="0" rIns="0" bIns="0" rtlCol="0" anchor="t"/>
          <a:lstStyle/>
          <a:p>
            <a:pPr algn="ctr" indent="0" marL="0">
              <a:buNone/>
            </a:pPr>
            <a:r>
              <a:rPr lang="en-US" sz="1500" b="1" dirty="0">
                <a:solidFill>
                  <a:srgbClr val="101010"/>
                </a:solidFill>
                <a:latin typeface="Microsoft YaHei" pitchFamily="34" charset="0"/>
                <a:ea typeface="Microsoft YaHei" pitchFamily="34" charset="-122"/>
                <a:cs typeface="Microsoft YaHei" pitchFamily="34" charset="-120"/>
              </a:rPr>
              <a:t>120</a:t>
            </a:r>
            <a:endParaRPr lang="en-US" sz="1500" dirty="0">
              <a:latin typeface="Microsoft YaHei" pitchFamily="34" charset="0"/>
              <a:ea typeface="Microsoft YaHei" pitchFamily="34" charset="-122"/>
              <a:cs typeface="Microsoft YaHei" pitchFamily="34" charset="-120"/>
            </a:endParaRPr>
          </a:p>
        </p:txBody>
      </p:sp>
      <p:sp>
        <p:nvSpPr>
          <p:cNvPr id="33" name="Text 31"/>
          <p:cNvSpPr/>
          <p:nvPr/>
        </p:nvSpPr>
        <p:spPr>
          <a:xfrm>
            <a:off x="0" y="4246166"/>
            <a:ext cx="5953125" cy="228600"/>
          </a:xfrm>
          <a:prstGeom prst="rect">
            <a:avLst/>
          </a:prstGeom>
          <a:noFill/>
          <a:ln/>
        </p:spPr>
        <p:txBody>
          <a:bodyPr wrap="none" lIns="0" tIns="0" rIns="0" bIns="0" rtlCol="0" anchor="t"/>
          <a:lstStyle/>
          <a:p>
            <a:pPr algn="ctr" indent="0" marL="0">
              <a:buNone/>
            </a:pPr>
            <a:r>
              <a:rPr lang="en-US" sz="1500" b="1" dirty="0">
                <a:solidFill>
                  <a:srgbClr val="101010"/>
                </a:solidFill>
                <a:latin typeface="Microsoft YaHei" pitchFamily="34" charset="0"/>
                <a:ea typeface="Microsoft YaHei" pitchFamily="34" charset="-122"/>
                <a:cs typeface="Microsoft YaHei" pitchFamily="34" charset="-120"/>
              </a:rPr>
              <a:t>290</a:t>
            </a:r>
            <a:endParaRPr lang="en-US" sz="1500" dirty="0">
              <a:latin typeface="Microsoft YaHei" pitchFamily="34" charset="0"/>
              <a:ea typeface="Microsoft YaHei" pitchFamily="34" charset="-122"/>
              <a:cs typeface="Microsoft YaHei" pitchFamily="34" charset="-120"/>
            </a:endParaRPr>
          </a:p>
        </p:txBody>
      </p:sp>
      <p:sp>
        <p:nvSpPr>
          <p:cNvPr id="34" name="Text 32"/>
          <p:cNvSpPr/>
          <p:nvPr/>
        </p:nvSpPr>
        <p:spPr>
          <a:xfrm>
            <a:off x="0" y="3972644"/>
            <a:ext cx="8905875" cy="228600"/>
          </a:xfrm>
          <a:prstGeom prst="rect">
            <a:avLst/>
          </a:prstGeom>
          <a:noFill/>
          <a:ln/>
        </p:spPr>
        <p:txBody>
          <a:bodyPr wrap="none" lIns="0" tIns="0" rIns="0" bIns="0" rtlCol="0" anchor="t"/>
          <a:lstStyle/>
          <a:p>
            <a:pPr algn="ctr" indent="0" marL="0">
              <a:buNone/>
            </a:pPr>
            <a:r>
              <a:rPr lang="en-US" sz="1500" b="1" dirty="0">
                <a:solidFill>
                  <a:srgbClr val="101010"/>
                </a:solidFill>
                <a:latin typeface="Microsoft YaHei" pitchFamily="34" charset="0"/>
                <a:ea typeface="Microsoft YaHei" pitchFamily="34" charset="-122"/>
                <a:cs typeface="Microsoft YaHei" pitchFamily="34" charset="-120"/>
              </a:rPr>
              <a:t>360</a:t>
            </a:r>
            <a:endParaRPr lang="en-US" sz="1500" dirty="0">
              <a:latin typeface="Microsoft YaHei" pitchFamily="34" charset="0"/>
              <a:ea typeface="Microsoft YaHei" pitchFamily="34" charset="-122"/>
              <a:cs typeface="Microsoft YaHei" pitchFamily="34" charset="-120"/>
            </a:endParaRPr>
          </a:p>
        </p:txBody>
      </p:sp>
      <p:sp>
        <p:nvSpPr>
          <p:cNvPr id="35" name="Text 33"/>
          <p:cNvSpPr/>
          <p:nvPr/>
        </p:nvSpPr>
        <p:spPr>
          <a:xfrm>
            <a:off x="0" y="3699121"/>
            <a:ext cx="11858625" cy="228600"/>
          </a:xfrm>
          <a:prstGeom prst="rect">
            <a:avLst/>
          </a:prstGeom>
          <a:noFill/>
          <a:ln/>
        </p:spPr>
        <p:txBody>
          <a:bodyPr wrap="none" lIns="0" tIns="0" rIns="0" bIns="0" rtlCol="0" anchor="t"/>
          <a:lstStyle/>
          <a:p>
            <a:pPr algn="ctr" indent="0" marL="0">
              <a:buNone/>
            </a:pPr>
            <a:r>
              <a:rPr lang="en-US" sz="1500" b="1" dirty="0">
                <a:solidFill>
                  <a:srgbClr val="D7282F"/>
                </a:solidFill>
                <a:latin typeface="Microsoft YaHei" pitchFamily="34" charset="0"/>
                <a:ea typeface="Microsoft YaHei" pitchFamily="34" charset="-122"/>
                <a:cs typeface="Microsoft YaHei" pitchFamily="34" charset="-120"/>
              </a:rPr>
              <a:t>430</a:t>
            </a:r>
            <a:endParaRPr lang="en-US" sz="1500" dirty="0">
              <a:latin typeface="Microsoft YaHei" pitchFamily="34" charset="0"/>
              <a:ea typeface="Microsoft YaHei" pitchFamily="34" charset="-122"/>
              <a:cs typeface="Microsoft YaHei" pitchFamily="34" charset="-120"/>
            </a:endParaRPr>
          </a:p>
        </p:txBody>
      </p:sp>
      <p:sp>
        <p:nvSpPr>
          <p:cNvPr id="36" name="Text 34"/>
          <p:cNvSpPr/>
          <p:nvPr/>
        </p:nvSpPr>
        <p:spPr>
          <a:xfrm>
            <a:off x="0" y="5806871"/>
            <a:ext cx="3000375" cy="194310"/>
          </a:xfrm>
          <a:prstGeom prst="rect">
            <a:avLst/>
          </a:prstGeom>
          <a:noFill/>
          <a:ln/>
        </p:spPr>
        <p:txBody>
          <a:bodyPr wrap="none" lIns="0" tIns="0" rIns="0" bIns="0" rtlCol="0" anchor="t"/>
          <a:lstStyle/>
          <a:p>
            <a:pPr algn="ctr" indent="0" marL="0">
              <a:buNone/>
            </a:pPr>
            <a:r>
              <a:rPr lang="en-US" sz="1275" dirty="0">
                <a:solidFill>
                  <a:srgbClr val="101010"/>
                </a:solidFill>
                <a:latin typeface="Microsoft YaHei" pitchFamily="34" charset="0"/>
                <a:ea typeface="Microsoft YaHei" pitchFamily="34" charset="-122"/>
                <a:cs typeface="Microsoft YaHei" pitchFamily="34" charset="-120"/>
              </a:rPr>
              <a:t>2022</a:t>
            </a:r>
            <a:endParaRPr lang="en-US" sz="1275" dirty="0">
              <a:latin typeface="Microsoft YaHei" pitchFamily="34" charset="0"/>
              <a:ea typeface="Microsoft YaHei" pitchFamily="34" charset="-122"/>
              <a:cs typeface="Microsoft YaHei" pitchFamily="34" charset="-120"/>
            </a:endParaRPr>
          </a:p>
        </p:txBody>
      </p:sp>
      <p:sp>
        <p:nvSpPr>
          <p:cNvPr id="37" name="Text 35"/>
          <p:cNvSpPr/>
          <p:nvPr/>
        </p:nvSpPr>
        <p:spPr>
          <a:xfrm>
            <a:off x="0" y="5806871"/>
            <a:ext cx="5953125" cy="194310"/>
          </a:xfrm>
          <a:prstGeom prst="rect">
            <a:avLst/>
          </a:prstGeom>
          <a:noFill/>
          <a:ln/>
        </p:spPr>
        <p:txBody>
          <a:bodyPr wrap="none" lIns="0" tIns="0" rIns="0" bIns="0" rtlCol="0" anchor="t"/>
          <a:lstStyle/>
          <a:p>
            <a:pPr algn="ctr" indent="0" marL="0">
              <a:buNone/>
            </a:pPr>
            <a:r>
              <a:rPr lang="en-US" sz="1275" dirty="0">
                <a:solidFill>
                  <a:srgbClr val="101010"/>
                </a:solidFill>
                <a:latin typeface="Microsoft YaHei" pitchFamily="34" charset="0"/>
                <a:ea typeface="Microsoft YaHei" pitchFamily="34" charset="-122"/>
                <a:cs typeface="Microsoft YaHei" pitchFamily="34" charset="-120"/>
              </a:rPr>
              <a:t>2023</a:t>
            </a:r>
            <a:endParaRPr lang="en-US" sz="1275" dirty="0">
              <a:latin typeface="Microsoft YaHei" pitchFamily="34" charset="0"/>
              <a:ea typeface="Microsoft YaHei" pitchFamily="34" charset="-122"/>
              <a:cs typeface="Microsoft YaHei" pitchFamily="34" charset="-120"/>
            </a:endParaRPr>
          </a:p>
        </p:txBody>
      </p:sp>
      <p:sp>
        <p:nvSpPr>
          <p:cNvPr id="38" name="Text 36"/>
          <p:cNvSpPr/>
          <p:nvPr/>
        </p:nvSpPr>
        <p:spPr>
          <a:xfrm>
            <a:off x="0" y="5806871"/>
            <a:ext cx="8905875" cy="194310"/>
          </a:xfrm>
          <a:prstGeom prst="rect">
            <a:avLst/>
          </a:prstGeom>
          <a:noFill/>
          <a:ln/>
        </p:spPr>
        <p:txBody>
          <a:bodyPr wrap="none" lIns="0" tIns="0" rIns="0" bIns="0" rtlCol="0" anchor="t"/>
          <a:lstStyle/>
          <a:p>
            <a:pPr algn="ctr" indent="0" marL="0">
              <a:buNone/>
            </a:pPr>
            <a:r>
              <a:rPr lang="en-US" sz="1275" dirty="0">
                <a:solidFill>
                  <a:srgbClr val="101010"/>
                </a:solidFill>
                <a:latin typeface="Microsoft YaHei" pitchFamily="34" charset="0"/>
                <a:ea typeface="Microsoft YaHei" pitchFamily="34" charset="-122"/>
                <a:cs typeface="Microsoft YaHei" pitchFamily="34" charset="-120"/>
              </a:rPr>
              <a:t>2024</a:t>
            </a:r>
            <a:endParaRPr lang="en-US" sz="1275" dirty="0">
              <a:latin typeface="Microsoft YaHei" pitchFamily="34" charset="0"/>
              <a:ea typeface="Microsoft YaHei" pitchFamily="34" charset="-122"/>
              <a:cs typeface="Microsoft YaHei" pitchFamily="34" charset="-120"/>
            </a:endParaRPr>
          </a:p>
        </p:txBody>
      </p:sp>
      <p:sp>
        <p:nvSpPr>
          <p:cNvPr id="39" name="Text 37"/>
          <p:cNvSpPr/>
          <p:nvPr/>
        </p:nvSpPr>
        <p:spPr>
          <a:xfrm>
            <a:off x="0" y="5806871"/>
            <a:ext cx="11858625" cy="194310"/>
          </a:xfrm>
          <a:prstGeom prst="rect">
            <a:avLst/>
          </a:prstGeom>
          <a:noFill/>
          <a:ln/>
        </p:spPr>
        <p:txBody>
          <a:bodyPr wrap="none" lIns="0" tIns="0" rIns="0" bIns="0" rtlCol="0" anchor="t"/>
          <a:lstStyle/>
          <a:p>
            <a:pPr algn="ctr" indent="0" marL="0">
              <a:buNone/>
            </a:pPr>
            <a:r>
              <a:rPr lang="en-US" sz="1275" dirty="0">
                <a:solidFill>
                  <a:srgbClr val="101010"/>
                </a:solidFill>
                <a:latin typeface="Microsoft YaHei" pitchFamily="34" charset="0"/>
                <a:ea typeface="Microsoft YaHei" pitchFamily="34" charset="-122"/>
                <a:cs typeface="Microsoft YaHei" pitchFamily="34" charset="-120"/>
              </a:rPr>
              <a:t>2025</a:t>
            </a:r>
            <a:endParaRPr lang="en-US" sz="1275" dirty="0">
              <a:latin typeface="Microsoft YaHei" pitchFamily="34" charset="0"/>
              <a:ea typeface="Microsoft YaHei" pitchFamily="34" charset="-122"/>
              <a:cs typeface="Microsoft YaHei" pitchFamily="34" charset="-120"/>
            </a:endParaRPr>
          </a:p>
        </p:txBody>
      </p:sp>
      <p:sp>
        <p:nvSpPr>
          <p:cNvPr id="40" name="Shape 38"/>
          <p:cNvSpPr/>
          <p:nvPr/>
        </p:nvSpPr>
        <p:spPr>
          <a:xfrm>
            <a:off x="7429500" y="3886200"/>
            <a:ext cx="9525" cy="2000250"/>
          </a:xfrm>
          <a:prstGeom prst="rect">
            <a:avLst/>
          </a:prstGeom>
          <a:solidFill>
            <a:srgbClr val="101010"/>
          </a:solidFill>
          <a:ln/>
        </p:spPr>
      </p:sp>
      <p:sp>
        <p:nvSpPr>
          <p:cNvPr id="41" name="Text 39"/>
          <p:cNvSpPr/>
          <p:nvPr/>
        </p:nvSpPr>
        <p:spPr>
          <a:xfrm>
            <a:off x="7810500" y="3901510"/>
            <a:ext cx="4381500" cy="182880"/>
          </a:xfrm>
          <a:prstGeom prst="rect">
            <a:avLst/>
          </a:prstGeom>
          <a:noFill/>
          <a:ln/>
        </p:spPr>
        <p:txBody>
          <a:bodyPr wrap="none" lIns="0" tIns="0" rIns="0" bIns="0" rtlCol="0" anchor="t"/>
          <a:lstStyle/>
          <a:p>
            <a:pPr algn="l" indent="0" marL="0">
              <a:buNone/>
            </a:pPr>
            <a:r>
              <a:rPr lang="en-US" sz="1200" dirty="0">
                <a:solidFill>
                  <a:srgbClr val="5F5F5C"/>
                </a:solidFill>
                <a:latin typeface="Microsoft YaHei" pitchFamily="34" charset="0"/>
                <a:ea typeface="Microsoft YaHei" pitchFamily="34" charset="-122"/>
                <a:cs typeface="Microsoft YaHei" pitchFamily="34" charset="-120"/>
              </a:rPr>
              <a:t>of China</a:t>
            </a:r>
            <a:pPr algn="l" indent="0" marL="0">
              <a:buNone/>
            </a:pPr>
            <a:r>
              <a:rPr lang="en-US" sz="1200" dirty="0">
                <a:solidFill>
                  <a:srgbClr val="5F5F5C"/>
                </a:solidFill>
                <a:latin typeface="Microsoft YaHei" pitchFamily="34" charset="0"/>
                <a:ea typeface="Microsoft YaHei" pitchFamily="34" charset="-122"/>
                <a:cs typeface="Microsoft YaHei" pitchFamily="34" charset="-120"/>
              </a:rPr>
              <a:t>'</a:t>
            </a:r>
            <a:pPr algn="l" indent="0" marL="0">
              <a:buNone/>
            </a:pPr>
            <a:r>
              <a:rPr lang="en-US" sz="1200" dirty="0">
                <a:solidFill>
                  <a:srgbClr val="5F5F5C"/>
                </a:solidFill>
                <a:latin typeface="Microsoft YaHei" pitchFamily="34" charset="0"/>
                <a:ea typeface="Microsoft YaHei" pitchFamily="34" charset="-122"/>
                <a:cs typeface="Microsoft YaHei" pitchFamily="34" charset="-120"/>
              </a:rPr>
              <a:t>s capacity is wind and solar</a:t>
            </a:r>
            <a:endParaRPr lang="en-US" sz="1200" dirty="0">
              <a:latin typeface="Microsoft YaHei" pitchFamily="34" charset="0"/>
              <a:ea typeface="Microsoft YaHei" pitchFamily="34" charset="-122"/>
              <a:cs typeface="Microsoft YaHei" pitchFamily="34" charset="-120"/>
            </a:endParaRPr>
          </a:p>
        </p:txBody>
      </p:sp>
      <p:sp>
        <p:nvSpPr>
          <p:cNvPr id="42" name="Text 40"/>
          <p:cNvSpPr/>
          <p:nvPr/>
        </p:nvSpPr>
        <p:spPr>
          <a:xfrm>
            <a:off x="7810500" y="4121183"/>
            <a:ext cx="4381500" cy="502920"/>
          </a:xfrm>
          <a:prstGeom prst="rect">
            <a:avLst/>
          </a:prstGeom>
          <a:noFill/>
          <a:ln/>
        </p:spPr>
        <p:txBody>
          <a:bodyPr wrap="none" lIns="0" tIns="0" rIns="0" bIns="0" rtlCol="0" anchor="t"/>
          <a:lstStyle/>
          <a:p>
            <a:pPr algn="l" indent="0" marL="0">
              <a:buNone/>
            </a:pPr>
            <a:r>
              <a:rPr lang="en-US" sz="3300" b="1" dirty="0">
                <a:solidFill>
                  <a:srgbClr val="101010"/>
                </a:solidFill>
                <a:latin typeface="Microsoft YaHei" pitchFamily="34" charset="0"/>
                <a:ea typeface="Microsoft YaHei" pitchFamily="34" charset="-122"/>
                <a:cs typeface="Microsoft YaHei" pitchFamily="34" charset="-120"/>
              </a:rPr>
              <a:t>47.3%</a:t>
            </a:r>
            <a:endParaRPr lang="en-US" sz="3300" dirty="0">
              <a:latin typeface="Microsoft YaHei" pitchFamily="34" charset="0"/>
              <a:ea typeface="Microsoft YaHei" pitchFamily="34" charset="-122"/>
              <a:cs typeface="Microsoft YaHei" pitchFamily="34" charset="-120"/>
            </a:endParaRPr>
          </a:p>
        </p:txBody>
      </p:sp>
      <p:sp>
        <p:nvSpPr>
          <p:cNvPr id="43" name="Text 41"/>
          <p:cNvSpPr/>
          <p:nvPr/>
        </p:nvSpPr>
        <p:spPr>
          <a:xfrm>
            <a:off x="9400638" y="4292035"/>
            <a:ext cx="2791362" cy="182880"/>
          </a:xfrm>
          <a:prstGeom prst="rect">
            <a:avLst/>
          </a:prstGeom>
          <a:noFill/>
          <a:ln/>
        </p:spPr>
        <p:txBody>
          <a:bodyPr wrap="none" lIns="0" tIns="0" rIns="0" bIns="0" rtlCol="0" anchor="t"/>
          <a:lstStyle/>
          <a:p>
            <a:pPr algn="l" indent="0" marL="0">
              <a:buNone/>
            </a:pPr>
            <a:r>
              <a:rPr lang="en-US" sz="1200" dirty="0">
                <a:solidFill>
                  <a:srgbClr val="101010"/>
                </a:solidFill>
                <a:latin typeface="Microsoft YaHei" pitchFamily="34" charset="0"/>
                <a:ea typeface="Microsoft YaHei" pitchFamily="34" charset="-122"/>
                <a:cs typeface="Microsoft YaHei" pitchFamily="34" charset="-120"/>
              </a:rPr>
              <a:t>About 300 GW more</a:t>
            </a:r>
            <a:endParaRPr lang="en-US" sz="1200" dirty="0">
              <a:latin typeface="Microsoft YaHei" pitchFamily="34" charset="0"/>
              <a:ea typeface="Microsoft YaHei" pitchFamily="34" charset="-122"/>
              <a:cs typeface="Microsoft YaHei" pitchFamily="34" charset="-120"/>
            </a:endParaRPr>
          </a:p>
        </p:txBody>
      </p:sp>
      <p:sp>
        <p:nvSpPr>
          <p:cNvPr id="44" name="Text 42"/>
          <p:cNvSpPr/>
          <p:nvPr/>
        </p:nvSpPr>
        <p:spPr>
          <a:xfrm>
            <a:off x="9400638" y="4520635"/>
            <a:ext cx="2791362" cy="182880"/>
          </a:xfrm>
          <a:prstGeom prst="rect">
            <a:avLst/>
          </a:prstGeom>
          <a:noFill/>
          <a:ln/>
        </p:spPr>
        <p:txBody>
          <a:bodyPr wrap="none" lIns="0" tIns="0" rIns="0" bIns="0" rtlCol="0" anchor="t"/>
          <a:lstStyle/>
          <a:p>
            <a:pPr algn="l" indent="0" marL="0">
              <a:buNone/>
            </a:pPr>
            <a:r>
              <a:rPr lang="en-US" sz="1200" dirty="0">
                <a:solidFill>
                  <a:srgbClr val="101010"/>
                </a:solidFill>
                <a:latin typeface="Microsoft YaHei" pitchFamily="34" charset="0"/>
                <a:ea typeface="Microsoft YaHei" pitchFamily="34" charset="-122"/>
                <a:cs typeface="Microsoft YaHei" pitchFamily="34" charset="-120"/>
              </a:rPr>
              <a:t>than thermal</a:t>
            </a:r>
            <a:endParaRPr lang="en-US" sz="1200" dirty="0">
              <a:latin typeface="Microsoft YaHei" pitchFamily="34" charset="0"/>
              <a:ea typeface="Microsoft YaHei" pitchFamily="34" charset="-122"/>
              <a:cs typeface="Microsoft YaHei" pitchFamily="34" charset="-120"/>
            </a:endParaRPr>
          </a:p>
        </p:txBody>
      </p:sp>
      <p:sp>
        <p:nvSpPr>
          <p:cNvPr id="45" name="Shape 43"/>
          <p:cNvSpPr/>
          <p:nvPr/>
        </p:nvSpPr>
        <p:spPr>
          <a:xfrm>
            <a:off x="7810500" y="4781550"/>
            <a:ext cx="3619500" cy="0"/>
          </a:xfrm>
          <a:prstGeom prst="line">
            <a:avLst/>
          </a:prstGeom>
          <a:noFill/>
          <a:ln w="9525">
            <a:solidFill>
              <a:srgbClr val="E3E3E0"/>
            </a:solidFill>
            <a:prstDash val="solid"/>
          </a:ln>
        </p:spPr>
      </p:sp>
      <p:sp>
        <p:nvSpPr>
          <p:cNvPr id="46" name="Text 44"/>
          <p:cNvSpPr/>
          <p:nvPr/>
        </p:nvSpPr>
        <p:spPr>
          <a:xfrm>
            <a:off x="7810500" y="4949260"/>
            <a:ext cx="4381500" cy="182880"/>
          </a:xfrm>
          <a:prstGeom prst="rect">
            <a:avLst/>
          </a:prstGeom>
          <a:noFill/>
          <a:ln/>
        </p:spPr>
        <p:txBody>
          <a:bodyPr wrap="none" lIns="0" tIns="0" rIns="0" bIns="0" rtlCol="0" anchor="t"/>
          <a:lstStyle/>
          <a:p>
            <a:pPr algn="l" indent="0" marL="0">
              <a:buNone/>
            </a:pPr>
            <a:r>
              <a:rPr lang="en-US" sz="1200" dirty="0">
                <a:solidFill>
                  <a:srgbClr val="5F5F5C"/>
                </a:solidFill>
                <a:latin typeface="Microsoft YaHei" pitchFamily="34" charset="0"/>
                <a:ea typeface="Microsoft YaHei" pitchFamily="34" charset="-122"/>
                <a:cs typeface="Microsoft YaHei" pitchFamily="34" charset="-120"/>
              </a:rPr>
              <a:t>of new capacity was renewable</a:t>
            </a:r>
            <a:endParaRPr lang="en-US" sz="1200" dirty="0">
              <a:latin typeface="Microsoft YaHei" pitchFamily="34" charset="0"/>
              <a:ea typeface="Microsoft YaHei" pitchFamily="34" charset="-122"/>
              <a:cs typeface="Microsoft YaHei" pitchFamily="34" charset="-120"/>
            </a:endParaRPr>
          </a:p>
        </p:txBody>
      </p:sp>
      <p:sp>
        <p:nvSpPr>
          <p:cNvPr id="47" name="Text 45"/>
          <p:cNvSpPr/>
          <p:nvPr/>
        </p:nvSpPr>
        <p:spPr>
          <a:xfrm>
            <a:off x="7810500" y="5168933"/>
            <a:ext cx="4381500" cy="502920"/>
          </a:xfrm>
          <a:prstGeom prst="rect">
            <a:avLst/>
          </a:prstGeom>
          <a:noFill/>
          <a:ln/>
        </p:spPr>
        <p:txBody>
          <a:bodyPr wrap="none" lIns="0" tIns="0" rIns="0" bIns="0" rtlCol="0" anchor="t"/>
          <a:lstStyle/>
          <a:p>
            <a:pPr algn="l" indent="0" marL="0">
              <a:buNone/>
            </a:pPr>
            <a:r>
              <a:rPr lang="en-US" sz="3300" b="1" dirty="0">
                <a:solidFill>
                  <a:srgbClr val="101010"/>
                </a:solidFill>
                <a:latin typeface="Microsoft YaHei" pitchFamily="34" charset="0"/>
                <a:ea typeface="Microsoft YaHei" pitchFamily="34" charset="-122"/>
                <a:cs typeface="Microsoft YaHei" pitchFamily="34" charset="-120"/>
              </a:rPr>
              <a:t>83%</a:t>
            </a:r>
            <a:endParaRPr lang="en-US" sz="3300" dirty="0">
              <a:latin typeface="Microsoft YaHei" pitchFamily="34" charset="0"/>
              <a:ea typeface="Microsoft YaHei" pitchFamily="34" charset="-122"/>
              <a:cs typeface="Microsoft YaHei" pitchFamily="34" charset="-120"/>
            </a:endParaRPr>
          </a:p>
        </p:txBody>
      </p:sp>
      <p:sp>
        <p:nvSpPr>
          <p:cNvPr id="48" name="Text 46"/>
          <p:cNvSpPr/>
          <p:nvPr/>
        </p:nvSpPr>
        <p:spPr>
          <a:xfrm>
            <a:off x="9400638" y="5339785"/>
            <a:ext cx="2791362" cy="182880"/>
          </a:xfrm>
          <a:prstGeom prst="rect">
            <a:avLst/>
          </a:prstGeom>
          <a:noFill/>
          <a:ln/>
        </p:spPr>
        <p:txBody>
          <a:bodyPr wrap="none" lIns="0" tIns="0" rIns="0" bIns="0" rtlCol="0" anchor="t"/>
          <a:lstStyle/>
          <a:p>
            <a:pPr algn="l" indent="0" marL="0">
              <a:buNone/>
            </a:pPr>
            <a:r>
              <a:rPr lang="en-US" sz="1200" dirty="0">
                <a:solidFill>
                  <a:srgbClr val="101010"/>
                </a:solidFill>
                <a:latin typeface="Microsoft YaHei" pitchFamily="34" charset="0"/>
                <a:ea typeface="Microsoft YaHei" pitchFamily="34" charset="-122"/>
                <a:cs typeface="Microsoft YaHei" pitchFamily="34" charset="-120"/>
              </a:rPr>
              <a:t>452 GW added in the year</a:t>
            </a:r>
            <a:endParaRPr lang="en-US" sz="1200" dirty="0">
              <a:latin typeface="Microsoft YaHei" pitchFamily="34" charset="0"/>
              <a:ea typeface="Microsoft YaHei" pitchFamily="34" charset="-122"/>
              <a:cs typeface="Microsoft YaHei" pitchFamily="34" charset="-120"/>
            </a:endParaRPr>
          </a:p>
        </p:txBody>
      </p:sp>
      <p:sp>
        <p:nvSpPr>
          <p:cNvPr id="49" name="Text 47"/>
          <p:cNvSpPr/>
          <p:nvPr/>
        </p:nvSpPr>
        <p:spPr>
          <a:xfrm>
            <a:off x="762000" y="6215362"/>
            <a:ext cx="11430000" cy="160020"/>
          </a:xfrm>
          <a:prstGeom prst="rect">
            <a:avLst/>
          </a:prstGeom>
          <a:noFill/>
          <a:ln/>
        </p:spPr>
        <p:txBody>
          <a:bodyPr wrap="none" lIns="0" tIns="0" rIns="0" bIns="0" rtlCol="0" anchor="t"/>
          <a:lstStyle/>
          <a:p>
            <a:pPr algn="l" indent="0" marL="0">
              <a:buNone/>
            </a:pPr>
            <a:r>
              <a:rPr lang="en-US" sz="1050" dirty="0">
                <a:solidFill>
                  <a:srgbClr val="5F5F5C"/>
                </a:solidFill>
                <a:latin typeface="Microsoft YaHei" pitchFamily="34" charset="0"/>
                <a:ea typeface="Microsoft YaHei" pitchFamily="34" charset="-122"/>
                <a:cs typeface="Microsoft YaHei" pitchFamily="34" charset="-120"/>
              </a:rPr>
              <a:t>Source: National Bureau of Statistics of China (Feb 2026), China NEA (Jan, Feb 2026). Grid connected</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7F5"/>
          </a:solidFill>
          <a:ln/>
        </p:spPr>
      </p:sp>
      <p:sp>
        <p:nvSpPr>
          <p:cNvPr id="3" name="Shape 1"/>
          <p:cNvSpPr/>
          <p:nvPr/>
        </p:nvSpPr>
        <p:spPr>
          <a:xfrm>
            <a:off x="0" y="0"/>
            <a:ext cx="12192000" cy="76200"/>
          </a:xfrm>
          <a:prstGeom prst="rect">
            <a:avLst/>
          </a:prstGeom>
          <a:solidFill>
            <a:srgbClr val="D7282F"/>
          </a:solidFill>
          <a:ln/>
        </p:spPr>
      </p:sp>
      <p:sp>
        <p:nvSpPr>
          <p:cNvPr id="4" name="Text 2"/>
          <p:cNvSpPr/>
          <p:nvPr/>
        </p:nvSpPr>
        <p:spPr>
          <a:xfrm>
            <a:off x="762000" y="443573"/>
            <a:ext cx="11430000" cy="171450"/>
          </a:xfrm>
          <a:prstGeom prst="rect">
            <a:avLst/>
          </a:prstGeom>
          <a:noFill/>
          <a:ln/>
        </p:spPr>
        <p:txBody>
          <a:bodyPr wrap="none" lIns="0" tIns="0" rIns="0" bIns="0" rtlCol="0" anchor="t"/>
          <a:lstStyle/>
          <a:p>
            <a:pPr algn="l" indent="0" marL="0">
              <a:buNone/>
            </a:pPr>
            <a:r>
              <a:rPr lang="en-US" sz="1125" b="1" dirty="0">
                <a:solidFill>
                  <a:srgbClr val="D7282F"/>
                </a:solidFill>
                <a:latin typeface="Microsoft YaHei" pitchFamily="34" charset="0"/>
                <a:ea typeface="Microsoft YaHei" pitchFamily="34" charset="-122"/>
                <a:cs typeface="Microsoft YaHei" pitchFamily="34" charset="-120"/>
              </a:rPr>
              <a:t>2</a:t>
            </a:r>
            <a:endParaRPr lang="en-US" sz="1125" dirty="0">
              <a:latin typeface="Microsoft YaHei" pitchFamily="34" charset="0"/>
              <a:ea typeface="Microsoft YaHei" pitchFamily="34" charset="-122"/>
              <a:cs typeface="Microsoft YaHei" pitchFamily="34" charset="-120"/>
            </a:endParaRPr>
          </a:p>
        </p:txBody>
      </p:sp>
      <p:sp>
        <p:nvSpPr>
          <p:cNvPr id="5" name="Text 3"/>
          <p:cNvSpPr/>
          <p:nvPr/>
        </p:nvSpPr>
        <p:spPr>
          <a:xfrm>
            <a:off x="1028700" y="443573"/>
            <a:ext cx="11163300" cy="171450"/>
          </a:xfrm>
          <a:prstGeom prst="rect">
            <a:avLst/>
          </a:prstGeom>
          <a:noFill/>
          <a:ln/>
        </p:spPr>
        <p:txBody>
          <a:bodyPr wrap="none" lIns="0" tIns="0" rIns="0" bIns="0" rtlCol="0" anchor="t"/>
          <a:lstStyle/>
          <a:p>
            <a:pPr algn="l" indent="0" marL="0">
              <a:buNone/>
            </a:pPr>
            <a:r>
              <a:rPr lang="en-US" sz="1125" dirty="0">
                <a:solidFill>
                  <a:srgbClr val="5F5F5C"/>
                </a:solidFill>
                <a:latin typeface="Microsoft YaHei" pitchFamily="34" charset="0"/>
                <a:ea typeface="Microsoft YaHei" pitchFamily="34" charset="-122"/>
                <a:cs typeface="Microsoft YaHei" pitchFamily="34" charset="-120"/>
              </a:rPr>
              <a:t>China: the pivot</a:t>
            </a:r>
            <a:endParaRPr lang="en-US" sz="1125" dirty="0">
              <a:latin typeface="Microsoft YaHei" pitchFamily="34" charset="0"/>
              <a:ea typeface="Microsoft YaHei" pitchFamily="34" charset="-122"/>
              <a:cs typeface="Microsoft YaHei" pitchFamily="34" charset="-120"/>
            </a:endParaRPr>
          </a:p>
        </p:txBody>
      </p:sp>
      <p:sp>
        <p:nvSpPr>
          <p:cNvPr id="6" name="Text 4"/>
          <p:cNvSpPr/>
          <p:nvPr/>
        </p:nvSpPr>
        <p:spPr>
          <a:xfrm>
            <a:off x="762000" y="1174343"/>
            <a:ext cx="11430000" cy="388620"/>
          </a:xfrm>
          <a:prstGeom prst="rect">
            <a:avLst/>
          </a:prstGeom>
          <a:noFill/>
          <a:ln/>
        </p:spPr>
        <p:txBody>
          <a:bodyPr wrap="none" lIns="0" tIns="0" rIns="0" bIns="0" rtlCol="0" anchor="t"/>
          <a:lstStyle/>
          <a:p>
            <a:pPr algn="l" indent="0" marL="0">
              <a:buNone/>
            </a:pPr>
            <a:r>
              <a:rPr lang="en-US" sz="2550" b="1" dirty="0">
                <a:solidFill>
                  <a:srgbClr val="101010"/>
                </a:solidFill>
                <a:latin typeface="Microsoft YaHei" pitchFamily="34" charset="0"/>
                <a:ea typeface="Microsoft YaHei" pitchFamily="34" charset="-122"/>
                <a:cs typeface="Microsoft YaHei" pitchFamily="34" charset="-120"/>
              </a:rPr>
              <a:t>China: thermal output down 0.7%, solar up 39.8%</a:t>
            </a:r>
            <a:endParaRPr lang="en-US" sz="2550" dirty="0">
              <a:latin typeface="Microsoft YaHei" pitchFamily="34" charset="0"/>
              <a:ea typeface="Microsoft YaHei" pitchFamily="34" charset="-122"/>
              <a:cs typeface="Microsoft YaHei" pitchFamily="34" charset="-120"/>
            </a:endParaRPr>
          </a:p>
        </p:txBody>
      </p:sp>
      <p:sp>
        <p:nvSpPr>
          <p:cNvPr id="7" name="Shape 5"/>
          <p:cNvSpPr/>
          <p:nvPr/>
        </p:nvSpPr>
        <p:spPr>
          <a:xfrm>
            <a:off x="762000" y="1714500"/>
            <a:ext cx="10668000" cy="19050"/>
          </a:xfrm>
          <a:prstGeom prst="rect">
            <a:avLst/>
          </a:prstGeom>
          <a:solidFill>
            <a:srgbClr val="101010"/>
          </a:solidFill>
          <a:ln/>
        </p:spPr>
      </p:sp>
      <p:sp>
        <p:nvSpPr>
          <p:cNvPr id="8" name="Text 6"/>
          <p:cNvSpPr/>
          <p:nvPr/>
        </p:nvSpPr>
        <p:spPr>
          <a:xfrm>
            <a:off x="762000" y="1958410"/>
            <a:ext cx="11430000" cy="182880"/>
          </a:xfrm>
          <a:prstGeom prst="rect">
            <a:avLst/>
          </a:prstGeom>
          <a:noFill/>
          <a:ln/>
        </p:spPr>
        <p:txBody>
          <a:bodyPr wrap="none" lIns="0" tIns="0" rIns="0" bIns="0" rtlCol="0" anchor="t"/>
          <a:lstStyle/>
          <a:p>
            <a:pPr algn="l" indent="0" marL="0">
              <a:buNone/>
            </a:pPr>
            <a:r>
              <a:rPr lang="en-US" sz="1200" dirty="0">
                <a:solidFill>
                  <a:srgbClr val="5F5F5C"/>
                </a:solidFill>
                <a:latin typeface="Microsoft YaHei" pitchFamily="34" charset="0"/>
                <a:ea typeface="Microsoft YaHei" pitchFamily="34" charset="-122"/>
                <a:cs typeface="Microsoft YaHei" pitchFamily="34" charset="-120"/>
              </a:rPr>
              <a:t>Source</a:t>
            </a:r>
            <a:endParaRPr lang="en-US" sz="1200" dirty="0">
              <a:latin typeface="Microsoft YaHei" pitchFamily="34" charset="0"/>
              <a:ea typeface="Microsoft YaHei" pitchFamily="34" charset="-122"/>
              <a:cs typeface="Microsoft YaHei" pitchFamily="34" charset="-120"/>
            </a:endParaRPr>
          </a:p>
        </p:txBody>
      </p:sp>
      <p:sp>
        <p:nvSpPr>
          <p:cNvPr id="9" name="Text 7"/>
          <p:cNvSpPr/>
          <p:nvPr/>
        </p:nvSpPr>
        <p:spPr>
          <a:xfrm>
            <a:off x="0" y="1958410"/>
            <a:ext cx="5558209" cy="182880"/>
          </a:xfrm>
          <a:prstGeom prst="rect">
            <a:avLst/>
          </a:prstGeom>
          <a:noFill/>
          <a:ln/>
        </p:spPr>
        <p:txBody>
          <a:bodyPr wrap="none" lIns="0" tIns="0" rIns="0" bIns="0" rtlCol="0" anchor="t"/>
          <a:lstStyle/>
          <a:p>
            <a:pPr algn="r" indent="0" marL="0">
              <a:buNone/>
            </a:pPr>
            <a:r>
              <a:rPr lang="en-US" sz="1200" dirty="0">
                <a:solidFill>
                  <a:srgbClr val="5F5F5C"/>
                </a:solidFill>
                <a:latin typeface="Microsoft YaHei" pitchFamily="34" charset="0"/>
                <a:ea typeface="Microsoft YaHei" pitchFamily="34" charset="-122"/>
                <a:cs typeface="Microsoft YaHei" pitchFamily="34" charset="-120"/>
              </a:rPr>
              <a:t>Output, full count (TWh)</a:t>
            </a:r>
            <a:endParaRPr lang="en-US" sz="1200" dirty="0">
              <a:latin typeface="Microsoft YaHei" pitchFamily="34" charset="0"/>
              <a:ea typeface="Microsoft YaHei" pitchFamily="34" charset="-122"/>
              <a:cs typeface="Microsoft YaHei" pitchFamily="34" charset="-120"/>
            </a:endParaRPr>
          </a:p>
        </p:txBody>
      </p:sp>
      <p:sp>
        <p:nvSpPr>
          <p:cNvPr id="10" name="Text 8"/>
          <p:cNvSpPr/>
          <p:nvPr/>
        </p:nvSpPr>
        <p:spPr>
          <a:xfrm>
            <a:off x="0" y="1958410"/>
            <a:ext cx="8043368" cy="182880"/>
          </a:xfrm>
          <a:prstGeom prst="rect">
            <a:avLst/>
          </a:prstGeom>
          <a:noFill/>
          <a:ln/>
        </p:spPr>
        <p:txBody>
          <a:bodyPr wrap="none" lIns="0" tIns="0" rIns="0" bIns="0" rtlCol="0" anchor="t"/>
          <a:lstStyle/>
          <a:p>
            <a:pPr algn="r" indent="0" marL="0">
              <a:buNone/>
            </a:pPr>
            <a:r>
              <a:rPr lang="en-US" sz="1200" dirty="0">
                <a:solidFill>
                  <a:srgbClr val="5F5F5C"/>
                </a:solidFill>
                <a:latin typeface="Microsoft YaHei" pitchFamily="34" charset="0"/>
                <a:ea typeface="Microsoft YaHei" pitchFamily="34" charset="-122"/>
                <a:cs typeface="Microsoft YaHei" pitchFamily="34" charset="-120"/>
              </a:rPr>
              <a:t>Change, full count</a:t>
            </a:r>
            <a:endParaRPr lang="en-US" sz="1200" dirty="0">
              <a:latin typeface="Microsoft YaHei" pitchFamily="34" charset="0"/>
              <a:ea typeface="Microsoft YaHei" pitchFamily="34" charset="-122"/>
              <a:cs typeface="Microsoft YaHei" pitchFamily="34" charset="-120"/>
            </a:endParaRPr>
          </a:p>
        </p:txBody>
      </p:sp>
      <p:sp>
        <p:nvSpPr>
          <p:cNvPr id="11" name="Text 9"/>
          <p:cNvSpPr/>
          <p:nvPr/>
        </p:nvSpPr>
        <p:spPr>
          <a:xfrm>
            <a:off x="0" y="1958410"/>
            <a:ext cx="11430000" cy="182880"/>
          </a:xfrm>
          <a:prstGeom prst="rect">
            <a:avLst/>
          </a:prstGeom>
          <a:noFill/>
          <a:ln/>
        </p:spPr>
        <p:txBody>
          <a:bodyPr wrap="none" lIns="0" tIns="0" rIns="0" bIns="0" rtlCol="0" anchor="t"/>
          <a:lstStyle/>
          <a:p>
            <a:pPr algn="r" indent="0" marL="0">
              <a:buNone/>
            </a:pPr>
            <a:r>
              <a:rPr lang="en-US" sz="1200" dirty="0">
                <a:solidFill>
                  <a:srgbClr val="5F5F5C"/>
                </a:solidFill>
                <a:latin typeface="Microsoft YaHei" pitchFamily="34" charset="0"/>
                <a:ea typeface="Microsoft YaHei" pitchFamily="34" charset="-122"/>
                <a:cs typeface="Microsoft YaHei" pitchFamily="34" charset="-120"/>
              </a:rPr>
              <a:t>Change, large plants only</a:t>
            </a:r>
            <a:endParaRPr lang="en-US" sz="1200" dirty="0">
              <a:latin typeface="Microsoft YaHei" pitchFamily="34" charset="0"/>
              <a:ea typeface="Microsoft YaHei" pitchFamily="34" charset="-122"/>
              <a:cs typeface="Microsoft YaHei" pitchFamily="34" charset="-120"/>
            </a:endParaRPr>
          </a:p>
        </p:txBody>
      </p:sp>
      <p:sp>
        <p:nvSpPr>
          <p:cNvPr id="12" name="Shape 10"/>
          <p:cNvSpPr/>
          <p:nvPr/>
        </p:nvSpPr>
        <p:spPr>
          <a:xfrm>
            <a:off x="762000" y="2209800"/>
            <a:ext cx="10668000" cy="19050"/>
          </a:xfrm>
          <a:prstGeom prst="rect">
            <a:avLst/>
          </a:prstGeom>
          <a:solidFill>
            <a:srgbClr val="101010"/>
          </a:solidFill>
          <a:ln/>
        </p:spPr>
      </p:sp>
      <p:sp>
        <p:nvSpPr>
          <p:cNvPr id="13" name="Text 11"/>
          <p:cNvSpPr/>
          <p:nvPr/>
        </p:nvSpPr>
        <p:spPr>
          <a:xfrm>
            <a:off x="914400" y="2350381"/>
            <a:ext cx="11277600" cy="228600"/>
          </a:xfrm>
          <a:prstGeom prst="rect">
            <a:avLst/>
          </a:prstGeom>
          <a:noFill/>
          <a:ln/>
        </p:spPr>
        <p:txBody>
          <a:bodyPr wrap="none" lIns="0" tIns="0" rIns="0" bIns="0" rtlCol="0" anchor="t"/>
          <a:lstStyle/>
          <a:p>
            <a:pPr algn="l" indent="0" marL="0">
              <a:buNone/>
            </a:pPr>
            <a:r>
              <a:rPr lang="en-US" sz="1500" dirty="0">
                <a:solidFill>
                  <a:srgbClr val="101010"/>
                </a:solidFill>
                <a:latin typeface="Microsoft YaHei" pitchFamily="34" charset="0"/>
                <a:ea typeface="Microsoft YaHei" pitchFamily="34" charset="-122"/>
                <a:cs typeface="Microsoft YaHei" pitchFamily="34" charset="-120"/>
              </a:rPr>
              <a:t>Thermal</a:t>
            </a:r>
            <a:endParaRPr lang="en-US" sz="1500" dirty="0">
              <a:latin typeface="Microsoft YaHei" pitchFamily="34" charset="0"/>
              <a:ea typeface="Microsoft YaHei" pitchFamily="34" charset="-122"/>
              <a:cs typeface="Microsoft YaHei" pitchFamily="34" charset="-120"/>
            </a:endParaRPr>
          </a:p>
        </p:txBody>
      </p:sp>
      <p:sp>
        <p:nvSpPr>
          <p:cNvPr id="14" name="Text 12"/>
          <p:cNvSpPr/>
          <p:nvPr/>
        </p:nvSpPr>
        <p:spPr>
          <a:xfrm>
            <a:off x="0" y="2350381"/>
            <a:ext cx="5558209" cy="228600"/>
          </a:xfrm>
          <a:prstGeom prst="rect">
            <a:avLst/>
          </a:prstGeom>
          <a:noFill/>
          <a:ln/>
        </p:spPr>
        <p:txBody>
          <a:bodyPr wrap="none" lIns="0" tIns="0" rIns="0" bIns="0" rtlCol="0" anchor="t"/>
          <a:lstStyle/>
          <a:p>
            <a:pPr algn="r" indent="0" marL="0">
              <a:buNone/>
            </a:pPr>
            <a:r>
              <a:rPr lang="en-US" sz="1500" dirty="0">
                <a:solidFill>
                  <a:srgbClr val="101010"/>
                </a:solidFill>
                <a:latin typeface="Microsoft YaHei" pitchFamily="34" charset="0"/>
                <a:ea typeface="Microsoft YaHei" pitchFamily="34" charset="-122"/>
                <a:cs typeface="Microsoft YaHei" pitchFamily="34" charset="-120"/>
              </a:rPr>
              <a:t>6,327</a:t>
            </a:r>
            <a:endParaRPr lang="en-US" sz="1500" dirty="0">
              <a:latin typeface="Microsoft YaHei" pitchFamily="34" charset="0"/>
              <a:ea typeface="Microsoft YaHei" pitchFamily="34" charset="-122"/>
              <a:cs typeface="Microsoft YaHei" pitchFamily="34" charset="-120"/>
            </a:endParaRPr>
          </a:p>
        </p:txBody>
      </p:sp>
      <p:sp>
        <p:nvSpPr>
          <p:cNvPr id="15" name="Text 13"/>
          <p:cNvSpPr/>
          <p:nvPr/>
        </p:nvSpPr>
        <p:spPr>
          <a:xfrm>
            <a:off x="0" y="2350381"/>
            <a:ext cx="8043368" cy="228600"/>
          </a:xfrm>
          <a:prstGeom prst="rect">
            <a:avLst/>
          </a:prstGeom>
          <a:noFill/>
          <a:ln/>
        </p:spPr>
        <p:txBody>
          <a:bodyPr wrap="none" lIns="0" tIns="0" rIns="0" bIns="0" rtlCol="0" anchor="t"/>
          <a:lstStyle/>
          <a:p>
            <a:pPr algn="r" indent="0" marL="0">
              <a:buNone/>
            </a:pPr>
            <a:r>
              <a:rPr lang="en-US" sz="1500" dirty="0">
                <a:solidFill>
                  <a:srgbClr val="101010"/>
                </a:solidFill>
                <a:latin typeface="Microsoft YaHei" pitchFamily="34" charset="0"/>
                <a:ea typeface="Microsoft YaHei" pitchFamily="34" charset="-122"/>
                <a:cs typeface="Microsoft YaHei" pitchFamily="34" charset="-120"/>
              </a:rPr>
              <a:t>−0.7%</a:t>
            </a:r>
            <a:endParaRPr lang="en-US" sz="1500" dirty="0">
              <a:latin typeface="Microsoft YaHei" pitchFamily="34" charset="0"/>
              <a:ea typeface="Microsoft YaHei" pitchFamily="34" charset="-122"/>
              <a:cs typeface="Microsoft YaHei" pitchFamily="34" charset="-120"/>
            </a:endParaRPr>
          </a:p>
        </p:txBody>
      </p:sp>
      <p:sp>
        <p:nvSpPr>
          <p:cNvPr id="16" name="Text 14"/>
          <p:cNvSpPr/>
          <p:nvPr/>
        </p:nvSpPr>
        <p:spPr>
          <a:xfrm>
            <a:off x="0" y="2350381"/>
            <a:ext cx="11430000" cy="228600"/>
          </a:xfrm>
          <a:prstGeom prst="rect">
            <a:avLst/>
          </a:prstGeom>
          <a:noFill/>
          <a:ln/>
        </p:spPr>
        <p:txBody>
          <a:bodyPr wrap="none" lIns="0" tIns="0" rIns="0" bIns="0" rtlCol="0" anchor="t"/>
          <a:lstStyle/>
          <a:p>
            <a:pPr algn="r" indent="0" marL="0">
              <a:buNone/>
            </a:pPr>
            <a:r>
              <a:rPr lang="en-US" sz="1500" dirty="0">
                <a:solidFill>
                  <a:srgbClr val="101010"/>
                </a:solidFill>
                <a:latin typeface="Microsoft YaHei" pitchFamily="34" charset="0"/>
                <a:ea typeface="Microsoft YaHei" pitchFamily="34" charset="-122"/>
                <a:cs typeface="Microsoft YaHei" pitchFamily="34" charset="-120"/>
              </a:rPr>
              <a:t>−1.0%</a:t>
            </a:r>
            <a:endParaRPr lang="en-US" sz="1500" dirty="0">
              <a:latin typeface="Microsoft YaHei" pitchFamily="34" charset="0"/>
              <a:ea typeface="Microsoft YaHei" pitchFamily="34" charset="-122"/>
              <a:cs typeface="Microsoft YaHei" pitchFamily="34" charset="-120"/>
            </a:endParaRPr>
          </a:p>
        </p:txBody>
      </p:sp>
      <p:sp>
        <p:nvSpPr>
          <p:cNvPr id="17" name="Shape 15"/>
          <p:cNvSpPr/>
          <p:nvPr/>
        </p:nvSpPr>
        <p:spPr>
          <a:xfrm>
            <a:off x="762000" y="2686050"/>
            <a:ext cx="10668000" cy="0"/>
          </a:xfrm>
          <a:prstGeom prst="line">
            <a:avLst/>
          </a:prstGeom>
          <a:noFill/>
          <a:ln w="9525">
            <a:solidFill>
              <a:srgbClr val="E3E3E0"/>
            </a:solidFill>
            <a:prstDash val="solid"/>
          </a:ln>
        </p:spPr>
      </p:sp>
      <p:sp>
        <p:nvSpPr>
          <p:cNvPr id="18" name="Text 16"/>
          <p:cNvSpPr/>
          <p:nvPr/>
        </p:nvSpPr>
        <p:spPr>
          <a:xfrm>
            <a:off x="914400" y="2807581"/>
            <a:ext cx="11277600" cy="228600"/>
          </a:xfrm>
          <a:prstGeom prst="rect">
            <a:avLst/>
          </a:prstGeom>
          <a:noFill/>
          <a:ln/>
        </p:spPr>
        <p:txBody>
          <a:bodyPr wrap="none" lIns="0" tIns="0" rIns="0" bIns="0" rtlCol="0" anchor="t"/>
          <a:lstStyle/>
          <a:p>
            <a:pPr algn="l" indent="0" marL="0">
              <a:buNone/>
            </a:pPr>
            <a:r>
              <a:rPr lang="en-US" sz="1500" dirty="0">
                <a:solidFill>
                  <a:srgbClr val="101010"/>
                </a:solidFill>
                <a:latin typeface="Microsoft YaHei" pitchFamily="34" charset="0"/>
                <a:ea typeface="Microsoft YaHei" pitchFamily="34" charset="-122"/>
                <a:cs typeface="Microsoft YaHei" pitchFamily="34" charset="-120"/>
              </a:rPr>
              <a:t>Hydro</a:t>
            </a:r>
            <a:endParaRPr lang="en-US" sz="1500" dirty="0">
              <a:latin typeface="Microsoft YaHei" pitchFamily="34" charset="0"/>
              <a:ea typeface="Microsoft YaHei" pitchFamily="34" charset="-122"/>
              <a:cs typeface="Microsoft YaHei" pitchFamily="34" charset="-120"/>
            </a:endParaRPr>
          </a:p>
        </p:txBody>
      </p:sp>
      <p:sp>
        <p:nvSpPr>
          <p:cNvPr id="19" name="Text 17"/>
          <p:cNvSpPr/>
          <p:nvPr/>
        </p:nvSpPr>
        <p:spPr>
          <a:xfrm>
            <a:off x="0" y="2807581"/>
            <a:ext cx="5558209" cy="228600"/>
          </a:xfrm>
          <a:prstGeom prst="rect">
            <a:avLst/>
          </a:prstGeom>
          <a:noFill/>
          <a:ln/>
        </p:spPr>
        <p:txBody>
          <a:bodyPr wrap="none" lIns="0" tIns="0" rIns="0" bIns="0" rtlCol="0" anchor="t"/>
          <a:lstStyle/>
          <a:p>
            <a:pPr algn="r" indent="0" marL="0">
              <a:buNone/>
            </a:pPr>
            <a:r>
              <a:rPr lang="en-US" sz="1500" dirty="0">
                <a:solidFill>
                  <a:srgbClr val="101010"/>
                </a:solidFill>
                <a:latin typeface="Microsoft YaHei" pitchFamily="34" charset="0"/>
                <a:ea typeface="Microsoft YaHei" pitchFamily="34" charset="-122"/>
                <a:cs typeface="Microsoft YaHei" pitchFamily="34" charset="-120"/>
              </a:rPr>
              <a:t>1,462</a:t>
            </a:r>
            <a:endParaRPr lang="en-US" sz="1500" dirty="0">
              <a:latin typeface="Microsoft YaHei" pitchFamily="34" charset="0"/>
              <a:ea typeface="Microsoft YaHei" pitchFamily="34" charset="-122"/>
              <a:cs typeface="Microsoft YaHei" pitchFamily="34" charset="-120"/>
            </a:endParaRPr>
          </a:p>
        </p:txBody>
      </p:sp>
      <p:sp>
        <p:nvSpPr>
          <p:cNvPr id="20" name="Text 18"/>
          <p:cNvSpPr/>
          <p:nvPr/>
        </p:nvSpPr>
        <p:spPr>
          <a:xfrm>
            <a:off x="0" y="2807581"/>
            <a:ext cx="8043368" cy="228600"/>
          </a:xfrm>
          <a:prstGeom prst="rect">
            <a:avLst/>
          </a:prstGeom>
          <a:noFill/>
          <a:ln/>
        </p:spPr>
        <p:txBody>
          <a:bodyPr wrap="none" lIns="0" tIns="0" rIns="0" bIns="0" rtlCol="0" anchor="t"/>
          <a:lstStyle/>
          <a:p>
            <a:pPr algn="r" indent="0" marL="0">
              <a:buNone/>
            </a:pPr>
            <a:r>
              <a:rPr lang="en-US" sz="1500" dirty="0">
                <a:solidFill>
                  <a:srgbClr val="101010"/>
                </a:solidFill>
                <a:latin typeface="Microsoft YaHei" pitchFamily="34" charset="0"/>
                <a:ea typeface="Microsoft YaHei" pitchFamily="34" charset="-122"/>
                <a:cs typeface="Microsoft YaHei" pitchFamily="34" charset="-120"/>
              </a:rPr>
              <a:t>+2.5%</a:t>
            </a:r>
            <a:endParaRPr lang="en-US" sz="1500" dirty="0">
              <a:latin typeface="Microsoft YaHei" pitchFamily="34" charset="0"/>
              <a:ea typeface="Microsoft YaHei" pitchFamily="34" charset="-122"/>
              <a:cs typeface="Microsoft YaHei" pitchFamily="34" charset="-120"/>
            </a:endParaRPr>
          </a:p>
        </p:txBody>
      </p:sp>
      <p:sp>
        <p:nvSpPr>
          <p:cNvPr id="21" name="Text 19"/>
          <p:cNvSpPr/>
          <p:nvPr/>
        </p:nvSpPr>
        <p:spPr>
          <a:xfrm>
            <a:off x="0" y="2807581"/>
            <a:ext cx="11430000" cy="228600"/>
          </a:xfrm>
          <a:prstGeom prst="rect">
            <a:avLst/>
          </a:prstGeom>
          <a:noFill/>
          <a:ln/>
        </p:spPr>
        <p:txBody>
          <a:bodyPr wrap="none" lIns="0" tIns="0" rIns="0" bIns="0" rtlCol="0" anchor="t"/>
          <a:lstStyle/>
          <a:p>
            <a:pPr algn="r" indent="0" marL="0">
              <a:buNone/>
            </a:pPr>
            <a:r>
              <a:rPr lang="en-US" sz="1500" dirty="0">
                <a:solidFill>
                  <a:srgbClr val="101010"/>
                </a:solidFill>
                <a:latin typeface="Microsoft YaHei" pitchFamily="34" charset="0"/>
                <a:ea typeface="Microsoft YaHei" pitchFamily="34" charset="-122"/>
                <a:cs typeface="Microsoft YaHei" pitchFamily="34" charset="-120"/>
              </a:rPr>
              <a:t>+2.8%</a:t>
            </a:r>
            <a:endParaRPr lang="en-US" sz="1500" dirty="0">
              <a:latin typeface="Microsoft YaHei" pitchFamily="34" charset="0"/>
              <a:ea typeface="Microsoft YaHei" pitchFamily="34" charset="-122"/>
              <a:cs typeface="Microsoft YaHei" pitchFamily="34" charset="-120"/>
            </a:endParaRPr>
          </a:p>
        </p:txBody>
      </p:sp>
      <p:sp>
        <p:nvSpPr>
          <p:cNvPr id="22" name="Shape 20"/>
          <p:cNvSpPr/>
          <p:nvPr/>
        </p:nvSpPr>
        <p:spPr>
          <a:xfrm>
            <a:off x="762000" y="3143250"/>
            <a:ext cx="10668000" cy="0"/>
          </a:xfrm>
          <a:prstGeom prst="line">
            <a:avLst/>
          </a:prstGeom>
          <a:noFill/>
          <a:ln w="9525">
            <a:solidFill>
              <a:srgbClr val="E3E3E0"/>
            </a:solidFill>
            <a:prstDash val="solid"/>
          </a:ln>
        </p:spPr>
      </p:sp>
      <p:sp>
        <p:nvSpPr>
          <p:cNvPr id="23" name="Text 21"/>
          <p:cNvSpPr/>
          <p:nvPr/>
        </p:nvSpPr>
        <p:spPr>
          <a:xfrm>
            <a:off x="914400" y="3264781"/>
            <a:ext cx="11277600" cy="228600"/>
          </a:xfrm>
          <a:prstGeom prst="rect">
            <a:avLst/>
          </a:prstGeom>
          <a:noFill/>
          <a:ln/>
        </p:spPr>
        <p:txBody>
          <a:bodyPr wrap="none" lIns="0" tIns="0" rIns="0" bIns="0" rtlCol="0" anchor="t"/>
          <a:lstStyle/>
          <a:p>
            <a:pPr algn="l" indent="0" marL="0">
              <a:buNone/>
            </a:pPr>
            <a:r>
              <a:rPr lang="en-US" sz="1500" dirty="0">
                <a:solidFill>
                  <a:srgbClr val="101010"/>
                </a:solidFill>
                <a:latin typeface="Microsoft YaHei" pitchFamily="34" charset="0"/>
                <a:ea typeface="Microsoft YaHei" pitchFamily="34" charset="-122"/>
                <a:cs typeface="Microsoft YaHei" pitchFamily="34" charset="-120"/>
              </a:rPr>
              <a:t>Nuclear</a:t>
            </a:r>
            <a:endParaRPr lang="en-US" sz="1500" dirty="0">
              <a:latin typeface="Microsoft YaHei" pitchFamily="34" charset="0"/>
              <a:ea typeface="Microsoft YaHei" pitchFamily="34" charset="-122"/>
              <a:cs typeface="Microsoft YaHei" pitchFamily="34" charset="-120"/>
            </a:endParaRPr>
          </a:p>
        </p:txBody>
      </p:sp>
      <p:sp>
        <p:nvSpPr>
          <p:cNvPr id="24" name="Text 22"/>
          <p:cNvSpPr/>
          <p:nvPr/>
        </p:nvSpPr>
        <p:spPr>
          <a:xfrm>
            <a:off x="0" y="3264781"/>
            <a:ext cx="5558209" cy="228600"/>
          </a:xfrm>
          <a:prstGeom prst="rect">
            <a:avLst/>
          </a:prstGeom>
          <a:noFill/>
          <a:ln/>
        </p:spPr>
        <p:txBody>
          <a:bodyPr wrap="none" lIns="0" tIns="0" rIns="0" bIns="0" rtlCol="0" anchor="t"/>
          <a:lstStyle/>
          <a:p>
            <a:pPr algn="r" indent="0" marL="0">
              <a:buNone/>
            </a:pPr>
            <a:r>
              <a:rPr lang="en-US" sz="1500" dirty="0">
                <a:solidFill>
                  <a:srgbClr val="101010"/>
                </a:solidFill>
                <a:latin typeface="Microsoft YaHei" pitchFamily="34" charset="0"/>
                <a:ea typeface="Microsoft YaHei" pitchFamily="34" charset="-122"/>
                <a:cs typeface="Microsoft YaHei" pitchFamily="34" charset="-120"/>
              </a:rPr>
              <a:t>485</a:t>
            </a:r>
            <a:endParaRPr lang="en-US" sz="1500" dirty="0">
              <a:latin typeface="Microsoft YaHei" pitchFamily="34" charset="0"/>
              <a:ea typeface="Microsoft YaHei" pitchFamily="34" charset="-122"/>
              <a:cs typeface="Microsoft YaHei" pitchFamily="34" charset="-120"/>
            </a:endParaRPr>
          </a:p>
        </p:txBody>
      </p:sp>
      <p:sp>
        <p:nvSpPr>
          <p:cNvPr id="25" name="Text 23"/>
          <p:cNvSpPr/>
          <p:nvPr/>
        </p:nvSpPr>
        <p:spPr>
          <a:xfrm>
            <a:off x="0" y="3264781"/>
            <a:ext cx="8043368" cy="228600"/>
          </a:xfrm>
          <a:prstGeom prst="rect">
            <a:avLst/>
          </a:prstGeom>
          <a:noFill/>
          <a:ln/>
        </p:spPr>
        <p:txBody>
          <a:bodyPr wrap="none" lIns="0" tIns="0" rIns="0" bIns="0" rtlCol="0" anchor="t"/>
          <a:lstStyle/>
          <a:p>
            <a:pPr algn="r" indent="0" marL="0">
              <a:buNone/>
            </a:pPr>
            <a:r>
              <a:rPr lang="en-US" sz="1500" dirty="0">
                <a:solidFill>
                  <a:srgbClr val="101010"/>
                </a:solidFill>
                <a:latin typeface="Microsoft YaHei" pitchFamily="34" charset="0"/>
                <a:ea typeface="Microsoft YaHei" pitchFamily="34" charset="-122"/>
                <a:cs typeface="Microsoft YaHei" pitchFamily="34" charset="-120"/>
              </a:rPr>
              <a:t>+7.6%</a:t>
            </a:r>
            <a:endParaRPr lang="en-US" sz="1500" dirty="0">
              <a:latin typeface="Microsoft YaHei" pitchFamily="34" charset="0"/>
              <a:ea typeface="Microsoft YaHei" pitchFamily="34" charset="-122"/>
              <a:cs typeface="Microsoft YaHei" pitchFamily="34" charset="-120"/>
            </a:endParaRPr>
          </a:p>
        </p:txBody>
      </p:sp>
      <p:sp>
        <p:nvSpPr>
          <p:cNvPr id="26" name="Text 24"/>
          <p:cNvSpPr/>
          <p:nvPr/>
        </p:nvSpPr>
        <p:spPr>
          <a:xfrm>
            <a:off x="0" y="3264781"/>
            <a:ext cx="11430000" cy="228600"/>
          </a:xfrm>
          <a:prstGeom prst="rect">
            <a:avLst/>
          </a:prstGeom>
          <a:noFill/>
          <a:ln/>
        </p:spPr>
        <p:txBody>
          <a:bodyPr wrap="none" lIns="0" tIns="0" rIns="0" bIns="0" rtlCol="0" anchor="t"/>
          <a:lstStyle/>
          <a:p>
            <a:pPr algn="r" indent="0" marL="0">
              <a:buNone/>
            </a:pPr>
            <a:r>
              <a:rPr lang="en-US" sz="1500" dirty="0">
                <a:solidFill>
                  <a:srgbClr val="101010"/>
                </a:solidFill>
                <a:latin typeface="Microsoft YaHei" pitchFamily="34" charset="0"/>
                <a:ea typeface="Microsoft YaHei" pitchFamily="34" charset="-122"/>
                <a:cs typeface="Microsoft YaHei" pitchFamily="34" charset="-120"/>
              </a:rPr>
              <a:t>+7.7%</a:t>
            </a:r>
            <a:endParaRPr lang="en-US" sz="1500" dirty="0">
              <a:latin typeface="Microsoft YaHei" pitchFamily="34" charset="0"/>
              <a:ea typeface="Microsoft YaHei" pitchFamily="34" charset="-122"/>
              <a:cs typeface="Microsoft YaHei" pitchFamily="34" charset="-120"/>
            </a:endParaRPr>
          </a:p>
        </p:txBody>
      </p:sp>
      <p:sp>
        <p:nvSpPr>
          <p:cNvPr id="27" name="Shape 25"/>
          <p:cNvSpPr/>
          <p:nvPr/>
        </p:nvSpPr>
        <p:spPr>
          <a:xfrm>
            <a:off x="762000" y="3600450"/>
            <a:ext cx="10668000" cy="0"/>
          </a:xfrm>
          <a:prstGeom prst="line">
            <a:avLst/>
          </a:prstGeom>
          <a:noFill/>
          <a:ln w="9525">
            <a:solidFill>
              <a:srgbClr val="E3E3E0"/>
            </a:solidFill>
            <a:prstDash val="solid"/>
          </a:ln>
        </p:spPr>
      </p:sp>
      <p:sp>
        <p:nvSpPr>
          <p:cNvPr id="28" name="Text 26"/>
          <p:cNvSpPr/>
          <p:nvPr/>
        </p:nvSpPr>
        <p:spPr>
          <a:xfrm>
            <a:off x="914400" y="3721981"/>
            <a:ext cx="11277600" cy="228600"/>
          </a:xfrm>
          <a:prstGeom prst="rect">
            <a:avLst/>
          </a:prstGeom>
          <a:noFill/>
          <a:ln/>
        </p:spPr>
        <p:txBody>
          <a:bodyPr wrap="none" lIns="0" tIns="0" rIns="0" bIns="0" rtlCol="0" anchor="t"/>
          <a:lstStyle/>
          <a:p>
            <a:pPr algn="l" indent="0" marL="0">
              <a:buNone/>
            </a:pPr>
            <a:r>
              <a:rPr lang="en-US" sz="1500" dirty="0">
                <a:solidFill>
                  <a:srgbClr val="101010"/>
                </a:solidFill>
                <a:latin typeface="Microsoft YaHei" pitchFamily="34" charset="0"/>
                <a:ea typeface="Microsoft YaHei" pitchFamily="34" charset="-122"/>
                <a:cs typeface="Microsoft YaHei" pitchFamily="34" charset="-120"/>
              </a:rPr>
              <a:t>Wind</a:t>
            </a:r>
            <a:endParaRPr lang="en-US" sz="1500" dirty="0">
              <a:latin typeface="Microsoft YaHei" pitchFamily="34" charset="0"/>
              <a:ea typeface="Microsoft YaHei" pitchFamily="34" charset="-122"/>
              <a:cs typeface="Microsoft YaHei" pitchFamily="34" charset="-120"/>
            </a:endParaRPr>
          </a:p>
        </p:txBody>
      </p:sp>
      <p:sp>
        <p:nvSpPr>
          <p:cNvPr id="29" name="Text 27"/>
          <p:cNvSpPr/>
          <p:nvPr/>
        </p:nvSpPr>
        <p:spPr>
          <a:xfrm>
            <a:off x="0" y="3721981"/>
            <a:ext cx="5558209" cy="228600"/>
          </a:xfrm>
          <a:prstGeom prst="rect">
            <a:avLst/>
          </a:prstGeom>
          <a:noFill/>
          <a:ln/>
        </p:spPr>
        <p:txBody>
          <a:bodyPr wrap="none" lIns="0" tIns="0" rIns="0" bIns="0" rtlCol="0" anchor="t"/>
          <a:lstStyle/>
          <a:p>
            <a:pPr algn="r" indent="0" marL="0">
              <a:buNone/>
            </a:pPr>
            <a:r>
              <a:rPr lang="en-US" sz="1500" dirty="0">
                <a:solidFill>
                  <a:srgbClr val="101010"/>
                </a:solidFill>
                <a:latin typeface="Microsoft YaHei" pitchFamily="34" charset="0"/>
                <a:ea typeface="Microsoft YaHei" pitchFamily="34" charset="-122"/>
                <a:cs typeface="Microsoft YaHei" pitchFamily="34" charset="-120"/>
              </a:rPr>
              <a:t>1,128</a:t>
            </a:r>
            <a:endParaRPr lang="en-US" sz="1500" dirty="0">
              <a:latin typeface="Microsoft YaHei" pitchFamily="34" charset="0"/>
              <a:ea typeface="Microsoft YaHei" pitchFamily="34" charset="-122"/>
              <a:cs typeface="Microsoft YaHei" pitchFamily="34" charset="-120"/>
            </a:endParaRPr>
          </a:p>
        </p:txBody>
      </p:sp>
      <p:sp>
        <p:nvSpPr>
          <p:cNvPr id="30" name="Text 28"/>
          <p:cNvSpPr/>
          <p:nvPr/>
        </p:nvSpPr>
        <p:spPr>
          <a:xfrm>
            <a:off x="0" y="3721981"/>
            <a:ext cx="8043368" cy="228600"/>
          </a:xfrm>
          <a:prstGeom prst="rect">
            <a:avLst/>
          </a:prstGeom>
          <a:noFill/>
          <a:ln/>
        </p:spPr>
        <p:txBody>
          <a:bodyPr wrap="none" lIns="0" tIns="0" rIns="0" bIns="0" rtlCol="0" anchor="t"/>
          <a:lstStyle/>
          <a:p>
            <a:pPr algn="r" indent="0" marL="0">
              <a:buNone/>
            </a:pPr>
            <a:r>
              <a:rPr lang="en-US" sz="1500" dirty="0">
                <a:solidFill>
                  <a:srgbClr val="101010"/>
                </a:solidFill>
                <a:latin typeface="Microsoft YaHei" pitchFamily="34" charset="0"/>
                <a:ea typeface="Microsoft YaHei" pitchFamily="34" charset="-122"/>
                <a:cs typeface="Microsoft YaHei" pitchFamily="34" charset="-120"/>
              </a:rPr>
              <a:t>+13.1%</a:t>
            </a:r>
            <a:endParaRPr lang="en-US" sz="1500" dirty="0">
              <a:latin typeface="Microsoft YaHei" pitchFamily="34" charset="0"/>
              <a:ea typeface="Microsoft YaHei" pitchFamily="34" charset="-122"/>
              <a:cs typeface="Microsoft YaHei" pitchFamily="34" charset="-120"/>
            </a:endParaRPr>
          </a:p>
        </p:txBody>
      </p:sp>
      <p:sp>
        <p:nvSpPr>
          <p:cNvPr id="31" name="Text 29"/>
          <p:cNvSpPr/>
          <p:nvPr/>
        </p:nvSpPr>
        <p:spPr>
          <a:xfrm>
            <a:off x="0" y="3721981"/>
            <a:ext cx="11430000" cy="228600"/>
          </a:xfrm>
          <a:prstGeom prst="rect">
            <a:avLst/>
          </a:prstGeom>
          <a:noFill/>
          <a:ln/>
        </p:spPr>
        <p:txBody>
          <a:bodyPr wrap="none" lIns="0" tIns="0" rIns="0" bIns="0" rtlCol="0" anchor="t"/>
          <a:lstStyle/>
          <a:p>
            <a:pPr algn="r" indent="0" marL="0">
              <a:buNone/>
            </a:pPr>
            <a:r>
              <a:rPr lang="en-US" sz="1500" dirty="0">
                <a:solidFill>
                  <a:srgbClr val="101010"/>
                </a:solidFill>
                <a:latin typeface="Microsoft YaHei" pitchFamily="34" charset="0"/>
                <a:ea typeface="Microsoft YaHei" pitchFamily="34" charset="-122"/>
                <a:cs typeface="Microsoft YaHei" pitchFamily="34" charset="-120"/>
              </a:rPr>
              <a:t>+9.7%</a:t>
            </a:r>
            <a:endParaRPr lang="en-US" sz="1500" dirty="0">
              <a:latin typeface="Microsoft YaHei" pitchFamily="34" charset="0"/>
              <a:ea typeface="Microsoft YaHei" pitchFamily="34" charset="-122"/>
              <a:cs typeface="Microsoft YaHei" pitchFamily="34" charset="-120"/>
            </a:endParaRPr>
          </a:p>
        </p:txBody>
      </p:sp>
      <p:sp>
        <p:nvSpPr>
          <p:cNvPr id="32" name="Shape 30"/>
          <p:cNvSpPr/>
          <p:nvPr/>
        </p:nvSpPr>
        <p:spPr>
          <a:xfrm>
            <a:off x="762000" y="4057650"/>
            <a:ext cx="10668000" cy="457200"/>
          </a:xfrm>
          <a:prstGeom prst="rect">
            <a:avLst/>
          </a:prstGeom>
          <a:solidFill>
            <a:srgbClr val="FBEAEA"/>
          </a:solidFill>
          <a:ln/>
        </p:spPr>
      </p:sp>
      <p:sp>
        <p:nvSpPr>
          <p:cNvPr id="33" name="Text 31"/>
          <p:cNvSpPr/>
          <p:nvPr/>
        </p:nvSpPr>
        <p:spPr>
          <a:xfrm>
            <a:off x="914400" y="4179181"/>
            <a:ext cx="11277600" cy="228600"/>
          </a:xfrm>
          <a:prstGeom prst="rect">
            <a:avLst/>
          </a:prstGeom>
          <a:noFill/>
          <a:ln/>
        </p:spPr>
        <p:txBody>
          <a:bodyPr wrap="none" lIns="0" tIns="0" rIns="0" bIns="0" rtlCol="0" anchor="t"/>
          <a:lstStyle/>
          <a:p>
            <a:pPr algn="l" indent="0" marL="0">
              <a:buNone/>
            </a:pPr>
            <a:r>
              <a:rPr lang="en-US" sz="1500" b="1" dirty="0">
                <a:solidFill>
                  <a:srgbClr val="CD272D"/>
                </a:solidFill>
                <a:latin typeface="Microsoft YaHei" pitchFamily="34" charset="0"/>
                <a:ea typeface="Microsoft YaHei" pitchFamily="34" charset="-122"/>
                <a:cs typeface="Microsoft YaHei" pitchFamily="34" charset="-120"/>
              </a:rPr>
              <a:t>Solar</a:t>
            </a:r>
            <a:endParaRPr lang="en-US" sz="1500" dirty="0">
              <a:latin typeface="Microsoft YaHei" pitchFamily="34" charset="0"/>
              <a:ea typeface="Microsoft YaHei" pitchFamily="34" charset="-122"/>
              <a:cs typeface="Microsoft YaHei" pitchFamily="34" charset="-120"/>
            </a:endParaRPr>
          </a:p>
        </p:txBody>
      </p:sp>
      <p:sp>
        <p:nvSpPr>
          <p:cNvPr id="34" name="Text 32"/>
          <p:cNvSpPr/>
          <p:nvPr/>
        </p:nvSpPr>
        <p:spPr>
          <a:xfrm>
            <a:off x="0" y="4179181"/>
            <a:ext cx="5558209" cy="228600"/>
          </a:xfrm>
          <a:prstGeom prst="rect">
            <a:avLst/>
          </a:prstGeom>
          <a:noFill/>
          <a:ln/>
        </p:spPr>
        <p:txBody>
          <a:bodyPr wrap="none" lIns="0" tIns="0" rIns="0" bIns="0" rtlCol="0" anchor="t"/>
          <a:lstStyle/>
          <a:p>
            <a:pPr algn="r" indent="0" marL="0">
              <a:buNone/>
            </a:pPr>
            <a:r>
              <a:rPr lang="en-US" sz="1500" b="1" dirty="0">
                <a:solidFill>
                  <a:srgbClr val="CD272D"/>
                </a:solidFill>
                <a:latin typeface="Microsoft YaHei" pitchFamily="34" charset="0"/>
                <a:ea typeface="Microsoft YaHei" pitchFamily="34" charset="-122"/>
                <a:cs typeface="Microsoft YaHei" pitchFamily="34" charset="-120"/>
              </a:rPr>
              <a:t>1,173</a:t>
            </a:r>
            <a:endParaRPr lang="en-US" sz="1500" dirty="0">
              <a:latin typeface="Microsoft YaHei" pitchFamily="34" charset="0"/>
              <a:ea typeface="Microsoft YaHei" pitchFamily="34" charset="-122"/>
              <a:cs typeface="Microsoft YaHei" pitchFamily="34" charset="-120"/>
            </a:endParaRPr>
          </a:p>
        </p:txBody>
      </p:sp>
      <p:sp>
        <p:nvSpPr>
          <p:cNvPr id="35" name="Text 33"/>
          <p:cNvSpPr/>
          <p:nvPr/>
        </p:nvSpPr>
        <p:spPr>
          <a:xfrm>
            <a:off x="0" y="4179181"/>
            <a:ext cx="8043368" cy="228600"/>
          </a:xfrm>
          <a:prstGeom prst="rect">
            <a:avLst/>
          </a:prstGeom>
          <a:noFill/>
          <a:ln/>
        </p:spPr>
        <p:txBody>
          <a:bodyPr wrap="none" lIns="0" tIns="0" rIns="0" bIns="0" rtlCol="0" anchor="t"/>
          <a:lstStyle/>
          <a:p>
            <a:pPr algn="r" indent="0" marL="0">
              <a:buNone/>
            </a:pPr>
            <a:r>
              <a:rPr lang="en-US" sz="1500" b="1" dirty="0">
                <a:solidFill>
                  <a:srgbClr val="CD272D"/>
                </a:solidFill>
                <a:latin typeface="Microsoft YaHei" pitchFamily="34" charset="0"/>
                <a:ea typeface="Microsoft YaHei" pitchFamily="34" charset="-122"/>
                <a:cs typeface="Microsoft YaHei" pitchFamily="34" charset="-120"/>
              </a:rPr>
              <a:t>+39.8%</a:t>
            </a:r>
            <a:endParaRPr lang="en-US" sz="1500" dirty="0">
              <a:latin typeface="Microsoft YaHei" pitchFamily="34" charset="0"/>
              <a:ea typeface="Microsoft YaHei" pitchFamily="34" charset="-122"/>
              <a:cs typeface="Microsoft YaHei" pitchFamily="34" charset="-120"/>
            </a:endParaRPr>
          </a:p>
        </p:txBody>
      </p:sp>
      <p:sp>
        <p:nvSpPr>
          <p:cNvPr id="36" name="Text 34"/>
          <p:cNvSpPr/>
          <p:nvPr/>
        </p:nvSpPr>
        <p:spPr>
          <a:xfrm>
            <a:off x="0" y="4179181"/>
            <a:ext cx="11430000" cy="228600"/>
          </a:xfrm>
          <a:prstGeom prst="rect">
            <a:avLst/>
          </a:prstGeom>
          <a:noFill/>
          <a:ln/>
        </p:spPr>
        <p:txBody>
          <a:bodyPr wrap="none" lIns="0" tIns="0" rIns="0" bIns="0" rtlCol="0" anchor="t"/>
          <a:lstStyle/>
          <a:p>
            <a:pPr algn="r" indent="0" marL="0">
              <a:buNone/>
            </a:pPr>
            <a:r>
              <a:rPr lang="en-US" sz="1500" b="1" dirty="0">
                <a:solidFill>
                  <a:srgbClr val="CD272D"/>
                </a:solidFill>
                <a:latin typeface="Microsoft YaHei" pitchFamily="34" charset="0"/>
                <a:ea typeface="Microsoft YaHei" pitchFamily="34" charset="-122"/>
                <a:cs typeface="Microsoft YaHei" pitchFamily="34" charset="-120"/>
              </a:rPr>
              <a:t>+24.4%</a:t>
            </a:r>
            <a:endParaRPr lang="en-US" sz="1500" dirty="0">
              <a:latin typeface="Microsoft YaHei" pitchFamily="34" charset="0"/>
              <a:ea typeface="Microsoft YaHei" pitchFamily="34" charset="-122"/>
              <a:cs typeface="Microsoft YaHei" pitchFamily="34" charset="-120"/>
            </a:endParaRPr>
          </a:p>
        </p:txBody>
      </p:sp>
      <p:sp>
        <p:nvSpPr>
          <p:cNvPr id="37" name="Shape 35"/>
          <p:cNvSpPr/>
          <p:nvPr/>
        </p:nvSpPr>
        <p:spPr>
          <a:xfrm>
            <a:off x="762000" y="4514850"/>
            <a:ext cx="10668000" cy="19050"/>
          </a:xfrm>
          <a:prstGeom prst="rect">
            <a:avLst/>
          </a:prstGeom>
          <a:solidFill>
            <a:srgbClr val="101010"/>
          </a:solidFill>
          <a:ln/>
        </p:spPr>
      </p:sp>
      <p:sp>
        <p:nvSpPr>
          <p:cNvPr id="38" name="Text 36"/>
          <p:cNvSpPr/>
          <p:nvPr/>
        </p:nvSpPr>
        <p:spPr>
          <a:xfrm>
            <a:off x="914400" y="4636381"/>
            <a:ext cx="11277600" cy="228600"/>
          </a:xfrm>
          <a:prstGeom prst="rect">
            <a:avLst/>
          </a:prstGeom>
          <a:noFill/>
          <a:ln/>
        </p:spPr>
        <p:txBody>
          <a:bodyPr wrap="none" lIns="0" tIns="0" rIns="0" bIns="0" rtlCol="0" anchor="t"/>
          <a:lstStyle/>
          <a:p>
            <a:pPr algn="l" indent="0" marL="0">
              <a:buNone/>
            </a:pPr>
            <a:r>
              <a:rPr lang="en-US" sz="1500" b="1" dirty="0">
                <a:solidFill>
                  <a:srgbClr val="101010"/>
                </a:solidFill>
                <a:latin typeface="Microsoft YaHei" pitchFamily="34" charset="0"/>
                <a:ea typeface="Microsoft YaHei" pitchFamily="34" charset="-122"/>
                <a:cs typeface="Microsoft YaHei" pitchFamily="34" charset="-120"/>
              </a:rPr>
              <a:t>Total</a:t>
            </a:r>
            <a:endParaRPr lang="en-US" sz="1500" dirty="0">
              <a:latin typeface="Microsoft YaHei" pitchFamily="34" charset="0"/>
              <a:ea typeface="Microsoft YaHei" pitchFamily="34" charset="-122"/>
              <a:cs typeface="Microsoft YaHei" pitchFamily="34" charset="-120"/>
            </a:endParaRPr>
          </a:p>
        </p:txBody>
      </p:sp>
      <p:sp>
        <p:nvSpPr>
          <p:cNvPr id="39" name="Text 37"/>
          <p:cNvSpPr/>
          <p:nvPr/>
        </p:nvSpPr>
        <p:spPr>
          <a:xfrm>
            <a:off x="0" y="4636381"/>
            <a:ext cx="5558209" cy="228600"/>
          </a:xfrm>
          <a:prstGeom prst="rect">
            <a:avLst/>
          </a:prstGeom>
          <a:noFill/>
          <a:ln/>
        </p:spPr>
        <p:txBody>
          <a:bodyPr wrap="none" lIns="0" tIns="0" rIns="0" bIns="0" rtlCol="0" anchor="t"/>
          <a:lstStyle/>
          <a:p>
            <a:pPr algn="r" indent="0" marL="0">
              <a:buNone/>
            </a:pPr>
            <a:r>
              <a:rPr lang="en-US" sz="1500" b="1" dirty="0">
                <a:solidFill>
                  <a:srgbClr val="101010"/>
                </a:solidFill>
                <a:latin typeface="Microsoft YaHei" pitchFamily="34" charset="0"/>
                <a:ea typeface="Microsoft YaHei" pitchFamily="34" charset="-122"/>
                <a:cs typeface="Microsoft YaHei" pitchFamily="34" charset="-120"/>
              </a:rPr>
              <a:t>10,575</a:t>
            </a:r>
            <a:endParaRPr lang="en-US" sz="1500" dirty="0">
              <a:latin typeface="Microsoft YaHei" pitchFamily="34" charset="0"/>
              <a:ea typeface="Microsoft YaHei" pitchFamily="34" charset="-122"/>
              <a:cs typeface="Microsoft YaHei" pitchFamily="34" charset="-120"/>
            </a:endParaRPr>
          </a:p>
        </p:txBody>
      </p:sp>
      <p:sp>
        <p:nvSpPr>
          <p:cNvPr id="40" name="Text 38"/>
          <p:cNvSpPr/>
          <p:nvPr/>
        </p:nvSpPr>
        <p:spPr>
          <a:xfrm>
            <a:off x="0" y="4636381"/>
            <a:ext cx="8043368" cy="228600"/>
          </a:xfrm>
          <a:prstGeom prst="rect">
            <a:avLst/>
          </a:prstGeom>
          <a:noFill/>
          <a:ln/>
        </p:spPr>
        <p:txBody>
          <a:bodyPr wrap="none" lIns="0" tIns="0" rIns="0" bIns="0" rtlCol="0" anchor="t"/>
          <a:lstStyle/>
          <a:p>
            <a:pPr algn="r" indent="0" marL="0">
              <a:buNone/>
            </a:pPr>
            <a:r>
              <a:rPr lang="en-US" sz="1500" b="1" dirty="0">
                <a:solidFill>
                  <a:srgbClr val="101010"/>
                </a:solidFill>
                <a:latin typeface="Microsoft YaHei" pitchFamily="34" charset="0"/>
                <a:ea typeface="Microsoft YaHei" pitchFamily="34" charset="-122"/>
                <a:cs typeface="Microsoft YaHei" pitchFamily="34" charset="-120"/>
              </a:rPr>
              <a:t>+4.8%</a:t>
            </a:r>
            <a:endParaRPr lang="en-US" sz="1500" dirty="0">
              <a:latin typeface="Microsoft YaHei" pitchFamily="34" charset="0"/>
              <a:ea typeface="Microsoft YaHei" pitchFamily="34" charset="-122"/>
              <a:cs typeface="Microsoft YaHei" pitchFamily="34" charset="-120"/>
            </a:endParaRPr>
          </a:p>
        </p:txBody>
      </p:sp>
      <p:sp>
        <p:nvSpPr>
          <p:cNvPr id="41" name="Text 39"/>
          <p:cNvSpPr/>
          <p:nvPr/>
        </p:nvSpPr>
        <p:spPr>
          <a:xfrm>
            <a:off x="0" y="4636381"/>
            <a:ext cx="11430000" cy="228600"/>
          </a:xfrm>
          <a:prstGeom prst="rect">
            <a:avLst/>
          </a:prstGeom>
          <a:noFill/>
          <a:ln/>
        </p:spPr>
        <p:txBody>
          <a:bodyPr wrap="none" lIns="0" tIns="0" rIns="0" bIns="0" rtlCol="0" anchor="t"/>
          <a:lstStyle/>
          <a:p>
            <a:pPr algn="r" indent="0" marL="0">
              <a:buNone/>
            </a:pPr>
            <a:r>
              <a:rPr lang="en-US" sz="1500" b="1" dirty="0">
                <a:solidFill>
                  <a:srgbClr val="101010"/>
                </a:solidFill>
                <a:latin typeface="Microsoft YaHei" pitchFamily="34" charset="0"/>
                <a:ea typeface="Microsoft YaHei" pitchFamily="34" charset="-122"/>
                <a:cs typeface="Microsoft YaHei" pitchFamily="34" charset="-120"/>
              </a:rPr>
              <a:t>+2.2%</a:t>
            </a:r>
            <a:endParaRPr lang="en-US" sz="1500" dirty="0">
              <a:latin typeface="Microsoft YaHei" pitchFamily="34" charset="0"/>
              <a:ea typeface="Microsoft YaHei" pitchFamily="34" charset="-122"/>
              <a:cs typeface="Microsoft YaHei" pitchFamily="34" charset="-120"/>
            </a:endParaRPr>
          </a:p>
        </p:txBody>
      </p:sp>
      <p:sp>
        <p:nvSpPr>
          <p:cNvPr id="42" name="Shape 40"/>
          <p:cNvSpPr/>
          <p:nvPr/>
        </p:nvSpPr>
        <p:spPr>
          <a:xfrm>
            <a:off x="762000" y="4972050"/>
            <a:ext cx="10668000" cy="0"/>
          </a:xfrm>
          <a:prstGeom prst="line">
            <a:avLst/>
          </a:prstGeom>
          <a:noFill/>
          <a:ln w="9525">
            <a:solidFill>
              <a:srgbClr val="E3E3E0"/>
            </a:solidFill>
            <a:prstDash val="solid"/>
          </a:ln>
        </p:spPr>
      </p:sp>
      <p:sp>
        <p:nvSpPr>
          <p:cNvPr id="43" name="Shape 41"/>
          <p:cNvSpPr/>
          <p:nvPr/>
        </p:nvSpPr>
        <p:spPr>
          <a:xfrm>
            <a:off x="762000" y="5219700"/>
            <a:ext cx="10668000" cy="609600"/>
          </a:xfrm>
          <a:prstGeom prst="rect">
            <a:avLst/>
          </a:prstGeom>
          <a:solidFill>
            <a:srgbClr val="EBEBE9"/>
          </a:solidFill>
          <a:ln/>
        </p:spPr>
      </p:sp>
      <p:sp>
        <p:nvSpPr>
          <p:cNvPr id="44" name="Text 42"/>
          <p:cNvSpPr/>
          <p:nvPr/>
        </p:nvSpPr>
        <p:spPr>
          <a:xfrm>
            <a:off x="990600" y="5417431"/>
            <a:ext cx="11201400" cy="228600"/>
          </a:xfrm>
          <a:prstGeom prst="rect">
            <a:avLst/>
          </a:prstGeom>
          <a:noFill/>
          <a:ln/>
        </p:spPr>
        <p:txBody>
          <a:bodyPr wrap="none" lIns="0" tIns="0" rIns="0" bIns="0" rtlCol="0" anchor="t"/>
          <a:lstStyle/>
          <a:p>
            <a:pPr algn="l" indent="0" marL="0">
              <a:buNone/>
            </a:pPr>
            <a:r>
              <a:rPr lang="en-US" sz="1500" dirty="0">
                <a:solidFill>
                  <a:srgbClr val="101010"/>
                </a:solidFill>
                <a:latin typeface="Microsoft YaHei" pitchFamily="34" charset="0"/>
                <a:ea typeface="Microsoft YaHei" pitchFamily="34" charset="-122"/>
                <a:cs typeface="Microsoft YaHei" pitchFamily="34" charset="-120"/>
              </a:rPr>
              <a:t>The large plant count misses much distributed solar, so this report uses the full count.</a:t>
            </a:r>
            <a:endParaRPr lang="en-US" sz="1500" dirty="0">
              <a:latin typeface="Microsoft YaHei" pitchFamily="34" charset="0"/>
              <a:ea typeface="Microsoft YaHei" pitchFamily="34" charset="-122"/>
              <a:cs typeface="Microsoft YaHei" pitchFamily="34" charset="-120"/>
            </a:endParaRPr>
          </a:p>
        </p:txBody>
      </p:sp>
      <p:sp>
        <p:nvSpPr>
          <p:cNvPr id="45" name="Text 43"/>
          <p:cNvSpPr/>
          <p:nvPr/>
        </p:nvSpPr>
        <p:spPr>
          <a:xfrm>
            <a:off x="762000" y="6215362"/>
            <a:ext cx="11430000" cy="160020"/>
          </a:xfrm>
          <a:prstGeom prst="rect">
            <a:avLst/>
          </a:prstGeom>
          <a:noFill/>
          <a:ln/>
        </p:spPr>
        <p:txBody>
          <a:bodyPr wrap="none" lIns="0" tIns="0" rIns="0" bIns="0" rtlCol="0" anchor="t"/>
          <a:lstStyle/>
          <a:p>
            <a:pPr algn="l" indent="0" marL="0">
              <a:buNone/>
            </a:pPr>
            <a:r>
              <a:rPr lang="en-US" sz="1050" dirty="0">
                <a:solidFill>
                  <a:srgbClr val="5F5F5C"/>
                </a:solidFill>
                <a:latin typeface="Microsoft YaHei" pitchFamily="34" charset="0"/>
                <a:ea typeface="Microsoft YaHei" pitchFamily="34" charset="-122"/>
                <a:cs typeface="Microsoft YaHei" pitchFamily="34" charset="-120"/>
              </a:rPr>
              <a:t>Source: National Bureau of Statistics of China (Jan, Feb 2026)</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7F5"/>
          </a:solidFill>
          <a:ln/>
        </p:spPr>
      </p:sp>
      <p:sp>
        <p:nvSpPr>
          <p:cNvPr id="3" name="Shape 1"/>
          <p:cNvSpPr/>
          <p:nvPr/>
        </p:nvSpPr>
        <p:spPr>
          <a:xfrm>
            <a:off x="0" y="0"/>
            <a:ext cx="12192000" cy="76200"/>
          </a:xfrm>
          <a:prstGeom prst="rect">
            <a:avLst/>
          </a:prstGeom>
          <a:solidFill>
            <a:srgbClr val="D7282F"/>
          </a:solidFill>
          <a:ln/>
        </p:spPr>
      </p:sp>
      <p:pic>
        <p:nvPicPr>
          <p:cNvPr id="4" name="Image 0" descr="preencoded.png">    </p:cNvPr>
          <p:cNvPicPr>
            <a:picLocks noChangeAspect="1"/>
          </p:cNvPicPr>
          <p:nvPr/>
        </p:nvPicPr>
        <p:blipFill>
          <a:blip r:embed="rId1"/>
          <a:srcRect l="0" r="0" t="27083" b="27083"/>
          <a:stretch/>
        </p:blipFill>
        <p:spPr>
          <a:xfrm>
            <a:off x="0" y="0"/>
            <a:ext cx="12192000" cy="3143250"/>
          </a:xfrm>
          <a:prstGeom prst="rect">
            <a:avLst/>
          </a:prstGeom>
        </p:spPr>
      </p:pic>
      <p:sp>
        <p:nvSpPr>
          <p:cNvPr id="5" name="Text 2"/>
          <p:cNvSpPr/>
          <p:nvPr/>
        </p:nvSpPr>
        <p:spPr>
          <a:xfrm>
            <a:off x="762000" y="3422243"/>
            <a:ext cx="11430000" cy="388620"/>
          </a:xfrm>
          <a:prstGeom prst="rect">
            <a:avLst/>
          </a:prstGeom>
          <a:noFill/>
          <a:ln/>
        </p:spPr>
        <p:txBody>
          <a:bodyPr wrap="none" lIns="0" tIns="0" rIns="0" bIns="0" rtlCol="0" anchor="t"/>
          <a:lstStyle/>
          <a:p>
            <a:pPr algn="l" indent="0" marL="0">
              <a:buNone/>
            </a:pPr>
            <a:r>
              <a:rPr lang="en-US" sz="2550" b="1" dirty="0">
                <a:solidFill>
                  <a:srgbClr val="101010"/>
                </a:solidFill>
                <a:latin typeface="Microsoft YaHei" pitchFamily="34" charset="0"/>
                <a:ea typeface="Microsoft YaHei" pitchFamily="34" charset="-122"/>
                <a:cs typeface="Microsoft YaHei" pitchFamily="34" charset="-120"/>
              </a:rPr>
              <a:t>Storage added 112 GW, more than half in China</a:t>
            </a:r>
            <a:endParaRPr lang="en-US" sz="2550" dirty="0">
              <a:latin typeface="Microsoft YaHei" pitchFamily="34" charset="0"/>
              <a:ea typeface="Microsoft YaHei" pitchFamily="34" charset="-122"/>
              <a:cs typeface="Microsoft YaHei" pitchFamily="34" charset="-120"/>
            </a:endParaRPr>
          </a:p>
        </p:txBody>
      </p:sp>
      <p:sp>
        <p:nvSpPr>
          <p:cNvPr id="6" name="Shape 3"/>
          <p:cNvSpPr/>
          <p:nvPr/>
        </p:nvSpPr>
        <p:spPr>
          <a:xfrm>
            <a:off x="762000" y="3981450"/>
            <a:ext cx="10668000" cy="19050"/>
          </a:xfrm>
          <a:prstGeom prst="rect">
            <a:avLst/>
          </a:prstGeom>
          <a:solidFill>
            <a:srgbClr val="101010"/>
          </a:solidFill>
          <a:ln/>
        </p:spPr>
      </p:sp>
      <p:sp>
        <p:nvSpPr>
          <p:cNvPr id="7" name="Text 4"/>
          <p:cNvSpPr/>
          <p:nvPr/>
        </p:nvSpPr>
        <p:spPr>
          <a:xfrm>
            <a:off x="762000" y="4254296"/>
            <a:ext cx="11430000" cy="194310"/>
          </a:xfrm>
          <a:prstGeom prst="rect">
            <a:avLst/>
          </a:prstGeom>
          <a:noFill/>
          <a:ln/>
        </p:spPr>
        <p:txBody>
          <a:bodyPr wrap="none" lIns="0" tIns="0" rIns="0" bIns="0" rtlCol="0" anchor="t"/>
          <a:lstStyle/>
          <a:p>
            <a:pPr algn="l" indent="0" marL="0">
              <a:buNone/>
            </a:pPr>
            <a:r>
              <a:rPr lang="en-US" sz="1275" dirty="0">
                <a:solidFill>
                  <a:srgbClr val="5F5F5C"/>
                </a:solidFill>
                <a:latin typeface="Microsoft YaHei" pitchFamily="34" charset="0"/>
                <a:ea typeface="Microsoft YaHei" pitchFamily="34" charset="-122"/>
                <a:cs typeface="Microsoft YaHei" pitchFamily="34" charset="-120"/>
              </a:rPr>
              <a:t>New storage added worldwide</a:t>
            </a:r>
            <a:endParaRPr lang="en-US" sz="1275" dirty="0">
              <a:latin typeface="Microsoft YaHei" pitchFamily="34" charset="0"/>
              <a:ea typeface="Microsoft YaHei" pitchFamily="34" charset="-122"/>
              <a:cs typeface="Microsoft YaHei" pitchFamily="34" charset="-120"/>
            </a:endParaRPr>
          </a:p>
        </p:txBody>
      </p:sp>
      <p:sp>
        <p:nvSpPr>
          <p:cNvPr id="8" name="Text 5"/>
          <p:cNvSpPr/>
          <p:nvPr/>
        </p:nvSpPr>
        <p:spPr>
          <a:xfrm>
            <a:off x="762000" y="4559931"/>
            <a:ext cx="11430000" cy="822960"/>
          </a:xfrm>
          <a:prstGeom prst="rect">
            <a:avLst/>
          </a:prstGeom>
          <a:noFill/>
          <a:ln/>
        </p:spPr>
        <p:txBody>
          <a:bodyPr wrap="none" lIns="0" tIns="0" rIns="0" bIns="0" rtlCol="0" anchor="t"/>
          <a:lstStyle/>
          <a:p>
            <a:pPr algn="l" indent="0" marL="0">
              <a:buNone/>
            </a:pPr>
            <a:r>
              <a:rPr lang="en-US" sz="5400" b="1" dirty="0">
                <a:solidFill>
                  <a:srgbClr val="D7282F"/>
                </a:solidFill>
                <a:latin typeface="Microsoft YaHei" pitchFamily="34" charset="0"/>
                <a:ea typeface="Microsoft YaHei" pitchFamily="34" charset="-122"/>
                <a:cs typeface="Microsoft YaHei" pitchFamily="34" charset="-120"/>
              </a:rPr>
              <a:t>112 GW</a:t>
            </a:r>
            <a:endParaRPr lang="en-US" sz="5400" dirty="0">
              <a:latin typeface="Microsoft YaHei" pitchFamily="34" charset="0"/>
              <a:ea typeface="Microsoft YaHei" pitchFamily="34" charset="-122"/>
              <a:cs typeface="Microsoft YaHei" pitchFamily="34" charset="-120"/>
            </a:endParaRPr>
          </a:p>
        </p:txBody>
      </p:sp>
      <p:sp>
        <p:nvSpPr>
          <p:cNvPr id="9" name="Text 6"/>
          <p:cNvSpPr/>
          <p:nvPr/>
        </p:nvSpPr>
        <p:spPr>
          <a:xfrm>
            <a:off x="762000" y="5464694"/>
            <a:ext cx="11430000" cy="217170"/>
          </a:xfrm>
          <a:prstGeom prst="rect">
            <a:avLst/>
          </a:prstGeom>
          <a:noFill/>
          <a:ln/>
        </p:spPr>
        <p:txBody>
          <a:bodyPr wrap="none" lIns="0" tIns="0" rIns="0" bIns="0" rtlCol="0" anchor="t"/>
          <a:lstStyle/>
          <a:p>
            <a:pPr algn="l" indent="0" marL="0">
              <a:buNone/>
            </a:pPr>
            <a:r>
              <a:rPr lang="en-US" sz="1425" dirty="0">
                <a:solidFill>
                  <a:srgbClr val="101010"/>
                </a:solidFill>
                <a:latin typeface="Microsoft YaHei" pitchFamily="34" charset="0"/>
                <a:ea typeface="Microsoft YaHei" pitchFamily="34" charset="-122"/>
                <a:cs typeface="Microsoft YaHei" pitchFamily="34" charset="-120"/>
              </a:rPr>
              <a:t>Up 48%</a:t>
            </a:r>
            <a:endParaRPr lang="en-US" sz="1425" dirty="0">
              <a:latin typeface="Microsoft YaHei" pitchFamily="34" charset="0"/>
              <a:ea typeface="Microsoft YaHei" pitchFamily="34" charset="-122"/>
              <a:cs typeface="Microsoft YaHei" pitchFamily="34" charset="-120"/>
            </a:endParaRPr>
          </a:p>
        </p:txBody>
      </p:sp>
      <p:sp>
        <p:nvSpPr>
          <p:cNvPr id="10" name="Shape 7"/>
          <p:cNvSpPr/>
          <p:nvPr/>
        </p:nvSpPr>
        <p:spPr>
          <a:xfrm>
            <a:off x="4114800" y="4229100"/>
            <a:ext cx="0" cy="1828800"/>
          </a:xfrm>
          <a:prstGeom prst="line">
            <a:avLst/>
          </a:prstGeom>
          <a:noFill/>
          <a:ln w="9525">
            <a:solidFill>
              <a:srgbClr val="E3E3E0"/>
            </a:solidFill>
            <a:prstDash val="solid"/>
          </a:ln>
        </p:spPr>
      </p:sp>
      <p:sp>
        <p:nvSpPr>
          <p:cNvPr id="11" name="Text 8"/>
          <p:cNvSpPr/>
          <p:nvPr/>
        </p:nvSpPr>
        <p:spPr>
          <a:xfrm>
            <a:off x="4343400" y="4254296"/>
            <a:ext cx="7848600" cy="194310"/>
          </a:xfrm>
          <a:prstGeom prst="rect">
            <a:avLst/>
          </a:prstGeom>
          <a:noFill/>
          <a:ln/>
        </p:spPr>
        <p:txBody>
          <a:bodyPr wrap="none" lIns="0" tIns="0" rIns="0" bIns="0" rtlCol="0" anchor="t"/>
          <a:lstStyle/>
          <a:p>
            <a:pPr algn="l" indent="0" marL="0">
              <a:buNone/>
            </a:pPr>
            <a:r>
              <a:rPr lang="en-US" sz="1275" dirty="0">
                <a:solidFill>
                  <a:srgbClr val="5F5F5C"/>
                </a:solidFill>
                <a:latin typeface="Microsoft YaHei" pitchFamily="34" charset="0"/>
                <a:ea typeface="Microsoft YaHei" pitchFamily="34" charset="-122"/>
                <a:cs typeface="Microsoft YaHei" pitchFamily="34" charset="-120"/>
              </a:rPr>
              <a:t>Built in China</a:t>
            </a:r>
            <a:endParaRPr lang="en-US" sz="1275" dirty="0">
              <a:latin typeface="Microsoft YaHei" pitchFamily="34" charset="0"/>
              <a:ea typeface="Microsoft YaHei" pitchFamily="34" charset="-122"/>
              <a:cs typeface="Microsoft YaHei" pitchFamily="34" charset="-120"/>
            </a:endParaRPr>
          </a:p>
        </p:txBody>
      </p:sp>
      <p:sp>
        <p:nvSpPr>
          <p:cNvPr id="12" name="Text 9"/>
          <p:cNvSpPr/>
          <p:nvPr/>
        </p:nvSpPr>
        <p:spPr>
          <a:xfrm>
            <a:off x="4343400" y="4559931"/>
            <a:ext cx="7848600" cy="822960"/>
          </a:xfrm>
          <a:prstGeom prst="rect">
            <a:avLst/>
          </a:prstGeom>
          <a:noFill/>
          <a:ln/>
        </p:spPr>
        <p:txBody>
          <a:bodyPr wrap="none" lIns="0" tIns="0" rIns="0" bIns="0" rtlCol="0" anchor="t"/>
          <a:lstStyle/>
          <a:p>
            <a:pPr algn="l" indent="0" marL="0">
              <a:buNone/>
            </a:pPr>
            <a:r>
              <a:rPr lang="en-US" sz="5400" b="1" dirty="0">
                <a:solidFill>
                  <a:srgbClr val="101010"/>
                </a:solidFill>
                <a:latin typeface="Microsoft YaHei" pitchFamily="34" charset="0"/>
                <a:ea typeface="Microsoft YaHei" pitchFamily="34" charset="-122"/>
                <a:cs typeface="Microsoft YaHei" pitchFamily="34" charset="-120"/>
              </a:rPr>
              <a:t>54%</a:t>
            </a:r>
            <a:endParaRPr lang="en-US" sz="5400" dirty="0">
              <a:latin typeface="Microsoft YaHei" pitchFamily="34" charset="0"/>
              <a:ea typeface="Microsoft YaHei" pitchFamily="34" charset="-122"/>
              <a:cs typeface="Microsoft YaHei" pitchFamily="34" charset="-120"/>
            </a:endParaRPr>
          </a:p>
        </p:txBody>
      </p:sp>
      <p:sp>
        <p:nvSpPr>
          <p:cNvPr id="13" name="Text 10"/>
          <p:cNvSpPr/>
          <p:nvPr/>
        </p:nvSpPr>
        <p:spPr>
          <a:xfrm>
            <a:off x="4343400" y="5464694"/>
            <a:ext cx="7848600" cy="217170"/>
          </a:xfrm>
          <a:prstGeom prst="rect">
            <a:avLst/>
          </a:prstGeom>
          <a:noFill/>
          <a:ln/>
        </p:spPr>
        <p:txBody>
          <a:bodyPr wrap="none" lIns="0" tIns="0" rIns="0" bIns="0" rtlCol="0" anchor="t"/>
          <a:lstStyle/>
          <a:p>
            <a:pPr algn="l" indent="0" marL="0">
              <a:buNone/>
            </a:pPr>
            <a:r>
              <a:rPr lang="en-US" sz="1425" dirty="0">
                <a:solidFill>
                  <a:srgbClr val="101010"/>
                </a:solidFill>
                <a:latin typeface="Microsoft YaHei" pitchFamily="34" charset="0"/>
                <a:ea typeface="Microsoft YaHei" pitchFamily="34" charset="-122"/>
                <a:cs typeface="Microsoft YaHei" pitchFamily="34" charset="-120"/>
              </a:rPr>
              <a:t>The US 16%</a:t>
            </a:r>
            <a:endParaRPr lang="en-US" sz="1425" dirty="0">
              <a:latin typeface="Microsoft YaHei" pitchFamily="34" charset="0"/>
              <a:ea typeface="Microsoft YaHei" pitchFamily="34" charset="-122"/>
              <a:cs typeface="Microsoft YaHei" pitchFamily="34" charset="-120"/>
            </a:endParaRPr>
          </a:p>
        </p:txBody>
      </p:sp>
      <p:sp>
        <p:nvSpPr>
          <p:cNvPr id="14" name="Shape 11"/>
          <p:cNvSpPr/>
          <p:nvPr/>
        </p:nvSpPr>
        <p:spPr>
          <a:xfrm>
            <a:off x="7696200" y="4229100"/>
            <a:ext cx="0" cy="1828800"/>
          </a:xfrm>
          <a:prstGeom prst="line">
            <a:avLst/>
          </a:prstGeom>
          <a:noFill/>
          <a:ln w="9525">
            <a:solidFill>
              <a:srgbClr val="E3E3E0"/>
            </a:solidFill>
            <a:prstDash val="solid"/>
          </a:ln>
        </p:spPr>
      </p:sp>
      <p:sp>
        <p:nvSpPr>
          <p:cNvPr id="15" name="Text 12"/>
          <p:cNvSpPr/>
          <p:nvPr/>
        </p:nvSpPr>
        <p:spPr>
          <a:xfrm>
            <a:off x="7924800" y="4254296"/>
            <a:ext cx="4267200" cy="194310"/>
          </a:xfrm>
          <a:prstGeom prst="rect">
            <a:avLst/>
          </a:prstGeom>
          <a:noFill/>
          <a:ln/>
        </p:spPr>
        <p:txBody>
          <a:bodyPr wrap="none" lIns="0" tIns="0" rIns="0" bIns="0" rtlCol="0" anchor="t"/>
          <a:lstStyle/>
          <a:p>
            <a:pPr algn="l" indent="0" marL="0">
              <a:buNone/>
            </a:pPr>
            <a:r>
              <a:rPr lang="en-US" sz="1275" dirty="0">
                <a:solidFill>
                  <a:srgbClr val="5F5F5C"/>
                </a:solidFill>
                <a:latin typeface="Microsoft YaHei" pitchFamily="34" charset="0"/>
                <a:ea typeface="Microsoft YaHei" pitchFamily="34" charset="-122"/>
                <a:cs typeface="Microsoft YaHei" pitchFamily="34" charset="-120"/>
              </a:rPr>
              <a:t>Average battery pack price</a:t>
            </a:r>
            <a:endParaRPr lang="en-US" sz="1275" dirty="0">
              <a:latin typeface="Microsoft YaHei" pitchFamily="34" charset="0"/>
              <a:ea typeface="Microsoft YaHei" pitchFamily="34" charset="-122"/>
              <a:cs typeface="Microsoft YaHei" pitchFamily="34" charset="-120"/>
            </a:endParaRPr>
          </a:p>
        </p:txBody>
      </p:sp>
      <p:sp>
        <p:nvSpPr>
          <p:cNvPr id="16" name="Text 13"/>
          <p:cNvSpPr/>
          <p:nvPr/>
        </p:nvSpPr>
        <p:spPr>
          <a:xfrm>
            <a:off x="7924800" y="4559931"/>
            <a:ext cx="4267200" cy="822960"/>
          </a:xfrm>
          <a:prstGeom prst="rect">
            <a:avLst/>
          </a:prstGeom>
          <a:noFill/>
          <a:ln/>
        </p:spPr>
        <p:txBody>
          <a:bodyPr wrap="none" lIns="0" tIns="0" rIns="0" bIns="0" rtlCol="0" anchor="t"/>
          <a:lstStyle/>
          <a:p>
            <a:pPr algn="l" indent="0" marL="0">
              <a:buNone/>
            </a:pPr>
            <a:r>
              <a:rPr lang="en-US" sz="5400" b="1" dirty="0">
                <a:solidFill>
                  <a:srgbClr val="101010"/>
                </a:solidFill>
                <a:latin typeface="Microsoft YaHei" pitchFamily="34" charset="0"/>
                <a:ea typeface="Microsoft YaHei" pitchFamily="34" charset="-122"/>
                <a:cs typeface="Microsoft YaHei" pitchFamily="34" charset="-120"/>
              </a:rPr>
              <a:t>$70/kWh</a:t>
            </a:r>
            <a:endParaRPr lang="en-US" sz="5400" dirty="0">
              <a:latin typeface="Microsoft YaHei" pitchFamily="34" charset="0"/>
              <a:ea typeface="Microsoft YaHei" pitchFamily="34" charset="-122"/>
              <a:cs typeface="Microsoft YaHei" pitchFamily="34" charset="-120"/>
            </a:endParaRPr>
          </a:p>
        </p:txBody>
      </p:sp>
      <p:sp>
        <p:nvSpPr>
          <p:cNvPr id="17" name="Text 14"/>
          <p:cNvSpPr/>
          <p:nvPr/>
        </p:nvSpPr>
        <p:spPr>
          <a:xfrm>
            <a:off x="7924800" y="5464694"/>
            <a:ext cx="4267200" cy="217170"/>
          </a:xfrm>
          <a:prstGeom prst="rect">
            <a:avLst/>
          </a:prstGeom>
          <a:noFill/>
          <a:ln/>
        </p:spPr>
        <p:txBody>
          <a:bodyPr wrap="none" lIns="0" tIns="0" rIns="0" bIns="0" rtlCol="0" anchor="t"/>
          <a:lstStyle/>
          <a:p>
            <a:pPr algn="l" indent="0" marL="0">
              <a:buNone/>
            </a:pPr>
            <a:r>
              <a:rPr lang="en-US" sz="1425" dirty="0">
                <a:solidFill>
                  <a:srgbClr val="101010"/>
                </a:solidFill>
                <a:latin typeface="Microsoft YaHei" pitchFamily="34" charset="0"/>
                <a:ea typeface="Microsoft YaHei" pitchFamily="34" charset="-122"/>
                <a:cs typeface="Microsoft YaHei" pitchFamily="34" charset="-120"/>
              </a:rPr>
              <a:t>Down 45%</a:t>
            </a:r>
            <a:endParaRPr lang="en-US" sz="1425" dirty="0">
              <a:latin typeface="Microsoft YaHei" pitchFamily="34" charset="0"/>
              <a:ea typeface="Microsoft YaHei" pitchFamily="34" charset="-122"/>
              <a:cs typeface="Microsoft YaHei" pitchFamily="34" charset="-120"/>
            </a:endParaRPr>
          </a:p>
        </p:txBody>
      </p:sp>
      <p:sp>
        <p:nvSpPr>
          <p:cNvPr id="18" name="Text 15"/>
          <p:cNvSpPr/>
          <p:nvPr/>
        </p:nvSpPr>
        <p:spPr>
          <a:xfrm>
            <a:off x="762000" y="6215362"/>
            <a:ext cx="11430000" cy="160020"/>
          </a:xfrm>
          <a:prstGeom prst="rect">
            <a:avLst/>
          </a:prstGeom>
          <a:noFill/>
          <a:ln/>
        </p:spPr>
        <p:txBody>
          <a:bodyPr wrap="none" lIns="0" tIns="0" rIns="0" bIns="0" rtlCol="0" anchor="t"/>
          <a:lstStyle/>
          <a:p>
            <a:pPr algn="l" indent="0" marL="0">
              <a:buNone/>
            </a:pPr>
            <a:r>
              <a:rPr lang="en-US" sz="1050" dirty="0">
                <a:solidFill>
                  <a:srgbClr val="5F5F5C"/>
                </a:solidFill>
                <a:latin typeface="Microsoft YaHei" pitchFamily="34" charset="0"/>
                <a:ea typeface="Microsoft YaHei" pitchFamily="34" charset="-122"/>
                <a:cs typeface="Microsoft YaHei" pitchFamily="34" charset="-120"/>
              </a:rPr>
              <a:t>Source: BNEF (Dec 2025, May 2026). Battery and other new storage, excluding pumped hydro. Illustrative image</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7F5"/>
          </a:solidFill>
          <a:ln/>
        </p:spPr>
      </p:sp>
      <p:sp>
        <p:nvSpPr>
          <p:cNvPr id="3" name="Shape 1"/>
          <p:cNvSpPr/>
          <p:nvPr/>
        </p:nvSpPr>
        <p:spPr>
          <a:xfrm>
            <a:off x="0" y="0"/>
            <a:ext cx="12192000" cy="76200"/>
          </a:xfrm>
          <a:prstGeom prst="rect">
            <a:avLst/>
          </a:prstGeom>
          <a:solidFill>
            <a:srgbClr val="D7282F"/>
          </a:solidFill>
          <a:ln/>
        </p:spPr>
      </p:sp>
      <p:sp>
        <p:nvSpPr>
          <p:cNvPr id="4" name="Text 2"/>
          <p:cNvSpPr/>
          <p:nvPr/>
        </p:nvSpPr>
        <p:spPr>
          <a:xfrm>
            <a:off x="762000" y="601122"/>
            <a:ext cx="11430000" cy="2743200"/>
          </a:xfrm>
          <a:prstGeom prst="rect">
            <a:avLst/>
          </a:prstGeom>
          <a:noFill/>
          <a:ln/>
        </p:spPr>
        <p:txBody>
          <a:bodyPr wrap="none" lIns="0" tIns="0" rIns="0" bIns="0" rtlCol="0" anchor="t"/>
          <a:lstStyle/>
          <a:p>
            <a:pPr algn="l" indent="0" marL="0">
              <a:buNone/>
            </a:pPr>
            <a:r>
              <a:rPr lang="en-US" sz="18000" b="1" dirty="0">
                <a:solidFill>
                  <a:srgbClr val="D7282F"/>
                </a:solidFill>
                <a:latin typeface="Microsoft YaHei" pitchFamily="34" charset="0"/>
                <a:ea typeface="Microsoft YaHei" pitchFamily="34" charset="-122"/>
                <a:cs typeface="Microsoft YaHei" pitchFamily="34" charset="-120"/>
              </a:rPr>
              <a:t>03</a:t>
            </a:r>
            <a:endParaRPr lang="en-US" sz="18000" dirty="0">
              <a:latin typeface="Microsoft YaHei" pitchFamily="34" charset="0"/>
              <a:ea typeface="Microsoft YaHei" pitchFamily="34" charset="-122"/>
              <a:cs typeface="Microsoft YaHei" pitchFamily="34" charset="-120"/>
            </a:endParaRPr>
          </a:p>
        </p:txBody>
      </p:sp>
      <p:sp>
        <p:nvSpPr>
          <p:cNvPr id="5" name="Text 3"/>
          <p:cNvSpPr/>
          <p:nvPr/>
        </p:nvSpPr>
        <p:spPr>
          <a:xfrm>
            <a:off x="5334000" y="1550879"/>
            <a:ext cx="6858000" cy="548640"/>
          </a:xfrm>
          <a:prstGeom prst="rect">
            <a:avLst/>
          </a:prstGeom>
          <a:noFill/>
          <a:ln/>
        </p:spPr>
        <p:txBody>
          <a:bodyPr wrap="none" lIns="0" tIns="0" rIns="0" bIns="0" rtlCol="0" anchor="t"/>
          <a:lstStyle/>
          <a:p>
            <a:pPr algn="l" indent="0" marL="0">
              <a:buNone/>
            </a:pPr>
            <a:r>
              <a:rPr lang="en-US" sz="3600" b="1" dirty="0">
                <a:solidFill>
                  <a:srgbClr val="101010"/>
                </a:solidFill>
                <a:latin typeface="Microsoft YaHei" pitchFamily="34" charset="0"/>
                <a:ea typeface="Microsoft YaHei" pitchFamily="34" charset="-122"/>
                <a:cs typeface="Microsoft YaHei" pitchFamily="34" charset="-120"/>
              </a:rPr>
              <a:t>2026: not settled yet</a:t>
            </a:r>
            <a:endParaRPr lang="en-US" sz="3600" dirty="0">
              <a:latin typeface="Microsoft YaHei" pitchFamily="34" charset="0"/>
              <a:ea typeface="Microsoft YaHei" pitchFamily="34" charset="-122"/>
              <a:cs typeface="Microsoft YaHei" pitchFamily="34" charset="-120"/>
            </a:endParaRPr>
          </a:p>
        </p:txBody>
      </p:sp>
      <p:sp>
        <p:nvSpPr>
          <p:cNvPr id="6" name="Text 4"/>
          <p:cNvSpPr/>
          <p:nvPr/>
        </p:nvSpPr>
        <p:spPr>
          <a:xfrm>
            <a:off x="5334000" y="2207506"/>
            <a:ext cx="6858000" cy="228600"/>
          </a:xfrm>
          <a:prstGeom prst="rect">
            <a:avLst/>
          </a:prstGeom>
          <a:noFill/>
          <a:ln/>
        </p:spPr>
        <p:txBody>
          <a:bodyPr wrap="none" lIns="0" tIns="0" rIns="0" bIns="0" rtlCol="0" anchor="t"/>
          <a:lstStyle/>
          <a:p>
            <a:pPr algn="l" indent="0" marL="0">
              <a:buNone/>
            </a:pPr>
            <a:r>
              <a:rPr lang="en-US" sz="1500" dirty="0">
                <a:solidFill>
                  <a:srgbClr val="5F5F5C"/>
                </a:solidFill>
                <a:latin typeface="Microsoft YaHei" pitchFamily="34" charset="0"/>
                <a:ea typeface="Microsoft YaHei" pitchFamily="34" charset="-122"/>
                <a:cs typeface="Microsoft YaHei" pitchFamily="34" charset="-120"/>
              </a:rPr>
              <a:t>What has changed this year, and what comes next</a:t>
            </a:r>
            <a:endParaRPr lang="en-US" sz="1500" dirty="0">
              <a:latin typeface="Microsoft YaHei" pitchFamily="34" charset="0"/>
              <a:ea typeface="Microsoft YaHei" pitchFamily="34" charset="-122"/>
              <a:cs typeface="Microsoft YaHei" pitchFamily="34" charset="-120"/>
            </a:endParaRPr>
          </a:p>
        </p:txBody>
      </p:sp>
      <p:sp>
        <p:nvSpPr>
          <p:cNvPr id="7" name="Shape 5"/>
          <p:cNvSpPr/>
          <p:nvPr/>
        </p:nvSpPr>
        <p:spPr>
          <a:xfrm>
            <a:off x="5334000" y="2857500"/>
            <a:ext cx="6096000" cy="19050"/>
          </a:xfrm>
          <a:prstGeom prst="rect">
            <a:avLst/>
          </a:prstGeom>
          <a:solidFill>
            <a:srgbClr val="101010"/>
          </a:solidFill>
          <a:ln/>
        </p:spPr>
      </p:sp>
      <p:sp>
        <p:nvSpPr>
          <p:cNvPr id="8" name="Text 6"/>
          <p:cNvSpPr/>
          <p:nvPr/>
        </p:nvSpPr>
        <p:spPr>
          <a:xfrm>
            <a:off x="5334000" y="3073196"/>
            <a:ext cx="6858000" cy="194310"/>
          </a:xfrm>
          <a:prstGeom prst="rect">
            <a:avLst/>
          </a:prstGeom>
          <a:noFill/>
          <a:ln/>
        </p:spPr>
        <p:txBody>
          <a:bodyPr wrap="none" lIns="0" tIns="0" rIns="0" bIns="0" rtlCol="0" anchor="t"/>
          <a:lstStyle/>
          <a:p>
            <a:pPr algn="l" indent="0" marL="0">
              <a:buNone/>
            </a:pPr>
            <a:r>
              <a:rPr lang="en-US" sz="1275" b="1" dirty="0">
                <a:solidFill>
                  <a:srgbClr val="D7282F"/>
                </a:solidFill>
                <a:latin typeface="Microsoft YaHei" pitchFamily="34" charset="0"/>
                <a:ea typeface="Microsoft YaHei" pitchFamily="34" charset="-122"/>
                <a:cs typeface="Microsoft YaHei" pitchFamily="34" charset="-120"/>
              </a:rPr>
              <a:t>12</a:t>
            </a:r>
            <a:endParaRPr lang="en-US" sz="1275" dirty="0">
              <a:latin typeface="Microsoft YaHei" pitchFamily="34" charset="0"/>
              <a:ea typeface="Microsoft YaHei" pitchFamily="34" charset="-122"/>
              <a:cs typeface="Microsoft YaHei" pitchFamily="34" charset="-120"/>
            </a:endParaRPr>
          </a:p>
        </p:txBody>
      </p:sp>
      <p:sp>
        <p:nvSpPr>
          <p:cNvPr id="9" name="Text 7"/>
          <p:cNvSpPr/>
          <p:nvPr/>
        </p:nvSpPr>
        <p:spPr>
          <a:xfrm>
            <a:off x="5943600" y="3054869"/>
            <a:ext cx="6248400" cy="217170"/>
          </a:xfrm>
          <a:prstGeom prst="rect">
            <a:avLst/>
          </a:prstGeom>
          <a:noFill/>
          <a:ln/>
        </p:spPr>
        <p:txBody>
          <a:bodyPr wrap="none" lIns="0" tIns="0" rIns="0" bIns="0" rtlCol="0" anchor="t"/>
          <a:lstStyle/>
          <a:p>
            <a:pPr algn="l" indent="0" marL="0">
              <a:buNone/>
            </a:pPr>
            <a:r>
              <a:rPr lang="en-US" sz="1425" dirty="0">
                <a:solidFill>
                  <a:srgbClr val="101010"/>
                </a:solidFill>
                <a:latin typeface="Microsoft YaHei" pitchFamily="34" charset="0"/>
                <a:ea typeface="Microsoft YaHei" pitchFamily="34" charset="-122"/>
                <a:cs typeface="Microsoft YaHei" pitchFamily="34" charset="-120"/>
              </a:rPr>
              <a:t>Solar climbs, but gas and curtailment push back</a:t>
            </a:r>
            <a:endParaRPr lang="en-US" sz="1425" dirty="0">
              <a:latin typeface="Microsoft YaHei" pitchFamily="34" charset="0"/>
              <a:ea typeface="Microsoft YaHei" pitchFamily="34" charset="-122"/>
              <a:cs typeface="Microsoft YaHei" pitchFamily="34" charset="-120"/>
            </a:endParaRPr>
          </a:p>
        </p:txBody>
      </p:sp>
      <p:sp>
        <p:nvSpPr>
          <p:cNvPr id="10" name="Shape 8"/>
          <p:cNvSpPr/>
          <p:nvPr/>
        </p:nvSpPr>
        <p:spPr>
          <a:xfrm>
            <a:off x="5334000" y="3600450"/>
            <a:ext cx="6096000" cy="0"/>
          </a:xfrm>
          <a:prstGeom prst="line">
            <a:avLst/>
          </a:prstGeom>
          <a:noFill/>
          <a:ln w="9525">
            <a:solidFill>
              <a:srgbClr val="E3E3E0"/>
            </a:solidFill>
            <a:prstDash val="solid"/>
          </a:ln>
        </p:spPr>
      </p:sp>
      <p:sp>
        <p:nvSpPr>
          <p:cNvPr id="11" name="Text 9"/>
          <p:cNvSpPr/>
          <p:nvPr/>
        </p:nvSpPr>
        <p:spPr>
          <a:xfrm>
            <a:off x="5334000" y="3758996"/>
            <a:ext cx="6858000" cy="194310"/>
          </a:xfrm>
          <a:prstGeom prst="rect">
            <a:avLst/>
          </a:prstGeom>
          <a:noFill/>
          <a:ln/>
        </p:spPr>
        <p:txBody>
          <a:bodyPr wrap="none" lIns="0" tIns="0" rIns="0" bIns="0" rtlCol="0" anchor="t"/>
          <a:lstStyle/>
          <a:p>
            <a:pPr algn="l" indent="0" marL="0">
              <a:buNone/>
            </a:pPr>
            <a:r>
              <a:rPr lang="en-US" sz="1275" b="1" dirty="0">
                <a:solidFill>
                  <a:srgbClr val="D7282F"/>
                </a:solidFill>
                <a:latin typeface="Microsoft YaHei" pitchFamily="34" charset="0"/>
                <a:ea typeface="Microsoft YaHei" pitchFamily="34" charset="-122"/>
                <a:cs typeface="Microsoft YaHei" pitchFamily="34" charset="-120"/>
              </a:rPr>
              <a:t>13</a:t>
            </a:r>
            <a:endParaRPr lang="en-US" sz="1275" dirty="0">
              <a:latin typeface="Microsoft YaHei" pitchFamily="34" charset="0"/>
              <a:ea typeface="Microsoft YaHei" pitchFamily="34" charset="-122"/>
              <a:cs typeface="Microsoft YaHei" pitchFamily="34" charset="-120"/>
            </a:endParaRPr>
          </a:p>
        </p:txBody>
      </p:sp>
      <p:sp>
        <p:nvSpPr>
          <p:cNvPr id="12" name="Text 10"/>
          <p:cNvSpPr/>
          <p:nvPr/>
        </p:nvSpPr>
        <p:spPr>
          <a:xfrm>
            <a:off x="5943600" y="3740669"/>
            <a:ext cx="6248400" cy="217170"/>
          </a:xfrm>
          <a:prstGeom prst="rect">
            <a:avLst/>
          </a:prstGeom>
          <a:noFill/>
          <a:ln/>
        </p:spPr>
        <p:txBody>
          <a:bodyPr wrap="none" lIns="0" tIns="0" rIns="0" bIns="0" rtlCol="0" anchor="t"/>
          <a:lstStyle/>
          <a:p>
            <a:pPr algn="l" indent="0" marL="0">
              <a:buNone/>
            </a:pPr>
            <a:r>
              <a:rPr lang="en-US" sz="1425" dirty="0">
                <a:solidFill>
                  <a:srgbClr val="101010"/>
                </a:solidFill>
                <a:latin typeface="Microsoft YaHei" pitchFamily="34" charset="0"/>
                <a:ea typeface="Microsoft YaHei" pitchFamily="34" charset="-122"/>
                <a:cs typeface="Microsoft YaHei" pitchFamily="34" charset="-120"/>
              </a:rPr>
              <a:t>Solar installs set for first fall in two decades</a:t>
            </a:r>
            <a:endParaRPr lang="en-US" sz="1425" dirty="0">
              <a:latin typeface="Microsoft YaHei" pitchFamily="34" charset="0"/>
              <a:ea typeface="Microsoft YaHei" pitchFamily="34" charset="-122"/>
              <a:cs typeface="Microsoft YaHei" pitchFamily="34" charset="-120"/>
            </a:endParaRPr>
          </a:p>
        </p:txBody>
      </p:sp>
      <p:sp>
        <p:nvSpPr>
          <p:cNvPr id="13" name="Shape 11"/>
          <p:cNvSpPr/>
          <p:nvPr/>
        </p:nvSpPr>
        <p:spPr>
          <a:xfrm>
            <a:off x="5334000" y="4286250"/>
            <a:ext cx="6096000" cy="0"/>
          </a:xfrm>
          <a:prstGeom prst="line">
            <a:avLst/>
          </a:prstGeom>
          <a:noFill/>
          <a:ln w="9525">
            <a:solidFill>
              <a:srgbClr val="E3E3E0"/>
            </a:solidFill>
            <a:prstDash val="solid"/>
          </a:ln>
        </p:spPr>
      </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7F5"/>
          </a:solidFill>
          <a:ln/>
        </p:spPr>
      </p:sp>
      <p:sp>
        <p:nvSpPr>
          <p:cNvPr id="3" name="Shape 1"/>
          <p:cNvSpPr/>
          <p:nvPr/>
        </p:nvSpPr>
        <p:spPr>
          <a:xfrm>
            <a:off x="0" y="0"/>
            <a:ext cx="12192000" cy="76200"/>
          </a:xfrm>
          <a:prstGeom prst="rect">
            <a:avLst/>
          </a:prstGeom>
          <a:solidFill>
            <a:srgbClr val="D7282F"/>
          </a:solidFill>
          <a:ln/>
        </p:spPr>
      </p:sp>
      <p:sp>
        <p:nvSpPr>
          <p:cNvPr id="4" name="Text 2"/>
          <p:cNvSpPr/>
          <p:nvPr/>
        </p:nvSpPr>
        <p:spPr>
          <a:xfrm>
            <a:off x="762000" y="443573"/>
            <a:ext cx="11430000" cy="171450"/>
          </a:xfrm>
          <a:prstGeom prst="rect">
            <a:avLst/>
          </a:prstGeom>
          <a:noFill/>
          <a:ln/>
        </p:spPr>
        <p:txBody>
          <a:bodyPr wrap="none" lIns="0" tIns="0" rIns="0" bIns="0" rtlCol="0" anchor="t"/>
          <a:lstStyle/>
          <a:p>
            <a:pPr algn="l" indent="0" marL="0">
              <a:buNone/>
            </a:pPr>
            <a:r>
              <a:rPr lang="en-US" sz="1125" b="1" dirty="0">
                <a:solidFill>
                  <a:srgbClr val="D7282F"/>
                </a:solidFill>
                <a:latin typeface="Microsoft YaHei" pitchFamily="34" charset="0"/>
                <a:ea typeface="Microsoft YaHei" pitchFamily="34" charset="-122"/>
                <a:cs typeface="Microsoft YaHei" pitchFamily="34" charset="-120"/>
              </a:rPr>
              <a:t>3</a:t>
            </a:r>
            <a:endParaRPr lang="en-US" sz="1125" dirty="0">
              <a:latin typeface="Microsoft YaHei" pitchFamily="34" charset="0"/>
              <a:ea typeface="Microsoft YaHei" pitchFamily="34" charset="-122"/>
              <a:cs typeface="Microsoft YaHei" pitchFamily="34" charset="-120"/>
            </a:endParaRPr>
          </a:p>
        </p:txBody>
      </p:sp>
      <p:sp>
        <p:nvSpPr>
          <p:cNvPr id="5" name="Text 3"/>
          <p:cNvSpPr/>
          <p:nvPr/>
        </p:nvSpPr>
        <p:spPr>
          <a:xfrm>
            <a:off x="1028700" y="443573"/>
            <a:ext cx="11163300" cy="171450"/>
          </a:xfrm>
          <a:prstGeom prst="rect">
            <a:avLst/>
          </a:prstGeom>
          <a:noFill/>
          <a:ln/>
        </p:spPr>
        <p:txBody>
          <a:bodyPr wrap="none" lIns="0" tIns="0" rIns="0" bIns="0" rtlCol="0" anchor="t"/>
          <a:lstStyle/>
          <a:p>
            <a:pPr algn="l" indent="0" marL="0">
              <a:buNone/>
            </a:pPr>
            <a:r>
              <a:rPr lang="en-US" sz="1125" dirty="0">
                <a:solidFill>
                  <a:srgbClr val="5F5F5C"/>
                </a:solidFill>
                <a:latin typeface="Microsoft YaHei" pitchFamily="34" charset="0"/>
                <a:ea typeface="Microsoft YaHei" pitchFamily="34" charset="-122"/>
                <a:cs typeface="Microsoft YaHei" pitchFamily="34" charset="-120"/>
              </a:rPr>
              <a:t>2026: not settled yet</a:t>
            </a:r>
            <a:endParaRPr lang="en-US" sz="1125" dirty="0">
              <a:latin typeface="Microsoft YaHei" pitchFamily="34" charset="0"/>
              <a:ea typeface="Microsoft YaHei" pitchFamily="34" charset="-122"/>
              <a:cs typeface="Microsoft YaHei" pitchFamily="34" charset="-120"/>
            </a:endParaRPr>
          </a:p>
        </p:txBody>
      </p:sp>
      <p:sp>
        <p:nvSpPr>
          <p:cNvPr id="6" name="Text 4"/>
          <p:cNvSpPr/>
          <p:nvPr/>
        </p:nvSpPr>
        <p:spPr>
          <a:xfrm>
            <a:off x="762000" y="1174343"/>
            <a:ext cx="11430000" cy="388620"/>
          </a:xfrm>
          <a:prstGeom prst="rect">
            <a:avLst/>
          </a:prstGeom>
          <a:noFill/>
          <a:ln/>
        </p:spPr>
        <p:txBody>
          <a:bodyPr wrap="none" lIns="0" tIns="0" rIns="0" bIns="0" rtlCol="0" anchor="t"/>
          <a:lstStyle/>
          <a:p>
            <a:pPr algn="l" indent="0" marL="0">
              <a:buNone/>
            </a:pPr>
            <a:r>
              <a:rPr lang="en-US" sz="2550" b="1" dirty="0">
                <a:solidFill>
                  <a:srgbClr val="101010"/>
                </a:solidFill>
                <a:latin typeface="Microsoft YaHei" pitchFamily="34" charset="0"/>
                <a:ea typeface="Microsoft YaHei" pitchFamily="34" charset="-122"/>
                <a:cs typeface="Microsoft YaHei" pitchFamily="34" charset="-120"/>
              </a:rPr>
              <a:t>Solar climbs, but gas and curtailment push back</a:t>
            </a:r>
            <a:endParaRPr lang="en-US" sz="2550" dirty="0">
              <a:latin typeface="Microsoft YaHei" pitchFamily="34" charset="0"/>
              <a:ea typeface="Microsoft YaHei" pitchFamily="34" charset="-122"/>
              <a:cs typeface="Microsoft YaHei" pitchFamily="34" charset="-120"/>
            </a:endParaRPr>
          </a:p>
        </p:txBody>
      </p:sp>
      <p:sp>
        <p:nvSpPr>
          <p:cNvPr id="7" name="Shape 5"/>
          <p:cNvSpPr/>
          <p:nvPr/>
        </p:nvSpPr>
        <p:spPr>
          <a:xfrm>
            <a:off x="762000" y="1714500"/>
            <a:ext cx="10668000" cy="19050"/>
          </a:xfrm>
          <a:prstGeom prst="rect">
            <a:avLst/>
          </a:prstGeom>
          <a:solidFill>
            <a:srgbClr val="101010"/>
          </a:solidFill>
          <a:ln/>
        </p:spPr>
      </p:sp>
      <p:sp>
        <p:nvSpPr>
          <p:cNvPr id="8" name="Text 6"/>
          <p:cNvSpPr/>
          <p:nvPr/>
        </p:nvSpPr>
        <p:spPr>
          <a:xfrm>
            <a:off x="762000" y="2063546"/>
            <a:ext cx="11430000" cy="194310"/>
          </a:xfrm>
          <a:prstGeom prst="rect">
            <a:avLst/>
          </a:prstGeom>
          <a:noFill/>
          <a:ln/>
        </p:spPr>
        <p:txBody>
          <a:bodyPr wrap="none" lIns="0" tIns="0" rIns="0" bIns="0" rtlCol="0" anchor="t"/>
          <a:lstStyle/>
          <a:p>
            <a:pPr algn="l" indent="0" marL="0">
              <a:buNone/>
            </a:pPr>
            <a:r>
              <a:rPr lang="en-US" sz="1275" b="1" dirty="0">
                <a:solidFill>
                  <a:srgbClr val="D7282F"/>
                </a:solidFill>
                <a:latin typeface="Microsoft YaHei" pitchFamily="34" charset="0"/>
                <a:ea typeface="Microsoft YaHei" pitchFamily="34" charset="-122"/>
                <a:cs typeface="Microsoft YaHei" pitchFamily="34" charset="-120"/>
              </a:rPr>
              <a:t>World</a:t>
            </a:r>
            <a:endParaRPr lang="en-US" sz="1275" dirty="0">
              <a:latin typeface="Microsoft YaHei" pitchFamily="34" charset="0"/>
              <a:ea typeface="Microsoft YaHei" pitchFamily="34" charset="-122"/>
              <a:cs typeface="Microsoft YaHei" pitchFamily="34" charset="-120"/>
            </a:endParaRPr>
          </a:p>
        </p:txBody>
      </p:sp>
      <p:sp>
        <p:nvSpPr>
          <p:cNvPr id="9" name="Text 7"/>
          <p:cNvSpPr/>
          <p:nvPr/>
        </p:nvSpPr>
        <p:spPr>
          <a:xfrm>
            <a:off x="762000" y="4101896"/>
            <a:ext cx="11430000" cy="194310"/>
          </a:xfrm>
          <a:prstGeom prst="rect">
            <a:avLst/>
          </a:prstGeom>
          <a:noFill/>
          <a:ln/>
        </p:spPr>
        <p:txBody>
          <a:bodyPr wrap="none" lIns="0" tIns="0" rIns="0" bIns="0" rtlCol="0" anchor="t"/>
          <a:lstStyle/>
          <a:p>
            <a:pPr algn="l" indent="0" marL="0">
              <a:buNone/>
            </a:pPr>
            <a:r>
              <a:rPr lang="en-US" sz="1275" b="1" dirty="0">
                <a:solidFill>
                  <a:srgbClr val="D7282F"/>
                </a:solidFill>
                <a:latin typeface="Microsoft YaHei" pitchFamily="34" charset="0"/>
                <a:ea typeface="Microsoft YaHei" pitchFamily="34" charset="-122"/>
                <a:cs typeface="Microsoft YaHei" pitchFamily="34" charset="-120"/>
              </a:rPr>
              <a:t>China</a:t>
            </a:r>
            <a:endParaRPr lang="en-US" sz="1275" dirty="0">
              <a:latin typeface="Microsoft YaHei" pitchFamily="34" charset="0"/>
              <a:ea typeface="Microsoft YaHei" pitchFamily="34" charset="-122"/>
              <a:cs typeface="Microsoft YaHei" pitchFamily="34" charset="-120"/>
            </a:endParaRPr>
          </a:p>
        </p:txBody>
      </p:sp>
      <p:sp>
        <p:nvSpPr>
          <p:cNvPr id="10" name="Shape 8"/>
          <p:cNvSpPr/>
          <p:nvPr/>
        </p:nvSpPr>
        <p:spPr>
          <a:xfrm>
            <a:off x="1790700" y="2076450"/>
            <a:ext cx="0" cy="1733550"/>
          </a:xfrm>
          <a:prstGeom prst="line">
            <a:avLst/>
          </a:prstGeom>
          <a:noFill/>
          <a:ln w="9525">
            <a:solidFill>
              <a:srgbClr val="90908D"/>
            </a:solidFill>
            <a:prstDash val="solid"/>
          </a:ln>
        </p:spPr>
      </p:sp>
      <p:sp>
        <p:nvSpPr>
          <p:cNvPr id="11" name="Shape 9"/>
          <p:cNvSpPr/>
          <p:nvPr/>
        </p:nvSpPr>
        <p:spPr>
          <a:xfrm>
            <a:off x="3409950" y="3810000"/>
            <a:ext cx="0" cy="1390650"/>
          </a:xfrm>
          <a:prstGeom prst="line">
            <a:avLst/>
          </a:prstGeom>
          <a:noFill/>
          <a:ln w="9525">
            <a:solidFill>
              <a:srgbClr val="90908D"/>
            </a:solidFill>
            <a:prstDash val="solid"/>
          </a:ln>
        </p:spPr>
      </p:sp>
      <p:sp>
        <p:nvSpPr>
          <p:cNvPr id="12" name="Shape 10"/>
          <p:cNvSpPr/>
          <p:nvPr/>
        </p:nvSpPr>
        <p:spPr>
          <a:xfrm>
            <a:off x="5029200" y="3810000"/>
            <a:ext cx="0" cy="1390650"/>
          </a:xfrm>
          <a:prstGeom prst="line">
            <a:avLst/>
          </a:prstGeom>
          <a:noFill/>
          <a:ln w="9525">
            <a:solidFill>
              <a:srgbClr val="90908D"/>
            </a:solidFill>
            <a:prstDash val="solid"/>
          </a:ln>
        </p:spPr>
      </p:sp>
      <p:sp>
        <p:nvSpPr>
          <p:cNvPr id="13" name="Shape 11"/>
          <p:cNvSpPr/>
          <p:nvPr/>
        </p:nvSpPr>
        <p:spPr>
          <a:xfrm>
            <a:off x="6648450" y="2076450"/>
            <a:ext cx="0" cy="1733550"/>
          </a:xfrm>
          <a:prstGeom prst="line">
            <a:avLst/>
          </a:prstGeom>
          <a:noFill/>
          <a:ln w="9525">
            <a:solidFill>
              <a:srgbClr val="D7282F"/>
            </a:solidFill>
            <a:prstDash val="solid"/>
          </a:ln>
        </p:spPr>
      </p:sp>
      <p:sp>
        <p:nvSpPr>
          <p:cNvPr id="14" name="Shape 12"/>
          <p:cNvSpPr/>
          <p:nvPr/>
        </p:nvSpPr>
        <p:spPr>
          <a:xfrm>
            <a:off x="8267700" y="3810000"/>
            <a:ext cx="0" cy="1390650"/>
          </a:xfrm>
          <a:prstGeom prst="line">
            <a:avLst/>
          </a:prstGeom>
          <a:noFill/>
          <a:ln w="9525">
            <a:solidFill>
              <a:srgbClr val="90908D"/>
            </a:solidFill>
            <a:prstDash val="solid"/>
          </a:ln>
        </p:spPr>
      </p:sp>
      <p:sp>
        <p:nvSpPr>
          <p:cNvPr id="15" name="Shape 13"/>
          <p:cNvSpPr/>
          <p:nvPr/>
        </p:nvSpPr>
        <p:spPr>
          <a:xfrm>
            <a:off x="9886950" y="3810000"/>
            <a:ext cx="0" cy="1390650"/>
          </a:xfrm>
          <a:prstGeom prst="line">
            <a:avLst/>
          </a:prstGeom>
          <a:noFill/>
          <a:ln w="9525">
            <a:solidFill>
              <a:srgbClr val="90908D"/>
            </a:solidFill>
            <a:prstDash val="solid"/>
          </a:ln>
        </p:spPr>
      </p:sp>
      <p:sp>
        <p:nvSpPr>
          <p:cNvPr id="16" name="Shape 14"/>
          <p:cNvSpPr/>
          <p:nvPr/>
        </p:nvSpPr>
        <p:spPr>
          <a:xfrm>
            <a:off x="1638300" y="3810000"/>
            <a:ext cx="9791700" cy="0"/>
          </a:xfrm>
          <a:prstGeom prst="line">
            <a:avLst/>
          </a:prstGeom>
          <a:noFill/>
          <a:ln w="19050">
            <a:solidFill>
              <a:srgbClr val="101010"/>
            </a:solidFill>
            <a:prstDash val="solid"/>
          </a:ln>
        </p:spPr>
      </p:sp>
      <p:sp>
        <p:nvSpPr>
          <p:cNvPr id="17" name="Shape 15"/>
          <p:cNvSpPr/>
          <p:nvPr/>
        </p:nvSpPr>
        <p:spPr>
          <a:xfrm>
            <a:off x="1724025" y="3743325"/>
            <a:ext cx="133350" cy="133350"/>
          </a:xfrm>
          <a:prstGeom prst="ellipse">
            <a:avLst/>
          </a:prstGeom>
          <a:solidFill>
            <a:srgbClr val="F7F7F5"/>
          </a:solidFill>
          <a:ln w="19050">
            <a:solidFill>
              <a:srgbClr val="101010"/>
            </a:solidFill>
            <a:prstDash val="solid"/>
          </a:ln>
        </p:spPr>
      </p:sp>
      <p:sp>
        <p:nvSpPr>
          <p:cNvPr id="18" name="Text 16"/>
          <p:cNvSpPr/>
          <p:nvPr/>
        </p:nvSpPr>
        <p:spPr>
          <a:xfrm>
            <a:off x="1924050" y="2053660"/>
            <a:ext cx="10267950" cy="182880"/>
          </a:xfrm>
          <a:prstGeom prst="rect">
            <a:avLst/>
          </a:prstGeom>
          <a:noFill/>
          <a:ln/>
        </p:spPr>
        <p:txBody>
          <a:bodyPr wrap="none" lIns="0" tIns="0" rIns="0" bIns="0" rtlCol="0" anchor="t"/>
          <a:lstStyle/>
          <a:p>
            <a:pPr algn="l" indent="0" marL="0">
              <a:buNone/>
            </a:pPr>
            <a:r>
              <a:rPr lang="en-US" sz="1200" dirty="0">
                <a:solidFill>
                  <a:srgbClr val="5F5F5C"/>
                </a:solidFill>
                <a:latin typeface="Microsoft YaHei" pitchFamily="34" charset="0"/>
                <a:ea typeface="Microsoft YaHei" pitchFamily="34" charset="-122"/>
                <a:cs typeface="Microsoft YaHei" pitchFamily="34" charset="-120"/>
              </a:rPr>
              <a:t>H1</a:t>
            </a:r>
            <a:endParaRPr lang="en-US" sz="1200" dirty="0">
              <a:latin typeface="Microsoft YaHei" pitchFamily="34" charset="0"/>
              <a:ea typeface="Microsoft YaHei" pitchFamily="34" charset="-122"/>
              <a:cs typeface="Microsoft YaHei" pitchFamily="34" charset="-120"/>
            </a:endParaRPr>
          </a:p>
        </p:txBody>
      </p:sp>
      <p:sp>
        <p:nvSpPr>
          <p:cNvPr id="19" name="Text 17"/>
          <p:cNvSpPr/>
          <p:nvPr/>
        </p:nvSpPr>
        <p:spPr>
          <a:xfrm>
            <a:off x="1924050" y="2310835"/>
            <a:ext cx="10267950" cy="182880"/>
          </a:xfrm>
          <a:prstGeom prst="rect">
            <a:avLst/>
          </a:prstGeom>
          <a:noFill/>
          <a:ln/>
        </p:spPr>
        <p:txBody>
          <a:bodyPr wrap="none" lIns="0" tIns="0" rIns="0" bIns="0" rtlCol="0" anchor="t"/>
          <a:lstStyle/>
          <a:p>
            <a:pPr algn="l" indent="0" marL="0">
              <a:buNone/>
            </a:pPr>
            <a:r>
              <a:rPr lang="en-US" sz="1200" b="1" dirty="0">
                <a:solidFill>
                  <a:srgbClr val="101010"/>
                </a:solidFill>
                <a:latin typeface="Microsoft YaHei" pitchFamily="34" charset="0"/>
                <a:ea typeface="Microsoft YaHei" pitchFamily="34" charset="-122"/>
                <a:cs typeface="Microsoft YaHei" pitchFamily="34" charset="-120"/>
              </a:rPr>
              <a:t>Solar tops 10%</a:t>
            </a:r>
            <a:endParaRPr lang="en-US" sz="1200" dirty="0">
              <a:latin typeface="Microsoft YaHei" pitchFamily="34" charset="0"/>
              <a:ea typeface="Microsoft YaHei" pitchFamily="34" charset="-122"/>
              <a:cs typeface="Microsoft YaHei" pitchFamily="34" charset="-120"/>
            </a:endParaRPr>
          </a:p>
        </p:txBody>
      </p:sp>
      <p:sp>
        <p:nvSpPr>
          <p:cNvPr id="20" name="Text 18"/>
          <p:cNvSpPr/>
          <p:nvPr/>
        </p:nvSpPr>
        <p:spPr>
          <a:xfrm>
            <a:off x="1924050" y="2587060"/>
            <a:ext cx="10267950" cy="182880"/>
          </a:xfrm>
          <a:prstGeom prst="rect">
            <a:avLst/>
          </a:prstGeom>
          <a:noFill/>
          <a:ln/>
        </p:spPr>
        <p:txBody>
          <a:bodyPr wrap="none" lIns="0" tIns="0" rIns="0" bIns="0" rtlCol="0" anchor="t"/>
          <a:lstStyle/>
          <a:p>
            <a:pPr algn="l" indent="0" marL="0">
              <a:buNone/>
            </a:pPr>
            <a:r>
              <a:rPr lang="en-US" sz="1200" dirty="0">
                <a:solidFill>
                  <a:srgbClr val="5F5F5C"/>
                </a:solidFill>
                <a:latin typeface="Microsoft YaHei" pitchFamily="34" charset="0"/>
                <a:ea typeface="Microsoft YaHei" pitchFamily="34" charset="-122"/>
                <a:cs typeface="Microsoft YaHei" pitchFamily="34" charset="-120"/>
              </a:rPr>
              <a:t>8.9% a year ago</a:t>
            </a:r>
            <a:endParaRPr lang="en-US" sz="1200" dirty="0">
              <a:latin typeface="Microsoft YaHei" pitchFamily="34" charset="0"/>
              <a:ea typeface="Microsoft YaHei" pitchFamily="34" charset="-122"/>
              <a:cs typeface="Microsoft YaHei" pitchFamily="34" charset="-120"/>
            </a:endParaRPr>
          </a:p>
        </p:txBody>
      </p:sp>
      <p:sp>
        <p:nvSpPr>
          <p:cNvPr id="21" name="Shape 19"/>
          <p:cNvSpPr/>
          <p:nvPr/>
        </p:nvSpPr>
        <p:spPr>
          <a:xfrm>
            <a:off x="3343275" y="3743325"/>
            <a:ext cx="133350" cy="133350"/>
          </a:xfrm>
          <a:prstGeom prst="ellipse">
            <a:avLst/>
          </a:prstGeom>
          <a:solidFill>
            <a:srgbClr val="F7F7F5"/>
          </a:solidFill>
          <a:ln w="19050">
            <a:solidFill>
              <a:srgbClr val="101010"/>
            </a:solidFill>
            <a:prstDash val="solid"/>
          </a:ln>
        </p:spPr>
      </p:sp>
      <p:sp>
        <p:nvSpPr>
          <p:cNvPr id="22" name="Text 20"/>
          <p:cNvSpPr/>
          <p:nvPr/>
        </p:nvSpPr>
        <p:spPr>
          <a:xfrm>
            <a:off x="3543300" y="4092010"/>
            <a:ext cx="8648700" cy="182880"/>
          </a:xfrm>
          <a:prstGeom prst="rect">
            <a:avLst/>
          </a:prstGeom>
          <a:noFill/>
          <a:ln/>
        </p:spPr>
        <p:txBody>
          <a:bodyPr wrap="none" lIns="0" tIns="0" rIns="0" bIns="0" rtlCol="0" anchor="t"/>
          <a:lstStyle/>
          <a:p>
            <a:pPr algn="l" indent="0" marL="0">
              <a:buNone/>
            </a:pPr>
            <a:r>
              <a:rPr lang="en-US" sz="1200" dirty="0">
                <a:solidFill>
                  <a:srgbClr val="5F5F5C"/>
                </a:solidFill>
                <a:latin typeface="Microsoft YaHei" pitchFamily="34" charset="0"/>
                <a:ea typeface="Microsoft YaHei" pitchFamily="34" charset="-122"/>
                <a:cs typeface="Microsoft YaHei" pitchFamily="34" charset="-120"/>
              </a:rPr>
              <a:t>H1</a:t>
            </a:r>
            <a:endParaRPr lang="en-US" sz="1200" dirty="0">
              <a:latin typeface="Microsoft YaHei" pitchFamily="34" charset="0"/>
              <a:ea typeface="Microsoft YaHei" pitchFamily="34" charset="-122"/>
              <a:cs typeface="Microsoft YaHei" pitchFamily="34" charset="-120"/>
            </a:endParaRPr>
          </a:p>
        </p:txBody>
      </p:sp>
      <p:sp>
        <p:nvSpPr>
          <p:cNvPr id="23" name="Text 21"/>
          <p:cNvSpPr/>
          <p:nvPr/>
        </p:nvSpPr>
        <p:spPr>
          <a:xfrm>
            <a:off x="3543300" y="4349185"/>
            <a:ext cx="8648700" cy="182880"/>
          </a:xfrm>
          <a:prstGeom prst="rect">
            <a:avLst/>
          </a:prstGeom>
          <a:noFill/>
          <a:ln/>
        </p:spPr>
        <p:txBody>
          <a:bodyPr wrap="none" lIns="0" tIns="0" rIns="0" bIns="0" rtlCol="0" anchor="t"/>
          <a:lstStyle/>
          <a:p>
            <a:pPr algn="l" indent="0" marL="0">
              <a:buNone/>
            </a:pPr>
            <a:r>
              <a:rPr lang="en-US" sz="1200" b="1" dirty="0">
                <a:solidFill>
                  <a:srgbClr val="101010"/>
                </a:solidFill>
                <a:latin typeface="Microsoft YaHei" pitchFamily="34" charset="0"/>
                <a:ea typeface="Microsoft YaHei" pitchFamily="34" charset="-122"/>
                <a:cs typeface="Microsoft YaHei" pitchFamily="34" charset="-120"/>
              </a:rPr>
              <a:t>Coal at 49.7%</a:t>
            </a:r>
            <a:endParaRPr lang="en-US" sz="1200" dirty="0">
              <a:latin typeface="Microsoft YaHei" pitchFamily="34" charset="0"/>
              <a:ea typeface="Microsoft YaHei" pitchFamily="34" charset="-122"/>
              <a:cs typeface="Microsoft YaHei" pitchFamily="34" charset="-120"/>
            </a:endParaRPr>
          </a:p>
        </p:txBody>
      </p:sp>
      <p:sp>
        <p:nvSpPr>
          <p:cNvPr id="24" name="Text 22"/>
          <p:cNvSpPr/>
          <p:nvPr/>
        </p:nvSpPr>
        <p:spPr>
          <a:xfrm>
            <a:off x="3543300" y="4625410"/>
            <a:ext cx="8648700" cy="182880"/>
          </a:xfrm>
          <a:prstGeom prst="rect">
            <a:avLst/>
          </a:prstGeom>
          <a:noFill/>
          <a:ln/>
        </p:spPr>
        <p:txBody>
          <a:bodyPr wrap="none" lIns="0" tIns="0" rIns="0" bIns="0" rtlCol="0" anchor="t"/>
          <a:lstStyle/>
          <a:p>
            <a:pPr algn="l" indent="0" marL="0">
              <a:buNone/>
            </a:pPr>
            <a:r>
              <a:rPr lang="en-US" sz="1200" dirty="0">
                <a:solidFill>
                  <a:srgbClr val="5F5F5C"/>
                </a:solidFill>
                <a:latin typeface="Microsoft YaHei" pitchFamily="34" charset="0"/>
                <a:ea typeface="Microsoft YaHei" pitchFamily="34" charset="-122"/>
                <a:cs typeface="Microsoft YaHei" pitchFamily="34" charset="-120"/>
              </a:rPr>
              <a:t>First time</a:t>
            </a:r>
            <a:endParaRPr lang="en-US" sz="1200" dirty="0">
              <a:latin typeface="Microsoft YaHei" pitchFamily="34" charset="0"/>
              <a:ea typeface="Microsoft YaHei" pitchFamily="34" charset="-122"/>
              <a:cs typeface="Microsoft YaHei" pitchFamily="34" charset="-120"/>
            </a:endParaRPr>
          </a:p>
        </p:txBody>
      </p:sp>
      <p:sp>
        <p:nvSpPr>
          <p:cNvPr id="25" name="Text 23"/>
          <p:cNvSpPr/>
          <p:nvPr/>
        </p:nvSpPr>
        <p:spPr>
          <a:xfrm>
            <a:off x="3543300" y="4834960"/>
            <a:ext cx="8648700" cy="182880"/>
          </a:xfrm>
          <a:prstGeom prst="rect">
            <a:avLst/>
          </a:prstGeom>
          <a:noFill/>
          <a:ln/>
        </p:spPr>
        <p:txBody>
          <a:bodyPr wrap="none" lIns="0" tIns="0" rIns="0" bIns="0" rtlCol="0" anchor="t"/>
          <a:lstStyle/>
          <a:p>
            <a:pPr algn="l" indent="0" marL="0">
              <a:buNone/>
            </a:pPr>
            <a:r>
              <a:rPr lang="en-US" sz="1200" dirty="0">
                <a:solidFill>
                  <a:srgbClr val="5F5F5C"/>
                </a:solidFill>
                <a:latin typeface="Microsoft YaHei" pitchFamily="34" charset="0"/>
                <a:ea typeface="Microsoft YaHei" pitchFamily="34" charset="-122"/>
                <a:cs typeface="Microsoft YaHei" pitchFamily="34" charset="-120"/>
              </a:rPr>
              <a:t>under half</a:t>
            </a:r>
            <a:endParaRPr lang="en-US" sz="1200" dirty="0">
              <a:latin typeface="Microsoft YaHei" pitchFamily="34" charset="0"/>
              <a:ea typeface="Microsoft YaHei" pitchFamily="34" charset="-122"/>
              <a:cs typeface="Microsoft YaHei" pitchFamily="34" charset="-120"/>
            </a:endParaRPr>
          </a:p>
        </p:txBody>
      </p:sp>
      <p:sp>
        <p:nvSpPr>
          <p:cNvPr id="26" name="Shape 24"/>
          <p:cNvSpPr/>
          <p:nvPr/>
        </p:nvSpPr>
        <p:spPr>
          <a:xfrm>
            <a:off x="4962525" y="3743325"/>
            <a:ext cx="133350" cy="133350"/>
          </a:xfrm>
          <a:prstGeom prst="ellipse">
            <a:avLst/>
          </a:prstGeom>
          <a:solidFill>
            <a:srgbClr val="F7F7F5"/>
          </a:solidFill>
          <a:ln w="19050">
            <a:solidFill>
              <a:srgbClr val="101010"/>
            </a:solidFill>
            <a:prstDash val="solid"/>
          </a:ln>
        </p:spPr>
      </p:sp>
      <p:sp>
        <p:nvSpPr>
          <p:cNvPr id="27" name="Text 25"/>
          <p:cNvSpPr/>
          <p:nvPr/>
        </p:nvSpPr>
        <p:spPr>
          <a:xfrm>
            <a:off x="5162550" y="4092010"/>
            <a:ext cx="7029450" cy="182880"/>
          </a:xfrm>
          <a:prstGeom prst="rect">
            <a:avLst/>
          </a:prstGeom>
          <a:noFill/>
          <a:ln/>
        </p:spPr>
        <p:txBody>
          <a:bodyPr wrap="none" lIns="0" tIns="0" rIns="0" bIns="0" rtlCol="0" anchor="t"/>
          <a:lstStyle/>
          <a:p>
            <a:pPr algn="l" indent="0" marL="0">
              <a:buNone/>
            </a:pPr>
            <a:r>
              <a:rPr lang="en-US" sz="1200" dirty="0">
                <a:solidFill>
                  <a:srgbClr val="5F5F5C"/>
                </a:solidFill>
                <a:latin typeface="Microsoft YaHei" pitchFamily="34" charset="0"/>
                <a:ea typeface="Microsoft YaHei" pitchFamily="34" charset="-122"/>
                <a:cs typeface="Microsoft YaHei" pitchFamily="34" charset="-120"/>
              </a:rPr>
              <a:t>H1</a:t>
            </a:r>
            <a:endParaRPr lang="en-US" sz="1200" dirty="0">
              <a:latin typeface="Microsoft YaHei" pitchFamily="34" charset="0"/>
              <a:ea typeface="Microsoft YaHei" pitchFamily="34" charset="-122"/>
              <a:cs typeface="Microsoft YaHei" pitchFamily="34" charset="-120"/>
            </a:endParaRPr>
          </a:p>
        </p:txBody>
      </p:sp>
      <p:sp>
        <p:nvSpPr>
          <p:cNvPr id="28" name="Text 26"/>
          <p:cNvSpPr/>
          <p:nvPr/>
        </p:nvSpPr>
        <p:spPr>
          <a:xfrm>
            <a:off x="5162550" y="4349185"/>
            <a:ext cx="7029450" cy="182880"/>
          </a:xfrm>
          <a:prstGeom prst="rect">
            <a:avLst/>
          </a:prstGeom>
          <a:noFill/>
          <a:ln/>
        </p:spPr>
        <p:txBody>
          <a:bodyPr wrap="none" lIns="0" tIns="0" rIns="0" bIns="0" rtlCol="0" anchor="t"/>
          <a:lstStyle/>
          <a:p>
            <a:pPr algn="l" indent="0" marL="0">
              <a:buNone/>
            </a:pPr>
            <a:r>
              <a:rPr lang="en-US" sz="1200" b="1" dirty="0">
                <a:solidFill>
                  <a:srgbClr val="101010"/>
                </a:solidFill>
                <a:latin typeface="Microsoft YaHei" pitchFamily="34" charset="0"/>
                <a:ea typeface="Microsoft YaHei" pitchFamily="34" charset="-122"/>
                <a:cs typeface="Microsoft YaHei" pitchFamily="34" charset="-120"/>
              </a:rPr>
              <a:t>Utilization slips</a:t>
            </a:r>
            <a:endParaRPr lang="en-US" sz="1200" dirty="0">
              <a:latin typeface="Microsoft YaHei" pitchFamily="34" charset="0"/>
              <a:ea typeface="Microsoft YaHei" pitchFamily="34" charset="-122"/>
              <a:cs typeface="Microsoft YaHei" pitchFamily="34" charset="-120"/>
            </a:endParaRPr>
          </a:p>
        </p:txBody>
      </p:sp>
      <p:sp>
        <p:nvSpPr>
          <p:cNvPr id="29" name="Text 27"/>
          <p:cNvSpPr/>
          <p:nvPr/>
        </p:nvSpPr>
        <p:spPr>
          <a:xfrm>
            <a:off x="5162550" y="4625410"/>
            <a:ext cx="7029450" cy="182880"/>
          </a:xfrm>
          <a:prstGeom prst="rect">
            <a:avLst/>
          </a:prstGeom>
          <a:noFill/>
          <a:ln/>
        </p:spPr>
        <p:txBody>
          <a:bodyPr wrap="none" lIns="0" tIns="0" rIns="0" bIns="0" rtlCol="0" anchor="t"/>
          <a:lstStyle/>
          <a:p>
            <a:pPr algn="l" indent="0" marL="0">
              <a:buNone/>
            </a:pPr>
            <a:r>
              <a:rPr lang="en-US" sz="1200" dirty="0">
                <a:solidFill>
                  <a:srgbClr val="5F5F5C"/>
                </a:solidFill>
                <a:latin typeface="Microsoft YaHei" pitchFamily="34" charset="0"/>
                <a:ea typeface="Microsoft YaHei" pitchFamily="34" charset="-122"/>
                <a:cs typeface="Microsoft YaHei" pitchFamily="34" charset="-120"/>
              </a:rPr>
              <a:t>Wind 90.9%,</a:t>
            </a:r>
            <a:endParaRPr lang="en-US" sz="1200" dirty="0">
              <a:latin typeface="Microsoft YaHei" pitchFamily="34" charset="0"/>
              <a:ea typeface="Microsoft YaHei" pitchFamily="34" charset="-122"/>
              <a:cs typeface="Microsoft YaHei" pitchFamily="34" charset="-120"/>
            </a:endParaRPr>
          </a:p>
        </p:txBody>
      </p:sp>
      <p:sp>
        <p:nvSpPr>
          <p:cNvPr id="30" name="Text 28"/>
          <p:cNvSpPr/>
          <p:nvPr/>
        </p:nvSpPr>
        <p:spPr>
          <a:xfrm>
            <a:off x="5162550" y="4834960"/>
            <a:ext cx="7029450" cy="182880"/>
          </a:xfrm>
          <a:prstGeom prst="rect">
            <a:avLst/>
          </a:prstGeom>
          <a:noFill/>
          <a:ln/>
        </p:spPr>
        <p:txBody>
          <a:bodyPr wrap="none" lIns="0" tIns="0" rIns="0" bIns="0" rtlCol="0" anchor="t"/>
          <a:lstStyle/>
          <a:p>
            <a:pPr algn="l" indent="0" marL="0">
              <a:buNone/>
            </a:pPr>
            <a:r>
              <a:rPr lang="en-US" sz="1200" dirty="0">
                <a:solidFill>
                  <a:srgbClr val="5F5F5C"/>
                </a:solidFill>
                <a:latin typeface="Microsoft YaHei" pitchFamily="34" charset="0"/>
                <a:ea typeface="Microsoft YaHei" pitchFamily="34" charset="-122"/>
                <a:cs typeface="Microsoft YaHei" pitchFamily="34" charset="-120"/>
              </a:rPr>
              <a:t>solar 91.4%</a:t>
            </a:r>
            <a:endParaRPr lang="en-US" sz="1200" dirty="0">
              <a:latin typeface="Microsoft YaHei" pitchFamily="34" charset="0"/>
              <a:ea typeface="Microsoft YaHei" pitchFamily="34" charset="-122"/>
              <a:cs typeface="Microsoft YaHei" pitchFamily="34" charset="-120"/>
            </a:endParaRPr>
          </a:p>
        </p:txBody>
      </p:sp>
      <p:sp>
        <p:nvSpPr>
          <p:cNvPr id="31" name="Shape 29"/>
          <p:cNvSpPr/>
          <p:nvPr/>
        </p:nvSpPr>
        <p:spPr>
          <a:xfrm>
            <a:off x="6581775" y="3743325"/>
            <a:ext cx="133350" cy="133350"/>
          </a:xfrm>
          <a:prstGeom prst="ellipse">
            <a:avLst/>
          </a:prstGeom>
          <a:solidFill>
            <a:srgbClr val="D7282F"/>
          </a:solidFill>
          <a:ln w="19050">
            <a:solidFill>
              <a:srgbClr val="D7282F"/>
            </a:solidFill>
            <a:prstDash val="solid"/>
          </a:ln>
        </p:spPr>
      </p:sp>
      <p:sp>
        <p:nvSpPr>
          <p:cNvPr id="32" name="Text 30"/>
          <p:cNvSpPr/>
          <p:nvPr/>
        </p:nvSpPr>
        <p:spPr>
          <a:xfrm>
            <a:off x="6781800" y="2053660"/>
            <a:ext cx="5410200" cy="182880"/>
          </a:xfrm>
          <a:prstGeom prst="rect">
            <a:avLst/>
          </a:prstGeom>
          <a:noFill/>
          <a:ln/>
        </p:spPr>
        <p:txBody>
          <a:bodyPr wrap="none" lIns="0" tIns="0" rIns="0" bIns="0" rtlCol="0" anchor="t"/>
          <a:lstStyle/>
          <a:p>
            <a:pPr algn="l" indent="0" marL="0">
              <a:buNone/>
            </a:pPr>
            <a:r>
              <a:rPr lang="en-US" sz="1200" b="1" dirty="0">
                <a:solidFill>
                  <a:srgbClr val="D7282F"/>
                </a:solidFill>
                <a:latin typeface="Microsoft YaHei" pitchFamily="34" charset="0"/>
                <a:ea typeface="Microsoft YaHei" pitchFamily="34" charset="-122"/>
                <a:cs typeface="Microsoft YaHei" pitchFamily="34" charset="-120"/>
              </a:rPr>
              <a:t>July</a:t>
            </a:r>
            <a:endParaRPr lang="en-US" sz="1200" dirty="0">
              <a:latin typeface="Microsoft YaHei" pitchFamily="34" charset="0"/>
              <a:ea typeface="Microsoft YaHei" pitchFamily="34" charset="-122"/>
              <a:cs typeface="Microsoft YaHei" pitchFamily="34" charset="-120"/>
            </a:endParaRPr>
          </a:p>
        </p:txBody>
      </p:sp>
      <p:sp>
        <p:nvSpPr>
          <p:cNvPr id="33" name="Text 31"/>
          <p:cNvSpPr/>
          <p:nvPr/>
        </p:nvSpPr>
        <p:spPr>
          <a:xfrm>
            <a:off x="6781800" y="2310835"/>
            <a:ext cx="5410200" cy="182880"/>
          </a:xfrm>
          <a:prstGeom prst="rect">
            <a:avLst/>
          </a:prstGeom>
          <a:noFill/>
          <a:ln/>
        </p:spPr>
        <p:txBody>
          <a:bodyPr wrap="none" lIns="0" tIns="0" rIns="0" bIns="0" rtlCol="0" anchor="t"/>
          <a:lstStyle/>
          <a:p>
            <a:pPr algn="l" indent="0" marL="0">
              <a:buNone/>
            </a:pPr>
            <a:r>
              <a:rPr lang="en-US" sz="1200" b="1" dirty="0">
                <a:solidFill>
                  <a:srgbClr val="D7282F"/>
                </a:solidFill>
                <a:latin typeface="Microsoft YaHei" pitchFamily="34" charset="0"/>
                <a:ea typeface="Microsoft YaHei" pitchFamily="34" charset="-122"/>
                <a:cs typeface="Microsoft YaHei" pitchFamily="34" charset="-120"/>
              </a:rPr>
              <a:t>IEA: coal +1.4%</a:t>
            </a:r>
            <a:endParaRPr lang="en-US" sz="1200" dirty="0">
              <a:latin typeface="Microsoft YaHei" pitchFamily="34" charset="0"/>
              <a:ea typeface="Microsoft YaHei" pitchFamily="34" charset="-122"/>
              <a:cs typeface="Microsoft YaHei" pitchFamily="34" charset="-120"/>
            </a:endParaRPr>
          </a:p>
        </p:txBody>
      </p:sp>
      <p:sp>
        <p:nvSpPr>
          <p:cNvPr id="34" name="Text 32"/>
          <p:cNvSpPr/>
          <p:nvPr/>
        </p:nvSpPr>
        <p:spPr>
          <a:xfrm>
            <a:off x="6781800" y="2587060"/>
            <a:ext cx="5410200" cy="182880"/>
          </a:xfrm>
          <a:prstGeom prst="rect">
            <a:avLst/>
          </a:prstGeom>
          <a:noFill/>
          <a:ln/>
        </p:spPr>
        <p:txBody>
          <a:bodyPr wrap="none" lIns="0" tIns="0" rIns="0" bIns="0" rtlCol="0" anchor="t"/>
          <a:lstStyle/>
          <a:p>
            <a:pPr algn="l" indent="0" marL="0">
              <a:buNone/>
            </a:pPr>
            <a:r>
              <a:rPr lang="en-US" sz="1200" dirty="0">
                <a:solidFill>
                  <a:srgbClr val="5F5F5C"/>
                </a:solidFill>
                <a:latin typeface="Microsoft YaHei" pitchFamily="34" charset="0"/>
                <a:ea typeface="Microsoft YaHei" pitchFamily="34" charset="-122"/>
                <a:cs typeface="Microsoft YaHei" pitchFamily="34" charset="-120"/>
              </a:rPr>
              <a:t>Gas price shock</a:t>
            </a:r>
            <a:endParaRPr lang="en-US" sz="1200" dirty="0">
              <a:latin typeface="Microsoft YaHei" pitchFamily="34" charset="0"/>
              <a:ea typeface="Microsoft YaHei" pitchFamily="34" charset="-122"/>
              <a:cs typeface="Microsoft YaHei" pitchFamily="34" charset="-120"/>
            </a:endParaRPr>
          </a:p>
        </p:txBody>
      </p:sp>
      <p:sp>
        <p:nvSpPr>
          <p:cNvPr id="35" name="Shape 33"/>
          <p:cNvSpPr/>
          <p:nvPr/>
        </p:nvSpPr>
        <p:spPr>
          <a:xfrm>
            <a:off x="8201025" y="3743325"/>
            <a:ext cx="133350" cy="133350"/>
          </a:xfrm>
          <a:prstGeom prst="ellipse">
            <a:avLst/>
          </a:prstGeom>
          <a:solidFill>
            <a:srgbClr val="F7F7F5"/>
          </a:solidFill>
          <a:ln w="19050">
            <a:solidFill>
              <a:srgbClr val="101010"/>
            </a:solidFill>
            <a:prstDash val="solid"/>
          </a:ln>
        </p:spPr>
      </p:sp>
      <p:sp>
        <p:nvSpPr>
          <p:cNvPr id="36" name="Text 34"/>
          <p:cNvSpPr/>
          <p:nvPr/>
        </p:nvSpPr>
        <p:spPr>
          <a:xfrm>
            <a:off x="8401050" y="4092010"/>
            <a:ext cx="3790950" cy="182880"/>
          </a:xfrm>
          <a:prstGeom prst="rect">
            <a:avLst/>
          </a:prstGeom>
          <a:noFill/>
          <a:ln/>
        </p:spPr>
        <p:txBody>
          <a:bodyPr wrap="none" lIns="0" tIns="0" rIns="0" bIns="0" rtlCol="0" anchor="t"/>
          <a:lstStyle/>
          <a:p>
            <a:pPr algn="l" indent="0" marL="0">
              <a:buNone/>
            </a:pPr>
            <a:r>
              <a:rPr lang="en-US" sz="1200" dirty="0">
                <a:solidFill>
                  <a:srgbClr val="5F5F5C"/>
                </a:solidFill>
                <a:latin typeface="Microsoft YaHei" pitchFamily="34" charset="0"/>
                <a:ea typeface="Microsoft YaHei" pitchFamily="34" charset="-122"/>
                <a:cs typeface="Microsoft YaHei" pitchFamily="34" charset="-120"/>
              </a:rPr>
              <a:t>End July</a:t>
            </a:r>
            <a:endParaRPr lang="en-US" sz="1200" dirty="0">
              <a:latin typeface="Microsoft YaHei" pitchFamily="34" charset="0"/>
              <a:ea typeface="Microsoft YaHei" pitchFamily="34" charset="-122"/>
              <a:cs typeface="Microsoft YaHei" pitchFamily="34" charset="-120"/>
            </a:endParaRPr>
          </a:p>
        </p:txBody>
      </p:sp>
      <p:sp>
        <p:nvSpPr>
          <p:cNvPr id="37" name="Text 35"/>
          <p:cNvSpPr/>
          <p:nvPr/>
        </p:nvSpPr>
        <p:spPr>
          <a:xfrm>
            <a:off x="8401050" y="4349185"/>
            <a:ext cx="3790950" cy="182880"/>
          </a:xfrm>
          <a:prstGeom prst="rect">
            <a:avLst/>
          </a:prstGeom>
          <a:noFill/>
          <a:ln/>
        </p:spPr>
        <p:txBody>
          <a:bodyPr wrap="none" lIns="0" tIns="0" rIns="0" bIns="0" rtlCol="0" anchor="t"/>
          <a:lstStyle/>
          <a:p>
            <a:pPr algn="l" indent="0" marL="0">
              <a:buNone/>
            </a:pPr>
            <a:r>
              <a:rPr lang="en-US" sz="1200" b="1" dirty="0">
                <a:solidFill>
                  <a:srgbClr val="101010"/>
                </a:solidFill>
                <a:latin typeface="Microsoft YaHei" pitchFamily="34" charset="0"/>
                <a:ea typeface="Microsoft YaHei" pitchFamily="34" charset="-122"/>
                <a:cs typeface="Microsoft YaHei" pitchFamily="34" charset="-120"/>
              </a:rPr>
              <a:t>Solar passes coal</a:t>
            </a:r>
            <a:endParaRPr lang="en-US" sz="1200" dirty="0">
              <a:latin typeface="Microsoft YaHei" pitchFamily="34" charset="0"/>
              <a:ea typeface="Microsoft YaHei" pitchFamily="34" charset="-122"/>
              <a:cs typeface="Microsoft YaHei" pitchFamily="34" charset="-120"/>
            </a:endParaRPr>
          </a:p>
        </p:txBody>
      </p:sp>
      <p:sp>
        <p:nvSpPr>
          <p:cNvPr id="38" name="Text 36"/>
          <p:cNvSpPr/>
          <p:nvPr/>
        </p:nvSpPr>
        <p:spPr>
          <a:xfrm>
            <a:off x="8401050" y="4625410"/>
            <a:ext cx="3790950" cy="182880"/>
          </a:xfrm>
          <a:prstGeom prst="rect">
            <a:avLst/>
          </a:prstGeom>
          <a:noFill/>
          <a:ln/>
        </p:spPr>
        <p:txBody>
          <a:bodyPr wrap="none" lIns="0" tIns="0" rIns="0" bIns="0" rtlCol="0" anchor="t"/>
          <a:lstStyle/>
          <a:p>
            <a:pPr algn="l" indent="0" marL="0">
              <a:buNone/>
            </a:pPr>
            <a:r>
              <a:rPr lang="en-US" sz="1200" dirty="0">
                <a:solidFill>
                  <a:srgbClr val="5F5F5C"/>
                </a:solidFill>
                <a:latin typeface="Microsoft YaHei" pitchFamily="34" charset="0"/>
                <a:ea typeface="Microsoft YaHei" pitchFamily="34" charset="-122"/>
                <a:cs typeface="Microsoft YaHei" pitchFamily="34" charset="-120"/>
              </a:rPr>
              <a:t>31.5% of capacity</a:t>
            </a:r>
            <a:endParaRPr lang="en-US" sz="1200" dirty="0">
              <a:latin typeface="Microsoft YaHei" pitchFamily="34" charset="0"/>
              <a:ea typeface="Microsoft YaHei" pitchFamily="34" charset="-122"/>
              <a:cs typeface="Microsoft YaHei" pitchFamily="34" charset="-120"/>
            </a:endParaRPr>
          </a:p>
        </p:txBody>
      </p:sp>
      <p:sp>
        <p:nvSpPr>
          <p:cNvPr id="39" name="Shape 37"/>
          <p:cNvSpPr/>
          <p:nvPr/>
        </p:nvSpPr>
        <p:spPr>
          <a:xfrm>
            <a:off x="9820275" y="3743325"/>
            <a:ext cx="133350" cy="133350"/>
          </a:xfrm>
          <a:prstGeom prst="ellipse">
            <a:avLst/>
          </a:prstGeom>
          <a:solidFill>
            <a:srgbClr val="F7F7F5"/>
          </a:solidFill>
          <a:ln w="19050">
            <a:solidFill>
              <a:srgbClr val="101010"/>
            </a:solidFill>
            <a:prstDash val="solid"/>
          </a:ln>
        </p:spPr>
      </p:sp>
      <p:sp>
        <p:nvSpPr>
          <p:cNvPr id="40" name="Text 38"/>
          <p:cNvSpPr/>
          <p:nvPr/>
        </p:nvSpPr>
        <p:spPr>
          <a:xfrm>
            <a:off x="10020300" y="4092010"/>
            <a:ext cx="2171700" cy="182880"/>
          </a:xfrm>
          <a:prstGeom prst="rect">
            <a:avLst/>
          </a:prstGeom>
          <a:noFill/>
          <a:ln/>
        </p:spPr>
        <p:txBody>
          <a:bodyPr wrap="none" lIns="0" tIns="0" rIns="0" bIns="0" rtlCol="0" anchor="t"/>
          <a:lstStyle/>
          <a:p>
            <a:pPr algn="l" indent="0" marL="0">
              <a:buNone/>
            </a:pPr>
            <a:r>
              <a:rPr lang="en-US" sz="1200" dirty="0">
                <a:solidFill>
                  <a:srgbClr val="5F5F5C"/>
                </a:solidFill>
                <a:latin typeface="Microsoft YaHei" pitchFamily="34" charset="0"/>
                <a:ea typeface="Microsoft YaHei" pitchFamily="34" charset="-122"/>
                <a:cs typeface="Microsoft YaHei" pitchFamily="34" charset="-120"/>
              </a:rPr>
              <a:t>August</a:t>
            </a:r>
            <a:endParaRPr lang="en-US" sz="1200" dirty="0">
              <a:latin typeface="Microsoft YaHei" pitchFamily="34" charset="0"/>
              <a:ea typeface="Microsoft YaHei" pitchFamily="34" charset="-122"/>
              <a:cs typeface="Microsoft YaHei" pitchFamily="34" charset="-120"/>
            </a:endParaRPr>
          </a:p>
        </p:txBody>
      </p:sp>
      <p:sp>
        <p:nvSpPr>
          <p:cNvPr id="41" name="Text 39"/>
          <p:cNvSpPr/>
          <p:nvPr/>
        </p:nvSpPr>
        <p:spPr>
          <a:xfrm>
            <a:off x="10020300" y="4349185"/>
            <a:ext cx="2171700" cy="182880"/>
          </a:xfrm>
          <a:prstGeom prst="rect">
            <a:avLst/>
          </a:prstGeom>
          <a:noFill/>
          <a:ln/>
        </p:spPr>
        <p:txBody>
          <a:bodyPr wrap="none" lIns="0" tIns="0" rIns="0" bIns="0" rtlCol="0" anchor="t"/>
          <a:lstStyle/>
          <a:p>
            <a:pPr algn="l" indent="0" marL="0">
              <a:buNone/>
            </a:pPr>
            <a:r>
              <a:rPr lang="en-US" sz="1200" b="1" dirty="0">
                <a:solidFill>
                  <a:srgbClr val="101010"/>
                </a:solidFill>
                <a:latin typeface="Microsoft YaHei" pitchFamily="34" charset="0"/>
                <a:ea typeface="Microsoft YaHei" pitchFamily="34" charset="-122"/>
                <a:cs typeface="Microsoft YaHei" pitchFamily="34" charset="-120"/>
              </a:rPr>
              <a:t>Thermal −4.3%</a:t>
            </a:r>
            <a:endParaRPr lang="en-US" sz="1200" dirty="0">
              <a:latin typeface="Microsoft YaHei" pitchFamily="34" charset="0"/>
              <a:ea typeface="Microsoft YaHei" pitchFamily="34" charset="-122"/>
              <a:cs typeface="Microsoft YaHei" pitchFamily="34" charset="-120"/>
            </a:endParaRPr>
          </a:p>
        </p:txBody>
      </p:sp>
      <p:sp>
        <p:nvSpPr>
          <p:cNvPr id="42" name="Text 40"/>
          <p:cNvSpPr/>
          <p:nvPr/>
        </p:nvSpPr>
        <p:spPr>
          <a:xfrm>
            <a:off x="10020300" y="4625410"/>
            <a:ext cx="2171700" cy="182880"/>
          </a:xfrm>
          <a:prstGeom prst="rect">
            <a:avLst/>
          </a:prstGeom>
          <a:noFill/>
          <a:ln/>
        </p:spPr>
        <p:txBody>
          <a:bodyPr wrap="none" lIns="0" tIns="0" rIns="0" bIns="0" rtlCol="0" anchor="t"/>
          <a:lstStyle/>
          <a:p>
            <a:pPr algn="l" indent="0" marL="0">
              <a:buNone/>
            </a:pPr>
            <a:r>
              <a:rPr lang="en-US" sz="1200" dirty="0">
                <a:solidFill>
                  <a:srgbClr val="5F5F5C"/>
                </a:solidFill>
                <a:latin typeface="Microsoft YaHei" pitchFamily="34" charset="0"/>
                <a:ea typeface="Microsoft YaHei" pitchFamily="34" charset="-122"/>
                <a:cs typeface="Microsoft YaHei" pitchFamily="34" charset="-120"/>
              </a:rPr>
              <a:t>Steeper than July</a:t>
            </a:r>
            <a:endParaRPr lang="en-US" sz="1200" dirty="0">
              <a:latin typeface="Microsoft YaHei" pitchFamily="34" charset="0"/>
              <a:ea typeface="Microsoft YaHei" pitchFamily="34" charset="-122"/>
              <a:cs typeface="Microsoft YaHei" pitchFamily="34" charset="-120"/>
            </a:endParaRPr>
          </a:p>
        </p:txBody>
      </p:sp>
      <p:sp>
        <p:nvSpPr>
          <p:cNvPr id="43" name="Shape 41"/>
          <p:cNvSpPr/>
          <p:nvPr/>
        </p:nvSpPr>
        <p:spPr>
          <a:xfrm>
            <a:off x="762000" y="5486400"/>
            <a:ext cx="10668000" cy="609600"/>
          </a:xfrm>
          <a:prstGeom prst="rect">
            <a:avLst/>
          </a:prstGeom>
          <a:solidFill>
            <a:srgbClr val="EBEBE9"/>
          </a:solidFill>
          <a:ln/>
        </p:spPr>
      </p:sp>
      <p:sp>
        <p:nvSpPr>
          <p:cNvPr id="44" name="Text 42"/>
          <p:cNvSpPr/>
          <p:nvPr/>
        </p:nvSpPr>
        <p:spPr>
          <a:xfrm>
            <a:off x="990600" y="5684131"/>
            <a:ext cx="11201400" cy="228600"/>
          </a:xfrm>
          <a:prstGeom prst="rect">
            <a:avLst/>
          </a:prstGeom>
          <a:noFill/>
          <a:ln/>
        </p:spPr>
        <p:txBody>
          <a:bodyPr wrap="none" lIns="0" tIns="0" rIns="0" bIns="0" rtlCol="0" anchor="t"/>
          <a:lstStyle/>
          <a:p>
            <a:pPr algn="l" indent="0" marL="0">
              <a:buNone/>
            </a:pPr>
            <a:r>
              <a:rPr lang="en-US" sz="1500" dirty="0">
                <a:solidFill>
                  <a:srgbClr val="101010"/>
                </a:solidFill>
                <a:latin typeface="Microsoft YaHei" pitchFamily="34" charset="0"/>
                <a:ea typeface="Microsoft YaHei" pitchFamily="34" charset="-122"/>
                <a:cs typeface="Microsoft YaHei" pitchFamily="34" charset="-120"/>
              </a:rPr>
              <a:t>Gas prices are the global variable, curtailment the Chinese one.</a:t>
            </a:r>
            <a:endParaRPr lang="en-US" sz="1500" dirty="0">
              <a:latin typeface="Microsoft YaHei" pitchFamily="34" charset="0"/>
              <a:ea typeface="Microsoft YaHei" pitchFamily="34" charset="-122"/>
              <a:cs typeface="Microsoft YaHei" pitchFamily="34" charset="-120"/>
            </a:endParaRPr>
          </a:p>
        </p:txBody>
      </p:sp>
      <p:sp>
        <p:nvSpPr>
          <p:cNvPr id="45" name="Text 43"/>
          <p:cNvSpPr/>
          <p:nvPr/>
        </p:nvSpPr>
        <p:spPr>
          <a:xfrm>
            <a:off x="762000" y="6215362"/>
            <a:ext cx="11430000" cy="160020"/>
          </a:xfrm>
          <a:prstGeom prst="rect">
            <a:avLst/>
          </a:prstGeom>
          <a:noFill/>
          <a:ln/>
        </p:spPr>
        <p:txBody>
          <a:bodyPr wrap="none" lIns="0" tIns="0" rIns="0" bIns="0" rtlCol="0" anchor="t"/>
          <a:lstStyle/>
          <a:p>
            <a:pPr algn="l" indent="0" marL="0">
              <a:buNone/>
            </a:pPr>
            <a:r>
              <a:rPr lang="en-US" sz="1050" dirty="0">
                <a:solidFill>
                  <a:srgbClr val="5F5F5C"/>
                </a:solidFill>
                <a:latin typeface="Microsoft YaHei" pitchFamily="34" charset="0"/>
                <a:ea typeface="Microsoft YaHei" pitchFamily="34" charset="-122"/>
                <a:cs typeface="Microsoft YaHei" pitchFamily="34" charset="-120"/>
              </a:rPr>
              <a:t>Source: Ember (Aug 2026), China NEA (Jul, Sep 2026), China NBS (Sep 2026), IEA (Jul 2026)</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7F5"/>
          </a:solidFill>
          <a:ln/>
        </p:spPr>
      </p:sp>
      <p:sp>
        <p:nvSpPr>
          <p:cNvPr id="3" name="Shape 1"/>
          <p:cNvSpPr/>
          <p:nvPr/>
        </p:nvSpPr>
        <p:spPr>
          <a:xfrm>
            <a:off x="0" y="0"/>
            <a:ext cx="12192000" cy="76200"/>
          </a:xfrm>
          <a:prstGeom prst="rect">
            <a:avLst/>
          </a:prstGeom>
          <a:solidFill>
            <a:srgbClr val="D7282F"/>
          </a:solidFill>
          <a:ln/>
        </p:spPr>
      </p:sp>
      <p:sp>
        <p:nvSpPr>
          <p:cNvPr id="4" name="Text 2"/>
          <p:cNvSpPr/>
          <p:nvPr/>
        </p:nvSpPr>
        <p:spPr>
          <a:xfrm>
            <a:off x="762000" y="443573"/>
            <a:ext cx="11430000" cy="171450"/>
          </a:xfrm>
          <a:prstGeom prst="rect">
            <a:avLst/>
          </a:prstGeom>
          <a:noFill/>
          <a:ln/>
        </p:spPr>
        <p:txBody>
          <a:bodyPr wrap="none" lIns="0" tIns="0" rIns="0" bIns="0" rtlCol="0" anchor="t"/>
          <a:lstStyle/>
          <a:p>
            <a:pPr algn="l" indent="0" marL="0">
              <a:buNone/>
            </a:pPr>
            <a:r>
              <a:rPr lang="en-US" sz="1125" b="1" dirty="0">
                <a:solidFill>
                  <a:srgbClr val="D7282F"/>
                </a:solidFill>
                <a:latin typeface="Microsoft YaHei" pitchFamily="34" charset="0"/>
                <a:ea typeface="Microsoft YaHei" pitchFamily="34" charset="-122"/>
                <a:cs typeface="Microsoft YaHei" pitchFamily="34" charset="-120"/>
              </a:rPr>
              <a:t>3</a:t>
            </a:r>
            <a:endParaRPr lang="en-US" sz="1125" dirty="0">
              <a:latin typeface="Microsoft YaHei" pitchFamily="34" charset="0"/>
              <a:ea typeface="Microsoft YaHei" pitchFamily="34" charset="-122"/>
              <a:cs typeface="Microsoft YaHei" pitchFamily="34" charset="-120"/>
            </a:endParaRPr>
          </a:p>
        </p:txBody>
      </p:sp>
      <p:sp>
        <p:nvSpPr>
          <p:cNvPr id="5" name="Text 3"/>
          <p:cNvSpPr/>
          <p:nvPr/>
        </p:nvSpPr>
        <p:spPr>
          <a:xfrm>
            <a:off x="1028700" y="443573"/>
            <a:ext cx="11163300" cy="171450"/>
          </a:xfrm>
          <a:prstGeom prst="rect">
            <a:avLst/>
          </a:prstGeom>
          <a:noFill/>
          <a:ln/>
        </p:spPr>
        <p:txBody>
          <a:bodyPr wrap="none" lIns="0" tIns="0" rIns="0" bIns="0" rtlCol="0" anchor="t"/>
          <a:lstStyle/>
          <a:p>
            <a:pPr algn="l" indent="0" marL="0">
              <a:buNone/>
            </a:pPr>
            <a:r>
              <a:rPr lang="en-US" sz="1125" dirty="0">
                <a:solidFill>
                  <a:srgbClr val="5F5F5C"/>
                </a:solidFill>
                <a:latin typeface="Microsoft YaHei" pitchFamily="34" charset="0"/>
                <a:ea typeface="Microsoft YaHei" pitchFamily="34" charset="-122"/>
                <a:cs typeface="Microsoft YaHei" pitchFamily="34" charset="-120"/>
              </a:rPr>
              <a:t>2026: not settled yet</a:t>
            </a:r>
            <a:endParaRPr lang="en-US" sz="1125" dirty="0">
              <a:latin typeface="Microsoft YaHei" pitchFamily="34" charset="0"/>
              <a:ea typeface="Microsoft YaHei" pitchFamily="34" charset="-122"/>
              <a:cs typeface="Microsoft YaHei" pitchFamily="34" charset="-120"/>
            </a:endParaRPr>
          </a:p>
        </p:txBody>
      </p:sp>
      <p:sp>
        <p:nvSpPr>
          <p:cNvPr id="6" name="Text 4"/>
          <p:cNvSpPr/>
          <p:nvPr/>
        </p:nvSpPr>
        <p:spPr>
          <a:xfrm>
            <a:off x="762000" y="1174343"/>
            <a:ext cx="11430000" cy="388620"/>
          </a:xfrm>
          <a:prstGeom prst="rect">
            <a:avLst/>
          </a:prstGeom>
          <a:noFill/>
          <a:ln/>
        </p:spPr>
        <p:txBody>
          <a:bodyPr wrap="none" lIns="0" tIns="0" rIns="0" bIns="0" rtlCol="0" anchor="t"/>
          <a:lstStyle/>
          <a:p>
            <a:pPr algn="l" indent="0" marL="0">
              <a:buNone/>
            </a:pPr>
            <a:r>
              <a:rPr lang="en-US" sz="2550" b="1" dirty="0">
                <a:solidFill>
                  <a:srgbClr val="101010"/>
                </a:solidFill>
                <a:latin typeface="Microsoft YaHei" pitchFamily="34" charset="0"/>
                <a:ea typeface="Microsoft YaHei" pitchFamily="34" charset="-122"/>
                <a:cs typeface="Microsoft YaHei" pitchFamily="34" charset="-120"/>
              </a:rPr>
              <a:t>Solar installs set for first fall in two decades</a:t>
            </a:r>
            <a:endParaRPr lang="en-US" sz="2550" dirty="0">
              <a:latin typeface="Microsoft YaHei" pitchFamily="34" charset="0"/>
              <a:ea typeface="Microsoft YaHei" pitchFamily="34" charset="-122"/>
              <a:cs typeface="Microsoft YaHei" pitchFamily="34" charset="-120"/>
            </a:endParaRPr>
          </a:p>
        </p:txBody>
      </p:sp>
      <p:sp>
        <p:nvSpPr>
          <p:cNvPr id="7" name="Shape 5"/>
          <p:cNvSpPr/>
          <p:nvPr/>
        </p:nvSpPr>
        <p:spPr>
          <a:xfrm>
            <a:off x="762000" y="1714500"/>
            <a:ext cx="10668000" cy="19050"/>
          </a:xfrm>
          <a:prstGeom prst="rect">
            <a:avLst/>
          </a:prstGeom>
          <a:solidFill>
            <a:srgbClr val="101010"/>
          </a:solidFill>
          <a:ln/>
        </p:spPr>
      </p:sp>
      <p:sp>
        <p:nvSpPr>
          <p:cNvPr id="8" name="Shape 6"/>
          <p:cNvSpPr/>
          <p:nvPr/>
        </p:nvSpPr>
        <p:spPr>
          <a:xfrm>
            <a:off x="762000" y="1924050"/>
            <a:ext cx="133350" cy="133350"/>
          </a:xfrm>
          <a:prstGeom prst="rect">
            <a:avLst/>
          </a:prstGeom>
          <a:solidFill>
            <a:srgbClr val="101010"/>
          </a:solidFill>
          <a:ln/>
        </p:spPr>
      </p:sp>
      <p:sp>
        <p:nvSpPr>
          <p:cNvPr id="9" name="Text 7"/>
          <p:cNvSpPr/>
          <p:nvPr/>
        </p:nvSpPr>
        <p:spPr>
          <a:xfrm>
            <a:off x="971550" y="1891735"/>
            <a:ext cx="11220450" cy="182880"/>
          </a:xfrm>
          <a:prstGeom prst="rect">
            <a:avLst/>
          </a:prstGeom>
          <a:noFill/>
          <a:ln/>
        </p:spPr>
        <p:txBody>
          <a:bodyPr wrap="none" lIns="0" tIns="0" rIns="0" bIns="0" rtlCol="0" anchor="t"/>
          <a:lstStyle/>
          <a:p>
            <a:pPr algn="l" indent="0" marL="0">
              <a:buNone/>
            </a:pPr>
            <a:r>
              <a:rPr lang="en-US" sz="1200" dirty="0">
                <a:solidFill>
                  <a:srgbClr val="5F5F5C"/>
                </a:solidFill>
                <a:latin typeface="Microsoft YaHei" pitchFamily="34" charset="0"/>
                <a:ea typeface="Microsoft YaHei" pitchFamily="34" charset="-122"/>
                <a:cs typeface="Microsoft YaHei" pitchFamily="34" charset="-120"/>
              </a:rPr>
              <a:t>Actual</a:t>
            </a:r>
            <a:endParaRPr lang="en-US" sz="1200" dirty="0">
              <a:latin typeface="Microsoft YaHei" pitchFamily="34" charset="0"/>
              <a:ea typeface="Microsoft YaHei" pitchFamily="34" charset="-122"/>
              <a:cs typeface="Microsoft YaHei" pitchFamily="34" charset="-120"/>
            </a:endParaRPr>
          </a:p>
        </p:txBody>
      </p:sp>
      <p:sp>
        <p:nvSpPr>
          <p:cNvPr id="10" name="Shape 8"/>
          <p:cNvSpPr/>
          <p:nvPr/>
        </p:nvSpPr>
        <p:spPr>
          <a:xfrm>
            <a:off x="1716435" y="1924050"/>
            <a:ext cx="133350" cy="133350"/>
          </a:xfrm>
          <a:prstGeom prst="rect">
            <a:avLst/>
          </a:prstGeom>
          <a:solidFill>
            <a:srgbClr val="F8DADC"/>
          </a:solidFill>
          <a:ln/>
        </p:spPr>
      </p:sp>
      <p:sp>
        <p:nvSpPr>
          <p:cNvPr id="11" name="Shape 9"/>
          <p:cNvSpPr/>
          <p:nvPr/>
        </p:nvSpPr>
        <p:spPr>
          <a:xfrm>
            <a:off x="1716405" y="1924050"/>
            <a:ext cx="133350" cy="133350"/>
          </a:xfrm>
          <a:custGeom>
            <a:avLst/>
            <a:gdLst/>
            <a:ahLst/>
            <a:cxnLst/>
            <a:rect l="l" t="t" r="r" b="b"/>
            <a:pathLst>
              <a:path w="133350" h="133350">
                <a:moveTo>
                  <a:pt x="0" y="54292"/>
                </a:moveTo>
                <a:lnTo>
                  <a:pt x="54293" y="0"/>
                </a:lnTo>
                <a:moveTo>
                  <a:pt x="28575" y="133350"/>
                </a:moveTo>
                <a:lnTo>
                  <a:pt x="133350" y="28575"/>
                </a:lnTo>
              </a:path>
            </a:pathLst>
          </a:custGeom>
          <a:noFill/>
          <a:ln w="28575">
            <a:solidFill>
              <a:srgbClr val="D7282F"/>
            </a:solidFill>
            <a:prstDash val="solid"/>
          </a:ln>
        </p:spPr>
      </p:sp>
      <p:sp>
        <p:nvSpPr>
          <p:cNvPr id="12" name="Text 10"/>
          <p:cNvSpPr/>
          <p:nvPr/>
        </p:nvSpPr>
        <p:spPr>
          <a:xfrm>
            <a:off x="1925985" y="1891735"/>
            <a:ext cx="10266015" cy="182880"/>
          </a:xfrm>
          <a:prstGeom prst="rect">
            <a:avLst/>
          </a:prstGeom>
          <a:noFill/>
          <a:ln/>
        </p:spPr>
        <p:txBody>
          <a:bodyPr wrap="none" lIns="0" tIns="0" rIns="0" bIns="0" rtlCol="0" anchor="t"/>
          <a:lstStyle/>
          <a:p>
            <a:pPr algn="l" indent="0" marL="0">
              <a:buNone/>
            </a:pPr>
            <a:r>
              <a:rPr lang="en-US" sz="1200" dirty="0">
                <a:solidFill>
                  <a:srgbClr val="5F5F5C"/>
                </a:solidFill>
                <a:latin typeface="Microsoft YaHei" pitchFamily="34" charset="0"/>
                <a:ea typeface="Microsoft YaHei" pitchFamily="34" charset="-122"/>
                <a:cs typeface="Microsoft YaHei" pitchFamily="34" charset="-120"/>
              </a:rPr>
              <a:t>Forecast</a:t>
            </a:r>
            <a:endParaRPr lang="en-US" sz="1200" dirty="0">
              <a:latin typeface="Microsoft YaHei" pitchFamily="34" charset="0"/>
              <a:ea typeface="Microsoft YaHei" pitchFamily="34" charset="-122"/>
              <a:cs typeface="Microsoft YaHei" pitchFamily="34" charset="-120"/>
            </a:endParaRPr>
          </a:p>
        </p:txBody>
      </p:sp>
      <p:sp>
        <p:nvSpPr>
          <p:cNvPr id="13" name="Text 11"/>
          <p:cNvSpPr/>
          <p:nvPr/>
        </p:nvSpPr>
        <p:spPr>
          <a:xfrm>
            <a:off x="762000" y="2196535"/>
            <a:ext cx="11430000" cy="182880"/>
          </a:xfrm>
          <a:prstGeom prst="rect">
            <a:avLst/>
          </a:prstGeom>
          <a:noFill/>
          <a:ln/>
        </p:spPr>
        <p:txBody>
          <a:bodyPr wrap="none" lIns="0" tIns="0" rIns="0" bIns="0" rtlCol="0" anchor="t"/>
          <a:lstStyle/>
          <a:p>
            <a:pPr algn="l" indent="0" marL="0">
              <a:buNone/>
            </a:pPr>
            <a:r>
              <a:rPr lang="en-US" sz="1200" dirty="0">
                <a:solidFill>
                  <a:srgbClr val="5F5F5C"/>
                </a:solidFill>
                <a:latin typeface="Microsoft YaHei" pitchFamily="34" charset="0"/>
                <a:ea typeface="Microsoft YaHei" pitchFamily="34" charset="-122"/>
                <a:cs typeface="Microsoft YaHei" pitchFamily="34" charset="-120"/>
              </a:rPr>
              <a:t>Global solar, GW</a:t>
            </a:r>
            <a:endParaRPr lang="en-US" sz="1200" dirty="0">
              <a:latin typeface="Microsoft YaHei" pitchFamily="34" charset="0"/>
              <a:ea typeface="Microsoft YaHei" pitchFamily="34" charset="-122"/>
              <a:cs typeface="Microsoft YaHei" pitchFamily="34" charset="-120"/>
            </a:endParaRPr>
          </a:p>
        </p:txBody>
      </p:sp>
      <p:sp>
        <p:nvSpPr>
          <p:cNvPr id="14" name="Shape 12"/>
          <p:cNvSpPr/>
          <p:nvPr/>
        </p:nvSpPr>
        <p:spPr>
          <a:xfrm>
            <a:off x="762000" y="5676900"/>
            <a:ext cx="6477000" cy="0"/>
          </a:xfrm>
          <a:prstGeom prst="line">
            <a:avLst/>
          </a:prstGeom>
          <a:noFill/>
          <a:ln w="9525">
            <a:solidFill>
              <a:srgbClr val="90908D"/>
            </a:solidFill>
            <a:prstDash val="solid"/>
          </a:ln>
        </p:spPr>
      </p:sp>
      <p:sp>
        <p:nvSpPr>
          <p:cNvPr id="15" name="Shape 13"/>
          <p:cNvSpPr/>
          <p:nvPr/>
        </p:nvSpPr>
        <p:spPr>
          <a:xfrm>
            <a:off x="1076325" y="3984606"/>
            <a:ext cx="990600" cy="1692294"/>
          </a:xfrm>
          <a:prstGeom prst="rect">
            <a:avLst/>
          </a:prstGeom>
          <a:solidFill>
            <a:srgbClr val="101010"/>
          </a:solidFill>
          <a:ln/>
        </p:spPr>
      </p:sp>
      <p:sp>
        <p:nvSpPr>
          <p:cNvPr id="16" name="Shape 14"/>
          <p:cNvSpPr/>
          <p:nvPr/>
        </p:nvSpPr>
        <p:spPr>
          <a:xfrm>
            <a:off x="2695575" y="3449212"/>
            <a:ext cx="990600" cy="2227688"/>
          </a:xfrm>
          <a:prstGeom prst="rect">
            <a:avLst/>
          </a:prstGeom>
          <a:solidFill>
            <a:srgbClr val="101010"/>
          </a:solidFill>
          <a:ln/>
        </p:spPr>
      </p:sp>
      <p:sp>
        <p:nvSpPr>
          <p:cNvPr id="17" name="Shape 15"/>
          <p:cNvSpPr/>
          <p:nvPr/>
        </p:nvSpPr>
        <p:spPr>
          <a:xfrm>
            <a:off x="4314825" y="3190875"/>
            <a:ext cx="990600" cy="2486025"/>
          </a:xfrm>
          <a:prstGeom prst="rect">
            <a:avLst/>
          </a:prstGeom>
          <a:solidFill>
            <a:srgbClr val="101010"/>
          </a:solidFill>
          <a:ln/>
        </p:spPr>
      </p:sp>
      <p:sp>
        <p:nvSpPr>
          <p:cNvPr id="18" name="Shape 16"/>
          <p:cNvSpPr/>
          <p:nvPr/>
        </p:nvSpPr>
        <p:spPr>
          <a:xfrm>
            <a:off x="5934075" y="3385564"/>
            <a:ext cx="990600" cy="2291336"/>
          </a:xfrm>
          <a:prstGeom prst="rect">
            <a:avLst/>
          </a:prstGeom>
          <a:solidFill>
            <a:srgbClr val="F8DADC"/>
          </a:solidFill>
          <a:ln/>
        </p:spPr>
      </p:sp>
      <p:sp>
        <p:nvSpPr>
          <p:cNvPr id="19" name="Shape 17"/>
          <p:cNvSpPr/>
          <p:nvPr/>
        </p:nvSpPr>
        <p:spPr>
          <a:xfrm>
            <a:off x="5934075" y="3385185"/>
            <a:ext cx="990600" cy="2291715"/>
          </a:xfrm>
          <a:custGeom>
            <a:avLst/>
            <a:gdLst/>
            <a:ahLst/>
            <a:cxnLst/>
            <a:rect l="l" t="t" r="r" b="b"/>
            <a:pathLst>
              <a:path w="990600" h="2291715">
                <a:moveTo>
                  <a:pt x="0" y="54293"/>
                </a:moveTo>
                <a:lnTo>
                  <a:pt x="54293" y="0"/>
                </a:lnTo>
                <a:moveTo>
                  <a:pt x="0" y="161925"/>
                </a:moveTo>
                <a:lnTo>
                  <a:pt x="161925" y="0"/>
                </a:lnTo>
                <a:moveTo>
                  <a:pt x="0" y="269558"/>
                </a:moveTo>
                <a:lnTo>
                  <a:pt x="269557" y="0"/>
                </a:lnTo>
                <a:moveTo>
                  <a:pt x="0" y="377190"/>
                </a:moveTo>
                <a:lnTo>
                  <a:pt x="377190" y="0"/>
                </a:lnTo>
                <a:moveTo>
                  <a:pt x="0" y="485775"/>
                </a:moveTo>
                <a:lnTo>
                  <a:pt x="484822" y="0"/>
                </a:lnTo>
                <a:moveTo>
                  <a:pt x="0" y="593408"/>
                </a:moveTo>
                <a:lnTo>
                  <a:pt x="592455" y="0"/>
                </a:lnTo>
                <a:moveTo>
                  <a:pt x="0" y="701040"/>
                </a:moveTo>
                <a:lnTo>
                  <a:pt x="700088" y="0"/>
                </a:lnTo>
                <a:moveTo>
                  <a:pt x="0" y="808673"/>
                </a:moveTo>
                <a:lnTo>
                  <a:pt x="808672" y="0"/>
                </a:lnTo>
                <a:moveTo>
                  <a:pt x="0" y="916305"/>
                </a:moveTo>
                <a:lnTo>
                  <a:pt x="916305" y="0"/>
                </a:lnTo>
                <a:moveTo>
                  <a:pt x="0" y="1023938"/>
                </a:moveTo>
                <a:lnTo>
                  <a:pt x="990600" y="33338"/>
                </a:lnTo>
                <a:moveTo>
                  <a:pt x="0" y="1131570"/>
                </a:moveTo>
                <a:lnTo>
                  <a:pt x="990600" y="140970"/>
                </a:lnTo>
                <a:moveTo>
                  <a:pt x="0" y="1239203"/>
                </a:moveTo>
                <a:lnTo>
                  <a:pt x="990600" y="248603"/>
                </a:lnTo>
                <a:moveTo>
                  <a:pt x="0" y="1347788"/>
                </a:moveTo>
                <a:lnTo>
                  <a:pt x="990600" y="357188"/>
                </a:lnTo>
                <a:moveTo>
                  <a:pt x="0" y="1455420"/>
                </a:moveTo>
                <a:lnTo>
                  <a:pt x="990600" y="464820"/>
                </a:lnTo>
                <a:moveTo>
                  <a:pt x="0" y="1563053"/>
                </a:moveTo>
                <a:lnTo>
                  <a:pt x="990600" y="572453"/>
                </a:lnTo>
                <a:moveTo>
                  <a:pt x="0" y="1670685"/>
                </a:moveTo>
                <a:lnTo>
                  <a:pt x="990600" y="680085"/>
                </a:lnTo>
                <a:moveTo>
                  <a:pt x="0" y="1778318"/>
                </a:moveTo>
                <a:lnTo>
                  <a:pt x="990600" y="787718"/>
                </a:lnTo>
                <a:moveTo>
                  <a:pt x="0" y="1885950"/>
                </a:moveTo>
                <a:lnTo>
                  <a:pt x="990600" y="895350"/>
                </a:lnTo>
                <a:moveTo>
                  <a:pt x="0" y="1993583"/>
                </a:moveTo>
                <a:lnTo>
                  <a:pt x="990600" y="1002983"/>
                </a:lnTo>
                <a:moveTo>
                  <a:pt x="0" y="2102168"/>
                </a:moveTo>
                <a:lnTo>
                  <a:pt x="990600" y="1111568"/>
                </a:lnTo>
                <a:moveTo>
                  <a:pt x="0" y="2209800"/>
                </a:moveTo>
                <a:lnTo>
                  <a:pt x="990600" y="1219200"/>
                </a:lnTo>
                <a:moveTo>
                  <a:pt x="25718" y="2291715"/>
                </a:moveTo>
                <a:lnTo>
                  <a:pt x="990600" y="1326833"/>
                </a:lnTo>
                <a:moveTo>
                  <a:pt x="133350" y="2291715"/>
                </a:moveTo>
                <a:lnTo>
                  <a:pt x="990600" y="1434465"/>
                </a:lnTo>
                <a:moveTo>
                  <a:pt x="240982" y="2291715"/>
                </a:moveTo>
                <a:lnTo>
                  <a:pt x="990600" y="1542097"/>
                </a:lnTo>
                <a:moveTo>
                  <a:pt x="348615" y="2291715"/>
                </a:moveTo>
                <a:lnTo>
                  <a:pt x="990600" y="1649730"/>
                </a:lnTo>
                <a:moveTo>
                  <a:pt x="456247" y="2291715"/>
                </a:moveTo>
                <a:lnTo>
                  <a:pt x="990600" y="1757363"/>
                </a:lnTo>
                <a:moveTo>
                  <a:pt x="564832" y="2291715"/>
                </a:moveTo>
                <a:lnTo>
                  <a:pt x="990600" y="1865948"/>
                </a:lnTo>
                <a:moveTo>
                  <a:pt x="672465" y="2291715"/>
                </a:moveTo>
                <a:lnTo>
                  <a:pt x="990600" y="1973580"/>
                </a:lnTo>
                <a:moveTo>
                  <a:pt x="780097" y="2291715"/>
                </a:moveTo>
                <a:lnTo>
                  <a:pt x="990600" y="2081212"/>
                </a:lnTo>
                <a:moveTo>
                  <a:pt x="887730" y="2291715"/>
                </a:moveTo>
                <a:lnTo>
                  <a:pt x="990600" y="2188845"/>
                </a:lnTo>
              </a:path>
            </a:pathLst>
          </a:custGeom>
          <a:noFill/>
          <a:ln w="28575">
            <a:solidFill>
              <a:srgbClr val="D7282F"/>
            </a:solidFill>
            <a:prstDash val="solid"/>
          </a:ln>
        </p:spPr>
      </p:sp>
      <p:sp>
        <p:nvSpPr>
          <p:cNvPr id="20" name="Text 18"/>
          <p:cNvSpPr/>
          <p:nvPr/>
        </p:nvSpPr>
        <p:spPr>
          <a:xfrm>
            <a:off x="0" y="3687037"/>
            <a:ext cx="3143250" cy="228600"/>
          </a:xfrm>
          <a:prstGeom prst="rect">
            <a:avLst/>
          </a:prstGeom>
          <a:noFill/>
          <a:ln/>
        </p:spPr>
        <p:txBody>
          <a:bodyPr wrap="none" lIns="0" tIns="0" rIns="0" bIns="0" rtlCol="0" anchor="t"/>
          <a:lstStyle/>
          <a:p>
            <a:pPr algn="ctr" indent="0" marL="0">
              <a:buNone/>
            </a:pPr>
            <a:r>
              <a:rPr lang="en-US" sz="1500" b="1" dirty="0">
                <a:solidFill>
                  <a:srgbClr val="101010"/>
                </a:solidFill>
                <a:latin typeface="Microsoft YaHei" pitchFamily="34" charset="0"/>
                <a:ea typeface="Microsoft YaHei" pitchFamily="34" charset="-122"/>
                <a:cs typeface="Microsoft YaHei" pitchFamily="34" charset="-120"/>
              </a:rPr>
              <a:t>452</a:t>
            </a:r>
            <a:endParaRPr lang="en-US" sz="1500" dirty="0">
              <a:latin typeface="Microsoft YaHei" pitchFamily="34" charset="0"/>
              <a:ea typeface="Microsoft YaHei" pitchFamily="34" charset="-122"/>
              <a:cs typeface="Microsoft YaHei" pitchFamily="34" charset="-120"/>
            </a:endParaRPr>
          </a:p>
        </p:txBody>
      </p:sp>
      <p:sp>
        <p:nvSpPr>
          <p:cNvPr id="21" name="Text 19"/>
          <p:cNvSpPr/>
          <p:nvPr/>
        </p:nvSpPr>
        <p:spPr>
          <a:xfrm>
            <a:off x="0" y="3151643"/>
            <a:ext cx="6381750" cy="228600"/>
          </a:xfrm>
          <a:prstGeom prst="rect">
            <a:avLst/>
          </a:prstGeom>
          <a:noFill/>
          <a:ln/>
        </p:spPr>
        <p:txBody>
          <a:bodyPr wrap="none" lIns="0" tIns="0" rIns="0" bIns="0" rtlCol="0" anchor="t"/>
          <a:lstStyle/>
          <a:p>
            <a:pPr algn="ctr" indent="0" marL="0">
              <a:buNone/>
            </a:pPr>
            <a:r>
              <a:rPr lang="en-US" sz="1500" b="1" dirty="0">
                <a:solidFill>
                  <a:srgbClr val="101010"/>
                </a:solidFill>
                <a:latin typeface="Microsoft YaHei" pitchFamily="34" charset="0"/>
                <a:ea typeface="Microsoft YaHei" pitchFamily="34" charset="-122"/>
                <a:cs typeface="Microsoft YaHei" pitchFamily="34" charset="-120"/>
              </a:rPr>
              <a:t>595</a:t>
            </a:r>
            <a:endParaRPr lang="en-US" sz="1500" dirty="0">
              <a:latin typeface="Microsoft YaHei" pitchFamily="34" charset="0"/>
              <a:ea typeface="Microsoft YaHei" pitchFamily="34" charset="-122"/>
              <a:cs typeface="Microsoft YaHei" pitchFamily="34" charset="-120"/>
            </a:endParaRPr>
          </a:p>
        </p:txBody>
      </p:sp>
      <p:sp>
        <p:nvSpPr>
          <p:cNvPr id="22" name="Text 20"/>
          <p:cNvSpPr/>
          <p:nvPr/>
        </p:nvSpPr>
        <p:spPr>
          <a:xfrm>
            <a:off x="0" y="2893306"/>
            <a:ext cx="9620250" cy="228600"/>
          </a:xfrm>
          <a:prstGeom prst="rect">
            <a:avLst/>
          </a:prstGeom>
          <a:noFill/>
          <a:ln/>
        </p:spPr>
        <p:txBody>
          <a:bodyPr wrap="none" lIns="0" tIns="0" rIns="0" bIns="0" rtlCol="0" anchor="t"/>
          <a:lstStyle/>
          <a:p>
            <a:pPr algn="ctr" indent="0" marL="0">
              <a:buNone/>
            </a:pPr>
            <a:r>
              <a:rPr lang="en-US" sz="1500" b="1" dirty="0">
                <a:solidFill>
                  <a:srgbClr val="101010"/>
                </a:solidFill>
                <a:latin typeface="Microsoft YaHei" pitchFamily="34" charset="0"/>
                <a:ea typeface="Microsoft YaHei" pitchFamily="34" charset="-122"/>
                <a:cs typeface="Microsoft YaHei" pitchFamily="34" charset="-120"/>
              </a:rPr>
              <a:t>664</a:t>
            </a:r>
            <a:endParaRPr lang="en-US" sz="1500" dirty="0">
              <a:latin typeface="Microsoft YaHei" pitchFamily="34" charset="0"/>
              <a:ea typeface="Microsoft YaHei" pitchFamily="34" charset="-122"/>
              <a:cs typeface="Microsoft YaHei" pitchFamily="34" charset="-120"/>
            </a:endParaRPr>
          </a:p>
        </p:txBody>
      </p:sp>
      <p:sp>
        <p:nvSpPr>
          <p:cNvPr id="23" name="Text 21"/>
          <p:cNvSpPr/>
          <p:nvPr/>
        </p:nvSpPr>
        <p:spPr>
          <a:xfrm>
            <a:off x="666750" y="3087995"/>
            <a:ext cx="11525250" cy="228600"/>
          </a:xfrm>
          <a:prstGeom prst="rect">
            <a:avLst/>
          </a:prstGeom>
          <a:noFill/>
          <a:ln/>
        </p:spPr>
        <p:txBody>
          <a:bodyPr wrap="none" lIns="0" tIns="0" rIns="0" bIns="0" rtlCol="0" anchor="t"/>
          <a:lstStyle/>
          <a:p>
            <a:pPr algn="ctr" indent="0" marL="0">
              <a:buNone/>
            </a:pPr>
            <a:r>
              <a:rPr lang="en-US" sz="1500" b="1" dirty="0">
                <a:solidFill>
                  <a:srgbClr val="D7282F"/>
                </a:solidFill>
                <a:latin typeface="Microsoft YaHei" pitchFamily="34" charset="0"/>
                <a:ea typeface="Microsoft YaHei" pitchFamily="34" charset="-122"/>
                <a:cs typeface="Microsoft YaHei" pitchFamily="34" charset="-120"/>
              </a:rPr>
              <a:t>612 (forecast)</a:t>
            </a:r>
            <a:endParaRPr lang="en-US" sz="1500" dirty="0">
              <a:latin typeface="Microsoft YaHei" pitchFamily="34" charset="0"/>
              <a:ea typeface="Microsoft YaHei" pitchFamily="34" charset="-122"/>
              <a:cs typeface="Microsoft YaHei" pitchFamily="34" charset="-120"/>
            </a:endParaRPr>
          </a:p>
        </p:txBody>
      </p:sp>
      <p:sp>
        <p:nvSpPr>
          <p:cNvPr id="24" name="Shape 22"/>
          <p:cNvSpPr/>
          <p:nvPr/>
        </p:nvSpPr>
        <p:spPr>
          <a:xfrm>
            <a:off x="4810125" y="2733675"/>
            <a:ext cx="1619250" cy="328039"/>
          </a:xfrm>
          <a:custGeom>
            <a:avLst/>
            <a:gdLst/>
            <a:ahLst/>
            <a:cxnLst/>
            <a:rect l="l" t="t" r="r" b="b"/>
            <a:pathLst>
              <a:path w="1619250" h="328039">
                <a:moveTo>
                  <a:pt x="0" y="133350"/>
                </a:moveTo>
                <a:lnTo>
                  <a:pt x="0" y="0"/>
                </a:lnTo>
                <a:lnTo>
                  <a:pt x="1619250" y="0"/>
                </a:lnTo>
                <a:lnTo>
                  <a:pt x="1619250" y="328039"/>
                </a:lnTo>
              </a:path>
            </a:pathLst>
          </a:custGeom>
          <a:noFill/>
          <a:ln w="19050">
            <a:solidFill>
              <a:srgbClr val="D7282F"/>
            </a:solidFill>
            <a:prstDash val="solid"/>
          </a:ln>
        </p:spPr>
      </p:sp>
      <p:sp>
        <p:nvSpPr>
          <p:cNvPr id="25" name="Text 23"/>
          <p:cNvSpPr/>
          <p:nvPr/>
        </p:nvSpPr>
        <p:spPr>
          <a:xfrm>
            <a:off x="0" y="2455156"/>
            <a:ext cx="11239500" cy="228600"/>
          </a:xfrm>
          <a:prstGeom prst="rect">
            <a:avLst/>
          </a:prstGeom>
          <a:noFill/>
          <a:ln/>
        </p:spPr>
        <p:txBody>
          <a:bodyPr wrap="none" lIns="0" tIns="0" rIns="0" bIns="0" rtlCol="0" anchor="t"/>
          <a:lstStyle/>
          <a:p>
            <a:pPr algn="ctr" indent="0" marL="0">
              <a:buNone/>
            </a:pPr>
            <a:r>
              <a:rPr lang="en-US" sz="1500" b="1" dirty="0">
                <a:solidFill>
                  <a:srgbClr val="D7282F"/>
                </a:solidFill>
                <a:latin typeface="Microsoft YaHei" pitchFamily="34" charset="0"/>
                <a:ea typeface="Microsoft YaHei" pitchFamily="34" charset="-122"/>
                <a:cs typeface="Microsoft YaHei" pitchFamily="34" charset="-120"/>
              </a:rPr>
              <a:t>−8%</a:t>
            </a:r>
            <a:endParaRPr lang="en-US" sz="1500" dirty="0">
              <a:latin typeface="Microsoft YaHei" pitchFamily="34" charset="0"/>
              <a:ea typeface="Microsoft YaHei" pitchFamily="34" charset="-122"/>
              <a:cs typeface="Microsoft YaHei" pitchFamily="34" charset="-120"/>
            </a:endParaRPr>
          </a:p>
        </p:txBody>
      </p:sp>
      <p:sp>
        <p:nvSpPr>
          <p:cNvPr id="26" name="Text 24"/>
          <p:cNvSpPr/>
          <p:nvPr/>
        </p:nvSpPr>
        <p:spPr>
          <a:xfrm>
            <a:off x="0" y="5806871"/>
            <a:ext cx="3143250" cy="194310"/>
          </a:xfrm>
          <a:prstGeom prst="rect">
            <a:avLst/>
          </a:prstGeom>
          <a:noFill/>
          <a:ln/>
        </p:spPr>
        <p:txBody>
          <a:bodyPr wrap="none" lIns="0" tIns="0" rIns="0" bIns="0" rtlCol="0" anchor="t"/>
          <a:lstStyle/>
          <a:p>
            <a:pPr algn="ctr" indent="0" marL="0">
              <a:buNone/>
            </a:pPr>
            <a:r>
              <a:rPr lang="en-US" sz="1275" dirty="0">
                <a:solidFill>
                  <a:srgbClr val="101010"/>
                </a:solidFill>
                <a:latin typeface="Microsoft YaHei" pitchFamily="34" charset="0"/>
                <a:ea typeface="Microsoft YaHei" pitchFamily="34" charset="-122"/>
                <a:cs typeface="Microsoft YaHei" pitchFamily="34" charset="-120"/>
              </a:rPr>
              <a:t>2023</a:t>
            </a:r>
            <a:endParaRPr lang="en-US" sz="1275" dirty="0">
              <a:latin typeface="Microsoft YaHei" pitchFamily="34" charset="0"/>
              <a:ea typeface="Microsoft YaHei" pitchFamily="34" charset="-122"/>
              <a:cs typeface="Microsoft YaHei" pitchFamily="34" charset="-120"/>
            </a:endParaRPr>
          </a:p>
        </p:txBody>
      </p:sp>
      <p:sp>
        <p:nvSpPr>
          <p:cNvPr id="27" name="Text 25"/>
          <p:cNvSpPr/>
          <p:nvPr/>
        </p:nvSpPr>
        <p:spPr>
          <a:xfrm>
            <a:off x="0" y="5806871"/>
            <a:ext cx="6381750" cy="194310"/>
          </a:xfrm>
          <a:prstGeom prst="rect">
            <a:avLst/>
          </a:prstGeom>
          <a:noFill/>
          <a:ln/>
        </p:spPr>
        <p:txBody>
          <a:bodyPr wrap="none" lIns="0" tIns="0" rIns="0" bIns="0" rtlCol="0" anchor="t"/>
          <a:lstStyle/>
          <a:p>
            <a:pPr algn="ctr" indent="0" marL="0">
              <a:buNone/>
            </a:pPr>
            <a:r>
              <a:rPr lang="en-US" sz="1275" dirty="0">
                <a:solidFill>
                  <a:srgbClr val="101010"/>
                </a:solidFill>
                <a:latin typeface="Microsoft YaHei" pitchFamily="34" charset="0"/>
                <a:ea typeface="Microsoft YaHei" pitchFamily="34" charset="-122"/>
                <a:cs typeface="Microsoft YaHei" pitchFamily="34" charset="-120"/>
              </a:rPr>
              <a:t>2024</a:t>
            </a:r>
            <a:endParaRPr lang="en-US" sz="1275" dirty="0">
              <a:latin typeface="Microsoft YaHei" pitchFamily="34" charset="0"/>
              <a:ea typeface="Microsoft YaHei" pitchFamily="34" charset="-122"/>
              <a:cs typeface="Microsoft YaHei" pitchFamily="34" charset="-120"/>
            </a:endParaRPr>
          </a:p>
        </p:txBody>
      </p:sp>
      <p:sp>
        <p:nvSpPr>
          <p:cNvPr id="28" name="Text 26"/>
          <p:cNvSpPr/>
          <p:nvPr/>
        </p:nvSpPr>
        <p:spPr>
          <a:xfrm>
            <a:off x="0" y="5806871"/>
            <a:ext cx="9620250" cy="194310"/>
          </a:xfrm>
          <a:prstGeom prst="rect">
            <a:avLst/>
          </a:prstGeom>
          <a:noFill/>
          <a:ln/>
        </p:spPr>
        <p:txBody>
          <a:bodyPr wrap="none" lIns="0" tIns="0" rIns="0" bIns="0" rtlCol="0" anchor="t"/>
          <a:lstStyle/>
          <a:p>
            <a:pPr algn="ctr" indent="0" marL="0">
              <a:buNone/>
            </a:pPr>
            <a:r>
              <a:rPr lang="en-US" sz="1275" dirty="0">
                <a:solidFill>
                  <a:srgbClr val="101010"/>
                </a:solidFill>
                <a:latin typeface="Microsoft YaHei" pitchFamily="34" charset="0"/>
                <a:ea typeface="Microsoft YaHei" pitchFamily="34" charset="-122"/>
                <a:cs typeface="Microsoft YaHei" pitchFamily="34" charset="-120"/>
              </a:rPr>
              <a:t>2025</a:t>
            </a:r>
            <a:endParaRPr lang="en-US" sz="1275" dirty="0">
              <a:latin typeface="Microsoft YaHei" pitchFamily="34" charset="0"/>
              <a:ea typeface="Microsoft YaHei" pitchFamily="34" charset="-122"/>
              <a:cs typeface="Microsoft YaHei" pitchFamily="34" charset="-120"/>
            </a:endParaRPr>
          </a:p>
        </p:txBody>
      </p:sp>
      <p:sp>
        <p:nvSpPr>
          <p:cNvPr id="29" name="Text 27"/>
          <p:cNvSpPr/>
          <p:nvPr/>
        </p:nvSpPr>
        <p:spPr>
          <a:xfrm>
            <a:off x="666750" y="5806871"/>
            <a:ext cx="11525250" cy="194310"/>
          </a:xfrm>
          <a:prstGeom prst="rect">
            <a:avLst/>
          </a:prstGeom>
          <a:noFill/>
          <a:ln/>
        </p:spPr>
        <p:txBody>
          <a:bodyPr wrap="none" lIns="0" tIns="0" rIns="0" bIns="0" rtlCol="0" anchor="t"/>
          <a:lstStyle/>
          <a:p>
            <a:pPr algn="ctr" indent="0" marL="0">
              <a:buNone/>
            </a:pPr>
            <a:r>
              <a:rPr lang="en-US" sz="1275" dirty="0">
                <a:solidFill>
                  <a:srgbClr val="101010"/>
                </a:solidFill>
                <a:latin typeface="Microsoft YaHei" pitchFamily="34" charset="0"/>
                <a:ea typeface="Microsoft YaHei" pitchFamily="34" charset="-122"/>
                <a:cs typeface="Microsoft YaHei" pitchFamily="34" charset="-120"/>
              </a:rPr>
              <a:t>2026</a:t>
            </a:r>
            <a:endParaRPr lang="en-US" sz="1275" dirty="0">
              <a:latin typeface="Microsoft YaHei" pitchFamily="34" charset="0"/>
              <a:ea typeface="Microsoft YaHei" pitchFamily="34" charset="-122"/>
              <a:cs typeface="Microsoft YaHei" pitchFamily="34" charset="-120"/>
            </a:endParaRPr>
          </a:p>
        </p:txBody>
      </p:sp>
      <p:sp>
        <p:nvSpPr>
          <p:cNvPr id="30" name="Shape 28"/>
          <p:cNvSpPr/>
          <p:nvPr/>
        </p:nvSpPr>
        <p:spPr>
          <a:xfrm>
            <a:off x="7620000" y="2038350"/>
            <a:ext cx="9525" cy="3009900"/>
          </a:xfrm>
          <a:prstGeom prst="rect">
            <a:avLst/>
          </a:prstGeom>
          <a:solidFill>
            <a:srgbClr val="101010"/>
          </a:solidFill>
          <a:ln/>
        </p:spPr>
      </p:sp>
      <p:sp>
        <p:nvSpPr>
          <p:cNvPr id="31" name="Text 29"/>
          <p:cNvSpPr/>
          <p:nvPr/>
        </p:nvSpPr>
        <p:spPr>
          <a:xfrm>
            <a:off x="8001000" y="2053660"/>
            <a:ext cx="4191000" cy="182880"/>
          </a:xfrm>
          <a:prstGeom prst="rect">
            <a:avLst/>
          </a:prstGeom>
          <a:noFill/>
          <a:ln/>
        </p:spPr>
        <p:txBody>
          <a:bodyPr wrap="none" lIns="0" tIns="0" rIns="0" bIns="0" rtlCol="0" anchor="t"/>
          <a:lstStyle/>
          <a:p>
            <a:pPr algn="l" indent="0" marL="0">
              <a:buNone/>
            </a:pPr>
            <a:r>
              <a:rPr lang="en-US" sz="1200" dirty="0">
                <a:solidFill>
                  <a:srgbClr val="5F5F5C"/>
                </a:solidFill>
                <a:latin typeface="Microsoft YaHei" pitchFamily="34" charset="0"/>
                <a:ea typeface="Microsoft YaHei" pitchFamily="34" charset="-122"/>
                <a:cs typeface="Microsoft YaHei" pitchFamily="34" charset="-120"/>
              </a:rPr>
              <a:t>China</a:t>
            </a:r>
            <a:pPr algn="l" indent="0" marL="0">
              <a:buNone/>
            </a:pPr>
            <a:r>
              <a:rPr lang="en-US" sz="1200" dirty="0">
                <a:solidFill>
                  <a:srgbClr val="5F5F5C"/>
                </a:solidFill>
                <a:latin typeface="Microsoft YaHei" pitchFamily="34" charset="0"/>
                <a:ea typeface="Microsoft YaHei" pitchFamily="34" charset="-122"/>
                <a:cs typeface="Microsoft YaHei" pitchFamily="34" charset="-120"/>
              </a:rPr>
              <a:t>'</a:t>
            </a:r>
            <a:pPr algn="l" indent="0" marL="0">
              <a:buNone/>
            </a:pPr>
            <a:r>
              <a:rPr lang="en-US" sz="1200" dirty="0">
                <a:solidFill>
                  <a:srgbClr val="5F5F5C"/>
                </a:solidFill>
                <a:latin typeface="Microsoft YaHei" pitchFamily="34" charset="0"/>
                <a:ea typeface="Microsoft YaHei" pitchFamily="34" charset="-122"/>
                <a:cs typeface="Microsoft YaHei" pitchFamily="34" charset="-120"/>
              </a:rPr>
              <a:t>s new solar, Jan to Jul, year on year</a:t>
            </a:r>
            <a:endParaRPr lang="en-US" sz="1200" dirty="0">
              <a:latin typeface="Microsoft YaHei" pitchFamily="34" charset="0"/>
              <a:ea typeface="Microsoft YaHei" pitchFamily="34" charset="-122"/>
              <a:cs typeface="Microsoft YaHei" pitchFamily="34" charset="-120"/>
            </a:endParaRPr>
          </a:p>
        </p:txBody>
      </p:sp>
      <p:sp>
        <p:nvSpPr>
          <p:cNvPr id="32" name="Text 30"/>
          <p:cNvSpPr/>
          <p:nvPr/>
        </p:nvSpPr>
        <p:spPr>
          <a:xfrm>
            <a:off x="8001000" y="2295276"/>
            <a:ext cx="4191000" cy="594360"/>
          </a:xfrm>
          <a:prstGeom prst="rect">
            <a:avLst/>
          </a:prstGeom>
          <a:noFill/>
          <a:ln/>
        </p:spPr>
        <p:txBody>
          <a:bodyPr wrap="none" lIns="0" tIns="0" rIns="0" bIns="0" rtlCol="0" anchor="t"/>
          <a:lstStyle/>
          <a:p>
            <a:pPr algn="l" indent="0" marL="0">
              <a:buNone/>
            </a:pPr>
            <a:r>
              <a:rPr lang="en-US" sz="3900" b="1" dirty="0">
                <a:solidFill>
                  <a:srgbClr val="101010"/>
                </a:solidFill>
                <a:latin typeface="Microsoft YaHei" pitchFamily="34" charset="0"/>
                <a:ea typeface="Microsoft YaHei" pitchFamily="34" charset="-122"/>
                <a:cs typeface="Microsoft YaHei" pitchFamily="34" charset="-120"/>
              </a:rPr>
              <a:t>−61%</a:t>
            </a:r>
            <a:endParaRPr lang="en-US" sz="3900" dirty="0">
              <a:latin typeface="Microsoft YaHei" pitchFamily="34" charset="0"/>
              <a:ea typeface="Microsoft YaHei" pitchFamily="34" charset="-122"/>
              <a:cs typeface="Microsoft YaHei" pitchFamily="34" charset="-120"/>
            </a:endParaRPr>
          </a:p>
        </p:txBody>
      </p:sp>
      <p:sp>
        <p:nvSpPr>
          <p:cNvPr id="33" name="Shape 31"/>
          <p:cNvSpPr/>
          <p:nvPr/>
        </p:nvSpPr>
        <p:spPr>
          <a:xfrm>
            <a:off x="8001000" y="3505200"/>
            <a:ext cx="3429000" cy="0"/>
          </a:xfrm>
          <a:prstGeom prst="line">
            <a:avLst/>
          </a:prstGeom>
          <a:noFill/>
          <a:ln w="9525">
            <a:solidFill>
              <a:srgbClr val="E3E3E0"/>
            </a:solidFill>
            <a:prstDash val="solid"/>
          </a:ln>
        </p:spPr>
      </p:sp>
      <p:sp>
        <p:nvSpPr>
          <p:cNvPr id="34" name="Text 32"/>
          <p:cNvSpPr/>
          <p:nvPr/>
        </p:nvSpPr>
        <p:spPr>
          <a:xfrm>
            <a:off x="8001000" y="3672910"/>
            <a:ext cx="4191000" cy="182880"/>
          </a:xfrm>
          <a:prstGeom prst="rect">
            <a:avLst/>
          </a:prstGeom>
          <a:noFill/>
          <a:ln/>
        </p:spPr>
        <p:txBody>
          <a:bodyPr wrap="none" lIns="0" tIns="0" rIns="0" bIns="0" rtlCol="0" anchor="t"/>
          <a:lstStyle/>
          <a:p>
            <a:pPr algn="l" indent="0" marL="0">
              <a:buNone/>
            </a:pPr>
            <a:r>
              <a:rPr lang="en-US" sz="1200" dirty="0">
                <a:solidFill>
                  <a:srgbClr val="5F5F5C"/>
                </a:solidFill>
                <a:latin typeface="Microsoft YaHei" pitchFamily="34" charset="0"/>
                <a:ea typeface="Microsoft YaHei" pitchFamily="34" charset="-122"/>
                <a:cs typeface="Microsoft YaHei" pitchFamily="34" charset="-120"/>
              </a:rPr>
              <a:t>Global renewable energy investment, 2025</a:t>
            </a:r>
            <a:endParaRPr lang="en-US" sz="1200" dirty="0">
              <a:latin typeface="Microsoft YaHei" pitchFamily="34" charset="0"/>
              <a:ea typeface="Microsoft YaHei" pitchFamily="34" charset="-122"/>
              <a:cs typeface="Microsoft YaHei" pitchFamily="34" charset="-120"/>
            </a:endParaRPr>
          </a:p>
        </p:txBody>
      </p:sp>
      <p:sp>
        <p:nvSpPr>
          <p:cNvPr id="35" name="Text 33"/>
          <p:cNvSpPr/>
          <p:nvPr/>
        </p:nvSpPr>
        <p:spPr>
          <a:xfrm>
            <a:off x="8001000" y="3914526"/>
            <a:ext cx="4191000" cy="594360"/>
          </a:xfrm>
          <a:prstGeom prst="rect">
            <a:avLst/>
          </a:prstGeom>
          <a:noFill/>
          <a:ln/>
        </p:spPr>
        <p:txBody>
          <a:bodyPr wrap="none" lIns="0" tIns="0" rIns="0" bIns="0" rtlCol="0" anchor="t"/>
          <a:lstStyle/>
          <a:p>
            <a:pPr algn="l" indent="0" marL="0">
              <a:buNone/>
            </a:pPr>
            <a:r>
              <a:rPr lang="en-US" sz="3900" b="1" dirty="0">
                <a:solidFill>
                  <a:srgbClr val="101010"/>
                </a:solidFill>
                <a:latin typeface="Microsoft YaHei" pitchFamily="34" charset="0"/>
                <a:ea typeface="Microsoft YaHei" pitchFamily="34" charset="-122"/>
                <a:cs typeface="Microsoft YaHei" pitchFamily="34" charset="-120"/>
              </a:rPr>
              <a:t>−9.5%</a:t>
            </a:r>
            <a:endParaRPr lang="en-US" sz="3900" dirty="0">
              <a:latin typeface="Microsoft YaHei" pitchFamily="34" charset="0"/>
              <a:ea typeface="Microsoft YaHei" pitchFamily="34" charset="-122"/>
              <a:cs typeface="Microsoft YaHei" pitchFamily="34" charset="-120"/>
            </a:endParaRPr>
          </a:p>
        </p:txBody>
      </p:sp>
      <p:sp>
        <p:nvSpPr>
          <p:cNvPr id="36" name="Text 34"/>
          <p:cNvSpPr/>
          <p:nvPr/>
        </p:nvSpPr>
        <p:spPr>
          <a:xfrm>
            <a:off x="8001000" y="4549210"/>
            <a:ext cx="4191000" cy="182880"/>
          </a:xfrm>
          <a:prstGeom prst="rect">
            <a:avLst/>
          </a:prstGeom>
          <a:noFill/>
          <a:ln/>
        </p:spPr>
        <p:txBody>
          <a:bodyPr wrap="none" lIns="0" tIns="0" rIns="0" bIns="0" rtlCol="0" anchor="t"/>
          <a:lstStyle/>
          <a:p>
            <a:pPr algn="l" indent="0" marL="0">
              <a:buNone/>
            </a:pPr>
            <a:r>
              <a:rPr lang="en-US" sz="1200" dirty="0">
                <a:solidFill>
                  <a:srgbClr val="101010"/>
                </a:solidFill>
                <a:latin typeface="Microsoft YaHei" pitchFamily="34" charset="0"/>
                <a:ea typeface="Microsoft YaHei" pitchFamily="34" charset="-122"/>
                <a:cs typeface="Microsoft YaHei" pitchFamily="34" charset="-120"/>
              </a:rPr>
              <a:t>Total energy transition investment still up 8%</a:t>
            </a:r>
            <a:endParaRPr lang="en-US" sz="1200" dirty="0">
              <a:latin typeface="Microsoft YaHei" pitchFamily="34" charset="0"/>
              <a:ea typeface="Microsoft YaHei" pitchFamily="34" charset="-122"/>
              <a:cs typeface="Microsoft YaHei" pitchFamily="34" charset="-120"/>
            </a:endParaRPr>
          </a:p>
        </p:txBody>
      </p:sp>
      <p:sp>
        <p:nvSpPr>
          <p:cNvPr id="37" name="Text 35"/>
          <p:cNvSpPr/>
          <p:nvPr/>
        </p:nvSpPr>
        <p:spPr>
          <a:xfrm>
            <a:off x="762000" y="6215362"/>
            <a:ext cx="11430000" cy="160020"/>
          </a:xfrm>
          <a:prstGeom prst="rect">
            <a:avLst/>
          </a:prstGeom>
          <a:noFill/>
          <a:ln/>
        </p:spPr>
        <p:txBody>
          <a:bodyPr wrap="none" lIns="0" tIns="0" rIns="0" bIns="0" rtlCol="0" anchor="t"/>
          <a:lstStyle/>
          <a:p>
            <a:pPr algn="l" indent="0" marL="0">
              <a:buNone/>
            </a:pPr>
            <a:r>
              <a:rPr lang="en-US" sz="1050" dirty="0">
                <a:solidFill>
                  <a:srgbClr val="5F5F5C"/>
                </a:solidFill>
                <a:latin typeface="Microsoft YaHei" pitchFamily="34" charset="0"/>
                <a:ea typeface="Microsoft YaHei" pitchFamily="34" charset="-122"/>
                <a:cs typeface="Microsoft YaHei" pitchFamily="34" charset="-120"/>
              </a:rPr>
              <a:t>Source: SolarPower Europe (Jun 2026), China NEA (Aug 2026), BNEF (Jan 2026). 2026 is a forecast</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7F5"/>
          </a:solidFill>
          <a:ln/>
        </p:spPr>
      </p:sp>
      <p:sp>
        <p:nvSpPr>
          <p:cNvPr id="3" name="Shape 1"/>
          <p:cNvSpPr/>
          <p:nvPr/>
        </p:nvSpPr>
        <p:spPr>
          <a:xfrm>
            <a:off x="0" y="0"/>
            <a:ext cx="12192000" cy="76200"/>
          </a:xfrm>
          <a:prstGeom prst="rect">
            <a:avLst/>
          </a:prstGeom>
          <a:solidFill>
            <a:srgbClr val="D7282F"/>
          </a:solidFill>
          <a:ln/>
        </p:spPr>
      </p:sp>
      <p:sp>
        <p:nvSpPr>
          <p:cNvPr id="4" name="Text 2"/>
          <p:cNvSpPr/>
          <p:nvPr/>
        </p:nvSpPr>
        <p:spPr>
          <a:xfrm>
            <a:off x="762000" y="710635"/>
            <a:ext cx="11430000" cy="182880"/>
          </a:xfrm>
          <a:prstGeom prst="rect">
            <a:avLst/>
          </a:prstGeom>
          <a:noFill/>
          <a:ln/>
        </p:spPr>
        <p:txBody>
          <a:bodyPr wrap="none" lIns="0" tIns="0" rIns="0" bIns="0" rtlCol="0" anchor="t"/>
          <a:lstStyle/>
          <a:p>
            <a:pPr algn="l" indent="0" marL="0">
              <a:buNone/>
            </a:pPr>
            <a:r>
              <a:rPr lang="en-US" sz="1200" dirty="0">
                <a:solidFill>
                  <a:srgbClr val="5F5F5C"/>
                </a:solidFill>
                <a:latin typeface="Microsoft YaHei" pitchFamily="34" charset="0"/>
                <a:ea typeface="Microsoft YaHei" pitchFamily="34" charset="-122"/>
                <a:cs typeface="Microsoft YaHei" pitchFamily="34" charset="-120"/>
              </a:rPr>
              <a:t>They decide whether clean power covers all growth again</a:t>
            </a:r>
            <a:endParaRPr lang="en-US" sz="1200" dirty="0">
              <a:latin typeface="Microsoft YaHei" pitchFamily="34" charset="0"/>
              <a:ea typeface="Microsoft YaHei" pitchFamily="34" charset="-122"/>
              <a:cs typeface="Microsoft YaHei" pitchFamily="34" charset="-120"/>
            </a:endParaRPr>
          </a:p>
        </p:txBody>
      </p:sp>
      <p:sp>
        <p:nvSpPr>
          <p:cNvPr id="5" name="Shape 3"/>
          <p:cNvSpPr/>
          <p:nvPr/>
        </p:nvSpPr>
        <p:spPr>
          <a:xfrm>
            <a:off x="762000" y="990600"/>
            <a:ext cx="10668000" cy="9525"/>
          </a:xfrm>
          <a:prstGeom prst="rect">
            <a:avLst/>
          </a:prstGeom>
          <a:solidFill>
            <a:srgbClr val="101010"/>
          </a:solidFill>
          <a:ln/>
        </p:spPr>
      </p:sp>
      <p:sp>
        <p:nvSpPr>
          <p:cNvPr id="6" name="Text 4"/>
          <p:cNvSpPr/>
          <p:nvPr/>
        </p:nvSpPr>
        <p:spPr>
          <a:xfrm>
            <a:off x="762000" y="2051964"/>
            <a:ext cx="11430000" cy="731520"/>
          </a:xfrm>
          <a:prstGeom prst="rect">
            <a:avLst/>
          </a:prstGeom>
          <a:noFill/>
          <a:ln/>
        </p:spPr>
        <p:txBody>
          <a:bodyPr wrap="none" lIns="0" tIns="0" rIns="0" bIns="0" rtlCol="0" anchor="t"/>
          <a:lstStyle/>
          <a:p>
            <a:pPr algn="l" indent="0" marL="0">
              <a:buNone/>
            </a:pPr>
            <a:r>
              <a:rPr lang="en-US" sz="4800" b="1" dirty="0">
                <a:solidFill>
                  <a:srgbClr val="101010"/>
                </a:solidFill>
                <a:latin typeface="Microsoft YaHei" pitchFamily="34" charset="0"/>
                <a:ea typeface="Microsoft YaHei" pitchFamily="34" charset="-122"/>
                <a:cs typeface="Microsoft YaHei" pitchFamily="34" charset="-120"/>
              </a:rPr>
              <a:t>Three things to watch in 2026</a:t>
            </a:r>
            <a:endParaRPr lang="en-US" sz="4800" dirty="0">
              <a:latin typeface="Microsoft YaHei" pitchFamily="34" charset="0"/>
              <a:ea typeface="Microsoft YaHei" pitchFamily="34" charset="-122"/>
              <a:cs typeface="Microsoft YaHei" pitchFamily="34" charset="-120"/>
            </a:endParaRPr>
          </a:p>
        </p:txBody>
      </p:sp>
      <p:sp>
        <p:nvSpPr>
          <p:cNvPr id="7" name="Shape 5"/>
          <p:cNvSpPr/>
          <p:nvPr/>
        </p:nvSpPr>
        <p:spPr>
          <a:xfrm>
            <a:off x="762000" y="3143250"/>
            <a:ext cx="10668000" cy="19050"/>
          </a:xfrm>
          <a:prstGeom prst="rect">
            <a:avLst/>
          </a:prstGeom>
          <a:solidFill>
            <a:srgbClr val="101010"/>
          </a:solidFill>
          <a:ln/>
        </p:spPr>
      </p:sp>
      <p:sp>
        <p:nvSpPr>
          <p:cNvPr id="8" name="Text 6"/>
          <p:cNvSpPr/>
          <p:nvPr/>
        </p:nvSpPr>
        <p:spPr>
          <a:xfrm>
            <a:off x="762000" y="3416931"/>
            <a:ext cx="11430000" cy="822960"/>
          </a:xfrm>
          <a:prstGeom prst="rect">
            <a:avLst/>
          </a:prstGeom>
          <a:noFill/>
          <a:ln/>
        </p:spPr>
        <p:txBody>
          <a:bodyPr wrap="none" lIns="0" tIns="0" rIns="0" bIns="0" rtlCol="0" anchor="t"/>
          <a:lstStyle/>
          <a:p>
            <a:pPr algn="l" indent="0" marL="0">
              <a:buNone/>
            </a:pPr>
            <a:r>
              <a:rPr lang="en-US" sz="5400" b="1" dirty="0">
                <a:solidFill>
                  <a:srgbClr val="D7282F"/>
                </a:solidFill>
                <a:latin typeface="Microsoft YaHei" pitchFamily="34" charset="0"/>
                <a:ea typeface="Microsoft YaHei" pitchFamily="34" charset="-122"/>
                <a:cs typeface="Microsoft YaHei" pitchFamily="34" charset="-120"/>
              </a:rPr>
              <a:t>01</a:t>
            </a:r>
            <a:endParaRPr lang="en-US" sz="5400" dirty="0">
              <a:latin typeface="Microsoft YaHei" pitchFamily="34" charset="0"/>
              <a:ea typeface="Microsoft YaHei" pitchFamily="34" charset="-122"/>
              <a:cs typeface="Microsoft YaHei" pitchFamily="34" charset="-120"/>
            </a:endParaRPr>
          </a:p>
        </p:txBody>
      </p:sp>
      <p:sp>
        <p:nvSpPr>
          <p:cNvPr id="9" name="Text 7"/>
          <p:cNvSpPr/>
          <p:nvPr/>
        </p:nvSpPr>
        <p:spPr>
          <a:xfrm>
            <a:off x="762000" y="4335196"/>
            <a:ext cx="11430000" cy="342900"/>
          </a:xfrm>
          <a:prstGeom prst="rect">
            <a:avLst/>
          </a:prstGeom>
          <a:noFill/>
          <a:ln/>
        </p:spPr>
        <p:txBody>
          <a:bodyPr wrap="none" lIns="0" tIns="0" rIns="0" bIns="0" rtlCol="0" anchor="t"/>
          <a:lstStyle/>
          <a:p>
            <a:pPr algn="l" indent="0" marL="0">
              <a:buNone/>
            </a:pPr>
            <a:r>
              <a:rPr lang="en-US" sz="2250" b="1" dirty="0">
                <a:solidFill>
                  <a:srgbClr val="101010"/>
                </a:solidFill>
                <a:latin typeface="Microsoft YaHei" pitchFamily="34" charset="0"/>
                <a:ea typeface="Microsoft YaHei" pitchFamily="34" charset="-122"/>
                <a:cs typeface="Microsoft YaHei" pitchFamily="34" charset="-120"/>
              </a:rPr>
              <a:t>Gas</a:t>
            </a:r>
            <a:endParaRPr lang="en-US" sz="2250" dirty="0">
              <a:latin typeface="Microsoft YaHei" pitchFamily="34" charset="0"/>
              <a:ea typeface="Microsoft YaHei" pitchFamily="34" charset="-122"/>
              <a:cs typeface="Microsoft YaHei" pitchFamily="34" charset="-120"/>
            </a:endParaRPr>
          </a:p>
        </p:txBody>
      </p:sp>
      <p:sp>
        <p:nvSpPr>
          <p:cNvPr id="10" name="Text 8"/>
          <p:cNvSpPr/>
          <p:nvPr/>
        </p:nvSpPr>
        <p:spPr>
          <a:xfrm>
            <a:off x="762000" y="4798306"/>
            <a:ext cx="11430000" cy="228600"/>
          </a:xfrm>
          <a:prstGeom prst="rect">
            <a:avLst/>
          </a:prstGeom>
          <a:noFill/>
          <a:ln/>
        </p:spPr>
        <p:txBody>
          <a:bodyPr wrap="none" lIns="0" tIns="0" rIns="0" bIns="0" rtlCol="0" anchor="t"/>
          <a:lstStyle/>
          <a:p>
            <a:pPr algn="l" indent="0" marL="0">
              <a:buNone/>
            </a:pPr>
            <a:r>
              <a:rPr lang="en-US" sz="1500" dirty="0">
                <a:solidFill>
                  <a:srgbClr val="101010"/>
                </a:solidFill>
                <a:latin typeface="Microsoft YaHei" pitchFamily="34" charset="0"/>
                <a:ea typeface="Microsoft YaHei" pitchFamily="34" charset="-122"/>
                <a:cs typeface="Microsoft YaHei" pitchFamily="34" charset="-120"/>
              </a:rPr>
              <a:t>IEA sees coal power up 1.4%</a:t>
            </a:r>
            <a:endParaRPr lang="en-US" sz="1500" dirty="0">
              <a:latin typeface="Microsoft YaHei" pitchFamily="34" charset="0"/>
              <a:ea typeface="Microsoft YaHei" pitchFamily="34" charset="-122"/>
              <a:cs typeface="Microsoft YaHei" pitchFamily="34" charset="-120"/>
            </a:endParaRPr>
          </a:p>
        </p:txBody>
      </p:sp>
      <p:sp>
        <p:nvSpPr>
          <p:cNvPr id="11" name="Text 9"/>
          <p:cNvSpPr/>
          <p:nvPr/>
        </p:nvSpPr>
        <p:spPr>
          <a:xfrm>
            <a:off x="762000" y="5084056"/>
            <a:ext cx="11430000" cy="228600"/>
          </a:xfrm>
          <a:prstGeom prst="rect">
            <a:avLst/>
          </a:prstGeom>
          <a:noFill/>
          <a:ln/>
        </p:spPr>
        <p:txBody>
          <a:bodyPr wrap="none" lIns="0" tIns="0" rIns="0" bIns="0" rtlCol="0" anchor="t"/>
          <a:lstStyle/>
          <a:p>
            <a:pPr algn="l" indent="0" marL="0">
              <a:buNone/>
            </a:pPr>
            <a:r>
              <a:rPr lang="en-US" sz="1500" dirty="0">
                <a:solidFill>
                  <a:srgbClr val="101010"/>
                </a:solidFill>
                <a:latin typeface="Microsoft YaHei" pitchFamily="34" charset="0"/>
                <a:ea typeface="Microsoft YaHei" pitchFamily="34" charset="-122"/>
                <a:cs typeface="Microsoft YaHei" pitchFamily="34" charset="-120"/>
              </a:rPr>
              <a:t>in 2026</a:t>
            </a:r>
            <a:endParaRPr lang="en-US" sz="1500" dirty="0">
              <a:latin typeface="Microsoft YaHei" pitchFamily="34" charset="0"/>
              <a:ea typeface="Microsoft YaHei" pitchFamily="34" charset="-122"/>
              <a:cs typeface="Microsoft YaHei" pitchFamily="34" charset="-120"/>
            </a:endParaRPr>
          </a:p>
        </p:txBody>
      </p:sp>
      <p:sp>
        <p:nvSpPr>
          <p:cNvPr id="12" name="Text 10"/>
          <p:cNvSpPr/>
          <p:nvPr/>
        </p:nvSpPr>
        <p:spPr>
          <a:xfrm>
            <a:off x="4343400" y="3416931"/>
            <a:ext cx="7848600" cy="822960"/>
          </a:xfrm>
          <a:prstGeom prst="rect">
            <a:avLst/>
          </a:prstGeom>
          <a:noFill/>
          <a:ln/>
        </p:spPr>
        <p:txBody>
          <a:bodyPr wrap="none" lIns="0" tIns="0" rIns="0" bIns="0" rtlCol="0" anchor="t"/>
          <a:lstStyle/>
          <a:p>
            <a:pPr algn="l" indent="0" marL="0">
              <a:buNone/>
            </a:pPr>
            <a:r>
              <a:rPr lang="en-US" sz="5400" b="1" dirty="0">
                <a:solidFill>
                  <a:srgbClr val="D7282F"/>
                </a:solidFill>
                <a:latin typeface="Microsoft YaHei" pitchFamily="34" charset="0"/>
                <a:ea typeface="Microsoft YaHei" pitchFamily="34" charset="-122"/>
                <a:cs typeface="Microsoft YaHei" pitchFamily="34" charset="-120"/>
              </a:rPr>
              <a:t>02</a:t>
            </a:r>
            <a:endParaRPr lang="en-US" sz="5400" dirty="0">
              <a:latin typeface="Microsoft YaHei" pitchFamily="34" charset="0"/>
              <a:ea typeface="Microsoft YaHei" pitchFamily="34" charset="-122"/>
              <a:cs typeface="Microsoft YaHei" pitchFamily="34" charset="-120"/>
            </a:endParaRPr>
          </a:p>
        </p:txBody>
      </p:sp>
      <p:sp>
        <p:nvSpPr>
          <p:cNvPr id="13" name="Text 11"/>
          <p:cNvSpPr/>
          <p:nvPr/>
        </p:nvSpPr>
        <p:spPr>
          <a:xfrm>
            <a:off x="4343400" y="4335196"/>
            <a:ext cx="7848600" cy="342900"/>
          </a:xfrm>
          <a:prstGeom prst="rect">
            <a:avLst/>
          </a:prstGeom>
          <a:noFill/>
          <a:ln/>
        </p:spPr>
        <p:txBody>
          <a:bodyPr wrap="none" lIns="0" tIns="0" rIns="0" bIns="0" rtlCol="0" anchor="t"/>
          <a:lstStyle/>
          <a:p>
            <a:pPr algn="l" indent="0" marL="0">
              <a:buNone/>
            </a:pPr>
            <a:r>
              <a:rPr lang="en-US" sz="2250" b="1" dirty="0">
                <a:solidFill>
                  <a:srgbClr val="101010"/>
                </a:solidFill>
                <a:latin typeface="Microsoft YaHei" pitchFamily="34" charset="0"/>
                <a:ea typeface="Microsoft YaHei" pitchFamily="34" charset="-122"/>
                <a:cs typeface="Microsoft YaHei" pitchFamily="34" charset="-120"/>
              </a:rPr>
              <a:t>Curtailment</a:t>
            </a:r>
            <a:endParaRPr lang="en-US" sz="2250" dirty="0">
              <a:latin typeface="Microsoft YaHei" pitchFamily="34" charset="0"/>
              <a:ea typeface="Microsoft YaHei" pitchFamily="34" charset="-122"/>
              <a:cs typeface="Microsoft YaHei" pitchFamily="34" charset="-120"/>
            </a:endParaRPr>
          </a:p>
        </p:txBody>
      </p:sp>
      <p:sp>
        <p:nvSpPr>
          <p:cNvPr id="14" name="Text 12"/>
          <p:cNvSpPr/>
          <p:nvPr/>
        </p:nvSpPr>
        <p:spPr>
          <a:xfrm>
            <a:off x="4343400" y="4798306"/>
            <a:ext cx="7848600" cy="228600"/>
          </a:xfrm>
          <a:prstGeom prst="rect">
            <a:avLst/>
          </a:prstGeom>
          <a:noFill/>
          <a:ln/>
        </p:spPr>
        <p:txBody>
          <a:bodyPr wrap="none" lIns="0" tIns="0" rIns="0" bIns="0" rtlCol="0" anchor="t"/>
          <a:lstStyle/>
          <a:p>
            <a:pPr algn="l" indent="0" marL="0">
              <a:buNone/>
            </a:pPr>
            <a:r>
              <a:rPr lang="en-US" sz="1500" dirty="0">
                <a:solidFill>
                  <a:srgbClr val="101010"/>
                </a:solidFill>
                <a:latin typeface="Microsoft YaHei" pitchFamily="34" charset="0"/>
                <a:ea typeface="Microsoft YaHei" pitchFamily="34" charset="-122"/>
                <a:cs typeface="Microsoft YaHei" pitchFamily="34" charset="-120"/>
              </a:rPr>
              <a:t>China</a:t>
            </a:r>
            <a:pPr algn="l" indent="0" marL="0">
              <a:buNone/>
            </a:pPr>
            <a:r>
              <a:rPr lang="en-US" sz="1500" dirty="0">
                <a:solidFill>
                  <a:srgbClr val="101010"/>
                </a:solidFill>
                <a:latin typeface="Microsoft YaHei" pitchFamily="34" charset="0"/>
                <a:ea typeface="Microsoft YaHei" pitchFamily="34" charset="-122"/>
                <a:cs typeface="Microsoft YaHei" pitchFamily="34" charset="-120"/>
              </a:rPr>
              <a:t>'</a:t>
            </a:r>
            <a:pPr algn="l" indent="0" marL="0">
              <a:buNone/>
            </a:pPr>
            <a:r>
              <a:rPr lang="en-US" sz="1500" dirty="0">
                <a:solidFill>
                  <a:srgbClr val="101010"/>
                </a:solidFill>
                <a:latin typeface="Microsoft YaHei" pitchFamily="34" charset="0"/>
                <a:ea typeface="Microsoft YaHei" pitchFamily="34" charset="-122"/>
                <a:cs typeface="Microsoft YaHei" pitchFamily="34" charset="-120"/>
              </a:rPr>
              <a:t>s use rate near 91%</a:t>
            </a:r>
            <a:endParaRPr lang="en-US" sz="1500" dirty="0">
              <a:latin typeface="Microsoft YaHei" pitchFamily="34" charset="0"/>
              <a:ea typeface="Microsoft YaHei" pitchFamily="34" charset="-122"/>
              <a:cs typeface="Microsoft YaHei" pitchFamily="34" charset="-120"/>
            </a:endParaRPr>
          </a:p>
        </p:txBody>
      </p:sp>
      <p:sp>
        <p:nvSpPr>
          <p:cNvPr id="15" name="Text 13"/>
          <p:cNvSpPr/>
          <p:nvPr/>
        </p:nvSpPr>
        <p:spPr>
          <a:xfrm>
            <a:off x="7924800" y="3416931"/>
            <a:ext cx="4267200" cy="822960"/>
          </a:xfrm>
          <a:prstGeom prst="rect">
            <a:avLst/>
          </a:prstGeom>
          <a:noFill/>
          <a:ln/>
        </p:spPr>
        <p:txBody>
          <a:bodyPr wrap="none" lIns="0" tIns="0" rIns="0" bIns="0" rtlCol="0" anchor="t"/>
          <a:lstStyle/>
          <a:p>
            <a:pPr algn="l" indent="0" marL="0">
              <a:buNone/>
            </a:pPr>
            <a:r>
              <a:rPr lang="en-US" sz="5400" b="1" dirty="0">
                <a:solidFill>
                  <a:srgbClr val="D7282F"/>
                </a:solidFill>
                <a:latin typeface="Microsoft YaHei" pitchFamily="34" charset="0"/>
                <a:ea typeface="Microsoft YaHei" pitchFamily="34" charset="-122"/>
                <a:cs typeface="Microsoft YaHei" pitchFamily="34" charset="-120"/>
              </a:rPr>
              <a:t>03</a:t>
            </a:r>
            <a:endParaRPr lang="en-US" sz="5400" dirty="0">
              <a:latin typeface="Microsoft YaHei" pitchFamily="34" charset="0"/>
              <a:ea typeface="Microsoft YaHei" pitchFamily="34" charset="-122"/>
              <a:cs typeface="Microsoft YaHei" pitchFamily="34" charset="-120"/>
            </a:endParaRPr>
          </a:p>
        </p:txBody>
      </p:sp>
      <p:sp>
        <p:nvSpPr>
          <p:cNvPr id="16" name="Text 14"/>
          <p:cNvSpPr/>
          <p:nvPr/>
        </p:nvSpPr>
        <p:spPr>
          <a:xfrm>
            <a:off x="7924800" y="4335196"/>
            <a:ext cx="4267200" cy="342900"/>
          </a:xfrm>
          <a:prstGeom prst="rect">
            <a:avLst/>
          </a:prstGeom>
          <a:noFill/>
          <a:ln/>
        </p:spPr>
        <p:txBody>
          <a:bodyPr wrap="none" lIns="0" tIns="0" rIns="0" bIns="0" rtlCol="0" anchor="t"/>
          <a:lstStyle/>
          <a:p>
            <a:pPr algn="l" indent="0" marL="0">
              <a:buNone/>
            </a:pPr>
            <a:r>
              <a:rPr lang="en-US" sz="2250" b="1" dirty="0">
                <a:solidFill>
                  <a:srgbClr val="101010"/>
                </a:solidFill>
                <a:latin typeface="Microsoft YaHei" pitchFamily="34" charset="0"/>
                <a:ea typeface="Microsoft YaHei" pitchFamily="34" charset="-122"/>
                <a:cs typeface="Microsoft YaHei" pitchFamily="34" charset="-120"/>
              </a:rPr>
              <a:t>Storage</a:t>
            </a:r>
            <a:endParaRPr lang="en-US" sz="2250" dirty="0">
              <a:latin typeface="Microsoft YaHei" pitchFamily="34" charset="0"/>
              <a:ea typeface="Microsoft YaHei" pitchFamily="34" charset="-122"/>
              <a:cs typeface="Microsoft YaHei" pitchFamily="34" charset="-120"/>
            </a:endParaRPr>
          </a:p>
        </p:txBody>
      </p:sp>
      <p:sp>
        <p:nvSpPr>
          <p:cNvPr id="17" name="Text 15"/>
          <p:cNvSpPr/>
          <p:nvPr/>
        </p:nvSpPr>
        <p:spPr>
          <a:xfrm>
            <a:off x="7924800" y="4798306"/>
            <a:ext cx="4267200" cy="228600"/>
          </a:xfrm>
          <a:prstGeom prst="rect">
            <a:avLst/>
          </a:prstGeom>
          <a:noFill/>
          <a:ln/>
        </p:spPr>
        <p:txBody>
          <a:bodyPr wrap="none" lIns="0" tIns="0" rIns="0" bIns="0" rtlCol="0" anchor="t"/>
          <a:lstStyle/>
          <a:p>
            <a:pPr algn="l" indent="0" marL="0">
              <a:buNone/>
            </a:pPr>
            <a:r>
              <a:rPr lang="en-US" sz="1500" dirty="0">
                <a:solidFill>
                  <a:srgbClr val="101010"/>
                </a:solidFill>
                <a:latin typeface="Microsoft YaHei" pitchFamily="34" charset="0"/>
                <a:ea typeface="Microsoft YaHei" pitchFamily="34" charset="-122"/>
                <a:cs typeface="Microsoft YaHei" pitchFamily="34" charset="-120"/>
              </a:rPr>
              <a:t>BNEF expects 158 GW added</a:t>
            </a:r>
            <a:endParaRPr lang="en-US" sz="1500" dirty="0">
              <a:latin typeface="Microsoft YaHei" pitchFamily="34" charset="0"/>
              <a:ea typeface="Microsoft YaHei" pitchFamily="34" charset="-122"/>
              <a:cs typeface="Microsoft YaHei" pitchFamily="34" charset="-120"/>
            </a:endParaRPr>
          </a:p>
        </p:txBody>
      </p:sp>
      <p:sp>
        <p:nvSpPr>
          <p:cNvPr id="18" name="Text 16"/>
          <p:cNvSpPr/>
          <p:nvPr/>
        </p:nvSpPr>
        <p:spPr>
          <a:xfrm>
            <a:off x="7924800" y="5084056"/>
            <a:ext cx="4267200" cy="228600"/>
          </a:xfrm>
          <a:prstGeom prst="rect">
            <a:avLst/>
          </a:prstGeom>
          <a:noFill/>
          <a:ln/>
        </p:spPr>
        <p:txBody>
          <a:bodyPr wrap="none" lIns="0" tIns="0" rIns="0" bIns="0" rtlCol="0" anchor="t"/>
          <a:lstStyle/>
          <a:p>
            <a:pPr algn="l" indent="0" marL="0">
              <a:buNone/>
            </a:pPr>
            <a:r>
              <a:rPr lang="en-US" sz="1500" dirty="0">
                <a:solidFill>
                  <a:srgbClr val="101010"/>
                </a:solidFill>
                <a:latin typeface="Microsoft YaHei" pitchFamily="34" charset="0"/>
                <a:ea typeface="Microsoft YaHei" pitchFamily="34" charset="-122"/>
                <a:cs typeface="Microsoft YaHei" pitchFamily="34" charset="-120"/>
              </a:rPr>
              <a:t>in 2026</a:t>
            </a:r>
            <a:endParaRPr lang="en-US" sz="15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1980-01-01T00:00:00Z</dcterms:created>
  <dcterms:modified xsi:type="dcterms:W3CDTF">1980-01-01T00:00:00Z</dcterms:modified>
</cp:coreProperties>
</file>