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各位同行好。今天只讲一件事：中国游戏下一个十年靠什么出海。我手上没有预测数字，只有过去十年协会、官方名单、财报和 Steam 上能查到原文的数，加上我自己的五个判断。每页底下都写了来源，讲完大家可以去对。封面和章节页的照片是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先说国内。很多人说国内见顶了，这话只对一半。收入没有见顶：2025 年国内游戏收入 3507.89 亿元，增长 7.68%，2023、2024、2025 连续三年新高，2026 年上半年还在涨 12.17%。见顶的是人头：2025 年用户 6.83 亿，只多了 1.35%，今年 6 月是 6.84 亿，只多了 0.82%。协会自己在 2022 年的报告里就写过，产业已经进入存量市场时代。数据来自中国音像与数字出版协会游戏出版工作委员会，下面简称游戏工委。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七年，6.26 亿到 6.83 亿，只多了 5700 万人，增幅 9.1%，这是我拿协会两年的数相减算的。2021 年以后，用户就一直在 6.64 亿到 6.84 亿之间打转。新增人口这条路，国内已经走到头了。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第一幕，出海这十年。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十年，自研游戏的海外收入从 53.1 亿美元涨到 204.55 亿美元，3.85 倍，年均大约 14.4%，同期国内年均大约 9.6%，倍数和年均都是我算的。但它不是单行道：2022 年跌了 3.70%，2023 年又跌了 5.65%，而 2023 年国内是涨 13.95% 的。出海会跌，而且会在国内好的时候跌。口径提醒：2018 年以前协会统计的是自主研发网络游戏，2019 年起改成自主研发游戏，逐年同比能接上，但名字变过。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今年上半年，出海增长 30.22%，国内增长 12.17%，出海快了一倍多，差不多是 2.5 倍。注意这里只比增速，不比规模：一边是美元，一边是人民币，台上我不做换算，也请大家别拿去说出海已经比国内大了。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去了哪里。美国这块十年没换，一直在三成左右，今年上半年 32.31%，这个数在 2022 年、2025 年全年也出现过，原文如此。变的是日本：2020 年还有 23.91%，去年上半年 16.20%，今年上半年 14.05%。德英法三国合计从 8.78% 升到 10.14%，三国各自的占比协会没有公布。注意分母是自研移动游戏的海外收入，PC 和主机不在里面。中东、拉美这些新兴市场，公开数据里没有一个可画的百分比，所以这页不放。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什么卖得出去。2025 年海外收入前 100 的自研手游里，策略类，包括 SLG，拿走了 49.96%。国内前 100 排前三的是多人在线战术竞技、射击、角色扮演。两张榜几乎不重合。协会报告原话：策略类在国内产品数量占比虽高，收入占比却并无优势。所以别拿国内的爆款经验直接去海外套。另外，这一半是头部 100 款的一半，不是说其他品类没戏，最后押注时我会讲新冒出来的合成类。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第二幕，单机、买断和小团队。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买断制的天花板，已经有人摸到了。《黑神话：悟空》2024 年 8 月 20 日上午发售，到 23 日晚上 9 点，开发商公布全平台超过 1000 万套，这是开发商口径。Steam 上历史同时在线峰值 241 万多，出现在 8 月 22 日，这是 SteamDB 的记录。网上流传的 2000 万、3000 万，开发商都没有公布过，我不用。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但天花板不是常态。同样是国产买断制动作游戏，Steam 历史同时在线峰值，《黑神话》241 万，《明末：渊虚之羽》13 万，《失落之魂》3070，差了几百倍。这些是 SteamDB 的记录，我是从互联网档案馆保存的页面读的，快照日期从 2025 年 12 月到 2026 年 8 月。同时在线不是销量，但量级差距是真的。再看国内主机游戏，今年上半年收入下降 7.06%，协会报告直接点名原因：《黑神话》降温，后续新品跟进不足。一款爆款撑不起一个市场。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Steam 上到底有多少中文用户？看 Valve 的官方调查，平常月份大约四分之一的人用简体中文客户端，英语三成多。这里有两个坑：第一，它是自愿调查里的客户端语言，不是国籍。第二，每年 2 月都会跳到五成上下，次月回落，所以任何单月数字都别当趋势用。我用的是 2025 年 10 月到 2026 年 9 月这 12 个月，去掉 2 月，平均 24.2%。对我们的意思是：同一个商店，可以同时卖给国内和海外，但大头仍然不是中文用户。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天花板之外，小团队也有自己的路。《逃离鸭科夫》2025 年 10 月 16 日发售，发行方在 2025 年第三季度业绩电话会上说，不到一个月全平台卖出 300 万份以上，这是发行方口径。Steam 峰值 30 万，SteamDB 档案馆快照是 2026 年 8 月。《戴森球计划》开发团队 5 个人，抢先体验 4 天卖了 20 万份，出自 2021 年 1 月的发行方新闻稿。这两个都不是 3A，玩法清楚，体量控制得住。这张照片是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第三幕，下一个十年押什么。我不报预测数字，没有哪家机构给过可信的十年预测，我也不给。只讲判断和理由。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出海最贵的不是研发，是流量。拿一家出海做得多的上市游戏公司的年报算：2025 年每 100 元营业收入里，销售费用 48.6 元，研发只有 4.3 元，销售费用是研发的 11 倍多。它的年报自己写了，销售费用下降主要是因为互联网流量费用减少。要说清楚：这是集团口径，不全是海外买量，也只是一家公司。2024 年这个比例是 55.7%，今年上半年 51.7%。方向不会错，买量是出海最大的单项成本。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三道门。版号已经回到月度常态，今年 1 到 9 月国产 1525 个，月均 169 个，这是按国家新闻出版署官方名单现存记录逐条数的，和当年媒体统计不是一套数。但进口 9 个月只有 46 个，过去两次停发也都没有提前通知。只在海外发行的产品不需要国内版号，要回国内就还得过这道门。合规更硬：韩国从 2024 年 3 月 22 日起强制公示抽卡概率，明确包括海外公司，拒不改正最高两年徒刑。欧盟 GDPR 最高罚全球营业额 4%，数字服务法最高 6%。本地化这块，行业没有统一单价，没人替你算这笔账。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个判断。第一，押留存，不押拉新：国内人头到顶，出海买量又贵，协会对去年和今年上半年出海的解释都是长线产品的持续运营，增量在运营深度里。第二，押美国，同时把欧洲当成第二个主场，不是放弃日本，是日本要重新证明产品和本地用户的匹配。第三，策略类拿走头部一半的钱，说明它是基本盘，也说明拥挤，合成类今年上半年占到 16.22%，一年多了 9.74 个点，头部结构还会被新玩法改写。第四，PC 和主机是第二通道，但要按小团队的账算，别按《黑神话》的账算。第五，合规和本地化的完成度，先决定在哪运营，再决定过哪些门。这五条都是判断，不是预测，我不给十年后的数字。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最后一句：下一个十年，不比谁去得早，比谁留得住。谢谢大家。所有数字的来源都在每页底部，欢迎会后来对。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0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F0F12">
                  <a:alpha val="92000"/>
                </a:srgbClr>
              </a:gs>
              <a:gs pos="50000">
                <a:srgbClr val="0F0F12">
                  <a:alpha val="55000"/>
                </a:srgbClr>
              </a:gs>
              <a:gs pos="100000">
                <a:srgbClr val="0F0F12">
                  <a:alpha val="10000"/>
                </a:srgbClr>
              </a:gs>
            </a:gsLst>
            <a:lin ang="0" scaled="1"/>
          </a:gradFill>
          <a:ln/>
        </p:spPr>
      </p:sp>
      <p:sp>
        <p:nvSpPr>
          <p:cNvPr id="5" name="Text 2"/>
          <p:cNvSpPr/>
          <p:nvPr/>
        </p:nvSpPr>
        <p:spPr>
          <a:xfrm>
            <a:off x="609600" y="6333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戏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者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75" spc="4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pPr algn="l" indent="0" marL="0">
              <a:buNone/>
            </a:pPr>
            <a:r>
              <a:rPr lang="en-US" sz="975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09600" y="3180253"/>
            <a:ext cx="11582400" cy="868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7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中国游戏，</a:t>
            </a:r>
            <a:endParaRPr lang="en-US" sz="5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09600" y="4132753"/>
            <a:ext cx="11582400" cy="868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7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下一个十年靠什么出海</a:t>
            </a:r>
            <a:endParaRPr lang="en-US" sz="5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600" y="53581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二〇二六年十月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F3EFE7">
              <a:alpha val="2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609600" y="6429375"/>
            <a:ext cx="5461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11" name="pptwise-slidenum-s0000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10922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01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vg2pptx-gradient-s0001-0000"/>
          <p:cNvSpPr/>
          <p:nvPr/>
        </p:nvSpPr>
        <p:spPr>
          <a:xfrm>
            <a:off x="2095500" y="-857250"/>
            <a:ext cx="8001000" cy="8001000"/>
          </a:xfrm>
          <a:prstGeom prst="ellipse">
            <a:avLst/>
          </a:prstGeom>
          <a:gradFill rotWithShape="1">
            <a:gsLst>
              <a:gs pos="0">
                <a:srgbClr val="F3EFE7">
                  <a:alpha val="8000"/>
                </a:srgbClr>
              </a:gs>
              <a:gs pos="70711">
                <a:srgbClr val="F3EFE7">
                  <a:alpha val="0"/>
                </a:srgbClr>
              </a:gs>
              <a:gs pos="100000">
                <a:srgbClr val="F3EFE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8" name="Text 6"/>
          <p:cNvSpPr/>
          <p:nvPr/>
        </p:nvSpPr>
        <p:spPr>
          <a:xfrm>
            <a:off x="0" y="2235831"/>
            <a:ext cx="121920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国内收入还在涨，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3150231"/>
            <a:ext cx="121920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到顶的是</a:t>
            </a:r>
            <a:pPr algn="ctr" indent="0" marL="0">
              <a:buNone/>
            </a:pPr>
            <a:r>
              <a:rPr lang="en-US" sz="54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人数</a:t>
            </a:r>
            <a:endParaRPr lang="en-US" sz="5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715000" y="4295775"/>
            <a:ext cx="7620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11" name="Text 9"/>
          <p:cNvSpPr/>
          <p:nvPr/>
        </p:nvSpPr>
        <p:spPr>
          <a:xfrm>
            <a:off x="0" y="4568260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年收入增长 7.68%，用户只增长 1.35%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597615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来源：游戏工委《2025 年中国游戏产业报告》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16383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02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vg2pptx-gradient-s0002-0000"/>
          <p:cNvSpPr/>
          <p:nvPr/>
        </p:nvSpPr>
        <p:spPr>
          <a:xfrm>
            <a:off x="1714500" y="-1238250"/>
            <a:ext cx="8763000" cy="8763000"/>
          </a:xfrm>
          <a:prstGeom prst="ellipse">
            <a:avLst/>
          </a:prstGeom>
          <a:gradFill rotWithShape="1">
            <a:gsLst>
              <a:gs pos="0">
                <a:srgbClr val="F3EFE7">
                  <a:alpha val="8000"/>
                </a:srgbClr>
              </a:gs>
              <a:gs pos="70711">
                <a:srgbClr val="F3EFE7">
                  <a:alpha val="0"/>
                </a:srgbClr>
              </a:gs>
              <a:gs pos="100000">
                <a:srgbClr val="F3EFE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8" name="Text 6"/>
          <p:cNvSpPr/>
          <p:nvPr/>
        </p:nvSpPr>
        <p:spPr>
          <a:xfrm>
            <a:off x="0" y="1446229"/>
            <a:ext cx="1219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 年到 2025 年，七年里国内游戏用户只多了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1746416"/>
            <a:ext cx="12192000" cy="2514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,</a:t>
            </a:r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165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6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万</a:t>
            </a:r>
            <a:endParaRPr lang="en-US" sz="16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19500" y="4752975"/>
            <a:ext cx="49530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1" name="Shape 9"/>
          <p:cNvSpPr/>
          <p:nvPr/>
        </p:nvSpPr>
        <p:spPr>
          <a:xfrm>
            <a:off x="3562350" y="4705350"/>
            <a:ext cx="114300" cy="114300"/>
          </a:xfrm>
          <a:prstGeom prst="ellipse">
            <a:avLst/>
          </a:prstGeom>
          <a:solidFill>
            <a:srgbClr val="B0A694"/>
          </a:solidFill>
          <a:ln/>
        </p:spPr>
      </p:sp>
      <p:sp>
        <p:nvSpPr>
          <p:cNvPr id="12" name="Shape 10"/>
          <p:cNvSpPr/>
          <p:nvPr/>
        </p:nvSpPr>
        <p:spPr>
          <a:xfrm>
            <a:off x="8505825" y="4695825"/>
            <a:ext cx="133350" cy="1333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4939012"/>
            <a:ext cx="723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 年　6.26 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953000" y="4939012"/>
            <a:ext cx="723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　6.83 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597615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来源：游戏工委 2018、2025 年《中国游戏产业报告》。差值为计算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3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F0F12">
                  <a:alpha val="90000"/>
                </a:srgbClr>
              </a:gs>
              <a:gs pos="55000">
                <a:srgbClr val="0F0F12">
                  <a:alpha val="40000"/>
                </a:srgbClr>
              </a:gs>
              <a:gs pos="100000">
                <a:srgbClr val="0F0F12">
                  <a:alpha val="20000"/>
                </a:srgbClr>
              </a:gs>
            </a:gsLst>
            <a:lin ang="0" scaled="1"/>
          </a:gradFill>
          <a:ln/>
        </p:spPr>
      </p:sp>
      <p:sp>
        <p:nvSpPr>
          <p:cNvPr id="5" name="Text 2"/>
          <p:cNvSpPr/>
          <p:nvPr/>
        </p:nvSpPr>
        <p:spPr>
          <a:xfrm>
            <a:off x="609600" y="2169406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spc="6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500" spc="6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150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09600" y="2521207"/>
            <a:ext cx="115824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出海</a:t>
            </a:r>
            <a:endParaRPr lang="en-US" sz="11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47700" y="4408504"/>
            <a:ext cx="11544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十年，去了哪里，卖什么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F3EFE7">
              <a:alpha val="2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609600" y="6429375"/>
            <a:ext cx="21844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10" name="pptwise-slidenum-s0003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27305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04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7288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出海十年放大近 4 倍，中间跌过两年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43000" y="2411730"/>
            <a:ext cx="9334500" cy="2922270"/>
          </a:xfrm>
          <a:custGeom>
            <a:avLst/>
            <a:gdLst/>
            <a:ahLst/>
            <a:cxnLst/>
            <a:rect l="l" t="t" r="r" b="b"/>
            <a:pathLst>
              <a:path w="9334500" h="2922270">
                <a:moveTo>
                  <a:pt x="0" y="2164080"/>
                </a:moveTo>
                <a:lnTo>
                  <a:pt x="933450" y="1889760"/>
                </a:lnTo>
                <a:lnTo>
                  <a:pt x="1866900" y="1739265"/>
                </a:lnTo>
                <a:lnTo>
                  <a:pt x="2800350" y="1551623"/>
                </a:lnTo>
                <a:lnTo>
                  <a:pt x="3733800" y="1265873"/>
                </a:lnTo>
                <a:lnTo>
                  <a:pt x="4667250" y="715328"/>
                </a:lnTo>
                <a:lnTo>
                  <a:pt x="5600700" y="348615"/>
                </a:lnTo>
                <a:lnTo>
                  <a:pt x="6534150" y="443865"/>
                </a:lnTo>
                <a:lnTo>
                  <a:pt x="7467600" y="583883"/>
                </a:lnTo>
                <a:lnTo>
                  <a:pt x="8401050" y="270510"/>
                </a:lnTo>
                <a:lnTo>
                  <a:pt x="9334500" y="0"/>
                </a:lnTo>
                <a:lnTo>
                  <a:pt x="9334500" y="2922270"/>
                </a:lnTo>
                <a:lnTo>
                  <a:pt x="0" y="2922270"/>
                </a:lnTo>
                <a:close/>
              </a:path>
            </a:pathLst>
          </a:custGeom>
          <a:solidFill>
            <a:srgbClr val="C4BFB6">
              <a:alpha val="6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743700" y="2000250"/>
            <a:ext cx="1866900" cy="3333750"/>
          </a:xfrm>
          <a:prstGeom prst="rect">
            <a:avLst/>
          </a:prstGeom>
          <a:solidFill>
            <a:srgbClr val="C4BFB6">
              <a:alpha val="8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2411730"/>
            <a:ext cx="9334500" cy="2164080"/>
          </a:xfrm>
          <a:custGeom>
            <a:avLst/>
            <a:gdLst/>
            <a:ahLst/>
            <a:cxnLst/>
            <a:rect l="l" t="t" r="r" b="b"/>
            <a:pathLst>
              <a:path w="9334500" h="2164080">
                <a:moveTo>
                  <a:pt x="0" y="2164080"/>
                </a:moveTo>
                <a:lnTo>
                  <a:pt x="933450" y="1889760"/>
                </a:lnTo>
                <a:lnTo>
                  <a:pt x="1866900" y="1739265"/>
                </a:lnTo>
                <a:lnTo>
                  <a:pt x="2800350" y="1551623"/>
                </a:lnTo>
                <a:lnTo>
                  <a:pt x="3733800" y="1265873"/>
                </a:lnTo>
                <a:lnTo>
                  <a:pt x="4667250" y="715328"/>
                </a:lnTo>
                <a:lnTo>
                  <a:pt x="5600700" y="348615"/>
                </a:lnTo>
                <a:lnTo>
                  <a:pt x="6534150" y="443865"/>
                </a:lnTo>
                <a:lnTo>
                  <a:pt x="7467600" y="583883"/>
                </a:lnTo>
                <a:lnTo>
                  <a:pt x="8401050" y="270510"/>
                </a:lnTo>
                <a:lnTo>
                  <a:pt x="9334500" y="0"/>
                </a:lnTo>
              </a:path>
            </a:pathLst>
          </a:custGeom>
          <a:noFill/>
          <a:ln w="38100">
            <a:solidFill>
              <a:srgbClr val="F3EF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000" y="5329238"/>
            <a:ext cx="9334500" cy="9525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3" name="Shape 11"/>
          <p:cNvSpPr/>
          <p:nvPr/>
        </p:nvSpPr>
        <p:spPr>
          <a:xfrm>
            <a:off x="1066800" y="4499134"/>
            <a:ext cx="152400" cy="152400"/>
          </a:xfrm>
          <a:prstGeom prst="ellipse">
            <a:avLst/>
          </a:prstGeom>
          <a:solidFill>
            <a:srgbClr val="F3EFE7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4016126"/>
            <a:ext cx="2286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53.1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3837445"/>
            <a:ext cx="2286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0401300" y="2335292"/>
            <a:ext cx="152400" cy="15240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7" name="Text 15"/>
          <p:cNvSpPr/>
          <p:nvPr/>
        </p:nvSpPr>
        <p:spPr>
          <a:xfrm>
            <a:off x="8763000" y="1852285"/>
            <a:ext cx="3429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204.55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763000" y="1673604"/>
            <a:ext cx="342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553450" y="2938558"/>
            <a:ext cx="114300" cy="114300"/>
          </a:xfrm>
          <a:prstGeom prst="ellipse">
            <a:avLst/>
          </a:prstGeom>
          <a:solidFill>
            <a:srgbClr val="0F0F12"/>
          </a:solidFill>
          <a:ln w="19050">
            <a:solidFill>
              <a:srgbClr val="C4BFB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162300" y="1767548"/>
            <a:ext cx="9029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2022、2023 连跌两年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5471689"/>
            <a:ext cx="228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5471689"/>
            <a:ext cx="4152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5471689"/>
            <a:ext cx="601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5471689"/>
            <a:ext cx="7886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5471689"/>
            <a:ext cx="9753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5471689"/>
            <a:ext cx="1162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95400" y="5471689"/>
            <a:ext cx="10896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162300" y="5471689"/>
            <a:ext cx="9029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029200" y="5471689"/>
            <a:ext cx="7162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896100" y="5471689"/>
            <a:ext cx="5295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763000" y="5471689"/>
            <a:ext cx="342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09600" y="571053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单位：亿美元，自研游戏海外实际销售收入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569221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3.85 倍　年均约 14.4%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61095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来源：游戏工委 2015 至 2025 年《中国游戏产业报告》。倍数与年均增速为计算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32766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05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1052687"/>
            <a:ext cx="1219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今年上半年，出海增速是国内的 2.5 倍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0" y="2190750"/>
            <a:ext cx="9525" cy="29527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0" name="Text 8"/>
          <p:cNvSpPr/>
          <p:nvPr/>
        </p:nvSpPr>
        <p:spPr>
          <a:xfrm>
            <a:off x="0" y="2274181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spc="6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ctr" indent="0" marL="0">
              <a:buNone/>
            </a:pPr>
            <a:r>
              <a:rPr lang="en-US" sz="15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2664082"/>
            <a:ext cx="60960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0" b="1" spc="-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.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112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%</a:t>
            </a:r>
            <a:endParaRPr lang="en-US" sz="11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4568260"/>
            <a:ext cx="609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自研游戏海外收入 123.72 亿美元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96000" y="2274181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spc="6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</a:t>
            </a:r>
            <a:pPr algn="ctr" indent="0" marL="0">
              <a:buNone/>
            </a:pPr>
            <a:r>
              <a:rPr lang="en-US" sz="15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0" y="2664082"/>
            <a:ext cx="60960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0" b="1" spc="-3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.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11250" b="1" spc="-3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pPr algn="ctr" indent="0" marL="0">
              <a:buNone/>
            </a:pPr>
            <a:r>
              <a:rPr lang="en-US" sz="112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%</a:t>
            </a:r>
            <a:endParaRPr lang="en-US" sz="11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096000" y="4568260"/>
            <a:ext cx="609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国内游戏收入 1,884.5 亿元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597615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来源：游戏工委《2026 年 1-6 月中国游戏产业报告》。倍数为计算：30.22 ÷ 12.17。只比增速，不比规模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38227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06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7288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日本在变小，欧洲在变大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000500" y="1714500"/>
            <a:ext cx="9525" cy="400050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0" name="Shape 8"/>
          <p:cNvSpPr/>
          <p:nvPr/>
        </p:nvSpPr>
        <p:spPr>
          <a:xfrm>
            <a:off x="8191500" y="1714500"/>
            <a:ext cx="9525" cy="400050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1" name="Text 9"/>
          <p:cNvSpPr/>
          <p:nvPr/>
        </p:nvSpPr>
        <p:spPr>
          <a:xfrm>
            <a:off x="0" y="1471912"/>
            <a:ext cx="8001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年上半年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191000" y="1471912"/>
            <a:ext cx="8001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年上半年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 flipV="1">
            <a:off x="4000500" y="2200275"/>
            <a:ext cx="4191000" cy="37042"/>
          </a:xfrm>
          <a:prstGeom prst="line">
            <a:avLst/>
          </a:prstGeom>
          <a:noFill/>
          <a:ln w="19050">
            <a:solidFill>
              <a:srgbClr val="B0A69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943350" y="2180167"/>
            <a:ext cx="114300" cy="114300"/>
          </a:xfrm>
          <a:prstGeom prst="ellipse">
            <a:avLst/>
          </a:prstGeom>
          <a:solidFill>
            <a:srgbClr val="B0A694"/>
          </a:solidFill>
          <a:ln/>
        </p:spPr>
      </p:sp>
      <p:sp>
        <p:nvSpPr>
          <p:cNvPr id="15" name="Shape 13"/>
          <p:cNvSpPr/>
          <p:nvPr/>
        </p:nvSpPr>
        <p:spPr>
          <a:xfrm>
            <a:off x="8124825" y="2133600"/>
            <a:ext cx="133350" cy="133350"/>
          </a:xfrm>
          <a:prstGeom prst="ellipse">
            <a:avLst/>
          </a:prstGeom>
          <a:solidFill>
            <a:srgbClr val="B0A694"/>
          </a:solidFill>
          <a:ln/>
        </p:spPr>
      </p:sp>
      <p:sp>
        <p:nvSpPr>
          <p:cNvPr id="16" name="Text 14"/>
          <p:cNvSpPr/>
          <p:nvPr/>
        </p:nvSpPr>
        <p:spPr>
          <a:xfrm>
            <a:off x="0" y="2129525"/>
            <a:ext cx="381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　31.96%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382000" y="2092483"/>
            <a:ext cx="381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32.31%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 flipV="1">
            <a:off x="4000500" y="4828117"/>
            <a:ext cx="4191000" cy="1058"/>
          </a:xfrm>
          <a:prstGeom prst="line">
            <a:avLst/>
          </a:prstGeom>
          <a:noFill/>
          <a:ln w="19050">
            <a:solidFill>
              <a:srgbClr val="B0A69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43350" y="4772025"/>
            <a:ext cx="114300" cy="114300"/>
          </a:xfrm>
          <a:prstGeom prst="ellipse">
            <a:avLst/>
          </a:prstGeom>
          <a:solidFill>
            <a:srgbClr val="B0A694"/>
          </a:solidFill>
          <a:ln/>
        </p:spPr>
      </p:sp>
      <p:sp>
        <p:nvSpPr>
          <p:cNvPr id="20" name="Shape 18"/>
          <p:cNvSpPr/>
          <p:nvPr/>
        </p:nvSpPr>
        <p:spPr>
          <a:xfrm>
            <a:off x="8124825" y="4761442"/>
            <a:ext cx="133350" cy="133350"/>
          </a:xfrm>
          <a:prstGeom prst="ellipse">
            <a:avLst/>
          </a:prstGeom>
          <a:solidFill>
            <a:srgbClr val="B0A694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4785412"/>
            <a:ext cx="381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　7.47%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82000" y="4720325"/>
            <a:ext cx="381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7.48%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000500" y="3905250"/>
            <a:ext cx="4191000" cy="227542"/>
          </a:xfrm>
          <a:prstGeom prst="line">
            <a:avLst/>
          </a:prstGeom>
          <a:noFill/>
          <a:ln w="38100">
            <a:solidFill>
              <a:srgbClr val="F3EF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943350" y="3848100"/>
            <a:ext cx="114300" cy="114300"/>
          </a:xfrm>
          <a:prstGeom prst="ellipse">
            <a:avLst/>
          </a:prstGeom>
          <a:solidFill>
            <a:srgbClr val="F3EFE7"/>
          </a:solidFill>
          <a:ln/>
        </p:spPr>
      </p:sp>
      <p:sp>
        <p:nvSpPr>
          <p:cNvPr id="25" name="Shape 23"/>
          <p:cNvSpPr/>
          <p:nvPr/>
        </p:nvSpPr>
        <p:spPr>
          <a:xfrm>
            <a:off x="8124825" y="4066117"/>
            <a:ext cx="133350" cy="133350"/>
          </a:xfrm>
          <a:prstGeom prst="ellipse">
            <a:avLst/>
          </a:prstGeom>
          <a:solidFill>
            <a:srgbClr val="F3EFE7"/>
          </a:solidFill>
          <a:ln/>
        </p:spPr>
      </p:sp>
      <p:sp>
        <p:nvSpPr>
          <p:cNvPr id="26" name="Text 24"/>
          <p:cNvSpPr/>
          <p:nvPr/>
        </p:nvSpPr>
        <p:spPr>
          <a:xfrm>
            <a:off x="0" y="3797458"/>
            <a:ext cx="381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日本　16.20%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382000" y="4025000"/>
            <a:ext cx="381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14.05%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 flipV="1">
            <a:off x="4000500" y="4546600"/>
            <a:ext cx="4191000" cy="143933"/>
          </a:xfrm>
          <a:prstGeom prst="line">
            <a:avLst/>
          </a:prstGeom>
          <a:noFill/>
          <a:ln w="38100">
            <a:solidFill>
              <a:srgbClr val="C4BFB6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43350" y="4633383"/>
            <a:ext cx="114300" cy="11430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30" name="Shape 28"/>
          <p:cNvSpPr/>
          <p:nvPr/>
        </p:nvSpPr>
        <p:spPr>
          <a:xfrm>
            <a:off x="8124825" y="4479925"/>
            <a:ext cx="133350" cy="1333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31" name="Text 29"/>
          <p:cNvSpPr/>
          <p:nvPr/>
        </p:nvSpPr>
        <p:spPr>
          <a:xfrm>
            <a:off x="0" y="4518712"/>
            <a:ext cx="381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德英法合计　8.78%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382000" y="4402154"/>
            <a:ext cx="381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10.14%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09600" y="60714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来源：游戏工委 2025、2026 年《1-6 月中国游戏产业报告》。自研移动游戏海外收入占比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43688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07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7288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出海手游一半的钱来自策略类，和国内是两张榜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0" y="1619250"/>
            <a:ext cx="9525" cy="39052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0" name="Text 8"/>
          <p:cNvSpPr/>
          <p:nvPr/>
        </p:nvSpPr>
        <p:spPr>
          <a:xfrm>
            <a:off x="609600" y="164372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</a:t>
            </a:r>
            <a:pPr algn="l" indent="0" marL="0">
              <a:buNone/>
            </a:pPr>
            <a:r>
              <a:rPr lang="en-US" sz="1125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09600" y="1938337"/>
            <a:ext cx="5067300" cy="9525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222570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76350" y="2238250"/>
            <a:ext cx="109156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276350" y="2647950"/>
            <a:ext cx="3806952" cy="76200"/>
          </a:xfrm>
          <a:prstGeom prst="roundRect">
            <a:avLst>
              <a:gd name="adj" fmla="val 50000"/>
            </a:avLst>
          </a:prstGeom>
          <a:solidFill>
            <a:srgbClr val="C4BFB6"/>
          </a:solidFill>
          <a:ln/>
        </p:spPr>
      </p:sp>
      <p:sp>
        <p:nvSpPr>
          <p:cNvPr id="15" name="Text 13"/>
          <p:cNvSpPr/>
          <p:nvPr/>
        </p:nvSpPr>
        <p:spPr>
          <a:xfrm>
            <a:off x="5197602" y="2560654"/>
            <a:ext cx="6994398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49.96%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9600" y="336870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76350" y="3408379"/>
            <a:ext cx="109156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射击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276350" y="3790950"/>
            <a:ext cx="738378" cy="76200"/>
          </a:xfrm>
          <a:prstGeom prst="roundRect">
            <a:avLst>
              <a:gd name="adj" fmla="val 50000"/>
            </a:avLst>
          </a:prstGeom>
          <a:solidFill>
            <a:srgbClr val="474755"/>
          </a:solidFill>
          <a:ln/>
        </p:spPr>
      </p:sp>
      <p:sp>
        <p:nvSpPr>
          <p:cNvPr id="19" name="Text 17"/>
          <p:cNvSpPr/>
          <p:nvPr/>
        </p:nvSpPr>
        <p:spPr>
          <a:xfrm>
            <a:off x="2129028" y="3721258"/>
            <a:ext cx="1006297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9.69%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451170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276350" y="4551379"/>
            <a:ext cx="109156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角色扮演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276350" y="4933950"/>
            <a:ext cx="715518" cy="76200"/>
          </a:xfrm>
          <a:prstGeom prst="roundRect">
            <a:avLst>
              <a:gd name="adj" fmla="val 50000"/>
            </a:avLst>
          </a:prstGeom>
          <a:solidFill>
            <a:srgbClr val="474755"/>
          </a:solidFill>
          <a:ln/>
        </p:spPr>
      </p:sp>
      <p:sp>
        <p:nvSpPr>
          <p:cNvPr id="23" name="Text 21"/>
          <p:cNvSpPr/>
          <p:nvPr/>
        </p:nvSpPr>
        <p:spPr>
          <a:xfrm>
            <a:off x="2106168" y="4864258"/>
            <a:ext cx="1008583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9.39%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515100" y="1643723"/>
            <a:ext cx="5676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125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</a:t>
            </a:r>
            <a:pPr algn="l" indent="0" marL="0">
              <a:buNone/>
            </a:pPr>
            <a:r>
              <a:rPr lang="en-US" sz="1125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515100" y="1938337"/>
            <a:ext cx="5067300" cy="9525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26" name="Text 24"/>
          <p:cNvSpPr/>
          <p:nvPr/>
        </p:nvSpPr>
        <p:spPr>
          <a:xfrm>
            <a:off x="6515100" y="2225708"/>
            <a:ext cx="56769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181850" y="2265379"/>
            <a:ext cx="50101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多人在线战术竞技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181850" y="2647950"/>
            <a:ext cx="1482090" cy="76200"/>
          </a:xfrm>
          <a:prstGeom prst="roundRect">
            <a:avLst>
              <a:gd name="adj" fmla="val 50000"/>
            </a:avLst>
          </a:prstGeom>
          <a:solidFill>
            <a:srgbClr val="474755"/>
          </a:solidFill>
          <a:ln/>
        </p:spPr>
      </p:sp>
      <p:sp>
        <p:nvSpPr>
          <p:cNvPr id="29" name="Text 27"/>
          <p:cNvSpPr/>
          <p:nvPr/>
        </p:nvSpPr>
        <p:spPr>
          <a:xfrm>
            <a:off x="8778240" y="2578258"/>
            <a:ext cx="341376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19.45%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515100" y="3368708"/>
            <a:ext cx="56769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181850" y="3408379"/>
            <a:ext cx="50101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射击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181850" y="3790950"/>
            <a:ext cx="1393698" cy="76200"/>
          </a:xfrm>
          <a:prstGeom prst="roundRect">
            <a:avLst>
              <a:gd name="adj" fmla="val 50000"/>
            </a:avLst>
          </a:prstGeom>
          <a:solidFill>
            <a:srgbClr val="474755"/>
          </a:solidFill>
          <a:ln/>
        </p:spPr>
      </p:sp>
      <p:sp>
        <p:nvSpPr>
          <p:cNvPr id="33" name="Text 31"/>
          <p:cNvSpPr/>
          <p:nvPr/>
        </p:nvSpPr>
        <p:spPr>
          <a:xfrm>
            <a:off x="8689848" y="3721258"/>
            <a:ext cx="350215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18.29%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515100" y="4511708"/>
            <a:ext cx="56769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181850" y="4551379"/>
            <a:ext cx="50101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角色扮演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181850" y="4933950"/>
            <a:ext cx="1150620" cy="76200"/>
          </a:xfrm>
          <a:prstGeom prst="roundRect">
            <a:avLst>
              <a:gd name="adj" fmla="val 50000"/>
            </a:avLst>
          </a:prstGeom>
          <a:solidFill>
            <a:srgbClr val="474755"/>
          </a:solidFill>
          <a:ln/>
        </p:spPr>
      </p:sp>
      <p:sp>
        <p:nvSpPr>
          <p:cNvPr id="37" name="Text 35"/>
          <p:cNvSpPr/>
          <p:nvPr/>
        </p:nvSpPr>
        <p:spPr>
          <a:xfrm>
            <a:off x="8446770" y="4864258"/>
            <a:ext cx="374523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15.10%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59761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来源：游戏工委《2025 年中国游戏产业报告》。分母分别是海外、国内收入前 100 的手游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8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F0F12">
                  <a:alpha val="90000"/>
                </a:srgbClr>
              </a:gs>
              <a:gs pos="55000">
                <a:srgbClr val="0F0F12">
                  <a:alpha val="40000"/>
                </a:srgbClr>
              </a:gs>
              <a:gs pos="100000">
                <a:srgbClr val="0F0F12">
                  <a:alpha val="20000"/>
                </a:srgbClr>
              </a:gs>
            </a:gsLst>
            <a:lin ang="0" scaled="1"/>
          </a:gradFill>
          <a:ln/>
        </p:spPr>
      </p:sp>
      <p:sp>
        <p:nvSpPr>
          <p:cNvPr id="5" name="Text 2"/>
          <p:cNvSpPr/>
          <p:nvPr/>
        </p:nvSpPr>
        <p:spPr>
          <a:xfrm>
            <a:off x="609600" y="2169406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spc="6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500" spc="6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150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09600" y="2521207"/>
            <a:ext cx="115824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单机</a:t>
            </a:r>
            <a:endParaRPr lang="en-US" sz="11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47700" y="4408504"/>
            <a:ext cx="11544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买断制，和小团队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F3EFE7">
              <a:alpha val="2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609600" y="6429375"/>
            <a:ext cx="49149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10" name="pptwise-slidenum-s0008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54610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09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vg2pptx-gradient-s0009-0000"/>
          <p:cNvSpPr/>
          <p:nvPr/>
        </p:nvSpPr>
        <p:spPr>
          <a:xfrm>
            <a:off x="1714500" y="-1238250"/>
            <a:ext cx="8763000" cy="8763000"/>
          </a:xfrm>
          <a:prstGeom prst="ellipse">
            <a:avLst/>
          </a:prstGeom>
          <a:gradFill rotWithShape="1">
            <a:gsLst>
              <a:gs pos="0">
                <a:srgbClr val="F3EFE7">
                  <a:alpha val="8000"/>
                </a:srgbClr>
              </a:gs>
              <a:gs pos="70711">
                <a:srgbClr val="F3EFE7">
                  <a:alpha val="0"/>
                </a:srgbClr>
              </a:gs>
              <a:gs pos="100000">
                <a:srgbClr val="F3EFE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8" name="Text 6"/>
          <p:cNvSpPr/>
          <p:nvPr/>
        </p:nvSpPr>
        <p:spPr>
          <a:xfrm>
            <a:off x="0" y="1446229"/>
            <a:ext cx="1219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《黑神话：悟空》发售不到 4 天，全平台卖出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1746416"/>
            <a:ext cx="12192000" cy="2514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,</a:t>
            </a:r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16500" b="1" spc="-4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165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ctr" indent="0" marL="0">
              <a:buNone/>
            </a:pPr>
            <a:r>
              <a:rPr lang="en-US" sz="6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万套</a:t>
            </a:r>
            <a:endParaRPr lang="en-US" sz="16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4511110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spc="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</a:t>
            </a:r>
            <a:pPr algn="ctr" indent="0" marL="0">
              <a:buNone/>
            </a:pPr>
            <a:r>
              <a:rPr lang="en-US" sz="1200" spc="3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pPr algn="ctr" indent="0" marL="0">
              <a:buNone/>
            </a:pPr>
            <a:r>
              <a:rPr lang="en-US" sz="120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5976152"/>
            <a:ext cx="1219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来源：开发商公告，经澎湃新闻转引（2024 年 8 月 23 日）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60071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10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7288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同样是国产动作大作，峰值能差几百倍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51953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史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</a:t>
            </a:r>
            <a:pPr algn="l" indent="0" marL="0">
              <a:buNone/>
            </a:pPr>
            <a:r>
              <a:rPr lang="en-US" sz="105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</a:t>
            </a:r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值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9600" y="193128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黑神话：悟空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09600" y="2286000"/>
            <a:ext cx="8382000" cy="266700"/>
          </a:xfrm>
          <a:prstGeom prst="rect">
            <a:avLst/>
          </a:prstGeom>
          <a:solidFill>
            <a:srgbClr val="E8E4DC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0" y="2258023"/>
            <a:ext cx="30480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2,415,714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9600" y="297903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明末：渊虚之羽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09600" y="3333750"/>
            <a:ext cx="456339" cy="266700"/>
          </a:xfrm>
          <a:prstGeom prst="rect">
            <a:avLst/>
          </a:prstGeom>
          <a:solidFill>
            <a:srgbClr val="B0A694"/>
          </a:solidFill>
          <a:ln/>
        </p:spPr>
      </p:sp>
      <p:sp>
        <p:nvSpPr>
          <p:cNvPr id="15" name="Text 13"/>
          <p:cNvSpPr/>
          <p:nvPr/>
        </p:nvSpPr>
        <p:spPr>
          <a:xfrm>
            <a:off x="1218339" y="3305773"/>
            <a:ext cx="1097366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131,518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9600" y="402678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失落之魂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4381500"/>
            <a:ext cx="14288" cy="26670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18" name="Text 16"/>
          <p:cNvSpPr/>
          <p:nvPr/>
        </p:nvSpPr>
        <p:spPr>
          <a:xfrm>
            <a:off x="776288" y="4353523"/>
            <a:ext cx="11415713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3,070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09600" y="5178583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最高和最低相差约 </a:t>
            </a:r>
            <a:pPr algn="l" indent="0" marL="0">
              <a:buNone/>
            </a:pPr>
            <a:r>
              <a:rPr lang="en-US" sz="13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787 倍</a:t>
            </a:r>
            <a:pPr algn="l" indent="0" marL="0">
              <a:buNone/>
            </a:pPr>
            <a:r>
              <a:rPr lang="en-US" sz="135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这是同时在线人数，不是销量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555813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今年上半年国内主机游戏收入 9.61 亿元，下降 7.06%。协会给的原因：《黑神话：悟空》降温，后续新品跟进不足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60333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来源：SteamDB，经互联网档案馆快照（2025-12 至 2026-08），游戏工委 2026 年半年报告。倍数为计算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65532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11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377235"/>
            <a:ext cx="11582400" cy="2286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0" b="1" spc="-3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</a:t>
            </a:r>
            <a:pPr algn="l" indent="0" marL="0">
              <a:buNone/>
            </a:pPr>
            <a:r>
              <a:rPr lang="en-US" sz="15000" b="1" spc="-30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5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¼</a:t>
            </a:r>
            <a:endParaRPr lang="en-US" sz="15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81037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0" name="Shape 8"/>
          <p:cNvSpPr/>
          <p:nvPr/>
        </p:nvSpPr>
        <p:spPr>
          <a:xfrm>
            <a:off x="724852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1" name="Shape 9"/>
          <p:cNvSpPr/>
          <p:nvPr/>
        </p:nvSpPr>
        <p:spPr>
          <a:xfrm>
            <a:off x="768667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482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3" name="Shape 11"/>
          <p:cNvSpPr/>
          <p:nvPr/>
        </p:nvSpPr>
        <p:spPr>
          <a:xfrm>
            <a:off x="856297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4" name="Shape 12"/>
          <p:cNvSpPr/>
          <p:nvPr/>
        </p:nvSpPr>
        <p:spPr>
          <a:xfrm>
            <a:off x="900112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5" name="Shape 13"/>
          <p:cNvSpPr/>
          <p:nvPr/>
        </p:nvSpPr>
        <p:spPr>
          <a:xfrm>
            <a:off x="943927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6" name="Shape 14"/>
          <p:cNvSpPr/>
          <p:nvPr/>
        </p:nvSpPr>
        <p:spPr>
          <a:xfrm>
            <a:off x="987742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7" name="Shape 15"/>
          <p:cNvSpPr/>
          <p:nvPr/>
        </p:nvSpPr>
        <p:spPr>
          <a:xfrm>
            <a:off x="1031557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8" name="Shape 16"/>
          <p:cNvSpPr/>
          <p:nvPr/>
        </p:nvSpPr>
        <p:spPr>
          <a:xfrm>
            <a:off x="10753725" y="13811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19" name="Shape 17"/>
          <p:cNvSpPr/>
          <p:nvPr/>
        </p:nvSpPr>
        <p:spPr>
          <a:xfrm>
            <a:off x="681037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0" name="Shape 18"/>
          <p:cNvSpPr/>
          <p:nvPr/>
        </p:nvSpPr>
        <p:spPr>
          <a:xfrm>
            <a:off x="724852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1" name="Shape 19"/>
          <p:cNvSpPr/>
          <p:nvPr/>
        </p:nvSpPr>
        <p:spPr>
          <a:xfrm>
            <a:off x="768667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2" name="Shape 20"/>
          <p:cNvSpPr/>
          <p:nvPr/>
        </p:nvSpPr>
        <p:spPr>
          <a:xfrm>
            <a:off x="812482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3" name="Shape 21"/>
          <p:cNvSpPr/>
          <p:nvPr/>
        </p:nvSpPr>
        <p:spPr>
          <a:xfrm>
            <a:off x="856297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4" name="Shape 22"/>
          <p:cNvSpPr/>
          <p:nvPr/>
        </p:nvSpPr>
        <p:spPr>
          <a:xfrm>
            <a:off x="900112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5" name="Shape 23"/>
          <p:cNvSpPr/>
          <p:nvPr/>
        </p:nvSpPr>
        <p:spPr>
          <a:xfrm>
            <a:off x="943927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6" name="Shape 24"/>
          <p:cNvSpPr/>
          <p:nvPr/>
        </p:nvSpPr>
        <p:spPr>
          <a:xfrm>
            <a:off x="987742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7" name="Shape 25"/>
          <p:cNvSpPr/>
          <p:nvPr/>
        </p:nvSpPr>
        <p:spPr>
          <a:xfrm>
            <a:off x="1031557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8" name="Shape 26"/>
          <p:cNvSpPr/>
          <p:nvPr/>
        </p:nvSpPr>
        <p:spPr>
          <a:xfrm>
            <a:off x="10753725" y="181927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29" name="Shape 27"/>
          <p:cNvSpPr/>
          <p:nvPr/>
        </p:nvSpPr>
        <p:spPr>
          <a:xfrm>
            <a:off x="6810375" y="22574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30" name="Shape 28"/>
          <p:cNvSpPr/>
          <p:nvPr/>
        </p:nvSpPr>
        <p:spPr>
          <a:xfrm>
            <a:off x="7248525" y="22574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31" name="Shape 29"/>
          <p:cNvSpPr/>
          <p:nvPr/>
        </p:nvSpPr>
        <p:spPr>
          <a:xfrm>
            <a:off x="7686675" y="22574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32" name="Shape 30"/>
          <p:cNvSpPr/>
          <p:nvPr/>
        </p:nvSpPr>
        <p:spPr>
          <a:xfrm>
            <a:off x="8124825" y="2257425"/>
            <a:ext cx="285750" cy="285750"/>
          </a:xfrm>
          <a:prstGeom prst="ellipse">
            <a:avLst/>
          </a:prstGeom>
          <a:solidFill>
            <a:srgbClr val="C4BFB6"/>
          </a:solidFill>
          <a:ln/>
        </p:spPr>
      </p:sp>
      <p:sp>
        <p:nvSpPr>
          <p:cNvPr id="33" name="Shape 31"/>
          <p:cNvSpPr/>
          <p:nvPr/>
        </p:nvSpPr>
        <p:spPr>
          <a:xfrm>
            <a:off x="8562975" y="22574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34" name="Shape 32"/>
          <p:cNvSpPr/>
          <p:nvPr/>
        </p:nvSpPr>
        <p:spPr>
          <a:xfrm>
            <a:off x="9001125" y="22574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35" name="Shape 33"/>
          <p:cNvSpPr/>
          <p:nvPr/>
        </p:nvSpPr>
        <p:spPr>
          <a:xfrm>
            <a:off x="9439275" y="22574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36" name="Shape 34"/>
          <p:cNvSpPr/>
          <p:nvPr/>
        </p:nvSpPr>
        <p:spPr>
          <a:xfrm>
            <a:off x="9877425" y="22574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37" name="Shape 35"/>
          <p:cNvSpPr/>
          <p:nvPr/>
        </p:nvSpPr>
        <p:spPr>
          <a:xfrm>
            <a:off x="10315575" y="22574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38" name="Shape 36"/>
          <p:cNvSpPr/>
          <p:nvPr/>
        </p:nvSpPr>
        <p:spPr>
          <a:xfrm>
            <a:off x="10753725" y="22574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39" name="Shape 37"/>
          <p:cNvSpPr/>
          <p:nvPr/>
        </p:nvSpPr>
        <p:spPr>
          <a:xfrm>
            <a:off x="681037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0" name="Shape 38"/>
          <p:cNvSpPr/>
          <p:nvPr/>
        </p:nvSpPr>
        <p:spPr>
          <a:xfrm>
            <a:off x="724852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1" name="Shape 39"/>
          <p:cNvSpPr/>
          <p:nvPr/>
        </p:nvSpPr>
        <p:spPr>
          <a:xfrm>
            <a:off x="768667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2" name="Shape 40"/>
          <p:cNvSpPr/>
          <p:nvPr/>
        </p:nvSpPr>
        <p:spPr>
          <a:xfrm>
            <a:off x="812482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3" name="Shape 41"/>
          <p:cNvSpPr/>
          <p:nvPr/>
        </p:nvSpPr>
        <p:spPr>
          <a:xfrm>
            <a:off x="856297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4" name="Shape 42"/>
          <p:cNvSpPr/>
          <p:nvPr/>
        </p:nvSpPr>
        <p:spPr>
          <a:xfrm>
            <a:off x="900112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5" name="Shape 43"/>
          <p:cNvSpPr/>
          <p:nvPr/>
        </p:nvSpPr>
        <p:spPr>
          <a:xfrm>
            <a:off x="943927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6" name="Shape 44"/>
          <p:cNvSpPr/>
          <p:nvPr/>
        </p:nvSpPr>
        <p:spPr>
          <a:xfrm>
            <a:off x="987742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7" name="Shape 45"/>
          <p:cNvSpPr/>
          <p:nvPr/>
        </p:nvSpPr>
        <p:spPr>
          <a:xfrm>
            <a:off x="1031557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8" name="Shape 46"/>
          <p:cNvSpPr/>
          <p:nvPr/>
        </p:nvSpPr>
        <p:spPr>
          <a:xfrm>
            <a:off x="10753725" y="26955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49" name="Shape 47"/>
          <p:cNvSpPr/>
          <p:nvPr/>
        </p:nvSpPr>
        <p:spPr>
          <a:xfrm>
            <a:off x="681037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0" name="Shape 48"/>
          <p:cNvSpPr/>
          <p:nvPr/>
        </p:nvSpPr>
        <p:spPr>
          <a:xfrm>
            <a:off x="724852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1" name="Shape 49"/>
          <p:cNvSpPr/>
          <p:nvPr/>
        </p:nvSpPr>
        <p:spPr>
          <a:xfrm>
            <a:off x="768667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2" name="Shape 50"/>
          <p:cNvSpPr/>
          <p:nvPr/>
        </p:nvSpPr>
        <p:spPr>
          <a:xfrm>
            <a:off x="812482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3" name="Shape 51"/>
          <p:cNvSpPr/>
          <p:nvPr/>
        </p:nvSpPr>
        <p:spPr>
          <a:xfrm>
            <a:off x="856297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4" name="Shape 52"/>
          <p:cNvSpPr/>
          <p:nvPr/>
        </p:nvSpPr>
        <p:spPr>
          <a:xfrm>
            <a:off x="900112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5" name="Shape 53"/>
          <p:cNvSpPr/>
          <p:nvPr/>
        </p:nvSpPr>
        <p:spPr>
          <a:xfrm>
            <a:off x="943927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6" name="Shape 54"/>
          <p:cNvSpPr/>
          <p:nvPr/>
        </p:nvSpPr>
        <p:spPr>
          <a:xfrm>
            <a:off x="987742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7" name="Shape 55"/>
          <p:cNvSpPr/>
          <p:nvPr/>
        </p:nvSpPr>
        <p:spPr>
          <a:xfrm>
            <a:off x="1031557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8" name="Shape 56"/>
          <p:cNvSpPr/>
          <p:nvPr/>
        </p:nvSpPr>
        <p:spPr>
          <a:xfrm>
            <a:off x="10753725" y="31337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59" name="Shape 57"/>
          <p:cNvSpPr/>
          <p:nvPr/>
        </p:nvSpPr>
        <p:spPr>
          <a:xfrm>
            <a:off x="681037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0" name="Shape 58"/>
          <p:cNvSpPr/>
          <p:nvPr/>
        </p:nvSpPr>
        <p:spPr>
          <a:xfrm>
            <a:off x="724852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1" name="Shape 59"/>
          <p:cNvSpPr/>
          <p:nvPr/>
        </p:nvSpPr>
        <p:spPr>
          <a:xfrm>
            <a:off x="768667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2" name="Shape 60"/>
          <p:cNvSpPr/>
          <p:nvPr/>
        </p:nvSpPr>
        <p:spPr>
          <a:xfrm>
            <a:off x="812482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3" name="Shape 61"/>
          <p:cNvSpPr/>
          <p:nvPr/>
        </p:nvSpPr>
        <p:spPr>
          <a:xfrm>
            <a:off x="856297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4" name="Shape 62"/>
          <p:cNvSpPr/>
          <p:nvPr/>
        </p:nvSpPr>
        <p:spPr>
          <a:xfrm>
            <a:off x="900112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5" name="Shape 63"/>
          <p:cNvSpPr/>
          <p:nvPr/>
        </p:nvSpPr>
        <p:spPr>
          <a:xfrm>
            <a:off x="943927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6" name="Shape 64"/>
          <p:cNvSpPr/>
          <p:nvPr/>
        </p:nvSpPr>
        <p:spPr>
          <a:xfrm>
            <a:off x="987742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7" name="Shape 65"/>
          <p:cNvSpPr/>
          <p:nvPr/>
        </p:nvSpPr>
        <p:spPr>
          <a:xfrm>
            <a:off x="1031557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8" name="Shape 66"/>
          <p:cNvSpPr/>
          <p:nvPr/>
        </p:nvSpPr>
        <p:spPr>
          <a:xfrm>
            <a:off x="10753725" y="35718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69" name="Shape 67"/>
          <p:cNvSpPr/>
          <p:nvPr/>
        </p:nvSpPr>
        <p:spPr>
          <a:xfrm>
            <a:off x="681037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0" name="Shape 68"/>
          <p:cNvSpPr/>
          <p:nvPr/>
        </p:nvSpPr>
        <p:spPr>
          <a:xfrm>
            <a:off x="724852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1" name="Shape 69"/>
          <p:cNvSpPr/>
          <p:nvPr/>
        </p:nvSpPr>
        <p:spPr>
          <a:xfrm>
            <a:off x="768667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2" name="Shape 70"/>
          <p:cNvSpPr/>
          <p:nvPr/>
        </p:nvSpPr>
        <p:spPr>
          <a:xfrm>
            <a:off x="812482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3" name="Shape 71"/>
          <p:cNvSpPr/>
          <p:nvPr/>
        </p:nvSpPr>
        <p:spPr>
          <a:xfrm>
            <a:off x="856297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4" name="Shape 72"/>
          <p:cNvSpPr/>
          <p:nvPr/>
        </p:nvSpPr>
        <p:spPr>
          <a:xfrm>
            <a:off x="900112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5" name="Shape 73"/>
          <p:cNvSpPr/>
          <p:nvPr/>
        </p:nvSpPr>
        <p:spPr>
          <a:xfrm>
            <a:off x="943927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6" name="Shape 74"/>
          <p:cNvSpPr/>
          <p:nvPr/>
        </p:nvSpPr>
        <p:spPr>
          <a:xfrm>
            <a:off x="987742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7" name="Shape 75"/>
          <p:cNvSpPr/>
          <p:nvPr/>
        </p:nvSpPr>
        <p:spPr>
          <a:xfrm>
            <a:off x="1031557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8" name="Shape 76"/>
          <p:cNvSpPr/>
          <p:nvPr/>
        </p:nvSpPr>
        <p:spPr>
          <a:xfrm>
            <a:off x="10753725" y="40100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79" name="Shape 77"/>
          <p:cNvSpPr/>
          <p:nvPr/>
        </p:nvSpPr>
        <p:spPr>
          <a:xfrm>
            <a:off x="681037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0" name="Shape 78"/>
          <p:cNvSpPr/>
          <p:nvPr/>
        </p:nvSpPr>
        <p:spPr>
          <a:xfrm>
            <a:off x="724852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1" name="Shape 79"/>
          <p:cNvSpPr/>
          <p:nvPr/>
        </p:nvSpPr>
        <p:spPr>
          <a:xfrm>
            <a:off x="768667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2" name="Shape 80"/>
          <p:cNvSpPr/>
          <p:nvPr/>
        </p:nvSpPr>
        <p:spPr>
          <a:xfrm>
            <a:off x="812482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3" name="Shape 81"/>
          <p:cNvSpPr/>
          <p:nvPr/>
        </p:nvSpPr>
        <p:spPr>
          <a:xfrm>
            <a:off x="856297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4" name="Shape 82"/>
          <p:cNvSpPr/>
          <p:nvPr/>
        </p:nvSpPr>
        <p:spPr>
          <a:xfrm>
            <a:off x="900112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5" name="Shape 83"/>
          <p:cNvSpPr/>
          <p:nvPr/>
        </p:nvSpPr>
        <p:spPr>
          <a:xfrm>
            <a:off x="943927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6" name="Shape 84"/>
          <p:cNvSpPr/>
          <p:nvPr/>
        </p:nvSpPr>
        <p:spPr>
          <a:xfrm>
            <a:off x="987742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7" name="Shape 85"/>
          <p:cNvSpPr/>
          <p:nvPr/>
        </p:nvSpPr>
        <p:spPr>
          <a:xfrm>
            <a:off x="1031557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8" name="Shape 86"/>
          <p:cNvSpPr/>
          <p:nvPr/>
        </p:nvSpPr>
        <p:spPr>
          <a:xfrm>
            <a:off x="10753725" y="44481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89" name="Shape 87"/>
          <p:cNvSpPr/>
          <p:nvPr/>
        </p:nvSpPr>
        <p:spPr>
          <a:xfrm>
            <a:off x="681037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0" name="Shape 88"/>
          <p:cNvSpPr/>
          <p:nvPr/>
        </p:nvSpPr>
        <p:spPr>
          <a:xfrm>
            <a:off x="724852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1" name="Shape 89"/>
          <p:cNvSpPr/>
          <p:nvPr/>
        </p:nvSpPr>
        <p:spPr>
          <a:xfrm>
            <a:off x="768667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2" name="Shape 90"/>
          <p:cNvSpPr/>
          <p:nvPr/>
        </p:nvSpPr>
        <p:spPr>
          <a:xfrm>
            <a:off x="812482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3" name="Shape 91"/>
          <p:cNvSpPr/>
          <p:nvPr/>
        </p:nvSpPr>
        <p:spPr>
          <a:xfrm>
            <a:off x="856297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4" name="Shape 92"/>
          <p:cNvSpPr/>
          <p:nvPr/>
        </p:nvSpPr>
        <p:spPr>
          <a:xfrm>
            <a:off x="900112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5" name="Shape 93"/>
          <p:cNvSpPr/>
          <p:nvPr/>
        </p:nvSpPr>
        <p:spPr>
          <a:xfrm>
            <a:off x="943927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6" name="Shape 94"/>
          <p:cNvSpPr/>
          <p:nvPr/>
        </p:nvSpPr>
        <p:spPr>
          <a:xfrm>
            <a:off x="987742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7" name="Shape 95"/>
          <p:cNvSpPr/>
          <p:nvPr/>
        </p:nvSpPr>
        <p:spPr>
          <a:xfrm>
            <a:off x="1031557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8" name="Shape 96"/>
          <p:cNvSpPr/>
          <p:nvPr/>
        </p:nvSpPr>
        <p:spPr>
          <a:xfrm>
            <a:off x="10753725" y="488632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99" name="Shape 97"/>
          <p:cNvSpPr/>
          <p:nvPr/>
        </p:nvSpPr>
        <p:spPr>
          <a:xfrm>
            <a:off x="681037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0" name="Shape 98"/>
          <p:cNvSpPr/>
          <p:nvPr/>
        </p:nvSpPr>
        <p:spPr>
          <a:xfrm>
            <a:off x="724852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1" name="Shape 99"/>
          <p:cNvSpPr/>
          <p:nvPr/>
        </p:nvSpPr>
        <p:spPr>
          <a:xfrm>
            <a:off x="768667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2" name="Shape 100"/>
          <p:cNvSpPr/>
          <p:nvPr/>
        </p:nvSpPr>
        <p:spPr>
          <a:xfrm>
            <a:off x="812482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3" name="Shape 101"/>
          <p:cNvSpPr/>
          <p:nvPr/>
        </p:nvSpPr>
        <p:spPr>
          <a:xfrm>
            <a:off x="856297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4" name="Shape 102"/>
          <p:cNvSpPr/>
          <p:nvPr/>
        </p:nvSpPr>
        <p:spPr>
          <a:xfrm>
            <a:off x="900112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5" name="Shape 103"/>
          <p:cNvSpPr/>
          <p:nvPr/>
        </p:nvSpPr>
        <p:spPr>
          <a:xfrm>
            <a:off x="943927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6" name="Shape 104"/>
          <p:cNvSpPr/>
          <p:nvPr/>
        </p:nvSpPr>
        <p:spPr>
          <a:xfrm>
            <a:off x="987742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7" name="Shape 105"/>
          <p:cNvSpPr/>
          <p:nvPr/>
        </p:nvSpPr>
        <p:spPr>
          <a:xfrm>
            <a:off x="1031557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8" name="Shape 106"/>
          <p:cNvSpPr/>
          <p:nvPr/>
        </p:nvSpPr>
        <p:spPr>
          <a:xfrm>
            <a:off x="10753725" y="5324475"/>
            <a:ext cx="285750" cy="285750"/>
          </a:xfrm>
          <a:prstGeom prst="ellipse">
            <a:avLst/>
          </a:prstGeom>
          <a:solidFill>
            <a:srgbClr val="25252D"/>
          </a:solidFill>
          <a:ln/>
        </p:spPr>
      </p:sp>
      <p:sp>
        <p:nvSpPr>
          <p:cNvPr id="109" name="Text 107"/>
          <p:cNvSpPr/>
          <p:nvPr/>
        </p:nvSpPr>
        <p:spPr>
          <a:xfrm>
            <a:off x="609600" y="47008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去掉 2 月的冲高，近 12 个月平均 24.2%。统计的是客户端语言，不是国籍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0" name="Text 108"/>
          <p:cNvSpPr/>
          <p:nvPr/>
        </p:nvSpPr>
        <p:spPr>
          <a:xfrm>
            <a:off x="609600" y="3856777"/>
            <a:ext cx="115824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平常月份，Steam 用户里选简体中文客户端的比例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1" name="Text 109"/>
          <p:cNvSpPr/>
          <p:nvPr/>
        </p:nvSpPr>
        <p:spPr>
          <a:xfrm>
            <a:off x="609600" y="60714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来源：Valve《Steam 硬件和软件调查》。平均值为计算，一个点约 1%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70993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12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rcRect l="25000" r="25000" t="0" b="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8" name="svg2pptx-gradient-s0012-0000"/>
          <p:cNvSpPr/>
          <p:nvPr/>
        </p:nvSpPr>
        <p:spPr>
          <a:xfrm>
            <a:off x="4191000" y="0"/>
            <a:ext cx="1905000" cy="6858000"/>
          </a:xfrm>
          <a:prstGeom prst="rect">
            <a:avLst/>
          </a:prstGeom>
          <a:gradFill rotWithShape="1">
            <a:gsLst>
              <a:gs pos="0">
                <a:srgbClr val="0F0F12">
                  <a:alpha val="0"/>
                </a:srgbClr>
              </a:gs>
              <a:gs pos="100000">
                <a:srgbClr val="0F0F12"/>
              </a:gs>
            </a:gsLst>
            <a:lin ang="0" scaled="1"/>
          </a:gradFill>
          <a:ln/>
        </p:spPr>
      </p:sp>
      <p:sp>
        <p:nvSpPr>
          <p:cNvPr id="9" name="Text 6"/>
          <p:cNvSpPr/>
          <p:nvPr/>
        </p:nvSpPr>
        <p:spPr>
          <a:xfrm>
            <a:off x="6667500" y="394864"/>
            <a:ext cx="5524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667500" y="766937"/>
            <a:ext cx="5524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小团队，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667500" y="1243187"/>
            <a:ext cx="5524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也有自己的路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667500" y="2185988"/>
            <a:ext cx="4914900" cy="9525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3" name="Text 10"/>
          <p:cNvSpPr/>
          <p:nvPr/>
        </p:nvSpPr>
        <p:spPr>
          <a:xfrm>
            <a:off x="6667500" y="2333376"/>
            <a:ext cx="55245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spc="-75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份</a:t>
            </a:r>
            <a:pPr algn="l" indent="0" marL="0">
              <a:buNone/>
            </a:pPr>
            <a:r>
              <a:rPr lang="en-US" sz="39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667500" y="3005437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《逃离鸭科夫》首月内，发行方口径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667500" y="3405188"/>
            <a:ext cx="4914900" cy="9525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6" name="Text 13"/>
          <p:cNvSpPr/>
          <p:nvPr/>
        </p:nvSpPr>
        <p:spPr>
          <a:xfrm>
            <a:off x="6667500" y="3552576"/>
            <a:ext cx="55245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,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39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667500" y="4224637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《逃离鸭科夫》Steam 历史峰值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667500" y="4624388"/>
            <a:ext cx="4914900" cy="9525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9" name="Text 16"/>
          <p:cNvSpPr/>
          <p:nvPr/>
        </p:nvSpPr>
        <p:spPr>
          <a:xfrm>
            <a:off x="6667500" y="4771776"/>
            <a:ext cx="55245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pPr algn="l" indent="0" marL="0">
              <a:buNone/>
            </a:pPr>
            <a:r>
              <a:rPr lang="en-US" sz="3900" b="1" spc="-75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</a:t>
            </a:r>
            <a:pPr algn="l" indent="0" marL="0">
              <a:buNone/>
            </a:pPr>
            <a:r>
              <a:rPr lang="en-US" sz="39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队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667500" y="5443837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《戴森球计划》抢先体验 4 天 20 万份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667500" y="5842802"/>
            <a:ext cx="5524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来源：哔哩哔哩 2025 年三季度业绩会，SteamDB 档案馆快照 2026-08，《戴森球计划》发行方新闻稿。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667500" y="5995202"/>
            <a:ext cx="5524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左图为 AI 生成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13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F0F12">
                  <a:alpha val="90000"/>
                </a:srgbClr>
              </a:gs>
              <a:gs pos="55000">
                <a:srgbClr val="0F0F12">
                  <a:alpha val="40000"/>
                </a:srgbClr>
              </a:gs>
              <a:gs pos="100000">
                <a:srgbClr val="0F0F12">
                  <a:alpha val="20000"/>
                </a:srgbClr>
              </a:gs>
            </a:gsLst>
            <a:lin ang="0" scaled="1"/>
          </a:gradFill>
          <a:ln/>
        </p:spPr>
      </p:sp>
      <p:sp>
        <p:nvSpPr>
          <p:cNvPr id="5" name="Text 2"/>
          <p:cNvSpPr/>
          <p:nvPr/>
        </p:nvSpPr>
        <p:spPr>
          <a:xfrm>
            <a:off x="609600" y="2169406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spc="6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500" spc="60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150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09600" y="2521207"/>
            <a:ext cx="115824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押注</a:t>
            </a:r>
            <a:endParaRPr lang="en-US" sz="11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47700" y="4408504"/>
            <a:ext cx="11544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先算账，再下注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F3EFE7">
              <a:alpha val="2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609600" y="6429375"/>
            <a:ext cx="76454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10" name="pptwise-slidenum-s0013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81915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14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7288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出海最贵的不是研发，是流量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5519738"/>
            <a:ext cx="5486400" cy="9525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10" name="Shape 8"/>
          <p:cNvSpPr/>
          <p:nvPr/>
        </p:nvSpPr>
        <p:spPr>
          <a:xfrm>
            <a:off x="1333500" y="2376678"/>
            <a:ext cx="1524000" cy="3147822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11" name="Text 9"/>
          <p:cNvSpPr/>
          <p:nvPr/>
        </p:nvSpPr>
        <p:spPr>
          <a:xfrm>
            <a:off x="0" y="1838690"/>
            <a:ext cx="4191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48.6 元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5644585"/>
            <a:ext cx="4191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销售费用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810000" y="5245989"/>
            <a:ext cx="1524000" cy="278511"/>
          </a:xfrm>
          <a:prstGeom prst="rect">
            <a:avLst/>
          </a:prstGeom>
          <a:solidFill>
            <a:srgbClr val="B0A694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4799635"/>
            <a:ext cx="9144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 元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5644585"/>
            <a:ext cx="914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研发费用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858000" y="21489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l" indent="0" marL="0">
              <a:buNone/>
            </a:pPr>
            <a:r>
              <a:rPr lang="en-US" sz="1200" spc="15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858000" y="2619250"/>
            <a:ext cx="5334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一家出海做得多的上市游戏公司，销售费用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858000" y="3019300"/>
            <a:ext cx="5334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是研发费用的 11 倍多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858000" y="4286250"/>
            <a:ext cx="19050" cy="76200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20" name="Text 18"/>
          <p:cNvSpPr/>
          <p:nvPr/>
        </p:nvSpPr>
        <p:spPr>
          <a:xfrm>
            <a:off x="7029450" y="4320248"/>
            <a:ext cx="5162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年报原话：销售费用下降，「主要系报告期内互联网流量费用减少」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60333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来源：三七互娱《2025 年年度报告》。每 100 元营收占比和倍数为计算，销售费用为集团口径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87376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15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7288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出海要过三道门：版号、合规、本地化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1619250"/>
            <a:ext cx="3505200" cy="3714750"/>
          </a:xfrm>
          <a:custGeom>
            <a:avLst/>
            <a:gdLst/>
            <a:ahLst/>
            <a:cxnLst/>
            <a:rect l="l" t="t" r="r" b="b"/>
            <a:pathLst>
              <a:path w="3505200" h="3714750">
                <a:moveTo>
                  <a:pt x="0" y="3714750"/>
                </a:moveTo>
                <a:lnTo>
                  <a:pt x="0" y="666750"/>
                </a:lnTo>
                <a:quadBezTo>
                  <a:pt x="0" y="0"/>
                  <a:pt x="1752600" y="0"/>
                </a:quadBezTo>
                <a:quadBezTo>
                  <a:pt x="3505200" y="0"/>
                  <a:pt x="3505200" y="666750"/>
                </a:quadBezTo>
                <a:lnTo>
                  <a:pt x="3505200" y="3714750"/>
                </a:lnTo>
              </a:path>
            </a:pathLst>
          </a:custGeom>
          <a:solidFill>
            <a:srgbClr val="1A1A1F"/>
          </a:solidFill>
          <a:ln w="9525">
            <a:solidFill>
              <a:srgbClr val="38384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35200" y="1930400"/>
            <a:ext cx="254000" cy="177800"/>
          </a:xfrm>
          <a:custGeom>
            <a:avLst/>
            <a:gdLst/>
            <a:ahLst/>
            <a:cxnLst/>
            <a:rect l="l" t="t" r="r" b="b"/>
            <a:pathLst>
              <a:path w="254000" h="177800">
                <a:moveTo>
                  <a:pt x="0" y="50800"/>
                </a:moveTo>
                <a:arcTo hR="38100" wR="38100" stAng="16200000" swAng="10800000"/>
                <a:lnTo>
                  <a:pt x="0" y="152400"/>
                </a:lnTo>
                <a:arcTo hR="25400" wR="25400" stAng="10800000" swAng="-5400000"/>
                <a:lnTo>
                  <a:pt x="228600" y="177800"/>
                </a:lnTo>
                <a:arcTo hR="25400" wR="25400" stAng="5400000" swAng="-5400000"/>
                <a:lnTo>
                  <a:pt x="254000" y="127000"/>
                </a:lnTo>
                <a:arcTo hR="38100" wR="38100" stAng="5400000" swAng="10800000"/>
                <a:lnTo>
                  <a:pt x="2540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close/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74900" y="1930400"/>
            <a:ext cx="9525" cy="25400"/>
          </a:xfrm>
          <a:custGeom>
            <a:avLst/>
            <a:gdLst/>
            <a:ahLst/>
            <a:cxnLst/>
            <a:rect l="l" t="t" r="r" b="b"/>
            <a:pathLst>
              <a:path w="9525" h="25400">
                <a:moveTo>
                  <a:pt x="0" y="0"/>
                </a:moveTo>
                <a:lnTo>
                  <a:pt x="0" y="2540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374900" y="2082800"/>
            <a:ext cx="9525" cy="25400"/>
          </a:xfrm>
          <a:custGeom>
            <a:avLst/>
            <a:gdLst/>
            <a:ahLst/>
            <a:cxnLst/>
            <a:rect l="l" t="t" r="r" b="b"/>
            <a:pathLst>
              <a:path w="9525" h="25400">
                <a:moveTo>
                  <a:pt x="0" y="0"/>
                </a:moveTo>
                <a:lnTo>
                  <a:pt x="0" y="2540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74900" y="2006600"/>
            <a:ext cx="9525" cy="25400"/>
          </a:xfrm>
          <a:custGeom>
            <a:avLst/>
            <a:gdLst/>
            <a:ahLst/>
            <a:cxnLst/>
            <a:rect l="l" t="t" r="r" b="b"/>
            <a:pathLst>
              <a:path w="9525" h="25400">
                <a:moveTo>
                  <a:pt x="0" y="0"/>
                </a:moveTo>
                <a:lnTo>
                  <a:pt x="0" y="2540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0" y="2369431"/>
            <a:ext cx="4724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spc="6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版</a:t>
            </a:r>
            <a:pPr algn="ctr" indent="0" marL="0">
              <a:buNone/>
            </a:pPr>
            <a:r>
              <a:rPr lang="en-US" sz="1500" b="1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号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2781649"/>
            <a:ext cx="472440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000" b="1" spc="-1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ctr" indent="0" marL="0">
              <a:buNone/>
            </a:pPr>
            <a:r>
              <a:rPr lang="en-US" sz="6000" b="1" spc="-1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,</a:t>
            </a:r>
            <a:pPr algn="ctr" indent="0" marL="0">
              <a:buNone/>
            </a:pPr>
            <a:r>
              <a:rPr lang="en-US" sz="6000" b="1" spc="-1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6000" b="1" spc="-150" kern="0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ctr" indent="0" marL="0">
              <a:buNone/>
            </a:pPr>
            <a:r>
              <a:rPr lang="en-US" sz="60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ctr" indent="0" marL="0">
              <a:buNone/>
            </a:pPr>
            <a:r>
              <a:rPr lang="en-US" sz="195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个</a:t>
            </a:r>
            <a:endParaRPr lang="en-US" sz="6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3938887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今年 1 至 9 月国产游戏版号，月均约 169 个。进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4167487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口只有 46 个。只在海外发行不需要国内版号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343400" y="1619250"/>
            <a:ext cx="3505200" cy="3714750"/>
          </a:xfrm>
          <a:custGeom>
            <a:avLst/>
            <a:gdLst/>
            <a:ahLst/>
            <a:cxnLst/>
            <a:rect l="l" t="t" r="r" b="b"/>
            <a:pathLst>
              <a:path w="3505200" h="3714750">
                <a:moveTo>
                  <a:pt x="0" y="3714750"/>
                </a:moveTo>
                <a:lnTo>
                  <a:pt x="0" y="666750"/>
                </a:lnTo>
                <a:quadBezTo>
                  <a:pt x="0" y="0"/>
                  <a:pt x="1752600" y="0"/>
                </a:quadBezTo>
                <a:quadBezTo>
                  <a:pt x="3505200" y="0"/>
                  <a:pt x="3505200" y="666750"/>
                </a:quadBezTo>
                <a:lnTo>
                  <a:pt x="3505200" y="3714750"/>
                </a:lnTo>
              </a:path>
            </a:pathLst>
          </a:custGeom>
          <a:solidFill>
            <a:srgbClr val="1A1A1F"/>
          </a:solidFill>
          <a:ln w="9525">
            <a:solidFill>
              <a:srgbClr val="38384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94400" y="1892294"/>
            <a:ext cx="203200" cy="254043"/>
          </a:xfrm>
          <a:custGeom>
            <a:avLst/>
            <a:gdLst/>
            <a:ahLst/>
            <a:cxnLst/>
            <a:rect l="l" t="t" r="r" b="b"/>
            <a:pathLst>
              <a:path w="203200" h="254043">
                <a:moveTo>
                  <a:pt x="203200" y="139706"/>
                </a:moveTo>
                <a:cubicBezTo>
                  <a:pt x="203200" y="203206"/>
                  <a:pt x="158750" y="234956"/>
                  <a:pt x="105918" y="253371"/>
                </a:cubicBezTo>
                <a:arcTo hR="12700" wR="12700" stAng="4276817" swAng="2348977"/>
                <a:cubicBezTo>
                  <a:pt x="44450" y="234956"/>
                  <a:pt x="0" y="203206"/>
                  <a:pt x="0" y="139706"/>
                </a:cubicBezTo>
                <a:lnTo>
                  <a:pt x="0" y="50806"/>
                </a:lnTo>
                <a:arcTo hR="12700" wR="12700" stAng="10800000" swAng="5400000"/>
                <a:cubicBezTo>
                  <a:pt x="38100" y="38106"/>
                  <a:pt x="69850" y="22866"/>
                  <a:pt x="91948" y="3562"/>
                </a:cubicBezTo>
                <a:arcTo hR="14859" wR="14859" stAng="13769437" swAng="4861127"/>
                <a:cubicBezTo>
                  <a:pt x="133477" y="22993"/>
                  <a:pt x="165100" y="38106"/>
                  <a:pt x="190500" y="38106"/>
                </a:cubicBezTo>
                <a:arcTo hR="12700" wR="12700" stAng="16200000" swAng="5400000"/>
                <a:close/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57900" y="1993900"/>
            <a:ext cx="76200" cy="50800"/>
          </a:xfrm>
          <a:custGeom>
            <a:avLst/>
            <a:gdLst/>
            <a:ahLst/>
            <a:cxnLst/>
            <a:rect l="l" t="t" r="r" b="b"/>
            <a:pathLst>
              <a:path w="76200" h="50800">
                <a:moveTo>
                  <a:pt x="0" y="25400"/>
                </a:moveTo>
                <a:lnTo>
                  <a:pt x="25400" y="50800"/>
                </a:lnTo>
                <a:lnTo>
                  <a:pt x="76200" y="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0" y="2369431"/>
            <a:ext cx="1219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spc="6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</a:t>
            </a:r>
            <a:pPr algn="ctr" indent="0" marL="0">
              <a:buNone/>
            </a:pPr>
            <a:r>
              <a:rPr lang="en-US" sz="1500" b="1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2781649"/>
            <a:ext cx="1219200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000" b="1" spc="-1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ctr" indent="0" marL="0">
              <a:buNone/>
            </a:pPr>
            <a:r>
              <a:rPr lang="en-US" sz="6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%</a:t>
            </a:r>
            <a:endParaRPr lang="en-US" sz="6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3938887"/>
            <a:ext cx="1219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欧盟 GDPR 最高罚全球营业额的 4%。韩国强制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4167487"/>
            <a:ext cx="1219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公示抽卡概率，海外公司也要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077200" y="1619250"/>
            <a:ext cx="3505200" cy="3714750"/>
          </a:xfrm>
          <a:custGeom>
            <a:avLst/>
            <a:gdLst/>
            <a:ahLst/>
            <a:cxnLst/>
            <a:rect l="l" t="t" r="r" b="b"/>
            <a:pathLst>
              <a:path w="3505200" h="3714750">
                <a:moveTo>
                  <a:pt x="0" y="3714750"/>
                </a:moveTo>
                <a:lnTo>
                  <a:pt x="0" y="666750"/>
                </a:lnTo>
                <a:quadBezTo>
                  <a:pt x="0" y="0"/>
                  <a:pt x="1752600" y="0"/>
                </a:quadBezTo>
                <a:quadBezTo>
                  <a:pt x="3505200" y="0"/>
                  <a:pt x="3505200" y="666750"/>
                </a:quadBezTo>
                <a:lnTo>
                  <a:pt x="3505200" y="3714750"/>
                </a:lnTo>
              </a:path>
            </a:pathLst>
          </a:custGeom>
          <a:solidFill>
            <a:srgbClr val="1A1A1F"/>
          </a:solidFill>
          <a:ln w="9525">
            <a:solidFill>
              <a:srgbClr val="383844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740900" y="19685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6200" y="7620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728200" y="1930400"/>
            <a:ext cx="101600" cy="114300"/>
          </a:xfrm>
          <a:custGeom>
            <a:avLst/>
            <a:gdLst/>
            <a:ahLst/>
            <a:cxnLst/>
            <a:rect l="l" t="t" r="r" b="b"/>
            <a:pathLst>
              <a:path w="101600" h="114300">
                <a:moveTo>
                  <a:pt x="0" y="114300"/>
                </a:moveTo>
                <a:lnTo>
                  <a:pt x="76200" y="38100"/>
                </a:lnTo>
                <a:lnTo>
                  <a:pt x="101600" y="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702800" y="1930400"/>
            <a:ext cx="152400" cy="9525"/>
          </a:xfrm>
          <a:custGeom>
            <a:avLst/>
            <a:gdLst/>
            <a:ahLst/>
            <a:cxnLst/>
            <a:rect l="l" t="t" r="r" b="b"/>
            <a:pathLst>
              <a:path w="152400" h="9525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66300" y="1892300"/>
            <a:ext cx="12700" cy="9525"/>
          </a:xfrm>
          <a:custGeom>
            <a:avLst/>
            <a:gdLst/>
            <a:ahLst/>
            <a:cxnLst/>
            <a:rect l="l" t="t" r="r" b="b"/>
            <a:pathLst>
              <a:path w="12700" h="9525">
                <a:moveTo>
                  <a:pt x="0" y="0"/>
                </a:moveTo>
                <a:lnTo>
                  <a:pt x="12700" y="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829800" y="20193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27000" y="127000"/>
                </a:moveTo>
                <a:lnTo>
                  <a:pt x="63500" y="0"/>
                </a:lnTo>
                <a:lnTo>
                  <a:pt x="0" y="12700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855200" y="2095500"/>
            <a:ext cx="76200" cy="9525"/>
          </a:xfrm>
          <a:custGeom>
            <a:avLst/>
            <a:gdLst/>
            <a:ahLst/>
            <a:cxnLst/>
            <a:rect l="l" t="t" r="r" b="b"/>
            <a:pathLst>
              <a:path w="76200" h="9525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C4BFB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467600" y="2369431"/>
            <a:ext cx="4724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spc="6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</a:t>
            </a:r>
            <a:pPr algn="ctr" indent="0" marL="0">
              <a:buNone/>
            </a:pPr>
            <a:r>
              <a:rPr lang="en-US" sz="1500" b="1" spc="6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pPr algn="ctr" indent="0" marL="0">
              <a:buNone/>
            </a:pPr>
            <a:r>
              <a:rPr lang="en-US" sz="1500" b="1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化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467600" y="2781649"/>
            <a:ext cx="472440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000" b="1" spc="-150" kern="0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6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endParaRPr lang="en-US" sz="6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7467600" y="3938887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德英法合计已占出海手游收入一成。本地化没有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467600" y="4167487"/>
            <a:ext cx="4724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行业统一单价，账要自己算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9600" y="57285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来源：国家新闻出版署审批名单，官方名单现存数（2026-10-08 计数），欧盟 GDPR 原文，韩国文化体育观光部，游戏工委 2026 年半年报告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" y="6429375"/>
            <a:ext cx="92837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5" name="pptwise-slidenum-s0016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9600" y="3948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章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900" spc="300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728837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下一个十年，我押这五件事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1576388"/>
            <a:ext cx="10972800" cy="9525"/>
          </a:xfrm>
          <a:prstGeom prst="rect">
            <a:avLst/>
          </a:prstGeom>
          <a:solidFill>
            <a:srgbClr val="292931"/>
          </a:solidFill>
          <a:ln/>
        </p:spPr>
      </p:sp>
      <p:sp>
        <p:nvSpPr>
          <p:cNvPr id="10" name="Text 8"/>
          <p:cNvSpPr/>
          <p:nvPr/>
        </p:nvSpPr>
        <p:spPr>
          <a:xfrm>
            <a:off x="609600" y="174945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428750" y="1762723"/>
            <a:ext cx="107632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押留存，不押拉新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18631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 年以来都在 6.64 亿到 6.84 亿之间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9600" y="2414588"/>
            <a:ext cx="10972800" cy="9525"/>
          </a:xfrm>
          <a:prstGeom prst="rect">
            <a:avLst/>
          </a:prstGeom>
          <a:solidFill>
            <a:srgbClr val="292931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258765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428750" y="2600923"/>
            <a:ext cx="107632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押美国，把欧洲当第二主场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27013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美国稳在三成，德英法升到一成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52788"/>
            <a:ext cx="10972800" cy="9525"/>
          </a:xfrm>
          <a:prstGeom prst="rect">
            <a:avLst/>
          </a:prstGeom>
          <a:solidFill>
            <a:srgbClr val="292931"/>
          </a:solidFill>
          <a:ln/>
        </p:spPr>
      </p:sp>
      <p:sp>
        <p:nvSpPr>
          <p:cNvPr id="18" name="Text 16"/>
          <p:cNvSpPr/>
          <p:nvPr/>
        </p:nvSpPr>
        <p:spPr>
          <a:xfrm>
            <a:off x="609600" y="342585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428750" y="3439123"/>
            <a:ext cx="107632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押新玩法，别只靠策略类的惯性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35395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合成类一年涨了 9.74 个百分点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4090987"/>
            <a:ext cx="10972800" cy="9525"/>
          </a:xfrm>
          <a:prstGeom prst="rect">
            <a:avLst/>
          </a:prstGeom>
          <a:solidFill>
            <a:srgbClr val="292931"/>
          </a:solidFill>
          <a:ln/>
        </p:spPr>
      </p:sp>
      <p:sp>
        <p:nvSpPr>
          <p:cNvPr id="22" name="Text 20"/>
          <p:cNvSpPr/>
          <p:nvPr/>
        </p:nvSpPr>
        <p:spPr>
          <a:xfrm>
            <a:off x="609600" y="426405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28750" y="4277323"/>
            <a:ext cx="107632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 PC 和主机，按小团队的规模算账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43777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天花板有人摸到，3,070 的峰值也是真的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4929188"/>
            <a:ext cx="10972800" cy="9525"/>
          </a:xfrm>
          <a:prstGeom prst="rect">
            <a:avLst/>
          </a:prstGeom>
          <a:solidFill>
            <a:srgbClr val="292931"/>
          </a:solidFill>
          <a:ln/>
        </p:spPr>
      </p:sp>
      <p:sp>
        <p:nvSpPr>
          <p:cNvPr id="26" name="Text 24"/>
          <p:cNvSpPr/>
          <p:nvPr/>
        </p:nvSpPr>
        <p:spPr>
          <a:xfrm>
            <a:off x="609600" y="510225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28750" y="5115523"/>
            <a:ext cx="107632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押合规和本地化的完成度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52159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先定在哪运营，再定过哪几道门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" y="59761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来源：游戏工委历年《中国游戏产业报告》，SteamDB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12"/>
          </a:solidFill>
          <a:ln/>
        </p:spPr>
      </p:sp>
      <p:sp>
        <p:nvSpPr>
          <p:cNvPr id="3" name="svg2pptx-gradient-s0017-0000"/>
          <p:cNvSpPr/>
          <p:nvPr/>
        </p:nvSpPr>
        <p:spPr>
          <a:xfrm>
            <a:off x="1714500" y="-1143000"/>
            <a:ext cx="8763000" cy="8763000"/>
          </a:xfrm>
          <a:prstGeom prst="ellipse">
            <a:avLst/>
          </a:prstGeom>
          <a:gradFill rotWithShape="1">
            <a:gsLst>
              <a:gs pos="0">
                <a:srgbClr val="F3EFE7">
                  <a:alpha val="7000"/>
                </a:srgbClr>
              </a:gs>
              <a:gs pos="70711">
                <a:srgbClr val="F3EFE7">
                  <a:alpha val="0"/>
                </a:srgbClr>
              </a:gs>
              <a:gs pos="100000">
                <a:srgbClr val="F3EFE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4" name="Text 2"/>
          <p:cNvSpPr/>
          <p:nvPr/>
        </p:nvSpPr>
        <p:spPr>
          <a:xfrm>
            <a:off x="0" y="2442489"/>
            <a:ext cx="121920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下一个十年，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3299739"/>
            <a:ext cx="121920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3EF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不比谁去得早，比谁</a:t>
            </a:r>
            <a:pPr algn="ctr" indent="0" marL="0">
              <a:buNone/>
            </a:pPr>
            <a:r>
              <a:rPr lang="en-US" sz="4800" b="1" dirty="0">
                <a:solidFill>
                  <a:srgbClr val="C4BFB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留得住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0" y="5748275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戏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者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ctr" indent="0" marL="0">
              <a:buNone/>
            </a:pPr>
            <a:r>
              <a:rPr lang="en-US" sz="975" spc="450" kern="0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ctr" indent="0" marL="0">
              <a:buNone/>
            </a:pPr>
            <a:r>
              <a:rPr lang="en-US" sz="975" dirty="0">
                <a:solidFill>
                  <a:srgbClr val="7E77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383844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6429375"/>
            <a:ext cx="9829800" cy="19050"/>
          </a:xfrm>
          <a:prstGeom prst="rect">
            <a:avLst/>
          </a:prstGeom>
          <a:solidFill>
            <a:srgbClr val="C4BFB6"/>
          </a:solidFill>
          <a:ln/>
        </p:spPr>
      </p:sp>
      <p:sp>
        <p:nvSpPr>
          <p:cNvPr id="9" name="pptwise-slidenum-s0017"/>
          <p:cNvSpPr/>
          <p:nvPr/>
        </p:nvSpPr>
        <p:spPr>
          <a:xfrm>
            <a:off x="0" y="6367039"/>
            <a:ext cx="112937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1337124" y="6367039"/>
            <a:ext cx="8548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spc="75" kern="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00" dirty="0">
                <a:solidFill>
                  <a:srgbClr val="B0A6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