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I want to talk about one thing: what will carry Chinese games abroad over the next ten years. I have no forecasts for you. What I have is ten years of figures you can check against the original source: the industry association's reports, the official licence lists, company filings and Steam. Plus five calls of my own. Every slide carries its source at the bottom, so feel free to check me afterwards. The photos on the cover and section slides are AI-generated.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at home. People say the Chinese market has peaked. That is only half true. Revenue has not peaked: in 2025 domestic game revenue was RMB 350.789 billion, up 7.68%, the third record year in a row, and the first half of 2026 was up another 12.17%. What has peaked is players: 683 million in 2025, up just 1.35%, and 684 million in June 2026, up 0.82%. The association said it in its own 2022 report: this is now a market of existing players. The figures come from the Game Publishing Committee of the China Audio-Video and Digital Publishing Association, CADPA for short.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years, from 626 million to 683 million players. Only 57 million more, a 9.1% rise. That is my subtraction from the association's two reports. Since 2021 the number has moved between 664 and 684 million. Growth from new people is done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one: ten years of going abroad.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ten years, overseas revenue from China-developed games went from US$5.31 billion to US$20.455 billion. That is 3.85 times, about 14.4% a year, against about 9.6% a year at home. Both rates are my calculations. But it is not a one-way street. It fell 3.70% in 2022 and another 5.65% in 2023, a year when the home market grew 13.95%. Overseas revenue can fall, and it can fall while home is doing well. One note on definitions: until 2018 the association counted self-developed online games, from 2019 self-developed games. The year-on-year rates connect, but the name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half of this year, overseas revenue grew 30.22% and home revenue grew 12.17%. Overseas grew about two and a half times as fast. I am comparing growth rates only, not size. One side is in dollars, the other in renminbi, and I won't convert them on stage. Please don't take this slide as saying overseas is now bigger than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the money comes from. The US has not changed in ten years. It sits around a third, 32.31% this half. The same figure appears for 2022 and full-year 2025 too, that is how the reports print it. What changed is Japan: 23.91% in 2020, 16.20% a year ago, 14.05% now. Germany, the UK and France together went from 8.78% to 10.14%. The association does not publish the three separately. Note the base: overseas revenue of China-developed mobile games, so PC and console are not in it. The Middle East and Latin America get talked about a lot, but there is no published share to chart, so they are not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sells abroad. Among the top 100 China-developed mobile games by overseas revenue in 2025, strategy games, SLG included, took 49.96%. At home, the top three genres in the top 100 are MOBA, shooters and RPGs. The two charts barely overlap. In the association's words, strategy and card games are numerous at home but earn no advantage in revenue share. So don't carry a home hit's playbook straight abroad. And this half is half of the top 100, not proof that other genres are dead. When I get to my bets, I'll come back to merge games, the new genre that just showed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two: premium, buy-to-play games and small teams.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Someone has already touched the ceiling for buy-to-play. Black Myth: Wukong launched on the morning of August 20, 2024. By 9 pm on the 23rd, the developer announced more than 10 million copies across platforms. That is the developer's own figure. Its all-time peak on Steam was over 2.41 million concurrent players, on August 22, per SteamDB. The 20 and 30 million figures you see online were never published by the developer, so I don't use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 ceiling is not the norm. Three Chinese premium action games, all-time Steam peaks: Black Myth at 2.41 million, Wuchang: Fallen Feathers at about 132,000, Lost Soul Aside at 3,070. Hundreds of times apart. These are SteamDB records, read from Internet Archive copies of its pages, snapshots from December 2025 to August 2026. Concurrent players are not sales, but the gap in scale is real. And at home, console game revenue fell 7.06% in the first half. The association names the reason itself: Black Myth cooling off, and too few new releases to follow. One hit does not make a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Chinese-language users are on Steam? Valve's own survey says that in a normal month about a quarter run the Simplified Chinese client, and a little over a third run English. Two traps. First, this is the client language in a voluntary survey, not nationality. Second, every February it jumps to around half and falls back the next month, so never read a single month as a trend. I used the twelve months from October 2025 to September 2026, February removed: 24.2% on average. What it means for us: one store sells to both home and abroad, but most of its users are not on the Chinese client.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Below the ceiling, small teams have their own road. Escape from Duckov launched on October 16, 2025. On its Q3 2025 earnings call the publisher said it sold more than 3 million copies across platforms in under a month. That is the publisher's figure. Its Steam peak was about 300,000, per a SteamDB snapshot from August 2026. Dyson Sphere Program was made by a team of five and sold 200,000 copies in its first four days of early access, according to the publisher's January 2021 release. Neither is a triple-A game. Both have a clear core loop and a scope the team could hold. The photo is AI-generated.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three: what to bet on for the next ten years. No forecast numbers. No institution has published a credible ten-year forecast, and I won't invent one. Just calls and reasons. First, the bill.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abroad, the biggest bill is not development. It is traffic. Take the annual report of one listed game company with a large overseas business: in 2025, out of every RMB 100 of revenue, RMB 48.6 went to selling expenses and only RMB 4.3 to R&amp;D, less than a ninth of it. Its own report says selling expenses fell mainly because internet traffic costs fell. To be fair about it: this is group-wide, not all overseas user acquisition, and it is one company. The ratio was 55.7% in 2024 and 51.7% in the first half of 2026. The direction is clear: user acquisition is the single biggest cost of going abroad.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gates. Licences are back to a monthly rhythm: 1,525 domestic licences from January to September, about 169 a month. I counted them one by one from the National Press and Publication Administration's lists as they stand today, which is not the same set as the media tallies at the time. But only 46 import licences in nine months, and both past freezes came without warning. A game released only abroad needs no Chinese licence. Bring it home and you need one. Compliance is harder: since March 22, 2024, Korea requires probability disclosure for paid random items, foreign companies explicitly included, with up to two years in prison for refusing to correct. In the EU, GDPR fines go up to 4% of global turnover, and the Digital Services Act up to 6%. Localization has no industry price list. Nobody will do that math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calls. One: bet on retention, not acquisition. Player numbers at home have peaked, user acquisition abroad is expensive, and the association explains both last year's and this half's overseas growth by the long-term operation of existing titles. The growth is in depth of operation. Two: bet on the US, and run Europe as a second home. Not giving up on Japan, but Japan now has to be won again, product by product. Three: strategy takes half the top-100 money. That makes it the base, and also crowded. Merge games reached 16.22% this half, up 9.74 points year on year, so the top of the chart can still be rewritten by new mechanics. Four: PC and console are a second channel, but budget it like a small team, not like Black Myth. Five: finish compliance and localization properly. Decide where you operate first, then which gates you go through. These are calls, not forecasts. I'm not giving you a number for ten years from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last line: the next decade won't go to whoever gets there first. It will go to whoever keeps their players. Thank you. Every source is at the bottom of each slide, so come and check me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pic>
        <p:nvPicPr>
          <p:cNvPr id="3"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4" name="svg2pptx-gradient-s0000-0000"/>
          <p:cNvSpPr/>
          <p:nvPr/>
        </p:nvSpPr>
        <p:spPr>
          <a:xfrm>
            <a:off x="0" y="0"/>
            <a:ext cx="12192000" cy="6858000"/>
          </a:xfrm>
          <a:prstGeom prst="rect">
            <a:avLst/>
          </a:prstGeom>
          <a:gradFill rotWithShape="1">
            <a:gsLst>
              <a:gs pos="0">
                <a:srgbClr val="0F0F12">
                  <a:alpha val="92000"/>
                </a:srgbClr>
              </a:gs>
              <a:gs pos="50000">
                <a:srgbClr val="0F0F12">
                  <a:alpha val="55000"/>
                </a:srgbClr>
              </a:gs>
              <a:gs pos="100000">
                <a:srgbClr val="0F0F12">
                  <a:alpha val="10000"/>
                </a:srgbClr>
              </a:gs>
            </a:gsLst>
            <a:lin ang="0" scaled="1"/>
          </a:gradFill>
          <a:ln/>
        </p:spPr>
      </p:sp>
      <p:sp>
        <p:nvSpPr>
          <p:cNvPr id="5" name="Text 2"/>
          <p:cNvSpPr/>
          <p:nvPr/>
        </p:nvSpPr>
        <p:spPr>
          <a:xfrm>
            <a:off x="609600" y="633350"/>
            <a:ext cx="11582400" cy="148590"/>
          </a:xfrm>
          <a:prstGeom prst="rect">
            <a:avLst/>
          </a:prstGeom>
          <a:noFill/>
          <a:ln/>
        </p:spPr>
        <p:txBody>
          <a:bodyPr wrap="none" lIns="0" tIns="0" rIns="0" bIns="0" rtlCol="0" anchor="t"/>
          <a:lstStyle/>
          <a:p>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G</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a</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m</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 </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d</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v</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l</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o</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p</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r</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s</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 </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c</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o</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n</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f</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r</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n</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c</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 </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 </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K</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y</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n</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o</a:t>
            </a:r>
            <a:pPr algn="l" indent="0" marL="0">
              <a:buNone/>
            </a:pPr>
            <a:r>
              <a:rPr lang="en-US" sz="975" spc="113" kern="0" dirty="0">
                <a:solidFill>
                  <a:srgbClr val="C4BFB6"/>
                </a:solidFill>
                <a:latin typeface="Microsoft YaHei UI" pitchFamily="34" charset="0"/>
                <a:ea typeface="Microsoft YaHei" pitchFamily="34" charset="-122"/>
                <a:cs typeface="Microsoft YaHei UI" pitchFamily="34" charset="-120"/>
              </a:rPr>
              <a:t>t</a:t>
            </a:r>
            <a:pPr algn="l" indent="0" marL="0">
              <a:buNone/>
            </a:pPr>
            <a:r>
              <a:rPr lang="en-US" sz="975" dirty="0">
                <a:solidFill>
                  <a:srgbClr val="C4BFB6"/>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6" name="Text 3"/>
          <p:cNvSpPr/>
          <p:nvPr/>
        </p:nvSpPr>
        <p:spPr>
          <a:xfrm>
            <a:off x="609600" y="3180253"/>
            <a:ext cx="11582400" cy="868680"/>
          </a:xfrm>
          <a:prstGeom prst="rect">
            <a:avLst/>
          </a:prstGeom>
          <a:noFill/>
          <a:ln/>
        </p:spPr>
        <p:txBody>
          <a:bodyPr wrap="none" lIns="0" tIns="0" rIns="0" bIns="0" rtlCol="0" anchor="t"/>
          <a:lstStyle/>
          <a:p>
            <a:pPr algn="l" indent="0" marL="0">
              <a:buNone/>
            </a:pPr>
            <a:r>
              <a:rPr lang="en-US" sz="5700" b="1" dirty="0">
                <a:solidFill>
                  <a:srgbClr val="F3EFE7"/>
                </a:solidFill>
                <a:latin typeface="Microsoft YaHei UI" pitchFamily="34" charset="0"/>
                <a:ea typeface="Microsoft YaHei" pitchFamily="34" charset="-122"/>
                <a:cs typeface="Microsoft YaHei UI" pitchFamily="34" charset="-120"/>
              </a:rPr>
              <a:t>What will carry Chinese</a:t>
            </a:r>
            <a:endParaRPr lang="en-US" sz="5700" dirty="0">
              <a:latin typeface="Microsoft YaHei UI" pitchFamily="34" charset="0"/>
              <a:ea typeface="Microsoft YaHei" pitchFamily="34" charset="-122"/>
              <a:cs typeface="Microsoft YaHei UI" pitchFamily="34" charset="-120"/>
            </a:endParaRPr>
          </a:p>
        </p:txBody>
      </p:sp>
      <p:sp>
        <p:nvSpPr>
          <p:cNvPr id="7" name="Text 4"/>
          <p:cNvSpPr/>
          <p:nvPr/>
        </p:nvSpPr>
        <p:spPr>
          <a:xfrm>
            <a:off x="609600" y="4132753"/>
            <a:ext cx="11582400" cy="868680"/>
          </a:xfrm>
          <a:prstGeom prst="rect">
            <a:avLst/>
          </a:prstGeom>
          <a:noFill/>
          <a:ln/>
        </p:spPr>
        <p:txBody>
          <a:bodyPr wrap="none" lIns="0" tIns="0" rIns="0" bIns="0" rtlCol="0" anchor="t"/>
          <a:lstStyle/>
          <a:p>
            <a:pPr algn="l" indent="0" marL="0">
              <a:buNone/>
            </a:pPr>
            <a:r>
              <a:rPr lang="en-US" sz="5700" b="1" dirty="0">
                <a:solidFill>
                  <a:srgbClr val="F3EFE7"/>
                </a:solidFill>
                <a:latin typeface="Microsoft YaHei UI" pitchFamily="34" charset="0"/>
                <a:ea typeface="Microsoft YaHei" pitchFamily="34" charset="-122"/>
                <a:cs typeface="Microsoft YaHei UI" pitchFamily="34" charset="-120"/>
              </a:rPr>
              <a:t>games abroad next?</a:t>
            </a:r>
            <a:endParaRPr lang="en-US" sz="5700" dirty="0">
              <a:latin typeface="Microsoft YaHei UI" pitchFamily="34" charset="0"/>
              <a:ea typeface="Microsoft YaHei" pitchFamily="34" charset="-122"/>
              <a:cs typeface="Microsoft YaHei UI" pitchFamily="34" charset="-120"/>
            </a:endParaRPr>
          </a:p>
        </p:txBody>
      </p:sp>
      <p:sp>
        <p:nvSpPr>
          <p:cNvPr id="8" name="Text 5"/>
          <p:cNvSpPr/>
          <p:nvPr/>
        </p:nvSpPr>
        <p:spPr>
          <a:xfrm>
            <a:off x="609600" y="5358112"/>
            <a:ext cx="11582400" cy="160020"/>
          </a:xfrm>
          <a:prstGeom prst="rect">
            <a:avLst/>
          </a:prstGeom>
          <a:noFill/>
          <a:ln/>
        </p:spPr>
        <p:txBody>
          <a:bodyPr wrap="none" lIns="0" tIns="0" rIns="0" bIns="0" rtlCol="0" anchor="t"/>
          <a:lstStyle/>
          <a:p>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October 2026</a:t>
            </a:r>
            <a:endParaRPr lang="en-US" sz="1050" dirty="0">
              <a:latin typeface="Microsoft YaHei UI" pitchFamily="34" charset="0"/>
              <a:ea typeface="Microsoft YaHei" pitchFamily="34" charset="-122"/>
              <a:cs typeface="Microsoft YaHei UI" pitchFamily="34" charset="-120"/>
            </a:endParaRPr>
          </a:p>
        </p:txBody>
      </p:sp>
      <p:sp>
        <p:nvSpPr>
          <p:cNvPr id="9" name="Shape 6"/>
          <p:cNvSpPr/>
          <p:nvPr/>
        </p:nvSpPr>
        <p:spPr>
          <a:xfrm>
            <a:off x="609600" y="6429375"/>
            <a:ext cx="9829800" cy="19050"/>
          </a:xfrm>
          <a:prstGeom prst="rect">
            <a:avLst/>
          </a:prstGeom>
          <a:solidFill>
            <a:srgbClr val="F3EFE7">
              <a:alpha val="25000"/>
            </a:srgbClr>
          </a:solidFill>
          <a:ln/>
        </p:spPr>
      </p:sp>
      <p:sp>
        <p:nvSpPr>
          <p:cNvPr id="10" name="Shape 7"/>
          <p:cNvSpPr/>
          <p:nvPr/>
        </p:nvSpPr>
        <p:spPr>
          <a:xfrm>
            <a:off x="609600" y="6429375"/>
            <a:ext cx="546100" cy="19050"/>
          </a:xfrm>
          <a:prstGeom prst="rect">
            <a:avLst/>
          </a:prstGeom>
          <a:solidFill>
            <a:srgbClr val="C4BFB6"/>
          </a:solidFill>
          <a:ln/>
        </p:spPr>
      </p:sp>
      <p:sp>
        <p:nvSpPr>
          <p:cNvPr id="11" name="pptwise-slidenum-s0000"/>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a:t>
            </a:fld>
            <a:endParaRPr lang="en-US" sz="900" dirty="0">
              <a:latin typeface="Microsoft YaHei UI" pitchFamily="34" charset="0"/>
              <a:ea typeface="Microsoft YaHei" pitchFamily="34" charset="-122"/>
              <a:cs typeface="Microsoft YaHei UI" pitchFamily="34" charset="-120"/>
            </a:endParaRPr>
          </a:p>
        </p:txBody>
      </p:sp>
      <p:sp>
        <p:nvSpPr>
          <p:cNvPr id="12" name="Text 9"/>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1092200" cy="19050"/>
          </a:xfrm>
          <a:prstGeom prst="rect">
            <a:avLst/>
          </a:prstGeom>
          <a:solidFill>
            <a:srgbClr val="C4BFB6"/>
          </a:solidFill>
          <a:ln/>
        </p:spPr>
      </p:sp>
      <p:sp>
        <p:nvSpPr>
          <p:cNvPr id="5" name="pptwise-slidenum-s0001"/>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2</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svg2pptx-gradient-s0001-0000"/>
          <p:cNvSpPr/>
          <p:nvPr/>
        </p:nvSpPr>
        <p:spPr>
          <a:xfrm>
            <a:off x="2095500" y="-857250"/>
            <a:ext cx="8001000" cy="8001000"/>
          </a:xfrm>
          <a:prstGeom prst="ellipse">
            <a:avLst/>
          </a:prstGeom>
          <a:gradFill rotWithShape="1">
            <a:gsLst>
              <a:gs pos="0">
                <a:srgbClr val="F3EFE7">
                  <a:alpha val="8000"/>
                </a:srgbClr>
              </a:gs>
              <a:gs pos="70711">
                <a:srgbClr val="F3EFE7">
                  <a:alpha val="0"/>
                </a:srgbClr>
              </a:gs>
              <a:gs pos="100000">
                <a:srgbClr val="F3EFE7">
                  <a:alpha val="0"/>
                </a:srgbClr>
              </a:gs>
            </a:gsLst>
            <a:path path="circle">
              <a:fillToRect l="50000" t="50000" r="50000" b="50000"/>
            </a:path>
          </a:gradFill>
          <a:ln/>
        </p:spPr>
      </p:sp>
      <p:sp>
        <p:nvSpPr>
          <p:cNvPr id="8" name="Text 6"/>
          <p:cNvSpPr/>
          <p:nvPr/>
        </p:nvSpPr>
        <p:spPr>
          <a:xfrm>
            <a:off x="0" y="2235831"/>
            <a:ext cx="12192000" cy="822960"/>
          </a:xfrm>
          <a:prstGeom prst="rect">
            <a:avLst/>
          </a:prstGeom>
          <a:noFill/>
          <a:ln/>
        </p:spPr>
        <p:txBody>
          <a:bodyPr wrap="none" lIns="0" tIns="0" rIns="0" bIns="0" rtlCol="0" anchor="t"/>
          <a:lstStyle/>
          <a:p>
            <a:pPr algn="ctr" indent="0" marL="0">
              <a:buNone/>
            </a:pPr>
            <a:r>
              <a:rPr lang="en-US" sz="5400" b="1" dirty="0">
                <a:solidFill>
                  <a:srgbClr val="F3EFE7"/>
                </a:solidFill>
                <a:latin typeface="Microsoft YaHei UI" pitchFamily="34" charset="0"/>
                <a:ea typeface="Microsoft YaHei" pitchFamily="34" charset="-122"/>
                <a:cs typeface="Microsoft YaHei UI" pitchFamily="34" charset="-120"/>
              </a:rPr>
              <a:t>Revenue is still growing.</a:t>
            </a:r>
            <a:endParaRPr lang="en-US" sz="5400" dirty="0">
              <a:latin typeface="Microsoft YaHei UI" pitchFamily="34" charset="0"/>
              <a:ea typeface="Microsoft YaHei" pitchFamily="34" charset="-122"/>
              <a:cs typeface="Microsoft YaHei UI" pitchFamily="34" charset="-120"/>
            </a:endParaRPr>
          </a:p>
        </p:txBody>
      </p:sp>
      <p:sp>
        <p:nvSpPr>
          <p:cNvPr id="9" name="Text 7"/>
          <p:cNvSpPr/>
          <p:nvPr/>
        </p:nvSpPr>
        <p:spPr>
          <a:xfrm>
            <a:off x="0" y="3150231"/>
            <a:ext cx="12192000" cy="822960"/>
          </a:xfrm>
          <a:prstGeom prst="rect">
            <a:avLst/>
          </a:prstGeom>
          <a:noFill/>
          <a:ln/>
        </p:spPr>
        <p:txBody>
          <a:bodyPr wrap="none" lIns="0" tIns="0" rIns="0" bIns="0" rtlCol="0" anchor="t"/>
          <a:lstStyle/>
          <a:p>
            <a:pPr algn="ctr" indent="0" marL="0">
              <a:buNone/>
            </a:pPr>
            <a:r>
              <a:rPr lang="en-US" sz="5400" b="1" dirty="0">
                <a:solidFill>
                  <a:srgbClr val="C4BFB6"/>
                </a:solidFill>
                <a:latin typeface="Microsoft YaHei UI" pitchFamily="34" charset="0"/>
                <a:ea typeface="Microsoft YaHei" pitchFamily="34" charset="-122"/>
                <a:cs typeface="Microsoft YaHei UI" pitchFamily="34" charset="-120"/>
              </a:rPr>
              <a:t>Players</a:t>
            </a:r>
            <a:pPr algn="ctr" indent="0" marL="0">
              <a:buNone/>
            </a:pPr>
            <a:r>
              <a:rPr lang="en-US" sz="5400" b="1" dirty="0">
                <a:solidFill>
                  <a:srgbClr val="F3EFE7"/>
                </a:solidFill>
                <a:latin typeface="Microsoft YaHei UI" pitchFamily="34" charset="0"/>
                <a:ea typeface="Microsoft YaHei" pitchFamily="34" charset="-122"/>
                <a:cs typeface="Microsoft YaHei UI" pitchFamily="34" charset="-120"/>
              </a:rPr>
              <a:t> have peaked.</a:t>
            </a:r>
            <a:endParaRPr lang="en-US" sz="5400" dirty="0">
              <a:latin typeface="Microsoft YaHei UI" pitchFamily="34" charset="0"/>
              <a:ea typeface="Microsoft YaHei" pitchFamily="34" charset="-122"/>
              <a:cs typeface="Microsoft YaHei UI" pitchFamily="34" charset="-120"/>
            </a:endParaRPr>
          </a:p>
        </p:txBody>
      </p:sp>
      <p:sp>
        <p:nvSpPr>
          <p:cNvPr id="10" name="Shape 8"/>
          <p:cNvSpPr/>
          <p:nvPr/>
        </p:nvSpPr>
        <p:spPr>
          <a:xfrm>
            <a:off x="5715000" y="4295775"/>
            <a:ext cx="762000" cy="19050"/>
          </a:xfrm>
          <a:prstGeom prst="rect">
            <a:avLst/>
          </a:prstGeom>
          <a:solidFill>
            <a:srgbClr val="C4BFB6"/>
          </a:solidFill>
          <a:ln/>
        </p:spPr>
      </p:sp>
      <p:sp>
        <p:nvSpPr>
          <p:cNvPr id="11" name="Text 9"/>
          <p:cNvSpPr/>
          <p:nvPr/>
        </p:nvSpPr>
        <p:spPr>
          <a:xfrm>
            <a:off x="0" y="4568260"/>
            <a:ext cx="12192000" cy="182880"/>
          </a:xfrm>
          <a:prstGeom prst="rect">
            <a:avLst/>
          </a:prstGeom>
          <a:noFill/>
          <a:ln/>
        </p:spPr>
        <p:txBody>
          <a:bodyPr wrap="none" lIns="0" tIns="0" rIns="0" bIns="0" rtlCol="0" anchor="t"/>
          <a:lstStyle/>
          <a:p>
            <a:pPr algn="ctr" indent="0" marL="0">
              <a:buNone/>
            </a:pPr>
            <a:r>
              <a:rPr lang="en-US" sz="1200" dirty="0">
                <a:solidFill>
                  <a:srgbClr val="B0A694"/>
                </a:solidFill>
                <a:latin typeface="Microsoft YaHei UI" pitchFamily="34" charset="0"/>
                <a:ea typeface="Microsoft YaHei" pitchFamily="34" charset="-122"/>
                <a:cs typeface="Microsoft YaHei UI" pitchFamily="34" charset="-120"/>
              </a:rPr>
              <a:t>2025: revenue up 7.68%, players up only 1.35%</a:t>
            </a:r>
            <a:endParaRPr lang="en-US" sz="1200" dirty="0">
              <a:latin typeface="Microsoft YaHei UI" pitchFamily="34" charset="0"/>
              <a:ea typeface="Microsoft YaHei" pitchFamily="34" charset="-122"/>
              <a:cs typeface="Microsoft YaHei UI" pitchFamily="34" charset="-120"/>
            </a:endParaRPr>
          </a:p>
        </p:txBody>
      </p:sp>
      <p:sp>
        <p:nvSpPr>
          <p:cNvPr id="12" name="Text 10"/>
          <p:cNvSpPr/>
          <p:nvPr/>
        </p:nvSpPr>
        <p:spPr>
          <a:xfrm>
            <a:off x="0" y="5976152"/>
            <a:ext cx="12192000" cy="125730"/>
          </a:xfrm>
          <a:prstGeom prst="rect">
            <a:avLst/>
          </a:prstGeom>
          <a:noFill/>
          <a:ln/>
        </p:spPr>
        <p:txBody>
          <a:bodyPr wrap="none" lIns="0" tIns="0" rIns="0" bIns="0" rtlCol="0" anchor="t"/>
          <a:lstStyle/>
          <a:p>
            <a:pPr algn="ctr" indent="0" marL="0">
              <a:buNone/>
            </a:pPr>
            <a:r>
              <a:rPr lang="en-US" sz="825" dirty="0">
                <a:solidFill>
                  <a:srgbClr val="7E776C"/>
                </a:solidFill>
                <a:latin typeface="Microsoft YaHei UI" pitchFamily="34" charset="0"/>
                <a:ea typeface="Microsoft YaHei" pitchFamily="34" charset="-122"/>
                <a:cs typeface="Microsoft YaHei UI" pitchFamily="34" charset="-120"/>
              </a:rPr>
              <a:t>Source: CADPA, China Game Industry Report 2025</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1638300" cy="19050"/>
          </a:xfrm>
          <a:prstGeom prst="rect">
            <a:avLst/>
          </a:prstGeom>
          <a:solidFill>
            <a:srgbClr val="C4BFB6"/>
          </a:solidFill>
          <a:ln/>
        </p:spPr>
      </p:sp>
      <p:sp>
        <p:nvSpPr>
          <p:cNvPr id="5" name="pptwise-slidenum-s0002"/>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3</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svg2pptx-gradient-s0002-0000"/>
          <p:cNvSpPr/>
          <p:nvPr/>
        </p:nvSpPr>
        <p:spPr>
          <a:xfrm>
            <a:off x="1714500" y="-1238250"/>
            <a:ext cx="8763000" cy="8763000"/>
          </a:xfrm>
          <a:prstGeom prst="ellipse">
            <a:avLst/>
          </a:prstGeom>
          <a:gradFill rotWithShape="1">
            <a:gsLst>
              <a:gs pos="0">
                <a:srgbClr val="F3EFE7">
                  <a:alpha val="8000"/>
                </a:srgbClr>
              </a:gs>
              <a:gs pos="70711">
                <a:srgbClr val="F3EFE7">
                  <a:alpha val="0"/>
                </a:srgbClr>
              </a:gs>
              <a:gs pos="100000">
                <a:srgbClr val="F3EFE7">
                  <a:alpha val="0"/>
                </a:srgbClr>
              </a:gs>
            </a:gsLst>
            <a:path path="circle">
              <a:fillToRect l="50000" t="50000" r="50000" b="50000"/>
            </a:path>
          </a:gradFill>
          <a:ln/>
        </p:spPr>
      </p:sp>
      <p:sp>
        <p:nvSpPr>
          <p:cNvPr id="8" name="Text 6"/>
          <p:cNvSpPr/>
          <p:nvPr/>
        </p:nvSpPr>
        <p:spPr>
          <a:xfrm>
            <a:off x="0" y="1446229"/>
            <a:ext cx="12192000" cy="251460"/>
          </a:xfrm>
          <a:prstGeom prst="rect">
            <a:avLst/>
          </a:prstGeom>
          <a:noFill/>
          <a:ln/>
        </p:spPr>
        <p:txBody>
          <a:bodyPr wrap="none" lIns="0" tIns="0" rIns="0" bIns="0" rtlCol="0" anchor="t"/>
          <a:lstStyle/>
          <a:p>
            <a:pPr algn="ctr" indent="0" marL="0">
              <a:buNone/>
            </a:pPr>
            <a:r>
              <a:rPr lang="en-US" sz="1650" dirty="0">
                <a:solidFill>
                  <a:srgbClr val="B0A694"/>
                </a:solidFill>
                <a:latin typeface="Microsoft YaHei UI" pitchFamily="34" charset="0"/>
                <a:ea typeface="Microsoft YaHei" pitchFamily="34" charset="-122"/>
                <a:cs typeface="Microsoft YaHei UI" pitchFamily="34" charset="-120"/>
              </a:rPr>
              <a:t>From 2018 to 2025, players in China grew by only</a:t>
            </a:r>
            <a:endParaRPr lang="en-US" sz="1650" dirty="0">
              <a:latin typeface="Microsoft YaHei UI" pitchFamily="34" charset="0"/>
              <a:ea typeface="Microsoft YaHei" pitchFamily="34" charset="-122"/>
              <a:cs typeface="Microsoft YaHei UI" pitchFamily="34" charset="-120"/>
            </a:endParaRPr>
          </a:p>
        </p:txBody>
      </p:sp>
      <p:sp>
        <p:nvSpPr>
          <p:cNvPr id="9" name="Text 7"/>
          <p:cNvSpPr/>
          <p:nvPr/>
        </p:nvSpPr>
        <p:spPr>
          <a:xfrm>
            <a:off x="0" y="1746416"/>
            <a:ext cx="12192000" cy="2514600"/>
          </a:xfrm>
          <a:prstGeom prst="rect">
            <a:avLst/>
          </a:prstGeom>
          <a:noFill/>
          <a:ln/>
        </p:spPr>
        <p:txBody>
          <a:bodyPr wrap="none" lIns="0" tIns="0" rIns="0" bIns="0" rtlCol="0" anchor="t"/>
          <a:lstStyle/>
          <a:p>
            <a:pPr algn="ctr" indent="0" marL="0">
              <a:buNone/>
            </a:pPr>
            <a:r>
              <a:rPr lang="en-US" sz="16500" b="1" spc="-450" kern="0" dirty="0">
                <a:solidFill>
                  <a:srgbClr val="F3EFE7"/>
                </a:solidFill>
                <a:latin typeface="Microsoft YaHei UI" pitchFamily="34" charset="0"/>
                <a:ea typeface="Microsoft YaHei" pitchFamily="34" charset="-122"/>
                <a:cs typeface="Microsoft YaHei UI" pitchFamily="34" charset="-120"/>
              </a:rPr>
              <a:t>5</a:t>
            </a:r>
            <a:pPr algn="ctr" indent="0" marL="0">
              <a:buNone/>
            </a:pPr>
            <a:r>
              <a:rPr lang="en-US" sz="16500" b="1" dirty="0">
                <a:solidFill>
                  <a:srgbClr val="F3EFE7"/>
                </a:solidFill>
                <a:latin typeface="Microsoft YaHei UI" pitchFamily="34" charset="0"/>
                <a:ea typeface="Microsoft YaHei" pitchFamily="34" charset="-122"/>
                <a:cs typeface="Microsoft YaHei UI" pitchFamily="34" charset="-120"/>
              </a:rPr>
              <a:t>7</a:t>
            </a:r>
            <a:pPr algn="ctr" indent="0" marL="0">
              <a:buNone/>
            </a:pPr>
            <a:r>
              <a:rPr lang="en-US" sz="6000" b="1" dirty="0">
                <a:solidFill>
                  <a:srgbClr val="F3EFE7"/>
                </a:solidFill>
                <a:latin typeface="Microsoft YaHei UI" pitchFamily="34" charset="0"/>
                <a:ea typeface="Microsoft YaHei" pitchFamily="34" charset="-122"/>
                <a:cs typeface="Microsoft YaHei UI" pitchFamily="34" charset="-120"/>
              </a:rPr>
              <a:t> million</a:t>
            </a:r>
            <a:endParaRPr lang="en-US" sz="16500" dirty="0">
              <a:latin typeface="Microsoft YaHei UI" pitchFamily="34" charset="0"/>
              <a:ea typeface="Microsoft YaHei" pitchFamily="34" charset="-122"/>
              <a:cs typeface="Microsoft YaHei UI" pitchFamily="34" charset="-120"/>
            </a:endParaRPr>
          </a:p>
        </p:txBody>
      </p:sp>
      <p:sp>
        <p:nvSpPr>
          <p:cNvPr id="10" name="Shape 8"/>
          <p:cNvSpPr/>
          <p:nvPr/>
        </p:nvSpPr>
        <p:spPr>
          <a:xfrm>
            <a:off x="3619500" y="4752975"/>
            <a:ext cx="4953000" cy="19050"/>
          </a:xfrm>
          <a:prstGeom prst="rect">
            <a:avLst/>
          </a:prstGeom>
          <a:solidFill>
            <a:srgbClr val="383844"/>
          </a:solidFill>
          <a:ln/>
        </p:spPr>
      </p:sp>
      <p:sp>
        <p:nvSpPr>
          <p:cNvPr id="11" name="Shape 9"/>
          <p:cNvSpPr/>
          <p:nvPr/>
        </p:nvSpPr>
        <p:spPr>
          <a:xfrm>
            <a:off x="3562350" y="4705350"/>
            <a:ext cx="114300" cy="114300"/>
          </a:xfrm>
          <a:prstGeom prst="ellipse">
            <a:avLst/>
          </a:prstGeom>
          <a:solidFill>
            <a:srgbClr val="B0A694"/>
          </a:solidFill>
          <a:ln/>
        </p:spPr>
      </p:sp>
      <p:sp>
        <p:nvSpPr>
          <p:cNvPr id="12" name="Shape 10"/>
          <p:cNvSpPr/>
          <p:nvPr/>
        </p:nvSpPr>
        <p:spPr>
          <a:xfrm>
            <a:off x="8505825" y="4695825"/>
            <a:ext cx="133350" cy="133350"/>
          </a:xfrm>
          <a:prstGeom prst="ellipse">
            <a:avLst/>
          </a:prstGeom>
          <a:solidFill>
            <a:srgbClr val="C4BFB6"/>
          </a:solidFill>
          <a:ln/>
        </p:spPr>
      </p:sp>
      <p:sp>
        <p:nvSpPr>
          <p:cNvPr id="13" name="Text 11"/>
          <p:cNvSpPr/>
          <p:nvPr/>
        </p:nvSpPr>
        <p:spPr>
          <a:xfrm>
            <a:off x="0" y="4939012"/>
            <a:ext cx="72390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2018　626 million</a:t>
            </a:r>
            <a:endParaRPr lang="en-US" sz="1050" dirty="0">
              <a:latin typeface="Microsoft YaHei UI" pitchFamily="34" charset="0"/>
              <a:ea typeface="Microsoft YaHei" pitchFamily="34" charset="-122"/>
              <a:cs typeface="Microsoft YaHei UI" pitchFamily="34" charset="-120"/>
            </a:endParaRPr>
          </a:p>
        </p:txBody>
      </p:sp>
      <p:sp>
        <p:nvSpPr>
          <p:cNvPr id="14" name="Text 12"/>
          <p:cNvSpPr/>
          <p:nvPr/>
        </p:nvSpPr>
        <p:spPr>
          <a:xfrm>
            <a:off x="4953000" y="4939012"/>
            <a:ext cx="7239000" cy="160020"/>
          </a:xfrm>
          <a:prstGeom prst="rect">
            <a:avLst/>
          </a:prstGeom>
          <a:noFill/>
          <a:ln/>
        </p:spPr>
        <p:txBody>
          <a:bodyPr wrap="none" lIns="0" tIns="0" rIns="0" bIns="0" rtlCol="0" anchor="t"/>
          <a:lstStyle/>
          <a:p>
            <a:pPr algn="ctr" indent="0" marL="0">
              <a:buNone/>
            </a:pPr>
            <a:r>
              <a:rPr lang="en-US" sz="1050" b="1" dirty="0">
                <a:solidFill>
                  <a:srgbClr val="C4BFB6"/>
                </a:solidFill>
                <a:latin typeface="Microsoft YaHei UI" pitchFamily="34" charset="0"/>
                <a:ea typeface="Microsoft YaHei" pitchFamily="34" charset="-122"/>
                <a:cs typeface="Microsoft YaHei UI" pitchFamily="34" charset="-120"/>
              </a:rPr>
              <a:t>2025　683 million</a:t>
            </a:r>
            <a:endParaRPr lang="en-US" sz="1050" dirty="0">
              <a:latin typeface="Microsoft YaHei UI" pitchFamily="34" charset="0"/>
              <a:ea typeface="Microsoft YaHei" pitchFamily="34" charset="-122"/>
              <a:cs typeface="Microsoft YaHei UI" pitchFamily="34" charset="-120"/>
            </a:endParaRPr>
          </a:p>
        </p:txBody>
      </p:sp>
      <p:sp>
        <p:nvSpPr>
          <p:cNvPr id="15" name="Text 13"/>
          <p:cNvSpPr/>
          <p:nvPr/>
        </p:nvSpPr>
        <p:spPr>
          <a:xfrm>
            <a:off x="0" y="5976152"/>
            <a:ext cx="12192000" cy="125730"/>
          </a:xfrm>
          <a:prstGeom prst="rect">
            <a:avLst/>
          </a:prstGeom>
          <a:noFill/>
          <a:ln/>
        </p:spPr>
        <p:txBody>
          <a:bodyPr wrap="none" lIns="0" tIns="0" rIns="0" bIns="0" rtlCol="0" anchor="t"/>
          <a:lstStyle/>
          <a:p>
            <a:pPr algn="ctr" indent="0" marL="0">
              <a:buNone/>
            </a:pPr>
            <a:r>
              <a:rPr lang="en-US" sz="825" dirty="0">
                <a:solidFill>
                  <a:srgbClr val="7E776C"/>
                </a:solidFill>
                <a:latin typeface="Microsoft YaHei UI" pitchFamily="34" charset="0"/>
                <a:ea typeface="Microsoft YaHei" pitchFamily="34" charset="-122"/>
                <a:cs typeface="Microsoft YaHei UI" pitchFamily="34" charset="-120"/>
              </a:rPr>
              <a:t>Source: CADPA, China Game Industry Reports 2018 and 2025. Difference calculated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pic>
        <p:nvPicPr>
          <p:cNvPr id="3"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4" name="svg2pptx-gradient-s0003-0000"/>
          <p:cNvSpPr/>
          <p:nvPr/>
        </p:nvSpPr>
        <p:spPr>
          <a:xfrm>
            <a:off x="0" y="0"/>
            <a:ext cx="12192000" cy="6858000"/>
          </a:xfrm>
          <a:prstGeom prst="rect">
            <a:avLst/>
          </a:prstGeom>
          <a:gradFill rotWithShape="1">
            <a:gsLst>
              <a:gs pos="0">
                <a:srgbClr val="0F0F12">
                  <a:alpha val="90000"/>
                </a:srgbClr>
              </a:gs>
              <a:gs pos="55000">
                <a:srgbClr val="0F0F12">
                  <a:alpha val="40000"/>
                </a:srgbClr>
              </a:gs>
              <a:gs pos="100000">
                <a:srgbClr val="0F0F12">
                  <a:alpha val="20000"/>
                </a:srgbClr>
              </a:gs>
            </a:gsLst>
            <a:lin ang="0" scaled="1"/>
          </a:gradFill>
          <a:ln/>
        </p:spPr>
      </p:sp>
      <p:sp>
        <p:nvSpPr>
          <p:cNvPr id="5" name="Text 2"/>
          <p:cNvSpPr/>
          <p:nvPr/>
        </p:nvSpPr>
        <p:spPr>
          <a:xfrm>
            <a:off x="609600" y="2169406"/>
            <a:ext cx="11582400" cy="228600"/>
          </a:xfrm>
          <a:prstGeom prst="rect">
            <a:avLst/>
          </a:prstGeom>
          <a:noFill/>
          <a:ln/>
        </p:spPr>
        <p:txBody>
          <a:bodyPr wrap="none" lIns="0" tIns="0" rIns="0" bIns="0" rtlCol="0" anchor="t"/>
          <a:lstStyle/>
          <a:p>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A</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c</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t</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 </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o</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n</a:t>
            </a:r>
            <a:pPr algn="l" indent="0" marL="0">
              <a:buNone/>
            </a:pPr>
            <a:r>
              <a:rPr lang="en-US" sz="1500" dirty="0">
                <a:solidFill>
                  <a:srgbClr val="C4BFB6"/>
                </a:solidFill>
                <a:latin typeface="Microsoft YaHei UI" pitchFamily="34" charset="0"/>
                <a:ea typeface="Microsoft YaHei" pitchFamily="34" charset="-122"/>
                <a:cs typeface="Microsoft YaHei UI" pitchFamily="34" charset="-120"/>
              </a:rPr>
              <a:t>e</a:t>
            </a:r>
            <a:endParaRPr lang="en-US" sz="1500" dirty="0">
              <a:latin typeface="Microsoft YaHei UI" pitchFamily="34" charset="0"/>
              <a:ea typeface="Microsoft YaHei" pitchFamily="34" charset="-122"/>
              <a:cs typeface="Microsoft YaHei UI" pitchFamily="34" charset="-120"/>
            </a:endParaRPr>
          </a:p>
        </p:txBody>
      </p:sp>
      <p:sp>
        <p:nvSpPr>
          <p:cNvPr id="6" name="Text 3"/>
          <p:cNvSpPr/>
          <p:nvPr/>
        </p:nvSpPr>
        <p:spPr>
          <a:xfrm>
            <a:off x="609600" y="2521207"/>
            <a:ext cx="11582400" cy="1714500"/>
          </a:xfrm>
          <a:prstGeom prst="rect">
            <a:avLst/>
          </a:prstGeom>
          <a:noFill/>
          <a:ln/>
        </p:spPr>
        <p:txBody>
          <a:bodyPr wrap="none" lIns="0" tIns="0" rIns="0" bIns="0" rtlCol="0" anchor="t"/>
          <a:lstStyle/>
          <a:p>
            <a:pPr algn="l" indent="0" marL="0">
              <a:buNone/>
            </a:pPr>
            <a:r>
              <a:rPr lang="en-US" sz="11250" b="1" dirty="0">
                <a:solidFill>
                  <a:srgbClr val="F3EFE7"/>
                </a:solidFill>
                <a:latin typeface="Microsoft YaHei UI" pitchFamily="34" charset="0"/>
                <a:ea typeface="Microsoft YaHei" pitchFamily="34" charset="-122"/>
                <a:cs typeface="Microsoft YaHei UI" pitchFamily="34" charset="-120"/>
              </a:rPr>
              <a:t>Abroad</a:t>
            </a:r>
            <a:endParaRPr lang="en-US" sz="11250" dirty="0">
              <a:latin typeface="Microsoft YaHei UI" pitchFamily="34" charset="0"/>
              <a:ea typeface="Microsoft YaHei" pitchFamily="34" charset="-122"/>
              <a:cs typeface="Microsoft YaHei UI" pitchFamily="34" charset="-120"/>
            </a:endParaRPr>
          </a:p>
        </p:txBody>
      </p:sp>
      <p:sp>
        <p:nvSpPr>
          <p:cNvPr id="7" name="Text 4"/>
          <p:cNvSpPr/>
          <p:nvPr/>
        </p:nvSpPr>
        <p:spPr>
          <a:xfrm>
            <a:off x="647700" y="4408504"/>
            <a:ext cx="11544300" cy="251460"/>
          </a:xfrm>
          <a:prstGeom prst="rect">
            <a:avLst/>
          </a:prstGeom>
          <a:noFill/>
          <a:ln/>
        </p:spPr>
        <p:txBody>
          <a:bodyPr wrap="none" lIns="0" tIns="0" rIns="0" bIns="0" rtlCol="0" anchor="t"/>
          <a:lstStyle/>
          <a:p>
            <a:pPr algn="l" indent="0" marL="0">
              <a:buNone/>
            </a:pPr>
            <a:r>
              <a:rPr lang="en-US" sz="1650" dirty="0">
                <a:solidFill>
                  <a:srgbClr val="B0A694"/>
                </a:solidFill>
                <a:latin typeface="Microsoft YaHei UI" pitchFamily="34" charset="0"/>
                <a:ea typeface="Microsoft YaHei" pitchFamily="34" charset="-122"/>
                <a:cs typeface="Microsoft YaHei UI" pitchFamily="34" charset="-120"/>
              </a:rPr>
              <a:t>Ten years: where it went, what sells</a:t>
            </a:r>
            <a:endParaRPr lang="en-US" sz="1650" dirty="0">
              <a:latin typeface="Microsoft YaHei UI" pitchFamily="34" charset="0"/>
              <a:ea typeface="Microsoft YaHei" pitchFamily="34" charset="-122"/>
              <a:cs typeface="Microsoft YaHei UI" pitchFamily="34" charset="-120"/>
            </a:endParaRPr>
          </a:p>
        </p:txBody>
      </p:sp>
      <p:sp>
        <p:nvSpPr>
          <p:cNvPr id="8" name="Shape 5"/>
          <p:cNvSpPr/>
          <p:nvPr/>
        </p:nvSpPr>
        <p:spPr>
          <a:xfrm>
            <a:off x="609600" y="6429375"/>
            <a:ext cx="9829800" cy="19050"/>
          </a:xfrm>
          <a:prstGeom prst="rect">
            <a:avLst/>
          </a:prstGeom>
          <a:solidFill>
            <a:srgbClr val="F3EFE7">
              <a:alpha val="25000"/>
            </a:srgbClr>
          </a:solidFill>
          <a:ln/>
        </p:spPr>
      </p:sp>
      <p:sp>
        <p:nvSpPr>
          <p:cNvPr id="9" name="Shape 6"/>
          <p:cNvSpPr/>
          <p:nvPr/>
        </p:nvSpPr>
        <p:spPr>
          <a:xfrm>
            <a:off x="609600" y="6429375"/>
            <a:ext cx="2184400" cy="19050"/>
          </a:xfrm>
          <a:prstGeom prst="rect">
            <a:avLst/>
          </a:prstGeom>
          <a:solidFill>
            <a:srgbClr val="C4BFB6"/>
          </a:solidFill>
          <a:ln/>
        </p:spPr>
      </p:sp>
      <p:sp>
        <p:nvSpPr>
          <p:cNvPr id="10" name="pptwise-slidenum-s0003"/>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4</a:t>
            </a:fld>
            <a:endParaRPr lang="en-US" sz="900" dirty="0">
              <a:latin typeface="Microsoft YaHei UI" pitchFamily="34" charset="0"/>
              <a:ea typeface="Microsoft YaHei" pitchFamily="34" charset="-122"/>
              <a:cs typeface="Microsoft YaHei UI" pitchFamily="34" charset="-120"/>
            </a:endParaRPr>
          </a:p>
        </p:txBody>
      </p:sp>
      <p:sp>
        <p:nvSpPr>
          <p:cNvPr id="11" name="Text 8"/>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2730500" cy="19050"/>
          </a:xfrm>
          <a:prstGeom prst="rect">
            <a:avLst/>
          </a:prstGeom>
          <a:solidFill>
            <a:srgbClr val="C4BFB6"/>
          </a:solidFill>
          <a:ln/>
        </p:spPr>
      </p:sp>
      <p:sp>
        <p:nvSpPr>
          <p:cNvPr id="5" name="pptwise-slidenum-s0004"/>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5</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394864"/>
            <a:ext cx="115824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8" name="Text 6"/>
          <p:cNvSpPr/>
          <p:nvPr/>
        </p:nvSpPr>
        <p:spPr>
          <a:xfrm>
            <a:off x="609600" y="728837"/>
            <a:ext cx="11582400" cy="457200"/>
          </a:xfrm>
          <a:prstGeom prst="rect">
            <a:avLst/>
          </a:prstGeom>
          <a:noFill/>
          <a:ln/>
        </p:spPr>
        <p:txBody>
          <a:bodyPr wrap="none" lIns="0" tIns="0" rIns="0" bIns="0" rtlCol="0" anchor="t"/>
          <a:lstStyle/>
          <a:p>
            <a:pPr algn="l" indent="0" marL="0">
              <a:buNone/>
            </a:pPr>
            <a:r>
              <a:rPr lang="en-US" sz="3000" b="1" dirty="0">
                <a:solidFill>
                  <a:srgbClr val="F3EFE7"/>
                </a:solidFill>
                <a:latin typeface="Microsoft YaHei UI" pitchFamily="34" charset="0"/>
                <a:ea typeface="Microsoft YaHei" pitchFamily="34" charset="-122"/>
                <a:cs typeface="Microsoft YaHei UI" pitchFamily="34" charset="-120"/>
              </a:rPr>
              <a:t>Ten years abroad: nearly 4 times, two down years</a:t>
            </a:r>
            <a:endParaRPr lang="en-US" sz="3000" dirty="0">
              <a:latin typeface="Microsoft YaHei UI" pitchFamily="34" charset="0"/>
              <a:ea typeface="Microsoft YaHei" pitchFamily="34" charset="-122"/>
              <a:cs typeface="Microsoft YaHei UI" pitchFamily="34" charset="-120"/>
            </a:endParaRPr>
          </a:p>
        </p:txBody>
      </p:sp>
      <p:sp>
        <p:nvSpPr>
          <p:cNvPr id="9" name="Shape 7"/>
          <p:cNvSpPr/>
          <p:nvPr/>
        </p:nvSpPr>
        <p:spPr>
          <a:xfrm>
            <a:off x="1143000" y="2411730"/>
            <a:ext cx="9334500" cy="2922270"/>
          </a:xfrm>
          <a:custGeom>
            <a:avLst/>
            <a:gdLst/>
            <a:ahLst/>
            <a:cxnLst/>
            <a:rect l="l" t="t" r="r" b="b"/>
            <a:pathLst>
              <a:path w="9334500" h="2922270">
                <a:moveTo>
                  <a:pt x="0" y="2164080"/>
                </a:moveTo>
                <a:lnTo>
                  <a:pt x="933450" y="1888808"/>
                </a:lnTo>
                <a:lnTo>
                  <a:pt x="1866900" y="1739265"/>
                </a:lnTo>
                <a:lnTo>
                  <a:pt x="2800350" y="1551623"/>
                </a:lnTo>
                <a:lnTo>
                  <a:pt x="3733800" y="1265873"/>
                </a:lnTo>
                <a:lnTo>
                  <a:pt x="4667250" y="715328"/>
                </a:lnTo>
                <a:lnTo>
                  <a:pt x="5600700" y="348615"/>
                </a:lnTo>
                <a:lnTo>
                  <a:pt x="6534150" y="443865"/>
                </a:lnTo>
                <a:lnTo>
                  <a:pt x="7467600" y="583883"/>
                </a:lnTo>
                <a:lnTo>
                  <a:pt x="8401050" y="270510"/>
                </a:lnTo>
                <a:lnTo>
                  <a:pt x="9334500" y="0"/>
                </a:lnTo>
                <a:lnTo>
                  <a:pt x="9334500" y="2922270"/>
                </a:lnTo>
                <a:lnTo>
                  <a:pt x="0" y="2922270"/>
                </a:lnTo>
                <a:close/>
              </a:path>
            </a:pathLst>
          </a:custGeom>
          <a:solidFill>
            <a:srgbClr val="C4BFB6">
              <a:alpha val="6000"/>
            </a:srgbClr>
          </a:solidFill>
          <a:ln/>
        </p:spPr>
      </p:sp>
      <p:sp>
        <p:nvSpPr>
          <p:cNvPr id="10" name="Shape 8"/>
          <p:cNvSpPr/>
          <p:nvPr/>
        </p:nvSpPr>
        <p:spPr>
          <a:xfrm>
            <a:off x="6743700" y="2000250"/>
            <a:ext cx="1866900" cy="3333750"/>
          </a:xfrm>
          <a:prstGeom prst="rect">
            <a:avLst/>
          </a:prstGeom>
          <a:solidFill>
            <a:srgbClr val="C4BFB6">
              <a:alpha val="8000"/>
            </a:srgbClr>
          </a:solidFill>
          <a:ln/>
        </p:spPr>
      </p:sp>
      <p:sp>
        <p:nvSpPr>
          <p:cNvPr id="11" name="Shape 9"/>
          <p:cNvSpPr/>
          <p:nvPr/>
        </p:nvSpPr>
        <p:spPr>
          <a:xfrm>
            <a:off x="1143000" y="2411730"/>
            <a:ext cx="9334500" cy="2164080"/>
          </a:xfrm>
          <a:custGeom>
            <a:avLst/>
            <a:gdLst/>
            <a:ahLst/>
            <a:cxnLst/>
            <a:rect l="l" t="t" r="r" b="b"/>
            <a:pathLst>
              <a:path w="9334500" h="2164080">
                <a:moveTo>
                  <a:pt x="0" y="2164080"/>
                </a:moveTo>
                <a:lnTo>
                  <a:pt x="933450" y="1888808"/>
                </a:lnTo>
                <a:lnTo>
                  <a:pt x="1866900" y="1739265"/>
                </a:lnTo>
                <a:lnTo>
                  <a:pt x="2800350" y="1551623"/>
                </a:lnTo>
                <a:lnTo>
                  <a:pt x="3733800" y="1265873"/>
                </a:lnTo>
                <a:lnTo>
                  <a:pt x="4667250" y="715328"/>
                </a:lnTo>
                <a:lnTo>
                  <a:pt x="5600700" y="348615"/>
                </a:lnTo>
                <a:lnTo>
                  <a:pt x="6534150" y="443865"/>
                </a:lnTo>
                <a:lnTo>
                  <a:pt x="7467600" y="583883"/>
                </a:lnTo>
                <a:lnTo>
                  <a:pt x="8401050" y="270510"/>
                </a:lnTo>
                <a:lnTo>
                  <a:pt x="9334500" y="0"/>
                </a:lnTo>
              </a:path>
            </a:pathLst>
          </a:custGeom>
          <a:noFill/>
          <a:ln w="38100">
            <a:solidFill>
              <a:srgbClr val="F3EFE7"/>
            </a:solidFill>
            <a:prstDash val="solid"/>
          </a:ln>
        </p:spPr>
      </p:sp>
      <p:sp>
        <p:nvSpPr>
          <p:cNvPr id="12" name="Shape 10"/>
          <p:cNvSpPr/>
          <p:nvPr/>
        </p:nvSpPr>
        <p:spPr>
          <a:xfrm>
            <a:off x="1143000" y="5329238"/>
            <a:ext cx="9334500" cy="9525"/>
          </a:xfrm>
          <a:prstGeom prst="rect">
            <a:avLst/>
          </a:prstGeom>
          <a:solidFill>
            <a:srgbClr val="383844"/>
          </a:solidFill>
          <a:ln/>
        </p:spPr>
      </p:sp>
      <p:sp>
        <p:nvSpPr>
          <p:cNvPr id="13" name="Shape 11"/>
          <p:cNvSpPr/>
          <p:nvPr/>
        </p:nvSpPr>
        <p:spPr>
          <a:xfrm>
            <a:off x="1066800" y="4499134"/>
            <a:ext cx="152400" cy="152400"/>
          </a:xfrm>
          <a:prstGeom prst="ellipse">
            <a:avLst/>
          </a:prstGeom>
          <a:solidFill>
            <a:srgbClr val="F3EFE7"/>
          </a:solidFill>
          <a:ln/>
        </p:spPr>
      </p:sp>
      <p:sp>
        <p:nvSpPr>
          <p:cNvPr id="14" name="Text 12"/>
          <p:cNvSpPr/>
          <p:nvPr/>
        </p:nvSpPr>
        <p:spPr>
          <a:xfrm>
            <a:off x="0" y="4016126"/>
            <a:ext cx="2286000" cy="388620"/>
          </a:xfrm>
          <a:prstGeom prst="rect">
            <a:avLst/>
          </a:prstGeom>
          <a:noFill/>
          <a:ln/>
        </p:spPr>
        <p:txBody>
          <a:bodyPr wrap="none" lIns="0" tIns="0" rIns="0" bIns="0" rtlCol="0" anchor="t"/>
          <a:lstStyle/>
          <a:p>
            <a:pPr algn="ctr" indent="0" marL="0">
              <a:buNone/>
            </a:pPr>
            <a:r>
              <a:rPr lang="en-US" sz="2550" b="1" dirty="0">
                <a:solidFill>
                  <a:srgbClr val="F3EFE7"/>
                </a:solidFill>
                <a:latin typeface="Microsoft YaHei UI" pitchFamily="34" charset="0"/>
                <a:ea typeface="Microsoft YaHei" pitchFamily="34" charset="-122"/>
                <a:cs typeface="Microsoft YaHei UI" pitchFamily="34" charset="-120"/>
              </a:rPr>
              <a:t>5.31</a:t>
            </a:r>
            <a:endParaRPr lang="en-US" sz="2550" dirty="0">
              <a:latin typeface="Microsoft YaHei UI" pitchFamily="34" charset="0"/>
              <a:ea typeface="Microsoft YaHei" pitchFamily="34" charset="-122"/>
              <a:cs typeface="Microsoft YaHei UI" pitchFamily="34" charset="-120"/>
            </a:endParaRPr>
          </a:p>
        </p:txBody>
      </p:sp>
      <p:sp>
        <p:nvSpPr>
          <p:cNvPr id="15" name="Text 13"/>
          <p:cNvSpPr/>
          <p:nvPr/>
        </p:nvSpPr>
        <p:spPr>
          <a:xfrm>
            <a:off x="0" y="3837445"/>
            <a:ext cx="22860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2015</a:t>
            </a:r>
            <a:endParaRPr lang="en-US" sz="1050" dirty="0">
              <a:latin typeface="Microsoft YaHei UI" pitchFamily="34" charset="0"/>
              <a:ea typeface="Microsoft YaHei" pitchFamily="34" charset="-122"/>
              <a:cs typeface="Microsoft YaHei UI" pitchFamily="34" charset="-120"/>
            </a:endParaRPr>
          </a:p>
        </p:txBody>
      </p:sp>
      <p:sp>
        <p:nvSpPr>
          <p:cNvPr id="16" name="Shape 14"/>
          <p:cNvSpPr/>
          <p:nvPr/>
        </p:nvSpPr>
        <p:spPr>
          <a:xfrm>
            <a:off x="10401300" y="2335292"/>
            <a:ext cx="152400" cy="152400"/>
          </a:xfrm>
          <a:prstGeom prst="ellipse">
            <a:avLst/>
          </a:prstGeom>
          <a:solidFill>
            <a:srgbClr val="C4BFB6"/>
          </a:solidFill>
          <a:ln/>
        </p:spPr>
      </p:sp>
      <p:sp>
        <p:nvSpPr>
          <p:cNvPr id="17" name="Text 15"/>
          <p:cNvSpPr/>
          <p:nvPr/>
        </p:nvSpPr>
        <p:spPr>
          <a:xfrm>
            <a:off x="8763000" y="1852285"/>
            <a:ext cx="3429000" cy="388620"/>
          </a:xfrm>
          <a:prstGeom prst="rect">
            <a:avLst/>
          </a:prstGeom>
          <a:noFill/>
          <a:ln/>
        </p:spPr>
        <p:txBody>
          <a:bodyPr wrap="none" lIns="0" tIns="0" rIns="0" bIns="0" rtlCol="0" anchor="t"/>
          <a:lstStyle/>
          <a:p>
            <a:pPr algn="ctr" indent="0" marL="0">
              <a:buNone/>
            </a:pPr>
            <a:r>
              <a:rPr lang="en-US" sz="2550" b="1" dirty="0">
                <a:solidFill>
                  <a:srgbClr val="C4BFB6"/>
                </a:solidFill>
                <a:latin typeface="Microsoft YaHei UI" pitchFamily="34" charset="0"/>
                <a:ea typeface="Microsoft YaHei" pitchFamily="34" charset="-122"/>
                <a:cs typeface="Microsoft YaHei UI" pitchFamily="34" charset="-120"/>
              </a:rPr>
              <a:t>20.455</a:t>
            </a:r>
            <a:endParaRPr lang="en-US" sz="2550" dirty="0">
              <a:latin typeface="Microsoft YaHei UI" pitchFamily="34" charset="0"/>
              <a:ea typeface="Microsoft YaHei" pitchFamily="34" charset="-122"/>
              <a:cs typeface="Microsoft YaHei UI" pitchFamily="34" charset="-120"/>
            </a:endParaRPr>
          </a:p>
        </p:txBody>
      </p:sp>
      <p:sp>
        <p:nvSpPr>
          <p:cNvPr id="18" name="Text 16"/>
          <p:cNvSpPr/>
          <p:nvPr/>
        </p:nvSpPr>
        <p:spPr>
          <a:xfrm>
            <a:off x="8763000" y="1673604"/>
            <a:ext cx="34290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2025</a:t>
            </a:r>
            <a:endParaRPr lang="en-US" sz="105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8553450" y="2938558"/>
            <a:ext cx="114300" cy="114300"/>
          </a:xfrm>
          <a:prstGeom prst="ellipse">
            <a:avLst/>
          </a:prstGeom>
          <a:solidFill>
            <a:srgbClr val="0F0F12"/>
          </a:solidFill>
          <a:ln w="19050">
            <a:solidFill>
              <a:srgbClr val="C4BFB6"/>
            </a:solidFill>
            <a:prstDash val="solid"/>
          </a:ln>
        </p:spPr>
      </p:sp>
      <p:sp>
        <p:nvSpPr>
          <p:cNvPr id="20" name="Text 18"/>
          <p:cNvSpPr/>
          <p:nvPr/>
        </p:nvSpPr>
        <p:spPr>
          <a:xfrm>
            <a:off x="3162300" y="1767548"/>
            <a:ext cx="9029700" cy="171450"/>
          </a:xfrm>
          <a:prstGeom prst="rect">
            <a:avLst/>
          </a:prstGeom>
          <a:noFill/>
          <a:ln/>
        </p:spPr>
        <p:txBody>
          <a:bodyPr wrap="none" lIns="0" tIns="0" rIns="0" bIns="0" rtlCol="0" anchor="t"/>
          <a:lstStyle/>
          <a:p>
            <a:pPr algn="ctr" indent="0" marL="0">
              <a:buNone/>
            </a:pPr>
            <a:r>
              <a:rPr lang="en-US" sz="1125" b="1" dirty="0">
                <a:solidFill>
                  <a:srgbClr val="C4BFB6"/>
                </a:solidFill>
                <a:latin typeface="Microsoft YaHei UI" pitchFamily="34" charset="0"/>
                <a:ea typeface="Microsoft YaHei" pitchFamily="34" charset="-122"/>
                <a:cs typeface="Microsoft YaHei UI" pitchFamily="34" charset="-120"/>
              </a:rPr>
              <a:t>Down in 2022 and 2023</a:t>
            </a:r>
            <a:endParaRPr lang="en-US" sz="1125" dirty="0">
              <a:latin typeface="Microsoft YaHei UI" pitchFamily="34" charset="0"/>
              <a:ea typeface="Microsoft YaHei" pitchFamily="34" charset="-122"/>
              <a:cs typeface="Microsoft YaHei UI" pitchFamily="34" charset="-120"/>
            </a:endParaRPr>
          </a:p>
        </p:txBody>
      </p:sp>
      <p:sp>
        <p:nvSpPr>
          <p:cNvPr id="21" name="Text 19"/>
          <p:cNvSpPr/>
          <p:nvPr/>
        </p:nvSpPr>
        <p:spPr>
          <a:xfrm>
            <a:off x="0" y="5471689"/>
            <a:ext cx="22860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2015</a:t>
            </a:r>
            <a:endParaRPr lang="en-US" sz="9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0" y="5471689"/>
            <a:ext cx="41529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2016</a:t>
            </a:r>
            <a:endParaRPr lang="en-US" sz="9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0" y="5471689"/>
            <a:ext cx="60198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2017</a:t>
            </a:r>
            <a:endParaRPr lang="en-US" sz="9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0" y="5471689"/>
            <a:ext cx="78867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2018</a:t>
            </a:r>
            <a:endParaRPr lang="en-US" sz="900" dirty="0">
              <a:latin typeface="Microsoft YaHei UI" pitchFamily="34" charset="0"/>
              <a:ea typeface="Microsoft YaHei" pitchFamily="34" charset="-122"/>
              <a:cs typeface="Microsoft YaHei UI" pitchFamily="34" charset="-120"/>
            </a:endParaRPr>
          </a:p>
        </p:txBody>
      </p:sp>
      <p:sp>
        <p:nvSpPr>
          <p:cNvPr id="25" name="Text 23"/>
          <p:cNvSpPr/>
          <p:nvPr/>
        </p:nvSpPr>
        <p:spPr>
          <a:xfrm>
            <a:off x="0" y="5471689"/>
            <a:ext cx="97536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2019</a:t>
            </a:r>
            <a:endParaRPr lang="en-US" sz="900" dirty="0">
              <a:latin typeface="Microsoft YaHei UI" pitchFamily="34" charset="0"/>
              <a:ea typeface="Microsoft YaHei" pitchFamily="34" charset="-122"/>
              <a:cs typeface="Microsoft YaHei UI" pitchFamily="34" charset="-120"/>
            </a:endParaRPr>
          </a:p>
        </p:txBody>
      </p:sp>
      <p:sp>
        <p:nvSpPr>
          <p:cNvPr id="26" name="Text 24"/>
          <p:cNvSpPr/>
          <p:nvPr/>
        </p:nvSpPr>
        <p:spPr>
          <a:xfrm>
            <a:off x="0" y="5471689"/>
            <a:ext cx="116205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2020</a:t>
            </a:r>
            <a:endParaRPr lang="en-US" sz="9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1295400" y="5471689"/>
            <a:ext cx="108966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2021</a:t>
            </a:r>
            <a:endParaRPr lang="en-US" sz="9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3162300" y="5471689"/>
            <a:ext cx="90297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2022</a:t>
            </a:r>
            <a:endParaRPr lang="en-US" sz="9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5029200" y="5471689"/>
            <a:ext cx="71628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2023</a:t>
            </a:r>
            <a:endParaRPr lang="en-US" sz="900" dirty="0">
              <a:latin typeface="Microsoft YaHei UI" pitchFamily="34" charset="0"/>
              <a:ea typeface="Microsoft YaHei" pitchFamily="34" charset="-122"/>
              <a:cs typeface="Microsoft YaHei UI" pitchFamily="34" charset="-120"/>
            </a:endParaRPr>
          </a:p>
        </p:txBody>
      </p:sp>
      <p:sp>
        <p:nvSpPr>
          <p:cNvPr id="30" name="Text 28"/>
          <p:cNvSpPr/>
          <p:nvPr/>
        </p:nvSpPr>
        <p:spPr>
          <a:xfrm>
            <a:off x="6896100" y="5471689"/>
            <a:ext cx="52959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2024</a:t>
            </a:r>
            <a:endParaRPr lang="en-US" sz="9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8763000" y="5471689"/>
            <a:ext cx="3429000" cy="137160"/>
          </a:xfrm>
          <a:prstGeom prst="rect">
            <a:avLst/>
          </a:prstGeom>
          <a:noFill/>
          <a:ln/>
        </p:spPr>
        <p:txBody>
          <a:bodyPr wrap="none" lIns="0" tIns="0" rIns="0" bIns="0" rtlCol="0" anchor="t"/>
          <a:lstStyle/>
          <a:p>
            <a:pPr algn="ctr" indent="0" marL="0">
              <a:buNone/>
            </a:pPr>
            <a:r>
              <a:rPr lang="en-US" sz="900" dirty="0">
                <a:solidFill>
                  <a:srgbClr val="7E776C"/>
                </a:solidFill>
                <a:latin typeface="Microsoft YaHei UI" pitchFamily="34" charset="0"/>
                <a:ea typeface="Microsoft YaHei" pitchFamily="34" charset="-122"/>
                <a:cs typeface="Microsoft YaHei UI" pitchFamily="34" charset="-120"/>
              </a:rPr>
              <a:t>2025</a:t>
            </a:r>
            <a:endParaRPr lang="en-US" sz="900" dirty="0">
              <a:latin typeface="Microsoft YaHei UI" pitchFamily="34" charset="0"/>
              <a:ea typeface="Microsoft YaHei" pitchFamily="34" charset="-122"/>
              <a:cs typeface="Microsoft YaHei UI" pitchFamily="34" charset="-120"/>
            </a:endParaRPr>
          </a:p>
        </p:txBody>
      </p:sp>
      <p:sp>
        <p:nvSpPr>
          <p:cNvPr id="32" name="Text 30"/>
          <p:cNvSpPr/>
          <p:nvPr/>
        </p:nvSpPr>
        <p:spPr>
          <a:xfrm>
            <a:off x="609600" y="5710537"/>
            <a:ext cx="11582400" cy="160020"/>
          </a:xfrm>
          <a:prstGeom prst="rect">
            <a:avLst/>
          </a:prstGeom>
          <a:noFill/>
          <a:ln/>
        </p:spPr>
        <p:txBody>
          <a:bodyPr wrap="none" lIns="0" tIns="0" rIns="0" bIns="0" rtlCol="0" anchor="t"/>
          <a:lstStyle/>
          <a:p>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Overseas revenue of China-developed games, US$ bn</a:t>
            </a:r>
            <a:endParaRPr lang="en-US" sz="1050" dirty="0">
              <a:latin typeface="Microsoft YaHei UI" pitchFamily="34" charset="0"/>
              <a:ea typeface="Microsoft YaHei" pitchFamily="34" charset="-122"/>
              <a:cs typeface="Microsoft YaHei UI" pitchFamily="34" charset="-120"/>
            </a:endParaRPr>
          </a:p>
        </p:txBody>
      </p:sp>
      <p:sp>
        <p:nvSpPr>
          <p:cNvPr id="33" name="Text 31"/>
          <p:cNvSpPr/>
          <p:nvPr/>
        </p:nvSpPr>
        <p:spPr>
          <a:xfrm>
            <a:off x="0" y="5692210"/>
            <a:ext cx="11582400" cy="182880"/>
          </a:xfrm>
          <a:prstGeom prst="rect">
            <a:avLst/>
          </a:prstGeom>
          <a:noFill/>
          <a:ln/>
        </p:spPr>
        <p:txBody>
          <a:bodyPr wrap="none" lIns="0" tIns="0" rIns="0" bIns="0" rtlCol="0" anchor="t"/>
          <a:lstStyle/>
          <a:p>
            <a:pPr algn="r" indent="0" marL="0">
              <a:buNone/>
            </a:pPr>
            <a:r>
              <a:rPr lang="en-US" sz="1200" dirty="0">
                <a:solidFill>
                  <a:srgbClr val="F3EFE7"/>
                </a:solidFill>
                <a:latin typeface="Microsoft YaHei UI" pitchFamily="34" charset="0"/>
                <a:ea typeface="Microsoft YaHei" pitchFamily="34" charset="-122"/>
                <a:cs typeface="Microsoft YaHei UI" pitchFamily="34" charset="-120"/>
              </a:rPr>
              <a:t>3.85×　about 14.4% a year</a:t>
            </a:r>
            <a:endParaRPr lang="en-US" sz="12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609600" y="6109502"/>
            <a:ext cx="115824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Source: CADPA, China Game Industry Reports 2015 to 2025. Multiple and annual growth calculated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3276600" cy="19050"/>
          </a:xfrm>
          <a:prstGeom prst="rect">
            <a:avLst/>
          </a:prstGeom>
          <a:solidFill>
            <a:srgbClr val="C4BFB6"/>
          </a:solidFill>
          <a:ln/>
        </p:spPr>
      </p:sp>
      <p:sp>
        <p:nvSpPr>
          <p:cNvPr id="5" name="pptwise-slidenum-s0005"/>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6</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394864"/>
            <a:ext cx="115824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8" name="Text 6"/>
          <p:cNvSpPr/>
          <p:nvPr/>
        </p:nvSpPr>
        <p:spPr>
          <a:xfrm>
            <a:off x="0" y="1052687"/>
            <a:ext cx="12192000" cy="457200"/>
          </a:xfrm>
          <a:prstGeom prst="rect">
            <a:avLst/>
          </a:prstGeom>
          <a:noFill/>
          <a:ln/>
        </p:spPr>
        <p:txBody>
          <a:bodyPr wrap="none" lIns="0" tIns="0" rIns="0" bIns="0" rtlCol="0" anchor="t"/>
          <a:lstStyle/>
          <a:p>
            <a:pPr algn="ctr" indent="0" marL="0">
              <a:buNone/>
            </a:pPr>
            <a:r>
              <a:rPr lang="en-US" sz="3000" b="1" dirty="0">
                <a:solidFill>
                  <a:srgbClr val="F3EFE7"/>
                </a:solidFill>
                <a:latin typeface="Microsoft YaHei UI" pitchFamily="34" charset="0"/>
                <a:ea typeface="Microsoft YaHei" pitchFamily="34" charset="-122"/>
                <a:cs typeface="Microsoft YaHei UI" pitchFamily="34" charset="-120"/>
              </a:rPr>
              <a:t>This half, abroad grew 2.5 times as fast as home</a:t>
            </a:r>
            <a:endParaRPr lang="en-US" sz="3000" dirty="0">
              <a:latin typeface="Microsoft YaHei UI" pitchFamily="34" charset="0"/>
              <a:ea typeface="Microsoft YaHei" pitchFamily="34" charset="-122"/>
              <a:cs typeface="Microsoft YaHei UI" pitchFamily="34" charset="-120"/>
            </a:endParaRPr>
          </a:p>
        </p:txBody>
      </p:sp>
      <p:sp>
        <p:nvSpPr>
          <p:cNvPr id="9" name="Shape 7"/>
          <p:cNvSpPr/>
          <p:nvPr/>
        </p:nvSpPr>
        <p:spPr>
          <a:xfrm>
            <a:off x="6096000" y="2190750"/>
            <a:ext cx="9525" cy="2952750"/>
          </a:xfrm>
          <a:prstGeom prst="rect">
            <a:avLst/>
          </a:prstGeom>
          <a:solidFill>
            <a:srgbClr val="383844"/>
          </a:solidFill>
          <a:ln/>
        </p:spPr>
      </p:sp>
      <p:sp>
        <p:nvSpPr>
          <p:cNvPr id="10" name="Text 8"/>
          <p:cNvSpPr/>
          <p:nvPr/>
        </p:nvSpPr>
        <p:spPr>
          <a:xfrm>
            <a:off x="0" y="2274181"/>
            <a:ext cx="6096000" cy="228600"/>
          </a:xfrm>
          <a:prstGeom prst="rect">
            <a:avLst/>
          </a:prstGeom>
          <a:noFill/>
          <a:ln/>
        </p:spPr>
        <p:txBody>
          <a:bodyPr wrap="none" lIns="0" tIns="0" rIns="0" bIns="0" rtlCol="0" anchor="t"/>
          <a:lstStyle/>
          <a:p>
            <a:pPr algn="ctr" indent="0" marL="0">
              <a:buNone/>
            </a:pPr>
            <a:r>
              <a:rPr lang="en-US" sz="1500" b="1" spc="150" kern="0" dirty="0">
                <a:solidFill>
                  <a:srgbClr val="C4BFB6"/>
                </a:solidFill>
                <a:latin typeface="Microsoft YaHei UI" pitchFamily="34" charset="0"/>
                <a:ea typeface="Microsoft YaHei" pitchFamily="34" charset="-122"/>
                <a:cs typeface="Microsoft YaHei UI" pitchFamily="34" charset="-120"/>
              </a:rPr>
              <a:t>O</a:t>
            </a:r>
            <a:pPr algn="ctr" indent="0" marL="0">
              <a:buNone/>
            </a:pPr>
            <a:r>
              <a:rPr lang="en-US" sz="1500" b="1" spc="150" kern="0" dirty="0">
                <a:solidFill>
                  <a:srgbClr val="C4BFB6"/>
                </a:solidFill>
                <a:latin typeface="Microsoft YaHei UI" pitchFamily="34" charset="0"/>
                <a:ea typeface="Microsoft YaHei" pitchFamily="34" charset="-122"/>
                <a:cs typeface="Microsoft YaHei UI" pitchFamily="34" charset="-120"/>
              </a:rPr>
              <a:t>v</a:t>
            </a:r>
            <a:pPr algn="ctr" indent="0" marL="0">
              <a:buNone/>
            </a:pPr>
            <a:r>
              <a:rPr lang="en-US" sz="1500" b="1" spc="150" kern="0" dirty="0">
                <a:solidFill>
                  <a:srgbClr val="C4BFB6"/>
                </a:solidFill>
                <a:latin typeface="Microsoft YaHei UI" pitchFamily="34" charset="0"/>
                <a:ea typeface="Microsoft YaHei" pitchFamily="34" charset="-122"/>
                <a:cs typeface="Microsoft YaHei UI" pitchFamily="34" charset="-120"/>
              </a:rPr>
              <a:t>e</a:t>
            </a:r>
            <a:pPr algn="ctr" indent="0" marL="0">
              <a:buNone/>
            </a:pPr>
            <a:r>
              <a:rPr lang="en-US" sz="1500" b="1" spc="150" kern="0" dirty="0">
                <a:solidFill>
                  <a:srgbClr val="C4BFB6"/>
                </a:solidFill>
                <a:latin typeface="Microsoft YaHei UI" pitchFamily="34" charset="0"/>
                <a:ea typeface="Microsoft YaHei" pitchFamily="34" charset="-122"/>
                <a:cs typeface="Microsoft YaHei UI" pitchFamily="34" charset="-120"/>
              </a:rPr>
              <a:t>r</a:t>
            </a:r>
            <a:pPr algn="ctr" indent="0" marL="0">
              <a:buNone/>
            </a:pPr>
            <a:r>
              <a:rPr lang="en-US" sz="1500" b="1" spc="150" kern="0" dirty="0">
                <a:solidFill>
                  <a:srgbClr val="C4BFB6"/>
                </a:solidFill>
                <a:latin typeface="Microsoft YaHei UI" pitchFamily="34" charset="0"/>
                <a:ea typeface="Microsoft YaHei" pitchFamily="34" charset="-122"/>
                <a:cs typeface="Microsoft YaHei UI" pitchFamily="34" charset="-120"/>
              </a:rPr>
              <a:t>s</a:t>
            </a:r>
            <a:pPr algn="ctr" indent="0" marL="0">
              <a:buNone/>
            </a:pPr>
            <a:r>
              <a:rPr lang="en-US" sz="1500" b="1" spc="150" kern="0" dirty="0">
                <a:solidFill>
                  <a:srgbClr val="C4BFB6"/>
                </a:solidFill>
                <a:latin typeface="Microsoft YaHei UI" pitchFamily="34" charset="0"/>
                <a:ea typeface="Microsoft YaHei" pitchFamily="34" charset="-122"/>
                <a:cs typeface="Microsoft YaHei UI" pitchFamily="34" charset="-120"/>
              </a:rPr>
              <a:t>e</a:t>
            </a:r>
            <a:pPr algn="ctr" indent="0" marL="0">
              <a:buNone/>
            </a:pPr>
            <a:r>
              <a:rPr lang="en-US" sz="1500" b="1" spc="150" kern="0" dirty="0">
                <a:solidFill>
                  <a:srgbClr val="C4BFB6"/>
                </a:solidFill>
                <a:latin typeface="Microsoft YaHei UI" pitchFamily="34" charset="0"/>
                <a:ea typeface="Microsoft YaHei" pitchFamily="34" charset="-122"/>
                <a:cs typeface="Microsoft YaHei UI" pitchFamily="34" charset="-120"/>
              </a:rPr>
              <a:t>a</a:t>
            </a:r>
            <a:pPr algn="ctr" indent="0" marL="0">
              <a:buNone/>
            </a:pPr>
            <a:r>
              <a:rPr lang="en-US" sz="1500" b="1" dirty="0">
                <a:solidFill>
                  <a:srgbClr val="C4BFB6"/>
                </a:solidFill>
                <a:latin typeface="Microsoft YaHei UI" pitchFamily="34" charset="0"/>
                <a:ea typeface="Microsoft YaHei" pitchFamily="34" charset="-122"/>
                <a:cs typeface="Microsoft YaHei UI" pitchFamily="34" charset="-120"/>
              </a:rPr>
              <a:t>s</a:t>
            </a:r>
            <a:endParaRPr lang="en-US" sz="1500" dirty="0">
              <a:latin typeface="Microsoft YaHei UI" pitchFamily="34" charset="0"/>
              <a:ea typeface="Microsoft YaHei" pitchFamily="34" charset="-122"/>
              <a:cs typeface="Microsoft YaHei UI" pitchFamily="34" charset="-120"/>
            </a:endParaRPr>
          </a:p>
        </p:txBody>
      </p:sp>
      <p:sp>
        <p:nvSpPr>
          <p:cNvPr id="11" name="Text 9"/>
          <p:cNvSpPr/>
          <p:nvPr/>
        </p:nvSpPr>
        <p:spPr>
          <a:xfrm>
            <a:off x="0" y="2664082"/>
            <a:ext cx="6096000" cy="1714500"/>
          </a:xfrm>
          <a:prstGeom prst="rect">
            <a:avLst/>
          </a:prstGeom>
          <a:noFill/>
          <a:ln/>
        </p:spPr>
        <p:txBody>
          <a:bodyPr wrap="none" lIns="0" tIns="0" rIns="0" bIns="0" rtlCol="0" anchor="t"/>
          <a:lstStyle/>
          <a:p>
            <a:pPr algn="ctr" indent="0" marL="0">
              <a:buNone/>
            </a:pPr>
            <a:r>
              <a:rPr lang="en-US" sz="11250" b="1" spc="-300" kern="0" dirty="0">
                <a:solidFill>
                  <a:srgbClr val="C4BFB6"/>
                </a:solidFill>
                <a:latin typeface="Microsoft YaHei UI" pitchFamily="34" charset="0"/>
                <a:ea typeface="Microsoft YaHei" pitchFamily="34" charset="-122"/>
                <a:cs typeface="Microsoft YaHei UI" pitchFamily="34" charset="-120"/>
              </a:rPr>
              <a:t>3</a:t>
            </a:r>
            <a:pPr algn="ctr" indent="0" marL="0">
              <a:buNone/>
            </a:pPr>
            <a:r>
              <a:rPr lang="en-US" sz="11250" b="1" spc="-300" kern="0" dirty="0">
                <a:solidFill>
                  <a:srgbClr val="C4BFB6"/>
                </a:solidFill>
                <a:latin typeface="Microsoft YaHei UI" pitchFamily="34" charset="0"/>
                <a:ea typeface="Microsoft YaHei" pitchFamily="34" charset="-122"/>
                <a:cs typeface="Microsoft YaHei UI" pitchFamily="34" charset="-120"/>
              </a:rPr>
              <a:t>0</a:t>
            </a:r>
            <a:pPr algn="ctr" indent="0" marL="0">
              <a:buNone/>
            </a:pPr>
            <a:r>
              <a:rPr lang="en-US" sz="11250" b="1" spc="-300" kern="0" dirty="0">
                <a:solidFill>
                  <a:srgbClr val="C4BFB6"/>
                </a:solidFill>
                <a:latin typeface="Microsoft YaHei UI" pitchFamily="34" charset="0"/>
                <a:ea typeface="Microsoft YaHei" pitchFamily="34" charset="-122"/>
                <a:cs typeface="Microsoft YaHei UI" pitchFamily="34" charset="-120"/>
              </a:rPr>
              <a:t>.</a:t>
            </a:r>
            <a:pPr algn="ctr" indent="0" marL="0">
              <a:buNone/>
            </a:pPr>
            <a:r>
              <a:rPr lang="en-US" sz="11250" b="1" spc="-300" kern="0" dirty="0">
                <a:solidFill>
                  <a:srgbClr val="C4BFB6"/>
                </a:solidFill>
                <a:latin typeface="Microsoft YaHei UI" pitchFamily="34" charset="0"/>
                <a:ea typeface="Microsoft YaHei" pitchFamily="34" charset="-122"/>
                <a:cs typeface="Microsoft YaHei UI" pitchFamily="34" charset="-120"/>
              </a:rPr>
              <a:t>2</a:t>
            </a:r>
            <a:pPr algn="ctr" indent="0" marL="0">
              <a:buNone/>
            </a:pPr>
            <a:r>
              <a:rPr lang="en-US" sz="11250" b="1" spc="-300" kern="0" dirty="0">
                <a:solidFill>
                  <a:srgbClr val="C4BFB6"/>
                </a:solidFill>
                <a:latin typeface="Microsoft YaHei UI" pitchFamily="34" charset="0"/>
                <a:ea typeface="Microsoft YaHei" pitchFamily="34" charset="-122"/>
                <a:cs typeface="Microsoft YaHei UI" pitchFamily="34" charset="-120"/>
              </a:rPr>
              <a:t>2</a:t>
            </a:r>
            <a:pPr algn="ctr" indent="0" marL="0">
              <a:buNone/>
            </a:pPr>
            <a:r>
              <a:rPr lang="en-US" sz="11250" b="1" dirty="0">
                <a:solidFill>
                  <a:srgbClr val="C4BFB6"/>
                </a:solidFill>
                <a:latin typeface="Microsoft YaHei UI" pitchFamily="34" charset="0"/>
                <a:ea typeface="Microsoft YaHei" pitchFamily="34" charset="-122"/>
                <a:cs typeface="Microsoft YaHei UI" pitchFamily="34" charset="-120"/>
              </a:rPr>
              <a:t>%</a:t>
            </a:r>
            <a:endParaRPr lang="en-US" sz="11250" dirty="0">
              <a:latin typeface="Microsoft YaHei UI" pitchFamily="34" charset="0"/>
              <a:ea typeface="Microsoft YaHei" pitchFamily="34" charset="-122"/>
              <a:cs typeface="Microsoft YaHei UI" pitchFamily="34" charset="-120"/>
            </a:endParaRPr>
          </a:p>
        </p:txBody>
      </p:sp>
      <p:sp>
        <p:nvSpPr>
          <p:cNvPr id="12" name="Text 10"/>
          <p:cNvSpPr/>
          <p:nvPr/>
        </p:nvSpPr>
        <p:spPr>
          <a:xfrm>
            <a:off x="0" y="4568260"/>
            <a:ext cx="6096000" cy="182880"/>
          </a:xfrm>
          <a:prstGeom prst="rect">
            <a:avLst/>
          </a:prstGeom>
          <a:noFill/>
          <a:ln/>
        </p:spPr>
        <p:txBody>
          <a:bodyPr wrap="none" lIns="0" tIns="0" rIns="0" bIns="0" rtlCol="0" anchor="t"/>
          <a:lstStyle/>
          <a:p>
            <a:pPr algn="ctr" indent="0" marL="0">
              <a:buNone/>
            </a:pPr>
            <a:r>
              <a:rPr lang="en-US" sz="1200" dirty="0">
                <a:solidFill>
                  <a:srgbClr val="B0A694"/>
                </a:solidFill>
                <a:latin typeface="Microsoft YaHei UI" pitchFamily="34" charset="0"/>
                <a:ea typeface="Microsoft YaHei" pitchFamily="34" charset="-122"/>
                <a:cs typeface="Microsoft YaHei UI" pitchFamily="34" charset="-120"/>
              </a:rPr>
              <a:t>US$12.372 billion from China-developed games</a:t>
            </a:r>
            <a:endParaRPr lang="en-US" sz="1200" dirty="0">
              <a:latin typeface="Microsoft YaHei UI" pitchFamily="34" charset="0"/>
              <a:ea typeface="Microsoft YaHei" pitchFamily="34" charset="-122"/>
              <a:cs typeface="Microsoft YaHei UI" pitchFamily="34" charset="-120"/>
            </a:endParaRPr>
          </a:p>
        </p:txBody>
      </p:sp>
      <p:sp>
        <p:nvSpPr>
          <p:cNvPr id="13" name="Text 11"/>
          <p:cNvSpPr/>
          <p:nvPr/>
        </p:nvSpPr>
        <p:spPr>
          <a:xfrm>
            <a:off x="6096000" y="2274181"/>
            <a:ext cx="6096000" cy="228600"/>
          </a:xfrm>
          <a:prstGeom prst="rect">
            <a:avLst/>
          </a:prstGeom>
          <a:noFill/>
          <a:ln/>
        </p:spPr>
        <p:txBody>
          <a:bodyPr wrap="none" lIns="0" tIns="0" rIns="0" bIns="0" rtlCol="0" anchor="t"/>
          <a:lstStyle/>
          <a:p>
            <a:pPr algn="ctr" indent="0" marL="0">
              <a:buNone/>
            </a:pPr>
            <a:r>
              <a:rPr lang="en-US" sz="1500" b="1" spc="150" kern="0" dirty="0">
                <a:solidFill>
                  <a:srgbClr val="F3EFE7"/>
                </a:solidFill>
                <a:latin typeface="Microsoft YaHei UI" pitchFamily="34" charset="0"/>
                <a:ea typeface="Microsoft YaHei" pitchFamily="34" charset="-122"/>
                <a:cs typeface="Microsoft YaHei UI" pitchFamily="34" charset="-120"/>
              </a:rPr>
              <a:t>C</a:t>
            </a:r>
            <a:pPr algn="ctr" indent="0" marL="0">
              <a:buNone/>
            </a:pPr>
            <a:r>
              <a:rPr lang="en-US" sz="1500" b="1" spc="150" kern="0" dirty="0">
                <a:solidFill>
                  <a:srgbClr val="F3EFE7"/>
                </a:solidFill>
                <a:latin typeface="Microsoft YaHei UI" pitchFamily="34" charset="0"/>
                <a:ea typeface="Microsoft YaHei" pitchFamily="34" charset="-122"/>
                <a:cs typeface="Microsoft YaHei UI" pitchFamily="34" charset="-120"/>
              </a:rPr>
              <a:t>h</a:t>
            </a:r>
            <a:pPr algn="ctr" indent="0" marL="0">
              <a:buNone/>
            </a:pPr>
            <a:r>
              <a:rPr lang="en-US" sz="1500" b="1" spc="150" kern="0" dirty="0">
                <a:solidFill>
                  <a:srgbClr val="F3EFE7"/>
                </a:solidFill>
                <a:latin typeface="Microsoft YaHei UI" pitchFamily="34" charset="0"/>
                <a:ea typeface="Microsoft YaHei" pitchFamily="34" charset="-122"/>
                <a:cs typeface="Microsoft YaHei UI" pitchFamily="34" charset="-120"/>
              </a:rPr>
              <a:t>i</a:t>
            </a:r>
            <a:pPr algn="ctr" indent="0" marL="0">
              <a:buNone/>
            </a:pPr>
            <a:r>
              <a:rPr lang="en-US" sz="1500" b="1" spc="150" kern="0" dirty="0">
                <a:solidFill>
                  <a:srgbClr val="F3EFE7"/>
                </a:solidFill>
                <a:latin typeface="Microsoft YaHei UI" pitchFamily="34" charset="0"/>
                <a:ea typeface="Microsoft YaHei" pitchFamily="34" charset="-122"/>
                <a:cs typeface="Microsoft YaHei UI" pitchFamily="34" charset="-120"/>
              </a:rPr>
              <a:t>n</a:t>
            </a:r>
            <a:pPr algn="ctr" indent="0" marL="0">
              <a:buNone/>
            </a:pPr>
            <a:r>
              <a:rPr lang="en-US" sz="1500" b="1" dirty="0">
                <a:solidFill>
                  <a:srgbClr val="F3EFE7"/>
                </a:solidFill>
                <a:latin typeface="Microsoft YaHei UI" pitchFamily="34" charset="0"/>
                <a:ea typeface="Microsoft YaHei" pitchFamily="34" charset="-122"/>
                <a:cs typeface="Microsoft YaHei UI" pitchFamily="34" charset="-120"/>
              </a:rPr>
              <a:t>a</a:t>
            </a:r>
            <a:endParaRPr lang="en-US" sz="15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0" y="2664082"/>
            <a:ext cx="6096000" cy="1714500"/>
          </a:xfrm>
          <a:prstGeom prst="rect">
            <a:avLst/>
          </a:prstGeom>
          <a:noFill/>
          <a:ln/>
        </p:spPr>
        <p:txBody>
          <a:bodyPr wrap="none" lIns="0" tIns="0" rIns="0" bIns="0" rtlCol="0" anchor="t"/>
          <a:lstStyle/>
          <a:p>
            <a:pPr algn="ctr" indent="0" marL="0">
              <a:buNone/>
            </a:pPr>
            <a:r>
              <a:rPr lang="en-US" sz="11250" b="1" spc="-300" kern="0" dirty="0">
                <a:solidFill>
                  <a:srgbClr val="F3EFE7"/>
                </a:solidFill>
                <a:latin typeface="Microsoft YaHei UI" pitchFamily="34" charset="0"/>
                <a:ea typeface="Microsoft YaHei" pitchFamily="34" charset="-122"/>
                <a:cs typeface="Microsoft YaHei UI" pitchFamily="34" charset="-120"/>
              </a:rPr>
              <a:t>1</a:t>
            </a:r>
            <a:pPr algn="ctr" indent="0" marL="0">
              <a:buNone/>
            </a:pPr>
            <a:r>
              <a:rPr lang="en-US" sz="11250" b="1" spc="-300" kern="0" dirty="0">
                <a:solidFill>
                  <a:srgbClr val="F3EFE7"/>
                </a:solidFill>
                <a:latin typeface="Microsoft YaHei UI" pitchFamily="34" charset="0"/>
                <a:ea typeface="Microsoft YaHei" pitchFamily="34" charset="-122"/>
                <a:cs typeface="Microsoft YaHei UI" pitchFamily="34" charset="-120"/>
              </a:rPr>
              <a:t>2</a:t>
            </a:r>
            <a:pPr algn="ctr" indent="0" marL="0">
              <a:buNone/>
            </a:pPr>
            <a:r>
              <a:rPr lang="en-US" sz="11250" b="1" spc="-300" kern="0" dirty="0">
                <a:solidFill>
                  <a:srgbClr val="F3EFE7"/>
                </a:solidFill>
                <a:latin typeface="Microsoft YaHei UI" pitchFamily="34" charset="0"/>
                <a:ea typeface="Microsoft YaHei" pitchFamily="34" charset="-122"/>
                <a:cs typeface="Microsoft YaHei UI" pitchFamily="34" charset="-120"/>
              </a:rPr>
              <a:t>.</a:t>
            </a:r>
            <a:pPr algn="ctr" indent="0" marL="0">
              <a:buNone/>
            </a:pPr>
            <a:r>
              <a:rPr lang="en-US" sz="11250" b="1" spc="-300" kern="0" dirty="0">
                <a:solidFill>
                  <a:srgbClr val="F3EFE7"/>
                </a:solidFill>
                <a:latin typeface="Microsoft YaHei UI" pitchFamily="34" charset="0"/>
                <a:ea typeface="Microsoft YaHei" pitchFamily="34" charset="-122"/>
                <a:cs typeface="Microsoft YaHei UI" pitchFamily="34" charset="-120"/>
              </a:rPr>
              <a:t>1</a:t>
            </a:r>
            <a:pPr algn="ctr" indent="0" marL="0">
              <a:buNone/>
            </a:pPr>
            <a:r>
              <a:rPr lang="en-US" sz="11250" b="1" spc="-300" kern="0" dirty="0">
                <a:solidFill>
                  <a:srgbClr val="F3EFE7"/>
                </a:solidFill>
                <a:latin typeface="Microsoft YaHei UI" pitchFamily="34" charset="0"/>
                <a:ea typeface="Microsoft YaHei" pitchFamily="34" charset="-122"/>
                <a:cs typeface="Microsoft YaHei UI" pitchFamily="34" charset="-120"/>
              </a:rPr>
              <a:t>7</a:t>
            </a:r>
            <a:pPr algn="ctr" indent="0" marL="0">
              <a:buNone/>
            </a:pPr>
            <a:r>
              <a:rPr lang="en-US" sz="11250" b="1" dirty="0">
                <a:solidFill>
                  <a:srgbClr val="F3EFE7"/>
                </a:solidFill>
                <a:latin typeface="Microsoft YaHei UI" pitchFamily="34" charset="0"/>
                <a:ea typeface="Microsoft YaHei" pitchFamily="34" charset="-122"/>
                <a:cs typeface="Microsoft YaHei UI" pitchFamily="34" charset="-120"/>
              </a:rPr>
              <a:t>%</a:t>
            </a:r>
            <a:endParaRPr lang="en-US" sz="11250" dirty="0">
              <a:latin typeface="Microsoft YaHei UI" pitchFamily="34" charset="0"/>
              <a:ea typeface="Microsoft YaHei" pitchFamily="34" charset="-122"/>
              <a:cs typeface="Microsoft YaHei UI" pitchFamily="34" charset="-120"/>
            </a:endParaRPr>
          </a:p>
        </p:txBody>
      </p:sp>
      <p:sp>
        <p:nvSpPr>
          <p:cNvPr id="15" name="Text 13"/>
          <p:cNvSpPr/>
          <p:nvPr/>
        </p:nvSpPr>
        <p:spPr>
          <a:xfrm>
            <a:off x="6096000" y="4568260"/>
            <a:ext cx="6096000" cy="182880"/>
          </a:xfrm>
          <a:prstGeom prst="rect">
            <a:avLst/>
          </a:prstGeom>
          <a:noFill/>
          <a:ln/>
        </p:spPr>
        <p:txBody>
          <a:bodyPr wrap="none" lIns="0" tIns="0" rIns="0" bIns="0" rtlCol="0" anchor="t"/>
          <a:lstStyle/>
          <a:p>
            <a:pPr algn="ctr" indent="0" marL="0">
              <a:buNone/>
            </a:pPr>
            <a:r>
              <a:rPr lang="en-US" sz="1200" dirty="0">
                <a:solidFill>
                  <a:srgbClr val="B0A694"/>
                </a:solidFill>
                <a:latin typeface="Microsoft YaHei UI" pitchFamily="34" charset="0"/>
                <a:ea typeface="Microsoft YaHei" pitchFamily="34" charset="-122"/>
                <a:cs typeface="Microsoft YaHei UI" pitchFamily="34" charset="-120"/>
              </a:rPr>
              <a:t>RMB 188.45 billion in domestic revenue</a:t>
            </a:r>
            <a:endParaRPr lang="en-US" sz="12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0" y="5976152"/>
            <a:ext cx="12192000" cy="125730"/>
          </a:xfrm>
          <a:prstGeom prst="rect">
            <a:avLst/>
          </a:prstGeom>
          <a:noFill/>
          <a:ln/>
        </p:spPr>
        <p:txBody>
          <a:bodyPr wrap="none" lIns="0" tIns="0" rIns="0" bIns="0" rtlCol="0" anchor="t"/>
          <a:lstStyle/>
          <a:p>
            <a:pPr algn="ctr" indent="0" marL="0">
              <a:buNone/>
            </a:pPr>
            <a:r>
              <a:rPr lang="en-US" sz="825" dirty="0">
                <a:solidFill>
                  <a:srgbClr val="7E776C"/>
                </a:solidFill>
                <a:latin typeface="Microsoft YaHei UI" pitchFamily="34" charset="0"/>
                <a:ea typeface="Microsoft YaHei" pitchFamily="34" charset="-122"/>
                <a:cs typeface="Microsoft YaHei UI" pitchFamily="34" charset="-120"/>
              </a:rPr>
              <a:t>Source: CADPA, China Game Industry Report, January to June 2026. Ratio calculated: 30.22 ÷ 12.17. Growth rates only, not size</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3822700" cy="19050"/>
          </a:xfrm>
          <a:prstGeom prst="rect">
            <a:avLst/>
          </a:prstGeom>
          <a:solidFill>
            <a:srgbClr val="C4BFB6"/>
          </a:solidFill>
          <a:ln/>
        </p:spPr>
      </p:sp>
      <p:sp>
        <p:nvSpPr>
          <p:cNvPr id="5" name="pptwise-slidenum-s0006"/>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7</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394864"/>
            <a:ext cx="115824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8" name="Text 6"/>
          <p:cNvSpPr/>
          <p:nvPr/>
        </p:nvSpPr>
        <p:spPr>
          <a:xfrm>
            <a:off x="609600" y="728837"/>
            <a:ext cx="11582400" cy="457200"/>
          </a:xfrm>
          <a:prstGeom prst="rect">
            <a:avLst/>
          </a:prstGeom>
          <a:noFill/>
          <a:ln/>
        </p:spPr>
        <p:txBody>
          <a:bodyPr wrap="none" lIns="0" tIns="0" rIns="0" bIns="0" rtlCol="0" anchor="t"/>
          <a:lstStyle/>
          <a:p>
            <a:pPr algn="l" indent="0" marL="0">
              <a:buNone/>
            </a:pPr>
            <a:r>
              <a:rPr lang="en-US" sz="3000" b="1" dirty="0">
                <a:solidFill>
                  <a:srgbClr val="F3EFE7"/>
                </a:solidFill>
                <a:latin typeface="Microsoft YaHei UI" pitchFamily="34" charset="0"/>
                <a:ea typeface="Microsoft YaHei" pitchFamily="34" charset="-122"/>
                <a:cs typeface="Microsoft YaHei UI" pitchFamily="34" charset="-120"/>
              </a:rPr>
              <a:t>Japan is shrinking, Europe is growing</a:t>
            </a:r>
            <a:endParaRPr lang="en-US" sz="3000" dirty="0">
              <a:latin typeface="Microsoft YaHei UI" pitchFamily="34" charset="0"/>
              <a:ea typeface="Microsoft YaHei" pitchFamily="34" charset="-122"/>
              <a:cs typeface="Microsoft YaHei UI" pitchFamily="34" charset="-120"/>
            </a:endParaRPr>
          </a:p>
        </p:txBody>
      </p:sp>
      <p:sp>
        <p:nvSpPr>
          <p:cNvPr id="9" name="Shape 7"/>
          <p:cNvSpPr/>
          <p:nvPr/>
        </p:nvSpPr>
        <p:spPr>
          <a:xfrm>
            <a:off x="4000500" y="1714500"/>
            <a:ext cx="9525" cy="4000500"/>
          </a:xfrm>
          <a:prstGeom prst="rect">
            <a:avLst/>
          </a:prstGeom>
          <a:solidFill>
            <a:srgbClr val="383844"/>
          </a:solidFill>
          <a:ln/>
        </p:spPr>
      </p:sp>
      <p:sp>
        <p:nvSpPr>
          <p:cNvPr id="10" name="Shape 8"/>
          <p:cNvSpPr/>
          <p:nvPr/>
        </p:nvSpPr>
        <p:spPr>
          <a:xfrm>
            <a:off x="8191500" y="1714500"/>
            <a:ext cx="9525" cy="4000500"/>
          </a:xfrm>
          <a:prstGeom prst="rect">
            <a:avLst/>
          </a:prstGeom>
          <a:solidFill>
            <a:srgbClr val="383844"/>
          </a:solidFill>
          <a:ln/>
        </p:spPr>
      </p:sp>
      <p:sp>
        <p:nvSpPr>
          <p:cNvPr id="11" name="Text 9"/>
          <p:cNvSpPr/>
          <p:nvPr/>
        </p:nvSpPr>
        <p:spPr>
          <a:xfrm>
            <a:off x="0" y="1471912"/>
            <a:ext cx="80010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H1 2025</a:t>
            </a:r>
            <a:endParaRPr lang="en-US" sz="1050" dirty="0">
              <a:latin typeface="Microsoft YaHei UI" pitchFamily="34" charset="0"/>
              <a:ea typeface="Microsoft YaHei" pitchFamily="34" charset="-122"/>
              <a:cs typeface="Microsoft YaHei UI" pitchFamily="34" charset="-120"/>
            </a:endParaRPr>
          </a:p>
        </p:txBody>
      </p:sp>
      <p:sp>
        <p:nvSpPr>
          <p:cNvPr id="12" name="Text 10"/>
          <p:cNvSpPr/>
          <p:nvPr/>
        </p:nvSpPr>
        <p:spPr>
          <a:xfrm>
            <a:off x="4191000" y="1471912"/>
            <a:ext cx="80010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H1 2026</a:t>
            </a:r>
            <a:endParaRPr lang="en-US" sz="1050" dirty="0">
              <a:latin typeface="Microsoft YaHei UI" pitchFamily="34" charset="0"/>
              <a:ea typeface="Microsoft YaHei" pitchFamily="34" charset="-122"/>
              <a:cs typeface="Microsoft YaHei UI" pitchFamily="34" charset="-120"/>
            </a:endParaRPr>
          </a:p>
        </p:txBody>
      </p:sp>
      <p:sp>
        <p:nvSpPr>
          <p:cNvPr id="13" name="Shape 11"/>
          <p:cNvSpPr/>
          <p:nvPr/>
        </p:nvSpPr>
        <p:spPr>
          <a:xfrm flipV="1">
            <a:off x="4000500" y="2200275"/>
            <a:ext cx="4191000" cy="37042"/>
          </a:xfrm>
          <a:prstGeom prst="line">
            <a:avLst/>
          </a:prstGeom>
          <a:noFill/>
          <a:ln w="19050">
            <a:solidFill>
              <a:srgbClr val="B0A694"/>
            </a:solidFill>
            <a:prstDash val="solid"/>
          </a:ln>
        </p:spPr>
      </p:sp>
      <p:sp>
        <p:nvSpPr>
          <p:cNvPr id="14" name="Shape 12"/>
          <p:cNvSpPr/>
          <p:nvPr/>
        </p:nvSpPr>
        <p:spPr>
          <a:xfrm>
            <a:off x="3943350" y="2180167"/>
            <a:ext cx="114300" cy="114300"/>
          </a:xfrm>
          <a:prstGeom prst="ellipse">
            <a:avLst/>
          </a:prstGeom>
          <a:solidFill>
            <a:srgbClr val="B0A694"/>
          </a:solidFill>
          <a:ln/>
        </p:spPr>
      </p:sp>
      <p:sp>
        <p:nvSpPr>
          <p:cNvPr id="15" name="Shape 13"/>
          <p:cNvSpPr/>
          <p:nvPr/>
        </p:nvSpPr>
        <p:spPr>
          <a:xfrm>
            <a:off x="8124825" y="2133600"/>
            <a:ext cx="133350" cy="133350"/>
          </a:xfrm>
          <a:prstGeom prst="ellipse">
            <a:avLst/>
          </a:prstGeom>
          <a:solidFill>
            <a:srgbClr val="B0A694"/>
          </a:solidFill>
          <a:ln/>
        </p:spPr>
      </p:sp>
      <p:sp>
        <p:nvSpPr>
          <p:cNvPr id="16" name="Text 14"/>
          <p:cNvSpPr/>
          <p:nvPr/>
        </p:nvSpPr>
        <p:spPr>
          <a:xfrm>
            <a:off x="0" y="2129525"/>
            <a:ext cx="3810000" cy="205740"/>
          </a:xfrm>
          <a:prstGeom prst="rect">
            <a:avLst/>
          </a:prstGeom>
          <a:noFill/>
          <a:ln/>
        </p:spPr>
        <p:txBody>
          <a:bodyPr wrap="none" lIns="0" tIns="0" rIns="0" bIns="0" rtlCol="0" anchor="t"/>
          <a:lstStyle/>
          <a:p>
            <a:pPr algn="r" indent="0" marL="0">
              <a:buNone/>
            </a:pPr>
            <a:r>
              <a:rPr lang="en-US" sz="1350" dirty="0">
                <a:solidFill>
                  <a:srgbClr val="B0A694"/>
                </a:solidFill>
                <a:latin typeface="Microsoft YaHei UI" pitchFamily="34" charset="0"/>
                <a:ea typeface="Microsoft YaHei" pitchFamily="34" charset="-122"/>
                <a:cs typeface="Microsoft YaHei UI" pitchFamily="34" charset="-120"/>
              </a:rPr>
              <a:t>United States　31.96%</a:t>
            </a:r>
            <a:endParaRPr lang="en-US" sz="1350" dirty="0">
              <a:latin typeface="Microsoft YaHei UI" pitchFamily="34" charset="0"/>
              <a:ea typeface="Microsoft YaHei" pitchFamily="34" charset="-122"/>
              <a:cs typeface="Microsoft YaHei UI" pitchFamily="34" charset="-120"/>
            </a:endParaRPr>
          </a:p>
        </p:txBody>
      </p:sp>
      <p:sp>
        <p:nvSpPr>
          <p:cNvPr id="17" name="Text 15"/>
          <p:cNvSpPr/>
          <p:nvPr/>
        </p:nvSpPr>
        <p:spPr>
          <a:xfrm>
            <a:off x="8382000" y="2092483"/>
            <a:ext cx="3810000" cy="205740"/>
          </a:xfrm>
          <a:prstGeom prst="rect">
            <a:avLst/>
          </a:prstGeom>
          <a:noFill/>
          <a:ln/>
        </p:spPr>
        <p:txBody>
          <a:bodyPr wrap="none" lIns="0" tIns="0" rIns="0" bIns="0" rtlCol="0" anchor="t"/>
          <a:lstStyle/>
          <a:p>
            <a:pPr algn="l" indent="0" marL="0">
              <a:buNone/>
            </a:pPr>
            <a:r>
              <a:rPr lang="en-US" sz="1350" dirty="0">
                <a:solidFill>
                  <a:srgbClr val="B0A694"/>
                </a:solidFill>
                <a:latin typeface="Microsoft YaHei UI" pitchFamily="34" charset="0"/>
                <a:ea typeface="Microsoft YaHei" pitchFamily="34" charset="-122"/>
                <a:cs typeface="Microsoft YaHei UI" pitchFamily="34" charset="-120"/>
              </a:rPr>
              <a:t>32.31%</a:t>
            </a:r>
            <a:endParaRPr lang="en-US" sz="1350" dirty="0">
              <a:latin typeface="Microsoft YaHei UI" pitchFamily="34" charset="0"/>
              <a:ea typeface="Microsoft YaHei" pitchFamily="34" charset="-122"/>
              <a:cs typeface="Microsoft YaHei UI" pitchFamily="34" charset="-120"/>
            </a:endParaRPr>
          </a:p>
        </p:txBody>
      </p:sp>
      <p:sp>
        <p:nvSpPr>
          <p:cNvPr id="18" name="Shape 16"/>
          <p:cNvSpPr/>
          <p:nvPr/>
        </p:nvSpPr>
        <p:spPr>
          <a:xfrm flipV="1">
            <a:off x="4000500" y="4828117"/>
            <a:ext cx="4191000" cy="1058"/>
          </a:xfrm>
          <a:prstGeom prst="line">
            <a:avLst/>
          </a:prstGeom>
          <a:noFill/>
          <a:ln w="19050">
            <a:solidFill>
              <a:srgbClr val="B0A694"/>
            </a:solidFill>
            <a:prstDash val="solid"/>
          </a:ln>
        </p:spPr>
      </p:sp>
      <p:sp>
        <p:nvSpPr>
          <p:cNvPr id="19" name="Shape 17"/>
          <p:cNvSpPr/>
          <p:nvPr/>
        </p:nvSpPr>
        <p:spPr>
          <a:xfrm>
            <a:off x="3943350" y="4772025"/>
            <a:ext cx="114300" cy="114300"/>
          </a:xfrm>
          <a:prstGeom prst="ellipse">
            <a:avLst/>
          </a:prstGeom>
          <a:solidFill>
            <a:srgbClr val="B0A694"/>
          </a:solidFill>
          <a:ln/>
        </p:spPr>
      </p:sp>
      <p:sp>
        <p:nvSpPr>
          <p:cNvPr id="20" name="Shape 18"/>
          <p:cNvSpPr/>
          <p:nvPr/>
        </p:nvSpPr>
        <p:spPr>
          <a:xfrm>
            <a:off x="8124825" y="4761442"/>
            <a:ext cx="133350" cy="133350"/>
          </a:xfrm>
          <a:prstGeom prst="ellipse">
            <a:avLst/>
          </a:prstGeom>
          <a:solidFill>
            <a:srgbClr val="B0A694"/>
          </a:solidFill>
          <a:ln/>
        </p:spPr>
      </p:sp>
      <p:sp>
        <p:nvSpPr>
          <p:cNvPr id="21" name="Text 19"/>
          <p:cNvSpPr/>
          <p:nvPr/>
        </p:nvSpPr>
        <p:spPr>
          <a:xfrm>
            <a:off x="0" y="4785412"/>
            <a:ext cx="3810000" cy="205740"/>
          </a:xfrm>
          <a:prstGeom prst="rect">
            <a:avLst/>
          </a:prstGeom>
          <a:noFill/>
          <a:ln/>
        </p:spPr>
        <p:txBody>
          <a:bodyPr wrap="none" lIns="0" tIns="0" rIns="0" bIns="0" rtlCol="0" anchor="t"/>
          <a:lstStyle/>
          <a:p>
            <a:pPr algn="r" indent="0" marL="0">
              <a:buNone/>
            </a:pPr>
            <a:r>
              <a:rPr lang="en-US" sz="1350" dirty="0">
                <a:solidFill>
                  <a:srgbClr val="B0A694"/>
                </a:solidFill>
                <a:latin typeface="Microsoft YaHei UI" pitchFamily="34" charset="0"/>
                <a:ea typeface="Microsoft YaHei" pitchFamily="34" charset="-122"/>
                <a:cs typeface="Microsoft YaHei UI" pitchFamily="34" charset="-120"/>
              </a:rPr>
              <a:t>South Korea　7.47%</a:t>
            </a:r>
            <a:endParaRPr lang="en-US" sz="1350" dirty="0">
              <a:latin typeface="Microsoft YaHei UI" pitchFamily="34" charset="0"/>
              <a:ea typeface="Microsoft YaHei" pitchFamily="34" charset="-122"/>
              <a:cs typeface="Microsoft YaHei UI" pitchFamily="34" charset="-120"/>
            </a:endParaRPr>
          </a:p>
        </p:txBody>
      </p:sp>
      <p:sp>
        <p:nvSpPr>
          <p:cNvPr id="22" name="Text 20"/>
          <p:cNvSpPr/>
          <p:nvPr/>
        </p:nvSpPr>
        <p:spPr>
          <a:xfrm>
            <a:off x="8382000" y="4720325"/>
            <a:ext cx="3810000" cy="205740"/>
          </a:xfrm>
          <a:prstGeom prst="rect">
            <a:avLst/>
          </a:prstGeom>
          <a:noFill/>
          <a:ln/>
        </p:spPr>
        <p:txBody>
          <a:bodyPr wrap="none" lIns="0" tIns="0" rIns="0" bIns="0" rtlCol="0" anchor="t"/>
          <a:lstStyle/>
          <a:p>
            <a:pPr algn="l" indent="0" marL="0">
              <a:buNone/>
            </a:pPr>
            <a:r>
              <a:rPr lang="en-US" sz="1350" dirty="0">
                <a:solidFill>
                  <a:srgbClr val="B0A694"/>
                </a:solidFill>
                <a:latin typeface="Microsoft YaHei UI" pitchFamily="34" charset="0"/>
                <a:ea typeface="Microsoft YaHei" pitchFamily="34" charset="-122"/>
                <a:cs typeface="Microsoft YaHei UI" pitchFamily="34" charset="-120"/>
              </a:rPr>
              <a:t>7.48%</a:t>
            </a:r>
            <a:endParaRPr lang="en-US" sz="1350" dirty="0">
              <a:latin typeface="Microsoft YaHei UI" pitchFamily="34" charset="0"/>
              <a:ea typeface="Microsoft YaHei" pitchFamily="34" charset="-122"/>
              <a:cs typeface="Microsoft YaHei UI" pitchFamily="34" charset="-120"/>
            </a:endParaRPr>
          </a:p>
        </p:txBody>
      </p:sp>
      <p:sp>
        <p:nvSpPr>
          <p:cNvPr id="23" name="Shape 21"/>
          <p:cNvSpPr/>
          <p:nvPr/>
        </p:nvSpPr>
        <p:spPr>
          <a:xfrm>
            <a:off x="4000500" y="3905250"/>
            <a:ext cx="4191000" cy="227542"/>
          </a:xfrm>
          <a:prstGeom prst="line">
            <a:avLst/>
          </a:prstGeom>
          <a:noFill/>
          <a:ln w="38100">
            <a:solidFill>
              <a:srgbClr val="F3EFE7"/>
            </a:solidFill>
            <a:prstDash val="solid"/>
          </a:ln>
        </p:spPr>
      </p:sp>
      <p:sp>
        <p:nvSpPr>
          <p:cNvPr id="24" name="Shape 22"/>
          <p:cNvSpPr/>
          <p:nvPr/>
        </p:nvSpPr>
        <p:spPr>
          <a:xfrm>
            <a:off x="3943350" y="3848100"/>
            <a:ext cx="114300" cy="114300"/>
          </a:xfrm>
          <a:prstGeom prst="ellipse">
            <a:avLst/>
          </a:prstGeom>
          <a:solidFill>
            <a:srgbClr val="F3EFE7"/>
          </a:solidFill>
          <a:ln/>
        </p:spPr>
      </p:sp>
      <p:sp>
        <p:nvSpPr>
          <p:cNvPr id="25" name="Shape 23"/>
          <p:cNvSpPr/>
          <p:nvPr/>
        </p:nvSpPr>
        <p:spPr>
          <a:xfrm>
            <a:off x="8124825" y="4066117"/>
            <a:ext cx="133350" cy="133350"/>
          </a:xfrm>
          <a:prstGeom prst="ellipse">
            <a:avLst/>
          </a:prstGeom>
          <a:solidFill>
            <a:srgbClr val="F3EFE7"/>
          </a:solidFill>
          <a:ln/>
        </p:spPr>
      </p:sp>
      <p:sp>
        <p:nvSpPr>
          <p:cNvPr id="26" name="Text 24"/>
          <p:cNvSpPr/>
          <p:nvPr/>
        </p:nvSpPr>
        <p:spPr>
          <a:xfrm>
            <a:off x="0" y="3797458"/>
            <a:ext cx="3810000" cy="205740"/>
          </a:xfrm>
          <a:prstGeom prst="rect">
            <a:avLst/>
          </a:prstGeom>
          <a:noFill/>
          <a:ln/>
        </p:spPr>
        <p:txBody>
          <a:bodyPr wrap="none" lIns="0" tIns="0" rIns="0" bIns="0" rtlCol="0" anchor="t"/>
          <a:lstStyle/>
          <a:p>
            <a:pPr algn="r" indent="0" marL="0">
              <a:buNone/>
            </a:pPr>
            <a:r>
              <a:rPr lang="en-US" sz="1350" b="1" dirty="0">
                <a:solidFill>
                  <a:srgbClr val="F3EFE7"/>
                </a:solidFill>
                <a:latin typeface="Microsoft YaHei UI" pitchFamily="34" charset="0"/>
                <a:ea typeface="Microsoft YaHei" pitchFamily="34" charset="-122"/>
                <a:cs typeface="Microsoft YaHei UI" pitchFamily="34" charset="-120"/>
              </a:rPr>
              <a:t>Japan　16.20%</a:t>
            </a:r>
            <a:endParaRPr lang="en-US" sz="1350" dirty="0">
              <a:latin typeface="Microsoft YaHei UI" pitchFamily="34" charset="0"/>
              <a:ea typeface="Microsoft YaHei" pitchFamily="34" charset="-122"/>
              <a:cs typeface="Microsoft YaHei UI" pitchFamily="34" charset="-120"/>
            </a:endParaRPr>
          </a:p>
        </p:txBody>
      </p:sp>
      <p:sp>
        <p:nvSpPr>
          <p:cNvPr id="27" name="Text 25"/>
          <p:cNvSpPr/>
          <p:nvPr/>
        </p:nvSpPr>
        <p:spPr>
          <a:xfrm>
            <a:off x="8382000" y="4025000"/>
            <a:ext cx="3810000" cy="205740"/>
          </a:xfrm>
          <a:prstGeom prst="rect">
            <a:avLst/>
          </a:prstGeom>
          <a:noFill/>
          <a:ln/>
        </p:spPr>
        <p:txBody>
          <a:bodyPr wrap="none" lIns="0" tIns="0" rIns="0" bIns="0" rtlCol="0" anchor="t"/>
          <a:lstStyle/>
          <a:p>
            <a:pPr algn="l" indent="0" marL="0">
              <a:buNone/>
            </a:pPr>
            <a:r>
              <a:rPr lang="en-US" sz="1350" b="1" dirty="0">
                <a:solidFill>
                  <a:srgbClr val="F3EFE7"/>
                </a:solidFill>
                <a:latin typeface="Microsoft YaHei UI" pitchFamily="34" charset="0"/>
                <a:ea typeface="Microsoft YaHei" pitchFamily="34" charset="-122"/>
                <a:cs typeface="Microsoft YaHei UI" pitchFamily="34" charset="-120"/>
              </a:rPr>
              <a:t>14.05%</a:t>
            </a:r>
            <a:endParaRPr lang="en-US" sz="1350" dirty="0">
              <a:latin typeface="Microsoft YaHei UI" pitchFamily="34" charset="0"/>
              <a:ea typeface="Microsoft YaHei" pitchFamily="34" charset="-122"/>
              <a:cs typeface="Microsoft YaHei UI" pitchFamily="34" charset="-120"/>
            </a:endParaRPr>
          </a:p>
        </p:txBody>
      </p:sp>
      <p:sp>
        <p:nvSpPr>
          <p:cNvPr id="28" name="Shape 26"/>
          <p:cNvSpPr/>
          <p:nvPr/>
        </p:nvSpPr>
        <p:spPr>
          <a:xfrm flipV="1">
            <a:off x="4000500" y="4546600"/>
            <a:ext cx="4191000" cy="143933"/>
          </a:xfrm>
          <a:prstGeom prst="line">
            <a:avLst/>
          </a:prstGeom>
          <a:noFill/>
          <a:ln w="38100">
            <a:solidFill>
              <a:srgbClr val="C4BFB6"/>
            </a:solidFill>
            <a:prstDash val="solid"/>
          </a:ln>
        </p:spPr>
      </p:sp>
      <p:sp>
        <p:nvSpPr>
          <p:cNvPr id="29" name="Shape 27"/>
          <p:cNvSpPr/>
          <p:nvPr/>
        </p:nvSpPr>
        <p:spPr>
          <a:xfrm>
            <a:off x="3943350" y="4633383"/>
            <a:ext cx="114300" cy="114300"/>
          </a:xfrm>
          <a:prstGeom prst="ellipse">
            <a:avLst/>
          </a:prstGeom>
          <a:solidFill>
            <a:srgbClr val="C4BFB6"/>
          </a:solidFill>
          <a:ln/>
        </p:spPr>
      </p:sp>
      <p:sp>
        <p:nvSpPr>
          <p:cNvPr id="30" name="Shape 28"/>
          <p:cNvSpPr/>
          <p:nvPr/>
        </p:nvSpPr>
        <p:spPr>
          <a:xfrm>
            <a:off x="8124825" y="4479925"/>
            <a:ext cx="133350" cy="133350"/>
          </a:xfrm>
          <a:prstGeom prst="ellipse">
            <a:avLst/>
          </a:prstGeom>
          <a:solidFill>
            <a:srgbClr val="C4BFB6"/>
          </a:solidFill>
          <a:ln/>
        </p:spPr>
      </p:sp>
      <p:sp>
        <p:nvSpPr>
          <p:cNvPr id="31" name="Text 29"/>
          <p:cNvSpPr/>
          <p:nvPr/>
        </p:nvSpPr>
        <p:spPr>
          <a:xfrm>
            <a:off x="0" y="4518712"/>
            <a:ext cx="3810000" cy="205740"/>
          </a:xfrm>
          <a:prstGeom prst="rect">
            <a:avLst/>
          </a:prstGeom>
          <a:noFill/>
          <a:ln/>
        </p:spPr>
        <p:txBody>
          <a:bodyPr wrap="none" lIns="0" tIns="0" rIns="0" bIns="0" rtlCol="0" anchor="t"/>
          <a:lstStyle/>
          <a:p>
            <a:pPr algn="r" indent="0" marL="0">
              <a:buNone/>
            </a:pPr>
            <a:r>
              <a:rPr lang="en-US" sz="1350" b="1" dirty="0">
                <a:solidFill>
                  <a:srgbClr val="C4BFB6"/>
                </a:solidFill>
                <a:latin typeface="Microsoft YaHei UI" pitchFamily="34" charset="0"/>
                <a:ea typeface="Microsoft YaHei" pitchFamily="34" charset="-122"/>
                <a:cs typeface="Microsoft YaHei UI" pitchFamily="34" charset="-120"/>
              </a:rPr>
              <a:t>Germany, UK, France　8.78%</a:t>
            </a:r>
            <a:endParaRPr lang="en-US" sz="1350" dirty="0">
              <a:latin typeface="Microsoft YaHei UI" pitchFamily="34" charset="0"/>
              <a:ea typeface="Microsoft YaHei" pitchFamily="34" charset="-122"/>
              <a:cs typeface="Microsoft YaHei UI" pitchFamily="34" charset="-120"/>
            </a:endParaRPr>
          </a:p>
        </p:txBody>
      </p:sp>
      <p:sp>
        <p:nvSpPr>
          <p:cNvPr id="32" name="Text 30"/>
          <p:cNvSpPr/>
          <p:nvPr/>
        </p:nvSpPr>
        <p:spPr>
          <a:xfrm>
            <a:off x="8382000" y="4402154"/>
            <a:ext cx="3810000" cy="251460"/>
          </a:xfrm>
          <a:prstGeom prst="rect">
            <a:avLst/>
          </a:prstGeom>
          <a:noFill/>
          <a:ln/>
        </p:spPr>
        <p:txBody>
          <a:bodyPr wrap="none" lIns="0" tIns="0" rIns="0" bIns="0" rtlCol="0" anchor="t"/>
          <a:lstStyle/>
          <a:p>
            <a:pPr algn="l" indent="0" marL="0">
              <a:buNone/>
            </a:pPr>
            <a:r>
              <a:rPr lang="en-US" sz="1650" b="1" dirty="0">
                <a:solidFill>
                  <a:srgbClr val="C4BFB6"/>
                </a:solidFill>
                <a:latin typeface="Microsoft YaHei UI" pitchFamily="34" charset="0"/>
                <a:ea typeface="Microsoft YaHei" pitchFamily="34" charset="-122"/>
                <a:cs typeface="Microsoft YaHei UI" pitchFamily="34" charset="-120"/>
              </a:rPr>
              <a:t>10.14%</a:t>
            </a:r>
            <a:endParaRPr lang="en-US" sz="1650" dirty="0">
              <a:latin typeface="Microsoft YaHei UI" pitchFamily="34" charset="0"/>
              <a:ea typeface="Microsoft YaHei" pitchFamily="34" charset="-122"/>
              <a:cs typeface="Microsoft YaHei UI" pitchFamily="34" charset="-120"/>
            </a:endParaRPr>
          </a:p>
        </p:txBody>
      </p:sp>
      <p:sp>
        <p:nvSpPr>
          <p:cNvPr id="33" name="Text 31"/>
          <p:cNvSpPr/>
          <p:nvPr/>
        </p:nvSpPr>
        <p:spPr>
          <a:xfrm>
            <a:off x="609600" y="6071402"/>
            <a:ext cx="115824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Source: CADPA, January to June reports 2025 and 2026. Shares of overseas revenue of China-developed mobile games</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4368800" cy="19050"/>
          </a:xfrm>
          <a:prstGeom prst="rect">
            <a:avLst/>
          </a:prstGeom>
          <a:solidFill>
            <a:srgbClr val="C4BFB6"/>
          </a:solidFill>
          <a:ln/>
        </p:spPr>
      </p:sp>
      <p:sp>
        <p:nvSpPr>
          <p:cNvPr id="5" name="pptwise-slidenum-s0007"/>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8</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394864"/>
            <a:ext cx="115824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8" name="Text 6"/>
          <p:cNvSpPr/>
          <p:nvPr/>
        </p:nvSpPr>
        <p:spPr>
          <a:xfrm>
            <a:off x="609600" y="728837"/>
            <a:ext cx="11582400" cy="457200"/>
          </a:xfrm>
          <a:prstGeom prst="rect">
            <a:avLst/>
          </a:prstGeom>
          <a:noFill/>
          <a:ln/>
        </p:spPr>
        <p:txBody>
          <a:bodyPr wrap="none" lIns="0" tIns="0" rIns="0" bIns="0" rtlCol="0" anchor="t"/>
          <a:lstStyle/>
          <a:p>
            <a:pPr algn="l" indent="0" marL="0">
              <a:buNone/>
            </a:pPr>
            <a:r>
              <a:rPr lang="en-US" sz="3000" b="1" dirty="0">
                <a:solidFill>
                  <a:srgbClr val="F3EFE7"/>
                </a:solidFill>
                <a:latin typeface="Microsoft YaHei UI" pitchFamily="34" charset="0"/>
                <a:ea typeface="Microsoft YaHei" pitchFamily="34" charset="-122"/>
                <a:cs typeface="Microsoft YaHei UI" pitchFamily="34" charset="-120"/>
              </a:rPr>
              <a:t>Strategy earns half abroad. Home is another list</a:t>
            </a:r>
            <a:endParaRPr lang="en-US" sz="3000" dirty="0">
              <a:latin typeface="Microsoft YaHei UI" pitchFamily="34" charset="0"/>
              <a:ea typeface="Microsoft YaHei" pitchFamily="34" charset="-122"/>
              <a:cs typeface="Microsoft YaHei UI" pitchFamily="34" charset="-120"/>
            </a:endParaRPr>
          </a:p>
        </p:txBody>
      </p:sp>
      <p:sp>
        <p:nvSpPr>
          <p:cNvPr id="9" name="Shape 7"/>
          <p:cNvSpPr/>
          <p:nvPr/>
        </p:nvSpPr>
        <p:spPr>
          <a:xfrm>
            <a:off x="6096000" y="1619250"/>
            <a:ext cx="9525" cy="3905250"/>
          </a:xfrm>
          <a:prstGeom prst="rect">
            <a:avLst/>
          </a:prstGeom>
          <a:solidFill>
            <a:srgbClr val="383844"/>
          </a:solidFill>
          <a:ln/>
        </p:spPr>
      </p:sp>
      <p:sp>
        <p:nvSpPr>
          <p:cNvPr id="10" name="Text 8"/>
          <p:cNvSpPr/>
          <p:nvPr/>
        </p:nvSpPr>
        <p:spPr>
          <a:xfrm>
            <a:off x="609600" y="1643723"/>
            <a:ext cx="11582400" cy="171450"/>
          </a:xfrm>
          <a:prstGeom prst="rect">
            <a:avLst/>
          </a:prstGeom>
          <a:noFill/>
          <a:ln/>
        </p:spPr>
        <p:txBody>
          <a:bodyPr wrap="none" lIns="0" tIns="0" rIns="0" bIns="0" rtlCol="0" anchor="t"/>
          <a:lstStyle/>
          <a:p>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d</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p</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0</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0</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h</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i</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d</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v</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l</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p</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d</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i</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l</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g</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125" dirty="0">
                <a:solidFill>
                  <a:srgbClr val="B0A694"/>
                </a:solidFill>
                <a:latin typeface="Microsoft YaHei UI" pitchFamily="34" charset="0"/>
                <a:ea typeface="Microsoft YaHei" pitchFamily="34" charset="-122"/>
                <a:cs typeface="Microsoft YaHei UI" pitchFamily="34" charset="-120"/>
              </a:rPr>
              <a:t>s</a:t>
            </a:r>
            <a:endParaRPr lang="en-US" sz="1125" dirty="0">
              <a:latin typeface="Microsoft YaHei UI" pitchFamily="34" charset="0"/>
              <a:ea typeface="Microsoft YaHei" pitchFamily="34" charset="-122"/>
              <a:cs typeface="Microsoft YaHei UI" pitchFamily="34" charset="-120"/>
            </a:endParaRPr>
          </a:p>
        </p:txBody>
      </p:sp>
      <p:sp>
        <p:nvSpPr>
          <p:cNvPr id="11" name="Shape 9"/>
          <p:cNvSpPr/>
          <p:nvPr/>
        </p:nvSpPr>
        <p:spPr>
          <a:xfrm>
            <a:off x="609600" y="1938337"/>
            <a:ext cx="5067300" cy="9525"/>
          </a:xfrm>
          <a:prstGeom prst="rect">
            <a:avLst/>
          </a:prstGeom>
          <a:solidFill>
            <a:srgbClr val="383844"/>
          </a:solidFill>
          <a:ln/>
        </p:spPr>
      </p:sp>
      <p:sp>
        <p:nvSpPr>
          <p:cNvPr id="12" name="Text 10"/>
          <p:cNvSpPr/>
          <p:nvPr/>
        </p:nvSpPr>
        <p:spPr>
          <a:xfrm>
            <a:off x="609600" y="2225708"/>
            <a:ext cx="11582400" cy="502920"/>
          </a:xfrm>
          <a:prstGeom prst="rect">
            <a:avLst/>
          </a:prstGeom>
          <a:noFill/>
          <a:ln/>
        </p:spPr>
        <p:txBody>
          <a:bodyPr wrap="none" lIns="0" tIns="0" rIns="0" bIns="0" rtlCol="0" anchor="t"/>
          <a:lstStyle/>
          <a:p>
            <a:pPr algn="l" indent="0" marL="0">
              <a:buNone/>
            </a:pPr>
            <a:r>
              <a:rPr lang="en-US" sz="3300" b="1" dirty="0">
                <a:solidFill>
                  <a:srgbClr val="C4BFB6"/>
                </a:solidFill>
                <a:latin typeface="Microsoft YaHei UI" pitchFamily="34" charset="0"/>
                <a:ea typeface="Microsoft YaHei" pitchFamily="34" charset="-122"/>
                <a:cs typeface="Microsoft YaHei UI" pitchFamily="34" charset="-120"/>
              </a:rPr>
              <a:t>1</a:t>
            </a:r>
            <a:endParaRPr lang="en-US" sz="3300" dirty="0">
              <a:latin typeface="Microsoft YaHei UI" pitchFamily="34" charset="0"/>
              <a:ea typeface="Microsoft YaHei" pitchFamily="34" charset="-122"/>
              <a:cs typeface="Microsoft YaHei UI" pitchFamily="34" charset="-120"/>
            </a:endParaRPr>
          </a:p>
        </p:txBody>
      </p:sp>
      <p:sp>
        <p:nvSpPr>
          <p:cNvPr id="13" name="Text 11"/>
          <p:cNvSpPr/>
          <p:nvPr/>
        </p:nvSpPr>
        <p:spPr>
          <a:xfrm>
            <a:off x="1276350" y="2238250"/>
            <a:ext cx="10915650" cy="297180"/>
          </a:xfrm>
          <a:prstGeom prst="rect">
            <a:avLst/>
          </a:prstGeom>
          <a:noFill/>
          <a:ln/>
        </p:spPr>
        <p:txBody>
          <a:bodyPr wrap="none" lIns="0" tIns="0" rIns="0" bIns="0" rtlCol="0" anchor="t"/>
          <a:lstStyle/>
          <a:p>
            <a:pPr algn="l" indent="0" marL="0">
              <a:buNone/>
            </a:pPr>
            <a:r>
              <a:rPr lang="en-US" sz="1950" b="1" dirty="0">
                <a:solidFill>
                  <a:srgbClr val="F3EFE7"/>
                </a:solidFill>
                <a:latin typeface="Microsoft YaHei UI" pitchFamily="34" charset="0"/>
                <a:ea typeface="Microsoft YaHei" pitchFamily="34" charset="-122"/>
                <a:cs typeface="Microsoft YaHei UI" pitchFamily="34" charset="-120"/>
              </a:rPr>
              <a:t>Strategy</a:t>
            </a:r>
            <a:endParaRPr lang="en-US" sz="1950"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276350" y="2647950"/>
            <a:ext cx="3806952" cy="76200"/>
          </a:xfrm>
          <a:prstGeom prst="roundRect">
            <a:avLst>
              <a:gd name="adj" fmla="val 50000"/>
            </a:avLst>
          </a:prstGeom>
          <a:solidFill>
            <a:srgbClr val="C4BFB6"/>
          </a:solidFill>
          <a:ln/>
        </p:spPr>
      </p:sp>
      <p:sp>
        <p:nvSpPr>
          <p:cNvPr id="15" name="Text 13"/>
          <p:cNvSpPr/>
          <p:nvPr/>
        </p:nvSpPr>
        <p:spPr>
          <a:xfrm>
            <a:off x="5197602" y="2560654"/>
            <a:ext cx="6994398" cy="251460"/>
          </a:xfrm>
          <a:prstGeom prst="rect">
            <a:avLst/>
          </a:prstGeom>
          <a:noFill/>
          <a:ln/>
        </p:spPr>
        <p:txBody>
          <a:bodyPr wrap="none" lIns="0" tIns="0" rIns="0" bIns="0" rtlCol="0" anchor="t"/>
          <a:lstStyle/>
          <a:p>
            <a:pPr algn="l" indent="0" marL="0">
              <a:buNone/>
            </a:pPr>
            <a:r>
              <a:rPr lang="en-US" sz="1650" b="1" dirty="0">
                <a:solidFill>
                  <a:srgbClr val="C4BFB6"/>
                </a:solidFill>
                <a:latin typeface="Microsoft YaHei UI" pitchFamily="34" charset="0"/>
                <a:ea typeface="Microsoft YaHei" pitchFamily="34" charset="-122"/>
                <a:cs typeface="Microsoft YaHei UI" pitchFamily="34" charset="-120"/>
              </a:rPr>
              <a:t>49.96%</a:t>
            </a:r>
            <a:endParaRPr lang="en-US" sz="1650"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3368708"/>
            <a:ext cx="11582400" cy="502920"/>
          </a:xfrm>
          <a:prstGeom prst="rect">
            <a:avLst/>
          </a:prstGeom>
          <a:noFill/>
          <a:ln/>
        </p:spPr>
        <p:txBody>
          <a:bodyPr wrap="none" lIns="0" tIns="0" rIns="0" bIns="0" rtlCol="0" anchor="t"/>
          <a:lstStyle/>
          <a:p>
            <a:pPr algn="l" indent="0" marL="0">
              <a:buNone/>
            </a:pPr>
            <a:r>
              <a:rPr lang="en-US" sz="3300" b="1" dirty="0">
                <a:solidFill>
                  <a:srgbClr val="7E776C"/>
                </a:solidFill>
                <a:latin typeface="Microsoft YaHei UI" pitchFamily="34" charset="0"/>
                <a:ea typeface="Microsoft YaHei" pitchFamily="34" charset="-122"/>
                <a:cs typeface="Microsoft YaHei UI" pitchFamily="34" charset="-120"/>
              </a:rPr>
              <a:t>2</a:t>
            </a:r>
            <a:endParaRPr lang="en-US" sz="33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1276350" y="3408379"/>
            <a:ext cx="10915650" cy="251460"/>
          </a:xfrm>
          <a:prstGeom prst="rect">
            <a:avLst/>
          </a:prstGeom>
          <a:noFill/>
          <a:ln/>
        </p:spPr>
        <p:txBody>
          <a:bodyPr wrap="none" lIns="0" tIns="0" rIns="0" bIns="0" rtlCol="0" anchor="t"/>
          <a:lstStyle/>
          <a:p>
            <a:pPr algn="l" indent="0" marL="0">
              <a:buNone/>
            </a:pPr>
            <a:r>
              <a:rPr lang="en-US" sz="1650" b="1" dirty="0">
                <a:solidFill>
                  <a:srgbClr val="F3EFE7"/>
                </a:solidFill>
                <a:latin typeface="Microsoft YaHei UI" pitchFamily="34" charset="0"/>
                <a:ea typeface="Microsoft YaHei" pitchFamily="34" charset="-122"/>
                <a:cs typeface="Microsoft YaHei UI" pitchFamily="34" charset="-120"/>
              </a:rPr>
              <a:t>Shooter</a:t>
            </a:r>
            <a:endParaRPr lang="en-US" sz="1650" dirty="0">
              <a:latin typeface="Microsoft YaHei UI" pitchFamily="34" charset="0"/>
              <a:ea typeface="Microsoft YaHei" pitchFamily="34" charset="-122"/>
              <a:cs typeface="Microsoft YaHei UI" pitchFamily="34" charset="-120"/>
            </a:endParaRPr>
          </a:p>
        </p:txBody>
      </p:sp>
      <p:sp>
        <p:nvSpPr>
          <p:cNvPr id="18" name="Shape 16"/>
          <p:cNvSpPr/>
          <p:nvPr/>
        </p:nvSpPr>
        <p:spPr>
          <a:xfrm>
            <a:off x="1276350" y="3790950"/>
            <a:ext cx="738378" cy="76200"/>
          </a:xfrm>
          <a:prstGeom prst="roundRect">
            <a:avLst>
              <a:gd name="adj" fmla="val 50000"/>
            </a:avLst>
          </a:prstGeom>
          <a:solidFill>
            <a:srgbClr val="474755"/>
          </a:solidFill>
          <a:ln/>
        </p:spPr>
      </p:sp>
      <p:sp>
        <p:nvSpPr>
          <p:cNvPr id="19" name="Text 17"/>
          <p:cNvSpPr/>
          <p:nvPr/>
        </p:nvSpPr>
        <p:spPr>
          <a:xfrm>
            <a:off x="2129028" y="3721258"/>
            <a:ext cx="10062972" cy="205740"/>
          </a:xfrm>
          <a:prstGeom prst="rect">
            <a:avLst/>
          </a:prstGeom>
          <a:noFill/>
          <a:ln/>
        </p:spPr>
        <p:txBody>
          <a:bodyPr wrap="none" lIns="0" tIns="0" rIns="0" bIns="0" rtlCol="0" anchor="t"/>
          <a:lstStyle/>
          <a:p>
            <a:pPr algn="l" indent="0" marL="0">
              <a:buNone/>
            </a:pPr>
            <a:r>
              <a:rPr lang="en-US" sz="1350" dirty="0">
                <a:solidFill>
                  <a:srgbClr val="B0A694"/>
                </a:solidFill>
                <a:latin typeface="Microsoft YaHei UI" pitchFamily="34" charset="0"/>
                <a:ea typeface="Microsoft YaHei" pitchFamily="34" charset="-122"/>
                <a:cs typeface="Microsoft YaHei UI" pitchFamily="34" charset="-120"/>
              </a:rPr>
              <a:t>9.69%</a:t>
            </a:r>
            <a:endParaRPr lang="en-US" sz="1350" dirty="0">
              <a:latin typeface="Microsoft YaHei UI" pitchFamily="34" charset="0"/>
              <a:ea typeface="Microsoft YaHei" pitchFamily="34" charset="-122"/>
              <a:cs typeface="Microsoft YaHei UI" pitchFamily="34" charset="-120"/>
            </a:endParaRPr>
          </a:p>
        </p:txBody>
      </p:sp>
      <p:sp>
        <p:nvSpPr>
          <p:cNvPr id="20" name="Text 18"/>
          <p:cNvSpPr/>
          <p:nvPr/>
        </p:nvSpPr>
        <p:spPr>
          <a:xfrm>
            <a:off x="609600" y="4511708"/>
            <a:ext cx="11582400" cy="502920"/>
          </a:xfrm>
          <a:prstGeom prst="rect">
            <a:avLst/>
          </a:prstGeom>
          <a:noFill/>
          <a:ln/>
        </p:spPr>
        <p:txBody>
          <a:bodyPr wrap="none" lIns="0" tIns="0" rIns="0" bIns="0" rtlCol="0" anchor="t"/>
          <a:lstStyle/>
          <a:p>
            <a:pPr algn="l" indent="0" marL="0">
              <a:buNone/>
            </a:pPr>
            <a:r>
              <a:rPr lang="en-US" sz="3300" b="1" dirty="0">
                <a:solidFill>
                  <a:srgbClr val="7E776C"/>
                </a:solidFill>
                <a:latin typeface="Microsoft YaHei UI" pitchFamily="34" charset="0"/>
                <a:ea typeface="Microsoft YaHei" pitchFamily="34" charset="-122"/>
                <a:cs typeface="Microsoft YaHei UI" pitchFamily="34" charset="-120"/>
              </a:rPr>
              <a:t>3</a:t>
            </a:r>
            <a:endParaRPr lang="en-US" sz="33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1276350" y="4551379"/>
            <a:ext cx="10915650" cy="251460"/>
          </a:xfrm>
          <a:prstGeom prst="rect">
            <a:avLst/>
          </a:prstGeom>
          <a:noFill/>
          <a:ln/>
        </p:spPr>
        <p:txBody>
          <a:bodyPr wrap="none" lIns="0" tIns="0" rIns="0" bIns="0" rtlCol="0" anchor="t"/>
          <a:lstStyle/>
          <a:p>
            <a:pPr algn="l" indent="0" marL="0">
              <a:buNone/>
            </a:pPr>
            <a:r>
              <a:rPr lang="en-US" sz="1650" b="1" dirty="0">
                <a:solidFill>
                  <a:srgbClr val="F3EFE7"/>
                </a:solidFill>
                <a:latin typeface="Microsoft YaHei UI" pitchFamily="34" charset="0"/>
                <a:ea typeface="Microsoft YaHei" pitchFamily="34" charset="-122"/>
                <a:cs typeface="Microsoft YaHei UI" pitchFamily="34" charset="-120"/>
              </a:rPr>
              <a:t>RPG</a:t>
            </a:r>
            <a:endParaRPr lang="en-US" sz="165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1276350" y="4933950"/>
            <a:ext cx="715518" cy="76200"/>
          </a:xfrm>
          <a:prstGeom prst="roundRect">
            <a:avLst>
              <a:gd name="adj" fmla="val 50000"/>
            </a:avLst>
          </a:prstGeom>
          <a:solidFill>
            <a:srgbClr val="474755"/>
          </a:solidFill>
          <a:ln/>
        </p:spPr>
      </p:sp>
      <p:sp>
        <p:nvSpPr>
          <p:cNvPr id="23" name="Text 21"/>
          <p:cNvSpPr/>
          <p:nvPr/>
        </p:nvSpPr>
        <p:spPr>
          <a:xfrm>
            <a:off x="2106168" y="4864258"/>
            <a:ext cx="10085832" cy="205740"/>
          </a:xfrm>
          <a:prstGeom prst="rect">
            <a:avLst/>
          </a:prstGeom>
          <a:noFill/>
          <a:ln/>
        </p:spPr>
        <p:txBody>
          <a:bodyPr wrap="none" lIns="0" tIns="0" rIns="0" bIns="0" rtlCol="0" anchor="t"/>
          <a:lstStyle/>
          <a:p>
            <a:pPr algn="l" indent="0" marL="0">
              <a:buNone/>
            </a:pPr>
            <a:r>
              <a:rPr lang="en-US" sz="1350" dirty="0">
                <a:solidFill>
                  <a:srgbClr val="B0A694"/>
                </a:solidFill>
                <a:latin typeface="Microsoft YaHei UI" pitchFamily="34" charset="0"/>
                <a:ea typeface="Microsoft YaHei" pitchFamily="34" charset="-122"/>
                <a:cs typeface="Microsoft YaHei UI" pitchFamily="34" charset="-120"/>
              </a:rPr>
              <a:t>9.39%</a:t>
            </a:r>
            <a:endParaRPr lang="en-US" sz="1350" dirty="0">
              <a:latin typeface="Microsoft YaHei UI" pitchFamily="34" charset="0"/>
              <a:ea typeface="Microsoft YaHei" pitchFamily="34" charset="-122"/>
              <a:cs typeface="Microsoft YaHei UI" pitchFamily="34" charset="-120"/>
            </a:endParaRPr>
          </a:p>
        </p:txBody>
      </p:sp>
      <p:sp>
        <p:nvSpPr>
          <p:cNvPr id="24" name="Text 22"/>
          <p:cNvSpPr/>
          <p:nvPr/>
        </p:nvSpPr>
        <p:spPr>
          <a:xfrm>
            <a:off x="6515100" y="1643723"/>
            <a:ext cx="5676900" cy="171450"/>
          </a:xfrm>
          <a:prstGeom prst="rect">
            <a:avLst/>
          </a:prstGeom>
          <a:noFill/>
          <a:ln/>
        </p:spPr>
        <p:txBody>
          <a:bodyPr wrap="none" lIns="0" tIns="0" rIns="0" bIns="0" rtlCol="0" anchor="t"/>
          <a:lstStyle/>
          <a:p>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h</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p</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0</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0</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i</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l</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g</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s</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i</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h</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i</a:t>
            </a:r>
            <a:pPr algn="l" indent="0" marL="0">
              <a:buNone/>
            </a:pPr>
            <a:r>
              <a:rPr lang="en-US" sz="1125" spc="38"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1125" dirty="0">
                <a:solidFill>
                  <a:srgbClr val="B0A694"/>
                </a:solidFill>
                <a:latin typeface="Microsoft YaHei UI" pitchFamily="34" charset="0"/>
                <a:ea typeface="Microsoft YaHei" pitchFamily="34" charset="-122"/>
                <a:cs typeface="Microsoft YaHei UI" pitchFamily="34" charset="-120"/>
              </a:rPr>
              <a:t>a</a:t>
            </a:r>
            <a:endParaRPr lang="en-US" sz="1125" dirty="0">
              <a:latin typeface="Microsoft YaHei UI" pitchFamily="34" charset="0"/>
              <a:ea typeface="Microsoft YaHei" pitchFamily="34" charset="-122"/>
              <a:cs typeface="Microsoft YaHei UI" pitchFamily="34" charset="-120"/>
            </a:endParaRPr>
          </a:p>
        </p:txBody>
      </p:sp>
      <p:sp>
        <p:nvSpPr>
          <p:cNvPr id="25" name="Shape 23"/>
          <p:cNvSpPr/>
          <p:nvPr/>
        </p:nvSpPr>
        <p:spPr>
          <a:xfrm>
            <a:off x="6515100" y="1938337"/>
            <a:ext cx="5067300" cy="9525"/>
          </a:xfrm>
          <a:prstGeom prst="rect">
            <a:avLst/>
          </a:prstGeom>
          <a:solidFill>
            <a:srgbClr val="383844"/>
          </a:solidFill>
          <a:ln/>
        </p:spPr>
      </p:sp>
      <p:sp>
        <p:nvSpPr>
          <p:cNvPr id="26" name="Text 24"/>
          <p:cNvSpPr/>
          <p:nvPr/>
        </p:nvSpPr>
        <p:spPr>
          <a:xfrm>
            <a:off x="6515100" y="2225708"/>
            <a:ext cx="5676900" cy="502920"/>
          </a:xfrm>
          <a:prstGeom prst="rect">
            <a:avLst/>
          </a:prstGeom>
          <a:noFill/>
          <a:ln/>
        </p:spPr>
        <p:txBody>
          <a:bodyPr wrap="none" lIns="0" tIns="0" rIns="0" bIns="0" rtlCol="0" anchor="t"/>
          <a:lstStyle/>
          <a:p>
            <a:pPr algn="l" indent="0" marL="0">
              <a:buNone/>
            </a:pPr>
            <a:r>
              <a:rPr lang="en-US" sz="3300" b="1" dirty="0">
                <a:solidFill>
                  <a:srgbClr val="7E776C"/>
                </a:solidFill>
                <a:latin typeface="Microsoft YaHei UI" pitchFamily="34" charset="0"/>
                <a:ea typeface="Microsoft YaHei" pitchFamily="34" charset="-122"/>
                <a:cs typeface="Microsoft YaHei UI" pitchFamily="34" charset="-120"/>
              </a:rPr>
              <a:t>1</a:t>
            </a:r>
            <a:endParaRPr lang="en-US" sz="33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7181850" y="2265379"/>
            <a:ext cx="5010150" cy="251460"/>
          </a:xfrm>
          <a:prstGeom prst="rect">
            <a:avLst/>
          </a:prstGeom>
          <a:noFill/>
          <a:ln/>
        </p:spPr>
        <p:txBody>
          <a:bodyPr wrap="none" lIns="0" tIns="0" rIns="0" bIns="0" rtlCol="0" anchor="t"/>
          <a:lstStyle/>
          <a:p>
            <a:pPr algn="l" indent="0" marL="0">
              <a:buNone/>
            </a:pPr>
            <a:r>
              <a:rPr lang="en-US" sz="1650" b="1" dirty="0">
                <a:solidFill>
                  <a:srgbClr val="F3EFE7"/>
                </a:solidFill>
                <a:latin typeface="Microsoft YaHei UI" pitchFamily="34" charset="0"/>
                <a:ea typeface="Microsoft YaHei" pitchFamily="34" charset="-122"/>
                <a:cs typeface="Microsoft YaHei UI" pitchFamily="34" charset="-120"/>
              </a:rPr>
              <a:t>MOBA</a:t>
            </a:r>
            <a:endParaRPr lang="en-US" sz="1650" dirty="0">
              <a:latin typeface="Microsoft YaHei UI" pitchFamily="34" charset="0"/>
              <a:ea typeface="Microsoft YaHei" pitchFamily="34" charset="-122"/>
              <a:cs typeface="Microsoft YaHei UI" pitchFamily="34" charset="-120"/>
            </a:endParaRPr>
          </a:p>
        </p:txBody>
      </p:sp>
      <p:sp>
        <p:nvSpPr>
          <p:cNvPr id="28" name="Shape 26"/>
          <p:cNvSpPr/>
          <p:nvPr/>
        </p:nvSpPr>
        <p:spPr>
          <a:xfrm>
            <a:off x="7181850" y="2647950"/>
            <a:ext cx="1482090" cy="76200"/>
          </a:xfrm>
          <a:prstGeom prst="roundRect">
            <a:avLst>
              <a:gd name="adj" fmla="val 50000"/>
            </a:avLst>
          </a:prstGeom>
          <a:solidFill>
            <a:srgbClr val="474755"/>
          </a:solidFill>
          <a:ln/>
        </p:spPr>
      </p:sp>
      <p:sp>
        <p:nvSpPr>
          <p:cNvPr id="29" name="Text 27"/>
          <p:cNvSpPr/>
          <p:nvPr/>
        </p:nvSpPr>
        <p:spPr>
          <a:xfrm>
            <a:off x="8778240" y="2578258"/>
            <a:ext cx="3413760" cy="205740"/>
          </a:xfrm>
          <a:prstGeom prst="rect">
            <a:avLst/>
          </a:prstGeom>
          <a:noFill/>
          <a:ln/>
        </p:spPr>
        <p:txBody>
          <a:bodyPr wrap="none" lIns="0" tIns="0" rIns="0" bIns="0" rtlCol="0" anchor="t"/>
          <a:lstStyle/>
          <a:p>
            <a:pPr algn="l" indent="0" marL="0">
              <a:buNone/>
            </a:pPr>
            <a:r>
              <a:rPr lang="en-US" sz="1350" dirty="0">
                <a:solidFill>
                  <a:srgbClr val="B0A694"/>
                </a:solidFill>
                <a:latin typeface="Microsoft YaHei UI" pitchFamily="34" charset="0"/>
                <a:ea typeface="Microsoft YaHei" pitchFamily="34" charset="-122"/>
                <a:cs typeface="Microsoft YaHei UI" pitchFamily="34" charset="-120"/>
              </a:rPr>
              <a:t>19.45%</a:t>
            </a:r>
            <a:endParaRPr lang="en-US" sz="1350" dirty="0">
              <a:latin typeface="Microsoft YaHei UI" pitchFamily="34" charset="0"/>
              <a:ea typeface="Microsoft YaHei" pitchFamily="34" charset="-122"/>
              <a:cs typeface="Microsoft YaHei UI" pitchFamily="34" charset="-120"/>
            </a:endParaRPr>
          </a:p>
        </p:txBody>
      </p:sp>
      <p:sp>
        <p:nvSpPr>
          <p:cNvPr id="30" name="Text 28"/>
          <p:cNvSpPr/>
          <p:nvPr/>
        </p:nvSpPr>
        <p:spPr>
          <a:xfrm>
            <a:off x="6515100" y="3368708"/>
            <a:ext cx="5676900" cy="502920"/>
          </a:xfrm>
          <a:prstGeom prst="rect">
            <a:avLst/>
          </a:prstGeom>
          <a:noFill/>
          <a:ln/>
        </p:spPr>
        <p:txBody>
          <a:bodyPr wrap="none" lIns="0" tIns="0" rIns="0" bIns="0" rtlCol="0" anchor="t"/>
          <a:lstStyle/>
          <a:p>
            <a:pPr algn="l" indent="0" marL="0">
              <a:buNone/>
            </a:pPr>
            <a:r>
              <a:rPr lang="en-US" sz="3300" b="1" dirty="0">
                <a:solidFill>
                  <a:srgbClr val="7E776C"/>
                </a:solidFill>
                <a:latin typeface="Microsoft YaHei UI" pitchFamily="34" charset="0"/>
                <a:ea typeface="Microsoft YaHei" pitchFamily="34" charset="-122"/>
                <a:cs typeface="Microsoft YaHei UI" pitchFamily="34" charset="-120"/>
              </a:rPr>
              <a:t>2</a:t>
            </a:r>
            <a:endParaRPr lang="en-US" sz="33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7181850" y="3408379"/>
            <a:ext cx="5010150" cy="251460"/>
          </a:xfrm>
          <a:prstGeom prst="rect">
            <a:avLst/>
          </a:prstGeom>
          <a:noFill/>
          <a:ln/>
        </p:spPr>
        <p:txBody>
          <a:bodyPr wrap="none" lIns="0" tIns="0" rIns="0" bIns="0" rtlCol="0" anchor="t"/>
          <a:lstStyle/>
          <a:p>
            <a:pPr algn="l" indent="0" marL="0">
              <a:buNone/>
            </a:pPr>
            <a:r>
              <a:rPr lang="en-US" sz="1650" b="1" dirty="0">
                <a:solidFill>
                  <a:srgbClr val="F3EFE7"/>
                </a:solidFill>
                <a:latin typeface="Microsoft YaHei UI" pitchFamily="34" charset="0"/>
                <a:ea typeface="Microsoft YaHei" pitchFamily="34" charset="-122"/>
                <a:cs typeface="Microsoft YaHei UI" pitchFamily="34" charset="-120"/>
              </a:rPr>
              <a:t>Shooter</a:t>
            </a:r>
            <a:endParaRPr lang="en-US" sz="1650" dirty="0">
              <a:latin typeface="Microsoft YaHei UI" pitchFamily="34" charset="0"/>
              <a:ea typeface="Microsoft YaHei" pitchFamily="34" charset="-122"/>
              <a:cs typeface="Microsoft YaHei UI" pitchFamily="34" charset="-120"/>
            </a:endParaRPr>
          </a:p>
        </p:txBody>
      </p:sp>
      <p:sp>
        <p:nvSpPr>
          <p:cNvPr id="32" name="Shape 30"/>
          <p:cNvSpPr/>
          <p:nvPr/>
        </p:nvSpPr>
        <p:spPr>
          <a:xfrm>
            <a:off x="7181850" y="3790950"/>
            <a:ext cx="1393698" cy="76200"/>
          </a:xfrm>
          <a:prstGeom prst="roundRect">
            <a:avLst>
              <a:gd name="adj" fmla="val 50000"/>
            </a:avLst>
          </a:prstGeom>
          <a:solidFill>
            <a:srgbClr val="474755"/>
          </a:solidFill>
          <a:ln/>
        </p:spPr>
      </p:sp>
      <p:sp>
        <p:nvSpPr>
          <p:cNvPr id="33" name="Text 31"/>
          <p:cNvSpPr/>
          <p:nvPr/>
        </p:nvSpPr>
        <p:spPr>
          <a:xfrm>
            <a:off x="8689848" y="3721258"/>
            <a:ext cx="3502152" cy="205740"/>
          </a:xfrm>
          <a:prstGeom prst="rect">
            <a:avLst/>
          </a:prstGeom>
          <a:noFill/>
          <a:ln/>
        </p:spPr>
        <p:txBody>
          <a:bodyPr wrap="none" lIns="0" tIns="0" rIns="0" bIns="0" rtlCol="0" anchor="t"/>
          <a:lstStyle/>
          <a:p>
            <a:pPr algn="l" indent="0" marL="0">
              <a:buNone/>
            </a:pPr>
            <a:r>
              <a:rPr lang="en-US" sz="1350" dirty="0">
                <a:solidFill>
                  <a:srgbClr val="B0A694"/>
                </a:solidFill>
                <a:latin typeface="Microsoft YaHei UI" pitchFamily="34" charset="0"/>
                <a:ea typeface="Microsoft YaHei" pitchFamily="34" charset="-122"/>
                <a:cs typeface="Microsoft YaHei UI" pitchFamily="34" charset="-120"/>
              </a:rPr>
              <a:t>18.29%</a:t>
            </a:r>
            <a:endParaRPr lang="en-US" sz="1350" dirty="0">
              <a:latin typeface="Microsoft YaHei UI" pitchFamily="34" charset="0"/>
              <a:ea typeface="Microsoft YaHei" pitchFamily="34" charset="-122"/>
              <a:cs typeface="Microsoft YaHei UI" pitchFamily="34" charset="-120"/>
            </a:endParaRPr>
          </a:p>
        </p:txBody>
      </p:sp>
      <p:sp>
        <p:nvSpPr>
          <p:cNvPr id="34" name="Text 32"/>
          <p:cNvSpPr/>
          <p:nvPr/>
        </p:nvSpPr>
        <p:spPr>
          <a:xfrm>
            <a:off x="6515100" y="4511708"/>
            <a:ext cx="5676900" cy="502920"/>
          </a:xfrm>
          <a:prstGeom prst="rect">
            <a:avLst/>
          </a:prstGeom>
          <a:noFill/>
          <a:ln/>
        </p:spPr>
        <p:txBody>
          <a:bodyPr wrap="none" lIns="0" tIns="0" rIns="0" bIns="0" rtlCol="0" anchor="t"/>
          <a:lstStyle/>
          <a:p>
            <a:pPr algn="l" indent="0" marL="0">
              <a:buNone/>
            </a:pPr>
            <a:r>
              <a:rPr lang="en-US" sz="3300" b="1" dirty="0">
                <a:solidFill>
                  <a:srgbClr val="7E776C"/>
                </a:solidFill>
                <a:latin typeface="Microsoft YaHei UI" pitchFamily="34" charset="0"/>
                <a:ea typeface="Microsoft YaHei" pitchFamily="34" charset="-122"/>
                <a:cs typeface="Microsoft YaHei UI" pitchFamily="34" charset="-120"/>
              </a:rPr>
              <a:t>3</a:t>
            </a:r>
            <a:endParaRPr lang="en-US" sz="3300" dirty="0">
              <a:latin typeface="Microsoft YaHei UI" pitchFamily="34" charset="0"/>
              <a:ea typeface="Microsoft YaHei" pitchFamily="34" charset="-122"/>
              <a:cs typeface="Microsoft YaHei UI" pitchFamily="34" charset="-120"/>
            </a:endParaRPr>
          </a:p>
        </p:txBody>
      </p:sp>
      <p:sp>
        <p:nvSpPr>
          <p:cNvPr id="35" name="Text 33"/>
          <p:cNvSpPr/>
          <p:nvPr/>
        </p:nvSpPr>
        <p:spPr>
          <a:xfrm>
            <a:off x="7181850" y="4551379"/>
            <a:ext cx="5010150" cy="251460"/>
          </a:xfrm>
          <a:prstGeom prst="rect">
            <a:avLst/>
          </a:prstGeom>
          <a:noFill/>
          <a:ln/>
        </p:spPr>
        <p:txBody>
          <a:bodyPr wrap="none" lIns="0" tIns="0" rIns="0" bIns="0" rtlCol="0" anchor="t"/>
          <a:lstStyle/>
          <a:p>
            <a:pPr algn="l" indent="0" marL="0">
              <a:buNone/>
            </a:pPr>
            <a:r>
              <a:rPr lang="en-US" sz="1650" b="1" dirty="0">
                <a:solidFill>
                  <a:srgbClr val="F3EFE7"/>
                </a:solidFill>
                <a:latin typeface="Microsoft YaHei UI" pitchFamily="34" charset="0"/>
                <a:ea typeface="Microsoft YaHei" pitchFamily="34" charset="-122"/>
                <a:cs typeface="Microsoft YaHei UI" pitchFamily="34" charset="-120"/>
              </a:rPr>
              <a:t>RPG</a:t>
            </a:r>
            <a:endParaRPr lang="en-US" sz="1650" dirty="0">
              <a:latin typeface="Microsoft YaHei UI" pitchFamily="34" charset="0"/>
              <a:ea typeface="Microsoft YaHei" pitchFamily="34" charset="-122"/>
              <a:cs typeface="Microsoft YaHei UI" pitchFamily="34" charset="-120"/>
            </a:endParaRPr>
          </a:p>
        </p:txBody>
      </p:sp>
      <p:sp>
        <p:nvSpPr>
          <p:cNvPr id="36" name="Shape 34"/>
          <p:cNvSpPr/>
          <p:nvPr/>
        </p:nvSpPr>
        <p:spPr>
          <a:xfrm>
            <a:off x="7181850" y="4933950"/>
            <a:ext cx="1150620" cy="76200"/>
          </a:xfrm>
          <a:prstGeom prst="roundRect">
            <a:avLst>
              <a:gd name="adj" fmla="val 50000"/>
            </a:avLst>
          </a:prstGeom>
          <a:solidFill>
            <a:srgbClr val="474755"/>
          </a:solidFill>
          <a:ln/>
        </p:spPr>
      </p:sp>
      <p:sp>
        <p:nvSpPr>
          <p:cNvPr id="37" name="Text 35"/>
          <p:cNvSpPr/>
          <p:nvPr/>
        </p:nvSpPr>
        <p:spPr>
          <a:xfrm>
            <a:off x="8446770" y="4864258"/>
            <a:ext cx="3745230" cy="205740"/>
          </a:xfrm>
          <a:prstGeom prst="rect">
            <a:avLst/>
          </a:prstGeom>
          <a:noFill/>
          <a:ln/>
        </p:spPr>
        <p:txBody>
          <a:bodyPr wrap="none" lIns="0" tIns="0" rIns="0" bIns="0" rtlCol="0" anchor="t"/>
          <a:lstStyle/>
          <a:p>
            <a:pPr algn="l" indent="0" marL="0">
              <a:buNone/>
            </a:pPr>
            <a:r>
              <a:rPr lang="en-US" sz="1350" dirty="0">
                <a:solidFill>
                  <a:srgbClr val="B0A694"/>
                </a:solidFill>
                <a:latin typeface="Microsoft YaHei UI" pitchFamily="34" charset="0"/>
                <a:ea typeface="Microsoft YaHei" pitchFamily="34" charset="-122"/>
                <a:cs typeface="Microsoft YaHei UI" pitchFamily="34" charset="-120"/>
              </a:rPr>
              <a:t>15.10%</a:t>
            </a:r>
            <a:endParaRPr lang="en-US" sz="1350" dirty="0">
              <a:latin typeface="Microsoft YaHei UI" pitchFamily="34" charset="0"/>
              <a:ea typeface="Microsoft YaHei" pitchFamily="34" charset="-122"/>
              <a:cs typeface="Microsoft YaHei UI" pitchFamily="34" charset="-120"/>
            </a:endParaRPr>
          </a:p>
        </p:txBody>
      </p:sp>
      <p:sp>
        <p:nvSpPr>
          <p:cNvPr id="38" name="Text 36"/>
          <p:cNvSpPr/>
          <p:nvPr/>
        </p:nvSpPr>
        <p:spPr>
          <a:xfrm>
            <a:off x="609600" y="5976152"/>
            <a:ext cx="115824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Source: CADPA, China Game Industry Report 2025. Shares of revenue within each top 100</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pic>
        <p:nvPicPr>
          <p:cNvPr id="3"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4" name="svg2pptx-gradient-s0008-0000"/>
          <p:cNvSpPr/>
          <p:nvPr/>
        </p:nvSpPr>
        <p:spPr>
          <a:xfrm>
            <a:off x="0" y="0"/>
            <a:ext cx="12192000" cy="6858000"/>
          </a:xfrm>
          <a:prstGeom prst="rect">
            <a:avLst/>
          </a:prstGeom>
          <a:gradFill rotWithShape="1">
            <a:gsLst>
              <a:gs pos="0">
                <a:srgbClr val="0F0F12">
                  <a:alpha val="90000"/>
                </a:srgbClr>
              </a:gs>
              <a:gs pos="55000">
                <a:srgbClr val="0F0F12">
                  <a:alpha val="40000"/>
                </a:srgbClr>
              </a:gs>
              <a:gs pos="100000">
                <a:srgbClr val="0F0F12">
                  <a:alpha val="20000"/>
                </a:srgbClr>
              </a:gs>
            </a:gsLst>
            <a:lin ang="0" scaled="1"/>
          </a:gradFill>
          <a:ln/>
        </p:spPr>
      </p:sp>
      <p:sp>
        <p:nvSpPr>
          <p:cNvPr id="5" name="Text 2"/>
          <p:cNvSpPr/>
          <p:nvPr/>
        </p:nvSpPr>
        <p:spPr>
          <a:xfrm>
            <a:off x="609600" y="2169406"/>
            <a:ext cx="11582400" cy="228600"/>
          </a:xfrm>
          <a:prstGeom prst="rect">
            <a:avLst/>
          </a:prstGeom>
          <a:noFill/>
          <a:ln/>
        </p:spPr>
        <p:txBody>
          <a:bodyPr wrap="none" lIns="0" tIns="0" rIns="0" bIns="0" rtlCol="0" anchor="t"/>
          <a:lstStyle/>
          <a:p>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A</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c</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t</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 </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t</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w</a:t>
            </a:r>
            <a:pPr algn="l" indent="0" marL="0">
              <a:buNone/>
            </a:pPr>
            <a:r>
              <a:rPr lang="en-US" sz="1500" dirty="0">
                <a:solidFill>
                  <a:srgbClr val="C4BFB6"/>
                </a:solidFill>
                <a:latin typeface="Microsoft YaHei UI" pitchFamily="34" charset="0"/>
                <a:ea typeface="Microsoft YaHei" pitchFamily="34" charset="-122"/>
                <a:cs typeface="Microsoft YaHei UI" pitchFamily="34" charset="-120"/>
              </a:rPr>
              <a:t>o</a:t>
            </a:r>
            <a:endParaRPr lang="en-US" sz="1500" dirty="0">
              <a:latin typeface="Microsoft YaHei UI" pitchFamily="34" charset="0"/>
              <a:ea typeface="Microsoft YaHei" pitchFamily="34" charset="-122"/>
              <a:cs typeface="Microsoft YaHei UI" pitchFamily="34" charset="-120"/>
            </a:endParaRPr>
          </a:p>
        </p:txBody>
      </p:sp>
      <p:sp>
        <p:nvSpPr>
          <p:cNvPr id="6" name="Text 3"/>
          <p:cNvSpPr/>
          <p:nvPr/>
        </p:nvSpPr>
        <p:spPr>
          <a:xfrm>
            <a:off x="609600" y="2521207"/>
            <a:ext cx="11582400" cy="1714500"/>
          </a:xfrm>
          <a:prstGeom prst="rect">
            <a:avLst/>
          </a:prstGeom>
          <a:noFill/>
          <a:ln/>
        </p:spPr>
        <p:txBody>
          <a:bodyPr wrap="none" lIns="0" tIns="0" rIns="0" bIns="0" rtlCol="0" anchor="t"/>
          <a:lstStyle/>
          <a:p>
            <a:pPr algn="l" indent="0" marL="0">
              <a:buNone/>
            </a:pPr>
            <a:r>
              <a:rPr lang="en-US" sz="11250" b="1" dirty="0">
                <a:solidFill>
                  <a:srgbClr val="F3EFE7"/>
                </a:solidFill>
                <a:latin typeface="Microsoft YaHei UI" pitchFamily="34" charset="0"/>
                <a:ea typeface="Microsoft YaHei" pitchFamily="34" charset="-122"/>
                <a:cs typeface="Microsoft YaHei UI" pitchFamily="34" charset="-120"/>
              </a:rPr>
              <a:t>Premium</a:t>
            </a:r>
            <a:endParaRPr lang="en-US" sz="11250" dirty="0">
              <a:latin typeface="Microsoft YaHei UI" pitchFamily="34" charset="0"/>
              <a:ea typeface="Microsoft YaHei" pitchFamily="34" charset="-122"/>
              <a:cs typeface="Microsoft YaHei UI" pitchFamily="34" charset="-120"/>
            </a:endParaRPr>
          </a:p>
        </p:txBody>
      </p:sp>
      <p:sp>
        <p:nvSpPr>
          <p:cNvPr id="7" name="Text 4"/>
          <p:cNvSpPr/>
          <p:nvPr/>
        </p:nvSpPr>
        <p:spPr>
          <a:xfrm>
            <a:off x="647700" y="4408504"/>
            <a:ext cx="11544300" cy="251460"/>
          </a:xfrm>
          <a:prstGeom prst="rect">
            <a:avLst/>
          </a:prstGeom>
          <a:noFill/>
          <a:ln/>
        </p:spPr>
        <p:txBody>
          <a:bodyPr wrap="none" lIns="0" tIns="0" rIns="0" bIns="0" rtlCol="0" anchor="t"/>
          <a:lstStyle/>
          <a:p>
            <a:pPr algn="l" indent="0" marL="0">
              <a:buNone/>
            </a:pPr>
            <a:r>
              <a:rPr lang="en-US" sz="1650" dirty="0">
                <a:solidFill>
                  <a:srgbClr val="B0A694"/>
                </a:solidFill>
                <a:latin typeface="Microsoft YaHei UI" pitchFamily="34" charset="0"/>
                <a:ea typeface="Microsoft YaHei" pitchFamily="34" charset="-122"/>
                <a:cs typeface="Microsoft YaHei UI" pitchFamily="34" charset="-120"/>
              </a:rPr>
              <a:t>Buy-to-play, and small teams</a:t>
            </a:r>
            <a:endParaRPr lang="en-US" sz="1650" dirty="0">
              <a:latin typeface="Microsoft YaHei UI" pitchFamily="34" charset="0"/>
              <a:ea typeface="Microsoft YaHei" pitchFamily="34" charset="-122"/>
              <a:cs typeface="Microsoft YaHei UI" pitchFamily="34" charset="-120"/>
            </a:endParaRPr>
          </a:p>
        </p:txBody>
      </p:sp>
      <p:sp>
        <p:nvSpPr>
          <p:cNvPr id="8" name="Shape 5"/>
          <p:cNvSpPr/>
          <p:nvPr/>
        </p:nvSpPr>
        <p:spPr>
          <a:xfrm>
            <a:off x="609600" y="6429375"/>
            <a:ext cx="9829800" cy="19050"/>
          </a:xfrm>
          <a:prstGeom prst="rect">
            <a:avLst/>
          </a:prstGeom>
          <a:solidFill>
            <a:srgbClr val="F3EFE7">
              <a:alpha val="25000"/>
            </a:srgbClr>
          </a:solidFill>
          <a:ln/>
        </p:spPr>
      </p:sp>
      <p:sp>
        <p:nvSpPr>
          <p:cNvPr id="9" name="Shape 6"/>
          <p:cNvSpPr/>
          <p:nvPr/>
        </p:nvSpPr>
        <p:spPr>
          <a:xfrm>
            <a:off x="609600" y="6429375"/>
            <a:ext cx="4914900" cy="19050"/>
          </a:xfrm>
          <a:prstGeom prst="rect">
            <a:avLst/>
          </a:prstGeom>
          <a:solidFill>
            <a:srgbClr val="C4BFB6"/>
          </a:solidFill>
          <a:ln/>
        </p:spPr>
      </p:sp>
      <p:sp>
        <p:nvSpPr>
          <p:cNvPr id="10" name="pptwise-slidenum-s0008"/>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9</a:t>
            </a:fld>
            <a:endParaRPr lang="en-US" sz="900" dirty="0">
              <a:latin typeface="Microsoft YaHei UI" pitchFamily="34" charset="0"/>
              <a:ea typeface="Microsoft YaHei" pitchFamily="34" charset="-122"/>
              <a:cs typeface="Microsoft YaHei UI" pitchFamily="34" charset="-120"/>
            </a:endParaRPr>
          </a:p>
        </p:txBody>
      </p:sp>
      <p:sp>
        <p:nvSpPr>
          <p:cNvPr id="11" name="Text 8"/>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5461000" cy="19050"/>
          </a:xfrm>
          <a:prstGeom prst="rect">
            <a:avLst/>
          </a:prstGeom>
          <a:solidFill>
            <a:srgbClr val="C4BFB6"/>
          </a:solidFill>
          <a:ln/>
        </p:spPr>
      </p:sp>
      <p:sp>
        <p:nvSpPr>
          <p:cNvPr id="5" name="pptwise-slidenum-s0009"/>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10</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svg2pptx-gradient-s0009-0000"/>
          <p:cNvSpPr/>
          <p:nvPr/>
        </p:nvSpPr>
        <p:spPr>
          <a:xfrm>
            <a:off x="1714500" y="-1238250"/>
            <a:ext cx="8763000" cy="8763000"/>
          </a:xfrm>
          <a:prstGeom prst="ellipse">
            <a:avLst/>
          </a:prstGeom>
          <a:gradFill rotWithShape="1">
            <a:gsLst>
              <a:gs pos="0">
                <a:srgbClr val="F3EFE7">
                  <a:alpha val="8000"/>
                </a:srgbClr>
              </a:gs>
              <a:gs pos="70711">
                <a:srgbClr val="F3EFE7">
                  <a:alpha val="0"/>
                </a:srgbClr>
              </a:gs>
              <a:gs pos="100000">
                <a:srgbClr val="F3EFE7">
                  <a:alpha val="0"/>
                </a:srgbClr>
              </a:gs>
            </a:gsLst>
            <a:path path="circle">
              <a:fillToRect l="50000" t="50000" r="50000" b="50000"/>
            </a:path>
          </a:gradFill>
          <a:ln/>
        </p:spPr>
      </p:sp>
      <p:sp>
        <p:nvSpPr>
          <p:cNvPr id="8" name="Text 6"/>
          <p:cNvSpPr/>
          <p:nvPr/>
        </p:nvSpPr>
        <p:spPr>
          <a:xfrm>
            <a:off x="0" y="1446229"/>
            <a:ext cx="12192000" cy="251460"/>
          </a:xfrm>
          <a:prstGeom prst="rect">
            <a:avLst/>
          </a:prstGeom>
          <a:noFill/>
          <a:ln/>
        </p:spPr>
        <p:txBody>
          <a:bodyPr wrap="none" lIns="0" tIns="0" rIns="0" bIns="0" rtlCol="0" anchor="t"/>
          <a:lstStyle/>
          <a:p>
            <a:pPr algn="ctr" indent="0" marL="0">
              <a:buNone/>
            </a:pPr>
            <a:r>
              <a:rPr lang="en-US" sz="1650" dirty="0">
                <a:solidFill>
                  <a:srgbClr val="B0A694"/>
                </a:solidFill>
                <a:latin typeface="Microsoft YaHei UI" pitchFamily="34" charset="0"/>
                <a:ea typeface="Microsoft YaHei" pitchFamily="34" charset="-122"/>
                <a:cs typeface="Microsoft YaHei UI" pitchFamily="34" charset="-120"/>
              </a:rPr>
              <a:t>Black Myth: Wukong, all platforms, under 4 days</a:t>
            </a:r>
            <a:endParaRPr lang="en-US" sz="1650" dirty="0">
              <a:latin typeface="Microsoft YaHei UI" pitchFamily="34" charset="0"/>
              <a:ea typeface="Microsoft YaHei" pitchFamily="34" charset="-122"/>
              <a:cs typeface="Microsoft YaHei UI" pitchFamily="34" charset="-120"/>
            </a:endParaRPr>
          </a:p>
        </p:txBody>
      </p:sp>
      <p:sp>
        <p:nvSpPr>
          <p:cNvPr id="9" name="Text 7"/>
          <p:cNvSpPr/>
          <p:nvPr/>
        </p:nvSpPr>
        <p:spPr>
          <a:xfrm>
            <a:off x="0" y="1746416"/>
            <a:ext cx="12192000" cy="2514600"/>
          </a:xfrm>
          <a:prstGeom prst="rect">
            <a:avLst/>
          </a:prstGeom>
          <a:noFill/>
          <a:ln/>
        </p:spPr>
        <p:txBody>
          <a:bodyPr wrap="none" lIns="0" tIns="0" rIns="0" bIns="0" rtlCol="0" anchor="t"/>
          <a:lstStyle/>
          <a:p>
            <a:pPr algn="ctr" indent="0" marL="0">
              <a:buNone/>
            </a:pPr>
            <a:r>
              <a:rPr lang="en-US" sz="16500" b="1" spc="-450" kern="0" dirty="0">
                <a:solidFill>
                  <a:srgbClr val="F3EFE7"/>
                </a:solidFill>
                <a:latin typeface="Microsoft YaHei UI" pitchFamily="34" charset="0"/>
                <a:ea typeface="Microsoft YaHei" pitchFamily="34" charset="-122"/>
                <a:cs typeface="Microsoft YaHei UI" pitchFamily="34" charset="-120"/>
              </a:rPr>
              <a:t>1</a:t>
            </a:r>
            <a:pPr algn="ctr" indent="0" marL="0">
              <a:buNone/>
            </a:pPr>
            <a:r>
              <a:rPr lang="en-US" sz="16500" b="1" dirty="0">
                <a:solidFill>
                  <a:srgbClr val="F3EFE7"/>
                </a:solidFill>
                <a:latin typeface="Microsoft YaHei UI" pitchFamily="34" charset="0"/>
                <a:ea typeface="Microsoft YaHei" pitchFamily="34" charset="-122"/>
                <a:cs typeface="Microsoft YaHei UI" pitchFamily="34" charset="-120"/>
              </a:rPr>
              <a:t>0</a:t>
            </a:r>
            <a:pPr algn="ctr" indent="0" marL="0">
              <a:buNone/>
            </a:pPr>
            <a:r>
              <a:rPr lang="en-US" sz="6000" b="1" dirty="0">
                <a:solidFill>
                  <a:srgbClr val="F3EFE7"/>
                </a:solidFill>
                <a:latin typeface="Microsoft YaHei UI" pitchFamily="34" charset="0"/>
                <a:ea typeface="Microsoft YaHei" pitchFamily="34" charset="-122"/>
                <a:cs typeface="Microsoft YaHei UI" pitchFamily="34" charset="-120"/>
              </a:rPr>
              <a:t> million copies</a:t>
            </a:r>
            <a:endParaRPr lang="en-US" sz="16500" dirty="0">
              <a:latin typeface="Microsoft YaHei UI" pitchFamily="34" charset="0"/>
              <a:ea typeface="Microsoft YaHei" pitchFamily="34" charset="-122"/>
              <a:cs typeface="Microsoft YaHei UI" pitchFamily="34" charset="-120"/>
            </a:endParaRPr>
          </a:p>
        </p:txBody>
      </p:sp>
      <p:sp>
        <p:nvSpPr>
          <p:cNvPr id="10" name="Text 8"/>
          <p:cNvSpPr/>
          <p:nvPr/>
        </p:nvSpPr>
        <p:spPr>
          <a:xfrm>
            <a:off x="0" y="4511110"/>
            <a:ext cx="12192000" cy="182880"/>
          </a:xfrm>
          <a:prstGeom prst="rect">
            <a:avLst/>
          </a:prstGeom>
          <a:noFill/>
          <a:ln/>
        </p:spPr>
        <p:txBody>
          <a:bodyPr wrap="none" lIns="0" tIns="0" rIns="0" bIns="0" rtlCol="0" anchor="t"/>
          <a:lstStyle/>
          <a:p>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D</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e</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v</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e</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l</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o</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p</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e</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r</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s</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 </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f</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i</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g</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u</a:t>
            </a:r>
            <a:pPr algn="ctr" indent="0" marL="0">
              <a:buNone/>
            </a:pPr>
            <a:r>
              <a:rPr lang="en-US" sz="1200" spc="75" kern="0" dirty="0">
                <a:solidFill>
                  <a:srgbClr val="C4BFB6"/>
                </a:solidFill>
                <a:latin typeface="Microsoft YaHei UI" pitchFamily="34" charset="0"/>
                <a:ea typeface="Microsoft YaHei" pitchFamily="34" charset="-122"/>
                <a:cs typeface="Microsoft YaHei UI" pitchFamily="34" charset="-120"/>
              </a:rPr>
              <a:t>r</a:t>
            </a:r>
            <a:pPr algn="ctr" indent="0" marL="0">
              <a:buNone/>
            </a:pPr>
            <a:r>
              <a:rPr lang="en-US" sz="1200" dirty="0">
                <a:solidFill>
                  <a:srgbClr val="C4BFB6"/>
                </a:solidFill>
                <a:latin typeface="Microsoft YaHei UI" pitchFamily="34" charset="0"/>
                <a:ea typeface="Microsoft YaHei" pitchFamily="34" charset="-122"/>
                <a:cs typeface="Microsoft YaHei UI" pitchFamily="34" charset="-120"/>
              </a:rPr>
              <a:t>e</a:t>
            </a:r>
            <a:endParaRPr lang="en-US" sz="1200" dirty="0">
              <a:latin typeface="Microsoft YaHei UI" pitchFamily="34" charset="0"/>
              <a:ea typeface="Microsoft YaHei" pitchFamily="34" charset="-122"/>
              <a:cs typeface="Microsoft YaHei UI" pitchFamily="34" charset="-120"/>
            </a:endParaRPr>
          </a:p>
        </p:txBody>
      </p:sp>
      <p:sp>
        <p:nvSpPr>
          <p:cNvPr id="11" name="Text 9"/>
          <p:cNvSpPr/>
          <p:nvPr/>
        </p:nvSpPr>
        <p:spPr>
          <a:xfrm>
            <a:off x="0" y="5976152"/>
            <a:ext cx="12192000" cy="125730"/>
          </a:xfrm>
          <a:prstGeom prst="rect">
            <a:avLst/>
          </a:prstGeom>
          <a:noFill/>
          <a:ln/>
        </p:spPr>
        <p:txBody>
          <a:bodyPr wrap="none" lIns="0" tIns="0" rIns="0" bIns="0" rtlCol="0" anchor="t"/>
          <a:lstStyle/>
          <a:p>
            <a:pPr algn="ctr" indent="0" marL="0">
              <a:buNone/>
            </a:pPr>
            <a:r>
              <a:rPr lang="en-US" sz="825" dirty="0">
                <a:solidFill>
                  <a:srgbClr val="7E776C"/>
                </a:solidFill>
                <a:latin typeface="Microsoft YaHei UI" pitchFamily="34" charset="0"/>
                <a:ea typeface="Microsoft YaHei" pitchFamily="34" charset="-122"/>
                <a:cs typeface="Microsoft YaHei UI" pitchFamily="34" charset="-120"/>
              </a:rPr>
              <a:t>Source: developer</a:t>
            </a:r>
            <a:pPr algn="ctr" indent="0" marL="0">
              <a:buNone/>
            </a:pPr>
            <a:r>
              <a:rPr lang="en-US" sz="825" dirty="0">
                <a:solidFill>
                  <a:srgbClr val="7E776C"/>
                </a:solidFill>
                <a:latin typeface="Microsoft YaHei UI" pitchFamily="34" charset="0"/>
                <a:ea typeface="Microsoft YaHei" pitchFamily="34" charset="-122"/>
                <a:cs typeface="Microsoft YaHei UI" pitchFamily="34" charset="-120"/>
              </a:rPr>
              <a:t>'</a:t>
            </a:r>
            <a:pPr algn="ctr" indent="0" marL="0">
              <a:buNone/>
            </a:pPr>
            <a:r>
              <a:rPr lang="en-US" sz="825" dirty="0">
                <a:solidFill>
                  <a:srgbClr val="7E776C"/>
                </a:solidFill>
                <a:latin typeface="Microsoft YaHei UI" pitchFamily="34" charset="0"/>
                <a:ea typeface="Microsoft YaHei" pitchFamily="34" charset="-122"/>
                <a:cs typeface="Microsoft YaHei UI" pitchFamily="34" charset="-120"/>
              </a:rPr>
              <a:t>s announcement, via The Paper, August 23, 2024</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6007100" cy="19050"/>
          </a:xfrm>
          <a:prstGeom prst="rect">
            <a:avLst/>
          </a:prstGeom>
          <a:solidFill>
            <a:srgbClr val="C4BFB6"/>
          </a:solidFill>
          <a:ln/>
        </p:spPr>
      </p:sp>
      <p:sp>
        <p:nvSpPr>
          <p:cNvPr id="5" name="pptwise-slidenum-s0010"/>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11</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394864"/>
            <a:ext cx="115824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w</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P</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i</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8" name="Text 6"/>
          <p:cNvSpPr/>
          <p:nvPr/>
        </p:nvSpPr>
        <p:spPr>
          <a:xfrm>
            <a:off x="609600" y="728837"/>
            <a:ext cx="11582400" cy="457200"/>
          </a:xfrm>
          <a:prstGeom prst="rect">
            <a:avLst/>
          </a:prstGeom>
          <a:noFill/>
          <a:ln/>
        </p:spPr>
        <p:txBody>
          <a:bodyPr wrap="none" lIns="0" tIns="0" rIns="0" bIns="0" rtlCol="0" anchor="t"/>
          <a:lstStyle/>
          <a:p>
            <a:pPr algn="l" indent="0" marL="0">
              <a:buNone/>
            </a:pPr>
            <a:r>
              <a:rPr lang="en-US" sz="3000" b="1" dirty="0">
                <a:solidFill>
                  <a:srgbClr val="F3EFE7"/>
                </a:solidFill>
                <a:latin typeface="Microsoft YaHei UI" pitchFamily="34" charset="0"/>
                <a:ea typeface="Microsoft YaHei" pitchFamily="34" charset="-122"/>
                <a:cs typeface="Microsoft YaHei UI" pitchFamily="34" charset="-120"/>
              </a:rPr>
              <a:t>Same genre, peaks hundreds of times apart</a:t>
            </a:r>
            <a:endParaRPr lang="en-US" sz="3000" dirty="0">
              <a:latin typeface="Microsoft YaHei UI" pitchFamily="34" charset="0"/>
              <a:ea typeface="Microsoft YaHei" pitchFamily="34" charset="-122"/>
              <a:cs typeface="Microsoft YaHei UI" pitchFamily="34" charset="-120"/>
            </a:endParaRPr>
          </a:p>
        </p:txBody>
      </p:sp>
      <p:sp>
        <p:nvSpPr>
          <p:cNvPr id="9" name="Text 7"/>
          <p:cNvSpPr/>
          <p:nvPr/>
        </p:nvSpPr>
        <p:spPr>
          <a:xfrm>
            <a:off x="609600" y="1519537"/>
            <a:ext cx="11582400" cy="160020"/>
          </a:xfrm>
          <a:prstGeom prst="rect">
            <a:avLst/>
          </a:prstGeom>
          <a:noFill/>
          <a:ln/>
        </p:spPr>
        <p:txBody>
          <a:bodyPr wrap="none" lIns="0" tIns="0" rIns="0" bIns="0" rtlCol="0" anchor="t"/>
          <a:lstStyle/>
          <a:p>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S</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l</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l</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i</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u</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p</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050" spc="38"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k</a:t>
            </a:r>
            <a:endParaRPr lang="en-US" sz="1050" dirty="0">
              <a:latin typeface="Microsoft YaHei UI" pitchFamily="34" charset="0"/>
              <a:ea typeface="Microsoft YaHei" pitchFamily="34" charset="-122"/>
              <a:cs typeface="Microsoft YaHei UI" pitchFamily="34" charset="-120"/>
            </a:endParaRPr>
          </a:p>
        </p:txBody>
      </p:sp>
      <p:sp>
        <p:nvSpPr>
          <p:cNvPr id="10" name="Text 8"/>
          <p:cNvSpPr/>
          <p:nvPr/>
        </p:nvSpPr>
        <p:spPr>
          <a:xfrm>
            <a:off x="609600" y="1931281"/>
            <a:ext cx="11582400" cy="228600"/>
          </a:xfrm>
          <a:prstGeom prst="rect">
            <a:avLst/>
          </a:prstGeom>
          <a:noFill/>
          <a:ln/>
        </p:spPr>
        <p:txBody>
          <a:bodyPr wrap="none" lIns="0" tIns="0" rIns="0" bIns="0" rtlCol="0" anchor="t"/>
          <a:lstStyle/>
          <a:p>
            <a:pPr algn="l" indent="0" marL="0">
              <a:buNone/>
            </a:pPr>
            <a:r>
              <a:rPr lang="en-US" sz="1500" b="1" dirty="0">
                <a:solidFill>
                  <a:srgbClr val="F3EFE7"/>
                </a:solidFill>
                <a:latin typeface="Microsoft YaHei UI" pitchFamily="34" charset="0"/>
                <a:ea typeface="Microsoft YaHei" pitchFamily="34" charset="-122"/>
                <a:cs typeface="Microsoft YaHei UI" pitchFamily="34" charset="-120"/>
              </a:rPr>
              <a:t>Black Myth: Wukong</a:t>
            </a:r>
            <a:endParaRPr lang="en-US" sz="1500" dirty="0">
              <a:latin typeface="Microsoft YaHei UI" pitchFamily="34" charset="0"/>
              <a:ea typeface="Microsoft YaHei" pitchFamily="34" charset="-122"/>
              <a:cs typeface="Microsoft YaHei UI" pitchFamily="34" charset="-120"/>
            </a:endParaRPr>
          </a:p>
        </p:txBody>
      </p:sp>
      <p:sp>
        <p:nvSpPr>
          <p:cNvPr id="11" name="Shape 9"/>
          <p:cNvSpPr/>
          <p:nvPr/>
        </p:nvSpPr>
        <p:spPr>
          <a:xfrm>
            <a:off x="609600" y="2286000"/>
            <a:ext cx="8382000" cy="266700"/>
          </a:xfrm>
          <a:prstGeom prst="rect">
            <a:avLst/>
          </a:prstGeom>
          <a:solidFill>
            <a:srgbClr val="E8E4DC"/>
          </a:solidFill>
          <a:ln/>
        </p:spPr>
      </p:sp>
      <p:sp>
        <p:nvSpPr>
          <p:cNvPr id="12" name="Text 10"/>
          <p:cNvSpPr/>
          <p:nvPr/>
        </p:nvSpPr>
        <p:spPr>
          <a:xfrm>
            <a:off x="9144000" y="2258023"/>
            <a:ext cx="3048000" cy="320040"/>
          </a:xfrm>
          <a:prstGeom prst="rect">
            <a:avLst/>
          </a:prstGeom>
          <a:noFill/>
          <a:ln/>
        </p:spPr>
        <p:txBody>
          <a:bodyPr wrap="none" lIns="0" tIns="0" rIns="0" bIns="0" rtlCol="0" anchor="t"/>
          <a:lstStyle/>
          <a:p>
            <a:pPr algn="l" indent="0" marL="0">
              <a:buNone/>
            </a:pPr>
            <a:r>
              <a:rPr lang="en-US" sz="2100" b="1" dirty="0">
                <a:solidFill>
                  <a:srgbClr val="F3EFE7"/>
                </a:solidFill>
                <a:latin typeface="Microsoft YaHei UI" pitchFamily="34" charset="0"/>
                <a:ea typeface="Microsoft YaHei" pitchFamily="34" charset="-122"/>
                <a:cs typeface="Microsoft YaHei UI" pitchFamily="34" charset="-120"/>
              </a:rPr>
              <a:t>2,415,714</a:t>
            </a:r>
            <a:endParaRPr lang="en-US" sz="2100" dirty="0">
              <a:latin typeface="Microsoft YaHei UI" pitchFamily="34" charset="0"/>
              <a:ea typeface="Microsoft YaHei" pitchFamily="34" charset="-122"/>
              <a:cs typeface="Microsoft YaHei UI" pitchFamily="34" charset="-120"/>
            </a:endParaRPr>
          </a:p>
        </p:txBody>
      </p:sp>
      <p:sp>
        <p:nvSpPr>
          <p:cNvPr id="13" name="Text 11"/>
          <p:cNvSpPr/>
          <p:nvPr/>
        </p:nvSpPr>
        <p:spPr>
          <a:xfrm>
            <a:off x="609600" y="2979031"/>
            <a:ext cx="11582400" cy="228600"/>
          </a:xfrm>
          <a:prstGeom prst="rect">
            <a:avLst/>
          </a:prstGeom>
          <a:noFill/>
          <a:ln/>
        </p:spPr>
        <p:txBody>
          <a:bodyPr wrap="none" lIns="0" tIns="0" rIns="0" bIns="0" rtlCol="0" anchor="t"/>
          <a:lstStyle/>
          <a:p>
            <a:pPr algn="l" indent="0" marL="0">
              <a:buNone/>
            </a:pPr>
            <a:r>
              <a:rPr lang="en-US" sz="1500" b="1" dirty="0">
                <a:solidFill>
                  <a:srgbClr val="F3EFE7"/>
                </a:solidFill>
                <a:latin typeface="Microsoft YaHei UI" pitchFamily="34" charset="0"/>
                <a:ea typeface="Microsoft YaHei" pitchFamily="34" charset="-122"/>
                <a:cs typeface="Microsoft YaHei UI" pitchFamily="34" charset="-120"/>
              </a:rPr>
              <a:t>Wuchang: Fallen Feathers</a:t>
            </a:r>
            <a:endParaRPr lang="en-US" sz="1500" dirty="0">
              <a:latin typeface="Microsoft YaHei UI" pitchFamily="34" charset="0"/>
              <a:ea typeface="Microsoft YaHei" pitchFamily="34" charset="-122"/>
              <a:cs typeface="Microsoft YaHei UI" pitchFamily="34" charset="-120"/>
            </a:endParaRPr>
          </a:p>
        </p:txBody>
      </p:sp>
      <p:sp>
        <p:nvSpPr>
          <p:cNvPr id="14" name="Shape 12"/>
          <p:cNvSpPr/>
          <p:nvPr/>
        </p:nvSpPr>
        <p:spPr>
          <a:xfrm>
            <a:off x="609600" y="3333750"/>
            <a:ext cx="456339" cy="266700"/>
          </a:xfrm>
          <a:prstGeom prst="rect">
            <a:avLst/>
          </a:prstGeom>
          <a:solidFill>
            <a:srgbClr val="B0A694"/>
          </a:solidFill>
          <a:ln/>
        </p:spPr>
      </p:sp>
      <p:sp>
        <p:nvSpPr>
          <p:cNvPr id="15" name="Text 13"/>
          <p:cNvSpPr/>
          <p:nvPr/>
        </p:nvSpPr>
        <p:spPr>
          <a:xfrm>
            <a:off x="1218339" y="3305773"/>
            <a:ext cx="10973661" cy="320040"/>
          </a:xfrm>
          <a:prstGeom prst="rect">
            <a:avLst/>
          </a:prstGeom>
          <a:noFill/>
          <a:ln/>
        </p:spPr>
        <p:txBody>
          <a:bodyPr wrap="none" lIns="0" tIns="0" rIns="0" bIns="0" rtlCol="0" anchor="t"/>
          <a:lstStyle/>
          <a:p>
            <a:pPr algn="l" indent="0" marL="0">
              <a:buNone/>
            </a:pPr>
            <a:r>
              <a:rPr lang="en-US" sz="2100" b="1" dirty="0">
                <a:solidFill>
                  <a:srgbClr val="B0A694"/>
                </a:solidFill>
                <a:latin typeface="Microsoft YaHei UI" pitchFamily="34" charset="0"/>
                <a:ea typeface="Microsoft YaHei" pitchFamily="34" charset="-122"/>
                <a:cs typeface="Microsoft YaHei UI" pitchFamily="34" charset="-120"/>
              </a:rPr>
              <a:t>131,518</a:t>
            </a:r>
            <a:endParaRPr lang="en-US" sz="21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4026781"/>
            <a:ext cx="11582400" cy="228600"/>
          </a:xfrm>
          <a:prstGeom prst="rect">
            <a:avLst/>
          </a:prstGeom>
          <a:noFill/>
          <a:ln/>
        </p:spPr>
        <p:txBody>
          <a:bodyPr wrap="none" lIns="0" tIns="0" rIns="0" bIns="0" rtlCol="0" anchor="t"/>
          <a:lstStyle/>
          <a:p>
            <a:pPr algn="l" indent="0" marL="0">
              <a:buNone/>
            </a:pPr>
            <a:r>
              <a:rPr lang="en-US" sz="1500" b="1" dirty="0">
                <a:solidFill>
                  <a:srgbClr val="F3EFE7"/>
                </a:solidFill>
                <a:latin typeface="Microsoft YaHei UI" pitchFamily="34" charset="0"/>
                <a:ea typeface="Microsoft YaHei" pitchFamily="34" charset="-122"/>
                <a:cs typeface="Microsoft YaHei UI" pitchFamily="34" charset="-120"/>
              </a:rPr>
              <a:t>Lost Soul Aside</a:t>
            </a:r>
            <a:endParaRPr lang="en-US" sz="15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4381500"/>
            <a:ext cx="14288" cy="266700"/>
          </a:xfrm>
          <a:prstGeom prst="rect">
            <a:avLst/>
          </a:prstGeom>
          <a:solidFill>
            <a:srgbClr val="C4BFB6"/>
          </a:solidFill>
          <a:ln/>
        </p:spPr>
      </p:sp>
      <p:sp>
        <p:nvSpPr>
          <p:cNvPr id="18" name="Text 16"/>
          <p:cNvSpPr/>
          <p:nvPr/>
        </p:nvSpPr>
        <p:spPr>
          <a:xfrm>
            <a:off x="776288" y="4353523"/>
            <a:ext cx="11415713" cy="320040"/>
          </a:xfrm>
          <a:prstGeom prst="rect">
            <a:avLst/>
          </a:prstGeom>
          <a:noFill/>
          <a:ln/>
        </p:spPr>
        <p:txBody>
          <a:bodyPr wrap="none" lIns="0" tIns="0" rIns="0" bIns="0" rtlCol="0" anchor="t"/>
          <a:lstStyle/>
          <a:p>
            <a:pPr algn="l" indent="0" marL="0">
              <a:buNone/>
            </a:pPr>
            <a:r>
              <a:rPr lang="en-US" sz="2100" b="1" dirty="0">
                <a:solidFill>
                  <a:srgbClr val="C4BFB6"/>
                </a:solidFill>
                <a:latin typeface="Microsoft YaHei UI" pitchFamily="34" charset="0"/>
                <a:ea typeface="Microsoft YaHei" pitchFamily="34" charset="-122"/>
                <a:cs typeface="Microsoft YaHei UI" pitchFamily="34" charset="-120"/>
              </a:rPr>
              <a:t>3,070</a:t>
            </a:r>
            <a:endParaRPr lang="en-US" sz="21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609600" y="5178583"/>
            <a:ext cx="11582400" cy="205740"/>
          </a:xfrm>
          <a:prstGeom prst="rect">
            <a:avLst/>
          </a:prstGeom>
          <a:noFill/>
          <a:ln/>
        </p:spPr>
        <p:txBody>
          <a:bodyPr wrap="none" lIns="0" tIns="0" rIns="0" bIns="0" rtlCol="0" anchor="t"/>
          <a:lstStyle/>
          <a:p>
            <a:pPr algn="l" indent="0" marL="0">
              <a:buNone/>
            </a:pPr>
            <a:r>
              <a:rPr lang="en-US" sz="1350" dirty="0">
                <a:solidFill>
                  <a:srgbClr val="F3EFE7"/>
                </a:solidFill>
                <a:latin typeface="Microsoft YaHei UI" pitchFamily="34" charset="0"/>
                <a:ea typeface="Microsoft YaHei" pitchFamily="34" charset="-122"/>
                <a:cs typeface="Microsoft YaHei UI" pitchFamily="34" charset="-120"/>
              </a:rPr>
              <a:t>Top and bottom about </a:t>
            </a:r>
            <a:pPr algn="l" indent="0" marL="0">
              <a:buNone/>
            </a:pPr>
            <a:r>
              <a:rPr lang="en-US" sz="1350" b="1" dirty="0">
                <a:solidFill>
                  <a:srgbClr val="C4BFB6"/>
                </a:solidFill>
                <a:latin typeface="Microsoft YaHei UI" pitchFamily="34" charset="0"/>
                <a:ea typeface="Microsoft YaHei" pitchFamily="34" charset="-122"/>
                <a:cs typeface="Microsoft YaHei UI" pitchFamily="34" charset="-120"/>
              </a:rPr>
              <a:t>787 times</a:t>
            </a:r>
            <a:pPr algn="l" indent="0" marL="0">
              <a:buNone/>
            </a:pPr>
            <a:r>
              <a:rPr lang="en-US" sz="1350" dirty="0">
                <a:solidFill>
                  <a:srgbClr val="F3EFE7"/>
                </a:solidFill>
                <a:latin typeface="Microsoft YaHei UI" pitchFamily="34" charset="0"/>
                <a:ea typeface="Microsoft YaHei" pitchFamily="34" charset="-122"/>
                <a:cs typeface="Microsoft YaHei UI" pitchFamily="34" charset="-120"/>
              </a:rPr>
              <a:t> apart　Players online at once, not sales</a:t>
            </a:r>
            <a:endParaRPr lang="en-US" sz="1350" dirty="0">
              <a:latin typeface="Microsoft YaHei UI" pitchFamily="34" charset="0"/>
              <a:ea typeface="Microsoft YaHei" pitchFamily="34" charset="-122"/>
              <a:cs typeface="Microsoft YaHei UI" pitchFamily="34" charset="-120"/>
            </a:endParaRPr>
          </a:p>
        </p:txBody>
      </p:sp>
      <p:sp>
        <p:nvSpPr>
          <p:cNvPr id="20" name="Text 18"/>
          <p:cNvSpPr/>
          <p:nvPr/>
        </p:nvSpPr>
        <p:spPr>
          <a:xfrm>
            <a:off x="609600" y="5558137"/>
            <a:ext cx="11582400" cy="160020"/>
          </a:xfrm>
          <a:prstGeom prst="rect">
            <a:avLst/>
          </a:prstGeom>
          <a:noFill/>
          <a:ln/>
        </p:spPr>
        <p:txBody>
          <a:bodyPr wrap="none" lIns="0" tIns="0" rIns="0" bIns="0" rtlCol="0" anchor="t"/>
          <a:lstStyle/>
          <a:p>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Console game revenue in China fell 7.06% to RMB 961 million in H1 2026. CADPA blames Black Myth cooling off and too few follow-ups</a:t>
            </a:r>
            <a:endParaRPr lang="en-US" sz="1050" dirty="0">
              <a:latin typeface="Microsoft YaHei UI" pitchFamily="34" charset="0"/>
              <a:ea typeface="Microsoft YaHei" pitchFamily="34" charset="-122"/>
              <a:cs typeface="Microsoft YaHei UI" pitchFamily="34" charset="-120"/>
            </a:endParaRPr>
          </a:p>
        </p:txBody>
      </p:sp>
      <p:sp>
        <p:nvSpPr>
          <p:cNvPr id="21" name="Text 19"/>
          <p:cNvSpPr/>
          <p:nvPr/>
        </p:nvSpPr>
        <p:spPr>
          <a:xfrm>
            <a:off x="609600" y="6033302"/>
            <a:ext cx="115824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Source: SteamDB via Internet Archive snapshots (December 2025 to August 2026), CADPA H1 2026 report. Multiple calculated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6553200" cy="19050"/>
          </a:xfrm>
          <a:prstGeom prst="rect">
            <a:avLst/>
          </a:prstGeom>
          <a:solidFill>
            <a:srgbClr val="C4BFB6"/>
          </a:solidFill>
          <a:ln/>
        </p:spPr>
      </p:sp>
      <p:sp>
        <p:nvSpPr>
          <p:cNvPr id="5" name="pptwise-slidenum-s0011"/>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12</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394864"/>
            <a:ext cx="115824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w</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P</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i</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8" name="Text 6"/>
          <p:cNvSpPr/>
          <p:nvPr/>
        </p:nvSpPr>
        <p:spPr>
          <a:xfrm>
            <a:off x="609600" y="1377235"/>
            <a:ext cx="11582400" cy="2286000"/>
          </a:xfrm>
          <a:prstGeom prst="rect">
            <a:avLst/>
          </a:prstGeom>
          <a:noFill/>
          <a:ln/>
        </p:spPr>
        <p:txBody>
          <a:bodyPr wrap="none" lIns="0" tIns="0" rIns="0" bIns="0" rtlCol="0" anchor="t"/>
          <a:lstStyle/>
          <a:p>
            <a:pPr algn="l" indent="0" marL="0">
              <a:buNone/>
            </a:pPr>
            <a:r>
              <a:rPr lang="en-US" sz="15000" b="1" spc="-300" kern="0" dirty="0">
                <a:solidFill>
                  <a:srgbClr val="F3EFE7"/>
                </a:solidFill>
                <a:latin typeface="Microsoft YaHei UI" pitchFamily="34" charset="0"/>
                <a:ea typeface="Microsoft YaHei" pitchFamily="34" charset="-122"/>
                <a:cs typeface="Microsoft YaHei UI" pitchFamily="34" charset="-120"/>
              </a:rPr>
              <a:t>1</a:t>
            </a:r>
            <a:pPr algn="l" indent="0" marL="0">
              <a:buNone/>
            </a:pPr>
            <a:r>
              <a:rPr lang="en-US" sz="15000" b="1" spc="-300" kern="0" dirty="0">
                <a:solidFill>
                  <a:srgbClr val="F3EFE7"/>
                </a:solidFill>
                <a:latin typeface="Microsoft YaHei UI" pitchFamily="34" charset="0"/>
                <a:ea typeface="Microsoft YaHei" pitchFamily="34" charset="-122"/>
                <a:cs typeface="Microsoft YaHei UI" pitchFamily="34" charset="-120"/>
              </a:rPr>
              <a:t> </a:t>
            </a:r>
            <a:pPr algn="l" indent="0" marL="0">
              <a:buNone/>
            </a:pPr>
            <a:r>
              <a:rPr lang="en-US" sz="15000" b="1" spc="-300" kern="0" dirty="0">
                <a:solidFill>
                  <a:srgbClr val="F3EFE7"/>
                </a:solidFill>
                <a:latin typeface="Microsoft YaHei UI" pitchFamily="34" charset="0"/>
                <a:ea typeface="Microsoft YaHei" pitchFamily="34" charset="-122"/>
                <a:cs typeface="Microsoft YaHei UI" pitchFamily="34" charset="-120"/>
              </a:rPr>
              <a:t>i</a:t>
            </a:r>
            <a:pPr algn="l" indent="0" marL="0">
              <a:buNone/>
            </a:pPr>
            <a:r>
              <a:rPr lang="en-US" sz="15000" b="1" spc="-300" kern="0" dirty="0">
                <a:solidFill>
                  <a:srgbClr val="F3EFE7"/>
                </a:solidFill>
                <a:latin typeface="Microsoft YaHei UI" pitchFamily="34" charset="0"/>
                <a:ea typeface="Microsoft YaHei" pitchFamily="34" charset="-122"/>
                <a:cs typeface="Microsoft YaHei UI" pitchFamily="34" charset="-120"/>
              </a:rPr>
              <a:t>n</a:t>
            </a:r>
            <a:pPr algn="l" indent="0" marL="0">
              <a:buNone/>
            </a:pPr>
            <a:r>
              <a:rPr lang="en-US" sz="15000" b="1" spc="-300" kern="0" dirty="0">
                <a:solidFill>
                  <a:srgbClr val="F3EFE7"/>
                </a:solidFill>
                <a:latin typeface="Microsoft YaHei UI" pitchFamily="34" charset="0"/>
                <a:ea typeface="Microsoft YaHei" pitchFamily="34" charset="-122"/>
                <a:cs typeface="Microsoft YaHei UI" pitchFamily="34" charset="-120"/>
              </a:rPr>
              <a:t> </a:t>
            </a:r>
            <a:pPr algn="l" indent="0" marL="0">
              <a:buNone/>
            </a:pPr>
            <a:r>
              <a:rPr lang="en-US" sz="15000" b="1" dirty="0">
                <a:solidFill>
                  <a:srgbClr val="F3EFE7"/>
                </a:solidFill>
                <a:latin typeface="Microsoft YaHei UI" pitchFamily="34" charset="0"/>
                <a:ea typeface="Microsoft YaHei" pitchFamily="34" charset="-122"/>
                <a:cs typeface="Microsoft YaHei UI" pitchFamily="34" charset="-120"/>
              </a:rPr>
              <a:t>4</a:t>
            </a:r>
            <a:endParaRPr lang="en-US" sz="15000" dirty="0">
              <a:latin typeface="Microsoft YaHei UI" pitchFamily="34" charset="0"/>
              <a:ea typeface="Microsoft YaHei" pitchFamily="34" charset="-122"/>
              <a:cs typeface="Microsoft YaHei UI" pitchFamily="34" charset="-120"/>
            </a:endParaRPr>
          </a:p>
        </p:txBody>
      </p:sp>
      <p:sp>
        <p:nvSpPr>
          <p:cNvPr id="9" name="Shape 7"/>
          <p:cNvSpPr/>
          <p:nvPr/>
        </p:nvSpPr>
        <p:spPr>
          <a:xfrm>
            <a:off x="6810375" y="1381125"/>
            <a:ext cx="285750" cy="285750"/>
          </a:xfrm>
          <a:prstGeom prst="ellipse">
            <a:avLst/>
          </a:prstGeom>
          <a:solidFill>
            <a:srgbClr val="C4BFB6"/>
          </a:solidFill>
          <a:ln/>
        </p:spPr>
      </p:sp>
      <p:sp>
        <p:nvSpPr>
          <p:cNvPr id="10" name="Shape 8"/>
          <p:cNvSpPr/>
          <p:nvPr/>
        </p:nvSpPr>
        <p:spPr>
          <a:xfrm>
            <a:off x="7248525" y="1381125"/>
            <a:ext cx="285750" cy="285750"/>
          </a:xfrm>
          <a:prstGeom prst="ellipse">
            <a:avLst/>
          </a:prstGeom>
          <a:solidFill>
            <a:srgbClr val="C4BFB6"/>
          </a:solidFill>
          <a:ln/>
        </p:spPr>
      </p:sp>
      <p:sp>
        <p:nvSpPr>
          <p:cNvPr id="11" name="Shape 9"/>
          <p:cNvSpPr/>
          <p:nvPr/>
        </p:nvSpPr>
        <p:spPr>
          <a:xfrm>
            <a:off x="7686675" y="1381125"/>
            <a:ext cx="285750" cy="285750"/>
          </a:xfrm>
          <a:prstGeom prst="ellipse">
            <a:avLst/>
          </a:prstGeom>
          <a:solidFill>
            <a:srgbClr val="C4BFB6"/>
          </a:solidFill>
          <a:ln/>
        </p:spPr>
      </p:sp>
      <p:sp>
        <p:nvSpPr>
          <p:cNvPr id="12" name="Shape 10"/>
          <p:cNvSpPr/>
          <p:nvPr/>
        </p:nvSpPr>
        <p:spPr>
          <a:xfrm>
            <a:off x="8124825" y="1381125"/>
            <a:ext cx="285750" cy="285750"/>
          </a:xfrm>
          <a:prstGeom prst="ellipse">
            <a:avLst/>
          </a:prstGeom>
          <a:solidFill>
            <a:srgbClr val="C4BFB6"/>
          </a:solidFill>
          <a:ln/>
        </p:spPr>
      </p:sp>
      <p:sp>
        <p:nvSpPr>
          <p:cNvPr id="13" name="Shape 11"/>
          <p:cNvSpPr/>
          <p:nvPr/>
        </p:nvSpPr>
        <p:spPr>
          <a:xfrm>
            <a:off x="8562975" y="1381125"/>
            <a:ext cx="285750" cy="285750"/>
          </a:xfrm>
          <a:prstGeom prst="ellipse">
            <a:avLst/>
          </a:prstGeom>
          <a:solidFill>
            <a:srgbClr val="C4BFB6"/>
          </a:solidFill>
          <a:ln/>
        </p:spPr>
      </p:sp>
      <p:sp>
        <p:nvSpPr>
          <p:cNvPr id="14" name="Shape 12"/>
          <p:cNvSpPr/>
          <p:nvPr/>
        </p:nvSpPr>
        <p:spPr>
          <a:xfrm>
            <a:off x="9001125" y="1381125"/>
            <a:ext cx="285750" cy="285750"/>
          </a:xfrm>
          <a:prstGeom prst="ellipse">
            <a:avLst/>
          </a:prstGeom>
          <a:solidFill>
            <a:srgbClr val="C4BFB6"/>
          </a:solidFill>
          <a:ln/>
        </p:spPr>
      </p:sp>
      <p:sp>
        <p:nvSpPr>
          <p:cNvPr id="15" name="Shape 13"/>
          <p:cNvSpPr/>
          <p:nvPr/>
        </p:nvSpPr>
        <p:spPr>
          <a:xfrm>
            <a:off x="9439275" y="1381125"/>
            <a:ext cx="285750" cy="285750"/>
          </a:xfrm>
          <a:prstGeom prst="ellipse">
            <a:avLst/>
          </a:prstGeom>
          <a:solidFill>
            <a:srgbClr val="C4BFB6"/>
          </a:solidFill>
          <a:ln/>
        </p:spPr>
      </p:sp>
      <p:sp>
        <p:nvSpPr>
          <p:cNvPr id="16" name="Shape 14"/>
          <p:cNvSpPr/>
          <p:nvPr/>
        </p:nvSpPr>
        <p:spPr>
          <a:xfrm>
            <a:off x="9877425" y="1381125"/>
            <a:ext cx="285750" cy="285750"/>
          </a:xfrm>
          <a:prstGeom prst="ellipse">
            <a:avLst/>
          </a:prstGeom>
          <a:solidFill>
            <a:srgbClr val="C4BFB6"/>
          </a:solidFill>
          <a:ln/>
        </p:spPr>
      </p:sp>
      <p:sp>
        <p:nvSpPr>
          <p:cNvPr id="17" name="Shape 15"/>
          <p:cNvSpPr/>
          <p:nvPr/>
        </p:nvSpPr>
        <p:spPr>
          <a:xfrm>
            <a:off x="10315575" y="1381125"/>
            <a:ext cx="285750" cy="285750"/>
          </a:xfrm>
          <a:prstGeom prst="ellipse">
            <a:avLst/>
          </a:prstGeom>
          <a:solidFill>
            <a:srgbClr val="C4BFB6"/>
          </a:solidFill>
          <a:ln/>
        </p:spPr>
      </p:sp>
      <p:sp>
        <p:nvSpPr>
          <p:cNvPr id="18" name="Shape 16"/>
          <p:cNvSpPr/>
          <p:nvPr/>
        </p:nvSpPr>
        <p:spPr>
          <a:xfrm>
            <a:off x="10753725" y="1381125"/>
            <a:ext cx="285750" cy="285750"/>
          </a:xfrm>
          <a:prstGeom prst="ellipse">
            <a:avLst/>
          </a:prstGeom>
          <a:solidFill>
            <a:srgbClr val="C4BFB6"/>
          </a:solidFill>
          <a:ln/>
        </p:spPr>
      </p:sp>
      <p:sp>
        <p:nvSpPr>
          <p:cNvPr id="19" name="Shape 17"/>
          <p:cNvSpPr/>
          <p:nvPr/>
        </p:nvSpPr>
        <p:spPr>
          <a:xfrm>
            <a:off x="6810375" y="1819275"/>
            <a:ext cx="285750" cy="285750"/>
          </a:xfrm>
          <a:prstGeom prst="ellipse">
            <a:avLst/>
          </a:prstGeom>
          <a:solidFill>
            <a:srgbClr val="C4BFB6"/>
          </a:solidFill>
          <a:ln/>
        </p:spPr>
      </p:sp>
      <p:sp>
        <p:nvSpPr>
          <p:cNvPr id="20" name="Shape 18"/>
          <p:cNvSpPr/>
          <p:nvPr/>
        </p:nvSpPr>
        <p:spPr>
          <a:xfrm>
            <a:off x="7248525" y="1819275"/>
            <a:ext cx="285750" cy="285750"/>
          </a:xfrm>
          <a:prstGeom prst="ellipse">
            <a:avLst/>
          </a:prstGeom>
          <a:solidFill>
            <a:srgbClr val="C4BFB6"/>
          </a:solidFill>
          <a:ln/>
        </p:spPr>
      </p:sp>
      <p:sp>
        <p:nvSpPr>
          <p:cNvPr id="21" name="Shape 19"/>
          <p:cNvSpPr/>
          <p:nvPr/>
        </p:nvSpPr>
        <p:spPr>
          <a:xfrm>
            <a:off x="7686675" y="1819275"/>
            <a:ext cx="285750" cy="285750"/>
          </a:xfrm>
          <a:prstGeom prst="ellipse">
            <a:avLst/>
          </a:prstGeom>
          <a:solidFill>
            <a:srgbClr val="C4BFB6"/>
          </a:solidFill>
          <a:ln/>
        </p:spPr>
      </p:sp>
      <p:sp>
        <p:nvSpPr>
          <p:cNvPr id="22" name="Shape 20"/>
          <p:cNvSpPr/>
          <p:nvPr/>
        </p:nvSpPr>
        <p:spPr>
          <a:xfrm>
            <a:off x="8124825" y="1819275"/>
            <a:ext cx="285750" cy="285750"/>
          </a:xfrm>
          <a:prstGeom prst="ellipse">
            <a:avLst/>
          </a:prstGeom>
          <a:solidFill>
            <a:srgbClr val="C4BFB6"/>
          </a:solidFill>
          <a:ln/>
        </p:spPr>
      </p:sp>
      <p:sp>
        <p:nvSpPr>
          <p:cNvPr id="23" name="Shape 21"/>
          <p:cNvSpPr/>
          <p:nvPr/>
        </p:nvSpPr>
        <p:spPr>
          <a:xfrm>
            <a:off x="8562975" y="1819275"/>
            <a:ext cx="285750" cy="285750"/>
          </a:xfrm>
          <a:prstGeom prst="ellipse">
            <a:avLst/>
          </a:prstGeom>
          <a:solidFill>
            <a:srgbClr val="C4BFB6"/>
          </a:solidFill>
          <a:ln/>
        </p:spPr>
      </p:sp>
      <p:sp>
        <p:nvSpPr>
          <p:cNvPr id="24" name="Shape 22"/>
          <p:cNvSpPr/>
          <p:nvPr/>
        </p:nvSpPr>
        <p:spPr>
          <a:xfrm>
            <a:off x="9001125" y="1819275"/>
            <a:ext cx="285750" cy="285750"/>
          </a:xfrm>
          <a:prstGeom prst="ellipse">
            <a:avLst/>
          </a:prstGeom>
          <a:solidFill>
            <a:srgbClr val="C4BFB6"/>
          </a:solidFill>
          <a:ln/>
        </p:spPr>
      </p:sp>
      <p:sp>
        <p:nvSpPr>
          <p:cNvPr id="25" name="Shape 23"/>
          <p:cNvSpPr/>
          <p:nvPr/>
        </p:nvSpPr>
        <p:spPr>
          <a:xfrm>
            <a:off x="9439275" y="1819275"/>
            <a:ext cx="285750" cy="285750"/>
          </a:xfrm>
          <a:prstGeom prst="ellipse">
            <a:avLst/>
          </a:prstGeom>
          <a:solidFill>
            <a:srgbClr val="C4BFB6"/>
          </a:solidFill>
          <a:ln/>
        </p:spPr>
      </p:sp>
      <p:sp>
        <p:nvSpPr>
          <p:cNvPr id="26" name="Shape 24"/>
          <p:cNvSpPr/>
          <p:nvPr/>
        </p:nvSpPr>
        <p:spPr>
          <a:xfrm>
            <a:off x="9877425" y="1819275"/>
            <a:ext cx="285750" cy="285750"/>
          </a:xfrm>
          <a:prstGeom prst="ellipse">
            <a:avLst/>
          </a:prstGeom>
          <a:solidFill>
            <a:srgbClr val="C4BFB6"/>
          </a:solidFill>
          <a:ln/>
        </p:spPr>
      </p:sp>
      <p:sp>
        <p:nvSpPr>
          <p:cNvPr id="27" name="Shape 25"/>
          <p:cNvSpPr/>
          <p:nvPr/>
        </p:nvSpPr>
        <p:spPr>
          <a:xfrm>
            <a:off x="10315575" y="1819275"/>
            <a:ext cx="285750" cy="285750"/>
          </a:xfrm>
          <a:prstGeom prst="ellipse">
            <a:avLst/>
          </a:prstGeom>
          <a:solidFill>
            <a:srgbClr val="C4BFB6"/>
          </a:solidFill>
          <a:ln/>
        </p:spPr>
      </p:sp>
      <p:sp>
        <p:nvSpPr>
          <p:cNvPr id="28" name="Shape 26"/>
          <p:cNvSpPr/>
          <p:nvPr/>
        </p:nvSpPr>
        <p:spPr>
          <a:xfrm>
            <a:off x="10753725" y="1819275"/>
            <a:ext cx="285750" cy="285750"/>
          </a:xfrm>
          <a:prstGeom prst="ellipse">
            <a:avLst/>
          </a:prstGeom>
          <a:solidFill>
            <a:srgbClr val="C4BFB6"/>
          </a:solidFill>
          <a:ln/>
        </p:spPr>
      </p:sp>
      <p:sp>
        <p:nvSpPr>
          <p:cNvPr id="29" name="Shape 27"/>
          <p:cNvSpPr/>
          <p:nvPr/>
        </p:nvSpPr>
        <p:spPr>
          <a:xfrm>
            <a:off x="6810375" y="2257425"/>
            <a:ext cx="285750" cy="285750"/>
          </a:xfrm>
          <a:prstGeom prst="ellipse">
            <a:avLst/>
          </a:prstGeom>
          <a:solidFill>
            <a:srgbClr val="C4BFB6"/>
          </a:solidFill>
          <a:ln/>
        </p:spPr>
      </p:sp>
      <p:sp>
        <p:nvSpPr>
          <p:cNvPr id="30" name="Shape 28"/>
          <p:cNvSpPr/>
          <p:nvPr/>
        </p:nvSpPr>
        <p:spPr>
          <a:xfrm>
            <a:off x="7248525" y="2257425"/>
            <a:ext cx="285750" cy="285750"/>
          </a:xfrm>
          <a:prstGeom prst="ellipse">
            <a:avLst/>
          </a:prstGeom>
          <a:solidFill>
            <a:srgbClr val="C4BFB6"/>
          </a:solidFill>
          <a:ln/>
        </p:spPr>
      </p:sp>
      <p:sp>
        <p:nvSpPr>
          <p:cNvPr id="31" name="Shape 29"/>
          <p:cNvSpPr/>
          <p:nvPr/>
        </p:nvSpPr>
        <p:spPr>
          <a:xfrm>
            <a:off x="7686675" y="2257425"/>
            <a:ext cx="285750" cy="285750"/>
          </a:xfrm>
          <a:prstGeom prst="ellipse">
            <a:avLst/>
          </a:prstGeom>
          <a:solidFill>
            <a:srgbClr val="C4BFB6"/>
          </a:solidFill>
          <a:ln/>
        </p:spPr>
      </p:sp>
      <p:sp>
        <p:nvSpPr>
          <p:cNvPr id="32" name="Shape 30"/>
          <p:cNvSpPr/>
          <p:nvPr/>
        </p:nvSpPr>
        <p:spPr>
          <a:xfrm>
            <a:off x="8124825" y="2257425"/>
            <a:ext cx="285750" cy="285750"/>
          </a:xfrm>
          <a:prstGeom prst="ellipse">
            <a:avLst/>
          </a:prstGeom>
          <a:solidFill>
            <a:srgbClr val="C4BFB6"/>
          </a:solidFill>
          <a:ln/>
        </p:spPr>
      </p:sp>
      <p:sp>
        <p:nvSpPr>
          <p:cNvPr id="33" name="Shape 31"/>
          <p:cNvSpPr/>
          <p:nvPr/>
        </p:nvSpPr>
        <p:spPr>
          <a:xfrm>
            <a:off x="8562975" y="2257425"/>
            <a:ext cx="285750" cy="285750"/>
          </a:xfrm>
          <a:prstGeom prst="ellipse">
            <a:avLst/>
          </a:prstGeom>
          <a:solidFill>
            <a:srgbClr val="25252D"/>
          </a:solidFill>
          <a:ln/>
        </p:spPr>
      </p:sp>
      <p:sp>
        <p:nvSpPr>
          <p:cNvPr id="34" name="Shape 32"/>
          <p:cNvSpPr/>
          <p:nvPr/>
        </p:nvSpPr>
        <p:spPr>
          <a:xfrm>
            <a:off x="9001125" y="2257425"/>
            <a:ext cx="285750" cy="285750"/>
          </a:xfrm>
          <a:prstGeom prst="ellipse">
            <a:avLst/>
          </a:prstGeom>
          <a:solidFill>
            <a:srgbClr val="25252D"/>
          </a:solidFill>
          <a:ln/>
        </p:spPr>
      </p:sp>
      <p:sp>
        <p:nvSpPr>
          <p:cNvPr id="35" name="Shape 33"/>
          <p:cNvSpPr/>
          <p:nvPr/>
        </p:nvSpPr>
        <p:spPr>
          <a:xfrm>
            <a:off x="9439275" y="2257425"/>
            <a:ext cx="285750" cy="285750"/>
          </a:xfrm>
          <a:prstGeom prst="ellipse">
            <a:avLst/>
          </a:prstGeom>
          <a:solidFill>
            <a:srgbClr val="25252D"/>
          </a:solidFill>
          <a:ln/>
        </p:spPr>
      </p:sp>
      <p:sp>
        <p:nvSpPr>
          <p:cNvPr id="36" name="Shape 34"/>
          <p:cNvSpPr/>
          <p:nvPr/>
        </p:nvSpPr>
        <p:spPr>
          <a:xfrm>
            <a:off x="9877425" y="2257425"/>
            <a:ext cx="285750" cy="285750"/>
          </a:xfrm>
          <a:prstGeom prst="ellipse">
            <a:avLst/>
          </a:prstGeom>
          <a:solidFill>
            <a:srgbClr val="25252D"/>
          </a:solidFill>
          <a:ln/>
        </p:spPr>
      </p:sp>
      <p:sp>
        <p:nvSpPr>
          <p:cNvPr id="37" name="Shape 35"/>
          <p:cNvSpPr/>
          <p:nvPr/>
        </p:nvSpPr>
        <p:spPr>
          <a:xfrm>
            <a:off x="10315575" y="2257425"/>
            <a:ext cx="285750" cy="285750"/>
          </a:xfrm>
          <a:prstGeom prst="ellipse">
            <a:avLst/>
          </a:prstGeom>
          <a:solidFill>
            <a:srgbClr val="25252D"/>
          </a:solidFill>
          <a:ln/>
        </p:spPr>
      </p:sp>
      <p:sp>
        <p:nvSpPr>
          <p:cNvPr id="38" name="Shape 36"/>
          <p:cNvSpPr/>
          <p:nvPr/>
        </p:nvSpPr>
        <p:spPr>
          <a:xfrm>
            <a:off x="10753725" y="2257425"/>
            <a:ext cx="285750" cy="285750"/>
          </a:xfrm>
          <a:prstGeom prst="ellipse">
            <a:avLst/>
          </a:prstGeom>
          <a:solidFill>
            <a:srgbClr val="25252D"/>
          </a:solidFill>
          <a:ln/>
        </p:spPr>
      </p:sp>
      <p:sp>
        <p:nvSpPr>
          <p:cNvPr id="39" name="Shape 37"/>
          <p:cNvSpPr/>
          <p:nvPr/>
        </p:nvSpPr>
        <p:spPr>
          <a:xfrm>
            <a:off x="6810375" y="2695575"/>
            <a:ext cx="285750" cy="285750"/>
          </a:xfrm>
          <a:prstGeom prst="ellipse">
            <a:avLst/>
          </a:prstGeom>
          <a:solidFill>
            <a:srgbClr val="25252D"/>
          </a:solidFill>
          <a:ln/>
        </p:spPr>
      </p:sp>
      <p:sp>
        <p:nvSpPr>
          <p:cNvPr id="40" name="Shape 38"/>
          <p:cNvSpPr/>
          <p:nvPr/>
        </p:nvSpPr>
        <p:spPr>
          <a:xfrm>
            <a:off x="7248525" y="2695575"/>
            <a:ext cx="285750" cy="285750"/>
          </a:xfrm>
          <a:prstGeom prst="ellipse">
            <a:avLst/>
          </a:prstGeom>
          <a:solidFill>
            <a:srgbClr val="25252D"/>
          </a:solidFill>
          <a:ln/>
        </p:spPr>
      </p:sp>
      <p:sp>
        <p:nvSpPr>
          <p:cNvPr id="41" name="Shape 39"/>
          <p:cNvSpPr/>
          <p:nvPr/>
        </p:nvSpPr>
        <p:spPr>
          <a:xfrm>
            <a:off x="7686675" y="2695575"/>
            <a:ext cx="285750" cy="285750"/>
          </a:xfrm>
          <a:prstGeom prst="ellipse">
            <a:avLst/>
          </a:prstGeom>
          <a:solidFill>
            <a:srgbClr val="25252D"/>
          </a:solidFill>
          <a:ln/>
        </p:spPr>
      </p:sp>
      <p:sp>
        <p:nvSpPr>
          <p:cNvPr id="42" name="Shape 40"/>
          <p:cNvSpPr/>
          <p:nvPr/>
        </p:nvSpPr>
        <p:spPr>
          <a:xfrm>
            <a:off x="8124825" y="2695575"/>
            <a:ext cx="285750" cy="285750"/>
          </a:xfrm>
          <a:prstGeom prst="ellipse">
            <a:avLst/>
          </a:prstGeom>
          <a:solidFill>
            <a:srgbClr val="25252D"/>
          </a:solidFill>
          <a:ln/>
        </p:spPr>
      </p:sp>
      <p:sp>
        <p:nvSpPr>
          <p:cNvPr id="43" name="Shape 41"/>
          <p:cNvSpPr/>
          <p:nvPr/>
        </p:nvSpPr>
        <p:spPr>
          <a:xfrm>
            <a:off x="8562975" y="2695575"/>
            <a:ext cx="285750" cy="285750"/>
          </a:xfrm>
          <a:prstGeom prst="ellipse">
            <a:avLst/>
          </a:prstGeom>
          <a:solidFill>
            <a:srgbClr val="25252D"/>
          </a:solidFill>
          <a:ln/>
        </p:spPr>
      </p:sp>
      <p:sp>
        <p:nvSpPr>
          <p:cNvPr id="44" name="Shape 42"/>
          <p:cNvSpPr/>
          <p:nvPr/>
        </p:nvSpPr>
        <p:spPr>
          <a:xfrm>
            <a:off x="9001125" y="2695575"/>
            <a:ext cx="285750" cy="285750"/>
          </a:xfrm>
          <a:prstGeom prst="ellipse">
            <a:avLst/>
          </a:prstGeom>
          <a:solidFill>
            <a:srgbClr val="25252D"/>
          </a:solidFill>
          <a:ln/>
        </p:spPr>
      </p:sp>
      <p:sp>
        <p:nvSpPr>
          <p:cNvPr id="45" name="Shape 43"/>
          <p:cNvSpPr/>
          <p:nvPr/>
        </p:nvSpPr>
        <p:spPr>
          <a:xfrm>
            <a:off x="9439275" y="2695575"/>
            <a:ext cx="285750" cy="285750"/>
          </a:xfrm>
          <a:prstGeom prst="ellipse">
            <a:avLst/>
          </a:prstGeom>
          <a:solidFill>
            <a:srgbClr val="25252D"/>
          </a:solidFill>
          <a:ln/>
        </p:spPr>
      </p:sp>
      <p:sp>
        <p:nvSpPr>
          <p:cNvPr id="46" name="Shape 44"/>
          <p:cNvSpPr/>
          <p:nvPr/>
        </p:nvSpPr>
        <p:spPr>
          <a:xfrm>
            <a:off x="9877425" y="2695575"/>
            <a:ext cx="285750" cy="285750"/>
          </a:xfrm>
          <a:prstGeom prst="ellipse">
            <a:avLst/>
          </a:prstGeom>
          <a:solidFill>
            <a:srgbClr val="25252D"/>
          </a:solidFill>
          <a:ln/>
        </p:spPr>
      </p:sp>
      <p:sp>
        <p:nvSpPr>
          <p:cNvPr id="47" name="Shape 45"/>
          <p:cNvSpPr/>
          <p:nvPr/>
        </p:nvSpPr>
        <p:spPr>
          <a:xfrm>
            <a:off x="10315575" y="2695575"/>
            <a:ext cx="285750" cy="285750"/>
          </a:xfrm>
          <a:prstGeom prst="ellipse">
            <a:avLst/>
          </a:prstGeom>
          <a:solidFill>
            <a:srgbClr val="25252D"/>
          </a:solidFill>
          <a:ln/>
        </p:spPr>
      </p:sp>
      <p:sp>
        <p:nvSpPr>
          <p:cNvPr id="48" name="Shape 46"/>
          <p:cNvSpPr/>
          <p:nvPr/>
        </p:nvSpPr>
        <p:spPr>
          <a:xfrm>
            <a:off x="10753725" y="2695575"/>
            <a:ext cx="285750" cy="285750"/>
          </a:xfrm>
          <a:prstGeom prst="ellipse">
            <a:avLst/>
          </a:prstGeom>
          <a:solidFill>
            <a:srgbClr val="25252D"/>
          </a:solidFill>
          <a:ln/>
        </p:spPr>
      </p:sp>
      <p:sp>
        <p:nvSpPr>
          <p:cNvPr id="49" name="Shape 47"/>
          <p:cNvSpPr/>
          <p:nvPr/>
        </p:nvSpPr>
        <p:spPr>
          <a:xfrm>
            <a:off x="6810375" y="3133725"/>
            <a:ext cx="285750" cy="285750"/>
          </a:xfrm>
          <a:prstGeom prst="ellipse">
            <a:avLst/>
          </a:prstGeom>
          <a:solidFill>
            <a:srgbClr val="25252D"/>
          </a:solidFill>
          <a:ln/>
        </p:spPr>
      </p:sp>
      <p:sp>
        <p:nvSpPr>
          <p:cNvPr id="50" name="Shape 48"/>
          <p:cNvSpPr/>
          <p:nvPr/>
        </p:nvSpPr>
        <p:spPr>
          <a:xfrm>
            <a:off x="7248525" y="3133725"/>
            <a:ext cx="285750" cy="285750"/>
          </a:xfrm>
          <a:prstGeom prst="ellipse">
            <a:avLst/>
          </a:prstGeom>
          <a:solidFill>
            <a:srgbClr val="25252D"/>
          </a:solidFill>
          <a:ln/>
        </p:spPr>
      </p:sp>
      <p:sp>
        <p:nvSpPr>
          <p:cNvPr id="51" name="Shape 49"/>
          <p:cNvSpPr/>
          <p:nvPr/>
        </p:nvSpPr>
        <p:spPr>
          <a:xfrm>
            <a:off x="7686675" y="3133725"/>
            <a:ext cx="285750" cy="285750"/>
          </a:xfrm>
          <a:prstGeom prst="ellipse">
            <a:avLst/>
          </a:prstGeom>
          <a:solidFill>
            <a:srgbClr val="25252D"/>
          </a:solidFill>
          <a:ln/>
        </p:spPr>
      </p:sp>
      <p:sp>
        <p:nvSpPr>
          <p:cNvPr id="52" name="Shape 50"/>
          <p:cNvSpPr/>
          <p:nvPr/>
        </p:nvSpPr>
        <p:spPr>
          <a:xfrm>
            <a:off x="8124825" y="3133725"/>
            <a:ext cx="285750" cy="285750"/>
          </a:xfrm>
          <a:prstGeom prst="ellipse">
            <a:avLst/>
          </a:prstGeom>
          <a:solidFill>
            <a:srgbClr val="25252D"/>
          </a:solidFill>
          <a:ln/>
        </p:spPr>
      </p:sp>
      <p:sp>
        <p:nvSpPr>
          <p:cNvPr id="53" name="Shape 51"/>
          <p:cNvSpPr/>
          <p:nvPr/>
        </p:nvSpPr>
        <p:spPr>
          <a:xfrm>
            <a:off x="8562975" y="3133725"/>
            <a:ext cx="285750" cy="285750"/>
          </a:xfrm>
          <a:prstGeom prst="ellipse">
            <a:avLst/>
          </a:prstGeom>
          <a:solidFill>
            <a:srgbClr val="25252D"/>
          </a:solidFill>
          <a:ln/>
        </p:spPr>
      </p:sp>
      <p:sp>
        <p:nvSpPr>
          <p:cNvPr id="54" name="Shape 52"/>
          <p:cNvSpPr/>
          <p:nvPr/>
        </p:nvSpPr>
        <p:spPr>
          <a:xfrm>
            <a:off x="9001125" y="3133725"/>
            <a:ext cx="285750" cy="285750"/>
          </a:xfrm>
          <a:prstGeom prst="ellipse">
            <a:avLst/>
          </a:prstGeom>
          <a:solidFill>
            <a:srgbClr val="25252D"/>
          </a:solidFill>
          <a:ln/>
        </p:spPr>
      </p:sp>
      <p:sp>
        <p:nvSpPr>
          <p:cNvPr id="55" name="Shape 53"/>
          <p:cNvSpPr/>
          <p:nvPr/>
        </p:nvSpPr>
        <p:spPr>
          <a:xfrm>
            <a:off x="9439275" y="3133725"/>
            <a:ext cx="285750" cy="285750"/>
          </a:xfrm>
          <a:prstGeom prst="ellipse">
            <a:avLst/>
          </a:prstGeom>
          <a:solidFill>
            <a:srgbClr val="25252D"/>
          </a:solidFill>
          <a:ln/>
        </p:spPr>
      </p:sp>
      <p:sp>
        <p:nvSpPr>
          <p:cNvPr id="56" name="Shape 54"/>
          <p:cNvSpPr/>
          <p:nvPr/>
        </p:nvSpPr>
        <p:spPr>
          <a:xfrm>
            <a:off x="9877425" y="3133725"/>
            <a:ext cx="285750" cy="285750"/>
          </a:xfrm>
          <a:prstGeom prst="ellipse">
            <a:avLst/>
          </a:prstGeom>
          <a:solidFill>
            <a:srgbClr val="25252D"/>
          </a:solidFill>
          <a:ln/>
        </p:spPr>
      </p:sp>
      <p:sp>
        <p:nvSpPr>
          <p:cNvPr id="57" name="Shape 55"/>
          <p:cNvSpPr/>
          <p:nvPr/>
        </p:nvSpPr>
        <p:spPr>
          <a:xfrm>
            <a:off x="10315575" y="3133725"/>
            <a:ext cx="285750" cy="285750"/>
          </a:xfrm>
          <a:prstGeom prst="ellipse">
            <a:avLst/>
          </a:prstGeom>
          <a:solidFill>
            <a:srgbClr val="25252D"/>
          </a:solidFill>
          <a:ln/>
        </p:spPr>
      </p:sp>
      <p:sp>
        <p:nvSpPr>
          <p:cNvPr id="58" name="Shape 56"/>
          <p:cNvSpPr/>
          <p:nvPr/>
        </p:nvSpPr>
        <p:spPr>
          <a:xfrm>
            <a:off x="10753725" y="3133725"/>
            <a:ext cx="285750" cy="285750"/>
          </a:xfrm>
          <a:prstGeom prst="ellipse">
            <a:avLst/>
          </a:prstGeom>
          <a:solidFill>
            <a:srgbClr val="25252D"/>
          </a:solidFill>
          <a:ln/>
        </p:spPr>
      </p:sp>
      <p:sp>
        <p:nvSpPr>
          <p:cNvPr id="59" name="Shape 57"/>
          <p:cNvSpPr/>
          <p:nvPr/>
        </p:nvSpPr>
        <p:spPr>
          <a:xfrm>
            <a:off x="6810375" y="3571875"/>
            <a:ext cx="285750" cy="285750"/>
          </a:xfrm>
          <a:prstGeom prst="ellipse">
            <a:avLst/>
          </a:prstGeom>
          <a:solidFill>
            <a:srgbClr val="25252D"/>
          </a:solidFill>
          <a:ln/>
        </p:spPr>
      </p:sp>
      <p:sp>
        <p:nvSpPr>
          <p:cNvPr id="60" name="Shape 58"/>
          <p:cNvSpPr/>
          <p:nvPr/>
        </p:nvSpPr>
        <p:spPr>
          <a:xfrm>
            <a:off x="7248525" y="3571875"/>
            <a:ext cx="285750" cy="285750"/>
          </a:xfrm>
          <a:prstGeom prst="ellipse">
            <a:avLst/>
          </a:prstGeom>
          <a:solidFill>
            <a:srgbClr val="25252D"/>
          </a:solidFill>
          <a:ln/>
        </p:spPr>
      </p:sp>
      <p:sp>
        <p:nvSpPr>
          <p:cNvPr id="61" name="Shape 59"/>
          <p:cNvSpPr/>
          <p:nvPr/>
        </p:nvSpPr>
        <p:spPr>
          <a:xfrm>
            <a:off x="7686675" y="3571875"/>
            <a:ext cx="285750" cy="285750"/>
          </a:xfrm>
          <a:prstGeom prst="ellipse">
            <a:avLst/>
          </a:prstGeom>
          <a:solidFill>
            <a:srgbClr val="25252D"/>
          </a:solidFill>
          <a:ln/>
        </p:spPr>
      </p:sp>
      <p:sp>
        <p:nvSpPr>
          <p:cNvPr id="62" name="Shape 60"/>
          <p:cNvSpPr/>
          <p:nvPr/>
        </p:nvSpPr>
        <p:spPr>
          <a:xfrm>
            <a:off x="8124825" y="3571875"/>
            <a:ext cx="285750" cy="285750"/>
          </a:xfrm>
          <a:prstGeom prst="ellipse">
            <a:avLst/>
          </a:prstGeom>
          <a:solidFill>
            <a:srgbClr val="25252D"/>
          </a:solidFill>
          <a:ln/>
        </p:spPr>
      </p:sp>
      <p:sp>
        <p:nvSpPr>
          <p:cNvPr id="63" name="Shape 61"/>
          <p:cNvSpPr/>
          <p:nvPr/>
        </p:nvSpPr>
        <p:spPr>
          <a:xfrm>
            <a:off x="8562975" y="3571875"/>
            <a:ext cx="285750" cy="285750"/>
          </a:xfrm>
          <a:prstGeom prst="ellipse">
            <a:avLst/>
          </a:prstGeom>
          <a:solidFill>
            <a:srgbClr val="25252D"/>
          </a:solidFill>
          <a:ln/>
        </p:spPr>
      </p:sp>
      <p:sp>
        <p:nvSpPr>
          <p:cNvPr id="64" name="Shape 62"/>
          <p:cNvSpPr/>
          <p:nvPr/>
        </p:nvSpPr>
        <p:spPr>
          <a:xfrm>
            <a:off x="9001125" y="3571875"/>
            <a:ext cx="285750" cy="285750"/>
          </a:xfrm>
          <a:prstGeom prst="ellipse">
            <a:avLst/>
          </a:prstGeom>
          <a:solidFill>
            <a:srgbClr val="25252D"/>
          </a:solidFill>
          <a:ln/>
        </p:spPr>
      </p:sp>
      <p:sp>
        <p:nvSpPr>
          <p:cNvPr id="65" name="Shape 63"/>
          <p:cNvSpPr/>
          <p:nvPr/>
        </p:nvSpPr>
        <p:spPr>
          <a:xfrm>
            <a:off x="9439275" y="3571875"/>
            <a:ext cx="285750" cy="285750"/>
          </a:xfrm>
          <a:prstGeom prst="ellipse">
            <a:avLst/>
          </a:prstGeom>
          <a:solidFill>
            <a:srgbClr val="25252D"/>
          </a:solidFill>
          <a:ln/>
        </p:spPr>
      </p:sp>
      <p:sp>
        <p:nvSpPr>
          <p:cNvPr id="66" name="Shape 64"/>
          <p:cNvSpPr/>
          <p:nvPr/>
        </p:nvSpPr>
        <p:spPr>
          <a:xfrm>
            <a:off x="9877425" y="3571875"/>
            <a:ext cx="285750" cy="285750"/>
          </a:xfrm>
          <a:prstGeom prst="ellipse">
            <a:avLst/>
          </a:prstGeom>
          <a:solidFill>
            <a:srgbClr val="25252D"/>
          </a:solidFill>
          <a:ln/>
        </p:spPr>
      </p:sp>
      <p:sp>
        <p:nvSpPr>
          <p:cNvPr id="67" name="Shape 65"/>
          <p:cNvSpPr/>
          <p:nvPr/>
        </p:nvSpPr>
        <p:spPr>
          <a:xfrm>
            <a:off x="10315575" y="3571875"/>
            <a:ext cx="285750" cy="285750"/>
          </a:xfrm>
          <a:prstGeom prst="ellipse">
            <a:avLst/>
          </a:prstGeom>
          <a:solidFill>
            <a:srgbClr val="25252D"/>
          </a:solidFill>
          <a:ln/>
        </p:spPr>
      </p:sp>
      <p:sp>
        <p:nvSpPr>
          <p:cNvPr id="68" name="Shape 66"/>
          <p:cNvSpPr/>
          <p:nvPr/>
        </p:nvSpPr>
        <p:spPr>
          <a:xfrm>
            <a:off x="10753725" y="3571875"/>
            <a:ext cx="285750" cy="285750"/>
          </a:xfrm>
          <a:prstGeom prst="ellipse">
            <a:avLst/>
          </a:prstGeom>
          <a:solidFill>
            <a:srgbClr val="25252D"/>
          </a:solidFill>
          <a:ln/>
        </p:spPr>
      </p:sp>
      <p:sp>
        <p:nvSpPr>
          <p:cNvPr id="69" name="Shape 67"/>
          <p:cNvSpPr/>
          <p:nvPr/>
        </p:nvSpPr>
        <p:spPr>
          <a:xfrm>
            <a:off x="6810375" y="4010025"/>
            <a:ext cx="285750" cy="285750"/>
          </a:xfrm>
          <a:prstGeom prst="ellipse">
            <a:avLst/>
          </a:prstGeom>
          <a:solidFill>
            <a:srgbClr val="25252D"/>
          </a:solidFill>
          <a:ln/>
        </p:spPr>
      </p:sp>
      <p:sp>
        <p:nvSpPr>
          <p:cNvPr id="70" name="Shape 68"/>
          <p:cNvSpPr/>
          <p:nvPr/>
        </p:nvSpPr>
        <p:spPr>
          <a:xfrm>
            <a:off x="7248525" y="4010025"/>
            <a:ext cx="285750" cy="285750"/>
          </a:xfrm>
          <a:prstGeom prst="ellipse">
            <a:avLst/>
          </a:prstGeom>
          <a:solidFill>
            <a:srgbClr val="25252D"/>
          </a:solidFill>
          <a:ln/>
        </p:spPr>
      </p:sp>
      <p:sp>
        <p:nvSpPr>
          <p:cNvPr id="71" name="Shape 69"/>
          <p:cNvSpPr/>
          <p:nvPr/>
        </p:nvSpPr>
        <p:spPr>
          <a:xfrm>
            <a:off x="7686675" y="4010025"/>
            <a:ext cx="285750" cy="285750"/>
          </a:xfrm>
          <a:prstGeom prst="ellipse">
            <a:avLst/>
          </a:prstGeom>
          <a:solidFill>
            <a:srgbClr val="25252D"/>
          </a:solidFill>
          <a:ln/>
        </p:spPr>
      </p:sp>
      <p:sp>
        <p:nvSpPr>
          <p:cNvPr id="72" name="Shape 70"/>
          <p:cNvSpPr/>
          <p:nvPr/>
        </p:nvSpPr>
        <p:spPr>
          <a:xfrm>
            <a:off x="8124825" y="4010025"/>
            <a:ext cx="285750" cy="285750"/>
          </a:xfrm>
          <a:prstGeom prst="ellipse">
            <a:avLst/>
          </a:prstGeom>
          <a:solidFill>
            <a:srgbClr val="25252D"/>
          </a:solidFill>
          <a:ln/>
        </p:spPr>
      </p:sp>
      <p:sp>
        <p:nvSpPr>
          <p:cNvPr id="73" name="Shape 71"/>
          <p:cNvSpPr/>
          <p:nvPr/>
        </p:nvSpPr>
        <p:spPr>
          <a:xfrm>
            <a:off x="8562975" y="4010025"/>
            <a:ext cx="285750" cy="285750"/>
          </a:xfrm>
          <a:prstGeom prst="ellipse">
            <a:avLst/>
          </a:prstGeom>
          <a:solidFill>
            <a:srgbClr val="25252D"/>
          </a:solidFill>
          <a:ln/>
        </p:spPr>
      </p:sp>
      <p:sp>
        <p:nvSpPr>
          <p:cNvPr id="74" name="Shape 72"/>
          <p:cNvSpPr/>
          <p:nvPr/>
        </p:nvSpPr>
        <p:spPr>
          <a:xfrm>
            <a:off x="9001125" y="4010025"/>
            <a:ext cx="285750" cy="285750"/>
          </a:xfrm>
          <a:prstGeom prst="ellipse">
            <a:avLst/>
          </a:prstGeom>
          <a:solidFill>
            <a:srgbClr val="25252D"/>
          </a:solidFill>
          <a:ln/>
        </p:spPr>
      </p:sp>
      <p:sp>
        <p:nvSpPr>
          <p:cNvPr id="75" name="Shape 73"/>
          <p:cNvSpPr/>
          <p:nvPr/>
        </p:nvSpPr>
        <p:spPr>
          <a:xfrm>
            <a:off x="9439275" y="4010025"/>
            <a:ext cx="285750" cy="285750"/>
          </a:xfrm>
          <a:prstGeom prst="ellipse">
            <a:avLst/>
          </a:prstGeom>
          <a:solidFill>
            <a:srgbClr val="25252D"/>
          </a:solidFill>
          <a:ln/>
        </p:spPr>
      </p:sp>
      <p:sp>
        <p:nvSpPr>
          <p:cNvPr id="76" name="Shape 74"/>
          <p:cNvSpPr/>
          <p:nvPr/>
        </p:nvSpPr>
        <p:spPr>
          <a:xfrm>
            <a:off x="9877425" y="4010025"/>
            <a:ext cx="285750" cy="285750"/>
          </a:xfrm>
          <a:prstGeom prst="ellipse">
            <a:avLst/>
          </a:prstGeom>
          <a:solidFill>
            <a:srgbClr val="25252D"/>
          </a:solidFill>
          <a:ln/>
        </p:spPr>
      </p:sp>
      <p:sp>
        <p:nvSpPr>
          <p:cNvPr id="77" name="Shape 75"/>
          <p:cNvSpPr/>
          <p:nvPr/>
        </p:nvSpPr>
        <p:spPr>
          <a:xfrm>
            <a:off x="10315575" y="4010025"/>
            <a:ext cx="285750" cy="285750"/>
          </a:xfrm>
          <a:prstGeom prst="ellipse">
            <a:avLst/>
          </a:prstGeom>
          <a:solidFill>
            <a:srgbClr val="25252D"/>
          </a:solidFill>
          <a:ln/>
        </p:spPr>
      </p:sp>
      <p:sp>
        <p:nvSpPr>
          <p:cNvPr id="78" name="Shape 76"/>
          <p:cNvSpPr/>
          <p:nvPr/>
        </p:nvSpPr>
        <p:spPr>
          <a:xfrm>
            <a:off x="10753725" y="4010025"/>
            <a:ext cx="285750" cy="285750"/>
          </a:xfrm>
          <a:prstGeom prst="ellipse">
            <a:avLst/>
          </a:prstGeom>
          <a:solidFill>
            <a:srgbClr val="25252D"/>
          </a:solidFill>
          <a:ln/>
        </p:spPr>
      </p:sp>
      <p:sp>
        <p:nvSpPr>
          <p:cNvPr id="79" name="Shape 77"/>
          <p:cNvSpPr/>
          <p:nvPr/>
        </p:nvSpPr>
        <p:spPr>
          <a:xfrm>
            <a:off x="6810375" y="4448175"/>
            <a:ext cx="285750" cy="285750"/>
          </a:xfrm>
          <a:prstGeom prst="ellipse">
            <a:avLst/>
          </a:prstGeom>
          <a:solidFill>
            <a:srgbClr val="25252D"/>
          </a:solidFill>
          <a:ln/>
        </p:spPr>
      </p:sp>
      <p:sp>
        <p:nvSpPr>
          <p:cNvPr id="80" name="Shape 78"/>
          <p:cNvSpPr/>
          <p:nvPr/>
        </p:nvSpPr>
        <p:spPr>
          <a:xfrm>
            <a:off x="7248525" y="4448175"/>
            <a:ext cx="285750" cy="285750"/>
          </a:xfrm>
          <a:prstGeom prst="ellipse">
            <a:avLst/>
          </a:prstGeom>
          <a:solidFill>
            <a:srgbClr val="25252D"/>
          </a:solidFill>
          <a:ln/>
        </p:spPr>
      </p:sp>
      <p:sp>
        <p:nvSpPr>
          <p:cNvPr id="81" name="Shape 79"/>
          <p:cNvSpPr/>
          <p:nvPr/>
        </p:nvSpPr>
        <p:spPr>
          <a:xfrm>
            <a:off x="7686675" y="4448175"/>
            <a:ext cx="285750" cy="285750"/>
          </a:xfrm>
          <a:prstGeom prst="ellipse">
            <a:avLst/>
          </a:prstGeom>
          <a:solidFill>
            <a:srgbClr val="25252D"/>
          </a:solidFill>
          <a:ln/>
        </p:spPr>
      </p:sp>
      <p:sp>
        <p:nvSpPr>
          <p:cNvPr id="82" name="Shape 80"/>
          <p:cNvSpPr/>
          <p:nvPr/>
        </p:nvSpPr>
        <p:spPr>
          <a:xfrm>
            <a:off x="8124825" y="4448175"/>
            <a:ext cx="285750" cy="285750"/>
          </a:xfrm>
          <a:prstGeom prst="ellipse">
            <a:avLst/>
          </a:prstGeom>
          <a:solidFill>
            <a:srgbClr val="25252D"/>
          </a:solidFill>
          <a:ln/>
        </p:spPr>
      </p:sp>
      <p:sp>
        <p:nvSpPr>
          <p:cNvPr id="83" name="Shape 81"/>
          <p:cNvSpPr/>
          <p:nvPr/>
        </p:nvSpPr>
        <p:spPr>
          <a:xfrm>
            <a:off x="8562975" y="4448175"/>
            <a:ext cx="285750" cy="285750"/>
          </a:xfrm>
          <a:prstGeom prst="ellipse">
            <a:avLst/>
          </a:prstGeom>
          <a:solidFill>
            <a:srgbClr val="25252D"/>
          </a:solidFill>
          <a:ln/>
        </p:spPr>
      </p:sp>
      <p:sp>
        <p:nvSpPr>
          <p:cNvPr id="84" name="Shape 82"/>
          <p:cNvSpPr/>
          <p:nvPr/>
        </p:nvSpPr>
        <p:spPr>
          <a:xfrm>
            <a:off x="9001125" y="4448175"/>
            <a:ext cx="285750" cy="285750"/>
          </a:xfrm>
          <a:prstGeom prst="ellipse">
            <a:avLst/>
          </a:prstGeom>
          <a:solidFill>
            <a:srgbClr val="25252D"/>
          </a:solidFill>
          <a:ln/>
        </p:spPr>
      </p:sp>
      <p:sp>
        <p:nvSpPr>
          <p:cNvPr id="85" name="Shape 83"/>
          <p:cNvSpPr/>
          <p:nvPr/>
        </p:nvSpPr>
        <p:spPr>
          <a:xfrm>
            <a:off x="9439275" y="4448175"/>
            <a:ext cx="285750" cy="285750"/>
          </a:xfrm>
          <a:prstGeom prst="ellipse">
            <a:avLst/>
          </a:prstGeom>
          <a:solidFill>
            <a:srgbClr val="25252D"/>
          </a:solidFill>
          <a:ln/>
        </p:spPr>
      </p:sp>
      <p:sp>
        <p:nvSpPr>
          <p:cNvPr id="86" name="Shape 84"/>
          <p:cNvSpPr/>
          <p:nvPr/>
        </p:nvSpPr>
        <p:spPr>
          <a:xfrm>
            <a:off x="9877425" y="4448175"/>
            <a:ext cx="285750" cy="285750"/>
          </a:xfrm>
          <a:prstGeom prst="ellipse">
            <a:avLst/>
          </a:prstGeom>
          <a:solidFill>
            <a:srgbClr val="25252D"/>
          </a:solidFill>
          <a:ln/>
        </p:spPr>
      </p:sp>
      <p:sp>
        <p:nvSpPr>
          <p:cNvPr id="87" name="Shape 85"/>
          <p:cNvSpPr/>
          <p:nvPr/>
        </p:nvSpPr>
        <p:spPr>
          <a:xfrm>
            <a:off x="10315575" y="4448175"/>
            <a:ext cx="285750" cy="285750"/>
          </a:xfrm>
          <a:prstGeom prst="ellipse">
            <a:avLst/>
          </a:prstGeom>
          <a:solidFill>
            <a:srgbClr val="25252D"/>
          </a:solidFill>
          <a:ln/>
        </p:spPr>
      </p:sp>
      <p:sp>
        <p:nvSpPr>
          <p:cNvPr id="88" name="Shape 86"/>
          <p:cNvSpPr/>
          <p:nvPr/>
        </p:nvSpPr>
        <p:spPr>
          <a:xfrm>
            <a:off x="10753725" y="4448175"/>
            <a:ext cx="285750" cy="285750"/>
          </a:xfrm>
          <a:prstGeom prst="ellipse">
            <a:avLst/>
          </a:prstGeom>
          <a:solidFill>
            <a:srgbClr val="25252D"/>
          </a:solidFill>
          <a:ln/>
        </p:spPr>
      </p:sp>
      <p:sp>
        <p:nvSpPr>
          <p:cNvPr id="89" name="Shape 87"/>
          <p:cNvSpPr/>
          <p:nvPr/>
        </p:nvSpPr>
        <p:spPr>
          <a:xfrm>
            <a:off x="6810375" y="4886325"/>
            <a:ext cx="285750" cy="285750"/>
          </a:xfrm>
          <a:prstGeom prst="ellipse">
            <a:avLst/>
          </a:prstGeom>
          <a:solidFill>
            <a:srgbClr val="25252D"/>
          </a:solidFill>
          <a:ln/>
        </p:spPr>
      </p:sp>
      <p:sp>
        <p:nvSpPr>
          <p:cNvPr id="90" name="Shape 88"/>
          <p:cNvSpPr/>
          <p:nvPr/>
        </p:nvSpPr>
        <p:spPr>
          <a:xfrm>
            <a:off x="7248525" y="4886325"/>
            <a:ext cx="285750" cy="285750"/>
          </a:xfrm>
          <a:prstGeom prst="ellipse">
            <a:avLst/>
          </a:prstGeom>
          <a:solidFill>
            <a:srgbClr val="25252D"/>
          </a:solidFill>
          <a:ln/>
        </p:spPr>
      </p:sp>
      <p:sp>
        <p:nvSpPr>
          <p:cNvPr id="91" name="Shape 89"/>
          <p:cNvSpPr/>
          <p:nvPr/>
        </p:nvSpPr>
        <p:spPr>
          <a:xfrm>
            <a:off x="7686675" y="4886325"/>
            <a:ext cx="285750" cy="285750"/>
          </a:xfrm>
          <a:prstGeom prst="ellipse">
            <a:avLst/>
          </a:prstGeom>
          <a:solidFill>
            <a:srgbClr val="25252D"/>
          </a:solidFill>
          <a:ln/>
        </p:spPr>
      </p:sp>
      <p:sp>
        <p:nvSpPr>
          <p:cNvPr id="92" name="Shape 90"/>
          <p:cNvSpPr/>
          <p:nvPr/>
        </p:nvSpPr>
        <p:spPr>
          <a:xfrm>
            <a:off x="8124825" y="4886325"/>
            <a:ext cx="285750" cy="285750"/>
          </a:xfrm>
          <a:prstGeom prst="ellipse">
            <a:avLst/>
          </a:prstGeom>
          <a:solidFill>
            <a:srgbClr val="25252D"/>
          </a:solidFill>
          <a:ln/>
        </p:spPr>
      </p:sp>
      <p:sp>
        <p:nvSpPr>
          <p:cNvPr id="93" name="Shape 91"/>
          <p:cNvSpPr/>
          <p:nvPr/>
        </p:nvSpPr>
        <p:spPr>
          <a:xfrm>
            <a:off x="8562975" y="4886325"/>
            <a:ext cx="285750" cy="285750"/>
          </a:xfrm>
          <a:prstGeom prst="ellipse">
            <a:avLst/>
          </a:prstGeom>
          <a:solidFill>
            <a:srgbClr val="25252D"/>
          </a:solidFill>
          <a:ln/>
        </p:spPr>
      </p:sp>
      <p:sp>
        <p:nvSpPr>
          <p:cNvPr id="94" name="Shape 92"/>
          <p:cNvSpPr/>
          <p:nvPr/>
        </p:nvSpPr>
        <p:spPr>
          <a:xfrm>
            <a:off x="9001125" y="4886325"/>
            <a:ext cx="285750" cy="285750"/>
          </a:xfrm>
          <a:prstGeom prst="ellipse">
            <a:avLst/>
          </a:prstGeom>
          <a:solidFill>
            <a:srgbClr val="25252D"/>
          </a:solidFill>
          <a:ln/>
        </p:spPr>
      </p:sp>
      <p:sp>
        <p:nvSpPr>
          <p:cNvPr id="95" name="Shape 93"/>
          <p:cNvSpPr/>
          <p:nvPr/>
        </p:nvSpPr>
        <p:spPr>
          <a:xfrm>
            <a:off x="9439275" y="4886325"/>
            <a:ext cx="285750" cy="285750"/>
          </a:xfrm>
          <a:prstGeom prst="ellipse">
            <a:avLst/>
          </a:prstGeom>
          <a:solidFill>
            <a:srgbClr val="25252D"/>
          </a:solidFill>
          <a:ln/>
        </p:spPr>
      </p:sp>
      <p:sp>
        <p:nvSpPr>
          <p:cNvPr id="96" name="Shape 94"/>
          <p:cNvSpPr/>
          <p:nvPr/>
        </p:nvSpPr>
        <p:spPr>
          <a:xfrm>
            <a:off x="9877425" y="4886325"/>
            <a:ext cx="285750" cy="285750"/>
          </a:xfrm>
          <a:prstGeom prst="ellipse">
            <a:avLst/>
          </a:prstGeom>
          <a:solidFill>
            <a:srgbClr val="25252D"/>
          </a:solidFill>
          <a:ln/>
        </p:spPr>
      </p:sp>
      <p:sp>
        <p:nvSpPr>
          <p:cNvPr id="97" name="Shape 95"/>
          <p:cNvSpPr/>
          <p:nvPr/>
        </p:nvSpPr>
        <p:spPr>
          <a:xfrm>
            <a:off x="10315575" y="4886325"/>
            <a:ext cx="285750" cy="285750"/>
          </a:xfrm>
          <a:prstGeom prst="ellipse">
            <a:avLst/>
          </a:prstGeom>
          <a:solidFill>
            <a:srgbClr val="25252D"/>
          </a:solidFill>
          <a:ln/>
        </p:spPr>
      </p:sp>
      <p:sp>
        <p:nvSpPr>
          <p:cNvPr id="98" name="Shape 96"/>
          <p:cNvSpPr/>
          <p:nvPr/>
        </p:nvSpPr>
        <p:spPr>
          <a:xfrm>
            <a:off x="10753725" y="4886325"/>
            <a:ext cx="285750" cy="285750"/>
          </a:xfrm>
          <a:prstGeom prst="ellipse">
            <a:avLst/>
          </a:prstGeom>
          <a:solidFill>
            <a:srgbClr val="25252D"/>
          </a:solidFill>
          <a:ln/>
        </p:spPr>
      </p:sp>
      <p:sp>
        <p:nvSpPr>
          <p:cNvPr id="99" name="Shape 97"/>
          <p:cNvSpPr/>
          <p:nvPr/>
        </p:nvSpPr>
        <p:spPr>
          <a:xfrm>
            <a:off x="6810375" y="5324475"/>
            <a:ext cx="285750" cy="285750"/>
          </a:xfrm>
          <a:prstGeom prst="ellipse">
            <a:avLst/>
          </a:prstGeom>
          <a:solidFill>
            <a:srgbClr val="25252D"/>
          </a:solidFill>
          <a:ln/>
        </p:spPr>
      </p:sp>
      <p:sp>
        <p:nvSpPr>
          <p:cNvPr id="100" name="Shape 98"/>
          <p:cNvSpPr/>
          <p:nvPr/>
        </p:nvSpPr>
        <p:spPr>
          <a:xfrm>
            <a:off x="7248525" y="5324475"/>
            <a:ext cx="285750" cy="285750"/>
          </a:xfrm>
          <a:prstGeom prst="ellipse">
            <a:avLst/>
          </a:prstGeom>
          <a:solidFill>
            <a:srgbClr val="25252D"/>
          </a:solidFill>
          <a:ln/>
        </p:spPr>
      </p:sp>
      <p:sp>
        <p:nvSpPr>
          <p:cNvPr id="101" name="Shape 99"/>
          <p:cNvSpPr/>
          <p:nvPr/>
        </p:nvSpPr>
        <p:spPr>
          <a:xfrm>
            <a:off x="7686675" y="5324475"/>
            <a:ext cx="285750" cy="285750"/>
          </a:xfrm>
          <a:prstGeom prst="ellipse">
            <a:avLst/>
          </a:prstGeom>
          <a:solidFill>
            <a:srgbClr val="25252D"/>
          </a:solidFill>
          <a:ln/>
        </p:spPr>
      </p:sp>
      <p:sp>
        <p:nvSpPr>
          <p:cNvPr id="102" name="Shape 100"/>
          <p:cNvSpPr/>
          <p:nvPr/>
        </p:nvSpPr>
        <p:spPr>
          <a:xfrm>
            <a:off x="8124825" y="5324475"/>
            <a:ext cx="285750" cy="285750"/>
          </a:xfrm>
          <a:prstGeom prst="ellipse">
            <a:avLst/>
          </a:prstGeom>
          <a:solidFill>
            <a:srgbClr val="25252D"/>
          </a:solidFill>
          <a:ln/>
        </p:spPr>
      </p:sp>
      <p:sp>
        <p:nvSpPr>
          <p:cNvPr id="103" name="Shape 101"/>
          <p:cNvSpPr/>
          <p:nvPr/>
        </p:nvSpPr>
        <p:spPr>
          <a:xfrm>
            <a:off x="8562975" y="5324475"/>
            <a:ext cx="285750" cy="285750"/>
          </a:xfrm>
          <a:prstGeom prst="ellipse">
            <a:avLst/>
          </a:prstGeom>
          <a:solidFill>
            <a:srgbClr val="25252D"/>
          </a:solidFill>
          <a:ln/>
        </p:spPr>
      </p:sp>
      <p:sp>
        <p:nvSpPr>
          <p:cNvPr id="104" name="Shape 102"/>
          <p:cNvSpPr/>
          <p:nvPr/>
        </p:nvSpPr>
        <p:spPr>
          <a:xfrm>
            <a:off x="9001125" y="5324475"/>
            <a:ext cx="285750" cy="285750"/>
          </a:xfrm>
          <a:prstGeom prst="ellipse">
            <a:avLst/>
          </a:prstGeom>
          <a:solidFill>
            <a:srgbClr val="25252D"/>
          </a:solidFill>
          <a:ln/>
        </p:spPr>
      </p:sp>
      <p:sp>
        <p:nvSpPr>
          <p:cNvPr id="105" name="Shape 103"/>
          <p:cNvSpPr/>
          <p:nvPr/>
        </p:nvSpPr>
        <p:spPr>
          <a:xfrm>
            <a:off x="9439275" y="5324475"/>
            <a:ext cx="285750" cy="285750"/>
          </a:xfrm>
          <a:prstGeom prst="ellipse">
            <a:avLst/>
          </a:prstGeom>
          <a:solidFill>
            <a:srgbClr val="25252D"/>
          </a:solidFill>
          <a:ln/>
        </p:spPr>
      </p:sp>
      <p:sp>
        <p:nvSpPr>
          <p:cNvPr id="106" name="Shape 104"/>
          <p:cNvSpPr/>
          <p:nvPr/>
        </p:nvSpPr>
        <p:spPr>
          <a:xfrm>
            <a:off x="9877425" y="5324475"/>
            <a:ext cx="285750" cy="285750"/>
          </a:xfrm>
          <a:prstGeom prst="ellipse">
            <a:avLst/>
          </a:prstGeom>
          <a:solidFill>
            <a:srgbClr val="25252D"/>
          </a:solidFill>
          <a:ln/>
        </p:spPr>
      </p:sp>
      <p:sp>
        <p:nvSpPr>
          <p:cNvPr id="107" name="Shape 105"/>
          <p:cNvSpPr/>
          <p:nvPr/>
        </p:nvSpPr>
        <p:spPr>
          <a:xfrm>
            <a:off x="10315575" y="5324475"/>
            <a:ext cx="285750" cy="285750"/>
          </a:xfrm>
          <a:prstGeom prst="ellipse">
            <a:avLst/>
          </a:prstGeom>
          <a:solidFill>
            <a:srgbClr val="25252D"/>
          </a:solidFill>
          <a:ln/>
        </p:spPr>
      </p:sp>
      <p:sp>
        <p:nvSpPr>
          <p:cNvPr id="108" name="Shape 106"/>
          <p:cNvSpPr/>
          <p:nvPr/>
        </p:nvSpPr>
        <p:spPr>
          <a:xfrm>
            <a:off x="10753725" y="5324475"/>
            <a:ext cx="285750" cy="285750"/>
          </a:xfrm>
          <a:prstGeom prst="ellipse">
            <a:avLst/>
          </a:prstGeom>
          <a:solidFill>
            <a:srgbClr val="25252D"/>
          </a:solidFill>
          <a:ln/>
        </p:spPr>
      </p:sp>
      <p:sp>
        <p:nvSpPr>
          <p:cNvPr id="109" name="Text 107"/>
          <p:cNvSpPr/>
          <p:nvPr/>
        </p:nvSpPr>
        <p:spPr>
          <a:xfrm>
            <a:off x="609600" y="4700887"/>
            <a:ext cx="11582400" cy="160020"/>
          </a:xfrm>
          <a:prstGeom prst="rect">
            <a:avLst/>
          </a:prstGeom>
          <a:noFill/>
          <a:ln/>
        </p:spPr>
        <p:txBody>
          <a:bodyPr wrap="none" lIns="0" tIns="0" rIns="0" bIns="0" rtlCol="0" anchor="t"/>
          <a:lstStyle/>
          <a:p>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Roughly, in a normal month: the past 12 months average 24.2% with February</a:t>
            </a:r>
            <a:endParaRPr lang="en-US" sz="1050" dirty="0">
              <a:latin typeface="Microsoft YaHei UI" pitchFamily="34" charset="0"/>
              <a:ea typeface="Microsoft YaHei" pitchFamily="34" charset="-122"/>
              <a:cs typeface="Microsoft YaHei UI" pitchFamily="34" charset="-120"/>
            </a:endParaRPr>
          </a:p>
        </p:txBody>
      </p:sp>
      <p:sp>
        <p:nvSpPr>
          <p:cNvPr id="110" name="Text 108"/>
          <p:cNvSpPr/>
          <p:nvPr/>
        </p:nvSpPr>
        <p:spPr>
          <a:xfrm>
            <a:off x="609600" y="4929487"/>
            <a:ext cx="11582400" cy="160020"/>
          </a:xfrm>
          <a:prstGeom prst="rect">
            <a:avLst/>
          </a:prstGeom>
          <a:noFill/>
          <a:ln/>
        </p:spPr>
        <p:txBody>
          <a:bodyPr wrap="none" lIns="0" tIns="0" rIns="0" bIns="0" rtlCol="0" anchor="t"/>
          <a:lstStyle/>
          <a:p>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removed. It counts the client</a:t>
            </a:r>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s language, not nationality</a:t>
            </a:r>
            <a:endParaRPr lang="en-US" sz="1050" dirty="0">
              <a:latin typeface="Microsoft YaHei UI" pitchFamily="34" charset="0"/>
              <a:ea typeface="Microsoft YaHei" pitchFamily="34" charset="-122"/>
              <a:cs typeface="Microsoft YaHei UI" pitchFamily="34" charset="-120"/>
            </a:endParaRPr>
          </a:p>
        </p:txBody>
      </p:sp>
      <p:sp>
        <p:nvSpPr>
          <p:cNvPr id="111" name="Text 109"/>
          <p:cNvSpPr/>
          <p:nvPr/>
        </p:nvSpPr>
        <p:spPr>
          <a:xfrm>
            <a:off x="609600" y="3856777"/>
            <a:ext cx="11582400" cy="274320"/>
          </a:xfrm>
          <a:prstGeom prst="rect">
            <a:avLst/>
          </a:prstGeom>
          <a:noFill/>
          <a:ln/>
        </p:spPr>
        <p:txBody>
          <a:bodyPr wrap="none" lIns="0" tIns="0" rIns="0" bIns="0" rtlCol="0" anchor="t"/>
          <a:lstStyle/>
          <a:p>
            <a:pPr algn="l" indent="0" marL="0">
              <a:buNone/>
            </a:pPr>
            <a:r>
              <a:rPr lang="en-US" sz="1800" dirty="0">
                <a:solidFill>
                  <a:srgbClr val="F3EFE7"/>
                </a:solidFill>
                <a:latin typeface="Microsoft YaHei UI" pitchFamily="34" charset="0"/>
                <a:ea typeface="Microsoft YaHei" pitchFamily="34" charset="-122"/>
                <a:cs typeface="Microsoft YaHei UI" pitchFamily="34" charset="-120"/>
              </a:rPr>
              <a:t>Steam users on the Simplified Chinese client</a:t>
            </a:r>
            <a:endParaRPr lang="en-US" sz="1800" dirty="0">
              <a:latin typeface="Microsoft YaHei UI" pitchFamily="34" charset="0"/>
              <a:ea typeface="Microsoft YaHei" pitchFamily="34" charset="-122"/>
              <a:cs typeface="Microsoft YaHei UI" pitchFamily="34" charset="-120"/>
            </a:endParaRPr>
          </a:p>
        </p:txBody>
      </p:sp>
      <p:sp>
        <p:nvSpPr>
          <p:cNvPr id="112" name="Text 110"/>
          <p:cNvSpPr/>
          <p:nvPr/>
        </p:nvSpPr>
        <p:spPr>
          <a:xfrm>
            <a:off x="609600" y="6071402"/>
            <a:ext cx="115824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Source: Valve, Steam Hardware </a:t>
            </a:r>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&amp;</a:t>
            </a:r>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 Software Survey. Average calculated, one dot is about 1%</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7099300" cy="19050"/>
          </a:xfrm>
          <a:prstGeom prst="rect">
            <a:avLst/>
          </a:prstGeom>
          <a:solidFill>
            <a:srgbClr val="C4BFB6"/>
          </a:solidFill>
          <a:ln/>
        </p:spPr>
      </p:sp>
      <p:sp>
        <p:nvSpPr>
          <p:cNvPr id="5" name="pptwise-slidenum-s0012"/>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13</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pic>
        <p:nvPicPr>
          <p:cNvPr id="7" name="Image 0" descr="preencoded.png">    </p:cNvPr>
          <p:cNvPicPr>
            <a:picLocks noChangeAspect="1"/>
          </p:cNvPicPr>
          <p:nvPr/>
        </p:nvPicPr>
        <p:blipFill>
          <a:blip r:embed="rId1"/>
          <a:srcRect l="25000" r="25000" t="0" b="0"/>
          <a:stretch/>
        </p:blipFill>
        <p:spPr>
          <a:xfrm>
            <a:off x="0" y="0"/>
            <a:ext cx="6096000" cy="6858000"/>
          </a:xfrm>
          <a:prstGeom prst="rect">
            <a:avLst/>
          </a:prstGeom>
        </p:spPr>
      </p:pic>
      <p:sp>
        <p:nvSpPr>
          <p:cNvPr id="8" name="svg2pptx-gradient-s0012-0000"/>
          <p:cNvSpPr/>
          <p:nvPr/>
        </p:nvSpPr>
        <p:spPr>
          <a:xfrm>
            <a:off x="4191000" y="0"/>
            <a:ext cx="1905000" cy="6858000"/>
          </a:xfrm>
          <a:prstGeom prst="rect">
            <a:avLst/>
          </a:prstGeom>
          <a:gradFill rotWithShape="1">
            <a:gsLst>
              <a:gs pos="0">
                <a:srgbClr val="0F0F12">
                  <a:alpha val="0"/>
                </a:srgbClr>
              </a:gs>
              <a:gs pos="100000">
                <a:srgbClr val="0F0F12"/>
              </a:gs>
            </a:gsLst>
            <a:lin ang="0" scaled="1"/>
          </a:gradFill>
          <a:ln/>
        </p:spPr>
      </p:sp>
      <p:sp>
        <p:nvSpPr>
          <p:cNvPr id="9" name="Text 6"/>
          <p:cNvSpPr/>
          <p:nvPr/>
        </p:nvSpPr>
        <p:spPr>
          <a:xfrm>
            <a:off x="6667500" y="394864"/>
            <a:ext cx="55245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w</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P</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i</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10" name="Text 7"/>
          <p:cNvSpPr/>
          <p:nvPr/>
        </p:nvSpPr>
        <p:spPr>
          <a:xfrm>
            <a:off x="6667500" y="766937"/>
            <a:ext cx="5524500" cy="457200"/>
          </a:xfrm>
          <a:prstGeom prst="rect">
            <a:avLst/>
          </a:prstGeom>
          <a:noFill/>
          <a:ln/>
        </p:spPr>
        <p:txBody>
          <a:bodyPr wrap="none" lIns="0" tIns="0" rIns="0" bIns="0" rtlCol="0" anchor="t"/>
          <a:lstStyle/>
          <a:p>
            <a:pPr algn="l" indent="0" marL="0">
              <a:buNone/>
            </a:pPr>
            <a:r>
              <a:rPr lang="en-US" sz="3000" b="1" dirty="0">
                <a:solidFill>
                  <a:srgbClr val="F3EFE7"/>
                </a:solidFill>
                <a:latin typeface="Microsoft YaHei UI" pitchFamily="34" charset="0"/>
                <a:ea typeface="Microsoft YaHei" pitchFamily="34" charset="-122"/>
                <a:cs typeface="Microsoft YaHei UI" pitchFamily="34" charset="-120"/>
              </a:rPr>
              <a:t>Small teams have</a:t>
            </a:r>
            <a:endParaRPr lang="en-US" sz="3000" dirty="0">
              <a:latin typeface="Microsoft YaHei UI" pitchFamily="34" charset="0"/>
              <a:ea typeface="Microsoft YaHei" pitchFamily="34" charset="-122"/>
              <a:cs typeface="Microsoft YaHei UI" pitchFamily="34" charset="-120"/>
            </a:endParaRPr>
          </a:p>
        </p:txBody>
      </p:sp>
      <p:sp>
        <p:nvSpPr>
          <p:cNvPr id="11" name="Text 8"/>
          <p:cNvSpPr/>
          <p:nvPr/>
        </p:nvSpPr>
        <p:spPr>
          <a:xfrm>
            <a:off x="6667500" y="1243187"/>
            <a:ext cx="5524500" cy="457200"/>
          </a:xfrm>
          <a:prstGeom prst="rect">
            <a:avLst/>
          </a:prstGeom>
          <a:noFill/>
          <a:ln/>
        </p:spPr>
        <p:txBody>
          <a:bodyPr wrap="none" lIns="0" tIns="0" rIns="0" bIns="0" rtlCol="0" anchor="t"/>
          <a:lstStyle/>
          <a:p>
            <a:pPr algn="l" indent="0" marL="0">
              <a:buNone/>
            </a:pPr>
            <a:r>
              <a:rPr lang="en-US" sz="3000" b="1" dirty="0">
                <a:solidFill>
                  <a:srgbClr val="F3EFE7"/>
                </a:solidFill>
                <a:latin typeface="Microsoft YaHei UI" pitchFamily="34" charset="0"/>
                <a:ea typeface="Microsoft YaHei" pitchFamily="34" charset="-122"/>
                <a:cs typeface="Microsoft YaHei UI" pitchFamily="34" charset="-120"/>
              </a:rPr>
              <a:t>a road of their own</a:t>
            </a:r>
            <a:endParaRPr lang="en-US" sz="3000" dirty="0">
              <a:latin typeface="Microsoft YaHei UI" pitchFamily="34" charset="0"/>
              <a:ea typeface="Microsoft YaHei" pitchFamily="34" charset="-122"/>
              <a:cs typeface="Microsoft YaHei UI" pitchFamily="34" charset="-120"/>
            </a:endParaRPr>
          </a:p>
        </p:txBody>
      </p:sp>
      <p:sp>
        <p:nvSpPr>
          <p:cNvPr id="12" name="Shape 9"/>
          <p:cNvSpPr/>
          <p:nvPr/>
        </p:nvSpPr>
        <p:spPr>
          <a:xfrm>
            <a:off x="6667500" y="2185988"/>
            <a:ext cx="4914900" cy="9525"/>
          </a:xfrm>
          <a:prstGeom prst="rect">
            <a:avLst/>
          </a:prstGeom>
          <a:solidFill>
            <a:srgbClr val="383844"/>
          </a:solidFill>
          <a:ln/>
        </p:spPr>
      </p:sp>
      <p:sp>
        <p:nvSpPr>
          <p:cNvPr id="13" name="Text 10"/>
          <p:cNvSpPr/>
          <p:nvPr/>
        </p:nvSpPr>
        <p:spPr>
          <a:xfrm>
            <a:off x="6667500" y="2333376"/>
            <a:ext cx="5524500" cy="594360"/>
          </a:xfrm>
          <a:prstGeom prst="rect">
            <a:avLst/>
          </a:prstGeom>
          <a:noFill/>
          <a:ln/>
        </p:spPr>
        <p:txBody>
          <a:bodyPr wrap="none" lIns="0" tIns="0" rIns="0" bIns="0" rtlCol="0" anchor="t"/>
          <a:lstStyle/>
          <a:p>
            <a:pPr algn="l" indent="0" marL="0">
              <a:buNone/>
            </a:pPr>
            <a:r>
              <a:rPr lang="en-US" sz="3900" b="1" spc="-75" kern="0" dirty="0">
                <a:solidFill>
                  <a:srgbClr val="C4BFB6"/>
                </a:solidFill>
                <a:latin typeface="Microsoft YaHei UI" pitchFamily="34" charset="0"/>
                <a:ea typeface="Microsoft YaHei" pitchFamily="34" charset="-122"/>
                <a:cs typeface="Microsoft YaHei UI" pitchFamily="34" charset="-120"/>
              </a:rPr>
              <a:t>3</a:t>
            </a:r>
            <a:pPr algn="l" indent="0" marL="0">
              <a:buNone/>
            </a:pPr>
            <a:r>
              <a:rPr lang="en-US" sz="3900" b="1" spc="-75" kern="0" dirty="0">
                <a:solidFill>
                  <a:srgbClr val="C4BFB6"/>
                </a:solidFill>
                <a:latin typeface="Microsoft YaHei UI" pitchFamily="34" charset="0"/>
                <a:ea typeface="Microsoft YaHei" pitchFamily="34" charset="-122"/>
                <a:cs typeface="Microsoft YaHei UI" pitchFamily="34" charset="-120"/>
              </a:rPr>
              <a:t> </a:t>
            </a:r>
            <a:pPr algn="l" indent="0" marL="0">
              <a:buNone/>
            </a:pPr>
            <a:r>
              <a:rPr lang="en-US" sz="3900" b="1" spc="-75" kern="0" dirty="0">
                <a:solidFill>
                  <a:srgbClr val="C4BFB6"/>
                </a:solidFill>
                <a:latin typeface="Microsoft YaHei UI" pitchFamily="34" charset="0"/>
                <a:ea typeface="Microsoft YaHei" pitchFamily="34" charset="-122"/>
                <a:cs typeface="Microsoft YaHei UI" pitchFamily="34" charset="-120"/>
              </a:rPr>
              <a:t>m</a:t>
            </a:r>
            <a:pPr algn="l" indent="0" marL="0">
              <a:buNone/>
            </a:pPr>
            <a:r>
              <a:rPr lang="en-US" sz="3900" b="1" spc="-75" kern="0" dirty="0">
                <a:solidFill>
                  <a:srgbClr val="C4BFB6"/>
                </a:solidFill>
                <a:latin typeface="Microsoft YaHei UI" pitchFamily="34" charset="0"/>
                <a:ea typeface="Microsoft YaHei" pitchFamily="34" charset="-122"/>
                <a:cs typeface="Microsoft YaHei UI" pitchFamily="34" charset="-120"/>
              </a:rPr>
              <a:t>i</a:t>
            </a:r>
            <a:pPr algn="l" indent="0" marL="0">
              <a:buNone/>
            </a:pPr>
            <a:r>
              <a:rPr lang="en-US" sz="3900" b="1" spc="-75" kern="0" dirty="0">
                <a:solidFill>
                  <a:srgbClr val="C4BFB6"/>
                </a:solidFill>
                <a:latin typeface="Microsoft YaHei UI" pitchFamily="34" charset="0"/>
                <a:ea typeface="Microsoft YaHei" pitchFamily="34" charset="-122"/>
                <a:cs typeface="Microsoft YaHei UI" pitchFamily="34" charset="-120"/>
              </a:rPr>
              <a:t>l</a:t>
            </a:r>
            <a:pPr algn="l" indent="0" marL="0">
              <a:buNone/>
            </a:pPr>
            <a:r>
              <a:rPr lang="en-US" sz="3900" b="1" spc="-75" kern="0" dirty="0">
                <a:solidFill>
                  <a:srgbClr val="C4BFB6"/>
                </a:solidFill>
                <a:latin typeface="Microsoft YaHei UI" pitchFamily="34" charset="0"/>
                <a:ea typeface="Microsoft YaHei" pitchFamily="34" charset="-122"/>
                <a:cs typeface="Microsoft YaHei UI" pitchFamily="34" charset="-120"/>
              </a:rPr>
              <a:t>l</a:t>
            </a:r>
            <a:pPr algn="l" indent="0" marL="0">
              <a:buNone/>
            </a:pPr>
            <a:r>
              <a:rPr lang="en-US" sz="3900" b="1" spc="-75" kern="0" dirty="0">
                <a:solidFill>
                  <a:srgbClr val="C4BFB6"/>
                </a:solidFill>
                <a:latin typeface="Microsoft YaHei UI" pitchFamily="34" charset="0"/>
                <a:ea typeface="Microsoft YaHei" pitchFamily="34" charset="-122"/>
                <a:cs typeface="Microsoft YaHei UI" pitchFamily="34" charset="-120"/>
              </a:rPr>
              <a:t>i</a:t>
            </a:r>
            <a:pPr algn="l" indent="0" marL="0">
              <a:buNone/>
            </a:pPr>
            <a:r>
              <a:rPr lang="en-US" sz="3900" b="1" spc="-75" kern="0" dirty="0">
                <a:solidFill>
                  <a:srgbClr val="C4BFB6"/>
                </a:solidFill>
                <a:latin typeface="Microsoft YaHei UI" pitchFamily="34" charset="0"/>
                <a:ea typeface="Microsoft YaHei" pitchFamily="34" charset="-122"/>
                <a:cs typeface="Microsoft YaHei UI" pitchFamily="34" charset="-120"/>
              </a:rPr>
              <a:t>o</a:t>
            </a:r>
            <a:pPr algn="l" indent="0" marL="0">
              <a:buNone/>
            </a:pPr>
            <a:r>
              <a:rPr lang="en-US" sz="3900" b="1" spc="-75" kern="0" dirty="0">
                <a:solidFill>
                  <a:srgbClr val="C4BFB6"/>
                </a:solidFill>
                <a:latin typeface="Microsoft YaHei UI" pitchFamily="34" charset="0"/>
                <a:ea typeface="Microsoft YaHei" pitchFamily="34" charset="-122"/>
                <a:cs typeface="Microsoft YaHei UI" pitchFamily="34" charset="-120"/>
              </a:rPr>
              <a:t>n</a:t>
            </a:r>
            <a:pPr algn="l" indent="0" marL="0">
              <a:buNone/>
            </a:pPr>
            <a:r>
              <a:rPr lang="en-US" sz="3900" b="1" dirty="0">
                <a:solidFill>
                  <a:srgbClr val="C4BFB6"/>
                </a:solidFill>
                <a:latin typeface="Microsoft YaHei UI" pitchFamily="34" charset="0"/>
                <a:ea typeface="Microsoft YaHei" pitchFamily="34" charset="-122"/>
                <a:cs typeface="Microsoft YaHei UI" pitchFamily="34" charset="-120"/>
              </a:rPr>
              <a:t>+</a:t>
            </a:r>
            <a:endParaRPr lang="en-US" sz="3900" dirty="0">
              <a:latin typeface="Microsoft YaHei UI" pitchFamily="34" charset="0"/>
              <a:ea typeface="Microsoft YaHei" pitchFamily="34" charset="-122"/>
              <a:cs typeface="Microsoft YaHei UI" pitchFamily="34" charset="-120"/>
            </a:endParaRPr>
          </a:p>
        </p:txBody>
      </p:sp>
      <p:sp>
        <p:nvSpPr>
          <p:cNvPr id="14" name="Text 11"/>
          <p:cNvSpPr/>
          <p:nvPr/>
        </p:nvSpPr>
        <p:spPr>
          <a:xfrm>
            <a:off x="6667500" y="3005437"/>
            <a:ext cx="5524500" cy="160020"/>
          </a:xfrm>
          <a:prstGeom prst="rect">
            <a:avLst/>
          </a:prstGeom>
          <a:noFill/>
          <a:ln/>
        </p:spPr>
        <p:txBody>
          <a:bodyPr wrap="none" lIns="0" tIns="0" rIns="0" bIns="0" rtlCol="0" anchor="t"/>
          <a:lstStyle/>
          <a:p>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Escape from Duckov, first month, publisher</a:t>
            </a:r>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s figure</a:t>
            </a:r>
            <a:endParaRPr lang="en-US" sz="1050" dirty="0">
              <a:latin typeface="Microsoft YaHei UI" pitchFamily="34" charset="0"/>
              <a:ea typeface="Microsoft YaHei" pitchFamily="34" charset="-122"/>
              <a:cs typeface="Microsoft YaHei UI" pitchFamily="34" charset="-120"/>
            </a:endParaRPr>
          </a:p>
        </p:txBody>
      </p:sp>
      <p:sp>
        <p:nvSpPr>
          <p:cNvPr id="15" name="Shape 12"/>
          <p:cNvSpPr/>
          <p:nvPr/>
        </p:nvSpPr>
        <p:spPr>
          <a:xfrm>
            <a:off x="6667500" y="3405188"/>
            <a:ext cx="4914900" cy="9525"/>
          </a:xfrm>
          <a:prstGeom prst="rect">
            <a:avLst/>
          </a:prstGeom>
          <a:solidFill>
            <a:srgbClr val="383844"/>
          </a:solidFill>
          <a:ln/>
        </p:spPr>
      </p:sp>
      <p:sp>
        <p:nvSpPr>
          <p:cNvPr id="16" name="Text 13"/>
          <p:cNvSpPr/>
          <p:nvPr/>
        </p:nvSpPr>
        <p:spPr>
          <a:xfrm>
            <a:off x="6667500" y="3552576"/>
            <a:ext cx="5524500" cy="594360"/>
          </a:xfrm>
          <a:prstGeom prst="rect">
            <a:avLst/>
          </a:prstGeom>
          <a:noFill/>
          <a:ln/>
        </p:spPr>
        <p:txBody>
          <a:bodyPr wrap="none" lIns="0" tIns="0" rIns="0" bIns="0" rtlCol="0" anchor="t"/>
          <a:lstStyle/>
          <a:p>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3</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0</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1</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3</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2</a:t>
            </a:r>
            <a:pPr algn="l" indent="0" marL="0">
              <a:buNone/>
            </a:pPr>
            <a:r>
              <a:rPr lang="en-US" sz="3900" b="1" dirty="0">
                <a:solidFill>
                  <a:srgbClr val="F3EFE7"/>
                </a:solidFill>
                <a:latin typeface="Microsoft YaHei UI" pitchFamily="34" charset="0"/>
                <a:ea typeface="Microsoft YaHei" pitchFamily="34" charset="-122"/>
                <a:cs typeface="Microsoft YaHei UI" pitchFamily="34" charset="-120"/>
              </a:rPr>
              <a:t>2</a:t>
            </a:r>
            <a:endParaRPr lang="en-US" sz="3900" dirty="0">
              <a:latin typeface="Microsoft YaHei UI" pitchFamily="34" charset="0"/>
              <a:ea typeface="Microsoft YaHei" pitchFamily="34" charset="-122"/>
              <a:cs typeface="Microsoft YaHei UI" pitchFamily="34" charset="-120"/>
            </a:endParaRPr>
          </a:p>
        </p:txBody>
      </p:sp>
      <p:sp>
        <p:nvSpPr>
          <p:cNvPr id="17" name="Text 14"/>
          <p:cNvSpPr/>
          <p:nvPr/>
        </p:nvSpPr>
        <p:spPr>
          <a:xfrm>
            <a:off x="6667500" y="4224637"/>
            <a:ext cx="5524500" cy="160020"/>
          </a:xfrm>
          <a:prstGeom prst="rect">
            <a:avLst/>
          </a:prstGeom>
          <a:noFill/>
          <a:ln/>
        </p:spPr>
        <p:txBody>
          <a:bodyPr wrap="none" lIns="0" tIns="0" rIns="0" bIns="0" rtlCol="0" anchor="t"/>
          <a:lstStyle/>
          <a:p>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Escape from Duckov, Steam all-time peak</a:t>
            </a:r>
            <a:endParaRPr lang="en-US" sz="1050" dirty="0">
              <a:latin typeface="Microsoft YaHei UI" pitchFamily="34" charset="0"/>
              <a:ea typeface="Microsoft YaHei" pitchFamily="34" charset="-122"/>
              <a:cs typeface="Microsoft YaHei UI" pitchFamily="34" charset="-120"/>
            </a:endParaRPr>
          </a:p>
        </p:txBody>
      </p:sp>
      <p:sp>
        <p:nvSpPr>
          <p:cNvPr id="18" name="Shape 15"/>
          <p:cNvSpPr/>
          <p:nvPr/>
        </p:nvSpPr>
        <p:spPr>
          <a:xfrm>
            <a:off x="6667500" y="4624388"/>
            <a:ext cx="4914900" cy="9525"/>
          </a:xfrm>
          <a:prstGeom prst="rect">
            <a:avLst/>
          </a:prstGeom>
          <a:solidFill>
            <a:srgbClr val="383844"/>
          </a:solidFill>
          <a:ln/>
        </p:spPr>
      </p:sp>
      <p:sp>
        <p:nvSpPr>
          <p:cNvPr id="19" name="Text 16"/>
          <p:cNvSpPr/>
          <p:nvPr/>
        </p:nvSpPr>
        <p:spPr>
          <a:xfrm>
            <a:off x="6667500" y="4771776"/>
            <a:ext cx="5524500" cy="594360"/>
          </a:xfrm>
          <a:prstGeom prst="rect">
            <a:avLst/>
          </a:prstGeom>
          <a:noFill/>
          <a:ln/>
        </p:spPr>
        <p:txBody>
          <a:bodyPr wrap="none" lIns="0" tIns="0" rIns="0" bIns="0" rtlCol="0" anchor="t"/>
          <a:lstStyle/>
          <a:p>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5</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 </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p</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e</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o</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p</a:t>
            </a:r>
            <a:pPr algn="l" indent="0" marL="0">
              <a:buNone/>
            </a:pPr>
            <a:r>
              <a:rPr lang="en-US" sz="3900" b="1" spc="-75" kern="0" dirty="0">
                <a:solidFill>
                  <a:srgbClr val="F3EFE7"/>
                </a:solidFill>
                <a:latin typeface="Microsoft YaHei UI" pitchFamily="34" charset="0"/>
                <a:ea typeface="Microsoft YaHei" pitchFamily="34" charset="-122"/>
                <a:cs typeface="Microsoft YaHei UI" pitchFamily="34" charset="-120"/>
              </a:rPr>
              <a:t>l</a:t>
            </a:r>
            <a:pPr algn="l" indent="0" marL="0">
              <a:buNone/>
            </a:pPr>
            <a:r>
              <a:rPr lang="en-US" sz="3900" b="1" dirty="0">
                <a:solidFill>
                  <a:srgbClr val="F3EFE7"/>
                </a:solidFill>
                <a:latin typeface="Microsoft YaHei UI" pitchFamily="34" charset="0"/>
                <a:ea typeface="Microsoft YaHei" pitchFamily="34" charset="-122"/>
                <a:cs typeface="Microsoft YaHei UI" pitchFamily="34" charset="-120"/>
              </a:rPr>
              <a:t>e</a:t>
            </a:r>
            <a:endParaRPr lang="en-US" sz="3900" dirty="0">
              <a:latin typeface="Microsoft YaHei UI" pitchFamily="34" charset="0"/>
              <a:ea typeface="Microsoft YaHei" pitchFamily="34" charset="-122"/>
              <a:cs typeface="Microsoft YaHei UI" pitchFamily="34" charset="-120"/>
            </a:endParaRPr>
          </a:p>
        </p:txBody>
      </p:sp>
      <p:sp>
        <p:nvSpPr>
          <p:cNvPr id="20" name="Text 17"/>
          <p:cNvSpPr/>
          <p:nvPr/>
        </p:nvSpPr>
        <p:spPr>
          <a:xfrm>
            <a:off x="6667500" y="5443837"/>
            <a:ext cx="5524500" cy="160020"/>
          </a:xfrm>
          <a:prstGeom prst="rect">
            <a:avLst/>
          </a:prstGeom>
          <a:noFill/>
          <a:ln/>
        </p:spPr>
        <p:txBody>
          <a:bodyPr wrap="none" lIns="0" tIns="0" rIns="0" bIns="0" rtlCol="0" anchor="t"/>
          <a:lstStyle/>
          <a:p>
            <a:pPr algn="l" indent="0" marL="0">
              <a:buNone/>
            </a:pPr>
            <a:r>
              <a:rPr lang="en-US" sz="1050" dirty="0">
                <a:solidFill>
                  <a:srgbClr val="B0A694"/>
                </a:solidFill>
                <a:latin typeface="Microsoft YaHei UI" pitchFamily="34" charset="0"/>
                <a:ea typeface="Microsoft YaHei" pitchFamily="34" charset="-122"/>
                <a:cs typeface="Microsoft YaHei UI" pitchFamily="34" charset="-120"/>
              </a:rPr>
              <a:t>Dyson Sphere Program: 200,000 in 4 days of early access</a:t>
            </a:r>
            <a:endParaRPr lang="en-US" sz="1050" dirty="0">
              <a:latin typeface="Microsoft YaHei UI" pitchFamily="34" charset="0"/>
              <a:ea typeface="Microsoft YaHei" pitchFamily="34" charset="-122"/>
              <a:cs typeface="Microsoft YaHei UI" pitchFamily="34" charset="-120"/>
            </a:endParaRPr>
          </a:p>
        </p:txBody>
      </p:sp>
      <p:sp>
        <p:nvSpPr>
          <p:cNvPr id="21" name="Text 18"/>
          <p:cNvSpPr/>
          <p:nvPr/>
        </p:nvSpPr>
        <p:spPr>
          <a:xfrm>
            <a:off x="6667500" y="5842802"/>
            <a:ext cx="55245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Source: Bilibili Q3 2025 earnings call, SteamDB snapshot August 2026, Dyson Sphere Program</a:t>
            </a:r>
            <a:endParaRPr lang="en-US" sz="825" dirty="0">
              <a:latin typeface="Microsoft YaHei UI" pitchFamily="34" charset="0"/>
              <a:ea typeface="Microsoft YaHei" pitchFamily="34" charset="-122"/>
              <a:cs typeface="Microsoft YaHei UI" pitchFamily="34" charset="-120"/>
            </a:endParaRPr>
          </a:p>
        </p:txBody>
      </p:sp>
      <p:sp>
        <p:nvSpPr>
          <p:cNvPr id="22" name="Text 19"/>
          <p:cNvSpPr/>
          <p:nvPr/>
        </p:nvSpPr>
        <p:spPr>
          <a:xfrm>
            <a:off x="6667500" y="5995202"/>
            <a:ext cx="55245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publisher</a:t>
            </a:r>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a:t>
            </a:r>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 release. Photo AI-generated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pic>
        <p:nvPicPr>
          <p:cNvPr id="3"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4" name="svg2pptx-gradient-s0013-0000"/>
          <p:cNvSpPr/>
          <p:nvPr/>
        </p:nvSpPr>
        <p:spPr>
          <a:xfrm>
            <a:off x="0" y="0"/>
            <a:ext cx="12192000" cy="6858000"/>
          </a:xfrm>
          <a:prstGeom prst="rect">
            <a:avLst/>
          </a:prstGeom>
          <a:gradFill rotWithShape="1">
            <a:gsLst>
              <a:gs pos="0">
                <a:srgbClr val="0F0F12">
                  <a:alpha val="90000"/>
                </a:srgbClr>
              </a:gs>
              <a:gs pos="55000">
                <a:srgbClr val="0F0F12">
                  <a:alpha val="40000"/>
                </a:srgbClr>
              </a:gs>
              <a:gs pos="100000">
                <a:srgbClr val="0F0F12">
                  <a:alpha val="20000"/>
                </a:srgbClr>
              </a:gs>
            </a:gsLst>
            <a:lin ang="0" scaled="1"/>
          </a:gradFill>
          <a:ln/>
        </p:spPr>
      </p:sp>
      <p:sp>
        <p:nvSpPr>
          <p:cNvPr id="5" name="Text 2"/>
          <p:cNvSpPr/>
          <p:nvPr/>
        </p:nvSpPr>
        <p:spPr>
          <a:xfrm>
            <a:off x="609600" y="2169406"/>
            <a:ext cx="11582400" cy="228600"/>
          </a:xfrm>
          <a:prstGeom prst="rect">
            <a:avLst/>
          </a:prstGeom>
          <a:noFill/>
          <a:ln/>
        </p:spPr>
        <p:txBody>
          <a:bodyPr wrap="none" lIns="0" tIns="0" rIns="0" bIns="0" rtlCol="0" anchor="t"/>
          <a:lstStyle/>
          <a:p>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A</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c</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t</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 </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t</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h</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r</a:t>
            </a:r>
            <a:pPr algn="l" indent="0" marL="0">
              <a:buNone/>
            </a:pPr>
            <a:r>
              <a:rPr lang="en-US" sz="1500" spc="150" kern="0" dirty="0">
                <a:solidFill>
                  <a:srgbClr val="C4BFB6"/>
                </a:solidFill>
                <a:latin typeface="Microsoft YaHei UI" pitchFamily="34" charset="0"/>
                <a:ea typeface="Microsoft YaHei" pitchFamily="34" charset="-122"/>
                <a:cs typeface="Microsoft YaHei UI" pitchFamily="34" charset="-120"/>
              </a:rPr>
              <a:t>e</a:t>
            </a:r>
            <a:pPr algn="l" indent="0" marL="0">
              <a:buNone/>
            </a:pPr>
            <a:r>
              <a:rPr lang="en-US" sz="1500" dirty="0">
                <a:solidFill>
                  <a:srgbClr val="C4BFB6"/>
                </a:solidFill>
                <a:latin typeface="Microsoft YaHei UI" pitchFamily="34" charset="0"/>
                <a:ea typeface="Microsoft YaHei" pitchFamily="34" charset="-122"/>
                <a:cs typeface="Microsoft YaHei UI" pitchFamily="34" charset="-120"/>
              </a:rPr>
              <a:t>e</a:t>
            </a:r>
            <a:endParaRPr lang="en-US" sz="1500" dirty="0">
              <a:latin typeface="Microsoft YaHei UI" pitchFamily="34" charset="0"/>
              <a:ea typeface="Microsoft YaHei" pitchFamily="34" charset="-122"/>
              <a:cs typeface="Microsoft YaHei UI" pitchFamily="34" charset="-120"/>
            </a:endParaRPr>
          </a:p>
        </p:txBody>
      </p:sp>
      <p:sp>
        <p:nvSpPr>
          <p:cNvPr id="6" name="Text 3"/>
          <p:cNvSpPr/>
          <p:nvPr/>
        </p:nvSpPr>
        <p:spPr>
          <a:xfrm>
            <a:off x="609600" y="2521207"/>
            <a:ext cx="11582400" cy="1714500"/>
          </a:xfrm>
          <a:prstGeom prst="rect">
            <a:avLst/>
          </a:prstGeom>
          <a:noFill/>
          <a:ln/>
        </p:spPr>
        <p:txBody>
          <a:bodyPr wrap="none" lIns="0" tIns="0" rIns="0" bIns="0" rtlCol="0" anchor="t"/>
          <a:lstStyle/>
          <a:p>
            <a:pPr algn="l" indent="0" marL="0">
              <a:buNone/>
            </a:pPr>
            <a:r>
              <a:rPr lang="en-US" sz="11250" b="1" dirty="0">
                <a:solidFill>
                  <a:srgbClr val="F3EFE7"/>
                </a:solidFill>
                <a:latin typeface="Microsoft YaHei UI" pitchFamily="34" charset="0"/>
                <a:ea typeface="Microsoft YaHei" pitchFamily="34" charset="-122"/>
                <a:cs typeface="Microsoft YaHei UI" pitchFamily="34" charset="-120"/>
              </a:rPr>
              <a:t>Bets</a:t>
            </a:r>
            <a:endParaRPr lang="en-US" sz="11250" dirty="0">
              <a:latin typeface="Microsoft YaHei UI" pitchFamily="34" charset="0"/>
              <a:ea typeface="Microsoft YaHei" pitchFamily="34" charset="-122"/>
              <a:cs typeface="Microsoft YaHei UI" pitchFamily="34" charset="-120"/>
            </a:endParaRPr>
          </a:p>
        </p:txBody>
      </p:sp>
      <p:sp>
        <p:nvSpPr>
          <p:cNvPr id="7" name="Text 4"/>
          <p:cNvSpPr/>
          <p:nvPr/>
        </p:nvSpPr>
        <p:spPr>
          <a:xfrm>
            <a:off x="647700" y="4408504"/>
            <a:ext cx="11544300" cy="251460"/>
          </a:xfrm>
          <a:prstGeom prst="rect">
            <a:avLst/>
          </a:prstGeom>
          <a:noFill/>
          <a:ln/>
        </p:spPr>
        <p:txBody>
          <a:bodyPr wrap="none" lIns="0" tIns="0" rIns="0" bIns="0" rtlCol="0" anchor="t"/>
          <a:lstStyle/>
          <a:p>
            <a:pPr algn="l" indent="0" marL="0">
              <a:buNone/>
            </a:pPr>
            <a:r>
              <a:rPr lang="en-US" sz="1650" dirty="0">
                <a:solidFill>
                  <a:srgbClr val="B0A694"/>
                </a:solidFill>
                <a:latin typeface="Microsoft YaHei UI" pitchFamily="34" charset="0"/>
                <a:ea typeface="Microsoft YaHei" pitchFamily="34" charset="-122"/>
                <a:cs typeface="Microsoft YaHei UI" pitchFamily="34" charset="-120"/>
              </a:rPr>
              <a:t>Count the cost, then bet</a:t>
            </a:r>
            <a:endParaRPr lang="en-US" sz="1650" dirty="0">
              <a:latin typeface="Microsoft YaHei UI" pitchFamily="34" charset="0"/>
              <a:ea typeface="Microsoft YaHei" pitchFamily="34" charset="-122"/>
              <a:cs typeface="Microsoft YaHei UI" pitchFamily="34" charset="-120"/>
            </a:endParaRPr>
          </a:p>
        </p:txBody>
      </p:sp>
      <p:sp>
        <p:nvSpPr>
          <p:cNvPr id="8" name="Shape 5"/>
          <p:cNvSpPr/>
          <p:nvPr/>
        </p:nvSpPr>
        <p:spPr>
          <a:xfrm>
            <a:off x="609600" y="6429375"/>
            <a:ext cx="9829800" cy="19050"/>
          </a:xfrm>
          <a:prstGeom prst="rect">
            <a:avLst/>
          </a:prstGeom>
          <a:solidFill>
            <a:srgbClr val="F3EFE7">
              <a:alpha val="25000"/>
            </a:srgbClr>
          </a:solidFill>
          <a:ln/>
        </p:spPr>
      </p:sp>
      <p:sp>
        <p:nvSpPr>
          <p:cNvPr id="9" name="Shape 6"/>
          <p:cNvSpPr/>
          <p:nvPr/>
        </p:nvSpPr>
        <p:spPr>
          <a:xfrm>
            <a:off x="609600" y="6429375"/>
            <a:ext cx="7645400" cy="19050"/>
          </a:xfrm>
          <a:prstGeom prst="rect">
            <a:avLst/>
          </a:prstGeom>
          <a:solidFill>
            <a:srgbClr val="C4BFB6"/>
          </a:solidFill>
          <a:ln/>
        </p:spPr>
      </p:sp>
      <p:sp>
        <p:nvSpPr>
          <p:cNvPr id="10" name="pptwise-slidenum-s0013"/>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14</a:t>
            </a:fld>
            <a:endParaRPr lang="en-US" sz="900" dirty="0">
              <a:latin typeface="Microsoft YaHei UI" pitchFamily="34" charset="0"/>
              <a:ea typeface="Microsoft YaHei" pitchFamily="34" charset="-122"/>
              <a:cs typeface="Microsoft YaHei UI" pitchFamily="34" charset="-120"/>
            </a:endParaRPr>
          </a:p>
        </p:txBody>
      </p:sp>
      <p:sp>
        <p:nvSpPr>
          <p:cNvPr id="11" name="Text 8"/>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8191500" cy="19050"/>
          </a:xfrm>
          <a:prstGeom prst="rect">
            <a:avLst/>
          </a:prstGeom>
          <a:solidFill>
            <a:srgbClr val="C4BFB6"/>
          </a:solidFill>
          <a:ln/>
        </p:spPr>
      </p:sp>
      <p:sp>
        <p:nvSpPr>
          <p:cNvPr id="5" name="pptwise-slidenum-s0014"/>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15</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394864"/>
            <a:ext cx="115824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h</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s</a:t>
            </a:r>
            <a:endParaRPr lang="en-US" sz="900" dirty="0">
              <a:latin typeface="Microsoft YaHei UI" pitchFamily="34" charset="0"/>
              <a:ea typeface="Microsoft YaHei" pitchFamily="34" charset="-122"/>
              <a:cs typeface="Microsoft YaHei UI" pitchFamily="34" charset="-120"/>
            </a:endParaRPr>
          </a:p>
        </p:txBody>
      </p:sp>
      <p:sp>
        <p:nvSpPr>
          <p:cNvPr id="8" name="Text 6"/>
          <p:cNvSpPr/>
          <p:nvPr/>
        </p:nvSpPr>
        <p:spPr>
          <a:xfrm>
            <a:off x="609600" y="728837"/>
            <a:ext cx="11582400" cy="457200"/>
          </a:xfrm>
          <a:prstGeom prst="rect">
            <a:avLst/>
          </a:prstGeom>
          <a:noFill/>
          <a:ln/>
        </p:spPr>
        <p:txBody>
          <a:bodyPr wrap="none" lIns="0" tIns="0" rIns="0" bIns="0" rtlCol="0" anchor="t"/>
          <a:lstStyle/>
          <a:p>
            <a:pPr algn="l" indent="0" marL="0">
              <a:buNone/>
            </a:pPr>
            <a:r>
              <a:rPr lang="en-US" sz="3000" b="1" dirty="0">
                <a:solidFill>
                  <a:srgbClr val="F3EFE7"/>
                </a:solidFill>
                <a:latin typeface="Microsoft YaHei UI" pitchFamily="34" charset="0"/>
                <a:ea typeface="Microsoft YaHei" pitchFamily="34" charset="-122"/>
                <a:cs typeface="Microsoft YaHei UI" pitchFamily="34" charset="-120"/>
              </a:rPr>
              <a:t>Abroad, the big bill is traffic, not development</a:t>
            </a:r>
            <a:endParaRPr lang="en-US" sz="3000" dirty="0">
              <a:latin typeface="Microsoft YaHei UI" pitchFamily="34" charset="0"/>
              <a:ea typeface="Microsoft YaHei" pitchFamily="34" charset="-122"/>
              <a:cs typeface="Microsoft YaHei UI" pitchFamily="34" charset="-120"/>
            </a:endParaRPr>
          </a:p>
        </p:txBody>
      </p:sp>
      <p:sp>
        <p:nvSpPr>
          <p:cNvPr id="9" name="Shape 7"/>
          <p:cNvSpPr/>
          <p:nvPr/>
        </p:nvSpPr>
        <p:spPr>
          <a:xfrm>
            <a:off x="609600" y="5519738"/>
            <a:ext cx="5486400" cy="9525"/>
          </a:xfrm>
          <a:prstGeom prst="rect">
            <a:avLst/>
          </a:prstGeom>
          <a:solidFill>
            <a:srgbClr val="383844"/>
          </a:solidFill>
          <a:ln/>
        </p:spPr>
      </p:sp>
      <p:sp>
        <p:nvSpPr>
          <p:cNvPr id="10" name="Shape 8"/>
          <p:cNvSpPr/>
          <p:nvPr/>
        </p:nvSpPr>
        <p:spPr>
          <a:xfrm>
            <a:off x="1333500" y="2376678"/>
            <a:ext cx="1524000" cy="3147822"/>
          </a:xfrm>
          <a:prstGeom prst="rect">
            <a:avLst/>
          </a:prstGeom>
          <a:solidFill>
            <a:srgbClr val="C4BFB6"/>
          </a:solidFill>
          <a:ln/>
        </p:spPr>
      </p:sp>
      <p:sp>
        <p:nvSpPr>
          <p:cNvPr id="11" name="Text 9"/>
          <p:cNvSpPr/>
          <p:nvPr/>
        </p:nvSpPr>
        <p:spPr>
          <a:xfrm>
            <a:off x="0" y="1838690"/>
            <a:ext cx="4191000" cy="457200"/>
          </a:xfrm>
          <a:prstGeom prst="rect">
            <a:avLst/>
          </a:prstGeom>
          <a:noFill/>
          <a:ln/>
        </p:spPr>
        <p:txBody>
          <a:bodyPr wrap="none" lIns="0" tIns="0" rIns="0" bIns="0" rtlCol="0" anchor="t"/>
          <a:lstStyle/>
          <a:p>
            <a:pPr algn="ctr" indent="0" marL="0">
              <a:buNone/>
            </a:pPr>
            <a:r>
              <a:rPr lang="en-US" sz="3000" b="1" dirty="0">
                <a:solidFill>
                  <a:srgbClr val="C4BFB6"/>
                </a:solidFill>
                <a:latin typeface="Microsoft YaHei UI" pitchFamily="34" charset="0"/>
                <a:ea typeface="Microsoft YaHei" pitchFamily="34" charset="-122"/>
                <a:cs typeface="Microsoft YaHei UI" pitchFamily="34" charset="-120"/>
              </a:rPr>
              <a:t>48.6</a:t>
            </a:r>
            <a:endParaRPr lang="en-US" sz="3000" dirty="0">
              <a:latin typeface="Microsoft YaHei UI" pitchFamily="34" charset="0"/>
              <a:ea typeface="Microsoft YaHei" pitchFamily="34" charset="-122"/>
              <a:cs typeface="Microsoft YaHei UI" pitchFamily="34" charset="-120"/>
            </a:endParaRPr>
          </a:p>
        </p:txBody>
      </p:sp>
      <p:sp>
        <p:nvSpPr>
          <p:cNvPr id="12" name="Text 10"/>
          <p:cNvSpPr/>
          <p:nvPr/>
        </p:nvSpPr>
        <p:spPr>
          <a:xfrm>
            <a:off x="0" y="5644585"/>
            <a:ext cx="4191000" cy="182880"/>
          </a:xfrm>
          <a:prstGeom prst="rect">
            <a:avLst/>
          </a:prstGeom>
          <a:noFill/>
          <a:ln/>
        </p:spPr>
        <p:txBody>
          <a:bodyPr wrap="none" lIns="0" tIns="0" rIns="0" bIns="0" rtlCol="0" anchor="t"/>
          <a:lstStyle/>
          <a:p>
            <a:pPr algn="ctr" indent="0" marL="0">
              <a:buNone/>
            </a:pPr>
            <a:r>
              <a:rPr lang="en-US" sz="1200" dirty="0">
                <a:solidFill>
                  <a:srgbClr val="F3EFE7"/>
                </a:solidFill>
                <a:latin typeface="Microsoft YaHei UI" pitchFamily="34" charset="0"/>
                <a:ea typeface="Microsoft YaHei" pitchFamily="34" charset="-122"/>
                <a:cs typeface="Microsoft YaHei UI" pitchFamily="34" charset="-120"/>
              </a:rPr>
              <a:t>Selling</a:t>
            </a:r>
            <a:endParaRPr lang="en-US" sz="12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3810000" y="5245989"/>
            <a:ext cx="1524000" cy="278511"/>
          </a:xfrm>
          <a:prstGeom prst="rect">
            <a:avLst/>
          </a:prstGeom>
          <a:solidFill>
            <a:srgbClr val="B0A694"/>
          </a:solidFill>
          <a:ln/>
        </p:spPr>
      </p:sp>
      <p:sp>
        <p:nvSpPr>
          <p:cNvPr id="14" name="Text 12"/>
          <p:cNvSpPr/>
          <p:nvPr/>
        </p:nvSpPr>
        <p:spPr>
          <a:xfrm>
            <a:off x="0" y="4799635"/>
            <a:ext cx="9144000" cy="342900"/>
          </a:xfrm>
          <a:prstGeom prst="rect">
            <a:avLst/>
          </a:prstGeom>
          <a:noFill/>
          <a:ln/>
        </p:spPr>
        <p:txBody>
          <a:bodyPr wrap="none" lIns="0" tIns="0" rIns="0" bIns="0" rtlCol="0" anchor="t"/>
          <a:lstStyle/>
          <a:p>
            <a:pPr algn="ctr" indent="0" marL="0">
              <a:buNone/>
            </a:pPr>
            <a:r>
              <a:rPr lang="en-US" sz="2250" b="1" dirty="0">
                <a:solidFill>
                  <a:srgbClr val="F3EFE7"/>
                </a:solidFill>
                <a:latin typeface="Microsoft YaHei UI" pitchFamily="34" charset="0"/>
                <a:ea typeface="Microsoft YaHei" pitchFamily="34" charset="-122"/>
                <a:cs typeface="Microsoft YaHei UI" pitchFamily="34" charset="-120"/>
              </a:rPr>
              <a:t>4.3</a:t>
            </a:r>
            <a:endParaRPr lang="en-US" sz="2250" dirty="0">
              <a:latin typeface="Microsoft YaHei UI" pitchFamily="34" charset="0"/>
              <a:ea typeface="Microsoft YaHei" pitchFamily="34" charset="-122"/>
              <a:cs typeface="Microsoft YaHei UI" pitchFamily="34" charset="-120"/>
            </a:endParaRPr>
          </a:p>
        </p:txBody>
      </p:sp>
      <p:sp>
        <p:nvSpPr>
          <p:cNvPr id="15" name="Text 13"/>
          <p:cNvSpPr/>
          <p:nvPr/>
        </p:nvSpPr>
        <p:spPr>
          <a:xfrm>
            <a:off x="0" y="5644585"/>
            <a:ext cx="9144000" cy="182880"/>
          </a:xfrm>
          <a:prstGeom prst="rect">
            <a:avLst/>
          </a:prstGeom>
          <a:noFill/>
          <a:ln/>
        </p:spPr>
        <p:txBody>
          <a:bodyPr wrap="none" lIns="0" tIns="0" rIns="0" bIns="0" rtlCol="0" anchor="t"/>
          <a:lstStyle/>
          <a:p>
            <a:pPr algn="ctr" indent="0" marL="0">
              <a:buNone/>
            </a:pPr>
            <a:r>
              <a:rPr lang="en-US" sz="1200" dirty="0">
                <a:solidFill>
                  <a:srgbClr val="F3EFE7"/>
                </a:solidFill>
                <a:latin typeface="Microsoft YaHei UI" pitchFamily="34" charset="0"/>
                <a:ea typeface="Microsoft YaHei" pitchFamily="34" charset="-122"/>
                <a:cs typeface="Microsoft YaHei UI" pitchFamily="34" charset="-120"/>
              </a:rPr>
              <a:t>R</a:t>
            </a:r>
            <a:pPr algn="ctr" indent="0" marL="0">
              <a:buNone/>
            </a:pPr>
            <a:r>
              <a:rPr lang="en-US" sz="1200" dirty="0">
                <a:solidFill>
                  <a:srgbClr val="F3EFE7"/>
                </a:solidFill>
                <a:latin typeface="Microsoft YaHei UI" pitchFamily="34" charset="0"/>
                <a:ea typeface="Microsoft YaHei" pitchFamily="34" charset="-122"/>
                <a:cs typeface="Microsoft YaHei UI" pitchFamily="34" charset="-120"/>
              </a:rPr>
              <a:t>&amp;</a:t>
            </a:r>
            <a:pPr algn="ctr" indent="0" marL="0">
              <a:buNone/>
            </a:pPr>
            <a:r>
              <a:rPr lang="en-US" sz="1200" dirty="0">
                <a:solidFill>
                  <a:srgbClr val="F3EFE7"/>
                </a:solidFill>
                <a:latin typeface="Microsoft YaHei UI" pitchFamily="34" charset="0"/>
                <a:ea typeface="Microsoft YaHei" pitchFamily="34" charset="-122"/>
                <a:cs typeface="Microsoft YaHei UI" pitchFamily="34" charset="-120"/>
              </a:rPr>
              <a:t>D</a:t>
            </a:r>
            <a:endParaRPr lang="en-US" sz="12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6858000" y="2148910"/>
            <a:ext cx="5334000" cy="182880"/>
          </a:xfrm>
          <a:prstGeom prst="rect">
            <a:avLst/>
          </a:prstGeom>
          <a:noFill/>
          <a:ln/>
        </p:spPr>
        <p:txBody>
          <a:bodyPr wrap="none" lIns="0" tIns="0" rIns="0" bIns="0" rtlCol="0" anchor="t"/>
          <a:lstStyle/>
          <a:p>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u</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f</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v</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y</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M</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0</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0</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f</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v</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u</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2</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0</a:t>
            </a:r>
            <a:pPr algn="l" indent="0" marL="0">
              <a:buNone/>
            </a:pPr>
            <a:r>
              <a:rPr lang="en-US" sz="1200" spc="38" kern="0" dirty="0">
                <a:solidFill>
                  <a:srgbClr val="B0A694"/>
                </a:solidFill>
                <a:latin typeface="Microsoft YaHei UI" pitchFamily="34" charset="0"/>
                <a:ea typeface="Microsoft YaHei" pitchFamily="34" charset="-122"/>
                <a:cs typeface="Microsoft YaHei UI" pitchFamily="34" charset="-120"/>
              </a:rPr>
              <a:t>2</a:t>
            </a:r>
            <a:pPr algn="l" indent="0" marL="0">
              <a:buNone/>
            </a:pPr>
            <a:r>
              <a:rPr lang="en-US" sz="1200" dirty="0">
                <a:solidFill>
                  <a:srgbClr val="B0A694"/>
                </a:solidFill>
                <a:latin typeface="Microsoft YaHei UI" pitchFamily="34" charset="0"/>
                <a:ea typeface="Microsoft YaHei" pitchFamily="34" charset="-122"/>
                <a:cs typeface="Microsoft YaHei UI" pitchFamily="34" charset="-120"/>
              </a:rPr>
              <a:t>5</a:t>
            </a:r>
            <a:endParaRPr lang="en-US" sz="12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6858000" y="2619250"/>
            <a:ext cx="5334000" cy="297180"/>
          </a:xfrm>
          <a:prstGeom prst="rect">
            <a:avLst/>
          </a:prstGeom>
          <a:noFill/>
          <a:ln/>
        </p:spPr>
        <p:txBody>
          <a:bodyPr wrap="none" lIns="0" tIns="0" rIns="0" bIns="0" rtlCol="0" anchor="t"/>
          <a:lstStyle/>
          <a:p>
            <a:pPr algn="l" indent="0" marL="0">
              <a:buNone/>
            </a:pPr>
            <a:r>
              <a:rPr lang="en-US" sz="1950" dirty="0">
                <a:solidFill>
                  <a:srgbClr val="F3EFE7"/>
                </a:solidFill>
                <a:latin typeface="Microsoft YaHei UI" pitchFamily="34" charset="0"/>
                <a:ea typeface="Microsoft YaHei" pitchFamily="34" charset="-122"/>
                <a:cs typeface="Microsoft YaHei UI" pitchFamily="34" charset="-120"/>
              </a:rPr>
              <a:t>At one listed game company that sells</a:t>
            </a:r>
            <a:endParaRPr lang="en-US" sz="1950" dirty="0">
              <a:latin typeface="Microsoft YaHei UI" pitchFamily="34" charset="0"/>
              <a:ea typeface="Microsoft YaHei" pitchFamily="34" charset="-122"/>
              <a:cs typeface="Microsoft YaHei UI" pitchFamily="34" charset="-120"/>
            </a:endParaRPr>
          </a:p>
        </p:txBody>
      </p:sp>
      <p:sp>
        <p:nvSpPr>
          <p:cNvPr id="18" name="Text 16"/>
          <p:cNvSpPr/>
          <p:nvPr/>
        </p:nvSpPr>
        <p:spPr>
          <a:xfrm>
            <a:off x="6858000" y="3019300"/>
            <a:ext cx="5334000" cy="297180"/>
          </a:xfrm>
          <a:prstGeom prst="rect">
            <a:avLst/>
          </a:prstGeom>
          <a:noFill/>
          <a:ln/>
        </p:spPr>
        <p:txBody>
          <a:bodyPr wrap="none" lIns="0" tIns="0" rIns="0" bIns="0" rtlCol="0" anchor="t"/>
          <a:lstStyle/>
          <a:p>
            <a:pPr algn="l" indent="0" marL="0">
              <a:buNone/>
            </a:pPr>
            <a:r>
              <a:rPr lang="en-US" sz="1950" dirty="0">
                <a:solidFill>
                  <a:srgbClr val="F3EFE7"/>
                </a:solidFill>
                <a:latin typeface="Microsoft YaHei UI" pitchFamily="34" charset="0"/>
                <a:ea typeface="Microsoft YaHei" pitchFamily="34" charset="-122"/>
                <a:cs typeface="Microsoft YaHei UI" pitchFamily="34" charset="-120"/>
              </a:rPr>
              <a:t>a lot abroad, selling expenses ran more</a:t>
            </a:r>
            <a:endParaRPr lang="en-US" sz="1950" dirty="0">
              <a:latin typeface="Microsoft YaHei UI" pitchFamily="34" charset="0"/>
              <a:ea typeface="Microsoft YaHei" pitchFamily="34" charset="-122"/>
              <a:cs typeface="Microsoft YaHei UI" pitchFamily="34" charset="-120"/>
            </a:endParaRPr>
          </a:p>
        </p:txBody>
      </p:sp>
      <p:sp>
        <p:nvSpPr>
          <p:cNvPr id="19" name="Text 17"/>
          <p:cNvSpPr/>
          <p:nvPr/>
        </p:nvSpPr>
        <p:spPr>
          <a:xfrm>
            <a:off x="6858000" y="3419350"/>
            <a:ext cx="5334000" cy="297180"/>
          </a:xfrm>
          <a:prstGeom prst="rect">
            <a:avLst/>
          </a:prstGeom>
          <a:noFill/>
          <a:ln/>
        </p:spPr>
        <p:txBody>
          <a:bodyPr wrap="none" lIns="0" tIns="0" rIns="0" bIns="0" rtlCol="0" anchor="t"/>
          <a:lstStyle/>
          <a:p>
            <a:pPr algn="l" indent="0" marL="0">
              <a:buNone/>
            </a:pPr>
            <a:r>
              <a:rPr lang="en-US" sz="1950" dirty="0">
                <a:solidFill>
                  <a:srgbClr val="F3EFE7"/>
                </a:solidFill>
                <a:latin typeface="Microsoft YaHei UI" pitchFamily="34" charset="0"/>
                <a:ea typeface="Microsoft YaHei" pitchFamily="34" charset="-122"/>
                <a:cs typeface="Microsoft YaHei UI" pitchFamily="34" charset="-120"/>
              </a:rPr>
              <a:t>than 11 times R</a:t>
            </a:r>
            <a:pPr algn="l" indent="0" marL="0">
              <a:buNone/>
            </a:pPr>
            <a:r>
              <a:rPr lang="en-US" sz="1950" dirty="0">
                <a:solidFill>
                  <a:srgbClr val="F3EFE7"/>
                </a:solidFill>
                <a:latin typeface="Microsoft YaHei UI" pitchFamily="34" charset="0"/>
                <a:ea typeface="Microsoft YaHei" pitchFamily="34" charset="-122"/>
                <a:cs typeface="Microsoft YaHei UI" pitchFamily="34" charset="-120"/>
              </a:rPr>
              <a:t>&amp;</a:t>
            </a:r>
            <a:pPr algn="l" indent="0" marL="0">
              <a:buNone/>
            </a:pPr>
            <a:r>
              <a:rPr lang="en-US" sz="1950" dirty="0">
                <a:solidFill>
                  <a:srgbClr val="F3EFE7"/>
                </a:solidFill>
                <a:latin typeface="Microsoft YaHei UI" pitchFamily="34" charset="0"/>
                <a:ea typeface="Microsoft YaHei" pitchFamily="34" charset="-122"/>
                <a:cs typeface="Microsoft YaHei UI" pitchFamily="34" charset="-120"/>
              </a:rPr>
              <a:t>D</a:t>
            </a:r>
            <a:endParaRPr lang="en-US" sz="1950" dirty="0">
              <a:latin typeface="Microsoft YaHei UI" pitchFamily="34" charset="0"/>
              <a:ea typeface="Microsoft YaHei" pitchFamily="34" charset="-122"/>
              <a:cs typeface="Microsoft YaHei UI" pitchFamily="34" charset="-120"/>
            </a:endParaRPr>
          </a:p>
        </p:txBody>
      </p:sp>
      <p:sp>
        <p:nvSpPr>
          <p:cNvPr id="20" name="Shape 18"/>
          <p:cNvSpPr/>
          <p:nvPr/>
        </p:nvSpPr>
        <p:spPr>
          <a:xfrm>
            <a:off x="6858000" y="4286250"/>
            <a:ext cx="19050" cy="762000"/>
          </a:xfrm>
          <a:prstGeom prst="rect">
            <a:avLst/>
          </a:prstGeom>
          <a:solidFill>
            <a:srgbClr val="C4BFB6"/>
          </a:solidFill>
          <a:ln/>
        </p:spPr>
      </p:sp>
      <p:sp>
        <p:nvSpPr>
          <p:cNvPr id="21" name="Text 19"/>
          <p:cNvSpPr/>
          <p:nvPr/>
        </p:nvSpPr>
        <p:spPr>
          <a:xfrm>
            <a:off x="7029450" y="4320248"/>
            <a:ext cx="5162550" cy="171450"/>
          </a:xfrm>
          <a:prstGeom prst="rect">
            <a:avLst/>
          </a:prstGeom>
          <a:noFill/>
          <a:ln/>
        </p:spPr>
        <p:txBody>
          <a:bodyPr wrap="none" lIns="0" tIns="0" rIns="0" bIns="0" rtlCol="0" anchor="t"/>
          <a:lstStyle/>
          <a:p>
            <a:pPr algn="l" indent="0" marL="0">
              <a:buNone/>
            </a:pPr>
            <a:r>
              <a:rPr lang="en-US" sz="1125" dirty="0">
                <a:solidFill>
                  <a:srgbClr val="B0A694"/>
                </a:solidFill>
                <a:latin typeface="Microsoft YaHei UI" pitchFamily="34" charset="0"/>
                <a:ea typeface="Microsoft YaHei" pitchFamily="34" charset="-122"/>
                <a:cs typeface="Microsoft YaHei UI" pitchFamily="34" charset="-120"/>
              </a:rPr>
              <a:t>From its annual report: selling expenses fell </a:t>
            </a:r>
            <a:pPr algn="l" indent="0" marL="0">
              <a:buNone/>
            </a:pPr>
            <a:r>
              <a:rPr lang="en-US" sz="1125"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1125" dirty="0">
                <a:solidFill>
                  <a:srgbClr val="B0A694"/>
                </a:solidFill>
                <a:latin typeface="Microsoft YaHei UI" pitchFamily="34" charset="0"/>
                <a:ea typeface="Microsoft YaHei" pitchFamily="34" charset="-122"/>
                <a:cs typeface="Microsoft YaHei UI" pitchFamily="34" charset="-120"/>
              </a:rPr>
              <a:t>mainly because</a:t>
            </a:r>
            <a:endParaRPr lang="en-US" sz="1125" dirty="0">
              <a:latin typeface="Microsoft YaHei UI" pitchFamily="34" charset="0"/>
              <a:ea typeface="Microsoft YaHei" pitchFamily="34" charset="-122"/>
              <a:cs typeface="Microsoft YaHei UI" pitchFamily="34" charset="-120"/>
            </a:endParaRPr>
          </a:p>
        </p:txBody>
      </p:sp>
      <p:sp>
        <p:nvSpPr>
          <p:cNvPr id="22" name="Text 20"/>
          <p:cNvSpPr/>
          <p:nvPr/>
        </p:nvSpPr>
        <p:spPr>
          <a:xfrm>
            <a:off x="7029450" y="4567898"/>
            <a:ext cx="5162550" cy="171450"/>
          </a:xfrm>
          <a:prstGeom prst="rect">
            <a:avLst/>
          </a:prstGeom>
          <a:noFill/>
          <a:ln/>
        </p:spPr>
        <p:txBody>
          <a:bodyPr wrap="none" lIns="0" tIns="0" rIns="0" bIns="0" rtlCol="0" anchor="t"/>
          <a:lstStyle/>
          <a:p>
            <a:pPr algn="l" indent="0" marL="0">
              <a:buNone/>
            </a:pPr>
            <a:r>
              <a:rPr lang="en-US" sz="1125" dirty="0">
                <a:solidFill>
                  <a:srgbClr val="B0A694"/>
                </a:solidFill>
                <a:latin typeface="Microsoft YaHei UI" pitchFamily="34" charset="0"/>
                <a:ea typeface="Microsoft YaHei" pitchFamily="34" charset="-122"/>
                <a:cs typeface="Microsoft YaHei UI" pitchFamily="34" charset="-120"/>
              </a:rPr>
              <a:t>internet traffic costs fell</a:t>
            </a:r>
            <a:pPr algn="l" indent="0" marL="0">
              <a:buNone/>
            </a:pPr>
            <a:r>
              <a:rPr lang="en-US" sz="1125" dirty="0">
                <a:solidFill>
                  <a:srgbClr val="B0A694"/>
                </a:solidFill>
                <a:latin typeface="Microsoft YaHei UI" pitchFamily="34" charset="0"/>
                <a:ea typeface="Microsoft YaHei" pitchFamily="34" charset="-122"/>
                <a:cs typeface="Microsoft YaHei UI" pitchFamily="34" charset="-120"/>
              </a:rPr>
              <a:t>"</a:t>
            </a:r>
            <a:endParaRPr lang="en-US" sz="1125" dirty="0">
              <a:latin typeface="Microsoft YaHei UI" pitchFamily="34" charset="0"/>
              <a:ea typeface="Microsoft YaHei" pitchFamily="34" charset="-122"/>
              <a:cs typeface="Microsoft YaHei UI" pitchFamily="34" charset="-120"/>
            </a:endParaRPr>
          </a:p>
        </p:txBody>
      </p:sp>
      <p:sp>
        <p:nvSpPr>
          <p:cNvPr id="23" name="Text 21"/>
          <p:cNvSpPr/>
          <p:nvPr/>
        </p:nvSpPr>
        <p:spPr>
          <a:xfrm>
            <a:off x="609600" y="6033302"/>
            <a:ext cx="115824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Source: 37 Interactive Entertainment, 2025 Annual Report. Shares of revenue and multiple calculated, selling expenses are group-wide</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8737600" cy="19050"/>
          </a:xfrm>
          <a:prstGeom prst="rect">
            <a:avLst/>
          </a:prstGeom>
          <a:solidFill>
            <a:srgbClr val="C4BFB6"/>
          </a:solidFill>
          <a:ln/>
        </p:spPr>
      </p:sp>
      <p:sp>
        <p:nvSpPr>
          <p:cNvPr id="5" name="pptwise-slidenum-s0015"/>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16</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394864"/>
            <a:ext cx="115824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h</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s</a:t>
            </a:r>
            <a:endParaRPr lang="en-US" sz="900" dirty="0">
              <a:latin typeface="Microsoft YaHei UI" pitchFamily="34" charset="0"/>
              <a:ea typeface="Microsoft YaHei" pitchFamily="34" charset="-122"/>
              <a:cs typeface="Microsoft YaHei UI" pitchFamily="34" charset="-120"/>
            </a:endParaRPr>
          </a:p>
        </p:txBody>
      </p:sp>
      <p:sp>
        <p:nvSpPr>
          <p:cNvPr id="8" name="Text 6"/>
          <p:cNvSpPr/>
          <p:nvPr/>
        </p:nvSpPr>
        <p:spPr>
          <a:xfrm>
            <a:off x="609600" y="728837"/>
            <a:ext cx="11582400" cy="457200"/>
          </a:xfrm>
          <a:prstGeom prst="rect">
            <a:avLst/>
          </a:prstGeom>
          <a:noFill/>
          <a:ln/>
        </p:spPr>
        <p:txBody>
          <a:bodyPr wrap="none" lIns="0" tIns="0" rIns="0" bIns="0" rtlCol="0" anchor="t"/>
          <a:lstStyle/>
          <a:p>
            <a:pPr algn="l" indent="0" marL="0">
              <a:buNone/>
            </a:pPr>
            <a:r>
              <a:rPr lang="en-US" sz="3000" b="1" dirty="0">
                <a:solidFill>
                  <a:srgbClr val="F3EFE7"/>
                </a:solidFill>
                <a:latin typeface="Microsoft YaHei UI" pitchFamily="34" charset="0"/>
                <a:ea typeface="Microsoft YaHei" pitchFamily="34" charset="-122"/>
                <a:cs typeface="Microsoft YaHei UI" pitchFamily="34" charset="-120"/>
              </a:rPr>
              <a:t>Three gates: licences, compliance, localization</a:t>
            </a:r>
            <a:endParaRPr lang="en-US" sz="3000" dirty="0">
              <a:latin typeface="Microsoft YaHei UI" pitchFamily="34" charset="0"/>
              <a:ea typeface="Microsoft YaHei" pitchFamily="34" charset="-122"/>
              <a:cs typeface="Microsoft YaHei UI" pitchFamily="34" charset="-120"/>
            </a:endParaRPr>
          </a:p>
        </p:txBody>
      </p:sp>
      <p:sp>
        <p:nvSpPr>
          <p:cNvPr id="9" name="Shape 7"/>
          <p:cNvSpPr/>
          <p:nvPr/>
        </p:nvSpPr>
        <p:spPr>
          <a:xfrm>
            <a:off x="609600" y="1619250"/>
            <a:ext cx="3505200" cy="3714750"/>
          </a:xfrm>
          <a:custGeom>
            <a:avLst/>
            <a:gdLst/>
            <a:ahLst/>
            <a:cxnLst/>
            <a:rect l="l" t="t" r="r" b="b"/>
            <a:pathLst>
              <a:path w="3505200" h="3714750">
                <a:moveTo>
                  <a:pt x="0" y="3714750"/>
                </a:moveTo>
                <a:lnTo>
                  <a:pt x="0" y="666750"/>
                </a:lnTo>
                <a:quadBezTo>
                  <a:pt x="0" y="0"/>
                  <a:pt x="1752600" y="0"/>
                </a:quadBezTo>
                <a:quadBezTo>
                  <a:pt x="3505200" y="0"/>
                  <a:pt x="3505200" y="666750"/>
                </a:quadBezTo>
                <a:lnTo>
                  <a:pt x="3505200" y="3714750"/>
                </a:lnTo>
              </a:path>
            </a:pathLst>
          </a:custGeom>
          <a:solidFill>
            <a:srgbClr val="1A1A1F"/>
          </a:solidFill>
          <a:ln w="9525">
            <a:solidFill>
              <a:srgbClr val="383844"/>
            </a:solidFill>
            <a:prstDash val="solid"/>
          </a:ln>
        </p:spPr>
      </p:sp>
      <p:sp>
        <p:nvSpPr>
          <p:cNvPr id="10" name="Shape 8"/>
          <p:cNvSpPr/>
          <p:nvPr/>
        </p:nvSpPr>
        <p:spPr>
          <a:xfrm>
            <a:off x="2235200" y="1930400"/>
            <a:ext cx="254000" cy="177800"/>
          </a:xfrm>
          <a:custGeom>
            <a:avLst/>
            <a:gdLst/>
            <a:ahLst/>
            <a:cxnLst/>
            <a:rect l="l" t="t" r="r" b="b"/>
            <a:pathLst>
              <a:path w="254000" h="177800">
                <a:moveTo>
                  <a:pt x="0" y="50800"/>
                </a:moveTo>
                <a:arcTo hR="38100" wR="38100" stAng="16200000" swAng="10800000"/>
                <a:lnTo>
                  <a:pt x="0" y="152400"/>
                </a:lnTo>
                <a:arcTo hR="25400" wR="25400" stAng="10800000" swAng="-5400000"/>
                <a:lnTo>
                  <a:pt x="228600" y="177800"/>
                </a:lnTo>
                <a:arcTo hR="25400" wR="25400" stAng="5400000" swAng="-5400000"/>
                <a:lnTo>
                  <a:pt x="254000" y="127000"/>
                </a:lnTo>
                <a:arcTo hR="38100" wR="38100" stAng="5400000" swAng="10800000"/>
                <a:lnTo>
                  <a:pt x="254000" y="25400"/>
                </a:lnTo>
                <a:arcTo hR="25400" wR="25400" stAng="0" swAng="-5400000"/>
                <a:lnTo>
                  <a:pt x="25400" y="0"/>
                </a:lnTo>
                <a:arcTo hR="25400" wR="25400" stAng="16200000" swAng="-5400000"/>
                <a:close/>
              </a:path>
            </a:pathLst>
          </a:custGeom>
          <a:noFill/>
          <a:ln w="19050">
            <a:solidFill>
              <a:srgbClr val="C4BFB6"/>
            </a:solidFill>
            <a:prstDash val="solid"/>
          </a:ln>
        </p:spPr>
      </p:sp>
      <p:sp>
        <p:nvSpPr>
          <p:cNvPr id="11" name="Shape 9"/>
          <p:cNvSpPr/>
          <p:nvPr/>
        </p:nvSpPr>
        <p:spPr>
          <a:xfrm>
            <a:off x="2374900" y="1930400"/>
            <a:ext cx="9525" cy="25400"/>
          </a:xfrm>
          <a:custGeom>
            <a:avLst/>
            <a:gdLst/>
            <a:ahLst/>
            <a:cxnLst/>
            <a:rect l="l" t="t" r="r" b="b"/>
            <a:pathLst>
              <a:path w="9525" h="25400">
                <a:moveTo>
                  <a:pt x="0" y="0"/>
                </a:moveTo>
                <a:lnTo>
                  <a:pt x="0" y="25400"/>
                </a:lnTo>
              </a:path>
            </a:pathLst>
          </a:custGeom>
          <a:noFill/>
          <a:ln w="19050">
            <a:solidFill>
              <a:srgbClr val="C4BFB6"/>
            </a:solidFill>
            <a:prstDash val="solid"/>
          </a:ln>
        </p:spPr>
      </p:sp>
      <p:sp>
        <p:nvSpPr>
          <p:cNvPr id="12" name="Shape 10"/>
          <p:cNvSpPr/>
          <p:nvPr/>
        </p:nvSpPr>
        <p:spPr>
          <a:xfrm>
            <a:off x="2374900" y="2082800"/>
            <a:ext cx="9525" cy="25400"/>
          </a:xfrm>
          <a:custGeom>
            <a:avLst/>
            <a:gdLst/>
            <a:ahLst/>
            <a:cxnLst/>
            <a:rect l="l" t="t" r="r" b="b"/>
            <a:pathLst>
              <a:path w="9525" h="25400">
                <a:moveTo>
                  <a:pt x="0" y="0"/>
                </a:moveTo>
                <a:lnTo>
                  <a:pt x="0" y="25400"/>
                </a:lnTo>
              </a:path>
            </a:pathLst>
          </a:custGeom>
          <a:noFill/>
          <a:ln w="19050">
            <a:solidFill>
              <a:srgbClr val="C4BFB6"/>
            </a:solidFill>
            <a:prstDash val="solid"/>
          </a:ln>
        </p:spPr>
      </p:sp>
      <p:sp>
        <p:nvSpPr>
          <p:cNvPr id="13" name="Shape 11"/>
          <p:cNvSpPr/>
          <p:nvPr/>
        </p:nvSpPr>
        <p:spPr>
          <a:xfrm>
            <a:off x="2374900" y="2006600"/>
            <a:ext cx="9525" cy="25400"/>
          </a:xfrm>
          <a:custGeom>
            <a:avLst/>
            <a:gdLst/>
            <a:ahLst/>
            <a:cxnLst/>
            <a:rect l="l" t="t" r="r" b="b"/>
            <a:pathLst>
              <a:path w="9525" h="25400">
                <a:moveTo>
                  <a:pt x="0" y="0"/>
                </a:moveTo>
                <a:lnTo>
                  <a:pt x="0" y="25400"/>
                </a:lnTo>
              </a:path>
            </a:pathLst>
          </a:custGeom>
          <a:noFill/>
          <a:ln w="19050">
            <a:solidFill>
              <a:srgbClr val="C4BFB6"/>
            </a:solidFill>
            <a:prstDash val="solid"/>
          </a:ln>
        </p:spPr>
      </p:sp>
      <p:sp>
        <p:nvSpPr>
          <p:cNvPr id="14" name="Text 12"/>
          <p:cNvSpPr/>
          <p:nvPr/>
        </p:nvSpPr>
        <p:spPr>
          <a:xfrm>
            <a:off x="0" y="2369431"/>
            <a:ext cx="4724400" cy="228600"/>
          </a:xfrm>
          <a:prstGeom prst="rect">
            <a:avLst/>
          </a:prstGeom>
          <a:noFill/>
          <a:ln/>
        </p:spPr>
        <p:txBody>
          <a:bodyPr wrap="none" lIns="0" tIns="0" rIns="0" bIns="0" rtlCol="0" anchor="t"/>
          <a:lstStyle/>
          <a:p>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L</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i</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c</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e</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n</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c</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e</a:t>
            </a:r>
            <a:pPr algn="ctr" indent="0" marL="0">
              <a:buNone/>
            </a:pPr>
            <a:r>
              <a:rPr lang="en-US" sz="1500" b="1" dirty="0">
                <a:solidFill>
                  <a:srgbClr val="B0A694"/>
                </a:solidFill>
                <a:latin typeface="Microsoft YaHei UI" pitchFamily="34" charset="0"/>
                <a:ea typeface="Microsoft YaHei" pitchFamily="34" charset="-122"/>
                <a:cs typeface="Microsoft YaHei UI" pitchFamily="34" charset="-120"/>
              </a:rPr>
              <a:t>s</a:t>
            </a:r>
            <a:endParaRPr lang="en-US" sz="1500" dirty="0">
              <a:latin typeface="Microsoft YaHei UI" pitchFamily="34" charset="0"/>
              <a:ea typeface="Microsoft YaHei" pitchFamily="34" charset="-122"/>
              <a:cs typeface="Microsoft YaHei UI" pitchFamily="34" charset="-120"/>
            </a:endParaRPr>
          </a:p>
        </p:txBody>
      </p:sp>
      <p:sp>
        <p:nvSpPr>
          <p:cNvPr id="15" name="Text 13"/>
          <p:cNvSpPr/>
          <p:nvPr/>
        </p:nvSpPr>
        <p:spPr>
          <a:xfrm>
            <a:off x="0" y="2781649"/>
            <a:ext cx="4724400" cy="914400"/>
          </a:xfrm>
          <a:prstGeom prst="rect">
            <a:avLst/>
          </a:prstGeom>
          <a:noFill/>
          <a:ln/>
        </p:spPr>
        <p:txBody>
          <a:bodyPr wrap="none" lIns="0" tIns="0" rIns="0" bIns="0" rtlCol="0" anchor="t"/>
          <a:lstStyle/>
          <a:p>
            <a:pPr algn="ctr" indent="0" marL="0">
              <a:buNone/>
            </a:pPr>
            <a:r>
              <a:rPr lang="en-US" sz="6000" b="1" spc="-150" kern="0" dirty="0">
                <a:solidFill>
                  <a:srgbClr val="C4BFB6"/>
                </a:solidFill>
                <a:latin typeface="Microsoft YaHei UI" pitchFamily="34" charset="0"/>
                <a:ea typeface="Microsoft YaHei" pitchFamily="34" charset="-122"/>
                <a:cs typeface="Microsoft YaHei UI" pitchFamily="34" charset="-120"/>
              </a:rPr>
              <a:t>1</a:t>
            </a:r>
            <a:pPr algn="ctr" indent="0" marL="0">
              <a:buNone/>
            </a:pPr>
            <a:r>
              <a:rPr lang="en-US" sz="6000" b="1" spc="-150" kern="0" dirty="0">
                <a:solidFill>
                  <a:srgbClr val="C4BFB6"/>
                </a:solidFill>
                <a:latin typeface="Microsoft YaHei UI" pitchFamily="34" charset="0"/>
                <a:ea typeface="Microsoft YaHei" pitchFamily="34" charset="-122"/>
                <a:cs typeface="Microsoft YaHei UI" pitchFamily="34" charset="-120"/>
              </a:rPr>
              <a:t>,</a:t>
            </a:r>
            <a:pPr algn="ctr" indent="0" marL="0">
              <a:buNone/>
            </a:pPr>
            <a:r>
              <a:rPr lang="en-US" sz="6000" b="1" spc="-150" kern="0" dirty="0">
                <a:solidFill>
                  <a:srgbClr val="C4BFB6"/>
                </a:solidFill>
                <a:latin typeface="Microsoft YaHei UI" pitchFamily="34" charset="0"/>
                <a:ea typeface="Microsoft YaHei" pitchFamily="34" charset="-122"/>
                <a:cs typeface="Microsoft YaHei UI" pitchFamily="34" charset="-120"/>
              </a:rPr>
              <a:t>5</a:t>
            </a:r>
            <a:pPr algn="ctr" indent="0" marL="0">
              <a:buNone/>
            </a:pPr>
            <a:r>
              <a:rPr lang="en-US" sz="6000" b="1" spc="-150" kern="0" dirty="0">
                <a:solidFill>
                  <a:srgbClr val="C4BFB6"/>
                </a:solidFill>
                <a:latin typeface="Microsoft YaHei UI" pitchFamily="34" charset="0"/>
                <a:ea typeface="Microsoft YaHei" pitchFamily="34" charset="-122"/>
                <a:cs typeface="Microsoft YaHei UI" pitchFamily="34" charset="-120"/>
              </a:rPr>
              <a:t>2</a:t>
            </a:r>
            <a:pPr algn="ctr" indent="0" marL="0">
              <a:buNone/>
            </a:pPr>
            <a:r>
              <a:rPr lang="en-US" sz="6000" b="1" dirty="0">
                <a:solidFill>
                  <a:srgbClr val="C4BFB6"/>
                </a:solidFill>
                <a:latin typeface="Microsoft YaHei UI" pitchFamily="34" charset="0"/>
                <a:ea typeface="Microsoft YaHei" pitchFamily="34" charset="-122"/>
                <a:cs typeface="Microsoft YaHei UI" pitchFamily="34" charset="-120"/>
              </a:rPr>
              <a:t>5</a:t>
            </a:r>
            <a:endParaRPr lang="en-US" sz="60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0" y="3938887"/>
            <a:ext cx="47244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Domestic game licences, January to</a:t>
            </a:r>
            <a:endParaRPr lang="en-US" sz="1050" dirty="0">
              <a:latin typeface="Microsoft YaHei UI" pitchFamily="34" charset="0"/>
              <a:ea typeface="Microsoft YaHei" pitchFamily="34" charset="-122"/>
              <a:cs typeface="Microsoft YaHei UI" pitchFamily="34" charset="-120"/>
            </a:endParaRPr>
          </a:p>
        </p:txBody>
      </p:sp>
      <p:sp>
        <p:nvSpPr>
          <p:cNvPr id="17" name="Text 15"/>
          <p:cNvSpPr/>
          <p:nvPr/>
        </p:nvSpPr>
        <p:spPr>
          <a:xfrm>
            <a:off x="0" y="4167487"/>
            <a:ext cx="47244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September 2026, about 169 a month. Only</a:t>
            </a:r>
            <a:endParaRPr lang="en-US" sz="1050" dirty="0">
              <a:latin typeface="Microsoft YaHei UI" pitchFamily="34" charset="0"/>
              <a:ea typeface="Microsoft YaHei" pitchFamily="34" charset="-122"/>
              <a:cs typeface="Microsoft YaHei UI" pitchFamily="34" charset="-120"/>
            </a:endParaRPr>
          </a:p>
        </p:txBody>
      </p:sp>
      <p:sp>
        <p:nvSpPr>
          <p:cNvPr id="18" name="Text 16"/>
          <p:cNvSpPr/>
          <p:nvPr/>
        </p:nvSpPr>
        <p:spPr>
          <a:xfrm>
            <a:off x="0" y="4396087"/>
            <a:ext cx="47244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46 for imports. Overseas-only releases</a:t>
            </a:r>
            <a:endParaRPr lang="en-US" sz="1050" dirty="0">
              <a:latin typeface="Microsoft YaHei UI" pitchFamily="34" charset="0"/>
              <a:ea typeface="Microsoft YaHei" pitchFamily="34" charset="-122"/>
              <a:cs typeface="Microsoft YaHei UI" pitchFamily="34" charset="-120"/>
            </a:endParaRPr>
          </a:p>
        </p:txBody>
      </p:sp>
      <p:sp>
        <p:nvSpPr>
          <p:cNvPr id="19" name="Text 17"/>
          <p:cNvSpPr/>
          <p:nvPr/>
        </p:nvSpPr>
        <p:spPr>
          <a:xfrm>
            <a:off x="0" y="4624687"/>
            <a:ext cx="47244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need none</a:t>
            </a:r>
            <a:endParaRPr lang="en-US" sz="1050" dirty="0">
              <a:latin typeface="Microsoft YaHei UI" pitchFamily="34" charset="0"/>
              <a:ea typeface="Microsoft YaHei" pitchFamily="34" charset="-122"/>
              <a:cs typeface="Microsoft YaHei UI" pitchFamily="34" charset="-120"/>
            </a:endParaRPr>
          </a:p>
        </p:txBody>
      </p:sp>
      <p:sp>
        <p:nvSpPr>
          <p:cNvPr id="20" name="Shape 18"/>
          <p:cNvSpPr/>
          <p:nvPr/>
        </p:nvSpPr>
        <p:spPr>
          <a:xfrm>
            <a:off x="4343400" y="1619250"/>
            <a:ext cx="3505200" cy="3714750"/>
          </a:xfrm>
          <a:custGeom>
            <a:avLst/>
            <a:gdLst/>
            <a:ahLst/>
            <a:cxnLst/>
            <a:rect l="l" t="t" r="r" b="b"/>
            <a:pathLst>
              <a:path w="3505200" h="3714750">
                <a:moveTo>
                  <a:pt x="0" y="3714750"/>
                </a:moveTo>
                <a:lnTo>
                  <a:pt x="0" y="666750"/>
                </a:lnTo>
                <a:quadBezTo>
                  <a:pt x="0" y="0"/>
                  <a:pt x="1752600" y="0"/>
                </a:quadBezTo>
                <a:quadBezTo>
                  <a:pt x="3505200" y="0"/>
                  <a:pt x="3505200" y="666750"/>
                </a:quadBezTo>
                <a:lnTo>
                  <a:pt x="3505200" y="3714750"/>
                </a:lnTo>
              </a:path>
            </a:pathLst>
          </a:custGeom>
          <a:solidFill>
            <a:srgbClr val="1A1A1F"/>
          </a:solidFill>
          <a:ln w="9525">
            <a:solidFill>
              <a:srgbClr val="383844"/>
            </a:solidFill>
            <a:prstDash val="solid"/>
          </a:ln>
        </p:spPr>
      </p:sp>
      <p:sp>
        <p:nvSpPr>
          <p:cNvPr id="21" name="Shape 19"/>
          <p:cNvSpPr/>
          <p:nvPr/>
        </p:nvSpPr>
        <p:spPr>
          <a:xfrm>
            <a:off x="5994400" y="1892294"/>
            <a:ext cx="203200" cy="254043"/>
          </a:xfrm>
          <a:custGeom>
            <a:avLst/>
            <a:gdLst/>
            <a:ahLst/>
            <a:cxnLst/>
            <a:rect l="l" t="t" r="r" b="b"/>
            <a:pathLst>
              <a:path w="203200" h="254043">
                <a:moveTo>
                  <a:pt x="203200" y="139706"/>
                </a:moveTo>
                <a:cubicBezTo>
                  <a:pt x="203200" y="203206"/>
                  <a:pt x="158750" y="234956"/>
                  <a:pt x="105918" y="253371"/>
                </a:cubicBezTo>
                <a:arcTo hR="12700" wR="12700" stAng="4276817" swAng="2348977"/>
                <a:cubicBezTo>
                  <a:pt x="44450" y="234956"/>
                  <a:pt x="0" y="203206"/>
                  <a:pt x="0" y="139706"/>
                </a:cubicBezTo>
                <a:lnTo>
                  <a:pt x="0" y="50806"/>
                </a:lnTo>
                <a:arcTo hR="12700" wR="12700" stAng="10800000" swAng="5400000"/>
                <a:cubicBezTo>
                  <a:pt x="38100" y="38106"/>
                  <a:pt x="69850" y="22866"/>
                  <a:pt x="91948" y="3562"/>
                </a:cubicBezTo>
                <a:arcTo hR="14859" wR="14859" stAng="13769437" swAng="4861127"/>
                <a:cubicBezTo>
                  <a:pt x="133477" y="22993"/>
                  <a:pt x="165100" y="38106"/>
                  <a:pt x="190500" y="38106"/>
                </a:cubicBezTo>
                <a:arcTo hR="12700" wR="12700" stAng="16200000" swAng="5400000"/>
                <a:close/>
              </a:path>
            </a:pathLst>
          </a:custGeom>
          <a:noFill/>
          <a:ln w="19050">
            <a:solidFill>
              <a:srgbClr val="C4BFB6"/>
            </a:solidFill>
            <a:prstDash val="solid"/>
          </a:ln>
        </p:spPr>
      </p:sp>
      <p:sp>
        <p:nvSpPr>
          <p:cNvPr id="22" name="Shape 20"/>
          <p:cNvSpPr/>
          <p:nvPr/>
        </p:nvSpPr>
        <p:spPr>
          <a:xfrm>
            <a:off x="6057900" y="1993900"/>
            <a:ext cx="76200" cy="50800"/>
          </a:xfrm>
          <a:custGeom>
            <a:avLst/>
            <a:gdLst/>
            <a:ahLst/>
            <a:cxnLst/>
            <a:rect l="l" t="t" r="r" b="b"/>
            <a:pathLst>
              <a:path w="76200" h="50800">
                <a:moveTo>
                  <a:pt x="0" y="25400"/>
                </a:moveTo>
                <a:lnTo>
                  <a:pt x="25400" y="50800"/>
                </a:lnTo>
                <a:lnTo>
                  <a:pt x="76200" y="0"/>
                </a:lnTo>
              </a:path>
            </a:pathLst>
          </a:custGeom>
          <a:noFill/>
          <a:ln w="19050">
            <a:solidFill>
              <a:srgbClr val="C4BFB6"/>
            </a:solidFill>
            <a:prstDash val="solid"/>
          </a:ln>
        </p:spPr>
      </p:sp>
      <p:sp>
        <p:nvSpPr>
          <p:cNvPr id="23" name="Text 21"/>
          <p:cNvSpPr/>
          <p:nvPr/>
        </p:nvSpPr>
        <p:spPr>
          <a:xfrm>
            <a:off x="0" y="2369431"/>
            <a:ext cx="12192000" cy="228600"/>
          </a:xfrm>
          <a:prstGeom prst="rect">
            <a:avLst/>
          </a:prstGeom>
          <a:noFill/>
          <a:ln/>
        </p:spPr>
        <p:txBody>
          <a:bodyPr wrap="none" lIns="0" tIns="0" rIns="0" bIns="0" rtlCol="0" anchor="t"/>
          <a:lstStyle/>
          <a:p>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C</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o</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m</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p</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l</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i</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a</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n</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c</a:t>
            </a:r>
            <a:pPr algn="ctr" indent="0" marL="0">
              <a:buNone/>
            </a:pPr>
            <a:r>
              <a:rPr lang="en-US" sz="1500" b="1" dirty="0">
                <a:solidFill>
                  <a:srgbClr val="B0A694"/>
                </a:solidFill>
                <a:latin typeface="Microsoft YaHei UI" pitchFamily="34" charset="0"/>
                <a:ea typeface="Microsoft YaHei" pitchFamily="34" charset="-122"/>
                <a:cs typeface="Microsoft YaHei UI" pitchFamily="34" charset="-120"/>
              </a:rPr>
              <a:t>e</a:t>
            </a:r>
            <a:endParaRPr lang="en-US" sz="15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0" y="2781649"/>
            <a:ext cx="12192000" cy="914400"/>
          </a:xfrm>
          <a:prstGeom prst="rect">
            <a:avLst/>
          </a:prstGeom>
          <a:noFill/>
          <a:ln/>
        </p:spPr>
        <p:txBody>
          <a:bodyPr wrap="none" lIns="0" tIns="0" rIns="0" bIns="0" rtlCol="0" anchor="t"/>
          <a:lstStyle/>
          <a:p>
            <a:pPr algn="ctr" indent="0" marL="0">
              <a:buNone/>
            </a:pPr>
            <a:r>
              <a:rPr lang="en-US" sz="6000" b="1" spc="-150" kern="0" dirty="0">
                <a:solidFill>
                  <a:srgbClr val="F3EFE7"/>
                </a:solidFill>
                <a:latin typeface="Microsoft YaHei UI" pitchFamily="34" charset="0"/>
                <a:ea typeface="Microsoft YaHei" pitchFamily="34" charset="-122"/>
                <a:cs typeface="Microsoft YaHei UI" pitchFamily="34" charset="-120"/>
              </a:rPr>
              <a:t>4</a:t>
            </a:r>
            <a:pPr algn="ctr" indent="0" marL="0">
              <a:buNone/>
            </a:pPr>
            <a:r>
              <a:rPr lang="en-US" sz="6000" b="1" dirty="0">
                <a:solidFill>
                  <a:srgbClr val="F3EFE7"/>
                </a:solidFill>
                <a:latin typeface="Microsoft YaHei UI" pitchFamily="34" charset="0"/>
                <a:ea typeface="Microsoft YaHei" pitchFamily="34" charset="-122"/>
                <a:cs typeface="Microsoft YaHei UI" pitchFamily="34" charset="-120"/>
              </a:rPr>
              <a:t>%</a:t>
            </a:r>
            <a:endParaRPr lang="en-US" sz="6000" dirty="0">
              <a:latin typeface="Microsoft YaHei UI" pitchFamily="34" charset="0"/>
              <a:ea typeface="Microsoft YaHei" pitchFamily="34" charset="-122"/>
              <a:cs typeface="Microsoft YaHei UI" pitchFamily="34" charset="-120"/>
            </a:endParaRPr>
          </a:p>
        </p:txBody>
      </p:sp>
      <p:sp>
        <p:nvSpPr>
          <p:cNvPr id="25" name="Text 23"/>
          <p:cNvSpPr/>
          <p:nvPr/>
        </p:nvSpPr>
        <p:spPr>
          <a:xfrm>
            <a:off x="0" y="3938887"/>
            <a:ext cx="121920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GDPR fines reach 4% of global turnover.</a:t>
            </a:r>
            <a:endParaRPr lang="en-US" sz="1050" dirty="0">
              <a:latin typeface="Microsoft YaHei UI" pitchFamily="34" charset="0"/>
              <a:ea typeface="Microsoft YaHei" pitchFamily="34" charset="-122"/>
              <a:cs typeface="Microsoft YaHei UI" pitchFamily="34" charset="-120"/>
            </a:endParaRPr>
          </a:p>
        </p:txBody>
      </p:sp>
      <p:sp>
        <p:nvSpPr>
          <p:cNvPr id="26" name="Text 24"/>
          <p:cNvSpPr/>
          <p:nvPr/>
        </p:nvSpPr>
        <p:spPr>
          <a:xfrm>
            <a:off x="0" y="4167487"/>
            <a:ext cx="121920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Korea makes foreign firms disclose gacha</a:t>
            </a:r>
            <a:endParaRPr lang="en-US" sz="1050" dirty="0">
              <a:latin typeface="Microsoft YaHei UI" pitchFamily="34" charset="0"/>
              <a:ea typeface="Microsoft YaHei" pitchFamily="34" charset="-122"/>
              <a:cs typeface="Microsoft YaHei UI" pitchFamily="34" charset="-120"/>
            </a:endParaRPr>
          </a:p>
        </p:txBody>
      </p:sp>
      <p:sp>
        <p:nvSpPr>
          <p:cNvPr id="27" name="Text 25"/>
          <p:cNvSpPr/>
          <p:nvPr/>
        </p:nvSpPr>
        <p:spPr>
          <a:xfrm>
            <a:off x="0" y="4396087"/>
            <a:ext cx="121920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odds too</a:t>
            </a:r>
            <a:endParaRPr lang="en-US" sz="1050" dirty="0">
              <a:latin typeface="Microsoft YaHei UI" pitchFamily="34" charset="0"/>
              <a:ea typeface="Microsoft YaHei" pitchFamily="34" charset="-122"/>
              <a:cs typeface="Microsoft YaHei UI" pitchFamily="34" charset="-120"/>
            </a:endParaRPr>
          </a:p>
        </p:txBody>
      </p:sp>
      <p:sp>
        <p:nvSpPr>
          <p:cNvPr id="28" name="Shape 26"/>
          <p:cNvSpPr/>
          <p:nvPr/>
        </p:nvSpPr>
        <p:spPr>
          <a:xfrm>
            <a:off x="8077200" y="1619250"/>
            <a:ext cx="3505200" cy="3714750"/>
          </a:xfrm>
          <a:custGeom>
            <a:avLst/>
            <a:gdLst/>
            <a:ahLst/>
            <a:cxnLst/>
            <a:rect l="l" t="t" r="r" b="b"/>
            <a:pathLst>
              <a:path w="3505200" h="3714750">
                <a:moveTo>
                  <a:pt x="0" y="3714750"/>
                </a:moveTo>
                <a:lnTo>
                  <a:pt x="0" y="666750"/>
                </a:lnTo>
                <a:quadBezTo>
                  <a:pt x="0" y="0"/>
                  <a:pt x="1752600" y="0"/>
                </a:quadBezTo>
                <a:quadBezTo>
                  <a:pt x="3505200" y="0"/>
                  <a:pt x="3505200" y="666750"/>
                </a:quadBezTo>
                <a:lnTo>
                  <a:pt x="3505200" y="3714750"/>
                </a:lnTo>
              </a:path>
            </a:pathLst>
          </a:custGeom>
          <a:solidFill>
            <a:srgbClr val="1A1A1F"/>
          </a:solidFill>
          <a:ln w="9525">
            <a:solidFill>
              <a:srgbClr val="383844"/>
            </a:solidFill>
            <a:prstDash val="solid"/>
          </a:ln>
        </p:spPr>
      </p:sp>
      <p:sp>
        <p:nvSpPr>
          <p:cNvPr id="29" name="Shape 27"/>
          <p:cNvSpPr/>
          <p:nvPr/>
        </p:nvSpPr>
        <p:spPr>
          <a:xfrm>
            <a:off x="9740900" y="1968500"/>
            <a:ext cx="76200" cy="76200"/>
          </a:xfrm>
          <a:custGeom>
            <a:avLst/>
            <a:gdLst/>
            <a:ahLst/>
            <a:cxnLst/>
            <a:rect l="l" t="t" r="r" b="b"/>
            <a:pathLst>
              <a:path w="76200" h="76200">
                <a:moveTo>
                  <a:pt x="0" y="0"/>
                </a:moveTo>
                <a:lnTo>
                  <a:pt x="76200" y="76200"/>
                </a:lnTo>
              </a:path>
            </a:pathLst>
          </a:custGeom>
          <a:noFill/>
          <a:ln w="19050">
            <a:solidFill>
              <a:srgbClr val="C4BFB6"/>
            </a:solidFill>
            <a:prstDash val="solid"/>
          </a:ln>
        </p:spPr>
      </p:sp>
      <p:sp>
        <p:nvSpPr>
          <p:cNvPr id="30" name="Shape 28"/>
          <p:cNvSpPr/>
          <p:nvPr/>
        </p:nvSpPr>
        <p:spPr>
          <a:xfrm>
            <a:off x="9728200" y="1930400"/>
            <a:ext cx="101600" cy="114300"/>
          </a:xfrm>
          <a:custGeom>
            <a:avLst/>
            <a:gdLst/>
            <a:ahLst/>
            <a:cxnLst/>
            <a:rect l="l" t="t" r="r" b="b"/>
            <a:pathLst>
              <a:path w="101600" h="114300">
                <a:moveTo>
                  <a:pt x="0" y="114300"/>
                </a:moveTo>
                <a:lnTo>
                  <a:pt x="76200" y="38100"/>
                </a:lnTo>
                <a:lnTo>
                  <a:pt x="101600" y="0"/>
                </a:lnTo>
              </a:path>
            </a:pathLst>
          </a:custGeom>
          <a:noFill/>
          <a:ln w="19050">
            <a:solidFill>
              <a:srgbClr val="C4BFB6"/>
            </a:solidFill>
            <a:prstDash val="solid"/>
          </a:ln>
        </p:spPr>
      </p:sp>
      <p:sp>
        <p:nvSpPr>
          <p:cNvPr id="31" name="Shape 29"/>
          <p:cNvSpPr/>
          <p:nvPr/>
        </p:nvSpPr>
        <p:spPr>
          <a:xfrm>
            <a:off x="9702800" y="1930400"/>
            <a:ext cx="152400" cy="9525"/>
          </a:xfrm>
          <a:custGeom>
            <a:avLst/>
            <a:gdLst/>
            <a:ahLst/>
            <a:cxnLst/>
            <a:rect l="l" t="t" r="r" b="b"/>
            <a:pathLst>
              <a:path w="152400" h="9525">
                <a:moveTo>
                  <a:pt x="0" y="0"/>
                </a:moveTo>
                <a:lnTo>
                  <a:pt x="152400" y="0"/>
                </a:lnTo>
              </a:path>
            </a:pathLst>
          </a:custGeom>
          <a:noFill/>
          <a:ln w="19050">
            <a:solidFill>
              <a:srgbClr val="C4BFB6"/>
            </a:solidFill>
            <a:prstDash val="solid"/>
          </a:ln>
        </p:spPr>
      </p:sp>
      <p:sp>
        <p:nvSpPr>
          <p:cNvPr id="32" name="Shape 30"/>
          <p:cNvSpPr/>
          <p:nvPr/>
        </p:nvSpPr>
        <p:spPr>
          <a:xfrm>
            <a:off x="9766300" y="1892300"/>
            <a:ext cx="12700" cy="9525"/>
          </a:xfrm>
          <a:custGeom>
            <a:avLst/>
            <a:gdLst/>
            <a:ahLst/>
            <a:cxnLst/>
            <a:rect l="l" t="t" r="r" b="b"/>
            <a:pathLst>
              <a:path w="12700" h="9525">
                <a:moveTo>
                  <a:pt x="0" y="0"/>
                </a:moveTo>
                <a:lnTo>
                  <a:pt x="12700" y="0"/>
                </a:lnTo>
              </a:path>
            </a:pathLst>
          </a:custGeom>
          <a:noFill/>
          <a:ln w="19050">
            <a:solidFill>
              <a:srgbClr val="C4BFB6"/>
            </a:solidFill>
            <a:prstDash val="solid"/>
          </a:ln>
        </p:spPr>
      </p:sp>
      <p:sp>
        <p:nvSpPr>
          <p:cNvPr id="33" name="Shape 31"/>
          <p:cNvSpPr/>
          <p:nvPr/>
        </p:nvSpPr>
        <p:spPr>
          <a:xfrm>
            <a:off x="9829800" y="2019300"/>
            <a:ext cx="127000" cy="127000"/>
          </a:xfrm>
          <a:custGeom>
            <a:avLst/>
            <a:gdLst/>
            <a:ahLst/>
            <a:cxnLst/>
            <a:rect l="l" t="t" r="r" b="b"/>
            <a:pathLst>
              <a:path w="127000" h="127000">
                <a:moveTo>
                  <a:pt x="127000" y="127000"/>
                </a:moveTo>
                <a:lnTo>
                  <a:pt x="63500" y="0"/>
                </a:lnTo>
                <a:lnTo>
                  <a:pt x="0" y="127000"/>
                </a:lnTo>
              </a:path>
            </a:pathLst>
          </a:custGeom>
          <a:noFill/>
          <a:ln w="19050">
            <a:solidFill>
              <a:srgbClr val="C4BFB6"/>
            </a:solidFill>
            <a:prstDash val="solid"/>
          </a:ln>
        </p:spPr>
      </p:sp>
      <p:sp>
        <p:nvSpPr>
          <p:cNvPr id="34" name="Shape 32"/>
          <p:cNvSpPr/>
          <p:nvPr/>
        </p:nvSpPr>
        <p:spPr>
          <a:xfrm>
            <a:off x="9855200" y="2095500"/>
            <a:ext cx="76200" cy="9525"/>
          </a:xfrm>
          <a:custGeom>
            <a:avLst/>
            <a:gdLst/>
            <a:ahLst/>
            <a:cxnLst/>
            <a:rect l="l" t="t" r="r" b="b"/>
            <a:pathLst>
              <a:path w="76200" h="9525">
                <a:moveTo>
                  <a:pt x="0" y="0"/>
                </a:moveTo>
                <a:lnTo>
                  <a:pt x="76200" y="0"/>
                </a:lnTo>
              </a:path>
            </a:pathLst>
          </a:custGeom>
          <a:noFill/>
          <a:ln w="19050">
            <a:solidFill>
              <a:srgbClr val="C4BFB6"/>
            </a:solidFill>
            <a:prstDash val="solid"/>
          </a:ln>
        </p:spPr>
      </p:sp>
      <p:sp>
        <p:nvSpPr>
          <p:cNvPr id="35" name="Text 33"/>
          <p:cNvSpPr/>
          <p:nvPr/>
        </p:nvSpPr>
        <p:spPr>
          <a:xfrm>
            <a:off x="7467600" y="2369431"/>
            <a:ext cx="4724400" cy="228600"/>
          </a:xfrm>
          <a:prstGeom prst="rect">
            <a:avLst/>
          </a:prstGeom>
          <a:noFill/>
          <a:ln/>
        </p:spPr>
        <p:txBody>
          <a:bodyPr wrap="none" lIns="0" tIns="0" rIns="0" bIns="0" rtlCol="0" anchor="t"/>
          <a:lstStyle/>
          <a:p>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L</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o</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c</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a</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l</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i</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z</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a</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t</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i</a:t>
            </a:r>
            <a:pPr algn="ctr" indent="0" marL="0">
              <a:buNone/>
            </a:pPr>
            <a:r>
              <a:rPr lang="en-US" sz="1500" b="1" spc="150" kern="0" dirty="0">
                <a:solidFill>
                  <a:srgbClr val="B0A694"/>
                </a:solidFill>
                <a:latin typeface="Microsoft YaHei UI" pitchFamily="34" charset="0"/>
                <a:ea typeface="Microsoft YaHei" pitchFamily="34" charset="-122"/>
                <a:cs typeface="Microsoft YaHei UI" pitchFamily="34" charset="-120"/>
              </a:rPr>
              <a:t>o</a:t>
            </a:r>
            <a:pPr algn="ctr" indent="0" marL="0">
              <a:buNone/>
            </a:pPr>
            <a:r>
              <a:rPr lang="en-US" sz="1500" b="1" dirty="0">
                <a:solidFill>
                  <a:srgbClr val="B0A694"/>
                </a:solidFill>
                <a:latin typeface="Microsoft YaHei UI" pitchFamily="34" charset="0"/>
                <a:ea typeface="Microsoft YaHei" pitchFamily="34" charset="-122"/>
                <a:cs typeface="Microsoft YaHei UI" pitchFamily="34" charset="-120"/>
              </a:rPr>
              <a:t>n</a:t>
            </a:r>
            <a:endParaRPr lang="en-US" sz="15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7467600" y="2781649"/>
            <a:ext cx="4724400" cy="914400"/>
          </a:xfrm>
          <a:prstGeom prst="rect">
            <a:avLst/>
          </a:prstGeom>
          <a:noFill/>
          <a:ln/>
        </p:spPr>
        <p:txBody>
          <a:bodyPr wrap="none" lIns="0" tIns="0" rIns="0" bIns="0" rtlCol="0" anchor="t"/>
          <a:lstStyle/>
          <a:p>
            <a:pPr algn="ctr" indent="0" marL="0">
              <a:buNone/>
            </a:pPr>
            <a:r>
              <a:rPr lang="en-US" sz="6000" b="1" spc="-150" kern="0" dirty="0">
                <a:solidFill>
                  <a:srgbClr val="F3EFE7"/>
                </a:solidFill>
                <a:latin typeface="Microsoft YaHei UI" pitchFamily="34" charset="0"/>
                <a:ea typeface="Microsoft YaHei" pitchFamily="34" charset="-122"/>
                <a:cs typeface="Microsoft YaHei UI" pitchFamily="34" charset="-120"/>
              </a:rPr>
              <a:t>A</a:t>
            </a:r>
            <a:pPr algn="ctr" indent="0" marL="0">
              <a:buNone/>
            </a:pPr>
            <a:r>
              <a:rPr lang="en-US" sz="6000" b="1" spc="-150" kern="0" dirty="0">
                <a:solidFill>
                  <a:srgbClr val="F3EFE7"/>
                </a:solidFill>
                <a:latin typeface="Microsoft YaHei UI" pitchFamily="34" charset="0"/>
                <a:ea typeface="Microsoft YaHei" pitchFamily="34" charset="-122"/>
                <a:cs typeface="Microsoft YaHei UI" pitchFamily="34" charset="-120"/>
              </a:rPr>
              <a:t> </a:t>
            </a:r>
            <a:pPr algn="ctr" indent="0" marL="0">
              <a:buNone/>
            </a:pPr>
            <a:r>
              <a:rPr lang="en-US" sz="6000" b="1" spc="-150" kern="0" dirty="0">
                <a:solidFill>
                  <a:srgbClr val="F3EFE7"/>
                </a:solidFill>
                <a:latin typeface="Microsoft YaHei UI" pitchFamily="34" charset="0"/>
                <a:ea typeface="Microsoft YaHei" pitchFamily="34" charset="-122"/>
                <a:cs typeface="Microsoft YaHei UI" pitchFamily="34" charset="-120"/>
              </a:rPr>
              <a:t>t</a:t>
            </a:r>
            <a:pPr algn="ctr" indent="0" marL="0">
              <a:buNone/>
            </a:pPr>
            <a:r>
              <a:rPr lang="en-US" sz="6000" b="1" spc="-150" kern="0" dirty="0">
                <a:solidFill>
                  <a:srgbClr val="F3EFE7"/>
                </a:solidFill>
                <a:latin typeface="Microsoft YaHei UI" pitchFamily="34" charset="0"/>
                <a:ea typeface="Microsoft YaHei" pitchFamily="34" charset="-122"/>
                <a:cs typeface="Microsoft YaHei UI" pitchFamily="34" charset="-120"/>
              </a:rPr>
              <a:t>e</a:t>
            </a:r>
            <a:pPr algn="ctr" indent="0" marL="0">
              <a:buNone/>
            </a:pPr>
            <a:r>
              <a:rPr lang="en-US" sz="6000" b="1" spc="-150" kern="0" dirty="0">
                <a:solidFill>
                  <a:srgbClr val="F3EFE7"/>
                </a:solidFill>
                <a:latin typeface="Microsoft YaHei UI" pitchFamily="34" charset="0"/>
                <a:ea typeface="Microsoft YaHei" pitchFamily="34" charset="-122"/>
                <a:cs typeface="Microsoft YaHei UI" pitchFamily="34" charset="-120"/>
              </a:rPr>
              <a:t>n</a:t>
            </a:r>
            <a:pPr algn="ctr" indent="0" marL="0">
              <a:buNone/>
            </a:pPr>
            <a:r>
              <a:rPr lang="en-US" sz="6000" b="1" spc="-150" kern="0" dirty="0">
                <a:solidFill>
                  <a:srgbClr val="F3EFE7"/>
                </a:solidFill>
                <a:latin typeface="Microsoft YaHei UI" pitchFamily="34" charset="0"/>
                <a:ea typeface="Microsoft YaHei" pitchFamily="34" charset="-122"/>
                <a:cs typeface="Microsoft YaHei UI" pitchFamily="34" charset="-120"/>
              </a:rPr>
              <a:t>t</a:t>
            </a:r>
            <a:pPr algn="ctr" indent="0" marL="0">
              <a:buNone/>
            </a:pPr>
            <a:r>
              <a:rPr lang="en-US" sz="6000" b="1" dirty="0">
                <a:solidFill>
                  <a:srgbClr val="F3EFE7"/>
                </a:solidFill>
                <a:latin typeface="Microsoft YaHei UI" pitchFamily="34" charset="0"/>
                <a:ea typeface="Microsoft YaHei" pitchFamily="34" charset="-122"/>
                <a:cs typeface="Microsoft YaHei UI" pitchFamily="34" charset="-120"/>
              </a:rPr>
              <a:t>h</a:t>
            </a:r>
            <a:endParaRPr lang="en-US" sz="6000" dirty="0">
              <a:latin typeface="Microsoft YaHei UI" pitchFamily="34" charset="0"/>
              <a:ea typeface="Microsoft YaHei" pitchFamily="34" charset="-122"/>
              <a:cs typeface="Microsoft YaHei UI" pitchFamily="34" charset="-120"/>
            </a:endParaRPr>
          </a:p>
        </p:txBody>
      </p:sp>
      <p:sp>
        <p:nvSpPr>
          <p:cNvPr id="37" name="Text 35"/>
          <p:cNvSpPr/>
          <p:nvPr/>
        </p:nvSpPr>
        <p:spPr>
          <a:xfrm>
            <a:off x="7467600" y="3938887"/>
            <a:ext cx="47244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Germany, UK and France are now a tenth of</a:t>
            </a:r>
            <a:endParaRPr lang="en-US" sz="1050" dirty="0">
              <a:latin typeface="Microsoft YaHei UI" pitchFamily="34" charset="0"/>
              <a:ea typeface="Microsoft YaHei" pitchFamily="34" charset="-122"/>
              <a:cs typeface="Microsoft YaHei UI" pitchFamily="34" charset="-120"/>
            </a:endParaRPr>
          </a:p>
        </p:txBody>
      </p:sp>
      <p:sp>
        <p:nvSpPr>
          <p:cNvPr id="38" name="Text 36"/>
          <p:cNvSpPr/>
          <p:nvPr/>
        </p:nvSpPr>
        <p:spPr>
          <a:xfrm>
            <a:off x="7467600" y="4167487"/>
            <a:ext cx="47244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mobile revenue abroad. No industry price</a:t>
            </a:r>
            <a:endParaRPr lang="en-US" sz="1050" dirty="0">
              <a:latin typeface="Microsoft YaHei UI" pitchFamily="34" charset="0"/>
              <a:ea typeface="Microsoft YaHei" pitchFamily="34" charset="-122"/>
              <a:cs typeface="Microsoft YaHei UI" pitchFamily="34" charset="-120"/>
            </a:endParaRPr>
          </a:p>
        </p:txBody>
      </p:sp>
      <p:sp>
        <p:nvSpPr>
          <p:cNvPr id="39" name="Text 37"/>
          <p:cNvSpPr/>
          <p:nvPr/>
        </p:nvSpPr>
        <p:spPr>
          <a:xfrm>
            <a:off x="7467600" y="4396087"/>
            <a:ext cx="4724400" cy="160020"/>
          </a:xfrm>
          <a:prstGeom prst="rect">
            <a:avLst/>
          </a:prstGeom>
          <a:noFill/>
          <a:ln/>
        </p:spPr>
        <p:txBody>
          <a:bodyPr wrap="none" lIns="0" tIns="0" rIns="0" bIns="0" rtlCol="0" anchor="t"/>
          <a:lstStyle/>
          <a:p>
            <a:pPr algn="ctr" indent="0" marL="0">
              <a:buNone/>
            </a:pPr>
            <a:r>
              <a:rPr lang="en-US" sz="1050" dirty="0">
                <a:solidFill>
                  <a:srgbClr val="B0A694"/>
                </a:solidFill>
                <a:latin typeface="Microsoft YaHei UI" pitchFamily="34" charset="0"/>
                <a:ea typeface="Microsoft YaHei" pitchFamily="34" charset="-122"/>
                <a:cs typeface="Microsoft YaHei UI" pitchFamily="34" charset="-120"/>
              </a:rPr>
              <a:t>list, so do your own math</a:t>
            </a:r>
            <a:endParaRPr lang="en-US" sz="1050" dirty="0">
              <a:latin typeface="Microsoft YaHei UI" pitchFamily="34" charset="0"/>
              <a:ea typeface="Microsoft YaHei" pitchFamily="34" charset="-122"/>
              <a:cs typeface="Microsoft YaHei UI" pitchFamily="34" charset="-120"/>
            </a:endParaRPr>
          </a:p>
        </p:txBody>
      </p:sp>
      <p:sp>
        <p:nvSpPr>
          <p:cNvPr id="40" name="Text 38"/>
          <p:cNvSpPr/>
          <p:nvPr/>
        </p:nvSpPr>
        <p:spPr>
          <a:xfrm>
            <a:off x="609600" y="5728502"/>
            <a:ext cx="115824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Source: National Press and Publication Administration lists as they stand (counted October 8, 2026), GDPR, Korea MCST, CADPA H1 2026 report</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hape 1"/>
          <p:cNvSpPr/>
          <p:nvPr/>
        </p:nvSpPr>
        <p:spPr>
          <a:xfrm>
            <a:off x="609600" y="6429375"/>
            <a:ext cx="9829800" cy="19050"/>
          </a:xfrm>
          <a:prstGeom prst="rect">
            <a:avLst/>
          </a:prstGeom>
          <a:solidFill>
            <a:srgbClr val="383844"/>
          </a:solidFill>
          <a:ln/>
        </p:spPr>
      </p:sp>
      <p:sp>
        <p:nvSpPr>
          <p:cNvPr id="4" name="Shape 2"/>
          <p:cNvSpPr/>
          <p:nvPr/>
        </p:nvSpPr>
        <p:spPr>
          <a:xfrm>
            <a:off x="609600" y="6429375"/>
            <a:ext cx="9283700" cy="19050"/>
          </a:xfrm>
          <a:prstGeom prst="rect">
            <a:avLst/>
          </a:prstGeom>
          <a:solidFill>
            <a:srgbClr val="C4BFB6"/>
          </a:solidFill>
          <a:ln/>
        </p:spPr>
      </p:sp>
      <p:sp>
        <p:nvSpPr>
          <p:cNvPr id="5" name="pptwise-slidenum-s0016"/>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17</a:t>
            </a:fld>
            <a:endParaRPr lang="en-US" sz="900" dirty="0">
              <a:latin typeface="Microsoft YaHei UI" pitchFamily="34" charset="0"/>
              <a:ea typeface="Microsoft YaHei" pitchFamily="34" charset="-122"/>
              <a:cs typeface="Microsoft YaHei UI" pitchFamily="34" charset="-120"/>
            </a:endParaRPr>
          </a:p>
        </p:txBody>
      </p:sp>
      <p:sp>
        <p:nvSpPr>
          <p:cNvPr id="6" name="Text 4"/>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394864"/>
            <a:ext cx="11582400"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c</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h</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r</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B</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e</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t</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s</a:t>
            </a:r>
            <a:endParaRPr lang="en-US" sz="900" dirty="0">
              <a:latin typeface="Microsoft YaHei UI" pitchFamily="34" charset="0"/>
              <a:ea typeface="Microsoft YaHei" pitchFamily="34" charset="-122"/>
              <a:cs typeface="Microsoft YaHei UI" pitchFamily="34" charset="-120"/>
            </a:endParaRPr>
          </a:p>
        </p:txBody>
      </p:sp>
      <p:sp>
        <p:nvSpPr>
          <p:cNvPr id="8" name="Text 6"/>
          <p:cNvSpPr/>
          <p:nvPr/>
        </p:nvSpPr>
        <p:spPr>
          <a:xfrm>
            <a:off x="609600" y="728837"/>
            <a:ext cx="11582400" cy="457200"/>
          </a:xfrm>
          <a:prstGeom prst="rect">
            <a:avLst/>
          </a:prstGeom>
          <a:noFill/>
          <a:ln/>
        </p:spPr>
        <p:txBody>
          <a:bodyPr wrap="none" lIns="0" tIns="0" rIns="0" bIns="0" rtlCol="0" anchor="t"/>
          <a:lstStyle/>
          <a:p>
            <a:pPr algn="l" indent="0" marL="0">
              <a:buNone/>
            </a:pPr>
            <a:r>
              <a:rPr lang="en-US" sz="3000" b="1" dirty="0">
                <a:solidFill>
                  <a:srgbClr val="F3EFE7"/>
                </a:solidFill>
                <a:latin typeface="Microsoft YaHei UI" pitchFamily="34" charset="0"/>
                <a:ea typeface="Microsoft YaHei" pitchFamily="34" charset="-122"/>
                <a:cs typeface="Microsoft YaHei UI" pitchFamily="34" charset="-120"/>
              </a:rPr>
              <a:t>My five bets for the next decade</a:t>
            </a:r>
            <a:endParaRPr lang="en-US" sz="3000" dirty="0">
              <a:latin typeface="Microsoft YaHei UI" pitchFamily="34" charset="0"/>
              <a:ea typeface="Microsoft YaHei" pitchFamily="34" charset="-122"/>
              <a:cs typeface="Microsoft YaHei UI" pitchFamily="34" charset="-120"/>
            </a:endParaRPr>
          </a:p>
        </p:txBody>
      </p:sp>
      <p:sp>
        <p:nvSpPr>
          <p:cNvPr id="9" name="Shape 7"/>
          <p:cNvSpPr/>
          <p:nvPr/>
        </p:nvSpPr>
        <p:spPr>
          <a:xfrm>
            <a:off x="609600" y="1576388"/>
            <a:ext cx="10972800" cy="9525"/>
          </a:xfrm>
          <a:prstGeom prst="rect">
            <a:avLst/>
          </a:prstGeom>
          <a:solidFill>
            <a:srgbClr val="292931"/>
          </a:solidFill>
          <a:ln/>
        </p:spPr>
      </p:sp>
      <p:sp>
        <p:nvSpPr>
          <p:cNvPr id="10" name="Text 8"/>
          <p:cNvSpPr/>
          <p:nvPr/>
        </p:nvSpPr>
        <p:spPr>
          <a:xfrm>
            <a:off x="609600" y="1749458"/>
            <a:ext cx="11582400" cy="502920"/>
          </a:xfrm>
          <a:prstGeom prst="rect">
            <a:avLst/>
          </a:prstGeom>
          <a:noFill/>
          <a:ln/>
        </p:spPr>
        <p:txBody>
          <a:bodyPr wrap="none" lIns="0" tIns="0" rIns="0" bIns="0" rtlCol="0" anchor="t"/>
          <a:lstStyle/>
          <a:p>
            <a:pPr algn="l" indent="0" marL="0">
              <a:buNone/>
            </a:pPr>
            <a:r>
              <a:rPr lang="en-US" sz="3300" b="1" dirty="0">
                <a:solidFill>
                  <a:srgbClr val="C4BFB6"/>
                </a:solidFill>
                <a:latin typeface="Microsoft YaHei UI" pitchFamily="34" charset="0"/>
                <a:ea typeface="Microsoft YaHei" pitchFamily="34" charset="-122"/>
                <a:cs typeface="Microsoft YaHei UI" pitchFamily="34" charset="-120"/>
              </a:rPr>
              <a:t>1</a:t>
            </a:r>
            <a:endParaRPr lang="en-US" sz="3300" dirty="0">
              <a:latin typeface="Microsoft YaHei UI" pitchFamily="34" charset="0"/>
              <a:ea typeface="Microsoft YaHei" pitchFamily="34" charset="-122"/>
              <a:cs typeface="Microsoft YaHei UI" pitchFamily="34" charset="-120"/>
            </a:endParaRPr>
          </a:p>
        </p:txBody>
      </p:sp>
      <p:sp>
        <p:nvSpPr>
          <p:cNvPr id="11" name="Text 9"/>
          <p:cNvSpPr/>
          <p:nvPr/>
        </p:nvSpPr>
        <p:spPr>
          <a:xfrm>
            <a:off x="1428750" y="1762723"/>
            <a:ext cx="10763250" cy="320040"/>
          </a:xfrm>
          <a:prstGeom prst="rect">
            <a:avLst/>
          </a:prstGeom>
          <a:noFill/>
          <a:ln/>
        </p:spPr>
        <p:txBody>
          <a:bodyPr wrap="none" lIns="0" tIns="0" rIns="0" bIns="0" rtlCol="0" anchor="t"/>
          <a:lstStyle/>
          <a:p>
            <a:pPr algn="l" indent="0" marL="0">
              <a:buNone/>
            </a:pPr>
            <a:r>
              <a:rPr lang="en-US" sz="2100" b="1" dirty="0">
                <a:solidFill>
                  <a:srgbClr val="F3EFE7"/>
                </a:solidFill>
                <a:latin typeface="Microsoft YaHei UI" pitchFamily="34" charset="0"/>
                <a:ea typeface="Microsoft YaHei" pitchFamily="34" charset="-122"/>
                <a:cs typeface="Microsoft YaHei UI" pitchFamily="34" charset="-120"/>
              </a:rPr>
              <a:t>Retention, not acquisition</a:t>
            </a:r>
            <a:endParaRPr lang="en-US" sz="2100" dirty="0">
              <a:latin typeface="Microsoft YaHei UI" pitchFamily="34" charset="0"/>
              <a:ea typeface="Microsoft YaHei" pitchFamily="34" charset="-122"/>
              <a:cs typeface="Microsoft YaHei UI" pitchFamily="34" charset="-120"/>
            </a:endParaRPr>
          </a:p>
        </p:txBody>
      </p:sp>
      <p:sp>
        <p:nvSpPr>
          <p:cNvPr id="12" name="Text 10"/>
          <p:cNvSpPr/>
          <p:nvPr/>
        </p:nvSpPr>
        <p:spPr>
          <a:xfrm>
            <a:off x="0" y="1863160"/>
            <a:ext cx="11582400" cy="182880"/>
          </a:xfrm>
          <a:prstGeom prst="rect">
            <a:avLst/>
          </a:prstGeom>
          <a:noFill/>
          <a:ln/>
        </p:spPr>
        <p:txBody>
          <a:bodyPr wrap="none" lIns="0" tIns="0" rIns="0" bIns="0" rtlCol="0" anchor="t"/>
          <a:lstStyle/>
          <a:p>
            <a:pPr algn="r" indent="0" marL="0">
              <a:buNone/>
            </a:pPr>
            <a:r>
              <a:rPr lang="en-US" sz="1200" dirty="0">
                <a:solidFill>
                  <a:srgbClr val="B0A694"/>
                </a:solidFill>
                <a:latin typeface="Microsoft YaHei UI" pitchFamily="34" charset="0"/>
                <a:ea typeface="Microsoft YaHei" pitchFamily="34" charset="-122"/>
                <a:cs typeface="Microsoft YaHei UI" pitchFamily="34" charset="-120"/>
              </a:rPr>
              <a:t>Players at 664 to 684 million since 2021</a:t>
            </a:r>
            <a:endParaRPr lang="en-US" sz="12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609600" y="2414588"/>
            <a:ext cx="10972800" cy="9525"/>
          </a:xfrm>
          <a:prstGeom prst="rect">
            <a:avLst/>
          </a:prstGeom>
          <a:solidFill>
            <a:srgbClr val="292931"/>
          </a:solidFill>
          <a:ln/>
        </p:spPr>
      </p:sp>
      <p:sp>
        <p:nvSpPr>
          <p:cNvPr id="14" name="Text 12"/>
          <p:cNvSpPr/>
          <p:nvPr/>
        </p:nvSpPr>
        <p:spPr>
          <a:xfrm>
            <a:off x="609600" y="2587658"/>
            <a:ext cx="11582400" cy="502920"/>
          </a:xfrm>
          <a:prstGeom prst="rect">
            <a:avLst/>
          </a:prstGeom>
          <a:noFill/>
          <a:ln/>
        </p:spPr>
        <p:txBody>
          <a:bodyPr wrap="none" lIns="0" tIns="0" rIns="0" bIns="0" rtlCol="0" anchor="t"/>
          <a:lstStyle/>
          <a:p>
            <a:pPr algn="l" indent="0" marL="0">
              <a:buNone/>
            </a:pPr>
            <a:r>
              <a:rPr lang="en-US" sz="3300" b="1" dirty="0">
                <a:solidFill>
                  <a:srgbClr val="C4BFB6"/>
                </a:solidFill>
                <a:latin typeface="Microsoft YaHei UI" pitchFamily="34" charset="0"/>
                <a:ea typeface="Microsoft YaHei" pitchFamily="34" charset="-122"/>
                <a:cs typeface="Microsoft YaHei UI" pitchFamily="34" charset="-120"/>
              </a:rPr>
              <a:t>2</a:t>
            </a:r>
            <a:endParaRPr lang="en-US" sz="3300" dirty="0">
              <a:latin typeface="Microsoft YaHei UI" pitchFamily="34" charset="0"/>
              <a:ea typeface="Microsoft YaHei" pitchFamily="34" charset="-122"/>
              <a:cs typeface="Microsoft YaHei UI" pitchFamily="34" charset="-120"/>
            </a:endParaRPr>
          </a:p>
        </p:txBody>
      </p:sp>
      <p:sp>
        <p:nvSpPr>
          <p:cNvPr id="15" name="Text 13"/>
          <p:cNvSpPr/>
          <p:nvPr/>
        </p:nvSpPr>
        <p:spPr>
          <a:xfrm>
            <a:off x="1428750" y="2600923"/>
            <a:ext cx="10763250" cy="320040"/>
          </a:xfrm>
          <a:prstGeom prst="rect">
            <a:avLst/>
          </a:prstGeom>
          <a:noFill/>
          <a:ln/>
        </p:spPr>
        <p:txBody>
          <a:bodyPr wrap="none" lIns="0" tIns="0" rIns="0" bIns="0" rtlCol="0" anchor="t"/>
          <a:lstStyle/>
          <a:p>
            <a:pPr algn="l" indent="0" marL="0">
              <a:buNone/>
            </a:pPr>
            <a:r>
              <a:rPr lang="en-US" sz="2100" b="1" dirty="0">
                <a:solidFill>
                  <a:srgbClr val="F3EFE7"/>
                </a:solidFill>
                <a:latin typeface="Microsoft YaHei UI" pitchFamily="34" charset="0"/>
                <a:ea typeface="Microsoft YaHei" pitchFamily="34" charset="-122"/>
                <a:cs typeface="Microsoft YaHei UI" pitchFamily="34" charset="-120"/>
              </a:rPr>
              <a:t>The US, with Europe as a second home</a:t>
            </a:r>
            <a:endParaRPr lang="en-US" sz="21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0" y="2701360"/>
            <a:ext cx="11582400" cy="182880"/>
          </a:xfrm>
          <a:prstGeom prst="rect">
            <a:avLst/>
          </a:prstGeom>
          <a:noFill/>
          <a:ln/>
        </p:spPr>
        <p:txBody>
          <a:bodyPr wrap="none" lIns="0" tIns="0" rIns="0" bIns="0" rtlCol="0" anchor="t"/>
          <a:lstStyle/>
          <a:p>
            <a:pPr algn="r" indent="0" marL="0">
              <a:buNone/>
            </a:pPr>
            <a:r>
              <a:rPr lang="en-US" sz="1200" dirty="0">
                <a:solidFill>
                  <a:srgbClr val="B0A694"/>
                </a:solidFill>
                <a:latin typeface="Microsoft YaHei UI" pitchFamily="34" charset="0"/>
                <a:ea typeface="Microsoft YaHei" pitchFamily="34" charset="-122"/>
                <a:cs typeface="Microsoft YaHei UI" pitchFamily="34" charset="-120"/>
              </a:rPr>
              <a:t>US near a third, Europe</a:t>
            </a:r>
            <a:pPr algn="r" indent="0" marL="0">
              <a:buNone/>
            </a:pPr>
            <a:r>
              <a:rPr lang="en-US" sz="1200" dirty="0">
                <a:solidFill>
                  <a:srgbClr val="B0A694"/>
                </a:solidFill>
                <a:latin typeface="Microsoft YaHei UI" pitchFamily="34" charset="0"/>
                <a:ea typeface="Microsoft YaHei" pitchFamily="34" charset="-122"/>
                <a:cs typeface="Microsoft YaHei UI" pitchFamily="34" charset="-120"/>
              </a:rPr>
              <a:t>'</a:t>
            </a:r>
            <a:pPr algn="r" indent="0" marL="0">
              <a:buNone/>
            </a:pPr>
            <a:r>
              <a:rPr lang="en-US" sz="1200" dirty="0">
                <a:solidFill>
                  <a:srgbClr val="B0A694"/>
                </a:solidFill>
                <a:latin typeface="Microsoft YaHei UI" pitchFamily="34" charset="0"/>
                <a:ea typeface="Microsoft YaHei" pitchFamily="34" charset="-122"/>
                <a:cs typeface="Microsoft YaHei UI" pitchFamily="34" charset="-120"/>
              </a:rPr>
              <a:t>s big three up to a tenth</a:t>
            </a:r>
            <a:endParaRPr lang="en-US" sz="12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52788"/>
            <a:ext cx="10972800" cy="9525"/>
          </a:xfrm>
          <a:prstGeom prst="rect">
            <a:avLst/>
          </a:prstGeom>
          <a:solidFill>
            <a:srgbClr val="292931"/>
          </a:solidFill>
          <a:ln/>
        </p:spPr>
      </p:sp>
      <p:sp>
        <p:nvSpPr>
          <p:cNvPr id="18" name="Text 16"/>
          <p:cNvSpPr/>
          <p:nvPr/>
        </p:nvSpPr>
        <p:spPr>
          <a:xfrm>
            <a:off x="609600" y="3425858"/>
            <a:ext cx="11582400" cy="502920"/>
          </a:xfrm>
          <a:prstGeom prst="rect">
            <a:avLst/>
          </a:prstGeom>
          <a:noFill/>
          <a:ln/>
        </p:spPr>
        <p:txBody>
          <a:bodyPr wrap="none" lIns="0" tIns="0" rIns="0" bIns="0" rtlCol="0" anchor="t"/>
          <a:lstStyle/>
          <a:p>
            <a:pPr algn="l" indent="0" marL="0">
              <a:buNone/>
            </a:pPr>
            <a:r>
              <a:rPr lang="en-US" sz="3300" b="1" dirty="0">
                <a:solidFill>
                  <a:srgbClr val="C4BFB6"/>
                </a:solidFill>
                <a:latin typeface="Microsoft YaHei UI" pitchFamily="34" charset="0"/>
                <a:ea typeface="Microsoft YaHei" pitchFamily="34" charset="-122"/>
                <a:cs typeface="Microsoft YaHei UI" pitchFamily="34" charset="-120"/>
              </a:rPr>
              <a:t>3</a:t>
            </a:r>
            <a:endParaRPr lang="en-US" sz="33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1428750" y="3439123"/>
            <a:ext cx="10763250" cy="320040"/>
          </a:xfrm>
          <a:prstGeom prst="rect">
            <a:avLst/>
          </a:prstGeom>
          <a:noFill/>
          <a:ln/>
        </p:spPr>
        <p:txBody>
          <a:bodyPr wrap="none" lIns="0" tIns="0" rIns="0" bIns="0" rtlCol="0" anchor="t"/>
          <a:lstStyle/>
          <a:p>
            <a:pPr algn="l" indent="0" marL="0">
              <a:buNone/>
            </a:pPr>
            <a:r>
              <a:rPr lang="en-US" sz="2100" b="1" dirty="0">
                <a:solidFill>
                  <a:srgbClr val="F3EFE7"/>
                </a:solidFill>
                <a:latin typeface="Microsoft YaHei UI" pitchFamily="34" charset="0"/>
                <a:ea typeface="Microsoft YaHei" pitchFamily="34" charset="-122"/>
                <a:cs typeface="Microsoft YaHei UI" pitchFamily="34" charset="-120"/>
              </a:rPr>
              <a:t>New mechanics, not strategy</a:t>
            </a:r>
            <a:pPr algn="l" indent="0" marL="0">
              <a:buNone/>
            </a:pPr>
            <a:r>
              <a:rPr lang="en-US" sz="2100" b="1" dirty="0">
                <a:solidFill>
                  <a:srgbClr val="F3EFE7"/>
                </a:solidFill>
                <a:latin typeface="Microsoft YaHei UI" pitchFamily="34" charset="0"/>
                <a:ea typeface="Microsoft YaHei" pitchFamily="34" charset="-122"/>
                <a:cs typeface="Microsoft YaHei UI" pitchFamily="34" charset="-120"/>
              </a:rPr>
              <a:t>'</a:t>
            </a:r>
            <a:pPr algn="l" indent="0" marL="0">
              <a:buNone/>
            </a:pPr>
            <a:r>
              <a:rPr lang="en-US" sz="2100" b="1" dirty="0">
                <a:solidFill>
                  <a:srgbClr val="F3EFE7"/>
                </a:solidFill>
                <a:latin typeface="Microsoft YaHei UI" pitchFamily="34" charset="0"/>
                <a:ea typeface="Microsoft YaHei" pitchFamily="34" charset="-122"/>
                <a:cs typeface="Microsoft YaHei UI" pitchFamily="34" charset="-120"/>
              </a:rPr>
              <a:t>s inertia</a:t>
            </a:r>
            <a:endParaRPr lang="en-US" sz="2100" dirty="0">
              <a:latin typeface="Microsoft YaHei UI" pitchFamily="34" charset="0"/>
              <a:ea typeface="Microsoft YaHei" pitchFamily="34" charset="-122"/>
              <a:cs typeface="Microsoft YaHei UI" pitchFamily="34" charset="-120"/>
            </a:endParaRPr>
          </a:p>
        </p:txBody>
      </p:sp>
      <p:sp>
        <p:nvSpPr>
          <p:cNvPr id="20" name="Text 18"/>
          <p:cNvSpPr/>
          <p:nvPr/>
        </p:nvSpPr>
        <p:spPr>
          <a:xfrm>
            <a:off x="0" y="3539560"/>
            <a:ext cx="11582400" cy="182880"/>
          </a:xfrm>
          <a:prstGeom prst="rect">
            <a:avLst/>
          </a:prstGeom>
          <a:noFill/>
          <a:ln/>
        </p:spPr>
        <p:txBody>
          <a:bodyPr wrap="none" lIns="0" tIns="0" rIns="0" bIns="0" rtlCol="0" anchor="t"/>
          <a:lstStyle/>
          <a:p>
            <a:pPr algn="r" indent="0" marL="0">
              <a:buNone/>
            </a:pPr>
            <a:r>
              <a:rPr lang="en-US" sz="1200" dirty="0">
                <a:solidFill>
                  <a:srgbClr val="B0A694"/>
                </a:solidFill>
                <a:latin typeface="Microsoft YaHei UI" pitchFamily="34" charset="0"/>
                <a:ea typeface="Microsoft YaHei" pitchFamily="34" charset="-122"/>
                <a:cs typeface="Microsoft YaHei UI" pitchFamily="34" charset="-120"/>
              </a:rPr>
              <a:t>Merge games up 9.74 points in a year</a:t>
            </a:r>
            <a:endParaRPr lang="en-US" sz="120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09600" y="4090987"/>
            <a:ext cx="10972800" cy="9525"/>
          </a:xfrm>
          <a:prstGeom prst="rect">
            <a:avLst/>
          </a:prstGeom>
          <a:solidFill>
            <a:srgbClr val="292931"/>
          </a:solidFill>
          <a:ln/>
        </p:spPr>
      </p:sp>
      <p:sp>
        <p:nvSpPr>
          <p:cNvPr id="22" name="Text 20"/>
          <p:cNvSpPr/>
          <p:nvPr/>
        </p:nvSpPr>
        <p:spPr>
          <a:xfrm>
            <a:off x="609600" y="4264058"/>
            <a:ext cx="11582400" cy="502920"/>
          </a:xfrm>
          <a:prstGeom prst="rect">
            <a:avLst/>
          </a:prstGeom>
          <a:noFill/>
          <a:ln/>
        </p:spPr>
        <p:txBody>
          <a:bodyPr wrap="none" lIns="0" tIns="0" rIns="0" bIns="0" rtlCol="0" anchor="t"/>
          <a:lstStyle/>
          <a:p>
            <a:pPr algn="l" indent="0" marL="0">
              <a:buNone/>
            </a:pPr>
            <a:r>
              <a:rPr lang="en-US" sz="3300" b="1" dirty="0">
                <a:solidFill>
                  <a:srgbClr val="C4BFB6"/>
                </a:solidFill>
                <a:latin typeface="Microsoft YaHei UI" pitchFamily="34" charset="0"/>
                <a:ea typeface="Microsoft YaHei" pitchFamily="34" charset="-122"/>
                <a:cs typeface="Microsoft YaHei UI" pitchFamily="34" charset="-120"/>
              </a:rPr>
              <a:t>4</a:t>
            </a:r>
            <a:endParaRPr lang="en-US" sz="33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1428750" y="4277323"/>
            <a:ext cx="10763250" cy="320040"/>
          </a:xfrm>
          <a:prstGeom prst="rect">
            <a:avLst/>
          </a:prstGeom>
          <a:noFill/>
          <a:ln/>
        </p:spPr>
        <p:txBody>
          <a:bodyPr wrap="none" lIns="0" tIns="0" rIns="0" bIns="0" rtlCol="0" anchor="t"/>
          <a:lstStyle/>
          <a:p>
            <a:pPr algn="l" indent="0" marL="0">
              <a:buNone/>
            </a:pPr>
            <a:r>
              <a:rPr lang="en-US" sz="2100" b="1" dirty="0">
                <a:solidFill>
                  <a:srgbClr val="F3EFE7"/>
                </a:solidFill>
                <a:latin typeface="Microsoft YaHei UI" pitchFamily="34" charset="0"/>
                <a:ea typeface="Microsoft YaHei" pitchFamily="34" charset="-122"/>
                <a:cs typeface="Microsoft YaHei UI" pitchFamily="34" charset="-120"/>
              </a:rPr>
              <a:t>PC and console, run like a small team</a:t>
            </a:r>
            <a:endParaRPr lang="en-US" sz="21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0" y="4377760"/>
            <a:ext cx="11582400" cy="182880"/>
          </a:xfrm>
          <a:prstGeom prst="rect">
            <a:avLst/>
          </a:prstGeom>
          <a:noFill/>
          <a:ln/>
        </p:spPr>
        <p:txBody>
          <a:bodyPr wrap="none" lIns="0" tIns="0" rIns="0" bIns="0" rtlCol="0" anchor="t"/>
          <a:lstStyle/>
          <a:p>
            <a:pPr algn="r" indent="0" marL="0">
              <a:buNone/>
            </a:pPr>
            <a:r>
              <a:rPr lang="en-US" sz="1200" dirty="0">
                <a:solidFill>
                  <a:srgbClr val="B0A694"/>
                </a:solidFill>
                <a:latin typeface="Microsoft YaHei UI" pitchFamily="34" charset="0"/>
                <a:ea typeface="Microsoft YaHei" pitchFamily="34" charset="-122"/>
                <a:cs typeface="Microsoft YaHei UI" pitchFamily="34" charset="-120"/>
              </a:rPr>
              <a:t>The ceiling is real, so is a 3,070 peak</a:t>
            </a:r>
            <a:endParaRPr lang="en-US" sz="120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609600" y="4929188"/>
            <a:ext cx="10972800" cy="9525"/>
          </a:xfrm>
          <a:prstGeom prst="rect">
            <a:avLst/>
          </a:prstGeom>
          <a:solidFill>
            <a:srgbClr val="292931"/>
          </a:solidFill>
          <a:ln/>
        </p:spPr>
      </p:sp>
      <p:sp>
        <p:nvSpPr>
          <p:cNvPr id="26" name="Text 24"/>
          <p:cNvSpPr/>
          <p:nvPr/>
        </p:nvSpPr>
        <p:spPr>
          <a:xfrm>
            <a:off x="609600" y="5102258"/>
            <a:ext cx="11582400" cy="502920"/>
          </a:xfrm>
          <a:prstGeom prst="rect">
            <a:avLst/>
          </a:prstGeom>
          <a:noFill/>
          <a:ln/>
        </p:spPr>
        <p:txBody>
          <a:bodyPr wrap="none" lIns="0" tIns="0" rIns="0" bIns="0" rtlCol="0" anchor="t"/>
          <a:lstStyle/>
          <a:p>
            <a:pPr algn="l" indent="0" marL="0">
              <a:buNone/>
            </a:pPr>
            <a:r>
              <a:rPr lang="en-US" sz="3300" b="1" dirty="0">
                <a:solidFill>
                  <a:srgbClr val="C4BFB6"/>
                </a:solidFill>
                <a:latin typeface="Microsoft YaHei UI" pitchFamily="34" charset="0"/>
                <a:ea typeface="Microsoft YaHei" pitchFamily="34" charset="-122"/>
                <a:cs typeface="Microsoft YaHei UI" pitchFamily="34" charset="-120"/>
              </a:rPr>
              <a:t>5</a:t>
            </a:r>
            <a:endParaRPr lang="en-US" sz="33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1428750" y="5115523"/>
            <a:ext cx="10763250" cy="320040"/>
          </a:xfrm>
          <a:prstGeom prst="rect">
            <a:avLst/>
          </a:prstGeom>
          <a:noFill/>
          <a:ln/>
        </p:spPr>
        <p:txBody>
          <a:bodyPr wrap="none" lIns="0" tIns="0" rIns="0" bIns="0" rtlCol="0" anchor="t"/>
          <a:lstStyle/>
          <a:p>
            <a:pPr algn="l" indent="0" marL="0">
              <a:buNone/>
            </a:pPr>
            <a:r>
              <a:rPr lang="en-US" sz="2100" b="1" dirty="0">
                <a:solidFill>
                  <a:srgbClr val="F3EFE7"/>
                </a:solidFill>
                <a:latin typeface="Microsoft YaHei UI" pitchFamily="34" charset="0"/>
                <a:ea typeface="Microsoft YaHei" pitchFamily="34" charset="-122"/>
                <a:cs typeface="Microsoft YaHei UI" pitchFamily="34" charset="-120"/>
              </a:rPr>
              <a:t>Compliance and localization, finished</a:t>
            </a:r>
            <a:endParaRPr lang="en-US" sz="21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0" y="5215960"/>
            <a:ext cx="11582400" cy="182880"/>
          </a:xfrm>
          <a:prstGeom prst="rect">
            <a:avLst/>
          </a:prstGeom>
          <a:noFill/>
          <a:ln/>
        </p:spPr>
        <p:txBody>
          <a:bodyPr wrap="none" lIns="0" tIns="0" rIns="0" bIns="0" rtlCol="0" anchor="t"/>
          <a:lstStyle/>
          <a:p>
            <a:pPr algn="r" indent="0" marL="0">
              <a:buNone/>
            </a:pPr>
            <a:r>
              <a:rPr lang="en-US" sz="1200" dirty="0">
                <a:solidFill>
                  <a:srgbClr val="B0A694"/>
                </a:solidFill>
                <a:latin typeface="Microsoft YaHei UI" pitchFamily="34" charset="0"/>
                <a:ea typeface="Microsoft YaHei" pitchFamily="34" charset="-122"/>
                <a:cs typeface="Microsoft YaHei UI" pitchFamily="34" charset="-120"/>
              </a:rPr>
              <a:t>Pick your markets, then your gates</a:t>
            </a:r>
            <a:endParaRPr lang="en-US" sz="12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609600" y="5976152"/>
            <a:ext cx="11582400" cy="125730"/>
          </a:xfrm>
          <a:prstGeom prst="rect">
            <a:avLst/>
          </a:prstGeom>
          <a:noFill/>
          <a:ln/>
        </p:spPr>
        <p:txBody>
          <a:bodyPr wrap="none" lIns="0" tIns="0" rIns="0" bIns="0" rtlCol="0" anchor="t"/>
          <a:lstStyle/>
          <a:p>
            <a:pPr algn="l" indent="0" marL="0">
              <a:buNone/>
            </a:pPr>
            <a:r>
              <a:rPr lang="en-US" sz="825" dirty="0">
                <a:solidFill>
                  <a:srgbClr val="7E776C"/>
                </a:solidFill>
                <a:latin typeface="Microsoft YaHei UI" pitchFamily="34" charset="0"/>
                <a:ea typeface="Microsoft YaHei" pitchFamily="34" charset="-122"/>
                <a:cs typeface="Microsoft YaHei UI" pitchFamily="34" charset="-120"/>
              </a:rPr>
              <a:t>Source: CADPA annual reports, SteamDB</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F0F12"/>
          </a:solidFill>
          <a:ln/>
        </p:spPr>
      </p:sp>
      <p:sp>
        <p:nvSpPr>
          <p:cNvPr id="3" name="svg2pptx-gradient-s0017-0000"/>
          <p:cNvSpPr/>
          <p:nvPr/>
        </p:nvSpPr>
        <p:spPr>
          <a:xfrm>
            <a:off x="1714500" y="-1143000"/>
            <a:ext cx="8763000" cy="8763000"/>
          </a:xfrm>
          <a:prstGeom prst="ellipse">
            <a:avLst/>
          </a:prstGeom>
          <a:gradFill rotWithShape="1">
            <a:gsLst>
              <a:gs pos="0">
                <a:srgbClr val="F3EFE7">
                  <a:alpha val="7000"/>
                </a:srgbClr>
              </a:gs>
              <a:gs pos="70711">
                <a:srgbClr val="F3EFE7">
                  <a:alpha val="0"/>
                </a:srgbClr>
              </a:gs>
              <a:gs pos="100000">
                <a:srgbClr val="F3EFE7">
                  <a:alpha val="0"/>
                </a:srgbClr>
              </a:gs>
            </a:gsLst>
            <a:path path="circle">
              <a:fillToRect l="50000" t="50000" r="50000" b="50000"/>
            </a:path>
          </a:gradFill>
          <a:ln/>
        </p:spPr>
      </p:sp>
      <p:sp>
        <p:nvSpPr>
          <p:cNvPr id="4" name="Text 2"/>
          <p:cNvSpPr/>
          <p:nvPr/>
        </p:nvSpPr>
        <p:spPr>
          <a:xfrm>
            <a:off x="0" y="2442489"/>
            <a:ext cx="12192000" cy="731520"/>
          </a:xfrm>
          <a:prstGeom prst="rect">
            <a:avLst/>
          </a:prstGeom>
          <a:noFill/>
          <a:ln/>
        </p:spPr>
        <p:txBody>
          <a:bodyPr wrap="none" lIns="0" tIns="0" rIns="0" bIns="0" rtlCol="0" anchor="t"/>
          <a:lstStyle/>
          <a:p>
            <a:pPr algn="ctr" indent="0" marL="0">
              <a:buNone/>
            </a:pPr>
            <a:r>
              <a:rPr lang="en-US" sz="4800" b="1" dirty="0">
                <a:solidFill>
                  <a:srgbClr val="F3EFE7"/>
                </a:solidFill>
                <a:latin typeface="Microsoft YaHei UI" pitchFamily="34" charset="0"/>
                <a:ea typeface="Microsoft YaHei" pitchFamily="34" charset="-122"/>
                <a:cs typeface="Microsoft YaHei UI" pitchFamily="34" charset="-120"/>
              </a:rPr>
              <a:t>Not who arrives first.</a:t>
            </a:r>
            <a:endParaRPr lang="en-US" sz="4800" dirty="0">
              <a:latin typeface="Microsoft YaHei UI" pitchFamily="34" charset="0"/>
              <a:ea typeface="Microsoft YaHei" pitchFamily="34" charset="-122"/>
              <a:cs typeface="Microsoft YaHei UI" pitchFamily="34" charset="-120"/>
            </a:endParaRPr>
          </a:p>
        </p:txBody>
      </p:sp>
      <p:sp>
        <p:nvSpPr>
          <p:cNvPr id="5" name="Text 3"/>
          <p:cNvSpPr/>
          <p:nvPr/>
        </p:nvSpPr>
        <p:spPr>
          <a:xfrm>
            <a:off x="0" y="3299739"/>
            <a:ext cx="12192000" cy="731520"/>
          </a:xfrm>
          <a:prstGeom prst="rect">
            <a:avLst/>
          </a:prstGeom>
          <a:noFill/>
          <a:ln/>
        </p:spPr>
        <p:txBody>
          <a:bodyPr wrap="none" lIns="0" tIns="0" rIns="0" bIns="0" rtlCol="0" anchor="t"/>
          <a:lstStyle/>
          <a:p>
            <a:pPr algn="ctr" indent="0" marL="0">
              <a:buNone/>
            </a:pPr>
            <a:r>
              <a:rPr lang="en-US" sz="4800" b="1" dirty="0">
                <a:solidFill>
                  <a:srgbClr val="F3EFE7"/>
                </a:solidFill>
                <a:latin typeface="Microsoft YaHei UI" pitchFamily="34" charset="0"/>
                <a:ea typeface="Microsoft YaHei" pitchFamily="34" charset="-122"/>
                <a:cs typeface="Microsoft YaHei UI" pitchFamily="34" charset="-120"/>
              </a:rPr>
              <a:t>Who </a:t>
            </a:r>
            <a:pPr algn="ctr" indent="0" marL="0">
              <a:buNone/>
            </a:pPr>
            <a:r>
              <a:rPr lang="en-US" sz="4800" b="1" dirty="0">
                <a:solidFill>
                  <a:srgbClr val="C4BFB6"/>
                </a:solidFill>
                <a:latin typeface="Microsoft YaHei UI" pitchFamily="34" charset="0"/>
                <a:ea typeface="Microsoft YaHei" pitchFamily="34" charset="-122"/>
                <a:cs typeface="Microsoft YaHei UI" pitchFamily="34" charset="-120"/>
              </a:rPr>
              <a:t>keeps</a:t>
            </a:r>
            <a:pPr algn="ctr" indent="0" marL="0">
              <a:buNone/>
            </a:pPr>
            <a:r>
              <a:rPr lang="en-US" sz="4800" b="1" dirty="0">
                <a:solidFill>
                  <a:srgbClr val="F3EFE7"/>
                </a:solidFill>
                <a:latin typeface="Microsoft YaHei UI" pitchFamily="34" charset="0"/>
                <a:ea typeface="Microsoft YaHei" pitchFamily="34" charset="-122"/>
                <a:cs typeface="Microsoft YaHei UI" pitchFamily="34" charset="-120"/>
              </a:rPr>
              <a:t> their players.</a:t>
            </a:r>
            <a:endParaRPr lang="en-US" sz="4800" dirty="0">
              <a:latin typeface="Microsoft YaHei UI" pitchFamily="34" charset="0"/>
              <a:ea typeface="Microsoft YaHei" pitchFamily="34" charset="-122"/>
              <a:cs typeface="Microsoft YaHei UI" pitchFamily="34" charset="-120"/>
            </a:endParaRPr>
          </a:p>
        </p:txBody>
      </p:sp>
      <p:sp>
        <p:nvSpPr>
          <p:cNvPr id="6" name="Text 4"/>
          <p:cNvSpPr/>
          <p:nvPr/>
        </p:nvSpPr>
        <p:spPr>
          <a:xfrm>
            <a:off x="0" y="5748275"/>
            <a:ext cx="12192000" cy="148590"/>
          </a:xfrm>
          <a:prstGeom prst="rect">
            <a:avLst/>
          </a:prstGeom>
          <a:noFill/>
          <a:ln/>
        </p:spPr>
        <p:txBody>
          <a:bodyPr wrap="none" lIns="0" tIns="0" rIns="0" bIns="0" rtlCol="0" anchor="t"/>
          <a:lstStyle/>
          <a:p>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G</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a</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m</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e</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 </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d</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e</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v</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e</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l</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o</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p</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e</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r</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s</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 </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c</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o</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n</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f</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e</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r</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e</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n</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c</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e</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　</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O</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c</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t</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o</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b</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e</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r</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 </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2</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0</a:t>
            </a:r>
            <a:pPr algn="ctr" indent="0" marL="0">
              <a:buNone/>
            </a:pPr>
            <a:r>
              <a:rPr lang="en-US" sz="975" spc="113" kern="0" dirty="0">
                <a:solidFill>
                  <a:srgbClr val="7E776C"/>
                </a:solidFill>
                <a:latin typeface="Microsoft YaHei UI" pitchFamily="34" charset="0"/>
                <a:ea typeface="Microsoft YaHei" pitchFamily="34" charset="-122"/>
                <a:cs typeface="Microsoft YaHei UI" pitchFamily="34" charset="-120"/>
              </a:rPr>
              <a:t>2</a:t>
            </a:r>
            <a:pPr algn="ctr" indent="0" marL="0">
              <a:buNone/>
            </a:pPr>
            <a:r>
              <a:rPr lang="en-US" sz="975" dirty="0">
                <a:solidFill>
                  <a:srgbClr val="7E776C"/>
                </a:solidFill>
                <a:latin typeface="Microsoft YaHei UI" pitchFamily="34" charset="0"/>
                <a:ea typeface="Microsoft YaHei" pitchFamily="34" charset="-122"/>
                <a:cs typeface="Microsoft YaHei UI" pitchFamily="34" charset="-120"/>
              </a:rPr>
              <a:t>6</a:t>
            </a:r>
            <a:endParaRPr lang="en-US" sz="975" dirty="0">
              <a:latin typeface="Microsoft YaHei UI" pitchFamily="34" charset="0"/>
              <a:ea typeface="Microsoft YaHei" pitchFamily="34" charset="-122"/>
              <a:cs typeface="Microsoft YaHei UI" pitchFamily="34" charset="-120"/>
            </a:endParaRPr>
          </a:p>
        </p:txBody>
      </p:sp>
      <p:sp>
        <p:nvSpPr>
          <p:cNvPr id="7" name="Shape 5"/>
          <p:cNvSpPr/>
          <p:nvPr/>
        </p:nvSpPr>
        <p:spPr>
          <a:xfrm>
            <a:off x="609600" y="6429375"/>
            <a:ext cx="9829800" cy="19050"/>
          </a:xfrm>
          <a:prstGeom prst="rect">
            <a:avLst/>
          </a:prstGeom>
          <a:solidFill>
            <a:srgbClr val="383844"/>
          </a:solidFill>
          <a:ln/>
        </p:spPr>
      </p:sp>
      <p:sp>
        <p:nvSpPr>
          <p:cNvPr id="8" name="Shape 6"/>
          <p:cNvSpPr/>
          <p:nvPr/>
        </p:nvSpPr>
        <p:spPr>
          <a:xfrm>
            <a:off x="609600" y="6429375"/>
            <a:ext cx="9829800" cy="19050"/>
          </a:xfrm>
          <a:prstGeom prst="rect">
            <a:avLst/>
          </a:prstGeom>
          <a:solidFill>
            <a:srgbClr val="C4BFB6"/>
          </a:solidFill>
          <a:ln/>
        </p:spPr>
      </p:sp>
      <p:sp>
        <p:nvSpPr>
          <p:cNvPr id="9" name="pptwise-slidenum-s0017"/>
          <p:cNvSpPr/>
          <p:nvPr/>
        </p:nvSpPr>
        <p:spPr>
          <a:xfrm>
            <a:off x="0" y="6367039"/>
            <a:ext cx="112937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B0A694"/>
                </a:solidFill>
                <a:latin typeface="Microsoft YaHei UI" pitchFamily="34" charset="0"/>
                <a:ea typeface="Microsoft YaHei" pitchFamily="34" charset="-122"/>
                <a:cs typeface="Microsoft YaHei UI" pitchFamily="34" charset="-120"/>
              </a:rPr>
              <a:t>18</a:t>
            </a:fld>
            <a:endParaRPr lang="en-US" sz="900" dirty="0">
              <a:latin typeface="Microsoft YaHei UI" pitchFamily="34" charset="0"/>
              <a:ea typeface="Microsoft YaHei" pitchFamily="34" charset="-122"/>
              <a:cs typeface="Microsoft YaHei UI" pitchFamily="34" charset="-120"/>
            </a:endParaRPr>
          </a:p>
        </p:txBody>
      </p:sp>
      <p:sp>
        <p:nvSpPr>
          <p:cNvPr id="10" name="Text 8"/>
          <p:cNvSpPr/>
          <p:nvPr/>
        </p:nvSpPr>
        <p:spPr>
          <a:xfrm>
            <a:off x="11337124" y="6367039"/>
            <a:ext cx="854876" cy="137160"/>
          </a:xfrm>
          <a:prstGeom prst="rect">
            <a:avLst/>
          </a:prstGeom>
          <a:noFill/>
          <a:ln/>
        </p:spPr>
        <p:txBody>
          <a:bodyPr wrap="none" lIns="0" tIns="0" rIns="0" bIns="0" rtlCol="0" anchor="t"/>
          <a:lstStyle/>
          <a:p>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 </a:t>
            </a:r>
            <a:pPr algn="l" indent="0" marL="0">
              <a:buNone/>
            </a:pPr>
            <a:r>
              <a:rPr lang="en-US" sz="900" spc="75" kern="0" dirty="0">
                <a:solidFill>
                  <a:srgbClr val="B0A694"/>
                </a:solidFill>
                <a:latin typeface="Microsoft YaHei UI" pitchFamily="34" charset="0"/>
                <a:ea typeface="Microsoft YaHei" pitchFamily="34" charset="-122"/>
                <a:cs typeface="Microsoft YaHei UI" pitchFamily="34" charset="-120"/>
              </a:rPr>
              <a:t>1</a:t>
            </a:r>
            <a:pPr algn="l" indent="0" marL="0">
              <a:buNone/>
            </a:pPr>
            <a:r>
              <a:rPr lang="en-US" sz="900" dirty="0">
                <a:solidFill>
                  <a:srgbClr val="B0A694"/>
                </a:solidFill>
                <a:latin typeface="Microsoft YaHei UI" pitchFamily="34" charset="0"/>
                <a:ea typeface="Microsoft YaHei" pitchFamily="34" charset="-122"/>
                <a:cs typeface="Microsoft YaHei UI" pitchFamily="34" charset="-120"/>
              </a:rPr>
              <a:t>8</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