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各位老师好。我的毕业设计叫「再穿一次」：把回收来的旧牛仔裤拆开、按深浅分档、再拼起来，做成一个七个造型的系列。封面这件是 LOOK 01。说明一下，封面和本册里的作品图、过程图都是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今天分五段讲。前两页是背景，只放我对过原文的数字。中间三段是设计本身，占答辩的大部分时间。最后一页讲边界，我想主动说清楚这个系列不能证明什么。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为什么做这个题。2022 年三部委的实施意见定了目标：废旧纺织品循环利用率 2025 年到 25%，2030 年到 30%。发改委网站刊发的专家解读给了基线：2020 年全国产生约 2200 万吨，循环利用率约 20%。2025 年的目标完成了没有，我没查到官方公布的数，所以这里只写目标。同一份文件还写了「提高纺织品易拆解、易分类、易回收性」，也提到毕业季进校园回收和创新设计大赛。拆开再造，正好落在「易拆解」这一条上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一条牛仔裤用多少水，至少有两套算法，我并排放，不合并。左边是 Levi's 2015 年对一条 501 石洗牛仔裤做的全生命周期评估，净耗水 3781 升，其中 68% 用在棉花纤维阶段，这是企业自己的口径。右边是 2005 年的虚拟水研究，按 1000 克牛仔裤算，全球平均 10850 升，里面还包括雨水和为稀释污染算进去的水。网上还流传着一个更大的数，原文没有给计算方法，我没有用。还要说清楚：这两个数都是一条新裤子的代价，不是我这个系列省下来的水。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第一部分，灵感。章节图是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灵感来自旧裤子身上被穿出来的东西。口袋拆掉以后，下面那块布没晒过、没磨过，会留下一个深色的口袋形状。膝盖反复弯折，会磨出一片白。还有明线、卷边的裤脚、毛边和补丁。我不想把这些痕迹洗掉或者遮住，而是把它们当成这个系列的图案。最后一张是靛蓝的色阶，后面面料分档就是从这里来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第二部分，面料。这个系列的主面料全部取自回收的旧牛仔裤，里布和辅料另配。章节图是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一条旧裤子要变成能裁的面料，我走五步。最关键的是第二步：沿着原来的缝线拆，而不是直接剪，这样每块布片面积最大，原来的明线和缝份痕迹也留得下来。第五步是先拼成一整幅面料，再按样板裁，这样拼缝落在哪里由我来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为什么我只拆、不打碎重纺。机械回收会把棉纤维打短。一项在纺纱厂做的工业规模试验里，原生棉的上四分位长度是 28.3 毫米，消费后回收棉只有 18.9 毫米，短了约三分之一，这是我用这两个数算的。纤维短了就得和新棉混纺，用环锭纺做 30 支纱，回收棉最多只能掺到 25%。整块布片拆下来再缝，颜色、磨痕和原来的纤维都还在，这是我把这次设计停在面料层级的原因。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旧裤子来源不一，颜色差得很远，直接拼会很乱。所以我按深浅把裁片分成三档。深档多半来自腰头背面和口袋下面这些少见光的地方，浅档来自膝盖、臀部和褶痕。分档之后定了一条规则：深的放在肩上，浅的落到下摆，整个系列的出场顺序也按这个色阶排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面料实验阶段我做了一组拼接小样，最后留下三种拼法，各管一类部位。受力的地方用平接压明线，最结实。衣身大面用叠拼留毛边，深浅两层都看得见。太小的碎片切成窄条拼，不浪费，但拼缝最多，也最费时间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第三部分，系列本身。七个造型按色阶排出场，从深靛走到浅蓝。章节图是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01 是一件落肩长风衣，也是整个系列的缩影：肩上是深档，往下一档一档变浅，到下摆是浅档。裁片斜着排，接缝像一道道斜线往下走。受力的肩缝和袖窿用平接压明线，衣身大面用叠拼留毛边。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02 和 03 讲的是同一个想法：牛仔裤上最认得出来的部位，换个位置再用。LOOK 02 的短夹克用很多条旧裤的腰头横向拼成，阔腿裤把原来的侧缝翻到外面当装饰。LOOK 03 把裤腿裁成上窄下宽的长条，深浅交替拼成长裙，每条拼片上原来的黄色明线都留着。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04 是一条无袖长裙，把色阶做成横向的布条，最深的在上面，落到地面的裙摆接近白色。布条边缘故意不锁边，穿着走动、洗过几次以后，毛边还会继续变。这是我想留下的东西：衣服还在被穿，痕迹还在长。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最后三个造型。LOOK 05 是拼接衬衫，过肩和袖口的毛边露在外面。LOOK 06 把拆掉口袋后留下的深色印子当成图案，排在连衣裙前片上，就是情绪板第一张图的那个痕迹。LOOK 07 是工装连体裤，用中深档拼身，口袋换成浅档，系列在这里收尾。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后我想主动说清楚边界。做到的是方法：旧牛仔的颜色和痕迹留了下来，来源不一的旧裤靠分档拼成了一个系列。做不到的有三条。第一，这种把旧布拆开再缝的做法，艾伦·麦克阿瑟基金会的报告直说它劳动密集、来料不稳、布片常常太小或质量太差，没法大规模生产。第二，我没有核算环境账：清洗、辅料、边角料都有代价，一件衣服只有真的被穿、替代了一次新买，才谈得上环境收益，这是 2018 年一篇同行评审综述的结论。第三是量级：中国物资再生协会的数据，2025 年全国回收旧纺织品约 555 万吨，一个毕业系列用的旧裤按条算。所以我不说这个系列解决了什么环境问题，它示范的是一种设计方法。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我的答辩就到这里，谢谢各位老师，请老师提问。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2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5.jpeg"/><Relationship Id="rId7" Type="http://schemas.openxmlformats.org/officeDocument/2006/relationships/image" Target="../media/image-12-5.jpe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2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4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5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1414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18750" b="4375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vg2pptx-gradient-s0000-00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141414">
                  <a:alpha val="82000"/>
                </a:srgbClr>
              </a:gs>
              <a:gs pos="46000">
                <a:srgbClr val="141414">
                  <a:alpha val="35000"/>
                </a:srgbClr>
              </a:gs>
              <a:gs pos="70000">
                <a:srgbClr val="141414">
                  <a:alpha val="0"/>
                </a:srgbClr>
              </a:gs>
              <a:gs pos="100000">
                <a:srgbClr val="141414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5" name="svg2pptx-gradient-s0000-0001"/>
          <p:cNvSpPr/>
          <p:nvPr/>
        </p:nvSpPr>
        <p:spPr>
          <a:xfrm>
            <a:off x="0" y="5715000"/>
            <a:ext cx="12192000" cy="1143000"/>
          </a:xfrm>
          <a:prstGeom prst="rect">
            <a:avLst/>
          </a:prstGeom>
          <a:gradFill rotWithShape="1">
            <a:gsLst>
              <a:gs pos="0">
                <a:srgbClr val="141414">
                  <a:alpha val="0"/>
                </a:srgbClr>
              </a:gs>
              <a:gs pos="100000">
                <a:srgbClr val="141414">
                  <a:alpha val="62000"/>
                </a:srgbClr>
              </a:gs>
            </a:gsLst>
            <a:lin ang="5400000" scaled="1"/>
          </a:gradFill>
          <a:ln/>
        </p:spPr>
      </p:sp>
      <p:sp>
        <p:nvSpPr>
          <p:cNvPr id="6" name="Text 3"/>
          <p:cNvSpPr/>
          <p:nvPr/>
        </p:nvSpPr>
        <p:spPr>
          <a:xfrm>
            <a:off x="609600" y="48022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6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毕</a:t>
            </a:r>
            <a:pPr algn="l" indent="0" marL="0">
              <a:buNone/>
            </a:pPr>
            <a:r>
              <a:rPr lang="en-US" sz="825" b="1" spc="6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pPr algn="l" indent="0" marL="0">
              <a:buNone/>
            </a:pPr>
            <a:r>
              <a:rPr lang="en-US" sz="825" b="1" spc="6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</a:t>
            </a:r>
            <a:pPr algn="l" indent="0" marL="0">
              <a:buNone/>
            </a:pPr>
            <a:r>
              <a:rPr lang="en-US" sz="825" b="1" spc="6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pPr algn="l" indent="0" marL="0">
              <a:buNone/>
            </a:pPr>
            <a:r>
              <a:rPr lang="en-US" sz="825" b="1" spc="6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</a:t>
            </a:r>
            <a:pPr algn="l" indent="0" marL="0">
              <a:buNone/>
            </a:pPr>
            <a:r>
              <a:rPr lang="en-US" sz="825" b="1" spc="6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服</a:t>
            </a:r>
            <a:pPr algn="l" indent="0" marL="0">
              <a:buNone/>
            </a:pPr>
            <a:r>
              <a:rPr lang="en-US" sz="825" b="1" spc="6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装</a:t>
            </a:r>
            <a:pPr algn="l" indent="0" marL="0">
              <a:buNone/>
            </a:pPr>
            <a:r>
              <a:rPr lang="en-US" sz="825" b="1" spc="6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</a:t>
            </a:r>
            <a:pPr algn="l" indent="0" marL="0">
              <a:buNone/>
            </a:pPr>
            <a:r>
              <a:rPr lang="en-US" sz="825" b="1" spc="6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pPr algn="l" indent="0" marL="0">
              <a:buNone/>
            </a:pPr>
            <a:r>
              <a:rPr lang="en-US" sz="825" b="1" spc="6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b="1" spc="6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b="1" spc="6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b="1" spc="6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</a:t>
            </a:r>
            <a:pPr algn="l" indent="0" marL="0">
              <a:buNone/>
            </a:pPr>
            <a:r>
              <a:rPr lang="en-US" sz="825" b="1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609600" y="719138"/>
            <a:ext cx="4724400" cy="9525"/>
          </a:xfrm>
          <a:prstGeom prst="rect">
            <a:avLst/>
          </a:prstGeom>
          <a:solidFill>
            <a:srgbClr val="F2F0EB"/>
          </a:solidFill>
          <a:ln/>
        </p:spPr>
      </p:sp>
      <p:sp>
        <p:nvSpPr>
          <p:cNvPr id="8" name="Text 5"/>
          <p:cNvSpPr/>
          <p:nvPr/>
        </p:nvSpPr>
        <p:spPr>
          <a:xfrm>
            <a:off x="533400" y="2849487"/>
            <a:ext cx="11658600" cy="1714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0" spc="-150" kern="0" dirty="0">
                <a:solidFill>
                  <a:srgbClr val="F2F0E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再</a:t>
            </a:r>
            <a:pPr algn="l" indent="0" marL="0">
              <a:buNone/>
            </a:pPr>
            <a:r>
              <a:rPr lang="en-US" sz="11250" spc="-150" kern="0" dirty="0">
                <a:solidFill>
                  <a:srgbClr val="F2F0E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穿</a:t>
            </a:r>
            <a:pPr algn="l" indent="0" marL="0">
              <a:buNone/>
            </a:pPr>
            <a:r>
              <a:rPr lang="en-US" sz="11250" spc="-150" kern="0" dirty="0">
                <a:solidFill>
                  <a:srgbClr val="F2F0E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一</a:t>
            </a:r>
            <a:pPr algn="l" indent="0" marL="0">
              <a:buNone/>
            </a:pPr>
            <a:r>
              <a:rPr lang="en-US" sz="11250" dirty="0">
                <a:solidFill>
                  <a:srgbClr val="F2F0E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次</a:t>
            </a:r>
            <a:endParaRPr lang="en-US" sz="11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09600" y="4787696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把回收的旧牛仔裤拆开，再做成一个系列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09600" y="520462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450" kern="0" dirty="0">
                <a:solidFill>
                  <a:srgbClr val="B048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七</a:t>
            </a:r>
            <a:pPr algn="l" indent="0" marL="0">
              <a:buNone/>
            </a:pPr>
            <a:r>
              <a:rPr lang="en-US" sz="825" b="1" spc="450" kern="0" dirty="0">
                <a:solidFill>
                  <a:srgbClr val="B048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</a:t>
            </a:r>
            <a:pPr algn="l" indent="0" marL="0">
              <a:buNone/>
            </a:pPr>
            <a:r>
              <a:rPr lang="en-US" sz="825" b="1" spc="450" kern="0" dirty="0">
                <a:solidFill>
                  <a:srgbClr val="B048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造</a:t>
            </a:r>
            <a:pPr algn="l" indent="0" marL="0">
              <a:buNone/>
            </a:pPr>
            <a:r>
              <a:rPr lang="en-US" sz="825" b="1" dirty="0">
                <a:solidFill>
                  <a:srgbClr val="B048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型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0" y="6518715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</a:t>
            </a:r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</a:t>
            </a:r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（</a:t>
            </a:r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</a:t>
            </a:r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</a:t>
            </a:r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</a:t>
            </a:r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</a:t>
            </a:r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</a:t>
            </a:r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意</a:t>
            </a:r>
            <a:pPr algn="r" indent="0" marL="0">
              <a:buNone/>
            </a:pPr>
            <a:r>
              <a:rPr lang="en-US" sz="75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）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0EB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08415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毕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穿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750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次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308415"/>
            <a:ext cx="10096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</a:t>
            </a:r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</a:t>
            </a:r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顺</a:t>
            </a:r>
            <a:pPr algn="r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序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1"/>
          <p:cNvSpPr/>
          <p:nvPr/>
        </p:nvSpPr>
        <p:spPr>
          <a:xfrm>
            <a:off x="0" y="290009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09600" y="509587"/>
            <a:ext cx="10972800" cy="9525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1096988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答辩分五段：从一条旧裤子讲到一个系列</a:t>
            </a:r>
            <a:endParaRPr lang="en-US" sz="25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09600" y="2699385"/>
            <a:ext cx="2042160" cy="11430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9" name="Text 7"/>
          <p:cNvSpPr/>
          <p:nvPr/>
        </p:nvSpPr>
        <p:spPr>
          <a:xfrm>
            <a:off x="609600" y="2803223"/>
            <a:ext cx="11582400" cy="1097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2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01</a:t>
            </a:r>
            <a:endParaRPr lang="en-US" sz="7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14375" y="4235450"/>
            <a:ext cx="6548" cy="6548"/>
          </a:xfrm>
          <a:custGeom>
            <a:avLst/>
            <a:gdLst/>
            <a:ahLst/>
            <a:cxnLst/>
            <a:rect l="l" t="t" r="r" b="b"/>
            <a:pathLst>
              <a:path w="6548" h="6548">
                <a:moveTo>
                  <a:pt x="0" y="0"/>
                </a:moveTo>
                <a:lnTo>
                  <a:pt x="87" y="0"/>
                </a:lnTo>
              </a:path>
            </a:pathLst>
          </a:cu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9300" y="4235450"/>
            <a:ext cx="6548" cy="6548"/>
          </a:xfrm>
          <a:custGeom>
            <a:avLst/>
            <a:gdLst/>
            <a:ahLst/>
            <a:cxnLst/>
            <a:rect l="l" t="t" r="r" b="b"/>
            <a:pathLst>
              <a:path w="6548" h="6548">
                <a:moveTo>
                  <a:pt x="0" y="0"/>
                </a:moveTo>
                <a:lnTo>
                  <a:pt x="87" y="0"/>
                </a:lnTo>
              </a:path>
            </a:pathLst>
          </a:cu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35794" y="4121944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57163" h="157163">
                <a:moveTo>
                  <a:pt x="0" y="139700"/>
                </a:moveTo>
                <a:arcTo hR="17463" wR="17463" stAng="10800000" swAng="-5400000"/>
                <a:lnTo>
                  <a:pt x="139700" y="157163"/>
                </a:lnTo>
                <a:arcTo hR="17463" wR="17463" stAng="5400000" swAng="-5400000"/>
                <a:lnTo>
                  <a:pt x="157163" y="48022"/>
                </a:lnTo>
                <a:arcTo hR="4366" wR="4366" stAng="3629" swAng="-7356486"/>
                <a:lnTo>
                  <a:pt x="111489" y="69169"/>
                </a:lnTo>
                <a:arcTo hR="4366" wR="4366" stAng="3447142" swAng="7356486"/>
                <a:lnTo>
                  <a:pt x="104775" y="48022"/>
                </a:lnTo>
                <a:arcTo hR="4366" wR="4366" stAng="3629" swAng="-7356486"/>
                <a:lnTo>
                  <a:pt x="59111" y="69169"/>
                </a:lnTo>
                <a:arcTo hR="4366" wR="4366" stAng="3438971" swAng="7369063"/>
                <a:lnTo>
                  <a:pt x="52388" y="17463"/>
                </a:lnTo>
                <a:arcTo hR="17463" wR="17463" stAng="0" swAng="-5400000"/>
                <a:lnTo>
                  <a:pt x="17463" y="0"/>
                </a:lnTo>
                <a:arcTo hR="17463" wR="17463" stAng="16200000" swAng="-5400000"/>
                <a:close/>
              </a:path>
            </a:pathLst>
          </a:cu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79450" y="4235450"/>
            <a:ext cx="6548" cy="6548"/>
          </a:xfrm>
          <a:custGeom>
            <a:avLst/>
            <a:gdLst/>
            <a:ahLst/>
            <a:cxnLst/>
            <a:rect l="l" t="t" r="r" b="b"/>
            <a:pathLst>
              <a:path w="6548" h="6548">
                <a:moveTo>
                  <a:pt x="0" y="0"/>
                </a:moveTo>
                <a:lnTo>
                  <a:pt x="87" y="0"/>
                </a:lnTo>
              </a:path>
            </a:pathLst>
          </a:cu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09600" y="4436987"/>
            <a:ext cx="115824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为什么是旧牛仔</a:t>
            </a:r>
            <a:endParaRPr lang="en-US" sz="18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09600" y="481482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旧纺织品的规模，一条牛仔裤的水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842260" y="2699385"/>
            <a:ext cx="2042160" cy="11430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17" name="Text 15"/>
          <p:cNvSpPr/>
          <p:nvPr/>
        </p:nvSpPr>
        <p:spPr>
          <a:xfrm>
            <a:off x="2842260" y="2803223"/>
            <a:ext cx="9349740" cy="1097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2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02</a:t>
            </a:r>
            <a:endParaRPr lang="en-US" sz="7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2859722" y="4113213"/>
            <a:ext cx="174625" cy="174625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87313" y="174625"/>
                </a:moveTo>
                <a:arcTo hR="87313" wR="87313" stAng="5400000" swAng="10800000"/>
                <a:arcTo hR="78581" wR="87313" stAng="16200000" swAng="5400000"/>
                <a:arcTo hR="43656" wR="43656" stAng="0" swAng="5400000"/>
                <a:lnTo>
                  <a:pt x="111323" y="122238"/>
                </a:lnTo>
                <a:arcTo hR="15280" wR="15280" stAng="16200000" swAng="-7612194"/>
                <a:lnTo>
                  <a:pt x="101719" y="150178"/>
                </a:lnTo>
                <a:arcTo hR="15280" wR="15280" stAng="19387806" swAng="7612194"/>
                <a:close/>
              </a:path>
            </a:pathLst>
          </a:cu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955766" y="4148138"/>
            <a:ext cx="8731" cy="8731"/>
          </a:xfrm>
          <a:prstGeom prst="ellipse">
            <a:avLst/>
          </a:prstGeom>
          <a:solidFill>
            <a:srgbClr val="191919"/>
          </a:solidFill>
          <a:ln w="12224">
            <a:solidFill>
              <a:srgbClr val="191919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990691" y="4183063"/>
            <a:ext cx="8731" cy="8731"/>
          </a:xfrm>
          <a:prstGeom prst="ellipse">
            <a:avLst/>
          </a:prstGeom>
          <a:solidFill>
            <a:srgbClr val="191919"/>
          </a:solidFill>
          <a:ln w="12224">
            <a:solidFill>
              <a:srgbClr val="19191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894647" y="4200525"/>
            <a:ext cx="8731" cy="8731"/>
          </a:xfrm>
          <a:prstGeom prst="ellipse">
            <a:avLst/>
          </a:prstGeom>
          <a:solidFill>
            <a:srgbClr val="191919"/>
          </a:solidFill>
          <a:ln w="12224">
            <a:solidFill>
              <a:srgbClr val="19191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912110" y="4156869"/>
            <a:ext cx="8731" cy="8731"/>
          </a:xfrm>
          <a:prstGeom prst="ellipse">
            <a:avLst/>
          </a:prstGeom>
          <a:solidFill>
            <a:srgbClr val="191919"/>
          </a:solidFill>
          <a:ln w="12224">
            <a:solidFill>
              <a:srgbClr val="19191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842260" y="4436987"/>
            <a:ext cx="934974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灵感</a:t>
            </a:r>
            <a:endParaRPr lang="en-US" sz="18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2842260" y="4814825"/>
            <a:ext cx="934974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把磨白、褶痕和口袋印当成图案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5074920" y="2699385"/>
            <a:ext cx="2042160" cy="11430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26" name="Text 24"/>
          <p:cNvSpPr/>
          <p:nvPr/>
        </p:nvSpPr>
        <p:spPr>
          <a:xfrm>
            <a:off x="5074920" y="2803223"/>
            <a:ext cx="7117080" cy="1097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2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03</a:t>
            </a:r>
            <a:endParaRPr lang="en-US" sz="7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5101114" y="4121944"/>
            <a:ext cx="52388" cy="52388"/>
          </a:xfrm>
          <a:prstGeom prst="ellipse">
            <a:avLst/>
          </a:pr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145818" y="4166648"/>
            <a:ext cx="33877" cy="33877"/>
          </a:xfrm>
          <a:custGeom>
            <a:avLst/>
            <a:gdLst/>
            <a:ahLst/>
            <a:cxnLst/>
            <a:rect l="l" t="t" r="r" b="b"/>
            <a:pathLst>
              <a:path w="33877" h="33877">
                <a:moveTo>
                  <a:pt x="0" y="0"/>
                </a:moveTo>
                <a:lnTo>
                  <a:pt x="33877" y="33877"/>
                </a:lnTo>
              </a:path>
            </a:pathLst>
          </a:cu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145818" y="4130675"/>
            <a:ext cx="103727" cy="103727"/>
          </a:xfrm>
          <a:custGeom>
            <a:avLst/>
            <a:gdLst/>
            <a:ahLst/>
            <a:cxnLst/>
            <a:rect l="l" t="t" r="r" b="b"/>
            <a:pathLst>
              <a:path w="103727" h="103727">
                <a:moveTo>
                  <a:pt x="103727" y="0"/>
                </a:moveTo>
                <a:lnTo>
                  <a:pt x="0" y="103727"/>
                </a:lnTo>
              </a:path>
            </a:pathLst>
          </a:cu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101114" y="4226719"/>
            <a:ext cx="52388" cy="52388"/>
          </a:xfrm>
          <a:prstGeom prst="ellipse">
            <a:avLst/>
          </a:pr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204142" y="4224973"/>
            <a:ext cx="45402" cy="45402"/>
          </a:xfrm>
          <a:custGeom>
            <a:avLst/>
            <a:gdLst/>
            <a:ahLst/>
            <a:cxnLst/>
            <a:rect l="l" t="t" r="r" b="b"/>
            <a:pathLst>
              <a:path w="45402" h="45402">
                <a:moveTo>
                  <a:pt x="0" y="0"/>
                </a:moveTo>
                <a:lnTo>
                  <a:pt x="45402" y="45402"/>
                </a:lnTo>
              </a:path>
            </a:pathLst>
          </a:cu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074920" y="4436987"/>
            <a:ext cx="711708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面料</a:t>
            </a:r>
            <a:endParaRPr lang="en-US" sz="18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5074920" y="4814825"/>
            <a:ext cx="711708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拆线、分档、拼接，做出新面料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7307580" y="2699385"/>
            <a:ext cx="2042160" cy="11430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35" name="Text 33"/>
          <p:cNvSpPr/>
          <p:nvPr/>
        </p:nvSpPr>
        <p:spPr>
          <a:xfrm>
            <a:off x="7307580" y="2803223"/>
            <a:ext cx="4884420" cy="1097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200" dirty="0">
                <a:solidFill>
                  <a:srgbClr val="B048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04</a:t>
            </a:r>
            <a:endParaRPr lang="en-US" sz="7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7327244" y="4113213"/>
            <a:ext cx="170222" cy="174625"/>
          </a:xfrm>
          <a:custGeom>
            <a:avLst/>
            <a:gdLst/>
            <a:ahLst/>
            <a:cxnLst/>
            <a:rect l="l" t="t" r="r" b="b"/>
            <a:pathLst>
              <a:path w="170222" h="174625">
                <a:moveTo>
                  <a:pt x="158279" y="12748"/>
                </a:moveTo>
                <a:lnTo>
                  <a:pt x="120036" y="0"/>
                </a:lnTo>
                <a:arcTo hR="34925" wR="34925" stAng="0" swAng="10800000"/>
                <a:lnTo>
                  <a:pt x="11943" y="12748"/>
                </a:lnTo>
                <a:arcTo hR="17463" wR="17463" stAng="15094436" swAng="-4868689"/>
                <a:lnTo>
                  <a:pt x="5307" y="62516"/>
                </a:lnTo>
                <a:arcTo hR="8731" wR="8731" stAng="10247601" swAng="-4857509"/>
                <a:lnTo>
                  <a:pt x="32723" y="69850"/>
                </a:lnTo>
                <a:lnTo>
                  <a:pt x="32723" y="157163"/>
                </a:lnTo>
                <a:cubicBezTo>
                  <a:pt x="32723" y="166767"/>
                  <a:pt x="40581" y="174625"/>
                  <a:pt x="50186" y="174625"/>
                </a:cubicBezTo>
                <a:lnTo>
                  <a:pt x="120036" y="174625"/>
                </a:lnTo>
                <a:arcTo hR="17463" wR="17463" stAng="5400000" swAng="-5400000"/>
                <a:lnTo>
                  <a:pt x="137498" y="69850"/>
                </a:lnTo>
                <a:lnTo>
                  <a:pt x="156271" y="69850"/>
                </a:lnTo>
                <a:arcTo hR="8731" wR="8731" stAng="5409909" swAng="-4857509"/>
                <a:lnTo>
                  <a:pt x="169979" y="32218"/>
                </a:lnTo>
                <a:arcTo hR="17463" wR="17463" stAng="574253" swAng="-4868689"/>
                <a:close/>
              </a:path>
            </a:pathLst>
          </a:cu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307580" y="4436987"/>
            <a:ext cx="488442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系列</a:t>
            </a:r>
            <a:endParaRPr lang="en-US" sz="18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7307580" y="4814825"/>
            <a:ext cx="488442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七个造型，按色阶从深走到浅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9540240" y="2699385"/>
            <a:ext cx="2042160" cy="11430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40" name="Text 38"/>
          <p:cNvSpPr/>
          <p:nvPr/>
        </p:nvSpPr>
        <p:spPr>
          <a:xfrm>
            <a:off x="9540240" y="2803223"/>
            <a:ext cx="2651760" cy="1097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2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05</a:t>
            </a:r>
            <a:endParaRPr lang="en-US" sz="7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9645015" y="4121944"/>
            <a:ext cx="6548" cy="157163"/>
          </a:xfrm>
          <a:custGeom>
            <a:avLst/>
            <a:gdLst/>
            <a:ahLst/>
            <a:cxnLst/>
            <a:rect l="l" t="t" r="r" b="b"/>
            <a:pathLst>
              <a:path w="6548" h="157163">
                <a:moveTo>
                  <a:pt x="0" y="0"/>
                </a:moveTo>
                <a:lnTo>
                  <a:pt x="0" y="157163"/>
                </a:lnTo>
              </a:path>
            </a:pathLst>
          </a:cu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9679940" y="4156869"/>
            <a:ext cx="52388" cy="87313"/>
          </a:xfrm>
          <a:custGeom>
            <a:avLst/>
            <a:gdLst/>
            <a:ahLst/>
            <a:cxnLst/>
            <a:rect l="l" t="t" r="r" b="b"/>
            <a:pathLst>
              <a:path w="52388" h="87313">
                <a:moveTo>
                  <a:pt x="26194" y="8731"/>
                </a:moveTo>
                <a:lnTo>
                  <a:pt x="52388" y="78581"/>
                </a:lnTo>
                <a:arcTo hR="43656" wR="43656" stAng="3187806" swAng="4424388"/>
                <a:close/>
                <a:moveTo>
                  <a:pt x="26194" y="8731"/>
                </a:moveTo>
                <a:lnTo>
                  <a:pt x="26194" y="0"/>
                </a:lnTo>
              </a:path>
            </a:pathLst>
          </a:cu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9566434" y="4139406"/>
            <a:ext cx="157163" cy="17463"/>
          </a:xfrm>
          <a:custGeom>
            <a:avLst/>
            <a:gdLst/>
            <a:ahLst/>
            <a:cxnLst/>
            <a:rect l="l" t="t" r="r" b="b"/>
            <a:pathLst>
              <a:path w="157163" h="17463">
                <a:moveTo>
                  <a:pt x="0" y="17463"/>
                </a:moveTo>
                <a:lnTo>
                  <a:pt x="8731" y="17463"/>
                </a:lnTo>
                <a:arcTo hR="148431" wR="148431" stAng="5400000" swAng="-1684349"/>
                <a:arcTo hR="148431" wR="148431" stAng="7084349" swAng="-1684349"/>
                <a:lnTo>
                  <a:pt x="157163" y="17463"/>
                </a:lnTo>
              </a:path>
            </a:pathLst>
          </a:cu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9557703" y="4156869"/>
            <a:ext cx="52388" cy="87313"/>
          </a:xfrm>
          <a:custGeom>
            <a:avLst/>
            <a:gdLst/>
            <a:ahLst/>
            <a:cxnLst/>
            <a:rect l="l" t="t" r="r" b="b"/>
            <a:pathLst>
              <a:path w="52388" h="87313">
                <a:moveTo>
                  <a:pt x="26194" y="8731"/>
                </a:moveTo>
                <a:lnTo>
                  <a:pt x="52388" y="78581"/>
                </a:lnTo>
                <a:arcTo hR="43656" wR="43656" stAng="3187806" swAng="4424388"/>
                <a:close/>
                <a:moveTo>
                  <a:pt x="26194" y="8731"/>
                </a:moveTo>
                <a:lnTo>
                  <a:pt x="26194" y="0"/>
                </a:lnTo>
              </a:path>
            </a:pathLst>
          </a:cu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9601359" y="4279106"/>
            <a:ext cx="87313" cy="6548"/>
          </a:xfrm>
          <a:custGeom>
            <a:avLst/>
            <a:gdLst/>
            <a:ahLst/>
            <a:cxnLst/>
            <a:rect l="l" t="t" r="r" b="b"/>
            <a:pathLst>
              <a:path w="87313" h="6548">
                <a:moveTo>
                  <a:pt x="0" y="0"/>
                </a:moveTo>
                <a:lnTo>
                  <a:pt x="87313" y="0"/>
                </a:lnTo>
              </a:path>
            </a:pathLst>
          </a:cu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9540240" y="4436987"/>
            <a:ext cx="265176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边界</a:t>
            </a:r>
            <a:endParaRPr lang="en-US" sz="18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9540240" y="4814825"/>
            <a:ext cx="265176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做到了什么，做不到什么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0EB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08415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毕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穿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750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次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308415"/>
            <a:ext cx="10096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</a:t>
            </a:r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</a:t>
            </a:r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么</a:t>
            </a:r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是</a:t>
            </a:r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旧</a:t>
            </a:r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牛</a:t>
            </a:r>
            <a:pPr algn="r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仔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2"/>
          <p:cNvSpPr/>
          <p:nvPr/>
        </p:nvSpPr>
        <p:spPr>
          <a:xfrm>
            <a:off x="0" y="290009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09600" y="509587"/>
            <a:ext cx="10972800" cy="9525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1188609"/>
            <a:ext cx="115824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旧衣不缺，</a:t>
            </a:r>
            <a:endParaRPr lang="en-US" sz="39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9600" y="1874409"/>
            <a:ext cx="115824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缺的是让它</a:t>
            </a:r>
            <a:pPr algn="l" indent="0" marL="0">
              <a:buNone/>
            </a:pPr>
            <a:r>
              <a:rPr lang="en-US" sz="3900" dirty="0">
                <a:solidFill>
                  <a:srgbClr val="B048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再被用一次</a:t>
            </a:r>
            <a:pPr algn="l" indent="0" marL="0">
              <a:buNone/>
            </a:pPr>
            <a:r>
              <a:rPr lang="en-US" sz="39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的办法</a:t>
            </a:r>
            <a:endParaRPr lang="en-US" sz="39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3995738"/>
            <a:ext cx="3467100" cy="9525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10" name="Text 8"/>
          <p:cNvSpPr/>
          <p:nvPr/>
        </p:nvSpPr>
        <p:spPr>
          <a:xfrm>
            <a:off x="609600" y="4169279"/>
            <a:ext cx="115824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7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约 2200</a:t>
            </a:r>
            <a:pPr algn="l" indent="0" marL="0">
              <a:buNone/>
            </a:pPr>
            <a:r>
              <a:rPr lang="en-US" sz="135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万吨</a:t>
            </a:r>
            <a:endParaRPr lang="en-US" sz="37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09600" y="491007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2020 年全国废旧纺织品产生量，当年循环利用率约 20%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362450" y="3995738"/>
            <a:ext cx="3467100" cy="9525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13" name="Text 11"/>
          <p:cNvSpPr/>
          <p:nvPr/>
        </p:nvSpPr>
        <p:spPr>
          <a:xfrm>
            <a:off x="4362450" y="4169279"/>
            <a:ext cx="782955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7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25%　30%</a:t>
            </a:r>
            <a:endParaRPr lang="en-US" sz="37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362450" y="4910075"/>
            <a:ext cx="78295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国家定下的 2025 年、2030 年循环利用率目标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15300" y="3995738"/>
            <a:ext cx="3467100" cy="9525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16" name="Text 14"/>
          <p:cNvSpPr/>
          <p:nvPr/>
        </p:nvSpPr>
        <p:spPr>
          <a:xfrm>
            <a:off x="8115300" y="4169279"/>
            <a:ext cx="40767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7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易拆解</a:t>
            </a:r>
            <a:endParaRPr lang="en-US" sz="37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115300" y="4910075"/>
            <a:ext cx="4076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同一份文件要求提高纺织品易拆解、易分类、易回收性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09600" y="639489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来源：发改委等《关于加快推进废旧纺织品循环利用的实施意见》（发改环资〔2022〕526 号），发改委网站专家解读（2022 年 4 月）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0EB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08415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毕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穿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750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次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308415"/>
            <a:ext cx="10096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</a:t>
            </a:r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</a:t>
            </a:r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么</a:t>
            </a:r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是</a:t>
            </a:r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旧</a:t>
            </a:r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牛</a:t>
            </a:r>
            <a:pPr algn="r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仔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3"/>
          <p:cNvSpPr/>
          <p:nvPr/>
        </p:nvSpPr>
        <p:spPr>
          <a:xfrm>
            <a:off x="0" y="290009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4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09600" y="509587"/>
            <a:ext cx="10972800" cy="9525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1096988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一条牛仔裤在被剪开之前，已经付过一次水的代价</a:t>
            </a:r>
            <a:endParaRPr lang="en-US" sz="25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091238" y="2000250"/>
            <a:ext cx="9525" cy="3333750"/>
          </a:xfrm>
          <a:prstGeom prst="rect">
            <a:avLst/>
          </a:prstGeom>
          <a:solidFill>
            <a:srgbClr val="DCD9D0"/>
          </a:solidFill>
          <a:ln/>
        </p:spPr>
      </p:sp>
      <p:sp>
        <p:nvSpPr>
          <p:cNvPr id="9" name="Text 7"/>
          <p:cNvSpPr/>
          <p:nvPr/>
        </p:nvSpPr>
        <p:spPr>
          <a:xfrm>
            <a:off x="609600" y="2192262"/>
            <a:ext cx="11582400" cy="1714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0" spc="-225" kern="0" dirty="0">
                <a:solidFill>
                  <a:srgbClr val="B048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</a:t>
            </a:r>
            <a:pPr algn="l" indent="0" marL="0">
              <a:buNone/>
            </a:pPr>
            <a:r>
              <a:rPr lang="en-US" sz="11250" spc="-225" kern="0" dirty="0">
                <a:solidFill>
                  <a:srgbClr val="B048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,</a:t>
            </a:r>
            <a:pPr algn="l" indent="0" marL="0">
              <a:buNone/>
            </a:pPr>
            <a:r>
              <a:rPr lang="en-US" sz="11250" spc="-225" kern="0" dirty="0">
                <a:solidFill>
                  <a:srgbClr val="B048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7</a:t>
            </a:r>
            <a:pPr algn="l" indent="0" marL="0">
              <a:buNone/>
            </a:pPr>
            <a:r>
              <a:rPr lang="en-US" sz="11250" spc="-225" kern="0" dirty="0">
                <a:solidFill>
                  <a:srgbClr val="B048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8</a:t>
            </a:r>
            <a:pPr algn="l" indent="0" marL="0">
              <a:buNone/>
            </a:pPr>
            <a:r>
              <a:rPr lang="en-US" sz="11250" dirty="0">
                <a:solidFill>
                  <a:srgbClr val="B048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</a:t>
            </a:r>
            <a:pPr algn="l" indent="0" marL="0">
              <a:buNone/>
            </a:pPr>
            <a:r>
              <a:rPr lang="en-US" sz="2100" dirty="0">
                <a:solidFill>
                  <a:srgbClr val="B048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升</a:t>
            </a:r>
            <a:endParaRPr lang="en-US" sz="11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09600" y="4035221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一条 Levi</a:t>
            </a:r>
            <a:pPr algn="l" indent="0" marL="0">
              <a:buNone/>
            </a:pPr>
            <a:r>
              <a:rPr lang="en-US" sz="1275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'</a:t>
            </a:r>
            <a:pPr algn="l" indent="0" marL="0">
              <a:buNone/>
            </a:pPr>
            <a:r>
              <a:rPr lang="en-US" sz="1275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 501 从棉田到报废的净耗水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09600" y="43286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Levi</a:t>
            </a:r>
            <a:pPr algn="l" indent="0" marL="0">
              <a:buNone/>
            </a:pPr>
            <a:r>
              <a:rPr lang="en-US" sz="90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'</a:t>
            </a:r>
            <a:pPr algn="l" indent="0" marL="0">
              <a:buNone/>
            </a:pPr>
            <a:r>
              <a:rPr lang="en-US" sz="90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 生命周期评估，2015，企业口径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705600" y="2192262"/>
            <a:ext cx="5486400" cy="1714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0" spc="-225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</a:t>
            </a:r>
            <a:pPr algn="l" indent="0" marL="0">
              <a:buNone/>
            </a:pPr>
            <a:r>
              <a:rPr lang="en-US" sz="11250" spc="-225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</a:t>
            </a:r>
            <a:pPr algn="l" indent="0" marL="0">
              <a:buNone/>
            </a:pPr>
            <a:r>
              <a:rPr lang="en-US" sz="11250" spc="-225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,</a:t>
            </a:r>
            <a:pPr algn="l" indent="0" marL="0">
              <a:buNone/>
            </a:pPr>
            <a:r>
              <a:rPr lang="en-US" sz="11250" spc="-225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8</a:t>
            </a:r>
            <a:pPr algn="l" indent="0" marL="0">
              <a:buNone/>
            </a:pPr>
            <a:r>
              <a:rPr lang="en-US" sz="11250" spc="-225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5</a:t>
            </a:r>
            <a:pPr algn="l" indent="0" marL="0">
              <a:buNone/>
            </a:pPr>
            <a:r>
              <a:rPr lang="en-US" sz="112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</a:t>
            </a:r>
            <a:pPr algn="l" indent="0" marL="0">
              <a:buNone/>
            </a:pPr>
            <a:r>
              <a:rPr lang="en-US" sz="210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升</a:t>
            </a:r>
            <a:endParaRPr lang="en-US" sz="11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705600" y="4035221"/>
            <a:ext cx="5486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 1000 克牛仔裤的全球平均虚拟水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705600" y="4328689"/>
            <a:ext cx="5486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Chapagain 等，UNESCO-IHE，2005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09600" y="536727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两套算法口径不同：一个按一条裤子的全生命周期，一个按每千克的虚拟水。并排看，不相加，不比大小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09600" y="639489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来源：Levi Strauss </a:t>
            </a:r>
            <a:pPr algn="l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&amp;</a:t>
            </a:r>
            <a:pPr algn="l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Co.《The Life Cycle of a Jean》（2015），Chapagain 等《The water footprint of cotton consumption》（2005）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1414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21875" b="2187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vg2pptx-gradient-s0004-00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141414">
                  <a:alpha val="15000"/>
                </a:srgbClr>
              </a:gs>
              <a:gs pos="45000">
                <a:srgbClr val="141414">
                  <a:alpha val="15000"/>
                </a:srgbClr>
              </a:gs>
              <a:gs pos="100000">
                <a:srgbClr val="141414">
                  <a:alpha val="78000"/>
                </a:srgbClr>
              </a:gs>
            </a:gsLst>
            <a:lin ang="5400000" scaled="1"/>
          </a:gradFill>
          <a:ln/>
        </p:spPr>
      </p:sp>
      <p:sp>
        <p:nvSpPr>
          <p:cNvPr id="5" name="svg2pptx-gradient-s0004-0001"/>
          <p:cNvSpPr/>
          <p:nvPr/>
        </p:nvSpPr>
        <p:spPr>
          <a:xfrm>
            <a:off x="0" y="0"/>
            <a:ext cx="12192000" cy="1047750"/>
          </a:xfrm>
          <a:prstGeom prst="rect">
            <a:avLst/>
          </a:prstGeom>
          <a:gradFill rotWithShape="1">
            <a:gsLst>
              <a:gs pos="0">
                <a:srgbClr val="141414">
                  <a:alpha val="55000"/>
                </a:srgbClr>
              </a:gs>
              <a:gs pos="100000">
                <a:srgbClr val="141414">
                  <a:alpha val="0"/>
                </a:srgbClr>
              </a:gs>
            </a:gsLst>
            <a:lin ang="5400000" scaled="1"/>
          </a:gradFill>
          <a:ln/>
        </p:spPr>
      </p:sp>
      <p:sp>
        <p:nvSpPr>
          <p:cNvPr id="6" name="Text 3"/>
          <p:cNvSpPr/>
          <p:nvPr/>
        </p:nvSpPr>
        <p:spPr>
          <a:xfrm>
            <a:off x="609600" y="308415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毕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穿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750" b="1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次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4"/>
          <p:cNvSpPr/>
          <p:nvPr/>
        </p:nvSpPr>
        <p:spPr>
          <a:xfrm>
            <a:off x="0" y="308415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750" spc="30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r" indent="0" marL="0">
              <a:buNone/>
            </a:pPr>
            <a:r>
              <a:rPr lang="en-US" sz="750" spc="30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r" indent="0" marL="0">
              <a:buNone/>
            </a:pPr>
            <a:r>
              <a:rPr lang="en-US" sz="750" spc="30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r" indent="0" marL="0">
              <a:buNone/>
            </a:pPr>
            <a:r>
              <a:rPr lang="en-US" sz="750" spc="30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r" indent="0" marL="0">
              <a:buNone/>
            </a:pPr>
            <a:r>
              <a:rPr lang="en-US" sz="750" spc="30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部</a:t>
            </a:r>
            <a:pPr algn="r" indent="0" marL="0">
              <a:buNone/>
            </a:pPr>
            <a:r>
              <a:rPr lang="en-US" sz="75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09600" y="509587"/>
            <a:ext cx="10972800" cy="9525"/>
          </a:xfrm>
          <a:prstGeom prst="rect">
            <a:avLst/>
          </a:prstGeom>
          <a:solidFill>
            <a:srgbClr val="F2F0EB"/>
          </a:solidFill>
          <a:ln/>
        </p:spPr>
      </p:sp>
      <p:sp>
        <p:nvSpPr>
          <p:cNvPr id="9" name="Text 6"/>
          <p:cNvSpPr/>
          <p:nvPr/>
        </p:nvSpPr>
        <p:spPr>
          <a:xfrm>
            <a:off x="533400" y="3183769"/>
            <a:ext cx="11658600" cy="274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0" spc="-450" kern="0" dirty="0">
                <a:solidFill>
                  <a:srgbClr val="F2F0E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</a:t>
            </a:r>
            <a:pPr algn="l" indent="0" marL="0">
              <a:buNone/>
            </a:pPr>
            <a:r>
              <a:rPr lang="en-US" sz="18000" dirty="0">
                <a:solidFill>
                  <a:srgbClr val="F2F0E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</a:t>
            </a:r>
            <a:endParaRPr lang="en-US" sz="18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0" y="4482949"/>
            <a:ext cx="116205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3600" dirty="0">
                <a:solidFill>
                  <a:srgbClr val="F2F0E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灵感：穿过的痕迹</a:t>
            </a:r>
            <a:endParaRPr lang="en-US" sz="36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0" y="5177498"/>
            <a:ext cx="1162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磨白、褶痕、口袋印，都是被穿过的证据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0" y="6518715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</a:t>
            </a:r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</a:t>
            </a:r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</a:t>
            </a:r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</a:t>
            </a:r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</a:t>
            </a:r>
            <a:pPr algn="r" indent="0" marL="0">
              <a:buNone/>
            </a:pPr>
            <a:r>
              <a:rPr lang="en-US" sz="75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意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0EB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08415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毕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穿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750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次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308415"/>
            <a:ext cx="10096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灵</a:t>
            </a:r>
            <a:pPr algn="r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感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5"/>
          <p:cNvSpPr/>
          <p:nvPr/>
        </p:nvSpPr>
        <p:spPr>
          <a:xfrm>
            <a:off x="0" y="290009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6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09600" y="509587"/>
            <a:ext cx="10972800" cy="9525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800402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情绪板：把磨损当成图案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2632" b="2632"/>
          <a:stretch/>
        </p:blipFill>
        <p:spPr>
          <a:xfrm>
            <a:off x="609600" y="1333500"/>
            <a:ext cx="3619500" cy="3429000"/>
          </a:xfrm>
          <a:prstGeom prst="rect">
            <a:avLst/>
          </a:prstGeom>
        </p:spPr>
      </p:pic>
      <p:sp>
        <p:nvSpPr>
          <p:cNvPr id="9" name="svg2pptx-gradient-s0005-0000"/>
          <p:cNvSpPr/>
          <p:nvPr/>
        </p:nvSpPr>
        <p:spPr>
          <a:xfrm>
            <a:off x="609600" y="4229100"/>
            <a:ext cx="3619500" cy="533400"/>
          </a:xfrm>
          <a:prstGeom prst="rect">
            <a:avLst/>
          </a:prstGeom>
          <a:gradFill rotWithShape="1">
            <a:gsLst>
              <a:gs pos="0">
                <a:srgbClr val="141414">
                  <a:alpha val="0"/>
                </a:srgbClr>
              </a:gs>
              <a:gs pos="100000">
                <a:srgbClr val="141414">
                  <a:alpha val="72000"/>
                </a:srgbClr>
              </a:gs>
            </a:gsLst>
            <a:lin ang="5400000" scaled="1"/>
          </a:gradFill>
          <a:ln/>
        </p:spPr>
      </p:sp>
      <p:sp>
        <p:nvSpPr>
          <p:cNvPr id="10" name="Text 7"/>
          <p:cNvSpPr/>
          <p:nvPr/>
        </p:nvSpPr>
        <p:spPr>
          <a:xfrm>
            <a:off x="685800" y="4566090"/>
            <a:ext cx="115062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b="1" spc="75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750" b="1" spc="75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75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</a:t>
            </a:r>
            <a:pPr algn="l" indent="0" marL="0">
              <a:buNone/>
            </a:pPr>
            <a:r>
              <a:rPr lang="en-US" sz="750" b="1" spc="75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袋</a:t>
            </a:r>
            <a:pPr algn="l" indent="0" marL="0">
              <a:buNone/>
            </a:pPr>
            <a:r>
              <a:rPr lang="en-US" sz="750" b="1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印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10000" b="10000"/>
          <a:stretch/>
        </p:blipFill>
        <p:spPr>
          <a:xfrm>
            <a:off x="4343400" y="1333500"/>
            <a:ext cx="2381250" cy="1905000"/>
          </a:xfrm>
          <a:prstGeom prst="rect">
            <a:avLst/>
          </a:prstGeom>
        </p:spPr>
      </p:pic>
      <p:sp>
        <p:nvSpPr>
          <p:cNvPr id="12" name="svg2pptx-gradient-s0005-0001"/>
          <p:cNvSpPr/>
          <p:nvPr/>
        </p:nvSpPr>
        <p:spPr>
          <a:xfrm>
            <a:off x="4343400" y="2705100"/>
            <a:ext cx="2381250" cy="533400"/>
          </a:xfrm>
          <a:prstGeom prst="rect">
            <a:avLst/>
          </a:prstGeom>
          <a:gradFill rotWithShape="1">
            <a:gsLst>
              <a:gs pos="0">
                <a:srgbClr val="141414">
                  <a:alpha val="0"/>
                </a:srgbClr>
              </a:gs>
              <a:gs pos="100000">
                <a:srgbClr val="141414">
                  <a:alpha val="72000"/>
                </a:srgbClr>
              </a:gs>
            </a:gsLst>
            <a:lin ang="5400000" scaled="1"/>
          </a:gradFill>
          <a:ln/>
        </p:spPr>
      </p:sp>
      <p:sp>
        <p:nvSpPr>
          <p:cNvPr id="13" name="Text 9"/>
          <p:cNvSpPr/>
          <p:nvPr/>
        </p:nvSpPr>
        <p:spPr>
          <a:xfrm>
            <a:off x="4419600" y="3042090"/>
            <a:ext cx="777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b="1" spc="75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l" indent="0" marL="0">
              <a:buNone/>
            </a:pPr>
            <a:r>
              <a:rPr lang="en-US" sz="750" b="1" spc="75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75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膝</a:t>
            </a:r>
            <a:pPr algn="l" indent="0" marL="0">
              <a:buNone/>
            </a:pPr>
            <a:r>
              <a:rPr lang="en-US" sz="750" b="1" spc="75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盖</a:t>
            </a:r>
            <a:pPr algn="l" indent="0" marL="0">
              <a:buNone/>
            </a:pPr>
            <a:r>
              <a:rPr lang="en-US" sz="750" b="1" spc="75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磨</a:t>
            </a:r>
            <a:pPr algn="l" indent="0" marL="0">
              <a:buNone/>
            </a:pPr>
            <a:r>
              <a:rPr lang="en-US" sz="750" b="1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白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20400" b="20400"/>
          <a:stretch/>
        </p:blipFill>
        <p:spPr>
          <a:xfrm>
            <a:off x="4343400" y="3352800"/>
            <a:ext cx="2381250" cy="1409700"/>
          </a:xfrm>
          <a:prstGeom prst="rect">
            <a:avLst/>
          </a:prstGeom>
        </p:spPr>
      </p:pic>
      <p:sp>
        <p:nvSpPr>
          <p:cNvPr id="15" name="svg2pptx-gradient-s0005-0002"/>
          <p:cNvSpPr/>
          <p:nvPr/>
        </p:nvSpPr>
        <p:spPr>
          <a:xfrm>
            <a:off x="4343400" y="4229100"/>
            <a:ext cx="2381250" cy="533400"/>
          </a:xfrm>
          <a:prstGeom prst="rect">
            <a:avLst/>
          </a:prstGeom>
          <a:gradFill rotWithShape="1">
            <a:gsLst>
              <a:gs pos="0">
                <a:srgbClr val="141414">
                  <a:alpha val="0"/>
                </a:srgbClr>
              </a:gs>
              <a:gs pos="100000">
                <a:srgbClr val="141414">
                  <a:alpha val="72000"/>
                </a:srgbClr>
              </a:gs>
            </a:gsLst>
            <a:lin ang="5400000" scaled="1"/>
          </a:gradFill>
          <a:ln/>
        </p:spPr>
      </p:sp>
      <p:sp>
        <p:nvSpPr>
          <p:cNvPr id="16" name="Text 11"/>
          <p:cNvSpPr/>
          <p:nvPr/>
        </p:nvSpPr>
        <p:spPr>
          <a:xfrm>
            <a:off x="4419600" y="4566090"/>
            <a:ext cx="777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b="1" spc="75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pPr algn="l" indent="0" marL="0">
              <a:buNone/>
            </a:pPr>
            <a:r>
              <a:rPr lang="en-US" sz="750" b="1" spc="75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75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</a:t>
            </a:r>
            <a:pPr algn="l" indent="0" marL="0">
              <a:buNone/>
            </a:pPr>
            <a:r>
              <a:rPr lang="en-US" sz="750" b="1" spc="75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线</a:t>
            </a:r>
            <a:pPr algn="l" indent="0" marL="0">
              <a:buNone/>
            </a:pPr>
            <a:r>
              <a:rPr lang="en-US" sz="750" b="1" spc="75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卷</a:t>
            </a:r>
            <a:pPr algn="l" indent="0" marL="0">
              <a:buNone/>
            </a:pPr>
            <a:r>
              <a:rPr lang="en-US" sz="750" b="1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边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rcRect l="5769" r="5769" t="0" b="0"/>
          <a:stretch/>
        </p:blipFill>
        <p:spPr>
          <a:xfrm>
            <a:off x="6838950" y="1333500"/>
            <a:ext cx="2190750" cy="2476500"/>
          </a:xfrm>
          <a:prstGeom prst="rect">
            <a:avLst/>
          </a:prstGeom>
        </p:spPr>
      </p:pic>
      <p:sp>
        <p:nvSpPr>
          <p:cNvPr id="18" name="svg2pptx-gradient-s0005-0003"/>
          <p:cNvSpPr/>
          <p:nvPr/>
        </p:nvSpPr>
        <p:spPr>
          <a:xfrm>
            <a:off x="6838950" y="3276600"/>
            <a:ext cx="2190750" cy="533400"/>
          </a:xfrm>
          <a:prstGeom prst="rect">
            <a:avLst/>
          </a:prstGeom>
          <a:gradFill rotWithShape="1">
            <a:gsLst>
              <a:gs pos="0">
                <a:srgbClr val="141414">
                  <a:alpha val="0"/>
                </a:srgbClr>
              </a:gs>
              <a:gs pos="100000">
                <a:srgbClr val="141414">
                  <a:alpha val="72000"/>
                </a:srgbClr>
              </a:gs>
            </a:gsLst>
            <a:lin ang="5400000" scaled="1"/>
          </a:gradFill>
          <a:ln/>
        </p:spPr>
      </p:sp>
      <p:sp>
        <p:nvSpPr>
          <p:cNvPr id="19" name="Text 13"/>
          <p:cNvSpPr/>
          <p:nvPr/>
        </p:nvSpPr>
        <p:spPr>
          <a:xfrm>
            <a:off x="6915150" y="3613590"/>
            <a:ext cx="527685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b="1" spc="75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pPr algn="l" indent="0" marL="0">
              <a:buNone/>
            </a:pPr>
            <a:r>
              <a:rPr lang="en-US" sz="750" b="1" spc="75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75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毛</a:t>
            </a:r>
            <a:pPr algn="l" indent="0" marL="0">
              <a:buNone/>
            </a:pPr>
            <a:r>
              <a:rPr lang="en-US" sz="750" b="1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边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rcRect l="17179" r="17179" t="0" b="0"/>
          <a:stretch/>
        </p:blipFill>
        <p:spPr>
          <a:xfrm>
            <a:off x="9144000" y="1333500"/>
            <a:ext cx="2438400" cy="2476500"/>
          </a:xfrm>
          <a:prstGeom prst="rect">
            <a:avLst/>
          </a:prstGeom>
        </p:spPr>
      </p:pic>
      <p:sp>
        <p:nvSpPr>
          <p:cNvPr id="21" name="svg2pptx-gradient-s0005-0004"/>
          <p:cNvSpPr/>
          <p:nvPr/>
        </p:nvSpPr>
        <p:spPr>
          <a:xfrm>
            <a:off x="9144000" y="3276600"/>
            <a:ext cx="2438400" cy="533400"/>
          </a:xfrm>
          <a:prstGeom prst="rect">
            <a:avLst/>
          </a:prstGeom>
          <a:gradFill rotWithShape="1">
            <a:gsLst>
              <a:gs pos="0">
                <a:srgbClr val="141414">
                  <a:alpha val="0"/>
                </a:srgbClr>
              </a:gs>
              <a:gs pos="100000">
                <a:srgbClr val="141414">
                  <a:alpha val="72000"/>
                </a:srgbClr>
              </a:gs>
            </a:gsLst>
            <a:lin ang="5400000" scaled="1"/>
          </a:gradFill>
          <a:ln/>
        </p:spPr>
      </p:sp>
      <p:sp>
        <p:nvSpPr>
          <p:cNvPr id="22" name="Text 15"/>
          <p:cNvSpPr/>
          <p:nvPr/>
        </p:nvSpPr>
        <p:spPr>
          <a:xfrm>
            <a:off x="9220200" y="3613590"/>
            <a:ext cx="29718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b="1" spc="75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pPr algn="l" indent="0" marL="0">
              <a:buNone/>
            </a:pPr>
            <a:r>
              <a:rPr lang="en-US" sz="750" b="1" spc="75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75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补</a:t>
            </a:r>
            <a:pPr algn="l" indent="0" marL="0">
              <a:buNone/>
            </a:pPr>
            <a:r>
              <a:rPr lang="en-US" sz="750" b="1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丁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19880" b="19880"/>
          <a:stretch/>
        </p:blipFill>
        <p:spPr>
          <a:xfrm>
            <a:off x="6838950" y="3924300"/>
            <a:ext cx="4743450" cy="1905000"/>
          </a:xfrm>
          <a:prstGeom prst="rect">
            <a:avLst/>
          </a:prstGeom>
        </p:spPr>
      </p:pic>
      <p:sp>
        <p:nvSpPr>
          <p:cNvPr id="24" name="svg2pptx-gradient-s0005-0005"/>
          <p:cNvSpPr/>
          <p:nvPr/>
        </p:nvSpPr>
        <p:spPr>
          <a:xfrm>
            <a:off x="6838950" y="5295900"/>
            <a:ext cx="4743450" cy="533400"/>
          </a:xfrm>
          <a:prstGeom prst="rect">
            <a:avLst/>
          </a:prstGeom>
          <a:gradFill rotWithShape="1">
            <a:gsLst>
              <a:gs pos="0">
                <a:srgbClr val="141414">
                  <a:alpha val="0"/>
                </a:srgbClr>
              </a:gs>
              <a:gs pos="100000">
                <a:srgbClr val="141414">
                  <a:alpha val="72000"/>
                </a:srgbClr>
              </a:gs>
            </a:gsLst>
            <a:lin ang="5400000" scaled="1"/>
          </a:gradFill>
          <a:ln/>
        </p:spPr>
      </p:sp>
      <p:sp>
        <p:nvSpPr>
          <p:cNvPr id="25" name="Text 17"/>
          <p:cNvSpPr/>
          <p:nvPr/>
        </p:nvSpPr>
        <p:spPr>
          <a:xfrm>
            <a:off x="6915150" y="5632890"/>
            <a:ext cx="527685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b="1" spc="75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pPr algn="l" indent="0" marL="0">
              <a:buNone/>
            </a:pPr>
            <a:r>
              <a:rPr lang="en-US" sz="750" b="1" spc="75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75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靛</a:t>
            </a:r>
            <a:pPr algn="l" indent="0" marL="0">
              <a:buNone/>
            </a:pPr>
            <a:r>
              <a:rPr lang="en-US" sz="750" b="1" spc="75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蓝</a:t>
            </a:r>
            <a:pPr algn="l" indent="0" marL="0">
              <a:buNone/>
            </a:pPr>
            <a:r>
              <a:rPr lang="en-US" sz="750" b="1" spc="75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色</a:t>
            </a:r>
            <a:pPr algn="l" indent="0" marL="0">
              <a:buNone/>
            </a:pPr>
            <a:r>
              <a:rPr lang="en-US" sz="750" b="1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阶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18"/>
          <p:cNvSpPr/>
          <p:nvPr/>
        </p:nvSpPr>
        <p:spPr>
          <a:xfrm>
            <a:off x="609600" y="4951992"/>
            <a:ext cx="115824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被穿过的地方，</a:t>
            </a:r>
            <a:endParaRPr lang="en-US" sz="19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7" name="Text 19"/>
          <p:cNvSpPr/>
          <p:nvPr/>
        </p:nvSpPr>
        <p:spPr>
          <a:xfrm>
            <a:off x="609600" y="5332992"/>
            <a:ext cx="115824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就是这个系列的图案</a:t>
            </a:r>
            <a:endParaRPr lang="en-US" sz="19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8" name="Text 20"/>
          <p:cNvSpPr/>
          <p:nvPr/>
        </p:nvSpPr>
        <p:spPr>
          <a:xfrm>
            <a:off x="609600" y="649014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图片均为 AI 生成示意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1414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23106" b="3470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vg2pptx-gradient-s0006-00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141414">
                  <a:alpha val="15000"/>
                </a:srgbClr>
              </a:gs>
              <a:gs pos="45000">
                <a:srgbClr val="141414">
                  <a:alpha val="15000"/>
                </a:srgbClr>
              </a:gs>
              <a:gs pos="100000">
                <a:srgbClr val="141414">
                  <a:alpha val="78000"/>
                </a:srgbClr>
              </a:gs>
            </a:gsLst>
            <a:lin ang="5400000" scaled="1"/>
          </a:gradFill>
          <a:ln/>
        </p:spPr>
      </p:sp>
      <p:sp>
        <p:nvSpPr>
          <p:cNvPr id="5" name="svg2pptx-gradient-s0006-0001"/>
          <p:cNvSpPr/>
          <p:nvPr/>
        </p:nvSpPr>
        <p:spPr>
          <a:xfrm>
            <a:off x="0" y="0"/>
            <a:ext cx="12192000" cy="1047750"/>
          </a:xfrm>
          <a:prstGeom prst="rect">
            <a:avLst/>
          </a:prstGeom>
          <a:gradFill rotWithShape="1">
            <a:gsLst>
              <a:gs pos="0">
                <a:srgbClr val="141414">
                  <a:alpha val="55000"/>
                </a:srgbClr>
              </a:gs>
              <a:gs pos="100000">
                <a:srgbClr val="141414">
                  <a:alpha val="0"/>
                </a:srgbClr>
              </a:gs>
            </a:gsLst>
            <a:lin ang="5400000" scaled="1"/>
          </a:gradFill>
          <a:ln/>
        </p:spPr>
      </p:sp>
      <p:sp>
        <p:nvSpPr>
          <p:cNvPr id="6" name="Text 3"/>
          <p:cNvSpPr/>
          <p:nvPr/>
        </p:nvSpPr>
        <p:spPr>
          <a:xfrm>
            <a:off x="609600" y="308415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毕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穿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750" b="1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次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4"/>
          <p:cNvSpPr/>
          <p:nvPr/>
        </p:nvSpPr>
        <p:spPr>
          <a:xfrm>
            <a:off x="0" y="308415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750" spc="30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r" indent="0" marL="0">
              <a:buNone/>
            </a:pPr>
            <a:r>
              <a:rPr lang="en-US" sz="750" spc="30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r" indent="0" marL="0">
              <a:buNone/>
            </a:pPr>
            <a:r>
              <a:rPr lang="en-US" sz="750" spc="30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r" indent="0" marL="0">
              <a:buNone/>
            </a:pPr>
            <a:r>
              <a:rPr lang="en-US" sz="750" spc="30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r" indent="0" marL="0">
              <a:buNone/>
            </a:pPr>
            <a:r>
              <a:rPr lang="en-US" sz="750" spc="30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部</a:t>
            </a:r>
            <a:pPr algn="r" indent="0" marL="0">
              <a:buNone/>
            </a:pPr>
            <a:r>
              <a:rPr lang="en-US" sz="75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09600" y="509587"/>
            <a:ext cx="10972800" cy="9525"/>
          </a:xfrm>
          <a:prstGeom prst="rect">
            <a:avLst/>
          </a:prstGeom>
          <a:solidFill>
            <a:srgbClr val="F2F0EB"/>
          </a:solidFill>
          <a:ln/>
        </p:spPr>
      </p:sp>
      <p:sp>
        <p:nvSpPr>
          <p:cNvPr id="9" name="Text 6"/>
          <p:cNvSpPr/>
          <p:nvPr/>
        </p:nvSpPr>
        <p:spPr>
          <a:xfrm>
            <a:off x="533400" y="3183769"/>
            <a:ext cx="11658600" cy="274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0" spc="-450" kern="0" dirty="0">
                <a:solidFill>
                  <a:srgbClr val="F2F0E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</a:t>
            </a:r>
            <a:pPr algn="l" indent="0" marL="0">
              <a:buNone/>
            </a:pPr>
            <a:r>
              <a:rPr lang="en-US" sz="18000" dirty="0">
                <a:solidFill>
                  <a:srgbClr val="F2F0E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</a:t>
            </a:r>
            <a:endParaRPr lang="en-US" sz="18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0" y="4482949"/>
            <a:ext cx="116205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3600" dirty="0">
                <a:solidFill>
                  <a:srgbClr val="F2F0E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面料：拆、分、拼</a:t>
            </a:r>
            <a:endParaRPr lang="en-US" sz="36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0" y="5177498"/>
            <a:ext cx="11620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主面料全部取自回收的旧牛仔裤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0" y="6518715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</a:t>
            </a:r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</a:t>
            </a:r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</a:t>
            </a:r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</a:t>
            </a:r>
            <a:pPr algn="r" indent="0" marL="0">
              <a:buNone/>
            </a:pPr>
            <a:r>
              <a:rPr lang="en-US" sz="750" spc="38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</a:t>
            </a:r>
            <a:pPr algn="r" indent="0" marL="0">
              <a:buNone/>
            </a:pPr>
            <a:r>
              <a:rPr lang="en-US" sz="75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意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0EB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08415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毕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穿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750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次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308415"/>
            <a:ext cx="10096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r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料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7"/>
          <p:cNvSpPr/>
          <p:nvPr/>
        </p:nvSpPr>
        <p:spPr>
          <a:xfrm>
            <a:off x="0" y="290009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8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09600" y="509587"/>
            <a:ext cx="10972800" cy="9525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1096988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一条旧裤子变成面料，要走五步</a:t>
            </a:r>
            <a:endParaRPr lang="en-US" sz="25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09600" y="2032635"/>
            <a:ext cx="10972800" cy="11430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9" name="Shape 7"/>
          <p:cNvSpPr/>
          <p:nvPr/>
        </p:nvSpPr>
        <p:spPr>
          <a:xfrm>
            <a:off x="619125" y="1990725"/>
            <a:ext cx="95250" cy="95250"/>
          </a:xfrm>
          <a:prstGeom prst="ellipse">
            <a:avLst/>
          </a:prstGeom>
          <a:solidFill>
            <a:srgbClr val="191919"/>
          </a:solidFill>
          <a:ln/>
        </p:spPr>
      </p:sp>
      <p:sp>
        <p:nvSpPr>
          <p:cNvPr id="10" name="Text 8"/>
          <p:cNvSpPr/>
          <p:nvPr/>
        </p:nvSpPr>
        <p:spPr>
          <a:xfrm>
            <a:off x="609600" y="2175278"/>
            <a:ext cx="11582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01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09600" y="2720771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清洗晾干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09600" y="29951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先洗净晾干，再看哪里破、哪里能用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2851785" y="1990725"/>
            <a:ext cx="95250" cy="95250"/>
          </a:xfrm>
          <a:prstGeom prst="ellipse">
            <a:avLst/>
          </a:prstGeom>
          <a:solidFill>
            <a:srgbClr val="191919"/>
          </a:solidFill>
          <a:ln/>
        </p:spPr>
      </p:sp>
      <p:sp>
        <p:nvSpPr>
          <p:cNvPr id="14" name="Text 12"/>
          <p:cNvSpPr/>
          <p:nvPr/>
        </p:nvSpPr>
        <p:spPr>
          <a:xfrm>
            <a:off x="2842260" y="2175278"/>
            <a:ext cx="934974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02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842260" y="2720771"/>
            <a:ext cx="934974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拆线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2842260" y="2995189"/>
            <a:ext cx="934974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沿缝线拆，不剪断，保住整块面积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084445" y="1990725"/>
            <a:ext cx="95250" cy="95250"/>
          </a:xfrm>
          <a:prstGeom prst="ellipse">
            <a:avLst/>
          </a:prstGeom>
          <a:solidFill>
            <a:srgbClr val="191919"/>
          </a:solidFill>
          <a:ln/>
        </p:spPr>
      </p:sp>
      <p:sp>
        <p:nvSpPr>
          <p:cNvPr id="18" name="Text 16"/>
          <p:cNvSpPr/>
          <p:nvPr/>
        </p:nvSpPr>
        <p:spPr>
          <a:xfrm>
            <a:off x="5074920" y="2175278"/>
            <a:ext cx="711708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03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5074920" y="2720771"/>
            <a:ext cx="711708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展平熨烫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5074920" y="2995189"/>
            <a:ext cx="711708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前片、后片、腰头、口袋布分开压平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7317105" y="1990725"/>
            <a:ext cx="95250" cy="95250"/>
          </a:xfrm>
          <a:prstGeom prst="ellipse">
            <a:avLst/>
          </a:prstGeom>
          <a:solidFill>
            <a:srgbClr val="191919"/>
          </a:solidFill>
          <a:ln/>
        </p:spPr>
      </p:sp>
      <p:sp>
        <p:nvSpPr>
          <p:cNvPr id="22" name="Text 20"/>
          <p:cNvSpPr/>
          <p:nvPr/>
        </p:nvSpPr>
        <p:spPr>
          <a:xfrm>
            <a:off x="7307580" y="2175278"/>
            <a:ext cx="488442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04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7307580" y="2720771"/>
            <a:ext cx="488442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分档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7307580" y="2995189"/>
            <a:ext cx="488442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按深浅分成三档，同一档放一起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9549765" y="1990725"/>
            <a:ext cx="95250" cy="95250"/>
          </a:xfrm>
          <a:prstGeom prst="ellipse">
            <a:avLst/>
          </a:prstGeom>
          <a:solidFill>
            <a:srgbClr val="191919"/>
          </a:solidFill>
          <a:ln/>
        </p:spPr>
      </p:sp>
      <p:sp>
        <p:nvSpPr>
          <p:cNvPr id="26" name="Text 24"/>
          <p:cNvSpPr/>
          <p:nvPr/>
        </p:nvSpPr>
        <p:spPr>
          <a:xfrm>
            <a:off x="9540240" y="2175278"/>
            <a:ext cx="265176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05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9540240" y="2720771"/>
            <a:ext cx="265176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排料拼接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9540240" y="2995189"/>
            <a:ext cx="265176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先拼成整幅面料，再按样板裁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29" name="Image 0" descr="preencoded.png">    </p:cNvPr>
          <p:cNvPicPr>
            <a:picLocks noChangeAspect="1"/>
          </p:cNvPicPr>
          <p:nvPr/>
        </p:nvPicPr>
        <p:blipFill>
          <a:blip r:embed="rId1"/>
          <a:srcRect l="1652" r="1652" t="0" b="0"/>
          <a:stretch/>
        </p:blipFill>
        <p:spPr>
          <a:xfrm>
            <a:off x="2842260" y="3619500"/>
            <a:ext cx="2118360" cy="2190750"/>
          </a:xfrm>
          <a:prstGeom prst="rect">
            <a:avLst/>
          </a:prstGeom>
        </p:spPr>
      </p:pic>
      <p:sp>
        <p:nvSpPr>
          <p:cNvPr id="30" name="Text 27"/>
          <p:cNvSpPr/>
          <p:nvPr/>
        </p:nvSpPr>
        <p:spPr>
          <a:xfrm>
            <a:off x="2842260" y="5890065"/>
            <a:ext cx="934974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沿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缝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线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拆</a:t>
            </a:r>
            <a:pPr algn="l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31" name="Image 1" descr="preencoded.png">    </p:cNvPr>
          <p:cNvPicPr>
            <a:picLocks noChangeAspect="1"/>
          </p:cNvPicPr>
          <p:nvPr/>
        </p:nvPicPr>
        <p:blipFill>
          <a:blip r:embed="rId2"/>
          <a:srcRect l="17768" r="17768" t="0" b="0"/>
          <a:stretch/>
        </p:blipFill>
        <p:spPr>
          <a:xfrm>
            <a:off x="5074920" y="3619500"/>
            <a:ext cx="2118360" cy="2190750"/>
          </a:xfrm>
          <a:prstGeom prst="rect">
            <a:avLst/>
          </a:prstGeom>
        </p:spPr>
      </p:pic>
      <p:sp>
        <p:nvSpPr>
          <p:cNvPr id="32" name="Text 28"/>
          <p:cNvSpPr/>
          <p:nvPr/>
        </p:nvSpPr>
        <p:spPr>
          <a:xfrm>
            <a:off x="5074920" y="5890065"/>
            <a:ext cx="711708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部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压</a:t>
            </a:r>
            <a:pPr algn="l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33" name="Image 2" descr="preencoded.png">    </p:cNvPr>
          <p:cNvPicPr>
            <a:picLocks noChangeAspect="1"/>
          </p:cNvPicPr>
          <p:nvPr/>
        </p:nvPicPr>
        <p:blipFill>
          <a:blip r:embed="rId3"/>
          <a:srcRect l="17768" r="17768" t="0" b="0"/>
          <a:stretch/>
        </p:blipFill>
        <p:spPr>
          <a:xfrm>
            <a:off x="7307580" y="3619500"/>
            <a:ext cx="2118360" cy="2190750"/>
          </a:xfrm>
          <a:prstGeom prst="rect">
            <a:avLst/>
          </a:prstGeom>
        </p:spPr>
      </p:pic>
      <p:sp>
        <p:nvSpPr>
          <p:cNvPr id="34" name="Text 29"/>
          <p:cNvSpPr/>
          <p:nvPr/>
        </p:nvSpPr>
        <p:spPr>
          <a:xfrm>
            <a:off x="7307580" y="5890065"/>
            <a:ext cx="488442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深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浅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</a:t>
            </a:r>
            <a:pPr algn="l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档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0"/>
          <p:cNvSpPr/>
          <p:nvPr/>
        </p:nvSpPr>
        <p:spPr>
          <a:xfrm>
            <a:off x="609600" y="649014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过程图均为 AI 生成示意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0EB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08415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毕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穿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750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次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308415"/>
            <a:ext cx="10096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r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料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8"/>
          <p:cNvSpPr/>
          <p:nvPr/>
        </p:nvSpPr>
        <p:spPr>
          <a:xfrm>
            <a:off x="0" y="290009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9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09600" y="509587"/>
            <a:ext cx="10972800" cy="9525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1096988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打碎重纺会让纤维短三分之一，所以这次只拆不打碎</a:t>
            </a:r>
            <a:endParaRPr lang="en-US" sz="25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9600" y="2177546"/>
            <a:ext cx="11582400" cy="868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7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28.3</a:t>
            </a:r>
            <a:pPr algn="l" indent="0" marL="0">
              <a:buNone/>
            </a:pPr>
            <a:r>
              <a:rPr lang="en-US" sz="150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毫米</a:t>
            </a:r>
            <a:endParaRPr lang="en-US" sz="57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810000" y="2638425"/>
            <a:ext cx="7543800" cy="57150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10" name="Shape 8"/>
          <p:cNvSpPr/>
          <p:nvPr/>
        </p:nvSpPr>
        <p:spPr>
          <a:xfrm>
            <a:off x="3805237" y="2552700"/>
            <a:ext cx="9525" cy="228600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11" name="Shape 9"/>
          <p:cNvSpPr/>
          <p:nvPr/>
        </p:nvSpPr>
        <p:spPr>
          <a:xfrm>
            <a:off x="11349038" y="2552700"/>
            <a:ext cx="9525" cy="228600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12" name="Text 10"/>
          <p:cNvSpPr/>
          <p:nvPr/>
        </p:nvSpPr>
        <p:spPr>
          <a:xfrm>
            <a:off x="3810000" y="2900662"/>
            <a:ext cx="8382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原生棉纤维的上四分位长度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810000" y="3137702"/>
            <a:ext cx="8382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Arafat </a:t>
            </a:r>
            <a:pPr algn="l" indent="0" marL="0">
              <a:buNone/>
            </a:pPr>
            <a:r>
              <a:rPr lang="en-US" sz="82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&amp;</a:t>
            </a:r>
            <a:pPr algn="l" indent="0" marL="0">
              <a:buNone/>
            </a:pPr>
            <a:r>
              <a:rPr lang="en-US" sz="82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Uddin，Heliyon，2022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09600" y="3796796"/>
            <a:ext cx="11582400" cy="868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700" dirty="0">
                <a:solidFill>
                  <a:srgbClr val="B048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18.9</a:t>
            </a:r>
            <a:pPr algn="l" indent="0" marL="0">
              <a:buNone/>
            </a:pPr>
            <a:r>
              <a:rPr lang="en-US" sz="1500" dirty="0">
                <a:solidFill>
                  <a:srgbClr val="B048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毫米</a:t>
            </a:r>
            <a:endParaRPr lang="en-US" sz="57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3810000" y="4257675"/>
            <a:ext cx="5038086" cy="57150"/>
          </a:xfrm>
          <a:prstGeom prst="rect">
            <a:avLst/>
          </a:prstGeom>
          <a:solidFill>
            <a:srgbClr val="B0483C"/>
          </a:solidFill>
          <a:ln/>
        </p:spPr>
      </p:sp>
      <p:sp>
        <p:nvSpPr>
          <p:cNvPr id="16" name="Shape 14"/>
          <p:cNvSpPr/>
          <p:nvPr/>
        </p:nvSpPr>
        <p:spPr>
          <a:xfrm>
            <a:off x="3805237" y="4171950"/>
            <a:ext cx="9525" cy="228600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17" name="Shape 15"/>
          <p:cNvSpPr/>
          <p:nvPr/>
        </p:nvSpPr>
        <p:spPr>
          <a:xfrm>
            <a:off x="8843323" y="4171950"/>
            <a:ext cx="9525" cy="228600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18" name="Text 16"/>
          <p:cNvSpPr/>
          <p:nvPr/>
        </p:nvSpPr>
        <p:spPr>
          <a:xfrm>
            <a:off x="3810000" y="4519912"/>
            <a:ext cx="8382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消费后回收棉纤维的上四分位长度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3810000" y="4756952"/>
            <a:ext cx="8382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同一试验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848086" y="2667000"/>
            <a:ext cx="0" cy="1333500"/>
          </a:xfrm>
          <a:prstGeom prst="line">
            <a:avLst/>
          </a:prstGeom>
          <a:noFill/>
          <a:ln w="9525">
            <a:solidFill>
              <a:srgbClr val="B0483C"/>
            </a:solidFill>
            <a:prstDash val="dash"/>
          </a:ln>
        </p:spPr>
      </p:sp>
      <p:sp>
        <p:nvSpPr>
          <p:cNvPr id="21" name="Text 19"/>
          <p:cNvSpPr/>
          <p:nvPr/>
        </p:nvSpPr>
        <p:spPr>
          <a:xfrm>
            <a:off x="609600" y="5521483"/>
            <a:ext cx="115824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同一试验里，30 支环锭纱最多只能掺 </a:t>
            </a:r>
            <a:pPr algn="l" indent="0" marL="0">
              <a:buNone/>
            </a:pPr>
            <a:r>
              <a:rPr lang="en-US" sz="1350" dirty="0">
                <a:solidFill>
                  <a:srgbClr val="B048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25%</a:t>
            </a:r>
            <a:pPr algn="l" indent="0" marL="0">
              <a:buNone/>
            </a:pPr>
            <a:r>
              <a:rPr lang="en-US" sz="105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回收棉。所以这个系列在面料层面再造，纤维不打碎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09600" y="639489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来源：Arafat </a:t>
            </a:r>
            <a:pPr algn="l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&amp;</a:t>
            </a:r>
            <a:pPr algn="l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Uddin，Heliyon（2022），纺纱厂工业规模试验。「短约三分之一」为计算：(28.3 − 18.9) ÷ 28.3。线段按长度等比例画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0EB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08415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毕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穿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750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次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308415"/>
            <a:ext cx="10096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r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料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9"/>
          <p:cNvSpPr/>
          <p:nvPr/>
        </p:nvSpPr>
        <p:spPr>
          <a:xfrm>
            <a:off x="0" y="290009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10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09600" y="509587"/>
            <a:ext cx="10972800" cy="9525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800402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按深浅把裁片分成三档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9600" y="1456972"/>
            <a:ext cx="1158240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深档</a:t>
            </a:r>
            <a:endParaRPr lang="en-US" sz="21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1899285"/>
            <a:ext cx="3581400" cy="11430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10" name="Shape 8"/>
          <p:cNvSpPr/>
          <p:nvPr/>
        </p:nvSpPr>
        <p:spPr>
          <a:xfrm>
            <a:off x="609600" y="1847850"/>
            <a:ext cx="11430" cy="114300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11" name="Shape 9"/>
          <p:cNvSpPr/>
          <p:nvPr/>
        </p:nvSpPr>
        <p:spPr>
          <a:xfrm>
            <a:off x="4179570" y="1847850"/>
            <a:ext cx="11430" cy="114300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12" name="Text 10"/>
          <p:cNvSpPr/>
          <p:nvPr/>
        </p:nvSpPr>
        <p:spPr>
          <a:xfrm>
            <a:off x="609600" y="511962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腰头背面、口袋下面，少见光的地方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305300" y="1456972"/>
            <a:ext cx="788670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中档</a:t>
            </a:r>
            <a:endParaRPr lang="en-US" sz="21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305300" y="1899285"/>
            <a:ext cx="3581400" cy="11430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15" name="Shape 13"/>
          <p:cNvSpPr/>
          <p:nvPr/>
        </p:nvSpPr>
        <p:spPr>
          <a:xfrm>
            <a:off x="4305300" y="1847850"/>
            <a:ext cx="11430" cy="114300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16" name="Shape 14"/>
          <p:cNvSpPr/>
          <p:nvPr/>
        </p:nvSpPr>
        <p:spPr>
          <a:xfrm>
            <a:off x="7875270" y="1847850"/>
            <a:ext cx="11430" cy="114300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17" name="Text 15"/>
          <p:cNvSpPr/>
          <p:nvPr/>
        </p:nvSpPr>
        <p:spPr>
          <a:xfrm>
            <a:off x="4305300" y="5119625"/>
            <a:ext cx="7886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大腿和小腿正面的大块裁片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001000" y="1456972"/>
            <a:ext cx="419100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浅档</a:t>
            </a:r>
            <a:endParaRPr lang="en-US" sz="21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001000" y="1899285"/>
            <a:ext cx="3581400" cy="11430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20" name="Shape 18"/>
          <p:cNvSpPr/>
          <p:nvPr/>
        </p:nvSpPr>
        <p:spPr>
          <a:xfrm>
            <a:off x="8001000" y="1847850"/>
            <a:ext cx="11430" cy="114300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21" name="Shape 19"/>
          <p:cNvSpPr/>
          <p:nvPr/>
        </p:nvSpPr>
        <p:spPr>
          <a:xfrm>
            <a:off x="11570970" y="1847850"/>
            <a:ext cx="11430" cy="114300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22" name="Text 20"/>
          <p:cNvSpPr/>
          <p:nvPr/>
        </p:nvSpPr>
        <p:spPr>
          <a:xfrm>
            <a:off x="8001000" y="5119625"/>
            <a:ext cx="419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膝盖、臀部、褶痕，反复磨白的地方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2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36979" b="36979"/>
          <a:stretch/>
        </p:blipFill>
        <p:spPr>
          <a:xfrm>
            <a:off x="609600" y="2095500"/>
            <a:ext cx="10972800" cy="2857500"/>
          </a:xfrm>
          <a:prstGeom prst="rect">
            <a:avLst/>
          </a:prstGeom>
        </p:spPr>
      </p:pic>
      <p:sp>
        <p:nvSpPr>
          <p:cNvPr id="24" name="Text 21"/>
          <p:cNvSpPr/>
          <p:nvPr/>
        </p:nvSpPr>
        <p:spPr>
          <a:xfrm>
            <a:off x="609600" y="5642415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旧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裤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拆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裁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片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，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深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到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浅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排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（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意</a:t>
            </a:r>
            <a:pPr algn="l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）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0EB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08415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毕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穿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750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次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308415"/>
            <a:ext cx="10096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r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料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10"/>
          <p:cNvSpPr/>
          <p:nvPr/>
        </p:nvSpPr>
        <p:spPr>
          <a:xfrm>
            <a:off x="0" y="290009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11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09600" y="509587"/>
            <a:ext cx="10972800" cy="9525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1096988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三种拼法，各管一类部位</a:t>
            </a:r>
            <a:endParaRPr lang="en-US" sz="25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3191" b="3191"/>
          <a:stretch/>
        </p:blipFill>
        <p:spPr>
          <a:xfrm>
            <a:off x="609600" y="1809750"/>
            <a:ext cx="4476750" cy="41910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09600" y="6080565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拼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样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（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意</a:t>
            </a:r>
            <a:pPr algn="l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）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5619750" y="1900238"/>
            <a:ext cx="5962650" cy="9525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11" name="Text 8"/>
          <p:cNvSpPr/>
          <p:nvPr/>
        </p:nvSpPr>
        <p:spPr>
          <a:xfrm>
            <a:off x="5619750" y="2044549"/>
            <a:ext cx="657225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</a:t>
            </a:r>
            <a:endParaRPr lang="en-US" sz="36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6303947" y="2208197"/>
            <a:ext cx="174692" cy="174692"/>
          </a:xfrm>
          <a:custGeom>
            <a:avLst/>
            <a:gdLst/>
            <a:ahLst/>
            <a:cxnLst/>
            <a:rect l="l" t="t" r="r" b="b"/>
            <a:pathLst>
              <a:path w="174692" h="174692">
                <a:moveTo>
                  <a:pt x="168528" y="116141"/>
                </a:moveTo>
                <a:arcTo hR="20955" wR="20955" stAng="18894032" swAng="5411937"/>
                <a:lnTo>
                  <a:pt x="145827" y="168528"/>
                </a:lnTo>
                <a:arcTo hR="20955" wR="20955" stAng="2694032" swAng="5411937"/>
                <a:lnTo>
                  <a:pt x="6127" y="58515"/>
                </a:lnTo>
                <a:arcTo hR="21042" wR="21042" stAng="8108316" swAng="5383368"/>
                <a:lnTo>
                  <a:pt x="28828" y="6127"/>
                </a:lnTo>
                <a:arcTo hR="21042" wR="21042" stAng="13508316" swAng="5383368"/>
                <a:close/>
              </a:path>
            </a:pathLst>
          </a:cu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413103" y="2282428"/>
            <a:ext cx="17463" cy="17463"/>
          </a:xfrm>
          <a:custGeom>
            <a:avLst/>
            <a:gdLst/>
            <a:ahLst/>
            <a:cxnLst/>
            <a:rect l="l" t="t" r="r" b="b"/>
            <a:pathLst>
              <a:path w="17463" h="17463">
                <a:moveTo>
                  <a:pt x="0" y="17463"/>
                </a:moveTo>
                <a:lnTo>
                  <a:pt x="17463" y="0"/>
                </a:lnTo>
              </a:path>
            </a:pathLst>
          </a:cu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386909" y="2256234"/>
            <a:ext cx="17463" cy="17463"/>
          </a:xfrm>
          <a:custGeom>
            <a:avLst/>
            <a:gdLst/>
            <a:ahLst/>
            <a:cxnLst/>
            <a:rect l="l" t="t" r="r" b="b"/>
            <a:pathLst>
              <a:path w="17463" h="17463">
                <a:moveTo>
                  <a:pt x="0" y="17463"/>
                </a:moveTo>
                <a:lnTo>
                  <a:pt x="17463" y="0"/>
                </a:lnTo>
              </a:path>
            </a:pathLst>
          </a:cu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360716" y="2230041"/>
            <a:ext cx="17463" cy="17463"/>
          </a:xfrm>
          <a:custGeom>
            <a:avLst/>
            <a:gdLst/>
            <a:ahLst/>
            <a:cxnLst/>
            <a:rect l="l" t="t" r="r" b="b"/>
            <a:pathLst>
              <a:path w="17463" h="17463">
                <a:moveTo>
                  <a:pt x="0" y="17463"/>
                </a:moveTo>
                <a:lnTo>
                  <a:pt x="17463" y="0"/>
                </a:lnTo>
              </a:path>
            </a:pathLst>
          </a:cu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439297" y="2308622"/>
            <a:ext cx="17463" cy="17463"/>
          </a:xfrm>
          <a:custGeom>
            <a:avLst/>
            <a:gdLst/>
            <a:ahLst/>
            <a:cxnLst/>
            <a:rect l="l" t="t" r="r" b="b"/>
            <a:pathLst>
              <a:path w="17463" h="17463">
                <a:moveTo>
                  <a:pt x="0" y="17463"/>
                </a:moveTo>
                <a:lnTo>
                  <a:pt x="17463" y="0"/>
                </a:lnTo>
              </a:path>
            </a:pathLst>
          </a:cu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667500" y="2123067"/>
            <a:ext cx="55245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平接压明线</a:t>
            </a:r>
            <a:endParaRPr lang="en-US" sz="19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6667500" y="2538712"/>
            <a:ext cx="5524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用在肩、腰、裆等受力处。结实，但明线多、费工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5619750" y="3233738"/>
            <a:ext cx="5962650" cy="9525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20" name="Text 17"/>
          <p:cNvSpPr/>
          <p:nvPr/>
        </p:nvSpPr>
        <p:spPr>
          <a:xfrm>
            <a:off x="5619750" y="3378049"/>
            <a:ext cx="657225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</a:t>
            </a:r>
            <a:endParaRPr lang="en-US" sz="36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6303993" y="3541709"/>
            <a:ext cx="174739" cy="87319"/>
          </a:xfrm>
          <a:custGeom>
            <a:avLst/>
            <a:gdLst/>
            <a:ahLst/>
            <a:cxnLst/>
            <a:rect l="l" t="t" r="r" b="b"/>
            <a:pathLst>
              <a:path w="174739" h="87319">
                <a:moveTo>
                  <a:pt x="94529" y="1575"/>
                </a:moveTo>
                <a:arcTo hR="17463" wR="17463" stAng="17671159" swAng="-2942318"/>
                <a:lnTo>
                  <a:pt x="5209" y="35627"/>
                </a:lnTo>
                <a:arcTo hR="8731" wR="8731" stAng="14772344" swAng="-7944687"/>
                <a:lnTo>
                  <a:pt x="80123" y="85744"/>
                </a:lnTo>
                <a:arcTo hR="17463" wR="17463" stAng="6871159" swAng="-2942318"/>
                <a:lnTo>
                  <a:pt x="169531" y="51692"/>
                </a:lnTo>
                <a:arcTo hR="8731" wR="8731" stAng="3972344" swAng="-7944687"/>
                <a:close/>
              </a:path>
            </a:pathLst>
          </a:cu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303962" y="3629025"/>
            <a:ext cx="174625" cy="43640"/>
          </a:xfrm>
          <a:custGeom>
            <a:avLst/>
            <a:gdLst/>
            <a:ahLst/>
            <a:cxnLst/>
            <a:rect l="l" t="t" r="r" b="b"/>
            <a:pathLst>
              <a:path w="174625" h="43640">
                <a:moveTo>
                  <a:pt x="0" y="0"/>
                </a:moveTo>
                <a:arcTo hR="8731" wR="8731" stAng="10808507" swAng="-3918443"/>
                <a:lnTo>
                  <a:pt x="80153" y="42085"/>
                </a:lnTo>
                <a:arcTo hR="17463" wR="17463" stAng="6861719" swAng="-2923437"/>
                <a:lnTo>
                  <a:pt x="169474" y="8033"/>
                </a:lnTo>
                <a:arcTo hR="8731" wR="8731" stAng="3947828" swAng="-3974988"/>
              </a:path>
            </a:pathLst>
          </a:cu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303962" y="3672681"/>
            <a:ext cx="174625" cy="43640"/>
          </a:xfrm>
          <a:custGeom>
            <a:avLst/>
            <a:gdLst/>
            <a:ahLst/>
            <a:cxnLst/>
            <a:rect l="l" t="t" r="r" b="b"/>
            <a:pathLst>
              <a:path w="174625" h="43640">
                <a:moveTo>
                  <a:pt x="0" y="0"/>
                </a:moveTo>
                <a:arcTo hR="8731" wR="8731" stAng="10808507" swAng="-3918443"/>
                <a:lnTo>
                  <a:pt x="80153" y="42085"/>
                </a:lnTo>
                <a:arcTo hR="17463" wR="17463" stAng="6861719" swAng="-2923437"/>
                <a:lnTo>
                  <a:pt x="169474" y="8033"/>
                </a:lnTo>
                <a:arcTo hR="8731" wR="8731" stAng="3947828" swAng="-3974988"/>
              </a:path>
            </a:pathLst>
          </a:cu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667500" y="3456567"/>
            <a:ext cx="55245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叠拼留毛边</a:t>
            </a:r>
            <a:endParaRPr lang="en-US" sz="19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6667500" y="3872212"/>
            <a:ext cx="5524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用在衣身大面和下摆，深浅两层都看得见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3"/>
          <p:cNvSpPr/>
          <p:nvPr/>
        </p:nvSpPr>
        <p:spPr>
          <a:xfrm>
            <a:off x="5619750" y="4567238"/>
            <a:ext cx="5962650" cy="9525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27" name="Text 24"/>
          <p:cNvSpPr/>
          <p:nvPr/>
        </p:nvSpPr>
        <p:spPr>
          <a:xfrm>
            <a:off x="5619750" y="4711549"/>
            <a:ext cx="657225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</a:t>
            </a:r>
            <a:endParaRPr lang="en-US" sz="36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8" name="Shape 25"/>
          <p:cNvSpPr/>
          <p:nvPr/>
        </p:nvSpPr>
        <p:spPr>
          <a:xfrm>
            <a:off x="6312694" y="4883944"/>
            <a:ext cx="52388" cy="52388"/>
          </a:xfrm>
          <a:prstGeom prst="ellipse">
            <a:avLst/>
          </a:pr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357398" y="4928648"/>
            <a:ext cx="33877" cy="33877"/>
          </a:xfrm>
          <a:custGeom>
            <a:avLst/>
            <a:gdLst/>
            <a:ahLst/>
            <a:cxnLst/>
            <a:rect l="l" t="t" r="r" b="b"/>
            <a:pathLst>
              <a:path w="33877" h="33877">
                <a:moveTo>
                  <a:pt x="0" y="0"/>
                </a:moveTo>
                <a:lnTo>
                  <a:pt x="33877" y="33877"/>
                </a:lnTo>
              </a:path>
            </a:pathLst>
          </a:cu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6357398" y="4892675"/>
            <a:ext cx="103727" cy="103727"/>
          </a:xfrm>
          <a:custGeom>
            <a:avLst/>
            <a:gdLst/>
            <a:ahLst/>
            <a:cxnLst/>
            <a:rect l="l" t="t" r="r" b="b"/>
            <a:pathLst>
              <a:path w="103727" h="103727">
                <a:moveTo>
                  <a:pt x="103727" y="0"/>
                </a:moveTo>
                <a:lnTo>
                  <a:pt x="0" y="103727"/>
                </a:lnTo>
              </a:path>
            </a:pathLst>
          </a:cu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6312694" y="4988719"/>
            <a:ext cx="52388" cy="52388"/>
          </a:xfrm>
          <a:prstGeom prst="ellipse">
            <a:avLst/>
          </a:pr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415723" y="4986973"/>
            <a:ext cx="45402" cy="45402"/>
          </a:xfrm>
          <a:custGeom>
            <a:avLst/>
            <a:gdLst/>
            <a:ahLst/>
            <a:cxnLst/>
            <a:rect l="l" t="t" r="r" b="b"/>
            <a:pathLst>
              <a:path w="45402" h="45402">
                <a:moveTo>
                  <a:pt x="0" y="0"/>
                </a:moveTo>
                <a:lnTo>
                  <a:pt x="45402" y="45402"/>
                </a:lnTo>
              </a:path>
            </a:pathLst>
          </a:custGeom>
          <a:noFill/>
          <a:ln w="12224">
            <a:solidFill>
              <a:srgbClr val="191919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667500" y="4790067"/>
            <a:ext cx="55245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窄条拼</a:t>
            </a:r>
            <a:endParaRPr lang="en-US" sz="19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4" name="Text 31"/>
          <p:cNvSpPr/>
          <p:nvPr/>
        </p:nvSpPr>
        <p:spPr>
          <a:xfrm>
            <a:off x="6667500" y="5205712"/>
            <a:ext cx="5524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把太小的碎片也用上。拼缝最多，最费时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0EB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08415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毕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穿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750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次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308415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部</a:t>
            </a:r>
            <a:pPr algn="r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09600" y="509587"/>
            <a:ext cx="10972800" cy="9525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6" name="Text 4"/>
          <p:cNvSpPr/>
          <p:nvPr/>
        </p:nvSpPr>
        <p:spPr>
          <a:xfrm>
            <a:off x="609600" y="620637"/>
            <a:ext cx="11582400" cy="1714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0" spc="-300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</a:t>
            </a:r>
            <a:pPr algn="l" indent="0" marL="0">
              <a:buNone/>
            </a:pPr>
            <a:r>
              <a:rPr lang="en-US" sz="112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</a:t>
            </a:r>
            <a:endParaRPr lang="en-US" sz="11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572000" y="1060853"/>
            <a:ext cx="7620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系列：七个造型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0" y="1634198"/>
            <a:ext cx="762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按色阶出场，从深走到浅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rcRect l="17857" r="17857" t="0" b="0"/>
          <a:stretch/>
        </p:blipFill>
        <p:spPr>
          <a:xfrm>
            <a:off x="609600" y="2495550"/>
            <a:ext cx="1469571" cy="34290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09600" y="6006646"/>
            <a:ext cx="115824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B048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LOOK 01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rcRect l="6000" r="55499" t="5083" b="5083"/>
          <a:stretch/>
        </p:blipFill>
        <p:spPr>
          <a:xfrm>
            <a:off x="2193471" y="2495550"/>
            <a:ext cx="1469571" cy="34290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193471" y="6006646"/>
            <a:ext cx="9998529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LOOK 02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rcRect l="55500" r="6000" t="5083" b="5083"/>
          <a:stretch/>
        </p:blipFill>
        <p:spPr>
          <a:xfrm>
            <a:off x="3777343" y="2495550"/>
            <a:ext cx="1469571" cy="34290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777343" y="6006646"/>
            <a:ext cx="8414657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LOOK 03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rcRect l="17857" r="17857" t="0" b="0"/>
          <a:stretch/>
        </p:blipFill>
        <p:spPr>
          <a:xfrm>
            <a:off x="5361214" y="2495550"/>
            <a:ext cx="1469571" cy="342900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5361214" y="6006646"/>
            <a:ext cx="6830786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LOOK 04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rcRect l="400" r="66800" t="11733" b="11733"/>
          <a:stretch/>
        </p:blipFill>
        <p:spPr>
          <a:xfrm>
            <a:off x="6945086" y="2495550"/>
            <a:ext cx="1469571" cy="342900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945086" y="6006646"/>
            <a:ext cx="5246914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LOOK 05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rcRect l="33600" r="33600" t="11733" b="11733"/>
          <a:stretch/>
        </p:blipFill>
        <p:spPr>
          <a:xfrm>
            <a:off x="8528957" y="2495550"/>
            <a:ext cx="1469571" cy="3429000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8528957" y="6006646"/>
            <a:ext cx="3663043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LOOK 06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7"/>
          <a:srcRect l="66800" r="400" t="11733" b="11733"/>
          <a:stretch/>
        </p:blipFill>
        <p:spPr>
          <a:xfrm>
            <a:off x="10112829" y="2495550"/>
            <a:ext cx="1469571" cy="3429000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10112829" y="6006646"/>
            <a:ext cx="2079171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LOOK 07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3" name="Text 14"/>
          <p:cNvSpPr/>
          <p:nvPr/>
        </p:nvSpPr>
        <p:spPr>
          <a:xfrm>
            <a:off x="609600" y="6499665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意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，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、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至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号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张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影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局</a:t>
            </a:r>
            <a:pPr algn="l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部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0EB"/>
          </a:solidFill>
          <a:ln/>
        </p:spPr>
      </p:sp>
      <p:sp>
        <p:nvSpPr>
          <p:cNvPr id="3" name="Text 1"/>
          <p:cNvSpPr/>
          <p:nvPr/>
        </p:nvSpPr>
        <p:spPr>
          <a:xfrm>
            <a:off x="5715000" y="308415"/>
            <a:ext cx="64770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毕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穿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750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次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12"/>
          <p:cNvSpPr/>
          <p:nvPr/>
        </p:nvSpPr>
        <p:spPr>
          <a:xfrm>
            <a:off x="0" y="290009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13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715000" y="509587"/>
            <a:ext cx="5867400" cy="9525"/>
          </a:xfrm>
          <a:prstGeom prst="rect">
            <a:avLst/>
          </a:prstGeom>
          <a:solidFill>
            <a:srgbClr val="19191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9" r="7" t="4300" b="10000"/>
          <a:stretch/>
        </p:blipFill>
        <p:spPr>
          <a:xfrm>
            <a:off x="0" y="0"/>
            <a:ext cx="5334000" cy="6858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753100" y="2070902"/>
            <a:ext cx="64389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45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</a:t>
            </a:r>
            <a:pPr algn="l" indent="0" marL="0">
              <a:buNone/>
            </a:pPr>
            <a:r>
              <a:rPr lang="en-US" sz="825" spc="45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825" spc="45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82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5715000" y="642660"/>
            <a:ext cx="6477000" cy="148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0" spc="-300" kern="0" dirty="0">
                <a:solidFill>
                  <a:srgbClr val="B048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</a:t>
            </a:r>
            <a:pPr algn="l" indent="0" marL="0">
              <a:buNone/>
            </a:pPr>
            <a:r>
              <a:rPr lang="en-US" sz="9750" dirty="0">
                <a:solidFill>
                  <a:srgbClr val="B048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</a:t>
            </a:r>
            <a:endParaRPr lang="en-US" sz="97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5715000" y="2356253"/>
            <a:ext cx="6477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渐变拼片长风衣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5715000" y="3233738"/>
            <a:ext cx="5867400" cy="9525"/>
          </a:xfrm>
          <a:prstGeom prst="rect">
            <a:avLst/>
          </a:prstGeom>
          <a:solidFill>
            <a:srgbClr val="DCD9D0"/>
          </a:solidFill>
          <a:ln/>
        </p:spPr>
      </p:sp>
      <p:sp>
        <p:nvSpPr>
          <p:cNvPr id="11" name="Text 8"/>
          <p:cNvSpPr/>
          <p:nvPr/>
        </p:nvSpPr>
        <p:spPr>
          <a:xfrm>
            <a:off x="5715000" y="3385352"/>
            <a:ext cx="6477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l" indent="0" marL="0">
              <a:buNone/>
            </a:pPr>
            <a:r>
              <a:rPr lang="en-US" sz="82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料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858000" y="3368110"/>
            <a:ext cx="5334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几条旧裤的大块裁片，按色阶斜向排开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5715000" y="4014788"/>
            <a:ext cx="5867400" cy="9525"/>
          </a:xfrm>
          <a:prstGeom prst="rect">
            <a:avLst/>
          </a:prstGeom>
          <a:solidFill>
            <a:srgbClr val="DCD9D0"/>
          </a:solidFill>
          <a:ln/>
        </p:spPr>
      </p:sp>
      <p:sp>
        <p:nvSpPr>
          <p:cNvPr id="14" name="Text 11"/>
          <p:cNvSpPr/>
          <p:nvPr/>
        </p:nvSpPr>
        <p:spPr>
          <a:xfrm>
            <a:off x="5715000" y="4166402"/>
            <a:ext cx="6477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</a:t>
            </a:r>
            <a:pPr algn="l" indent="0" marL="0">
              <a:buNone/>
            </a:pPr>
            <a:r>
              <a:rPr lang="en-US" sz="82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艺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858000" y="4149160"/>
            <a:ext cx="5334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受力处平接压明线，衣身叠拼留毛边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5715000" y="4795838"/>
            <a:ext cx="5867400" cy="9525"/>
          </a:xfrm>
          <a:prstGeom prst="rect">
            <a:avLst/>
          </a:prstGeom>
          <a:solidFill>
            <a:srgbClr val="DCD9D0"/>
          </a:solidFill>
          <a:ln/>
        </p:spPr>
      </p:sp>
      <p:sp>
        <p:nvSpPr>
          <p:cNvPr id="17" name="Text 14"/>
          <p:cNvSpPr/>
          <p:nvPr/>
        </p:nvSpPr>
        <p:spPr>
          <a:xfrm>
            <a:off x="5715000" y="4947452"/>
            <a:ext cx="6477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色</a:t>
            </a:r>
            <a:pPr algn="l" indent="0" marL="0">
              <a:buNone/>
            </a:pPr>
            <a:r>
              <a:rPr lang="en-US" sz="82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阶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6858000" y="4930210"/>
            <a:ext cx="5334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肩上深档，往下一档档变浅到下摆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5715000" y="6499665"/>
            <a:ext cx="64770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（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意</a:t>
            </a:r>
            <a:pPr algn="l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）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0EB"/>
          </a:solidFill>
          <a:ln/>
        </p:spPr>
      </p:sp>
      <p:sp>
        <p:nvSpPr>
          <p:cNvPr id="3" name="Text 1"/>
          <p:cNvSpPr/>
          <p:nvPr/>
        </p:nvSpPr>
        <p:spPr>
          <a:xfrm>
            <a:off x="5715000" y="308415"/>
            <a:ext cx="64770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毕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穿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750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次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13"/>
          <p:cNvSpPr/>
          <p:nvPr/>
        </p:nvSpPr>
        <p:spPr>
          <a:xfrm>
            <a:off x="0" y="290009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14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715000" y="509587"/>
            <a:ext cx="5867400" cy="9525"/>
          </a:xfrm>
          <a:prstGeom prst="rect">
            <a:avLst/>
          </a:prstGeom>
          <a:solidFill>
            <a:srgbClr val="19191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11111" r="11111" t="0" b="0"/>
          <a:stretch/>
        </p:blipFill>
        <p:spPr>
          <a:xfrm>
            <a:off x="0" y="0"/>
            <a:ext cx="5334000" cy="6858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753100" y="2070902"/>
            <a:ext cx="64389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45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</a:t>
            </a:r>
            <a:pPr algn="l" indent="0" marL="0">
              <a:buNone/>
            </a:pPr>
            <a:r>
              <a:rPr lang="en-US" sz="825" spc="45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825" spc="45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82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5715000" y="642660"/>
            <a:ext cx="6477000" cy="148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0" spc="-300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</a:t>
            </a:r>
            <a:pPr algn="l" indent="0" marL="0">
              <a:buNone/>
            </a:pPr>
            <a:r>
              <a:rPr lang="en-US" sz="9750" spc="-300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</a:t>
            </a:r>
            <a:pPr algn="l" indent="0" marL="0">
              <a:buNone/>
            </a:pPr>
            <a:r>
              <a:rPr lang="en-US" sz="9750" spc="-300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 </a:t>
            </a:r>
            <a:pPr algn="l" indent="0" marL="0">
              <a:buNone/>
            </a:pPr>
            <a:r>
              <a:rPr lang="en-US" sz="9750" spc="-300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</a:t>
            </a:r>
            <a:pPr algn="l" indent="0" marL="0">
              <a:buNone/>
            </a:pPr>
            <a:r>
              <a:rPr lang="en-US" sz="97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</a:t>
            </a:r>
            <a:endParaRPr lang="en-US" sz="97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5715000" y="2356253"/>
            <a:ext cx="6477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腰头和裤腿，换个位置再用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5715000" y="3233738"/>
            <a:ext cx="5867400" cy="9525"/>
          </a:xfrm>
          <a:prstGeom prst="rect">
            <a:avLst/>
          </a:prstGeom>
          <a:solidFill>
            <a:srgbClr val="DCD9D0"/>
          </a:solidFill>
          <a:ln/>
        </p:spPr>
      </p:sp>
      <p:sp>
        <p:nvSpPr>
          <p:cNvPr id="11" name="Text 8"/>
          <p:cNvSpPr/>
          <p:nvPr/>
        </p:nvSpPr>
        <p:spPr>
          <a:xfrm>
            <a:off x="5715000" y="3385352"/>
            <a:ext cx="6477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82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858000" y="3368110"/>
            <a:ext cx="5334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腰头横拼短夹克，侧缝外翻的阔腿裤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5715000" y="4014788"/>
            <a:ext cx="5867400" cy="9525"/>
          </a:xfrm>
          <a:prstGeom prst="rect">
            <a:avLst/>
          </a:prstGeom>
          <a:solidFill>
            <a:srgbClr val="DCD9D0"/>
          </a:solidFill>
          <a:ln/>
        </p:spPr>
      </p:sp>
      <p:sp>
        <p:nvSpPr>
          <p:cNvPr id="14" name="Text 11"/>
          <p:cNvSpPr/>
          <p:nvPr/>
        </p:nvSpPr>
        <p:spPr>
          <a:xfrm>
            <a:off x="5715000" y="4166402"/>
            <a:ext cx="6477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82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858000" y="4149160"/>
            <a:ext cx="5334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裤腿裁成长条，深浅交替拼成长裙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5715000" y="4795838"/>
            <a:ext cx="5867400" cy="9525"/>
          </a:xfrm>
          <a:prstGeom prst="rect">
            <a:avLst/>
          </a:prstGeom>
          <a:solidFill>
            <a:srgbClr val="DCD9D0"/>
          </a:solidFill>
          <a:ln/>
        </p:spPr>
      </p:sp>
      <p:sp>
        <p:nvSpPr>
          <p:cNvPr id="17" name="Text 14"/>
          <p:cNvSpPr/>
          <p:nvPr/>
        </p:nvSpPr>
        <p:spPr>
          <a:xfrm>
            <a:off x="5715000" y="4947452"/>
            <a:ext cx="6477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共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</a:t>
            </a:r>
            <a:pPr algn="l" indent="0" marL="0">
              <a:buNone/>
            </a:pPr>
            <a:r>
              <a:rPr lang="en-US" sz="82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点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6858000" y="4930210"/>
            <a:ext cx="5334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保留原来的腰头、侧缝和黄色明线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5715000" y="6499665"/>
            <a:ext cx="64770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（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左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）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（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右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）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（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意</a:t>
            </a:r>
            <a:pPr algn="l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）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0EB"/>
          </a:solidFill>
          <a:ln/>
        </p:spPr>
      </p:sp>
      <p:sp>
        <p:nvSpPr>
          <p:cNvPr id="3" name="Text 1"/>
          <p:cNvSpPr/>
          <p:nvPr/>
        </p:nvSpPr>
        <p:spPr>
          <a:xfrm>
            <a:off x="5715000" y="308415"/>
            <a:ext cx="64770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毕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穿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750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次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14"/>
          <p:cNvSpPr/>
          <p:nvPr/>
        </p:nvSpPr>
        <p:spPr>
          <a:xfrm>
            <a:off x="0" y="290009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15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715000" y="509587"/>
            <a:ext cx="5867400" cy="9525"/>
          </a:xfrm>
          <a:prstGeom prst="rect">
            <a:avLst/>
          </a:prstGeom>
          <a:solidFill>
            <a:srgbClr val="19191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9" r="7" t="5700" b="8600"/>
          <a:stretch/>
        </p:blipFill>
        <p:spPr>
          <a:xfrm>
            <a:off x="0" y="0"/>
            <a:ext cx="5334000" cy="6858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753100" y="2070902"/>
            <a:ext cx="64389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45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</a:t>
            </a:r>
            <a:pPr algn="l" indent="0" marL="0">
              <a:buNone/>
            </a:pPr>
            <a:r>
              <a:rPr lang="en-US" sz="825" spc="45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825" spc="45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82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5715000" y="642660"/>
            <a:ext cx="6477000" cy="148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0" spc="-300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</a:t>
            </a:r>
            <a:pPr algn="l" indent="0" marL="0">
              <a:buNone/>
            </a:pPr>
            <a:r>
              <a:rPr lang="en-US" sz="97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4</a:t>
            </a:r>
            <a:endParaRPr lang="en-US" sz="97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5715000" y="2356253"/>
            <a:ext cx="6477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色阶长裙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5715000" y="3233738"/>
            <a:ext cx="5867400" cy="9525"/>
          </a:xfrm>
          <a:prstGeom prst="rect">
            <a:avLst/>
          </a:prstGeom>
          <a:solidFill>
            <a:srgbClr val="DCD9D0"/>
          </a:solidFill>
          <a:ln/>
        </p:spPr>
      </p:sp>
      <p:sp>
        <p:nvSpPr>
          <p:cNvPr id="11" name="Text 8"/>
          <p:cNvSpPr/>
          <p:nvPr/>
        </p:nvSpPr>
        <p:spPr>
          <a:xfrm>
            <a:off x="5715000" y="3385352"/>
            <a:ext cx="6477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l" indent="0" marL="0">
              <a:buNone/>
            </a:pPr>
            <a:r>
              <a:rPr lang="en-US" sz="82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料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858000" y="3368110"/>
            <a:ext cx="5334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横向布条按色阶排，上深下浅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5715000" y="4014788"/>
            <a:ext cx="5867400" cy="9525"/>
          </a:xfrm>
          <a:prstGeom prst="rect">
            <a:avLst/>
          </a:prstGeom>
          <a:solidFill>
            <a:srgbClr val="DCD9D0"/>
          </a:solidFill>
          <a:ln/>
        </p:spPr>
      </p:sp>
      <p:sp>
        <p:nvSpPr>
          <p:cNvPr id="14" name="Text 11"/>
          <p:cNvSpPr/>
          <p:nvPr/>
        </p:nvSpPr>
        <p:spPr>
          <a:xfrm>
            <a:off x="5715000" y="4166402"/>
            <a:ext cx="6477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</a:t>
            </a:r>
            <a:pPr algn="l" indent="0" marL="0">
              <a:buNone/>
            </a:pPr>
            <a:r>
              <a:rPr lang="en-US" sz="82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艺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858000" y="4149160"/>
            <a:ext cx="5334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布条之间叠拼，边缘不锁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5715000" y="4795838"/>
            <a:ext cx="5867400" cy="9525"/>
          </a:xfrm>
          <a:prstGeom prst="rect">
            <a:avLst/>
          </a:prstGeom>
          <a:solidFill>
            <a:srgbClr val="DCD9D0"/>
          </a:solidFill>
          <a:ln/>
        </p:spPr>
      </p:sp>
      <p:sp>
        <p:nvSpPr>
          <p:cNvPr id="17" name="Text 14"/>
          <p:cNvSpPr/>
          <p:nvPr/>
        </p:nvSpPr>
        <p:spPr>
          <a:xfrm>
            <a:off x="5715000" y="4947452"/>
            <a:ext cx="6477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廓</a:t>
            </a:r>
            <a:pPr algn="l" indent="0" marL="0">
              <a:buNone/>
            </a:pPr>
            <a:r>
              <a:rPr lang="en-US" sz="82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形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6858000" y="4930210"/>
            <a:ext cx="5334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无袖长裙，裙摆落到地面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5715000" y="6499665"/>
            <a:ext cx="64770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（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意</a:t>
            </a:r>
            <a:pPr algn="l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）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0EB"/>
          </a:solidFill>
          <a:ln/>
        </p:spPr>
      </p:sp>
      <p:sp>
        <p:nvSpPr>
          <p:cNvPr id="3" name="Text 1"/>
          <p:cNvSpPr/>
          <p:nvPr/>
        </p:nvSpPr>
        <p:spPr>
          <a:xfrm>
            <a:off x="5715000" y="308415"/>
            <a:ext cx="64770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毕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穿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750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次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15"/>
          <p:cNvSpPr/>
          <p:nvPr/>
        </p:nvSpPr>
        <p:spPr>
          <a:xfrm>
            <a:off x="0" y="290009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16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715000" y="509587"/>
            <a:ext cx="5867400" cy="9525"/>
          </a:xfrm>
          <a:prstGeom prst="rect">
            <a:avLst/>
          </a:prstGeom>
          <a:solidFill>
            <a:srgbClr val="19191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11111" r="11111" t="0" b="0"/>
          <a:stretch/>
        </p:blipFill>
        <p:spPr>
          <a:xfrm>
            <a:off x="0" y="0"/>
            <a:ext cx="5334000" cy="6858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753100" y="2070902"/>
            <a:ext cx="64389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45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</a:t>
            </a:r>
            <a:pPr algn="l" indent="0" marL="0">
              <a:buNone/>
            </a:pPr>
            <a:r>
              <a:rPr lang="en-US" sz="825" spc="45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825" spc="45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82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5715000" y="642660"/>
            <a:ext cx="6477000" cy="148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0" spc="-300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</a:t>
            </a:r>
            <a:pPr algn="l" indent="0" marL="0">
              <a:buNone/>
            </a:pPr>
            <a:r>
              <a:rPr lang="en-US" sz="9750" spc="-300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5</a:t>
            </a:r>
            <a:pPr algn="l" indent="0" marL="0">
              <a:buNone/>
            </a:pPr>
            <a:r>
              <a:rPr lang="en-US" sz="9750" spc="-300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–</a:t>
            </a:r>
            <a:pPr algn="l" indent="0" marL="0">
              <a:buNone/>
            </a:pPr>
            <a:r>
              <a:rPr lang="en-US" sz="9750" spc="-300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</a:t>
            </a:r>
            <a:pPr algn="l" indent="0" marL="0">
              <a:buNone/>
            </a:pPr>
            <a:r>
              <a:rPr lang="en-US" sz="97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7</a:t>
            </a:r>
            <a:endParaRPr lang="en-US" sz="97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5715000" y="2356253"/>
            <a:ext cx="6477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毛边、口袋印和工装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5715000" y="3233738"/>
            <a:ext cx="5867400" cy="9525"/>
          </a:xfrm>
          <a:prstGeom prst="rect">
            <a:avLst/>
          </a:prstGeom>
          <a:solidFill>
            <a:srgbClr val="DCD9D0"/>
          </a:solidFill>
          <a:ln/>
        </p:spPr>
      </p:sp>
      <p:sp>
        <p:nvSpPr>
          <p:cNvPr id="11" name="Text 8"/>
          <p:cNvSpPr/>
          <p:nvPr/>
        </p:nvSpPr>
        <p:spPr>
          <a:xfrm>
            <a:off x="5715000" y="3385352"/>
            <a:ext cx="6477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82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858000" y="3368110"/>
            <a:ext cx="5334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拼接衬衫，过肩和袖口的毛边露在外面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5715000" y="4014788"/>
            <a:ext cx="5867400" cy="9525"/>
          </a:xfrm>
          <a:prstGeom prst="rect">
            <a:avLst/>
          </a:prstGeom>
          <a:solidFill>
            <a:srgbClr val="DCD9D0"/>
          </a:solidFill>
          <a:ln/>
        </p:spPr>
      </p:sp>
      <p:sp>
        <p:nvSpPr>
          <p:cNvPr id="14" name="Text 11"/>
          <p:cNvSpPr/>
          <p:nvPr/>
        </p:nvSpPr>
        <p:spPr>
          <a:xfrm>
            <a:off x="5715000" y="4166402"/>
            <a:ext cx="6477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82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858000" y="4149160"/>
            <a:ext cx="5334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连衣裙，拆掉口袋后的深色印子排成图案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5715000" y="4795838"/>
            <a:ext cx="5867400" cy="9525"/>
          </a:xfrm>
          <a:prstGeom prst="rect">
            <a:avLst/>
          </a:prstGeom>
          <a:solidFill>
            <a:srgbClr val="DCD9D0"/>
          </a:solidFill>
          <a:ln/>
        </p:spPr>
      </p:sp>
      <p:sp>
        <p:nvSpPr>
          <p:cNvPr id="17" name="Text 14"/>
          <p:cNvSpPr/>
          <p:nvPr/>
        </p:nvSpPr>
        <p:spPr>
          <a:xfrm>
            <a:off x="5715000" y="4947452"/>
            <a:ext cx="6477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225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825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6858000" y="4930210"/>
            <a:ext cx="5334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工装连体裤，中深档拼身，浅档做口袋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5715000" y="6499665"/>
            <a:ext cx="64770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左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到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右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：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、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、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（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</a:t>
            </a:r>
            <a:pPr algn="l" indent="0" marL="0">
              <a:buNone/>
            </a:pPr>
            <a:r>
              <a:rPr lang="en-US" sz="750" spc="38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意</a:t>
            </a:r>
            <a:pPr algn="l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）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0EB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08415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毕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穿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750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次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308415"/>
            <a:ext cx="10096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750" spc="300" kern="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边</a:t>
            </a:r>
            <a:pPr algn="r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界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16"/>
          <p:cNvSpPr/>
          <p:nvPr/>
        </p:nvSpPr>
        <p:spPr>
          <a:xfrm>
            <a:off x="0" y="290009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17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09600" y="509587"/>
            <a:ext cx="10972800" cy="9525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1096988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这个系列示范了一种做法，</a:t>
            </a:r>
            <a:pPr algn="l" indent="0" marL="0">
              <a:buNone/>
            </a:pPr>
            <a:r>
              <a:rPr lang="en-US" sz="2550" dirty="0">
                <a:solidFill>
                  <a:srgbClr val="B048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没有解决环境问题</a:t>
            </a:r>
            <a:endParaRPr lang="en-US" sz="25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09600" y="1898333"/>
            <a:ext cx="5257800" cy="13335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9" name="Text 7"/>
          <p:cNvSpPr/>
          <p:nvPr/>
        </p:nvSpPr>
        <p:spPr>
          <a:xfrm>
            <a:off x="609600" y="2018292"/>
            <a:ext cx="115824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做到了</a:t>
            </a:r>
            <a:endParaRPr lang="en-US" sz="19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41350" y="2619375"/>
            <a:ext cx="127000" cy="87313"/>
          </a:xfrm>
          <a:custGeom>
            <a:avLst/>
            <a:gdLst/>
            <a:ahLst/>
            <a:cxnLst/>
            <a:rect l="l" t="t" r="r" b="b"/>
            <a:pathLst>
              <a:path w="127000" h="87313">
                <a:moveTo>
                  <a:pt x="127000" y="0"/>
                </a:moveTo>
                <a:lnTo>
                  <a:pt x="39688" y="87313"/>
                </a:lnTo>
                <a:lnTo>
                  <a:pt x="0" y="47625"/>
                </a:lnTo>
              </a:path>
            </a:pathLst>
          </a:custGeom>
          <a:noFill/>
          <a:ln w="14288">
            <a:solidFill>
              <a:srgbClr val="19191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33450" y="2596585"/>
            <a:ext cx="112585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旧牛仔的颜色、磨痕和缝线留了下来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33450" y="2871364"/>
            <a:ext cx="112585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面料层级再造，纤维没有被打碎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09600" y="3252788"/>
            <a:ext cx="5257800" cy="9525"/>
          </a:xfrm>
          <a:prstGeom prst="rect">
            <a:avLst/>
          </a:prstGeom>
          <a:solidFill>
            <a:srgbClr val="DCD9D0"/>
          </a:solidFill>
          <a:ln/>
        </p:spPr>
      </p:sp>
      <p:sp>
        <p:nvSpPr>
          <p:cNvPr id="14" name="Shape 12"/>
          <p:cNvSpPr/>
          <p:nvPr/>
        </p:nvSpPr>
        <p:spPr>
          <a:xfrm>
            <a:off x="641350" y="3495675"/>
            <a:ext cx="127000" cy="87313"/>
          </a:xfrm>
          <a:custGeom>
            <a:avLst/>
            <a:gdLst/>
            <a:ahLst/>
            <a:cxnLst/>
            <a:rect l="l" t="t" r="r" b="b"/>
            <a:pathLst>
              <a:path w="127000" h="87313">
                <a:moveTo>
                  <a:pt x="127000" y="0"/>
                </a:moveTo>
                <a:lnTo>
                  <a:pt x="39688" y="87313"/>
                </a:lnTo>
                <a:lnTo>
                  <a:pt x="0" y="47625"/>
                </a:lnTo>
              </a:path>
            </a:pathLst>
          </a:custGeom>
          <a:noFill/>
          <a:ln w="14288">
            <a:solidFill>
              <a:srgbClr val="19191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33450" y="3472885"/>
            <a:ext cx="112585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来源不一的旧裤靠分档拼成一个系列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933450" y="3747664"/>
            <a:ext cx="112585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靠深、中、浅三档色差分级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09600" y="4129088"/>
            <a:ext cx="5257800" cy="9525"/>
          </a:xfrm>
          <a:prstGeom prst="rect">
            <a:avLst/>
          </a:prstGeom>
          <a:solidFill>
            <a:srgbClr val="DCD9D0"/>
          </a:solidFill>
          <a:ln/>
        </p:spPr>
      </p:sp>
      <p:sp>
        <p:nvSpPr>
          <p:cNvPr id="18" name="Shape 16"/>
          <p:cNvSpPr/>
          <p:nvPr/>
        </p:nvSpPr>
        <p:spPr>
          <a:xfrm>
            <a:off x="641350" y="4371975"/>
            <a:ext cx="127000" cy="87313"/>
          </a:xfrm>
          <a:custGeom>
            <a:avLst/>
            <a:gdLst/>
            <a:ahLst/>
            <a:cxnLst/>
            <a:rect l="l" t="t" r="r" b="b"/>
            <a:pathLst>
              <a:path w="127000" h="87313">
                <a:moveTo>
                  <a:pt x="127000" y="0"/>
                </a:moveTo>
                <a:lnTo>
                  <a:pt x="39688" y="87313"/>
                </a:lnTo>
                <a:lnTo>
                  <a:pt x="0" y="47625"/>
                </a:lnTo>
              </a:path>
            </a:pathLst>
          </a:custGeom>
          <a:noFill/>
          <a:ln w="14288">
            <a:solidFill>
              <a:srgbClr val="19191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33450" y="4349185"/>
            <a:ext cx="112585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整理出一套拆、分、拼的做法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933450" y="4623964"/>
            <a:ext cx="112585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三种拼法各管一类部位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09600" y="5005388"/>
            <a:ext cx="5257800" cy="9525"/>
          </a:xfrm>
          <a:prstGeom prst="rect">
            <a:avLst/>
          </a:prstGeom>
          <a:solidFill>
            <a:srgbClr val="DCD9D0"/>
          </a:solidFill>
          <a:ln/>
        </p:spPr>
      </p:sp>
      <p:sp>
        <p:nvSpPr>
          <p:cNvPr id="22" name="Shape 20"/>
          <p:cNvSpPr/>
          <p:nvPr/>
        </p:nvSpPr>
        <p:spPr>
          <a:xfrm>
            <a:off x="6324600" y="1898333"/>
            <a:ext cx="5257800" cy="13335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23" name="Text 21"/>
          <p:cNvSpPr/>
          <p:nvPr/>
        </p:nvSpPr>
        <p:spPr>
          <a:xfrm>
            <a:off x="6324600" y="2018292"/>
            <a:ext cx="58674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做不到</a:t>
            </a:r>
            <a:endParaRPr lang="en-US" sz="19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372225" y="261937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50" y="0"/>
                </a:moveTo>
                <a:lnTo>
                  <a:pt x="0" y="95250"/>
                </a:lnTo>
              </a:path>
            </a:pathLst>
          </a:custGeom>
          <a:noFill/>
          <a:ln w="14288">
            <a:solidFill>
              <a:srgbClr val="B0483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372225" y="261937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0" y="0"/>
                </a:moveTo>
                <a:lnTo>
                  <a:pt x="95250" y="95250"/>
                </a:lnTo>
              </a:path>
            </a:pathLst>
          </a:custGeom>
          <a:noFill/>
          <a:ln w="14288">
            <a:solidFill>
              <a:srgbClr val="B0483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648450" y="2596585"/>
            <a:ext cx="55435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劳动密集、来料不稳，难以规模化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6648450" y="2871364"/>
            <a:ext cx="55435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艾伦·麦克阿瑟基金会对这类做法的判断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6324600" y="3252788"/>
            <a:ext cx="5257800" cy="9525"/>
          </a:xfrm>
          <a:prstGeom prst="rect">
            <a:avLst/>
          </a:prstGeom>
          <a:solidFill>
            <a:srgbClr val="DCD9D0"/>
          </a:solidFill>
          <a:ln/>
        </p:spPr>
      </p:sp>
      <p:sp>
        <p:nvSpPr>
          <p:cNvPr id="29" name="Shape 27"/>
          <p:cNvSpPr/>
          <p:nvPr/>
        </p:nvSpPr>
        <p:spPr>
          <a:xfrm>
            <a:off x="6372225" y="349567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50" y="0"/>
                </a:moveTo>
                <a:lnTo>
                  <a:pt x="0" y="95250"/>
                </a:lnTo>
              </a:path>
            </a:pathLst>
          </a:custGeom>
          <a:noFill/>
          <a:ln w="14288">
            <a:solidFill>
              <a:srgbClr val="B0483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372225" y="349567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0" y="0"/>
                </a:moveTo>
                <a:lnTo>
                  <a:pt x="95250" y="95250"/>
                </a:lnTo>
              </a:path>
            </a:pathLst>
          </a:custGeom>
          <a:noFill/>
          <a:ln w="14288">
            <a:solidFill>
              <a:srgbClr val="B0483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648450" y="3472885"/>
            <a:ext cx="55435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环境账没有核算，不能说省了水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6648450" y="3747664"/>
            <a:ext cx="55435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清洗、辅料、边角料都有代价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6324600" y="4129088"/>
            <a:ext cx="5257800" cy="9525"/>
          </a:xfrm>
          <a:prstGeom prst="rect">
            <a:avLst/>
          </a:prstGeom>
          <a:solidFill>
            <a:srgbClr val="DCD9D0"/>
          </a:solidFill>
          <a:ln/>
        </p:spPr>
      </p:sp>
      <p:sp>
        <p:nvSpPr>
          <p:cNvPr id="34" name="Shape 32"/>
          <p:cNvSpPr/>
          <p:nvPr/>
        </p:nvSpPr>
        <p:spPr>
          <a:xfrm>
            <a:off x="6372225" y="437197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50" y="0"/>
                </a:moveTo>
                <a:lnTo>
                  <a:pt x="0" y="95250"/>
                </a:lnTo>
              </a:path>
            </a:pathLst>
          </a:custGeom>
          <a:noFill/>
          <a:ln w="14288">
            <a:solidFill>
              <a:srgbClr val="B0483C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372225" y="437197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0" y="0"/>
                </a:moveTo>
                <a:lnTo>
                  <a:pt x="95250" y="95250"/>
                </a:lnTo>
              </a:path>
            </a:pathLst>
          </a:custGeom>
          <a:noFill/>
          <a:ln w="14288">
            <a:solidFill>
              <a:srgbClr val="B0483C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648450" y="4349185"/>
            <a:ext cx="55435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919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全国一年回收约 555 万吨，系列按条用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6648450" y="4623964"/>
            <a:ext cx="55435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年数据，中国物资再生协会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6324600" y="5005388"/>
            <a:ext cx="5257800" cy="9525"/>
          </a:xfrm>
          <a:prstGeom prst="rect">
            <a:avLst/>
          </a:prstGeom>
          <a:solidFill>
            <a:srgbClr val="DCD9D0"/>
          </a:solidFill>
          <a:ln/>
        </p:spPr>
      </p:sp>
      <p:sp>
        <p:nvSpPr>
          <p:cNvPr id="39" name="Shape 37"/>
          <p:cNvSpPr/>
          <p:nvPr/>
        </p:nvSpPr>
        <p:spPr>
          <a:xfrm>
            <a:off x="609600" y="5405438"/>
            <a:ext cx="10972800" cy="9525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40" name="Text 38"/>
          <p:cNvSpPr/>
          <p:nvPr/>
        </p:nvSpPr>
        <p:spPr>
          <a:xfrm>
            <a:off x="0" y="5483427"/>
            <a:ext cx="12192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spc="150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能</a:t>
            </a:r>
            <a:pPr algn="ctr" indent="0" marL="0">
              <a:buNone/>
            </a:pPr>
            <a:r>
              <a:rPr lang="en-US" sz="1500" spc="150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说</a:t>
            </a:r>
            <a:pPr algn="ctr" indent="0" marL="0">
              <a:buNone/>
            </a:pPr>
            <a:r>
              <a:rPr lang="en-US" sz="1500" spc="150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的</a:t>
            </a:r>
            <a:pPr algn="ctr" indent="0" marL="0">
              <a:buNone/>
            </a:pPr>
            <a:r>
              <a:rPr lang="en-US" sz="1500" spc="150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是</a:t>
            </a:r>
            <a:pPr algn="ctr" indent="0" marL="0">
              <a:buNone/>
            </a:pPr>
            <a:r>
              <a:rPr lang="en-US" sz="1500" spc="150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方</a:t>
            </a:r>
            <a:pPr algn="ctr" indent="0" marL="0">
              <a:buNone/>
            </a:pPr>
            <a:r>
              <a:rPr lang="en-US" sz="1500" spc="150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法</a:t>
            </a:r>
            <a:pPr algn="ctr" indent="0" marL="0">
              <a:buNone/>
            </a:pPr>
            <a:r>
              <a:rPr lang="en-US" sz="1500" spc="150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，</a:t>
            </a:r>
            <a:pPr algn="ctr" indent="0" marL="0">
              <a:buNone/>
            </a:pPr>
            <a:r>
              <a:rPr lang="en-US" sz="1500" spc="150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不</a:t>
            </a:r>
            <a:pPr algn="ctr" indent="0" marL="0">
              <a:buNone/>
            </a:pPr>
            <a:r>
              <a:rPr lang="en-US" sz="1500" spc="150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能</a:t>
            </a:r>
            <a:pPr algn="ctr" indent="0" marL="0">
              <a:buNone/>
            </a:pPr>
            <a:r>
              <a:rPr lang="en-US" sz="1500" spc="150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说</a:t>
            </a:r>
            <a:pPr algn="ctr" indent="0" marL="0">
              <a:buNone/>
            </a:pPr>
            <a:r>
              <a:rPr lang="en-US" sz="1500" spc="150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的</a:t>
            </a:r>
            <a:pPr algn="ctr" indent="0" marL="0">
              <a:buNone/>
            </a:pPr>
            <a:r>
              <a:rPr lang="en-US" sz="1500" spc="150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是</a:t>
            </a:r>
            <a:pPr algn="ctr" indent="0" marL="0">
              <a:buNone/>
            </a:pPr>
            <a:r>
              <a:rPr lang="en-US" sz="1500" spc="150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环</a:t>
            </a:r>
            <a:pPr algn="ctr" indent="0" marL="0">
              <a:buNone/>
            </a:pPr>
            <a:r>
              <a:rPr lang="en-US" sz="1500" spc="150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境</a:t>
            </a:r>
            <a:pPr algn="ctr" indent="0" marL="0">
              <a:buNone/>
            </a:pPr>
            <a:r>
              <a:rPr lang="en-US" sz="1500" spc="150" kern="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收</a:t>
            </a:r>
            <a:pPr algn="ctr" indent="0" marL="0">
              <a:buNone/>
            </a:pPr>
            <a:r>
              <a:rPr lang="en-US" sz="1500" dirty="0">
                <a:solidFill>
                  <a:srgbClr val="19191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益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609600" y="5786438"/>
            <a:ext cx="10972800" cy="9525"/>
          </a:xfrm>
          <a:prstGeom prst="rect">
            <a:avLst/>
          </a:prstGeom>
          <a:solidFill>
            <a:srgbClr val="191919"/>
          </a:solidFill>
          <a:ln/>
        </p:spPr>
      </p:sp>
      <p:sp>
        <p:nvSpPr>
          <p:cNvPr id="42" name="Text 40"/>
          <p:cNvSpPr/>
          <p:nvPr/>
        </p:nvSpPr>
        <p:spPr>
          <a:xfrm>
            <a:off x="609600" y="6394890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646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来源：艾伦·麦克阿瑟基金会《A New Textiles Economy》（2017），中国物资再生协会（2025 年回收量）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08415"/>
            <a:ext cx="115824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毕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穿</a:t>
            </a:r>
            <a:pPr algn="l" indent="0" marL="0">
              <a:buNone/>
            </a:pPr>
            <a:r>
              <a:rPr lang="en-US" sz="750" b="1" spc="300" kern="0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750" b="1" dirty="0">
                <a:solidFill>
                  <a:srgbClr val="F2F0E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次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09600" y="509587"/>
            <a:ext cx="10972800" cy="9525"/>
          </a:xfrm>
          <a:prstGeom prst="rect">
            <a:avLst/>
          </a:prstGeom>
          <a:solidFill>
            <a:srgbClr val="F2F0EB"/>
          </a:solidFill>
          <a:ln/>
        </p:spPr>
      </p:sp>
      <p:sp>
        <p:nvSpPr>
          <p:cNvPr id="5" name="Text 3"/>
          <p:cNvSpPr/>
          <p:nvPr/>
        </p:nvSpPr>
        <p:spPr>
          <a:xfrm>
            <a:off x="0" y="2264884"/>
            <a:ext cx="12192000" cy="1257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0" spc="450" kern="0" dirty="0">
                <a:solidFill>
                  <a:srgbClr val="F2F0E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谢</a:t>
            </a:r>
            <a:pPr algn="ctr" indent="0" marL="0">
              <a:buNone/>
            </a:pPr>
            <a:r>
              <a:rPr lang="en-US" sz="8250" spc="450" kern="0" dirty="0">
                <a:solidFill>
                  <a:srgbClr val="F2F0E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谢</a:t>
            </a:r>
            <a:pPr algn="ctr" indent="0" marL="0">
              <a:buNone/>
            </a:pPr>
            <a:r>
              <a:rPr lang="en-US" sz="8250" spc="450" kern="0" dirty="0">
                <a:solidFill>
                  <a:srgbClr val="F2F0E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各</a:t>
            </a:r>
            <a:pPr algn="ctr" indent="0" marL="0">
              <a:buNone/>
            </a:pPr>
            <a:r>
              <a:rPr lang="en-US" sz="8250" spc="450" kern="0" dirty="0">
                <a:solidFill>
                  <a:srgbClr val="F2F0E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位</a:t>
            </a:r>
            <a:pPr algn="ctr" indent="0" marL="0">
              <a:buNone/>
            </a:pPr>
            <a:r>
              <a:rPr lang="en-US" sz="8250" spc="450" kern="0" dirty="0">
                <a:solidFill>
                  <a:srgbClr val="F2F0E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老</a:t>
            </a:r>
            <a:pPr algn="ctr" indent="0" marL="0">
              <a:buNone/>
            </a:pPr>
            <a:r>
              <a:rPr lang="en-US" sz="8250" dirty="0">
                <a:solidFill>
                  <a:srgbClr val="F2F0E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师</a:t>
            </a:r>
            <a:endParaRPr lang="en-US" sz="8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715000" y="3990975"/>
            <a:ext cx="762000" cy="19050"/>
          </a:xfrm>
          <a:prstGeom prst="rect">
            <a:avLst/>
          </a:prstGeom>
          <a:solidFill>
            <a:srgbClr val="B0483C"/>
          </a:solidFill>
          <a:ln/>
        </p:spPr>
      </p:sp>
      <p:sp>
        <p:nvSpPr>
          <p:cNvPr id="7" name="Text 5"/>
          <p:cNvSpPr/>
          <p:nvPr/>
        </p:nvSpPr>
        <p:spPr>
          <a:xfrm>
            <a:off x="0" y="4291673"/>
            <a:ext cx="12192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spc="45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</a:t>
            </a:r>
            <a:pPr algn="ctr" indent="0" marL="0">
              <a:buNone/>
            </a:pPr>
            <a:r>
              <a:rPr lang="en-US" sz="1125" spc="45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穿</a:t>
            </a:r>
            <a:pPr algn="ctr" indent="0" marL="0">
              <a:buNone/>
            </a:pPr>
            <a:r>
              <a:rPr lang="en-US" sz="1125" spc="45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ctr" indent="0" marL="0">
              <a:buNone/>
            </a:pPr>
            <a:r>
              <a:rPr lang="en-US" sz="1125" spc="45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次</a:t>
            </a:r>
            <a:pPr algn="ctr" indent="0" marL="0">
              <a:buNone/>
            </a:pPr>
            <a:r>
              <a:rPr lang="en-US" sz="1125" spc="45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ctr" indent="0" marL="0">
              <a:buNone/>
            </a:pPr>
            <a:r>
              <a:rPr lang="en-US" sz="1125" spc="45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ctr" indent="0" marL="0">
              <a:buNone/>
            </a:pPr>
            <a:r>
              <a:rPr lang="en-US" sz="1125" spc="45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ctr" indent="0" marL="0">
              <a:buNone/>
            </a:pPr>
            <a:r>
              <a:rPr lang="en-US" sz="1125" spc="45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答</a:t>
            </a:r>
            <a:pPr algn="ctr" indent="0" marL="0">
              <a:buNone/>
            </a:pPr>
            <a:r>
              <a:rPr lang="en-US" sz="1125" spc="45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辩</a:t>
            </a:r>
            <a:pPr algn="ctr" indent="0" marL="0">
              <a:buNone/>
            </a:pPr>
            <a:r>
              <a:rPr lang="en-US" sz="1125" spc="45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</a:t>
            </a:r>
            <a:pPr algn="ctr" indent="0" marL="0">
              <a:buNone/>
            </a:pPr>
            <a:r>
              <a:rPr lang="en-US" sz="1125" spc="45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束</a:t>
            </a:r>
            <a:pPr algn="ctr" indent="0" marL="0">
              <a:buNone/>
            </a:pPr>
            <a:r>
              <a:rPr lang="en-US" sz="1125" spc="45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，</a:t>
            </a:r>
            <a:pPr algn="ctr" indent="0" marL="0">
              <a:buNone/>
            </a:pPr>
            <a:r>
              <a:rPr lang="en-US" sz="1125" spc="45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</a:t>
            </a:r>
            <a:pPr algn="ctr" indent="0" marL="0">
              <a:buNone/>
            </a:pPr>
            <a:r>
              <a:rPr lang="en-US" sz="1125" spc="45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</a:t>
            </a:r>
            <a:pPr algn="ctr" indent="0" marL="0">
              <a:buNone/>
            </a:pPr>
            <a:r>
              <a:rPr lang="en-US" sz="1125" spc="45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师</a:t>
            </a:r>
            <a:pPr algn="ctr" indent="0" marL="0">
              <a:buNone/>
            </a:pPr>
            <a:r>
              <a:rPr lang="en-US" sz="1125" spc="450" kern="0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</a:t>
            </a:r>
            <a:pPr algn="ctr" indent="0" marL="0">
              <a:buNone/>
            </a:pPr>
            <a:r>
              <a:rPr lang="en-US" sz="1125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1980-01-01T00:00:00Z</dcterms:created>
  <dcterms:modified xsi:type="dcterms:W3CDTF">1980-01-01T00:00:00Z</dcterms:modified>
</cp:coreProperties>
</file>