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My final project is called Wear It Again. I took used jeans apart, sorted the pieces by shade and pieced them back together into a collection of seven looks. The coat on the cover is LOOK 01. One note before I start: the cover and every picture of the work and the process in this deck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go through this in five parts. The first two pages are background, and every figure on them is one I checked against the original document. The middle three parts are the design itself and take most of the time. The last page is about limits: I want to say plainly what this collection cannot prove.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this topic. In 2022 three ministries, led by the National Development and Reform Commission, set targets for recycling waste textiles: a 25% recycling rate by 2025 and 30% by 2030. An expert commentary published on the NDRC website gives the starting point: about 22 million tonnes of textile waste in 2020, about 20% of it recycled. I could not find any official figure on whether the 2025 target was met, so I only show the target. The same document asks for textiles that are easier to take apart, sort and recycle, and mentions collection drives on campus in graduation season and design competitions. Taking jeans apart and remaking them sits right on that first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at least two ways to count the water in a pair of jeans, and I keep them side by side rather than merging them. On the left is Levi's own 2015 life cycle assessment of one stonewashed 501: 3,781 litres of net water use, 68% of it in growing the cotton. That is the company's figure. On the right is a 2005 virtual water study: for 1,000 grams of jeans, a global average of 10,850 litres, which also counts rainwater and the water needed to dilute pollution. A larger figure that circulates online comes with no method, so I left it out. And to be clear, both numbers describe the cost of a new pair of jeans. Neither is water this collection saved.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inspiration. The section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inspiration is what wearing leaves on a pair of jeans. Unpick a back pocket and the cloth underneath, never sunned or rubbed, stays dark in the shape of the pocket. Knees bent thousands of times fade to white. Then there is the topstitching, the rolled hem, raw edges and old mends. I did not want to wash these away or hide them. I wanted them to be the pattern of the collection. The last image is a run of indigo shades, which is where the grading of the fabric later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fabric. All the main fabric in this collection comes from used jeans. Linings and trims are separate. The section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Turning an old pair of jeans into fabric I can cut takes five steps. The key one is the second: I open the original seams rather than cutting across them, so every piece keeps its full size and the old topstitching and seam marks survive. In the fifth step I join whole lengths of fabric first and only then cut the pattern, so I decide where the seams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 only unpick and never shred. Mechanical recycling chops cotton fibres short. In an industrial-scale trial at a spinning mill, virgin cotton had an upper quartile length of 28.3 millimetres and post-consumer recycled cotton only 18.9, about a third shorter by my own calculation from those two figures. Short fibre has to be blended with new cotton, and in a 30s ring-spun yarn recycled cotton could make up at most 25%. Unpick a whole piece and sew it again, and its colour, its wear and its original fibre are all still there. That is why this project stays at the level of fabric.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Jeans from different sources differ a lot in colour, and pieced at random they look like a mess. So I grade every piece into three shades. Dark pieces mostly come from places that saw little light, like the back of the waistband and under the pockets. Light pieces come from the knees, the seat and the creases. Grading gave me one rule: dark goes at the shoulder, light falls to the hem, and the running order of the collection follows the same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fabric experiments I made a set of joining samples and kept three methods, each for its own part of a garment. Where the garment takes strain I use a flat seam with topstitching, the strongest. On large body panels I overlap the pieces and leave the edges raw, so both shades show. Scraps too small for anything else are cut into narrow strips, which wastes nothing but means the most seams and the most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collection. The seven looks come out in order of shade, from deep indigo to pale blue. The section image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01 is a long dropped-shoulder trench, and the whole collection in one garment: dark at the shoulders, a shade lighter at each step, pale at the hem. The pieces run on the diagonal, so the seams step down the coat like a line of slashes. Shoulder seams and armholes, which take strain, are flat seams with topstitching. The body panels overlap with raw edges.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LOOKs 02 and 03 share one idea: the parts that make jeans recognisable, moved somewhere new. The cropped jacket in LOOK 02 is built from the waistbands of many pairs stacked in rows, and the wide trousers turn the old side seams outwards as a detail. LOOK 03 cuts jeans legs into long tapering panels and alternates dark and light into a long skirt, keeping the original yellow topstitching on every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04 is a sleeveless maxi dress that turns the shade scale into horizontal strips, darkest at the top and nearly white where the hem meets the floor. The strip edges are deliberately left unfinished, so with wear and washing the fraying keeps changing. That is what I wanted to keep: the garment is still being worn, and its marks are still growing.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three looks. LOOK 05 is a pieced shirt with raw edges left showing at the yoke and cuffs. LOOK 06 uses the dark marks left by unpicked pockets as a pattern across the front of a dress, the same trace as the first image on the moodboard. LOOK 07 is a workwear jumpsuit with a dark and mid body and pale pockets, and it closes the collection.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 want to be clear about the limits. What the collection achieves is a method: the colour and wear of old denim survive, and mismatched jeans become one collection through grading. What it cannot do comes in three parts. First, the Ellen MacArthur Foundation says plainly that this kind of remaking, taking cloth apart and sewing it again, is labour-intensive, has an unreliable supply, cannot be mass-produced and often leaves pieces too small or too worn. Second, I have not done the environmental accounting. Washing, trims and offcuts all have costs, and a 2018 peer-reviewed review found that reuse only pays off if the garment is actually worn and replaces a new purchase. Third, scale: the China National Resources Recycling Association puts the country's 2025 recovery of waste textiles at about 5.55 million tonnes, while a graduate collection uses jeans by the pair. So I do not claim this collection solves an environmental problem. It shows a design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end of my presentation. Thank you, and I am happy to take your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jpeg"/><Relationship Id="rId3" Type="http://schemas.openxmlformats.org/officeDocument/2006/relationships/image" Target="../media/image-6-3.jpeg"/><Relationship Id="rId4" Type="http://schemas.openxmlformats.org/officeDocument/2006/relationships/image" Target="../media/image-6-4.jpeg"/><Relationship Id="rId5" Type="http://schemas.openxmlformats.org/officeDocument/2006/relationships/image" Target="../media/image-6-5.jpeg"/><Relationship Id="rId6" Type="http://schemas.openxmlformats.org/officeDocument/2006/relationships/image" Target="../media/image-6-6.jpeg"/><Relationship Id="rId7" Type="http://schemas.openxmlformats.org/officeDocument/2006/relationships/slideLayout" Target="../slideLayouts/slideLayout4.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2.jpeg"/><Relationship Id="rId3" Type="http://schemas.openxmlformats.org/officeDocument/2006/relationships/image" Target="../media/image-12-2.jpeg"/><Relationship Id="rId4" Type="http://schemas.openxmlformats.org/officeDocument/2006/relationships/image" Target="../media/image-12-4.jpeg"/><Relationship Id="rId5" Type="http://schemas.openxmlformats.org/officeDocument/2006/relationships/image" Target="../media/image-12-5.jpeg"/><Relationship Id="rId6" Type="http://schemas.openxmlformats.org/officeDocument/2006/relationships/image" Target="../media/image-12-5.jpeg"/><Relationship Id="rId7" Type="http://schemas.openxmlformats.org/officeDocument/2006/relationships/image" Target="../media/image-12-5.jpeg"/><Relationship Id="rId8" Type="http://schemas.openxmlformats.org/officeDocument/2006/relationships/slideLayout" Target="../slideLayouts/slideLayout3.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2-2.jpe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2-4.jpe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2-5.jpe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41414"/>
          </a:solidFill>
          <a:ln/>
        </p:spPr>
      </p:sp>
      <p:pic>
        <p:nvPicPr>
          <p:cNvPr id="3" name="Image 0" descr="preencoded.png">    </p:cNvPr>
          <p:cNvPicPr>
            <a:picLocks noChangeAspect="1"/>
          </p:cNvPicPr>
          <p:nvPr/>
        </p:nvPicPr>
        <p:blipFill>
          <a:blip r:embed="rId1"/>
          <a:srcRect l="0" r="0" t="18750" b="43750"/>
          <a:stretch/>
        </p:blipFill>
        <p:spPr>
          <a:xfrm>
            <a:off x="0" y="0"/>
            <a:ext cx="12192000" cy="6858000"/>
          </a:xfrm>
          <a:prstGeom prst="rect">
            <a:avLst/>
          </a:prstGeom>
        </p:spPr>
      </p:pic>
      <p:sp>
        <p:nvSpPr>
          <p:cNvPr id="4" name="svg2pptx-gradient-s0000-0000"/>
          <p:cNvSpPr/>
          <p:nvPr/>
        </p:nvSpPr>
        <p:spPr>
          <a:xfrm>
            <a:off x="0" y="0"/>
            <a:ext cx="12192000" cy="6858000"/>
          </a:xfrm>
          <a:prstGeom prst="rect">
            <a:avLst/>
          </a:prstGeom>
          <a:gradFill rotWithShape="1">
            <a:gsLst>
              <a:gs pos="0">
                <a:srgbClr val="141414">
                  <a:alpha val="82000"/>
                </a:srgbClr>
              </a:gs>
              <a:gs pos="46000">
                <a:srgbClr val="141414">
                  <a:alpha val="35000"/>
                </a:srgbClr>
              </a:gs>
              <a:gs pos="70000">
                <a:srgbClr val="141414">
                  <a:alpha val="0"/>
                </a:srgbClr>
              </a:gs>
              <a:gs pos="100000">
                <a:srgbClr val="141414">
                  <a:alpha val="0"/>
                </a:srgbClr>
              </a:gs>
            </a:gsLst>
            <a:lin ang="0" scaled="1"/>
          </a:gradFill>
          <a:ln/>
        </p:spPr>
      </p:sp>
      <p:sp>
        <p:nvSpPr>
          <p:cNvPr id="5" name="svg2pptx-gradient-s0000-0001"/>
          <p:cNvSpPr/>
          <p:nvPr/>
        </p:nvSpPr>
        <p:spPr>
          <a:xfrm>
            <a:off x="0" y="5715000"/>
            <a:ext cx="12192000" cy="1143000"/>
          </a:xfrm>
          <a:prstGeom prst="rect">
            <a:avLst/>
          </a:prstGeom>
          <a:gradFill rotWithShape="1">
            <a:gsLst>
              <a:gs pos="0">
                <a:srgbClr val="141414">
                  <a:alpha val="0"/>
                </a:srgbClr>
              </a:gs>
              <a:gs pos="100000">
                <a:srgbClr val="141414">
                  <a:alpha val="62000"/>
                </a:srgbClr>
              </a:gs>
            </a:gsLst>
            <a:lin ang="5400000" scaled="1"/>
          </a:gradFill>
          <a:ln/>
        </p:spPr>
      </p:sp>
      <p:sp>
        <p:nvSpPr>
          <p:cNvPr id="6" name="Text 3"/>
          <p:cNvSpPr/>
          <p:nvPr/>
        </p:nvSpPr>
        <p:spPr>
          <a:xfrm>
            <a:off x="609600" y="480227"/>
            <a:ext cx="11582400" cy="125730"/>
          </a:xfrm>
          <a:prstGeom prst="rect">
            <a:avLst/>
          </a:prstGeom>
          <a:noFill/>
          <a:ln/>
        </p:spPr>
        <p:txBody>
          <a:bodyPr wrap="none" lIns="0" tIns="0" rIns="0" bIns="0" rtlCol="0" anchor="t"/>
          <a:lstStyle/>
          <a:p>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l</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P</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j</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B</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s</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h</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825" b="1" spc="150"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825" b="1" dirty="0">
                <a:solidFill>
                  <a:srgbClr val="F2F0EB"/>
                </a:solidFill>
                <a:latin typeface="Microsoft YaHei UI" pitchFamily="34" charset="0"/>
                <a:ea typeface="Microsoft YaHei" pitchFamily="34" charset="-122"/>
                <a:cs typeface="Microsoft YaHei UI" pitchFamily="34" charset="-120"/>
              </a:rPr>
              <a:t>n</a:t>
            </a:r>
            <a:endParaRPr lang="en-US" sz="825" dirty="0">
              <a:latin typeface="Microsoft YaHei UI" pitchFamily="34" charset="0"/>
              <a:ea typeface="Microsoft YaHei" pitchFamily="34" charset="-122"/>
              <a:cs typeface="Microsoft YaHei UI" pitchFamily="34" charset="-120"/>
            </a:endParaRPr>
          </a:p>
        </p:txBody>
      </p:sp>
      <p:sp>
        <p:nvSpPr>
          <p:cNvPr id="7" name="Shape 4"/>
          <p:cNvSpPr/>
          <p:nvPr/>
        </p:nvSpPr>
        <p:spPr>
          <a:xfrm>
            <a:off x="609600" y="719138"/>
            <a:ext cx="4724400" cy="9525"/>
          </a:xfrm>
          <a:prstGeom prst="rect">
            <a:avLst/>
          </a:prstGeom>
          <a:solidFill>
            <a:srgbClr val="F2F0EB"/>
          </a:solidFill>
          <a:ln/>
        </p:spPr>
      </p:sp>
      <p:sp>
        <p:nvSpPr>
          <p:cNvPr id="8" name="Text 5"/>
          <p:cNvSpPr/>
          <p:nvPr/>
        </p:nvSpPr>
        <p:spPr>
          <a:xfrm>
            <a:off x="533400" y="2849487"/>
            <a:ext cx="11658600" cy="1714500"/>
          </a:xfrm>
          <a:prstGeom prst="rect">
            <a:avLst/>
          </a:prstGeom>
          <a:noFill/>
          <a:ln/>
        </p:spPr>
        <p:txBody>
          <a:bodyPr wrap="none" lIns="0" tIns="0" rIns="0" bIns="0" rtlCol="0" anchor="t"/>
          <a:lstStyle/>
          <a:p>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W</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e</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a</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r</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 </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I</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t</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 </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A</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g</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a</a:t>
            </a:r>
            <a:pPr algn="l" indent="0" marL="0">
              <a:buNone/>
            </a:pPr>
            <a:r>
              <a:rPr lang="en-US" sz="11250" spc="-37" kern="0" dirty="0">
                <a:solidFill>
                  <a:srgbClr val="F2F0EB"/>
                </a:solidFill>
                <a:latin typeface="Times New Roman" pitchFamily="34" charset="0"/>
                <a:ea typeface="SimSun" pitchFamily="34" charset="-122"/>
                <a:cs typeface="Times New Roman" pitchFamily="34" charset="-120"/>
              </a:rPr>
              <a:t>i</a:t>
            </a:r>
            <a:pPr algn="l" indent="0" marL="0">
              <a:buNone/>
            </a:pPr>
            <a:r>
              <a:rPr lang="en-US" sz="11250" dirty="0">
                <a:solidFill>
                  <a:srgbClr val="F2F0EB"/>
                </a:solidFill>
                <a:latin typeface="Times New Roman" pitchFamily="34" charset="0"/>
                <a:ea typeface="SimSun" pitchFamily="34" charset="-122"/>
                <a:cs typeface="Times New Roman" pitchFamily="34" charset="-120"/>
              </a:rPr>
              <a:t>n</a:t>
            </a:r>
            <a:endParaRPr lang="en-US" sz="11250" dirty="0">
              <a:latin typeface="Times New Roman" pitchFamily="34" charset="0"/>
              <a:ea typeface="SimSun" pitchFamily="34" charset="-122"/>
              <a:cs typeface="Times New Roman" pitchFamily="34" charset="-120"/>
            </a:endParaRPr>
          </a:p>
        </p:txBody>
      </p:sp>
      <p:sp>
        <p:nvSpPr>
          <p:cNvPr id="9" name="Text 6"/>
          <p:cNvSpPr/>
          <p:nvPr/>
        </p:nvSpPr>
        <p:spPr>
          <a:xfrm>
            <a:off x="609600" y="4787696"/>
            <a:ext cx="11582400" cy="194310"/>
          </a:xfrm>
          <a:prstGeom prst="rect">
            <a:avLst/>
          </a:prstGeom>
          <a:noFill/>
          <a:ln/>
        </p:spPr>
        <p:txBody>
          <a:bodyPr wrap="none" lIns="0" tIns="0" rIns="0" bIns="0" rtlCol="0" anchor="t"/>
          <a:lstStyle/>
          <a:p>
            <a:pPr algn="l" indent="0" marL="0">
              <a:buNone/>
            </a:pPr>
            <a:r>
              <a:rPr lang="en-US" sz="1275" dirty="0">
                <a:solidFill>
                  <a:srgbClr val="F2F0EB"/>
                </a:solidFill>
                <a:latin typeface="Microsoft YaHei UI" pitchFamily="34" charset="0"/>
                <a:ea typeface="Microsoft YaHei" pitchFamily="34" charset="-122"/>
                <a:cs typeface="Microsoft YaHei UI" pitchFamily="34" charset="-120"/>
              </a:rPr>
              <a:t>Used jeans, taken apart and made into a collection</a:t>
            </a:r>
            <a:endParaRPr lang="en-US" sz="1275" dirty="0">
              <a:latin typeface="Microsoft YaHei UI" pitchFamily="34" charset="0"/>
              <a:ea typeface="Microsoft YaHei" pitchFamily="34" charset="-122"/>
              <a:cs typeface="Microsoft YaHei UI" pitchFamily="34" charset="-120"/>
            </a:endParaRPr>
          </a:p>
        </p:txBody>
      </p:sp>
      <p:sp>
        <p:nvSpPr>
          <p:cNvPr id="10" name="Text 7"/>
          <p:cNvSpPr/>
          <p:nvPr/>
        </p:nvSpPr>
        <p:spPr>
          <a:xfrm>
            <a:off x="609600" y="5204627"/>
            <a:ext cx="11582400" cy="125730"/>
          </a:xfrm>
          <a:prstGeom prst="rect">
            <a:avLst/>
          </a:prstGeom>
          <a:noFill/>
          <a:ln/>
        </p:spPr>
        <p:txBody>
          <a:bodyPr wrap="none" lIns="0" tIns="0" rIns="0" bIns="0" rtlCol="0" anchor="t"/>
          <a:lstStyle/>
          <a:p>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S</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e</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v</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e</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n</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 </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l</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o</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o</a:t>
            </a:r>
            <a:pPr algn="l" indent="0" marL="0">
              <a:buNone/>
            </a:pPr>
            <a:r>
              <a:rPr lang="en-US" sz="825" b="1" spc="113" kern="0" dirty="0">
                <a:solidFill>
                  <a:srgbClr val="B0483C"/>
                </a:solidFill>
                <a:latin typeface="Microsoft YaHei UI" pitchFamily="34" charset="0"/>
                <a:ea typeface="Microsoft YaHei" pitchFamily="34" charset="-122"/>
                <a:cs typeface="Microsoft YaHei UI" pitchFamily="34" charset="-120"/>
              </a:rPr>
              <a:t>k</a:t>
            </a:r>
            <a:pPr algn="l" indent="0" marL="0">
              <a:buNone/>
            </a:pPr>
            <a:r>
              <a:rPr lang="en-US" sz="825" b="1" dirty="0">
                <a:solidFill>
                  <a:srgbClr val="B0483C"/>
                </a:solidFill>
                <a:latin typeface="Microsoft YaHei UI" pitchFamily="34" charset="0"/>
                <a:ea typeface="Microsoft YaHei" pitchFamily="34" charset="-122"/>
                <a:cs typeface="Microsoft YaHei UI" pitchFamily="34" charset="-120"/>
              </a:rPr>
              <a:t>s</a:t>
            </a:r>
            <a:endParaRPr lang="en-US" sz="825" dirty="0">
              <a:latin typeface="Microsoft YaHei UI" pitchFamily="34" charset="0"/>
              <a:ea typeface="Microsoft YaHei" pitchFamily="34" charset="-122"/>
              <a:cs typeface="Microsoft YaHei UI" pitchFamily="34" charset="-120"/>
            </a:endParaRPr>
          </a:p>
        </p:txBody>
      </p:sp>
      <p:sp>
        <p:nvSpPr>
          <p:cNvPr id="11" name="Text 8"/>
          <p:cNvSpPr/>
          <p:nvPr/>
        </p:nvSpPr>
        <p:spPr>
          <a:xfrm>
            <a:off x="0" y="6518715"/>
            <a:ext cx="11582400" cy="114300"/>
          </a:xfrm>
          <a:prstGeom prst="rect">
            <a:avLst/>
          </a:prstGeom>
          <a:noFill/>
          <a:ln/>
        </p:spPr>
        <p:txBody>
          <a:bodyPr wrap="none" lIns="0" tIns="0" rIns="0" bIns="0" rtlCol="0" anchor="t"/>
          <a:lstStyle/>
          <a:p>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L</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O</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O</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K</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0</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1</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 </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g</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d</a:t>
            </a:r>
            <a:pPr algn="r" indent="0" marL="0">
              <a:buNone/>
            </a:pPr>
            <a:r>
              <a:rPr lang="en-US" sz="750" dirty="0">
                <a:solidFill>
                  <a:srgbClr val="CECDC9"/>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u</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g</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o</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d</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e</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r</a:t>
            </a:r>
            <a:endParaRPr lang="en-US" sz="750" dirty="0">
              <a:latin typeface="Microsoft YaHei UI" pitchFamily="34" charset="0"/>
              <a:ea typeface="Microsoft YaHei" pitchFamily="34" charset="-122"/>
              <a:cs typeface="Microsoft YaHei UI" pitchFamily="34" charset="-120"/>
            </a:endParaRPr>
          </a:p>
        </p:txBody>
      </p:sp>
      <p:sp>
        <p:nvSpPr>
          <p:cNvPr id="5" name="pptwise-slidenum-s0001"/>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2</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Five parts: from old jeans to a collection</a:t>
            </a:r>
            <a:endParaRPr lang="en-US" sz="2550" dirty="0">
              <a:latin typeface="Times New Roman" pitchFamily="34" charset="0"/>
              <a:ea typeface="SimSun" pitchFamily="34" charset="-122"/>
              <a:cs typeface="Times New Roman" pitchFamily="34" charset="-120"/>
            </a:endParaRPr>
          </a:p>
        </p:txBody>
      </p:sp>
      <p:sp>
        <p:nvSpPr>
          <p:cNvPr id="8" name="Shape 6"/>
          <p:cNvSpPr/>
          <p:nvPr/>
        </p:nvSpPr>
        <p:spPr>
          <a:xfrm>
            <a:off x="609600" y="2699385"/>
            <a:ext cx="2042160" cy="11430"/>
          </a:xfrm>
          <a:prstGeom prst="rect">
            <a:avLst/>
          </a:prstGeom>
          <a:solidFill>
            <a:srgbClr val="191919"/>
          </a:solidFill>
          <a:ln/>
        </p:spPr>
      </p:sp>
      <p:sp>
        <p:nvSpPr>
          <p:cNvPr id="9" name="Text 7"/>
          <p:cNvSpPr/>
          <p:nvPr/>
        </p:nvSpPr>
        <p:spPr>
          <a:xfrm>
            <a:off x="609600" y="2803223"/>
            <a:ext cx="11582400" cy="1097280"/>
          </a:xfrm>
          <a:prstGeom prst="rect">
            <a:avLst/>
          </a:prstGeom>
          <a:noFill/>
          <a:ln/>
        </p:spPr>
        <p:txBody>
          <a:bodyPr wrap="none" lIns="0" tIns="0" rIns="0" bIns="0" rtlCol="0" anchor="t"/>
          <a:lstStyle/>
          <a:p>
            <a:pPr algn="l" indent="0" marL="0">
              <a:buNone/>
            </a:pPr>
            <a:r>
              <a:rPr lang="en-US" sz="7200" dirty="0">
                <a:solidFill>
                  <a:srgbClr val="191919"/>
                </a:solidFill>
                <a:latin typeface="Times New Roman" pitchFamily="34" charset="0"/>
                <a:ea typeface="SimSun" pitchFamily="34" charset="-122"/>
                <a:cs typeface="Times New Roman" pitchFamily="34" charset="-120"/>
              </a:rPr>
              <a:t>01</a:t>
            </a:r>
            <a:endParaRPr lang="en-US" sz="7200" dirty="0">
              <a:latin typeface="Times New Roman" pitchFamily="34" charset="0"/>
              <a:ea typeface="SimSun" pitchFamily="34" charset="-122"/>
              <a:cs typeface="Times New Roman" pitchFamily="34" charset="-120"/>
            </a:endParaRPr>
          </a:p>
        </p:txBody>
      </p:sp>
      <p:sp>
        <p:nvSpPr>
          <p:cNvPr id="10" name="Shape 8"/>
          <p:cNvSpPr/>
          <p:nvPr/>
        </p:nvSpPr>
        <p:spPr>
          <a:xfrm>
            <a:off x="714375" y="4235450"/>
            <a:ext cx="6548" cy="6548"/>
          </a:xfrm>
          <a:custGeom>
            <a:avLst/>
            <a:gdLst/>
            <a:ahLst/>
            <a:cxnLst/>
            <a:rect l="l" t="t" r="r" b="b"/>
            <a:pathLst>
              <a:path w="6548" h="6548">
                <a:moveTo>
                  <a:pt x="0" y="0"/>
                </a:moveTo>
                <a:lnTo>
                  <a:pt x="87" y="0"/>
                </a:lnTo>
              </a:path>
            </a:pathLst>
          </a:custGeom>
          <a:noFill/>
          <a:ln w="12224">
            <a:solidFill>
              <a:srgbClr val="191919"/>
            </a:solidFill>
            <a:prstDash val="solid"/>
          </a:ln>
        </p:spPr>
      </p:sp>
      <p:sp>
        <p:nvSpPr>
          <p:cNvPr id="11" name="Shape 9"/>
          <p:cNvSpPr/>
          <p:nvPr/>
        </p:nvSpPr>
        <p:spPr>
          <a:xfrm>
            <a:off x="749300" y="4235450"/>
            <a:ext cx="6548" cy="6548"/>
          </a:xfrm>
          <a:custGeom>
            <a:avLst/>
            <a:gdLst/>
            <a:ahLst/>
            <a:cxnLst/>
            <a:rect l="l" t="t" r="r" b="b"/>
            <a:pathLst>
              <a:path w="6548" h="6548">
                <a:moveTo>
                  <a:pt x="0" y="0"/>
                </a:moveTo>
                <a:lnTo>
                  <a:pt x="87" y="0"/>
                </a:lnTo>
              </a:path>
            </a:pathLst>
          </a:custGeom>
          <a:noFill/>
          <a:ln w="12224">
            <a:solidFill>
              <a:srgbClr val="191919"/>
            </a:solidFill>
            <a:prstDash val="solid"/>
          </a:ln>
        </p:spPr>
      </p:sp>
      <p:sp>
        <p:nvSpPr>
          <p:cNvPr id="12" name="Shape 10"/>
          <p:cNvSpPr/>
          <p:nvPr/>
        </p:nvSpPr>
        <p:spPr>
          <a:xfrm>
            <a:off x="635794" y="4121944"/>
            <a:ext cx="157163" cy="157163"/>
          </a:xfrm>
          <a:custGeom>
            <a:avLst/>
            <a:gdLst/>
            <a:ahLst/>
            <a:cxnLst/>
            <a:rect l="l" t="t" r="r" b="b"/>
            <a:pathLst>
              <a:path w="157163" h="157163">
                <a:moveTo>
                  <a:pt x="0" y="139700"/>
                </a:moveTo>
                <a:arcTo hR="17463" wR="17463" stAng="10800000" swAng="-5400000"/>
                <a:lnTo>
                  <a:pt x="139700" y="157163"/>
                </a:lnTo>
                <a:arcTo hR="17463" wR="17463" stAng="5400000" swAng="-5400000"/>
                <a:lnTo>
                  <a:pt x="157163" y="48022"/>
                </a:lnTo>
                <a:arcTo hR="4366" wR="4366" stAng="3629" swAng="-7356486"/>
                <a:lnTo>
                  <a:pt x="111489" y="69169"/>
                </a:lnTo>
                <a:arcTo hR="4366" wR="4366" stAng="3447142" swAng="7356486"/>
                <a:lnTo>
                  <a:pt x="104775" y="48022"/>
                </a:lnTo>
                <a:arcTo hR="4366" wR="4366" stAng="3629" swAng="-7356486"/>
                <a:lnTo>
                  <a:pt x="59111" y="69169"/>
                </a:lnTo>
                <a:arcTo hR="4366" wR="4366" stAng="3438971" swAng="7369063"/>
                <a:lnTo>
                  <a:pt x="52388" y="17463"/>
                </a:lnTo>
                <a:arcTo hR="17463" wR="17463" stAng="0" swAng="-5400000"/>
                <a:lnTo>
                  <a:pt x="17463" y="0"/>
                </a:lnTo>
                <a:arcTo hR="17463" wR="17463" stAng="16200000" swAng="-5400000"/>
                <a:close/>
              </a:path>
            </a:pathLst>
          </a:custGeom>
          <a:noFill/>
          <a:ln w="12224">
            <a:solidFill>
              <a:srgbClr val="191919"/>
            </a:solidFill>
            <a:prstDash val="solid"/>
          </a:ln>
        </p:spPr>
      </p:sp>
      <p:sp>
        <p:nvSpPr>
          <p:cNvPr id="13" name="Shape 11"/>
          <p:cNvSpPr/>
          <p:nvPr/>
        </p:nvSpPr>
        <p:spPr>
          <a:xfrm>
            <a:off x="679450" y="4235450"/>
            <a:ext cx="6548" cy="6548"/>
          </a:xfrm>
          <a:custGeom>
            <a:avLst/>
            <a:gdLst/>
            <a:ahLst/>
            <a:cxnLst/>
            <a:rect l="l" t="t" r="r" b="b"/>
            <a:pathLst>
              <a:path w="6548" h="6548">
                <a:moveTo>
                  <a:pt x="0" y="0"/>
                </a:moveTo>
                <a:lnTo>
                  <a:pt x="87" y="0"/>
                </a:lnTo>
              </a:path>
            </a:pathLst>
          </a:custGeom>
          <a:noFill/>
          <a:ln w="12224">
            <a:solidFill>
              <a:srgbClr val="191919"/>
            </a:solidFill>
            <a:prstDash val="solid"/>
          </a:ln>
        </p:spPr>
      </p:sp>
      <p:sp>
        <p:nvSpPr>
          <p:cNvPr id="14" name="Text 12"/>
          <p:cNvSpPr/>
          <p:nvPr/>
        </p:nvSpPr>
        <p:spPr>
          <a:xfrm>
            <a:off x="609600" y="4436987"/>
            <a:ext cx="11582400" cy="274320"/>
          </a:xfrm>
          <a:prstGeom prst="rect">
            <a:avLst/>
          </a:prstGeom>
          <a:noFill/>
          <a:ln/>
        </p:spPr>
        <p:txBody>
          <a:bodyPr wrap="none" lIns="0" tIns="0" rIns="0" bIns="0" rtlCol="0" anchor="t"/>
          <a:lstStyle/>
          <a:p>
            <a:pPr algn="l" indent="0" marL="0">
              <a:buNone/>
            </a:pPr>
            <a:r>
              <a:rPr lang="en-US" sz="1800" dirty="0">
                <a:solidFill>
                  <a:srgbClr val="191919"/>
                </a:solidFill>
                <a:latin typeface="Times New Roman" pitchFamily="34" charset="0"/>
                <a:ea typeface="SimSun" pitchFamily="34" charset="-122"/>
                <a:cs typeface="Times New Roman" pitchFamily="34" charset="-120"/>
              </a:rPr>
              <a:t>Why old denim</a:t>
            </a:r>
            <a:endParaRPr lang="en-US" sz="1800" dirty="0">
              <a:latin typeface="Times New Roman" pitchFamily="34" charset="0"/>
              <a:ea typeface="SimSun" pitchFamily="34" charset="-122"/>
              <a:cs typeface="Times New Roman" pitchFamily="34" charset="-120"/>
            </a:endParaRPr>
          </a:p>
        </p:txBody>
      </p:sp>
      <p:sp>
        <p:nvSpPr>
          <p:cNvPr id="15" name="Text 13"/>
          <p:cNvSpPr/>
          <p:nvPr/>
        </p:nvSpPr>
        <p:spPr>
          <a:xfrm>
            <a:off x="609600" y="481482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How much textile waste, and</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502437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the water in one pair</a:t>
            </a:r>
            <a:endParaRPr lang="en-US" sz="975" dirty="0">
              <a:latin typeface="Microsoft YaHei UI" pitchFamily="34" charset="0"/>
              <a:ea typeface="Microsoft YaHei" pitchFamily="34" charset="-122"/>
              <a:cs typeface="Microsoft YaHei UI" pitchFamily="34" charset="-120"/>
            </a:endParaRPr>
          </a:p>
        </p:txBody>
      </p:sp>
      <p:sp>
        <p:nvSpPr>
          <p:cNvPr id="17" name="Shape 15"/>
          <p:cNvSpPr/>
          <p:nvPr/>
        </p:nvSpPr>
        <p:spPr>
          <a:xfrm>
            <a:off x="2842260" y="2699385"/>
            <a:ext cx="2042160" cy="11430"/>
          </a:xfrm>
          <a:prstGeom prst="rect">
            <a:avLst/>
          </a:prstGeom>
          <a:solidFill>
            <a:srgbClr val="191919"/>
          </a:solidFill>
          <a:ln/>
        </p:spPr>
      </p:sp>
      <p:sp>
        <p:nvSpPr>
          <p:cNvPr id="18" name="Text 16"/>
          <p:cNvSpPr/>
          <p:nvPr/>
        </p:nvSpPr>
        <p:spPr>
          <a:xfrm>
            <a:off x="2842260" y="2803223"/>
            <a:ext cx="9349740" cy="1097280"/>
          </a:xfrm>
          <a:prstGeom prst="rect">
            <a:avLst/>
          </a:prstGeom>
          <a:noFill/>
          <a:ln/>
        </p:spPr>
        <p:txBody>
          <a:bodyPr wrap="none" lIns="0" tIns="0" rIns="0" bIns="0" rtlCol="0" anchor="t"/>
          <a:lstStyle/>
          <a:p>
            <a:pPr algn="l" indent="0" marL="0">
              <a:buNone/>
            </a:pPr>
            <a:r>
              <a:rPr lang="en-US" sz="7200" dirty="0">
                <a:solidFill>
                  <a:srgbClr val="191919"/>
                </a:solidFill>
                <a:latin typeface="Times New Roman" pitchFamily="34" charset="0"/>
                <a:ea typeface="SimSun" pitchFamily="34" charset="-122"/>
                <a:cs typeface="Times New Roman" pitchFamily="34" charset="-120"/>
              </a:rPr>
              <a:t>02</a:t>
            </a:r>
            <a:endParaRPr lang="en-US" sz="7200" dirty="0">
              <a:latin typeface="Times New Roman" pitchFamily="34" charset="0"/>
              <a:ea typeface="SimSun" pitchFamily="34" charset="-122"/>
              <a:cs typeface="Times New Roman" pitchFamily="34" charset="-120"/>
            </a:endParaRPr>
          </a:p>
        </p:txBody>
      </p:sp>
      <p:sp>
        <p:nvSpPr>
          <p:cNvPr id="19" name="Shape 17"/>
          <p:cNvSpPr/>
          <p:nvPr/>
        </p:nvSpPr>
        <p:spPr>
          <a:xfrm>
            <a:off x="2859722" y="4113213"/>
            <a:ext cx="174625" cy="174625"/>
          </a:xfrm>
          <a:custGeom>
            <a:avLst/>
            <a:gdLst/>
            <a:ahLst/>
            <a:cxnLst/>
            <a:rect l="l" t="t" r="r" b="b"/>
            <a:pathLst>
              <a:path w="174625" h="174625">
                <a:moveTo>
                  <a:pt x="87313" y="174625"/>
                </a:moveTo>
                <a:arcTo hR="87313" wR="87313" stAng="5400000" swAng="10800000"/>
                <a:arcTo hR="78581" wR="87313" stAng="16200000" swAng="5400000"/>
                <a:arcTo hR="43656" wR="43656" stAng="0" swAng="5400000"/>
                <a:lnTo>
                  <a:pt x="111323" y="122238"/>
                </a:lnTo>
                <a:arcTo hR="15280" wR="15280" stAng="16200000" swAng="-7612194"/>
                <a:lnTo>
                  <a:pt x="101719" y="150178"/>
                </a:lnTo>
                <a:arcTo hR="15280" wR="15280" stAng="19387806" swAng="7612194"/>
                <a:close/>
              </a:path>
            </a:pathLst>
          </a:custGeom>
          <a:noFill/>
          <a:ln w="12224">
            <a:solidFill>
              <a:srgbClr val="191919"/>
            </a:solidFill>
            <a:prstDash val="solid"/>
          </a:ln>
        </p:spPr>
      </p:sp>
      <p:sp>
        <p:nvSpPr>
          <p:cNvPr id="20" name="Shape 18"/>
          <p:cNvSpPr/>
          <p:nvPr/>
        </p:nvSpPr>
        <p:spPr>
          <a:xfrm>
            <a:off x="2955766" y="4148138"/>
            <a:ext cx="8731" cy="8731"/>
          </a:xfrm>
          <a:prstGeom prst="ellipse">
            <a:avLst/>
          </a:prstGeom>
          <a:solidFill>
            <a:srgbClr val="191919"/>
          </a:solidFill>
          <a:ln w="12224">
            <a:solidFill>
              <a:srgbClr val="191919"/>
            </a:solidFill>
            <a:prstDash val="solid"/>
          </a:ln>
        </p:spPr>
      </p:sp>
      <p:sp>
        <p:nvSpPr>
          <p:cNvPr id="21" name="Shape 19"/>
          <p:cNvSpPr/>
          <p:nvPr/>
        </p:nvSpPr>
        <p:spPr>
          <a:xfrm>
            <a:off x="2990691" y="4183063"/>
            <a:ext cx="8731" cy="8731"/>
          </a:xfrm>
          <a:prstGeom prst="ellipse">
            <a:avLst/>
          </a:prstGeom>
          <a:solidFill>
            <a:srgbClr val="191919"/>
          </a:solidFill>
          <a:ln w="12224">
            <a:solidFill>
              <a:srgbClr val="191919"/>
            </a:solidFill>
            <a:prstDash val="solid"/>
          </a:ln>
        </p:spPr>
      </p:sp>
      <p:sp>
        <p:nvSpPr>
          <p:cNvPr id="22" name="Shape 20"/>
          <p:cNvSpPr/>
          <p:nvPr/>
        </p:nvSpPr>
        <p:spPr>
          <a:xfrm>
            <a:off x="2894647" y="4200525"/>
            <a:ext cx="8731" cy="8731"/>
          </a:xfrm>
          <a:prstGeom prst="ellipse">
            <a:avLst/>
          </a:prstGeom>
          <a:solidFill>
            <a:srgbClr val="191919"/>
          </a:solidFill>
          <a:ln w="12224">
            <a:solidFill>
              <a:srgbClr val="191919"/>
            </a:solidFill>
            <a:prstDash val="solid"/>
          </a:ln>
        </p:spPr>
      </p:sp>
      <p:sp>
        <p:nvSpPr>
          <p:cNvPr id="23" name="Shape 21"/>
          <p:cNvSpPr/>
          <p:nvPr/>
        </p:nvSpPr>
        <p:spPr>
          <a:xfrm>
            <a:off x="2912110" y="4156869"/>
            <a:ext cx="8731" cy="8731"/>
          </a:xfrm>
          <a:prstGeom prst="ellipse">
            <a:avLst/>
          </a:prstGeom>
          <a:solidFill>
            <a:srgbClr val="191919"/>
          </a:solidFill>
          <a:ln w="12224">
            <a:solidFill>
              <a:srgbClr val="191919"/>
            </a:solidFill>
            <a:prstDash val="solid"/>
          </a:ln>
        </p:spPr>
      </p:sp>
      <p:sp>
        <p:nvSpPr>
          <p:cNvPr id="24" name="Text 22"/>
          <p:cNvSpPr/>
          <p:nvPr/>
        </p:nvSpPr>
        <p:spPr>
          <a:xfrm>
            <a:off x="2842260" y="4436987"/>
            <a:ext cx="9349740" cy="274320"/>
          </a:xfrm>
          <a:prstGeom prst="rect">
            <a:avLst/>
          </a:prstGeom>
          <a:noFill/>
          <a:ln/>
        </p:spPr>
        <p:txBody>
          <a:bodyPr wrap="none" lIns="0" tIns="0" rIns="0" bIns="0" rtlCol="0" anchor="t"/>
          <a:lstStyle/>
          <a:p>
            <a:pPr algn="l" indent="0" marL="0">
              <a:buNone/>
            </a:pPr>
            <a:r>
              <a:rPr lang="en-US" sz="1800" dirty="0">
                <a:solidFill>
                  <a:srgbClr val="191919"/>
                </a:solidFill>
                <a:latin typeface="Times New Roman" pitchFamily="34" charset="0"/>
                <a:ea typeface="SimSun" pitchFamily="34" charset="-122"/>
                <a:cs typeface="Times New Roman" pitchFamily="34" charset="-120"/>
              </a:rPr>
              <a:t>Inspiration</a:t>
            </a:r>
            <a:endParaRPr lang="en-US" sz="1800" dirty="0">
              <a:latin typeface="Times New Roman" pitchFamily="34" charset="0"/>
              <a:ea typeface="SimSun" pitchFamily="34" charset="-122"/>
              <a:cs typeface="Times New Roman" pitchFamily="34" charset="-120"/>
            </a:endParaRPr>
          </a:p>
        </p:txBody>
      </p:sp>
      <p:sp>
        <p:nvSpPr>
          <p:cNvPr id="25" name="Text 23"/>
          <p:cNvSpPr/>
          <p:nvPr/>
        </p:nvSpPr>
        <p:spPr>
          <a:xfrm>
            <a:off x="2842260" y="4814825"/>
            <a:ext cx="934974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Fading, creases and pocket</a:t>
            </a:r>
            <a:endParaRPr lang="en-US" sz="975" dirty="0">
              <a:latin typeface="Microsoft YaHei UI" pitchFamily="34" charset="0"/>
              <a:ea typeface="Microsoft YaHei" pitchFamily="34" charset="-122"/>
              <a:cs typeface="Microsoft YaHei UI" pitchFamily="34" charset="-120"/>
            </a:endParaRPr>
          </a:p>
        </p:txBody>
      </p:sp>
      <p:sp>
        <p:nvSpPr>
          <p:cNvPr id="26" name="Text 24"/>
          <p:cNvSpPr/>
          <p:nvPr/>
        </p:nvSpPr>
        <p:spPr>
          <a:xfrm>
            <a:off x="2842260" y="5024375"/>
            <a:ext cx="934974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marks as pattern</a:t>
            </a:r>
            <a:endParaRPr lang="en-US" sz="97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5074920" y="2699385"/>
            <a:ext cx="2042160" cy="11430"/>
          </a:xfrm>
          <a:prstGeom prst="rect">
            <a:avLst/>
          </a:prstGeom>
          <a:solidFill>
            <a:srgbClr val="191919"/>
          </a:solidFill>
          <a:ln/>
        </p:spPr>
      </p:sp>
      <p:sp>
        <p:nvSpPr>
          <p:cNvPr id="28" name="Text 26"/>
          <p:cNvSpPr/>
          <p:nvPr/>
        </p:nvSpPr>
        <p:spPr>
          <a:xfrm>
            <a:off x="5074920" y="2803223"/>
            <a:ext cx="7117080" cy="1097280"/>
          </a:xfrm>
          <a:prstGeom prst="rect">
            <a:avLst/>
          </a:prstGeom>
          <a:noFill/>
          <a:ln/>
        </p:spPr>
        <p:txBody>
          <a:bodyPr wrap="none" lIns="0" tIns="0" rIns="0" bIns="0" rtlCol="0" anchor="t"/>
          <a:lstStyle/>
          <a:p>
            <a:pPr algn="l" indent="0" marL="0">
              <a:buNone/>
            </a:pPr>
            <a:r>
              <a:rPr lang="en-US" sz="7200" dirty="0">
                <a:solidFill>
                  <a:srgbClr val="191919"/>
                </a:solidFill>
                <a:latin typeface="Times New Roman" pitchFamily="34" charset="0"/>
                <a:ea typeface="SimSun" pitchFamily="34" charset="-122"/>
                <a:cs typeface="Times New Roman" pitchFamily="34" charset="-120"/>
              </a:rPr>
              <a:t>03</a:t>
            </a:r>
            <a:endParaRPr lang="en-US" sz="7200" dirty="0">
              <a:latin typeface="Times New Roman" pitchFamily="34" charset="0"/>
              <a:ea typeface="SimSun" pitchFamily="34" charset="-122"/>
              <a:cs typeface="Times New Roman" pitchFamily="34" charset="-120"/>
            </a:endParaRPr>
          </a:p>
        </p:txBody>
      </p:sp>
      <p:sp>
        <p:nvSpPr>
          <p:cNvPr id="29" name="Shape 27"/>
          <p:cNvSpPr/>
          <p:nvPr/>
        </p:nvSpPr>
        <p:spPr>
          <a:xfrm>
            <a:off x="5101114" y="4121944"/>
            <a:ext cx="52388" cy="52388"/>
          </a:xfrm>
          <a:prstGeom prst="ellipse">
            <a:avLst/>
          </a:prstGeom>
          <a:noFill/>
          <a:ln w="12224">
            <a:solidFill>
              <a:srgbClr val="191919"/>
            </a:solidFill>
            <a:prstDash val="solid"/>
          </a:ln>
        </p:spPr>
      </p:sp>
      <p:sp>
        <p:nvSpPr>
          <p:cNvPr id="30" name="Shape 28"/>
          <p:cNvSpPr/>
          <p:nvPr/>
        </p:nvSpPr>
        <p:spPr>
          <a:xfrm>
            <a:off x="5145818" y="4166648"/>
            <a:ext cx="33877" cy="33877"/>
          </a:xfrm>
          <a:custGeom>
            <a:avLst/>
            <a:gdLst/>
            <a:ahLst/>
            <a:cxnLst/>
            <a:rect l="l" t="t" r="r" b="b"/>
            <a:pathLst>
              <a:path w="33877" h="33877">
                <a:moveTo>
                  <a:pt x="0" y="0"/>
                </a:moveTo>
                <a:lnTo>
                  <a:pt x="33877" y="33877"/>
                </a:lnTo>
              </a:path>
            </a:pathLst>
          </a:custGeom>
          <a:noFill/>
          <a:ln w="12224">
            <a:solidFill>
              <a:srgbClr val="191919"/>
            </a:solidFill>
            <a:prstDash val="solid"/>
          </a:ln>
        </p:spPr>
      </p:sp>
      <p:sp>
        <p:nvSpPr>
          <p:cNvPr id="31" name="Shape 29"/>
          <p:cNvSpPr/>
          <p:nvPr/>
        </p:nvSpPr>
        <p:spPr>
          <a:xfrm>
            <a:off x="5145818" y="4130675"/>
            <a:ext cx="103727" cy="103727"/>
          </a:xfrm>
          <a:custGeom>
            <a:avLst/>
            <a:gdLst/>
            <a:ahLst/>
            <a:cxnLst/>
            <a:rect l="l" t="t" r="r" b="b"/>
            <a:pathLst>
              <a:path w="103727" h="103727">
                <a:moveTo>
                  <a:pt x="103727" y="0"/>
                </a:moveTo>
                <a:lnTo>
                  <a:pt x="0" y="103727"/>
                </a:lnTo>
              </a:path>
            </a:pathLst>
          </a:custGeom>
          <a:noFill/>
          <a:ln w="12224">
            <a:solidFill>
              <a:srgbClr val="191919"/>
            </a:solidFill>
            <a:prstDash val="solid"/>
          </a:ln>
        </p:spPr>
      </p:sp>
      <p:sp>
        <p:nvSpPr>
          <p:cNvPr id="32" name="Shape 30"/>
          <p:cNvSpPr/>
          <p:nvPr/>
        </p:nvSpPr>
        <p:spPr>
          <a:xfrm>
            <a:off x="5101114" y="4226719"/>
            <a:ext cx="52388" cy="52388"/>
          </a:xfrm>
          <a:prstGeom prst="ellipse">
            <a:avLst/>
          </a:prstGeom>
          <a:noFill/>
          <a:ln w="12224">
            <a:solidFill>
              <a:srgbClr val="191919"/>
            </a:solidFill>
            <a:prstDash val="solid"/>
          </a:ln>
        </p:spPr>
      </p:sp>
      <p:sp>
        <p:nvSpPr>
          <p:cNvPr id="33" name="Shape 31"/>
          <p:cNvSpPr/>
          <p:nvPr/>
        </p:nvSpPr>
        <p:spPr>
          <a:xfrm>
            <a:off x="5204142" y="4224973"/>
            <a:ext cx="45402" cy="45402"/>
          </a:xfrm>
          <a:custGeom>
            <a:avLst/>
            <a:gdLst/>
            <a:ahLst/>
            <a:cxnLst/>
            <a:rect l="l" t="t" r="r" b="b"/>
            <a:pathLst>
              <a:path w="45402" h="45402">
                <a:moveTo>
                  <a:pt x="0" y="0"/>
                </a:moveTo>
                <a:lnTo>
                  <a:pt x="45402" y="45402"/>
                </a:lnTo>
              </a:path>
            </a:pathLst>
          </a:custGeom>
          <a:noFill/>
          <a:ln w="12224">
            <a:solidFill>
              <a:srgbClr val="191919"/>
            </a:solidFill>
            <a:prstDash val="solid"/>
          </a:ln>
        </p:spPr>
      </p:sp>
      <p:sp>
        <p:nvSpPr>
          <p:cNvPr id="34" name="Text 32"/>
          <p:cNvSpPr/>
          <p:nvPr/>
        </p:nvSpPr>
        <p:spPr>
          <a:xfrm>
            <a:off x="5074920" y="4436987"/>
            <a:ext cx="7117080" cy="274320"/>
          </a:xfrm>
          <a:prstGeom prst="rect">
            <a:avLst/>
          </a:prstGeom>
          <a:noFill/>
          <a:ln/>
        </p:spPr>
        <p:txBody>
          <a:bodyPr wrap="none" lIns="0" tIns="0" rIns="0" bIns="0" rtlCol="0" anchor="t"/>
          <a:lstStyle/>
          <a:p>
            <a:pPr algn="l" indent="0" marL="0">
              <a:buNone/>
            </a:pPr>
            <a:r>
              <a:rPr lang="en-US" sz="1800" dirty="0">
                <a:solidFill>
                  <a:srgbClr val="191919"/>
                </a:solidFill>
                <a:latin typeface="Times New Roman" pitchFamily="34" charset="0"/>
                <a:ea typeface="SimSun" pitchFamily="34" charset="-122"/>
                <a:cs typeface="Times New Roman" pitchFamily="34" charset="-120"/>
              </a:rPr>
              <a:t>Fabric</a:t>
            </a:r>
            <a:endParaRPr lang="en-US" sz="1800" dirty="0">
              <a:latin typeface="Times New Roman" pitchFamily="34" charset="0"/>
              <a:ea typeface="SimSun" pitchFamily="34" charset="-122"/>
              <a:cs typeface="Times New Roman" pitchFamily="34" charset="-120"/>
            </a:endParaRPr>
          </a:p>
        </p:txBody>
      </p:sp>
      <p:sp>
        <p:nvSpPr>
          <p:cNvPr id="35" name="Text 33"/>
          <p:cNvSpPr/>
          <p:nvPr/>
        </p:nvSpPr>
        <p:spPr>
          <a:xfrm>
            <a:off x="5074920" y="4814825"/>
            <a:ext cx="711708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Unpick, grade by shade,</a:t>
            </a:r>
            <a:endParaRPr lang="en-US" sz="975" dirty="0">
              <a:latin typeface="Microsoft YaHei UI" pitchFamily="34" charset="0"/>
              <a:ea typeface="Microsoft YaHei" pitchFamily="34" charset="-122"/>
              <a:cs typeface="Microsoft YaHei UI" pitchFamily="34" charset="-120"/>
            </a:endParaRPr>
          </a:p>
        </p:txBody>
      </p:sp>
      <p:sp>
        <p:nvSpPr>
          <p:cNvPr id="36" name="Text 34"/>
          <p:cNvSpPr/>
          <p:nvPr/>
        </p:nvSpPr>
        <p:spPr>
          <a:xfrm>
            <a:off x="5074920" y="5024375"/>
            <a:ext cx="711708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piece together</a:t>
            </a:r>
            <a:endParaRPr lang="en-US" sz="975" dirty="0">
              <a:latin typeface="Microsoft YaHei UI" pitchFamily="34" charset="0"/>
              <a:ea typeface="Microsoft YaHei" pitchFamily="34" charset="-122"/>
              <a:cs typeface="Microsoft YaHei UI" pitchFamily="34" charset="-120"/>
            </a:endParaRPr>
          </a:p>
        </p:txBody>
      </p:sp>
      <p:sp>
        <p:nvSpPr>
          <p:cNvPr id="37" name="Shape 35"/>
          <p:cNvSpPr/>
          <p:nvPr/>
        </p:nvSpPr>
        <p:spPr>
          <a:xfrm>
            <a:off x="7307580" y="2699385"/>
            <a:ext cx="2042160" cy="11430"/>
          </a:xfrm>
          <a:prstGeom prst="rect">
            <a:avLst/>
          </a:prstGeom>
          <a:solidFill>
            <a:srgbClr val="191919"/>
          </a:solidFill>
          <a:ln/>
        </p:spPr>
      </p:sp>
      <p:sp>
        <p:nvSpPr>
          <p:cNvPr id="38" name="Text 36"/>
          <p:cNvSpPr/>
          <p:nvPr/>
        </p:nvSpPr>
        <p:spPr>
          <a:xfrm>
            <a:off x="7307580" y="2803223"/>
            <a:ext cx="4884420" cy="1097280"/>
          </a:xfrm>
          <a:prstGeom prst="rect">
            <a:avLst/>
          </a:prstGeom>
          <a:noFill/>
          <a:ln/>
        </p:spPr>
        <p:txBody>
          <a:bodyPr wrap="none" lIns="0" tIns="0" rIns="0" bIns="0" rtlCol="0" anchor="t"/>
          <a:lstStyle/>
          <a:p>
            <a:pPr algn="l" indent="0" marL="0">
              <a:buNone/>
            </a:pPr>
            <a:r>
              <a:rPr lang="en-US" sz="7200" dirty="0">
                <a:solidFill>
                  <a:srgbClr val="B0483C"/>
                </a:solidFill>
                <a:latin typeface="Times New Roman" pitchFamily="34" charset="0"/>
                <a:ea typeface="SimSun" pitchFamily="34" charset="-122"/>
                <a:cs typeface="Times New Roman" pitchFamily="34" charset="-120"/>
              </a:rPr>
              <a:t>04</a:t>
            </a:r>
            <a:endParaRPr lang="en-US" sz="7200" dirty="0">
              <a:latin typeface="Times New Roman" pitchFamily="34" charset="0"/>
              <a:ea typeface="SimSun" pitchFamily="34" charset="-122"/>
              <a:cs typeface="Times New Roman" pitchFamily="34" charset="-120"/>
            </a:endParaRPr>
          </a:p>
        </p:txBody>
      </p:sp>
      <p:sp>
        <p:nvSpPr>
          <p:cNvPr id="39" name="Shape 37"/>
          <p:cNvSpPr/>
          <p:nvPr/>
        </p:nvSpPr>
        <p:spPr>
          <a:xfrm>
            <a:off x="7327244" y="4113213"/>
            <a:ext cx="170222" cy="174625"/>
          </a:xfrm>
          <a:custGeom>
            <a:avLst/>
            <a:gdLst/>
            <a:ahLst/>
            <a:cxnLst/>
            <a:rect l="l" t="t" r="r" b="b"/>
            <a:pathLst>
              <a:path w="170222" h="174625">
                <a:moveTo>
                  <a:pt x="158279" y="12748"/>
                </a:moveTo>
                <a:lnTo>
                  <a:pt x="120036" y="0"/>
                </a:lnTo>
                <a:arcTo hR="34925" wR="34925" stAng="0" swAng="10800000"/>
                <a:lnTo>
                  <a:pt x="11943" y="12748"/>
                </a:lnTo>
                <a:arcTo hR="17463" wR="17463" stAng="15094436" swAng="-4868689"/>
                <a:lnTo>
                  <a:pt x="5307" y="62516"/>
                </a:lnTo>
                <a:arcTo hR="8731" wR="8731" stAng="10247601" swAng="-4857509"/>
                <a:lnTo>
                  <a:pt x="32723" y="69850"/>
                </a:lnTo>
                <a:lnTo>
                  <a:pt x="32723" y="157163"/>
                </a:lnTo>
                <a:cubicBezTo>
                  <a:pt x="32723" y="166767"/>
                  <a:pt x="40581" y="174625"/>
                  <a:pt x="50186" y="174625"/>
                </a:cubicBezTo>
                <a:lnTo>
                  <a:pt x="120036" y="174625"/>
                </a:lnTo>
                <a:arcTo hR="17463" wR="17463" stAng="5400000" swAng="-5400000"/>
                <a:lnTo>
                  <a:pt x="137498" y="69850"/>
                </a:lnTo>
                <a:lnTo>
                  <a:pt x="156271" y="69850"/>
                </a:lnTo>
                <a:arcTo hR="8731" wR="8731" stAng="5409909" swAng="-4857509"/>
                <a:lnTo>
                  <a:pt x="169979" y="32218"/>
                </a:lnTo>
                <a:arcTo hR="17463" wR="17463" stAng="574253" swAng="-4868689"/>
                <a:close/>
              </a:path>
            </a:pathLst>
          </a:custGeom>
          <a:noFill/>
          <a:ln w="12224">
            <a:solidFill>
              <a:srgbClr val="191919"/>
            </a:solidFill>
            <a:prstDash val="solid"/>
          </a:ln>
        </p:spPr>
      </p:sp>
      <p:sp>
        <p:nvSpPr>
          <p:cNvPr id="40" name="Text 38"/>
          <p:cNvSpPr/>
          <p:nvPr/>
        </p:nvSpPr>
        <p:spPr>
          <a:xfrm>
            <a:off x="7307580" y="4436987"/>
            <a:ext cx="4884420" cy="274320"/>
          </a:xfrm>
          <a:prstGeom prst="rect">
            <a:avLst/>
          </a:prstGeom>
          <a:noFill/>
          <a:ln/>
        </p:spPr>
        <p:txBody>
          <a:bodyPr wrap="none" lIns="0" tIns="0" rIns="0" bIns="0" rtlCol="0" anchor="t"/>
          <a:lstStyle/>
          <a:p>
            <a:pPr algn="l" indent="0" marL="0">
              <a:buNone/>
            </a:pPr>
            <a:r>
              <a:rPr lang="en-US" sz="1800" dirty="0">
                <a:solidFill>
                  <a:srgbClr val="191919"/>
                </a:solidFill>
                <a:latin typeface="Times New Roman" pitchFamily="34" charset="0"/>
                <a:ea typeface="SimSun" pitchFamily="34" charset="-122"/>
                <a:cs typeface="Times New Roman" pitchFamily="34" charset="-120"/>
              </a:rPr>
              <a:t>Collection</a:t>
            </a:r>
            <a:endParaRPr lang="en-US" sz="1800" dirty="0">
              <a:latin typeface="Times New Roman" pitchFamily="34" charset="0"/>
              <a:ea typeface="SimSun" pitchFamily="34" charset="-122"/>
              <a:cs typeface="Times New Roman" pitchFamily="34" charset="-120"/>
            </a:endParaRPr>
          </a:p>
        </p:txBody>
      </p:sp>
      <p:sp>
        <p:nvSpPr>
          <p:cNvPr id="41" name="Text 39"/>
          <p:cNvSpPr/>
          <p:nvPr/>
        </p:nvSpPr>
        <p:spPr>
          <a:xfrm>
            <a:off x="7307580" y="4814825"/>
            <a:ext cx="488442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Seven looks, walking from dark</a:t>
            </a:r>
            <a:endParaRPr lang="en-US" sz="975" dirty="0">
              <a:latin typeface="Microsoft YaHei UI" pitchFamily="34" charset="0"/>
              <a:ea typeface="Microsoft YaHei" pitchFamily="34" charset="-122"/>
              <a:cs typeface="Microsoft YaHei UI" pitchFamily="34" charset="-120"/>
            </a:endParaRPr>
          </a:p>
        </p:txBody>
      </p:sp>
      <p:sp>
        <p:nvSpPr>
          <p:cNvPr id="42" name="Text 40"/>
          <p:cNvSpPr/>
          <p:nvPr/>
        </p:nvSpPr>
        <p:spPr>
          <a:xfrm>
            <a:off x="7307580" y="5024375"/>
            <a:ext cx="488442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to light</a:t>
            </a:r>
            <a:endParaRPr lang="en-US" sz="97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9540240" y="2699385"/>
            <a:ext cx="2042160" cy="11430"/>
          </a:xfrm>
          <a:prstGeom prst="rect">
            <a:avLst/>
          </a:prstGeom>
          <a:solidFill>
            <a:srgbClr val="191919"/>
          </a:solidFill>
          <a:ln/>
        </p:spPr>
      </p:sp>
      <p:sp>
        <p:nvSpPr>
          <p:cNvPr id="44" name="Text 42"/>
          <p:cNvSpPr/>
          <p:nvPr/>
        </p:nvSpPr>
        <p:spPr>
          <a:xfrm>
            <a:off x="9540240" y="2803223"/>
            <a:ext cx="2651760" cy="1097280"/>
          </a:xfrm>
          <a:prstGeom prst="rect">
            <a:avLst/>
          </a:prstGeom>
          <a:noFill/>
          <a:ln/>
        </p:spPr>
        <p:txBody>
          <a:bodyPr wrap="none" lIns="0" tIns="0" rIns="0" bIns="0" rtlCol="0" anchor="t"/>
          <a:lstStyle/>
          <a:p>
            <a:pPr algn="l" indent="0" marL="0">
              <a:buNone/>
            </a:pPr>
            <a:r>
              <a:rPr lang="en-US" sz="7200" dirty="0">
                <a:solidFill>
                  <a:srgbClr val="191919"/>
                </a:solidFill>
                <a:latin typeface="Times New Roman" pitchFamily="34" charset="0"/>
                <a:ea typeface="SimSun" pitchFamily="34" charset="-122"/>
                <a:cs typeface="Times New Roman" pitchFamily="34" charset="-120"/>
              </a:rPr>
              <a:t>05</a:t>
            </a:r>
            <a:endParaRPr lang="en-US" sz="7200" dirty="0">
              <a:latin typeface="Times New Roman" pitchFamily="34" charset="0"/>
              <a:ea typeface="SimSun" pitchFamily="34" charset="-122"/>
              <a:cs typeface="Times New Roman" pitchFamily="34" charset="-120"/>
            </a:endParaRPr>
          </a:p>
        </p:txBody>
      </p:sp>
      <p:sp>
        <p:nvSpPr>
          <p:cNvPr id="45" name="Shape 43"/>
          <p:cNvSpPr/>
          <p:nvPr/>
        </p:nvSpPr>
        <p:spPr>
          <a:xfrm>
            <a:off x="9645015" y="4121944"/>
            <a:ext cx="6548" cy="157163"/>
          </a:xfrm>
          <a:custGeom>
            <a:avLst/>
            <a:gdLst/>
            <a:ahLst/>
            <a:cxnLst/>
            <a:rect l="l" t="t" r="r" b="b"/>
            <a:pathLst>
              <a:path w="6548" h="157163">
                <a:moveTo>
                  <a:pt x="0" y="0"/>
                </a:moveTo>
                <a:lnTo>
                  <a:pt x="0" y="157163"/>
                </a:lnTo>
              </a:path>
            </a:pathLst>
          </a:custGeom>
          <a:noFill/>
          <a:ln w="12224">
            <a:solidFill>
              <a:srgbClr val="191919"/>
            </a:solidFill>
            <a:prstDash val="solid"/>
          </a:ln>
        </p:spPr>
      </p:sp>
      <p:sp>
        <p:nvSpPr>
          <p:cNvPr id="46" name="Shape 44"/>
          <p:cNvSpPr/>
          <p:nvPr/>
        </p:nvSpPr>
        <p:spPr>
          <a:xfrm>
            <a:off x="9679940"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2224">
            <a:solidFill>
              <a:srgbClr val="191919"/>
            </a:solidFill>
            <a:prstDash val="solid"/>
          </a:ln>
        </p:spPr>
      </p:sp>
      <p:sp>
        <p:nvSpPr>
          <p:cNvPr id="47" name="Shape 45"/>
          <p:cNvSpPr/>
          <p:nvPr/>
        </p:nvSpPr>
        <p:spPr>
          <a:xfrm>
            <a:off x="9566434" y="4139406"/>
            <a:ext cx="157163" cy="17463"/>
          </a:xfrm>
          <a:custGeom>
            <a:avLst/>
            <a:gdLst/>
            <a:ahLst/>
            <a:cxnLst/>
            <a:rect l="l" t="t" r="r" b="b"/>
            <a:pathLst>
              <a:path w="157163" h="17463">
                <a:moveTo>
                  <a:pt x="0" y="17463"/>
                </a:moveTo>
                <a:lnTo>
                  <a:pt x="8731" y="17463"/>
                </a:lnTo>
                <a:arcTo hR="148431" wR="148431" stAng="5400000" swAng="-1684349"/>
                <a:arcTo hR="148431" wR="148431" stAng="7084349" swAng="-1684349"/>
                <a:lnTo>
                  <a:pt x="157163" y="17463"/>
                </a:lnTo>
              </a:path>
            </a:pathLst>
          </a:custGeom>
          <a:noFill/>
          <a:ln w="12224">
            <a:solidFill>
              <a:srgbClr val="191919"/>
            </a:solidFill>
            <a:prstDash val="solid"/>
          </a:ln>
        </p:spPr>
      </p:sp>
      <p:sp>
        <p:nvSpPr>
          <p:cNvPr id="48" name="Shape 46"/>
          <p:cNvSpPr/>
          <p:nvPr/>
        </p:nvSpPr>
        <p:spPr>
          <a:xfrm>
            <a:off x="9557703" y="4156869"/>
            <a:ext cx="52388" cy="87313"/>
          </a:xfrm>
          <a:custGeom>
            <a:avLst/>
            <a:gdLst/>
            <a:ahLst/>
            <a:cxnLst/>
            <a:rect l="l" t="t" r="r" b="b"/>
            <a:pathLst>
              <a:path w="52388" h="87313">
                <a:moveTo>
                  <a:pt x="26194" y="8731"/>
                </a:moveTo>
                <a:lnTo>
                  <a:pt x="52388" y="78581"/>
                </a:lnTo>
                <a:arcTo hR="43656" wR="43656" stAng="3187806" swAng="4424388"/>
                <a:close/>
                <a:moveTo>
                  <a:pt x="26194" y="8731"/>
                </a:moveTo>
                <a:lnTo>
                  <a:pt x="26194" y="0"/>
                </a:lnTo>
              </a:path>
            </a:pathLst>
          </a:custGeom>
          <a:noFill/>
          <a:ln w="12224">
            <a:solidFill>
              <a:srgbClr val="191919"/>
            </a:solidFill>
            <a:prstDash val="solid"/>
          </a:ln>
        </p:spPr>
      </p:sp>
      <p:sp>
        <p:nvSpPr>
          <p:cNvPr id="49" name="Shape 47"/>
          <p:cNvSpPr/>
          <p:nvPr/>
        </p:nvSpPr>
        <p:spPr>
          <a:xfrm>
            <a:off x="9601359" y="4279106"/>
            <a:ext cx="87313" cy="6548"/>
          </a:xfrm>
          <a:custGeom>
            <a:avLst/>
            <a:gdLst/>
            <a:ahLst/>
            <a:cxnLst/>
            <a:rect l="l" t="t" r="r" b="b"/>
            <a:pathLst>
              <a:path w="87313" h="6548">
                <a:moveTo>
                  <a:pt x="0" y="0"/>
                </a:moveTo>
                <a:lnTo>
                  <a:pt x="87313" y="0"/>
                </a:lnTo>
              </a:path>
            </a:pathLst>
          </a:custGeom>
          <a:noFill/>
          <a:ln w="12224">
            <a:solidFill>
              <a:srgbClr val="191919"/>
            </a:solidFill>
            <a:prstDash val="solid"/>
          </a:ln>
        </p:spPr>
      </p:sp>
      <p:sp>
        <p:nvSpPr>
          <p:cNvPr id="50" name="Text 48"/>
          <p:cNvSpPr/>
          <p:nvPr/>
        </p:nvSpPr>
        <p:spPr>
          <a:xfrm>
            <a:off x="9540240" y="4436987"/>
            <a:ext cx="2651760" cy="274320"/>
          </a:xfrm>
          <a:prstGeom prst="rect">
            <a:avLst/>
          </a:prstGeom>
          <a:noFill/>
          <a:ln/>
        </p:spPr>
        <p:txBody>
          <a:bodyPr wrap="none" lIns="0" tIns="0" rIns="0" bIns="0" rtlCol="0" anchor="t"/>
          <a:lstStyle/>
          <a:p>
            <a:pPr algn="l" indent="0" marL="0">
              <a:buNone/>
            </a:pPr>
            <a:r>
              <a:rPr lang="en-US" sz="1800" dirty="0">
                <a:solidFill>
                  <a:srgbClr val="191919"/>
                </a:solidFill>
                <a:latin typeface="Times New Roman" pitchFamily="34" charset="0"/>
                <a:ea typeface="SimSun" pitchFamily="34" charset="-122"/>
                <a:cs typeface="Times New Roman" pitchFamily="34" charset="-120"/>
              </a:rPr>
              <a:t>Limits</a:t>
            </a:r>
            <a:endParaRPr lang="en-US" sz="1800" dirty="0">
              <a:latin typeface="Times New Roman" pitchFamily="34" charset="0"/>
              <a:ea typeface="SimSun" pitchFamily="34" charset="-122"/>
              <a:cs typeface="Times New Roman" pitchFamily="34" charset="-120"/>
            </a:endParaRPr>
          </a:p>
        </p:txBody>
      </p:sp>
      <p:sp>
        <p:nvSpPr>
          <p:cNvPr id="51" name="Text 49"/>
          <p:cNvSpPr/>
          <p:nvPr/>
        </p:nvSpPr>
        <p:spPr>
          <a:xfrm>
            <a:off x="9540240" y="4814825"/>
            <a:ext cx="265176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What it does, and what it</a:t>
            </a:r>
            <a:endParaRPr lang="en-US" sz="975" dirty="0">
              <a:latin typeface="Microsoft YaHei UI" pitchFamily="34" charset="0"/>
              <a:ea typeface="Microsoft YaHei" pitchFamily="34" charset="-122"/>
              <a:cs typeface="Microsoft YaHei UI" pitchFamily="34" charset="-120"/>
            </a:endParaRPr>
          </a:p>
        </p:txBody>
      </p:sp>
      <p:sp>
        <p:nvSpPr>
          <p:cNvPr id="52" name="Text 50"/>
          <p:cNvSpPr/>
          <p:nvPr/>
        </p:nvSpPr>
        <p:spPr>
          <a:xfrm>
            <a:off x="9540240" y="5024375"/>
            <a:ext cx="265176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cannot do</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W</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h</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y</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o</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l</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d</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d</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e</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m</a:t>
            </a:r>
            <a:endParaRPr lang="en-US" sz="750" dirty="0">
              <a:latin typeface="Microsoft YaHei UI" pitchFamily="34" charset="0"/>
              <a:ea typeface="Microsoft YaHei" pitchFamily="34" charset="-122"/>
              <a:cs typeface="Microsoft YaHei UI" pitchFamily="34" charset="-120"/>
            </a:endParaRPr>
          </a:p>
        </p:txBody>
      </p:sp>
      <p:sp>
        <p:nvSpPr>
          <p:cNvPr id="5" name="pptwise-slidenum-s0002"/>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3</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188609"/>
            <a:ext cx="11582400" cy="594360"/>
          </a:xfrm>
          <a:prstGeom prst="rect">
            <a:avLst/>
          </a:prstGeom>
          <a:noFill/>
          <a:ln/>
        </p:spPr>
        <p:txBody>
          <a:bodyPr wrap="none" lIns="0" tIns="0" rIns="0" bIns="0" rtlCol="0" anchor="t"/>
          <a:lstStyle/>
          <a:p>
            <a:pPr algn="l" indent="0" marL="0">
              <a:buNone/>
            </a:pPr>
            <a:r>
              <a:rPr lang="en-US" sz="3900" dirty="0">
                <a:solidFill>
                  <a:srgbClr val="191919"/>
                </a:solidFill>
                <a:latin typeface="Times New Roman" pitchFamily="34" charset="0"/>
                <a:ea typeface="SimSun" pitchFamily="34" charset="-122"/>
                <a:cs typeface="Times New Roman" pitchFamily="34" charset="-120"/>
              </a:rPr>
              <a:t>Plenty of old clothes,</a:t>
            </a:r>
            <a:endParaRPr lang="en-US" sz="3900" dirty="0">
              <a:latin typeface="Times New Roman" pitchFamily="34" charset="0"/>
              <a:ea typeface="SimSun" pitchFamily="34" charset="-122"/>
              <a:cs typeface="Times New Roman" pitchFamily="34" charset="-120"/>
            </a:endParaRPr>
          </a:p>
        </p:txBody>
      </p:sp>
      <p:sp>
        <p:nvSpPr>
          <p:cNvPr id="8" name="Text 6"/>
          <p:cNvSpPr/>
          <p:nvPr/>
        </p:nvSpPr>
        <p:spPr>
          <a:xfrm>
            <a:off x="609600" y="1874409"/>
            <a:ext cx="11582400" cy="594360"/>
          </a:xfrm>
          <a:prstGeom prst="rect">
            <a:avLst/>
          </a:prstGeom>
          <a:noFill/>
          <a:ln/>
        </p:spPr>
        <p:txBody>
          <a:bodyPr wrap="none" lIns="0" tIns="0" rIns="0" bIns="0" rtlCol="0" anchor="t"/>
          <a:lstStyle/>
          <a:p>
            <a:pPr algn="l" indent="0" marL="0">
              <a:buNone/>
            </a:pPr>
            <a:r>
              <a:rPr lang="en-US" sz="3900" dirty="0">
                <a:solidFill>
                  <a:srgbClr val="191919"/>
                </a:solidFill>
                <a:latin typeface="Times New Roman" pitchFamily="34" charset="0"/>
                <a:ea typeface="SimSun" pitchFamily="34" charset="-122"/>
                <a:cs typeface="Times New Roman" pitchFamily="34" charset="-120"/>
              </a:rPr>
              <a:t>few ways to </a:t>
            </a:r>
            <a:pPr algn="l" indent="0" marL="0">
              <a:buNone/>
            </a:pPr>
            <a:r>
              <a:rPr lang="en-US" sz="3900" dirty="0">
                <a:solidFill>
                  <a:srgbClr val="B0483C"/>
                </a:solidFill>
                <a:latin typeface="Times New Roman" pitchFamily="34" charset="0"/>
                <a:ea typeface="SimSun" pitchFamily="34" charset="-122"/>
                <a:cs typeface="Times New Roman" pitchFamily="34" charset="-120"/>
              </a:rPr>
              <a:t>reuse them</a:t>
            </a:r>
            <a:endParaRPr lang="en-US" sz="3900" dirty="0">
              <a:latin typeface="Times New Roman" pitchFamily="34" charset="0"/>
              <a:ea typeface="SimSun" pitchFamily="34" charset="-122"/>
              <a:cs typeface="Times New Roman" pitchFamily="34" charset="-120"/>
            </a:endParaRPr>
          </a:p>
        </p:txBody>
      </p:sp>
      <p:sp>
        <p:nvSpPr>
          <p:cNvPr id="9" name="Shape 7"/>
          <p:cNvSpPr/>
          <p:nvPr/>
        </p:nvSpPr>
        <p:spPr>
          <a:xfrm>
            <a:off x="609600" y="3995738"/>
            <a:ext cx="3467100" cy="9525"/>
          </a:xfrm>
          <a:prstGeom prst="rect">
            <a:avLst/>
          </a:prstGeom>
          <a:solidFill>
            <a:srgbClr val="191919"/>
          </a:solidFill>
          <a:ln/>
        </p:spPr>
      </p:sp>
      <p:sp>
        <p:nvSpPr>
          <p:cNvPr id="10" name="Text 8"/>
          <p:cNvSpPr/>
          <p:nvPr/>
        </p:nvSpPr>
        <p:spPr>
          <a:xfrm>
            <a:off x="609600" y="4169279"/>
            <a:ext cx="11582400" cy="571500"/>
          </a:xfrm>
          <a:prstGeom prst="rect">
            <a:avLst/>
          </a:prstGeom>
          <a:noFill/>
          <a:ln/>
        </p:spPr>
        <p:txBody>
          <a:bodyPr wrap="none" lIns="0" tIns="0" rIns="0" bIns="0" rtlCol="0" anchor="t"/>
          <a:lstStyle/>
          <a:p>
            <a:pPr algn="l" indent="0" marL="0">
              <a:buNone/>
            </a:pPr>
            <a:r>
              <a:rPr lang="en-US" sz="3750" dirty="0">
                <a:solidFill>
                  <a:srgbClr val="191919"/>
                </a:solidFill>
                <a:latin typeface="Times New Roman" pitchFamily="34" charset="0"/>
                <a:ea typeface="SimSun" pitchFamily="34" charset="-122"/>
                <a:cs typeface="Times New Roman" pitchFamily="34" charset="-120"/>
              </a:rPr>
              <a:t>About 22</a:t>
            </a:r>
            <a:pPr algn="l" indent="0" marL="0">
              <a:buNone/>
            </a:pPr>
            <a:r>
              <a:rPr lang="en-US" sz="1350" dirty="0">
                <a:solidFill>
                  <a:srgbClr val="191919"/>
                </a:solidFill>
                <a:latin typeface="Microsoft YaHei UI" pitchFamily="34" charset="0"/>
                <a:ea typeface="Microsoft YaHei" pitchFamily="34" charset="-122"/>
                <a:cs typeface="Microsoft YaHei UI" pitchFamily="34" charset="-120"/>
              </a:rPr>
              <a:t> million t</a:t>
            </a:r>
            <a:endParaRPr lang="en-US" sz="3750" dirty="0">
              <a:latin typeface="Times New Roman" pitchFamily="34" charset="0"/>
              <a:ea typeface="SimSun" pitchFamily="34" charset="-122"/>
              <a:cs typeface="Times New Roman" pitchFamily="34" charset="-120"/>
            </a:endParaRPr>
          </a:p>
        </p:txBody>
      </p:sp>
      <p:sp>
        <p:nvSpPr>
          <p:cNvPr id="11" name="Text 9"/>
          <p:cNvSpPr/>
          <p:nvPr/>
        </p:nvSpPr>
        <p:spPr>
          <a:xfrm>
            <a:off x="609600" y="491007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Textile waste in China in 2020, when about 20%</a:t>
            </a:r>
            <a:endParaRPr lang="en-US" sz="975" dirty="0">
              <a:latin typeface="Microsoft YaHei UI" pitchFamily="34" charset="0"/>
              <a:ea typeface="Microsoft YaHei" pitchFamily="34" charset="-122"/>
              <a:cs typeface="Microsoft YaHei UI" pitchFamily="34" charset="-120"/>
            </a:endParaRPr>
          </a:p>
        </p:txBody>
      </p:sp>
      <p:sp>
        <p:nvSpPr>
          <p:cNvPr id="12" name="Text 10"/>
          <p:cNvSpPr/>
          <p:nvPr/>
        </p:nvSpPr>
        <p:spPr>
          <a:xfrm>
            <a:off x="609600" y="511962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was recycled</a:t>
            </a:r>
            <a:endParaRPr lang="en-US" sz="97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4362450" y="3995738"/>
            <a:ext cx="3467100" cy="9525"/>
          </a:xfrm>
          <a:prstGeom prst="rect">
            <a:avLst/>
          </a:prstGeom>
          <a:solidFill>
            <a:srgbClr val="191919"/>
          </a:solidFill>
          <a:ln/>
        </p:spPr>
      </p:sp>
      <p:sp>
        <p:nvSpPr>
          <p:cNvPr id="14" name="Text 12"/>
          <p:cNvSpPr/>
          <p:nvPr/>
        </p:nvSpPr>
        <p:spPr>
          <a:xfrm>
            <a:off x="4362450" y="4169279"/>
            <a:ext cx="7829550" cy="571500"/>
          </a:xfrm>
          <a:prstGeom prst="rect">
            <a:avLst/>
          </a:prstGeom>
          <a:noFill/>
          <a:ln/>
        </p:spPr>
        <p:txBody>
          <a:bodyPr wrap="none" lIns="0" tIns="0" rIns="0" bIns="0" rtlCol="0" anchor="t"/>
          <a:lstStyle/>
          <a:p>
            <a:pPr algn="l" indent="0" marL="0">
              <a:buNone/>
            </a:pPr>
            <a:r>
              <a:rPr lang="en-US" sz="3750" dirty="0">
                <a:solidFill>
                  <a:srgbClr val="191919"/>
                </a:solidFill>
                <a:latin typeface="Times New Roman" pitchFamily="34" charset="0"/>
                <a:ea typeface="SimSun" pitchFamily="34" charset="-122"/>
                <a:cs typeface="Times New Roman" pitchFamily="34" charset="-120"/>
              </a:rPr>
              <a:t>25%  30%</a:t>
            </a:r>
            <a:endParaRPr lang="en-US" sz="3750" dirty="0">
              <a:latin typeface="Times New Roman" pitchFamily="34" charset="0"/>
              <a:ea typeface="SimSun" pitchFamily="34" charset="-122"/>
              <a:cs typeface="Times New Roman" pitchFamily="34" charset="-120"/>
            </a:endParaRPr>
          </a:p>
        </p:txBody>
      </p:sp>
      <p:sp>
        <p:nvSpPr>
          <p:cNvPr id="15" name="Text 13"/>
          <p:cNvSpPr/>
          <p:nvPr/>
        </p:nvSpPr>
        <p:spPr>
          <a:xfrm>
            <a:off x="4362450" y="4910075"/>
            <a:ext cx="782955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China</a:t>
            </a:r>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s recycling-rate targets for 2025 and 2030</a:t>
            </a:r>
            <a:endParaRPr lang="en-US" sz="97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8115300" y="3995738"/>
            <a:ext cx="3467100" cy="9525"/>
          </a:xfrm>
          <a:prstGeom prst="rect">
            <a:avLst/>
          </a:prstGeom>
          <a:solidFill>
            <a:srgbClr val="191919"/>
          </a:solidFill>
          <a:ln/>
        </p:spPr>
      </p:sp>
      <p:sp>
        <p:nvSpPr>
          <p:cNvPr id="17" name="Text 15"/>
          <p:cNvSpPr/>
          <p:nvPr/>
        </p:nvSpPr>
        <p:spPr>
          <a:xfrm>
            <a:off x="8115300" y="4169279"/>
            <a:ext cx="4076700" cy="571500"/>
          </a:xfrm>
          <a:prstGeom prst="rect">
            <a:avLst/>
          </a:prstGeom>
          <a:noFill/>
          <a:ln/>
        </p:spPr>
        <p:txBody>
          <a:bodyPr wrap="none" lIns="0" tIns="0" rIns="0" bIns="0" rtlCol="0" anchor="t"/>
          <a:lstStyle/>
          <a:p>
            <a:pPr algn="l" indent="0" marL="0">
              <a:buNone/>
            </a:pPr>
            <a:r>
              <a:rPr lang="en-US" sz="3750" dirty="0">
                <a:solidFill>
                  <a:srgbClr val="191919"/>
                </a:solidFill>
                <a:latin typeface="Times New Roman" pitchFamily="34" charset="0"/>
                <a:ea typeface="SimSun" pitchFamily="34" charset="-122"/>
                <a:cs typeface="Times New Roman" pitchFamily="34" charset="-120"/>
              </a:rPr>
              <a:t>Easy to unpick</a:t>
            </a:r>
            <a:endParaRPr lang="en-US" sz="3750" dirty="0">
              <a:latin typeface="Times New Roman" pitchFamily="34" charset="0"/>
              <a:ea typeface="SimSun" pitchFamily="34" charset="-122"/>
              <a:cs typeface="Times New Roman" pitchFamily="34" charset="-120"/>
            </a:endParaRPr>
          </a:p>
        </p:txBody>
      </p:sp>
      <p:sp>
        <p:nvSpPr>
          <p:cNvPr id="18" name="Text 16"/>
          <p:cNvSpPr/>
          <p:nvPr/>
        </p:nvSpPr>
        <p:spPr>
          <a:xfrm>
            <a:off x="8115300" y="4910075"/>
            <a:ext cx="40767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The same policy asks for textiles easier to take apart,</a:t>
            </a:r>
            <a:endParaRPr lang="en-US" sz="9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8115300" y="5119625"/>
            <a:ext cx="40767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sort and recycle</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639489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Source: National Development and Reform Commission et al., NDRC Huanzi [2022] No. 526, and expert commentary on the NDRC website, April 2022</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W</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h</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y</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o</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l</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d</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d</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e</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m</a:t>
            </a:r>
            <a:endParaRPr lang="en-US" sz="750" dirty="0">
              <a:latin typeface="Microsoft YaHei UI" pitchFamily="34" charset="0"/>
              <a:ea typeface="Microsoft YaHei" pitchFamily="34" charset="-122"/>
              <a:cs typeface="Microsoft YaHei UI" pitchFamily="34" charset="-120"/>
            </a:endParaRPr>
          </a:p>
        </p:txBody>
      </p:sp>
      <p:sp>
        <p:nvSpPr>
          <p:cNvPr id="5" name="pptwise-slidenum-s0003"/>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4</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A new pair of jeans has already paid in water</a:t>
            </a:r>
            <a:endParaRPr lang="en-US" sz="2550" dirty="0">
              <a:latin typeface="Times New Roman" pitchFamily="34" charset="0"/>
              <a:ea typeface="SimSun" pitchFamily="34" charset="-122"/>
              <a:cs typeface="Times New Roman" pitchFamily="34" charset="-120"/>
            </a:endParaRPr>
          </a:p>
        </p:txBody>
      </p:sp>
      <p:sp>
        <p:nvSpPr>
          <p:cNvPr id="8" name="Shape 6"/>
          <p:cNvSpPr/>
          <p:nvPr/>
        </p:nvSpPr>
        <p:spPr>
          <a:xfrm>
            <a:off x="6091238" y="2000250"/>
            <a:ext cx="9525" cy="3333750"/>
          </a:xfrm>
          <a:prstGeom prst="rect">
            <a:avLst/>
          </a:prstGeom>
          <a:solidFill>
            <a:srgbClr val="DCD9D0"/>
          </a:solidFill>
          <a:ln/>
        </p:spPr>
      </p:sp>
      <p:sp>
        <p:nvSpPr>
          <p:cNvPr id="9" name="Text 7"/>
          <p:cNvSpPr/>
          <p:nvPr/>
        </p:nvSpPr>
        <p:spPr>
          <a:xfrm>
            <a:off x="609600" y="2192262"/>
            <a:ext cx="11582400" cy="1714500"/>
          </a:xfrm>
          <a:prstGeom prst="rect">
            <a:avLst/>
          </a:prstGeom>
          <a:noFill/>
          <a:ln/>
        </p:spPr>
        <p:txBody>
          <a:bodyPr wrap="none" lIns="0" tIns="0" rIns="0" bIns="0" rtlCol="0" anchor="t"/>
          <a:lstStyle/>
          <a:p>
            <a:pPr algn="l" indent="0" marL="0">
              <a:buNone/>
            </a:pPr>
            <a:r>
              <a:rPr lang="en-US" sz="11250" spc="-225" kern="0" dirty="0">
                <a:solidFill>
                  <a:srgbClr val="B0483C"/>
                </a:solidFill>
                <a:latin typeface="Times New Roman" pitchFamily="34" charset="0"/>
                <a:ea typeface="SimSun" pitchFamily="34" charset="-122"/>
                <a:cs typeface="Times New Roman" pitchFamily="34" charset="-120"/>
              </a:rPr>
              <a:t>3</a:t>
            </a:r>
            <a:pPr algn="l" indent="0" marL="0">
              <a:buNone/>
            </a:pPr>
            <a:r>
              <a:rPr lang="en-US" sz="11250" spc="-225" kern="0" dirty="0">
                <a:solidFill>
                  <a:srgbClr val="B0483C"/>
                </a:solidFill>
                <a:latin typeface="Times New Roman" pitchFamily="34" charset="0"/>
                <a:ea typeface="SimSun" pitchFamily="34" charset="-122"/>
                <a:cs typeface="Times New Roman" pitchFamily="34" charset="-120"/>
              </a:rPr>
              <a:t>,</a:t>
            </a:r>
            <a:pPr algn="l" indent="0" marL="0">
              <a:buNone/>
            </a:pPr>
            <a:r>
              <a:rPr lang="en-US" sz="11250" spc="-225" kern="0" dirty="0">
                <a:solidFill>
                  <a:srgbClr val="B0483C"/>
                </a:solidFill>
                <a:latin typeface="Times New Roman" pitchFamily="34" charset="0"/>
                <a:ea typeface="SimSun" pitchFamily="34" charset="-122"/>
                <a:cs typeface="Times New Roman" pitchFamily="34" charset="-120"/>
              </a:rPr>
              <a:t>7</a:t>
            </a:r>
            <a:pPr algn="l" indent="0" marL="0">
              <a:buNone/>
            </a:pPr>
            <a:r>
              <a:rPr lang="en-US" sz="11250" spc="-225" kern="0" dirty="0">
                <a:solidFill>
                  <a:srgbClr val="B0483C"/>
                </a:solidFill>
                <a:latin typeface="Times New Roman" pitchFamily="34" charset="0"/>
                <a:ea typeface="SimSun" pitchFamily="34" charset="-122"/>
                <a:cs typeface="Times New Roman" pitchFamily="34" charset="-120"/>
              </a:rPr>
              <a:t>8</a:t>
            </a:r>
            <a:pPr algn="l" indent="0" marL="0">
              <a:buNone/>
            </a:pPr>
            <a:r>
              <a:rPr lang="en-US" sz="11250" dirty="0">
                <a:solidFill>
                  <a:srgbClr val="B0483C"/>
                </a:solidFill>
                <a:latin typeface="Times New Roman" pitchFamily="34" charset="0"/>
                <a:ea typeface="SimSun" pitchFamily="34" charset="-122"/>
                <a:cs typeface="Times New Roman" pitchFamily="34" charset="-120"/>
              </a:rPr>
              <a:t>1</a:t>
            </a:r>
            <a:pPr algn="l" indent="0" marL="0">
              <a:buNone/>
            </a:pPr>
            <a:r>
              <a:rPr lang="en-US" sz="2100" dirty="0">
                <a:solidFill>
                  <a:srgbClr val="B0483C"/>
                </a:solidFill>
                <a:latin typeface="Microsoft YaHei UI" pitchFamily="34" charset="0"/>
                <a:ea typeface="Microsoft YaHei" pitchFamily="34" charset="-122"/>
                <a:cs typeface="Microsoft YaHei UI" pitchFamily="34" charset="-120"/>
              </a:rPr>
              <a:t> L</a:t>
            </a:r>
            <a:endParaRPr lang="en-US" sz="11250" dirty="0">
              <a:latin typeface="Times New Roman" pitchFamily="34" charset="0"/>
              <a:ea typeface="SimSun" pitchFamily="34" charset="-122"/>
              <a:cs typeface="Times New Roman" pitchFamily="34" charset="-120"/>
            </a:endParaRPr>
          </a:p>
        </p:txBody>
      </p:sp>
      <p:sp>
        <p:nvSpPr>
          <p:cNvPr id="10" name="Text 8"/>
          <p:cNvSpPr/>
          <p:nvPr/>
        </p:nvSpPr>
        <p:spPr>
          <a:xfrm>
            <a:off x="609600" y="4035221"/>
            <a:ext cx="1158240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One pair of Levi</a:t>
            </a:r>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s 501, from cotton field to disposal</a:t>
            </a:r>
            <a:endParaRPr lang="en-US" sz="1275" dirty="0">
              <a:latin typeface="Microsoft YaHei UI" pitchFamily="34" charset="0"/>
              <a:ea typeface="Microsoft YaHei" pitchFamily="34" charset="-122"/>
              <a:cs typeface="Microsoft YaHei UI" pitchFamily="34" charset="-120"/>
            </a:endParaRPr>
          </a:p>
        </p:txBody>
      </p:sp>
      <p:sp>
        <p:nvSpPr>
          <p:cNvPr id="11" name="Text 9"/>
          <p:cNvSpPr/>
          <p:nvPr/>
        </p:nvSpPr>
        <p:spPr>
          <a:xfrm>
            <a:off x="609600" y="4328689"/>
            <a:ext cx="1158240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Levi</a:t>
            </a:r>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s life cycle assessment, 2015, company figure</a:t>
            </a:r>
            <a:endParaRPr lang="en-US" sz="900" dirty="0">
              <a:latin typeface="Microsoft YaHei UI" pitchFamily="34" charset="0"/>
              <a:ea typeface="Microsoft YaHei" pitchFamily="34" charset="-122"/>
              <a:cs typeface="Microsoft YaHei UI" pitchFamily="34" charset="-120"/>
            </a:endParaRPr>
          </a:p>
        </p:txBody>
      </p:sp>
      <p:sp>
        <p:nvSpPr>
          <p:cNvPr id="12" name="Text 10"/>
          <p:cNvSpPr/>
          <p:nvPr/>
        </p:nvSpPr>
        <p:spPr>
          <a:xfrm>
            <a:off x="6705600" y="2192262"/>
            <a:ext cx="5486400" cy="1714500"/>
          </a:xfrm>
          <a:prstGeom prst="rect">
            <a:avLst/>
          </a:prstGeom>
          <a:noFill/>
          <a:ln/>
        </p:spPr>
        <p:txBody>
          <a:bodyPr wrap="none" lIns="0" tIns="0" rIns="0" bIns="0" rtlCol="0" anchor="t"/>
          <a:lstStyle/>
          <a:p>
            <a:pPr algn="l" indent="0" marL="0">
              <a:buNone/>
            </a:pPr>
            <a:r>
              <a:rPr lang="en-US" sz="11250" spc="-225" kern="0" dirty="0">
                <a:solidFill>
                  <a:srgbClr val="191919"/>
                </a:solidFill>
                <a:latin typeface="Times New Roman" pitchFamily="34" charset="0"/>
                <a:ea typeface="SimSun" pitchFamily="34" charset="-122"/>
                <a:cs typeface="Times New Roman" pitchFamily="34" charset="-120"/>
              </a:rPr>
              <a:t>1</a:t>
            </a:r>
            <a:pPr algn="l" indent="0" marL="0">
              <a:buNone/>
            </a:pPr>
            <a:r>
              <a:rPr lang="en-US" sz="11250" spc="-225" kern="0" dirty="0">
                <a:solidFill>
                  <a:srgbClr val="191919"/>
                </a:solidFill>
                <a:latin typeface="Times New Roman" pitchFamily="34" charset="0"/>
                <a:ea typeface="SimSun" pitchFamily="34" charset="-122"/>
                <a:cs typeface="Times New Roman" pitchFamily="34" charset="-120"/>
              </a:rPr>
              <a:t>0</a:t>
            </a:r>
            <a:pPr algn="l" indent="0" marL="0">
              <a:buNone/>
            </a:pPr>
            <a:r>
              <a:rPr lang="en-US" sz="11250" spc="-225" kern="0" dirty="0">
                <a:solidFill>
                  <a:srgbClr val="191919"/>
                </a:solidFill>
                <a:latin typeface="Times New Roman" pitchFamily="34" charset="0"/>
                <a:ea typeface="SimSun" pitchFamily="34" charset="-122"/>
                <a:cs typeface="Times New Roman" pitchFamily="34" charset="-120"/>
              </a:rPr>
              <a:t>,</a:t>
            </a:r>
            <a:pPr algn="l" indent="0" marL="0">
              <a:buNone/>
            </a:pPr>
            <a:r>
              <a:rPr lang="en-US" sz="11250" spc="-225" kern="0" dirty="0">
                <a:solidFill>
                  <a:srgbClr val="191919"/>
                </a:solidFill>
                <a:latin typeface="Times New Roman" pitchFamily="34" charset="0"/>
                <a:ea typeface="SimSun" pitchFamily="34" charset="-122"/>
                <a:cs typeface="Times New Roman" pitchFamily="34" charset="-120"/>
              </a:rPr>
              <a:t>8</a:t>
            </a:r>
            <a:pPr algn="l" indent="0" marL="0">
              <a:buNone/>
            </a:pPr>
            <a:r>
              <a:rPr lang="en-US" sz="11250" spc="-225" kern="0" dirty="0">
                <a:solidFill>
                  <a:srgbClr val="191919"/>
                </a:solidFill>
                <a:latin typeface="Times New Roman" pitchFamily="34" charset="0"/>
                <a:ea typeface="SimSun" pitchFamily="34" charset="-122"/>
                <a:cs typeface="Times New Roman" pitchFamily="34" charset="-120"/>
              </a:rPr>
              <a:t>5</a:t>
            </a:r>
            <a:pPr algn="l" indent="0" marL="0">
              <a:buNone/>
            </a:pPr>
            <a:r>
              <a:rPr lang="en-US" sz="11250" dirty="0">
                <a:solidFill>
                  <a:srgbClr val="191919"/>
                </a:solidFill>
                <a:latin typeface="Times New Roman" pitchFamily="34" charset="0"/>
                <a:ea typeface="SimSun" pitchFamily="34" charset="-122"/>
                <a:cs typeface="Times New Roman" pitchFamily="34" charset="-120"/>
              </a:rPr>
              <a:t>0</a:t>
            </a:r>
            <a:pPr algn="l" indent="0" marL="0">
              <a:buNone/>
            </a:pPr>
            <a:r>
              <a:rPr lang="en-US" sz="2100" dirty="0">
                <a:solidFill>
                  <a:srgbClr val="191919"/>
                </a:solidFill>
                <a:latin typeface="Microsoft YaHei UI" pitchFamily="34" charset="0"/>
                <a:ea typeface="Microsoft YaHei" pitchFamily="34" charset="-122"/>
                <a:cs typeface="Microsoft YaHei UI" pitchFamily="34" charset="-120"/>
              </a:rPr>
              <a:t> L</a:t>
            </a:r>
            <a:endParaRPr lang="en-US" sz="11250" dirty="0">
              <a:latin typeface="Times New Roman" pitchFamily="34" charset="0"/>
              <a:ea typeface="SimSun" pitchFamily="34" charset="-122"/>
              <a:cs typeface="Times New Roman" pitchFamily="34" charset="-120"/>
            </a:endParaRPr>
          </a:p>
        </p:txBody>
      </p:sp>
      <p:sp>
        <p:nvSpPr>
          <p:cNvPr id="13" name="Text 11"/>
          <p:cNvSpPr/>
          <p:nvPr/>
        </p:nvSpPr>
        <p:spPr>
          <a:xfrm>
            <a:off x="6705600" y="4035221"/>
            <a:ext cx="548640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Virtual water in 1,000 g of jeans, global average</a:t>
            </a:r>
            <a:endParaRPr lang="en-US" sz="1275" dirty="0">
              <a:latin typeface="Microsoft YaHei UI" pitchFamily="34" charset="0"/>
              <a:ea typeface="Microsoft YaHei" pitchFamily="34" charset="-122"/>
              <a:cs typeface="Microsoft YaHei UI" pitchFamily="34" charset="-120"/>
            </a:endParaRPr>
          </a:p>
        </p:txBody>
      </p:sp>
      <p:sp>
        <p:nvSpPr>
          <p:cNvPr id="14" name="Text 12"/>
          <p:cNvSpPr/>
          <p:nvPr/>
        </p:nvSpPr>
        <p:spPr>
          <a:xfrm>
            <a:off x="6705600" y="4328689"/>
            <a:ext cx="548640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Chapagain et al., UNESCO-IHE, 2005</a:t>
            </a:r>
            <a:endParaRPr lang="en-US" sz="900" dirty="0">
              <a:latin typeface="Microsoft YaHei UI" pitchFamily="34" charset="0"/>
              <a:ea typeface="Microsoft YaHei" pitchFamily="34" charset="-122"/>
              <a:cs typeface="Microsoft YaHei UI" pitchFamily="34" charset="-120"/>
            </a:endParaRPr>
          </a:p>
        </p:txBody>
      </p:sp>
      <p:sp>
        <p:nvSpPr>
          <p:cNvPr id="15" name="Text 13"/>
          <p:cNvSpPr/>
          <p:nvPr/>
        </p:nvSpPr>
        <p:spPr>
          <a:xfrm>
            <a:off x="609600" y="536727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The two are counted differently, one over a pair</a:t>
            </a:r>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s whole life, one as virtual water per kilogram. Read them side by side, never added or ranked</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609600" y="639489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Source: Levi Strauss </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&amp;</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 Co., The Life Cycle of a Jean (2015), Chapagain et al., The water footprint of cotton consumption (2005)</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41414"/>
          </a:solidFill>
          <a:ln/>
        </p:spPr>
      </p:sp>
      <p:pic>
        <p:nvPicPr>
          <p:cNvPr id="3" name="Image 0" descr="preencoded.png">    </p:cNvPr>
          <p:cNvPicPr>
            <a:picLocks noChangeAspect="1"/>
          </p:cNvPicPr>
          <p:nvPr/>
        </p:nvPicPr>
        <p:blipFill>
          <a:blip r:embed="rId1"/>
          <a:srcRect l="0" r="0" t="21875" b="21875"/>
          <a:stretch/>
        </p:blipFill>
        <p:spPr>
          <a:xfrm>
            <a:off x="0" y="0"/>
            <a:ext cx="12192000" cy="6858000"/>
          </a:xfrm>
          <a:prstGeom prst="rect">
            <a:avLst/>
          </a:prstGeom>
        </p:spPr>
      </p:pic>
      <p:sp>
        <p:nvSpPr>
          <p:cNvPr id="4" name="svg2pptx-gradient-s0004-0000"/>
          <p:cNvSpPr/>
          <p:nvPr/>
        </p:nvSpPr>
        <p:spPr>
          <a:xfrm>
            <a:off x="0" y="0"/>
            <a:ext cx="12192000" cy="6858000"/>
          </a:xfrm>
          <a:prstGeom prst="rect">
            <a:avLst/>
          </a:prstGeom>
          <a:gradFill rotWithShape="1">
            <a:gsLst>
              <a:gs pos="0">
                <a:srgbClr val="141414">
                  <a:alpha val="15000"/>
                </a:srgbClr>
              </a:gs>
              <a:gs pos="45000">
                <a:srgbClr val="141414">
                  <a:alpha val="15000"/>
                </a:srgbClr>
              </a:gs>
              <a:gs pos="100000">
                <a:srgbClr val="141414">
                  <a:alpha val="78000"/>
                </a:srgbClr>
              </a:gs>
            </a:gsLst>
            <a:lin ang="5400000" scaled="1"/>
          </a:gradFill>
          <a:ln/>
        </p:spPr>
      </p:sp>
      <p:sp>
        <p:nvSpPr>
          <p:cNvPr id="5" name="svg2pptx-gradient-s0004-0001"/>
          <p:cNvSpPr/>
          <p:nvPr/>
        </p:nvSpPr>
        <p:spPr>
          <a:xfrm>
            <a:off x="0" y="0"/>
            <a:ext cx="12192000" cy="1047750"/>
          </a:xfrm>
          <a:prstGeom prst="rect">
            <a:avLst/>
          </a:prstGeom>
          <a:gradFill rotWithShape="1">
            <a:gsLst>
              <a:gs pos="0">
                <a:srgbClr val="141414">
                  <a:alpha val="55000"/>
                </a:srgbClr>
              </a:gs>
              <a:gs pos="100000">
                <a:srgbClr val="141414">
                  <a:alpha val="0"/>
                </a:srgbClr>
              </a:gs>
            </a:gsLst>
            <a:lin ang="5400000" scaled="1"/>
          </a:gradFill>
          <a:ln/>
        </p:spPr>
      </p:sp>
      <p:sp>
        <p:nvSpPr>
          <p:cNvPr id="6" name="Text 3"/>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7" name="Text 4"/>
          <p:cNvSpPr/>
          <p:nvPr/>
        </p:nvSpPr>
        <p:spPr>
          <a:xfrm>
            <a:off x="0" y="308415"/>
            <a:ext cx="11582400" cy="114300"/>
          </a:xfrm>
          <a:prstGeom prst="rect">
            <a:avLst/>
          </a:prstGeom>
          <a:noFill/>
          <a:ln/>
        </p:spPr>
        <p:txBody>
          <a:bodyPr wrap="none" lIns="0" tIns="0" rIns="0" bIns="0" rtlCol="0" anchor="t"/>
          <a:lstStyle/>
          <a:p>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P</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t</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 </a:t>
            </a:r>
            <a:pPr algn="r" indent="0" marL="0">
              <a:buNone/>
            </a:pPr>
            <a:r>
              <a:rPr lang="en-US" sz="750" dirty="0">
                <a:solidFill>
                  <a:srgbClr val="CECDC9"/>
                </a:solidFill>
                <a:latin typeface="Microsoft YaHei UI" pitchFamily="34" charset="0"/>
                <a:ea typeface="Microsoft YaHei" pitchFamily="34" charset="-122"/>
                <a:cs typeface="Microsoft YaHei UI" pitchFamily="34" charset="-120"/>
              </a:rPr>
              <a:t>1</a:t>
            </a:r>
            <a:endParaRPr lang="en-US" sz="750" dirty="0">
              <a:latin typeface="Microsoft YaHei UI" pitchFamily="34" charset="0"/>
              <a:ea typeface="Microsoft YaHei" pitchFamily="34" charset="-122"/>
              <a:cs typeface="Microsoft YaHei UI" pitchFamily="34" charset="-120"/>
            </a:endParaRPr>
          </a:p>
        </p:txBody>
      </p:sp>
      <p:sp>
        <p:nvSpPr>
          <p:cNvPr id="8" name="Shape 5"/>
          <p:cNvSpPr/>
          <p:nvPr/>
        </p:nvSpPr>
        <p:spPr>
          <a:xfrm>
            <a:off x="609600" y="509587"/>
            <a:ext cx="10972800" cy="9525"/>
          </a:xfrm>
          <a:prstGeom prst="rect">
            <a:avLst/>
          </a:prstGeom>
          <a:solidFill>
            <a:srgbClr val="F2F0EB"/>
          </a:solidFill>
          <a:ln/>
        </p:spPr>
      </p:sp>
      <p:sp>
        <p:nvSpPr>
          <p:cNvPr id="9" name="Text 6"/>
          <p:cNvSpPr/>
          <p:nvPr/>
        </p:nvSpPr>
        <p:spPr>
          <a:xfrm>
            <a:off x="533400" y="3183769"/>
            <a:ext cx="11658600" cy="2743200"/>
          </a:xfrm>
          <a:prstGeom prst="rect">
            <a:avLst/>
          </a:prstGeom>
          <a:noFill/>
          <a:ln/>
        </p:spPr>
        <p:txBody>
          <a:bodyPr wrap="none" lIns="0" tIns="0" rIns="0" bIns="0" rtlCol="0" anchor="t"/>
          <a:lstStyle/>
          <a:p>
            <a:pPr algn="l" indent="0" marL="0">
              <a:buNone/>
            </a:pPr>
            <a:r>
              <a:rPr lang="en-US" sz="18000" spc="-450" kern="0" dirty="0">
                <a:solidFill>
                  <a:srgbClr val="F2F0EB"/>
                </a:solidFill>
                <a:latin typeface="Times New Roman" pitchFamily="34" charset="0"/>
                <a:ea typeface="SimSun" pitchFamily="34" charset="-122"/>
                <a:cs typeface="Times New Roman" pitchFamily="34" charset="-120"/>
              </a:rPr>
              <a:t>0</a:t>
            </a:r>
            <a:pPr algn="l" indent="0" marL="0">
              <a:buNone/>
            </a:pPr>
            <a:r>
              <a:rPr lang="en-US" sz="18000" dirty="0">
                <a:solidFill>
                  <a:srgbClr val="F2F0EB"/>
                </a:solidFill>
                <a:latin typeface="Times New Roman" pitchFamily="34" charset="0"/>
                <a:ea typeface="SimSun" pitchFamily="34" charset="-122"/>
                <a:cs typeface="Times New Roman" pitchFamily="34" charset="-120"/>
              </a:rPr>
              <a:t>1</a:t>
            </a:r>
            <a:endParaRPr lang="en-US" sz="18000" dirty="0">
              <a:latin typeface="Times New Roman" pitchFamily="34" charset="0"/>
              <a:ea typeface="SimSun" pitchFamily="34" charset="-122"/>
              <a:cs typeface="Times New Roman" pitchFamily="34" charset="-120"/>
            </a:endParaRPr>
          </a:p>
        </p:txBody>
      </p:sp>
      <p:sp>
        <p:nvSpPr>
          <p:cNvPr id="10" name="Text 7"/>
          <p:cNvSpPr/>
          <p:nvPr/>
        </p:nvSpPr>
        <p:spPr>
          <a:xfrm>
            <a:off x="0" y="4482949"/>
            <a:ext cx="11620500" cy="548640"/>
          </a:xfrm>
          <a:prstGeom prst="rect">
            <a:avLst/>
          </a:prstGeom>
          <a:noFill/>
          <a:ln/>
        </p:spPr>
        <p:txBody>
          <a:bodyPr wrap="none" lIns="0" tIns="0" rIns="0" bIns="0" rtlCol="0" anchor="t"/>
          <a:lstStyle/>
          <a:p>
            <a:pPr algn="r" indent="0" marL="0">
              <a:buNone/>
            </a:pPr>
            <a:r>
              <a:rPr lang="en-US" sz="3600" dirty="0">
                <a:solidFill>
                  <a:srgbClr val="F2F0EB"/>
                </a:solidFill>
                <a:latin typeface="Times New Roman" pitchFamily="34" charset="0"/>
                <a:ea typeface="SimSun" pitchFamily="34" charset="-122"/>
                <a:cs typeface="Times New Roman" pitchFamily="34" charset="-120"/>
              </a:rPr>
              <a:t>Inspiration: the marks of wear</a:t>
            </a:r>
            <a:endParaRPr lang="en-US" sz="3600" dirty="0">
              <a:latin typeface="Times New Roman" pitchFamily="34" charset="0"/>
              <a:ea typeface="SimSun" pitchFamily="34" charset="-122"/>
              <a:cs typeface="Times New Roman" pitchFamily="34" charset="-120"/>
            </a:endParaRPr>
          </a:p>
        </p:txBody>
      </p:sp>
      <p:sp>
        <p:nvSpPr>
          <p:cNvPr id="11" name="Text 8"/>
          <p:cNvSpPr/>
          <p:nvPr/>
        </p:nvSpPr>
        <p:spPr>
          <a:xfrm>
            <a:off x="0" y="5177498"/>
            <a:ext cx="11620500" cy="171450"/>
          </a:xfrm>
          <a:prstGeom prst="rect">
            <a:avLst/>
          </a:prstGeom>
          <a:noFill/>
          <a:ln/>
        </p:spPr>
        <p:txBody>
          <a:bodyPr wrap="none" lIns="0" tIns="0" rIns="0" bIns="0" rtlCol="0" anchor="t"/>
          <a:lstStyle/>
          <a:p>
            <a:pPr algn="r" indent="0" marL="0">
              <a:buNone/>
            </a:pPr>
            <a:r>
              <a:rPr lang="en-US" sz="1125" dirty="0">
                <a:solidFill>
                  <a:srgbClr val="CECDC9"/>
                </a:solidFill>
                <a:latin typeface="Microsoft YaHei UI" pitchFamily="34" charset="0"/>
                <a:ea typeface="Microsoft YaHei" pitchFamily="34" charset="-122"/>
                <a:cs typeface="Microsoft YaHei UI" pitchFamily="34" charset="-120"/>
              </a:rPr>
              <a:t>Fading, creases and pocket marks are proof of wear</a:t>
            </a:r>
            <a:endParaRPr lang="en-US" sz="1125" dirty="0">
              <a:latin typeface="Microsoft YaHei UI" pitchFamily="34" charset="0"/>
              <a:ea typeface="Microsoft YaHei" pitchFamily="34" charset="-122"/>
              <a:cs typeface="Microsoft YaHei UI" pitchFamily="34" charset="-120"/>
            </a:endParaRPr>
          </a:p>
        </p:txBody>
      </p:sp>
      <p:sp>
        <p:nvSpPr>
          <p:cNvPr id="12" name="Text 9"/>
          <p:cNvSpPr/>
          <p:nvPr/>
        </p:nvSpPr>
        <p:spPr>
          <a:xfrm>
            <a:off x="0" y="6518715"/>
            <a:ext cx="11582400" cy="114300"/>
          </a:xfrm>
          <a:prstGeom prst="rect">
            <a:avLst/>
          </a:prstGeom>
          <a:noFill/>
          <a:ln/>
        </p:spPr>
        <p:txBody>
          <a:bodyPr wrap="none" lIns="0" tIns="0" rIns="0" bIns="0" rtlCol="0" anchor="t"/>
          <a:lstStyle/>
          <a:p>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g</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dirty="0">
                <a:solidFill>
                  <a:srgbClr val="CECDC9"/>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n</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s</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p</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t</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o</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5" name="pptwise-slidenum-s0005"/>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6</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800402"/>
            <a:ext cx="11582400" cy="342900"/>
          </a:xfrm>
          <a:prstGeom prst="rect">
            <a:avLst/>
          </a:prstGeom>
          <a:noFill/>
          <a:ln/>
        </p:spPr>
        <p:txBody>
          <a:bodyPr wrap="none" lIns="0" tIns="0" rIns="0" bIns="0" rtlCol="0" anchor="t"/>
          <a:lstStyle/>
          <a:p>
            <a:pPr algn="l" indent="0" marL="0">
              <a:buNone/>
            </a:pPr>
            <a:r>
              <a:rPr lang="en-US" sz="2250" dirty="0">
                <a:solidFill>
                  <a:srgbClr val="191919"/>
                </a:solidFill>
                <a:latin typeface="Times New Roman" pitchFamily="34" charset="0"/>
                <a:ea typeface="SimSun" pitchFamily="34" charset="-122"/>
                <a:cs typeface="Times New Roman" pitchFamily="34" charset="-120"/>
              </a:rPr>
              <a:t>Moodboard: wear as pattern</a:t>
            </a:r>
            <a:endParaRPr lang="en-US" sz="2250" dirty="0">
              <a:latin typeface="Times New Roman" pitchFamily="34" charset="0"/>
              <a:ea typeface="SimSun" pitchFamily="34" charset="-122"/>
              <a:cs typeface="Times New Roman" pitchFamily="34" charset="-120"/>
            </a:endParaRPr>
          </a:p>
        </p:txBody>
      </p:sp>
      <p:pic>
        <p:nvPicPr>
          <p:cNvPr id="8" name="Image 0" descr="preencoded.png">    </p:cNvPr>
          <p:cNvPicPr>
            <a:picLocks noChangeAspect="1"/>
          </p:cNvPicPr>
          <p:nvPr/>
        </p:nvPicPr>
        <p:blipFill>
          <a:blip r:embed="rId1"/>
          <a:srcRect l="0" r="0" t="2632" b="2632"/>
          <a:stretch/>
        </p:blipFill>
        <p:spPr>
          <a:xfrm>
            <a:off x="609600" y="1333500"/>
            <a:ext cx="3619500" cy="3429000"/>
          </a:xfrm>
          <a:prstGeom prst="rect">
            <a:avLst/>
          </a:prstGeom>
        </p:spPr>
      </p:pic>
      <p:sp>
        <p:nvSpPr>
          <p:cNvPr id="9" name="svg2pptx-gradient-s0005-0000"/>
          <p:cNvSpPr/>
          <p:nvPr/>
        </p:nvSpPr>
        <p:spPr>
          <a:xfrm>
            <a:off x="609600" y="4229100"/>
            <a:ext cx="3619500" cy="533400"/>
          </a:xfrm>
          <a:prstGeom prst="rect">
            <a:avLst/>
          </a:prstGeom>
          <a:gradFill rotWithShape="1">
            <a:gsLst>
              <a:gs pos="0">
                <a:srgbClr val="141414">
                  <a:alpha val="0"/>
                </a:srgbClr>
              </a:gs>
              <a:gs pos="100000">
                <a:srgbClr val="141414">
                  <a:alpha val="72000"/>
                </a:srgbClr>
              </a:gs>
            </a:gsLst>
            <a:lin ang="5400000" scaled="1"/>
          </a:gradFill>
          <a:ln/>
        </p:spPr>
      </p:sp>
      <p:sp>
        <p:nvSpPr>
          <p:cNvPr id="10" name="Text 7"/>
          <p:cNvSpPr/>
          <p:nvPr/>
        </p:nvSpPr>
        <p:spPr>
          <a:xfrm>
            <a:off x="685800" y="4566090"/>
            <a:ext cx="1150620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1</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P</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k</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m</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k</a:t>
            </a:r>
            <a:endParaRPr lang="en-US" sz="750" dirty="0">
              <a:latin typeface="Microsoft YaHei UI" pitchFamily="34" charset="0"/>
              <a:ea typeface="Microsoft YaHei" pitchFamily="34" charset="-122"/>
              <a:cs typeface="Microsoft YaHei UI" pitchFamily="34" charset="-120"/>
            </a:endParaRPr>
          </a:p>
        </p:txBody>
      </p:sp>
      <p:pic>
        <p:nvPicPr>
          <p:cNvPr id="11" name="Image 1" descr="preencoded.png">    </p:cNvPr>
          <p:cNvPicPr>
            <a:picLocks noChangeAspect="1"/>
          </p:cNvPicPr>
          <p:nvPr/>
        </p:nvPicPr>
        <p:blipFill>
          <a:blip r:embed="rId2"/>
          <a:srcRect l="0" r="0" t="10000" b="10000"/>
          <a:stretch/>
        </p:blipFill>
        <p:spPr>
          <a:xfrm>
            <a:off x="4343400" y="1333500"/>
            <a:ext cx="2381250" cy="1905000"/>
          </a:xfrm>
          <a:prstGeom prst="rect">
            <a:avLst/>
          </a:prstGeom>
        </p:spPr>
      </p:pic>
      <p:sp>
        <p:nvSpPr>
          <p:cNvPr id="12" name="svg2pptx-gradient-s0005-0001"/>
          <p:cNvSpPr/>
          <p:nvPr/>
        </p:nvSpPr>
        <p:spPr>
          <a:xfrm>
            <a:off x="4343400" y="2705100"/>
            <a:ext cx="2381250" cy="533400"/>
          </a:xfrm>
          <a:prstGeom prst="rect">
            <a:avLst/>
          </a:prstGeom>
          <a:gradFill rotWithShape="1">
            <a:gsLst>
              <a:gs pos="0">
                <a:srgbClr val="141414">
                  <a:alpha val="0"/>
                </a:srgbClr>
              </a:gs>
              <a:gs pos="100000">
                <a:srgbClr val="141414">
                  <a:alpha val="72000"/>
                </a:srgbClr>
              </a:gs>
            </a:gsLst>
            <a:lin ang="5400000" scaled="1"/>
          </a:gradFill>
          <a:ln/>
        </p:spPr>
      </p:sp>
      <p:sp>
        <p:nvSpPr>
          <p:cNvPr id="13" name="Text 9"/>
          <p:cNvSpPr/>
          <p:nvPr/>
        </p:nvSpPr>
        <p:spPr>
          <a:xfrm>
            <a:off x="4419600" y="3042090"/>
            <a:ext cx="777240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2</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k</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pic>
        <p:nvPicPr>
          <p:cNvPr id="14" name="Image 2" descr="preencoded.png">    </p:cNvPr>
          <p:cNvPicPr>
            <a:picLocks noChangeAspect="1"/>
          </p:cNvPicPr>
          <p:nvPr/>
        </p:nvPicPr>
        <p:blipFill>
          <a:blip r:embed="rId3"/>
          <a:srcRect l="0" r="0" t="20400" b="20400"/>
          <a:stretch/>
        </p:blipFill>
        <p:spPr>
          <a:xfrm>
            <a:off x="4343400" y="3352800"/>
            <a:ext cx="2381250" cy="1409700"/>
          </a:xfrm>
          <a:prstGeom prst="rect">
            <a:avLst/>
          </a:prstGeom>
        </p:spPr>
      </p:pic>
      <p:sp>
        <p:nvSpPr>
          <p:cNvPr id="15" name="svg2pptx-gradient-s0005-0002"/>
          <p:cNvSpPr/>
          <p:nvPr/>
        </p:nvSpPr>
        <p:spPr>
          <a:xfrm>
            <a:off x="4343400" y="4229100"/>
            <a:ext cx="2381250" cy="533400"/>
          </a:xfrm>
          <a:prstGeom prst="rect">
            <a:avLst/>
          </a:prstGeom>
          <a:gradFill rotWithShape="1">
            <a:gsLst>
              <a:gs pos="0">
                <a:srgbClr val="141414">
                  <a:alpha val="0"/>
                </a:srgbClr>
              </a:gs>
              <a:gs pos="100000">
                <a:srgbClr val="141414">
                  <a:alpha val="72000"/>
                </a:srgbClr>
              </a:gs>
            </a:gsLst>
            <a:lin ang="5400000" scaled="1"/>
          </a:gradFill>
          <a:ln/>
        </p:spPr>
      </p:sp>
      <p:sp>
        <p:nvSpPr>
          <p:cNvPr id="16" name="Text 11"/>
          <p:cNvSpPr/>
          <p:nvPr/>
        </p:nvSpPr>
        <p:spPr>
          <a:xfrm>
            <a:off x="4419600" y="4566090"/>
            <a:ext cx="777240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3</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S</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h</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h</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m</a:t>
            </a:r>
            <a:endParaRPr lang="en-US" sz="750" dirty="0">
              <a:latin typeface="Microsoft YaHei UI" pitchFamily="34" charset="0"/>
              <a:ea typeface="Microsoft YaHei" pitchFamily="34" charset="-122"/>
              <a:cs typeface="Microsoft YaHei UI" pitchFamily="34" charset="-120"/>
            </a:endParaRPr>
          </a:p>
        </p:txBody>
      </p:sp>
      <p:pic>
        <p:nvPicPr>
          <p:cNvPr id="17" name="Image 3" descr="preencoded.png">    </p:cNvPr>
          <p:cNvPicPr>
            <a:picLocks noChangeAspect="1"/>
          </p:cNvPicPr>
          <p:nvPr/>
        </p:nvPicPr>
        <p:blipFill>
          <a:blip r:embed="rId4"/>
          <a:srcRect l="5769" r="5769" t="0" b="0"/>
          <a:stretch/>
        </p:blipFill>
        <p:spPr>
          <a:xfrm>
            <a:off x="6838950" y="1333500"/>
            <a:ext cx="2190750" cy="2476500"/>
          </a:xfrm>
          <a:prstGeom prst="rect">
            <a:avLst/>
          </a:prstGeom>
        </p:spPr>
      </p:pic>
      <p:sp>
        <p:nvSpPr>
          <p:cNvPr id="18" name="svg2pptx-gradient-s0005-0003"/>
          <p:cNvSpPr/>
          <p:nvPr/>
        </p:nvSpPr>
        <p:spPr>
          <a:xfrm>
            <a:off x="6838950" y="3276600"/>
            <a:ext cx="2190750" cy="533400"/>
          </a:xfrm>
          <a:prstGeom prst="rect">
            <a:avLst/>
          </a:prstGeom>
          <a:gradFill rotWithShape="1">
            <a:gsLst>
              <a:gs pos="0">
                <a:srgbClr val="141414">
                  <a:alpha val="0"/>
                </a:srgbClr>
              </a:gs>
              <a:gs pos="100000">
                <a:srgbClr val="141414">
                  <a:alpha val="72000"/>
                </a:srgbClr>
              </a:gs>
            </a:gsLst>
            <a:lin ang="5400000" scaled="1"/>
          </a:gradFill>
          <a:ln/>
        </p:spPr>
      </p:sp>
      <p:sp>
        <p:nvSpPr>
          <p:cNvPr id="19" name="Text 13"/>
          <p:cNvSpPr/>
          <p:nvPr/>
        </p:nvSpPr>
        <p:spPr>
          <a:xfrm>
            <a:off x="6915150" y="3613590"/>
            <a:ext cx="527685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4</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w</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g</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pic>
        <p:nvPicPr>
          <p:cNvPr id="20" name="Image 4" descr="preencoded.png">    </p:cNvPr>
          <p:cNvPicPr>
            <a:picLocks noChangeAspect="1"/>
          </p:cNvPicPr>
          <p:nvPr/>
        </p:nvPicPr>
        <p:blipFill>
          <a:blip r:embed="rId5"/>
          <a:srcRect l="17179" r="17179" t="0" b="0"/>
          <a:stretch/>
        </p:blipFill>
        <p:spPr>
          <a:xfrm>
            <a:off x="9144000" y="1333500"/>
            <a:ext cx="2438400" cy="2476500"/>
          </a:xfrm>
          <a:prstGeom prst="rect">
            <a:avLst/>
          </a:prstGeom>
        </p:spPr>
      </p:pic>
      <p:sp>
        <p:nvSpPr>
          <p:cNvPr id="21" name="svg2pptx-gradient-s0005-0004"/>
          <p:cNvSpPr/>
          <p:nvPr/>
        </p:nvSpPr>
        <p:spPr>
          <a:xfrm>
            <a:off x="9144000" y="3276600"/>
            <a:ext cx="2438400" cy="533400"/>
          </a:xfrm>
          <a:prstGeom prst="rect">
            <a:avLst/>
          </a:prstGeom>
          <a:gradFill rotWithShape="1">
            <a:gsLst>
              <a:gs pos="0">
                <a:srgbClr val="141414">
                  <a:alpha val="0"/>
                </a:srgbClr>
              </a:gs>
              <a:gs pos="100000">
                <a:srgbClr val="141414">
                  <a:alpha val="72000"/>
                </a:srgbClr>
              </a:gs>
            </a:gsLst>
            <a:lin ang="5400000" scaled="1"/>
          </a:gradFill>
          <a:ln/>
        </p:spPr>
      </p:sp>
      <p:sp>
        <p:nvSpPr>
          <p:cNvPr id="22" name="Text 15"/>
          <p:cNvSpPr/>
          <p:nvPr/>
        </p:nvSpPr>
        <p:spPr>
          <a:xfrm>
            <a:off x="9220200" y="3613590"/>
            <a:ext cx="297180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5</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M</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pic>
        <p:nvPicPr>
          <p:cNvPr id="23" name="Image 5" descr="preencoded.png">    </p:cNvPr>
          <p:cNvPicPr>
            <a:picLocks noChangeAspect="1"/>
          </p:cNvPicPr>
          <p:nvPr/>
        </p:nvPicPr>
        <p:blipFill>
          <a:blip r:embed="rId6"/>
          <a:srcRect l="0" r="0" t="19880" b="19880"/>
          <a:stretch/>
        </p:blipFill>
        <p:spPr>
          <a:xfrm>
            <a:off x="6838950" y="3924300"/>
            <a:ext cx="4743450" cy="1905000"/>
          </a:xfrm>
          <a:prstGeom prst="rect">
            <a:avLst/>
          </a:prstGeom>
        </p:spPr>
      </p:pic>
      <p:sp>
        <p:nvSpPr>
          <p:cNvPr id="24" name="svg2pptx-gradient-s0005-0005"/>
          <p:cNvSpPr/>
          <p:nvPr/>
        </p:nvSpPr>
        <p:spPr>
          <a:xfrm>
            <a:off x="6838950" y="5295900"/>
            <a:ext cx="4743450" cy="533400"/>
          </a:xfrm>
          <a:prstGeom prst="rect">
            <a:avLst/>
          </a:prstGeom>
          <a:gradFill rotWithShape="1">
            <a:gsLst>
              <a:gs pos="0">
                <a:srgbClr val="141414">
                  <a:alpha val="0"/>
                </a:srgbClr>
              </a:gs>
              <a:gs pos="100000">
                <a:srgbClr val="141414">
                  <a:alpha val="72000"/>
                </a:srgbClr>
              </a:gs>
            </a:gsLst>
            <a:lin ang="5400000" scaled="1"/>
          </a:gradFill>
          <a:ln/>
        </p:spPr>
      </p:sp>
      <p:sp>
        <p:nvSpPr>
          <p:cNvPr id="25" name="Text 17"/>
          <p:cNvSpPr/>
          <p:nvPr/>
        </p:nvSpPr>
        <p:spPr>
          <a:xfrm>
            <a:off x="6915150" y="5632890"/>
            <a:ext cx="5276850" cy="114300"/>
          </a:xfrm>
          <a:prstGeom prst="rect">
            <a:avLst/>
          </a:prstGeom>
          <a:noFill/>
          <a:ln/>
        </p:spPr>
        <p:txBody>
          <a:bodyPr wrap="none" lIns="0" tIns="0" rIns="0" bIns="0" rtlCol="0" anchor="t"/>
          <a:lstStyle/>
          <a:p>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6</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g</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s</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h</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d</a:t>
            </a:r>
            <a:pPr algn="l" indent="0" marL="0">
              <a:buNone/>
            </a:pPr>
            <a:r>
              <a:rPr lang="en-US" sz="750" b="1" spc="19"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26" name="Text 18"/>
          <p:cNvSpPr/>
          <p:nvPr/>
        </p:nvSpPr>
        <p:spPr>
          <a:xfrm>
            <a:off x="609600" y="4951992"/>
            <a:ext cx="115824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Where the jeans were worn</a:t>
            </a:r>
            <a:endParaRPr lang="en-US" sz="1950" dirty="0">
              <a:latin typeface="Times New Roman" pitchFamily="34" charset="0"/>
              <a:ea typeface="SimSun" pitchFamily="34" charset="-122"/>
              <a:cs typeface="Times New Roman" pitchFamily="34" charset="-120"/>
            </a:endParaRPr>
          </a:p>
        </p:txBody>
      </p:sp>
      <p:sp>
        <p:nvSpPr>
          <p:cNvPr id="27" name="Text 19"/>
          <p:cNvSpPr/>
          <p:nvPr/>
        </p:nvSpPr>
        <p:spPr>
          <a:xfrm>
            <a:off x="609600" y="5332992"/>
            <a:ext cx="115824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is the pattern of the collection</a:t>
            </a:r>
            <a:endParaRPr lang="en-US" sz="1950" dirty="0">
              <a:latin typeface="Times New Roman" pitchFamily="34" charset="0"/>
              <a:ea typeface="SimSun" pitchFamily="34" charset="-122"/>
              <a:cs typeface="Times New Roman" pitchFamily="34" charset="-120"/>
            </a:endParaRPr>
          </a:p>
        </p:txBody>
      </p:sp>
      <p:sp>
        <p:nvSpPr>
          <p:cNvPr id="28" name="Text 20"/>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All images are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41414"/>
          </a:solidFill>
          <a:ln/>
        </p:spPr>
      </p:sp>
      <p:pic>
        <p:nvPicPr>
          <p:cNvPr id="3" name="Image 0" descr="preencoded.png">    </p:cNvPr>
          <p:cNvPicPr>
            <a:picLocks noChangeAspect="1"/>
          </p:cNvPicPr>
          <p:nvPr/>
        </p:nvPicPr>
        <p:blipFill>
          <a:blip r:embed="rId1"/>
          <a:srcRect l="0" r="0" t="23106" b="34706"/>
          <a:stretch/>
        </p:blipFill>
        <p:spPr>
          <a:xfrm>
            <a:off x="0" y="0"/>
            <a:ext cx="12192000" cy="6858000"/>
          </a:xfrm>
          <a:prstGeom prst="rect">
            <a:avLst/>
          </a:prstGeom>
        </p:spPr>
      </p:pic>
      <p:sp>
        <p:nvSpPr>
          <p:cNvPr id="4" name="svg2pptx-gradient-s0006-0000"/>
          <p:cNvSpPr/>
          <p:nvPr/>
        </p:nvSpPr>
        <p:spPr>
          <a:xfrm>
            <a:off x="0" y="0"/>
            <a:ext cx="12192000" cy="6858000"/>
          </a:xfrm>
          <a:prstGeom prst="rect">
            <a:avLst/>
          </a:prstGeom>
          <a:gradFill rotWithShape="1">
            <a:gsLst>
              <a:gs pos="0">
                <a:srgbClr val="141414">
                  <a:alpha val="15000"/>
                </a:srgbClr>
              </a:gs>
              <a:gs pos="45000">
                <a:srgbClr val="141414">
                  <a:alpha val="15000"/>
                </a:srgbClr>
              </a:gs>
              <a:gs pos="100000">
                <a:srgbClr val="141414">
                  <a:alpha val="78000"/>
                </a:srgbClr>
              </a:gs>
            </a:gsLst>
            <a:lin ang="5400000" scaled="1"/>
          </a:gradFill>
          <a:ln/>
        </p:spPr>
      </p:sp>
      <p:sp>
        <p:nvSpPr>
          <p:cNvPr id="5" name="svg2pptx-gradient-s0006-0001"/>
          <p:cNvSpPr/>
          <p:nvPr/>
        </p:nvSpPr>
        <p:spPr>
          <a:xfrm>
            <a:off x="0" y="0"/>
            <a:ext cx="12192000" cy="1047750"/>
          </a:xfrm>
          <a:prstGeom prst="rect">
            <a:avLst/>
          </a:prstGeom>
          <a:gradFill rotWithShape="1">
            <a:gsLst>
              <a:gs pos="0">
                <a:srgbClr val="141414">
                  <a:alpha val="55000"/>
                </a:srgbClr>
              </a:gs>
              <a:gs pos="100000">
                <a:srgbClr val="141414">
                  <a:alpha val="0"/>
                </a:srgbClr>
              </a:gs>
            </a:gsLst>
            <a:lin ang="5400000" scaled="1"/>
          </a:gradFill>
          <a:ln/>
        </p:spPr>
      </p:sp>
      <p:sp>
        <p:nvSpPr>
          <p:cNvPr id="6" name="Text 3"/>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7" name="Text 4"/>
          <p:cNvSpPr/>
          <p:nvPr/>
        </p:nvSpPr>
        <p:spPr>
          <a:xfrm>
            <a:off x="0" y="308415"/>
            <a:ext cx="11582400" cy="114300"/>
          </a:xfrm>
          <a:prstGeom prst="rect">
            <a:avLst/>
          </a:prstGeom>
          <a:noFill/>
          <a:ln/>
        </p:spPr>
        <p:txBody>
          <a:bodyPr wrap="none" lIns="0" tIns="0" rIns="0" bIns="0" rtlCol="0" anchor="t"/>
          <a:lstStyle/>
          <a:p>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P</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t</a:t>
            </a:r>
            <a:pPr algn="r" indent="0" marL="0">
              <a:buNone/>
            </a:pPr>
            <a:r>
              <a:rPr lang="en-US" sz="750" spc="75" kern="0" dirty="0">
                <a:solidFill>
                  <a:srgbClr val="CECDC9"/>
                </a:solidFill>
                <a:latin typeface="Microsoft YaHei UI" pitchFamily="34" charset="0"/>
                <a:ea typeface="Microsoft YaHei" pitchFamily="34" charset="-122"/>
                <a:cs typeface="Microsoft YaHei UI" pitchFamily="34" charset="-120"/>
              </a:rPr>
              <a:t> </a:t>
            </a:r>
            <a:pPr algn="r" indent="0" marL="0">
              <a:buNone/>
            </a:pPr>
            <a:r>
              <a:rPr lang="en-US" sz="750" dirty="0">
                <a:solidFill>
                  <a:srgbClr val="CECDC9"/>
                </a:solidFill>
                <a:latin typeface="Microsoft YaHei UI" pitchFamily="34" charset="0"/>
                <a:ea typeface="Microsoft YaHei" pitchFamily="34" charset="-122"/>
                <a:cs typeface="Microsoft YaHei UI" pitchFamily="34" charset="-120"/>
              </a:rPr>
              <a:t>2</a:t>
            </a:r>
            <a:endParaRPr lang="en-US" sz="750" dirty="0">
              <a:latin typeface="Microsoft YaHei UI" pitchFamily="34" charset="0"/>
              <a:ea typeface="Microsoft YaHei" pitchFamily="34" charset="-122"/>
              <a:cs typeface="Microsoft YaHei UI" pitchFamily="34" charset="-120"/>
            </a:endParaRPr>
          </a:p>
        </p:txBody>
      </p:sp>
      <p:sp>
        <p:nvSpPr>
          <p:cNvPr id="8" name="Shape 5"/>
          <p:cNvSpPr/>
          <p:nvPr/>
        </p:nvSpPr>
        <p:spPr>
          <a:xfrm>
            <a:off x="609600" y="509587"/>
            <a:ext cx="10972800" cy="9525"/>
          </a:xfrm>
          <a:prstGeom prst="rect">
            <a:avLst/>
          </a:prstGeom>
          <a:solidFill>
            <a:srgbClr val="F2F0EB"/>
          </a:solidFill>
          <a:ln/>
        </p:spPr>
      </p:sp>
      <p:sp>
        <p:nvSpPr>
          <p:cNvPr id="9" name="Text 6"/>
          <p:cNvSpPr/>
          <p:nvPr/>
        </p:nvSpPr>
        <p:spPr>
          <a:xfrm>
            <a:off x="533400" y="3183769"/>
            <a:ext cx="11658600" cy="2743200"/>
          </a:xfrm>
          <a:prstGeom prst="rect">
            <a:avLst/>
          </a:prstGeom>
          <a:noFill/>
          <a:ln/>
        </p:spPr>
        <p:txBody>
          <a:bodyPr wrap="none" lIns="0" tIns="0" rIns="0" bIns="0" rtlCol="0" anchor="t"/>
          <a:lstStyle/>
          <a:p>
            <a:pPr algn="l" indent="0" marL="0">
              <a:buNone/>
            </a:pPr>
            <a:r>
              <a:rPr lang="en-US" sz="18000" spc="-450" kern="0" dirty="0">
                <a:solidFill>
                  <a:srgbClr val="F2F0EB"/>
                </a:solidFill>
                <a:latin typeface="Times New Roman" pitchFamily="34" charset="0"/>
                <a:ea typeface="SimSun" pitchFamily="34" charset="-122"/>
                <a:cs typeface="Times New Roman" pitchFamily="34" charset="-120"/>
              </a:rPr>
              <a:t>0</a:t>
            </a:r>
            <a:pPr algn="l" indent="0" marL="0">
              <a:buNone/>
            </a:pPr>
            <a:r>
              <a:rPr lang="en-US" sz="18000" dirty="0">
                <a:solidFill>
                  <a:srgbClr val="F2F0EB"/>
                </a:solidFill>
                <a:latin typeface="Times New Roman" pitchFamily="34" charset="0"/>
                <a:ea typeface="SimSun" pitchFamily="34" charset="-122"/>
                <a:cs typeface="Times New Roman" pitchFamily="34" charset="-120"/>
              </a:rPr>
              <a:t>2</a:t>
            </a:r>
            <a:endParaRPr lang="en-US" sz="18000" dirty="0">
              <a:latin typeface="Times New Roman" pitchFamily="34" charset="0"/>
              <a:ea typeface="SimSun" pitchFamily="34" charset="-122"/>
              <a:cs typeface="Times New Roman" pitchFamily="34" charset="-120"/>
            </a:endParaRPr>
          </a:p>
        </p:txBody>
      </p:sp>
      <p:sp>
        <p:nvSpPr>
          <p:cNvPr id="10" name="Text 7"/>
          <p:cNvSpPr/>
          <p:nvPr/>
        </p:nvSpPr>
        <p:spPr>
          <a:xfrm>
            <a:off x="0" y="4482949"/>
            <a:ext cx="11620500" cy="548640"/>
          </a:xfrm>
          <a:prstGeom prst="rect">
            <a:avLst/>
          </a:prstGeom>
          <a:noFill/>
          <a:ln/>
        </p:spPr>
        <p:txBody>
          <a:bodyPr wrap="none" lIns="0" tIns="0" rIns="0" bIns="0" rtlCol="0" anchor="t"/>
          <a:lstStyle/>
          <a:p>
            <a:pPr algn="r" indent="0" marL="0">
              <a:buNone/>
            </a:pPr>
            <a:r>
              <a:rPr lang="en-US" sz="3600" dirty="0">
                <a:solidFill>
                  <a:srgbClr val="F2F0EB"/>
                </a:solidFill>
                <a:latin typeface="Times New Roman" pitchFamily="34" charset="0"/>
                <a:ea typeface="SimSun" pitchFamily="34" charset="-122"/>
                <a:cs typeface="Times New Roman" pitchFamily="34" charset="-120"/>
              </a:rPr>
              <a:t>Fabric: unpick, grade, piece</a:t>
            </a:r>
            <a:endParaRPr lang="en-US" sz="3600" dirty="0">
              <a:latin typeface="Times New Roman" pitchFamily="34" charset="0"/>
              <a:ea typeface="SimSun" pitchFamily="34" charset="-122"/>
              <a:cs typeface="Times New Roman" pitchFamily="34" charset="-120"/>
            </a:endParaRPr>
          </a:p>
        </p:txBody>
      </p:sp>
      <p:sp>
        <p:nvSpPr>
          <p:cNvPr id="11" name="Text 8"/>
          <p:cNvSpPr/>
          <p:nvPr/>
        </p:nvSpPr>
        <p:spPr>
          <a:xfrm>
            <a:off x="0" y="5177498"/>
            <a:ext cx="11620500" cy="171450"/>
          </a:xfrm>
          <a:prstGeom prst="rect">
            <a:avLst/>
          </a:prstGeom>
          <a:noFill/>
          <a:ln/>
        </p:spPr>
        <p:txBody>
          <a:bodyPr wrap="none" lIns="0" tIns="0" rIns="0" bIns="0" rtlCol="0" anchor="t"/>
          <a:lstStyle/>
          <a:p>
            <a:pPr algn="r" indent="0" marL="0">
              <a:buNone/>
            </a:pPr>
            <a:r>
              <a:rPr lang="en-US" sz="1125" dirty="0">
                <a:solidFill>
                  <a:srgbClr val="CECDC9"/>
                </a:solidFill>
                <a:latin typeface="Microsoft YaHei UI" pitchFamily="34" charset="0"/>
                <a:ea typeface="Microsoft YaHei" pitchFamily="34" charset="-122"/>
                <a:cs typeface="Microsoft YaHei UI" pitchFamily="34" charset="-120"/>
              </a:rPr>
              <a:t>All the main fabric comes from used jeans</a:t>
            </a:r>
            <a:endParaRPr lang="en-US" sz="1125" dirty="0">
              <a:latin typeface="Microsoft YaHei UI" pitchFamily="34" charset="0"/>
              <a:ea typeface="Microsoft YaHei" pitchFamily="34" charset="-122"/>
              <a:cs typeface="Microsoft YaHei UI" pitchFamily="34" charset="-120"/>
            </a:endParaRPr>
          </a:p>
        </p:txBody>
      </p:sp>
      <p:sp>
        <p:nvSpPr>
          <p:cNvPr id="12" name="Text 9"/>
          <p:cNvSpPr/>
          <p:nvPr/>
        </p:nvSpPr>
        <p:spPr>
          <a:xfrm>
            <a:off x="0" y="6518715"/>
            <a:ext cx="11582400" cy="114300"/>
          </a:xfrm>
          <a:prstGeom prst="rect">
            <a:avLst/>
          </a:prstGeom>
          <a:noFill/>
          <a:ln/>
        </p:spPr>
        <p:txBody>
          <a:bodyPr wrap="none" lIns="0" tIns="0" rIns="0" bIns="0" rtlCol="0" anchor="t"/>
          <a:lstStyle/>
          <a:p>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I</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g</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n</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r</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a</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t</a:t>
            </a:r>
            <a:pPr algn="r" indent="0" marL="0">
              <a:buNone/>
            </a:pPr>
            <a:r>
              <a:rPr lang="en-US" sz="750" spc="10" kern="0" dirty="0">
                <a:solidFill>
                  <a:srgbClr val="CECDC9"/>
                </a:solidFill>
                <a:latin typeface="Microsoft YaHei UI" pitchFamily="34" charset="0"/>
                <a:ea typeface="Microsoft YaHei" pitchFamily="34" charset="-122"/>
                <a:cs typeface="Microsoft YaHei UI" pitchFamily="34" charset="-120"/>
              </a:rPr>
              <a:t>e</a:t>
            </a:r>
            <a:pPr algn="r" indent="0" marL="0">
              <a:buNone/>
            </a:pPr>
            <a:r>
              <a:rPr lang="en-US" sz="750" dirty="0">
                <a:solidFill>
                  <a:srgbClr val="CECDC9"/>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F</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b</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c</a:t>
            </a:r>
            <a:endParaRPr lang="en-US" sz="750" dirty="0">
              <a:latin typeface="Microsoft YaHei UI" pitchFamily="34" charset="0"/>
              <a:ea typeface="Microsoft YaHei" pitchFamily="34" charset="-122"/>
              <a:cs typeface="Microsoft YaHei UI" pitchFamily="34" charset="-120"/>
            </a:endParaRPr>
          </a:p>
        </p:txBody>
      </p:sp>
      <p:sp>
        <p:nvSpPr>
          <p:cNvPr id="5" name="pptwise-slidenum-s0007"/>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8</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Five steps turn an old pair of jeans into fabric</a:t>
            </a:r>
            <a:endParaRPr lang="en-US" sz="2550" dirty="0">
              <a:latin typeface="Times New Roman" pitchFamily="34" charset="0"/>
              <a:ea typeface="SimSun" pitchFamily="34" charset="-122"/>
              <a:cs typeface="Times New Roman" pitchFamily="34" charset="-120"/>
            </a:endParaRPr>
          </a:p>
        </p:txBody>
      </p:sp>
      <p:sp>
        <p:nvSpPr>
          <p:cNvPr id="8" name="Shape 6"/>
          <p:cNvSpPr/>
          <p:nvPr/>
        </p:nvSpPr>
        <p:spPr>
          <a:xfrm>
            <a:off x="609600" y="2032635"/>
            <a:ext cx="10972800" cy="11430"/>
          </a:xfrm>
          <a:prstGeom prst="rect">
            <a:avLst/>
          </a:prstGeom>
          <a:solidFill>
            <a:srgbClr val="191919"/>
          </a:solidFill>
          <a:ln/>
        </p:spPr>
      </p:sp>
      <p:sp>
        <p:nvSpPr>
          <p:cNvPr id="9" name="Shape 7"/>
          <p:cNvSpPr/>
          <p:nvPr/>
        </p:nvSpPr>
        <p:spPr>
          <a:xfrm>
            <a:off x="619125" y="1990725"/>
            <a:ext cx="95250" cy="95250"/>
          </a:xfrm>
          <a:prstGeom prst="ellipse">
            <a:avLst/>
          </a:prstGeom>
          <a:solidFill>
            <a:srgbClr val="191919"/>
          </a:solidFill>
          <a:ln/>
        </p:spPr>
      </p:sp>
      <p:sp>
        <p:nvSpPr>
          <p:cNvPr id="10" name="Text 8"/>
          <p:cNvSpPr/>
          <p:nvPr/>
        </p:nvSpPr>
        <p:spPr>
          <a:xfrm>
            <a:off x="609600" y="2175278"/>
            <a:ext cx="115824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01</a:t>
            </a:r>
            <a:endParaRPr lang="en-US" sz="3000" dirty="0">
              <a:latin typeface="Times New Roman" pitchFamily="34" charset="0"/>
              <a:ea typeface="SimSun" pitchFamily="34" charset="-122"/>
              <a:cs typeface="Times New Roman" pitchFamily="34" charset="-120"/>
            </a:endParaRPr>
          </a:p>
        </p:txBody>
      </p:sp>
      <p:sp>
        <p:nvSpPr>
          <p:cNvPr id="11" name="Text 9"/>
          <p:cNvSpPr/>
          <p:nvPr/>
        </p:nvSpPr>
        <p:spPr>
          <a:xfrm>
            <a:off x="609600" y="2720771"/>
            <a:ext cx="1158240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Wash and dry</a:t>
            </a:r>
            <a:endParaRPr lang="en-US" sz="1275" dirty="0">
              <a:latin typeface="Microsoft YaHei UI" pitchFamily="34" charset="0"/>
              <a:ea typeface="Microsoft YaHei" pitchFamily="34" charset="-122"/>
              <a:cs typeface="Microsoft YaHei UI" pitchFamily="34" charset="-120"/>
            </a:endParaRPr>
          </a:p>
        </p:txBody>
      </p:sp>
      <p:sp>
        <p:nvSpPr>
          <p:cNvPr id="12" name="Text 10"/>
          <p:cNvSpPr/>
          <p:nvPr/>
        </p:nvSpPr>
        <p:spPr>
          <a:xfrm>
            <a:off x="609600" y="2995189"/>
            <a:ext cx="1158240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Then see what is torn and what</a:t>
            </a:r>
            <a:endParaRPr lang="en-US" sz="9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609600" y="3185689"/>
            <a:ext cx="1158240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can be used</a:t>
            </a:r>
            <a:endParaRPr lang="en-US" sz="90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2851785" y="1990725"/>
            <a:ext cx="95250" cy="95250"/>
          </a:xfrm>
          <a:prstGeom prst="ellipse">
            <a:avLst/>
          </a:prstGeom>
          <a:solidFill>
            <a:srgbClr val="191919"/>
          </a:solidFill>
          <a:ln/>
        </p:spPr>
      </p:sp>
      <p:sp>
        <p:nvSpPr>
          <p:cNvPr id="15" name="Text 13"/>
          <p:cNvSpPr/>
          <p:nvPr/>
        </p:nvSpPr>
        <p:spPr>
          <a:xfrm>
            <a:off x="2842260" y="2175278"/>
            <a:ext cx="934974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02</a:t>
            </a:r>
            <a:endParaRPr lang="en-US" sz="3000" dirty="0">
              <a:latin typeface="Times New Roman" pitchFamily="34" charset="0"/>
              <a:ea typeface="SimSun" pitchFamily="34" charset="-122"/>
              <a:cs typeface="Times New Roman" pitchFamily="34" charset="-120"/>
            </a:endParaRPr>
          </a:p>
        </p:txBody>
      </p:sp>
      <p:sp>
        <p:nvSpPr>
          <p:cNvPr id="16" name="Text 14"/>
          <p:cNvSpPr/>
          <p:nvPr/>
        </p:nvSpPr>
        <p:spPr>
          <a:xfrm>
            <a:off x="2842260" y="2720771"/>
            <a:ext cx="934974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Unpick</a:t>
            </a:r>
            <a:endParaRPr lang="en-US" sz="1275" dirty="0">
              <a:latin typeface="Microsoft YaHei UI" pitchFamily="34" charset="0"/>
              <a:ea typeface="Microsoft YaHei" pitchFamily="34" charset="-122"/>
              <a:cs typeface="Microsoft YaHei UI" pitchFamily="34" charset="-120"/>
            </a:endParaRPr>
          </a:p>
        </p:txBody>
      </p:sp>
      <p:sp>
        <p:nvSpPr>
          <p:cNvPr id="17" name="Text 15"/>
          <p:cNvSpPr/>
          <p:nvPr/>
        </p:nvSpPr>
        <p:spPr>
          <a:xfrm>
            <a:off x="2842260" y="2995189"/>
            <a:ext cx="934974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Open the seams, never cut, to</a:t>
            </a:r>
            <a:endParaRPr lang="en-US" sz="9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2842260" y="3185689"/>
            <a:ext cx="934974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keep whole pieces</a:t>
            </a:r>
            <a:endParaRPr lang="en-US" sz="9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5084445" y="1990725"/>
            <a:ext cx="95250" cy="95250"/>
          </a:xfrm>
          <a:prstGeom prst="ellipse">
            <a:avLst/>
          </a:prstGeom>
          <a:solidFill>
            <a:srgbClr val="191919"/>
          </a:solidFill>
          <a:ln/>
        </p:spPr>
      </p:sp>
      <p:sp>
        <p:nvSpPr>
          <p:cNvPr id="20" name="Text 18"/>
          <p:cNvSpPr/>
          <p:nvPr/>
        </p:nvSpPr>
        <p:spPr>
          <a:xfrm>
            <a:off x="5074920" y="2175278"/>
            <a:ext cx="711708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03</a:t>
            </a:r>
            <a:endParaRPr lang="en-US" sz="3000" dirty="0">
              <a:latin typeface="Times New Roman" pitchFamily="34" charset="0"/>
              <a:ea typeface="SimSun" pitchFamily="34" charset="-122"/>
              <a:cs typeface="Times New Roman" pitchFamily="34" charset="-120"/>
            </a:endParaRPr>
          </a:p>
        </p:txBody>
      </p:sp>
      <p:sp>
        <p:nvSpPr>
          <p:cNvPr id="21" name="Text 19"/>
          <p:cNvSpPr/>
          <p:nvPr/>
        </p:nvSpPr>
        <p:spPr>
          <a:xfrm>
            <a:off x="5074920" y="2720771"/>
            <a:ext cx="711708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Press flat</a:t>
            </a:r>
            <a:endParaRPr lang="en-US" sz="1275" dirty="0">
              <a:latin typeface="Microsoft YaHei UI" pitchFamily="34" charset="0"/>
              <a:ea typeface="Microsoft YaHei" pitchFamily="34" charset="-122"/>
              <a:cs typeface="Microsoft YaHei UI" pitchFamily="34" charset="-120"/>
            </a:endParaRPr>
          </a:p>
        </p:txBody>
      </p:sp>
      <p:sp>
        <p:nvSpPr>
          <p:cNvPr id="22" name="Text 20"/>
          <p:cNvSpPr/>
          <p:nvPr/>
        </p:nvSpPr>
        <p:spPr>
          <a:xfrm>
            <a:off x="5074920" y="2995189"/>
            <a:ext cx="711708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Fronts, backs, waistbands and</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5074920" y="3185689"/>
            <a:ext cx="711708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pockets apart</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7317105" y="1990725"/>
            <a:ext cx="95250" cy="95250"/>
          </a:xfrm>
          <a:prstGeom prst="ellipse">
            <a:avLst/>
          </a:prstGeom>
          <a:solidFill>
            <a:srgbClr val="191919"/>
          </a:solidFill>
          <a:ln/>
        </p:spPr>
      </p:sp>
      <p:sp>
        <p:nvSpPr>
          <p:cNvPr id="25" name="Text 23"/>
          <p:cNvSpPr/>
          <p:nvPr/>
        </p:nvSpPr>
        <p:spPr>
          <a:xfrm>
            <a:off x="7307580" y="2175278"/>
            <a:ext cx="488442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04</a:t>
            </a:r>
            <a:endParaRPr lang="en-US" sz="3000" dirty="0">
              <a:latin typeface="Times New Roman" pitchFamily="34" charset="0"/>
              <a:ea typeface="SimSun" pitchFamily="34" charset="-122"/>
              <a:cs typeface="Times New Roman" pitchFamily="34" charset="-120"/>
            </a:endParaRPr>
          </a:p>
        </p:txBody>
      </p:sp>
      <p:sp>
        <p:nvSpPr>
          <p:cNvPr id="26" name="Text 24"/>
          <p:cNvSpPr/>
          <p:nvPr/>
        </p:nvSpPr>
        <p:spPr>
          <a:xfrm>
            <a:off x="7307580" y="2720771"/>
            <a:ext cx="488442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Grade</a:t>
            </a:r>
            <a:endParaRPr lang="en-US" sz="1275" dirty="0">
              <a:latin typeface="Microsoft YaHei UI" pitchFamily="34" charset="0"/>
              <a:ea typeface="Microsoft YaHei" pitchFamily="34" charset="-122"/>
              <a:cs typeface="Microsoft YaHei UI" pitchFamily="34" charset="-120"/>
            </a:endParaRPr>
          </a:p>
        </p:txBody>
      </p:sp>
      <p:sp>
        <p:nvSpPr>
          <p:cNvPr id="27" name="Text 25"/>
          <p:cNvSpPr/>
          <p:nvPr/>
        </p:nvSpPr>
        <p:spPr>
          <a:xfrm>
            <a:off x="7307580" y="2995189"/>
            <a:ext cx="488442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Sort into three shades, each</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7307580" y="3185689"/>
            <a:ext cx="488442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kept together</a:t>
            </a:r>
            <a:endParaRPr lang="en-US" sz="90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9549765" y="1990725"/>
            <a:ext cx="95250" cy="95250"/>
          </a:xfrm>
          <a:prstGeom prst="ellipse">
            <a:avLst/>
          </a:prstGeom>
          <a:solidFill>
            <a:srgbClr val="191919"/>
          </a:solidFill>
          <a:ln/>
        </p:spPr>
      </p:sp>
      <p:sp>
        <p:nvSpPr>
          <p:cNvPr id="30" name="Text 28"/>
          <p:cNvSpPr/>
          <p:nvPr/>
        </p:nvSpPr>
        <p:spPr>
          <a:xfrm>
            <a:off x="9540240" y="2175278"/>
            <a:ext cx="265176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05</a:t>
            </a:r>
            <a:endParaRPr lang="en-US" sz="3000" dirty="0">
              <a:latin typeface="Times New Roman" pitchFamily="34" charset="0"/>
              <a:ea typeface="SimSun" pitchFamily="34" charset="-122"/>
              <a:cs typeface="Times New Roman" pitchFamily="34" charset="-120"/>
            </a:endParaRPr>
          </a:p>
        </p:txBody>
      </p:sp>
      <p:sp>
        <p:nvSpPr>
          <p:cNvPr id="31" name="Text 29"/>
          <p:cNvSpPr/>
          <p:nvPr/>
        </p:nvSpPr>
        <p:spPr>
          <a:xfrm>
            <a:off x="9540240" y="2720771"/>
            <a:ext cx="2651760" cy="194310"/>
          </a:xfrm>
          <a:prstGeom prst="rect">
            <a:avLst/>
          </a:prstGeom>
          <a:noFill/>
          <a:ln/>
        </p:spPr>
        <p:txBody>
          <a:bodyPr wrap="none" lIns="0" tIns="0" rIns="0" bIns="0" rtlCol="0" anchor="t"/>
          <a:lstStyle/>
          <a:p>
            <a:pPr algn="l" indent="0" marL="0">
              <a:buNone/>
            </a:pPr>
            <a:r>
              <a:rPr lang="en-US" sz="1275" b="1" dirty="0">
                <a:solidFill>
                  <a:srgbClr val="191919"/>
                </a:solidFill>
                <a:latin typeface="Microsoft YaHei UI" pitchFamily="34" charset="0"/>
                <a:ea typeface="Microsoft YaHei" pitchFamily="34" charset="-122"/>
                <a:cs typeface="Microsoft YaHei UI" pitchFamily="34" charset="-120"/>
              </a:rPr>
              <a:t>Lay out and piece</a:t>
            </a:r>
            <a:endParaRPr lang="en-US" sz="12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9540240" y="2995189"/>
            <a:ext cx="265176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Piece whole lengths, then cut</a:t>
            </a:r>
            <a:endParaRPr lang="en-US" sz="900" dirty="0">
              <a:latin typeface="Microsoft YaHei UI" pitchFamily="34" charset="0"/>
              <a:ea typeface="Microsoft YaHei" pitchFamily="34" charset="-122"/>
              <a:cs typeface="Microsoft YaHei UI" pitchFamily="34" charset="-120"/>
            </a:endParaRPr>
          </a:p>
        </p:txBody>
      </p:sp>
      <p:sp>
        <p:nvSpPr>
          <p:cNvPr id="33" name="Text 31"/>
          <p:cNvSpPr/>
          <p:nvPr/>
        </p:nvSpPr>
        <p:spPr>
          <a:xfrm>
            <a:off x="9540240" y="3185689"/>
            <a:ext cx="265176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the pattern</a:t>
            </a:r>
            <a:endParaRPr lang="en-US" sz="900" dirty="0">
              <a:latin typeface="Microsoft YaHei UI" pitchFamily="34" charset="0"/>
              <a:ea typeface="Microsoft YaHei" pitchFamily="34" charset="-122"/>
              <a:cs typeface="Microsoft YaHei UI" pitchFamily="34" charset="-120"/>
            </a:endParaRPr>
          </a:p>
        </p:txBody>
      </p:sp>
      <p:pic>
        <p:nvPicPr>
          <p:cNvPr id="34" name="Image 0" descr="preencoded.png">    </p:cNvPr>
          <p:cNvPicPr>
            <a:picLocks noChangeAspect="1"/>
          </p:cNvPicPr>
          <p:nvPr/>
        </p:nvPicPr>
        <p:blipFill>
          <a:blip r:embed="rId1"/>
          <a:srcRect l="1652" r="1652" t="0" b="0"/>
          <a:stretch/>
        </p:blipFill>
        <p:spPr>
          <a:xfrm>
            <a:off x="2842260" y="3619500"/>
            <a:ext cx="2118360" cy="2190750"/>
          </a:xfrm>
          <a:prstGeom prst="rect">
            <a:avLst/>
          </a:prstGeom>
        </p:spPr>
      </p:pic>
      <p:sp>
        <p:nvSpPr>
          <p:cNvPr id="35" name="Text 32"/>
          <p:cNvSpPr/>
          <p:nvPr/>
        </p:nvSpPr>
        <p:spPr>
          <a:xfrm>
            <a:off x="2842260" y="5890065"/>
            <a:ext cx="934974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2</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U</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c</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m</a:t>
            </a:r>
            <a:endParaRPr lang="en-US" sz="750" dirty="0">
              <a:latin typeface="Microsoft YaHei UI" pitchFamily="34" charset="0"/>
              <a:ea typeface="Microsoft YaHei" pitchFamily="34" charset="-122"/>
              <a:cs typeface="Microsoft YaHei UI" pitchFamily="34" charset="-120"/>
            </a:endParaRPr>
          </a:p>
        </p:txBody>
      </p:sp>
      <p:pic>
        <p:nvPicPr>
          <p:cNvPr id="36" name="Image 1" descr="preencoded.png">    </p:cNvPr>
          <p:cNvPicPr>
            <a:picLocks noChangeAspect="1"/>
          </p:cNvPicPr>
          <p:nvPr/>
        </p:nvPicPr>
        <p:blipFill>
          <a:blip r:embed="rId2"/>
          <a:srcRect l="17768" r="17768" t="0" b="0"/>
          <a:stretch/>
        </p:blipFill>
        <p:spPr>
          <a:xfrm>
            <a:off x="5074920" y="3619500"/>
            <a:ext cx="2118360" cy="2190750"/>
          </a:xfrm>
          <a:prstGeom prst="rect">
            <a:avLst/>
          </a:prstGeom>
        </p:spPr>
      </p:pic>
      <p:sp>
        <p:nvSpPr>
          <p:cNvPr id="37" name="Text 33"/>
          <p:cNvSpPr/>
          <p:nvPr/>
        </p:nvSpPr>
        <p:spPr>
          <a:xfrm>
            <a:off x="5074920" y="5890065"/>
            <a:ext cx="711708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3</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y</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t</a:t>
            </a:r>
            <a:endParaRPr lang="en-US" sz="750" dirty="0">
              <a:latin typeface="Microsoft YaHei UI" pitchFamily="34" charset="0"/>
              <a:ea typeface="Microsoft YaHei" pitchFamily="34" charset="-122"/>
              <a:cs typeface="Microsoft YaHei UI" pitchFamily="34" charset="-120"/>
            </a:endParaRPr>
          </a:p>
        </p:txBody>
      </p:sp>
      <p:pic>
        <p:nvPicPr>
          <p:cNvPr id="38" name="Image 2" descr="preencoded.png">    </p:cNvPr>
          <p:cNvPicPr>
            <a:picLocks noChangeAspect="1"/>
          </p:cNvPicPr>
          <p:nvPr/>
        </p:nvPicPr>
        <p:blipFill>
          <a:blip r:embed="rId3"/>
          <a:srcRect l="17768" r="17768" t="0" b="0"/>
          <a:stretch/>
        </p:blipFill>
        <p:spPr>
          <a:xfrm>
            <a:off x="7307580" y="3619500"/>
            <a:ext cx="2118360" cy="2190750"/>
          </a:xfrm>
          <a:prstGeom prst="rect">
            <a:avLst/>
          </a:prstGeom>
        </p:spPr>
      </p:pic>
      <p:sp>
        <p:nvSpPr>
          <p:cNvPr id="39" name="Text 34"/>
          <p:cNvSpPr/>
          <p:nvPr/>
        </p:nvSpPr>
        <p:spPr>
          <a:xfrm>
            <a:off x="7307580" y="5890065"/>
            <a:ext cx="488442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4</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y</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e</a:t>
            </a:r>
            <a:endParaRPr lang="en-US" sz="750" dirty="0">
              <a:latin typeface="Microsoft YaHei UI" pitchFamily="34" charset="0"/>
              <a:ea typeface="Microsoft YaHei" pitchFamily="34" charset="-122"/>
              <a:cs typeface="Microsoft YaHei UI" pitchFamily="34" charset="-120"/>
            </a:endParaRPr>
          </a:p>
        </p:txBody>
      </p:sp>
      <p:sp>
        <p:nvSpPr>
          <p:cNvPr id="40" name="Text 35"/>
          <p:cNvSpPr/>
          <p:nvPr/>
        </p:nvSpPr>
        <p:spPr>
          <a:xfrm>
            <a:off x="609600" y="649014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Process images are AI-generated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F</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b</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c</a:t>
            </a:r>
            <a:endParaRPr lang="en-US" sz="750" dirty="0">
              <a:latin typeface="Microsoft YaHei UI" pitchFamily="34" charset="0"/>
              <a:ea typeface="Microsoft YaHei" pitchFamily="34" charset="-122"/>
              <a:cs typeface="Microsoft YaHei UI" pitchFamily="34" charset="-120"/>
            </a:endParaRPr>
          </a:p>
        </p:txBody>
      </p:sp>
      <p:sp>
        <p:nvSpPr>
          <p:cNvPr id="5" name="pptwise-slidenum-s0008"/>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9</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Shredding shortens fibre by a third, so I unpick</a:t>
            </a:r>
            <a:endParaRPr lang="en-US" sz="2550" dirty="0">
              <a:latin typeface="Times New Roman" pitchFamily="34" charset="0"/>
              <a:ea typeface="SimSun" pitchFamily="34" charset="-122"/>
              <a:cs typeface="Times New Roman" pitchFamily="34" charset="-120"/>
            </a:endParaRPr>
          </a:p>
        </p:txBody>
      </p:sp>
      <p:sp>
        <p:nvSpPr>
          <p:cNvPr id="8" name="Text 6"/>
          <p:cNvSpPr/>
          <p:nvPr/>
        </p:nvSpPr>
        <p:spPr>
          <a:xfrm>
            <a:off x="609600" y="2177546"/>
            <a:ext cx="11582400" cy="868680"/>
          </a:xfrm>
          <a:prstGeom prst="rect">
            <a:avLst/>
          </a:prstGeom>
          <a:noFill/>
          <a:ln/>
        </p:spPr>
        <p:txBody>
          <a:bodyPr wrap="none" lIns="0" tIns="0" rIns="0" bIns="0" rtlCol="0" anchor="t"/>
          <a:lstStyle/>
          <a:p>
            <a:pPr algn="l" indent="0" marL="0">
              <a:buNone/>
            </a:pPr>
            <a:r>
              <a:rPr lang="en-US" sz="5700" dirty="0">
                <a:solidFill>
                  <a:srgbClr val="191919"/>
                </a:solidFill>
                <a:latin typeface="Times New Roman" pitchFamily="34" charset="0"/>
                <a:ea typeface="SimSun" pitchFamily="34" charset="-122"/>
                <a:cs typeface="Times New Roman" pitchFamily="34" charset="-120"/>
              </a:rPr>
              <a:t>28.3</a:t>
            </a:r>
            <a:pPr algn="l" indent="0" marL="0">
              <a:buNone/>
            </a:pPr>
            <a:r>
              <a:rPr lang="en-US" sz="1500" dirty="0">
                <a:solidFill>
                  <a:srgbClr val="191919"/>
                </a:solidFill>
                <a:latin typeface="Microsoft YaHei UI" pitchFamily="34" charset="0"/>
                <a:ea typeface="Microsoft YaHei" pitchFamily="34" charset="-122"/>
                <a:cs typeface="Microsoft YaHei UI" pitchFamily="34" charset="-120"/>
              </a:rPr>
              <a:t> mm</a:t>
            </a:r>
            <a:endParaRPr lang="en-US" sz="5700" dirty="0">
              <a:latin typeface="Times New Roman" pitchFamily="34" charset="0"/>
              <a:ea typeface="SimSun" pitchFamily="34" charset="-122"/>
              <a:cs typeface="Times New Roman" pitchFamily="34" charset="-120"/>
            </a:endParaRPr>
          </a:p>
        </p:txBody>
      </p:sp>
      <p:sp>
        <p:nvSpPr>
          <p:cNvPr id="9" name="Shape 7"/>
          <p:cNvSpPr/>
          <p:nvPr/>
        </p:nvSpPr>
        <p:spPr>
          <a:xfrm>
            <a:off x="3810000" y="2638425"/>
            <a:ext cx="7543800" cy="57150"/>
          </a:xfrm>
          <a:prstGeom prst="rect">
            <a:avLst/>
          </a:prstGeom>
          <a:solidFill>
            <a:srgbClr val="191919"/>
          </a:solidFill>
          <a:ln/>
        </p:spPr>
      </p:sp>
      <p:sp>
        <p:nvSpPr>
          <p:cNvPr id="10" name="Shape 8"/>
          <p:cNvSpPr/>
          <p:nvPr/>
        </p:nvSpPr>
        <p:spPr>
          <a:xfrm>
            <a:off x="3805237" y="2552700"/>
            <a:ext cx="9525" cy="228600"/>
          </a:xfrm>
          <a:prstGeom prst="rect">
            <a:avLst/>
          </a:prstGeom>
          <a:solidFill>
            <a:srgbClr val="191919"/>
          </a:solidFill>
          <a:ln/>
        </p:spPr>
      </p:sp>
      <p:sp>
        <p:nvSpPr>
          <p:cNvPr id="11" name="Shape 9"/>
          <p:cNvSpPr/>
          <p:nvPr/>
        </p:nvSpPr>
        <p:spPr>
          <a:xfrm>
            <a:off x="11349038" y="2552700"/>
            <a:ext cx="9525" cy="228600"/>
          </a:xfrm>
          <a:prstGeom prst="rect">
            <a:avLst/>
          </a:prstGeom>
          <a:solidFill>
            <a:srgbClr val="191919"/>
          </a:solidFill>
          <a:ln/>
        </p:spPr>
      </p:sp>
      <p:sp>
        <p:nvSpPr>
          <p:cNvPr id="12" name="Text 10"/>
          <p:cNvSpPr/>
          <p:nvPr/>
        </p:nvSpPr>
        <p:spPr>
          <a:xfrm>
            <a:off x="3810000" y="2900662"/>
            <a:ext cx="8382000" cy="160020"/>
          </a:xfrm>
          <a:prstGeom prst="rect">
            <a:avLst/>
          </a:prstGeom>
          <a:noFill/>
          <a:ln/>
        </p:spPr>
        <p:txBody>
          <a:bodyPr wrap="none" lIns="0" tIns="0" rIns="0" bIns="0" rtlCol="0" anchor="t"/>
          <a:lstStyle/>
          <a:p>
            <a:pPr algn="l" indent="0" marL="0">
              <a:buNone/>
            </a:pPr>
            <a:r>
              <a:rPr lang="en-US" sz="1050" b="1" dirty="0">
                <a:solidFill>
                  <a:srgbClr val="191919"/>
                </a:solidFill>
                <a:latin typeface="Microsoft YaHei UI" pitchFamily="34" charset="0"/>
                <a:ea typeface="Microsoft YaHei" pitchFamily="34" charset="-122"/>
                <a:cs typeface="Microsoft YaHei UI" pitchFamily="34" charset="-120"/>
              </a:rPr>
              <a:t>Virgin cotton fibre, upper quartile length</a:t>
            </a:r>
            <a:endParaRPr lang="en-US" sz="1050" dirty="0">
              <a:latin typeface="Microsoft YaHei UI" pitchFamily="34" charset="0"/>
              <a:ea typeface="Microsoft YaHei" pitchFamily="34" charset="-122"/>
              <a:cs typeface="Microsoft YaHei UI" pitchFamily="34" charset="-120"/>
            </a:endParaRPr>
          </a:p>
        </p:txBody>
      </p:sp>
      <p:sp>
        <p:nvSpPr>
          <p:cNvPr id="13" name="Text 11"/>
          <p:cNvSpPr/>
          <p:nvPr/>
        </p:nvSpPr>
        <p:spPr>
          <a:xfrm>
            <a:off x="3810000" y="3137702"/>
            <a:ext cx="8382000" cy="125730"/>
          </a:xfrm>
          <a:prstGeom prst="rect">
            <a:avLst/>
          </a:prstGeom>
          <a:noFill/>
          <a:ln/>
        </p:spPr>
        <p:txBody>
          <a:bodyPr wrap="none" lIns="0" tIns="0" rIns="0" bIns="0" rtlCol="0" anchor="t"/>
          <a:lstStyle/>
          <a:p>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Arafat </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&amp;</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 Uddin, Heliyon, 2022</a:t>
            </a:r>
            <a:endParaRPr lang="en-US" sz="825"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3796796"/>
            <a:ext cx="11582400" cy="868680"/>
          </a:xfrm>
          <a:prstGeom prst="rect">
            <a:avLst/>
          </a:prstGeom>
          <a:noFill/>
          <a:ln/>
        </p:spPr>
        <p:txBody>
          <a:bodyPr wrap="none" lIns="0" tIns="0" rIns="0" bIns="0" rtlCol="0" anchor="t"/>
          <a:lstStyle/>
          <a:p>
            <a:pPr algn="l" indent="0" marL="0">
              <a:buNone/>
            </a:pPr>
            <a:r>
              <a:rPr lang="en-US" sz="5700" dirty="0">
                <a:solidFill>
                  <a:srgbClr val="B0483C"/>
                </a:solidFill>
                <a:latin typeface="Times New Roman" pitchFamily="34" charset="0"/>
                <a:ea typeface="SimSun" pitchFamily="34" charset="-122"/>
                <a:cs typeface="Times New Roman" pitchFamily="34" charset="-120"/>
              </a:rPr>
              <a:t>18.9</a:t>
            </a:r>
            <a:pPr algn="l" indent="0" marL="0">
              <a:buNone/>
            </a:pPr>
            <a:r>
              <a:rPr lang="en-US" sz="1500" dirty="0">
                <a:solidFill>
                  <a:srgbClr val="B0483C"/>
                </a:solidFill>
                <a:latin typeface="Microsoft YaHei UI" pitchFamily="34" charset="0"/>
                <a:ea typeface="Microsoft YaHei" pitchFamily="34" charset="-122"/>
                <a:cs typeface="Microsoft YaHei UI" pitchFamily="34" charset="-120"/>
              </a:rPr>
              <a:t> mm</a:t>
            </a:r>
            <a:endParaRPr lang="en-US" sz="5700" dirty="0">
              <a:latin typeface="Times New Roman" pitchFamily="34" charset="0"/>
              <a:ea typeface="SimSun" pitchFamily="34" charset="-122"/>
              <a:cs typeface="Times New Roman" pitchFamily="34" charset="-120"/>
            </a:endParaRPr>
          </a:p>
        </p:txBody>
      </p:sp>
      <p:sp>
        <p:nvSpPr>
          <p:cNvPr id="15" name="Shape 13"/>
          <p:cNvSpPr/>
          <p:nvPr/>
        </p:nvSpPr>
        <p:spPr>
          <a:xfrm>
            <a:off x="3810000" y="4257675"/>
            <a:ext cx="5038086" cy="57150"/>
          </a:xfrm>
          <a:prstGeom prst="rect">
            <a:avLst/>
          </a:prstGeom>
          <a:solidFill>
            <a:srgbClr val="B0483C"/>
          </a:solidFill>
          <a:ln/>
        </p:spPr>
      </p:sp>
      <p:sp>
        <p:nvSpPr>
          <p:cNvPr id="16" name="Shape 14"/>
          <p:cNvSpPr/>
          <p:nvPr/>
        </p:nvSpPr>
        <p:spPr>
          <a:xfrm>
            <a:off x="3805237" y="4171950"/>
            <a:ext cx="9525" cy="228600"/>
          </a:xfrm>
          <a:prstGeom prst="rect">
            <a:avLst/>
          </a:prstGeom>
          <a:solidFill>
            <a:srgbClr val="191919"/>
          </a:solidFill>
          <a:ln/>
        </p:spPr>
      </p:sp>
      <p:sp>
        <p:nvSpPr>
          <p:cNvPr id="17" name="Shape 15"/>
          <p:cNvSpPr/>
          <p:nvPr/>
        </p:nvSpPr>
        <p:spPr>
          <a:xfrm>
            <a:off x="8843323" y="4171950"/>
            <a:ext cx="9525" cy="228600"/>
          </a:xfrm>
          <a:prstGeom prst="rect">
            <a:avLst/>
          </a:prstGeom>
          <a:solidFill>
            <a:srgbClr val="191919"/>
          </a:solidFill>
          <a:ln/>
        </p:spPr>
      </p:sp>
      <p:sp>
        <p:nvSpPr>
          <p:cNvPr id="18" name="Text 16"/>
          <p:cNvSpPr/>
          <p:nvPr/>
        </p:nvSpPr>
        <p:spPr>
          <a:xfrm>
            <a:off x="3810000" y="4519912"/>
            <a:ext cx="8382000" cy="160020"/>
          </a:xfrm>
          <a:prstGeom prst="rect">
            <a:avLst/>
          </a:prstGeom>
          <a:noFill/>
          <a:ln/>
        </p:spPr>
        <p:txBody>
          <a:bodyPr wrap="none" lIns="0" tIns="0" rIns="0" bIns="0" rtlCol="0" anchor="t"/>
          <a:lstStyle/>
          <a:p>
            <a:pPr algn="l" indent="0" marL="0">
              <a:buNone/>
            </a:pPr>
            <a:r>
              <a:rPr lang="en-US" sz="1050" b="1" dirty="0">
                <a:solidFill>
                  <a:srgbClr val="191919"/>
                </a:solidFill>
                <a:latin typeface="Microsoft YaHei UI" pitchFamily="34" charset="0"/>
                <a:ea typeface="Microsoft YaHei" pitchFamily="34" charset="-122"/>
                <a:cs typeface="Microsoft YaHei UI" pitchFamily="34" charset="-120"/>
              </a:rPr>
              <a:t>Post-consumer recycled cotton, same measure</a:t>
            </a:r>
            <a:endParaRPr lang="en-US" sz="1050" dirty="0">
              <a:latin typeface="Microsoft YaHei UI" pitchFamily="34" charset="0"/>
              <a:ea typeface="Microsoft YaHei" pitchFamily="34" charset="-122"/>
              <a:cs typeface="Microsoft YaHei UI" pitchFamily="34" charset="-120"/>
            </a:endParaRPr>
          </a:p>
        </p:txBody>
      </p:sp>
      <p:sp>
        <p:nvSpPr>
          <p:cNvPr id="19" name="Text 17"/>
          <p:cNvSpPr/>
          <p:nvPr/>
        </p:nvSpPr>
        <p:spPr>
          <a:xfrm>
            <a:off x="3810000" y="4756952"/>
            <a:ext cx="8382000" cy="125730"/>
          </a:xfrm>
          <a:prstGeom prst="rect">
            <a:avLst/>
          </a:prstGeom>
          <a:noFill/>
          <a:ln/>
        </p:spPr>
        <p:txBody>
          <a:bodyPr wrap="none" lIns="0" tIns="0" rIns="0" bIns="0" rtlCol="0" anchor="t"/>
          <a:lstStyle/>
          <a:p>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Same trial</a:t>
            </a:r>
            <a:endParaRPr lang="en-US" sz="82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8848086" y="2667000"/>
            <a:ext cx="0" cy="1333500"/>
          </a:xfrm>
          <a:prstGeom prst="line">
            <a:avLst/>
          </a:prstGeom>
          <a:noFill/>
          <a:ln w="9525">
            <a:solidFill>
              <a:srgbClr val="B0483C"/>
            </a:solidFill>
            <a:prstDash val="dash"/>
          </a:ln>
        </p:spPr>
      </p:sp>
      <p:sp>
        <p:nvSpPr>
          <p:cNvPr id="21" name="Text 19"/>
          <p:cNvSpPr/>
          <p:nvPr/>
        </p:nvSpPr>
        <p:spPr>
          <a:xfrm>
            <a:off x="609600" y="5521483"/>
            <a:ext cx="11582400" cy="205740"/>
          </a:xfrm>
          <a:prstGeom prst="rect">
            <a:avLst/>
          </a:prstGeom>
          <a:noFill/>
          <a:ln/>
        </p:spPr>
        <p:txBody>
          <a:bodyPr wrap="none" lIns="0" tIns="0" rIns="0" bIns="0" rtlCol="0" anchor="t"/>
          <a:lstStyle/>
          <a:p>
            <a:pPr algn="l" indent="0" marL="0">
              <a:buNone/>
            </a:pPr>
            <a:r>
              <a:rPr lang="en-US" sz="1050" dirty="0">
                <a:solidFill>
                  <a:srgbClr val="191919"/>
                </a:solidFill>
                <a:latin typeface="Microsoft YaHei UI" pitchFamily="34" charset="0"/>
                <a:ea typeface="Microsoft YaHei" pitchFamily="34" charset="-122"/>
                <a:cs typeface="Microsoft YaHei UI" pitchFamily="34" charset="-120"/>
              </a:rPr>
              <a:t>In the same trial, a 30s ring-spun yarn took at most </a:t>
            </a:r>
            <a:pPr algn="l" indent="0" marL="0">
              <a:buNone/>
            </a:pPr>
            <a:r>
              <a:rPr lang="en-US" sz="1350" dirty="0">
                <a:solidFill>
                  <a:srgbClr val="B0483C"/>
                </a:solidFill>
                <a:latin typeface="Times New Roman" pitchFamily="34" charset="0"/>
                <a:ea typeface="SimSun" pitchFamily="34" charset="-122"/>
                <a:cs typeface="Times New Roman" pitchFamily="34" charset="-120"/>
              </a:rPr>
              <a:t>25%</a:t>
            </a:r>
            <a:pPr algn="l" indent="0" marL="0">
              <a:buNone/>
            </a:pPr>
            <a:r>
              <a:rPr lang="en-US" sz="1050" dirty="0">
                <a:solidFill>
                  <a:srgbClr val="191919"/>
                </a:solidFill>
                <a:latin typeface="Microsoft YaHei UI" pitchFamily="34" charset="0"/>
                <a:ea typeface="Microsoft YaHei" pitchFamily="34" charset="-122"/>
                <a:cs typeface="Microsoft YaHei UI" pitchFamily="34" charset="-120"/>
              </a:rPr>
              <a:t> recycled cotton. So this collection is remade as fabric, with the fibre left whole</a:t>
            </a:r>
            <a:endParaRPr lang="en-US" sz="1050" dirty="0">
              <a:latin typeface="Microsoft YaHei UI" pitchFamily="34" charset="0"/>
              <a:ea typeface="Microsoft YaHei" pitchFamily="34" charset="-122"/>
              <a:cs typeface="Microsoft YaHei UI" pitchFamily="34" charset="-120"/>
            </a:endParaRPr>
          </a:p>
        </p:txBody>
      </p:sp>
      <p:sp>
        <p:nvSpPr>
          <p:cNvPr id="22" name="Text 20"/>
          <p:cNvSpPr/>
          <p:nvPr/>
        </p:nvSpPr>
        <p:spPr>
          <a:xfrm>
            <a:off x="609600" y="639489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Source: Arafat </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&amp;</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 Uddin, Heliyon (2022), industrial-scale spinning-mill trial. A third shorter is calculated: (28.3 − 18.9) ÷ 28.3. The lines are drawn to scale</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F</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b</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c</a:t>
            </a:r>
            <a:endParaRPr lang="en-US" sz="750" dirty="0">
              <a:latin typeface="Microsoft YaHei UI" pitchFamily="34" charset="0"/>
              <a:ea typeface="Microsoft YaHei" pitchFamily="34" charset="-122"/>
              <a:cs typeface="Microsoft YaHei UI" pitchFamily="34" charset="-120"/>
            </a:endParaRPr>
          </a:p>
        </p:txBody>
      </p:sp>
      <p:sp>
        <p:nvSpPr>
          <p:cNvPr id="5" name="pptwise-slidenum-s0009"/>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10</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800402"/>
            <a:ext cx="11582400" cy="342900"/>
          </a:xfrm>
          <a:prstGeom prst="rect">
            <a:avLst/>
          </a:prstGeom>
          <a:noFill/>
          <a:ln/>
        </p:spPr>
        <p:txBody>
          <a:bodyPr wrap="none" lIns="0" tIns="0" rIns="0" bIns="0" rtlCol="0" anchor="t"/>
          <a:lstStyle/>
          <a:p>
            <a:pPr algn="l" indent="0" marL="0">
              <a:buNone/>
            </a:pPr>
            <a:r>
              <a:rPr lang="en-US" sz="2250" dirty="0">
                <a:solidFill>
                  <a:srgbClr val="191919"/>
                </a:solidFill>
                <a:latin typeface="Times New Roman" pitchFamily="34" charset="0"/>
                <a:ea typeface="SimSun" pitchFamily="34" charset="-122"/>
                <a:cs typeface="Times New Roman" pitchFamily="34" charset="-120"/>
              </a:rPr>
              <a:t>Every piece is graded into three shades</a:t>
            </a:r>
            <a:endParaRPr lang="en-US" sz="2250" dirty="0">
              <a:latin typeface="Times New Roman" pitchFamily="34" charset="0"/>
              <a:ea typeface="SimSun" pitchFamily="34" charset="-122"/>
              <a:cs typeface="Times New Roman" pitchFamily="34" charset="-120"/>
            </a:endParaRPr>
          </a:p>
        </p:txBody>
      </p:sp>
      <p:sp>
        <p:nvSpPr>
          <p:cNvPr id="8" name="Text 6"/>
          <p:cNvSpPr/>
          <p:nvPr/>
        </p:nvSpPr>
        <p:spPr>
          <a:xfrm>
            <a:off x="609600" y="1456972"/>
            <a:ext cx="11582400" cy="320040"/>
          </a:xfrm>
          <a:prstGeom prst="rect">
            <a:avLst/>
          </a:prstGeom>
          <a:noFill/>
          <a:ln/>
        </p:spPr>
        <p:txBody>
          <a:bodyPr wrap="none" lIns="0" tIns="0" rIns="0" bIns="0" rtlCol="0" anchor="t"/>
          <a:lstStyle/>
          <a:p>
            <a:pPr algn="l" indent="0" marL="0">
              <a:buNone/>
            </a:pPr>
            <a:r>
              <a:rPr lang="en-US" sz="2100" dirty="0">
                <a:solidFill>
                  <a:srgbClr val="191919"/>
                </a:solidFill>
                <a:latin typeface="Times New Roman" pitchFamily="34" charset="0"/>
                <a:ea typeface="SimSun" pitchFamily="34" charset="-122"/>
                <a:cs typeface="Times New Roman" pitchFamily="34" charset="-120"/>
              </a:rPr>
              <a:t>Dark</a:t>
            </a:r>
            <a:endParaRPr lang="en-US" sz="2100" dirty="0">
              <a:latin typeface="Times New Roman" pitchFamily="34" charset="0"/>
              <a:ea typeface="SimSun" pitchFamily="34" charset="-122"/>
              <a:cs typeface="Times New Roman" pitchFamily="34" charset="-120"/>
            </a:endParaRPr>
          </a:p>
        </p:txBody>
      </p:sp>
      <p:sp>
        <p:nvSpPr>
          <p:cNvPr id="9" name="Shape 7"/>
          <p:cNvSpPr/>
          <p:nvPr/>
        </p:nvSpPr>
        <p:spPr>
          <a:xfrm>
            <a:off x="609600" y="1899285"/>
            <a:ext cx="3581400" cy="11430"/>
          </a:xfrm>
          <a:prstGeom prst="rect">
            <a:avLst/>
          </a:prstGeom>
          <a:solidFill>
            <a:srgbClr val="191919"/>
          </a:solidFill>
          <a:ln/>
        </p:spPr>
      </p:sp>
      <p:sp>
        <p:nvSpPr>
          <p:cNvPr id="10" name="Shape 8"/>
          <p:cNvSpPr/>
          <p:nvPr/>
        </p:nvSpPr>
        <p:spPr>
          <a:xfrm>
            <a:off x="609600" y="1847850"/>
            <a:ext cx="11430" cy="114300"/>
          </a:xfrm>
          <a:prstGeom prst="rect">
            <a:avLst/>
          </a:prstGeom>
          <a:solidFill>
            <a:srgbClr val="191919"/>
          </a:solidFill>
          <a:ln/>
        </p:spPr>
      </p:sp>
      <p:sp>
        <p:nvSpPr>
          <p:cNvPr id="11" name="Shape 9"/>
          <p:cNvSpPr/>
          <p:nvPr/>
        </p:nvSpPr>
        <p:spPr>
          <a:xfrm>
            <a:off x="4179570" y="1847850"/>
            <a:ext cx="11430" cy="114300"/>
          </a:xfrm>
          <a:prstGeom prst="rect">
            <a:avLst/>
          </a:prstGeom>
          <a:solidFill>
            <a:srgbClr val="191919"/>
          </a:solidFill>
          <a:ln/>
        </p:spPr>
      </p:sp>
      <p:sp>
        <p:nvSpPr>
          <p:cNvPr id="12" name="Text 10"/>
          <p:cNvSpPr/>
          <p:nvPr/>
        </p:nvSpPr>
        <p:spPr>
          <a:xfrm>
            <a:off x="609600" y="5119625"/>
            <a:ext cx="115824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Waistband backs and under pockets, out of the light</a:t>
            </a:r>
            <a:endParaRPr lang="en-US" sz="975" dirty="0">
              <a:latin typeface="Microsoft YaHei UI" pitchFamily="34" charset="0"/>
              <a:ea typeface="Microsoft YaHei" pitchFamily="34" charset="-122"/>
              <a:cs typeface="Microsoft YaHei UI" pitchFamily="34" charset="-120"/>
            </a:endParaRPr>
          </a:p>
        </p:txBody>
      </p:sp>
      <p:sp>
        <p:nvSpPr>
          <p:cNvPr id="13" name="Text 11"/>
          <p:cNvSpPr/>
          <p:nvPr/>
        </p:nvSpPr>
        <p:spPr>
          <a:xfrm>
            <a:off x="4305300" y="1456972"/>
            <a:ext cx="7886700" cy="320040"/>
          </a:xfrm>
          <a:prstGeom prst="rect">
            <a:avLst/>
          </a:prstGeom>
          <a:noFill/>
          <a:ln/>
        </p:spPr>
        <p:txBody>
          <a:bodyPr wrap="none" lIns="0" tIns="0" rIns="0" bIns="0" rtlCol="0" anchor="t"/>
          <a:lstStyle/>
          <a:p>
            <a:pPr algn="l" indent="0" marL="0">
              <a:buNone/>
            </a:pPr>
            <a:r>
              <a:rPr lang="en-US" sz="2100" dirty="0">
                <a:solidFill>
                  <a:srgbClr val="191919"/>
                </a:solidFill>
                <a:latin typeface="Times New Roman" pitchFamily="34" charset="0"/>
                <a:ea typeface="SimSun" pitchFamily="34" charset="-122"/>
                <a:cs typeface="Times New Roman" pitchFamily="34" charset="-120"/>
              </a:rPr>
              <a:t>Mid</a:t>
            </a:r>
            <a:endParaRPr lang="en-US" sz="2100" dirty="0">
              <a:latin typeface="Times New Roman" pitchFamily="34" charset="0"/>
              <a:ea typeface="SimSun" pitchFamily="34" charset="-122"/>
              <a:cs typeface="Times New Roman" pitchFamily="34" charset="-120"/>
            </a:endParaRPr>
          </a:p>
        </p:txBody>
      </p:sp>
      <p:sp>
        <p:nvSpPr>
          <p:cNvPr id="14" name="Shape 12"/>
          <p:cNvSpPr/>
          <p:nvPr/>
        </p:nvSpPr>
        <p:spPr>
          <a:xfrm>
            <a:off x="4305300" y="1899285"/>
            <a:ext cx="3581400" cy="11430"/>
          </a:xfrm>
          <a:prstGeom prst="rect">
            <a:avLst/>
          </a:prstGeom>
          <a:solidFill>
            <a:srgbClr val="191919"/>
          </a:solidFill>
          <a:ln/>
        </p:spPr>
      </p:sp>
      <p:sp>
        <p:nvSpPr>
          <p:cNvPr id="15" name="Shape 13"/>
          <p:cNvSpPr/>
          <p:nvPr/>
        </p:nvSpPr>
        <p:spPr>
          <a:xfrm>
            <a:off x="4305300" y="1847850"/>
            <a:ext cx="11430" cy="114300"/>
          </a:xfrm>
          <a:prstGeom prst="rect">
            <a:avLst/>
          </a:prstGeom>
          <a:solidFill>
            <a:srgbClr val="191919"/>
          </a:solidFill>
          <a:ln/>
        </p:spPr>
      </p:sp>
      <p:sp>
        <p:nvSpPr>
          <p:cNvPr id="16" name="Shape 14"/>
          <p:cNvSpPr/>
          <p:nvPr/>
        </p:nvSpPr>
        <p:spPr>
          <a:xfrm>
            <a:off x="7875270" y="1847850"/>
            <a:ext cx="11430" cy="114300"/>
          </a:xfrm>
          <a:prstGeom prst="rect">
            <a:avLst/>
          </a:prstGeom>
          <a:solidFill>
            <a:srgbClr val="191919"/>
          </a:solidFill>
          <a:ln/>
        </p:spPr>
      </p:sp>
      <p:sp>
        <p:nvSpPr>
          <p:cNvPr id="17" name="Text 15"/>
          <p:cNvSpPr/>
          <p:nvPr/>
        </p:nvSpPr>
        <p:spPr>
          <a:xfrm>
            <a:off x="4305300" y="5119625"/>
            <a:ext cx="78867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Large pieces from the fronts of thighs and shins</a:t>
            </a:r>
            <a:endParaRPr lang="en-US" sz="975" dirty="0">
              <a:latin typeface="Microsoft YaHei UI" pitchFamily="34" charset="0"/>
              <a:ea typeface="Microsoft YaHei" pitchFamily="34" charset="-122"/>
              <a:cs typeface="Microsoft YaHei UI" pitchFamily="34" charset="-120"/>
            </a:endParaRPr>
          </a:p>
        </p:txBody>
      </p:sp>
      <p:sp>
        <p:nvSpPr>
          <p:cNvPr id="18" name="Text 16"/>
          <p:cNvSpPr/>
          <p:nvPr/>
        </p:nvSpPr>
        <p:spPr>
          <a:xfrm>
            <a:off x="8001000" y="1456972"/>
            <a:ext cx="4191000" cy="320040"/>
          </a:xfrm>
          <a:prstGeom prst="rect">
            <a:avLst/>
          </a:prstGeom>
          <a:noFill/>
          <a:ln/>
        </p:spPr>
        <p:txBody>
          <a:bodyPr wrap="none" lIns="0" tIns="0" rIns="0" bIns="0" rtlCol="0" anchor="t"/>
          <a:lstStyle/>
          <a:p>
            <a:pPr algn="l" indent="0" marL="0">
              <a:buNone/>
            </a:pPr>
            <a:r>
              <a:rPr lang="en-US" sz="2100" dirty="0">
                <a:solidFill>
                  <a:srgbClr val="191919"/>
                </a:solidFill>
                <a:latin typeface="Times New Roman" pitchFamily="34" charset="0"/>
                <a:ea typeface="SimSun" pitchFamily="34" charset="-122"/>
                <a:cs typeface="Times New Roman" pitchFamily="34" charset="-120"/>
              </a:rPr>
              <a:t>Light</a:t>
            </a:r>
            <a:endParaRPr lang="en-US" sz="2100" dirty="0">
              <a:latin typeface="Times New Roman" pitchFamily="34" charset="0"/>
              <a:ea typeface="SimSun" pitchFamily="34" charset="-122"/>
              <a:cs typeface="Times New Roman" pitchFamily="34" charset="-120"/>
            </a:endParaRPr>
          </a:p>
        </p:txBody>
      </p:sp>
      <p:sp>
        <p:nvSpPr>
          <p:cNvPr id="19" name="Shape 17"/>
          <p:cNvSpPr/>
          <p:nvPr/>
        </p:nvSpPr>
        <p:spPr>
          <a:xfrm>
            <a:off x="8001000" y="1899285"/>
            <a:ext cx="3581400" cy="11430"/>
          </a:xfrm>
          <a:prstGeom prst="rect">
            <a:avLst/>
          </a:prstGeom>
          <a:solidFill>
            <a:srgbClr val="191919"/>
          </a:solidFill>
          <a:ln/>
        </p:spPr>
      </p:sp>
      <p:sp>
        <p:nvSpPr>
          <p:cNvPr id="20" name="Shape 18"/>
          <p:cNvSpPr/>
          <p:nvPr/>
        </p:nvSpPr>
        <p:spPr>
          <a:xfrm>
            <a:off x="8001000" y="1847850"/>
            <a:ext cx="11430" cy="114300"/>
          </a:xfrm>
          <a:prstGeom prst="rect">
            <a:avLst/>
          </a:prstGeom>
          <a:solidFill>
            <a:srgbClr val="191919"/>
          </a:solidFill>
          <a:ln/>
        </p:spPr>
      </p:sp>
      <p:sp>
        <p:nvSpPr>
          <p:cNvPr id="21" name="Shape 19"/>
          <p:cNvSpPr/>
          <p:nvPr/>
        </p:nvSpPr>
        <p:spPr>
          <a:xfrm>
            <a:off x="11570970" y="1847850"/>
            <a:ext cx="11430" cy="114300"/>
          </a:xfrm>
          <a:prstGeom prst="rect">
            <a:avLst/>
          </a:prstGeom>
          <a:solidFill>
            <a:srgbClr val="191919"/>
          </a:solidFill>
          <a:ln/>
        </p:spPr>
      </p:sp>
      <p:sp>
        <p:nvSpPr>
          <p:cNvPr id="22" name="Text 20"/>
          <p:cNvSpPr/>
          <p:nvPr/>
        </p:nvSpPr>
        <p:spPr>
          <a:xfrm>
            <a:off x="8001000" y="5119625"/>
            <a:ext cx="4191000" cy="148590"/>
          </a:xfrm>
          <a:prstGeom prst="rect">
            <a:avLst/>
          </a:prstGeom>
          <a:noFill/>
          <a:ln/>
        </p:spPr>
        <p:txBody>
          <a:bodyPr wrap="none" lIns="0" tIns="0" rIns="0" bIns="0" rtlCol="0" anchor="t"/>
          <a:lstStyle/>
          <a:p>
            <a:pPr algn="l" indent="0" marL="0">
              <a:buNone/>
            </a:pPr>
            <a:r>
              <a:rPr lang="en-US" sz="975" dirty="0">
                <a:solidFill>
                  <a:srgbClr val="646460"/>
                </a:solidFill>
                <a:latin typeface="Microsoft YaHei UI" pitchFamily="34" charset="0"/>
                <a:ea typeface="Microsoft YaHei" pitchFamily="34" charset="-122"/>
                <a:cs typeface="Microsoft YaHei UI" pitchFamily="34" charset="-120"/>
              </a:rPr>
              <a:t>Knees, seat and creases, worn pale</a:t>
            </a:r>
            <a:endParaRPr lang="en-US" sz="975" dirty="0">
              <a:latin typeface="Microsoft YaHei UI" pitchFamily="34" charset="0"/>
              <a:ea typeface="Microsoft YaHei" pitchFamily="34" charset="-122"/>
              <a:cs typeface="Microsoft YaHei UI" pitchFamily="34" charset="-120"/>
            </a:endParaRPr>
          </a:p>
        </p:txBody>
      </p:sp>
      <p:pic>
        <p:nvPicPr>
          <p:cNvPr id="23" name="Image 0" descr="preencoded.png">    </p:cNvPr>
          <p:cNvPicPr>
            <a:picLocks noChangeAspect="1"/>
          </p:cNvPicPr>
          <p:nvPr/>
        </p:nvPicPr>
        <p:blipFill>
          <a:blip r:embed="rId1"/>
          <a:srcRect l="0" r="0" t="36979" b="36979"/>
          <a:stretch/>
        </p:blipFill>
        <p:spPr>
          <a:xfrm>
            <a:off x="609600" y="2095500"/>
            <a:ext cx="10972800" cy="2857500"/>
          </a:xfrm>
          <a:prstGeom prst="rect">
            <a:avLst/>
          </a:prstGeom>
        </p:spPr>
      </p:pic>
      <p:sp>
        <p:nvSpPr>
          <p:cNvPr id="24" name="Text 21"/>
          <p:cNvSpPr/>
          <p:nvPr/>
        </p:nvSpPr>
        <p:spPr>
          <a:xfrm>
            <a:off x="609600" y="5642415"/>
            <a:ext cx="115824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c</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m</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c</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j</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u</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F</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b</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c</a:t>
            </a:r>
            <a:endParaRPr lang="en-US" sz="750" dirty="0">
              <a:latin typeface="Microsoft YaHei UI" pitchFamily="34" charset="0"/>
              <a:ea typeface="Microsoft YaHei" pitchFamily="34" charset="-122"/>
              <a:cs typeface="Microsoft YaHei UI" pitchFamily="34" charset="-120"/>
            </a:endParaRPr>
          </a:p>
        </p:txBody>
      </p:sp>
      <p:sp>
        <p:nvSpPr>
          <p:cNvPr id="5" name="pptwise-slidenum-s0010"/>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11</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Three joins, each for its own part of a garment</a:t>
            </a:r>
            <a:endParaRPr lang="en-US" sz="2550" dirty="0">
              <a:latin typeface="Times New Roman" pitchFamily="34" charset="0"/>
              <a:ea typeface="SimSun" pitchFamily="34" charset="-122"/>
              <a:cs typeface="Times New Roman" pitchFamily="34" charset="-120"/>
            </a:endParaRPr>
          </a:p>
        </p:txBody>
      </p:sp>
      <p:pic>
        <p:nvPicPr>
          <p:cNvPr id="8" name="Image 0" descr="preencoded.png">    </p:cNvPr>
          <p:cNvPicPr>
            <a:picLocks noChangeAspect="1"/>
          </p:cNvPicPr>
          <p:nvPr/>
        </p:nvPicPr>
        <p:blipFill>
          <a:blip r:embed="rId1"/>
          <a:srcRect l="0" r="0" t="3191" b="3191"/>
          <a:stretch/>
        </p:blipFill>
        <p:spPr>
          <a:xfrm>
            <a:off x="609600" y="1809750"/>
            <a:ext cx="4476750" cy="4191000"/>
          </a:xfrm>
          <a:prstGeom prst="rect">
            <a:avLst/>
          </a:prstGeom>
        </p:spPr>
      </p:pic>
      <p:sp>
        <p:nvSpPr>
          <p:cNvPr id="9" name="Text 6"/>
          <p:cNvSpPr/>
          <p:nvPr/>
        </p:nvSpPr>
        <p:spPr>
          <a:xfrm>
            <a:off x="609600" y="6080565"/>
            <a:ext cx="115824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J</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m</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
        <p:nvSpPr>
          <p:cNvPr id="10" name="Shape 7"/>
          <p:cNvSpPr/>
          <p:nvPr/>
        </p:nvSpPr>
        <p:spPr>
          <a:xfrm>
            <a:off x="5619750" y="1900238"/>
            <a:ext cx="5962650" cy="9525"/>
          </a:xfrm>
          <a:prstGeom prst="rect">
            <a:avLst/>
          </a:prstGeom>
          <a:solidFill>
            <a:srgbClr val="191919"/>
          </a:solidFill>
          <a:ln/>
        </p:spPr>
      </p:sp>
      <p:sp>
        <p:nvSpPr>
          <p:cNvPr id="11" name="Text 8"/>
          <p:cNvSpPr/>
          <p:nvPr/>
        </p:nvSpPr>
        <p:spPr>
          <a:xfrm>
            <a:off x="5619750" y="2044549"/>
            <a:ext cx="6572250" cy="548640"/>
          </a:xfrm>
          <a:prstGeom prst="rect">
            <a:avLst/>
          </a:prstGeom>
          <a:noFill/>
          <a:ln/>
        </p:spPr>
        <p:txBody>
          <a:bodyPr wrap="none" lIns="0" tIns="0" rIns="0" bIns="0" rtlCol="0" anchor="t"/>
          <a:lstStyle/>
          <a:p>
            <a:pPr algn="l" indent="0" marL="0">
              <a:buNone/>
            </a:pPr>
            <a:r>
              <a:rPr lang="en-US" sz="3600" dirty="0">
                <a:solidFill>
                  <a:srgbClr val="191919"/>
                </a:solidFill>
                <a:latin typeface="Times New Roman" pitchFamily="34" charset="0"/>
                <a:ea typeface="SimSun" pitchFamily="34" charset="-122"/>
                <a:cs typeface="Times New Roman" pitchFamily="34" charset="-120"/>
              </a:rPr>
              <a:t>1</a:t>
            </a:r>
            <a:endParaRPr lang="en-US" sz="3600" dirty="0">
              <a:latin typeface="Times New Roman" pitchFamily="34" charset="0"/>
              <a:ea typeface="SimSun" pitchFamily="34" charset="-122"/>
              <a:cs typeface="Times New Roman" pitchFamily="34" charset="-120"/>
            </a:endParaRPr>
          </a:p>
        </p:txBody>
      </p:sp>
      <p:sp>
        <p:nvSpPr>
          <p:cNvPr id="12" name="Shape 9"/>
          <p:cNvSpPr/>
          <p:nvPr/>
        </p:nvSpPr>
        <p:spPr>
          <a:xfrm>
            <a:off x="6303947" y="2208197"/>
            <a:ext cx="174692" cy="174692"/>
          </a:xfrm>
          <a:custGeom>
            <a:avLst/>
            <a:gdLst/>
            <a:ahLst/>
            <a:cxnLst/>
            <a:rect l="l" t="t" r="r" b="b"/>
            <a:pathLst>
              <a:path w="174692" h="174692">
                <a:moveTo>
                  <a:pt x="168528" y="116141"/>
                </a:moveTo>
                <a:arcTo hR="20955" wR="20955" stAng="18894032" swAng="5411937"/>
                <a:lnTo>
                  <a:pt x="145827" y="168528"/>
                </a:lnTo>
                <a:arcTo hR="20955" wR="20955" stAng="2694032" swAng="5411937"/>
                <a:lnTo>
                  <a:pt x="6127" y="58515"/>
                </a:lnTo>
                <a:arcTo hR="21042" wR="21042" stAng="8108316" swAng="5383368"/>
                <a:lnTo>
                  <a:pt x="28828" y="6127"/>
                </a:lnTo>
                <a:arcTo hR="21042" wR="21042" stAng="13508316" swAng="5383368"/>
                <a:close/>
              </a:path>
            </a:pathLst>
          </a:custGeom>
          <a:noFill/>
          <a:ln w="12224">
            <a:solidFill>
              <a:srgbClr val="191919"/>
            </a:solidFill>
            <a:prstDash val="solid"/>
          </a:ln>
        </p:spPr>
      </p:sp>
      <p:sp>
        <p:nvSpPr>
          <p:cNvPr id="13" name="Shape 10"/>
          <p:cNvSpPr/>
          <p:nvPr/>
        </p:nvSpPr>
        <p:spPr>
          <a:xfrm>
            <a:off x="6413103" y="2282428"/>
            <a:ext cx="17463" cy="17463"/>
          </a:xfrm>
          <a:custGeom>
            <a:avLst/>
            <a:gdLst/>
            <a:ahLst/>
            <a:cxnLst/>
            <a:rect l="l" t="t" r="r" b="b"/>
            <a:pathLst>
              <a:path w="17463" h="17463">
                <a:moveTo>
                  <a:pt x="0" y="17463"/>
                </a:moveTo>
                <a:lnTo>
                  <a:pt x="17463" y="0"/>
                </a:lnTo>
              </a:path>
            </a:pathLst>
          </a:custGeom>
          <a:noFill/>
          <a:ln w="12224">
            <a:solidFill>
              <a:srgbClr val="191919"/>
            </a:solidFill>
            <a:prstDash val="solid"/>
          </a:ln>
        </p:spPr>
      </p:sp>
      <p:sp>
        <p:nvSpPr>
          <p:cNvPr id="14" name="Shape 11"/>
          <p:cNvSpPr/>
          <p:nvPr/>
        </p:nvSpPr>
        <p:spPr>
          <a:xfrm>
            <a:off x="6386909" y="2256234"/>
            <a:ext cx="17463" cy="17463"/>
          </a:xfrm>
          <a:custGeom>
            <a:avLst/>
            <a:gdLst/>
            <a:ahLst/>
            <a:cxnLst/>
            <a:rect l="l" t="t" r="r" b="b"/>
            <a:pathLst>
              <a:path w="17463" h="17463">
                <a:moveTo>
                  <a:pt x="0" y="17463"/>
                </a:moveTo>
                <a:lnTo>
                  <a:pt x="17463" y="0"/>
                </a:lnTo>
              </a:path>
            </a:pathLst>
          </a:custGeom>
          <a:noFill/>
          <a:ln w="12224">
            <a:solidFill>
              <a:srgbClr val="191919"/>
            </a:solidFill>
            <a:prstDash val="solid"/>
          </a:ln>
        </p:spPr>
      </p:sp>
      <p:sp>
        <p:nvSpPr>
          <p:cNvPr id="15" name="Shape 12"/>
          <p:cNvSpPr/>
          <p:nvPr/>
        </p:nvSpPr>
        <p:spPr>
          <a:xfrm>
            <a:off x="6360716" y="2230041"/>
            <a:ext cx="17463" cy="17463"/>
          </a:xfrm>
          <a:custGeom>
            <a:avLst/>
            <a:gdLst/>
            <a:ahLst/>
            <a:cxnLst/>
            <a:rect l="l" t="t" r="r" b="b"/>
            <a:pathLst>
              <a:path w="17463" h="17463">
                <a:moveTo>
                  <a:pt x="0" y="17463"/>
                </a:moveTo>
                <a:lnTo>
                  <a:pt x="17463" y="0"/>
                </a:lnTo>
              </a:path>
            </a:pathLst>
          </a:custGeom>
          <a:noFill/>
          <a:ln w="12224">
            <a:solidFill>
              <a:srgbClr val="191919"/>
            </a:solidFill>
            <a:prstDash val="solid"/>
          </a:ln>
        </p:spPr>
      </p:sp>
      <p:sp>
        <p:nvSpPr>
          <p:cNvPr id="16" name="Shape 13"/>
          <p:cNvSpPr/>
          <p:nvPr/>
        </p:nvSpPr>
        <p:spPr>
          <a:xfrm>
            <a:off x="6439297" y="2308622"/>
            <a:ext cx="17463" cy="17463"/>
          </a:xfrm>
          <a:custGeom>
            <a:avLst/>
            <a:gdLst/>
            <a:ahLst/>
            <a:cxnLst/>
            <a:rect l="l" t="t" r="r" b="b"/>
            <a:pathLst>
              <a:path w="17463" h="17463">
                <a:moveTo>
                  <a:pt x="0" y="17463"/>
                </a:moveTo>
                <a:lnTo>
                  <a:pt x="17463" y="0"/>
                </a:lnTo>
              </a:path>
            </a:pathLst>
          </a:custGeom>
          <a:noFill/>
          <a:ln w="12224">
            <a:solidFill>
              <a:srgbClr val="191919"/>
            </a:solidFill>
            <a:prstDash val="solid"/>
          </a:ln>
        </p:spPr>
      </p:sp>
      <p:sp>
        <p:nvSpPr>
          <p:cNvPr id="17" name="Text 14"/>
          <p:cNvSpPr/>
          <p:nvPr/>
        </p:nvSpPr>
        <p:spPr>
          <a:xfrm>
            <a:off x="6667500" y="2123067"/>
            <a:ext cx="55245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Flat seam</a:t>
            </a:r>
            <a:endParaRPr lang="en-US" sz="1950" dirty="0">
              <a:latin typeface="Times New Roman" pitchFamily="34" charset="0"/>
              <a:ea typeface="SimSun" pitchFamily="34" charset="-122"/>
              <a:cs typeface="Times New Roman" pitchFamily="34" charset="-120"/>
            </a:endParaRPr>
          </a:p>
        </p:txBody>
      </p:sp>
      <p:sp>
        <p:nvSpPr>
          <p:cNvPr id="18" name="Text 15"/>
          <p:cNvSpPr/>
          <p:nvPr/>
        </p:nvSpPr>
        <p:spPr>
          <a:xfrm>
            <a:off x="6667500" y="2538712"/>
            <a:ext cx="5524500" cy="160020"/>
          </a:xfrm>
          <a:prstGeom prst="rect">
            <a:avLst/>
          </a:prstGeom>
          <a:noFill/>
          <a:ln/>
        </p:spPr>
        <p:txBody>
          <a:bodyPr wrap="none" lIns="0" tIns="0" rIns="0" bIns="0" rtlCol="0" anchor="t"/>
          <a:lstStyle/>
          <a:p>
            <a:pPr algn="l" indent="0" marL="0">
              <a:buNone/>
            </a:pPr>
            <a:r>
              <a:rPr lang="en-US" sz="1050" dirty="0">
                <a:solidFill>
                  <a:srgbClr val="646460"/>
                </a:solidFill>
                <a:latin typeface="Microsoft YaHei UI" pitchFamily="34" charset="0"/>
                <a:ea typeface="Microsoft YaHei" pitchFamily="34" charset="-122"/>
                <a:cs typeface="Microsoft YaHei UI" pitchFamily="34" charset="-120"/>
              </a:rPr>
              <a:t>For shoulders, waist and crotch, where it pulls. Strong, but slow to stitch</a:t>
            </a:r>
            <a:endParaRPr lang="en-US" sz="1050" dirty="0">
              <a:latin typeface="Microsoft YaHei UI" pitchFamily="34" charset="0"/>
              <a:ea typeface="Microsoft YaHei" pitchFamily="34" charset="-122"/>
              <a:cs typeface="Microsoft YaHei UI" pitchFamily="34" charset="-120"/>
            </a:endParaRPr>
          </a:p>
        </p:txBody>
      </p:sp>
      <p:sp>
        <p:nvSpPr>
          <p:cNvPr id="19" name="Shape 16"/>
          <p:cNvSpPr/>
          <p:nvPr/>
        </p:nvSpPr>
        <p:spPr>
          <a:xfrm>
            <a:off x="5619750" y="3233738"/>
            <a:ext cx="5962650" cy="9525"/>
          </a:xfrm>
          <a:prstGeom prst="rect">
            <a:avLst/>
          </a:prstGeom>
          <a:solidFill>
            <a:srgbClr val="191919"/>
          </a:solidFill>
          <a:ln/>
        </p:spPr>
      </p:sp>
      <p:sp>
        <p:nvSpPr>
          <p:cNvPr id="20" name="Text 17"/>
          <p:cNvSpPr/>
          <p:nvPr/>
        </p:nvSpPr>
        <p:spPr>
          <a:xfrm>
            <a:off x="5619750" y="3378049"/>
            <a:ext cx="6572250" cy="548640"/>
          </a:xfrm>
          <a:prstGeom prst="rect">
            <a:avLst/>
          </a:prstGeom>
          <a:noFill/>
          <a:ln/>
        </p:spPr>
        <p:txBody>
          <a:bodyPr wrap="none" lIns="0" tIns="0" rIns="0" bIns="0" rtlCol="0" anchor="t"/>
          <a:lstStyle/>
          <a:p>
            <a:pPr algn="l" indent="0" marL="0">
              <a:buNone/>
            </a:pPr>
            <a:r>
              <a:rPr lang="en-US" sz="3600" dirty="0">
                <a:solidFill>
                  <a:srgbClr val="191919"/>
                </a:solidFill>
                <a:latin typeface="Times New Roman" pitchFamily="34" charset="0"/>
                <a:ea typeface="SimSun" pitchFamily="34" charset="-122"/>
                <a:cs typeface="Times New Roman" pitchFamily="34" charset="-120"/>
              </a:rPr>
              <a:t>2</a:t>
            </a:r>
            <a:endParaRPr lang="en-US" sz="3600" dirty="0">
              <a:latin typeface="Times New Roman" pitchFamily="34" charset="0"/>
              <a:ea typeface="SimSun" pitchFamily="34" charset="-122"/>
              <a:cs typeface="Times New Roman" pitchFamily="34" charset="-120"/>
            </a:endParaRPr>
          </a:p>
        </p:txBody>
      </p:sp>
      <p:sp>
        <p:nvSpPr>
          <p:cNvPr id="21" name="Shape 18"/>
          <p:cNvSpPr/>
          <p:nvPr/>
        </p:nvSpPr>
        <p:spPr>
          <a:xfrm>
            <a:off x="6303993" y="3541709"/>
            <a:ext cx="174739" cy="87319"/>
          </a:xfrm>
          <a:custGeom>
            <a:avLst/>
            <a:gdLst/>
            <a:ahLst/>
            <a:cxnLst/>
            <a:rect l="l" t="t" r="r" b="b"/>
            <a:pathLst>
              <a:path w="174739" h="87319">
                <a:moveTo>
                  <a:pt x="94529" y="1575"/>
                </a:moveTo>
                <a:arcTo hR="17463" wR="17463" stAng="17671159" swAng="-2942318"/>
                <a:lnTo>
                  <a:pt x="5209" y="35627"/>
                </a:lnTo>
                <a:arcTo hR="8731" wR="8731" stAng="14772344" swAng="-7944687"/>
                <a:lnTo>
                  <a:pt x="80123" y="85744"/>
                </a:lnTo>
                <a:arcTo hR="17463" wR="17463" stAng="6871159" swAng="-2942318"/>
                <a:lnTo>
                  <a:pt x="169531" y="51692"/>
                </a:lnTo>
                <a:arcTo hR="8731" wR="8731" stAng="3972344" swAng="-7944687"/>
                <a:close/>
              </a:path>
            </a:pathLst>
          </a:custGeom>
          <a:noFill/>
          <a:ln w="12224">
            <a:solidFill>
              <a:srgbClr val="191919"/>
            </a:solidFill>
            <a:prstDash val="solid"/>
          </a:ln>
        </p:spPr>
      </p:sp>
      <p:sp>
        <p:nvSpPr>
          <p:cNvPr id="22" name="Shape 19"/>
          <p:cNvSpPr/>
          <p:nvPr/>
        </p:nvSpPr>
        <p:spPr>
          <a:xfrm>
            <a:off x="6303962" y="3629025"/>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2224">
            <a:solidFill>
              <a:srgbClr val="191919"/>
            </a:solidFill>
            <a:prstDash val="solid"/>
          </a:ln>
        </p:spPr>
      </p:sp>
      <p:sp>
        <p:nvSpPr>
          <p:cNvPr id="23" name="Shape 20"/>
          <p:cNvSpPr/>
          <p:nvPr/>
        </p:nvSpPr>
        <p:spPr>
          <a:xfrm>
            <a:off x="6303962" y="3672681"/>
            <a:ext cx="174625" cy="43640"/>
          </a:xfrm>
          <a:custGeom>
            <a:avLst/>
            <a:gdLst/>
            <a:ahLst/>
            <a:cxnLst/>
            <a:rect l="l" t="t" r="r" b="b"/>
            <a:pathLst>
              <a:path w="174625" h="43640">
                <a:moveTo>
                  <a:pt x="0" y="0"/>
                </a:moveTo>
                <a:arcTo hR="8731" wR="8731" stAng="10808507" swAng="-3918443"/>
                <a:lnTo>
                  <a:pt x="80153" y="42085"/>
                </a:lnTo>
                <a:arcTo hR="17463" wR="17463" stAng="6861719" swAng="-2923437"/>
                <a:lnTo>
                  <a:pt x="169474" y="8033"/>
                </a:lnTo>
                <a:arcTo hR="8731" wR="8731" stAng="3947828" swAng="-3974988"/>
              </a:path>
            </a:pathLst>
          </a:custGeom>
          <a:noFill/>
          <a:ln w="12224">
            <a:solidFill>
              <a:srgbClr val="191919"/>
            </a:solidFill>
            <a:prstDash val="solid"/>
          </a:ln>
        </p:spPr>
      </p:sp>
      <p:sp>
        <p:nvSpPr>
          <p:cNvPr id="24" name="Text 21"/>
          <p:cNvSpPr/>
          <p:nvPr/>
        </p:nvSpPr>
        <p:spPr>
          <a:xfrm>
            <a:off x="6667500" y="3456567"/>
            <a:ext cx="55245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Raw overlap</a:t>
            </a:r>
            <a:endParaRPr lang="en-US" sz="1950" dirty="0">
              <a:latin typeface="Times New Roman" pitchFamily="34" charset="0"/>
              <a:ea typeface="SimSun" pitchFamily="34" charset="-122"/>
              <a:cs typeface="Times New Roman" pitchFamily="34" charset="-120"/>
            </a:endParaRPr>
          </a:p>
        </p:txBody>
      </p:sp>
      <p:sp>
        <p:nvSpPr>
          <p:cNvPr id="25" name="Text 22"/>
          <p:cNvSpPr/>
          <p:nvPr/>
        </p:nvSpPr>
        <p:spPr>
          <a:xfrm>
            <a:off x="6667500" y="3872212"/>
            <a:ext cx="5524500" cy="160020"/>
          </a:xfrm>
          <a:prstGeom prst="rect">
            <a:avLst/>
          </a:prstGeom>
          <a:noFill/>
          <a:ln/>
        </p:spPr>
        <p:txBody>
          <a:bodyPr wrap="none" lIns="0" tIns="0" rIns="0" bIns="0" rtlCol="0" anchor="t"/>
          <a:lstStyle/>
          <a:p>
            <a:pPr algn="l" indent="0" marL="0">
              <a:buNone/>
            </a:pPr>
            <a:r>
              <a:rPr lang="en-US" sz="1050" dirty="0">
                <a:solidFill>
                  <a:srgbClr val="646460"/>
                </a:solidFill>
                <a:latin typeface="Microsoft YaHei UI" pitchFamily="34" charset="0"/>
                <a:ea typeface="Microsoft YaHei" pitchFamily="34" charset="-122"/>
                <a:cs typeface="Microsoft YaHei UI" pitchFamily="34" charset="-120"/>
              </a:rPr>
              <a:t>For body panels and hems. Both shades stay in view</a:t>
            </a:r>
            <a:endParaRPr lang="en-US" sz="1050" dirty="0">
              <a:latin typeface="Microsoft YaHei UI" pitchFamily="34" charset="0"/>
              <a:ea typeface="Microsoft YaHei" pitchFamily="34" charset="-122"/>
              <a:cs typeface="Microsoft YaHei UI" pitchFamily="34" charset="-120"/>
            </a:endParaRPr>
          </a:p>
        </p:txBody>
      </p:sp>
      <p:sp>
        <p:nvSpPr>
          <p:cNvPr id="26" name="Shape 23"/>
          <p:cNvSpPr/>
          <p:nvPr/>
        </p:nvSpPr>
        <p:spPr>
          <a:xfrm>
            <a:off x="5619750" y="4567238"/>
            <a:ext cx="5962650" cy="9525"/>
          </a:xfrm>
          <a:prstGeom prst="rect">
            <a:avLst/>
          </a:prstGeom>
          <a:solidFill>
            <a:srgbClr val="191919"/>
          </a:solidFill>
          <a:ln/>
        </p:spPr>
      </p:sp>
      <p:sp>
        <p:nvSpPr>
          <p:cNvPr id="27" name="Text 24"/>
          <p:cNvSpPr/>
          <p:nvPr/>
        </p:nvSpPr>
        <p:spPr>
          <a:xfrm>
            <a:off x="5619750" y="4711549"/>
            <a:ext cx="6572250" cy="548640"/>
          </a:xfrm>
          <a:prstGeom prst="rect">
            <a:avLst/>
          </a:prstGeom>
          <a:noFill/>
          <a:ln/>
        </p:spPr>
        <p:txBody>
          <a:bodyPr wrap="none" lIns="0" tIns="0" rIns="0" bIns="0" rtlCol="0" anchor="t"/>
          <a:lstStyle/>
          <a:p>
            <a:pPr algn="l" indent="0" marL="0">
              <a:buNone/>
            </a:pPr>
            <a:r>
              <a:rPr lang="en-US" sz="3600" dirty="0">
                <a:solidFill>
                  <a:srgbClr val="191919"/>
                </a:solidFill>
                <a:latin typeface="Times New Roman" pitchFamily="34" charset="0"/>
                <a:ea typeface="SimSun" pitchFamily="34" charset="-122"/>
                <a:cs typeface="Times New Roman" pitchFamily="34" charset="-120"/>
              </a:rPr>
              <a:t>3</a:t>
            </a:r>
            <a:endParaRPr lang="en-US" sz="3600" dirty="0">
              <a:latin typeface="Times New Roman" pitchFamily="34" charset="0"/>
              <a:ea typeface="SimSun" pitchFamily="34" charset="-122"/>
              <a:cs typeface="Times New Roman" pitchFamily="34" charset="-120"/>
            </a:endParaRPr>
          </a:p>
        </p:txBody>
      </p:sp>
      <p:sp>
        <p:nvSpPr>
          <p:cNvPr id="28" name="Shape 25"/>
          <p:cNvSpPr/>
          <p:nvPr/>
        </p:nvSpPr>
        <p:spPr>
          <a:xfrm>
            <a:off x="6312694" y="4883944"/>
            <a:ext cx="52388" cy="52388"/>
          </a:xfrm>
          <a:prstGeom prst="ellipse">
            <a:avLst/>
          </a:prstGeom>
          <a:noFill/>
          <a:ln w="12224">
            <a:solidFill>
              <a:srgbClr val="191919"/>
            </a:solidFill>
            <a:prstDash val="solid"/>
          </a:ln>
        </p:spPr>
      </p:sp>
      <p:sp>
        <p:nvSpPr>
          <p:cNvPr id="29" name="Shape 26"/>
          <p:cNvSpPr/>
          <p:nvPr/>
        </p:nvSpPr>
        <p:spPr>
          <a:xfrm>
            <a:off x="6357398" y="4928648"/>
            <a:ext cx="33877" cy="33877"/>
          </a:xfrm>
          <a:custGeom>
            <a:avLst/>
            <a:gdLst/>
            <a:ahLst/>
            <a:cxnLst/>
            <a:rect l="l" t="t" r="r" b="b"/>
            <a:pathLst>
              <a:path w="33877" h="33877">
                <a:moveTo>
                  <a:pt x="0" y="0"/>
                </a:moveTo>
                <a:lnTo>
                  <a:pt x="33877" y="33877"/>
                </a:lnTo>
              </a:path>
            </a:pathLst>
          </a:custGeom>
          <a:noFill/>
          <a:ln w="12224">
            <a:solidFill>
              <a:srgbClr val="191919"/>
            </a:solidFill>
            <a:prstDash val="solid"/>
          </a:ln>
        </p:spPr>
      </p:sp>
      <p:sp>
        <p:nvSpPr>
          <p:cNvPr id="30" name="Shape 27"/>
          <p:cNvSpPr/>
          <p:nvPr/>
        </p:nvSpPr>
        <p:spPr>
          <a:xfrm>
            <a:off x="6357398" y="4892675"/>
            <a:ext cx="103727" cy="103727"/>
          </a:xfrm>
          <a:custGeom>
            <a:avLst/>
            <a:gdLst/>
            <a:ahLst/>
            <a:cxnLst/>
            <a:rect l="l" t="t" r="r" b="b"/>
            <a:pathLst>
              <a:path w="103727" h="103727">
                <a:moveTo>
                  <a:pt x="103727" y="0"/>
                </a:moveTo>
                <a:lnTo>
                  <a:pt x="0" y="103727"/>
                </a:lnTo>
              </a:path>
            </a:pathLst>
          </a:custGeom>
          <a:noFill/>
          <a:ln w="12224">
            <a:solidFill>
              <a:srgbClr val="191919"/>
            </a:solidFill>
            <a:prstDash val="solid"/>
          </a:ln>
        </p:spPr>
      </p:sp>
      <p:sp>
        <p:nvSpPr>
          <p:cNvPr id="31" name="Shape 28"/>
          <p:cNvSpPr/>
          <p:nvPr/>
        </p:nvSpPr>
        <p:spPr>
          <a:xfrm>
            <a:off x="6312694" y="4988719"/>
            <a:ext cx="52388" cy="52388"/>
          </a:xfrm>
          <a:prstGeom prst="ellipse">
            <a:avLst/>
          </a:prstGeom>
          <a:noFill/>
          <a:ln w="12224">
            <a:solidFill>
              <a:srgbClr val="191919"/>
            </a:solidFill>
            <a:prstDash val="solid"/>
          </a:ln>
        </p:spPr>
      </p:sp>
      <p:sp>
        <p:nvSpPr>
          <p:cNvPr id="32" name="Shape 29"/>
          <p:cNvSpPr/>
          <p:nvPr/>
        </p:nvSpPr>
        <p:spPr>
          <a:xfrm>
            <a:off x="6415723" y="4986973"/>
            <a:ext cx="45402" cy="45402"/>
          </a:xfrm>
          <a:custGeom>
            <a:avLst/>
            <a:gdLst/>
            <a:ahLst/>
            <a:cxnLst/>
            <a:rect l="l" t="t" r="r" b="b"/>
            <a:pathLst>
              <a:path w="45402" h="45402">
                <a:moveTo>
                  <a:pt x="0" y="0"/>
                </a:moveTo>
                <a:lnTo>
                  <a:pt x="45402" y="45402"/>
                </a:lnTo>
              </a:path>
            </a:pathLst>
          </a:custGeom>
          <a:noFill/>
          <a:ln w="12224">
            <a:solidFill>
              <a:srgbClr val="191919"/>
            </a:solidFill>
            <a:prstDash val="solid"/>
          </a:ln>
        </p:spPr>
      </p:sp>
      <p:sp>
        <p:nvSpPr>
          <p:cNvPr id="33" name="Text 30"/>
          <p:cNvSpPr/>
          <p:nvPr/>
        </p:nvSpPr>
        <p:spPr>
          <a:xfrm>
            <a:off x="6667500" y="4790067"/>
            <a:ext cx="55245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Narrow strips</a:t>
            </a:r>
            <a:endParaRPr lang="en-US" sz="1950" dirty="0">
              <a:latin typeface="Times New Roman" pitchFamily="34" charset="0"/>
              <a:ea typeface="SimSun" pitchFamily="34" charset="-122"/>
              <a:cs typeface="Times New Roman" pitchFamily="34" charset="-120"/>
            </a:endParaRPr>
          </a:p>
        </p:txBody>
      </p:sp>
      <p:sp>
        <p:nvSpPr>
          <p:cNvPr id="34" name="Text 31"/>
          <p:cNvSpPr/>
          <p:nvPr/>
        </p:nvSpPr>
        <p:spPr>
          <a:xfrm>
            <a:off x="6667500" y="5205712"/>
            <a:ext cx="5524500" cy="160020"/>
          </a:xfrm>
          <a:prstGeom prst="rect">
            <a:avLst/>
          </a:prstGeom>
          <a:noFill/>
          <a:ln/>
        </p:spPr>
        <p:txBody>
          <a:bodyPr wrap="none" lIns="0" tIns="0" rIns="0" bIns="0" rtlCol="0" anchor="t"/>
          <a:lstStyle/>
          <a:p>
            <a:pPr algn="l" indent="0" marL="0">
              <a:buNone/>
            </a:pPr>
            <a:r>
              <a:rPr lang="en-US" sz="1050" dirty="0">
                <a:solidFill>
                  <a:srgbClr val="646460"/>
                </a:solidFill>
                <a:latin typeface="Microsoft YaHei UI" pitchFamily="34" charset="0"/>
                <a:ea typeface="Microsoft YaHei" pitchFamily="34" charset="-122"/>
                <a:cs typeface="Microsoft YaHei UI" pitchFamily="34" charset="-120"/>
              </a:rPr>
              <a:t>Uses even the smallest scraps. The most seams, the most hours</a:t>
            </a:r>
            <a:endParaRPr lang="en-US" sz="10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15824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P</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a</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r</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t</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 </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3</a:t>
            </a:r>
            <a:endParaRPr lang="en-US" sz="750" dirty="0">
              <a:latin typeface="Microsoft YaHei UI" pitchFamily="34" charset="0"/>
              <a:ea typeface="Microsoft YaHei" pitchFamily="34" charset="-122"/>
              <a:cs typeface="Microsoft YaHei UI" pitchFamily="34" charset="-120"/>
            </a:endParaRPr>
          </a:p>
        </p:txBody>
      </p:sp>
      <p:sp>
        <p:nvSpPr>
          <p:cNvPr id="5" name="Shape 3"/>
          <p:cNvSpPr/>
          <p:nvPr/>
        </p:nvSpPr>
        <p:spPr>
          <a:xfrm>
            <a:off x="609600" y="509587"/>
            <a:ext cx="10972800" cy="9525"/>
          </a:xfrm>
          <a:prstGeom prst="rect">
            <a:avLst/>
          </a:prstGeom>
          <a:solidFill>
            <a:srgbClr val="191919"/>
          </a:solidFill>
          <a:ln/>
        </p:spPr>
      </p:sp>
      <p:sp>
        <p:nvSpPr>
          <p:cNvPr id="6" name="Text 4"/>
          <p:cNvSpPr/>
          <p:nvPr/>
        </p:nvSpPr>
        <p:spPr>
          <a:xfrm>
            <a:off x="609600" y="620637"/>
            <a:ext cx="11582400" cy="1714500"/>
          </a:xfrm>
          <a:prstGeom prst="rect">
            <a:avLst/>
          </a:prstGeom>
          <a:noFill/>
          <a:ln/>
        </p:spPr>
        <p:txBody>
          <a:bodyPr wrap="none" lIns="0" tIns="0" rIns="0" bIns="0" rtlCol="0" anchor="t"/>
          <a:lstStyle/>
          <a:p>
            <a:pPr algn="l" indent="0" marL="0">
              <a:buNone/>
            </a:pPr>
            <a:r>
              <a:rPr lang="en-US" sz="112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11250" dirty="0">
                <a:solidFill>
                  <a:srgbClr val="191919"/>
                </a:solidFill>
                <a:latin typeface="Times New Roman" pitchFamily="34" charset="0"/>
                <a:ea typeface="SimSun" pitchFamily="34" charset="-122"/>
                <a:cs typeface="Times New Roman" pitchFamily="34" charset="-120"/>
              </a:rPr>
              <a:t>3</a:t>
            </a:r>
            <a:endParaRPr lang="en-US" sz="11250" dirty="0">
              <a:latin typeface="Times New Roman" pitchFamily="34" charset="0"/>
              <a:ea typeface="SimSun" pitchFamily="34" charset="-122"/>
              <a:cs typeface="Times New Roman" pitchFamily="34" charset="-120"/>
            </a:endParaRPr>
          </a:p>
        </p:txBody>
      </p:sp>
      <p:sp>
        <p:nvSpPr>
          <p:cNvPr id="7" name="Text 5"/>
          <p:cNvSpPr/>
          <p:nvPr/>
        </p:nvSpPr>
        <p:spPr>
          <a:xfrm>
            <a:off x="4572000" y="1060853"/>
            <a:ext cx="7620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Collection: seven looks</a:t>
            </a:r>
            <a:endParaRPr lang="en-US" sz="3000" dirty="0">
              <a:latin typeface="Times New Roman" pitchFamily="34" charset="0"/>
              <a:ea typeface="SimSun" pitchFamily="34" charset="-122"/>
              <a:cs typeface="Times New Roman" pitchFamily="34" charset="-120"/>
            </a:endParaRPr>
          </a:p>
        </p:txBody>
      </p:sp>
      <p:sp>
        <p:nvSpPr>
          <p:cNvPr id="8" name="Text 6"/>
          <p:cNvSpPr/>
          <p:nvPr/>
        </p:nvSpPr>
        <p:spPr>
          <a:xfrm>
            <a:off x="4572000" y="1634198"/>
            <a:ext cx="7620000" cy="171450"/>
          </a:xfrm>
          <a:prstGeom prst="rect">
            <a:avLst/>
          </a:prstGeom>
          <a:noFill/>
          <a:ln/>
        </p:spPr>
        <p:txBody>
          <a:bodyPr wrap="none" lIns="0" tIns="0" rIns="0" bIns="0" rtlCol="0" anchor="t"/>
          <a:lstStyle/>
          <a:p>
            <a:pPr algn="l" indent="0" marL="0">
              <a:buNone/>
            </a:pPr>
            <a:r>
              <a:rPr lang="en-US" sz="1125" dirty="0">
                <a:solidFill>
                  <a:srgbClr val="646460"/>
                </a:solidFill>
                <a:latin typeface="Microsoft YaHei UI" pitchFamily="34" charset="0"/>
                <a:ea typeface="Microsoft YaHei" pitchFamily="34" charset="-122"/>
                <a:cs typeface="Microsoft YaHei UI" pitchFamily="34" charset="-120"/>
              </a:rPr>
              <a:t>They walk in order of shade, dark to light</a:t>
            </a:r>
            <a:endParaRPr lang="en-US" sz="1125" dirty="0">
              <a:latin typeface="Microsoft YaHei UI" pitchFamily="34" charset="0"/>
              <a:ea typeface="Microsoft YaHei" pitchFamily="34" charset="-122"/>
              <a:cs typeface="Microsoft YaHei UI" pitchFamily="34" charset="-120"/>
            </a:endParaRPr>
          </a:p>
        </p:txBody>
      </p:sp>
      <p:pic>
        <p:nvPicPr>
          <p:cNvPr id="9" name="Image 0" descr="preencoded.png">    </p:cNvPr>
          <p:cNvPicPr>
            <a:picLocks noChangeAspect="1"/>
          </p:cNvPicPr>
          <p:nvPr/>
        </p:nvPicPr>
        <p:blipFill>
          <a:blip r:embed="rId1"/>
          <a:srcRect l="17857" r="17857" t="0" b="0"/>
          <a:stretch/>
        </p:blipFill>
        <p:spPr>
          <a:xfrm>
            <a:off x="609600" y="2495550"/>
            <a:ext cx="1469571" cy="3429000"/>
          </a:xfrm>
          <a:prstGeom prst="rect">
            <a:avLst/>
          </a:prstGeom>
        </p:spPr>
      </p:pic>
      <p:sp>
        <p:nvSpPr>
          <p:cNvPr id="10" name="Text 7"/>
          <p:cNvSpPr/>
          <p:nvPr/>
        </p:nvSpPr>
        <p:spPr>
          <a:xfrm>
            <a:off x="609600" y="6006646"/>
            <a:ext cx="11582400" cy="205740"/>
          </a:xfrm>
          <a:prstGeom prst="rect">
            <a:avLst/>
          </a:prstGeom>
          <a:noFill/>
          <a:ln/>
        </p:spPr>
        <p:txBody>
          <a:bodyPr wrap="none" lIns="0" tIns="0" rIns="0" bIns="0" rtlCol="0" anchor="t"/>
          <a:lstStyle/>
          <a:p>
            <a:pPr algn="l" indent="0" marL="0">
              <a:buNone/>
            </a:pPr>
            <a:r>
              <a:rPr lang="en-US" sz="1350" dirty="0">
                <a:solidFill>
                  <a:srgbClr val="B0483C"/>
                </a:solidFill>
                <a:latin typeface="Times New Roman" pitchFamily="34" charset="0"/>
                <a:ea typeface="SimSun" pitchFamily="34" charset="-122"/>
                <a:cs typeface="Times New Roman" pitchFamily="34" charset="-120"/>
              </a:rPr>
              <a:t>LOOK 01</a:t>
            </a:r>
            <a:endParaRPr lang="en-US" sz="1350" dirty="0">
              <a:latin typeface="Times New Roman" pitchFamily="34" charset="0"/>
              <a:ea typeface="SimSun" pitchFamily="34" charset="-122"/>
              <a:cs typeface="Times New Roman" pitchFamily="34" charset="-120"/>
            </a:endParaRPr>
          </a:p>
        </p:txBody>
      </p:sp>
      <p:pic>
        <p:nvPicPr>
          <p:cNvPr id="11" name="Image 1" descr="preencoded.png">    </p:cNvPr>
          <p:cNvPicPr>
            <a:picLocks noChangeAspect="1"/>
          </p:cNvPicPr>
          <p:nvPr/>
        </p:nvPicPr>
        <p:blipFill>
          <a:blip r:embed="rId2"/>
          <a:srcRect l="6000" r="55499" t="5083" b="5083"/>
          <a:stretch/>
        </p:blipFill>
        <p:spPr>
          <a:xfrm>
            <a:off x="2193471" y="2495550"/>
            <a:ext cx="1469571" cy="3429000"/>
          </a:xfrm>
          <a:prstGeom prst="rect">
            <a:avLst/>
          </a:prstGeom>
        </p:spPr>
      </p:pic>
      <p:sp>
        <p:nvSpPr>
          <p:cNvPr id="12" name="Text 8"/>
          <p:cNvSpPr/>
          <p:nvPr/>
        </p:nvSpPr>
        <p:spPr>
          <a:xfrm>
            <a:off x="2193471" y="6006646"/>
            <a:ext cx="9998529"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02</a:t>
            </a:r>
            <a:endParaRPr lang="en-US" sz="1350" dirty="0">
              <a:latin typeface="Times New Roman" pitchFamily="34" charset="0"/>
              <a:ea typeface="SimSun" pitchFamily="34" charset="-122"/>
              <a:cs typeface="Times New Roman" pitchFamily="34" charset="-120"/>
            </a:endParaRPr>
          </a:p>
        </p:txBody>
      </p:sp>
      <p:pic>
        <p:nvPicPr>
          <p:cNvPr id="13" name="Image 2" descr="preencoded.png">    </p:cNvPr>
          <p:cNvPicPr>
            <a:picLocks noChangeAspect="1"/>
          </p:cNvPicPr>
          <p:nvPr/>
        </p:nvPicPr>
        <p:blipFill>
          <a:blip r:embed="rId3"/>
          <a:srcRect l="55500" r="6000" t="5083" b="5083"/>
          <a:stretch/>
        </p:blipFill>
        <p:spPr>
          <a:xfrm>
            <a:off x="3777343" y="2495550"/>
            <a:ext cx="1469571" cy="3429000"/>
          </a:xfrm>
          <a:prstGeom prst="rect">
            <a:avLst/>
          </a:prstGeom>
        </p:spPr>
      </p:pic>
      <p:sp>
        <p:nvSpPr>
          <p:cNvPr id="14" name="Text 9"/>
          <p:cNvSpPr/>
          <p:nvPr/>
        </p:nvSpPr>
        <p:spPr>
          <a:xfrm>
            <a:off x="3777343" y="6006646"/>
            <a:ext cx="8414657"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03</a:t>
            </a:r>
            <a:endParaRPr lang="en-US" sz="1350" dirty="0">
              <a:latin typeface="Times New Roman" pitchFamily="34" charset="0"/>
              <a:ea typeface="SimSun" pitchFamily="34" charset="-122"/>
              <a:cs typeface="Times New Roman" pitchFamily="34" charset="-120"/>
            </a:endParaRPr>
          </a:p>
        </p:txBody>
      </p:sp>
      <p:pic>
        <p:nvPicPr>
          <p:cNvPr id="15" name="Image 3" descr="preencoded.png">    </p:cNvPr>
          <p:cNvPicPr>
            <a:picLocks noChangeAspect="1"/>
          </p:cNvPicPr>
          <p:nvPr/>
        </p:nvPicPr>
        <p:blipFill>
          <a:blip r:embed="rId4"/>
          <a:srcRect l="17857" r="17857" t="0" b="0"/>
          <a:stretch/>
        </p:blipFill>
        <p:spPr>
          <a:xfrm>
            <a:off x="5361214" y="2495550"/>
            <a:ext cx="1469571" cy="3429000"/>
          </a:xfrm>
          <a:prstGeom prst="rect">
            <a:avLst/>
          </a:prstGeom>
        </p:spPr>
      </p:pic>
      <p:sp>
        <p:nvSpPr>
          <p:cNvPr id="16" name="Text 10"/>
          <p:cNvSpPr/>
          <p:nvPr/>
        </p:nvSpPr>
        <p:spPr>
          <a:xfrm>
            <a:off x="5361214" y="6006646"/>
            <a:ext cx="6830786"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04</a:t>
            </a:r>
            <a:endParaRPr lang="en-US" sz="1350" dirty="0">
              <a:latin typeface="Times New Roman" pitchFamily="34" charset="0"/>
              <a:ea typeface="SimSun" pitchFamily="34" charset="-122"/>
              <a:cs typeface="Times New Roman" pitchFamily="34" charset="-120"/>
            </a:endParaRPr>
          </a:p>
        </p:txBody>
      </p:sp>
      <p:pic>
        <p:nvPicPr>
          <p:cNvPr id="17" name="Image 4" descr="preencoded.png">    </p:cNvPr>
          <p:cNvPicPr>
            <a:picLocks noChangeAspect="1"/>
          </p:cNvPicPr>
          <p:nvPr/>
        </p:nvPicPr>
        <p:blipFill>
          <a:blip r:embed="rId5"/>
          <a:srcRect l="400" r="66800" t="11733" b="11733"/>
          <a:stretch/>
        </p:blipFill>
        <p:spPr>
          <a:xfrm>
            <a:off x="6945086" y="2495550"/>
            <a:ext cx="1469571" cy="3429000"/>
          </a:xfrm>
          <a:prstGeom prst="rect">
            <a:avLst/>
          </a:prstGeom>
        </p:spPr>
      </p:pic>
      <p:sp>
        <p:nvSpPr>
          <p:cNvPr id="18" name="Text 11"/>
          <p:cNvSpPr/>
          <p:nvPr/>
        </p:nvSpPr>
        <p:spPr>
          <a:xfrm>
            <a:off x="6945086" y="6006646"/>
            <a:ext cx="5246914"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05</a:t>
            </a:r>
            <a:endParaRPr lang="en-US" sz="1350" dirty="0">
              <a:latin typeface="Times New Roman" pitchFamily="34" charset="0"/>
              <a:ea typeface="SimSun" pitchFamily="34" charset="-122"/>
              <a:cs typeface="Times New Roman" pitchFamily="34" charset="-120"/>
            </a:endParaRPr>
          </a:p>
        </p:txBody>
      </p:sp>
      <p:pic>
        <p:nvPicPr>
          <p:cNvPr id="19" name="Image 5" descr="preencoded.png">    </p:cNvPr>
          <p:cNvPicPr>
            <a:picLocks noChangeAspect="1"/>
          </p:cNvPicPr>
          <p:nvPr/>
        </p:nvPicPr>
        <p:blipFill>
          <a:blip r:embed="rId6"/>
          <a:srcRect l="33600" r="33600" t="11733" b="11733"/>
          <a:stretch/>
        </p:blipFill>
        <p:spPr>
          <a:xfrm>
            <a:off x="8528957" y="2495550"/>
            <a:ext cx="1469571" cy="3429000"/>
          </a:xfrm>
          <a:prstGeom prst="rect">
            <a:avLst/>
          </a:prstGeom>
        </p:spPr>
      </p:pic>
      <p:sp>
        <p:nvSpPr>
          <p:cNvPr id="20" name="Text 12"/>
          <p:cNvSpPr/>
          <p:nvPr/>
        </p:nvSpPr>
        <p:spPr>
          <a:xfrm>
            <a:off x="8528957" y="6006646"/>
            <a:ext cx="3663043"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06</a:t>
            </a:r>
            <a:endParaRPr lang="en-US" sz="1350" dirty="0">
              <a:latin typeface="Times New Roman" pitchFamily="34" charset="0"/>
              <a:ea typeface="SimSun" pitchFamily="34" charset="-122"/>
              <a:cs typeface="Times New Roman" pitchFamily="34" charset="-120"/>
            </a:endParaRPr>
          </a:p>
        </p:txBody>
      </p:sp>
      <p:pic>
        <p:nvPicPr>
          <p:cNvPr id="21" name="Image 6" descr="preencoded.png">    </p:cNvPr>
          <p:cNvPicPr>
            <a:picLocks noChangeAspect="1"/>
          </p:cNvPicPr>
          <p:nvPr/>
        </p:nvPicPr>
        <p:blipFill>
          <a:blip r:embed="rId7"/>
          <a:srcRect l="66800" r="400" t="11733" b="11733"/>
          <a:stretch/>
        </p:blipFill>
        <p:spPr>
          <a:xfrm>
            <a:off x="10112829" y="2495550"/>
            <a:ext cx="1469571" cy="3429000"/>
          </a:xfrm>
          <a:prstGeom prst="rect">
            <a:avLst/>
          </a:prstGeom>
        </p:spPr>
      </p:pic>
      <p:sp>
        <p:nvSpPr>
          <p:cNvPr id="22" name="Text 13"/>
          <p:cNvSpPr/>
          <p:nvPr/>
        </p:nvSpPr>
        <p:spPr>
          <a:xfrm>
            <a:off x="10112829" y="6006646"/>
            <a:ext cx="2079171" cy="205740"/>
          </a:xfrm>
          <a:prstGeom prst="rect">
            <a:avLst/>
          </a:prstGeom>
          <a:noFill/>
          <a:ln/>
        </p:spPr>
        <p:txBody>
          <a:bodyPr wrap="none" lIns="0" tIns="0" rIns="0" bIns="0" rtlCol="0" anchor="t"/>
          <a:lstStyle/>
          <a:p>
            <a:pPr algn="l" indent="0" marL="0">
              <a:buNone/>
            </a:pPr>
            <a:r>
              <a:rPr lang="en-US" sz="1350" dirty="0">
                <a:solidFill>
                  <a:srgbClr val="191919"/>
                </a:solidFill>
                <a:latin typeface="Times New Roman" pitchFamily="34" charset="0"/>
                <a:ea typeface="SimSun" pitchFamily="34" charset="-122"/>
                <a:cs typeface="Times New Roman" pitchFamily="34" charset="-120"/>
              </a:rPr>
              <a:t>LOOK 07</a:t>
            </a:r>
            <a:endParaRPr lang="en-US" sz="1350" dirty="0">
              <a:latin typeface="Times New Roman" pitchFamily="34" charset="0"/>
              <a:ea typeface="SimSun" pitchFamily="34" charset="-122"/>
              <a:cs typeface="Times New Roman" pitchFamily="34" charset="-120"/>
            </a:endParaRPr>
          </a:p>
        </p:txBody>
      </p:sp>
      <p:sp>
        <p:nvSpPr>
          <p:cNvPr id="23" name="Text 14"/>
          <p:cNvSpPr/>
          <p:nvPr/>
        </p:nvSpPr>
        <p:spPr>
          <a:xfrm>
            <a:off x="609600" y="6499665"/>
            <a:ext cx="115824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2</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3</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5</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7</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c</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u</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m</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u</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h</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5715000" y="308415"/>
            <a:ext cx="64770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pptwise-slidenum-s0012"/>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13</a:t>
            </a:fld>
            <a:endParaRPr lang="en-US" sz="975" dirty="0">
              <a:latin typeface="Times New Roman" pitchFamily="34" charset="0"/>
              <a:ea typeface="SimSun" pitchFamily="34" charset="-122"/>
              <a:cs typeface="Times New Roman" pitchFamily="34" charset="-120"/>
            </a:endParaRPr>
          </a:p>
        </p:txBody>
      </p:sp>
      <p:sp>
        <p:nvSpPr>
          <p:cNvPr id="5" name="Shape 3"/>
          <p:cNvSpPr/>
          <p:nvPr/>
        </p:nvSpPr>
        <p:spPr>
          <a:xfrm>
            <a:off x="5715000" y="509587"/>
            <a:ext cx="5867400" cy="9525"/>
          </a:xfrm>
          <a:prstGeom prst="rect">
            <a:avLst/>
          </a:prstGeom>
          <a:solidFill>
            <a:srgbClr val="191919"/>
          </a:solidFill>
          <a:ln/>
        </p:spPr>
      </p:sp>
      <p:pic>
        <p:nvPicPr>
          <p:cNvPr id="6" name="Image 0" descr="preencoded.png">    </p:cNvPr>
          <p:cNvPicPr>
            <a:picLocks noChangeAspect="1"/>
          </p:cNvPicPr>
          <p:nvPr/>
        </p:nvPicPr>
        <p:blipFill>
          <a:blip r:embed="rId1"/>
          <a:srcRect l="9" r="7" t="4300" b="10000"/>
          <a:stretch/>
        </p:blipFill>
        <p:spPr>
          <a:xfrm>
            <a:off x="0" y="0"/>
            <a:ext cx="5334000" cy="6858000"/>
          </a:xfrm>
          <a:prstGeom prst="rect">
            <a:avLst/>
          </a:prstGeom>
        </p:spPr>
      </p:pic>
      <p:sp>
        <p:nvSpPr>
          <p:cNvPr id="7" name="Text 4"/>
          <p:cNvSpPr/>
          <p:nvPr/>
        </p:nvSpPr>
        <p:spPr>
          <a:xfrm>
            <a:off x="5753100" y="2070902"/>
            <a:ext cx="6438900" cy="125730"/>
          </a:xfrm>
          <a:prstGeom prst="rect">
            <a:avLst/>
          </a:prstGeom>
          <a:noFill/>
          <a:ln/>
        </p:spPr>
        <p:txBody>
          <a:bodyPr wrap="none" lIns="0" tIns="0" rIns="0" bIns="0" rtlCol="0" anchor="t"/>
          <a:lstStyle/>
          <a:p>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K</a:t>
            </a:r>
            <a:endParaRPr lang="en-US" sz="825" dirty="0">
              <a:latin typeface="Microsoft YaHei UI" pitchFamily="34" charset="0"/>
              <a:ea typeface="Microsoft YaHei" pitchFamily="34" charset="-122"/>
              <a:cs typeface="Microsoft YaHei UI" pitchFamily="34" charset="-120"/>
            </a:endParaRPr>
          </a:p>
        </p:txBody>
      </p:sp>
      <p:sp>
        <p:nvSpPr>
          <p:cNvPr id="8" name="Text 5"/>
          <p:cNvSpPr/>
          <p:nvPr/>
        </p:nvSpPr>
        <p:spPr>
          <a:xfrm>
            <a:off x="5715000" y="642660"/>
            <a:ext cx="6477000" cy="1485900"/>
          </a:xfrm>
          <a:prstGeom prst="rect">
            <a:avLst/>
          </a:prstGeom>
          <a:noFill/>
          <a:ln/>
        </p:spPr>
        <p:txBody>
          <a:bodyPr wrap="none" lIns="0" tIns="0" rIns="0" bIns="0" rtlCol="0" anchor="t"/>
          <a:lstStyle/>
          <a:p>
            <a:pPr algn="l" indent="0" marL="0">
              <a:buNone/>
            </a:pPr>
            <a:r>
              <a:rPr lang="en-US" sz="9750" spc="-300" kern="0" dirty="0">
                <a:solidFill>
                  <a:srgbClr val="B0483C"/>
                </a:solidFill>
                <a:latin typeface="Times New Roman" pitchFamily="34" charset="0"/>
                <a:ea typeface="SimSun" pitchFamily="34" charset="-122"/>
                <a:cs typeface="Times New Roman" pitchFamily="34" charset="-120"/>
              </a:rPr>
              <a:t>0</a:t>
            </a:r>
            <a:pPr algn="l" indent="0" marL="0">
              <a:buNone/>
            </a:pPr>
            <a:r>
              <a:rPr lang="en-US" sz="9750" dirty="0">
                <a:solidFill>
                  <a:srgbClr val="B0483C"/>
                </a:solidFill>
                <a:latin typeface="Times New Roman" pitchFamily="34" charset="0"/>
                <a:ea typeface="SimSun" pitchFamily="34" charset="-122"/>
                <a:cs typeface="Times New Roman" pitchFamily="34" charset="-120"/>
              </a:rPr>
              <a:t>1</a:t>
            </a:r>
            <a:endParaRPr lang="en-US" sz="9750" dirty="0">
              <a:latin typeface="Times New Roman" pitchFamily="34" charset="0"/>
              <a:ea typeface="SimSun" pitchFamily="34" charset="-122"/>
              <a:cs typeface="Times New Roman" pitchFamily="34" charset="-120"/>
            </a:endParaRPr>
          </a:p>
        </p:txBody>
      </p:sp>
      <p:sp>
        <p:nvSpPr>
          <p:cNvPr id="9" name="Text 6"/>
          <p:cNvSpPr/>
          <p:nvPr/>
        </p:nvSpPr>
        <p:spPr>
          <a:xfrm>
            <a:off x="5715000" y="2356253"/>
            <a:ext cx="6477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Graded patchwork trench</a:t>
            </a:r>
            <a:endParaRPr lang="en-US" sz="3000" dirty="0">
              <a:latin typeface="Times New Roman" pitchFamily="34" charset="0"/>
              <a:ea typeface="SimSun" pitchFamily="34" charset="-122"/>
              <a:cs typeface="Times New Roman" pitchFamily="34" charset="-120"/>
            </a:endParaRPr>
          </a:p>
        </p:txBody>
      </p:sp>
      <p:sp>
        <p:nvSpPr>
          <p:cNvPr id="10" name="Shape 7"/>
          <p:cNvSpPr/>
          <p:nvPr/>
        </p:nvSpPr>
        <p:spPr>
          <a:xfrm>
            <a:off x="5715000" y="3233738"/>
            <a:ext cx="5867400" cy="9525"/>
          </a:xfrm>
          <a:prstGeom prst="rect">
            <a:avLst/>
          </a:prstGeom>
          <a:solidFill>
            <a:srgbClr val="DCD9D0"/>
          </a:solidFill>
          <a:ln/>
        </p:spPr>
      </p:sp>
      <p:sp>
        <p:nvSpPr>
          <p:cNvPr id="11" name="Text 8"/>
          <p:cNvSpPr/>
          <p:nvPr/>
        </p:nvSpPr>
        <p:spPr>
          <a:xfrm>
            <a:off x="5715000" y="33853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C</a:t>
            </a:r>
            <a:endParaRPr lang="en-US" sz="825" dirty="0">
              <a:latin typeface="Microsoft YaHei UI" pitchFamily="34" charset="0"/>
              <a:ea typeface="Microsoft YaHei" pitchFamily="34" charset="-122"/>
              <a:cs typeface="Microsoft YaHei UI" pitchFamily="34" charset="-120"/>
            </a:endParaRPr>
          </a:p>
        </p:txBody>
      </p:sp>
      <p:sp>
        <p:nvSpPr>
          <p:cNvPr id="12" name="Text 9"/>
          <p:cNvSpPr/>
          <p:nvPr/>
        </p:nvSpPr>
        <p:spPr>
          <a:xfrm>
            <a:off x="6858000" y="33681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Large pieces from several pairs, laid on the bias by shade</a:t>
            </a:r>
            <a:endParaRPr lang="en-US" sz="120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5715000" y="4014788"/>
            <a:ext cx="5867400" cy="9525"/>
          </a:xfrm>
          <a:prstGeom prst="rect">
            <a:avLst/>
          </a:prstGeom>
          <a:solidFill>
            <a:srgbClr val="DCD9D0"/>
          </a:solidFill>
          <a:ln/>
        </p:spPr>
      </p:sp>
      <p:sp>
        <p:nvSpPr>
          <p:cNvPr id="14" name="Text 11"/>
          <p:cNvSpPr/>
          <p:nvPr/>
        </p:nvSpPr>
        <p:spPr>
          <a:xfrm>
            <a:off x="5715000" y="416640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M</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15" name="Text 12"/>
          <p:cNvSpPr/>
          <p:nvPr/>
        </p:nvSpPr>
        <p:spPr>
          <a:xfrm>
            <a:off x="6858000" y="414916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Flat seams where it pulls, raw overlaps on the body</a:t>
            </a:r>
            <a:endParaRPr lang="en-US" sz="120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5715000" y="4795838"/>
            <a:ext cx="5867400" cy="9525"/>
          </a:xfrm>
          <a:prstGeom prst="rect">
            <a:avLst/>
          </a:prstGeom>
          <a:solidFill>
            <a:srgbClr val="DCD9D0"/>
          </a:solidFill>
          <a:ln/>
        </p:spPr>
      </p:sp>
      <p:sp>
        <p:nvSpPr>
          <p:cNvPr id="17" name="Text 14"/>
          <p:cNvSpPr/>
          <p:nvPr/>
        </p:nvSpPr>
        <p:spPr>
          <a:xfrm>
            <a:off x="5715000" y="49474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18" name="Text 15"/>
          <p:cNvSpPr/>
          <p:nvPr/>
        </p:nvSpPr>
        <p:spPr>
          <a:xfrm>
            <a:off x="6858000" y="49302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Dark at the shoulder, a shade lighter each step to the hem</a:t>
            </a:r>
            <a:endParaRPr lang="en-US" sz="1200" dirty="0">
              <a:latin typeface="Microsoft YaHei UI" pitchFamily="34" charset="0"/>
              <a:ea typeface="Microsoft YaHei" pitchFamily="34" charset="-122"/>
              <a:cs typeface="Microsoft YaHei UI" pitchFamily="34" charset="-120"/>
            </a:endParaRPr>
          </a:p>
        </p:txBody>
      </p:sp>
      <p:sp>
        <p:nvSpPr>
          <p:cNvPr id="19" name="Text 16"/>
          <p:cNvSpPr/>
          <p:nvPr/>
        </p:nvSpPr>
        <p:spPr>
          <a:xfrm>
            <a:off x="5715000" y="6499665"/>
            <a:ext cx="64770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1</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5715000" y="308415"/>
            <a:ext cx="64770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pptwise-slidenum-s0013"/>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14</a:t>
            </a:fld>
            <a:endParaRPr lang="en-US" sz="975" dirty="0">
              <a:latin typeface="Times New Roman" pitchFamily="34" charset="0"/>
              <a:ea typeface="SimSun" pitchFamily="34" charset="-122"/>
              <a:cs typeface="Times New Roman" pitchFamily="34" charset="-120"/>
            </a:endParaRPr>
          </a:p>
        </p:txBody>
      </p:sp>
      <p:sp>
        <p:nvSpPr>
          <p:cNvPr id="5" name="Shape 3"/>
          <p:cNvSpPr/>
          <p:nvPr/>
        </p:nvSpPr>
        <p:spPr>
          <a:xfrm>
            <a:off x="5715000" y="509587"/>
            <a:ext cx="5867400" cy="9525"/>
          </a:xfrm>
          <a:prstGeom prst="rect">
            <a:avLst/>
          </a:prstGeom>
          <a:solidFill>
            <a:srgbClr val="191919"/>
          </a:solidFill>
          <a:ln/>
        </p:spPr>
      </p:sp>
      <p:pic>
        <p:nvPicPr>
          <p:cNvPr id="6" name="Image 0" descr="preencoded.png">    </p:cNvPr>
          <p:cNvPicPr>
            <a:picLocks noChangeAspect="1"/>
          </p:cNvPicPr>
          <p:nvPr/>
        </p:nvPicPr>
        <p:blipFill>
          <a:blip r:embed="rId1"/>
          <a:srcRect l="11111" r="11111" t="0" b="0"/>
          <a:stretch/>
        </p:blipFill>
        <p:spPr>
          <a:xfrm>
            <a:off x="0" y="0"/>
            <a:ext cx="5334000" cy="6858000"/>
          </a:xfrm>
          <a:prstGeom prst="rect">
            <a:avLst/>
          </a:prstGeom>
        </p:spPr>
      </p:pic>
      <p:sp>
        <p:nvSpPr>
          <p:cNvPr id="7" name="Text 4"/>
          <p:cNvSpPr/>
          <p:nvPr/>
        </p:nvSpPr>
        <p:spPr>
          <a:xfrm>
            <a:off x="5753100" y="2070902"/>
            <a:ext cx="6438900" cy="125730"/>
          </a:xfrm>
          <a:prstGeom prst="rect">
            <a:avLst/>
          </a:prstGeom>
          <a:noFill/>
          <a:ln/>
        </p:spPr>
        <p:txBody>
          <a:bodyPr wrap="none" lIns="0" tIns="0" rIns="0" bIns="0" rtlCol="0" anchor="t"/>
          <a:lstStyle/>
          <a:p>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K</a:t>
            </a:r>
            <a:endParaRPr lang="en-US" sz="825" dirty="0">
              <a:latin typeface="Microsoft YaHei UI" pitchFamily="34" charset="0"/>
              <a:ea typeface="Microsoft YaHei" pitchFamily="34" charset="-122"/>
              <a:cs typeface="Microsoft YaHei UI" pitchFamily="34" charset="-120"/>
            </a:endParaRPr>
          </a:p>
        </p:txBody>
      </p:sp>
      <p:sp>
        <p:nvSpPr>
          <p:cNvPr id="8" name="Text 5"/>
          <p:cNvSpPr/>
          <p:nvPr/>
        </p:nvSpPr>
        <p:spPr>
          <a:xfrm>
            <a:off x="5715000" y="642660"/>
            <a:ext cx="6477000" cy="1485900"/>
          </a:xfrm>
          <a:prstGeom prst="rect">
            <a:avLst/>
          </a:prstGeom>
          <a:noFill/>
          <a:ln/>
        </p:spPr>
        <p:txBody>
          <a:bodyPr wrap="none" lIns="0" tIns="0" rIns="0" bIns="0" rtlCol="0" anchor="t"/>
          <a:lstStyle/>
          <a:p>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2</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 </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9750" dirty="0">
                <a:solidFill>
                  <a:srgbClr val="191919"/>
                </a:solidFill>
                <a:latin typeface="Times New Roman" pitchFamily="34" charset="0"/>
                <a:ea typeface="SimSun" pitchFamily="34" charset="-122"/>
                <a:cs typeface="Times New Roman" pitchFamily="34" charset="-120"/>
              </a:rPr>
              <a:t>3</a:t>
            </a:r>
            <a:endParaRPr lang="en-US" sz="9750" dirty="0">
              <a:latin typeface="Times New Roman" pitchFamily="34" charset="0"/>
              <a:ea typeface="SimSun" pitchFamily="34" charset="-122"/>
              <a:cs typeface="Times New Roman" pitchFamily="34" charset="-120"/>
            </a:endParaRPr>
          </a:p>
        </p:txBody>
      </p:sp>
      <p:sp>
        <p:nvSpPr>
          <p:cNvPr id="9" name="Text 6"/>
          <p:cNvSpPr/>
          <p:nvPr/>
        </p:nvSpPr>
        <p:spPr>
          <a:xfrm>
            <a:off x="5715000" y="2356253"/>
            <a:ext cx="6477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Waistbands and legs,</a:t>
            </a:r>
            <a:endParaRPr lang="en-US" sz="3000" dirty="0">
              <a:latin typeface="Times New Roman" pitchFamily="34" charset="0"/>
              <a:ea typeface="SimSun" pitchFamily="34" charset="-122"/>
              <a:cs typeface="Times New Roman" pitchFamily="34" charset="-120"/>
            </a:endParaRPr>
          </a:p>
        </p:txBody>
      </p:sp>
      <p:sp>
        <p:nvSpPr>
          <p:cNvPr id="10" name="Text 7"/>
          <p:cNvSpPr/>
          <p:nvPr/>
        </p:nvSpPr>
        <p:spPr>
          <a:xfrm>
            <a:off x="5715000" y="2851553"/>
            <a:ext cx="6477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used again elsewhere</a:t>
            </a:r>
            <a:endParaRPr lang="en-US" sz="3000" dirty="0">
              <a:latin typeface="Times New Roman" pitchFamily="34" charset="0"/>
              <a:ea typeface="SimSun" pitchFamily="34" charset="-122"/>
              <a:cs typeface="Times New Roman" pitchFamily="34" charset="-120"/>
            </a:endParaRPr>
          </a:p>
        </p:txBody>
      </p:sp>
      <p:sp>
        <p:nvSpPr>
          <p:cNvPr id="11" name="Shape 8"/>
          <p:cNvSpPr/>
          <p:nvPr/>
        </p:nvSpPr>
        <p:spPr>
          <a:xfrm>
            <a:off x="5715000" y="3729038"/>
            <a:ext cx="5867400" cy="9525"/>
          </a:xfrm>
          <a:prstGeom prst="rect">
            <a:avLst/>
          </a:prstGeom>
          <a:solidFill>
            <a:srgbClr val="DCD9D0"/>
          </a:solidFill>
          <a:ln/>
        </p:spPr>
      </p:sp>
      <p:sp>
        <p:nvSpPr>
          <p:cNvPr id="12" name="Text 9"/>
          <p:cNvSpPr/>
          <p:nvPr/>
        </p:nvSpPr>
        <p:spPr>
          <a:xfrm>
            <a:off x="5715000" y="38806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2</a:t>
            </a:r>
            <a:endParaRPr lang="en-US" sz="825" dirty="0">
              <a:latin typeface="Microsoft YaHei UI" pitchFamily="34" charset="0"/>
              <a:ea typeface="Microsoft YaHei" pitchFamily="34" charset="-122"/>
              <a:cs typeface="Microsoft YaHei UI" pitchFamily="34" charset="-120"/>
            </a:endParaRPr>
          </a:p>
        </p:txBody>
      </p:sp>
      <p:sp>
        <p:nvSpPr>
          <p:cNvPr id="13" name="Text 10"/>
          <p:cNvSpPr/>
          <p:nvPr/>
        </p:nvSpPr>
        <p:spPr>
          <a:xfrm>
            <a:off x="6858000" y="38634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Cropped jacket of stacked waistbands, wide trousers with</a:t>
            </a:r>
            <a:endParaRPr lang="en-US" sz="12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6858000" y="411106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seams out</a:t>
            </a:r>
            <a:endParaRPr lang="en-US" sz="1200" dirty="0">
              <a:latin typeface="Microsoft YaHei UI" pitchFamily="34" charset="0"/>
              <a:ea typeface="Microsoft YaHei" pitchFamily="34" charset="-122"/>
              <a:cs typeface="Microsoft YaHei UI" pitchFamily="34" charset="-120"/>
            </a:endParaRPr>
          </a:p>
        </p:txBody>
      </p:sp>
      <p:sp>
        <p:nvSpPr>
          <p:cNvPr id="15" name="Shape 12"/>
          <p:cNvSpPr/>
          <p:nvPr/>
        </p:nvSpPr>
        <p:spPr>
          <a:xfrm>
            <a:off x="5715000" y="4510088"/>
            <a:ext cx="5867400" cy="9525"/>
          </a:xfrm>
          <a:prstGeom prst="rect">
            <a:avLst/>
          </a:prstGeom>
          <a:solidFill>
            <a:srgbClr val="DCD9D0"/>
          </a:solidFill>
          <a:ln/>
        </p:spPr>
      </p:sp>
      <p:sp>
        <p:nvSpPr>
          <p:cNvPr id="16" name="Text 13"/>
          <p:cNvSpPr/>
          <p:nvPr/>
        </p:nvSpPr>
        <p:spPr>
          <a:xfrm>
            <a:off x="5715000" y="466170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3</a:t>
            </a:r>
            <a:endParaRPr lang="en-US" sz="825" dirty="0">
              <a:latin typeface="Microsoft YaHei UI" pitchFamily="34" charset="0"/>
              <a:ea typeface="Microsoft YaHei" pitchFamily="34" charset="-122"/>
              <a:cs typeface="Microsoft YaHei UI" pitchFamily="34" charset="-120"/>
            </a:endParaRPr>
          </a:p>
        </p:txBody>
      </p:sp>
      <p:sp>
        <p:nvSpPr>
          <p:cNvPr id="17" name="Text 14"/>
          <p:cNvSpPr/>
          <p:nvPr/>
        </p:nvSpPr>
        <p:spPr>
          <a:xfrm>
            <a:off x="6858000" y="464446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Legs cut into long panels, dark and light in turn, as a long skirt</a:t>
            </a:r>
            <a:endParaRPr lang="en-US" sz="1200" dirty="0">
              <a:latin typeface="Microsoft YaHei UI" pitchFamily="34" charset="0"/>
              <a:ea typeface="Microsoft YaHei" pitchFamily="34" charset="-122"/>
              <a:cs typeface="Microsoft YaHei UI" pitchFamily="34" charset="-120"/>
            </a:endParaRPr>
          </a:p>
        </p:txBody>
      </p:sp>
      <p:sp>
        <p:nvSpPr>
          <p:cNvPr id="18" name="Shape 15"/>
          <p:cNvSpPr/>
          <p:nvPr/>
        </p:nvSpPr>
        <p:spPr>
          <a:xfrm>
            <a:off x="5715000" y="5291138"/>
            <a:ext cx="5867400" cy="9525"/>
          </a:xfrm>
          <a:prstGeom prst="rect">
            <a:avLst/>
          </a:prstGeom>
          <a:solidFill>
            <a:srgbClr val="DCD9D0"/>
          </a:solidFill>
          <a:ln/>
        </p:spPr>
      </p:sp>
      <p:sp>
        <p:nvSpPr>
          <p:cNvPr id="19" name="Text 16"/>
          <p:cNvSpPr/>
          <p:nvPr/>
        </p:nvSpPr>
        <p:spPr>
          <a:xfrm>
            <a:off x="5715000" y="54427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D</a:t>
            </a:r>
            <a:endParaRPr lang="en-US" sz="825" dirty="0">
              <a:latin typeface="Microsoft YaHei UI" pitchFamily="34" charset="0"/>
              <a:ea typeface="Microsoft YaHei" pitchFamily="34" charset="-122"/>
              <a:cs typeface="Microsoft YaHei UI" pitchFamily="34" charset="-120"/>
            </a:endParaRPr>
          </a:p>
        </p:txBody>
      </p:sp>
      <p:sp>
        <p:nvSpPr>
          <p:cNvPr id="20" name="Text 17"/>
          <p:cNvSpPr/>
          <p:nvPr/>
        </p:nvSpPr>
        <p:spPr>
          <a:xfrm>
            <a:off x="6858000" y="54255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The old waistbands, side seams and yellow stitching kept</a:t>
            </a:r>
            <a:endParaRPr lang="en-US" sz="1200" dirty="0">
              <a:latin typeface="Microsoft YaHei UI" pitchFamily="34" charset="0"/>
              <a:ea typeface="Microsoft YaHei" pitchFamily="34" charset="-122"/>
              <a:cs typeface="Microsoft YaHei UI" pitchFamily="34" charset="-120"/>
            </a:endParaRPr>
          </a:p>
        </p:txBody>
      </p:sp>
      <p:sp>
        <p:nvSpPr>
          <p:cNvPr id="21" name="Text 18"/>
          <p:cNvSpPr/>
          <p:nvPr/>
        </p:nvSpPr>
        <p:spPr>
          <a:xfrm>
            <a:off x="5715000" y="6499665"/>
            <a:ext cx="64770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2</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3</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d</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5715000" y="308415"/>
            <a:ext cx="64770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pptwise-slidenum-s0014"/>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15</a:t>
            </a:fld>
            <a:endParaRPr lang="en-US" sz="975" dirty="0">
              <a:latin typeface="Times New Roman" pitchFamily="34" charset="0"/>
              <a:ea typeface="SimSun" pitchFamily="34" charset="-122"/>
              <a:cs typeface="Times New Roman" pitchFamily="34" charset="-120"/>
            </a:endParaRPr>
          </a:p>
        </p:txBody>
      </p:sp>
      <p:sp>
        <p:nvSpPr>
          <p:cNvPr id="5" name="Shape 3"/>
          <p:cNvSpPr/>
          <p:nvPr/>
        </p:nvSpPr>
        <p:spPr>
          <a:xfrm>
            <a:off x="5715000" y="509587"/>
            <a:ext cx="5867400" cy="9525"/>
          </a:xfrm>
          <a:prstGeom prst="rect">
            <a:avLst/>
          </a:prstGeom>
          <a:solidFill>
            <a:srgbClr val="191919"/>
          </a:solidFill>
          <a:ln/>
        </p:spPr>
      </p:sp>
      <p:pic>
        <p:nvPicPr>
          <p:cNvPr id="6" name="Image 0" descr="preencoded.png">    </p:cNvPr>
          <p:cNvPicPr>
            <a:picLocks noChangeAspect="1"/>
          </p:cNvPicPr>
          <p:nvPr/>
        </p:nvPicPr>
        <p:blipFill>
          <a:blip r:embed="rId1"/>
          <a:srcRect l="9" r="7" t="5700" b="8600"/>
          <a:stretch/>
        </p:blipFill>
        <p:spPr>
          <a:xfrm>
            <a:off x="0" y="0"/>
            <a:ext cx="5334000" cy="6858000"/>
          </a:xfrm>
          <a:prstGeom prst="rect">
            <a:avLst/>
          </a:prstGeom>
        </p:spPr>
      </p:pic>
      <p:sp>
        <p:nvSpPr>
          <p:cNvPr id="7" name="Text 4"/>
          <p:cNvSpPr/>
          <p:nvPr/>
        </p:nvSpPr>
        <p:spPr>
          <a:xfrm>
            <a:off x="5753100" y="2070902"/>
            <a:ext cx="6438900" cy="125730"/>
          </a:xfrm>
          <a:prstGeom prst="rect">
            <a:avLst/>
          </a:prstGeom>
          <a:noFill/>
          <a:ln/>
        </p:spPr>
        <p:txBody>
          <a:bodyPr wrap="none" lIns="0" tIns="0" rIns="0" bIns="0" rtlCol="0" anchor="t"/>
          <a:lstStyle/>
          <a:p>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K</a:t>
            </a:r>
            <a:endParaRPr lang="en-US" sz="825" dirty="0">
              <a:latin typeface="Microsoft YaHei UI" pitchFamily="34" charset="0"/>
              <a:ea typeface="Microsoft YaHei" pitchFamily="34" charset="-122"/>
              <a:cs typeface="Microsoft YaHei UI" pitchFamily="34" charset="-120"/>
            </a:endParaRPr>
          </a:p>
        </p:txBody>
      </p:sp>
      <p:sp>
        <p:nvSpPr>
          <p:cNvPr id="8" name="Text 5"/>
          <p:cNvSpPr/>
          <p:nvPr/>
        </p:nvSpPr>
        <p:spPr>
          <a:xfrm>
            <a:off x="5715000" y="642660"/>
            <a:ext cx="6477000" cy="1485900"/>
          </a:xfrm>
          <a:prstGeom prst="rect">
            <a:avLst/>
          </a:prstGeom>
          <a:noFill/>
          <a:ln/>
        </p:spPr>
        <p:txBody>
          <a:bodyPr wrap="none" lIns="0" tIns="0" rIns="0" bIns="0" rtlCol="0" anchor="t"/>
          <a:lstStyle/>
          <a:p>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9750" dirty="0">
                <a:solidFill>
                  <a:srgbClr val="191919"/>
                </a:solidFill>
                <a:latin typeface="Times New Roman" pitchFamily="34" charset="0"/>
                <a:ea typeface="SimSun" pitchFamily="34" charset="-122"/>
                <a:cs typeface="Times New Roman" pitchFamily="34" charset="-120"/>
              </a:rPr>
              <a:t>4</a:t>
            </a:r>
            <a:endParaRPr lang="en-US" sz="9750" dirty="0">
              <a:latin typeface="Times New Roman" pitchFamily="34" charset="0"/>
              <a:ea typeface="SimSun" pitchFamily="34" charset="-122"/>
              <a:cs typeface="Times New Roman" pitchFamily="34" charset="-120"/>
            </a:endParaRPr>
          </a:p>
        </p:txBody>
      </p:sp>
      <p:sp>
        <p:nvSpPr>
          <p:cNvPr id="9" name="Text 6"/>
          <p:cNvSpPr/>
          <p:nvPr/>
        </p:nvSpPr>
        <p:spPr>
          <a:xfrm>
            <a:off x="5715000" y="2356253"/>
            <a:ext cx="6477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Gradient maxi dress</a:t>
            </a:r>
            <a:endParaRPr lang="en-US" sz="3000" dirty="0">
              <a:latin typeface="Times New Roman" pitchFamily="34" charset="0"/>
              <a:ea typeface="SimSun" pitchFamily="34" charset="-122"/>
              <a:cs typeface="Times New Roman" pitchFamily="34" charset="-120"/>
            </a:endParaRPr>
          </a:p>
        </p:txBody>
      </p:sp>
      <p:sp>
        <p:nvSpPr>
          <p:cNvPr id="10" name="Shape 7"/>
          <p:cNvSpPr/>
          <p:nvPr/>
        </p:nvSpPr>
        <p:spPr>
          <a:xfrm>
            <a:off x="5715000" y="3233738"/>
            <a:ext cx="5867400" cy="9525"/>
          </a:xfrm>
          <a:prstGeom prst="rect">
            <a:avLst/>
          </a:prstGeom>
          <a:solidFill>
            <a:srgbClr val="DCD9D0"/>
          </a:solidFill>
          <a:ln/>
        </p:spPr>
      </p:sp>
      <p:sp>
        <p:nvSpPr>
          <p:cNvPr id="11" name="Text 8"/>
          <p:cNvSpPr/>
          <p:nvPr/>
        </p:nvSpPr>
        <p:spPr>
          <a:xfrm>
            <a:off x="5715000" y="33853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C</a:t>
            </a:r>
            <a:endParaRPr lang="en-US" sz="825" dirty="0">
              <a:latin typeface="Microsoft YaHei UI" pitchFamily="34" charset="0"/>
              <a:ea typeface="Microsoft YaHei" pitchFamily="34" charset="-122"/>
              <a:cs typeface="Microsoft YaHei UI" pitchFamily="34" charset="-120"/>
            </a:endParaRPr>
          </a:p>
        </p:txBody>
      </p:sp>
      <p:sp>
        <p:nvSpPr>
          <p:cNvPr id="12" name="Text 9"/>
          <p:cNvSpPr/>
          <p:nvPr/>
        </p:nvSpPr>
        <p:spPr>
          <a:xfrm>
            <a:off x="6858000" y="33681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Horizontal strips by shade, dark at the top, pale at the hem</a:t>
            </a:r>
            <a:endParaRPr lang="en-US" sz="120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5715000" y="4014788"/>
            <a:ext cx="5867400" cy="9525"/>
          </a:xfrm>
          <a:prstGeom prst="rect">
            <a:avLst/>
          </a:prstGeom>
          <a:solidFill>
            <a:srgbClr val="DCD9D0"/>
          </a:solidFill>
          <a:ln/>
        </p:spPr>
      </p:sp>
      <p:sp>
        <p:nvSpPr>
          <p:cNvPr id="14" name="Text 11"/>
          <p:cNvSpPr/>
          <p:nvPr/>
        </p:nvSpPr>
        <p:spPr>
          <a:xfrm>
            <a:off x="5715000" y="416640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M</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15" name="Text 12"/>
          <p:cNvSpPr/>
          <p:nvPr/>
        </p:nvSpPr>
        <p:spPr>
          <a:xfrm>
            <a:off x="6858000" y="414916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Strips overlapped, their edges left unfinished</a:t>
            </a:r>
            <a:endParaRPr lang="en-US" sz="120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5715000" y="4795838"/>
            <a:ext cx="5867400" cy="9525"/>
          </a:xfrm>
          <a:prstGeom prst="rect">
            <a:avLst/>
          </a:prstGeom>
          <a:solidFill>
            <a:srgbClr val="DCD9D0"/>
          </a:solidFill>
          <a:ln/>
        </p:spPr>
      </p:sp>
      <p:sp>
        <p:nvSpPr>
          <p:cNvPr id="17" name="Text 14"/>
          <p:cNvSpPr/>
          <p:nvPr/>
        </p:nvSpPr>
        <p:spPr>
          <a:xfrm>
            <a:off x="5715000" y="49474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S</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P</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E</a:t>
            </a:r>
            <a:endParaRPr lang="en-US" sz="825" dirty="0">
              <a:latin typeface="Microsoft YaHei UI" pitchFamily="34" charset="0"/>
              <a:ea typeface="Microsoft YaHei" pitchFamily="34" charset="-122"/>
              <a:cs typeface="Microsoft YaHei UI" pitchFamily="34" charset="-120"/>
            </a:endParaRPr>
          </a:p>
        </p:txBody>
      </p:sp>
      <p:sp>
        <p:nvSpPr>
          <p:cNvPr id="18" name="Text 15"/>
          <p:cNvSpPr/>
          <p:nvPr/>
        </p:nvSpPr>
        <p:spPr>
          <a:xfrm>
            <a:off x="6858000" y="49302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Sleeveless, falling to the floor</a:t>
            </a:r>
            <a:endParaRPr lang="en-US" sz="1200" dirty="0">
              <a:latin typeface="Microsoft YaHei UI" pitchFamily="34" charset="0"/>
              <a:ea typeface="Microsoft YaHei" pitchFamily="34" charset="-122"/>
              <a:cs typeface="Microsoft YaHei UI" pitchFamily="34" charset="-120"/>
            </a:endParaRPr>
          </a:p>
        </p:txBody>
      </p:sp>
      <p:sp>
        <p:nvSpPr>
          <p:cNvPr id="19" name="Text 16"/>
          <p:cNvSpPr/>
          <p:nvPr/>
        </p:nvSpPr>
        <p:spPr>
          <a:xfrm>
            <a:off x="5715000" y="6499665"/>
            <a:ext cx="64770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4</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b</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c</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5715000" y="308415"/>
            <a:ext cx="64770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pptwise-slidenum-s0015"/>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16</a:t>
            </a:fld>
            <a:endParaRPr lang="en-US" sz="975" dirty="0">
              <a:latin typeface="Times New Roman" pitchFamily="34" charset="0"/>
              <a:ea typeface="SimSun" pitchFamily="34" charset="-122"/>
              <a:cs typeface="Times New Roman" pitchFamily="34" charset="-120"/>
            </a:endParaRPr>
          </a:p>
        </p:txBody>
      </p:sp>
      <p:sp>
        <p:nvSpPr>
          <p:cNvPr id="5" name="Shape 3"/>
          <p:cNvSpPr/>
          <p:nvPr/>
        </p:nvSpPr>
        <p:spPr>
          <a:xfrm>
            <a:off x="5715000" y="509587"/>
            <a:ext cx="5867400" cy="9525"/>
          </a:xfrm>
          <a:prstGeom prst="rect">
            <a:avLst/>
          </a:prstGeom>
          <a:solidFill>
            <a:srgbClr val="191919"/>
          </a:solidFill>
          <a:ln/>
        </p:spPr>
      </p:sp>
      <p:pic>
        <p:nvPicPr>
          <p:cNvPr id="6" name="Image 0" descr="preencoded.png">    </p:cNvPr>
          <p:cNvPicPr>
            <a:picLocks noChangeAspect="1"/>
          </p:cNvPicPr>
          <p:nvPr/>
        </p:nvPicPr>
        <p:blipFill>
          <a:blip r:embed="rId1"/>
          <a:srcRect l="11111" r="11111" t="0" b="0"/>
          <a:stretch/>
        </p:blipFill>
        <p:spPr>
          <a:xfrm>
            <a:off x="0" y="0"/>
            <a:ext cx="5334000" cy="6858000"/>
          </a:xfrm>
          <a:prstGeom prst="rect">
            <a:avLst/>
          </a:prstGeom>
        </p:spPr>
      </p:pic>
      <p:sp>
        <p:nvSpPr>
          <p:cNvPr id="7" name="Text 4"/>
          <p:cNvSpPr/>
          <p:nvPr/>
        </p:nvSpPr>
        <p:spPr>
          <a:xfrm>
            <a:off x="5753100" y="2070902"/>
            <a:ext cx="6438900" cy="125730"/>
          </a:xfrm>
          <a:prstGeom prst="rect">
            <a:avLst/>
          </a:prstGeom>
          <a:noFill/>
          <a:ln/>
        </p:spPr>
        <p:txBody>
          <a:bodyPr wrap="none" lIns="0" tIns="0" rIns="0" bIns="0" rtlCol="0" anchor="t"/>
          <a:lstStyle/>
          <a:p>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45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K</a:t>
            </a:r>
            <a:endParaRPr lang="en-US" sz="825" dirty="0">
              <a:latin typeface="Microsoft YaHei UI" pitchFamily="34" charset="0"/>
              <a:ea typeface="Microsoft YaHei" pitchFamily="34" charset="-122"/>
              <a:cs typeface="Microsoft YaHei UI" pitchFamily="34" charset="-120"/>
            </a:endParaRPr>
          </a:p>
        </p:txBody>
      </p:sp>
      <p:sp>
        <p:nvSpPr>
          <p:cNvPr id="8" name="Text 5"/>
          <p:cNvSpPr/>
          <p:nvPr/>
        </p:nvSpPr>
        <p:spPr>
          <a:xfrm>
            <a:off x="5715000" y="642660"/>
            <a:ext cx="6477000" cy="1485900"/>
          </a:xfrm>
          <a:prstGeom prst="rect">
            <a:avLst/>
          </a:prstGeom>
          <a:noFill/>
          <a:ln/>
        </p:spPr>
        <p:txBody>
          <a:bodyPr wrap="none" lIns="0" tIns="0" rIns="0" bIns="0" rtlCol="0" anchor="t"/>
          <a:lstStyle/>
          <a:p>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5</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a:t>
            </a:r>
            <a:pPr algn="l" indent="0" marL="0">
              <a:buNone/>
            </a:pPr>
            <a:r>
              <a:rPr lang="en-US" sz="9750" spc="-300" kern="0" dirty="0">
                <a:solidFill>
                  <a:srgbClr val="191919"/>
                </a:solidFill>
                <a:latin typeface="Times New Roman" pitchFamily="34" charset="0"/>
                <a:ea typeface="SimSun" pitchFamily="34" charset="-122"/>
                <a:cs typeface="Times New Roman" pitchFamily="34" charset="-120"/>
              </a:rPr>
              <a:t>0</a:t>
            </a:r>
            <a:pPr algn="l" indent="0" marL="0">
              <a:buNone/>
            </a:pPr>
            <a:r>
              <a:rPr lang="en-US" sz="9750" dirty="0">
                <a:solidFill>
                  <a:srgbClr val="191919"/>
                </a:solidFill>
                <a:latin typeface="Times New Roman" pitchFamily="34" charset="0"/>
                <a:ea typeface="SimSun" pitchFamily="34" charset="-122"/>
                <a:cs typeface="Times New Roman" pitchFamily="34" charset="-120"/>
              </a:rPr>
              <a:t>7</a:t>
            </a:r>
            <a:endParaRPr lang="en-US" sz="9750" dirty="0">
              <a:latin typeface="Times New Roman" pitchFamily="34" charset="0"/>
              <a:ea typeface="SimSun" pitchFamily="34" charset="-122"/>
              <a:cs typeface="Times New Roman" pitchFamily="34" charset="-120"/>
            </a:endParaRPr>
          </a:p>
        </p:txBody>
      </p:sp>
      <p:sp>
        <p:nvSpPr>
          <p:cNvPr id="9" name="Text 6"/>
          <p:cNvSpPr/>
          <p:nvPr/>
        </p:nvSpPr>
        <p:spPr>
          <a:xfrm>
            <a:off x="5715000" y="2356253"/>
            <a:ext cx="6477000" cy="457200"/>
          </a:xfrm>
          <a:prstGeom prst="rect">
            <a:avLst/>
          </a:prstGeom>
          <a:noFill/>
          <a:ln/>
        </p:spPr>
        <p:txBody>
          <a:bodyPr wrap="none" lIns="0" tIns="0" rIns="0" bIns="0" rtlCol="0" anchor="t"/>
          <a:lstStyle/>
          <a:p>
            <a:pPr algn="l" indent="0" marL="0">
              <a:buNone/>
            </a:pPr>
            <a:r>
              <a:rPr lang="en-US" sz="3000" dirty="0">
                <a:solidFill>
                  <a:srgbClr val="191919"/>
                </a:solidFill>
                <a:latin typeface="Times New Roman" pitchFamily="34" charset="0"/>
                <a:ea typeface="SimSun" pitchFamily="34" charset="-122"/>
                <a:cs typeface="Times New Roman" pitchFamily="34" charset="-120"/>
              </a:rPr>
              <a:t>Raw edges, pocket marks, workwear</a:t>
            </a:r>
            <a:endParaRPr lang="en-US" sz="3000" dirty="0">
              <a:latin typeface="Times New Roman" pitchFamily="34" charset="0"/>
              <a:ea typeface="SimSun" pitchFamily="34" charset="-122"/>
              <a:cs typeface="Times New Roman" pitchFamily="34" charset="-120"/>
            </a:endParaRPr>
          </a:p>
        </p:txBody>
      </p:sp>
      <p:sp>
        <p:nvSpPr>
          <p:cNvPr id="10" name="Shape 7"/>
          <p:cNvSpPr/>
          <p:nvPr/>
        </p:nvSpPr>
        <p:spPr>
          <a:xfrm>
            <a:off x="5715000" y="3233738"/>
            <a:ext cx="5867400" cy="9525"/>
          </a:xfrm>
          <a:prstGeom prst="rect">
            <a:avLst/>
          </a:prstGeom>
          <a:solidFill>
            <a:srgbClr val="DCD9D0"/>
          </a:solidFill>
          <a:ln/>
        </p:spPr>
      </p:sp>
      <p:sp>
        <p:nvSpPr>
          <p:cNvPr id="11" name="Text 8"/>
          <p:cNvSpPr/>
          <p:nvPr/>
        </p:nvSpPr>
        <p:spPr>
          <a:xfrm>
            <a:off x="5715000" y="33853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5</a:t>
            </a:r>
            <a:endParaRPr lang="en-US" sz="825" dirty="0">
              <a:latin typeface="Microsoft YaHei UI" pitchFamily="34" charset="0"/>
              <a:ea typeface="Microsoft YaHei" pitchFamily="34" charset="-122"/>
              <a:cs typeface="Microsoft YaHei UI" pitchFamily="34" charset="-120"/>
            </a:endParaRPr>
          </a:p>
        </p:txBody>
      </p:sp>
      <p:sp>
        <p:nvSpPr>
          <p:cNvPr id="12" name="Text 9"/>
          <p:cNvSpPr/>
          <p:nvPr/>
        </p:nvSpPr>
        <p:spPr>
          <a:xfrm>
            <a:off x="6858000" y="33681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Pieced shirt, raw edges left out at the yoke and cuffs</a:t>
            </a:r>
            <a:endParaRPr lang="en-US" sz="120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5715000" y="4014788"/>
            <a:ext cx="5867400" cy="9525"/>
          </a:xfrm>
          <a:prstGeom prst="rect">
            <a:avLst/>
          </a:prstGeom>
          <a:solidFill>
            <a:srgbClr val="DCD9D0"/>
          </a:solidFill>
          <a:ln/>
        </p:spPr>
      </p:sp>
      <p:sp>
        <p:nvSpPr>
          <p:cNvPr id="14" name="Text 11"/>
          <p:cNvSpPr/>
          <p:nvPr/>
        </p:nvSpPr>
        <p:spPr>
          <a:xfrm>
            <a:off x="5715000" y="416640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6</a:t>
            </a:r>
            <a:endParaRPr lang="en-US" sz="825" dirty="0">
              <a:latin typeface="Microsoft YaHei UI" pitchFamily="34" charset="0"/>
              <a:ea typeface="Microsoft YaHei" pitchFamily="34" charset="-122"/>
              <a:cs typeface="Microsoft YaHei UI" pitchFamily="34" charset="-120"/>
            </a:endParaRPr>
          </a:p>
        </p:txBody>
      </p:sp>
      <p:sp>
        <p:nvSpPr>
          <p:cNvPr id="15" name="Text 12"/>
          <p:cNvSpPr/>
          <p:nvPr/>
        </p:nvSpPr>
        <p:spPr>
          <a:xfrm>
            <a:off x="6858000" y="414916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Dress patterned with the dark marks of removed pockets</a:t>
            </a:r>
            <a:endParaRPr lang="en-US" sz="120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5715000" y="4795838"/>
            <a:ext cx="5867400" cy="9525"/>
          </a:xfrm>
          <a:prstGeom prst="rect">
            <a:avLst/>
          </a:prstGeom>
          <a:solidFill>
            <a:srgbClr val="DCD9D0"/>
          </a:solidFill>
          <a:ln/>
        </p:spPr>
      </p:sp>
      <p:sp>
        <p:nvSpPr>
          <p:cNvPr id="17" name="Text 14"/>
          <p:cNvSpPr/>
          <p:nvPr/>
        </p:nvSpPr>
        <p:spPr>
          <a:xfrm>
            <a:off x="5715000" y="4947452"/>
            <a:ext cx="6477000" cy="125730"/>
          </a:xfrm>
          <a:prstGeom prst="rect">
            <a:avLst/>
          </a:prstGeom>
          <a:noFill/>
          <a:ln/>
        </p:spPr>
        <p:txBody>
          <a:bodyPr wrap="none" lIns="0" tIns="0" rIns="0" bIns="0" rtlCol="0" anchor="t"/>
          <a:lstStyle/>
          <a:p>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825" spc="225"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825" dirty="0">
                <a:solidFill>
                  <a:srgbClr val="646460"/>
                </a:solidFill>
                <a:latin typeface="Microsoft YaHei UI" pitchFamily="34" charset="0"/>
                <a:ea typeface="Microsoft YaHei" pitchFamily="34" charset="-122"/>
                <a:cs typeface="Microsoft YaHei UI" pitchFamily="34" charset="-120"/>
              </a:rPr>
              <a:t>7</a:t>
            </a:r>
            <a:endParaRPr lang="en-US" sz="825" dirty="0">
              <a:latin typeface="Microsoft YaHei UI" pitchFamily="34" charset="0"/>
              <a:ea typeface="Microsoft YaHei" pitchFamily="34" charset="-122"/>
              <a:cs typeface="Microsoft YaHei UI" pitchFamily="34" charset="-120"/>
            </a:endParaRPr>
          </a:p>
        </p:txBody>
      </p:sp>
      <p:sp>
        <p:nvSpPr>
          <p:cNvPr id="18" name="Text 15"/>
          <p:cNvSpPr/>
          <p:nvPr/>
        </p:nvSpPr>
        <p:spPr>
          <a:xfrm>
            <a:off x="6858000" y="4930210"/>
            <a:ext cx="5334000" cy="182880"/>
          </a:xfrm>
          <a:prstGeom prst="rect">
            <a:avLst/>
          </a:prstGeom>
          <a:noFill/>
          <a:ln/>
        </p:spPr>
        <p:txBody>
          <a:bodyPr wrap="none" lIns="0" tIns="0" rIns="0" bIns="0" rtlCol="0" anchor="t"/>
          <a:lstStyle/>
          <a:p>
            <a:pPr algn="l" indent="0" marL="0">
              <a:buNone/>
            </a:pPr>
            <a:r>
              <a:rPr lang="en-US" sz="1200" dirty="0">
                <a:solidFill>
                  <a:srgbClr val="191919"/>
                </a:solidFill>
                <a:latin typeface="Microsoft YaHei UI" pitchFamily="34" charset="0"/>
                <a:ea typeface="Microsoft YaHei" pitchFamily="34" charset="-122"/>
                <a:cs typeface="Microsoft YaHei UI" pitchFamily="34" charset="-120"/>
              </a:rPr>
              <a:t>Workwear jumpsuit, a mid to dark body and pale pockets</a:t>
            </a:r>
            <a:endParaRPr lang="en-US" sz="1200" dirty="0">
              <a:latin typeface="Microsoft YaHei UI" pitchFamily="34" charset="0"/>
              <a:ea typeface="Microsoft YaHei" pitchFamily="34" charset="-122"/>
              <a:cs typeface="Microsoft YaHei UI" pitchFamily="34" charset="-120"/>
            </a:endParaRPr>
          </a:p>
        </p:txBody>
      </p:sp>
      <p:sp>
        <p:nvSpPr>
          <p:cNvPr id="19" name="Text 16"/>
          <p:cNvSpPr/>
          <p:nvPr/>
        </p:nvSpPr>
        <p:spPr>
          <a:xfrm>
            <a:off x="5715000" y="6499665"/>
            <a:ext cx="6477000" cy="114300"/>
          </a:xfrm>
          <a:prstGeom prst="rect">
            <a:avLst/>
          </a:prstGeom>
          <a:noFill/>
          <a:ln/>
        </p:spPr>
        <p:txBody>
          <a:bodyPr wrap="none" lIns="0" tIns="0" rIns="0" bIns="0" rtlCol="0" anchor="t"/>
          <a:lstStyle/>
          <a:p>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f</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h</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L</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O</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K</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5</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6</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0</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7</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 </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I</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g</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n</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r</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a</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t</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e</a:t>
            </a:r>
            <a:pPr algn="l" indent="0" marL="0">
              <a:buNone/>
            </a:pPr>
            <a:r>
              <a:rPr lang="en-US" sz="750" spc="10" kern="0" dirty="0">
                <a:solidFill>
                  <a:srgbClr val="646460"/>
                </a:solidFill>
                <a:latin typeface="Microsoft YaHei UI" pitchFamily="34" charset="0"/>
                <a:ea typeface="Microsoft YaHei" pitchFamily="34" charset="-122"/>
                <a:cs typeface="Microsoft YaHei UI" pitchFamily="34" charset="-120"/>
              </a:rPr>
              <a:t>d</a:t>
            </a:r>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2F0EB"/>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191919"/>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191919"/>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308415"/>
            <a:ext cx="10096500" cy="114300"/>
          </a:xfrm>
          <a:prstGeom prst="rect">
            <a:avLst/>
          </a:prstGeom>
          <a:noFill/>
          <a:ln/>
        </p:spPr>
        <p:txBody>
          <a:bodyPr wrap="none" lIns="0" tIns="0" rIns="0" bIns="0" rtlCol="0" anchor="t"/>
          <a:lstStyle/>
          <a:p>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L</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m</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i</a:t>
            </a:r>
            <a:pPr algn="r" indent="0" marL="0">
              <a:buNone/>
            </a:pPr>
            <a:r>
              <a:rPr lang="en-US" sz="750" spc="75" kern="0" dirty="0">
                <a:solidFill>
                  <a:srgbClr val="646460"/>
                </a:solidFill>
                <a:latin typeface="Microsoft YaHei UI" pitchFamily="34" charset="0"/>
                <a:ea typeface="Microsoft YaHei" pitchFamily="34" charset="-122"/>
                <a:cs typeface="Microsoft YaHei UI" pitchFamily="34" charset="-120"/>
              </a:rPr>
              <a:t>t</a:t>
            </a:r>
            <a:pPr algn="r" indent="0" marL="0">
              <a:buNone/>
            </a:pPr>
            <a:r>
              <a:rPr lang="en-US" sz="750" dirty="0">
                <a:solidFill>
                  <a:srgbClr val="646460"/>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5" name="pptwise-slidenum-s0016"/>
          <p:cNvSpPr/>
          <p:nvPr/>
        </p:nvSpPr>
        <p:spPr>
          <a:xfrm>
            <a:off x="0" y="290009"/>
            <a:ext cx="11582400" cy="148590"/>
          </a:xfrm>
          <a:prstGeom prst="rect">
            <a:avLst/>
          </a:prstGeom>
          <a:noFill/>
          <a:ln/>
        </p:spPr>
        <p:txBody>
          <a:bodyPr wrap="none" lIns="0" tIns="0" rIns="0" bIns="0" rtlCol="0" anchor="t"/>
          <a:lstStyle/>
          <a:p>
            <a:pPr algn="r" indent="0" marL="0">
              <a:buNone/>
            </a:pPr>
            <a:fld id="{B6F15528-21DE-4FAA-801E-634DDDAF4B2B}" type="slidenum">
              <a:rPr lang="en-US" sz="975" dirty="0">
                <a:solidFill>
                  <a:srgbClr val="191919"/>
                </a:solidFill>
                <a:latin typeface="Times New Roman" pitchFamily="34" charset="0"/>
                <a:ea typeface="SimSun" pitchFamily="34" charset="-122"/>
                <a:cs typeface="Times New Roman" pitchFamily="34" charset="-120"/>
              </a:rPr>
              <a:t>17</a:t>
            </a:fld>
            <a:endParaRPr lang="en-US" sz="975" dirty="0">
              <a:latin typeface="Times New Roman" pitchFamily="34" charset="0"/>
              <a:ea typeface="SimSun" pitchFamily="34" charset="-122"/>
              <a:cs typeface="Times New Roman" pitchFamily="34" charset="-120"/>
            </a:endParaRPr>
          </a:p>
        </p:txBody>
      </p:sp>
      <p:sp>
        <p:nvSpPr>
          <p:cNvPr id="6" name="Shape 4"/>
          <p:cNvSpPr/>
          <p:nvPr/>
        </p:nvSpPr>
        <p:spPr>
          <a:xfrm>
            <a:off x="609600" y="509587"/>
            <a:ext cx="10972800" cy="9525"/>
          </a:xfrm>
          <a:prstGeom prst="rect">
            <a:avLst/>
          </a:prstGeom>
          <a:solidFill>
            <a:srgbClr val="191919"/>
          </a:solidFill>
          <a:ln/>
        </p:spPr>
      </p:sp>
      <p:sp>
        <p:nvSpPr>
          <p:cNvPr id="7" name="Text 5"/>
          <p:cNvSpPr/>
          <p:nvPr/>
        </p:nvSpPr>
        <p:spPr>
          <a:xfrm>
            <a:off x="609600" y="1096988"/>
            <a:ext cx="11582400" cy="388620"/>
          </a:xfrm>
          <a:prstGeom prst="rect">
            <a:avLst/>
          </a:prstGeom>
          <a:noFill/>
          <a:ln/>
        </p:spPr>
        <p:txBody>
          <a:bodyPr wrap="none" lIns="0" tIns="0" rIns="0" bIns="0" rtlCol="0" anchor="t"/>
          <a:lstStyle/>
          <a:p>
            <a:pPr algn="l" indent="0" marL="0">
              <a:buNone/>
            </a:pPr>
            <a:r>
              <a:rPr lang="en-US" sz="2550" dirty="0">
                <a:solidFill>
                  <a:srgbClr val="191919"/>
                </a:solidFill>
                <a:latin typeface="Times New Roman" pitchFamily="34" charset="0"/>
                <a:ea typeface="SimSun" pitchFamily="34" charset="-122"/>
                <a:cs typeface="Times New Roman" pitchFamily="34" charset="-120"/>
              </a:rPr>
              <a:t>A method, </a:t>
            </a:r>
            <a:pPr algn="l" indent="0" marL="0">
              <a:buNone/>
            </a:pPr>
            <a:r>
              <a:rPr lang="en-US" sz="2550" dirty="0">
                <a:solidFill>
                  <a:srgbClr val="B0483C"/>
                </a:solidFill>
                <a:latin typeface="Times New Roman" pitchFamily="34" charset="0"/>
                <a:ea typeface="SimSun" pitchFamily="34" charset="-122"/>
                <a:cs typeface="Times New Roman" pitchFamily="34" charset="-120"/>
              </a:rPr>
              <a:t>not an environmental fix</a:t>
            </a:r>
            <a:endParaRPr lang="en-US" sz="2550" dirty="0">
              <a:latin typeface="Times New Roman" pitchFamily="34" charset="0"/>
              <a:ea typeface="SimSun" pitchFamily="34" charset="-122"/>
              <a:cs typeface="Times New Roman" pitchFamily="34" charset="-120"/>
            </a:endParaRPr>
          </a:p>
        </p:txBody>
      </p:sp>
      <p:sp>
        <p:nvSpPr>
          <p:cNvPr id="8" name="Shape 6"/>
          <p:cNvSpPr/>
          <p:nvPr/>
        </p:nvSpPr>
        <p:spPr>
          <a:xfrm>
            <a:off x="609600" y="1898333"/>
            <a:ext cx="5257800" cy="13335"/>
          </a:xfrm>
          <a:prstGeom prst="rect">
            <a:avLst/>
          </a:prstGeom>
          <a:solidFill>
            <a:srgbClr val="191919"/>
          </a:solidFill>
          <a:ln/>
        </p:spPr>
      </p:sp>
      <p:sp>
        <p:nvSpPr>
          <p:cNvPr id="9" name="Text 7"/>
          <p:cNvSpPr/>
          <p:nvPr/>
        </p:nvSpPr>
        <p:spPr>
          <a:xfrm>
            <a:off x="609600" y="2018292"/>
            <a:ext cx="115824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What it does</a:t>
            </a:r>
            <a:endParaRPr lang="en-US" sz="1950" dirty="0">
              <a:latin typeface="Times New Roman" pitchFamily="34" charset="0"/>
              <a:ea typeface="SimSun" pitchFamily="34" charset="-122"/>
              <a:cs typeface="Times New Roman" pitchFamily="34" charset="-120"/>
            </a:endParaRPr>
          </a:p>
        </p:txBody>
      </p:sp>
      <p:sp>
        <p:nvSpPr>
          <p:cNvPr id="10" name="Shape 8"/>
          <p:cNvSpPr/>
          <p:nvPr/>
        </p:nvSpPr>
        <p:spPr>
          <a:xfrm>
            <a:off x="641350" y="2619375"/>
            <a:ext cx="127000" cy="87313"/>
          </a:xfrm>
          <a:custGeom>
            <a:avLst/>
            <a:gdLst/>
            <a:ahLst/>
            <a:cxnLst/>
            <a:rect l="l" t="t" r="r" b="b"/>
            <a:pathLst>
              <a:path w="127000" h="87313">
                <a:moveTo>
                  <a:pt x="127000" y="0"/>
                </a:moveTo>
                <a:lnTo>
                  <a:pt x="39688" y="87313"/>
                </a:lnTo>
                <a:lnTo>
                  <a:pt x="0" y="47625"/>
                </a:lnTo>
              </a:path>
            </a:pathLst>
          </a:custGeom>
          <a:noFill/>
          <a:ln w="14288">
            <a:solidFill>
              <a:srgbClr val="191919"/>
            </a:solidFill>
            <a:prstDash val="solid"/>
          </a:ln>
        </p:spPr>
      </p:sp>
      <p:sp>
        <p:nvSpPr>
          <p:cNvPr id="11" name="Text 9"/>
          <p:cNvSpPr/>
          <p:nvPr/>
        </p:nvSpPr>
        <p:spPr>
          <a:xfrm>
            <a:off x="933450" y="2596585"/>
            <a:ext cx="11258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Keeps the colour, wear and seams of old denim</a:t>
            </a:r>
            <a:endParaRPr lang="en-US" sz="1200" dirty="0">
              <a:latin typeface="Microsoft YaHei UI" pitchFamily="34" charset="0"/>
              <a:ea typeface="Microsoft YaHei" pitchFamily="34" charset="-122"/>
              <a:cs typeface="Microsoft YaHei UI" pitchFamily="34" charset="-120"/>
            </a:endParaRPr>
          </a:p>
        </p:txBody>
      </p:sp>
      <p:sp>
        <p:nvSpPr>
          <p:cNvPr id="12" name="Text 10"/>
          <p:cNvSpPr/>
          <p:nvPr/>
        </p:nvSpPr>
        <p:spPr>
          <a:xfrm>
            <a:off x="933450" y="2871364"/>
            <a:ext cx="11258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Remade as fabric, the fibre left whole</a:t>
            </a:r>
            <a:endParaRPr lang="en-US" sz="9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609600" y="3252788"/>
            <a:ext cx="5257800" cy="9525"/>
          </a:xfrm>
          <a:prstGeom prst="rect">
            <a:avLst/>
          </a:prstGeom>
          <a:solidFill>
            <a:srgbClr val="DCD9D0"/>
          </a:solidFill>
          <a:ln/>
        </p:spPr>
      </p:sp>
      <p:sp>
        <p:nvSpPr>
          <p:cNvPr id="14" name="Shape 12"/>
          <p:cNvSpPr/>
          <p:nvPr/>
        </p:nvSpPr>
        <p:spPr>
          <a:xfrm>
            <a:off x="641350" y="3495675"/>
            <a:ext cx="127000" cy="87313"/>
          </a:xfrm>
          <a:custGeom>
            <a:avLst/>
            <a:gdLst/>
            <a:ahLst/>
            <a:cxnLst/>
            <a:rect l="l" t="t" r="r" b="b"/>
            <a:pathLst>
              <a:path w="127000" h="87313">
                <a:moveTo>
                  <a:pt x="127000" y="0"/>
                </a:moveTo>
                <a:lnTo>
                  <a:pt x="39688" y="87313"/>
                </a:lnTo>
                <a:lnTo>
                  <a:pt x="0" y="47625"/>
                </a:lnTo>
              </a:path>
            </a:pathLst>
          </a:custGeom>
          <a:noFill/>
          <a:ln w="14288">
            <a:solidFill>
              <a:srgbClr val="191919"/>
            </a:solidFill>
            <a:prstDash val="solid"/>
          </a:ln>
        </p:spPr>
      </p:sp>
      <p:sp>
        <p:nvSpPr>
          <p:cNvPr id="15" name="Text 13"/>
          <p:cNvSpPr/>
          <p:nvPr/>
        </p:nvSpPr>
        <p:spPr>
          <a:xfrm>
            <a:off x="933450" y="3472885"/>
            <a:ext cx="11258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Turns mismatched jeans into one collection</a:t>
            </a:r>
            <a:endParaRPr lang="en-US" sz="1200" dirty="0">
              <a:latin typeface="Microsoft YaHei UI" pitchFamily="34" charset="0"/>
              <a:ea typeface="Microsoft YaHei" pitchFamily="34" charset="-122"/>
              <a:cs typeface="Microsoft YaHei UI" pitchFamily="34" charset="-120"/>
            </a:endParaRPr>
          </a:p>
        </p:txBody>
      </p:sp>
      <p:sp>
        <p:nvSpPr>
          <p:cNvPr id="16" name="Text 14"/>
          <p:cNvSpPr/>
          <p:nvPr/>
        </p:nvSpPr>
        <p:spPr>
          <a:xfrm>
            <a:off x="933450" y="3747664"/>
            <a:ext cx="11258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Graded into dark, mid and light</a:t>
            </a:r>
            <a:endParaRPr lang="en-US" sz="9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4129088"/>
            <a:ext cx="5257800" cy="9525"/>
          </a:xfrm>
          <a:prstGeom prst="rect">
            <a:avLst/>
          </a:prstGeom>
          <a:solidFill>
            <a:srgbClr val="DCD9D0"/>
          </a:solidFill>
          <a:ln/>
        </p:spPr>
      </p:sp>
      <p:sp>
        <p:nvSpPr>
          <p:cNvPr id="18" name="Shape 16"/>
          <p:cNvSpPr/>
          <p:nvPr/>
        </p:nvSpPr>
        <p:spPr>
          <a:xfrm>
            <a:off x="641350" y="4371975"/>
            <a:ext cx="127000" cy="87313"/>
          </a:xfrm>
          <a:custGeom>
            <a:avLst/>
            <a:gdLst/>
            <a:ahLst/>
            <a:cxnLst/>
            <a:rect l="l" t="t" r="r" b="b"/>
            <a:pathLst>
              <a:path w="127000" h="87313">
                <a:moveTo>
                  <a:pt x="127000" y="0"/>
                </a:moveTo>
                <a:lnTo>
                  <a:pt x="39688" y="87313"/>
                </a:lnTo>
                <a:lnTo>
                  <a:pt x="0" y="47625"/>
                </a:lnTo>
              </a:path>
            </a:pathLst>
          </a:custGeom>
          <a:noFill/>
          <a:ln w="14288">
            <a:solidFill>
              <a:srgbClr val="191919"/>
            </a:solidFill>
            <a:prstDash val="solid"/>
          </a:ln>
        </p:spPr>
      </p:sp>
      <p:sp>
        <p:nvSpPr>
          <p:cNvPr id="19" name="Text 17"/>
          <p:cNvSpPr/>
          <p:nvPr/>
        </p:nvSpPr>
        <p:spPr>
          <a:xfrm>
            <a:off x="933450" y="4349185"/>
            <a:ext cx="11258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Sets out a way to unpick, grade and piece</a:t>
            </a:r>
            <a:endParaRPr lang="en-US" sz="12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933450" y="4623964"/>
            <a:ext cx="11258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Three joins, each for its own part</a:t>
            </a:r>
            <a:endParaRPr lang="en-US" sz="9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5005388"/>
            <a:ext cx="5257800" cy="9525"/>
          </a:xfrm>
          <a:prstGeom prst="rect">
            <a:avLst/>
          </a:prstGeom>
          <a:solidFill>
            <a:srgbClr val="DCD9D0"/>
          </a:solidFill>
          <a:ln/>
        </p:spPr>
      </p:sp>
      <p:sp>
        <p:nvSpPr>
          <p:cNvPr id="22" name="Shape 20"/>
          <p:cNvSpPr/>
          <p:nvPr/>
        </p:nvSpPr>
        <p:spPr>
          <a:xfrm>
            <a:off x="6324600" y="1898333"/>
            <a:ext cx="5257800" cy="13335"/>
          </a:xfrm>
          <a:prstGeom prst="rect">
            <a:avLst/>
          </a:prstGeom>
          <a:solidFill>
            <a:srgbClr val="191919"/>
          </a:solidFill>
          <a:ln/>
        </p:spPr>
      </p:sp>
      <p:sp>
        <p:nvSpPr>
          <p:cNvPr id="23" name="Text 21"/>
          <p:cNvSpPr/>
          <p:nvPr/>
        </p:nvSpPr>
        <p:spPr>
          <a:xfrm>
            <a:off x="6324600" y="2018292"/>
            <a:ext cx="5867400" cy="297180"/>
          </a:xfrm>
          <a:prstGeom prst="rect">
            <a:avLst/>
          </a:prstGeom>
          <a:noFill/>
          <a:ln/>
        </p:spPr>
        <p:txBody>
          <a:bodyPr wrap="none" lIns="0" tIns="0" rIns="0" bIns="0" rtlCol="0" anchor="t"/>
          <a:lstStyle/>
          <a:p>
            <a:pPr algn="l" indent="0" marL="0">
              <a:buNone/>
            </a:pPr>
            <a:r>
              <a:rPr lang="en-US" sz="1950" dirty="0">
                <a:solidFill>
                  <a:srgbClr val="191919"/>
                </a:solidFill>
                <a:latin typeface="Times New Roman" pitchFamily="34" charset="0"/>
                <a:ea typeface="SimSun" pitchFamily="34" charset="-122"/>
                <a:cs typeface="Times New Roman" pitchFamily="34" charset="-120"/>
              </a:rPr>
              <a:t>What it cannot do</a:t>
            </a:r>
            <a:endParaRPr lang="en-US" sz="1950" dirty="0">
              <a:latin typeface="Times New Roman" pitchFamily="34" charset="0"/>
              <a:ea typeface="SimSun" pitchFamily="34" charset="-122"/>
              <a:cs typeface="Times New Roman" pitchFamily="34" charset="-120"/>
            </a:endParaRPr>
          </a:p>
        </p:txBody>
      </p:sp>
      <p:sp>
        <p:nvSpPr>
          <p:cNvPr id="24" name="Shape 22"/>
          <p:cNvSpPr/>
          <p:nvPr/>
        </p:nvSpPr>
        <p:spPr>
          <a:xfrm>
            <a:off x="6372225" y="2619375"/>
            <a:ext cx="95250" cy="95250"/>
          </a:xfrm>
          <a:custGeom>
            <a:avLst/>
            <a:gdLst/>
            <a:ahLst/>
            <a:cxnLst/>
            <a:rect l="l" t="t" r="r" b="b"/>
            <a:pathLst>
              <a:path w="95250" h="95250">
                <a:moveTo>
                  <a:pt x="95250" y="0"/>
                </a:moveTo>
                <a:lnTo>
                  <a:pt x="0" y="95250"/>
                </a:lnTo>
              </a:path>
            </a:pathLst>
          </a:custGeom>
          <a:noFill/>
          <a:ln w="14288">
            <a:solidFill>
              <a:srgbClr val="B0483C"/>
            </a:solidFill>
            <a:prstDash val="solid"/>
          </a:ln>
        </p:spPr>
      </p:sp>
      <p:sp>
        <p:nvSpPr>
          <p:cNvPr id="25" name="Shape 23"/>
          <p:cNvSpPr/>
          <p:nvPr/>
        </p:nvSpPr>
        <p:spPr>
          <a:xfrm>
            <a:off x="6372225" y="2619375"/>
            <a:ext cx="95250" cy="95250"/>
          </a:xfrm>
          <a:custGeom>
            <a:avLst/>
            <a:gdLst/>
            <a:ahLst/>
            <a:cxnLst/>
            <a:rect l="l" t="t" r="r" b="b"/>
            <a:pathLst>
              <a:path w="95250" h="95250">
                <a:moveTo>
                  <a:pt x="0" y="0"/>
                </a:moveTo>
                <a:lnTo>
                  <a:pt x="95250" y="95250"/>
                </a:lnTo>
              </a:path>
            </a:pathLst>
          </a:custGeom>
          <a:noFill/>
          <a:ln w="14288">
            <a:solidFill>
              <a:srgbClr val="B0483C"/>
            </a:solidFill>
            <a:prstDash val="solid"/>
          </a:ln>
        </p:spPr>
      </p:sp>
      <p:sp>
        <p:nvSpPr>
          <p:cNvPr id="26" name="Text 24"/>
          <p:cNvSpPr/>
          <p:nvPr/>
        </p:nvSpPr>
        <p:spPr>
          <a:xfrm>
            <a:off x="6648450" y="2596585"/>
            <a:ext cx="5543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Labour-heavy, uneven supply, hard to scale</a:t>
            </a:r>
            <a:endParaRPr lang="en-US" sz="12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6648450" y="2871364"/>
            <a:ext cx="5543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The Ellen MacArthur Foundation</a:t>
            </a:r>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a:t>
            </a:r>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s view of such methods</a:t>
            </a:r>
            <a:endParaRPr lang="en-US" sz="90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6324600" y="3252788"/>
            <a:ext cx="5257800" cy="9525"/>
          </a:xfrm>
          <a:prstGeom prst="rect">
            <a:avLst/>
          </a:prstGeom>
          <a:solidFill>
            <a:srgbClr val="DCD9D0"/>
          </a:solidFill>
          <a:ln/>
        </p:spPr>
      </p:sp>
      <p:sp>
        <p:nvSpPr>
          <p:cNvPr id="29" name="Shape 27"/>
          <p:cNvSpPr/>
          <p:nvPr/>
        </p:nvSpPr>
        <p:spPr>
          <a:xfrm>
            <a:off x="6372225" y="3495675"/>
            <a:ext cx="95250" cy="95250"/>
          </a:xfrm>
          <a:custGeom>
            <a:avLst/>
            <a:gdLst/>
            <a:ahLst/>
            <a:cxnLst/>
            <a:rect l="l" t="t" r="r" b="b"/>
            <a:pathLst>
              <a:path w="95250" h="95250">
                <a:moveTo>
                  <a:pt x="95250" y="0"/>
                </a:moveTo>
                <a:lnTo>
                  <a:pt x="0" y="95250"/>
                </a:lnTo>
              </a:path>
            </a:pathLst>
          </a:custGeom>
          <a:noFill/>
          <a:ln w="14288">
            <a:solidFill>
              <a:srgbClr val="B0483C"/>
            </a:solidFill>
            <a:prstDash val="solid"/>
          </a:ln>
        </p:spPr>
      </p:sp>
      <p:sp>
        <p:nvSpPr>
          <p:cNvPr id="30" name="Shape 28"/>
          <p:cNvSpPr/>
          <p:nvPr/>
        </p:nvSpPr>
        <p:spPr>
          <a:xfrm>
            <a:off x="6372225" y="3495675"/>
            <a:ext cx="95250" cy="95250"/>
          </a:xfrm>
          <a:custGeom>
            <a:avLst/>
            <a:gdLst/>
            <a:ahLst/>
            <a:cxnLst/>
            <a:rect l="l" t="t" r="r" b="b"/>
            <a:pathLst>
              <a:path w="95250" h="95250">
                <a:moveTo>
                  <a:pt x="0" y="0"/>
                </a:moveTo>
                <a:lnTo>
                  <a:pt x="95250" y="95250"/>
                </a:lnTo>
              </a:path>
            </a:pathLst>
          </a:custGeom>
          <a:noFill/>
          <a:ln w="14288">
            <a:solidFill>
              <a:srgbClr val="B0483C"/>
            </a:solidFill>
            <a:prstDash val="solid"/>
          </a:ln>
        </p:spPr>
      </p:sp>
      <p:sp>
        <p:nvSpPr>
          <p:cNvPr id="31" name="Text 29"/>
          <p:cNvSpPr/>
          <p:nvPr/>
        </p:nvSpPr>
        <p:spPr>
          <a:xfrm>
            <a:off x="6648450" y="3472885"/>
            <a:ext cx="5543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No environmental accounting, no claim of water saved</a:t>
            </a:r>
            <a:endParaRPr lang="en-US" sz="1200" dirty="0">
              <a:latin typeface="Microsoft YaHei UI" pitchFamily="34" charset="0"/>
              <a:ea typeface="Microsoft YaHei" pitchFamily="34" charset="-122"/>
              <a:cs typeface="Microsoft YaHei UI" pitchFamily="34" charset="-120"/>
            </a:endParaRPr>
          </a:p>
        </p:txBody>
      </p:sp>
      <p:sp>
        <p:nvSpPr>
          <p:cNvPr id="32" name="Text 30"/>
          <p:cNvSpPr/>
          <p:nvPr/>
        </p:nvSpPr>
        <p:spPr>
          <a:xfrm>
            <a:off x="6648450" y="3747664"/>
            <a:ext cx="5543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Washing, trims and offcuts all have costs</a:t>
            </a:r>
            <a:endParaRPr lang="en-US" sz="90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6324600" y="4129088"/>
            <a:ext cx="5257800" cy="9525"/>
          </a:xfrm>
          <a:prstGeom prst="rect">
            <a:avLst/>
          </a:prstGeom>
          <a:solidFill>
            <a:srgbClr val="DCD9D0"/>
          </a:solidFill>
          <a:ln/>
        </p:spPr>
      </p:sp>
      <p:sp>
        <p:nvSpPr>
          <p:cNvPr id="34" name="Shape 32"/>
          <p:cNvSpPr/>
          <p:nvPr/>
        </p:nvSpPr>
        <p:spPr>
          <a:xfrm>
            <a:off x="6372225" y="4371975"/>
            <a:ext cx="95250" cy="95250"/>
          </a:xfrm>
          <a:custGeom>
            <a:avLst/>
            <a:gdLst/>
            <a:ahLst/>
            <a:cxnLst/>
            <a:rect l="l" t="t" r="r" b="b"/>
            <a:pathLst>
              <a:path w="95250" h="95250">
                <a:moveTo>
                  <a:pt x="95250" y="0"/>
                </a:moveTo>
                <a:lnTo>
                  <a:pt x="0" y="95250"/>
                </a:lnTo>
              </a:path>
            </a:pathLst>
          </a:custGeom>
          <a:noFill/>
          <a:ln w="14288">
            <a:solidFill>
              <a:srgbClr val="B0483C"/>
            </a:solidFill>
            <a:prstDash val="solid"/>
          </a:ln>
        </p:spPr>
      </p:sp>
      <p:sp>
        <p:nvSpPr>
          <p:cNvPr id="35" name="Shape 33"/>
          <p:cNvSpPr/>
          <p:nvPr/>
        </p:nvSpPr>
        <p:spPr>
          <a:xfrm>
            <a:off x="6372225" y="4371975"/>
            <a:ext cx="95250" cy="95250"/>
          </a:xfrm>
          <a:custGeom>
            <a:avLst/>
            <a:gdLst/>
            <a:ahLst/>
            <a:cxnLst/>
            <a:rect l="l" t="t" r="r" b="b"/>
            <a:pathLst>
              <a:path w="95250" h="95250">
                <a:moveTo>
                  <a:pt x="0" y="0"/>
                </a:moveTo>
                <a:lnTo>
                  <a:pt x="95250" y="95250"/>
                </a:lnTo>
              </a:path>
            </a:pathLst>
          </a:custGeom>
          <a:noFill/>
          <a:ln w="14288">
            <a:solidFill>
              <a:srgbClr val="B0483C"/>
            </a:solidFill>
            <a:prstDash val="solid"/>
          </a:ln>
        </p:spPr>
      </p:sp>
      <p:sp>
        <p:nvSpPr>
          <p:cNvPr id="36" name="Text 34"/>
          <p:cNvSpPr/>
          <p:nvPr/>
        </p:nvSpPr>
        <p:spPr>
          <a:xfrm>
            <a:off x="6648450" y="4349185"/>
            <a:ext cx="5543550" cy="182880"/>
          </a:xfrm>
          <a:prstGeom prst="rect">
            <a:avLst/>
          </a:prstGeom>
          <a:noFill/>
          <a:ln/>
        </p:spPr>
        <p:txBody>
          <a:bodyPr wrap="none" lIns="0" tIns="0" rIns="0" bIns="0" rtlCol="0" anchor="t"/>
          <a:lstStyle/>
          <a:p>
            <a:pPr algn="l" indent="0" marL="0">
              <a:buNone/>
            </a:pPr>
            <a:r>
              <a:rPr lang="en-US" sz="1200" b="1" dirty="0">
                <a:solidFill>
                  <a:srgbClr val="191919"/>
                </a:solidFill>
                <a:latin typeface="Microsoft YaHei UI" pitchFamily="34" charset="0"/>
                <a:ea typeface="Microsoft YaHei" pitchFamily="34" charset="-122"/>
                <a:cs typeface="Microsoft YaHei UI" pitchFamily="34" charset="-120"/>
              </a:rPr>
              <a:t>About 5.55 million t recycled a year, this counts pairs</a:t>
            </a:r>
            <a:endParaRPr lang="en-US" sz="12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6648450" y="4623964"/>
            <a:ext cx="5543550" cy="137160"/>
          </a:xfrm>
          <a:prstGeom prst="rect">
            <a:avLst/>
          </a:prstGeom>
          <a:noFill/>
          <a:ln/>
        </p:spPr>
        <p:txBody>
          <a:bodyPr wrap="none" lIns="0" tIns="0" rIns="0" bIns="0" rtlCol="0" anchor="t"/>
          <a:lstStyle/>
          <a:p>
            <a:pPr algn="l" indent="0" marL="0">
              <a:buNone/>
            </a:pPr>
            <a:r>
              <a:rPr lang="en-US" sz="900" dirty="0">
                <a:solidFill>
                  <a:srgbClr val="646460"/>
                </a:solidFill>
                <a:latin typeface="Microsoft YaHei UI" pitchFamily="34" charset="0"/>
                <a:ea typeface="Microsoft YaHei" pitchFamily="34" charset="-122"/>
                <a:cs typeface="Microsoft YaHei UI" pitchFamily="34" charset="-120"/>
              </a:rPr>
              <a:t>2025 figure, China National Resources Recycling Association</a:t>
            </a:r>
            <a:endParaRPr lang="en-US" sz="900" dirty="0">
              <a:latin typeface="Microsoft YaHei UI" pitchFamily="34" charset="0"/>
              <a:ea typeface="Microsoft YaHei" pitchFamily="34" charset="-122"/>
              <a:cs typeface="Microsoft YaHei UI" pitchFamily="34" charset="-120"/>
            </a:endParaRPr>
          </a:p>
        </p:txBody>
      </p:sp>
      <p:sp>
        <p:nvSpPr>
          <p:cNvPr id="38" name="Shape 36"/>
          <p:cNvSpPr/>
          <p:nvPr/>
        </p:nvSpPr>
        <p:spPr>
          <a:xfrm>
            <a:off x="6324600" y="5005388"/>
            <a:ext cx="5257800" cy="9525"/>
          </a:xfrm>
          <a:prstGeom prst="rect">
            <a:avLst/>
          </a:prstGeom>
          <a:solidFill>
            <a:srgbClr val="DCD9D0"/>
          </a:solidFill>
          <a:ln/>
        </p:spPr>
      </p:sp>
      <p:sp>
        <p:nvSpPr>
          <p:cNvPr id="39" name="Shape 37"/>
          <p:cNvSpPr/>
          <p:nvPr/>
        </p:nvSpPr>
        <p:spPr>
          <a:xfrm>
            <a:off x="609600" y="5405438"/>
            <a:ext cx="10972800" cy="9525"/>
          </a:xfrm>
          <a:prstGeom prst="rect">
            <a:avLst/>
          </a:prstGeom>
          <a:solidFill>
            <a:srgbClr val="191919"/>
          </a:solidFill>
          <a:ln/>
        </p:spPr>
      </p:sp>
      <p:sp>
        <p:nvSpPr>
          <p:cNvPr id="40" name="Text 38"/>
          <p:cNvSpPr/>
          <p:nvPr/>
        </p:nvSpPr>
        <p:spPr>
          <a:xfrm>
            <a:off x="0" y="5483427"/>
            <a:ext cx="12192000" cy="228600"/>
          </a:xfrm>
          <a:prstGeom prst="rect">
            <a:avLst/>
          </a:prstGeom>
          <a:noFill/>
          <a:ln/>
        </p:spPr>
        <p:txBody>
          <a:bodyPr wrap="none" lIns="0" tIns="0" rIns="0" bIns="0" rtlCol="0" anchor="t"/>
          <a:lstStyle/>
          <a:p>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I</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t</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c</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c</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l</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i</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m</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m</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e</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t</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h</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o</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d</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o</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t</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e</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v</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i</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r</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o</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m</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e</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n</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t</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l</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 </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g</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a</a:t>
            </a:r>
            <a:pPr algn="ctr" indent="0" marL="0">
              <a:buNone/>
            </a:pPr>
            <a:r>
              <a:rPr lang="en-US" sz="1500" spc="38" kern="0" dirty="0">
                <a:solidFill>
                  <a:srgbClr val="191919"/>
                </a:solidFill>
                <a:latin typeface="Times New Roman" pitchFamily="34" charset="0"/>
                <a:ea typeface="SimSun" pitchFamily="34" charset="-122"/>
                <a:cs typeface="Times New Roman" pitchFamily="34" charset="-120"/>
              </a:rPr>
              <a:t>i</a:t>
            </a:r>
            <a:pPr algn="ctr" indent="0" marL="0">
              <a:buNone/>
            </a:pPr>
            <a:r>
              <a:rPr lang="en-US" sz="1500" dirty="0">
                <a:solidFill>
                  <a:srgbClr val="191919"/>
                </a:solidFill>
                <a:latin typeface="Times New Roman" pitchFamily="34" charset="0"/>
                <a:ea typeface="SimSun" pitchFamily="34" charset="-122"/>
                <a:cs typeface="Times New Roman" pitchFamily="34" charset="-120"/>
              </a:rPr>
              <a:t>n</a:t>
            </a:r>
            <a:endParaRPr lang="en-US" sz="1500" dirty="0">
              <a:latin typeface="Times New Roman" pitchFamily="34" charset="0"/>
              <a:ea typeface="SimSun" pitchFamily="34" charset="-122"/>
              <a:cs typeface="Times New Roman" pitchFamily="34" charset="-120"/>
            </a:endParaRPr>
          </a:p>
        </p:txBody>
      </p:sp>
      <p:sp>
        <p:nvSpPr>
          <p:cNvPr id="41" name="Shape 39"/>
          <p:cNvSpPr/>
          <p:nvPr/>
        </p:nvSpPr>
        <p:spPr>
          <a:xfrm>
            <a:off x="609600" y="5786438"/>
            <a:ext cx="10972800" cy="9525"/>
          </a:xfrm>
          <a:prstGeom prst="rect">
            <a:avLst/>
          </a:prstGeom>
          <a:solidFill>
            <a:srgbClr val="191919"/>
          </a:solidFill>
          <a:ln/>
        </p:spPr>
      </p:sp>
      <p:sp>
        <p:nvSpPr>
          <p:cNvPr id="42" name="Text 40"/>
          <p:cNvSpPr/>
          <p:nvPr/>
        </p:nvSpPr>
        <p:spPr>
          <a:xfrm>
            <a:off x="609600" y="6394890"/>
            <a:ext cx="11582400" cy="114300"/>
          </a:xfrm>
          <a:prstGeom prst="rect">
            <a:avLst/>
          </a:prstGeom>
          <a:noFill/>
          <a:ln/>
        </p:spPr>
        <p:txBody>
          <a:bodyPr wrap="none" lIns="0" tIns="0" rIns="0" bIns="0" rtlCol="0" anchor="t"/>
          <a:lstStyle/>
          <a:p>
            <a:pPr algn="l" indent="0" marL="0">
              <a:buNone/>
            </a:pPr>
            <a:r>
              <a:rPr lang="en-US" sz="750" dirty="0">
                <a:solidFill>
                  <a:srgbClr val="646460"/>
                </a:solidFill>
                <a:latin typeface="Microsoft YaHei UI" pitchFamily="34" charset="0"/>
                <a:ea typeface="Microsoft YaHei" pitchFamily="34" charset="-122"/>
                <a:cs typeface="Microsoft YaHei UI" pitchFamily="34" charset="-120"/>
              </a:rPr>
              <a:t>Source: Ellen MacArthur Foundation, A New Textiles Economy (2017), China National Resources Recycling Association (2025 recovery)</a:t>
            </a:r>
            <a:endParaRPr lang="en-US" sz="7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41414"/>
          </a:solidFill>
          <a:ln/>
        </p:spPr>
      </p:sp>
      <p:sp>
        <p:nvSpPr>
          <p:cNvPr id="3" name="Text 1"/>
          <p:cNvSpPr/>
          <p:nvPr/>
        </p:nvSpPr>
        <p:spPr>
          <a:xfrm>
            <a:off x="609600" y="308415"/>
            <a:ext cx="11582400" cy="114300"/>
          </a:xfrm>
          <a:prstGeom prst="rect">
            <a:avLst/>
          </a:prstGeom>
          <a:noFill/>
          <a:ln/>
        </p:spPr>
        <p:txBody>
          <a:bodyPr wrap="none" lIns="0" tIns="0" rIns="0" bIns="0" rtlCol="0" anchor="t"/>
          <a:lstStyle/>
          <a:p>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F</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n</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l</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P</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o</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j</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c</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W</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e</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r</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t</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 </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g</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a</a:t>
            </a:r>
            <a:pPr algn="l" indent="0" marL="0">
              <a:buNone/>
            </a:pPr>
            <a:r>
              <a:rPr lang="en-US" sz="750" b="1" spc="75" kern="0" dirty="0">
                <a:solidFill>
                  <a:srgbClr val="F2F0EB"/>
                </a:solidFill>
                <a:latin typeface="Microsoft YaHei UI" pitchFamily="34" charset="0"/>
                <a:ea typeface="Microsoft YaHei" pitchFamily="34" charset="-122"/>
                <a:cs typeface="Microsoft YaHei UI" pitchFamily="34" charset="-120"/>
              </a:rPr>
              <a:t>i</a:t>
            </a:r>
            <a:pPr algn="l" indent="0" marL="0">
              <a:buNone/>
            </a:pPr>
            <a:r>
              <a:rPr lang="en-US" sz="750" b="1" dirty="0">
                <a:solidFill>
                  <a:srgbClr val="F2F0EB"/>
                </a:solidFill>
                <a:latin typeface="Microsoft YaHei UI" pitchFamily="34" charset="0"/>
                <a:ea typeface="Microsoft YaHei" pitchFamily="34" charset="-122"/>
                <a:cs typeface="Microsoft YaHei UI" pitchFamily="34" charset="-120"/>
              </a:rPr>
              <a:t>n</a:t>
            </a:r>
            <a:endParaRPr lang="en-US" sz="750" dirty="0">
              <a:latin typeface="Microsoft YaHei UI" pitchFamily="34" charset="0"/>
              <a:ea typeface="Microsoft YaHei" pitchFamily="34" charset="-122"/>
              <a:cs typeface="Microsoft YaHei UI" pitchFamily="34" charset="-120"/>
            </a:endParaRPr>
          </a:p>
        </p:txBody>
      </p:sp>
      <p:sp>
        <p:nvSpPr>
          <p:cNvPr id="4" name="Shape 2"/>
          <p:cNvSpPr/>
          <p:nvPr/>
        </p:nvSpPr>
        <p:spPr>
          <a:xfrm>
            <a:off x="609600" y="509587"/>
            <a:ext cx="10972800" cy="9525"/>
          </a:xfrm>
          <a:prstGeom prst="rect">
            <a:avLst/>
          </a:prstGeom>
          <a:solidFill>
            <a:srgbClr val="F2F0EB"/>
          </a:solidFill>
          <a:ln/>
        </p:spPr>
      </p:sp>
      <p:sp>
        <p:nvSpPr>
          <p:cNvPr id="5" name="Text 3"/>
          <p:cNvSpPr/>
          <p:nvPr/>
        </p:nvSpPr>
        <p:spPr>
          <a:xfrm>
            <a:off x="0" y="2264884"/>
            <a:ext cx="12192000" cy="1257300"/>
          </a:xfrm>
          <a:prstGeom prst="rect">
            <a:avLst/>
          </a:prstGeom>
          <a:noFill/>
          <a:ln/>
        </p:spPr>
        <p:txBody>
          <a:bodyPr wrap="none" lIns="0" tIns="0" rIns="0" bIns="0" rtlCol="0" anchor="t"/>
          <a:lstStyle/>
          <a:p>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T</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h</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a</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n</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k</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 </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y</a:t>
            </a:r>
            <a:pPr algn="ctr" indent="0" marL="0">
              <a:buNone/>
            </a:pPr>
            <a:r>
              <a:rPr lang="en-US" sz="8250" spc="113" kern="0" dirty="0">
                <a:solidFill>
                  <a:srgbClr val="F2F0EB"/>
                </a:solidFill>
                <a:latin typeface="Times New Roman" pitchFamily="34" charset="0"/>
                <a:ea typeface="SimSun" pitchFamily="34" charset="-122"/>
                <a:cs typeface="Times New Roman" pitchFamily="34" charset="-120"/>
              </a:rPr>
              <a:t>o</a:t>
            </a:r>
            <a:pPr algn="ctr" indent="0" marL="0">
              <a:buNone/>
            </a:pPr>
            <a:r>
              <a:rPr lang="en-US" sz="8250" dirty="0">
                <a:solidFill>
                  <a:srgbClr val="F2F0EB"/>
                </a:solidFill>
                <a:latin typeface="Times New Roman" pitchFamily="34" charset="0"/>
                <a:ea typeface="SimSun" pitchFamily="34" charset="-122"/>
                <a:cs typeface="Times New Roman" pitchFamily="34" charset="-120"/>
              </a:rPr>
              <a:t>u</a:t>
            </a:r>
            <a:endParaRPr lang="en-US" sz="8250" dirty="0">
              <a:latin typeface="Times New Roman" pitchFamily="34" charset="0"/>
              <a:ea typeface="SimSun" pitchFamily="34" charset="-122"/>
              <a:cs typeface="Times New Roman" pitchFamily="34" charset="-120"/>
            </a:endParaRPr>
          </a:p>
        </p:txBody>
      </p:sp>
      <p:sp>
        <p:nvSpPr>
          <p:cNvPr id="6" name="Shape 4"/>
          <p:cNvSpPr/>
          <p:nvPr/>
        </p:nvSpPr>
        <p:spPr>
          <a:xfrm>
            <a:off x="5715000" y="3990975"/>
            <a:ext cx="762000" cy="19050"/>
          </a:xfrm>
          <a:prstGeom prst="rect">
            <a:avLst/>
          </a:prstGeom>
          <a:solidFill>
            <a:srgbClr val="B0483C"/>
          </a:solidFill>
          <a:ln/>
        </p:spPr>
      </p:sp>
      <p:sp>
        <p:nvSpPr>
          <p:cNvPr id="7" name="Text 5"/>
          <p:cNvSpPr/>
          <p:nvPr/>
        </p:nvSpPr>
        <p:spPr>
          <a:xfrm>
            <a:off x="0" y="4291673"/>
            <a:ext cx="12192000" cy="171450"/>
          </a:xfrm>
          <a:prstGeom prst="rect">
            <a:avLst/>
          </a:prstGeom>
          <a:noFill/>
          <a:ln/>
        </p:spPr>
        <p:txBody>
          <a:bodyPr wrap="none" lIns="0" tIns="0" rIns="0" bIns="0" rtlCol="0" anchor="t"/>
          <a:lstStyle/>
          <a:p>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W</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e</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a</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r</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 </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I</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t</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 </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A</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g</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a</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i</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n</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 </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 </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Q</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u</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e</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s</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t</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i</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o</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n</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s</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 </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w</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e</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l</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c</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o</a:t>
            </a:r>
            <a:pPr algn="ctr" indent="0" marL="0">
              <a:buNone/>
            </a:pPr>
            <a:r>
              <a:rPr lang="en-US" sz="1125" spc="113" kern="0" dirty="0">
                <a:solidFill>
                  <a:srgbClr val="CECDC9"/>
                </a:solidFill>
                <a:latin typeface="Microsoft YaHei UI" pitchFamily="34" charset="0"/>
                <a:ea typeface="Microsoft YaHei" pitchFamily="34" charset="-122"/>
                <a:cs typeface="Microsoft YaHei UI" pitchFamily="34" charset="-120"/>
              </a:rPr>
              <a:t>m</a:t>
            </a:r>
            <a:pPr algn="ctr" indent="0" marL="0">
              <a:buNone/>
            </a:pPr>
            <a:r>
              <a:rPr lang="en-US" sz="1125" dirty="0">
                <a:solidFill>
                  <a:srgbClr val="CECDC9"/>
                </a:solidFill>
                <a:latin typeface="Microsoft YaHei UI" pitchFamily="34" charset="0"/>
                <a:ea typeface="Microsoft YaHei" pitchFamily="34" charset="-122"/>
                <a:cs typeface="Microsoft YaHei UI" pitchFamily="34" charset="-120"/>
              </a:rPr>
              <a:t>e</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