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各位领导好，我是华东区渠道销售经理周启航。今天用十五分钟讲三件事：今年的结果和哪些是我做的，一件我做错的事，明年我要接的目标和需要的支持。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如果只记住一句话，就是这一句。后面三页讲结果，三页讲我做成的事，然后是团队、苏北和明年。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一季度只完成 90.6%，欠了 900 万元，主要欠在苏北。二季度开始卖场和营业厅陆续上量，三季度单季超 1,300 万元，到三季度末累计已经比目标多 800 万元。四季度又超了 1,300 万元。全年比目标多 2,100 万元。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这页是我想请大家分开看的：连锁卖场和运营商两条渠道是今年新开的，从谈判到政策是我牵头的，合计 4,950 万元。老渠道的 2,750 万元是团队按原有打法做出来的，不算我个人的。苏北少了 400 万元，后面单独讲。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接下来三件事，每件我都会分开讲：哪一步是我做的，哪一步是团队做的。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这家华东连锁家电卖场去年我们一家店都没有进。我从 1 月开始谈，谈了 4 个月，关键是阶梯返利：年出货过 2,000 万元，返点从 2% 提到 3%，让对方愿意给专柜位置。签下来之后的事是团队做的，两名大客户专员 5 月上了首批 40 家，9 月前上齐 120 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运营商这条线年初是零。我做的是两件事：写方案，去总部把运营商渠道单独的价格政策要下来，这一步卡了一个多月。拿到政策以后，铺货、店员培训和每周的激励结算，都是何嘉文带着团队做的。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这件事主要是我做的。以前补货按月报，经销商压货压到 50 多天，压多了就低价往外窜。我搭了一个周度补货看板，覆盖卖场、营业厅和 50 家重点门店，每周按实际动销给补货建议。周转从 52 天降到 34 天，窜货投诉从 27 起降到 6 起。看板每周的数据维护是渠道专员在做。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团队人数年初年末都是 8 个，中间走了两个、补了两个。离职的那位我面谈过两次没留住，这是我要反省的。今年最想说的是何嘉文，运营商渠道是她带着跑出来的，年中升了主管，现在带两个人。新人顾晓峰 4 月入职，我让他跟了三个月卖场，7 月起独立管 40 家店。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这件事是我判断错了，不是市场的原因。换总代的出发点是老经销商回款慢，我看中新总代资金实力强，但没有逐家核对门店覆盖，新总代只有 64 家店，老经销商有 150 家。1 到 4 月出货同比降了 38%，我又多等了两个月才止损。5 月收回以后改成两家地级分销，加上我们直供重点门店，下半年同比回到正 6%。以后换任何一级经销商，我会先做门店覆盖的逐家核对，再看资金。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客户这边最明显的变化是：进店的人少了 7.5%，但转化率从 11.2% 升到 13.6%，客单价从 1,280 元升到 1,420 元，乘下来日均成交额反而多了约四分之一。以旧换新的订单占比从 18% 升到 31%，是客单价上去的主要原因。所以明年的费用我想放在店里的促销员和以旧换新上，而不是引流。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下面讲明年。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明年目标 5 亿元，比今年多 5,900 万元。连锁卖场从 120 家店扩到 200 家，多 2,600 万元。运营商从 210 个营业厅扩到 350 个，多 1,700 万元。苏北回到 4,500 万元，比换总代之前的 4,300 万元还高一点，多 600 万元。这三条线加起来 4,900 万元，剩下 1,000 万元靠老渠道。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顺序是先稳后扩。一季度先把苏北的两家分销跑满一个完整季度，证明新结构站得住。二季度卖场新增 40 家店，三季度再加 40 家到 200 家，同时营业厅扩到 350 个。四季度是旺季，加上以旧换新冲刺。四个季度目标加起来是 5 亿元。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三项支持，每项我都写清了换来什么。最大的一项是卖场费用，多 260 万元，换卖场多出货 2,600 万元，费比 10%，和今年持平。两个编制一年 36 万元，一个给运营商，一个常驻苏北。苏北两家分销的账期从 30 天放到 45 天，按 4,500 万元出货算，多占用资金约 185 万元，换来分销商敢备货。这三项不批，明年这 4,900 万元我没法承诺。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亿元的目标我接下。今天想请评审小组确认的就是这三项。谢谢。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3621" b="27510"/>
          <a:stretch/>
        </p:blipFill>
        <p:spPr>
          <a:xfrm>
            <a:off x="0" y="0"/>
            <a:ext cx="12192000" cy="2667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2000" y="3034373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203" kern="0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1125" b="1" spc="203" kern="0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125" b="1" spc="203" kern="0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1125" b="1" spc="203" kern="0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pPr algn="l" indent="0" marL="0">
              <a:buNone/>
            </a:pPr>
            <a:r>
              <a:rPr lang="en-US" sz="1125" b="1" spc="203" kern="0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125" b="1" spc="203" kern="0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125" b="1" spc="203" kern="0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1125" b="1" spc="203" kern="0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述</a:t>
            </a:r>
            <a:pPr algn="l" indent="0" marL="0">
              <a:buNone/>
            </a:pPr>
            <a:r>
              <a:rPr lang="en-US" sz="1125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职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0" y="3043537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年 1 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62000" y="3311558"/>
            <a:ext cx="114300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 105%，增量来自我开的两条新渠道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62000" y="4095750"/>
            <a:ext cx="106680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8" name="Text 5"/>
          <p:cNvSpPr/>
          <p:nvPr/>
        </p:nvSpPr>
        <p:spPr>
          <a:xfrm>
            <a:off x="762000" y="43576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述职人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600200" y="4330135"/>
            <a:ext cx="10591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62000" y="47005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岗位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600200" y="4673035"/>
            <a:ext cx="10591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华东区渠道销售经理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62000" y="50434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600200" y="5015935"/>
            <a:ext cx="10591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某消费电子品牌 · 华东区渠道部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62000" y="53863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述职对象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600200" y="5358835"/>
            <a:ext cx="10591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大区总监、人力资源部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5905500" y="4232312"/>
            <a:ext cx="62865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4.41</a:t>
            </a:r>
            <a:endParaRPr lang="en-US" sz="4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848780" y="4615885"/>
            <a:ext cx="53432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亿元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5905500" y="4910437"/>
            <a:ext cx="6286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全年出货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7823200" y="4232312"/>
            <a:ext cx="43688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105.0%</a:t>
            </a:r>
            <a:endParaRPr lang="en-US" sz="4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823200" y="4910437"/>
            <a:ext cx="4368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目标完成率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9740900" y="4232312"/>
            <a:ext cx="24511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6E69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4,950</a:t>
            </a:r>
            <a:endParaRPr lang="en-US" sz="4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11061827" y="4615885"/>
            <a:ext cx="113017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B6E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9740900" y="4910437"/>
            <a:ext cx="2451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两条新渠道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9740900" y="5138261"/>
            <a:ext cx="95250" cy="95250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25" name="Text 22"/>
          <p:cNvSpPr/>
          <p:nvPr/>
        </p:nvSpPr>
        <p:spPr>
          <a:xfrm>
            <a:off x="9893300" y="5110100"/>
            <a:ext cx="2298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我牵头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1124679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1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534318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01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92033" y="557512"/>
            <a:ext cx="1119996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1379429"/>
            <a:ext cx="114300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今年超额 5%，靠的是两条新渠道，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00" y="2017604"/>
            <a:ext cx="114300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苏北换总代</a:t>
            </a:r>
            <a:pPr algn="l" indent="0" marL="0">
              <a:buNone/>
            </a:pPr>
            <a:r>
              <a:rPr lang="en-US" sz="36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是我最大的失误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62000" y="2524125"/>
            <a:ext cx="2286000" cy="38100"/>
          </a:xfrm>
          <a:prstGeom prst="rect">
            <a:avLst/>
          </a:prstGeom>
          <a:solidFill>
            <a:srgbClr val="B42318"/>
          </a:solidFill>
          <a:ln/>
        </p:spPr>
      </p:sp>
      <p:sp>
        <p:nvSpPr>
          <p:cNvPr id="11" name="Text 9"/>
          <p:cNvSpPr/>
          <p:nvPr/>
        </p:nvSpPr>
        <p:spPr>
          <a:xfrm>
            <a:off x="762000" y="3064394"/>
            <a:ext cx="11430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全年出货 4.41 亿元，完成 105%。净增的 7,300 万元里，约三分之二来自我今年开的连锁卖场和运营商两条渠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62000" y="3388244"/>
            <a:ext cx="11430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道。苏北少的 400 万元，是我年初换总代时判断错了。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62000" y="4476750"/>
            <a:ext cx="106680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14" name="Text 12"/>
          <p:cNvSpPr/>
          <p:nvPr/>
        </p:nvSpPr>
        <p:spPr>
          <a:xfrm>
            <a:off x="762000" y="4623066"/>
            <a:ext cx="114300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105.0%</a:t>
            </a:r>
            <a:endParaRPr lang="en-US" sz="4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62000" y="5367998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全年目标完成率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73430" y="5711666"/>
            <a:ext cx="74295" cy="55245"/>
          </a:xfrm>
          <a:custGeom>
            <a:avLst/>
            <a:gdLst/>
            <a:ahLst/>
            <a:cxnLst/>
            <a:rect l="l" t="t" r="r" b="b"/>
            <a:pathLst>
              <a:path w="74295" h="55245">
                <a:moveTo>
                  <a:pt x="0" y="28575"/>
                </a:moveTo>
                <a:lnTo>
                  <a:pt x="26670" y="55245"/>
                </a:lnTo>
                <a:lnTo>
                  <a:pt x="74295" y="0"/>
                </a:lnTo>
              </a:path>
            </a:pathLst>
          </a:custGeom>
          <a:noFill/>
          <a:ln w="17145">
            <a:solidFill>
              <a:srgbClr val="5B647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5662550"/>
            <a:ext cx="11277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达成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318000" y="4495800"/>
            <a:ext cx="9525" cy="1333500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9" name="Text 17"/>
          <p:cNvSpPr/>
          <p:nvPr/>
        </p:nvSpPr>
        <p:spPr>
          <a:xfrm>
            <a:off x="4546600" y="4623066"/>
            <a:ext cx="7645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0B6E69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4,950</a:t>
            </a:r>
            <a:endParaRPr lang="en-US" sz="4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959158" y="5044510"/>
            <a:ext cx="623284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B6E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46600" y="5367998"/>
            <a:ext cx="7645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两条新渠道出货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546600" y="5690711"/>
            <a:ext cx="95250" cy="95250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23" name="Text 21"/>
          <p:cNvSpPr/>
          <p:nvPr/>
        </p:nvSpPr>
        <p:spPr>
          <a:xfrm>
            <a:off x="4699000" y="5662550"/>
            <a:ext cx="7493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我牵头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874000" y="4495800"/>
            <a:ext cx="9525" cy="1333500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25" name="Text 23"/>
          <p:cNvSpPr/>
          <p:nvPr/>
        </p:nvSpPr>
        <p:spPr>
          <a:xfrm>
            <a:off x="8102600" y="4623066"/>
            <a:ext cx="4089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</a:t>
            </a:r>
            <a:pPr algn="l" indent="0" marL="0">
              <a:buNone/>
            </a:pPr>
            <a:r>
              <a:rPr lang="en-US" sz="4500" b="1" dirty="0">
                <a:solidFill>
                  <a:srgbClr val="B42318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400</a:t>
            </a:r>
            <a:endParaRPr lang="en-US" sz="4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531617" y="5044510"/>
            <a:ext cx="266038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02600" y="5367998"/>
            <a:ext cx="4089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苏北同比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114030" y="570214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90" h="72390">
                <a:moveTo>
                  <a:pt x="0" y="0"/>
                </a:moveTo>
                <a:lnTo>
                  <a:pt x="72390" y="72390"/>
                </a:lnTo>
                <a:moveTo>
                  <a:pt x="72390" y="0"/>
                </a:moveTo>
                <a:lnTo>
                  <a:pt x="0" y="72390"/>
                </a:lnTo>
              </a:path>
            </a:pathLst>
          </a:custGeom>
          <a:noFill/>
          <a:ln w="19050">
            <a:solidFill>
              <a:srgbClr val="B4231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55000" y="5662550"/>
            <a:ext cx="393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我的失误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1124517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2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534318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01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92033" y="557512"/>
            <a:ext cx="1119996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830720"/>
            <a:ext cx="114300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全年 4.41 亿元，完成 105%，一季度欠的账三季度补回来了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464844" y="1669256"/>
            <a:ext cx="100013" cy="100013"/>
          </a:xfrm>
          <a:prstGeom prst="rect">
            <a:avLst/>
          </a:prstGeom>
          <a:noFill/>
          <a:ln w="14288">
            <a:solidFill>
              <a:srgbClr val="5B647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629150" y="1652525"/>
            <a:ext cx="7562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年初目标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295900" y="1662113"/>
            <a:ext cx="114300" cy="114300"/>
          </a:xfrm>
          <a:prstGeom prst="rect">
            <a:avLst/>
          </a:prstGeom>
          <a:solidFill>
            <a:srgbClr val="2E353D"/>
          </a:solidFill>
          <a:ln/>
        </p:spPr>
      </p:sp>
      <p:sp>
        <p:nvSpPr>
          <p:cNvPr id="12" name="Text 10"/>
          <p:cNvSpPr/>
          <p:nvPr/>
        </p:nvSpPr>
        <p:spPr>
          <a:xfrm>
            <a:off x="5467350" y="1652525"/>
            <a:ext cx="6724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实际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69169" y="3095965"/>
            <a:ext cx="366713" cy="1945141"/>
          </a:xfrm>
          <a:prstGeom prst="rect">
            <a:avLst/>
          </a:prstGeom>
          <a:noFill/>
          <a:ln w="14288">
            <a:solidFill>
              <a:srgbClr val="5B6470"/>
            </a:solidFill>
            <a:prstDash val="dash"/>
          </a:ln>
        </p:spPr>
      </p:sp>
      <p:sp>
        <p:nvSpPr>
          <p:cNvPr id="14" name="Shape 12"/>
          <p:cNvSpPr/>
          <p:nvPr/>
        </p:nvSpPr>
        <p:spPr>
          <a:xfrm>
            <a:off x="1419225" y="3272518"/>
            <a:ext cx="381000" cy="1775732"/>
          </a:xfrm>
          <a:prstGeom prst="rect">
            <a:avLst/>
          </a:prstGeom>
          <a:solidFill>
            <a:srgbClr val="2E353D"/>
          </a:solidFill>
          <a:ln/>
        </p:spPr>
      </p:sp>
      <p:sp>
        <p:nvSpPr>
          <p:cNvPr id="15" name="Text 13"/>
          <p:cNvSpPr/>
          <p:nvPr/>
        </p:nvSpPr>
        <p:spPr>
          <a:xfrm>
            <a:off x="1449958" y="3063771"/>
            <a:ext cx="1074204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2318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8,700</a:t>
            </a:r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5139037"/>
            <a:ext cx="2762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一季度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207419" y="2912269"/>
            <a:ext cx="366713" cy="2128838"/>
          </a:xfrm>
          <a:prstGeom prst="rect">
            <a:avLst/>
          </a:prstGeom>
          <a:noFill/>
          <a:ln w="14288">
            <a:solidFill>
              <a:srgbClr val="5B6470"/>
            </a:solidFill>
            <a:prstDash val="dash"/>
          </a:ln>
        </p:spPr>
      </p:sp>
      <p:sp>
        <p:nvSpPr>
          <p:cNvPr id="18" name="Shape 16"/>
          <p:cNvSpPr/>
          <p:nvPr/>
        </p:nvSpPr>
        <p:spPr>
          <a:xfrm>
            <a:off x="2657475" y="2823482"/>
            <a:ext cx="381000" cy="2224768"/>
          </a:xfrm>
          <a:prstGeom prst="rect">
            <a:avLst/>
          </a:prstGeom>
          <a:solidFill>
            <a:srgbClr val="2E353D"/>
          </a:solidFill>
          <a:ln/>
        </p:spPr>
      </p:sp>
      <p:sp>
        <p:nvSpPr>
          <p:cNvPr id="19" name="Text 17"/>
          <p:cNvSpPr/>
          <p:nvPr/>
        </p:nvSpPr>
        <p:spPr>
          <a:xfrm>
            <a:off x="2666099" y="2614735"/>
            <a:ext cx="952590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10,900</a:t>
            </a:r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0" y="5139037"/>
            <a:ext cx="523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二季度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445669" y="3034733"/>
            <a:ext cx="366713" cy="2006373"/>
          </a:xfrm>
          <a:prstGeom prst="rect">
            <a:avLst/>
          </a:prstGeom>
          <a:noFill/>
          <a:ln w="14288">
            <a:solidFill>
              <a:srgbClr val="5B6470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3895725" y="2762250"/>
            <a:ext cx="381000" cy="2286000"/>
          </a:xfrm>
          <a:prstGeom prst="rect">
            <a:avLst/>
          </a:prstGeom>
          <a:solidFill>
            <a:srgbClr val="2E353D"/>
          </a:solidFill>
          <a:ln/>
        </p:spPr>
      </p:sp>
      <p:sp>
        <p:nvSpPr>
          <p:cNvPr id="23" name="Text 21"/>
          <p:cNvSpPr/>
          <p:nvPr/>
        </p:nvSpPr>
        <p:spPr>
          <a:xfrm>
            <a:off x="3918731" y="2553503"/>
            <a:ext cx="8273269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11,200</a:t>
            </a:r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2357375"/>
            <a:ext cx="7715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三季度末累计 +800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5139037"/>
            <a:ext cx="7715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三季度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683919" y="2606108"/>
            <a:ext cx="366713" cy="2434998"/>
          </a:xfrm>
          <a:prstGeom prst="rect">
            <a:avLst/>
          </a:prstGeom>
          <a:noFill/>
          <a:ln w="14288">
            <a:solidFill>
              <a:srgbClr val="5B6470"/>
            </a:solidFill>
            <a:prstDash val="dash"/>
          </a:ln>
        </p:spPr>
      </p:sp>
      <p:sp>
        <p:nvSpPr>
          <p:cNvPr id="27" name="Shape 25"/>
          <p:cNvSpPr/>
          <p:nvPr/>
        </p:nvSpPr>
        <p:spPr>
          <a:xfrm>
            <a:off x="5133975" y="2333625"/>
            <a:ext cx="381000" cy="2714625"/>
          </a:xfrm>
          <a:prstGeom prst="rect">
            <a:avLst/>
          </a:prstGeom>
          <a:solidFill>
            <a:srgbClr val="2E353D"/>
          </a:solidFill>
          <a:ln/>
        </p:spPr>
      </p:sp>
      <p:sp>
        <p:nvSpPr>
          <p:cNvPr id="28" name="Text 26"/>
          <p:cNvSpPr/>
          <p:nvPr/>
        </p:nvSpPr>
        <p:spPr>
          <a:xfrm>
            <a:off x="5143079" y="2124878"/>
            <a:ext cx="704892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13,300</a:t>
            </a:r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0" y="5139037"/>
            <a:ext cx="10191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四季度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62000" y="5048250"/>
            <a:ext cx="4953000" cy="14288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31" name="Text 29"/>
          <p:cNvSpPr/>
          <p:nvPr/>
        </p:nvSpPr>
        <p:spPr>
          <a:xfrm>
            <a:off x="6286500" y="1662050"/>
            <a:ext cx="5905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季</a:t>
            </a:r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1662050"/>
            <a:ext cx="80200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初</a:t>
            </a:r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</a:t>
            </a:r>
            <a:pPr algn="r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1662050"/>
            <a:ext cx="9086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</a:t>
            </a:r>
            <a:pPr algn="r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际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1662050"/>
            <a:ext cx="10058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差</a:t>
            </a:r>
            <a:pPr algn="r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额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0325100" y="1662050"/>
            <a:ext cx="1866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</a:t>
            </a:r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286500" y="1905000"/>
            <a:ext cx="51435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37" name="Shape 35"/>
          <p:cNvSpPr/>
          <p:nvPr/>
        </p:nvSpPr>
        <p:spPr>
          <a:xfrm>
            <a:off x="6172200" y="1924050"/>
            <a:ext cx="5372100" cy="514350"/>
          </a:xfrm>
          <a:prstGeom prst="rect">
            <a:avLst/>
          </a:prstGeom>
          <a:solidFill>
            <a:srgbClr val="FAF0EF"/>
          </a:solidFill>
          <a:ln/>
        </p:spPr>
      </p:sp>
      <p:sp>
        <p:nvSpPr>
          <p:cNvPr id="38" name="Text 36"/>
          <p:cNvSpPr/>
          <p:nvPr/>
        </p:nvSpPr>
        <p:spPr>
          <a:xfrm>
            <a:off x="6286500" y="2100923"/>
            <a:ext cx="5905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一季度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593564" y="2068015"/>
            <a:ext cx="4598436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9,600</a:t>
            </a:r>
            <a:endParaRPr lang="en-US" sz="14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653198" y="2068015"/>
            <a:ext cx="3538802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8,700</a:t>
            </a:r>
            <a:endParaRPr lang="en-US" sz="14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9628023" y="2068015"/>
            <a:ext cx="2563977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</a:t>
            </a:r>
            <a:pPr algn="l" indent="0" marL="0">
              <a:buNone/>
            </a:pPr>
            <a:r>
              <a:rPr lang="en-US" sz="1425" b="1" dirty="0">
                <a:solidFill>
                  <a:srgbClr val="B42318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900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10338816" y="2144935"/>
            <a:ext cx="86868" cy="86868"/>
          </a:xfrm>
          <a:custGeom>
            <a:avLst/>
            <a:gdLst/>
            <a:ahLst/>
            <a:cxnLst/>
            <a:rect l="l" t="t" r="r" b="b"/>
            <a:pathLst>
              <a:path w="86868" h="86868">
                <a:moveTo>
                  <a:pt x="0" y="0"/>
                </a:moveTo>
                <a:lnTo>
                  <a:pt x="86868" y="86868"/>
                </a:lnTo>
                <a:moveTo>
                  <a:pt x="86868" y="0"/>
                </a:moveTo>
                <a:lnTo>
                  <a:pt x="0" y="86868"/>
                </a:lnTo>
              </a:path>
            </a:pathLst>
          </a:custGeom>
          <a:noFill/>
          <a:ln w="22860">
            <a:solidFill>
              <a:srgbClr val="B4231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0506075" y="2100923"/>
            <a:ext cx="16859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未达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6286500" y="2428875"/>
            <a:ext cx="5143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45" name="Text 43"/>
          <p:cNvSpPr/>
          <p:nvPr/>
        </p:nvSpPr>
        <p:spPr>
          <a:xfrm>
            <a:off x="6286500" y="2615273"/>
            <a:ext cx="5905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二季度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7520722" y="2582365"/>
            <a:ext cx="4671278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10,500</a:t>
            </a:r>
            <a:endParaRPr lang="en-US" sz="14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8593186" y="2582365"/>
            <a:ext cx="3598814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10,900</a:t>
            </a:r>
            <a:endParaRPr lang="en-US" sz="14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9660092" y="2582365"/>
            <a:ext cx="2531908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+400</a:t>
            </a:r>
            <a:endParaRPr lang="en-US" sz="14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10338816" y="2670715"/>
            <a:ext cx="89154" cy="66294"/>
          </a:xfrm>
          <a:custGeom>
            <a:avLst/>
            <a:gdLst/>
            <a:ahLst/>
            <a:cxnLst/>
            <a:rect l="l" t="t" r="r" b="b"/>
            <a:pathLst>
              <a:path w="89154" h="66294">
                <a:moveTo>
                  <a:pt x="0" y="34290"/>
                </a:moveTo>
                <a:lnTo>
                  <a:pt x="32004" y="66294"/>
                </a:lnTo>
                <a:lnTo>
                  <a:pt x="89154" y="0"/>
                </a:lnTo>
              </a:path>
            </a:pathLst>
          </a:custGeom>
          <a:noFill/>
          <a:ln w="20574">
            <a:solidFill>
              <a:srgbClr val="08534F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0506075" y="2615273"/>
            <a:ext cx="16859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达成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6286500" y="2943225"/>
            <a:ext cx="5143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52" name="Text 50"/>
          <p:cNvSpPr/>
          <p:nvPr/>
        </p:nvSpPr>
        <p:spPr>
          <a:xfrm>
            <a:off x="6286500" y="3129623"/>
            <a:ext cx="5905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三季度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7593564" y="3096715"/>
            <a:ext cx="4598436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9,900</a:t>
            </a:r>
            <a:endParaRPr lang="en-US" sz="14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8632223" y="3096715"/>
            <a:ext cx="3559777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11,200</a:t>
            </a:r>
            <a:endParaRPr lang="en-US" sz="14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9566130" y="3096715"/>
            <a:ext cx="262587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+1,300</a:t>
            </a:r>
            <a:endParaRPr lang="en-US" sz="14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10338816" y="3185065"/>
            <a:ext cx="89154" cy="66294"/>
          </a:xfrm>
          <a:custGeom>
            <a:avLst/>
            <a:gdLst/>
            <a:ahLst/>
            <a:cxnLst/>
            <a:rect l="l" t="t" r="r" b="b"/>
            <a:pathLst>
              <a:path w="89154" h="66294">
                <a:moveTo>
                  <a:pt x="0" y="34290"/>
                </a:moveTo>
                <a:lnTo>
                  <a:pt x="32004" y="66294"/>
                </a:lnTo>
                <a:lnTo>
                  <a:pt x="89154" y="0"/>
                </a:lnTo>
              </a:path>
            </a:pathLst>
          </a:custGeom>
          <a:noFill/>
          <a:ln w="20574">
            <a:solidFill>
              <a:srgbClr val="08534F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10506075" y="3129623"/>
            <a:ext cx="16859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超额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6286500" y="3457575"/>
            <a:ext cx="5143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59" name="Text 57"/>
          <p:cNvSpPr/>
          <p:nvPr/>
        </p:nvSpPr>
        <p:spPr>
          <a:xfrm>
            <a:off x="6286500" y="3643973"/>
            <a:ext cx="5905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四季度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7525753" y="3611065"/>
            <a:ext cx="4666247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12,000</a:t>
            </a:r>
            <a:endParaRPr lang="en-US" sz="14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8594489" y="3611065"/>
            <a:ext cx="3597511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13,300</a:t>
            </a:r>
            <a:endParaRPr lang="en-US" sz="14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9566130" y="3611065"/>
            <a:ext cx="262587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+1,300</a:t>
            </a:r>
            <a:endParaRPr lang="en-US" sz="14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10338816" y="3699415"/>
            <a:ext cx="89154" cy="66294"/>
          </a:xfrm>
          <a:custGeom>
            <a:avLst/>
            <a:gdLst/>
            <a:ahLst/>
            <a:cxnLst/>
            <a:rect l="l" t="t" r="r" b="b"/>
            <a:pathLst>
              <a:path w="89154" h="66294">
                <a:moveTo>
                  <a:pt x="0" y="34290"/>
                </a:moveTo>
                <a:lnTo>
                  <a:pt x="32004" y="66294"/>
                </a:lnTo>
                <a:lnTo>
                  <a:pt x="89154" y="0"/>
                </a:lnTo>
              </a:path>
            </a:pathLst>
          </a:custGeom>
          <a:noFill/>
          <a:ln w="20574">
            <a:solidFill>
              <a:srgbClr val="08534F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0506075" y="3643973"/>
            <a:ext cx="16859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超额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6286500" y="3971925"/>
            <a:ext cx="5143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66" name="Shape 64"/>
          <p:cNvSpPr/>
          <p:nvPr/>
        </p:nvSpPr>
        <p:spPr>
          <a:xfrm>
            <a:off x="6286500" y="3981450"/>
            <a:ext cx="51435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67" name="Text 65"/>
          <p:cNvSpPr/>
          <p:nvPr/>
        </p:nvSpPr>
        <p:spPr>
          <a:xfrm>
            <a:off x="6286500" y="4196423"/>
            <a:ext cx="5905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全年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7454722" y="4154047"/>
            <a:ext cx="473727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42,000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8553336" y="4154047"/>
            <a:ext cx="363866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44,100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9542545" y="4154047"/>
            <a:ext cx="264945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+2,100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10325100" y="4087946"/>
            <a:ext cx="18669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B6E69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105.0%</a:t>
            </a:r>
            <a:endParaRPr lang="en-US" sz="22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6286500" y="4748512"/>
            <a:ext cx="5905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同比增长 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6859358" y="4706382"/>
            <a:ext cx="5332642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82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+19.8%</a:t>
            </a:r>
            <a:endParaRPr lang="en-US" sz="13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7348059" y="4748512"/>
            <a:ext cx="484394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，2025 年为 3.68 亿元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762000" y="6119750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口径：华东区渠道出货额（含税），单位万元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1123983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3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534318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01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92033" y="557512"/>
            <a:ext cx="1119996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830720"/>
            <a:ext cx="114300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净增 7,300 万元，约三分之二来自两条新渠道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00" y="1585850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单位：万元　纵轴从 30,000 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58850" y="3693335"/>
            <a:ext cx="590550" cy="1259665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11" name="Text 9"/>
          <p:cNvSpPr/>
          <p:nvPr/>
        </p:nvSpPr>
        <p:spPr>
          <a:xfrm>
            <a:off x="1030493" y="3465653"/>
            <a:ext cx="11161507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36,800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549400" y="3688573"/>
            <a:ext cx="393700" cy="0"/>
          </a:xfrm>
          <a:prstGeom prst="line">
            <a:avLst/>
          </a:prstGeom>
          <a:noFill/>
          <a:ln w="9525">
            <a:solidFill>
              <a:srgbClr val="5B6470"/>
            </a:solidFill>
            <a:prstDash val="sysDot"/>
          </a:ln>
        </p:spPr>
      </p:sp>
      <p:sp>
        <p:nvSpPr>
          <p:cNvPr id="13" name="Text 11"/>
          <p:cNvSpPr/>
          <p:nvPr/>
        </p:nvSpPr>
        <p:spPr>
          <a:xfrm>
            <a:off x="0" y="5062837"/>
            <a:ext cx="2508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943100" y="3119076"/>
            <a:ext cx="590550" cy="574259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15" name="Text 13"/>
          <p:cNvSpPr/>
          <p:nvPr/>
        </p:nvSpPr>
        <p:spPr>
          <a:xfrm>
            <a:off x="2031103" y="2891394"/>
            <a:ext cx="10160897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+3,100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533650" y="3114314"/>
            <a:ext cx="393700" cy="0"/>
          </a:xfrm>
          <a:prstGeom prst="line">
            <a:avLst/>
          </a:prstGeom>
          <a:noFill/>
          <a:ln w="9525">
            <a:solidFill>
              <a:srgbClr val="5B6470"/>
            </a:solidFill>
            <a:prstDash val="sysDot"/>
          </a:ln>
        </p:spPr>
      </p:sp>
      <p:sp>
        <p:nvSpPr>
          <p:cNvPr id="17" name="Text 15"/>
          <p:cNvSpPr/>
          <p:nvPr/>
        </p:nvSpPr>
        <p:spPr>
          <a:xfrm>
            <a:off x="0" y="5062837"/>
            <a:ext cx="4476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连锁卖场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000250" y="5336858"/>
            <a:ext cx="85725" cy="85725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19" name="Text 17"/>
          <p:cNvSpPr/>
          <p:nvPr/>
        </p:nvSpPr>
        <p:spPr>
          <a:xfrm>
            <a:off x="2133600" y="5309764"/>
            <a:ext cx="10058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我牵头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927350" y="2776373"/>
            <a:ext cx="590550" cy="342703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21" name="Text 19"/>
          <p:cNvSpPr/>
          <p:nvPr/>
        </p:nvSpPr>
        <p:spPr>
          <a:xfrm>
            <a:off x="3013349" y="2548691"/>
            <a:ext cx="917865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+1,850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517900" y="2771611"/>
            <a:ext cx="393700" cy="0"/>
          </a:xfrm>
          <a:prstGeom prst="line">
            <a:avLst/>
          </a:prstGeom>
          <a:noFill/>
          <a:ln w="9525">
            <a:solidFill>
              <a:srgbClr val="5B6470"/>
            </a:solidFill>
            <a:prstDash val="sysDot"/>
          </a:ln>
        </p:spPr>
      </p:sp>
      <p:sp>
        <p:nvSpPr>
          <p:cNvPr id="23" name="Text 21"/>
          <p:cNvSpPr/>
          <p:nvPr/>
        </p:nvSpPr>
        <p:spPr>
          <a:xfrm>
            <a:off x="0" y="5062837"/>
            <a:ext cx="6445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运营商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984500" y="5336858"/>
            <a:ext cx="85725" cy="85725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25" name="Text 23"/>
          <p:cNvSpPr/>
          <p:nvPr/>
        </p:nvSpPr>
        <p:spPr>
          <a:xfrm>
            <a:off x="3117850" y="5309764"/>
            <a:ext cx="9074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我牵头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911600" y="2266950"/>
            <a:ext cx="590550" cy="509423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27" name="Text 25"/>
          <p:cNvSpPr/>
          <p:nvPr/>
        </p:nvSpPr>
        <p:spPr>
          <a:xfrm>
            <a:off x="3988067" y="2039268"/>
            <a:ext cx="820393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+2,750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502150" y="2262188"/>
            <a:ext cx="393700" cy="0"/>
          </a:xfrm>
          <a:prstGeom prst="line">
            <a:avLst/>
          </a:prstGeom>
          <a:noFill/>
          <a:ln w="9525">
            <a:solidFill>
              <a:srgbClr val="5B6470"/>
            </a:solidFill>
            <a:prstDash val="sysDot"/>
          </a:ln>
        </p:spPr>
      </p:sp>
      <p:sp>
        <p:nvSpPr>
          <p:cNvPr id="29" name="Text 27"/>
          <p:cNvSpPr/>
          <p:nvPr/>
        </p:nvSpPr>
        <p:spPr>
          <a:xfrm>
            <a:off x="0" y="5062837"/>
            <a:ext cx="8413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老渠道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033044" y="5344001"/>
            <a:ext cx="71438" cy="71438"/>
          </a:xfrm>
          <a:prstGeom prst="rect">
            <a:avLst/>
          </a:prstGeom>
          <a:noFill/>
          <a:ln w="14288">
            <a:solidFill>
              <a:srgbClr val="5B647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159250" y="5309764"/>
            <a:ext cx="8032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895850" y="2266950"/>
            <a:ext cx="590550" cy="74098"/>
          </a:xfrm>
          <a:prstGeom prst="rect">
            <a:avLst/>
          </a:prstGeom>
          <a:solidFill>
            <a:srgbClr val="B42318"/>
          </a:solidFill>
          <a:ln/>
        </p:spPr>
      </p:sp>
      <p:sp>
        <p:nvSpPr>
          <p:cNvPr id="33" name="Text 31"/>
          <p:cNvSpPr/>
          <p:nvPr/>
        </p:nvSpPr>
        <p:spPr>
          <a:xfrm>
            <a:off x="5005669" y="2039268"/>
            <a:ext cx="718633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</a:t>
            </a:r>
            <a:pPr algn="l" indent="0" marL="0">
              <a:buNone/>
            </a:pPr>
            <a:r>
              <a:rPr lang="en-US" sz="1200" b="1" dirty="0">
                <a:solidFill>
                  <a:srgbClr val="B42318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400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486400" y="2336285"/>
            <a:ext cx="393700" cy="0"/>
          </a:xfrm>
          <a:prstGeom prst="line">
            <a:avLst/>
          </a:prstGeom>
          <a:noFill/>
          <a:ln w="9525">
            <a:solidFill>
              <a:srgbClr val="5B6470"/>
            </a:solidFill>
            <a:prstDash val="sysDot"/>
          </a:ln>
        </p:spPr>
      </p:sp>
      <p:sp>
        <p:nvSpPr>
          <p:cNvPr id="35" name="Text 33"/>
          <p:cNvSpPr/>
          <p:nvPr/>
        </p:nvSpPr>
        <p:spPr>
          <a:xfrm>
            <a:off x="0" y="5062837"/>
            <a:ext cx="10382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4906137" y="5347145"/>
            <a:ext cx="65151" cy="65151"/>
          </a:xfrm>
          <a:custGeom>
            <a:avLst/>
            <a:gdLst/>
            <a:ahLst/>
            <a:cxnLst/>
            <a:rect l="l" t="t" r="r" b="b"/>
            <a:pathLst>
              <a:path w="65151" h="65151">
                <a:moveTo>
                  <a:pt x="0" y="0"/>
                </a:moveTo>
                <a:lnTo>
                  <a:pt x="65151" y="65151"/>
                </a:lnTo>
                <a:moveTo>
                  <a:pt x="65151" y="0"/>
                </a:moveTo>
                <a:lnTo>
                  <a:pt x="0" y="65151"/>
                </a:lnTo>
              </a:path>
            </a:pathLst>
          </a:custGeom>
          <a:noFill/>
          <a:ln w="17145">
            <a:solidFill>
              <a:srgbClr val="B4231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029200" y="5309764"/>
            <a:ext cx="7162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我的失误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5880100" y="2341048"/>
            <a:ext cx="590550" cy="2611952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39" name="Text 37"/>
          <p:cNvSpPr/>
          <p:nvPr/>
        </p:nvSpPr>
        <p:spPr>
          <a:xfrm>
            <a:off x="5961969" y="2113366"/>
            <a:ext cx="623003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44,100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158750" y="5062837"/>
            <a:ext cx="12033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762000" y="4953000"/>
            <a:ext cx="5905500" cy="14288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42" name="Text 40"/>
          <p:cNvSpPr/>
          <p:nvPr/>
        </p:nvSpPr>
        <p:spPr>
          <a:xfrm>
            <a:off x="7429500" y="1690625"/>
            <a:ext cx="4762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净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增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量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归</a:t>
            </a:r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属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7429500" y="1905000"/>
            <a:ext cx="40005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44" name="Shape 42"/>
          <p:cNvSpPr/>
          <p:nvPr/>
        </p:nvSpPr>
        <p:spPr>
          <a:xfrm>
            <a:off x="7429500" y="2085975"/>
            <a:ext cx="95250" cy="95250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45" name="Text 43"/>
          <p:cNvSpPr/>
          <p:nvPr/>
        </p:nvSpPr>
        <p:spPr>
          <a:xfrm>
            <a:off x="7639050" y="2046154"/>
            <a:ext cx="4552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连锁卖场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11012481" y="2010922"/>
            <a:ext cx="117951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3,100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7429500" y="2333625"/>
            <a:ext cx="4000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48" name="Shape 46"/>
          <p:cNvSpPr/>
          <p:nvPr/>
        </p:nvSpPr>
        <p:spPr>
          <a:xfrm>
            <a:off x="7429500" y="2505075"/>
            <a:ext cx="95250" cy="95250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49" name="Text 47"/>
          <p:cNvSpPr/>
          <p:nvPr/>
        </p:nvSpPr>
        <p:spPr>
          <a:xfrm>
            <a:off x="7639050" y="2465254"/>
            <a:ext cx="4552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11007471" y="2430022"/>
            <a:ext cx="118452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1,850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7429500" y="2752725"/>
            <a:ext cx="4000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52" name="Text 50"/>
          <p:cNvSpPr/>
          <p:nvPr/>
        </p:nvSpPr>
        <p:spPr>
          <a:xfrm>
            <a:off x="7639050" y="2910548"/>
            <a:ext cx="4552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我牵头的两条新渠道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7639050" y="3109850"/>
            <a:ext cx="4552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占净增量 68%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10651141" y="2858497"/>
            <a:ext cx="1540859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0B6E69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4,950</a:t>
            </a:r>
            <a:endParaRPr lang="en-US" sz="25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7429500" y="3362325"/>
            <a:ext cx="4000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56" name="Shape 54"/>
          <p:cNvSpPr/>
          <p:nvPr/>
        </p:nvSpPr>
        <p:spPr>
          <a:xfrm>
            <a:off x="7436644" y="3540919"/>
            <a:ext cx="80963" cy="80963"/>
          </a:xfrm>
          <a:prstGeom prst="rect">
            <a:avLst/>
          </a:prstGeom>
          <a:noFill/>
          <a:ln w="14288">
            <a:solidFill>
              <a:srgbClr val="5B647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7639050" y="3493954"/>
            <a:ext cx="4552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老渠道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10983639" y="3458722"/>
            <a:ext cx="120836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2,750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7429500" y="3781425"/>
            <a:ext cx="4000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60" name="Shape 58"/>
          <p:cNvSpPr/>
          <p:nvPr/>
        </p:nvSpPr>
        <p:spPr>
          <a:xfrm>
            <a:off x="7440930" y="396430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90" h="72390">
                <a:moveTo>
                  <a:pt x="0" y="0"/>
                </a:moveTo>
                <a:lnTo>
                  <a:pt x="72390" y="72390"/>
                </a:lnTo>
                <a:moveTo>
                  <a:pt x="72390" y="0"/>
                </a:moveTo>
                <a:lnTo>
                  <a:pt x="0" y="72390"/>
                </a:lnTo>
              </a:path>
            </a:pathLst>
          </a:custGeom>
          <a:noFill/>
          <a:ln w="19050">
            <a:solidFill>
              <a:srgbClr val="B42318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7639050" y="3913054"/>
            <a:ext cx="4552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10966361" y="3877822"/>
            <a:ext cx="122563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</a:t>
            </a:r>
            <a:pPr algn="l" indent="0" marL="0">
              <a:buNone/>
            </a:pPr>
            <a:r>
              <a:rPr lang="en-US" sz="1500" b="1" dirty="0">
                <a:solidFill>
                  <a:srgbClr val="B42318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400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7429500" y="4200525"/>
            <a:ext cx="4000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64" name="Shape 62"/>
          <p:cNvSpPr/>
          <p:nvPr/>
        </p:nvSpPr>
        <p:spPr>
          <a:xfrm>
            <a:off x="7429500" y="4200525"/>
            <a:ext cx="40005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65" name="Text 63"/>
          <p:cNvSpPr/>
          <p:nvPr/>
        </p:nvSpPr>
        <p:spPr>
          <a:xfrm>
            <a:off x="7639050" y="4370254"/>
            <a:ext cx="4552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净增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10889910" y="4310486"/>
            <a:ext cx="130209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7,300</a:t>
            </a:r>
            <a:endParaRPr lang="en-US" sz="18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762000" y="6119750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口径：华东区渠道出货额（含税），单位万元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24601" r="30062" t="0" b="0"/>
          <a:stretch/>
        </p:blipFill>
        <p:spPr>
          <a:xfrm>
            <a:off x="6667500" y="0"/>
            <a:ext cx="5524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2000" y="464082"/>
            <a:ext cx="11430000" cy="1371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0" b="1" dirty="0">
                <a:solidFill>
                  <a:srgbClr val="0B6E69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02</a:t>
            </a:r>
            <a:endParaRPr lang="en-US" sz="90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173796" y="1471912"/>
            <a:ext cx="1001820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62000" y="1997108"/>
            <a:ext cx="114300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三件我做成的事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62000" y="2644933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每件分清哪些是我做的，哪些是团队做的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62000" y="4000500"/>
            <a:ext cx="53340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9" name="Text 6"/>
          <p:cNvSpPr/>
          <p:nvPr/>
        </p:nvSpPr>
        <p:spPr>
          <a:xfrm>
            <a:off x="762000" y="4201557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</a:t>
            </a:r>
            <a:endParaRPr lang="en-US" sz="13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85850" y="4130471"/>
            <a:ext cx="111061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连锁卖场进了 120 家店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1085850" y="4374833"/>
            <a:ext cx="85725" cy="85725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12" name="Text 9"/>
          <p:cNvSpPr/>
          <p:nvPr/>
        </p:nvSpPr>
        <p:spPr>
          <a:xfrm>
            <a:off x="1219200" y="4347739"/>
            <a:ext cx="10972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我牵头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5318752" y="4163801"/>
            <a:ext cx="6873248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3,100</a:t>
            </a:r>
            <a:endParaRPr lang="en-US" sz="18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848350" y="4271900"/>
            <a:ext cx="6343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762000" y="4600575"/>
            <a:ext cx="5334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6" name="Text 13"/>
          <p:cNvSpPr/>
          <p:nvPr/>
        </p:nvSpPr>
        <p:spPr>
          <a:xfrm>
            <a:off x="762000" y="4792107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</a:t>
            </a:r>
            <a:endParaRPr lang="en-US" sz="13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085850" y="4721021"/>
            <a:ext cx="111061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运营商渠道做到 210 个营业厅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1085850" y="4965383"/>
            <a:ext cx="85725" cy="85725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19" name="Text 16"/>
          <p:cNvSpPr/>
          <p:nvPr/>
        </p:nvSpPr>
        <p:spPr>
          <a:xfrm>
            <a:off x="1219200" y="4938289"/>
            <a:ext cx="10972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我牵头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5312740" y="4754351"/>
            <a:ext cx="687926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1,850</a:t>
            </a:r>
            <a:endParaRPr lang="en-US" sz="18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5848350" y="4862450"/>
            <a:ext cx="6343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762000" y="5191125"/>
            <a:ext cx="5334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23" name="Text 20"/>
          <p:cNvSpPr/>
          <p:nvPr/>
        </p:nvSpPr>
        <p:spPr>
          <a:xfrm>
            <a:off x="762000" y="5382657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</a:t>
            </a:r>
            <a:endParaRPr lang="en-US" sz="13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1085850" y="5311571"/>
            <a:ext cx="111061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周度补货看板压低渠道库存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1085850" y="5555932"/>
            <a:ext cx="85725" cy="85725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26" name="Text 23"/>
          <p:cNvSpPr/>
          <p:nvPr/>
        </p:nvSpPr>
        <p:spPr>
          <a:xfrm>
            <a:off x="1219200" y="5528839"/>
            <a:ext cx="10972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我牵头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5098649" y="5344901"/>
            <a:ext cx="7093351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52 </a:t>
            </a:r>
            <a:pPr algn="l" indent="0" marL="0">
              <a:buNone/>
            </a:pPr>
            <a:r>
              <a:rPr lang="en-US" sz="18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pPr algn="l" indent="0" marL="0">
              <a:buNone/>
            </a:pPr>
            <a:r>
              <a:rPr lang="en-US" sz="18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 34</a:t>
            </a:r>
            <a:endParaRPr lang="en-US" sz="18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5972175" y="5453000"/>
            <a:ext cx="62198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762000" y="5781675"/>
            <a:ext cx="5334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30" name="Text 27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pptwise-slidenum-s0004"/>
          <p:cNvSpPr/>
          <p:nvPr/>
        </p:nvSpPr>
        <p:spPr>
          <a:xfrm>
            <a:off x="0" y="6420653"/>
            <a:ext cx="6096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5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4381500" y="6443239"/>
            <a:ext cx="7810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1124726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5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6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14089" r="14091" t="3" b="3"/>
          <a:stretch/>
        </p:blipFill>
        <p:spPr>
          <a:xfrm>
            <a:off x="0" y="0"/>
            <a:ext cx="381000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381500" y="534318"/>
            <a:ext cx="7810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02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639589" y="557512"/>
            <a:ext cx="75524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4381500" y="830720"/>
            <a:ext cx="78105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连锁卖场进了 120 家店，新增出货 3,100 万元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381500" y="1676400"/>
            <a:ext cx="70485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11" name="Text 8"/>
          <p:cNvSpPr/>
          <p:nvPr/>
        </p:nvSpPr>
        <p:spPr>
          <a:xfrm>
            <a:off x="4381500" y="1956734"/>
            <a:ext cx="7810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背景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810250" y="1930558"/>
            <a:ext cx="6381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去年这家连锁我们一家店都没有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381500" y="2371725"/>
            <a:ext cx="7048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4" name="Shape 11"/>
          <p:cNvSpPr/>
          <p:nvPr/>
        </p:nvSpPr>
        <p:spPr>
          <a:xfrm>
            <a:off x="4381500" y="2671763"/>
            <a:ext cx="104775" cy="104775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15" name="Text 12"/>
          <p:cNvSpPr/>
          <p:nvPr/>
        </p:nvSpPr>
        <p:spPr>
          <a:xfrm>
            <a:off x="4543425" y="2642534"/>
            <a:ext cx="7648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我做的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5810250" y="2616358"/>
            <a:ext cx="6381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牵头谈了 4 个月，设计阶梯返利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381500" y="3057525"/>
            <a:ext cx="7048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8" name="Shape 15"/>
          <p:cNvSpPr/>
          <p:nvPr/>
        </p:nvSpPr>
        <p:spPr>
          <a:xfrm>
            <a:off x="4388644" y="3364706"/>
            <a:ext cx="90488" cy="90488"/>
          </a:xfrm>
          <a:prstGeom prst="rect">
            <a:avLst/>
          </a:prstGeom>
          <a:noFill/>
          <a:ln w="14288">
            <a:solidFill>
              <a:srgbClr val="5B647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543425" y="3328334"/>
            <a:ext cx="76485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团队做的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5810250" y="3302158"/>
            <a:ext cx="6381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名大客户专员完成进场和陈列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381500" y="3743325"/>
            <a:ext cx="7048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22" name="Text 19"/>
          <p:cNvSpPr/>
          <p:nvPr/>
        </p:nvSpPr>
        <p:spPr>
          <a:xfrm>
            <a:off x="4381500" y="4385609"/>
            <a:ext cx="7810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结果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5810250" y="3994187"/>
            <a:ext cx="638175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B6E69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3,100</a:t>
            </a:r>
            <a:endParaRPr lang="en-US" sz="4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5810250" y="4691362"/>
            <a:ext cx="6381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新增出货（万元）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7747000" y="3994187"/>
            <a:ext cx="44450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120</a:t>
            </a:r>
            <a:endParaRPr lang="en-US" sz="4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7747000" y="4691362"/>
            <a:ext cx="4445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9683750" y="3994187"/>
            <a:ext cx="250825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25.8</a:t>
            </a:r>
            <a:endParaRPr lang="en-US" sz="4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9683750" y="4691362"/>
            <a:ext cx="2508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单店年均（万元）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4381500" y="5172075"/>
            <a:ext cx="7048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30" name="Text 27"/>
          <p:cNvSpPr/>
          <p:nvPr/>
        </p:nvSpPr>
        <p:spPr>
          <a:xfrm>
            <a:off x="6096000" y="64432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图为示意图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1124855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6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7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534318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02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20089" y="557512"/>
            <a:ext cx="111719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830720"/>
            <a:ext cx="114300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运营商渠道从零做到 210 个营业厅：政策我去要，铺货团队在跑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62000" y="2552700"/>
            <a:ext cx="114300" cy="114300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10" name="Text 8"/>
          <p:cNvSpPr/>
          <p:nvPr/>
        </p:nvSpPr>
        <p:spPr>
          <a:xfrm>
            <a:off x="933450" y="2516575"/>
            <a:ext cx="112585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69144" y="4826794"/>
            <a:ext cx="100013" cy="100013"/>
          </a:xfrm>
          <a:prstGeom prst="rect">
            <a:avLst/>
          </a:prstGeom>
          <a:noFill/>
          <a:ln w="14288">
            <a:solidFill>
              <a:srgbClr val="5B647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33450" y="4783525"/>
            <a:ext cx="112585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905000" y="3810000"/>
            <a:ext cx="95250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14" name="Shape 12"/>
          <p:cNvSpPr/>
          <p:nvPr/>
        </p:nvSpPr>
        <p:spPr>
          <a:xfrm>
            <a:off x="190500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15" name="Text 13"/>
          <p:cNvSpPr/>
          <p:nvPr/>
        </p:nvSpPr>
        <p:spPr>
          <a:xfrm>
            <a:off x="1943100" y="3867896"/>
            <a:ext cx="10248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69875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17" name="Text 15"/>
          <p:cNvSpPr/>
          <p:nvPr/>
        </p:nvSpPr>
        <p:spPr>
          <a:xfrm>
            <a:off x="2736850" y="3867896"/>
            <a:ext cx="94551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49250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19" name="Text 17"/>
          <p:cNvSpPr/>
          <p:nvPr/>
        </p:nvSpPr>
        <p:spPr>
          <a:xfrm>
            <a:off x="3530600" y="3867896"/>
            <a:ext cx="8661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28625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21" name="Text 19"/>
          <p:cNvSpPr/>
          <p:nvPr/>
        </p:nvSpPr>
        <p:spPr>
          <a:xfrm>
            <a:off x="4324350" y="3867896"/>
            <a:ext cx="7867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08000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23" name="Text 21"/>
          <p:cNvSpPr/>
          <p:nvPr/>
        </p:nvSpPr>
        <p:spPr>
          <a:xfrm>
            <a:off x="5118100" y="3867896"/>
            <a:ext cx="7073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5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87375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25" name="Text 23"/>
          <p:cNvSpPr/>
          <p:nvPr/>
        </p:nvSpPr>
        <p:spPr>
          <a:xfrm>
            <a:off x="5911850" y="3867896"/>
            <a:ext cx="62801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6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66750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27" name="Text 25"/>
          <p:cNvSpPr/>
          <p:nvPr/>
        </p:nvSpPr>
        <p:spPr>
          <a:xfrm>
            <a:off x="6705600" y="3867896"/>
            <a:ext cx="5486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7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46125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29" name="Text 27"/>
          <p:cNvSpPr/>
          <p:nvPr/>
        </p:nvSpPr>
        <p:spPr>
          <a:xfrm>
            <a:off x="7499350" y="3867896"/>
            <a:ext cx="4692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8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25500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31" name="Text 29"/>
          <p:cNvSpPr/>
          <p:nvPr/>
        </p:nvSpPr>
        <p:spPr>
          <a:xfrm>
            <a:off x="8293100" y="3867896"/>
            <a:ext cx="3898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9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904875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33" name="Text 31"/>
          <p:cNvSpPr/>
          <p:nvPr/>
        </p:nvSpPr>
        <p:spPr>
          <a:xfrm>
            <a:off x="9086850" y="3867896"/>
            <a:ext cx="31051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10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984250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35" name="Text 33"/>
          <p:cNvSpPr/>
          <p:nvPr/>
        </p:nvSpPr>
        <p:spPr>
          <a:xfrm>
            <a:off x="9880600" y="3867896"/>
            <a:ext cx="2311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11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10636250" y="3867150"/>
            <a:ext cx="9525" cy="1524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37" name="Text 35"/>
          <p:cNvSpPr/>
          <p:nvPr/>
        </p:nvSpPr>
        <p:spPr>
          <a:xfrm>
            <a:off x="10674350" y="3867896"/>
            <a:ext cx="1517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12 </a:t>
            </a:r>
            <a:pPr algn="l" indent="0" marL="0">
              <a:buNone/>
            </a:pPr>
            <a:r>
              <a:rPr lang="en-US" sz="975" b="1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2690813" y="2552700"/>
            <a:ext cx="9525" cy="125730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39" name="Shape 37"/>
          <p:cNvSpPr/>
          <p:nvPr/>
        </p:nvSpPr>
        <p:spPr>
          <a:xfrm>
            <a:off x="2652713" y="3776662"/>
            <a:ext cx="85725" cy="85725"/>
          </a:xfrm>
          <a:prstGeom prst="ellipse">
            <a:avLst/>
          </a:prstGeom>
          <a:solidFill>
            <a:srgbClr val="15191E"/>
          </a:solidFill>
          <a:ln/>
        </p:spPr>
      </p:sp>
      <p:sp>
        <p:nvSpPr>
          <p:cNvPr id="40" name="Text 38"/>
          <p:cNvSpPr/>
          <p:nvPr/>
        </p:nvSpPr>
        <p:spPr>
          <a:xfrm>
            <a:off x="2809875" y="1772510"/>
            <a:ext cx="93821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 </a:t>
            </a:r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2809875" y="2006035"/>
            <a:ext cx="93821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写合作方案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2809875" y="2243075"/>
            <a:ext cx="93821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三个地市的合约机和以旧换新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3495675" y="2686050"/>
            <a:ext cx="2381250" cy="828675"/>
          </a:xfrm>
          <a:prstGeom prst="rect">
            <a:avLst/>
          </a:prstGeom>
          <a:solidFill>
            <a:srgbClr val="E7F1F0"/>
          </a:solidFill>
          <a:ln/>
        </p:spPr>
      </p:sp>
      <p:sp>
        <p:nvSpPr>
          <p:cNvPr id="44" name="Shape 42"/>
          <p:cNvSpPr/>
          <p:nvPr/>
        </p:nvSpPr>
        <p:spPr>
          <a:xfrm>
            <a:off x="3486150" y="3514725"/>
            <a:ext cx="19050" cy="295275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45" name="Shape 43"/>
          <p:cNvSpPr/>
          <p:nvPr/>
        </p:nvSpPr>
        <p:spPr>
          <a:xfrm>
            <a:off x="3443288" y="3767138"/>
            <a:ext cx="104775" cy="104775"/>
          </a:xfrm>
          <a:prstGeom prst="ellipse">
            <a:avLst/>
          </a:prstGeom>
          <a:solidFill>
            <a:srgbClr val="0B6E69"/>
          </a:solidFill>
          <a:ln/>
        </p:spPr>
      </p:sp>
      <p:sp>
        <p:nvSpPr>
          <p:cNvPr id="46" name="Text 44"/>
          <p:cNvSpPr/>
          <p:nvPr/>
        </p:nvSpPr>
        <p:spPr>
          <a:xfrm>
            <a:off x="3609975" y="2782160"/>
            <a:ext cx="85820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 </a:t>
            </a:r>
            <a:pPr algn="l" indent="0" marL="0">
              <a:buNone/>
            </a:pPr>
            <a:r>
              <a:rPr lang="en-US" sz="1125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3609975" y="3015685"/>
            <a:ext cx="85820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拿到总部价格政策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3609975" y="3252725"/>
            <a:ext cx="85820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运营商渠道单列价格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4281488" y="4076700"/>
            <a:ext cx="9525" cy="285750"/>
          </a:xfrm>
          <a:prstGeom prst="rect">
            <a:avLst/>
          </a:prstGeom>
          <a:solidFill>
            <a:srgbClr val="5B6470"/>
          </a:solidFill>
          <a:ln/>
        </p:spPr>
      </p:sp>
      <p:sp>
        <p:nvSpPr>
          <p:cNvPr id="50" name="Shape 48"/>
          <p:cNvSpPr/>
          <p:nvPr/>
        </p:nvSpPr>
        <p:spPr>
          <a:xfrm>
            <a:off x="4252913" y="3786188"/>
            <a:ext cx="66675" cy="6667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647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400550" y="4401410"/>
            <a:ext cx="7791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 </a:t>
            </a:r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4400550" y="4634935"/>
            <a:ext cx="7791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首批 60 个营业厅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4400550" y="4871975"/>
            <a:ext cx="7791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何嘉文带队铺货和培训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4400550" y="5095875"/>
            <a:ext cx="1714500" cy="57150"/>
          </a:xfrm>
          <a:prstGeom prst="rect">
            <a:avLst/>
          </a:prstGeom>
          <a:solidFill>
            <a:srgbClr val="E6E8EA"/>
          </a:solidFill>
          <a:ln/>
        </p:spPr>
      </p:sp>
      <p:sp>
        <p:nvSpPr>
          <p:cNvPr id="55" name="Shape 53"/>
          <p:cNvSpPr/>
          <p:nvPr/>
        </p:nvSpPr>
        <p:spPr>
          <a:xfrm>
            <a:off x="4400550" y="5095875"/>
            <a:ext cx="485775" cy="57150"/>
          </a:xfrm>
          <a:prstGeom prst="rect">
            <a:avLst/>
          </a:prstGeom>
          <a:solidFill>
            <a:srgbClr val="5B6470"/>
          </a:solidFill>
          <a:ln/>
        </p:spPr>
      </p:sp>
      <p:sp>
        <p:nvSpPr>
          <p:cNvPr id="56" name="Shape 54"/>
          <p:cNvSpPr/>
          <p:nvPr/>
        </p:nvSpPr>
        <p:spPr>
          <a:xfrm>
            <a:off x="6662738" y="4076700"/>
            <a:ext cx="9525" cy="285750"/>
          </a:xfrm>
          <a:prstGeom prst="rect">
            <a:avLst/>
          </a:prstGeom>
          <a:solidFill>
            <a:srgbClr val="5B6470"/>
          </a:solidFill>
          <a:ln/>
        </p:spPr>
      </p:sp>
      <p:sp>
        <p:nvSpPr>
          <p:cNvPr id="57" name="Shape 55"/>
          <p:cNvSpPr/>
          <p:nvPr/>
        </p:nvSpPr>
        <p:spPr>
          <a:xfrm>
            <a:off x="6634163" y="3786188"/>
            <a:ext cx="66675" cy="6667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647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6781800" y="4401410"/>
            <a:ext cx="5410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7 </a:t>
            </a:r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6781800" y="4634935"/>
            <a:ext cx="5410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扩到 150 个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6781800" y="4871975"/>
            <a:ext cx="5410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店员激励按周结算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6781800" y="5095875"/>
            <a:ext cx="1333500" cy="57150"/>
          </a:xfrm>
          <a:prstGeom prst="rect">
            <a:avLst/>
          </a:prstGeom>
          <a:solidFill>
            <a:srgbClr val="E6E8EA"/>
          </a:solidFill>
          <a:ln/>
        </p:spPr>
      </p:sp>
      <p:sp>
        <p:nvSpPr>
          <p:cNvPr id="62" name="Shape 60"/>
          <p:cNvSpPr/>
          <p:nvPr/>
        </p:nvSpPr>
        <p:spPr>
          <a:xfrm>
            <a:off x="6781800" y="5095875"/>
            <a:ext cx="952500" cy="57150"/>
          </a:xfrm>
          <a:prstGeom prst="rect">
            <a:avLst/>
          </a:prstGeom>
          <a:solidFill>
            <a:srgbClr val="5B6470"/>
          </a:solidFill>
          <a:ln/>
        </p:spPr>
      </p:sp>
      <p:sp>
        <p:nvSpPr>
          <p:cNvPr id="63" name="Shape 61"/>
          <p:cNvSpPr/>
          <p:nvPr/>
        </p:nvSpPr>
        <p:spPr>
          <a:xfrm>
            <a:off x="8253412" y="4076700"/>
            <a:ext cx="9525" cy="285750"/>
          </a:xfrm>
          <a:prstGeom prst="rect">
            <a:avLst/>
          </a:prstGeom>
          <a:solidFill>
            <a:srgbClr val="5B6470"/>
          </a:solidFill>
          <a:ln/>
        </p:spPr>
      </p:sp>
      <p:sp>
        <p:nvSpPr>
          <p:cNvPr id="64" name="Shape 62"/>
          <p:cNvSpPr/>
          <p:nvPr/>
        </p:nvSpPr>
        <p:spPr>
          <a:xfrm>
            <a:off x="8224837" y="3786188"/>
            <a:ext cx="66675" cy="66675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6470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8372475" y="4401410"/>
            <a:ext cx="38195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9 </a:t>
            </a:r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8372475" y="4634935"/>
            <a:ext cx="38195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覆盖 210 个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8372475" y="4871975"/>
            <a:ext cx="38195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三个地市全部铺完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8372475" y="5095875"/>
            <a:ext cx="1333500" cy="57150"/>
          </a:xfrm>
          <a:prstGeom prst="rect">
            <a:avLst/>
          </a:prstGeom>
          <a:solidFill>
            <a:srgbClr val="5B6470"/>
          </a:solidFill>
          <a:ln/>
        </p:spPr>
      </p:sp>
      <p:sp>
        <p:nvSpPr>
          <p:cNvPr id="69" name="Shape 67"/>
          <p:cNvSpPr/>
          <p:nvPr/>
        </p:nvSpPr>
        <p:spPr>
          <a:xfrm>
            <a:off x="10634663" y="2552700"/>
            <a:ext cx="9525" cy="125730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70" name="Shape 68"/>
          <p:cNvSpPr/>
          <p:nvPr/>
        </p:nvSpPr>
        <p:spPr>
          <a:xfrm>
            <a:off x="10596563" y="3776662"/>
            <a:ext cx="85725" cy="85725"/>
          </a:xfrm>
          <a:prstGeom prst="ellipse">
            <a:avLst/>
          </a:prstGeom>
          <a:solidFill>
            <a:srgbClr val="15191E"/>
          </a:solidFill>
          <a:ln/>
        </p:spPr>
      </p:sp>
      <p:sp>
        <p:nvSpPr>
          <p:cNvPr id="71" name="Text 69"/>
          <p:cNvSpPr/>
          <p:nvPr/>
        </p:nvSpPr>
        <p:spPr>
          <a:xfrm>
            <a:off x="11127405" y="1772510"/>
            <a:ext cx="106459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12 </a:t>
            </a:r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0" y="20060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全年 1,850 万元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0" y="224307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单厅年均 8.8 万元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Shape 72"/>
          <p:cNvSpPr/>
          <p:nvPr/>
        </p:nvSpPr>
        <p:spPr>
          <a:xfrm>
            <a:off x="762000" y="5829300"/>
            <a:ext cx="10668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75" name="Text 73"/>
          <p:cNvSpPr/>
          <p:nvPr/>
        </p:nvSpPr>
        <p:spPr>
          <a:xfrm>
            <a:off x="762000" y="598748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我的那一份是方案和政策，铺货、培训和日常维护是团队做的。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1124069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7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8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534318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02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20089" y="557512"/>
            <a:ext cx="111719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830720"/>
            <a:ext cx="114300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我搭的周度补货看板，把渠道库存从 52 天压到 34 天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62000" y="1718786"/>
            <a:ext cx="95250" cy="95250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1690625"/>
            <a:ext cx="11277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我牵头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62000" y="1676510"/>
            <a:ext cx="11430000" cy="1920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600" b="1" dirty="0">
                <a:solidFill>
                  <a:srgbClr val="0B6E69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34</a:t>
            </a:r>
            <a:endParaRPr lang="en-US" sz="126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613950" y="3010498"/>
            <a:ext cx="957805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B6E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62000" y="358718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年渠道库存周转天数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048500" y="1771650"/>
            <a:ext cx="43815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15" name="Text 13"/>
          <p:cNvSpPr/>
          <p:nvPr/>
        </p:nvSpPr>
        <p:spPr>
          <a:xfrm>
            <a:off x="7048500" y="1956066"/>
            <a:ext cx="51435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27 </a:t>
            </a:r>
            <a:pPr algn="l" indent="0" marL="0">
              <a:buNone/>
            </a:pPr>
            <a:r>
              <a:rPr lang="en-US" sz="4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pPr algn="l" indent="0" marL="0">
              <a:buNone/>
            </a:pPr>
            <a:r>
              <a:rPr lang="en-US" sz="4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 6</a:t>
            </a:r>
            <a:endParaRPr lang="en-US" sz="4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860498" y="2359183"/>
            <a:ext cx="3331502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048500" y="2691835"/>
            <a:ext cx="5143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窜货投诉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048500" y="3143250"/>
            <a:ext cx="4381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9" name="Text 17"/>
          <p:cNvSpPr/>
          <p:nvPr/>
        </p:nvSpPr>
        <p:spPr>
          <a:xfrm>
            <a:off x="7048500" y="3318141"/>
            <a:ext cx="51435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380</a:t>
            </a:r>
            <a:endParaRPr lang="en-US" sz="4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044739" y="3721258"/>
            <a:ext cx="4147261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048500" y="4053910"/>
            <a:ext cx="5143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周度补货看板覆盖门店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048500" y="4505325"/>
            <a:ext cx="4381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23" name="Text 21"/>
          <p:cNvSpPr/>
          <p:nvPr/>
        </p:nvSpPr>
        <p:spPr>
          <a:xfrm>
            <a:off x="762000" y="4509434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543050" y="4476750"/>
            <a:ext cx="3962400" cy="2286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25" name="Text 23"/>
          <p:cNvSpPr/>
          <p:nvPr/>
        </p:nvSpPr>
        <p:spPr>
          <a:xfrm>
            <a:off x="5600700" y="4468372"/>
            <a:ext cx="65913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52 </a:t>
            </a:r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62000" y="4871384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543050" y="4838700"/>
            <a:ext cx="2590800" cy="228600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28" name="Text 26"/>
          <p:cNvSpPr/>
          <p:nvPr/>
        </p:nvSpPr>
        <p:spPr>
          <a:xfrm>
            <a:off x="4229100" y="4830322"/>
            <a:ext cx="7962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34 </a:t>
            </a:r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775149" y="4830322"/>
            <a:ext cx="741685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</a:t>
            </a:r>
            <a:pPr algn="l" indent="0" marL="0">
              <a:buNone/>
            </a:pPr>
            <a:r>
              <a:rPr lang="en-US" sz="15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18 </a:t>
            </a:r>
            <a:pPr algn="l" indent="0" marL="0">
              <a:buNone/>
            </a:pPr>
            <a:r>
              <a:rPr lang="en-US" sz="150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62000" y="6119750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口径：看板门店渠道库存 ÷ 日均出货，按月平均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762776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8"/>
          <p:cNvSpPr/>
          <p:nvPr/>
        </p:nvSpPr>
        <p:spPr>
          <a:xfrm>
            <a:off x="0" y="6420653"/>
            <a:ext cx="7810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9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14089" r="14091" t="3" b="3"/>
          <a:stretch/>
        </p:blipFill>
        <p:spPr>
          <a:xfrm>
            <a:off x="8382000" y="0"/>
            <a:ext cx="381000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62000" y="534318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02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20089" y="557512"/>
            <a:ext cx="111719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62000" y="830720"/>
            <a:ext cx="114300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 8 人，走了 2 个、补了 2 个，带出一位主管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62000" y="1943100"/>
            <a:ext cx="70485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11" name="Text 8"/>
          <p:cNvSpPr/>
          <p:nvPr/>
        </p:nvSpPr>
        <p:spPr>
          <a:xfrm>
            <a:off x="762000" y="21478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年初在岗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62000" y="2317328"/>
            <a:ext cx="114300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8</a:t>
            </a:r>
            <a:endParaRPr lang="en-US" sz="36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817563" y="2938463"/>
            <a:ext cx="79375" cy="79375"/>
          </a:xfrm>
          <a:prstGeom prst="ellipse">
            <a:avLst/>
          </a:pr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93750" y="3017837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0" swAng="-10800000"/>
              </a:path>
            </a:pathLst>
          </a:cu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036638" y="2938463"/>
            <a:ext cx="79375" cy="79375"/>
          </a:xfrm>
          <a:prstGeom prst="ellipse">
            <a:avLst/>
          </a:pr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012825" y="3017837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0" swAng="-10800000"/>
              </a:path>
            </a:pathLst>
          </a:cu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255713" y="2938463"/>
            <a:ext cx="79375" cy="79375"/>
          </a:xfrm>
          <a:prstGeom prst="ellipse">
            <a:avLst/>
          </a:pr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231900" y="3017838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21600000" swAng="-10800000"/>
              </a:path>
            </a:pathLst>
          </a:cu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474788" y="2938463"/>
            <a:ext cx="79375" cy="79375"/>
          </a:xfrm>
          <a:prstGeom prst="ellipse">
            <a:avLst/>
          </a:pr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450975" y="3017838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21600000" swAng="-10800000"/>
              </a:path>
            </a:pathLst>
          </a:cu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693863" y="2938463"/>
            <a:ext cx="79375" cy="79375"/>
          </a:xfrm>
          <a:prstGeom prst="ellipse">
            <a:avLst/>
          </a:pr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670050" y="3017838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21600000" swAng="-10800000"/>
              </a:path>
            </a:pathLst>
          </a:cu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912938" y="2938463"/>
            <a:ext cx="79375" cy="79375"/>
          </a:xfrm>
          <a:prstGeom prst="ellipse">
            <a:avLst/>
          </a:pr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889125" y="3017838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21600000" swAng="-10800000"/>
              </a:path>
            </a:pathLst>
          </a:cu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2132013" y="2938463"/>
            <a:ext cx="79375" cy="79375"/>
          </a:xfrm>
          <a:prstGeom prst="ellipse">
            <a:avLst/>
          </a:pr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108200" y="3017838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21600000" swAng="-10800000"/>
              </a:path>
            </a:pathLst>
          </a:cu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2351088" y="2938463"/>
            <a:ext cx="79375" cy="79375"/>
          </a:xfrm>
          <a:prstGeom prst="ellipse">
            <a:avLst/>
          </a:pr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2327275" y="3017837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0" swAng="-10800000"/>
              </a:path>
            </a:pathLst>
          </a:cu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009900" y="2147825"/>
            <a:ext cx="9182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走了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3009900" y="2317328"/>
            <a:ext cx="91821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</a:t>
            </a:r>
            <a:pPr algn="l" indent="0" marL="0">
              <a:buNone/>
            </a:pPr>
            <a:r>
              <a:rPr lang="en-US" sz="360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3065463" y="2938463"/>
            <a:ext cx="79375" cy="79375"/>
          </a:xfrm>
          <a:prstGeom prst="ellipse">
            <a:avLst/>
          </a:prstGeom>
          <a:noFill/>
          <a:ln w="15875">
            <a:solidFill>
              <a:srgbClr val="8E9399"/>
            </a:solidFill>
            <a:prstDash val="dash"/>
          </a:ln>
        </p:spPr>
      </p:sp>
      <p:sp>
        <p:nvSpPr>
          <p:cNvPr id="32" name="Shape 29"/>
          <p:cNvSpPr/>
          <p:nvPr/>
        </p:nvSpPr>
        <p:spPr>
          <a:xfrm>
            <a:off x="3041650" y="3017837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0" swAng="-10800000"/>
              </a:path>
            </a:pathLst>
          </a:custGeom>
          <a:noFill/>
          <a:ln w="15875">
            <a:solidFill>
              <a:srgbClr val="8E9399"/>
            </a:solidFill>
            <a:prstDash val="dash"/>
          </a:ln>
        </p:spPr>
      </p:sp>
      <p:sp>
        <p:nvSpPr>
          <p:cNvPr id="33" name="Shape 30"/>
          <p:cNvSpPr/>
          <p:nvPr/>
        </p:nvSpPr>
        <p:spPr>
          <a:xfrm>
            <a:off x="3284538" y="2938463"/>
            <a:ext cx="79375" cy="79375"/>
          </a:xfrm>
          <a:prstGeom prst="ellipse">
            <a:avLst/>
          </a:prstGeom>
          <a:noFill/>
          <a:ln w="15875">
            <a:solidFill>
              <a:srgbClr val="8E9399"/>
            </a:solidFill>
            <a:prstDash val="dash"/>
          </a:ln>
        </p:spPr>
      </p:sp>
      <p:sp>
        <p:nvSpPr>
          <p:cNvPr id="34" name="Shape 31"/>
          <p:cNvSpPr/>
          <p:nvPr/>
        </p:nvSpPr>
        <p:spPr>
          <a:xfrm>
            <a:off x="3260725" y="3017837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0" swAng="-10800000"/>
              </a:path>
            </a:pathLst>
          </a:custGeom>
          <a:noFill/>
          <a:ln w="15875">
            <a:solidFill>
              <a:srgbClr val="8E9399"/>
            </a:solidFill>
            <a:prstDash val="dash"/>
          </a:ln>
        </p:spPr>
      </p:sp>
      <p:sp>
        <p:nvSpPr>
          <p:cNvPr id="35" name="Text 32"/>
          <p:cNvSpPr/>
          <p:nvPr/>
        </p:nvSpPr>
        <p:spPr>
          <a:xfrm>
            <a:off x="3009900" y="3205100"/>
            <a:ext cx="9182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人离职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3"/>
          <p:cNvSpPr/>
          <p:nvPr/>
        </p:nvSpPr>
        <p:spPr>
          <a:xfrm>
            <a:off x="3009900" y="3395600"/>
            <a:ext cx="9182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人调往华南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4"/>
          <p:cNvSpPr/>
          <p:nvPr/>
        </p:nvSpPr>
        <p:spPr>
          <a:xfrm>
            <a:off x="4495800" y="2147825"/>
            <a:ext cx="7696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补了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5"/>
          <p:cNvSpPr/>
          <p:nvPr/>
        </p:nvSpPr>
        <p:spPr>
          <a:xfrm>
            <a:off x="4495800" y="2317328"/>
            <a:ext cx="76962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+2</a:t>
            </a:r>
            <a:endParaRPr lang="en-US" sz="36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9" name="Shape 36"/>
          <p:cNvSpPr/>
          <p:nvPr/>
        </p:nvSpPr>
        <p:spPr>
          <a:xfrm>
            <a:off x="4551363" y="2938463"/>
            <a:ext cx="79375" cy="79375"/>
          </a:xfrm>
          <a:prstGeom prst="ellipse">
            <a:avLst/>
          </a:pr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4527550" y="3017837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0" swAng="-10800000"/>
              </a:path>
            </a:pathLst>
          </a:cu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770438" y="2938463"/>
            <a:ext cx="79375" cy="79375"/>
          </a:xfrm>
          <a:prstGeom prst="ellipse">
            <a:avLst/>
          </a:pr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746625" y="3017837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0" swAng="-10800000"/>
              </a:path>
            </a:pathLst>
          </a:custGeom>
          <a:noFill/>
          <a:ln w="15875">
            <a:solidFill>
              <a:srgbClr val="15191E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4495800" y="3205100"/>
            <a:ext cx="7696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月、6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1"/>
          <p:cNvSpPr/>
          <p:nvPr/>
        </p:nvSpPr>
        <p:spPr>
          <a:xfrm>
            <a:off x="4495800" y="3395600"/>
            <a:ext cx="7696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各到岗 1 人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2"/>
          <p:cNvSpPr/>
          <p:nvPr/>
        </p:nvSpPr>
        <p:spPr>
          <a:xfrm>
            <a:off x="5981700" y="2147825"/>
            <a:ext cx="6210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年末在岗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3"/>
          <p:cNvSpPr/>
          <p:nvPr/>
        </p:nvSpPr>
        <p:spPr>
          <a:xfrm>
            <a:off x="5981700" y="2317328"/>
            <a:ext cx="62103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8</a:t>
            </a:r>
            <a:endParaRPr lang="en-US" sz="36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7" name="Text 44"/>
          <p:cNvSpPr/>
          <p:nvPr/>
        </p:nvSpPr>
        <p:spPr>
          <a:xfrm>
            <a:off x="5981700" y="2938400"/>
            <a:ext cx="6210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和年初一样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5"/>
          <p:cNvSpPr/>
          <p:nvPr/>
        </p:nvSpPr>
        <p:spPr>
          <a:xfrm>
            <a:off x="762000" y="4343400"/>
            <a:ext cx="3390900" cy="28575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49" name="Text 46"/>
          <p:cNvSpPr/>
          <p:nvPr/>
        </p:nvSpPr>
        <p:spPr>
          <a:xfrm>
            <a:off x="762000" y="4522081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何嘉文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7"/>
          <p:cNvSpPr/>
          <p:nvPr/>
        </p:nvSpPr>
        <p:spPr>
          <a:xfrm>
            <a:off x="762000" y="4873060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专员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8"/>
          <p:cNvSpPr/>
          <p:nvPr/>
        </p:nvSpPr>
        <p:spPr>
          <a:xfrm>
            <a:off x="1162050" y="4924425"/>
            <a:ext cx="190500" cy="76200"/>
          </a:xfrm>
          <a:custGeom>
            <a:avLst/>
            <a:gdLst/>
            <a:ahLst/>
            <a:cxnLst/>
            <a:rect l="l" t="t" r="r" b="b"/>
            <a:pathLst>
              <a:path w="190500" h="76200">
                <a:moveTo>
                  <a:pt x="0" y="38100"/>
                </a:moveTo>
                <a:lnTo>
                  <a:pt x="190500" y="38100"/>
                </a:lnTo>
                <a:moveTo>
                  <a:pt x="152400" y="0"/>
                </a:moveTo>
                <a:lnTo>
                  <a:pt x="190500" y="38100"/>
                </a:lnTo>
                <a:lnTo>
                  <a:pt x="152400" y="76200"/>
                </a:lnTo>
              </a:path>
            </a:pathLst>
          </a:cu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1466850" y="4873060"/>
            <a:ext cx="10725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运营商渠道主管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0"/>
          <p:cNvSpPr/>
          <p:nvPr/>
        </p:nvSpPr>
        <p:spPr>
          <a:xfrm>
            <a:off x="762000" y="516761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 2 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1"/>
          <p:cNvSpPr/>
          <p:nvPr/>
        </p:nvSpPr>
        <p:spPr>
          <a:xfrm>
            <a:off x="4419600" y="4343400"/>
            <a:ext cx="3390900" cy="9525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55" name="Text 52"/>
          <p:cNvSpPr/>
          <p:nvPr/>
        </p:nvSpPr>
        <p:spPr>
          <a:xfrm>
            <a:off x="4419600" y="4512556"/>
            <a:ext cx="777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顾晓峰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3"/>
          <p:cNvSpPr/>
          <p:nvPr/>
        </p:nvSpPr>
        <p:spPr>
          <a:xfrm>
            <a:off x="4419600" y="4863535"/>
            <a:ext cx="777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入职 3 个月独立管 40 家店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4"/>
          <p:cNvSpPr/>
          <p:nvPr/>
        </p:nvSpPr>
        <p:spPr>
          <a:xfrm>
            <a:off x="2476500" y="6443239"/>
            <a:ext cx="9715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图为示意图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1119776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9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10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534318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02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20089" y="557512"/>
            <a:ext cx="111719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830720"/>
            <a:ext cx="114300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苏北换总代是我判断错了，全年比目标少 900 万元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62000" y="1619250"/>
            <a:ext cx="106680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10" name="Text 8"/>
          <p:cNvSpPr/>
          <p:nvPr/>
        </p:nvSpPr>
        <p:spPr>
          <a:xfrm>
            <a:off x="762000" y="18049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事前：门店覆盖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62000" y="1954919"/>
            <a:ext cx="11430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150 </a:t>
            </a:r>
            <a:pPr algn="l" indent="0" marL="0">
              <a:buNone/>
            </a:pPr>
            <a:r>
              <a:rPr lang="en-US" sz="30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pPr algn="l" indent="0" marL="0">
              <a:buNone/>
            </a:pPr>
            <a:r>
              <a:rPr lang="en-US" sz="30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 64</a:t>
            </a:r>
            <a:endParaRPr lang="en-US" sz="30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342464" y="2205337"/>
            <a:ext cx="984953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62000" y="2443100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老经销商对新总代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429000" y="1638300"/>
            <a:ext cx="9525" cy="1123950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5" name="Text 13"/>
          <p:cNvSpPr/>
          <p:nvPr/>
        </p:nvSpPr>
        <p:spPr>
          <a:xfrm>
            <a:off x="3619500" y="1804925"/>
            <a:ext cx="8572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出事时：1–4 月同比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619500" y="1954919"/>
            <a:ext cx="8572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</a:t>
            </a:r>
            <a:pPr algn="l" indent="0" marL="0">
              <a:buNone/>
            </a:pPr>
            <a:r>
              <a:rPr lang="en-US" sz="3000" b="1" dirty="0">
                <a:solidFill>
                  <a:srgbClr val="B42318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38%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619500" y="2443100"/>
            <a:ext cx="8572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月才收回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096000" y="1638300"/>
            <a:ext cx="9525" cy="1123950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9" name="Text 17"/>
          <p:cNvSpPr/>
          <p:nvPr/>
        </p:nvSpPr>
        <p:spPr>
          <a:xfrm>
            <a:off x="6286500" y="1804925"/>
            <a:ext cx="5905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改后：下半年同比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286500" y="1954919"/>
            <a:ext cx="5905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B6E69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+6%</a:t>
            </a:r>
            <a:endParaRPr lang="en-US" sz="30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286500" y="2443100"/>
            <a:ext cx="5905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两家分销接手以后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763000" y="1638300"/>
            <a:ext cx="9525" cy="1123950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23" name="Text 21"/>
          <p:cNvSpPr/>
          <p:nvPr/>
        </p:nvSpPr>
        <p:spPr>
          <a:xfrm>
            <a:off x="8953500" y="1804925"/>
            <a:ext cx="3238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全年：苏北完成率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953500" y="1954919"/>
            <a:ext cx="3238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81.3%</a:t>
            </a:r>
            <a:endParaRPr lang="en-US" sz="30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953500" y="2443100"/>
            <a:ext cx="3238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比目标少 900 万元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762000" y="2762250"/>
            <a:ext cx="10668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27" name="Shape 25"/>
          <p:cNvSpPr/>
          <p:nvPr/>
        </p:nvSpPr>
        <p:spPr>
          <a:xfrm>
            <a:off x="762000" y="3162300"/>
            <a:ext cx="5143500" cy="9525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28" name="Text 26"/>
          <p:cNvSpPr/>
          <p:nvPr/>
        </p:nvSpPr>
        <p:spPr>
          <a:xfrm>
            <a:off x="762000" y="3306207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</a:t>
            </a:r>
            <a:endParaRPr lang="en-US" sz="13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14274" y="3311683"/>
            <a:ext cx="11277726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发生了什么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62000" y="3653498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年初我把苏北三市从老经销商换给一家新总代，1–4 月出货同比降 38%，全年完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62000" y="3896386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 81.3%。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286500" y="3162300"/>
            <a:ext cx="5143500" cy="9525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33" name="Text 31"/>
          <p:cNvSpPr/>
          <p:nvPr/>
        </p:nvSpPr>
        <p:spPr>
          <a:xfrm>
            <a:off x="6286500" y="3306207"/>
            <a:ext cx="5905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</a:t>
            </a:r>
            <a:endParaRPr lang="en-US" sz="13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470338" y="3311683"/>
            <a:ext cx="5721662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我错在哪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280725" y="3384995"/>
            <a:ext cx="65151" cy="65151"/>
          </a:xfrm>
          <a:custGeom>
            <a:avLst/>
            <a:gdLst/>
            <a:ahLst/>
            <a:cxnLst/>
            <a:rect l="l" t="t" r="r" b="b"/>
            <a:pathLst>
              <a:path w="65151" h="65151">
                <a:moveTo>
                  <a:pt x="0" y="0"/>
                </a:moveTo>
                <a:lnTo>
                  <a:pt x="65151" y="65151"/>
                </a:lnTo>
                <a:moveTo>
                  <a:pt x="65151" y="0"/>
                </a:moveTo>
                <a:lnTo>
                  <a:pt x="0" y="65151"/>
                </a:lnTo>
              </a:path>
            </a:pathLst>
          </a:custGeom>
          <a:noFill/>
          <a:ln w="17145">
            <a:solidFill>
              <a:srgbClr val="B4231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403788" y="3347614"/>
            <a:ext cx="478821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我的失误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286500" y="3653498"/>
            <a:ext cx="5905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我只看了资金实力，没核对门店覆盖：新总代 64 家店，老经销商 150 家。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762000" y="4371975"/>
            <a:ext cx="5143500" cy="9525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39" name="Text 37"/>
          <p:cNvSpPr/>
          <p:nvPr/>
        </p:nvSpPr>
        <p:spPr>
          <a:xfrm>
            <a:off x="762000" y="4515882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</a:t>
            </a:r>
            <a:endParaRPr lang="en-US" sz="13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947930" y="4521358"/>
            <a:ext cx="1124407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为什么拖到 5 月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762000" y="4863173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我等了两个月想看它能不能补上，没有及时止损。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286500" y="4352925"/>
            <a:ext cx="5143500" cy="28575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43" name="Text 41"/>
          <p:cNvSpPr/>
          <p:nvPr/>
        </p:nvSpPr>
        <p:spPr>
          <a:xfrm>
            <a:off x="6286500" y="4496832"/>
            <a:ext cx="5905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</a:t>
            </a:r>
            <a:endParaRPr lang="en-US" sz="13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479288" y="4502308"/>
            <a:ext cx="5712712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现在怎么改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7461125" y="4584192"/>
            <a:ext cx="66865" cy="49720"/>
          </a:xfrm>
          <a:custGeom>
            <a:avLst/>
            <a:gdLst/>
            <a:ahLst/>
            <a:cxnLst/>
            <a:rect l="l" t="t" r="r" b="b"/>
            <a:pathLst>
              <a:path w="66865" h="49720">
                <a:moveTo>
                  <a:pt x="0" y="25717"/>
                </a:moveTo>
                <a:lnTo>
                  <a:pt x="24003" y="49720"/>
                </a:lnTo>
                <a:lnTo>
                  <a:pt x="66865" y="0"/>
                </a:lnTo>
              </a:path>
            </a:pathLst>
          </a:custGeom>
          <a:noFill/>
          <a:ln w="15430">
            <a:solidFill>
              <a:srgbClr val="08534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584188" y="4538239"/>
            <a:ext cx="460781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已完成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6286500" y="4844123"/>
            <a:ext cx="5905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月收回，改两家地级分销加重点门店直供，下半年同比回到 +6%。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1122699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0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11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534318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02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20089" y="557512"/>
            <a:ext cx="111719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830720"/>
            <a:ext cx="114300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进店的人少了 7.5%，但成交多了 12%，客单价高了 11%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00" y="16525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板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</a:t>
            </a:r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0" y="1652525"/>
            <a:ext cx="7429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1652525"/>
            <a:ext cx="9334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r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0" y="16525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变</a:t>
            </a:r>
            <a:pPr algn="r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化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62000" y="1895475"/>
            <a:ext cx="106680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14" name="Shape 12"/>
          <p:cNvSpPr/>
          <p:nvPr/>
        </p:nvSpPr>
        <p:spPr>
          <a:xfrm>
            <a:off x="785574" y="2101850"/>
            <a:ext cx="55801" cy="127000"/>
          </a:xfrm>
          <a:custGeom>
            <a:avLst/>
            <a:gdLst/>
            <a:ahLst/>
            <a:cxnLst/>
            <a:rect l="l" t="t" r="r" b="b"/>
            <a:pathLst>
              <a:path w="55801" h="127000">
                <a:moveTo>
                  <a:pt x="8176" y="111125"/>
                </a:moveTo>
                <a:lnTo>
                  <a:pt x="8176" y="92234"/>
                </a:lnTo>
                <a:cubicBezTo>
                  <a:pt x="8176" y="75406"/>
                  <a:pt x="0" y="67469"/>
                  <a:pt x="238" y="47625"/>
                </a:cubicBezTo>
                <a:cubicBezTo>
                  <a:pt x="476" y="26035"/>
                  <a:pt x="12065" y="0"/>
                  <a:pt x="35957" y="0"/>
                </a:cubicBezTo>
                <a:cubicBezTo>
                  <a:pt x="50800" y="0"/>
                  <a:pt x="55801" y="14288"/>
                  <a:pt x="55801" y="27781"/>
                </a:cubicBezTo>
                <a:cubicBezTo>
                  <a:pt x="55801" y="52467"/>
                  <a:pt x="39926" y="72708"/>
                  <a:pt x="39926" y="96679"/>
                </a:cubicBezTo>
                <a:lnTo>
                  <a:pt x="39926" y="111125"/>
                </a:lnTo>
                <a:arcTo hR="15875" wR="15875" stAng="0" swAng="10800000"/>
                <a:close/>
              </a:path>
            </a:pathLst>
          </a:cu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73125" y="2133600"/>
            <a:ext cx="55801" cy="127000"/>
          </a:xfrm>
          <a:custGeom>
            <a:avLst/>
            <a:gdLst/>
            <a:ahLst/>
            <a:cxnLst/>
            <a:rect l="l" t="t" r="r" b="b"/>
            <a:pathLst>
              <a:path w="55801" h="127000">
                <a:moveTo>
                  <a:pt x="47625" y="111125"/>
                </a:moveTo>
                <a:lnTo>
                  <a:pt x="47625" y="92234"/>
                </a:lnTo>
                <a:cubicBezTo>
                  <a:pt x="47625" y="75406"/>
                  <a:pt x="55801" y="67469"/>
                  <a:pt x="55563" y="47625"/>
                </a:cubicBezTo>
                <a:cubicBezTo>
                  <a:pt x="55324" y="26035"/>
                  <a:pt x="43736" y="0"/>
                  <a:pt x="19844" y="0"/>
                </a:cubicBezTo>
                <a:cubicBezTo>
                  <a:pt x="5001" y="0"/>
                  <a:pt x="0" y="14288"/>
                  <a:pt x="0" y="27781"/>
                </a:cubicBezTo>
                <a:cubicBezTo>
                  <a:pt x="0" y="52467"/>
                  <a:pt x="15875" y="72708"/>
                  <a:pt x="15875" y="96679"/>
                </a:cubicBezTo>
                <a:lnTo>
                  <a:pt x="15875" y="111125"/>
                </a:lnTo>
                <a:arcTo hR="15875" wR="15875" stAng="10800000" swAng="-10800000"/>
                <a:close/>
              </a:path>
            </a:pathLst>
          </a:cu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9000" y="2220913"/>
            <a:ext cx="31750" cy="5953"/>
          </a:xfrm>
          <a:custGeom>
            <a:avLst/>
            <a:gdLst/>
            <a:ahLst/>
            <a:cxnLst/>
            <a:rect l="l" t="t" r="r" b="b"/>
            <a:pathLst>
              <a:path w="31750" h="5953">
                <a:moveTo>
                  <a:pt x="0" y="0"/>
                </a:moveTo>
                <a:lnTo>
                  <a:pt x="31750" y="0"/>
                </a:lnTo>
              </a:path>
            </a:pathLst>
          </a:cu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3750" y="2189163"/>
            <a:ext cx="31750" cy="5953"/>
          </a:xfrm>
          <a:custGeom>
            <a:avLst/>
            <a:gdLst/>
            <a:ahLst/>
            <a:cxnLst/>
            <a:rect l="l" t="t" r="r" b="b"/>
            <a:pathLst>
              <a:path w="31750" h="5953">
                <a:moveTo>
                  <a:pt x="0" y="0"/>
                </a:moveTo>
                <a:lnTo>
                  <a:pt x="31750" y="0"/>
                </a:lnTo>
              </a:path>
            </a:pathLst>
          </a:cu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66800" y="2087950"/>
            <a:ext cx="1112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日均进店人数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919551" y="2058547"/>
            <a:ext cx="527244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186 </a:t>
            </a:r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835123" y="2058547"/>
            <a:ext cx="335687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172 </a:t>
            </a:r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859395" y="2046279"/>
            <a:ext cx="1332605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B4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</a:t>
            </a:r>
            <a:pPr algn="l" indent="0" marL="0">
              <a:buNone/>
            </a:pPr>
            <a:r>
              <a:rPr lang="en-US" sz="1650" b="1" dirty="0">
                <a:solidFill>
                  <a:srgbClr val="B42318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7.5%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62000" y="2438400"/>
            <a:ext cx="10668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23" name="Shape 21"/>
          <p:cNvSpPr/>
          <p:nvPr/>
        </p:nvSpPr>
        <p:spPr>
          <a:xfrm flipV="1">
            <a:off x="801688" y="2659063"/>
            <a:ext cx="111125" cy="111125"/>
          </a:xfrm>
          <a:prstGeom prst="line">
            <a:avLst/>
          </a:pr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93750" y="2651125"/>
            <a:ext cx="39688" cy="39688"/>
          </a:xfrm>
          <a:prstGeom prst="ellipse">
            <a:avLst/>
          </a:pr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81063" y="2738438"/>
            <a:ext cx="39688" cy="39688"/>
          </a:xfrm>
          <a:prstGeom prst="ellipse">
            <a:avLst/>
          </a:pr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66800" y="2621350"/>
            <a:ext cx="1112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成交转化率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030288" y="2591947"/>
            <a:ext cx="516171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11.2%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898560" y="2591947"/>
            <a:ext cx="329344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13.6%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0568917" y="2579679"/>
            <a:ext cx="1623083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+2.4 </a:t>
            </a:r>
            <a:pPr algn="l" indent="0" marL="0">
              <a:buNone/>
            </a:pPr>
            <a:r>
              <a:rPr lang="en-US" sz="16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个点</a:t>
            </a:r>
            <a:endParaRPr lang="en-US" sz="16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62000" y="2971800"/>
            <a:ext cx="10668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31" name="Shape 29"/>
          <p:cNvSpPr/>
          <p:nvPr/>
        </p:nvSpPr>
        <p:spPr>
          <a:xfrm>
            <a:off x="857250" y="3208338"/>
            <a:ext cx="5953" cy="79375"/>
          </a:xfrm>
          <a:custGeom>
            <a:avLst/>
            <a:gdLst/>
            <a:ahLst/>
            <a:cxnLst/>
            <a:rect l="l" t="t" r="r" b="b"/>
            <a:pathLst>
              <a:path w="5953" h="79375">
                <a:moveTo>
                  <a:pt x="0" y="79375"/>
                </a:moveTo>
                <a:lnTo>
                  <a:pt x="0" y="0"/>
                </a:lnTo>
              </a:path>
            </a:pathLst>
          </a:cu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5500" y="3216275"/>
            <a:ext cx="63500" cy="63500"/>
          </a:xfrm>
          <a:custGeom>
            <a:avLst/>
            <a:gdLst/>
            <a:ahLst/>
            <a:cxnLst/>
            <a:rect l="l" t="t" r="r" b="b"/>
            <a:pathLst>
              <a:path w="63500" h="63500">
                <a:moveTo>
                  <a:pt x="63500" y="0"/>
                </a:moveTo>
                <a:lnTo>
                  <a:pt x="15875" y="0"/>
                </a:lnTo>
                <a:arcTo hR="15875" wR="15875" stAng="16200000" swAng="-10800000"/>
                <a:lnTo>
                  <a:pt x="47625" y="31750"/>
                </a:lnTo>
                <a:arcTo hR="15875" wR="15875" stAng="16200000" swAng="10800000"/>
                <a:lnTo>
                  <a:pt x="0" y="63500"/>
                </a:lnTo>
              </a:path>
            </a:pathLst>
          </a:cu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93750" y="3168614"/>
            <a:ext cx="127000" cy="158822"/>
          </a:xfrm>
          <a:custGeom>
            <a:avLst/>
            <a:gdLst/>
            <a:ahLst/>
            <a:cxnLst/>
            <a:rect l="l" t="t" r="r" b="b"/>
            <a:pathLst>
              <a:path w="127000" h="158822">
                <a:moveTo>
                  <a:pt x="0" y="7974"/>
                </a:moveTo>
                <a:arcTo hR="7938" wR="7938" stAng="10800000" swAng="5400000"/>
                <a:arcTo hR="10319" wR="10319" stAng="16181096" swAng="1951255"/>
                <a:lnTo>
                  <a:pt x="20899" y="6386"/>
                </a:lnTo>
                <a:arcTo hR="10319" wR="10319" stAng="7354738" swAng="-3909476"/>
                <a:lnTo>
                  <a:pt x="39426" y="1624"/>
                </a:lnTo>
                <a:arcTo hR="10319" wR="10319" stAng="14245262" swAng="3909476"/>
                <a:lnTo>
                  <a:pt x="57944" y="6386"/>
                </a:lnTo>
                <a:arcTo hR="10319" wR="10319" stAng="7354738" swAng="-3909476"/>
                <a:lnTo>
                  <a:pt x="76462" y="1624"/>
                </a:lnTo>
                <a:arcTo hR="10319" wR="10319" stAng="14245262" swAng="3909476"/>
                <a:lnTo>
                  <a:pt x="94988" y="6386"/>
                </a:lnTo>
                <a:arcTo hR="10319" wR="10319" stAng="7354738" swAng="-3909476"/>
                <a:lnTo>
                  <a:pt x="113506" y="1624"/>
                </a:lnTo>
                <a:arcTo hR="10319" wR="10319" stAng="14267649" swAng="1951255"/>
                <a:arcTo hR="7938" wR="7938" stAng="16200000" swAng="5400000"/>
                <a:lnTo>
                  <a:pt x="127000" y="150849"/>
                </a:lnTo>
                <a:arcTo hR="7938" wR="7938" stAng="0" swAng="5400000"/>
                <a:arcTo hR="10319" wR="10319" stAng="5381096" swAng="1951255"/>
                <a:lnTo>
                  <a:pt x="106101" y="152436"/>
                </a:lnTo>
                <a:arcTo hR="10319" wR="10319" stAng="18154738" swAng="-3909476"/>
                <a:lnTo>
                  <a:pt x="87574" y="157199"/>
                </a:lnTo>
                <a:arcTo hR="10319" wR="10319" stAng="3445262" swAng="3909476"/>
                <a:lnTo>
                  <a:pt x="69056" y="152436"/>
                </a:lnTo>
                <a:arcTo hR="10319" wR="10319" stAng="18154738" swAng="-3909476"/>
                <a:lnTo>
                  <a:pt x="50538" y="157199"/>
                </a:lnTo>
                <a:arcTo hR="10319" wR="10319" stAng="3445262" swAng="3909476"/>
                <a:lnTo>
                  <a:pt x="32012" y="152436"/>
                </a:lnTo>
                <a:arcTo hR="10319" wR="10319" stAng="18154738" swAng="-3909476"/>
                <a:lnTo>
                  <a:pt x="13494" y="157199"/>
                </a:lnTo>
                <a:arcTo hR="10319" wR="10319" stAng="3467649" swAng="1951255"/>
                <a:arcTo hR="7938" wR="7938" stAng="5400000" swAng="5400000"/>
                <a:close/>
              </a:path>
            </a:pathLst>
          </a:cu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66800" y="3154750"/>
            <a:ext cx="1112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客单价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770599" y="3125347"/>
            <a:ext cx="542140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1,280 </a:t>
            </a:r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674379" y="3125347"/>
            <a:ext cx="35176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1,420 </a:t>
            </a:r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10834941" y="3113079"/>
            <a:ext cx="1357059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+10.9%</a:t>
            </a:r>
            <a:endParaRPr lang="en-US" sz="16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762000" y="3505200"/>
            <a:ext cx="10668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39" name="Shape 37"/>
          <p:cNvSpPr/>
          <p:nvPr/>
        </p:nvSpPr>
        <p:spPr>
          <a:xfrm>
            <a:off x="628650" y="3514725"/>
            <a:ext cx="10934700" cy="523875"/>
          </a:xfrm>
          <a:prstGeom prst="rect">
            <a:avLst/>
          </a:prstGeom>
          <a:solidFill>
            <a:srgbClr val="E7F1F0"/>
          </a:solidFill>
          <a:ln/>
        </p:spPr>
      </p:sp>
      <p:sp>
        <p:nvSpPr>
          <p:cNvPr id="40" name="Shape 38"/>
          <p:cNvSpPr/>
          <p:nvPr/>
        </p:nvSpPr>
        <p:spPr>
          <a:xfrm>
            <a:off x="777882" y="3767582"/>
            <a:ext cx="93211" cy="93211"/>
          </a:xfrm>
          <a:custGeom>
            <a:avLst/>
            <a:gdLst/>
            <a:ahLst/>
            <a:cxnLst/>
            <a:rect l="l" t="t" r="r" b="b"/>
            <a:pathLst>
              <a:path w="93211" h="93211">
                <a:moveTo>
                  <a:pt x="93211" y="59373"/>
                </a:moveTo>
                <a:arcTo hR="47625" wR="47625" stAng="1009623" swAng="14180754"/>
              </a:path>
            </a:pathLst>
          </a:custGeom>
          <a:noFill/>
          <a:ln w="13494">
            <a:solidFill>
              <a:srgbClr val="08534F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81063" y="3733800"/>
            <a:ext cx="7938" cy="31750"/>
          </a:xfrm>
          <a:custGeom>
            <a:avLst/>
            <a:gdLst/>
            <a:ahLst/>
            <a:cxnLst/>
            <a:rect l="l" t="t" r="r" b="b"/>
            <a:pathLst>
              <a:path w="7938" h="31750">
                <a:moveTo>
                  <a:pt x="0" y="0"/>
                </a:moveTo>
                <a:lnTo>
                  <a:pt x="7938" y="0"/>
                </a:lnTo>
                <a:lnTo>
                  <a:pt x="7938" y="31750"/>
                </a:lnTo>
              </a:path>
            </a:pathLst>
          </a:custGeom>
          <a:noFill/>
          <a:ln w="13494">
            <a:solidFill>
              <a:srgbClr val="08534F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10689" y="3799427"/>
            <a:ext cx="22749" cy="27495"/>
          </a:xfrm>
          <a:custGeom>
            <a:avLst/>
            <a:gdLst/>
            <a:ahLst/>
            <a:cxnLst/>
            <a:rect l="l" t="t" r="r" b="b"/>
            <a:pathLst>
              <a:path w="22749" h="27495">
                <a:moveTo>
                  <a:pt x="0" y="3969"/>
                </a:moveTo>
                <a:lnTo>
                  <a:pt x="6874" y="0"/>
                </a:lnTo>
                <a:lnTo>
                  <a:pt x="22749" y="27495"/>
                </a:lnTo>
              </a:path>
            </a:pathLst>
          </a:custGeom>
          <a:noFill/>
          <a:ln w="13494">
            <a:solidFill>
              <a:srgbClr val="08534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41375" y="3702050"/>
            <a:ext cx="95250" cy="95250"/>
          </a:xfrm>
          <a:prstGeom prst="ellipse">
            <a:avLst/>
          </a:prstGeom>
          <a:noFill/>
          <a:ln w="13494">
            <a:solidFill>
              <a:srgbClr val="08534F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066800" y="3688150"/>
            <a:ext cx="1112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日均成交额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662052" y="3658747"/>
            <a:ext cx="552994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2.67 </a:t>
            </a:r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万元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8559222" y="3658747"/>
            <a:ext cx="363277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3.32 </a:t>
            </a:r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万元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10676921" y="3621944"/>
            <a:ext cx="1515079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+24.6%</a:t>
            </a:r>
            <a:endParaRPr lang="en-US" sz="19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762000" y="4038600"/>
            <a:ext cx="10668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49" name="Shape 47"/>
          <p:cNvSpPr/>
          <p:nvPr/>
        </p:nvSpPr>
        <p:spPr>
          <a:xfrm>
            <a:off x="896938" y="4235450"/>
            <a:ext cx="31750" cy="63500"/>
          </a:xfrm>
          <a:custGeom>
            <a:avLst/>
            <a:gdLst/>
            <a:ahLst/>
            <a:cxnLst/>
            <a:rect l="l" t="t" r="r" b="b"/>
            <a:pathLst>
              <a:path w="31750" h="63500">
                <a:moveTo>
                  <a:pt x="0" y="0"/>
                </a:moveTo>
                <a:lnTo>
                  <a:pt x="31750" y="31750"/>
                </a:lnTo>
                <a:lnTo>
                  <a:pt x="0" y="63500"/>
                </a:lnTo>
              </a:path>
            </a:pathLst>
          </a:cu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85813" y="4267200"/>
            <a:ext cx="142875" cy="39688"/>
          </a:xfrm>
          <a:custGeom>
            <a:avLst/>
            <a:gdLst/>
            <a:ahLst/>
            <a:cxnLst/>
            <a:rect l="l" t="t" r="r" b="b"/>
            <a:pathLst>
              <a:path w="142875" h="39688">
                <a:moveTo>
                  <a:pt x="0" y="39688"/>
                </a:moveTo>
                <a:lnTo>
                  <a:pt x="0" y="31750"/>
                </a:lnTo>
                <a:arcTo hR="31750" wR="31750" stAng="10800000" swAng="5400000"/>
                <a:lnTo>
                  <a:pt x="142875" y="0"/>
                </a:lnTo>
              </a:path>
            </a:pathLst>
          </a:cu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85813" y="4330700"/>
            <a:ext cx="31750" cy="63500"/>
          </a:xfrm>
          <a:custGeom>
            <a:avLst/>
            <a:gdLst/>
            <a:ahLst/>
            <a:cxnLst/>
            <a:rect l="l" t="t" r="r" b="b"/>
            <a:pathLst>
              <a:path w="31750" h="63500">
                <a:moveTo>
                  <a:pt x="31750" y="63500"/>
                </a:moveTo>
                <a:lnTo>
                  <a:pt x="0" y="31750"/>
                </a:lnTo>
                <a:lnTo>
                  <a:pt x="31750" y="0"/>
                </a:lnTo>
              </a:path>
            </a:pathLst>
          </a:cu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85813" y="4322763"/>
            <a:ext cx="142875" cy="39688"/>
          </a:xfrm>
          <a:custGeom>
            <a:avLst/>
            <a:gdLst/>
            <a:ahLst/>
            <a:cxnLst/>
            <a:rect l="l" t="t" r="r" b="b"/>
            <a:pathLst>
              <a:path w="142875" h="39688">
                <a:moveTo>
                  <a:pt x="142875" y="0"/>
                </a:moveTo>
                <a:lnTo>
                  <a:pt x="142875" y="7938"/>
                </a:lnTo>
                <a:arcTo hR="31750" wR="31750" stAng="0" swAng="5400000"/>
                <a:lnTo>
                  <a:pt x="0" y="39688"/>
                </a:lnTo>
              </a:path>
            </a:pathLst>
          </a:custGeom>
          <a:noFill/>
          <a:ln w="13494">
            <a:solidFill>
              <a:srgbClr val="15191E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066800" y="4221550"/>
            <a:ext cx="1112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以旧换新订单占比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7128091" y="4192147"/>
            <a:ext cx="506390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18%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9039492" y="4192147"/>
            <a:ext cx="315250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31%</a:t>
            </a:r>
            <a:endParaRPr lang="en-US" sz="15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10663361" y="4179879"/>
            <a:ext cx="1528639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+13 </a:t>
            </a:r>
            <a:pPr algn="l" indent="0" marL="0">
              <a:buNone/>
            </a:pPr>
            <a:r>
              <a:rPr lang="en-US" sz="16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个点</a:t>
            </a:r>
            <a:endParaRPr lang="en-US" sz="16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762000" y="4572000"/>
            <a:ext cx="10668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58" name="Shape 56"/>
          <p:cNvSpPr/>
          <p:nvPr/>
        </p:nvSpPr>
        <p:spPr>
          <a:xfrm>
            <a:off x="819150" y="518636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85725" y="114300"/>
                </a:moveTo>
                <a:cubicBezTo>
                  <a:pt x="87630" y="104775"/>
                  <a:pt x="92392" y="98108"/>
                  <a:pt x="100013" y="90488"/>
                </a:cubicBezTo>
                <a:cubicBezTo>
                  <a:pt x="109538" y="81915"/>
                  <a:pt x="114300" y="69533"/>
                  <a:pt x="114300" y="57150"/>
                </a:cubicBezTo>
                <a:arcTo hR="57150" wR="57150" stAng="0" swAng="-10800000"/>
                <a:cubicBezTo>
                  <a:pt x="0" y="66675"/>
                  <a:pt x="1905" y="78105"/>
                  <a:pt x="14288" y="90488"/>
                </a:cubicBezTo>
                <a:cubicBezTo>
                  <a:pt x="20955" y="97155"/>
                  <a:pt x="26670" y="104775"/>
                  <a:pt x="28575" y="114300"/>
                </a:cubicBezTo>
              </a:path>
            </a:pathLst>
          </a:custGeom>
          <a:noFill/>
          <a:ln w="16192">
            <a:solidFill>
              <a:srgbClr val="15191E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47725" y="5338763"/>
            <a:ext cx="57150" cy="7144"/>
          </a:xfrm>
          <a:custGeom>
            <a:avLst/>
            <a:gdLst/>
            <a:ahLst/>
            <a:cxnLst/>
            <a:rect l="l" t="t" r="r" b="b"/>
            <a:pathLst>
              <a:path w="57150" h="7144">
                <a:moveTo>
                  <a:pt x="0" y="0"/>
                </a:moveTo>
                <a:lnTo>
                  <a:pt x="57150" y="0"/>
                </a:lnTo>
              </a:path>
            </a:pathLst>
          </a:custGeom>
          <a:noFill/>
          <a:ln w="16192">
            <a:solidFill>
              <a:srgbClr val="15191E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57250" y="5376863"/>
            <a:ext cx="38100" cy="7144"/>
          </a:xfrm>
          <a:custGeom>
            <a:avLst/>
            <a:gdLst/>
            <a:ahLst/>
            <a:cxnLst/>
            <a:rect l="l" t="t" r="r" b="b"/>
            <a:pathLst>
              <a:path w="38100" h="7144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16192">
            <a:solidFill>
              <a:srgbClr val="15191E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123950" y="5178583"/>
            <a:ext cx="110680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来的人少了，来的人更想买、买得更贵。明年的钱花在店里的转化上，不花在引流上。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762000" y="6119750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口径：周度补货看板覆盖的 380 家门店，全年店均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24601" r="30062" t="0" b="0"/>
          <a:stretch/>
        </p:blipFill>
        <p:spPr>
          <a:xfrm>
            <a:off x="6667500" y="0"/>
            <a:ext cx="55245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2000" y="464082"/>
            <a:ext cx="11430000" cy="1371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0" b="1" dirty="0">
                <a:solidFill>
                  <a:srgbClr val="0B6E69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03</a:t>
            </a:r>
            <a:endParaRPr lang="en-US" sz="90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187740" y="1471912"/>
            <a:ext cx="1000426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62000" y="1997108"/>
            <a:ext cx="114300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年：5 亿元怎么拿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62000" y="2644933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目标、打法和我需要的支持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62000" y="4000500"/>
            <a:ext cx="53340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9" name="Text 6"/>
          <p:cNvSpPr/>
          <p:nvPr/>
        </p:nvSpPr>
        <p:spPr>
          <a:xfrm>
            <a:off x="762000" y="4201557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</a:t>
            </a:r>
            <a:endParaRPr lang="en-US" sz="13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85850" y="4216196"/>
            <a:ext cx="111061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847850" y="4225360"/>
            <a:ext cx="10344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5.0 亿元，增量 5,900 万元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62000" y="4600575"/>
            <a:ext cx="5334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3" name="Text 10"/>
          <p:cNvSpPr/>
          <p:nvPr/>
        </p:nvSpPr>
        <p:spPr>
          <a:xfrm>
            <a:off x="762000" y="4792107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</a:t>
            </a:r>
            <a:endParaRPr lang="en-US" sz="13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085850" y="4806746"/>
            <a:ext cx="111061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打法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847850" y="4815910"/>
            <a:ext cx="10344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先稳苏北，下半年卖场和营业厅一起扩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762000" y="5191125"/>
            <a:ext cx="5334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7" name="Text 14"/>
          <p:cNvSpPr/>
          <p:nvPr/>
        </p:nvSpPr>
        <p:spPr>
          <a:xfrm>
            <a:off x="762000" y="5382657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</a:t>
            </a:r>
            <a:endParaRPr lang="en-US" sz="13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085850" y="5397296"/>
            <a:ext cx="111061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支持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1847850" y="5406460"/>
            <a:ext cx="10344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人、钱、政策三项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703094" y="5459730"/>
            <a:ext cx="80963" cy="80963"/>
          </a:xfrm>
          <a:prstGeom prst="rect">
            <a:avLst/>
          </a:prstGeom>
          <a:noFill/>
          <a:ln w="14288">
            <a:solidFill>
              <a:srgbClr val="08534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848350" y="5424425"/>
            <a:ext cx="6343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762000" y="5781675"/>
            <a:ext cx="5334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23" name="Text 20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pptwise-slidenum-s0011"/>
          <p:cNvSpPr/>
          <p:nvPr/>
        </p:nvSpPr>
        <p:spPr>
          <a:xfrm>
            <a:off x="0" y="6420653"/>
            <a:ext cx="6096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12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1120081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2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13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534318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03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21949" y="557512"/>
            <a:ext cx="1117005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830720"/>
            <a:ext cx="114300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明年目标 5.0 亿元，增量 5,900 万元有 83% 落在三条线上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00" y="16525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单位：万元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65533" y="1662113"/>
            <a:ext cx="114300" cy="114300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11" name="Text 9"/>
          <p:cNvSpPr/>
          <p:nvPr/>
        </p:nvSpPr>
        <p:spPr>
          <a:xfrm>
            <a:off x="4736983" y="1652525"/>
            <a:ext cx="745501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年实际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614135" y="1669256"/>
            <a:ext cx="100013" cy="100013"/>
          </a:xfrm>
          <a:prstGeom prst="rect">
            <a:avLst/>
          </a:prstGeom>
          <a:solidFill>
            <a:srgbClr val="E7F1F0"/>
          </a:solidFill>
          <a:ln w="14288">
            <a:solidFill>
              <a:srgbClr val="0B6E69"/>
            </a:solidFill>
            <a:prstDash val="dash"/>
          </a:ln>
        </p:spPr>
      </p:sp>
      <p:sp>
        <p:nvSpPr>
          <p:cNvPr id="13" name="Text 11"/>
          <p:cNvSpPr/>
          <p:nvPr/>
        </p:nvSpPr>
        <p:spPr>
          <a:xfrm>
            <a:off x="5778441" y="1652525"/>
            <a:ext cx="6413559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年目标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133475" y="3571875"/>
            <a:ext cx="533400" cy="1476375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15" name="Text 13"/>
          <p:cNvSpPr/>
          <p:nvPr/>
        </p:nvSpPr>
        <p:spPr>
          <a:xfrm>
            <a:off x="1243605" y="3363185"/>
            <a:ext cx="1094839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3,100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769269" y="2340769"/>
            <a:ext cx="519113" cy="2700338"/>
          </a:xfrm>
          <a:prstGeom prst="rect">
            <a:avLst/>
          </a:prstGeom>
          <a:solidFill>
            <a:srgbClr val="E7F1F0"/>
          </a:solidFill>
          <a:ln w="14288">
            <a:solidFill>
              <a:srgbClr val="0B6E69"/>
            </a:solidFill>
            <a:prstDash val="dash"/>
          </a:ln>
        </p:spPr>
      </p:sp>
      <p:sp>
        <p:nvSpPr>
          <p:cNvPr id="17" name="Text 15"/>
          <p:cNvSpPr/>
          <p:nvPr/>
        </p:nvSpPr>
        <p:spPr>
          <a:xfrm>
            <a:off x="1858932" y="2124935"/>
            <a:ext cx="1033306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5,700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849991" y="1972421"/>
            <a:ext cx="10342009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+2,600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0" y="5139398"/>
            <a:ext cx="342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连锁卖场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038475" y="4167188"/>
            <a:ext cx="533400" cy="881063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21" name="Text 19"/>
          <p:cNvSpPr/>
          <p:nvPr/>
        </p:nvSpPr>
        <p:spPr>
          <a:xfrm>
            <a:off x="3146727" y="3958498"/>
            <a:ext cx="904527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1,850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674269" y="3364706"/>
            <a:ext cx="519113" cy="1676400"/>
          </a:xfrm>
          <a:prstGeom prst="rect">
            <a:avLst/>
          </a:prstGeom>
          <a:solidFill>
            <a:srgbClr val="E7F1F0"/>
          </a:solidFill>
          <a:ln w="14288">
            <a:solidFill>
              <a:srgbClr val="0B6E69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3762639" y="3148873"/>
            <a:ext cx="842936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3,550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766989" y="2996358"/>
            <a:ext cx="8425011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+1,700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5139398"/>
            <a:ext cx="723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943475" y="3190875"/>
            <a:ext cx="533400" cy="1857375"/>
          </a:xfrm>
          <a:prstGeom prst="rect">
            <a:avLst/>
          </a:prstGeom>
          <a:solidFill>
            <a:srgbClr val="A5AAB0"/>
          </a:solidFill>
          <a:ln/>
        </p:spPr>
      </p:sp>
      <p:sp>
        <p:nvSpPr>
          <p:cNvPr id="27" name="Text 25"/>
          <p:cNvSpPr/>
          <p:nvPr/>
        </p:nvSpPr>
        <p:spPr>
          <a:xfrm>
            <a:off x="5040704" y="2982185"/>
            <a:ext cx="715129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3,900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5579269" y="2912269"/>
            <a:ext cx="519113" cy="2128838"/>
          </a:xfrm>
          <a:prstGeom prst="rect">
            <a:avLst/>
          </a:prstGeom>
          <a:solidFill>
            <a:srgbClr val="E7F1F0"/>
          </a:solidFill>
          <a:ln w="14288">
            <a:solidFill>
              <a:srgbClr val="0B6E69"/>
            </a:solidFill>
            <a:prstDash val="dash"/>
          </a:ln>
        </p:spPr>
      </p:sp>
      <p:sp>
        <p:nvSpPr>
          <p:cNvPr id="29" name="Text 27"/>
          <p:cNvSpPr/>
          <p:nvPr/>
        </p:nvSpPr>
        <p:spPr>
          <a:xfrm>
            <a:off x="5664260" y="2696435"/>
            <a:ext cx="652774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4,500</a:t>
            </a:r>
            <a:endParaRPr lang="en-US" sz="112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5706010" y="2543921"/>
            <a:ext cx="648599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+600</a:t>
            </a:r>
            <a:endParaRPr lang="en-US" sz="975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5139398"/>
            <a:ext cx="1104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62000" y="5048250"/>
            <a:ext cx="5715000" cy="14288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33" name="Shape 31"/>
          <p:cNvSpPr/>
          <p:nvPr/>
        </p:nvSpPr>
        <p:spPr>
          <a:xfrm>
            <a:off x="7239000" y="1771650"/>
            <a:ext cx="41910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34" name="Text 32"/>
          <p:cNvSpPr/>
          <p:nvPr/>
        </p:nvSpPr>
        <p:spPr>
          <a:xfrm>
            <a:off x="7239000" y="1899604"/>
            <a:ext cx="49530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0B6E69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5.0</a:t>
            </a:r>
            <a:endParaRPr lang="en-US" sz="54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203395" y="2398006"/>
            <a:ext cx="39886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B6E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亿元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239000" y="2768035"/>
            <a:ext cx="4953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年全年目标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7239000" y="3043537"/>
            <a:ext cx="4953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同比 +13.4%，增量 5,900 万元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7239000" y="3429000"/>
            <a:ext cx="4191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39" name="Text 37"/>
          <p:cNvSpPr/>
          <p:nvPr/>
        </p:nvSpPr>
        <p:spPr>
          <a:xfrm>
            <a:off x="7239000" y="3584153"/>
            <a:ext cx="49530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4,900</a:t>
            </a:r>
            <a:endParaRPr lang="en-US" sz="36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399054" y="3891985"/>
            <a:ext cx="3792946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7239000" y="4187260"/>
            <a:ext cx="4953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三条线合计增量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7239000" y="4462762"/>
            <a:ext cx="4953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老渠道再贡献 1,000 万元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7239000" y="4848225"/>
            <a:ext cx="4191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44" name="Text 42"/>
          <p:cNvSpPr/>
          <p:nvPr/>
        </p:nvSpPr>
        <p:spPr>
          <a:xfrm>
            <a:off x="762000" y="6119750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口径：华东区渠道出货额（含税），单位万元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1119548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3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14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534318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03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21949" y="557512"/>
            <a:ext cx="1117005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830720"/>
            <a:ext cx="114300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上半年先把苏北稳住，下半年卖场和营业厅一起扩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2762250" y="1690987"/>
            <a:ext cx="9429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一季度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953000" y="1690987"/>
            <a:ext cx="7239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二季度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143750" y="1690987"/>
            <a:ext cx="5048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三季度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334500" y="1690987"/>
            <a:ext cx="2857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四季度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667000" y="1943100"/>
            <a:ext cx="87630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14" name="Shape 12"/>
          <p:cNvSpPr/>
          <p:nvPr/>
        </p:nvSpPr>
        <p:spPr>
          <a:xfrm>
            <a:off x="4857750" y="1962150"/>
            <a:ext cx="9525" cy="3905250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5" name="Shape 13"/>
          <p:cNvSpPr/>
          <p:nvPr/>
        </p:nvSpPr>
        <p:spPr>
          <a:xfrm>
            <a:off x="7048500" y="1962150"/>
            <a:ext cx="9525" cy="3905250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6" name="Shape 14"/>
          <p:cNvSpPr/>
          <p:nvPr/>
        </p:nvSpPr>
        <p:spPr>
          <a:xfrm>
            <a:off x="9239250" y="1962150"/>
            <a:ext cx="9525" cy="3905250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7" name="Text 15"/>
          <p:cNvSpPr/>
          <p:nvPr/>
        </p:nvSpPr>
        <p:spPr>
          <a:xfrm>
            <a:off x="762000" y="224987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苏北稳住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705100" y="2114550"/>
            <a:ext cx="2114550" cy="457200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19" name="Text 17"/>
          <p:cNvSpPr/>
          <p:nvPr/>
        </p:nvSpPr>
        <p:spPr>
          <a:xfrm>
            <a:off x="2819400" y="2262487"/>
            <a:ext cx="9372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两家分销跑满一个季度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62000" y="291662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卖场到 160 家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895850" y="2781300"/>
            <a:ext cx="2114550" cy="457200"/>
          </a:xfrm>
          <a:prstGeom prst="rect">
            <a:avLst/>
          </a:prstGeom>
          <a:solidFill>
            <a:srgbClr val="E6E8EA"/>
          </a:solidFill>
          <a:ln/>
        </p:spPr>
      </p:sp>
      <p:sp>
        <p:nvSpPr>
          <p:cNvPr id="22" name="Text 20"/>
          <p:cNvSpPr/>
          <p:nvPr/>
        </p:nvSpPr>
        <p:spPr>
          <a:xfrm>
            <a:off x="5010150" y="2929237"/>
            <a:ext cx="7181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 40 家店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62000" y="358337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两条线一起扩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086600" y="3448050"/>
            <a:ext cx="2114550" cy="457200"/>
          </a:xfrm>
          <a:prstGeom prst="rect">
            <a:avLst/>
          </a:prstGeom>
          <a:solidFill>
            <a:srgbClr val="E6E8EA"/>
          </a:solidFill>
          <a:ln/>
        </p:spPr>
      </p:sp>
      <p:sp>
        <p:nvSpPr>
          <p:cNvPr id="25" name="Text 23"/>
          <p:cNvSpPr/>
          <p:nvPr/>
        </p:nvSpPr>
        <p:spPr>
          <a:xfrm>
            <a:off x="7200900" y="3595987"/>
            <a:ext cx="4991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卖场 200 家，营业厅 350 个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62000" y="425012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冲刺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9277350" y="4114800"/>
            <a:ext cx="2114550" cy="457200"/>
          </a:xfrm>
          <a:prstGeom prst="rect">
            <a:avLst/>
          </a:prstGeom>
          <a:solidFill>
            <a:srgbClr val="E6E8EA"/>
          </a:solidFill>
          <a:ln/>
        </p:spPr>
      </p:sp>
      <p:sp>
        <p:nvSpPr>
          <p:cNvPr id="28" name="Text 26"/>
          <p:cNvSpPr/>
          <p:nvPr/>
        </p:nvSpPr>
        <p:spPr>
          <a:xfrm>
            <a:off x="9391650" y="4262737"/>
            <a:ext cx="28003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旺季加以旧换新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762000" y="4819650"/>
            <a:ext cx="10668000" cy="9525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30" name="Text 28"/>
          <p:cNvSpPr/>
          <p:nvPr/>
        </p:nvSpPr>
        <p:spPr>
          <a:xfrm>
            <a:off x="762000" y="4967587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季度目标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62000" y="5176414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万元，全年 50,000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2762250" y="5305425"/>
            <a:ext cx="266700" cy="561975"/>
          </a:xfrm>
          <a:prstGeom prst="rect">
            <a:avLst/>
          </a:prstGeom>
          <a:solidFill>
            <a:srgbClr val="2E353D"/>
          </a:solidFill>
          <a:ln/>
        </p:spPr>
      </p:sp>
      <p:sp>
        <p:nvSpPr>
          <p:cNvPr id="33" name="Text 31"/>
          <p:cNvSpPr/>
          <p:nvPr/>
        </p:nvSpPr>
        <p:spPr>
          <a:xfrm>
            <a:off x="3124200" y="5630651"/>
            <a:ext cx="90678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11,000</a:t>
            </a:r>
            <a:endParaRPr lang="en-US" sz="18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953000" y="5248275"/>
            <a:ext cx="266700" cy="619125"/>
          </a:xfrm>
          <a:prstGeom prst="rect">
            <a:avLst/>
          </a:prstGeom>
          <a:solidFill>
            <a:srgbClr val="2E353D"/>
          </a:solidFill>
          <a:ln/>
        </p:spPr>
      </p:sp>
      <p:sp>
        <p:nvSpPr>
          <p:cNvPr id="35" name="Text 33"/>
          <p:cNvSpPr/>
          <p:nvPr/>
        </p:nvSpPr>
        <p:spPr>
          <a:xfrm>
            <a:off x="5314950" y="5630651"/>
            <a:ext cx="68770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12,000</a:t>
            </a:r>
            <a:endParaRPr lang="en-US" sz="18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143750" y="5238750"/>
            <a:ext cx="266700" cy="628650"/>
          </a:xfrm>
          <a:prstGeom prst="rect">
            <a:avLst/>
          </a:prstGeom>
          <a:solidFill>
            <a:srgbClr val="2E353D"/>
          </a:solidFill>
          <a:ln/>
        </p:spPr>
      </p:sp>
      <p:sp>
        <p:nvSpPr>
          <p:cNvPr id="37" name="Text 35"/>
          <p:cNvSpPr/>
          <p:nvPr/>
        </p:nvSpPr>
        <p:spPr>
          <a:xfrm>
            <a:off x="7505700" y="5630651"/>
            <a:ext cx="46863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12,200</a:t>
            </a:r>
            <a:endParaRPr lang="en-US" sz="18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9334500" y="5105400"/>
            <a:ext cx="266700" cy="762000"/>
          </a:xfrm>
          <a:prstGeom prst="rect">
            <a:avLst/>
          </a:prstGeom>
          <a:solidFill>
            <a:srgbClr val="2E353D"/>
          </a:solidFill>
          <a:ln/>
        </p:spPr>
      </p:sp>
      <p:sp>
        <p:nvSpPr>
          <p:cNvPr id="39" name="Text 37"/>
          <p:cNvSpPr/>
          <p:nvPr/>
        </p:nvSpPr>
        <p:spPr>
          <a:xfrm>
            <a:off x="9696450" y="5630651"/>
            <a:ext cx="24955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14,800</a:t>
            </a:r>
            <a:endParaRPr lang="en-US" sz="18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43239"/>
            <a:ext cx="1119873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 · 2026 年度述职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4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15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2000" y="534318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03</a:t>
            </a:r>
            <a:endParaRPr lang="en-US" sz="120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21949" y="557512"/>
            <a:ext cx="1117005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</a:t>
            </a:r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830720"/>
            <a:ext cx="114300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我需要三项支持，每一项都对得上明年的一块增量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00" y="16906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</a:t>
            </a:r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000250" y="1690625"/>
            <a:ext cx="10191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具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1690625"/>
            <a:ext cx="6572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</a:t>
            </a:r>
            <a:pPr algn="r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762750" y="1690625"/>
            <a:ext cx="5429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换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001250" y="1690625"/>
            <a:ext cx="2190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评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</a:t>
            </a:r>
            <a:pPr algn="l" indent="0" marL="0">
              <a:buNone/>
            </a:pPr>
            <a:r>
              <a:rPr lang="en-US" sz="975" spc="78" kern="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l" indent="0" marL="0">
              <a:buNone/>
            </a:pPr>
            <a:r>
              <a:rPr lang="en-US" sz="975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62000" y="1933575"/>
            <a:ext cx="106680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15" name="Shape 13"/>
          <p:cNvSpPr/>
          <p:nvPr/>
        </p:nvSpPr>
        <p:spPr>
          <a:xfrm>
            <a:off x="777875" y="2357438"/>
            <a:ext cx="111125" cy="47625"/>
          </a:xfrm>
          <a:custGeom>
            <a:avLst/>
            <a:gdLst/>
            <a:ahLst/>
            <a:cxnLst/>
            <a:rect l="l" t="t" r="r" b="b"/>
            <a:pathLst>
              <a:path w="111125" h="47625">
                <a:moveTo>
                  <a:pt x="111125" y="47625"/>
                </a:moveTo>
                <a:lnTo>
                  <a:pt x="111125" y="31750"/>
                </a:lnTo>
                <a:arcTo hR="31750" wR="31750" stAng="0" swAng="-5400000"/>
                <a:lnTo>
                  <a:pt x="31750" y="0"/>
                </a:lnTo>
                <a:arcTo hR="31750" wR="31750" stAng="16200000" swAng="-5400000"/>
                <a:lnTo>
                  <a:pt x="0" y="47625"/>
                </a:lnTo>
              </a:path>
            </a:pathLst>
          </a:cu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1688" y="2262187"/>
            <a:ext cx="63500" cy="63500"/>
          </a:xfrm>
          <a:prstGeom prst="ellipse">
            <a:avLst/>
          </a:pr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2813" y="2301875"/>
            <a:ext cx="0" cy="47625"/>
          </a:xfrm>
          <a:prstGeom prst="line">
            <a:avLst/>
          </a:pr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89000" y="2325688"/>
            <a:ext cx="47625" cy="0"/>
          </a:xfrm>
          <a:prstGeom prst="line">
            <a:avLst/>
          </a:pr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47750" y="2228690"/>
            <a:ext cx="11144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000250" y="2240350"/>
            <a:ext cx="10191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个编制：运营商 1、苏北驻点 1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589628" y="2198679"/>
            <a:ext cx="6602372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36 </a:t>
            </a:r>
            <a:pPr algn="l" indent="0" marL="0">
              <a:buNone/>
            </a:pPr>
            <a:r>
              <a:rPr lang="en-US" sz="16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万元</a:t>
            </a:r>
            <a:pPr algn="l" indent="0" marL="0">
              <a:buNone/>
            </a:pPr>
            <a:r>
              <a:rPr lang="en-US" sz="16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/</a:t>
            </a:r>
            <a:pPr algn="l" indent="0" marL="0">
              <a:buNone/>
            </a:pPr>
            <a:r>
              <a:rPr lang="en-US" sz="16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16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762750" y="2240350"/>
            <a:ext cx="54292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运营商 +1,700、苏北 +600 万元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0008394" y="2264569"/>
            <a:ext cx="138113" cy="138113"/>
          </a:xfrm>
          <a:prstGeom prst="rect">
            <a:avLst/>
          </a:pr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210800" y="2252009"/>
            <a:ext cx="1981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0503694" y="2264569"/>
            <a:ext cx="138113" cy="138113"/>
          </a:xfrm>
          <a:prstGeom prst="rect">
            <a:avLst/>
          </a:pr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706100" y="2252009"/>
            <a:ext cx="1485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762000" y="2705100"/>
            <a:ext cx="10668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28" name="Shape 26"/>
          <p:cNvSpPr/>
          <p:nvPr/>
        </p:nvSpPr>
        <p:spPr>
          <a:xfrm>
            <a:off x="628650" y="2714625"/>
            <a:ext cx="10934700" cy="752475"/>
          </a:xfrm>
          <a:prstGeom prst="rect">
            <a:avLst/>
          </a:prstGeom>
          <a:solidFill>
            <a:srgbClr val="E7F1F0"/>
          </a:solidFill>
          <a:ln/>
        </p:spPr>
      </p:sp>
      <p:sp>
        <p:nvSpPr>
          <p:cNvPr id="29" name="Shape 27"/>
          <p:cNvSpPr/>
          <p:nvPr/>
        </p:nvSpPr>
        <p:spPr>
          <a:xfrm>
            <a:off x="777875" y="3048000"/>
            <a:ext cx="158750" cy="95250"/>
          </a:xfrm>
          <a:prstGeom prst="roundRect">
            <a:avLst>
              <a:gd name="adj" fmla="val 16667"/>
            </a:avLst>
          </a:prstGeom>
          <a:noFill/>
          <a:ln w="14288">
            <a:solidFill>
              <a:srgbClr val="08534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41375" y="3079750"/>
            <a:ext cx="31750" cy="31750"/>
          </a:xfrm>
          <a:prstGeom prst="ellipse">
            <a:avLst/>
          </a:prstGeom>
          <a:noFill/>
          <a:ln w="14288">
            <a:solidFill>
              <a:srgbClr val="08534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09625" y="3095625"/>
            <a:ext cx="95329" cy="5953"/>
          </a:xfrm>
          <a:custGeom>
            <a:avLst/>
            <a:gdLst/>
            <a:ahLst/>
            <a:cxnLst/>
            <a:rect l="l" t="t" r="r" b="b"/>
            <a:pathLst>
              <a:path w="95329" h="5953">
                <a:moveTo>
                  <a:pt x="0" y="0"/>
                </a:moveTo>
                <a:lnTo>
                  <a:pt x="79" y="0"/>
                </a:lnTo>
                <a:moveTo>
                  <a:pt x="95250" y="0"/>
                </a:moveTo>
                <a:lnTo>
                  <a:pt x="95329" y="0"/>
                </a:lnTo>
              </a:path>
            </a:pathLst>
          </a:custGeom>
          <a:noFill/>
          <a:ln w="14288">
            <a:solidFill>
              <a:srgbClr val="08534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47750" y="2990690"/>
            <a:ext cx="11144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钱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2000250" y="3002350"/>
            <a:ext cx="10191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卖场费用 620 → 880 万元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5654693" y="2960679"/>
            <a:ext cx="6537307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08534F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+260 </a:t>
            </a:r>
            <a:pPr algn="l" indent="0" marL="0">
              <a:buNone/>
            </a:pPr>
            <a:r>
              <a:rPr lang="en-US" sz="1650" b="1" dirty="0">
                <a:solidFill>
                  <a:srgbClr val="0853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万元</a:t>
            </a:r>
            <a:endParaRPr lang="en-US" sz="16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762750" y="3002350"/>
            <a:ext cx="54292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卖场 +2,600 万元，费比 10%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10008394" y="3026569"/>
            <a:ext cx="138113" cy="138113"/>
          </a:xfrm>
          <a:prstGeom prst="rect">
            <a:avLst/>
          </a:prstGeom>
          <a:solidFill>
            <a:srgbClr val="FFFFFF"/>
          </a:solidFill>
          <a:ln w="14288">
            <a:solidFill>
              <a:srgbClr val="15191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210800" y="3014009"/>
            <a:ext cx="1981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10503694" y="3026569"/>
            <a:ext cx="138113" cy="138113"/>
          </a:xfrm>
          <a:prstGeom prst="rect">
            <a:avLst/>
          </a:prstGeom>
          <a:solidFill>
            <a:srgbClr val="FFFFFF"/>
          </a:solidFill>
          <a:ln w="14288">
            <a:solidFill>
              <a:srgbClr val="15191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706100" y="3014009"/>
            <a:ext cx="1485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762000" y="3467100"/>
            <a:ext cx="10668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41" name="Shape 39"/>
          <p:cNvSpPr/>
          <p:nvPr/>
        </p:nvSpPr>
        <p:spPr>
          <a:xfrm>
            <a:off x="889000" y="3873500"/>
            <a:ext cx="12700" cy="25400"/>
          </a:xfrm>
          <a:custGeom>
            <a:avLst/>
            <a:gdLst/>
            <a:ahLst/>
            <a:cxnLst/>
            <a:rect l="l" t="t" r="r" b="b"/>
            <a:pathLst>
              <a:path w="12700" h="25400">
                <a:moveTo>
                  <a:pt x="0" y="0"/>
                </a:moveTo>
                <a:lnTo>
                  <a:pt x="0" y="17462"/>
                </a:lnTo>
                <a:lnTo>
                  <a:pt x="12700" y="25400"/>
                </a:lnTo>
              </a:path>
            </a:pathLst>
          </a:cu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89000" y="3778250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85813" y="3794125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142875" y="27781"/>
                </a:moveTo>
                <a:lnTo>
                  <a:pt x="142875" y="15875"/>
                </a:lnTo>
                <a:arcTo hR="15875" wR="15875" stAng="0" swAng="-5400000"/>
                <a:lnTo>
                  <a:pt x="15875" y="0"/>
                </a:lnTo>
                <a:arcTo hR="15875" wR="15875" stAng="16200000" swAng="-5400000"/>
                <a:lnTo>
                  <a:pt x="0" y="127000"/>
                </a:lnTo>
                <a:arcTo hR="15875" wR="15875" stAng="10800000" swAng="-5400000"/>
                <a:lnTo>
                  <a:pt x="43656" y="142875"/>
                </a:lnTo>
              </a:path>
            </a:pathLst>
          </a:cu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85813" y="3841750"/>
            <a:ext cx="39688" cy="5953"/>
          </a:xfrm>
          <a:custGeom>
            <a:avLst/>
            <a:gdLst/>
            <a:ahLst/>
            <a:cxnLst/>
            <a:rect l="l" t="t" r="r" b="b"/>
            <a:pathLst>
              <a:path w="39688" h="5953">
                <a:moveTo>
                  <a:pt x="0" y="0"/>
                </a:moveTo>
                <a:lnTo>
                  <a:pt x="39688" y="0"/>
                </a:lnTo>
              </a:path>
            </a:pathLst>
          </a:cu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25500" y="3778250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41375" y="3841750"/>
            <a:ext cx="95250" cy="95250"/>
          </a:xfrm>
          <a:prstGeom prst="ellipse">
            <a:avLst/>
          </a:pr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047750" y="3752690"/>
            <a:ext cx="11144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2000250" y="3764350"/>
            <a:ext cx="10191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苏北分销账期 30 → 45 天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5185903" y="3793516"/>
            <a:ext cx="700609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多占资金约 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5942555" y="3722679"/>
            <a:ext cx="6249445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185</a:t>
            </a:r>
            <a:endParaRPr lang="en-US" sz="16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6244223" y="3793516"/>
            <a:ext cx="594777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万元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6762750" y="3764350"/>
            <a:ext cx="54292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分销敢备货，保住苏北 +600 万元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10008394" y="3788569"/>
            <a:ext cx="138113" cy="138113"/>
          </a:xfrm>
          <a:prstGeom prst="rect">
            <a:avLst/>
          </a:pr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0210800" y="3776009"/>
            <a:ext cx="1981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10503694" y="3788569"/>
            <a:ext cx="138113" cy="138113"/>
          </a:xfrm>
          <a:prstGeom prst="rect">
            <a:avLst/>
          </a:pr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0706100" y="3776009"/>
            <a:ext cx="1485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762000" y="4229100"/>
            <a:ext cx="106680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58" name="Shape 56"/>
          <p:cNvSpPr/>
          <p:nvPr/>
        </p:nvSpPr>
        <p:spPr>
          <a:xfrm>
            <a:off x="762000" y="4953000"/>
            <a:ext cx="106680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59" name="Shape 57"/>
          <p:cNvSpPr/>
          <p:nvPr/>
        </p:nvSpPr>
        <p:spPr>
          <a:xfrm>
            <a:off x="885825" y="5241131"/>
            <a:ext cx="7739" cy="185738"/>
          </a:xfrm>
          <a:custGeom>
            <a:avLst/>
            <a:gdLst/>
            <a:ahLst/>
            <a:cxnLst/>
            <a:rect l="l" t="t" r="r" b="b"/>
            <a:pathLst>
              <a:path w="7739" h="185738">
                <a:moveTo>
                  <a:pt x="0" y="0"/>
                </a:moveTo>
                <a:lnTo>
                  <a:pt x="0" y="185738"/>
                </a:lnTo>
              </a:path>
            </a:pathLst>
          </a:custGeom>
          <a:noFill/>
          <a:ln w="17542">
            <a:solidFill>
              <a:srgbClr val="15191E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927100" y="5282406"/>
            <a:ext cx="61912" cy="103188"/>
          </a:xfrm>
          <a:custGeom>
            <a:avLst/>
            <a:gdLst/>
            <a:ahLst/>
            <a:cxnLst/>
            <a:rect l="l" t="t" r="r" b="b"/>
            <a:pathLst>
              <a:path w="61912" h="103188">
                <a:moveTo>
                  <a:pt x="30956" y="10319"/>
                </a:moveTo>
                <a:lnTo>
                  <a:pt x="61912" y="92869"/>
                </a:lnTo>
                <a:arcTo hR="51594" wR="51594" stAng="3187806" swAng="4424388"/>
                <a:close/>
                <a:moveTo>
                  <a:pt x="30956" y="10319"/>
                </a:moveTo>
                <a:lnTo>
                  <a:pt x="30956" y="0"/>
                </a:lnTo>
              </a:path>
            </a:pathLst>
          </a:custGeom>
          <a:noFill/>
          <a:ln w="17542">
            <a:solidFill>
              <a:srgbClr val="15191E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792956" y="5261769"/>
            <a:ext cx="185738" cy="20637"/>
          </a:xfrm>
          <a:custGeom>
            <a:avLst/>
            <a:gdLst/>
            <a:ahLst/>
            <a:cxnLst/>
            <a:rect l="l" t="t" r="r" b="b"/>
            <a:pathLst>
              <a:path w="185738" h="20637">
                <a:moveTo>
                  <a:pt x="0" y="20637"/>
                </a:moveTo>
                <a:lnTo>
                  <a:pt x="10319" y="20637"/>
                </a:lnTo>
                <a:arcTo hR="175419" wR="175419" stAng="5400000" swAng="-1684349"/>
                <a:arcTo hR="175419" wR="175419" stAng="7084349" swAng="-1684349"/>
                <a:lnTo>
                  <a:pt x="185738" y="20637"/>
                </a:lnTo>
              </a:path>
            </a:pathLst>
          </a:custGeom>
          <a:noFill/>
          <a:ln w="17542">
            <a:solidFill>
              <a:srgbClr val="15191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82638" y="5282406"/>
            <a:ext cx="61912" cy="103188"/>
          </a:xfrm>
          <a:custGeom>
            <a:avLst/>
            <a:gdLst/>
            <a:ahLst/>
            <a:cxnLst/>
            <a:rect l="l" t="t" r="r" b="b"/>
            <a:pathLst>
              <a:path w="61912" h="103188">
                <a:moveTo>
                  <a:pt x="30956" y="10319"/>
                </a:moveTo>
                <a:lnTo>
                  <a:pt x="61912" y="92869"/>
                </a:lnTo>
                <a:arcTo hR="51594" wR="51594" stAng="3187806" swAng="4424388"/>
                <a:close/>
                <a:moveTo>
                  <a:pt x="30956" y="10319"/>
                </a:moveTo>
                <a:lnTo>
                  <a:pt x="30956" y="0"/>
                </a:lnTo>
              </a:path>
            </a:pathLst>
          </a:custGeom>
          <a:noFill/>
          <a:ln w="17542">
            <a:solidFill>
              <a:srgbClr val="15191E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34231" y="5426869"/>
            <a:ext cx="103188" cy="7739"/>
          </a:xfrm>
          <a:custGeom>
            <a:avLst/>
            <a:gdLst/>
            <a:ahLst/>
            <a:cxnLst/>
            <a:rect l="l" t="t" r="r" b="b"/>
            <a:pathLst>
              <a:path w="103188" h="7739">
                <a:moveTo>
                  <a:pt x="0" y="0"/>
                </a:moveTo>
                <a:lnTo>
                  <a:pt x="103188" y="0"/>
                </a:lnTo>
              </a:path>
            </a:pathLst>
          </a:custGeom>
          <a:noFill/>
          <a:ln w="17542">
            <a:solidFill>
              <a:srgbClr val="15191E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143000" y="5229065"/>
            <a:ext cx="11049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人和钱合计每年 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2393882" y="5072107"/>
            <a:ext cx="9798118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296</a:t>
            </a:r>
            <a:endParaRPr lang="en-US" sz="25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2893615" y="5229065"/>
            <a:ext cx="9298385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万元，对应明年 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4195229" y="5072107"/>
            <a:ext cx="7996771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0B6E69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4,900</a:t>
            </a:r>
            <a:endParaRPr lang="en-US" sz="25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4976452" y="5229065"/>
            <a:ext cx="7215548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万元增量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5905500" cy="6858000"/>
          </a:xfrm>
          <a:prstGeom prst="rect">
            <a:avLst/>
          </a:prstGeom>
          <a:solidFill>
            <a:srgbClr val="0B6E69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1960093"/>
            <a:ext cx="11430000" cy="537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5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亿元的目标我接下，</a:t>
            </a:r>
            <a:endParaRPr lang="en-US" sz="35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62000" y="2607793"/>
            <a:ext cx="11430000" cy="537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5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三项支持请今天定</a:t>
            </a:r>
            <a:endParaRPr lang="en-US" sz="35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2000" y="3409950"/>
            <a:ext cx="457200" cy="2857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762000" y="3673633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需要评审小组确认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6443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B5B9B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667500" y="1905000"/>
            <a:ext cx="4762500" cy="19050"/>
          </a:xfrm>
          <a:prstGeom prst="rect">
            <a:avLst/>
          </a:prstGeom>
          <a:solidFill>
            <a:srgbClr val="15191E"/>
          </a:solidFill>
          <a:ln/>
        </p:spPr>
      </p:sp>
      <p:sp>
        <p:nvSpPr>
          <p:cNvPr id="10" name="Text 8"/>
          <p:cNvSpPr/>
          <p:nvPr/>
        </p:nvSpPr>
        <p:spPr>
          <a:xfrm>
            <a:off x="6667500" y="2153912"/>
            <a:ext cx="55245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</a:t>
            </a:r>
            <a:endParaRPr lang="en-US" sz="16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048500" y="2178569"/>
            <a:ext cx="5143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运营商、苏北各增 1 个编制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246644" y="2197894"/>
            <a:ext cx="176213" cy="176213"/>
          </a:xfrm>
          <a:prstGeom prst="rect">
            <a:avLst/>
          </a:pr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7500" y="2638425"/>
            <a:ext cx="4762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4" name="Text 12"/>
          <p:cNvSpPr/>
          <p:nvPr/>
        </p:nvSpPr>
        <p:spPr>
          <a:xfrm>
            <a:off x="6667500" y="2877812"/>
            <a:ext cx="55245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2</a:t>
            </a:r>
            <a:endParaRPr lang="en-US" sz="16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048500" y="2902469"/>
            <a:ext cx="5143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卖场费用提到 880 万元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1246644" y="2921794"/>
            <a:ext cx="176213" cy="176213"/>
          </a:xfrm>
          <a:prstGeom prst="rect">
            <a:avLst/>
          </a:pr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667500" y="3362325"/>
            <a:ext cx="4762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18" name="Text 16"/>
          <p:cNvSpPr/>
          <p:nvPr/>
        </p:nvSpPr>
        <p:spPr>
          <a:xfrm>
            <a:off x="6667500" y="3601712"/>
            <a:ext cx="55245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5B6470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3</a:t>
            </a:r>
            <a:endParaRPr lang="en-US" sz="16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048500" y="3626369"/>
            <a:ext cx="5143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苏北分销账期放到 45 天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1246644" y="3645694"/>
            <a:ext cx="176213" cy="176213"/>
          </a:xfrm>
          <a:prstGeom prst="rect">
            <a:avLst/>
          </a:prstGeom>
          <a:noFill/>
          <a:ln w="14288">
            <a:solidFill>
              <a:srgbClr val="15191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667500" y="4086225"/>
            <a:ext cx="4762500" cy="9525"/>
          </a:xfrm>
          <a:prstGeom prst="rect">
            <a:avLst/>
          </a:prstGeom>
          <a:solidFill>
            <a:srgbClr val="D9DDE2"/>
          </a:solidFill>
          <a:ln/>
        </p:spPr>
      </p:sp>
      <p:sp>
        <p:nvSpPr>
          <p:cNvPr id="22" name="Text 20"/>
          <p:cNvSpPr/>
          <p:nvPr/>
        </p:nvSpPr>
        <p:spPr>
          <a:xfrm>
            <a:off x="6667500" y="5160256"/>
            <a:ext cx="5524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51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周启航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667500" y="5462887"/>
            <a:ext cx="552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B64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华东区渠道销售经理 · 某消费电子品牌华东区渠道部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pptwise-slidenum-s0015"/>
          <p:cNvSpPr/>
          <p:nvPr/>
        </p:nvSpPr>
        <p:spPr>
          <a:xfrm>
            <a:off x="0" y="6420653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b="1" dirty="0">
                <a:solidFill>
                  <a:srgbClr val="15191E"/>
                </a:solidFill>
                <a:latin typeface="Bahnschrift" pitchFamily="34" charset="0"/>
                <a:ea typeface="Microsoft YaHei" pitchFamily="34" charset="-122"/>
                <a:cs typeface="Bahnschrift" pitchFamily="34" charset="-120"/>
              </a:rPr>
              <a:t>16</a:t>
            </a:fld>
            <a:endParaRPr lang="en-US" sz="1050" dirty="0">
              <a:latin typeface="Bahnschrift" pitchFamily="34" charset="0"/>
              <a:ea typeface="Microsoft YaHei" pitchFamily="34" charset="-122"/>
              <a:cs typeface="Bahnschrift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