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Good morning. I'm Zhou Qihang, channel sales manager for East China. In fifteen minutes I'll cover three things: this year's result and which parts of it were mine, one thing I got wrong, and next year's target with the support I need to hit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 remember one sentence, make it this one. Next come three pages on results, three on what I got done, then the team, northern Jiangsu, and next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Q1 came in at 90.6%, RMB 9m short, mostly in northern Jiangsu. From Q2 the chain stores and carrier stores started to ramp, Q3 alone beat target by RMB 13m, and by the end of Q3 we were RMB 8m ahead year to date. Q4 beat target by another RMB 13m. For the year we finished RMB 21m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 like you to read this page in two parts. The electronics chain and the carrier channel are new this year, and I led both from negotiation to pricing: RMB 49.5m between them. The RMB 27.5m from existing channels is the team's work, not mine. Northern Jiangsu lost RMB 4m, and I'll come back to that.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each of the next three, I'll split out which step was mine and which was the team's.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 year we were in none of this East China electronics chain's stores. I started talks in January and they took four months. The key was a tiered rebate: once annual shipments pass RMB 20m, the rebate goes from 2% to 3%, which got us counter space. After signing, the work was the team's. Two account reps opened the first 40 stores in May and all 120 by September.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started the year with no carrier business at all. I did two things: wrote the proposal, and got HQ to give the carrier channel its own price list, which took more than a month. Once we had it, He Jiawen and the team did the setup, the store staff training and the weekly incentive payouts.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one was mostly mine. Restocking used to run on monthly reports, dealers sat on more than 50 days of stock, and the surplus leaked out cheap into other regions. I built a weekly restock board covering the chain stores, carrier stores and 50 key stores, with suggestions based on actual sell-through. Stock cover fell from 52 days to 34, and complaints about cross-region selling from 27 to 6. The channel reps keep the board's data up to date each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started and ended the year with eight people. Two left and two joined. I spoke with the one who resigned twice and couldn't keep her, which is something I need to look at. The person I most want to mention is He Jiawen: she built the carrier channel on the ground, was promoted to team lead mid-year, and now has two reports. Gu Xiaofeng joined in April, shadowed the chain stores for three months, and has run 40 stores on his own since July.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my misjudgment, not the market. I switched because the old dealer paid slowly and the new distributor had more capital, but I never checked their store coverage one by one: 64 stores against 150. Shipments fell 38% from January to April, and I waited two more months before acting. Since taking it back in May with two city distributors and direct supply to key stores, the second half was up 6% on last year. From now on I check store coverage before anything else when changing a distributor.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clearest change on the customer side: footfall fell 7.5%, but conversion rose from 11.2% to 13.6% and the average ticket from RMB 1,280 to 1,420, so daily sales per store rose by about a quarter. Trade-ins went from 18% to 31% of orders and drove most of the higher ticket. That's why I want next year's spend on in-store promoters and trade-ins rather than on traffic.</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for next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Next year's target is RMB 500m, RMB 59m more than this year. The chain goes from 120 stores to 200, adding RMB 26m. Carrier stores go from 210 to 350, adding RMB 17m. Northern Jiangsu returns to RMB 45m, a little above the RMB 43m before the switch, adding RMB 6m. Those three come to RMB 49m, and existing channels cover the other RMB 10m.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Steady first, then grow. In Q1 the two city distributors in northern Jiangsu run a full quarter to prove the new setup holds. In Q2 we add 40 chain stores, in Q3 another 40 to reach 200, and carrier stores go to 350. Q4 is peak season, with a trade-in push. The four quarters add up to RMB 500m.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asks, each with what it buys. The biggest is chain store spend: RMB 2.6m more to ship RMB 26m more, a 10% cost ratio, the same as this year. Two hires cost RMB 360k a year, one for carriers and one based in northern Jiangsu. Moving the two northern distributors from 30 to 45 days ties up about RMB 1.85m on RMB 45m of shipments, and in return they'll hold stock. Without these three, I can't commit to that RMB 49m.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I'll take on the RMB 500m target. These three are what I'm asking the panel to approve today.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3.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4.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4.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pic>
        <p:nvPicPr>
          <p:cNvPr id="3" name="Image 0" descr="preencoded.png">    </p:cNvPr>
          <p:cNvPicPr>
            <a:picLocks noChangeAspect="1"/>
          </p:cNvPicPr>
          <p:nvPr/>
        </p:nvPicPr>
        <p:blipFill>
          <a:blip r:embed="rId1"/>
          <a:srcRect l="0" r="0" t="33621" b="27510"/>
          <a:stretch/>
        </p:blipFill>
        <p:spPr>
          <a:xfrm>
            <a:off x="0" y="0"/>
            <a:ext cx="12192000" cy="2667000"/>
          </a:xfrm>
          <a:prstGeom prst="rect">
            <a:avLst/>
          </a:prstGeom>
        </p:spPr>
      </p:pic>
      <p:sp>
        <p:nvSpPr>
          <p:cNvPr id="4" name="Text 1"/>
          <p:cNvSpPr/>
          <p:nvPr/>
        </p:nvSpPr>
        <p:spPr>
          <a:xfrm>
            <a:off x="762000" y="3034373"/>
            <a:ext cx="11430000" cy="171450"/>
          </a:xfrm>
          <a:prstGeom prst="rect">
            <a:avLst/>
          </a:prstGeom>
          <a:noFill/>
          <a:ln/>
        </p:spPr>
        <p:txBody>
          <a:bodyPr wrap="none" lIns="0" tIns="0" rIns="0" bIns="0" rtlCol="0" anchor="t"/>
          <a:lstStyle/>
          <a:p>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2</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0</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2</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6</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 </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r</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e</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v</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i</a:t>
            </a:r>
            <a:pPr algn="l" indent="0" marL="0">
              <a:buNone/>
            </a:pPr>
            <a:r>
              <a:rPr lang="en-US" sz="1125" b="1" spc="51" kern="0" dirty="0">
                <a:solidFill>
                  <a:srgbClr val="08534F"/>
                </a:solidFill>
                <a:latin typeface="Microsoft YaHei UI" pitchFamily="34" charset="0"/>
                <a:ea typeface="Microsoft YaHei" pitchFamily="34" charset="-122"/>
                <a:cs typeface="Microsoft YaHei UI" pitchFamily="34" charset="-120"/>
              </a:rPr>
              <a:t>e</a:t>
            </a:r>
            <a:pPr algn="l" indent="0" marL="0">
              <a:buNone/>
            </a:pPr>
            <a:r>
              <a:rPr lang="en-US" sz="1125" b="1" dirty="0">
                <a:solidFill>
                  <a:srgbClr val="08534F"/>
                </a:solidFill>
                <a:latin typeface="Microsoft YaHei UI" pitchFamily="34" charset="0"/>
                <a:ea typeface="Microsoft YaHei" pitchFamily="34" charset="-122"/>
                <a:cs typeface="Microsoft YaHei UI" pitchFamily="34" charset="-120"/>
              </a:rPr>
              <a:t>w</a:t>
            </a:r>
            <a:endParaRPr lang="en-US" sz="1125" dirty="0">
              <a:latin typeface="Microsoft YaHei UI" pitchFamily="34" charset="0"/>
              <a:ea typeface="Microsoft YaHei" pitchFamily="34" charset="-122"/>
              <a:cs typeface="Microsoft YaHei UI" pitchFamily="34" charset="-120"/>
            </a:endParaRPr>
          </a:p>
        </p:txBody>
      </p:sp>
      <p:sp>
        <p:nvSpPr>
          <p:cNvPr id="5" name="Text 2"/>
          <p:cNvSpPr/>
          <p:nvPr/>
        </p:nvSpPr>
        <p:spPr>
          <a:xfrm>
            <a:off x="0" y="3043537"/>
            <a:ext cx="11430000" cy="160020"/>
          </a:xfrm>
          <a:prstGeom prst="rect">
            <a:avLst/>
          </a:prstGeom>
          <a:noFill/>
          <a:ln/>
        </p:spPr>
        <p:txBody>
          <a:bodyPr wrap="none" lIns="0" tIns="0" rIns="0" bIns="0" rtlCol="0" anchor="t"/>
          <a:lstStyle/>
          <a:p>
            <a:pPr algn="r" indent="0" marL="0">
              <a:buNone/>
            </a:pPr>
            <a:r>
              <a:rPr lang="en-US" sz="1050" dirty="0">
                <a:solidFill>
                  <a:srgbClr val="5B6470"/>
                </a:solidFill>
                <a:latin typeface="Microsoft YaHei UI" pitchFamily="34" charset="0"/>
                <a:ea typeface="Microsoft YaHei" pitchFamily="34" charset="-122"/>
                <a:cs typeface="Microsoft YaHei UI" pitchFamily="34" charset="-120"/>
              </a:rPr>
              <a:t>January 2027</a:t>
            </a:r>
            <a:endParaRPr lang="en-US" sz="1050" dirty="0">
              <a:latin typeface="Microsoft YaHei UI" pitchFamily="34" charset="0"/>
              <a:ea typeface="Microsoft YaHei" pitchFamily="34" charset="-122"/>
              <a:cs typeface="Microsoft YaHei UI" pitchFamily="34" charset="-120"/>
            </a:endParaRPr>
          </a:p>
        </p:txBody>
      </p:sp>
      <p:sp>
        <p:nvSpPr>
          <p:cNvPr id="6" name="Text 3"/>
          <p:cNvSpPr/>
          <p:nvPr/>
        </p:nvSpPr>
        <p:spPr>
          <a:xfrm>
            <a:off x="762000" y="3311558"/>
            <a:ext cx="11430000" cy="502920"/>
          </a:xfrm>
          <a:prstGeom prst="rect">
            <a:avLst/>
          </a:prstGeom>
          <a:noFill/>
          <a:ln/>
        </p:spPr>
        <p:txBody>
          <a:bodyPr wrap="none" lIns="0" tIns="0" rIns="0" bIns="0" rtlCol="0" anchor="t"/>
          <a:lstStyle/>
          <a:p>
            <a:pPr algn="l" indent="0" marL="0">
              <a:buNone/>
            </a:pPr>
            <a:r>
              <a:rPr lang="en-US" sz="3300" b="1" dirty="0">
                <a:solidFill>
                  <a:srgbClr val="15191E"/>
                </a:solidFill>
                <a:latin typeface="Microsoft YaHei UI" pitchFamily="34" charset="0"/>
                <a:ea typeface="Microsoft YaHei" pitchFamily="34" charset="-122"/>
                <a:cs typeface="Microsoft YaHei UI" pitchFamily="34" charset="-120"/>
              </a:rPr>
              <a:t>105% of target, on two new channels</a:t>
            </a:r>
            <a:endParaRPr lang="en-US" sz="3300" dirty="0">
              <a:latin typeface="Microsoft YaHei UI" pitchFamily="34" charset="0"/>
              <a:ea typeface="Microsoft YaHei" pitchFamily="34" charset="-122"/>
              <a:cs typeface="Microsoft YaHei UI" pitchFamily="34" charset="-120"/>
            </a:endParaRPr>
          </a:p>
        </p:txBody>
      </p:sp>
      <p:sp>
        <p:nvSpPr>
          <p:cNvPr id="7" name="Shape 4"/>
          <p:cNvSpPr/>
          <p:nvPr/>
        </p:nvSpPr>
        <p:spPr>
          <a:xfrm>
            <a:off x="762000" y="4095750"/>
            <a:ext cx="10668000" cy="19050"/>
          </a:xfrm>
          <a:prstGeom prst="rect">
            <a:avLst/>
          </a:prstGeom>
          <a:solidFill>
            <a:srgbClr val="15191E"/>
          </a:solidFill>
          <a:ln/>
        </p:spPr>
      </p:sp>
      <p:sp>
        <p:nvSpPr>
          <p:cNvPr id="8" name="Text 5"/>
          <p:cNvSpPr/>
          <p:nvPr/>
        </p:nvSpPr>
        <p:spPr>
          <a:xfrm>
            <a:off x="762000" y="4357625"/>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Presenter</a:t>
            </a:r>
            <a:endParaRPr lang="en-US" sz="975" dirty="0">
              <a:latin typeface="Microsoft YaHei UI" pitchFamily="34" charset="0"/>
              <a:ea typeface="Microsoft YaHei" pitchFamily="34" charset="-122"/>
              <a:cs typeface="Microsoft YaHei UI" pitchFamily="34" charset="-120"/>
            </a:endParaRPr>
          </a:p>
        </p:txBody>
      </p:sp>
      <p:sp>
        <p:nvSpPr>
          <p:cNvPr id="9" name="Text 6"/>
          <p:cNvSpPr/>
          <p:nvPr/>
        </p:nvSpPr>
        <p:spPr>
          <a:xfrm>
            <a:off x="1600200" y="4330135"/>
            <a:ext cx="1059180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Zhou Qihang</a:t>
            </a:r>
            <a:endParaRPr lang="en-US" sz="1200" dirty="0">
              <a:latin typeface="Microsoft YaHei UI" pitchFamily="34" charset="0"/>
              <a:ea typeface="Microsoft YaHei" pitchFamily="34" charset="-122"/>
              <a:cs typeface="Microsoft YaHei UI" pitchFamily="34" charset="-120"/>
            </a:endParaRPr>
          </a:p>
        </p:txBody>
      </p:sp>
      <p:sp>
        <p:nvSpPr>
          <p:cNvPr id="10" name="Text 7"/>
          <p:cNvSpPr/>
          <p:nvPr/>
        </p:nvSpPr>
        <p:spPr>
          <a:xfrm>
            <a:off x="762000" y="4700525"/>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Role</a:t>
            </a:r>
            <a:endParaRPr lang="en-US" sz="975" dirty="0">
              <a:latin typeface="Microsoft YaHei UI" pitchFamily="34" charset="0"/>
              <a:ea typeface="Microsoft YaHei" pitchFamily="34" charset="-122"/>
              <a:cs typeface="Microsoft YaHei UI" pitchFamily="34" charset="-120"/>
            </a:endParaRPr>
          </a:p>
        </p:txBody>
      </p:sp>
      <p:sp>
        <p:nvSpPr>
          <p:cNvPr id="11" name="Text 8"/>
          <p:cNvSpPr/>
          <p:nvPr/>
        </p:nvSpPr>
        <p:spPr>
          <a:xfrm>
            <a:off x="1600200" y="4673035"/>
            <a:ext cx="105918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Channel Sales Manager, East China</a:t>
            </a:r>
            <a:endParaRPr lang="en-US" sz="1200" dirty="0">
              <a:latin typeface="Microsoft YaHei UI" pitchFamily="34" charset="0"/>
              <a:ea typeface="Microsoft YaHei" pitchFamily="34" charset="-122"/>
              <a:cs typeface="Microsoft YaHei UI" pitchFamily="34" charset="-120"/>
            </a:endParaRPr>
          </a:p>
        </p:txBody>
      </p:sp>
      <p:sp>
        <p:nvSpPr>
          <p:cNvPr id="12" name="Text 9"/>
          <p:cNvSpPr/>
          <p:nvPr/>
        </p:nvSpPr>
        <p:spPr>
          <a:xfrm>
            <a:off x="762000" y="5043425"/>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Team</a:t>
            </a:r>
            <a:endParaRPr lang="en-US" sz="975" dirty="0">
              <a:latin typeface="Microsoft YaHei UI" pitchFamily="34" charset="0"/>
              <a:ea typeface="Microsoft YaHei" pitchFamily="34" charset="-122"/>
              <a:cs typeface="Microsoft YaHei UI" pitchFamily="34" charset="-120"/>
            </a:endParaRPr>
          </a:p>
        </p:txBody>
      </p:sp>
      <p:sp>
        <p:nvSpPr>
          <p:cNvPr id="13" name="Text 10"/>
          <p:cNvSpPr/>
          <p:nvPr/>
        </p:nvSpPr>
        <p:spPr>
          <a:xfrm>
            <a:off x="1600200" y="5015935"/>
            <a:ext cx="105918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East China channel sales</a:t>
            </a:r>
            <a:endParaRPr lang="en-US" sz="1200" dirty="0">
              <a:latin typeface="Microsoft YaHei UI" pitchFamily="34" charset="0"/>
              <a:ea typeface="Microsoft YaHei" pitchFamily="34" charset="-122"/>
              <a:cs typeface="Microsoft YaHei UI" pitchFamily="34" charset="-120"/>
            </a:endParaRPr>
          </a:p>
        </p:txBody>
      </p:sp>
      <p:sp>
        <p:nvSpPr>
          <p:cNvPr id="14" name="Text 11"/>
          <p:cNvSpPr/>
          <p:nvPr/>
        </p:nvSpPr>
        <p:spPr>
          <a:xfrm>
            <a:off x="762000" y="5386325"/>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For</a:t>
            </a:r>
            <a:endParaRPr lang="en-US" sz="975" dirty="0">
              <a:latin typeface="Microsoft YaHei UI" pitchFamily="34" charset="0"/>
              <a:ea typeface="Microsoft YaHei" pitchFamily="34" charset="-122"/>
              <a:cs typeface="Microsoft YaHei UI" pitchFamily="34" charset="-120"/>
            </a:endParaRPr>
          </a:p>
        </p:txBody>
      </p:sp>
      <p:sp>
        <p:nvSpPr>
          <p:cNvPr id="15" name="Text 12"/>
          <p:cNvSpPr/>
          <p:nvPr/>
        </p:nvSpPr>
        <p:spPr>
          <a:xfrm>
            <a:off x="1600200" y="5358835"/>
            <a:ext cx="105918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The regional director and HR</a:t>
            </a:r>
            <a:endParaRPr lang="en-US" sz="1200" dirty="0">
              <a:latin typeface="Microsoft YaHei UI" pitchFamily="34" charset="0"/>
              <a:ea typeface="Microsoft YaHei" pitchFamily="34" charset="-122"/>
              <a:cs typeface="Microsoft YaHei UI" pitchFamily="34" charset="-120"/>
            </a:endParaRPr>
          </a:p>
        </p:txBody>
      </p:sp>
      <p:sp>
        <p:nvSpPr>
          <p:cNvPr id="16" name="Text 13"/>
          <p:cNvSpPr/>
          <p:nvPr/>
        </p:nvSpPr>
        <p:spPr>
          <a:xfrm>
            <a:off x="5905500" y="4232312"/>
            <a:ext cx="6286500" cy="640080"/>
          </a:xfrm>
          <a:prstGeom prst="rect">
            <a:avLst/>
          </a:prstGeom>
          <a:noFill/>
          <a:ln/>
        </p:spPr>
        <p:txBody>
          <a:bodyPr wrap="none" lIns="0" tIns="0" rIns="0" bIns="0" rtlCol="0" anchor="t"/>
          <a:lstStyle/>
          <a:p>
            <a:pPr algn="l" indent="0" marL="0">
              <a:buNone/>
            </a:pPr>
            <a:r>
              <a:rPr lang="en-US" sz="4200" b="1" dirty="0">
                <a:solidFill>
                  <a:srgbClr val="15191E"/>
                </a:solidFill>
                <a:latin typeface="Bahnschrift" pitchFamily="34" charset="0"/>
                <a:ea typeface="Microsoft YaHei" pitchFamily="34" charset="-122"/>
                <a:cs typeface="Bahnschrift" pitchFamily="34" charset="-120"/>
              </a:rPr>
              <a:t>441</a:t>
            </a:r>
            <a:pPr algn="l" indent="0" marL="0">
              <a:buNone/>
            </a:pPr>
            <a:r>
              <a:rPr lang="en-US" sz="4200" b="1" dirty="0">
                <a:solidFill>
                  <a:srgbClr val="15191E"/>
                </a:solidFill>
                <a:latin typeface="Microsoft YaHei UI" pitchFamily="34" charset="0"/>
                <a:ea typeface="Microsoft YaHei" pitchFamily="34" charset="-122"/>
                <a:cs typeface="Microsoft YaHei UI" pitchFamily="34" charset="-120"/>
              </a:rPr>
              <a:t>m</a:t>
            </a:r>
            <a:endParaRPr lang="en-US" sz="4200" dirty="0">
              <a:latin typeface="Bahnschrift" pitchFamily="34" charset="0"/>
              <a:ea typeface="Microsoft YaHei" pitchFamily="34" charset="-122"/>
              <a:cs typeface="Bahnschrift" pitchFamily="34" charset="-120"/>
            </a:endParaRPr>
          </a:p>
        </p:txBody>
      </p:sp>
      <p:sp>
        <p:nvSpPr>
          <p:cNvPr id="17" name="Text 14"/>
          <p:cNvSpPr/>
          <p:nvPr/>
        </p:nvSpPr>
        <p:spPr>
          <a:xfrm>
            <a:off x="5905500" y="4910437"/>
            <a:ext cx="62865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RMB shipped this year</a:t>
            </a:r>
            <a:endParaRPr lang="en-US" sz="1050" dirty="0">
              <a:latin typeface="Microsoft YaHei UI" pitchFamily="34" charset="0"/>
              <a:ea typeface="Microsoft YaHei" pitchFamily="34" charset="-122"/>
              <a:cs typeface="Microsoft YaHei UI" pitchFamily="34" charset="-120"/>
            </a:endParaRPr>
          </a:p>
        </p:txBody>
      </p:sp>
      <p:sp>
        <p:nvSpPr>
          <p:cNvPr id="18" name="Text 15"/>
          <p:cNvSpPr/>
          <p:nvPr/>
        </p:nvSpPr>
        <p:spPr>
          <a:xfrm>
            <a:off x="7823200" y="4232312"/>
            <a:ext cx="4368800" cy="640080"/>
          </a:xfrm>
          <a:prstGeom prst="rect">
            <a:avLst/>
          </a:prstGeom>
          <a:noFill/>
          <a:ln/>
        </p:spPr>
        <p:txBody>
          <a:bodyPr wrap="none" lIns="0" tIns="0" rIns="0" bIns="0" rtlCol="0" anchor="t"/>
          <a:lstStyle/>
          <a:p>
            <a:pPr algn="l" indent="0" marL="0">
              <a:buNone/>
            </a:pPr>
            <a:r>
              <a:rPr lang="en-US" sz="4200" b="1" dirty="0">
                <a:solidFill>
                  <a:srgbClr val="15191E"/>
                </a:solidFill>
                <a:latin typeface="Bahnschrift" pitchFamily="34" charset="0"/>
                <a:ea typeface="Microsoft YaHei" pitchFamily="34" charset="-122"/>
                <a:cs typeface="Bahnschrift" pitchFamily="34" charset="-120"/>
              </a:rPr>
              <a:t>105.0%</a:t>
            </a:r>
            <a:endParaRPr lang="en-US" sz="4200" dirty="0">
              <a:latin typeface="Bahnschrift" pitchFamily="34" charset="0"/>
              <a:ea typeface="Microsoft YaHei" pitchFamily="34" charset="-122"/>
              <a:cs typeface="Bahnschrift" pitchFamily="34" charset="-120"/>
            </a:endParaRPr>
          </a:p>
        </p:txBody>
      </p:sp>
      <p:sp>
        <p:nvSpPr>
          <p:cNvPr id="19" name="Text 16"/>
          <p:cNvSpPr/>
          <p:nvPr/>
        </p:nvSpPr>
        <p:spPr>
          <a:xfrm>
            <a:off x="7823200" y="4910437"/>
            <a:ext cx="43688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Of target</a:t>
            </a:r>
            <a:endParaRPr lang="en-US" sz="1050" dirty="0">
              <a:latin typeface="Microsoft YaHei UI" pitchFamily="34" charset="0"/>
              <a:ea typeface="Microsoft YaHei" pitchFamily="34" charset="-122"/>
              <a:cs typeface="Microsoft YaHei UI" pitchFamily="34" charset="-120"/>
            </a:endParaRPr>
          </a:p>
        </p:txBody>
      </p:sp>
      <p:sp>
        <p:nvSpPr>
          <p:cNvPr id="20" name="Text 17"/>
          <p:cNvSpPr/>
          <p:nvPr/>
        </p:nvSpPr>
        <p:spPr>
          <a:xfrm>
            <a:off x="9740900" y="4232312"/>
            <a:ext cx="2451100" cy="640080"/>
          </a:xfrm>
          <a:prstGeom prst="rect">
            <a:avLst/>
          </a:prstGeom>
          <a:noFill/>
          <a:ln/>
        </p:spPr>
        <p:txBody>
          <a:bodyPr wrap="none" lIns="0" tIns="0" rIns="0" bIns="0" rtlCol="0" anchor="t"/>
          <a:lstStyle/>
          <a:p>
            <a:pPr algn="l" indent="0" marL="0">
              <a:buNone/>
            </a:pPr>
            <a:r>
              <a:rPr lang="en-US" sz="4200" b="1" dirty="0">
                <a:solidFill>
                  <a:srgbClr val="0B6E69"/>
                </a:solidFill>
                <a:latin typeface="Bahnschrift" pitchFamily="34" charset="0"/>
                <a:ea typeface="Microsoft YaHei" pitchFamily="34" charset="-122"/>
                <a:cs typeface="Bahnschrift" pitchFamily="34" charset="-120"/>
              </a:rPr>
              <a:t>49.5</a:t>
            </a:r>
            <a:pPr algn="l" indent="0" marL="0">
              <a:buNone/>
            </a:pPr>
            <a:r>
              <a:rPr lang="en-US" sz="4200" b="1" dirty="0">
                <a:solidFill>
                  <a:srgbClr val="0B6E69"/>
                </a:solidFill>
                <a:latin typeface="Microsoft YaHei UI" pitchFamily="34" charset="0"/>
                <a:ea typeface="Microsoft YaHei" pitchFamily="34" charset="-122"/>
                <a:cs typeface="Microsoft YaHei UI" pitchFamily="34" charset="-120"/>
              </a:rPr>
              <a:t>m</a:t>
            </a:r>
            <a:endParaRPr lang="en-US" sz="4200" dirty="0">
              <a:latin typeface="Bahnschrift" pitchFamily="34" charset="0"/>
              <a:ea typeface="Microsoft YaHei" pitchFamily="34" charset="-122"/>
              <a:cs typeface="Bahnschrift" pitchFamily="34" charset="-120"/>
            </a:endParaRPr>
          </a:p>
        </p:txBody>
      </p:sp>
      <p:sp>
        <p:nvSpPr>
          <p:cNvPr id="21" name="Text 18"/>
          <p:cNvSpPr/>
          <p:nvPr/>
        </p:nvSpPr>
        <p:spPr>
          <a:xfrm>
            <a:off x="9740900" y="4910437"/>
            <a:ext cx="24511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RMB from two</a:t>
            </a:r>
            <a:endParaRPr lang="en-US" sz="1050" dirty="0">
              <a:latin typeface="Microsoft YaHei UI" pitchFamily="34" charset="0"/>
              <a:ea typeface="Microsoft YaHei" pitchFamily="34" charset="-122"/>
              <a:cs typeface="Microsoft YaHei UI" pitchFamily="34" charset="-120"/>
            </a:endParaRPr>
          </a:p>
        </p:txBody>
      </p:sp>
      <p:sp>
        <p:nvSpPr>
          <p:cNvPr id="22" name="Text 19"/>
          <p:cNvSpPr/>
          <p:nvPr/>
        </p:nvSpPr>
        <p:spPr>
          <a:xfrm>
            <a:off x="9740900" y="5100937"/>
            <a:ext cx="24511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new channels</a:t>
            </a:r>
            <a:endParaRPr lang="en-US" sz="1050" dirty="0">
              <a:latin typeface="Microsoft YaHei UI" pitchFamily="34" charset="0"/>
              <a:ea typeface="Microsoft YaHei" pitchFamily="34" charset="-122"/>
              <a:cs typeface="Microsoft YaHei UI" pitchFamily="34" charset="-120"/>
            </a:endParaRPr>
          </a:p>
        </p:txBody>
      </p:sp>
      <p:sp>
        <p:nvSpPr>
          <p:cNvPr id="23" name="Shape 20"/>
          <p:cNvSpPr/>
          <p:nvPr/>
        </p:nvSpPr>
        <p:spPr>
          <a:xfrm>
            <a:off x="9740900" y="5328761"/>
            <a:ext cx="95250" cy="95250"/>
          </a:xfrm>
          <a:prstGeom prst="rect">
            <a:avLst/>
          </a:prstGeom>
          <a:solidFill>
            <a:srgbClr val="0B6E69"/>
          </a:solidFill>
          <a:ln/>
        </p:spPr>
      </p:sp>
      <p:sp>
        <p:nvSpPr>
          <p:cNvPr id="24" name="Text 21"/>
          <p:cNvSpPr/>
          <p:nvPr/>
        </p:nvSpPr>
        <p:spPr>
          <a:xfrm>
            <a:off x="9893300" y="5300600"/>
            <a:ext cx="2298700" cy="148590"/>
          </a:xfrm>
          <a:prstGeom prst="rect">
            <a:avLst/>
          </a:prstGeom>
          <a:noFill/>
          <a:ln/>
        </p:spPr>
        <p:txBody>
          <a:bodyPr wrap="none" lIns="0" tIns="0" rIns="0" bIns="0" rtlCol="0" anchor="t"/>
          <a:lstStyle/>
          <a:p>
            <a:pPr algn="l" indent="0" marL="0">
              <a:buNone/>
            </a:pPr>
            <a:r>
              <a:rPr lang="en-US" sz="975" b="1" dirty="0">
                <a:solidFill>
                  <a:srgbClr val="08534F"/>
                </a:solidFill>
                <a:latin typeface="Microsoft YaHei UI" pitchFamily="34" charset="0"/>
                <a:ea typeface="Microsoft YaHei" pitchFamily="34" charset="-122"/>
                <a:cs typeface="Microsoft YaHei UI" pitchFamily="34" charset="-120"/>
              </a:rPr>
              <a:t>My lead</a:t>
            </a:r>
            <a:endParaRPr lang="en-US" sz="975" dirty="0">
              <a:latin typeface="Microsoft YaHei UI" pitchFamily="34" charset="0"/>
              <a:ea typeface="Microsoft YaHei" pitchFamily="34" charset="-122"/>
              <a:cs typeface="Microsoft YaHei UI" pitchFamily="34" charset="-120"/>
            </a:endParaRPr>
          </a:p>
        </p:txBody>
      </p:sp>
      <p:sp>
        <p:nvSpPr>
          <p:cNvPr id="25" name="Text 22"/>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46798"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1"/>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2</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01</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992033" y="557512"/>
            <a:ext cx="11199967"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u</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m</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b</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s</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1379429"/>
            <a:ext cx="11430000" cy="548640"/>
          </a:xfrm>
          <a:prstGeom prst="rect">
            <a:avLst/>
          </a:prstGeom>
          <a:noFill/>
          <a:ln/>
        </p:spPr>
        <p:txBody>
          <a:bodyPr wrap="none" lIns="0" tIns="0" rIns="0" bIns="0" rtlCol="0" anchor="t"/>
          <a:lstStyle/>
          <a:p>
            <a:pPr algn="l" indent="0" marL="0">
              <a:buNone/>
            </a:pPr>
            <a:r>
              <a:rPr lang="en-US" sz="3600" b="1" dirty="0">
                <a:solidFill>
                  <a:srgbClr val="15191E"/>
                </a:solidFill>
                <a:latin typeface="Microsoft YaHei UI" pitchFamily="34" charset="0"/>
                <a:ea typeface="Microsoft YaHei" pitchFamily="34" charset="-122"/>
                <a:cs typeface="Microsoft YaHei UI" pitchFamily="34" charset="-120"/>
              </a:rPr>
              <a:t>New channels carried us.</a:t>
            </a:r>
            <a:endParaRPr lang="en-US" sz="3600" dirty="0">
              <a:latin typeface="Microsoft YaHei UI" pitchFamily="34" charset="0"/>
              <a:ea typeface="Microsoft YaHei" pitchFamily="34" charset="-122"/>
              <a:cs typeface="Microsoft YaHei UI" pitchFamily="34" charset="-120"/>
            </a:endParaRPr>
          </a:p>
        </p:txBody>
      </p:sp>
      <p:sp>
        <p:nvSpPr>
          <p:cNvPr id="9" name="Text 7"/>
          <p:cNvSpPr/>
          <p:nvPr/>
        </p:nvSpPr>
        <p:spPr>
          <a:xfrm>
            <a:off x="762000" y="2017604"/>
            <a:ext cx="11430000" cy="548640"/>
          </a:xfrm>
          <a:prstGeom prst="rect">
            <a:avLst/>
          </a:prstGeom>
          <a:noFill/>
          <a:ln/>
        </p:spPr>
        <p:txBody>
          <a:bodyPr wrap="none" lIns="0" tIns="0" rIns="0" bIns="0" rtlCol="0" anchor="t"/>
          <a:lstStyle/>
          <a:p>
            <a:pPr algn="l" indent="0" marL="0">
              <a:buNone/>
            </a:pPr>
            <a:r>
              <a:rPr lang="en-US" sz="3600" b="1" dirty="0">
                <a:solidFill>
                  <a:srgbClr val="15191E"/>
                </a:solidFill>
                <a:latin typeface="Microsoft YaHei UI" pitchFamily="34" charset="0"/>
                <a:ea typeface="Microsoft YaHei" pitchFamily="34" charset="-122"/>
                <a:cs typeface="Microsoft YaHei UI" pitchFamily="34" charset="-120"/>
              </a:rPr>
              <a:t>I got </a:t>
            </a:r>
            <a:pPr algn="l" indent="0" marL="0">
              <a:buNone/>
            </a:pPr>
            <a:r>
              <a:rPr lang="en-US" sz="3600" b="1" dirty="0">
                <a:solidFill>
                  <a:srgbClr val="15191E"/>
                </a:solidFill>
                <a:latin typeface="Microsoft YaHei UI" pitchFamily="34" charset="0"/>
                <a:ea typeface="Microsoft YaHei" pitchFamily="34" charset="-122"/>
                <a:cs typeface="Microsoft YaHei UI" pitchFamily="34" charset="-120"/>
              </a:rPr>
              <a:t>the north</a:t>
            </a:r>
            <a:pPr algn="l" indent="0" marL="0">
              <a:buNone/>
            </a:pPr>
            <a:r>
              <a:rPr lang="en-US" sz="3600" b="1" dirty="0">
                <a:solidFill>
                  <a:srgbClr val="15191E"/>
                </a:solidFill>
                <a:latin typeface="Microsoft YaHei UI" pitchFamily="34" charset="0"/>
                <a:ea typeface="Microsoft YaHei" pitchFamily="34" charset="-122"/>
                <a:cs typeface="Microsoft YaHei UI" pitchFamily="34" charset="-120"/>
              </a:rPr>
              <a:t> wrong</a:t>
            </a:r>
            <a:endParaRPr lang="en-US" sz="3600" dirty="0">
              <a:latin typeface="Microsoft YaHei UI" pitchFamily="34" charset="0"/>
              <a:ea typeface="Microsoft YaHei" pitchFamily="34" charset="-122"/>
              <a:cs typeface="Microsoft YaHei UI" pitchFamily="34" charset="-120"/>
            </a:endParaRPr>
          </a:p>
        </p:txBody>
      </p:sp>
      <p:sp>
        <p:nvSpPr>
          <p:cNvPr id="10" name="Shape 8"/>
          <p:cNvSpPr/>
          <p:nvPr/>
        </p:nvSpPr>
        <p:spPr>
          <a:xfrm>
            <a:off x="1981398" y="2524125"/>
            <a:ext cx="2161642" cy="38100"/>
          </a:xfrm>
          <a:prstGeom prst="rect">
            <a:avLst/>
          </a:prstGeom>
          <a:solidFill>
            <a:srgbClr val="B42318"/>
          </a:solidFill>
          <a:ln/>
        </p:spPr>
      </p:sp>
      <p:sp>
        <p:nvSpPr>
          <p:cNvPr id="11" name="Text 9"/>
          <p:cNvSpPr/>
          <p:nvPr/>
        </p:nvSpPr>
        <p:spPr>
          <a:xfrm>
            <a:off x="762000" y="3064394"/>
            <a:ext cx="11430000" cy="217170"/>
          </a:xfrm>
          <a:prstGeom prst="rect">
            <a:avLst/>
          </a:prstGeom>
          <a:noFill/>
          <a:ln/>
        </p:spPr>
        <p:txBody>
          <a:bodyPr wrap="none" lIns="0" tIns="0" rIns="0" bIns="0" rtlCol="0" anchor="t"/>
          <a:lstStyle/>
          <a:p>
            <a:pPr algn="l" indent="0" marL="0">
              <a:buNone/>
            </a:pPr>
            <a:r>
              <a:rPr lang="en-US" sz="1425" dirty="0">
                <a:solidFill>
                  <a:srgbClr val="23282E"/>
                </a:solidFill>
                <a:latin typeface="Microsoft YaHei UI" pitchFamily="34" charset="0"/>
                <a:ea typeface="Microsoft YaHei" pitchFamily="34" charset="-122"/>
                <a:cs typeface="Microsoft YaHei UI" pitchFamily="34" charset="-120"/>
              </a:rPr>
              <a:t>Shipments reached RMB 441m, 105% of target. About two thirds of the RMB 73m growth came from</a:t>
            </a:r>
            <a:endParaRPr lang="en-US" sz="1425" dirty="0">
              <a:latin typeface="Microsoft YaHei UI" pitchFamily="34" charset="0"/>
              <a:ea typeface="Microsoft YaHei" pitchFamily="34" charset="-122"/>
              <a:cs typeface="Microsoft YaHei UI" pitchFamily="34" charset="-120"/>
            </a:endParaRPr>
          </a:p>
        </p:txBody>
      </p:sp>
      <p:sp>
        <p:nvSpPr>
          <p:cNvPr id="12" name="Text 10"/>
          <p:cNvSpPr/>
          <p:nvPr/>
        </p:nvSpPr>
        <p:spPr>
          <a:xfrm>
            <a:off x="762000" y="3388244"/>
            <a:ext cx="11430000" cy="217170"/>
          </a:xfrm>
          <a:prstGeom prst="rect">
            <a:avLst/>
          </a:prstGeom>
          <a:noFill/>
          <a:ln/>
        </p:spPr>
        <p:txBody>
          <a:bodyPr wrap="none" lIns="0" tIns="0" rIns="0" bIns="0" rtlCol="0" anchor="t"/>
          <a:lstStyle/>
          <a:p>
            <a:pPr algn="l" indent="0" marL="0">
              <a:buNone/>
            </a:pPr>
            <a:r>
              <a:rPr lang="en-US" sz="1425" dirty="0">
                <a:solidFill>
                  <a:srgbClr val="23282E"/>
                </a:solidFill>
                <a:latin typeface="Microsoft YaHei UI" pitchFamily="34" charset="0"/>
                <a:ea typeface="Microsoft YaHei" pitchFamily="34" charset="-122"/>
                <a:cs typeface="Microsoft YaHei UI" pitchFamily="34" charset="-120"/>
              </a:rPr>
              <a:t>the electronics chain and carrier channels I opened this year. The RMB 4m we lost in northern Jiangsu</a:t>
            </a:r>
            <a:endParaRPr lang="en-US" sz="1425" dirty="0">
              <a:latin typeface="Microsoft YaHei UI" pitchFamily="34" charset="0"/>
              <a:ea typeface="Microsoft YaHei" pitchFamily="34" charset="-122"/>
              <a:cs typeface="Microsoft YaHei UI" pitchFamily="34" charset="-120"/>
            </a:endParaRPr>
          </a:p>
        </p:txBody>
      </p:sp>
      <p:sp>
        <p:nvSpPr>
          <p:cNvPr id="13" name="Text 11"/>
          <p:cNvSpPr/>
          <p:nvPr/>
        </p:nvSpPr>
        <p:spPr>
          <a:xfrm>
            <a:off x="762000" y="3712094"/>
            <a:ext cx="11430000" cy="217170"/>
          </a:xfrm>
          <a:prstGeom prst="rect">
            <a:avLst/>
          </a:prstGeom>
          <a:noFill/>
          <a:ln/>
        </p:spPr>
        <p:txBody>
          <a:bodyPr wrap="none" lIns="0" tIns="0" rIns="0" bIns="0" rtlCol="0" anchor="t"/>
          <a:lstStyle/>
          <a:p>
            <a:pPr algn="l" indent="0" marL="0">
              <a:buNone/>
            </a:pPr>
            <a:r>
              <a:rPr lang="en-US" sz="1425" dirty="0">
                <a:solidFill>
                  <a:srgbClr val="23282E"/>
                </a:solidFill>
                <a:latin typeface="Microsoft YaHei UI" pitchFamily="34" charset="0"/>
                <a:ea typeface="Microsoft YaHei" pitchFamily="34" charset="-122"/>
                <a:cs typeface="Microsoft YaHei UI" pitchFamily="34" charset="-120"/>
              </a:rPr>
              <a:t>came from my decision to switch distributors.</a:t>
            </a:r>
            <a:endParaRPr lang="en-US" sz="142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762000" y="4476750"/>
            <a:ext cx="10668000" cy="19050"/>
          </a:xfrm>
          <a:prstGeom prst="rect">
            <a:avLst/>
          </a:prstGeom>
          <a:solidFill>
            <a:srgbClr val="15191E"/>
          </a:solidFill>
          <a:ln/>
        </p:spPr>
      </p:sp>
      <p:sp>
        <p:nvSpPr>
          <p:cNvPr id="15" name="Text 13"/>
          <p:cNvSpPr/>
          <p:nvPr/>
        </p:nvSpPr>
        <p:spPr>
          <a:xfrm>
            <a:off x="762000" y="4623066"/>
            <a:ext cx="11430000" cy="685800"/>
          </a:xfrm>
          <a:prstGeom prst="rect">
            <a:avLst/>
          </a:prstGeom>
          <a:noFill/>
          <a:ln/>
        </p:spPr>
        <p:txBody>
          <a:bodyPr wrap="none" lIns="0" tIns="0" rIns="0" bIns="0" rtlCol="0" anchor="t"/>
          <a:lstStyle/>
          <a:p>
            <a:pPr algn="l" indent="0" marL="0">
              <a:buNone/>
            </a:pPr>
            <a:r>
              <a:rPr lang="en-US" sz="4500" b="1" dirty="0">
                <a:solidFill>
                  <a:srgbClr val="15191E"/>
                </a:solidFill>
                <a:latin typeface="Bahnschrift" pitchFamily="34" charset="0"/>
                <a:ea typeface="Microsoft YaHei" pitchFamily="34" charset="-122"/>
                <a:cs typeface="Bahnschrift" pitchFamily="34" charset="-120"/>
              </a:rPr>
              <a:t>105.0%</a:t>
            </a:r>
            <a:endParaRPr lang="en-US" sz="4500" dirty="0">
              <a:latin typeface="Bahnschrift" pitchFamily="34" charset="0"/>
              <a:ea typeface="Microsoft YaHei" pitchFamily="34" charset="-122"/>
              <a:cs typeface="Bahnschrift" pitchFamily="34" charset="-120"/>
            </a:endParaRPr>
          </a:p>
        </p:txBody>
      </p:sp>
      <p:sp>
        <p:nvSpPr>
          <p:cNvPr id="16" name="Text 14"/>
          <p:cNvSpPr/>
          <p:nvPr/>
        </p:nvSpPr>
        <p:spPr>
          <a:xfrm>
            <a:off x="762000" y="5367998"/>
            <a:ext cx="1143000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Of the year</a:t>
            </a:r>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a:t>
            </a:r>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s target</a:t>
            </a:r>
            <a:endParaRPr lang="en-US" sz="1125" dirty="0">
              <a:latin typeface="Microsoft YaHei UI" pitchFamily="34" charset="0"/>
              <a:ea typeface="Microsoft YaHei" pitchFamily="34" charset="-122"/>
              <a:cs typeface="Microsoft YaHei UI" pitchFamily="34" charset="-120"/>
            </a:endParaRPr>
          </a:p>
        </p:txBody>
      </p:sp>
      <p:sp>
        <p:nvSpPr>
          <p:cNvPr id="17" name="Shape 15"/>
          <p:cNvSpPr/>
          <p:nvPr/>
        </p:nvSpPr>
        <p:spPr>
          <a:xfrm>
            <a:off x="773430" y="5711666"/>
            <a:ext cx="74295" cy="55245"/>
          </a:xfrm>
          <a:custGeom>
            <a:avLst/>
            <a:gdLst/>
            <a:ahLst/>
            <a:cxnLst/>
            <a:rect l="l" t="t" r="r" b="b"/>
            <a:pathLst>
              <a:path w="74295" h="55245">
                <a:moveTo>
                  <a:pt x="0" y="28575"/>
                </a:moveTo>
                <a:lnTo>
                  <a:pt x="26670" y="55245"/>
                </a:lnTo>
                <a:lnTo>
                  <a:pt x="74295" y="0"/>
                </a:lnTo>
              </a:path>
            </a:pathLst>
          </a:custGeom>
          <a:noFill/>
          <a:ln w="17145">
            <a:solidFill>
              <a:srgbClr val="5B6470"/>
            </a:solidFill>
            <a:prstDash val="solid"/>
          </a:ln>
        </p:spPr>
      </p:sp>
      <p:sp>
        <p:nvSpPr>
          <p:cNvPr id="18" name="Text 16"/>
          <p:cNvSpPr/>
          <p:nvPr/>
        </p:nvSpPr>
        <p:spPr>
          <a:xfrm>
            <a:off x="914400" y="5662550"/>
            <a:ext cx="112776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Met</a:t>
            </a:r>
            <a:endParaRPr lang="en-US" sz="975" dirty="0">
              <a:latin typeface="Microsoft YaHei UI" pitchFamily="34" charset="0"/>
              <a:ea typeface="Microsoft YaHei" pitchFamily="34" charset="-122"/>
              <a:cs typeface="Microsoft YaHei UI" pitchFamily="34" charset="-120"/>
            </a:endParaRPr>
          </a:p>
        </p:txBody>
      </p:sp>
      <p:sp>
        <p:nvSpPr>
          <p:cNvPr id="19" name="Shape 17"/>
          <p:cNvSpPr/>
          <p:nvPr/>
        </p:nvSpPr>
        <p:spPr>
          <a:xfrm>
            <a:off x="4318000" y="4495800"/>
            <a:ext cx="9525" cy="1333500"/>
          </a:xfrm>
          <a:prstGeom prst="rect">
            <a:avLst/>
          </a:prstGeom>
          <a:solidFill>
            <a:srgbClr val="D9DDE2"/>
          </a:solidFill>
          <a:ln/>
        </p:spPr>
      </p:sp>
      <p:sp>
        <p:nvSpPr>
          <p:cNvPr id="20" name="Text 18"/>
          <p:cNvSpPr/>
          <p:nvPr/>
        </p:nvSpPr>
        <p:spPr>
          <a:xfrm>
            <a:off x="4546600" y="4623066"/>
            <a:ext cx="7645400" cy="685800"/>
          </a:xfrm>
          <a:prstGeom prst="rect">
            <a:avLst/>
          </a:prstGeom>
          <a:noFill/>
          <a:ln/>
        </p:spPr>
        <p:txBody>
          <a:bodyPr wrap="none" lIns="0" tIns="0" rIns="0" bIns="0" rtlCol="0" anchor="t"/>
          <a:lstStyle/>
          <a:p>
            <a:pPr algn="l" indent="0" marL="0">
              <a:buNone/>
            </a:pPr>
            <a:r>
              <a:rPr lang="en-US" sz="4500" b="1" dirty="0">
                <a:solidFill>
                  <a:srgbClr val="0B6E69"/>
                </a:solidFill>
                <a:latin typeface="Bahnschrift" pitchFamily="34" charset="0"/>
                <a:ea typeface="Microsoft YaHei" pitchFamily="34" charset="-122"/>
                <a:cs typeface="Bahnschrift" pitchFamily="34" charset="-120"/>
              </a:rPr>
              <a:t>49.5</a:t>
            </a:r>
            <a:pPr algn="l" indent="0" marL="0">
              <a:buNone/>
            </a:pPr>
            <a:r>
              <a:rPr lang="en-US" sz="4500" b="1" dirty="0">
                <a:solidFill>
                  <a:srgbClr val="0B6E69"/>
                </a:solidFill>
                <a:latin typeface="Microsoft YaHei UI" pitchFamily="34" charset="0"/>
                <a:ea typeface="Microsoft YaHei" pitchFamily="34" charset="-122"/>
                <a:cs typeface="Microsoft YaHei UI" pitchFamily="34" charset="-120"/>
              </a:rPr>
              <a:t>m</a:t>
            </a:r>
            <a:endParaRPr lang="en-US" sz="4500" dirty="0">
              <a:latin typeface="Bahnschrift" pitchFamily="34" charset="0"/>
              <a:ea typeface="Microsoft YaHei" pitchFamily="34" charset="-122"/>
              <a:cs typeface="Bahnschrift" pitchFamily="34" charset="-120"/>
            </a:endParaRPr>
          </a:p>
        </p:txBody>
      </p:sp>
      <p:sp>
        <p:nvSpPr>
          <p:cNvPr id="21" name="Text 19"/>
          <p:cNvSpPr/>
          <p:nvPr/>
        </p:nvSpPr>
        <p:spPr>
          <a:xfrm>
            <a:off x="4546600" y="5367998"/>
            <a:ext cx="764540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RMB from the two new channels</a:t>
            </a:r>
            <a:endParaRPr lang="en-US" sz="1125" dirty="0">
              <a:latin typeface="Microsoft YaHei UI" pitchFamily="34" charset="0"/>
              <a:ea typeface="Microsoft YaHei" pitchFamily="34" charset="-122"/>
              <a:cs typeface="Microsoft YaHei UI" pitchFamily="34" charset="-120"/>
            </a:endParaRPr>
          </a:p>
        </p:txBody>
      </p:sp>
      <p:sp>
        <p:nvSpPr>
          <p:cNvPr id="22" name="Shape 20"/>
          <p:cNvSpPr/>
          <p:nvPr/>
        </p:nvSpPr>
        <p:spPr>
          <a:xfrm>
            <a:off x="4546600" y="5690711"/>
            <a:ext cx="95250" cy="95250"/>
          </a:xfrm>
          <a:prstGeom prst="rect">
            <a:avLst/>
          </a:prstGeom>
          <a:solidFill>
            <a:srgbClr val="0B6E69"/>
          </a:solidFill>
          <a:ln/>
        </p:spPr>
      </p:sp>
      <p:sp>
        <p:nvSpPr>
          <p:cNvPr id="23" name="Text 21"/>
          <p:cNvSpPr/>
          <p:nvPr/>
        </p:nvSpPr>
        <p:spPr>
          <a:xfrm>
            <a:off x="4699000" y="5662550"/>
            <a:ext cx="7493000" cy="148590"/>
          </a:xfrm>
          <a:prstGeom prst="rect">
            <a:avLst/>
          </a:prstGeom>
          <a:noFill/>
          <a:ln/>
        </p:spPr>
        <p:txBody>
          <a:bodyPr wrap="none" lIns="0" tIns="0" rIns="0" bIns="0" rtlCol="0" anchor="t"/>
          <a:lstStyle/>
          <a:p>
            <a:pPr algn="l" indent="0" marL="0">
              <a:buNone/>
            </a:pPr>
            <a:r>
              <a:rPr lang="en-US" sz="975" b="1" dirty="0">
                <a:solidFill>
                  <a:srgbClr val="08534F"/>
                </a:solidFill>
                <a:latin typeface="Microsoft YaHei UI" pitchFamily="34" charset="0"/>
                <a:ea typeface="Microsoft YaHei" pitchFamily="34" charset="-122"/>
                <a:cs typeface="Microsoft YaHei UI" pitchFamily="34" charset="-120"/>
              </a:rPr>
              <a:t>My lead</a:t>
            </a:r>
            <a:endParaRPr lang="en-US" sz="975" dirty="0">
              <a:latin typeface="Microsoft YaHei UI" pitchFamily="34" charset="0"/>
              <a:ea typeface="Microsoft YaHei" pitchFamily="34" charset="-122"/>
              <a:cs typeface="Microsoft YaHei UI" pitchFamily="34" charset="-120"/>
            </a:endParaRPr>
          </a:p>
        </p:txBody>
      </p:sp>
      <p:sp>
        <p:nvSpPr>
          <p:cNvPr id="24" name="Shape 22"/>
          <p:cNvSpPr/>
          <p:nvPr/>
        </p:nvSpPr>
        <p:spPr>
          <a:xfrm>
            <a:off x="7874000" y="4495800"/>
            <a:ext cx="9525" cy="1333500"/>
          </a:xfrm>
          <a:prstGeom prst="rect">
            <a:avLst/>
          </a:prstGeom>
          <a:solidFill>
            <a:srgbClr val="D9DDE2"/>
          </a:solidFill>
          <a:ln/>
        </p:spPr>
      </p:sp>
      <p:sp>
        <p:nvSpPr>
          <p:cNvPr id="25" name="Text 23"/>
          <p:cNvSpPr/>
          <p:nvPr/>
        </p:nvSpPr>
        <p:spPr>
          <a:xfrm>
            <a:off x="8102600" y="4623066"/>
            <a:ext cx="4089400" cy="685800"/>
          </a:xfrm>
          <a:prstGeom prst="rect">
            <a:avLst/>
          </a:prstGeom>
          <a:noFill/>
          <a:ln/>
        </p:spPr>
        <p:txBody>
          <a:bodyPr wrap="none" lIns="0" tIns="0" rIns="0" bIns="0" rtlCol="0" anchor="t"/>
          <a:lstStyle/>
          <a:p>
            <a:pPr algn="l" indent="0" marL="0">
              <a:buNone/>
            </a:pPr>
            <a:r>
              <a:rPr lang="en-US" sz="4500" b="1" dirty="0">
                <a:solidFill>
                  <a:srgbClr val="B42318"/>
                </a:solidFill>
                <a:latin typeface="Microsoft YaHei UI" pitchFamily="34" charset="0"/>
                <a:ea typeface="Microsoft YaHei" pitchFamily="34" charset="-122"/>
                <a:cs typeface="Microsoft YaHei UI" pitchFamily="34" charset="-120"/>
              </a:rPr>
              <a:t>−</a:t>
            </a:r>
            <a:pPr algn="l" indent="0" marL="0">
              <a:buNone/>
            </a:pPr>
            <a:r>
              <a:rPr lang="en-US" sz="4500" b="1" dirty="0">
                <a:solidFill>
                  <a:srgbClr val="B42318"/>
                </a:solidFill>
                <a:latin typeface="Bahnschrift" pitchFamily="34" charset="0"/>
                <a:ea typeface="Microsoft YaHei" pitchFamily="34" charset="-122"/>
                <a:cs typeface="Bahnschrift" pitchFamily="34" charset="-120"/>
              </a:rPr>
              <a:t>4</a:t>
            </a:r>
            <a:pPr algn="l" indent="0" marL="0">
              <a:buNone/>
            </a:pPr>
            <a:r>
              <a:rPr lang="en-US" sz="4500" b="1" dirty="0">
                <a:solidFill>
                  <a:srgbClr val="B42318"/>
                </a:solidFill>
                <a:latin typeface="Microsoft YaHei UI" pitchFamily="34" charset="0"/>
                <a:ea typeface="Microsoft YaHei" pitchFamily="34" charset="-122"/>
                <a:cs typeface="Microsoft YaHei UI" pitchFamily="34" charset="-120"/>
              </a:rPr>
              <a:t>m</a:t>
            </a:r>
            <a:endParaRPr lang="en-US" sz="4500" dirty="0">
              <a:latin typeface="Microsoft YaHei UI" pitchFamily="34" charset="0"/>
              <a:ea typeface="Microsoft YaHei" pitchFamily="34" charset="-122"/>
              <a:cs typeface="Microsoft YaHei UI" pitchFamily="34" charset="-120"/>
            </a:endParaRPr>
          </a:p>
        </p:txBody>
      </p:sp>
      <p:sp>
        <p:nvSpPr>
          <p:cNvPr id="26" name="Text 24"/>
          <p:cNvSpPr/>
          <p:nvPr/>
        </p:nvSpPr>
        <p:spPr>
          <a:xfrm>
            <a:off x="8102600" y="5367998"/>
            <a:ext cx="408940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RMB, the north on last year</a:t>
            </a:r>
            <a:endParaRPr lang="en-US" sz="1125" dirty="0">
              <a:latin typeface="Microsoft YaHei UI" pitchFamily="34" charset="0"/>
              <a:ea typeface="Microsoft YaHei" pitchFamily="34" charset="-122"/>
              <a:cs typeface="Microsoft YaHei UI" pitchFamily="34" charset="-120"/>
            </a:endParaRPr>
          </a:p>
        </p:txBody>
      </p:sp>
      <p:sp>
        <p:nvSpPr>
          <p:cNvPr id="27" name="Shape 25"/>
          <p:cNvSpPr/>
          <p:nvPr/>
        </p:nvSpPr>
        <p:spPr>
          <a:xfrm>
            <a:off x="8114030" y="5702141"/>
            <a:ext cx="72390" cy="72390"/>
          </a:xfrm>
          <a:custGeom>
            <a:avLst/>
            <a:gdLst/>
            <a:ahLst/>
            <a:cxnLst/>
            <a:rect l="l" t="t" r="r" b="b"/>
            <a:pathLst>
              <a:path w="72390" h="72390">
                <a:moveTo>
                  <a:pt x="0" y="0"/>
                </a:moveTo>
                <a:lnTo>
                  <a:pt x="72390" y="72390"/>
                </a:lnTo>
                <a:moveTo>
                  <a:pt x="72390" y="0"/>
                </a:moveTo>
                <a:lnTo>
                  <a:pt x="0" y="72390"/>
                </a:lnTo>
              </a:path>
            </a:pathLst>
          </a:custGeom>
          <a:noFill/>
          <a:ln w="19050">
            <a:solidFill>
              <a:srgbClr val="B42318"/>
            </a:solidFill>
            <a:prstDash val="solid"/>
          </a:ln>
        </p:spPr>
      </p:sp>
      <p:sp>
        <p:nvSpPr>
          <p:cNvPr id="28" name="Text 26"/>
          <p:cNvSpPr/>
          <p:nvPr/>
        </p:nvSpPr>
        <p:spPr>
          <a:xfrm>
            <a:off x="8255000" y="5662550"/>
            <a:ext cx="3937000" cy="148590"/>
          </a:xfrm>
          <a:prstGeom prst="rect">
            <a:avLst/>
          </a:prstGeom>
          <a:noFill/>
          <a:ln/>
        </p:spPr>
        <p:txBody>
          <a:bodyPr wrap="none" lIns="0" tIns="0" rIns="0" bIns="0" rtlCol="0" anchor="t"/>
          <a:lstStyle/>
          <a:p>
            <a:pPr algn="l" indent="0" marL="0">
              <a:buNone/>
            </a:pPr>
            <a:r>
              <a:rPr lang="en-US" sz="975" b="1" dirty="0">
                <a:solidFill>
                  <a:srgbClr val="B42318"/>
                </a:solidFill>
                <a:latin typeface="Microsoft YaHei UI" pitchFamily="34" charset="0"/>
                <a:ea typeface="Microsoft YaHei" pitchFamily="34" charset="-122"/>
                <a:cs typeface="Microsoft YaHei UI" pitchFamily="34" charset="-120"/>
              </a:rPr>
              <a:t>My mistake</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45171"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2"/>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3</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01</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992033" y="557512"/>
            <a:ext cx="11199967"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u</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m</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b</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s</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RMB 441m, 105% of target: Q1</a:t>
            </a:r>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a:t>
            </a:r>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s gap closed by Q3</a:t>
            </a:r>
            <a:endParaRPr lang="en-US" sz="2400" dirty="0">
              <a:latin typeface="Microsoft YaHei UI" pitchFamily="34" charset="0"/>
              <a:ea typeface="Microsoft YaHei" pitchFamily="34" charset="-122"/>
              <a:cs typeface="Microsoft YaHei UI" pitchFamily="34" charset="-120"/>
            </a:endParaRPr>
          </a:p>
        </p:txBody>
      </p:sp>
      <p:sp>
        <p:nvSpPr>
          <p:cNvPr id="9" name="Shape 7"/>
          <p:cNvSpPr/>
          <p:nvPr/>
        </p:nvSpPr>
        <p:spPr>
          <a:xfrm>
            <a:off x="4452461" y="1669256"/>
            <a:ext cx="100013" cy="100013"/>
          </a:xfrm>
          <a:prstGeom prst="rect">
            <a:avLst/>
          </a:prstGeom>
          <a:noFill/>
          <a:ln w="14288">
            <a:solidFill>
              <a:srgbClr val="5B6470"/>
            </a:solidFill>
            <a:prstDash val="dash"/>
          </a:ln>
        </p:spPr>
      </p:sp>
      <p:sp>
        <p:nvSpPr>
          <p:cNvPr id="10" name="Text 8"/>
          <p:cNvSpPr/>
          <p:nvPr/>
        </p:nvSpPr>
        <p:spPr>
          <a:xfrm>
            <a:off x="4616768" y="1652525"/>
            <a:ext cx="7575233"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Target</a:t>
            </a:r>
            <a:endParaRPr lang="en-US" sz="975" dirty="0">
              <a:latin typeface="Microsoft YaHei UI" pitchFamily="34" charset="0"/>
              <a:ea typeface="Microsoft YaHei" pitchFamily="34" charset="-122"/>
              <a:cs typeface="Microsoft YaHei UI" pitchFamily="34" charset="-120"/>
            </a:endParaRPr>
          </a:p>
        </p:txBody>
      </p:sp>
      <p:sp>
        <p:nvSpPr>
          <p:cNvPr id="11" name="Shape 9"/>
          <p:cNvSpPr/>
          <p:nvPr/>
        </p:nvSpPr>
        <p:spPr>
          <a:xfrm>
            <a:off x="5170502" y="1662113"/>
            <a:ext cx="114300" cy="114300"/>
          </a:xfrm>
          <a:prstGeom prst="rect">
            <a:avLst/>
          </a:prstGeom>
          <a:solidFill>
            <a:srgbClr val="2E353D"/>
          </a:solidFill>
          <a:ln/>
        </p:spPr>
      </p:sp>
      <p:sp>
        <p:nvSpPr>
          <p:cNvPr id="12" name="Text 10"/>
          <p:cNvSpPr/>
          <p:nvPr/>
        </p:nvSpPr>
        <p:spPr>
          <a:xfrm>
            <a:off x="5341952" y="1652525"/>
            <a:ext cx="6850048"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Actual</a:t>
            </a:r>
            <a:endParaRPr lang="en-US" sz="975" dirty="0">
              <a:latin typeface="Microsoft YaHei UI" pitchFamily="34" charset="0"/>
              <a:ea typeface="Microsoft YaHei" pitchFamily="34" charset="-122"/>
              <a:cs typeface="Microsoft YaHei UI" pitchFamily="34" charset="-120"/>
            </a:endParaRPr>
          </a:p>
        </p:txBody>
      </p:sp>
      <p:sp>
        <p:nvSpPr>
          <p:cNvPr id="13" name="Shape 11"/>
          <p:cNvSpPr/>
          <p:nvPr/>
        </p:nvSpPr>
        <p:spPr>
          <a:xfrm>
            <a:off x="969169" y="3095965"/>
            <a:ext cx="366713" cy="1945141"/>
          </a:xfrm>
          <a:prstGeom prst="rect">
            <a:avLst/>
          </a:prstGeom>
          <a:noFill/>
          <a:ln w="14288">
            <a:solidFill>
              <a:srgbClr val="5B6470"/>
            </a:solidFill>
            <a:prstDash val="dash"/>
          </a:ln>
        </p:spPr>
      </p:sp>
      <p:sp>
        <p:nvSpPr>
          <p:cNvPr id="14" name="Shape 12"/>
          <p:cNvSpPr/>
          <p:nvPr/>
        </p:nvSpPr>
        <p:spPr>
          <a:xfrm>
            <a:off x="1419225" y="3272518"/>
            <a:ext cx="381000" cy="1775732"/>
          </a:xfrm>
          <a:prstGeom prst="rect">
            <a:avLst/>
          </a:prstGeom>
          <a:solidFill>
            <a:srgbClr val="2E353D"/>
          </a:solidFill>
          <a:ln/>
        </p:spPr>
      </p:sp>
      <p:sp>
        <p:nvSpPr>
          <p:cNvPr id="15" name="Text 13"/>
          <p:cNvSpPr/>
          <p:nvPr/>
        </p:nvSpPr>
        <p:spPr>
          <a:xfrm>
            <a:off x="1538649" y="3063771"/>
            <a:ext cx="10653351" cy="160020"/>
          </a:xfrm>
          <a:prstGeom prst="rect">
            <a:avLst/>
          </a:prstGeom>
          <a:noFill/>
          <a:ln/>
        </p:spPr>
        <p:txBody>
          <a:bodyPr wrap="none" lIns="0" tIns="0" rIns="0" bIns="0" rtlCol="0" anchor="t"/>
          <a:lstStyle/>
          <a:p>
            <a:pPr algn="l" indent="0" marL="0">
              <a:buNone/>
            </a:pPr>
            <a:r>
              <a:rPr lang="en-US" sz="1050" b="1" dirty="0">
                <a:solidFill>
                  <a:srgbClr val="B42318"/>
                </a:solidFill>
                <a:latin typeface="Bahnschrift" pitchFamily="34" charset="0"/>
                <a:ea typeface="Microsoft YaHei" pitchFamily="34" charset="-122"/>
                <a:cs typeface="Bahnschrift" pitchFamily="34" charset="-120"/>
              </a:rPr>
              <a:t>87</a:t>
            </a:r>
            <a:endParaRPr lang="en-US" sz="1050" dirty="0">
              <a:latin typeface="Bahnschrift" pitchFamily="34" charset="0"/>
              <a:ea typeface="Microsoft YaHei" pitchFamily="34" charset="-122"/>
              <a:cs typeface="Bahnschrift" pitchFamily="34" charset="-120"/>
            </a:endParaRPr>
          </a:p>
        </p:txBody>
      </p:sp>
      <p:sp>
        <p:nvSpPr>
          <p:cNvPr id="16" name="Text 14"/>
          <p:cNvSpPr/>
          <p:nvPr/>
        </p:nvSpPr>
        <p:spPr>
          <a:xfrm>
            <a:off x="0" y="5139037"/>
            <a:ext cx="27622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Q1</a:t>
            </a:r>
            <a:endParaRPr lang="en-US" sz="1050" dirty="0">
              <a:latin typeface="Microsoft YaHei UI" pitchFamily="34" charset="0"/>
              <a:ea typeface="Microsoft YaHei" pitchFamily="34" charset="-122"/>
              <a:cs typeface="Microsoft YaHei UI" pitchFamily="34" charset="-120"/>
            </a:endParaRPr>
          </a:p>
        </p:txBody>
      </p:sp>
      <p:sp>
        <p:nvSpPr>
          <p:cNvPr id="17" name="Shape 15"/>
          <p:cNvSpPr/>
          <p:nvPr/>
        </p:nvSpPr>
        <p:spPr>
          <a:xfrm>
            <a:off x="2207419" y="2912269"/>
            <a:ext cx="366713" cy="2128838"/>
          </a:xfrm>
          <a:prstGeom prst="rect">
            <a:avLst/>
          </a:prstGeom>
          <a:noFill/>
          <a:ln w="14288">
            <a:solidFill>
              <a:srgbClr val="5B6470"/>
            </a:solidFill>
            <a:prstDash val="dash"/>
          </a:ln>
        </p:spPr>
      </p:sp>
      <p:sp>
        <p:nvSpPr>
          <p:cNvPr id="18" name="Shape 16"/>
          <p:cNvSpPr/>
          <p:nvPr/>
        </p:nvSpPr>
        <p:spPr>
          <a:xfrm>
            <a:off x="2657475" y="2823482"/>
            <a:ext cx="381000" cy="2224768"/>
          </a:xfrm>
          <a:prstGeom prst="rect">
            <a:avLst/>
          </a:prstGeom>
          <a:solidFill>
            <a:srgbClr val="2E353D"/>
          </a:solidFill>
          <a:ln/>
        </p:spPr>
      </p:sp>
      <p:sp>
        <p:nvSpPr>
          <p:cNvPr id="19" name="Text 17"/>
          <p:cNvSpPr/>
          <p:nvPr/>
        </p:nvSpPr>
        <p:spPr>
          <a:xfrm>
            <a:off x="2754790" y="2614735"/>
            <a:ext cx="9437210" cy="160020"/>
          </a:xfrm>
          <a:prstGeom prst="rect">
            <a:avLst/>
          </a:prstGeom>
          <a:noFill/>
          <a:ln/>
        </p:spPr>
        <p:txBody>
          <a:bodyPr wrap="none" lIns="0" tIns="0" rIns="0" bIns="0" rtlCol="0" anchor="t"/>
          <a:lstStyle/>
          <a:p>
            <a:pPr algn="l" indent="0" marL="0">
              <a:buNone/>
            </a:pPr>
            <a:r>
              <a:rPr lang="en-US" sz="1050" b="1" dirty="0">
                <a:solidFill>
                  <a:srgbClr val="15191E"/>
                </a:solidFill>
                <a:latin typeface="Bahnschrift" pitchFamily="34" charset="0"/>
                <a:ea typeface="Microsoft YaHei" pitchFamily="34" charset="-122"/>
                <a:cs typeface="Bahnschrift" pitchFamily="34" charset="-120"/>
              </a:rPr>
              <a:t>109</a:t>
            </a:r>
            <a:endParaRPr lang="en-US" sz="1050" dirty="0">
              <a:latin typeface="Bahnschrift" pitchFamily="34" charset="0"/>
              <a:ea typeface="Microsoft YaHei" pitchFamily="34" charset="-122"/>
              <a:cs typeface="Bahnschrift" pitchFamily="34" charset="-120"/>
            </a:endParaRPr>
          </a:p>
        </p:txBody>
      </p:sp>
      <p:sp>
        <p:nvSpPr>
          <p:cNvPr id="20" name="Text 18"/>
          <p:cNvSpPr/>
          <p:nvPr/>
        </p:nvSpPr>
        <p:spPr>
          <a:xfrm>
            <a:off x="0" y="5139037"/>
            <a:ext cx="52387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Q2</a:t>
            </a:r>
            <a:endParaRPr lang="en-US" sz="105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3445669" y="3034733"/>
            <a:ext cx="366713" cy="2006373"/>
          </a:xfrm>
          <a:prstGeom prst="rect">
            <a:avLst/>
          </a:prstGeom>
          <a:noFill/>
          <a:ln w="14288">
            <a:solidFill>
              <a:srgbClr val="5B6470"/>
            </a:solidFill>
            <a:prstDash val="dash"/>
          </a:ln>
        </p:spPr>
      </p:sp>
      <p:sp>
        <p:nvSpPr>
          <p:cNvPr id="22" name="Shape 20"/>
          <p:cNvSpPr/>
          <p:nvPr/>
        </p:nvSpPr>
        <p:spPr>
          <a:xfrm>
            <a:off x="3895725" y="2762250"/>
            <a:ext cx="381000" cy="2286000"/>
          </a:xfrm>
          <a:prstGeom prst="rect">
            <a:avLst/>
          </a:prstGeom>
          <a:solidFill>
            <a:srgbClr val="2E353D"/>
          </a:solidFill>
          <a:ln/>
        </p:spPr>
      </p:sp>
      <p:sp>
        <p:nvSpPr>
          <p:cNvPr id="23" name="Text 21"/>
          <p:cNvSpPr/>
          <p:nvPr/>
        </p:nvSpPr>
        <p:spPr>
          <a:xfrm>
            <a:off x="4007422" y="2553503"/>
            <a:ext cx="8184578" cy="160020"/>
          </a:xfrm>
          <a:prstGeom prst="rect">
            <a:avLst/>
          </a:prstGeom>
          <a:noFill/>
          <a:ln/>
        </p:spPr>
        <p:txBody>
          <a:bodyPr wrap="none" lIns="0" tIns="0" rIns="0" bIns="0" rtlCol="0" anchor="t"/>
          <a:lstStyle/>
          <a:p>
            <a:pPr algn="l" indent="0" marL="0">
              <a:buNone/>
            </a:pPr>
            <a:r>
              <a:rPr lang="en-US" sz="1050" b="1" dirty="0">
                <a:solidFill>
                  <a:srgbClr val="15191E"/>
                </a:solidFill>
                <a:latin typeface="Bahnschrift" pitchFamily="34" charset="0"/>
                <a:ea typeface="Microsoft YaHei" pitchFamily="34" charset="-122"/>
                <a:cs typeface="Bahnschrift" pitchFamily="34" charset="-120"/>
              </a:rPr>
              <a:t>112</a:t>
            </a:r>
            <a:endParaRPr lang="en-US" sz="1050" dirty="0">
              <a:latin typeface="Bahnschrift" pitchFamily="34" charset="0"/>
              <a:ea typeface="Microsoft YaHei" pitchFamily="34" charset="-122"/>
              <a:cs typeface="Bahnschrift" pitchFamily="34" charset="-120"/>
            </a:endParaRPr>
          </a:p>
        </p:txBody>
      </p:sp>
      <p:sp>
        <p:nvSpPr>
          <p:cNvPr id="24" name="Text 22"/>
          <p:cNvSpPr/>
          <p:nvPr/>
        </p:nvSpPr>
        <p:spPr>
          <a:xfrm>
            <a:off x="0" y="2357375"/>
            <a:ext cx="7715250" cy="148590"/>
          </a:xfrm>
          <a:prstGeom prst="rect">
            <a:avLst/>
          </a:prstGeom>
          <a:noFill/>
          <a:ln/>
        </p:spPr>
        <p:txBody>
          <a:bodyPr wrap="none" lIns="0" tIns="0" rIns="0" bIns="0" rtlCol="0" anchor="t"/>
          <a:lstStyle/>
          <a:p>
            <a:pPr algn="ctr" indent="0" marL="0">
              <a:buNone/>
            </a:pPr>
            <a:r>
              <a:rPr lang="en-US" sz="975" b="1" dirty="0">
                <a:solidFill>
                  <a:srgbClr val="08534F"/>
                </a:solidFill>
                <a:latin typeface="Microsoft YaHei UI" pitchFamily="34" charset="0"/>
                <a:ea typeface="Microsoft YaHei" pitchFamily="34" charset="-122"/>
                <a:cs typeface="Microsoft YaHei UI" pitchFamily="34" charset="-120"/>
              </a:rPr>
              <a:t>Cumulative +8 by Q3</a:t>
            </a:r>
            <a:endParaRPr lang="en-US" sz="975" dirty="0">
              <a:latin typeface="Microsoft YaHei UI" pitchFamily="34" charset="0"/>
              <a:ea typeface="Microsoft YaHei" pitchFamily="34" charset="-122"/>
              <a:cs typeface="Microsoft YaHei UI" pitchFamily="34" charset="-120"/>
            </a:endParaRPr>
          </a:p>
        </p:txBody>
      </p:sp>
      <p:sp>
        <p:nvSpPr>
          <p:cNvPr id="25" name="Text 23"/>
          <p:cNvSpPr/>
          <p:nvPr/>
        </p:nvSpPr>
        <p:spPr>
          <a:xfrm>
            <a:off x="0" y="5139037"/>
            <a:ext cx="77152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Q3</a:t>
            </a:r>
            <a:endParaRPr lang="en-US" sz="105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4683919" y="2606108"/>
            <a:ext cx="366713" cy="2434998"/>
          </a:xfrm>
          <a:prstGeom prst="rect">
            <a:avLst/>
          </a:prstGeom>
          <a:noFill/>
          <a:ln w="14288">
            <a:solidFill>
              <a:srgbClr val="5B6470"/>
            </a:solidFill>
            <a:prstDash val="dash"/>
          </a:ln>
        </p:spPr>
      </p:sp>
      <p:sp>
        <p:nvSpPr>
          <p:cNvPr id="27" name="Shape 25"/>
          <p:cNvSpPr/>
          <p:nvPr/>
        </p:nvSpPr>
        <p:spPr>
          <a:xfrm>
            <a:off x="5133975" y="2333625"/>
            <a:ext cx="381000" cy="2714625"/>
          </a:xfrm>
          <a:prstGeom prst="rect">
            <a:avLst/>
          </a:prstGeom>
          <a:solidFill>
            <a:srgbClr val="2E353D"/>
          </a:solidFill>
          <a:ln/>
        </p:spPr>
      </p:sp>
      <p:sp>
        <p:nvSpPr>
          <p:cNvPr id="28" name="Text 26"/>
          <p:cNvSpPr/>
          <p:nvPr/>
        </p:nvSpPr>
        <p:spPr>
          <a:xfrm>
            <a:off x="5231770" y="2124878"/>
            <a:ext cx="6960230" cy="160020"/>
          </a:xfrm>
          <a:prstGeom prst="rect">
            <a:avLst/>
          </a:prstGeom>
          <a:noFill/>
          <a:ln/>
        </p:spPr>
        <p:txBody>
          <a:bodyPr wrap="none" lIns="0" tIns="0" rIns="0" bIns="0" rtlCol="0" anchor="t"/>
          <a:lstStyle/>
          <a:p>
            <a:pPr algn="l" indent="0" marL="0">
              <a:buNone/>
            </a:pPr>
            <a:r>
              <a:rPr lang="en-US" sz="1050" b="1" dirty="0">
                <a:solidFill>
                  <a:srgbClr val="15191E"/>
                </a:solidFill>
                <a:latin typeface="Bahnschrift" pitchFamily="34" charset="0"/>
                <a:ea typeface="Microsoft YaHei" pitchFamily="34" charset="-122"/>
                <a:cs typeface="Bahnschrift" pitchFamily="34" charset="-120"/>
              </a:rPr>
              <a:t>133</a:t>
            </a:r>
            <a:endParaRPr lang="en-US" sz="1050" dirty="0">
              <a:latin typeface="Bahnschrift" pitchFamily="34" charset="0"/>
              <a:ea typeface="Microsoft YaHei" pitchFamily="34" charset="-122"/>
              <a:cs typeface="Bahnschrift" pitchFamily="34" charset="-120"/>
            </a:endParaRPr>
          </a:p>
        </p:txBody>
      </p:sp>
      <p:sp>
        <p:nvSpPr>
          <p:cNvPr id="29" name="Text 27"/>
          <p:cNvSpPr/>
          <p:nvPr/>
        </p:nvSpPr>
        <p:spPr>
          <a:xfrm>
            <a:off x="0" y="5139037"/>
            <a:ext cx="101917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Q4</a:t>
            </a:r>
            <a:endParaRPr lang="en-US" sz="105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762000" y="5048250"/>
            <a:ext cx="4953000" cy="14288"/>
          </a:xfrm>
          <a:prstGeom prst="rect">
            <a:avLst/>
          </a:prstGeom>
          <a:solidFill>
            <a:srgbClr val="15191E"/>
          </a:solidFill>
          <a:ln/>
        </p:spPr>
      </p:sp>
      <p:sp>
        <p:nvSpPr>
          <p:cNvPr id="31" name="Text 29"/>
          <p:cNvSpPr/>
          <p:nvPr/>
        </p:nvSpPr>
        <p:spPr>
          <a:xfrm>
            <a:off x="6286500" y="1662050"/>
            <a:ext cx="590550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Q</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u</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r</a:t>
            </a:r>
            <a:endParaRPr lang="en-US" sz="975" dirty="0">
              <a:latin typeface="Microsoft YaHei UI" pitchFamily="34" charset="0"/>
              <a:ea typeface="Microsoft YaHei" pitchFamily="34" charset="-122"/>
              <a:cs typeface="Microsoft YaHei UI" pitchFamily="34" charset="-120"/>
            </a:endParaRPr>
          </a:p>
        </p:txBody>
      </p:sp>
      <p:sp>
        <p:nvSpPr>
          <p:cNvPr id="32" name="Text 30"/>
          <p:cNvSpPr/>
          <p:nvPr/>
        </p:nvSpPr>
        <p:spPr>
          <a:xfrm>
            <a:off x="0" y="1662050"/>
            <a:ext cx="8020050" cy="148590"/>
          </a:xfrm>
          <a:prstGeom prst="rect">
            <a:avLst/>
          </a:prstGeom>
          <a:noFill/>
          <a:ln/>
        </p:spPr>
        <p:txBody>
          <a:bodyPr wrap="none" lIns="0" tIns="0" rIns="0" bIns="0" rtlCol="0" anchor="t"/>
          <a:lstStyle/>
          <a:p>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g</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t</a:t>
            </a:r>
            <a:endParaRPr lang="en-US" sz="975" dirty="0">
              <a:latin typeface="Microsoft YaHei UI" pitchFamily="34" charset="0"/>
              <a:ea typeface="Microsoft YaHei" pitchFamily="34" charset="-122"/>
              <a:cs typeface="Microsoft YaHei UI" pitchFamily="34" charset="-120"/>
            </a:endParaRPr>
          </a:p>
        </p:txBody>
      </p:sp>
      <p:sp>
        <p:nvSpPr>
          <p:cNvPr id="33" name="Text 31"/>
          <p:cNvSpPr/>
          <p:nvPr/>
        </p:nvSpPr>
        <p:spPr>
          <a:xfrm>
            <a:off x="0" y="1662050"/>
            <a:ext cx="9086850" cy="148590"/>
          </a:xfrm>
          <a:prstGeom prst="rect">
            <a:avLst/>
          </a:prstGeom>
          <a:noFill/>
          <a:ln/>
        </p:spPr>
        <p:txBody>
          <a:bodyPr wrap="none" lIns="0" tIns="0" rIns="0" bIns="0" rtlCol="0" anchor="t"/>
          <a:lstStyle/>
          <a:p>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c</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u</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l</a:t>
            </a:r>
            <a:endParaRPr lang="en-US" sz="975" dirty="0">
              <a:latin typeface="Microsoft YaHei UI" pitchFamily="34" charset="0"/>
              <a:ea typeface="Microsoft YaHei" pitchFamily="34" charset="-122"/>
              <a:cs typeface="Microsoft YaHei UI" pitchFamily="34" charset="-120"/>
            </a:endParaRPr>
          </a:p>
        </p:txBody>
      </p:sp>
      <p:sp>
        <p:nvSpPr>
          <p:cNvPr id="34" name="Text 32"/>
          <p:cNvSpPr/>
          <p:nvPr/>
        </p:nvSpPr>
        <p:spPr>
          <a:xfrm>
            <a:off x="0" y="1662050"/>
            <a:ext cx="10058400" cy="148590"/>
          </a:xfrm>
          <a:prstGeom prst="rect">
            <a:avLst/>
          </a:prstGeom>
          <a:noFill/>
          <a:ln/>
        </p:spPr>
        <p:txBody>
          <a:bodyPr wrap="none" lIns="0" tIns="0" rIns="0" bIns="0" rtlCol="0" anchor="t"/>
          <a:lstStyle/>
          <a:p>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G</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p</a:t>
            </a:r>
            <a:endParaRPr lang="en-US" sz="975" dirty="0">
              <a:latin typeface="Microsoft YaHei UI" pitchFamily="34" charset="0"/>
              <a:ea typeface="Microsoft YaHei" pitchFamily="34" charset="-122"/>
              <a:cs typeface="Microsoft YaHei UI" pitchFamily="34" charset="-120"/>
            </a:endParaRPr>
          </a:p>
        </p:txBody>
      </p:sp>
      <p:sp>
        <p:nvSpPr>
          <p:cNvPr id="35" name="Text 33"/>
          <p:cNvSpPr/>
          <p:nvPr/>
        </p:nvSpPr>
        <p:spPr>
          <a:xfrm>
            <a:off x="10325100" y="1662050"/>
            <a:ext cx="186690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V</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c</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t</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6286500" y="1905000"/>
            <a:ext cx="5143500" cy="19050"/>
          </a:xfrm>
          <a:prstGeom prst="rect">
            <a:avLst/>
          </a:prstGeom>
          <a:solidFill>
            <a:srgbClr val="15191E"/>
          </a:solidFill>
          <a:ln/>
        </p:spPr>
      </p:sp>
      <p:sp>
        <p:nvSpPr>
          <p:cNvPr id="37" name="Shape 35"/>
          <p:cNvSpPr/>
          <p:nvPr/>
        </p:nvSpPr>
        <p:spPr>
          <a:xfrm>
            <a:off x="6172200" y="1924050"/>
            <a:ext cx="5372100" cy="514350"/>
          </a:xfrm>
          <a:prstGeom prst="rect">
            <a:avLst/>
          </a:prstGeom>
          <a:solidFill>
            <a:srgbClr val="FAF0EF"/>
          </a:solidFill>
          <a:ln/>
        </p:spPr>
      </p:sp>
      <p:sp>
        <p:nvSpPr>
          <p:cNvPr id="38" name="Text 36"/>
          <p:cNvSpPr/>
          <p:nvPr/>
        </p:nvSpPr>
        <p:spPr>
          <a:xfrm>
            <a:off x="6286500" y="2100923"/>
            <a:ext cx="590550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Q1</a:t>
            </a:r>
            <a:endParaRPr lang="en-US" sz="1125" dirty="0">
              <a:latin typeface="Microsoft YaHei UI" pitchFamily="34" charset="0"/>
              <a:ea typeface="Microsoft YaHei" pitchFamily="34" charset="-122"/>
              <a:cs typeface="Microsoft YaHei UI" pitchFamily="34" charset="-120"/>
            </a:endParaRPr>
          </a:p>
        </p:txBody>
      </p:sp>
      <p:sp>
        <p:nvSpPr>
          <p:cNvPr id="39" name="Text 37"/>
          <p:cNvSpPr/>
          <p:nvPr/>
        </p:nvSpPr>
        <p:spPr>
          <a:xfrm>
            <a:off x="7834297" y="2068015"/>
            <a:ext cx="4357703"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96</a:t>
            </a:r>
            <a:endParaRPr lang="en-US" sz="1425" dirty="0">
              <a:latin typeface="Bahnschrift" pitchFamily="34" charset="0"/>
              <a:ea typeface="Microsoft YaHei" pitchFamily="34" charset="-122"/>
              <a:cs typeface="Bahnschrift" pitchFamily="34" charset="-120"/>
            </a:endParaRPr>
          </a:p>
        </p:txBody>
      </p:sp>
      <p:sp>
        <p:nvSpPr>
          <p:cNvPr id="40" name="Text 38"/>
          <p:cNvSpPr/>
          <p:nvPr/>
        </p:nvSpPr>
        <p:spPr>
          <a:xfrm>
            <a:off x="8893931" y="2068015"/>
            <a:ext cx="3298069"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87</a:t>
            </a:r>
            <a:endParaRPr lang="en-US" sz="1425" dirty="0">
              <a:latin typeface="Bahnschrift" pitchFamily="34" charset="0"/>
              <a:ea typeface="Microsoft YaHei" pitchFamily="34" charset="-122"/>
              <a:cs typeface="Bahnschrift" pitchFamily="34" charset="-120"/>
            </a:endParaRPr>
          </a:p>
        </p:txBody>
      </p:sp>
      <p:sp>
        <p:nvSpPr>
          <p:cNvPr id="41" name="Text 39"/>
          <p:cNvSpPr/>
          <p:nvPr/>
        </p:nvSpPr>
        <p:spPr>
          <a:xfrm>
            <a:off x="9827747" y="2068015"/>
            <a:ext cx="2364253" cy="217170"/>
          </a:xfrm>
          <a:prstGeom prst="rect">
            <a:avLst/>
          </a:prstGeom>
          <a:noFill/>
          <a:ln/>
        </p:spPr>
        <p:txBody>
          <a:bodyPr wrap="none" lIns="0" tIns="0" rIns="0" bIns="0" rtlCol="0" anchor="t"/>
          <a:lstStyle/>
          <a:p>
            <a:pPr algn="l" indent="0" marL="0">
              <a:buNone/>
            </a:pPr>
            <a:r>
              <a:rPr lang="en-US" sz="1425" b="1" dirty="0">
                <a:solidFill>
                  <a:srgbClr val="B42318"/>
                </a:solidFill>
                <a:latin typeface="Microsoft YaHei UI" pitchFamily="34" charset="0"/>
                <a:ea typeface="Microsoft YaHei" pitchFamily="34" charset="-122"/>
                <a:cs typeface="Microsoft YaHei UI" pitchFamily="34" charset="-120"/>
              </a:rPr>
              <a:t>−</a:t>
            </a:r>
            <a:pPr algn="l" indent="0" marL="0">
              <a:buNone/>
            </a:pPr>
            <a:r>
              <a:rPr lang="en-US" sz="1425" b="1" dirty="0">
                <a:solidFill>
                  <a:srgbClr val="B42318"/>
                </a:solidFill>
                <a:latin typeface="Bahnschrift" pitchFamily="34" charset="0"/>
                <a:ea typeface="Microsoft YaHei" pitchFamily="34" charset="-122"/>
                <a:cs typeface="Bahnschrift" pitchFamily="34" charset="-120"/>
              </a:rPr>
              <a:t>9</a:t>
            </a:r>
            <a:endParaRPr lang="en-US" sz="1425" dirty="0">
              <a:latin typeface="Microsoft YaHei UI" pitchFamily="34" charset="0"/>
              <a:ea typeface="Microsoft YaHei" pitchFamily="34" charset="-122"/>
              <a:cs typeface="Microsoft YaHei UI" pitchFamily="34" charset="-120"/>
            </a:endParaRPr>
          </a:p>
        </p:txBody>
      </p:sp>
      <p:sp>
        <p:nvSpPr>
          <p:cNvPr id="42" name="Shape 40"/>
          <p:cNvSpPr/>
          <p:nvPr/>
        </p:nvSpPr>
        <p:spPr>
          <a:xfrm>
            <a:off x="10338816" y="2144935"/>
            <a:ext cx="86868" cy="86868"/>
          </a:xfrm>
          <a:custGeom>
            <a:avLst/>
            <a:gdLst/>
            <a:ahLst/>
            <a:cxnLst/>
            <a:rect l="l" t="t" r="r" b="b"/>
            <a:pathLst>
              <a:path w="86868" h="86868">
                <a:moveTo>
                  <a:pt x="0" y="0"/>
                </a:moveTo>
                <a:lnTo>
                  <a:pt x="86868" y="86868"/>
                </a:lnTo>
                <a:moveTo>
                  <a:pt x="86868" y="0"/>
                </a:moveTo>
                <a:lnTo>
                  <a:pt x="0" y="86868"/>
                </a:lnTo>
              </a:path>
            </a:pathLst>
          </a:custGeom>
          <a:noFill/>
          <a:ln w="22860">
            <a:solidFill>
              <a:srgbClr val="B42318"/>
            </a:solidFill>
            <a:prstDash val="solid"/>
          </a:ln>
        </p:spPr>
      </p:sp>
      <p:sp>
        <p:nvSpPr>
          <p:cNvPr id="43" name="Text 41"/>
          <p:cNvSpPr/>
          <p:nvPr/>
        </p:nvSpPr>
        <p:spPr>
          <a:xfrm>
            <a:off x="10506075" y="2100923"/>
            <a:ext cx="1685925" cy="171450"/>
          </a:xfrm>
          <a:prstGeom prst="rect">
            <a:avLst/>
          </a:prstGeom>
          <a:noFill/>
          <a:ln/>
        </p:spPr>
        <p:txBody>
          <a:bodyPr wrap="none" lIns="0" tIns="0" rIns="0" bIns="0" rtlCol="0" anchor="t"/>
          <a:lstStyle/>
          <a:p>
            <a:pPr algn="l" indent="0" marL="0">
              <a:buNone/>
            </a:pPr>
            <a:r>
              <a:rPr lang="en-US" sz="1125" b="1" dirty="0">
                <a:solidFill>
                  <a:srgbClr val="B42318"/>
                </a:solidFill>
                <a:latin typeface="Microsoft YaHei UI" pitchFamily="34" charset="0"/>
                <a:ea typeface="Microsoft YaHei" pitchFamily="34" charset="-122"/>
                <a:cs typeface="Microsoft YaHei UI" pitchFamily="34" charset="-120"/>
              </a:rPr>
              <a:t>Missed</a:t>
            </a:r>
            <a:endParaRPr lang="en-US" sz="1125" dirty="0">
              <a:latin typeface="Microsoft YaHei UI" pitchFamily="34" charset="0"/>
              <a:ea typeface="Microsoft YaHei" pitchFamily="34" charset="-122"/>
              <a:cs typeface="Microsoft YaHei UI" pitchFamily="34" charset="-120"/>
            </a:endParaRPr>
          </a:p>
        </p:txBody>
      </p:sp>
      <p:sp>
        <p:nvSpPr>
          <p:cNvPr id="44" name="Shape 42"/>
          <p:cNvSpPr/>
          <p:nvPr/>
        </p:nvSpPr>
        <p:spPr>
          <a:xfrm>
            <a:off x="6286500" y="2428875"/>
            <a:ext cx="5143500" cy="9525"/>
          </a:xfrm>
          <a:prstGeom prst="rect">
            <a:avLst/>
          </a:prstGeom>
          <a:solidFill>
            <a:srgbClr val="D9DDE2"/>
          </a:solidFill>
          <a:ln/>
        </p:spPr>
      </p:sp>
      <p:sp>
        <p:nvSpPr>
          <p:cNvPr id="45" name="Text 43"/>
          <p:cNvSpPr/>
          <p:nvPr/>
        </p:nvSpPr>
        <p:spPr>
          <a:xfrm>
            <a:off x="6286500" y="2615273"/>
            <a:ext cx="590550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Q2</a:t>
            </a:r>
            <a:endParaRPr lang="en-US" sz="1125" dirty="0">
              <a:latin typeface="Microsoft YaHei UI" pitchFamily="34" charset="0"/>
              <a:ea typeface="Microsoft YaHei" pitchFamily="34" charset="-122"/>
              <a:cs typeface="Microsoft YaHei UI" pitchFamily="34" charset="-120"/>
            </a:endParaRPr>
          </a:p>
        </p:txBody>
      </p:sp>
      <p:sp>
        <p:nvSpPr>
          <p:cNvPr id="46" name="Text 44"/>
          <p:cNvSpPr/>
          <p:nvPr/>
        </p:nvSpPr>
        <p:spPr>
          <a:xfrm>
            <a:off x="7761455" y="2582365"/>
            <a:ext cx="4430545"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105</a:t>
            </a:r>
            <a:endParaRPr lang="en-US" sz="1425" dirty="0">
              <a:latin typeface="Bahnschrift" pitchFamily="34" charset="0"/>
              <a:ea typeface="Microsoft YaHei" pitchFamily="34" charset="-122"/>
              <a:cs typeface="Bahnschrift" pitchFamily="34" charset="-120"/>
            </a:endParaRPr>
          </a:p>
        </p:txBody>
      </p:sp>
      <p:sp>
        <p:nvSpPr>
          <p:cNvPr id="47" name="Text 45"/>
          <p:cNvSpPr/>
          <p:nvPr/>
        </p:nvSpPr>
        <p:spPr>
          <a:xfrm>
            <a:off x="8833919" y="2582365"/>
            <a:ext cx="3358081"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109</a:t>
            </a:r>
            <a:endParaRPr lang="en-US" sz="1425" dirty="0">
              <a:latin typeface="Bahnschrift" pitchFamily="34" charset="0"/>
              <a:ea typeface="Microsoft YaHei" pitchFamily="34" charset="-122"/>
              <a:cs typeface="Bahnschrift" pitchFamily="34" charset="-120"/>
            </a:endParaRPr>
          </a:p>
        </p:txBody>
      </p:sp>
      <p:sp>
        <p:nvSpPr>
          <p:cNvPr id="48" name="Text 46"/>
          <p:cNvSpPr/>
          <p:nvPr/>
        </p:nvSpPr>
        <p:spPr>
          <a:xfrm>
            <a:off x="9859816" y="2582365"/>
            <a:ext cx="2332184"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+4</a:t>
            </a:r>
            <a:endParaRPr lang="en-US" sz="1425" dirty="0">
              <a:latin typeface="Bahnschrift" pitchFamily="34" charset="0"/>
              <a:ea typeface="Microsoft YaHei" pitchFamily="34" charset="-122"/>
              <a:cs typeface="Bahnschrift" pitchFamily="34" charset="-120"/>
            </a:endParaRPr>
          </a:p>
        </p:txBody>
      </p:sp>
      <p:sp>
        <p:nvSpPr>
          <p:cNvPr id="49" name="Shape 47"/>
          <p:cNvSpPr/>
          <p:nvPr/>
        </p:nvSpPr>
        <p:spPr>
          <a:xfrm>
            <a:off x="10338816" y="2670715"/>
            <a:ext cx="89154" cy="66294"/>
          </a:xfrm>
          <a:custGeom>
            <a:avLst/>
            <a:gdLst/>
            <a:ahLst/>
            <a:cxnLst/>
            <a:rect l="l" t="t" r="r" b="b"/>
            <a:pathLst>
              <a:path w="89154" h="66294">
                <a:moveTo>
                  <a:pt x="0" y="34290"/>
                </a:moveTo>
                <a:lnTo>
                  <a:pt x="32004" y="66294"/>
                </a:lnTo>
                <a:lnTo>
                  <a:pt x="89154" y="0"/>
                </a:lnTo>
              </a:path>
            </a:pathLst>
          </a:custGeom>
          <a:noFill/>
          <a:ln w="20574">
            <a:solidFill>
              <a:srgbClr val="08534F"/>
            </a:solidFill>
            <a:prstDash val="solid"/>
          </a:ln>
        </p:spPr>
      </p:sp>
      <p:sp>
        <p:nvSpPr>
          <p:cNvPr id="50" name="Text 48"/>
          <p:cNvSpPr/>
          <p:nvPr/>
        </p:nvSpPr>
        <p:spPr>
          <a:xfrm>
            <a:off x="10506075" y="2615273"/>
            <a:ext cx="1685925" cy="171450"/>
          </a:xfrm>
          <a:prstGeom prst="rect">
            <a:avLst/>
          </a:prstGeom>
          <a:noFill/>
          <a:ln/>
        </p:spPr>
        <p:txBody>
          <a:bodyPr wrap="none" lIns="0" tIns="0" rIns="0" bIns="0" rtlCol="0" anchor="t"/>
          <a:lstStyle/>
          <a:p>
            <a:pPr algn="l" indent="0" marL="0">
              <a:buNone/>
            </a:pPr>
            <a:r>
              <a:rPr lang="en-US" sz="1125" b="1" dirty="0">
                <a:solidFill>
                  <a:srgbClr val="08534F"/>
                </a:solidFill>
                <a:latin typeface="Microsoft YaHei UI" pitchFamily="34" charset="0"/>
                <a:ea typeface="Microsoft YaHei" pitchFamily="34" charset="-122"/>
                <a:cs typeface="Microsoft YaHei UI" pitchFamily="34" charset="-120"/>
              </a:rPr>
              <a:t>Met</a:t>
            </a:r>
            <a:endParaRPr lang="en-US" sz="1125" dirty="0">
              <a:latin typeface="Microsoft YaHei UI" pitchFamily="34" charset="0"/>
              <a:ea typeface="Microsoft YaHei" pitchFamily="34" charset="-122"/>
              <a:cs typeface="Microsoft YaHei UI" pitchFamily="34" charset="-120"/>
            </a:endParaRPr>
          </a:p>
        </p:txBody>
      </p:sp>
      <p:sp>
        <p:nvSpPr>
          <p:cNvPr id="51" name="Shape 49"/>
          <p:cNvSpPr/>
          <p:nvPr/>
        </p:nvSpPr>
        <p:spPr>
          <a:xfrm>
            <a:off x="6286500" y="2943225"/>
            <a:ext cx="5143500" cy="9525"/>
          </a:xfrm>
          <a:prstGeom prst="rect">
            <a:avLst/>
          </a:prstGeom>
          <a:solidFill>
            <a:srgbClr val="D9DDE2"/>
          </a:solidFill>
          <a:ln/>
        </p:spPr>
      </p:sp>
      <p:sp>
        <p:nvSpPr>
          <p:cNvPr id="52" name="Text 50"/>
          <p:cNvSpPr/>
          <p:nvPr/>
        </p:nvSpPr>
        <p:spPr>
          <a:xfrm>
            <a:off x="6286500" y="3129623"/>
            <a:ext cx="590550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Q3</a:t>
            </a:r>
            <a:endParaRPr lang="en-US" sz="1125" dirty="0">
              <a:latin typeface="Microsoft YaHei UI" pitchFamily="34" charset="0"/>
              <a:ea typeface="Microsoft YaHei" pitchFamily="34" charset="-122"/>
              <a:cs typeface="Microsoft YaHei UI" pitchFamily="34" charset="-120"/>
            </a:endParaRPr>
          </a:p>
        </p:txBody>
      </p:sp>
      <p:sp>
        <p:nvSpPr>
          <p:cNvPr id="53" name="Text 51"/>
          <p:cNvSpPr/>
          <p:nvPr/>
        </p:nvSpPr>
        <p:spPr>
          <a:xfrm>
            <a:off x="7834297" y="3096715"/>
            <a:ext cx="4357703"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99</a:t>
            </a:r>
            <a:endParaRPr lang="en-US" sz="1425" dirty="0">
              <a:latin typeface="Bahnschrift" pitchFamily="34" charset="0"/>
              <a:ea typeface="Microsoft YaHei" pitchFamily="34" charset="-122"/>
              <a:cs typeface="Bahnschrift" pitchFamily="34" charset="-120"/>
            </a:endParaRPr>
          </a:p>
        </p:txBody>
      </p:sp>
      <p:sp>
        <p:nvSpPr>
          <p:cNvPr id="54" name="Text 52"/>
          <p:cNvSpPr/>
          <p:nvPr/>
        </p:nvSpPr>
        <p:spPr>
          <a:xfrm>
            <a:off x="8872956" y="3096715"/>
            <a:ext cx="3319044"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112</a:t>
            </a:r>
            <a:endParaRPr lang="en-US" sz="1425" dirty="0">
              <a:latin typeface="Bahnschrift" pitchFamily="34" charset="0"/>
              <a:ea typeface="Microsoft YaHei" pitchFamily="34" charset="-122"/>
              <a:cs typeface="Bahnschrift" pitchFamily="34" charset="-120"/>
            </a:endParaRPr>
          </a:p>
        </p:txBody>
      </p:sp>
      <p:sp>
        <p:nvSpPr>
          <p:cNvPr id="55" name="Text 53"/>
          <p:cNvSpPr/>
          <p:nvPr/>
        </p:nvSpPr>
        <p:spPr>
          <a:xfrm>
            <a:off x="9806863" y="3096715"/>
            <a:ext cx="2385137"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+13</a:t>
            </a:r>
            <a:endParaRPr lang="en-US" sz="1425" dirty="0">
              <a:latin typeface="Bahnschrift" pitchFamily="34" charset="0"/>
              <a:ea typeface="Microsoft YaHei" pitchFamily="34" charset="-122"/>
              <a:cs typeface="Bahnschrift" pitchFamily="34" charset="-120"/>
            </a:endParaRPr>
          </a:p>
        </p:txBody>
      </p:sp>
      <p:sp>
        <p:nvSpPr>
          <p:cNvPr id="56" name="Shape 54"/>
          <p:cNvSpPr/>
          <p:nvPr/>
        </p:nvSpPr>
        <p:spPr>
          <a:xfrm>
            <a:off x="10338816" y="3185065"/>
            <a:ext cx="89154" cy="66294"/>
          </a:xfrm>
          <a:custGeom>
            <a:avLst/>
            <a:gdLst/>
            <a:ahLst/>
            <a:cxnLst/>
            <a:rect l="l" t="t" r="r" b="b"/>
            <a:pathLst>
              <a:path w="89154" h="66294">
                <a:moveTo>
                  <a:pt x="0" y="34290"/>
                </a:moveTo>
                <a:lnTo>
                  <a:pt x="32004" y="66294"/>
                </a:lnTo>
                <a:lnTo>
                  <a:pt x="89154" y="0"/>
                </a:lnTo>
              </a:path>
            </a:pathLst>
          </a:custGeom>
          <a:noFill/>
          <a:ln w="20574">
            <a:solidFill>
              <a:srgbClr val="08534F"/>
            </a:solidFill>
            <a:prstDash val="solid"/>
          </a:ln>
        </p:spPr>
      </p:sp>
      <p:sp>
        <p:nvSpPr>
          <p:cNvPr id="57" name="Text 55"/>
          <p:cNvSpPr/>
          <p:nvPr/>
        </p:nvSpPr>
        <p:spPr>
          <a:xfrm>
            <a:off x="10506075" y="3129623"/>
            <a:ext cx="1685925" cy="171450"/>
          </a:xfrm>
          <a:prstGeom prst="rect">
            <a:avLst/>
          </a:prstGeom>
          <a:noFill/>
          <a:ln/>
        </p:spPr>
        <p:txBody>
          <a:bodyPr wrap="none" lIns="0" tIns="0" rIns="0" bIns="0" rtlCol="0" anchor="t"/>
          <a:lstStyle/>
          <a:p>
            <a:pPr algn="l" indent="0" marL="0">
              <a:buNone/>
            </a:pPr>
            <a:r>
              <a:rPr lang="en-US" sz="1125" b="1" dirty="0">
                <a:solidFill>
                  <a:srgbClr val="08534F"/>
                </a:solidFill>
                <a:latin typeface="Microsoft YaHei UI" pitchFamily="34" charset="0"/>
                <a:ea typeface="Microsoft YaHei" pitchFamily="34" charset="-122"/>
                <a:cs typeface="Microsoft YaHei UI" pitchFamily="34" charset="-120"/>
              </a:rPr>
              <a:t>Beat</a:t>
            </a:r>
            <a:endParaRPr lang="en-US" sz="1125" dirty="0">
              <a:latin typeface="Microsoft YaHei UI" pitchFamily="34" charset="0"/>
              <a:ea typeface="Microsoft YaHei" pitchFamily="34" charset="-122"/>
              <a:cs typeface="Microsoft YaHei UI" pitchFamily="34" charset="-120"/>
            </a:endParaRPr>
          </a:p>
        </p:txBody>
      </p:sp>
      <p:sp>
        <p:nvSpPr>
          <p:cNvPr id="58" name="Shape 56"/>
          <p:cNvSpPr/>
          <p:nvPr/>
        </p:nvSpPr>
        <p:spPr>
          <a:xfrm>
            <a:off x="6286500" y="3457575"/>
            <a:ext cx="5143500" cy="9525"/>
          </a:xfrm>
          <a:prstGeom prst="rect">
            <a:avLst/>
          </a:prstGeom>
          <a:solidFill>
            <a:srgbClr val="D9DDE2"/>
          </a:solidFill>
          <a:ln/>
        </p:spPr>
      </p:sp>
      <p:sp>
        <p:nvSpPr>
          <p:cNvPr id="59" name="Text 57"/>
          <p:cNvSpPr/>
          <p:nvPr/>
        </p:nvSpPr>
        <p:spPr>
          <a:xfrm>
            <a:off x="6286500" y="3643973"/>
            <a:ext cx="590550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Q4</a:t>
            </a:r>
            <a:endParaRPr lang="en-US" sz="1125" dirty="0">
              <a:latin typeface="Microsoft YaHei UI" pitchFamily="34" charset="0"/>
              <a:ea typeface="Microsoft YaHei" pitchFamily="34" charset="-122"/>
              <a:cs typeface="Microsoft YaHei UI" pitchFamily="34" charset="-120"/>
            </a:endParaRPr>
          </a:p>
        </p:txBody>
      </p:sp>
      <p:sp>
        <p:nvSpPr>
          <p:cNvPr id="60" name="Text 58"/>
          <p:cNvSpPr/>
          <p:nvPr/>
        </p:nvSpPr>
        <p:spPr>
          <a:xfrm>
            <a:off x="7766486" y="3611065"/>
            <a:ext cx="4425514"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120</a:t>
            </a:r>
            <a:endParaRPr lang="en-US" sz="1425" dirty="0">
              <a:latin typeface="Bahnschrift" pitchFamily="34" charset="0"/>
              <a:ea typeface="Microsoft YaHei" pitchFamily="34" charset="-122"/>
              <a:cs typeface="Bahnschrift" pitchFamily="34" charset="-120"/>
            </a:endParaRPr>
          </a:p>
        </p:txBody>
      </p:sp>
      <p:sp>
        <p:nvSpPr>
          <p:cNvPr id="61" name="Text 59"/>
          <p:cNvSpPr/>
          <p:nvPr/>
        </p:nvSpPr>
        <p:spPr>
          <a:xfrm>
            <a:off x="8835222" y="3611065"/>
            <a:ext cx="3356778"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133</a:t>
            </a:r>
            <a:endParaRPr lang="en-US" sz="1425" dirty="0">
              <a:latin typeface="Bahnschrift" pitchFamily="34" charset="0"/>
              <a:ea typeface="Microsoft YaHei" pitchFamily="34" charset="-122"/>
              <a:cs typeface="Bahnschrift" pitchFamily="34" charset="-120"/>
            </a:endParaRPr>
          </a:p>
        </p:txBody>
      </p:sp>
      <p:sp>
        <p:nvSpPr>
          <p:cNvPr id="62" name="Text 60"/>
          <p:cNvSpPr/>
          <p:nvPr/>
        </p:nvSpPr>
        <p:spPr>
          <a:xfrm>
            <a:off x="9806863" y="3611065"/>
            <a:ext cx="2385137" cy="217170"/>
          </a:xfrm>
          <a:prstGeom prst="rect">
            <a:avLst/>
          </a:prstGeom>
          <a:noFill/>
          <a:ln/>
        </p:spPr>
        <p:txBody>
          <a:bodyPr wrap="none" lIns="0" tIns="0" rIns="0" bIns="0" rtlCol="0" anchor="t"/>
          <a:lstStyle/>
          <a:p>
            <a:pPr algn="l" indent="0" marL="0">
              <a:buNone/>
            </a:pPr>
            <a:r>
              <a:rPr lang="en-US" sz="1425" b="1" dirty="0">
                <a:solidFill>
                  <a:srgbClr val="15191E"/>
                </a:solidFill>
                <a:latin typeface="Bahnschrift" pitchFamily="34" charset="0"/>
                <a:ea typeface="Microsoft YaHei" pitchFamily="34" charset="-122"/>
                <a:cs typeface="Bahnschrift" pitchFamily="34" charset="-120"/>
              </a:rPr>
              <a:t>+13</a:t>
            </a:r>
            <a:endParaRPr lang="en-US" sz="1425" dirty="0">
              <a:latin typeface="Bahnschrift" pitchFamily="34" charset="0"/>
              <a:ea typeface="Microsoft YaHei" pitchFamily="34" charset="-122"/>
              <a:cs typeface="Bahnschrift" pitchFamily="34" charset="-120"/>
            </a:endParaRPr>
          </a:p>
        </p:txBody>
      </p:sp>
      <p:sp>
        <p:nvSpPr>
          <p:cNvPr id="63" name="Shape 61"/>
          <p:cNvSpPr/>
          <p:nvPr/>
        </p:nvSpPr>
        <p:spPr>
          <a:xfrm>
            <a:off x="10338816" y="3699415"/>
            <a:ext cx="89154" cy="66294"/>
          </a:xfrm>
          <a:custGeom>
            <a:avLst/>
            <a:gdLst/>
            <a:ahLst/>
            <a:cxnLst/>
            <a:rect l="l" t="t" r="r" b="b"/>
            <a:pathLst>
              <a:path w="89154" h="66294">
                <a:moveTo>
                  <a:pt x="0" y="34290"/>
                </a:moveTo>
                <a:lnTo>
                  <a:pt x="32004" y="66294"/>
                </a:lnTo>
                <a:lnTo>
                  <a:pt x="89154" y="0"/>
                </a:lnTo>
              </a:path>
            </a:pathLst>
          </a:custGeom>
          <a:noFill/>
          <a:ln w="20574">
            <a:solidFill>
              <a:srgbClr val="08534F"/>
            </a:solidFill>
            <a:prstDash val="solid"/>
          </a:ln>
        </p:spPr>
      </p:sp>
      <p:sp>
        <p:nvSpPr>
          <p:cNvPr id="64" name="Text 62"/>
          <p:cNvSpPr/>
          <p:nvPr/>
        </p:nvSpPr>
        <p:spPr>
          <a:xfrm>
            <a:off x="10506075" y="3643973"/>
            <a:ext cx="1685925" cy="171450"/>
          </a:xfrm>
          <a:prstGeom prst="rect">
            <a:avLst/>
          </a:prstGeom>
          <a:noFill/>
          <a:ln/>
        </p:spPr>
        <p:txBody>
          <a:bodyPr wrap="none" lIns="0" tIns="0" rIns="0" bIns="0" rtlCol="0" anchor="t"/>
          <a:lstStyle/>
          <a:p>
            <a:pPr algn="l" indent="0" marL="0">
              <a:buNone/>
            </a:pPr>
            <a:r>
              <a:rPr lang="en-US" sz="1125" b="1" dirty="0">
                <a:solidFill>
                  <a:srgbClr val="08534F"/>
                </a:solidFill>
                <a:latin typeface="Microsoft YaHei UI" pitchFamily="34" charset="0"/>
                <a:ea typeface="Microsoft YaHei" pitchFamily="34" charset="-122"/>
                <a:cs typeface="Microsoft YaHei UI" pitchFamily="34" charset="-120"/>
              </a:rPr>
              <a:t>Beat</a:t>
            </a:r>
            <a:endParaRPr lang="en-US" sz="1125" dirty="0">
              <a:latin typeface="Microsoft YaHei UI" pitchFamily="34" charset="0"/>
              <a:ea typeface="Microsoft YaHei" pitchFamily="34" charset="-122"/>
              <a:cs typeface="Microsoft YaHei UI" pitchFamily="34" charset="-120"/>
            </a:endParaRPr>
          </a:p>
        </p:txBody>
      </p:sp>
      <p:sp>
        <p:nvSpPr>
          <p:cNvPr id="65" name="Shape 63"/>
          <p:cNvSpPr/>
          <p:nvPr/>
        </p:nvSpPr>
        <p:spPr>
          <a:xfrm>
            <a:off x="6286500" y="3971925"/>
            <a:ext cx="5143500" cy="9525"/>
          </a:xfrm>
          <a:prstGeom prst="rect">
            <a:avLst/>
          </a:prstGeom>
          <a:solidFill>
            <a:srgbClr val="D9DDE2"/>
          </a:solidFill>
          <a:ln/>
        </p:spPr>
      </p:sp>
      <p:sp>
        <p:nvSpPr>
          <p:cNvPr id="66" name="Shape 64"/>
          <p:cNvSpPr/>
          <p:nvPr/>
        </p:nvSpPr>
        <p:spPr>
          <a:xfrm>
            <a:off x="6286500" y="3981450"/>
            <a:ext cx="5143500" cy="19050"/>
          </a:xfrm>
          <a:prstGeom prst="rect">
            <a:avLst/>
          </a:prstGeom>
          <a:solidFill>
            <a:srgbClr val="15191E"/>
          </a:solidFill>
          <a:ln/>
        </p:spPr>
      </p:sp>
      <p:sp>
        <p:nvSpPr>
          <p:cNvPr id="67" name="Text 65"/>
          <p:cNvSpPr/>
          <p:nvPr/>
        </p:nvSpPr>
        <p:spPr>
          <a:xfrm>
            <a:off x="6286500" y="4196423"/>
            <a:ext cx="5905500" cy="171450"/>
          </a:xfrm>
          <a:prstGeom prst="rect">
            <a:avLst/>
          </a:prstGeom>
          <a:noFill/>
          <a:ln/>
        </p:spPr>
        <p:txBody>
          <a:bodyPr wrap="none" lIns="0" tIns="0" rIns="0" bIns="0" rtlCol="0" anchor="t"/>
          <a:lstStyle/>
          <a:p>
            <a:pPr algn="l" indent="0" marL="0">
              <a:buNone/>
            </a:pPr>
            <a:r>
              <a:rPr lang="en-US" sz="1125" b="1" dirty="0">
                <a:solidFill>
                  <a:srgbClr val="15191E"/>
                </a:solidFill>
                <a:latin typeface="Microsoft YaHei UI" pitchFamily="34" charset="0"/>
                <a:ea typeface="Microsoft YaHei" pitchFamily="34" charset="-122"/>
                <a:cs typeface="Microsoft YaHei UI" pitchFamily="34" charset="-120"/>
              </a:rPr>
              <a:t>Year</a:t>
            </a:r>
            <a:endParaRPr lang="en-US" sz="1125" dirty="0">
              <a:latin typeface="Microsoft YaHei UI" pitchFamily="34" charset="0"/>
              <a:ea typeface="Microsoft YaHei" pitchFamily="34" charset="-122"/>
              <a:cs typeface="Microsoft YaHei UI" pitchFamily="34" charset="-120"/>
            </a:endParaRPr>
          </a:p>
        </p:txBody>
      </p:sp>
      <p:sp>
        <p:nvSpPr>
          <p:cNvPr id="68" name="Text 66"/>
          <p:cNvSpPr/>
          <p:nvPr/>
        </p:nvSpPr>
        <p:spPr>
          <a:xfrm>
            <a:off x="7708125" y="4154047"/>
            <a:ext cx="4483875"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420</a:t>
            </a:r>
            <a:endParaRPr lang="en-US" sz="1500" dirty="0">
              <a:latin typeface="Bahnschrift" pitchFamily="34" charset="0"/>
              <a:ea typeface="Microsoft YaHei" pitchFamily="34" charset="-122"/>
              <a:cs typeface="Bahnschrift" pitchFamily="34" charset="-120"/>
            </a:endParaRPr>
          </a:p>
        </p:txBody>
      </p:sp>
      <p:sp>
        <p:nvSpPr>
          <p:cNvPr id="69" name="Text 67"/>
          <p:cNvSpPr/>
          <p:nvPr/>
        </p:nvSpPr>
        <p:spPr>
          <a:xfrm>
            <a:off x="8806739" y="4154047"/>
            <a:ext cx="3385261"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441</a:t>
            </a:r>
            <a:endParaRPr lang="en-US" sz="1500" dirty="0">
              <a:latin typeface="Bahnschrift" pitchFamily="34" charset="0"/>
              <a:ea typeface="Microsoft YaHei" pitchFamily="34" charset="-122"/>
              <a:cs typeface="Bahnschrift" pitchFamily="34" charset="-120"/>
            </a:endParaRPr>
          </a:p>
        </p:txBody>
      </p:sp>
      <p:sp>
        <p:nvSpPr>
          <p:cNvPr id="70" name="Text 68"/>
          <p:cNvSpPr/>
          <p:nvPr/>
        </p:nvSpPr>
        <p:spPr>
          <a:xfrm>
            <a:off x="9795948" y="4154047"/>
            <a:ext cx="2396052"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+21</a:t>
            </a:r>
            <a:endParaRPr lang="en-US" sz="1500" dirty="0">
              <a:latin typeface="Bahnschrift" pitchFamily="34" charset="0"/>
              <a:ea typeface="Microsoft YaHei" pitchFamily="34" charset="-122"/>
              <a:cs typeface="Bahnschrift" pitchFamily="34" charset="-120"/>
            </a:endParaRPr>
          </a:p>
        </p:txBody>
      </p:sp>
      <p:sp>
        <p:nvSpPr>
          <p:cNvPr id="71" name="Text 69"/>
          <p:cNvSpPr/>
          <p:nvPr/>
        </p:nvSpPr>
        <p:spPr>
          <a:xfrm>
            <a:off x="10325100" y="4087946"/>
            <a:ext cx="1866900" cy="342900"/>
          </a:xfrm>
          <a:prstGeom prst="rect">
            <a:avLst/>
          </a:prstGeom>
          <a:noFill/>
          <a:ln/>
        </p:spPr>
        <p:txBody>
          <a:bodyPr wrap="none" lIns="0" tIns="0" rIns="0" bIns="0" rtlCol="0" anchor="t"/>
          <a:lstStyle/>
          <a:p>
            <a:pPr algn="l" indent="0" marL="0">
              <a:buNone/>
            </a:pPr>
            <a:r>
              <a:rPr lang="en-US" sz="2250" b="1" dirty="0">
                <a:solidFill>
                  <a:srgbClr val="0B6E69"/>
                </a:solidFill>
                <a:latin typeface="Bahnschrift" pitchFamily="34" charset="0"/>
                <a:ea typeface="Microsoft YaHei" pitchFamily="34" charset="-122"/>
                <a:cs typeface="Bahnschrift" pitchFamily="34" charset="-120"/>
              </a:rPr>
              <a:t>105.0%</a:t>
            </a:r>
            <a:endParaRPr lang="en-US" sz="2250" dirty="0">
              <a:latin typeface="Bahnschrift" pitchFamily="34" charset="0"/>
              <a:ea typeface="Microsoft YaHei" pitchFamily="34" charset="-122"/>
              <a:cs typeface="Bahnschrift" pitchFamily="34" charset="-120"/>
            </a:endParaRPr>
          </a:p>
        </p:txBody>
      </p:sp>
      <p:sp>
        <p:nvSpPr>
          <p:cNvPr id="72" name="Text 70"/>
          <p:cNvSpPr/>
          <p:nvPr/>
        </p:nvSpPr>
        <p:spPr>
          <a:xfrm>
            <a:off x="6286500" y="4748512"/>
            <a:ext cx="5905500" cy="160020"/>
          </a:xfrm>
          <a:prstGeom prst="rect">
            <a:avLst/>
          </a:prstGeom>
          <a:noFill/>
          <a:ln/>
        </p:spPr>
        <p:txBody>
          <a:bodyPr wrap="none" lIns="0" tIns="0" rIns="0" bIns="0" rtlCol="0" anchor="t"/>
          <a:lstStyle/>
          <a:p>
            <a:pPr algn="l" indent="0" marL="0">
              <a:buNone/>
            </a:pPr>
            <a:r>
              <a:rPr lang="en-US" sz="1050" dirty="0">
                <a:solidFill>
                  <a:srgbClr val="23282E"/>
                </a:solidFill>
                <a:latin typeface="Microsoft YaHei UI" pitchFamily="34" charset="0"/>
                <a:ea typeface="Microsoft YaHei" pitchFamily="34" charset="-122"/>
                <a:cs typeface="Microsoft YaHei UI" pitchFamily="34" charset="-120"/>
              </a:rPr>
              <a:t>Up </a:t>
            </a:r>
            <a:endParaRPr lang="en-US" sz="1050" dirty="0">
              <a:latin typeface="Microsoft YaHei UI" pitchFamily="34" charset="0"/>
              <a:ea typeface="Microsoft YaHei" pitchFamily="34" charset="-122"/>
              <a:cs typeface="Microsoft YaHei UI" pitchFamily="34" charset="-120"/>
            </a:endParaRPr>
          </a:p>
        </p:txBody>
      </p:sp>
      <p:sp>
        <p:nvSpPr>
          <p:cNvPr id="73" name="Text 71"/>
          <p:cNvSpPr/>
          <p:nvPr/>
        </p:nvSpPr>
        <p:spPr>
          <a:xfrm>
            <a:off x="6510688" y="4706382"/>
            <a:ext cx="5681312" cy="205740"/>
          </a:xfrm>
          <a:prstGeom prst="rect">
            <a:avLst/>
          </a:prstGeom>
          <a:noFill/>
          <a:ln/>
        </p:spPr>
        <p:txBody>
          <a:bodyPr wrap="none" lIns="0" tIns="0" rIns="0" bIns="0" rtlCol="0" anchor="t"/>
          <a:lstStyle/>
          <a:p>
            <a:pPr algn="l" indent="0" marL="0">
              <a:buNone/>
            </a:pPr>
            <a:r>
              <a:rPr lang="en-US" sz="1350" b="1" dirty="0">
                <a:solidFill>
                  <a:srgbClr val="23282E"/>
                </a:solidFill>
                <a:latin typeface="Bahnschrift" pitchFamily="34" charset="0"/>
                <a:ea typeface="Microsoft YaHei" pitchFamily="34" charset="-122"/>
                <a:cs typeface="Bahnschrift" pitchFamily="34" charset="-120"/>
              </a:rPr>
              <a:t>+19.8%</a:t>
            </a:r>
            <a:endParaRPr lang="en-US" sz="1350" dirty="0">
              <a:latin typeface="Bahnschrift" pitchFamily="34" charset="0"/>
              <a:ea typeface="Microsoft YaHei" pitchFamily="34" charset="-122"/>
              <a:cs typeface="Bahnschrift" pitchFamily="34" charset="-120"/>
            </a:endParaRPr>
          </a:p>
        </p:txBody>
      </p:sp>
      <p:sp>
        <p:nvSpPr>
          <p:cNvPr id="74" name="Text 72"/>
          <p:cNvSpPr/>
          <p:nvPr/>
        </p:nvSpPr>
        <p:spPr>
          <a:xfrm>
            <a:off x="6999389" y="4748512"/>
            <a:ext cx="5192611" cy="160020"/>
          </a:xfrm>
          <a:prstGeom prst="rect">
            <a:avLst/>
          </a:prstGeom>
          <a:noFill/>
          <a:ln/>
        </p:spPr>
        <p:txBody>
          <a:bodyPr wrap="none" lIns="0" tIns="0" rIns="0" bIns="0" rtlCol="0" anchor="t"/>
          <a:lstStyle/>
          <a:p>
            <a:pPr algn="l" indent="0" marL="0">
              <a:buNone/>
            </a:pPr>
            <a:r>
              <a:rPr lang="en-US" sz="1050" dirty="0">
                <a:solidFill>
                  <a:srgbClr val="23282E"/>
                </a:solidFill>
                <a:latin typeface="Microsoft YaHei UI" pitchFamily="34" charset="0"/>
                <a:ea typeface="Microsoft YaHei" pitchFamily="34" charset="-122"/>
                <a:cs typeface="Microsoft YaHei UI" pitchFamily="34" charset="-120"/>
              </a:rPr>
              <a:t> on last year, which was RMB 368m</a:t>
            </a:r>
            <a:endParaRPr lang="en-US" sz="1050" dirty="0">
              <a:latin typeface="Microsoft YaHei UI" pitchFamily="34" charset="0"/>
              <a:ea typeface="Microsoft YaHei" pitchFamily="34" charset="-122"/>
              <a:cs typeface="Microsoft YaHei UI" pitchFamily="34" charset="-120"/>
            </a:endParaRPr>
          </a:p>
        </p:txBody>
      </p:sp>
      <p:sp>
        <p:nvSpPr>
          <p:cNvPr id="75" name="Text 73"/>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Basis: East China channel shipments including VAT, RMB millions</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39837"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3"/>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4</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01</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992033" y="557512"/>
            <a:ext cx="11199967"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u</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m</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b</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s</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Up RMB 73m, two thirds from two new channels</a:t>
            </a:r>
            <a:endParaRPr lang="en-US" sz="2400" dirty="0">
              <a:latin typeface="Microsoft YaHei UI" pitchFamily="34" charset="0"/>
              <a:ea typeface="Microsoft YaHei" pitchFamily="34" charset="-122"/>
              <a:cs typeface="Microsoft YaHei UI" pitchFamily="34" charset="-120"/>
            </a:endParaRPr>
          </a:p>
        </p:txBody>
      </p:sp>
      <p:sp>
        <p:nvSpPr>
          <p:cNvPr id="9" name="Text 7"/>
          <p:cNvSpPr/>
          <p:nvPr/>
        </p:nvSpPr>
        <p:spPr>
          <a:xfrm>
            <a:off x="762000" y="1585850"/>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Unit: RMB m, axis from 300</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958850" y="3693335"/>
            <a:ext cx="590550" cy="1259665"/>
          </a:xfrm>
          <a:prstGeom prst="rect">
            <a:avLst/>
          </a:prstGeom>
          <a:solidFill>
            <a:srgbClr val="15191E"/>
          </a:solidFill>
          <a:ln/>
        </p:spPr>
      </p:sp>
      <p:sp>
        <p:nvSpPr>
          <p:cNvPr id="11" name="Text 9"/>
          <p:cNvSpPr/>
          <p:nvPr/>
        </p:nvSpPr>
        <p:spPr>
          <a:xfrm>
            <a:off x="1131854" y="3465653"/>
            <a:ext cx="11060146" cy="182880"/>
          </a:xfrm>
          <a:prstGeom prst="rect">
            <a:avLst/>
          </a:prstGeom>
          <a:noFill/>
          <a:ln/>
        </p:spPr>
        <p:txBody>
          <a:bodyPr wrap="none" lIns="0" tIns="0" rIns="0" bIns="0" rtlCol="0" anchor="t"/>
          <a:lstStyle/>
          <a:p>
            <a:pPr algn="l" indent="0" marL="0">
              <a:buNone/>
            </a:pPr>
            <a:r>
              <a:rPr lang="en-US" sz="1200" b="1" dirty="0">
                <a:solidFill>
                  <a:srgbClr val="15191E"/>
                </a:solidFill>
                <a:latin typeface="Bahnschrift" pitchFamily="34" charset="0"/>
                <a:ea typeface="Microsoft YaHei" pitchFamily="34" charset="-122"/>
                <a:cs typeface="Bahnschrift" pitchFamily="34" charset="-120"/>
              </a:rPr>
              <a:t>368</a:t>
            </a:r>
            <a:endParaRPr lang="en-US" sz="1200" dirty="0">
              <a:latin typeface="Bahnschrift" pitchFamily="34" charset="0"/>
              <a:ea typeface="Microsoft YaHei" pitchFamily="34" charset="-122"/>
              <a:cs typeface="Bahnschrift" pitchFamily="34" charset="-120"/>
            </a:endParaRPr>
          </a:p>
        </p:txBody>
      </p:sp>
      <p:sp>
        <p:nvSpPr>
          <p:cNvPr id="12" name="Shape 10"/>
          <p:cNvSpPr/>
          <p:nvPr/>
        </p:nvSpPr>
        <p:spPr>
          <a:xfrm>
            <a:off x="1549400" y="3688573"/>
            <a:ext cx="393700" cy="0"/>
          </a:xfrm>
          <a:prstGeom prst="line">
            <a:avLst/>
          </a:prstGeom>
          <a:noFill/>
          <a:ln w="9525">
            <a:solidFill>
              <a:srgbClr val="5B6470"/>
            </a:solidFill>
            <a:prstDash val="sysDot"/>
          </a:ln>
        </p:spPr>
      </p:sp>
      <p:sp>
        <p:nvSpPr>
          <p:cNvPr id="13" name="Text 11"/>
          <p:cNvSpPr/>
          <p:nvPr/>
        </p:nvSpPr>
        <p:spPr>
          <a:xfrm>
            <a:off x="0" y="5062837"/>
            <a:ext cx="25082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2025</a:t>
            </a:r>
            <a:endParaRPr lang="en-US" sz="1050"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943100" y="3119076"/>
            <a:ext cx="590550" cy="574259"/>
          </a:xfrm>
          <a:prstGeom prst="rect">
            <a:avLst/>
          </a:prstGeom>
          <a:solidFill>
            <a:srgbClr val="0B6E69"/>
          </a:solidFill>
          <a:ln/>
        </p:spPr>
      </p:sp>
      <p:sp>
        <p:nvSpPr>
          <p:cNvPr id="15" name="Text 13"/>
          <p:cNvSpPr/>
          <p:nvPr/>
        </p:nvSpPr>
        <p:spPr>
          <a:xfrm>
            <a:off x="2132465" y="2891394"/>
            <a:ext cx="10059535"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+31</a:t>
            </a:r>
            <a:endParaRPr lang="en-US" sz="1200" dirty="0">
              <a:latin typeface="Bahnschrift" pitchFamily="34" charset="0"/>
              <a:ea typeface="Microsoft YaHei" pitchFamily="34" charset="-122"/>
              <a:cs typeface="Bahnschrift" pitchFamily="34" charset="-120"/>
            </a:endParaRPr>
          </a:p>
        </p:txBody>
      </p:sp>
      <p:sp>
        <p:nvSpPr>
          <p:cNvPr id="16" name="Shape 14"/>
          <p:cNvSpPr/>
          <p:nvPr/>
        </p:nvSpPr>
        <p:spPr>
          <a:xfrm>
            <a:off x="2533650" y="3114314"/>
            <a:ext cx="393700" cy="0"/>
          </a:xfrm>
          <a:prstGeom prst="line">
            <a:avLst/>
          </a:prstGeom>
          <a:noFill/>
          <a:ln w="9525">
            <a:solidFill>
              <a:srgbClr val="5B6470"/>
            </a:solidFill>
            <a:prstDash val="sysDot"/>
          </a:ln>
        </p:spPr>
      </p:sp>
      <p:sp>
        <p:nvSpPr>
          <p:cNvPr id="17" name="Text 15"/>
          <p:cNvSpPr/>
          <p:nvPr/>
        </p:nvSpPr>
        <p:spPr>
          <a:xfrm>
            <a:off x="0" y="5062837"/>
            <a:ext cx="44767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Chain stores</a:t>
            </a:r>
            <a:endParaRPr lang="en-US" sz="1050" dirty="0">
              <a:latin typeface="Microsoft YaHei UI" pitchFamily="34" charset="0"/>
              <a:ea typeface="Microsoft YaHei" pitchFamily="34" charset="-122"/>
              <a:cs typeface="Microsoft YaHei UI" pitchFamily="34" charset="-120"/>
            </a:endParaRPr>
          </a:p>
        </p:txBody>
      </p:sp>
      <p:sp>
        <p:nvSpPr>
          <p:cNvPr id="18" name="Shape 16"/>
          <p:cNvSpPr/>
          <p:nvPr/>
        </p:nvSpPr>
        <p:spPr>
          <a:xfrm>
            <a:off x="1941928" y="5336858"/>
            <a:ext cx="85725" cy="85725"/>
          </a:xfrm>
          <a:prstGeom prst="rect">
            <a:avLst/>
          </a:prstGeom>
          <a:solidFill>
            <a:srgbClr val="0B6E69"/>
          </a:solidFill>
          <a:ln/>
        </p:spPr>
      </p:sp>
      <p:sp>
        <p:nvSpPr>
          <p:cNvPr id="19" name="Text 17"/>
          <p:cNvSpPr/>
          <p:nvPr/>
        </p:nvSpPr>
        <p:spPr>
          <a:xfrm>
            <a:off x="2075278" y="5309764"/>
            <a:ext cx="10116722" cy="137160"/>
          </a:xfrm>
          <a:prstGeom prst="rect">
            <a:avLst/>
          </a:prstGeom>
          <a:noFill/>
          <a:ln/>
        </p:spPr>
        <p:txBody>
          <a:bodyPr wrap="none" lIns="0" tIns="0" rIns="0" bIns="0" rtlCol="0" anchor="t"/>
          <a:lstStyle/>
          <a:p>
            <a:pPr algn="l" indent="0" marL="0">
              <a:buNone/>
            </a:pPr>
            <a:r>
              <a:rPr lang="en-US" sz="900" b="1" dirty="0">
                <a:solidFill>
                  <a:srgbClr val="08534F"/>
                </a:solidFill>
                <a:latin typeface="Microsoft YaHei UI" pitchFamily="34" charset="0"/>
                <a:ea typeface="Microsoft YaHei" pitchFamily="34" charset="-122"/>
                <a:cs typeface="Microsoft YaHei UI" pitchFamily="34" charset="-120"/>
              </a:rPr>
              <a:t>My lead</a:t>
            </a:r>
            <a:endParaRPr lang="en-US" sz="900" dirty="0">
              <a:latin typeface="Microsoft YaHei UI" pitchFamily="34" charset="0"/>
              <a:ea typeface="Microsoft YaHei" pitchFamily="34" charset="-122"/>
              <a:cs typeface="Microsoft YaHei UI" pitchFamily="34" charset="-120"/>
            </a:endParaRPr>
          </a:p>
        </p:txBody>
      </p:sp>
      <p:sp>
        <p:nvSpPr>
          <p:cNvPr id="20" name="Shape 18"/>
          <p:cNvSpPr/>
          <p:nvPr/>
        </p:nvSpPr>
        <p:spPr>
          <a:xfrm>
            <a:off x="2927350" y="2776373"/>
            <a:ext cx="590550" cy="342703"/>
          </a:xfrm>
          <a:prstGeom prst="rect">
            <a:avLst/>
          </a:prstGeom>
          <a:solidFill>
            <a:srgbClr val="0B6E69"/>
          </a:solidFill>
          <a:ln/>
        </p:spPr>
      </p:sp>
      <p:sp>
        <p:nvSpPr>
          <p:cNvPr id="21" name="Text 19"/>
          <p:cNvSpPr/>
          <p:nvPr/>
        </p:nvSpPr>
        <p:spPr>
          <a:xfrm>
            <a:off x="3055396" y="2548691"/>
            <a:ext cx="9136604"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+18.5</a:t>
            </a:r>
            <a:endParaRPr lang="en-US" sz="1200" dirty="0">
              <a:latin typeface="Bahnschrift" pitchFamily="34" charset="0"/>
              <a:ea typeface="Microsoft YaHei" pitchFamily="34" charset="-122"/>
              <a:cs typeface="Bahnschrift" pitchFamily="34" charset="-120"/>
            </a:endParaRPr>
          </a:p>
        </p:txBody>
      </p:sp>
      <p:sp>
        <p:nvSpPr>
          <p:cNvPr id="22" name="Shape 20"/>
          <p:cNvSpPr/>
          <p:nvPr/>
        </p:nvSpPr>
        <p:spPr>
          <a:xfrm>
            <a:off x="3517900" y="2771611"/>
            <a:ext cx="393700" cy="0"/>
          </a:xfrm>
          <a:prstGeom prst="line">
            <a:avLst/>
          </a:prstGeom>
          <a:noFill/>
          <a:ln w="9525">
            <a:solidFill>
              <a:srgbClr val="5B6470"/>
            </a:solidFill>
            <a:prstDash val="sysDot"/>
          </a:ln>
        </p:spPr>
      </p:sp>
      <p:sp>
        <p:nvSpPr>
          <p:cNvPr id="23" name="Text 21"/>
          <p:cNvSpPr/>
          <p:nvPr/>
        </p:nvSpPr>
        <p:spPr>
          <a:xfrm>
            <a:off x="0" y="5062837"/>
            <a:ext cx="64452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Carriers</a:t>
            </a:r>
            <a:endParaRPr lang="en-US" sz="1050" dirty="0">
              <a:latin typeface="Microsoft YaHei UI" pitchFamily="34" charset="0"/>
              <a:ea typeface="Microsoft YaHei" pitchFamily="34" charset="-122"/>
              <a:cs typeface="Microsoft YaHei UI" pitchFamily="34" charset="-120"/>
            </a:endParaRPr>
          </a:p>
        </p:txBody>
      </p:sp>
      <p:sp>
        <p:nvSpPr>
          <p:cNvPr id="24" name="Shape 22"/>
          <p:cNvSpPr/>
          <p:nvPr/>
        </p:nvSpPr>
        <p:spPr>
          <a:xfrm>
            <a:off x="2926178" y="5336858"/>
            <a:ext cx="85725" cy="85725"/>
          </a:xfrm>
          <a:prstGeom prst="rect">
            <a:avLst/>
          </a:prstGeom>
          <a:solidFill>
            <a:srgbClr val="0B6E69"/>
          </a:solidFill>
          <a:ln/>
        </p:spPr>
      </p:sp>
      <p:sp>
        <p:nvSpPr>
          <p:cNvPr id="25" name="Text 23"/>
          <p:cNvSpPr/>
          <p:nvPr/>
        </p:nvSpPr>
        <p:spPr>
          <a:xfrm>
            <a:off x="3059528" y="5309764"/>
            <a:ext cx="9132472" cy="137160"/>
          </a:xfrm>
          <a:prstGeom prst="rect">
            <a:avLst/>
          </a:prstGeom>
          <a:noFill/>
          <a:ln/>
        </p:spPr>
        <p:txBody>
          <a:bodyPr wrap="none" lIns="0" tIns="0" rIns="0" bIns="0" rtlCol="0" anchor="t"/>
          <a:lstStyle/>
          <a:p>
            <a:pPr algn="l" indent="0" marL="0">
              <a:buNone/>
            </a:pPr>
            <a:r>
              <a:rPr lang="en-US" sz="900" b="1" dirty="0">
                <a:solidFill>
                  <a:srgbClr val="08534F"/>
                </a:solidFill>
                <a:latin typeface="Microsoft YaHei UI" pitchFamily="34" charset="0"/>
                <a:ea typeface="Microsoft YaHei" pitchFamily="34" charset="-122"/>
                <a:cs typeface="Microsoft YaHei UI" pitchFamily="34" charset="-120"/>
              </a:rPr>
              <a:t>My lead</a:t>
            </a:r>
            <a:endParaRPr lang="en-US" sz="90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3911600" y="2266950"/>
            <a:ext cx="590550" cy="509423"/>
          </a:xfrm>
          <a:prstGeom prst="rect">
            <a:avLst/>
          </a:prstGeom>
          <a:solidFill>
            <a:srgbClr val="A5AAB0"/>
          </a:solidFill>
          <a:ln/>
        </p:spPr>
      </p:sp>
      <p:sp>
        <p:nvSpPr>
          <p:cNvPr id="27" name="Text 25"/>
          <p:cNvSpPr/>
          <p:nvPr/>
        </p:nvSpPr>
        <p:spPr>
          <a:xfrm>
            <a:off x="4030114" y="2039268"/>
            <a:ext cx="8161886" cy="182880"/>
          </a:xfrm>
          <a:prstGeom prst="rect">
            <a:avLst/>
          </a:prstGeom>
          <a:noFill/>
          <a:ln/>
        </p:spPr>
        <p:txBody>
          <a:bodyPr wrap="none" lIns="0" tIns="0" rIns="0" bIns="0" rtlCol="0" anchor="t"/>
          <a:lstStyle/>
          <a:p>
            <a:pPr algn="l" indent="0" marL="0">
              <a:buNone/>
            </a:pPr>
            <a:r>
              <a:rPr lang="en-US" sz="1200" b="1" dirty="0">
                <a:solidFill>
                  <a:srgbClr val="15191E"/>
                </a:solidFill>
                <a:latin typeface="Bahnschrift" pitchFamily="34" charset="0"/>
                <a:ea typeface="Microsoft YaHei" pitchFamily="34" charset="-122"/>
                <a:cs typeface="Bahnschrift" pitchFamily="34" charset="-120"/>
              </a:rPr>
              <a:t>+27.5</a:t>
            </a:r>
            <a:endParaRPr lang="en-US" sz="1200" dirty="0">
              <a:latin typeface="Bahnschrift" pitchFamily="34" charset="0"/>
              <a:ea typeface="Microsoft YaHei" pitchFamily="34" charset="-122"/>
              <a:cs typeface="Bahnschrift" pitchFamily="34" charset="-120"/>
            </a:endParaRPr>
          </a:p>
        </p:txBody>
      </p:sp>
      <p:sp>
        <p:nvSpPr>
          <p:cNvPr id="28" name="Shape 26"/>
          <p:cNvSpPr/>
          <p:nvPr/>
        </p:nvSpPr>
        <p:spPr>
          <a:xfrm>
            <a:off x="4502150" y="2262188"/>
            <a:ext cx="393700" cy="0"/>
          </a:xfrm>
          <a:prstGeom prst="line">
            <a:avLst/>
          </a:prstGeom>
          <a:noFill/>
          <a:ln w="9525">
            <a:solidFill>
              <a:srgbClr val="5B6470"/>
            </a:solidFill>
            <a:prstDash val="sysDot"/>
          </a:ln>
        </p:spPr>
      </p:sp>
      <p:sp>
        <p:nvSpPr>
          <p:cNvPr id="29" name="Text 27"/>
          <p:cNvSpPr/>
          <p:nvPr/>
        </p:nvSpPr>
        <p:spPr>
          <a:xfrm>
            <a:off x="0" y="5062837"/>
            <a:ext cx="84137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Existing</a:t>
            </a:r>
            <a:endParaRPr lang="en-US" sz="105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3997022" y="5344001"/>
            <a:ext cx="71438" cy="71438"/>
          </a:xfrm>
          <a:prstGeom prst="rect">
            <a:avLst/>
          </a:prstGeom>
          <a:noFill/>
          <a:ln w="14288">
            <a:solidFill>
              <a:srgbClr val="5B6470"/>
            </a:solidFill>
            <a:prstDash val="solid"/>
          </a:ln>
        </p:spPr>
      </p:sp>
      <p:sp>
        <p:nvSpPr>
          <p:cNvPr id="31" name="Text 29"/>
          <p:cNvSpPr/>
          <p:nvPr/>
        </p:nvSpPr>
        <p:spPr>
          <a:xfrm>
            <a:off x="4123228" y="5309764"/>
            <a:ext cx="8068772"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Team</a:t>
            </a:r>
            <a:endParaRPr lang="en-US" sz="900" dirty="0">
              <a:latin typeface="Microsoft YaHei UI" pitchFamily="34" charset="0"/>
              <a:ea typeface="Microsoft YaHei" pitchFamily="34" charset="-122"/>
              <a:cs typeface="Microsoft YaHei UI" pitchFamily="34" charset="-120"/>
            </a:endParaRPr>
          </a:p>
        </p:txBody>
      </p:sp>
      <p:sp>
        <p:nvSpPr>
          <p:cNvPr id="32" name="Shape 30"/>
          <p:cNvSpPr/>
          <p:nvPr/>
        </p:nvSpPr>
        <p:spPr>
          <a:xfrm>
            <a:off x="4895850" y="2266950"/>
            <a:ext cx="590550" cy="74098"/>
          </a:xfrm>
          <a:prstGeom prst="rect">
            <a:avLst/>
          </a:prstGeom>
          <a:solidFill>
            <a:srgbClr val="B42318"/>
          </a:solidFill>
          <a:ln/>
        </p:spPr>
      </p:sp>
      <p:sp>
        <p:nvSpPr>
          <p:cNvPr id="33" name="Text 31"/>
          <p:cNvSpPr/>
          <p:nvPr/>
        </p:nvSpPr>
        <p:spPr>
          <a:xfrm>
            <a:off x="5089764" y="2039268"/>
            <a:ext cx="7102236" cy="182880"/>
          </a:xfrm>
          <a:prstGeom prst="rect">
            <a:avLst/>
          </a:prstGeom>
          <a:noFill/>
          <a:ln/>
        </p:spPr>
        <p:txBody>
          <a:bodyPr wrap="none" lIns="0" tIns="0" rIns="0" bIns="0" rtlCol="0" anchor="t"/>
          <a:lstStyle/>
          <a:p>
            <a:pPr algn="l" indent="0" marL="0">
              <a:buNone/>
            </a:pPr>
            <a:r>
              <a:rPr lang="en-US" sz="1200" b="1" dirty="0">
                <a:solidFill>
                  <a:srgbClr val="B42318"/>
                </a:solidFill>
                <a:latin typeface="Microsoft YaHei UI" pitchFamily="34" charset="0"/>
                <a:ea typeface="Microsoft YaHei" pitchFamily="34" charset="-122"/>
                <a:cs typeface="Microsoft YaHei UI" pitchFamily="34" charset="-120"/>
              </a:rPr>
              <a:t>−</a:t>
            </a:r>
            <a:pPr algn="l" indent="0" marL="0">
              <a:buNone/>
            </a:pPr>
            <a:r>
              <a:rPr lang="en-US" sz="1200" b="1" dirty="0">
                <a:solidFill>
                  <a:srgbClr val="B42318"/>
                </a:solidFill>
                <a:latin typeface="Bahnschrift" pitchFamily="34" charset="0"/>
                <a:ea typeface="Microsoft YaHei" pitchFamily="34" charset="-122"/>
                <a:cs typeface="Bahnschrift" pitchFamily="34" charset="-120"/>
              </a:rPr>
              <a:t>4</a:t>
            </a:r>
            <a:endParaRPr lang="en-US" sz="1200" dirty="0">
              <a:latin typeface="Microsoft YaHei UI" pitchFamily="34" charset="0"/>
              <a:ea typeface="Microsoft YaHei" pitchFamily="34" charset="-122"/>
              <a:cs typeface="Microsoft YaHei UI" pitchFamily="34" charset="-120"/>
            </a:endParaRPr>
          </a:p>
        </p:txBody>
      </p:sp>
      <p:sp>
        <p:nvSpPr>
          <p:cNvPr id="34" name="Shape 32"/>
          <p:cNvSpPr/>
          <p:nvPr/>
        </p:nvSpPr>
        <p:spPr>
          <a:xfrm>
            <a:off x="5486400" y="2336285"/>
            <a:ext cx="393700" cy="0"/>
          </a:xfrm>
          <a:prstGeom prst="line">
            <a:avLst/>
          </a:prstGeom>
          <a:noFill/>
          <a:ln w="9525">
            <a:solidFill>
              <a:srgbClr val="5B6470"/>
            </a:solidFill>
            <a:prstDash val="sysDot"/>
          </a:ln>
        </p:spPr>
      </p:sp>
      <p:sp>
        <p:nvSpPr>
          <p:cNvPr id="35" name="Text 33"/>
          <p:cNvSpPr/>
          <p:nvPr/>
        </p:nvSpPr>
        <p:spPr>
          <a:xfrm>
            <a:off x="0" y="5062837"/>
            <a:ext cx="103822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North</a:t>
            </a:r>
            <a:endParaRPr lang="en-US" sz="1050" dirty="0">
              <a:latin typeface="Microsoft YaHei UI" pitchFamily="34" charset="0"/>
              <a:ea typeface="Microsoft YaHei" pitchFamily="34" charset="-122"/>
              <a:cs typeface="Microsoft YaHei UI" pitchFamily="34" charset="-120"/>
            </a:endParaRPr>
          </a:p>
        </p:txBody>
      </p:sp>
      <p:sp>
        <p:nvSpPr>
          <p:cNvPr id="36" name="Shape 34"/>
          <p:cNvSpPr/>
          <p:nvPr/>
        </p:nvSpPr>
        <p:spPr>
          <a:xfrm>
            <a:off x="4800878" y="5347145"/>
            <a:ext cx="65151" cy="65151"/>
          </a:xfrm>
          <a:custGeom>
            <a:avLst/>
            <a:gdLst/>
            <a:ahLst/>
            <a:cxnLst/>
            <a:rect l="l" t="t" r="r" b="b"/>
            <a:pathLst>
              <a:path w="65151" h="65151">
                <a:moveTo>
                  <a:pt x="0" y="0"/>
                </a:moveTo>
                <a:lnTo>
                  <a:pt x="65151" y="65151"/>
                </a:lnTo>
                <a:moveTo>
                  <a:pt x="65151" y="0"/>
                </a:moveTo>
                <a:lnTo>
                  <a:pt x="0" y="65151"/>
                </a:lnTo>
              </a:path>
            </a:pathLst>
          </a:custGeom>
          <a:noFill/>
          <a:ln w="17145">
            <a:solidFill>
              <a:srgbClr val="B42318"/>
            </a:solidFill>
            <a:prstDash val="solid"/>
          </a:ln>
        </p:spPr>
      </p:sp>
      <p:sp>
        <p:nvSpPr>
          <p:cNvPr id="37" name="Text 35"/>
          <p:cNvSpPr/>
          <p:nvPr/>
        </p:nvSpPr>
        <p:spPr>
          <a:xfrm>
            <a:off x="4923941" y="5309764"/>
            <a:ext cx="7268059" cy="137160"/>
          </a:xfrm>
          <a:prstGeom prst="rect">
            <a:avLst/>
          </a:prstGeom>
          <a:noFill/>
          <a:ln/>
        </p:spPr>
        <p:txBody>
          <a:bodyPr wrap="none" lIns="0" tIns="0" rIns="0" bIns="0" rtlCol="0" anchor="t"/>
          <a:lstStyle/>
          <a:p>
            <a:pPr algn="l" indent="0" marL="0">
              <a:buNone/>
            </a:pPr>
            <a:r>
              <a:rPr lang="en-US" sz="900" b="1" dirty="0">
                <a:solidFill>
                  <a:srgbClr val="B42318"/>
                </a:solidFill>
                <a:latin typeface="Microsoft YaHei UI" pitchFamily="34" charset="0"/>
                <a:ea typeface="Microsoft YaHei" pitchFamily="34" charset="-122"/>
                <a:cs typeface="Microsoft YaHei UI" pitchFamily="34" charset="-120"/>
              </a:rPr>
              <a:t>My mistake</a:t>
            </a:r>
            <a:endParaRPr lang="en-US" sz="900" dirty="0">
              <a:latin typeface="Microsoft YaHei UI" pitchFamily="34" charset="0"/>
              <a:ea typeface="Microsoft YaHei" pitchFamily="34" charset="-122"/>
              <a:cs typeface="Microsoft YaHei UI" pitchFamily="34" charset="-120"/>
            </a:endParaRPr>
          </a:p>
        </p:txBody>
      </p:sp>
      <p:sp>
        <p:nvSpPr>
          <p:cNvPr id="38" name="Shape 36"/>
          <p:cNvSpPr/>
          <p:nvPr/>
        </p:nvSpPr>
        <p:spPr>
          <a:xfrm>
            <a:off x="5880100" y="2341048"/>
            <a:ext cx="590550" cy="2611952"/>
          </a:xfrm>
          <a:prstGeom prst="rect">
            <a:avLst/>
          </a:prstGeom>
          <a:solidFill>
            <a:srgbClr val="15191E"/>
          </a:solidFill>
          <a:ln/>
        </p:spPr>
      </p:sp>
      <p:sp>
        <p:nvSpPr>
          <p:cNvPr id="39" name="Text 37"/>
          <p:cNvSpPr/>
          <p:nvPr/>
        </p:nvSpPr>
        <p:spPr>
          <a:xfrm>
            <a:off x="6063331" y="2113366"/>
            <a:ext cx="6128669" cy="182880"/>
          </a:xfrm>
          <a:prstGeom prst="rect">
            <a:avLst/>
          </a:prstGeom>
          <a:noFill/>
          <a:ln/>
        </p:spPr>
        <p:txBody>
          <a:bodyPr wrap="none" lIns="0" tIns="0" rIns="0" bIns="0" rtlCol="0" anchor="t"/>
          <a:lstStyle/>
          <a:p>
            <a:pPr algn="l" indent="0" marL="0">
              <a:buNone/>
            </a:pPr>
            <a:r>
              <a:rPr lang="en-US" sz="1200" b="1" dirty="0">
                <a:solidFill>
                  <a:srgbClr val="15191E"/>
                </a:solidFill>
                <a:latin typeface="Bahnschrift" pitchFamily="34" charset="0"/>
                <a:ea typeface="Microsoft YaHei" pitchFamily="34" charset="-122"/>
                <a:cs typeface="Bahnschrift" pitchFamily="34" charset="-120"/>
              </a:rPr>
              <a:t>441</a:t>
            </a:r>
            <a:endParaRPr lang="en-US" sz="1200" dirty="0">
              <a:latin typeface="Bahnschrift" pitchFamily="34" charset="0"/>
              <a:ea typeface="Microsoft YaHei" pitchFamily="34" charset="-122"/>
              <a:cs typeface="Bahnschrift" pitchFamily="34" charset="-120"/>
            </a:endParaRPr>
          </a:p>
        </p:txBody>
      </p:sp>
      <p:sp>
        <p:nvSpPr>
          <p:cNvPr id="40" name="Text 38"/>
          <p:cNvSpPr/>
          <p:nvPr/>
        </p:nvSpPr>
        <p:spPr>
          <a:xfrm>
            <a:off x="158750" y="5062837"/>
            <a:ext cx="12033250" cy="160020"/>
          </a:xfrm>
          <a:prstGeom prst="rect">
            <a:avLst/>
          </a:prstGeom>
          <a:noFill/>
          <a:ln/>
        </p:spPr>
        <p:txBody>
          <a:bodyPr wrap="none" lIns="0" tIns="0" rIns="0" bIns="0" rtlCol="0" anchor="t"/>
          <a:lstStyle/>
          <a:p>
            <a:pPr algn="ctr" indent="0" marL="0">
              <a:buNone/>
            </a:pPr>
            <a:r>
              <a:rPr lang="en-US" sz="1050" dirty="0">
                <a:solidFill>
                  <a:srgbClr val="15191E"/>
                </a:solidFill>
                <a:latin typeface="Microsoft YaHei UI" pitchFamily="34" charset="0"/>
                <a:ea typeface="Microsoft YaHei" pitchFamily="34" charset="-122"/>
                <a:cs typeface="Microsoft YaHei UI" pitchFamily="34" charset="-120"/>
              </a:rPr>
              <a:t>2026</a:t>
            </a:r>
            <a:endParaRPr lang="en-US" sz="105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762000" y="4953000"/>
            <a:ext cx="5905500" cy="14288"/>
          </a:xfrm>
          <a:prstGeom prst="rect">
            <a:avLst/>
          </a:prstGeom>
          <a:solidFill>
            <a:srgbClr val="15191E"/>
          </a:solidFill>
          <a:ln/>
        </p:spPr>
      </p:sp>
      <p:sp>
        <p:nvSpPr>
          <p:cNvPr id="42" name="Text 40"/>
          <p:cNvSpPr/>
          <p:nvPr/>
        </p:nvSpPr>
        <p:spPr>
          <a:xfrm>
            <a:off x="7429500" y="1690625"/>
            <a:ext cx="476250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c</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m</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f</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m</a:t>
            </a:r>
            <a:endParaRPr lang="en-US" sz="975" dirty="0">
              <a:latin typeface="Microsoft YaHei UI" pitchFamily="34" charset="0"/>
              <a:ea typeface="Microsoft YaHei" pitchFamily="34" charset="-122"/>
              <a:cs typeface="Microsoft YaHei UI" pitchFamily="34" charset="-120"/>
            </a:endParaRPr>
          </a:p>
        </p:txBody>
      </p:sp>
      <p:sp>
        <p:nvSpPr>
          <p:cNvPr id="43" name="Shape 41"/>
          <p:cNvSpPr/>
          <p:nvPr/>
        </p:nvSpPr>
        <p:spPr>
          <a:xfrm>
            <a:off x="7429500" y="1905000"/>
            <a:ext cx="4000500" cy="19050"/>
          </a:xfrm>
          <a:prstGeom prst="rect">
            <a:avLst/>
          </a:prstGeom>
          <a:solidFill>
            <a:srgbClr val="15191E"/>
          </a:solidFill>
          <a:ln/>
        </p:spPr>
      </p:sp>
      <p:sp>
        <p:nvSpPr>
          <p:cNvPr id="44" name="Shape 42"/>
          <p:cNvSpPr/>
          <p:nvPr/>
        </p:nvSpPr>
        <p:spPr>
          <a:xfrm>
            <a:off x="7429500" y="2085975"/>
            <a:ext cx="95250" cy="95250"/>
          </a:xfrm>
          <a:prstGeom prst="rect">
            <a:avLst/>
          </a:prstGeom>
          <a:solidFill>
            <a:srgbClr val="0B6E69"/>
          </a:solidFill>
          <a:ln/>
        </p:spPr>
      </p:sp>
      <p:sp>
        <p:nvSpPr>
          <p:cNvPr id="45" name="Text 43"/>
          <p:cNvSpPr/>
          <p:nvPr/>
        </p:nvSpPr>
        <p:spPr>
          <a:xfrm>
            <a:off x="7639050" y="2046154"/>
            <a:ext cx="455295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Chain stores</a:t>
            </a:r>
            <a:endParaRPr lang="en-US" sz="1125" dirty="0">
              <a:latin typeface="Microsoft YaHei UI" pitchFamily="34" charset="0"/>
              <a:ea typeface="Microsoft YaHei" pitchFamily="34" charset="-122"/>
              <a:cs typeface="Microsoft YaHei UI" pitchFamily="34" charset="-120"/>
            </a:endParaRPr>
          </a:p>
        </p:txBody>
      </p:sp>
      <p:sp>
        <p:nvSpPr>
          <p:cNvPr id="46" name="Text 44"/>
          <p:cNvSpPr/>
          <p:nvPr/>
        </p:nvSpPr>
        <p:spPr>
          <a:xfrm>
            <a:off x="11265884" y="2010922"/>
            <a:ext cx="926116"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31</a:t>
            </a:r>
            <a:endParaRPr lang="en-US" sz="1500" dirty="0">
              <a:latin typeface="Bahnschrift" pitchFamily="34" charset="0"/>
              <a:ea typeface="Microsoft YaHei" pitchFamily="34" charset="-122"/>
              <a:cs typeface="Bahnschrift" pitchFamily="34" charset="-120"/>
            </a:endParaRPr>
          </a:p>
        </p:txBody>
      </p:sp>
      <p:sp>
        <p:nvSpPr>
          <p:cNvPr id="47" name="Shape 45"/>
          <p:cNvSpPr/>
          <p:nvPr/>
        </p:nvSpPr>
        <p:spPr>
          <a:xfrm>
            <a:off x="7429500" y="2333625"/>
            <a:ext cx="4000500" cy="9525"/>
          </a:xfrm>
          <a:prstGeom prst="rect">
            <a:avLst/>
          </a:prstGeom>
          <a:solidFill>
            <a:srgbClr val="D9DDE2"/>
          </a:solidFill>
          <a:ln/>
        </p:spPr>
      </p:sp>
      <p:sp>
        <p:nvSpPr>
          <p:cNvPr id="48" name="Shape 46"/>
          <p:cNvSpPr/>
          <p:nvPr/>
        </p:nvSpPr>
        <p:spPr>
          <a:xfrm>
            <a:off x="7429500" y="2505075"/>
            <a:ext cx="95250" cy="95250"/>
          </a:xfrm>
          <a:prstGeom prst="rect">
            <a:avLst/>
          </a:prstGeom>
          <a:solidFill>
            <a:srgbClr val="0B6E69"/>
          </a:solidFill>
          <a:ln/>
        </p:spPr>
      </p:sp>
      <p:sp>
        <p:nvSpPr>
          <p:cNvPr id="49" name="Text 47"/>
          <p:cNvSpPr/>
          <p:nvPr/>
        </p:nvSpPr>
        <p:spPr>
          <a:xfrm>
            <a:off x="7639050" y="2465254"/>
            <a:ext cx="455295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Carriers</a:t>
            </a:r>
            <a:endParaRPr lang="en-US" sz="1125" dirty="0">
              <a:latin typeface="Microsoft YaHei UI" pitchFamily="34" charset="0"/>
              <a:ea typeface="Microsoft YaHei" pitchFamily="34" charset="-122"/>
              <a:cs typeface="Microsoft YaHei UI" pitchFamily="34" charset="-120"/>
            </a:endParaRPr>
          </a:p>
        </p:txBody>
      </p:sp>
      <p:sp>
        <p:nvSpPr>
          <p:cNvPr id="50" name="Text 48"/>
          <p:cNvSpPr/>
          <p:nvPr/>
        </p:nvSpPr>
        <p:spPr>
          <a:xfrm>
            <a:off x="11112589" y="2430022"/>
            <a:ext cx="1079411"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18.5</a:t>
            </a:r>
            <a:endParaRPr lang="en-US" sz="1500" dirty="0">
              <a:latin typeface="Bahnschrift" pitchFamily="34" charset="0"/>
              <a:ea typeface="Microsoft YaHei" pitchFamily="34" charset="-122"/>
              <a:cs typeface="Bahnschrift" pitchFamily="34" charset="-120"/>
            </a:endParaRPr>
          </a:p>
        </p:txBody>
      </p:sp>
      <p:sp>
        <p:nvSpPr>
          <p:cNvPr id="51" name="Shape 49"/>
          <p:cNvSpPr/>
          <p:nvPr/>
        </p:nvSpPr>
        <p:spPr>
          <a:xfrm>
            <a:off x="7429500" y="2752725"/>
            <a:ext cx="4000500" cy="9525"/>
          </a:xfrm>
          <a:prstGeom prst="rect">
            <a:avLst/>
          </a:prstGeom>
          <a:solidFill>
            <a:srgbClr val="D9DDE2"/>
          </a:solidFill>
          <a:ln/>
        </p:spPr>
      </p:sp>
      <p:sp>
        <p:nvSpPr>
          <p:cNvPr id="52" name="Text 50"/>
          <p:cNvSpPr/>
          <p:nvPr/>
        </p:nvSpPr>
        <p:spPr>
          <a:xfrm>
            <a:off x="7639050" y="2910548"/>
            <a:ext cx="4552950" cy="171450"/>
          </a:xfrm>
          <a:prstGeom prst="rect">
            <a:avLst/>
          </a:prstGeom>
          <a:noFill/>
          <a:ln/>
        </p:spPr>
        <p:txBody>
          <a:bodyPr wrap="none" lIns="0" tIns="0" rIns="0" bIns="0" rtlCol="0" anchor="t"/>
          <a:lstStyle/>
          <a:p>
            <a:pPr algn="l" indent="0" marL="0">
              <a:buNone/>
            </a:pPr>
            <a:r>
              <a:rPr lang="en-US" sz="1125" b="1" dirty="0">
                <a:solidFill>
                  <a:srgbClr val="08534F"/>
                </a:solidFill>
                <a:latin typeface="Microsoft YaHei UI" pitchFamily="34" charset="0"/>
                <a:ea typeface="Microsoft YaHei" pitchFamily="34" charset="-122"/>
                <a:cs typeface="Microsoft YaHei UI" pitchFamily="34" charset="-120"/>
              </a:rPr>
              <a:t>The two channels I opened</a:t>
            </a:r>
            <a:endParaRPr lang="en-US" sz="1125" dirty="0">
              <a:latin typeface="Microsoft YaHei UI" pitchFamily="34" charset="0"/>
              <a:ea typeface="Microsoft YaHei" pitchFamily="34" charset="-122"/>
              <a:cs typeface="Microsoft YaHei UI" pitchFamily="34" charset="-120"/>
            </a:endParaRPr>
          </a:p>
        </p:txBody>
      </p:sp>
      <p:sp>
        <p:nvSpPr>
          <p:cNvPr id="53" name="Text 51"/>
          <p:cNvSpPr/>
          <p:nvPr/>
        </p:nvSpPr>
        <p:spPr>
          <a:xfrm>
            <a:off x="7639050" y="3109850"/>
            <a:ext cx="455295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68% of the net change</a:t>
            </a:r>
            <a:endParaRPr lang="en-US" sz="975" dirty="0">
              <a:latin typeface="Microsoft YaHei UI" pitchFamily="34" charset="0"/>
              <a:ea typeface="Microsoft YaHei" pitchFamily="34" charset="-122"/>
              <a:cs typeface="Microsoft YaHei UI" pitchFamily="34" charset="-120"/>
            </a:endParaRPr>
          </a:p>
        </p:txBody>
      </p:sp>
      <p:sp>
        <p:nvSpPr>
          <p:cNvPr id="54" name="Text 52"/>
          <p:cNvSpPr/>
          <p:nvPr/>
        </p:nvSpPr>
        <p:spPr>
          <a:xfrm>
            <a:off x="10829841" y="2858497"/>
            <a:ext cx="1362159" cy="388620"/>
          </a:xfrm>
          <a:prstGeom prst="rect">
            <a:avLst/>
          </a:prstGeom>
          <a:noFill/>
          <a:ln/>
        </p:spPr>
        <p:txBody>
          <a:bodyPr wrap="none" lIns="0" tIns="0" rIns="0" bIns="0" rtlCol="0" anchor="t"/>
          <a:lstStyle/>
          <a:p>
            <a:pPr algn="l" indent="0" marL="0">
              <a:buNone/>
            </a:pPr>
            <a:r>
              <a:rPr lang="en-US" sz="2550" b="1" dirty="0">
                <a:solidFill>
                  <a:srgbClr val="0B6E69"/>
                </a:solidFill>
                <a:latin typeface="Bahnschrift" pitchFamily="34" charset="0"/>
                <a:ea typeface="Microsoft YaHei" pitchFamily="34" charset="-122"/>
                <a:cs typeface="Bahnschrift" pitchFamily="34" charset="-120"/>
              </a:rPr>
              <a:t>49.5</a:t>
            </a:r>
            <a:endParaRPr lang="en-US" sz="2550" dirty="0">
              <a:latin typeface="Bahnschrift" pitchFamily="34" charset="0"/>
              <a:ea typeface="Microsoft YaHei" pitchFamily="34" charset="-122"/>
              <a:cs typeface="Bahnschrift" pitchFamily="34" charset="-120"/>
            </a:endParaRPr>
          </a:p>
        </p:txBody>
      </p:sp>
      <p:sp>
        <p:nvSpPr>
          <p:cNvPr id="55" name="Shape 53"/>
          <p:cNvSpPr/>
          <p:nvPr/>
        </p:nvSpPr>
        <p:spPr>
          <a:xfrm>
            <a:off x="7429500" y="3362325"/>
            <a:ext cx="4000500" cy="9525"/>
          </a:xfrm>
          <a:prstGeom prst="rect">
            <a:avLst/>
          </a:prstGeom>
          <a:solidFill>
            <a:srgbClr val="D9DDE2"/>
          </a:solidFill>
          <a:ln/>
        </p:spPr>
      </p:sp>
      <p:sp>
        <p:nvSpPr>
          <p:cNvPr id="56" name="Shape 54"/>
          <p:cNvSpPr/>
          <p:nvPr/>
        </p:nvSpPr>
        <p:spPr>
          <a:xfrm>
            <a:off x="7436644" y="3540919"/>
            <a:ext cx="80963" cy="80963"/>
          </a:xfrm>
          <a:prstGeom prst="rect">
            <a:avLst/>
          </a:prstGeom>
          <a:noFill/>
          <a:ln w="14288">
            <a:solidFill>
              <a:srgbClr val="5B6470"/>
            </a:solidFill>
            <a:prstDash val="solid"/>
          </a:ln>
        </p:spPr>
      </p:sp>
      <p:sp>
        <p:nvSpPr>
          <p:cNvPr id="57" name="Text 55"/>
          <p:cNvSpPr/>
          <p:nvPr/>
        </p:nvSpPr>
        <p:spPr>
          <a:xfrm>
            <a:off x="7639050" y="3493954"/>
            <a:ext cx="4552950"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Existing</a:t>
            </a:r>
            <a:endParaRPr lang="en-US" sz="1125" dirty="0">
              <a:latin typeface="Microsoft YaHei UI" pitchFamily="34" charset="0"/>
              <a:ea typeface="Microsoft YaHei" pitchFamily="34" charset="-122"/>
              <a:cs typeface="Microsoft YaHei UI" pitchFamily="34" charset="-120"/>
            </a:endParaRPr>
          </a:p>
        </p:txBody>
      </p:sp>
      <p:sp>
        <p:nvSpPr>
          <p:cNvPr id="58" name="Text 56"/>
          <p:cNvSpPr/>
          <p:nvPr/>
        </p:nvSpPr>
        <p:spPr>
          <a:xfrm>
            <a:off x="11088757" y="3458722"/>
            <a:ext cx="1103243"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27.5</a:t>
            </a:r>
            <a:endParaRPr lang="en-US" sz="1500" dirty="0">
              <a:latin typeface="Bahnschrift" pitchFamily="34" charset="0"/>
              <a:ea typeface="Microsoft YaHei" pitchFamily="34" charset="-122"/>
              <a:cs typeface="Bahnschrift" pitchFamily="34" charset="-120"/>
            </a:endParaRPr>
          </a:p>
        </p:txBody>
      </p:sp>
      <p:sp>
        <p:nvSpPr>
          <p:cNvPr id="59" name="Shape 57"/>
          <p:cNvSpPr/>
          <p:nvPr/>
        </p:nvSpPr>
        <p:spPr>
          <a:xfrm>
            <a:off x="7429500" y="3781425"/>
            <a:ext cx="4000500" cy="9525"/>
          </a:xfrm>
          <a:prstGeom prst="rect">
            <a:avLst/>
          </a:prstGeom>
          <a:solidFill>
            <a:srgbClr val="D9DDE2"/>
          </a:solidFill>
          <a:ln/>
        </p:spPr>
      </p:sp>
      <p:sp>
        <p:nvSpPr>
          <p:cNvPr id="60" name="Shape 58"/>
          <p:cNvSpPr/>
          <p:nvPr/>
        </p:nvSpPr>
        <p:spPr>
          <a:xfrm>
            <a:off x="7440930" y="3964305"/>
            <a:ext cx="72390" cy="72390"/>
          </a:xfrm>
          <a:custGeom>
            <a:avLst/>
            <a:gdLst/>
            <a:ahLst/>
            <a:cxnLst/>
            <a:rect l="l" t="t" r="r" b="b"/>
            <a:pathLst>
              <a:path w="72390" h="72390">
                <a:moveTo>
                  <a:pt x="0" y="0"/>
                </a:moveTo>
                <a:lnTo>
                  <a:pt x="72390" y="72390"/>
                </a:lnTo>
                <a:moveTo>
                  <a:pt x="72390" y="0"/>
                </a:moveTo>
                <a:lnTo>
                  <a:pt x="0" y="72390"/>
                </a:lnTo>
              </a:path>
            </a:pathLst>
          </a:custGeom>
          <a:noFill/>
          <a:ln w="19050">
            <a:solidFill>
              <a:srgbClr val="B42318"/>
            </a:solidFill>
            <a:prstDash val="solid"/>
          </a:ln>
        </p:spPr>
      </p:sp>
      <p:sp>
        <p:nvSpPr>
          <p:cNvPr id="61" name="Text 59"/>
          <p:cNvSpPr/>
          <p:nvPr/>
        </p:nvSpPr>
        <p:spPr>
          <a:xfrm>
            <a:off x="7639050" y="3913054"/>
            <a:ext cx="4552950" cy="171450"/>
          </a:xfrm>
          <a:prstGeom prst="rect">
            <a:avLst/>
          </a:prstGeom>
          <a:noFill/>
          <a:ln/>
        </p:spPr>
        <p:txBody>
          <a:bodyPr wrap="none" lIns="0" tIns="0" rIns="0" bIns="0" rtlCol="0" anchor="t"/>
          <a:lstStyle/>
          <a:p>
            <a:pPr algn="l" indent="0" marL="0">
              <a:buNone/>
            </a:pPr>
            <a:r>
              <a:rPr lang="en-US" sz="1125" dirty="0">
                <a:solidFill>
                  <a:srgbClr val="B42318"/>
                </a:solidFill>
                <a:latin typeface="Microsoft YaHei UI" pitchFamily="34" charset="0"/>
                <a:ea typeface="Microsoft YaHei" pitchFamily="34" charset="-122"/>
                <a:cs typeface="Microsoft YaHei UI" pitchFamily="34" charset="-120"/>
              </a:rPr>
              <a:t>North</a:t>
            </a:r>
            <a:endParaRPr lang="en-US" sz="1125" dirty="0">
              <a:latin typeface="Microsoft YaHei UI" pitchFamily="34" charset="0"/>
              <a:ea typeface="Microsoft YaHei" pitchFamily="34" charset="-122"/>
              <a:cs typeface="Microsoft YaHei UI" pitchFamily="34" charset="-120"/>
            </a:endParaRPr>
          </a:p>
        </p:txBody>
      </p:sp>
      <p:sp>
        <p:nvSpPr>
          <p:cNvPr id="62" name="Text 60"/>
          <p:cNvSpPr/>
          <p:nvPr/>
        </p:nvSpPr>
        <p:spPr>
          <a:xfrm>
            <a:off x="11176597" y="3877822"/>
            <a:ext cx="1015403" cy="228600"/>
          </a:xfrm>
          <a:prstGeom prst="rect">
            <a:avLst/>
          </a:prstGeom>
          <a:noFill/>
          <a:ln/>
        </p:spPr>
        <p:txBody>
          <a:bodyPr wrap="none" lIns="0" tIns="0" rIns="0" bIns="0" rtlCol="0" anchor="t"/>
          <a:lstStyle/>
          <a:p>
            <a:pPr algn="l" indent="0" marL="0">
              <a:buNone/>
            </a:pPr>
            <a:r>
              <a:rPr lang="en-US" sz="1500" b="1" dirty="0">
                <a:solidFill>
                  <a:srgbClr val="B42318"/>
                </a:solidFill>
                <a:latin typeface="Microsoft YaHei UI" pitchFamily="34" charset="0"/>
                <a:ea typeface="Microsoft YaHei" pitchFamily="34" charset="-122"/>
                <a:cs typeface="Microsoft YaHei UI" pitchFamily="34" charset="-120"/>
              </a:rPr>
              <a:t>−</a:t>
            </a:r>
            <a:pPr algn="l" indent="0" marL="0">
              <a:buNone/>
            </a:pPr>
            <a:r>
              <a:rPr lang="en-US" sz="1500" b="1" dirty="0">
                <a:solidFill>
                  <a:srgbClr val="B42318"/>
                </a:solidFill>
                <a:latin typeface="Bahnschrift" pitchFamily="34" charset="0"/>
                <a:ea typeface="Microsoft YaHei" pitchFamily="34" charset="-122"/>
                <a:cs typeface="Bahnschrift" pitchFamily="34" charset="-120"/>
              </a:rPr>
              <a:t>4</a:t>
            </a:r>
            <a:endParaRPr lang="en-US" sz="1500" dirty="0">
              <a:latin typeface="Microsoft YaHei UI" pitchFamily="34" charset="0"/>
              <a:ea typeface="Microsoft YaHei" pitchFamily="34" charset="-122"/>
              <a:cs typeface="Microsoft YaHei UI" pitchFamily="34" charset="-120"/>
            </a:endParaRPr>
          </a:p>
        </p:txBody>
      </p:sp>
      <p:sp>
        <p:nvSpPr>
          <p:cNvPr id="63" name="Shape 61"/>
          <p:cNvSpPr/>
          <p:nvPr/>
        </p:nvSpPr>
        <p:spPr>
          <a:xfrm>
            <a:off x="7429500" y="4200525"/>
            <a:ext cx="4000500" cy="9525"/>
          </a:xfrm>
          <a:prstGeom prst="rect">
            <a:avLst/>
          </a:prstGeom>
          <a:solidFill>
            <a:srgbClr val="D9DDE2"/>
          </a:solidFill>
          <a:ln/>
        </p:spPr>
      </p:sp>
      <p:sp>
        <p:nvSpPr>
          <p:cNvPr id="64" name="Shape 62"/>
          <p:cNvSpPr/>
          <p:nvPr/>
        </p:nvSpPr>
        <p:spPr>
          <a:xfrm>
            <a:off x="7429500" y="4200525"/>
            <a:ext cx="4000500" cy="19050"/>
          </a:xfrm>
          <a:prstGeom prst="rect">
            <a:avLst/>
          </a:prstGeom>
          <a:solidFill>
            <a:srgbClr val="15191E"/>
          </a:solidFill>
          <a:ln/>
        </p:spPr>
      </p:sp>
      <p:sp>
        <p:nvSpPr>
          <p:cNvPr id="65" name="Text 63"/>
          <p:cNvSpPr/>
          <p:nvPr/>
        </p:nvSpPr>
        <p:spPr>
          <a:xfrm>
            <a:off x="7639050" y="4370254"/>
            <a:ext cx="4552950" cy="171450"/>
          </a:xfrm>
          <a:prstGeom prst="rect">
            <a:avLst/>
          </a:prstGeom>
          <a:noFill/>
          <a:ln/>
        </p:spPr>
        <p:txBody>
          <a:bodyPr wrap="none" lIns="0" tIns="0" rIns="0" bIns="0" rtlCol="0" anchor="t"/>
          <a:lstStyle/>
          <a:p>
            <a:pPr algn="l" indent="0" marL="0">
              <a:buNone/>
            </a:pPr>
            <a:r>
              <a:rPr lang="en-US" sz="1125" b="1" dirty="0">
                <a:solidFill>
                  <a:srgbClr val="15191E"/>
                </a:solidFill>
                <a:latin typeface="Microsoft YaHei UI" pitchFamily="34" charset="0"/>
                <a:ea typeface="Microsoft YaHei" pitchFamily="34" charset="-122"/>
                <a:cs typeface="Microsoft YaHei UI" pitchFamily="34" charset="-120"/>
              </a:rPr>
              <a:t>Net change</a:t>
            </a:r>
            <a:endParaRPr lang="en-US" sz="1125" dirty="0">
              <a:latin typeface="Microsoft YaHei UI" pitchFamily="34" charset="0"/>
              <a:ea typeface="Microsoft YaHei" pitchFamily="34" charset="-122"/>
              <a:cs typeface="Microsoft YaHei UI" pitchFamily="34" charset="-120"/>
            </a:endParaRPr>
          </a:p>
        </p:txBody>
      </p:sp>
      <p:sp>
        <p:nvSpPr>
          <p:cNvPr id="66" name="Text 64"/>
          <p:cNvSpPr/>
          <p:nvPr/>
        </p:nvSpPr>
        <p:spPr>
          <a:xfrm>
            <a:off x="11193993" y="4310486"/>
            <a:ext cx="998007" cy="274320"/>
          </a:xfrm>
          <a:prstGeom prst="rect">
            <a:avLst/>
          </a:prstGeom>
          <a:noFill/>
          <a:ln/>
        </p:spPr>
        <p:txBody>
          <a:bodyPr wrap="none" lIns="0" tIns="0" rIns="0" bIns="0" rtlCol="0" anchor="t"/>
          <a:lstStyle/>
          <a:p>
            <a:pPr algn="l" indent="0" marL="0">
              <a:buNone/>
            </a:pPr>
            <a:r>
              <a:rPr lang="en-US" sz="1800" b="1" dirty="0">
                <a:solidFill>
                  <a:srgbClr val="15191E"/>
                </a:solidFill>
                <a:latin typeface="Bahnschrift" pitchFamily="34" charset="0"/>
                <a:ea typeface="Microsoft YaHei" pitchFamily="34" charset="-122"/>
                <a:cs typeface="Bahnschrift" pitchFamily="34" charset="-120"/>
              </a:rPr>
              <a:t>73</a:t>
            </a:r>
            <a:endParaRPr lang="en-US" sz="1800" dirty="0">
              <a:latin typeface="Bahnschrift" pitchFamily="34" charset="0"/>
              <a:ea typeface="Microsoft YaHei" pitchFamily="34" charset="-122"/>
              <a:cs typeface="Bahnschrift" pitchFamily="34" charset="-120"/>
            </a:endParaRPr>
          </a:p>
        </p:txBody>
      </p:sp>
      <p:sp>
        <p:nvSpPr>
          <p:cNvPr id="67" name="Text 65"/>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Basis: East China channel shipments including VAT, RMB millions</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pic>
        <p:nvPicPr>
          <p:cNvPr id="3" name="Image 0" descr="preencoded.png">    </p:cNvPr>
          <p:cNvPicPr>
            <a:picLocks noChangeAspect="1"/>
          </p:cNvPicPr>
          <p:nvPr/>
        </p:nvPicPr>
        <p:blipFill>
          <a:blip r:embed="rId1"/>
          <a:srcRect l="24601" r="30062" t="0" b="0"/>
          <a:stretch/>
        </p:blipFill>
        <p:spPr>
          <a:xfrm>
            <a:off x="6667500" y="0"/>
            <a:ext cx="5524500" cy="6858000"/>
          </a:xfrm>
          <a:prstGeom prst="rect">
            <a:avLst/>
          </a:prstGeom>
        </p:spPr>
      </p:pic>
      <p:sp>
        <p:nvSpPr>
          <p:cNvPr id="4" name="Text 1"/>
          <p:cNvSpPr/>
          <p:nvPr/>
        </p:nvSpPr>
        <p:spPr>
          <a:xfrm>
            <a:off x="762000" y="464082"/>
            <a:ext cx="11430000" cy="1371600"/>
          </a:xfrm>
          <a:prstGeom prst="rect">
            <a:avLst/>
          </a:prstGeom>
          <a:noFill/>
          <a:ln/>
        </p:spPr>
        <p:txBody>
          <a:bodyPr wrap="none" lIns="0" tIns="0" rIns="0" bIns="0" rtlCol="0" anchor="t"/>
          <a:lstStyle/>
          <a:p>
            <a:pPr algn="l" indent="0" marL="0">
              <a:buNone/>
            </a:pPr>
            <a:r>
              <a:rPr lang="en-US" sz="9000" b="1" dirty="0">
                <a:solidFill>
                  <a:srgbClr val="0B6E69"/>
                </a:solidFill>
                <a:latin typeface="Bahnschrift" pitchFamily="34" charset="0"/>
                <a:ea typeface="Microsoft YaHei" pitchFamily="34" charset="-122"/>
                <a:cs typeface="Bahnschrift" pitchFamily="34" charset="-120"/>
              </a:rPr>
              <a:t>02</a:t>
            </a:r>
            <a:endParaRPr lang="en-US" sz="9000" dirty="0">
              <a:latin typeface="Bahnschrift" pitchFamily="34" charset="0"/>
              <a:ea typeface="Microsoft YaHei" pitchFamily="34" charset="-122"/>
              <a:cs typeface="Bahnschrift" pitchFamily="34" charset="-120"/>
            </a:endParaRPr>
          </a:p>
        </p:txBody>
      </p:sp>
      <p:sp>
        <p:nvSpPr>
          <p:cNvPr id="5" name="Text 2"/>
          <p:cNvSpPr/>
          <p:nvPr/>
        </p:nvSpPr>
        <p:spPr>
          <a:xfrm>
            <a:off x="2173796" y="1471912"/>
            <a:ext cx="10018205"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6" name="Text 3"/>
          <p:cNvSpPr/>
          <p:nvPr/>
        </p:nvSpPr>
        <p:spPr>
          <a:xfrm>
            <a:off x="762000" y="1997108"/>
            <a:ext cx="11430000" cy="502920"/>
          </a:xfrm>
          <a:prstGeom prst="rect">
            <a:avLst/>
          </a:prstGeom>
          <a:noFill/>
          <a:ln/>
        </p:spPr>
        <p:txBody>
          <a:bodyPr wrap="none" lIns="0" tIns="0" rIns="0" bIns="0" rtlCol="0" anchor="t"/>
          <a:lstStyle/>
          <a:p>
            <a:pPr algn="l" indent="0" marL="0">
              <a:buNone/>
            </a:pPr>
            <a:r>
              <a:rPr lang="en-US" sz="3300" b="1" dirty="0">
                <a:solidFill>
                  <a:srgbClr val="15191E"/>
                </a:solidFill>
                <a:latin typeface="Microsoft YaHei UI" pitchFamily="34" charset="0"/>
                <a:ea typeface="Microsoft YaHei" pitchFamily="34" charset="-122"/>
                <a:cs typeface="Microsoft YaHei UI" pitchFamily="34" charset="-120"/>
              </a:rPr>
              <a:t>Three things I got done</a:t>
            </a:r>
            <a:endParaRPr lang="en-US" sz="3300" dirty="0">
              <a:latin typeface="Microsoft YaHei UI" pitchFamily="34" charset="0"/>
              <a:ea typeface="Microsoft YaHei" pitchFamily="34" charset="-122"/>
              <a:cs typeface="Microsoft YaHei UI" pitchFamily="34" charset="-120"/>
            </a:endParaRPr>
          </a:p>
        </p:txBody>
      </p:sp>
      <p:sp>
        <p:nvSpPr>
          <p:cNvPr id="7" name="Text 4"/>
          <p:cNvSpPr/>
          <p:nvPr/>
        </p:nvSpPr>
        <p:spPr>
          <a:xfrm>
            <a:off x="762000" y="2644933"/>
            <a:ext cx="11430000" cy="205740"/>
          </a:xfrm>
          <a:prstGeom prst="rect">
            <a:avLst/>
          </a:prstGeom>
          <a:noFill/>
          <a:ln/>
        </p:spPr>
        <p:txBody>
          <a:bodyPr wrap="none" lIns="0" tIns="0" rIns="0" bIns="0" rtlCol="0" anchor="t"/>
          <a:lstStyle/>
          <a:p>
            <a:pPr algn="l" indent="0" marL="0">
              <a:buNone/>
            </a:pPr>
            <a:r>
              <a:rPr lang="en-US" sz="1350" dirty="0">
                <a:solidFill>
                  <a:srgbClr val="5B6470"/>
                </a:solidFill>
                <a:latin typeface="Microsoft YaHei UI" pitchFamily="34" charset="0"/>
                <a:ea typeface="Microsoft YaHei" pitchFamily="34" charset="-122"/>
                <a:cs typeface="Microsoft YaHei UI" pitchFamily="34" charset="-120"/>
              </a:rPr>
              <a:t>What I did, and what the team did</a:t>
            </a:r>
            <a:endParaRPr lang="en-US" sz="1350" dirty="0">
              <a:latin typeface="Microsoft YaHei UI" pitchFamily="34" charset="0"/>
              <a:ea typeface="Microsoft YaHei" pitchFamily="34" charset="-122"/>
              <a:cs typeface="Microsoft YaHei UI" pitchFamily="34" charset="-120"/>
            </a:endParaRPr>
          </a:p>
        </p:txBody>
      </p:sp>
      <p:sp>
        <p:nvSpPr>
          <p:cNvPr id="8" name="Shape 5"/>
          <p:cNvSpPr/>
          <p:nvPr/>
        </p:nvSpPr>
        <p:spPr>
          <a:xfrm>
            <a:off x="762000" y="4000500"/>
            <a:ext cx="5334000" cy="19050"/>
          </a:xfrm>
          <a:prstGeom prst="rect">
            <a:avLst/>
          </a:prstGeom>
          <a:solidFill>
            <a:srgbClr val="15191E"/>
          </a:solidFill>
          <a:ln/>
        </p:spPr>
      </p:sp>
      <p:sp>
        <p:nvSpPr>
          <p:cNvPr id="9" name="Text 6"/>
          <p:cNvSpPr/>
          <p:nvPr/>
        </p:nvSpPr>
        <p:spPr>
          <a:xfrm>
            <a:off x="762000" y="4201557"/>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1</a:t>
            </a:r>
            <a:endParaRPr lang="en-US" sz="1350" dirty="0">
              <a:latin typeface="Bahnschrift" pitchFamily="34" charset="0"/>
              <a:ea typeface="Microsoft YaHei" pitchFamily="34" charset="-122"/>
              <a:cs typeface="Bahnschrift" pitchFamily="34" charset="-120"/>
            </a:endParaRPr>
          </a:p>
        </p:txBody>
      </p:sp>
      <p:sp>
        <p:nvSpPr>
          <p:cNvPr id="10" name="Text 7"/>
          <p:cNvSpPr/>
          <p:nvPr/>
        </p:nvSpPr>
        <p:spPr>
          <a:xfrm>
            <a:off x="1085850" y="4130471"/>
            <a:ext cx="11106150" cy="194310"/>
          </a:xfrm>
          <a:prstGeom prst="rect">
            <a:avLst/>
          </a:prstGeom>
          <a:noFill/>
          <a:ln/>
        </p:spPr>
        <p:txBody>
          <a:bodyPr wrap="none" lIns="0" tIns="0" rIns="0" bIns="0" rtlCol="0" anchor="t"/>
          <a:lstStyle/>
          <a:p>
            <a:pPr algn="l" indent="0" marL="0">
              <a:buNone/>
            </a:pPr>
            <a:r>
              <a:rPr lang="en-US" sz="1275" b="1" dirty="0">
                <a:solidFill>
                  <a:srgbClr val="15191E"/>
                </a:solidFill>
                <a:latin typeface="Microsoft YaHei UI" pitchFamily="34" charset="0"/>
                <a:ea typeface="Microsoft YaHei" pitchFamily="34" charset="-122"/>
                <a:cs typeface="Microsoft YaHei UI" pitchFamily="34" charset="-120"/>
              </a:rPr>
              <a:t>120 stores in a new chain</a:t>
            </a:r>
            <a:endParaRPr lang="en-US" sz="1275" dirty="0">
              <a:latin typeface="Microsoft YaHei UI" pitchFamily="34" charset="0"/>
              <a:ea typeface="Microsoft YaHei" pitchFamily="34" charset="-122"/>
              <a:cs typeface="Microsoft YaHei UI" pitchFamily="34" charset="-120"/>
            </a:endParaRPr>
          </a:p>
        </p:txBody>
      </p:sp>
      <p:sp>
        <p:nvSpPr>
          <p:cNvPr id="11" name="Shape 8"/>
          <p:cNvSpPr/>
          <p:nvPr/>
        </p:nvSpPr>
        <p:spPr>
          <a:xfrm>
            <a:off x="1085850" y="4374833"/>
            <a:ext cx="85725" cy="85725"/>
          </a:xfrm>
          <a:prstGeom prst="rect">
            <a:avLst/>
          </a:prstGeom>
          <a:solidFill>
            <a:srgbClr val="0B6E69"/>
          </a:solidFill>
          <a:ln/>
        </p:spPr>
      </p:sp>
      <p:sp>
        <p:nvSpPr>
          <p:cNvPr id="12" name="Text 9"/>
          <p:cNvSpPr/>
          <p:nvPr/>
        </p:nvSpPr>
        <p:spPr>
          <a:xfrm>
            <a:off x="1219200" y="4347739"/>
            <a:ext cx="10972800" cy="137160"/>
          </a:xfrm>
          <a:prstGeom prst="rect">
            <a:avLst/>
          </a:prstGeom>
          <a:noFill/>
          <a:ln/>
        </p:spPr>
        <p:txBody>
          <a:bodyPr wrap="none" lIns="0" tIns="0" rIns="0" bIns="0" rtlCol="0" anchor="t"/>
          <a:lstStyle/>
          <a:p>
            <a:pPr algn="l" indent="0" marL="0">
              <a:buNone/>
            </a:pPr>
            <a:r>
              <a:rPr lang="en-US" sz="900" b="1" dirty="0">
                <a:solidFill>
                  <a:srgbClr val="08534F"/>
                </a:solidFill>
                <a:latin typeface="Microsoft YaHei UI" pitchFamily="34" charset="0"/>
                <a:ea typeface="Microsoft YaHei" pitchFamily="34" charset="-122"/>
                <a:cs typeface="Microsoft YaHei UI" pitchFamily="34" charset="-120"/>
              </a:rPr>
              <a:t>My lead</a:t>
            </a:r>
            <a:endParaRPr lang="en-US" sz="900" dirty="0">
              <a:latin typeface="Microsoft YaHei UI" pitchFamily="34" charset="0"/>
              <a:ea typeface="Microsoft YaHei" pitchFamily="34" charset="-122"/>
              <a:cs typeface="Microsoft YaHei UI" pitchFamily="34" charset="-120"/>
            </a:endParaRPr>
          </a:p>
        </p:txBody>
      </p:sp>
      <p:sp>
        <p:nvSpPr>
          <p:cNvPr id="13" name="Text 10"/>
          <p:cNvSpPr/>
          <p:nvPr/>
        </p:nvSpPr>
        <p:spPr>
          <a:xfrm>
            <a:off x="5062248" y="4163801"/>
            <a:ext cx="7129752" cy="274320"/>
          </a:xfrm>
          <a:prstGeom prst="rect">
            <a:avLst/>
          </a:prstGeom>
          <a:noFill/>
          <a:ln/>
        </p:spPr>
        <p:txBody>
          <a:bodyPr wrap="none" lIns="0" tIns="0" rIns="0" bIns="0" rtlCol="0" anchor="t"/>
          <a:lstStyle/>
          <a:p>
            <a:pPr algn="l" indent="0" marL="0">
              <a:buNone/>
            </a:pPr>
            <a:r>
              <a:rPr lang="en-US" sz="1800" b="1" dirty="0">
                <a:solidFill>
                  <a:srgbClr val="15191E"/>
                </a:solidFill>
                <a:latin typeface="Microsoft YaHei UI" pitchFamily="34" charset="0"/>
                <a:ea typeface="Microsoft YaHei" pitchFamily="34" charset="-122"/>
                <a:cs typeface="Microsoft YaHei UI" pitchFamily="34" charset="-120"/>
              </a:rPr>
              <a:t>RMB</a:t>
            </a:r>
            <a:pPr algn="l" indent="0" marL="0">
              <a:buNone/>
            </a:pPr>
            <a:r>
              <a:rPr lang="en-US" sz="1800" b="1" dirty="0">
                <a:solidFill>
                  <a:srgbClr val="15191E"/>
                </a:solidFill>
                <a:latin typeface="Bahnschrift" pitchFamily="34" charset="0"/>
                <a:ea typeface="Microsoft YaHei" pitchFamily="34" charset="-122"/>
                <a:cs typeface="Bahnschrift" pitchFamily="34" charset="-120"/>
              </a:rPr>
              <a:t> 31</a:t>
            </a:r>
            <a:pPr algn="l" indent="0" marL="0">
              <a:buNone/>
            </a:pPr>
            <a:r>
              <a:rPr lang="en-US" sz="1800" b="1" dirty="0">
                <a:solidFill>
                  <a:srgbClr val="15191E"/>
                </a:solidFill>
                <a:latin typeface="Microsoft YaHei UI" pitchFamily="34" charset="0"/>
                <a:ea typeface="Microsoft YaHei" pitchFamily="34" charset="-122"/>
                <a:cs typeface="Microsoft YaHei UI" pitchFamily="34" charset="-120"/>
              </a:rPr>
              <a:t>m</a:t>
            </a:r>
            <a:endParaRPr lang="en-US" sz="1800" dirty="0">
              <a:latin typeface="Microsoft YaHei UI" pitchFamily="34" charset="0"/>
              <a:ea typeface="Microsoft YaHei" pitchFamily="34" charset="-122"/>
              <a:cs typeface="Microsoft YaHei UI" pitchFamily="34" charset="-120"/>
            </a:endParaRPr>
          </a:p>
        </p:txBody>
      </p:sp>
      <p:sp>
        <p:nvSpPr>
          <p:cNvPr id="14" name="Shape 11"/>
          <p:cNvSpPr/>
          <p:nvPr/>
        </p:nvSpPr>
        <p:spPr>
          <a:xfrm>
            <a:off x="762000" y="4600575"/>
            <a:ext cx="5334000" cy="9525"/>
          </a:xfrm>
          <a:prstGeom prst="rect">
            <a:avLst/>
          </a:prstGeom>
          <a:solidFill>
            <a:srgbClr val="D9DDE2"/>
          </a:solidFill>
          <a:ln/>
        </p:spPr>
      </p:sp>
      <p:sp>
        <p:nvSpPr>
          <p:cNvPr id="15" name="Text 12"/>
          <p:cNvSpPr/>
          <p:nvPr/>
        </p:nvSpPr>
        <p:spPr>
          <a:xfrm>
            <a:off x="762000" y="4792107"/>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2</a:t>
            </a:r>
            <a:endParaRPr lang="en-US" sz="1350" dirty="0">
              <a:latin typeface="Bahnschrift" pitchFamily="34" charset="0"/>
              <a:ea typeface="Microsoft YaHei" pitchFamily="34" charset="-122"/>
              <a:cs typeface="Bahnschrift" pitchFamily="34" charset="-120"/>
            </a:endParaRPr>
          </a:p>
        </p:txBody>
      </p:sp>
      <p:sp>
        <p:nvSpPr>
          <p:cNvPr id="16" name="Text 13"/>
          <p:cNvSpPr/>
          <p:nvPr/>
        </p:nvSpPr>
        <p:spPr>
          <a:xfrm>
            <a:off x="1085850" y="4721021"/>
            <a:ext cx="11106150" cy="194310"/>
          </a:xfrm>
          <a:prstGeom prst="rect">
            <a:avLst/>
          </a:prstGeom>
          <a:noFill/>
          <a:ln/>
        </p:spPr>
        <p:txBody>
          <a:bodyPr wrap="none" lIns="0" tIns="0" rIns="0" bIns="0" rtlCol="0" anchor="t"/>
          <a:lstStyle/>
          <a:p>
            <a:pPr algn="l" indent="0" marL="0">
              <a:buNone/>
            </a:pPr>
            <a:r>
              <a:rPr lang="en-US" sz="1275" b="1" dirty="0">
                <a:solidFill>
                  <a:srgbClr val="15191E"/>
                </a:solidFill>
                <a:latin typeface="Microsoft YaHei UI" pitchFamily="34" charset="0"/>
                <a:ea typeface="Microsoft YaHei" pitchFamily="34" charset="-122"/>
                <a:cs typeface="Microsoft YaHei UI" pitchFamily="34" charset="-120"/>
              </a:rPr>
              <a:t>210 carrier stores from zero</a:t>
            </a:r>
            <a:endParaRPr lang="en-US" sz="1275" dirty="0">
              <a:latin typeface="Microsoft YaHei UI" pitchFamily="34" charset="0"/>
              <a:ea typeface="Microsoft YaHei" pitchFamily="34" charset="-122"/>
              <a:cs typeface="Microsoft YaHei UI" pitchFamily="34" charset="-120"/>
            </a:endParaRPr>
          </a:p>
        </p:txBody>
      </p:sp>
      <p:sp>
        <p:nvSpPr>
          <p:cNvPr id="17" name="Shape 14"/>
          <p:cNvSpPr/>
          <p:nvPr/>
        </p:nvSpPr>
        <p:spPr>
          <a:xfrm>
            <a:off x="1085850" y="4965383"/>
            <a:ext cx="85725" cy="85725"/>
          </a:xfrm>
          <a:prstGeom prst="rect">
            <a:avLst/>
          </a:prstGeom>
          <a:solidFill>
            <a:srgbClr val="0B6E69"/>
          </a:solidFill>
          <a:ln/>
        </p:spPr>
      </p:sp>
      <p:sp>
        <p:nvSpPr>
          <p:cNvPr id="18" name="Text 15"/>
          <p:cNvSpPr/>
          <p:nvPr/>
        </p:nvSpPr>
        <p:spPr>
          <a:xfrm>
            <a:off x="1219200" y="4938289"/>
            <a:ext cx="10972800" cy="137160"/>
          </a:xfrm>
          <a:prstGeom prst="rect">
            <a:avLst/>
          </a:prstGeom>
          <a:noFill/>
          <a:ln/>
        </p:spPr>
        <p:txBody>
          <a:bodyPr wrap="none" lIns="0" tIns="0" rIns="0" bIns="0" rtlCol="0" anchor="t"/>
          <a:lstStyle/>
          <a:p>
            <a:pPr algn="l" indent="0" marL="0">
              <a:buNone/>
            </a:pPr>
            <a:r>
              <a:rPr lang="en-US" sz="900" b="1" dirty="0">
                <a:solidFill>
                  <a:srgbClr val="08534F"/>
                </a:solidFill>
                <a:latin typeface="Microsoft YaHei UI" pitchFamily="34" charset="0"/>
                <a:ea typeface="Microsoft YaHei" pitchFamily="34" charset="-122"/>
                <a:cs typeface="Microsoft YaHei UI" pitchFamily="34" charset="-120"/>
              </a:rPr>
              <a:t>My lead</a:t>
            </a:r>
            <a:endParaRPr lang="en-US" sz="900" dirty="0">
              <a:latin typeface="Microsoft YaHei UI" pitchFamily="34" charset="0"/>
              <a:ea typeface="Microsoft YaHei" pitchFamily="34" charset="-122"/>
              <a:cs typeface="Microsoft YaHei UI" pitchFamily="34" charset="-120"/>
            </a:endParaRPr>
          </a:p>
        </p:txBody>
      </p:sp>
      <p:sp>
        <p:nvSpPr>
          <p:cNvPr id="19" name="Text 16"/>
          <p:cNvSpPr/>
          <p:nvPr/>
        </p:nvSpPr>
        <p:spPr>
          <a:xfrm>
            <a:off x="4878294" y="4754351"/>
            <a:ext cx="7313706" cy="274320"/>
          </a:xfrm>
          <a:prstGeom prst="rect">
            <a:avLst/>
          </a:prstGeom>
          <a:noFill/>
          <a:ln/>
        </p:spPr>
        <p:txBody>
          <a:bodyPr wrap="none" lIns="0" tIns="0" rIns="0" bIns="0" rtlCol="0" anchor="t"/>
          <a:lstStyle/>
          <a:p>
            <a:pPr algn="l" indent="0" marL="0">
              <a:buNone/>
            </a:pPr>
            <a:r>
              <a:rPr lang="en-US" sz="1800" b="1" dirty="0">
                <a:solidFill>
                  <a:srgbClr val="15191E"/>
                </a:solidFill>
                <a:latin typeface="Microsoft YaHei UI" pitchFamily="34" charset="0"/>
                <a:ea typeface="Microsoft YaHei" pitchFamily="34" charset="-122"/>
                <a:cs typeface="Microsoft YaHei UI" pitchFamily="34" charset="-120"/>
              </a:rPr>
              <a:t>RMB</a:t>
            </a:r>
            <a:pPr algn="l" indent="0" marL="0">
              <a:buNone/>
            </a:pPr>
            <a:r>
              <a:rPr lang="en-US" sz="1800" b="1" dirty="0">
                <a:solidFill>
                  <a:srgbClr val="15191E"/>
                </a:solidFill>
                <a:latin typeface="Bahnschrift" pitchFamily="34" charset="0"/>
                <a:ea typeface="Microsoft YaHei" pitchFamily="34" charset="-122"/>
                <a:cs typeface="Bahnschrift" pitchFamily="34" charset="-120"/>
              </a:rPr>
              <a:t> 18.5</a:t>
            </a:r>
            <a:pPr algn="l" indent="0" marL="0">
              <a:buNone/>
            </a:pPr>
            <a:r>
              <a:rPr lang="en-US" sz="1800" b="1" dirty="0">
                <a:solidFill>
                  <a:srgbClr val="15191E"/>
                </a:solidFill>
                <a:latin typeface="Microsoft YaHei UI" pitchFamily="34" charset="0"/>
                <a:ea typeface="Microsoft YaHei" pitchFamily="34" charset="-122"/>
                <a:cs typeface="Microsoft YaHei UI" pitchFamily="34" charset="-120"/>
              </a:rPr>
              <a:t>m</a:t>
            </a:r>
            <a:endParaRPr lang="en-US" sz="1800" dirty="0">
              <a:latin typeface="Microsoft YaHei UI" pitchFamily="34" charset="0"/>
              <a:ea typeface="Microsoft YaHei" pitchFamily="34" charset="-122"/>
              <a:cs typeface="Microsoft YaHei UI" pitchFamily="34" charset="-120"/>
            </a:endParaRPr>
          </a:p>
        </p:txBody>
      </p:sp>
      <p:sp>
        <p:nvSpPr>
          <p:cNvPr id="20" name="Shape 17"/>
          <p:cNvSpPr/>
          <p:nvPr/>
        </p:nvSpPr>
        <p:spPr>
          <a:xfrm>
            <a:off x="762000" y="5191125"/>
            <a:ext cx="5334000" cy="9525"/>
          </a:xfrm>
          <a:prstGeom prst="rect">
            <a:avLst/>
          </a:prstGeom>
          <a:solidFill>
            <a:srgbClr val="D9DDE2"/>
          </a:solidFill>
          <a:ln/>
        </p:spPr>
      </p:sp>
      <p:sp>
        <p:nvSpPr>
          <p:cNvPr id="21" name="Text 18"/>
          <p:cNvSpPr/>
          <p:nvPr/>
        </p:nvSpPr>
        <p:spPr>
          <a:xfrm>
            <a:off x="762000" y="5382657"/>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3</a:t>
            </a:r>
            <a:endParaRPr lang="en-US" sz="1350" dirty="0">
              <a:latin typeface="Bahnschrift" pitchFamily="34" charset="0"/>
              <a:ea typeface="Microsoft YaHei" pitchFamily="34" charset="-122"/>
              <a:cs typeface="Bahnschrift" pitchFamily="34" charset="-120"/>
            </a:endParaRPr>
          </a:p>
        </p:txBody>
      </p:sp>
      <p:sp>
        <p:nvSpPr>
          <p:cNvPr id="22" name="Text 19"/>
          <p:cNvSpPr/>
          <p:nvPr/>
        </p:nvSpPr>
        <p:spPr>
          <a:xfrm>
            <a:off x="1085850" y="5311571"/>
            <a:ext cx="11106150" cy="194310"/>
          </a:xfrm>
          <a:prstGeom prst="rect">
            <a:avLst/>
          </a:prstGeom>
          <a:noFill/>
          <a:ln/>
        </p:spPr>
        <p:txBody>
          <a:bodyPr wrap="none" lIns="0" tIns="0" rIns="0" bIns="0" rtlCol="0" anchor="t"/>
          <a:lstStyle/>
          <a:p>
            <a:pPr algn="l" indent="0" marL="0">
              <a:buNone/>
            </a:pPr>
            <a:r>
              <a:rPr lang="en-US" sz="1275" b="1" dirty="0">
                <a:solidFill>
                  <a:srgbClr val="15191E"/>
                </a:solidFill>
                <a:latin typeface="Microsoft YaHei UI" pitchFamily="34" charset="0"/>
                <a:ea typeface="Microsoft YaHei" pitchFamily="34" charset="-122"/>
                <a:cs typeface="Microsoft YaHei UI" pitchFamily="34" charset="-120"/>
              </a:rPr>
              <a:t>Weekly restock board cut stock</a:t>
            </a:r>
            <a:endParaRPr lang="en-US" sz="1275" dirty="0">
              <a:latin typeface="Microsoft YaHei UI" pitchFamily="34" charset="0"/>
              <a:ea typeface="Microsoft YaHei" pitchFamily="34" charset="-122"/>
              <a:cs typeface="Microsoft YaHei UI" pitchFamily="34" charset="-120"/>
            </a:endParaRPr>
          </a:p>
        </p:txBody>
      </p:sp>
      <p:sp>
        <p:nvSpPr>
          <p:cNvPr id="23" name="Shape 20"/>
          <p:cNvSpPr/>
          <p:nvPr/>
        </p:nvSpPr>
        <p:spPr>
          <a:xfrm>
            <a:off x="1085850" y="5555932"/>
            <a:ext cx="85725" cy="85725"/>
          </a:xfrm>
          <a:prstGeom prst="rect">
            <a:avLst/>
          </a:prstGeom>
          <a:solidFill>
            <a:srgbClr val="0B6E69"/>
          </a:solidFill>
          <a:ln/>
        </p:spPr>
      </p:sp>
      <p:sp>
        <p:nvSpPr>
          <p:cNvPr id="24" name="Text 21"/>
          <p:cNvSpPr/>
          <p:nvPr/>
        </p:nvSpPr>
        <p:spPr>
          <a:xfrm>
            <a:off x="1219200" y="5528839"/>
            <a:ext cx="10972800" cy="137160"/>
          </a:xfrm>
          <a:prstGeom prst="rect">
            <a:avLst/>
          </a:prstGeom>
          <a:noFill/>
          <a:ln/>
        </p:spPr>
        <p:txBody>
          <a:bodyPr wrap="none" lIns="0" tIns="0" rIns="0" bIns="0" rtlCol="0" anchor="t"/>
          <a:lstStyle/>
          <a:p>
            <a:pPr algn="l" indent="0" marL="0">
              <a:buNone/>
            </a:pPr>
            <a:r>
              <a:rPr lang="en-US" sz="900" b="1" dirty="0">
                <a:solidFill>
                  <a:srgbClr val="08534F"/>
                </a:solidFill>
                <a:latin typeface="Microsoft YaHei UI" pitchFamily="34" charset="0"/>
                <a:ea typeface="Microsoft YaHei" pitchFamily="34" charset="-122"/>
                <a:cs typeface="Microsoft YaHei UI" pitchFamily="34" charset="-120"/>
              </a:rPr>
              <a:t>My lead</a:t>
            </a:r>
            <a:endParaRPr lang="en-US" sz="900" dirty="0">
              <a:latin typeface="Microsoft YaHei UI" pitchFamily="34" charset="0"/>
              <a:ea typeface="Microsoft YaHei" pitchFamily="34" charset="-122"/>
              <a:cs typeface="Microsoft YaHei UI" pitchFamily="34" charset="-120"/>
            </a:endParaRPr>
          </a:p>
        </p:txBody>
      </p:sp>
      <p:sp>
        <p:nvSpPr>
          <p:cNvPr id="25" name="Text 22"/>
          <p:cNvSpPr/>
          <p:nvPr/>
        </p:nvSpPr>
        <p:spPr>
          <a:xfrm>
            <a:off x="4951978" y="5344901"/>
            <a:ext cx="7240022" cy="274320"/>
          </a:xfrm>
          <a:prstGeom prst="rect">
            <a:avLst/>
          </a:prstGeom>
          <a:noFill/>
          <a:ln/>
        </p:spPr>
        <p:txBody>
          <a:bodyPr wrap="none" lIns="0" tIns="0" rIns="0" bIns="0" rtlCol="0" anchor="t"/>
          <a:lstStyle/>
          <a:p>
            <a:pPr algn="l" indent="0" marL="0">
              <a:buNone/>
            </a:pPr>
            <a:r>
              <a:rPr lang="en-US" sz="1800" b="1" dirty="0">
                <a:solidFill>
                  <a:srgbClr val="15191E"/>
                </a:solidFill>
                <a:latin typeface="Bahnschrift" pitchFamily="34" charset="0"/>
                <a:ea typeface="Microsoft YaHei" pitchFamily="34" charset="-122"/>
                <a:cs typeface="Bahnschrift" pitchFamily="34" charset="-120"/>
              </a:rPr>
              <a:t>52 </a:t>
            </a:r>
            <a:pPr algn="l" indent="0" marL="0">
              <a:buNone/>
            </a:pPr>
            <a:r>
              <a:rPr lang="en-US" sz="1800" b="1" dirty="0">
                <a:solidFill>
                  <a:srgbClr val="15191E"/>
                </a:solidFill>
                <a:latin typeface="Microsoft YaHei UI" pitchFamily="34" charset="0"/>
                <a:ea typeface="Microsoft YaHei" pitchFamily="34" charset="-122"/>
                <a:cs typeface="Microsoft YaHei UI" pitchFamily="34" charset="-120"/>
              </a:rPr>
              <a:t>→</a:t>
            </a:r>
            <a:pPr algn="l" indent="0" marL="0">
              <a:buNone/>
            </a:pPr>
            <a:r>
              <a:rPr lang="en-US" sz="1800" b="1" dirty="0">
                <a:solidFill>
                  <a:srgbClr val="15191E"/>
                </a:solidFill>
                <a:latin typeface="Bahnschrift" pitchFamily="34" charset="0"/>
                <a:ea typeface="Microsoft YaHei" pitchFamily="34" charset="-122"/>
                <a:cs typeface="Bahnschrift" pitchFamily="34" charset="-120"/>
              </a:rPr>
              <a:t> 34</a:t>
            </a:r>
            <a:endParaRPr lang="en-US" sz="1800" dirty="0">
              <a:latin typeface="Bahnschrift" pitchFamily="34" charset="0"/>
              <a:ea typeface="Microsoft YaHei" pitchFamily="34" charset="-122"/>
              <a:cs typeface="Bahnschrift" pitchFamily="34" charset="-120"/>
            </a:endParaRPr>
          </a:p>
        </p:txBody>
      </p:sp>
      <p:sp>
        <p:nvSpPr>
          <p:cNvPr id="26" name="Text 23"/>
          <p:cNvSpPr/>
          <p:nvPr/>
        </p:nvSpPr>
        <p:spPr>
          <a:xfrm>
            <a:off x="5825504" y="5453000"/>
            <a:ext cx="6366496" cy="148590"/>
          </a:xfrm>
          <a:prstGeom prst="rect">
            <a:avLst/>
          </a:prstGeom>
          <a:noFill/>
          <a:ln/>
        </p:spPr>
        <p:txBody>
          <a:bodyPr wrap="none" lIns="0" tIns="0" rIns="0" bIns="0" rtlCol="0" anchor="t"/>
          <a:lstStyle/>
          <a:p>
            <a:pPr algn="l" indent="0" marL="0">
              <a:buNone/>
            </a:pPr>
            <a:r>
              <a:rPr lang="en-US" sz="975" dirty="0">
                <a:solidFill>
                  <a:srgbClr val="15191E"/>
                </a:solidFill>
                <a:latin typeface="Microsoft YaHei UI" pitchFamily="34" charset="0"/>
                <a:ea typeface="Microsoft YaHei" pitchFamily="34" charset="-122"/>
                <a:cs typeface="Microsoft YaHei UI" pitchFamily="34" charset="-120"/>
              </a:rPr>
              <a:t>days</a:t>
            </a:r>
            <a:endParaRPr lang="en-US" sz="975" dirty="0">
              <a:latin typeface="Microsoft YaHei UI" pitchFamily="34" charset="0"/>
              <a:ea typeface="Microsoft YaHei" pitchFamily="34" charset="-122"/>
              <a:cs typeface="Microsoft YaHei UI" pitchFamily="34" charset="-120"/>
            </a:endParaRPr>
          </a:p>
        </p:txBody>
      </p:sp>
      <p:sp>
        <p:nvSpPr>
          <p:cNvPr id="27" name="Shape 24"/>
          <p:cNvSpPr/>
          <p:nvPr/>
        </p:nvSpPr>
        <p:spPr>
          <a:xfrm>
            <a:off x="762000" y="5781675"/>
            <a:ext cx="5334000" cy="9525"/>
          </a:xfrm>
          <a:prstGeom prst="rect">
            <a:avLst/>
          </a:prstGeom>
          <a:solidFill>
            <a:srgbClr val="D9DDE2"/>
          </a:solidFill>
          <a:ln/>
        </p:spPr>
      </p:sp>
      <p:sp>
        <p:nvSpPr>
          <p:cNvPr id="28" name="Text 25"/>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29" name="pptwise-slidenum-s0004"/>
          <p:cNvSpPr/>
          <p:nvPr/>
        </p:nvSpPr>
        <p:spPr>
          <a:xfrm>
            <a:off x="0" y="6420653"/>
            <a:ext cx="6096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5</a:t>
            </a:fld>
            <a:endParaRPr lang="en-US" sz="1050" dirty="0">
              <a:latin typeface="Bahnschrift" pitchFamily="34" charset="0"/>
              <a:ea typeface="Microsoft YaHei" pitchFamily="34" charset="-122"/>
              <a:cs typeface="Bahnschrift"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4381500" y="6443239"/>
            <a:ext cx="78105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47265"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5"/>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6</a:t>
            </a:fld>
            <a:endParaRPr lang="en-US" sz="1050" dirty="0">
              <a:latin typeface="Bahnschrift" pitchFamily="34" charset="0"/>
              <a:ea typeface="Microsoft YaHei" pitchFamily="34" charset="-122"/>
              <a:cs typeface="Bahnschrift" pitchFamily="34" charset="-120"/>
            </a:endParaRPr>
          </a:p>
        </p:txBody>
      </p:sp>
      <p:pic>
        <p:nvPicPr>
          <p:cNvPr id="6" name="Image 0" descr="preencoded.png">    </p:cNvPr>
          <p:cNvPicPr>
            <a:picLocks noChangeAspect="1"/>
          </p:cNvPicPr>
          <p:nvPr/>
        </p:nvPicPr>
        <p:blipFill>
          <a:blip r:embed="rId1"/>
          <a:srcRect l="14089" r="14091" t="3" b="3"/>
          <a:stretch/>
        </p:blipFill>
        <p:spPr>
          <a:xfrm>
            <a:off x="0" y="0"/>
            <a:ext cx="3810000" cy="6858000"/>
          </a:xfrm>
          <a:prstGeom prst="rect">
            <a:avLst/>
          </a:prstGeom>
        </p:spPr>
      </p:pic>
      <p:sp>
        <p:nvSpPr>
          <p:cNvPr id="7" name="Text 4"/>
          <p:cNvSpPr/>
          <p:nvPr/>
        </p:nvSpPr>
        <p:spPr>
          <a:xfrm>
            <a:off x="4381500" y="534318"/>
            <a:ext cx="78105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02</a:t>
            </a:r>
            <a:endParaRPr lang="en-US" sz="1200" dirty="0">
              <a:latin typeface="Bahnschrift" pitchFamily="34" charset="0"/>
              <a:ea typeface="Microsoft YaHei" pitchFamily="34" charset="-122"/>
              <a:cs typeface="Bahnschrift" pitchFamily="34" charset="-120"/>
            </a:endParaRPr>
          </a:p>
        </p:txBody>
      </p:sp>
      <p:sp>
        <p:nvSpPr>
          <p:cNvPr id="8" name="Text 5"/>
          <p:cNvSpPr/>
          <p:nvPr/>
        </p:nvSpPr>
        <p:spPr>
          <a:xfrm>
            <a:off x="4639589" y="557512"/>
            <a:ext cx="755241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9" name="Text 6"/>
          <p:cNvSpPr/>
          <p:nvPr/>
        </p:nvSpPr>
        <p:spPr>
          <a:xfrm>
            <a:off x="4381500" y="830720"/>
            <a:ext cx="78105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120 stores in a new chain, adding RMB 31m</a:t>
            </a:r>
            <a:endParaRPr lang="en-US" sz="2400" dirty="0">
              <a:latin typeface="Microsoft YaHei UI" pitchFamily="34" charset="0"/>
              <a:ea typeface="Microsoft YaHei" pitchFamily="34" charset="-122"/>
              <a:cs typeface="Microsoft YaHei UI" pitchFamily="34" charset="-120"/>
            </a:endParaRPr>
          </a:p>
        </p:txBody>
      </p:sp>
      <p:sp>
        <p:nvSpPr>
          <p:cNvPr id="10" name="Shape 7"/>
          <p:cNvSpPr/>
          <p:nvPr/>
        </p:nvSpPr>
        <p:spPr>
          <a:xfrm>
            <a:off x="4381500" y="1676400"/>
            <a:ext cx="7048500" cy="19050"/>
          </a:xfrm>
          <a:prstGeom prst="rect">
            <a:avLst/>
          </a:prstGeom>
          <a:solidFill>
            <a:srgbClr val="15191E"/>
          </a:solidFill>
          <a:ln/>
        </p:spPr>
      </p:sp>
      <p:sp>
        <p:nvSpPr>
          <p:cNvPr id="11" name="Text 8"/>
          <p:cNvSpPr/>
          <p:nvPr/>
        </p:nvSpPr>
        <p:spPr>
          <a:xfrm>
            <a:off x="4381500" y="1956734"/>
            <a:ext cx="78105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Before</a:t>
            </a:r>
            <a:endParaRPr lang="en-US" sz="1050" dirty="0">
              <a:latin typeface="Microsoft YaHei UI" pitchFamily="34" charset="0"/>
              <a:ea typeface="Microsoft YaHei" pitchFamily="34" charset="-122"/>
              <a:cs typeface="Microsoft YaHei UI" pitchFamily="34" charset="-120"/>
            </a:endParaRPr>
          </a:p>
        </p:txBody>
      </p:sp>
      <p:sp>
        <p:nvSpPr>
          <p:cNvPr id="12" name="Text 9"/>
          <p:cNvSpPr/>
          <p:nvPr/>
        </p:nvSpPr>
        <p:spPr>
          <a:xfrm>
            <a:off x="5810250" y="1930558"/>
            <a:ext cx="6381750"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Not one store in this chain</a:t>
            </a:r>
            <a:endParaRPr lang="en-US" sz="135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4381500" y="2371725"/>
            <a:ext cx="7048500" cy="9525"/>
          </a:xfrm>
          <a:prstGeom prst="rect">
            <a:avLst/>
          </a:prstGeom>
          <a:solidFill>
            <a:srgbClr val="D9DDE2"/>
          </a:solidFill>
          <a:ln/>
        </p:spPr>
      </p:sp>
      <p:sp>
        <p:nvSpPr>
          <p:cNvPr id="14" name="Shape 11"/>
          <p:cNvSpPr/>
          <p:nvPr/>
        </p:nvSpPr>
        <p:spPr>
          <a:xfrm>
            <a:off x="4381500" y="2671763"/>
            <a:ext cx="104775" cy="104775"/>
          </a:xfrm>
          <a:prstGeom prst="rect">
            <a:avLst/>
          </a:prstGeom>
          <a:solidFill>
            <a:srgbClr val="0B6E69"/>
          </a:solidFill>
          <a:ln/>
        </p:spPr>
      </p:sp>
      <p:sp>
        <p:nvSpPr>
          <p:cNvPr id="15" name="Text 12"/>
          <p:cNvSpPr/>
          <p:nvPr/>
        </p:nvSpPr>
        <p:spPr>
          <a:xfrm>
            <a:off x="4543425" y="2642534"/>
            <a:ext cx="7648575" cy="160020"/>
          </a:xfrm>
          <a:prstGeom prst="rect">
            <a:avLst/>
          </a:prstGeom>
          <a:noFill/>
          <a:ln/>
        </p:spPr>
        <p:txBody>
          <a:bodyPr wrap="none" lIns="0" tIns="0" rIns="0" bIns="0" rtlCol="0" anchor="t"/>
          <a:lstStyle/>
          <a:p>
            <a:pPr algn="l" indent="0" marL="0">
              <a:buNone/>
            </a:pPr>
            <a:r>
              <a:rPr lang="en-US" sz="1050" b="1" dirty="0">
                <a:solidFill>
                  <a:srgbClr val="08534F"/>
                </a:solidFill>
                <a:latin typeface="Microsoft YaHei UI" pitchFamily="34" charset="0"/>
                <a:ea typeface="Microsoft YaHei" pitchFamily="34" charset="-122"/>
                <a:cs typeface="Microsoft YaHei UI" pitchFamily="34" charset="-120"/>
              </a:rPr>
              <a:t>Me</a:t>
            </a:r>
            <a:endParaRPr lang="en-US" sz="1050" dirty="0">
              <a:latin typeface="Microsoft YaHei UI" pitchFamily="34" charset="0"/>
              <a:ea typeface="Microsoft YaHei" pitchFamily="34" charset="-122"/>
              <a:cs typeface="Microsoft YaHei UI" pitchFamily="34" charset="-120"/>
            </a:endParaRPr>
          </a:p>
        </p:txBody>
      </p:sp>
      <p:sp>
        <p:nvSpPr>
          <p:cNvPr id="16" name="Text 13"/>
          <p:cNvSpPr/>
          <p:nvPr/>
        </p:nvSpPr>
        <p:spPr>
          <a:xfrm>
            <a:off x="5810250" y="2616358"/>
            <a:ext cx="6381750"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Four months of talks, tiered rebates</a:t>
            </a:r>
            <a:endParaRPr lang="en-US" sz="1350" dirty="0">
              <a:latin typeface="Microsoft YaHei UI" pitchFamily="34" charset="0"/>
              <a:ea typeface="Microsoft YaHei" pitchFamily="34" charset="-122"/>
              <a:cs typeface="Microsoft YaHei UI" pitchFamily="34" charset="-120"/>
            </a:endParaRPr>
          </a:p>
        </p:txBody>
      </p:sp>
      <p:sp>
        <p:nvSpPr>
          <p:cNvPr id="17" name="Shape 14"/>
          <p:cNvSpPr/>
          <p:nvPr/>
        </p:nvSpPr>
        <p:spPr>
          <a:xfrm>
            <a:off x="4381500" y="3057525"/>
            <a:ext cx="7048500" cy="9525"/>
          </a:xfrm>
          <a:prstGeom prst="rect">
            <a:avLst/>
          </a:prstGeom>
          <a:solidFill>
            <a:srgbClr val="D9DDE2"/>
          </a:solidFill>
          <a:ln/>
        </p:spPr>
      </p:sp>
      <p:sp>
        <p:nvSpPr>
          <p:cNvPr id="18" name="Shape 15"/>
          <p:cNvSpPr/>
          <p:nvPr/>
        </p:nvSpPr>
        <p:spPr>
          <a:xfrm>
            <a:off x="4388644" y="3364706"/>
            <a:ext cx="90488" cy="90488"/>
          </a:xfrm>
          <a:prstGeom prst="rect">
            <a:avLst/>
          </a:prstGeom>
          <a:noFill/>
          <a:ln w="14288">
            <a:solidFill>
              <a:srgbClr val="5B6470"/>
            </a:solidFill>
            <a:prstDash val="solid"/>
          </a:ln>
        </p:spPr>
      </p:sp>
      <p:sp>
        <p:nvSpPr>
          <p:cNvPr id="19" name="Text 16"/>
          <p:cNvSpPr/>
          <p:nvPr/>
        </p:nvSpPr>
        <p:spPr>
          <a:xfrm>
            <a:off x="4543425" y="3328334"/>
            <a:ext cx="7648575"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Team</a:t>
            </a:r>
            <a:endParaRPr lang="en-US" sz="1050" dirty="0">
              <a:latin typeface="Microsoft YaHei UI" pitchFamily="34" charset="0"/>
              <a:ea typeface="Microsoft YaHei" pitchFamily="34" charset="-122"/>
              <a:cs typeface="Microsoft YaHei UI" pitchFamily="34" charset="-120"/>
            </a:endParaRPr>
          </a:p>
        </p:txBody>
      </p:sp>
      <p:sp>
        <p:nvSpPr>
          <p:cNvPr id="20" name="Text 17"/>
          <p:cNvSpPr/>
          <p:nvPr/>
        </p:nvSpPr>
        <p:spPr>
          <a:xfrm>
            <a:off x="5810250" y="3302158"/>
            <a:ext cx="6381750"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Two account reps ran setup</a:t>
            </a:r>
            <a:endParaRPr lang="en-US" sz="1350" dirty="0">
              <a:latin typeface="Microsoft YaHei UI" pitchFamily="34" charset="0"/>
              <a:ea typeface="Microsoft YaHei" pitchFamily="34" charset="-122"/>
              <a:cs typeface="Microsoft YaHei UI" pitchFamily="34" charset="-120"/>
            </a:endParaRPr>
          </a:p>
        </p:txBody>
      </p:sp>
      <p:sp>
        <p:nvSpPr>
          <p:cNvPr id="21" name="Shape 18"/>
          <p:cNvSpPr/>
          <p:nvPr/>
        </p:nvSpPr>
        <p:spPr>
          <a:xfrm>
            <a:off x="4381500" y="3743325"/>
            <a:ext cx="7048500" cy="9525"/>
          </a:xfrm>
          <a:prstGeom prst="rect">
            <a:avLst/>
          </a:prstGeom>
          <a:solidFill>
            <a:srgbClr val="D9DDE2"/>
          </a:solidFill>
          <a:ln/>
        </p:spPr>
      </p:sp>
      <p:sp>
        <p:nvSpPr>
          <p:cNvPr id="22" name="Text 19"/>
          <p:cNvSpPr/>
          <p:nvPr/>
        </p:nvSpPr>
        <p:spPr>
          <a:xfrm>
            <a:off x="4381500" y="4385609"/>
            <a:ext cx="78105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Result</a:t>
            </a:r>
            <a:endParaRPr lang="en-US" sz="1050" dirty="0">
              <a:latin typeface="Microsoft YaHei UI" pitchFamily="34" charset="0"/>
              <a:ea typeface="Microsoft YaHei" pitchFamily="34" charset="-122"/>
              <a:cs typeface="Microsoft YaHei UI" pitchFamily="34" charset="-120"/>
            </a:endParaRPr>
          </a:p>
        </p:txBody>
      </p:sp>
      <p:sp>
        <p:nvSpPr>
          <p:cNvPr id="23" name="Text 20"/>
          <p:cNvSpPr/>
          <p:nvPr/>
        </p:nvSpPr>
        <p:spPr>
          <a:xfrm>
            <a:off x="5810250" y="3994187"/>
            <a:ext cx="6381750" cy="640080"/>
          </a:xfrm>
          <a:prstGeom prst="rect">
            <a:avLst/>
          </a:prstGeom>
          <a:noFill/>
          <a:ln/>
        </p:spPr>
        <p:txBody>
          <a:bodyPr wrap="none" lIns="0" tIns="0" rIns="0" bIns="0" rtlCol="0" anchor="t"/>
          <a:lstStyle/>
          <a:p>
            <a:pPr algn="l" indent="0" marL="0">
              <a:buNone/>
            </a:pPr>
            <a:r>
              <a:rPr lang="en-US" sz="4200" b="1" dirty="0">
                <a:solidFill>
                  <a:srgbClr val="0B6E69"/>
                </a:solidFill>
                <a:latin typeface="Bahnschrift" pitchFamily="34" charset="0"/>
                <a:ea typeface="Microsoft YaHei" pitchFamily="34" charset="-122"/>
                <a:cs typeface="Bahnschrift" pitchFamily="34" charset="-120"/>
              </a:rPr>
              <a:t>31</a:t>
            </a:r>
            <a:endParaRPr lang="en-US" sz="4200" dirty="0">
              <a:latin typeface="Bahnschrift" pitchFamily="34" charset="0"/>
              <a:ea typeface="Microsoft YaHei" pitchFamily="34" charset="-122"/>
              <a:cs typeface="Bahnschrift" pitchFamily="34" charset="-120"/>
            </a:endParaRPr>
          </a:p>
        </p:txBody>
      </p:sp>
      <p:sp>
        <p:nvSpPr>
          <p:cNvPr id="24" name="Text 21"/>
          <p:cNvSpPr/>
          <p:nvPr/>
        </p:nvSpPr>
        <p:spPr>
          <a:xfrm>
            <a:off x="5810250" y="4691362"/>
            <a:ext cx="638175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Added, RMB m</a:t>
            </a:r>
            <a:endParaRPr lang="en-US" sz="1050" dirty="0">
              <a:latin typeface="Microsoft YaHei UI" pitchFamily="34" charset="0"/>
              <a:ea typeface="Microsoft YaHei" pitchFamily="34" charset="-122"/>
              <a:cs typeface="Microsoft YaHei UI" pitchFamily="34" charset="-120"/>
            </a:endParaRPr>
          </a:p>
        </p:txBody>
      </p:sp>
      <p:sp>
        <p:nvSpPr>
          <p:cNvPr id="25" name="Text 22"/>
          <p:cNvSpPr/>
          <p:nvPr/>
        </p:nvSpPr>
        <p:spPr>
          <a:xfrm>
            <a:off x="7747000" y="3994187"/>
            <a:ext cx="4445000" cy="640080"/>
          </a:xfrm>
          <a:prstGeom prst="rect">
            <a:avLst/>
          </a:prstGeom>
          <a:noFill/>
          <a:ln/>
        </p:spPr>
        <p:txBody>
          <a:bodyPr wrap="none" lIns="0" tIns="0" rIns="0" bIns="0" rtlCol="0" anchor="t"/>
          <a:lstStyle/>
          <a:p>
            <a:pPr algn="l" indent="0" marL="0">
              <a:buNone/>
            </a:pPr>
            <a:r>
              <a:rPr lang="en-US" sz="4200" b="1" dirty="0">
                <a:solidFill>
                  <a:srgbClr val="15191E"/>
                </a:solidFill>
                <a:latin typeface="Bahnschrift" pitchFamily="34" charset="0"/>
                <a:ea typeface="Microsoft YaHei" pitchFamily="34" charset="-122"/>
                <a:cs typeface="Bahnschrift" pitchFamily="34" charset="-120"/>
              </a:rPr>
              <a:t>120</a:t>
            </a:r>
            <a:endParaRPr lang="en-US" sz="4200" dirty="0">
              <a:latin typeface="Bahnschrift" pitchFamily="34" charset="0"/>
              <a:ea typeface="Microsoft YaHei" pitchFamily="34" charset="-122"/>
              <a:cs typeface="Bahnschrift" pitchFamily="34" charset="-120"/>
            </a:endParaRPr>
          </a:p>
        </p:txBody>
      </p:sp>
      <p:sp>
        <p:nvSpPr>
          <p:cNvPr id="26" name="Text 23"/>
          <p:cNvSpPr/>
          <p:nvPr/>
        </p:nvSpPr>
        <p:spPr>
          <a:xfrm>
            <a:off x="7747000" y="4691362"/>
            <a:ext cx="44450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Stores</a:t>
            </a:r>
            <a:endParaRPr lang="en-US" sz="1050" dirty="0">
              <a:latin typeface="Microsoft YaHei UI" pitchFamily="34" charset="0"/>
              <a:ea typeface="Microsoft YaHei" pitchFamily="34" charset="-122"/>
              <a:cs typeface="Microsoft YaHei UI" pitchFamily="34" charset="-120"/>
            </a:endParaRPr>
          </a:p>
        </p:txBody>
      </p:sp>
      <p:sp>
        <p:nvSpPr>
          <p:cNvPr id="27" name="Text 24"/>
          <p:cNvSpPr/>
          <p:nvPr/>
        </p:nvSpPr>
        <p:spPr>
          <a:xfrm>
            <a:off x="9683750" y="3994187"/>
            <a:ext cx="2508250" cy="640080"/>
          </a:xfrm>
          <a:prstGeom prst="rect">
            <a:avLst/>
          </a:prstGeom>
          <a:noFill/>
          <a:ln/>
        </p:spPr>
        <p:txBody>
          <a:bodyPr wrap="none" lIns="0" tIns="0" rIns="0" bIns="0" rtlCol="0" anchor="t"/>
          <a:lstStyle/>
          <a:p>
            <a:pPr algn="l" indent="0" marL="0">
              <a:buNone/>
            </a:pPr>
            <a:r>
              <a:rPr lang="en-US" sz="4200" b="1" dirty="0">
                <a:solidFill>
                  <a:srgbClr val="15191E"/>
                </a:solidFill>
                <a:latin typeface="Bahnschrift" pitchFamily="34" charset="0"/>
                <a:ea typeface="Microsoft YaHei" pitchFamily="34" charset="-122"/>
                <a:cs typeface="Bahnschrift" pitchFamily="34" charset="-120"/>
              </a:rPr>
              <a:t>258</a:t>
            </a:r>
            <a:endParaRPr lang="en-US" sz="4200" dirty="0">
              <a:latin typeface="Bahnschrift" pitchFamily="34" charset="0"/>
              <a:ea typeface="Microsoft YaHei" pitchFamily="34" charset="-122"/>
              <a:cs typeface="Bahnschrift" pitchFamily="34" charset="-120"/>
            </a:endParaRPr>
          </a:p>
        </p:txBody>
      </p:sp>
      <p:sp>
        <p:nvSpPr>
          <p:cNvPr id="28" name="Text 25"/>
          <p:cNvSpPr/>
          <p:nvPr/>
        </p:nvSpPr>
        <p:spPr>
          <a:xfrm>
            <a:off x="9683750" y="4691362"/>
            <a:ext cx="250825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Per store a year, RMB k</a:t>
            </a:r>
            <a:endParaRPr lang="en-US" sz="1050" dirty="0">
              <a:latin typeface="Microsoft YaHei UI" pitchFamily="34" charset="0"/>
              <a:ea typeface="Microsoft YaHei" pitchFamily="34" charset="-122"/>
              <a:cs typeface="Microsoft YaHei UI" pitchFamily="34" charset="-120"/>
            </a:endParaRPr>
          </a:p>
        </p:txBody>
      </p:sp>
      <p:sp>
        <p:nvSpPr>
          <p:cNvPr id="29" name="Shape 26"/>
          <p:cNvSpPr/>
          <p:nvPr/>
        </p:nvSpPr>
        <p:spPr>
          <a:xfrm>
            <a:off x="4381500" y="5172075"/>
            <a:ext cx="7048500" cy="9525"/>
          </a:xfrm>
          <a:prstGeom prst="rect">
            <a:avLst/>
          </a:prstGeom>
          <a:solidFill>
            <a:srgbClr val="D9DDE2"/>
          </a:solidFill>
          <a:ln/>
        </p:spPr>
      </p:sp>
      <p:sp>
        <p:nvSpPr>
          <p:cNvPr id="30" name="Text 27"/>
          <p:cNvSpPr/>
          <p:nvPr/>
        </p:nvSpPr>
        <p:spPr>
          <a:xfrm>
            <a:off x="7579180" y="6443239"/>
            <a:ext cx="461282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Illustrative image</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48558"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6"/>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7</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02</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1020089" y="557512"/>
            <a:ext cx="1117191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0 to 210 carrier stores: my deal, team</a:t>
            </a:r>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a:t>
            </a:r>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s rollout</a:t>
            </a:r>
            <a:endParaRPr lang="en-US" sz="2400" dirty="0">
              <a:latin typeface="Microsoft YaHei UI" pitchFamily="34" charset="0"/>
              <a:ea typeface="Microsoft YaHei" pitchFamily="34" charset="-122"/>
              <a:cs typeface="Microsoft YaHei UI" pitchFamily="34" charset="-120"/>
            </a:endParaRPr>
          </a:p>
        </p:txBody>
      </p:sp>
      <p:sp>
        <p:nvSpPr>
          <p:cNvPr id="9" name="Shape 7"/>
          <p:cNvSpPr/>
          <p:nvPr/>
        </p:nvSpPr>
        <p:spPr>
          <a:xfrm>
            <a:off x="762000" y="2552700"/>
            <a:ext cx="114300" cy="114300"/>
          </a:xfrm>
          <a:prstGeom prst="rect">
            <a:avLst/>
          </a:prstGeom>
          <a:solidFill>
            <a:srgbClr val="0B6E69"/>
          </a:solidFill>
          <a:ln/>
        </p:spPr>
      </p:sp>
      <p:sp>
        <p:nvSpPr>
          <p:cNvPr id="10" name="Text 8"/>
          <p:cNvSpPr/>
          <p:nvPr/>
        </p:nvSpPr>
        <p:spPr>
          <a:xfrm>
            <a:off x="933450" y="2516575"/>
            <a:ext cx="11258550" cy="182880"/>
          </a:xfrm>
          <a:prstGeom prst="rect">
            <a:avLst/>
          </a:prstGeom>
          <a:noFill/>
          <a:ln/>
        </p:spPr>
        <p:txBody>
          <a:bodyPr wrap="none" lIns="0" tIns="0" rIns="0" bIns="0" rtlCol="0" anchor="t"/>
          <a:lstStyle/>
          <a:p>
            <a:pPr algn="l" indent="0" marL="0">
              <a:buNone/>
            </a:pPr>
            <a:r>
              <a:rPr lang="en-US" sz="1200" b="1" dirty="0">
                <a:solidFill>
                  <a:srgbClr val="08534F"/>
                </a:solidFill>
                <a:latin typeface="Microsoft YaHei UI" pitchFamily="34" charset="0"/>
                <a:ea typeface="Microsoft YaHei" pitchFamily="34" charset="-122"/>
                <a:cs typeface="Microsoft YaHei UI" pitchFamily="34" charset="-120"/>
              </a:rPr>
              <a:t>Me</a:t>
            </a:r>
            <a:endParaRPr lang="en-US" sz="1200" dirty="0">
              <a:latin typeface="Microsoft YaHei UI" pitchFamily="34" charset="0"/>
              <a:ea typeface="Microsoft YaHei" pitchFamily="34" charset="-122"/>
              <a:cs typeface="Microsoft YaHei UI" pitchFamily="34" charset="-120"/>
            </a:endParaRPr>
          </a:p>
        </p:txBody>
      </p:sp>
      <p:sp>
        <p:nvSpPr>
          <p:cNvPr id="11" name="Shape 9"/>
          <p:cNvSpPr/>
          <p:nvPr/>
        </p:nvSpPr>
        <p:spPr>
          <a:xfrm>
            <a:off x="769144" y="4826794"/>
            <a:ext cx="100013" cy="100013"/>
          </a:xfrm>
          <a:prstGeom prst="rect">
            <a:avLst/>
          </a:prstGeom>
          <a:noFill/>
          <a:ln w="14288">
            <a:solidFill>
              <a:srgbClr val="5B6470"/>
            </a:solidFill>
            <a:prstDash val="solid"/>
          </a:ln>
        </p:spPr>
      </p:sp>
      <p:sp>
        <p:nvSpPr>
          <p:cNvPr id="12" name="Text 10"/>
          <p:cNvSpPr/>
          <p:nvPr/>
        </p:nvSpPr>
        <p:spPr>
          <a:xfrm>
            <a:off x="933450" y="4783525"/>
            <a:ext cx="11258550" cy="182880"/>
          </a:xfrm>
          <a:prstGeom prst="rect">
            <a:avLst/>
          </a:prstGeom>
          <a:noFill/>
          <a:ln/>
        </p:spPr>
        <p:txBody>
          <a:bodyPr wrap="none" lIns="0" tIns="0" rIns="0" bIns="0" rtlCol="0" anchor="t"/>
          <a:lstStyle/>
          <a:p>
            <a:pPr algn="l" indent="0" marL="0">
              <a:buNone/>
            </a:pPr>
            <a:r>
              <a:rPr lang="en-US" sz="1200" dirty="0">
                <a:solidFill>
                  <a:srgbClr val="5B6470"/>
                </a:solidFill>
                <a:latin typeface="Microsoft YaHei UI" pitchFamily="34" charset="0"/>
                <a:ea typeface="Microsoft YaHei" pitchFamily="34" charset="-122"/>
                <a:cs typeface="Microsoft YaHei UI" pitchFamily="34" charset="-120"/>
              </a:rPr>
              <a:t>Team</a:t>
            </a:r>
            <a:endParaRPr lang="en-US" sz="120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1905000" y="3810000"/>
            <a:ext cx="9525000" cy="19050"/>
          </a:xfrm>
          <a:prstGeom prst="rect">
            <a:avLst/>
          </a:prstGeom>
          <a:solidFill>
            <a:srgbClr val="15191E"/>
          </a:solidFill>
          <a:ln/>
        </p:spPr>
      </p:sp>
      <p:sp>
        <p:nvSpPr>
          <p:cNvPr id="14" name="Shape 12"/>
          <p:cNvSpPr/>
          <p:nvPr/>
        </p:nvSpPr>
        <p:spPr>
          <a:xfrm>
            <a:off x="1905000" y="3867150"/>
            <a:ext cx="9525" cy="152400"/>
          </a:xfrm>
          <a:prstGeom prst="rect">
            <a:avLst/>
          </a:prstGeom>
          <a:solidFill>
            <a:srgbClr val="A5AAB0"/>
          </a:solidFill>
          <a:ln/>
        </p:spPr>
      </p:sp>
      <p:sp>
        <p:nvSpPr>
          <p:cNvPr id="15" name="Text 13"/>
          <p:cNvSpPr/>
          <p:nvPr/>
        </p:nvSpPr>
        <p:spPr>
          <a:xfrm>
            <a:off x="1943100" y="3867896"/>
            <a:ext cx="1024890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Jan</a:t>
            </a:r>
            <a:endParaRPr lang="en-US" sz="975" dirty="0">
              <a:latin typeface="Microsoft YaHei UI" pitchFamily="34" charset="0"/>
              <a:ea typeface="Microsoft YaHei" pitchFamily="34" charset="-122"/>
              <a:cs typeface="Microsoft YaHei UI" pitchFamily="34" charset="-120"/>
            </a:endParaRPr>
          </a:p>
        </p:txBody>
      </p:sp>
      <p:sp>
        <p:nvSpPr>
          <p:cNvPr id="16" name="Shape 14"/>
          <p:cNvSpPr/>
          <p:nvPr/>
        </p:nvSpPr>
        <p:spPr>
          <a:xfrm>
            <a:off x="2698750" y="3867150"/>
            <a:ext cx="9525" cy="152400"/>
          </a:xfrm>
          <a:prstGeom prst="rect">
            <a:avLst/>
          </a:prstGeom>
          <a:solidFill>
            <a:srgbClr val="A5AAB0"/>
          </a:solidFill>
          <a:ln/>
        </p:spPr>
      </p:sp>
      <p:sp>
        <p:nvSpPr>
          <p:cNvPr id="17" name="Text 15"/>
          <p:cNvSpPr/>
          <p:nvPr/>
        </p:nvSpPr>
        <p:spPr>
          <a:xfrm>
            <a:off x="2736850" y="3867896"/>
            <a:ext cx="945515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Feb</a:t>
            </a:r>
            <a:endParaRPr lang="en-US" sz="975" dirty="0">
              <a:latin typeface="Microsoft YaHei UI" pitchFamily="34" charset="0"/>
              <a:ea typeface="Microsoft YaHei" pitchFamily="34" charset="-122"/>
              <a:cs typeface="Microsoft YaHei UI" pitchFamily="34" charset="-120"/>
            </a:endParaRPr>
          </a:p>
        </p:txBody>
      </p:sp>
      <p:sp>
        <p:nvSpPr>
          <p:cNvPr id="18" name="Shape 16"/>
          <p:cNvSpPr/>
          <p:nvPr/>
        </p:nvSpPr>
        <p:spPr>
          <a:xfrm>
            <a:off x="3492500" y="3867150"/>
            <a:ext cx="9525" cy="152400"/>
          </a:xfrm>
          <a:prstGeom prst="rect">
            <a:avLst/>
          </a:prstGeom>
          <a:solidFill>
            <a:srgbClr val="A5AAB0"/>
          </a:solidFill>
          <a:ln/>
        </p:spPr>
      </p:sp>
      <p:sp>
        <p:nvSpPr>
          <p:cNvPr id="19" name="Text 17"/>
          <p:cNvSpPr/>
          <p:nvPr/>
        </p:nvSpPr>
        <p:spPr>
          <a:xfrm>
            <a:off x="3530600" y="3867896"/>
            <a:ext cx="866140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Mar</a:t>
            </a:r>
            <a:endParaRPr lang="en-US" sz="97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4286250" y="3867150"/>
            <a:ext cx="9525" cy="152400"/>
          </a:xfrm>
          <a:prstGeom prst="rect">
            <a:avLst/>
          </a:prstGeom>
          <a:solidFill>
            <a:srgbClr val="A5AAB0"/>
          </a:solidFill>
          <a:ln/>
        </p:spPr>
      </p:sp>
      <p:sp>
        <p:nvSpPr>
          <p:cNvPr id="21" name="Text 19"/>
          <p:cNvSpPr/>
          <p:nvPr/>
        </p:nvSpPr>
        <p:spPr>
          <a:xfrm>
            <a:off x="4324350" y="3867896"/>
            <a:ext cx="786765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Apr</a:t>
            </a:r>
            <a:endParaRPr lang="en-US" sz="975" dirty="0">
              <a:latin typeface="Microsoft YaHei UI" pitchFamily="34" charset="0"/>
              <a:ea typeface="Microsoft YaHei" pitchFamily="34" charset="-122"/>
              <a:cs typeface="Microsoft YaHei UI" pitchFamily="34" charset="-120"/>
            </a:endParaRPr>
          </a:p>
        </p:txBody>
      </p:sp>
      <p:sp>
        <p:nvSpPr>
          <p:cNvPr id="22" name="Shape 20"/>
          <p:cNvSpPr/>
          <p:nvPr/>
        </p:nvSpPr>
        <p:spPr>
          <a:xfrm>
            <a:off x="5080000" y="3867150"/>
            <a:ext cx="9525" cy="152400"/>
          </a:xfrm>
          <a:prstGeom prst="rect">
            <a:avLst/>
          </a:prstGeom>
          <a:solidFill>
            <a:srgbClr val="A5AAB0"/>
          </a:solidFill>
          <a:ln/>
        </p:spPr>
      </p:sp>
      <p:sp>
        <p:nvSpPr>
          <p:cNvPr id="23" name="Text 21"/>
          <p:cNvSpPr/>
          <p:nvPr/>
        </p:nvSpPr>
        <p:spPr>
          <a:xfrm>
            <a:off x="5118100" y="3867896"/>
            <a:ext cx="707390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May</a:t>
            </a:r>
            <a:endParaRPr lang="en-US" sz="975" dirty="0">
              <a:latin typeface="Microsoft YaHei UI" pitchFamily="34" charset="0"/>
              <a:ea typeface="Microsoft YaHei" pitchFamily="34" charset="-122"/>
              <a:cs typeface="Microsoft YaHei UI" pitchFamily="34" charset="-120"/>
            </a:endParaRPr>
          </a:p>
        </p:txBody>
      </p:sp>
      <p:sp>
        <p:nvSpPr>
          <p:cNvPr id="24" name="Shape 22"/>
          <p:cNvSpPr/>
          <p:nvPr/>
        </p:nvSpPr>
        <p:spPr>
          <a:xfrm>
            <a:off x="5873750" y="3867150"/>
            <a:ext cx="9525" cy="152400"/>
          </a:xfrm>
          <a:prstGeom prst="rect">
            <a:avLst/>
          </a:prstGeom>
          <a:solidFill>
            <a:srgbClr val="A5AAB0"/>
          </a:solidFill>
          <a:ln/>
        </p:spPr>
      </p:sp>
      <p:sp>
        <p:nvSpPr>
          <p:cNvPr id="25" name="Text 23"/>
          <p:cNvSpPr/>
          <p:nvPr/>
        </p:nvSpPr>
        <p:spPr>
          <a:xfrm>
            <a:off x="5911850" y="3867896"/>
            <a:ext cx="628015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Jun</a:t>
            </a:r>
            <a:endParaRPr lang="en-US" sz="975" dirty="0">
              <a:latin typeface="Microsoft YaHei UI" pitchFamily="34" charset="0"/>
              <a:ea typeface="Microsoft YaHei" pitchFamily="34" charset="-122"/>
              <a:cs typeface="Microsoft YaHei UI" pitchFamily="34" charset="-120"/>
            </a:endParaRPr>
          </a:p>
        </p:txBody>
      </p:sp>
      <p:sp>
        <p:nvSpPr>
          <p:cNvPr id="26" name="Shape 24"/>
          <p:cNvSpPr/>
          <p:nvPr/>
        </p:nvSpPr>
        <p:spPr>
          <a:xfrm>
            <a:off x="6667500" y="3867150"/>
            <a:ext cx="9525" cy="152400"/>
          </a:xfrm>
          <a:prstGeom prst="rect">
            <a:avLst/>
          </a:prstGeom>
          <a:solidFill>
            <a:srgbClr val="A5AAB0"/>
          </a:solidFill>
          <a:ln/>
        </p:spPr>
      </p:sp>
      <p:sp>
        <p:nvSpPr>
          <p:cNvPr id="27" name="Text 25"/>
          <p:cNvSpPr/>
          <p:nvPr/>
        </p:nvSpPr>
        <p:spPr>
          <a:xfrm>
            <a:off x="6705600" y="3867896"/>
            <a:ext cx="548640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Jul</a:t>
            </a:r>
            <a:endParaRPr lang="en-US" sz="975" dirty="0">
              <a:latin typeface="Microsoft YaHei UI" pitchFamily="34" charset="0"/>
              <a:ea typeface="Microsoft YaHei" pitchFamily="34" charset="-122"/>
              <a:cs typeface="Microsoft YaHei UI" pitchFamily="34" charset="-120"/>
            </a:endParaRPr>
          </a:p>
        </p:txBody>
      </p:sp>
      <p:sp>
        <p:nvSpPr>
          <p:cNvPr id="28" name="Shape 26"/>
          <p:cNvSpPr/>
          <p:nvPr/>
        </p:nvSpPr>
        <p:spPr>
          <a:xfrm>
            <a:off x="7461250" y="3867150"/>
            <a:ext cx="9525" cy="152400"/>
          </a:xfrm>
          <a:prstGeom prst="rect">
            <a:avLst/>
          </a:prstGeom>
          <a:solidFill>
            <a:srgbClr val="A5AAB0"/>
          </a:solidFill>
          <a:ln/>
        </p:spPr>
      </p:sp>
      <p:sp>
        <p:nvSpPr>
          <p:cNvPr id="29" name="Text 27"/>
          <p:cNvSpPr/>
          <p:nvPr/>
        </p:nvSpPr>
        <p:spPr>
          <a:xfrm>
            <a:off x="7499350" y="3867896"/>
            <a:ext cx="469265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Aug</a:t>
            </a:r>
            <a:endParaRPr lang="en-US" sz="975" dirty="0">
              <a:latin typeface="Microsoft YaHei UI" pitchFamily="34" charset="0"/>
              <a:ea typeface="Microsoft YaHei" pitchFamily="34" charset="-122"/>
              <a:cs typeface="Microsoft YaHei UI" pitchFamily="34" charset="-120"/>
            </a:endParaRPr>
          </a:p>
        </p:txBody>
      </p:sp>
      <p:sp>
        <p:nvSpPr>
          <p:cNvPr id="30" name="Shape 28"/>
          <p:cNvSpPr/>
          <p:nvPr/>
        </p:nvSpPr>
        <p:spPr>
          <a:xfrm>
            <a:off x="8255000" y="3867150"/>
            <a:ext cx="9525" cy="152400"/>
          </a:xfrm>
          <a:prstGeom prst="rect">
            <a:avLst/>
          </a:prstGeom>
          <a:solidFill>
            <a:srgbClr val="A5AAB0"/>
          </a:solidFill>
          <a:ln/>
        </p:spPr>
      </p:sp>
      <p:sp>
        <p:nvSpPr>
          <p:cNvPr id="31" name="Text 29"/>
          <p:cNvSpPr/>
          <p:nvPr/>
        </p:nvSpPr>
        <p:spPr>
          <a:xfrm>
            <a:off x="8293100" y="3867896"/>
            <a:ext cx="389890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Sep</a:t>
            </a:r>
            <a:endParaRPr lang="en-US" sz="975" dirty="0">
              <a:latin typeface="Microsoft YaHei UI" pitchFamily="34" charset="0"/>
              <a:ea typeface="Microsoft YaHei" pitchFamily="34" charset="-122"/>
              <a:cs typeface="Microsoft YaHei UI" pitchFamily="34" charset="-120"/>
            </a:endParaRPr>
          </a:p>
        </p:txBody>
      </p:sp>
      <p:sp>
        <p:nvSpPr>
          <p:cNvPr id="32" name="Shape 30"/>
          <p:cNvSpPr/>
          <p:nvPr/>
        </p:nvSpPr>
        <p:spPr>
          <a:xfrm>
            <a:off x="9048750" y="3867150"/>
            <a:ext cx="9525" cy="152400"/>
          </a:xfrm>
          <a:prstGeom prst="rect">
            <a:avLst/>
          </a:prstGeom>
          <a:solidFill>
            <a:srgbClr val="A5AAB0"/>
          </a:solidFill>
          <a:ln/>
        </p:spPr>
      </p:sp>
      <p:sp>
        <p:nvSpPr>
          <p:cNvPr id="33" name="Text 31"/>
          <p:cNvSpPr/>
          <p:nvPr/>
        </p:nvSpPr>
        <p:spPr>
          <a:xfrm>
            <a:off x="9086850" y="3867896"/>
            <a:ext cx="310515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Oct</a:t>
            </a:r>
            <a:endParaRPr lang="en-US" sz="975" dirty="0">
              <a:latin typeface="Microsoft YaHei UI" pitchFamily="34" charset="0"/>
              <a:ea typeface="Microsoft YaHei" pitchFamily="34" charset="-122"/>
              <a:cs typeface="Microsoft YaHei UI" pitchFamily="34" charset="-120"/>
            </a:endParaRPr>
          </a:p>
        </p:txBody>
      </p:sp>
      <p:sp>
        <p:nvSpPr>
          <p:cNvPr id="34" name="Shape 32"/>
          <p:cNvSpPr/>
          <p:nvPr/>
        </p:nvSpPr>
        <p:spPr>
          <a:xfrm>
            <a:off x="9842500" y="3867150"/>
            <a:ext cx="9525" cy="152400"/>
          </a:xfrm>
          <a:prstGeom prst="rect">
            <a:avLst/>
          </a:prstGeom>
          <a:solidFill>
            <a:srgbClr val="A5AAB0"/>
          </a:solidFill>
          <a:ln/>
        </p:spPr>
      </p:sp>
      <p:sp>
        <p:nvSpPr>
          <p:cNvPr id="35" name="Text 33"/>
          <p:cNvSpPr/>
          <p:nvPr/>
        </p:nvSpPr>
        <p:spPr>
          <a:xfrm>
            <a:off x="9880600" y="3867896"/>
            <a:ext cx="231140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Nov</a:t>
            </a:r>
            <a:endParaRPr lang="en-US" sz="975" dirty="0">
              <a:latin typeface="Microsoft YaHei UI" pitchFamily="34" charset="0"/>
              <a:ea typeface="Microsoft YaHei" pitchFamily="34" charset="-122"/>
              <a:cs typeface="Microsoft YaHei UI" pitchFamily="34" charset="-120"/>
            </a:endParaRPr>
          </a:p>
        </p:txBody>
      </p:sp>
      <p:sp>
        <p:nvSpPr>
          <p:cNvPr id="36" name="Shape 34"/>
          <p:cNvSpPr/>
          <p:nvPr/>
        </p:nvSpPr>
        <p:spPr>
          <a:xfrm>
            <a:off x="10636250" y="3867150"/>
            <a:ext cx="9525" cy="152400"/>
          </a:xfrm>
          <a:prstGeom prst="rect">
            <a:avLst/>
          </a:prstGeom>
          <a:solidFill>
            <a:srgbClr val="A5AAB0"/>
          </a:solidFill>
          <a:ln/>
        </p:spPr>
      </p:sp>
      <p:sp>
        <p:nvSpPr>
          <p:cNvPr id="37" name="Text 35"/>
          <p:cNvSpPr/>
          <p:nvPr/>
        </p:nvSpPr>
        <p:spPr>
          <a:xfrm>
            <a:off x="10674350" y="3867896"/>
            <a:ext cx="1517650" cy="148590"/>
          </a:xfrm>
          <a:prstGeom prst="rect">
            <a:avLst/>
          </a:prstGeom>
          <a:noFill/>
          <a:ln/>
        </p:spPr>
        <p:txBody>
          <a:bodyPr wrap="none" lIns="0" tIns="0" rIns="0" bIns="0" rtlCol="0" anchor="t"/>
          <a:lstStyle/>
          <a:p>
            <a:pPr algn="l" indent="0" marL="0">
              <a:buNone/>
            </a:pPr>
            <a:r>
              <a:rPr lang="en-US" sz="975" b="1" dirty="0">
                <a:solidFill>
                  <a:srgbClr val="5B6470"/>
                </a:solidFill>
                <a:latin typeface="Microsoft YaHei UI" pitchFamily="34" charset="0"/>
                <a:ea typeface="Microsoft YaHei" pitchFamily="34" charset="-122"/>
                <a:cs typeface="Microsoft YaHei UI" pitchFamily="34" charset="-120"/>
              </a:rPr>
              <a:t>Dec</a:t>
            </a:r>
            <a:endParaRPr lang="en-US" sz="975" dirty="0">
              <a:latin typeface="Microsoft YaHei UI" pitchFamily="34" charset="0"/>
              <a:ea typeface="Microsoft YaHei" pitchFamily="34" charset="-122"/>
              <a:cs typeface="Microsoft YaHei UI" pitchFamily="34" charset="-120"/>
            </a:endParaRPr>
          </a:p>
        </p:txBody>
      </p:sp>
      <p:sp>
        <p:nvSpPr>
          <p:cNvPr id="38" name="Shape 36"/>
          <p:cNvSpPr/>
          <p:nvPr/>
        </p:nvSpPr>
        <p:spPr>
          <a:xfrm>
            <a:off x="2690813" y="2552700"/>
            <a:ext cx="9525" cy="1257300"/>
          </a:xfrm>
          <a:prstGeom prst="rect">
            <a:avLst/>
          </a:prstGeom>
          <a:solidFill>
            <a:srgbClr val="15191E"/>
          </a:solidFill>
          <a:ln/>
        </p:spPr>
      </p:sp>
      <p:sp>
        <p:nvSpPr>
          <p:cNvPr id="39" name="Shape 37"/>
          <p:cNvSpPr/>
          <p:nvPr/>
        </p:nvSpPr>
        <p:spPr>
          <a:xfrm>
            <a:off x="2652713" y="3776662"/>
            <a:ext cx="85725" cy="85725"/>
          </a:xfrm>
          <a:prstGeom prst="ellipse">
            <a:avLst/>
          </a:prstGeom>
          <a:solidFill>
            <a:srgbClr val="15191E"/>
          </a:solidFill>
          <a:ln/>
        </p:spPr>
      </p:sp>
      <p:sp>
        <p:nvSpPr>
          <p:cNvPr id="40" name="Text 38"/>
          <p:cNvSpPr/>
          <p:nvPr/>
        </p:nvSpPr>
        <p:spPr>
          <a:xfrm>
            <a:off x="2809875" y="1772510"/>
            <a:ext cx="9382125" cy="171450"/>
          </a:xfrm>
          <a:prstGeom prst="rect">
            <a:avLst/>
          </a:prstGeom>
          <a:noFill/>
          <a:ln/>
        </p:spPr>
        <p:txBody>
          <a:bodyPr wrap="none" lIns="0" tIns="0" rIns="0" bIns="0" rtlCol="0" anchor="t"/>
          <a:lstStyle/>
          <a:p>
            <a:pPr algn="l" indent="0" marL="0">
              <a:buNone/>
            </a:pPr>
            <a:r>
              <a:rPr lang="en-US" sz="1125" b="1" dirty="0">
                <a:solidFill>
                  <a:srgbClr val="15191E"/>
                </a:solidFill>
                <a:latin typeface="Microsoft YaHei UI" pitchFamily="34" charset="0"/>
                <a:ea typeface="Microsoft YaHei" pitchFamily="34" charset="-122"/>
                <a:cs typeface="Microsoft YaHei UI" pitchFamily="34" charset="-120"/>
              </a:rPr>
              <a:t>Feb</a:t>
            </a:r>
            <a:endParaRPr lang="en-US" sz="1125" dirty="0">
              <a:latin typeface="Microsoft YaHei UI" pitchFamily="34" charset="0"/>
              <a:ea typeface="Microsoft YaHei" pitchFamily="34" charset="-122"/>
              <a:cs typeface="Microsoft YaHei UI" pitchFamily="34" charset="-120"/>
            </a:endParaRPr>
          </a:p>
        </p:txBody>
      </p:sp>
      <p:sp>
        <p:nvSpPr>
          <p:cNvPr id="41" name="Text 39"/>
          <p:cNvSpPr/>
          <p:nvPr/>
        </p:nvSpPr>
        <p:spPr>
          <a:xfrm>
            <a:off x="2809875" y="2006035"/>
            <a:ext cx="9382125"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Wrote the proposal</a:t>
            </a:r>
            <a:endParaRPr lang="en-US" sz="1200" dirty="0">
              <a:latin typeface="Microsoft YaHei UI" pitchFamily="34" charset="0"/>
              <a:ea typeface="Microsoft YaHei" pitchFamily="34" charset="-122"/>
              <a:cs typeface="Microsoft YaHei UI" pitchFamily="34" charset="-120"/>
            </a:endParaRPr>
          </a:p>
        </p:txBody>
      </p:sp>
      <p:sp>
        <p:nvSpPr>
          <p:cNvPr id="42" name="Text 40"/>
          <p:cNvSpPr/>
          <p:nvPr/>
        </p:nvSpPr>
        <p:spPr>
          <a:xfrm>
            <a:off x="2809875" y="2243075"/>
            <a:ext cx="9382125"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Contract phones and trade-ins</a:t>
            </a:r>
            <a:endParaRPr lang="en-US" sz="975" dirty="0">
              <a:latin typeface="Microsoft YaHei UI" pitchFamily="34" charset="0"/>
              <a:ea typeface="Microsoft YaHei" pitchFamily="34" charset="-122"/>
              <a:cs typeface="Microsoft YaHei UI" pitchFamily="34" charset="-120"/>
            </a:endParaRPr>
          </a:p>
        </p:txBody>
      </p:sp>
      <p:sp>
        <p:nvSpPr>
          <p:cNvPr id="43" name="Shape 41"/>
          <p:cNvSpPr/>
          <p:nvPr/>
        </p:nvSpPr>
        <p:spPr>
          <a:xfrm>
            <a:off x="3495675" y="2686050"/>
            <a:ext cx="2381250" cy="828675"/>
          </a:xfrm>
          <a:prstGeom prst="rect">
            <a:avLst/>
          </a:prstGeom>
          <a:solidFill>
            <a:srgbClr val="E7F1F0"/>
          </a:solidFill>
          <a:ln/>
        </p:spPr>
      </p:sp>
      <p:sp>
        <p:nvSpPr>
          <p:cNvPr id="44" name="Shape 42"/>
          <p:cNvSpPr/>
          <p:nvPr/>
        </p:nvSpPr>
        <p:spPr>
          <a:xfrm>
            <a:off x="3486150" y="3514725"/>
            <a:ext cx="19050" cy="295275"/>
          </a:xfrm>
          <a:prstGeom prst="rect">
            <a:avLst/>
          </a:prstGeom>
          <a:solidFill>
            <a:srgbClr val="0B6E69"/>
          </a:solidFill>
          <a:ln/>
        </p:spPr>
      </p:sp>
      <p:sp>
        <p:nvSpPr>
          <p:cNvPr id="45" name="Shape 43"/>
          <p:cNvSpPr/>
          <p:nvPr/>
        </p:nvSpPr>
        <p:spPr>
          <a:xfrm>
            <a:off x="3443288" y="3767138"/>
            <a:ext cx="104775" cy="104775"/>
          </a:xfrm>
          <a:prstGeom prst="ellipse">
            <a:avLst/>
          </a:prstGeom>
          <a:solidFill>
            <a:srgbClr val="0B6E69"/>
          </a:solidFill>
          <a:ln/>
        </p:spPr>
      </p:sp>
      <p:sp>
        <p:nvSpPr>
          <p:cNvPr id="46" name="Text 44"/>
          <p:cNvSpPr/>
          <p:nvPr/>
        </p:nvSpPr>
        <p:spPr>
          <a:xfrm>
            <a:off x="3609975" y="2782160"/>
            <a:ext cx="8582025" cy="171450"/>
          </a:xfrm>
          <a:prstGeom prst="rect">
            <a:avLst/>
          </a:prstGeom>
          <a:noFill/>
          <a:ln/>
        </p:spPr>
        <p:txBody>
          <a:bodyPr wrap="none" lIns="0" tIns="0" rIns="0" bIns="0" rtlCol="0" anchor="t"/>
          <a:lstStyle/>
          <a:p>
            <a:pPr algn="l" indent="0" marL="0">
              <a:buNone/>
            </a:pPr>
            <a:r>
              <a:rPr lang="en-US" sz="1125" b="1" dirty="0">
                <a:solidFill>
                  <a:srgbClr val="08534F"/>
                </a:solidFill>
                <a:latin typeface="Microsoft YaHei UI" pitchFamily="34" charset="0"/>
                <a:ea typeface="Microsoft YaHei" pitchFamily="34" charset="-122"/>
                <a:cs typeface="Microsoft YaHei UI" pitchFamily="34" charset="-120"/>
              </a:rPr>
              <a:t>Mar</a:t>
            </a:r>
            <a:endParaRPr lang="en-US" sz="1125" dirty="0">
              <a:latin typeface="Microsoft YaHei UI" pitchFamily="34" charset="0"/>
              <a:ea typeface="Microsoft YaHei" pitchFamily="34" charset="-122"/>
              <a:cs typeface="Microsoft YaHei UI" pitchFamily="34" charset="-120"/>
            </a:endParaRPr>
          </a:p>
        </p:txBody>
      </p:sp>
      <p:sp>
        <p:nvSpPr>
          <p:cNvPr id="47" name="Text 45"/>
          <p:cNvSpPr/>
          <p:nvPr/>
        </p:nvSpPr>
        <p:spPr>
          <a:xfrm>
            <a:off x="3609975" y="3015685"/>
            <a:ext cx="8582025" cy="182880"/>
          </a:xfrm>
          <a:prstGeom prst="rect">
            <a:avLst/>
          </a:prstGeom>
          <a:noFill/>
          <a:ln/>
        </p:spPr>
        <p:txBody>
          <a:bodyPr wrap="none" lIns="0" tIns="0" rIns="0" bIns="0" rtlCol="0" anchor="t"/>
          <a:lstStyle/>
          <a:p>
            <a:pPr algn="l" indent="0" marL="0">
              <a:buNone/>
            </a:pPr>
            <a:r>
              <a:rPr lang="en-US" sz="1200" b="1" dirty="0">
                <a:solidFill>
                  <a:srgbClr val="08534F"/>
                </a:solidFill>
                <a:latin typeface="Microsoft YaHei UI" pitchFamily="34" charset="0"/>
                <a:ea typeface="Microsoft YaHei" pitchFamily="34" charset="-122"/>
                <a:cs typeface="Microsoft YaHei UI" pitchFamily="34" charset="-120"/>
              </a:rPr>
              <a:t>Won carrier pricing</a:t>
            </a:r>
            <a:endParaRPr lang="en-US" sz="1200" dirty="0">
              <a:latin typeface="Microsoft YaHei UI" pitchFamily="34" charset="0"/>
              <a:ea typeface="Microsoft YaHei" pitchFamily="34" charset="-122"/>
              <a:cs typeface="Microsoft YaHei UI" pitchFamily="34" charset="-120"/>
            </a:endParaRPr>
          </a:p>
        </p:txBody>
      </p:sp>
      <p:sp>
        <p:nvSpPr>
          <p:cNvPr id="48" name="Text 46"/>
          <p:cNvSpPr/>
          <p:nvPr/>
        </p:nvSpPr>
        <p:spPr>
          <a:xfrm>
            <a:off x="3609975" y="3252725"/>
            <a:ext cx="8582025"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A separate price list from HQ</a:t>
            </a:r>
            <a:endParaRPr lang="en-US" sz="975" dirty="0">
              <a:latin typeface="Microsoft YaHei UI" pitchFamily="34" charset="0"/>
              <a:ea typeface="Microsoft YaHei" pitchFamily="34" charset="-122"/>
              <a:cs typeface="Microsoft YaHei UI" pitchFamily="34" charset="-120"/>
            </a:endParaRPr>
          </a:p>
        </p:txBody>
      </p:sp>
      <p:sp>
        <p:nvSpPr>
          <p:cNvPr id="49" name="Shape 47"/>
          <p:cNvSpPr/>
          <p:nvPr/>
        </p:nvSpPr>
        <p:spPr>
          <a:xfrm>
            <a:off x="4281488" y="4076700"/>
            <a:ext cx="9525" cy="285750"/>
          </a:xfrm>
          <a:prstGeom prst="rect">
            <a:avLst/>
          </a:prstGeom>
          <a:solidFill>
            <a:srgbClr val="5B6470"/>
          </a:solidFill>
          <a:ln/>
        </p:spPr>
      </p:sp>
      <p:sp>
        <p:nvSpPr>
          <p:cNvPr id="50" name="Shape 48"/>
          <p:cNvSpPr/>
          <p:nvPr/>
        </p:nvSpPr>
        <p:spPr>
          <a:xfrm>
            <a:off x="4252913" y="3786188"/>
            <a:ext cx="66675" cy="66675"/>
          </a:xfrm>
          <a:prstGeom prst="ellipse">
            <a:avLst/>
          </a:prstGeom>
          <a:solidFill>
            <a:srgbClr val="FFFFFF"/>
          </a:solidFill>
          <a:ln w="19050">
            <a:solidFill>
              <a:srgbClr val="5B6470"/>
            </a:solidFill>
            <a:prstDash val="solid"/>
          </a:ln>
        </p:spPr>
      </p:sp>
      <p:sp>
        <p:nvSpPr>
          <p:cNvPr id="51" name="Text 49"/>
          <p:cNvSpPr/>
          <p:nvPr/>
        </p:nvSpPr>
        <p:spPr>
          <a:xfrm>
            <a:off x="4400550" y="4401410"/>
            <a:ext cx="7791450" cy="171450"/>
          </a:xfrm>
          <a:prstGeom prst="rect">
            <a:avLst/>
          </a:prstGeom>
          <a:noFill/>
          <a:ln/>
        </p:spPr>
        <p:txBody>
          <a:bodyPr wrap="none" lIns="0" tIns="0" rIns="0" bIns="0" rtlCol="0" anchor="t"/>
          <a:lstStyle/>
          <a:p>
            <a:pPr algn="l" indent="0" marL="0">
              <a:buNone/>
            </a:pPr>
            <a:r>
              <a:rPr lang="en-US" sz="1125" b="1" dirty="0">
                <a:solidFill>
                  <a:srgbClr val="15191E"/>
                </a:solidFill>
                <a:latin typeface="Microsoft YaHei UI" pitchFamily="34" charset="0"/>
                <a:ea typeface="Microsoft YaHei" pitchFamily="34" charset="-122"/>
                <a:cs typeface="Microsoft YaHei UI" pitchFamily="34" charset="-120"/>
              </a:rPr>
              <a:t>Apr</a:t>
            </a:r>
            <a:endParaRPr lang="en-US" sz="1125" dirty="0">
              <a:latin typeface="Microsoft YaHei UI" pitchFamily="34" charset="0"/>
              <a:ea typeface="Microsoft YaHei" pitchFamily="34" charset="-122"/>
              <a:cs typeface="Microsoft YaHei UI" pitchFamily="34" charset="-120"/>
            </a:endParaRPr>
          </a:p>
        </p:txBody>
      </p:sp>
      <p:sp>
        <p:nvSpPr>
          <p:cNvPr id="52" name="Text 50"/>
          <p:cNvSpPr/>
          <p:nvPr/>
        </p:nvSpPr>
        <p:spPr>
          <a:xfrm>
            <a:off x="4400550" y="4634935"/>
            <a:ext cx="779145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First 60 stores</a:t>
            </a:r>
            <a:endParaRPr lang="en-US" sz="1200" dirty="0">
              <a:latin typeface="Microsoft YaHei UI" pitchFamily="34" charset="0"/>
              <a:ea typeface="Microsoft YaHei" pitchFamily="34" charset="-122"/>
              <a:cs typeface="Microsoft YaHei UI" pitchFamily="34" charset="-120"/>
            </a:endParaRPr>
          </a:p>
        </p:txBody>
      </p:sp>
      <p:sp>
        <p:nvSpPr>
          <p:cNvPr id="53" name="Text 51"/>
          <p:cNvSpPr/>
          <p:nvPr/>
        </p:nvSpPr>
        <p:spPr>
          <a:xfrm>
            <a:off x="4400550" y="4871975"/>
            <a:ext cx="779145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He Jiawen led setup and training</a:t>
            </a:r>
            <a:endParaRPr lang="en-US" sz="975" dirty="0">
              <a:latin typeface="Microsoft YaHei UI" pitchFamily="34" charset="0"/>
              <a:ea typeface="Microsoft YaHei" pitchFamily="34" charset="-122"/>
              <a:cs typeface="Microsoft YaHei UI" pitchFamily="34" charset="-120"/>
            </a:endParaRPr>
          </a:p>
        </p:txBody>
      </p:sp>
      <p:sp>
        <p:nvSpPr>
          <p:cNvPr id="54" name="Shape 52"/>
          <p:cNvSpPr/>
          <p:nvPr/>
        </p:nvSpPr>
        <p:spPr>
          <a:xfrm>
            <a:off x="4400550" y="5095875"/>
            <a:ext cx="1714500" cy="57150"/>
          </a:xfrm>
          <a:prstGeom prst="rect">
            <a:avLst/>
          </a:prstGeom>
          <a:solidFill>
            <a:srgbClr val="E6E8EA"/>
          </a:solidFill>
          <a:ln/>
        </p:spPr>
      </p:sp>
      <p:sp>
        <p:nvSpPr>
          <p:cNvPr id="55" name="Shape 53"/>
          <p:cNvSpPr/>
          <p:nvPr/>
        </p:nvSpPr>
        <p:spPr>
          <a:xfrm>
            <a:off x="4400550" y="5095875"/>
            <a:ext cx="485775" cy="57150"/>
          </a:xfrm>
          <a:prstGeom prst="rect">
            <a:avLst/>
          </a:prstGeom>
          <a:solidFill>
            <a:srgbClr val="5B6470"/>
          </a:solidFill>
          <a:ln/>
        </p:spPr>
      </p:sp>
      <p:sp>
        <p:nvSpPr>
          <p:cNvPr id="56" name="Shape 54"/>
          <p:cNvSpPr/>
          <p:nvPr/>
        </p:nvSpPr>
        <p:spPr>
          <a:xfrm>
            <a:off x="6662738" y="4076700"/>
            <a:ext cx="9525" cy="285750"/>
          </a:xfrm>
          <a:prstGeom prst="rect">
            <a:avLst/>
          </a:prstGeom>
          <a:solidFill>
            <a:srgbClr val="5B6470"/>
          </a:solidFill>
          <a:ln/>
        </p:spPr>
      </p:sp>
      <p:sp>
        <p:nvSpPr>
          <p:cNvPr id="57" name="Shape 55"/>
          <p:cNvSpPr/>
          <p:nvPr/>
        </p:nvSpPr>
        <p:spPr>
          <a:xfrm>
            <a:off x="6634163" y="3786188"/>
            <a:ext cx="66675" cy="66675"/>
          </a:xfrm>
          <a:prstGeom prst="ellipse">
            <a:avLst/>
          </a:prstGeom>
          <a:solidFill>
            <a:srgbClr val="FFFFFF"/>
          </a:solidFill>
          <a:ln w="19050">
            <a:solidFill>
              <a:srgbClr val="5B6470"/>
            </a:solidFill>
            <a:prstDash val="solid"/>
          </a:ln>
        </p:spPr>
      </p:sp>
      <p:sp>
        <p:nvSpPr>
          <p:cNvPr id="58" name="Text 56"/>
          <p:cNvSpPr/>
          <p:nvPr/>
        </p:nvSpPr>
        <p:spPr>
          <a:xfrm>
            <a:off x="6781800" y="4401410"/>
            <a:ext cx="5410200" cy="171450"/>
          </a:xfrm>
          <a:prstGeom prst="rect">
            <a:avLst/>
          </a:prstGeom>
          <a:noFill/>
          <a:ln/>
        </p:spPr>
        <p:txBody>
          <a:bodyPr wrap="none" lIns="0" tIns="0" rIns="0" bIns="0" rtlCol="0" anchor="t"/>
          <a:lstStyle/>
          <a:p>
            <a:pPr algn="l" indent="0" marL="0">
              <a:buNone/>
            </a:pPr>
            <a:r>
              <a:rPr lang="en-US" sz="1125" b="1" dirty="0">
                <a:solidFill>
                  <a:srgbClr val="15191E"/>
                </a:solidFill>
                <a:latin typeface="Microsoft YaHei UI" pitchFamily="34" charset="0"/>
                <a:ea typeface="Microsoft YaHei" pitchFamily="34" charset="-122"/>
                <a:cs typeface="Microsoft YaHei UI" pitchFamily="34" charset="-120"/>
              </a:rPr>
              <a:t>Jul</a:t>
            </a:r>
            <a:endParaRPr lang="en-US" sz="1125" dirty="0">
              <a:latin typeface="Microsoft YaHei UI" pitchFamily="34" charset="0"/>
              <a:ea typeface="Microsoft YaHei" pitchFamily="34" charset="-122"/>
              <a:cs typeface="Microsoft YaHei UI" pitchFamily="34" charset="-120"/>
            </a:endParaRPr>
          </a:p>
        </p:txBody>
      </p:sp>
      <p:sp>
        <p:nvSpPr>
          <p:cNvPr id="59" name="Text 57"/>
          <p:cNvSpPr/>
          <p:nvPr/>
        </p:nvSpPr>
        <p:spPr>
          <a:xfrm>
            <a:off x="6781800" y="4634935"/>
            <a:ext cx="541020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Up to 150</a:t>
            </a:r>
            <a:endParaRPr lang="en-US" sz="1200" dirty="0">
              <a:latin typeface="Microsoft YaHei UI" pitchFamily="34" charset="0"/>
              <a:ea typeface="Microsoft YaHei" pitchFamily="34" charset="-122"/>
              <a:cs typeface="Microsoft YaHei UI" pitchFamily="34" charset="-120"/>
            </a:endParaRPr>
          </a:p>
        </p:txBody>
      </p:sp>
      <p:sp>
        <p:nvSpPr>
          <p:cNvPr id="60" name="Text 58"/>
          <p:cNvSpPr/>
          <p:nvPr/>
        </p:nvSpPr>
        <p:spPr>
          <a:xfrm>
            <a:off x="6781800" y="4871975"/>
            <a:ext cx="54102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Weekly staff incentives</a:t>
            </a:r>
            <a:endParaRPr lang="en-US" sz="975" dirty="0">
              <a:latin typeface="Microsoft YaHei UI" pitchFamily="34" charset="0"/>
              <a:ea typeface="Microsoft YaHei" pitchFamily="34" charset="-122"/>
              <a:cs typeface="Microsoft YaHei UI" pitchFamily="34" charset="-120"/>
            </a:endParaRPr>
          </a:p>
        </p:txBody>
      </p:sp>
      <p:sp>
        <p:nvSpPr>
          <p:cNvPr id="61" name="Shape 59"/>
          <p:cNvSpPr/>
          <p:nvPr/>
        </p:nvSpPr>
        <p:spPr>
          <a:xfrm>
            <a:off x="6781800" y="5095875"/>
            <a:ext cx="1333500" cy="57150"/>
          </a:xfrm>
          <a:prstGeom prst="rect">
            <a:avLst/>
          </a:prstGeom>
          <a:solidFill>
            <a:srgbClr val="E6E8EA"/>
          </a:solidFill>
          <a:ln/>
        </p:spPr>
      </p:sp>
      <p:sp>
        <p:nvSpPr>
          <p:cNvPr id="62" name="Shape 60"/>
          <p:cNvSpPr/>
          <p:nvPr/>
        </p:nvSpPr>
        <p:spPr>
          <a:xfrm>
            <a:off x="6781800" y="5095875"/>
            <a:ext cx="952500" cy="57150"/>
          </a:xfrm>
          <a:prstGeom prst="rect">
            <a:avLst/>
          </a:prstGeom>
          <a:solidFill>
            <a:srgbClr val="5B6470"/>
          </a:solidFill>
          <a:ln/>
        </p:spPr>
      </p:sp>
      <p:sp>
        <p:nvSpPr>
          <p:cNvPr id="63" name="Shape 61"/>
          <p:cNvSpPr/>
          <p:nvPr/>
        </p:nvSpPr>
        <p:spPr>
          <a:xfrm>
            <a:off x="8253412" y="4076700"/>
            <a:ext cx="9525" cy="285750"/>
          </a:xfrm>
          <a:prstGeom prst="rect">
            <a:avLst/>
          </a:prstGeom>
          <a:solidFill>
            <a:srgbClr val="5B6470"/>
          </a:solidFill>
          <a:ln/>
        </p:spPr>
      </p:sp>
      <p:sp>
        <p:nvSpPr>
          <p:cNvPr id="64" name="Shape 62"/>
          <p:cNvSpPr/>
          <p:nvPr/>
        </p:nvSpPr>
        <p:spPr>
          <a:xfrm>
            <a:off x="8224837" y="3786188"/>
            <a:ext cx="66675" cy="66675"/>
          </a:xfrm>
          <a:prstGeom prst="ellipse">
            <a:avLst/>
          </a:prstGeom>
          <a:solidFill>
            <a:srgbClr val="FFFFFF"/>
          </a:solidFill>
          <a:ln w="19050">
            <a:solidFill>
              <a:srgbClr val="5B6470"/>
            </a:solidFill>
            <a:prstDash val="solid"/>
          </a:ln>
        </p:spPr>
      </p:sp>
      <p:sp>
        <p:nvSpPr>
          <p:cNvPr id="65" name="Text 63"/>
          <p:cNvSpPr/>
          <p:nvPr/>
        </p:nvSpPr>
        <p:spPr>
          <a:xfrm>
            <a:off x="8372475" y="4401410"/>
            <a:ext cx="3819525" cy="171450"/>
          </a:xfrm>
          <a:prstGeom prst="rect">
            <a:avLst/>
          </a:prstGeom>
          <a:noFill/>
          <a:ln/>
        </p:spPr>
        <p:txBody>
          <a:bodyPr wrap="none" lIns="0" tIns="0" rIns="0" bIns="0" rtlCol="0" anchor="t"/>
          <a:lstStyle/>
          <a:p>
            <a:pPr algn="l" indent="0" marL="0">
              <a:buNone/>
            </a:pPr>
            <a:r>
              <a:rPr lang="en-US" sz="1125" b="1" dirty="0">
                <a:solidFill>
                  <a:srgbClr val="15191E"/>
                </a:solidFill>
                <a:latin typeface="Microsoft YaHei UI" pitchFamily="34" charset="0"/>
                <a:ea typeface="Microsoft YaHei" pitchFamily="34" charset="-122"/>
                <a:cs typeface="Microsoft YaHei UI" pitchFamily="34" charset="-120"/>
              </a:rPr>
              <a:t>Sep</a:t>
            </a:r>
            <a:endParaRPr lang="en-US" sz="1125" dirty="0">
              <a:latin typeface="Microsoft YaHei UI" pitchFamily="34" charset="0"/>
              <a:ea typeface="Microsoft YaHei" pitchFamily="34" charset="-122"/>
              <a:cs typeface="Microsoft YaHei UI" pitchFamily="34" charset="-120"/>
            </a:endParaRPr>
          </a:p>
        </p:txBody>
      </p:sp>
      <p:sp>
        <p:nvSpPr>
          <p:cNvPr id="66" name="Text 64"/>
          <p:cNvSpPr/>
          <p:nvPr/>
        </p:nvSpPr>
        <p:spPr>
          <a:xfrm>
            <a:off x="8372475" y="4634935"/>
            <a:ext cx="3819525"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All 210</a:t>
            </a:r>
            <a:endParaRPr lang="en-US" sz="1200" dirty="0">
              <a:latin typeface="Microsoft YaHei UI" pitchFamily="34" charset="0"/>
              <a:ea typeface="Microsoft YaHei" pitchFamily="34" charset="-122"/>
              <a:cs typeface="Microsoft YaHei UI" pitchFamily="34" charset="-120"/>
            </a:endParaRPr>
          </a:p>
        </p:txBody>
      </p:sp>
      <p:sp>
        <p:nvSpPr>
          <p:cNvPr id="67" name="Text 65"/>
          <p:cNvSpPr/>
          <p:nvPr/>
        </p:nvSpPr>
        <p:spPr>
          <a:xfrm>
            <a:off x="8372475" y="4871975"/>
            <a:ext cx="3819525"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Three cities covered</a:t>
            </a:r>
            <a:endParaRPr lang="en-US" sz="975" dirty="0">
              <a:latin typeface="Microsoft YaHei UI" pitchFamily="34" charset="0"/>
              <a:ea typeface="Microsoft YaHei" pitchFamily="34" charset="-122"/>
              <a:cs typeface="Microsoft YaHei UI" pitchFamily="34" charset="-120"/>
            </a:endParaRPr>
          </a:p>
        </p:txBody>
      </p:sp>
      <p:sp>
        <p:nvSpPr>
          <p:cNvPr id="68" name="Shape 66"/>
          <p:cNvSpPr/>
          <p:nvPr/>
        </p:nvSpPr>
        <p:spPr>
          <a:xfrm>
            <a:off x="8372475" y="5095875"/>
            <a:ext cx="1333500" cy="57150"/>
          </a:xfrm>
          <a:prstGeom prst="rect">
            <a:avLst/>
          </a:prstGeom>
          <a:solidFill>
            <a:srgbClr val="5B6470"/>
          </a:solidFill>
          <a:ln/>
        </p:spPr>
      </p:sp>
      <p:sp>
        <p:nvSpPr>
          <p:cNvPr id="69" name="Shape 67"/>
          <p:cNvSpPr/>
          <p:nvPr/>
        </p:nvSpPr>
        <p:spPr>
          <a:xfrm>
            <a:off x="10634663" y="2552700"/>
            <a:ext cx="9525" cy="1257300"/>
          </a:xfrm>
          <a:prstGeom prst="rect">
            <a:avLst/>
          </a:prstGeom>
          <a:solidFill>
            <a:srgbClr val="15191E"/>
          </a:solidFill>
          <a:ln/>
        </p:spPr>
      </p:sp>
      <p:sp>
        <p:nvSpPr>
          <p:cNvPr id="70" name="Shape 68"/>
          <p:cNvSpPr/>
          <p:nvPr/>
        </p:nvSpPr>
        <p:spPr>
          <a:xfrm>
            <a:off x="10596563" y="3776662"/>
            <a:ext cx="85725" cy="85725"/>
          </a:xfrm>
          <a:prstGeom prst="ellipse">
            <a:avLst/>
          </a:prstGeom>
          <a:solidFill>
            <a:srgbClr val="15191E"/>
          </a:solidFill>
          <a:ln/>
        </p:spPr>
      </p:sp>
      <p:sp>
        <p:nvSpPr>
          <p:cNvPr id="71" name="Text 69"/>
          <p:cNvSpPr/>
          <p:nvPr/>
        </p:nvSpPr>
        <p:spPr>
          <a:xfrm>
            <a:off x="11159952" y="1772510"/>
            <a:ext cx="1032048" cy="171450"/>
          </a:xfrm>
          <a:prstGeom prst="rect">
            <a:avLst/>
          </a:prstGeom>
          <a:noFill/>
          <a:ln/>
        </p:spPr>
        <p:txBody>
          <a:bodyPr wrap="none" lIns="0" tIns="0" rIns="0" bIns="0" rtlCol="0" anchor="t"/>
          <a:lstStyle/>
          <a:p>
            <a:pPr algn="l" indent="0" marL="0">
              <a:buNone/>
            </a:pPr>
            <a:r>
              <a:rPr lang="en-US" sz="1125" b="1" dirty="0">
                <a:solidFill>
                  <a:srgbClr val="15191E"/>
                </a:solidFill>
                <a:latin typeface="Microsoft YaHei UI" pitchFamily="34" charset="0"/>
                <a:ea typeface="Microsoft YaHei" pitchFamily="34" charset="-122"/>
                <a:cs typeface="Microsoft YaHei UI" pitchFamily="34" charset="-120"/>
              </a:rPr>
              <a:t>Dec</a:t>
            </a:r>
            <a:endParaRPr lang="en-US" sz="1125" dirty="0">
              <a:latin typeface="Microsoft YaHei UI" pitchFamily="34" charset="0"/>
              <a:ea typeface="Microsoft YaHei" pitchFamily="34" charset="-122"/>
              <a:cs typeface="Microsoft YaHei UI" pitchFamily="34" charset="-120"/>
            </a:endParaRPr>
          </a:p>
        </p:txBody>
      </p:sp>
      <p:sp>
        <p:nvSpPr>
          <p:cNvPr id="72" name="Text 70"/>
          <p:cNvSpPr/>
          <p:nvPr/>
        </p:nvSpPr>
        <p:spPr>
          <a:xfrm>
            <a:off x="0" y="2006035"/>
            <a:ext cx="11430000" cy="182880"/>
          </a:xfrm>
          <a:prstGeom prst="rect">
            <a:avLst/>
          </a:prstGeom>
          <a:noFill/>
          <a:ln/>
        </p:spPr>
        <p:txBody>
          <a:bodyPr wrap="none" lIns="0" tIns="0" rIns="0" bIns="0" rtlCol="0" anchor="t"/>
          <a:lstStyle/>
          <a:p>
            <a:pPr algn="r" indent="0" marL="0">
              <a:buNone/>
            </a:pPr>
            <a:r>
              <a:rPr lang="en-US" sz="1200" b="1" dirty="0">
                <a:solidFill>
                  <a:srgbClr val="15191E"/>
                </a:solidFill>
                <a:latin typeface="Microsoft YaHei UI" pitchFamily="34" charset="0"/>
                <a:ea typeface="Microsoft YaHei" pitchFamily="34" charset="-122"/>
                <a:cs typeface="Microsoft YaHei UI" pitchFamily="34" charset="-120"/>
              </a:rPr>
              <a:t>RMB 18.5m</a:t>
            </a:r>
            <a:endParaRPr lang="en-US" sz="1200" dirty="0">
              <a:latin typeface="Microsoft YaHei UI" pitchFamily="34" charset="0"/>
              <a:ea typeface="Microsoft YaHei" pitchFamily="34" charset="-122"/>
              <a:cs typeface="Microsoft YaHei UI" pitchFamily="34" charset="-120"/>
            </a:endParaRPr>
          </a:p>
        </p:txBody>
      </p:sp>
      <p:sp>
        <p:nvSpPr>
          <p:cNvPr id="73" name="Text 71"/>
          <p:cNvSpPr/>
          <p:nvPr/>
        </p:nvSpPr>
        <p:spPr>
          <a:xfrm>
            <a:off x="0" y="2243075"/>
            <a:ext cx="11430000" cy="148590"/>
          </a:xfrm>
          <a:prstGeom prst="rect">
            <a:avLst/>
          </a:prstGeom>
          <a:noFill/>
          <a:ln/>
        </p:spPr>
        <p:txBody>
          <a:bodyPr wrap="none" lIns="0" tIns="0" rIns="0" bIns="0" rtlCol="0" anchor="t"/>
          <a:lstStyle/>
          <a:p>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RMB 88k per store</a:t>
            </a:r>
            <a:endParaRPr lang="en-US" sz="975" dirty="0">
              <a:latin typeface="Microsoft YaHei UI" pitchFamily="34" charset="0"/>
              <a:ea typeface="Microsoft YaHei" pitchFamily="34" charset="-122"/>
              <a:cs typeface="Microsoft YaHei UI" pitchFamily="34" charset="-120"/>
            </a:endParaRPr>
          </a:p>
        </p:txBody>
      </p:sp>
      <p:sp>
        <p:nvSpPr>
          <p:cNvPr id="74" name="Shape 72"/>
          <p:cNvSpPr/>
          <p:nvPr/>
        </p:nvSpPr>
        <p:spPr>
          <a:xfrm>
            <a:off x="762000" y="5829300"/>
            <a:ext cx="10668000" cy="9525"/>
          </a:xfrm>
          <a:prstGeom prst="rect">
            <a:avLst/>
          </a:prstGeom>
          <a:solidFill>
            <a:srgbClr val="D9DDE2"/>
          </a:solidFill>
          <a:ln/>
        </p:spPr>
      </p:sp>
      <p:sp>
        <p:nvSpPr>
          <p:cNvPr id="75" name="Text 73"/>
          <p:cNvSpPr/>
          <p:nvPr/>
        </p:nvSpPr>
        <p:spPr>
          <a:xfrm>
            <a:off x="762000" y="5987485"/>
            <a:ext cx="11430000" cy="182880"/>
          </a:xfrm>
          <a:prstGeom prst="rect">
            <a:avLst/>
          </a:prstGeom>
          <a:noFill/>
          <a:ln/>
        </p:spPr>
        <p:txBody>
          <a:bodyPr wrap="none" lIns="0" tIns="0" rIns="0" bIns="0" rtlCol="0" anchor="t"/>
          <a:lstStyle/>
          <a:p>
            <a:pPr algn="l" indent="0" marL="0">
              <a:buNone/>
            </a:pPr>
            <a:r>
              <a:rPr lang="en-US" sz="1200" dirty="0">
                <a:solidFill>
                  <a:srgbClr val="23282E"/>
                </a:solidFill>
                <a:latin typeface="Microsoft YaHei UI" pitchFamily="34" charset="0"/>
                <a:ea typeface="Microsoft YaHei" pitchFamily="34" charset="-122"/>
                <a:cs typeface="Microsoft YaHei UI" pitchFamily="34" charset="-120"/>
              </a:rPr>
              <a:t>My part was the proposal and the pricing. Setup, training and upkeep were the team</a:t>
            </a:r>
            <a:pPr algn="l" indent="0" marL="0">
              <a:buNone/>
            </a:pPr>
            <a:r>
              <a:rPr lang="en-US" sz="1200" dirty="0">
                <a:solidFill>
                  <a:srgbClr val="23282E"/>
                </a:solidFill>
                <a:latin typeface="Microsoft YaHei UI" pitchFamily="34" charset="0"/>
                <a:ea typeface="Microsoft YaHei" pitchFamily="34" charset="-122"/>
                <a:cs typeface="Microsoft YaHei UI" pitchFamily="34" charset="-120"/>
              </a:rPr>
              <a:t>'</a:t>
            </a:r>
            <a:pPr algn="l" indent="0" marL="0">
              <a:buNone/>
            </a:pPr>
            <a:r>
              <a:rPr lang="en-US" sz="1200" dirty="0">
                <a:solidFill>
                  <a:srgbClr val="23282E"/>
                </a:solidFill>
                <a:latin typeface="Microsoft YaHei UI" pitchFamily="34" charset="0"/>
                <a:ea typeface="Microsoft YaHei" pitchFamily="34" charset="-122"/>
                <a:cs typeface="Microsoft YaHei UI" pitchFamily="34" charset="-120"/>
              </a:rPr>
              <a:t>s.</a:t>
            </a:r>
            <a:endParaRPr lang="en-US" sz="12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40691"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7"/>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8</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02</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1020089" y="557512"/>
            <a:ext cx="1117191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My restock board cut channel stock to 34 days</a:t>
            </a:r>
            <a:endParaRPr lang="en-US" sz="2400" dirty="0">
              <a:latin typeface="Microsoft YaHei UI" pitchFamily="34" charset="0"/>
              <a:ea typeface="Microsoft YaHei" pitchFamily="34" charset="-122"/>
              <a:cs typeface="Microsoft YaHei UI" pitchFamily="34" charset="-120"/>
            </a:endParaRPr>
          </a:p>
        </p:txBody>
      </p:sp>
      <p:sp>
        <p:nvSpPr>
          <p:cNvPr id="9" name="Shape 7"/>
          <p:cNvSpPr/>
          <p:nvPr/>
        </p:nvSpPr>
        <p:spPr>
          <a:xfrm>
            <a:off x="762000" y="1718786"/>
            <a:ext cx="95250" cy="95250"/>
          </a:xfrm>
          <a:prstGeom prst="rect">
            <a:avLst/>
          </a:prstGeom>
          <a:solidFill>
            <a:srgbClr val="0B6E69"/>
          </a:solidFill>
          <a:ln/>
        </p:spPr>
      </p:sp>
      <p:sp>
        <p:nvSpPr>
          <p:cNvPr id="10" name="Text 8"/>
          <p:cNvSpPr/>
          <p:nvPr/>
        </p:nvSpPr>
        <p:spPr>
          <a:xfrm>
            <a:off x="914400" y="1690625"/>
            <a:ext cx="11277600" cy="148590"/>
          </a:xfrm>
          <a:prstGeom prst="rect">
            <a:avLst/>
          </a:prstGeom>
          <a:noFill/>
          <a:ln/>
        </p:spPr>
        <p:txBody>
          <a:bodyPr wrap="none" lIns="0" tIns="0" rIns="0" bIns="0" rtlCol="0" anchor="t"/>
          <a:lstStyle/>
          <a:p>
            <a:pPr algn="l" indent="0" marL="0">
              <a:buNone/>
            </a:pPr>
            <a:r>
              <a:rPr lang="en-US" sz="975" b="1" dirty="0">
                <a:solidFill>
                  <a:srgbClr val="08534F"/>
                </a:solidFill>
                <a:latin typeface="Microsoft YaHei UI" pitchFamily="34" charset="0"/>
                <a:ea typeface="Microsoft YaHei" pitchFamily="34" charset="-122"/>
                <a:cs typeface="Microsoft YaHei UI" pitchFamily="34" charset="-120"/>
              </a:rPr>
              <a:t>My lead</a:t>
            </a:r>
            <a:endParaRPr lang="en-US" sz="975" dirty="0">
              <a:latin typeface="Microsoft YaHei UI" pitchFamily="34" charset="0"/>
              <a:ea typeface="Microsoft YaHei" pitchFamily="34" charset="-122"/>
              <a:cs typeface="Microsoft YaHei UI" pitchFamily="34" charset="-120"/>
            </a:endParaRPr>
          </a:p>
        </p:txBody>
      </p:sp>
      <p:sp>
        <p:nvSpPr>
          <p:cNvPr id="11" name="Text 9"/>
          <p:cNvSpPr/>
          <p:nvPr/>
        </p:nvSpPr>
        <p:spPr>
          <a:xfrm>
            <a:off x="762000" y="1676510"/>
            <a:ext cx="11430000" cy="1920240"/>
          </a:xfrm>
          <a:prstGeom prst="rect">
            <a:avLst/>
          </a:prstGeom>
          <a:noFill/>
          <a:ln/>
        </p:spPr>
        <p:txBody>
          <a:bodyPr wrap="none" lIns="0" tIns="0" rIns="0" bIns="0" rtlCol="0" anchor="t"/>
          <a:lstStyle/>
          <a:p>
            <a:pPr algn="l" indent="0" marL="0">
              <a:buNone/>
            </a:pPr>
            <a:r>
              <a:rPr lang="en-US" sz="12600" b="1" dirty="0">
                <a:solidFill>
                  <a:srgbClr val="0B6E69"/>
                </a:solidFill>
                <a:latin typeface="Bahnschrift" pitchFamily="34" charset="0"/>
                <a:ea typeface="Microsoft YaHei" pitchFamily="34" charset="-122"/>
                <a:cs typeface="Bahnschrift" pitchFamily="34" charset="-120"/>
              </a:rPr>
              <a:t>34</a:t>
            </a:r>
            <a:endParaRPr lang="en-US" sz="12600" dirty="0">
              <a:latin typeface="Bahnschrift" pitchFamily="34" charset="0"/>
              <a:ea typeface="Microsoft YaHei" pitchFamily="34" charset="-122"/>
              <a:cs typeface="Bahnschrift" pitchFamily="34" charset="-120"/>
            </a:endParaRPr>
          </a:p>
        </p:txBody>
      </p:sp>
      <p:sp>
        <p:nvSpPr>
          <p:cNvPr id="12" name="Text 10"/>
          <p:cNvSpPr/>
          <p:nvPr/>
        </p:nvSpPr>
        <p:spPr>
          <a:xfrm>
            <a:off x="2613950" y="3010498"/>
            <a:ext cx="9578050" cy="320040"/>
          </a:xfrm>
          <a:prstGeom prst="rect">
            <a:avLst/>
          </a:prstGeom>
          <a:noFill/>
          <a:ln/>
        </p:spPr>
        <p:txBody>
          <a:bodyPr wrap="none" lIns="0" tIns="0" rIns="0" bIns="0" rtlCol="0" anchor="t"/>
          <a:lstStyle/>
          <a:p>
            <a:pPr algn="l" indent="0" marL="0">
              <a:buNone/>
            </a:pPr>
            <a:r>
              <a:rPr lang="en-US" sz="2100" b="1" dirty="0">
                <a:solidFill>
                  <a:srgbClr val="0B6E69"/>
                </a:solidFill>
                <a:latin typeface="Microsoft YaHei UI" pitchFamily="34" charset="0"/>
                <a:ea typeface="Microsoft YaHei" pitchFamily="34" charset="-122"/>
                <a:cs typeface="Microsoft YaHei UI" pitchFamily="34" charset="-120"/>
              </a:rPr>
              <a:t>days</a:t>
            </a:r>
            <a:endParaRPr lang="en-US" sz="2100" dirty="0">
              <a:latin typeface="Microsoft YaHei UI" pitchFamily="34" charset="0"/>
              <a:ea typeface="Microsoft YaHei" pitchFamily="34" charset="-122"/>
              <a:cs typeface="Microsoft YaHei UI" pitchFamily="34" charset="-120"/>
            </a:endParaRPr>
          </a:p>
        </p:txBody>
      </p:sp>
      <p:sp>
        <p:nvSpPr>
          <p:cNvPr id="13" name="Text 11"/>
          <p:cNvSpPr/>
          <p:nvPr/>
        </p:nvSpPr>
        <p:spPr>
          <a:xfrm>
            <a:off x="762000" y="3587185"/>
            <a:ext cx="114300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Channel stock cover in 2026</a:t>
            </a:r>
            <a:endParaRPr lang="en-US" sz="1200" dirty="0">
              <a:latin typeface="Microsoft YaHei UI" pitchFamily="34" charset="0"/>
              <a:ea typeface="Microsoft YaHei" pitchFamily="34" charset="-122"/>
              <a:cs typeface="Microsoft YaHei UI" pitchFamily="34" charset="-120"/>
            </a:endParaRPr>
          </a:p>
        </p:txBody>
      </p:sp>
      <p:sp>
        <p:nvSpPr>
          <p:cNvPr id="14" name="Shape 12"/>
          <p:cNvSpPr/>
          <p:nvPr/>
        </p:nvSpPr>
        <p:spPr>
          <a:xfrm>
            <a:off x="7048500" y="1771650"/>
            <a:ext cx="4381500" cy="19050"/>
          </a:xfrm>
          <a:prstGeom prst="rect">
            <a:avLst/>
          </a:prstGeom>
          <a:solidFill>
            <a:srgbClr val="15191E"/>
          </a:solidFill>
          <a:ln/>
        </p:spPr>
      </p:sp>
      <p:sp>
        <p:nvSpPr>
          <p:cNvPr id="15" name="Text 13"/>
          <p:cNvSpPr/>
          <p:nvPr/>
        </p:nvSpPr>
        <p:spPr>
          <a:xfrm>
            <a:off x="7048500" y="1956066"/>
            <a:ext cx="5143500" cy="685800"/>
          </a:xfrm>
          <a:prstGeom prst="rect">
            <a:avLst/>
          </a:prstGeom>
          <a:noFill/>
          <a:ln/>
        </p:spPr>
        <p:txBody>
          <a:bodyPr wrap="none" lIns="0" tIns="0" rIns="0" bIns="0" rtlCol="0" anchor="t"/>
          <a:lstStyle/>
          <a:p>
            <a:pPr algn="l" indent="0" marL="0">
              <a:buNone/>
            </a:pPr>
            <a:r>
              <a:rPr lang="en-US" sz="4500" b="1" dirty="0">
                <a:solidFill>
                  <a:srgbClr val="15191E"/>
                </a:solidFill>
                <a:latin typeface="Bahnschrift" pitchFamily="34" charset="0"/>
                <a:ea typeface="Microsoft YaHei" pitchFamily="34" charset="-122"/>
                <a:cs typeface="Bahnschrift" pitchFamily="34" charset="-120"/>
              </a:rPr>
              <a:t>27</a:t>
            </a:r>
            <a:endParaRPr lang="en-US" sz="4500" dirty="0">
              <a:latin typeface="Bahnschrift" pitchFamily="34" charset="0"/>
              <a:ea typeface="Microsoft YaHei" pitchFamily="34" charset="-122"/>
              <a:cs typeface="Bahnschrift" pitchFamily="34" charset="-120"/>
            </a:endParaRPr>
          </a:p>
        </p:txBody>
      </p:sp>
      <p:sp>
        <p:nvSpPr>
          <p:cNvPr id="16" name="Text 14"/>
          <p:cNvSpPr/>
          <p:nvPr/>
        </p:nvSpPr>
        <p:spPr>
          <a:xfrm>
            <a:off x="7688694" y="2359183"/>
            <a:ext cx="4503306"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 6</a:t>
            </a:r>
            <a:endParaRPr lang="en-US" sz="1350" dirty="0">
              <a:latin typeface="Microsoft YaHei UI" pitchFamily="34" charset="0"/>
              <a:ea typeface="Microsoft YaHei" pitchFamily="34" charset="-122"/>
              <a:cs typeface="Microsoft YaHei UI" pitchFamily="34" charset="-120"/>
            </a:endParaRPr>
          </a:p>
        </p:txBody>
      </p:sp>
      <p:sp>
        <p:nvSpPr>
          <p:cNvPr id="17" name="Text 15"/>
          <p:cNvSpPr/>
          <p:nvPr/>
        </p:nvSpPr>
        <p:spPr>
          <a:xfrm>
            <a:off x="7048500" y="2691835"/>
            <a:ext cx="51435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Cross-region selling complaints</a:t>
            </a:r>
            <a:endParaRPr lang="en-US" sz="1200" dirty="0">
              <a:latin typeface="Microsoft YaHei UI" pitchFamily="34" charset="0"/>
              <a:ea typeface="Microsoft YaHei" pitchFamily="34" charset="-122"/>
              <a:cs typeface="Microsoft YaHei UI" pitchFamily="34" charset="-120"/>
            </a:endParaRPr>
          </a:p>
        </p:txBody>
      </p:sp>
      <p:sp>
        <p:nvSpPr>
          <p:cNvPr id="18" name="Shape 16"/>
          <p:cNvSpPr/>
          <p:nvPr/>
        </p:nvSpPr>
        <p:spPr>
          <a:xfrm>
            <a:off x="7048500" y="3143250"/>
            <a:ext cx="4381500" cy="9525"/>
          </a:xfrm>
          <a:prstGeom prst="rect">
            <a:avLst/>
          </a:prstGeom>
          <a:solidFill>
            <a:srgbClr val="D9DDE2"/>
          </a:solidFill>
          <a:ln/>
        </p:spPr>
      </p:sp>
      <p:sp>
        <p:nvSpPr>
          <p:cNvPr id="19" name="Text 17"/>
          <p:cNvSpPr/>
          <p:nvPr/>
        </p:nvSpPr>
        <p:spPr>
          <a:xfrm>
            <a:off x="7048500" y="3318141"/>
            <a:ext cx="5143500" cy="685800"/>
          </a:xfrm>
          <a:prstGeom prst="rect">
            <a:avLst/>
          </a:prstGeom>
          <a:noFill/>
          <a:ln/>
        </p:spPr>
        <p:txBody>
          <a:bodyPr wrap="none" lIns="0" tIns="0" rIns="0" bIns="0" rtlCol="0" anchor="t"/>
          <a:lstStyle/>
          <a:p>
            <a:pPr algn="l" indent="0" marL="0">
              <a:buNone/>
            </a:pPr>
            <a:r>
              <a:rPr lang="en-US" sz="4500" b="1" dirty="0">
                <a:solidFill>
                  <a:srgbClr val="15191E"/>
                </a:solidFill>
                <a:latin typeface="Bahnschrift" pitchFamily="34" charset="0"/>
                <a:ea typeface="Microsoft YaHei" pitchFamily="34" charset="-122"/>
                <a:cs typeface="Bahnschrift" pitchFamily="34" charset="-120"/>
              </a:rPr>
              <a:t>380</a:t>
            </a:r>
            <a:endParaRPr lang="en-US" sz="4500" dirty="0">
              <a:latin typeface="Bahnschrift" pitchFamily="34" charset="0"/>
              <a:ea typeface="Microsoft YaHei" pitchFamily="34" charset="-122"/>
              <a:cs typeface="Bahnschrift" pitchFamily="34" charset="-120"/>
            </a:endParaRPr>
          </a:p>
        </p:txBody>
      </p:sp>
      <p:sp>
        <p:nvSpPr>
          <p:cNvPr id="20" name="Text 18"/>
          <p:cNvSpPr/>
          <p:nvPr/>
        </p:nvSpPr>
        <p:spPr>
          <a:xfrm>
            <a:off x="7048500" y="4053910"/>
            <a:ext cx="51435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Stores on the weekly board</a:t>
            </a:r>
            <a:endParaRPr lang="en-US" sz="1200" dirty="0">
              <a:latin typeface="Microsoft YaHei UI" pitchFamily="34" charset="0"/>
              <a:ea typeface="Microsoft YaHei" pitchFamily="34" charset="-122"/>
              <a:cs typeface="Microsoft YaHei UI" pitchFamily="34" charset="-120"/>
            </a:endParaRPr>
          </a:p>
        </p:txBody>
      </p:sp>
      <p:sp>
        <p:nvSpPr>
          <p:cNvPr id="21" name="Shape 19"/>
          <p:cNvSpPr/>
          <p:nvPr/>
        </p:nvSpPr>
        <p:spPr>
          <a:xfrm>
            <a:off x="7048500" y="4505325"/>
            <a:ext cx="4381500" cy="9525"/>
          </a:xfrm>
          <a:prstGeom prst="rect">
            <a:avLst/>
          </a:prstGeom>
          <a:solidFill>
            <a:srgbClr val="D9DDE2"/>
          </a:solidFill>
          <a:ln/>
        </p:spPr>
      </p:sp>
      <p:sp>
        <p:nvSpPr>
          <p:cNvPr id="22" name="Text 20"/>
          <p:cNvSpPr/>
          <p:nvPr/>
        </p:nvSpPr>
        <p:spPr>
          <a:xfrm>
            <a:off x="762000" y="4509434"/>
            <a:ext cx="114300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2025</a:t>
            </a:r>
            <a:endParaRPr lang="en-US" sz="1050" dirty="0">
              <a:latin typeface="Microsoft YaHei UI" pitchFamily="34" charset="0"/>
              <a:ea typeface="Microsoft YaHei" pitchFamily="34" charset="-122"/>
              <a:cs typeface="Microsoft YaHei UI" pitchFamily="34" charset="-120"/>
            </a:endParaRPr>
          </a:p>
        </p:txBody>
      </p:sp>
      <p:sp>
        <p:nvSpPr>
          <p:cNvPr id="23" name="Shape 21"/>
          <p:cNvSpPr/>
          <p:nvPr/>
        </p:nvSpPr>
        <p:spPr>
          <a:xfrm>
            <a:off x="1543050" y="4476750"/>
            <a:ext cx="3962400" cy="228600"/>
          </a:xfrm>
          <a:prstGeom prst="rect">
            <a:avLst/>
          </a:prstGeom>
          <a:solidFill>
            <a:srgbClr val="A5AAB0"/>
          </a:solidFill>
          <a:ln/>
        </p:spPr>
      </p:sp>
      <p:sp>
        <p:nvSpPr>
          <p:cNvPr id="24" name="Text 22"/>
          <p:cNvSpPr/>
          <p:nvPr/>
        </p:nvSpPr>
        <p:spPr>
          <a:xfrm>
            <a:off x="5600700" y="4468372"/>
            <a:ext cx="6591300"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52 </a:t>
            </a:r>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days</a:t>
            </a:r>
            <a:endParaRPr lang="en-US" sz="1500" dirty="0">
              <a:latin typeface="Bahnschrift" pitchFamily="34" charset="0"/>
              <a:ea typeface="Microsoft YaHei" pitchFamily="34" charset="-122"/>
              <a:cs typeface="Bahnschrift" pitchFamily="34" charset="-120"/>
            </a:endParaRPr>
          </a:p>
        </p:txBody>
      </p:sp>
      <p:sp>
        <p:nvSpPr>
          <p:cNvPr id="25" name="Text 23"/>
          <p:cNvSpPr/>
          <p:nvPr/>
        </p:nvSpPr>
        <p:spPr>
          <a:xfrm>
            <a:off x="762000" y="4871384"/>
            <a:ext cx="114300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2026</a:t>
            </a:r>
            <a:endParaRPr lang="en-US" sz="1050" dirty="0">
              <a:latin typeface="Microsoft YaHei UI" pitchFamily="34" charset="0"/>
              <a:ea typeface="Microsoft YaHei" pitchFamily="34" charset="-122"/>
              <a:cs typeface="Microsoft YaHei UI" pitchFamily="34" charset="-120"/>
            </a:endParaRPr>
          </a:p>
        </p:txBody>
      </p:sp>
      <p:sp>
        <p:nvSpPr>
          <p:cNvPr id="26" name="Shape 24"/>
          <p:cNvSpPr/>
          <p:nvPr/>
        </p:nvSpPr>
        <p:spPr>
          <a:xfrm>
            <a:off x="1543050" y="4838700"/>
            <a:ext cx="2590800" cy="228600"/>
          </a:xfrm>
          <a:prstGeom prst="rect">
            <a:avLst/>
          </a:prstGeom>
          <a:solidFill>
            <a:srgbClr val="0B6E69"/>
          </a:solidFill>
          <a:ln/>
        </p:spPr>
      </p:sp>
      <p:sp>
        <p:nvSpPr>
          <p:cNvPr id="27" name="Text 25"/>
          <p:cNvSpPr/>
          <p:nvPr/>
        </p:nvSpPr>
        <p:spPr>
          <a:xfrm>
            <a:off x="4229100" y="4830322"/>
            <a:ext cx="7962900"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34 </a:t>
            </a:r>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days</a:t>
            </a:r>
            <a:endParaRPr lang="en-US" sz="1500" dirty="0">
              <a:latin typeface="Bahnschrift" pitchFamily="34" charset="0"/>
              <a:ea typeface="Microsoft YaHei" pitchFamily="34" charset="-122"/>
              <a:cs typeface="Bahnschrift" pitchFamily="34" charset="-120"/>
            </a:endParaRPr>
          </a:p>
        </p:txBody>
      </p:sp>
      <p:sp>
        <p:nvSpPr>
          <p:cNvPr id="28" name="Text 26"/>
          <p:cNvSpPr/>
          <p:nvPr/>
        </p:nvSpPr>
        <p:spPr>
          <a:xfrm>
            <a:off x="5024723" y="4830322"/>
            <a:ext cx="7167277" cy="228600"/>
          </a:xfrm>
          <a:prstGeom prst="rect">
            <a:avLst/>
          </a:prstGeom>
          <a:noFill/>
          <a:ln/>
        </p:spPr>
        <p:txBody>
          <a:bodyPr wrap="none" lIns="0" tIns="0" rIns="0" bIns="0" rtlCol="0" anchor="t"/>
          <a:lstStyle/>
          <a:p>
            <a:pPr algn="l" indent="0" marL="0">
              <a:buNone/>
            </a:pPr>
            <a:r>
              <a:rPr lang="en-US" sz="1500" b="1" dirty="0">
                <a:solidFill>
                  <a:srgbClr val="08534F"/>
                </a:solidFill>
                <a:latin typeface="Microsoft YaHei UI" pitchFamily="34" charset="0"/>
                <a:ea typeface="Microsoft YaHei" pitchFamily="34" charset="-122"/>
                <a:cs typeface="Microsoft YaHei UI" pitchFamily="34" charset="-120"/>
              </a:rPr>
              <a:t>−</a:t>
            </a:r>
            <a:pPr algn="l" indent="0" marL="0">
              <a:buNone/>
            </a:pPr>
            <a:r>
              <a:rPr lang="en-US" sz="1500" b="1" dirty="0">
                <a:solidFill>
                  <a:srgbClr val="08534F"/>
                </a:solidFill>
                <a:latin typeface="Bahnschrift" pitchFamily="34" charset="0"/>
                <a:ea typeface="Microsoft YaHei" pitchFamily="34" charset="-122"/>
                <a:cs typeface="Bahnschrift" pitchFamily="34" charset="-120"/>
              </a:rPr>
              <a:t>18 </a:t>
            </a:r>
            <a:pPr algn="l" indent="0" marL="0">
              <a:buNone/>
            </a:pPr>
            <a:r>
              <a:rPr lang="en-US" sz="1500" b="1" dirty="0">
                <a:solidFill>
                  <a:srgbClr val="08534F"/>
                </a:solidFill>
                <a:latin typeface="Microsoft YaHei UI" pitchFamily="34" charset="0"/>
                <a:ea typeface="Microsoft YaHei" pitchFamily="34" charset="-122"/>
                <a:cs typeface="Microsoft YaHei UI" pitchFamily="34" charset="-120"/>
              </a:rPr>
              <a:t>days</a:t>
            </a:r>
            <a:endParaRPr lang="en-US" sz="1500" dirty="0">
              <a:latin typeface="Microsoft YaHei UI" pitchFamily="34" charset="0"/>
              <a:ea typeface="Microsoft YaHei" pitchFamily="34" charset="-122"/>
              <a:cs typeface="Microsoft YaHei UI" pitchFamily="34" charset="-120"/>
            </a:endParaRPr>
          </a:p>
        </p:txBody>
      </p:sp>
      <p:sp>
        <p:nvSpPr>
          <p:cNvPr id="29" name="Text 27"/>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Basis: channel stock divided by average daily shipments at stores on the board, monthly average</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7627765"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8"/>
          <p:cNvSpPr/>
          <p:nvPr/>
        </p:nvSpPr>
        <p:spPr>
          <a:xfrm>
            <a:off x="0" y="6420653"/>
            <a:ext cx="78105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9</a:t>
            </a:fld>
            <a:endParaRPr lang="en-US" sz="1050" dirty="0">
              <a:latin typeface="Bahnschrift" pitchFamily="34" charset="0"/>
              <a:ea typeface="Microsoft YaHei" pitchFamily="34" charset="-122"/>
              <a:cs typeface="Bahnschrift" pitchFamily="34" charset="-120"/>
            </a:endParaRPr>
          </a:p>
        </p:txBody>
      </p:sp>
      <p:pic>
        <p:nvPicPr>
          <p:cNvPr id="6" name="Image 0" descr="preencoded.png">    </p:cNvPr>
          <p:cNvPicPr>
            <a:picLocks noChangeAspect="1"/>
          </p:cNvPicPr>
          <p:nvPr/>
        </p:nvPicPr>
        <p:blipFill>
          <a:blip r:embed="rId1"/>
          <a:srcRect l="14089" r="14091" t="3" b="3"/>
          <a:stretch/>
        </p:blipFill>
        <p:spPr>
          <a:xfrm>
            <a:off x="8382000" y="0"/>
            <a:ext cx="3810000" cy="6858000"/>
          </a:xfrm>
          <a:prstGeom prst="rect">
            <a:avLst/>
          </a:prstGeom>
        </p:spPr>
      </p:pic>
      <p:sp>
        <p:nvSpPr>
          <p:cNvPr id="7"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02</a:t>
            </a:r>
            <a:endParaRPr lang="en-US" sz="1200" dirty="0">
              <a:latin typeface="Bahnschrift" pitchFamily="34" charset="0"/>
              <a:ea typeface="Microsoft YaHei" pitchFamily="34" charset="-122"/>
              <a:cs typeface="Bahnschrift" pitchFamily="34" charset="-120"/>
            </a:endParaRPr>
          </a:p>
        </p:txBody>
      </p:sp>
      <p:sp>
        <p:nvSpPr>
          <p:cNvPr id="8" name="Text 5"/>
          <p:cNvSpPr/>
          <p:nvPr/>
        </p:nvSpPr>
        <p:spPr>
          <a:xfrm>
            <a:off x="1020089" y="557512"/>
            <a:ext cx="1117191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9"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Two left, two joined, one became a team lead</a:t>
            </a:r>
            <a:endParaRPr lang="en-US" sz="2400" dirty="0">
              <a:latin typeface="Microsoft YaHei UI" pitchFamily="34" charset="0"/>
              <a:ea typeface="Microsoft YaHei" pitchFamily="34" charset="-122"/>
              <a:cs typeface="Microsoft YaHei UI" pitchFamily="34" charset="-120"/>
            </a:endParaRPr>
          </a:p>
        </p:txBody>
      </p:sp>
      <p:sp>
        <p:nvSpPr>
          <p:cNvPr id="10" name="Shape 7"/>
          <p:cNvSpPr/>
          <p:nvPr/>
        </p:nvSpPr>
        <p:spPr>
          <a:xfrm>
            <a:off x="762000" y="1943100"/>
            <a:ext cx="7048500" cy="19050"/>
          </a:xfrm>
          <a:prstGeom prst="rect">
            <a:avLst/>
          </a:prstGeom>
          <a:solidFill>
            <a:srgbClr val="15191E"/>
          </a:solidFill>
          <a:ln/>
        </p:spPr>
      </p:sp>
      <p:sp>
        <p:nvSpPr>
          <p:cNvPr id="11" name="Text 8"/>
          <p:cNvSpPr/>
          <p:nvPr/>
        </p:nvSpPr>
        <p:spPr>
          <a:xfrm>
            <a:off x="762000" y="2147825"/>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In January</a:t>
            </a:r>
            <a:endParaRPr lang="en-US" sz="975" dirty="0">
              <a:latin typeface="Microsoft YaHei UI" pitchFamily="34" charset="0"/>
              <a:ea typeface="Microsoft YaHei" pitchFamily="34" charset="-122"/>
              <a:cs typeface="Microsoft YaHei UI" pitchFamily="34" charset="-120"/>
            </a:endParaRPr>
          </a:p>
        </p:txBody>
      </p:sp>
      <p:sp>
        <p:nvSpPr>
          <p:cNvPr id="12" name="Text 9"/>
          <p:cNvSpPr/>
          <p:nvPr/>
        </p:nvSpPr>
        <p:spPr>
          <a:xfrm>
            <a:off x="762000" y="2317328"/>
            <a:ext cx="11430000" cy="548640"/>
          </a:xfrm>
          <a:prstGeom prst="rect">
            <a:avLst/>
          </a:prstGeom>
          <a:noFill/>
          <a:ln/>
        </p:spPr>
        <p:txBody>
          <a:bodyPr wrap="none" lIns="0" tIns="0" rIns="0" bIns="0" rtlCol="0" anchor="t"/>
          <a:lstStyle/>
          <a:p>
            <a:pPr algn="l" indent="0" marL="0">
              <a:buNone/>
            </a:pPr>
            <a:r>
              <a:rPr lang="en-US" sz="3600" b="1" dirty="0">
                <a:solidFill>
                  <a:srgbClr val="15191E"/>
                </a:solidFill>
                <a:latin typeface="Bahnschrift" pitchFamily="34" charset="0"/>
                <a:ea typeface="Microsoft YaHei" pitchFamily="34" charset="-122"/>
                <a:cs typeface="Bahnschrift" pitchFamily="34" charset="-120"/>
              </a:rPr>
              <a:t>8</a:t>
            </a:r>
            <a:endParaRPr lang="en-US" sz="3600" dirty="0">
              <a:latin typeface="Bahnschrift" pitchFamily="34" charset="0"/>
              <a:ea typeface="Microsoft YaHei" pitchFamily="34" charset="-122"/>
              <a:cs typeface="Bahnschrift" pitchFamily="34" charset="-120"/>
            </a:endParaRPr>
          </a:p>
        </p:txBody>
      </p:sp>
      <p:sp>
        <p:nvSpPr>
          <p:cNvPr id="13" name="Shape 10"/>
          <p:cNvSpPr/>
          <p:nvPr/>
        </p:nvSpPr>
        <p:spPr>
          <a:xfrm>
            <a:off x="817563" y="2938463"/>
            <a:ext cx="79375" cy="79375"/>
          </a:xfrm>
          <a:prstGeom prst="ellipse">
            <a:avLst/>
          </a:prstGeom>
          <a:noFill/>
          <a:ln w="15875">
            <a:solidFill>
              <a:srgbClr val="15191E"/>
            </a:solidFill>
            <a:prstDash val="solid"/>
          </a:ln>
        </p:spPr>
      </p:sp>
      <p:sp>
        <p:nvSpPr>
          <p:cNvPr id="14" name="Shape 11"/>
          <p:cNvSpPr/>
          <p:nvPr/>
        </p:nvSpPr>
        <p:spPr>
          <a:xfrm>
            <a:off x="793750" y="3017837"/>
            <a:ext cx="127000" cy="63500"/>
          </a:xfrm>
          <a:custGeom>
            <a:avLst/>
            <a:gdLst/>
            <a:ahLst/>
            <a:cxnLst/>
            <a:rect l="l" t="t" r="r" b="b"/>
            <a:pathLst>
              <a:path w="127000" h="63500">
                <a:moveTo>
                  <a:pt x="127000" y="63500"/>
                </a:moveTo>
                <a:arcTo hR="63500" wR="63500" stAng="0" swAng="-10800000"/>
              </a:path>
            </a:pathLst>
          </a:custGeom>
          <a:noFill/>
          <a:ln w="15875">
            <a:solidFill>
              <a:srgbClr val="15191E"/>
            </a:solidFill>
            <a:prstDash val="solid"/>
          </a:ln>
        </p:spPr>
      </p:sp>
      <p:sp>
        <p:nvSpPr>
          <p:cNvPr id="15" name="Shape 12"/>
          <p:cNvSpPr/>
          <p:nvPr/>
        </p:nvSpPr>
        <p:spPr>
          <a:xfrm>
            <a:off x="1036638" y="2938463"/>
            <a:ext cx="79375" cy="79375"/>
          </a:xfrm>
          <a:prstGeom prst="ellipse">
            <a:avLst/>
          </a:prstGeom>
          <a:noFill/>
          <a:ln w="15875">
            <a:solidFill>
              <a:srgbClr val="15191E"/>
            </a:solidFill>
            <a:prstDash val="solid"/>
          </a:ln>
        </p:spPr>
      </p:sp>
      <p:sp>
        <p:nvSpPr>
          <p:cNvPr id="16" name="Shape 13"/>
          <p:cNvSpPr/>
          <p:nvPr/>
        </p:nvSpPr>
        <p:spPr>
          <a:xfrm>
            <a:off x="1012825" y="3017837"/>
            <a:ext cx="127000" cy="63500"/>
          </a:xfrm>
          <a:custGeom>
            <a:avLst/>
            <a:gdLst/>
            <a:ahLst/>
            <a:cxnLst/>
            <a:rect l="l" t="t" r="r" b="b"/>
            <a:pathLst>
              <a:path w="127000" h="63500">
                <a:moveTo>
                  <a:pt x="127000" y="63500"/>
                </a:moveTo>
                <a:arcTo hR="63500" wR="63500" stAng="0" swAng="-10800000"/>
              </a:path>
            </a:pathLst>
          </a:custGeom>
          <a:noFill/>
          <a:ln w="15875">
            <a:solidFill>
              <a:srgbClr val="15191E"/>
            </a:solidFill>
            <a:prstDash val="solid"/>
          </a:ln>
        </p:spPr>
      </p:sp>
      <p:sp>
        <p:nvSpPr>
          <p:cNvPr id="17" name="Shape 14"/>
          <p:cNvSpPr/>
          <p:nvPr/>
        </p:nvSpPr>
        <p:spPr>
          <a:xfrm>
            <a:off x="1255713" y="2938463"/>
            <a:ext cx="79375" cy="79375"/>
          </a:xfrm>
          <a:prstGeom prst="ellipse">
            <a:avLst/>
          </a:prstGeom>
          <a:noFill/>
          <a:ln w="15875">
            <a:solidFill>
              <a:srgbClr val="15191E"/>
            </a:solidFill>
            <a:prstDash val="solid"/>
          </a:ln>
        </p:spPr>
      </p:sp>
      <p:sp>
        <p:nvSpPr>
          <p:cNvPr id="18" name="Shape 15"/>
          <p:cNvSpPr/>
          <p:nvPr/>
        </p:nvSpPr>
        <p:spPr>
          <a:xfrm>
            <a:off x="1231900" y="3017838"/>
            <a:ext cx="127000" cy="63500"/>
          </a:xfrm>
          <a:custGeom>
            <a:avLst/>
            <a:gdLst/>
            <a:ahLst/>
            <a:cxnLst/>
            <a:rect l="l" t="t" r="r" b="b"/>
            <a:pathLst>
              <a:path w="127000" h="63500">
                <a:moveTo>
                  <a:pt x="127000" y="63500"/>
                </a:moveTo>
                <a:arcTo hR="63500" wR="63500" stAng="21600000" swAng="-10800000"/>
              </a:path>
            </a:pathLst>
          </a:custGeom>
          <a:noFill/>
          <a:ln w="15875">
            <a:solidFill>
              <a:srgbClr val="15191E"/>
            </a:solidFill>
            <a:prstDash val="solid"/>
          </a:ln>
        </p:spPr>
      </p:sp>
      <p:sp>
        <p:nvSpPr>
          <p:cNvPr id="19" name="Shape 16"/>
          <p:cNvSpPr/>
          <p:nvPr/>
        </p:nvSpPr>
        <p:spPr>
          <a:xfrm>
            <a:off x="1474788" y="2938463"/>
            <a:ext cx="79375" cy="79375"/>
          </a:xfrm>
          <a:prstGeom prst="ellipse">
            <a:avLst/>
          </a:prstGeom>
          <a:noFill/>
          <a:ln w="15875">
            <a:solidFill>
              <a:srgbClr val="15191E"/>
            </a:solidFill>
            <a:prstDash val="solid"/>
          </a:ln>
        </p:spPr>
      </p:sp>
      <p:sp>
        <p:nvSpPr>
          <p:cNvPr id="20" name="Shape 17"/>
          <p:cNvSpPr/>
          <p:nvPr/>
        </p:nvSpPr>
        <p:spPr>
          <a:xfrm>
            <a:off x="1450975" y="3017838"/>
            <a:ext cx="127000" cy="63500"/>
          </a:xfrm>
          <a:custGeom>
            <a:avLst/>
            <a:gdLst/>
            <a:ahLst/>
            <a:cxnLst/>
            <a:rect l="l" t="t" r="r" b="b"/>
            <a:pathLst>
              <a:path w="127000" h="63500">
                <a:moveTo>
                  <a:pt x="127000" y="63500"/>
                </a:moveTo>
                <a:arcTo hR="63500" wR="63500" stAng="21600000" swAng="-10800000"/>
              </a:path>
            </a:pathLst>
          </a:custGeom>
          <a:noFill/>
          <a:ln w="15875">
            <a:solidFill>
              <a:srgbClr val="15191E"/>
            </a:solidFill>
            <a:prstDash val="solid"/>
          </a:ln>
        </p:spPr>
      </p:sp>
      <p:sp>
        <p:nvSpPr>
          <p:cNvPr id="21" name="Shape 18"/>
          <p:cNvSpPr/>
          <p:nvPr/>
        </p:nvSpPr>
        <p:spPr>
          <a:xfrm>
            <a:off x="1693863" y="2938463"/>
            <a:ext cx="79375" cy="79375"/>
          </a:xfrm>
          <a:prstGeom prst="ellipse">
            <a:avLst/>
          </a:prstGeom>
          <a:noFill/>
          <a:ln w="15875">
            <a:solidFill>
              <a:srgbClr val="15191E"/>
            </a:solidFill>
            <a:prstDash val="solid"/>
          </a:ln>
        </p:spPr>
      </p:sp>
      <p:sp>
        <p:nvSpPr>
          <p:cNvPr id="22" name="Shape 19"/>
          <p:cNvSpPr/>
          <p:nvPr/>
        </p:nvSpPr>
        <p:spPr>
          <a:xfrm>
            <a:off x="1670050" y="3017838"/>
            <a:ext cx="127000" cy="63500"/>
          </a:xfrm>
          <a:custGeom>
            <a:avLst/>
            <a:gdLst/>
            <a:ahLst/>
            <a:cxnLst/>
            <a:rect l="l" t="t" r="r" b="b"/>
            <a:pathLst>
              <a:path w="127000" h="63500">
                <a:moveTo>
                  <a:pt x="127000" y="63500"/>
                </a:moveTo>
                <a:arcTo hR="63500" wR="63500" stAng="21600000" swAng="-10800000"/>
              </a:path>
            </a:pathLst>
          </a:custGeom>
          <a:noFill/>
          <a:ln w="15875">
            <a:solidFill>
              <a:srgbClr val="15191E"/>
            </a:solidFill>
            <a:prstDash val="solid"/>
          </a:ln>
        </p:spPr>
      </p:sp>
      <p:sp>
        <p:nvSpPr>
          <p:cNvPr id="23" name="Shape 20"/>
          <p:cNvSpPr/>
          <p:nvPr/>
        </p:nvSpPr>
        <p:spPr>
          <a:xfrm>
            <a:off x="1912938" y="2938463"/>
            <a:ext cx="79375" cy="79375"/>
          </a:xfrm>
          <a:prstGeom prst="ellipse">
            <a:avLst/>
          </a:prstGeom>
          <a:noFill/>
          <a:ln w="15875">
            <a:solidFill>
              <a:srgbClr val="15191E"/>
            </a:solidFill>
            <a:prstDash val="solid"/>
          </a:ln>
        </p:spPr>
      </p:sp>
      <p:sp>
        <p:nvSpPr>
          <p:cNvPr id="24" name="Shape 21"/>
          <p:cNvSpPr/>
          <p:nvPr/>
        </p:nvSpPr>
        <p:spPr>
          <a:xfrm>
            <a:off x="1889125" y="3017838"/>
            <a:ext cx="127000" cy="63500"/>
          </a:xfrm>
          <a:custGeom>
            <a:avLst/>
            <a:gdLst/>
            <a:ahLst/>
            <a:cxnLst/>
            <a:rect l="l" t="t" r="r" b="b"/>
            <a:pathLst>
              <a:path w="127000" h="63500">
                <a:moveTo>
                  <a:pt x="127000" y="63500"/>
                </a:moveTo>
                <a:arcTo hR="63500" wR="63500" stAng="21600000" swAng="-10800000"/>
              </a:path>
            </a:pathLst>
          </a:custGeom>
          <a:noFill/>
          <a:ln w="15875">
            <a:solidFill>
              <a:srgbClr val="15191E"/>
            </a:solidFill>
            <a:prstDash val="solid"/>
          </a:ln>
        </p:spPr>
      </p:sp>
      <p:sp>
        <p:nvSpPr>
          <p:cNvPr id="25" name="Shape 22"/>
          <p:cNvSpPr/>
          <p:nvPr/>
        </p:nvSpPr>
        <p:spPr>
          <a:xfrm>
            <a:off x="2132013" y="2938463"/>
            <a:ext cx="79375" cy="79375"/>
          </a:xfrm>
          <a:prstGeom prst="ellipse">
            <a:avLst/>
          </a:prstGeom>
          <a:noFill/>
          <a:ln w="15875">
            <a:solidFill>
              <a:srgbClr val="15191E"/>
            </a:solidFill>
            <a:prstDash val="solid"/>
          </a:ln>
        </p:spPr>
      </p:sp>
      <p:sp>
        <p:nvSpPr>
          <p:cNvPr id="26" name="Shape 23"/>
          <p:cNvSpPr/>
          <p:nvPr/>
        </p:nvSpPr>
        <p:spPr>
          <a:xfrm>
            <a:off x="2108200" y="3017838"/>
            <a:ext cx="127000" cy="63500"/>
          </a:xfrm>
          <a:custGeom>
            <a:avLst/>
            <a:gdLst/>
            <a:ahLst/>
            <a:cxnLst/>
            <a:rect l="l" t="t" r="r" b="b"/>
            <a:pathLst>
              <a:path w="127000" h="63500">
                <a:moveTo>
                  <a:pt x="127000" y="63500"/>
                </a:moveTo>
                <a:arcTo hR="63500" wR="63500" stAng="21600000" swAng="-10800000"/>
              </a:path>
            </a:pathLst>
          </a:custGeom>
          <a:noFill/>
          <a:ln w="15875">
            <a:solidFill>
              <a:srgbClr val="15191E"/>
            </a:solidFill>
            <a:prstDash val="solid"/>
          </a:ln>
        </p:spPr>
      </p:sp>
      <p:sp>
        <p:nvSpPr>
          <p:cNvPr id="27" name="Shape 24"/>
          <p:cNvSpPr/>
          <p:nvPr/>
        </p:nvSpPr>
        <p:spPr>
          <a:xfrm>
            <a:off x="2351088" y="2938463"/>
            <a:ext cx="79375" cy="79375"/>
          </a:xfrm>
          <a:prstGeom prst="ellipse">
            <a:avLst/>
          </a:prstGeom>
          <a:noFill/>
          <a:ln w="15875">
            <a:solidFill>
              <a:srgbClr val="15191E"/>
            </a:solidFill>
            <a:prstDash val="solid"/>
          </a:ln>
        </p:spPr>
      </p:sp>
      <p:sp>
        <p:nvSpPr>
          <p:cNvPr id="28" name="Shape 25"/>
          <p:cNvSpPr/>
          <p:nvPr/>
        </p:nvSpPr>
        <p:spPr>
          <a:xfrm>
            <a:off x="2327275" y="3017837"/>
            <a:ext cx="127000" cy="63500"/>
          </a:xfrm>
          <a:custGeom>
            <a:avLst/>
            <a:gdLst/>
            <a:ahLst/>
            <a:cxnLst/>
            <a:rect l="l" t="t" r="r" b="b"/>
            <a:pathLst>
              <a:path w="127000" h="63500">
                <a:moveTo>
                  <a:pt x="127000" y="63500"/>
                </a:moveTo>
                <a:arcTo hR="63500" wR="63500" stAng="0" swAng="-10800000"/>
              </a:path>
            </a:pathLst>
          </a:custGeom>
          <a:noFill/>
          <a:ln w="15875">
            <a:solidFill>
              <a:srgbClr val="15191E"/>
            </a:solidFill>
            <a:prstDash val="solid"/>
          </a:ln>
        </p:spPr>
      </p:sp>
      <p:sp>
        <p:nvSpPr>
          <p:cNvPr id="29" name="Text 26"/>
          <p:cNvSpPr/>
          <p:nvPr/>
        </p:nvSpPr>
        <p:spPr>
          <a:xfrm>
            <a:off x="3009900" y="2147825"/>
            <a:ext cx="91821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Left</a:t>
            </a:r>
            <a:endParaRPr lang="en-US" sz="975" dirty="0">
              <a:latin typeface="Microsoft YaHei UI" pitchFamily="34" charset="0"/>
              <a:ea typeface="Microsoft YaHei" pitchFamily="34" charset="-122"/>
              <a:cs typeface="Microsoft YaHei UI" pitchFamily="34" charset="-120"/>
            </a:endParaRPr>
          </a:p>
        </p:txBody>
      </p:sp>
      <p:sp>
        <p:nvSpPr>
          <p:cNvPr id="30" name="Text 27"/>
          <p:cNvSpPr/>
          <p:nvPr/>
        </p:nvSpPr>
        <p:spPr>
          <a:xfrm>
            <a:off x="3009900" y="2317328"/>
            <a:ext cx="9182100" cy="548640"/>
          </a:xfrm>
          <a:prstGeom prst="rect">
            <a:avLst/>
          </a:prstGeom>
          <a:noFill/>
          <a:ln/>
        </p:spPr>
        <p:txBody>
          <a:bodyPr wrap="none" lIns="0" tIns="0" rIns="0" bIns="0" rtlCol="0" anchor="t"/>
          <a:lstStyle/>
          <a:p>
            <a:pPr algn="l" indent="0" marL="0">
              <a:buNone/>
            </a:pPr>
            <a:r>
              <a:rPr lang="en-US" sz="3600" b="1" dirty="0">
                <a:solidFill>
                  <a:srgbClr val="5B6470"/>
                </a:solidFill>
                <a:latin typeface="Microsoft YaHei UI" pitchFamily="34" charset="0"/>
                <a:ea typeface="Microsoft YaHei" pitchFamily="34" charset="-122"/>
                <a:cs typeface="Microsoft YaHei UI" pitchFamily="34" charset="-120"/>
              </a:rPr>
              <a:t>−</a:t>
            </a:r>
            <a:pPr algn="l" indent="0" marL="0">
              <a:buNone/>
            </a:pPr>
            <a:r>
              <a:rPr lang="en-US" sz="3600" b="1" dirty="0">
                <a:solidFill>
                  <a:srgbClr val="5B6470"/>
                </a:solidFill>
                <a:latin typeface="Bahnschrift" pitchFamily="34" charset="0"/>
                <a:ea typeface="Microsoft YaHei" pitchFamily="34" charset="-122"/>
                <a:cs typeface="Bahnschrift" pitchFamily="34" charset="-120"/>
              </a:rPr>
              <a:t>2</a:t>
            </a:r>
            <a:endParaRPr lang="en-US" sz="3600" dirty="0">
              <a:latin typeface="Microsoft YaHei UI" pitchFamily="34" charset="0"/>
              <a:ea typeface="Microsoft YaHei" pitchFamily="34" charset="-122"/>
              <a:cs typeface="Microsoft YaHei UI" pitchFamily="34" charset="-120"/>
            </a:endParaRPr>
          </a:p>
        </p:txBody>
      </p:sp>
      <p:sp>
        <p:nvSpPr>
          <p:cNvPr id="31" name="Shape 28"/>
          <p:cNvSpPr/>
          <p:nvPr/>
        </p:nvSpPr>
        <p:spPr>
          <a:xfrm>
            <a:off x="3065463" y="2938463"/>
            <a:ext cx="79375" cy="79375"/>
          </a:xfrm>
          <a:prstGeom prst="ellipse">
            <a:avLst/>
          </a:prstGeom>
          <a:noFill/>
          <a:ln w="15875">
            <a:solidFill>
              <a:srgbClr val="8E9399"/>
            </a:solidFill>
            <a:prstDash val="dash"/>
          </a:ln>
        </p:spPr>
      </p:sp>
      <p:sp>
        <p:nvSpPr>
          <p:cNvPr id="32" name="Shape 29"/>
          <p:cNvSpPr/>
          <p:nvPr/>
        </p:nvSpPr>
        <p:spPr>
          <a:xfrm>
            <a:off x="3041650" y="3017837"/>
            <a:ext cx="127000" cy="63500"/>
          </a:xfrm>
          <a:custGeom>
            <a:avLst/>
            <a:gdLst/>
            <a:ahLst/>
            <a:cxnLst/>
            <a:rect l="l" t="t" r="r" b="b"/>
            <a:pathLst>
              <a:path w="127000" h="63500">
                <a:moveTo>
                  <a:pt x="127000" y="63500"/>
                </a:moveTo>
                <a:arcTo hR="63500" wR="63500" stAng="0" swAng="-10800000"/>
              </a:path>
            </a:pathLst>
          </a:custGeom>
          <a:noFill/>
          <a:ln w="15875">
            <a:solidFill>
              <a:srgbClr val="8E9399"/>
            </a:solidFill>
            <a:prstDash val="dash"/>
          </a:ln>
        </p:spPr>
      </p:sp>
      <p:sp>
        <p:nvSpPr>
          <p:cNvPr id="33" name="Shape 30"/>
          <p:cNvSpPr/>
          <p:nvPr/>
        </p:nvSpPr>
        <p:spPr>
          <a:xfrm>
            <a:off x="3284538" y="2938463"/>
            <a:ext cx="79375" cy="79375"/>
          </a:xfrm>
          <a:prstGeom prst="ellipse">
            <a:avLst/>
          </a:prstGeom>
          <a:noFill/>
          <a:ln w="15875">
            <a:solidFill>
              <a:srgbClr val="8E9399"/>
            </a:solidFill>
            <a:prstDash val="dash"/>
          </a:ln>
        </p:spPr>
      </p:sp>
      <p:sp>
        <p:nvSpPr>
          <p:cNvPr id="34" name="Shape 31"/>
          <p:cNvSpPr/>
          <p:nvPr/>
        </p:nvSpPr>
        <p:spPr>
          <a:xfrm>
            <a:off x="3260725" y="3017837"/>
            <a:ext cx="127000" cy="63500"/>
          </a:xfrm>
          <a:custGeom>
            <a:avLst/>
            <a:gdLst/>
            <a:ahLst/>
            <a:cxnLst/>
            <a:rect l="l" t="t" r="r" b="b"/>
            <a:pathLst>
              <a:path w="127000" h="63500">
                <a:moveTo>
                  <a:pt x="127000" y="63500"/>
                </a:moveTo>
                <a:arcTo hR="63500" wR="63500" stAng="0" swAng="-10800000"/>
              </a:path>
            </a:pathLst>
          </a:custGeom>
          <a:noFill/>
          <a:ln w="15875">
            <a:solidFill>
              <a:srgbClr val="8E9399"/>
            </a:solidFill>
            <a:prstDash val="dash"/>
          </a:ln>
        </p:spPr>
      </p:sp>
      <p:sp>
        <p:nvSpPr>
          <p:cNvPr id="35" name="Text 32"/>
          <p:cNvSpPr/>
          <p:nvPr/>
        </p:nvSpPr>
        <p:spPr>
          <a:xfrm>
            <a:off x="3009900" y="3205100"/>
            <a:ext cx="91821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One resigned</a:t>
            </a:r>
            <a:endParaRPr lang="en-US" sz="975" dirty="0">
              <a:latin typeface="Microsoft YaHei UI" pitchFamily="34" charset="0"/>
              <a:ea typeface="Microsoft YaHei" pitchFamily="34" charset="-122"/>
              <a:cs typeface="Microsoft YaHei UI" pitchFamily="34" charset="-120"/>
            </a:endParaRPr>
          </a:p>
        </p:txBody>
      </p:sp>
      <p:sp>
        <p:nvSpPr>
          <p:cNvPr id="36" name="Text 33"/>
          <p:cNvSpPr/>
          <p:nvPr/>
        </p:nvSpPr>
        <p:spPr>
          <a:xfrm>
            <a:off x="3009900" y="3395600"/>
            <a:ext cx="91821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One moved south</a:t>
            </a:r>
            <a:endParaRPr lang="en-US" sz="975" dirty="0">
              <a:latin typeface="Microsoft YaHei UI" pitchFamily="34" charset="0"/>
              <a:ea typeface="Microsoft YaHei" pitchFamily="34" charset="-122"/>
              <a:cs typeface="Microsoft YaHei UI" pitchFamily="34" charset="-120"/>
            </a:endParaRPr>
          </a:p>
        </p:txBody>
      </p:sp>
      <p:sp>
        <p:nvSpPr>
          <p:cNvPr id="37" name="Text 34"/>
          <p:cNvSpPr/>
          <p:nvPr/>
        </p:nvSpPr>
        <p:spPr>
          <a:xfrm>
            <a:off x="4495800" y="2147825"/>
            <a:ext cx="76962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Joined</a:t>
            </a:r>
            <a:endParaRPr lang="en-US" sz="975" dirty="0">
              <a:latin typeface="Microsoft YaHei UI" pitchFamily="34" charset="0"/>
              <a:ea typeface="Microsoft YaHei" pitchFamily="34" charset="-122"/>
              <a:cs typeface="Microsoft YaHei UI" pitchFamily="34" charset="-120"/>
            </a:endParaRPr>
          </a:p>
        </p:txBody>
      </p:sp>
      <p:sp>
        <p:nvSpPr>
          <p:cNvPr id="38" name="Text 35"/>
          <p:cNvSpPr/>
          <p:nvPr/>
        </p:nvSpPr>
        <p:spPr>
          <a:xfrm>
            <a:off x="4495800" y="2317328"/>
            <a:ext cx="7696200" cy="548640"/>
          </a:xfrm>
          <a:prstGeom prst="rect">
            <a:avLst/>
          </a:prstGeom>
          <a:noFill/>
          <a:ln/>
        </p:spPr>
        <p:txBody>
          <a:bodyPr wrap="none" lIns="0" tIns="0" rIns="0" bIns="0" rtlCol="0" anchor="t"/>
          <a:lstStyle/>
          <a:p>
            <a:pPr algn="l" indent="0" marL="0">
              <a:buNone/>
            </a:pPr>
            <a:r>
              <a:rPr lang="en-US" sz="3600" b="1" dirty="0">
                <a:solidFill>
                  <a:srgbClr val="15191E"/>
                </a:solidFill>
                <a:latin typeface="Bahnschrift" pitchFamily="34" charset="0"/>
                <a:ea typeface="Microsoft YaHei" pitchFamily="34" charset="-122"/>
                <a:cs typeface="Bahnschrift" pitchFamily="34" charset="-120"/>
              </a:rPr>
              <a:t>+2</a:t>
            </a:r>
            <a:endParaRPr lang="en-US" sz="3600" dirty="0">
              <a:latin typeface="Bahnschrift" pitchFamily="34" charset="0"/>
              <a:ea typeface="Microsoft YaHei" pitchFamily="34" charset="-122"/>
              <a:cs typeface="Bahnschrift" pitchFamily="34" charset="-120"/>
            </a:endParaRPr>
          </a:p>
        </p:txBody>
      </p:sp>
      <p:sp>
        <p:nvSpPr>
          <p:cNvPr id="39" name="Shape 36"/>
          <p:cNvSpPr/>
          <p:nvPr/>
        </p:nvSpPr>
        <p:spPr>
          <a:xfrm>
            <a:off x="4551363" y="2938463"/>
            <a:ext cx="79375" cy="79375"/>
          </a:xfrm>
          <a:prstGeom prst="ellipse">
            <a:avLst/>
          </a:prstGeom>
          <a:noFill/>
          <a:ln w="15875">
            <a:solidFill>
              <a:srgbClr val="15191E"/>
            </a:solidFill>
            <a:prstDash val="solid"/>
          </a:ln>
        </p:spPr>
      </p:sp>
      <p:sp>
        <p:nvSpPr>
          <p:cNvPr id="40" name="Shape 37"/>
          <p:cNvSpPr/>
          <p:nvPr/>
        </p:nvSpPr>
        <p:spPr>
          <a:xfrm>
            <a:off x="4527550" y="3017837"/>
            <a:ext cx="127000" cy="63500"/>
          </a:xfrm>
          <a:custGeom>
            <a:avLst/>
            <a:gdLst/>
            <a:ahLst/>
            <a:cxnLst/>
            <a:rect l="l" t="t" r="r" b="b"/>
            <a:pathLst>
              <a:path w="127000" h="63500">
                <a:moveTo>
                  <a:pt x="127000" y="63500"/>
                </a:moveTo>
                <a:arcTo hR="63500" wR="63500" stAng="0" swAng="-10800000"/>
              </a:path>
            </a:pathLst>
          </a:custGeom>
          <a:noFill/>
          <a:ln w="15875">
            <a:solidFill>
              <a:srgbClr val="15191E"/>
            </a:solidFill>
            <a:prstDash val="solid"/>
          </a:ln>
        </p:spPr>
      </p:sp>
      <p:sp>
        <p:nvSpPr>
          <p:cNvPr id="41" name="Shape 38"/>
          <p:cNvSpPr/>
          <p:nvPr/>
        </p:nvSpPr>
        <p:spPr>
          <a:xfrm>
            <a:off x="4770438" y="2938463"/>
            <a:ext cx="79375" cy="79375"/>
          </a:xfrm>
          <a:prstGeom prst="ellipse">
            <a:avLst/>
          </a:prstGeom>
          <a:noFill/>
          <a:ln w="15875">
            <a:solidFill>
              <a:srgbClr val="15191E"/>
            </a:solidFill>
            <a:prstDash val="solid"/>
          </a:ln>
        </p:spPr>
      </p:sp>
      <p:sp>
        <p:nvSpPr>
          <p:cNvPr id="42" name="Shape 39"/>
          <p:cNvSpPr/>
          <p:nvPr/>
        </p:nvSpPr>
        <p:spPr>
          <a:xfrm>
            <a:off x="4746625" y="3017837"/>
            <a:ext cx="127000" cy="63500"/>
          </a:xfrm>
          <a:custGeom>
            <a:avLst/>
            <a:gdLst/>
            <a:ahLst/>
            <a:cxnLst/>
            <a:rect l="l" t="t" r="r" b="b"/>
            <a:pathLst>
              <a:path w="127000" h="63500">
                <a:moveTo>
                  <a:pt x="127000" y="63500"/>
                </a:moveTo>
                <a:arcTo hR="63500" wR="63500" stAng="0" swAng="-10800000"/>
              </a:path>
            </a:pathLst>
          </a:custGeom>
          <a:noFill/>
          <a:ln w="15875">
            <a:solidFill>
              <a:srgbClr val="15191E"/>
            </a:solidFill>
            <a:prstDash val="solid"/>
          </a:ln>
        </p:spPr>
      </p:sp>
      <p:sp>
        <p:nvSpPr>
          <p:cNvPr id="43" name="Text 40"/>
          <p:cNvSpPr/>
          <p:nvPr/>
        </p:nvSpPr>
        <p:spPr>
          <a:xfrm>
            <a:off x="4495800" y="3205100"/>
            <a:ext cx="76962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One in April</a:t>
            </a:r>
            <a:endParaRPr lang="en-US" sz="975" dirty="0">
              <a:latin typeface="Microsoft YaHei UI" pitchFamily="34" charset="0"/>
              <a:ea typeface="Microsoft YaHei" pitchFamily="34" charset="-122"/>
              <a:cs typeface="Microsoft YaHei UI" pitchFamily="34" charset="-120"/>
            </a:endParaRPr>
          </a:p>
        </p:txBody>
      </p:sp>
      <p:sp>
        <p:nvSpPr>
          <p:cNvPr id="44" name="Text 41"/>
          <p:cNvSpPr/>
          <p:nvPr/>
        </p:nvSpPr>
        <p:spPr>
          <a:xfrm>
            <a:off x="4495800" y="3395600"/>
            <a:ext cx="76962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One in June</a:t>
            </a:r>
            <a:endParaRPr lang="en-US" sz="975" dirty="0">
              <a:latin typeface="Microsoft YaHei UI" pitchFamily="34" charset="0"/>
              <a:ea typeface="Microsoft YaHei" pitchFamily="34" charset="-122"/>
              <a:cs typeface="Microsoft YaHei UI" pitchFamily="34" charset="-120"/>
            </a:endParaRPr>
          </a:p>
        </p:txBody>
      </p:sp>
      <p:sp>
        <p:nvSpPr>
          <p:cNvPr id="45" name="Text 42"/>
          <p:cNvSpPr/>
          <p:nvPr/>
        </p:nvSpPr>
        <p:spPr>
          <a:xfrm>
            <a:off x="5981700" y="2147825"/>
            <a:ext cx="62103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At year end</a:t>
            </a:r>
            <a:endParaRPr lang="en-US" sz="975" dirty="0">
              <a:latin typeface="Microsoft YaHei UI" pitchFamily="34" charset="0"/>
              <a:ea typeface="Microsoft YaHei" pitchFamily="34" charset="-122"/>
              <a:cs typeface="Microsoft YaHei UI" pitchFamily="34" charset="-120"/>
            </a:endParaRPr>
          </a:p>
        </p:txBody>
      </p:sp>
      <p:sp>
        <p:nvSpPr>
          <p:cNvPr id="46" name="Text 43"/>
          <p:cNvSpPr/>
          <p:nvPr/>
        </p:nvSpPr>
        <p:spPr>
          <a:xfrm>
            <a:off x="5981700" y="2317328"/>
            <a:ext cx="6210300" cy="548640"/>
          </a:xfrm>
          <a:prstGeom prst="rect">
            <a:avLst/>
          </a:prstGeom>
          <a:noFill/>
          <a:ln/>
        </p:spPr>
        <p:txBody>
          <a:bodyPr wrap="none" lIns="0" tIns="0" rIns="0" bIns="0" rtlCol="0" anchor="t"/>
          <a:lstStyle/>
          <a:p>
            <a:pPr algn="l" indent="0" marL="0">
              <a:buNone/>
            </a:pPr>
            <a:r>
              <a:rPr lang="en-US" sz="3600" b="1" dirty="0">
                <a:solidFill>
                  <a:srgbClr val="15191E"/>
                </a:solidFill>
                <a:latin typeface="Bahnschrift" pitchFamily="34" charset="0"/>
                <a:ea typeface="Microsoft YaHei" pitchFamily="34" charset="-122"/>
                <a:cs typeface="Bahnschrift" pitchFamily="34" charset="-120"/>
              </a:rPr>
              <a:t>8</a:t>
            </a:r>
            <a:endParaRPr lang="en-US" sz="3600" dirty="0">
              <a:latin typeface="Bahnschrift" pitchFamily="34" charset="0"/>
              <a:ea typeface="Microsoft YaHei" pitchFamily="34" charset="-122"/>
              <a:cs typeface="Bahnschrift" pitchFamily="34" charset="-120"/>
            </a:endParaRPr>
          </a:p>
        </p:txBody>
      </p:sp>
      <p:sp>
        <p:nvSpPr>
          <p:cNvPr id="47" name="Text 44"/>
          <p:cNvSpPr/>
          <p:nvPr/>
        </p:nvSpPr>
        <p:spPr>
          <a:xfrm>
            <a:off x="5981700" y="2938400"/>
            <a:ext cx="62103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Same as January</a:t>
            </a:r>
            <a:endParaRPr lang="en-US" sz="975" dirty="0">
              <a:latin typeface="Microsoft YaHei UI" pitchFamily="34" charset="0"/>
              <a:ea typeface="Microsoft YaHei" pitchFamily="34" charset="-122"/>
              <a:cs typeface="Microsoft YaHei UI" pitchFamily="34" charset="-120"/>
            </a:endParaRPr>
          </a:p>
        </p:txBody>
      </p:sp>
      <p:sp>
        <p:nvSpPr>
          <p:cNvPr id="48" name="Shape 45"/>
          <p:cNvSpPr/>
          <p:nvPr/>
        </p:nvSpPr>
        <p:spPr>
          <a:xfrm>
            <a:off x="762000" y="4343400"/>
            <a:ext cx="3390900" cy="28575"/>
          </a:xfrm>
          <a:prstGeom prst="rect">
            <a:avLst/>
          </a:prstGeom>
          <a:solidFill>
            <a:srgbClr val="0B6E69"/>
          </a:solidFill>
          <a:ln/>
        </p:spPr>
      </p:sp>
      <p:sp>
        <p:nvSpPr>
          <p:cNvPr id="49" name="Text 46"/>
          <p:cNvSpPr/>
          <p:nvPr/>
        </p:nvSpPr>
        <p:spPr>
          <a:xfrm>
            <a:off x="762000" y="4522081"/>
            <a:ext cx="11430000" cy="228600"/>
          </a:xfrm>
          <a:prstGeom prst="rect">
            <a:avLst/>
          </a:prstGeom>
          <a:noFill/>
          <a:ln/>
        </p:spPr>
        <p:txBody>
          <a:bodyPr wrap="none" lIns="0" tIns="0" rIns="0" bIns="0" rtlCol="0" anchor="t"/>
          <a:lstStyle/>
          <a:p>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He Jiawen</a:t>
            </a:r>
            <a:endParaRPr lang="en-US" sz="1500" dirty="0">
              <a:latin typeface="Microsoft YaHei UI" pitchFamily="34" charset="0"/>
              <a:ea typeface="Microsoft YaHei" pitchFamily="34" charset="-122"/>
              <a:cs typeface="Microsoft YaHei UI" pitchFamily="34" charset="-120"/>
            </a:endParaRPr>
          </a:p>
        </p:txBody>
      </p:sp>
      <p:sp>
        <p:nvSpPr>
          <p:cNvPr id="50" name="Text 47"/>
          <p:cNvSpPr/>
          <p:nvPr/>
        </p:nvSpPr>
        <p:spPr>
          <a:xfrm>
            <a:off x="762000" y="4873060"/>
            <a:ext cx="11430000" cy="182880"/>
          </a:xfrm>
          <a:prstGeom prst="rect">
            <a:avLst/>
          </a:prstGeom>
          <a:noFill/>
          <a:ln/>
        </p:spPr>
        <p:txBody>
          <a:bodyPr wrap="none" lIns="0" tIns="0" rIns="0" bIns="0" rtlCol="0" anchor="t"/>
          <a:lstStyle/>
          <a:p>
            <a:pPr algn="l" indent="0" marL="0">
              <a:buNone/>
            </a:pPr>
            <a:r>
              <a:rPr lang="en-US" sz="1200" dirty="0">
                <a:solidFill>
                  <a:srgbClr val="5B6470"/>
                </a:solidFill>
                <a:latin typeface="Microsoft YaHei UI" pitchFamily="34" charset="0"/>
                <a:ea typeface="Microsoft YaHei" pitchFamily="34" charset="-122"/>
                <a:cs typeface="Microsoft YaHei UI" pitchFamily="34" charset="-120"/>
              </a:rPr>
              <a:t>Rep</a:t>
            </a:r>
            <a:endParaRPr lang="en-US" sz="1200" dirty="0">
              <a:latin typeface="Microsoft YaHei UI" pitchFamily="34" charset="0"/>
              <a:ea typeface="Microsoft YaHei" pitchFamily="34" charset="-122"/>
              <a:cs typeface="Microsoft YaHei UI" pitchFamily="34" charset="-120"/>
            </a:endParaRPr>
          </a:p>
        </p:txBody>
      </p:sp>
      <p:sp>
        <p:nvSpPr>
          <p:cNvPr id="51" name="Shape 48"/>
          <p:cNvSpPr/>
          <p:nvPr/>
        </p:nvSpPr>
        <p:spPr>
          <a:xfrm>
            <a:off x="1140546" y="4924425"/>
            <a:ext cx="190500" cy="76200"/>
          </a:xfrm>
          <a:custGeom>
            <a:avLst/>
            <a:gdLst/>
            <a:ahLst/>
            <a:cxnLst/>
            <a:rect l="l" t="t" r="r" b="b"/>
            <a:pathLst>
              <a:path w="190500" h="76200">
                <a:moveTo>
                  <a:pt x="0" y="38100"/>
                </a:moveTo>
                <a:lnTo>
                  <a:pt x="190500" y="38100"/>
                </a:lnTo>
                <a:moveTo>
                  <a:pt x="152400" y="0"/>
                </a:moveTo>
                <a:lnTo>
                  <a:pt x="190500" y="38100"/>
                </a:lnTo>
                <a:lnTo>
                  <a:pt x="152400" y="76200"/>
                </a:lnTo>
              </a:path>
            </a:pathLst>
          </a:custGeom>
          <a:noFill/>
          <a:ln w="14288">
            <a:solidFill>
              <a:srgbClr val="15191E"/>
            </a:solidFill>
            <a:prstDash val="solid"/>
          </a:ln>
        </p:spPr>
      </p:sp>
      <p:sp>
        <p:nvSpPr>
          <p:cNvPr id="52" name="Text 49"/>
          <p:cNvSpPr/>
          <p:nvPr/>
        </p:nvSpPr>
        <p:spPr>
          <a:xfrm>
            <a:off x="1445346" y="4873060"/>
            <a:ext cx="10746654" cy="182880"/>
          </a:xfrm>
          <a:prstGeom prst="rect">
            <a:avLst/>
          </a:prstGeom>
          <a:noFill/>
          <a:ln/>
        </p:spPr>
        <p:txBody>
          <a:bodyPr wrap="none" lIns="0" tIns="0" rIns="0" bIns="0" rtlCol="0" anchor="t"/>
          <a:lstStyle/>
          <a:p>
            <a:pPr algn="l" indent="0" marL="0">
              <a:buNone/>
            </a:pPr>
            <a:r>
              <a:rPr lang="en-US" sz="1200" b="1" dirty="0">
                <a:solidFill>
                  <a:srgbClr val="08534F"/>
                </a:solidFill>
                <a:latin typeface="Microsoft YaHei UI" pitchFamily="34" charset="0"/>
                <a:ea typeface="Microsoft YaHei" pitchFamily="34" charset="-122"/>
                <a:cs typeface="Microsoft YaHei UI" pitchFamily="34" charset="-120"/>
              </a:rPr>
              <a:t>carrier team lead</a:t>
            </a:r>
            <a:endParaRPr lang="en-US" sz="1200" dirty="0">
              <a:latin typeface="Microsoft YaHei UI" pitchFamily="34" charset="0"/>
              <a:ea typeface="Microsoft YaHei" pitchFamily="34" charset="-122"/>
              <a:cs typeface="Microsoft YaHei UI" pitchFamily="34" charset="-120"/>
            </a:endParaRPr>
          </a:p>
        </p:txBody>
      </p:sp>
      <p:sp>
        <p:nvSpPr>
          <p:cNvPr id="53" name="Text 50"/>
          <p:cNvSpPr/>
          <p:nvPr/>
        </p:nvSpPr>
        <p:spPr>
          <a:xfrm>
            <a:off x="762000" y="5167612"/>
            <a:ext cx="11430000" cy="160020"/>
          </a:xfrm>
          <a:prstGeom prst="rect">
            <a:avLst/>
          </a:prstGeom>
          <a:noFill/>
          <a:ln/>
        </p:spPr>
        <p:txBody>
          <a:bodyPr wrap="none" lIns="0" tIns="0" rIns="0" bIns="0" rtlCol="0" anchor="t"/>
          <a:lstStyle/>
          <a:p>
            <a:pPr algn="l" indent="0" marL="0">
              <a:buNone/>
            </a:pPr>
            <a:r>
              <a:rPr lang="en-US" sz="1050" dirty="0">
                <a:solidFill>
                  <a:srgbClr val="23282E"/>
                </a:solidFill>
                <a:latin typeface="Microsoft YaHei UI" pitchFamily="34" charset="0"/>
                <a:ea typeface="Microsoft YaHei" pitchFamily="34" charset="-122"/>
                <a:cs typeface="Microsoft YaHei UI" pitchFamily="34" charset="-120"/>
              </a:rPr>
              <a:t>Leads two people</a:t>
            </a:r>
            <a:endParaRPr lang="en-US" sz="1050" dirty="0">
              <a:latin typeface="Microsoft YaHei UI" pitchFamily="34" charset="0"/>
              <a:ea typeface="Microsoft YaHei" pitchFamily="34" charset="-122"/>
              <a:cs typeface="Microsoft YaHei UI" pitchFamily="34" charset="-120"/>
            </a:endParaRPr>
          </a:p>
        </p:txBody>
      </p:sp>
      <p:sp>
        <p:nvSpPr>
          <p:cNvPr id="54" name="Shape 51"/>
          <p:cNvSpPr/>
          <p:nvPr/>
        </p:nvSpPr>
        <p:spPr>
          <a:xfrm>
            <a:off x="4419600" y="4343400"/>
            <a:ext cx="3390900" cy="9525"/>
          </a:xfrm>
          <a:prstGeom prst="rect">
            <a:avLst/>
          </a:prstGeom>
          <a:solidFill>
            <a:srgbClr val="15191E"/>
          </a:solidFill>
          <a:ln/>
        </p:spPr>
      </p:sp>
      <p:sp>
        <p:nvSpPr>
          <p:cNvPr id="55" name="Text 52"/>
          <p:cNvSpPr/>
          <p:nvPr/>
        </p:nvSpPr>
        <p:spPr>
          <a:xfrm>
            <a:off x="4419600" y="4512556"/>
            <a:ext cx="7772400" cy="228600"/>
          </a:xfrm>
          <a:prstGeom prst="rect">
            <a:avLst/>
          </a:prstGeom>
          <a:noFill/>
          <a:ln/>
        </p:spPr>
        <p:txBody>
          <a:bodyPr wrap="none" lIns="0" tIns="0" rIns="0" bIns="0" rtlCol="0" anchor="t"/>
          <a:lstStyle/>
          <a:p>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Gu Xiaofeng</a:t>
            </a:r>
            <a:endParaRPr lang="en-US" sz="1500" dirty="0">
              <a:latin typeface="Microsoft YaHei UI" pitchFamily="34" charset="0"/>
              <a:ea typeface="Microsoft YaHei" pitchFamily="34" charset="-122"/>
              <a:cs typeface="Microsoft YaHei UI" pitchFamily="34" charset="-120"/>
            </a:endParaRPr>
          </a:p>
        </p:txBody>
      </p:sp>
      <p:sp>
        <p:nvSpPr>
          <p:cNvPr id="56" name="Text 53"/>
          <p:cNvSpPr/>
          <p:nvPr/>
        </p:nvSpPr>
        <p:spPr>
          <a:xfrm>
            <a:off x="4419600" y="4863535"/>
            <a:ext cx="77724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Own 40 stores after 3 months</a:t>
            </a:r>
            <a:endParaRPr lang="en-US" sz="1200" dirty="0">
              <a:latin typeface="Microsoft YaHei UI" pitchFamily="34" charset="0"/>
              <a:ea typeface="Microsoft YaHei" pitchFamily="34" charset="-122"/>
              <a:cs typeface="Microsoft YaHei UI" pitchFamily="34" charset="-120"/>
            </a:endParaRPr>
          </a:p>
        </p:txBody>
      </p:sp>
      <p:sp>
        <p:nvSpPr>
          <p:cNvPr id="57" name="Text 54"/>
          <p:cNvSpPr/>
          <p:nvPr/>
        </p:nvSpPr>
        <p:spPr>
          <a:xfrm>
            <a:off x="3959680" y="6443239"/>
            <a:ext cx="823232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Illustrative image</a:t>
            </a:r>
            <a:endParaRPr lang="en-US" sz="900"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197765"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09"/>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10</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02</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1020089" y="557512"/>
            <a:ext cx="1117191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Changing distributor up north was my wrong call</a:t>
            </a:r>
            <a:endParaRPr lang="en-US" sz="2400" dirty="0">
              <a:latin typeface="Microsoft YaHei UI" pitchFamily="34" charset="0"/>
              <a:ea typeface="Microsoft YaHei" pitchFamily="34" charset="-122"/>
              <a:cs typeface="Microsoft YaHei UI" pitchFamily="34" charset="-120"/>
            </a:endParaRPr>
          </a:p>
        </p:txBody>
      </p:sp>
      <p:sp>
        <p:nvSpPr>
          <p:cNvPr id="9" name="Shape 7"/>
          <p:cNvSpPr/>
          <p:nvPr/>
        </p:nvSpPr>
        <p:spPr>
          <a:xfrm>
            <a:off x="762000" y="1619250"/>
            <a:ext cx="10668000" cy="19050"/>
          </a:xfrm>
          <a:prstGeom prst="rect">
            <a:avLst/>
          </a:prstGeom>
          <a:solidFill>
            <a:srgbClr val="15191E"/>
          </a:solidFill>
          <a:ln/>
        </p:spPr>
      </p:sp>
      <p:sp>
        <p:nvSpPr>
          <p:cNvPr id="10" name="Text 8"/>
          <p:cNvSpPr/>
          <p:nvPr/>
        </p:nvSpPr>
        <p:spPr>
          <a:xfrm>
            <a:off x="762000" y="1804925"/>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Before: stores covered</a:t>
            </a:r>
            <a:endParaRPr lang="en-US" sz="975" dirty="0">
              <a:latin typeface="Microsoft YaHei UI" pitchFamily="34" charset="0"/>
              <a:ea typeface="Microsoft YaHei" pitchFamily="34" charset="-122"/>
              <a:cs typeface="Microsoft YaHei UI" pitchFamily="34" charset="-120"/>
            </a:endParaRPr>
          </a:p>
        </p:txBody>
      </p:sp>
      <p:sp>
        <p:nvSpPr>
          <p:cNvPr id="11" name="Text 9"/>
          <p:cNvSpPr/>
          <p:nvPr/>
        </p:nvSpPr>
        <p:spPr>
          <a:xfrm>
            <a:off x="762000" y="1954919"/>
            <a:ext cx="11430000" cy="457200"/>
          </a:xfrm>
          <a:prstGeom prst="rect">
            <a:avLst/>
          </a:prstGeom>
          <a:noFill/>
          <a:ln/>
        </p:spPr>
        <p:txBody>
          <a:bodyPr wrap="none" lIns="0" tIns="0" rIns="0" bIns="0" rtlCol="0" anchor="t"/>
          <a:lstStyle/>
          <a:p>
            <a:pPr algn="l" indent="0" marL="0">
              <a:buNone/>
            </a:pPr>
            <a:r>
              <a:rPr lang="en-US" sz="3000" b="1" dirty="0">
                <a:solidFill>
                  <a:srgbClr val="15191E"/>
                </a:solidFill>
                <a:latin typeface="Bahnschrift" pitchFamily="34" charset="0"/>
                <a:ea typeface="Microsoft YaHei" pitchFamily="34" charset="-122"/>
                <a:cs typeface="Bahnschrift" pitchFamily="34" charset="-120"/>
              </a:rPr>
              <a:t>150</a:t>
            </a:r>
            <a:endParaRPr lang="en-US" sz="3000" dirty="0">
              <a:latin typeface="Bahnschrift" pitchFamily="34" charset="0"/>
              <a:ea typeface="Microsoft YaHei" pitchFamily="34" charset="-122"/>
              <a:cs typeface="Bahnschrift" pitchFamily="34" charset="-120"/>
            </a:endParaRPr>
          </a:p>
        </p:txBody>
      </p:sp>
      <p:sp>
        <p:nvSpPr>
          <p:cNvPr id="12" name="Text 10"/>
          <p:cNvSpPr/>
          <p:nvPr/>
        </p:nvSpPr>
        <p:spPr>
          <a:xfrm>
            <a:off x="1344511" y="2205337"/>
            <a:ext cx="10847489"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 64</a:t>
            </a:r>
            <a:endParaRPr lang="en-US" sz="1050" dirty="0">
              <a:latin typeface="Microsoft YaHei UI" pitchFamily="34" charset="0"/>
              <a:ea typeface="Microsoft YaHei" pitchFamily="34" charset="-122"/>
              <a:cs typeface="Microsoft YaHei UI" pitchFamily="34" charset="-120"/>
            </a:endParaRPr>
          </a:p>
        </p:txBody>
      </p:sp>
      <p:sp>
        <p:nvSpPr>
          <p:cNvPr id="13" name="Text 11"/>
          <p:cNvSpPr/>
          <p:nvPr/>
        </p:nvSpPr>
        <p:spPr>
          <a:xfrm>
            <a:off x="762000" y="2443100"/>
            <a:ext cx="114300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Old dealer against new</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3429000" y="1638300"/>
            <a:ext cx="9525" cy="1123950"/>
          </a:xfrm>
          <a:prstGeom prst="rect">
            <a:avLst/>
          </a:prstGeom>
          <a:solidFill>
            <a:srgbClr val="D9DDE2"/>
          </a:solidFill>
          <a:ln/>
        </p:spPr>
      </p:sp>
      <p:sp>
        <p:nvSpPr>
          <p:cNvPr id="15" name="Text 13"/>
          <p:cNvSpPr/>
          <p:nvPr/>
        </p:nvSpPr>
        <p:spPr>
          <a:xfrm>
            <a:off x="3619500" y="1804925"/>
            <a:ext cx="85725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Jan to Apr, year on year</a:t>
            </a:r>
            <a:endParaRPr lang="en-US" sz="975" dirty="0">
              <a:latin typeface="Microsoft YaHei UI" pitchFamily="34" charset="0"/>
              <a:ea typeface="Microsoft YaHei" pitchFamily="34" charset="-122"/>
              <a:cs typeface="Microsoft YaHei UI" pitchFamily="34" charset="-120"/>
            </a:endParaRPr>
          </a:p>
        </p:txBody>
      </p:sp>
      <p:sp>
        <p:nvSpPr>
          <p:cNvPr id="16" name="Text 14"/>
          <p:cNvSpPr/>
          <p:nvPr/>
        </p:nvSpPr>
        <p:spPr>
          <a:xfrm>
            <a:off x="3619500" y="1954919"/>
            <a:ext cx="8572500" cy="457200"/>
          </a:xfrm>
          <a:prstGeom prst="rect">
            <a:avLst/>
          </a:prstGeom>
          <a:noFill/>
          <a:ln/>
        </p:spPr>
        <p:txBody>
          <a:bodyPr wrap="none" lIns="0" tIns="0" rIns="0" bIns="0" rtlCol="0" anchor="t"/>
          <a:lstStyle/>
          <a:p>
            <a:pPr algn="l" indent="0" marL="0">
              <a:buNone/>
            </a:pPr>
            <a:r>
              <a:rPr lang="en-US" sz="3000" b="1" dirty="0">
                <a:solidFill>
                  <a:srgbClr val="B42318"/>
                </a:solidFill>
                <a:latin typeface="Microsoft YaHei UI" pitchFamily="34" charset="0"/>
                <a:ea typeface="Microsoft YaHei" pitchFamily="34" charset="-122"/>
                <a:cs typeface="Microsoft YaHei UI" pitchFamily="34" charset="-120"/>
              </a:rPr>
              <a:t>−</a:t>
            </a:r>
            <a:pPr algn="l" indent="0" marL="0">
              <a:buNone/>
            </a:pPr>
            <a:r>
              <a:rPr lang="en-US" sz="3000" b="1" dirty="0">
                <a:solidFill>
                  <a:srgbClr val="B42318"/>
                </a:solidFill>
                <a:latin typeface="Bahnschrift" pitchFamily="34" charset="0"/>
                <a:ea typeface="Microsoft YaHei" pitchFamily="34" charset="-122"/>
                <a:cs typeface="Bahnschrift" pitchFamily="34" charset="-120"/>
              </a:rPr>
              <a:t>38%</a:t>
            </a:r>
            <a:endParaRPr lang="en-US" sz="3000" dirty="0">
              <a:latin typeface="Microsoft YaHei UI" pitchFamily="34" charset="0"/>
              <a:ea typeface="Microsoft YaHei" pitchFamily="34" charset="-122"/>
              <a:cs typeface="Microsoft YaHei UI" pitchFamily="34" charset="-120"/>
            </a:endParaRPr>
          </a:p>
        </p:txBody>
      </p:sp>
      <p:sp>
        <p:nvSpPr>
          <p:cNvPr id="17" name="Text 15"/>
          <p:cNvSpPr/>
          <p:nvPr/>
        </p:nvSpPr>
        <p:spPr>
          <a:xfrm>
            <a:off x="3619500" y="2443100"/>
            <a:ext cx="85725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Taken back only in May</a:t>
            </a:r>
            <a:endParaRPr lang="en-US" sz="975" dirty="0">
              <a:latin typeface="Microsoft YaHei UI" pitchFamily="34" charset="0"/>
              <a:ea typeface="Microsoft YaHei" pitchFamily="34" charset="-122"/>
              <a:cs typeface="Microsoft YaHei UI" pitchFamily="34" charset="-120"/>
            </a:endParaRPr>
          </a:p>
        </p:txBody>
      </p:sp>
      <p:sp>
        <p:nvSpPr>
          <p:cNvPr id="18" name="Shape 16"/>
          <p:cNvSpPr/>
          <p:nvPr/>
        </p:nvSpPr>
        <p:spPr>
          <a:xfrm>
            <a:off x="6096000" y="1638300"/>
            <a:ext cx="9525" cy="1123950"/>
          </a:xfrm>
          <a:prstGeom prst="rect">
            <a:avLst/>
          </a:prstGeom>
          <a:solidFill>
            <a:srgbClr val="D9DDE2"/>
          </a:solidFill>
          <a:ln/>
        </p:spPr>
      </p:sp>
      <p:sp>
        <p:nvSpPr>
          <p:cNvPr id="19" name="Text 17"/>
          <p:cNvSpPr/>
          <p:nvPr/>
        </p:nvSpPr>
        <p:spPr>
          <a:xfrm>
            <a:off x="6286500" y="1804925"/>
            <a:ext cx="59055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H2, year on year</a:t>
            </a:r>
            <a:endParaRPr lang="en-US" sz="975" dirty="0">
              <a:latin typeface="Microsoft YaHei UI" pitchFamily="34" charset="0"/>
              <a:ea typeface="Microsoft YaHei" pitchFamily="34" charset="-122"/>
              <a:cs typeface="Microsoft YaHei UI" pitchFamily="34" charset="-120"/>
            </a:endParaRPr>
          </a:p>
        </p:txBody>
      </p:sp>
      <p:sp>
        <p:nvSpPr>
          <p:cNvPr id="20" name="Text 18"/>
          <p:cNvSpPr/>
          <p:nvPr/>
        </p:nvSpPr>
        <p:spPr>
          <a:xfrm>
            <a:off x="6286500" y="1954919"/>
            <a:ext cx="5905500" cy="457200"/>
          </a:xfrm>
          <a:prstGeom prst="rect">
            <a:avLst/>
          </a:prstGeom>
          <a:noFill/>
          <a:ln/>
        </p:spPr>
        <p:txBody>
          <a:bodyPr wrap="none" lIns="0" tIns="0" rIns="0" bIns="0" rtlCol="0" anchor="t"/>
          <a:lstStyle/>
          <a:p>
            <a:pPr algn="l" indent="0" marL="0">
              <a:buNone/>
            </a:pPr>
            <a:r>
              <a:rPr lang="en-US" sz="3000" b="1" dirty="0">
                <a:solidFill>
                  <a:srgbClr val="0B6E69"/>
                </a:solidFill>
                <a:latin typeface="Bahnschrift" pitchFamily="34" charset="0"/>
                <a:ea typeface="Microsoft YaHei" pitchFamily="34" charset="-122"/>
                <a:cs typeface="Bahnschrift" pitchFamily="34" charset="-120"/>
              </a:rPr>
              <a:t>+6%</a:t>
            </a:r>
            <a:endParaRPr lang="en-US" sz="3000" dirty="0">
              <a:latin typeface="Bahnschrift" pitchFamily="34" charset="0"/>
              <a:ea typeface="Microsoft YaHei" pitchFamily="34" charset="-122"/>
              <a:cs typeface="Bahnschrift" pitchFamily="34" charset="-120"/>
            </a:endParaRPr>
          </a:p>
        </p:txBody>
      </p:sp>
      <p:sp>
        <p:nvSpPr>
          <p:cNvPr id="21" name="Text 19"/>
          <p:cNvSpPr/>
          <p:nvPr/>
        </p:nvSpPr>
        <p:spPr>
          <a:xfrm>
            <a:off x="6286500" y="2443100"/>
            <a:ext cx="59055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Two city distributors and key stores</a:t>
            </a:r>
            <a:endParaRPr lang="en-US" sz="975" dirty="0">
              <a:latin typeface="Microsoft YaHei UI" pitchFamily="34" charset="0"/>
              <a:ea typeface="Microsoft YaHei" pitchFamily="34" charset="-122"/>
              <a:cs typeface="Microsoft YaHei UI" pitchFamily="34" charset="-120"/>
            </a:endParaRPr>
          </a:p>
        </p:txBody>
      </p:sp>
      <p:sp>
        <p:nvSpPr>
          <p:cNvPr id="22" name="Shape 20"/>
          <p:cNvSpPr/>
          <p:nvPr/>
        </p:nvSpPr>
        <p:spPr>
          <a:xfrm>
            <a:off x="8763000" y="1638300"/>
            <a:ext cx="9525" cy="1123950"/>
          </a:xfrm>
          <a:prstGeom prst="rect">
            <a:avLst/>
          </a:prstGeom>
          <a:solidFill>
            <a:srgbClr val="D9DDE2"/>
          </a:solidFill>
          <a:ln/>
        </p:spPr>
      </p:sp>
      <p:sp>
        <p:nvSpPr>
          <p:cNvPr id="23" name="Text 21"/>
          <p:cNvSpPr/>
          <p:nvPr/>
        </p:nvSpPr>
        <p:spPr>
          <a:xfrm>
            <a:off x="8953500" y="1804925"/>
            <a:ext cx="32385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The north, of target</a:t>
            </a:r>
            <a:endParaRPr lang="en-US" sz="975" dirty="0">
              <a:latin typeface="Microsoft YaHei UI" pitchFamily="34" charset="0"/>
              <a:ea typeface="Microsoft YaHei" pitchFamily="34" charset="-122"/>
              <a:cs typeface="Microsoft YaHei UI" pitchFamily="34" charset="-120"/>
            </a:endParaRPr>
          </a:p>
        </p:txBody>
      </p:sp>
      <p:sp>
        <p:nvSpPr>
          <p:cNvPr id="24" name="Text 22"/>
          <p:cNvSpPr/>
          <p:nvPr/>
        </p:nvSpPr>
        <p:spPr>
          <a:xfrm>
            <a:off x="8953500" y="1954919"/>
            <a:ext cx="3238500" cy="457200"/>
          </a:xfrm>
          <a:prstGeom prst="rect">
            <a:avLst/>
          </a:prstGeom>
          <a:noFill/>
          <a:ln/>
        </p:spPr>
        <p:txBody>
          <a:bodyPr wrap="none" lIns="0" tIns="0" rIns="0" bIns="0" rtlCol="0" anchor="t"/>
          <a:lstStyle/>
          <a:p>
            <a:pPr algn="l" indent="0" marL="0">
              <a:buNone/>
            </a:pPr>
            <a:r>
              <a:rPr lang="en-US" sz="3000" b="1" dirty="0">
                <a:solidFill>
                  <a:srgbClr val="15191E"/>
                </a:solidFill>
                <a:latin typeface="Bahnschrift" pitchFamily="34" charset="0"/>
                <a:ea typeface="Microsoft YaHei" pitchFamily="34" charset="-122"/>
                <a:cs typeface="Bahnschrift" pitchFamily="34" charset="-120"/>
              </a:rPr>
              <a:t>81.3%</a:t>
            </a:r>
            <a:endParaRPr lang="en-US" sz="3000" dirty="0">
              <a:latin typeface="Bahnschrift" pitchFamily="34" charset="0"/>
              <a:ea typeface="Microsoft YaHei" pitchFamily="34" charset="-122"/>
              <a:cs typeface="Bahnschrift" pitchFamily="34" charset="-120"/>
            </a:endParaRPr>
          </a:p>
        </p:txBody>
      </p:sp>
      <p:sp>
        <p:nvSpPr>
          <p:cNvPr id="25" name="Text 23"/>
          <p:cNvSpPr/>
          <p:nvPr/>
        </p:nvSpPr>
        <p:spPr>
          <a:xfrm>
            <a:off x="8953500" y="2443100"/>
            <a:ext cx="3238500" cy="148590"/>
          </a:xfrm>
          <a:prstGeom prst="rect">
            <a:avLst/>
          </a:prstGeom>
          <a:noFill/>
          <a:ln/>
        </p:spPr>
        <p:txBody>
          <a:bodyPr wrap="none" lIns="0" tIns="0" rIns="0" bIns="0" rtlCol="0" anchor="t"/>
          <a:lstStyle/>
          <a:p>
            <a:pPr algn="l" indent="0" marL="0">
              <a:buNone/>
            </a:pPr>
            <a:r>
              <a:rPr lang="en-US" sz="975" dirty="0">
                <a:solidFill>
                  <a:srgbClr val="23282E"/>
                </a:solidFill>
                <a:latin typeface="Microsoft YaHei UI" pitchFamily="34" charset="0"/>
                <a:ea typeface="Microsoft YaHei" pitchFamily="34" charset="-122"/>
                <a:cs typeface="Microsoft YaHei UI" pitchFamily="34" charset="-120"/>
              </a:rPr>
              <a:t>RMB 9m short</a:t>
            </a:r>
            <a:endParaRPr lang="en-US" sz="975" dirty="0">
              <a:latin typeface="Microsoft YaHei UI" pitchFamily="34" charset="0"/>
              <a:ea typeface="Microsoft YaHei" pitchFamily="34" charset="-122"/>
              <a:cs typeface="Microsoft YaHei UI" pitchFamily="34" charset="-120"/>
            </a:endParaRPr>
          </a:p>
        </p:txBody>
      </p:sp>
      <p:sp>
        <p:nvSpPr>
          <p:cNvPr id="26" name="Shape 24"/>
          <p:cNvSpPr/>
          <p:nvPr/>
        </p:nvSpPr>
        <p:spPr>
          <a:xfrm>
            <a:off x="762000" y="2762250"/>
            <a:ext cx="10668000" cy="9525"/>
          </a:xfrm>
          <a:prstGeom prst="rect">
            <a:avLst/>
          </a:prstGeom>
          <a:solidFill>
            <a:srgbClr val="D9DDE2"/>
          </a:solidFill>
          <a:ln/>
        </p:spPr>
      </p:sp>
      <p:sp>
        <p:nvSpPr>
          <p:cNvPr id="27" name="Shape 25"/>
          <p:cNvSpPr/>
          <p:nvPr/>
        </p:nvSpPr>
        <p:spPr>
          <a:xfrm>
            <a:off x="762000" y="3162300"/>
            <a:ext cx="5143500" cy="9525"/>
          </a:xfrm>
          <a:prstGeom prst="rect">
            <a:avLst/>
          </a:prstGeom>
          <a:solidFill>
            <a:srgbClr val="15191E"/>
          </a:solidFill>
          <a:ln/>
        </p:spPr>
      </p:sp>
      <p:sp>
        <p:nvSpPr>
          <p:cNvPr id="28" name="Text 26"/>
          <p:cNvSpPr/>
          <p:nvPr/>
        </p:nvSpPr>
        <p:spPr>
          <a:xfrm>
            <a:off x="762000" y="3306207"/>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1</a:t>
            </a:r>
            <a:endParaRPr lang="en-US" sz="1350" dirty="0">
              <a:latin typeface="Bahnschrift" pitchFamily="34" charset="0"/>
              <a:ea typeface="Microsoft YaHei" pitchFamily="34" charset="-122"/>
              <a:cs typeface="Bahnschrift" pitchFamily="34" charset="-120"/>
            </a:endParaRPr>
          </a:p>
        </p:txBody>
      </p:sp>
      <p:sp>
        <p:nvSpPr>
          <p:cNvPr id="29" name="Text 27"/>
          <p:cNvSpPr/>
          <p:nvPr/>
        </p:nvSpPr>
        <p:spPr>
          <a:xfrm>
            <a:off x="914274" y="3311683"/>
            <a:ext cx="11277726" cy="205740"/>
          </a:xfrm>
          <a:prstGeom prst="rect">
            <a:avLst/>
          </a:prstGeom>
          <a:noFill/>
          <a:ln/>
        </p:spPr>
        <p:txBody>
          <a:bodyPr wrap="none" lIns="0" tIns="0" rIns="0" bIns="0" rtlCol="0" anchor="t"/>
          <a:lstStyle/>
          <a:p>
            <a:pPr algn="l" indent="0" marL="0">
              <a:buNone/>
            </a:pPr>
            <a:r>
              <a:rPr lang="en-US" sz="1350" b="1" dirty="0">
                <a:solidFill>
                  <a:srgbClr val="15191E"/>
                </a:solidFill>
                <a:latin typeface="Microsoft YaHei UI" pitchFamily="34" charset="0"/>
                <a:ea typeface="Microsoft YaHei" pitchFamily="34" charset="-122"/>
                <a:cs typeface="Microsoft YaHei UI" pitchFamily="34" charset="-120"/>
              </a:rPr>
              <a:t>What happened</a:t>
            </a:r>
            <a:endParaRPr lang="en-US" sz="1350" dirty="0">
              <a:latin typeface="Microsoft YaHei UI" pitchFamily="34" charset="0"/>
              <a:ea typeface="Microsoft YaHei" pitchFamily="34" charset="-122"/>
              <a:cs typeface="Microsoft YaHei UI" pitchFamily="34" charset="-120"/>
            </a:endParaRPr>
          </a:p>
        </p:txBody>
      </p:sp>
      <p:sp>
        <p:nvSpPr>
          <p:cNvPr id="30" name="Text 28"/>
          <p:cNvSpPr/>
          <p:nvPr/>
        </p:nvSpPr>
        <p:spPr>
          <a:xfrm>
            <a:off x="762000" y="3653498"/>
            <a:ext cx="114300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I moved three cities in northern Jiangsu to a new distributor. Jan to Apr</a:t>
            </a:r>
            <a:endParaRPr lang="en-US" sz="1125" dirty="0">
              <a:latin typeface="Microsoft YaHei UI" pitchFamily="34" charset="0"/>
              <a:ea typeface="Microsoft YaHei" pitchFamily="34" charset="-122"/>
              <a:cs typeface="Microsoft YaHei UI" pitchFamily="34" charset="-120"/>
            </a:endParaRPr>
          </a:p>
        </p:txBody>
      </p:sp>
      <p:sp>
        <p:nvSpPr>
          <p:cNvPr id="31" name="Text 29"/>
          <p:cNvSpPr/>
          <p:nvPr/>
        </p:nvSpPr>
        <p:spPr>
          <a:xfrm>
            <a:off x="762000" y="3896386"/>
            <a:ext cx="114300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shipments fell 38%, and the area hit 81.3% of target.</a:t>
            </a:r>
            <a:endParaRPr lang="en-US" sz="1125" dirty="0">
              <a:latin typeface="Microsoft YaHei UI" pitchFamily="34" charset="0"/>
              <a:ea typeface="Microsoft YaHei" pitchFamily="34" charset="-122"/>
              <a:cs typeface="Microsoft YaHei UI" pitchFamily="34" charset="-120"/>
            </a:endParaRPr>
          </a:p>
        </p:txBody>
      </p:sp>
      <p:sp>
        <p:nvSpPr>
          <p:cNvPr id="32" name="Shape 30"/>
          <p:cNvSpPr/>
          <p:nvPr/>
        </p:nvSpPr>
        <p:spPr>
          <a:xfrm>
            <a:off x="6286500" y="3162300"/>
            <a:ext cx="5143500" cy="9525"/>
          </a:xfrm>
          <a:prstGeom prst="rect">
            <a:avLst/>
          </a:prstGeom>
          <a:solidFill>
            <a:srgbClr val="15191E"/>
          </a:solidFill>
          <a:ln/>
        </p:spPr>
      </p:sp>
      <p:sp>
        <p:nvSpPr>
          <p:cNvPr id="33" name="Text 31"/>
          <p:cNvSpPr/>
          <p:nvPr/>
        </p:nvSpPr>
        <p:spPr>
          <a:xfrm>
            <a:off x="6286500" y="3306207"/>
            <a:ext cx="59055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2</a:t>
            </a:r>
            <a:endParaRPr lang="en-US" sz="1350" dirty="0">
              <a:latin typeface="Bahnschrift" pitchFamily="34" charset="0"/>
              <a:ea typeface="Microsoft YaHei" pitchFamily="34" charset="-122"/>
              <a:cs typeface="Bahnschrift" pitchFamily="34" charset="-120"/>
            </a:endParaRPr>
          </a:p>
        </p:txBody>
      </p:sp>
      <p:sp>
        <p:nvSpPr>
          <p:cNvPr id="34" name="Text 32"/>
          <p:cNvSpPr/>
          <p:nvPr/>
        </p:nvSpPr>
        <p:spPr>
          <a:xfrm>
            <a:off x="6470338" y="3311683"/>
            <a:ext cx="5721662" cy="205740"/>
          </a:xfrm>
          <a:prstGeom prst="rect">
            <a:avLst/>
          </a:prstGeom>
          <a:noFill/>
          <a:ln/>
        </p:spPr>
        <p:txBody>
          <a:bodyPr wrap="none" lIns="0" tIns="0" rIns="0" bIns="0" rtlCol="0" anchor="t"/>
          <a:lstStyle/>
          <a:p>
            <a:pPr algn="l" indent="0" marL="0">
              <a:buNone/>
            </a:pPr>
            <a:r>
              <a:rPr lang="en-US" sz="1350" b="1" dirty="0">
                <a:solidFill>
                  <a:srgbClr val="15191E"/>
                </a:solidFill>
                <a:latin typeface="Microsoft YaHei UI" pitchFamily="34" charset="0"/>
                <a:ea typeface="Microsoft YaHei" pitchFamily="34" charset="-122"/>
                <a:cs typeface="Microsoft YaHei UI" pitchFamily="34" charset="-120"/>
              </a:rPr>
              <a:t>Where I went wrong</a:t>
            </a:r>
            <a:endParaRPr lang="en-US" sz="1350" dirty="0">
              <a:latin typeface="Microsoft YaHei UI" pitchFamily="34" charset="0"/>
              <a:ea typeface="Microsoft YaHei" pitchFamily="34" charset="-122"/>
              <a:cs typeface="Microsoft YaHei UI" pitchFamily="34" charset="-120"/>
            </a:endParaRPr>
          </a:p>
        </p:txBody>
      </p:sp>
      <p:sp>
        <p:nvSpPr>
          <p:cNvPr id="35" name="Shape 33"/>
          <p:cNvSpPr/>
          <p:nvPr/>
        </p:nvSpPr>
        <p:spPr>
          <a:xfrm>
            <a:off x="8357311" y="3384995"/>
            <a:ext cx="65151" cy="65151"/>
          </a:xfrm>
          <a:custGeom>
            <a:avLst/>
            <a:gdLst/>
            <a:ahLst/>
            <a:cxnLst/>
            <a:rect l="l" t="t" r="r" b="b"/>
            <a:pathLst>
              <a:path w="65151" h="65151">
                <a:moveTo>
                  <a:pt x="0" y="0"/>
                </a:moveTo>
                <a:lnTo>
                  <a:pt x="65151" y="65151"/>
                </a:lnTo>
                <a:moveTo>
                  <a:pt x="65151" y="0"/>
                </a:moveTo>
                <a:lnTo>
                  <a:pt x="0" y="65151"/>
                </a:lnTo>
              </a:path>
            </a:pathLst>
          </a:custGeom>
          <a:noFill/>
          <a:ln w="17145">
            <a:solidFill>
              <a:srgbClr val="B42318"/>
            </a:solidFill>
            <a:prstDash val="solid"/>
          </a:ln>
        </p:spPr>
      </p:sp>
      <p:sp>
        <p:nvSpPr>
          <p:cNvPr id="36" name="Text 34"/>
          <p:cNvSpPr/>
          <p:nvPr/>
        </p:nvSpPr>
        <p:spPr>
          <a:xfrm>
            <a:off x="8480374" y="3347614"/>
            <a:ext cx="3711626" cy="137160"/>
          </a:xfrm>
          <a:prstGeom prst="rect">
            <a:avLst/>
          </a:prstGeom>
          <a:noFill/>
          <a:ln/>
        </p:spPr>
        <p:txBody>
          <a:bodyPr wrap="none" lIns="0" tIns="0" rIns="0" bIns="0" rtlCol="0" anchor="t"/>
          <a:lstStyle/>
          <a:p>
            <a:pPr algn="l" indent="0" marL="0">
              <a:buNone/>
            </a:pPr>
            <a:r>
              <a:rPr lang="en-US" sz="900" b="1" dirty="0">
                <a:solidFill>
                  <a:srgbClr val="B42318"/>
                </a:solidFill>
                <a:latin typeface="Microsoft YaHei UI" pitchFamily="34" charset="0"/>
                <a:ea typeface="Microsoft YaHei" pitchFamily="34" charset="-122"/>
                <a:cs typeface="Microsoft YaHei UI" pitchFamily="34" charset="-120"/>
              </a:rPr>
              <a:t>My mistake</a:t>
            </a:r>
            <a:endParaRPr lang="en-US" sz="900" dirty="0">
              <a:latin typeface="Microsoft YaHei UI" pitchFamily="34" charset="0"/>
              <a:ea typeface="Microsoft YaHei" pitchFamily="34" charset="-122"/>
              <a:cs typeface="Microsoft YaHei UI" pitchFamily="34" charset="-120"/>
            </a:endParaRPr>
          </a:p>
        </p:txBody>
      </p:sp>
      <p:sp>
        <p:nvSpPr>
          <p:cNvPr id="37" name="Text 35"/>
          <p:cNvSpPr/>
          <p:nvPr/>
        </p:nvSpPr>
        <p:spPr>
          <a:xfrm>
            <a:off x="6286500" y="3653498"/>
            <a:ext cx="59055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I checked their money, not their reach: 64 stores against the old</a:t>
            </a:r>
            <a:endParaRPr lang="en-US" sz="1125" dirty="0">
              <a:latin typeface="Microsoft YaHei UI" pitchFamily="34" charset="0"/>
              <a:ea typeface="Microsoft YaHei" pitchFamily="34" charset="-122"/>
              <a:cs typeface="Microsoft YaHei UI" pitchFamily="34" charset="-120"/>
            </a:endParaRPr>
          </a:p>
        </p:txBody>
      </p:sp>
      <p:sp>
        <p:nvSpPr>
          <p:cNvPr id="38" name="Text 36"/>
          <p:cNvSpPr/>
          <p:nvPr/>
        </p:nvSpPr>
        <p:spPr>
          <a:xfrm>
            <a:off x="6286500" y="3896386"/>
            <a:ext cx="59055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dealer</a:t>
            </a:r>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a:t>
            </a:r>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s 150.</a:t>
            </a:r>
            <a:endParaRPr lang="en-US" sz="1125" dirty="0">
              <a:latin typeface="Microsoft YaHei UI" pitchFamily="34" charset="0"/>
              <a:ea typeface="Microsoft YaHei" pitchFamily="34" charset="-122"/>
              <a:cs typeface="Microsoft YaHei UI" pitchFamily="34" charset="-120"/>
            </a:endParaRPr>
          </a:p>
        </p:txBody>
      </p:sp>
      <p:sp>
        <p:nvSpPr>
          <p:cNvPr id="39" name="Shape 37"/>
          <p:cNvSpPr/>
          <p:nvPr/>
        </p:nvSpPr>
        <p:spPr>
          <a:xfrm>
            <a:off x="762000" y="4371975"/>
            <a:ext cx="5143500" cy="9525"/>
          </a:xfrm>
          <a:prstGeom prst="rect">
            <a:avLst/>
          </a:prstGeom>
          <a:solidFill>
            <a:srgbClr val="15191E"/>
          </a:solidFill>
          <a:ln/>
        </p:spPr>
      </p:sp>
      <p:sp>
        <p:nvSpPr>
          <p:cNvPr id="40" name="Text 38"/>
          <p:cNvSpPr/>
          <p:nvPr/>
        </p:nvSpPr>
        <p:spPr>
          <a:xfrm>
            <a:off x="762000" y="4515882"/>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3</a:t>
            </a:r>
            <a:endParaRPr lang="en-US" sz="1350" dirty="0">
              <a:latin typeface="Bahnschrift" pitchFamily="34" charset="0"/>
              <a:ea typeface="Microsoft YaHei" pitchFamily="34" charset="-122"/>
              <a:cs typeface="Bahnschrift" pitchFamily="34" charset="-120"/>
            </a:endParaRPr>
          </a:p>
        </p:txBody>
      </p:sp>
      <p:sp>
        <p:nvSpPr>
          <p:cNvPr id="41" name="Text 39"/>
          <p:cNvSpPr/>
          <p:nvPr/>
        </p:nvSpPr>
        <p:spPr>
          <a:xfrm>
            <a:off x="947930" y="4521358"/>
            <a:ext cx="11244070" cy="205740"/>
          </a:xfrm>
          <a:prstGeom prst="rect">
            <a:avLst/>
          </a:prstGeom>
          <a:noFill/>
          <a:ln/>
        </p:spPr>
        <p:txBody>
          <a:bodyPr wrap="none" lIns="0" tIns="0" rIns="0" bIns="0" rtlCol="0" anchor="t"/>
          <a:lstStyle/>
          <a:p>
            <a:pPr algn="l" indent="0" marL="0">
              <a:buNone/>
            </a:pPr>
            <a:r>
              <a:rPr lang="en-US" sz="1350" b="1" dirty="0">
                <a:solidFill>
                  <a:srgbClr val="15191E"/>
                </a:solidFill>
                <a:latin typeface="Microsoft YaHei UI" pitchFamily="34" charset="0"/>
                <a:ea typeface="Microsoft YaHei" pitchFamily="34" charset="-122"/>
                <a:cs typeface="Microsoft YaHei UI" pitchFamily="34" charset="-120"/>
              </a:rPr>
              <a:t>Why it took till May</a:t>
            </a:r>
            <a:endParaRPr lang="en-US" sz="1350" dirty="0">
              <a:latin typeface="Microsoft YaHei UI" pitchFamily="34" charset="0"/>
              <a:ea typeface="Microsoft YaHei" pitchFamily="34" charset="-122"/>
              <a:cs typeface="Microsoft YaHei UI" pitchFamily="34" charset="-120"/>
            </a:endParaRPr>
          </a:p>
        </p:txBody>
      </p:sp>
      <p:sp>
        <p:nvSpPr>
          <p:cNvPr id="42" name="Text 40"/>
          <p:cNvSpPr/>
          <p:nvPr/>
        </p:nvSpPr>
        <p:spPr>
          <a:xfrm>
            <a:off x="762000" y="4863173"/>
            <a:ext cx="114300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I waited two months to see if they would catch up, instead of</a:t>
            </a:r>
            <a:endParaRPr lang="en-US" sz="1125" dirty="0">
              <a:latin typeface="Microsoft YaHei UI" pitchFamily="34" charset="0"/>
              <a:ea typeface="Microsoft YaHei" pitchFamily="34" charset="-122"/>
              <a:cs typeface="Microsoft YaHei UI" pitchFamily="34" charset="-120"/>
            </a:endParaRPr>
          </a:p>
        </p:txBody>
      </p:sp>
      <p:sp>
        <p:nvSpPr>
          <p:cNvPr id="43" name="Text 41"/>
          <p:cNvSpPr/>
          <p:nvPr/>
        </p:nvSpPr>
        <p:spPr>
          <a:xfrm>
            <a:off x="762000" y="5106061"/>
            <a:ext cx="114300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cutting losses.</a:t>
            </a:r>
            <a:endParaRPr lang="en-US" sz="1125" dirty="0">
              <a:latin typeface="Microsoft YaHei UI" pitchFamily="34" charset="0"/>
              <a:ea typeface="Microsoft YaHei" pitchFamily="34" charset="-122"/>
              <a:cs typeface="Microsoft YaHei UI" pitchFamily="34" charset="-120"/>
            </a:endParaRPr>
          </a:p>
        </p:txBody>
      </p:sp>
      <p:sp>
        <p:nvSpPr>
          <p:cNvPr id="44" name="Shape 42"/>
          <p:cNvSpPr/>
          <p:nvPr/>
        </p:nvSpPr>
        <p:spPr>
          <a:xfrm>
            <a:off x="6286500" y="4352925"/>
            <a:ext cx="5143500" cy="28575"/>
          </a:xfrm>
          <a:prstGeom prst="rect">
            <a:avLst/>
          </a:prstGeom>
          <a:solidFill>
            <a:srgbClr val="0B6E69"/>
          </a:solidFill>
          <a:ln/>
        </p:spPr>
      </p:sp>
      <p:sp>
        <p:nvSpPr>
          <p:cNvPr id="45" name="Text 43"/>
          <p:cNvSpPr/>
          <p:nvPr/>
        </p:nvSpPr>
        <p:spPr>
          <a:xfrm>
            <a:off x="6286500" y="4496832"/>
            <a:ext cx="5905500" cy="205740"/>
          </a:xfrm>
          <a:prstGeom prst="rect">
            <a:avLst/>
          </a:prstGeom>
          <a:noFill/>
          <a:ln/>
        </p:spPr>
        <p:txBody>
          <a:bodyPr wrap="none" lIns="0" tIns="0" rIns="0" bIns="0" rtlCol="0" anchor="t"/>
          <a:lstStyle/>
          <a:p>
            <a:pPr algn="l" indent="0" marL="0">
              <a:buNone/>
            </a:pPr>
            <a:r>
              <a:rPr lang="en-US" sz="1350" b="1" dirty="0">
                <a:solidFill>
                  <a:srgbClr val="08534F"/>
                </a:solidFill>
                <a:latin typeface="Bahnschrift" pitchFamily="34" charset="0"/>
                <a:ea typeface="Microsoft YaHei" pitchFamily="34" charset="-122"/>
                <a:cs typeface="Bahnschrift" pitchFamily="34" charset="-120"/>
              </a:rPr>
              <a:t>4</a:t>
            </a:r>
            <a:endParaRPr lang="en-US" sz="1350" dirty="0">
              <a:latin typeface="Bahnschrift" pitchFamily="34" charset="0"/>
              <a:ea typeface="Microsoft YaHei" pitchFamily="34" charset="-122"/>
              <a:cs typeface="Bahnschrift" pitchFamily="34" charset="-120"/>
            </a:endParaRPr>
          </a:p>
        </p:txBody>
      </p:sp>
      <p:sp>
        <p:nvSpPr>
          <p:cNvPr id="46" name="Text 44"/>
          <p:cNvSpPr/>
          <p:nvPr/>
        </p:nvSpPr>
        <p:spPr>
          <a:xfrm>
            <a:off x="6479288" y="4502308"/>
            <a:ext cx="5712712" cy="205740"/>
          </a:xfrm>
          <a:prstGeom prst="rect">
            <a:avLst/>
          </a:prstGeom>
          <a:noFill/>
          <a:ln/>
        </p:spPr>
        <p:txBody>
          <a:bodyPr wrap="none" lIns="0" tIns="0" rIns="0" bIns="0" rtlCol="0" anchor="t"/>
          <a:lstStyle/>
          <a:p>
            <a:pPr algn="l" indent="0" marL="0">
              <a:buNone/>
            </a:pPr>
            <a:r>
              <a:rPr lang="en-US" sz="1350" b="1" dirty="0">
                <a:solidFill>
                  <a:srgbClr val="15191E"/>
                </a:solidFill>
                <a:latin typeface="Microsoft YaHei UI" pitchFamily="34" charset="0"/>
                <a:ea typeface="Microsoft YaHei" pitchFamily="34" charset="-122"/>
                <a:cs typeface="Microsoft YaHei UI" pitchFamily="34" charset="-120"/>
              </a:rPr>
              <a:t>What I changed</a:t>
            </a:r>
            <a:endParaRPr lang="en-US" sz="1350" dirty="0">
              <a:latin typeface="Microsoft YaHei UI" pitchFamily="34" charset="0"/>
              <a:ea typeface="Microsoft YaHei" pitchFamily="34" charset="-122"/>
              <a:cs typeface="Microsoft YaHei UI" pitchFamily="34" charset="-120"/>
            </a:endParaRPr>
          </a:p>
        </p:txBody>
      </p:sp>
      <p:sp>
        <p:nvSpPr>
          <p:cNvPr id="47" name="Shape 45"/>
          <p:cNvSpPr/>
          <p:nvPr/>
        </p:nvSpPr>
        <p:spPr>
          <a:xfrm>
            <a:off x="7965771" y="4584192"/>
            <a:ext cx="66865" cy="49720"/>
          </a:xfrm>
          <a:custGeom>
            <a:avLst/>
            <a:gdLst/>
            <a:ahLst/>
            <a:cxnLst/>
            <a:rect l="l" t="t" r="r" b="b"/>
            <a:pathLst>
              <a:path w="66865" h="49720">
                <a:moveTo>
                  <a:pt x="0" y="25717"/>
                </a:moveTo>
                <a:lnTo>
                  <a:pt x="24003" y="49720"/>
                </a:lnTo>
                <a:lnTo>
                  <a:pt x="66865" y="0"/>
                </a:lnTo>
              </a:path>
            </a:pathLst>
          </a:custGeom>
          <a:noFill/>
          <a:ln w="15430">
            <a:solidFill>
              <a:srgbClr val="08534F"/>
            </a:solidFill>
            <a:prstDash val="solid"/>
          </a:ln>
        </p:spPr>
      </p:sp>
      <p:sp>
        <p:nvSpPr>
          <p:cNvPr id="48" name="Text 46"/>
          <p:cNvSpPr/>
          <p:nvPr/>
        </p:nvSpPr>
        <p:spPr>
          <a:xfrm>
            <a:off x="8088834" y="4538239"/>
            <a:ext cx="4103166" cy="137160"/>
          </a:xfrm>
          <a:prstGeom prst="rect">
            <a:avLst/>
          </a:prstGeom>
          <a:noFill/>
          <a:ln/>
        </p:spPr>
        <p:txBody>
          <a:bodyPr wrap="none" lIns="0" tIns="0" rIns="0" bIns="0" rtlCol="0" anchor="t"/>
          <a:lstStyle/>
          <a:p>
            <a:pPr algn="l" indent="0" marL="0">
              <a:buNone/>
            </a:pPr>
            <a:r>
              <a:rPr lang="en-US" sz="900" b="1" dirty="0">
                <a:solidFill>
                  <a:srgbClr val="08534F"/>
                </a:solidFill>
                <a:latin typeface="Microsoft YaHei UI" pitchFamily="34" charset="0"/>
                <a:ea typeface="Microsoft YaHei" pitchFamily="34" charset="-122"/>
                <a:cs typeface="Microsoft YaHei UI" pitchFamily="34" charset="-120"/>
              </a:rPr>
              <a:t>Done</a:t>
            </a:r>
            <a:endParaRPr lang="en-US" sz="900" dirty="0">
              <a:latin typeface="Microsoft YaHei UI" pitchFamily="34" charset="0"/>
              <a:ea typeface="Microsoft YaHei" pitchFamily="34" charset="-122"/>
              <a:cs typeface="Microsoft YaHei UI" pitchFamily="34" charset="-120"/>
            </a:endParaRPr>
          </a:p>
        </p:txBody>
      </p:sp>
      <p:sp>
        <p:nvSpPr>
          <p:cNvPr id="49" name="Text 47"/>
          <p:cNvSpPr/>
          <p:nvPr/>
        </p:nvSpPr>
        <p:spPr>
          <a:xfrm>
            <a:off x="6286500" y="4844123"/>
            <a:ext cx="59055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Took it back in May: two city distributors plus direct supply to key stores.</a:t>
            </a:r>
            <a:endParaRPr lang="en-US" sz="1125" dirty="0">
              <a:latin typeface="Microsoft YaHei UI" pitchFamily="34" charset="0"/>
              <a:ea typeface="Microsoft YaHei" pitchFamily="34" charset="-122"/>
              <a:cs typeface="Microsoft YaHei UI" pitchFamily="34" charset="-120"/>
            </a:endParaRPr>
          </a:p>
        </p:txBody>
      </p:sp>
      <p:sp>
        <p:nvSpPr>
          <p:cNvPr id="50" name="Text 48"/>
          <p:cNvSpPr/>
          <p:nvPr/>
        </p:nvSpPr>
        <p:spPr>
          <a:xfrm>
            <a:off x="6286500" y="5087011"/>
            <a:ext cx="5905500" cy="171450"/>
          </a:xfrm>
          <a:prstGeom prst="rect">
            <a:avLst/>
          </a:prstGeom>
          <a:noFill/>
          <a:ln/>
        </p:spPr>
        <p:txBody>
          <a:bodyPr wrap="none" lIns="0" tIns="0" rIns="0" bIns="0" rtlCol="0" anchor="t"/>
          <a:lstStyle/>
          <a:p>
            <a:pPr algn="l" indent="0" marL="0">
              <a:buNone/>
            </a:pPr>
            <a:r>
              <a:rPr lang="en-US" sz="1125" dirty="0">
                <a:solidFill>
                  <a:srgbClr val="23282E"/>
                </a:solidFill>
                <a:latin typeface="Microsoft YaHei UI" pitchFamily="34" charset="0"/>
                <a:ea typeface="Microsoft YaHei" pitchFamily="34" charset="-122"/>
                <a:cs typeface="Microsoft YaHei UI" pitchFamily="34" charset="-120"/>
              </a:rPr>
              <a:t>H2 was up 6%.</a:t>
            </a:r>
            <a:endParaRPr lang="en-US" sz="112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26996"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10"/>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11</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02</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1020089" y="557512"/>
            <a:ext cx="1117191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Fewer shoppers, but sales per store up a quarter</a:t>
            </a:r>
            <a:endParaRPr lang="en-US" sz="2400" dirty="0">
              <a:latin typeface="Microsoft YaHei UI" pitchFamily="34" charset="0"/>
              <a:ea typeface="Microsoft YaHei" pitchFamily="34" charset="-122"/>
              <a:cs typeface="Microsoft YaHei UI" pitchFamily="34" charset="-120"/>
            </a:endParaRPr>
          </a:p>
        </p:txBody>
      </p:sp>
      <p:sp>
        <p:nvSpPr>
          <p:cNvPr id="9" name="Text 7"/>
          <p:cNvSpPr/>
          <p:nvPr/>
        </p:nvSpPr>
        <p:spPr>
          <a:xfrm>
            <a:off x="762000" y="1652525"/>
            <a:ext cx="1143000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v</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g</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b</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r</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d</a:t>
            </a:r>
            <a:endParaRPr lang="en-US" sz="975" dirty="0">
              <a:latin typeface="Microsoft YaHei UI" pitchFamily="34" charset="0"/>
              <a:ea typeface="Microsoft YaHei" pitchFamily="34" charset="-122"/>
              <a:cs typeface="Microsoft YaHei UI" pitchFamily="34" charset="-120"/>
            </a:endParaRPr>
          </a:p>
        </p:txBody>
      </p:sp>
      <p:sp>
        <p:nvSpPr>
          <p:cNvPr id="10" name="Text 8"/>
          <p:cNvSpPr/>
          <p:nvPr/>
        </p:nvSpPr>
        <p:spPr>
          <a:xfrm>
            <a:off x="0" y="1652525"/>
            <a:ext cx="7429500" cy="148590"/>
          </a:xfrm>
          <a:prstGeom prst="rect">
            <a:avLst/>
          </a:prstGeom>
          <a:noFill/>
          <a:ln/>
        </p:spPr>
        <p:txBody>
          <a:bodyPr wrap="none" lIns="0" tIns="0" rIns="0" bIns="0" rtlCol="0" anchor="t"/>
          <a:lstStyle/>
          <a:p>
            <a:pPr algn="r" indent="0" marL="0">
              <a:buNone/>
            </a:pPr>
            <a:r>
              <a:rPr lang="en-US" sz="975" spc="78" kern="0" dirty="0">
                <a:solidFill>
                  <a:srgbClr val="5B6470"/>
                </a:solidFill>
                <a:latin typeface="Microsoft YaHei UI" pitchFamily="34" charset="0"/>
                <a:ea typeface="Microsoft YaHei" pitchFamily="34" charset="-122"/>
                <a:cs typeface="Microsoft YaHei UI" pitchFamily="34" charset="-120"/>
              </a:rPr>
              <a:t>2</a:t>
            </a:r>
            <a:pPr algn="r" indent="0" marL="0">
              <a:buNone/>
            </a:pPr>
            <a:r>
              <a:rPr lang="en-US" sz="975" spc="78" kern="0" dirty="0">
                <a:solidFill>
                  <a:srgbClr val="5B6470"/>
                </a:solidFill>
                <a:latin typeface="Microsoft YaHei UI" pitchFamily="34" charset="0"/>
                <a:ea typeface="Microsoft YaHei" pitchFamily="34" charset="-122"/>
                <a:cs typeface="Microsoft YaHei UI" pitchFamily="34" charset="-120"/>
              </a:rPr>
              <a:t>0</a:t>
            </a:r>
            <a:pPr algn="r" indent="0" marL="0">
              <a:buNone/>
            </a:pPr>
            <a:r>
              <a:rPr lang="en-US" sz="975" spc="78" kern="0" dirty="0">
                <a:solidFill>
                  <a:srgbClr val="5B6470"/>
                </a:solidFill>
                <a:latin typeface="Microsoft YaHei UI" pitchFamily="34" charset="0"/>
                <a:ea typeface="Microsoft YaHei" pitchFamily="34" charset="-122"/>
                <a:cs typeface="Microsoft YaHei UI" pitchFamily="34" charset="-120"/>
              </a:rPr>
              <a:t>2</a:t>
            </a:r>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5</a:t>
            </a:r>
            <a:endParaRPr lang="en-US" sz="975" dirty="0">
              <a:latin typeface="Microsoft YaHei UI" pitchFamily="34" charset="0"/>
              <a:ea typeface="Microsoft YaHei" pitchFamily="34" charset="-122"/>
              <a:cs typeface="Microsoft YaHei UI" pitchFamily="34" charset="-120"/>
            </a:endParaRPr>
          </a:p>
        </p:txBody>
      </p:sp>
      <p:sp>
        <p:nvSpPr>
          <p:cNvPr id="11" name="Text 9"/>
          <p:cNvSpPr/>
          <p:nvPr/>
        </p:nvSpPr>
        <p:spPr>
          <a:xfrm>
            <a:off x="0" y="1652525"/>
            <a:ext cx="9334500" cy="148590"/>
          </a:xfrm>
          <a:prstGeom prst="rect">
            <a:avLst/>
          </a:prstGeom>
          <a:noFill/>
          <a:ln/>
        </p:spPr>
        <p:txBody>
          <a:bodyPr wrap="none" lIns="0" tIns="0" rIns="0" bIns="0" rtlCol="0" anchor="t"/>
          <a:lstStyle/>
          <a:p>
            <a:pPr algn="r" indent="0" marL="0">
              <a:buNone/>
            </a:pPr>
            <a:r>
              <a:rPr lang="en-US" sz="975" spc="78" kern="0" dirty="0">
                <a:solidFill>
                  <a:srgbClr val="5B6470"/>
                </a:solidFill>
                <a:latin typeface="Microsoft YaHei UI" pitchFamily="34" charset="0"/>
                <a:ea typeface="Microsoft YaHei" pitchFamily="34" charset="-122"/>
                <a:cs typeface="Microsoft YaHei UI" pitchFamily="34" charset="-120"/>
              </a:rPr>
              <a:t>2</a:t>
            </a:r>
            <a:pPr algn="r" indent="0" marL="0">
              <a:buNone/>
            </a:pPr>
            <a:r>
              <a:rPr lang="en-US" sz="975" spc="78" kern="0" dirty="0">
                <a:solidFill>
                  <a:srgbClr val="5B6470"/>
                </a:solidFill>
                <a:latin typeface="Microsoft YaHei UI" pitchFamily="34" charset="0"/>
                <a:ea typeface="Microsoft YaHei" pitchFamily="34" charset="-122"/>
                <a:cs typeface="Microsoft YaHei UI" pitchFamily="34" charset="-120"/>
              </a:rPr>
              <a:t>0</a:t>
            </a:r>
            <a:pPr algn="r" indent="0" marL="0">
              <a:buNone/>
            </a:pPr>
            <a:r>
              <a:rPr lang="en-US" sz="975" spc="78" kern="0" dirty="0">
                <a:solidFill>
                  <a:srgbClr val="5B6470"/>
                </a:solidFill>
                <a:latin typeface="Microsoft YaHei UI" pitchFamily="34" charset="0"/>
                <a:ea typeface="Microsoft YaHei" pitchFamily="34" charset="-122"/>
                <a:cs typeface="Microsoft YaHei UI" pitchFamily="34" charset="-120"/>
              </a:rPr>
              <a:t>2</a:t>
            </a:r>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6</a:t>
            </a:r>
            <a:endParaRPr lang="en-US" sz="975" dirty="0">
              <a:latin typeface="Microsoft YaHei UI" pitchFamily="34" charset="0"/>
              <a:ea typeface="Microsoft YaHei" pitchFamily="34" charset="-122"/>
              <a:cs typeface="Microsoft YaHei UI" pitchFamily="34" charset="-120"/>
            </a:endParaRPr>
          </a:p>
        </p:txBody>
      </p:sp>
      <p:sp>
        <p:nvSpPr>
          <p:cNvPr id="12" name="Text 10"/>
          <p:cNvSpPr/>
          <p:nvPr/>
        </p:nvSpPr>
        <p:spPr>
          <a:xfrm>
            <a:off x="0" y="1652525"/>
            <a:ext cx="11430000" cy="148590"/>
          </a:xfrm>
          <a:prstGeom prst="rect">
            <a:avLst/>
          </a:prstGeom>
          <a:noFill/>
          <a:ln/>
        </p:spPr>
        <p:txBody>
          <a:bodyPr wrap="none" lIns="0" tIns="0" rIns="0" bIns="0" rtlCol="0" anchor="t"/>
          <a:lstStyle/>
          <a:p>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C</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h</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n</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g</a:t>
            </a:r>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e</a:t>
            </a:r>
            <a:endParaRPr lang="en-US" sz="975" dirty="0">
              <a:latin typeface="Microsoft YaHei UI" pitchFamily="34" charset="0"/>
              <a:ea typeface="Microsoft YaHei" pitchFamily="34" charset="-122"/>
              <a:cs typeface="Microsoft YaHei UI" pitchFamily="34" charset="-120"/>
            </a:endParaRPr>
          </a:p>
        </p:txBody>
      </p:sp>
      <p:sp>
        <p:nvSpPr>
          <p:cNvPr id="13" name="Shape 11"/>
          <p:cNvSpPr/>
          <p:nvPr/>
        </p:nvSpPr>
        <p:spPr>
          <a:xfrm>
            <a:off x="762000" y="1895475"/>
            <a:ext cx="10668000" cy="19050"/>
          </a:xfrm>
          <a:prstGeom prst="rect">
            <a:avLst/>
          </a:prstGeom>
          <a:solidFill>
            <a:srgbClr val="15191E"/>
          </a:solidFill>
          <a:ln/>
        </p:spPr>
      </p:sp>
      <p:sp>
        <p:nvSpPr>
          <p:cNvPr id="14" name="Shape 12"/>
          <p:cNvSpPr/>
          <p:nvPr/>
        </p:nvSpPr>
        <p:spPr>
          <a:xfrm>
            <a:off x="785574" y="2101850"/>
            <a:ext cx="55801" cy="127000"/>
          </a:xfrm>
          <a:custGeom>
            <a:avLst/>
            <a:gdLst/>
            <a:ahLst/>
            <a:cxnLst/>
            <a:rect l="l" t="t" r="r" b="b"/>
            <a:pathLst>
              <a:path w="55801" h="127000">
                <a:moveTo>
                  <a:pt x="8176" y="111125"/>
                </a:moveTo>
                <a:lnTo>
                  <a:pt x="8176" y="92234"/>
                </a:lnTo>
                <a:cubicBezTo>
                  <a:pt x="8176" y="75406"/>
                  <a:pt x="0" y="67469"/>
                  <a:pt x="238" y="47625"/>
                </a:cubicBezTo>
                <a:cubicBezTo>
                  <a:pt x="476" y="26035"/>
                  <a:pt x="12065" y="0"/>
                  <a:pt x="35957" y="0"/>
                </a:cubicBezTo>
                <a:cubicBezTo>
                  <a:pt x="50800" y="0"/>
                  <a:pt x="55801" y="14288"/>
                  <a:pt x="55801" y="27781"/>
                </a:cubicBezTo>
                <a:cubicBezTo>
                  <a:pt x="55801" y="52467"/>
                  <a:pt x="39926" y="72708"/>
                  <a:pt x="39926" y="96679"/>
                </a:cubicBezTo>
                <a:lnTo>
                  <a:pt x="39926" y="111125"/>
                </a:lnTo>
                <a:arcTo hR="15875" wR="15875" stAng="0" swAng="10800000"/>
                <a:close/>
              </a:path>
            </a:pathLst>
          </a:custGeom>
          <a:noFill/>
          <a:ln w="13494">
            <a:solidFill>
              <a:srgbClr val="15191E"/>
            </a:solidFill>
            <a:prstDash val="solid"/>
          </a:ln>
        </p:spPr>
      </p:sp>
      <p:sp>
        <p:nvSpPr>
          <p:cNvPr id="15" name="Shape 13"/>
          <p:cNvSpPr/>
          <p:nvPr/>
        </p:nvSpPr>
        <p:spPr>
          <a:xfrm>
            <a:off x="873125" y="2133600"/>
            <a:ext cx="55801" cy="127000"/>
          </a:xfrm>
          <a:custGeom>
            <a:avLst/>
            <a:gdLst/>
            <a:ahLst/>
            <a:cxnLst/>
            <a:rect l="l" t="t" r="r" b="b"/>
            <a:pathLst>
              <a:path w="55801" h="127000">
                <a:moveTo>
                  <a:pt x="47625" y="111125"/>
                </a:moveTo>
                <a:lnTo>
                  <a:pt x="47625" y="92234"/>
                </a:lnTo>
                <a:cubicBezTo>
                  <a:pt x="47625" y="75406"/>
                  <a:pt x="55801" y="67469"/>
                  <a:pt x="55563" y="47625"/>
                </a:cubicBezTo>
                <a:cubicBezTo>
                  <a:pt x="55324" y="26035"/>
                  <a:pt x="43736" y="0"/>
                  <a:pt x="19844" y="0"/>
                </a:cubicBezTo>
                <a:cubicBezTo>
                  <a:pt x="5001" y="0"/>
                  <a:pt x="0" y="14288"/>
                  <a:pt x="0" y="27781"/>
                </a:cubicBezTo>
                <a:cubicBezTo>
                  <a:pt x="0" y="52467"/>
                  <a:pt x="15875" y="72708"/>
                  <a:pt x="15875" y="96679"/>
                </a:cubicBezTo>
                <a:lnTo>
                  <a:pt x="15875" y="111125"/>
                </a:lnTo>
                <a:arcTo hR="15875" wR="15875" stAng="10800000" swAng="-10800000"/>
                <a:close/>
              </a:path>
            </a:pathLst>
          </a:custGeom>
          <a:noFill/>
          <a:ln w="13494">
            <a:solidFill>
              <a:srgbClr val="15191E"/>
            </a:solidFill>
            <a:prstDash val="solid"/>
          </a:ln>
        </p:spPr>
      </p:sp>
      <p:sp>
        <p:nvSpPr>
          <p:cNvPr id="16" name="Shape 14"/>
          <p:cNvSpPr/>
          <p:nvPr/>
        </p:nvSpPr>
        <p:spPr>
          <a:xfrm>
            <a:off x="889000" y="2220913"/>
            <a:ext cx="31750" cy="5953"/>
          </a:xfrm>
          <a:custGeom>
            <a:avLst/>
            <a:gdLst/>
            <a:ahLst/>
            <a:cxnLst/>
            <a:rect l="l" t="t" r="r" b="b"/>
            <a:pathLst>
              <a:path w="31750" h="5953">
                <a:moveTo>
                  <a:pt x="0" y="0"/>
                </a:moveTo>
                <a:lnTo>
                  <a:pt x="31750" y="0"/>
                </a:lnTo>
              </a:path>
            </a:pathLst>
          </a:custGeom>
          <a:noFill/>
          <a:ln w="13494">
            <a:solidFill>
              <a:srgbClr val="15191E"/>
            </a:solidFill>
            <a:prstDash val="solid"/>
          </a:ln>
        </p:spPr>
      </p:sp>
      <p:sp>
        <p:nvSpPr>
          <p:cNvPr id="17" name="Shape 15"/>
          <p:cNvSpPr/>
          <p:nvPr/>
        </p:nvSpPr>
        <p:spPr>
          <a:xfrm>
            <a:off x="793750" y="2189163"/>
            <a:ext cx="31750" cy="5953"/>
          </a:xfrm>
          <a:custGeom>
            <a:avLst/>
            <a:gdLst/>
            <a:ahLst/>
            <a:cxnLst/>
            <a:rect l="l" t="t" r="r" b="b"/>
            <a:pathLst>
              <a:path w="31750" h="5953">
                <a:moveTo>
                  <a:pt x="0" y="0"/>
                </a:moveTo>
                <a:lnTo>
                  <a:pt x="31750" y="0"/>
                </a:lnTo>
              </a:path>
            </a:pathLst>
          </a:custGeom>
          <a:noFill/>
          <a:ln w="13494">
            <a:solidFill>
              <a:srgbClr val="15191E"/>
            </a:solidFill>
            <a:prstDash val="solid"/>
          </a:ln>
        </p:spPr>
      </p:sp>
      <p:sp>
        <p:nvSpPr>
          <p:cNvPr id="18" name="Text 16"/>
          <p:cNvSpPr/>
          <p:nvPr/>
        </p:nvSpPr>
        <p:spPr>
          <a:xfrm>
            <a:off x="1066800" y="2087950"/>
            <a:ext cx="111252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Shoppers a day</a:t>
            </a:r>
            <a:endParaRPr lang="en-US" sz="1200" dirty="0">
              <a:latin typeface="Microsoft YaHei UI" pitchFamily="34" charset="0"/>
              <a:ea typeface="Microsoft YaHei" pitchFamily="34" charset="-122"/>
              <a:cs typeface="Microsoft YaHei UI" pitchFamily="34" charset="-120"/>
            </a:endParaRPr>
          </a:p>
        </p:txBody>
      </p:sp>
      <p:sp>
        <p:nvSpPr>
          <p:cNvPr id="19" name="Text 17"/>
          <p:cNvSpPr/>
          <p:nvPr/>
        </p:nvSpPr>
        <p:spPr>
          <a:xfrm>
            <a:off x="7161219" y="2058547"/>
            <a:ext cx="5030781"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186</a:t>
            </a:r>
            <a:endParaRPr lang="en-US" sz="1500" dirty="0">
              <a:latin typeface="Bahnschrift" pitchFamily="34" charset="0"/>
              <a:ea typeface="Microsoft YaHei" pitchFamily="34" charset="-122"/>
              <a:cs typeface="Bahnschrift" pitchFamily="34" charset="-120"/>
            </a:endParaRPr>
          </a:p>
        </p:txBody>
      </p:sp>
      <p:sp>
        <p:nvSpPr>
          <p:cNvPr id="20" name="Text 18"/>
          <p:cNvSpPr/>
          <p:nvPr/>
        </p:nvSpPr>
        <p:spPr>
          <a:xfrm>
            <a:off x="9076792" y="2058547"/>
            <a:ext cx="3115208"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172</a:t>
            </a:r>
            <a:endParaRPr lang="en-US" sz="1500" dirty="0">
              <a:latin typeface="Bahnschrift" pitchFamily="34" charset="0"/>
              <a:ea typeface="Microsoft YaHei" pitchFamily="34" charset="-122"/>
              <a:cs typeface="Bahnschrift" pitchFamily="34" charset="-120"/>
            </a:endParaRPr>
          </a:p>
        </p:txBody>
      </p:sp>
      <p:sp>
        <p:nvSpPr>
          <p:cNvPr id="21" name="Text 19"/>
          <p:cNvSpPr/>
          <p:nvPr/>
        </p:nvSpPr>
        <p:spPr>
          <a:xfrm>
            <a:off x="10859395" y="2046279"/>
            <a:ext cx="1332605" cy="251460"/>
          </a:xfrm>
          <a:prstGeom prst="rect">
            <a:avLst/>
          </a:prstGeom>
          <a:noFill/>
          <a:ln/>
        </p:spPr>
        <p:txBody>
          <a:bodyPr wrap="none" lIns="0" tIns="0" rIns="0" bIns="0" rtlCol="0" anchor="t"/>
          <a:lstStyle/>
          <a:p>
            <a:pPr algn="l" indent="0" marL="0">
              <a:buNone/>
            </a:pPr>
            <a:r>
              <a:rPr lang="en-US" sz="1650" b="1" dirty="0">
                <a:solidFill>
                  <a:srgbClr val="B42318"/>
                </a:solidFill>
                <a:latin typeface="Microsoft YaHei UI" pitchFamily="34" charset="0"/>
                <a:ea typeface="Microsoft YaHei" pitchFamily="34" charset="-122"/>
                <a:cs typeface="Microsoft YaHei UI" pitchFamily="34" charset="-120"/>
              </a:rPr>
              <a:t>−</a:t>
            </a:r>
            <a:pPr algn="l" indent="0" marL="0">
              <a:buNone/>
            </a:pPr>
            <a:r>
              <a:rPr lang="en-US" sz="1650" b="1" dirty="0">
                <a:solidFill>
                  <a:srgbClr val="B42318"/>
                </a:solidFill>
                <a:latin typeface="Bahnschrift" pitchFamily="34" charset="0"/>
                <a:ea typeface="Microsoft YaHei" pitchFamily="34" charset="-122"/>
                <a:cs typeface="Bahnschrift" pitchFamily="34" charset="-120"/>
              </a:rPr>
              <a:t>7.5%</a:t>
            </a:r>
            <a:endParaRPr lang="en-US" sz="165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762000" y="2438400"/>
            <a:ext cx="10668000" cy="9525"/>
          </a:xfrm>
          <a:prstGeom prst="rect">
            <a:avLst/>
          </a:prstGeom>
          <a:solidFill>
            <a:srgbClr val="D9DDE2"/>
          </a:solidFill>
          <a:ln/>
        </p:spPr>
      </p:sp>
      <p:sp>
        <p:nvSpPr>
          <p:cNvPr id="23" name="Shape 21"/>
          <p:cNvSpPr/>
          <p:nvPr/>
        </p:nvSpPr>
        <p:spPr>
          <a:xfrm flipV="1">
            <a:off x="801688" y="2659063"/>
            <a:ext cx="111125" cy="111125"/>
          </a:xfrm>
          <a:prstGeom prst="line">
            <a:avLst/>
          </a:prstGeom>
          <a:noFill/>
          <a:ln w="13494">
            <a:solidFill>
              <a:srgbClr val="15191E"/>
            </a:solidFill>
            <a:prstDash val="solid"/>
          </a:ln>
        </p:spPr>
      </p:sp>
      <p:sp>
        <p:nvSpPr>
          <p:cNvPr id="24" name="Shape 22"/>
          <p:cNvSpPr/>
          <p:nvPr/>
        </p:nvSpPr>
        <p:spPr>
          <a:xfrm>
            <a:off x="793750" y="2651125"/>
            <a:ext cx="39688" cy="39688"/>
          </a:xfrm>
          <a:prstGeom prst="ellipse">
            <a:avLst/>
          </a:prstGeom>
          <a:noFill/>
          <a:ln w="13494">
            <a:solidFill>
              <a:srgbClr val="15191E"/>
            </a:solidFill>
            <a:prstDash val="solid"/>
          </a:ln>
        </p:spPr>
      </p:sp>
      <p:sp>
        <p:nvSpPr>
          <p:cNvPr id="25" name="Shape 23"/>
          <p:cNvSpPr/>
          <p:nvPr/>
        </p:nvSpPr>
        <p:spPr>
          <a:xfrm>
            <a:off x="881063" y="2738438"/>
            <a:ext cx="39688" cy="39688"/>
          </a:xfrm>
          <a:prstGeom prst="ellipse">
            <a:avLst/>
          </a:prstGeom>
          <a:noFill/>
          <a:ln w="13494">
            <a:solidFill>
              <a:srgbClr val="15191E"/>
            </a:solidFill>
            <a:prstDash val="solid"/>
          </a:ln>
        </p:spPr>
      </p:sp>
      <p:sp>
        <p:nvSpPr>
          <p:cNvPr id="26" name="Text 24"/>
          <p:cNvSpPr/>
          <p:nvPr/>
        </p:nvSpPr>
        <p:spPr>
          <a:xfrm>
            <a:off x="1066800" y="2621350"/>
            <a:ext cx="111252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Conversion rate</a:t>
            </a:r>
            <a:endParaRPr lang="en-US" sz="1200" dirty="0">
              <a:latin typeface="Microsoft YaHei UI" pitchFamily="34" charset="0"/>
              <a:ea typeface="Microsoft YaHei" pitchFamily="34" charset="-122"/>
              <a:cs typeface="Microsoft YaHei UI" pitchFamily="34" charset="-120"/>
            </a:endParaRPr>
          </a:p>
        </p:txBody>
      </p:sp>
      <p:sp>
        <p:nvSpPr>
          <p:cNvPr id="27" name="Text 25"/>
          <p:cNvSpPr/>
          <p:nvPr/>
        </p:nvSpPr>
        <p:spPr>
          <a:xfrm>
            <a:off x="7030288" y="2591947"/>
            <a:ext cx="5161712"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11.2%</a:t>
            </a:r>
            <a:endParaRPr lang="en-US" sz="1500" dirty="0">
              <a:latin typeface="Bahnschrift" pitchFamily="34" charset="0"/>
              <a:ea typeface="Microsoft YaHei" pitchFamily="34" charset="-122"/>
              <a:cs typeface="Bahnschrift" pitchFamily="34" charset="-120"/>
            </a:endParaRPr>
          </a:p>
        </p:txBody>
      </p:sp>
      <p:sp>
        <p:nvSpPr>
          <p:cNvPr id="28" name="Text 26"/>
          <p:cNvSpPr/>
          <p:nvPr/>
        </p:nvSpPr>
        <p:spPr>
          <a:xfrm>
            <a:off x="8898560" y="2591947"/>
            <a:ext cx="3293440"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13.6%</a:t>
            </a:r>
            <a:endParaRPr lang="en-US" sz="1500" dirty="0">
              <a:latin typeface="Bahnschrift" pitchFamily="34" charset="0"/>
              <a:ea typeface="Microsoft YaHei" pitchFamily="34" charset="-122"/>
              <a:cs typeface="Bahnschrift" pitchFamily="34" charset="-120"/>
            </a:endParaRPr>
          </a:p>
        </p:txBody>
      </p:sp>
      <p:sp>
        <p:nvSpPr>
          <p:cNvPr id="29" name="Text 27"/>
          <p:cNvSpPr/>
          <p:nvPr/>
        </p:nvSpPr>
        <p:spPr>
          <a:xfrm>
            <a:off x="10658227" y="2579679"/>
            <a:ext cx="1533773" cy="251460"/>
          </a:xfrm>
          <a:prstGeom prst="rect">
            <a:avLst/>
          </a:prstGeom>
          <a:noFill/>
          <a:ln/>
        </p:spPr>
        <p:txBody>
          <a:bodyPr wrap="none" lIns="0" tIns="0" rIns="0" bIns="0" rtlCol="0" anchor="t"/>
          <a:lstStyle/>
          <a:p>
            <a:pPr algn="l" indent="0" marL="0">
              <a:buNone/>
            </a:pPr>
            <a:r>
              <a:rPr lang="en-US" sz="1650" b="1" dirty="0">
                <a:solidFill>
                  <a:srgbClr val="15191E"/>
                </a:solidFill>
                <a:latin typeface="Bahnschrift" pitchFamily="34" charset="0"/>
                <a:ea typeface="Microsoft YaHei" pitchFamily="34" charset="-122"/>
                <a:cs typeface="Bahnschrift" pitchFamily="34" charset="-120"/>
              </a:rPr>
              <a:t>+2.4 </a:t>
            </a:r>
            <a:pPr algn="l" indent="0" marL="0">
              <a:buNone/>
            </a:pPr>
            <a:r>
              <a:rPr lang="en-US" sz="1650" b="1" dirty="0">
                <a:solidFill>
                  <a:srgbClr val="15191E"/>
                </a:solidFill>
                <a:latin typeface="Microsoft YaHei UI" pitchFamily="34" charset="0"/>
                <a:ea typeface="Microsoft YaHei" pitchFamily="34" charset="-122"/>
                <a:cs typeface="Microsoft YaHei UI" pitchFamily="34" charset="-120"/>
              </a:rPr>
              <a:t>pts</a:t>
            </a:r>
            <a:endParaRPr lang="en-US" sz="1650" dirty="0">
              <a:latin typeface="Bahnschrift" pitchFamily="34" charset="0"/>
              <a:ea typeface="Microsoft YaHei" pitchFamily="34" charset="-122"/>
              <a:cs typeface="Bahnschrift" pitchFamily="34" charset="-120"/>
            </a:endParaRPr>
          </a:p>
        </p:txBody>
      </p:sp>
      <p:sp>
        <p:nvSpPr>
          <p:cNvPr id="30" name="Shape 28"/>
          <p:cNvSpPr/>
          <p:nvPr/>
        </p:nvSpPr>
        <p:spPr>
          <a:xfrm>
            <a:off x="762000" y="2971800"/>
            <a:ext cx="10668000" cy="9525"/>
          </a:xfrm>
          <a:prstGeom prst="rect">
            <a:avLst/>
          </a:prstGeom>
          <a:solidFill>
            <a:srgbClr val="D9DDE2"/>
          </a:solidFill>
          <a:ln/>
        </p:spPr>
      </p:sp>
      <p:sp>
        <p:nvSpPr>
          <p:cNvPr id="31" name="Shape 29"/>
          <p:cNvSpPr/>
          <p:nvPr/>
        </p:nvSpPr>
        <p:spPr>
          <a:xfrm>
            <a:off x="857250" y="3208338"/>
            <a:ext cx="5953" cy="79375"/>
          </a:xfrm>
          <a:custGeom>
            <a:avLst/>
            <a:gdLst/>
            <a:ahLst/>
            <a:cxnLst/>
            <a:rect l="l" t="t" r="r" b="b"/>
            <a:pathLst>
              <a:path w="5953" h="79375">
                <a:moveTo>
                  <a:pt x="0" y="79375"/>
                </a:moveTo>
                <a:lnTo>
                  <a:pt x="0" y="0"/>
                </a:lnTo>
              </a:path>
            </a:pathLst>
          </a:custGeom>
          <a:noFill/>
          <a:ln w="13494">
            <a:solidFill>
              <a:srgbClr val="15191E"/>
            </a:solidFill>
            <a:prstDash val="solid"/>
          </a:ln>
        </p:spPr>
      </p:sp>
      <p:sp>
        <p:nvSpPr>
          <p:cNvPr id="32" name="Shape 30"/>
          <p:cNvSpPr/>
          <p:nvPr/>
        </p:nvSpPr>
        <p:spPr>
          <a:xfrm>
            <a:off x="825500" y="3216275"/>
            <a:ext cx="63500" cy="63500"/>
          </a:xfrm>
          <a:custGeom>
            <a:avLst/>
            <a:gdLst/>
            <a:ahLst/>
            <a:cxnLst/>
            <a:rect l="l" t="t" r="r" b="b"/>
            <a:pathLst>
              <a:path w="63500" h="63500">
                <a:moveTo>
                  <a:pt x="63500" y="0"/>
                </a:moveTo>
                <a:lnTo>
                  <a:pt x="15875" y="0"/>
                </a:lnTo>
                <a:arcTo hR="15875" wR="15875" stAng="16200000" swAng="-10800000"/>
                <a:lnTo>
                  <a:pt x="47625" y="31750"/>
                </a:lnTo>
                <a:arcTo hR="15875" wR="15875" stAng="16200000" swAng="10800000"/>
                <a:lnTo>
                  <a:pt x="0" y="63500"/>
                </a:lnTo>
              </a:path>
            </a:pathLst>
          </a:custGeom>
          <a:noFill/>
          <a:ln w="13494">
            <a:solidFill>
              <a:srgbClr val="15191E"/>
            </a:solidFill>
            <a:prstDash val="solid"/>
          </a:ln>
        </p:spPr>
      </p:sp>
      <p:sp>
        <p:nvSpPr>
          <p:cNvPr id="33" name="Shape 31"/>
          <p:cNvSpPr/>
          <p:nvPr/>
        </p:nvSpPr>
        <p:spPr>
          <a:xfrm>
            <a:off x="793750" y="3168614"/>
            <a:ext cx="127000" cy="158822"/>
          </a:xfrm>
          <a:custGeom>
            <a:avLst/>
            <a:gdLst/>
            <a:ahLst/>
            <a:cxnLst/>
            <a:rect l="l" t="t" r="r" b="b"/>
            <a:pathLst>
              <a:path w="127000" h="158822">
                <a:moveTo>
                  <a:pt x="0" y="7974"/>
                </a:moveTo>
                <a:arcTo hR="7938" wR="7938" stAng="10800000" swAng="5400000"/>
                <a:arcTo hR="10319" wR="10319" stAng="16181096" swAng="1951255"/>
                <a:lnTo>
                  <a:pt x="20899" y="6386"/>
                </a:lnTo>
                <a:arcTo hR="10319" wR="10319" stAng="7354738" swAng="-3909476"/>
                <a:lnTo>
                  <a:pt x="39426" y="1624"/>
                </a:lnTo>
                <a:arcTo hR="10319" wR="10319" stAng="14245262" swAng="3909476"/>
                <a:lnTo>
                  <a:pt x="57944" y="6386"/>
                </a:lnTo>
                <a:arcTo hR="10319" wR="10319" stAng="7354738" swAng="-3909476"/>
                <a:lnTo>
                  <a:pt x="76462" y="1624"/>
                </a:lnTo>
                <a:arcTo hR="10319" wR="10319" stAng="14245262" swAng="3909476"/>
                <a:lnTo>
                  <a:pt x="94988" y="6386"/>
                </a:lnTo>
                <a:arcTo hR="10319" wR="10319" stAng="7354738" swAng="-3909476"/>
                <a:lnTo>
                  <a:pt x="113506" y="1624"/>
                </a:lnTo>
                <a:arcTo hR="10319" wR="10319" stAng="14267649" swAng="1951255"/>
                <a:arcTo hR="7938" wR="7938" stAng="16200000" swAng="5400000"/>
                <a:lnTo>
                  <a:pt x="127000" y="150849"/>
                </a:lnTo>
                <a:arcTo hR="7938" wR="7938" stAng="0" swAng="5400000"/>
                <a:arcTo hR="10319" wR="10319" stAng="5381096" swAng="1951255"/>
                <a:lnTo>
                  <a:pt x="106101" y="152436"/>
                </a:lnTo>
                <a:arcTo hR="10319" wR="10319" stAng="18154738" swAng="-3909476"/>
                <a:lnTo>
                  <a:pt x="87574" y="157199"/>
                </a:lnTo>
                <a:arcTo hR="10319" wR="10319" stAng="3445262" swAng="3909476"/>
                <a:lnTo>
                  <a:pt x="69056" y="152436"/>
                </a:lnTo>
                <a:arcTo hR="10319" wR="10319" stAng="18154738" swAng="-3909476"/>
                <a:lnTo>
                  <a:pt x="50538" y="157199"/>
                </a:lnTo>
                <a:arcTo hR="10319" wR="10319" stAng="3445262" swAng="3909476"/>
                <a:lnTo>
                  <a:pt x="32012" y="152436"/>
                </a:lnTo>
                <a:arcTo hR="10319" wR="10319" stAng="18154738" swAng="-3909476"/>
                <a:lnTo>
                  <a:pt x="13494" y="157199"/>
                </a:lnTo>
                <a:arcTo hR="10319" wR="10319" stAng="3467649" swAng="1951255"/>
                <a:arcTo hR="7938" wR="7938" stAng="5400000" swAng="5400000"/>
                <a:close/>
              </a:path>
            </a:pathLst>
          </a:custGeom>
          <a:noFill/>
          <a:ln w="13494">
            <a:solidFill>
              <a:srgbClr val="15191E"/>
            </a:solidFill>
            <a:prstDash val="solid"/>
          </a:ln>
        </p:spPr>
      </p:sp>
      <p:sp>
        <p:nvSpPr>
          <p:cNvPr id="34" name="Text 32"/>
          <p:cNvSpPr/>
          <p:nvPr/>
        </p:nvSpPr>
        <p:spPr>
          <a:xfrm>
            <a:off x="1066800" y="3154750"/>
            <a:ext cx="111252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Average ticket</a:t>
            </a:r>
            <a:endParaRPr lang="en-US" sz="1200" dirty="0">
              <a:latin typeface="Microsoft YaHei UI" pitchFamily="34" charset="0"/>
              <a:ea typeface="Microsoft YaHei" pitchFamily="34" charset="-122"/>
              <a:cs typeface="Microsoft YaHei UI" pitchFamily="34" charset="-120"/>
            </a:endParaRPr>
          </a:p>
        </p:txBody>
      </p:sp>
      <p:sp>
        <p:nvSpPr>
          <p:cNvPr id="35" name="Text 33"/>
          <p:cNvSpPr/>
          <p:nvPr/>
        </p:nvSpPr>
        <p:spPr>
          <a:xfrm>
            <a:off x="6501975" y="3125347"/>
            <a:ext cx="5690025" cy="228600"/>
          </a:xfrm>
          <a:prstGeom prst="rect">
            <a:avLst/>
          </a:prstGeom>
          <a:noFill/>
          <a:ln/>
        </p:spPr>
        <p:txBody>
          <a:bodyPr wrap="none" lIns="0" tIns="0" rIns="0" bIns="0" rtlCol="0" anchor="t"/>
          <a:lstStyle/>
          <a:p>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RMB</a:t>
            </a:r>
            <a:pPr algn="l" indent="0" marL="0">
              <a:buNone/>
            </a:pPr>
            <a:r>
              <a:rPr lang="en-US" sz="1500" b="1" dirty="0">
                <a:solidFill>
                  <a:srgbClr val="15191E"/>
                </a:solidFill>
                <a:latin typeface="Bahnschrift" pitchFamily="34" charset="0"/>
                <a:ea typeface="Microsoft YaHei" pitchFamily="34" charset="-122"/>
                <a:cs typeface="Bahnschrift" pitchFamily="34" charset="-120"/>
              </a:rPr>
              <a:t> 1,280</a:t>
            </a:r>
            <a:endParaRPr lang="en-US" sz="15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8405755" y="3125347"/>
            <a:ext cx="3786245" cy="228600"/>
          </a:xfrm>
          <a:prstGeom prst="rect">
            <a:avLst/>
          </a:prstGeom>
          <a:noFill/>
          <a:ln/>
        </p:spPr>
        <p:txBody>
          <a:bodyPr wrap="none" lIns="0" tIns="0" rIns="0" bIns="0" rtlCol="0" anchor="t"/>
          <a:lstStyle/>
          <a:p>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RMB</a:t>
            </a:r>
            <a:pPr algn="l" indent="0" marL="0">
              <a:buNone/>
            </a:pPr>
            <a:r>
              <a:rPr lang="en-US" sz="1500" b="1" dirty="0">
                <a:solidFill>
                  <a:srgbClr val="15191E"/>
                </a:solidFill>
                <a:latin typeface="Bahnschrift" pitchFamily="34" charset="0"/>
                <a:ea typeface="Microsoft YaHei" pitchFamily="34" charset="-122"/>
                <a:cs typeface="Bahnschrift" pitchFamily="34" charset="-120"/>
              </a:rPr>
              <a:t> 1,420</a:t>
            </a:r>
            <a:endParaRPr lang="en-US" sz="1500" dirty="0">
              <a:latin typeface="Microsoft YaHei UI" pitchFamily="34" charset="0"/>
              <a:ea typeface="Microsoft YaHei" pitchFamily="34" charset="-122"/>
              <a:cs typeface="Microsoft YaHei UI" pitchFamily="34" charset="-120"/>
            </a:endParaRPr>
          </a:p>
        </p:txBody>
      </p:sp>
      <p:sp>
        <p:nvSpPr>
          <p:cNvPr id="37" name="Text 35"/>
          <p:cNvSpPr/>
          <p:nvPr/>
        </p:nvSpPr>
        <p:spPr>
          <a:xfrm>
            <a:off x="10834941" y="3113079"/>
            <a:ext cx="1357059" cy="251460"/>
          </a:xfrm>
          <a:prstGeom prst="rect">
            <a:avLst/>
          </a:prstGeom>
          <a:noFill/>
          <a:ln/>
        </p:spPr>
        <p:txBody>
          <a:bodyPr wrap="none" lIns="0" tIns="0" rIns="0" bIns="0" rtlCol="0" anchor="t"/>
          <a:lstStyle/>
          <a:p>
            <a:pPr algn="l" indent="0" marL="0">
              <a:buNone/>
            </a:pPr>
            <a:r>
              <a:rPr lang="en-US" sz="1650" b="1" dirty="0">
                <a:solidFill>
                  <a:srgbClr val="15191E"/>
                </a:solidFill>
                <a:latin typeface="Bahnschrift" pitchFamily="34" charset="0"/>
                <a:ea typeface="Microsoft YaHei" pitchFamily="34" charset="-122"/>
                <a:cs typeface="Bahnschrift" pitchFamily="34" charset="-120"/>
              </a:rPr>
              <a:t>+10.9%</a:t>
            </a:r>
            <a:endParaRPr lang="en-US" sz="1650" dirty="0">
              <a:latin typeface="Bahnschrift" pitchFamily="34" charset="0"/>
              <a:ea typeface="Microsoft YaHei" pitchFamily="34" charset="-122"/>
              <a:cs typeface="Bahnschrift" pitchFamily="34" charset="-120"/>
            </a:endParaRPr>
          </a:p>
        </p:txBody>
      </p:sp>
      <p:sp>
        <p:nvSpPr>
          <p:cNvPr id="38" name="Shape 36"/>
          <p:cNvSpPr/>
          <p:nvPr/>
        </p:nvSpPr>
        <p:spPr>
          <a:xfrm>
            <a:off x="762000" y="3505200"/>
            <a:ext cx="10668000" cy="9525"/>
          </a:xfrm>
          <a:prstGeom prst="rect">
            <a:avLst/>
          </a:prstGeom>
          <a:solidFill>
            <a:srgbClr val="D9DDE2"/>
          </a:solidFill>
          <a:ln/>
        </p:spPr>
      </p:sp>
      <p:sp>
        <p:nvSpPr>
          <p:cNvPr id="39" name="Shape 37"/>
          <p:cNvSpPr/>
          <p:nvPr/>
        </p:nvSpPr>
        <p:spPr>
          <a:xfrm>
            <a:off x="628650" y="3514725"/>
            <a:ext cx="10934700" cy="523875"/>
          </a:xfrm>
          <a:prstGeom prst="rect">
            <a:avLst/>
          </a:prstGeom>
          <a:solidFill>
            <a:srgbClr val="E7F1F0"/>
          </a:solidFill>
          <a:ln/>
        </p:spPr>
      </p:sp>
      <p:sp>
        <p:nvSpPr>
          <p:cNvPr id="40" name="Shape 38"/>
          <p:cNvSpPr/>
          <p:nvPr/>
        </p:nvSpPr>
        <p:spPr>
          <a:xfrm>
            <a:off x="777882" y="3767582"/>
            <a:ext cx="93211" cy="93211"/>
          </a:xfrm>
          <a:custGeom>
            <a:avLst/>
            <a:gdLst/>
            <a:ahLst/>
            <a:cxnLst/>
            <a:rect l="l" t="t" r="r" b="b"/>
            <a:pathLst>
              <a:path w="93211" h="93211">
                <a:moveTo>
                  <a:pt x="93211" y="59373"/>
                </a:moveTo>
                <a:arcTo hR="47625" wR="47625" stAng="1009623" swAng="14180754"/>
              </a:path>
            </a:pathLst>
          </a:custGeom>
          <a:noFill/>
          <a:ln w="13494">
            <a:solidFill>
              <a:srgbClr val="08534F"/>
            </a:solidFill>
            <a:prstDash val="solid"/>
          </a:ln>
        </p:spPr>
      </p:sp>
      <p:sp>
        <p:nvSpPr>
          <p:cNvPr id="41" name="Shape 39"/>
          <p:cNvSpPr/>
          <p:nvPr/>
        </p:nvSpPr>
        <p:spPr>
          <a:xfrm>
            <a:off x="881063" y="3733800"/>
            <a:ext cx="7938" cy="31750"/>
          </a:xfrm>
          <a:custGeom>
            <a:avLst/>
            <a:gdLst/>
            <a:ahLst/>
            <a:cxnLst/>
            <a:rect l="l" t="t" r="r" b="b"/>
            <a:pathLst>
              <a:path w="7938" h="31750">
                <a:moveTo>
                  <a:pt x="0" y="0"/>
                </a:moveTo>
                <a:lnTo>
                  <a:pt x="7938" y="0"/>
                </a:lnTo>
                <a:lnTo>
                  <a:pt x="7938" y="31750"/>
                </a:lnTo>
              </a:path>
            </a:pathLst>
          </a:custGeom>
          <a:noFill/>
          <a:ln w="13494">
            <a:solidFill>
              <a:srgbClr val="08534F"/>
            </a:solidFill>
            <a:prstDash val="solid"/>
          </a:ln>
        </p:spPr>
      </p:sp>
      <p:sp>
        <p:nvSpPr>
          <p:cNvPr id="42" name="Shape 40"/>
          <p:cNvSpPr/>
          <p:nvPr/>
        </p:nvSpPr>
        <p:spPr>
          <a:xfrm>
            <a:off x="810689" y="3799427"/>
            <a:ext cx="22749" cy="27495"/>
          </a:xfrm>
          <a:custGeom>
            <a:avLst/>
            <a:gdLst/>
            <a:ahLst/>
            <a:cxnLst/>
            <a:rect l="l" t="t" r="r" b="b"/>
            <a:pathLst>
              <a:path w="22749" h="27495">
                <a:moveTo>
                  <a:pt x="0" y="3969"/>
                </a:moveTo>
                <a:lnTo>
                  <a:pt x="6874" y="0"/>
                </a:lnTo>
                <a:lnTo>
                  <a:pt x="22749" y="27495"/>
                </a:lnTo>
              </a:path>
            </a:pathLst>
          </a:custGeom>
          <a:noFill/>
          <a:ln w="13494">
            <a:solidFill>
              <a:srgbClr val="08534F"/>
            </a:solidFill>
            <a:prstDash val="solid"/>
          </a:ln>
        </p:spPr>
      </p:sp>
      <p:sp>
        <p:nvSpPr>
          <p:cNvPr id="43" name="Shape 41"/>
          <p:cNvSpPr/>
          <p:nvPr/>
        </p:nvSpPr>
        <p:spPr>
          <a:xfrm>
            <a:off x="841375" y="3702050"/>
            <a:ext cx="95250" cy="95250"/>
          </a:xfrm>
          <a:prstGeom prst="ellipse">
            <a:avLst/>
          </a:prstGeom>
          <a:noFill/>
          <a:ln w="13494">
            <a:solidFill>
              <a:srgbClr val="08534F"/>
            </a:solidFill>
            <a:prstDash val="solid"/>
          </a:ln>
        </p:spPr>
      </p:sp>
      <p:sp>
        <p:nvSpPr>
          <p:cNvPr id="44" name="Text 42"/>
          <p:cNvSpPr/>
          <p:nvPr/>
        </p:nvSpPr>
        <p:spPr>
          <a:xfrm>
            <a:off x="1066800" y="3688150"/>
            <a:ext cx="1112520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Sales a day</a:t>
            </a:r>
            <a:endParaRPr lang="en-US" sz="1200" dirty="0">
              <a:latin typeface="Microsoft YaHei UI" pitchFamily="34" charset="0"/>
              <a:ea typeface="Microsoft YaHei" pitchFamily="34" charset="-122"/>
              <a:cs typeface="Microsoft YaHei UI" pitchFamily="34" charset="-120"/>
            </a:endParaRPr>
          </a:p>
        </p:txBody>
      </p:sp>
      <p:sp>
        <p:nvSpPr>
          <p:cNvPr id="45" name="Text 43"/>
          <p:cNvSpPr/>
          <p:nvPr/>
        </p:nvSpPr>
        <p:spPr>
          <a:xfrm>
            <a:off x="6373692" y="3658747"/>
            <a:ext cx="5818308" cy="228600"/>
          </a:xfrm>
          <a:prstGeom prst="rect">
            <a:avLst/>
          </a:prstGeom>
          <a:noFill/>
          <a:ln/>
        </p:spPr>
        <p:txBody>
          <a:bodyPr wrap="none" lIns="0" tIns="0" rIns="0" bIns="0" rtlCol="0" anchor="t"/>
          <a:lstStyle/>
          <a:p>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RMB</a:t>
            </a:r>
            <a:pPr algn="l" indent="0" marL="0">
              <a:buNone/>
            </a:pPr>
            <a:r>
              <a:rPr lang="en-US" sz="1500" b="1" dirty="0">
                <a:solidFill>
                  <a:srgbClr val="15191E"/>
                </a:solidFill>
                <a:latin typeface="Bahnschrift" pitchFamily="34" charset="0"/>
                <a:ea typeface="Microsoft YaHei" pitchFamily="34" charset="-122"/>
                <a:cs typeface="Bahnschrift" pitchFamily="34" charset="-120"/>
              </a:rPr>
              <a:t> 26,700</a:t>
            </a:r>
            <a:endParaRPr lang="en-US" sz="1500" dirty="0">
              <a:latin typeface="Microsoft YaHei UI" pitchFamily="34" charset="0"/>
              <a:ea typeface="Microsoft YaHei" pitchFamily="34" charset="-122"/>
              <a:cs typeface="Microsoft YaHei UI" pitchFamily="34" charset="-120"/>
            </a:endParaRPr>
          </a:p>
        </p:txBody>
      </p:sp>
      <p:sp>
        <p:nvSpPr>
          <p:cNvPr id="46" name="Text 44"/>
          <p:cNvSpPr/>
          <p:nvPr/>
        </p:nvSpPr>
        <p:spPr>
          <a:xfrm>
            <a:off x="8270862" y="3658747"/>
            <a:ext cx="3921138" cy="228600"/>
          </a:xfrm>
          <a:prstGeom prst="rect">
            <a:avLst/>
          </a:prstGeom>
          <a:noFill/>
          <a:ln/>
        </p:spPr>
        <p:txBody>
          <a:bodyPr wrap="none" lIns="0" tIns="0" rIns="0" bIns="0" rtlCol="0" anchor="t"/>
          <a:lstStyle/>
          <a:p>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RMB</a:t>
            </a:r>
            <a:pPr algn="l" indent="0" marL="0">
              <a:buNone/>
            </a:pPr>
            <a:r>
              <a:rPr lang="en-US" sz="1500" b="1" dirty="0">
                <a:solidFill>
                  <a:srgbClr val="15191E"/>
                </a:solidFill>
                <a:latin typeface="Bahnschrift" pitchFamily="34" charset="0"/>
                <a:ea typeface="Microsoft YaHei" pitchFamily="34" charset="-122"/>
                <a:cs typeface="Bahnschrift" pitchFamily="34" charset="-120"/>
              </a:rPr>
              <a:t> 33,200</a:t>
            </a:r>
            <a:endParaRPr lang="en-US" sz="1500" dirty="0">
              <a:latin typeface="Microsoft YaHei UI" pitchFamily="34" charset="0"/>
              <a:ea typeface="Microsoft YaHei" pitchFamily="34" charset="-122"/>
              <a:cs typeface="Microsoft YaHei UI" pitchFamily="34" charset="-120"/>
            </a:endParaRPr>
          </a:p>
        </p:txBody>
      </p:sp>
      <p:sp>
        <p:nvSpPr>
          <p:cNvPr id="47" name="Text 45"/>
          <p:cNvSpPr/>
          <p:nvPr/>
        </p:nvSpPr>
        <p:spPr>
          <a:xfrm>
            <a:off x="10676921" y="3621944"/>
            <a:ext cx="1515079" cy="297180"/>
          </a:xfrm>
          <a:prstGeom prst="rect">
            <a:avLst/>
          </a:prstGeom>
          <a:noFill/>
          <a:ln/>
        </p:spPr>
        <p:txBody>
          <a:bodyPr wrap="none" lIns="0" tIns="0" rIns="0" bIns="0" rtlCol="0" anchor="t"/>
          <a:lstStyle/>
          <a:p>
            <a:pPr algn="l" indent="0" marL="0">
              <a:buNone/>
            </a:pPr>
            <a:r>
              <a:rPr lang="en-US" sz="1950" b="1" dirty="0">
                <a:solidFill>
                  <a:srgbClr val="08534F"/>
                </a:solidFill>
                <a:latin typeface="Bahnschrift" pitchFamily="34" charset="0"/>
                <a:ea typeface="Microsoft YaHei" pitchFamily="34" charset="-122"/>
                <a:cs typeface="Bahnschrift" pitchFamily="34" charset="-120"/>
              </a:rPr>
              <a:t>+24.6%</a:t>
            </a:r>
            <a:endParaRPr lang="en-US" sz="1950" dirty="0">
              <a:latin typeface="Bahnschrift" pitchFamily="34" charset="0"/>
              <a:ea typeface="Microsoft YaHei" pitchFamily="34" charset="-122"/>
              <a:cs typeface="Bahnschrift" pitchFamily="34" charset="-120"/>
            </a:endParaRPr>
          </a:p>
        </p:txBody>
      </p:sp>
      <p:sp>
        <p:nvSpPr>
          <p:cNvPr id="48" name="Shape 46"/>
          <p:cNvSpPr/>
          <p:nvPr/>
        </p:nvSpPr>
        <p:spPr>
          <a:xfrm>
            <a:off x="762000" y="4038600"/>
            <a:ext cx="10668000" cy="9525"/>
          </a:xfrm>
          <a:prstGeom prst="rect">
            <a:avLst/>
          </a:prstGeom>
          <a:solidFill>
            <a:srgbClr val="D9DDE2"/>
          </a:solidFill>
          <a:ln/>
        </p:spPr>
      </p:sp>
      <p:sp>
        <p:nvSpPr>
          <p:cNvPr id="49" name="Shape 47"/>
          <p:cNvSpPr/>
          <p:nvPr/>
        </p:nvSpPr>
        <p:spPr>
          <a:xfrm>
            <a:off x="896938" y="4235450"/>
            <a:ext cx="31750" cy="63500"/>
          </a:xfrm>
          <a:custGeom>
            <a:avLst/>
            <a:gdLst/>
            <a:ahLst/>
            <a:cxnLst/>
            <a:rect l="l" t="t" r="r" b="b"/>
            <a:pathLst>
              <a:path w="31750" h="63500">
                <a:moveTo>
                  <a:pt x="0" y="0"/>
                </a:moveTo>
                <a:lnTo>
                  <a:pt x="31750" y="31750"/>
                </a:lnTo>
                <a:lnTo>
                  <a:pt x="0" y="63500"/>
                </a:lnTo>
              </a:path>
            </a:pathLst>
          </a:custGeom>
          <a:noFill/>
          <a:ln w="13494">
            <a:solidFill>
              <a:srgbClr val="15191E"/>
            </a:solidFill>
            <a:prstDash val="solid"/>
          </a:ln>
        </p:spPr>
      </p:sp>
      <p:sp>
        <p:nvSpPr>
          <p:cNvPr id="50" name="Shape 48"/>
          <p:cNvSpPr/>
          <p:nvPr/>
        </p:nvSpPr>
        <p:spPr>
          <a:xfrm>
            <a:off x="785813" y="4267200"/>
            <a:ext cx="142875" cy="39688"/>
          </a:xfrm>
          <a:custGeom>
            <a:avLst/>
            <a:gdLst/>
            <a:ahLst/>
            <a:cxnLst/>
            <a:rect l="l" t="t" r="r" b="b"/>
            <a:pathLst>
              <a:path w="142875" h="39688">
                <a:moveTo>
                  <a:pt x="0" y="39688"/>
                </a:moveTo>
                <a:lnTo>
                  <a:pt x="0" y="31750"/>
                </a:lnTo>
                <a:arcTo hR="31750" wR="31750" stAng="10800000" swAng="5400000"/>
                <a:lnTo>
                  <a:pt x="142875" y="0"/>
                </a:lnTo>
              </a:path>
            </a:pathLst>
          </a:custGeom>
          <a:noFill/>
          <a:ln w="13494">
            <a:solidFill>
              <a:srgbClr val="15191E"/>
            </a:solidFill>
            <a:prstDash val="solid"/>
          </a:ln>
        </p:spPr>
      </p:sp>
      <p:sp>
        <p:nvSpPr>
          <p:cNvPr id="51" name="Shape 49"/>
          <p:cNvSpPr/>
          <p:nvPr/>
        </p:nvSpPr>
        <p:spPr>
          <a:xfrm>
            <a:off x="785813" y="4330700"/>
            <a:ext cx="31750" cy="63500"/>
          </a:xfrm>
          <a:custGeom>
            <a:avLst/>
            <a:gdLst/>
            <a:ahLst/>
            <a:cxnLst/>
            <a:rect l="l" t="t" r="r" b="b"/>
            <a:pathLst>
              <a:path w="31750" h="63500">
                <a:moveTo>
                  <a:pt x="31750" y="63500"/>
                </a:moveTo>
                <a:lnTo>
                  <a:pt x="0" y="31750"/>
                </a:lnTo>
                <a:lnTo>
                  <a:pt x="31750" y="0"/>
                </a:lnTo>
              </a:path>
            </a:pathLst>
          </a:custGeom>
          <a:noFill/>
          <a:ln w="13494">
            <a:solidFill>
              <a:srgbClr val="15191E"/>
            </a:solidFill>
            <a:prstDash val="solid"/>
          </a:ln>
        </p:spPr>
      </p:sp>
      <p:sp>
        <p:nvSpPr>
          <p:cNvPr id="52" name="Shape 50"/>
          <p:cNvSpPr/>
          <p:nvPr/>
        </p:nvSpPr>
        <p:spPr>
          <a:xfrm>
            <a:off x="785813" y="4322763"/>
            <a:ext cx="142875" cy="39688"/>
          </a:xfrm>
          <a:custGeom>
            <a:avLst/>
            <a:gdLst/>
            <a:ahLst/>
            <a:cxnLst/>
            <a:rect l="l" t="t" r="r" b="b"/>
            <a:pathLst>
              <a:path w="142875" h="39688">
                <a:moveTo>
                  <a:pt x="142875" y="0"/>
                </a:moveTo>
                <a:lnTo>
                  <a:pt x="142875" y="7938"/>
                </a:lnTo>
                <a:arcTo hR="31750" wR="31750" stAng="0" swAng="5400000"/>
                <a:lnTo>
                  <a:pt x="0" y="39688"/>
                </a:lnTo>
              </a:path>
            </a:pathLst>
          </a:custGeom>
          <a:noFill/>
          <a:ln w="13494">
            <a:solidFill>
              <a:srgbClr val="15191E"/>
            </a:solidFill>
            <a:prstDash val="solid"/>
          </a:ln>
        </p:spPr>
      </p:sp>
      <p:sp>
        <p:nvSpPr>
          <p:cNvPr id="53" name="Text 51"/>
          <p:cNvSpPr/>
          <p:nvPr/>
        </p:nvSpPr>
        <p:spPr>
          <a:xfrm>
            <a:off x="1066800" y="4221550"/>
            <a:ext cx="111252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Trade-in share of orders</a:t>
            </a:r>
            <a:endParaRPr lang="en-US" sz="1200" dirty="0">
              <a:latin typeface="Microsoft YaHei UI" pitchFamily="34" charset="0"/>
              <a:ea typeface="Microsoft YaHei" pitchFamily="34" charset="-122"/>
              <a:cs typeface="Microsoft YaHei UI" pitchFamily="34" charset="-120"/>
            </a:endParaRPr>
          </a:p>
        </p:txBody>
      </p:sp>
      <p:sp>
        <p:nvSpPr>
          <p:cNvPr id="54" name="Text 52"/>
          <p:cNvSpPr/>
          <p:nvPr/>
        </p:nvSpPr>
        <p:spPr>
          <a:xfrm>
            <a:off x="7128091" y="4192147"/>
            <a:ext cx="5063909"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18%</a:t>
            </a:r>
            <a:endParaRPr lang="en-US" sz="1500" dirty="0">
              <a:latin typeface="Bahnschrift" pitchFamily="34" charset="0"/>
              <a:ea typeface="Microsoft YaHei" pitchFamily="34" charset="-122"/>
              <a:cs typeface="Bahnschrift" pitchFamily="34" charset="-120"/>
            </a:endParaRPr>
          </a:p>
        </p:txBody>
      </p:sp>
      <p:sp>
        <p:nvSpPr>
          <p:cNvPr id="55" name="Text 53"/>
          <p:cNvSpPr/>
          <p:nvPr/>
        </p:nvSpPr>
        <p:spPr>
          <a:xfrm>
            <a:off x="9039492" y="4192147"/>
            <a:ext cx="3152508" cy="228600"/>
          </a:xfrm>
          <a:prstGeom prst="rect">
            <a:avLst/>
          </a:prstGeom>
          <a:noFill/>
          <a:ln/>
        </p:spPr>
        <p:txBody>
          <a:bodyPr wrap="none" lIns="0" tIns="0" rIns="0" bIns="0" rtlCol="0" anchor="t"/>
          <a:lstStyle/>
          <a:p>
            <a:pPr algn="l" indent="0" marL="0">
              <a:buNone/>
            </a:pPr>
            <a:r>
              <a:rPr lang="en-US" sz="1500" b="1" dirty="0">
                <a:solidFill>
                  <a:srgbClr val="15191E"/>
                </a:solidFill>
                <a:latin typeface="Bahnschrift" pitchFamily="34" charset="0"/>
                <a:ea typeface="Microsoft YaHei" pitchFamily="34" charset="-122"/>
                <a:cs typeface="Bahnschrift" pitchFamily="34" charset="-120"/>
              </a:rPr>
              <a:t>31%</a:t>
            </a:r>
            <a:endParaRPr lang="en-US" sz="1500" dirty="0">
              <a:latin typeface="Bahnschrift" pitchFamily="34" charset="0"/>
              <a:ea typeface="Microsoft YaHei" pitchFamily="34" charset="-122"/>
              <a:cs typeface="Bahnschrift" pitchFamily="34" charset="-120"/>
            </a:endParaRPr>
          </a:p>
        </p:txBody>
      </p:sp>
      <p:sp>
        <p:nvSpPr>
          <p:cNvPr id="56" name="Text 54"/>
          <p:cNvSpPr/>
          <p:nvPr/>
        </p:nvSpPr>
        <p:spPr>
          <a:xfrm>
            <a:off x="10752672" y="4179879"/>
            <a:ext cx="1439328" cy="251460"/>
          </a:xfrm>
          <a:prstGeom prst="rect">
            <a:avLst/>
          </a:prstGeom>
          <a:noFill/>
          <a:ln/>
        </p:spPr>
        <p:txBody>
          <a:bodyPr wrap="none" lIns="0" tIns="0" rIns="0" bIns="0" rtlCol="0" anchor="t"/>
          <a:lstStyle/>
          <a:p>
            <a:pPr algn="l" indent="0" marL="0">
              <a:buNone/>
            </a:pPr>
            <a:r>
              <a:rPr lang="en-US" sz="1650" b="1" dirty="0">
                <a:solidFill>
                  <a:srgbClr val="15191E"/>
                </a:solidFill>
                <a:latin typeface="Bahnschrift" pitchFamily="34" charset="0"/>
                <a:ea typeface="Microsoft YaHei" pitchFamily="34" charset="-122"/>
                <a:cs typeface="Bahnschrift" pitchFamily="34" charset="-120"/>
              </a:rPr>
              <a:t>+13 </a:t>
            </a:r>
            <a:pPr algn="l" indent="0" marL="0">
              <a:buNone/>
            </a:pPr>
            <a:r>
              <a:rPr lang="en-US" sz="1650" b="1" dirty="0">
                <a:solidFill>
                  <a:srgbClr val="15191E"/>
                </a:solidFill>
                <a:latin typeface="Microsoft YaHei UI" pitchFamily="34" charset="0"/>
                <a:ea typeface="Microsoft YaHei" pitchFamily="34" charset="-122"/>
                <a:cs typeface="Microsoft YaHei UI" pitchFamily="34" charset="-120"/>
              </a:rPr>
              <a:t>pts</a:t>
            </a:r>
            <a:endParaRPr lang="en-US" sz="1650" dirty="0">
              <a:latin typeface="Bahnschrift" pitchFamily="34" charset="0"/>
              <a:ea typeface="Microsoft YaHei" pitchFamily="34" charset="-122"/>
              <a:cs typeface="Bahnschrift" pitchFamily="34" charset="-120"/>
            </a:endParaRPr>
          </a:p>
        </p:txBody>
      </p:sp>
      <p:sp>
        <p:nvSpPr>
          <p:cNvPr id="57" name="Shape 55"/>
          <p:cNvSpPr/>
          <p:nvPr/>
        </p:nvSpPr>
        <p:spPr>
          <a:xfrm>
            <a:off x="762000" y="4572000"/>
            <a:ext cx="10668000" cy="9525"/>
          </a:xfrm>
          <a:prstGeom prst="rect">
            <a:avLst/>
          </a:prstGeom>
          <a:solidFill>
            <a:srgbClr val="D9DDE2"/>
          </a:solidFill>
          <a:ln/>
        </p:spPr>
      </p:sp>
      <p:sp>
        <p:nvSpPr>
          <p:cNvPr id="58" name="Shape 56"/>
          <p:cNvSpPr/>
          <p:nvPr/>
        </p:nvSpPr>
        <p:spPr>
          <a:xfrm>
            <a:off x="819150" y="5186363"/>
            <a:ext cx="114300" cy="114300"/>
          </a:xfrm>
          <a:custGeom>
            <a:avLst/>
            <a:gdLst/>
            <a:ahLst/>
            <a:cxnLst/>
            <a:rect l="l" t="t" r="r" b="b"/>
            <a:pathLst>
              <a:path w="114300" h="114300">
                <a:moveTo>
                  <a:pt x="85725" y="114300"/>
                </a:moveTo>
                <a:cubicBezTo>
                  <a:pt x="87630" y="104775"/>
                  <a:pt x="92392" y="98108"/>
                  <a:pt x="100013" y="90488"/>
                </a:cubicBezTo>
                <a:cubicBezTo>
                  <a:pt x="109538" y="81915"/>
                  <a:pt x="114300" y="69533"/>
                  <a:pt x="114300" y="57150"/>
                </a:cubicBezTo>
                <a:arcTo hR="57150" wR="57150" stAng="0" swAng="-10800000"/>
                <a:cubicBezTo>
                  <a:pt x="0" y="66675"/>
                  <a:pt x="1905" y="78105"/>
                  <a:pt x="14288" y="90488"/>
                </a:cubicBezTo>
                <a:cubicBezTo>
                  <a:pt x="20955" y="97155"/>
                  <a:pt x="26670" y="104775"/>
                  <a:pt x="28575" y="114300"/>
                </a:cubicBezTo>
              </a:path>
            </a:pathLst>
          </a:custGeom>
          <a:noFill/>
          <a:ln w="16192">
            <a:solidFill>
              <a:srgbClr val="15191E"/>
            </a:solidFill>
            <a:prstDash val="solid"/>
          </a:ln>
        </p:spPr>
      </p:sp>
      <p:sp>
        <p:nvSpPr>
          <p:cNvPr id="59" name="Shape 57"/>
          <p:cNvSpPr/>
          <p:nvPr/>
        </p:nvSpPr>
        <p:spPr>
          <a:xfrm>
            <a:off x="847725" y="5338763"/>
            <a:ext cx="57150" cy="7144"/>
          </a:xfrm>
          <a:custGeom>
            <a:avLst/>
            <a:gdLst/>
            <a:ahLst/>
            <a:cxnLst/>
            <a:rect l="l" t="t" r="r" b="b"/>
            <a:pathLst>
              <a:path w="57150" h="7144">
                <a:moveTo>
                  <a:pt x="0" y="0"/>
                </a:moveTo>
                <a:lnTo>
                  <a:pt x="57150" y="0"/>
                </a:lnTo>
              </a:path>
            </a:pathLst>
          </a:custGeom>
          <a:noFill/>
          <a:ln w="16192">
            <a:solidFill>
              <a:srgbClr val="15191E"/>
            </a:solidFill>
            <a:prstDash val="solid"/>
          </a:ln>
        </p:spPr>
      </p:sp>
      <p:sp>
        <p:nvSpPr>
          <p:cNvPr id="60" name="Shape 58"/>
          <p:cNvSpPr/>
          <p:nvPr/>
        </p:nvSpPr>
        <p:spPr>
          <a:xfrm>
            <a:off x="857250" y="5376863"/>
            <a:ext cx="38100" cy="7144"/>
          </a:xfrm>
          <a:custGeom>
            <a:avLst/>
            <a:gdLst/>
            <a:ahLst/>
            <a:cxnLst/>
            <a:rect l="l" t="t" r="r" b="b"/>
            <a:pathLst>
              <a:path w="38100" h="7144">
                <a:moveTo>
                  <a:pt x="0" y="0"/>
                </a:moveTo>
                <a:lnTo>
                  <a:pt x="38100" y="0"/>
                </a:lnTo>
              </a:path>
            </a:pathLst>
          </a:custGeom>
          <a:noFill/>
          <a:ln w="16192">
            <a:solidFill>
              <a:srgbClr val="15191E"/>
            </a:solidFill>
            <a:prstDash val="solid"/>
          </a:ln>
        </p:spPr>
      </p:sp>
      <p:sp>
        <p:nvSpPr>
          <p:cNvPr id="61" name="Text 59"/>
          <p:cNvSpPr/>
          <p:nvPr/>
        </p:nvSpPr>
        <p:spPr>
          <a:xfrm>
            <a:off x="1123950" y="5178583"/>
            <a:ext cx="11068050"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Fewer people come in, but they buy more and spend more. Next year</a:t>
            </a:r>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a:t>
            </a:r>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s money goes into converting shoppers in store, not</a:t>
            </a:r>
            <a:endParaRPr lang="en-US" sz="1350" dirty="0">
              <a:latin typeface="Microsoft YaHei UI" pitchFamily="34" charset="0"/>
              <a:ea typeface="Microsoft YaHei" pitchFamily="34" charset="-122"/>
              <a:cs typeface="Microsoft YaHei UI" pitchFamily="34" charset="-120"/>
            </a:endParaRPr>
          </a:p>
        </p:txBody>
      </p:sp>
      <p:sp>
        <p:nvSpPr>
          <p:cNvPr id="62" name="Text 60"/>
          <p:cNvSpPr/>
          <p:nvPr/>
        </p:nvSpPr>
        <p:spPr>
          <a:xfrm>
            <a:off x="1123950" y="5454808"/>
            <a:ext cx="11068050"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into traffic.</a:t>
            </a:r>
            <a:endParaRPr lang="en-US" sz="1350" dirty="0">
              <a:latin typeface="Microsoft YaHei UI" pitchFamily="34" charset="0"/>
              <a:ea typeface="Microsoft YaHei" pitchFamily="34" charset="-122"/>
              <a:cs typeface="Microsoft YaHei UI" pitchFamily="34" charset="-120"/>
            </a:endParaRPr>
          </a:p>
        </p:txBody>
      </p:sp>
      <p:sp>
        <p:nvSpPr>
          <p:cNvPr id="63" name="Text 61"/>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Basis: average across the 380 stores on the weekly restock board, full year</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pic>
        <p:nvPicPr>
          <p:cNvPr id="3" name="Image 0" descr="preencoded.png">    </p:cNvPr>
          <p:cNvPicPr>
            <a:picLocks noChangeAspect="1"/>
          </p:cNvPicPr>
          <p:nvPr/>
        </p:nvPicPr>
        <p:blipFill>
          <a:blip r:embed="rId1"/>
          <a:srcRect l="24601" r="30062" t="0" b="0"/>
          <a:stretch/>
        </p:blipFill>
        <p:spPr>
          <a:xfrm>
            <a:off x="6667500" y="0"/>
            <a:ext cx="5524500" cy="6858000"/>
          </a:xfrm>
          <a:prstGeom prst="rect">
            <a:avLst/>
          </a:prstGeom>
        </p:spPr>
      </p:pic>
      <p:sp>
        <p:nvSpPr>
          <p:cNvPr id="4" name="Text 1"/>
          <p:cNvSpPr/>
          <p:nvPr/>
        </p:nvSpPr>
        <p:spPr>
          <a:xfrm>
            <a:off x="762000" y="464082"/>
            <a:ext cx="11430000" cy="1371600"/>
          </a:xfrm>
          <a:prstGeom prst="rect">
            <a:avLst/>
          </a:prstGeom>
          <a:noFill/>
          <a:ln/>
        </p:spPr>
        <p:txBody>
          <a:bodyPr wrap="none" lIns="0" tIns="0" rIns="0" bIns="0" rtlCol="0" anchor="t"/>
          <a:lstStyle/>
          <a:p>
            <a:pPr algn="l" indent="0" marL="0">
              <a:buNone/>
            </a:pPr>
            <a:r>
              <a:rPr lang="en-US" sz="9000" b="1" dirty="0">
                <a:solidFill>
                  <a:srgbClr val="0B6E69"/>
                </a:solidFill>
                <a:latin typeface="Bahnschrift" pitchFamily="34" charset="0"/>
                <a:ea typeface="Microsoft YaHei" pitchFamily="34" charset="-122"/>
                <a:cs typeface="Bahnschrift" pitchFamily="34" charset="-120"/>
              </a:rPr>
              <a:t>03</a:t>
            </a:r>
            <a:endParaRPr lang="en-US" sz="9000" dirty="0">
              <a:latin typeface="Bahnschrift" pitchFamily="34" charset="0"/>
              <a:ea typeface="Microsoft YaHei" pitchFamily="34" charset="-122"/>
              <a:cs typeface="Bahnschrift" pitchFamily="34" charset="-120"/>
            </a:endParaRPr>
          </a:p>
        </p:txBody>
      </p:sp>
      <p:sp>
        <p:nvSpPr>
          <p:cNvPr id="5" name="Text 2"/>
          <p:cNvSpPr/>
          <p:nvPr/>
        </p:nvSpPr>
        <p:spPr>
          <a:xfrm>
            <a:off x="2187740" y="1471912"/>
            <a:ext cx="10004260"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x</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r</a:t>
            </a:r>
            <a:endParaRPr lang="en-US" sz="1050" dirty="0">
              <a:latin typeface="Microsoft YaHei UI" pitchFamily="34" charset="0"/>
              <a:ea typeface="Microsoft YaHei" pitchFamily="34" charset="-122"/>
              <a:cs typeface="Microsoft YaHei UI" pitchFamily="34" charset="-120"/>
            </a:endParaRPr>
          </a:p>
        </p:txBody>
      </p:sp>
      <p:sp>
        <p:nvSpPr>
          <p:cNvPr id="6" name="Text 3"/>
          <p:cNvSpPr/>
          <p:nvPr/>
        </p:nvSpPr>
        <p:spPr>
          <a:xfrm>
            <a:off x="762000" y="1997108"/>
            <a:ext cx="11430000" cy="502920"/>
          </a:xfrm>
          <a:prstGeom prst="rect">
            <a:avLst/>
          </a:prstGeom>
          <a:noFill/>
          <a:ln/>
        </p:spPr>
        <p:txBody>
          <a:bodyPr wrap="none" lIns="0" tIns="0" rIns="0" bIns="0" rtlCol="0" anchor="t"/>
          <a:lstStyle/>
          <a:p>
            <a:pPr algn="l" indent="0" marL="0">
              <a:buNone/>
            </a:pPr>
            <a:r>
              <a:rPr lang="en-US" sz="3300" b="1" dirty="0">
                <a:solidFill>
                  <a:srgbClr val="15191E"/>
                </a:solidFill>
                <a:latin typeface="Microsoft YaHei UI" pitchFamily="34" charset="0"/>
                <a:ea typeface="Microsoft YaHei" pitchFamily="34" charset="-122"/>
                <a:cs typeface="Microsoft YaHei UI" pitchFamily="34" charset="-120"/>
              </a:rPr>
              <a:t>2027: how we get to</a:t>
            </a:r>
            <a:endParaRPr lang="en-US" sz="3300" dirty="0">
              <a:latin typeface="Microsoft YaHei UI" pitchFamily="34" charset="0"/>
              <a:ea typeface="Microsoft YaHei" pitchFamily="34" charset="-122"/>
              <a:cs typeface="Microsoft YaHei UI" pitchFamily="34" charset="-120"/>
            </a:endParaRPr>
          </a:p>
        </p:txBody>
      </p:sp>
      <p:sp>
        <p:nvSpPr>
          <p:cNvPr id="7" name="Text 4"/>
          <p:cNvSpPr/>
          <p:nvPr/>
        </p:nvSpPr>
        <p:spPr>
          <a:xfrm>
            <a:off x="762000" y="2540033"/>
            <a:ext cx="11430000" cy="502920"/>
          </a:xfrm>
          <a:prstGeom prst="rect">
            <a:avLst/>
          </a:prstGeom>
          <a:noFill/>
          <a:ln/>
        </p:spPr>
        <p:txBody>
          <a:bodyPr wrap="none" lIns="0" tIns="0" rIns="0" bIns="0" rtlCol="0" anchor="t"/>
          <a:lstStyle/>
          <a:p>
            <a:pPr algn="l" indent="0" marL="0">
              <a:buNone/>
            </a:pPr>
            <a:r>
              <a:rPr lang="en-US" sz="3300" b="1" dirty="0">
                <a:solidFill>
                  <a:srgbClr val="15191E"/>
                </a:solidFill>
                <a:latin typeface="Microsoft YaHei UI" pitchFamily="34" charset="0"/>
                <a:ea typeface="Microsoft YaHei" pitchFamily="34" charset="-122"/>
                <a:cs typeface="Microsoft YaHei UI" pitchFamily="34" charset="-120"/>
              </a:rPr>
              <a:t>RMB 500m</a:t>
            </a:r>
            <a:endParaRPr lang="en-US" sz="3300" dirty="0">
              <a:latin typeface="Microsoft YaHei UI" pitchFamily="34" charset="0"/>
              <a:ea typeface="Microsoft YaHei" pitchFamily="34" charset="-122"/>
              <a:cs typeface="Microsoft YaHei UI" pitchFamily="34" charset="-120"/>
            </a:endParaRPr>
          </a:p>
        </p:txBody>
      </p:sp>
      <p:sp>
        <p:nvSpPr>
          <p:cNvPr id="8" name="Text 5"/>
          <p:cNvSpPr/>
          <p:nvPr/>
        </p:nvSpPr>
        <p:spPr>
          <a:xfrm>
            <a:off x="762000" y="3187858"/>
            <a:ext cx="11430000" cy="205740"/>
          </a:xfrm>
          <a:prstGeom prst="rect">
            <a:avLst/>
          </a:prstGeom>
          <a:noFill/>
          <a:ln/>
        </p:spPr>
        <p:txBody>
          <a:bodyPr wrap="none" lIns="0" tIns="0" rIns="0" bIns="0" rtlCol="0" anchor="t"/>
          <a:lstStyle/>
          <a:p>
            <a:pPr algn="l" indent="0" marL="0">
              <a:buNone/>
            </a:pPr>
            <a:r>
              <a:rPr lang="en-US" sz="1350" dirty="0">
                <a:solidFill>
                  <a:srgbClr val="5B6470"/>
                </a:solidFill>
                <a:latin typeface="Microsoft YaHei UI" pitchFamily="34" charset="0"/>
                <a:ea typeface="Microsoft YaHei" pitchFamily="34" charset="-122"/>
                <a:cs typeface="Microsoft YaHei UI" pitchFamily="34" charset="-120"/>
              </a:rPr>
              <a:t>The target, the plan, and the support I need</a:t>
            </a:r>
            <a:endParaRPr lang="en-US" sz="1350" dirty="0">
              <a:latin typeface="Microsoft YaHei UI" pitchFamily="34" charset="0"/>
              <a:ea typeface="Microsoft YaHei" pitchFamily="34" charset="-122"/>
              <a:cs typeface="Microsoft YaHei UI" pitchFamily="34" charset="-120"/>
            </a:endParaRPr>
          </a:p>
        </p:txBody>
      </p:sp>
      <p:sp>
        <p:nvSpPr>
          <p:cNvPr id="9" name="Shape 6"/>
          <p:cNvSpPr/>
          <p:nvPr/>
        </p:nvSpPr>
        <p:spPr>
          <a:xfrm>
            <a:off x="762000" y="4000500"/>
            <a:ext cx="5334000" cy="19050"/>
          </a:xfrm>
          <a:prstGeom prst="rect">
            <a:avLst/>
          </a:prstGeom>
          <a:solidFill>
            <a:srgbClr val="15191E"/>
          </a:solidFill>
          <a:ln/>
        </p:spPr>
      </p:sp>
      <p:sp>
        <p:nvSpPr>
          <p:cNvPr id="10" name="Text 7"/>
          <p:cNvSpPr/>
          <p:nvPr/>
        </p:nvSpPr>
        <p:spPr>
          <a:xfrm>
            <a:off x="762000" y="4201557"/>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1</a:t>
            </a:r>
            <a:endParaRPr lang="en-US" sz="1350" dirty="0">
              <a:latin typeface="Bahnschrift" pitchFamily="34" charset="0"/>
              <a:ea typeface="Microsoft YaHei" pitchFamily="34" charset="-122"/>
              <a:cs typeface="Bahnschrift" pitchFamily="34" charset="-120"/>
            </a:endParaRPr>
          </a:p>
        </p:txBody>
      </p:sp>
      <p:sp>
        <p:nvSpPr>
          <p:cNvPr id="11" name="Text 8"/>
          <p:cNvSpPr/>
          <p:nvPr/>
        </p:nvSpPr>
        <p:spPr>
          <a:xfrm>
            <a:off x="1085850" y="4216196"/>
            <a:ext cx="11106150" cy="194310"/>
          </a:xfrm>
          <a:prstGeom prst="rect">
            <a:avLst/>
          </a:prstGeom>
          <a:noFill/>
          <a:ln/>
        </p:spPr>
        <p:txBody>
          <a:bodyPr wrap="none" lIns="0" tIns="0" rIns="0" bIns="0" rtlCol="0" anchor="t"/>
          <a:lstStyle/>
          <a:p>
            <a:pPr algn="l" indent="0" marL="0">
              <a:buNone/>
            </a:pPr>
            <a:r>
              <a:rPr lang="en-US" sz="1275" b="1" dirty="0">
                <a:solidFill>
                  <a:srgbClr val="15191E"/>
                </a:solidFill>
                <a:latin typeface="Microsoft YaHei UI" pitchFamily="34" charset="0"/>
                <a:ea typeface="Microsoft YaHei" pitchFamily="34" charset="-122"/>
                <a:cs typeface="Microsoft YaHei UI" pitchFamily="34" charset="-120"/>
              </a:rPr>
              <a:t>Target</a:t>
            </a:r>
            <a:endParaRPr lang="en-US" sz="1275" dirty="0">
              <a:latin typeface="Microsoft YaHei UI" pitchFamily="34" charset="0"/>
              <a:ea typeface="Microsoft YaHei" pitchFamily="34" charset="-122"/>
              <a:cs typeface="Microsoft YaHei UI" pitchFamily="34" charset="-120"/>
            </a:endParaRPr>
          </a:p>
        </p:txBody>
      </p:sp>
      <p:sp>
        <p:nvSpPr>
          <p:cNvPr id="12" name="Text 9"/>
          <p:cNvSpPr/>
          <p:nvPr/>
        </p:nvSpPr>
        <p:spPr>
          <a:xfrm>
            <a:off x="1847850" y="4225360"/>
            <a:ext cx="103441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RMB 500m, up RMB 59m</a:t>
            </a:r>
            <a:endParaRPr lang="en-US" sz="1200" dirty="0">
              <a:latin typeface="Microsoft YaHei UI" pitchFamily="34" charset="0"/>
              <a:ea typeface="Microsoft YaHei" pitchFamily="34" charset="-122"/>
              <a:cs typeface="Microsoft YaHei UI" pitchFamily="34" charset="-120"/>
            </a:endParaRPr>
          </a:p>
        </p:txBody>
      </p:sp>
      <p:sp>
        <p:nvSpPr>
          <p:cNvPr id="13" name="Shape 10"/>
          <p:cNvSpPr/>
          <p:nvPr/>
        </p:nvSpPr>
        <p:spPr>
          <a:xfrm>
            <a:off x="762000" y="4600575"/>
            <a:ext cx="5334000" cy="9525"/>
          </a:xfrm>
          <a:prstGeom prst="rect">
            <a:avLst/>
          </a:prstGeom>
          <a:solidFill>
            <a:srgbClr val="D9DDE2"/>
          </a:solidFill>
          <a:ln/>
        </p:spPr>
      </p:sp>
      <p:sp>
        <p:nvSpPr>
          <p:cNvPr id="14" name="Text 11"/>
          <p:cNvSpPr/>
          <p:nvPr/>
        </p:nvSpPr>
        <p:spPr>
          <a:xfrm>
            <a:off x="762000" y="4792107"/>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2</a:t>
            </a:r>
            <a:endParaRPr lang="en-US" sz="1350" dirty="0">
              <a:latin typeface="Bahnschrift" pitchFamily="34" charset="0"/>
              <a:ea typeface="Microsoft YaHei" pitchFamily="34" charset="-122"/>
              <a:cs typeface="Bahnschrift" pitchFamily="34" charset="-120"/>
            </a:endParaRPr>
          </a:p>
        </p:txBody>
      </p:sp>
      <p:sp>
        <p:nvSpPr>
          <p:cNvPr id="15" name="Text 12"/>
          <p:cNvSpPr/>
          <p:nvPr/>
        </p:nvSpPr>
        <p:spPr>
          <a:xfrm>
            <a:off x="1085850" y="4806746"/>
            <a:ext cx="11106150" cy="194310"/>
          </a:xfrm>
          <a:prstGeom prst="rect">
            <a:avLst/>
          </a:prstGeom>
          <a:noFill/>
          <a:ln/>
        </p:spPr>
        <p:txBody>
          <a:bodyPr wrap="none" lIns="0" tIns="0" rIns="0" bIns="0" rtlCol="0" anchor="t"/>
          <a:lstStyle/>
          <a:p>
            <a:pPr algn="l" indent="0" marL="0">
              <a:buNone/>
            </a:pPr>
            <a:r>
              <a:rPr lang="en-US" sz="1275" b="1" dirty="0">
                <a:solidFill>
                  <a:srgbClr val="15191E"/>
                </a:solidFill>
                <a:latin typeface="Microsoft YaHei UI" pitchFamily="34" charset="0"/>
                <a:ea typeface="Microsoft YaHei" pitchFamily="34" charset="-122"/>
                <a:cs typeface="Microsoft YaHei UI" pitchFamily="34" charset="-120"/>
              </a:rPr>
              <a:t>Plan</a:t>
            </a:r>
            <a:endParaRPr lang="en-US" sz="1275" dirty="0">
              <a:latin typeface="Microsoft YaHei UI" pitchFamily="34" charset="0"/>
              <a:ea typeface="Microsoft YaHei" pitchFamily="34" charset="-122"/>
              <a:cs typeface="Microsoft YaHei UI" pitchFamily="34" charset="-120"/>
            </a:endParaRPr>
          </a:p>
        </p:txBody>
      </p:sp>
      <p:sp>
        <p:nvSpPr>
          <p:cNvPr id="16" name="Text 13"/>
          <p:cNvSpPr/>
          <p:nvPr/>
        </p:nvSpPr>
        <p:spPr>
          <a:xfrm>
            <a:off x="1847850" y="4815910"/>
            <a:ext cx="103441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Steady the north, then grow both channels</a:t>
            </a:r>
            <a:endParaRPr lang="en-US" sz="1200" dirty="0">
              <a:latin typeface="Microsoft YaHei UI" pitchFamily="34" charset="0"/>
              <a:ea typeface="Microsoft YaHei" pitchFamily="34" charset="-122"/>
              <a:cs typeface="Microsoft YaHei UI" pitchFamily="34" charset="-120"/>
            </a:endParaRPr>
          </a:p>
        </p:txBody>
      </p:sp>
      <p:sp>
        <p:nvSpPr>
          <p:cNvPr id="17" name="Shape 14"/>
          <p:cNvSpPr/>
          <p:nvPr/>
        </p:nvSpPr>
        <p:spPr>
          <a:xfrm>
            <a:off x="762000" y="5191125"/>
            <a:ext cx="5334000" cy="9525"/>
          </a:xfrm>
          <a:prstGeom prst="rect">
            <a:avLst/>
          </a:prstGeom>
          <a:solidFill>
            <a:srgbClr val="D9DDE2"/>
          </a:solidFill>
          <a:ln/>
        </p:spPr>
      </p:sp>
      <p:sp>
        <p:nvSpPr>
          <p:cNvPr id="18" name="Text 15"/>
          <p:cNvSpPr/>
          <p:nvPr/>
        </p:nvSpPr>
        <p:spPr>
          <a:xfrm>
            <a:off x="762000" y="5382657"/>
            <a:ext cx="11430000" cy="205740"/>
          </a:xfrm>
          <a:prstGeom prst="rect">
            <a:avLst/>
          </a:prstGeom>
          <a:noFill/>
          <a:ln/>
        </p:spPr>
        <p:txBody>
          <a:bodyPr wrap="none" lIns="0" tIns="0" rIns="0" bIns="0" rtlCol="0" anchor="t"/>
          <a:lstStyle/>
          <a:p>
            <a:pPr algn="l" indent="0" marL="0">
              <a:buNone/>
            </a:pPr>
            <a:r>
              <a:rPr lang="en-US" sz="1350" b="1" dirty="0">
                <a:solidFill>
                  <a:srgbClr val="5B6470"/>
                </a:solidFill>
                <a:latin typeface="Bahnschrift" pitchFamily="34" charset="0"/>
                <a:ea typeface="Microsoft YaHei" pitchFamily="34" charset="-122"/>
                <a:cs typeface="Bahnschrift" pitchFamily="34" charset="-120"/>
              </a:rPr>
              <a:t>3</a:t>
            </a:r>
            <a:endParaRPr lang="en-US" sz="1350" dirty="0">
              <a:latin typeface="Bahnschrift" pitchFamily="34" charset="0"/>
              <a:ea typeface="Microsoft YaHei" pitchFamily="34" charset="-122"/>
              <a:cs typeface="Bahnschrift" pitchFamily="34" charset="-120"/>
            </a:endParaRPr>
          </a:p>
        </p:txBody>
      </p:sp>
      <p:sp>
        <p:nvSpPr>
          <p:cNvPr id="19" name="Text 16"/>
          <p:cNvSpPr/>
          <p:nvPr/>
        </p:nvSpPr>
        <p:spPr>
          <a:xfrm>
            <a:off x="1085850" y="5397296"/>
            <a:ext cx="11106150" cy="194310"/>
          </a:xfrm>
          <a:prstGeom prst="rect">
            <a:avLst/>
          </a:prstGeom>
          <a:noFill/>
          <a:ln/>
        </p:spPr>
        <p:txBody>
          <a:bodyPr wrap="none" lIns="0" tIns="0" rIns="0" bIns="0" rtlCol="0" anchor="t"/>
          <a:lstStyle/>
          <a:p>
            <a:pPr algn="l" indent="0" marL="0">
              <a:buNone/>
            </a:pPr>
            <a:r>
              <a:rPr lang="en-US" sz="1275" b="1" dirty="0">
                <a:solidFill>
                  <a:srgbClr val="15191E"/>
                </a:solidFill>
                <a:latin typeface="Microsoft YaHei UI" pitchFamily="34" charset="0"/>
                <a:ea typeface="Microsoft YaHei" pitchFamily="34" charset="-122"/>
                <a:cs typeface="Microsoft YaHei UI" pitchFamily="34" charset="-120"/>
              </a:rPr>
              <a:t>Support</a:t>
            </a:r>
            <a:endParaRPr lang="en-US" sz="1275" dirty="0">
              <a:latin typeface="Microsoft YaHei UI" pitchFamily="34" charset="0"/>
              <a:ea typeface="Microsoft YaHei" pitchFamily="34" charset="-122"/>
              <a:cs typeface="Microsoft YaHei UI" pitchFamily="34" charset="-120"/>
            </a:endParaRPr>
          </a:p>
        </p:txBody>
      </p:sp>
      <p:sp>
        <p:nvSpPr>
          <p:cNvPr id="20" name="Text 17"/>
          <p:cNvSpPr/>
          <p:nvPr/>
        </p:nvSpPr>
        <p:spPr>
          <a:xfrm>
            <a:off x="1847850" y="5406460"/>
            <a:ext cx="103441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People, budget and terms</a:t>
            </a:r>
            <a:endParaRPr lang="en-US" sz="1200" dirty="0">
              <a:latin typeface="Microsoft YaHei UI" pitchFamily="34" charset="0"/>
              <a:ea typeface="Microsoft YaHei" pitchFamily="34" charset="-122"/>
              <a:cs typeface="Microsoft YaHei UI" pitchFamily="34" charset="-120"/>
            </a:endParaRPr>
          </a:p>
        </p:txBody>
      </p:sp>
      <p:sp>
        <p:nvSpPr>
          <p:cNvPr id="21" name="Shape 18"/>
          <p:cNvSpPr/>
          <p:nvPr/>
        </p:nvSpPr>
        <p:spPr>
          <a:xfrm>
            <a:off x="5241189" y="5459730"/>
            <a:ext cx="80963" cy="80963"/>
          </a:xfrm>
          <a:prstGeom prst="rect">
            <a:avLst/>
          </a:prstGeom>
          <a:noFill/>
          <a:ln w="14288">
            <a:solidFill>
              <a:srgbClr val="08534F"/>
            </a:solidFill>
            <a:prstDash val="solid"/>
          </a:ln>
        </p:spPr>
      </p:sp>
      <p:sp>
        <p:nvSpPr>
          <p:cNvPr id="22" name="Text 19"/>
          <p:cNvSpPr/>
          <p:nvPr/>
        </p:nvSpPr>
        <p:spPr>
          <a:xfrm>
            <a:off x="5386446" y="5424425"/>
            <a:ext cx="6805554" cy="148590"/>
          </a:xfrm>
          <a:prstGeom prst="rect">
            <a:avLst/>
          </a:prstGeom>
          <a:noFill/>
          <a:ln/>
        </p:spPr>
        <p:txBody>
          <a:bodyPr wrap="none" lIns="0" tIns="0" rIns="0" bIns="0" rtlCol="0" anchor="t"/>
          <a:lstStyle/>
          <a:p>
            <a:pPr algn="l" indent="0" marL="0">
              <a:buNone/>
            </a:pPr>
            <a:r>
              <a:rPr lang="en-US" sz="975" b="1" dirty="0">
                <a:solidFill>
                  <a:srgbClr val="08534F"/>
                </a:solidFill>
                <a:latin typeface="Microsoft YaHei UI" pitchFamily="34" charset="0"/>
                <a:ea typeface="Microsoft YaHei" pitchFamily="34" charset="-122"/>
                <a:cs typeface="Microsoft YaHei UI" pitchFamily="34" charset="-120"/>
              </a:rPr>
              <a:t>To approve</a:t>
            </a:r>
            <a:endParaRPr lang="en-US" sz="975" dirty="0">
              <a:latin typeface="Microsoft YaHei UI" pitchFamily="34" charset="0"/>
              <a:ea typeface="Microsoft YaHei" pitchFamily="34" charset="-122"/>
              <a:cs typeface="Microsoft YaHei UI" pitchFamily="34" charset="-120"/>
            </a:endParaRPr>
          </a:p>
        </p:txBody>
      </p:sp>
      <p:sp>
        <p:nvSpPr>
          <p:cNvPr id="23" name="Shape 20"/>
          <p:cNvSpPr/>
          <p:nvPr/>
        </p:nvSpPr>
        <p:spPr>
          <a:xfrm>
            <a:off x="762000" y="5781675"/>
            <a:ext cx="5334000" cy="9525"/>
          </a:xfrm>
          <a:prstGeom prst="rect">
            <a:avLst/>
          </a:prstGeom>
          <a:solidFill>
            <a:srgbClr val="D9DDE2"/>
          </a:solidFill>
          <a:ln/>
        </p:spPr>
      </p:sp>
      <p:sp>
        <p:nvSpPr>
          <p:cNvPr id="24" name="Text 2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25" name="pptwise-slidenum-s0011"/>
          <p:cNvSpPr/>
          <p:nvPr/>
        </p:nvSpPr>
        <p:spPr>
          <a:xfrm>
            <a:off x="0" y="6420653"/>
            <a:ext cx="6096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12</a:t>
            </a:fld>
            <a:endParaRPr lang="en-US" sz="1050" dirty="0">
              <a:latin typeface="Bahnschrift" pitchFamily="34" charset="0"/>
              <a:ea typeface="Microsoft YaHei" pitchFamily="34" charset="-122"/>
              <a:cs typeface="Bahnschrift"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200819"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12"/>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13</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03</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1021949" y="557512"/>
            <a:ext cx="1117005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x</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r</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RMB 500m next year, 83% of growth on three lines</a:t>
            </a:r>
            <a:endParaRPr lang="en-US" sz="2400" dirty="0">
              <a:latin typeface="Microsoft YaHei UI" pitchFamily="34" charset="0"/>
              <a:ea typeface="Microsoft YaHei" pitchFamily="34" charset="-122"/>
              <a:cs typeface="Microsoft YaHei UI" pitchFamily="34" charset="-120"/>
            </a:endParaRPr>
          </a:p>
        </p:txBody>
      </p:sp>
      <p:sp>
        <p:nvSpPr>
          <p:cNvPr id="9" name="Text 7"/>
          <p:cNvSpPr/>
          <p:nvPr/>
        </p:nvSpPr>
        <p:spPr>
          <a:xfrm>
            <a:off x="762000" y="1652525"/>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Unit: RMB m</a:t>
            </a:r>
            <a:endParaRPr lang="en-US" sz="975" dirty="0">
              <a:latin typeface="Microsoft YaHei UI" pitchFamily="34" charset="0"/>
              <a:ea typeface="Microsoft YaHei" pitchFamily="34" charset="-122"/>
              <a:cs typeface="Microsoft YaHei UI" pitchFamily="34" charset="-120"/>
            </a:endParaRPr>
          </a:p>
        </p:txBody>
      </p:sp>
      <p:sp>
        <p:nvSpPr>
          <p:cNvPr id="10" name="Shape 8"/>
          <p:cNvSpPr/>
          <p:nvPr/>
        </p:nvSpPr>
        <p:spPr>
          <a:xfrm>
            <a:off x="4596675" y="1662113"/>
            <a:ext cx="114300" cy="114300"/>
          </a:xfrm>
          <a:prstGeom prst="rect">
            <a:avLst/>
          </a:prstGeom>
          <a:solidFill>
            <a:srgbClr val="A5AAB0"/>
          </a:solidFill>
          <a:ln/>
        </p:spPr>
      </p:sp>
      <p:sp>
        <p:nvSpPr>
          <p:cNvPr id="11" name="Text 9"/>
          <p:cNvSpPr/>
          <p:nvPr/>
        </p:nvSpPr>
        <p:spPr>
          <a:xfrm>
            <a:off x="4768125" y="1652525"/>
            <a:ext cx="7423875"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2026 actual</a:t>
            </a:r>
            <a:endParaRPr lang="en-US" sz="975" dirty="0">
              <a:latin typeface="Microsoft YaHei UI" pitchFamily="34" charset="0"/>
              <a:ea typeface="Microsoft YaHei" pitchFamily="34" charset="-122"/>
              <a:cs typeface="Microsoft YaHei UI" pitchFamily="34" charset="-120"/>
            </a:endParaRPr>
          </a:p>
        </p:txBody>
      </p:sp>
      <p:sp>
        <p:nvSpPr>
          <p:cNvPr id="12" name="Shape 10"/>
          <p:cNvSpPr/>
          <p:nvPr/>
        </p:nvSpPr>
        <p:spPr>
          <a:xfrm>
            <a:off x="5628164" y="1669256"/>
            <a:ext cx="100013" cy="100013"/>
          </a:xfrm>
          <a:prstGeom prst="rect">
            <a:avLst/>
          </a:prstGeom>
          <a:solidFill>
            <a:srgbClr val="E7F1F0"/>
          </a:solidFill>
          <a:ln w="14288">
            <a:solidFill>
              <a:srgbClr val="0B6E69"/>
            </a:solidFill>
            <a:prstDash val="dash"/>
          </a:ln>
        </p:spPr>
      </p:sp>
      <p:sp>
        <p:nvSpPr>
          <p:cNvPr id="13" name="Text 11"/>
          <p:cNvSpPr/>
          <p:nvPr/>
        </p:nvSpPr>
        <p:spPr>
          <a:xfrm>
            <a:off x="5792471" y="1652525"/>
            <a:ext cx="6399529"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2027 target</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33475" y="3571875"/>
            <a:ext cx="533400" cy="1476375"/>
          </a:xfrm>
          <a:prstGeom prst="rect">
            <a:avLst/>
          </a:prstGeom>
          <a:solidFill>
            <a:srgbClr val="A5AAB0"/>
          </a:solidFill>
          <a:ln/>
        </p:spPr>
      </p:sp>
      <p:sp>
        <p:nvSpPr>
          <p:cNvPr id="15" name="Text 13"/>
          <p:cNvSpPr/>
          <p:nvPr/>
        </p:nvSpPr>
        <p:spPr>
          <a:xfrm>
            <a:off x="1338632" y="3363185"/>
            <a:ext cx="10853368" cy="171450"/>
          </a:xfrm>
          <a:prstGeom prst="rect">
            <a:avLst/>
          </a:prstGeom>
          <a:noFill/>
          <a:ln/>
        </p:spPr>
        <p:txBody>
          <a:bodyPr wrap="none" lIns="0" tIns="0" rIns="0" bIns="0" rtlCol="0" anchor="t"/>
          <a:lstStyle/>
          <a:p>
            <a:pPr algn="l" indent="0" marL="0">
              <a:buNone/>
            </a:pPr>
            <a:r>
              <a:rPr lang="en-US" sz="1125" b="1" dirty="0">
                <a:solidFill>
                  <a:srgbClr val="15191E"/>
                </a:solidFill>
                <a:latin typeface="Bahnschrift" pitchFamily="34" charset="0"/>
                <a:ea typeface="Microsoft YaHei" pitchFamily="34" charset="-122"/>
                <a:cs typeface="Bahnschrift" pitchFamily="34" charset="-120"/>
              </a:rPr>
              <a:t>31</a:t>
            </a:r>
            <a:endParaRPr lang="en-US" sz="1125" dirty="0">
              <a:latin typeface="Bahnschrift" pitchFamily="34" charset="0"/>
              <a:ea typeface="Microsoft YaHei" pitchFamily="34" charset="-122"/>
              <a:cs typeface="Bahnschrift" pitchFamily="34" charset="-120"/>
            </a:endParaRPr>
          </a:p>
        </p:txBody>
      </p:sp>
      <p:sp>
        <p:nvSpPr>
          <p:cNvPr id="16" name="Shape 14"/>
          <p:cNvSpPr/>
          <p:nvPr/>
        </p:nvSpPr>
        <p:spPr>
          <a:xfrm>
            <a:off x="1769269" y="2340769"/>
            <a:ext cx="519113" cy="2700338"/>
          </a:xfrm>
          <a:prstGeom prst="rect">
            <a:avLst/>
          </a:prstGeom>
          <a:solidFill>
            <a:srgbClr val="E7F1F0"/>
          </a:solidFill>
          <a:ln w="14288">
            <a:solidFill>
              <a:srgbClr val="0B6E69"/>
            </a:solidFill>
            <a:prstDash val="dash"/>
          </a:ln>
        </p:spPr>
      </p:sp>
      <p:sp>
        <p:nvSpPr>
          <p:cNvPr id="17" name="Text 15"/>
          <p:cNvSpPr/>
          <p:nvPr/>
        </p:nvSpPr>
        <p:spPr>
          <a:xfrm>
            <a:off x="1953958" y="2124935"/>
            <a:ext cx="10238042" cy="171450"/>
          </a:xfrm>
          <a:prstGeom prst="rect">
            <a:avLst/>
          </a:prstGeom>
          <a:noFill/>
          <a:ln/>
        </p:spPr>
        <p:txBody>
          <a:bodyPr wrap="none" lIns="0" tIns="0" rIns="0" bIns="0" rtlCol="0" anchor="t"/>
          <a:lstStyle/>
          <a:p>
            <a:pPr algn="l" indent="0" marL="0">
              <a:buNone/>
            </a:pPr>
            <a:r>
              <a:rPr lang="en-US" sz="1125" b="1" dirty="0">
                <a:solidFill>
                  <a:srgbClr val="15191E"/>
                </a:solidFill>
                <a:latin typeface="Bahnschrift" pitchFamily="34" charset="0"/>
                <a:ea typeface="Microsoft YaHei" pitchFamily="34" charset="-122"/>
                <a:cs typeface="Bahnschrift" pitchFamily="34" charset="-120"/>
              </a:rPr>
              <a:t>57</a:t>
            </a:r>
            <a:endParaRPr lang="en-US" sz="1125" dirty="0">
              <a:latin typeface="Bahnschrift" pitchFamily="34" charset="0"/>
              <a:ea typeface="Microsoft YaHei" pitchFamily="34" charset="-122"/>
              <a:cs typeface="Bahnschrift" pitchFamily="34" charset="-120"/>
            </a:endParaRPr>
          </a:p>
        </p:txBody>
      </p:sp>
      <p:sp>
        <p:nvSpPr>
          <p:cNvPr id="18" name="Text 16"/>
          <p:cNvSpPr/>
          <p:nvPr/>
        </p:nvSpPr>
        <p:spPr>
          <a:xfrm>
            <a:off x="1932347" y="1972421"/>
            <a:ext cx="10259653" cy="148590"/>
          </a:xfrm>
          <a:prstGeom prst="rect">
            <a:avLst/>
          </a:prstGeom>
          <a:noFill/>
          <a:ln/>
        </p:spPr>
        <p:txBody>
          <a:bodyPr wrap="none" lIns="0" tIns="0" rIns="0" bIns="0" rtlCol="0" anchor="t"/>
          <a:lstStyle/>
          <a:p>
            <a:pPr algn="l" indent="0" marL="0">
              <a:buNone/>
            </a:pPr>
            <a:r>
              <a:rPr lang="en-US" sz="975" b="1" dirty="0">
                <a:solidFill>
                  <a:srgbClr val="08534F"/>
                </a:solidFill>
                <a:latin typeface="Bahnschrift" pitchFamily="34" charset="0"/>
                <a:ea typeface="Microsoft YaHei" pitchFamily="34" charset="-122"/>
                <a:cs typeface="Bahnschrift" pitchFamily="34" charset="-120"/>
              </a:rPr>
              <a:t>+26</a:t>
            </a:r>
            <a:endParaRPr lang="en-US" sz="975" dirty="0">
              <a:latin typeface="Bahnschrift" pitchFamily="34" charset="0"/>
              <a:ea typeface="Microsoft YaHei" pitchFamily="34" charset="-122"/>
              <a:cs typeface="Bahnschrift" pitchFamily="34" charset="-120"/>
            </a:endParaRPr>
          </a:p>
        </p:txBody>
      </p:sp>
      <p:sp>
        <p:nvSpPr>
          <p:cNvPr id="19" name="Text 17"/>
          <p:cNvSpPr/>
          <p:nvPr/>
        </p:nvSpPr>
        <p:spPr>
          <a:xfrm>
            <a:off x="0" y="5139398"/>
            <a:ext cx="3429000" cy="171450"/>
          </a:xfrm>
          <a:prstGeom prst="rect">
            <a:avLst/>
          </a:prstGeom>
          <a:noFill/>
          <a:ln/>
        </p:spPr>
        <p:txBody>
          <a:bodyPr wrap="none" lIns="0" tIns="0" rIns="0" bIns="0" rtlCol="0" anchor="t"/>
          <a:lstStyle/>
          <a:p>
            <a:pPr algn="ctr" indent="0" marL="0">
              <a:buNone/>
            </a:pPr>
            <a:r>
              <a:rPr lang="en-US" sz="1125" dirty="0">
                <a:solidFill>
                  <a:srgbClr val="15191E"/>
                </a:solidFill>
                <a:latin typeface="Microsoft YaHei UI" pitchFamily="34" charset="0"/>
                <a:ea typeface="Microsoft YaHei" pitchFamily="34" charset="-122"/>
                <a:cs typeface="Microsoft YaHei UI" pitchFamily="34" charset="-120"/>
              </a:rPr>
              <a:t>Chain stores</a:t>
            </a:r>
            <a:endParaRPr lang="en-US" sz="1125" dirty="0">
              <a:latin typeface="Microsoft YaHei UI" pitchFamily="34" charset="0"/>
              <a:ea typeface="Microsoft YaHei" pitchFamily="34" charset="-122"/>
              <a:cs typeface="Microsoft YaHei UI" pitchFamily="34" charset="-120"/>
            </a:endParaRPr>
          </a:p>
        </p:txBody>
      </p:sp>
      <p:sp>
        <p:nvSpPr>
          <p:cNvPr id="20" name="Shape 18"/>
          <p:cNvSpPr/>
          <p:nvPr/>
        </p:nvSpPr>
        <p:spPr>
          <a:xfrm>
            <a:off x="3038475" y="4167188"/>
            <a:ext cx="533400" cy="881063"/>
          </a:xfrm>
          <a:prstGeom prst="rect">
            <a:avLst/>
          </a:prstGeom>
          <a:solidFill>
            <a:srgbClr val="A5AAB0"/>
          </a:solidFill>
          <a:ln/>
        </p:spPr>
      </p:sp>
      <p:sp>
        <p:nvSpPr>
          <p:cNvPr id="21" name="Text 19"/>
          <p:cNvSpPr/>
          <p:nvPr/>
        </p:nvSpPr>
        <p:spPr>
          <a:xfrm>
            <a:off x="3186146" y="3958498"/>
            <a:ext cx="9005854" cy="171450"/>
          </a:xfrm>
          <a:prstGeom prst="rect">
            <a:avLst/>
          </a:prstGeom>
          <a:noFill/>
          <a:ln/>
        </p:spPr>
        <p:txBody>
          <a:bodyPr wrap="none" lIns="0" tIns="0" rIns="0" bIns="0" rtlCol="0" anchor="t"/>
          <a:lstStyle/>
          <a:p>
            <a:pPr algn="l" indent="0" marL="0">
              <a:buNone/>
            </a:pPr>
            <a:r>
              <a:rPr lang="en-US" sz="1125" b="1" dirty="0">
                <a:solidFill>
                  <a:srgbClr val="15191E"/>
                </a:solidFill>
                <a:latin typeface="Bahnschrift" pitchFamily="34" charset="0"/>
                <a:ea typeface="Microsoft YaHei" pitchFamily="34" charset="-122"/>
                <a:cs typeface="Bahnschrift" pitchFamily="34" charset="-120"/>
              </a:rPr>
              <a:t>18.5</a:t>
            </a:r>
            <a:endParaRPr lang="en-US" sz="1125" dirty="0">
              <a:latin typeface="Bahnschrift" pitchFamily="34" charset="0"/>
              <a:ea typeface="Microsoft YaHei" pitchFamily="34" charset="-122"/>
              <a:cs typeface="Bahnschrift" pitchFamily="34" charset="-120"/>
            </a:endParaRPr>
          </a:p>
        </p:txBody>
      </p:sp>
      <p:sp>
        <p:nvSpPr>
          <p:cNvPr id="22" name="Shape 20"/>
          <p:cNvSpPr/>
          <p:nvPr/>
        </p:nvSpPr>
        <p:spPr>
          <a:xfrm>
            <a:off x="3674269" y="3364706"/>
            <a:ext cx="519113" cy="1676400"/>
          </a:xfrm>
          <a:prstGeom prst="rect">
            <a:avLst/>
          </a:prstGeom>
          <a:solidFill>
            <a:srgbClr val="E7F1F0"/>
          </a:solidFill>
          <a:ln w="14288">
            <a:solidFill>
              <a:srgbClr val="0B6E69"/>
            </a:solidFill>
            <a:prstDash val="dash"/>
          </a:ln>
        </p:spPr>
      </p:sp>
      <p:sp>
        <p:nvSpPr>
          <p:cNvPr id="23" name="Text 21"/>
          <p:cNvSpPr/>
          <p:nvPr/>
        </p:nvSpPr>
        <p:spPr>
          <a:xfrm>
            <a:off x="3802059" y="3148873"/>
            <a:ext cx="8389941" cy="171450"/>
          </a:xfrm>
          <a:prstGeom prst="rect">
            <a:avLst/>
          </a:prstGeom>
          <a:noFill/>
          <a:ln/>
        </p:spPr>
        <p:txBody>
          <a:bodyPr wrap="none" lIns="0" tIns="0" rIns="0" bIns="0" rtlCol="0" anchor="t"/>
          <a:lstStyle/>
          <a:p>
            <a:pPr algn="l" indent="0" marL="0">
              <a:buNone/>
            </a:pPr>
            <a:r>
              <a:rPr lang="en-US" sz="1125" b="1" dirty="0">
                <a:solidFill>
                  <a:srgbClr val="15191E"/>
                </a:solidFill>
                <a:latin typeface="Bahnschrift" pitchFamily="34" charset="0"/>
                <a:ea typeface="Microsoft YaHei" pitchFamily="34" charset="-122"/>
                <a:cs typeface="Bahnschrift" pitchFamily="34" charset="-120"/>
              </a:rPr>
              <a:t>35.5</a:t>
            </a:r>
            <a:endParaRPr lang="en-US" sz="1125" dirty="0">
              <a:latin typeface="Bahnschrift" pitchFamily="34" charset="0"/>
              <a:ea typeface="Microsoft YaHei" pitchFamily="34" charset="-122"/>
              <a:cs typeface="Bahnschrift" pitchFamily="34" charset="-120"/>
            </a:endParaRPr>
          </a:p>
        </p:txBody>
      </p:sp>
      <p:sp>
        <p:nvSpPr>
          <p:cNvPr id="24" name="Text 22"/>
          <p:cNvSpPr/>
          <p:nvPr/>
        </p:nvSpPr>
        <p:spPr>
          <a:xfrm>
            <a:off x="3849345" y="2996358"/>
            <a:ext cx="8342655" cy="148590"/>
          </a:xfrm>
          <a:prstGeom prst="rect">
            <a:avLst/>
          </a:prstGeom>
          <a:noFill/>
          <a:ln/>
        </p:spPr>
        <p:txBody>
          <a:bodyPr wrap="none" lIns="0" tIns="0" rIns="0" bIns="0" rtlCol="0" anchor="t"/>
          <a:lstStyle/>
          <a:p>
            <a:pPr algn="l" indent="0" marL="0">
              <a:buNone/>
            </a:pPr>
            <a:r>
              <a:rPr lang="en-US" sz="975" b="1" dirty="0">
                <a:solidFill>
                  <a:srgbClr val="08534F"/>
                </a:solidFill>
                <a:latin typeface="Bahnschrift" pitchFamily="34" charset="0"/>
                <a:ea typeface="Microsoft YaHei" pitchFamily="34" charset="-122"/>
                <a:cs typeface="Bahnschrift" pitchFamily="34" charset="-120"/>
              </a:rPr>
              <a:t>+17</a:t>
            </a:r>
            <a:endParaRPr lang="en-US" sz="975" dirty="0">
              <a:latin typeface="Bahnschrift" pitchFamily="34" charset="0"/>
              <a:ea typeface="Microsoft YaHei" pitchFamily="34" charset="-122"/>
              <a:cs typeface="Bahnschrift" pitchFamily="34" charset="-120"/>
            </a:endParaRPr>
          </a:p>
        </p:txBody>
      </p:sp>
      <p:sp>
        <p:nvSpPr>
          <p:cNvPr id="25" name="Text 23"/>
          <p:cNvSpPr/>
          <p:nvPr/>
        </p:nvSpPr>
        <p:spPr>
          <a:xfrm>
            <a:off x="0" y="5139398"/>
            <a:ext cx="7239000" cy="171450"/>
          </a:xfrm>
          <a:prstGeom prst="rect">
            <a:avLst/>
          </a:prstGeom>
          <a:noFill/>
          <a:ln/>
        </p:spPr>
        <p:txBody>
          <a:bodyPr wrap="none" lIns="0" tIns="0" rIns="0" bIns="0" rtlCol="0" anchor="t"/>
          <a:lstStyle/>
          <a:p>
            <a:pPr algn="ctr" indent="0" marL="0">
              <a:buNone/>
            </a:pPr>
            <a:r>
              <a:rPr lang="en-US" sz="1125" dirty="0">
                <a:solidFill>
                  <a:srgbClr val="15191E"/>
                </a:solidFill>
                <a:latin typeface="Microsoft YaHei UI" pitchFamily="34" charset="0"/>
                <a:ea typeface="Microsoft YaHei" pitchFamily="34" charset="-122"/>
                <a:cs typeface="Microsoft YaHei UI" pitchFamily="34" charset="-120"/>
              </a:rPr>
              <a:t>Carriers</a:t>
            </a:r>
            <a:endParaRPr lang="en-US" sz="1125" dirty="0">
              <a:latin typeface="Microsoft YaHei UI" pitchFamily="34" charset="0"/>
              <a:ea typeface="Microsoft YaHei" pitchFamily="34" charset="-122"/>
              <a:cs typeface="Microsoft YaHei UI" pitchFamily="34" charset="-120"/>
            </a:endParaRPr>
          </a:p>
        </p:txBody>
      </p:sp>
      <p:sp>
        <p:nvSpPr>
          <p:cNvPr id="26" name="Shape 24"/>
          <p:cNvSpPr/>
          <p:nvPr/>
        </p:nvSpPr>
        <p:spPr>
          <a:xfrm>
            <a:off x="4943475" y="3190875"/>
            <a:ext cx="533400" cy="1857375"/>
          </a:xfrm>
          <a:prstGeom prst="rect">
            <a:avLst/>
          </a:prstGeom>
          <a:solidFill>
            <a:srgbClr val="A5AAB0"/>
          </a:solidFill>
          <a:ln/>
        </p:spPr>
      </p:sp>
      <p:sp>
        <p:nvSpPr>
          <p:cNvPr id="27" name="Text 25"/>
          <p:cNvSpPr/>
          <p:nvPr/>
        </p:nvSpPr>
        <p:spPr>
          <a:xfrm>
            <a:off x="5135730" y="2982185"/>
            <a:ext cx="7056270" cy="171450"/>
          </a:xfrm>
          <a:prstGeom prst="rect">
            <a:avLst/>
          </a:prstGeom>
          <a:noFill/>
          <a:ln/>
        </p:spPr>
        <p:txBody>
          <a:bodyPr wrap="none" lIns="0" tIns="0" rIns="0" bIns="0" rtlCol="0" anchor="t"/>
          <a:lstStyle/>
          <a:p>
            <a:pPr algn="l" indent="0" marL="0">
              <a:buNone/>
            </a:pPr>
            <a:r>
              <a:rPr lang="en-US" sz="1125" b="1" dirty="0">
                <a:solidFill>
                  <a:srgbClr val="15191E"/>
                </a:solidFill>
                <a:latin typeface="Bahnschrift" pitchFamily="34" charset="0"/>
                <a:ea typeface="Microsoft YaHei" pitchFamily="34" charset="-122"/>
                <a:cs typeface="Bahnschrift" pitchFamily="34" charset="-120"/>
              </a:rPr>
              <a:t>39</a:t>
            </a:r>
            <a:endParaRPr lang="en-US" sz="1125" dirty="0">
              <a:latin typeface="Bahnschrift" pitchFamily="34" charset="0"/>
              <a:ea typeface="Microsoft YaHei" pitchFamily="34" charset="-122"/>
              <a:cs typeface="Bahnschrift" pitchFamily="34" charset="-120"/>
            </a:endParaRPr>
          </a:p>
        </p:txBody>
      </p:sp>
      <p:sp>
        <p:nvSpPr>
          <p:cNvPr id="28" name="Shape 26"/>
          <p:cNvSpPr/>
          <p:nvPr/>
        </p:nvSpPr>
        <p:spPr>
          <a:xfrm>
            <a:off x="5579269" y="2912269"/>
            <a:ext cx="519113" cy="2128838"/>
          </a:xfrm>
          <a:prstGeom prst="rect">
            <a:avLst/>
          </a:prstGeom>
          <a:solidFill>
            <a:srgbClr val="E7F1F0"/>
          </a:solidFill>
          <a:ln w="14288">
            <a:solidFill>
              <a:srgbClr val="0B6E69"/>
            </a:solidFill>
            <a:prstDash val="dash"/>
          </a:ln>
        </p:spPr>
      </p:sp>
      <p:sp>
        <p:nvSpPr>
          <p:cNvPr id="29" name="Text 27"/>
          <p:cNvSpPr/>
          <p:nvPr/>
        </p:nvSpPr>
        <p:spPr>
          <a:xfrm>
            <a:off x="5759286" y="2696435"/>
            <a:ext cx="6432714" cy="171450"/>
          </a:xfrm>
          <a:prstGeom prst="rect">
            <a:avLst/>
          </a:prstGeom>
          <a:noFill/>
          <a:ln/>
        </p:spPr>
        <p:txBody>
          <a:bodyPr wrap="none" lIns="0" tIns="0" rIns="0" bIns="0" rtlCol="0" anchor="t"/>
          <a:lstStyle/>
          <a:p>
            <a:pPr algn="l" indent="0" marL="0">
              <a:buNone/>
            </a:pPr>
            <a:r>
              <a:rPr lang="en-US" sz="1125" b="1" dirty="0">
                <a:solidFill>
                  <a:srgbClr val="15191E"/>
                </a:solidFill>
                <a:latin typeface="Bahnschrift" pitchFamily="34" charset="0"/>
                <a:ea typeface="Microsoft YaHei" pitchFamily="34" charset="-122"/>
                <a:cs typeface="Bahnschrift" pitchFamily="34" charset="-120"/>
              </a:rPr>
              <a:t>45</a:t>
            </a:r>
            <a:endParaRPr lang="en-US" sz="1125" dirty="0">
              <a:latin typeface="Bahnschrift" pitchFamily="34" charset="0"/>
              <a:ea typeface="Microsoft YaHei" pitchFamily="34" charset="-122"/>
              <a:cs typeface="Bahnschrift" pitchFamily="34" charset="-120"/>
            </a:endParaRPr>
          </a:p>
        </p:txBody>
      </p:sp>
      <p:sp>
        <p:nvSpPr>
          <p:cNvPr id="30" name="Text 28"/>
          <p:cNvSpPr/>
          <p:nvPr/>
        </p:nvSpPr>
        <p:spPr>
          <a:xfrm>
            <a:off x="5774337" y="2543921"/>
            <a:ext cx="6417663" cy="148590"/>
          </a:xfrm>
          <a:prstGeom prst="rect">
            <a:avLst/>
          </a:prstGeom>
          <a:noFill/>
          <a:ln/>
        </p:spPr>
        <p:txBody>
          <a:bodyPr wrap="none" lIns="0" tIns="0" rIns="0" bIns="0" rtlCol="0" anchor="t"/>
          <a:lstStyle/>
          <a:p>
            <a:pPr algn="l" indent="0" marL="0">
              <a:buNone/>
            </a:pPr>
            <a:r>
              <a:rPr lang="en-US" sz="975" b="1" dirty="0">
                <a:solidFill>
                  <a:srgbClr val="08534F"/>
                </a:solidFill>
                <a:latin typeface="Bahnschrift" pitchFamily="34" charset="0"/>
                <a:ea typeface="Microsoft YaHei" pitchFamily="34" charset="-122"/>
                <a:cs typeface="Bahnschrift" pitchFamily="34" charset="-120"/>
              </a:rPr>
              <a:t>+6</a:t>
            </a:r>
            <a:endParaRPr lang="en-US" sz="975" dirty="0">
              <a:latin typeface="Bahnschrift" pitchFamily="34" charset="0"/>
              <a:ea typeface="Microsoft YaHei" pitchFamily="34" charset="-122"/>
              <a:cs typeface="Bahnschrift" pitchFamily="34" charset="-120"/>
            </a:endParaRPr>
          </a:p>
        </p:txBody>
      </p:sp>
      <p:sp>
        <p:nvSpPr>
          <p:cNvPr id="31" name="Text 29"/>
          <p:cNvSpPr/>
          <p:nvPr/>
        </p:nvSpPr>
        <p:spPr>
          <a:xfrm>
            <a:off x="0" y="5139398"/>
            <a:ext cx="11049000" cy="171450"/>
          </a:xfrm>
          <a:prstGeom prst="rect">
            <a:avLst/>
          </a:prstGeom>
          <a:noFill/>
          <a:ln/>
        </p:spPr>
        <p:txBody>
          <a:bodyPr wrap="none" lIns="0" tIns="0" rIns="0" bIns="0" rtlCol="0" anchor="t"/>
          <a:lstStyle/>
          <a:p>
            <a:pPr algn="ctr" indent="0" marL="0">
              <a:buNone/>
            </a:pPr>
            <a:r>
              <a:rPr lang="en-US" sz="1125" dirty="0">
                <a:solidFill>
                  <a:srgbClr val="15191E"/>
                </a:solidFill>
                <a:latin typeface="Microsoft YaHei UI" pitchFamily="34" charset="0"/>
                <a:ea typeface="Microsoft YaHei" pitchFamily="34" charset="-122"/>
                <a:cs typeface="Microsoft YaHei UI" pitchFamily="34" charset="-120"/>
              </a:rPr>
              <a:t>North Jiangsu</a:t>
            </a:r>
            <a:endParaRPr lang="en-US" sz="1125" dirty="0">
              <a:latin typeface="Microsoft YaHei UI" pitchFamily="34" charset="0"/>
              <a:ea typeface="Microsoft YaHei" pitchFamily="34" charset="-122"/>
              <a:cs typeface="Microsoft YaHei UI" pitchFamily="34" charset="-120"/>
            </a:endParaRPr>
          </a:p>
        </p:txBody>
      </p:sp>
      <p:sp>
        <p:nvSpPr>
          <p:cNvPr id="32" name="Shape 30"/>
          <p:cNvSpPr/>
          <p:nvPr/>
        </p:nvSpPr>
        <p:spPr>
          <a:xfrm>
            <a:off x="762000" y="5048250"/>
            <a:ext cx="5715000" cy="14288"/>
          </a:xfrm>
          <a:prstGeom prst="rect">
            <a:avLst/>
          </a:prstGeom>
          <a:solidFill>
            <a:srgbClr val="15191E"/>
          </a:solidFill>
          <a:ln/>
        </p:spPr>
      </p:sp>
      <p:sp>
        <p:nvSpPr>
          <p:cNvPr id="33" name="Shape 31"/>
          <p:cNvSpPr/>
          <p:nvPr/>
        </p:nvSpPr>
        <p:spPr>
          <a:xfrm>
            <a:off x="7239000" y="1771650"/>
            <a:ext cx="4191000" cy="19050"/>
          </a:xfrm>
          <a:prstGeom prst="rect">
            <a:avLst/>
          </a:prstGeom>
          <a:solidFill>
            <a:srgbClr val="15191E"/>
          </a:solidFill>
          <a:ln/>
        </p:spPr>
      </p:sp>
      <p:sp>
        <p:nvSpPr>
          <p:cNvPr id="34" name="Text 32"/>
          <p:cNvSpPr/>
          <p:nvPr/>
        </p:nvSpPr>
        <p:spPr>
          <a:xfrm>
            <a:off x="7239000" y="1899604"/>
            <a:ext cx="4953000" cy="822960"/>
          </a:xfrm>
          <a:prstGeom prst="rect">
            <a:avLst/>
          </a:prstGeom>
          <a:noFill/>
          <a:ln/>
        </p:spPr>
        <p:txBody>
          <a:bodyPr wrap="none" lIns="0" tIns="0" rIns="0" bIns="0" rtlCol="0" anchor="t"/>
          <a:lstStyle/>
          <a:p>
            <a:pPr algn="l" indent="0" marL="0">
              <a:buNone/>
            </a:pPr>
            <a:r>
              <a:rPr lang="en-US" sz="5400" b="1" dirty="0">
                <a:solidFill>
                  <a:srgbClr val="0B6E69"/>
                </a:solidFill>
                <a:latin typeface="Microsoft YaHei UI" pitchFamily="34" charset="0"/>
                <a:ea typeface="Microsoft YaHei" pitchFamily="34" charset="-122"/>
                <a:cs typeface="Microsoft YaHei UI" pitchFamily="34" charset="-120"/>
              </a:rPr>
              <a:t>RMB</a:t>
            </a:r>
            <a:pPr algn="l" indent="0" marL="0">
              <a:buNone/>
            </a:pPr>
            <a:r>
              <a:rPr lang="en-US" sz="5400" b="1" dirty="0">
                <a:solidFill>
                  <a:srgbClr val="0B6E69"/>
                </a:solidFill>
                <a:latin typeface="Bahnschrift" pitchFamily="34" charset="0"/>
                <a:ea typeface="Microsoft YaHei" pitchFamily="34" charset="-122"/>
                <a:cs typeface="Bahnschrift" pitchFamily="34" charset="-120"/>
              </a:rPr>
              <a:t> 500</a:t>
            </a:r>
            <a:pPr algn="l" indent="0" marL="0">
              <a:buNone/>
            </a:pPr>
            <a:r>
              <a:rPr lang="en-US" sz="5400" b="1" dirty="0">
                <a:solidFill>
                  <a:srgbClr val="0B6E69"/>
                </a:solidFill>
                <a:latin typeface="Microsoft YaHei UI" pitchFamily="34" charset="0"/>
                <a:ea typeface="Microsoft YaHei" pitchFamily="34" charset="-122"/>
                <a:cs typeface="Microsoft YaHei UI" pitchFamily="34" charset="-120"/>
              </a:rPr>
              <a:t>m</a:t>
            </a:r>
            <a:endParaRPr lang="en-US" sz="5400" dirty="0">
              <a:latin typeface="Microsoft YaHei UI" pitchFamily="34" charset="0"/>
              <a:ea typeface="Microsoft YaHei" pitchFamily="34" charset="-122"/>
              <a:cs typeface="Microsoft YaHei UI" pitchFamily="34" charset="-120"/>
            </a:endParaRPr>
          </a:p>
        </p:txBody>
      </p:sp>
      <p:sp>
        <p:nvSpPr>
          <p:cNvPr id="35" name="Text 33"/>
          <p:cNvSpPr/>
          <p:nvPr/>
        </p:nvSpPr>
        <p:spPr>
          <a:xfrm>
            <a:off x="7239000" y="2768035"/>
            <a:ext cx="49530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2027 full-year target</a:t>
            </a:r>
            <a:endParaRPr lang="en-US" sz="12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7239000" y="3043537"/>
            <a:ext cx="49530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+13.4%, RMB 59m of growth</a:t>
            </a:r>
            <a:endParaRPr lang="en-US" sz="1050" dirty="0">
              <a:latin typeface="Microsoft YaHei UI" pitchFamily="34" charset="0"/>
              <a:ea typeface="Microsoft YaHei" pitchFamily="34" charset="-122"/>
              <a:cs typeface="Microsoft YaHei UI" pitchFamily="34" charset="-120"/>
            </a:endParaRPr>
          </a:p>
        </p:txBody>
      </p:sp>
      <p:sp>
        <p:nvSpPr>
          <p:cNvPr id="37" name="Shape 35"/>
          <p:cNvSpPr/>
          <p:nvPr/>
        </p:nvSpPr>
        <p:spPr>
          <a:xfrm>
            <a:off x="7239000" y="3429000"/>
            <a:ext cx="4191000" cy="9525"/>
          </a:xfrm>
          <a:prstGeom prst="rect">
            <a:avLst/>
          </a:prstGeom>
          <a:solidFill>
            <a:srgbClr val="D9DDE2"/>
          </a:solidFill>
          <a:ln/>
        </p:spPr>
      </p:sp>
      <p:sp>
        <p:nvSpPr>
          <p:cNvPr id="38" name="Text 36"/>
          <p:cNvSpPr/>
          <p:nvPr/>
        </p:nvSpPr>
        <p:spPr>
          <a:xfrm>
            <a:off x="7239000" y="3584153"/>
            <a:ext cx="4953000" cy="548640"/>
          </a:xfrm>
          <a:prstGeom prst="rect">
            <a:avLst/>
          </a:prstGeom>
          <a:noFill/>
          <a:ln/>
        </p:spPr>
        <p:txBody>
          <a:bodyPr wrap="none" lIns="0" tIns="0" rIns="0" bIns="0" rtlCol="0" anchor="t"/>
          <a:lstStyle/>
          <a:p>
            <a:pPr algn="l" indent="0" marL="0">
              <a:buNone/>
            </a:pPr>
            <a:r>
              <a:rPr lang="en-US" sz="3600" b="1" dirty="0">
                <a:solidFill>
                  <a:srgbClr val="15191E"/>
                </a:solidFill>
                <a:latin typeface="Microsoft YaHei UI" pitchFamily="34" charset="0"/>
                <a:ea typeface="Microsoft YaHei" pitchFamily="34" charset="-122"/>
                <a:cs typeface="Microsoft YaHei UI" pitchFamily="34" charset="-120"/>
              </a:rPr>
              <a:t>RMB</a:t>
            </a:r>
            <a:pPr algn="l" indent="0" marL="0">
              <a:buNone/>
            </a:pPr>
            <a:r>
              <a:rPr lang="en-US" sz="3600" b="1" dirty="0">
                <a:solidFill>
                  <a:srgbClr val="15191E"/>
                </a:solidFill>
                <a:latin typeface="Bahnschrift" pitchFamily="34" charset="0"/>
                <a:ea typeface="Microsoft YaHei" pitchFamily="34" charset="-122"/>
                <a:cs typeface="Bahnschrift" pitchFamily="34" charset="-120"/>
              </a:rPr>
              <a:t> 49</a:t>
            </a:r>
            <a:pPr algn="l" indent="0" marL="0">
              <a:buNone/>
            </a:pPr>
            <a:r>
              <a:rPr lang="en-US" sz="3600" b="1" dirty="0">
                <a:solidFill>
                  <a:srgbClr val="15191E"/>
                </a:solidFill>
                <a:latin typeface="Microsoft YaHei UI" pitchFamily="34" charset="0"/>
                <a:ea typeface="Microsoft YaHei" pitchFamily="34" charset="-122"/>
                <a:cs typeface="Microsoft YaHei UI" pitchFamily="34" charset="-120"/>
              </a:rPr>
              <a:t>m</a:t>
            </a:r>
            <a:endParaRPr lang="en-US" sz="3600" dirty="0">
              <a:latin typeface="Microsoft YaHei UI" pitchFamily="34" charset="0"/>
              <a:ea typeface="Microsoft YaHei" pitchFamily="34" charset="-122"/>
              <a:cs typeface="Microsoft YaHei UI" pitchFamily="34" charset="-120"/>
            </a:endParaRPr>
          </a:p>
        </p:txBody>
      </p:sp>
      <p:sp>
        <p:nvSpPr>
          <p:cNvPr id="39" name="Text 37"/>
          <p:cNvSpPr/>
          <p:nvPr/>
        </p:nvSpPr>
        <p:spPr>
          <a:xfrm>
            <a:off x="7239000" y="4187260"/>
            <a:ext cx="495300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Growth from these three</a:t>
            </a:r>
            <a:endParaRPr lang="en-US" sz="1200" dirty="0">
              <a:latin typeface="Microsoft YaHei UI" pitchFamily="34" charset="0"/>
              <a:ea typeface="Microsoft YaHei" pitchFamily="34" charset="-122"/>
              <a:cs typeface="Microsoft YaHei UI" pitchFamily="34" charset="-120"/>
            </a:endParaRPr>
          </a:p>
        </p:txBody>
      </p:sp>
      <p:sp>
        <p:nvSpPr>
          <p:cNvPr id="40" name="Text 38"/>
          <p:cNvSpPr/>
          <p:nvPr/>
        </p:nvSpPr>
        <p:spPr>
          <a:xfrm>
            <a:off x="7239000" y="4462762"/>
            <a:ext cx="49530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Existing channels add RMB 10m</a:t>
            </a:r>
            <a:endParaRPr lang="en-US" sz="1050" dirty="0">
              <a:latin typeface="Microsoft YaHei UI" pitchFamily="34" charset="0"/>
              <a:ea typeface="Microsoft YaHei" pitchFamily="34" charset="-122"/>
              <a:cs typeface="Microsoft YaHei UI" pitchFamily="34" charset="-120"/>
            </a:endParaRPr>
          </a:p>
        </p:txBody>
      </p:sp>
      <p:sp>
        <p:nvSpPr>
          <p:cNvPr id="41" name="Shape 39"/>
          <p:cNvSpPr/>
          <p:nvPr/>
        </p:nvSpPr>
        <p:spPr>
          <a:xfrm>
            <a:off x="7239000" y="4848225"/>
            <a:ext cx="4191000" cy="9525"/>
          </a:xfrm>
          <a:prstGeom prst="rect">
            <a:avLst/>
          </a:prstGeom>
          <a:solidFill>
            <a:srgbClr val="D9DDE2"/>
          </a:solidFill>
          <a:ln/>
        </p:spPr>
      </p:sp>
      <p:sp>
        <p:nvSpPr>
          <p:cNvPr id="42" name="Text 40"/>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Basis: East China channel shipments including VAT, RMB millions</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195485"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13"/>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14</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03</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1021949" y="557512"/>
            <a:ext cx="1117005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x</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r</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Steady the north first, then grow both channels</a:t>
            </a:r>
            <a:endParaRPr lang="en-US" sz="2400" dirty="0">
              <a:latin typeface="Microsoft YaHei UI" pitchFamily="34" charset="0"/>
              <a:ea typeface="Microsoft YaHei" pitchFamily="34" charset="-122"/>
              <a:cs typeface="Microsoft YaHei UI" pitchFamily="34" charset="-120"/>
            </a:endParaRPr>
          </a:p>
        </p:txBody>
      </p:sp>
      <p:sp>
        <p:nvSpPr>
          <p:cNvPr id="9" name="Text 7"/>
          <p:cNvSpPr/>
          <p:nvPr/>
        </p:nvSpPr>
        <p:spPr>
          <a:xfrm>
            <a:off x="2762250" y="1690987"/>
            <a:ext cx="9429750" cy="160020"/>
          </a:xfrm>
          <a:prstGeom prst="rect">
            <a:avLst/>
          </a:prstGeom>
          <a:noFill/>
          <a:ln/>
        </p:spPr>
        <p:txBody>
          <a:bodyPr wrap="none" lIns="0" tIns="0" rIns="0" bIns="0" rtlCol="0" anchor="t"/>
          <a:lstStyle/>
          <a:p>
            <a:pPr algn="l" indent="0" marL="0">
              <a:buNone/>
            </a:pPr>
            <a:r>
              <a:rPr lang="en-US" sz="1050" b="1" dirty="0">
                <a:solidFill>
                  <a:srgbClr val="15191E"/>
                </a:solidFill>
                <a:latin typeface="Microsoft YaHei UI" pitchFamily="34" charset="0"/>
                <a:ea typeface="Microsoft YaHei" pitchFamily="34" charset="-122"/>
                <a:cs typeface="Microsoft YaHei UI" pitchFamily="34" charset="-120"/>
              </a:rPr>
              <a:t>Q1</a:t>
            </a:r>
            <a:endParaRPr lang="en-US" sz="1050" dirty="0">
              <a:latin typeface="Microsoft YaHei UI" pitchFamily="34" charset="0"/>
              <a:ea typeface="Microsoft YaHei" pitchFamily="34" charset="-122"/>
              <a:cs typeface="Microsoft YaHei UI" pitchFamily="34" charset="-120"/>
            </a:endParaRPr>
          </a:p>
        </p:txBody>
      </p:sp>
      <p:sp>
        <p:nvSpPr>
          <p:cNvPr id="10" name="Text 8"/>
          <p:cNvSpPr/>
          <p:nvPr/>
        </p:nvSpPr>
        <p:spPr>
          <a:xfrm>
            <a:off x="4953000" y="1690987"/>
            <a:ext cx="7239000" cy="160020"/>
          </a:xfrm>
          <a:prstGeom prst="rect">
            <a:avLst/>
          </a:prstGeom>
          <a:noFill/>
          <a:ln/>
        </p:spPr>
        <p:txBody>
          <a:bodyPr wrap="none" lIns="0" tIns="0" rIns="0" bIns="0" rtlCol="0" anchor="t"/>
          <a:lstStyle/>
          <a:p>
            <a:pPr algn="l" indent="0" marL="0">
              <a:buNone/>
            </a:pPr>
            <a:r>
              <a:rPr lang="en-US" sz="1050" b="1" dirty="0">
                <a:solidFill>
                  <a:srgbClr val="15191E"/>
                </a:solidFill>
                <a:latin typeface="Microsoft YaHei UI" pitchFamily="34" charset="0"/>
                <a:ea typeface="Microsoft YaHei" pitchFamily="34" charset="-122"/>
                <a:cs typeface="Microsoft YaHei UI" pitchFamily="34" charset="-120"/>
              </a:rPr>
              <a:t>Q2</a:t>
            </a:r>
            <a:endParaRPr lang="en-US" sz="1050" dirty="0">
              <a:latin typeface="Microsoft YaHei UI" pitchFamily="34" charset="0"/>
              <a:ea typeface="Microsoft YaHei" pitchFamily="34" charset="-122"/>
              <a:cs typeface="Microsoft YaHei UI" pitchFamily="34" charset="-120"/>
            </a:endParaRPr>
          </a:p>
        </p:txBody>
      </p:sp>
      <p:sp>
        <p:nvSpPr>
          <p:cNvPr id="11" name="Text 9"/>
          <p:cNvSpPr/>
          <p:nvPr/>
        </p:nvSpPr>
        <p:spPr>
          <a:xfrm>
            <a:off x="7143750" y="1690987"/>
            <a:ext cx="5048250" cy="160020"/>
          </a:xfrm>
          <a:prstGeom prst="rect">
            <a:avLst/>
          </a:prstGeom>
          <a:noFill/>
          <a:ln/>
        </p:spPr>
        <p:txBody>
          <a:bodyPr wrap="none" lIns="0" tIns="0" rIns="0" bIns="0" rtlCol="0" anchor="t"/>
          <a:lstStyle/>
          <a:p>
            <a:pPr algn="l" indent="0" marL="0">
              <a:buNone/>
            </a:pPr>
            <a:r>
              <a:rPr lang="en-US" sz="1050" b="1" dirty="0">
                <a:solidFill>
                  <a:srgbClr val="15191E"/>
                </a:solidFill>
                <a:latin typeface="Microsoft YaHei UI" pitchFamily="34" charset="0"/>
                <a:ea typeface="Microsoft YaHei" pitchFamily="34" charset="-122"/>
                <a:cs typeface="Microsoft YaHei UI" pitchFamily="34" charset="-120"/>
              </a:rPr>
              <a:t>Q3</a:t>
            </a:r>
            <a:endParaRPr lang="en-US" sz="1050" dirty="0">
              <a:latin typeface="Microsoft YaHei UI" pitchFamily="34" charset="0"/>
              <a:ea typeface="Microsoft YaHei" pitchFamily="34" charset="-122"/>
              <a:cs typeface="Microsoft YaHei UI" pitchFamily="34" charset="-120"/>
            </a:endParaRPr>
          </a:p>
        </p:txBody>
      </p:sp>
      <p:sp>
        <p:nvSpPr>
          <p:cNvPr id="12" name="Text 10"/>
          <p:cNvSpPr/>
          <p:nvPr/>
        </p:nvSpPr>
        <p:spPr>
          <a:xfrm>
            <a:off x="9334500" y="1690987"/>
            <a:ext cx="2857500" cy="160020"/>
          </a:xfrm>
          <a:prstGeom prst="rect">
            <a:avLst/>
          </a:prstGeom>
          <a:noFill/>
          <a:ln/>
        </p:spPr>
        <p:txBody>
          <a:bodyPr wrap="none" lIns="0" tIns="0" rIns="0" bIns="0" rtlCol="0" anchor="t"/>
          <a:lstStyle/>
          <a:p>
            <a:pPr algn="l" indent="0" marL="0">
              <a:buNone/>
            </a:pPr>
            <a:r>
              <a:rPr lang="en-US" sz="1050" b="1" dirty="0">
                <a:solidFill>
                  <a:srgbClr val="15191E"/>
                </a:solidFill>
                <a:latin typeface="Microsoft YaHei UI" pitchFamily="34" charset="0"/>
                <a:ea typeface="Microsoft YaHei" pitchFamily="34" charset="-122"/>
                <a:cs typeface="Microsoft YaHei UI" pitchFamily="34" charset="-120"/>
              </a:rPr>
              <a:t>Q4</a:t>
            </a:r>
            <a:endParaRPr lang="en-US" sz="1050" dirty="0">
              <a:latin typeface="Microsoft YaHei UI" pitchFamily="34" charset="0"/>
              <a:ea typeface="Microsoft YaHei" pitchFamily="34" charset="-122"/>
              <a:cs typeface="Microsoft YaHei UI" pitchFamily="34" charset="-120"/>
            </a:endParaRPr>
          </a:p>
        </p:txBody>
      </p:sp>
      <p:sp>
        <p:nvSpPr>
          <p:cNvPr id="13" name="Shape 11"/>
          <p:cNvSpPr/>
          <p:nvPr/>
        </p:nvSpPr>
        <p:spPr>
          <a:xfrm>
            <a:off x="2667000" y="1943100"/>
            <a:ext cx="8763000" cy="19050"/>
          </a:xfrm>
          <a:prstGeom prst="rect">
            <a:avLst/>
          </a:prstGeom>
          <a:solidFill>
            <a:srgbClr val="15191E"/>
          </a:solidFill>
          <a:ln/>
        </p:spPr>
      </p:sp>
      <p:sp>
        <p:nvSpPr>
          <p:cNvPr id="14" name="Shape 12"/>
          <p:cNvSpPr/>
          <p:nvPr/>
        </p:nvSpPr>
        <p:spPr>
          <a:xfrm>
            <a:off x="4857750" y="1962150"/>
            <a:ext cx="9525" cy="3905250"/>
          </a:xfrm>
          <a:prstGeom prst="rect">
            <a:avLst/>
          </a:prstGeom>
          <a:solidFill>
            <a:srgbClr val="D9DDE2"/>
          </a:solidFill>
          <a:ln/>
        </p:spPr>
      </p:sp>
      <p:sp>
        <p:nvSpPr>
          <p:cNvPr id="15" name="Shape 13"/>
          <p:cNvSpPr/>
          <p:nvPr/>
        </p:nvSpPr>
        <p:spPr>
          <a:xfrm>
            <a:off x="7048500" y="1962150"/>
            <a:ext cx="9525" cy="3905250"/>
          </a:xfrm>
          <a:prstGeom prst="rect">
            <a:avLst/>
          </a:prstGeom>
          <a:solidFill>
            <a:srgbClr val="D9DDE2"/>
          </a:solidFill>
          <a:ln/>
        </p:spPr>
      </p:sp>
      <p:sp>
        <p:nvSpPr>
          <p:cNvPr id="16" name="Shape 14"/>
          <p:cNvSpPr/>
          <p:nvPr/>
        </p:nvSpPr>
        <p:spPr>
          <a:xfrm>
            <a:off x="9239250" y="1962150"/>
            <a:ext cx="9525" cy="3905250"/>
          </a:xfrm>
          <a:prstGeom prst="rect">
            <a:avLst/>
          </a:prstGeom>
          <a:solidFill>
            <a:srgbClr val="D9DDE2"/>
          </a:solidFill>
          <a:ln/>
        </p:spPr>
      </p:sp>
      <p:sp>
        <p:nvSpPr>
          <p:cNvPr id="17" name="Text 15"/>
          <p:cNvSpPr/>
          <p:nvPr/>
        </p:nvSpPr>
        <p:spPr>
          <a:xfrm>
            <a:off x="762000" y="2249875"/>
            <a:ext cx="1143000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Steady the north</a:t>
            </a:r>
            <a:endParaRPr lang="en-US" sz="1200" dirty="0">
              <a:latin typeface="Microsoft YaHei UI" pitchFamily="34" charset="0"/>
              <a:ea typeface="Microsoft YaHei" pitchFamily="34" charset="-122"/>
              <a:cs typeface="Microsoft YaHei UI" pitchFamily="34" charset="-120"/>
            </a:endParaRPr>
          </a:p>
        </p:txBody>
      </p:sp>
      <p:sp>
        <p:nvSpPr>
          <p:cNvPr id="18" name="Shape 16"/>
          <p:cNvSpPr/>
          <p:nvPr/>
        </p:nvSpPr>
        <p:spPr>
          <a:xfrm>
            <a:off x="2705100" y="2114550"/>
            <a:ext cx="2114550" cy="457200"/>
          </a:xfrm>
          <a:prstGeom prst="rect">
            <a:avLst/>
          </a:prstGeom>
          <a:solidFill>
            <a:srgbClr val="0B6E69"/>
          </a:solidFill>
          <a:ln/>
        </p:spPr>
      </p:sp>
      <p:sp>
        <p:nvSpPr>
          <p:cNvPr id="19" name="Text 17"/>
          <p:cNvSpPr/>
          <p:nvPr/>
        </p:nvSpPr>
        <p:spPr>
          <a:xfrm>
            <a:off x="2819400" y="2167237"/>
            <a:ext cx="9372600" cy="160020"/>
          </a:xfrm>
          <a:prstGeom prst="rect">
            <a:avLst/>
          </a:prstGeom>
          <a:noFill/>
          <a:ln/>
        </p:spPr>
        <p:txBody>
          <a:bodyPr wrap="none" lIns="0" tIns="0" rIns="0" bIns="0" rtlCol="0" anchor="t"/>
          <a:lstStyle/>
          <a:p>
            <a:pPr algn="l" indent="0" marL="0">
              <a:buNone/>
            </a:pPr>
            <a:r>
              <a:rPr lang="en-US" sz="1050" dirty="0">
                <a:solidFill>
                  <a:srgbClr val="FFFFFF"/>
                </a:solidFill>
                <a:latin typeface="Microsoft YaHei UI" pitchFamily="34" charset="0"/>
                <a:ea typeface="Microsoft YaHei" pitchFamily="34" charset="-122"/>
                <a:cs typeface="Microsoft YaHei UI" pitchFamily="34" charset="-120"/>
              </a:rPr>
              <a:t>A full quarter on the</a:t>
            </a:r>
            <a:endParaRPr lang="en-US" sz="10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2819400" y="2348212"/>
            <a:ext cx="9372600" cy="160020"/>
          </a:xfrm>
          <a:prstGeom prst="rect">
            <a:avLst/>
          </a:prstGeom>
          <a:noFill/>
          <a:ln/>
        </p:spPr>
        <p:txBody>
          <a:bodyPr wrap="none" lIns="0" tIns="0" rIns="0" bIns="0" rtlCol="0" anchor="t"/>
          <a:lstStyle/>
          <a:p>
            <a:pPr algn="l" indent="0" marL="0">
              <a:buNone/>
            </a:pPr>
            <a:r>
              <a:rPr lang="en-US" sz="1050" dirty="0">
                <a:solidFill>
                  <a:srgbClr val="FFFFFF"/>
                </a:solidFill>
                <a:latin typeface="Microsoft YaHei UI" pitchFamily="34" charset="0"/>
                <a:ea typeface="Microsoft YaHei" pitchFamily="34" charset="-122"/>
                <a:cs typeface="Microsoft YaHei UI" pitchFamily="34" charset="-120"/>
              </a:rPr>
              <a:t>new setup</a:t>
            </a:r>
            <a:endParaRPr lang="en-US" sz="1050" dirty="0">
              <a:latin typeface="Microsoft YaHei UI" pitchFamily="34" charset="0"/>
              <a:ea typeface="Microsoft YaHei" pitchFamily="34" charset="-122"/>
              <a:cs typeface="Microsoft YaHei UI" pitchFamily="34" charset="-120"/>
            </a:endParaRPr>
          </a:p>
        </p:txBody>
      </p:sp>
      <p:sp>
        <p:nvSpPr>
          <p:cNvPr id="21" name="Text 19"/>
          <p:cNvSpPr/>
          <p:nvPr/>
        </p:nvSpPr>
        <p:spPr>
          <a:xfrm>
            <a:off x="762000" y="2916625"/>
            <a:ext cx="1143000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160 chain stores</a:t>
            </a:r>
            <a:endParaRPr lang="en-US" sz="1200" dirty="0">
              <a:latin typeface="Microsoft YaHei UI" pitchFamily="34" charset="0"/>
              <a:ea typeface="Microsoft YaHei" pitchFamily="34" charset="-122"/>
              <a:cs typeface="Microsoft YaHei UI" pitchFamily="34" charset="-120"/>
            </a:endParaRPr>
          </a:p>
        </p:txBody>
      </p:sp>
      <p:sp>
        <p:nvSpPr>
          <p:cNvPr id="22" name="Shape 20"/>
          <p:cNvSpPr/>
          <p:nvPr/>
        </p:nvSpPr>
        <p:spPr>
          <a:xfrm>
            <a:off x="4895850" y="2781300"/>
            <a:ext cx="2114550" cy="457200"/>
          </a:xfrm>
          <a:prstGeom prst="rect">
            <a:avLst/>
          </a:prstGeom>
          <a:solidFill>
            <a:srgbClr val="E6E8EA"/>
          </a:solidFill>
          <a:ln/>
        </p:spPr>
      </p:sp>
      <p:sp>
        <p:nvSpPr>
          <p:cNvPr id="23" name="Text 21"/>
          <p:cNvSpPr/>
          <p:nvPr/>
        </p:nvSpPr>
        <p:spPr>
          <a:xfrm>
            <a:off x="5010150" y="2929237"/>
            <a:ext cx="7181850"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40 more stores</a:t>
            </a:r>
            <a:endParaRPr lang="en-US" sz="1050" dirty="0">
              <a:latin typeface="Microsoft YaHei UI" pitchFamily="34" charset="0"/>
              <a:ea typeface="Microsoft YaHei" pitchFamily="34" charset="-122"/>
              <a:cs typeface="Microsoft YaHei UI" pitchFamily="34" charset="-120"/>
            </a:endParaRPr>
          </a:p>
        </p:txBody>
      </p:sp>
      <p:sp>
        <p:nvSpPr>
          <p:cNvPr id="24" name="Text 22"/>
          <p:cNvSpPr/>
          <p:nvPr/>
        </p:nvSpPr>
        <p:spPr>
          <a:xfrm>
            <a:off x="762000" y="3583375"/>
            <a:ext cx="1143000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Grow both</a:t>
            </a:r>
            <a:endParaRPr lang="en-US" sz="12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7086600" y="3448050"/>
            <a:ext cx="2114550" cy="457200"/>
          </a:xfrm>
          <a:prstGeom prst="rect">
            <a:avLst/>
          </a:prstGeom>
          <a:solidFill>
            <a:srgbClr val="E6E8EA"/>
          </a:solidFill>
          <a:ln/>
        </p:spPr>
      </p:sp>
      <p:sp>
        <p:nvSpPr>
          <p:cNvPr id="26" name="Text 24"/>
          <p:cNvSpPr/>
          <p:nvPr/>
        </p:nvSpPr>
        <p:spPr>
          <a:xfrm>
            <a:off x="7200900" y="3595987"/>
            <a:ext cx="4991100"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200 stores, 350 carriers</a:t>
            </a:r>
            <a:endParaRPr lang="en-US" sz="1050" dirty="0">
              <a:latin typeface="Microsoft YaHei UI" pitchFamily="34" charset="0"/>
              <a:ea typeface="Microsoft YaHei" pitchFamily="34" charset="-122"/>
              <a:cs typeface="Microsoft YaHei UI" pitchFamily="34" charset="-120"/>
            </a:endParaRPr>
          </a:p>
        </p:txBody>
      </p:sp>
      <p:sp>
        <p:nvSpPr>
          <p:cNvPr id="27" name="Text 25"/>
          <p:cNvSpPr/>
          <p:nvPr/>
        </p:nvSpPr>
        <p:spPr>
          <a:xfrm>
            <a:off x="762000" y="4250125"/>
            <a:ext cx="1143000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Push</a:t>
            </a:r>
            <a:endParaRPr lang="en-US" sz="1200" dirty="0">
              <a:latin typeface="Microsoft YaHei UI" pitchFamily="34" charset="0"/>
              <a:ea typeface="Microsoft YaHei" pitchFamily="34" charset="-122"/>
              <a:cs typeface="Microsoft YaHei UI" pitchFamily="34" charset="-120"/>
            </a:endParaRPr>
          </a:p>
        </p:txBody>
      </p:sp>
      <p:sp>
        <p:nvSpPr>
          <p:cNvPr id="28" name="Shape 26"/>
          <p:cNvSpPr/>
          <p:nvPr/>
        </p:nvSpPr>
        <p:spPr>
          <a:xfrm>
            <a:off x="9277350" y="4114800"/>
            <a:ext cx="2114550" cy="457200"/>
          </a:xfrm>
          <a:prstGeom prst="rect">
            <a:avLst/>
          </a:prstGeom>
          <a:solidFill>
            <a:srgbClr val="E6E8EA"/>
          </a:solidFill>
          <a:ln/>
        </p:spPr>
      </p:sp>
      <p:sp>
        <p:nvSpPr>
          <p:cNvPr id="29" name="Text 27"/>
          <p:cNvSpPr/>
          <p:nvPr/>
        </p:nvSpPr>
        <p:spPr>
          <a:xfrm>
            <a:off x="9391650" y="4262737"/>
            <a:ext cx="2800350"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Peak season and trade-ins</a:t>
            </a:r>
            <a:endParaRPr lang="en-US" sz="1050" dirty="0">
              <a:latin typeface="Microsoft YaHei UI" pitchFamily="34" charset="0"/>
              <a:ea typeface="Microsoft YaHei" pitchFamily="34" charset="-122"/>
              <a:cs typeface="Microsoft YaHei UI" pitchFamily="34" charset="-120"/>
            </a:endParaRPr>
          </a:p>
        </p:txBody>
      </p:sp>
      <p:sp>
        <p:nvSpPr>
          <p:cNvPr id="30" name="Shape 28"/>
          <p:cNvSpPr/>
          <p:nvPr/>
        </p:nvSpPr>
        <p:spPr>
          <a:xfrm>
            <a:off x="762000" y="4819650"/>
            <a:ext cx="10668000" cy="9525"/>
          </a:xfrm>
          <a:prstGeom prst="rect">
            <a:avLst/>
          </a:prstGeom>
          <a:solidFill>
            <a:srgbClr val="15191E"/>
          </a:solidFill>
          <a:ln/>
        </p:spPr>
      </p:sp>
      <p:sp>
        <p:nvSpPr>
          <p:cNvPr id="31" name="Text 29"/>
          <p:cNvSpPr/>
          <p:nvPr/>
        </p:nvSpPr>
        <p:spPr>
          <a:xfrm>
            <a:off x="762000" y="4967587"/>
            <a:ext cx="11430000" cy="160020"/>
          </a:xfrm>
          <a:prstGeom prst="rect">
            <a:avLst/>
          </a:prstGeom>
          <a:noFill/>
          <a:ln/>
        </p:spPr>
        <p:txBody>
          <a:bodyPr wrap="none" lIns="0" tIns="0" rIns="0" bIns="0" rtlCol="0" anchor="t"/>
          <a:lstStyle/>
          <a:p>
            <a:pPr algn="l" indent="0" marL="0">
              <a:buNone/>
            </a:pPr>
            <a:r>
              <a:rPr lang="en-US" sz="1050" b="1" dirty="0">
                <a:solidFill>
                  <a:srgbClr val="15191E"/>
                </a:solidFill>
                <a:latin typeface="Microsoft YaHei UI" pitchFamily="34" charset="0"/>
                <a:ea typeface="Microsoft YaHei" pitchFamily="34" charset="-122"/>
                <a:cs typeface="Microsoft YaHei UI" pitchFamily="34" charset="-120"/>
              </a:rPr>
              <a:t>Quarter target</a:t>
            </a:r>
            <a:endParaRPr lang="en-US" sz="1050" dirty="0">
              <a:latin typeface="Microsoft YaHei UI" pitchFamily="34" charset="0"/>
              <a:ea typeface="Microsoft YaHei" pitchFamily="34" charset="-122"/>
              <a:cs typeface="Microsoft YaHei UI" pitchFamily="34" charset="-120"/>
            </a:endParaRPr>
          </a:p>
        </p:txBody>
      </p:sp>
      <p:sp>
        <p:nvSpPr>
          <p:cNvPr id="32" name="Text 30"/>
          <p:cNvSpPr/>
          <p:nvPr/>
        </p:nvSpPr>
        <p:spPr>
          <a:xfrm>
            <a:off x="762000" y="5176414"/>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RMB m, 500 for the year</a:t>
            </a:r>
            <a:endParaRPr lang="en-US" sz="900" dirty="0">
              <a:latin typeface="Microsoft YaHei UI" pitchFamily="34" charset="0"/>
              <a:ea typeface="Microsoft YaHei" pitchFamily="34" charset="-122"/>
              <a:cs typeface="Microsoft YaHei UI" pitchFamily="34" charset="-120"/>
            </a:endParaRPr>
          </a:p>
        </p:txBody>
      </p:sp>
      <p:sp>
        <p:nvSpPr>
          <p:cNvPr id="33" name="Shape 31"/>
          <p:cNvSpPr/>
          <p:nvPr/>
        </p:nvSpPr>
        <p:spPr>
          <a:xfrm>
            <a:off x="2762250" y="5305425"/>
            <a:ext cx="266700" cy="561975"/>
          </a:xfrm>
          <a:prstGeom prst="rect">
            <a:avLst/>
          </a:prstGeom>
          <a:solidFill>
            <a:srgbClr val="2E353D"/>
          </a:solidFill>
          <a:ln/>
        </p:spPr>
      </p:sp>
      <p:sp>
        <p:nvSpPr>
          <p:cNvPr id="34" name="Text 32"/>
          <p:cNvSpPr/>
          <p:nvPr/>
        </p:nvSpPr>
        <p:spPr>
          <a:xfrm>
            <a:off x="3124200" y="5630651"/>
            <a:ext cx="9067800" cy="274320"/>
          </a:xfrm>
          <a:prstGeom prst="rect">
            <a:avLst/>
          </a:prstGeom>
          <a:noFill/>
          <a:ln/>
        </p:spPr>
        <p:txBody>
          <a:bodyPr wrap="none" lIns="0" tIns="0" rIns="0" bIns="0" rtlCol="0" anchor="t"/>
          <a:lstStyle/>
          <a:p>
            <a:pPr algn="l" indent="0" marL="0">
              <a:buNone/>
            </a:pPr>
            <a:r>
              <a:rPr lang="en-US" sz="1800" b="1" dirty="0">
                <a:solidFill>
                  <a:srgbClr val="15191E"/>
                </a:solidFill>
                <a:latin typeface="Bahnschrift" pitchFamily="34" charset="0"/>
                <a:ea typeface="Microsoft YaHei" pitchFamily="34" charset="-122"/>
                <a:cs typeface="Bahnschrift" pitchFamily="34" charset="-120"/>
              </a:rPr>
              <a:t>110</a:t>
            </a:r>
            <a:endParaRPr lang="en-US" sz="1800" dirty="0">
              <a:latin typeface="Bahnschrift" pitchFamily="34" charset="0"/>
              <a:ea typeface="Microsoft YaHei" pitchFamily="34" charset="-122"/>
              <a:cs typeface="Bahnschrift" pitchFamily="34" charset="-120"/>
            </a:endParaRPr>
          </a:p>
        </p:txBody>
      </p:sp>
      <p:sp>
        <p:nvSpPr>
          <p:cNvPr id="35" name="Shape 33"/>
          <p:cNvSpPr/>
          <p:nvPr/>
        </p:nvSpPr>
        <p:spPr>
          <a:xfrm>
            <a:off x="4953000" y="5248275"/>
            <a:ext cx="266700" cy="619125"/>
          </a:xfrm>
          <a:prstGeom prst="rect">
            <a:avLst/>
          </a:prstGeom>
          <a:solidFill>
            <a:srgbClr val="2E353D"/>
          </a:solidFill>
          <a:ln/>
        </p:spPr>
      </p:sp>
      <p:sp>
        <p:nvSpPr>
          <p:cNvPr id="36" name="Text 34"/>
          <p:cNvSpPr/>
          <p:nvPr/>
        </p:nvSpPr>
        <p:spPr>
          <a:xfrm>
            <a:off x="5314950" y="5630651"/>
            <a:ext cx="6877050" cy="274320"/>
          </a:xfrm>
          <a:prstGeom prst="rect">
            <a:avLst/>
          </a:prstGeom>
          <a:noFill/>
          <a:ln/>
        </p:spPr>
        <p:txBody>
          <a:bodyPr wrap="none" lIns="0" tIns="0" rIns="0" bIns="0" rtlCol="0" anchor="t"/>
          <a:lstStyle/>
          <a:p>
            <a:pPr algn="l" indent="0" marL="0">
              <a:buNone/>
            </a:pPr>
            <a:r>
              <a:rPr lang="en-US" sz="1800" b="1" dirty="0">
                <a:solidFill>
                  <a:srgbClr val="15191E"/>
                </a:solidFill>
                <a:latin typeface="Bahnschrift" pitchFamily="34" charset="0"/>
                <a:ea typeface="Microsoft YaHei" pitchFamily="34" charset="-122"/>
                <a:cs typeface="Bahnschrift" pitchFamily="34" charset="-120"/>
              </a:rPr>
              <a:t>120</a:t>
            </a:r>
            <a:endParaRPr lang="en-US" sz="1800" dirty="0">
              <a:latin typeface="Bahnschrift" pitchFamily="34" charset="0"/>
              <a:ea typeface="Microsoft YaHei" pitchFamily="34" charset="-122"/>
              <a:cs typeface="Bahnschrift" pitchFamily="34" charset="-120"/>
            </a:endParaRPr>
          </a:p>
        </p:txBody>
      </p:sp>
      <p:sp>
        <p:nvSpPr>
          <p:cNvPr id="37" name="Shape 35"/>
          <p:cNvSpPr/>
          <p:nvPr/>
        </p:nvSpPr>
        <p:spPr>
          <a:xfrm>
            <a:off x="7143750" y="5238750"/>
            <a:ext cx="266700" cy="628650"/>
          </a:xfrm>
          <a:prstGeom prst="rect">
            <a:avLst/>
          </a:prstGeom>
          <a:solidFill>
            <a:srgbClr val="2E353D"/>
          </a:solidFill>
          <a:ln/>
        </p:spPr>
      </p:sp>
      <p:sp>
        <p:nvSpPr>
          <p:cNvPr id="38" name="Text 36"/>
          <p:cNvSpPr/>
          <p:nvPr/>
        </p:nvSpPr>
        <p:spPr>
          <a:xfrm>
            <a:off x="7505700" y="5630651"/>
            <a:ext cx="4686300" cy="274320"/>
          </a:xfrm>
          <a:prstGeom prst="rect">
            <a:avLst/>
          </a:prstGeom>
          <a:noFill/>
          <a:ln/>
        </p:spPr>
        <p:txBody>
          <a:bodyPr wrap="none" lIns="0" tIns="0" rIns="0" bIns="0" rtlCol="0" anchor="t"/>
          <a:lstStyle/>
          <a:p>
            <a:pPr algn="l" indent="0" marL="0">
              <a:buNone/>
            </a:pPr>
            <a:r>
              <a:rPr lang="en-US" sz="1800" b="1" dirty="0">
                <a:solidFill>
                  <a:srgbClr val="15191E"/>
                </a:solidFill>
                <a:latin typeface="Bahnschrift" pitchFamily="34" charset="0"/>
                <a:ea typeface="Microsoft YaHei" pitchFamily="34" charset="-122"/>
                <a:cs typeface="Bahnschrift" pitchFamily="34" charset="-120"/>
              </a:rPr>
              <a:t>122</a:t>
            </a:r>
            <a:endParaRPr lang="en-US" sz="1800" dirty="0">
              <a:latin typeface="Bahnschrift" pitchFamily="34" charset="0"/>
              <a:ea typeface="Microsoft YaHei" pitchFamily="34" charset="-122"/>
              <a:cs typeface="Bahnschrift" pitchFamily="34" charset="-120"/>
            </a:endParaRPr>
          </a:p>
        </p:txBody>
      </p:sp>
      <p:sp>
        <p:nvSpPr>
          <p:cNvPr id="39" name="Shape 37"/>
          <p:cNvSpPr/>
          <p:nvPr/>
        </p:nvSpPr>
        <p:spPr>
          <a:xfrm>
            <a:off x="9334500" y="5105400"/>
            <a:ext cx="266700" cy="762000"/>
          </a:xfrm>
          <a:prstGeom prst="rect">
            <a:avLst/>
          </a:prstGeom>
          <a:solidFill>
            <a:srgbClr val="2E353D"/>
          </a:solidFill>
          <a:ln/>
        </p:spPr>
      </p:sp>
      <p:sp>
        <p:nvSpPr>
          <p:cNvPr id="40" name="Text 38"/>
          <p:cNvSpPr/>
          <p:nvPr/>
        </p:nvSpPr>
        <p:spPr>
          <a:xfrm>
            <a:off x="9696450" y="5630651"/>
            <a:ext cx="2495550" cy="274320"/>
          </a:xfrm>
          <a:prstGeom prst="rect">
            <a:avLst/>
          </a:prstGeom>
          <a:noFill/>
          <a:ln/>
        </p:spPr>
        <p:txBody>
          <a:bodyPr wrap="none" lIns="0" tIns="0" rIns="0" bIns="0" rtlCol="0" anchor="t"/>
          <a:lstStyle/>
          <a:p>
            <a:pPr algn="l" indent="0" marL="0">
              <a:buNone/>
            </a:pPr>
            <a:r>
              <a:rPr lang="en-US" sz="1800" b="1" dirty="0">
                <a:solidFill>
                  <a:srgbClr val="15191E"/>
                </a:solidFill>
                <a:latin typeface="Bahnschrift" pitchFamily="34" charset="0"/>
                <a:ea typeface="Microsoft YaHei" pitchFamily="34" charset="-122"/>
                <a:cs typeface="Bahnschrift" pitchFamily="34" charset="-120"/>
              </a:rPr>
              <a:t>148</a:t>
            </a:r>
            <a:endParaRPr lang="en-US" sz="1800" dirty="0">
              <a:latin typeface="Bahnschrift" pitchFamily="34" charset="0"/>
              <a:ea typeface="Microsoft YaHei" pitchFamily="34" charset="-122"/>
              <a:cs typeface="Bahnschrift"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Text 1"/>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5B6470"/>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4" name="Text 2"/>
          <p:cNvSpPr/>
          <p:nvPr/>
        </p:nvSpPr>
        <p:spPr>
          <a:xfrm>
            <a:off x="0" y="6443239"/>
            <a:ext cx="11198739" cy="137160"/>
          </a:xfrm>
          <a:prstGeom prst="rect">
            <a:avLst/>
          </a:prstGeom>
          <a:noFill/>
          <a:ln/>
        </p:spPr>
        <p:txBody>
          <a:bodyPr wrap="none" lIns="0" tIns="0" rIns="0" bIns="0" rtlCol="0" anchor="t"/>
          <a:lstStyle/>
          <a:p>
            <a:pPr algn="r" indent="0" marL="0">
              <a:buNone/>
            </a:pPr>
            <a:r>
              <a:rPr lang="en-US" sz="900" dirty="0">
                <a:solidFill>
                  <a:srgbClr val="5B6470"/>
                </a:solidFill>
                <a:latin typeface="Microsoft YaHei UI" pitchFamily="34" charset="0"/>
                <a:ea typeface="Microsoft YaHei" pitchFamily="34" charset="-122"/>
                <a:cs typeface="Microsoft YaHei UI" pitchFamily="34" charset="-120"/>
              </a:rPr>
              <a:t>Zhou Qihang · 2026 review</a:t>
            </a:r>
            <a:endParaRPr lang="en-US" sz="900" dirty="0">
              <a:latin typeface="Microsoft YaHei UI" pitchFamily="34" charset="0"/>
              <a:ea typeface="Microsoft YaHei" pitchFamily="34" charset="-122"/>
              <a:cs typeface="Microsoft YaHei UI" pitchFamily="34" charset="-120"/>
            </a:endParaRPr>
          </a:p>
        </p:txBody>
      </p:sp>
      <p:sp>
        <p:nvSpPr>
          <p:cNvPr id="5" name="pptwise-slidenum-s0014"/>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15</a:t>
            </a:fld>
            <a:endParaRPr lang="en-US" sz="1050" dirty="0">
              <a:latin typeface="Bahnschrift" pitchFamily="34" charset="0"/>
              <a:ea typeface="Microsoft YaHei" pitchFamily="34" charset="-122"/>
              <a:cs typeface="Bahnschrift" pitchFamily="34" charset="-120"/>
            </a:endParaRPr>
          </a:p>
        </p:txBody>
      </p:sp>
      <p:sp>
        <p:nvSpPr>
          <p:cNvPr id="6" name="Text 4"/>
          <p:cNvSpPr/>
          <p:nvPr/>
        </p:nvSpPr>
        <p:spPr>
          <a:xfrm>
            <a:off x="762000" y="534318"/>
            <a:ext cx="11430000" cy="182880"/>
          </a:xfrm>
          <a:prstGeom prst="rect">
            <a:avLst/>
          </a:prstGeom>
          <a:noFill/>
          <a:ln/>
        </p:spPr>
        <p:txBody>
          <a:bodyPr wrap="none" lIns="0" tIns="0" rIns="0" bIns="0" rtlCol="0" anchor="t"/>
          <a:lstStyle/>
          <a:p>
            <a:pPr algn="l" indent="0" marL="0">
              <a:buNone/>
            </a:pPr>
            <a:r>
              <a:rPr lang="en-US" sz="1200" b="1" dirty="0">
                <a:solidFill>
                  <a:srgbClr val="08534F"/>
                </a:solidFill>
                <a:latin typeface="Bahnschrift" pitchFamily="34" charset="0"/>
                <a:ea typeface="Microsoft YaHei" pitchFamily="34" charset="-122"/>
                <a:cs typeface="Bahnschrift" pitchFamily="34" charset="-120"/>
              </a:rPr>
              <a:t>03</a:t>
            </a:r>
            <a:endParaRPr lang="en-US" sz="1200" dirty="0">
              <a:latin typeface="Bahnschrift" pitchFamily="34" charset="0"/>
              <a:ea typeface="Microsoft YaHei" pitchFamily="34" charset="-122"/>
              <a:cs typeface="Bahnschrift" pitchFamily="34" charset="-120"/>
            </a:endParaRPr>
          </a:p>
        </p:txBody>
      </p:sp>
      <p:sp>
        <p:nvSpPr>
          <p:cNvPr id="7" name="Text 5"/>
          <p:cNvSpPr/>
          <p:nvPr/>
        </p:nvSpPr>
        <p:spPr>
          <a:xfrm>
            <a:off x="1021949" y="557512"/>
            <a:ext cx="11170051" cy="160020"/>
          </a:xfrm>
          <a:prstGeom prst="rect">
            <a:avLst/>
          </a:prstGeom>
          <a:noFill/>
          <a:ln/>
        </p:spPr>
        <p:txBody>
          <a:bodyPr wrap="none" lIns="0" tIns="0" rIns="0" bIns="0" rtlCol="0" anchor="t"/>
          <a:lstStyle/>
          <a:p>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N</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x</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1050" spc="37"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r</a:t>
            </a:r>
            <a:endParaRPr lang="en-US" sz="1050" dirty="0">
              <a:latin typeface="Microsoft YaHei UI" pitchFamily="34" charset="0"/>
              <a:ea typeface="Microsoft YaHei" pitchFamily="34" charset="-122"/>
              <a:cs typeface="Microsoft YaHei UI" pitchFamily="34" charset="-120"/>
            </a:endParaRPr>
          </a:p>
        </p:txBody>
      </p:sp>
      <p:sp>
        <p:nvSpPr>
          <p:cNvPr id="8" name="Text 6"/>
          <p:cNvSpPr/>
          <p:nvPr/>
        </p:nvSpPr>
        <p:spPr>
          <a:xfrm>
            <a:off x="762000" y="830720"/>
            <a:ext cx="11430000" cy="365760"/>
          </a:xfrm>
          <a:prstGeom prst="rect">
            <a:avLst/>
          </a:prstGeom>
          <a:noFill/>
          <a:ln/>
        </p:spPr>
        <p:txBody>
          <a:bodyPr wrap="none" lIns="0" tIns="0" rIns="0" bIns="0" rtlCol="0" anchor="t"/>
          <a:lstStyle/>
          <a:p>
            <a:pPr algn="l" indent="0" marL="0">
              <a:buNone/>
            </a:pPr>
            <a:r>
              <a:rPr lang="en-US" sz="2400" b="1" dirty="0">
                <a:solidFill>
                  <a:srgbClr val="15191E"/>
                </a:solidFill>
                <a:latin typeface="Microsoft YaHei UI" pitchFamily="34" charset="0"/>
                <a:ea typeface="Microsoft YaHei" pitchFamily="34" charset="-122"/>
                <a:cs typeface="Microsoft YaHei UI" pitchFamily="34" charset="-120"/>
              </a:rPr>
              <a:t>Three asks, each tied to a slice of growth</a:t>
            </a:r>
            <a:endParaRPr lang="en-US" sz="2400" dirty="0">
              <a:latin typeface="Microsoft YaHei UI" pitchFamily="34" charset="0"/>
              <a:ea typeface="Microsoft YaHei" pitchFamily="34" charset="-122"/>
              <a:cs typeface="Microsoft YaHei UI" pitchFamily="34" charset="-120"/>
            </a:endParaRPr>
          </a:p>
        </p:txBody>
      </p:sp>
      <p:sp>
        <p:nvSpPr>
          <p:cNvPr id="9" name="Text 7"/>
          <p:cNvSpPr/>
          <p:nvPr/>
        </p:nvSpPr>
        <p:spPr>
          <a:xfrm>
            <a:off x="762000" y="1690625"/>
            <a:ext cx="1143000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k</a:t>
            </a:r>
            <a:endParaRPr lang="en-US" sz="975" dirty="0">
              <a:latin typeface="Microsoft YaHei UI" pitchFamily="34" charset="0"/>
              <a:ea typeface="Microsoft YaHei" pitchFamily="34" charset="-122"/>
              <a:cs typeface="Microsoft YaHei UI" pitchFamily="34" charset="-120"/>
            </a:endParaRPr>
          </a:p>
        </p:txBody>
      </p:sp>
      <p:sp>
        <p:nvSpPr>
          <p:cNvPr id="10" name="Text 8"/>
          <p:cNvSpPr/>
          <p:nvPr/>
        </p:nvSpPr>
        <p:spPr>
          <a:xfrm>
            <a:off x="2000250" y="1690625"/>
            <a:ext cx="1019175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x</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c</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l</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y</a:t>
            </a:r>
            <a:endParaRPr lang="en-US" sz="975" dirty="0">
              <a:latin typeface="Microsoft YaHei UI" pitchFamily="34" charset="0"/>
              <a:ea typeface="Microsoft YaHei" pitchFamily="34" charset="-122"/>
              <a:cs typeface="Microsoft YaHei UI" pitchFamily="34" charset="-120"/>
            </a:endParaRPr>
          </a:p>
        </p:txBody>
      </p:sp>
      <p:sp>
        <p:nvSpPr>
          <p:cNvPr id="11" name="Text 9"/>
          <p:cNvSpPr/>
          <p:nvPr/>
        </p:nvSpPr>
        <p:spPr>
          <a:xfrm>
            <a:off x="0" y="1690625"/>
            <a:ext cx="6572250" cy="148590"/>
          </a:xfrm>
          <a:prstGeom prst="rect">
            <a:avLst/>
          </a:prstGeom>
          <a:noFill/>
          <a:ln/>
        </p:spPr>
        <p:txBody>
          <a:bodyPr wrap="none" lIns="0" tIns="0" rIns="0" bIns="0" rtlCol="0" anchor="t"/>
          <a:lstStyle/>
          <a:p>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C</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r"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s</a:t>
            </a:r>
            <a:pPr algn="r" indent="0" marL="0">
              <a:buNone/>
            </a:pPr>
            <a:r>
              <a:rPr lang="en-US" sz="975" dirty="0">
                <a:solidFill>
                  <a:srgbClr val="5B6470"/>
                </a:solidFill>
                <a:latin typeface="Microsoft YaHei UI" pitchFamily="34" charset="0"/>
                <a:ea typeface="Microsoft YaHei" pitchFamily="34" charset="-122"/>
                <a:cs typeface="Microsoft YaHei UI" pitchFamily="34" charset="-120"/>
              </a:rPr>
              <a:t>t</a:t>
            </a:r>
            <a:endParaRPr lang="en-US" sz="975" dirty="0">
              <a:latin typeface="Microsoft YaHei UI" pitchFamily="34" charset="0"/>
              <a:ea typeface="Microsoft YaHei" pitchFamily="34" charset="-122"/>
              <a:cs typeface="Microsoft YaHei UI" pitchFamily="34" charset="-120"/>
            </a:endParaRPr>
          </a:p>
        </p:txBody>
      </p:sp>
      <p:sp>
        <p:nvSpPr>
          <p:cNvPr id="12" name="Text 10"/>
          <p:cNvSpPr/>
          <p:nvPr/>
        </p:nvSpPr>
        <p:spPr>
          <a:xfrm>
            <a:off x="6762750" y="1690625"/>
            <a:ext cx="542925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W</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h</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a</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t</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 </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b</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u</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y</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s</a:t>
            </a:r>
            <a:endParaRPr lang="en-US" sz="975" dirty="0">
              <a:latin typeface="Microsoft YaHei UI" pitchFamily="34" charset="0"/>
              <a:ea typeface="Microsoft YaHei" pitchFamily="34" charset="-122"/>
              <a:cs typeface="Microsoft YaHei UI" pitchFamily="34" charset="-120"/>
            </a:endParaRPr>
          </a:p>
        </p:txBody>
      </p:sp>
      <p:sp>
        <p:nvSpPr>
          <p:cNvPr id="13" name="Text 11"/>
          <p:cNvSpPr/>
          <p:nvPr/>
        </p:nvSpPr>
        <p:spPr>
          <a:xfrm>
            <a:off x="10001250" y="1690625"/>
            <a:ext cx="2190750" cy="148590"/>
          </a:xfrm>
          <a:prstGeom prst="rect">
            <a:avLst/>
          </a:prstGeom>
          <a:noFill/>
          <a:ln/>
        </p:spPr>
        <p:txBody>
          <a:bodyPr wrap="none" lIns="0" tIns="0" rIns="0" bIns="0" rtlCol="0" anchor="t"/>
          <a:lstStyle/>
          <a:p>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D</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e</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c</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s</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i</a:t>
            </a:r>
            <a:pPr algn="l" indent="0" marL="0">
              <a:buNone/>
            </a:pPr>
            <a:r>
              <a:rPr lang="en-US" sz="975" spc="20" kern="0" dirty="0">
                <a:solidFill>
                  <a:srgbClr val="5B6470"/>
                </a:solidFill>
                <a:latin typeface="Microsoft YaHei UI" pitchFamily="34" charset="0"/>
                <a:ea typeface="Microsoft YaHei" pitchFamily="34" charset="-122"/>
                <a:cs typeface="Microsoft YaHei UI" pitchFamily="34" charset="-120"/>
              </a:rPr>
              <a:t>o</a:t>
            </a:r>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n</a:t>
            </a:r>
            <a:endParaRPr lang="en-US" sz="97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762000" y="1933575"/>
            <a:ext cx="10668000" cy="19050"/>
          </a:xfrm>
          <a:prstGeom prst="rect">
            <a:avLst/>
          </a:prstGeom>
          <a:solidFill>
            <a:srgbClr val="15191E"/>
          </a:solidFill>
          <a:ln/>
        </p:spPr>
      </p:sp>
      <p:sp>
        <p:nvSpPr>
          <p:cNvPr id="15" name="Shape 13"/>
          <p:cNvSpPr/>
          <p:nvPr/>
        </p:nvSpPr>
        <p:spPr>
          <a:xfrm>
            <a:off x="777875" y="2357438"/>
            <a:ext cx="111125" cy="47625"/>
          </a:xfrm>
          <a:custGeom>
            <a:avLst/>
            <a:gdLst/>
            <a:ahLst/>
            <a:cxnLst/>
            <a:rect l="l" t="t" r="r" b="b"/>
            <a:pathLst>
              <a:path w="111125" h="47625">
                <a:moveTo>
                  <a:pt x="111125" y="47625"/>
                </a:moveTo>
                <a:lnTo>
                  <a:pt x="111125" y="31750"/>
                </a:lnTo>
                <a:arcTo hR="31750" wR="31750" stAng="0" swAng="-5400000"/>
                <a:lnTo>
                  <a:pt x="31750" y="0"/>
                </a:lnTo>
                <a:arcTo hR="31750" wR="31750" stAng="16200000" swAng="-5400000"/>
                <a:lnTo>
                  <a:pt x="0" y="47625"/>
                </a:lnTo>
              </a:path>
            </a:pathLst>
          </a:custGeom>
          <a:noFill/>
          <a:ln w="14288">
            <a:solidFill>
              <a:srgbClr val="15191E"/>
            </a:solidFill>
            <a:prstDash val="solid"/>
          </a:ln>
        </p:spPr>
      </p:sp>
      <p:sp>
        <p:nvSpPr>
          <p:cNvPr id="16" name="Shape 14"/>
          <p:cNvSpPr/>
          <p:nvPr/>
        </p:nvSpPr>
        <p:spPr>
          <a:xfrm>
            <a:off x="801688" y="2262187"/>
            <a:ext cx="63500" cy="63500"/>
          </a:xfrm>
          <a:prstGeom prst="ellipse">
            <a:avLst/>
          </a:prstGeom>
          <a:noFill/>
          <a:ln w="14288">
            <a:solidFill>
              <a:srgbClr val="15191E"/>
            </a:solidFill>
            <a:prstDash val="solid"/>
          </a:ln>
        </p:spPr>
      </p:sp>
      <p:sp>
        <p:nvSpPr>
          <p:cNvPr id="17" name="Shape 15"/>
          <p:cNvSpPr/>
          <p:nvPr/>
        </p:nvSpPr>
        <p:spPr>
          <a:xfrm>
            <a:off x="912813" y="2301875"/>
            <a:ext cx="0" cy="47625"/>
          </a:xfrm>
          <a:prstGeom prst="line">
            <a:avLst/>
          </a:prstGeom>
          <a:noFill/>
          <a:ln w="14288">
            <a:solidFill>
              <a:srgbClr val="15191E"/>
            </a:solidFill>
            <a:prstDash val="solid"/>
          </a:ln>
        </p:spPr>
      </p:sp>
      <p:sp>
        <p:nvSpPr>
          <p:cNvPr id="18" name="Shape 16"/>
          <p:cNvSpPr/>
          <p:nvPr/>
        </p:nvSpPr>
        <p:spPr>
          <a:xfrm>
            <a:off x="889000" y="2325688"/>
            <a:ext cx="47625" cy="0"/>
          </a:xfrm>
          <a:prstGeom prst="line">
            <a:avLst/>
          </a:prstGeom>
          <a:noFill/>
          <a:ln w="14288">
            <a:solidFill>
              <a:srgbClr val="15191E"/>
            </a:solidFill>
            <a:prstDash val="solid"/>
          </a:ln>
        </p:spPr>
      </p:sp>
      <p:sp>
        <p:nvSpPr>
          <p:cNvPr id="19" name="Text 17"/>
          <p:cNvSpPr/>
          <p:nvPr/>
        </p:nvSpPr>
        <p:spPr>
          <a:xfrm>
            <a:off x="1047750" y="2228690"/>
            <a:ext cx="11144250" cy="205740"/>
          </a:xfrm>
          <a:prstGeom prst="rect">
            <a:avLst/>
          </a:prstGeom>
          <a:noFill/>
          <a:ln/>
        </p:spPr>
        <p:txBody>
          <a:bodyPr wrap="none" lIns="0" tIns="0" rIns="0" bIns="0" rtlCol="0" anchor="t"/>
          <a:lstStyle/>
          <a:p>
            <a:pPr algn="l" indent="0" marL="0">
              <a:buNone/>
            </a:pPr>
            <a:r>
              <a:rPr lang="en-US" sz="1350" b="1" dirty="0">
                <a:solidFill>
                  <a:srgbClr val="15191E"/>
                </a:solidFill>
                <a:latin typeface="Microsoft YaHei UI" pitchFamily="34" charset="0"/>
                <a:ea typeface="Microsoft YaHei" pitchFamily="34" charset="-122"/>
                <a:cs typeface="Microsoft YaHei UI" pitchFamily="34" charset="-120"/>
              </a:rPr>
              <a:t>People</a:t>
            </a:r>
            <a:endParaRPr lang="en-US" sz="1350" dirty="0">
              <a:latin typeface="Microsoft YaHei UI" pitchFamily="34" charset="0"/>
              <a:ea typeface="Microsoft YaHei" pitchFamily="34" charset="-122"/>
              <a:cs typeface="Microsoft YaHei UI" pitchFamily="34" charset="-120"/>
            </a:endParaRPr>
          </a:p>
        </p:txBody>
      </p:sp>
      <p:sp>
        <p:nvSpPr>
          <p:cNvPr id="20" name="Text 18"/>
          <p:cNvSpPr/>
          <p:nvPr/>
        </p:nvSpPr>
        <p:spPr>
          <a:xfrm>
            <a:off x="2000250" y="2240350"/>
            <a:ext cx="101917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2 hires: carriers, the north</a:t>
            </a:r>
            <a:endParaRPr lang="en-US" sz="1200" dirty="0">
              <a:latin typeface="Microsoft YaHei UI" pitchFamily="34" charset="0"/>
              <a:ea typeface="Microsoft YaHei" pitchFamily="34" charset="-122"/>
              <a:cs typeface="Microsoft YaHei UI" pitchFamily="34" charset="-120"/>
            </a:endParaRPr>
          </a:p>
        </p:txBody>
      </p:sp>
      <p:sp>
        <p:nvSpPr>
          <p:cNvPr id="21" name="Text 19"/>
          <p:cNvSpPr/>
          <p:nvPr/>
        </p:nvSpPr>
        <p:spPr>
          <a:xfrm>
            <a:off x="5341951" y="2269516"/>
            <a:ext cx="6850049"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RMB </a:t>
            </a:r>
            <a:endParaRPr lang="en-US" sz="1125" dirty="0">
              <a:latin typeface="Microsoft YaHei UI" pitchFamily="34" charset="0"/>
              <a:ea typeface="Microsoft YaHei" pitchFamily="34" charset="-122"/>
              <a:cs typeface="Microsoft YaHei UI" pitchFamily="34" charset="-120"/>
            </a:endParaRPr>
          </a:p>
        </p:txBody>
      </p:sp>
      <p:sp>
        <p:nvSpPr>
          <p:cNvPr id="22" name="Text 20"/>
          <p:cNvSpPr/>
          <p:nvPr/>
        </p:nvSpPr>
        <p:spPr>
          <a:xfrm>
            <a:off x="5706739" y="2198679"/>
            <a:ext cx="6485261" cy="251460"/>
          </a:xfrm>
          <a:prstGeom prst="rect">
            <a:avLst/>
          </a:prstGeom>
          <a:noFill/>
          <a:ln/>
        </p:spPr>
        <p:txBody>
          <a:bodyPr wrap="none" lIns="0" tIns="0" rIns="0" bIns="0" rtlCol="0" anchor="t"/>
          <a:lstStyle/>
          <a:p>
            <a:pPr algn="l" indent="0" marL="0">
              <a:buNone/>
            </a:pPr>
            <a:r>
              <a:rPr lang="en-US" sz="1650" b="1" dirty="0">
                <a:solidFill>
                  <a:srgbClr val="15191E"/>
                </a:solidFill>
                <a:latin typeface="Bahnschrift" pitchFamily="34" charset="0"/>
                <a:ea typeface="Microsoft YaHei" pitchFamily="34" charset="-122"/>
                <a:cs typeface="Bahnschrift" pitchFamily="34" charset="-120"/>
              </a:rPr>
              <a:t>360</a:t>
            </a:r>
            <a:endParaRPr lang="en-US" sz="1650" dirty="0">
              <a:latin typeface="Bahnschrift" pitchFamily="34" charset="0"/>
              <a:ea typeface="Microsoft YaHei" pitchFamily="34" charset="-122"/>
              <a:cs typeface="Bahnschrift" pitchFamily="34" charset="-120"/>
            </a:endParaRPr>
          </a:p>
        </p:txBody>
      </p:sp>
      <p:sp>
        <p:nvSpPr>
          <p:cNvPr id="23" name="Text 21"/>
          <p:cNvSpPr/>
          <p:nvPr/>
        </p:nvSpPr>
        <p:spPr>
          <a:xfrm>
            <a:off x="6040741" y="2269516"/>
            <a:ext cx="6151259"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k a year</a:t>
            </a:r>
            <a:endParaRPr lang="en-US" sz="1125" dirty="0">
              <a:latin typeface="Microsoft YaHei UI" pitchFamily="34" charset="0"/>
              <a:ea typeface="Microsoft YaHei" pitchFamily="34" charset="-122"/>
              <a:cs typeface="Microsoft YaHei UI" pitchFamily="34" charset="-120"/>
            </a:endParaRPr>
          </a:p>
        </p:txBody>
      </p:sp>
      <p:sp>
        <p:nvSpPr>
          <p:cNvPr id="24" name="Text 22"/>
          <p:cNvSpPr/>
          <p:nvPr/>
        </p:nvSpPr>
        <p:spPr>
          <a:xfrm>
            <a:off x="6762750" y="2240350"/>
            <a:ext cx="54292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Carriers +17m, north +6m</a:t>
            </a:r>
            <a:endParaRPr lang="en-US" sz="1200" dirty="0">
              <a:latin typeface="Microsoft YaHei UI" pitchFamily="34" charset="0"/>
              <a:ea typeface="Microsoft YaHei" pitchFamily="34" charset="-122"/>
              <a:cs typeface="Microsoft YaHei UI" pitchFamily="34" charset="-120"/>
            </a:endParaRPr>
          </a:p>
        </p:txBody>
      </p:sp>
      <p:sp>
        <p:nvSpPr>
          <p:cNvPr id="25" name="Shape 23"/>
          <p:cNvSpPr/>
          <p:nvPr/>
        </p:nvSpPr>
        <p:spPr>
          <a:xfrm>
            <a:off x="10008394" y="2264569"/>
            <a:ext cx="138113" cy="138113"/>
          </a:xfrm>
          <a:prstGeom prst="rect">
            <a:avLst/>
          </a:prstGeom>
          <a:noFill/>
          <a:ln w="14288">
            <a:solidFill>
              <a:srgbClr val="15191E"/>
            </a:solidFill>
            <a:prstDash val="solid"/>
          </a:ln>
        </p:spPr>
      </p:sp>
      <p:sp>
        <p:nvSpPr>
          <p:cNvPr id="26" name="Text 24"/>
          <p:cNvSpPr/>
          <p:nvPr/>
        </p:nvSpPr>
        <p:spPr>
          <a:xfrm>
            <a:off x="10210800" y="2252009"/>
            <a:ext cx="1981200"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Yes</a:t>
            </a:r>
            <a:endParaRPr lang="en-US" sz="1050" dirty="0">
              <a:latin typeface="Microsoft YaHei UI" pitchFamily="34" charset="0"/>
              <a:ea typeface="Microsoft YaHei" pitchFamily="34" charset="-122"/>
              <a:cs typeface="Microsoft YaHei UI" pitchFamily="34" charset="-120"/>
            </a:endParaRPr>
          </a:p>
        </p:txBody>
      </p:sp>
      <p:sp>
        <p:nvSpPr>
          <p:cNvPr id="27" name="Shape 25"/>
          <p:cNvSpPr/>
          <p:nvPr/>
        </p:nvSpPr>
        <p:spPr>
          <a:xfrm>
            <a:off x="10588211" y="2264569"/>
            <a:ext cx="138113" cy="138113"/>
          </a:xfrm>
          <a:prstGeom prst="rect">
            <a:avLst/>
          </a:prstGeom>
          <a:noFill/>
          <a:ln w="14288">
            <a:solidFill>
              <a:srgbClr val="15191E"/>
            </a:solidFill>
            <a:prstDash val="solid"/>
          </a:ln>
        </p:spPr>
      </p:sp>
      <p:sp>
        <p:nvSpPr>
          <p:cNvPr id="28" name="Text 26"/>
          <p:cNvSpPr/>
          <p:nvPr/>
        </p:nvSpPr>
        <p:spPr>
          <a:xfrm>
            <a:off x="10790617" y="2252009"/>
            <a:ext cx="1401383"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No</a:t>
            </a:r>
            <a:endParaRPr lang="en-US" sz="1050" dirty="0">
              <a:latin typeface="Microsoft YaHei UI" pitchFamily="34" charset="0"/>
              <a:ea typeface="Microsoft YaHei" pitchFamily="34" charset="-122"/>
              <a:cs typeface="Microsoft YaHei UI" pitchFamily="34" charset="-120"/>
            </a:endParaRPr>
          </a:p>
        </p:txBody>
      </p:sp>
      <p:sp>
        <p:nvSpPr>
          <p:cNvPr id="29" name="Shape 27"/>
          <p:cNvSpPr/>
          <p:nvPr/>
        </p:nvSpPr>
        <p:spPr>
          <a:xfrm>
            <a:off x="762000" y="2705100"/>
            <a:ext cx="10668000" cy="9525"/>
          </a:xfrm>
          <a:prstGeom prst="rect">
            <a:avLst/>
          </a:prstGeom>
          <a:solidFill>
            <a:srgbClr val="D9DDE2"/>
          </a:solidFill>
          <a:ln/>
        </p:spPr>
      </p:sp>
      <p:sp>
        <p:nvSpPr>
          <p:cNvPr id="30" name="Shape 28"/>
          <p:cNvSpPr/>
          <p:nvPr/>
        </p:nvSpPr>
        <p:spPr>
          <a:xfrm>
            <a:off x="628650" y="2714625"/>
            <a:ext cx="10934700" cy="752475"/>
          </a:xfrm>
          <a:prstGeom prst="rect">
            <a:avLst/>
          </a:prstGeom>
          <a:solidFill>
            <a:srgbClr val="E7F1F0"/>
          </a:solidFill>
          <a:ln/>
        </p:spPr>
      </p:sp>
      <p:sp>
        <p:nvSpPr>
          <p:cNvPr id="31" name="Shape 29"/>
          <p:cNvSpPr/>
          <p:nvPr/>
        </p:nvSpPr>
        <p:spPr>
          <a:xfrm>
            <a:off x="777875" y="3048000"/>
            <a:ext cx="158750" cy="95250"/>
          </a:xfrm>
          <a:prstGeom prst="roundRect">
            <a:avLst>
              <a:gd name="adj" fmla="val 16667"/>
            </a:avLst>
          </a:prstGeom>
          <a:noFill/>
          <a:ln w="14288">
            <a:solidFill>
              <a:srgbClr val="08534F"/>
            </a:solidFill>
            <a:prstDash val="solid"/>
          </a:ln>
        </p:spPr>
      </p:sp>
      <p:sp>
        <p:nvSpPr>
          <p:cNvPr id="32" name="Shape 30"/>
          <p:cNvSpPr/>
          <p:nvPr/>
        </p:nvSpPr>
        <p:spPr>
          <a:xfrm>
            <a:off x="841375" y="3079750"/>
            <a:ext cx="31750" cy="31750"/>
          </a:xfrm>
          <a:prstGeom prst="ellipse">
            <a:avLst/>
          </a:prstGeom>
          <a:noFill/>
          <a:ln w="14288">
            <a:solidFill>
              <a:srgbClr val="08534F"/>
            </a:solidFill>
            <a:prstDash val="solid"/>
          </a:ln>
        </p:spPr>
      </p:sp>
      <p:sp>
        <p:nvSpPr>
          <p:cNvPr id="33" name="Shape 31"/>
          <p:cNvSpPr/>
          <p:nvPr/>
        </p:nvSpPr>
        <p:spPr>
          <a:xfrm>
            <a:off x="809625" y="3095625"/>
            <a:ext cx="95329" cy="5953"/>
          </a:xfrm>
          <a:custGeom>
            <a:avLst/>
            <a:gdLst/>
            <a:ahLst/>
            <a:cxnLst/>
            <a:rect l="l" t="t" r="r" b="b"/>
            <a:pathLst>
              <a:path w="95329" h="5953">
                <a:moveTo>
                  <a:pt x="0" y="0"/>
                </a:moveTo>
                <a:lnTo>
                  <a:pt x="79" y="0"/>
                </a:lnTo>
                <a:moveTo>
                  <a:pt x="95250" y="0"/>
                </a:moveTo>
                <a:lnTo>
                  <a:pt x="95329" y="0"/>
                </a:lnTo>
              </a:path>
            </a:pathLst>
          </a:custGeom>
          <a:noFill/>
          <a:ln w="14288">
            <a:solidFill>
              <a:srgbClr val="08534F"/>
            </a:solidFill>
            <a:prstDash val="solid"/>
          </a:ln>
        </p:spPr>
      </p:sp>
      <p:sp>
        <p:nvSpPr>
          <p:cNvPr id="34" name="Text 32"/>
          <p:cNvSpPr/>
          <p:nvPr/>
        </p:nvSpPr>
        <p:spPr>
          <a:xfrm>
            <a:off x="1047750" y="2990690"/>
            <a:ext cx="11144250" cy="205740"/>
          </a:xfrm>
          <a:prstGeom prst="rect">
            <a:avLst/>
          </a:prstGeom>
          <a:noFill/>
          <a:ln/>
        </p:spPr>
        <p:txBody>
          <a:bodyPr wrap="none" lIns="0" tIns="0" rIns="0" bIns="0" rtlCol="0" anchor="t"/>
          <a:lstStyle/>
          <a:p>
            <a:pPr algn="l" indent="0" marL="0">
              <a:buNone/>
            </a:pPr>
            <a:r>
              <a:rPr lang="en-US" sz="1350" b="1" dirty="0">
                <a:solidFill>
                  <a:srgbClr val="08534F"/>
                </a:solidFill>
                <a:latin typeface="Microsoft YaHei UI" pitchFamily="34" charset="0"/>
                <a:ea typeface="Microsoft YaHei" pitchFamily="34" charset="-122"/>
                <a:cs typeface="Microsoft YaHei UI" pitchFamily="34" charset="-120"/>
              </a:rPr>
              <a:t>Budget</a:t>
            </a:r>
            <a:endParaRPr lang="en-US" sz="1350" dirty="0">
              <a:latin typeface="Microsoft YaHei UI" pitchFamily="34" charset="0"/>
              <a:ea typeface="Microsoft YaHei" pitchFamily="34" charset="-122"/>
              <a:cs typeface="Microsoft YaHei UI" pitchFamily="34" charset="-120"/>
            </a:endParaRPr>
          </a:p>
        </p:txBody>
      </p:sp>
      <p:sp>
        <p:nvSpPr>
          <p:cNvPr id="35" name="Text 33"/>
          <p:cNvSpPr/>
          <p:nvPr/>
        </p:nvSpPr>
        <p:spPr>
          <a:xfrm>
            <a:off x="2000250" y="3002350"/>
            <a:ext cx="101917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Chain spend 6.2m → 8.8m</a:t>
            </a:r>
            <a:endParaRPr lang="en-US" sz="1200" dirty="0">
              <a:latin typeface="Microsoft YaHei UI" pitchFamily="34" charset="0"/>
              <a:ea typeface="Microsoft YaHei" pitchFamily="34" charset="-122"/>
              <a:cs typeface="Microsoft YaHei UI" pitchFamily="34" charset="-120"/>
            </a:endParaRPr>
          </a:p>
        </p:txBody>
      </p:sp>
      <p:sp>
        <p:nvSpPr>
          <p:cNvPr id="36" name="Text 34"/>
          <p:cNvSpPr/>
          <p:nvPr/>
        </p:nvSpPr>
        <p:spPr>
          <a:xfrm>
            <a:off x="5704318" y="3031516"/>
            <a:ext cx="6487682" cy="171450"/>
          </a:xfrm>
          <a:prstGeom prst="rect">
            <a:avLst/>
          </a:prstGeom>
          <a:noFill/>
          <a:ln/>
        </p:spPr>
        <p:txBody>
          <a:bodyPr wrap="none" lIns="0" tIns="0" rIns="0" bIns="0" rtlCol="0" anchor="t"/>
          <a:lstStyle/>
          <a:p>
            <a:pPr algn="l" indent="0" marL="0">
              <a:buNone/>
            </a:pPr>
            <a:r>
              <a:rPr lang="en-US" sz="1125" dirty="0">
                <a:solidFill>
                  <a:srgbClr val="08534F"/>
                </a:solidFill>
                <a:latin typeface="Microsoft YaHei UI" pitchFamily="34" charset="0"/>
                <a:ea typeface="Microsoft YaHei" pitchFamily="34" charset="-122"/>
                <a:cs typeface="Microsoft YaHei UI" pitchFamily="34" charset="-120"/>
              </a:rPr>
              <a:t>+RMB </a:t>
            </a:r>
            <a:endParaRPr lang="en-US" sz="1125" dirty="0">
              <a:latin typeface="Microsoft YaHei UI" pitchFamily="34" charset="0"/>
              <a:ea typeface="Microsoft YaHei" pitchFamily="34" charset="-122"/>
              <a:cs typeface="Microsoft YaHei UI" pitchFamily="34" charset="-120"/>
            </a:endParaRPr>
          </a:p>
        </p:txBody>
      </p:sp>
      <p:sp>
        <p:nvSpPr>
          <p:cNvPr id="37" name="Text 35"/>
          <p:cNvSpPr/>
          <p:nvPr/>
        </p:nvSpPr>
        <p:spPr>
          <a:xfrm>
            <a:off x="6175077" y="2960679"/>
            <a:ext cx="6016923" cy="251460"/>
          </a:xfrm>
          <a:prstGeom prst="rect">
            <a:avLst/>
          </a:prstGeom>
          <a:noFill/>
          <a:ln/>
        </p:spPr>
        <p:txBody>
          <a:bodyPr wrap="none" lIns="0" tIns="0" rIns="0" bIns="0" rtlCol="0" anchor="t"/>
          <a:lstStyle/>
          <a:p>
            <a:pPr algn="l" indent="0" marL="0">
              <a:buNone/>
            </a:pPr>
            <a:r>
              <a:rPr lang="en-US" sz="1650" b="1" dirty="0">
                <a:solidFill>
                  <a:srgbClr val="08534F"/>
                </a:solidFill>
                <a:latin typeface="Bahnschrift" pitchFamily="34" charset="0"/>
                <a:ea typeface="Microsoft YaHei" pitchFamily="34" charset="-122"/>
                <a:cs typeface="Bahnschrift" pitchFamily="34" charset="-120"/>
              </a:rPr>
              <a:t>2.6</a:t>
            </a:r>
            <a:endParaRPr lang="en-US" sz="1650" dirty="0">
              <a:latin typeface="Bahnschrift" pitchFamily="34" charset="0"/>
              <a:ea typeface="Microsoft YaHei" pitchFamily="34" charset="-122"/>
              <a:cs typeface="Bahnschrift" pitchFamily="34" charset="-120"/>
            </a:endParaRPr>
          </a:p>
        </p:txBody>
      </p:sp>
      <p:sp>
        <p:nvSpPr>
          <p:cNvPr id="38" name="Text 36"/>
          <p:cNvSpPr/>
          <p:nvPr/>
        </p:nvSpPr>
        <p:spPr>
          <a:xfrm>
            <a:off x="6438376" y="3031516"/>
            <a:ext cx="5753624" cy="171450"/>
          </a:xfrm>
          <a:prstGeom prst="rect">
            <a:avLst/>
          </a:prstGeom>
          <a:noFill/>
          <a:ln/>
        </p:spPr>
        <p:txBody>
          <a:bodyPr wrap="none" lIns="0" tIns="0" rIns="0" bIns="0" rtlCol="0" anchor="t"/>
          <a:lstStyle/>
          <a:p>
            <a:pPr algn="l" indent="0" marL="0">
              <a:buNone/>
            </a:pPr>
            <a:r>
              <a:rPr lang="en-US" sz="1125" dirty="0">
                <a:solidFill>
                  <a:srgbClr val="08534F"/>
                </a:solidFill>
                <a:latin typeface="Microsoft YaHei UI" pitchFamily="34" charset="0"/>
                <a:ea typeface="Microsoft YaHei" pitchFamily="34" charset="-122"/>
                <a:cs typeface="Microsoft YaHei UI" pitchFamily="34" charset="-120"/>
              </a:rPr>
              <a:t>m</a:t>
            </a:r>
            <a:endParaRPr lang="en-US" sz="1125" dirty="0">
              <a:latin typeface="Microsoft YaHei UI" pitchFamily="34" charset="0"/>
              <a:ea typeface="Microsoft YaHei" pitchFamily="34" charset="-122"/>
              <a:cs typeface="Microsoft YaHei UI" pitchFamily="34" charset="-120"/>
            </a:endParaRPr>
          </a:p>
        </p:txBody>
      </p:sp>
      <p:sp>
        <p:nvSpPr>
          <p:cNvPr id="39" name="Text 37"/>
          <p:cNvSpPr/>
          <p:nvPr/>
        </p:nvSpPr>
        <p:spPr>
          <a:xfrm>
            <a:off x="6762750" y="3002350"/>
            <a:ext cx="5429250" cy="182880"/>
          </a:xfrm>
          <a:prstGeom prst="rect">
            <a:avLst/>
          </a:prstGeom>
          <a:noFill/>
          <a:ln/>
        </p:spPr>
        <p:txBody>
          <a:bodyPr wrap="none" lIns="0" tIns="0" rIns="0" bIns="0" rtlCol="0" anchor="t"/>
          <a:lstStyle/>
          <a:p>
            <a:pPr algn="l" indent="0" marL="0">
              <a:buNone/>
            </a:pPr>
            <a:r>
              <a:rPr lang="en-US" sz="1200" b="1" dirty="0">
                <a:solidFill>
                  <a:srgbClr val="15191E"/>
                </a:solidFill>
                <a:latin typeface="Microsoft YaHei UI" pitchFamily="34" charset="0"/>
                <a:ea typeface="Microsoft YaHei" pitchFamily="34" charset="-122"/>
                <a:cs typeface="Microsoft YaHei UI" pitchFamily="34" charset="-120"/>
              </a:rPr>
              <a:t>Chain +26m, 10% cost ratio</a:t>
            </a:r>
            <a:endParaRPr lang="en-US" sz="1200" dirty="0">
              <a:latin typeface="Microsoft YaHei UI" pitchFamily="34" charset="0"/>
              <a:ea typeface="Microsoft YaHei" pitchFamily="34" charset="-122"/>
              <a:cs typeface="Microsoft YaHei UI" pitchFamily="34" charset="-120"/>
            </a:endParaRPr>
          </a:p>
        </p:txBody>
      </p:sp>
      <p:sp>
        <p:nvSpPr>
          <p:cNvPr id="40" name="Shape 38"/>
          <p:cNvSpPr/>
          <p:nvPr/>
        </p:nvSpPr>
        <p:spPr>
          <a:xfrm>
            <a:off x="10008394" y="3026569"/>
            <a:ext cx="138113" cy="138113"/>
          </a:xfrm>
          <a:prstGeom prst="rect">
            <a:avLst/>
          </a:prstGeom>
          <a:solidFill>
            <a:srgbClr val="FFFFFF"/>
          </a:solidFill>
          <a:ln w="14288">
            <a:solidFill>
              <a:srgbClr val="15191E"/>
            </a:solidFill>
            <a:prstDash val="solid"/>
          </a:ln>
        </p:spPr>
      </p:sp>
      <p:sp>
        <p:nvSpPr>
          <p:cNvPr id="41" name="Text 39"/>
          <p:cNvSpPr/>
          <p:nvPr/>
        </p:nvSpPr>
        <p:spPr>
          <a:xfrm>
            <a:off x="10210800" y="3014009"/>
            <a:ext cx="1981200"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Yes</a:t>
            </a:r>
            <a:endParaRPr lang="en-US" sz="1050" dirty="0">
              <a:latin typeface="Microsoft YaHei UI" pitchFamily="34" charset="0"/>
              <a:ea typeface="Microsoft YaHei" pitchFamily="34" charset="-122"/>
              <a:cs typeface="Microsoft YaHei UI" pitchFamily="34" charset="-120"/>
            </a:endParaRPr>
          </a:p>
        </p:txBody>
      </p:sp>
      <p:sp>
        <p:nvSpPr>
          <p:cNvPr id="42" name="Shape 40"/>
          <p:cNvSpPr/>
          <p:nvPr/>
        </p:nvSpPr>
        <p:spPr>
          <a:xfrm>
            <a:off x="10588211" y="3026569"/>
            <a:ext cx="138113" cy="138113"/>
          </a:xfrm>
          <a:prstGeom prst="rect">
            <a:avLst/>
          </a:prstGeom>
          <a:solidFill>
            <a:srgbClr val="FFFFFF"/>
          </a:solidFill>
          <a:ln w="14288">
            <a:solidFill>
              <a:srgbClr val="15191E"/>
            </a:solidFill>
            <a:prstDash val="solid"/>
          </a:ln>
        </p:spPr>
      </p:sp>
      <p:sp>
        <p:nvSpPr>
          <p:cNvPr id="43" name="Text 41"/>
          <p:cNvSpPr/>
          <p:nvPr/>
        </p:nvSpPr>
        <p:spPr>
          <a:xfrm>
            <a:off x="10790617" y="3014009"/>
            <a:ext cx="1401383"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No</a:t>
            </a:r>
            <a:endParaRPr lang="en-US" sz="1050" dirty="0">
              <a:latin typeface="Microsoft YaHei UI" pitchFamily="34" charset="0"/>
              <a:ea typeface="Microsoft YaHei" pitchFamily="34" charset="-122"/>
              <a:cs typeface="Microsoft YaHei UI" pitchFamily="34" charset="-120"/>
            </a:endParaRPr>
          </a:p>
        </p:txBody>
      </p:sp>
      <p:sp>
        <p:nvSpPr>
          <p:cNvPr id="44" name="Shape 42"/>
          <p:cNvSpPr/>
          <p:nvPr/>
        </p:nvSpPr>
        <p:spPr>
          <a:xfrm>
            <a:off x="762000" y="3467100"/>
            <a:ext cx="10668000" cy="9525"/>
          </a:xfrm>
          <a:prstGeom prst="rect">
            <a:avLst/>
          </a:prstGeom>
          <a:solidFill>
            <a:srgbClr val="D9DDE2"/>
          </a:solidFill>
          <a:ln/>
        </p:spPr>
      </p:sp>
      <p:sp>
        <p:nvSpPr>
          <p:cNvPr id="45" name="Shape 43"/>
          <p:cNvSpPr/>
          <p:nvPr/>
        </p:nvSpPr>
        <p:spPr>
          <a:xfrm>
            <a:off x="889000" y="3873500"/>
            <a:ext cx="12700" cy="25400"/>
          </a:xfrm>
          <a:custGeom>
            <a:avLst/>
            <a:gdLst/>
            <a:ahLst/>
            <a:cxnLst/>
            <a:rect l="l" t="t" r="r" b="b"/>
            <a:pathLst>
              <a:path w="12700" h="25400">
                <a:moveTo>
                  <a:pt x="0" y="0"/>
                </a:moveTo>
                <a:lnTo>
                  <a:pt x="0" y="17462"/>
                </a:lnTo>
                <a:lnTo>
                  <a:pt x="12700" y="25400"/>
                </a:lnTo>
              </a:path>
            </a:pathLst>
          </a:custGeom>
          <a:noFill/>
          <a:ln w="14288">
            <a:solidFill>
              <a:srgbClr val="15191E"/>
            </a:solidFill>
            <a:prstDash val="solid"/>
          </a:ln>
        </p:spPr>
      </p:sp>
      <p:sp>
        <p:nvSpPr>
          <p:cNvPr id="46" name="Shape 44"/>
          <p:cNvSpPr/>
          <p:nvPr/>
        </p:nvSpPr>
        <p:spPr>
          <a:xfrm>
            <a:off x="889000" y="3778250"/>
            <a:ext cx="5953" cy="31750"/>
          </a:xfrm>
          <a:custGeom>
            <a:avLst/>
            <a:gdLst/>
            <a:ahLst/>
            <a:cxnLst/>
            <a:rect l="l" t="t" r="r" b="b"/>
            <a:pathLst>
              <a:path w="5953" h="31750">
                <a:moveTo>
                  <a:pt x="0" y="0"/>
                </a:moveTo>
                <a:lnTo>
                  <a:pt x="0" y="31750"/>
                </a:lnTo>
              </a:path>
            </a:pathLst>
          </a:custGeom>
          <a:noFill/>
          <a:ln w="14288">
            <a:solidFill>
              <a:srgbClr val="15191E"/>
            </a:solidFill>
            <a:prstDash val="solid"/>
          </a:ln>
        </p:spPr>
      </p:sp>
      <p:sp>
        <p:nvSpPr>
          <p:cNvPr id="47" name="Shape 45"/>
          <p:cNvSpPr/>
          <p:nvPr/>
        </p:nvSpPr>
        <p:spPr>
          <a:xfrm>
            <a:off x="785813" y="3794125"/>
            <a:ext cx="142875" cy="142875"/>
          </a:xfrm>
          <a:custGeom>
            <a:avLst/>
            <a:gdLst/>
            <a:ahLst/>
            <a:cxnLst/>
            <a:rect l="l" t="t" r="r" b="b"/>
            <a:pathLst>
              <a:path w="142875" h="142875">
                <a:moveTo>
                  <a:pt x="142875" y="27781"/>
                </a:moveTo>
                <a:lnTo>
                  <a:pt x="142875" y="15875"/>
                </a:lnTo>
                <a:arcTo hR="15875" wR="15875" stAng="0" swAng="-5400000"/>
                <a:lnTo>
                  <a:pt x="15875" y="0"/>
                </a:lnTo>
                <a:arcTo hR="15875" wR="15875" stAng="16200000" swAng="-5400000"/>
                <a:lnTo>
                  <a:pt x="0" y="127000"/>
                </a:lnTo>
                <a:arcTo hR="15875" wR="15875" stAng="10800000" swAng="-5400000"/>
                <a:lnTo>
                  <a:pt x="43656" y="142875"/>
                </a:lnTo>
              </a:path>
            </a:pathLst>
          </a:custGeom>
          <a:noFill/>
          <a:ln w="14288">
            <a:solidFill>
              <a:srgbClr val="15191E"/>
            </a:solidFill>
            <a:prstDash val="solid"/>
          </a:ln>
        </p:spPr>
      </p:sp>
      <p:sp>
        <p:nvSpPr>
          <p:cNvPr id="48" name="Shape 46"/>
          <p:cNvSpPr/>
          <p:nvPr/>
        </p:nvSpPr>
        <p:spPr>
          <a:xfrm>
            <a:off x="785813" y="3841750"/>
            <a:ext cx="39688" cy="5953"/>
          </a:xfrm>
          <a:custGeom>
            <a:avLst/>
            <a:gdLst/>
            <a:ahLst/>
            <a:cxnLst/>
            <a:rect l="l" t="t" r="r" b="b"/>
            <a:pathLst>
              <a:path w="39688" h="5953">
                <a:moveTo>
                  <a:pt x="0" y="0"/>
                </a:moveTo>
                <a:lnTo>
                  <a:pt x="39688" y="0"/>
                </a:lnTo>
              </a:path>
            </a:pathLst>
          </a:custGeom>
          <a:noFill/>
          <a:ln w="14288">
            <a:solidFill>
              <a:srgbClr val="15191E"/>
            </a:solidFill>
            <a:prstDash val="solid"/>
          </a:ln>
        </p:spPr>
      </p:sp>
      <p:sp>
        <p:nvSpPr>
          <p:cNvPr id="49" name="Shape 47"/>
          <p:cNvSpPr/>
          <p:nvPr/>
        </p:nvSpPr>
        <p:spPr>
          <a:xfrm>
            <a:off x="825500" y="3778250"/>
            <a:ext cx="5953" cy="31750"/>
          </a:xfrm>
          <a:custGeom>
            <a:avLst/>
            <a:gdLst/>
            <a:ahLst/>
            <a:cxnLst/>
            <a:rect l="l" t="t" r="r" b="b"/>
            <a:pathLst>
              <a:path w="5953" h="31750">
                <a:moveTo>
                  <a:pt x="0" y="0"/>
                </a:moveTo>
                <a:lnTo>
                  <a:pt x="0" y="31750"/>
                </a:lnTo>
              </a:path>
            </a:pathLst>
          </a:custGeom>
          <a:noFill/>
          <a:ln w="14288">
            <a:solidFill>
              <a:srgbClr val="15191E"/>
            </a:solidFill>
            <a:prstDash val="solid"/>
          </a:ln>
        </p:spPr>
      </p:sp>
      <p:sp>
        <p:nvSpPr>
          <p:cNvPr id="50" name="Shape 48"/>
          <p:cNvSpPr/>
          <p:nvPr/>
        </p:nvSpPr>
        <p:spPr>
          <a:xfrm>
            <a:off x="841375" y="3841750"/>
            <a:ext cx="95250" cy="95250"/>
          </a:xfrm>
          <a:prstGeom prst="ellipse">
            <a:avLst/>
          </a:prstGeom>
          <a:noFill/>
          <a:ln w="14288">
            <a:solidFill>
              <a:srgbClr val="15191E"/>
            </a:solidFill>
            <a:prstDash val="solid"/>
          </a:ln>
        </p:spPr>
      </p:sp>
      <p:sp>
        <p:nvSpPr>
          <p:cNvPr id="51" name="Text 49"/>
          <p:cNvSpPr/>
          <p:nvPr/>
        </p:nvSpPr>
        <p:spPr>
          <a:xfrm>
            <a:off x="1047750" y="3752690"/>
            <a:ext cx="11144250" cy="205740"/>
          </a:xfrm>
          <a:prstGeom prst="rect">
            <a:avLst/>
          </a:prstGeom>
          <a:noFill/>
          <a:ln/>
        </p:spPr>
        <p:txBody>
          <a:bodyPr wrap="none" lIns="0" tIns="0" rIns="0" bIns="0" rtlCol="0" anchor="t"/>
          <a:lstStyle/>
          <a:p>
            <a:pPr algn="l" indent="0" marL="0">
              <a:buNone/>
            </a:pPr>
            <a:r>
              <a:rPr lang="en-US" sz="1350" b="1" dirty="0">
                <a:solidFill>
                  <a:srgbClr val="15191E"/>
                </a:solidFill>
                <a:latin typeface="Microsoft YaHei UI" pitchFamily="34" charset="0"/>
                <a:ea typeface="Microsoft YaHei" pitchFamily="34" charset="-122"/>
                <a:cs typeface="Microsoft YaHei UI" pitchFamily="34" charset="-120"/>
              </a:rPr>
              <a:t>Terms</a:t>
            </a:r>
            <a:endParaRPr lang="en-US" sz="1350" dirty="0">
              <a:latin typeface="Microsoft YaHei UI" pitchFamily="34" charset="0"/>
              <a:ea typeface="Microsoft YaHei" pitchFamily="34" charset="-122"/>
              <a:cs typeface="Microsoft YaHei UI" pitchFamily="34" charset="-120"/>
            </a:endParaRPr>
          </a:p>
        </p:txBody>
      </p:sp>
      <p:sp>
        <p:nvSpPr>
          <p:cNvPr id="52" name="Text 50"/>
          <p:cNvSpPr/>
          <p:nvPr/>
        </p:nvSpPr>
        <p:spPr>
          <a:xfrm>
            <a:off x="2000250" y="3764350"/>
            <a:ext cx="101917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North payment terms 30 → 45 days</a:t>
            </a:r>
            <a:endParaRPr lang="en-US" sz="1200" dirty="0">
              <a:latin typeface="Microsoft YaHei UI" pitchFamily="34" charset="0"/>
              <a:ea typeface="Microsoft YaHei" pitchFamily="34" charset="-122"/>
              <a:cs typeface="Microsoft YaHei UI" pitchFamily="34" charset="-120"/>
            </a:endParaRPr>
          </a:p>
        </p:txBody>
      </p:sp>
      <p:sp>
        <p:nvSpPr>
          <p:cNvPr id="53" name="Text 51"/>
          <p:cNvSpPr/>
          <p:nvPr/>
        </p:nvSpPr>
        <p:spPr>
          <a:xfrm>
            <a:off x="5048494" y="3793516"/>
            <a:ext cx="7143506"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 RMB </a:t>
            </a:r>
            <a:endParaRPr lang="en-US" sz="1125" dirty="0">
              <a:latin typeface="Microsoft YaHei UI" pitchFamily="34" charset="0"/>
              <a:ea typeface="Microsoft YaHei" pitchFamily="34" charset="-122"/>
              <a:cs typeface="Microsoft YaHei UI" pitchFamily="34" charset="-120"/>
            </a:endParaRPr>
          </a:p>
        </p:txBody>
      </p:sp>
      <p:sp>
        <p:nvSpPr>
          <p:cNvPr id="54" name="Text 52"/>
          <p:cNvSpPr/>
          <p:nvPr/>
        </p:nvSpPr>
        <p:spPr>
          <a:xfrm>
            <a:off x="5561672" y="3722679"/>
            <a:ext cx="6630328" cy="251460"/>
          </a:xfrm>
          <a:prstGeom prst="rect">
            <a:avLst/>
          </a:prstGeom>
          <a:noFill/>
          <a:ln/>
        </p:spPr>
        <p:txBody>
          <a:bodyPr wrap="none" lIns="0" tIns="0" rIns="0" bIns="0" rtlCol="0" anchor="t"/>
          <a:lstStyle/>
          <a:p>
            <a:pPr algn="l" indent="0" marL="0">
              <a:buNone/>
            </a:pPr>
            <a:r>
              <a:rPr lang="en-US" sz="1650" b="1" dirty="0">
                <a:solidFill>
                  <a:srgbClr val="15191E"/>
                </a:solidFill>
                <a:latin typeface="Bahnschrift" pitchFamily="34" charset="0"/>
                <a:ea typeface="Microsoft YaHei" pitchFamily="34" charset="-122"/>
                <a:cs typeface="Bahnschrift" pitchFamily="34" charset="-120"/>
              </a:rPr>
              <a:t>1.85</a:t>
            </a:r>
            <a:endParaRPr lang="en-US" sz="1650" dirty="0">
              <a:latin typeface="Bahnschrift" pitchFamily="34" charset="0"/>
              <a:ea typeface="Microsoft YaHei" pitchFamily="34" charset="-122"/>
              <a:cs typeface="Bahnschrift" pitchFamily="34" charset="-120"/>
            </a:endParaRPr>
          </a:p>
        </p:txBody>
      </p:sp>
      <p:sp>
        <p:nvSpPr>
          <p:cNvPr id="55" name="Text 53"/>
          <p:cNvSpPr/>
          <p:nvPr/>
        </p:nvSpPr>
        <p:spPr>
          <a:xfrm>
            <a:off x="5910824" y="3793516"/>
            <a:ext cx="6281176" cy="171450"/>
          </a:xfrm>
          <a:prstGeom prst="rect">
            <a:avLst/>
          </a:prstGeom>
          <a:noFill/>
          <a:ln/>
        </p:spPr>
        <p:txBody>
          <a:bodyPr wrap="none" lIns="0" tIns="0" rIns="0" bIns="0" rtlCol="0" anchor="t"/>
          <a:lstStyle/>
          <a:p>
            <a:pPr algn="l" indent="0" marL="0">
              <a:buNone/>
            </a:pPr>
            <a:r>
              <a:rPr lang="en-US" sz="1125" dirty="0">
                <a:solidFill>
                  <a:srgbClr val="15191E"/>
                </a:solidFill>
                <a:latin typeface="Microsoft YaHei UI" pitchFamily="34" charset="0"/>
                <a:ea typeface="Microsoft YaHei" pitchFamily="34" charset="-122"/>
                <a:cs typeface="Microsoft YaHei UI" pitchFamily="34" charset="-120"/>
              </a:rPr>
              <a:t>m tied up</a:t>
            </a:r>
            <a:endParaRPr lang="en-US" sz="1125" dirty="0">
              <a:latin typeface="Microsoft YaHei UI" pitchFamily="34" charset="0"/>
              <a:ea typeface="Microsoft YaHei" pitchFamily="34" charset="-122"/>
              <a:cs typeface="Microsoft YaHei UI" pitchFamily="34" charset="-120"/>
            </a:endParaRPr>
          </a:p>
        </p:txBody>
      </p:sp>
      <p:sp>
        <p:nvSpPr>
          <p:cNvPr id="56" name="Text 54"/>
          <p:cNvSpPr/>
          <p:nvPr/>
        </p:nvSpPr>
        <p:spPr>
          <a:xfrm>
            <a:off x="6762750" y="3764350"/>
            <a:ext cx="5429250" cy="182880"/>
          </a:xfrm>
          <a:prstGeom prst="rect">
            <a:avLst/>
          </a:prstGeom>
          <a:noFill/>
          <a:ln/>
        </p:spPr>
        <p:txBody>
          <a:bodyPr wrap="none" lIns="0" tIns="0" rIns="0" bIns="0" rtlCol="0" anchor="t"/>
          <a:lstStyle/>
          <a:p>
            <a:pPr algn="l" indent="0" marL="0">
              <a:buNone/>
            </a:pPr>
            <a:r>
              <a:rPr lang="en-US" sz="1200" dirty="0">
                <a:solidFill>
                  <a:srgbClr val="15191E"/>
                </a:solidFill>
                <a:latin typeface="Microsoft YaHei UI" pitchFamily="34" charset="0"/>
                <a:ea typeface="Microsoft YaHei" pitchFamily="34" charset="-122"/>
                <a:cs typeface="Microsoft YaHei UI" pitchFamily="34" charset="-120"/>
              </a:rPr>
              <a:t>Dealers stock up, north +6m</a:t>
            </a:r>
            <a:endParaRPr lang="en-US" sz="1200" dirty="0">
              <a:latin typeface="Microsoft YaHei UI" pitchFamily="34" charset="0"/>
              <a:ea typeface="Microsoft YaHei" pitchFamily="34" charset="-122"/>
              <a:cs typeface="Microsoft YaHei UI" pitchFamily="34" charset="-120"/>
            </a:endParaRPr>
          </a:p>
        </p:txBody>
      </p:sp>
      <p:sp>
        <p:nvSpPr>
          <p:cNvPr id="57" name="Shape 55"/>
          <p:cNvSpPr/>
          <p:nvPr/>
        </p:nvSpPr>
        <p:spPr>
          <a:xfrm>
            <a:off x="10008394" y="3788569"/>
            <a:ext cx="138113" cy="138113"/>
          </a:xfrm>
          <a:prstGeom prst="rect">
            <a:avLst/>
          </a:prstGeom>
          <a:noFill/>
          <a:ln w="14288">
            <a:solidFill>
              <a:srgbClr val="15191E"/>
            </a:solidFill>
            <a:prstDash val="solid"/>
          </a:ln>
        </p:spPr>
      </p:sp>
      <p:sp>
        <p:nvSpPr>
          <p:cNvPr id="58" name="Text 56"/>
          <p:cNvSpPr/>
          <p:nvPr/>
        </p:nvSpPr>
        <p:spPr>
          <a:xfrm>
            <a:off x="10210800" y="3776009"/>
            <a:ext cx="1981200"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Yes</a:t>
            </a:r>
            <a:endParaRPr lang="en-US" sz="1050" dirty="0">
              <a:latin typeface="Microsoft YaHei UI" pitchFamily="34" charset="0"/>
              <a:ea typeface="Microsoft YaHei" pitchFamily="34" charset="-122"/>
              <a:cs typeface="Microsoft YaHei UI" pitchFamily="34" charset="-120"/>
            </a:endParaRPr>
          </a:p>
        </p:txBody>
      </p:sp>
      <p:sp>
        <p:nvSpPr>
          <p:cNvPr id="59" name="Shape 57"/>
          <p:cNvSpPr/>
          <p:nvPr/>
        </p:nvSpPr>
        <p:spPr>
          <a:xfrm>
            <a:off x="10588211" y="3788569"/>
            <a:ext cx="138113" cy="138113"/>
          </a:xfrm>
          <a:prstGeom prst="rect">
            <a:avLst/>
          </a:prstGeom>
          <a:noFill/>
          <a:ln w="14288">
            <a:solidFill>
              <a:srgbClr val="15191E"/>
            </a:solidFill>
            <a:prstDash val="solid"/>
          </a:ln>
        </p:spPr>
      </p:sp>
      <p:sp>
        <p:nvSpPr>
          <p:cNvPr id="60" name="Text 58"/>
          <p:cNvSpPr/>
          <p:nvPr/>
        </p:nvSpPr>
        <p:spPr>
          <a:xfrm>
            <a:off x="10790617" y="3776009"/>
            <a:ext cx="1401383" cy="160020"/>
          </a:xfrm>
          <a:prstGeom prst="rect">
            <a:avLst/>
          </a:prstGeom>
          <a:noFill/>
          <a:ln/>
        </p:spPr>
        <p:txBody>
          <a:bodyPr wrap="none" lIns="0" tIns="0" rIns="0" bIns="0" rtlCol="0" anchor="t"/>
          <a:lstStyle/>
          <a:p>
            <a:pPr algn="l" indent="0" marL="0">
              <a:buNone/>
            </a:pPr>
            <a:r>
              <a:rPr lang="en-US" sz="1050" dirty="0">
                <a:solidFill>
                  <a:srgbClr val="15191E"/>
                </a:solidFill>
                <a:latin typeface="Microsoft YaHei UI" pitchFamily="34" charset="0"/>
                <a:ea typeface="Microsoft YaHei" pitchFamily="34" charset="-122"/>
                <a:cs typeface="Microsoft YaHei UI" pitchFamily="34" charset="-120"/>
              </a:rPr>
              <a:t>No</a:t>
            </a:r>
            <a:endParaRPr lang="en-US" sz="1050" dirty="0">
              <a:latin typeface="Microsoft YaHei UI" pitchFamily="34" charset="0"/>
              <a:ea typeface="Microsoft YaHei" pitchFamily="34" charset="-122"/>
              <a:cs typeface="Microsoft YaHei UI" pitchFamily="34" charset="-120"/>
            </a:endParaRPr>
          </a:p>
        </p:txBody>
      </p:sp>
      <p:sp>
        <p:nvSpPr>
          <p:cNvPr id="61" name="Shape 59"/>
          <p:cNvSpPr/>
          <p:nvPr/>
        </p:nvSpPr>
        <p:spPr>
          <a:xfrm>
            <a:off x="762000" y="4229100"/>
            <a:ext cx="10668000" cy="9525"/>
          </a:xfrm>
          <a:prstGeom prst="rect">
            <a:avLst/>
          </a:prstGeom>
          <a:solidFill>
            <a:srgbClr val="D9DDE2"/>
          </a:solidFill>
          <a:ln/>
        </p:spPr>
      </p:sp>
      <p:sp>
        <p:nvSpPr>
          <p:cNvPr id="62" name="Shape 60"/>
          <p:cNvSpPr/>
          <p:nvPr/>
        </p:nvSpPr>
        <p:spPr>
          <a:xfrm>
            <a:off x="762000" y="4953000"/>
            <a:ext cx="10668000" cy="19050"/>
          </a:xfrm>
          <a:prstGeom prst="rect">
            <a:avLst/>
          </a:prstGeom>
          <a:solidFill>
            <a:srgbClr val="15191E"/>
          </a:solidFill>
          <a:ln/>
        </p:spPr>
      </p:sp>
      <p:sp>
        <p:nvSpPr>
          <p:cNvPr id="63" name="Shape 61"/>
          <p:cNvSpPr/>
          <p:nvPr/>
        </p:nvSpPr>
        <p:spPr>
          <a:xfrm>
            <a:off x="885825" y="5241131"/>
            <a:ext cx="7739" cy="185738"/>
          </a:xfrm>
          <a:custGeom>
            <a:avLst/>
            <a:gdLst/>
            <a:ahLst/>
            <a:cxnLst/>
            <a:rect l="l" t="t" r="r" b="b"/>
            <a:pathLst>
              <a:path w="7739" h="185738">
                <a:moveTo>
                  <a:pt x="0" y="0"/>
                </a:moveTo>
                <a:lnTo>
                  <a:pt x="0" y="185738"/>
                </a:lnTo>
              </a:path>
            </a:pathLst>
          </a:custGeom>
          <a:noFill/>
          <a:ln w="17542">
            <a:solidFill>
              <a:srgbClr val="15191E"/>
            </a:solidFill>
            <a:prstDash val="solid"/>
          </a:ln>
        </p:spPr>
      </p:sp>
      <p:sp>
        <p:nvSpPr>
          <p:cNvPr id="64" name="Shape 62"/>
          <p:cNvSpPr/>
          <p:nvPr/>
        </p:nvSpPr>
        <p:spPr>
          <a:xfrm>
            <a:off x="927100" y="5282406"/>
            <a:ext cx="61912" cy="103188"/>
          </a:xfrm>
          <a:custGeom>
            <a:avLst/>
            <a:gdLst/>
            <a:ahLst/>
            <a:cxnLst/>
            <a:rect l="l" t="t" r="r" b="b"/>
            <a:pathLst>
              <a:path w="61912" h="103188">
                <a:moveTo>
                  <a:pt x="30956" y="10319"/>
                </a:moveTo>
                <a:lnTo>
                  <a:pt x="61912" y="92869"/>
                </a:lnTo>
                <a:arcTo hR="51594" wR="51594" stAng="3187806" swAng="4424388"/>
                <a:close/>
                <a:moveTo>
                  <a:pt x="30956" y="10319"/>
                </a:moveTo>
                <a:lnTo>
                  <a:pt x="30956" y="0"/>
                </a:lnTo>
              </a:path>
            </a:pathLst>
          </a:custGeom>
          <a:noFill/>
          <a:ln w="17542">
            <a:solidFill>
              <a:srgbClr val="15191E"/>
            </a:solidFill>
            <a:prstDash val="solid"/>
          </a:ln>
        </p:spPr>
      </p:sp>
      <p:sp>
        <p:nvSpPr>
          <p:cNvPr id="65" name="Shape 63"/>
          <p:cNvSpPr/>
          <p:nvPr/>
        </p:nvSpPr>
        <p:spPr>
          <a:xfrm>
            <a:off x="792956" y="5261769"/>
            <a:ext cx="185738" cy="20637"/>
          </a:xfrm>
          <a:custGeom>
            <a:avLst/>
            <a:gdLst/>
            <a:ahLst/>
            <a:cxnLst/>
            <a:rect l="l" t="t" r="r" b="b"/>
            <a:pathLst>
              <a:path w="185738" h="20637">
                <a:moveTo>
                  <a:pt x="0" y="20637"/>
                </a:moveTo>
                <a:lnTo>
                  <a:pt x="10319" y="20637"/>
                </a:lnTo>
                <a:arcTo hR="175419" wR="175419" stAng="5400000" swAng="-1684349"/>
                <a:arcTo hR="175419" wR="175419" stAng="7084349" swAng="-1684349"/>
                <a:lnTo>
                  <a:pt x="185738" y="20637"/>
                </a:lnTo>
              </a:path>
            </a:pathLst>
          </a:custGeom>
          <a:noFill/>
          <a:ln w="17542">
            <a:solidFill>
              <a:srgbClr val="15191E"/>
            </a:solidFill>
            <a:prstDash val="solid"/>
          </a:ln>
        </p:spPr>
      </p:sp>
      <p:sp>
        <p:nvSpPr>
          <p:cNvPr id="66" name="Shape 64"/>
          <p:cNvSpPr/>
          <p:nvPr/>
        </p:nvSpPr>
        <p:spPr>
          <a:xfrm>
            <a:off x="782638" y="5282406"/>
            <a:ext cx="61912" cy="103188"/>
          </a:xfrm>
          <a:custGeom>
            <a:avLst/>
            <a:gdLst/>
            <a:ahLst/>
            <a:cxnLst/>
            <a:rect l="l" t="t" r="r" b="b"/>
            <a:pathLst>
              <a:path w="61912" h="103188">
                <a:moveTo>
                  <a:pt x="30956" y="10319"/>
                </a:moveTo>
                <a:lnTo>
                  <a:pt x="61912" y="92869"/>
                </a:lnTo>
                <a:arcTo hR="51594" wR="51594" stAng="3187806" swAng="4424388"/>
                <a:close/>
                <a:moveTo>
                  <a:pt x="30956" y="10319"/>
                </a:moveTo>
                <a:lnTo>
                  <a:pt x="30956" y="0"/>
                </a:lnTo>
              </a:path>
            </a:pathLst>
          </a:custGeom>
          <a:noFill/>
          <a:ln w="17542">
            <a:solidFill>
              <a:srgbClr val="15191E"/>
            </a:solidFill>
            <a:prstDash val="solid"/>
          </a:ln>
        </p:spPr>
      </p:sp>
      <p:sp>
        <p:nvSpPr>
          <p:cNvPr id="67" name="Shape 65"/>
          <p:cNvSpPr/>
          <p:nvPr/>
        </p:nvSpPr>
        <p:spPr>
          <a:xfrm>
            <a:off x="834231" y="5426869"/>
            <a:ext cx="103188" cy="7739"/>
          </a:xfrm>
          <a:custGeom>
            <a:avLst/>
            <a:gdLst/>
            <a:ahLst/>
            <a:cxnLst/>
            <a:rect l="l" t="t" r="r" b="b"/>
            <a:pathLst>
              <a:path w="103188" h="7739">
                <a:moveTo>
                  <a:pt x="0" y="0"/>
                </a:moveTo>
                <a:lnTo>
                  <a:pt x="103188" y="0"/>
                </a:lnTo>
              </a:path>
            </a:pathLst>
          </a:custGeom>
          <a:noFill/>
          <a:ln w="17542">
            <a:solidFill>
              <a:srgbClr val="15191E"/>
            </a:solidFill>
            <a:prstDash val="solid"/>
          </a:ln>
        </p:spPr>
      </p:sp>
      <p:sp>
        <p:nvSpPr>
          <p:cNvPr id="68" name="Text 66"/>
          <p:cNvSpPr/>
          <p:nvPr/>
        </p:nvSpPr>
        <p:spPr>
          <a:xfrm>
            <a:off x="1143000" y="5229065"/>
            <a:ext cx="11049000"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People and budget come to RMB </a:t>
            </a:r>
            <a:endParaRPr lang="en-US" sz="1350" dirty="0">
              <a:latin typeface="Microsoft YaHei UI" pitchFamily="34" charset="0"/>
              <a:ea typeface="Microsoft YaHei" pitchFamily="34" charset="-122"/>
              <a:cs typeface="Microsoft YaHei UI" pitchFamily="34" charset="-120"/>
            </a:endParaRPr>
          </a:p>
        </p:txBody>
      </p:sp>
      <p:sp>
        <p:nvSpPr>
          <p:cNvPr id="69" name="Text 67"/>
          <p:cNvSpPr/>
          <p:nvPr/>
        </p:nvSpPr>
        <p:spPr>
          <a:xfrm>
            <a:off x="3929457" y="5072107"/>
            <a:ext cx="8262543" cy="388620"/>
          </a:xfrm>
          <a:prstGeom prst="rect">
            <a:avLst/>
          </a:prstGeom>
          <a:noFill/>
          <a:ln/>
        </p:spPr>
        <p:txBody>
          <a:bodyPr wrap="none" lIns="0" tIns="0" rIns="0" bIns="0" rtlCol="0" anchor="t"/>
          <a:lstStyle/>
          <a:p>
            <a:pPr algn="l" indent="0" marL="0">
              <a:buNone/>
            </a:pPr>
            <a:r>
              <a:rPr lang="en-US" sz="2550" b="1" dirty="0">
                <a:solidFill>
                  <a:srgbClr val="15191E"/>
                </a:solidFill>
                <a:latin typeface="Bahnschrift" pitchFamily="34" charset="0"/>
                <a:ea typeface="Microsoft YaHei" pitchFamily="34" charset="-122"/>
                <a:cs typeface="Bahnschrift" pitchFamily="34" charset="-120"/>
              </a:rPr>
              <a:t>2.96</a:t>
            </a:r>
            <a:endParaRPr lang="en-US" sz="2550" dirty="0">
              <a:latin typeface="Bahnschrift" pitchFamily="34" charset="0"/>
              <a:ea typeface="Microsoft YaHei" pitchFamily="34" charset="-122"/>
              <a:cs typeface="Bahnschrift" pitchFamily="34" charset="-120"/>
            </a:endParaRPr>
          </a:p>
        </p:txBody>
      </p:sp>
      <p:sp>
        <p:nvSpPr>
          <p:cNvPr id="70" name="Text 68"/>
          <p:cNvSpPr/>
          <p:nvPr/>
        </p:nvSpPr>
        <p:spPr>
          <a:xfrm>
            <a:off x="4502574" y="5229065"/>
            <a:ext cx="7689426"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m a year, against RMB </a:t>
            </a:r>
            <a:endParaRPr lang="en-US" sz="1350" dirty="0">
              <a:latin typeface="Microsoft YaHei UI" pitchFamily="34" charset="0"/>
              <a:ea typeface="Microsoft YaHei" pitchFamily="34" charset="-122"/>
              <a:cs typeface="Microsoft YaHei UI" pitchFamily="34" charset="-120"/>
            </a:endParaRPr>
          </a:p>
        </p:txBody>
      </p:sp>
      <p:sp>
        <p:nvSpPr>
          <p:cNvPr id="71" name="Text 69"/>
          <p:cNvSpPr/>
          <p:nvPr/>
        </p:nvSpPr>
        <p:spPr>
          <a:xfrm>
            <a:off x="6381872" y="5072107"/>
            <a:ext cx="5810128" cy="388620"/>
          </a:xfrm>
          <a:prstGeom prst="rect">
            <a:avLst/>
          </a:prstGeom>
          <a:noFill/>
          <a:ln/>
        </p:spPr>
        <p:txBody>
          <a:bodyPr wrap="none" lIns="0" tIns="0" rIns="0" bIns="0" rtlCol="0" anchor="t"/>
          <a:lstStyle/>
          <a:p>
            <a:pPr algn="l" indent="0" marL="0">
              <a:buNone/>
            </a:pPr>
            <a:r>
              <a:rPr lang="en-US" sz="2550" b="1" dirty="0">
                <a:solidFill>
                  <a:srgbClr val="0B6E69"/>
                </a:solidFill>
                <a:latin typeface="Bahnschrift" pitchFamily="34" charset="0"/>
                <a:ea typeface="Microsoft YaHei" pitchFamily="34" charset="-122"/>
                <a:cs typeface="Bahnschrift" pitchFamily="34" charset="-120"/>
              </a:rPr>
              <a:t>49</a:t>
            </a:r>
            <a:endParaRPr lang="en-US" sz="2550" dirty="0">
              <a:latin typeface="Bahnschrift" pitchFamily="34" charset="0"/>
              <a:ea typeface="Microsoft YaHei" pitchFamily="34" charset="-122"/>
              <a:cs typeface="Bahnschrift" pitchFamily="34" charset="-120"/>
            </a:endParaRPr>
          </a:p>
        </p:txBody>
      </p:sp>
      <p:sp>
        <p:nvSpPr>
          <p:cNvPr id="72" name="Text 70"/>
          <p:cNvSpPr/>
          <p:nvPr/>
        </p:nvSpPr>
        <p:spPr>
          <a:xfrm>
            <a:off x="6732310" y="5229065"/>
            <a:ext cx="5459690" cy="205740"/>
          </a:xfrm>
          <a:prstGeom prst="rect">
            <a:avLst/>
          </a:prstGeom>
          <a:noFill/>
          <a:ln/>
        </p:spPr>
        <p:txBody>
          <a:bodyPr wrap="none" lIns="0" tIns="0" rIns="0" bIns="0" rtlCol="0" anchor="t"/>
          <a:lstStyle/>
          <a:p>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m of next year</a:t>
            </a:r>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a:t>
            </a:r>
            <a:pPr algn="l" indent="0" marL="0">
              <a:buNone/>
            </a:pPr>
            <a:r>
              <a:rPr lang="en-US" sz="1350" dirty="0">
                <a:solidFill>
                  <a:srgbClr val="15191E"/>
                </a:solidFill>
                <a:latin typeface="Microsoft YaHei UI" pitchFamily="34" charset="0"/>
                <a:ea typeface="Microsoft YaHei" pitchFamily="34" charset="-122"/>
                <a:cs typeface="Microsoft YaHei UI" pitchFamily="34" charset="-120"/>
              </a:rPr>
              <a:t>s growth</a:t>
            </a:r>
            <a:endParaRPr lang="en-US" sz="1350" dirty="0">
              <a:latin typeface="Microsoft YaHei UI" pitchFamily="34" charset="0"/>
              <a:ea typeface="Microsoft YaHei" pitchFamily="34" charset="-122"/>
              <a:cs typeface="Microsoft YaHei UI" pitchFamily="34" charset="-120"/>
            </a:endParaRPr>
          </a:p>
        </p:txBody>
      </p:sp>
      <p:sp>
        <p:nvSpPr>
          <p:cNvPr id="73" name="Text 71"/>
          <p:cNvSpPr/>
          <p:nvPr/>
        </p:nvSpPr>
        <p:spPr>
          <a:xfrm>
            <a:off x="762000" y="6119750"/>
            <a:ext cx="11430000" cy="148590"/>
          </a:xfrm>
          <a:prstGeom prst="rect">
            <a:avLst/>
          </a:prstGeom>
          <a:noFill/>
          <a:ln/>
        </p:spPr>
        <p:txBody>
          <a:bodyPr wrap="none" lIns="0" tIns="0" rIns="0" bIns="0" rtlCol="0" anchor="t"/>
          <a:lstStyle/>
          <a:p>
            <a:pPr algn="l" indent="0" marL="0">
              <a:buNone/>
            </a:pPr>
            <a:r>
              <a:rPr lang="en-US" sz="975" dirty="0">
                <a:solidFill>
                  <a:srgbClr val="5B6470"/>
                </a:solidFill>
                <a:latin typeface="Microsoft YaHei UI" pitchFamily="34" charset="0"/>
                <a:ea typeface="Microsoft YaHei" pitchFamily="34" charset="-122"/>
                <a:cs typeface="Microsoft YaHei UI" pitchFamily="34" charset="-120"/>
              </a:rPr>
              <a:t>Figures in the last column are RMB millions of shipments</a:t>
            </a:r>
            <a:endParaRPr lang="en-US" sz="975" dirty="0">
              <a:latin typeface="Microsoft YaHei UI" pitchFamily="34" charset="0"/>
              <a:ea typeface="Microsoft YaHei" pitchFamily="34" charset="-122"/>
              <a:cs typeface="Microsoft YaHei U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FFFFFF"/>
          </a:solidFill>
          <a:ln/>
        </p:spPr>
      </p:sp>
      <p:sp>
        <p:nvSpPr>
          <p:cNvPr id="3" name="Shape 1"/>
          <p:cNvSpPr/>
          <p:nvPr/>
        </p:nvSpPr>
        <p:spPr>
          <a:xfrm>
            <a:off x="0" y="0"/>
            <a:ext cx="5905500" cy="6858000"/>
          </a:xfrm>
          <a:prstGeom prst="rect">
            <a:avLst/>
          </a:prstGeom>
          <a:solidFill>
            <a:srgbClr val="0B6E69"/>
          </a:solidFill>
          <a:ln/>
        </p:spPr>
      </p:sp>
      <p:sp>
        <p:nvSpPr>
          <p:cNvPr id="4" name="Text 2"/>
          <p:cNvSpPr/>
          <p:nvPr/>
        </p:nvSpPr>
        <p:spPr>
          <a:xfrm>
            <a:off x="762000" y="1942127"/>
            <a:ext cx="11430000" cy="571500"/>
          </a:xfrm>
          <a:prstGeom prst="rect">
            <a:avLst/>
          </a:prstGeom>
          <a:noFill/>
          <a:ln/>
        </p:spPr>
        <p:txBody>
          <a:bodyPr wrap="none" lIns="0" tIns="0" rIns="0" bIns="0" rtlCol="0" anchor="t"/>
          <a:lstStyle/>
          <a:p>
            <a:pPr algn="l" indent="0" marL="0">
              <a:buNone/>
            </a:pPr>
            <a:r>
              <a:rPr lang="en-US" sz="3750" b="1" dirty="0">
                <a:solidFill>
                  <a:srgbClr val="FFFFFF"/>
                </a:solidFill>
                <a:latin typeface="Microsoft YaHei UI" pitchFamily="34" charset="0"/>
                <a:ea typeface="Microsoft YaHei" pitchFamily="34" charset="-122"/>
                <a:cs typeface="Microsoft YaHei UI" pitchFamily="34" charset="-120"/>
              </a:rPr>
              <a:t>I</a:t>
            </a:r>
            <a:pPr algn="l" indent="0" marL="0">
              <a:buNone/>
            </a:pPr>
            <a:r>
              <a:rPr lang="en-US" sz="3750" b="1" dirty="0">
                <a:solidFill>
                  <a:srgbClr val="FFFFFF"/>
                </a:solidFill>
                <a:latin typeface="Microsoft YaHei UI" pitchFamily="34" charset="0"/>
                <a:ea typeface="Microsoft YaHei" pitchFamily="34" charset="-122"/>
                <a:cs typeface="Microsoft YaHei UI" pitchFamily="34" charset="-120"/>
              </a:rPr>
              <a:t>'</a:t>
            </a:r>
            <a:pPr algn="l" indent="0" marL="0">
              <a:buNone/>
            </a:pPr>
            <a:r>
              <a:rPr lang="en-US" sz="3750" b="1" dirty="0">
                <a:solidFill>
                  <a:srgbClr val="FFFFFF"/>
                </a:solidFill>
                <a:latin typeface="Microsoft YaHei UI" pitchFamily="34" charset="0"/>
                <a:ea typeface="Microsoft YaHei" pitchFamily="34" charset="-122"/>
                <a:cs typeface="Microsoft YaHei UI" pitchFamily="34" charset="-120"/>
              </a:rPr>
              <a:t>ll take RMB</a:t>
            </a:r>
            <a:endParaRPr lang="en-US" sz="3750" dirty="0">
              <a:latin typeface="Microsoft YaHei UI" pitchFamily="34" charset="0"/>
              <a:ea typeface="Microsoft YaHei" pitchFamily="34" charset="-122"/>
              <a:cs typeface="Microsoft YaHei UI" pitchFamily="34" charset="-120"/>
            </a:endParaRPr>
          </a:p>
        </p:txBody>
      </p:sp>
      <p:sp>
        <p:nvSpPr>
          <p:cNvPr id="5" name="Text 3"/>
          <p:cNvSpPr/>
          <p:nvPr/>
        </p:nvSpPr>
        <p:spPr>
          <a:xfrm>
            <a:off x="762000" y="2589827"/>
            <a:ext cx="11430000" cy="571500"/>
          </a:xfrm>
          <a:prstGeom prst="rect">
            <a:avLst/>
          </a:prstGeom>
          <a:noFill/>
          <a:ln/>
        </p:spPr>
        <p:txBody>
          <a:bodyPr wrap="none" lIns="0" tIns="0" rIns="0" bIns="0" rtlCol="0" anchor="t"/>
          <a:lstStyle/>
          <a:p>
            <a:pPr algn="l" indent="0" marL="0">
              <a:buNone/>
            </a:pPr>
            <a:r>
              <a:rPr lang="en-US" sz="3750" b="1" dirty="0">
                <a:solidFill>
                  <a:srgbClr val="FFFFFF"/>
                </a:solidFill>
                <a:latin typeface="Microsoft YaHei UI" pitchFamily="34" charset="0"/>
                <a:ea typeface="Microsoft YaHei" pitchFamily="34" charset="-122"/>
                <a:cs typeface="Microsoft YaHei UI" pitchFamily="34" charset="-120"/>
              </a:rPr>
              <a:t>500m. Please</a:t>
            </a:r>
            <a:endParaRPr lang="en-US" sz="3750" dirty="0">
              <a:latin typeface="Microsoft YaHei UI" pitchFamily="34" charset="0"/>
              <a:ea typeface="Microsoft YaHei" pitchFamily="34" charset="-122"/>
              <a:cs typeface="Microsoft YaHei UI" pitchFamily="34" charset="-120"/>
            </a:endParaRPr>
          </a:p>
        </p:txBody>
      </p:sp>
      <p:sp>
        <p:nvSpPr>
          <p:cNvPr id="6" name="Text 4"/>
          <p:cNvSpPr/>
          <p:nvPr/>
        </p:nvSpPr>
        <p:spPr>
          <a:xfrm>
            <a:off x="762000" y="3237527"/>
            <a:ext cx="11430000" cy="571500"/>
          </a:xfrm>
          <a:prstGeom prst="rect">
            <a:avLst/>
          </a:prstGeom>
          <a:noFill/>
          <a:ln/>
        </p:spPr>
        <p:txBody>
          <a:bodyPr wrap="none" lIns="0" tIns="0" rIns="0" bIns="0" rtlCol="0" anchor="t"/>
          <a:lstStyle/>
          <a:p>
            <a:pPr algn="l" indent="0" marL="0">
              <a:buNone/>
            </a:pPr>
            <a:r>
              <a:rPr lang="en-US" sz="3750" b="1" dirty="0">
                <a:solidFill>
                  <a:srgbClr val="FFFFFF"/>
                </a:solidFill>
                <a:latin typeface="Microsoft YaHei UI" pitchFamily="34" charset="0"/>
                <a:ea typeface="Microsoft YaHei" pitchFamily="34" charset="-122"/>
                <a:cs typeface="Microsoft YaHei UI" pitchFamily="34" charset="-120"/>
              </a:rPr>
              <a:t>approve these</a:t>
            </a:r>
            <a:endParaRPr lang="en-US" sz="3750" dirty="0">
              <a:latin typeface="Microsoft YaHei UI" pitchFamily="34" charset="0"/>
              <a:ea typeface="Microsoft YaHei" pitchFamily="34" charset="-122"/>
              <a:cs typeface="Microsoft YaHei UI" pitchFamily="34" charset="-120"/>
            </a:endParaRPr>
          </a:p>
        </p:txBody>
      </p:sp>
      <p:sp>
        <p:nvSpPr>
          <p:cNvPr id="7" name="Text 5"/>
          <p:cNvSpPr/>
          <p:nvPr/>
        </p:nvSpPr>
        <p:spPr>
          <a:xfrm>
            <a:off x="762000" y="3885227"/>
            <a:ext cx="11430000" cy="571500"/>
          </a:xfrm>
          <a:prstGeom prst="rect">
            <a:avLst/>
          </a:prstGeom>
          <a:noFill/>
          <a:ln/>
        </p:spPr>
        <p:txBody>
          <a:bodyPr wrap="none" lIns="0" tIns="0" rIns="0" bIns="0" rtlCol="0" anchor="t"/>
          <a:lstStyle/>
          <a:p>
            <a:pPr algn="l" indent="0" marL="0">
              <a:buNone/>
            </a:pPr>
            <a:r>
              <a:rPr lang="en-US" sz="3750" b="1" dirty="0">
                <a:solidFill>
                  <a:srgbClr val="FFFFFF"/>
                </a:solidFill>
                <a:latin typeface="Microsoft YaHei UI" pitchFamily="34" charset="0"/>
                <a:ea typeface="Microsoft YaHei" pitchFamily="34" charset="-122"/>
                <a:cs typeface="Microsoft YaHei UI" pitchFamily="34" charset="-120"/>
              </a:rPr>
              <a:t>three</a:t>
            </a:r>
            <a:endParaRPr lang="en-US" sz="3750" dirty="0">
              <a:latin typeface="Microsoft YaHei UI" pitchFamily="34" charset="0"/>
              <a:ea typeface="Microsoft YaHei" pitchFamily="34" charset="-122"/>
              <a:cs typeface="Microsoft YaHei UI" pitchFamily="34" charset="-120"/>
            </a:endParaRPr>
          </a:p>
        </p:txBody>
      </p:sp>
      <p:sp>
        <p:nvSpPr>
          <p:cNvPr id="8" name="Shape 6"/>
          <p:cNvSpPr/>
          <p:nvPr/>
        </p:nvSpPr>
        <p:spPr>
          <a:xfrm>
            <a:off x="762000" y="4705350"/>
            <a:ext cx="457200" cy="28575"/>
          </a:xfrm>
          <a:prstGeom prst="rect">
            <a:avLst/>
          </a:prstGeom>
          <a:solidFill>
            <a:srgbClr val="FFFFFF"/>
          </a:solidFill>
          <a:ln/>
        </p:spPr>
      </p:sp>
      <p:sp>
        <p:nvSpPr>
          <p:cNvPr id="9" name="Text 7"/>
          <p:cNvSpPr/>
          <p:nvPr/>
        </p:nvSpPr>
        <p:spPr>
          <a:xfrm>
            <a:off x="762000" y="4969033"/>
            <a:ext cx="11430000" cy="205740"/>
          </a:xfrm>
          <a:prstGeom prst="rect">
            <a:avLst/>
          </a:prstGeom>
          <a:noFill/>
          <a:ln/>
        </p:spPr>
        <p:txBody>
          <a:bodyPr wrap="none" lIns="0" tIns="0" rIns="0" bIns="0" rtlCol="0" anchor="t"/>
          <a:lstStyle/>
          <a:p>
            <a:pPr algn="l" indent="0" marL="0">
              <a:buNone/>
            </a:pPr>
            <a:r>
              <a:rPr lang="en-US" sz="1350" dirty="0">
                <a:solidFill>
                  <a:srgbClr val="FFFFFF"/>
                </a:solidFill>
                <a:latin typeface="Microsoft YaHei UI" pitchFamily="34" charset="0"/>
                <a:ea typeface="Microsoft YaHei" pitchFamily="34" charset="-122"/>
                <a:cs typeface="Microsoft YaHei UI" pitchFamily="34" charset="-120"/>
              </a:rPr>
              <a:t>For the review panel to approve</a:t>
            </a:r>
            <a:endParaRPr lang="en-US" sz="1350" dirty="0">
              <a:latin typeface="Microsoft YaHei UI" pitchFamily="34" charset="0"/>
              <a:ea typeface="Microsoft YaHei" pitchFamily="34" charset="-122"/>
              <a:cs typeface="Microsoft YaHei UI" pitchFamily="34" charset="-120"/>
            </a:endParaRPr>
          </a:p>
        </p:txBody>
      </p:sp>
      <p:sp>
        <p:nvSpPr>
          <p:cNvPr id="10" name="Text 8"/>
          <p:cNvSpPr/>
          <p:nvPr/>
        </p:nvSpPr>
        <p:spPr>
          <a:xfrm>
            <a:off x="762000" y="6443239"/>
            <a:ext cx="11430000" cy="137160"/>
          </a:xfrm>
          <a:prstGeom prst="rect">
            <a:avLst/>
          </a:prstGeom>
          <a:noFill/>
          <a:ln/>
        </p:spPr>
        <p:txBody>
          <a:bodyPr wrap="none" lIns="0" tIns="0" rIns="0" bIns="0" rtlCol="0" anchor="t"/>
          <a:lstStyle/>
          <a:p>
            <a:pPr algn="l" indent="0" marL="0">
              <a:buNone/>
            </a:pPr>
            <a:r>
              <a:rPr lang="en-US" sz="900" dirty="0">
                <a:solidFill>
                  <a:srgbClr val="B5B9BF"/>
                </a:solidFill>
                <a:latin typeface="Microsoft YaHei UI" pitchFamily="34" charset="0"/>
                <a:ea typeface="Microsoft YaHei" pitchFamily="34" charset="-122"/>
                <a:cs typeface="Microsoft YaHei UI" pitchFamily="34" charset="-120"/>
              </a:rPr>
              <a:t>Fictional example: the person and figures are invented</a:t>
            </a:r>
            <a:endParaRPr lang="en-US" sz="900" dirty="0">
              <a:latin typeface="Microsoft YaHei UI" pitchFamily="34" charset="0"/>
              <a:ea typeface="Microsoft YaHei" pitchFamily="34" charset="-122"/>
              <a:cs typeface="Microsoft YaHei UI" pitchFamily="34" charset="-120"/>
            </a:endParaRPr>
          </a:p>
        </p:txBody>
      </p:sp>
      <p:sp>
        <p:nvSpPr>
          <p:cNvPr id="11" name="Shape 9"/>
          <p:cNvSpPr/>
          <p:nvPr/>
        </p:nvSpPr>
        <p:spPr>
          <a:xfrm>
            <a:off x="6667500" y="1905000"/>
            <a:ext cx="4762500" cy="19050"/>
          </a:xfrm>
          <a:prstGeom prst="rect">
            <a:avLst/>
          </a:prstGeom>
          <a:solidFill>
            <a:srgbClr val="15191E"/>
          </a:solidFill>
          <a:ln/>
        </p:spPr>
      </p:sp>
      <p:sp>
        <p:nvSpPr>
          <p:cNvPr id="12" name="Text 10"/>
          <p:cNvSpPr/>
          <p:nvPr/>
        </p:nvSpPr>
        <p:spPr>
          <a:xfrm>
            <a:off x="6667500" y="2153912"/>
            <a:ext cx="5524500" cy="251460"/>
          </a:xfrm>
          <a:prstGeom prst="rect">
            <a:avLst/>
          </a:prstGeom>
          <a:noFill/>
          <a:ln/>
        </p:spPr>
        <p:txBody>
          <a:bodyPr wrap="none" lIns="0" tIns="0" rIns="0" bIns="0" rtlCol="0" anchor="t"/>
          <a:lstStyle/>
          <a:p>
            <a:pPr algn="l" indent="0" marL="0">
              <a:buNone/>
            </a:pPr>
            <a:r>
              <a:rPr lang="en-US" sz="1650" b="1" dirty="0">
                <a:solidFill>
                  <a:srgbClr val="5B6470"/>
                </a:solidFill>
                <a:latin typeface="Bahnschrift" pitchFamily="34" charset="0"/>
                <a:ea typeface="Microsoft YaHei" pitchFamily="34" charset="-122"/>
                <a:cs typeface="Bahnschrift" pitchFamily="34" charset="-120"/>
              </a:rPr>
              <a:t>1</a:t>
            </a:r>
            <a:endParaRPr lang="en-US" sz="1650" dirty="0">
              <a:latin typeface="Bahnschrift" pitchFamily="34" charset="0"/>
              <a:ea typeface="Microsoft YaHei" pitchFamily="34" charset="-122"/>
              <a:cs typeface="Bahnschrift" pitchFamily="34" charset="-120"/>
            </a:endParaRPr>
          </a:p>
        </p:txBody>
      </p:sp>
      <p:sp>
        <p:nvSpPr>
          <p:cNvPr id="13" name="Text 11"/>
          <p:cNvSpPr/>
          <p:nvPr/>
        </p:nvSpPr>
        <p:spPr>
          <a:xfrm>
            <a:off x="7048500" y="2178569"/>
            <a:ext cx="5143500" cy="217170"/>
          </a:xfrm>
          <a:prstGeom prst="rect">
            <a:avLst/>
          </a:prstGeom>
          <a:noFill/>
          <a:ln/>
        </p:spPr>
        <p:txBody>
          <a:bodyPr wrap="none" lIns="0" tIns="0" rIns="0" bIns="0" rtlCol="0" anchor="t"/>
          <a:lstStyle/>
          <a:p>
            <a:pPr algn="l" indent="0" marL="0">
              <a:buNone/>
            </a:pPr>
            <a:r>
              <a:rPr lang="en-US" sz="1425" dirty="0">
                <a:solidFill>
                  <a:srgbClr val="15191E"/>
                </a:solidFill>
                <a:latin typeface="Microsoft YaHei UI" pitchFamily="34" charset="0"/>
                <a:ea typeface="Microsoft YaHei" pitchFamily="34" charset="-122"/>
                <a:cs typeface="Microsoft YaHei UI" pitchFamily="34" charset="-120"/>
              </a:rPr>
              <a:t>Two hires: carriers and the north</a:t>
            </a:r>
            <a:endParaRPr lang="en-US" sz="1425" dirty="0">
              <a:latin typeface="Microsoft YaHei UI" pitchFamily="34" charset="0"/>
              <a:ea typeface="Microsoft YaHei" pitchFamily="34" charset="-122"/>
              <a:cs typeface="Microsoft YaHei UI" pitchFamily="34" charset="-120"/>
            </a:endParaRPr>
          </a:p>
        </p:txBody>
      </p:sp>
      <p:sp>
        <p:nvSpPr>
          <p:cNvPr id="14" name="Shape 12"/>
          <p:cNvSpPr/>
          <p:nvPr/>
        </p:nvSpPr>
        <p:spPr>
          <a:xfrm>
            <a:off x="11246644" y="2197894"/>
            <a:ext cx="176213" cy="176213"/>
          </a:xfrm>
          <a:prstGeom prst="rect">
            <a:avLst/>
          </a:prstGeom>
          <a:noFill/>
          <a:ln w="14288">
            <a:solidFill>
              <a:srgbClr val="15191E"/>
            </a:solidFill>
            <a:prstDash val="solid"/>
          </a:ln>
        </p:spPr>
      </p:sp>
      <p:sp>
        <p:nvSpPr>
          <p:cNvPr id="15" name="Shape 13"/>
          <p:cNvSpPr/>
          <p:nvPr/>
        </p:nvSpPr>
        <p:spPr>
          <a:xfrm>
            <a:off x="6667500" y="2638425"/>
            <a:ext cx="4762500" cy="9525"/>
          </a:xfrm>
          <a:prstGeom prst="rect">
            <a:avLst/>
          </a:prstGeom>
          <a:solidFill>
            <a:srgbClr val="D9DDE2"/>
          </a:solidFill>
          <a:ln/>
        </p:spPr>
      </p:sp>
      <p:sp>
        <p:nvSpPr>
          <p:cNvPr id="16" name="Text 14"/>
          <p:cNvSpPr/>
          <p:nvPr/>
        </p:nvSpPr>
        <p:spPr>
          <a:xfrm>
            <a:off x="6667500" y="2877812"/>
            <a:ext cx="5524500" cy="251460"/>
          </a:xfrm>
          <a:prstGeom prst="rect">
            <a:avLst/>
          </a:prstGeom>
          <a:noFill/>
          <a:ln/>
        </p:spPr>
        <p:txBody>
          <a:bodyPr wrap="none" lIns="0" tIns="0" rIns="0" bIns="0" rtlCol="0" anchor="t"/>
          <a:lstStyle/>
          <a:p>
            <a:pPr algn="l" indent="0" marL="0">
              <a:buNone/>
            </a:pPr>
            <a:r>
              <a:rPr lang="en-US" sz="1650" b="1" dirty="0">
                <a:solidFill>
                  <a:srgbClr val="5B6470"/>
                </a:solidFill>
                <a:latin typeface="Bahnschrift" pitchFamily="34" charset="0"/>
                <a:ea typeface="Microsoft YaHei" pitchFamily="34" charset="-122"/>
                <a:cs typeface="Bahnschrift" pitchFamily="34" charset="-120"/>
              </a:rPr>
              <a:t>2</a:t>
            </a:r>
            <a:endParaRPr lang="en-US" sz="1650" dirty="0">
              <a:latin typeface="Bahnschrift" pitchFamily="34" charset="0"/>
              <a:ea typeface="Microsoft YaHei" pitchFamily="34" charset="-122"/>
              <a:cs typeface="Bahnschrift" pitchFamily="34" charset="-120"/>
            </a:endParaRPr>
          </a:p>
        </p:txBody>
      </p:sp>
      <p:sp>
        <p:nvSpPr>
          <p:cNvPr id="17" name="Text 15"/>
          <p:cNvSpPr/>
          <p:nvPr/>
        </p:nvSpPr>
        <p:spPr>
          <a:xfrm>
            <a:off x="7048500" y="2902469"/>
            <a:ext cx="5143500" cy="217170"/>
          </a:xfrm>
          <a:prstGeom prst="rect">
            <a:avLst/>
          </a:prstGeom>
          <a:noFill/>
          <a:ln/>
        </p:spPr>
        <p:txBody>
          <a:bodyPr wrap="none" lIns="0" tIns="0" rIns="0" bIns="0" rtlCol="0" anchor="t"/>
          <a:lstStyle/>
          <a:p>
            <a:pPr algn="l" indent="0" marL="0">
              <a:buNone/>
            </a:pPr>
            <a:r>
              <a:rPr lang="en-US" sz="1425" dirty="0">
                <a:solidFill>
                  <a:srgbClr val="15191E"/>
                </a:solidFill>
                <a:latin typeface="Microsoft YaHei UI" pitchFamily="34" charset="0"/>
                <a:ea typeface="Microsoft YaHei" pitchFamily="34" charset="-122"/>
                <a:cs typeface="Microsoft YaHei UI" pitchFamily="34" charset="-120"/>
              </a:rPr>
              <a:t>Chain store spend up to RMB 8.8m</a:t>
            </a:r>
            <a:endParaRPr lang="en-US" sz="1425" dirty="0">
              <a:latin typeface="Microsoft YaHei UI" pitchFamily="34" charset="0"/>
              <a:ea typeface="Microsoft YaHei" pitchFamily="34" charset="-122"/>
              <a:cs typeface="Microsoft YaHei UI" pitchFamily="34" charset="-120"/>
            </a:endParaRPr>
          </a:p>
        </p:txBody>
      </p:sp>
      <p:sp>
        <p:nvSpPr>
          <p:cNvPr id="18" name="Shape 16"/>
          <p:cNvSpPr/>
          <p:nvPr/>
        </p:nvSpPr>
        <p:spPr>
          <a:xfrm>
            <a:off x="11246644" y="2921794"/>
            <a:ext cx="176213" cy="176213"/>
          </a:xfrm>
          <a:prstGeom prst="rect">
            <a:avLst/>
          </a:prstGeom>
          <a:noFill/>
          <a:ln w="14288">
            <a:solidFill>
              <a:srgbClr val="15191E"/>
            </a:solidFill>
            <a:prstDash val="solid"/>
          </a:ln>
        </p:spPr>
      </p:sp>
      <p:sp>
        <p:nvSpPr>
          <p:cNvPr id="19" name="Shape 17"/>
          <p:cNvSpPr/>
          <p:nvPr/>
        </p:nvSpPr>
        <p:spPr>
          <a:xfrm>
            <a:off x="6667500" y="3362325"/>
            <a:ext cx="4762500" cy="9525"/>
          </a:xfrm>
          <a:prstGeom prst="rect">
            <a:avLst/>
          </a:prstGeom>
          <a:solidFill>
            <a:srgbClr val="D9DDE2"/>
          </a:solidFill>
          <a:ln/>
        </p:spPr>
      </p:sp>
      <p:sp>
        <p:nvSpPr>
          <p:cNvPr id="20" name="Text 18"/>
          <p:cNvSpPr/>
          <p:nvPr/>
        </p:nvSpPr>
        <p:spPr>
          <a:xfrm>
            <a:off x="6667500" y="3601712"/>
            <a:ext cx="5524500" cy="251460"/>
          </a:xfrm>
          <a:prstGeom prst="rect">
            <a:avLst/>
          </a:prstGeom>
          <a:noFill/>
          <a:ln/>
        </p:spPr>
        <p:txBody>
          <a:bodyPr wrap="none" lIns="0" tIns="0" rIns="0" bIns="0" rtlCol="0" anchor="t"/>
          <a:lstStyle/>
          <a:p>
            <a:pPr algn="l" indent="0" marL="0">
              <a:buNone/>
            </a:pPr>
            <a:r>
              <a:rPr lang="en-US" sz="1650" b="1" dirty="0">
                <a:solidFill>
                  <a:srgbClr val="5B6470"/>
                </a:solidFill>
                <a:latin typeface="Bahnschrift" pitchFamily="34" charset="0"/>
                <a:ea typeface="Microsoft YaHei" pitchFamily="34" charset="-122"/>
                <a:cs typeface="Bahnschrift" pitchFamily="34" charset="-120"/>
              </a:rPr>
              <a:t>3</a:t>
            </a:r>
            <a:endParaRPr lang="en-US" sz="1650" dirty="0">
              <a:latin typeface="Bahnschrift" pitchFamily="34" charset="0"/>
              <a:ea typeface="Microsoft YaHei" pitchFamily="34" charset="-122"/>
              <a:cs typeface="Bahnschrift" pitchFamily="34" charset="-120"/>
            </a:endParaRPr>
          </a:p>
        </p:txBody>
      </p:sp>
      <p:sp>
        <p:nvSpPr>
          <p:cNvPr id="21" name="Text 19"/>
          <p:cNvSpPr/>
          <p:nvPr/>
        </p:nvSpPr>
        <p:spPr>
          <a:xfrm>
            <a:off x="7048500" y="3626369"/>
            <a:ext cx="5143500" cy="217170"/>
          </a:xfrm>
          <a:prstGeom prst="rect">
            <a:avLst/>
          </a:prstGeom>
          <a:noFill/>
          <a:ln/>
        </p:spPr>
        <p:txBody>
          <a:bodyPr wrap="none" lIns="0" tIns="0" rIns="0" bIns="0" rtlCol="0" anchor="t"/>
          <a:lstStyle/>
          <a:p>
            <a:pPr algn="l" indent="0" marL="0">
              <a:buNone/>
            </a:pPr>
            <a:r>
              <a:rPr lang="en-US" sz="1425" dirty="0">
                <a:solidFill>
                  <a:srgbClr val="15191E"/>
                </a:solidFill>
                <a:latin typeface="Microsoft YaHei UI" pitchFamily="34" charset="0"/>
                <a:ea typeface="Microsoft YaHei" pitchFamily="34" charset="-122"/>
                <a:cs typeface="Microsoft YaHei UI" pitchFamily="34" charset="-120"/>
              </a:rPr>
              <a:t>45-day terms for northern dealers</a:t>
            </a:r>
            <a:endParaRPr lang="en-US" sz="1425" dirty="0">
              <a:latin typeface="Microsoft YaHei UI" pitchFamily="34" charset="0"/>
              <a:ea typeface="Microsoft YaHei" pitchFamily="34" charset="-122"/>
              <a:cs typeface="Microsoft YaHei UI" pitchFamily="34" charset="-120"/>
            </a:endParaRPr>
          </a:p>
        </p:txBody>
      </p:sp>
      <p:sp>
        <p:nvSpPr>
          <p:cNvPr id="22" name="Shape 20"/>
          <p:cNvSpPr/>
          <p:nvPr/>
        </p:nvSpPr>
        <p:spPr>
          <a:xfrm>
            <a:off x="11246644" y="3645694"/>
            <a:ext cx="176213" cy="176213"/>
          </a:xfrm>
          <a:prstGeom prst="rect">
            <a:avLst/>
          </a:prstGeom>
          <a:noFill/>
          <a:ln w="14288">
            <a:solidFill>
              <a:srgbClr val="15191E"/>
            </a:solidFill>
            <a:prstDash val="solid"/>
          </a:ln>
        </p:spPr>
      </p:sp>
      <p:sp>
        <p:nvSpPr>
          <p:cNvPr id="23" name="Shape 21"/>
          <p:cNvSpPr/>
          <p:nvPr/>
        </p:nvSpPr>
        <p:spPr>
          <a:xfrm>
            <a:off x="6667500" y="4086225"/>
            <a:ext cx="4762500" cy="9525"/>
          </a:xfrm>
          <a:prstGeom prst="rect">
            <a:avLst/>
          </a:prstGeom>
          <a:solidFill>
            <a:srgbClr val="D9DDE2"/>
          </a:solidFill>
          <a:ln/>
        </p:spPr>
      </p:sp>
      <p:sp>
        <p:nvSpPr>
          <p:cNvPr id="24" name="Text 22"/>
          <p:cNvSpPr/>
          <p:nvPr/>
        </p:nvSpPr>
        <p:spPr>
          <a:xfrm>
            <a:off x="6667500" y="5160256"/>
            <a:ext cx="5524500" cy="228600"/>
          </a:xfrm>
          <a:prstGeom prst="rect">
            <a:avLst/>
          </a:prstGeom>
          <a:noFill/>
          <a:ln/>
        </p:spPr>
        <p:txBody>
          <a:bodyPr wrap="none" lIns="0" tIns="0" rIns="0" bIns="0" rtlCol="0" anchor="t"/>
          <a:lstStyle/>
          <a:p>
            <a:pPr algn="l" indent="0" marL="0">
              <a:buNone/>
            </a:pPr>
            <a:r>
              <a:rPr lang="en-US" sz="1500" b="1" dirty="0">
                <a:solidFill>
                  <a:srgbClr val="15191E"/>
                </a:solidFill>
                <a:latin typeface="Microsoft YaHei UI" pitchFamily="34" charset="0"/>
                <a:ea typeface="Microsoft YaHei" pitchFamily="34" charset="-122"/>
                <a:cs typeface="Microsoft YaHei UI" pitchFamily="34" charset="-120"/>
              </a:rPr>
              <a:t>Zhou Qihang</a:t>
            </a:r>
            <a:endParaRPr lang="en-US" sz="1500" dirty="0">
              <a:latin typeface="Microsoft YaHei UI" pitchFamily="34" charset="0"/>
              <a:ea typeface="Microsoft YaHei" pitchFamily="34" charset="-122"/>
              <a:cs typeface="Microsoft YaHei UI" pitchFamily="34" charset="-120"/>
            </a:endParaRPr>
          </a:p>
        </p:txBody>
      </p:sp>
      <p:sp>
        <p:nvSpPr>
          <p:cNvPr id="25" name="Text 23"/>
          <p:cNvSpPr/>
          <p:nvPr/>
        </p:nvSpPr>
        <p:spPr>
          <a:xfrm>
            <a:off x="6667500" y="5462887"/>
            <a:ext cx="5524500" cy="160020"/>
          </a:xfrm>
          <a:prstGeom prst="rect">
            <a:avLst/>
          </a:prstGeom>
          <a:noFill/>
          <a:ln/>
        </p:spPr>
        <p:txBody>
          <a:bodyPr wrap="none" lIns="0" tIns="0" rIns="0" bIns="0" rtlCol="0" anchor="t"/>
          <a:lstStyle/>
          <a:p>
            <a:pPr algn="l" indent="0" marL="0">
              <a:buNone/>
            </a:pPr>
            <a:r>
              <a:rPr lang="en-US" sz="1050" dirty="0">
                <a:solidFill>
                  <a:srgbClr val="5B6470"/>
                </a:solidFill>
                <a:latin typeface="Microsoft YaHei UI" pitchFamily="34" charset="0"/>
                <a:ea typeface="Microsoft YaHei" pitchFamily="34" charset="-122"/>
                <a:cs typeface="Microsoft YaHei UI" pitchFamily="34" charset="-120"/>
              </a:rPr>
              <a:t>Channel Sales Manager, East China · Consumer electronics brand</a:t>
            </a:r>
            <a:endParaRPr lang="en-US" sz="1050" dirty="0">
              <a:latin typeface="Microsoft YaHei UI" pitchFamily="34" charset="0"/>
              <a:ea typeface="Microsoft YaHei" pitchFamily="34" charset="-122"/>
              <a:cs typeface="Microsoft YaHei UI" pitchFamily="34" charset="-120"/>
            </a:endParaRPr>
          </a:p>
        </p:txBody>
      </p:sp>
      <p:sp>
        <p:nvSpPr>
          <p:cNvPr id="26" name="pptwise-slidenum-s0015"/>
          <p:cNvSpPr/>
          <p:nvPr/>
        </p:nvSpPr>
        <p:spPr>
          <a:xfrm>
            <a:off x="0" y="6420653"/>
            <a:ext cx="11430000" cy="160020"/>
          </a:xfrm>
          <a:prstGeom prst="rect">
            <a:avLst/>
          </a:prstGeom>
          <a:noFill/>
          <a:ln/>
        </p:spPr>
        <p:txBody>
          <a:bodyPr wrap="none" lIns="0" tIns="0" rIns="0" bIns="0" rtlCol="0" anchor="t"/>
          <a:lstStyle/>
          <a:p>
            <a:pPr algn="r" indent="0" marL="0">
              <a:buNone/>
            </a:pPr>
            <a:fld id="{B6F15528-21DE-4FAA-801E-634DDDAF4B2B}" type="slidenum">
              <a:rPr lang="en-US" sz="1050" b="1" dirty="0">
                <a:solidFill>
                  <a:srgbClr val="15191E"/>
                </a:solidFill>
                <a:latin typeface="Bahnschrift" pitchFamily="34" charset="0"/>
                <a:ea typeface="Microsoft YaHei" pitchFamily="34" charset="-122"/>
                <a:cs typeface="Bahnschrift" pitchFamily="34" charset="-120"/>
              </a:rPr>
              <a:t>16</a:t>
            </a:fld>
            <a:endParaRPr lang="en-US" sz="1050" dirty="0">
              <a:latin typeface="Bahnschrift" pitchFamily="34" charset="0"/>
              <a:ea typeface="Microsoft YaHei" pitchFamily="34" charset="-122"/>
              <a:cs typeface="Bahnschrift"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