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这份方案由市场部提交管理层，议题是 2027 年夏天要不要把营销预算押在大型演唱会上、怎么押。先说一句话方案，再讲为什么是演出现场、为什么押演唱会不押音乐节、夏季档期、观众是谁，然后是触点地图、同类案例、归因做法、城市联动、风险预案、排期、KPI 看板和预算结构，最后请管理层定四件事。市场数据来自中国演出行业协会、协会与灯塔专业版的联合报告和公开报道，每张数据页都写了来源。方案里没有本公司的销量、用户和预算金额，本公司的部分都写成计划和待验证的指标。封面图是 AI 生成的示意图。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一句话方案。活动主题叫「开场前，散场后」。我们不去抢场馆里的冠名，而是在观众进场前和散场后的时间里接住他们：场馆外的饮品站、联名包装、凭票根换饮。原因后面会逐页讲：大型演唱会的观众近三分之二是跨城来的，多数会在当地待两天以上，几乎都在当地吃饭，时间和钱大多花在场馆外面。场馆里面归主办方和场馆管，北京警方还提示过大型活动禁带瓶装饮料。每一次接触都带一个码，杯码、包装码、门店券，首站跑完能算清楚，再决定要不要加码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为什么押现场。5000 人以上的大型营业性演出，也就是体育场和大型场馆里的演唱会、音乐节，2025 年观众 4338.58 万人次，同比增长 18.81%，票房 324.48 亿元，增长 9.49%。按 324.48 除以全国营业性演出票房 616.55 计算，约占 52.6%，大型现场已经是演出市场的主体。今年上半年还在加速：观众 2328.28 万人次，增长 20.37%，票房 171.11 亿元，增长 17.70%。我们卖的是饮料，看的是人，所以这页把观众人次放在最前面。注意协会 2025 年的全国数据按可比口径调整过，不同年份的观众人次不要直接连成走势。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为什么押演唱会、不押音乐节。两者都是 5000 人以上的大型现场，但走势在分岔。2025 年大型演唱会 2496 场，票房 295.58 亿元，增长 13.7%，观众近 3800 万人次，增长 30.8%。大型音乐节 547 场，和上年基本持平，票房 28.9 亿元，增长 22%，但观众只有 545.6 万人次，下降 6.1%，票价在涨，人在少。今年上半年灯塔平台的数字更悬殊：演唱会票房 145.44 亿元，音乐节 9.8 亿元，这是企业口径，和协会口径不能直接相加比较。供给端，上半年演唱会场均可售票数量增长 11%。音乐节方面，界面采访的业内人士说，今年 3 到 5 月大约 40 场，去年同期 90 多场，佛山草莓、长沙马栏山等音乐节取消或延期，品牌赞助的审核也在变严。所以 2027 年夏天的预算押演唱会。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夏季档期。协会和灯塔的 2024 年报告里，大型演唱会的票房高点在 5、8、9、11 月，场次在 8、9 月见顶。音乐节的双高峰在五一和十一，五一超过 60 场，十一超过 40 场，7 到 9 月只是次高。报告的月度柱图没有标数值，所以这里只标高点，不画曲线。2026 年上半年灯塔的数字也一样，演唱会 5 月票房最高，47.29 亿元。我们把 2027 演唱会季定在 6 至 9 月，覆盖暑期，正对 8、9 月的演唱会场次高峰。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观众是谁。2024 年大型演唱会观众里女性占 66.1%，18 至 34 岁占 74.9%，由 18 至 24 岁 25.8%、25 至 29 岁 31.1%、30 至 34 岁 18.0% 加总。音乐节更年轻，18 至 34 岁占 84.9%，女性 67.1%。2025 年现场音乐演出观众里 00 后占 32.5%。这正是年轻饮料品牌要的人。但大盘不等于单场：国民歌手会把年龄拉高，2024 年刀郎巡演 50 岁以上观众占 44.5%，周华健 20.3%，刘德华 10.7%。所以选场次时，看的是这个艺人的单场画像，而不是大盘。这也是我们选艺人的第一条标准：单场画像和 18 至 34 岁重合，其次是巡演场次多、没有公开负面、愿意接受道德条款。画像部分是灯塔平台的数据，相当于企业口径。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观众从哪来。2024 年大型演唱会的跨城观演比例是 64.2%，音乐节 62.2%。按演出举办城市分线看，一线城市的场子本城观众还有 46.5%，到了四线城市只剩 18.6%，省内跨城的占到 48.5%。城市越小，外地观众越多。跨城率最高的几个城市，演唱会是咸阳 93.4%、烟台 88.7%、常州 87.9%。2025 年的数字有报道写跨城、有报道写跨省，演唱会 64.6%、音乐节 68.4%，口径还没核清，这里用 2024 年已核的数。对我们的意思是：观众要坐车来、要住下、要在当地吃，高铁站、酒店、夜宵和城市本身都是触点。图片是 AI 生成的示意图。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现场动线，也就是一个跨城歌迷的演唱会周末。协会委托第三方做的问卷，样本 830 人，问的是 2024 年最后一次跨城观演。78.5% 停留 2 天及以上，其中 2 天 41.5%，3 天 24.2%。98.4% 在当地吃饭，68.1% 有市内交通支出，64.7% 购物，包括演唱会周边，30.2% 买了景区门票。当次在演出地的总花费，500 到 2000 元的占 52%。这些是有这项支出的人占多少，不是钱怎么分，所以不画消费构成饼图。2025 年铁路开出了 100 多趟歌迷专列。演出中这一段是主办方和场馆的地盘，我们的触点放在开场前、散场后和第二天。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触点地图。四个地方，每处只做一件事。场外：在排队区和接驳点设饮品站，现制杯装，当场喝完，杯上印码。场内：主办方和场馆说了算，我们只在主办方允许的范围内谈指定饮品和应援互动。场后：散场的接驳点做补给，发夜宵门店券。城市：申请成为票根商户，凭票根到门店换一杯，另外做城市限定包装的联名款。北京警方 2026 年端午大型活动提示把瓶装饮料列为禁带物品，这是北京特定时段的提示，不是全国规定，但说明往场内送瓶装饮料这条路不稳，所以我们不发瓶装让观众带进场。四张图都是 AI 生成的示意图。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同行做过什么。饮料、茶饮、乳品在现场已经有成套做法：冠名、饮品站、联名套餐、联名包装、买产品抽门票、扫码得票。沪上阿姨 2024 年和张杰巡演做联名双杯套餐，12 个城市 700 多家门店上架，企业和平台口径是 10 分钟销量破 1 万份，同时也出现了系统崩溃。战马冠名新疆超级草莓音乐节的全场饮品站，近 8 万是全场人数，不是品牌触达人数。畅轻做联名包装、买酸奶抽门票，没有披露效果。伊利须尽欢、洋河梦之蓝报的都是曝光量和播放量。关键在于：这些效果几乎都是企业自报的曝光、热搜和售罄，我们查不到一例公开、可归因的销量或复购数字。这正是本方案要补上的：每一次接触都要能算到销量上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归因怎么做。每一个触点都发一个码：饮品站的杯码、联名款的包装码、票根换饮的门店券，码里带着城市和场次。观众扫码进小程序领门店券，券在门店和便利店核销，核销记录可以算回到具体的场次和触点。再看扫码的人 30 天内有没有再买。最后一步最重要：拿演出城市和没有演出的同类城市做对照，看联名款和门店销量的差，这样才知道多卖的是不是演唱会带来的。下面的表说清楚每种码能算清什么、首站还要验证什么。核心问题是现场试饮能不能变成门店购买，同行的公开案例里，这一环没有一例给出过数字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城市联动。城市已经在主动接住歌迷。国务院办公厅 2025 年 1 月的文件把跟着演出去旅行写成全国措施。南京的乐享 1+3 从 2025 年 5 月开始，观演当天和前后一周凭票享受景区、住宿餐饮和商场三类优惠，到 10 月有 453 家商户参与。上海浦东 2025 年 5 月到 9 月，电子票根换酒店和景区优惠，区财政补贴 30%，商家让利 20%，购票和预订的实名信息要一致。青岛今年的票根经济 3.0 有超过 800 家商户，还延长地铁、开散场接驳专线。中演协测算 2025 年大型演出的带动系数是 1 比 6.85，票房以外的消费超过 2200 亿元，但测算方法没有公开，它只能说明城市为什么欢迎演出，不能拿来算我们的回报。我们的做法是申请成为这些城市的票根商户，凭当场票根到门店换一杯，换饮券同样带码，可以核销。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风险和预案。六类风险都在最近一两年真实发生过。天气：2026 年 7 月台风巴威，邓紫棋杭州站 3 场取消，主办方全额退票并补交通和酒店。5 月天津泡泡岛音乐节强风吹坏舞台。预案是站点物料可以转场，门店券跟着改期顺延。执行事故：2025 年五一元气森林北京音乐节，乐队迟到，压轴从宣传的 30 分钟缩到约 7 分钟，现场喊退票，品牌官微评论区沦陷。品牌自办音乐节，出了事主语就是品牌，所以我们不自办，舞台交给主办方，我们只管场外站点。艺人：2021 年张哲瀚事件，娃哈哈率先解约，4 小时 21 分内 26 个品牌全部解约。预案是只签场次层面的合作，不签代言，合同含道德条款，出事 4 小时内下线全部物料。黄牛：镇江一个团伙两年抢票 6 万多张，非法获利 1600 多万元。激励门票只走实名，中奖人就是观演人。退票：中消协 2025 年上半年的分析，演唱会投诉翻番，退票诉求超过九成，激励票的退改规则提前写清。最后一条和饮料直接相关：北京警方 2026 年端午大型活动提示禁带瓶装饮料，这是北京特定时段的提示，不是全国规定，但我们的打法默认场外现制杯装、当场喝完。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活动排期。今年 10 月拍板立项。11 月到明年 1 月选城市、谈主办方和场馆，首批城市优先选演唱会密集、跨城率高、已经有票根政策的城市。联名包装从 12 月开始设计，5 月前生产完，包装码随生产印制，归因看板和票根商户、门店券也在 5 月前接好。2027 年 6 月首站试点，这是整张表最关键的一格：首站复盘过关才拨第二批预算。7 到 9 月是演唱会季的正式执行，覆盖 8、9 月的场次高峰，9 月底交收官复盘。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KPI 看板。看板上只放能核销的数，曝光和热搜不进看板。六个指标：杯码核销，饮品站领取并扫码的杯数，按城市和场次拆。门店券核销率，散场后 7 天内核销张数除以发放张数。联名款增量，演出城市和没有演出的对照城市的联名款周销量之差，这是最接近真实增量的一个数。30 天复购，扫码会员 30 天内再次购买的比例。票根换饮的核销次数，按城市和商户拆。舆情，负面提及占比，一旦触发就启动 4 小时处置流程。现在不写目标值，因为没有任何一个公开案例能给出可信的基线。首站跑完给出基线，再定第二批的目标值。看板每周报管理层。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预算结构。这里只报类别和拟定比例，金额另行报批。场外饮品站和物料占 30%，是最大的一块。联名包装和门店活动 25%。票根合作和门票激励 15%。内容和线上投放 15%。归因系统和数据 8%，风险准备金 7%，这两项合计 15%，单列，不挪作他用：没有归因，这笔钱花完说不清效果。没有准备金，台风或改期一来就要临时追加。拨付分两批，首站复盘过关再拨第二批。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请管理层今天定四件事。第一是方向：2027 年夏天押大型演唱会的场外和城市，不冠名、不自办音乐节，6 到 9 月执行。第二是预算：按六类比例编制，分两批拨付，首站复盘过关再拨第二批，金额另行报批。第三是归因口径：没有核销码的项目不立项，看板每周报管理层，目标值等首站跑完再定。第四是风险授权：艺人合作只签场次层面，合同含道德条款，一旦出事，市场部负责人有权在 4 小时内下线全部物料，不用层层报批，2021 年那次 26 个品牌在 4 小时多一点内全部解约，慢了就被动。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如果今天能拍板，11 月拿出首批城市和场次清单，开始和主办方谈第一站，12 月联名包装立项，2027 年 6 月首站开场。背景图是 AI 生成的示意图。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vg2pptx-gradient-s0000-000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2A1E3F">
                  <a:alpha val="97000"/>
                </a:srgbClr>
              </a:gs>
              <a:gs pos="40000">
                <a:srgbClr val="2A1E3F">
                  <a:alpha val="75000"/>
                </a:srgbClr>
              </a:gs>
              <a:gs pos="72000">
                <a:srgbClr val="2A1E3F">
                  <a:alpha val="10000"/>
                </a:srgbClr>
              </a:gs>
            </a:gsLst>
            <a:lin ang="162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8984707" y="5239573"/>
            <a:ext cx="93284" cy="83950"/>
          </a:xfrm>
          <a:custGeom>
            <a:avLst/>
            <a:gdLst/>
            <a:ahLst/>
            <a:cxnLst/>
            <a:rect l="l" t="t" r="r" b="b"/>
            <a:pathLst>
              <a:path w="93284" h="83950">
                <a:moveTo>
                  <a:pt x="34325" y="2892"/>
                </a:moveTo>
                <a:lnTo>
                  <a:pt x="87569" y="42992"/>
                </a:lnTo>
                <a:arcTo hR="14288" wR="14288" stAng="18412194" swAng="5400000"/>
                <a:lnTo>
                  <a:pt x="78902" y="78235"/>
                </a:lnTo>
                <a:arcTo hR="14288" wR="14288" stAng="2212194" swAng="5400000"/>
                <a:lnTo>
                  <a:pt x="5654" y="40897"/>
                </a:lnTo>
                <a:arcTo hR="14288" wR="14288" stAng="7630501" swAng="5395493"/>
                <a:lnTo>
                  <a:pt x="14322" y="5654"/>
                </a:lnTo>
                <a:arcTo hR="14288" wR="14288" stAng="13030501" swAng="5395493"/>
                <a:close/>
              </a:path>
            </a:pathLst>
          </a:custGeom>
          <a:solidFill>
            <a:srgbClr val="E84F8A">
              <a:alpha val="90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8954357" y="5069110"/>
            <a:ext cx="57150" cy="47625"/>
          </a:xfrm>
          <a:custGeom>
            <a:avLst/>
            <a:gdLst/>
            <a:ahLst/>
            <a:cxnLst/>
            <a:rect l="l" t="t" r="r" b="b"/>
            <a:pathLst>
              <a:path w="57150" h="47625">
                <a:moveTo>
                  <a:pt x="14288" y="0"/>
                </a:moveTo>
                <a:lnTo>
                  <a:pt x="42863" y="0"/>
                </a:lnTo>
                <a:arcTo hR="14288" wR="14288" stAng="16200000" swAng="5400000"/>
                <a:lnTo>
                  <a:pt x="57150" y="33338"/>
                </a:lnTo>
                <a:arcTo hR="14288" wR="14288" stAng="0" swAng="5400000"/>
                <a:lnTo>
                  <a:pt x="14288" y="47625"/>
                </a:lnTo>
                <a:arcTo hR="14288" wR="14288" stAng="5400000" swAng="5400000"/>
                <a:lnTo>
                  <a:pt x="0" y="14288"/>
                </a:lnTo>
                <a:arcTo hR="14288" wR="14288" stAng="10800000" swAng="5400000"/>
                <a:close/>
              </a:path>
            </a:pathLst>
          </a:custGeom>
          <a:solidFill>
            <a:srgbClr val="F0B429">
              <a:alpha val="90000"/>
            </a:srgbClr>
          </a:solidFill>
          <a:ln/>
        </p:spPr>
      </p:sp>
      <p:sp>
        <p:nvSpPr>
          <p:cNvPr id="6" name="Shape 3"/>
          <p:cNvSpPr/>
          <p:nvPr/>
        </p:nvSpPr>
        <p:spPr>
          <a:xfrm>
            <a:off x="11132205" y="3691941"/>
            <a:ext cx="101676" cy="126866"/>
          </a:xfrm>
          <a:custGeom>
            <a:avLst/>
            <a:gdLst/>
            <a:ahLst/>
            <a:cxnLst/>
            <a:rect l="l" t="t" r="r" b="b"/>
            <a:pathLst>
              <a:path w="101676" h="126866">
                <a:moveTo>
                  <a:pt x="2330" y="94341"/>
                </a:moveTo>
                <a:lnTo>
                  <a:pt x="59385" y="6521"/>
                </a:lnTo>
                <a:arcTo hR="14288" wR="14288" stAng="12775710" swAng="5415279"/>
                <a:lnTo>
                  <a:pt x="95199" y="12712"/>
                </a:lnTo>
                <a:arcTo hR="14288" wR="14288" stAng="18188200" swAng="5383575"/>
                <a:lnTo>
                  <a:pt x="42335" y="120345"/>
                </a:lnTo>
                <a:arcTo hR="14288" wR="14288" stAng="1975710" swAng="5415279"/>
                <a:lnTo>
                  <a:pt x="6521" y="114153"/>
                </a:lnTo>
                <a:arcTo hR="14288" wR="14288" stAng="7375710" swAng="5415279"/>
                <a:close/>
              </a:path>
            </a:pathLst>
          </a:custGeom>
          <a:solidFill>
            <a:srgbClr val="4FC1E9">
              <a:alpha val="90000"/>
            </a:srgbClr>
          </a:solidFill>
          <a:ln/>
        </p:spPr>
      </p:sp>
      <p:sp>
        <p:nvSpPr>
          <p:cNvPr id="7" name="Shape 4"/>
          <p:cNvSpPr/>
          <p:nvPr/>
        </p:nvSpPr>
        <p:spPr>
          <a:xfrm>
            <a:off x="10521723" y="5086069"/>
            <a:ext cx="129487" cy="96003"/>
          </a:xfrm>
          <a:custGeom>
            <a:avLst/>
            <a:gdLst/>
            <a:ahLst/>
            <a:cxnLst/>
            <a:rect l="l" t="t" r="r" b="b"/>
            <a:pathLst>
              <a:path w="129487" h="96003">
                <a:moveTo>
                  <a:pt x="30453" y="1805"/>
                </a:moveTo>
                <a:lnTo>
                  <a:pt x="122084" y="52574"/>
                </a:lnTo>
                <a:arcTo hR="14288" wR="14288" stAng="17928453" swAng="5407410"/>
                <a:lnTo>
                  <a:pt x="118464" y="88673"/>
                </a:lnTo>
                <a:arcTo hR="14288" wR="14288" stAng="1748493" swAng="5398472"/>
                <a:lnTo>
                  <a:pt x="7403" y="43430"/>
                </a:lnTo>
                <a:arcTo hR="14288" wR="14288" stAng="7128453" swAng="5407410"/>
                <a:lnTo>
                  <a:pt x="11022" y="7330"/>
                </a:lnTo>
                <a:arcTo hR="14288" wR="14288" stAng="12548493" swAng="5398472"/>
                <a:close/>
              </a:path>
            </a:pathLst>
          </a:custGeom>
          <a:solidFill>
            <a:srgbClr val="9BE36D">
              <a:alpha val="90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10873158" y="4060497"/>
            <a:ext cx="78412" cy="95843"/>
          </a:xfrm>
          <a:custGeom>
            <a:avLst/>
            <a:gdLst/>
            <a:ahLst/>
            <a:cxnLst/>
            <a:rect l="l" t="t" r="r" b="b"/>
            <a:pathLst>
              <a:path w="78412" h="95843">
                <a:moveTo>
                  <a:pt x="43159" y="7155"/>
                </a:moveTo>
                <a:lnTo>
                  <a:pt x="76497" y="64876"/>
                </a:lnTo>
                <a:arcTo hR="14288" wR="14288" stAng="19799192" swAng="5403820"/>
                <a:lnTo>
                  <a:pt x="54780" y="93927"/>
                </a:lnTo>
                <a:arcTo hR="14288" wR="14288" stAng="3599192" swAng="5403820"/>
                <a:lnTo>
                  <a:pt x="1916" y="30967"/>
                </a:lnTo>
                <a:arcTo hR="14288" wR="14288" stAng="8999192" swAng="5403820"/>
                <a:lnTo>
                  <a:pt x="23633" y="1916"/>
                </a:lnTo>
                <a:arcTo hR="14288" wR="14288" stAng="14399192" swAng="5403820"/>
                <a:close/>
              </a:path>
            </a:pathLst>
          </a:custGeom>
          <a:solidFill>
            <a:srgbClr val="E84F8A">
              <a:alpha val="9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8666155" y="3670007"/>
            <a:ext cx="97409" cy="57878"/>
          </a:xfrm>
          <a:custGeom>
            <a:avLst/>
            <a:gdLst/>
            <a:ahLst/>
            <a:cxnLst/>
            <a:rect l="l" t="t" r="r" b="b"/>
            <a:pathLst>
              <a:path w="97409" h="57878">
                <a:moveTo>
                  <a:pt x="19502" y="166"/>
                </a:moveTo>
                <a:lnTo>
                  <a:pt x="85415" y="10644"/>
                </a:lnTo>
                <a:arcTo hR="14288" wR="14288" stAng="16754189" swAng="5396944"/>
                <a:lnTo>
                  <a:pt x="94273" y="45791"/>
                </a:lnTo>
                <a:arcTo hR="14288" wR="14288" stAng="531563" swAng="5415966"/>
                <a:lnTo>
                  <a:pt x="12072" y="47220"/>
                </a:lnTo>
                <a:arcTo hR="14288" wR="14288" stAng="5935123" swAng="5389763"/>
                <a:lnTo>
                  <a:pt x="3214" y="12072"/>
                </a:lnTo>
                <a:arcTo hR="14288" wR="14288" stAng="11335123" swAng="5389763"/>
                <a:close/>
              </a:path>
            </a:pathLst>
          </a:custGeom>
          <a:solidFill>
            <a:srgbClr val="F0B429">
              <a:alpha val="9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9289140" y="4454445"/>
            <a:ext cx="57669" cy="39567"/>
          </a:xfrm>
          <a:custGeom>
            <a:avLst/>
            <a:gdLst/>
            <a:ahLst/>
            <a:cxnLst/>
            <a:rect l="l" t="t" r="r" b="b"/>
            <a:pathLst>
              <a:path w="57669" h="39567">
                <a:moveTo>
                  <a:pt x="15547" y="16"/>
                </a:moveTo>
                <a:lnTo>
                  <a:pt x="44122" y="1445"/>
                </a:lnTo>
                <a:arcTo hR="14288" wR="14288" stAng="16378284" swAng="5409778"/>
                <a:lnTo>
                  <a:pt x="57171" y="26020"/>
                </a:lnTo>
                <a:arcTo hR="14288" wR="14288" stAng="178284" swAng="5409778"/>
                <a:lnTo>
                  <a:pt x="13547" y="38021"/>
                </a:lnTo>
                <a:arcTo hR="14288" wR="14288" stAng="5578284" swAng="5409778"/>
                <a:lnTo>
                  <a:pt x="593" y="13542"/>
                </a:lnTo>
                <a:arcTo hR="14288" wR="14288" stAng="10979461" swAng="5385714"/>
                <a:close/>
              </a:path>
            </a:pathLst>
          </a:custGeom>
          <a:solidFill>
            <a:srgbClr val="9BE36D">
              <a:alpha val="90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9669067" y="4914614"/>
            <a:ext cx="123776" cy="106870"/>
          </a:xfrm>
          <a:custGeom>
            <a:avLst/>
            <a:gdLst/>
            <a:ahLst/>
            <a:cxnLst/>
            <a:rect l="l" t="t" r="r" b="b"/>
            <a:pathLst>
              <a:path w="123776" h="106870">
                <a:moveTo>
                  <a:pt x="34431" y="2857"/>
                </a:moveTo>
                <a:lnTo>
                  <a:pt x="118061" y="65913"/>
                </a:lnTo>
                <a:arcTo hR="14288" wR="14288" stAng="18412194" swAng="5400000"/>
                <a:lnTo>
                  <a:pt x="109393" y="101156"/>
                </a:lnTo>
                <a:arcTo hR="14288" wR="14288" stAng="2212194" swAng="5400000"/>
                <a:lnTo>
                  <a:pt x="5761" y="40957"/>
                </a:lnTo>
                <a:arcTo hR="14288" wR="14288" stAng="7598394" swAng="5432163"/>
                <a:lnTo>
                  <a:pt x="14429" y="5715"/>
                </a:lnTo>
                <a:arcTo hR="14288" wR="14288" stAng="13012194" swAng="5400000"/>
                <a:close/>
              </a:path>
            </a:pathLst>
          </a:custGeom>
          <a:solidFill>
            <a:srgbClr val="E84F8A">
              <a:alpha val="9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498580" y="4417746"/>
            <a:ext cx="100013" cy="88913"/>
          </a:xfrm>
          <a:custGeom>
            <a:avLst/>
            <a:gdLst/>
            <a:ahLst/>
            <a:cxnLst/>
            <a:rect l="l" t="t" r="r" b="b"/>
            <a:pathLst>
              <a:path w="100013" h="88913">
                <a:moveTo>
                  <a:pt x="82201" y="6521"/>
                </a:moveTo>
                <a:lnTo>
                  <a:pt x="97727" y="30524"/>
                </a:lnTo>
                <a:arcTo hR="14288" wR="14288" stAng="19628225" swAng="5383575"/>
                <a:lnTo>
                  <a:pt x="37624" y="86626"/>
                </a:lnTo>
                <a:arcTo hR="14288" wR="14288" stAng="3428225" swAng="5383575"/>
                <a:lnTo>
                  <a:pt x="2286" y="58432"/>
                </a:lnTo>
                <a:arcTo hR="14288" wR="14288" stAng="8828225" swAng="5383575"/>
                <a:lnTo>
                  <a:pt x="62389" y="2330"/>
                </a:lnTo>
                <a:arcTo hR="14288" wR="14288" stAng="14209011" swAng="5415279"/>
                <a:close/>
              </a:path>
            </a:pathLst>
          </a:custGeom>
          <a:solidFill>
            <a:srgbClr val="F0B429">
              <a:alpha val="9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8881574" y="4823871"/>
            <a:ext cx="122490" cy="92158"/>
          </a:xfrm>
          <a:custGeom>
            <a:avLst/>
            <a:gdLst/>
            <a:ahLst/>
            <a:cxnLst/>
            <a:rect l="l" t="t" r="r" b="b"/>
            <a:pathLst>
              <a:path w="122490" h="92158">
                <a:moveTo>
                  <a:pt x="26873" y="2161"/>
                </a:moveTo>
                <a:lnTo>
                  <a:pt x="115741" y="57596"/>
                </a:lnTo>
                <a:arcTo hR="14288" wR="14288" stAng="18110841" swAng="5411688"/>
                <a:lnTo>
                  <a:pt x="115265" y="85409"/>
                </a:lnTo>
                <a:arcTo hR="14288" wR="14288" stAng="1910841" swAng="5411688"/>
                <a:lnTo>
                  <a:pt x="6680" y="34450"/>
                </a:lnTo>
                <a:arcTo hR="14288" wR="14288" stAng="7330246" swAng="5404431"/>
                <a:lnTo>
                  <a:pt x="7252" y="6637"/>
                </a:lnTo>
                <a:arcTo hR="14288" wR="14288" stAng="12742420" swAng="5372880"/>
                <a:close/>
              </a:path>
            </a:pathLst>
          </a:custGeom>
          <a:solidFill>
            <a:srgbClr val="4FC1E9">
              <a:alpha val="9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960023" y="5330896"/>
            <a:ext cx="62839" cy="59643"/>
          </a:xfrm>
          <a:custGeom>
            <a:avLst/>
            <a:gdLst/>
            <a:ahLst/>
            <a:cxnLst/>
            <a:rect l="l" t="t" r="r" b="b"/>
            <a:pathLst>
              <a:path w="62839" h="59643">
                <a:moveTo>
                  <a:pt x="31446" y="2056"/>
                </a:moveTo>
                <a:lnTo>
                  <a:pt x="55926" y="16724"/>
                </a:lnTo>
                <a:arcTo hR="14288" wR="14288" stAng="18064270" swAng="5402827"/>
                <a:lnTo>
                  <a:pt x="50973" y="52729"/>
                </a:lnTo>
                <a:arcTo hR="14288" wR="14288" stAng="1864270" swAng="5402827"/>
                <a:lnTo>
                  <a:pt x="6872" y="42823"/>
                </a:lnTo>
                <a:arcTo hR="14288" wR="14288" stAng="7276058" swAng="5371428"/>
                <a:lnTo>
                  <a:pt x="11825" y="6914"/>
                </a:lnTo>
                <a:arcTo hR="14288" wR="14288" stAng="12664270" swAng="5402827"/>
                <a:close/>
              </a:path>
            </a:pathLst>
          </a:custGeom>
          <a:solidFill>
            <a:srgbClr val="9BE36D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609600" y="609600"/>
            <a:ext cx="514350" cy="285750"/>
          </a:xfrm>
          <a:prstGeom prst="roundRect">
            <a:avLst>
              <a:gd name="adj" fmla="val 20000"/>
            </a:avLst>
          </a:prstGeom>
          <a:solidFill>
            <a:srgbClr val="E84F8A"/>
          </a:solidFill>
          <a:ln/>
        </p:spPr>
      </p:sp>
      <p:sp>
        <p:nvSpPr>
          <p:cNvPr id="16" name="Text 13"/>
          <p:cNvSpPr/>
          <p:nvPr/>
        </p:nvSpPr>
        <p:spPr>
          <a:xfrm>
            <a:off x="0" y="690139"/>
            <a:ext cx="1676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spc="75" kern="0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提</a:t>
            </a:r>
            <a:pPr algn="ctr" indent="0" marL="0">
              <a:buNone/>
            </a:pPr>
            <a:r>
              <a:rPr lang="en-US" sz="900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1066800" y="609600"/>
            <a:ext cx="1666875" cy="285750"/>
          </a:xfrm>
          <a:prstGeom prst="roundRect">
            <a:avLst>
              <a:gd name="adj" fmla="val 20000"/>
            </a:avLst>
          </a:prstGeom>
          <a:solidFill>
            <a:srgbClr val="35284E"/>
          </a:solidFill>
          <a:ln/>
        </p:spPr>
      </p:sp>
      <p:sp>
        <p:nvSpPr>
          <p:cNvPr id="18" name="Text 15"/>
          <p:cNvSpPr/>
          <p:nvPr/>
        </p:nvSpPr>
        <p:spPr>
          <a:xfrm>
            <a:off x="1200150" y="671812"/>
            <a:ext cx="109918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市场部 · 2026 年 10 月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6"/>
          <p:cNvSpPr/>
          <p:nvPr/>
        </p:nvSpPr>
        <p:spPr>
          <a:xfrm>
            <a:off x="1076325" y="609600"/>
            <a:ext cx="0" cy="285750"/>
          </a:xfrm>
          <a:prstGeom prst="line">
            <a:avLst/>
          </a:prstGeom>
          <a:noFill/>
          <a:ln w="19050">
            <a:solidFill>
              <a:srgbClr val="2A1E3F"/>
            </a:solidFill>
            <a:prstDash val="dash"/>
          </a:ln>
        </p:spPr>
      </p:sp>
      <p:sp>
        <p:nvSpPr>
          <p:cNvPr id="20" name="Shape 17"/>
          <p:cNvSpPr/>
          <p:nvPr/>
        </p:nvSpPr>
        <p:spPr>
          <a:xfrm>
            <a:off x="1009650" y="552450"/>
            <a:ext cx="114300" cy="11430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21" name="Shape 18"/>
          <p:cNvSpPr/>
          <p:nvPr/>
        </p:nvSpPr>
        <p:spPr>
          <a:xfrm>
            <a:off x="1009650" y="838200"/>
            <a:ext cx="114300" cy="11430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22" name="Text 19"/>
          <p:cNvSpPr/>
          <p:nvPr/>
        </p:nvSpPr>
        <p:spPr>
          <a:xfrm>
            <a:off x="609600" y="3864606"/>
            <a:ext cx="11582400" cy="822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2027 夏季演唱会季</a:t>
            </a:r>
            <a:endParaRPr lang="en-US" sz="54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0"/>
          <p:cNvSpPr/>
          <p:nvPr/>
        </p:nvSpPr>
        <p:spPr>
          <a:xfrm>
            <a:off x="609600" y="4790950"/>
            <a:ext cx="1158240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E84F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开场前，散场后：在跨城歌迷的演唱会周末里接住他们</a:t>
            </a:r>
            <a:endParaRPr lang="en-US" sz="19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1"/>
          <p:cNvSpPr/>
          <p:nvPr/>
        </p:nvSpPr>
        <p:spPr>
          <a:xfrm>
            <a:off x="616744" y="5493544"/>
            <a:ext cx="1147763" cy="366713"/>
          </a:xfrm>
          <a:prstGeom prst="roundRect">
            <a:avLst>
              <a:gd name="adj" fmla="val 50000"/>
            </a:avLst>
          </a:prstGeom>
          <a:noFill/>
          <a:ln w="14288">
            <a:solidFill>
              <a:srgbClr val="4A3A66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800100" y="5595938"/>
            <a:ext cx="5358" cy="28575"/>
          </a:xfrm>
          <a:custGeom>
            <a:avLst/>
            <a:gdLst/>
            <a:ahLst/>
            <a:cxnLst/>
            <a:rect l="l" t="t" r="r" b="b"/>
            <a:pathLst>
              <a:path w="5358" h="28575">
                <a:moveTo>
                  <a:pt x="0" y="0"/>
                </a:moveTo>
                <a:lnTo>
                  <a:pt x="0" y="28575"/>
                </a:lnTo>
              </a:path>
            </a:pathLst>
          </a:custGeom>
          <a:noFill/>
          <a:ln w="14288">
            <a:solidFill>
              <a:srgbClr val="E84F8A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857250" y="5595938"/>
            <a:ext cx="5358" cy="28575"/>
          </a:xfrm>
          <a:custGeom>
            <a:avLst/>
            <a:gdLst/>
            <a:ahLst/>
            <a:cxnLst/>
            <a:rect l="l" t="t" r="r" b="b"/>
            <a:pathLst>
              <a:path w="5358" h="28575">
                <a:moveTo>
                  <a:pt x="0" y="0"/>
                </a:moveTo>
                <a:lnTo>
                  <a:pt x="0" y="28575"/>
                </a:lnTo>
              </a:path>
            </a:pathLst>
          </a:custGeom>
          <a:noFill/>
          <a:ln w="14288">
            <a:solidFill>
              <a:srgbClr val="E84F8A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764381" y="5610225"/>
            <a:ext cx="128588" cy="128588"/>
          </a:xfrm>
          <a:prstGeom prst="roundRect">
            <a:avLst>
              <a:gd name="adj" fmla="val 11111"/>
            </a:avLst>
          </a:prstGeom>
          <a:noFill/>
          <a:ln w="14288">
            <a:solidFill>
              <a:srgbClr val="E84F8A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764381" y="5653088"/>
            <a:ext cx="128588" cy="5358"/>
          </a:xfrm>
          <a:custGeom>
            <a:avLst/>
            <a:gdLst/>
            <a:ahLst/>
            <a:cxnLst/>
            <a:rect l="l" t="t" r="r" b="b"/>
            <a:pathLst>
              <a:path w="128588" h="5358">
                <a:moveTo>
                  <a:pt x="0" y="0"/>
                </a:moveTo>
                <a:lnTo>
                  <a:pt x="128588" y="0"/>
                </a:lnTo>
              </a:path>
            </a:pathLst>
          </a:custGeom>
          <a:noFill/>
          <a:ln w="14288">
            <a:solidFill>
              <a:srgbClr val="E84F8A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800100" y="5681663"/>
            <a:ext cx="5358" cy="5358"/>
          </a:xfrm>
          <a:custGeom>
            <a:avLst/>
            <a:gdLst/>
            <a:ahLst/>
            <a:cxnLst/>
            <a:rect l="l" t="t" r="r" b="b"/>
            <a:pathLst>
              <a:path w="5358" h="5358">
                <a:moveTo>
                  <a:pt x="0" y="0"/>
                </a:moveTo>
                <a:lnTo>
                  <a:pt x="71" y="0"/>
                </a:lnTo>
              </a:path>
            </a:pathLst>
          </a:custGeom>
          <a:noFill/>
          <a:ln w="14288">
            <a:solidFill>
              <a:srgbClr val="E84F8A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828675" y="5681663"/>
            <a:ext cx="5358" cy="5358"/>
          </a:xfrm>
          <a:custGeom>
            <a:avLst/>
            <a:gdLst/>
            <a:ahLst/>
            <a:cxnLst/>
            <a:rect l="l" t="t" r="r" b="b"/>
            <a:pathLst>
              <a:path w="5358" h="5358">
                <a:moveTo>
                  <a:pt x="0" y="0"/>
                </a:moveTo>
                <a:lnTo>
                  <a:pt x="71" y="0"/>
                </a:lnTo>
              </a:path>
            </a:pathLst>
          </a:custGeom>
          <a:noFill/>
          <a:ln w="14288">
            <a:solidFill>
              <a:srgbClr val="E84F8A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857250" y="5681663"/>
            <a:ext cx="5358" cy="5358"/>
          </a:xfrm>
          <a:custGeom>
            <a:avLst/>
            <a:gdLst/>
            <a:ahLst/>
            <a:cxnLst/>
            <a:rect l="l" t="t" r="r" b="b"/>
            <a:pathLst>
              <a:path w="5358" h="5358">
                <a:moveTo>
                  <a:pt x="0" y="0"/>
                </a:moveTo>
                <a:lnTo>
                  <a:pt x="71" y="0"/>
                </a:lnTo>
              </a:path>
            </a:pathLst>
          </a:custGeom>
          <a:noFill/>
          <a:ln w="14288">
            <a:solidFill>
              <a:srgbClr val="E84F8A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800100" y="5710238"/>
            <a:ext cx="5358" cy="5358"/>
          </a:xfrm>
          <a:custGeom>
            <a:avLst/>
            <a:gdLst/>
            <a:ahLst/>
            <a:cxnLst/>
            <a:rect l="l" t="t" r="r" b="b"/>
            <a:pathLst>
              <a:path w="5358" h="5358">
                <a:moveTo>
                  <a:pt x="0" y="0"/>
                </a:moveTo>
                <a:lnTo>
                  <a:pt x="71" y="0"/>
                </a:lnTo>
              </a:path>
            </a:pathLst>
          </a:custGeom>
          <a:noFill/>
          <a:ln w="14288">
            <a:solidFill>
              <a:srgbClr val="E84F8A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828675" y="5710238"/>
            <a:ext cx="5358" cy="5358"/>
          </a:xfrm>
          <a:custGeom>
            <a:avLst/>
            <a:gdLst/>
            <a:ahLst/>
            <a:cxnLst/>
            <a:rect l="l" t="t" r="r" b="b"/>
            <a:pathLst>
              <a:path w="5358" h="5358">
                <a:moveTo>
                  <a:pt x="0" y="0"/>
                </a:moveTo>
                <a:lnTo>
                  <a:pt x="71" y="0"/>
                </a:lnTo>
              </a:path>
            </a:pathLst>
          </a:custGeom>
          <a:noFill/>
          <a:ln w="14288">
            <a:solidFill>
              <a:srgbClr val="E84F8A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857250" y="5710238"/>
            <a:ext cx="5358" cy="5358"/>
          </a:xfrm>
          <a:custGeom>
            <a:avLst/>
            <a:gdLst/>
            <a:ahLst/>
            <a:cxnLst/>
            <a:rect l="l" t="t" r="r" b="b"/>
            <a:pathLst>
              <a:path w="5358" h="5358">
                <a:moveTo>
                  <a:pt x="0" y="0"/>
                </a:moveTo>
                <a:lnTo>
                  <a:pt x="71" y="0"/>
                </a:lnTo>
              </a:path>
            </a:pathLst>
          </a:custGeom>
          <a:noFill/>
          <a:ln w="14288">
            <a:solidFill>
              <a:srgbClr val="E84F8A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1009650" y="5596598"/>
            <a:ext cx="111823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 至 9 月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3"/>
          <p:cNvSpPr/>
          <p:nvPr/>
        </p:nvSpPr>
        <p:spPr>
          <a:xfrm>
            <a:off x="1893094" y="5493544"/>
            <a:ext cx="1709738" cy="366713"/>
          </a:xfrm>
          <a:prstGeom prst="roundRect">
            <a:avLst>
              <a:gd name="adj" fmla="val 50000"/>
            </a:avLst>
          </a:prstGeom>
          <a:noFill/>
          <a:ln w="14288">
            <a:solidFill>
              <a:srgbClr val="4A3A66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2047875" y="5595938"/>
            <a:ext cx="114300" cy="142873"/>
          </a:xfrm>
          <a:custGeom>
            <a:avLst/>
            <a:gdLst/>
            <a:ahLst/>
            <a:cxnLst/>
            <a:rect l="l" t="t" r="r" b="b"/>
            <a:pathLst>
              <a:path w="114300" h="142873">
                <a:moveTo>
                  <a:pt x="114300" y="57150"/>
                </a:moveTo>
                <a:cubicBezTo>
                  <a:pt x="114300" y="92819"/>
                  <a:pt x="74731" y="129966"/>
                  <a:pt x="61443" y="141439"/>
                </a:cubicBezTo>
                <a:arcTo hR="7144" wR="7144" stAng="3183507" swAng="4432986"/>
                <a:cubicBezTo>
                  <a:pt x="39569" y="129966"/>
                  <a:pt x="0" y="92819"/>
                  <a:pt x="0" y="57150"/>
                </a:cubicBezTo>
                <a:arcTo hR="57150" wR="57150" stAng="10800000" swAng="10800000"/>
              </a:path>
            </a:pathLst>
          </a:custGeom>
          <a:noFill/>
          <a:ln w="14288">
            <a:solidFill>
              <a:srgbClr val="E84F8A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2083594" y="5631656"/>
            <a:ext cx="42863" cy="42863"/>
          </a:xfrm>
          <a:prstGeom prst="ellipse">
            <a:avLst/>
          </a:prstGeom>
          <a:noFill/>
          <a:ln w="14288">
            <a:solidFill>
              <a:srgbClr val="E84F8A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2286000" y="5596598"/>
            <a:ext cx="9906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场外 · 场后 · 城市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Shape 37"/>
          <p:cNvSpPr/>
          <p:nvPr/>
        </p:nvSpPr>
        <p:spPr>
          <a:xfrm>
            <a:off x="3731419" y="5493544"/>
            <a:ext cx="1700213" cy="366713"/>
          </a:xfrm>
          <a:prstGeom prst="roundRect">
            <a:avLst>
              <a:gd name="adj" fmla="val 50000"/>
            </a:avLst>
          </a:prstGeom>
          <a:noFill/>
          <a:ln w="14288">
            <a:solidFill>
              <a:srgbClr val="4A3A66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3879056" y="5603081"/>
            <a:ext cx="35719" cy="35719"/>
          </a:xfrm>
          <a:prstGeom prst="roundRect">
            <a:avLst>
              <a:gd name="adj" fmla="val 20000"/>
            </a:avLst>
          </a:prstGeom>
          <a:noFill/>
          <a:ln w="14288">
            <a:solidFill>
              <a:srgbClr val="E84F8A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3971925" y="5603081"/>
            <a:ext cx="35719" cy="35719"/>
          </a:xfrm>
          <a:prstGeom prst="roundRect">
            <a:avLst>
              <a:gd name="adj" fmla="val 20000"/>
            </a:avLst>
          </a:prstGeom>
          <a:noFill/>
          <a:ln w="14288">
            <a:solidFill>
              <a:srgbClr val="E84F8A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3879056" y="5695950"/>
            <a:ext cx="35719" cy="35719"/>
          </a:xfrm>
          <a:prstGeom prst="roundRect">
            <a:avLst>
              <a:gd name="adj" fmla="val 20000"/>
            </a:avLst>
          </a:prstGeom>
          <a:noFill/>
          <a:ln w="14288">
            <a:solidFill>
              <a:srgbClr val="E84F8A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3971925" y="5695950"/>
            <a:ext cx="35719" cy="35719"/>
          </a:xfrm>
          <a:custGeom>
            <a:avLst/>
            <a:gdLst/>
            <a:ahLst/>
            <a:cxnLst/>
            <a:rect l="l" t="t" r="r" b="b"/>
            <a:pathLst>
              <a:path w="35719" h="35719">
                <a:moveTo>
                  <a:pt x="35719" y="0"/>
                </a:moveTo>
                <a:lnTo>
                  <a:pt x="14288" y="0"/>
                </a:lnTo>
                <a:arcTo hR="14288" wR="14288" stAng="16200000" swAng="-5400000"/>
                <a:lnTo>
                  <a:pt x="0" y="35719"/>
                </a:lnTo>
              </a:path>
            </a:pathLst>
          </a:custGeom>
          <a:noFill/>
          <a:ln w="14288">
            <a:solidFill>
              <a:srgbClr val="E84F8A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4007644" y="5731669"/>
            <a:ext cx="5358" cy="5358"/>
          </a:xfrm>
          <a:custGeom>
            <a:avLst/>
            <a:gdLst/>
            <a:ahLst/>
            <a:cxnLst/>
            <a:rect l="l" t="t" r="r" b="b"/>
            <a:pathLst>
              <a:path w="5358" h="5358">
                <a:moveTo>
                  <a:pt x="0" y="0"/>
                </a:moveTo>
                <a:lnTo>
                  <a:pt x="0" y="71"/>
                </a:lnTo>
              </a:path>
            </a:pathLst>
          </a:custGeom>
          <a:noFill/>
          <a:ln w="14288">
            <a:solidFill>
              <a:srgbClr val="E84F8A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3907631" y="5631656"/>
            <a:ext cx="35719" cy="35719"/>
          </a:xfrm>
          <a:custGeom>
            <a:avLst/>
            <a:gdLst/>
            <a:ahLst/>
            <a:cxnLst/>
            <a:rect l="l" t="t" r="r" b="b"/>
            <a:pathLst>
              <a:path w="35719" h="35719">
                <a:moveTo>
                  <a:pt x="35719" y="0"/>
                </a:moveTo>
                <a:lnTo>
                  <a:pt x="35719" y="21431"/>
                </a:lnTo>
                <a:arcTo hR="14288" wR="14288" stAng="0" swAng="5400000"/>
                <a:lnTo>
                  <a:pt x="0" y="35719"/>
                </a:lnTo>
              </a:path>
            </a:pathLst>
          </a:custGeom>
          <a:noFill/>
          <a:ln w="14288">
            <a:solidFill>
              <a:srgbClr val="E84F8A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3879056" y="5667375"/>
            <a:ext cx="5358" cy="5358"/>
          </a:xfrm>
          <a:custGeom>
            <a:avLst/>
            <a:gdLst/>
            <a:ahLst/>
            <a:cxnLst/>
            <a:rect l="l" t="t" r="r" b="b"/>
            <a:pathLst>
              <a:path w="5358" h="5358">
                <a:moveTo>
                  <a:pt x="0" y="0"/>
                </a:moveTo>
                <a:lnTo>
                  <a:pt x="71" y="0"/>
                </a:lnTo>
              </a:path>
            </a:pathLst>
          </a:custGeom>
          <a:noFill/>
          <a:ln w="14288">
            <a:solidFill>
              <a:srgbClr val="E84F8A"/>
            </a:solidFill>
            <a:prstDash val="solid"/>
          </a:ln>
        </p:spPr>
      </p:sp>
      <p:sp>
        <p:nvSpPr>
          <p:cNvPr id="48" name="Shape 45"/>
          <p:cNvSpPr/>
          <p:nvPr/>
        </p:nvSpPr>
        <p:spPr>
          <a:xfrm>
            <a:off x="3943350" y="5603081"/>
            <a:ext cx="5358" cy="5358"/>
          </a:xfrm>
          <a:custGeom>
            <a:avLst/>
            <a:gdLst/>
            <a:ahLst/>
            <a:cxnLst/>
            <a:rect l="l" t="t" r="r" b="b"/>
            <a:pathLst>
              <a:path w="5358" h="5358">
                <a:moveTo>
                  <a:pt x="0" y="0"/>
                </a:moveTo>
                <a:lnTo>
                  <a:pt x="71" y="0"/>
                </a:lnTo>
              </a:path>
            </a:pathLst>
          </a:custGeom>
          <a:noFill/>
          <a:ln w="14288">
            <a:solidFill>
              <a:srgbClr val="E84F8A"/>
            </a:solidFill>
            <a:prstDash val="solid"/>
          </a:ln>
        </p:spPr>
      </p:sp>
      <p:sp>
        <p:nvSpPr>
          <p:cNvPr id="49" name="Shape 46"/>
          <p:cNvSpPr/>
          <p:nvPr/>
        </p:nvSpPr>
        <p:spPr>
          <a:xfrm>
            <a:off x="3943350" y="5695950"/>
            <a:ext cx="5358" cy="5358"/>
          </a:xfrm>
          <a:custGeom>
            <a:avLst/>
            <a:gdLst/>
            <a:ahLst/>
            <a:cxnLst/>
            <a:rect l="l" t="t" r="r" b="b"/>
            <a:pathLst>
              <a:path w="5358" h="5358">
                <a:moveTo>
                  <a:pt x="0" y="0"/>
                </a:moveTo>
                <a:lnTo>
                  <a:pt x="0" y="71"/>
                </a:lnTo>
              </a:path>
            </a:pathLst>
          </a:custGeom>
          <a:noFill/>
          <a:ln w="14288">
            <a:solidFill>
              <a:srgbClr val="E84F8A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>
            <a:off x="3971925" y="5667375"/>
            <a:ext cx="7144" cy="5358"/>
          </a:xfrm>
          <a:custGeom>
            <a:avLst/>
            <a:gdLst/>
            <a:ahLst/>
            <a:cxnLst/>
            <a:rect l="l" t="t" r="r" b="b"/>
            <a:pathLst>
              <a:path w="7144" h="5358">
                <a:moveTo>
                  <a:pt x="0" y="0"/>
                </a:moveTo>
                <a:lnTo>
                  <a:pt x="7144" y="0"/>
                </a:lnTo>
              </a:path>
            </a:pathLst>
          </a:custGeom>
          <a:noFill/>
          <a:ln w="14288">
            <a:solidFill>
              <a:srgbClr val="E84F8A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4007644" y="5667375"/>
            <a:ext cx="5358" cy="5358"/>
          </a:xfrm>
          <a:custGeom>
            <a:avLst/>
            <a:gdLst/>
            <a:ahLst/>
            <a:cxnLst/>
            <a:rect l="l" t="t" r="r" b="b"/>
            <a:pathLst>
              <a:path w="5358" h="5358">
                <a:moveTo>
                  <a:pt x="0" y="0"/>
                </a:moveTo>
                <a:lnTo>
                  <a:pt x="0" y="71"/>
                </a:lnTo>
              </a:path>
            </a:pathLst>
          </a:custGeom>
          <a:noFill/>
          <a:ln w="14288">
            <a:solidFill>
              <a:srgbClr val="E84F8A"/>
            </a:solidFill>
            <a:prstDash val="solid"/>
          </a:ln>
        </p:spPr>
      </p:sp>
      <p:sp>
        <p:nvSpPr>
          <p:cNvPr id="52" name="Shape 49"/>
          <p:cNvSpPr/>
          <p:nvPr/>
        </p:nvSpPr>
        <p:spPr>
          <a:xfrm>
            <a:off x="3943350" y="5724525"/>
            <a:ext cx="5358" cy="7144"/>
          </a:xfrm>
          <a:custGeom>
            <a:avLst/>
            <a:gdLst/>
            <a:ahLst/>
            <a:cxnLst/>
            <a:rect l="l" t="t" r="r" b="b"/>
            <a:pathLst>
              <a:path w="5358" h="7144">
                <a:moveTo>
                  <a:pt x="0" y="7144"/>
                </a:moveTo>
                <a:lnTo>
                  <a:pt x="0" y="0"/>
                </a:lnTo>
              </a:path>
            </a:pathLst>
          </a:custGeom>
          <a:noFill/>
          <a:ln w="14288">
            <a:solidFill>
              <a:srgbClr val="E84F8A"/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4124325" y="5596598"/>
            <a:ext cx="806767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每个触点带一个码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A1E3F"/>
          </a:solidFill>
          <a:ln/>
        </p:spPr>
      </p:sp>
      <p:sp>
        <p:nvSpPr>
          <p:cNvPr id="3" name="Shape 1"/>
          <p:cNvSpPr/>
          <p:nvPr/>
        </p:nvSpPr>
        <p:spPr>
          <a:xfrm>
            <a:off x="11140440" y="1394044"/>
            <a:ext cx="76295" cy="87509"/>
          </a:xfrm>
          <a:custGeom>
            <a:avLst/>
            <a:gdLst/>
            <a:ahLst/>
            <a:cxnLst/>
            <a:rect l="l" t="t" r="r" b="b"/>
            <a:pathLst>
              <a:path w="76295" h="87509">
                <a:moveTo>
                  <a:pt x="2857" y="58899"/>
                </a:moveTo>
                <a:lnTo>
                  <a:pt x="43053" y="5654"/>
                </a:lnTo>
                <a:arcTo hR="14288" wR="14288" stAng="13030501" swAng="5395493"/>
                <a:lnTo>
                  <a:pt x="70580" y="8607"/>
                </a:lnTo>
                <a:arcTo hR="14288" wR="14288" stAng="18412194" swAng="5400000"/>
                <a:lnTo>
                  <a:pt x="33337" y="81854"/>
                </a:lnTo>
                <a:arcTo hR="14288" wR="14288" stAng="2230501" swAng="5395493"/>
                <a:lnTo>
                  <a:pt x="5715" y="78902"/>
                </a:lnTo>
                <a:arcTo hR="14288" wR="14288" stAng="7612194" swAng="5400000"/>
                <a:close/>
              </a:path>
            </a:pathLst>
          </a:custGeom>
          <a:solidFill>
            <a:srgbClr val="E84F8A">
              <a:alpha val="9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4534235" y="580166"/>
            <a:ext cx="62481" cy="62011"/>
          </a:xfrm>
          <a:custGeom>
            <a:avLst/>
            <a:gdLst/>
            <a:ahLst/>
            <a:cxnLst/>
            <a:rect l="l" t="t" r="r" b="b"/>
            <a:pathLst>
              <a:path w="62481" h="62011">
                <a:moveTo>
                  <a:pt x="37003" y="3812"/>
                </a:moveTo>
                <a:lnTo>
                  <a:pt x="57958" y="23338"/>
                </a:lnTo>
                <a:arcTo hR="14288" wR="14288" stAng="18786798" swAng="5399465"/>
                <a:lnTo>
                  <a:pt x="45671" y="57438"/>
                </a:lnTo>
                <a:arcTo hR="14288" wR="14288" stAng="2570030" swAng="5400611"/>
                <a:lnTo>
                  <a:pt x="4523" y="38673"/>
                </a:lnTo>
                <a:arcTo hR="14288" wR="14288" stAng="7986798" swAng="5399465"/>
                <a:lnTo>
                  <a:pt x="16810" y="4574"/>
                </a:lnTo>
                <a:arcTo hR="14288" wR="14288" stAng="13370030" swAng="5400611"/>
                <a:close/>
              </a:path>
            </a:pathLst>
          </a:custGeom>
          <a:solidFill>
            <a:srgbClr val="F0B429">
              <a:alpha val="9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3356786" y="581707"/>
            <a:ext cx="99806" cy="89599"/>
          </a:xfrm>
          <a:custGeom>
            <a:avLst/>
            <a:gdLst/>
            <a:ahLst/>
            <a:cxnLst/>
            <a:rect l="l" t="t" r="r" b="b"/>
            <a:pathLst>
              <a:path w="99806" h="89599">
                <a:moveTo>
                  <a:pt x="2491" y="29988"/>
                </a:moveTo>
                <a:lnTo>
                  <a:pt x="18398" y="6366"/>
                </a:lnTo>
                <a:arcTo hR="14288" wR="14288" stAng="12820239" swAng="5427655"/>
                <a:lnTo>
                  <a:pt x="93550" y="39799"/>
                </a:lnTo>
                <a:arcTo hR="14288" wR="14288" stAng="18252063" swAng="5389610"/>
                <a:lnTo>
                  <a:pt x="81453" y="83233"/>
                </a:lnTo>
                <a:arcTo hR="14288" wR="14288" stAng="2020239" swAng="5427655"/>
                <a:lnTo>
                  <a:pt x="6301" y="49896"/>
                </a:lnTo>
                <a:arcTo hR="14288" wR="14288" stAng="7439186" swAng="5421467"/>
                <a:close/>
              </a:path>
            </a:pathLst>
          </a:custGeom>
          <a:solidFill>
            <a:srgbClr val="4FC1E9">
              <a:alpha val="9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2323690" y="865619"/>
            <a:ext cx="68353" cy="99198"/>
          </a:xfrm>
          <a:custGeom>
            <a:avLst/>
            <a:gdLst/>
            <a:ahLst/>
            <a:cxnLst/>
            <a:rect l="l" t="t" r="r" b="b"/>
            <a:pathLst>
              <a:path w="68353" h="99198">
                <a:moveTo>
                  <a:pt x="11840" y="5157"/>
                </a:moveTo>
                <a:lnTo>
                  <a:pt x="40034" y="204"/>
                </a:lnTo>
                <a:arcTo hR="14288" wR="14288" stAng="15618638" swAng="5385714"/>
                <a:lnTo>
                  <a:pt x="68133" y="77452"/>
                </a:lnTo>
                <a:arcTo hR="14288" wR="14288" stAng="20996060" swAng="5412223"/>
                <a:lnTo>
                  <a:pt x="28414" y="98978"/>
                </a:lnTo>
                <a:arcTo hR="14288" wR="14288" stAng="4796060" swAng="5412223"/>
                <a:lnTo>
                  <a:pt x="220" y="21730"/>
                </a:lnTo>
                <a:arcTo hR="14288" wR="14288" stAng="10196060" swAng="5412223"/>
                <a:close/>
              </a:path>
            </a:pathLst>
          </a:custGeom>
          <a:solidFill>
            <a:srgbClr val="9BE36D">
              <a:alpha val="9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062301" y="999996"/>
            <a:ext cx="58463" cy="49503"/>
          </a:xfrm>
          <a:custGeom>
            <a:avLst/>
            <a:gdLst/>
            <a:ahLst/>
            <a:cxnLst/>
            <a:rect l="l" t="t" r="r" b="b"/>
            <a:pathLst>
              <a:path w="58463" h="49503">
                <a:moveTo>
                  <a:pt x="13369" y="2034"/>
                </a:moveTo>
                <a:lnTo>
                  <a:pt x="41849" y="34"/>
                </a:lnTo>
                <a:arcTo hR="14288" wR="14288" stAng="15961966" swAng="5393965"/>
                <a:lnTo>
                  <a:pt x="58422" y="32229"/>
                </a:lnTo>
                <a:arcTo hR="14288" wR="14288" stAng="21339105" swAng="5418488"/>
                <a:lnTo>
                  <a:pt x="16607" y="49469"/>
                </a:lnTo>
                <a:arcTo hR="14288" wR="14288" stAng="5161966" swAng="5393965"/>
                <a:lnTo>
                  <a:pt x="34" y="17274"/>
                </a:lnTo>
                <a:arcTo hR="14288" wR="14288" stAng="10563516" swAng="5415279"/>
                <a:close/>
              </a:path>
            </a:pathLst>
          </a:custGeom>
          <a:solidFill>
            <a:srgbClr val="E84F8A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531940" y="1347358"/>
            <a:ext cx="134870" cy="72392"/>
          </a:xfrm>
          <a:custGeom>
            <a:avLst/>
            <a:gdLst/>
            <a:ahLst/>
            <a:cxnLst/>
            <a:rect l="l" t="t" r="r" b="b"/>
            <a:pathLst>
              <a:path w="134870" h="72392">
                <a:moveTo>
                  <a:pt x="10902" y="25766"/>
                </a:moveTo>
                <a:lnTo>
                  <a:pt x="112533" y="430"/>
                </a:lnTo>
                <a:arcTo hR="14288" wR="14288" stAng="15354855" swAng="5400382"/>
                <a:lnTo>
                  <a:pt x="134441" y="29290"/>
                </a:lnTo>
                <a:arcTo hR="14288" wR="14288" stAng="20754855" swAng="5400382"/>
                <a:lnTo>
                  <a:pt x="22427" y="71962"/>
                </a:lnTo>
                <a:arcTo hR="14288" wR="14288" stAng="4554855" swAng="5400382"/>
                <a:lnTo>
                  <a:pt x="424" y="43102"/>
                </a:lnTo>
                <a:arcTo hR="14288" wR="14288" stAng="9960359" swAng="5417112"/>
                <a:close/>
              </a:path>
            </a:pathLst>
          </a:custGeom>
          <a:solidFill>
            <a:srgbClr val="F0B429">
              <a:alpha val="9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10576525" y="870931"/>
            <a:ext cx="53375" cy="57089"/>
          </a:xfrm>
          <a:custGeom>
            <a:avLst/>
            <a:gdLst/>
            <a:ahLst/>
            <a:cxnLst/>
            <a:rect l="l" t="t" r="r" b="b"/>
            <a:pathLst>
              <a:path w="53375" h="57089">
                <a:moveTo>
                  <a:pt x="33277" y="5654"/>
                </a:moveTo>
                <a:lnTo>
                  <a:pt x="50517" y="28514"/>
                </a:lnTo>
                <a:arcTo hR="14288" wR="14288" stAng="19387806" swAng="5400000"/>
                <a:lnTo>
                  <a:pt x="40040" y="54232"/>
                </a:lnTo>
                <a:arcTo hR="14288" wR="14288" stAng="3187806" swAng="5400000"/>
                <a:lnTo>
                  <a:pt x="2892" y="28610"/>
                </a:lnTo>
                <a:arcTo hR="14288" wR="14288" stAng="8574006" swAng="5395493"/>
                <a:lnTo>
                  <a:pt x="13274" y="2892"/>
                </a:lnTo>
                <a:arcTo hR="14288" wR="14288" stAng="13974006" swAng="5395493"/>
                <a:close/>
              </a:path>
            </a:pathLst>
          </a:custGeom>
          <a:solidFill>
            <a:srgbClr val="4FC1E9">
              <a:alpha val="9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6770084" y="576504"/>
            <a:ext cx="80816" cy="94818"/>
          </a:xfrm>
          <a:custGeom>
            <a:avLst/>
            <a:gdLst/>
            <a:ahLst/>
            <a:cxnLst/>
            <a:rect l="l" t="t" r="r" b="b"/>
            <a:pathLst>
              <a:path w="80816" h="94818">
                <a:moveTo>
                  <a:pt x="2286" y="62433"/>
                </a:moveTo>
                <a:lnTo>
                  <a:pt x="38577" y="6521"/>
                </a:lnTo>
                <a:arcTo hR="14288" wR="14288" stAng="12775710" swAng="5415279"/>
                <a:lnTo>
                  <a:pt x="74295" y="12617"/>
                </a:lnTo>
                <a:arcTo hR="14288" wR="14288" stAng="18175710" swAng="5415279"/>
                <a:lnTo>
                  <a:pt x="42196" y="88341"/>
                </a:lnTo>
                <a:arcTo hR="14288" wR="14288" stAng="1988200" swAng="5383575"/>
                <a:lnTo>
                  <a:pt x="6477" y="82149"/>
                </a:lnTo>
                <a:arcTo hR="14288" wR="14288" stAng="7388200" swAng="5383575"/>
                <a:close/>
              </a:path>
            </a:pathLst>
          </a:custGeom>
          <a:solidFill>
            <a:srgbClr val="9BE36D">
              <a:alpha val="9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2492549" y="953309"/>
            <a:ext cx="72370" cy="100205"/>
          </a:xfrm>
          <a:custGeom>
            <a:avLst/>
            <a:gdLst/>
            <a:ahLst/>
            <a:cxnLst/>
            <a:rect l="l" t="t" r="r" b="b"/>
            <a:pathLst>
              <a:path w="72370" h="100205">
                <a:moveTo>
                  <a:pt x="10812" y="7383"/>
                </a:moveTo>
                <a:lnTo>
                  <a:pt x="38530" y="430"/>
                </a:lnTo>
                <a:arcTo hR="14288" wR="14288" stAng="15354855" swAng="5400382"/>
                <a:lnTo>
                  <a:pt x="71962" y="75582"/>
                </a:lnTo>
                <a:arcTo hR="14288" wR="14288" stAng="20777081" swAng="5372651"/>
                <a:lnTo>
                  <a:pt x="33862" y="99775"/>
                </a:lnTo>
                <a:arcTo hR="14288" wR="14288" stAng="4554855" swAng="5400382"/>
                <a:lnTo>
                  <a:pt x="430" y="24718"/>
                </a:lnTo>
                <a:arcTo hR="14288" wR="14288" stAng="9954855" swAng="5400382"/>
                <a:close/>
              </a:path>
            </a:pathLst>
          </a:custGeom>
          <a:solidFill>
            <a:srgbClr val="E84F8A">
              <a:alpha val="90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6758442" y="1512268"/>
            <a:ext cx="136722" cy="100617"/>
          </a:xfrm>
          <a:custGeom>
            <a:avLst/>
            <a:gdLst/>
            <a:ahLst/>
            <a:cxnLst/>
            <a:rect l="l" t="t" r="r" b="b"/>
            <a:pathLst>
              <a:path w="136722" h="100617">
                <a:moveTo>
                  <a:pt x="13547" y="5446"/>
                </a:moveTo>
                <a:lnTo>
                  <a:pt x="118227" y="16"/>
                </a:lnTo>
                <a:arcTo hR="14288" wR="14288" stAng="16034825" swAng="5385714"/>
                <a:lnTo>
                  <a:pt x="136705" y="80122"/>
                </a:lnTo>
                <a:arcTo hR="14288" wR="14288" stAng="21434825" swAng="5385714"/>
                <a:lnTo>
                  <a:pt x="18500" y="100600"/>
                </a:lnTo>
                <a:arcTo hR="14288" wR="14288" stAng="5234825" swAng="5385714"/>
                <a:lnTo>
                  <a:pt x="21" y="20495"/>
                </a:lnTo>
                <a:arcTo hR="14288" wR="14288" stAng="10611938" swAng="5409778"/>
                <a:close/>
              </a:path>
            </a:pathLst>
          </a:custGeom>
          <a:solidFill>
            <a:srgbClr val="F0B429">
              <a:alpha val="90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6379320" y="1408604"/>
            <a:ext cx="60867" cy="54003"/>
          </a:xfrm>
          <a:custGeom>
            <a:avLst/>
            <a:gdLst/>
            <a:ahLst/>
            <a:cxnLst/>
            <a:rect l="l" t="t" r="r" b="b"/>
            <a:pathLst>
              <a:path w="60867" h="54003">
                <a:moveTo>
                  <a:pt x="10812" y="7288"/>
                </a:moveTo>
                <a:lnTo>
                  <a:pt x="38530" y="430"/>
                </a:lnTo>
                <a:arcTo hR="14288" wR="14288" stAng="15354855" swAng="5400382"/>
                <a:lnTo>
                  <a:pt x="60437" y="29290"/>
                </a:lnTo>
                <a:arcTo hR="14288" wR="14288" stAng="20754855" swAng="5400382"/>
                <a:lnTo>
                  <a:pt x="22337" y="53579"/>
                </a:lnTo>
                <a:arcTo hR="14288" wR="14288" stAng="4560359" swAng="5417112"/>
                <a:lnTo>
                  <a:pt x="430" y="24623"/>
                </a:lnTo>
                <a:arcTo hR="14288" wR="14288" stAng="9954855" swAng="5400382"/>
                <a:close/>
              </a:path>
            </a:pathLst>
          </a:custGeom>
          <a:solidFill>
            <a:srgbClr val="4FC1E9">
              <a:alpha val="90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4570745" y="1358534"/>
            <a:ext cx="96140" cy="51092"/>
          </a:xfrm>
          <a:custGeom>
            <a:avLst/>
            <a:gdLst/>
            <a:ahLst/>
            <a:cxnLst/>
            <a:rect l="l" t="t" r="r" b="b"/>
            <a:pathLst>
              <a:path w="96140" h="51092">
                <a:moveTo>
                  <a:pt x="13542" y="3541"/>
                </a:moveTo>
                <a:lnTo>
                  <a:pt x="80122" y="16"/>
                </a:lnTo>
                <a:arcTo hR="14288" wR="14288" stAng="16034825" swAng="5385714"/>
                <a:lnTo>
                  <a:pt x="96124" y="32592"/>
                </a:lnTo>
                <a:arcTo hR="14288" wR="14288" stAng="21434825" swAng="5385714"/>
                <a:lnTo>
                  <a:pt x="16018" y="51070"/>
                </a:lnTo>
                <a:arcTo hR="14288" wR="14288" stAng="5211938" swAng="5409778"/>
                <a:lnTo>
                  <a:pt x="16" y="18495"/>
                </a:lnTo>
                <a:arcTo hR="14288" wR="14288" stAng="10634825" swAng="5385714"/>
                <a:close/>
              </a:path>
            </a:pathLst>
          </a:custGeom>
          <a:solidFill>
            <a:srgbClr val="9BE36D">
              <a:alpha val="90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469048" y="910010"/>
            <a:ext cx="97091" cy="55644"/>
          </a:xfrm>
          <a:custGeom>
            <a:avLst/>
            <a:gdLst/>
            <a:ahLst/>
            <a:cxnLst/>
            <a:rect l="l" t="t" r="r" b="b"/>
            <a:pathLst>
              <a:path w="97091" h="55644">
                <a:moveTo>
                  <a:pt x="18298" y="104"/>
                </a:moveTo>
                <a:lnTo>
                  <a:pt x="84497" y="8200"/>
                </a:lnTo>
                <a:arcTo hR="14288" wR="14288" stAng="16608549" swAng="5429412"/>
                <a:lnTo>
                  <a:pt x="94593" y="43062"/>
                </a:lnTo>
                <a:arcTo hR="14288" wR="14288" stAng="411386" swAng="5403820"/>
                <a:lnTo>
                  <a:pt x="12488" y="47348"/>
                </a:lnTo>
                <a:arcTo hR="14288" wR="14288" stAng="5834136" swAng="5383881"/>
                <a:lnTo>
                  <a:pt x="2391" y="12582"/>
                </a:lnTo>
                <a:arcTo hR="14288" wR="14288" stAng="11211386" swAng="5403820"/>
                <a:close/>
              </a:path>
            </a:pathLst>
          </a:custGeom>
          <a:solidFill>
            <a:srgbClr val="E84F8A">
              <a:alpha val="90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3648215" y="951497"/>
            <a:ext cx="138690" cy="104114"/>
          </a:xfrm>
          <a:custGeom>
            <a:avLst/>
            <a:gdLst/>
            <a:ahLst/>
            <a:cxnLst/>
            <a:rect l="l" t="t" r="r" b="b"/>
            <a:pathLst>
              <a:path w="138690" h="104114">
                <a:moveTo>
                  <a:pt x="21291" y="51"/>
                </a:moveTo>
                <a:lnTo>
                  <a:pt x="125685" y="9195"/>
                </a:lnTo>
                <a:arcTo hR="14288" wR="14288" stAng="16509111" swAng="5380137"/>
                <a:lnTo>
                  <a:pt x="132829" y="91110"/>
                </a:lnTo>
                <a:arcTo hR="14288" wR="14288" stAng="309111" swAng="5380137"/>
                <a:lnTo>
                  <a:pt x="13005" y="94920"/>
                </a:lnTo>
                <a:arcTo hR="14288" wR="14288" stAng="5709111" swAng="5380137"/>
                <a:lnTo>
                  <a:pt x="5861" y="13005"/>
                </a:lnTo>
                <a:arcTo hR="14288" wR="14288" stAng="11109111" swAng="5380137"/>
                <a:close/>
              </a:path>
            </a:pathLst>
          </a:custGeom>
          <a:solidFill>
            <a:srgbClr val="F0B429">
              <a:alpha val="90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11164252" y="5451971"/>
            <a:ext cx="60104" cy="62909"/>
          </a:xfrm>
          <a:custGeom>
            <a:avLst/>
            <a:gdLst/>
            <a:ahLst/>
            <a:cxnLst/>
            <a:rect l="l" t="t" r="r" b="b"/>
            <a:pathLst>
              <a:path w="60104" h="62909">
                <a:moveTo>
                  <a:pt x="2286" y="30524"/>
                </a:moveTo>
                <a:lnTo>
                  <a:pt x="17812" y="6521"/>
                </a:lnTo>
                <a:arcTo hR="14288" wR="14288" stAng="12775710" swAng="5415279"/>
                <a:lnTo>
                  <a:pt x="53626" y="12712"/>
                </a:lnTo>
                <a:arcTo hR="14288" wR="14288" stAng="18188200" swAng="5383575"/>
                <a:lnTo>
                  <a:pt x="42196" y="56432"/>
                </a:lnTo>
                <a:arcTo hR="14288" wR="14288" stAng="1988200" swAng="5383575"/>
                <a:lnTo>
                  <a:pt x="6477" y="50241"/>
                </a:lnTo>
                <a:arcTo hR="14288" wR="14288" stAng="7388200" swAng="5383575"/>
                <a:close/>
              </a:path>
            </a:pathLst>
          </a:custGeom>
          <a:solidFill>
            <a:srgbClr val="E84F8A">
              <a:alpha val="90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2596886" y="5476327"/>
            <a:ext cx="128750" cy="78233"/>
          </a:xfrm>
          <a:custGeom>
            <a:avLst/>
            <a:gdLst/>
            <a:ahLst/>
            <a:cxnLst/>
            <a:rect l="l" t="t" r="r" b="b"/>
            <a:pathLst>
              <a:path w="128750" h="78233">
                <a:moveTo>
                  <a:pt x="23537" y="1119"/>
                </a:moveTo>
                <a:lnTo>
                  <a:pt x="120025" y="42077"/>
                </a:lnTo>
                <a:arcTo hR="14288" wR="14288" stAng="17574820" swAng="5385943"/>
                <a:lnTo>
                  <a:pt x="123835" y="69509"/>
                </a:lnTo>
                <a:arcTo hR="14288" wR="14288" stAng="1374820" swAng="5385943"/>
                <a:lnTo>
                  <a:pt x="8678" y="36171"/>
                </a:lnTo>
                <a:arcTo hR="14288" wR="14288" stAng="6786998" swAng="5403820"/>
                <a:lnTo>
                  <a:pt x="4868" y="8644"/>
                </a:lnTo>
                <a:arcTo hR="14288" wR="14288" stAng="12195955" swAng="5373796"/>
                <a:close/>
              </a:path>
            </a:pathLst>
          </a:custGeom>
          <a:solidFill>
            <a:srgbClr val="F0B429">
              <a:alpha val="90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3136018" y="6415190"/>
            <a:ext cx="58671" cy="47241"/>
          </a:xfrm>
          <a:custGeom>
            <a:avLst/>
            <a:gdLst/>
            <a:ahLst/>
            <a:cxnLst/>
            <a:rect l="l" t="t" r="r" b="b"/>
            <a:pathLst>
              <a:path w="58671" h="47241">
                <a:moveTo>
                  <a:pt x="9422" y="10661"/>
                </a:moveTo>
                <a:lnTo>
                  <a:pt x="36283" y="850"/>
                </a:lnTo>
                <a:arcTo hR="14288" wR="14288" stAng="15008265" swAng="5397250"/>
                <a:lnTo>
                  <a:pt x="57809" y="18376"/>
                </a:lnTo>
                <a:arcTo hR="14288" wR="14288" stAng="20400394" swAng="5383575"/>
                <a:lnTo>
                  <a:pt x="22472" y="46379"/>
                </a:lnTo>
                <a:arcTo hR="14288" wR="14288" stAng="4200394" swAng="5383575"/>
                <a:lnTo>
                  <a:pt x="850" y="28949"/>
                </a:lnTo>
                <a:arcTo hR="14288" wR="14288" stAng="9608265" swAng="5397250"/>
                <a:close/>
              </a:path>
            </a:pathLst>
          </a:custGeom>
          <a:solidFill>
            <a:srgbClr val="4FC1E9">
              <a:alpha val="90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10794808" y="6122657"/>
            <a:ext cx="140640" cy="152737"/>
          </a:xfrm>
          <a:custGeom>
            <a:avLst/>
            <a:gdLst/>
            <a:ahLst/>
            <a:cxnLst/>
            <a:rect l="l" t="t" r="r" b="b"/>
            <a:pathLst>
              <a:path w="140640" h="152737">
                <a:moveTo>
                  <a:pt x="82933" y="6680"/>
                </a:moveTo>
                <a:lnTo>
                  <a:pt x="138463" y="95548"/>
                </a:lnTo>
                <a:arcTo hR="14288" wR="14288" stAng="19677471" swAng="5411688"/>
                <a:lnTo>
                  <a:pt x="77313" y="150603"/>
                </a:lnTo>
                <a:arcTo hR="14288" wR="14288" stAng="3496917" swAng="5380137"/>
                <a:lnTo>
                  <a:pt x="2161" y="57163"/>
                </a:lnTo>
                <a:arcTo hR="14288" wR="14288" stAng="8884701" swAng="5372880"/>
                <a:lnTo>
                  <a:pt x="63216" y="2203"/>
                </a:lnTo>
                <a:arcTo hR="14288" wR="14288" stAng="14265323" swAng="5404431"/>
                <a:close/>
              </a:path>
            </a:pathLst>
          </a:custGeom>
          <a:solidFill>
            <a:srgbClr val="9BE36D">
              <a:alpha val="90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10339635" y="5950567"/>
            <a:ext cx="59868" cy="62889"/>
          </a:xfrm>
          <a:custGeom>
            <a:avLst/>
            <a:gdLst/>
            <a:ahLst/>
            <a:cxnLst/>
            <a:rect l="l" t="t" r="r" b="b"/>
            <a:pathLst>
              <a:path w="59868" h="62889">
                <a:moveTo>
                  <a:pt x="2134" y="31037"/>
                </a:moveTo>
                <a:lnTo>
                  <a:pt x="17279" y="6749"/>
                </a:lnTo>
                <a:arcTo hR="14288" wR="14288" stAng="12710841" swAng="5411688"/>
                <a:lnTo>
                  <a:pt x="53188" y="12273"/>
                </a:lnTo>
                <a:arcTo hR="14288" wR="14288" stAng="18130246" swAng="5404431"/>
                <a:lnTo>
                  <a:pt x="42520" y="56183"/>
                </a:lnTo>
                <a:arcTo hR="14288" wR="14288" stAng="1922945" swAng="5380137"/>
                <a:lnTo>
                  <a:pt x="6706" y="50659"/>
                </a:lnTo>
                <a:arcTo hR="14288" wR="14288" stAng="7322945" swAng="5380137"/>
                <a:close/>
              </a:path>
            </a:pathLst>
          </a:custGeom>
          <a:solidFill>
            <a:srgbClr val="E84F8A">
              <a:alpha val="9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3939287" y="5557251"/>
            <a:ext cx="122806" cy="122617"/>
          </a:xfrm>
          <a:custGeom>
            <a:avLst/>
            <a:gdLst/>
            <a:ahLst/>
            <a:cxnLst/>
            <a:rect l="l" t="t" r="r" b="b"/>
            <a:pathLst>
              <a:path w="122806" h="122617">
                <a:moveTo>
                  <a:pt x="74452" y="4682"/>
                </a:moveTo>
                <a:lnTo>
                  <a:pt x="119125" y="54212"/>
                </a:lnTo>
                <a:arcTo hR="14288" wR="14288" stAng="19075731" swAng="5404966"/>
                <a:lnTo>
                  <a:pt x="68452" y="118982"/>
                </a:lnTo>
                <a:arcTo hR="14288" wR="14288" stAng="2892732" swAng="5372651"/>
                <a:lnTo>
                  <a:pt x="3682" y="68404"/>
                </a:lnTo>
                <a:arcTo hR="14288" wR="14288" stAng="8275731" swAng="5404966"/>
                <a:lnTo>
                  <a:pt x="54355" y="3634"/>
                </a:lnTo>
                <a:arcTo hR="14288" wR="14288" stAng="13692732" swAng="5372651"/>
                <a:close/>
              </a:path>
            </a:pathLst>
          </a:custGeom>
          <a:solidFill>
            <a:srgbClr val="F0B429">
              <a:alpha val="90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6419633" y="6169807"/>
            <a:ext cx="107685" cy="107579"/>
          </a:xfrm>
          <a:custGeom>
            <a:avLst/>
            <a:gdLst/>
            <a:ahLst/>
            <a:cxnLst/>
            <a:rect l="l" t="t" r="r" b="b"/>
            <a:pathLst>
              <a:path w="107685" h="107579">
                <a:moveTo>
                  <a:pt x="31078" y="297"/>
                </a:moveTo>
                <a:lnTo>
                  <a:pt x="96324" y="14108"/>
                </a:lnTo>
                <a:arcTo hR="14288" wR="14288" stAng="16909150" swAng="5410695"/>
                <a:lnTo>
                  <a:pt x="93467" y="96309"/>
                </a:lnTo>
                <a:arcTo hR="14288" wR="14288" stAng="731565" swAng="5393048"/>
                <a:lnTo>
                  <a:pt x="11361" y="93452"/>
                </a:lnTo>
                <a:arcTo hR="14288" wR="14288" stAng="6109150" swAng="5410695"/>
                <a:lnTo>
                  <a:pt x="14219" y="11251"/>
                </a:lnTo>
                <a:arcTo hR="14288" wR="14288" stAng="11536287" swAng="5365928"/>
                <a:close/>
              </a:path>
            </a:pathLst>
          </a:custGeom>
          <a:solidFill>
            <a:srgbClr val="4FC1E9">
              <a:alpha val="90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4183966" y="5642134"/>
            <a:ext cx="123750" cy="106871"/>
          </a:xfrm>
          <a:custGeom>
            <a:avLst/>
            <a:gdLst/>
            <a:ahLst/>
            <a:cxnLst/>
            <a:rect l="l" t="t" r="r" b="b"/>
            <a:pathLst>
              <a:path w="123750" h="106871">
                <a:moveTo>
                  <a:pt x="5700" y="65913"/>
                </a:moveTo>
                <a:lnTo>
                  <a:pt x="89425" y="2858"/>
                </a:lnTo>
                <a:arcTo hR="14288" wR="14288" stAng="13987806" swAng="5400000"/>
                <a:lnTo>
                  <a:pt x="120858" y="20955"/>
                </a:lnTo>
                <a:arcTo hR="14288" wR="14288" stAng="19374006" swAng="5395493"/>
                <a:lnTo>
                  <a:pt x="34371" y="104013"/>
                </a:lnTo>
                <a:arcTo hR="14288" wR="14288" stAng="3187806" swAng="5400000"/>
                <a:lnTo>
                  <a:pt x="2938" y="86011"/>
                </a:lnTo>
                <a:arcTo hR="14288" wR="14288" stAng="8555717" swAng="5427655"/>
                <a:close/>
              </a:path>
            </a:pathLst>
          </a:custGeom>
          <a:solidFill>
            <a:srgbClr val="9BE36D">
              <a:alpha val="90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0513257" y="6333653"/>
            <a:ext cx="58632" cy="48569"/>
          </a:xfrm>
          <a:custGeom>
            <a:avLst/>
            <a:gdLst/>
            <a:ahLst/>
            <a:cxnLst/>
            <a:rect l="l" t="t" r="r" b="b"/>
            <a:pathLst>
              <a:path w="58632" h="48569">
                <a:moveTo>
                  <a:pt x="23584" y="1139"/>
                </a:moveTo>
                <a:lnTo>
                  <a:pt x="49873" y="12283"/>
                </a:lnTo>
                <a:arcTo hR="14288" wR="14288" stAng="17565918" swAng="5415966"/>
                <a:lnTo>
                  <a:pt x="53778" y="39810"/>
                </a:lnTo>
                <a:arcTo hR="14288" wR="14288" stAng="1365918" swAng="5415966"/>
                <a:lnTo>
                  <a:pt x="8725" y="36191"/>
                </a:lnTo>
                <a:arcTo hR="14288" wR="14288" stAng="6774820" swAng="5385943"/>
                <a:lnTo>
                  <a:pt x="4820" y="8759"/>
                </a:lnTo>
                <a:arcTo hR="14288" wR="14288" stAng="12165918" swAng="5415966"/>
                <a:close/>
              </a:path>
            </a:pathLst>
          </a:custGeom>
          <a:solidFill>
            <a:srgbClr val="E84F8A">
              <a:alpha val="90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3642682" y="5648401"/>
            <a:ext cx="96416" cy="76660"/>
          </a:xfrm>
          <a:custGeom>
            <a:avLst/>
            <a:gdLst/>
            <a:ahLst/>
            <a:cxnLst/>
            <a:rect l="l" t="t" r="r" b="b"/>
            <a:pathLst>
              <a:path w="96416" h="76660">
                <a:moveTo>
                  <a:pt x="29872" y="1639"/>
                </a:moveTo>
                <a:lnTo>
                  <a:pt x="88832" y="32881"/>
                </a:lnTo>
                <a:arcTo hR="14288" wR="14288" stAng="17878956" swAng="5404049"/>
                <a:lnTo>
                  <a:pt x="85784" y="69076"/>
                </a:lnTo>
                <a:arcTo hR="14288" wR="14288" stAng="1678956" swAng="5404049"/>
                <a:lnTo>
                  <a:pt x="7584" y="43644"/>
                </a:lnTo>
                <a:arcTo hR="14288" wR="14288" stAng="7078956" swAng="5404049"/>
                <a:lnTo>
                  <a:pt x="10632" y="7544"/>
                </a:lnTo>
                <a:arcTo hR="14288" wR="14288" stAng="12489674" swAng="5373109"/>
                <a:close/>
              </a:path>
            </a:pathLst>
          </a:custGeom>
          <a:solidFill>
            <a:srgbClr val="F0B429">
              <a:alpha val="90000"/>
            </a:srgbClr>
          </a:solidFill>
          <a:ln/>
        </p:spPr>
      </p:sp>
      <p:sp>
        <p:nvSpPr>
          <p:cNvPr id="27" name="pptwise-slidenum-s0001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609600" y="285750"/>
            <a:ext cx="428625" cy="285750"/>
          </a:xfrm>
          <a:prstGeom prst="roundRect">
            <a:avLst>
              <a:gd name="adj" fmla="val 20000"/>
            </a:avLst>
          </a:prstGeom>
          <a:solidFill>
            <a:srgbClr val="E84F8A"/>
          </a:solidFill>
          <a:ln/>
        </p:spPr>
      </p:sp>
      <p:sp>
        <p:nvSpPr>
          <p:cNvPr id="30" name="Text 28"/>
          <p:cNvSpPr/>
          <p:nvPr/>
        </p:nvSpPr>
        <p:spPr>
          <a:xfrm>
            <a:off x="0" y="366289"/>
            <a:ext cx="15906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spc="75" kern="0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900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981075" y="285750"/>
            <a:ext cx="914400" cy="285750"/>
          </a:xfrm>
          <a:prstGeom prst="roundRect">
            <a:avLst>
              <a:gd name="adj" fmla="val 20000"/>
            </a:avLst>
          </a:prstGeom>
          <a:solidFill>
            <a:srgbClr val="35284E"/>
          </a:solidFill>
          <a:ln/>
        </p:spPr>
      </p:sp>
      <p:sp>
        <p:nvSpPr>
          <p:cNvPr id="32" name="Text 30"/>
          <p:cNvSpPr/>
          <p:nvPr/>
        </p:nvSpPr>
        <p:spPr>
          <a:xfrm>
            <a:off x="1114425" y="347962"/>
            <a:ext cx="1107757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一句话方案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990600" y="285750"/>
            <a:ext cx="0" cy="285750"/>
          </a:xfrm>
          <a:prstGeom prst="line">
            <a:avLst/>
          </a:prstGeom>
          <a:noFill/>
          <a:ln w="19050">
            <a:solidFill>
              <a:srgbClr val="2A1E3F"/>
            </a:solidFill>
            <a:prstDash val="dash"/>
          </a:ln>
        </p:spPr>
      </p:sp>
      <p:sp>
        <p:nvSpPr>
          <p:cNvPr id="34" name="Shape 32"/>
          <p:cNvSpPr/>
          <p:nvPr/>
        </p:nvSpPr>
        <p:spPr>
          <a:xfrm>
            <a:off x="923925" y="228600"/>
            <a:ext cx="114300" cy="11430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35" name="Shape 33"/>
          <p:cNvSpPr/>
          <p:nvPr/>
        </p:nvSpPr>
        <p:spPr>
          <a:xfrm>
            <a:off x="923925" y="514350"/>
            <a:ext cx="114300" cy="11430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36" name="Text 34"/>
          <p:cNvSpPr/>
          <p:nvPr/>
        </p:nvSpPr>
        <p:spPr>
          <a:xfrm>
            <a:off x="609600" y="1905598"/>
            <a:ext cx="11582400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2027 年夏天，我们不进场馆抢冠名，</a:t>
            </a:r>
            <a:endParaRPr lang="en-US" sz="21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609600" y="2445381"/>
            <a:ext cx="11582400" cy="822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去</a:t>
            </a:r>
            <a:pPr algn="l" indent="0" marL="0">
              <a:buNone/>
            </a:pPr>
            <a:r>
              <a:rPr lang="en-US" sz="5400" b="1" dirty="0">
                <a:solidFill>
                  <a:srgbClr val="E84F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开场前</a:t>
            </a:r>
            <a:pPr algn="l" indent="0" marL="0">
              <a:buNone/>
            </a:pPr>
            <a:r>
              <a:rPr lang="en-US" sz="540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和</a:t>
            </a:r>
            <a:pPr algn="l" indent="0" marL="0">
              <a:buNone/>
            </a:pPr>
            <a:r>
              <a:rPr lang="en-US" sz="5400" b="1" dirty="0">
                <a:solidFill>
                  <a:srgbClr val="E84F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散场后</a:t>
            </a:r>
            <a:endParaRPr lang="en-US" sz="54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609600" y="3512181"/>
            <a:ext cx="11582400" cy="822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接住跨城歌迷</a:t>
            </a:r>
            <a:endParaRPr lang="en-US" sz="54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609600" y="4762500"/>
            <a:ext cx="10972800" cy="9525"/>
          </a:xfrm>
          <a:prstGeom prst="rect">
            <a:avLst/>
          </a:prstGeom>
          <a:solidFill>
            <a:srgbClr val="4A3A66"/>
          </a:solidFill>
          <a:ln/>
        </p:spPr>
      </p:sp>
      <p:sp>
        <p:nvSpPr>
          <p:cNvPr id="40" name="Shape 38"/>
          <p:cNvSpPr/>
          <p:nvPr/>
        </p:nvSpPr>
        <p:spPr>
          <a:xfrm>
            <a:off x="671513" y="5149850"/>
            <a:ext cx="123825" cy="144463"/>
          </a:xfrm>
          <a:custGeom>
            <a:avLst/>
            <a:gdLst/>
            <a:ahLst/>
            <a:cxnLst/>
            <a:rect l="l" t="t" r="r" b="b"/>
            <a:pathLst>
              <a:path w="123825" h="144463">
                <a:moveTo>
                  <a:pt x="0" y="0"/>
                </a:moveTo>
                <a:lnTo>
                  <a:pt x="18058" y="126714"/>
                </a:lnTo>
                <a:arcTo hR="20637" wR="20637" stAng="10317297" swAng="-4951131"/>
                <a:lnTo>
                  <a:pt x="85542" y="144463"/>
                </a:lnTo>
                <a:arcTo hR="20637" wR="20637" stAng="5433834" swAng="-4951131"/>
                <a:lnTo>
                  <a:pt x="123825" y="0"/>
                </a:lnTo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661194" y="5149850"/>
            <a:ext cx="144463" cy="7739"/>
          </a:xfrm>
          <a:custGeom>
            <a:avLst/>
            <a:gdLst/>
            <a:ahLst/>
            <a:cxnLst/>
            <a:rect l="l" t="t" r="r" b="b"/>
            <a:pathLst>
              <a:path w="144463" h="7739">
                <a:moveTo>
                  <a:pt x="0" y="0"/>
                </a:moveTo>
                <a:lnTo>
                  <a:pt x="144463" y="0"/>
                </a:lnTo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81831" y="5216896"/>
            <a:ext cx="103188" cy="10371"/>
          </a:xfrm>
          <a:custGeom>
            <a:avLst/>
            <a:gdLst/>
            <a:ahLst/>
            <a:cxnLst/>
            <a:rect l="l" t="t" r="r" b="b"/>
            <a:pathLst>
              <a:path w="103188" h="10371">
                <a:moveTo>
                  <a:pt x="0" y="5185"/>
                </a:moveTo>
                <a:arcTo hR="66762" wR="66762" stAng="14836164" swAng="2727673"/>
                <a:arcTo hR="66762" wR="66762" stAng="6763836" swAng="-2727673"/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733425" y="5087938"/>
            <a:ext cx="30956" cy="61912"/>
          </a:xfrm>
          <a:custGeom>
            <a:avLst/>
            <a:gdLst/>
            <a:ahLst/>
            <a:cxnLst/>
            <a:rect l="l" t="t" r="r" b="b"/>
            <a:pathLst>
              <a:path w="30956" h="61912">
                <a:moveTo>
                  <a:pt x="0" y="61912"/>
                </a:moveTo>
                <a:lnTo>
                  <a:pt x="10319" y="0"/>
                </a:lnTo>
                <a:lnTo>
                  <a:pt x="30956" y="0"/>
                </a:lnTo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990600" y="5065006"/>
            <a:ext cx="112014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场外饮品站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990600" y="5387048"/>
            <a:ext cx="11201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现制杯装，杯上带码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Shape 44"/>
          <p:cNvSpPr/>
          <p:nvPr/>
        </p:nvSpPr>
        <p:spPr>
          <a:xfrm>
            <a:off x="4374356" y="5087959"/>
            <a:ext cx="185738" cy="206333"/>
          </a:xfrm>
          <a:custGeom>
            <a:avLst/>
            <a:gdLst/>
            <a:ahLst/>
            <a:cxnLst/>
            <a:rect l="l" t="t" r="r" b="b"/>
            <a:pathLst>
              <a:path w="185738" h="206333">
                <a:moveTo>
                  <a:pt x="82550" y="203568"/>
                </a:moveTo>
                <a:arcTo hR="20637" wR="20637" stAng="7200000" swAng="-3600000"/>
                <a:lnTo>
                  <a:pt x="175419" y="162293"/>
                </a:lnTo>
                <a:arcTo hR="20637" wR="20637" stAng="3600002" swAng="-3596476"/>
                <a:lnTo>
                  <a:pt x="185738" y="61891"/>
                </a:lnTo>
                <a:arcTo hR="20637" wR="20637" stAng="21596474" swAng="-3596476"/>
                <a:lnTo>
                  <a:pt x="103188" y="2765"/>
                </a:lnTo>
                <a:arcTo hR="20637" wR="20637" stAng="18000000" swAng="-3600000"/>
                <a:lnTo>
                  <a:pt x="10319" y="44040"/>
                </a:lnTo>
                <a:arcTo hR="20637" wR="20637" stAng="14400002" swAng="-3596476"/>
                <a:lnTo>
                  <a:pt x="0" y="144441"/>
                </a:lnTo>
                <a:arcTo hR="20637" wR="20637" stAng="10796474" swAng="-3596476"/>
                <a:close/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4467225" y="5191125"/>
            <a:ext cx="7739" cy="103188"/>
          </a:xfrm>
          <a:custGeom>
            <a:avLst/>
            <a:gdLst/>
            <a:ahLst/>
            <a:cxnLst/>
            <a:rect l="l" t="t" r="r" b="b"/>
            <a:pathLst>
              <a:path w="7739" h="103188">
                <a:moveTo>
                  <a:pt x="0" y="103188"/>
                </a:moveTo>
                <a:lnTo>
                  <a:pt x="0" y="0"/>
                </a:lnTo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4377349" y="5139531"/>
            <a:ext cx="179753" cy="51594"/>
          </a:xfrm>
          <a:custGeom>
            <a:avLst/>
            <a:gdLst/>
            <a:ahLst/>
            <a:cxnLst/>
            <a:rect l="l" t="t" r="r" b="b"/>
            <a:pathLst>
              <a:path w="179753" h="51594">
                <a:moveTo>
                  <a:pt x="0" y="0"/>
                </a:moveTo>
                <a:lnTo>
                  <a:pt x="89876" y="51594"/>
                </a:lnTo>
                <a:lnTo>
                  <a:pt x="179753" y="0"/>
                </a:lnTo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4420791" y="5111361"/>
            <a:ext cx="92869" cy="53142"/>
          </a:xfrm>
          <a:custGeom>
            <a:avLst/>
            <a:gdLst/>
            <a:ahLst/>
            <a:cxnLst/>
            <a:rect l="l" t="t" r="r" b="b"/>
            <a:pathLst>
              <a:path w="92869" h="53142">
                <a:moveTo>
                  <a:pt x="0" y="0"/>
                </a:moveTo>
                <a:lnTo>
                  <a:pt x="92869" y="53142"/>
                </a:lnTo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4724400" y="5065006"/>
            <a:ext cx="74676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联名包装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4724400" y="5387048"/>
            <a:ext cx="74676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包装码，看动销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Shape 50"/>
          <p:cNvSpPr/>
          <p:nvPr/>
        </p:nvSpPr>
        <p:spPr>
          <a:xfrm>
            <a:off x="8097838" y="5118894"/>
            <a:ext cx="206375" cy="144463"/>
          </a:xfrm>
          <a:custGeom>
            <a:avLst/>
            <a:gdLst/>
            <a:ahLst/>
            <a:cxnLst/>
            <a:rect l="l" t="t" r="r" b="b"/>
            <a:pathLst>
              <a:path w="206375" h="144463">
                <a:moveTo>
                  <a:pt x="0" y="41275"/>
                </a:moveTo>
                <a:arcTo hR="30956" wR="30956" stAng="16200000" swAng="10800000"/>
                <a:lnTo>
                  <a:pt x="0" y="123825"/>
                </a:lnTo>
                <a:arcTo hR="20637" wR="20637" stAng="10800000" swAng="-5400000"/>
                <a:lnTo>
                  <a:pt x="185738" y="144463"/>
                </a:lnTo>
                <a:arcTo hR="20637" wR="20637" stAng="5400000" swAng="-5400000"/>
                <a:lnTo>
                  <a:pt x="206375" y="103188"/>
                </a:lnTo>
                <a:arcTo hR="30956" wR="30956" stAng="5400000" swAng="10800000"/>
                <a:lnTo>
                  <a:pt x="206375" y="20637"/>
                </a:lnTo>
                <a:arcTo hR="20637" wR="20637" stAng="0" swAng="-5400000"/>
                <a:lnTo>
                  <a:pt x="20637" y="0"/>
                </a:lnTo>
                <a:arcTo hR="20637" wR="20637" stAng="16200000" swAng="-5400000"/>
                <a:close/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8211344" y="5118894"/>
            <a:ext cx="7739" cy="20637"/>
          </a:xfrm>
          <a:custGeom>
            <a:avLst/>
            <a:gdLst/>
            <a:ahLst/>
            <a:cxnLst/>
            <a:rect l="l" t="t" r="r" b="b"/>
            <a:pathLst>
              <a:path w="7739" h="20637">
                <a:moveTo>
                  <a:pt x="0" y="0"/>
                </a:moveTo>
                <a:lnTo>
                  <a:pt x="0" y="20637"/>
                </a:lnTo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8211344" y="5242719"/>
            <a:ext cx="7739" cy="20637"/>
          </a:xfrm>
          <a:custGeom>
            <a:avLst/>
            <a:gdLst/>
            <a:ahLst/>
            <a:cxnLst/>
            <a:rect l="l" t="t" r="r" b="b"/>
            <a:pathLst>
              <a:path w="7739" h="20637">
                <a:moveTo>
                  <a:pt x="0" y="0"/>
                </a:moveTo>
                <a:lnTo>
                  <a:pt x="0" y="20637"/>
                </a:lnTo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8211344" y="5180806"/>
            <a:ext cx="7739" cy="20637"/>
          </a:xfrm>
          <a:custGeom>
            <a:avLst/>
            <a:gdLst/>
            <a:ahLst/>
            <a:cxnLst/>
            <a:rect l="l" t="t" r="r" b="b"/>
            <a:pathLst>
              <a:path w="7739" h="20637">
                <a:moveTo>
                  <a:pt x="0" y="0"/>
                </a:moveTo>
                <a:lnTo>
                  <a:pt x="0" y="20637"/>
                </a:lnTo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8458200" y="5065006"/>
            <a:ext cx="37338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票根换饮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Text 55"/>
          <p:cNvSpPr/>
          <p:nvPr/>
        </p:nvSpPr>
        <p:spPr>
          <a:xfrm>
            <a:off x="8458200" y="5387048"/>
            <a:ext cx="37338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门店券，看到店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A1E3F"/>
          </a:solidFill>
          <a:ln/>
        </p:spPr>
      </p:sp>
      <p:sp>
        <p:nvSpPr>
          <p:cNvPr id="3" name="Shape 1"/>
          <p:cNvSpPr/>
          <p:nvPr/>
        </p:nvSpPr>
        <p:spPr>
          <a:xfrm>
            <a:off x="10842990" y="351393"/>
            <a:ext cx="60739" cy="53600"/>
          </a:xfrm>
          <a:custGeom>
            <a:avLst/>
            <a:gdLst/>
            <a:ahLst/>
            <a:cxnLst/>
            <a:rect l="l" t="t" r="r" b="b"/>
            <a:pathLst>
              <a:path w="60739" h="53600">
                <a:moveTo>
                  <a:pt x="11129" y="6843"/>
                </a:moveTo>
                <a:lnTo>
                  <a:pt x="38942" y="366"/>
                </a:lnTo>
                <a:arcTo hR="14288" wR="14288" stAng="15420726" swAng="5412911"/>
                <a:lnTo>
                  <a:pt x="60373" y="29703"/>
                </a:lnTo>
                <a:arcTo hR="14288" wR="14288" stAng="20820726" swAng="5412911"/>
                <a:lnTo>
                  <a:pt x="21797" y="53229"/>
                </a:lnTo>
                <a:arcTo hR="14288" wR="14288" stAng="4615587" swAng="5395722"/>
                <a:lnTo>
                  <a:pt x="366" y="23988"/>
                </a:lnTo>
                <a:arcTo hR="14288" wR="14288" stAng="10020726" swAng="5412911"/>
                <a:close/>
              </a:path>
            </a:pathLst>
          </a:custGeom>
          <a:solidFill>
            <a:srgbClr val="E84F8A">
              <a:alpha val="9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1436421" y="51856"/>
            <a:ext cx="98844" cy="128156"/>
          </a:xfrm>
          <a:custGeom>
            <a:avLst/>
            <a:gdLst/>
            <a:ahLst/>
            <a:cxnLst/>
            <a:rect l="l" t="t" r="r" b="b"/>
            <a:pathLst>
              <a:path w="98844" h="128156">
                <a:moveTo>
                  <a:pt x="2056" y="96734"/>
                </a:moveTo>
                <a:lnTo>
                  <a:pt x="55967" y="6914"/>
                </a:lnTo>
                <a:arcTo hR="14288" wR="14288" stAng="12664270" swAng="5402827"/>
                <a:lnTo>
                  <a:pt x="91972" y="11867"/>
                </a:lnTo>
                <a:arcTo hR="14288" wR="14288" stAng="18076058" swAng="5371428"/>
                <a:lnTo>
                  <a:pt x="42823" y="121214"/>
                </a:lnTo>
                <a:arcTo hR="14288" wR="14288" stAng="1856350" swAng="5379297"/>
                <a:lnTo>
                  <a:pt x="6914" y="116356"/>
                </a:lnTo>
                <a:arcTo hR="14288" wR="14288" stAng="7264270" swAng="5402827"/>
                <a:close/>
              </a:path>
            </a:pathLst>
          </a:custGeom>
          <a:solidFill>
            <a:srgbClr val="F0B429">
              <a:alpha val="9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11273163" y="219019"/>
            <a:ext cx="152702" cy="139723"/>
          </a:xfrm>
          <a:custGeom>
            <a:avLst/>
            <a:gdLst/>
            <a:ahLst/>
            <a:cxnLst/>
            <a:rect l="l" t="t" r="r" b="b"/>
            <a:pathLst>
              <a:path w="152702" h="139723">
                <a:moveTo>
                  <a:pt x="55967" y="2056"/>
                </a:moveTo>
                <a:lnTo>
                  <a:pt x="145788" y="55967"/>
                </a:lnTo>
                <a:arcTo hR="14288" wR="14288" stAng="18064270" swAng="5402827"/>
                <a:lnTo>
                  <a:pt x="116356" y="132739"/>
                </a:lnTo>
                <a:arcTo hR="14288" wR="14288" stAng="1844629" swAng="5410695"/>
                <a:lnTo>
                  <a:pt x="6914" y="83685"/>
                </a:lnTo>
                <a:arcTo hR="14288" wR="14288" stAng="7264270" swAng="5402827"/>
                <a:lnTo>
                  <a:pt x="36346" y="6914"/>
                </a:lnTo>
                <a:arcTo hR="14288" wR="14288" stAng="12664270" swAng="5402827"/>
                <a:close/>
              </a:path>
            </a:pathLst>
          </a:custGeom>
          <a:solidFill>
            <a:srgbClr val="4FC1E9">
              <a:alpha val="9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11742794" y="337210"/>
            <a:ext cx="94184" cy="61291"/>
          </a:xfrm>
          <a:custGeom>
            <a:avLst/>
            <a:gdLst/>
            <a:ahLst/>
            <a:cxnLst/>
            <a:rect l="l" t="t" r="r" b="b"/>
            <a:pathLst>
              <a:path w="94184" h="61291">
                <a:moveTo>
                  <a:pt x="22771" y="927"/>
                </a:moveTo>
                <a:lnTo>
                  <a:pt x="85065" y="24835"/>
                </a:lnTo>
                <a:arcTo hR="14288" wR="14288" stAng="17472507" swAng="5372880"/>
                <a:lnTo>
                  <a:pt x="89827" y="52172"/>
                </a:lnTo>
                <a:arcTo hR="14288" wR="14288" stAng="1272507" swAng="5372880"/>
                <a:lnTo>
                  <a:pt x="9151" y="36456"/>
                </a:lnTo>
                <a:arcTo hR="14288" wR="14288" stAng="6664318" swAng="5402445"/>
                <a:lnTo>
                  <a:pt x="4388" y="9119"/>
                </a:lnTo>
                <a:arcTo hR="14288" wR="14288" stAng="12072507" swAng="5372880"/>
                <a:close/>
              </a:path>
            </a:pathLst>
          </a:custGeom>
          <a:solidFill>
            <a:srgbClr val="9BE36D">
              <a:alpha val="9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436492" y="498555"/>
            <a:ext cx="139702" cy="105886"/>
          </a:xfrm>
          <a:custGeom>
            <a:avLst/>
            <a:gdLst/>
            <a:ahLst/>
            <a:cxnLst/>
            <a:rect l="l" t="t" r="r" b="b"/>
            <a:pathLst>
              <a:path w="139702" h="105886">
                <a:moveTo>
                  <a:pt x="22750" y="79"/>
                </a:moveTo>
                <a:lnTo>
                  <a:pt x="126953" y="11033"/>
                </a:lnTo>
                <a:arcTo hR="14288" wR="14288" stAng="16571030" swAng="5393430"/>
                <a:lnTo>
                  <a:pt x="132668" y="93043"/>
                </a:lnTo>
                <a:arcTo hR="14288" wR="14288" stAng="348239" swAng="5413827"/>
                <a:lnTo>
                  <a:pt x="12748" y="94853"/>
                </a:lnTo>
                <a:arcTo hR="14288" wR="14288" stAng="5771030" swAng="5393430"/>
                <a:lnTo>
                  <a:pt x="7033" y="12843"/>
                </a:lnTo>
                <a:arcTo hR="14288" wR="14288" stAng="11148239" swAng="5413827"/>
                <a:close/>
              </a:path>
            </a:pathLst>
          </a:custGeom>
          <a:solidFill>
            <a:srgbClr val="E84F8A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506396" y="428231"/>
            <a:ext cx="56612" cy="54184"/>
          </a:xfrm>
          <a:custGeom>
            <a:avLst/>
            <a:gdLst/>
            <a:ahLst/>
            <a:cxnLst/>
            <a:rect l="l" t="t" r="r" b="b"/>
            <a:pathLst>
              <a:path w="56612" h="54184">
                <a:moveTo>
                  <a:pt x="5108" y="21635"/>
                </a:moveTo>
                <a:lnTo>
                  <a:pt x="27016" y="3347"/>
                </a:lnTo>
                <a:arcTo hR="14288" wR="14288" stAng="13798480" swAng="5388159"/>
                <a:lnTo>
                  <a:pt x="53305" y="12395"/>
                </a:lnTo>
                <a:arcTo hR="14288" wR="14288" stAng="19213235" swAng="5390985"/>
                <a:lnTo>
                  <a:pt x="29587" y="50876"/>
                </a:lnTo>
                <a:arcTo hR="14288" wR="14288" stAng="3013235" swAng="5390985"/>
                <a:lnTo>
                  <a:pt x="3394" y="41828"/>
                </a:lnTo>
                <a:arcTo hR="14288" wR="14288" stAng="8380949" swAng="5420474"/>
                <a:close/>
              </a:path>
            </a:pathLst>
          </a:custGeom>
          <a:solidFill>
            <a:srgbClr val="F0B429">
              <a:alpha val="9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10905970" y="152150"/>
            <a:ext cx="110524" cy="121096"/>
          </a:xfrm>
          <a:custGeom>
            <a:avLst/>
            <a:gdLst/>
            <a:ahLst/>
            <a:cxnLst/>
            <a:rect l="l" t="t" r="r" b="b"/>
            <a:pathLst>
              <a:path w="110524" h="121096">
                <a:moveTo>
                  <a:pt x="39874" y="5108"/>
                </a:moveTo>
                <a:lnTo>
                  <a:pt x="107216" y="85404"/>
                </a:lnTo>
                <a:arcTo hR="14288" wR="14288" stAng="19213235" swAng="5390985"/>
                <a:lnTo>
                  <a:pt x="90833" y="117789"/>
                </a:lnTo>
                <a:arcTo hR="14288" wR="14288" stAng="3013235" swAng="5390985"/>
                <a:lnTo>
                  <a:pt x="3394" y="35779"/>
                </a:lnTo>
                <a:arcTo hR="14288" wR="14288" stAng="8380949" swAng="5420474"/>
                <a:lnTo>
                  <a:pt x="19681" y="3394"/>
                </a:lnTo>
                <a:arcTo hR="14288" wR="14288" stAng="13780949" swAng="5420474"/>
                <a:close/>
              </a:path>
            </a:pathLst>
          </a:custGeom>
          <a:solidFill>
            <a:srgbClr val="4FC1E9">
              <a:alpha val="90000"/>
            </a:srgbClr>
          </a:solidFill>
          <a:ln/>
        </p:spPr>
      </p:sp>
      <p:sp>
        <p:nvSpPr>
          <p:cNvPr id="10" name="pptwise-slidenum-s0002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09600" y="285750"/>
            <a:ext cx="428625" cy="285750"/>
          </a:xfrm>
          <a:prstGeom prst="roundRect">
            <a:avLst>
              <a:gd name="adj" fmla="val 20000"/>
            </a:avLst>
          </a:prstGeom>
          <a:solidFill>
            <a:srgbClr val="E84F8A"/>
          </a:solidFill>
          <a:ln/>
        </p:spPr>
      </p:sp>
      <p:sp>
        <p:nvSpPr>
          <p:cNvPr id="13" name="Text 11"/>
          <p:cNvSpPr/>
          <p:nvPr/>
        </p:nvSpPr>
        <p:spPr>
          <a:xfrm>
            <a:off x="0" y="366289"/>
            <a:ext cx="15906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spc="75" kern="0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900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981075" y="285750"/>
            <a:ext cx="514350" cy="285750"/>
          </a:xfrm>
          <a:prstGeom prst="roundRect">
            <a:avLst>
              <a:gd name="adj" fmla="val 20000"/>
            </a:avLst>
          </a:prstGeom>
          <a:solidFill>
            <a:srgbClr val="35284E"/>
          </a:solidFill>
          <a:ln/>
        </p:spPr>
      </p:sp>
      <p:sp>
        <p:nvSpPr>
          <p:cNvPr id="15" name="Text 13"/>
          <p:cNvSpPr/>
          <p:nvPr/>
        </p:nvSpPr>
        <p:spPr>
          <a:xfrm>
            <a:off x="1114425" y="347962"/>
            <a:ext cx="1107757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大盘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990600" y="285750"/>
            <a:ext cx="0" cy="285750"/>
          </a:xfrm>
          <a:prstGeom prst="line">
            <a:avLst/>
          </a:prstGeom>
          <a:noFill/>
          <a:ln w="19050">
            <a:solidFill>
              <a:srgbClr val="2A1E3F"/>
            </a:solidFill>
            <a:prstDash val="dash"/>
          </a:ln>
        </p:spPr>
      </p:sp>
      <p:sp>
        <p:nvSpPr>
          <p:cNvPr id="17" name="Shape 15"/>
          <p:cNvSpPr/>
          <p:nvPr/>
        </p:nvSpPr>
        <p:spPr>
          <a:xfrm>
            <a:off x="923925" y="228600"/>
            <a:ext cx="114300" cy="11430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18" name="Shape 16"/>
          <p:cNvSpPr/>
          <p:nvPr/>
        </p:nvSpPr>
        <p:spPr>
          <a:xfrm>
            <a:off x="923925" y="514350"/>
            <a:ext cx="114300" cy="11430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19" name="Text 17"/>
          <p:cNvSpPr/>
          <p:nvPr/>
        </p:nvSpPr>
        <p:spPr>
          <a:xfrm>
            <a:off x="609600" y="1231493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大型演出一年 4338.58 万人次，票房占全国一半以上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09600" y="1904376"/>
            <a:ext cx="11582400" cy="1485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0" b="1" spc="-225" kern="0" dirty="0">
                <a:solidFill>
                  <a:srgbClr val="E84F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pPr algn="l" indent="0" marL="0">
              <a:buNone/>
            </a:pPr>
            <a:r>
              <a:rPr lang="en-US" sz="9750" b="1" spc="-225" kern="0" dirty="0">
                <a:solidFill>
                  <a:srgbClr val="E84F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pPr algn="l" indent="0" marL="0">
              <a:buNone/>
            </a:pPr>
            <a:r>
              <a:rPr lang="en-US" sz="9750" b="1" spc="-225" kern="0" dirty="0">
                <a:solidFill>
                  <a:srgbClr val="E84F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pPr algn="l" indent="0" marL="0">
              <a:buNone/>
            </a:pPr>
            <a:r>
              <a:rPr lang="en-US" sz="9750" b="1" spc="-225" kern="0" dirty="0">
                <a:solidFill>
                  <a:srgbClr val="E84F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r>
            <a:pPr algn="l" indent="0" marL="0">
              <a:buNone/>
            </a:pPr>
            <a:r>
              <a:rPr lang="en-US" sz="9750" b="1" spc="-225" kern="0" dirty="0">
                <a:solidFill>
                  <a:srgbClr val="E84F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.</a:t>
            </a:r>
            <a:pPr algn="l" indent="0" marL="0">
              <a:buNone/>
            </a:pPr>
            <a:r>
              <a:rPr lang="en-US" sz="9750" b="1" spc="-225" kern="0" dirty="0">
                <a:solidFill>
                  <a:srgbClr val="E84F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pPr algn="l" indent="0" marL="0">
              <a:buNone/>
            </a:pPr>
            <a:r>
              <a:rPr lang="en-US" sz="9750" b="1" dirty="0">
                <a:solidFill>
                  <a:srgbClr val="E84F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r>
            <a:endParaRPr lang="en-US" sz="9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09600" y="3381250"/>
            <a:ext cx="1158240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万人次 · 2025 年 · 同比 +18.81%</a:t>
            </a:r>
            <a:endParaRPr lang="en-US" sz="19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09600" y="3844360"/>
            <a:ext cx="11582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5000 人以上大型营业性演出观众。2026 年上半年再涨 20.37%。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7239000" y="1919225"/>
            <a:ext cx="4953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大型演出票房（亿元）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7239000" y="4956988"/>
            <a:ext cx="762000" cy="377012"/>
          </a:xfrm>
          <a:prstGeom prst="roundRect">
            <a:avLst>
              <a:gd name="adj" fmla="val 15159"/>
            </a:avLst>
          </a:prstGeom>
          <a:solidFill>
            <a:srgbClr val="5C4C76"/>
          </a:solidFill>
          <a:ln/>
        </p:spPr>
      </p:sp>
      <p:sp>
        <p:nvSpPr>
          <p:cNvPr id="25" name="Text 23"/>
          <p:cNvSpPr/>
          <p:nvPr/>
        </p:nvSpPr>
        <p:spPr>
          <a:xfrm>
            <a:off x="3048000" y="4715122"/>
            <a:ext cx="9144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39.64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3048000" y="5434312"/>
            <a:ext cx="9144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2019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8305800" y="3641438"/>
            <a:ext cx="762000" cy="1692562"/>
          </a:xfrm>
          <a:prstGeom prst="roundRect">
            <a:avLst>
              <a:gd name="adj" fmla="val 7500"/>
            </a:avLst>
          </a:prstGeom>
          <a:solidFill>
            <a:srgbClr val="5C4C76"/>
          </a:solidFill>
          <a:ln/>
        </p:spPr>
      </p:sp>
      <p:sp>
        <p:nvSpPr>
          <p:cNvPr id="28" name="Text 26"/>
          <p:cNvSpPr/>
          <p:nvPr/>
        </p:nvSpPr>
        <p:spPr>
          <a:xfrm>
            <a:off x="5181600" y="3399573"/>
            <a:ext cx="7010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177.96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5181600" y="5434312"/>
            <a:ext cx="7010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2023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9372600" y="2515347"/>
            <a:ext cx="762000" cy="2818653"/>
          </a:xfrm>
          <a:prstGeom prst="roundRect">
            <a:avLst>
              <a:gd name="adj" fmla="val 7500"/>
            </a:avLst>
          </a:prstGeom>
          <a:solidFill>
            <a:srgbClr val="5C4C76"/>
          </a:solidFill>
          <a:ln/>
        </p:spPr>
      </p:sp>
      <p:sp>
        <p:nvSpPr>
          <p:cNvPr id="31" name="Text 29"/>
          <p:cNvSpPr/>
          <p:nvPr/>
        </p:nvSpPr>
        <p:spPr>
          <a:xfrm>
            <a:off x="7315200" y="2273482"/>
            <a:ext cx="48768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296.36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7315200" y="5434312"/>
            <a:ext cx="48768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10439400" y="2247900"/>
            <a:ext cx="762000" cy="3086100"/>
          </a:xfrm>
          <a:prstGeom prst="roundRect">
            <a:avLst>
              <a:gd name="adj" fmla="val 7500"/>
            </a:avLst>
          </a:prstGeom>
          <a:solidFill>
            <a:srgbClr val="E84F8A"/>
          </a:solidFill>
          <a:ln/>
        </p:spPr>
      </p:sp>
      <p:sp>
        <p:nvSpPr>
          <p:cNvPr id="34" name="Text 32"/>
          <p:cNvSpPr/>
          <p:nvPr/>
        </p:nvSpPr>
        <p:spPr>
          <a:xfrm>
            <a:off x="9448800" y="2006035"/>
            <a:ext cx="27432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324.48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9448800" y="5434312"/>
            <a:ext cx="27432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7086600" y="5326856"/>
            <a:ext cx="4495800" cy="14288"/>
          </a:xfrm>
          <a:prstGeom prst="rect">
            <a:avLst/>
          </a:prstGeom>
          <a:solidFill>
            <a:srgbClr val="4A3A66"/>
          </a:solidFill>
          <a:ln/>
        </p:spPr>
      </p:sp>
      <p:sp>
        <p:nvSpPr>
          <p:cNvPr id="37" name="Shape 35"/>
          <p:cNvSpPr/>
          <p:nvPr/>
        </p:nvSpPr>
        <p:spPr>
          <a:xfrm>
            <a:off x="609600" y="4762500"/>
            <a:ext cx="5715000" cy="1047750"/>
          </a:xfrm>
          <a:prstGeom prst="roundRect">
            <a:avLst>
              <a:gd name="adj" fmla="val 10909"/>
            </a:avLst>
          </a:prstGeom>
          <a:solidFill>
            <a:srgbClr val="35284E"/>
          </a:solidFill>
          <a:ln/>
        </p:spPr>
      </p:sp>
      <p:sp>
        <p:nvSpPr>
          <p:cNvPr id="38" name="Text 36"/>
          <p:cNvSpPr/>
          <p:nvPr/>
        </p:nvSpPr>
        <p:spPr>
          <a:xfrm>
            <a:off x="838200" y="4959146"/>
            <a:ext cx="113538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票房占全国演出一半以上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838200" y="5243812"/>
            <a:ext cx="113538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2023 年 35.4%，2024 年 51.1%，2025 年约 52.6%（324.48 ÷ 616.55）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609600" y="62051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来源：中演协 2025 年度简报（2026-01），2026 年上半年数据（2026-07），中演协与灯塔专业版报告（2025-04）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A1E3F"/>
          </a:solidFill>
          <a:ln/>
        </p:spPr>
      </p:sp>
      <p:sp>
        <p:nvSpPr>
          <p:cNvPr id="3" name="Shape 1"/>
          <p:cNvSpPr/>
          <p:nvPr/>
        </p:nvSpPr>
        <p:spPr>
          <a:xfrm>
            <a:off x="10839513" y="155704"/>
            <a:ext cx="133412" cy="56161"/>
          </a:xfrm>
          <a:custGeom>
            <a:avLst/>
            <a:gdLst/>
            <a:ahLst/>
            <a:cxnLst/>
            <a:rect l="l" t="t" r="r" b="b"/>
            <a:pathLst>
              <a:path w="133412" h="56161">
                <a:moveTo>
                  <a:pt x="11748" y="18413"/>
                </a:moveTo>
                <a:lnTo>
                  <a:pt x="114999" y="220"/>
                </a:lnTo>
                <a:arcTo hR="14288" wR="14288" stAng="15596060" swAng="5412223"/>
                <a:lnTo>
                  <a:pt x="133192" y="21175"/>
                </a:lnTo>
                <a:arcTo hR="14288" wR="14288" stAng="20996060" swAng="5412223"/>
                <a:lnTo>
                  <a:pt x="18416" y="55941"/>
                </a:lnTo>
                <a:arcTo hR="14288" wR="14288" stAng="4796060" swAng="5412223"/>
                <a:lnTo>
                  <a:pt x="223" y="34986"/>
                </a:lnTo>
                <a:arcTo hR="14288" wR="14288" stAng="10192061" swAng="5393659"/>
                <a:close/>
              </a:path>
            </a:pathLst>
          </a:custGeom>
          <a:solidFill>
            <a:srgbClr val="E84F8A">
              <a:alpha val="9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610440" y="143909"/>
            <a:ext cx="133412" cy="56148"/>
          </a:xfrm>
          <a:custGeom>
            <a:avLst/>
            <a:gdLst/>
            <a:ahLst/>
            <a:cxnLst/>
            <a:rect l="l" t="t" r="r" b="b"/>
            <a:pathLst>
              <a:path w="133412" h="56148">
                <a:moveTo>
                  <a:pt x="18413" y="204"/>
                </a:moveTo>
                <a:lnTo>
                  <a:pt x="121664" y="18397"/>
                </a:lnTo>
                <a:arcTo hR="14288" wR="14288" stAng="16814280" swAng="5393659"/>
                <a:lnTo>
                  <a:pt x="131570" y="44400"/>
                </a:lnTo>
                <a:arcTo hR="14288" wR="14288" stAng="614280" swAng="5393659"/>
                <a:lnTo>
                  <a:pt x="11840" y="37732"/>
                </a:lnTo>
                <a:arcTo hR="14288" wR="14288" stAng="5991717" swAng="5412223"/>
                <a:lnTo>
                  <a:pt x="1934" y="11824"/>
                </a:lnTo>
                <a:arcTo hR="14288" wR="14288" stAng="11395648" swAng="5385714"/>
                <a:close/>
              </a:path>
            </a:pathLst>
          </a:custGeom>
          <a:solidFill>
            <a:srgbClr val="F0B429">
              <a:alpha val="9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10820415" y="322685"/>
            <a:ext cx="93066" cy="65444"/>
          </a:xfrm>
          <a:custGeom>
            <a:avLst/>
            <a:gdLst/>
            <a:ahLst/>
            <a:cxnLst/>
            <a:rect l="l" t="t" r="r" b="b"/>
            <a:pathLst>
              <a:path w="93066" h="65444">
                <a:moveTo>
                  <a:pt x="8272" y="29549"/>
                </a:moveTo>
                <a:lnTo>
                  <a:pt x="68660" y="1355"/>
                </a:lnTo>
                <a:arcTo hR="14288" wR="14288" stAng="14690558" swAng="5425134"/>
                <a:lnTo>
                  <a:pt x="91711" y="16881"/>
                </a:lnTo>
                <a:arcTo hR="14288" wR="14288" stAng="20090558" swAng="5425134"/>
                <a:lnTo>
                  <a:pt x="24369" y="64125"/>
                </a:lnTo>
                <a:arcTo hR="14288" wR="14288" stAng="3911360" swAng="5394652"/>
                <a:lnTo>
                  <a:pt x="1319" y="48504"/>
                </a:lnTo>
                <a:arcTo hR="14288" wR="14288" stAng="9311360" swAng="5394652"/>
                <a:close/>
              </a:path>
            </a:pathLst>
          </a:custGeom>
          <a:solidFill>
            <a:srgbClr val="4FC1E9">
              <a:alpha val="9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10881792" y="486156"/>
            <a:ext cx="60191" cy="62909"/>
          </a:xfrm>
          <a:custGeom>
            <a:avLst/>
            <a:gdLst/>
            <a:ahLst/>
            <a:cxnLst/>
            <a:rect l="l" t="t" r="r" b="b"/>
            <a:pathLst>
              <a:path w="60191" h="62909">
                <a:moveTo>
                  <a:pt x="2330" y="30385"/>
                </a:moveTo>
                <a:lnTo>
                  <a:pt x="17951" y="6477"/>
                </a:lnTo>
                <a:arcTo hR="14288" wR="14288" stAng="12788200" swAng="5383575"/>
                <a:lnTo>
                  <a:pt x="53670" y="12573"/>
                </a:lnTo>
                <a:arcTo hR="14288" wR="14288" stAng="18175710" swAng="5415279"/>
                <a:lnTo>
                  <a:pt x="42335" y="56388"/>
                </a:lnTo>
                <a:arcTo hR="14288" wR="14288" stAng="1975710" swAng="5415279"/>
                <a:lnTo>
                  <a:pt x="6521" y="50197"/>
                </a:lnTo>
                <a:arcTo hR="14288" wR="14288" stAng="7375710" swAng="5415279"/>
                <a:close/>
              </a:path>
            </a:pathLst>
          </a:custGeom>
          <a:solidFill>
            <a:srgbClr val="9BE36D">
              <a:alpha val="9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701551" y="170777"/>
            <a:ext cx="150318" cy="128410"/>
          </a:xfrm>
          <a:custGeom>
            <a:avLst/>
            <a:gdLst/>
            <a:ahLst/>
            <a:cxnLst/>
            <a:rect l="l" t="t" r="r" b="b"/>
            <a:pathLst>
              <a:path w="150318" h="128410">
                <a:moveTo>
                  <a:pt x="9151" y="38488"/>
                </a:moveTo>
                <a:lnTo>
                  <a:pt x="106972" y="959"/>
                </a:lnTo>
                <a:arcTo hR="14288" wR="14288" stAng="14933237" swAng="5402445"/>
                <a:lnTo>
                  <a:pt x="149359" y="71444"/>
                </a:lnTo>
                <a:arcTo hR="14288" wR="14288" stAng="20333237" swAng="5402445"/>
                <a:lnTo>
                  <a:pt x="43345" y="127451"/>
                </a:lnTo>
                <a:arcTo hR="14288" wR="14288" stAng="4133237" swAng="5402445"/>
                <a:lnTo>
                  <a:pt x="959" y="56966"/>
                </a:lnTo>
                <a:arcTo hR="14288" wR="14288" stAng="9533237" swAng="5402445"/>
                <a:close/>
              </a:path>
            </a:pathLst>
          </a:custGeom>
          <a:solidFill>
            <a:srgbClr val="E84F8A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776838" y="541953"/>
            <a:ext cx="105809" cy="112858"/>
          </a:xfrm>
          <a:custGeom>
            <a:avLst/>
            <a:gdLst/>
            <a:ahLst/>
            <a:cxnLst/>
            <a:rect l="l" t="t" r="r" b="b"/>
            <a:pathLst>
              <a:path w="105809" h="112858">
                <a:moveTo>
                  <a:pt x="32066" y="4782"/>
                </a:moveTo>
                <a:lnTo>
                  <a:pt x="102170" y="82601"/>
                </a:lnTo>
                <a:arcTo hR="14288" wR="14288" stAng="19091021" swAng="5406723"/>
                <a:lnTo>
                  <a:pt x="93979" y="109176"/>
                </a:lnTo>
                <a:arcTo hR="14288" wR="14288" stAng="2875731" swAng="5404966"/>
                <a:lnTo>
                  <a:pt x="3682" y="30214"/>
                </a:lnTo>
                <a:arcTo hR="14288" wR="14288" stAng="8275731" swAng="5404966"/>
                <a:lnTo>
                  <a:pt x="11873" y="3639"/>
                </a:lnTo>
                <a:arcTo hR="14288" wR="14288" stAng="13691021" swAng="5406723"/>
                <a:close/>
              </a:path>
            </a:pathLst>
          </a:custGeom>
          <a:solidFill>
            <a:srgbClr val="F0B429">
              <a:alpha val="9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11767398" y="266338"/>
            <a:ext cx="58443" cy="43393"/>
          </a:xfrm>
          <a:custGeom>
            <a:avLst/>
            <a:gdLst/>
            <a:ahLst/>
            <a:cxnLst/>
            <a:rect l="l" t="t" r="r" b="b"/>
            <a:pathLst>
              <a:path w="58443" h="43393">
                <a:moveTo>
                  <a:pt x="11598" y="5696"/>
                </a:moveTo>
                <a:lnTo>
                  <a:pt x="39602" y="267"/>
                </a:lnTo>
                <a:arcTo hR="14288" wR="14288" stAng="15534223" swAng="5392361"/>
                <a:lnTo>
                  <a:pt x="58176" y="20841"/>
                </a:lnTo>
                <a:arcTo hR="14288" wR="14288" stAng="20934223" swAng="5392361"/>
                <a:lnTo>
                  <a:pt x="18837" y="43130"/>
                </a:lnTo>
                <a:arcTo hR="14288" wR="14288" stAng="4738610" swAng="5410466"/>
                <a:lnTo>
                  <a:pt x="264" y="22460"/>
                </a:lnTo>
                <a:arcTo hR="14288" wR="14288" stAng="10138610" swAng="5410466"/>
                <a:close/>
              </a:path>
            </a:pathLst>
          </a:custGeom>
          <a:solidFill>
            <a:srgbClr val="4FC1E9">
              <a:alpha val="90000"/>
            </a:srgbClr>
          </a:solidFill>
          <a:ln/>
        </p:spPr>
      </p:sp>
      <p:sp>
        <p:nvSpPr>
          <p:cNvPr id="10" name="pptwise-slidenum-s0003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09600" y="285750"/>
            <a:ext cx="428625" cy="285750"/>
          </a:xfrm>
          <a:prstGeom prst="roundRect">
            <a:avLst>
              <a:gd name="adj" fmla="val 20000"/>
            </a:avLst>
          </a:prstGeom>
          <a:solidFill>
            <a:srgbClr val="E84F8A"/>
          </a:solidFill>
          <a:ln/>
        </p:spPr>
      </p:sp>
      <p:sp>
        <p:nvSpPr>
          <p:cNvPr id="13" name="Text 11"/>
          <p:cNvSpPr/>
          <p:nvPr/>
        </p:nvSpPr>
        <p:spPr>
          <a:xfrm>
            <a:off x="0" y="366289"/>
            <a:ext cx="15906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spc="75" kern="0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900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981075" y="285750"/>
            <a:ext cx="514350" cy="285750"/>
          </a:xfrm>
          <a:prstGeom prst="roundRect">
            <a:avLst>
              <a:gd name="adj" fmla="val 20000"/>
            </a:avLst>
          </a:prstGeom>
          <a:solidFill>
            <a:srgbClr val="35284E"/>
          </a:solidFill>
          <a:ln/>
        </p:spPr>
      </p:sp>
      <p:sp>
        <p:nvSpPr>
          <p:cNvPr id="15" name="Text 13"/>
          <p:cNvSpPr/>
          <p:nvPr/>
        </p:nvSpPr>
        <p:spPr>
          <a:xfrm>
            <a:off x="1114425" y="347962"/>
            <a:ext cx="1107757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分岔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990600" y="285750"/>
            <a:ext cx="0" cy="285750"/>
          </a:xfrm>
          <a:prstGeom prst="line">
            <a:avLst/>
          </a:prstGeom>
          <a:noFill/>
          <a:ln w="19050">
            <a:solidFill>
              <a:srgbClr val="2A1E3F"/>
            </a:solidFill>
            <a:prstDash val="dash"/>
          </a:ln>
        </p:spPr>
      </p:sp>
      <p:sp>
        <p:nvSpPr>
          <p:cNvPr id="17" name="Shape 15"/>
          <p:cNvSpPr/>
          <p:nvPr/>
        </p:nvSpPr>
        <p:spPr>
          <a:xfrm>
            <a:off x="923925" y="228600"/>
            <a:ext cx="114300" cy="11430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18" name="Shape 16"/>
          <p:cNvSpPr/>
          <p:nvPr/>
        </p:nvSpPr>
        <p:spPr>
          <a:xfrm>
            <a:off x="923925" y="514350"/>
            <a:ext cx="114300" cy="11430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19" name="Text 17"/>
          <p:cNvSpPr/>
          <p:nvPr/>
        </p:nvSpPr>
        <p:spPr>
          <a:xfrm>
            <a:off x="609600" y="1231493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演唱会和音乐节在分岔：2025 年演唱会观众涨 30.8%，音乐节跌 6.1%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1333500" y="2286000"/>
            <a:ext cx="5334000" cy="2190750"/>
          </a:xfrm>
          <a:custGeom>
            <a:avLst/>
            <a:gdLst/>
            <a:ahLst/>
            <a:cxnLst/>
            <a:rect l="l" t="t" r="r" b="b"/>
            <a:pathLst>
              <a:path w="5334000" h="2190750">
                <a:moveTo>
                  <a:pt x="0" y="2190750"/>
                </a:moveTo>
                <a:cubicBezTo>
                  <a:pt x="2095500" y="2190750"/>
                  <a:pt x="3238500" y="571500"/>
                  <a:pt x="5334000" y="0"/>
                </a:cubicBezTo>
              </a:path>
            </a:pathLst>
          </a:custGeom>
          <a:noFill/>
          <a:ln w="95250">
            <a:solidFill>
              <a:srgbClr val="E84F8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333500" y="4476750"/>
            <a:ext cx="5334000" cy="857250"/>
          </a:xfrm>
          <a:custGeom>
            <a:avLst/>
            <a:gdLst/>
            <a:ahLst/>
            <a:cxnLst/>
            <a:rect l="l" t="t" r="r" b="b"/>
            <a:pathLst>
              <a:path w="5334000" h="857250">
                <a:moveTo>
                  <a:pt x="0" y="0"/>
                </a:moveTo>
                <a:cubicBezTo>
                  <a:pt x="2095500" y="0"/>
                  <a:pt x="3238500" y="476250"/>
                  <a:pt x="5334000" y="857250"/>
                </a:cubicBezTo>
              </a:path>
            </a:pathLst>
          </a:custGeom>
          <a:noFill/>
          <a:ln w="95250">
            <a:solidFill>
              <a:srgbClr val="B3A6C7"/>
            </a:solidFill>
            <a:prstDash val="sysDot"/>
          </a:ln>
        </p:spPr>
      </p:sp>
      <p:sp>
        <p:nvSpPr>
          <p:cNvPr id="22" name="Shape 20"/>
          <p:cNvSpPr/>
          <p:nvPr/>
        </p:nvSpPr>
        <p:spPr>
          <a:xfrm>
            <a:off x="1200150" y="4343400"/>
            <a:ext cx="266700" cy="266700"/>
          </a:xfrm>
          <a:prstGeom prst="ellipse">
            <a:avLst/>
          </a:prstGeom>
          <a:solidFill>
            <a:srgbClr val="F6F2F9"/>
          </a:solidFill>
          <a:ln/>
        </p:spPr>
      </p:sp>
      <p:sp>
        <p:nvSpPr>
          <p:cNvPr id="23" name="Text 21"/>
          <p:cNvSpPr/>
          <p:nvPr/>
        </p:nvSpPr>
        <p:spPr>
          <a:xfrm>
            <a:off x="0" y="4691362"/>
            <a:ext cx="2667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1143000" y="3729337"/>
            <a:ext cx="11049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6877204" y="2185999"/>
            <a:ext cx="122362" cy="126189"/>
          </a:xfrm>
          <a:custGeom>
            <a:avLst/>
            <a:gdLst/>
            <a:ahLst/>
            <a:cxnLst/>
            <a:rect l="l" t="t" r="r" b="b"/>
            <a:pathLst>
              <a:path w="122362" h="126189">
                <a:moveTo>
                  <a:pt x="73665" y="0"/>
                </a:moveTo>
                <a:lnTo>
                  <a:pt x="2299" y="97512"/>
                </a:lnTo>
                <a:arcTo hR="11906" wR="11906" stAng="12972347" swAng="-4873349"/>
                <a:lnTo>
                  <a:pt x="13217" y="122706"/>
                </a:lnTo>
                <a:arcTo hR="11906" wR="11906" stAng="8098135" swAng="-4941707"/>
                <a:lnTo>
                  <a:pt x="122362" y="52376"/>
                </a:lnTo>
              </a:path>
            </a:pathLst>
          </a:custGeom>
          <a:noFill/>
          <a:ln w="23813">
            <a:solidFill>
              <a:srgbClr val="E84F8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870204" y="2303859"/>
            <a:ext cx="146149" cy="57817"/>
          </a:xfrm>
          <a:custGeom>
            <a:avLst/>
            <a:gdLst/>
            <a:ahLst/>
            <a:cxnLst/>
            <a:rect l="l" t="t" r="r" b="b"/>
            <a:pathLst>
              <a:path w="146149" h="57817">
                <a:moveTo>
                  <a:pt x="146149" y="43744"/>
                </a:moveTo>
                <a:cubicBezTo>
                  <a:pt x="134243" y="35719"/>
                  <a:pt x="120813" y="29766"/>
                  <a:pt x="104477" y="29766"/>
                </a:cubicBezTo>
                <a:cubicBezTo>
                  <a:pt x="79974" y="29766"/>
                  <a:pt x="57710" y="57817"/>
                  <a:pt x="33040" y="53578"/>
                </a:cubicBezTo>
                <a:cubicBezTo>
                  <a:pt x="8370" y="49339"/>
                  <a:pt x="0" y="13466"/>
                  <a:pt x="15180" y="0"/>
                </a:cubicBezTo>
              </a:path>
            </a:pathLst>
          </a:custGeom>
          <a:noFill/>
          <a:ln w="23813">
            <a:solidFill>
              <a:srgbClr val="E84F8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950869" y="2119312"/>
            <a:ext cx="119063" cy="119063"/>
          </a:xfrm>
          <a:prstGeom prst="ellipse">
            <a:avLst/>
          </a:prstGeom>
          <a:noFill/>
          <a:ln w="23813">
            <a:solidFill>
              <a:srgbClr val="E84F8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239000" y="1920310"/>
            <a:ext cx="4953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E9589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演唱会 · 2027 押这边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7239000" y="2223414"/>
            <a:ext cx="4953000" cy="731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+30.8%</a:t>
            </a:r>
            <a:endParaRPr lang="en-US" sz="4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7239000" y="3005798"/>
            <a:ext cx="4953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近 3800 万人次 · 2496 场 · 票房 295.58 亿元（+13.7%）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6861572" y="5179219"/>
            <a:ext cx="125016" cy="214313"/>
          </a:xfrm>
          <a:custGeom>
            <a:avLst/>
            <a:gdLst/>
            <a:ahLst/>
            <a:cxnLst/>
            <a:rect l="l" t="t" r="r" b="b"/>
            <a:pathLst>
              <a:path w="125016" h="214313">
                <a:moveTo>
                  <a:pt x="0" y="214313"/>
                </a:moveTo>
                <a:lnTo>
                  <a:pt x="125016" y="0"/>
                </a:lnTo>
              </a:path>
            </a:pathLst>
          </a:custGeom>
          <a:noFill/>
          <a:ln w="23813">
            <a:solidFill>
              <a:srgbClr val="B3A6C7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938962" y="5179219"/>
            <a:ext cx="125016" cy="214313"/>
          </a:xfrm>
          <a:custGeom>
            <a:avLst/>
            <a:gdLst/>
            <a:ahLst/>
            <a:cxnLst/>
            <a:rect l="l" t="t" r="r" b="b"/>
            <a:pathLst>
              <a:path w="125016" h="214313">
                <a:moveTo>
                  <a:pt x="125016" y="214313"/>
                </a:moveTo>
                <a:lnTo>
                  <a:pt x="0" y="0"/>
                </a:lnTo>
              </a:path>
            </a:pathLst>
          </a:custGeom>
          <a:noFill/>
          <a:ln w="23813">
            <a:solidFill>
              <a:srgbClr val="B3A6C7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921103" y="5322094"/>
            <a:ext cx="83344" cy="71438"/>
          </a:xfrm>
          <a:custGeom>
            <a:avLst/>
            <a:gdLst/>
            <a:ahLst/>
            <a:cxnLst/>
            <a:rect l="l" t="t" r="r" b="b"/>
            <a:pathLst>
              <a:path w="83344" h="71438">
                <a:moveTo>
                  <a:pt x="83344" y="71438"/>
                </a:moveTo>
                <a:lnTo>
                  <a:pt x="41672" y="0"/>
                </a:lnTo>
                <a:lnTo>
                  <a:pt x="0" y="71438"/>
                </a:lnTo>
              </a:path>
            </a:pathLst>
          </a:custGeom>
          <a:noFill/>
          <a:ln w="23813">
            <a:solidFill>
              <a:srgbClr val="B3A6C7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843713" y="5393531"/>
            <a:ext cx="238125" cy="8930"/>
          </a:xfrm>
          <a:custGeom>
            <a:avLst/>
            <a:gdLst/>
            <a:ahLst/>
            <a:cxnLst/>
            <a:rect l="l" t="t" r="r" b="b"/>
            <a:pathLst>
              <a:path w="238125" h="8930">
                <a:moveTo>
                  <a:pt x="0" y="0"/>
                </a:moveTo>
                <a:lnTo>
                  <a:pt x="238125" y="0"/>
                </a:lnTo>
              </a:path>
            </a:pathLst>
          </a:custGeom>
          <a:noFill/>
          <a:ln w="23813">
            <a:solidFill>
              <a:srgbClr val="B3A6C7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239000" y="4530160"/>
            <a:ext cx="4953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音乐节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9339263" y="4519613"/>
            <a:ext cx="638175" cy="200025"/>
          </a:xfrm>
          <a:prstGeom prst="roundRect">
            <a:avLst>
              <a:gd name="adj" fmla="val 52381"/>
            </a:avLst>
          </a:prstGeom>
          <a:noFill/>
          <a:ln w="9525">
            <a:solidFill>
              <a:srgbClr val="B3A6C7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124700" y="4557289"/>
            <a:ext cx="5067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媒体报道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7239000" y="4830372"/>
            <a:ext cx="4953000" cy="640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−6.1%</a:t>
            </a:r>
            <a:endParaRPr lang="en-US" sz="4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7239000" y="5520398"/>
            <a:ext cx="4953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545.6 万人次 · 547 场 · 2026 年 3 至 5 月约 40 场，上年同期 90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7239000" y="5748998"/>
            <a:ext cx="4953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多场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609600" y="62051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来源：中演协与灯塔专业版（2026-04），界面新闻（2026-04）。2026 年春季场次为业内人士说法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A1E3F"/>
          </a:solidFill>
          <a:ln/>
        </p:spPr>
      </p:sp>
      <p:sp>
        <p:nvSpPr>
          <p:cNvPr id="3" name="Shape 1"/>
          <p:cNvSpPr/>
          <p:nvPr/>
        </p:nvSpPr>
        <p:spPr>
          <a:xfrm>
            <a:off x="11370193" y="450066"/>
            <a:ext cx="93897" cy="97707"/>
          </a:xfrm>
          <a:custGeom>
            <a:avLst/>
            <a:gdLst/>
            <a:ahLst/>
            <a:cxnLst/>
            <a:rect l="l" t="t" r="r" b="b"/>
            <a:pathLst>
              <a:path w="93897" h="97707">
                <a:moveTo>
                  <a:pt x="67427" y="3514"/>
                </a:moveTo>
                <a:lnTo>
                  <a:pt x="88954" y="22279"/>
                </a:lnTo>
                <a:arcTo hR="14288" wR="14288" stAng="18650713" swAng="5412911"/>
                <a:lnTo>
                  <a:pt x="46663" y="92764"/>
                </a:lnTo>
                <a:arcTo hR="14288" wR="14288" stAng="2450713" swAng="5412911"/>
                <a:lnTo>
                  <a:pt x="4943" y="75428"/>
                </a:lnTo>
                <a:arcTo hR="14288" wR="14288" stAng="7850713" swAng="5412911"/>
                <a:lnTo>
                  <a:pt x="47234" y="4943"/>
                </a:lnTo>
                <a:arcTo hR="14288" wR="14288" stAng="13250713" swAng="5412911"/>
                <a:close/>
              </a:path>
            </a:pathLst>
          </a:custGeom>
          <a:solidFill>
            <a:srgbClr val="E84F8A">
              <a:alpha val="9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1449239" y="361377"/>
            <a:ext cx="107014" cy="111732"/>
          </a:xfrm>
          <a:custGeom>
            <a:avLst/>
            <a:gdLst/>
            <a:ahLst/>
            <a:cxnLst/>
            <a:rect l="l" t="t" r="r" b="b"/>
            <a:pathLst>
              <a:path w="107014" h="111732">
                <a:moveTo>
                  <a:pt x="31720" y="4574"/>
                </a:moveTo>
                <a:lnTo>
                  <a:pt x="103158" y="81155"/>
                </a:lnTo>
                <a:arcTo hR="14288" wR="14288" stAng="19013737" swAng="5399465"/>
                <a:lnTo>
                  <a:pt x="95442" y="107920"/>
                </a:lnTo>
                <a:arcTo hR="14288" wR="14288" stAng="2829359" swAng="5400611"/>
                <a:lnTo>
                  <a:pt x="3812" y="30577"/>
                </a:lnTo>
                <a:arcTo hR="14288" wR="14288" stAng="8229359" swAng="5400611"/>
                <a:lnTo>
                  <a:pt x="11527" y="3812"/>
                </a:lnTo>
                <a:arcTo hR="14288" wR="14288" stAng="13629359" swAng="5400611"/>
                <a:close/>
              </a:path>
            </a:pathLst>
          </a:custGeom>
          <a:solidFill>
            <a:srgbClr val="F0B429">
              <a:alpha val="9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11472444" y="420919"/>
            <a:ext cx="115090" cy="117140"/>
          </a:xfrm>
          <a:custGeom>
            <a:avLst/>
            <a:gdLst/>
            <a:ahLst/>
            <a:cxnLst/>
            <a:rect l="l" t="t" r="r" b="b"/>
            <a:pathLst>
              <a:path w="115090" h="117140">
                <a:moveTo>
                  <a:pt x="4038" y="79715"/>
                </a:moveTo>
                <a:lnTo>
                  <a:pt x="76809" y="4373"/>
                </a:lnTo>
                <a:arcTo hR="14288" wR="14288" stAng="13436672" swAng="5396944"/>
                <a:lnTo>
                  <a:pt x="110718" y="17231"/>
                </a:lnTo>
                <a:arcTo hR="14288" wR="14288" stAng="18836672" swAng="5396944"/>
                <a:lnTo>
                  <a:pt x="38232" y="112767"/>
                </a:lnTo>
                <a:arcTo hR="14288" wR="14288" stAng="2636672" swAng="5396944"/>
                <a:lnTo>
                  <a:pt x="4323" y="99908"/>
                </a:lnTo>
                <a:arcTo hR="14288" wR="14288" stAng="8053151" swAng="5396409"/>
                <a:close/>
              </a:path>
            </a:pathLst>
          </a:custGeom>
          <a:solidFill>
            <a:srgbClr val="4FC1E9">
              <a:alpha val="9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11806902" y="257034"/>
            <a:ext cx="55058" cy="55960"/>
          </a:xfrm>
          <a:custGeom>
            <a:avLst/>
            <a:gdLst/>
            <a:ahLst/>
            <a:cxnLst/>
            <a:rect l="l" t="t" r="r" b="b"/>
            <a:pathLst>
              <a:path w="55058" h="55960">
                <a:moveTo>
                  <a:pt x="3812" y="25478"/>
                </a:moveTo>
                <a:lnTo>
                  <a:pt x="23338" y="4523"/>
                </a:lnTo>
                <a:arcTo hR="14288" wR="14288" stAng="13386798" swAng="5399465"/>
                <a:lnTo>
                  <a:pt x="50484" y="10333"/>
                </a:lnTo>
                <a:arcTo hR="14288" wR="14288" stAng="18770030" swAng="5400611"/>
                <a:lnTo>
                  <a:pt x="31720" y="51386"/>
                </a:lnTo>
                <a:arcTo hR="14288" wR="14288" stAng="2570030" swAng="5400611"/>
                <a:lnTo>
                  <a:pt x="4574" y="45671"/>
                </a:lnTo>
                <a:arcTo hR="14288" wR="14288" stAng="7970030" swAng="5400611"/>
                <a:close/>
              </a:path>
            </a:pathLst>
          </a:custGeom>
          <a:solidFill>
            <a:srgbClr val="9BE36D">
              <a:alpha val="9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0502148" y="188573"/>
            <a:ext cx="97103" cy="74033"/>
          </a:xfrm>
          <a:custGeom>
            <a:avLst/>
            <a:gdLst/>
            <a:ahLst/>
            <a:cxnLst/>
            <a:rect l="l" t="t" r="r" b="b"/>
            <a:pathLst>
              <a:path w="97103" h="74033">
                <a:moveTo>
                  <a:pt x="8309" y="29549"/>
                </a:moveTo>
                <a:lnTo>
                  <a:pt x="68697" y="1355"/>
                </a:lnTo>
                <a:arcTo hR="14288" wR="14288" stAng="14690558" swAng="5425134"/>
                <a:lnTo>
                  <a:pt x="95748" y="25549"/>
                </a:lnTo>
                <a:arcTo hR="14288" wR="14288" stAng="20090558" swAng="5425134"/>
                <a:lnTo>
                  <a:pt x="28406" y="72698"/>
                </a:lnTo>
                <a:arcTo hR="14288" wR="14288" stAng="3901647" swAng="5383575"/>
                <a:lnTo>
                  <a:pt x="1355" y="48599"/>
                </a:lnTo>
                <a:arcTo hR="14288" wR="14288" stAng="9290558" swAng="5425134"/>
                <a:close/>
              </a:path>
            </a:pathLst>
          </a:custGeom>
          <a:solidFill>
            <a:srgbClr val="E84F8A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726628" y="434389"/>
            <a:ext cx="94961" cy="96822"/>
          </a:xfrm>
          <a:custGeom>
            <a:avLst/>
            <a:gdLst/>
            <a:ahLst/>
            <a:cxnLst/>
            <a:rect l="l" t="t" r="r" b="b"/>
            <a:pathLst>
              <a:path w="94961" h="96822">
                <a:moveTo>
                  <a:pt x="4523" y="23287"/>
                </a:moveTo>
                <a:lnTo>
                  <a:pt x="25478" y="3856"/>
                </a:lnTo>
                <a:arcTo hR="14288" wR="14288" stAng="13613737" swAng="5399465"/>
                <a:lnTo>
                  <a:pt x="91105" y="53291"/>
                </a:lnTo>
                <a:arcTo hR="14288" wR="14288" stAng="19013737" swAng="5399465"/>
                <a:lnTo>
                  <a:pt x="69483" y="93010"/>
                </a:lnTo>
                <a:arcTo hR="14288" wR="14288" stAng="2829359" swAng="5400611"/>
                <a:lnTo>
                  <a:pt x="3856" y="43480"/>
                </a:lnTo>
                <a:arcTo hR="14288" wR="14288" stAng="8213737" swAng="5399465"/>
                <a:close/>
              </a:path>
            </a:pathLst>
          </a:custGeom>
          <a:solidFill>
            <a:srgbClr val="F0B429">
              <a:alpha val="9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11131628" y="194547"/>
            <a:ext cx="77917" cy="86394"/>
          </a:xfrm>
          <a:custGeom>
            <a:avLst/>
            <a:gdLst/>
            <a:ahLst/>
            <a:cxnLst/>
            <a:rect l="l" t="t" r="r" b="b"/>
            <a:pathLst>
              <a:path w="77917" h="86394">
                <a:moveTo>
                  <a:pt x="32815" y="5287"/>
                </a:moveTo>
                <a:lnTo>
                  <a:pt x="74725" y="57103"/>
                </a:lnTo>
                <a:arcTo hR="14288" wR="14288" stAng="19256957" swAng="5400382"/>
                <a:lnTo>
                  <a:pt x="65200" y="83202"/>
                </a:lnTo>
                <a:arcTo hR="14288" wR="14288" stAng="3056957" swAng="5400382"/>
                <a:lnTo>
                  <a:pt x="3192" y="29290"/>
                </a:lnTo>
                <a:arcTo hR="14288" wR="14288" stAng="8456957" swAng="5400382"/>
                <a:lnTo>
                  <a:pt x="12717" y="3192"/>
                </a:lnTo>
                <a:arcTo hR="14288" wR="14288" stAng="13856957" swAng="5400382"/>
                <a:close/>
              </a:path>
            </a:pathLst>
          </a:custGeom>
          <a:solidFill>
            <a:srgbClr val="4FC1E9">
              <a:alpha val="90000"/>
            </a:srgbClr>
          </a:solidFill>
          <a:ln/>
        </p:spPr>
      </p:sp>
      <p:sp>
        <p:nvSpPr>
          <p:cNvPr id="10" name="pptwise-slidenum-s0004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09600" y="285750"/>
            <a:ext cx="428625" cy="285750"/>
          </a:xfrm>
          <a:prstGeom prst="roundRect">
            <a:avLst>
              <a:gd name="adj" fmla="val 20000"/>
            </a:avLst>
          </a:prstGeom>
          <a:solidFill>
            <a:srgbClr val="E84F8A"/>
          </a:solidFill>
          <a:ln/>
        </p:spPr>
      </p:sp>
      <p:sp>
        <p:nvSpPr>
          <p:cNvPr id="13" name="Text 11"/>
          <p:cNvSpPr/>
          <p:nvPr/>
        </p:nvSpPr>
        <p:spPr>
          <a:xfrm>
            <a:off x="0" y="366289"/>
            <a:ext cx="15906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spc="75" kern="0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900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981075" y="285750"/>
            <a:ext cx="514350" cy="285750"/>
          </a:xfrm>
          <a:prstGeom prst="roundRect">
            <a:avLst>
              <a:gd name="adj" fmla="val 20000"/>
            </a:avLst>
          </a:prstGeom>
          <a:solidFill>
            <a:srgbClr val="35284E"/>
          </a:solidFill>
          <a:ln/>
        </p:spPr>
      </p:sp>
      <p:sp>
        <p:nvSpPr>
          <p:cNvPr id="15" name="Text 13"/>
          <p:cNvSpPr/>
          <p:nvPr/>
        </p:nvSpPr>
        <p:spPr>
          <a:xfrm>
            <a:off x="1114425" y="347962"/>
            <a:ext cx="1107757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档期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990600" y="285750"/>
            <a:ext cx="0" cy="285750"/>
          </a:xfrm>
          <a:prstGeom prst="line">
            <a:avLst/>
          </a:prstGeom>
          <a:noFill/>
          <a:ln w="19050">
            <a:solidFill>
              <a:srgbClr val="2A1E3F"/>
            </a:solidFill>
            <a:prstDash val="dash"/>
          </a:ln>
        </p:spPr>
      </p:sp>
      <p:sp>
        <p:nvSpPr>
          <p:cNvPr id="17" name="Shape 15"/>
          <p:cNvSpPr/>
          <p:nvPr/>
        </p:nvSpPr>
        <p:spPr>
          <a:xfrm>
            <a:off x="923925" y="228600"/>
            <a:ext cx="114300" cy="11430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18" name="Shape 16"/>
          <p:cNvSpPr/>
          <p:nvPr/>
        </p:nvSpPr>
        <p:spPr>
          <a:xfrm>
            <a:off x="923925" y="514350"/>
            <a:ext cx="114300" cy="11430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19" name="Text 17"/>
          <p:cNvSpPr/>
          <p:nvPr/>
        </p:nvSpPr>
        <p:spPr>
          <a:xfrm>
            <a:off x="609600" y="1231493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演唱会场次 8 至 9 月见顶，音乐节高峰在五一和十一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0" y="2090675"/>
            <a:ext cx="4953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 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0" y="2090675"/>
            <a:ext cx="6477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 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0" y="2090675"/>
            <a:ext cx="8001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 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0" y="2090675"/>
            <a:ext cx="9525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 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0" y="2090675"/>
            <a:ext cx="11049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 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381000" y="2090675"/>
            <a:ext cx="11811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 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1905000" y="2090675"/>
            <a:ext cx="10287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 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3429000" y="2090675"/>
            <a:ext cx="8763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 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4953000" y="2090675"/>
            <a:ext cx="7239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 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6477000" y="2090675"/>
            <a:ext cx="5715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 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8001000" y="2090675"/>
            <a:ext cx="4191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 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9525000" y="2090675"/>
            <a:ext cx="2667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 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762000" y="2721133"/>
            <a:ext cx="11430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演唱会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762000" y="3711733"/>
            <a:ext cx="11430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音乐节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2133600" y="2400300"/>
            <a:ext cx="685800" cy="838200"/>
          </a:xfrm>
          <a:prstGeom prst="roundRect">
            <a:avLst>
              <a:gd name="adj" fmla="val 11111"/>
            </a:avLst>
          </a:prstGeom>
          <a:solidFill>
            <a:srgbClr val="3C2E52"/>
          </a:solidFill>
          <a:ln/>
        </p:spPr>
      </p:sp>
      <p:sp>
        <p:nvSpPr>
          <p:cNvPr id="35" name="Shape 33"/>
          <p:cNvSpPr/>
          <p:nvPr/>
        </p:nvSpPr>
        <p:spPr>
          <a:xfrm>
            <a:off x="2895600" y="2400300"/>
            <a:ext cx="685800" cy="838200"/>
          </a:xfrm>
          <a:prstGeom prst="roundRect">
            <a:avLst>
              <a:gd name="adj" fmla="val 11111"/>
            </a:avLst>
          </a:prstGeom>
          <a:solidFill>
            <a:srgbClr val="3C2E52"/>
          </a:solidFill>
          <a:ln/>
        </p:spPr>
      </p:sp>
      <p:sp>
        <p:nvSpPr>
          <p:cNvPr id="36" name="Shape 34"/>
          <p:cNvSpPr/>
          <p:nvPr/>
        </p:nvSpPr>
        <p:spPr>
          <a:xfrm>
            <a:off x="3657600" y="2400300"/>
            <a:ext cx="685800" cy="838200"/>
          </a:xfrm>
          <a:prstGeom prst="roundRect">
            <a:avLst>
              <a:gd name="adj" fmla="val 11111"/>
            </a:avLst>
          </a:prstGeom>
          <a:solidFill>
            <a:srgbClr val="3C2E52"/>
          </a:solidFill>
          <a:ln/>
        </p:spPr>
      </p:sp>
      <p:sp>
        <p:nvSpPr>
          <p:cNvPr id="37" name="Shape 35"/>
          <p:cNvSpPr/>
          <p:nvPr/>
        </p:nvSpPr>
        <p:spPr>
          <a:xfrm>
            <a:off x="4419600" y="2400300"/>
            <a:ext cx="685800" cy="838200"/>
          </a:xfrm>
          <a:prstGeom prst="roundRect">
            <a:avLst>
              <a:gd name="adj" fmla="val 11111"/>
            </a:avLst>
          </a:prstGeom>
          <a:solidFill>
            <a:srgbClr val="3C2E52"/>
          </a:solidFill>
          <a:ln/>
        </p:spPr>
      </p:sp>
      <p:sp>
        <p:nvSpPr>
          <p:cNvPr id="38" name="Shape 36"/>
          <p:cNvSpPr/>
          <p:nvPr/>
        </p:nvSpPr>
        <p:spPr>
          <a:xfrm>
            <a:off x="5181600" y="2400300"/>
            <a:ext cx="685800" cy="838200"/>
          </a:xfrm>
          <a:prstGeom prst="roundRect">
            <a:avLst>
              <a:gd name="adj" fmla="val 11111"/>
            </a:avLst>
          </a:prstGeom>
          <a:solidFill>
            <a:srgbClr val="B44275"/>
          </a:solidFill>
          <a:ln/>
        </p:spPr>
      </p:sp>
      <p:sp>
        <p:nvSpPr>
          <p:cNvPr id="39" name="Shape 37"/>
          <p:cNvSpPr/>
          <p:nvPr/>
        </p:nvSpPr>
        <p:spPr>
          <a:xfrm>
            <a:off x="5943600" y="2400300"/>
            <a:ext cx="685800" cy="838200"/>
          </a:xfrm>
          <a:prstGeom prst="roundRect">
            <a:avLst>
              <a:gd name="adj" fmla="val 11111"/>
            </a:avLst>
          </a:prstGeom>
          <a:solidFill>
            <a:srgbClr val="3C2E52"/>
          </a:solidFill>
          <a:ln/>
        </p:spPr>
      </p:sp>
      <p:sp>
        <p:nvSpPr>
          <p:cNvPr id="40" name="Shape 38"/>
          <p:cNvSpPr/>
          <p:nvPr/>
        </p:nvSpPr>
        <p:spPr>
          <a:xfrm>
            <a:off x="6705600" y="2400300"/>
            <a:ext cx="685800" cy="838200"/>
          </a:xfrm>
          <a:prstGeom prst="roundRect">
            <a:avLst>
              <a:gd name="adj" fmla="val 11111"/>
            </a:avLst>
          </a:prstGeom>
          <a:solidFill>
            <a:srgbClr val="3C2E52"/>
          </a:solidFill>
          <a:ln/>
        </p:spPr>
      </p:sp>
      <p:sp>
        <p:nvSpPr>
          <p:cNvPr id="41" name="Shape 39"/>
          <p:cNvSpPr/>
          <p:nvPr/>
        </p:nvSpPr>
        <p:spPr>
          <a:xfrm>
            <a:off x="7467600" y="2400300"/>
            <a:ext cx="685800" cy="838200"/>
          </a:xfrm>
          <a:prstGeom prst="roundRect">
            <a:avLst>
              <a:gd name="adj" fmla="val 11111"/>
            </a:avLst>
          </a:prstGeom>
          <a:solidFill>
            <a:srgbClr val="E84F8A"/>
          </a:solidFill>
          <a:ln/>
        </p:spPr>
      </p:sp>
      <p:sp>
        <p:nvSpPr>
          <p:cNvPr id="42" name="Shape 40"/>
          <p:cNvSpPr/>
          <p:nvPr/>
        </p:nvSpPr>
        <p:spPr>
          <a:xfrm>
            <a:off x="7749381" y="2731294"/>
            <a:ext cx="122238" cy="165894"/>
          </a:xfrm>
          <a:custGeom>
            <a:avLst/>
            <a:gdLst/>
            <a:ahLst/>
            <a:cxnLst/>
            <a:rect l="l" t="t" r="r" b="b"/>
            <a:pathLst>
              <a:path w="122238" h="165894">
                <a:moveTo>
                  <a:pt x="61119" y="0"/>
                </a:moveTo>
                <a:quadBezTo>
                  <a:pt x="69850" y="34925"/>
                  <a:pt x="96044" y="56753"/>
                </a:quadBezTo>
                <a:quadBezTo>
                  <a:pt x="122238" y="78581"/>
                  <a:pt x="122238" y="104775"/>
                </a:quadBezTo>
                <a:arcTo hR="61119" wR="61119" stAng="0" swAng="10800000"/>
                <a:arcTo hR="43656" wR="43656" stAng="10800000" swAng="2212194"/>
                <a:arcTo hR="21828" wR="21828" stAng="10800000" swAng="-10800000"/>
                <a:cubicBezTo>
                  <a:pt x="52388" y="61119"/>
                  <a:pt x="39291" y="52388"/>
                  <a:pt x="39291" y="34925"/>
                </a:cubicBezTo>
                <a:quadBezTo>
                  <a:pt x="39291" y="17463"/>
                  <a:pt x="61119" y="0"/>
                </a:quadBezTo>
              </a:path>
            </a:pathLst>
          </a:custGeom>
          <a:noFill/>
          <a:ln w="17463">
            <a:solidFill>
              <a:srgbClr val="1A112C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8229600" y="2400300"/>
            <a:ext cx="685800" cy="838200"/>
          </a:xfrm>
          <a:prstGeom prst="roundRect">
            <a:avLst>
              <a:gd name="adj" fmla="val 11111"/>
            </a:avLst>
          </a:prstGeom>
          <a:solidFill>
            <a:srgbClr val="E84F8A"/>
          </a:solidFill>
          <a:ln/>
        </p:spPr>
      </p:sp>
      <p:sp>
        <p:nvSpPr>
          <p:cNvPr id="44" name="Shape 42"/>
          <p:cNvSpPr/>
          <p:nvPr/>
        </p:nvSpPr>
        <p:spPr>
          <a:xfrm>
            <a:off x="8511381" y="2731294"/>
            <a:ext cx="122238" cy="165894"/>
          </a:xfrm>
          <a:custGeom>
            <a:avLst/>
            <a:gdLst/>
            <a:ahLst/>
            <a:cxnLst/>
            <a:rect l="l" t="t" r="r" b="b"/>
            <a:pathLst>
              <a:path w="122238" h="165894">
                <a:moveTo>
                  <a:pt x="61119" y="0"/>
                </a:moveTo>
                <a:quadBezTo>
                  <a:pt x="69850" y="34925"/>
                  <a:pt x="96044" y="56753"/>
                </a:quadBezTo>
                <a:quadBezTo>
                  <a:pt x="122238" y="78581"/>
                  <a:pt x="122238" y="104775"/>
                </a:quadBezTo>
                <a:arcTo hR="61119" wR="61119" stAng="0" swAng="10800000"/>
                <a:arcTo hR="43656" wR="43656" stAng="10800000" swAng="2212194"/>
                <a:arcTo hR="21828" wR="21828" stAng="10800000" swAng="-10800000"/>
                <a:cubicBezTo>
                  <a:pt x="52388" y="61119"/>
                  <a:pt x="39291" y="52388"/>
                  <a:pt x="39291" y="34925"/>
                </a:cubicBezTo>
                <a:quadBezTo>
                  <a:pt x="39291" y="17463"/>
                  <a:pt x="61119" y="0"/>
                </a:quadBezTo>
              </a:path>
            </a:pathLst>
          </a:custGeom>
          <a:noFill/>
          <a:ln w="17463">
            <a:solidFill>
              <a:srgbClr val="1A112C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8991600" y="2400300"/>
            <a:ext cx="685800" cy="838200"/>
          </a:xfrm>
          <a:prstGeom prst="roundRect">
            <a:avLst>
              <a:gd name="adj" fmla="val 11111"/>
            </a:avLst>
          </a:prstGeom>
          <a:solidFill>
            <a:srgbClr val="3C2E52"/>
          </a:solidFill>
          <a:ln/>
        </p:spPr>
      </p:sp>
      <p:sp>
        <p:nvSpPr>
          <p:cNvPr id="46" name="Shape 44"/>
          <p:cNvSpPr/>
          <p:nvPr/>
        </p:nvSpPr>
        <p:spPr>
          <a:xfrm>
            <a:off x="9753600" y="2400300"/>
            <a:ext cx="685800" cy="838200"/>
          </a:xfrm>
          <a:prstGeom prst="roundRect">
            <a:avLst>
              <a:gd name="adj" fmla="val 11111"/>
            </a:avLst>
          </a:prstGeom>
          <a:solidFill>
            <a:srgbClr val="B44275"/>
          </a:solidFill>
          <a:ln/>
        </p:spPr>
      </p:sp>
      <p:sp>
        <p:nvSpPr>
          <p:cNvPr id="47" name="Shape 45"/>
          <p:cNvSpPr/>
          <p:nvPr/>
        </p:nvSpPr>
        <p:spPr>
          <a:xfrm>
            <a:off x="10515600" y="2400300"/>
            <a:ext cx="685800" cy="838200"/>
          </a:xfrm>
          <a:prstGeom prst="roundRect">
            <a:avLst>
              <a:gd name="adj" fmla="val 11111"/>
            </a:avLst>
          </a:prstGeom>
          <a:solidFill>
            <a:srgbClr val="3C2E52"/>
          </a:solidFill>
          <a:ln/>
        </p:spPr>
      </p:sp>
      <p:sp>
        <p:nvSpPr>
          <p:cNvPr id="48" name="Shape 46"/>
          <p:cNvSpPr/>
          <p:nvPr/>
        </p:nvSpPr>
        <p:spPr>
          <a:xfrm>
            <a:off x="2133600" y="3390900"/>
            <a:ext cx="685800" cy="838200"/>
          </a:xfrm>
          <a:prstGeom prst="roundRect">
            <a:avLst>
              <a:gd name="adj" fmla="val 11111"/>
            </a:avLst>
          </a:prstGeom>
          <a:solidFill>
            <a:srgbClr val="3C2E52"/>
          </a:solidFill>
          <a:ln/>
        </p:spPr>
      </p:sp>
      <p:sp>
        <p:nvSpPr>
          <p:cNvPr id="49" name="Shape 47"/>
          <p:cNvSpPr/>
          <p:nvPr/>
        </p:nvSpPr>
        <p:spPr>
          <a:xfrm>
            <a:off x="2895600" y="3390900"/>
            <a:ext cx="685800" cy="838200"/>
          </a:xfrm>
          <a:prstGeom prst="roundRect">
            <a:avLst>
              <a:gd name="adj" fmla="val 11111"/>
            </a:avLst>
          </a:prstGeom>
          <a:solidFill>
            <a:srgbClr val="3C2E52"/>
          </a:solidFill>
          <a:ln/>
        </p:spPr>
      </p:sp>
      <p:sp>
        <p:nvSpPr>
          <p:cNvPr id="50" name="Shape 48"/>
          <p:cNvSpPr/>
          <p:nvPr/>
        </p:nvSpPr>
        <p:spPr>
          <a:xfrm>
            <a:off x="3657600" y="3390900"/>
            <a:ext cx="685800" cy="838200"/>
          </a:xfrm>
          <a:prstGeom prst="roundRect">
            <a:avLst>
              <a:gd name="adj" fmla="val 11111"/>
            </a:avLst>
          </a:prstGeom>
          <a:solidFill>
            <a:srgbClr val="3C2E52"/>
          </a:solidFill>
          <a:ln/>
        </p:spPr>
      </p:sp>
      <p:sp>
        <p:nvSpPr>
          <p:cNvPr id="51" name="Shape 49"/>
          <p:cNvSpPr/>
          <p:nvPr/>
        </p:nvSpPr>
        <p:spPr>
          <a:xfrm>
            <a:off x="4419600" y="3390900"/>
            <a:ext cx="685800" cy="838200"/>
          </a:xfrm>
          <a:prstGeom prst="roundRect">
            <a:avLst>
              <a:gd name="adj" fmla="val 11111"/>
            </a:avLst>
          </a:prstGeom>
          <a:solidFill>
            <a:srgbClr val="3C2E52"/>
          </a:solidFill>
          <a:ln/>
        </p:spPr>
      </p:sp>
      <p:sp>
        <p:nvSpPr>
          <p:cNvPr id="52" name="Shape 50"/>
          <p:cNvSpPr/>
          <p:nvPr/>
        </p:nvSpPr>
        <p:spPr>
          <a:xfrm>
            <a:off x="5181600" y="3390900"/>
            <a:ext cx="685800" cy="838200"/>
          </a:xfrm>
          <a:prstGeom prst="roundRect">
            <a:avLst>
              <a:gd name="adj" fmla="val 11111"/>
            </a:avLst>
          </a:prstGeom>
          <a:solidFill>
            <a:srgbClr val="4FC1E9"/>
          </a:solidFill>
          <a:ln/>
        </p:spPr>
      </p:sp>
      <p:sp>
        <p:nvSpPr>
          <p:cNvPr id="53" name="Shape 51"/>
          <p:cNvSpPr/>
          <p:nvPr/>
        </p:nvSpPr>
        <p:spPr>
          <a:xfrm>
            <a:off x="5463381" y="3721894"/>
            <a:ext cx="122238" cy="165894"/>
          </a:xfrm>
          <a:custGeom>
            <a:avLst/>
            <a:gdLst/>
            <a:ahLst/>
            <a:cxnLst/>
            <a:rect l="l" t="t" r="r" b="b"/>
            <a:pathLst>
              <a:path w="122238" h="165894">
                <a:moveTo>
                  <a:pt x="61119" y="0"/>
                </a:moveTo>
                <a:quadBezTo>
                  <a:pt x="69850" y="34925"/>
                  <a:pt x="96044" y="56753"/>
                </a:quadBezTo>
                <a:quadBezTo>
                  <a:pt x="122238" y="78581"/>
                  <a:pt x="122238" y="104775"/>
                </a:quadBezTo>
                <a:arcTo hR="61119" wR="61119" stAng="0" swAng="10800000"/>
                <a:arcTo hR="43656" wR="43656" stAng="10800000" swAng="2212194"/>
                <a:arcTo hR="21828" wR="21828" stAng="10800000" swAng="-10800000"/>
                <a:cubicBezTo>
                  <a:pt x="52388" y="61119"/>
                  <a:pt x="39291" y="52388"/>
                  <a:pt x="39291" y="34925"/>
                </a:cubicBezTo>
                <a:quadBezTo>
                  <a:pt x="39291" y="17463"/>
                  <a:pt x="61119" y="0"/>
                </a:quadBezTo>
              </a:path>
            </a:pathLst>
          </a:custGeom>
          <a:noFill/>
          <a:ln w="17463">
            <a:solidFill>
              <a:srgbClr val="1A112C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5943600" y="3390900"/>
            <a:ext cx="685800" cy="838200"/>
          </a:xfrm>
          <a:prstGeom prst="roundRect">
            <a:avLst>
              <a:gd name="adj" fmla="val 11111"/>
            </a:avLst>
          </a:prstGeom>
          <a:solidFill>
            <a:srgbClr val="3C2E52"/>
          </a:solidFill>
          <a:ln/>
        </p:spPr>
      </p:sp>
      <p:sp>
        <p:nvSpPr>
          <p:cNvPr id="55" name="Shape 53"/>
          <p:cNvSpPr/>
          <p:nvPr/>
        </p:nvSpPr>
        <p:spPr>
          <a:xfrm>
            <a:off x="6705600" y="3390900"/>
            <a:ext cx="685800" cy="838200"/>
          </a:xfrm>
          <a:prstGeom prst="roundRect">
            <a:avLst>
              <a:gd name="adj" fmla="val 11111"/>
            </a:avLst>
          </a:prstGeom>
          <a:solidFill>
            <a:srgbClr val="3B678C"/>
          </a:solidFill>
          <a:ln/>
        </p:spPr>
      </p:sp>
      <p:sp>
        <p:nvSpPr>
          <p:cNvPr id="56" name="Shape 54"/>
          <p:cNvSpPr/>
          <p:nvPr/>
        </p:nvSpPr>
        <p:spPr>
          <a:xfrm>
            <a:off x="7467600" y="3390900"/>
            <a:ext cx="685800" cy="838200"/>
          </a:xfrm>
          <a:prstGeom prst="roundRect">
            <a:avLst>
              <a:gd name="adj" fmla="val 11111"/>
            </a:avLst>
          </a:prstGeom>
          <a:solidFill>
            <a:srgbClr val="3B678C"/>
          </a:solidFill>
          <a:ln/>
        </p:spPr>
      </p:sp>
      <p:sp>
        <p:nvSpPr>
          <p:cNvPr id="57" name="Shape 55"/>
          <p:cNvSpPr/>
          <p:nvPr/>
        </p:nvSpPr>
        <p:spPr>
          <a:xfrm>
            <a:off x="8229600" y="3390900"/>
            <a:ext cx="685800" cy="838200"/>
          </a:xfrm>
          <a:prstGeom prst="roundRect">
            <a:avLst>
              <a:gd name="adj" fmla="val 11111"/>
            </a:avLst>
          </a:prstGeom>
          <a:solidFill>
            <a:srgbClr val="3B678C"/>
          </a:solidFill>
          <a:ln/>
        </p:spPr>
      </p:sp>
      <p:sp>
        <p:nvSpPr>
          <p:cNvPr id="58" name="Shape 56"/>
          <p:cNvSpPr/>
          <p:nvPr/>
        </p:nvSpPr>
        <p:spPr>
          <a:xfrm>
            <a:off x="8991600" y="3390900"/>
            <a:ext cx="685800" cy="838200"/>
          </a:xfrm>
          <a:prstGeom prst="roundRect">
            <a:avLst>
              <a:gd name="adj" fmla="val 11111"/>
            </a:avLst>
          </a:prstGeom>
          <a:solidFill>
            <a:srgbClr val="4FC1E9"/>
          </a:solidFill>
          <a:ln/>
        </p:spPr>
      </p:sp>
      <p:sp>
        <p:nvSpPr>
          <p:cNvPr id="59" name="Shape 57"/>
          <p:cNvSpPr/>
          <p:nvPr/>
        </p:nvSpPr>
        <p:spPr>
          <a:xfrm>
            <a:off x="9273381" y="3721894"/>
            <a:ext cx="122238" cy="165894"/>
          </a:xfrm>
          <a:custGeom>
            <a:avLst/>
            <a:gdLst/>
            <a:ahLst/>
            <a:cxnLst/>
            <a:rect l="l" t="t" r="r" b="b"/>
            <a:pathLst>
              <a:path w="122238" h="165894">
                <a:moveTo>
                  <a:pt x="61119" y="0"/>
                </a:moveTo>
                <a:quadBezTo>
                  <a:pt x="69850" y="34925"/>
                  <a:pt x="96044" y="56753"/>
                </a:quadBezTo>
                <a:quadBezTo>
                  <a:pt x="122238" y="78581"/>
                  <a:pt x="122238" y="104775"/>
                </a:quadBezTo>
                <a:arcTo hR="61119" wR="61119" stAng="0" swAng="10800000"/>
                <a:arcTo hR="43656" wR="43656" stAng="10800000" swAng="2212194"/>
                <a:arcTo hR="21828" wR="21828" stAng="10800000" swAng="-10800000"/>
                <a:cubicBezTo>
                  <a:pt x="52388" y="61119"/>
                  <a:pt x="39291" y="52388"/>
                  <a:pt x="39291" y="34925"/>
                </a:cubicBezTo>
                <a:quadBezTo>
                  <a:pt x="39291" y="17463"/>
                  <a:pt x="61119" y="0"/>
                </a:quadBezTo>
              </a:path>
            </a:pathLst>
          </a:custGeom>
          <a:noFill/>
          <a:ln w="17463">
            <a:solidFill>
              <a:srgbClr val="1A112C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9753600" y="3390900"/>
            <a:ext cx="685800" cy="838200"/>
          </a:xfrm>
          <a:prstGeom prst="roundRect">
            <a:avLst>
              <a:gd name="adj" fmla="val 11111"/>
            </a:avLst>
          </a:prstGeom>
          <a:solidFill>
            <a:srgbClr val="3C2E52"/>
          </a:solidFill>
          <a:ln/>
        </p:spPr>
      </p:sp>
      <p:sp>
        <p:nvSpPr>
          <p:cNvPr id="61" name="Shape 59"/>
          <p:cNvSpPr/>
          <p:nvPr/>
        </p:nvSpPr>
        <p:spPr>
          <a:xfrm>
            <a:off x="10515600" y="3390900"/>
            <a:ext cx="685800" cy="838200"/>
          </a:xfrm>
          <a:prstGeom prst="roundRect">
            <a:avLst>
              <a:gd name="adj" fmla="val 11111"/>
            </a:avLst>
          </a:prstGeom>
          <a:solidFill>
            <a:srgbClr val="3C2E52"/>
          </a:solidFill>
          <a:ln/>
        </p:spPr>
      </p:sp>
      <p:sp>
        <p:nvSpPr>
          <p:cNvPr id="62" name="Shape 60"/>
          <p:cNvSpPr/>
          <p:nvPr/>
        </p:nvSpPr>
        <p:spPr>
          <a:xfrm>
            <a:off x="5867400" y="1962150"/>
            <a:ext cx="3124200" cy="2571750"/>
          </a:xfrm>
          <a:prstGeom prst="roundRect">
            <a:avLst>
              <a:gd name="adj" fmla="val 3704"/>
            </a:avLst>
          </a:prstGeom>
          <a:noFill/>
          <a:ln w="19050">
            <a:solidFill>
              <a:srgbClr val="E84F8A"/>
            </a:solidFill>
            <a:prstDash val="dash"/>
          </a:ln>
        </p:spPr>
      </p:sp>
      <p:sp>
        <p:nvSpPr>
          <p:cNvPr id="63" name="Text 61"/>
          <p:cNvSpPr/>
          <p:nvPr/>
        </p:nvSpPr>
        <p:spPr>
          <a:xfrm>
            <a:off x="2667000" y="4682560"/>
            <a:ext cx="9525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9589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2027 演唱会季 · 6 至 9 月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4" name="Shape 62"/>
          <p:cNvSpPr/>
          <p:nvPr/>
        </p:nvSpPr>
        <p:spPr>
          <a:xfrm>
            <a:off x="609600" y="5219700"/>
            <a:ext cx="133350" cy="133350"/>
          </a:xfrm>
          <a:prstGeom prst="roundRect">
            <a:avLst>
              <a:gd name="adj" fmla="val 21429"/>
            </a:avLst>
          </a:prstGeom>
          <a:solidFill>
            <a:srgbClr val="E84F8A"/>
          </a:solidFill>
          <a:ln/>
        </p:spPr>
      </p:sp>
      <p:sp>
        <p:nvSpPr>
          <p:cNvPr id="65" name="Text 63"/>
          <p:cNvSpPr/>
          <p:nvPr/>
        </p:nvSpPr>
        <p:spPr>
          <a:xfrm>
            <a:off x="838200" y="5215598"/>
            <a:ext cx="113538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演唱会：8、9 月场次见顶，5、11 月票房高点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6" name="Shape 64"/>
          <p:cNvSpPr/>
          <p:nvPr/>
        </p:nvSpPr>
        <p:spPr>
          <a:xfrm>
            <a:off x="6096000" y="5219700"/>
            <a:ext cx="133350" cy="133350"/>
          </a:xfrm>
          <a:prstGeom prst="roundRect">
            <a:avLst>
              <a:gd name="adj" fmla="val 21429"/>
            </a:avLst>
          </a:prstGeom>
          <a:solidFill>
            <a:srgbClr val="4FC1E9"/>
          </a:solidFill>
          <a:ln/>
        </p:spPr>
      </p:sp>
      <p:sp>
        <p:nvSpPr>
          <p:cNvPr id="67" name="Text 65"/>
          <p:cNvSpPr/>
          <p:nvPr/>
        </p:nvSpPr>
        <p:spPr>
          <a:xfrm>
            <a:off x="6324600" y="5215598"/>
            <a:ext cx="5867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音乐节：五一超过 60 场、十一超过 40 场，7 至 9 月次高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8" name="Text 66"/>
          <p:cNvSpPr/>
          <p:nvPr/>
        </p:nvSpPr>
        <p:spPr>
          <a:xfrm>
            <a:off x="609600" y="5662550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色块深浅只表示高峰位置，2024 年月度柱图没有标数值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9" name="Text 67"/>
          <p:cNvSpPr/>
          <p:nvPr/>
        </p:nvSpPr>
        <p:spPr>
          <a:xfrm>
            <a:off x="609600" y="62051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来源：中演协与灯塔专业版《2024 大型营业性演出市场趋势及特点分析》（2025-04）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A1E3F"/>
          </a:solidFill>
          <a:ln/>
        </p:spPr>
      </p:sp>
      <p:sp>
        <p:nvSpPr>
          <p:cNvPr id="3" name="Shape 1"/>
          <p:cNvSpPr/>
          <p:nvPr/>
        </p:nvSpPr>
        <p:spPr>
          <a:xfrm>
            <a:off x="11685734" y="478337"/>
            <a:ext cx="133561" cy="41736"/>
          </a:xfrm>
          <a:custGeom>
            <a:avLst/>
            <a:gdLst/>
            <a:ahLst/>
            <a:cxnLst/>
            <a:rect l="l" t="t" r="r" b="b"/>
            <a:pathLst>
              <a:path w="133561" h="41736">
                <a:moveTo>
                  <a:pt x="15061" y="8"/>
                </a:moveTo>
                <a:lnTo>
                  <a:pt x="119836" y="3628"/>
                </a:lnTo>
                <a:arcTo hR="14288" wR="14288" stAng="16335544" swAng="5381742"/>
                <a:lnTo>
                  <a:pt x="133267" y="27916"/>
                </a:lnTo>
                <a:arcTo hR="14288" wR="14288" stAng="112639" swAng="5403820"/>
                <a:lnTo>
                  <a:pt x="13728" y="38108"/>
                </a:lnTo>
                <a:arcTo hR="14288" wR="14288" stAng="5534686" swAng="5405500"/>
                <a:lnTo>
                  <a:pt x="298" y="13819"/>
                </a:lnTo>
                <a:arcTo hR="14288" wR="14288" stAng="10912639" swAng="5403820"/>
                <a:close/>
              </a:path>
            </a:pathLst>
          </a:custGeom>
          <a:solidFill>
            <a:srgbClr val="E84F8A">
              <a:alpha val="9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478167" y="411099"/>
            <a:ext cx="57150" cy="47625"/>
          </a:xfrm>
          <a:custGeom>
            <a:avLst/>
            <a:gdLst/>
            <a:ahLst/>
            <a:cxnLst/>
            <a:rect l="l" t="t" r="r" b="b"/>
            <a:pathLst>
              <a:path w="57150" h="47625">
                <a:moveTo>
                  <a:pt x="14288" y="0"/>
                </a:moveTo>
                <a:lnTo>
                  <a:pt x="42863" y="0"/>
                </a:lnTo>
                <a:arcTo hR="14288" wR="14288" stAng="16200000" swAng="5400000"/>
                <a:lnTo>
                  <a:pt x="57150" y="33338"/>
                </a:lnTo>
                <a:arcTo hR="14288" wR="14288" stAng="0" swAng="5400000"/>
                <a:lnTo>
                  <a:pt x="14288" y="47625"/>
                </a:lnTo>
                <a:arcTo hR="14288" wR="14288" stAng="5400000" swAng="5400000"/>
                <a:lnTo>
                  <a:pt x="0" y="14288"/>
                </a:lnTo>
                <a:arcTo hR="14288" wR="14288" stAng="10800000" swAng="5400000"/>
                <a:close/>
              </a:path>
            </a:pathLst>
          </a:custGeom>
          <a:solidFill>
            <a:srgbClr val="F0B429">
              <a:alpha val="9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10961457" y="143057"/>
            <a:ext cx="97457" cy="97457"/>
          </a:xfrm>
          <a:custGeom>
            <a:avLst/>
            <a:gdLst/>
            <a:ahLst/>
            <a:cxnLst/>
            <a:rect l="l" t="t" r="r" b="b"/>
            <a:pathLst>
              <a:path w="97457" h="97457">
                <a:moveTo>
                  <a:pt x="17058" y="8"/>
                </a:moveTo>
                <a:lnTo>
                  <a:pt x="83733" y="2294"/>
                </a:lnTo>
                <a:arcTo hR="14288" wR="14288" stAng="16335544" swAng="5381742"/>
                <a:lnTo>
                  <a:pt x="95163" y="83733"/>
                </a:lnTo>
                <a:arcTo hR="14288" wR="14288" stAng="135544" swAng="5381742"/>
                <a:lnTo>
                  <a:pt x="13724" y="95163"/>
                </a:lnTo>
                <a:arcTo hR="14288" wR="14288" stAng="5535544" swAng="5381742"/>
                <a:lnTo>
                  <a:pt x="2294" y="13724"/>
                </a:lnTo>
                <a:arcTo hR="14288" wR="14288" stAng="10935544" swAng="5381742"/>
                <a:close/>
              </a:path>
            </a:pathLst>
          </a:custGeom>
          <a:solidFill>
            <a:srgbClr val="4FC1E9">
              <a:alpha val="9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11803294" y="517041"/>
            <a:ext cx="58276" cy="42448"/>
          </a:xfrm>
          <a:custGeom>
            <a:avLst/>
            <a:gdLst/>
            <a:ahLst/>
            <a:cxnLst/>
            <a:rect l="l" t="t" r="r" b="b"/>
            <a:pathLst>
              <a:path w="58276" h="42448">
                <a:moveTo>
                  <a:pt x="17993" y="166"/>
                </a:moveTo>
                <a:lnTo>
                  <a:pt x="46282" y="4643"/>
                </a:lnTo>
                <a:arcTo hR="14288" wR="14288" stAng="16754189" swAng="5396944"/>
                <a:lnTo>
                  <a:pt x="56664" y="30360"/>
                </a:lnTo>
                <a:arcTo hR="14288" wR="14288" stAng="531563" swAng="5415966"/>
                <a:lnTo>
                  <a:pt x="12087" y="37790"/>
                </a:lnTo>
                <a:arcTo hR="14288" wR="14288" stAng="5931563" swAng="5415966"/>
                <a:lnTo>
                  <a:pt x="1705" y="12072"/>
                </a:lnTo>
                <a:arcTo hR="14288" wR="14288" stAng="11335123" swAng="5389763"/>
                <a:close/>
              </a:path>
            </a:pathLst>
          </a:custGeom>
          <a:solidFill>
            <a:srgbClr val="9BE36D">
              <a:alpha val="9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0745011" y="371283"/>
            <a:ext cx="62481" cy="61960"/>
          </a:xfrm>
          <a:custGeom>
            <a:avLst/>
            <a:gdLst/>
            <a:ahLst/>
            <a:cxnLst/>
            <a:rect l="l" t="t" r="r" b="b"/>
            <a:pathLst>
              <a:path w="62481" h="61960">
                <a:moveTo>
                  <a:pt x="37003" y="3812"/>
                </a:moveTo>
                <a:lnTo>
                  <a:pt x="57958" y="23338"/>
                </a:lnTo>
                <a:arcTo hR="14288" wR="14288" stAng="18786798" swAng="5399465"/>
                <a:lnTo>
                  <a:pt x="45671" y="57438"/>
                </a:lnTo>
                <a:arcTo hR="14288" wR="14288" stAng="2586798" swAng="5399465"/>
                <a:lnTo>
                  <a:pt x="4523" y="38673"/>
                </a:lnTo>
                <a:arcTo hR="14288" wR="14288" stAng="7986798" swAng="5399465"/>
                <a:lnTo>
                  <a:pt x="16810" y="4574"/>
                </a:lnTo>
                <a:arcTo hR="14288" wR="14288" stAng="13370030" swAng="5400611"/>
                <a:close/>
              </a:path>
            </a:pathLst>
          </a:custGeom>
          <a:solidFill>
            <a:srgbClr val="E84F8A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493637" y="294237"/>
            <a:ext cx="111709" cy="120139"/>
          </a:xfrm>
          <a:custGeom>
            <a:avLst/>
            <a:gdLst/>
            <a:ahLst/>
            <a:cxnLst/>
            <a:rect l="l" t="t" r="r" b="b"/>
            <a:pathLst>
              <a:path w="111709" h="120139">
                <a:moveTo>
                  <a:pt x="3514" y="84001"/>
                </a:moveTo>
                <a:lnTo>
                  <a:pt x="72190" y="4943"/>
                </a:lnTo>
                <a:arcTo hR="14288" wR="14288" stAng="13250713" swAng="5412911"/>
                <a:lnTo>
                  <a:pt x="106765" y="15992"/>
                </a:lnTo>
                <a:arcTo hR="14288" wR="14288" stAng="18650713" swAng="5412911"/>
                <a:lnTo>
                  <a:pt x="39424" y="115243"/>
                </a:lnTo>
                <a:arcTo hR="14288" wR="14288" stAng="2465723" swAng="5380596"/>
                <a:lnTo>
                  <a:pt x="4943" y="104194"/>
                </a:lnTo>
                <a:arcTo hR="14288" wR="14288" stAng="7850713" swAng="5412911"/>
                <a:close/>
              </a:path>
            </a:pathLst>
          </a:custGeom>
          <a:solidFill>
            <a:srgbClr val="F0B429">
              <a:alpha val="9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11988506" y="268377"/>
            <a:ext cx="134965" cy="62096"/>
          </a:xfrm>
          <a:custGeom>
            <a:avLst/>
            <a:gdLst/>
            <a:ahLst/>
            <a:cxnLst/>
            <a:rect l="l" t="t" r="r" b="b"/>
            <a:pathLst>
              <a:path w="134965" h="62096">
                <a:moveTo>
                  <a:pt x="12232" y="14802"/>
                </a:moveTo>
                <a:lnTo>
                  <a:pt x="116054" y="133"/>
                </a:lnTo>
                <a:arcTo hR="14288" wR="14288" stAng="15730510" swAng="5395798"/>
                <a:lnTo>
                  <a:pt x="134818" y="31185"/>
                </a:lnTo>
                <a:arcTo hR="14288" wR="14288" stAng="21107808" swAng="5421696"/>
                <a:lnTo>
                  <a:pt x="18899" y="61950"/>
                </a:lnTo>
                <a:arcTo hR="14288" wR="14288" stAng="4907808" swAng="5421696"/>
                <a:lnTo>
                  <a:pt x="135" y="30899"/>
                </a:lnTo>
                <a:arcTo hR="14288" wR="14288" stAng="10327287" swAng="5376318"/>
                <a:close/>
              </a:path>
            </a:pathLst>
          </a:custGeom>
          <a:solidFill>
            <a:srgbClr val="4FC1E9">
              <a:alpha val="90000"/>
            </a:srgbClr>
          </a:solidFill>
          <a:ln/>
        </p:spPr>
      </p:sp>
      <p:sp>
        <p:nvSpPr>
          <p:cNvPr id="10" name="pptwise-slidenum-s0005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09600" y="285750"/>
            <a:ext cx="428625" cy="285750"/>
          </a:xfrm>
          <a:prstGeom prst="roundRect">
            <a:avLst>
              <a:gd name="adj" fmla="val 20000"/>
            </a:avLst>
          </a:prstGeom>
          <a:solidFill>
            <a:srgbClr val="E84F8A"/>
          </a:solidFill>
          <a:ln/>
        </p:spPr>
      </p:sp>
      <p:sp>
        <p:nvSpPr>
          <p:cNvPr id="13" name="Text 11"/>
          <p:cNvSpPr/>
          <p:nvPr/>
        </p:nvSpPr>
        <p:spPr>
          <a:xfrm>
            <a:off x="0" y="366289"/>
            <a:ext cx="15906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spc="75" kern="0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900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981075" y="285750"/>
            <a:ext cx="514350" cy="285750"/>
          </a:xfrm>
          <a:prstGeom prst="roundRect">
            <a:avLst>
              <a:gd name="adj" fmla="val 20000"/>
            </a:avLst>
          </a:prstGeom>
          <a:solidFill>
            <a:srgbClr val="35284E"/>
          </a:solidFill>
          <a:ln/>
        </p:spPr>
      </p:sp>
      <p:sp>
        <p:nvSpPr>
          <p:cNvPr id="15" name="Text 13"/>
          <p:cNvSpPr/>
          <p:nvPr/>
        </p:nvSpPr>
        <p:spPr>
          <a:xfrm>
            <a:off x="1114425" y="347962"/>
            <a:ext cx="1107757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人群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990600" y="285750"/>
            <a:ext cx="0" cy="285750"/>
          </a:xfrm>
          <a:prstGeom prst="line">
            <a:avLst/>
          </a:prstGeom>
          <a:noFill/>
          <a:ln w="19050">
            <a:solidFill>
              <a:srgbClr val="2A1E3F"/>
            </a:solidFill>
            <a:prstDash val="dash"/>
          </a:ln>
        </p:spPr>
      </p:sp>
      <p:sp>
        <p:nvSpPr>
          <p:cNvPr id="17" name="Shape 15"/>
          <p:cNvSpPr/>
          <p:nvPr/>
        </p:nvSpPr>
        <p:spPr>
          <a:xfrm>
            <a:off x="923925" y="228600"/>
            <a:ext cx="114300" cy="11430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18" name="Shape 16"/>
          <p:cNvSpPr/>
          <p:nvPr/>
        </p:nvSpPr>
        <p:spPr>
          <a:xfrm>
            <a:off x="923925" y="514350"/>
            <a:ext cx="114300" cy="11430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19" name="Text 17"/>
          <p:cNvSpPr/>
          <p:nvPr/>
        </p:nvSpPr>
        <p:spPr>
          <a:xfrm>
            <a:off x="609600" y="1231493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七成以上观众是 18 至 34 岁，女性约占三分之二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09600" y="2331331"/>
            <a:ext cx="115824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演唱会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1714500" y="2228850"/>
            <a:ext cx="241294" cy="495300"/>
          </a:xfrm>
          <a:prstGeom prst="rect">
            <a:avLst/>
          </a:prstGeom>
          <a:solidFill>
            <a:srgbClr val="5C4C76"/>
          </a:solidFill>
          <a:ln/>
        </p:spPr>
      </p:sp>
      <p:sp>
        <p:nvSpPr>
          <p:cNvPr id="22" name="Shape 20"/>
          <p:cNvSpPr/>
          <p:nvPr/>
        </p:nvSpPr>
        <p:spPr>
          <a:xfrm>
            <a:off x="1974844" y="2228850"/>
            <a:ext cx="1846746" cy="495300"/>
          </a:xfrm>
          <a:prstGeom prst="rect">
            <a:avLst/>
          </a:prstGeom>
          <a:solidFill>
            <a:srgbClr val="E84F8A"/>
          </a:solidFill>
          <a:ln/>
        </p:spPr>
      </p:sp>
      <p:sp>
        <p:nvSpPr>
          <p:cNvPr id="23" name="Text 21"/>
          <p:cNvSpPr/>
          <p:nvPr/>
        </p:nvSpPr>
        <p:spPr>
          <a:xfrm>
            <a:off x="0" y="2405362"/>
            <a:ext cx="5796434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25.8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3840640" y="2228850"/>
            <a:ext cx="2230030" cy="495300"/>
          </a:xfrm>
          <a:prstGeom prst="rect">
            <a:avLst/>
          </a:prstGeom>
          <a:solidFill>
            <a:srgbClr val="EE7BA7"/>
          </a:solidFill>
          <a:ln/>
        </p:spPr>
      </p:sp>
      <p:sp>
        <p:nvSpPr>
          <p:cNvPr id="25" name="Text 23"/>
          <p:cNvSpPr/>
          <p:nvPr/>
        </p:nvSpPr>
        <p:spPr>
          <a:xfrm>
            <a:off x="0" y="2405362"/>
            <a:ext cx="991131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31.1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6089720" y="2228850"/>
            <a:ext cx="1282668" cy="495300"/>
          </a:xfrm>
          <a:prstGeom prst="rect">
            <a:avLst/>
          </a:prstGeom>
          <a:solidFill>
            <a:srgbClr val="F4A7C5"/>
          </a:solidFill>
          <a:ln/>
        </p:spPr>
      </p:sp>
      <p:sp>
        <p:nvSpPr>
          <p:cNvPr id="27" name="Text 25"/>
          <p:cNvSpPr/>
          <p:nvPr/>
        </p:nvSpPr>
        <p:spPr>
          <a:xfrm>
            <a:off x="1270108" y="2405362"/>
            <a:ext cx="10921892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18.0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7391438" y="2228850"/>
            <a:ext cx="725822" cy="495300"/>
          </a:xfrm>
          <a:prstGeom prst="rect">
            <a:avLst/>
          </a:prstGeom>
          <a:solidFill>
            <a:srgbClr val="7F7096"/>
          </a:solidFill>
          <a:ln/>
        </p:spPr>
      </p:sp>
      <p:sp>
        <p:nvSpPr>
          <p:cNvPr id="29" name="Text 27"/>
          <p:cNvSpPr/>
          <p:nvPr/>
        </p:nvSpPr>
        <p:spPr>
          <a:xfrm>
            <a:off x="3316698" y="2405362"/>
            <a:ext cx="8875302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10.3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8136310" y="2228850"/>
            <a:ext cx="371465" cy="495300"/>
          </a:xfrm>
          <a:prstGeom prst="rect">
            <a:avLst/>
          </a:prstGeom>
          <a:solidFill>
            <a:srgbClr val="6D5E86"/>
          </a:solidFill>
          <a:ln/>
        </p:spPr>
      </p:sp>
      <p:sp>
        <p:nvSpPr>
          <p:cNvPr id="31" name="Text 29"/>
          <p:cNvSpPr/>
          <p:nvPr/>
        </p:nvSpPr>
        <p:spPr>
          <a:xfrm>
            <a:off x="4452086" y="2405362"/>
            <a:ext cx="7739914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5.4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8526826" y="2228850"/>
            <a:ext cx="407624" cy="495300"/>
          </a:xfrm>
          <a:prstGeom prst="rect">
            <a:avLst/>
          </a:prstGeom>
          <a:solidFill>
            <a:srgbClr val="5C4C76"/>
          </a:solidFill>
          <a:ln/>
        </p:spPr>
      </p:sp>
      <p:sp>
        <p:nvSpPr>
          <p:cNvPr id="33" name="Text 31"/>
          <p:cNvSpPr/>
          <p:nvPr/>
        </p:nvSpPr>
        <p:spPr>
          <a:xfrm>
            <a:off x="5269276" y="2405362"/>
            <a:ext cx="6922724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5.9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0" y="2785639"/>
            <a:ext cx="3670294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3.6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1974844" y="2790825"/>
            <a:ext cx="5397544" cy="19050"/>
          </a:xfrm>
          <a:prstGeom prst="rect">
            <a:avLst/>
          </a:prstGeom>
          <a:solidFill>
            <a:srgbClr val="F6F2F9"/>
          </a:solidFill>
          <a:ln/>
        </p:spPr>
      </p:sp>
      <p:sp>
        <p:nvSpPr>
          <p:cNvPr id="36" name="Text 34"/>
          <p:cNvSpPr/>
          <p:nvPr/>
        </p:nvSpPr>
        <p:spPr>
          <a:xfrm>
            <a:off x="0" y="2862562"/>
            <a:ext cx="9347232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18 至 34 岁 74.9%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609600" y="3474331"/>
            <a:ext cx="115824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音乐节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1714500" y="3371850"/>
            <a:ext cx="342900" cy="495300"/>
          </a:xfrm>
          <a:prstGeom prst="rect">
            <a:avLst/>
          </a:prstGeom>
          <a:solidFill>
            <a:srgbClr val="5C4C76"/>
          </a:solidFill>
          <a:ln/>
        </p:spPr>
      </p:sp>
      <p:sp>
        <p:nvSpPr>
          <p:cNvPr id="39" name="Text 37"/>
          <p:cNvSpPr/>
          <p:nvPr/>
        </p:nvSpPr>
        <p:spPr>
          <a:xfrm>
            <a:off x="0" y="3548362"/>
            <a:ext cx="3771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5.0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2076450" y="3371850"/>
            <a:ext cx="2601468" cy="495300"/>
          </a:xfrm>
          <a:prstGeom prst="rect">
            <a:avLst/>
          </a:prstGeom>
          <a:solidFill>
            <a:srgbClr val="E84F8A"/>
          </a:solidFill>
          <a:ln/>
        </p:spPr>
      </p:sp>
      <p:sp>
        <p:nvSpPr>
          <p:cNvPr id="41" name="Text 39"/>
          <p:cNvSpPr/>
          <p:nvPr/>
        </p:nvSpPr>
        <p:spPr>
          <a:xfrm>
            <a:off x="0" y="3548362"/>
            <a:ext cx="6754368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36.2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4696968" y="3371850"/>
            <a:ext cx="2391537" cy="495300"/>
          </a:xfrm>
          <a:prstGeom prst="rect">
            <a:avLst/>
          </a:prstGeom>
          <a:solidFill>
            <a:srgbClr val="EE7BA7"/>
          </a:solidFill>
          <a:ln/>
        </p:spPr>
      </p:sp>
      <p:sp>
        <p:nvSpPr>
          <p:cNvPr id="43" name="Text 41"/>
          <p:cNvSpPr/>
          <p:nvPr/>
        </p:nvSpPr>
        <p:spPr>
          <a:xfrm>
            <a:off x="0" y="3548362"/>
            <a:ext cx="11785473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33.3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Shape 42"/>
          <p:cNvSpPr/>
          <p:nvPr/>
        </p:nvSpPr>
        <p:spPr>
          <a:xfrm>
            <a:off x="7107555" y="3371850"/>
            <a:ext cx="1095756" cy="495300"/>
          </a:xfrm>
          <a:prstGeom prst="rect">
            <a:avLst/>
          </a:prstGeom>
          <a:solidFill>
            <a:srgbClr val="F4A7C5"/>
          </a:solidFill>
          <a:ln/>
        </p:spPr>
      </p:sp>
      <p:sp>
        <p:nvSpPr>
          <p:cNvPr id="45" name="Text 43"/>
          <p:cNvSpPr/>
          <p:nvPr/>
        </p:nvSpPr>
        <p:spPr>
          <a:xfrm>
            <a:off x="3118866" y="3548362"/>
            <a:ext cx="9073134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15.4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Shape 44"/>
          <p:cNvSpPr/>
          <p:nvPr/>
        </p:nvSpPr>
        <p:spPr>
          <a:xfrm>
            <a:off x="8222361" y="3371850"/>
            <a:ext cx="415290" cy="495300"/>
          </a:xfrm>
          <a:prstGeom prst="rect">
            <a:avLst/>
          </a:prstGeom>
          <a:solidFill>
            <a:srgbClr val="7F7096"/>
          </a:solidFill>
          <a:ln/>
        </p:spPr>
      </p:sp>
      <p:sp>
        <p:nvSpPr>
          <p:cNvPr id="47" name="Text 45"/>
          <p:cNvSpPr/>
          <p:nvPr/>
        </p:nvSpPr>
        <p:spPr>
          <a:xfrm>
            <a:off x="4668012" y="3548362"/>
            <a:ext cx="7523988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6.0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Shape 46"/>
          <p:cNvSpPr/>
          <p:nvPr/>
        </p:nvSpPr>
        <p:spPr>
          <a:xfrm>
            <a:off x="8656701" y="3371850"/>
            <a:ext cx="140208" cy="495300"/>
          </a:xfrm>
          <a:prstGeom prst="rect">
            <a:avLst/>
          </a:prstGeom>
          <a:solidFill>
            <a:srgbClr val="6D5E86"/>
          </a:solidFill>
          <a:ln/>
        </p:spPr>
      </p:sp>
      <p:sp>
        <p:nvSpPr>
          <p:cNvPr id="49" name="Shape 47"/>
          <p:cNvSpPr/>
          <p:nvPr/>
        </p:nvSpPr>
        <p:spPr>
          <a:xfrm>
            <a:off x="8815959" y="3371850"/>
            <a:ext cx="118491" cy="495300"/>
          </a:xfrm>
          <a:prstGeom prst="rect">
            <a:avLst/>
          </a:prstGeom>
          <a:solidFill>
            <a:srgbClr val="5C4C76"/>
          </a:solidFill>
          <a:ln/>
        </p:spPr>
      </p:sp>
      <p:sp>
        <p:nvSpPr>
          <p:cNvPr id="50" name="Text 48"/>
          <p:cNvSpPr/>
          <p:nvPr/>
        </p:nvSpPr>
        <p:spPr>
          <a:xfrm>
            <a:off x="5261610" y="3928639"/>
            <a:ext cx="693039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2.2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5558409" y="4061989"/>
            <a:ext cx="663359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1.9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Shape 50"/>
          <p:cNvSpPr/>
          <p:nvPr/>
        </p:nvSpPr>
        <p:spPr>
          <a:xfrm>
            <a:off x="2076450" y="3933825"/>
            <a:ext cx="6126861" cy="19050"/>
          </a:xfrm>
          <a:prstGeom prst="rect">
            <a:avLst/>
          </a:prstGeom>
          <a:solidFill>
            <a:srgbClr val="F6F2F9"/>
          </a:solidFill>
          <a:ln/>
        </p:spPr>
      </p:sp>
      <p:sp>
        <p:nvSpPr>
          <p:cNvPr id="53" name="Text 51"/>
          <p:cNvSpPr/>
          <p:nvPr/>
        </p:nvSpPr>
        <p:spPr>
          <a:xfrm>
            <a:off x="0" y="4005562"/>
            <a:ext cx="10279761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18 至 34 岁 84.9%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Shape 52"/>
          <p:cNvSpPr/>
          <p:nvPr/>
        </p:nvSpPr>
        <p:spPr>
          <a:xfrm>
            <a:off x="1714500" y="4476750"/>
            <a:ext cx="114300" cy="114300"/>
          </a:xfrm>
          <a:prstGeom prst="roundRect">
            <a:avLst>
              <a:gd name="adj" fmla="val 16667"/>
            </a:avLst>
          </a:prstGeom>
          <a:solidFill>
            <a:srgbClr val="5C4C76"/>
          </a:solidFill>
          <a:ln/>
        </p:spPr>
      </p:sp>
      <p:sp>
        <p:nvSpPr>
          <p:cNvPr id="55" name="Text 53"/>
          <p:cNvSpPr/>
          <p:nvPr/>
        </p:nvSpPr>
        <p:spPr>
          <a:xfrm>
            <a:off x="1885950" y="4471564"/>
            <a:ext cx="103060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青少年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Shape 54"/>
          <p:cNvSpPr/>
          <p:nvPr/>
        </p:nvSpPr>
        <p:spPr>
          <a:xfrm>
            <a:off x="2743200" y="4476750"/>
            <a:ext cx="114300" cy="114300"/>
          </a:xfrm>
          <a:prstGeom prst="roundRect">
            <a:avLst>
              <a:gd name="adj" fmla="val 16667"/>
            </a:avLst>
          </a:prstGeom>
          <a:solidFill>
            <a:srgbClr val="E84F8A"/>
          </a:solidFill>
          <a:ln/>
        </p:spPr>
      </p:sp>
      <p:sp>
        <p:nvSpPr>
          <p:cNvPr id="57" name="Text 55"/>
          <p:cNvSpPr/>
          <p:nvPr/>
        </p:nvSpPr>
        <p:spPr>
          <a:xfrm>
            <a:off x="2914650" y="4471564"/>
            <a:ext cx="92773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18-24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8" name="Shape 56"/>
          <p:cNvSpPr/>
          <p:nvPr/>
        </p:nvSpPr>
        <p:spPr>
          <a:xfrm>
            <a:off x="3771900" y="4476750"/>
            <a:ext cx="114300" cy="114300"/>
          </a:xfrm>
          <a:prstGeom prst="roundRect">
            <a:avLst>
              <a:gd name="adj" fmla="val 16667"/>
            </a:avLst>
          </a:prstGeom>
          <a:solidFill>
            <a:srgbClr val="EE7BA7"/>
          </a:solidFill>
          <a:ln/>
        </p:spPr>
      </p:sp>
      <p:sp>
        <p:nvSpPr>
          <p:cNvPr id="59" name="Text 57"/>
          <p:cNvSpPr/>
          <p:nvPr/>
        </p:nvSpPr>
        <p:spPr>
          <a:xfrm>
            <a:off x="3943350" y="4471564"/>
            <a:ext cx="82486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25-29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0" name="Shape 58"/>
          <p:cNvSpPr/>
          <p:nvPr/>
        </p:nvSpPr>
        <p:spPr>
          <a:xfrm>
            <a:off x="4800600" y="4476750"/>
            <a:ext cx="114300" cy="114300"/>
          </a:xfrm>
          <a:prstGeom prst="roundRect">
            <a:avLst>
              <a:gd name="adj" fmla="val 16667"/>
            </a:avLst>
          </a:prstGeom>
          <a:solidFill>
            <a:srgbClr val="F4A7C5"/>
          </a:solidFill>
          <a:ln/>
        </p:spPr>
      </p:sp>
      <p:sp>
        <p:nvSpPr>
          <p:cNvPr id="61" name="Text 59"/>
          <p:cNvSpPr/>
          <p:nvPr/>
        </p:nvSpPr>
        <p:spPr>
          <a:xfrm>
            <a:off x="4972050" y="4471564"/>
            <a:ext cx="72199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30-34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2" name="Shape 60"/>
          <p:cNvSpPr/>
          <p:nvPr/>
        </p:nvSpPr>
        <p:spPr>
          <a:xfrm>
            <a:off x="5829300" y="4476750"/>
            <a:ext cx="114300" cy="114300"/>
          </a:xfrm>
          <a:prstGeom prst="roundRect">
            <a:avLst>
              <a:gd name="adj" fmla="val 16667"/>
            </a:avLst>
          </a:prstGeom>
          <a:solidFill>
            <a:srgbClr val="7F7096"/>
          </a:solidFill>
          <a:ln/>
        </p:spPr>
      </p:sp>
      <p:sp>
        <p:nvSpPr>
          <p:cNvPr id="63" name="Text 61"/>
          <p:cNvSpPr/>
          <p:nvPr/>
        </p:nvSpPr>
        <p:spPr>
          <a:xfrm>
            <a:off x="6000750" y="4471564"/>
            <a:ext cx="6191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35-39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4" name="Shape 62"/>
          <p:cNvSpPr/>
          <p:nvPr/>
        </p:nvSpPr>
        <p:spPr>
          <a:xfrm>
            <a:off x="6858000" y="4476750"/>
            <a:ext cx="114300" cy="114300"/>
          </a:xfrm>
          <a:prstGeom prst="roundRect">
            <a:avLst>
              <a:gd name="adj" fmla="val 16667"/>
            </a:avLst>
          </a:prstGeom>
          <a:solidFill>
            <a:srgbClr val="6D5E86"/>
          </a:solidFill>
          <a:ln/>
        </p:spPr>
      </p:sp>
      <p:sp>
        <p:nvSpPr>
          <p:cNvPr id="65" name="Text 63"/>
          <p:cNvSpPr/>
          <p:nvPr/>
        </p:nvSpPr>
        <p:spPr>
          <a:xfrm>
            <a:off x="7029450" y="4471564"/>
            <a:ext cx="51625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40-44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6" name="Shape 64"/>
          <p:cNvSpPr/>
          <p:nvPr/>
        </p:nvSpPr>
        <p:spPr>
          <a:xfrm>
            <a:off x="7886700" y="4476750"/>
            <a:ext cx="114300" cy="114300"/>
          </a:xfrm>
          <a:prstGeom prst="roundRect">
            <a:avLst>
              <a:gd name="adj" fmla="val 16667"/>
            </a:avLst>
          </a:prstGeom>
          <a:solidFill>
            <a:srgbClr val="5C4C76"/>
          </a:solidFill>
          <a:ln/>
        </p:spPr>
      </p:sp>
      <p:sp>
        <p:nvSpPr>
          <p:cNvPr id="67" name="Text 65"/>
          <p:cNvSpPr/>
          <p:nvPr/>
        </p:nvSpPr>
        <p:spPr>
          <a:xfrm>
            <a:off x="8058150" y="4471564"/>
            <a:ext cx="41338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45+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8" name="Shape 66"/>
          <p:cNvSpPr/>
          <p:nvPr/>
        </p:nvSpPr>
        <p:spPr>
          <a:xfrm>
            <a:off x="9334500" y="1866900"/>
            <a:ext cx="2247900" cy="2762250"/>
          </a:xfrm>
          <a:prstGeom prst="roundRect">
            <a:avLst>
              <a:gd name="adj" fmla="val 5085"/>
            </a:avLst>
          </a:prstGeom>
          <a:solidFill>
            <a:srgbClr val="35284E"/>
          </a:solidFill>
          <a:ln/>
        </p:spPr>
      </p:sp>
      <p:sp>
        <p:nvSpPr>
          <p:cNvPr id="69" name="Shape 67"/>
          <p:cNvSpPr/>
          <p:nvPr/>
        </p:nvSpPr>
        <p:spPr>
          <a:xfrm>
            <a:off x="9658350" y="2224088"/>
            <a:ext cx="8334" cy="77788"/>
          </a:xfrm>
          <a:custGeom>
            <a:avLst/>
            <a:gdLst/>
            <a:ahLst/>
            <a:cxnLst/>
            <a:rect l="l" t="t" r="r" b="b"/>
            <a:pathLst>
              <a:path w="8334" h="77788">
                <a:moveTo>
                  <a:pt x="0" y="0"/>
                </a:moveTo>
                <a:lnTo>
                  <a:pt x="0" y="77788"/>
                </a:lnTo>
              </a:path>
            </a:pathLst>
          </a:custGeom>
          <a:noFill/>
          <a:ln w="22225">
            <a:solidFill>
              <a:srgbClr val="E84F8A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9625013" y="2268538"/>
            <a:ext cx="66675" cy="8334"/>
          </a:xfrm>
          <a:custGeom>
            <a:avLst/>
            <a:gdLst/>
            <a:ahLst/>
            <a:cxnLst/>
            <a:rect l="l" t="t" r="r" b="b"/>
            <a:pathLst>
              <a:path w="66675" h="8334">
                <a:moveTo>
                  <a:pt x="0" y="0"/>
                </a:moveTo>
                <a:lnTo>
                  <a:pt x="66675" y="0"/>
                </a:lnTo>
              </a:path>
            </a:pathLst>
          </a:custGeom>
          <a:noFill/>
          <a:ln w="22225">
            <a:solidFill>
              <a:srgbClr val="E84F8A"/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9591675" y="2090738"/>
            <a:ext cx="133350" cy="133350"/>
          </a:xfrm>
          <a:prstGeom prst="ellipse">
            <a:avLst/>
          </a:prstGeom>
          <a:noFill/>
          <a:ln w="22225">
            <a:solidFill>
              <a:srgbClr val="E84F8A"/>
            </a:solidFill>
            <a:prstDash val="solid"/>
          </a:ln>
        </p:spPr>
      </p:sp>
      <p:sp>
        <p:nvSpPr>
          <p:cNvPr id="72" name="Text 70"/>
          <p:cNvSpPr/>
          <p:nvPr/>
        </p:nvSpPr>
        <p:spPr>
          <a:xfrm>
            <a:off x="9525000" y="2468172"/>
            <a:ext cx="2667000" cy="640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E84F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66.1%</a:t>
            </a:r>
            <a:endParaRPr lang="en-US" sz="4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3" name="Text 71"/>
          <p:cNvSpPr/>
          <p:nvPr/>
        </p:nvSpPr>
        <p:spPr>
          <a:xfrm>
            <a:off x="9525000" y="3129262"/>
            <a:ext cx="2667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演唱会观众中的女性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4" name="Text 72"/>
          <p:cNvSpPr/>
          <p:nvPr/>
        </p:nvSpPr>
        <p:spPr>
          <a:xfrm>
            <a:off x="9525000" y="3576575"/>
            <a:ext cx="2667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音乐节 67.1%（2024 年）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5" name="Text 73"/>
          <p:cNvSpPr/>
          <p:nvPr/>
        </p:nvSpPr>
        <p:spPr>
          <a:xfrm>
            <a:off x="9525000" y="4090925"/>
            <a:ext cx="2667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00 后占现场音乐观众 32.5%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6" name="Text 74"/>
          <p:cNvSpPr/>
          <p:nvPr/>
        </p:nvSpPr>
        <p:spPr>
          <a:xfrm>
            <a:off x="9525000" y="4300475"/>
            <a:ext cx="2667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（2025 年）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7" name="Shape 75"/>
          <p:cNvSpPr/>
          <p:nvPr/>
        </p:nvSpPr>
        <p:spPr>
          <a:xfrm>
            <a:off x="616744" y="4960144"/>
            <a:ext cx="10958513" cy="652463"/>
          </a:xfrm>
          <a:prstGeom prst="roundRect">
            <a:avLst>
              <a:gd name="adj" fmla="val 16423"/>
            </a:avLst>
          </a:prstGeom>
          <a:noFill/>
          <a:ln w="14288">
            <a:solidFill>
              <a:srgbClr val="4A3A66"/>
            </a:solidFill>
            <a:prstDash val="dash"/>
          </a:ln>
        </p:spPr>
      </p:sp>
      <p:sp>
        <p:nvSpPr>
          <p:cNvPr id="78" name="Shape 76"/>
          <p:cNvSpPr/>
          <p:nvPr/>
        </p:nvSpPr>
        <p:spPr>
          <a:xfrm>
            <a:off x="847725" y="5200650"/>
            <a:ext cx="95250" cy="95250"/>
          </a:xfrm>
          <a:prstGeom prst="ellipse">
            <a:avLst/>
          </a:prstGeom>
          <a:noFill/>
          <a:ln w="19050">
            <a:solidFill>
              <a:srgbClr val="F0B429"/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819150" y="5295907"/>
            <a:ext cx="99384" cy="76193"/>
          </a:xfrm>
          <a:custGeom>
            <a:avLst/>
            <a:gdLst/>
            <a:ahLst/>
            <a:cxnLst/>
            <a:rect l="l" t="t" r="r" b="b"/>
            <a:pathLst>
              <a:path w="99384" h="76193">
                <a:moveTo>
                  <a:pt x="0" y="76193"/>
                </a:moveTo>
                <a:arcTo hR="76200" wR="76200" stAng="10800317" swAng="6462466"/>
              </a:path>
            </a:pathLst>
          </a:custGeom>
          <a:noFill/>
          <a:ln w="19050">
            <a:solidFill>
              <a:srgbClr val="F0B429"/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942975" y="5314950"/>
            <a:ext cx="57150" cy="57150"/>
          </a:xfrm>
          <a:prstGeom prst="ellipse">
            <a:avLst/>
          </a:prstGeom>
          <a:noFill/>
          <a:ln w="19050">
            <a:solidFill>
              <a:srgbClr val="F0B429"/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991553" y="5363528"/>
            <a:ext cx="18097" cy="18097"/>
          </a:xfrm>
          <a:custGeom>
            <a:avLst/>
            <a:gdLst/>
            <a:ahLst/>
            <a:cxnLst/>
            <a:rect l="l" t="t" r="r" b="b"/>
            <a:pathLst>
              <a:path w="18097" h="18097">
                <a:moveTo>
                  <a:pt x="18097" y="18097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F0B429"/>
            </a:solidFill>
            <a:prstDash val="solid"/>
          </a:ln>
        </p:spPr>
      </p:sp>
      <p:sp>
        <p:nvSpPr>
          <p:cNvPr id="82" name="Text 80"/>
          <p:cNvSpPr/>
          <p:nvPr/>
        </p:nvSpPr>
        <p:spPr>
          <a:xfrm>
            <a:off x="1219200" y="5196910"/>
            <a:ext cx="109728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大盘不等于单场：刀郎巡演 50 岁以上观众占 44.5%。选场次要看艺人的单场画像。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3" name="Text 81"/>
          <p:cNvSpPr/>
          <p:nvPr/>
        </p:nvSpPr>
        <p:spPr>
          <a:xfrm>
            <a:off x="609600" y="62051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来源：中演协与灯塔专业版（2025-04，灯塔平台数据），中演协现场音乐报告（DoNews 2026-04）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A1E3F"/>
          </a:solidFill>
          <a:ln/>
        </p:spPr>
      </p:sp>
      <p:sp>
        <p:nvSpPr>
          <p:cNvPr id="3" name="Shape 1"/>
          <p:cNvSpPr/>
          <p:nvPr/>
        </p:nvSpPr>
        <p:spPr>
          <a:xfrm>
            <a:off x="10960598" y="201016"/>
            <a:ext cx="93652" cy="63409"/>
          </a:xfrm>
          <a:custGeom>
            <a:avLst/>
            <a:gdLst/>
            <a:ahLst/>
            <a:cxnLst/>
            <a:rect l="l" t="t" r="r" b="b"/>
            <a:pathLst>
              <a:path w="93652" h="63409">
                <a:moveTo>
                  <a:pt x="23537" y="1105"/>
                </a:moveTo>
                <a:lnTo>
                  <a:pt x="84973" y="27203"/>
                </a:lnTo>
                <a:arcTo hR="14288" wR="14288" stAng="17586998" swAng="5403820"/>
                <a:lnTo>
                  <a:pt x="88783" y="54731"/>
                </a:lnTo>
                <a:arcTo hR="14288" wR="14288" stAng="1386998" swAng="5403820"/>
                <a:lnTo>
                  <a:pt x="8678" y="36252"/>
                </a:lnTo>
                <a:arcTo hR="14288" wR="14288" stAng="6786998" swAng="5403820"/>
                <a:lnTo>
                  <a:pt x="4868" y="8725"/>
                </a:lnTo>
                <a:arcTo hR="14288" wR="14288" stAng="12174820" swAng="5385943"/>
                <a:close/>
              </a:path>
            </a:pathLst>
          </a:custGeom>
          <a:solidFill>
            <a:srgbClr val="E84F8A">
              <a:alpha val="9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1709129" y="175788"/>
            <a:ext cx="109349" cy="109439"/>
          </a:xfrm>
          <a:custGeom>
            <a:avLst/>
            <a:gdLst/>
            <a:ahLst/>
            <a:cxnLst/>
            <a:rect l="l" t="t" r="r" b="b"/>
            <a:pathLst>
              <a:path w="109349" h="109439">
                <a:moveTo>
                  <a:pt x="33862" y="424"/>
                </a:moveTo>
                <a:lnTo>
                  <a:pt x="98537" y="16617"/>
                </a:lnTo>
                <a:arcTo hR="14288" wR="14288" stAng="17044763" swAng="5400382"/>
                <a:lnTo>
                  <a:pt x="92822" y="98627"/>
                </a:lnTo>
                <a:arcTo hR="14288" wR="14288" stAng="844763" swAng="5400382"/>
                <a:lnTo>
                  <a:pt x="10812" y="92912"/>
                </a:lnTo>
                <a:arcTo hR="14288" wR="14288" stAng="6244763" swAng="5400382"/>
                <a:lnTo>
                  <a:pt x="16527" y="10902"/>
                </a:lnTo>
                <a:arcTo hR="14288" wR="14288" stAng="11622529" swAng="5417112"/>
                <a:close/>
              </a:path>
            </a:pathLst>
          </a:custGeom>
          <a:solidFill>
            <a:srgbClr val="F0B429">
              <a:alpha val="9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10806294" y="159438"/>
            <a:ext cx="95948" cy="46120"/>
          </a:xfrm>
          <a:custGeom>
            <a:avLst/>
            <a:gdLst/>
            <a:ahLst/>
            <a:cxnLst/>
            <a:rect l="l" t="t" r="r" b="b"/>
            <a:pathLst>
              <a:path w="95948" h="46120">
                <a:moveTo>
                  <a:pt x="12582" y="8202"/>
                </a:moveTo>
                <a:lnTo>
                  <a:pt x="78781" y="105"/>
                </a:lnTo>
                <a:arcTo hR="14288" wR="14288" stAng="15781983" swAng="5383881"/>
                <a:lnTo>
                  <a:pt x="95830" y="21918"/>
                </a:lnTo>
                <a:arcTo hR="14288" wR="14288" stAng="21159246" swAng="5409473"/>
                <a:lnTo>
                  <a:pt x="17249" y="46016"/>
                </a:lnTo>
                <a:arcTo hR="14288" wR="14288" stAng="4984795" swAng="5403820"/>
                <a:lnTo>
                  <a:pt x="104" y="24108"/>
                </a:lnTo>
                <a:arcTo hR="14288" wR="14288" stAng="10384795" swAng="5403820"/>
                <a:close/>
              </a:path>
            </a:pathLst>
          </a:custGeom>
          <a:solidFill>
            <a:srgbClr val="4FC1E9">
              <a:alpha val="9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10594765" y="317195"/>
            <a:ext cx="55506" cy="55506"/>
          </a:xfrm>
          <a:custGeom>
            <a:avLst/>
            <a:gdLst/>
            <a:ahLst/>
            <a:cxnLst/>
            <a:rect l="l" t="t" r="r" b="b"/>
            <a:pathLst>
              <a:path w="55506" h="55506">
                <a:moveTo>
                  <a:pt x="31039" y="4178"/>
                </a:moveTo>
                <a:lnTo>
                  <a:pt x="51327" y="24371"/>
                </a:lnTo>
                <a:arcTo hR="14288" wR="14288" stAng="18902139" swAng="5395722"/>
                <a:lnTo>
                  <a:pt x="44564" y="51327"/>
                </a:lnTo>
                <a:arcTo hR="14288" wR="14288" stAng="2702139" swAng="5395722"/>
                <a:lnTo>
                  <a:pt x="4178" y="31134"/>
                </a:lnTo>
                <a:arcTo hR="14288" wR="14288" stAng="8102139" swAng="5395722"/>
                <a:lnTo>
                  <a:pt x="10846" y="4178"/>
                </a:lnTo>
                <a:arcTo hR="14288" wR="14288" stAng="13502139" swAng="5395722"/>
                <a:close/>
              </a:path>
            </a:pathLst>
          </a:custGeom>
          <a:solidFill>
            <a:srgbClr val="9BE36D">
              <a:alpha val="9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901461" y="400668"/>
            <a:ext cx="109327" cy="109439"/>
          </a:xfrm>
          <a:custGeom>
            <a:avLst/>
            <a:gdLst/>
            <a:ahLst/>
            <a:cxnLst/>
            <a:rect l="l" t="t" r="r" b="b"/>
            <a:pathLst>
              <a:path w="109327" h="109439">
                <a:moveTo>
                  <a:pt x="33840" y="430"/>
                </a:moveTo>
                <a:lnTo>
                  <a:pt x="98515" y="16527"/>
                </a:lnTo>
                <a:arcTo hR="14288" wR="14288" stAng="17044763" swAng="5400382"/>
                <a:lnTo>
                  <a:pt x="92800" y="98537"/>
                </a:lnTo>
                <a:arcTo hR="14288" wR="14288" stAng="822529" swAng="5417112"/>
                <a:lnTo>
                  <a:pt x="10790" y="92822"/>
                </a:lnTo>
                <a:arcTo hR="14288" wR="14288" stAng="6250269" swAng="5372651"/>
                <a:lnTo>
                  <a:pt x="16505" y="10812"/>
                </a:lnTo>
                <a:arcTo hR="14288" wR="14288" stAng="11644763" swAng="5400382"/>
                <a:close/>
              </a:path>
            </a:pathLst>
          </a:custGeom>
          <a:solidFill>
            <a:srgbClr val="E84F8A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375288" y="109091"/>
            <a:ext cx="120420" cy="120447"/>
          </a:xfrm>
          <a:custGeom>
            <a:avLst/>
            <a:gdLst/>
            <a:ahLst/>
            <a:cxnLst/>
            <a:rect l="l" t="t" r="r" b="b"/>
            <a:pathLst>
              <a:path w="120420" h="120447">
                <a:moveTo>
                  <a:pt x="6706" y="37498"/>
                </a:moveTo>
                <a:lnTo>
                  <a:pt x="63284" y="2161"/>
                </a:lnTo>
                <a:arcTo hR="14288" wR="14288" stAng="14284701" swAng="5372880"/>
                <a:lnTo>
                  <a:pt x="118244" y="63216"/>
                </a:lnTo>
                <a:arcTo hR="14288" wR="14288" stAng="19677471" swAng="5411688"/>
                <a:lnTo>
                  <a:pt x="57188" y="118270"/>
                </a:lnTo>
                <a:arcTo hR="14288" wR="14288" stAng="3477471" swAng="5411688"/>
                <a:lnTo>
                  <a:pt x="2134" y="57120"/>
                </a:lnTo>
                <a:arcTo hR="14288" wR="14288" stAng="8896917" swAng="5380137"/>
                <a:close/>
              </a:path>
            </a:pathLst>
          </a:custGeom>
          <a:solidFill>
            <a:srgbClr val="F0B429">
              <a:alpha val="9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11791697" y="222347"/>
            <a:ext cx="56179" cy="54798"/>
          </a:xfrm>
          <a:custGeom>
            <a:avLst/>
            <a:gdLst/>
            <a:ahLst/>
            <a:cxnLst/>
            <a:rect l="l" t="t" r="r" b="b"/>
            <a:pathLst>
              <a:path w="56179" h="54798">
                <a:moveTo>
                  <a:pt x="4729" y="22827"/>
                </a:moveTo>
                <a:lnTo>
                  <a:pt x="25970" y="3682"/>
                </a:lnTo>
                <a:arcTo hR="14288" wR="14288" stAng="13675731" swAng="5404966"/>
                <a:lnTo>
                  <a:pt x="52545" y="11873"/>
                </a:lnTo>
                <a:arcTo hR="14288" wR="14288" stAng="19092732" swAng="5372651"/>
                <a:lnTo>
                  <a:pt x="30256" y="51116"/>
                </a:lnTo>
                <a:arcTo hR="14288" wR="14288" stAng="2875731" swAng="5404966"/>
                <a:lnTo>
                  <a:pt x="3682" y="43020"/>
                </a:lnTo>
                <a:arcTo hR="14288" wR="14288" stAng="8275731" swAng="5404966"/>
                <a:close/>
              </a:path>
            </a:pathLst>
          </a:custGeom>
          <a:solidFill>
            <a:srgbClr val="4FC1E9">
              <a:alpha val="90000"/>
            </a:srgbClr>
          </a:solidFill>
          <a:ln/>
        </p:spPr>
      </p:sp>
      <p:sp>
        <p:nvSpPr>
          <p:cNvPr id="10" name="pptwise-slidenum-s0006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09600" y="285750"/>
            <a:ext cx="428625" cy="285750"/>
          </a:xfrm>
          <a:prstGeom prst="roundRect">
            <a:avLst>
              <a:gd name="adj" fmla="val 20000"/>
            </a:avLst>
          </a:prstGeom>
          <a:solidFill>
            <a:srgbClr val="E84F8A"/>
          </a:solidFill>
          <a:ln/>
        </p:spPr>
      </p:sp>
      <p:sp>
        <p:nvSpPr>
          <p:cNvPr id="13" name="Text 11"/>
          <p:cNvSpPr/>
          <p:nvPr/>
        </p:nvSpPr>
        <p:spPr>
          <a:xfrm>
            <a:off x="0" y="366289"/>
            <a:ext cx="15906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spc="75" kern="0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900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981075" y="285750"/>
            <a:ext cx="514350" cy="285750"/>
          </a:xfrm>
          <a:prstGeom prst="roundRect">
            <a:avLst>
              <a:gd name="adj" fmla="val 20000"/>
            </a:avLst>
          </a:prstGeom>
          <a:solidFill>
            <a:srgbClr val="35284E"/>
          </a:solidFill>
          <a:ln/>
        </p:spPr>
      </p:sp>
      <p:sp>
        <p:nvSpPr>
          <p:cNvPr id="15" name="Text 13"/>
          <p:cNvSpPr/>
          <p:nvPr/>
        </p:nvSpPr>
        <p:spPr>
          <a:xfrm>
            <a:off x="1114425" y="347962"/>
            <a:ext cx="1107757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跨城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990600" y="285750"/>
            <a:ext cx="0" cy="285750"/>
          </a:xfrm>
          <a:prstGeom prst="line">
            <a:avLst/>
          </a:prstGeom>
          <a:noFill/>
          <a:ln w="19050">
            <a:solidFill>
              <a:srgbClr val="2A1E3F"/>
            </a:solidFill>
            <a:prstDash val="dash"/>
          </a:ln>
        </p:spPr>
      </p:sp>
      <p:sp>
        <p:nvSpPr>
          <p:cNvPr id="17" name="Shape 15"/>
          <p:cNvSpPr/>
          <p:nvPr/>
        </p:nvSpPr>
        <p:spPr>
          <a:xfrm>
            <a:off x="923925" y="228600"/>
            <a:ext cx="114300" cy="11430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18" name="Shape 16"/>
          <p:cNvSpPr/>
          <p:nvPr/>
        </p:nvSpPr>
        <p:spPr>
          <a:xfrm>
            <a:off x="923925" y="514350"/>
            <a:ext cx="114300" cy="11430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19" name="Text 17"/>
          <p:cNvSpPr/>
          <p:nvPr/>
        </p:nvSpPr>
        <p:spPr>
          <a:xfrm>
            <a:off x="609600" y="1231493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64.2% 的演唱会观众跨城而来，城市越小，外地观众越多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09600" y="2130221"/>
            <a:ext cx="11582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一线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1238250" y="2057400"/>
            <a:ext cx="2461260" cy="381000"/>
          </a:xfrm>
          <a:prstGeom prst="rect">
            <a:avLst/>
          </a:prstGeom>
          <a:solidFill>
            <a:srgbClr val="5C4C76"/>
          </a:solidFill>
          <a:ln/>
        </p:spPr>
      </p:sp>
      <p:sp>
        <p:nvSpPr>
          <p:cNvPr id="22" name="Text 20"/>
          <p:cNvSpPr/>
          <p:nvPr/>
        </p:nvSpPr>
        <p:spPr>
          <a:xfrm>
            <a:off x="0" y="2185925"/>
            <a:ext cx="493776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46.5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3718560" y="2057400"/>
            <a:ext cx="525018" cy="381000"/>
          </a:xfrm>
          <a:prstGeom prst="rect">
            <a:avLst/>
          </a:prstGeom>
          <a:solidFill>
            <a:srgbClr val="F0B429"/>
          </a:solidFill>
          <a:ln/>
        </p:spPr>
      </p:sp>
      <p:sp>
        <p:nvSpPr>
          <p:cNvPr id="24" name="Text 22"/>
          <p:cNvSpPr/>
          <p:nvPr/>
        </p:nvSpPr>
        <p:spPr>
          <a:xfrm>
            <a:off x="0" y="2185925"/>
            <a:ext cx="7962138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10.2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4262628" y="2057400"/>
            <a:ext cx="2290572" cy="381000"/>
          </a:xfrm>
          <a:prstGeom prst="rect">
            <a:avLst/>
          </a:prstGeom>
          <a:solidFill>
            <a:srgbClr val="E84F8A"/>
          </a:solidFill>
          <a:ln/>
        </p:spPr>
      </p:sp>
      <p:sp>
        <p:nvSpPr>
          <p:cNvPr id="26" name="Text 24"/>
          <p:cNvSpPr/>
          <p:nvPr/>
        </p:nvSpPr>
        <p:spPr>
          <a:xfrm>
            <a:off x="0" y="2185925"/>
            <a:ext cx="10815828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43.3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609600" y="2796971"/>
            <a:ext cx="11582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二线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1238250" y="2724150"/>
            <a:ext cx="1853184" cy="381000"/>
          </a:xfrm>
          <a:prstGeom prst="rect">
            <a:avLst/>
          </a:prstGeom>
          <a:solidFill>
            <a:srgbClr val="5C4C76"/>
          </a:solidFill>
          <a:ln/>
        </p:spPr>
      </p:sp>
      <p:sp>
        <p:nvSpPr>
          <p:cNvPr id="29" name="Text 27"/>
          <p:cNvSpPr/>
          <p:nvPr/>
        </p:nvSpPr>
        <p:spPr>
          <a:xfrm>
            <a:off x="0" y="2852675"/>
            <a:ext cx="4329684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35.1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3110484" y="2724150"/>
            <a:ext cx="1085088" cy="381000"/>
          </a:xfrm>
          <a:prstGeom prst="rect">
            <a:avLst/>
          </a:prstGeom>
          <a:solidFill>
            <a:srgbClr val="F0B429"/>
          </a:solidFill>
          <a:ln/>
        </p:spPr>
      </p:sp>
      <p:sp>
        <p:nvSpPr>
          <p:cNvPr id="31" name="Text 29"/>
          <p:cNvSpPr/>
          <p:nvPr/>
        </p:nvSpPr>
        <p:spPr>
          <a:xfrm>
            <a:off x="0" y="2852675"/>
            <a:ext cx="7306056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20.7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4214622" y="2724150"/>
            <a:ext cx="2338578" cy="381000"/>
          </a:xfrm>
          <a:prstGeom prst="rect">
            <a:avLst/>
          </a:prstGeom>
          <a:solidFill>
            <a:srgbClr val="E84F8A"/>
          </a:solidFill>
          <a:ln/>
        </p:spPr>
      </p:sp>
      <p:sp>
        <p:nvSpPr>
          <p:cNvPr id="33" name="Text 31"/>
          <p:cNvSpPr/>
          <p:nvPr/>
        </p:nvSpPr>
        <p:spPr>
          <a:xfrm>
            <a:off x="0" y="2852675"/>
            <a:ext cx="10767822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44.2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609600" y="3463721"/>
            <a:ext cx="11582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三线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1238250" y="3390900"/>
            <a:ext cx="1490472" cy="381000"/>
          </a:xfrm>
          <a:prstGeom prst="rect">
            <a:avLst/>
          </a:prstGeom>
          <a:solidFill>
            <a:srgbClr val="5C4C76"/>
          </a:solidFill>
          <a:ln/>
        </p:spPr>
      </p:sp>
      <p:sp>
        <p:nvSpPr>
          <p:cNvPr id="36" name="Text 34"/>
          <p:cNvSpPr/>
          <p:nvPr/>
        </p:nvSpPr>
        <p:spPr>
          <a:xfrm>
            <a:off x="0" y="3519425"/>
            <a:ext cx="3966972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28.3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2747772" y="3390900"/>
            <a:ext cx="1954530" cy="381000"/>
          </a:xfrm>
          <a:prstGeom prst="rect">
            <a:avLst/>
          </a:prstGeom>
          <a:solidFill>
            <a:srgbClr val="F0B429"/>
          </a:solidFill>
          <a:ln/>
        </p:spPr>
      </p:sp>
      <p:sp>
        <p:nvSpPr>
          <p:cNvPr id="38" name="Text 36"/>
          <p:cNvSpPr/>
          <p:nvPr/>
        </p:nvSpPr>
        <p:spPr>
          <a:xfrm>
            <a:off x="0" y="3519425"/>
            <a:ext cx="7450074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37.0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4721352" y="3390900"/>
            <a:ext cx="1831848" cy="381000"/>
          </a:xfrm>
          <a:prstGeom prst="rect">
            <a:avLst/>
          </a:prstGeom>
          <a:solidFill>
            <a:srgbClr val="E84F8A"/>
          </a:solidFill>
          <a:ln/>
        </p:spPr>
      </p:sp>
      <p:sp>
        <p:nvSpPr>
          <p:cNvPr id="40" name="Text 38"/>
          <p:cNvSpPr/>
          <p:nvPr/>
        </p:nvSpPr>
        <p:spPr>
          <a:xfrm>
            <a:off x="0" y="3519425"/>
            <a:ext cx="11274552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34.7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609600" y="4130471"/>
            <a:ext cx="11582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四线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1238250" y="4057650"/>
            <a:ext cx="972083" cy="381000"/>
          </a:xfrm>
          <a:prstGeom prst="rect">
            <a:avLst/>
          </a:prstGeom>
          <a:solidFill>
            <a:srgbClr val="5C4C76"/>
          </a:solidFill>
          <a:ln/>
        </p:spPr>
      </p:sp>
      <p:sp>
        <p:nvSpPr>
          <p:cNvPr id="43" name="Text 41"/>
          <p:cNvSpPr/>
          <p:nvPr/>
        </p:nvSpPr>
        <p:spPr>
          <a:xfrm>
            <a:off x="0" y="4186175"/>
            <a:ext cx="3448583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18.6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Shape 42"/>
          <p:cNvSpPr/>
          <p:nvPr/>
        </p:nvSpPr>
        <p:spPr>
          <a:xfrm>
            <a:off x="2229383" y="4057650"/>
            <a:ext cx="2565356" cy="381000"/>
          </a:xfrm>
          <a:prstGeom prst="rect">
            <a:avLst/>
          </a:prstGeom>
          <a:solidFill>
            <a:srgbClr val="F0B429"/>
          </a:solidFill>
          <a:ln/>
        </p:spPr>
      </p:sp>
      <p:sp>
        <p:nvSpPr>
          <p:cNvPr id="45" name="Text 43"/>
          <p:cNvSpPr/>
          <p:nvPr/>
        </p:nvSpPr>
        <p:spPr>
          <a:xfrm>
            <a:off x="0" y="4186175"/>
            <a:ext cx="7024121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48.5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Shape 44"/>
          <p:cNvSpPr/>
          <p:nvPr/>
        </p:nvSpPr>
        <p:spPr>
          <a:xfrm>
            <a:off x="4813788" y="4057650"/>
            <a:ext cx="1739412" cy="381000"/>
          </a:xfrm>
          <a:prstGeom prst="rect">
            <a:avLst/>
          </a:prstGeom>
          <a:solidFill>
            <a:srgbClr val="E84F8A"/>
          </a:solidFill>
          <a:ln/>
        </p:spPr>
      </p:sp>
      <p:sp>
        <p:nvSpPr>
          <p:cNvPr id="47" name="Text 45"/>
          <p:cNvSpPr/>
          <p:nvPr/>
        </p:nvSpPr>
        <p:spPr>
          <a:xfrm>
            <a:off x="0" y="4186175"/>
            <a:ext cx="11366988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33.0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Shape 46"/>
          <p:cNvSpPr/>
          <p:nvPr/>
        </p:nvSpPr>
        <p:spPr>
          <a:xfrm>
            <a:off x="1238250" y="4743450"/>
            <a:ext cx="114300" cy="114300"/>
          </a:xfrm>
          <a:prstGeom prst="roundRect">
            <a:avLst>
              <a:gd name="adj" fmla="val 16667"/>
            </a:avLst>
          </a:prstGeom>
          <a:solidFill>
            <a:srgbClr val="5C4C76"/>
          </a:solidFill>
          <a:ln/>
        </p:spPr>
      </p:sp>
      <p:sp>
        <p:nvSpPr>
          <p:cNvPr id="49" name="Text 47"/>
          <p:cNvSpPr/>
          <p:nvPr/>
        </p:nvSpPr>
        <p:spPr>
          <a:xfrm>
            <a:off x="1409700" y="4729100"/>
            <a:ext cx="107823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本城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Shape 48"/>
          <p:cNvSpPr/>
          <p:nvPr/>
        </p:nvSpPr>
        <p:spPr>
          <a:xfrm>
            <a:off x="2286000" y="4743450"/>
            <a:ext cx="114300" cy="114300"/>
          </a:xfrm>
          <a:prstGeom prst="roundRect">
            <a:avLst>
              <a:gd name="adj" fmla="val 16667"/>
            </a:avLst>
          </a:prstGeom>
          <a:solidFill>
            <a:srgbClr val="F0B429"/>
          </a:solidFill>
          <a:ln/>
        </p:spPr>
      </p:sp>
      <p:sp>
        <p:nvSpPr>
          <p:cNvPr id="51" name="Text 49"/>
          <p:cNvSpPr/>
          <p:nvPr/>
        </p:nvSpPr>
        <p:spPr>
          <a:xfrm>
            <a:off x="2457450" y="4729100"/>
            <a:ext cx="97345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省内跨城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Shape 50"/>
          <p:cNvSpPr/>
          <p:nvPr/>
        </p:nvSpPr>
        <p:spPr>
          <a:xfrm>
            <a:off x="3333750" y="4743450"/>
            <a:ext cx="114300" cy="114300"/>
          </a:xfrm>
          <a:prstGeom prst="roundRect">
            <a:avLst>
              <a:gd name="adj" fmla="val 16667"/>
            </a:avLst>
          </a:prstGeom>
          <a:solidFill>
            <a:srgbClr val="E84F8A"/>
          </a:solidFill>
          <a:ln/>
        </p:spPr>
      </p:sp>
      <p:sp>
        <p:nvSpPr>
          <p:cNvPr id="53" name="Text 51"/>
          <p:cNvSpPr/>
          <p:nvPr/>
        </p:nvSpPr>
        <p:spPr>
          <a:xfrm>
            <a:off x="3505200" y="4729100"/>
            <a:ext cx="8686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跨省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1238250" y="5024375"/>
            <a:ext cx="10953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按演出举办城市分线，2024 年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pic>
        <p:nvPicPr>
          <p:cNvPr id="5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1681" b="1681"/>
          <a:stretch/>
        </p:blipFill>
        <p:spPr>
          <a:xfrm>
            <a:off x="7048500" y="1866900"/>
            <a:ext cx="4533900" cy="2190750"/>
          </a:xfrm>
          <a:prstGeom prst="rect">
            <a:avLst/>
          </a:prstGeom>
        </p:spPr>
      </p:pic>
      <p:sp>
        <p:nvSpPr>
          <p:cNvPr id="56" name="Shape 53"/>
          <p:cNvSpPr/>
          <p:nvPr/>
        </p:nvSpPr>
        <p:spPr>
          <a:xfrm>
            <a:off x="7048500" y="186690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0" y="0"/>
                </a:moveTo>
                <a:lnTo>
                  <a:pt x="95250" y="0"/>
                </a:lnTo>
                <a:arcTo hR="95250" wR="95250" stAng="16200000" swAng="-5400000"/>
                <a:close/>
              </a:path>
            </a:pathLst>
          </a:custGeom>
          <a:solidFill>
            <a:srgbClr val="2A1E3F"/>
          </a:solidFill>
          <a:ln/>
        </p:spPr>
      </p:sp>
      <p:sp>
        <p:nvSpPr>
          <p:cNvPr id="57" name="Shape 54"/>
          <p:cNvSpPr/>
          <p:nvPr/>
        </p:nvSpPr>
        <p:spPr>
          <a:xfrm>
            <a:off x="11487150" y="186690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50" y="0"/>
                </a:moveTo>
                <a:lnTo>
                  <a:pt x="95250" y="95250"/>
                </a:lnTo>
                <a:arcTo hR="95250" wR="95250" stAng="0" swAng="-5400000"/>
                <a:close/>
              </a:path>
            </a:pathLst>
          </a:custGeom>
          <a:solidFill>
            <a:srgbClr val="2A1E3F"/>
          </a:solidFill>
          <a:ln/>
        </p:spPr>
      </p:sp>
      <p:sp>
        <p:nvSpPr>
          <p:cNvPr id="58" name="Shape 55"/>
          <p:cNvSpPr/>
          <p:nvPr/>
        </p:nvSpPr>
        <p:spPr>
          <a:xfrm>
            <a:off x="11487150" y="396240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50" y="95250"/>
                </a:moveTo>
                <a:lnTo>
                  <a:pt x="0" y="95250"/>
                </a:lnTo>
                <a:arcTo hR="95250" wR="95250" stAng="5400000" swAng="-5400000"/>
                <a:close/>
              </a:path>
            </a:pathLst>
          </a:custGeom>
          <a:solidFill>
            <a:srgbClr val="2A1E3F"/>
          </a:solidFill>
          <a:ln/>
        </p:spPr>
      </p:sp>
      <p:sp>
        <p:nvSpPr>
          <p:cNvPr id="59" name="Shape 56"/>
          <p:cNvSpPr/>
          <p:nvPr/>
        </p:nvSpPr>
        <p:spPr>
          <a:xfrm>
            <a:off x="7048500" y="396240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0" y="95250"/>
                </a:moveTo>
                <a:lnTo>
                  <a:pt x="0" y="0"/>
                </a:lnTo>
                <a:arcTo hR="95250" wR="95250" stAng="10800000" swAng="-5400000"/>
                <a:close/>
              </a:path>
            </a:pathLst>
          </a:custGeom>
          <a:solidFill>
            <a:srgbClr val="2A1E3F"/>
          </a:solidFill>
          <a:ln/>
        </p:spPr>
      </p:sp>
      <p:sp>
        <p:nvSpPr>
          <p:cNvPr id="60" name="Text 57"/>
          <p:cNvSpPr/>
          <p:nvPr/>
        </p:nvSpPr>
        <p:spPr>
          <a:xfrm>
            <a:off x="7048500" y="4138189"/>
            <a:ext cx="5143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示意图（AI 生成）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1" name="Text 58"/>
          <p:cNvSpPr/>
          <p:nvPr/>
        </p:nvSpPr>
        <p:spPr>
          <a:xfrm>
            <a:off x="7048500" y="4464681"/>
            <a:ext cx="5143500" cy="822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E84F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64.2%</a:t>
            </a:r>
            <a:endParaRPr lang="en-US" sz="54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2" name="Text 59"/>
          <p:cNvSpPr/>
          <p:nvPr/>
        </p:nvSpPr>
        <p:spPr>
          <a:xfrm>
            <a:off x="7048500" y="5291798"/>
            <a:ext cx="5143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 年大型演唱会观众跨城观演（音乐节 62.2%）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3" name="Text 60"/>
          <p:cNvSpPr/>
          <p:nvPr/>
        </p:nvSpPr>
        <p:spPr>
          <a:xfrm>
            <a:off x="609600" y="62051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来源：中演协与灯塔专业版（2025-04，灯塔平台数据）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A1E3F"/>
          </a:solidFill>
          <a:ln/>
        </p:spPr>
      </p:sp>
      <p:sp>
        <p:nvSpPr>
          <p:cNvPr id="3" name="Shape 1"/>
          <p:cNvSpPr/>
          <p:nvPr/>
        </p:nvSpPr>
        <p:spPr>
          <a:xfrm>
            <a:off x="10828886" y="476403"/>
            <a:ext cx="122855" cy="122851"/>
          </a:xfrm>
          <a:custGeom>
            <a:avLst/>
            <a:gdLst/>
            <a:ahLst/>
            <a:cxnLst/>
            <a:rect l="l" t="t" r="r" b="b"/>
            <a:pathLst>
              <a:path w="122855" h="122851">
                <a:moveTo>
                  <a:pt x="4373" y="50329"/>
                </a:moveTo>
                <a:lnTo>
                  <a:pt x="52379" y="4038"/>
                </a:lnTo>
                <a:arcTo hR="14288" wR="14288" stAng="13550439" swAng="5396409"/>
                <a:lnTo>
                  <a:pt x="118863" y="52329"/>
                </a:lnTo>
                <a:arcTo hR="14288" wR="14288" stAng="18966383" swAng="5396944"/>
                <a:lnTo>
                  <a:pt x="70571" y="118814"/>
                </a:lnTo>
                <a:arcTo hR="14288" wR="14288" stAng="2750439" swAng="5396409"/>
                <a:lnTo>
                  <a:pt x="3992" y="70522"/>
                </a:lnTo>
                <a:arcTo hR="14288" wR="14288" stAng="8166383" swAng="5396944"/>
                <a:close/>
              </a:path>
            </a:pathLst>
          </a:custGeom>
          <a:solidFill>
            <a:srgbClr val="E84F8A">
              <a:alpha val="9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524126" y="196594"/>
            <a:ext cx="56004" cy="55058"/>
          </a:xfrm>
          <a:custGeom>
            <a:avLst/>
            <a:gdLst/>
            <a:ahLst/>
            <a:cxnLst/>
            <a:rect l="l" t="t" r="r" b="b"/>
            <a:pathLst>
              <a:path w="56004" h="55058">
                <a:moveTo>
                  <a:pt x="30526" y="3812"/>
                </a:moveTo>
                <a:lnTo>
                  <a:pt x="51481" y="23338"/>
                </a:lnTo>
                <a:arcTo hR="14288" wR="14288" stAng="18786798" swAng="5399465"/>
                <a:lnTo>
                  <a:pt x="45671" y="50484"/>
                </a:lnTo>
                <a:arcTo hR="14288" wR="14288" stAng="2570030" swAng="5400611"/>
                <a:lnTo>
                  <a:pt x="4523" y="31720"/>
                </a:lnTo>
                <a:arcTo hR="14288" wR="14288" stAng="7986798" swAng="5399465"/>
                <a:lnTo>
                  <a:pt x="10333" y="4574"/>
                </a:lnTo>
                <a:arcTo hR="14288" wR="14288" stAng="13370030" swAng="5400611"/>
                <a:close/>
              </a:path>
            </a:pathLst>
          </a:custGeom>
          <a:solidFill>
            <a:srgbClr val="F0B429">
              <a:alpha val="9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11086997" y="146581"/>
            <a:ext cx="133938" cy="51261"/>
          </a:xfrm>
          <a:custGeom>
            <a:avLst/>
            <a:gdLst/>
            <a:ahLst/>
            <a:cxnLst/>
            <a:rect l="l" t="t" r="r" b="b"/>
            <a:pathLst>
              <a:path w="133938" h="51261">
                <a:moveTo>
                  <a:pt x="15439" y="8"/>
                </a:moveTo>
                <a:lnTo>
                  <a:pt x="120214" y="3628"/>
                </a:lnTo>
                <a:arcTo hR="14288" wR="14288" stAng="16335544" swAng="5381742"/>
                <a:lnTo>
                  <a:pt x="133263" y="37442"/>
                </a:lnTo>
                <a:arcTo hR="14288" wR="14288" stAng="112639" swAng="5403820"/>
                <a:lnTo>
                  <a:pt x="13819" y="47538"/>
                </a:lnTo>
                <a:arcTo hR="14288" wR="14288" stAng="5512639" swAng="5403820"/>
                <a:lnTo>
                  <a:pt x="675" y="13724"/>
                </a:lnTo>
                <a:arcTo hR="14288" wR="14288" stAng="10935544" swAng="5381742"/>
                <a:close/>
              </a:path>
            </a:pathLst>
          </a:custGeom>
          <a:solidFill>
            <a:srgbClr val="4FC1E9">
              <a:alpha val="9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11210315" y="219846"/>
            <a:ext cx="108234" cy="110567"/>
          </a:xfrm>
          <a:custGeom>
            <a:avLst/>
            <a:gdLst/>
            <a:ahLst/>
            <a:cxnLst/>
            <a:rect l="l" t="t" r="r" b="b"/>
            <a:pathLst>
              <a:path w="108234" h="110567">
                <a:moveTo>
                  <a:pt x="31471" y="4373"/>
                </a:moveTo>
                <a:lnTo>
                  <a:pt x="104242" y="79715"/>
                </a:lnTo>
                <a:arcTo hR="14288" wR="14288" stAng="18966383" swAng="5396944"/>
                <a:lnTo>
                  <a:pt x="97003" y="106576"/>
                </a:lnTo>
                <a:arcTo hR="14288" wR="14288" stAng="2766383" swAng="5396944"/>
                <a:lnTo>
                  <a:pt x="4039" y="30852"/>
                </a:lnTo>
                <a:arcTo hR="14288" wR="14288" stAng="8149845" swAng="5429412"/>
                <a:lnTo>
                  <a:pt x="11278" y="3992"/>
                </a:lnTo>
                <a:arcTo hR="14288" wR="14288" stAng="13566383" swAng="5396944"/>
                <a:close/>
              </a:path>
            </a:pathLst>
          </a:custGeom>
          <a:solidFill>
            <a:srgbClr val="9BE36D">
              <a:alpha val="9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175782" y="456560"/>
            <a:ext cx="152487" cy="137700"/>
          </a:xfrm>
          <a:custGeom>
            <a:avLst/>
            <a:gdLst/>
            <a:ahLst/>
            <a:cxnLst/>
            <a:rect l="l" t="t" r="r" b="b"/>
            <a:pathLst>
              <a:path w="152487" h="137700">
                <a:moveTo>
                  <a:pt x="53526" y="1783"/>
                </a:moveTo>
                <a:lnTo>
                  <a:pt x="145157" y="52647"/>
                </a:lnTo>
                <a:arcTo hR="14288" wR="14288" stAng="17948493" swAng="5398472"/>
                <a:lnTo>
                  <a:pt x="118391" y="130371"/>
                </a:lnTo>
                <a:arcTo hR="14288" wR="14288" stAng="1748493" swAng="5398472"/>
                <a:lnTo>
                  <a:pt x="7330" y="85127"/>
                </a:lnTo>
                <a:arcTo hR="14288" wR="14288" stAng="7148493" swAng="5398472"/>
                <a:lnTo>
                  <a:pt x="34095" y="7403"/>
                </a:lnTo>
                <a:arcTo hR="14288" wR="14288" stAng="12528453" swAng="5407410"/>
                <a:close/>
              </a:path>
            </a:pathLst>
          </a:custGeom>
          <a:solidFill>
            <a:srgbClr val="E84F8A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101452" y="502223"/>
            <a:ext cx="58449" cy="43781"/>
          </a:xfrm>
          <a:custGeom>
            <a:avLst/>
            <a:gdLst/>
            <a:ahLst/>
            <a:cxnLst/>
            <a:rect l="l" t="t" r="r" b="b"/>
            <a:pathLst>
              <a:path w="58449" h="43781">
                <a:moveTo>
                  <a:pt x="11270" y="6222"/>
                </a:moveTo>
                <a:lnTo>
                  <a:pt x="39273" y="316"/>
                </a:lnTo>
                <a:arcTo hR="14288" wR="14288" stAng="15475387" swAng="5393048"/>
                <a:lnTo>
                  <a:pt x="58133" y="20604"/>
                </a:lnTo>
                <a:arcTo hR="14288" wR="14288" stAng="20875387" swAng="5393048"/>
                <a:lnTo>
                  <a:pt x="19271" y="43464"/>
                </a:lnTo>
                <a:arcTo hR="14288" wR="14288" stAng="4675387" swAng="5393048"/>
                <a:lnTo>
                  <a:pt x="316" y="23176"/>
                </a:lnTo>
                <a:arcTo hR="14288" wR="14288" stAng="10075387" swAng="5393048"/>
                <a:close/>
              </a:path>
            </a:pathLst>
          </a:custGeom>
          <a:solidFill>
            <a:srgbClr val="F0B429">
              <a:alpha val="9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11460679" y="179985"/>
            <a:ext cx="89803" cy="88611"/>
          </a:xfrm>
          <a:custGeom>
            <a:avLst/>
            <a:gdLst/>
            <a:ahLst/>
            <a:cxnLst/>
            <a:rect l="l" t="t" r="r" b="b"/>
            <a:pathLst>
              <a:path w="89803" h="88611">
                <a:moveTo>
                  <a:pt x="37424" y="4038"/>
                </a:moveTo>
                <a:lnTo>
                  <a:pt x="85430" y="50329"/>
                </a:lnTo>
                <a:arcTo hR="14288" wR="14288" stAng="18836672" swAng="5396944"/>
                <a:lnTo>
                  <a:pt x="72572" y="84238"/>
                </a:lnTo>
                <a:arcTo hR="14288" wR="14288" stAng="2636672" swAng="5396944"/>
                <a:lnTo>
                  <a:pt x="4373" y="38232"/>
                </a:lnTo>
                <a:arcTo hR="14288" wR="14288" stAng="8036672" swAng="5396944"/>
                <a:lnTo>
                  <a:pt x="17231" y="4323"/>
                </a:lnTo>
                <a:arcTo hR="14288" wR="14288" stAng="13453151" swAng="5396409"/>
                <a:close/>
              </a:path>
            </a:pathLst>
          </a:custGeom>
          <a:solidFill>
            <a:srgbClr val="4FC1E9">
              <a:alpha val="90000"/>
            </a:srgbClr>
          </a:solidFill>
          <a:ln/>
        </p:spPr>
      </p:sp>
      <p:sp>
        <p:nvSpPr>
          <p:cNvPr id="10" name="pptwise-slidenum-s0007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09600" y="285750"/>
            <a:ext cx="428625" cy="285750"/>
          </a:xfrm>
          <a:prstGeom prst="roundRect">
            <a:avLst>
              <a:gd name="adj" fmla="val 20000"/>
            </a:avLst>
          </a:prstGeom>
          <a:solidFill>
            <a:srgbClr val="E84F8A"/>
          </a:solidFill>
          <a:ln/>
        </p:spPr>
      </p:sp>
      <p:sp>
        <p:nvSpPr>
          <p:cNvPr id="13" name="Text 11"/>
          <p:cNvSpPr/>
          <p:nvPr/>
        </p:nvSpPr>
        <p:spPr>
          <a:xfrm>
            <a:off x="0" y="366289"/>
            <a:ext cx="15906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spc="75" kern="0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900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981075" y="285750"/>
            <a:ext cx="514350" cy="285750"/>
          </a:xfrm>
          <a:prstGeom prst="roundRect">
            <a:avLst>
              <a:gd name="adj" fmla="val 20000"/>
            </a:avLst>
          </a:prstGeom>
          <a:solidFill>
            <a:srgbClr val="35284E"/>
          </a:solidFill>
          <a:ln/>
        </p:spPr>
      </p:sp>
      <p:sp>
        <p:nvSpPr>
          <p:cNvPr id="15" name="Text 13"/>
          <p:cNvSpPr/>
          <p:nvPr/>
        </p:nvSpPr>
        <p:spPr>
          <a:xfrm>
            <a:off x="1114425" y="347962"/>
            <a:ext cx="1107757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周末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990600" y="285750"/>
            <a:ext cx="0" cy="285750"/>
          </a:xfrm>
          <a:prstGeom prst="line">
            <a:avLst/>
          </a:prstGeom>
          <a:noFill/>
          <a:ln w="19050">
            <a:solidFill>
              <a:srgbClr val="2A1E3F"/>
            </a:solidFill>
            <a:prstDash val="dash"/>
          </a:ln>
        </p:spPr>
      </p:sp>
      <p:sp>
        <p:nvSpPr>
          <p:cNvPr id="17" name="Shape 15"/>
          <p:cNvSpPr/>
          <p:nvPr/>
        </p:nvSpPr>
        <p:spPr>
          <a:xfrm>
            <a:off x="923925" y="228600"/>
            <a:ext cx="114300" cy="11430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18" name="Shape 16"/>
          <p:cNvSpPr/>
          <p:nvPr/>
        </p:nvSpPr>
        <p:spPr>
          <a:xfrm>
            <a:off x="923925" y="514350"/>
            <a:ext cx="114300" cy="11430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19" name="Text 17"/>
          <p:cNvSpPr/>
          <p:nvPr/>
        </p:nvSpPr>
        <p:spPr>
          <a:xfrm>
            <a:off x="609600" y="1231493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跨城歌迷的演唱会周末：78.5% 待两天以上，98.4% 在当地吃饭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952500" y="2571750"/>
            <a:ext cx="10287000" cy="0"/>
          </a:xfrm>
          <a:prstGeom prst="line">
            <a:avLst/>
          </a:prstGeom>
          <a:noFill/>
          <a:ln w="38100">
            <a:solidFill>
              <a:srgbClr val="4A3A66"/>
            </a:solidFill>
            <a:prstDash val="sysDot"/>
          </a:ln>
        </p:spPr>
      </p:sp>
      <p:sp>
        <p:nvSpPr>
          <p:cNvPr id="21" name="Shape 19"/>
          <p:cNvSpPr/>
          <p:nvPr/>
        </p:nvSpPr>
        <p:spPr>
          <a:xfrm>
            <a:off x="857250" y="2286000"/>
            <a:ext cx="571500" cy="571500"/>
          </a:xfrm>
          <a:prstGeom prst="ellipse">
            <a:avLst/>
          </a:prstGeom>
          <a:solidFill>
            <a:srgbClr val="E84F8A"/>
          </a:solidFill>
          <a:ln/>
        </p:spPr>
      </p:sp>
      <p:sp>
        <p:nvSpPr>
          <p:cNvPr id="22" name="Shape 20"/>
          <p:cNvSpPr/>
          <p:nvPr/>
        </p:nvSpPr>
        <p:spPr>
          <a:xfrm>
            <a:off x="1101725" y="2479913"/>
            <a:ext cx="82550" cy="81518"/>
          </a:xfrm>
          <a:custGeom>
            <a:avLst/>
            <a:gdLst/>
            <a:ahLst/>
            <a:cxnLst/>
            <a:rect l="l" t="t" r="r" b="b"/>
            <a:pathLst>
              <a:path w="82550" h="81518">
                <a:moveTo>
                  <a:pt x="0" y="0"/>
                </a:moveTo>
                <a:lnTo>
                  <a:pt x="0" y="40243"/>
                </a:lnTo>
                <a:arcTo hR="41275" wR="41275" stAng="10800000" swAng="-10800000"/>
                <a:lnTo>
                  <a:pt x="82550" y="0"/>
                </a:lnTo>
              </a:path>
            </a:pathLst>
          </a:custGeom>
          <a:noFill/>
          <a:ln w="20638">
            <a:solidFill>
              <a:srgbClr val="1A112C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101725" y="2592388"/>
            <a:ext cx="10319" cy="10319"/>
          </a:xfrm>
          <a:custGeom>
            <a:avLst/>
            <a:gdLst/>
            <a:ahLst/>
            <a:cxnLst/>
            <a:rect l="l" t="t" r="r" b="b"/>
            <a:pathLst>
              <a:path w="10319" h="10319">
                <a:moveTo>
                  <a:pt x="10319" y="10319"/>
                </a:moveTo>
                <a:lnTo>
                  <a:pt x="0" y="0"/>
                </a:lnTo>
              </a:path>
            </a:pathLst>
          </a:custGeom>
          <a:noFill/>
          <a:ln w="20638">
            <a:solidFill>
              <a:srgbClr val="1A112C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73956" y="2592388"/>
            <a:ext cx="10319" cy="10319"/>
          </a:xfrm>
          <a:custGeom>
            <a:avLst/>
            <a:gdLst/>
            <a:ahLst/>
            <a:cxnLst/>
            <a:rect l="l" t="t" r="r" b="b"/>
            <a:pathLst>
              <a:path w="10319" h="10319">
                <a:moveTo>
                  <a:pt x="0" y="10319"/>
                </a:moveTo>
                <a:lnTo>
                  <a:pt x="10319" y="0"/>
                </a:lnTo>
              </a:path>
            </a:pathLst>
          </a:custGeom>
          <a:noFill/>
          <a:ln w="20638">
            <a:solidFill>
              <a:srgbClr val="1A112C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060450" y="2468563"/>
            <a:ext cx="165100" cy="175419"/>
          </a:xfrm>
          <a:custGeom>
            <a:avLst/>
            <a:gdLst/>
            <a:ahLst/>
            <a:cxnLst/>
            <a:rect l="l" t="t" r="r" b="b"/>
            <a:pathLst>
              <a:path w="165100" h="175419">
                <a:moveTo>
                  <a:pt x="51594" y="175419"/>
                </a:moveTo>
                <a:cubicBezTo>
                  <a:pt x="22701" y="175419"/>
                  <a:pt x="0" y="152718"/>
                  <a:pt x="0" y="123825"/>
                </a:cubicBezTo>
                <a:lnTo>
                  <a:pt x="0" y="82550"/>
                </a:lnTo>
                <a:arcTo hR="82550" wR="82550" stAng="10800000" swAng="10800000"/>
                <a:lnTo>
                  <a:pt x="165100" y="123825"/>
                </a:lnTo>
                <a:cubicBezTo>
                  <a:pt x="165100" y="152718"/>
                  <a:pt x="142399" y="175419"/>
                  <a:pt x="113506" y="175419"/>
                </a:cubicBezTo>
                <a:close/>
              </a:path>
            </a:pathLst>
          </a:custGeom>
          <a:noFill/>
          <a:ln w="20638">
            <a:solidFill>
              <a:srgbClr val="1A112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081087" y="2643981"/>
            <a:ext cx="20637" cy="30956"/>
          </a:xfrm>
          <a:custGeom>
            <a:avLst/>
            <a:gdLst/>
            <a:ahLst/>
            <a:cxnLst/>
            <a:rect l="l" t="t" r="r" b="b"/>
            <a:pathLst>
              <a:path w="20637" h="30956">
                <a:moveTo>
                  <a:pt x="20637" y="0"/>
                </a:moveTo>
                <a:lnTo>
                  <a:pt x="0" y="30956"/>
                </a:lnTo>
              </a:path>
            </a:pathLst>
          </a:custGeom>
          <a:noFill/>
          <a:ln w="20638">
            <a:solidFill>
              <a:srgbClr val="1A112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184275" y="2643981"/>
            <a:ext cx="20637" cy="30956"/>
          </a:xfrm>
          <a:custGeom>
            <a:avLst/>
            <a:gdLst/>
            <a:ahLst/>
            <a:cxnLst/>
            <a:rect l="l" t="t" r="r" b="b"/>
            <a:pathLst>
              <a:path w="20637" h="30956">
                <a:moveTo>
                  <a:pt x="0" y="0"/>
                </a:moveTo>
                <a:lnTo>
                  <a:pt x="20637" y="30956"/>
                </a:lnTo>
              </a:path>
            </a:pathLst>
          </a:custGeom>
          <a:noFill/>
          <a:ln w="20638">
            <a:solidFill>
              <a:srgbClr val="1A112C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0" y="2978308"/>
            <a:ext cx="2286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出发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0" y="3252725"/>
            <a:ext cx="2286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高铁赶场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3333750" y="2286000"/>
            <a:ext cx="571500" cy="571500"/>
          </a:xfrm>
          <a:prstGeom prst="ellipse">
            <a:avLst/>
          </a:prstGeom>
          <a:solidFill>
            <a:srgbClr val="E84F8A"/>
          </a:solidFill>
          <a:ln/>
        </p:spPr>
      </p:sp>
      <p:sp>
        <p:nvSpPr>
          <p:cNvPr id="31" name="Shape 29"/>
          <p:cNvSpPr/>
          <p:nvPr/>
        </p:nvSpPr>
        <p:spPr>
          <a:xfrm>
            <a:off x="3557588" y="2530475"/>
            <a:ext cx="123825" cy="144463"/>
          </a:xfrm>
          <a:custGeom>
            <a:avLst/>
            <a:gdLst/>
            <a:ahLst/>
            <a:cxnLst/>
            <a:rect l="l" t="t" r="r" b="b"/>
            <a:pathLst>
              <a:path w="123825" h="144463">
                <a:moveTo>
                  <a:pt x="0" y="0"/>
                </a:moveTo>
                <a:lnTo>
                  <a:pt x="18058" y="126714"/>
                </a:lnTo>
                <a:arcTo hR="20637" wR="20637" stAng="10317297" swAng="-4951131"/>
                <a:lnTo>
                  <a:pt x="85542" y="144463"/>
                </a:lnTo>
                <a:arcTo hR="20637" wR="20637" stAng="5433834" swAng="-4951131"/>
                <a:lnTo>
                  <a:pt x="123825" y="0"/>
                </a:lnTo>
              </a:path>
            </a:pathLst>
          </a:custGeom>
          <a:noFill/>
          <a:ln w="20638">
            <a:solidFill>
              <a:srgbClr val="1A112C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547269" y="2530475"/>
            <a:ext cx="144463" cy="7739"/>
          </a:xfrm>
          <a:custGeom>
            <a:avLst/>
            <a:gdLst/>
            <a:ahLst/>
            <a:cxnLst/>
            <a:rect l="l" t="t" r="r" b="b"/>
            <a:pathLst>
              <a:path w="144463" h="7739">
                <a:moveTo>
                  <a:pt x="0" y="0"/>
                </a:moveTo>
                <a:lnTo>
                  <a:pt x="144463" y="0"/>
                </a:lnTo>
              </a:path>
            </a:pathLst>
          </a:custGeom>
          <a:noFill/>
          <a:ln w="20638">
            <a:solidFill>
              <a:srgbClr val="1A112C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567906" y="2597521"/>
            <a:ext cx="103188" cy="10371"/>
          </a:xfrm>
          <a:custGeom>
            <a:avLst/>
            <a:gdLst/>
            <a:ahLst/>
            <a:cxnLst/>
            <a:rect l="l" t="t" r="r" b="b"/>
            <a:pathLst>
              <a:path w="103188" h="10371">
                <a:moveTo>
                  <a:pt x="0" y="5185"/>
                </a:moveTo>
                <a:arcTo hR="66762" wR="66762" stAng="14836164" swAng="2727673"/>
                <a:arcTo hR="66762" wR="66762" stAng="6763836" swAng="-2727673"/>
              </a:path>
            </a:pathLst>
          </a:custGeom>
          <a:noFill/>
          <a:ln w="20638">
            <a:solidFill>
              <a:srgbClr val="1A112C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619500" y="2468563"/>
            <a:ext cx="30956" cy="61912"/>
          </a:xfrm>
          <a:custGeom>
            <a:avLst/>
            <a:gdLst/>
            <a:ahLst/>
            <a:cxnLst/>
            <a:rect l="l" t="t" r="r" b="b"/>
            <a:pathLst>
              <a:path w="30956" h="61912">
                <a:moveTo>
                  <a:pt x="0" y="61912"/>
                </a:moveTo>
                <a:lnTo>
                  <a:pt x="10319" y="0"/>
                </a:lnTo>
                <a:lnTo>
                  <a:pt x="30956" y="0"/>
                </a:lnTo>
              </a:path>
            </a:pathLst>
          </a:custGeom>
          <a:noFill/>
          <a:ln w="20638">
            <a:solidFill>
              <a:srgbClr val="1A112C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0" y="2978308"/>
            <a:ext cx="7239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开场前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0" y="3252725"/>
            <a:ext cx="7239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场外排队等候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5810250" y="2286000"/>
            <a:ext cx="571500" cy="571500"/>
          </a:xfrm>
          <a:prstGeom prst="ellipse">
            <a:avLst/>
          </a:prstGeom>
          <a:solidFill>
            <a:srgbClr val="5C4C76"/>
          </a:solidFill>
          <a:ln/>
        </p:spPr>
      </p:sp>
      <p:sp>
        <p:nvSpPr>
          <p:cNvPr id="38" name="Shape 36"/>
          <p:cNvSpPr/>
          <p:nvPr/>
        </p:nvSpPr>
        <p:spPr>
          <a:xfrm>
            <a:off x="6065044" y="2478881"/>
            <a:ext cx="123825" cy="154781"/>
          </a:xfrm>
          <a:custGeom>
            <a:avLst/>
            <a:gdLst/>
            <a:ahLst/>
            <a:cxnLst/>
            <a:rect l="l" t="t" r="r" b="b"/>
            <a:pathLst>
              <a:path w="123825" h="154781">
                <a:moveTo>
                  <a:pt x="0" y="154781"/>
                </a:moveTo>
                <a:lnTo>
                  <a:pt x="0" y="20637"/>
                </a:lnTo>
                <a:lnTo>
                  <a:pt x="123825" y="0"/>
                </a:lnTo>
                <a:lnTo>
                  <a:pt x="123825" y="134144"/>
                </a:lnTo>
              </a:path>
            </a:pathLst>
          </a:custGeom>
          <a:noFill/>
          <a:ln w="20638">
            <a:solidFill>
              <a:srgbClr val="F6F2F9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6003131" y="2602706"/>
            <a:ext cx="61912" cy="61912"/>
          </a:xfrm>
          <a:prstGeom prst="ellipse">
            <a:avLst/>
          </a:prstGeom>
          <a:noFill/>
          <a:ln w="20638">
            <a:solidFill>
              <a:srgbClr val="F6F2F9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6126956" y="2582069"/>
            <a:ext cx="61912" cy="61912"/>
          </a:xfrm>
          <a:prstGeom prst="ellipse">
            <a:avLst/>
          </a:prstGeom>
          <a:noFill/>
          <a:ln w="20638">
            <a:solidFill>
              <a:srgbClr val="F6F2F9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0" y="2978308"/>
            <a:ext cx="12192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演出中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0" y="3252725"/>
            <a:ext cx="12192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场内归主办方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0" y="2042689"/>
            <a:ext cx="12192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我们不进场卖货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Shape 42"/>
          <p:cNvSpPr/>
          <p:nvPr/>
        </p:nvSpPr>
        <p:spPr>
          <a:xfrm>
            <a:off x="8286750" y="2286000"/>
            <a:ext cx="571500" cy="571500"/>
          </a:xfrm>
          <a:prstGeom prst="ellipse">
            <a:avLst/>
          </a:prstGeom>
          <a:solidFill>
            <a:srgbClr val="E84F8A"/>
          </a:solidFill>
          <a:ln/>
        </p:spPr>
      </p:sp>
      <p:sp>
        <p:nvSpPr>
          <p:cNvPr id="45" name="Shape 43"/>
          <p:cNvSpPr/>
          <p:nvPr/>
        </p:nvSpPr>
        <p:spPr>
          <a:xfrm>
            <a:off x="8634413" y="2499519"/>
            <a:ext cx="41275" cy="7739"/>
          </a:xfrm>
          <a:custGeom>
            <a:avLst/>
            <a:gdLst/>
            <a:ahLst/>
            <a:cxnLst/>
            <a:rect l="l" t="t" r="r" b="b"/>
            <a:pathLst>
              <a:path w="41275" h="7739">
                <a:moveTo>
                  <a:pt x="0" y="0"/>
                </a:moveTo>
                <a:lnTo>
                  <a:pt x="41275" y="0"/>
                </a:lnTo>
              </a:path>
            </a:pathLst>
          </a:custGeom>
          <a:noFill/>
          <a:ln w="20638">
            <a:solidFill>
              <a:srgbClr val="1A112C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8655050" y="2478881"/>
            <a:ext cx="7739" cy="41275"/>
          </a:xfrm>
          <a:custGeom>
            <a:avLst/>
            <a:gdLst/>
            <a:ahLst/>
            <a:cxnLst/>
            <a:rect l="l" t="t" r="r" b="b"/>
            <a:pathLst>
              <a:path w="7739" h="41275">
                <a:moveTo>
                  <a:pt x="0" y="0"/>
                </a:moveTo>
                <a:lnTo>
                  <a:pt x="0" y="41275"/>
                </a:lnTo>
              </a:path>
            </a:pathLst>
          </a:custGeom>
          <a:noFill/>
          <a:ln w="20638">
            <a:solidFill>
              <a:srgbClr val="1A112C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8479611" y="2478799"/>
            <a:ext cx="185829" cy="185829"/>
          </a:xfrm>
          <a:custGeom>
            <a:avLst/>
            <a:gdLst/>
            <a:ahLst/>
            <a:cxnLst/>
            <a:rect l="l" t="t" r="r" b="b"/>
            <a:pathLst>
              <a:path w="185829" h="185829">
                <a:moveTo>
                  <a:pt x="185602" y="97966"/>
                </a:moveTo>
                <a:arcTo hR="92869" wR="92869" stAng="185398" swAng="15828841"/>
                <a:cubicBezTo>
                  <a:pt x="92032" y="0"/>
                  <a:pt x="94220" y="4974"/>
                  <a:pt x="92001" y="8513"/>
                </a:cubicBezTo>
                <a:arcTo hR="61912" wR="61912" stAng="12720353" swAng="-9240706"/>
                <a:cubicBezTo>
                  <a:pt x="180866" y="91610"/>
                  <a:pt x="185829" y="93787"/>
                  <a:pt x="185602" y="97966"/>
                </a:cubicBezTo>
              </a:path>
            </a:pathLst>
          </a:custGeom>
          <a:noFill/>
          <a:ln w="20638">
            <a:solidFill>
              <a:srgbClr val="1A112C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4953000" y="2978308"/>
            <a:ext cx="7239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散场后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Text 47"/>
          <p:cNvSpPr/>
          <p:nvPr/>
        </p:nvSpPr>
        <p:spPr>
          <a:xfrm>
            <a:off x="4953000" y="3252725"/>
            <a:ext cx="7239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找地方吃饭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Shape 48"/>
          <p:cNvSpPr/>
          <p:nvPr/>
        </p:nvSpPr>
        <p:spPr>
          <a:xfrm>
            <a:off x="10763250" y="2286000"/>
            <a:ext cx="571500" cy="571500"/>
          </a:xfrm>
          <a:prstGeom prst="ellipse">
            <a:avLst/>
          </a:prstGeom>
          <a:solidFill>
            <a:srgbClr val="E84F8A"/>
          </a:solidFill>
          <a:ln/>
        </p:spPr>
      </p:sp>
      <p:sp>
        <p:nvSpPr>
          <p:cNvPr id="51" name="Shape 49"/>
          <p:cNvSpPr/>
          <p:nvPr/>
        </p:nvSpPr>
        <p:spPr>
          <a:xfrm>
            <a:off x="10966450" y="2468563"/>
            <a:ext cx="165100" cy="206372"/>
          </a:xfrm>
          <a:custGeom>
            <a:avLst/>
            <a:gdLst/>
            <a:ahLst/>
            <a:cxnLst/>
            <a:rect l="l" t="t" r="r" b="b"/>
            <a:pathLst>
              <a:path w="165100" h="206372">
                <a:moveTo>
                  <a:pt x="165100" y="82550"/>
                </a:moveTo>
                <a:cubicBezTo>
                  <a:pt x="165100" y="134072"/>
                  <a:pt x="107944" y="187729"/>
                  <a:pt x="88752" y="204301"/>
                </a:cubicBezTo>
                <a:arcTo hR="10319" wR="10319" stAng="3183507" swAng="4432986"/>
                <a:cubicBezTo>
                  <a:pt x="57156" y="187729"/>
                  <a:pt x="0" y="134072"/>
                  <a:pt x="0" y="82550"/>
                </a:cubicBezTo>
                <a:arcTo hR="82550" wR="82550" stAng="10800000" swAng="10800000"/>
              </a:path>
            </a:pathLst>
          </a:custGeom>
          <a:noFill/>
          <a:ln w="20638">
            <a:solidFill>
              <a:srgbClr val="1A112C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11018044" y="2520156"/>
            <a:ext cx="61912" cy="61912"/>
          </a:xfrm>
          <a:prstGeom prst="ellipse">
            <a:avLst/>
          </a:prstGeom>
          <a:noFill/>
          <a:ln w="20638">
            <a:solidFill>
              <a:srgbClr val="1A112C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9906000" y="2978308"/>
            <a:ext cx="2286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第二天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9906000" y="3252725"/>
            <a:ext cx="2286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逛街、景区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Shape 53"/>
          <p:cNvSpPr/>
          <p:nvPr/>
        </p:nvSpPr>
        <p:spPr>
          <a:xfrm>
            <a:off x="609600" y="3733800"/>
            <a:ext cx="2857500" cy="2095500"/>
          </a:xfrm>
          <a:prstGeom prst="roundRect">
            <a:avLst>
              <a:gd name="adj" fmla="val 5455"/>
            </a:avLst>
          </a:prstGeom>
          <a:solidFill>
            <a:srgbClr val="35284E"/>
          </a:solidFill>
          <a:ln/>
        </p:spPr>
      </p:sp>
      <p:sp>
        <p:nvSpPr>
          <p:cNvPr id="56" name="Text 54"/>
          <p:cNvSpPr/>
          <p:nvPr/>
        </p:nvSpPr>
        <p:spPr>
          <a:xfrm>
            <a:off x="838200" y="3938525"/>
            <a:ext cx="11353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停留 2 天及以上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Text 55"/>
          <p:cNvSpPr/>
          <p:nvPr/>
        </p:nvSpPr>
        <p:spPr>
          <a:xfrm>
            <a:off x="838200" y="4166514"/>
            <a:ext cx="11353800" cy="731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E84F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78.5%</a:t>
            </a:r>
            <a:endParaRPr lang="en-US" sz="4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838200" y="4939012"/>
            <a:ext cx="113538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 天 41.5%，3 天 24.2%，4 至 5 天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9" name="Text 57"/>
          <p:cNvSpPr/>
          <p:nvPr/>
        </p:nvSpPr>
        <p:spPr>
          <a:xfrm>
            <a:off x="838200" y="5148562"/>
            <a:ext cx="113538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11.7%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0" name="Shape 58"/>
          <p:cNvSpPr/>
          <p:nvPr/>
        </p:nvSpPr>
        <p:spPr>
          <a:xfrm>
            <a:off x="3657600" y="3733800"/>
            <a:ext cx="7924800" cy="2095500"/>
          </a:xfrm>
          <a:prstGeom prst="roundRect">
            <a:avLst>
              <a:gd name="adj" fmla="val 5455"/>
            </a:avLst>
          </a:prstGeom>
          <a:solidFill>
            <a:srgbClr val="35284E"/>
          </a:solidFill>
          <a:ln/>
        </p:spPr>
      </p:sp>
      <p:sp>
        <p:nvSpPr>
          <p:cNvPr id="61" name="Text 59"/>
          <p:cNvSpPr/>
          <p:nvPr/>
        </p:nvSpPr>
        <p:spPr>
          <a:xfrm>
            <a:off x="3886200" y="3938525"/>
            <a:ext cx="8305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在演出地有这项支出的人占多少（不是金额结构）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2" name="Text 60"/>
          <p:cNvSpPr/>
          <p:nvPr/>
        </p:nvSpPr>
        <p:spPr>
          <a:xfrm>
            <a:off x="0" y="4291312"/>
            <a:ext cx="5048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餐饮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3" name="Shape 61"/>
          <p:cNvSpPr/>
          <p:nvPr/>
        </p:nvSpPr>
        <p:spPr>
          <a:xfrm>
            <a:off x="5200650" y="4295775"/>
            <a:ext cx="5248656" cy="171450"/>
          </a:xfrm>
          <a:prstGeom prst="roundRect">
            <a:avLst>
              <a:gd name="adj" fmla="val 22222"/>
            </a:avLst>
          </a:prstGeom>
          <a:solidFill>
            <a:srgbClr val="E84F8A"/>
          </a:solidFill>
          <a:ln/>
        </p:spPr>
      </p:sp>
      <p:sp>
        <p:nvSpPr>
          <p:cNvPr id="64" name="Text 62"/>
          <p:cNvSpPr/>
          <p:nvPr/>
        </p:nvSpPr>
        <p:spPr>
          <a:xfrm>
            <a:off x="10544556" y="4300837"/>
            <a:ext cx="1647444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ED72A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98.4%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5" name="Text 63"/>
          <p:cNvSpPr/>
          <p:nvPr/>
        </p:nvSpPr>
        <p:spPr>
          <a:xfrm>
            <a:off x="0" y="4577062"/>
            <a:ext cx="5048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05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演出购票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6" name="Shape 64"/>
          <p:cNvSpPr/>
          <p:nvPr/>
        </p:nvSpPr>
        <p:spPr>
          <a:xfrm>
            <a:off x="5200650" y="4581525"/>
            <a:ext cx="5141976" cy="171450"/>
          </a:xfrm>
          <a:prstGeom prst="roundRect">
            <a:avLst>
              <a:gd name="adj" fmla="val 22222"/>
            </a:avLst>
          </a:prstGeom>
          <a:solidFill>
            <a:srgbClr val="5C4C76"/>
          </a:solidFill>
          <a:ln/>
        </p:spPr>
      </p:sp>
      <p:sp>
        <p:nvSpPr>
          <p:cNvPr id="67" name="Text 65"/>
          <p:cNvSpPr/>
          <p:nvPr/>
        </p:nvSpPr>
        <p:spPr>
          <a:xfrm>
            <a:off x="10437876" y="4586587"/>
            <a:ext cx="1754124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96.4%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8" name="Text 66"/>
          <p:cNvSpPr/>
          <p:nvPr/>
        </p:nvSpPr>
        <p:spPr>
          <a:xfrm>
            <a:off x="0" y="4862812"/>
            <a:ext cx="5048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05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市内交通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9" name="Shape 67"/>
          <p:cNvSpPr/>
          <p:nvPr/>
        </p:nvSpPr>
        <p:spPr>
          <a:xfrm>
            <a:off x="5200650" y="4867275"/>
            <a:ext cx="3632454" cy="171450"/>
          </a:xfrm>
          <a:prstGeom prst="roundRect">
            <a:avLst>
              <a:gd name="adj" fmla="val 22222"/>
            </a:avLst>
          </a:prstGeom>
          <a:solidFill>
            <a:srgbClr val="5C4C76"/>
          </a:solidFill>
          <a:ln/>
        </p:spPr>
      </p:sp>
      <p:sp>
        <p:nvSpPr>
          <p:cNvPr id="70" name="Text 68"/>
          <p:cNvSpPr/>
          <p:nvPr/>
        </p:nvSpPr>
        <p:spPr>
          <a:xfrm>
            <a:off x="8928354" y="4872337"/>
            <a:ext cx="3263646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68.1%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1" name="Text 69"/>
          <p:cNvSpPr/>
          <p:nvPr/>
        </p:nvSpPr>
        <p:spPr>
          <a:xfrm>
            <a:off x="0" y="5148562"/>
            <a:ext cx="5048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05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购物（含周边）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2" name="Shape 70"/>
          <p:cNvSpPr/>
          <p:nvPr/>
        </p:nvSpPr>
        <p:spPr>
          <a:xfrm>
            <a:off x="5200650" y="5153025"/>
            <a:ext cx="3451098" cy="171450"/>
          </a:xfrm>
          <a:prstGeom prst="roundRect">
            <a:avLst>
              <a:gd name="adj" fmla="val 22222"/>
            </a:avLst>
          </a:prstGeom>
          <a:solidFill>
            <a:srgbClr val="5C4C76"/>
          </a:solidFill>
          <a:ln/>
        </p:spPr>
      </p:sp>
      <p:sp>
        <p:nvSpPr>
          <p:cNvPr id="73" name="Text 71"/>
          <p:cNvSpPr/>
          <p:nvPr/>
        </p:nvSpPr>
        <p:spPr>
          <a:xfrm>
            <a:off x="8746998" y="5158087"/>
            <a:ext cx="3445002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64.7%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4" name="Text 72"/>
          <p:cNvSpPr/>
          <p:nvPr/>
        </p:nvSpPr>
        <p:spPr>
          <a:xfrm>
            <a:off x="0" y="5434312"/>
            <a:ext cx="5048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05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景区门票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5" name="Shape 73"/>
          <p:cNvSpPr/>
          <p:nvPr/>
        </p:nvSpPr>
        <p:spPr>
          <a:xfrm>
            <a:off x="5200650" y="5438775"/>
            <a:ext cx="1610868" cy="171450"/>
          </a:xfrm>
          <a:prstGeom prst="roundRect">
            <a:avLst>
              <a:gd name="adj" fmla="val 22222"/>
            </a:avLst>
          </a:prstGeom>
          <a:solidFill>
            <a:srgbClr val="5C4C76"/>
          </a:solidFill>
          <a:ln/>
        </p:spPr>
      </p:sp>
      <p:sp>
        <p:nvSpPr>
          <p:cNvPr id="76" name="Text 74"/>
          <p:cNvSpPr/>
          <p:nvPr/>
        </p:nvSpPr>
        <p:spPr>
          <a:xfrm>
            <a:off x="6906768" y="5443837"/>
            <a:ext cx="5285232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30.2%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7" name="Text 75"/>
          <p:cNvSpPr/>
          <p:nvPr/>
        </p:nvSpPr>
        <p:spPr>
          <a:xfrm>
            <a:off x="609600" y="62051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来源：中演协委托调查（2024 年最后一次跨城观演，N=830，2025-04）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A1E3F"/>
          </a:solidFill>
          <a:ln/>
        </p:spPr>
      </p:sp>
      <p:sp>
        <p:nvSpPr>
          <p:cNvPr id="3" name="Shape 1"/>
          <p:cNvSpPr/>
          <p:nvPr/>
        </p:nvSpPr>
        <p:spPr>
          <a:xfrm>
            <a:off x="11189016" y="230745"/>
            <a:ext cx="122825" cy="122825"/>
          </a:xfrm>
          <a:custGeom>
            <a:avLst/>
            <a:gdLst/>
            <a:ahLst/>
            <a:cxnLst/>
            <a:rect l="l" t="t" r="r" b="b"/>
            <a:pathLst>
              <a:path w="122825" h="122825">
                <a:moveTo>
                  <a:pt x="4574" y="49290"/>
                </a:moveTo>
                <a:lnTo>
                  <a:pt x="53342" y="3856"/>
                </a:lnTo>
                <a:arcTo hR="14288" wR="14288" stAng="13613737" swAng="5399465"/>
                <a:lnTo>
                  <a:pt x="118969" y="53291"/>
                </a:lnTo>
                <a:arcTo hR="14288" wR="14288" stAng="19013737" swAng="5399465"/>
                <a:lnTo>
                  <a:pt x="69534" y="119013"/>
                </a:lnTo>
                <a:arcTo hR="14288" wR="14288" stAng="2829359" swAng="5400611"/>
                <a:lnTo>
                  <a:pt x="3812" y="69483"/>
                </a:lnTo>
                <a:arcTo hR="14288" wR="14288" stAng="8229359" swAng="5400611"/>
                <a:close/>
              </a:path>
            </a:pathLst>
          </a:custGeom>
          <a:solidFill>
            <a:srgbClr val="E84F8A">
              <a:alpha val="9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462170" y="349746"/>
            <a:ext cx="53043" cy="57268"/>
          </a:xfrm>
          <a:custGeom>
            <a:avLst/>
            <a:gdLst/>
            <a:ahLst/>
            <a:cxnLst/>
            <a:rect l="l" t="t" r="r" b="b"/>
            <a:pathLst>
              <a:path w="53043" h="57268">
                <a:moveTo>
                  <a:pt x="33522" y="5917"/>
                </a:moveTo>
                <a:lnTo>
                  <a:pt x="50286" y="28968"/>
                </a:lnTo>
                <a:arcTo hR="14288" wR="14288" stAng="19428616" swAng="5414439"/>
                <a:lnTo>
                  <a:pt x="39428" y="54590"/>
                </a:lnTo>
                <a:arcTo hR="14288" wR="14288" stAng="3260620" swAng="5387548"/>
                <a:lnTo>
                  <a:pt x="2757" y="28301"/>
                </a:lnTo>
                <a:arcTo hR="14288" wR="14288" stAng="8628616" swAng="5414439"/>
                <a:lnTo>
                  <a:pt x="13615" y="2679"/>
                </a:lnTo>
                <a:arcTo hR="14288" wR="14288" stAng="14060620" swAng="5387548"/>
                <a:close/>
              </a:path>
            </a:pathLst>
          </a:custGeom>
          <a:solidFill>
            <a:srgbClr val="F0B429">
              <a:alpha val="9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10945530" y="530928"/>
            <a:ext cx="119182" cy="119222"/>
          </a:xfrm>
          <a:custGeom>
            <a:avLst/>
            <a:gdLst/>
            <a:ahLst/>
            <a:cxnLst/>
            <a:rect l="l" t="t" r="r" b="b"/>
            <a:pathLst>
              <a:path w="119182" h="119222">
                <a:moveTo>
                  <a:pt x="53559" y="1805"/>
                </a:moveTo>
                <a:lnTo>
                  <a:pt x="111852" y="34095"/>
                </a:lnTo>
                <a:arcTo hR="14288" wR="14288" stAng="17948493" swAng="5398472"/>
                <a:lnTo>
                  <a:pt x="85087" y="111819"/>
                </a:lnTo>
                <a:arcTo hR="14288" wR="14288" stAng="1728453" swAng="5407410"/>
                <a:lnTo>
                  <a:pt x="7363" y="85054"/>
                </a:lnTo>
                <a:arcTo hR="14288" wR="14288" stAng="7139481" swAng="5376318"/>
                <a:lnTo>
                  <a:pt x="34128" y="7330"/>
                </a:lnTo>
                <a:arcTo hR="14288" wR="14288" stAng="12548493" swAng="5398472"/>
                <a:close/>
              </a:path>
            </a:pathLst>
          </a:custGeom>
          <a:solidFill>
            <a:srgbClr val="4FC1E9">
              <a:alpha val="9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11055837" y="425942"/>
            <a:ext cx="58145" cy="49087"/>
          </a:xfrm>
          <a:custGeom>
            <a:avLst/>
            <a:gdLst/>
            <a:ahLst/>
            <a:cxnLst/>
            <a:rect l="l" t="t" r="r" b="b"/>
            <a:pathLst>
              <a:path w="58145" h="49087">
                <a:moveTo>
                  <a:pt x="13547" y="1445"/>
                </a:moveTo>
                <a:lnTo>
                  <a:pt x="42122" y="16"/>
                </a:lnTo>
                <a:arcTo hR="14288" wR="14288" stAng="16034825" swAng="5385714"/>
                <a:lnTo>
                  <a:pt x="58124" y="32497"/>
                </a:lnTo>
                <a:arcTo hR="14288" wR="14288" stAng="21411938" swAng="5409778"/>
                <a:lnTo>
                  <a:pt x="16023" y="49070"/>
                </a:lnTo>
                <a:arcTo hR="14288" wR="14288" stAng="5234825" swAng="5385714"/>
                <a:lnTo>
                  <a:pt x="21" y="16495"/>
                </a:lnTo>
                <a:arcTo hR="14288" wR="14288" stAng="10611938" swAng="5409778"/>
                <a:close/>
              </a:path>
            </a:pathLst>
          </a:custGeom>
          <a:solidFill>
            <a:srgbClr val="9BE36D">
              <a:alpha val="9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0722922" y="170506"/>
            <a:ext cx="122851" cy="122855"/>
          </a:xfrm>
          <a:custGeom>
            <a:avLst/>
            <a:gdLst/>
            <a:ahLst/>
            <a:cxnLst/>
            <a:rect l="l" t="t" r="r" b="b"/>
            <a:pathLst>
              <a:path w="122851" h="122855">
                <a:moveTo>
                  <a:pt x="4038" y="52283"/>
                </a:moveTo>
                <a:lnTo>
                  <a:pt x="50329" y="4373"/>
                </a:lnTo>
                <a:arcTo hR="14288" wR="14288" stAng="13436672" swAng="5396944"/>
                <a:lnTo>
                  <a:pt x="118528" y="50283"/>
                </a:lnTo>
                <a:arcTo hR="14288" wR="14288" stAng="18853151" swAng="5396409"/>
                <a:lnTo>
                  <a:pt x="72522" y="118482"/>
                </a:lnTo>
                <a:arcTo hR="14288" wR="14288" stAng="2636672" swAng="5396944"/>
                <a:lnTo>
                  <a:pt x="4323" y="72476"/>
                </a:lnTo>
                <a:arcTo hR="14288" wR="14288" stAng="8053151" swAng="5396409"/>
                <a:close/>
              </a:path>
            </a:pathLst>
          </a:custGeom>
          <a:solidFill>
            <a:srgbClr val="E84F8A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811766" y="509447"/>
            <a:ext cx="61238" cy="62811"/>
          </a:xfrm>
          <a:custGeom>
            <a:avLst/>
            <a:gdLst/>
            <a:ahLst/>
            <a:cxnLst/>
            <a:rect l="l" t="t" r="r" b="b"/>
            <a:pathLst>
              <a:path w="61238" h="62811">
                <a:moveTo>
                  <a:pt x="3044" y="27954"/>
                </a:moveTo>
                <a:lnTo>
                  <a:pt x="20666" y="5475"/>
                </a:lnTo>
                <a:arcTo hR="14288" wR="14288" stAng="13085085" swAng="5382888"/>
                <a:lnTo>
                  <a:pt x="55718" y="14714"/>
                </a:lnTo>
                <a:arcTo hR="14288" wR="14288" stAng="18470991" swAng="5415050"/>
                <a:lnTo>
                  <a:pt x="40573" y="57291"/>
                </a:lnTo>
                <a:arcTo hR="14288" wR="14288" stAng="2270991" swAng="5415050"/>
                <a:lnTo>
                  <a:pt x="5521" y="48051"/>
                </a:lnTo>
                <a:arcTo hR="14288" wR="14288" stAng="7670991" swAng="5415050"/>
                <a:close/>
              </a:path>
            </a:pathLst>
          </a:custGeom>
          <a:solidFill>
            <a:srgbClr val="F0B429">
              <a:alpha val="9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11654365" y="510730"/>
            <a:ext cx="93623" cy="121540"/>
          </a:xfrm>
          <a:custGeom>
            <a:avLst/>
            <a:gdLst/>
            <a:ahLst/>
            <a:cxnLst/>
            <a:rect l="l" t="t" r="r" b="b"/>
            <a:pathLst>
              <a:path w="93623" h="121540">
                <a:moveTo>
                  <a:pt x="34239" y="6477"/>
                </a:moveTo>
                <a:lnTo>
                  <a:pt x="91293" y="94298"/>
                </a:lnTo>
                <a:arcTo hR="14288" wR="14288" stAng="19609011" swAng="5415279"/>
                <a:lnTo>
                  <a:pt x="79101" y="119253"/>
                </a:lnTo>
                <a:arcTo hR="14288" wR="14288" stAng="3428225" swAng="5383575"/>
                <a:lnTo>
                  <a:pt x="2330" y="27242"/>
                </a:lnTo>
                <a:arcTo hR="14288" wR="14288" stAng="8809011" swAng="5415279"/>
                <a:lnTo>
                  <a:pt x="14522" y="2286"/>
                </a:lnTo>
                <a:arcTo hR="14288" wR="14288" stAng="14228225" swAng="5383575"/>
                <a:close/>
              </a:path>
            </a:pathLst>
          </a:custGeom>
          <a:solidFill>
            <a:srgbClr val="4FC1E9">
              <a:alpha val="90000"/>
            </a:srgbClr>
          </a:solidFill>
          <a:ln/>
        </p:spPr>
      </p:sp>
      <p:sp>
        <p:nvSpPr>
          <p:cNvPr id="10" name="pptwise-slidenum-s0008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09600" y="285750"/>
            <a:ext cx="428625" cy="285750"/>
          </a:xfrm>
          <a:prstGeom prst="roundRect">
            <a:avLst>
              <a:gd name="adj" fmla="val 20000"/>
            </a:avLst>
          </a:prstGeom>
          <a:solidFill>
            <a:srgbClr val="E84F8A"/>
          </a:solidFill>
          <a:ln/>
        </p:spPr>
      </p:sp>
      <p:sp>
        <p:nvSpPr>
          <p:cNvPr id="13" name="Text 11"/>
          <p:cNvSpPr/>
          <p:nvPr/>
        </p:nvSpPr>
        <p:spPr>
          <a:xfrm>
            <a:off x="0" y="366289"/>
            <a:ext cx="15906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spc="75" kern="0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900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981075" y="285750"/>
            <a:ext cx="514350" cy="285750"/>
          </a:xfrm>
          <a:prstGeom prst="roundRect">
            <a:avLst>
              <a:gd name="adj" fmla="val 20000"/>
            </a:avLst>
          </a:prstGeom>
          <a:solidFill>
            <a:srgbClr val="35284E"/>
          </a:solidFill>
          <a:ln/>
        </p:spPr>
      </p:sp>
      <p:sp>
        <p:nvSpPr>
          <p:cNvPr id="15" name="Text 13"/>
          <p:cNvSpPr/>
          <p:nvPr/>
        </p:nvSpPr>
        <p:spPr>
          <a:xfrm>
            <a:off x="1114425" y="347962"/>
            <a:ext cx="1107757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触点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990600" y="285750"/>
            <a:ext cx="0" cy="285750"/>
          </a:xfrm>
          <a:prstGeom prst="line">
            <a:avLst/>
          </a:prstGeom>
          <a:noFill/>
          <a:ln w="19050">
            <a:solidFill>
              <a:srgbClr val="2A1E3F"/>
            </a:solidFill>
            <a:prstDash val="dash"/>
          </a:ln>
        </p:spPr>
      </p:sp>
      <p:sp>
        <p:nvSpPr>
          <p:cNvPr id="17" name="Shape 15"/>
          <p:cNvSpPr/>
          <p:nvPr/>
        </p:nvSpPr>
        <p:spPr>
          <a:xfrm>
            <a:off x="923925" y="228600"/>
            <a:ext cx="114300" cy="11430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18" name="Shape 16"/>
          <p:cNvSpPr/>
          <p:nvPr/>
        </p:nvSpPr>
        <p:spPr>
          <a:xfrm>
            <a:off x="923925" y="514350"/>
            <a:ext cx="114300" cy="11430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19" name="Text 17"/>
          <p:cNvSpPr/>
          <p:nvPr/>
        </p:nvSpPr>
        <p:spPr>
          <a:xfrm>
            <a:off x="609600" y="1231493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触点地图：场外、场内、场后、城市，每处只做一件事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pic>
        <p:nvPicPr>
          <p:cNvPr id="20" name="Image 0" descr="preencoded.png">    </p:cNvPr>
          <p:cNvPicPr>
            <a:picLocks noChangeAspect="1"/>
          </p:cNvPicPr>
          <p:nvPr/>
        </p:nvPicPr>
        <p:blipFill>
          <a:blip r:embed="rId1"/>
          <a:srcRect l="16837" r="16837" t="0" b="0"/>
          <a:stretch/>
        </p:blipFill>
        <p:spPr>
          <a:xfrm>
            <a:off x="609600" y="1828800"/>
            <a:ext cx="2476500" cy="1866900"/>
          </a:xfrm>
          <a:prstGeom prst="rect">
            <a:avLst/>
          </a:prstGeom>
        </p:spPr>
      </p:pic>
      <p:sp>
        <p:nvSpPr>
          <p:cNvPr id="21" name="Shape 18"/>
          <p:cNvSpPr/>
          <p:nvPr/>
        </p:nvSpPr>
        <p:spPr>
          <a:xfrm>
            <a:off x="609600" y="182880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0" y="0"/>
                </a:moveTo>
                <a:lnTo>
                  <a:pt x="95250" y="0"/>
                </a:lnTo>
                <a:arcTo hR="95250" wR="95250" stAng="16200000" swAng="-5400000"/>
                <a:close/>
              </a:path>
            </a:pathLst>
          </a:custGeom>
          <a:solidFill>
            <a:srgbClr val="2A1E3F"/>
          </a:solidFill>
          <a:ln/>
        </p:spPr>
      </p:sp>
      <p:sp>
        <p:nvSpPr>
          <p:cNvPr id="22" name="Shape 19"/>
          <p:cNvSpPr/>
          <p:nvPr/>
        </p:nvSpPr>
        <p:spPr>
          <a:xfrm>
            <a:off x="2990850" y="182880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50" y="0"/>
                </a:moveTo>
                <a:lnTo>
                  <a:pt x="95250" y="95250"/>
                </a:lnTo>
                <a:arcTo hR="95250" wR="95250" stAng="0" swAng="-5400000"/>
                <a:close/>
              </a:path>
            </a:pathLst>
          </a:custGeom>
          <a:solidFill>
            <a:srgbClr val="2A1E3F"/>
          </a:solidFill>
          <a:ln/>
        </p:spPr>
      </p:sp>
      <p:sp>
        <p:nvSpPr>
          <p:cNvPr id="23" name="Shape 20"/>
          <p:cNvSpPr/>
          <p:nvPr/>
        </p:nvSpPr>
        <p:spPr>
          <a:xfrm>
            <a:off x="2990850" y="360045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50" y="95250"/>
                </a:moveTo>
                <a:lnTo>
                  <a:pt x="0" y="95250"/>
                </a:lnTo>
                <a:arcTo hR="95250" wR="95250" stAng="5400000" swAng="-5400000"/>
                <a:close/>
              </a:path>
            </a:pathLst>
          </a:custGeom>
          <a:solidFill>
            <a:srgbClr val="2A1E3F"/>
          </a:solidFill>
          <a:ln/>
        </p:spPr>
      </p:sp>
      <p:sp>
        <p:nvSpPr>
          <p:cNvPr id="24" name="Shape 21"/>
          <p:cNvSpPr/>
          <p:nvPr/>
        </p:nvSpPr>
        <p:spPr>
          <a:xfrm>
            <a:off x="609600" y="360045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0" y="95250"/>
                </a:moveTo>
                <a:lnTo>
                  <a:pt x="0" y="0"/>
                </a:lnTo>
                <a:arcTo hR="95250" wR="95250" stAng="10800000" swAng="-5400000"/>
                <a:close/>
              </a:path>
            </a:pathLst>
          </a:custGeom>
          <a:solidFill>
            <a:srgbClr val="2A1E3F"/>
          </a:solidFill>
          <a:ln/>
        </p:spPr>
      </p:sp>
      <p:sp>
        <p:nvSpPr>
          <p:cNvPr id="25" name="Shape 22"/>
          <p:cNvSpPr/>
          <p:nvPr/>
        </p:nvSpPr>
        <p:spPr>
          <a:xfrm>
            <a:off x="3209925" y="1838325"/>
            <a:ext cx="2800350" cy="1847850"/>
          </a:xfrm>
          <a:prstGeom prst="roundRect">
            <a:avLst>
              <a:gd name="adj" fmla="val 5670"/>
            </a:avLst>
          </a:prstGeom>
          <a:solidFill>
            <a:srgbClr val="35284E"/>
          </a:solidFill>
          <a:ln w="19050">
            <a:solidFill>
              <a:srgbClr val="E84F8A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3452813" y="2101850"/>
            <a:ext cx="123825" cy="144463"/>
          </a:xfrm>
          <a:custGeom>
            <a:avLst/>
            <a:gdLst/>
            <a:ahLst/>
            <a:cxnLst/>
            <a:rect l="l" t="t" r="r" b="b"/>
            <a:pathLst>
              <a:path w="123825" h="144463">
                <a:moveTo>
                  <a:pt x="0" y="0"/>
                </a:moveTo>
                <a:lnTo>
                  <a:pt x="18058" y="126714"/>
                </a:lnTo>
                <a:arcTo hR="20637" wR="20637" stAng="10317297" swAng="-4951131"/>
                <a:lnTo>
                  <a:pt x="85542" y="144463"/>
                </a:lnTo>
                <a:arcTo hR="20637" wR="20637" stAng="5433834" swAng="-4951131"/>
                <a:lnTo>
                  <a:pt x="123825" y="0"/>
                </a:lnTo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3442494" y="2101850"/>
            <a:ext cx="144463" cy="7739"/>
          </a:xfrm>
          <a:custGeom>
            <a:avLst/>
            <a:gdLst/>
            <a:ahLst/>
            <a:cxnLst/>
            <a:rect l="l" t="t" r="r" b="b"/>
            <a:pathLst>
              <a:path w="144463" h="7739">
                <a:moveTo>
                  <a:pt x="0" y="0"/>
                </a:moveTo>
                <a:lnTo>
                  <a:pt x="144463" y="0"/>
                </a:lnTo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3463131" y="2168896"/>
            <a:ext cx="103188" cy="10371"/>
          </a:xfrm>
          <a:custGeom>
            <a:avLst/>
            <a:gdLst/>
            <a:ahLst/>
            <a:cxnLst/>
            <a:rect l="l" t="t" r="r" b="b"/>
            <a:pathLst>
              <a:path w="103188" h="10371">
                <a:moveTo>
                  <a:pt x="0" y="5185"/>
                </a:moveTo>
                <a:arcTo hR="66762" wR="66762" stAng="14836164" swAng="2727673"/>
                <a:arcTo hR="66762" wR="66762" stAng="6763836" swAng="-2727673"/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3514725" y="2039938"/>
            <a:ext cx="30956" cy="61912"/>
          </a:xfrm>
          <a:custGeom>
            <a:avLst/>
            <a:gdLst/>
            <a:ahLst/>
            <a:cxnLst/>
            <a:rect l="l" t="t" r="r" b="b"/>
            <a:pathLst>
              <a:path w="30956" h="61912">
                <a:moveTo>
                  <a:pt x="0" y="61912"/>
                </a:moveTo>
                <a:lnTo>
                  <a:pt x="10319" y="0"/>
                </a:lnTo>
                <a:lnTo>
                  <a:pt x="30956" y="0"/>
                </a:lnTo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3752850" y="2018452"/>
            <a:ext cx="843915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场外</a:t>
            </a:r>
            <a:endParaRPr lang="en-US" sz="1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8"/>
          <p:cNvSpPr/>
          <p:nvPr/>
        </p:nvSpPr>
        <p:spPr>
          <a:xfrm>
            <a:off x="3390900" y="2491810"/>
            <a:ext cx="88011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饮品站，现制杯装，杯上带码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29"/>
          <p:cNvSpPr/>
          <p:nvPr/>
        </p:nvSpPr>
        <p:spPr>
          <a:xfrm>
            <a:off x="3390900" y="3299989"/>
            <a:ext cx="88011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示意图（AI 生成）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pic>
        <p:nvPicPr>
          <p:cNvPr id="33" name="Image 1" descr="preencoded.png">    </p:cNvPr>
          <p:cNvPicPr>
            <a:picLocks noChangeAspect="1"/>
          </p:cNvPicPr>
          <p:nvPr/>
        </p:nvPicPr>
        <p:blipFill>
          <a:blip r:embed="rId2"/>
          <a:srcRect l="5782" r="5782" t="0" b="0"/>
          <a:stretch/>
        </p:blipFill>
        <p:spPr>
          <a:xfrm>
            <a:off x="6172200" y="1828800"/>
            <a:ext cx="2476500" cy="1866900"/>
          </a:xfrm>
          <a:prstGeom prst="rect">
            <a:avLst/>
          </a:prstGeom>
        </p:spPr>
      </p:pic>
      <p:sp>
        <p:nvSpPr>
          <p:cNvPr id="34" name="Shape 30"/>
          <p:cNvSpPr/>
          <p:nvPr/>
        </p:nvSpPr>
        <p:spPr>
          <a:xfrm>
            <a:off x="6172200" y="182880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0" y="0"/>
                </a:moveTo>
                <a:lnTo>
                  <a:pt x="95250" y="0"/>
                </a:lnTo>
                <a:arcTo hR="95250" wR="95250" stAng="16200000" swAng="-5400000"/>
                <a:close/>
              </a:path>
            </a:pathLst>
          </a:custGeom>
          <a:solidFill>
            <a:srgbClr val="2A1E3F"/>
          </a:solidFill>
          <a:ln/>
        </p:spPr>
      </p:sp>
      <p:sp>
        <p:nvSpPr>
          <p:cNvPr id="35" name="Shape 31"/>
          <p:cNvSpPr/>
          <p:nvPr/>
        </p:nvSpPr>
        <p:spPr>
          <a:xfrm>
            <a:off x="8553450" y="182880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50" y="0"/>
                </a:moveTo>
                <a:lnTo>
                  <a:pt x="95250" y="95250"/>
                </a:lnTo>
                <a:arcTo hR="95250" wR="95250" stAng="0" swAng="-5400000"/>
                <a:close/>
              </a:path>
            </a:pathLst>
          </a:custGeom>
          <a:solidFill>
            <a:srgbClr val="2A1E3F"/>
          </a:solidFill>
          <a:ln/>
        </p:spPr>
      </p:sp>
      <p:sp>
        <p:nvSpPr>
          <p:cNvPr id="36" name="Shape 32"/>
          <p:cNvSpPr/>
          <p:nvPr/>
        </p:nvSpPr>
        <p:spPr>
          <a:xfrm>
            <a:off x="8553450" y="360045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50" y="95250"/>
                </a:moveTo>
                <a:lnTo>
                  <a:pt x="0" y="95250"/>
                </a:lnTo>
                <a:arcTo hR="95250" wR="95250" stAng="5400000" swAng="-5400000"/>
                <a:close/>
              </a:path>
            </a:pathLst>
          </a:custGeom>
          <a:solidFill>
            <a:srgbClr val="2A1E3F"/>
          </a:solidFill>
          <a:ln/>
        </p:spPr>
      </p:sp>
      <p:sp>
        <p:nvSpPr>
          <p:cNvPr id="37" name="Shape 33"/>
          <p:cNvSpPr/>
          <p:nvPr/>
        </p:nvSpPr>
        <p:spPr>
          <a:xfrm>
            <a:off x="6172200" y="360045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0" y="95250"/>
                </a:moveTo>
                <a:lnTo>
                  <a:pt x="0" y="0"/>
                </a:lnTo>
                <a:arcTo hR="95250" wR="95250" stAng="10800000" swAng="-5400000"/>
                <a:close/>
              </a:path>
            </a:pathLst>
          </a:custGeom>
          <a:solidFill>
            <a:srgbClr val="2A1E3F"/>
          </a:solidFill>
          <a:ln/>
        </p:spPr>
      </p:sp>
      <p:sp>
        <p:nvSpPr>
          <p:cNvPr id="38" name="Shape 34"/>
          <p:cNvSpPr/>
          <p:nvPr/>
        </p:nvSpPr>
        <p:spPr>
          <a:xfrm>
            <a:off x="8763000" y="1828800"/>
            <a:ext cx="2819400" cy="1866900"/>
          </a:xfrm>
          <a:prstGeom prst="roundRect">
            <a:avLst>
              <a:gd name="adj" fmla="val 6122"/>
            </a:avLst>
          </a:prstGeom>
          <a:solidFill>
            <a:srgbClr val="35284E"/>
          </a:solidFill>
          <a:ln/>
        </p:spPr>
      </p:sp>
      <p:sp>
        <p:nvSpPr>
          <p:cNvPr id="39" name="Shape 35"/>
          <p:cNvSpPr/>
          <p:nvPr/>
        </p:nvSpPr>
        <p:spPr>
          <a:xfrm>
            <a:off x="8974113" y="2039913"/>
            <a:ext cx="206424" cy="206424"/>
          </a:xfrm>
          <a:custGeom>
            <a:avLst/>
            <a:gdLst/>
            <a:ahLst/>
            <a:cxnLst/>
            <a:rect l="l" t="t" r="r" b="b"/>
            <a:pathLst>
              <a:path w="206424" h="206424">
                <a:moveTo>
                  <a:pt x="93069" y="8424"/>
                </a:moveTo>
                <a:arcTo hR="10319" wR="10319" stAng="11434791" swAng="9530419"/>
                <a:lnTo>
                  <a:pt x="124201" y="65776"/>
                </a:lnTo>
                <a:arcTo hR="20637" wR="20637" stAng="10158158" swAng="-4116317"/>
                <a:lnTo>
                  <a:pt x="198000" y="93069"/>
                </a:lnTo>
                <a:arcTo hR="10319" wR="10319" stAng="16834791" swAng="9530419"/>
                <a:lnTo>
                  <a:pt x="140649" y="124201"/>
                </a:lnTo>
                <a:arcTo hR="20637" wR="20637" stAng="15558158" swAng="-4116317"/>
                <a:lnTo>
                  <a:pt x="113356" y="198000"/>
                </a:lnTo>
                <a:arcTo hR="10319" wR="10319" stAng="634791" swAng="9530419"/>
                <a:lnTo>
                  <a:pt x="82224" y="140649"/>
                </a:lnTo>
                <a:arcTo hR="20637" wR="20637" stAng="20958158" swAng="-4116317"/>
                <a:lnTo>
                  <a:pt x="8424" y="113356"/>
                </a:lnTo>
                <a:arcTo hR="10319" wR="10319" stAng="6034791" swAng="9530419"/>
                <a:lnTo>
                  <a:pt x="65776" y="82224"/>
                </a:lnTo>
                <a:arcTo hR="20637" wR="20637" stAng="4758158" swAng="-4116317"/>
                <a:close/>
              </a:path>
            </a:pathLst>
          </a:custGeom>
          <a:noFill/>
          <a:ln w="20638">
            <a:solidFill>
              <a:srgbClr val="B3A6C7"/>
            </a:solidFill>
            <a:prstDash val="solid"/>
          </a:ln>
        </p:spPr>
      </p:sp>
      <p:sp>
        <p:nvSpPr>
          <p:cNvPr id="40" name="Shape 36"/>
          <p:cNvSpPr/>
          <p:nvPr/>
        </p:nvSpPr>
        <p:spPr>
          <a:xfrm>
            <a:off x="9159875" y="2039938"/>
            <a:ext cx="7739" cy="41275"/>
          </a:xfrm>
          <a:custGeom>
            <a:avLst/>
            <a:gdLst/>
            <a:ahLst/>
            <a:cxnLst/>
            <a:rect l="l" t="t" r="r" b="b"/>
            <a:pathLst>
              <a:path w="7739" h="41275">
                <a:moveTo>
                  <a:pt x="0" y="0"/>
                </a:moveTo>
                <a:lnTo>
                  <a:pt x="0" y="41275"/>
                </a:lnTo>
              </a:path>
            </a:pathLst>
          </a:custGeom>
          <a:noFill/>
          <a:ln w="20638">
            <a:solidFill>
              <a:srgbClr val="B3A6C7"/>
            </a:solidFill>
            <a:prstDash val="solid"/>
          </a:ln>
        </p:spPr>
      </p:sp>
      <p:sp>
        <p:nvSpPr>
          <p:cNvPr id="41" name="Shape 37"/>
          <p:cNvSpPr/>
          <p:nvPr/>
        </p:nvSpPr>
        <p:spPr>
          <a:xfrm>
            <a:off x="9139238" y="2060575"/>
            <a:ext cx="41275" cy="7739"/>
          </a:xfrm>
          <a:custGeom>
            <a:avLst/>
            <a:gdLst/>
            <a:ahLst/>
            <a:cxnLst/>
            <a:rect l="l" t="t" r="r" b="b"/>
            <a:pathLst>
              <a:path w="41275" h="7739">
                <a:moveTo>
                  <a:pt x="41275" y="0"/>
                </a:moveTo>
                <a:lnTo>
                  <a:pt x="0" y="0"/>
                </a:lnTo>
              </a:path>
            </a:pathLst>
          </a:custGeom>
          <a:noFill/>
          <a:ln w="20638">
            <a:solidFill>
              <a:srgbClr val="B3A6C7"/>
            </a:solidFill>
            <a:prstDash val="solid"/>
          </a:ln>
        </p:spPr>
      </p:sp>
      <p:sp>
        <p:nvSpPr>
          <p:cNvPr id="42" name="Shape 38"/>
          <p:cNvSpPr/>
          <p:nvPr/>
        </p:nvSpPr>
        <p:spPr>
          <a:xfrm>
            <a:off x="8974138" y="2205038"/>
            <a:ext cx="41275" cy="41275"/>
          </a:xfrm>
          <a:prstGeom prst="ellipse">
            <a:avLst/>
          </a:prstGeom>
          <a:noFill/>
          <a:ln w="20638">
            <a:solidFill>
              <a:srgbClr val="B3A6C7"/>
            </a:solidFill>
            <a:prstDash val="solid"/>
          </a:ln>
        </p:spPr>
      </p:sp>
      <p:sp>
        <p:nvSpPr>
          <p:cNvPr id="43" name="Text 39"/>
          <p:cNvSpPr/>
          <p:nvPr/>
        </p:nvSpPr>
        <p:spPr>
          <a:xfrm>
            <a:off x="9315450" y="2018452"/>
            <a:ext cx="287655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场内</a:t>
            </a:r>
            <a:endParaRPr lang="en-US" sz="1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0"/>
          <p:cNvSpPr/>
          <p:nvPr/>
        </p:nvSpPr>
        <p:spPr>
          <a:xfrm>
            <a:off x="8953500" y="2491810"/>
            <a:ext cx="3238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只做主办方允许的合作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Text 41"/>
          <p:cNvSpPr/>
          <p:nvPr/>
        </p:nvSpPr>
        <p:spPr>
          <a:xfrm>
            <a:off x="8953500" y="3299989"/>
            <a:ext cx="3238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示意图（AI 生成）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pic>
        <p:nvPicPr>
          <p:cNvPr id="46" name="Image 2" descr="preencoded.png">    </p:cNvPr>
          <p:cNvPicPr>
            <a:picLocks noChangeAspect="1"/>
          </p:cNvPicPr>
          <p:nvPr/>
        </p:nvPicPr>
        <p:blipFill>
          <a:blip r:embed="rId3"/>
          <a:srcRect l="5782" r="5782" t="0" b="0"/>
          <a:stretch/>
        </p:blipFill>
        <p:spPr>
          <a:xfrm>
            <a:off x="609600" y="3867150"/>
            <a:ext cx="2476500" cy="1866900"/>
          </a:xfrm>
          <a:prstGeom prst="rect">
            <a:avLst/>
          </a:prstGeom>
        </p:spPr>
      </p:pic>
      <p:sp>
        <p:nvSpPr>
          <p:cNvPr id="47" name="Shape 42"/>
          <p:cNvSpPr/>
          <p:nvPr/>
        </p:nvSpPr>
        <p:spPr>
          <a:xfrm>
            <a:off x="609600" y="386715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0" y="0"/>
                </a:moveTo>
                <a:lnTo>
                  <a:pt x="95250" y="0"/>
                </a:lnTo>
                <a:arcTo hR="95250" wR="95250" stAng="16200000" swAng="-5400000"/>
                <a:close/>
              </a:path>
            </a:pathLst>
          </a:custGeom>
          <a:solidFill>
            <a:srgbClr val="2A1E3F"/>
          </a:solidFill>
          <a:ln/>
        </p:spPr>
      </p:sp>
      <p:sp>
        <p:nvSpPr>
          <p:cNvPr id="48" name="Shape 43"/>
          <p:cNvSpPr/>
          <p:nvPr/>
        </p:nvSpPr>
        <p:spPr>
          <a:xfrm>
            <a:off x="2990850" y="386715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50" y="0"/>
                </a:moveTo>
                <a:lnTo>
                  <a:pt x="95250" y="95250"/>
                </a:lnTo>
                <a:arcTo hR="95250" wR="95250" stAng="0" swAng="-5400000"/>
                <a:close/>
              </a:path>
            </a:pathLst>
          </a:custGeom>
          <a:solidFill>
            <a:srgbClr val="2A1E3F"/>
          </a:solidFill>
          <a:ln/>
        </p:spPr>
      </p:sp>
      <p:sp>
        <p:nvSpPr>
          <p:cNvPr id="49" name="Shape 44"/>
          <p:cNvSpPr/>
          <p:nvPr/>
        </p:nvSpPr>
        <p:spPr>
          <a:xfrm>
            <a:off x="2990850" y="563880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50" y="95250"/>
                </a:moveTo>
                <a:lnTo>
                  <a:pt x="0" y="95250"/>
                </a:lnTo>
                <a:arcTo hR="95250" wR="95250" stAng="5400000" swAng="-5400000"/>
                <a:close/>
              </a:path>
            </a:pathLst>
          </a:custGeom>
          <a:solidFill>
            <a:srgbClr val="2A1E3F"/>
          </a:solidFill>
          <a:ln/>
        </p:spPr>
      </p:sp>
      <p:sp>
        <p:nvSpPr>
          <p:cNvPr id="50" name="Shape 45"/>
          <p:cNvSpPr/>
          <p:nvPr/>
        </p:nvSpPr>
        <p:spPr>
          <a:xfrm>
            <a:off x="609600" y="563880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0" y="95250"/>
                </a:moveTo>
                <a:lnTo>
                  <a:pt x="0" y="0"/>
                </a:lnTo>
                <a:arcTo hR="95250" wR="95250" stAng="10800000" swAng="-5400000"/>
                <a:close/>
              </a:path>
            </a:pathLst>
          </a:custGeom>
          <a:solidFill>
            <a:srgbClr val="2A1E3F"/>
          </a:solidFill>
          <a:ln/>
        </p:spPr>
      </p:sp>
      <p:sp>
        <p:nvSpPr>
          <p:cNvPr id="51" name="Shape 46"/>
          <p:cNvSpPr/>
          <p:nvPr/>
        </p:nvSpPr>
        <p:spPr>
          <a:xfrm>
            <a:off x="3200400" y="3867150"/>
            <a:ext cx="2819400" cy="1866900"/>
          </a:xfrm>
          <a:prstGeom prst="roundRect">
            <a:avLst>
              <a:gd name="adj" fmla="val 6122"/>
            </a:avLst>
          </a:prstGeom>
          <a:solidFill>
            <a:srgbClr val="35284E"/>
          </a:solidFill>
          <a:ln/>
        </p:spPr>
      </p:sp>
      <p:sp>
        <p:nvSpPr>
          <p:cNvPr id="52" name="Shape 47"/>
          <p:cNvSpPr/>
          <p:nvPr/>
        </p:nvSpPr>
        <p:spPr>
          <a:xfrm>
            <a:off x="3576638" y="4109244"/>
            <a:ext cx="41275" cy="7739"/>
          </a:xfrm>
          <a:custGeom>
            <a:avLst/>
            <a:gdLst/>
            <a:ahLst/>
            <a:cxnLst/>
            <a:rect l="l" t="t" r="r" b="b"/>
            <a:pathLst>
              <a:path w="41275" h="7739">
                <a:moveTo>
                  <a:pt x="0" y="0"/>
                </a:moveTo>
                <a:lnTo>
                  <a:pt x="41275" y="0"/>
                </a:lnTo>
              </a:path>
            </a:pathLst>
          </a:custGeom>
          <a:noFill/>
          <a:ln w="20638">
            <a:solidFill>
              <a:srgbClr val="B3A6C7"/>
            </a:solidFill>
            <a:prstDash val="solid"/>
          </a:ln>
        </p:spPr>
      </p:sp>
      <p:sp>
        <p:nvSpPr>
          <p:cNvPr id="53" name="Shape 48"/>
          <p:cNvSpPr/>
          <p:nvPr/>
        </p:nvSpPr>
        <p:spPr>
          <a:xfrm>
            <a:off x="3597275" y="4088606"/>
            <a:ext cx="7739" cy="41275"/>
          </a:xfrm>
          <a:custGeom>
            <a:avLst/>
            <a:gdLst/>
            <a:ahLst/>
            <a:cxnLst/>
            <a:rect l="l" t="t" r="r" b="b"/>
            <a:pathLst>
              <a:path w="7739" h="41275">
                <a:moveTo>
                  <a:pt x="0" y="0"/>
                </a:moveTo>
                <a:lnTo>
                  <a:pt x="0" y="41275"/>
                </a:lnTo>
              </a:path>
            </a:pathLst>
          </a:custGeom>
          <a:noFill/>
          <a:ln w="20638">
            <a:solidFill>
              <a:srgbClr val="B3A6C7"/>
            </a:solidFill>
            <a:prstDash val="solid"/>
          </a:ln>
        </p:spPr>
      </p:sp>
      <p:sp>
        <p:nvSpPr>
          <p:cNvPr id="54" name="Shape 49"/>
          <p:cNvSpPr/>
          <p:nvPr/>
        </p:nvSpPr>
        <p:spPr>
          <a:xfrm>
            <a:off x="3421836" y="4088524"/>
            <a:ext cx="185829" cy="185829"/>
          </a:xfrm>
          <a:custGeom>
            <a:avLst/>
            <a:gdLst/>
            <a:ahLst/>
            <a:cxnLst/>
            <a:rect l="l" t="t" r="r" b="b"/>
            <a:pathLst>
              <a:path w="185829" h="185829">
                <a:moveTo>
                  <a:pt x="185602" y="97966"/>
                </a:moveTo>
                <a:arcTo hR="92869" wR="92869" stAng="185398" swAng="15828841"/>
                <a:cubicBezTo>
                  <a:pt x="92032" y="0"/>
                  <a:pt x="94220" y="4974"/>
                  <a:pt x="92001" y="8513"/>
                </a:cubicBezTo>
                <a:arcTo hR="61912" wR="61912" stAng="12720353" swAng="-9240706"/>
                <a:cubicBezTo>
                  <a:pt x="180866" y="91610"/>
                  <a:pt x="185829" y="93787"/>
                  <a:pt x="185602" y="97966"/>
                </a:cubicBezTo>
              </a:path>
            </a:pathLst>
          </a:custGeom>
          <a:noFill/>
          <a:ln w="20638">
            <a:solidFill>
              <a:srgbClr val="B3A6C7"/>
            </a:solidFill>
            <a:prstDash val="solid"/>
          </a:ln>
        </p:spPr>
      </p:sp>
      <p:sp>
        <p:nvSpPr>
          <p:cNvPr id="55" name="Text 50"/>
          <p:cNvSpPr/>
          <p:nvPr/>
        </p:nvSpPr>
        <p:spPr>
          <a:xfrm>
            <a:off x="3752850" y="4056802"/>
            <a:ext cx="843915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场后</a:t>
            </a:r>
            <a:endParaRPr lang="en-US" sz="1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Text 51"/>
          <p:cNvSpPr/>
          <p:nvPr/>
        </p:nvSpPr>
        <p:spPr>
          <a:xfrm>
            <a:off x="3390900" y="4530160"/>
            <a:ext cx="88011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接驳点补给，发门店券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Text 52"/>
          <p:cNvSpPr/>
          <p:nvPr/>
        </p:nvSpPr>
        <p:spPr>
          <a:xfrm>
            <a:off x="3390900" y="5338339"/>
            <a:ext cx="88011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示意图（AI 生成）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pic>
        <p:nvPicPr>
          <p:cNvPr id="58" name="Image 3" descr="preencoded.png">    </p:cNvPr>
          <p:cNvPicPr>
            <a:picLocks noChangeAspect="1"/>
          </p:cNvPicPr>
          <p:nvPr/>
        </p:nvPicPr>
        <p:blipFill>
          <a:blip r:embed="rId4"/>
          <a:srcRect l="5782" r="5782" t="0" b="0"/>
          <a:stretch/>
        </p:blipFill>
        <p:spPr>
          <a:xfrm>
            <a:off x="6172200" y="3867150"/>
            <a:ext cx="2476500" cy="1866900"/>
          </a:xfrm>
          <a:prstGeom prst="rect">
            <a:avLst/>
          </a:prstGeom>
        </p:spPr>
      </p:pic>
      <p:sp>
        <p:nvSpPr>
          <p:cNvPr id="59" name="Shape 53"/>
          <p:cNvSpPr/>
          <p:nvPr/>
        </p:nvSpPr>
        <p:spPr>
          <a:xfrm>
            <a:off x="6172200" y="386715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0" y="0"/>
                </a:moveTo>
                <a:lnTo>
                  <a:pt x="95250" y="0"/>
                </a:lnTo>
                <a:arcTo hR="95250" wR="95250" stAng="16200000" swAng="-5400000"/>
                <a:close/>
              </a:path>
            </a:pathLst>
          </a:custGeom>
          <a:solidFill>
            <a:srgbClr val="2A1E3F"/>
          </a:solidFill>
          <a:ln/>
        </p:spPr>
      </p:sp>
      <p:sp>
        <p:nvSpPr>
          <p:cNvPr id="60" name="Shape 54"/>
          <p:cNvSpPr/>
          <p:nvPr/>
        </p:nvSpPr>
        <p:spPr>
          <a:xfrm>
            <a:off x="8553450" y="386715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50" y="0"/>
                </a:moveTo>
                <a:lnTo>
                  <a:pt x="95250" y="95250"/>
                </a:lnTo>
                <a:arcTo hR="95250" wR="95250" stAng="0" swAng="-5400000"/>
                <a:close/>
              </a:path>
            </a:pathLst>
          </a:custGeom>
          <a:solidFill>
            <a:srgbClr val="2A1E3F"/>
          </a:solidFill>
          <a:ln/>
        </p:spPr>
      </p:sp>
      <p:sp>
        <p:nvSpPr>
          <p:cNvPr id="61" name="Shape 55"/>
          <p:cNvSpPr/>
          <p:nvPr/>
        </p:nvSpPr>
        <p:spPr>
          <a:xfrm>
            <a:off x="8553450" y="563880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50" y="95250"/>
                </a:moveTo>
                <a:lnTo>
                  <a:pt x="0" y="95250"/>
                </a:lnTo>
                <a:arcTo hR="95250" wR="95250" stAng="5400000" swAng="-5400000"/>
                <a:close/>
              </a:path>
            </a:pathLst>
          </a:custGeom>
          <a:solidFill>
            <a:srgbClr val="2A1E3F"/>
          </a:solidFill>
          <a:ln/>
        </p:spPr>
      </p:sp>
      <p:sp>
        <p:nvSpPr>
          <p:cNvPr id="62" name="Shape 56"/>
          <p:cNvSpPr/>
          <p:nvPr/>
        </p:nvSpPr>
        <p:spPr>
          <a:xfrm>
            <a:off x="6172200" y="563880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0" y="95250"/>
                </a:moveTo>
                <a:lnTo>
                  <a:pt x="0" y="0"/>
                </a:lnTo>
                <a:arcTo hR="95250" wR="95250" stAng="10800000" swAng="-5400000"/>
                <a:close/>
              </a:path>
            </a:pathLst>
          </a:custGeom>
          <a:solidFill>
            <a:srgbClr val="2A1E3F"/>
          </a:solidFill>
          <a:ln/>
        </p:spPr>
      </p:sp>
      <p:sp>
        <p:nvSpPr>
          <p:cNvPr id="63" name="Shape 57"/>
          <p:cNvSpPr/>
          <p:nvPr/>
        </p:nvSpPr>
        <p:spPr>
          <a:xfrm>
            <a:off x="8763000" y="3867150"/>
            <a:ext cx="2819400" cy="1866900"/>
          </a:xfrm>
          <a:prstGeom prst="roundRect">
            <a:avLst>
              <a:gd name="adj" fmla="val 6122"/>
            </a:avLst>
          </a:prstGeom>
          <a:solidFill>
            <a:srgbClr val="35284E"/>
          </a:solidFill>
          <a:ln/>
        </p:spPr>
      </p:sp>
      <p:sp>
        <p:nvSpPr>
          <p:cNvPr id="64" name="Shape 58"/>
          <p:cNvSpPr/>
          <p:nvPr/>
        </p:nvSpPr>
        <p:spPr>
          <a:xfrm>
            <a:off x="8994775" y="4078288"/>
            <a:ext cx="165100" cy="206372"/>
          </a:xfrm>
          <a:custGeom>
            <a:avLst/>
            <a:gdLst/>
            <a:ahLst/>
            <a:cxnLst/>
            <a:rect l="l" t="t" r="r" b="b"/>
            <a:pathLst>
              <a:path w="165100" h="206372">
                <a:moveTo>
                  <a:pt x="165100" y="82550"/>
                </a:moveTo>
                <a:cubicBezTo>
                  <a:pt x="165100" y="134072"/>
                  <a:pt x="107944" y="187729"/>
                  <a:pt x="88752" y="204301"/>
                </a:cubicBezTo>
                <a:arcTo hR="10319" wR="10319" stAng="3183507" swAng="4432986"/>
                <a:cubicBezTo>
                  <a:pt x="57156" y="187729"/>
                  <a:pt x="0" y="134072"/>
                  <a:pt x="0" y="82550"/>
                </a:cubicBezTo>
                <a:arcTo hR="82550" wR="82550" stAng="10800000" swAng="10800000"/>
              </a:path>
            </a:pathLst>
          </a:custGeom>
          <a:noFill/>
          <a:ln w="20638">
            <a:solidFill>
              <a:srgbClr val="B3A6C7"/>
            </a:solidFill>
            <a:prstDash val="solid"/>
          </a:ln>
        </p:spPr>
      </p:sp>
      <p:sp>
        <p:nvSpPr>
          <p:cNvPr id="65" name="Shape 59"/>
          <p:cNvSpPr/>
          <p:nvPr/>
        </p:nvSpPr>
        <p:spPr>
          <a:xfrm>
            <a:off x="9046369" y="4129881"/>
            <a:ext cx="61912" cy="61912"/>
          </a:xfrm>
          <a:prstGeom prst="ellipse">
            <a:avLst/>
          </a:prstGeom>
          <a:noFill/>
          <a:ln w="20638">
            <a:solidFill>
              <a:srgbClr val="B3A6C7"/>
            </a:solidFill>
            <a:prstDash val="solid"/>
          </a:ln>
        </p:spPr>
      </p:sp>
      <p:sp>
        <p:nvSpPr>
          <p:cNvPr id="66" name="Text 60"/>
          <p:cNvSpPr/>
          <p:nvPr/>
        </p:nvSpPr>
        <p:spPr>
          <a:xfrm>
            <a:off x="9315450" y="4056802"/>
            <a:ext cx="287655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城市</a:t>
            </a:r>
            <a:endParaRPr lang="en-US" sz="1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7" name="Text 61"/>
          <p:cNvSpPr/>
          <p:nvPr/>
        </p:nvSpPr>
        <p:spPr>
          <a:xfrm>
            <a:off x="8953500" y="4530160"/>
            <a:ext cx="3238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票根换饮，城市商户联动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8" name="Text 62"/>
          <p:cNvSpPr/>
          <p:nvPr/>
        </p:nvSpPr>
        <p:spPr>
          <a:xfrm>
            <a:off x="8953500" y="5338339"/>
            <a:ext cx="3238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示意图（AI 生成）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9" name="Text 63"/>
          <p:cNvSpPr/>
          <p:nvPr/>
        </p:nvSpPr>
        <p:spPr>
          <a:xfrm>
            <a:off x="609600" y="5958187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0B42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北京警方曾提示大型活动禁带瓶装饮料（北京特定时段，非全国规定）：我们不发瓶装让观众带进场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A1E3F"/>
          </a:solidFill>
          <a:ln/>
        </p:spPr>
      </p:sp>
      <p:sp>
        <p:nvSpPr>
          <p:cNvPr id="3" name="Shape 1"/>
          <p:cNvSpPr/>
          <p:nvPr/>
        </p:nvSpPr>
        <p:spPr>
          <a:xfrm>
            <a:off x="11342576" y="315955"/>
            <a:ext cx="95700" cy="52842"/>
          </a:xfrm>
          <a:custGeom>
            <a:avLst/>
            <a:gdLst/>
            <a:ahLst/>
            <a:cxnLst/>
            <a:rect l="l" t="t" r="r" b="b"/>
            <a:pathLst>
              <a:path w="95700" h="52842">
                <a:moveTo>
                  <a:pt x="19701" y="370"/>
                </a:moveTo>
                <a:lnTo>
                  <a:pt x="84662" y="15325"/>
                </a:lnTo>
                <a:arcTo hR="14288" wR="14288" stAng="16988692" swAng="5395722"/>
                <a:lnTo>
                  <a:pt x="93234" y="41804"/>
                </a:lnTo>
                <a:arcTo hR="14288" wR="14288" stAng="788692" swAng="5395722"/>
                <a:lnTo>
                  <a:pt x="11129" y="37518"/>
                </a:lnTo>
                <a:arcTo hR="14288" wR="14288" stAng="6166363" swAng="5412911"/>
                <a:lnTo>
                  <a:pt x="2556" y="11038"/>
                </a:lnTo>
                <a:arcTo hR="14288" wR="14288" stAng="11588692" swAng="5395722"/>
                <a:close/>
              </a:path>
            </a:pathLst>
          </a:custGeom>
          <a:solidFill>
            <a:srgbClr val="E84F8A">
              <a:alpha val="9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1187169" y="319847"/>
            <a:ext cx="58508" cy="49232"/>
          </a:xfrm>
          <a:custGeom>
            <a:avLst/>
            <a:gdLst/>
            <a:ahLst/>
            <a:cxnLst/>
            <a:rect l="l" t="t" r="r" b="b"/>
            <a:pathLst>
              <a:path w="58508" h="49232">
                <a:moveTo>
                  <a:pt x="8230" y="13337"/>
                </a:moveTo>
                <a:lnTo>
                  <a:pt x="34138" y="1336"/>
                </a:lnTo>
                <a:arcTo hR="14288" wR="14288" stAng="14701647" swAng="5383575"/>
                <a:lnTo>
                  <a:pt x="57189" y="16861"/>
                </a:lnTo>
                <a:arcTo hR="14288" wR="14288" stAng="20111360" swAng="5394652"/>
                <a:lnTo>
                  <a:pt x="24328" y="47913"/>
                </a:lnTo>
                <a:arcTo hR="14288" wR="14288" stAng="3911360" swAng="5394652"/>
                <a:lnTo>
                  <a:pt x="1372" y="32387"/>
                </a:lnTo>
                <a:arcTo hR="14288" wR="14288" stAng="9280904" swAng="5414057"/>
                <a:close/>
              </a:path>
            </a:pathLst>
          </a:custGeom>
          <a:solidFill>
            <a:srgbClr val="F0B429">
              <a:alpha val="9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10535744" y="270557"/>
            <a:ext cx="122361" cy="122303"/>
          </a:xfrm>
          <a:custGeom>
            <a:avLst/>
            <a:gdLst/>
            <a:ahLst/>
            <a:cxnLst/>
            <a:rect l="l" t="t" r="r" b="b"/>
            <a:pathLst>
              <a:path w="122361" h="122303">
                <a:moveTo>
                  <a:pt x="3192" y="57103"/>
                </a:moveTo>
                <a:lnTo>
                  <a:pt x="45102" y="5287"/>
                </a:lnTo>
                <a:arcTo hR="14288" wR="14288" stAng="13142661" swAng="5400382"/>
                <a:lnTo>
                  <a:pt x="117016" y="45102"/>
                </a:lnTo>
                <a:arcTo hR="14288" wR="14288" stAng="18524833" swAng="5403820"/>
                <a:lnTo>
                  <a:pt x="77201" y="117016"/>
                </a:lnTo>
                <a:arcTo hR="14288" wR="14288" stAng="2342661" swAng="5400382"/>
                <a:lnTo>
                  <a:pt x="5287" y="77201"/>
                </a:lnTo>
                <a:arcTo hR="14288" wR="14288" stAng="7742661" swAng="5400382"/>
                <a:close/>
              </a:path>
            </a:pathLst>
          </a:custGeom>
          <a:solidFill>
            <a:srgbClr val="4FC1E9">
              <a:alpha val="9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11929089" y="157856"/>
            <a:ext cx="122572" cy="122525"/>
          </a:xfrm>
          <a:custGeom>
            <a:avLst/>
            <a:gdLst/>
            <a:ahLst/>
            <a:cxnLst/>
            <a:rect l="l" t="t" r="r" b="b"/>
            <a:pathLst>
              <a:path w="122572" h="122525">
                <a:moveTo>
                  <a:pt x="76316" y="5117"/>
                </a:moveTo>
                <a:lnTo>
                  <a:pt x="119178" y="56171"/>
                </a:lnTo>
                <a:arcTo hR="14288" wR="14288" stAng="19180949" swAng="5420474"/>
                <a:lnTo>
                  <a:pt x="66410" y="119131"/>
                </a:lnTo>
                <a:arcTo hR="14288" wR="14288" stAng="2980949" swAng="5420474"/>
                <a:lnTo>
                  <a:pt x="3354" y="66363"/>
                </a:lnTo>
                <a:arcTo hR="14288" wR="14288" stAng="8395629" swAng="5423300"/>
                <a:lnTo>
                  <a:pt x="56218" y="3307"/>
                </a:lnTo>
                <a:arcTo hR="14288" wR="14288" stAng="13813235" swAng="5390985"/>
                <a:close/>
              </a:path>
            </a:pathLst>
          </a:custGeom>
          <a:solidFill>
            <a:srgbClr val="9BE36D">
              <a:alpha val="9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0990910" y="315862"/>
            <a:ext cx="62268" cy="62173"/>
          </a:xfrm>
          <a:custGeom>
            <a:avLst/>
            <a:gdLst/>
            <a:ahLst/>
            <a:cxnLst/>
            <a:rect l="l" t="t" r="r" b="b"/>
            <a:pathLst>
              <a:path w="62268" h="62173">
                <a:moveTo>
                  <a:pt x="37802" y="4178"/>
                </a:moveTo>
                <a:lnTo>
                  <a:pt x="58090" y="24371"/>
                </a:lnTo>
                <a:arcTo hR="14288" wR="14288" stAng="18902139" swAng="5395722"/>
                <a:lnTo>
                  <a:pt x="44564" y="57995"/>
                </a:lnTo>
                <a:arcTo hR="14288" wR="14288" stAng="2702139" swAng="5395722"/>
                <a:lnTo>
                  <a:pt x="4178" y="37802"/>
                </a:lnTo>
                <a:arcTo hR="14288" wR="14288" stAng="8102139" swAng="5395722"/>
                <a:lnTo>
                  <a:pt x="17609" y="4178"/>
                </a:lnTo>
                <a:arcTo hR="14288" wR="14288" stAng="13502139" swAng="5395722"/>
                <a:close/>
              </a:path>
            </a:pathLst>
          </a:custGeom>
          <a:solidFill>
            <a:srgbClr val="E84F8A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162828" y="425391"/>
            <a:ext cx="128103" cy="79906"/>
          </a:xfrm>
          <a:custGeom>
            <a:avLst/>
            <a:gdLst/>
            <a:ahLst/>
            <a:cxnLst/>
            <a:rect l="l" t="t" r="r" b="b"/>
            <a:pathLst>
              <a:path w="128103" h="79906">
                <a:moveTo>
                  <a:pt x="23904" y="1234"/>
                </a:moveTo>
                <a:lnTo>
                  <a:pt x="119630" y="43811"/>
                </a:lnTo>
                <a:arcTo hR="14288" wR="14288" stAng="17640841" swAng="5398472"/>
                <a:lnTo>
                  <a:pt x="123059" y="71433"/>
                </a:lnTo>
                <a:arcTo hR="14288" wR="14288" stAng="1440841" swAng="5398472"/>
                <a:lnTo>
                  <a:pt x="8473" y="36000"/>
                </a:lnTo>
                <a:arcTo hR="14288" wR="14288" stAng="6840841" swAng="5398472"/>
                <a:lnTo>
                  <a:pt x="5044" y="8473"/>
                </a:lnTo>
                <a:arcTo hR="14288" wR="14288" stAng="12240841" swAng="5398472"/>
                <a:close/>
              </a:path>
            </a:pathLst>
          </a:custGeom>
          <a:solidFill>
            <a:srgbClr val="F0B429">
              <a:alpha val="9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11179101" y="432329"/>
            <a:ext cx="152612" cy="138706"/>
          </a:xfrm>
          <a:custGeom>
            <a:avLst/>
            <a:gdLst/>
            <a:ahLst/>
            <a:cxnLst/>
            <a:rect l="l" t="t" r="r" b="b"/>
            <a:pathLst>
              <a:path w="152612" h="138706">
                <a:moveTo>
                  <a:pt x="7155" y="54303"/>
                </a:moveTo>
                <a:lnTo>
                  <a:pt x="97833" y="1916"/>
                </a:lnTo>
                <a:arcTo hR="14288" wR="14288" stAng="14399192" swAng="5403820"/>
                <a:lnTo>
                  <a:pt x="150696" y="64876"/>
                </a:lnTo>
                <a:arcTo hR="14288" wR="14288" stAng="19799192" swAng="5403820"/>
                <a:lnTo>
                  <a:pt x="54780" y="136790"/>
                </a:lnTo>
                <a:arcTo hR="14288" wR="14288" stAng="3599192" swAng="5403820"/>
                <a:lnTo>
                  <a:pt x="1916" y="73830"/>
                </a:lnTo>
                <a:arcTo hR="14288" wR="14288" stAng="8999192" swAng="5403820"/>
                <a:close/>
              </a:path>
            </a:pathLst>
          </a:custGeom>
          <a:solidFill>
            <a:srgbClr val="4FC1E9">
              <a:alpha val="90000"/>
            </a:srgbClr>
          </a:solidFill>
          <a:ln/>
        </p:spPr>
      </p:sp>
      <p:sp>
        <p:nvSpPr>
          <p:cNvPr id="10" name="pptwise-slidenum-s0009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09600" y="285750"/>
            <a:ext cx="428625" cy="285750"/>
          </a:xfrm>
          <a:prstGeom prst="roundRect">
            <a:avLst>
              <a:gd name="adj" fmla="val 20000"/>
            </a:avLst>
          </a:prstGeom>
          <a:solidFill>
            <a:srgbClr val="E84F8A"/>
          </a:solidFill>
          <a:ln/>
        </p:spPr>
      </p:sp>
      <p:sp>
        <p:nvSpPr>
          <p:cNvPr id="13" name="Text 11"/>
          <p:cNvSpPr/>
          <p:nvPr/>
        </p:nvSpPr>
        <p:spPr>
          <a:xfrm>
            <a:off x="0" y="366289"/>
            <a:ext cx="15906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spc="75" kern="0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900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981075" y="285750"/>
            <a:ext cx="514350" cy="285750"/>
          </a:xfrm>
          <a:prstGeom prst="roundRect">
            <a:avLst>
              <a:gd name="adj" fmla="val 20000"/>
            </a:avLst>
          </a:prstGeom>
          <a:solidFill>
            <a:srgbClr val="35284E"/>
          </a:solidFill>
          <a:ln/>
        </p:spPr>
      </p:sp>
      <p:sp>
        <p:nvSpPr>
          <p:cNvPr id="15" name="Text 13"/>
          <p:cNvSpPr/>
          <p:nvPr/>
        </p:nvSpPr>
        <p:spPr>
          <a:xfrm>
            <a:off x="1114425" y="347962"/>
            <a:ext cx="1107757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同行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990600" y="285750"/>
            <a:ext cx="0" cy="285750"/>
          </a:xfrm>
          <a:prstGeom prst="line">
            <a:avLst/>
          </a:prstGeom>
          <a:noFill/>
          <a:ln w="19050">
            <a:solidFill>
              <a:srgbClr val="2A1E3F"/>
            </a:solidFill>
            <a:prstDash val="dash"/>
          </a:ln>
        </p:spPr>
      </p:sp>
      <p:sp>
        <p:nvSpPr>
          <p:cNvPr id="17" name="Shape 15"/>
          <p:cNvSpPr/>
          <p:nvPr/>
        </p:nvSpPr>
        <p:spPr>
          <a:xfrm>
            <a:off x="923925" y="228600"/>
            <a:ext cx="114300" cy="11430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18" name="Shape 16"/>
          <p:cNvSpPr/>
          <p:nvPr/>
        </p:nvSpPr>
        <p:spPr>
          <a:xfrm>
            <a:off x="923925" y="514350"/>
            <a:ext cx="114300" cy="11430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19" name="Text 17"/>
          <p:cNvSpPr/>
          <p:nvPr/>
        </p:nvSpPr>
        <p:spPr>
          <a:xfrm>
            <a:off x="609600" y="1231493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同行做过饮品站、联名和买赠门票，但没有一例公开可归因的销量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09600" y="1828800"/>
            <a:ext cx="2705100" cy="1847850"/>
          </a:xfrm>
          <a:prstGeom prst="roundRect">
            <a:avLst>
              <a:gd name="adj" fmla="val 6186"/>
            </a:avLst>
          </a:prstGeom>
          <a:solidFill>
            <a:srgbClr val="35284E"/>
          </a:solidFill>
          <a:ln/>
        </p:spPr>
      </p:sp>
      <p:sp>
        <p:nvSpPr>
          <p:cNvPr id="21" name="Shape 19"/>
          <p:cNvSpPr/>
          <p:nvPr/>
        </p:nvSpPr>
        <p:spPr>
          <a:xfrm>
            <a:off x="833437" y="2070100"/>
            <a:ext cx="104775" cy="122238"/>
          </a:xfrm>
          <a:custGeom>
            <a:avLst/>
            <a:gdLst/>
            <a:ahLst/>
            <a:cxnLst/>
            <a:rect l="l" t="t" r="r" b="b"/>
            <a:pathLst>
              <a:path w="104775" h="122238">
                <a:moveTo>
                  <a:pt x="0" y="0"/>
                </a:moveTo>
                <a:lnTo>
                  <a:pt x="15280" y="107220"/>
                </a:lnTo>
                <a:arcTo hR="17463" wR="17463" stAng="10317297" swAng="-4951131"/>
                <a:lnTo>
                  <a:pt x="72382" y="122238"/>
                </a:lnTo>
                <a:arcTo hR="17463" wR="17463" stAng="5433834" swAng="-4951131"/>
                <a:lnTo>
                  <a:pt x="104775" y="0"/>
                </a:lnTo>
              </a:path>
            </a:pathLst>
          </a:custGeom>
          <a:noFill/>
          <a:ln w="17463">
            <a:solidFill>
              <a:srgbClr val="B3A6C7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24706" y="2070100"/>
            <a:ext cx="122238" cy="6548"/>
          </a:xfrm>
          <a:custGeom>
            <a:avLst/>
            <a:gdLst/>
            <a:ahLst/>
            <a:cxnLst/>
            <a:rect l="l" t="t" r="r" b="b"/>
            <a:pathLst>
              <a:path w="122238" h="6548">
                <a:moveTo>
                  <a:pt x="0" y="0"/>
                </a:moveTo>
                <a:lnTo>
                  <a:pt x="122238" y="0"/>
                </a:lnTo>
              </a:path>
            </a:pathLst>
          </a:custGeom>
          <a:noFill/>
          <a:ln w="17463">
            <a:solidFill>
              <a:srgbClr val="B3A6C7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42169" y="2126831"/>
            <a:ext cx="87313" cy="8775"/>
          </a:xfrm>
          <a:custGeom>
            <a:avLst/>
            <a:gdLst/>
            <a:ahLst/>
            <a:cxnLst/>
            <a:rect l="l" t="t" r="r" b="b"/>
            <a:pathLst>
              <a:path w="87313" h="8775">
                <a:moveTo>
                  <a:pt x="0" y="4388"/>
                </a:moveTo>
                <a:arcTo hR="56491" wR="56491" stAng="14836164" swAng="2727673"/>
                <a:arcTo hR="56491" wR="56491" stAng="6763836" swAng="-2727673"/>
              </a:path>
            </a:pathLst>
          </a:custGeom>
          <a:noFill/>
          <a:ln w="17463">
            <a:solidFill>
              <a:srgbClr val="B3A6C7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85825" y="2017713"/>
            <a:ext cx="26194" cy="52388"/>
          </a:xfrm>
          <a:custGeom>
            <a:avLst/>
            <a:gdLst/>
            <a:ahLst/>
            <a:cxnLst/>
            <a:rect l="l" t="t" r="r" b="b"/>
            <a:pathLst>
              <a:path w="26194" h="52388">
                <a:moveTo>
                  <a:pt x="0" y="52388"/>
                </a:moveTo>
                <a:lnTo>
                  <a:pt x="8731" y="0"/>
                </a:lnTo>
                <a:lnTo>
                  <a:pt x="26194" y="0"/>
                </a:lnTo>
              </a:path>
            </a:pathLst>
          </a:custGeom>
          <a:noFill/>
          <a:ln w="17463">
            <a:solidFill>
              <a:srgbClr val="B3A6C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85850" y="2015921"/>
            <a:ext cx="111061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沪上阿姨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781050" y="2318914"/>
            <a:ext cx="114109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茶饮 · 2024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781050" y="2557762"/>
            <a:ext cx="114109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巡演联名双杯套餐，12 城 700 多家门店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781050" y="3055144"/>
            <a:ext cx="2362200" cy="0"/>
          </a:xfrm>
          <a:prstGeom prst="line">
            <a:avLst/>
          </a:prstGeom>
          <a:noFill/>
          <a:ln w="14288">
            <a:solidFill>
              <a:srgbClr val="4A3A66"/>
            </a:solidFill>
            <a:prstDash val="dash"/>
          </a:ln>
        </p:spPr>
      </p:sp>
      <p:sp>
        <p:nvSpPr>
          <p:cNvPr id="29" name="Text 27"/>
          <p:cNvSpPr/>
          <p:nvPr/>
        </p:nvSpPr>
        <p:spPr>
          <a:xfrm>
            <a:off x="781050" y="3176887"/>
            <a:ext cx="114109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 分钟销量破 1 万份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785813" y="3395663"/>
            <a:ext cx="638175" cy="200025"/>
          </a:xfrm>
          <a:prstGeom prst="roundRect">
            <a:avLst>
              <a:gd name="adj" fmla="val 52381"/>
            </a:avLst>
          </a:prstGeom>
          <a:noFill/>
          <a:ln w="9525">
            <a:solidFill>
              <a:srgbClr val="F0B429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0" y="3433339"/>
            <a:ext cx="2209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0B42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企业口径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3467100" y="1828800"/>
            <a:ext cx="2705100" cy="1847850"/>
          </a:xfrm>
          <a:prstGeom prst="roundRect">
            <a:avLst>
              <a:gd name="adj" fmla="val 6186"/>
            </a:avLst>
          </a:prstGeom>
          <a:solidFill>
            <a:srgbClr val="35284E"/>
          </a:solidFill>
          <a:ln/>
        </p:spPr>
      </p:sp>
      <p:sp>
        <p:nvSpPr>
          <p:cNvPr id="33" name="Shape 31"/>
          <p:cNvSpPr/>
          <p:nvPr/>
        </p:nvSpPr>
        <p:spPr>
          <a:xfrm>
            <a:off x="3664714" y="2017690"/>
            <a:ext cx="157222" cy="174670"/>
          </a:xfrm>
          <a:custGeom>
            <a:avLst/>
            <a:gdLst/>
            <a:ahLst/>
            <a:cxnLst/>
            <a:rect l="l" t="t" r="r" b="b"/>
            <a:pathLst>
              <a:path w="157222" h="174670">
                <a:moveTo>
                  <a:pt x="8761" y="104798"/>
                </a:moveTo>
                <a:arcTo hR="8731" wR="8731" stAng="5388279" swAng="7754754"/>
                <a:lnTo>
                  <a:pt x="88390" y="1507"/>
                </a:lnTo>
                <a:arcTo hR="4366" wR="4366" stAng="13254236" swAng="9268521"/>
                <a:lnTo>
                  <a:pt x="79135" y="58086"/>
                </a:lnTo>
                <a:arcTo hR="8731" wR="8731" stAng="12029258" swAng="-6640439"/>
                <a:lnTo>
                  <a:pt x="148461" y="69873"/>
                </a:lnTo>
                <a:arcTo hR="8731" wR="8731" stAng="16188279" swAng="7754754"/>
                <a:lnTo>
                  <a:pt x="68832" y="173163"/>
                </a:lnTo>
                <a:arcTo hR="4366" wR="4366" stAng="2454236" swAng="9268521"/>
                <a:lnTo>
                  <a:pt x="78087" y="116585"/>
                </a:lnTo>
                <a:arcTo hR="8731" wR="8731" stAng="1229258" swAng="-6640439"/>
                <a:close/>
              </a:path>
            </a:pathLst>
          </a:custGeom>
          <a:noFill/>
          <a:ln w="17463">
            <a:solidFill>
              <a:srgbClr val="B3A6C7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943350" y="2015921"/>
            <a:ext cx="82486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战马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3638550" y="2318914"/>
            <a:ext cx="85534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能量饮料 · 2025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3638550" y="2557762"/>
            <a:ext cx="85534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新疆超级草莓音乐节全场饮品站冠名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3638550" y="3055144"/>
            <a:ext cx="2362200" cy="0"/>
          </a:xfrm>
          <a:prstGeom prst="line">
            <a:avLst/>
          </a:prstGeom>
          <a:noFill/>
          <a:ln w="14288">
            <a:solidFill>
              <a:srgbClr val="4A3A66"/>
            </a:solidFill>
            <a:prstDash val="dash"/>
          </a:ln>
        </p:spPr>
      </p:sp>
      <p:sp>
        <p:nvSpPr>
          <p:cNvPr id="38" name="Text 36"/>
          <p:cNvSpPr/>
          <p:nvPr/>
        </p:nvSpPr>
        <p:spPr>
          <a:xfrm>
            <a:off x="3638550" y="3176887"/>
            <a:ext cx="85534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现场近 8 万乐迷（全场人数）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3643313" y="3395663"/>
            <a:ext cx="638175" cy="200025"/>
          </a:xfrm>
          <a:prstGeom prst="roundRect">
            <a:avLst>
              <a:gd name="adj" fmla="val 52381"/>
            </a:avLst>
          </a:prstGeom>
          <a:noFill/>
          <a:ln w="9525">
            <a:solidFill>
              <a:srgbClr val="F0B429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0" y="3433339"/>
            <a:ext cx="7924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0B42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品牌软文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6324600" y="1828800"/>
            <a:ext cx="2705100" cy="1847850"/>
          </a:xfrm>
          <a:prstGeom prst="roundRect">
            <a:avLst>
              <a:gd name="adj" fmla="val 6186"/>
            </a:avLst>
          </a:prstGeom>
          <a:solidFill>
            <a:srgbClr val="35284E"/>
          </a:solidFill>
          <a:ln/>
        </p:spPr>
      </p:sp>
      <p:sp>
        <p:nvSpPr>
          <p:cNvPr id="42" name="Shape 40"/>
          <p:cNvSpPr/>
          <p:nvPr/>
        </p:nvSpPr>
        <p:spPr>
          <a:xfrm>
            <a:off x="6565900" y="2017713"/>
            <a:ext cx="69850" cy="6548"/>
          </a:xfrm>
          <a:custGeom>
            <a:avLst/>
            <a:gdLst/>
            <a:ahLst/>
            <a:cxnLst/>
            <a:rect l="l" t="t" r="r" b="b"/>
            <a:pathLst>
              <a:path w="69850" h="6548">
                <a:moveTo>
                  <a:pt x="0" y="0"/>
                </a:moveTo>
                <a:lnTo>
                  <a:pt x="69850" y="0"/>
                </a:lnTo>
              </a:path>
            </a:pathLst>
          </a:custGeom>
          <a:noFill/>
          <a:ln w="17463">
            <a:solidFill>
              <a:srgbClr val="B3A6C7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6557169" y="2017713"/>
            <a:ext cx="87313" cy="174625"/>
          </a:xfrm>
          <a:custGeom>
            <a:avLst/>
            <a:gdLst/>
            <a:ahLst/>
            <a:cxnLst/>
            <a:rect l="l" t="t" r="r" b="b"/>
            <a:pathLst>
              <a:path w="87313" h="174625">
                <a:moveTo>
                  <a:pt x="17463" y="0"/>
                </a:moveTo>
                <a:lnTo>
                  <a:pt x="17463" y="24351"/>
                </a:lnTo>
                <a:arcTo hR="34925" wR="34925" stAng="88" swAng="2021628"/>
                <a:lnTo>
                  <a:pt x="5867" y="52318"/>
                </a:lnTo>
                <a:arcTo hR="34925" wR="34925" stAng="12821716" swAng="-2022487"/>
                <a:lnTo>
                  <a:pt x="0" y="157163"/>
                </a:lnTo>
                <a:arcTo hR="17463" wR="17463" stAng="10800000" swAng="-5400000"/>
                <a:lnTo>
                  <a:pt x="69850" y="174625"/>
                </a:lnTo>
                <a:arcTo hR="17463" wR="17463" stAng="5400000" swAng="-5400000"/>
                <a:lnTo>
                  <a:pt x="87313" y="71692"/>
                </a:lnTo>
                <a:arcTo hR="34925" wR="34925" stAng="21599912" swAng="-2021628"/>
                <a:lnTo>
                  <a:pt x="75717" y="43726"/>
                </a:lnTo>
                <a:arcTo hR="34925" wR="34925" stAng="8778284" swAng="2022487"/>
                <a:lnTo>
                  <a:pt x="69850" y="0"/>
                </a:lnTo>
              </a:path>
            </a:pathLst>
          </a:custGeom>
          <a:noFill/>
          <a:ln w="17463">
            <a:solidFill>
              <a:srgbClr val="B3A6C7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6557169" y="2126833"/>
            <a:ext cx="87313" cy="8774"/>
          </a:xfrm>
          <a:custGeom>
            <a:avLst/>
            <a:gdLst/>
            <a:ahLst/>
            <a:cxnLst/>
            <a:rect l="l" t="t" r="r" b="b"/>
            <a:pathLst>
              <a:path w="87313" h="8774">
                <a:moveTo>
                  <a:pt x="0" y="4386"/>
                </a:moveTo>
                <a:arcTo hR="56509" wR="56509" stAng="14836609" swAng="2726782"/>
                <a:arcTo hR="56491" wR="56491" stAng="6763836" swAng="-2727673"/>
              </a:path>
            </a:pathLst>
          </a:custGeom>
          <a:noFill/>
          <a:ln w="17463">
            <a:solidFill>
              <a:srgbClr val="B3A6C7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800850" y="2015921"/>
            <a:ext cx="53911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畅轻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6496050" y="2318914"/>
            <a:ext cx="56959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乳品 · 2025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6496050" y="2557762"/>
            <a:ext cx="56959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草莓音乐节联名包装，买酸奶抽门票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Shape 46"/>
          <p:cNvSpPr/>
          <p:nvPr/>
        </p:nvSpPr>
        <p:spPr>
          <a:xfrm>
            <a:off x="6496050" y="3055144"/>
            <a:ext cx="2362200" cy="0"/>
          </a:xfrm>
          <a:prstGeom prst="line">
            <a:avLst/>
          </a:prstGeom>
          <a:noFill/>
          <a:ln w="14288">
            <a:solidFill>
              <a:srgbClr val="4A3A66"/>
            </a:solidFill>
            <a:prstDash val="dash"/>
          </a:ln>
        </p:spPr>
      </p:sp>
      <p:sp>
        <p:nvSpPr>
          <p:cNvPr id="49" name="Text 47"/>
          <p:cNvSpPr/>
          <p:nvPr/>
        </p:nvSpPr>
        <p:spPr>
          <a:xfrm>
            <a:off x="6496050" y="3176887"/>
            <a:ext cx="56959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未披露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Shape 48"/>
          <p:cNvSpPr/>
          <p:nvPr/>
        </p:nvSpPr>
        <p:spPr>
          <a:xfrm>
            <a:off x="6500813" y="3395663"/>
            <a:ext cx="638175" cy="200025"/>
          </a:xfrm>
          <a:prstGeom prst="roundRect">
            <a:avLst>
              <a:gd name="adj" fmla="val 52381"/>
            </a:avLst>
          </a:prstGeom>
          <a:noFill/>
          <a:ln w="9525">
            <a:solidFill>
              <a:srgbClr val="B3A6C7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1447800" y="3433339"/>
            <a:ext cx="107442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营销媒体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Shape 50"/>
          <p:cNvSpPr/>
          <p:nvPr/>
        </p:nvSpPr>
        <p:spPr>
          <a:xfrm>
            <a:off x="609600" y="3829050"/>
            <a:ext cx="2705100" cy="1847850"/>
          </a:xfrm>
          <a:prstGeom prst="roundRect">
            <a:avLst>
              <a:gd name="adj" fmla="val 6186"/>
            </a:avLst>
          </a:prstGeom>
          <a:solidFill>
            <a:srgbClr val="35284E"/>
          </a:solidFill>
          <a:ln/>
        </p:spPr>
      </p:sp>
      <p:sp>
        <p:nvSpPr>
          <p:cNvPr id="53" name="Shape 51"/>
          <p:cNvSpPr/>
          <p:nvPr/>
        </p:nvSpPr>
        <p:spPr>
          <a:xfrm>
            <a:off x="842169" y="4096544"/>
            <a:ext cx="87313" cy="95678"/>
          </a:xfrm>
          <a:custGeom>
            <a:avLst/>
            <a:gdLst/>
            <a:ahLst/>
            <a:cxnLst/>
            <a:rect l="l" t="t" r="r" b="b"/>
            <a:pathLst>
              <a:path w="87313" h="95678">
                <a:moveTo>
                  <a:pt x="0" y="0"/>
                </a:moveTo>
                <a:lnTo>
                  <a:pt x="35624" y="90368"/>
                </a:lnTo>
                <a:arcTo hR="8731" wR="8731" stAng="9415565" swAng="-8031130"/>
                <a:lnTo>
                  <a:pt x="87313" y="0"/>
                </a:lnTo>
              </a:path>
            </a:pathLst>
          </a:custGeom>
          <a:noFill/>
          <a:ln w="17463">
            <a:solidFill>
              <a:srgbClr val="B3A6C7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842169" y="4017963"/>
            <a:ext cx="87313" cy="43656"/>
          </a:xfrm>
          <a:custGeom>
            <a:avLst/>
            <a:gdLst/>
            <a:ahLst/>
            <a:cxnLst/>
            <a:rect l="l" t="t" r="r" b="b"/>
            <a:pathLst>
              <a:path w="87313" h="43656">
                <a:moveTo>
                  <a:pt x="87313" y="43656"/>
                </a:moveTo>
                <a:arcTo hR="43656" wR="43656" stAng="0" swAng="-10800000"/>
              </a:path>
            </a:pathLst>
          </a:custGeom>
          <a:noFill/>
          <a:ln w="17463">
            <a:solidFill>
              <a:srgbClr val="B3A6C7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824706" y="4061619"/>
            <a:ext cx="122238" cy="34925"/>
          </a:xfrm>
          <a:custGeom>
            <a:avLst/>
            <a:gdLst/>
            <a:ahLst/>
            <a:cxnLst/>
            <a:rect l="l" t="t" r="r" b="b"/>
            <a:pathLst>
              <a:path w="122238" h="34925">
                <a:moveTo>
                  <a:pt x="104775" y="0"/>
                </a:moveTo>
                <a:arcTo hR="17463" wR="17463" stAng="16200000" swAng="10800000"/>
                <a:lnTo>
                  <a:pt x="17463" y="34925"/>
                </a:lnTo>
                <a:arcTo hR="17463" wR="17463" stAng="5400000" swAng="10800000"/>
              </a:path>
            </a:pathLst>
          </a:custGeom>
          <a:noFill/>
          <a:ln w="17463">
            <a:solidFill>
              <a:srgbClr val="B3A6C7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1085850" y="4016171"/>
            <a:ext cx="111061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伊利须尽欢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Text 55"/>
          <p:cNvSpPr/>
          <p:nvPr/>
        </p:nvSpPr>
        <p:spPr>
          <a:xfrm>
            <a:off x="781050" y="4319164"/>
            <a:ext cx="114109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乳品 · 2024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781050" y="4558012"/>
            <a:ext cx="114109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冠名 3 场演唱会，现场设销售点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9" name="Shape 57"/>
          <p:cNvSpPr/>
          <p:nvPr/>
        </p:nvSpPr>
        <p:spPr>
          <a:xfrm>
            <a:off x="781050" y="5055394"/>
            <a:ext cx="2362200" cy="0"/>
          </a:xfrm>
          <a:prstGeom prst="line">
            <a:avLst/>
          </a:prstGeom>
          <a:noFill/>
          <a:ln w="14288">
            <a:solidFill>
              <a:srgbClr val="4A3A66"/>
            </a:solidFill>
            <a:prstDash val="dash"/>
          </a:ln>
        </p:spPr>
      </p:sp>
      <p:sp>
        <p:nvSpPr>
          <p:cNvPr id="60" name="Text 58"/>
          <p:cNvSpPr/>
          <p:nvPr/>
        </p:nvSpPr>
        <p:spPr>
          <a:xfrm>
            <a:off x="781050" y="5177137"/>
            <a:ext cx="114109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微博曝光超过 11 亿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1" name="Shape 59"/>
          <p:cNvSpPr/>
          <p:nvPr/>
        </p:nvSpPr>
        <p:spPr>
          <a:xfrm>
            <a:off x="785813" y="5395913"/>
            <a:ext cx="638175" cy="200025"/>
          </a:xfrm>
          <a:prstGeom prst="roundRect">
            <a:avLst>
              <a:gd name="adj" fmla="val 52381"/>
            </a:avLst>
          </a:prstGeom>
          <a:noFill/>
          <a:ln w="9525">
            <a:solidFill>
              <a:srgbClr val="F0B429"/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0" y="5433589"/>
            <a:ext cx="2209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0B42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企业口径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3" name="Shape 61"/>
          <p:cNvSpPr/>
          <p:nvPr/>
        </p:nvSpPr>
        <p:spPr>
          <a:xfrm>
            <a:off x="3467100" y="3829050"/>
            <a:ext cx="2705100" cy="1847850"/>
          </a:xfrm>
          <a:prstGeom prst="roundRect">
            <a:avLst>
              <a:gd name="adj" fmla="val 6186"/>
            </a:avLst>
          </a:prstGeom>
          <a:solidFill>
            <a:srgbClr val="35284E"/>
          </a:solidFill>
          <a:ln/>
        </p:spPr>
      </p:sp>
      <p:sp>
        <p:nvSpPr>
          <p:cNvPr id="64" name="Shape 62"/>
          <p:cNvSpPr/>
          <p:nvPr/>
        </p:nvSpPr>
        <p:spPr>
          <a:xfrm>
            <a:off x="3708400" y="4192588"/>
            <a:ext cx="69850" cy="6548"/>
          </a:xfrm>
          <a:custGeom>
            <a:avLst/>
            <a:gdLst/>
            <a:ahLst/>
            <a:cxnLst/>
            <a:rect l="l" t="t" r="r" b="b"/>
            <a:pathLst>
              <a:path w="69850" h="6548">
                <a:moveTo>
                  <a:pt x="0" y="0"/>
                </a:moveTo>
                <a:lnTo>
                  <a:pt x="69850" y="0"/>
                </a:lnTo>
              </a:path>
            </a:pathLst>
          </a:custGeom>
          <a:noFill/>
          <a:ln w="17463">
            <a:solidFill>
              <a:srgbClr val="B3A6C7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3699669" y="4087812"/>
            <a:ext cx="87313" cy="6548"/>
          </a:xfrm>
          <a:custGeom>
            <a:avLst/>
            <a:gdLst/>
            <a:ahLst/>
            <a:cxnLst/>
            <a:rect l="l" t="t" r="r" b="b"/>
            <a:pathLst>
              <a:path w="87313" h="6548">
                <a:moveTo>
                  <a:pt x="0" y="0"/>
                </a:moveTo>
                <a:lnTo>
                  <a:pt x="87313" y="0"/>
                </a:lnTo>
              </a:path>
            </a:pathLst>
          </a:custGeom>
          <a:noFill/>
          <a:ln w="17463">
            <a:solidFill>
              <a:srgbClr val="B3A6C7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3743325" y="4131469"/>
            <a:ext cx="6548" cy="61119"/>
          </a:xfrm>
          <a:custGeom>
            <a:avLst/>
            <a:gdLst/>
            <a:ahLst/>
            <a:cxnLst/>
            <a:rect l="l" t="t" r="r" b="b"/>
            <a:pathLst>
              <a:path w="6548" h="61119">
                <a:moveTo>
                  <a:pt x="0" y="0"/>
                </a:moveTo>
                <a:lnTo>
                  <a:pt x="0" y="61119"/>
                </a:lnTo>
              </a:path>
            </a:pathLst>
          </a:custGeom>
          <a:noFill/>
          <a:ln w="17463">
            <a:solidFill>
              <a:srgbClr val="B3A6C7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3699669" y="4017963"/>
            <a:ext cx="87313" cy="113506"/>
          </a:xfrm>
          <a:custGeom>
            <a:avLst/>
            <a:gdLst/>
            <a:ahLst/>
            <a:cxnLst/>
            <a:rect l="l" t="t" r="r" b="b"/>
            <a:pathLst>
              <a:path w="87313" h="113506">
                <a:moveTo>
                  <a:pt x="43656" y="113506"/>
                </a:moveTo>
                <a:arcTo hR="43656" wR="43656" stAng="5400000" swAng="-5400000"/>
                <a:cubicBezTo>
                  <a:pt x="87313" y="52388"/>
                  <a:pt x="82947" y="34925"/>
                  <a:pt x="69850" y="0"/>
                </a:cubicBezTo>
                <a:lnTo>
                  <a:pt x="17463" y="0"/>
                </a:lnTo>
                <a:cubicBezTo>
                  <a:pt x="4366" y="34925"/>
                  <a:pt x="0" y="52388"/>
                  <a:pt x="0" y="69850"/>
                </a:cubicBezTo>
                <a:arcTo hR="43656" wR="43656" stAng="10800000" swAng="-5400000"/>
                <a:close/>
              </a:path>
            </a:pathLst>
          </a:custGeom>
          <a:noFill/>
          <a:ln w="17463">
            <a:solidFill>
              <a:srgbClr val="B3A6C7"/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3943350" y="4016171"/>
            <a:ext cx="82486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洋河梦之蓝 M6+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9" name="Text 67"/>
          <p:cNvSpPr/>
          <p:nvPr/>
        </p:nvSpPr>
        <p:spPr>
          <a:xfrm>
            <a:off x="3638550" y="4319164"/>
            <a:ext cx="85534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白酒 · 2024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0" name="Text 68"/>
          <p:cNvSpPr/>
          <p:nvPr/>
        </p:nvSpPr>
        <p:spPr>
          <a:xfrm>
            <a:off x="3638550" y="4558012"/>
            <a:ext cx="85534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巡演 8 城冠名，扫码开瓶得票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1" name="Shape 69"/>
          <p:cNvSpPr/>
          <p:nvPr/>
        </p:nvSpPr>
        <p:spPr>
          <a:xfrm>
            <a:off x="3638550" y="5055394"/>
            <a:ext cx="2362200" cy="0"/>
          </a:xfrm>
          <a:prstGeom prst="line">
            <a:avLst/>
          </a:prstGeom>
          <a:noFill/>
          <a:ln w="14288">
            <a:solidFill>
              <a:srgbClr val="4A3A66"/>
            </a:solidFill>
            <a:prstDash val="dash"/>
          </a:ln>
        </p:spPr>
      </p:sp>
      <p:sp>
        <p:nvSpPr>
          <p:cNvPr id="72" name="Text 70"/>
          <p:cNvSpPr/>
          <p:nvPr/>
        </p:nvSpPr>
        <p:spPr>
          <a:xfrm>
            <a:off x="3638550" y="5177137"/>
            <a:ext cx="85534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视频播放突破 50 亿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3" name="Shape 71"/>
          <p:cNvSpPr/>
          <p:nvPr/>
        </p:nvSpPr>
        <p:spPr>
          <a:xfrm>
            <a:off x="3643313" y="5395913"/>
            <a:ext cx="638175" cy="200025"/>
          </a:xfrm>
          <a:prstGeom prst="roundRect">
            <a:avLst>
              <a:gd name="adj" fmla="val 52381"/>
            </a:avLst>
          </a:prstGeom>
          <a:noFill/>
          <a:ln w="9525">
            <a:solidFill>
              <a:srgbClr val="F0B429"/>
            </a:solidFill>
            <a:prstDash val="solid"/>
          </a:ln>
        </p:spPr>
      </p:sp>
      <p:sp>
        <p:nvSpPr>
          <p:cNvPr id="74" name="Text 72"/>
          <p:cNvSpPr/>
          <p:nvPr/>
        </p:nvSpPr>
        <p:spPr>
          <a:xfrm>
            <a:off x="0" y="5433589"/>
            <a:ext cx="7924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0B42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企业口径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5" name="Shape 73"/>
          <p:cNvSpPr/>
          <p:nvPr/>
        </p:nvSpPr>
        <p:spPr>
          <a:xfrm>
            <a:off x="6324600" y="3829050"/>
            <a:ext cx="2705100" cy="1847850"/>
          </a:xfrm>
          <a:prstGeom prst="roundRect">
            <a:avLst>
              <a:gd name="adj" fmla="val 6186"/>
            </a:avLst>
          </a:prstGeom>
          <a:solidFill>
            <a:srgbClr val="35284E"/>
          </a:solidFill>
          <a:ln/>
        </p:spPr>
      </p:sp>
      <p:sp>
        <p:nvSpPr>
          <p:cNvPr id="76" name="Shape 74"/>
          <p:cNvSpPr/>
          <p:nvPr/>
        </p:nvSpPr>
        <p:spPr>
          <a:xfrm>
            <a:off x="6522244" y="4026694"/>
            <a:ext cx="157163" cy="122238"/>
          </a:xfrm>
          <a:custGeom>
            <a:avLst/>
            <a:gdLst/>
            <a:ahLst/>
            <a:cxnLst/>
            <a:rect l="l" t="t" r="r" b="b"/>
            <a:pathLst>
              <a:path w="157163" h="122238">
                <a:moveTo>
                  <a:pt x="69850" y="26194"/>
                </a:moveTo>
                <a:arcTo hR="113506" wR="113506" stAng="5488537" swAng="-2389268"/>
                <a:arcTo hR="8731" wR="8731" stAng="13987806" swAng="7612194"/>
                <a:lnTo>
                  <a:pt x="157163" y="113506"/>
                </a:lnTo>
                <a:arcTo hR="8731" wR="8731" stAng="0" swAng="7612194"/>
                <a:arcTo hR="113506" wR="113506" stAng="18500731" swAng="-2389268"/>
                <a:lnTo>
                  <a:pt x="17463" y="96044"/>
                </a:lnTo>
                <a:arcTo hR="17463" wR="17463" stAng="5400000" swAng="5400000"/>
                <a:lnTo>
                  <a:pt x="0" y="43656"/>
                </a:lnTo>
                <a:arcTo hR="17463" wR="17463" stAng="10800000" swAng="5400000"/>
                <a:close/>
              </a:path>
            </a:pathLst>
          </a:custGeom>
          <a:noFill/>
          <a:ln w="17463">
            <a:solidFill>
              <a:srgbClr val="B3A6C7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6548438" y="4122738"/>
            <a:ext cx="52388" cy="69850"/>
          </a:xfrm>
          <a:custGeom>
            <a:avLst/>
            <a:gdLst/>
            <a:ahLst/>
            <a:cxnLst/>
            <a:rect l="l" t="t" r="r" b="b"/>
            <a:pathLst>
              <a:path w="52388" h="69850">
                <a:moveTo>
                  <a:pt x="0" y="0"/>
                </a:moveTo>
                <a:arcTo hR="104775" wR="104775" stAng="10800000" swAng="-2212194"/>
                <a:arcTo hR="17463" wR="17463" stAng="8587806" swAng="-10800000"/>
                <a:arcTo hR="69850" wR="69850" stAng="8587806" swAng="2212194"/>
              </a:path>
            </a:pathLst>
          </a:custGeom>
          <a:noFill/>
          <a:ln w="17463">
            <a:solidFill>
              <a:srgbClr val="B3A6C7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6565900" y="4052888"/>
            <a:ext cx="6548" cy="69850"/>
          </a:xfrm>
          <a:custGeom>
            <a:avLst/>
            <a:gdLst/>
            <a:ahLst/>
            <a:cxnLst/>
            <a:rect l="l" t="t" r="r" b="b"/>
            <a:pathLst>
              <a:path w="6548" h="69850">
                <a:moveTo>
                  <a:pt x="0" y="0"/>
                </a:moveTo>
                <a:lnTo>
                  <a:pt x="0" y="69850"/>
                </a:lnTo>
              </a:path>
            </a:pathLst>
          </a:custGeom>
          <a:noFill/>
          <a:ln w="17463">
            <a:solidFill>
              <a:srgbClr val="B3A6C7"/>
            </a:solidFill>
            <a:prstDash val="solid"/>
          </a:ln>
        </p:spPr>
      </p:sp>
      <p:sp>
        <p:nvSpPr>
          <p:cNvPr id="79" name="Text 77"/>
          <p:cNvSpPr/>
          <p:nvPr/>
        </p:nvSpPr>
        <p:spPr>
          <a:xfrm>
            <a:off x="6800850" y="4016171"/>
            <a:ext cx="53911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百事可乐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0" name="Text 78"/>
          <p:cNvSpPr/>
          <p:nvPr/>
        </p:nvSpPr>
        <p:spPr>
          <a:xfrm>
            <a:off x="6496050" y="4319164"/>
            <a:ext cx="56959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饮料 · 2023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1" name="Text 79"/>
          <p:cNvSpPr/>
          <p:nvPr/>
        </p:nvSpPr>
        <p:spPr>
          <a:xfrm>
            <a:off x="6496050" y="4558012"/>
            <a:ext cx="56959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TFBOYS 十年之约西安站主冠名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2" name="Shape 80"/>
          <p:cNvSpPr/>
          <p:nvPr/>
        </p:nvSpPr>
        <p:spPr>
          <a:xfrm>
            <a:off x="6496050" y="5055394"/>
            <a:ext cx="2362200" cy="0"/>
          </a:xfrm>
          <a:prstGeom prst="line">
            <a:avLst/>
          </a:prstGeom>
          <a:noFill/>
          <a:ln w="14288">
            <a:solidFill>
              <a:srgbClr val="4A3A66"/>
            </a:solidFill>
            <a:prstDash val="dash"/>
          </a:ln>
        </p:spPr>
      </p:sp>
      <p:sp>
        <p:nvSpPr>
          <p:cNvPr id="83" name="Text 81"/>
          <p:cNvSpPr/>
          <p:nvPr/>
        </p:nvSpPr>
        <p:spPr>
          <a:xfrm>
            <a:off x="6496050" y="5177137"/>
            <a:ext cx="56959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未披露品牌效果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4" name="Shape 82"/>
          <p:cNvSpPr/>
          <p:nvPr/>
        </p:nvSpPr>
        <p:spPr>
          <a:xfrm>
            <a:off x="6500813" y="5395913"/>
            <a:ext cx="638175" cy="200025"/>
          </a:xfrm>
          <a:prstGeom prst="roundRect">
            <a:avLst>
              <a:gd name="adj" fmla="val 52381"/>
            </a:avLst>
          </a:prstGeom>
          <a:noFill/>
          <a:ln w="9525">
            <a:solidFill>
              <a:srgbClr val="B3A6C7"/>
            </a:solidFill>
            <a:prstDash val="solid"/>
          </a:ln>
        </p:spPr>
      </p:sp>
      <p:sp>
        <p:nvSpPr>
          <p:cNvPr id="85" name="Text 83"/>
          <p:cNvSpPr/>
          <p:nvPr/>
        </p:nvSpPr>
        <p:spPr>
          <a:xfrm>
            <a:off x="1447800" y="5433589"/>
            <a:ext cx="107442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媒体报道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6" name="Shape 84"/>
          <p:cNvSpPr/>
          <p:nvPr/>
        </p:nvSpPr>
        <p:spPr>
          <a:xfrm>
            <a:off x="9334500" y="1828800"/>
            <a:ext cx="2247900" cy="3848100"/>
          </a:xfrm>
          <a:prstGeom prst="roundRect">
            <a:avLst>
              <a:gd name="adj" fmla="val 5085"/>
            </a:avLst>
          </a:prstGeom>
          <a:solidFill>
            <a:srgbClr val="E84F8A"/>
          </a:solidFill>
          <a:ln/>
        </p:spPr>
      </p:sp>
      <p:sp>
        <p:nvSpPr>
          <p:cNvPr id="87" name="Text 85"/>
          <p:cNvSpPr/>
          <p:nvPr/>
        </p:nvSpPr>
        <p:spPr>
          <a:xfrm>
            <a:off x="9563100" y="2091398"/>
            <a:ext cx="26289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公开可归因的销量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8" name="Text 86"/>
          <p:cNvSpPr/>
          <p:nvPr/>
        </p:nvSpPr>
        <p:spPr>
          <a:xfrm>
            <a:off x="9563100" y="2327092"/>
            <a:ext cx="2628900" cy="1600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0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endParaRPr lang="en-US" sz="10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9" name="Text 87"/>
          <p:cNvSpPr/>
          <p:nvPr/>
        </p:nvSpPr>
        <p:spPr>
          <a:xfrm>
            <a:off x="9563100" y="3929723"/>
            <a:ext cx="26289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例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0" name="Text 88"/>
          <p:cNvSpPr/>
          <p:nvPr/>
        </p:nvSpPr>
        <p:spPr>
          <a:xfrm>
            <a:off x="9563100" y="4320248"/>
            <a:ext cx="26289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效果数字都是曝光、热搜、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1" name="Text 89"/>
          <p:cNvSpPr/>
          <p:nvPr/>
        </p:nvSpPr>
        <p:spPr>
          <a:xfrm>
            <a:off x="9563100" y="4548848"/>
            <a:ext cx="26289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售罄，查不到一个能算回销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2" name="Text 90"/>
          <p:cNvSpPr/>
          <p:nvPr/>
        </p:nvSpPr>
        <p:spPr>
          <a:xfrm>
            <a:off x="9563100" y="4777448"/>
            <a:ext cx="26289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量的数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3" name="Text 91"/>
          <p:cNvSpPr/>
          <p:nvPr/>
        </p:nvSpPr>
        <p:spPr>
          <a:xfrm>
            <a:off x="609600" y="62051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来源：数英（2024-03、2024-06、2025-06），21 世纪经济报道，中华网，界面新闻，锌财经。效果数字均为自报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A1E3F"/>
          </a:solidFill>
          <a:ln/>
        </p:spPr>
      </p:sp>
      <p:sp>
        <p:nvSpPr>
          <p:cNvPr id="3" name="Shape 1"/>
          <p:cNvSpPr/>
          <p:nvPr/>
        </p:nvSpPr>
        <p:spPr>
          <a:xfrm>
            <a:off x="11131950" y="373299"/>
            <a:ext cx="100228" cy="127607"/>
          </a:xfrm>
          <a:custGeom>
            <a:avLst/>
            <a:gdLst/>
            <a:ahLst/>
            <a:cxnLst/>
            <a:rect l="l" t="t" r="r" b="b"/>
            <a:pathLst>
              <a:path w="100228" h="127607">
                <a:moveTo>
                  <a:pt x="42589" y="6749"/>
                </a:moveTo>
                <a:lnTo>
                  <a:pt x="98025" y="95617"/>
                </a:lnTo>
                <a:arcTo hR="14288" wR="14288" stAng="19665323" swAng="5404431"/>
                <a:lnTo>
                  <a:pt x="77356" y="125430"/>
                </a:lnTo>
                <a:arcTo hR="14288" wR="14288" stAng="3477471" swAng="5411688"/>
                <a:lnTo>
                  <a:pt x="2203" y="31990"/>
                </a:lnTo>
                <a:arcTo hR="14288" wR="14288" stAng="8865323" swAng="5404431"/>
                <a:lnTo>
                  <a:pt x="22873" y="2177"/>
                </a:lnTo>
                <a:arcTo hR="14288" wR="14288" stAng="14277471" swAng="5411688"/>
                <a:close/>
              </a:path>
            </a:pathLst>
          </a:custGeom>
          <a:solidFill>
            <a:srgbClr val="E84F8A">
              <a:alpha val="9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1257182" y="350866"/>
            <a:ext cx="62839" cy="60995"/>
          </a:xfrm>
          <a:custGeom>
            <a:avLst/>
            <a:gdLst/>
            <a:ahLst/>
            <a:cxnLst/>
            <a:rect l="l" t="t" r="r" b="b"/>
            <a:pathLst>
              <a:path w="62839" h="60995">
                <a:moveTo>
                  <a:pt x="5654" y="20037"/>
                </a:moveTo>
                <a:lnTo>
                  <a:pt x="28514" y="2892"/>
                </a:lnTo>
                <a:arcTo hR="14288" wR="14288" stAng="13974006" swAng="5395493"/>
                <a:lnTo>
                  <a:pt x="59947" y="20894"/>
                </a:lnTo>
                <a:arcTo hR="14288" wR="14288" stAng="19374006" swAng="5395493"/>
                <a:lnTo>
                  <a:pt x="34325" y="58137"/>
                </a:lnTo>
                <a:arcTo hR="14288" wR="14288" stAng="3187806" swAng="5400000"/>
                <a:lnTo>
                  <a:pt x="2892" y="40040"/>
                </a:lnTo>
                <a:arcTo hR="14288" wR="14288" stAng="8574006" swAng="5395493"/>
                <a:close/>
              </a:path>
            </a:pathLst>
          </a:custGeom>
          <a:solidFill>
            <a:srgbClr val="F0B429">
              <a:alpha val="9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11443362" y="372508"/>
            <a:ext cx="112811" cy="119140"/>
          </a:xfrm>
          <a:custGeom>
            <a:avLst/>
            <a:gdLst/>
            <a:ahLst/>
            <a:cxnLst/>
            <a:rect l="l" t="t" r="r" b="b"/>
            <a:pathLst>
              <a:path w="112811" h="119140">
                <a:moveTo>
                  <a:pt x="3592" y="82597"/>
                </a:moveTo>
                <a:lnTo>
                  <a:pt x="73791" y="4682"/>
                </a:lnTo>
                <a:arcTo hR="14288" wR="14288" stAng="13334618" swAng="5372651"/>
                <a:lnTo>
                  <a:pt x="108081" y="16398"/>
                </a:lnTo>
                <a:arcTo hR="14288" wR="14288" stAng="18719303" swAng="5404966"/>
                <a:lnTo>
                  <a:pt x="39025" y="114410"/>
                </a:lnTo>
                <a:arcTo hR="14288" wR="14288" stAng="2519303" swAng="5404966"/>
                <a:lnTo>
                  <a:pt x="4735" y="102694"/>
                </a:lnTo>
                <a:arcTo hR="14288" wR="14288" stAng="7917495" swAng="5374408"/>
                <a:close/>
              </a:path>
            </a:pathLst>
          </a:custGeom>
          <a:solidFill>
            <a:srgbClr val="4FC1E9">
              <a:alpha val="9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10623233" y="364868"/>
            <a:ext cx="99060" cy="91475"/>
          </a:xfrm>
          <a:custGeom>
            <a:avLst/>
            <a:gdLst/>
            <a:ahLst/>
            <a:cxnLst/>
            <a:rect l="l" t="t" r="r" b="b"/>
            <a:pathLst>
              <a:path w="99060" h="91475">
                <a:moveTo>
                  <a:pt x="78962" y="5654"/>
                </a:moveTo>
                <a:lnTo>
                  <a:pt x="96203" y="28514"/>
                </a:lnTo>
                <a:arcTo hR="14288" wR="14288" stAng="19387806" swAng="5400000"/>
                <a:lnTo>
                  <a:pt x="40100" y="88617"/>
                </a:lnTo>
                <a:arcTo hR="14288" wR="14288" stAng="3187806" swAng="5400000"/>
                <a:lnTo>
                  <a:pt x="2857" y="62995"/>
                </a:lnTo>
                <a:arcTo hR="14288" wR="14288" stAng="8587806" swAng="5400000"/>
                <a:lnTo>
                  <a:pt x="58960" y="2892"/>
                </a:lnTo>
                <a:arcTo hR="14288" wR="14288" stAng="13974006" swAng="5395493"/>
                <a:close/>
              </a:path>
            </a:pathLst>
          </a:custGeom>
          <a:solidFill>
            <a:srgbClr val="9BE36D">
              <a:alpha val="9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0542063" y="542713"/>
            <a:ext cx="60617" cy="96621"/>
          </a:xfrm>
          <a:custGeom>
            <a:avLst/>
            <a:gdLst/>
            <a:ahLst/>
            <a:cxnLst/>
            <a:rect l="l" t="t" r="r" b="b"/>
            <a:pathLst>
              <a:path w="60617" h="96621">
                <a:moveTo>
                  <a:pt x="13542" y="1545"/>
                </a:moveTo>
                <a:lnTo>
                  <a:pt x="42022" y="21"/>
                </a:lnTo>
                <a:arcTo hR="14288" wR="14288" stAng="16011938" swAng="5409778"/>
                <a:lnTo>
                  <a:pt x="60595" y="80127"/>
                </a:lnTo>
                <a:arcTo hR="14288" wR="14288" stAng="21411938" swAng="5409778"/>
                <a:lnTo>
                  <a:pt x="18495" y="96605"/>
                </a:lnTo>
                <a:arcTo hR="14288" wR="14288" stAng="5234825" swAng="5385714"/>
                <a:lnTo>
                  <a:pt x="16" y="16500"/>
                </a:lnTo>
                <a:arcTo hR="14288" wR="14288" stAng="10634825" swAng="5385714"/>
                <a:close/>
              </a:path>
            </a:pathLst>
          </a:custGeom>
          <a:solidFill>
            <a:srgbClr val="E84F8A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420921" y="155678"/>
            <a:ext cx="51496" cy="57998"/>
          </a:xfrm>
          <a:custGeom>
            <a:avLst/>
            <a:gdLst/>
            <a:ahLst/>
            <a:cxnLst/>
            <a:rect l="l" t="t" r="r" b="b"/>
            <a:pathLst>
              <a:path w="51496" h="57998">
                <a:moveTo>
                  <a:pt x="2031" y="31393"/>
                </a:moveTo>
                <a:lnTo>
                  <a:pt x="16794" y="6914"/>
                </a:lnTo>
                <a:arcTo hR="14288" wR="14288" stAng="12664270" swAng="5402827"/>
                <a:lnTo>
                  <a:pt x="44512" y="6914"/>
                </a:lnTo>
                <a:arcTo hR="14288" wR="14288" stAng="18044629" swAng="5410695"/>
                <a:lnTo>
                  <a:pt x="34701" y="51014"/>
                </a:lnTo>
                <a:arcTo hR="14288" wR="14288" stAng="1844629" swAng="5410695"/>
                <a:lnTo>
                  <a:pt x="6984" y="51014"/>
                </a:lnTo>
                <a:arcTo hR="14288" wR="14288" stAng="7244629" swAng="5410695"/>
                <a:close/>
              </a:path>
            </a:pathLst>
          </a:custGeom>
          <a:solidFill>
            <a:srgbClr val="F0B429">
              <a:alpha val="9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10573501" y="189768"/>
            <a:ext cx="58053" cy="51035"/>
          </a:xfrm>
          <a:custGeom>
            <a:avLst/>
            <a:gdLst/>
            <a:ahLst/>
            <a:cxnLst/>
            <a:rect l="l" t="t" r="r" b="b"/>
            <a:pathLst>
              <a:path w="58053" h="51035">
                <a:moveTo>
                  <a:pt x="7155" y="16162"/>
                </a:moveTo>
                <a:lnTo>
                  <a:pt x="31920" y="1875"/>
                </a:lnTo>
                <a:arcTo hR="14288" wR="14288" stAng="14419031" swAng="5372574"/>
                <a:lnTo>
                  <a:pt x="56113" y="15305"/>
                </a:lnTo>
                <a:arcTo hR="14288" wR="14288" stAng="19787693" swAng="5395493"/>
                <a:lnTo>
                  <a:pt x="26205" y="49119"/>
                </a:lnTo>
                <a:arcTo hR="14288" wR="14288" stAng="3599192" swAng="5403820"/>
                <a:lnTo>
                  <a:pt x="1916" y="35689"/>
                </a:lnTo>
                <a:arcTo hR="14288" wR="14288" stAng="8999192" swAng="5403820"/>
                <a:close/>
              </a:path>
            </a:pathLst>
          </a:custGeom>
          <a:solidFill>
            <a:srgbClr val="4FC1E9">
              <a:alpha val="90000"/>
            </a:srgbClr>
          </a:solidFill>
          <a:ln/>
        </p:spPr>
      </p:sp>
      <p:sp>
        <p:nvSpPr>
          <p:cNvPr id="10" name="pptwise-slidenum-s0010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09600" y="285750"/>
            <a:ext cx="428625" cy="285750"/>
          </a:xfrm>
          <a:prstGeom prst="roundRect">
            <a:avLst>
              <a:gd name="adj" fmla="val 20000"/>
            </a:avLst>
          </a:prstGeom>
          <a:solidFill>
            <a:srgbClr val="E84F8A"/>
          </a:solidFill>
          <a:ln/>
        </p:spPr>
      </p:sp>
      <p:sp>
        <p:nvSpPr>
          <p:cNvPr id="13" name="Text 11"/>
          <p:cNvSpPr/>
          <p:nvPr/>
        </p:nvSpPr>
        <p:spPr>
          <a:xfrm>
            <a:off x="0" y="366289"/>
            <a:ext cx="15906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spc="75" kern="0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ctr" indent="0" marL="0">
              <a:buNone/>
            </a:pPr>
            <a:r>
              <a:rPr lang="en-US" sz="900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981075" y="285750"/>
            <a:ext cx="514350" cy="285750"/>
          </a:xfrm>
          <a:prstGeom prst="roundRect">
            <a:avLst>
              <a:gd name="adj" fmla="val 20000"/>
            </a:avLst>
          </a:prstGeom>
          <a:solidFill>
            <a:srgbClr val="35284E"/>
          </a:solidFill>
          <a:ln/>
        </p:spPr>
      </p:sp>
      <p:sp>
        <p:nvSpPr>
          <p:cNvPr id="15" name="Text 13"/>
          <p:cNvSpPr/>
          <p:nvPr/>
        </p:nvSpPr>
        <p:spPr>
          <a:xfrm>
            <a:off x="1114425" y="347962"/>
            <a:ext cx="1107757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归因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990600" y="285750"/>
            <a:ext cx="0" cy="285750"/>
          </a:xfrm>
          <a:prstGeom prst="line">
            <a:avLst/>
          </a:prstGeom>
          <a:noFill/>
          <a:ln w="19050">
            <a:solidFill>
              <a:srgbClr val="2A1E3F"/>
            </a:solidFill>
            <a:prstDash val="dash"/>
          </a:ln>
        </p:spPr>
      </p:sp>
      <p:sp>
        <p:nvSpPr>
          <p:cNvPr id="17" name="Shape 15"/>
          <p:cNvSpPr/>
          <p:nvPr/>
        </p:nvSpPr>
        <p:spPr>
          <a:xfrm>
            <a:off x="923925" y="228600"/>
            <a:ext cx="114300" cy="11430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18" name="Shape 16"/>
          <p:cNvSpPr/>
          <p:nvPr/>
        </p:nvSpPr>
        <p:spPr>
          <a:xfrm>
            <a:off x="923925" y="514350"/>
            <a:ext cx="114300" cy="11430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19" name="Text 17"/>
          <p:cNvSpPr/>
          <p:nvPr/>
        </p:nvSpPr>
        <p:spPr>
          <a:xfrm>
            <a:off x="609600" y="1231493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每个触点都带一个码，从领杯到复购都能算回场次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09600" y="1866900"/>
            <a:ext cx="2019300" cy="1524000"/>
          </a:xfrm>
          <a:prstGeom prst="roundRect">
            <a:avLst>
              <a:gd name="adj" fmla="val 7500"/>
            </a:avLst>
          </a:prstGeom>
          <a:solidFill>
            <a:srgbClr val="E84F8A"/>
          </a:solidFill>
          <a:ln/>
        </p:spPr>
      </p:sp>
      <p:sp>
        <p:nvSpPr>
          <p:cNvPr id="21" name="Text 19"/>
          <p:cNvSpPr/>
          <p:nvPr/>
        </p:nvSpPr>
        <p:spPr>
          <a:xfrm>
            <a:off x="800100" y="2062462"/>
            <a:ext cx="11391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2240756" y="2050256"/>
            <a:ext cx="51594" cy="51594"/>
          </a:xfrm>
          <a:prstGeom prst="roundRect">
            <a:avLst>
              <a:gd name="adj" fmla="val 20000"/>
            </a:avLst>
          </a:prstGeom>
          <a:noFill/>
          <a:ln w="20638">
            <a:solidFill>
              <a:srgbClr val="1A112C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2374900" y="2050256"/>
            <a:ext cx="51594" cy="51594"/>
          </a:xfrm>
          <a:prstGeom prst="roundRect">
            <a:avLst>
              <a:gd name="adj" fmla="val 20000"/>
            </a:avLst>
          </a:prstGeom>
          <a:noFill/>
          <a:ln w="20638">
            <a:solidFill>
              <a:srgbClr val="1A112C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240756" y="2184400"/>
            <a:ext cx="51594" cy="51594"/>
          </a:xfrm>
          <a:prstGeom prst="roundRect">
            <a:avLst>
              <a:gd name="adj" fmla="val 20000"/>
            </a:avLst>
          </a:prstGeom>
          <a:noFill/>
          <a:ln w="20638">
            <a:solidFill>
              <a:srgbClr val="1A112C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374900" y="2184400"/>
            <a:ext cx="51594" cy="51594"/>
          </a:xfrm>
          <a:custGeom>
            <a:avLst/>
            <a:gdLst/>
            <a:ahLst/>
            <a:cxnLst/>
            <a:rect l="l" t="t" r="r" b="b"/>
            <a:pathLst>
              <a:path w="51594" h="51594">
                <a:moveTo>
                  <a:pt x="51594" y="0"/>
                </a:moveTo>
                <a:lnTo>
                  <a:pt x="20637" y="0"/>
                </a:lnTo>
                <a:arcTo hR="20637" wR="20637" stAng="16200000" swAng="-5400000"/>
                <a:lnTo>
                  <a:pt x="0" y="51594"/>
                </a:lnTo>
              </a:path>
            </a:pathLst>
          </a:custGeom>
          <a:noFill/>
          <a:ln w="20638">
            <a:solidFill>
              <a:srgbClr val="1A112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426494" y="2235994"/>
            <a:ext cx="7739" cy="7739"/>
          </a:xfrm>
          <a:custGeom>
            <a:avLst/>
            <a:gdLst/>
            <a:ahLst/>
            <a:cxnLst/>
            <a:rect l="l" t="t" r="r" b="b"/>
            <a:pathLst>
              <a:path w="7739" h="7739">
                <a:moveTo>
                  <a:pt x="0" y="0"/>
                </a:moveTo>
                <a:lnTo>
                  <a:pt x="0" y="103"/>
                </a:lnTo>
              </a:path>
            </a:pathLst>
          </a:custGeom>
          <a:noFill/>
          <a:ln w="20638">
            <a:solidFill>
              <a:srgbClr val="1A112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2282031" y="2091531"/>
            <a:ext cx="51594" cy="51594"/>
          </a:xfrm>
          <a:custGeom>
            <a:avLst/>
            <a:gdLst/>
            <a:ahLst/>
            <a:cxnLst/>
            <a:rect l="l" t="t" r="r" b="b"/>
            <a:pathLst>
              <a:path w="51594" h="51594">
                <a:moveTo>
                  <a:pt x="51594" y="0"/>
                </a:moveTo>
                <a:lnTo>
                  <a:pt x="51594" y="30956"/>
                </a:lnTo>
                <a:arcTo hR="20637" wR="20637" stAng="0" swAng="5400000"/>
                <a:lnTo>
                  <a:pt x="0" y="51594"/>
                </a:lnTo>
              </a:path>
            </a:pathLst>
          </a:custGeom>
          <a:noFill/>
          <a:ln w="20638">
            <a:solidFill>
              <a:srgbClr val="1A112C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2240756" y="2143125"/>
            <a:ext cx="7739" cy="7739"/>
          </a:xfrm>
          <a:custGeom>
            <a:avLst/>
            <a:gdLst/>
            <a:ahLst/>
            <a:cxnLst/>
            <a:rect l="l" t="t" r="r" b="b"/>
            <a:pathLst>
              <a:path w="7739" h="7739">
                <a:moveTo>
                  <a:pt x="0" y="0"/>
                </a:moveTo>
                <a:lnTo>
                  <a:pt x="103" y="0"/>
                </a:lnTo>
              </a:path>
            </a:pathLst>
          </a:custGeom>
          <a:noFill/>
          <a:ln w="20638">
            <a:solidFill>
              <a:srgbClr val="1A112C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2333625" y="2050256"/>
            <a:ext cx="7739" cy="7739"/>
          </a:xfrm>
          <a:custGeom>
            <a:avLst/>
            <a:gdLst/>
            <a:ahLst/>
            <a:cxnLst/>
            <a:rect l="l" t="t" r="r" b="b"/>
            <a:pathLst>
              <a:path w="7739" h="7739">
                <a:moveTo>
                  <a:pt x="0" y="0"/>
                </a:moveTo>
                <a:lnTo>
                  <a:pt x="103" y="0"/>
                </a:lnTo>
              </a:path>
            </a:pathLst>
          </a:custGeom>
          <a:noFill/>
          <a:ln w="20638">
            <a:solidFill>
              <a:srgbClr val="1A112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2333625" y="2184400"/>
            <a:ext cx="7739" cy="7739"/>
          </a:xfrm>
          <a:custGeom>
            <a:avLst/>
            <a:gdLst/>
            <a:ahLst/>
            <a:cxnLst/>
            <a:rect l="l" t="t" r="r" b="b"/>
            <a:pathLst>
              <a:path w="7739" h="7739">
                <a:moveTo>
                  <a:pt x="0" y="0"/>
                </a:moveTo>
                <a:lnTo>
                  <a:pt x="0" y="103"/>
                </a:lnTo>
              </a:path>
            </a:pathLst>
          </a:custGeom>
          <a:noFill/>
          <a:ln w="20638">
            <a:solidFill>
              <a:srgbClr val="1A112C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374900" y="2143125"/>
            <a:ext cx="10319" cy="7739"/>
          </a:xfrm>
          <a:custGeom>
            <a:avLst/>
            <a:gdLst/>
            <a:ahLst/>
            <a:cxnLst/>
            <a:rect l="l" t="t" r="r" b="b"/>
            <a:pathLst>
              <a:path w="10319" h="7739">
                <a:moveTo>
                  <a:pt x="0" y="0"/>
                </a:moveTo>
                <a:lnTo>
                  <a:pt x="10319" y="0"/>
                </a:lnTo>
              </a:path>
            </a:pathLst>
          </a:custGeom>
          <a:noFill/>
          <a:ln w="20638">
            <a:solidFill>
              <a:srgbClr val="1A112C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426494" y="2143125"/>
            <a:ext cx="7739" cy="7739"/>
          </a:xfrm>
          <a:custGeom>
            <a:avLst/>
            <a:gdLst/>
            <a:ahLst/>
            <a:cxnLst/>
            <a:rect l="l" t="t" r="r" b="b"/>
            <a:pathLst>
              <a:path w="7739" h="7739">
                <a:moveTo>
                  <a:pt x="0" y="0"/>
                </a:moveTo>
                <a:lnTo>
                  <a:pt x="0" y="103"/>
                </a:lnTo>
              </a:path>
            </a:pathLst>
          </a:custGeom>
          <a:noFill/>
          <a:ln w="20638">
            <a:solidFill>
              <a:srgbClr val="1A112C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2333625" y="2225675"/>
            <a:ext cx="7739" cy="10319"/>
          </a:xfrm>
          <a:custGeom>
            <a:avLst/>
            <a:gdLst/>
            <a:ahLst/>
            <a:cxnLst/>
            <a:rect l="l" t="t" r="r" b="b"/>
            <a:pathLst>
              <a:path w="7739" h="10319">
                <a:moveTo>
                  <a:pt x="0" y="10319"/>
                </a:moveTo>
                <a:lnTo>
                  <a:pt x="0" y="0"/>
                </a:lnTo>
              </a:path>
            </a:pathLst>
          </a:custGeom>
          <a:noFill/>
          <a:ln w="20638">
            <a:solidFill>
              <a:srgbClr val="1A112C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800100" y="2351104"/>
            <a:ext cx="113919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发码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800100" y="2729212"/>
            <a:ext cx="11391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杯码、包装码、票根券，带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800100" y="2938762"/>
            <a:ext cx="11391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城市和场次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2667000" y="257175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0"/>
                </a:moveTo>
                <a:lnTo>
                  <a:pt x="114300" y="57150"/>
                </a:lnTo>
                <a:lnTo>
                  <a:pt x="0" y="114300"/>
                </a:lnTo>
                <a:close/>
              </a:path>
            </a:pathLst>
          </a:custGeom>
          <a:solidFill>
            <a:srgbClr val="E84F8A"/>
          </a:solidFill>
          <a:ln/>
        </p:spPr>
      </p:sp>
      <p:sp>
        <p:nvSpPr>
          <p:cNvPr id="38" name="Shape 36"/>
          <p:cNvSpPr/>
          <p:nvPr/>
        </p:nvSpPr>
        <p:spPr>
          <a:xfrm>
            <a:off x="2819400" y="1866900"/>
            <a:ext cx="2019300" cy="1524000"/>
          </a:xfrm>
          <a:prstGeom prst="roundRect">
            <a:avLst>
              <a:gd name="adj" fmla="val 7500"/>
            </a:avLst>
          </a:prstGeom>
          <a:solidFill>
            <a:srgbClr val="35284E"/>
          </a:solidFill>
          <a:ln/>
        </p:spPr>
      </p:sp>
      <p:sp>
        <p:nvSpPr>
          <p:cNvPr id="39" name="Text 37"/>
          <p:cNvSpPr/>
          <p:nvPr/>
        </p:nvSpPr>
        <p:spPr>
          <a:xfrm>
            <a:off x="3009900" y="2062462"/>
            <a:ext cx="91821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4471194" y="2039938"/>
            <a:ext cx="144463" cy="206375"/>
          </a:xfrm>
          <a:prstGeom prst="roundRect">
            <a:avLst>
              <a:gd name="adj" fmla="val 14286"/>
            </a:avLst>
          </a:pr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4543425" y="2205038"/>
            <a:ext cx="7739" cy="7739"/>
          </a:xfrm>
          <a:custGeom>
            <a:avLst/>
            <a:gdLst/>
            <a:ahLst/>
            <a:cxnLst/>
            <a:rect l="l" t="t" r="r" b="b"/>
            <a:pathLst>
              <a:path w="7739" h="7739">
                <a:moveTo>
                  <a:pt x="0" y="0"/>
                </a:moveTo>
                <a:lnTo>
                  <a:pt x="103" y="0"/>
                </a:lnTo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3009900" y="2351104"/>
            <a:ext cx="91821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扫码领券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3009900" y="2729212"/>
            <a:ext cx="91821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进小程序领门店券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Shape 42"/>
          <p:cNvSpPr/>
          <p:nvPr/>
        </p:nvSpPr>
        <p:spPr>
          <a:xfrm>
            <a:off x="4876800" y="257175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0"/>
                </a:moveTo>
                <a:lnTo>
                  <a:pt x="114300" y="57150"/>
                </a:lnTo>
                <a:lnTo>
                  <a:pt x="0" y="114300"/>
                </a:lnTo>
                <a:close/>
              </a:path>
            </a:pathLst>
          </a:custGeom>
          <a:solidFill>
            <a:srgbClr val="E84F8A"/>
          </a:solidFill>
          <a:ln/>
        </p:spPr>
      </p:sp>
      <p:sp>
        <p:nvSpPr>
          <p:cNvPr id="45" name="Shape 43"/>
          <p:cNvSpPr/>
          <p:nvPr/>
        </p:nvSpPr>
        <p:spPr>
          <a:xfrm>
            <a:off x="5029200" y="1866900"/>
            <a:ext cx="2019300" cy="1524000"/>
          </a:xfrm>
          <a:prstGeom prst="roundRect">
            <a:avLst>
              <a:gd name="adj" fmla="val 7500"/>
            </a:avLst>
          </a:prstGeom>
          <a:solidFill>
            <a:srgbClr val="35284E"/>
          </a:solidFill>
          <a:ln/>
        </p:spPr>
      </p:sp>
      <p:sp>
        <p:nvSpPr>
          <p:cNvPr id="46" name="Text 44"/>
          <p:cNvSpPr/>
          <p:nvPr/>
        </p:nvSpPr>
        <p:spPr>
          <a:xfrm>
            <a:off x="5219700" y="2062462"/>
            <a:ext cx="69723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Shape 45"/>
          <p:cNvSpPr/>
          <p:nvPr/>
        </p:nvSpPr>
        <p:spPr>
          <a:xfrm>
            <a:off x="6722269" y="2174081"/>
            <a:ext cx="61912" cy="61912"/>
          </a:xfrm>
          <a:custGeom>
            <a:avLst/>
            <a:gdLst/>
            <a:ahLst/>
            <a:cxnLst/>
            <a:rect l="l" t="t" r="r" b="b"/>
            <a:pathLst>
              <a:path w="61912" h="61912">
                <a:moveTo>
                  <a:pt x="61912" y="61912"/>
                </a:moveTo>
                <a:lnTo>
                  <a:pt x="61912" y="10319"/>
                </a:lnTo>
                <a:arcTo hR="10319" wR="10319" stAng="0" swAng="-5400000"/>
                <a:lnTo>
                  <a:pt x="10319" y="0"/>
                </a:lnTo>
                <a:arcTo hR="10319" wR="10319" stAng="16200000" swAng="-5400000"/>
                <a:lnTo>
                  <a:pt x="0" y="61912"/>
                </a:lnTo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6650028" y="2039937"/>
            <a:ext cx="206421" cy="92908"/>
          </a:xfrm>
          <a:custGeom>
            <a:avLst/>
            <a:gdLst/>
            <a:ahLst/>
            <a:cxnLst/>
            <a:rect l="l" t="t" r="r" b="b"/>
            <a:pathLst>
              <a:path w="206421" h="92908">
                <a:moveTo>
                  <a:pt x="162777" y="85749"/>
                </a:moveTo>
                <a:arcTo hR="11557" wR="11557" stAng="18825023" swAng="-5250046"/>
                <a:arcTo hR="25797" wR="25797" stAng="2781243" swAng="5237513"/>
                <a:arcTo hR="11557" wR="11557" stAng="18822899" swAng="-5245798"/>
                <a:arcTo hR="25797" wR="25797" stAng="2780293" swAng="5239414"/>
                <a:arcTo hR="11557" wR="11557" stAng="18825023" swAng="-5250046"/>
                <a:arcTo hR="25797" wR="25797" stAng="2780441" swAng="10128658"/>
                <a:lnTo>
                  <a:pt x="34515" y="9060"/>
                </a:lnTo>
                <a:arcTo hR="20637" wR="20637" stAng="12847499" swAng="3353134"/>
                <a:lnTo>
                  <a:pt x="154791" y="0"/>
                </a:lnTo>
                <a:arcTo hR="20637" wR="20637" stAng="16198680" swAng="3343428"/>
                <a:lnTo>
                  <a:pt x="201720" y="52264"/>
                </a:lnTo>
                <a:arcTo hR="25797" wR="25797" stAng="19491803" swAng="10134648"/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6670675" y="2132290"/>
            <a:ext cx="165100" cy="103703"/>
          </a:xfrm>
          <a:custGeom>
            <a:avLst/>
            <a:gdLst/>
            <a:ahLst/>
            <a:cxnLst/>
            <a:rect l="l" t="t" r="r" b="b"/>
            <a:pathLst>
              <a:path w="165100" h="103703">
                <a:moveTo>
                  <a:pt x="0" y="0"/>
                </a:moveTo>
                <a:lnTo>
                  <a:pt x="0" y="83066"/>
                </a:lnTo>
                <a:arcTo hR="20637" wR="20637" stAng="10800000" swAng="-5400000"/>
                <a:lnTo>
                  <a:pt x="144463" y="103703"/>
                </a:lnTo>
                <a:arcTo hR="20637" wR="20637" stAng="5400000" swAng="-5400000"/>
                <a:lnTo>
                  <a:pt x="165100" y="0"/>
                </a:lnTo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5219700" y="2351104"/>
            <a:ext cx="69723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门店核销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5219700" y="2729212"/>
            <a:ext cx="69723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核销记录算回到触点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Shape 50"/>
          <p:cNvSpPr/>
          <p:nvPr/>
        </p:nvSpPr>
        <p:spPr>
          <a:xfrm>
            <a:off x="7086600" y="257175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0"/>
                </a:moveTo>
                <a:lnTo>
                  <a:pt x="114300" y="57150"/>
                </a:lnTo>
                <a:lnTo>
                  <a:pt x="0" y="114300"/>
                </a:lnTo>
                <a:close/>
              </a:path>
            </a:pathLst>
          </a:custGeom>
          <a:solidFill>
            <a:srgbClr val="E84F8A"/>
          </a:solidFill>
          <a:ln/>
        </p:spPr>
      </p:sp>
      <p:sp>
        <p:nvSpPr>
          <p:cNvPr id="53" name="Shape 51"/>
          <p:cNvSpPr/>
          <p:nvPr/>
        </p:nvSpPr>
        <p:spPr>
          <a:xfrm>
            <a:off x="7239000" y="1866900"/>
            <a:ext cx="2019300" cy="1524000"/>
          </a:xfrm>
          <a:prstGeom prst="roundRect">
            <a:avLst>
              <a:gd name="adj" fmla="val 7500"/>
            </a:avLst>
          </a:prstGeom>
          <a:solidFill>
            <a:srgbClr val="35284E"/>
          </a:solidFill>
          <a:ln/>
        </p:spPr>
      </p:sp>
      <p:sp>
        <p:nvSpPr>
          <p:cNvPr id="54" name="Text 52"/>
          <p:cNvSpPr/>
          <p:nvPr/>
        </p:nvSpPr>
        <p:spPr>
          <a:xfrm>
            <a:off x="7429500" y="2062462"/>
            <a:ext cx="4762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Shape 53"/>
          <p:cNvSpPr/>
          <p:nvPr/>
        </p:nvSpPr>
        <p:spPr>
          <a:xfrm>
            <a:off x="9014619" y="2039938"/>
            <a:ext cx="41275" cy="82550"/>
          </a:xfrm>
          <a:custGeom>
            <a:avLst/>
            <a:gdLst/>
            <a:ahLst/>
            <a:cxnLst/>
            <a:rect l="l" t="t" r="r" b="b"/>
            <a:pathLst>
              <a:path w="41275" h="82550">
                <a:moveTo>
                  <a:pt x="0" y="0"/>
                </a:moveTo>
                <a:lnTo>
                  <a:pt x="41275" y="41275"/>
                </a:lnTo>
                <a:lnTo>
                  <a:pt x="0" y="82550"/>
                </a:lnTo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8870156" y="2081213"/>
            <a:ext cx="185738" cy="51594"/>
          </a:xfrm>
          <a:custGeom>
            <a:avLst/>
            <a:gdLst/>
            <a:ahLst/>
            <a:cxnLst/>
            <a:rect l="l" t="t" r="r" b="b"/>
            <a:pathLst>
              <a:path w="185738" h="51594">
                <a:moveTo>
                  <a:pt x="0" y="51594"/>
                </a:moveTo>
                <a:lnTo>
                  <a:pt x="0" y="41275"/>
                </a:lnTo>
                <a:arcTo hR="41275" wR="41275" stAng="10800000" swAng="5400000"/>
                <a:lnTo>
                  <a:pt x="185738" y="0"/>
                </a:lnTo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8870156" y="2163763"/>
            <a:ext cx="41275" cy="82550"/>
          </a:xfrm>
          <a:custGeom>
            <a:avLst/>
            <a:gdLst/>
            <a:ahLst/>
            <a:cxnLst/>
            <a:rect l="l" t="t" r="r" b="b"/>
            <a:pathLst>
              <a:path w="41275" h="82550">
                <a:moveTo>
                  <a:pt x="41275" y="82550"/>
                </a:moveTo>
                <a:lnTo>
                  <a:pt x="0" y="41275"/>
                </a:lnTo>
                <a:lnTo>
                  <a:pt x="41275" y="0"/>
                </a:lnTo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8870156" y="2153444"/>
            <a:ext cx="185738" cy="51594"/>
          </a:xfrm>
          <a:custGeom>
            <a:avLst/>
            <a:gdLst/>
            <a:ahLst/>
            <a:cxnLst/>
            <a:rect l="l" t="t" r="r" b="b"/>
            <a:pathLst>
              <a:path w="185738" h="51594">
                <a:moveTo>
                  <a:pt x="185738" y="0"/>
                </a:moveTo>
                <a:lnTo>
                  <a:pt x="185738" y="10319"/>
                </a:lnTo>
                <a:arcTo hR="41275" wR="41275" stAng="0" swAng="5400000"/>
                <a:lnTo>
                  <a:pt x="0" y="51594"/>
                </a:lnTo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7429500" y="2351104"/>
            <a:ext cx="47625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复购回访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0" name="Text 58"/>
          <p:cNvSpPr/>
          <p:nvPr/>
        </p:nvSpPr>
        <p:spPr>
          <a:xfrm>
            <a:off x="7429500" y="2729212"/>
            <a:ext cx="4762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看 30 天内是否再买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1" name="Shape 59"/>
          <p:cNvSpPr/>
          <p:nvPr/>
        </p:nvSpPr>
        <p:spPr>
          <a:xfrm>
            <a:off x="9296400" y="257175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0"/>
                </a:moveTo>
                <a:lnTo>
                  <a:pt x="114300" y="57150"/>
                </a:lnTo>
                <a:lnTo>
                  <a:pt x="0" y="114300"/>
                </a:lnTo>
                <a:close/>
              </a:path>
            </a:pathLst>
          </a:custGeom>
          <a:solidFill>
            <a:srgbClr val="E84F8A"/>
          </a:solidFill>
          <a:ln/>
        </p:spPr>
      </p:sp>
      <p:sp>
        <p:nvSpPr>
          <p:cNvPr id="62" name="Shape 60"/>
          <p:cNvSpPr/>
          <p:nvPr/>
        </p:nvSpPr>
        <p:spPr>
          <a:xfrm>
            <a:off x="9448800" y="1866900"/>
            <a:ext cx="2019300" cy="1524000"/>
          </a:xfrm>
          <a:prstGeom prst="roundRect">
            <a:avLst>
              <a:gd name="adj" fmla="val 7500"/>
            </a:avLst>
          </a:prstGeom>
          <a:solidFill>
            <a:srgbClr val="35284E"/>
          </a:solidFill>
          <a:ln/>
        </p:spPr>
      </p:sp>
      <p:sp>
        <p:nvSpPr>
          <p:cNvPr id="63" name="Text 61"/>
          <p:cNvSpPr/>
          <p:nvPr/>
        </p:nvSpPr>
        <p:spPr>
          <a:xfrm>
            <a:off x="9639300" y="2062462"/>
            <a:ext cx="2552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4" name="Shape 62"/>
          <p:cNvSpPr/>
          <p:nvPr/>
        </p:nvSpPr>
        <p:spPr>
          <a:xfrm>
            <a:off x="11172825" y="2050256"/>
            <a:ext cx="7739" cy="185738"/>
          </a:xfrm>
          <a:custGeom>
            <a:avLst/>
            <a:gdLst/>
            <a:ahLst/>
            <a:cxnLst/>
            <a:rect l="l" t="t" r="r" b="b"/>
            <a:pathLst>
              <a:path w="7739" h="185738">
                <a:moveTo>
                  <a:pt x="0" y="0"/>
                </a:moveTo>
                <a:lnTo>
                  <a:pt x="0" y="185738"/>
                </a:lnTo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11214100" y="2091531"/>
            <a:ext cx="61912" cy="103188"/>
          </a:xfrm>
          <a:custGeom>
            <a:avLst/>
            <a:gdLst/>
            <a:ahLst/>
            <a:cxnLst/>
            <a:rect l="l" t="t" r="r" b="b"/>
            <a:pathLst>
              <a:path w="61912" h="103188">
                <a:moveTo>
                  <a:pt x="30956" y="10319"/>
                </a:moveTo>
                <a:lnTo>
                  <a:pt x="61912" y="92869"/>
                </a:lnTo>
                <a:arcTo hR="51594" wR="51594" stAng="3187806" swAng="4424388"/>
                <a:close/>
                <a:moveTo>
                  <a:pt x="30956" y="10319"/>
                </a:moveTo>
                <a:lnTo>
                  <a:pt x="30956" y="0"/>
                </a:lnTo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11079956" y="2070894"/>
            <a:ext cx="185738" cy="20637"/>
          </a:xfrm>
          <a:custGeom>
            <a:avLst/>
            <a:gdLst/>
            <a:ahLst/>
            <a:cxnLst/>
            <a:rect l="l" t="t" r="r" b="b"/>
            <a:pathLst>
              <a:path w="185738" h="20637">
                <a:moveTo>
                  <a:pt x="0" y="20637"/>
                </a:moveTo>
                <a:lnTo>
                  <a:pt x="10319" y="20637"/>
                </a:lnTo>
                <a:arcTo hR="175419" wR="175419" stAng="5400000" swAng="-1684349"/>
                <a:arcTo hR="175419" wR="175419" stAng="7084349" swAng="-1684349"/>
                <a:lnTo>
                  <a:pt x="185738" y="20637"/>
                </a:lnTo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11069638" y="2091531"/>
            <a:ext cx="61912" cy="103188"/>
          </a:xfrm>
          <a:custGeom>
            <a:avLst/>
            <a:gdLst/>
            <a:ahLst/>
            <a:cxnLst/>
            <a:rect l="l" t="t" r="r" b="b"/>
            <a:pathLst>
              <a:path w="61912" h="103188">
                <a:moveTo>
                  <a:pt x="30956" y="10319"/>
                </a:moveTo>
                <a:lnTo>
                  <a:pt x="61912" y="92869"/>
                </a:lnTo>
                <a:arcTo hR="51594" wR="51594" stAng="3187806" swAng="4424388"/>
                <a:close/>
                <a:moveTo>
                  <a:pt x="30956" y="10319"/>
                </a:moveTo>
                <a:lnTo>
                  <a:pt x="30956" y="0"/>
                </a:lnTo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11121231" y="2235994"/>
            <a:ext cx="103188" cy="7739"/>
          </a:xfrm>
          <a:custGeom>
            <a:avLst/>
            <a:gdLst/>
            <a:ahLst/>
            <a:cxnLst/>
            <a:rect l="l" t="t" r="r" b="b"/>
            <a:pathLst>
              <a:path w="103188" h="7739">
                <a:moveTo>
                  <a:pt x="0" y="0"/>
                </a:moveTo>
                <a:lnTo>
                  <a:pt x="103188" y="0"/>
                </a:lnTo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9639300" y="2351104"/>
            <a:ext cx="25527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对照复盘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0" name="Text 68"/>
          <p:cNvSpPr/>
          <p:nvPr/>
        </p:nvSpPr>
        <p:spPr>
          <a:xfrm>
            <a:off x="9639300" y="2729212"/>
            <a:ext cx="2552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和没有演出的同类城市比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1" name="Shape 69"/>
          <p:cNvSpPr/>
          <p:nvPr/>
        </p:nvSpPr>
        <p:spPr>
          <a:xfrm>
            <a:off x="1238250" y="3448050"/>
            <a:ext cx="9906000" cy="361950"/>
          </a:xfrm>
          <a:custGeom>
            <a:avLst/>
            <a:gdLst/>
            <a:ahLst/>
            <a:cxnLst/>
            <a:rect l="l" t="t" r="r" b="b"/>
            <a:pathLst>
              <a:path w="9906000" h="361950">
                <a:moveTo>
                  <a:pt x="9906000" y="0"/>
                </a:moveTo>
                <a:cubicBezTo>
                  <a:pt x="9906000" y="361950"/>
                  <a:pt x="9906000" y="361950"/>
                  <a:pt x="9525000" y="361950"/>
                </a:cubicBezTo>
                <a:lnTo>
                  <a:pt x="381000" y="361950"/>
                </a:lnTo>
                <a:cubicBezTo>
                  <a:pt x="0" y="361950"/>
                  <a:pt x="0" y="361950"/>
                  <a:pt x="0" y="0"/>
                </a:cubicBezTo>
              </a:path>
            </a:pathLst>
          </a:custGeom>
          <a:noFill/>
          <a:ln w="19050">
            <a:solidFill>
              <a:srgbClr val="B3A6C7"/>
            </a:solidFill>
            <a:prstDash val="dash"/>
          </a:ln>
        </p:spPr>
      </p:sp>
      <p:sp>
        <p:nvSpPr>
          <p:cNvPr id="72" name="Shape 70"/>
          <p:cNvSpPr/>
          <p:nvPr/>
        </p:nvSpPr>
        <p:spPr>
          <a:xfrm>
            <a:off x="1181100" y="33909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114300"/>
                </a:moveTo>
                <a:lnTo>
                  <a:pt x="57150" y="0"/>
                </a:lnTo>
                <a:lnTo>
                  <a:pt x="114300" y="114300"/>
                </a:lnTo>
                <a:close/>
              </a:path>
            </a:pathLst>
          </a:custGeom>
          <a:solidFill>
            <a:srgbClr val="B3A6C7"/>
          </a:solidFill>
          <a:ln/>
        </p:spPr>
      </p:sp>
      <p:sp>
        <p:nvSpPr>
          <p:cNvPr id="73" name="Text 71"/>
          <p:cNvSpPr/>
          <p:nvPr/>
        </p:nvSpPr>
        <p:spPr>
          <a:xfrm>
            <a:off x="190500" y="3614675"/>
            <a:ext cx="120015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复盘结果回到下一站的发码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4" name="Text 72"/>
          <p:cNvSpPr/>
          <p:nvPr/>
        </p:nvSpPr>
        <p:spPr>
          <a:xfrm>
            <a:off x="685800" y="4071514"/>
            <a:ext cx="115062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触点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5" name="Text 73"/>
          <p:cNvSpPr/>
          <p:nvPr/>
        </p:nvSpPr>
        <p:spPr>
          <a:xfrm>
            <a:off x="2724150" y="4071514"/>
            <a:ext cx="94678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码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6" name="Text 74"/>
          <p:cNvSpPr/>
          <p:nvPr/>
        </p:nvSpPr>
        <p:spPr>
          <a:xfrm>
            <a:off x="4143375" y="4071514"/>
            <a:ext cx="804862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能算清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7" name="Text 75"/>
          <p:cNvSpPr/>
          <p:nvPr/>
        </p:nvSpPr>
        <p:spPr>
          <a:xfrm>
            <a:off x="7900988" y="4071514"/>
            <a:ext cx="4291013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首站要验证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8" name="Shape 76"/>
          <p:cNvSpPr/>
          <p:nvPr/>
        </p:nvSpPr>
        <p:spPr>
          <a:xfrm>
            <a:off x="609600" y="4267200"/>
            <a:ext cx="10972800" cy="19050"/>
          </a:xfrm>
          <a:prstGeom prst="rect">
            <a:avLst/>
          </a:prstGeom>
          <a:solidFill>
            <a:srgbClr val="F6F2F9"/>
          </a:solidFill>
          <a:ln/>
        </p:spPr>
      </p:sp>
      <p:sp>
        <p:nvSpPr>
          <p:cNvPr id="79" name="Shape 77"/>
          <p:cNvSpPr/>
          <p:nvPr/>
        </p:nvSpPr>
        <p:spPr>
          <a:xfrm>
            <a:off x="733425" y="4502150"/>
            <a:ext cx="95250" cy="111126"/>
          </a:xfrm>
          <a:custGeom>
            <a:avLst/>
            <a:gdLst/>
            <a:ahLst/>
            <a:cxnLst/>
            <a:rect l="l" t="t" r="r" b="b"/>
            <a:pathLst>
              <a:path w="95250" h="111126">
                <a:moveTo>
                  <a:pt x="0" y="0"/>
                </a:moveTo>
                <a:lnTo>
                  <a:pt x="13891" y="97473"/>
                </a:lnTo>
                <a:arcTo hR="15875" wR="15875" stAng="10317297" swAng="-4951131"/>
                <a:lnTo>
                  <a:pt x="65802" y="111125"/>
                </a:lnTo>
                <a:arcTo hR="15875" wR="15875" stAng="5433834" swAng="-4951131"/>
                <a:lnTo>
                  <a:pt x="95250" y="0"/>
                </a:lnTo>
              </a:path>
            </a:pathLst>
          </a:custGeom>
          <a:noFill/>
          <a:ln w="15875">
            <a:solidFill>
              <a:srgbClr val="E84F8A"/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725488" y="4502150"/>
            <a:ext cx="111125" cy="5953"/>
          </a:xfrm>
          <a:custGeom>
            <a:avLst/>
            <a:gdLst/>
            <a:ahLst/>
            <a:cxnLst/>
            <a:rect l="l" t="t" r="r" b="b"/>
            <a:pathLst>
              <a:path w="111125" h="5953">
                <a:moveTo>
                  <a:pt x="0" y="0"/>
                </a:moveTo>
                <a:lnTo>
                  <a:pt x="111125" y="0"/>
                </a:lnTo>
              </a:path>
            </a:pathLst>
          </a:custGeom>
          <a:noFill/>
          <a:ln w="15875">
            <a:solidFill>
              <a:srgbClr val="E84F8A"/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741363" y="4553724"/>
            <a:ext cx="79375" cy="7977"/>
          </a:xfrm>
          <a:custGeom>
            <a:avLst/>
            <a:gdLst/>
            <a:ahLst/>
            <a:cxnLst/>
            <a:rect l="l" t="t" r="r" b="b"/>
            <a:pathLst>
              <a:path w="79375" h="7977">
                <a:moveTo>
                  <a:pt x="0" y="3989"/>
                </a:moveTo>
                <a:arcTo hR="51356" wR="51356" stAng="14836164" swAng="2727673"/>
                <a:arcTo hR="51356" wR="51356" stAng="6763836" swAng="-2727673"/>
              </a:path>
            </a:pathLst>
          </a:custGeom>
          <a:noFill/>
          <a:ln w="15875">
            <a:solidFill>
              <a:srgbClr val="E84F8A"/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781050" y="4454525"/>
            <a:ext cx="23813" cy="47625"/>
          </a:xfrm>
          <a:custGeom>
            <a:avLst/>
            <a:gdLst/>
            <a:ahLst/>
            <a:cxnLst/>
            <a:rect l="l" t="t" r="r" b="b"/>
            <a:pathLst>
              <a:path w="23813" h="47625">
                <a:moveTo>
                  <a:pt x="0" y="47625"/>
                </a:moveTo>
                <a:lnTo>
                  <a:pt x="7938" y="0"/>
                </a:lnTo>
                <a:lnTo>
                  <a:pt x="23813" y="0"/>
                </a:lnTo>
              </a:path>
            </a:pathLst>
          </a:custGeom>
          <a:noFill/>
          <a:ln w="15875">
            <a:solidFill>
              <a:srgbClr val="E84F8A"/>
            </a:solidFill>
            <a:prstDash val="solid"/>
          </a:ln>
        </p:spPr>
      </p:sp>
      <p:sp>
        <p:nvSpPr>
          <p:cNvPr id="83" name="Text 81"/>
          <p:cNvSpPr/>
          <p:nvPr/>
        </p:nvSpPr>
        <p:spPr>
          <a:xfrm>
            <a:off x="971550" y="4453960"/>
            <a:ext cx="112204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场外饮品站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4" name="Text 82"/>
          <p:cNvSpPr/>
          <p:nvPr/>
        </p:nvSpPr>
        <p:spPr>
          <a:xfrm>
            <a:off x="2724150" y="4463123"/>
            <a:ext cx="94678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E9589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杯码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5" name="Text 83"/>
          <p:cNvSpPr/>
          <p:nvPr/>
        </p:nvSpPr>
        <p:spPr>
          <a:xfrm>
            <a:off x="4143375" y="4463123"/>
            <a:ext cx="804862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领取人数，按城市和场次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6" name="Text 84"/>
          <p:cNvSpPr/>
          <p:nvPr/>
        </p:nvSpPr>
        <p:spPr>
          <a:xfrm>
            <a:off x="7900988" y="4463123"/>
            <a:ext cx="429101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现场试饮能否变成门店购买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7" name="Shape 85"/>
          <p:cNvSpPr/>
          <p:nvPr/>
        </p:nvSpPr>
        <p:spPr>
          <a:xfrm>
            <a:off x="609600" y="4791075"/>
            <a:ext cx="10972800" cy="9525"/>
          </a:xfrm>
          <a:prstGeom prst="rect">
            <a:avLst/>
          </a:prstGeom>
          <a:solidFill>
            <a:srgbClr val="4A3A66"/>
          </a:solidFill>
          <a:ln/>
        </p:spPr>
      </p:sp>
      <p:sp>
        <p:nvSpPr>
          <p:cNvPr id="88" name="Shape 86"/>
          <p:cNvSpPr/>
          <p:nvPr/>
        </p:nvSpPr>
        <p:spPr>
          <a:xfrm>
            <a:off x="709613" y="4968891"/>
            <a:ext cx="142875" cy="158717"/>
          </a:xfrm>
          <a:custGeom>
            <a:avLst/>
            <a:gdLst/>
            <a:ahLst/>
            <a:cxnLst/>
            <a:rect l="l" t="t" r="r" b="b"/>
            <a:pathLst>
              <a:path w="142875" h="158717">
                <a:moveTo>
                  <a:pt x="63500" y="156591"/>
                </a:moveTo>
                <a:arcTo hR="15875" wR="15875" stAng="7200000" swAng="-3600000"/>
                <a:lnTo>
                  <a:pt x="134938" y="124841"/>
                </a:lnTo>
                <a:arcTo hR="15875" wR="15875" stAng="3600002" swAng="-3596476"/>
                <a:lnTo>
                  <a:pt x="142875" y="47609"/>
                </a:lnTo>
                <a:arcTo hR="15875" wR="15875" stAng="21596474" swAng="-3596476"/>
                <a:lnTo>
                  <a:pt x="79375" y="2127"/>
                </a:lnTo>
                <a:arcTo hR="15875" wR="15875" stAng="18000000" swAng="-3600000"/>
                <a:lnTo>
                  <a:pt x="7938" y="33877"/>
                </a:lnTo>
                <a:arcTo hR="15875" wR="15875" stAng="14400002" swAng="-3596476"/>
                <a:lnTo>
                  <a:pt x="0" y="111109"/>
                </a:lnTo>
                <a:arcTo hR="15875" wR="15875" stAng="10796474" swAng="-3596476"/>
                <a:close/>
              </a:path>
            </a:pathLst>
          </a:custGeom>
          <a:noFill/>
          <a:ln w="15875">
            <a:solidFill>
              <a:srgbClr val="E84F8A"/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781050" y="5048250"/>
            <a:ext cx="5953" cy="79375"/>
          </a:xfrm>
          <a:custGeom>
            <a:avLst/>
            <a:gdLst/>
            <a:ahLst/>
            <a:cxnLst/>
            <a:rect l="l" t="t" r="r" b="b"/>
            <a:pathLst>
              <a:path w="5953" h="79375">
                <a:moveTo>
                  <a:pt x="0" y="79375"/>
                </a:moveTo>
                <a:lnTo>
                  <a:pt x="0" y="0"/>
                </a:lnTo>
              </a:path>
            </a:pathLst>
          </a:custGeom>
          <a:noFill/>
          <a:ln w="15875">
            <a:solidFill>
              <a:srgbClr val="E84F8A"/>
            </a:solidFill>
            <a:prstDash val="solid"/>
          </a:ln>
        </p:spPr>
      </p:sp>
      <p:sp>
        <p:nvSpPr>
          <p:cNvPr id="90" name="Shape 88"/>
          <p:cNvSpPr/>
          <p:nvPr/>
        </p:nvSpPr>
        <p:spPr>
          <a:xfrm>
            <a:off x="711914" y="5008563"/>
            <a:ext cx="138271" cy="39688"/>
          </a:xfrm>
          <a:custGeom>
            <a:avLst/>
            <a:gdLst/>
            <a:ahLst/>
            <a:cxnLst/>
            <a:rect l="l" t="t" r="r" b="b"/>
            <a:pathLst>
              <a:path w="138271" h="39688">
                <a:moveTo>
                  <a:pt x="0" y="0"/>
                </a:moveTo>
                <a:lnTo>
                  <a:pt x="69136" y="39688"/>
                </a:lnTo>
                <a:lnTo>
                  <a:pt x="138271" y="0"/>
                </a:lnTo>
              </a:path>
            </a:pathLst>
          </a:custGeom>
          <a:noFill/>
          <a:ln w="15875">
            <a:solidFill>
              <a:srgbClr val="E84F8A"/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>
            <a:off x="745331" y="4986893"/>
            <a:ext cx="71438" cy="40878"/>
          </a:xfrm>
          <a:custGeom>
            <a:avLst/>
            <a:gdLst/>
            <a:ahLst/>
            <a:cxnLst/>
            <a:rect l="l" t="t" r="r" b="b"/>
            <a:pathLst>
              <a:path w="71438" h="40878">
                <a:moveTo>
                  <a:pt x="0" y="0"/>
                </a:moveTo>
                <a:lnTo>
                  <a:pt x="71438" y="40878"/>
                </a:lnTo>
              </a:path>
            </a:pathLst>
          </a:custGeom>
          <a:noFill/>
          <a:ln w="15875">
            <a:solidFill>
              <a:srgbClr val="E84F8A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971550" y="4968310"/>
            <a:ext cx="112204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联名包装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3" name="Text 91"/>
          <p:cNvSpPr/>
          <p:nvPr/>
        </p:nvSpPr>
        <p:spPr>
          <a:xfrm>
            <a:off x="2724150" y="4977473"/>
            <a:ext cx="94678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E9589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包装码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4" name="Text 92"/>
          <p:cNvSpPr/>
          <p:nvPr/>
        </p:nvSpPr>
        <p:spPr>
          <a:xfrm>
            <a:off x="4143375" y="4977473"/>
            <a:ext cx="804862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扫码率和联名款动销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5" name="Text 93"/>
          <p:cNvSpPr/>
          <p:nvPr/>
        </p:nvSpPr>
        <p:spPr>
          <a:xfrm>
            <a:off x="7900988" y="4977473"/>
            <a:ext cx="429101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买的是不是新客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6" name="Shape 94"/>
          <p:cNvSpPr/>
          <p:nvPr/>
        </p:nvSpPr>
        <p:spPr>
          <a:xfrm>
            <a:off x="609600" y="5305425"/>
            <a:ext cx="10972800" cy="9525"/>
          </a:xfrm>
          <a:prstGeom prst="rect">
            <a:avLst/>
          </a:prstGeom>
          <a:solidFill>
            <a:srgbClr val="4A3A66"/>
          </a:solidFill>
          <a:ln/>
        </p:spPr>
      </p:sp>
      <p:sp>
        <p:nvSpPr>
          <p:cNvPr id="97" name="Shape 95"/>
          <p:cNvSpPr/>
          <p:nvPr/>
        </p:nvSpPr>
        <p:spPr>
          <a:xfrm>
            <a:off x="701675" y="5507038"/>
            <a:ext cx="158750" cy="111125"/>
          </a:xfrm>
          <a:custGeom>
            <a:avLst/>
            <a:gdLst/>
            <a:ahLst/>
            <a:cxnLst/>
            <a:rect l="l" t="t" r="r" b="b"/>
            <a:pathLst>
              <a:path w="158750" h="111125">
                <a:moveTo>
                  <a:pt x="0" y="31750"/>
                </a:moveTo>
                <a:arcTo hR="23813" wR="23813" stAng="16200000" swAng="10800000"/>
                <a:lnTo>
                  <a:pt x="0" y="95250"/>
                </a:lnTo>
                <a:arcTo hR="15875" wR="15875" stAng="10800000" swAng="-5400000"/>
                <a:lnTo>
                  <a:pt x="142875" y="111125"/>
                </a:lnTo>
                <a:arcTo hR="15875" wR="15875" stAng="5400000" swAng="-5400000"/>
                <a:lnTo>
                  <a:pt x="158750" y="79375"/>
                </a:lnTo>
                <a:arcTo hR="23813" wR="23813" stAng="5400000" swAng="10800000"/>
                <a:lnTo>
                  <a:pt x="158750" y="15875"/>
                </a:lnTo>
                <a:arcTo hR="15875" wR="15875" stAng="0" swAng="-5400000"/>
                <a:lnTo>
                  <a:pt x="15875" y="0"/>
                </a:lnTo>
                <a:arcTo hR="15875" wR="15875" stAng="16200000" swAng="-5400000"/>
                <a:close/>
              </a:path>
            </a:pathLst>
          </a:custGeom>
          <a:noFill/>
          <a:ln w="15875">
            <a:solidFill>
              <a:srgbClr val="E84F8A"/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788988" y="5507038"/>
            <a:ext cx="5953" cy="15875"/>
          </a:xfrm>
          <a:custGeom>
            <a:avLst/>
            <a:gdLst/>
            <a:ahLst/>
            <a:cxnLst/>
            <a:rect l="l" t="t" r="r" b="b"/>
            <a:pathLst>
              <a:path w="5953" h="15875">
                <a:moveTo>
                  <a:pt x="0" y="0"/>
                </a:moveTo>
                <a:lnTo>
                  <a:pt x="0" y="15875"/>
                </a:lnTo>
              </a:path>
            </a:pathLst>
          </a:custGeom>
          <a:noFill/>
          <a:ln w="15875">
            <a:solidFill>
              <a:srgbClr val="E84F8A"/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788988" y="5602288"/>
            <a:ext cx="5953" cy="15875"/>
          </a:xfrm>
          <a:custGeom>
            <a:avLst/>
            <a:gdLst/>
            <a:ahLst/>
            <a:cxnLst/>
            <a:rect l="l" t="t" r="r" b="b"/>
            <a:pathLst>
              <a:path w="5953" h="15875">
                <a:moveTo>
                  <a:pt x="0" y="0"/>
                </a:moveTo>
                <a:lnTo>
                  <a:pt x="0" y="15875"/>
                </a:lnTo>
              </a:path>
            </a:pathLst>
          </a:custGeom>
          <a:noFill/>
          <a:ln w="15875">
            <a:solidFill>
              <a:srgbClr val="E84F8A"/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>
            <a:off x="788988" y="5554663"/>
            <a:ext cx="5953" cy="15875"/>
          </a:xfrm>
          <a:custGeom>
            <a:avLst/>
            <a:gdLst/>
            <a:ahLst/>
            <a:cxnLst/>
            <a:rect l="l" t="t" r="r" b="b"/>
            <a:pathLst>
              <a:path w="5953" h="15875">
                <a:moveTo>
                  <a:pt x="0" y="0"/>
                </a:moveTo>
                <a:lnTo>
                  <a:pt x="0" y="15875"/>
                </a:lnTo>
              </a:path>
            </a:pathLst>
          </a:custGeom>
          <a:noFill/>
          <a:ln w="15875">
            <a:solidFill>
              <a:srgbClr val="E84F8A"/>
            </a:solidFill>
            <a:prstDash val="solid"/>
          </a:ln>
        </p:spPr>
      </p:sp>
      <p:sp>
        <p:nvSpPr>
          <p:cNvPr id="101" name="Text 99"/>
          <p:cNvSpPr/>
          <p:nvPr/>
        </p:nvSpPr>
        <p:spPr>
          <a:xfrm>
            <a:off x="971550" y="5482660"/>
            <a:ext cx="112204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票根换饮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2" name="Text 100"/>
          <p:cNvSpPr/>
          <p:nvPr/>
        </p:nvSpPr>
        <p:spPr>
          <a:xfrm>
            <a:off x="2724150" y="5491823"/>
            <a:ext cx="94678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E9589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门店券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3" name="Text 101"/>
          <p:cNvSpPr/>
          <p:nvPr/>
        </p:nvSpPr>
        <p:spPr>
          <a:xfrm>
            <a:off x="4143375" y="5491823"/>
            <a:ext cx="804862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跨城观众到店人数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4" name="Text 102"/>
          <p:cNvSpPr/>
          <p:nvPr/>
        </p:nvSpPr>
        <p:spPr>
          <a:xfrm>
            <a:off x="7900988" y="5491823"/>
            <a:ext cx="429101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回家后是否还买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5" name="Shape 103"/>
          <p:cNvSpPr/>
          <p:nvPr/>
        </p:nvSpPr>
        <p:spPr>
          <a:xfrm>
            <a:off x="609600" y="5819775"/>
            <a:ext cx="10972800" cy="9525"/>
          </a:xfrm>
          <a:prstGeom prst="rect">
            <a:avLst/>
          </a:prstGeom>
          <a:solidFill>
            <a:srgbClr val="4A3A66"/>
          </a:solidFill>
          <a:ln/>
        </p:spPr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A1E3F"/>
          </a:solidFill>
          <a:ln/>
        </p:spPr>
      </p:sp>
      <p:sp>
        <p:nvSpPr>
          <p:cNvPr id="3" name="Shape 1"/>
          <p:cNvSpPr/>
          <p:nvPr/>
        </p:nvSpPr>
        <p:spPr>
          <a:xfrm>
            <a:off x="11189281" y="413590"/>
            <a:ext cx="127642" cy="81504"/>
          </a:xfrm>
          <a:custGeom>
            <a:avLst/>
            <a:gdLst/>
            <a:ahLst/>
            <a:cxnLst/>
            <a:rect l="l" t="t" r="r" b="b"/>
            <a:pathLst>
              <a:path w="127642" h="81504">
                <a:moveTo>
                  <a:pt x="24406" y="1319"/>
                </a:moveTo>
                <a:lnTo>
                  <a:pt x="119370" y="45610"/>
                </a:lnTo>
                <a:arcTo hR="14288" wR="14288" stAng="17693988" swAng="5394652"/>
                <a:lnTo>
                  <a:pt x="122228" y="73232"/>
                </a:lnTo>
                <a:arcTo hR="14288" wR="14288" stAng="1493988" swAng="5394652"/>
                <a:lnTo>
                  <a:pt x="8309" y="35894"/>
                </a:lnTo>
                <a:arcTo hR="14288" wR="14288" stAng="6884308" swAng="5425134"/>
                <a:lnTo>
                  <a:pt x="5451" y="8272"/>
                </a:lnTo>
                <a:arcTo hR="14288" wR="14288" stAng="12293988" swAng="5394652"/>
                <a:close/>
              </a:path>
            </a:pathLst>
          </a:custGeom>
          <a:solidFill>
            <a:srgbClr val="E84F8A">
              <a:alpha val="9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1057665" y="551306"/>
            <a:ext cx="134499" cy="97062"/>
          </a:xfrm>
          <a:custGeom>
            <a:avLst/>
            <a:gdLst/>
            <a:ahLst/>
            <a:cxnLst/>
            <a:rect l="l" t="t" r="r" b="b"/>
            <a:pathLst>
              <a:path w="134499" h="97062">
                <a:moveTo>
                  <a:pt x="15719" y="1"/>
                </a:moveTo>
                <a:lnTo>
                  <a:pt x="120494" y="1811"/>
                </a:lnTo>
                <a:arcTo hR="14288" wR="14288" stAng="16268058" swAng="5401375"/>
                <a:lnTo>
                  <a:pt x="133353" y="82964"/>
                </a:lnTo>
                <a:arcTo hR="14288" wR="14288" stAng="45528" swAng="5400611"/>
                <a:lnTo>
                  <a:pt x="14100" y="95251"/>
                </a:lnTo>
                <a:arcTo hR="14288" wR="14288" stAng="5445144" swAng="5423912"/>
                <a:lnTo>
                  <a:pt x="1241" y="14003"/>
                </a:lnTo>
                <a:arcTo hR="14288" wR="14288" stAng="10868445" swAng="5378075"/>
                <a:close/>
              </a:path>
            </a:pathLst>
          </a:custGeom>
          <a:solidFill>
            <a:srgbClr val="F0B429">
              <a:alpha val="9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11689589" y="426156"/>
            <a:ext cx="111004" cy="111047"/>
          </a:xfrm>
          <a:custGeom>
            <a:avLst/>
            <a:gdLst/>
            <a:ahLst/>
            <a:cxnLst/>
            <a:rect l="l" t="t" r="r" b="b"/>
            <a:pathLst>
              <a:path w="111004" h="111047">
                <a:moveTo>
                  <a:pt x="36639" y="564"/>
                </a:moveTo>
                <a:lnTo>
                  <a:pt x="100742" y="18947"/>
                </a:lnTo>
                <a:arcTo hR="14288" wR="14288" stAng="17181959" swAng="5371657"/>
                <a:lnTo>
                  <a:pt x="92169" y="100672"/>
                </a:lnTo>
                <a:arcTo hR="14288" wR="14288" stAng="953605" swAng="5415661"/>
                <a:lnTo>
                  <a:pt x="10350" y="92099"/>
                </a:lnTo>
                <a:arcTo hR="14288" wR="14288" stAng="6359911" swAng="5387319"/>
                <a:lnTo>
                  <a:pt x="18922" y="10375"/>
                </a:lnTo>
                <a:arcTo hR="14288" wR="14288" stAng="11753605" swAng="5415661"/>
                <a:close/>
              </a:path>
            </a:pathLst>
          </a:custGeom>
          <a:solidFill>
            <a:srgbClr val="4FC1E9">
              <a:alpha val="9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10480990" y="386586"/>
            <a:ext cx="133799" cy="45407"/>
          </a:xfrm>
          <a:custGeom>
            <a:avLst/>
            <a:gdLst/>
            <a:ahLst/>
            <a:cxnLst/>
            <a:rect l="l" t="t" r="r" b="b"/>
            <a:pathLst>
              <a:path w="133799" h="45407">
                <a:moveTo>
                  <a:pt x="13274" y="7368"/>
                </a:moveTo>
                <a:lnTo>
                  <a:pt x="117858" y="34"/>
                </a:lnTo>
                <a:arcTo hR="14288" wR="14288" stAng="15963516" swAng="5415279"/>
                <a:lnTo>
                  <a:pt x="133765" y="22799"/>
                </a:lnTo>
                <a:arcTo hR="14288" wR="14288" stAng="21361966" swAng="5393965"/>
                <a:lnTo>
                  <a:pt x="15941" y="45373"/>
                </a:lnTo>
                <a:arcTo hR="14288" wR="14288" stAng="5161966" swAng="5393965"/>
                <a:lnTo>
                  <a:pt x="34" y="22608"/>
                </a:lnTo>
                <a:arcTo hR="14288" wR="14288" stAng="10561966" swAng="5393965"/>
                <a:close/>
              </a:path>
            </a:pathLst>
          </a:custGeom>
          <a:solidFill>
            <a:srgbClr val="9BE36D">
              <a:alpha val="9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0989479" y="224324"/>
            <a:ext cx="95700" cy="52842"/>
          </a:xfrm>
          <a:custGeom>
            <a:avLst/>
            <a:gdLst/>
            <a:ahLst/>
            <a:cxnLst/>
            <a:rect l="l" t="t" r="r" b="b"/>
            <a:pathLst>
              <a:path w="95700" h="52842">
                <a:moveTo>
                  <a:pt x="19611" y="370"/>
                </a:moveTo>
                <a:lnTo>
                  <a:pt x="84571" y="15325"/>
                </a:lnTo>
                <a:arcTo hR="14288" wR="14288" stAng="16966363" swAng="5412911"/>
                <a:lnTo>
                  <a:pt x="93144" y="41804"/>
                </a:lnTo>
                <a:arcTo hR="14288" wR="14288" stAng="788692" swAng="5395722"/>
                <a:lnTo>
                  <a:pt x="11038" y="37518"/>
                </a:lnTo>
                <a:arcTo hR="14288" wR="14288" stAng="6188692" swAng="5395722"/>
                <a:lnTo>
                  <a:pt x="2466" y="11038"/>
                </a:lnTo>
                <a:arcTo hR="14288" wR="14288" stAng="11588692" swAng="5395722"/>
                <a:close/>
              </a:path>
            </a:pathLst>
          </a:custGeom>
          <a:solidFill>
            <a:srgbClr val="E84F8A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247733" y="481625"/>
            <a:ext cx="126294" cy="84670"/>
          </a:xfrm>
          <a:custGeom>
            <a:avLst/>
            <a:gdLst/>
            <a:ahLst/>
            <a:cxnLst/>
            <a:rect l="l" t="t" r="r" b="b"/>
            <a:pathLst>
              <a:path w="126294" h="84670">
                <a:moveTo>
                  <a:pt x="25105" y="1578"/>
                </a:moveTo>
                <a:lnTo>
                  <a:pt x="118450" y="49108"/>
                </a:lnTo>
                <a:arcTo hR="14288" wR="14288" stAng="17808254" swAng="5412223"/>
                <a:lnTo>
                  <a:pt x="120355" y="76825"/>
                </a:lnTo>
                <a:arcTo hR="14288" wR="14288" stAng="1608254" swAng="5412223"/>
                <a:lnTo>
                  <a:pt x="7769" y="35487"/>
                </a:lnTo>
                <a:arcTo hR="14288" wR="14288" stAng="7028657" swAng="5402215"/>
                <a:lnTo>
                  <a:pt x="5864" y="7769"/>
                </a:lnTo>
                <a:arcTo hR="14288" wR="14288" stAng="12428657" swAng="5402215"/>
                <a:close/>
              </a:path>
            </a:pathLst>
          </a:custGeom>
          <a:solidFill>
            <a:srgbClr val="F0B429">
              <a:alpha val="9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10431450" y="164306"/>
            <a:ext cx="100057" cy="88884"/>
          </a:xfrm>
          <a:custGeom>
            <a:avLst/>
            <a:gdLst/>
            <a:ahLst/>
            <a:cxnLst/>
            <a:rect l="l" t="t" r="r" b="b"/>
            <a:pathLst>
              <a:path w="100057" h="88884">
                <a:moveTo>
                  <a:pt x="82149" y="6477"/>
                </a:moveTo>
                <a:lnTo>
                  <a:pt x="97770" y="30480"/>
                </a:lnTo>
                <a:arcTo hR="14288" wR="14288" stAng="19628225" swAng="5383575"/>
                <a:lnTo>
                  <a:pt x="37668" y="86583"/>
                </a:lnTo>
                <a:arcTo hR="14288" wR="14288" stAng="3421416" swAng="5422078"/>
                <a:lnTo>
                  <a:pt x="2330" y="58389"/>
                </a:lnTo>
                <a:arcTo hR="14288" wR="14288" stAng="8809011" swAng="5415279"/>
                <a:lnTo>
                  <a:pt x="62433" y="2286"/>
                </a:lnTo>
                <a:arcTo hR="14288" wR="14288" stAng="14228225" swAng="5383575"/>
                <a:close/>
              </a:path>
            </a:pathLst>
          </a:custGeom>
          <a:solidFill>
            <a:srgbClr val="4FC1E9">
              <a:alpha val="90000"/>
            </a:srgbClr>
          </a:solidFill>
          <a:ln/>
        </p:spPr>
      </p:sp>
      <p:sp>
        <p:nvSpPr>
          <p:cNvPr id="10" name="pptwise-slidenum-s0011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09600" y="285750"/>
            <a:ext cx="428625" cy="285750"/>
          </a:xfrm>
          <a:prstGeom prst="roundRect">
            <a:avLst>
              <a:gd name="adj" fmla="val 20000"/>
            </a:avLst>
          </a:prstGeom>
          <a:solidFill>
            <a:srgbClr val="E84F8A"/>
          </a:solidFill>
          <a:ln/>
        </p:spPr>
      </p:sp>
      <p:sp>
        <p:nvSpPr>
          <p:cNvPr id="13" name="Text 11"/>
          <p:cNvSpPr/>
          <p:nvPr/>
        </p:nvSpPr>
        <p:spPr>
          <a:xfrm>
            <a:off x="0" y="366289"/>
            <a:ext cx="15906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spc="75" kern="0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ctr" indent="0" marL="0">
              <a:buNone/>
            </a:pPr>
            <a:r>
              <a:rPr lang="en-US" sz="900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981075" y="285750"/>
            <a:ext cx="514350" cy="285750"/>
          </a:xfrm>
          <a:prstGeom prst="roundRect">
            <a:avLst>
              <a:gd name="adj" fmla="val 20000"/>
            </a:avLst>
          </a:prstGeom>
          <a:solidFill>
            <a:srgbClr val="35284E"/>
          </a:solidFill>
          <a:ln/>
        </p:spPr>
      </p:sp>
      <p:sp>
        <p:nvSpPr>
          <p:cNvPr id="15" name="Text 13"/>
          <p:cNvSpPr/>
          <p:nvPr/>
        </p:nvSpPr>
        <p:spPr>
          <a:xfrm>
            <a:off x="1114425" y="347962"/>
            <a:ext cx="1107757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城市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990600" y="285750"/>
            <a:ext cx="0" cy="285750"/>
          </a:xfrm>
          <a:prstGeom prst="line">
            <a:avLst/>
          </a:prstGeom>
          <a:noFill/>
          <a:ln w="19050">
            <a:solidFill>
              <a:srgbClr val="2A1E3F"/>
            </a:solidFill>
            <a:prstDash val="dash"/>
          </a:ln>
        </p:spPr>
      </p:sp>
      <p:sp>
        <p:nvSpPr>
          <p:cNvPr id="17" name="Shape 15"/>
          <p:cNvSpPr/>
          <p:nvPr/>
        </p:nvSpPr>
        <p:spPr>
          <a:xfrm>
            <a:off x="923925" y="228600"/>
            <a:ext cx="114300" cy="11430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18" name="Shape 16"/>
          <p:cNvSpPr/>
          <p:nvPr/>
        </p:nvSpPr>
        <p:spPr>
          <a:xfrm>
            <a:off x="923925" y="514350"/>
            <a:ext cx="114300" cy="11430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19" name="Text 17"/>
          <p:cNvSpPr/>
          <p:nvPr/>
        </p:nvSpPr>
        <p:spPr>
          <a:xfrm>
            <a:off x="609600" y="1231493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城市已在用票根接住歌迷，我们做票根商户，凭票根换一杯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09600" y="1866900"/>
            <a:ext cx="3905250" cy="1714500"/>
          </a:xfrm>
          <a:prstGeom prst="roundRect">
            <a:avLst>
              <a:gd name="adj" fmla="val 6667"/>
            </a:avLst>
          </a:prstGeom>
          <a:solidFill>
            <a:srgbClr val="35284E"/>
          </a:solidFill>
          <a:ln/>
        </p:spPr>
      </p:sp>
      <p:sp>
        <p:nvSpPr>
          <p:cNvPr id="21" name="Shape 19"/>
          <p:cNvSpPr/>
          <p:nvPr/>
        </p:nvSpPr>
        <p:spPr>
          <a:xfrm>
            <a:off x="3476625" y="1866900"/>
            <a:ext cx="0" cy="1714500"/>
          </a:xfrm>
          <a:prstGeom prst="line">
            <a:avLst/>
          </a:prstGeom>
          <a:noFill/>
          <a:ln w="19050">
            <a:solidFill>
              <a:srgbClr val="2A1E3F"/>
            </a:solidFill>
            <a:prstDash val="dash"/>
          </a:ln>
        </p:spPr>
      </p:sp>
      <p:sp>
        <p:nvSpPr>
          <p:cNvPr id="22" name="Shape 20"/>
          <p:cNvSpPr/>
          <p:nvPr/>
        </p:nvSpPr>
        <p:spPr>
          <a:xfrm>
            <a:off x="3409950" y="1790700"/>
            <a:ext cx="133350" cy="13335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23" name="Shape 21"/>
          <p:cNvSpPr/>
          <p:nvPr/>
        </p:nvSpPr>
        <p:spPr>
          <a:xfrm>
            <a:off x="3409950" y="3524250"/>
            <a:ext cx="133350" cy="13335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24" name="Shape 22"/>
          <p:cNvSpPr/>
          <p:nvPr/>
        </p:nvSpPr>
        <p:spPr>
          <a:xfrm>
            <a:off x="914400" y="2181225"/>
            <a:ext cx="7144" cy="66675"/>
          </a:xfrm>
          <a:custGeom>
            <a:avLst/>
            <a:gdLst/>
            <a:ahLst/>
            <a:cxnLst/>
            <a:rect l="l" t="t" r="r" b="b"/>
            <a:pathLst>
              <a:path w="7144" h="66675">
                <a:moveTo>
                  <a:pt x="0" y="6667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E84F8A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47725" y="2095505"/>
            <a:ext cx="171460" cy="47620"/>
          </a:xfrm>
          <a:custGeom>
            <a:avLst/>
            <a:gdLst/>
            <a:ahLst/>
            <a:cxnLst/>
            <a:rect l="l" t="t" r="r" b="b"/>
            <a:pathLst>
              <a:path w="171460" h="47620">
                <a:moveTo>
                  <a:pt x="77333" y="1948"/>
                </a:moveTo>
                <a:arcTo hR="19050" wR="19050" stAng="14631853" swAng="3136294"/>
                <a:lnTo>
                  <a:pt x="168793" y="38581"/>
                </a:lnTo>
                <a:arcTo hR="4763" wR="4763" stAng="17766200" swAng="9240706"/>
                <a:lnTo>
                  <a:pt x="4763" y="47620"/>
                </a:lnTo>
                <a:arcTo hR="4763" wR="4763" stAng="5399984" swAng="9233800"/>
                <a:close/>
              </a:path>
            </a:pathLst>
          </a:custGeom>
          <a:noFill/>
          <a:ln w="19050">
            <a:solidFill>
              <a:srgbClr val="E84F8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52500" y="2181225"/>
            <a:ext cx="7144" cy="66675"/>
          </a:xfrm>
          <a:custGeom>
            <a:avLst/>
            <a:gdLst/>
            <a:ahLst/>
            <a:cxnLst/>
            <a:rect l="l" t="t" r="r" b="b"/>
            <a:pathLst>
              <a:path w="7144" h="66675">
                <a:moveTo>
                  <a:pt x="0" y="6667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E84F8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90600" y="2181225"/>
            <a:ext cx="7144" cy="66675"/>
          </a:xfrm>
          <a:custGeom>
            <a:avLst/>
            <a:gdLst/>
            <a:ahLst/>
            <a:cxnLst/>
            <a:rect l="l" t="t" r="r" b="b"/>
            <a:pathLst>
              <a:path w="7144" h="66675">
                <a:moveTo>
                  <a:pt x="0" y="6667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E84F8A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47725" y="2286000"/>
            <a:ext cx="171450" cy="7144"/>
          </a:xfrm>
          <a:custGeom>
            <a:avLst/>
            <a:gdLst/>
            <a:ahLst/>
            <a:cxnLst/>
            <a:rect l="l" t="t" r="r" b="b"/>
            <a:pathLst>
              <a:path w="171450" h="7144">
                <a:moveTo>
                  <a:pt x="0" y="0"/>
                </a:moveTo>
                <a:lnTo>
                  <a:pt x="171450" y="0"/>
                </a:lnTo>
              </a:path>
            </a:pathLst>
          </a:custGeom>
          <a:noFill/>
          <a:ln w="19050">
            <a:solidFill>
              <a:srgbClr val="E84F8A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76300" y="2181225"/>
            <a:ext cx="7144" cy="66675"/>
          </a:xfrm>
          <a:custGeom>
            <a:avLst/>
            <a:gdLst/>
            <a:ahLst/>
            <a:cxnLst/>
            <a:rect l="l" t="t" r="r" b="b"/>
            <a:pathLst>
              <a:path w="7144" h="66675">
                <a:moveTo>
                  <a:pt x="0" y="6667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E84F8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143000" y="2110087"/>
            <a:ext cx="11049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国家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819150" y="2466127"/>
            <a:ext cx="1137285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跟着演出去旅行</a:t>
            </a:r>
            <a:endParaRPr lang="en-US" sz="1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819150" y="2881612"/>
            <a:ext cx="113728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 1 月国办文件写进全国措施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0" y="2462150"/>
            <a:ext cx="79819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ED72A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凭票根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4724400" y="1866900"/>
            <a:ext cx="3905250" cy="1714500"/>
          </a:xfrm>
          <a:prstGeom prst="roundRect">
            <a:avLst>
              <a:gd name="adj" fmla="val 6667"/>
            </a:avLst>
          </a:prstGeom>
          <a:solidFill>
            <a:srgbClr val="35284E"/>
          </a:solidFill>
          <a:ln/>
        </p:spPr>
      </p:sp>
      <p:sp>
        <p:nvSpPr>
          <p:cNvPr id="35" name="Shape 33"/>
          <p:cNvSpPr/>
          <p:nvPr/>
        </p:nvSpPr>
        <p:spPr>
          <a:xfrm>
            <a:off x="7591425" y="1866900"/>
            <a:ext cx="0" cy="1714500"/>
          </a:xfrm>
          <a:prstGeom prst="line">
            <a:avLst/>
          </a:prstGeom>
          <a:noFill/>
          <a:ln w="19050">
            <a:solidFill>
              <a:srgbClr val="2A1E3F"/>
            </a:solidFill>
            <a:prstDash val="dash"/>
          </a:ln>
        </p:spPr>
      </p:sp>
      <p:sp>
        <p:nvSpPr>
          <p:cNvPr id="36" name="Shape 34"/>
          <p:cNvSpPr/>
          <p:nvPr/>
        </p:nvSpPr>
        <p:spPr>
          <a:xfrm>
            <a:off x="7524750" y="1790700"/>
            <a:ext cx="133350" cy="13335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37" name="Shape 35"/>
          <p:cNvSpPr/>
          <p:nvPr/>
        </p:nvSpPr>
        <p:spPr>
          <a:xfrm>
            <a:off x="7524750" y="3524250"/>
            <a:ext cx="133350" cy="13335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38" name="Shape 36"/>
          <p:cNvSpPr/>
          <p:nvPr/>
        </p:nvSpPr>
        <p:spPr>
          <a:xfrm>
            <a:off x="4972050" y="2095500"/>
            <a:ext cx="152400" cy="190498"/>
          </a:xfrm>
          <a:custGeom>
            <a:avLst/>
            <a:gdLst/>
            <a:ahLst/>
            <a:cxnLst/>
            <a:rect l="l" t="t" r="r" b="b"/>
            <a:pathLst>
              <a:path w="152400" h="190498">
                <a:moveTo>
                  <a:pt x="152400" y="76200"/>
                </a:moveTo>
                <a:cubicBezTo>
                  <a:pt x="152400" y="123758"/>
                  <a:pt x="99641" y="173288"/>
                  <a:pt x="81925" y="188585"/>
                </a:cubicBezTo>
                <a:arcTo hR="9525" wR="9525" stAng="3183507" swAng="4432986"/>
                <a:cubicBezTo>
                  <a:pt x="52759" y="173288"/>
                  <a:pt x="0" y="123758"/>
                  <a:pt x="0" y="76200"/>
                </a:cubicBezTo>
                <a:arcTo hR="76200" wR="76200" stAng="10800000" swAng="10800000"/>
              </a:path>
            </a:pathLst>
          </a:custGeom>
          <a:noFill/>
          <a:ln w="19050">
            <a:solidFill>
              <a:srgbClr val="E84F8A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5019675" y="2143125"/>
            <a:ext cx="57150" cy="57150"/>
          </a:xfrm>
          <a:prstGeom prst="ellipse">
            <a:avLst/>
          </a:prstGeom>
          <a:noFill/>
          <a:ln w="19050">
            <a:solidFill>
              <a:srgbClr val="E84F8A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5257800" y="2110087"/>
            <a:ext cx="69342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南京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4933950" y="2466127"/>
            <a:ext cx="725805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乐享 1+3</a:t>
            </a:r>
            <a:endParaRPr lang="en-US" sz="1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4933950" y="2881612"/>
            <a:ext cx="72580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453 家商户，观演前后一周凭票享优惠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4019550" y="2462150"/>
            <a:ext cx="81724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ED72A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凭票根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Shape 42"/>
          <p:cNvSpPr/>
          <p:nvPr/>
        </p:nvSpPr>
        <p:spPr>
          <a:xfrm>
            <a:off x="609600" y="3771900"/>
            <a:ext cx="3905250" cy="1714500"/>
          </a:xfrm>
          <a:prstGeom prst="roundRect">
            <a:avLst>
              <a:gd name="adj" fmla="val 6667"/>
            </a:avLst>
          </a:prstGeom>
          <a:solidFill>
            <a:srgbClr val="35284E"/>
          </a:solidFill>
          <a:ln/>
        </p:spPr>
      </p:sp>
      <p:sp>
        <p:nvSpPr>
          <p:cNvPr id="45" name="Shape 43"/>
          <p:cNvSpPr/>
          <p:nvPr/>
        </p:nvSpPr>
        <p:spPr>
          <a:xfrm>
            <a:off x="3476625" y="3771900"/>
            <a:ext cx="0" cy="1714500"/>
          </a:xfrm>
          <a:prstGeom prst="line">
            <a:avLst/>
          </a:prstGeom>
          <a:noFill/>
          <a:ln w="19050">
            <a:solidFill>
              <a:srgbClr val="2A1E3F"/>
            </a:solidFill>
            <a:prstDash val="dash"/>
          </a:ln>
        </p:spPr>
      </p:sp>
      <p:sp>
        <p:nvSpPr>
          <p:cNvPr id="46" name="Shape 44"/>
          <p:cNvSpPr/>
          <p:nvPr/>
        </p:nvSpPr>
        <p:spPr>
          <a:xfrm>
            <a:off x="3409950" y="3695700"/>
            <a:ext cx="133350" cy="13335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47" name="Shape 45"/>
          <p:cNvSpPr/>
          <p:nvPr/>
        </p:nvSpPr>
        <p:spPr>
          <a:xfrm>
            <a:off x="3409950" y="5429250"/>
            <a:ext cx="133350" cy="13335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48" name="Shape 46"/>
          <p:cNvSpPr/>
          <p:nvPr/>
        </p:nvSpPr>
        <p:spPr>
          <a:xfrm>
            <a:off x="838200" y="4029075"/>
            <a:ext cx="190500" cy="133350"/>
          </a:xfrm>
          <a:custGeom>
            <a:avLst/>
            <a:gdLst/>
            <a:ahLst/>
            <a:cxnLst/>
            <a:rect l="l" t="t" r="r" b="b"/>
            <a:pathLst>
              <a:path w="190500" h="133350">
                <a:moveTo>
                  <a:pt x="0" y="38100"/>
                </a:moveTo>
                <a:arcTo hR="28575" wR="28575" stAng="16200000" swAng="10800000"/>
                <a:lnTo>
                  <a:pt x="0" y="114300"/>
                </a:lnTo>
                <a:arcTo hR="19050" wR="19050" stAng="10800000" swAng="-5400000"/>
                <a:lnTo>
                  <a:pt x="171450" y="133350"/>
                </a:lnTo>
                <a:arcTo hR="19050" wR="19050" stAng="5400000" swAng="-5400000"/>
                <a:lnTo>
                  <a:pt x="190500" y="95250"/>
                </a:lnTo>
                <a:arcTo hR="28575" wR="28575" stAng="5400000" swAng="10800000"/>
                <a:lnTo>
                  <a:pt x="190500" y="19050"/>
                </a:lnTo>
                <a:arcTo hR="19050" wR="19050" stAng="0" swAng="-5400000"/>
                <a:lnTo>
                  <a:pt x="19050" y="0"/>
                </a:lnTo>
                <a:arcTo hR="19050" wR="19050" stAng="16200000" swAng="-5400000"/>
                <a:close/>
              </a:path>
            </a:pathLst>
          </a:custGeom>
          <a:noFill/>
          <a:ln w="19050">
            <a:solidFill>
              <a:srgbClr val="E84F8A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942975" y="4029075"/>
            <a:ext cx="7144" cy="19050"/>
          </a:xfrm>
          <a:custGeom>
            <a:avLst/>
            <a:gdLst/>
            <a:ahLst/>
            <a:cxnLst/>
            <a:rect l="l" t="t" r="r" b="b"/>
            <a:pathLst>
              <a:path w="7144" h="19050">
                <a:moveTo>
                  <a:pt x="0" y="0"/>
                </a:moveTo>
                <a:lnTo>
                  <a:pt x="0" y="19050"/>
                </a:lnTo>
              </a:path>
            </a:pathLst>
          </a:custGeom>
          <a:noFill/>
          <a:ln w="19050">
            <a:solidFill>
              <a:srgbClr val="E84F8A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942975" y="4143375"/>
            <a:ext cx="7144" cy="19050"/>
          </a:xfrm>
          <a:custGeom>
            <a:avLst/>
            <a:gdLst/>
            <a:ahLst/>
            <a:cxnLst/>
            <a:rect l="l" t="t" r="r" b="b"/>
            <a:pathLst>
              <a:path w="7144" h="19050">
                <a:moveTo>
                  <a:pt x="0" y="0"/>
                </a:moveTo>
                <a:lnTo>
                  <a:pt x="0" y="19050"/>
                </a:lnTo>
              </a:path>
            </a:pathLst>
          </a:custGeom>
          <a:noFill/>
          <a:ln w="19050">
            <a:solidFill>
              <a:srgbClr val="E84F8A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942975" y="4086225"/>
            <a:ext cx="7144" cy="19050"/>
          </a:xfrm>
          <a:custGeom>
            <a:avLst/>
            <a:gdLst/>
            <a:ahLst/>
            <a:cxnLst/>
            <a:rect l="l" t="t" r="r" b="b"/>
            <a:pathLst>
              <a:path w="7144" h="19050">
                <a:moveTo>
                  <a:pt x="0" y="0"/>
                </a:moveTo>
                <a:lnTo>
                  <a:pt x="0" y="19050"/>
                </a:lnTo>
              </a:path>
            </a:pathLst>
          </a:custGeom>
          <a:noFill/>
          <a:ln w="19050">
            <a:solidFill>
              <a:srgbClr val="E84F8A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1143000" y="4015087"/>
            <a:ext cx="11049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上海浦东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819150" y="4371127"/>
            <a:ext cx="1137285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票根兑优惠</a:t>
            </a:r>
            <a:endParaRPr lang="en-US" sz="1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819150" y="4786612"/>
            <a:ext cx="113728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财政补贴 30%，商家让利 20%，实名核验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0" y="4367150"/>
            <a:ext cx="79819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ED72A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凭票根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Shape 54"/>
          <p:cNvSpPr/>
          <p:nvPr/>
        </p:nvSpPr>
        <p:spPr>
          <a:xfrm>
            <a:off x="4724400" y="3771900"/>
            <a:ext cx="3905250" cy="1714500"/>
          </a:xfrm>
          <a:prstGeom prst="roundRect">
            <a:avLst>
              <a:gd name="adj" fmla="val 6667"/>
            </a:avLst>
          </a:prstGeom>
          <a:solidFill>
            <a:srgbClr val="35284E"/>
          </a:solidFill>
          <a:ln/>
        </p:spPr>
      </p:sp>
      <p:sp>
        <p:nvSpPr>
          <p:cNvPr id="57" name="Shape 55"/>
          <p:cNvSpPr/>
          <p:nvPr/>
        </p:nvSpPr>
        <p:spPr>
          <a:xfrm>
            <a:off x="7591425" y="3771900"/>
            <a:ext cx="0" cy="1714500"/>
          </a:xfrm>
          <a:prstGeom prst="line">
            <a:avLst/>
          </a:prstGeom>
          <a:noFill/>
          <a:ln w="19050">
            <a:solidFill>
              <a:srgbClr val="2A1E3F"/>
            </a:solidFill>
            <a:prstDash val="dash"/>
          </a:ln>
        </p:spPr>
      </p:sp>
      <p:sp>
        <p:nvSpPr>
          <p:cNvPr id="58" name="Shape 56"/>
          <p:cNvSpPr/>
          <p:nvPr/>
        </p:nvSpPr>
        <p:spPr>
          <a:xfrm>
            <a:off x="7524750" y="3695700"/>
            <a:ext cx="133350" cy="13335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59" name="Shape 57"/>
          <p:cNvSpPr/>
          <p:nvPr/>
        </p:nvSpPr>
        <p:spPr>
          <a:xfrm>
            <a:off x="7524750" y="5429250"/>
            <a:ext cx="133350" cy="13335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60" name="Shape 58"/>
          <p:cNvSpPr/>
          <p:nvPr/>
        </p:nvSpPr>
        <p:spPr>
          <a:xfrm>
            <a:off x="4953000" y="4038600"/>
            <a:ext cx="19050" cy="9525"/>
          </a:xfrm>
          <a:custGeom>
            <a:avLst/>
            <a:gdLst/>
            <a:ahLst/>
            <a:cxnLst/>
            <a:rect l="l" t="t" r="r" b="b"/>
            <a:pathLst>
              <a:path w="19050" h="9525">
                <a:moveTo>
                  <a:pt x="19050" y="0"/>
                </a:moveTo>
                <a:lnTo>
                  <a:pt x="0" y="9525"/>
                </a:lnTo>
              </a:path>
            </a:pathLst>
          </a:custGeom>
          <a:noFill/>
          <a:ln w="19050">
            <a:solidFill>
              <a:srgbClr val="E84F8A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5029200" y="4038600"/>
            <a:ext cx="38100" cy="7144"/>
          </a:xfrm>
          <a:custGeom>
            <a:avLst/>
            <a:gdLst/>
            <a:ahLst/>
            <a:cxnLst/>
            <a:rect l="l" t="t" r="r" b="b"/>
            <a:pathLst>
              <a:path w="38100" h="7144">
                <a:moveTo>
                  <a:pt x="0" y="0"/>
                </a:moveTo>
                <a:lnTo>
                  <a:pt x="38100" y="0"/>
                </a:lnTo>
              </a:path>
            </a:pathLst>
          </a:custGeom>
          <a:noFill/>
          <a:ln w="19050">
            <a:solidFill>
              <a:srgbClr val="E84F8A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5124450" y="4038600"/>
            <a:ext cx="19050" cy="9525"/>
          </a:xfrm>
          <a:custGeom>
            <a:avLst/>
            <a:gdLst/>
            <a:ahLst/>
            <a:cxnLst/>
            <a:rect l="l" t="t" r="r" b="b"/>
            <a:pathLst>
              <a:path w="19050" h="9525">
                <a:moveTo>
                  <a:pt x="19050" y="95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E84F8A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4972050" y="4010025"/>
            <a:ext cx="152400" cy="152400"/>
          </a:xfrm>
          <a:prstGeom prst="roundRect">
            <a:avLst>
              <a:gd name="adj" fmla="val 12500"/>
            </a:avLst>
          </a:prstGeom>
          <a:noFill/>
          <a:ln w="19050">
            <a:solidFill>
              <a:srgbClr val="E84F8A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4972050" y="4086225"/>
            <a:ext cx="152400" cy="7144"/>
          </a:xfrm>
          <a:custGeom>
            <a:avLst/>
            <a:gdLst/>
            <a:ahLst/>
            <a:cxnLst/>
            <a:rect l="l" t="t" r="r" b="b"/>
            <a:pathLst>
              <a:path w="152400" h="7144">
                <a:moveTo>
                  <a:pt x="0" y="0"/>
                </a:moveTo>
                <a:lnTo>
                  <a:pt x="152400" y="0"/>
                </a:lnTo>
              </a:path>
            </a:pathLst>
          </a:custGeom>
          <a:noFill/>
          <a:ln w="19050">
            <a:solidFill>
              <a:srgbClr val="E84F8A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5010150" y="4124325"/>
            <a:ext cx="7144" cy="7144"/>
          </a:xfrm>
          <a:custGeom>
            <a:avLst/>
            <a:gdLst/>
            <a:ahLst/>
            <a:cxnLst/>
            <a:rect l="l" t="t" r="r" b="b"/>
            <a:pathLst>
              <a:path w="7144" h="7144">
                <a:moveTo>
                  <a:pt x="0" y="0"/>
                </a:moveTo>
                <a:lnTo>
                  <a:pt x="95" y="0"/>
                </a:lnTo>
              </a:path>
            </a:pathLst>
          </a:custGeom>
          <a:noFill/>
          <a:ln w="19050">
            <a:solidFill>
              <a:srgbClr val="E84F8A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5086350" y="4124325"/>
            <a:ext cx="7144" cy="7144"/>
          </a:xfrm>
          <a:custGeom>
            <a:avLst/>
            <a:gdLst/>
            <a:ahLst/>
            <a:cxnLst/>
            <a:rect l="l" t="t" r="r" b="b"/>
            <a:pathLst>
              <a:path w="7144" h="7144">
                <a:moveTo>
                  <a:pt x="0" y="0"/>
                </a:moveTo>
                <a:lnTo>
                  <a:pt x="95" y="0"/>
                </a:lnTo>
              </a:path>
            </a:pathLst>
          </a:custGeom>
          <a:noFill/>
          <a:ln w="19050">
            <a:solidFill>
              <a:srgbClr val="E84F8A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4991100" y="4162425"/>
            <a:ext cx="7144" cy="19050"/>
          </a:xfrm>
          <a:custGeom>
            <a:avLst/>
            <a:gdLst/>
            <a:ahLst/>
            <a:cxnLst/>
            <a:rect l="l" t="t" r="r" b="b"/>
            <a:pathLst>
              <a:path w="7144" h="19050">
                <a:moveTo>
                  <a:pt x="0" y="0"/>
                </a:moveTo>
                <a:lnTo>
                  <a:pt x="0" y="19050"/>
                </a:lnTo>
              </a:path>
            </a:pathLst>
          </a:custGeom>
          <a:noFill/>
          <a:ln w="19050">
            <a:solidFill>
              <a:srgbClr val="E84F8A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5105400" y="4162425"/>
            <a:ext cx="7144" cy="19050"/>
          </a:xfrm>
          <a:custGeom>
            <a:avLst/>
            <a:gdLst/>
            <a:ahLst/>
            <a:cxnLst/>
            <a:rect l="l" t="t" r="r" b="b"/>
            <a:pathLst>
              <a:path w="7144" h="19050">
                <a:moveTo>
                  <a:pt x="0" y="1905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E84F8A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257800" y="4015087"/>
            <a:ext cx="69342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青岛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0" name="Text 68"/>
          <p:cNvSpPr/>
          <p:nvPr/>
        </p:nvSpPr>
        <p:spPr>
          <a:xfrm>
            <a:off x="4933950" y="4371127"/>
            <a:ext cx="725805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票根经济 3.0</a:t>
            </a:r>
            <a:endParaRPr lang="en-US" sz="1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1" name="Text 69"/>
          <p:cNvSpPr/>
          <p:nvPr/>
        </p:nvSpPr>
        <p:spPr>
          <a:xfrm>
            <a:off x="4933950" y="4786612"/>
            <a:ext cx="72580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超过 800 家商户，开散场接驳专线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2" name="Text 70"/>
          <p:cNvSpPr/>
          <p:nvPr/>
        </p:nvSpPr>
        <p:spPr>
          <a:xfrm>
            <a:off x="4019550" y="4367150"/>
            <a:ext cx="81724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ED72A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凭票根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3" name="Shape 71"/>
          <p:cNvSpPr/>
          <p:nvPr/>
        </p:nvSpPr>
        <p:spPr>
          <a:xfrm>
            <a:off x="8991600" y="1866900"/>
            <a:ext cx="2590800" cy="3619500"/>
          </a:xfrm>
          <a:prstGeom prst="roundRect">
            <a:avLst>
              <a:gd name="adj" fmla="val 4412"/>
            </a:avLst>
          </a:prstGeom>
          <a:solidFill>
            <a:srgbClr val="35284E"/>
          </a:solidFill>
          <a:ln/>
        </p:spPr>
      </p:sp>
      <p:sp>
        <p:nvSpPr>
          <p:cNvPr id="74" name="Shape 72"/>
          <p:cNvSpPr/>
          <p:nvPr/>
        </p:nvSpPr>
        <p:spPr>
          <a:xfrm>
            <a:off x="9277350" y="2171700"/>
            <a:ext cx="38100" cy="7144"/>
          </a:xfrm>
          <a:custGeom>
            <a:avLst/>
            <a:gdLst/>
            <a:ahLst/>
            <a:cxnLst/>
            <a:rect l="l" t="t" r="r" b="b"/>
            <a:pathLst>
              <a:path w="38100" h="7144">
                <a:moveTo>
                  <a:pt x="0" y="0"/>
                </a:moveTo>
                <a:lnTo>
                  <a:pt x="38100" y="0"/>
                </a:lnTo>
              </a:path>
            </a:pathLst>
          </a:custGeom>
          <a:noFill/>
          <a:ln w="19050">
            <a:solidFill>
              <a:srgbClr val="B3A6C7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9277350" y="2133600"/>
            <a:ext cx="38100" cy="7144"/>
          </a:xfrm>
          <a:custGeom>
            <a:avLst/>
            <a:gdLst/>
            <a:ahLst/>
            <a:cxnLst/>
            <a:rect l="l" t="t" r="r" b="b"/>
            <a:pathLst>
              <a:path w="38100" h="7144">
                <a:moveTo>
                  <a:pt x="0" y="0"/>
                </a:moveTo>
                <a:lnTo>
                  <a:pt x="38100" y="0"/>
                </a:lnTo>
              </a:path>
            </a:pathLst>
          </a:custGeom>
          <a:noFill/>
          <a:ln w="19050">
            <a:solidFill>
              <a:srgbClr val="B3A6C7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9277350" y="2209800"/>
            <a:ext cx="38100" cy="47625"/>
          </a:xfrm>
          <a:custGeom>
            <a:avLst/>
            <a:gdLst/>
            <a:ahLst/>
            <a:cxnLst/>
            <a:rect l="l" t="t" r="r" b="b"/>
            <a:pathLst>
              <a:path w="38100" h="47625">
                <a:moveTo>
                  <a:pt x="38100" y="47625"/>
                </a:moveTo>
                <a:lnTo>
                  <a:pt x="38100" y="19050"/>
                </a:lnTo>
                <a:arcTo hR="19050" wR="19050" stAng="0" swAng="-10800000"/>
                <a:lnTo>
                  <a:pt x="0" y="47625"/>
                </a:lnTo>
              </a:path>
            </a:pathLst>
          </a:custGeom>
          <a:noFill/>
          <a:ln w="19050">
            <a:solidFill>
              <a:srgbClr val="B3A6C7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9201150" y="2124075"/>
            <a:ext cx="190500" cy="133350"/>
          </a:xfrm>
          <a:custGeom>
            <a:avLst/>
            <a:gdLst/>
            <a:ahLst/>
            <a:cxnLst/>
            <a:rect l="l" t="t" r="r" b="b"/>
            <a:pathLst>
              <a:path w="190500" h="133350">
                <a:moveTo>
                  <a:pt x="38100" y="28575"/>
                </a:moveTo>
                <a:lnTo>
                  <a:pt x="19050" y="28575"/>
                </a:lnTo>
                <a:arcTo hR="19050" wR="19050" stAng="16200000" swAng="-5400000"/>
                <a:lnTo>
                  <a:pt x="0" y="114300"/>
                </a:lnTo>
                <a:arcTo hR="19050" wR="19050" stAng="10800000" swAng="-5400000"/>
                <a:lnTo>
                  <a:pt x="171450" y="133350"/>
                </a:lnTo>
                <a:arcTo hR="19050" wR="19050" stAng="5400000" swAng="-5400000"/>
                <a:lnTo>
                  <a:pt x="190500" y="19050"/>
                </a:lnTo>
                <a:arcTo hR="19050" wR="19050" stAng="0" swAng="-5400000"/>
                <a:lnTo>
                  <a:pt x="152400" y="0"/>
                </a:lnTo>
              </a:path>
            </a:pathLst>
          </a:custGeom>
          <a:noFill/>
          <a:ln w="19050">
            <a:solidFill>
              <a:srgbClr val="B3A6C7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9239250" y="2085975"/>
            <a:ext cx="114300" cy="171450"/>
          </a:xfrm>
          <a:custGeom>
            <a:avLst/>
            <a:gdLst/>
            <a:ahLst/>
            <a:cxnLst/>
            <a:rect l="l" t="t" r="r" b="b"/>
            <a:pathLst>
              <a:path w="114300" h="171450">
                <a:moveTo>
                  <a:pt x="0" y="171450"/>
                </a:moveTo>
                <a:lnTo>
                  <a:pt x="0" y="19050"/>
                </a:lnTo>
                <a:arcTo hR="19050" wR="19050" stAng="10800000" swAng="5400000"/>
                <a:lnTo>
                  <a:pt x="95250" y="0"/>
                </a:lnTo>
                <a:arcTo hR="19050" wR="19050" stAng="16200000" swAng="5400000"/>
                <a:lnTo>
                  <a:pt x="114300" y="171450"/>
                </a:lnTo>
              </a:path>
            </a:pathLst>
          </a:custGeom>
          <a:noFill/>
          <a:ln w="19050">
            <a:solidFill>
              <a:srgbClr val="B3A6C7"/>
            </a:solidFill>
            <a:prstDash val="solid"/>
          </a:ln>
        </p:spPr>
      </p:sp>
      <p:sp>
        <p:nvSpPr>
          <p:cNvPr id="79" name="Text 77"/>
          <p:cNvSpPr/>
          <p:nvPr/>
        </p:nvSpPr>
        <p:spPr>
          <a:xfrm>
            <a:off x="9182100" y="2430072"/>
            <a:ext cx="3009900" cy="640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1:6.85</a:t>
            </a:r>
            <a:endParaRPr lang="en-US" sz="4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0" name="Text 78"/>
          <p:cNvSpPr/>
          <p:nvPr/>
        </p:nvSpPr>
        <p:spPr>
          <a:xfrm>
            <a:off x="9182100" y="3129262"/>
            <a:ext cx="3009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协会测算：1 元票房带动的其他消费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1" name="Shape 79"/>
          <p:cNvSpPr/>
          <p:nvPr/>
        </p:nvSpPr>
        <p:spPr>
          <a:xfrm>
            <a:off x="9182100" y="3676650"/>
            <a:ext cx="2190750" cy="9525"/>
          </a:xfrm>
          <a:prstGeom prst="rect">
            <a:avLst/>
          </a:prstGeom>
          <a:solidFill>
            <a:srgbClr val="4A3A66"/>
          </a:solidFill>
          <a:ln/>
        </p:spPr>
      </p:sp>
      <p:sp>
        <p:nvSpPr>
          <p:cNvPr id="82" name="Text 80"/>
          <p:cNvSpPr/>
          <p:nvPr/>
        </p:nvSpPr>
        <p:spPr>
          <a:xfrm>
            <a:off x="9182100" y="3834112"/>
            <a:ext cx="3009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0B42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方法未公开。只说明城市为什么欢迎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3" name="Text 81"/>
          <p:cNvSpPr/>
          <p:nvPr/>
        </p:nvSpPr>
        <p:spPr>
          <a:xfrm>
            <a:off x="9182100" y="4043662"/>
            <a:ext cx="3009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0B42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演出，不算品牌回报。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4" name="Text 82"/>
          <p:cNvSpPr/>
          <p:nvPr/>
        </p:nvSpPr>
        <p:spPr>
          <a:xfrm>
            <a:off x="609600" y="62051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来源：国务院办公厅（2025-01），扬子晚报（2025-10），浦东新区政府（2025-06），中新网（2026-06），中演协（2026-01）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A1E3F"/>
          </a:solidFill>
          <a:ln/>
        </p:spPr>
      </p:sp>
      <p:sp>
        <p:nvSpPr>
          <p:cNvPr id="3" name="Shape 1"/>
          <p:cNvSpPr/>
          <p:nvPr/>
        </p:nvSpPr>
        <p:spPr>
          <a:xfrm>
            <a:off x="10833891" y="425448"/>
            <a:ext cx="118274" cy="118235"/>
          </a:xfrm>
          <a:custGeom>
            <a:avLst/>
            <a:gdLst/>
            <a:ahLst/>
            <a:cxnLst/>
            <a:rect l="l" t="t" r="r" b="b"/>
            <a:pathLst>
              <a:path w="118274" h="118235">
                <a:moveTo>
                  <a:pt x="51088" y="1558"/>
                </a:moveTo>
                <a:lnTo>
                  <a:pt x="110429" y="31848"/>
                </a:lnTo>
                <a:arcTo hR="14288" wR="14288" stAng="17808254" swAng="5412223"/>
                <a:lnTo>
                  <a:pt x="86426" y="110429"/>
                </a:lnTo>
                <a:arcTo hR="14288" wR="14288" stAng="1618601" swAng="5381436"/>
                <a:lnTo>
                  <a:pt x="7845" y="86426"/>
                </a:lnTo>
                <a:arcTo hR="14288" wR="14288" stAng="7008254" swAng="5412223"/>
                <a:lnTo>
                  <a:pt x="31848" y="7845"/>
                </a:lnTo>
                <a:arcTo hR="14288" wR="14288" stAng="12408254" swAng="5412223"/>
                <a:close/>
              </a:path>
            </a:pathLst>
          </a:custGeom>
          <a:solidFill>
            <a:srgbClr val="E84F8A">
              <a:alpha val="9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834225" y="170173"/>
            <a:ext cx="88173" cy="100227"/>
          </a:xfrm>
          <a:custGeom>
            <a:avLst/>
            <a:gdLst/>
            <a:ahLst/>
            <a:cxnLst/>
            <a:rect l="l" t="t" r="r" b="b"/>
            <a:pathLst>
              <a:path w="88173" h="100227">
                <a:moveTo>
                  <a:pt x="6749" y="17279"/>
                </a:moveTo>
                <a:lnTo>
                  <a:pt x="31037" y="2134"/>
                </a:lnTo>
                <a:arcTo hR="14288" wR="14288" stAng="14296917" swAng="5380137"/>
                <a:lnTo>
                  <a:pt x="85997" y="63189"/>
                </a:lnTo>
                <a:arcTo hR="14288" wR="14288" stAng="19677471" swAng="5411688"/>
                <a:lnTo>
                  <a:pt x="57231" y="98051"/>
                </a:lnTo>
                <a:arcTo hR="14288" wR="14288" stAng="3477471" swAng="5411688"/>
                <a:lnTo>
                  <a:pt x="2177" y="36995"/>
                </a:lnTo>
                <a:arcTo hR="14288" wR="14288" stAng="8877471" swAng="5411688"/>
                <a:close/>
              </a:path>
            </a:pathLst>
          </a:custGeom>
          <a:solidFill>
            <a:srgbClr val="F0B429">
              <a:alpha val="9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10698132" y="168959"/>
            <a:ext cx="122806" cy="122670"/>
          </a:xfrm>
          <a:custGeom>
            <a:avLst/>
            <a:gdLst/>
            <a:ahLst/>
            <a:cxnLst/>
            <a:rect l="l" t="t" r="r" b="b"/>
            <a:pathLst>
              <a:path w="122806" h="122670">
                <a:moveTo>
                  <a:pt x="74452" y="4682"/>
                </a:moveTo>
                <a:lnTo>
                  <a:pt x="119125" y="54212"/>
                </a:lnTo>
                <a:arcTo hR="14288" wR="14288" stAng="19075731" swAng="5404966"/>
                <a:lnTo>
                  <a:pt x="68452" y="119077"/>
                </a:lnTo>
                <a:arcTo hR="14288" wR="14288" stAng="2908097" swAng="5374408"/>
                <a:lnTo>
                  <a:pt x="3682" y="68404"/>
                </a:lnTo>
                <a:arcTo hR="14288" wR="14288" stAng="8275731" swAng="5404966"/>
                <a:lnTo>
                  <a:pt x="54355" y="3634"/>
                </a:lnTo>
                <a:arcTo hR="14288" wR="14288" stAng="13692732" swAng="5372651"/>
                <a:close/>
              </a:path>
            </a:pathLst>
          </a:custGeom>
          <a:solidFill>
            <a:srgbClr val="4FC1E9">
              <a:alpha val="9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10862784" y="320133"/>
            <a:ext cx="96822" cy="94917"/>
          </a:xfrm>
          <a:custGeom>
            <a:avLst/>
            <a:gdLst/>
            <a:ahLst/>
            <a:cxnLst/>
            <a:rect l="l" t="t" r="r" b="b"/>
            <a:pathLst>
              <a:path w="96822" h="94917">
                <a:moveTo>
                  <a:pt x="73535" y="4574"/>
                </a:moveTo>
                <a:lnTo>
                  <a:pt x="92966" y="25434"/>
                </a:lnTo>
                <a:arcTo hR="14288" wR="14288" stAng="19013737" swAng="5399465"/>
                <a:lnTo>
                  <a:pt x="43531" y="91061"/>
                </a:lnTo>
                <a:arcTo hR="14288" wR="14288" stAng="2813737" swAng="5399465"/>
                <a:lnTo>
                  <a:pt x="3812" y="69534"/>
                </a:lnTo>
                <a:arcTo hR="14288" wR="14288" stAng="8229359" swAng="5400611"/>
                <a:lnTo>
                  <a:pt x="53342" y="3812"/>
                </a:lnTo>
                <a:arcTo hR="14288" wR="14288" stAng="13629359" swAng="5400611"/>
                <a:close/>
              </a:path>
            </a:pathLst>
          </a:custGeom>
          <a:solidFill>
            <a:srgbClr val="9BE36D">
              <a:alpha val="9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976984" y="555412"/>
            <a:ext cx="81753" cy="83135"/>
          </a:xfrm>
          <a:custGeom>
            <a:avLst/>
            <a:gdLst/>
            <a:ahLst/>
            <a:cxnLst/>
            <a:rect l="l" t="t" r="r" b="b"/>
            <a:pathLst>
              <a:path w="81753" h="83135">
                <a:moveTo>
                  <a:pt x="31374" y="4373"/>
                </a:moveTo>
                <a:lnTo>
                  <a:pt x="77761" y="52379"/>
                </a:lnTo>
                <a:arcTo hR="14288" wR="14288" stAng="18966383" swAng="5396944"/>
                <a:lnTo>
                  <a:pt x="70522" y="79144"/>
                </a:lnTo>
                <a:arcTo hR="14288" wR="14288" stAng="2766383" swAng="5396944"/>
                <a:lnTo>
                  <a:pt x="4038" y="30852"/>
                </a:lnTo>
                <a:arcTo hR="14288" wR="14288" stAng="8150439" swAng="5396409"/>
                <a:lnTo>
                  <a:pt x="11181" y="3992"/>
                </a:lnTo>
                <a:arcTo hR="14288" wR="14288" stAng="13566383" swAng="5396944"/>
                <a:close/>
              </a:path>
            </a:pathLst>
          </a:custGeom>
          <a:solidFill>
            <a:srgbClr val="E84F8A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778759" y="478629"/>
            <a:ext cx="118202" cy="113967"/>
          </a:xfrm>
          <a:custGeom>
            <a:avLst/>
            <a:gdLst/>
            <a:ahLst/>
            <a:cxnLst/>
            <a:rect l="l" t="t" r="r" b="b"/>
            <a:pathLst>
              <a:path w="118202" h="113967">
                <a:moveTo>
                  <a:pt x="37003" y="3812"/>
                </a:moveTo>
                <a:lnTo>
                  <a:pt x="113679" y="75249"/>
                </a:lnTo>
                <a:arcTo hR="14288" wR="14288" stAng="18786798" swAng="5399465"/>
                <a:lnTo>
                  <a:pt x="101392" y="109444"/>
                </a:lnTo>
                <a:arcTo hR="14288" wR="14288" stAng="2586798" swAng="5399465"/>
                <a:lnTo>
                  <a:pt x="4523" y="38673"/>
                </a:lnTo>
                <a:arcTo hR="14288" wR="14288" stAng="7986798" swAng="5399465"/>
                <a:lnTo>
                  <a:pt x="16810" y="4574"/>
                </a:lnTo>
                <a:arcTo hR="14288" wR="14288" stAng="13370030" swAng="5400611"/>
                <a:close/>
              </a:path>
            </a:pathLst>
          </a:custGeom>
          <a:solidFill>
            <a:srgbClr val="F0B429">
              <a:alpha val="9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11587077" y="537076"/>
            <a:ext cx="120186" cy="111703"/>
          </a:xfrm>
          <a:custGeom>
            <a:avLst/>
            <a:gdLst/>
            <a:ahLst/>
            <a:cxnLst/>
            <a:rect l="l" t="t" r="r" b="b"/>
            <a:pathLst>
              <a:path w="120186" h="111703">
                <a:moveTo>
                  <a:pt x="36185" y="3467"/>
                </a:moveTo>
                <a:lnTo>
                  <a:pt x="115243" y="72238"/>
                </a:lnTo>
                <a:arcTo hR="14288" wR="14288" stAng="18650713" swAng="5412911"/>
                <a:lnTo>
                  <a:pt x="104194" y="106814"/>
                </a:lnTo>
                <a:arcTo hR="14288" wR="14288" stAng="2467961" swAng="5410695"/>
                <a:lnTo>
                  <a:pt x="4943" y="39472"/>
                </a:lnTo>
                <a:arcTo hR="14288" wR="14288" stAng="7850713" swAng="5412911"/>
                <a:lnTo>
                  <a:pt x="16087" y="4896"/>
                </a:lnTo>
                <a:arcTo hR="14288" wR="14288" stAng="13265723" swAng="5380596"/>
                <a:close/>
              </a:path>
            </a:pathLst>
          </a:custGeom>
          <a:solidFill>
            <a:srgbClr val="4FC1E9">
              <a:alpha val="90000"/>
            </a:srgbClr>
          </a:solidFill>
          <a:ln/>
        </p:spPr>
      </p:sp>
      <p:sp>
        <p:nvSpPr>
          <p:cNvPr id="10" name="pptwise-slidenum-s0012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13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09600" y="285750"/>
            <a:ext cx="428625" cy="285750"/>
          </a:xfrm>
          <a:prstGeom prst="roundRect">
            <a:avLst>
              <a:gd name="adj" fmla="val 20000"/>
            </a:avLst>
          </a:prstGeom>
          <a:solidFill>
            <a:srgbClr val="E84F8A"/>
          </a:solidFill>
          <a:ln/>
        </p:spPr>
      </p:sp>
      <p:sp>
        <p:nvSpPr>
          <p:cNvPr id="13" name="Text 11"/>
          <p:cNvSpPr/>
          <p:nvPr/>
        </p:nvSpPr>
        <p:spPr>
          <a:xfrm>
            <a:off x="0" y="366289"/>
            <a:ext cx="15906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spc="75" kern="0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ctr" indent="0" marL="0">
              <a:buNone/>
            </a:pPr>
            <a:r>
              <a:rPr lang="en-US" sz="900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981075" y="285750"/>
            <a:ext cx="514350" cy="285750"/>
          </a:xfrm>
          <a:prstGeom prst="roundRect">
            <a:avLst>
              <a:gd name="adj" fmla="val 20000"/>
            </a:avLst>
          </a:prstGeom>
          <a:solidFill>
            <a:srgbClr val="35284E"/>
          </a:solidFill>
          <a:ln/>
        </p:spPr>
      </p:sp>
      <p:sp>
        <p:nvSpPr>
          <p:cNvPr id="15" name="Text 13"/>
          <p:cNvSpPr/>
          <p:nvPr/>
        </p:nvSpPr>
        <p:spPr>
          <a:xfrm>
            <a:off x="1114425" y="347962"/>
            <a:ext cx="1107757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预案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990600" y="285750"/>
            <a:ext cx="0" cy="285750"/>
          </a:xfrm>
          <a:prstGeom prst="line">
            <a:avLst/>
          </a:prstGeom>
          <a:noFill/>
          <a:ln w="19050">
            <a:solidFill>
              <a:srgbClr val="2A1E3F"/>
            </a:solidFill>
            <a:prstDash val="dash"/>
          </a:ln>
        </p:spPr>
      </p:sp>
      <p:sp>
        <p:nvSpPr>
          <p:cNvPr id="17" name="Shape 15"/>
          <p:cNvSpPr/>
          <p:nvPr/>
        </p:nvSpPr>
        <p:spPr>
          <a:xfrm>
            <a:off x="923925" y="228600"/>
            <a:ext cx="114300" cy="11430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18" name="Shape 16"/>
          <p:cNvSpPr/>
          <p:nvPr/>
        </p:nvSpPr>
        <p:spPr>
          <a:xfrm>
            <a:off x="923925" y="514350"/>
            <a:ext cx="114300" cy="11430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19" name="Text 17"/>
          <p:cNvSpPr/>
          <p:nvPr/>
        </p:nvSpPr>
        <p:spPr>
          <a:xfrm>
            <a:off x="609600" y="1231493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六类风险最近两年都发生过，每一类先写好预案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09600" y="18426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 · 公开事件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7239000" y="1842664"/>
            <a:ext cx="4953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E9589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预案（Plan B）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09600" y="2057400"/>
            <a:ext cx="10972800" cy="590550"/>
          </a:xfrm>
          <a:prstGeom prst="roundRect">
            <a:avLst>
              <a:gd name="adj" fmla="val 16129"/>
            </a:avLst>
          </a:prstGeom>
          <a:solidFill>
            <a:srgbClr val="35284E"/>
          </a:solidFill>
          <a:ln/>
        </p:spPr>
      </p:sp>
      <p:sp>
        <p:nvSpPr>
          <p:cNvPr id="23" name="Shape 21"/>
          <p:cNvSpPr/>
          <p:nvPr/>
        </p:nvSpPr>
        <p:spPr>
          <a:xfrm>
            <a:off x="819175" y="2266975"/>
            <a:ext cx="190550" cy="133067"/>
          </a:xfrm>
          <a:custGeom>
            <a:avLst/>
            <a:gdLst/>
            <a:ahLst/>
            <a:cxnLst/>
            <a:rect l="l" t="t" r="r" b="b"/>
            <a:pathLst>
              <a:path w="190550" h="133067">
                <a:moveTo>
                  <a:pt x="38075" y="126905"/>
                </a:moveTo>
                <a:arcTo hR="66675" wR="66675" stAng="6924026" swAng="13678509"/>
                <a:lnTo>
                  <a:pt x="147613" y="47600"/>
                </a:lnTo>
                <a:arcTo hR="42863" wR="42863" stAng="16194002" swAng="10429271"/>
              </a:path>
            </a:pathLst>
          </a:custGeom>
          <a:noFill/>
          <a:ln w="19050">
            <a:solidFill>
              <a:srgbClr val="B3A6C7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95350" y="2352675"/>
            <a:ext cx="38100" cy="95250"/>
          </a:xfrm>
          <a:custGeom>
            <a:avLst/>
            <a:gdLst/>
            <a:ahLst/>
            <a:cxnLst/>
            <a:rect l="l" t="t" r="r" b="b"/>
            <a:pathLst>
              <a:path w="38100" h="95250">
                <a:moveTo>
                  <a:pt x="28575" y="0"/>
                </a:moveTo>
                <a:lnTo>
                  <a:pt x="0" y="47625"/>
                </a:lnTo>
                <a:lnTo>
                  <a:pt x="38100" y="47625"/>
                </a:lnTo>
                <a:lnTo>
                  <a:pt x="9525" y="95250"/>
                </a:lnTo>
              </a:path>
            </a:pathLst>
          </a:custGeom>
          <a:noFill/>
          <a:ln w="19050">
            <a:solidFill>
              <a:srgbClr val="B3A6C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143000" y="2263571"/>
            <a:ext cx="11049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天气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2324100" y="2176762"/>
            <a:ext cx="9867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2026-07 台风「巴威」，邓紫棋杭州站 3 场取消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6953250" y="229552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0"/>
                </a:moveTo>
                <a:lnTo>
                  <a:pt x="114300" y="57150"/>
                </a:lnTo>
                <a:lnTo>
                  <a:pt x="0" y="114300"/>
                </a:lnTo>
                <a:close/>
              </a:path>
            </a:pathLst>
          </a:custGeom>
          <a:solidFill>
            <a:srgbClr val="E84F8A"/>
          </a:solidFill>
          <a:ln/>
        </p:spPr>
      </p:sp>
      <p:sp>
        <p:nvSpPr>
          <p:cNvPr id="28" name="Text 26"/>
          <p:cNvSpPr/>
          <p:nvPr/>
        </p:nvSpPr>
        <p:spPr>
          <a:xfrm>
            <a:off x="7239000" y="2176762"/>
            <a:ext cx="4953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站点物料可转场，门店券随改期顺延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609600" y="2724150"/>
            <a:ext cx="10972800" cy="590550"/>
          </a:xfrm>
          <a:prstGeom prst="roundRect">
            <a:avLst>
              <a:gd name="adj" fmla="val 16129"/>
            </a:avLst>
          </a:prstGeom>
          <a:solidFill>
            <a:srgbClr val="35284E"/>
          </a:solidFill>
          <a:ln/>
        </p:spPr>
      </p:sp>
      <p:sp>
        <p:nvSpPr>
          <p:cNvPr id="30" name="Shape 28"/>
          <p:cNvSpPr/>
          <p:nvPr/>
        </p:nvSpPr>
        <p:spPr>
          <a:xfrm>
            <a:off x="866775" y="2971800"/>
            <a:ext cx="95250" cy="104775"/>
          </a:xfrm>
          <a:custGeom>
            <a:avLst/>
            <a:gdLst/>
            <a:ahLst/>
            <a:cxnLst/>
            <a:rect l="l" t="t" r="r" b="b"/>
            <a:pathLst>
              <a:path w="95250" h="104775">
                <a:moveTo>
                  <a:pt x="0" y="104775"/>
                </a:moveTo>
                <a:lnTo>
                  <a:pt x="0" y="47625"/>
                </a:lnTo>
                <a:arcTo hR="47625" wR="47625" stAng="10800000" swAng="10800000"/>
                <a:lnTo>
                  <a:pt x="95250" y="104775"/>
                </a:lnTo>
              </a:path>
            </a:pathLst>
          </a:custGeom>
          <a:noFill/>
          <a:ln w="19050">
            <a:solidFill>
              <a:srgbClr val="B3A6C7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847725" y="3076575"/>
            <a:ext cx="133350" cy="38100"/>
          </a:xfrm>
          <a:custGeom>
            <a:avLst/>
            <a:gdLst/>
            <a:ahLst/>
            <a:cxnLst/>
            <a:rect l="l" t="t" r="r" b="b"/>
            <a:pathLst>
              <a:path w="133350" h="38100">
                <a:moveTo>
                  <a:pt x="0" y="28575"/>
                </a:moveTo>
                <a:arcTo hR="9525" wR="9525" stAng="10800000" swAng="-5400000"/>
                <a:lnTo>
                  <a:pt x="123825" y="38100"/>
                </a:lnTo>
                <a:arcTo hR="9525" wR="9525" stAng="5400000" swAng="-5400000"/>
                <a:lnTo>
                  <a:pt x="133350" y="19050"/>
                </a:lnTo>
                <a:arcTo hR="19050" wR="19050" stAng="0" swAng="-5400000"/>
                <a:lnTo>
                  <a:pt x="19050" y="0"/>
                </a:lnTo>
                <a:arcTo hR="19050" wR="19050" stAng="16200000" swAng="-5400000"/>
                <a:close/>
              </a:path>
            </a:pathLst>
          </a:custGeom>
          <a:noFill/>
          <a:ln w="19050">
            <a:solidFill>
              <a:srgbClr val="B3A6C7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000125" y="3019425"/>
            <a:ext cx="9525" cy="7144"/>
          </a:xfrm>
          <a:custGeom>
            <a:avLst/>
            <a:gdLst/>
            <a:ahLst/>
            <a:cxnLst/>
            <a:rect l="l" t="t" r="r" b="b"/>
            <a:pathLst>
              <a:path w="9525" h="7144">
                <a:moveTo>
                  <a:pt x="0" y="0"/>
                </a:moveTo>
                <a:lnTo>
                  <a:pt x="9525" y="0"/>
                </a:lnTo>
              </a:path>
            </a:pathLst>
          </a:custGeom>
          <a:noFill/>
          <a:ln w="19050">
            <a:solidFill>
              <a:srgbClr val="B3A6C7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971550" y="2947988"/>
            <a:ext cx="7144" cy="7144"/>
          </a:xfrm>
          <a:custGeom>
            <a:avLst/>
            <a:gdLst/>
            <a:ahLst/>
            <a:cxnLst/>
            <a:rect l="l" t="t" r="r" b="b"/>
            <a:pathLst>
              <a:path w="7144" h="7144">
                <a:moveTo>
                  <a:pt x="4763" y="0"/>
                </a:moveTo>
                <a:lnTo>
                  <a:pt x="0" y="4763"/>
                </a:lnTo>
              </a:path>
            </a:pathLst>
          </a:custGeom>
          <a:noFill/>
          <a:ln w="19050">
            <a:solidFill>
              <a:srgbClr val="B3A6C7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819150" y="3019425"/>
            <a:ext cx="9525" cy="7144"/>
          </a:xfrm>
          <a:custGeom>
            <a:avLst/>
            <a:gdLst/>
            <a:ahLst/>
            <a:cxnLst/>
            <a:rect l="l" t="t" r="r" b="b"/>
            <a:pathLst>
              <a:path w="9525" h="7144">
                <a:moveTo>
                  <a:pt x="0" y="0"/>
                </a:moveTo>
                <a:lnTo>
                  <a:pt x="9525" y="0"/>
                </a:lnTo>
              </a:path>
            </a:pathLst>
          </a:custGeom>
          <a:noFill/>
          <a:ln w="19050">
            <a:solidFill>
              <a:srgbClr val="B3A6C7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914400" y="2924175"/>
            <a:ext cx="7144" cy="9525"/>
          </a:xfrm>
          <a:custGeom>
            <a:avLst/>
            <a:gdLst/>
            <a:ahLst/>
            <a:cxnLst/>
            <a:rect l="l" t="t" r="r" b="b"/>
            <a:pathLst>
              <a:path w="7144" h="9525">
                <a:moveTo>
                  <a:pt x="0" y="0"/>
                </a:moveTo>
                <a:lnTo>
                  <a:pt x="0" y="9525"/>
                </a:lnTo>
              </a:path>
            </a:pathLst>
          </a:custGeom>
          <a:noFill/>
          <a:ln w="19050">
            <a:solidFill>
              <a:srgbClr val="B3A6C7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847049" y="2952074"/>
            <a:ext cx="7144" cy="7144"/>
          </a:xfrm>
          <a:custGeom>
            <a:avLst/>
            <a:gdLst/>
            <a:ahLst/>
            <a:cxnLst/>
            <a:rect l="l" t="t" r="r" b="b"/>
            <a:pathLst>
              <a:path w="7144" h="7144">
                <a:moveTo>
                  <a:pt x="0" y="0"/>
                </a:moveTo>
                <a:lnTo>
                  <a:pt x="6734" y="6734"/>
                </a:lnTo>
              </a:path>
            </a:pathLst>
          </a:custGeom>
          <a:noFill/>
          <a:ln w="19050">
            <a:solidFill>
              <a:srgbClr val="B3A6C7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914400" y="3019425"/>
            <a:ext cx="7144" cy="57150"/>
          </a:xfrm>
          <a:custGeom>
            <a:avLst/>
            <a:gdLst/>
            <a:ahLst/>
            <a:cxnLst/>
            <a:rect l="l" t="t" r="r" b="b"/>
            <a:pathLst>
              <a:path w="7144" h="57150">
                <a:moveTo>
                  <a:pt x="0" y="0"/>
                </a:moveTo>
                <a:lnTo>
                  <a:pt x="0" y="57150"/>
                </a:lnTo>
              </a:path>
            </a:pathLst>
          </a:custGeom>
          <a:noFill/>
          <a:ln w="19050">
            <a:solidFill>
              <a:srgbClr val="B3A6C7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1143000" y="2930321"/>
            <a:ext cx="11049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执行事故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2324100" y="2843512"/>
            <a:ext cx="9867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2025-05 元气森林北京音乐节演出被压缩，现场喊退票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6953250" y="296227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0"/>
                </a:moveTo>
                <a:lnTo>
                  <a:pt x="114300" y="57150"/>
                </a:lnTo>
                <a:lnTo>
                  <a:pt x="0" y="114300"/>
                </a:lnTo>
                <a:close/>
              </a:path>
            </a:pathLst>
          </a:custGeom>
          <a:solidFill>
            <a:srgbClr val="E84F8A"/>
          </a:solidFill>
          <a:ln/>
        </p:spPr>
      </p:sp>
      <p:sp>
        <p:nvSpPr>
          <p:cNvPr id="41" name="Text 39"/>
          <p:cNvSpPr/>
          <p:nvPr/>
        </p:nvSpPr>
        <p:spPr>
          <a:xfrm>
            <a:off x="7239000" y="2843512"/>
            <a:ext cx="4953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不自办音乐节，舞台归主办方，我们只管场外站点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609600" y="3390900"/>
            <a:ext cx="10972800" cy="590550"/>
          </a:xfrm>
          <a:prstGeom prst="roundRect">
            <a:avLst>
              <a:gd name="adj" fmla="val 16129"/>
            </a:avLst>
          </a:prstGeom>
          <a:solidFill>
            <a:srgbClr val="35284E"/>
          </a:solidFill>
          <a:ln/>
        </p:spPr>
      </p:sp>
      <p:sp>
        <p:nvSpPr>
          <p:cNvPr id="43" name="Shape 41"/>
          <p:cNvSpPr/>
          <p:nvPr/>
        </p:nvSpPr>
        <p:spPr>
          <a:xfrm>
            <a:off x="819150" y="3714750"/>
            <a:ext cx="133350" cy="57150"/>
          </a:xfrm>
          <a:custGeom>
            <a:avLst/>
            <a:gdLst/>
            <a:ahLst/>
            <a:cxnLst/>
            <a:rect l="l" t="t" r="r" b="b"/>
            <a:pathLst>
              <a:path w="133350" h="57150">
                <a:moveTo>
                  <a:pt x="133350" y="57150"/>
                </a:moveTo>
                <a:lnTo>
                  <a:pt x="133350" y="38100"/>
                </a:lnTo>
                <a:arcTo hR="38100" wR="38100" stAng="0" swAng="-5400000"/>
                <a:lnTo>
                  <a:pt x="38100" y="0"/>
                </a:lnTo>
                <a:arcTo hR="38100" wR="38100" stAng="16200000" swAng="-5400000"/>
                <a:lnTo>
                  <a:pt x="0" y="57150"/>
                </a:lnTo>
              </a:path>
            </a:pathLst>
          </a:custGeom>
          <a:noFill/>
          <a:ln w="19050">
            <a:solidFill>
              <a:srgbClr val="B3A6C7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847725" y="3600450"/>
            <a:ext cx="76200" cy="76200"/>
          </a:xfrm>
          <a:prstGeom prst="ellipse">
            <a:avLst/>
          </a:prstGeom>
          <a:noFill/>
          <a:ln w="19050">
            <a:solidFill>
              <a:srgbClr val="B3A6C7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962025" y="3648075"/>
            <a:ext cx="47625" cy="47625"/>
          </a:xfrm>
          <a:prstGeom prst="line">
            <a:avLst/>
          </a:prstGeom>
          <a:noFill/>
          <a:ln w="19050">
            <a:solidFill>
              <a:srgbClr val="B3A6C7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 flipV="1">
            <a:off x="962025" y="3648075"/>
            <a:ext cx="47625" cy="47625"/>
          </a:xfrm>
          <a:prstGeom prst="line">
            <a:avLst/>
          </a:prstGeom>
          <a:noFill/>
          <a:ln w="19050">
            <a:solidFill>
              <a:srgbClr val="B3A6C7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1143000" y="3597071"/>
            <a:ext cx="11049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艺人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2324100" y="3510262"/>
            <a:ext cx="9867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2021-08 张哲瀚事件，4 小时 21 分内 26 个品牌解约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6953250" y="362902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0"/>
                </a:moveTo>
                <a:lnTo>
                  <a:pt x="114300" y="57150"/>
                </a:lnTo>
                <a:lnTo>
                  <a:pt x="0" y="114300"/>
                </a:lnTo>
                <a:close/>
              </a:path>
            </a:pathLst>
          </a:custGeom>
          <a:solidFill>
            <a:srgbClr val="E84F8A"/>
          </a:solidFill>
          <a:ln/>
        </p:spPr>
      </p:sp>
      <p:sp>
        <p:nvSpPr>
          <p:cNvPr id="50" name="Text 48"/>
          <p:cNvSpPr/>
          <p:nvPr/>
        </p:nvSpPr>
        <p:spPr>
          <a:xfrm>
            <a:off x="7239000" y="3510262"/>
            <a:ext cx="4953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只签场次合作不签代言，含道德条款，4 小时内下线物料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Shape 49"/>
          <p:cNvSpPr/>
          <p:nvPr/>
        </p:nvSpPr>
        <p:spPr>
          <a:xfrm>
            <a:off x="609600" y="4057650"/>
            <a:ext cx="10972800" cy="590550"/>
          </a:xfrm>
          <a:prstGeom prst="roundRect">
            <a:avLst>
              <a:gd name="adj" fmla="val 16129"/>
            </a:avLst>
          </a:prstGeom>
          <a:solidFill>
            <a:srgbClr val="35284E"/>
          </a:solidFill>
          <a:ln/>
        </p:spPr>
      </p:sp>
      <p:sp>
        <p:nvSpPr>
          <p:cNvPr id="52" name="Shape 50"/>
          <p:cNvSpPr/>
          <p:nvPr/>
        </p:nvSpPr>
        <p:spPr>
          <a:xfrm>
            <a:off x="819150" y="4286250"/>
            <a:ext cx="190500" cy="133350"/>
          </a:xfrm>
          <a:custGeom>
            <a:avLst/>
            <a:gdLst/>
            <a:ahLst/>
            <a:cxnLst/>
            <a:rect l="l" t="t" r="r" b="b"/>
            <a:pathLst>
              <a:path w="190500" h="133350">
                <a:moveTo>
                  <a:pt x="0" y="38100"/>
                </a:moveTo>
                <a:arcTo hR="28575" wR="28575" stAng="16200000" swAng="10800000"/>
                <a:lnTo>
                  <a:pt x="0" y="114300"/>
                </a:lnTo>
                <a:arcTo hR="19050" wR="19050" stAng="10800000" swAng="-5400000"/>
                <a:lnTo>
                  <a:pt x="171450" y="133350"/>
                </a:lnTo>
                <a:arcTo hR="19050" wR="19050" stAng="5400000" swAng="-5400000"/>
                <a:lnTo>
                  <a:pt x="190500" y="95250"/>
                </a:lnTo>
                <a:arcTo hR="28575" wR="28575" stAng="5400000" swAng="10800000"/>
                <a:lnTo>
                  <a:pt x="190500" y="19050"/>
                </a:lnTo>
                <a:arcTo hR="19050" wR="19050" stAng="0" swAng="-5400000"/>
                <a:lnTo>
                  <a:pt x="19050" y="0"/>
                </a:lnTo>
                <a:arcTo hR="19050" wR="19050" stAng="16200000" swAng="-5400000"/>
                <a:close/>
              </a:path>
            </a:pathLst>
          </a:custGeom>
          <a:noFill/>
          <a:ln w="19050">
            <a:solidFill>
              <a:srgbClr val="B3A6C7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890588" y="4329113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0" y="47625"/>
                </a:moveTo>
                <a:lnTo>
                  <a:pt x="47625" y="0"/>
                </a:lnTo>
              </a:path>
            </a:pathLst>
          </a:custGeom>
          <a:noFill/>
          <a:ln w="19050">
            <a:solidFill>
              <a:srgbClr val="B3A6C7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890588" y="4329113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0" y="0"/>
                </a:moveTo>
                <a:lnTo>
                  <a:pt x="47625" y="47625"/>
                </a:lnTo>
              </a:path>
            </a:pathLst>
          </a:custGeom>
          <a:noFill/>
          <a:ln w="19050">
            <a:solidFill>
              <a:srgbClr val="B3A6C7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1143000" y="4263821"/>
            <a:ext cx="11049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黄牛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Text 54"/>
          <p:cNvSpPr/>
          <p:nvPr/>
        </p:nvSpPr>
        <p:spPr>
          <a:xfrm>
            <a:off x="2324100" y="4177012"/>
            <a:ext cx="9867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镇江团伙两年抢票 6 万多张，获利 1600 多万元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Shape 55"/>
          <p:cNvSpPr/>
          <p:nvPr/>
        </p:nvSpPr>
        <p:spPr>
          <a:xfrm>
            <a:off x="6953250" y="429577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0"/>
                </a:moveTo>
                <a:lnTo>
                  <a:pt x="114300" y="57150"/>
                </a:lnTo>
                <a:lnTo>
                  <a:pt x="0" y="114300"/>
                </a:lnTo>
                <a:close/>
              </a:path>
            </a:pathLst>
          </a:custGeom>
          <a:solidFill>
            <a:srgbClr val="E84F8A"/>
          </a:solidFill>
          <a:ln/>
        </p:spPr>
      </p:sp>
      <p:sp>
        <p:nvSpPr>
          <p:cNvPr id="58" name="Text 56"/>
          <p:cNvSpPr/>
          <p:nvPr/>
        </p:nvSpPr>
        <p:spPr>
          <a:xfrm>
            <a:off x="7239000" y="4177012"/>
            <a:ext cx="4953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激励门票只走实名，中奖人即观演人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9" name="Shape 57"/>
          <p:cNvSpPr/>
          <p:nvPr/>
        </p:nvSpPr>
        <p:spPr>
          <a:xfrm>
            <a:off x="609600" y="4724400"/>
            <a:ext cx="10972800" cy="590550"/>
          </a:xfrm>
          <a:prstGeom prst="roundRect">
            <a:avLst>
              <a:gd name="adj" fmla="val 16129"/>
            </a:avLst>
          </a:prstGeom>
          <a:solidFill>
            <a:srgbClr val="35284E"/>
          </a:solidFill>
          <a:ln/>
        </p:spPr>
      </p:sp>
      <p:sp>
        <p:nvSpPr>
          <p:cNvPr id="60" name="Shape 58"/>
          <p:cNvSpPr/>
          <p:nvPr/>
        </p:nvSpPr>
        <p:spPr>
          <a:xfrm>
            <a:off x="828675" y="4933950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0" y="85725"/>
                </a:moveTo>
                <a:arcTo hR="85725" wR="85725" stAng="10800000" swAng="-16200000"/>
                <a:arcTo hR="92869" wR="92869" stAng="16187068" swAng="-2628911"/>
                <a:lnTo>
                  <a:pt x="0" y="47625"/>
                </a:lnTo>
              </a:path>
            </a:pathLst>
          </a:custGeom>
          <a:noFill/>
          <a:ln w="19050">
            <a:solidFill>
              <a:srgbClr val="B3A6C7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828675" y="4933950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0" y="0"/>
                </a:moveTo>
                <a:lnTo>
                  <a:pt x="0" y="47625"/>
                </a:lnTo>
                <a:lnTo>
                  <a:pt x="47625" y="47625"/>
                </a:lnTo>
              </a:path>
            </a:pathLst>
          </a:custGeom>
          <a:noFill/>
          <a:ln w="19050">
            <a:solidFill>
              <a:srgbClr val="B3A6C7"/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1143000" y="4930571"/>
            <a:ext cx="11049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退票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3" name="Text 61"/>
          <p:cNvSpPr/>
          <p:nvPr/>
        </p:nvSpPr>
        <p:spPr>
          <a:xfrm>
            <a:off x="2324100" y="4843762"/>
            <a:ext cx="9867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年上半年演唱会投诉翻番，退票诉求超过九成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4" name="Shape 62"/>
          <p:cNvSpPr/>
          <p:nvPr/>
        </p:nvSpPr>
        <p:spPr>
          <a:xfrm>
            <a:off x="6953250" y="496252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0"/>
                </a:moveTo>
                <a:lnTo>
                  <a:pt x="114300" y="57150"/>
                </a:lnTo>
                <a:lnTo>
                  <a:pt x="0" y="114300"/>
                </a:lnTo>
                <a:close/>
              </a:path>
            </a:pathLst>
          </a:custGeom>
          <a:solidFill>
            <a:srgbClr val="E84F8A"/>
          </a:solidFill>
          <a:ln/>
        </p:spPr>
      </p:sp>
      <p:sp>
        <p:nvSpPr>
          <p:cNvPr id="65" name="Text 63"/>
          <p:cNvSpPr/>
          <p:nvPr/>
        </p:nvSpPr>
        <p:spPr>
          <a:xfrm>
            <a:off x="7239000" y="4843762"/>
            <a:ext cx="4953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激励票的退改规则在活动页写清，按平台规则执行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6" name="Shape 64"/>
          <p:cNvSpPr/>
          <p:nvPr/>
        </p:nvSpPr>
        <p:spPr>
          <a:xfrm>
            <a:off x="609600" y="5391150"/>
            <a:ext cx="10972800" cy="590550"/>
          </a:xfrm>
          <a:prstGeom prst="roundRect">
            <a:avLst>
              <a:gd name="adj" fmla="val 16129"/>
            </a:avLst>
          </a:prstGeom>
          <a:solidFill>
            <a:srgbClr val="4C274D"/>
          </a:solidFill>
          <a:ln/>
        </p:spPr>
      </p:sp>
      <p:sp>
        <p:nvSpPr>
          <p:cNvPr id="67" name="Shape 65"/>
          <p:cNvSpPr/>
          <p:nvPr/>
        </p:nvSpPr>
        <p:spPr>
          <a:xfrm>
            <a:off x="819150" y="5591175"/>
            <a:ext cx="190500" cy="190500"/>
          </a:xfrm>
          <a:prstGeom prst="ellipse">
            <a:avLst/>
          </a:prstGeom>
          <a:noFill/>
          <a:ln w="19050">
            <a:solidFill>
              <a:srgbClr val="E84F8A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847049" y="5619074"/>
            <a:ext cx="134693" cy="134703"/>
          </a:xfrm>
          <a:custGeom>
            <a:avLst/>
            <a:gdLst/>
            <a:ahLst/>
            <a:cxnLst/>
            <a:rect l="l" t="t" r="r" b="b"/>
            <a:pathLst>
              <a:path w="134693" h="134703">
                <a:moveTo>
                  <a:pt x="0" y="0"/>
                </a:moveTo>
                <a:lnTo>
                  <a:pt x="134693" y="134703"/>
                </a:lnTo>
              </a:path>
            </a:pathLst>
          </a:custGeom>
          <a:noFill/>
          <a:ln w="19050">
            <a:solidFill>
              <a:srgbClr val="E84F8A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1143000" y="5597321"/>
            <a:ext cx="11049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禁带瓶装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0" name="Text 68"/>
          <p:cNvSpPr/>
          <p:nvPr/>
        </p:nvSpPr>
        <p:spPr>
          <a:xfrm>
            <a:off x="2324100" y="5510512"/>
            <a:ext cx="9867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北京警方 2026 年端午大型活动提示禁带瓶装饮料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1" name="Shape 69"/>
          <p:cNvSpPr/>
          <p:nvPr/>
        </p:nvSpPr>
        <p:spPr>
          <a:xfrm>
            <a:off x="6953250" y="562927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0"/>
                </a:moveTo>
                <a:lnTo>
                  <a:pt x="114300" y="57150"/>
                </a:lnTo>
                <a:lnTo>
                  <a:pt x="0" y="114300"/>
                </a:lnTo>
                <a:close/>
              </a:path>
            </a:pathLst>
          </a:custGeom>
          <a:solidFill>
            <a:srgbClr val="E84F8A"/>
          </a:solidFill>
          <a:ln/>
        </p:spPr>
      </p:sp>
      <p:sp>
        <p:nvSpPr>
          <p:cNvPr id="72" name="Text 70"/>
          <p:cNvSpPr/>
          <p:nvPr/>
        </p:nvSpPr>
        <p:spPr>
          <a:xfrm>
            <a:off x="7239000" y="5510512"/>
            <a:ext cx="4953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场外现制杯装当场喝完，不发瓶装让观众带进场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3" name="Text 71"/>
          <p:cNvSpPr/>
          <p:nvPr/>
        </p:nvSpPr>
        <p:spPr>
          <a:xfrm>
            <a:off x="609600" y="62051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来源：观察者网，中国音乐财经，界面新闻，央视新闻，法治日报（转述中消协），北京市公安局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A1E3F"/>
          </a:solidFill>
          <a:ln/>
        </p:spPr>
      </p:sp>
      <p:sp>
        <p:nvSpPr>
          <p:cNvPr id="3" name="Shape 1"/>
          <p:cNvSpPr/>
          <p:nvPr/>
        </p:nvSpPr>
        <p:spPr>
          <a:xfrm>
            <a:off x="10629924" y="432268"/>
            <a:ext cx="58551" cy="48469"/>
          </a:xfrm>
          <a:custGeom>
            <a:avLst/>
            <a:gdLst/>
            <a:ahLst/>
            <a:cxnLst/>
            <a:rect l="l" t="t" r="r" b="b"/>
            <a:pathLst>
              <a:path w="58551" h="48469">
                <a:moveTo>
                  <a:pt x="23503" y="1119"/>
                </a:moveTo>
                <a:lnTo>
                  <a:pt x="49792" y="12263"/>
                </a:lnTo>
                <a:arcTo hR="14288" wR="14288" stAng="17565918" swAng="5415966"/>
                <a:lnTo>
                  <a:pt x="53697" y="39791"/>
                </a:lnTo>
                <a:arcTo hR="14288" wR="14288" stAng="1386998" swAng="5403820"/>
                <a:lnTo>
                  <a:pt x="8644" y="36171"/>
                </a:lnTo>
                <a:arcTo hR="14288" wR="14288" stAng="6795955" swAng="5373796"/>
                <a:lnTo>
                  <a:pt x="4834" y="8644"/>
                </a:lnTo>
                <a:arcTo hR="14288" wR="14288" stAng="12195955" swAng="5373796"/>
                <a:close/>
              </a:path>
            </a:pathLst>
          </a:custGeom>
          <a:solidFill>
            <a:srgbClr val="E84F8A">
              <a:alpha val="9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844264" y="245987"/>
            <a:ext cx="120865" cy="120865"/>
          </a:xfrm>
          <a:custGeom>
            <a:avLst/>
            <a:gdLst/>
            <a:ahLst/>
            <a:cxnLst/>
            <a:rect l="l" t="t" r="r" b="b"/>
            <a:pathLst>
              <a:path w="120865" h="120865">
                <a:moveTo>
                  <a:pt x="58432" y="2330"/>
                </a:moveTo>
                <a:lnTo>
                  <a:pt x="114344" y="38620"/>
                </a:lnTo>
                <a:arcTo hR="14288" wR="14288" stAng="18175710" swAng="5415279"/>
                <a:lnTo>
                  <a:pt x="82245" y="114344"/>
                </a:lnTo>
                <a:arcTo hR="14288" wR="14288" stAng="1975710" swAng="5415279"/>
                <a:lnTo>
                  <a:pt x="6521" y="82245"/>
                </a:lnTo>
                <a:arcTo hR="14288" wR="14288" stAng="7375710" swAng="5415279"/>
                <a:lnTo>
                  <a:pt x="38620" y="6521"/>
                </a:lnTo>
                <a:arcTo hR="14288" wR="14288" stAng="12775710" swAng="5415279"/>
                <a:close/>
              </a:path>
            </a:pathLst>
          </a:custGeom>
          <a:solidFill>
            <a:srgbClr val="F0B429">
              <a:alpha val="9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11131724" y="334755"/>
            <a:ext cx="109312" cy="121922"/>
          </a:xfrm>
          <a:custGeom>
            <a:avLst/>
            <a:gdLst/>
            <a:ahLst/>
            <a:cxnLst/>
            <a:rect l="l" t="t" r="r" b="b"/>
            <a:pathLst>
              <a:path w="109312" h="121922">
                <a:moveTo>
                  <a:pt x="40149" y="5287"/>
                </a:moveTo>
                <a:lnTo>
                  <a:pt x="106157" y="86726"/>
                </a:lnTo>
                <a:arcTo hR="14288" wR="14288" stAng="19271347" swAng="5403820"/>
                <a:lnTo>
                  <a:pt x="89203" y="118730"/>
                </a:lnTo>
                <a:arcTo hR="14288" wR="14288" stAng="3056957" swAng="5400382"/>
                <a:lnTo>
                  <a:pt x="3192" y="35196"/>
                </a:lnTo>
                <a:arcTo hR="14288" wR="14288" stAng="8456957" swAng="5400382"/>
                <a:lnTo>
                  <a:pt x="20051" y="3192"/>
                </a:lnTo>
                <a:arcTo hR="14288" wR="14288" stAng="13856957" swAng="5400382"/>
                <a:close/>
              </a:path>
            </a:pathLst>
          </a:custGeom>
          <a:solidFill>
            <a:srgbClr val="4FC1E9">
              <a:alpha val="9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11667827" y="117716"/>
            <a:ext cx="127538" cy="100186"/>
          </a:xfrm>
          <a:custGeom>
            <a:avLst/>
            <a:gdLst/>
            <a:ahLst/>
            <a:cxnLst/>
            <a:rect l="l" t="t" r="r" b="b"/>
            <a:pathLst>
              <a:path w="127538" h="100186">
                <a:moveTo>
                  <a:pt x="6680" y="57639"/>
                </a:moveTo>
                <a:lnTo>
                  <a:pt x="95548" y="2203"/>
                </a:lnTo>
                <a:arcTo hR="14288" wR="14288" stAng="14265323" swAng="5404431"/>
                <a:lnTo>
                  <a:pt x="125362" y="22873"/>
                </a:lnTo>
                <a:arcTo hR="14288" wR="14288" stAng="19677471" swAng="5411688"/>
                <a:lnTo>
                  <a:pt x="31921" y="98025"/>
                </a:lnTo>
                <a:arcTo hR="14288" wR="14288" stAng="3484701" swAng="5372880"/>
                <a:lnTo>
                  <a:pt x="2203" y="77356"/>
                </a:lnTo>
                <a:arcTo hR="14288" wR="14288" stAng="8865323" swAng="5404431"/>
                <a:close/>
              </a:path>
            </a:pathLst>
          </a:custGeom>
          <a:solidFill>
            <a:srgbClr val="9BE36D">
              <a:alpha val="9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80134" y="288489"/>
            <a:ext cx="78186" cy="101107"/>
          </a:xfrm>
          <a:custGeom>
            <a:avLst/>
            <a:gdLst/>
            <a:ahLst/>
            <a:cxnLst/>
            <a:rect l="l" t="t" r="r" b="b"/>
            <a:pathLst>
              <a:path w="78186" h="101107">
                <a:moveTo>
                  <a:pt x="41998" y="881"/>
                </a:moveTo>
                <a:lnTo>
                  <a:pt x="68763" y="10691"/>
                </a:lnTo>
                <a:arcTo hR="14288" wR="14288" stAng="17394485" swAng="5397250"/>
                <a:lnTo>
                  <a:pt x="54571" y="91654"/>
                </a:lnTo>
                <a:arcTo hR="14288" wR="14288" stAng="1186631" swAng="5426662"/>
                <a:lnTo>
                  <a:pt x="9422" y="90416"/>
                </a:lnTo>
                <a:arcTo hR="14288" wR="14288" stAng="6594485" swAng="5397250"/>
                <a:lnTo>
                  <a:pt x="23615" y="9453"/>
                </a:lnTo>
                <a:arcTo hR="14288" wR="14288" stAng="11986631" swAng="5426662"/>
                <a:close/>
              </a:path>
            </a:pathLst>
          </a:custGeom>
          <a:solidFill>
            <a:srgbClr val="E84F8A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694769" y="369003"/>
            <a:ext cx="128103" cy="79942"/>
          </a:xfrm>
          <a:custGeom>
            <a:avLst/>
            <a:gdLst/>
            <a:ahLst/>
            <a:cxnLst/>
            <a:rect l="l" t="t" r="r" b="b"/>
            <a:pathLst>
              <a:path w="128103" h="79942">
                <a:moveTo>
                  <a:pt x="23904" y="1234"/>
                </a:moveTo>
                <a:lnTo>
                  <a:pt x="119630" y="43811"/>
                </a:lnTo>
                <a:arcTo hR="14288" wR="14288" stAng="17640841" swAng="5398472"/>
                <a:lnTo>
                  <a:pt x="123059" y="71433"/>
                </a:lnTo>
                <a:arcTo hR="14288" wR="14288" stAng="1431459" swAng="5428801"/>
                <a:lnTo>
                  <a:pt x="8473" y="36000"/>
                </a:lnTo>
                <a:arcTo hR="14288" wR="14288" stAng="6840841" swAng="5398472"/>
                <a:lnTo>
                  <a:pt x="5044" y="8473"/>
                </a:lnTo>
                <a:arcTo hR="14288" wR="14288" stAng="12240841" swAng="5398472"/>
                <a:close/>
              </a:path>
            </a:pathLst>
          </a:custGeom>
          <a:solidFill>
            <a:srgbClr val="F0B429">
              <a:alpha val="9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10486556" y="166028"/>
            <a:ext cx="131907" cy="66660"/>
          </a:xfrm>
          <a:custGeom>
            <a:avLst/>
            <a:gdLst/>
            <a:ahLst/>
            <a:cxnLst/>
            <a:rect l="l" t="t" r="r" b="b"/>
            <a:pathLst>
              <a:path w="131907" h="66660">
                <a:moveTo>
                  <a:pt x="20852" y="564"/>
                </a:moveTo>
                <a:lnTo>
                  <a:pt x="121532" y="29425"/>
                </a:lnTo>
                <a:arcTo hR="14288" wR="14288" stAng="17153605" swAng="5415661"/>
                <a:lnTo>
                  <a:pt x="128771" y="56285"/>
                </a:lnTo>
                <a:arcTo hR="14288" wR="14288" stAng="953605" swAng="5415661"/>
                <a:lnTo>
                  <a:pt x="10375" y="37235"/>
                </a:lnTo>
                <a:arcTo hR="14288" wR="14288" stAng="6353605" swAng="5415661"/>
                <a:lnTo>
                  <a:pt x="3136" y="10375"/>
                </a:lnTo>
                <a:arcTo hR="14288" wR="14288" stAng="11753605" swAng="5415661"/>
                <a:close/>
              </a:path>
            </a:pathLst>
          </a:custGeom>
          <a:solidFill>
            <a:srgbClr val="4FC1E9">
              <a:alpha val="90000"/>
            </a:srgbClr>
          </a:solidFill>
          <a:ln/>
        </p:spPr>
      </p:sp>
      <p:sp>
        <p:nvSpPr>
          <p:cNvPr id="10" name="pptwise-slidenum-s0013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14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09600" y="285750"/>
            <a:ext cx="428625" cy="285750"/>
          </a:xfrm>
          <a:prstGeom prst="roundRect">
            <a:avLst>
              <a:gd name="adj" fmla="val 20000"/>
            </a:avLst>
          </a:prstGeom>
          <a:solidFill>
            <a:srgbClr val="E84F8A"/>
          </a:solidFill>
          <a:ln/>
        </p:spPr>
      </p:sp>
      <p:sp>
        <p:nvSpPr>
          <p:cNvPr id="13" name="Text 11"/>
          <p:cNvSpPr/>
          <p:nvPr/>
        </p:nvSpPr>
        <p:spPr>
          <a:xfrm>
            <a:off x="0" y="366289"/>
            <a:ext cx="15906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spc="75" kern="0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ctr" indent="0" marL="0">
              <a:buNone/>
            </a:pPr>
            <a:r>
              <a:rPr lang="en-US" sz="900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981075" y="285750"/>
            <a:ext cx="514350" cy="285750"/>
          </a:xfrm>
          <a:prstGeom prst="roundRect">
            <a:avLst>
              <a:gd name="adj" fmla="val 20000"/>
            </a:avLst>
          </a:prstGeom>
          <a:solidFill>
            <a:srgbClr val="35284E"/>
          </a:solidFill>
          <a:ln/>
        </p:spPr>
      </p:sp>
      <p:sp>
        <p:nvSpPr>
          <p:cNvPr id="15" name="Text 13"/>
          <p:cNvSpPr/>
          <p:nvPr/>
        </p:nvSpPr>
        <p:spPr>
          <a:xfrm>
            <a:off x="1114425" y="347962"/>
            <a:ext cx="1107757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排期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990600" y="285750"/>
            <a:ext cx="0" cy="285750"/>
          </a:xfrm>
          <a:prstGeom prst="line">
            <a:avLst/>
          </a:prstGeom>
          <a:noFill/>
          <a:ln w="19050">
            <a:solidFill>
              <a:srgbClr val="2A1E3F"/>
            </a:solidFill>
            <a:prstDash val="dash"/>
          </a:ln>
        </p:spPr>
      </p:sp>
      <p:sp>
        <p:nvSpPr>
          <p:cNvPr id="17" name="Shape 15"/>
          <p:cNvSpPr/>
          <p:nvPr/>
        </p:nvSpPr>
        <p:spPr>
          <a:xfrm>
            <a:off x="923925" y="228600"/>
            <a:ext cx="114300" cy="11430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18" name="Shape 16"/>
          <p:cNvSpPr/>
          <p:nvPr/>
        </p:nvSpPr>
        <p:spPr>
          <a:xfrm>
            <a:off x="923925" y="514350"/>
            <a:ext cx="114300" cy="11430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19" name="Text 17"/>
          <p:cNvSpPr/>
          <p:nvPr/>
        </p:nvSpPr>
        <p:spPr>
          <a:xfrm>
            <a:off x="609600" y="1231493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 月拍板，明年 6 月首站开场，9 月底收官复盘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8572500" y="1943100"/>
            <a:ext cx="2857500" cy="3771900"/>
          </a:xfrm>
          <a:prstGeom prst="rect">
            <a:avLst/>
          </a:prstGeom>
          <a:solidFill>
            <a:srgbClr val="3D2347"/>
          </a:solidFill>
          <a:ln/>
        </p:spPr>
      </p:sp>
      <p:sp>
        <p:nvSpPr>
          <p:cNvPr id="21" name="Text 19"/>
          <p:cNvSpPr/>
          <p:nvPr/>
        </p:nvSpPr>
        <p:spPr>
          <a:xfrm>
            <a:off x="7810500" y="5748275"/>
            <a:ext cx="43815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E9589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演唱会季 6 至 9 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2852738" y="1905000"/>
            <a:ext cx="9525" cy="3810000"/>
          </a:xfrm>
          <a:prstGeom prst="rect">
            <a:avLst/>
          </a:prstGeom>
          <a:solidFill>
            <a:srgbClr val="4A3A66"/>
          </a:solidFill>
          <a:ln/>
        </p:spPr>
      </p:sp>
      <p:sp>
        <p:nvSpPr>
          <p:cNvPr id="23" name="Text 21"/>
          <p:cNvSpPr/>
          <p:nvPr/>
        </p:nvSpPr>
        <p:spPr>
          <a:xfrm>
            <a:off x="2895600" y="1756939"/>
            <a:ext cx="9296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2026.10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3567113" y="1905000"/>
            <a:ext cx="9525" cy="3810000"/>
          </a:xfrm>
          <a:prstGeom prst="rect">
            <a:avLst/>
          </a:prstGeom>
          <a:solidFill>
            <a:srgbClr val="4A3A66"/>
          </a:solidFill>
          <a:ln/>
        </p:spPr>
      </p:sp>
      <p:sp>
        <p:nvSpPr>
          <p:cNvPr id="25" name="Text 23"/>
          <p:cNvSpPr/>
          <p:nvPr/>
        </p:nvSpPr>
        <p:spPr>
          <a:xfrm>
            <a:off x="3609975" y="1756939"/>
            <a:ext cx="858202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4281488" y="1905000"/>
            <a:ext cx="9525" cy="3810000"/>
          </a:xfrm>
          <a:prstGeom prst="rect">
            <a:avLst/>
          </a:prstGeom>
          <a:solidFill>
            <a:srgbClr val="4A3A66"/>
          </a:solidFill>
          <a:ln/>
        </p:spPr>
      </p:sp>
      <p:sp>
        <p:nvSpPr>
          <p:cNvPr id="27" name="Text 25"/>
          <p:cNvSpPr/>
          <p:nvPr/>
        </p:nvSpPr>
        <p:spPr>
          <a:xfrm>
            <a:off x="4324350" y="1756939"/>
            <a:ext cx="78676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4995863" y="1905000"/>
            <a:ext cx="9525" cy="3810000"/>
          </a:xfrm>
          <a:prstGeom prst="rect">
            <a:avLst/>
          </a:prstGeom>
          <a:solidFill>
            <a:srgbClr val="4A3A66"/>
          </a:solidFill>
          <a:ln/>
        </p:spPr>
      </p:sp>
      <p:sp>
        <p:nvSpPr>
          <p:cNvPr id="29" name="Text 27"/>
          <p:cNvSpPr/>
          <p:nvPr/>
        </p:nvSpPr>
        <p:spPr>
          <a:xfrm>
            <a:off x="5038725" y="1756939"/>
            <a:ext cx="71532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2027.1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5710238" y="1905000"/>
            <a:ext cx="9525" cy="3810000"/>
          </a:xfrm>
          <a:prstGeom prst="rect">
            <a:avLst/>
          </a:prstGeom>
          <a:solidFill>
            <a:srgbClr val="4A3A66"/>
          </a:solidFill>
          <a:ln/>
        </p:spPr>
      </p:sp>
      <p:sp>
        <p:nvSpPr>
          <p:cNvPr id="31" name="Text 29"/>
          <p:cNvSpPr/>
          <p:nvPr/>
        </p:nvSpPr>
        <p:spPr>
          <a:xfrm>
            <a:off x="5753100" y="1756939"/>
            <a:ext cx="6438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6424613" y="1905000"/>
            <a:ext cx="9525" cy="3810000"/>
          </a:xfrm>
          <a:prstGeom prst="rect">
            <a:avLst/>
          </a:prstGeom>
          <a:solidFill>
            <a:srgbClr val="4A3A66"/>
          </a:solidFill>
          <a:ln/>
        </p:spPr>
      </p:sp>
      <p:sp>
        <p:nvSpPr>
          <p:cNvPr id="33" name="Text 31"/>
          <p:cNvSpPr/>
          <p:nvPr/>
        </p:nvSpPr>
        <p:spPr>
          <a:xfrm>
            <a:off x="6467475" y="1756939"/>
            <a:ext cx="572452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7138988" y="1905000"/>
            <a:ext cx="9525" cy="3810000"/>
          </a:xfrm>
          <a:prstGeom prst="rect">
            <a:avLst/>
          </a:prstGeom>
          <a:solidFill>
            <a:srgbClr val="4A3A66"/>
          </a:solidFill>
          <a:ln/>
        </p:spPr>
      </p:sp>
      <p:sp>
        <p:nvSpPr>
          <p:cNvPr id="35" name="Text 33"/>
          <p:cNvSpPr/>
          <p:nvPr/>
        </p:nvSpPr>
        <p:spPr>
          <a:xfrm>
            <a:off x="7181850" y="1756939"/>
            <a:ext cx="50101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7853362" y="1905000"/>
            <a:ext cx="9525" cy="3810000"/>
          </a:xfrm>
          <a:prstGeom prst="rect">
            <a:avLst/>
          </a:prstGeom>
          <a:solidFill>
            <a:srgbClr val="4A3A66"/>
          </a:solidFill>
          <a:ln/>
        </p:spPr>
      </p:sp>
      <p:sp>
        <p:nvSpPr>
          <p:cNvPr id="37" name="Text 35"/>
          <p:cNvSpPr/>
          <p:nvPr/>
        </p:nvSpPr>
        <p:spPr>
          <a:xfrm>
            <a:off x="7896225" y="1756939"/>
            <a:ext cx="42957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8567738" y="1905000"/>
            <a:ext cx="9525" cy="3810000"/>
          </a:xfrm>
          <a:prstGeom prst="rect">
            <a:avLst/>
          </a:prstGeom>
          <a:solidFill>
            <a:srgbClr val="4A3A66"/>
          </a:solidFill>
          <a:ln/>
        </p:spPr>
      </p:sp>
      <p:sp>
        <p:nvSpPr>
          <p:cNvPr id="39" name="Text 37"/>
          <p:cNvSpPr/>
          <p:nvPr/>
        </p:nvSpPr>
        <p:spPr>
          <a:xfrm>
            <a:off x="8610600" y="1756939"/>
            <a:ext cx="3581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9282113" y="1905000"/>
            <a:ext cx="9525" cy="3810000"/>
          </a:xfrm>
          <a:prstGeom prst="rect">
            <a:avLst/>
          </a:prstGeom>
          <a:solidFill>
            <a:srgbClr val="4A3A66"/>
          </a:solidFill>
          <a:ln/>
        </p:spPr>
      </p:sp>
      <p:sp>
        <p:nvSpPr>
          <p:cNvPr id="41" name="Text 39"/>
          <p:cNvSpPr/>
          <p:nvPr/>
        </p:nvSpPr>
        <p:spPr>
          <a:xfrm>
            <a:off x="9324975" y="1756939"/>
            <a:ext cx="286702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9996488" y="1905000"/>
            <a:ext cx="9525" cy="3810000"/>
          </a:xfrm>
          <a:prstGeom prst="rect">
            <a:avLst/>
          </a:prstGeom>
          <a:solidFill>
            <a:srgbClr val="4A3A66"/>
          </a:solidFill>
          <a:ln/>
        </p:spPr>
      </p:sp>
      <p:sp>
        <p:nvSpPr>
          <p:cNvPr id="43" name="Text 41"/>
          <p:cNvSpPr/>
          <p:nvPr/>
        </p:nvSpPr>
        <p:spPr>
          <a:xfrm>
            <a:off x="10039350" y="1756939"/>
            <a:ext cx="21526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Shape 42"/>
          <p:cNvSpPr/>
          <p:nvPr/>
        </p:nvSpPr>
        <p:spPr>
          <a:xfrm>
            <a:off x="10710863" y="1905000"/>
            <a:ext cx="9525" cy="3810000"/>
          </a:xfrm>
          <a:prstGeom prst="rect">
            <a:avLst/>
          </a:prstGeom>
          <a:solidFill>
            <a:srgbClr val="4A3A66"/>
          </a:solidFill>
          <a:ln/>
        </p:spPr>
      </p:sp>
      <p:sp>
        <p:nvSpPr>
          <p:cNvPr id="45" name="Text 43"/>
          <p:cNvSpPr/>
          <p:nvPr/>
        </p:nvSpPr>
        <p:spPr>
          <a:xfrm>
            <a:off x="10753725" y="1756939"/>
            <a:ext cx="14382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Shape 44"/>
          <p:cNvSpPr/>
          <p:nvPr/>
        </p:nvSpPr>
        <p:spPr>
          <a:xfrm>
            <a:off x="11425238" y="1905000"/>
            <a:ext cx="9525" cy="3810000"/>
          </a:xfrm>
          <a:prstGeom prst="rect">
            <a:avLst/>
          </a:prstGeom>
          <a:solidFill>
            <a:srgbClr val="4A3A66"/>
          </a:solidFill>
          <a:ln/>
        </p:spPr>
      </p:sp>
      <p:sp>
        <p:nvSpPr>
          <p:cNvPr id="47" name="Text 45"/>
          <p:cNvSpPr/>
          <p:nvPr/>
        </p:nvSpPr>
        <p:spPr>
          <a:xfrm>
            <a:off x="11468100" y="1756939"/>
            <a:ext cx="723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Shape 46"/>
          <p:cNvSpPr/>
          <p:nvPr/>
        </p:nvSpPr>
        <p:spPr>
          <a:xfrm>
            <a:off x="2876550" y="2152650"/>
            <a:ext cx="676275" cy="285750"/>
          </a:xfrm>
          <a:prstGeom prst="roundRect">
            <a:avLst>
              <a:gd name="adj" fmla="val 50000"/>
            </a:avLst>
          </a:prstGeom>
          <a:solidFill>
            <a:srgbClr val="5C4C76"/>
          </a:solidFill>
          <a:ln/>
        </p:spPr>
      </p:sp>
      <p:sp>
        <p:nvSpPr>
          <p:cNvPr id="49" name="Text 47"/>
          <p:cNvSpPr/>
          <p:nvPr/>
        </p:nvSpPr>
        <p:spPr>
          <a:xfrm>
            <a:off x="609600" y="2120335"/>
            <a:ext cx="11582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拍板立项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Shape 48"/>
          <p:cNvSpPr/>
          <p:nvPr/>
        </p:nvSpPr>
        <p:spPr>
          <a:xfrm>
            <a:off x="3590925" y="2743200"/>
            <a:ext cx="2105025" cy="285750"/>
          </a:xfrm>
          <a:prstGeom prst="roundRect">
            <a:avLst>
              <a:gd name="adj" fmla="val 50000"/>
            </a:avLst>
          </a:prstGeom>
          <a:solidFill>
            <a:srgbClr val="5C4C76"/>
          </a:solidFill>
          <a:ln/>
        </p:spPr>
      </p:sp>
      <p:sp>
        <p:nvSpPr>
          <p:cNvPr id="51" name="Text 49"/>
          <p:cNvSpPr/>
          <p:nvPr/>
        </p:nvSpPr>
        <p:spPr>
          <a:xfrm>
            <a:off x="609600" y="2710885"/>
            <a:ext cx="11582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选城市，谈场次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609600" y="29475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主办方和场馆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Shape 51"/>
          <p:cNvSpPr/>
          <p:nvPr/>
        </p:nvSpPr>
        <p:spPr>
          <a:xfrm>
            <a:off x="4305300" y="3333750"/>
            <a:ext cx="4248150" cy="285750"/>
          </a:xfrm>
          <a:prstGeom prst="roundRect">
            <a:avLst>
              <a:gd name="adj" fmla="val 50000"/>
            </a:avLst>
          </a:prstGeom>
          <a:solidFill>
            <a:srgbClr val="5C4C76"/>
          </a:solidFill>
          <a:ln/>
        </p:spPr>
      </p:sp>
      <p:sp>
        <p:nvSpPr>
          <p:cNvPr id="54" name="Text 52"/>
          <p:cNvSpPr/>
          <p:nvPr/>
        </p:nvSpPr>
        <p:spPr>
          <a:xfrm>
            <a:off x="609600" y="3301435"/>
            <a:ext cx="11582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包装、看板、票根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609600" y="35381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 月前就绪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Shape 54"/>
          <p:cNvSpPr/>
          <p:nvPr/>
        </p:nvSpPr>
        <p:spPr>
          <a:xfrm>
            <a:off x="8591550" y="3924300"/>
            <a:ext cx="676275" cy="285750"/>
          </a:xfrm>
          <a:prstGeom prst="roundRect">
            <a:avLst>
              <a:gd name="adj" fmla="val 50000"/>
            </a:avLst>
          </a:prstGeom>
          <a:solidFill>
            <a:srgbClr val="E84F8A"/>
          </a:solidFill>
          <a:ln/>
        </p:spPr>
      </p:sp>
      <p:sp>
        <p:nvSpPr>
          <p:cNvPr id="57" name="Shape 55"/>
          <p:cNvSpPr/>
          <p:nvPr/>
        </p:nvSpPr>
        <p:spPr>
          <a:xfrm>
            <a:off x="8858237" y="3995738"/>
            <a:ext cx="142888" cy="136246"/>
          </a:xfrm>
          <a:custGeom>
            <a:avLst/>
            <a:gdLst/>
            <a:ahLst/>
            <a:cxnLst/>
            <a:rect l="l" t="t" r="r" b="b"/>
            <a:pathLst>
              <a:path w="142888" h="136246">
                <a:moveTo>
                  <a:pt x="68057" y="2107"/>
                </a:moveTo>
                <a:arcTo hR="3786" wR="3786" stAng="12380016" swAng="7639968"/>
                <a:lnTo>
                  <a:pt x="91346" y="35532"/>
                </a:lnTo>
                <a:arcTo hR="15166" wR="15166" stAng="9222265" swAng="-3321246"/>
                <a:lnTo>
                  <a:pt x="139645" y="49220"/>
                </a:lnTo>
                <a:arcTo hR="3786" wR="3786" stAng="16694642" swAng="7648842"/>
                <a:lnTo>
                  <a:pt x="115056" y="81667"/>
                </a:lnTo>
                <a:arcTo hR="15166" wR="15166" stAng="13544400" swAng="-3326148"/>
                <a:lnTo>
                  <a:pt x="116992" y="131801"/>
                </a:lnTo>
                <a:arcTo hR="3786" wR="3786" stAng="20999072" swAng="7682815"/>
                <a:lnTo>
                  <a:pt x="78494" y="118457"/>
                </a:lnTo>
                <a:arcTo hR="15159" wR="15159" stAng="17862192" swAng="-3324385"/>
                <a:lnTo>
                  <a:pt x="31417" y="135802"/>
                </a:lnTo>
                <a:arcTo hR="3786" wR="3786" stAng="3726214" swAng="7670857"/>
                <a:lnTo>
                  <a:pt x="32210" y="95090"/>
                </a:lnTo>
                <a:arcTo hR="15159" wR="15159" stAng="584008" swAng="-3329591"/>
                <a:lnTo>
                  <a:pt x="1156" y="55685"/>
                </a:lnTo>
                <a:arcTo hR="3786" wR="3786" stAng="8040283" swAng="7676844"/>
                <a:lnTo>
                  <a:pt x="40154" y="43819"/>
                </a:lnTo>
                <a:arcTo hR="15159" wR="15159" stAng="4903359" swAng="-3325906"/>
                <a:close/>
              </a:path>
            </a:pathLst>
          </a:custGeom>
          <a:noFill/>
          <a:ln w="14288">
            <a:solidFill>
              <a:srgbClr val="1A112C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609600" y="3891985"/>
            <a:ext cx="11582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E9589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首站试点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9" name="Text 57"/>
          <p:cNvSpPr/>
          <p:nvPr/>
        </p:nvSpPr>
        <p:spPr>
          <a:xfrm>
            <a:off x="609600" y="41286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复盘过关才拨第二批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0" name="Shape 58"/>
          <p:cNvSpPr/>
          <p:nvPr/>
        </p:nvSpPr>
        <p:spPr>
          <a:xfrm>
            <a:off x="9305925" y="4514850"/>
            <a:ext cx="2105025" cy="285750"/>
          </a:xfrm>
          <a:prstGeom prst="roundRect">
            <a:avLst>
              <a:gd name="adj" fmla="val 50000"/>
            </a:avLst>
          </a:prstGeom>
          <a:solidFill>
            <a:srgbClr val="5C4C76"/>
          </a:solidFill>
          <a:ln/>
        </p:spPr>
      </p:sp>
      <p:sp>
        <p:nvSpPr>
          <p:cNvPr id="61" name="Text 59"/>
          <p:cNvSpPr/>
          <p:nvPr/>
        </p:nvSpPr>
        <p:spPr>
          <a:xfrm>
            <a:off x="609600" y="4482535"/>
            <a:ext cx="11582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演唱会季执行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2" name="Text 60"/>
          <p:cNvSpPr/>
          <p:nvPr/>
        </p:nvSpPr>
        <p:spPr>
          <a:xfrm>
            <a:off x="609600" y="47192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覆盖 8、9 月高峰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3" name="Shape 61"/>
          <p:cNvSpPr/>
          <p:nvPr/>
        </p:nvSpPr>
        <p:spPr>
          <a:xfrm>
            <a:off x="10734675" y="5105400"/>
            <a:ext cx="676275" cy="285750"/>
          </a:xfrm>
          <a:prstGeom prst="roundRect">
            <a:avLst>
              <a:gd name="adj" fmla="val 50000"/>
            </a:avLst>
          </a:prstGeom>
          <a:solidFill>
            <a:srgbClr val="5C4C76"/>
          </a:solidFill>
          <a:ln/>
        </p:spPr>
      </p:sp>
      <p:sp>
        <p:nvSpPr>
          <p:cNvPr id="64" name="Text 62"/>
          <p:cNvSpPr/>
          <p:nvPr/>
        </p:nvSpPr>
        <p:spPr>
          <a:xfrm>
            <a:off x="609600" y="5073085"/>
            <a:ext cx="11582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收官复盘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A1E3F"/>
          </a:solidFill>
          <a:ln/>
        </p:spPr>
      </p:sp>
      <p:sp>
        <p:nvSpPr>
          <p:cNvPr id="3" name="Shape 1"/>
          <p:cNvSpPr/>
          <p:nvPr/>
        </p:nvSpPr>
        <p:spPr>
          <a:xfrm>
            <a:off x="11932789" y="143792"/>
            <a:ext cx="89160" cy="73729"/>
          </a:xfrm>
          <a:custGeom>
            <a:avLst/>
            <a:gdLst/>
            <a:ahLst/>
            <a:cxnLst/>
            <a:rect l="l" t="t" r="r" b="b"/>
            <a:pathLst>
              <a:path w="89160" h="73729">
                <a:moveTo>
                  <a:pt x="27563" y="2417"/>
                </a:moveTo>
                <a:lnTo>
                  <a:pt x="82903" y="39755"/>
                </a:lnTo>
                <a:arcTo hR="14288" wR="14288" stAng="18252063" swAng="5389610"/>
                <a:lnTo>
                  <a:pt x="81379" y="67473"/>
                </a:lnTo>
                <a:arcTo hR="14288" wR="14288" stAng="2052063" swAng="5389610"/>
                <a:lnTo>
                  <a:pt x="6322" y="34040"/>
                </a:lnTo>
                <a:arcTo hR="14288" wR="14288" stAng="7433045" swAng="5395798"/>
                <a:lnTo>
                  <a:pt x="7751" y="6322"/>
                </a:lnTo>
                <a:arcTo hR="14288" wR="14288" stAng="12833045" swAng="5395798"/>
                <a:close/>
              </a:path>
            </a:pathLst>
          </a:custGeom>
          <a:solidFill>
            <a:srgbClr val="E84F8A">
              <a:alpha val="9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1874627" y="193548"/>
            <a:ext cx="53375" cy="57150"/>
          </a:xfrm>
          <a:custGeom>
            <a:avLst/>
            <a:gdLst/>
            <a:ahLst/>
            <a:cxnLst/>
            <a:rect l="l" t="t" r="r" b="b"/>
            <a:pathLst>
              <a:path w="53375" h="57150">
                <a:moveTo>
                  <a:pt x="2857" y="28575"/>
                </a:moveTo>
                <a:lnTo>
                  <a:pt x="20098" y="5715"/>
                </a:lnTo>
                <a:arcTo hR="14288" wR="14288" stAng="13012194" swAng="5400000"/>
                <a:lnTo>
                  <a:pt x="47720" y="8668"/>
                </a:lnTo>
                <a:arcTo hR="14288" wR="14288" stAng="18430501" swAng="5395493"/>
                <a:lnTo>
                  <a:pt x="33338" y="51435"/>
                </a:lnTo>
                <a:arcTo hR="14288" wR="14288" stAng="2212194" swAng="5400000"/>
                <a:lnTo>
                  <a:pt x="5715" y="48578"/>
                </a:lnTo>
                <a:arcTo hR="14288" wR="14288" stAng="7612194" swAng="5400000"/>
                <a:close/>
              </a:path>
            </a:pathLst>
          </a:custGeom>
          <a:solidFill>
            <a:srgbClr val="F0B429">
              <a:alpha val="9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11789272" y="509958"/>
            <a:ext cx="95938" cy="78412"/>
          </a:xfrm>
          <a:custGeom>
            <a:avLst/>
            <a:gdLst/>
            <a:ahLst/>
            <a:cxnLst/>
            <a:rect l="l" t="t" r="r" b="b"/>
            <a:pathLst>
              <a:path w="95938" h="78412">
                <a:moveTo>
                  <a:pt x="7155" y="35253"/>
                </a:moveTo>
                <a:lnTo>
                  <a:pt x="64971" y="1916"/>
                </a:lnTo>
                <a:arcTo hR="14288" wR="14288" stAng="14399192" swAng="5403820"/>
                <a:lnTo>
                  <a:pt x="94023" y="23633"/>
                </a:lnTo>
                <a:arcTo hR="14288" wR="14288" stAng="19799192" swAng="5403820"/>
                <a:lnTo>
                  <a:pt x="30967" y="76497"/>
                </a:lnTo>
                <a:arcTo hR="14288" wR="14288" stAng="3599192" swAng="5403820"/>
                <a:lnTo>
                  <a:pt x="1916" y="54780"/>
                </a:lnTo>
                <a:arcTo hR="14288" wR="14288" stAng="8999192" swAng="5403820"/>
                <a:close/>
              </a:path>
            </a:pathLst>
          </a:custGeom>
          <a:solidFill>
            <a:srgbClr val="4FC1E9">
              <a:alpha val="9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11190417" y="261527"/>
            <a:ext cx="135123" cy="65591"/>
          </a:xfrm>
          <a:custGeom>
            <a:avLst/>
            <a:gdLst/>
            <a:ahLst/>
            <a:cxnLst/>
            <a:rect l="l" t="t" r="r" b="b"/>
            <a:pathLst>
              <a:path w="135123" h="65591">
                <a:moveTo>
                  <a:pt x="11840" y="18413"/>
                </a:moveTo>
                <a:lnTo>
                  <a:pt x="114996" y="220"/>
                </a:lnTo>
                <a:arcTo hR="14288" wR="14288" stAng="15596060" swAng="5412223"/>
                <a:lnTo>
                  <a:pt x="134903" y="30605"/>
                </a:lnTo>
                <a:arcTo hR="14288" wR="14288" stAng="20996060" swAng="5412223"/>
                <a:lnTo>
                  <a:pt x="20127" y="65371"/>
                </a:lnTo>
                <a:arcTo hR="14288" wR="14288" stAng="4796060" swAng="5412223"/>
                <a:lnTo>
                  <a:pt x="220" y="34986"/>
                </a:lnTo>
                <a:arcTo hR="14288" wR="14288" stAng="10196060" swAng="5412223"/>
                <a:close/>
              </a:path>
            </a:pathLst>
          </a:custGeom>
          <a:solidFill>
            <a:srgbClr val="9BE36D">
              <a:alpha val="9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0794729" y="498680"/>
            <a:ext cx="109254" cy="122017"/>
          </a:xfrm>
          <a:custGeom>
            <a:avLst/>
            <a:gdLst/>
            <a:ahLst/>
            <a:cxnLst/>
            <a:rect l="l" t="t" r="r" b="b"/>
            <a:pathLst>
              <a:path w="109254" h="122017">
                <a:moveTo>
                  <a:pt x="40149" y="5287"/>
                </a:moveTo>
                <a:lnTo>
                  <a:pt x="106062" y="86726"/>
                </a:lnTo>
                <a:arcTo hR="14288" wR="14288" stAng="19256957" swAng="5400382"/>
                <a:lnTo>
                  <a:pt x="89203" y="118825"/>
                </a:lnTo>
                <a:arcTo hR="14288" wR="14288" stAng="3056957" swAng="5400382"/>
                <a:lnTo>
                  <a:pt x="3192" y="35291"/>
                </a:lnTo>
                <a:arcTo hR="14288" wR="14288" stAng="8456957" swAng="5400382"/>
                <a:lnTo>
                  <a:pt x="20051" y="3192"/>
                </a:lnTo>
                <a:arcTo hR="14288" wR="14288" stAng="13856957" swAng="5400382"/>
                <a:close/>
              </a:path>
            </a:pathLst>
          </a:custGeom>
          <a:solidFill>
            <a:srgbClr val="E84F8A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815770" y="522102"/>
            <a:ext cx="133848" cy="47257"/>
          </a:xfrm>
          <a:custGeom>
            <a:avLst/>
            <a:gdLst/>
            <a:ahLst/>
            <a:cxnLst/>
            <a:rect l="l" t="t" r="r" b="b"/>
            <a:pathLst>
              <a:path w="133848" h="47257">
                <a:moveTo>
                  <a:pt x="16441" y="58"/>
                </a:moveTo>
                <a:lnTo>
                  <a:pt x="120835" y="9202"/>
                </a:lnTo>
                <a:arcTo hR="14288" wR="14288" stAng="16507109" swAng="5404966"/>
                <a:lnTo>
                  <a:pt x="132932" y="34158"/>
                </a:lnTo>
                <a:arcTo hR="14288" wR="14288" stAng="286273" swAng="5400993"/>
                <a:lnTo>
                  <a:pt x="13107" y="38063"/>
                </a:lnTo>
                <a:arcTo hR="14288" wR="14288" stAng="5684285" swAng="5425822"/>
                <a:lnTo>
                  <a:pt x="915" y="13107"/>
                </a:lnTo>
                <a:arcTo hR="14288" wR="14288" stAng="11084285" swAng="5425822"/>
                <a:close/>
              </a:path>
            </a:pathLst>
          </a:custGeom>
          <a:solidFill>
            <a:srgbClr val="F0B429">
              <a:alpha val="9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11355887" y="486148"/>
            <a:ext cx="95933" cy="49931"/>
          </a:xfrm>
          <a:custGeom>
            <a:avLst/>
            <a:gdLst/>
            <a:ahLst/>
            <a:cxnLst/>
            <a:rect l="l" t="t" r="r" b="b"/>
            <a:pathLst>
              <a:path w="95933" h="49931">
                <a:moveTo>
                  <a:pt x="15439" y="8"/>
                </a:moveTo>
                <a:lnTo>
                  <a:pt x="82114" y="2389"/>
                </a:lnTo>
                <a:arcTo hR="14288" wR="14288" stAng="16312639" swAng="5403820"/>
                <a:lnTo>
                  <a:pt x="95258" y="36203"/>
                </a:lnTo>
                <a:arcTo hR="14288" wR="14288" stAng="134686" swAng="5405500"/>
                <a:lnTo>
                  <a:pt x="13819" y="47633"/>
                </a:lnTo>
                <a:arcTo hR="14288" wR="14288" stAng="5512639" swAng="5403820"/>
                <a:lnTo>
                  <a:pt x="675" y="13819"/>
                </a:lnTo>
                <a:arcTo hR="14288" wR="14288" stAng="10912639" swAng="5403820"/>
                <a:close/>
              </a:path>
            </a:pathLst>
          </a:custGeom>
          <a:solidFill>
            <a:srgbClr val="4FC1E9">
              <a:alpha val="90000"/>
            </a:srgbClr>
          </a:solidFill>
          <a:ln/>
        </p:spPr>
      </p:sp>
      <p:sp>
        <p:nvSpPr>
          <p:cNvPr id="10" name="pptwise-slidenum-s0014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09600" y="285750"/>
            <a:ext cx="428625" cy="285750"/>
          </a:xfrm>
          <a:prstGeom prst="roundRect">
            <a:avLst>
              <a:gd name="adj" fmla="val 20000"/>
            </a:avLst>
          </a:prstGeom>
          <a:solidFill>
            <a:srgbClr val="E84F8A"/>
          </a:solidFill>
          <a:ln/>
        </p:spPr>
      </p:sp>
      <p:sp>
        <p:nvSpPr>
          <p:cNvPr id="13" name="Text 11"/>
          <p:cNvSpPr/>
          <p:nvPr/>
        </p:nvSpPr>
        <p:spPr>
          <a:xfrm>
            <a:off x="0" y="366289"/>
            <a:ext cx="15906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spc="75" kern="0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ctr" indent="0" marL="0">
              <a:buNone/>
            </a:pPr>
            <a:r>
              <a:rPr lang="en-US" sz="900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981075" y="285750"/>
            <a:ext cx="514350" cy="285750"/>
          </a:xfrm>
          <a:prstGeom prst="roundRect">
            <a:avLst>
              <a:gd name="adj" fmla="val 20000"/>
            </a:avLst>
          </a:prstGeom>
          <a:solidFill>
            <a:srgbClr val="35284E"/>
          </a:solidFill>
          <a:ln/>
        </p:spPr>
      </p:sp>
      <p:sp>
        <p:nvSpPr>
          <p:cNvPr id="15" name="Text 13"/>
          <p:cNvSpPr/>
          <p:nvPr/>
        </p:nvSpPr>
        <p:spPr>
          <a:xfrm>
            <a:off x="1114425" y="347962"/>
            <a:ext cx="1107757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看板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990600" y="285750"/>
            <a:ext cx="0" cy="285750"/>
          </a:xfrm>
          <a:prstGeom prst="line">
            <a:avLst/>
          </a:prstGeom>
          <a:noFill/>
          <a:ln w="19050">
            <a:solidFill>
              <a:srgbClr val="2A1E3F"/>
            </a:solidFill>
            <a:prstDash val="dash"/>
          </a:ln>
        </p:spPr>
      </p:sp>
      <p:sp>
        <p:nvSpPr>
          <p:cNvPr id="17" name="Shape 15"/>
          <p:cNvSpPr/>
          <p:nvPr/>
        </p:nvSpPr>
        <p:spPr>
          <a:xfrm>
            <a:off x="923925" y="228600"/>
            <a:ext cx="114300" cy="11430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18" name="Shape 16"/>
          <p:cNvSpPr/>
          <p:nvPr/>
        </p:nvSpPr>
        <p:spPr>
          <a:xfrm>
            <a:off x="923925" y="514350"/>
            <a:ext cx="114300" cy="11430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19" name="Text 17"/>
          <p:cNvSpPr/>
          <p:nvPr/>
        </p:nvSpPr>
        <p:spPr>
          <a:xfrm>
            <a:off x="609600" y="1231493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KPI 看板只放能核销的数，目标值在首站复盘后再定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14363" y="1833563"/>
            <a:ext cx="3495675" cy="1876425"/>
          </a:xfrm>
          <a:prstGeom prst="roundRect">
            <a:avLst>
              <a:gd name="adj" fmla="val 5838"/>
            </a:avLst>
          </a:prstGeom>
          <a:solidFill>
            <a:srgbClr val="23173A"/>
          </a:solidFill>
          <a:ln w="9525">
            <a:solidFill>
              <a:srgbClr val="4A3A66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26294" y="2045494"/>
            <a:ext cx="43656" cy="43656"/>
          </a:xfrm>
          <a:prstGeom prst="roundRect">
            <a:avLst>
              <a:gd name="adj" fmla="val 20000"/>
            </a:avLst>
          </a:prstGeom>
          <a:noFill/>
          <a:ln w="17463">
            <a:solidFill>
              <a:srgbClr val="E84F8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39800" y="2045494"/>
            <a:ext cx="43656" cy="43656"/>
          </a:xfrm>
          <a:prstGeom prst="roundRect">
            <a:avLst>
              <a:gd name="adj" fmla="val 20000"/>
            </a:avLst>
          </a:prstGeom>
          <a:noFill/>
          <a:ln w="17463">
            <a:solidFill>
              <a:srgbClr val="E84F8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26294" y="2159000"/>
            <a:ext cx="43656" cy="43656"/>
          </a:xfrm>
          <a:prstGeom prst="roundRect">
            <a:avLst>
              <a:gd name="adj" fmla="val 20000"/>
            </a:avLst>
          </a:prstGeom>
          <a:noFill/>
          <a:ln w="17463">
            <a:solidFill>
              <a:srgbClr val="E84F8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39800" y="2159000"/>
            <a:ext cx="43656" cy="43656"/>
          </a:xfrm>
          <a:custGeom>
            <a:avLst/>
            <a:gdLst/>
            <a:ahLst/>
            <a:cxnLst/>
            <a:rect l="l" t="t" r="r" b="b"/>
            <a:pathLst>
              <a:path w="43656" h="43656">
                <a:moveTo>
                  <a:pt x="43656" y="0"/>
                </a:moveTo>
                <a:lnTo>
                  <a:pt x="17463" y="0"/>
                </a:lnTo>
                <a:arcTo hR="17463" wR="17463" stAng="16200000" swAng="-5400000"/>
                <a:lnTo>
                  <a:pt x="0" y="43656"/>
                </a:lnTo>
              </a:path>
            </a:pathLst>
          </a:custGeom>
          <a:noFill/>
          <a:ln w="17463">
            <a:solidFill>
              <a:srgbClr val="E84F8A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83456" y="2202656"/>
            <a:ext cx="6548" cy="6548"/>
          </a:xfrm>
          <a:custGeom>
            <a:avLst/>
            <a:gdLst/>
            <a:ahLst/>
            <a:cxnLst/>
            <a:rect l="l" t="t" r="r" b="b"/>
            <a:pathLst>
              <a:path w="6548" h="6548">
                <a:moveTo>
                  <a:pt x="0" y="0"/>
                </a:moveTo>
                <a:lnTo>
                  <a:pt x="0" y="87"/>
                </a:lnTo>
              </a:path>
            </a:pathLst>
          </a:custGeom>
          <a:noFill/>
          <a:ln w="17463">
            <a:solidFill>
              <a:srgbClr val="E84F8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61219" y="2080419"/>
            <a:ext cx="43656" cy="43656"/>
          </a:xfrm>
          <a:custGeom>
            <a:avLst/>
            <a:gdLst/>
            <a:ahLst/>
            <a:cxnLst/>
            <a:rect l="l" t="t" r="r" b="b"/>
            <a:pathLst>
              <a:path w="43656" h="43656">
                <a:moveTo>
                  <a:pt x="43656" y="0"/>
                </a:moveTo>
                <a:lnTo>
                  <a:pt x="43656" y="26194"/>
                </a:lnTo>
                <a:arcTo hR="17463" wR="17463" stAng="0" swAng="5400000"/>
                <a:lnTo>
                  <a:pt x="0" y="43656"/>
                </a:lnTo>
              </a:path>
            </a:pathLst>
          </a:custGeom>
          <a:noFill/>
          <a:ln w="17463">
            <a:solidFill>
              <a:srgbClr val="E84F8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26294" y="2124075"/>
            <a:ext cx="6548" cy="6548"/>
          </a:xfrm>
          <a:custGeom>
            <a:avLst/>
            <a:gdLst/>
            <a:ahLst/>
            <a:cxnLst/>
            <a:rect l="l" t="t" r="r" b="b"/>
            <a:pathLst>
              <a:path w="6548" h="6548">
                <a:moveTo>
                  <a:pt x="0" y="0"/>
                </a:moveTo>
                <a:lnTo>
                  <a:pt x="87" y="0"/>
                </a:lnTo>
              </a:path>
            </a:pathLst>
          </a:custGeom>
          <a:noFill/>
          <a:ln w="17463">
            <a:solidFill>
              <a:srgbClr val="E84F8A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04875" y="2045494"/>
            <a:ext cx="6548" cy="6548"/>
          </a:xfrm>
          <a:custGeom>
            <a:avLst/>
            <a:gdLst/>
            <a:ahLst/>
            <a:cxnLst/>
            <a:rect l="l" t="t" r="r" b="b"/>
            <a:pathLst>
              <a:path w="6548" h="6548">
                <a:moveTo>
                  <a:pt x="0" y="0"/>
                </a:moveTo>
                <a:lnTo>
                  <a:pt x="87" y="0"/>
                </a:lnTo>
              </a:path>
            </a:pathLst>
          </a:custGeom>
          <a:noFill/>
          <a:ln w="17463">
            <a:solidFill>
              <a:srgbClr val="E84F8A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04875" y="2159000"/>
            <a:ext cx="6548" cy="6548"/>
          </a:xfrm>
          <a:custGeom>
            <a:avLst/>
            <a:gdLst/>
            <a:ahLst/>
            <a:cxnLst/>
            <a:rect l="l" t="t" r="r" b="b"/>
            <a:pathLst>
              <a:path w="6548" h="6548">
                <a:moveTo>
                  <a:pt x="0" y="0"/>
                </a:moveTo>
                <a:lnTo>
                  <a:pt x="0" y="87"/>
                </a:lnTo>
              </a:path>
            </a:pathLst>
          </a:custGeom>
          <a:noFill/>
          <a:ln w="17463">
            <a:solidFill>
              <a:srgbClr val="E84F8A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939800" y="2124075"/>
            <a:ext cx="8731" cy="6548"/>
          </a:xfrm>
          <a:custGeom>
            <a:avLst/>
            <a:gdLst/>
            <a:ahLst/>
            <a:cxnLst/>
            <a:rect l="l" t="t" r="r" b="b"/>
            <a:pathLst>
              <a:path w="8731" h="6548">
                <a:moveTo>
                  <a:pt x="0" y="0"/>
                </a:moveTo>
                <a:lnTo>
                  <a:pt x="8731" y="0"/>
                </a:lnTo>
              </a:path>
            </a:pathLst>
          </a:custGeom>
          <a:noFill/>
          <a:ln w="17463">
            <a:solidFill>
              <a:srgbClr val="E84F8A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983456" y="2124075"/>
            <a:ext cx="6548" cy="6548"/>
          </a:xfrm>
          <a:custGeom>
            <a:avLst/>
            <a:gdLst/>
            <a:ahLst/>
            <a:cxnLst/>
            <a:rect l="l" t="t" r="r" b="b"/>
            <a:pathLst>
              <a:path w="6548" h="6548">
                <a:moveTo>
                  <a:pt x="0" y="0"/>
                </a:moveTo>
                <a:lnTo>
                  <a:pt x="0" y="87"/>
                </a:lnTo>
              </a:path>
            </a:pathLst>
          </a:custGeom>
          <a:noFill/>
          <a:ln w="17463">
            <a:solidFill>
              <a:srgbClr val="E84F8A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904875" y="2193925"/>
            <a:ext cx="6548" cy="8731"/>
          </a:xfrm>
          <a:custGeom>
            <a:avLst/>
            <a:gdLst/>
            <a:ahLst/>
            <a:cxnLst/>
            <a:rect l="l" t="t" r="r" b="b"/>
            <a:pathLst>
              <a:path w="6548" h="8731">
                <a:moveTo>
                  <a:pt x="0" y="8731"/>
                </a:moveTo>
                <a:lnTo>
                  <a:pt x="0" y="0"/>
                </a:lnTo>
              </a:path>
            </a:pathLst>
          </a:custGeom>
          <a:noFill/>
          <a:ln w="17463">
            <a:solidFill>
              <a:srgbClr val="E84F8A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123950" y="2034971"/>
            <a:ext cx="110680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杯码核销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800100" y="2671763"/>
            <a:ext cx="276225" cy="47625"/>
          </a:xfrm>
          <a:prstGeom prst="rect">
            <a:avLst/>
          </a:prstGeom>
          <a:solidFill>
            <a:srgbClr val="5C4C76"/>
          </a:solidFill>
          <a:ln/>
        </p:spPr>
      </p:sp>
      <p:sp>
        <p:nvSpPr>
          <p:cNvPr id="35" name="Shape 33"/>
          <p:cNvSpPr/>
          <p:nvPr/>
        </p:nvSpPr>
        <p:spPr>
          <a:xfrm>
            <a:off x="1462088" y="2671763"/>
            <a:ext cx="276225" cy="47625"/>
          </a:xfrm>
          <a:prstGeom prst="rect">
            <a:avLst/>
          </a:prstGeom>
          <a:solidFill>
            <a:srgbClr val="5C4C76"/>
          </a:solidFill>
          <a:ln/>
        </p:spPr>
      </p:sp>
      <p:sp>
        <p:nvSpPr>
          <p:cNvPr id="36" name="Shape 34"/>
          <p:cNvSpPr/>
          <p:nvPr/>
        </p:nvSpPr>
        <p:spPr>
          <a:xfrm>
            <a:off x="2124075" y="2671763"/>
            <a:ext cx="276225" cy="47625"/>
          </a:xfrm>
          <a:prstGeom prst="rect">
            <a:avLst/>
          </a:prstGeom>
          <a:solidFill>
            <a:srgbClr val="5C4C76"/>
          </a:solidFill>
          <a:ln/>
        </p:spPr>
      </p:sp>
      <p:sp>
        <p:nvSpPr>
          <p:cNvPr id="37" name="Text 35"/>
          <p:cNvSpPr/>
          <p:nvPr/>
        </p:nvSpPr>
        <p:spPr>
          <a:xfrm>
            <a:off x="800100" y="2995189"/>
            <a:ext cx="11391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0B42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目标：首站复盘后定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800100" y="3224150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饮品站领取并扫码的杯数，按城市和场次拆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4348163" y="1833563"/>
            <a:ext cx="3495675" cy="1876425"/>
          </a:xfrm>
          <a:prstGeom prst="roundRect">
            <a:avLst>
              <a:gd name="adj" fmla="val 5838"/>
            </a:avLst>
          </a:prstGeom>
          <a:solidFill>
            <a:srgbClr val="23173A"/>
          </a:solidFill>
          <a:ln w="9525">
            <a:solidFill>
              <a:srgbClr val="4A3A66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4612481" y="2150269"/>
            <a:ext cx="52388" cy="52388"/>
          </a:xfrm>
          <a:custGeom>
            <a:avLst/>
            <a:gdLst/>
            <a:ahLst/>
            <a:cxnLst/>
            <a:rect l="l" t="t" r="r" b="b"/>
            <a:pathLst>
              <a:path w="52388" h="52388">
                <a:moveTo>
                  <a:pt x="52388" y="52388"/>
                </a:moveTo>
                <a:lnTo>
                  <a:pt x="52388" y="8731"/>
                </a:lnTo>
                <a:arcTo hR="8731" wR="8731" stAng="0" swAng="-5400000"/>
                <a:lnTo>
                  <a:pt x="8731" y="0"/>
                </a:lnTo>
                <a:arcTo hR="8731" wR="8731" stAng="16200000" swAng="-5400000"/>
                <a:lnTo>
                  <a:pt x="0" y="52388"/>
                </a:lnTo>
              </a:path>
            </a:pathLst>
          </a:custGeom>
          <a:noFill/>
          <a:ln w="17463">
            <a:solidFill>
              <a:srgbClr val="B3A6C7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4551354" y="2036762"/>
            <a:ext cx="174664" cy="78615"/>
          </a:xfrm>
          <a:custGeom>
            <a:avLst/>
            <a:gdLst/>
            <a:ahLst/>
            <a:cxnLst/>
            <a:rect l="l" t="t" r="r" b="b"/>
            <a:pathLst>
              <a:path w="174664" h="78615">
                <a:moveTo>
                  <a:pt x="137735" y="72557"/>
                </a:moveTo>
                <a:arcTo hR="9779" wR="9779" stAng="18825023" swAng="-5250046"/>
                <a:arcTo hR="21828" wR="21828" stAng="2781243" swAng="5237513"/>
                <a:arcTo hR="9779" wR="9779" stAng="18822899" swAng="-5245798"/>
                <a:arcTo hR="21828" wR="21828" stAng="2780293" swAng="5239414"/>
                <a:arcTo hR="9779" wR="9779" stAng="18825023" swAng="-5250046"/>
                <a:arcTo hR="21828" wR="21828" stAng="2780441" swAng="10128658"/>
                <a:lnTo>
                  <a:pt x="29205" y="7666"/>
                </a:lnTo>
                <a:arcTo hR="17463" wR="17463" stAng="12847499" swAng="3353134"/>
                <a:lnTo>
                  <a:pt x="130977" y="0"/>
                </a:lnTo>
                <a:arcTo hR="17463" wR="17463" stAng="16198680" swAng="3343428"/>
                <a:lnTo>
                  <a:pt x="170687" y="44224"/>
                </a:lnTo>
                <a:arcTo hR="21828" wR="21828" stAng="19491803" swAng="10134648"/>
              </a:path>
            </a:pathLst>
          </a:custGeom>
          <a:noFill/>
          <a:ln w="17463">
            <a:solidFill>
              <a:srgbClr val="B3A6C7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4568825" y="2114907"/>
            <a:ext cx="139700" cy="87749"/>
          </a:xfrm>
          <a:custGeom>
            <a:avLst/>
            <a:gdLst/>
            <a:ahLst/>
            <a:cxnLst/>
            <a:rect l="l" t="t" r="r" b="b"/>
            <a:pathLst>
              <a:path w="139700" h="87749">
                <a:moveTo>
                  <a:pt x="0" y="0"/>
                </a:moveTo>
                <a:lnTo>
                  <a:pt x="0" y="70287"/>
                </a:lnTo>
                <a:arcTo hR="17463" wR="17463" stAng="10800000" swAng="-5400000"/>
                <a:lnTo>
                  <a:pt x="122238" y="87749"/>
                </a:lnTo>
                <a:arcTo hR="17463" wR="17463" stAng="5400000" swAng="-5400000"/>
                <a:lnTo>
                  <a:pt x="139700" y="0"/>
                </a:lnTo>
              </a:path>
            </a:pathLst>
          </a:custGeom>
          <a:noFill/>
          <a:ln w="17463">
            <a:solidFill>
              <a:srgbClr val="B3A6C7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857750" y="2034971"/>
            <a:ext cx="73342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门店券核销率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Shape 42"/>
          <p:cNvSpPr/>
          <p:nvPr/>
        </p:nvSpPr>
        <p:spPr>
          <a:xfrm>
            <a:off x="4533900" y="2671763"/>
            <a:ext cx="276225" cy="47625"/>
          </a:xfrm>
          <a:prstGeom prst="rect">
            <a:avLst/>
          </a:prstGeom>
          <a:solidFill>
            <a:srgbClr val="5C4C76"/>
          </a:solidFill>
          <a:ln/>
        </p:spPr>
      </p:sp>
      <p:sp>
        <p:nvSpPr>
          <p:cNvPr id="45" name="Shape 43"/>
          <p:cNvSpPr/>
          <p:nvPr/>
        </p:nvSpPr>
        <p:spPr>
          <a:xfrm>
            <a:off x="5195888" y="2671763"/>
            <a:ext cx="276225" cy="47625"/>
          </a:xfrm>
          <a:prstGeom prst="rect">
            <a:avLst/>
          </a:prstGeom>
          <a:solidFill>
            <a:srgbClr val="5C4C76"/>
          </a:solidFill>
          <a:ln/>
        </p:spPr>
      </p:sp>
      <p:sp>
        <p:nvSpPr>
          <p:cNvPr id="46" name="Shape 44"/>
          <p:cNvSpPr/>
          <p:nvPr/>
        </p:nvSpPr>
        <p:spPr>
          <a:xfrm>
            <a:off x="5857875" y="2671763"/>
            <a:ext cx="276225" cy="47625"/>
          </a:xfrm>
          <a:prstGeom prst="rect">
            <a:avLst/>
          </a:prstGeom>
          <a:solidFill>
            <a:srgbClr val="5C4C76"/>
          </a:solidFill>
          <a:ln/>
        </p:spPr>
      </p:sp>
      <p:sp>
        <p:nvSpPr>
          <p:cNvPr id="47" name="Text 45"/>
          <p:cNvSpPr/>
          <p:nvPr/>
        </p:nvSpPr>
        <p:spPr>
          <a:xfrm>
            <a:off x="4533900" y="2995189"/>
            <a:ext cx="76581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0B42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目标：首站复盘后定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4533900" y="3224150"/>
            <a:ext cx="76581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散场后 7 天内核销张数 ÷ 发放张数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8081962" y="1833563"/>
            <a:ext cx="3495675" cy="1876425"/>
          </a:xfrm>
          <a:prstGeom prst="roundRect">
            <a:avLst>
              <a:gd name="adj" fmla="val 5838"/>
            </a:avLst>
          </a:prstGeom>
          <a:solidFill>
            <a:srgbClr val="23173A"/>
          </a:solidFill>
          <a:ln w="9525">
            <a:solidFill>
              <a:srgbClr val="4A3A66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8293894" y="2036780"/>
            <a:ext cx="157163" cy="174589"/>
          </a:xfrm>
          <a:custGeom>
            <a:avLst/>
            <a:gdLst/>
            <a:ahLst/>
            <a:cxnLst/>
            <a:rect l="l" t="t" r="r" b="b"/>
            <a:pathLst>
              <a:path w="157163" h="174589">
                <a:moveTo>
                  <a:pt x="69850" y="172250"/>
                </a:moveTo>
                <a:arcTo hR="17463" wR="17463" stAng="7200000" swAng="-3600000"/>
                <a:lnTo>
                  <a:pt x="148431" y="137325"/>
                </a:lnTo>
                <a:arcTo hR="17463" wR="17463" stAng="3600002" swAng="-3596476"/>
                <a:lnTo>
                  <a:pt x="157163" y="52370"/>
                </a:lnTo>
                <a:arcTo hR="17463" wR="17463" stAng="21596474" swAng="-3596476"/>
                <a:lnTo>
                  <a:pt x="87313" y="2340"/>
                </a:lnTo>
                <a:arcTo hR="17463" wR="17463" stAng="18000000" swAng="-3600000"/>
                <a:lnTo>
                  <a:pt x="8731" y="37265"/>
                </a:lnTo>
                <a:arcTo hR="17463" wR="17463" stAng="14400002" swAng="-3596476"/>
                <a:lnTo>
                  <a:pt x="0" y="122220"/>
                </a:lnTo>
                <a:arcTo hR="17463" wR="17463" stAng="10796474" swAng="-3596476"/>
                <a:close/>
              </a:path>
            </a:pathLst>
          </a:custGeom>
          <a:noFill/>
          <a:ln w="17463">
            <a:solidFill>
              <a:srgbClr val="B3A6C7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8372475" y="2124075"/>
            <a:ext cx="6548" cy="87313"/>
          </a:xfrm>
          <a:custGeom>
            <a:avLst/>
            <a:gdLst/>
            <a:ahLst/>
            <a:cxnLst/>
            <a:rect l="l" t="t" r="r" b="b"/>
            <a:pathLst>
              <a:path w="6548" h="87313">
                <a:moveTo>
                  <a:pt x="0" y="87313"/>
                </a:moveTo>
                <a:lnTo>
                  <a:pt x="0" y="0"/>
                </a:lnTo>
              </a:path>
            </a:pathLst>
          </a:custGeom>
          <a:noFill/>
          <a:ln w="17463">
            <a:solidFill>
              <a:srgbClr val="B3A6C7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8296426" y="2080419"/>
            <a:ext cx="152098" cy="43656"/>
          </a:xfrm>
          <a:custGeom>
            <a:avLst/>
            <a:gdLst/>
            <a:ahLst/>
            <a:cxnLst/>
            <a:rect l="l" t="t" r="r" b="b"/>
            <a:pathLst>
              <a:path w="152098" h="43656">
                <a:moveTo>
                  <a:pt x="0" y="0"/>
                </a:moveTo>
                <a:lnTo>
                  <a:pt x="76049" y="43656"/>
                </a:lnTo>
                <a:lnTo>
                  <a:pt x="152098" y="0"/>
                </a:lnTo>
              </a:path>
            </a:pathLst>
          </a:custGeom>
          <a:noFill/>
          <a:ln w="17463">
            <a:solidFill>
              <a:srgbClr val="B3A6C7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8333184" y="2056582"/>
            <a:ext cx="78581" cy="44966"/>
          </a:xfrm>
          <a:custGeom>
            <a:avLst/>
            <a:gdLst/>
            <a:ahLst/>
            <a:cxnLst/>
            <a:rect l="l" t="t" r="r" b="b"/>
            <a:pathLst>
              <a:path w="78581" h="44966">
                <a:moveTo>
                  <a:pt x="0" y="0"/>
                </a:moveTo>
                <a:lnTo>
                  <a:pt x="78581" y="44966"/>
                </a:lnTo>
              </a:path>
            </a:pathLst>
          </a:custGeom>
          <a:noFill/>
          <a:ln w="17463">
            <a:solidFill>
              <a:srgbClr val="B3A6C7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8591550" y="2034971"/>
            <a:ext cx="36004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联名款增量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Shape 53"/>
          <p:cNvSpPr/>
          <p:nvPr/>
        </p:nvSpPr>
        <p:spPr>
          <a:xfrm>
            <a:off x="8267700" y="2671763"/>
            <a:ext cx="276225" cy="47625"/>
          </a:xfrm>
          <a:prstGeom prst="rect">
            <a:avLst/>
          </a:prstGeom>
          <a:solidFill>
            <a:srgbClr val="5C4C76"/>
          </a:solidFill>
          <a:ln/>
        </p:spPr>
      </p:sp>
      <p:sp>
        <p:nvSpPr>
          <p:cNvPr id="56" name="Shape 54"/>
          <p:cNvSpPr/>
          <p:nvPr/>
        </p:nvSpPr>
        <p:spPr>
          <a:xfrm>
            <a:off x="8929688" y="2671763"/>
            <a:ext cx="276225" cy="47625"/>
          </a:xfrm>
          <a:prstGeom prst="rect">
            <a:avLst/>
          </a:prstGeom>
          <a:solidFill>
            <a:srgbClr val="5C4C76"/>
          </a:solidFill>
          <a:ln/>
        </p:spPr>
      </p:sp>
      <p:sp>
        <p:nvSpPr>
          <p:cNvPr id="57" name="Shape 55"/>
          <p:cNvSpPr/>
          <p:nvPr/>
        </p:nvSpPr>
        <p:spPr>
          <a:xfrm>
            <a:off x="9591675" y="2671763"/>
            <a:ext cx="276225" cy="47625"/>
          </a:xfrm>
          <a:prstGeom prst="rect">
            <a:avLst/>
          </a:prstGeom>
          <a:solidFill>
            <a:srgbClr val="5C4C76"/>
          </a:solidFill>
          <a:ln/>
        </p:spPr>
      </p:sp>
      <p:sp>
        <p:nvSpPr>
          <p:cNvPr id="58" name="Text 56"/>
          <p:cNvSpPr/>
          <p:nvPr/>
        </p:nvSpPr>
        <p:spPr>
          <a:xfrm>
            <a:off x="8267700" y="2995189"/>
            <a:ext cx="3924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0B42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目标：首站复盘后定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9" name="Text 57"/>
          <p:cNvSpPr/>
          <p:nvPr/>
        </p:nvSpPr>
        <p:spPr>
          <a:xfrm>
            <a:off x="8267700" y="3224150"/>
            <a:ext cx="39243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演出城市与对照城市联名款周销量之差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0" name="Shape 58"/>
          <p:cNvSpPr/>
          <p:nvPr/>
        </p:nvSpPr>
        <p:spPr>
          <a:xfrm>
            <a:off x="614363" y="3871913"/>
            <a:ext cx="3495675" cy="1876425"/>
          </a:xfrm>
          <a:prstGeom prst="roundRect">
            <a:avLst>
              <a:gd name="adj" fmla="val 5838"/>
            </a:avLst>
          </a:prstGeom>
          <a:solidFill>
            <a:srgbClr val="23173A"/>
          </a:solidFill>
          <a:ln w="9525">
            <a:solidFill>
              <a:srgbClr val="4A3A66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948531" y="4075113"/>
            <a:ext cx="34925" cy="69850"/>
          </a:xfrm>
          <a:custGeom>
            <a:avLst/>
            <a:gdLst/>
            <a:ahLst/>
            <a:cxnLst/>
            <a:rect l="l" t="t" r="r" b="b"/>
            <a:pathLst>
              <a:path w="34925" h="69850">
                <a:moveTo>
                  <a:pt x="0" y="0"/>
                </a:moveTo>
                <a:lnTo>
                  <a:pt x="34925" y="34925"/>
                </a:lnTo>
                <a:lnTo>
                  <a:pt x="0" y="69850"/>
                </a:lnTo>
              </a:path>
            </a:pathLst>
          </a:custGeom>
          <a:noFill/>
          <a:ln w="17463">
            <a:solidFill>
              <a:srgbClr val="B3A6C7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826294" y="4110038"/>
            <a:ext cx="157163" cy="43656"/>
          </a:xfrm>
          <a:custGeom>
            <a:avLst/>
            <a:gdLst/>
            <a:ahLst/>
            <a:cxnLst/>
            <a:rect l="l" t="t" r="r" b="b"/>
            <a:pathLst>
              <a:path w="157163" h="43656">
                <a:moveTo>
                  <a:pt x="0" y="43656"/>
                </a:moveTo>
                <a:lnTo>
                  <a:pt x="0" y="34925"/>
                </a:lnTo>
                <a:arcTo hR="34925" wR="34925" stAng="10800000" swAng="5400000"/>
                <a:lnTo>
                  <a:pt x="157163" y="0"/>
                </a:lnTo>
              </a:path>
            </a:pathLst>
          </a:custGeom>
          <a:noFill/>
          <a:ln w="17463">
            <a:solidFill>
              <a:srgbClr val="B3A6C7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826294" y="4179888"/>
            <a:ext cx="34925" cy="69850"/>
          </a:xfrm>
          <a:custGeom>
            <a:avLst/>
            <a:gdLst/>
            <a:ahLst/>
            <a:cxnLst/>
            <a:rect l="l" t="t" r="r" b="b"/>
            <a:pathLst>
              <a:path w="34925" h="69850">
                <a:moveTo>
                  <a:pt x="34925" y="69850"/>
                </a:moveTo>
                <a:lnTo>
                  <a:pt x="0" y="34925"/>
                </a:lnTo>
                <a:lnTo>
                  <a:pt x="34925" y="0"/>
                </a:lnTo>
              </a:path>
            </a:pathLst>
          </a:custGeom>
          <a:noFill/>
          <a:ln w="17463">
            <a:solidFill>
              <a:srgbClr val="B3A6C7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826294" y="4171156"/>
            <a:ext cx="157163" cy="43656"/>
          </a:xfrm>
          <a:custGeom>
            <a:avLst/>
            <a:gdLst/>
            <a:ahLst/>
            <a:cxnLst/>
            <a:rect l="l" t="t" r="r" b="b"/>
            <a:pathLst>
              <a:path w="157163" h="43656">
                <a:moveTo>
                  <a:pt x="157163" y="0"/>
                </a:moveTo>
                <a:lnTo>
                  <a:pt x="157163" y="8731"/>
                </a:lnTo>
                <a:arcTo hR="34925" wR="34925" stAng="0" swAng="5400000"/>
                <a:lnTo>
                  <a:pt x="0" y="43656"/>
                </a:lnTo>
              </a:path>
            </a:pathLst>
          </a:custGeom>
          <a:noFill/>
          <a:ln w="17463">
            <a:solidFill>
              <a:srgbClr val="B3A6C7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1123950" y="4073321"/>
            <a:ext cx="110680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30 天复购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6" name="Shape 64"/>
          <p:cNvSpPr/>
          <p:nvPr/>
        </p:nvSpPr>
        <p:spPr>
          <a:xfrm>
            <a:off x="800100" y="4710113"/>
            <a:ext cx="276225" cy="47625"/>
          </a:xfrm>
          <a:prstGeom prst="rect">
            <a:avLst/>
          </a:prstGeom>
          <a:solidFill>
            <a:srgbClr val="5C4C76"/>
          </a:solidFill>
          <a:ln/>
        </p:spPr>
      </p:sp>
      <p:sp>
        <p:nvSpPr>
          <p:cNvPr id="67" name="Shape 65"/>
          <p:cNvSpPr/>
          <p:nvPr/>
        </p:nvSpPr>
        <p:spPr>
          <a:xfrm>
            <a:off x="1462088" y="4710113"/>
            <a:ext cx="276225" cy="47625"/>
          </a:xfrm>
          <a:prstGeom prst="rect">
            <a:avLst/>
          </a:prstGeom>
          <a:solidFill>
            <a:srgbClr val="5C4C76"/>
          </a:solidFill>
          <a:ln/>
        </p:spPr>
      </p:sp>
      <p:sp>
        <p:nvSpPr>
          <p:cNvPr id="68" name="Shape 66"/>
          <p:cNvSpPr/>
          <p:nvPr/>
        </p:nvSpPr>
        <p:spPr>
          <a:xfrm>
            <a:off x="2124075" y="4710113"/>
            <a:ext cx="276225" cy="47625"/>
          </a:xfrm>
          <a:prstGeom prst="rect">
            <a:avLst/>
          </a:prstGeom>
          <a:solidFill>
            <a:srgbClr val="5C4C76"/>
          </a:solidFill>
          <a:ln/>
        </p:spPr>
      </p:sp>
      <p:sp>
        <p:nvSpPr>
          <p:cNvPr id="69" name="Text 67"/>
          <p:cNvSpPr/>
          <p:nvPr/>
        </p:nvSpPr>
        <p:spPr>
          <a:xfrm>
            <a:off x="800100" y="5033539"/>
            <a:ext cx="11391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0B42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目标：首站复盘后定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0" name="Text 68"/>
          <p:cNvSpPr/>
          <p:nvPr/>
        </p:nvSpPr>
        <p:spPr>
          <a:xfrm>
            <a:off x="800100" y="5262500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扫码会员 30 天内再次购买的比例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1" name="Shape 69"/>
          <p:cNvSpPr/>
          <p:nvPr/>
        </p:nvSpPr>
        <p:spPr>
          <a:xfrm>
            <a:off x="4348163" y="3871913"/>
            <a:ext cx="3495675" cy="1876425"/>
          </a:xfrm>
          <a:prstGeom prst="roundRect">
            <a:avLst>
              <a:gd name="adj" fmla="val 5838"/>
            </a:avLst>
          </a:prstGeom>
          <a:solidFill>
            <a:srgbClr val="23173A"/>
          </a:solidFill>
          <a:ln w="9525">
            <a:solidFill>
              <a:srgbClr val="4A3A66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4551363" y="4101306"/>
            <a:ext cx="174625" cy="122238"/>
          </a:xfrm>
          <a:custGeom>
            <a:avLst/>
            <a:gdLst/>
            <a:ahLst/>
            <a:cxnLst/>
            <a:rect l="l" t="t" r="r" b="b"/>
            <a:pathLst>
              <a:path w="174625" h="122238">
                <a:moveTo>
                  <a:pt x="0" y="34925"/>
                </a:moveTo>
                <a:arcTo hR="26194" wR="26194" stAng="16200000" swAng="10800000"/>
                <a:lnTo>
                  <a:pt x="0" y="104775"/>
                </a:lnTo>
                <a:arcTo hR="17463" wR="17463" stAng="10800000" swAng="-5400000"/>
                <a:lnTo>
                  <a:pt x="157163" y="122238"/>
                </a:lnTo>
                <a:arcTo hR="17463" wR="17463" stAng="5400000" swAng="-5400000"/>
                <a:lnTo>
                  <a:pt x="174625" y="87313"/>
                </a:lnTo>
                <a:arcTo hR="26194" wR="26194" stAng="5400000" swAng="10800000"/>
                <a:lnTo>
                  <a:pt x="174625" y="17463"/>
                </a:lnTo>
                <a:arcTo hR="17463" wR="17463" stAng="0" swAng="-5400000"/>
                <a:lnTo>
                  <a:pt x="17463" y="0"/>
                </a:lnTo>
                <a:arcTo hR="17463" wR="17463" stAng="16200000" swAng="-5400000"/>
                <a:close/>
              </a:path>
            </a:pathLst>
          </a:custGeom>
          <a:noFill/>
          <a:ln w="17463">
            <a:solidFill>
              <a:srgbClr val="B3A6C7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4647406" y="4101306"/>
            <a:ext cx="6548" cy="17463"/>
          </a:xfrm>
          <a:custGeom>
            <a:avLst/>
            <a:gdLst/>
            <a:ahLst/>
            <a:cxnLst/>
            <a:rect l="l" t="t" r="r" b="b"/>
            <a:pathLst>
              <a:path w="6548" h="17463">
                <a:moveTo>
                  <a:pt x="0" y="0"/>
                </a:moveTo>
                <a:lnTo>
                  <a:pt x="0" y="17463"/>
                </a:lnTo>
              </a:path>
            </a:pathLst>
          </a:custGeom>
          <a:noFill/>
          <a:ln w="17463">
            <a:solidFill>
              <a:srgbClr val="B3A6C7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4647406" y="4206081"/>
            <a:ext cx="6548" cy="17463"/>
          </a:xfrm>
          <a:custGeom>
            <a:avLst/>
            <a:gdLst/>
            <a:ahLst/>
            <a:cxnLst/>
            <a:rect l="l" t="t" r="r" b="b"/>
            <a:pathLst>
              <a:path w="6548" h="17463">
                <a:moveTo>
                  <a:pt x="0" y="0"/>
                </a:moveTo>
                <a:lnTo>
                  <a:pt x="0" y="17463"/>
                </a:lnTo>
              </a:path>
            </a:pathLst>
          </a:custGeom>
          <a:noFill/>
          <a:ln w="17463">
            <a:solidFill>
              <a:srgbClr val="B3A6C7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4647406" y="4153694"/>
            <a:ext cx="6548" cy="17463"/>
          </a:xfrm>
          <a:custGeom>
            <a:avLst/>
            <a:gdLst/>
            <a:ahLst/>
            <a:cxnLst/>
            <a:rect l="l" t="t" r="r" b="b"/>
            <a:pathLst>
              <a:path w="6548" h="17463">
                <a:moveTo>
                  <a:pt x="0" y="0"/>
                </a:moveTo>
                <a:lnTo>
                  <a:pt x="0" y="17463"/>
                </a:lnTo>
              </a:path>
            </a:pathLst>
          </a:custGeom>
          <a:noFill/>
          <a:ln w="17463">
            <a:solidFill>
              <a:srgbClr val="B3A6C7"/>
            </a:solidFill>
            <a:prstDash val="solid"/>
          </a:ln>
        </p:spPr>
      </p:sp>
      <p:sp>
        <p:nvSpPr>
          <p:cNvPr id="76" name="Text 74"/>
          <p:cNvSpPr/>
          <p:nvPr/>
        </p:nvSpPr>
        <p:spPr>
          <a:xfrm>
            <a:off x="4857750" y="4073321"/>
            <a:ext cx="73342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票根换饮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7" name="Shape 75"/>
          <p:cNvSpPr/>
          <p:nvPr/>
        </p:nvSpPr>
        <p:spPr>
          <a:xfrm>
            <a:off x="4533900" y="4710113"/>
            <a:ext cx="276225" cy="47625"/>
          </a:xfrm>
          <a:prstGeom prst="rect">
            <a:avLst/>
          </a:prstGeom>
          <a:solidFill>
            <a:srgbClr val="5C4C76"/>
          </a:solidFill>
          <a:ln/>
        </p:spPr>
      </p:sp>
      <p:sp>
        <p:nvSpPr>
          <p:cNvPr id="78" name="Shape 76"/>
          <p:cNvSpPr/>
          <p:nvPr/>
        </p:nvSpPr>
        <p:spPr>
          <a:xfrm>
            <a:off x="5195888" y="4710113"/>
            <a:ext cx="276225" cy="47625"/>
          </a:xfrm>
          <a:prstGeom prst="rect">
            <a:avLst/>
          </a:prstGeom>
          <a:solidFill>
            <a:srgbClr val="5C4C76"/>
          </a:solidFill>
          <a:ln/>
        </p:spPr>
      </p:sp>
      <p:sp>
        <p:nvSpPr>
          <p:cNvPr id="79" name="Shape 77"/>
          <p:cNvSpPr/>
          <p:nvPr/>
        </p:nvSpPr>
        <p:spPr>
          <a:xfrm>
            <a:off x="5857875" y="4710113"/>
            <a:ext cx="276225" cy="47625"/>
          </a:xfrm>
          <a:prstGeom prst="rect">
            <a:avLst/>
          </a:prstGeom>
          <a:solidFill>
            <a:srgbClr val="5C4C76"/>
          </a:solidFill>
          <a:ln/>
        </p:spPr>
      </p:sp>
      <p:sp>
        <p:nvSpPr>
          <p:cNvPr id="80" name="Text 78"/>
          <p:cNvSpPr/>
          <p:nvPr/>
        </p:nvSpPr>
        <p:spPr>
          <a:xfrm>
            <a:off x="4533900" y="5033539"/>
            <a:ext cx="76581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0B42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目标：首站复盘后定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1" name="Text 79"/>
          <p:cNvSpPr/>
          <p:nvPr/>
        </p:nvSpPr>
        <p:spPr>
          <a:xfrm>
            <a:off x="4533900" y="5262500"/>
            <a:ext cx="76581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凭票根换饮的核销次数，按城市和商户拆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2" name="Shape 80"/>
          <p:cNvSpPr/>
          <p:nvPr/>
        </p:nvSpPr>
        <p:spPr>
          <a:xfrm>
            <a:off x="8081962" y="3871913"/>
            <a:ext cx="3495675" cy="1876425"/>
          </a:xfrm>
          <a:prstGeom prst="roundRect">
            <a:avLst>
              <a:gd name="adj" fmla="val 5838"/>
            </a:avLst>
          </a:prstGeom>
          <a:solidFill>
            <a:srgbClr val="23173A"/>
          </a:solidFill>
          <a:ln w="9525">
            <a:solidFill>
              <a:srgbClr val="4A3A66"/>
            </a:solidFill>
            <a:prstDash val="solid"/>
          </a:ln>
        </p:spPr>
      </p:sp>
      <p:sp>
        <p:nvSpPr>
          <p:cNvPr id="83" name="Shape 81"/>
          <p:cNvSpPr/>
          <p:nvPr/>
        </p:nvSpPr>
        <p:spPr>
          <a:xfrm>
            <a:off x="8285165" y="4075115"/>
            <a:ext cx="174625" cy="174626"/>
          </a:xfrm>
          <a:custGeom>
            <a:avLst/>
            <a:gdLst/>
            <a:ahLst/>
            <a:cxnLst/>
            <a:rect l="l" t="t" r="r" b="b"/>
            <a:pathLst>
              <a:path w="174625" h="174626">
                <a:moveTo>
                  <a:pt x="8659" y="125221"/>
                </a:moveTo>
                <a:arcTo hR="17463" wR="17463" stAng="20302530" swAng="2042324"/>
                <a:lnTo>
                  <a:pt x="181" y="164136"/>
                </a:lnTo>
                <a:arcTo hR="8731" wR="8731" stAng="11497328" swAng="-6989087"/>
                <a:lnTo>
                  <a:pt x="40772" y="165620"/>
                </a:lnTo>
                <a:arcTo hR="17463" wR="17463" stAng="15526849" swAng="1920527"/>
                <a:arcTo hR="87313" wR="87313" stAng="6901948" swAng="-19245891"/>
              </a:path>
            </a:pathLst>
          </a:custGeom>
          <a:noFill/>
          <a:ln w="17463">
            <a:solidFill>
              <a:srgbClr val="B3A6C7"/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8372475" y="4127500"/>
            <a:ext cx="6548" cy="34925"/>
          </a:xfrm>
          <a:custGeom>
            <a:avLst/>
            <a:gdLst/>
            <a:ahLst/>
            <a:cxnLst/>
            <a:rect l="l" t="t" r="r" b="b"/>
            <a:pathLst>
              <a:path w="6548" h="34925">
                <a:moveTo>
                  <a:pt x="0" y="0"/>
                </a:moveTo>
                <a:lnTo>
                  <a:pt x="0" y="34925"/>
                </a:lnTo>
              </a:path>
            </a:pathLst>
          </a:custGeom>
          <a:noFill/>
          <a:ln w="17463">
            <a:solidFill>
              <a:srgbClr val="B3A6C7"/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8372475" y="4197350"/>
            <a:ext cx="6548" cy="6548"/>
          </a:xfrm>
          <a:custGeom>
            <a:avLst/>
            <a:gdLst/>
            <a:ahLst/>
            <a:cxnLst/>
            <a:rect l="l" t="t" r="r" b="b"/>
            <a:pathLst>
              <a:path w="6548" h="6548">
                <a:moveTo>
                  <a:pt x="0" y="0"/>
                </a:moveTo>
                <a:lnTo>
                  <a:pt x="87" y="0"/>
                </a:lnTo>
              </a:path>
            </a:pathLst>
          </a:custGeom>
          <a:noFill/>
          <a:ln w="17463">
            <a:solidFill>
              <a:srgbClr val="B3A6C7"/>
            </a:solidFill>
            <a:prstDash val="solid"/>
          </a:ln>
        </p:spPr>
      </p:sp>
      <p:sp>
        <p:nvSpPr>
          <p:cNvPr id="86" name="Text 84"/>
          <p:cNvSpPr/>
          <p:nvPr/>
        </p:nvSpPr>
        <p:spPr>
          <a:xfrm>
            <a:off x="8591550" y="4073321"/>
            <a:ext cx="36004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舆情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7" name="Shape 85"/>
          <p:cNvSpPr/>
          <p:nvPr/>
        </p:nvSpPr>
        <p:spPr>
          <a:xfrm>
            <a:off x="8267700" y="4710113"/>
            <a:ext cx="276225" cy="47625"/>
          </a:xfrm>
          <a:prstGeom prst="rect">
            <a:avLst/>
          </a:prstGeom>
          <a:solidFill>
            <a:srgbClr val="5C4C76"/>
          </a:solidFill>
          <a:ln/>
        </p:spPr>
      </p:sp>
      <p:sp>
        <p:nvSpPr>
          <p:cNvPr id="88" name="Shape 86"/>
          <p:cNvSpPr/>
          <p:nvPr/>
        </p:nvSpPr>
        <p:spPr>
          <a:xfrm>
            <a:off x="8929688" y="4710113"/>
            <a:ext cx="276225" cy="47625"/>
          </a:xfrm>
          <a:prstGeom prst="rect">
            <a:avLst/>
          </a:prstGeom>
          <a:solidFill>
            <a:srgbClr val="5C4C76"/>
          </a:solidFill>
          <a:ln/>
        </p:spPr>
      </p:sp>
      <p:sp>
        <p:nvSpPr>
          <p:cNvPr id="89" name="Shape 87"/>
          <p:cNvSpPr/>
          <p:nvPr/>
        </p:nvSpPr>
        <p:spPr>
          <a:xfrm>
            <a:off x="9591675" y="4710113"/>
            <a:ext cx="276225" cy="47625"/>
          </a:xfrm>
          <a:prstGeom prst="rect">
            <a:avLst/>
          </a:prstGeom>
          <a:solidFill>
            <a:srgbClr val="5C4C76"/>
          </a:solidFill>
          <a:ln/>
        </p:spPr>
      </p:sp>
      <p:sp>
        <p:nvSpPr>
          <p:cNvPr id="90" name="Text 88"/>
          <p:cNvSpPr/>
          <p:nvPr/>
        </p:nvSpPr>
        <p:spPr>
          <a:xfrm>
            <a:off x="8267700" y="5033539"/>
            <a:ext cx="3924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0B42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目标：首站复盘后定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1" name="Text 89"/>
          <p:cNvSpPr/>
          <p:nvPr/>
        </p:nvSpPr>
        <p:spPr>
          <a:xfrm>
            <a:off x="8267700" y="5262500"/>
            <a:ext cx="39243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负面提及占比，触发即启动 4 小时处置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2" name="Text 90"/>
          <p:cNvSpPr/>
          <p:nvPr/>
        </p:nvSpPr>
        <p:spPr>
          <a:xfrm>
            <a:off x="609600" y="5977237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看板每周报管理层。没有核销码的项目不立项。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A1E3F"/>
          </a:solidFill>
          <a:ln/>
        </p:spPr>
      </p:sp>
      <p:sp>
        <p:nvSpPr>
          <p:cNvPr id="3" name="Shape 1"/>
          <p:cNvSpPr/>
          <p:nvPr/>
        </p:nvSpPr>
        <p:spPr>
          <a:xfrm>
            <a:off x="11030130" y="324792"/>
            <a:ext cx="97079" cy="55551"/>
          </a:xfrm>
          <a:custGeom>
            <a:avLst/>
            <a:gdLst/>
            <a:ahLst/>
            <a:cxnLst/>
            <a:rect l="l" t="t" r="r" b="b"/>
            <a:pathLst>
              <a:path w="97079" h="55551">
                <a:moveTo>
                  <a:pt x="12488" y="8202"/>
                </a:moveTo>
                <a:lnTo>
                  <a:pt x="78687" y="105"/>
                </a:lnTo>
                <a:arcTo hR="14288" wR="14288" stAng="15781983" swAng="5383881"/>
                <a:lnTo>
                  <a:pt x="96975" y="31443"/>
                </a:lnTo>
                <a:arcTo hR="14288" wR="14288" stAng="21184795" swAng="5403820"/>
                <a:lnTo>
                  <a:pt x="18298" y="55446"/>
                </a:lnTo>
                <a:arcTo hR="14288" wR="14288" stAng="4981983" swAng="5383881"/>
                <a:lnTo>
                  <a:pt x="105" y="24108"/>
                </a:lnTo>
                <a:arcTo hR="14288" wR="14288" stAng="10381983" swAng="5383881"/>
                <a:close/>
              </a:path>
            </a:pathLst>
          </a:custGeom>
          <a:solidFill>
            <a:srgbClr val="E84F8A">
              <a:alpha val="9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472110" y="496603"/>
            <a:ext cx="123270" cy="90764"/>
          </a:xfrm>
          <a:custGeom>
            <a:avLst/>
            <a:gdLst/>
            <a:ahLst/>
            <a:cxnLst/>
            <a:rect l="l" t="t" r="r" b="b"/>
            <a:pathLst>
              <a:path w="123270" h="90764">
                <a:moveTo>
                  <a:pt x="26535" y="2031"/>
                </a:moveTo>
                <a:lnTo>
                  <a:pt x="116356" y="56037"/>
                </a:lnTo>
                <a:arcTo hR="14288" wR="14288" stAng="18064270" swAng="5402827"/>
                <a:lnTo>
                  <a:pt x="116356" y="83850"/>
                </a:lnTo>
                <a:arcTo hR="14288" wR="14288" stAng="1864270" swAng="5402827"/>
                <a:lnTo>
                  <a:pt x="6914" y="34701"/>
                </a:lnTo>
                <a:arcTo hR="14288" wR="14288" stAng="7264270" swAng="5402827"/>
                <a:lnTo>
                  <a:pt x="6914" y="6984"/>
                </a:lnTo>
                <a:arcTo hR="14288" wR="14288" stAng="12644629" swAng="5410695"/>
                <a:close/>
              </a:path>
            </a:pathLst>
          </a:custGeom>
          <a:solidFill>
            <a:srgbClr val="F0B429">
              <a:alpha val="9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11449511" y="91934"/>
            <a:ext cx="150697" cy="129728"/>
          </a:xfrm>
          <a:custGeom>
            <a:avLst/>
            <a:gdLst/>
            <a:ahLst/>
            <a:cxnLst/>
            <a:rect l="l" t="t" r="r" b="b"/>
            <a:pathLst>
              <a:path w="150697" h="129728">
                <a:moveTo>
                  <a:pt x="8969" y="40273"/>
                </a:moveTo>
                <a:lnTo>
                  <a:pt x="106124" y="1030"/>
                </a:lnTo>
                <a:arcTo hR="14288" wR="14288" stAng="14886681" swAng="5393430"/>
                <a:lnTo>
                  <a:pt x="149653" y="70753"/>
                </a:lnTo>
                <a:arcTo hR="14288" wR="14288" stAng="20278030" swAng="5380825"/>
                <a:lnTo>
                  <a:pt x="44688" y="128665"/>
                </a:lnTo>
                <a:arcTo hR="14288" wR="14288" stAng="4065420" swAng="5423300"/>
                <a:lnTo>
                  <a:pt x="1063" y="58942"/>
                </a:lnTo>
                <a:arcTo hR="14288" wR="14288" stAng="9465420" swAng="5423300"/>
                <a:close/>
              </a:path>
            </a:pathLst>
          </a:custGeom>
          <a:solidFill>
            <a:srgbClr val="4FC1E9">
              <a:alpha val="9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10697997" y="414915"/>
            <a:ext cx="94215" cy="61425"/>
          </a:xfrm>
          <a:custGeom>
            <a:avLst/>
            <a:gdLst/>
            <a:ahLst/>
            <a:cxnLst/>
            <a:rect l="l" t="t" r="r" b="b"/>
            <a:pathLst>
              <a:path w="94215" h="61425">
                <a:moveTo>
                  <a:pt x="9151" y="24855"/>
                </a:moveTo>
                <a:lnTo>
                  <a:pt x="71444" y="947"/>
                </a:lnTo>
                <a:arcTo hR="14288" wR="14288" stAng="14941411" swAng="5415661"/>
                <a:lnTo>
                  <a:pt x="93256" y="18092"/>
                </a:lnTo>
                <a:arcTo hR="14288" wR="14288" stAng="20333237" swAng="5402445"/>
                <a:lnTo>
                  <a:pt x="22867" y="60478"/>
                </a:lnTo>
                <a:arcTo hR="14288" wR="14288" stAng="4141411" swAng="5415661"/>
                <a:lnTo>
                  <a:pt x="959" y="43333"/>
                </a:lnTo>
                <a:arcTo hR="14288" wR="14288" stAng="9533237" swAng="5402445"/>
                <a:close/>
              </a:path>
            </a:pathLst>
          </a:custGeom>
          <a:solidFill>
            <a:srgbClr val="9BE36D">
              <a:alpha val="9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863331" y="245320"/>
            <a:ext cx="121781" cy="121627"/>
          </a:xfrm>
          <a:custGeom>
            <a:avLst/>
            <a:gdLst/>
            <a:ahLst/>
            <a:cxnLst/>
            <a:rect l="l" t="t" r="r" b="b"/>
            <a:pathLst>
              <a:path w="121781" h="121627">
                <a:moveTo>
                  <a:pt x="79781" y="5854"/>
                </a:moveTo>
                <a:lnTo>
                  <a:pt x="119024" y="59766"/>
                </a:lnTo>
                <a:arcTo hR="14288" wR="14288" stAng="19428616" swAng="5414439"/>
                <a:lnTo>
                  <a:pt x="61874" y="118916"/>
                </a:lnTo>
                <a:arcTo hR="14288" wR="14288" stAng="3247143" swAng="5382429"/>
                <a:lnTo>
                  <a:pt x="2724" y="61861"/>
                </a:lnTo>
                <a:arcTo hR="14288" wR="14288" stAng="8642021" swAng="5419557"/>
                <a:lnTo>
                  <a:pt x="59874" y="2711"/>
                </a:lnTo>
                <a:arcTo hR="14288" wR="14288" stAng="14047143" swAng="5382429"/>
                <a:close/>
              </a:path>
            </a:pathLst>
          </a:custGeom>
          <a:solidFill>
            <a:srgbClr val="E84F8A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495143" y="143339"/>
            <a:ext cx="59452" cy="96226"/>
          </a:xfrm>
          <a:custGeom>
            <a:avLst/>
            <a:gdLst/>
            <a:ahLst/>
            <a:cxnLst/>
            <a:rect l="l" t="t" r="r" b="b"/>
            <a:pathLst>
              <a:path w="59452" h="96226">
                <a:moveTo>
                  <a:pt x="13819" y="964"/>
                </a:moveTo>
                <a:lnTo>
                  <a:pt x="42299" y="12"/>
                </a:lnTo>
                <a:arcTo hR="14288" wR="14288" stAng="16059813" swAng="5405500"/>
                <a:lnTo>
                  <a:pt x="59444" y="80403"/>
                </a:lnTo>
                <a:arcTo hR="14288" wR="14288" stAng="21483541" swAng="5403820"/>
                <a:lnTo>
                  <a:pt x="17153" y="96214"/>
                </a:lnTo>
                <a:arcTo hR="14288" wR="14288" stAng="5260635" swAng="5427579"/>
                <a:lnTo>
                  <a:pt x="8" y="15728"/>
                </a:lnTo>
                <a:arcTo hR="14288" wR="14288" stAng="10683541" swAng="5403820"/>
                <a:close/>
              </a:path>
            </a:pathLst>
          </a:custGeom>
          <a:solidFill>
            <a:srgbClr val="F0B429">
              <a:alpha val="9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11524951" y="552144"/>
            <a:ext cx="121096" cy="110524"/>
          </a:xfrm>
          <a:custGeom>
            <a:avLst/>
            <a:gdLst/>
            <a:ahLst/>
            <a:cxnLst/>
            <a:rect l="l" t="t" r="r" b="b"/>
            <a:pathLst>
              <a:path w="121096" h="110524">
                <a:moveTo>
                  <a:pt x="35732" y="3354"/>
                </a:moveTo>
                <a:lnTo>
                  <a:pt x="115932" y="70696"/>
                </a:lnTo>
                <a:arcTo hR="14288" wR="14288" stAng="18581071" swAng="5423300"/>
                <a:lnTo>
                  <a:pt x="105455" y="105462"/>
                </a:lnTo>
                <a:arcTo hR="14288" wR="14288" stAng="2413361" swAng="5388159"/>
                <a:lnTo>
                  <a:pt x="5061" y="39835"/>
                </a:lnTo>
                <a:arcTo hR="14288" wR="14288" stAng="7813361" swAng="5388159"/>
                <a:lnTo>
                  <a:pt x="15539" y="5164"/>
                </a:lnTo>
                <a:arcTo hR="14288" wR="14288" stAng="13181071" swAng="5423300"/>
                <a:close/>
              </a:path>
            </a:pathLst>
          </a:custGeom>
          <a:solidFill>
            <a:srgbClr val="4FC1E9">
              <a:alpha val="90000"/>
            </a:srgbClr>
          </a:solidFill>
          <a:ln/>
        </p:spPr>
      </p:sp>
      <p:sp>
        <p:nvSpPr>
          <p:cNvPr id="10" name="pptwise-slidenum-s0015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16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09600" y="285750"/>
            <a:ext cx="428625" cy="285750"/>
          </a:xfrm>
          <a:prstGeom prst="roundRect">
            <a:avLst>
              <a:gd name="adj" fmla="val 20000"/>
            </a:avLst>
          </a:prstGeom>
          <a:solidFill>
            <a:srgbClr val="E84F8A"/>
          </a:solidFill>
          <a:ln/>
        </p:spPr>
      </p:sp>
      <p:sp>
        <p:nvSpPr>
          <p:cNvPr id="13" name="Text 11"/>
          <p:cNvSpPr/>
          <p:nvPr/>
        </p:nvSpPr>
        <p:spPr>
          <a:xfrm>
            <a:off x="0" y="366289"/>
            <a:ext cx="15906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spc="75" kern="0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ctr" indent="0" marL="0">
              <a:buNone/>
            </a:pPr>
            <a:r>
              <a:rPr lang="en-US" sz="900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981075" y="285750"/>
            <a:ext cx="514350" cy="285750"/>
          </a:xfrm>
          <a:prstGeom prst="roundRect">
            <a:avLst>
              <a:gd name="adj" fmla="val 20000"/>
            </a:avLst>
          </a:prstGeom>
          <a:solidFill>
            <a:srgbClr val="35284E"/>
          </a:solidFill>
          <a:ln/>
        </p:spPr>
      </p:sp>
      <p:sp>
        <p:nvSpPr>
          <p:cNvPr id="15" name="Text 13"/>
          <p:cNvSpPr/>
          <p:nvPr/>
        </p:nvSpPr>
        <p:spPr>
          <a:xfrm>
            <a:off x="1114425" y="347962"/>
            <a:ext cx="1107757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预算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990600" y="285750"/>
            <a:ext cx="0" cy="285750"/>
          </a:xfrm>
          <a:prstGeom prst="line">
            <a:avLst/>
          </a:prstGeom>
          <a:noFill/>
          <a:ln w="19050">
            <a:solidFill>
              <a:srgbClr val="2A1E3F"/>
            </a:solidFill>
            <a:prstDash val="dash"/>
          </a:ln>
        </p:spPr>
      </p:sp>
      <p:sp>
        <p:nvSpPr>
          <p:cNvPr id="17" name="Shape 15"/>
          <p:cNvSpPr/>
          <p:nvPr/>
        </p:nvSpPr>
        <p:spPr>
          <a:xfrm>
            <a:off x="923925" y="228600"/>
            <a:ext cx="114300" cy="11430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18" name="Shape 16"/>
          <p:cNvSpPr/>
          <p:nvPr/>
        </p:nvSpPr>
        <p:spPr>
          <a:xfrm>
            <a:off x="923925" y="514350"/>
            <a:ext cx="114300" cy="11430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19" name="Text 17"/>
          <p:cNvSpPr/>
          <p:nvPr/>
        </p:nvSpPr>
        <p:spPr>
          <a:xfrm>
            <a:off x="609600" y="1231493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预算按六类拟定比例，归因和风险准备金单列、不挪用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09600" y="2095500"/>
            <a:ext cx="3253740" cy="914400"/>
          </a:xfrm>
          <a:prstGeom prst="roundRect">
            <a:avLst>
              <a:gd name="adj" fmla="val 6250"/>
            </a:avLst>
          </a:prstGeom>
          <a:solidFill>
            <a:srgbClr val="E84F8A"/>
          </a:solidFill>
          <a:ln/>
        </p:spPr>
      </p:sp>
      <p:sp>
        <p:nvSpPr>
          <p:cNvPr id="21" name="Text 19"/>
          <p:cNvSpPr/>
          <p:nvPr/>
        </p:nvSpPr>
        <p:spPr>
          <a:xfrm>
            <a:off x="742950" y="2257300"/>
            <a:ext cx="1144905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30%</a:t>
            </a:r>
            <a:endParaRPr lang="en-US" sz="19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3901440" y="2095500"/>
            <a:ext cx="2705100" cy="914400"/>
          </a:xfrm>
          <a:prstGeom prst="roundRect">
            <a:avLst>
              <a:gd name="adj" fmla="val 6250"/>
            </a:avLst>
          </a:prstGeom>
          <a:solidFill>
            <a:srgbClr val="F0B429"/>
          </a:solidFill>
          <a:ln/>
        </p:spPr>
      </p:sp>
      <p:sp>
        <p:nvSpPr>
          <p:cNvPr id="23" name="Text 21"/>
          <p:cNvSpPr/>
          <p:nvPr/>
        </p:nvSpPr>
        <p:spPr>
          <a:xfrm>
            <a:off x="4034790" y="2257300"/>
            <a:ext cx="815721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25%</a:t>
            </a:r>
            <a:endParaRPr lang="en-US" sz="19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644640" y="2095500"/>
            <a:ext cx="1607820" cy="914400"/>
          </a:xfrm>
          <a:prstGeom prst="roundRect">
            <a:avLst>
              <a:gd name="adj" fmla="val 6250"/>
            </a:avLst>
          </a:prstGeom>
          <a:solidFill>
            <a:srgbClr val="4FC1E9"/>
          </a:solidFill>
          <a:ln/>
        </p:spPr>
      </p:sp>
      <p:sp>
        <p:nvSpPr>
          <p:cNvPr id="25" name="Text 23"/>
          <p:cNvSpPr/>
          <p:nvPr/>
        </p:nvSpPr>
        <p:spPr>
          <a:xfrm>
            <a:off x="6777990" y="2257300"/>
            <a:ext cx="541401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15%</a:t>
            </a:r>
            <a:endParaRPr lang="en-US" sz="19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8290560" y="2095500"/>
            <a:ext cx="1607820" cy="914400"/>
          </a:xfrm>
          <a:prstGeom prst="roundRect">
            <a:avLst>
              <a:gd name="adj" fmla="val 6250"/>
            </a:avLst>
          </a:prstGeom>
          <a:solidFill>
            <a:srgbClr val="9BE36D"/>
          </a:solidFill>
          <a:ln/>
        </p:spPr>
      </p:sp>
      <p:sp>
        <p:nvSpPr>
          <p:cNvPr id="27" name="Text 25"/>
          <p:cNvSpPr/>
          <p:nvPr/>
        </p:nvSpPr>
        <p:spPr>
          <a:xfrm>
            <a:off x="8423910" y="2257300"/>
            <a:ext cx="376809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15%</a:t>
            </a:r>
            <a:endParaRPr lang="en-US" sz="19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9936480" y="2095500"/>
            <a:ext cx="839724" cy="914400"/>
          </a:xfrm>
          <a:prstGeom prst="roundRect">
            <a:avLst>
              <a:gd name="adj" fmla="val 6806"/>
            </a:avLst>
          </a:prstGeom>
          <a:solidFill>
            <a:srgbClr val="F4A7C5"/>
          </a:solidFill>
          <a:ln/>
        </p:spPr>
      </p:sp>
      <p:sp>
        <p:nvSpPr>
          <p:cNvPr id="29" name="Text 27"/>
          <p:cNvSpPr/>
          <p:nvPr/>
        </p:nvSpPr>
        <p:spPr>
          <a:xfrm>
            <a:off x="10069830" y="2312281"/>
            <a:ext cx="212217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8%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10814304" y="2095500"/>
            <a:ext cx="729996" cy="914400"/>
          </a:xfrm>
          <a:prstGeom prst="roundRect">
            <a:avLst>
              <a:gd name="adj" fmla="val 7829"/>
            </a:avLst>
          </a:prstGeom>
          <a:solidFill>
            <a:srgbClr val="CCB7EB"/>
          </a:solidFill>
          <a:ln/>
        </p:spPr>
      </p:sp>
      <p:sp>
        <p:nvSpPr>
          <p:cNvPr id="31" name="Text 29"/>
          <p:cNvSpPr/>
          <p:nvPr/>
        </p:nvSpPr>
        <p:spPr>
          <a:xfrm>
            <a:off x="10947654" y="2312281"/>
            <a:ext cx="1244346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7%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9936480" y="3133725"/>
            <a:ext cx="1607820" cy="19050"/>
          </a:xfrm>
          <a:prstGeom prst="rect">
            <a:avLst/>
          </a:prstGeom>
          <a:solidFill>
            <a:srgbClr val="F6F2F9"/>
          </a:solidFill>
          <a:ln/>
        </p:spPr>
      </p:sp>
      <p:sp>
        <p:nvSpPr>
          <p:cNvPr id="33" name="Shape 31"/>
          <p:cNvSpPr/>
          <p:nvPr/>
        </p:nvSpPr>
        <p:spPr>
          <a:xfrm>
            <a:off x="9926955" y="3086100"/>
            <a:ext cx="19050" cy="114300"/>
          </a:xfrm>
          <a:prstGeom prst="rect">
            <a:avLst/>
          </a:prstGeom>
          <a:solidFill>
            <a:srgbClr val="F6F2F9"/>
          </a:solidFill>
          <a:ln/>
        </p:spPr>
      </p:sp>
      <p:sp>
        <p:nvSpPr>
          <p:cNvPr id="34" name="Shape 32"/>
          <p:cNvSpPr/>
          <p:nvPr/>
        </p:nvSpPr>
        <p:spPr>
          <a:xfrm>
            <a:off x="11534775" y="3086100"/>
            <a:ext cx="19050" cy="114300"/>
          </a:xfrm>
          <a:prstGeom prst="rect">
            <a:avLst/>
          </a:prstGeom>
          <a:solidFill>
            <a:srgbClr val="F6F2F9"/>
          </a:solidFill>
          <a:ln/>
        </p:spPr>
      </p:sp>
      <p:sp>
        <p:nvSpPr>
          <p:cNvPr id="35" name="Text 33"/>
          <p:cNvSpPr/>
          <p:nvPr/>
        </p:nvSpPr>
        <p:spPr>
          <a:xfrm>
            <a:off x="9288780" y="3262612"/>
            <a:ext cx="290322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单列 15%，不挪用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609600" y="3271775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拟定比例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609600" y="3790950"/>
            <a:ext cx="133350" cy="133350"/>
          </a:xfrm>
          <a:prstGeom prst="roundRect">
            <a:avLst>
              <a:gd name="adj" fmla="val 21429"/>
            </a:avLst>
          </a:prstGeom>
          <a:solidFill>
            <a:srgbClr val="E84F8A"/>
          </a:solidFill>
          <a:ln/>
        </p:spPr>
      </p:sp>
      <p:sp>
        <p:nvSpPr>
          <p:cNvPr id="38" name="Text 36"/>
          <p:cNvSpPr/>
          <p:nvPr/>
        </p:nvSpPr>
        <p:spPr>
          <a:xfrm>
            <a:off x="838200" y="3777323"/>
            <a:ext cx="113538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场外饮品站与物料 · 30%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4343400" y="3790950"/>
            <a:ext cx="133350" cy="133350"/>
          </a:xfrm>
          <a:prstGeom prst="roundRect">
            <a:avLst>
              <a:gd name="adj" fmla="val 21429"/>
            </a:avLst>
          </a:prstGeom>
          <a:solidFill>
            <a:srgbClr val="F0B429"/>
          </a:solidFill>
          <a:ln/>
        </p:spPr>
      </p:sp>
      <p:sp>
        <p:nvSpPr>
          <p:cNvPr id="40" name="Text 38"/>
          <p:cNvSpPr/>
          <p:nvPr/>
        </p:nvSpPr>
        <p:spPr>
          <a:xfrm>
            <a:off x="4572000" y="3777323"/>
            <a:ext cx="7620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联名包装与门店活动 · 25%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8077200" y="3790950"/>
            <a:ext cx="133350" cy="133350"/>
          </a:xfrm>
          <a:prstGeom prst="roundRect">
            <a:avLst>
              <a:gd name="adj" fmla="val 21429"/>
            </a:avLst>
          </a:prstGeom>
          <a:solidFill>
            <a:srgbClr val="4FC1E9"/>
          </a:solidFill>
          <a:ln/>
        </p:spPr>
      </p:sp>
      <p:sp>
        <p:nvSpPr>
          <p:cNvPr id="42" name="Text 40"/>
          <p:cNvSpPr/>
          <p:nvPr/>
        </p:nvSpPr>
        <p:spPr>
          <a:xfrm>
            <a:off x="8305800" y="3777323"/>
            <a:ext cx="38862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票根合作与门票激励 · 15%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609600" y="4171950"/>
            <a:ext cx="133350" cy="133350"/>
          </a:xfrm>
          <a:prstGeom prst="roundRect">
            <a:avLst>
              <a:gd name="adj" fmla="val 21429"/>
            </a:avLst>
          </a:prstGeom>
          <a:solidFill>
            <a:srgbClr val="9BE36D"/>
          </a:solidFill>
          <a:ln/>
        </p:spPr>
      </p:sp>
      <p:sp>
        <p:nvSpPr>
          <p:cNvPr id="44" name="Text 42"/>
          <p:cNvSpPr/>
          <p:nvPr/>
        </p:nvSpPr>
        <p:spPr>
          <a:xfrm>
            <a:off x="838200" y="4158323"/>
            <a:ext cx="113538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内容与线上投放 · 15%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4343400" y="4171950"/>
            <a:ext cx="133350" cy="133350"/>
          </a:xfrm>
          <a:prstGeom prst="roundRect">
            <a:avLst>
              <a:gd name="adj" fmla="val 21429"/>
            </a:avLst>
          </a:prstGeom>
          <a:solidFill>
            <a:srgbClr val="F4A7C5"/>
          </a:solidFill>
          <a:ln/>
        </p:spPr>
      </p:sp>
      <p:sp>
        <p:nvSpPr>
          <p:cNvPr id="46" name="Text 44"/>
          <p:cNvSpPr/>
          <p:nvPr/>
        </p:nvSpPr>
        <p:spPr>
          <a:xfrm>
            <a:off x="4572000" y="4158323"/>
            <a:ext cx="7620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归因系统与数据 · 8%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Shape 45"/>
          <p:cNvSpPr/>
          <p:nvPr/>
        </p:nvSpPr>
        <p:spPr>
          <a:xfrm>
            <a:off x="8077200" y="4171950"/>
            <a:ext cx="133350" cy="133350"/>
          </a:xfrm>
          <a:prstGeom prst="roundRect">
            <a:avLst>
              <a:gd name="adj" fmla="val 21429"/>
            </a:avLst>
          </a:prstGeom>
          <a:solidFill>
            <a:srgbClr val="CCB7EB"/>
          </a:solidFill>
          <a:ln/>
        </p:spPr>
      </p:sp>
      <p:sp>
        <p:nvSpPr>
          <p:cNvPr id="48" name="Text 46"/>
          <p:cNvSpPr/>
          <p:nvPr/>
        </p:nvSpPr>
        <p:spPr>
          <a:xfrm>
            <a:off x="8305800" y="4158323"/>
            <a:ext cx="38862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风险准备金 · 7%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609600" y="4705350"/>
            <a:ext cx="5334000" cy="1047750"/>
          </a:xfrm>
          <a:prstGeom prst="roundRect">
            <a:avLst>
              <a:gd name="adj" fmla="val 10909"/>
            </a:avLst>
          </a:prstGeom>
          <a:solidFill>
            <a:srgbClr val="35284E"/>
          </a:solidFill>
          <a:ln/>
        </p:spPr>
      </p:sp>
      <p:sp>
        <p:nvSpPr>
          <p:cNvPr id="50" name="Shape 48"/>
          <p:cNvSpPr/>
          <p:nvPr/>
        </p:nvSpPr>
        <p:spPr>
          <a:xfrm>
            <a:off x="866775" y="5019675"/>
            <a:ext cx="114300" cy="57150"/>
          </a:xfrm>
          <a:custGeom>
            <a:avLst/>
            <a:gdLst/>
            <a:ahLst/>
            <a:cxnLst/>
            <a:rect l="l" t="t" r="r" b="b"/>
            <a:pathLst>
              <a:path w="114300" h="57150">
                <a:moveTo>
                  <a:pt x="76200" y="38100"/>
                </a:moveTo>
                <a:lnTo>
                  <a:pt x="95250" y="38100"/>
                </a:lnTo>
                <a:arcTo hR="19050" wR="19050" stAng="5400000" swAng="-10800000"/>
                <a:lnTo>
                  <a:pt x="66675" y="0"/>
                </a:lnTo>
                <a:cubicBezTo>
                  <a:pt x="60960" y="0"/>
                  <a:pt x="56198" y="1905"/>
                  <a:pt x="53340" y="5715"/>
                </a:cubicBezTo>
                <a:lnTo>
                  <a:pt x="0" y="57150"/>
                </a:lnTo>
              </a:path>
            </a:pathLst>
          </a:custGeom>
          <a:noFill/>
          <a:ln w="19050">
            <a:solidFill>
              <a:srgbClr val="E84F8A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904875" y="5009608"/>
            <a:ext cx="143131" cy="105317"/>
          </a:xfrm>
          <a:custGeom>
            <a:avLst/>
            <a:gdLst/>
            <a:ahLst/>
            <a:cxnLst/>
            <a:rect l="l" t="t" r="r" b="b"/>
            <a:pathLst>
              <a:path w="143131" h="105317">
                <a:moveTo>
                  <a:pt x="0" y="105317"/>
                </a:moveTo>
                <a:lnTo>
                  <a:pt x="15240" y="91982"/>
                </a:lnTo>
                <a:cubicBezTo>
                  <a:pt x="18098" y="88172"/>
                  <a:pt x="22860" y="86267"/>
                  <a:pt x="28575" y="86267"/>
                </a:cubicBezTo>
                <a:lnTo>
                  <a:pt x="66675" y="86267"/>
                </a:lnTo>
                <a:cubicBezTo>
                  <a:pt x="77152" y="86267"/>
                  <a:pt x="86678" y="82457"/>
                  <a:pt x="93345" y="74837"/>
                </a:cubicBezTo>
                <a:lnTo>
                  <a:pt x="137160" y="32927"/>
                </a:lnTo>
                <a:arcTo hR="19068" wR="19068" stAng="2797154" swAng="-10800000"/>
                <a:lnTo>
                  <a:pt x="70961" y="42357"/>
                </a:lnTo>
              </a:path>
            </a:pathLst>
          </a:custGeom>
          <a:noFill/>
          <a:ln w="19050">
            <a:solidFill>
              <a:srgbClr val="E84F8A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857250" y="506730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0" y="0"/>
                </a:moveTo>
                <a:lnTo>
                  <a:pt x="57150" y="57150"/>
                </a:lnTo>
              </a:path>
            </a:pathLst>
          </a:custGeom>
          <a:noFill/>
          <a:ln w="19050">
            <a:solidFill>
              <a:srgbClr val="E84F8A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962977" y="4973003"/>
            <a:ext cx="55245" cy="55245"/>
          </a:xfrm>
          <a:prstGeom prst="ellipse">
            <a:avLst/>
          </a:prstGeom>
          <a:noFill/>
          <a:ln w="19050">
            <a:solidFill>
              <a:srgbClr val="E84F8A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866775" y="4933950"/>
            <a:ext cx="57150" cy="57150"/>
          </a:xfrm>
          <a:prstGeom prst="ellipse">
            <a:avLst/>
          </a:prstGeom>
          <a:noFill/>
          <a:ln w="19050">
            <a:solidFill>
              <a:srgbClr val="E84F8A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1181100" y="4912606"/>
            <a:ext cx="110109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分两批拨付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Text 54"/>
          <p:cNvSpPr/>
          <p:nvPr/>
        </p:nvSpPr>
        <p:spPr>
          <a:xfrm>
            <a:off x="1181100" y="5243812"/>
            <a:ext cx="11010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首站复盘过关再拨第二批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Shape 55"/>
          <p:cNvSpPr/>
          <p:nvPr/>
        </p:nvSpPr>
        <p:spPr>
          <a:xfrm>
            <a:off x="6248400" y="4705350"/>
            <a:ext cx="5334000" cy="1047750"/>
          </a:xfrm>
          <a:prstGeom prst="roundRect">
            <a:avLst>
              <a:gd name="adj" fmla="val 10909"/>
            </a:avLst>
          </a:prstGeom>
          <a:solidFill>
            <a:srgbClr val="35284E"/>
          </a:solidFill>
          <a:ln/>
        </p:spPr>
      </p:sp>
      <p:sp>
        <p:nvSpPr>
          <p:cNvPr id="58" name="Shape 56"/>
          <p:cNvSpPr/>
          <p:nvPr/>
        </p:nvSpPr>
        <p:spPr>
          <a:xfrm>
            <a:off x="6515100" y="4933950"/>
            <a:ext cx="152400" cy="190500"/>
          </a:xfrm>
          <a:custGeom>
            <a:avLst/>
            <a:gdLst/>
            <a:ahLst/>
            <a:cxnLst/>
            <a:rect l="l" t="t" r="r" b="b"/>
            <a:pathLst>
              <a:path w="152400" h="190500">
                <a:moveTo>
                  <a:pt x="19050" y="190500"/>
                </a:moveTo>
                <a:arcTo hR="19050" wR="19050" stAng="5400000" swAng="5400000"/>
                <a:lnTo>
                  <a:pt x="0" y="19050"/>
                </a:lnTo>
                <a:arcTo hR="19050" wR="19050" stAng="10800000" swAng="5400000"/>
                <a:lnTo>
                  <a:pt x="95250" y="0"/>
                </a:lnTo>
                <a:arcTo hR="22860" wR="22860" stAng="16194428" swAng="2711764"/>
                <a:lnTo>
                  <a:pt x="145656" y="40900"/>
                </a:lnTo>
                <a:arcTo hR="22860" wR="22860" stAng="18889766" swAng="2715819"/>
                <a:lnTo>
                  <a:pt x="152400" y="171450"/>
                </a:lnTo>
                <a:arcTo hR="19050" wR="19050" stAng="0" swAng="5400000"/>
                <a:close/>
              </a:path>
            </a:pathLst>
          </a:custGeom>
          <a:noFill/>
          <a:ln w="19050">
            <a:solidFill>
              <a:srgbClr val="B3A6C7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6610350" y="493395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0" y="0"/>
                </a:moveTo>
                <a:lnTo>
                  <a:pt x="0" y="47625"/>
                </a:lnTo>
                <a:arcTo hR="9525" wR="9525" stAng="10800000" swAng="-5400000"/>
                <a:lnTo>
                  <a:pt x="57150" y="57150"/>
                </a:lnTo>
              </a:path>
            </a:pathLst>
          </a:custGeom>
          <a:noFill/>
          <a:ln w="19050">
            <a:solidFill>
              <a:srgbClr val="B3A6C7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6562725" y="5038725"/>
            <a:ext cx="57150" cy="38100"/>
          </a:xfrm>
          <a:custGeom>
            <a:avLst/>
            <a:gdLst/>
            <a:ahLst/>
            <a:cxnLst/>
            <a:rect l="l" t="t" r="r" b="b"/>
            <a:pathLst>
              <a:path w="57150" h="38100">
                <a:moveTo>
                  <a:pt x="0" y="19050"/>
                </a:moveTo>
                <a:lnTo>
                  <a:pt x="19050" y="38100"/>
                </a:lnTo>
                <a:lnTo>
                  <a:pt x="57150" y="0"/>
                </a:lnTo>
              </a:path>
            </a:pathLst>
          </a:custGeom>
          <a:noFill/>
          <a:ln w="19050">
            <a:solidFill>
              <a:srgbClr val="B3A6C7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6819900" y="4912606"/>
            <a:ext cx="53721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金额另行报批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2" name="Text 60"/>
          <p:cNvSpPr/>
          <p:nvPr/>
        </p:nvSpPr>
        <p:spPr>
          <a:xfrm>
            <a:off x="6819900" y="5243812"/>
            <a:ext cx="53721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比例为市场部拟定，不是测算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A1E3F"/>
          </a:solidFill>
          <a:ln/>
        </p:spPr>
      </p:sp>
      <p:sp>
        <p:nvSpPr>
          <p:cNvPr id="3" name="Shape 1"/>
          <p:cNvSpPr/>
          <p:nvPr/>
        </p:nvSpPr>
        <p:spPr>
          <a:xfrm>
            <a:off x="11276027" y="442219"/>
            <a:ext cx="132584" cy="63130"/>
          </a:xfrm>
          <a:custGeom>
            <a:avLst/>
            <a:gdLst/>
            <a:ahLst/>
            <a:cxnLst/>
            <a:rect l="l" t="t" r="r" b="b"/>
            <a:pathLst>
              <a:path w="132584" h="63130">
                <a:moveTo>
                  <a:pt x="10812" y="25744"/>
                </a:moveTo>
                <a:lnTo>
                  <a:pt x="112539" y="407"/>
                </a:lnTo>
                <a:arcTo hR="14288" wR="14288" stAng="15377081" swAng="5372651"/>
                <a:lnTo>
                  <a:pt x="132160" y="20029"/>
                </a:lnTo>
                <a:arcTo hR="14288" wR="14288" stAng="20760359" swAng="5417112"/>
                <a:lnTo>
                  <a:pt x="20051" y="62701"/>
                </a:lnTo>
                <a:arcTo hR="14288" wR="14288" stAng="4554855" swAng="5400382"/>
                <a:lnTo>
                  <a:pt x="430" y="43079"/>
                </a:lnTo>
                <a:arcTo hR="14288" wR="14288" stAng="9954855" swAng="5400382"/>
                <a:close/>
              </a:path>
            </a:pathLst>
          </a:custGeom>
          <a:solidFill>
            <a:srgbClr val="E84F8A">
              <a:alpha val="9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1634125" y="433106"/>
            <a:ext cx="128198" cy="79811"/>
          </a:xfrm>
          <a:custGeom>
            <a:avLst/>
            <a:gdLst/>
            <a:ahLst/>
            <a:cxnLst/>
            <a:rect l="l" t="t" r="r" b="b"/>
            <a:pathLst>
              <a:path w="128198" h="79811">
                <a:moveTo>
                  <a:pt x="23999" y="1234"/>
                </a:moveTo>
                <a:lnTo>
                  <a:pt x="119725" y="43811"/>
                </a:lnTo>
                <a:arcTo hR="14288" wR="14288" stAng="17640841" swAng="5398472"/>
                <a:lnTo>
                  <a:pt x="123059" y="71338"/>
                </a:lnTo>
                <a:arcTo hR="14288" wR="14288" stAng="1440841" swAng="5398472"/>
                <a:lnTo>
                  <a:pt x="8473" y="36000"/>
                </a:lnTo>
                <a:arcTo hR="14288" wR="14288" stAng="6840841" swAng="5398472"/>
                <a:lnTo>
                  <a:pt x="5139" y="8473"/>
                </a:lnTo>
                <a:arcTo hR="14288" wR="14288" stAng="12240841" swAng="5398472"/>
                <a:close/>
              </a:path>
            </a:pathLst>
          </a:custGeom>
          <a:solidFill>
            <a:srgbClr val="F0B429">
              <a:alpha val="9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11848587" y="243563"/>
            <a:ext cx="62368" cy="62131"/>
          </a:xfrm>
          <a:custGeom>
            <a:avLst/>
            <a:gdLst/>
            <a:ahLst/>
            <a:cxnLst/>
            <a:rect l="l" t="t" r="r" b="b"/>
            <a:pathLst>
              <a:path w="62368" h="62131">
                <a:moveTo>
                  <a:pt x="37470" y="3992"/>
                </a:moveTo>
                <a:lnTo>
                  <a:pt x="58044" y="23899"/>
                </a:lnTo>
                <a:arcTo hR="14288" wR="14288" stAng="18853151" swAng="5396409"/>
                <a:lnTo>
                  <a:pt x="45090" y="57808"/>
                </a:lnTo>
                <a:arcTo hR="14288" wR="14288" stAng="2653151" swAng="5396409"/>
                <a:lnTo>
                  <a:pt x="4323" y="38282"/>
                </a:lnTo>
                <a:arcTo hR="14288" wR="14288" stAng="8053151" swAng="5396409"/>
                <a:lnTo>
                  <a:pt x="17277" y="4373"/>
                </a:lnTo>
                <a:arcTo hR="14288" wR="14288" stAng="13436672" swAng="5396944"/>
                <a:close/>
              </a:path>
            </a:pathLst>
          </a:custGeom>
          <a:solidFill>
            <a:srgbClr val="4FC1E9">
              <a:alpha val="9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10866127" y="328048"/>
            <a:ext cx="78281" cy="100962"/>
          </a:xfrm>
          <a:custGeom>
            <a:avLst/>
            <a:gdLst/>
            <a:ahLst/>
            <a:cxnLst/>
            <a:rect l="l" t="t" r="r" b="b"/>
            <a:pathLst>
              <a:path w="78281" h="100962">
                <a:moveTo>
                  <a:pt x="9422" y="10661"/>
                </a:moveTo>
                <a:lnTo>
                  <a:pt x="36283" y="850"/>
                </a:lnTo>
                <a:arcTo hR="14288" wR="14288" stAng="15008265" swAng="5397250"/>
                <a:lnTo>
                  <a:pt x="77431" y="72097"/>
                </a:lnTo>
                <a:arcTo hR="14288" wR="14288" stAng="20408265" swAng="5397250"/>
                <a:lnTo>
                  <a:pt x="41998" y="100100"/>
                </a:lnTo>
                <a:arcTo hR="14288" wR="14288" stAng="4200394" swAng="5383575"/>
                <a:lnTo>
                  <a:pt x="850" y="28949"/>
                </a:lnTo>
                <a:arcTo hR="14288" wR="14288" stAng="9608265" swAng="5397250"/>
                <a:close/>
              </a:path>
            </a:pathLst>
          </a:custGeom>
          <a:solidFill>
            <a:srgbClr val="9BE36D">
              <a:alpha val="9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913647" y="303913"/>
            <a:ext cx="95867" cy="49573"/>
          </a:xfrm>
          <a:custGeom>
            <a:avLst/>
            <a:gdLst/>
            <a:ahLst/>
            <a:cxnLst/>
            <a:rect l="l" t="t" r="r" b="b"/>
            <a:pathLst>
              <a:path w="95867" h="49573">
                <a:moveTo>
                  <a:pt x="18416" y="220"/>
                </a:moveTo>
                <a:lnTo>
                  <a:pt x="84043" y="11840"/>
                </a:lnTo>
                <a:arcTo hR="14288" wR="14288" stAng="16795648" swAng="5385714"/>
                <a:lnTo>
                  <a:pt x="93949" y="37748"/>
                </a:lnTo>
                <a:arcTo hR="14288" wR="14288" stAng="595648" swAng="5385714"/>
                <a:lnTo>
                  <a:pt x="11748" y="37748"/>
                </a:lnTo>
                <a:arcTo hR="14288" wR="14288" stAng="6014280" swAng="5393659"/>
                <a:lnTo>
                  <a:pt x="1842" y="11840"/>
                </a:lnTo>
                <a:arcTo hR="14288" wR="14288" stAng="11391717" swAng="5412223"/>
                <a:close/>
              </a:path>
            </a:pathLst>
          </a:custGeom>
          <a:solidFill>
            <a:srgbClr val="E84F8A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721761" y="468545"/>
            <a:ext cx="93897" cy="97707"/>
          </a:xfrm>
          <a:custGeom>
            <a:avLst/>
            <a:gdLst/>
            <a:ahLst/>
            <a:cxnLst/>
            <a:rect l="l" t="t" r="r" b="b"/>
            <a:pathLst>
              <a:path w="93897" h="97707">
                <a:moveTo>
                  <a:pt x="4943" y="22279"/>
                </a:moveTo>
                <a:lnTo>
                  <a:pt x="26470" y="3514"/>
                </a:lnTo>
                <a:arcTo hR="14288" wR="14288" stAng="13736377" swAng="5412911"/>
                <a:lnTo>
                  <a:pt x="90382" y="55235"/>
                </a:lnTo>
                <a:arcTo hR="14288" wR="14288" stAng="19136377" swAng="5412911"/>
                <a:lnTo>
                  <a:pt x="67427" y="94192"/>
                </a:lnTo>
                <a:arcTo hR="14288" wR="14288" stAng="2936377" swAng="5412911"/>
                <a:lnTo>
                  <a:pt x="3514" y="42472"/>
                </a:lnTo>
                <a:arcTo hR="14288" wR="14288" stAng="8336377" swAng="5412911"/>
                <a:close/>
              </a:path>
            </a:pathLst>
          </a:custGeom>
          <a:solidFill>
            <a:srgbClr val="F0B429">
              <a:alpha val="9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11334810" y="464659"/>
            <a:ext cx="152691" cy="142434"/>
          </a:xfrm>
          <a:custGeom>
            <a:avLst/>
            <a:gdLst/>
            <a:ahLst/>
            <a:cxnLst/>
            <a:rect l="l" t="t" r="r" b="b"/>
            <a:pathLst>
              <a:path w="152691" h="142434">
                <a:moveTo>
                  <a:pt x="6322" y="61025"/>
                </a:moveTo>
                <a:lnTo>
                  <a:pt x="93190" y="2447"/>
                </a:lnTo>
                <a:arcTo hR="14288" wR="14288" stAng="14158326" swAng="5389610"/>
                <a:lnTo>
                  <a:pt x="150245" y="61597"/>
                </a:lnTo>
                <a:arcTo hR="14288" wR="14288" stAng="19558326" swAng="5389610"/>
                <a:lnTo>
                  <a:pt x="59567" y="139988"/>
                </a:lnTo>
                <a:arcTo hR="14288" wR="14288" stAng="3358326" swAng="5389610"/>
                <a:lnTo>
                  <a:pt x="2417" y="80837"/>
                </a:lnTo>
                <a:arcTo hR="14288" wR="14288" stAng="8771156" swAng="5395798"/>
                <a:close/>
              </a:path>
            </a:pathLst>
          </a:custGeom>
          <a:solidFill>
            <a:srgbClr val="4FC1E9">
              <a:alpha val="90000"/>
            </a:srgbClr>
          </a:solidFill>
          <a:ln/>
        </p:spPr>
      </p:sp>
      <p:sp>
        <p:nvSpPr>
          <p:cNvPr id="10" name="pptwise-slidenum-s0016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17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09600" y="285750"/>
            <a:ext cx="428625" cy="285750"/>
          </a:xfrm>
          <a:prstGeom prst="roundRect">
            <a:avLst>
              <a:gd name="adj" fmla="val 20000"/>
            </a:avLst>
          </a:prstGeom>
          <a:solidFill>
            <a:srgbClr val="E84F8A"/>
          </a:solidFill>
          <a:ln/>
        </p:spPr>
      </p:sp>
      <p:sp>
        <p:nvSpPr>
          <p:cNvPr id="13" name="Text 11"/>
          <p:cNvSpPr/>
          <p:nvPr/>
        </p:nvSpPr>
        <p:spPr>
          <a:xfrm>
            <a:off x="0" y="366289"/>
            <a:ext cx="15906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spc="75" kern="0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ctr" indent="0" marL="0">
              <a:buNone/>
            </a:pPr>
            <a:r>
              <a:rPr lang="en-US" sz="900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981075" y="285750"/>
            <a:ext cx="514350" cy="285750"/>
          </a:xfrm>
          <a:prstGeom prst="roundRect">
            <a:avLst>
              <a:gd name="adj" fmla="val 20000"/>
            </a:avLst>
          </a:prstGeom>
          <a:solidFill>
            <a:srgbClr val="35284E"/>
          </a:solidFill>
          <a:ln/>
        </p:spPr>
      </p:sp>
      <p:sp>
        <p:nvSpPr>
          <p:cNvPr id="15" name="Text 13"/>
          <p:cNvSpPr/>
          <p:nvPr/>
        </p:nvSpPr>
        <p:spPr>
          <a:xfrm>
            <a:off x="1114425" y="347962"/>
            <a:ext cx="1107757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请示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990600" y="285750"/>
            <a:ext cx="0" cy="285750"/>
          </a:xfrm>
          <a:prstGeom prst="line">
            <a:avLst/>
          </a:prstGeom>
          <a:noFill/>
          <a:ln w="19050">
            <a:solidFill>
              <a:srgbClr val="2A1E3F"/>
            </a:solidFill>
            <a:prstDash val="dash"/>
          </a:ln>
        </p:spPr>
      </p:sp>
      <p:sp>
        <p:nvSpPr>
          <p:cNvPr id="17" name="Shape 15"/>
          <p:cNvSpPr/>
          <p:nvPr/>
        </p:nvSpPr>
        <p:spPr>
          <a:xfrm>
            <a:off x="923925" y="228600"/>
            <a:ext cx="114300" cy="11430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18" name="Shape 16"/>
          <p:cNvSpPr/>
          <p:nvPr/>
        </p:nvSpPr>
        <p:spPr>
          <a:xfrm>
            <a:off x="923925" y="514350"/>
            <a:ext cx="114300" cy="11430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19" name="Text 17"/>
          <p:cNvSpPr/>
          <p:nvPr/>
        </p:nvSpPr>
        <p:spPr>
          <a:xfrm>
            <a:off x="609600" y="1231493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请管理层定四件事：方向、预算、归因口径、风险授权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09600" y="1866900"/>
            <a:ext cx="5410200" cy="1885950"/>
          </a:xfrm>
          <a:prstGeom prst="roundRect">
            <a:avLst>
              <a:gd name="adj" fmla="val 6061"/>
            </a:avLst>
          </a:prstGeom>
          <a:solidFill>
            <a:srgbClr val="E84F8A"/>
          </a:solidFill>
          <a:ln/>
        </p:spPr>
      </p:sp>
      <p:sp>
        <p:nvSpPr>
          <p:cNvPr id="21" name="Shape 19"/>
          <p:cNvSpPr/>
          <p:nvPr/>
        </p:nvSpPr>
        <p:spPr>
          <a:xfrm>
            <a:off x="4810125" y="1866900"/>
            <a:ext cx="0" cy="1885950"/>
          </a:xfrm>
          <a:prstGeom prst="line">
            <a:avLst/>
          </a:prstGeom>
          <a:noFill/>
          <a:ln w="19050">
            <a:solidFill>
              <a:srgbClr val="2A1E3F"/>
            </a:solidFill>
            <a:prstDash val="dash"/>
          </a:ln>
        </p:spPr>
      </p:sp>
      <p:sp>
        <p:nvSpPr>
          <p:cNvPr id="22" name="Shape 20"/>
          <p:cNvSpPr/>
          <p:nvPr/>
        </p:nvSpPr>
        <p:spPr>
          <a:xfrm>
            <a:off x="4743450" y="1790700"/>
            <a:ext cx="133350" cy="13335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23" name="Shape 21"/>
          <p:cNvSpPr/>
          <p:nvPr/>
        </p:nvSpPr>
        <p:spPr>
          <a:xfrm>
            <a:off x="4743450" y="3695700"/>
            <a:ext cx="133350" cy="13335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24" name="Shape 22"/>
          <p:cNvSpPr/>
          <p:nvPr/>
        </p:nvSpPr>
        <p:spPr>
          <a:xfrm>
            <a:off x="858838" y="2116138"/>
            <a:ext cx="206375" cy="206375"/>
          </a:xfrm>
          <a:prstGeom prst="ellipse">
            <a:avLst/>
          </a:prstGeom>
          <a:noFill/>
          <a:ln w="20638">
            <a:solidFill>
              <a:srgbClr val="1A112C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00113" y="2157413"/>
            <a:ext cx="123825" cy="123825"/>
          </a:xfrm>
          <a:prstGeom prst="ellipse">
            <a:avLst/>
          </a:prstGeom>
          <a:noFill/>
          <a:ln w="20638">
            <a:solidFill>
              <a:srgbClr val="1A112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41388" y="2198688"/>
            <a:ext cx="41275" cy="41275"/>
          </a:xfrm>
          <a:prstGeom prst="ellipse">
            <a:avLst/>
          </a:prstGeom>
          <a:noFill/>
          <a:ln w="20638">
            <a:solidFill>
              <a:srgbClr val="1A112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200150" y="2139023"/>
            <a:ext cx="109918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spc="150" kern="0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</a:t>
            </a:r>
            <a:pPr algn="l" indent="0" marL="0">
              <a:buNone/>
            </a:pPr>
            <a:r>
              <a:rPr lang="en-US" sz="1125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向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38200" y="2522554"/>
            <a:ext cx="113538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押大型演唱会的场外和城市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838200" y="3186412"/>
            <a:ext cx="113538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不冠名、不自办音乐节，2027 年 6 至 9 月执行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5019675" y="2352675"/>
            <a:ext cx="190500" cy="190500"/>
          </a:xfrm>
          <a:prstGeom prst="roundRect">
            <a:avLst>
              <a:gd name="adj" fmla="val 15000"/>
            </a:avLst>
          </a:prstGeom>
          <a:noFill/>
          <a:ln w="19050">
            <a:solidFill>
              <a:srgbClr val="1A112C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314950" y="2367623"/>
            <a:ext cx="68770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批准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5019675" y="2886075"/>
            <a:ext cx="190500" cy="190500"/>
          </a:xfrm>
          <a:prstGeom prst="roundRect">
            <a:avLst>
              <a:gd name="adj" fmla="val 15000"/>
            </a:avLst>
          </a:prstGeom>
          <a:noFill/>
          <a:ln w="19050">
            <a:solidFill>
              <a:srgbClr val="1A112C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314950" y="2901023"/>
            <a:ext cx="68770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再议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4914900" y="3432977"/>
            <a:ext cx="72771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见 3 至 9 页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6172200" y="1866900"/>
            <a:ext cx="5410200" cy="1885950"/>
          </a:xfrm>
          <a:prstGeom prst="roundRect">
            <a:avLst>
              <a:gd name="adj" fmla="val 6061"/>
            </a:avLst>
          </a:prstGeom>
          <a:solidFill>
            <a:srgbClr val="35284E"/>
          </a:solidFill>
          <a:ln/>
        </p:spPr>
      </p:sp>
      <p:sp>
        <p:nvSpPr>
          <p:cNvPr id="36" name="Shape 34"/>
          <p:cNvSpPr/>
          <p:nvPr/>
        </p:nvSpPr>
        <p:spPr>
          <a:xfrm>
            <a:off x="10372725" y="1866900"/>
            <a:ext cx="0" cy="1885950"/>
          </a:xfrm>
          <a:prstGeom prst="line">
            <a:avLst/>
          </a:prstGeom>
          <a:noFill/>
          <a:ln w="19050">
            <a:solidFill>
              <a:srgbClr val="2A1E3F"/>
            </a:solidFill>
            <a:prstDash val="dash"/>
          </a:ln>
        </p:spPr>
      </p:sp>
      <p:sp>
        <p:nvSpPr>
          <p:cNvPr id="37" name="Shape 35"/>
          <p:cNvSpPr/>
          <p:nvPr/>
        </p:nvSpPr>
        <p:spPr>
          <a:xfrm>
            <a:off x="10306050" y="1790700"/>
            <a:ext cx="133350" cy="13335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38" name="Shape 36"/>
          <p:cNvSpPr/>
          <p:nvPr/>
        </p:nvSpPr>
        <p:spPr>
          <a:xfrm>
            <a:off x="10306050" y="3695700"/>
            <a:ext cx="133350" cy="13335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39" name="Shape 37"/>
          <p:cNvSpPr/>
          <p:nvPr/>
        </p:nvSpPr>
        <p:spPr>
          <a:xfrm>
            <a:off x="6431756" y="2126456"/>
            <a:ext cx="196056" cy="134144"/>
          </a:xfrm>
          <a:custGeom>
            <a:avLst/>
            <a:gdLst/>
            <a:ahLst/>
            <a:cxnLst/>
            <a:rect l="l" t="t" r="r" b="b"/>
            <a:pathLst>
              <a:path w="196056" h="134144">
                <a:moveTo>
                  <a:pt x="165100" y="41275"/>
                </a:moveTo>
                <a:lnTo>
                  <a:pt x="165100" y="10319"/>
                </a:lnTo>
                <a:arcTo hR="10319" wR="10319" stAng="0" swAng="-5400000"/>
                <a:lnTo>
                  <a:pt x="20637" y="0"/>
                </a:lnTo>
                <a:arcTo hR="20637" wR="20637" stAng="16200000" swAng="-10800000"/>
                <a:lnTo>
                  <a:pt x="175419" y="41275"/>
                </a:lnTo>
                <a:arcTo hR="10319" wR="10319" stAng="16200000" swAng="5400000"/>
                <a:lnTo>
                  <a:pt x="185738" y="92869"/>
                </a:lnTo>
                <a:lnTo>
                  <a:pt x="154781" y="92869"/>
                </a:lnTo>
                <a:arcTo hR="20637" wR="20637" stAng="16200000" swAng="-10800000"/>
                <a:lnTo>
                  <a:pt x="185738" y="134144"/>
                </a:lnTo>
                <a:arcTo hR="10319" wR="10319" stAng="5400000" swAng="-5400000"/>
                <a:lnTo>
                  <a:pt x="196056" y="103188"/>
                </a:lnTo>
                <a:arcTo hR="10319" wR="10319" stAng="0" swAng="-5400000"/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6431756" y="2147094"/>
            <a:ext cx="185738" cy="165100"/>
          </a:xfrm>
          <a:custGeom>
            <a:avLst/>
            <a:gdLst/>
            <a:ahLst/>
            <a:cxnLst/>
            <a:rect l="l" t="t" r="r" b="b"/>
            <a:pathLst>
              <a:path w="185738" h="165100">
                <a:moveTo>
                  <a:pt x="0" y="0"/>
                </a:moveTo>
                <a:lnTo>
                  <a:pt x="0" y="144463"/>
                </a:lnTo>
                <a:arcTo hR="20637" wR="20637" stAng="10800000" swAng="-5400000"/>
                <a:lnTo>
                  <a:pt x="175419" y="165100"/>
                </a:lnTo>
                <a:arcTo hR="10319" wR="10319" stAng="5400000" swAng="-5400000"/>
                <a:lnTo>
                  <a:pt x="185738" y="113506"/>
                </a:lnTo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762750" y="2139023"/>
            <a:ext cx="54292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spc="150" kern="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预</a:t>
            </a:r>
            <a:pPr algn="l" indent="0" marL="0">
              <a:buNone/>
            </a:pPr>
            <a:r>
              <a:rPr lang="en-US" sz="1125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算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6400800" y="2522554"/>
            <a:ext cx="57912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按六类比例编制，分两批拨付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6400800" y="3186412"/>
            <a:ext cx="57912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首站复盘过关再拨第二批，金额另行报批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Shape 42"/>
          <p:cNvSpPr/>
          <p:nvPr/>
        </p:nvSpPr>
        <p:spPr>
          <a:xfrm>
            <a:off x="10582275" y="2352675"/>
            <a:ext cx="190500" cy="190500"/>
          </a:xfrm>
          <a:prstGeom prst="roundRect">
            <a:avLst>
              <a:gd name="adj" fmla="val 15000"/>
            </a:avLst>
          </a:prstGeom>
          <a:noFill/>
          <a:ln w="19050">
            <a:solidFill>
              <a:srgbClr val="B3A6C7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10877550" y="2367623"/>
            <a:ext cx="1314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批准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Shape 44"/>
          <p:cNvSpPr/>
          <p:nvPr/>
        </p:nvSpPr>
        <p:spPr>
          <a:xfrm>
            <a:off x="10582275" y="2886075"/>
            <a:ext cx="190500" cy="190500"/>
          </a:xfrm>
          <a:prstGeom prst="roundRect">
            <a:avLst>
              <a:gd name="adj" fmla="val 15000"/>
            </a:avLst>
          </a:prstGeom>
          <a:noFill/>
          <a:ln w="19050">
            <a:solidFill>
              <a:srgbClr val="B3A6C7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10877550" y="2901023"/>
            <a:ext cx="1314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再议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10477500" y="3432977"/>
            <a:ext cx="17145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见 16 页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609600" y="3905250"/>
            <a:ext cx="5410200" cy="1885950"/>
          </a:xfrm>
          <a:prstGeom prst="roundRect">
            <a:avLst>
              <a:gd name="adj" fmla="val 6061"/>
            </a:avLst>
          </a:prstGeom>
          <a:solidFill>
            <a:srgbClr val="35284E"/>
          </a:solidFill>
          <a:ln/>
        </p:spPr>
      </p:sp>
      <p:sp>
        <p:nvSpPr>
          <p:cNvPr id="50" name="Shape 48"/>
          <p:cNvSpPr/>
          <p:nvPr/>
        </p:nvSpPr>
        <p:spPr>
          <a:xfrm>
            <a:off x="4810125" y="3905250"/>
            <a:ext cx="0" cy="1885950"/>
          </a:xfrm>
          <a:prstGeom prst="line">
            <a:avLst/>
          </a:prstGeom>
          <a:noFill/>
          <a:ln w="19050">
            <a:solidFill>
              <a:srgbClr val="2A1E3F"/>
            </a:solidFill>
            <a:prstDash val="dash"/>
          </a:ln>
        </p:spPr>
      </p:sp>
      <p:sp>
        <p:nvSpPr>
          <p:cNvPr id="51" name="Shape 49"/>
          <p:cNvSpPr/>
          <p:nvPr/>
        </p:nvSpPr>
        <p:spPr>
          <a:xfrm>
            <a:off x="4743450" y="3829050"/>
            <a:ext cx="133350" cy="13335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52" name="Shape 50"/>
          <p:cNvSpPr/>
          <p:nvPr/>
        </p:nvSpPr>
        <p:spPr>
          <a:xfrm>
            <a:off x="4743450" y="5734050"/>
            <a:ext cx="133350" cy="13335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53" name="Shape 51"/>
          <p:cNvSpPr/>
          <p:nvPr/>
        </p:nvSpPr>
        <p:spPr>
          <a:xfrm>
            <a:off x="869156" y="4164806"/>
            <a:ext cx="51594" cy="51594"/>
          </a:xfrm>
          <a:prstGeom prst="roundRect">
            <a:avLst>
              <a:gd name="adj" fmla="val 20000"/>
            </a:avLst>
          </a:pr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1003300" y="4164806"/>
            <a:ext cx="51594" cy="51594"/>
          </a:xfrm>
          <a:prstGeom prst="roundRect">
            <a:avLst>
              <a:gd name="adj" fmla="val 20000"/>
            </a:avLst>
          </a:pr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869156" y="4298950"/>
            <a:ext cx="51594" cy="51594"/>
          </a:xfrm>
          <a:prstGeom prst="roundRect">
            <a:avLst>
              <a:gd name="adj" fmla="val 20000"/>
            </a:avLst>
          </a:pr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1003300" y="4298950"/>
            <a:ext cx="51594" cy="51594"/>
          </a:xfrm>
          <a:custGeom>
            <a:avLst/>
            <a:gdLst/>
            <a:ahLst/>
            <a:cxnLst/>
            <a:rect l="l" t="t" r="r" b="b"/>
            <a:pathLst>
              <a:path w="51594" h="51594">
                <a:moveTo>
                  <a:pt x="51594" y="0"/>
                </a:moveTo>
                <a:lnTo>
                  <a:pt x="20637" y="0"/>
                </a:lnTo>
                <a:arcTo hR="20637" wR="20637" stAng="16200000" swAng="-5400000"/>
                <a:lnTo>
                  <a:pt x="0" y="51594"/>
                </a:lnTo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1054894" y="4350544"/>
            <a:ext cx="7739" cy="7739"/>
          </a:xfrm>
          <a:custGeom>
            <a:avLst/>
            <a:gdLst/>
            <a:ahLst/>
            <a:cxnLst/>
            <a:rect l="l" t="t" r="r" b="b"/>
            <a:pathLst>
              <a:path w="7739" h="7739">
                <a:moveTo>
                  <a:pt x="0" y="0"/>
                </a:moveTo>
                <a:lnTo>
                  <a:pt x="0" y="103"/>
                </a:lnTo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910431" y="4206081"/>
            <a:ext cx="51594" cy="51594"/>
          </a:xfrm>
          <a:custGeom>
            <a:avLst/>
            <a:gdLst/>
            <a:ahLst/>
            <a:cxnLst/>
            <a:rect l="l" t="t" r="r" b="b"/>
            <a:pathLst>
              <a:path w="51594" h="51594">
                <a:moveTo>
                  <a:pt x="51594" y="0"/>
                </a:moveTo>
                <a:lnTo>
                  <a:pt x="51594" y="30956"/>
                </a:lnTo>
                <a:arcTo hR="20637" wR="20637" stAng="0" swAng="5400000"/>
                <a:lnTo>
                  <a:pt x="0" y="51594"/>
                </a:lnTo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869156" y="4257675"/>
            <a:ext cx="7739" cy="7739"/>
          </a:xfrm>
          <a:custGeom>
            <a:avLst/>
            <a:gdLst/>
            <a:ahLst/>
            <a:cxnLst/>
            <a:rect l="l" t="t" r="r" b="b"/>
            <a:pathLst>
              <a:path w="7739" h="7739">
                <a:moveTo>
                  <a:pt x="0" y="0"/>
                </a:moveTo>
                <a:lnTo>
                  <a:pt x="103" y="0"/>
                </a:lnTo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962025" y="4164806"/>
            <a:ext cx="7739" cy="7739"/>
          </a:xfrm>
          <a:custGeom>
            <a:avLst/>
            <a:gdLst/>
            <a:ahLst/>
            <a:cxnLst/>
            <a:rect l="l" t="t" r="r" b="b"/>
            <a:pathLst>
              <a:path w="7739" h="7739">
                <a:moveTo>
                  <a:pt x="0" y="0"/>
                </a:moveTo>
                <a:lnTo>
                  <a:pt x="103" y="0"/>
                </a:lnTo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962025" y="4298950"/>
            <a:ext cx="7739" cy="7739"/>
          </a:xfrm>
          <a:custGeom>
            <a:avLst/>
            <a:gdLst/>
            <a:ahLst/>
            <a:cxnLst/>
            <a:rect l="l" t="t" r="r" b="b"/>
            <a:pathLst>
              <a:path w="7739" h="7739">
                <a:moveTo>
                  <a:pt x="0" y="0"/>
                </a:moveTo>
                <a:lnTo>
                  <a:pt x="0" y="103"/>
                </a:lnTo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1003300" y="4257675"/>
            <a:ext cx="10319" cy="7739"/>
          </a:xfrm>
          <a:custGeom>
            <a:avLst/>
            <a:gdLst/>
            <a:ahLst/>
            <a:cxnLst/>
            <a:rect l="l" t="t" r="r" b="b"/>
            <a:pathLst>
              <a:path w="10319" h="7739">
                <a:moveTo>
                  <a:pt x="0" y="0"/>
                </a:moveTo>
                <a:lnTo>
                  <a:pt x="10319" y="0"/>
                </a:lnTo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1054894" y="4257675"/>
            <a:ext cx="7739" cy="7739"/>
          </a:xfrm>
          <a:custGeom>
            <a:avLst/>
            <a:gdLst/>
            <a:ahLst/>
            <a:cxnLst/>
            <a:rect l="l" t="t" r="r" b="b"/>
            <a:pathLst>
              <a:path w="7739" h="7739">
                <a:moveTo>
                  <a:pt x="0" y="0"/>
                </a:moveTo>
                <a:lnTo>
                  <a:pt x="0" y="103"/>
                </a:lnTo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962025" y="4340225"/>
            <a:ext cx="7739" cy="10319"/>
          </a:xfrm>
          <a:custGeom>
            <a:avLst/>
            <a:gdLst/>
            <a:ahLst/>
            <a:cxnLst/>
            <a:rect l="l" t="t" r="r" b="b"/>
            <a:pathLst>
              <a:path w="7739" h="10319">
                <a:moveTo>
                  <a:pt x="0" y="10319"/>
                </a:moveTo>
                <a:lnTo>
                  <a:pt x="0" y="0"/>
                </a:lnTo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1200150" y="4177373"/>
            <a:ext cx="109918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spc="150" kern="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归</a:t>
            </a:r>
            <a:pPr algn="l" indent="0" marL="0">
              <a:buNone/>
            </a:pPr>
            <a:r>
              <a:rPr lang="en-US" sz="1125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因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6" name="Text 64"/>
          <p:cNvSpPr/>
          <p:nvPr/>
        </p:nvSpPr>
        <p:spPr>
          <a:xfrm>
            <a:off x="838200" y="4560904"/>
            <a:ext cx="113538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没有核销码的项目不立项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7" name="Text 65"/>
          <p:cNvSpPr/>
          <p:nvPr/>
        </p:nvSpPr>
        <p:spPr>
          <a:xfrm>
            <a:off x="838200" y="5224762"/>
            <a:ext cx="113538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看板每周报管理层，首站后定目标值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8" name="Shape 66"/>
          <p:cNvSpPr/>
          <p:nvPr/>
        </p:nvSpPr>
        <p:spPr>
          <a:xfrm>
            <a:off x="5019675" y="4391025"/>
            <a:ext cx="190500" cy="190500"/>
          </a:xfrm>
          <a:prstGeom prst="roundRect">
            <a:avLst>
              <a:gd name="adj" fmla="val 15000"/>
            </a:avLst>
          </a:prstGeom>
          <a:noFill/>
          <a:ln w="19050">
            <a:solidFill>
              <a:srgbClr val="B3A6C7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314950" y="4405973"/>
            <a:ext cx="68770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批准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0" name="Shape 68"/>
          <p:cNvSpPr/>
          <p:nvPr/>
        </p:nvSpPr>
        <p:spPr>
          <a:xfrm>
            <a:off x="5019675" y="4924425"/>
            <a:ext cx="190500" cy="190500"/>
          </a:xfrm>
          <a:prstGeom prst="roundRect">
            <a:avLst>
              <a:gd name="adj" fmla="val 15000"/>
            </a:avLst>
          </a:prstGeom>
          <a:noFill/>
          <a:ln w="19050">
            <a:solidFill>
              <a:srgbClr val="B3A6C7"/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5314950" y="4939373"/>
            <a:ext cx="68770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再议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2" name="Text 70"/>
          <p:cNvSpPr/>
          <p:nvPr/>
        </p:nvSpPr>
        <p:spPr>
          <a:xfrm>
            <a:off x="4914900" y="5471327"/>
            <a:ext cx="72771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见 10、11、15 页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3" name="Shape 71"/>
          <p:cNvSpPr/>
          <p:nvPr/>
        </p:nvSpPr>
        <p:spPr>
          <a:xfrm>
            <a:off x="6172200" y="3905250"/>
            <a:ext cx="5410200" cy="1885950"/>
          </a:xfrm>
          <a:prstGeom prst="roundRect">
            <a:avLst>
              <a:gd name="adj" fmla="val 6061"/>
            </a:avLst>
          </a:prstGeom>
          <a:solidFill>
            <a:srgbClr val="35284E"/>
          </a:solidFill>
          <a:ln/>
        </p:spPr>
      </p:sp>
      <p:sp>
        <p:nvSpPr>
          <p:cNvPr id="74" name="Shape 72"/>
          <p:cNvSpPr/>
          <p:nvPr/>
        </p:nvSpPr>
        <p:spPr>
          <a:xfrm>
            <a:off x="10372725" y="3905250"/>
            <a:ext cx="0" cy="1885950"/>
          </a:xfrm>
          <a:prstGeom prst="line">
            <a:avLst/>
          </a:prstGeom>
          <a:noFill/>
          <a:ln w="19050">
            <a:solidFill>
              <a:srgbClr val="2A1E3F"/>
            </a:solidFill>
            <a:prstDash val="dash"/>
          </a:ln>
        </p:spPr>
      </p:sp>
      <p:sp>
        <p:nvSpPr>
          <p:cNvPr id="75" name="Shape 73"/>
          <p:cNvSpPr/>
          <p:nvPr/>
        </p:nvSpPr>
        <p:spPr>
          <a:xfrm>
            <a:off x="10306050" y="3829050"/>
            <a:ext cx="133350" cy="13335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76" name="Shape 74"/>
          <p:cNvSpPr/>
          <p:nvPr/>
        </p:nvSpPr>
        <p:spPr>
          <a:xfrm>
            <a:off x="10306050" y="5734050"/>
            <a:ext cx="133350" cy="13335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77" name="Shape 75"/>
          <p:cNvSpPr/>
          <p:nvPr/>
        </p:nvSpPr>
        <p:spPr>
          <a:xfrm>
            <a:off x="6442075" y="4154483"/>
            <a:ext cx="165100" cy="206410"/>
          </a:xfrm>
          <a:custGeom>
            <a:avLst/>
            <a:gdLst/>
            <a:ahLst/>
            <a:cxnLst/>
            <a:rect l="l" t="t" r="r" b="b"/>
            <a:pathLst>
              <a:path w="165100" h="206410">
                <a:moveTo>
                  <a:pt x="165100" y="113511"/>
                </a:moveTo>
                <a:cubicBezTo>
                  <a:pt x="165100" y="165105"/>
                  <a:pt x="128984" y="190902"/>
                  <a:pt x="86058" y="205864"/>
                </a:cubicBezTo>
                <a:arcTo hR="10319" wR="10319" stAng="4276817" swAng="2348977"/>
                <a:cubicBezTo>
                  <a:pt x="36116" y="190902"/>
                  <a:pt x="0" y="165105"/>
                  <a:pt x="0" y="113511"/>
                </a:cubicBezTo>
                <a:lnTo>
                  <a:pt x="0" y="41280"/>
                </a:lnTo>
                <a:arcTo hR="10319" wR="10319" stAng="10800000" swAng="5400000"/>
                <a:cubicBezTo>
                  <a:pt x="30956" y="30961"/>
                  <a:pt x="56753" y="18578"/>
                  <a:pt x="74708" y="2894"/>
                </a:cubicBezTo>
                <a:arcTo hR="12073" wR="12073" stAng="13769437" swAng="4861127"/>
                <a:cubicBezTo>
                  <a:pt x="108450" y="18682"/>
                  <a:pt x="134144" y="30961"/>
                  <a:pt x="154781" y="30961"/>
                </a:cubicBezTo>
                <a:arcTo hR="10319" wR="10319" stAng="16200000" swAng="5400000"/>
                <a:close/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6524625" y="4216400"/>
            <a:ext cx="7739" cy="41275"/>
          </a:xfrm>
          <a:custGeom>
            <a:avLst/>
            <a:gdLst/>
            <a:ahLst/>
            <a:cxnLst/>
            <a:rect l="l" t="t" r="r" b="b"/>
            <a:pathLst>
              <a:path w="7739" h="41275">
                <a:moveTo>
                  <a:pt x="0" y="0"/>
                </a:moveTo>
                <a:lnTo>
                  <a:pt x="0" y="41275"/>
                </a:lnTo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6524625" y="4298950"/>
            <a:ext cx="7739" cy="7739"/>
          </a:xfrm>
          <a:custGeom>
            <a:avLst/>
            <a:gdLst/>
            <a:ahLst/>
            <a:cxnLst/>
            <a:rect l="l" t="t" r="r" b="b"/>
            <a:pathLst>
              <a:path w="7739" h="7739">
                <a:moveTo>
                  <a:pt x="0" y="0"/>
                </a:moveTo>
                <a:lnTo>
                  <a:pt x="103" y="0"/>
                </a:lnTo>
              </a:path>
            </a:pathLst>
          </a:custGeom>
          <a:noFill/>
          <a:ln w="20638">
            <a:solidFill>
              <a:srgbClr val="E84F8A"/>
            </a:solidFill>
            <a:prstDash val="solid"/>
          </a:ln>
        </p:spPr>
      </p:sp>
      <p:sp>
        <p:nvSpPr>
          <p:cNvPr id="80" name="Text 78"/>
          <p:cNvSpPr/>
          <p:nvPr/>
        </p:nvSpPr>
        <p:spPr>
          <a:xfrm>
            <a:off x="6762750" y="4177373"/>
            <a:ext cx="54292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spc="150" kern="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授</a:t>
            </a:r>
            <a:pPr algn="l" indent="0" marL="0">
              <a:buNone/>
            </a:pPr>
            <a:r>
              <a:rPr lang="en-US" sz="1125" b="1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权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1" name="Text 79"/>
          <p:cNvSpPr/>
          <p:nvPr/>
        </p:nvSpPr>
        <p:spPr>
          <a:xfrm>
            <a:off x="6400800" y="4560904"/>
            <a:ext cx="57912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艺人风险由市场部负责人处置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2" name="Text 80"/>
          <p:cNvSpPr/>
          <p:nvPr/>
        </p:nvSpPr>
        <p:spPr>
          <a:xfrm>
            <a:off x="6400800" y="5224762"/>
            <a:ext cx="57912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只签场次合作并含道德条款，出事 4 小时内下线物料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3" name="Shape 81"/>
          <p:cNvSpPr/>
          <p:nvPr/>
        </p:nvSpPr>
        <p:spPr>
          <a:xfrm>
            <a:off x="10582275" y="4391025"/>
            <a:ext cx="190500" cy="190500"/>
          </a:xfrm>
          <a:prstGeom prst="roundRect">
            <a:avLst>
              <a:gd name="adj" fmla="val 15000"/>
            </a:avLst>
          </a:prstGeom>
          <a:noFill/>
          <a:ln w="19050">
            <a:solidFill>
              <a:srgbClr val="B3A6C7"/>
            </a:solidFill>
            <a:prstDash val="solid"/>
          </a:ln>
        </p:spPr>
      </p:sp>
      <p:sp>
        <p:nvSpPr>
          <p:cNvPr id="84" name="Text 82"/>
          <p:cNvSpPr/>
          <p:nvPr/>
        </p:nvSpPr>
        <p:spPr>
          <a:xfrm>
            <a:off x="10877550" y="4405973"/>
            <a:ext cx="1314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批准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5" name="Shape 83"/>
          <p:cNvSpPr/>
          <p:nvPr/>
        </p:nvSpPr>
        <p:spPr>
          <a:xfrm>
            <a:off x="10582275" y="4924425"/>
            <a:ext cx="190500" cy="190500"/>
          </a:xfrm>
          <a:prstGeom prst="roundRect">
            <a:avLst>
              <a:gd name="adj" fmla="val 15000"/>
            </a:avLst>
          </a:prstGeom>
          <a:noFill/>
          <a:ln w="19050">
            <a:solidFill>
              <a:srgbClr val="B3A6C7"/>
            </a:solidFill>
            <a:prstDash val="solid"/>
          </a:ln>
        </p:spPr>
      </p:sp>
      <p:sp>
        <p:nvSpPr>
          <p:cNvPr id="86" name="Text 84"/>
          <p:cNvSpPr/>
          <p:nvPr/>
        </p:nvSpPr>
        <p:spPr>
          <a:xfrm>
            <a:off x="10877550" y="4939373"/>
            <a:ext cx="1314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再议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7" name="Text 85"/>
          <p:cNvSpPr/>
          <p:nvPr/>
        </p:nvSpPr>
        <p:spPr>
          <a:xfrm>
            <a:off x="10477500" y="5471327"/>
            <a:ext cx="17145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见 13 页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vg2pptx-gradient-s0017-000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2A1E3F">
                  <a:alpha val="95000"/>
                </a:srgbClr>
              </a:gs>
              <a:gs pos="50000">
                <a:srgbClr val="2A1E3F">
                  <a:alpha val="60000"/>
                </a:srgbClr>
              </a:gs>
              <a:gs pos="100000">
                <a:srgbClr val="2A1E3F">
                  <a:alpha val="30000"/>
                </a:srgbClr>
              </a:gs>
            </a:gsLst>
            <a:lin ang="162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609600" y="609600"/>
            <a:ext cx="638175" cy="285750"/>
          </a:xfrm>
          <a:prstGeom prst="roundRect">
            <a:avLst>
              <a:gd name="adj" fmla="val 20000"/>
            </a:avLst>
          </a:prstGeom>
          <a:solidFill>
            <a:srgbClr val="E84F8A"/>
          </a:solidFill>
          <a:ln/>
        </p:spPr>
      </p:sp>
      <p:sp>
        <p:nvSpPr>
          <p:cNvPr id="5" name="Text 2"/>
          <p:cNvSpPr/>
          <p:nvPr/>
        </p:nvSpPr>
        <p:spPr>
          <a:xfrm>
            <a:off x="0" y="690139"/>
            <a:ext cx="180022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spc="75" kern="0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下</a:t>
            </a:r>
            <a:pPr algn="ctr" indent="0" marL="0">
              <a:buNone/>
            </a:pPr>
            <a:r>
              <a:rPr lang="en-US" sz="900" b="1" spc="75" kern="0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ctr" indent="0" marL="0">
              <a:buNone/>
            </a:pPr>
            <a:r>
              <a:rPr lang="en-US" sz="900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步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1190625" y="609600"/>
            <a:ext cx="2486025" cy="285750"/>
          </a:xfrm>
          <a:prstGeom prst="roundRect">
            <a:avLst>
              <a:gd name="adj" fmla="val 20000"/>
            </a:avLst>
          </a:prstGeom>
          <a:solidFill>
            <a:srgbClr val="35284E"/>
          </a:solidFill>
          <a:ln/>
        </p:spPr>
      </p:sp>
      <p:sp>
        <p:nvSpPr>
          <p:cNvPr id="7" name="Text 4"/>
          <p:cNvSpPr/>
          <p:nvPr/>
        </p:nvSpPr>
        <p:spPr>
          <a:xfrm>
            <a:off x="1323975" y="671812"/>
            <a:ext cx="1086802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开场前，散场后 · 2027 夏季演唱会季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1200150" y="609600"/>
            <a:ext cx="0" cy="285750"/>
          </a:xfrm>
          <a:prstGeom prst="line">
            <a:avLst/>
          </a:prstGeom>
          <a:noFill/>
          <a:ln w="19050">
            <a:solidFill>
              <a:srgbClr val="2A1E3F"/>
            </a:solidFill>
            <a:prstDash val="dash"/>
          </a:ln>
        </p:spPr>
      </p:sp>
      <p:sp>
        <p:nvSpPr>
          <p:cNvPr id="9" name="Shape 6"/>
          <p:cNvSpPr/>
          <p:nvPr/>
        </p:nvSpPr>
        <p:spPr>
          <a:xfrm>
            <a:off x="1133475" y="552450"/>
            <a:ext cx="114300" cy="11430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10" name="Shape 7"/>
          <p:cNvSpPr/>
          <p:nvPr/>
        </p:nvSpPr>
        <p:spPr>
          <a:xfrm>
            <a:off x="1133475" y="838200"/>
            <a:ext cx="114300" cy="114300"/>
          </a:xfrm>
          <a:prstGeom prst="ellipse">
            <a:avLst/>
          </a:prstGeom>
          <a:solidFill>
            <a:srgbClr val="2A1E3F"/>
          </a:solidFill>
          <a:ln/>
        </p:spPr>
      </p:sp>
      <p:sp>
        <p:nvSpPr>
          <p:cNvPr id="11" name="Text 8"/>
          <p:cNvSpPr/>
          <p:nvPr/>
        </p:nvSpPr>
        <p:spPr>
          <a:xfrm>
            <a:off x="609600" y="2902581"/>
            <a:ext cx="11582400" cy="822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 月拍板，11 月开谈第一站</a:t>
            </a:r>
            <a:endParaRPr lang="en-US" sz="54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1424591" y="4476750"/>
            <a:ext cx="2366359" cy="0"/>
          </a:xfrm>
          <a:prstGeom prst="line">
            <a:avLst/>
          </a:prstGeom>
          <a:noFill/>
          <a:ln w="19050">
            <a:solidFill>
              <a:srgbClr val="4A3A66"/>
            </a:solidFill>
            <a:prstDash val="dash"/>
          </a:ln>
        </p:spPr>
      </p:sp>
      <p:sp>
        <p:nvSpPr>
          <p:cNvPr id="13" name="Shape 10"/>
          <p:cNvSpPr/>
          <p:nvPr/>
        </p:nvSpPr>
        <p:spPr>
          <a:xfrm>
            <a:off x="609600" y="4400550"/>
            <a:ext cx="152400" cy="152400"/>
          </a:xfrm>
          <a:prstGeom prst="ellipse">
            <a:avLst/>
          </a:prstGeom>
          <a:solidFill>
            <a:srgbClr val="E84F8A"/>
          </a:solidFill>
          <a:ln/>
        </p:spPr>
      </p:sp>
      <p:sp>
        <p:nvSpPr>
          <p:cNvPr id="14" name="Text 11"/>
          <p:cNvSpPr/>
          <p:nvPr/>
        </p:nvSpPr>
        <p:spPr>
          <a:xfrm>
            <a:off x="876300" y="4378483"/>
            <a:ext cx="113157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 月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876300" y="4691723"/>
            <a:ext cx="113157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拿出首批城市和场次清单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4663091" y="4476750"/>
            <a:ext cx="2366359" cy="0"/>
          </a:xfrm>
          <a:prstGeom prst="line">
            <a:avLst/>
          </a:prstGeom>
          <a:noFill/>
          <a:ln w="19050">
            <a:solidFill>
              <a:srgbClr val="4A3A66"/>
            </a:solidFill>
            <a:prstDash val="dash"/>
          </a:ln>
        </p:spPr>
      </p:sp>
      <p:sp>
        <p:nvSpPr>
          <p:cNvPr id="17" name="Shape 14"/>
          <p:cNvSpPr/>
          <p:nvPr/>
        </p:nvSpPr>
        <p:spPr>
          <a:xfrm>
            <a:off x="3848100" y="4400550"/>
            <a:ext cx="152400" cy="152400"/>
          </a:xfrm>
          <a:prstGeom prst="ellipse">
            <a:avLst/>
          </a:prstGeom>
          <a:solidFill>
            <a:srgbClr val="F0B429"/>
          </a:solidFill>
          <a:ln/>
        </p:spPr>
      </p:sp>
      <p:sp>
        <p:nvSpPr>
          <p:cNvPr id="18" name="Text 15"/>
          <p:cNvSpPr/>
          <p:nvPr/>
        </p:nvSpPr>
        <p:spPr>
          <a:xfrm>
            <a:off x="4114800" y="4378483"/>
            <a:ext cx="80772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 月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4114800" y="4691723"/>
            <a:ext cx="80772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联名包装立项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7086600" y="4400550"/>
            <a:ext cx="152400" cy="152400"/>
          </a:xfrm>
          <a:prstGeom prst="ellipse">
            <a:avLst/>
          </a:prstGeom>
          <a:solidFill>
            <a:srgbClr val="4FC1E9"/>
          </a:solidFill>
          <a:ln/>
        </p:spPr>
      </p:sp>
      <p:sp>
        <p:nvSpPr>
          <p:cNvPr id="21" name="Text 18"/>
          <p:cNvSpPr/>
          <p:nvPr/>
        </p:nvSpPr>
        <p:spPr>
          <a:xfrm>
            <a:off x="7353300" y="4378483"/>
            <a:ext cx="48387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6F2F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2027 年 6 月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7353300" y="4691723"/>
            <a:ext cx="48387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B3A6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首站开场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Shape 20"/>
          <p:cNvSpPr/>
          <p:nvPr/>
        </p:nvSpPr>
        <p:spPr>
          <a:xfrm>
            <a:off x="609600" y="5524500"/>
            <a:ext cx="2476500" cy="533400"/>
          </a:xfrm>
          <a:prstGeom prst="roundRect">
            <a:avLst>
              <a:gd name="adj" fmla="val 50000"/>
            </a:avLst>
          </a:prstGeom>
          <a:solidFill>
            <a:srgbClr val="E84F8A"/>
          </a:solidFill>
          <a:ln/>
        </p:spPr>
      </p:sp>
      <p:sp>
        <p:nvSpPr>
          <p:cNvPr id="24" name="Text 21"/>
          <p:cNvSpPr/>
          <p:nvPr/>
        </p:nvSpPr>
        <p:spPr>
          <a:xfrm>
            <a:off x="0" y="5684131"/>
            <a:ext cx="36957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A1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拍板，开场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1980-01-01T00:00:00Z</dcterms:created>
  <dcterms:modified xsi:type="dcterms:W3CDTF">1980-01-01T00:00:00Z</dcterms:modified>
</cp:coreProperties>
</file>