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marketing team's proposal to management on whether to put the summer 2027 budget behind large concerts, and how. We start with the one-line plan, then why live shows, why concerts rather than festivals, the summer calendar and who the audience is. Then the touchpoint map, what peers have done, how we will attribute sales, the city ticket-stub schemes, risks and Plan B, the timeline, the KPI board and the budget split, and we close on four decisions for management. Market figures come from the China Association of Performing Arts (CAPA), its joint reports with Dengta Pro, and press reports, with a source on every data page. The plan contains none of our own sales, user or budget figures: everything about us is written as a plan or as something to test. The cover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in one line. The campaign is called Before the Show, After the Encore. We do not chase naming rights inside the stadium. We meet fans in the hours before they go in and after they come out: drink stations outside the venue, co-branded packs, and a drink in exchange for a ticket stub. The following pages show why. Nearly two in three big-concert fans travel from another city, most stay two days or more, and nearly all of them eat locally, so their time and money are spent outside the venue. Inside belongs to the promoter and the venue, and Beijing police have banned bottled drinks at large events. Every touchpoint carries a code (cup codes, pack codes, store vouchers), so after the first stop we can count what worked before we spend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live shows. Shows with 5,000 or more seats, which means stadium and arena concerts and festivals, drew 43.39 million admissions in 2025, up 18.81%, and took RMB 32.45 billion at the box office, up 9.49%. Dividing by China's total live-show box office of RMB 61.66 billion gives about 52.6%, so big live shows are now the core of the market. The first half of 2026 is growing faster still: 23.28 million admissions, up 20.37%, and RMB 17.11 billion, up 17.70%. We sell drinks, so we count people rather than tickets, and that is the number on this page. Note that CAPA restated its 2025 national figures on a comparable basis, so admissions from different years should not be joined into one trend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concerts rather than festivals. Both are big live shows of 5,000 or more, but they are moving apart. In 2025 large concerts numbered 2,496, took RMB 29.56 billion, up 13.7%, and drew nearly 38 million admissions, up 30.8%. Large festivals numbered 547, flat on the year, and took RMB 2.89 billion, up 22%, but admissions fell 6.1% to 5.46 million: prices up, people down. Dengta Pro's platform figures for the first half of 2026 show a wider gap, RMB 14.54 billion for concerts against RMB 0.98 billion for festivals. These are company figures and do not add up with CAPA's. On supply, tickets on sale per concert rose 11% in the first half. For festivals, an industry source told Jiemian there were about 40 shows from March to May this year against more than 90 a year earlier, with Foshan Strawberry and Changsha Malanshan among those cancelled or postponed, and sponsors vetting deals harder. So the summer 2027 budget goes to concerts.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summer calendar. In the CAPA and Dengta Pro report on 2024, large concerts had box office highs in May, August, September and November, and the number of shows peaked in August and September. Festivals peak twice, over the May Day and National Day holidays, with more than 60 shows at May Day and more than 40 at National Day. July to September is only their second tier. The report's monthly chart carries no values, so we mark peaks rather than drawing a curve. Dengta Pro's first-half 2026 figures agree: May was the biggest concert month at RMB 4.73 billion. We set the 2027 season for June to September, covering the summer break and the August and September concert peak.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comes. In 2024, 66.1% of large-concert audiences were women and 74.9% were aged 18 to 34, adding 25.8% aged 18 to 24, 31.1% aged 25 to 29 and 18.0% aged 30 to 34. Festival crowds are younger still: 84.9% aged 18 to 34, 67.1% women. In 2025, people born in 2000 or later made up 32.5% of the live music audience. That is exactly who a young drinks brand wants. But the market is not the show. Household-name singers pull the age up: 44.5% of Dao Lang's 2024 tour audience was 50 or older, against 20.3% for Wakin Chau and 10.7% for Andy Lau. So we choose shows by the artist's own audience profile, not by the market average. That is our first test for any artist: their audience overlaps with 18 to 34. Then many tour dates, no public controversy, and acceptance of a morals clause. The profile data come from the Dengta platform, so they are effectively company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they come from. In 2024, 64.2% of large-concert audiences travelled from another city, and 62.2% of festival audiences. By the tier of the host city, shows in Tier 1 cities still draw 46.5% local fans, while in Tier 4 cities locals are only 18.6% and 48.5% come from elsewhere in the province. The smaller the city, the more outsiders. The cities with the highest share of travelling concert fans were Xianyang at 93.4%, Yantai at 88.7% and Changzhou at 87.9%. Reports of the 2025 figures, 64.6% for concerts and 68.4% for festivals, disagree on whether they count other cities or other provinces, so we use the checked 2024 numbers. For us it means fans take the train, check into a hotel and eat out, so stations, hotels, late-night food and the city itself are all touchpoints. The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on-site journey: one travelling fan's concert weekend. A survey commissioned by CAPA asked 830 people about their last out-of-town concert in 2024. 78.5% stayed two days or more: 41.5% two days, 24.2% three. 98.4% ate locally, 68.1% paid for city transport, 64.7% went shopping, merchandise included, and 30.2% bought tickets for local sights. Total spending at the destination on that trip was RMB 500 to 2,000 for 52%. These are shares of people with each kind of spending, not a split of the money, so we do not draw a spending pie. Rail operators ran more than 100 fan trains in 2025. The show itself belongs to the promoter and venue, so our touchpoints sit before the show, after it, and the next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touchpoint map: four places, one job in each. Outside: drink stations in the queues and at shuttle points, freshly made cups drunk on the spot, a code printed on every cup. Inside: the promoter and venue decide, and we only discuss official drinks and fan activities they allow. After: refreshments at the shuttle stops and late-night store vouchers. City: we sign up as a ticket-stub merchant, so a stub buys a drink in our stores, and we sell a city-edition co-branded pack. Beijing police listed bottled drinks among banned items in their notice for large events over the 2026 Dragon Boat holiday. That applies to Beijing at that time, not nationally, but it shows that getting bottles into venues is unreliable, so we never hand out bottles for fans to carry in. All four images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peers have done. Drinks, tea and dairy brands already have a full playbook at live shows: naming rights, drink stations, tie-in combos, co-branded packs, buy-a-product-win-a-ticket and scan-to-win. Hushang Ayi ran a two-cup combo with Jason Zhang's 2024 tour in more than 700 stores across 12 cities and, by company and platform figures, sold 10,000 in ten minutes, while its ordering system also crashed. Zhanma named every drink station at Strawberry Festival Xinjiang. The nearly 80,000 fans were the whole festival, not people reached by the brand. Changqing's co-branded pack let shoppers win tickets by buying yogurt, with no results disclosed. Yili Xujinhuan and Yanghe reported impressions and video views. The key point is that published results are almost all self-reported impressions, trending topics and sell-outs. We could not find a single published, attributable figure for sales or repeat purchase. That is the gap this plan closes: every contact has to count back to sales.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we attribute. Every touchpoint issues a code: the cup code at drink stations, the pack code on co-branded packs and the store voucher for stub swaps, each carrying the city and the show. Fans scan to get a store voucher in our mini program, redeem it in our stores or convenience stores, and each redemption traces back to a show and a touchpoint. Then we check whether people who scanned buy again within 30 days. The last step matters most: comparing show cities with similar cities that had no show, on co-branded and store sales, tells us whether the extra sales came from the concert. The table says what each code can tell us and what the first stop still has to test. The central question is whether a free sample at the venue turns into a store purchase. No peer has published a figure for that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with cities. Cities are already reaching out to travelling fans. A State Council General Office document in January 2025 made travelling for a show a national measure. Nanjing's 1+3 scheme, running since May 2025, gives discounts at sights, hotels and restaurants, and malls to anyone holding a ticket on the day of a show or within a week either side. 453 merchants had joined by October. Shanghai's Pudong district ran stub rewards from May to September 2025: e-tickets bought hotel and sight discounts, with the district paying 30% and merchants 20%, and booking names had to match ticket names. Qingdao's stub economy 3.0 this year has more than 800 merchants, longer metro hours and post-show shuttle lines. CAPA estimates that each RMB 1 of large-show tickets brought RMB 6.85 of other spending in 2025, more than RMB 220 billion in all, but the method is unpublished. It explains why cities court shows. It cannot measure our return. Our move is to join these schemes as a stub merchant: show a stub in our stores and get a drink, with the voucher coded like everything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 and Plan B. All six risks have happened in the past two years. Weather: in July 2026 Typhoon Bavi cancelled three G.E.M. shows in Hangzhou, and the promoter refunded tickets and covered travel and hotels. In May a gale damaged the stage at the Bubble Island festival in Tianjin. Our station kit can move to another city, and vouchers follow the new date. Execution: at Genki Forest's own Beijing festival on 1 May 2025 a band arrived late, the headline set shrank from the advertised 30 minutes to about seven, the crowd chanted for refunds and the brand's social account was swamped. When a brand runs the festival, the brand takes the blame, so we will not run one. Promoters run the stage and we run the stations outside. Artists: after the Zhang Zhehan affair in August 2021, Wahaha cut ties first and 26 brands followed within 4 hours 21 minutes. We sign show-level deals only, no endorsements, with a morals clause, and take every asset down within four hours if needed. Scalpers: a ring in Zhenjiang grabbed more than 60,000 tickets in two years and made over RMB 16 million. Prize tickets are real-name, so the winner is the person who attends. Refunds: the China Consumers' Association says concert complaints doubled in the first half of 2025 and more than 90% concerned refunds, so prize-ticket refund rules are set out in advance. The last one is ours alone: Beijing police listed bottled drinks as banned at large events over the 2026 Dragon Boat holiday. That is a Beijing notice, not a national rule, but our default is freshly made cups finished on the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timeline. Sign-off this October. From November to January we choose cities and negotiate with promoters and venues, favouring cities with many concerts, a high share of travelling fans and an existing ticket-stub scheme. Co-branded pack design starts in December and production finishes before May, with the pack codes printed in production. The attribution board, stub merchants and store vouchers are also ready by May. The first stop opens in June 2027, the most important bar on the chart: the second budget tranche is released only if the first stop passes review. July to September is the full concert season, covering the August and September peak, and the final review is due at the end of September.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KPI board. Only numbers we can redeem go on the board. Impressions and trending topics stay off. Six measures. Cup codes: cups picked up and scanned at stations, by city and show. Voucher redemption: vouchers redeemed within seven days of the show divided by vouchers issued. Co-brand uplift: weekly co-branded sales in show cities minus similar control cities, the closest we get to true incremental sales. Thirty-day repeat: the share of scanned members who buy again within 30 days. Stub swaps: stub redemptions by city and merchant. Sentiment: the share of negative mentions, where a trigger starts the four-hour response. We set no targets yet, because no published case gives a credible baseline. The first stop sets the baseline, and targets for the second tranche follow. The board goes to management every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budget split. We show categories and proposed shares only. Amounts will be submitted separately. Drink stations and kit take 30%, the largest share. Co-branded packs and store activity take 25%. Stub deals and ticket prizes 15%. Content and online 15%. Attribution and data 8% and contingency 7%: together 15%, ring-fenced and not to be moved. Without attribution we cannot say what the money did. Without contingency, a typhoon or a postponement means asking for more mid-season. The money is released in two tranches, the second only after the first stop passes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decisions for today. First, direction: in summer 2027 we back the outside of the venue and the city at large concerts, with no naming rights and no festival of our own, from June to September. Second, budget: six categories, released in two tranches, the second only after the first stop passes review, with amounts submitted separately. Third, the attribution rule: no code, no project. The board goes to management weekly and targets are set after the first stop. Fourth, risk authority: artist deals are show-level with a morals clause, and if something happens the head of marketing can take down every asset within four hours without waiting for sign-off. In 2021, 26 brands walked away in just over four hours. Slow is costly.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decide today, we bring the first list of cities and shows in November and start talks with promoters for the first stop, kick off the co-branded packs in December, and open the first stop in June 2027. The background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4.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0-0000"/>
          <p:cNvSpPr/>
          <p:nvPr/>
        </p:nvSpPr>
        <p:spPr>
          <a:xfrm>
            <a:off x="0" y="0"/>
            <a:ext cx="12192000" cy="6858000"/>
          </a:xfrm>
          <a:prstGeom prst="rect">
            <a:avLst/>
          </a:prstGeom>
          <a:gradFill rotWithShape="1">
            <a:gsLst>
              <a:gs pos="0">
                <a:srgbClr val="2A1E3F">
                  <a:alpha val="97000"/>
                </a:srgbClr>
              </a:gs>
              <a:gs pos="40000">
                <a:srgbClr val="2A1E3F">
                  <a:alpha val="75000"/>
                </a:srgbClr>
              </a:gs>
              <a:gs pos="72000">
                <a:srgbClr val="2A1E3F">
                  <a:alpha val="10000"/>
                </a:srgbClr>
              </a:gs>
            </a:gsLst>
            <a:lin ang="16200000" scaled="1"/>
          </a:gradFill>
          <a:ln/>
        </p:spPr>
      </p:sp>
      <p:sp>
        <p:nvSpPr>
          <p:cNvPr id="4" name="Shape 1"/>
          <p:cNvSpPr/>
          <p:nvPr/>
        </p:nvSpPr>
        <p:spPr>
          <a:xfrm>
            <a:off x="8984707" y="5239573"/>
            <a:ext cx="93284" cy="83950"/>
          </a:xfrm>
          <a:custGeom>
            <a:avLst/>
            <a:gdLst/>
            <a:ahLst/>
            <a:cxnLst/>
            <a:rect l="l" t="t" r="r" b="b"/>
            <a:pathLst>
              <a:path w="93284" h="83950">
                <a:moveTo>
                  <a:pt x="34325" y="2892"/>
                </a:moveTo>
                <a:lnTo>
                  <a:pt x="87569" y="42992"/>
                </a:lnTo>
                <a:arcTo hR="14288" wR="14288" stAng="18412194" swAng="5400000"/>
                <a:lnTo>
                  <a:pt x="78902" y="78235"/>
                </a:lnTo>
                <a:arcTo hR="14288" wR="14288" stAng="2212194" swAng="5400000"/>
                <a:lnTo>
                  <a:pt x="5654" y="40897"/>
                </a:lnTo>
                <a:arcTo hR="14288" wR="14288" stAng="7630501" swAng="5395493"/>
                <a:lnTo>
                  <a:pt x="14322" y="5654"/>
                </a:lnTo>
                <a:arcTo hR="14288" wR="14288" stAng="13030501" swAng="5395493"/>
                <a:close/>
              </a:path>
            </a:pathLst>
          </a:custGeom>
          <a:solidFill>
            <a:srgbClr val="E84F8A">
              <a:alpha val="90000"/>
            </a:srgbClr>
          </a:solidFill>
          <a:ln/>
        </p:spPr>
      </p:sp>
      <p:sp>
        <p:nvSpPr>
          <p:cNvPr id="5" name="Shape 2"/>
          <p:cNvSpPr/>
          <p:nvPr/>
        </p:nvSpPr>
        <p:spPr>
          <a:xfrm>
            <a:off x="11132205" y="3691941"/>
            <a:ext cx="101676" cy="126866"/>
          </a:xfrm>
          <a:custGeom>
            <a:avLst/>
            <a:gdLst/>
            <a:ahLst/>
            <a:cxnLst/>
            <a:rect l="l" t="t" r="r" b="b"/>
            <a:pathLst>
              <a:path w="101676" h="126866">
                <a:moveTo>
                  <a:pt x="2330" y="94341"/>
                </a:moveTo>
                <a:lnTo>
                  <a:pt x="59385" y="6521"/>
                </a:lnTo>
                <a:arcTo hR="14288" wR="14288" stAng="12775710" swAng="5415279"/>
                <a:lnTo>
                  <a:pt x="95199" y="12712"/>
                </a:lnTo>
                <a:arcTo hR="14288" wR="14288" stAng="18188200" swAng="5383575"/>
                <a:lnTo>
                  <a:pt x="42335" y="120345"/>
                </a:lnTo>
                <a:arcTo hR="14288" wR="14288" stAng="1975710" swAng="5415279"/>
                <a:lnTo>
                  <a:pt x="6521" y="114153"/>
                </a:lnTo>
                <a:arcTo hR="14288" wR="14288" stAng="7375710" swAng="5415279"/>
                <a:close/>
              </a:path>
            </a:pathLst>
          </a:custGeom>
          <a:solidFill>
            <a:srgbClr val="4FC1E9">
              <a:alpha val="90000"/>
            </a:srgbClr>
          </a:solidFill>
          <a:ln/>
        </p:spPr>
      </p:sp>
      <p:sp>
        <p:nvSpPr>
          <p:cNvPr id="6" name="Shape 3"/>
          <p:cNvSpPr/>
          <p:nvPr/>
        </p:nvSpPr>
        <p:spPr>
          <a:xfrm>
            <a:off x="10521723" y="5086069"/>
            <a:ext cx="129487" cy="96003"/>
          </a:xfrm>
          <a:custGeom>
            <a:avLst/>
            <a:gdLst/>
            <a:ahLst/>
            <a:cxnLst/>
            <a:rect l="l" t="t" r="r" b="b"/>
            <a:pathLst>
              <a:path w="129487" h="96003">
                <a:moveTo>
                  <a:pt x="30453" y="1805"/>
                </a:moveTo>
                <a:lnTo>
                  <a:pt x="122084" y="52574"/>
                </a:lnTo>
                <a:arcTo hR="14288" wR="14288" stAng="17928453" swAng="5407410"/>
                <a:lnTo>
                  <a:pt x="118464" y="88673"/>
                </a:lnTo>
                <a:arcTo hR="14288" wR="14288" stAng="1748493" swAng="5398472"/>
                <a:lnTo>
                  <a:pt x="7403" y="43430"/>
                </a:lnTo>
                <a:arcTo hR="14288" wR="14288" stAng="7128453" swAng="5407410"/>
                <a:lnTo>
                  <a:pt x="11022" y="7330"/>
                </a:lnTo>
                <a:arcTo hR="14288" wR="14288" stAng="12548493" swAng="5398472"/>
                <a:close/>
              </a:path>
            </a:pathLst>
          </a:custGeom>
          <a:solidFill>
            <a:srgbClr val="9BE36D">
              <a:alpha val="90000"/>
            </a:srgbClr>
          </a:solidFill>
          <a:ln/>
        </p:spPr>
      </p:sp>
      <p:sp>
        <p:nvSpPr>
          <p:cNvPr id="7" name="Shape 4"/>
          <p:cNvSpPr/>
          <p:nvPr/>
        </p:nvSpPr>
        <p:spPr>
          <a:xfrm>
            <a:off x="10873158" y="4060497"/>
            <a:ext cx="78412" cy="95843"/>
          </a:xfrm>
          <a:custGeom>
            <a:avLst/>
            <a:gdLst/>
            <a:ahLst/>
            <a:cxnLst/>
            <a:rect l="l" t="t" r="r" b="b"/>
            <a:pathLst>
              <a:path w="78412" h="95843">
                <a:moveTo>
                  <a:pt x="43159" y="7155"/>
                </a:moveTo>
                <a:lnTo>
                  <a:pt x="76497" y="64876"/>
                </a:lnTo>
                <a:arcTo hR="14288" wR="14288" stAng="19799192" swAng="5403820"/>
                <a:lnTo>
                  <a:pt x="54780" y="93927"/>
                </a:lnTo>
                <a:arcTo hR="14288" wR="14288" stAng="3599192" swAng="5403820"/>
                <a:lnTo>
                  <a:pt x="1916" y="30967"/>
                </a:lnTo>
                <a:arcTo hR="14288" wR="14288" stAng="8999192" swAng="5403820"/>
                <a:lnTo>
                  <a:pt x="23633" y="1916"/>
                </a:lnTo>
                <a:arcTo hR="14288" wR="14288" stAng="14399192" swAng="5403820"/>
                <a:close/>
              </a:path>
            </a:pathLst>
          </a:custGeom>
          <a:solidFill>
            <a:srgbClr val="E84F8A">
              <a:alpha val="90000"/>
            </a:srgbClr>
          </a:solidFill>
          <a:ln/>
        </p:spPr>
      </p:sp>
      <p:sp>
        <p:nvSpPr>
          <p:cNvPr id="8" name="Shape 5"/>
          <p:cNvSpPr/>
          <p:nvPr/>
        </p:nvSpPr>
        <p:spPr>
          <a:xfrm>
            <a:off x="8666155" y="3670007"/>
            <a:ext cx="97409" cy="57878"/>
          </a:xfrm>
          <a:custGeom>
            <a:avLst/>
            <a:gdLst/>
            <a:ahLst/>
            <a:cxnLst/>
            <a:rect l="l" t="t" r="r" b="b"/>
            <a:pathLst>
              <a:path w="97409" h="57878">
                <a:moveTo>
                  <a:pt x="19502" y="166"/>
                </a:moveTo>
                <a:lnTo>
                  <a:pt x="85415" y="10644"/>
                </a:lnTo>
                <a:arcTo hR="14288" wR="14288" stAng="16754189" swAng="5396944"/>
                <a:lnTo>
                  <a:pt x="94273" y="45791"/>
                </a:lnTo>
                <a:arcTo hR="14288" wR="14288" stAng="531563" swAng="5415966"/>
                <a:lnTo>
                  <a:pt x="12072" y="47220"/>
                </a:lnTo>
                <a:arcTo hR="14288" wR="14288" stAng="5935123" swAng="5389763"/>
                <a:lnTo>
                  <a:pt x="3214" y="12072"/>
                </a:lnTo>
                <a:arcTo hR="14288" wR="14288" stAng="11335123" swAng="5389763"/>
                <a:close/>
              </a:path>
            </a:pathLst>
          </a:custGeom>
          <a:solidFill>
            <a:srgbClr val="F0B429">
              <a:alpha val="90000"/>
            </a:srgbClr>
          </a:solidFill>
          <a:ln/>
        </p:spPr>
      </p:sp>
      <p:sp>
        <p:nvSpPr>
          <p:cNvPr id="9" name="Shape 6"/>
          <p:cNvSpPr/>
          <p:nvPr/>
        </p:nvSpPr>
        <p:spPr>
          <a:xfrm>
            <a:off x="9289140" y="4454445"/>
            <a:ext cx="57669" cy="39567"/>
          </a:xfrm>
          <a:custGeom>
            <a:avLst/>
            <a:gdLst/>
            <a:ahLst/>
            <a:cxnLst/>
            <a:rect l="l" t="t" r="r" b="b"/>
            <a:pathLst>
              <a:path w="57669" h="39567">
                <a:moveTo>
                  <a:pt x="15547" y="16"/>
                </a:moveTo>
                <a:lnTo>
                  <a:pt x="44122" y="1445"/>
                </a:lnTo>
                <a:arcTo hR="14288" wR="14288" stAng="16378284" swAng="5409778"/>
                <a:lnTo>
                  <a:pt x="57171" y="26020"/>
                </a:lnTo>
                <a:arcTo hR="14288" wR="14288" stAng="178284" swAng="5409778"/>
                <a:lnTo>
                  <a:pt x="13547" y="38021"/>
                </a:lnTo>
                <a:arcTo hR="14288" wR="14288" stAng="5578284" swAng="5409778"/>
                <a:lnTo>
                  <a:pt x="593" y="13542"/>
                </a:lnTo>
                <a:arcTo hR="14288" wR="14288" stAng="10979461" swAng="5385714"/>
                <a:close/>
              </a:path>
            </a:pathLst>
          </a:custGeom>
          <a:solidFill>
            <a:srgbClr val="9BE36D">
              <a:alpha val="90000"/>
            </a:srgbClr>
          </a:solidFill>
          <a:ln/>
        </p:spPr>
      </p:sp>
      <p:sp>
        <p:nvSpPr>
          <p:cNvPr id="10" name="Shape 7"/>
          <p:cNvSpPr/>
          <p:nvPr/>
        </p:nvSpPr>
        <p:spPr>
          <a:xfrm>
            <a:off x="9669067" y="4914614"/>
            <a:ext cx="123776" cy="106870"/>
          </a:xfrm>
          <a:custGeom>
            <a:avLst/>
            <a:gdLst/>
            <a:ahLst/>
            <a:cxnLst/>
            <a:rect l="l" t="t" r="r" b="b"/>
            <a:pathLst>
              <a:path w="123776" h="106870">
                <a:moveTo>
                  <a:pt x="34431" y="2857"/>
                </a:moveTo>
                <a:lnTo>
                  <a:pt x="118061" y="65913"/>
                </a:lnTo>
                <a:arcTo hR="14288" wR="14288" stAng="18412194" swAng="5400000"/>
                <a:lnTo>
                  <a:pt x="109393" y="101156"/>
                </a:lnTo>
                <a:arcTo hR="14288" wR="14288" stAng="2212194" swAng="5400000"/>
                <a:lnTo>
                  <a:pt x="5761" y="40957"/>
                </a:lnTo>
                <a:arcTo hR="14288" wR="14288" stAng="7598394" swAng="5432163"/>
                <a:lnTo>
                  <a:pt x="14429" y="5715"/>
                </a:lnTo>
                <a:arcTo hR="14288" wR="14288" stAng="13012194" swAng="5400000"/>
                <a:close/>
              </a:path>
            </a:pathLst>
          </a:custGeom>
          <a:solidFill>
            <a:srgbClr val="E84F8A">
              <a:alpha val="90000"/>
            </a:srgbClr>
          </a:solidFill>
          <a:ln/>
        </p:spPr>
      </p:sp>
      <p:sp>
        <p:nvSpPr>
          <p:cNvPr id="11" name="Shape 8"/>
          <p:cNvSpPr/>
          <p:nvPr/>
        </p:nvSpPr>
        <p:spPr>
          <a:xfrm>
            <a:off x="11498580" y="4417746"/>
            <a:ext cx="100013" cy="88913"/>
          </a:xfrm>
          <a:custGeom>
            <a:avLst/>
            <a:gdLst/>
            <a:ahLst/>
            <a:cxnLst/>
            <a:rect l="l" t="t" r="r" b="b"/>
            <a:pathLst>
              <a:path w="100013" h="88913">
                <a:moveTo>
                  <a:pt x="82201" y="6521"/>
                </a:moveTo>
                <a:lnTo>
                  <a:pt x="97727" y="30524"/>
                </a:lnTo>
                <a:arcTo hR="14288" wR="14288" stAng="19628225" swAng="5383575"/>
                <a:lnTo>
                  <a:pt x="37624" y="86626"/>
                </a:lnTo>
                <a:arcTo hR="14288" wR="14288" stAng="3428225" swAng="5383575"/>
                <a:lnTo>
                  <a:pt x="2286" y="58432"/>
                </a:lnTo>
                <a:arcTo hR="14288" wR="14288" stAng="8828225" swAng="5383575"/>
                <a:lnTo>
                  <a:pt x="62389" y="2330"/>
                </a:lnTo>
                <a:arcTo hR="14288" wR="14288" stAng="14209011" swAng="5415279"/>
                <a:close/>
              </a:path>
            </a:pathLst>
          </a:custGeom>
          <a:solidFill>
            <a:srgbClr val="F0B429">
              <a:alpha val="90000"/>
            </a:srgbClr>
          </a:solidFill>
          <a:ln/>
        </p:spPr>
      </p:sp>
      <p:sp>
        <p:nvSpPr>
          <p:cNvPr id="12" name="Shape 9"/>
          <p:cNvSpPr/>
          <p:nvPr/>
        </p:nvSpPr>
        <p:spPr>
          <a:xfrm>
            <a:off x="10960023" y="5330896"/>
            <a:ext cx="62839" cy="59643"/>
          </a:xfrm>
          <a:custGeom>
            <a:avLst/>
            <a:gdLst/>
            <a:ahLst/>
            <a:cxnLst/>
            <a:rect l="l" t="t" r="r" b="b"/>
            <a:pathLst>
              <a:path w="62839" h="59643">
                <a:moveTo>
                  <a:pt x="31446" y="2056"/>
                </a:moveTo>
                <a:lnTo>
                  <a:pt x="55926" y="16724"/>
                </a:lnTo>
                <a:arcTo hR="14288" wR="14288" stAng="18064270" swAng="5402827"/>
                <a:lnTo>
                  <a:pt x="50973" y="52729"/>
                </a:lnTo>
                <a:arcTo hR="14288" wR="14288" stAng="1864270" swAng="5402827"/>
                <a:lnTo>
                  <a:pt x="6872" y="42823"/>
                </a:lnTo>
                <a:arcTo hR="14288" wR="14288" stAng="7276058" swAng="5371428"/>
                <a:lnTo>
                  <a:pt x="11825" y="6914"/>
                </a:lnTo>
                <a:arcTo hR="14288" wR="14288" stAng="12664270" swAng="5402827"/>
                <a:close/>
              </a:path>
            </a:pathLst>
          </a:custGeom>
          <a:solidFill>
            <a:srgbClr val="9BE36D">
              <a:alpha val="90000"/>
            </a:srgbClr>
          </a:solidFill>
          <a:ln/>
        </p:spPr>
      </p:sp>
      <p:sp>
        <p:nvSpPr>
          <p:cNvPr id="13" name="Shape 10"/>
          <p:cNvSpPr/>
          <p:nvPr/>
        </p:nvSpPr>
        <p:spPr>
          <a:xfrm>
            <a:off x="609600" y="609600"/>
            <a:ext cx="847725" cy="285750"/>
          </a:xfrm>
          <a:prstGeom prst="roundRect">
            <a:avLst>
              <a:gd name="adj" fmla="val 20000"/>
            </a:avLst>
          </a:prstGeom>
          <a:solidFill>
            <a:srgbClr val="E84F8A"/>
          </a:solidFill>
          <a:ln/>
        </p:spPr>
      </p:sp>
      <p:sp>
        <p:nvSpPr>
          <p:cNvPr id="14" name="Text 11"/>
          <p:cNvSpPr/>
          <p:nvPr/>
        </p:nvSpPr>
        <p:spPr>
          <a:xfrm>
            <a:off x="0" y="690139"/>
            <a:ext cx="20097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P</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r</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o</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p</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o</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s</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a</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15" name="Shape 12"/>
          <p:cNvSpPr/>
          <p:nvPr/>
        </p:nvSpPr>
        <p:spPr>
          <a:xfrm>
            <a:off x="1400175" y="609600"/>
            <a:ext cx="2000250" cy="285750"/>
          </a:xfrm>
          <a:prstGeom prst="roundRect">
            <a:avLst>
              <a:gd name="adj" fmla="val 20000"/>
            </a:avLst>
          </a:prstGeom>
          <a:solidFill>
            <a:srgbClr val="35284E"/>
          </a:solidFill>
          <a:ln/>
        </p:spPr>
      </p:sp>
      <p:sp>
        <p:nvSpPr>
          <p:cNvPr id="16" name="Text 13"/>
          <p:cNvSpPr/>
          <p:nvPr/>
        </p:nvSpPr>
        <p:spPr>
          <a:xfrm>
            <a:off x="1533525" y="671812"/>
            <a:ext cx="106584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Marketing · October 2026</a:t>
            </a:r>
            <a:endParaRPr lang="en-US" sz="1050" dirty="0">
              <a:latin typeface="Microsoft YaHei" pitchFamily="34" charset="0"/>
              <a:ea typeface="Microsoft YaHei" pitchFamily="34" charset="-122"/>
              <a:cs typeface="Microsoft YaHei" pitchFamily="34" charset="-120"/>
            </a:endParaRPr>
          </a:p>
        </p:txBody>
      </p:sp>
      <p:sp>
        <p:nvSpPr>
          <p:cNvPr id="17" name="Shape 14"/>
          <p:cNvSpPr/>
          <p:nvPr/>
        </p:nvSpPr>
        <p:spPr>
          <a:xfrm>
            <a:off x="1409700" y="609600"/>
            <a:ext cx="0" cy="285750"/>
          </a:xfrm>
          <a:prstGeom prst="line">
            <a:avLst/>
          </a:prstGeom>
          <a:noFill/>
          <a:ln w="19050">
            <a:solidFill>
              <a:srgbClr val="2A1E3F"/>
            </a:solidFill>
            <a:prstDash val="dash"/>
          </a:ln>
        </p:spPr>
      </p:sp>
      <p:sp>
        <p:nvSpPr>
          <p:cNvPr id="18" name="Shape 15"/>
          <p:cNvSpPr/>
          <p:nvPr/>
        </p:nvSpPr>
        <p:spPr>
          <a:xfrm>
            <a:off x="1343025" y="552450"/>
            <a:ext cx="114300" cy="114300"/>
          </a:xfrm>
          <a:prstGeom prst="ellipse">
            <a:avLst/>
          </a:prstGeom>
          <a:solidFill>
            <a:srgbClr val="2A1E3F"/>
          </a:solidFill>
          <a:ln/>
        </p:spPr>
      </p:sp>
      <p:sp>
        <p:nvSpPr>
          <p:cNvPr id="19" name="Shape 16"/>
          <p:cNvSpPr/>
          <p:nvPr/>
        </p:nvSpPr>
        <p:spPr>
          <a:xfrm>
            <a:off x="1343025" y="838200"/>
            <a:ext cx="114300" cy="114300"/>
          </a:xfrm>
          <a:prstGeom prst="ellipse">
            <a:avLst/>
          </a:prstGeom>
          <a:solidFill>
            <a:srgbClr val="2A1E3F"/>
          </a:solidFill>
          <a:ln/>
        </p:spPr>
      </p:sp>
      <p:sp>
        <p:nvSpPr>
          <p:cNvPr id="20" name="Text 17"/>
          <p:cNvSpPr/>
          <p:nvPr/>
        </p:nvSpPr>
        <p:spPr>
          <a:xfrm>
            <a:off x="609600" y="3864606"/>
            <a:ext cx="11582400" cy="822960"/>
          </a:xfrm>
          <a:prstGeom prst="rect">
            <a:avLst/>
          </a:prstGeom>
          <a:noFill/>
          <a:ln/>
        </p:spPr>
        <p:txBody>
          <a:bodyPr wrap="none" lIns="0" tIns="0" rIns="0" bIns="0" rtlCol="0" anchor="t"/>
          <a:lstStyle/>
          <a:p>
            <a:pPr algn="l" indent="0" marL="0">
              <a:buNone/>
            </a:pPr>
            <a:r>
              <a:rPr lang="en-US" sz="5400" b="1" dirty="0">
                <a:solidFill>
                  <a:srgbClr val="F6F2F9"/>
                </a:solidFill>
                <a:latin typeface="Microsoft YaHei" pitchFamily="34" charset="0"/>
                <a:ea typeface="Microsoft YaHei" pitchFamily="34" charset="-122"/>
                <a:cs typeface="Microsoft YaHei" pitchFamily="34" charset="-120"/>
              </a:rPr>
              <a:t>Summer Concerts 2027</a:t>
            </a:r>
            <a:endParaRPr lang="en-US" sz="5400" dirty="0">
              <a:latin typeface="Microsoft YaHei" pitchFamily="34" charset="0"/>
              <a:ea typeface="Microsoft YaHei" pitchFamily="34" charset="-122"/>
              <a:cs typeface="Microsoft YaHei" pitchFamily="34" charset="-120"/>
            </a:endParaRPr>
          </a:p>
        </p:txBody>
      </p:sp>
      <p:sp>
        <p:nvSpPr>
          <p:cNvPr id="21" name="Text 18"/>
          <p:cNvSpPr/>
          <p:nvPr/>
        </p:nvSpPr>
        <p:spPr>
          <a:xfrm>
            <a:off x="609600" y="4790950"/>
            <a:ext cx="11582400" cy="297180"/>
          </a:xfrm>
          <a:prstGeom prst="rect">
            <a:avLst/>
          </a:prstGeom>
          <a:noFill/>
          <a:ln/>
        </p:spPr>
        <p:txBody>
          <a:bodyPr wrap="none" lIns="0" tIns="0" rIns="0" bIns="0" rtlCol="0" anchor="t"/>
          <a:lstStyle/>
          <a:p>
            <a:pPr algn="l" indent="0" marL="0">
              <a:buNone/>
            </a:pPr>
            <a:r>
              <a:rPr lang="en-US" sz="1950" b="1" dirty="0">
                <a:solidFill>
                  <a:srgbClr val="E84F8A"/>
                </a:solidFill>
                <a:latin typeface="Microsoft YaHei" pitchFamily="34" charset="0"/>
                <a:ea typeface="Microsoft YaHei" pitchFamily="34" charset="-122"/>
                <a:cs typeface="Microsoft YaHei" pitchFamily="34" charset="-120"/>
              </a:rPr>
              <a:t>Before the show, after the encore: meet fans on their concert weekend</a:t>
            </a:r>
            <a:endParaRPr lang="en-US" sz="1950" dirty="0">
              <a:latin typeface="Microsoft YaHei" pitchFamily="34" charset="0"/>
              <a:ea typeface="Microsoft YaHei" pitchFamily="34" charset="-122"/>
              <a:cs typeface="Microsoft YaHei" pitchFamily="34" charset="-120"/>
            </a:endParaRPr>
          </a:p>
        </p:txBody>
      </p:sp>
      <p:sp>
        <p:nvSpPr>
          <p:cNvPr id="22" name="Shape 19"/>
          <p:cNvSpPr/>
          <p:nvPr/>
        </p:nvSpPr>
        <p:spPr>
          <a:xfrm>
            <a:off x="616744" y="5493544"/>
            <a:ext cx="1919288" cy="366713"/>
          </a:xfrm>
          <a:prstGeom prst="roundRect">
            <a:avLst>
              <a:gd name="adj" fmla="val 50000"/>
            </a:avLst>
          </a:prstGeom>
          <a:noFill/>
          <a:ln w="14288">
            <a:solidFill>
              <a:srgbClr val="4A3A66"/>
            </a:solidFill>
            <a:prstDash val="solid"/>
          </a:ln>
        </p:spPr>
      </p:sp>
      <p:sp>
        <p:nvSpPr>
          <p:cNvPr id="23" name="Shape 20"/>
          <p:cNvSpPr/>
          <p:nvPr/>
        </p:nvSpPr>
        <p:spPr>
          <a:xfrm>
            <a:off x="800100" y="5595938"/>
            <a:ext cx="5358" cy="28575"/>
          </a:xfrm>
          <a:custGeom>
            <a:avLst/>
            <a:gdLst/>
            <a:ahLst/>
            <a:cxnLst/>
            <a:rect l="l" t="t" r="r" b="b"/>
            <a:pathLst>
              <a:path w="5358" h="28575">
                <a:moveTo>
                  <a:pt x="0" y="0"/>
                </a:moveTo>
                <a:lnTo>
                  <a:pt x="0" y="28575"/>
                </a:lnTo>
              </a:path>
            </a:pathLst>
          </a:custGeom>
          <a:noFill/>
          <a:ln w="14288">
            <a:solidFill>
              <a:srgbClr val="E84F8A"/>
            </a:solidFill>
            <a:prstDash val="solid"/>
          </a:ln>
        </p:spPr>
      </p:sp>
      <p:sp>
        <p:nvSpPr>
          <p:cNvPr id="24" name="Shape 21"/>
          <p:cNvSpPr/>
          <p:nvPr/>
        </p:nvSpPr>
        <p:spPr>
          <a:xfrm>
            <a:off x="857250" y="5595938"/>
            <a:ext cx="5358" cy="28575"/>
          </a:xfrm>
          <a:custGeom>
            <a:avLst/>
            <a:gdLst/>
            <a:ahLst/>
            <a:cxnLst/>
            <a:rect l="l" t="t" r="r" b="b"/>
            <a:pathLst>
              <a:path w="5358" h="28575">
                <a:moveTo>
                  <a:pt x="0" y="0"/>
                </a:moveTo>
                <a:lnTo>
                  <a:pt x="0" y="28575"/>
                </a:lnTo>
              </a:path>
            </a:pathLst>
          </a:custGeom>
          <a:noFill/>
          <a:ln w="14288">
            <a:solidFill>
              <a:srgbClr val="E84F8A"/>
            </a:solidFill>
            <a:prstDash val="solid"/>
          </a:ln>
        </p:spPr>
      </p:sp>
      <p:sp>
        <p:nvSpPr>
          <p:cNvPr id="25" name="Shape 22"/>
          <p:cNvSpPr/>
          <p:nvPr/>
        </p:nvSpPr>
        <p:spPr>
          <a:xfrm>
            <a:off x="764381" y="5610225"/>
            <a:ext cx="128588" cy="128588"/>
          </a:xfrm>
          <a:prstGeom prst="roundRect">
            <a:avLst>
              <a:gd name="adj" fmla="val 11111"/>
            </a:avLst>
          </a:prstGeom>
          <a:noFill/>
          <a:ln w="14288">
            <a:solidFill>
              <a:srgbClr val="E84F8A"/>
            </a:solidFill>
            <a:prstDash val="solid"/>
          </a:ln>
        </p:spPr>
      </p:sp>
      <p:sp>
        <p:nvSpPr>
          <p:cNvPr id="26" name="Shape 23"/>
          <p:cNvSpPr/>
          <p:nvPr/>
        </p:nvSpPr>
        <p:spPr>
          <a:xfrm>
            <a:off x="764381" y="5653088"/>
            <a:ext cx="128588" cy="5358"/>
          </a:xfrm>
          <a:custGeom>
            <a:avLst/>
            <a:gdLst/>
            <a:ahLst/>
            <a:cxnLst/>
            <a:rect l="l" t="t" r="r" b="b"/>
            <a:pathLst>
              <a:path w="128588" h="5358">
                <a:moveTo>
                  <a:pt x="0" y="0"/>
                </a:moveTo>
                <a:lnTo>
                  <a:pt x="128588" y="0"/>
                </a:lnTo>
              </a:path>
            </a:pathLst>
          </a:custGeom>
          <a:noFill/>
          <a:ln w="14288">
            <a:solidFill>
              <a:srgbClr val="E84F8A"/>
            </a:solidFill>
            <a:prstDash val="solid"/>
          </a:ln>
        </p:spPr>
      </p:sp>
      <p:sp>
        <p:nvSpPr>
          <p:cNvPr id="27" name="Shape 24"/>
          <p:cNvSpPr/>
          <p:nvPr/>
        </p:nvSpPr>
        <p:spPr>
          <a:xfrm>
            <a:off x="800100" y="5681663"/>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28" name="Shape 25"/>
          <p:cNvSpPr/>
          <p:nvPr/>
        </p:nvSpPr>
        <p:spPr>
          <a:xfrm>
            <a:off x="828675" y="5681663"/>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29" name="Shape 26"/>
          <p:cNvSpPr/>
          <p:nvPr/>
        </p:nvSpPr>
        <p:spPr>
          <a:xfrm>
            <a:off x="857250" y="5681663"/>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30" name="Shape 27"/>
          <p:cNvSpPr/>
          <p:nvPr/>
        </p:nvSpPr>
        <p:spPr>
          <a:xfrm>
            <a:off x="800100" y="5710238"/>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31" name="Shape 28"/>
          <p:cNvSpPr/>
          <p:nvPr/>
        </p:nvSpPr>
        <p:spPr>
          <a:xfrm>
            <a:off x="828675" y="5710238"/>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32" name="Shape 29"/>
          <p:cNvSpPr/>
          <p:nvPr/>
        </p:nvSpPr>
        <p:spPr>
          <a:xfrm>
            <a:off x="857250" y="5710238"/>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33" name="Text 30"/>
          <p:cNvSpPr/>
          <p:nvPr/>
        </p:nvSpPr>
        <p:spPr>
          <a:xfrm>
            <a:off x="1009650" y="5596598"/>
            <a:ext cx="111823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June to September</a:t>
            </a:r>
            <a:endParaRPr lang="en-US" sz="1125" dirty="0">
              <a:latin typeface="Microsoft YaHei" pitchFamily="34" charset="0"/>
              <a:ea typeface="Microsoft YaHei" pitchFamily="34" charset="-122"/>
              <a:cs typeface="Microsoft YaHei" pitchFamily="34" charset="-120"/>
            </a:endParaRPr>
          </a:p>
        </p:txBody>
      </p:sp>
      <p:sp>
        <p:nvSpPr>
          <p:cNvPr id="34" name="Shape 31"/>
          <p:cNvSpPr/>
          <p:nvPr/>
        </p:nvSpPr>
        <p:spPr>
          <a:xfrm>
            <a:off x="2664619" y="5493544"/>
            <a:ext cx="2062163" cy="366713"/>
          </a:xfrm>
          <a:prstGeom prst="roundRect">
            <a:avLst>
              <a:gd name="adj" fmla="val 50000"/>
            </a:avLst>
          </a:prstGeom>
          <a:noFill/>
          <a:ln w="14288">
            <a:solidFill>
              <a:srgbClr val="4A3A66"/>
            </a:solidFill>
            <a:prstDash val="solid"/>
          </a:ln>
        </p:spPr>
      </p:sp>
      <p:sp>
        <p:nvSpPr>
          <p:cNvPr id="35" name="Shape 32"/>
          <p:cNvSpPr/>
          <p:nvPr/>
        </p:nvSpPr>
        <p:spPr>
          <a:xfrm>
            <a:off x="2819400" y="5595938"/>
            <a:ext cx="114300" cy="142873"/>
          </a:xfrm>
          <a:custGeom>
            <a:avLst/>
            <a:gdLst/>
            <a:ahLst/>
            <a:cxnLst/>
            <a:rect l="l" t="t" r="r" b="b"/>
            <a:pathLst>
              <a:path w="114300" h="142873">
                <a:moveTo>
                  <a:pt x="114300" y="57150"/>
                </a:moveTo>
                <a:cubicBezTo>
                  <a:pt x="114300" y="92819"/>
                  <a:pt x="74731" y="129966"/>
                  <a:pt x="61443" y="141439"/>
                </a:cubicBezTo>
                <a:arcTo hR="7144" wR="7144" stAng="3183507" swAng="4432986"/>
                <a:cubicBezTo>
                  <a:pt x="39569" y="129966"/>
                  <a:pt x="0" y="92819"/>
                  <a:pt x="0" y="57150"/>
                </a:cubicBezTo>
                <a:arcTo hR="57150" wR="57150" stAng="10800000" swAng="10800000"/>
              </a:path>
            </a:pathLst>
          </a:custGeom>
          <a:noFill/>
          <a:ln w="14288">
            <a:solidFill>
              <a:srgbClr val="E84F8A"/>
            </a:solidFill>
            <a:prstDash val="solid"/>
          </a:ln>
        </p:spPr>
      </p:sp>
      <p:sp>
        <p:nvSpPr>
          <p:cNvPr id="36" name="Shape 33"/>
          <p:cNvSpPr/>
          <p:nvPr/>
        </p:nvSpPr>
        <p:spPr>
          <a:xfrm>
            <a:off x="2855119" y="5631656"/>
            <a:ext cx="42863" cy="42863"/>
          </a:xfrm>
          <a:prstGeom prst="ellipse">
            <a:avLst/>
          </a:prstGeom>
          <a:noFill/>
          <a:ln w="14288">
            <a:solidFill>
              <a:srgbClr val="E84F8A"/>
            </a:solidFill>
            <a:prstDash val="solid"/>
          </a:ln>
        </p:spPr>
      </p:sp>
      <p:sp>
        <p:nvSpPr>
          <p:cNvPr id="37" name="Text 34"/>
          <p:cNvSpPr/>
          <p:nvPr/>
        </p:nvSpPr>
        <p:spPr>
          <a:xfrm>
            <a:off x="3057525" y="5596598"/>
            <a:ext cx="9134475"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Outside · After · City</a:t>
            </a:r>
            <a:endParaRPr lang="en-US" sz="1125" dirty="0">
              <a:latin typeface="Microsoft YaHei" pitchFamily="34" charset="0"/>
              <a:ea typeface="Microsoft YaHei" pitchFamily="34" charset="-122"/>
              <a:cs typeface="Microsoft YaHei" pitchFamily="34" charset="-120"/>
            </a:endParaRPr>
          </a:p>
        </p:txBody>
      </p:sp>
      <p:sp>
        <p:nvSpPr>
          <p:cNvPr id="38" name="Shape 35"/>
          <p:cNvSpPr/>
          <p:nvPr/>
        </p:nvSpPr>
        <p:spPr>
          <a:xfrm>
            <a:off x="4855369" y="5493544"/>
            <a:ext cx="2509838" cy="366713"/>
          </a:xfrm>
          <a:prstGeom prst="roundRect">
            <a:avLst>
              <a:gd name="adj" fmla="val 50000"/>
            </a:avLst>
          </a:prstGeom>
          <a:noFill/>
          <a:ln w="14288">
            <a:solidFill>
              <a:srgbClr val="4A3A66"/>
            </a:solidFill>
            <a:prstDash val="solid"/>
          </a:ln>
        </p:spPr>
      </p:sp>
      <p:sp>
        <p:nvSpPr>
          <p:cNvPr id="39" name="Shape 36"/>
          <p:cNvSpPr/>
          <p:nvPr/>
        </p:nvSpPr>
        <p:spPr>
          <a:xfrm>
            <a:off x="5003006" y="5603081"/>
            <a:ext cx="35719" cy="35719"/>
          </a:xfrm>
          <a:prstGeom prst="roundRect">
            <a:avLst>
              <a:gd name="adj" fmla="val 20000"/>
            </a:avLst>
          </a:prstGeom>
          <a:noFill/>
          <a:ln w="14288">
            <a:solidFill>
              <a:srgbClr val="E84F8A"/>
            </a:solidFill>
            <a:prstDash val="solid"/>
          </a:ln>
        </p:spPr>
      </p:sp>
      <p:sp>
        <p:nvSpPr>
          <p:cNvPr id="40" name="Shape 37"/>
          <p:cNvSpPr/>
          <p:nvPr/>
        </p:nvSpPr>
        <p:spPr>
          <a:xfrm>
            <a:off x="5095875" y="5603081"/>
            <a:ext cx="35719" cy="35719"/>
          </a:xfrm>
          <a:prstGeom prst="roundRect">
            <a:avLst>
              <a:gd name="adj" fmla="val 20000"/>
            </a:avLst>
          </a:prstGeom>
          <a:noFill/>
          <a:ln w="14288">
            <a:solidFill>
              <a:srgbClr val="E84F8A"/>
            </a:solidFill>
            <a:prstDash val="solid"/>
          </a:ln>
        </p:spPr>
      </p:sp>
      <p:sp>
        <p:nvSpPr>
          <p:cNvPr id="41" name="Shape 38"/>
          <p:cNvSpPr/>
          <p:nvPr/>
        </p:nvSpPr>
        <p:spPr>
          <a:xfrm>
            <a:off x="5003006" y="5695950"/>
            <a:ext cx="35719" cy="35719"/>
          </a:xfrm>
          <a:prstGeom prst="roundRect">
            <a:avLst>
              <a:gd name="adj" fmla="val 20000"/>
            </a:avLst>
          </a:prstGeom>
          <a:noFill/>
          <a:ln w="14288">
            <a:solidFill>
              <a:srgbClr val="E84F8A"/>
            </a:solidFill>
            <a:prstDash val="solid"/>
          </a:ln>
        </p:spPr>
      </p:sp>
      <p:sp>
        <p:nvSpPr>
          <p:cNvPr id="42" name="Shape 39"/>
          <p:cNvSpPr/>
          <p:nvPr/>
        </p:nvSpPr>
        <p:spPr>
          <a:xfrm>
            <a:off x="5095875" y="5695950"/>
            <a:ext cx="35719" cy="35719"/>
          </a:xfrm>
          <a:custGeom>
            <a:avLst/>
            <a:gdLst/>
            <a:ahLst/>
            <a:cxnLst/>
            <a:rect l="l" t="t" r="r" b="b"/>
            <a:pathLst>
              <a:path w="35719" h="35719">
                <a:moveTo>
                  <a:pt x="35719" y="0"/>
                </a:moveTo>
                <a:lnTo>
                  <a:pt x="14288" y="0"/>
                </a:lnTo>
                <a:arcTo hR="14288" wR="14288" stAng="16200000" swAng="-5400000"/>
                <a:lnTo>
                  <a:pt x="0" y="35719"/>
                </a:lnTo>
              </a:path>
            </a:pathLst>
          </a:custGeom>
          <a:noFill/>
          <a:ln w="14288">
            <a:solidFill>
              <a:srgbClr val="E84F8A"/>
            </a:solidFill>
            <a:prstDash val="solid"/>
          </a:ln>
        </p:spPr>
      </p:sp>
      <p:sp>
        <p:nvSpPr>
          <p:cNvPr id="43" name="Shape 40"/>
          <p:cNvSpPr/>
          <p:nvPr/>
        </p:nvSpPr>
        <p:spPr>
          <a:xfrm>
            <a:off x="5131594" y="5731669"/>
            <a:ext cx="5358" cy="5358"/>
          </a:xfrm>
          <a:custGeom>
            <a:avLst/>
            <a:gdLst/>
            <a:ahLst/>
            <a:cxnLst/>
            <a:rect l="l" t="t" r="r" b="b"/>
            <a:pathLst>
              <a:path w="5358" h="5358">
                <a:moveTo>
                  <a:pt x="0" y="0"/>
                </a:moveTo>
                <a:lnTo>
                  <a:pt x="0" y="71"/>
                </a:lnTo>
              </a:path>
            </a:pathLst>
          </a:custGeom>
          <a:noFill/>
          <a:ln w="14288">
            <a:solidFill>
              <a:srgbClr val="E84F8A"/>
            </a:solidFill>
            <a:prstDash val="solid"/>
          </a:ln>
        </p:spPr>
      </p:sp>
      <p:sp>
        <p:nvSpPr>
          <p:cNvPr id="44" name="Shape 41"/>
          <p:cNvSpPr/>
          <p:nvPr/>
        </p:nvSpPr>
        <p:spPr>
          <a:xfrm>
            <a:off x="5031581" y="5631656"/>
            <a:ext cx="35719" cy="35719"/>
          </a:xfrm>
          <a:custGeom>
            <a:avLst/>
            <a:gdLst/>
            <a:ahLst/>
            <a:cxnLst/>
            <a:rect l="l" t="t" r="r" b="b"/>
            <a:pathLst>
              <a:path w="35719" h="35719">
                <a:moveTo>
                  <a:pt x="35719" y="0"/>
                </a:moveTo>
                <a:lnTo>
                  <a:pt x="35719" y="21431"/>
                </a:lnTo>
                <a:arcTo hR="14288" wR="14288" stAng="0" swAng="5400000"/>
                <a:lnTo>
                  <a:pt x="0" y="35719"/>
                </a:lnTo>
              </a:path>
            </a:pathLst>
          </a:custGeom>
          <a:noFill/>
          <a:ln w="14288">
            <a:solidFill>
              <a:srgbClr val="E84F8A"/>
            </a:solidFill>
            <a:prstDash val="solid"/>
          </a:ln>
        </p:spPr>
      </p:sp>
      <p:sp>
        <p:nvSpPr>
          <p:cNvPr id="45" name="Shape 42"/>
          <p:cNvSpPr/>
          <p:nvPr/>
        </p:nvSpPr>
        <p:spPr>
          <a:xfrm>
            <a:off x="5003006" y="5667375"/>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46" name="Shape 43"/>
          <p:cNvSpPr/>
          <p:nvPr/>
        </p:nvSpPr>
        <p:spPr>
          <a:xfrm>
            <a:off x="5067300" y="5603081"/>
            <a:ext cx="5358" cy="5358"/>
          </a:xfrm>
          <a:custGeom>
            <a:avLst/>
            <a:gdLst/>
            <a:ahLst/>
            <a:cxnLst/>
            <a:rect l="l" t="t" r="r" b="b"/>
            <a:pathLst>
              <a:path w="5358" h="5358">
                <a:moveTo>
                  <a:pt x="0" y="0"/>
                </a:moveTo>
                <a:lnTo>
                  <a:pt x="71" y="0"/>
                </a:lnTo>
              </a:path>
            </a:pathLst>
          </a:custGeom>
          <a:noFill/>
          <a:ln w="14288">
            <a:solidFill>
              <a:srgbClr val="E84F8A"/>
            </a:solidFill>
            <a:prstDash val="solid"/>
          </a:ln>
        </p:spPr>
      </p:sp>
      <p:sp>
        <p:nvSpPr>
          <p:cNvPr id="47" name="Shape 44"/>
          <p:cNvSpPr/>
          <p:nvPr/>
        </p:nvSpPr>
        <p:spPr>
          <a:xfrm>
            <a:off x="5067300" y="5695950"/>
            <a:ext cx="5358" cy="5358"/>
          </a:xfrm>
          <a:custGeom>
            <a:avLst/>
            <a:gdLst/>
            <a:ahLst/>
            <a:cxnLst/>
            <a:rect l="l" t="t" r="r" b="b"/>
            <a:pathLst>
              <a:path w="5358" h="5358">
                <a:moveTo>
                  <a:pt x="0" y="0"/>
                </a:moveTo>
                <a:lnTo>
                  <a:pt x="0" y="71"/>
                </a:lnTo>
              </a:path>
            </a:pathLst>
          </a:custGeom>
          <a:noFill/>
          <a:ln w="14288">
            <a:solidFill>
              <a:srgbClr val="E84F8A"/>
            </a:solidFill>
            <a:prstDash val="solid"/>
          </a:ln>
        </p:spPr>
      </p:sp>
      <p:sp>
        <p:nvSpPr>
          <p:cNvPr id="48" name="Shape 45"/>
          <p:cNvSpPr/>
          <p:nvPr/>
        </p:nvSpPr>
        <p:spPr>
          <a:xfrm>
            <a:off x="5095875" y="5667375"/>
            <a:ext cx="7144" cy="5358"/>
          </a:xfrm>
          <a:custGeom>
            <a:avLst/>
            <a:gdLst/>
            <a:ahLst/>
            <a:cxnLst/>
            <a:rect l="l" t="t" r="r" b="b"/>
            <a:pathLst>
              <a:path w="7144" h="5358">
                <a:moveTo>
                  <a:pt x="0" y="0"/>
                </a:moveTo>
                <a:lnTo>
                  <a:pt x="7144" y="0"/>
                </a:lnTo>
              </a:path>
            </a:pathLst>
          </a:custGeom>
          <a:noFill/>
          <a:ln w="14288">
            <a:solidFill>
              <a:srgbClr val="E84F8A"/>
            </a:solidFill>
            <a:prstDash val="solid"/>
          </a:ln>
        </p:spPr>
      </p:sp>
      <p:sp>
        <p:nvSpPr>
          <p:cNvPr id="49" name="Shape 46"/>
          <p:cNvSpPr/>
          <p:nvPr/>
        </p:nvSpPr>
        <p:spPr>
          <a:xfrm>
            <a:off x="5131594" y="5667375"/>
            <a:ext cx="5358" cy="5358"/>
          </a:xfrm>
          <a:custGeom>
            <a:avLst/>
            <a:gdLst/>
            <a:ahLst/>
            <a:cxnLst/>
            <a:rect l="l" t="t" r="r" b="b"/>
            <a:pathLst>
              <a:path w="5358" h="5358">
                <a:moveTo>
                  <a:pt x="0" y="0"/>
                </a:moveTo>
                <a:lnTo>
                  <a:pt x="0" y="71"/>
                </a:lnTo>
              </a:path>
            </a:pathLst>
          </a:custGeom>
          <a:noFill/>
          <a:ln w="14288">
            <a:solidFill>
              <a:srgbClr val="E84F8A"/>
            </a:solidFill>
            <a:prstDash val="solid"/>
          </a:ln>
        </p:spPr>
      </p:sp>
      <p:sp>
        <p:nvSpPr>
          <p:cNvPr id="50" name="Shape 47"/>
          <p:cNvSpPr/>
          <p:nvPr/>
        </p:nvSpPr>
        <p:spPr>
          <a:xfrm>
            <a:off x="5067300" y="5724525"/>
            <a:ext cx="5358" cy="7144"/>
          </a:xfrm>
          <a:custGeom>
            <a:avLst/>
            <a:gdLst/>
            <a:ahLst/>
            <a:cxnLst/>
            <a:rect l="l" t="t" r="r" b="b"/>
            <a:pathLst>
              <a:path w="5358" h="7144">
                <a:moveTo>
                  <a:pt x="0" y="7144"/>
                </a:moveTo>
                <a:lnTo>
                  <a:pt x="0" y="0"/>
                </a:lnTo>
              </a:path>
            </a:pathLst>
          </a:custGeom>
          <a:noFill/>
          <a:ln w="14288">
            <a:solidFill>
              <a:srgbClr val="E84F8A"/>
            </a:solidFill>
            <a:prstDash val="solid"/>
          </a:ln>
        </p:spPr>
      </p:sp>
      <p:sp>
        <p:nvSpPr>
          <p:cNvPr id="51" name="Text 48"/>
          <p:cNvSpPr/>
          <p:nvPr/>
        </p:nvSpPr>
        <p:spPr>
          <a:xfrm>
            <a:off x="5248275" y="5596598"/>
            <a:ext cx="6943725"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A code at every touchpoint</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140440" y="1394044"/>
            <a:ext cx="76295" cy="87509"/>
          </a:xfrm>
          <a:custGeom>
            <a:avLst/>
            <a:gdLst/>
            <a:ahLst/>
            <a:cxnLst/>
            <a:rect l="l" t="t" r="r" b="b"/>
            <a:pathLst>
              <a:path w="76295" h="87509">
                <a:moveTo>
                  <a:pt x="2857" y="58899"/>
                </a:moveTo>
                <a:lnTo>
                  <a:pt x="43053" y="5654"/>
                </a:lnTo>
                <a:arcTo hR="14288" wR="14288" stAng="13030501" swAng="5395493"/>
                <a:lnTo>
                  <a:pt x="70580" y="8607"/>
                </a:lnTo>
                <a:arcTo hR="14288" wR="14288" stAng="18412194" swAng="5400000"/>
                <a:lnTo>
                  <a:pt x="33337" y="81854"/>
                </a:lnTo>
                <a:arcTo hR="14288" wR="14288" stAng="2230501" swAng="5395493"/>
                <a:lnTo>
                  <a:pt x="5715" y="78902"/>
                </a:lnTo>
                <a:arcTo hR="14288" wR="14288" stAng="7612194" swAng="5400000"/>
                <a:close/>
              </a:path>
            </a:pathLst>
          </a:custGeom>
          <a:solidFill>
            <a:srgbClr val="E84F8A">
              <a:alpha val="90000"/>
            </a:srgbClr>
          </a:solidFill>
          <a:ln/>
        </p:spPr>
      </p:sp>
      <p:sp>
        <p:nvSpPr>
          <p:cNvPr id="4" name="Shape 2"/>
          <p:cNvSpPr/>
          <p:nvPr/>
        </p:nvSpPr>
        <p:spPr>
          <a:xfrm>
            <a:off x="4534235" y="580166"/>
            <a:ext cx="62481" cy="62011"/>
          </a:xfrm>
          <a:custGeom>
            <a:avLst/>
            <a:gdLst/>
            <a:ahLst/>
            <a:cxnLst/>
            <a:rect l="l" t="t" r="r" b="b"/>
            <a:pathLst>
              <a:path w="62481" h="62011">
                <a:moveTo>
                  <a:pt x="37003" y="3812"/>
                </a:moveTo>
                <a:lnTo>
                  <a:pt x="57958" y="23338"/>
                </a:lnTo>
                <a:arcTo hR="14288" wR="14288" stAng="18786798" swAng="5399465"/>
                <a:lnTo>
                  <a:pt x="45671" y="57438"/>
                </a:lnTo>
                <a:arcTo hR="14288" wR="14288" stAng="2570030" swAng="5400611"/>
                <a:lnTo>
                  <a:pt x="4523" y="38673"/>
                </a:lnTo>
                <a:arcTo hR="14288" wR="14288" stAng="7986798" swAng="5399465"/>
                <a:lnTo>
                  <a:pt x="16810" y="4574"/>
                </a:lnTo>
                <a:arcTo hR="14288" wR="14288" stAng="13370030" swAng="5400611"/>
                <a:close/>
              </a:path>
            </a:pathLst>
          </a:custGeom>
          <a:solidFill>
            <a:srgbClr val="F0B429">
              <a:alpha val="90000"/>
            </a:srgbClr>
          </a:solidFill>
          <a:ln/>
        </p:spPr>
      </p:sp>
      <p:sp>
        <p:nvSpPr>
          <p:cNvPr id="5" name="Shape 3"/>
          <p:cNvSpPr/>
          <p:nvPr/>
        </p:nvSpPr>
        <p:spPr>
          <a:xfrm>
            <a:off x="3356786" y="581707"/>
            <a:ext cx="99806" cy="89599"/>
          </a:xfrm>
          <a:custGeom>
            <a:avLst/>
            <a:gdLst/>
            <a:ahLst/>
            <a:cxnLst/>
            <a:rect l="l" t="t" r="r" b="b"/>
            <a:pathLst>
              <a:path w="99806" h="89599">
                <a:moveTo>
                  <a:pt x="2491" y="29988"/>
                </a:moveTo>
                <a:lnTo>
                  <a:pt x="18398" y="6366"/>
                </a:lnTo>
                <a:arcTo hR="14288" wR="14288" stAng="12820239" swAng="5427655"/>
                <a:lnTo>
                  <a:pt x="93550" y="39799"/>
                </a:lnTo>
                <a:arcTo hR="14288" wR="14288" stAng="18252063" swAng="5389610"/>
                <a:lnTo>
                  <a:pt x="81453" y="83233"/>
                </a:lnTo>
                <a:arcTo hR="14288" wR="14288" stAng="2020239" swAng="5427655"/>
                <a:lnTo>
                  <a:pt x="6301" y="49896"/>
                </a:lnTo>
                <a:arcTo hR="14288" wR="14288" stAng="7439186" swAng="5421467"/>
                <a:close/>
              </a:path>
            </a:pathLst>
          </a:custGeom>
          <a:solidFill>
            <a:srgbClr val="4FC1E9">
              <a:alpha val="90000"/>
            </a:srgbClr>
          </a:solidFill>
          <a:ln/>
        </p:spPr>
      </p:sp>
      <p:sp>
        <p:nvSpPr>
          <p:cNvPr id="6" name="Shape 4"/>
          <p:cNvSpPr/>
          <p:nvPr/>
        </p:nvSpPr>
        <p:spPr>
          <a:xfrm>
            <a:off x="2323690" y="865619"/>
            <a:ext cx="68353" cy="99198"/>
          </a:xfrm>
          <a:custGeom>
            <a:avLst/>
            <a:gdLst/>
            <a:ahLst/>
            <a:cxnLst/>
            <a:rect l="l" t="t" r="r" b="b"/>
            <a:pathLst>
              <a:path w="68353" h="99198">
                <a:moveTo>
                  <a:pt x="11840" y="5157"/>
                </a:moveTo>
                <a:lnTo>
                  <a:pt x="40034" y="204"/>
                </a:lnTo>
                <a:arcTo hR="14288" wR="14288" stAng="15618638" swAng="5385714"/>
                <a:lnTo>
                  <a:pt x="68133" y="77452"/>
                </a:lnTo>
                <a:arcTo hR="14288" wR="14288" stAng="20996060" swAng="5412223"/>
                <a:lnTo>
                  <a:pt x="28414" y="98978"/>
                </a:lnTo>
                <a:arcTo hR="14288" wR="14288" stAng="4796060" swAng="5412223"/>
                <a:lnTo>
                  <a:pt x="220" y="21730"/>
                </a:lnTo>
                <a:arcTo hR="14288" wR="14288" stAng="10196060" swAng="5412223"/>
                <a:close/>
              </a:path>
            </a:pathLst>
          </a:custGeom>
          <a:solidFill>
            <a:srgbClr val="9BE36D">
              <a:alpha val="90000"/>
            </a:srgbClr>
          </a:solidFill>
          <a:ln/>
        </p:spPr>
      </p:sp>
      <p:sp>
        <p:nvSpPr>
          <p:cNvPr id="7" name="Shape 5"/>
          <p:cNvSpPr/>
          <p:nvPr/>
        </p:nvSpPr>
        <p:spPr>
          <a:xfrm>
            <a:off x="11062301" y="999996"/>
            <a:ext cx="58463" cy="49503"/>
          </a:xfrm>
          <a:custGeom>
            <a:avLst/>
            <a:gdLst/>
            <a:ahLst/>
            <a:cxnLst/>
            <a:rect l="l" t="t" r="r" b="b"/>
            <a:pathLst>
              <a:path w="58463" h="49503">
                <a:moveTo>
                  <a:pt x="13369" y="2034"/>
                </a:moveTo>
                <a:lnTo>
                  <a:pt x="41849" y="34"/>
                </a:lnTo>
                <a:arcTo hR="14288" wR="14288" stAng="15961966" swAng="5393965"/>
                <a:lnTo>
                  <a:pt x="58422" y="32229"/>
                </a:lnTo>
                <a:arcTo hR="14288" wR="14288" stAng="21339105" swAng="5418488"/>
                <a:lnTo>
                  <a:pt x="16607" y="49469"/>
                </a:lnTo>
                <a:arcTo hR="14288" wR="14288" stAng="5161966" swAng="5393965"/>
                <a:lnTo>
                  <a:pt x="34" y="17274"/>
                </a:lnTo>
                <a:arcTo hR="14288" wR="14288" stAng="10563516" swAng="5415279"/>
                <a:close/>
              </a:path>
            </a:pathLst>
          </a:custGeom>
          <a:solidFill>
            <a:srgbClr val="E84F8A">
              <a:alpha val="90000"/>
            </a:srgbClr>
          </a:solidFill>
          <a:ln/>
        </p:spPr>
      </p:sp>
      <p:sp>
        <p:nvSpPr>
          <p:cNvPr id="8" name="Shape 6"/>
          <p:cNvSpPr/>
          <p:nvPr/>
        </p:nvSpPr>
        <p:spPr>
          <a:xfrm>
            <a:off x="10531940" y="1347358"/>
            <a:ext cx="134870" cy="72392"/>
          </a:xfrm>
          <a:custGeom>
            <a:avLst/>
            <a:gdLst/>
            <a:ahLst/>
            <a:cxnLst/>
            <a:rect l="l" t="t" r="r" b="b"/>
            <a:pathLst>
              <a:path w="134870" h="72392">
                <a:moveTo>
                  <a:pt x="10902" y="25766"/>
                </a:moveTo>
                <a:lnTo>
                  <a:pt x="112533" y="430"/>
                </a:lnTo>
                <a:arcTo hR="14288" wR="14288" stAng="15354855" swAng="5400382"/>
                <a:lnTo>
                  <a:pt x="134441" y="29290"/>
                </a:lnTo>
                <a:arcTo hR="14288" wR="14288" stAng="20754855" swAng="5400382"/>
                <a:lnTo>
                  <a:pt x="22427" y="71962"/>
                </a:lnTo>
                <a:arcTo hR="14288" wR="14288" stAng="4554855" swAng="5400382"/>
                <a:lnTo>
                  <a:pt x="424" y="43102"/>
                </a:lnTo>
                <a:arcTo hR="14288" wR="14288" stAng="9960359" swAng="5417112"/>
                <a:close/>
              </a:path>
            </a:pathLst>
          </a:custGeom>
          <a:solidFill>
            <a:srgbClr val="F0B429">
              <a:alpha val="90000"/>
            </a:srgbClr>
          </a:solidFill>
          <a:ln/>
        </p:spPr>
      </p:sp>
      <p:sp>
        <p:nvSpPr>
          <p:cNvPr id="9" name="Shape 7"/>
          <p:cNvSpPr/>
          <p:nvPr/>
        </p:nvSpPr>
        <p:spPr>
          <a:xfrm>
            <a:off x="10576525" y="870931"/>
            <a:ext cx="53375" cy="57089"/>
          </a:xfrm>
          <a:custGeom>
            <a:avLst/>
            <a:gdLst/>
            <a:ahLst/>
            <a:cxnLst/>
            <a:rect l="l" t="t" r="r" b="b"/>
            <a:pathLst>
              <a:path w="53375" h="57089">
                <a:moveTo>
                  <a:pt x="33277" y="5654"/>
                </a:moveTo>
                <a:lnTo>
                  <a:pt x="50517" y="28514"/>
                </a:lnTo>
                <a:arcTo hR="14288" wR="14288" stAng="19387806" swAng="5400000"/>
                <a:lnTo>
                  <a:pt x="40040" y="54232"/>
                </a:lnTo>
                <a:arcTo hR="14288" wR="14288" stAng="3187806" swAng="5400000"/>
                <a:lnTo>
                  <a:pt x="2892" y="28610"/>
                </a:lnTo>
                <a:arcTo hR="14288" wR="14288" stAng="8574006" swAng="5395493"/>
                <a:lnTo>
                  <a:pt x="13274" y="2892"/>
                </a:lnTo>
                <a:arcTo hR="14288" wR="14288" stAng="13974006" swAng="5395493"/>
                <a:close/>
              </a:path>
            </a:pathLst>
          </a:custGeom>
          <a:solidFill>
            <a:srgbClr val="4FC1E9">
              <a:alpha val="90000"/>
            </a:srgbClr>
          </a:solidFill>
          <a:ln/>
        </p:spPr>
      </p:sp>
      <p:sp>
        <p:nvSpPr>
          <p:cNvPr id="10" name="Shape 8"/>
          <p:cNvSpPr/>
          <p:nvPr/>
        </p:nvSpPr>
        <p:spPr>
          <a:xfrm>
            <a:off x="6770084" y="576504"/>
            <a:ext cx="80816" cy="94818"/>
          </a:xfrm>
          <a:custGeom>
            <a:avLst/>
            <a:gdLst/>
            <a:ahLst/>
            <a:cxnLst/>
            <a:rect l="l" t="t" r="r" b="b"/>
            <a:pathLst>
              <a:path w="80816" h="94818">
                <a:moveTo>
                  <a:pt x="2286" y="62433"/>
                </a:moveTo>
                <a:lnTo>
                  <a:pt x="38577" y="6521"/>
                </a:lnTo>
                <a:arcTo hR="14288" wR="14288" stAng="12775710" swAng="5415279"/>
                <a:lnTo>
                  <a:pt x="74295" y="12617"/>
                </a:lnTo>
                <a:arcTo hR="14288" wR="14288" stAng="18175710" swAng="5415279"/>
                <a:lnTo>
                  <a:pt x="42196" y="88341"/>
                </a:lnTo>
                <a:arcTo hR="14288" wR="14288" stAng="1988200" swAng="5383575"/>
                <a:lnTo>
                  <a:pt x="6477" y="82149"/>
                </a:lnTo>
                <a:arcTo hR="14288" wR="14288" stAng="7388200" swAng="5383575"/>
                <a:close/>
              </a:path>
            </a:pathLst>
          </a:custGeom>
          <a:solidFill>
            <a:srgbClr val="9BE36D">
              <a:alpha val="90000"/>
            </a:srgbClr>
          </a:solidFill>
          <a:ln/>
        </p:spPr>
      </p:sp>
      <p:sp>
        <p:nvSpPr>
          <p:cNvPr id="11" name="Shape 9"/>
          <p:cNvSpPr/>
          <p:nvPr/>
        </p:nvSpPr>
        <p:spPr>
          <a:xfrm>
            <a:off x="2492549" y="953309"/>
            <a:ext cx="72370" cy="100205"/>
          </a:xfrm>
          <a:custGeom>
            <a:avLst/>
            <a:gdLst/>
            <a:ahLst/>
            <a:cxnLst/>
            <a:rect l="l" t="t" r="r" b="b"/>
            <a:pathLst>
              <a:path w="72370" h="100205">
                <a:moveTo>
                  <a:pt x="10812" y="7383"/>
                </a:moveTo>
                <a:lnTo>
                  <a:pt x="38530" y="430"/>
                </a:lnTo>
                <a:arcTo hR="14288" wR="14288" stAng="15354855" swAng="5400382"/>
                <a:lnTo>
                  <a:pt x="71962" y="75582"/>
                </a:lnTo>
                <a:arcTo hR="14288" wR="14288" stAng="20777081" swAng="5372651"/>
                <a:lnTo>
                  <a:pt x="33862" y="99775"/>
                </a:lnTo>
                <a:arcTo hR="14288" wR="14288" stAng="4554855" swAng="5400382"/>
                <a:lnTo>
                  <a:pt x="430" y="24718"/>
                </a:lnTo>
                <a:arcTo hR="14288" wR="14288" stAng="9954855" swAng="5400382"/>
                <a:close/>
              </a:path>
            </a:pathLst>
          </a:custGeom>
          <a:solidFill>
            <a:srgbClr val="E84F8A">
              <a:alpha val="90000"/>
            </a:srgbClr>
          </a:solidFill>
          <a:ln/>
        </p:spPr>
      </p:sp>
      <p:sp>
        <p:nvSpPr>
          <p:cNvPr id="12" name="Shape 10"/>
          <p:cNvSpPr/>
          <p:nvPr/>
        </p:nvSpPr>
        <p:spPr>
          <a:xfrm>
            <a:off x="6758442" y="1512268"/>
            <a:ext cx="136722" cy="100617"/>
          </a:xfrm>
          <a:custGeom>
            <a:avLst/>
            <a:gdLst/>
            <a:ahLst/>
            <a:cxnLst/>
            <a:rect l="l" t="t" r="r" b="b"/>
            <a:pathLst>
              <a:path w="136722" h="100617">
                <a:moveTo>
                  <a:pt x="13547" y="5446"/>
                </a:moveTo>
                <a:lnTo>
                  <a:pt x="118227" y="16"/>
                </a:lnTo>
                <a:arcTo hR="14288" wR="14288" stAng="16034825" swAng="5385714"/>
                <a:lnTo>
                  <a:pt x="136705" y="80122"/>
                </a:lnTo>
                <a:arcTo hR="14288" wR="14288" stAng="21434825" swAng="5385714"/>
                <a:lnTo>
                  <a:pt x="18500" y="100600"/>
                </a:lnTo>
                <a:arcTo hR="14288" wR="14288" stAng="5234825" swAng="5385714"/>
                <a:lnTo>
                  <a:pt x="21" y="20495"/>
                </a:lnTo>
                <a:arcTo hR="14288" wR="14288" stAng="10611938" swAng="5409778"/>
                <a:close/>
              </a:path>
            </a:pathLst>
          </a:custGeom>
          <a:solidFill>
            <a:srgbClr val="F0B429">
              <a:alpha val="90000"/>
            </a:srgbClr>
          </a:solidFill>
          <a:ln/>
        </p:spPr>
      </p:sp>
      <p:sp>
        <p:nvSpPr>
          <p:cNvPr id="13" name="Shape 11"/>
          <p:cNvSpPr/>
          <p:nvPr/>
        </p:nvSpPr>
        <p:spPr>
          <a:xfrm>
            <a:off x="6379320" y="1408604"/>
            <a:ext cx="60867" cy="54003"/>
          </a:xfrm>
          <a:custGeom>
            <a:avLst/>
            <a:gdLst/>
            <a:ahLst/>
            <a:cxnLst/>
            <a:rect l="l" t="t" r="r" b="b"/>
            <a:pathLst>
              <a:path w="60867" h="54003">
                <a:moveTo>
                  <a:pt x="10812" y="7288"/>
                </a:moveTo>
                <a:lnTo>
                  <a:pt x="38530" y="430"/>
                </a:lnTo>
                <a:arcTo hR="14288" wR="14288" stAng="15354855" swAng="5400382"/>
                <a:lnTo>
                  <a:pt x="60437" y="29290"/>
                </a:lnTo>
                <a:arcTo hR="14288" wR="14288" stAng="20754855" swAng="5400382"/>
                <a:lnTo>
                  <a:pt x="22337" y="53579"/>
                </a:lnTo>
                <a:arcTo hR="14288" wR="14288" stAng="4560359" swAng="5417112"/>
                <a:lnTo>
                  <a:pt x="430" y="24623"/>
                </a:lnTo>
                <a:arcTo hR="14288" wR="14288" stAng="9954855" swAng="5400382"/>
                <a:close/>
              </a:path>
            </a:pathLst>
          </a:custGeom>
          <a:solidFill>
            <a:srgbClr val="4FC1E9">
              <a:alpha val="90000"/>
            </a:srgbClr>
          </a:solidFill>
          <a:ln/>
        </p:spPr>
      </p:sp>
      <p:sp>
        <p:nvSpPr>
          <p:cNvPr id="14" name="Shape 12"/>
          <p:cNvSpPr/>
          <p:nvPr/>
        </p:nvSpPr>
        <p:spPr>
          <a:xfrm>
            <a:off x="4570745" y="1358534"/>
            <a:ext cx="96140" cy="51092"/>
          </a:xfrm>
          <a:custGeom>
            <a:avLst/>
            <a:gdLst/>
            <a:ahLst/>
            <a:cxnLst/>
            <a:rect l="l" t="t" r="r" b="b"/>
            <a:pathLst>
              <a:path w="96140" h="51092">
                <a:moveTo>
                  <a:pt x="13542" y="3541"/>
                </a:moveTo>
                <a:lnTo>
                  <a:pt x="80122" y="16"/>
                </a:lnTo>
                <a:arcTo hR="14288" wR="14288" stAng="16034825" swAng="5385714"/>
                <a:lnTo>
                  <a:pt x="96124" y="32592"/>
                </a:lnTo>
                <a:arcTo hR="14288" wR="14288" stAng="21434825" swAng="5385714"/>
                <a:lnTo>
                  <a:pt x="16018" y="51070"/>
                </a:lnTo>
                <a:arcTo hR="14288" wR="14288" stAng="5211938" swAng="5409778"/>
                <a:lnTo>
                  <a:pt x="16" y="18495"/>
                </a:lnTo>
                <a:arcTo hR="14288" wR="14288" stAng="10634825" swAng="5385714"/>
                <a:close/>
              </a:path>
            </a:pathLst>
          </a:custGeom>
          <a:solidFill>
            <a:srgbClr val="9BE36D">
              <a:alpha val="90000"/>
            </a:srgbClr>
          </a:solidFill>
          <a:ln/>
        </p:spPr>
      </p:sp>
      <p:sp>
        <p:nvSpPr>
          <p:cNvPr id="15" name="Shape 13"/>
          <p:cNvSpPr/>
          <p:nvPr/>
        </p:nvSpPr>
        <p:spPr>
          <a:xfrm>
            <a:off x="8469048" y="910010"/>
            <a:ext cx="97091" cy="55644"/>
          </a:xfrm>
          <a:custGeom>
            <a:avLst/>
            <a:gdLst/>
            <a:ahLst/>
            <a:cxnLst/>
            <a:rect l="l" t="t" r="r" b="b"/>
            <a:pathLst>
              <a:path w="97091" h="55644">
                <a:moveTo>
                  <a:pt x="18298" y="104"/>
                </a:moveTo>
                <a:lnTo>
                  <a:pt x="84497" y="8200"/>
                </a:lnTo>
                <a:arcTo hR="14288" wR="14288" stAng="16608549" swAng="5429412"/>
                <a:lnTo>
                  <a:pt x="94593" y="43062"/>
                </a:lnTo>
                <a:arcTo hR="14288" wR="14288" stAng="411386" swAng="5403820"/>
                <a:lnTo>
                  <a:pt x="12488" y="47348"/>
                </a:lnTo>
                <a:arcTo hR="14288" wR="14288" stAng="5834136" swAng="5383881"/>
                <a:lnTo>
                  <a:pt x="2391" y="12582"/>
                </a:lnTo>
                <a:arcTo hR="14288" wR="14288" stAng="11211386" swAng="5403820"/>
                <a:close/>
              </a:path>
            </a:pathLst>
          </a:custGeom>
          <a:solidFill>
            <a:srgbClr val="E84F8A">
              <a:alpha val="90000"/>
            </a:srgbClr>
          </a:solidFill>
          <a:ln/>
        </p:spPr>
      </p:sp>
      <p:sp>
        <p:nvSpPr>
          <p:cNvPr id="16" name="Shape 14"/>
          <p:cNvSpPr/>
          <p:nvPr/>
        </p:nvSpPr>
        <p:spPr>
          <a:xfrm>
            <a:off x="3648215" y="951497"/>
            <a:ext cx="138690" cy="104114"/>
          </a:xfrm>
          <a:custGeom>
            <a:avLst/>
            <a:gdLst/>
            <a:ahLst/>
            <a:cxnLst/>
            <a:rect l="l" t="t" r="r" b="b"/>
            <a:pathLst>
              <a:path w="138690" h="104114">
                <a:moveTo>
                  <a:pt x="21291" y="51"/>
                </a:moveTo>
                <a:lnTo>
                  <a:pt x="125685" y="9195"/>
                </a:lnTo>
                <a:arcTo hR="14288" wR="14288" stAng="16509111" swAng="5380137"/>
                <a:lnTo>
                  <a:pt x="132829" y="91110"/>
                </a:lnTo>
                <a:arcTo hR="14288" wR="14288" stAng="309111" swAng="5380137"/>
                <a:lnTo>
                  <a:pt x="13005" y="94920"/>
                </a:lnTo>
                <a:arcTo hR="14288" wR="14288" stAng="5709111" swAng="5380137"/>
                <a:lnTo>
                  <a:pt x="5861" y="13005"/>
                </a:lnTo>
                <a:arcTo hR="14288" wR="14288" stAng="11109111" swAng="5380137"/>
                <a:close/>
              </a:path>
            </a:pathLst>
          </a:custGeom>
          <a:solidFill>
            <a:srgbClr val="F0B429">
              <a:alpha val="90000"/>
            </a:srgbClr>
          </a:solidFill>
          <a:ln/>
        </p:spPr>
      </p:sp>
      <p:sp>
        <p:nvSpPr>
          <p:cNvPr id="17" name="Shape 15"/>
          <p:cNvSpPr/>
          <p:nvPr/>
        </p:nvSpPr>
        <p:spPr>
          <a:xfrm>
            <a:off x="11164252" y="5451971"/>
            <a:ext cx="60104" cy="62909"/>
          </a:xfrm>
          <a:custGeom>
            <a:avLst/>
            <a:gdLst/>
            <a:ahLst/>
            <a:cxnLst/>
            <a:rect l="l" t="t" r="r" b="b"/>
            <a:pathLst>
              <a:path w="60104" h="62909">
                <a:moveTo>
                  <a:pt x="2286" y="30524"/>
                </a:moveTo>
                <a:lnTo>
                  <a:pt x="17812" y="6521"/>
                </a:lnTo>
                <a:arcTo hR="14288" wR="14288" stAng="12775710" swAng="5415279"/>
                <a:lnTo>
                  <a:pt x="53626" y="12712"/>
                </a:lnTo>
                <a:arcTo hR="14288" wR="14288" stAng="18188200" swAng="5383575"/>
                <a:lnTo>
                  <a:pt x="42196" y="56432"/>
                </a:lnTo>
                <a:arcTo hR="14288" wR="14288" stAng="1988200" swAng="5383575"/>
                <a:lnTo>
                  <a:pt x="6477" y="50241"/>
                </a:lnTo>
                <a:arcTo hR="14288" wR="14288" stAng="7388200" swAng="5383575"/>
                <a:close/>
              </a:path>
            </a:pathLst>
          </a:custGeom>
          <a:solidFill>
            <a:srgbClr val="E84F8A">
              <a:alpha val="90000"/>
            </a:srgbClr>
          </a:solidFill>
          <a:ln/>
        </p:spPr>
      </p:sp>
      <p:sp>
        <p:nvSpPr>
          <p:cNvPr id="18" name="Shape 16"/>
          <p:cNvSpPr/>
          <p:nvPr/>
        </p:nvSpPr>
        <p:spPr>
          <a:xfrm>
            <a:off x="3136018" y="6415190"/>
            <a:ext cx="58671" cy="47241"/>
          </a:xfrm>
          <a:custGeom>
            <a:avLst/>
            <a:gdLst/>
            <a:ahLst/>
            <a:cxnLst/>
            <a:rect l="l" t="t" r="r" b="b"/>
            <a:pathLst>
              <a:path w="58671" h="47241">
                <a:moveTo>
                  <a:pt x="9422" y="10661"/>
                </a:moveTo>
                <a:lnTo>
                  <a:pt x="36283" y="850"/>
                </a:lnTo>
                <a:arcTo hR="14288" wR="14288" stAng="15008265" swAng="5397250"/>
                <a:lnTo>
                  <a:pt x="57809" y="18376"/>
                </a:lnTo>
                <a:arcTo hR="14288" wR="14288" stAng="20400394" swAng="5383575"/>
                <a:lnTo>
                  <a:pt x="22472" y="46379"/>
                </a:lnTo>
                <a:arcTo hR="14288" wR="14288" stAng="4200394" swAng="5383575"/>
                <a:lnTo>
                  <a:pt x="850" y="28949"/>
                </a:lnTo>
                <a:arcTo hR="14288" wR="14288" stAng="9608265" swAng="5397250"/>
                <a:close/>
              </a:path>
            </a:pathLst>
          </a:custGeom>
          <a:solidFill>
            <a:srgbClr val="4FC1E9">
              <a:alpha val="90000"/>
            </a:srgbClr>
          </a:solidFill>
          <a:ln/>
        </p:spPr>
      </p:sp>
      <p:sp>
        <p:nvSpPr>
          <p:cNvPr id="19" name="Shape 17"/>
          <p:cNvSpPr/>
          <p:nvPr/>
        </p:nvSpPr>
        <p:spPr>
          <a:xfrm>
            <a:off x="10794808" y="6122657"/>
            <a:ext cx="140640" cy="152737"/>
          </a:xfrm>
          <a:custGeom>
            <a:avLst/>
            <a:gdLst/>
            <a:ahLst/>
            <a:cxnLst/>
            <a:rect l="l" t="t" r="r" b="b"/>
            <a:pathLst>
              <a:path w="140640" h="152737">
                <a:moveTo>
                  <a:pt x="82933" y="6680"/>
                </a:moveTo>
                <a:lnTo>
                  <a:pt x="138463" y="95548"/>
                </a:lnTo>
                <a:arcTo hR="14288" wR="14288" stAng="19677471" swAng="5411688"/>
                <a:lnTo>
                  <a:pt x="77313" y="150603"/>
                </a:lnTo>
                <a:arcTo hR="14288" wR="14288" stAng="3496917" swAng="5380137"/>
                <a:lnTo>
                  <a:pt x="2161" y="57163"/>
                </a:lnTo>
                <a:arcTo hR="14288" wR="14288" stAng="8884701" swAng="5372880"/>
                <a:lnTo>
                  <a:pt x="63216" y="2203"/>
                </a:lnTo>
                <a:arcTo hR="14288" wR="14288" stAng="14265323" swAng="5404431"/>
                <a:close/>
              </a:path>
            </a:pathLst>
          </a:custGeom>
          <a:solidFill>
            <a:srgbClr val="9BE36D">
              <a:alpha val="90000"/>
            </a:srgbClr>
          </a:solidFill>
          <a:ln/>
        </p:spPr>
      </p:sp>
      <p:sp>
        <p:nvSpPr>
          <p:cNvPr id="20" name="Shape 18"/>
          <p:cNvSpPr/>
          <p:nvPr/>
        </p:nvSpPr>
        <p:spPr>
          <a:xfrm>
            <a:off x="10339635" y="5950567"/>
            <a:ext cx="59868" cy="62889"/>
          </a:xfrm>
          <a:custGeom>
            <a:avLst/>
            <a:gdLst/>
            <a:ahLst/>
            <a:cxnLst/>
            <a:rect l="l" t="t" r="r" b="b"/>
            <a:pathLst>
              <a:path w="59868" h="62889">
                <a:moveTo>
                  <a:pt x="2134" y="31037"/>
                </a:moveTo>
                <a:lnTo>
                  <a:pt x="17279" y="6749"/>
                </a:lnTo>
                <a:arcTo hR="14288" wR="14288" stAng="12710841" swAng="5411688"/>
                <a:lnTo>
                  <a:pt x="53188" y="12273"/>
                </a:lnTo>
                <a:arcTo hR="14288" wR="14288" stAng="18130246" swAng="5404431"/>
                <a:lnTo>
                  <a:pt x="42520" y="56183"/>
                </a:lnTo>
                <a:arcTo hR="14288" wR="14288" stAng="1922945" swAng="5380137"/>
                <a:lnTo>
                  <a:pt x="6706" y="50659"/>
                </a:lnTo>
                <a:arcTo hR="14288" wR="14288" stAng="7322945" swAng="5380137"/>
                <a:close/>
              </a:path>
            </a:pathLst>
          </a:custGeom>
          <a:solidFill>
            <a:srgbClr val="E84F8A">
              <a:alpha val="90000"/>
            </a:srgbClr>
          </a:solidFill>
          <a:ln/>
        </p:spPr>
      </p:sp>
      <p:sp>
        <p:nvSpPr>
          <p:cNvPr id="21" name="Shape 19"/>
          <p:cNvSpPr/>
          <p:nvPr/>
        </p:nvSpPr>
        <p:spPr>
          <a:xfrm>
            <a:off x="3939287" y="5557251"/>
            <a:ext cx="122806" cy="122617"/>
          </a:xfrm>
          <a:custGeom>
            <a:avLst/>
            <a:gdLst/>
            <a:ahLst/>
            <a:cxnLst/>
            <a:rect l="l" t="t" r="r" b="b"/>
            <a:pathLst>
              <a:path w="122806" h="122617">
                <a:moveTo>
                  <a:pt x="74452" y="4682"/>
                </a:moveTo>
                <a:lnTo>
                  <a:pt x="119125" y="54212"/>
                </a:lnTo>
                <a:arcTo hR="14288" wR="14288" stAng="19075731" swAng="5404966"/>
                <a:lnTo>
                  <a:pt x="68452" y="118982"/>
                </a:lnTo>
                <a:arcTo hR="14288" wR="14288" stAng="2892732" swAng="5372651"/>
                <a:lnTo>
                  <a:pt x="3682" y="68404"/>
                </a:lnTo>
                <a:arcTo hR="14288" wR="14288" stAng="8275731" swAng="5404966"/>
                <a:lnTo>
                  <a:pt x="54355" y="3634"/>
                </a:lnTo>
                <a:arcTo hR="14288" wR="14288" stAng="13692732" swAng="5372651"/>
                <a:close/>
              </a:path>
            </a:pathLst>
          </a:custGeom>
          <a:solidFill>
            <a:srgbClr val="F0B429">
              <a:alpha val="90000"/>
            </a:srgbClr>
          </a:solidFill>
          <a:ln/>
        </p:spPr>
      </p:sp>
      <p:sp>
        <p:nvSpPr>
          <p:cNvPr id="22" name="Shape 20"/>
          <p:cNvSpPr/>
          <p:nvPr/>
        </p:nvSpPr>
        <p:spPr>
          <a:xfrm>
            <a:off x="6419633" y="6169807"/>
            <a:ext cx="107685" cy="107579"/>
          </a:xfrm>
          <a:custGeom>
            <a:avLst/>
            <a:gdLst/>
            <a:ahLst/>
            <a:cxnLst/>
            <a:rect l="l" t="t" r="r" b="b"/>
            <a:pathLst>
              <a:path w="107685" h="107579">
                <a:moveTo>
                  <a:pt x="31078" y="297"/>
                </a:moveTo>
                <a:lnTo>
                  <a:pt x="96324" y="14108"/>
                </a:lnTo>
                <a:arcTo hR="14288" wR="14288" stAng="16909150" swAng="5410695"/>
                <a:lnTo>
                  <a:pt x="93467" y="96309"/>
                </a:lnTo>
                <a:arcTo hR="14288" wR="14288" stAng="731565" swAng="5393048"/>
                <a:lnTo>
                  <a:pt x="11361" y="93452"/>
                </a:lnTo>
                <a:arcTo hR="14288" wR="14288" stAng="6109150" swAng="5410695"/>
                <a:lnTo>
                  <a:pt x="14219" y="11251"/>
                </a:lnTo>
                <a:arcTo hR="14288" wR="14288" stAng="11536287" swAng="5365928"/>
                <a:close/>
              </a:path>
            </a:pathLst>
          </a:custGeom>
          <a:solidFill>
            <a:srgbClr val="4FC1E9">
              <a:alpha val="90000"/>
            </a:srgbClr>
          </a:solidFill>
          <a:ln/>
        </p:spPr>
      </p:sp>
      <p:sp>
        <p:nvSpPr>
          <p:cNvPr id="23" name="Shape 21"/>
          <p:cNvSpPr/>
          <p:nvPr/>
        </p:nvSpPr>
        <p:spPr>
          <a:xfrm>
            <a:off x="4183966" y="5642134"/>
            <a:ext cx="123750" cy="106871"/>
          </a:xfrm>
          <a:custGeom>
            <a:avLst/>
            <a:gdLst/>
            <a:ahLst/>
            <a:cxnLst/>
            <a:rect l="l" t="t" r="r" b="b"/>
            <a:pathLst>
              <a:path w="123750" h="106871">
                <a:moveTo>
                  <a:pt x="5700" y="65913"/>
                </a:moveTo>
                <a:lnTo>
                  <a:pt x="89425" y="2858"/>
                </a:lnTo>
                <a:arcTo hR="14288" wR="14288" stAng="13987806" swAng="5400000"/>
                <a:lnTo>
                  <a:pt x="120858" y="20955"/>
                </a:lnTo>
                <a:arcTo hR="14288" wR="14288" stAng="19374006" swAng="5395493"/>
                <a:lnTo>
                  <a:pt x="34371" y="104013"/>
                </a:lnTo>
                <a:arcTo hR="14288" wR="14288" stAng="3187806" swAng="5400000"/>
                <a:lnTo>
                  <a:pt x="2938" y="86011"/>
                </a:lnTo>
                <a:arcTo hR="14288" wR="14288" stAng="8555717" swAng="5427655"/>
                <a:close/>
              </a:path>
            </a:pathLst>
          </a:custGeom>
          <a:solidFill>
            <a:srgbClr val="9BE36D">
              <a:alpha val="90000"/>
            </a:srgbClr>
          </a:solidFill>
          <a:ln/>
        </p:spPr>
      </p:sp>
      <p:sp>
        <p:nvSpPr>
          <p:cNvPr id="24" name="Shape 22"/>
          <p:cNvSpPr/>
          <p:nvPr/>
        </p:nvSpPr>
        <p:spPr>
          <a:xfrm>
            <a:off x="10513257" y="6333653"/>
            <a:ext cx="58632" cy="48569"/>
          </a:xfrm>
          <a:custGeom>
            <a:avLst/>
            <a:gdLst/>
            <a:ahLst/>
            <a:cxnLst/>
            <a:rect l="l" t="t" r="r" b="b"/>
            <a:pathLst>
              <a:path w="58632" h="48569">
                <a:moveTo>
                  <a:pt x="23584" y="1139"/>
                </a:moveTo>
                <a:lnTo>
                  <a:pt x="49873" y="12283"/>
                </a:lnTo>
                <a:arcTo hR="14288" wR="14288" stAng="17565918" swAng="5415966"/>
                <a:lnTo>
                  <a:pt x="53778" y="39810"/>
                </a:lnTo>
                <a:arcTo hR="14288" wR="14288" stAng="1365918" swAng="5415966"/>
                <a:lnTo>
                  <a:pt x="8725" y="36191"/>
                </a:lnTo>
                <a:arcTo hR="14288" wR="14288" stAng="6774820" swAng="5385943"/>
                <a:lnTo>
                  <a:pt x="4820" y="8759"/>
                </a:lnTo>
                <a:arcTo hR="14288" wR="14288" stAng="12165918" swAng="5415966"/>
                <a:close/>
              </a:path>
            </a:pathLst>
          </a:custGeom>
          <a:solidFill>
            <a:srgbClr val="E84F8A">
              <a:alpha val="90000"/>
            </a:srgbClr>
          </a:solidFill>
          <a:ln/>
        </p:spPr>
      </p:sp>
      <p:sp>
        <p:nvSpPr>
          <p:cNvPr id="25" name="Shape 23"/>
          <p:cNvSpPr/>
          <p:nvPr/>
        </p:nvSpPr>
        <p:spPr>
          <a:xfrm>
            <a:off x="3642682" y="5648401"/>
            <a:ext cx="96416" cy="76660"/>
          </a:xfrm>
          <a:custGeom>
            <a:avLst/>
            <a:gdLst/>
            <a:ahLst/>
            <a:cxnLst/>
            <a:rect l="l" t="t" r="r" b="b"/>
            <a:pathLst>
              <a:path w="96416" h="76660">
                <a:moveTo>
                  <a:pt x="29872" y="1639"/>
                </a:moveTo>
                <a:lnTo>
                  <a:pt x="88832" y="32881"/>
                </a:lnTo>
                <a:arcTo hR="14288" wR="14288" stAng="17878956" swAng="5404049"/>
                <a:lnTo>
                  <a:pt x="85784" y="69076"/>
                </a:lnTo>
                <a:arcTo hR="14288" wR="14288" stAng="1678956" swAng="5404049"/>
                <a:lnTo>
                  <a:pt x="7584" y="43644"/>
                </a:lnTo>
                <a:arcTo hR="14288" wR="14288" stAng="7078956" swAng="5404049"/>
                <a:lnTo>
                  <a:pt x="10632" y="7544"/>
                </a:lnTo>
                <a:arcTo hR="14288" wR="14288" stAng="12489674" swAng="5373109"/>
                <a:close/>
              </a:path>
            </a:pathLst>
          </a:custGeom>
          <a:solidFill>
            <a:srgbClr val="F0B429">
              <a:alpha val="90000"/>
            </a:srgbClr>
          </a:solidFill>
          <a:ln/>
        </p:spPr>
      </p:sp>
      <p:sp>
        <p:nvSpPr>
          <p:cNvPr id="26" name="pptwise-slidenum-s000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2</a:t>
            </a:fld>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609600" y="285750"/>
            <a:ext cx="428625" cy="285750"/>
          </a:xfrm>
          <a:prstGeom prst="roundRect">
            <a:avLst>
              <a:gd name="adj" fmla="val 20000"/>
            </a:avLst>
          </a:prstGeom>
          <a:solidFill>
            <a:srgbClr val="E84F8A"/>
          </a:solidFill>
          <a:ln/>
        </p:spPr>
      </p:sp>
      <p:sp>
        <p:nvSpPr>
          <p:cNvPr id="29" name="Text 27"/>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981075" y="285750"/>
            <a:ext cx="819150" cy="285750"/>
          </a:xfrm>
          <a:prstGeom prst="roundRect">
            <a:avLst>
              <a:gd name="adj" fmla="val 20000"/>
            </a:avLst>
          </a:prstGeom>
          <a:solidFill>
            <a:srgbClr val="35284E"/>
          </a:solidFill>
          <a:ln/>
        </p:spPr>
      </p:sp>
      <p:sp>
        <p:nvSpPr>
          <p:cNvPr id="31" name="Text 29"/>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The idea</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990600" y="285750"/>
            <a:ext cx="0" cy="285750"/>
          </a:xfrm>
          <a:prstGeom prst="line">
            <a:avLst/>
          </a:prstGeom>
          <a:noFill/>
          <a:ln w="19050">
            <a:solidFill>
              <a:srgbClr val="2A1E3F"/>
            </a:solidFill>
            <a:prstDash val="dash"/>
          </a:ln>
        </p:spPr>
      </p:sp>
      <p:sp>
        <p:nvSpPr>
          <p:cNvPr id="33" name="Shape 31"/>
          <p:cNvSpPr/>
          <p:nvPr/>
        </p:nvSpPr>
        <p:spPr>
          <a:xfrm>
            <a:off x="923925" y="228600"/>
            <a:ext cx="114300" cy="114300"/>
          </a:xfrm>
          <a:prstGeom prst="ellipse">
            <a:avLst/>
          </a:prstGeom>
          <a:solidFill>
            <a:srgbClr val="2A1E3F"/>
          </a:solidFill>
          <a:ln/>
        </p:spPr>
      </p:sp>
      <p:sp>
        <p:nvSpPr>
          <p:cNvPr id="34" name="Shape 32"/>
          <p:cNvSpPr/>
          <p:nvPr/>
        </p:nvSpPr>
        <p:spPr>
          <a:xfrm>
            <a:off x="923925" y="514350"/>
            <a:ext cx="114300" cy="114300"/>
          </a:xfrm>
          <a:prstGeom prst="ellipse">
            <a:avLst/>
          </a:prstGeom>
          <a:solidFill>
            <a:srgbClr val="2A1E3F"/>
          </a:solidFill>
          <a:ln/>
        </p:spPr>
      </p:sp>
      <p:sp>
        <p:nvSpPr>
          <p:cNvPr id="35" name="Text 33"/>
          <p:cNvSpPr/>
          <p:nvPr/>
        </p:nvSpPr>
        <p:spPr>
          <a:xfrm>
            <a:off x="609600" y="1905598"/>
            <a:ext cx="11582400" cy="320040"/>
          </a:xfrm>
          <a:prstGeom prst="rect">
            <a:avLst/>
          </a:prstGeom>
          <a:noFill/>
          <a:ln/>
        </p:spPr>
        <p:txBody>
          <a:bodyPr wrap="none" lIns="0" tIns="0" rIns="0" bIns="0" rtlCol="0" anchor="t"/>
          <a:lstStyle/>
          <a:p>
            <a:pPr algn="l" indent="0" marL="0">
              <a:buNone/>
            </a:pPr>
            <a:r>
              <a:rPr lang="en-US" sz="2100" b="1" dirty="0">
                <a:solidFill>
                  <a:srgbClr val="B3A6C7"/>
                </a:solidFill>
                <a:latin typeface="Microsoft YaHei" pitchFamily="34" charset="0"/>
                <a:ea typeface="Microsoft YaHei" pitchFamily="34" charset="-122"/>
                <a:cs typeface="Microsoft YaHei" pitchFamily="34" charset="-120"/>
              </a:rPr>
              <a:t>Skip naming rights,</a:t>
            </a:r>
            <a:endParaRPr lang="en-US" sz="2100"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2445381"/>
            <a:ext cx="11582400" cy="822960"/>
          </a:xfrm>
          <a:prstGeom prst="rect">
            <a:avLst/>
          </a:prstGeom>
          <a:noFill/>
          <a:ln/>
        </p:spPr>
        <p:txBody>
          <a:bodyPr wrap="none" lIns="0" tIns="0" rIns="0" bIns="0" rtlCol="0" anchor="t"/>
          <a:lstStyle/>
          <a:p>
            <a:pPr algn="l" indent="0" marL="0">
              <a:buNone/>
            </a:pPr>
            <a:r>
              <a:rPr lang="en-US" sz="5400" b="1" dirty="0">
                <a:solidFill>
                  <a:srgbClr val="F6F2F9"/>
                </a:solidFill>
                <a:latin typeface="Microsoft YaHei" pitchFamily="34" charset="0"/>
                <a:ea typeface="Microsoft YaHei" pitchFamily="34" charset="-122"/>
                <a:cs typeface="Microsoft YaHei" pitchFamily="34" charset="-120"/>
              </a:rPr>
              <a:t>meet fans</a:t>
            </a:r>
            <a:endParaRPr lang="en-US" sz="5400" dirty="0">
              <a:latin typeface="Microsoft YaHei" pitchFamily="34" charset="0"/>
              <a:ea typeface="Microsoft YaHei" pitchFamily="34" charset="-122"/>
              <a:cs typeface="Microsoft YaHei" pitchFamily="34" charset="-120"/>
            </a:endParaRPr>
          </a:p>
        </p:txBody>
      </p:sp>
      <p:sp>
        <p:nvSpPr>
          <p:cNvPr id="37" name="Text 35"/>
          <p:cNvSpPr/>
          <p:nvPr/>
        </p:nvSpPr>
        <p:spPr>
          <a:xfrm>
            <a:off x="609600" y="3512181"/>
            <a:ext cx="11582400" cy="822960"/>
          </a:xfrm>
          <a:prstGeom prst="rect">
            <a:avLst/>
          </a:prstGeom>
          <a:noFill/>
          <a:ln/>
        </p:spPr>
        <p:txBody>
          <a:bodyPr wrap="none" lIns="0" tIns="0" rIns="0" bIns="0" rtlCol="0" anchor="t"/>
          <a:lstStyle/>
          <a:p>
            <a:pPr algn="l" indent="0" marL="0">
              <a:buNone/>
            </a:pPr>
            <a:r>
              <a:rPr lang="en-US" sz="5400" b="1" dirty="0">
                <a:solidFill>
                  <a:srgbClr val="E84F8A"/>
                </a:solidFill>
                <a:latin typeface="Microsoft YaHei" pitchFamily="34" charset="0"/>
                <a:ea typeface="Microsoft YaHei" pitchFamily="34" charset="-122"/>
                <a:cs typeface="Microsoft YaHei" pitchFamily="34" charset="-120"/>
              </a:rPr>
              <a:t>before</a:t>
            </a:r>
            <a:pPr algn="l" indent="0" marL="0">
              <a:buNone/>
            </a:pPr>
            <a:r>
              <a:rPr lang="en-US" sz="5400" b="1" dirty="0">
                <a:solidFill>
                  <a:srgbClr val="F6F2F9"/>
                </a:solidFill>
                <a:latin typeface="Microsoft YaHei" pitchFamily="34" charset="0"/>
                <a:ea typeface="Microsoft YaHei" pitchFamily="34" charset="-122"/>
                <a:cs typeface="Microsoft YaHei" pitchFamily="34" charset="-120"/>
              </a:rPr>
              <a:t> and </a:t>
            </a:r>
            <a:pPr algn="l" indent="0" marL="0">
              <a:buNone/>
            </a:pPr>
            <a:r>
              <a:rPr lang="en-US" sz="5400" b="1" dirty="0">
                <a:solidFill>
                  <a:srgbClr val="E84F8A"/>
                </a:solidFill>
                <a:latin typeface="Microsoft YaHei" pitchFamily="34" charset="0"/>
                <a:ea typeface="Microsoft YaHei" pitchFamily="34" charset="-122"/>
                <a:cs typeface="Microsoft YaHei" pitchFamily="34" charset="-120"/>
              </a:rPr>
              <a:t>after</a:t>
            </a:r>
            <a:endParaRPr lang="en-US" sz="5400" dirty="0">
              <a:latin typeface="Microsoft YaHei" pitchFamily="34" charset="0"/>
              <a:ea typeface="Microsoft YaHei" pitchFamily="34" charset="-122"/>
              <a:cs typeface="Microsoft YaHei" pitchFamily="34" charset="-120"/>
            </a:endParaRPr>
          </a:p>
        </p:txBody>
      </p:sp>
      <p:sp>
        <p:nvSpPr>
          <p:cNvPr id="38" name="Shape 36"/>
          <p:cNvSpPr/>
          <p:nvPr/>
        </p:nvSpPr>
        <p:spPr>
          <a:xfrm>
            <a:off x="609600" y="4762500"/>
            <a:ext cx="10972800" cy="9525"/>
          </a:xfrm>
          <a:prstGeom prst="rect">
            <a:avLst/>
          </a:prstGeom>
          <a:solidFill>
            <a:srgbClr val="4A3A66"/>
          </a:solidFill>
          <a:ln/>
        </p:spPr>
      </p:sp>
      <p:sp>
        <p:nvSpPr>
          <p:cNvPr id="39" name="Shape 37"/>
          <p:cNvSpPr/>
          <p:nvPr/>
        </p:nvSpPr>
        <p:spPr>
          <a:xfrm>
            <a:off x="671513" y="5149850"/>
            <a:ext cx="123825" cy="144463"/>
          </a:xfrm>
          <a:custGeom>
            <a:avLst/>
            <a:gdLst/>
            <a:ahLst/>
            <a:cxnLst/>
            <a:rect l="l" t="t" r="r" b="b"/>
            <a:pathLst>
              <a:path w="123825" h="144463">
                <a:moveTo>
                  <a:pt x="0" y="0"/>
                </a:moveTo>
                <a:lnTo>
                  <a:pt x="18058" y="126714"/>
                </a:lnTo>
                <a:arcTo hR="20637" wR="20637" stAng="10317297" swAng="-4951131"/>
                <a:lnTo>
                  <a:pt x="85542" y="144463"/>
                </a:lnTo>
                <a:arcTo hR="20637" wR="20637" stAng="5433834" swAng="-4951131"/>
                <a:lnTo>
                  <a:pt x="123825" y="0"/>
                </a:lnTo>
              </a:path>
            </a:pathLst>
          </a:custGeom>
          <a:noFill/>
          <a:ln w="20638">
            <a:solidFill>
              <a:srgbClr val="E84F8A"/>
            </a:solidFill>
            <a:prstDash val="solid"/>
          </a:ln>
        </p:spPr>
      </p:sp>
      <p:sp>
        <p:nvSpPr>
          <p:cNvPr id="40" name="Shape 38"/>
          <p:cNvSpPr/>
          <p:nvPr/>
        </p:nvSpPr>
        <p:spPr>
          <a:xfrm>
            <a:off x="661194" y="5149850"/>
            <a:ext cx="144463" cy="7739"/>
          </a:xfrm>
          <a:custGeom>
            <a:avLst/>
            <a:gdLst/>
            <a:ahLst/>
            <a:cxnLst/>
            <a:rect l="l" t="t" r="r" b="b"/>
            <a:pathLst>
              <a:path w="144463" h="7739">
                <a:moveTo>
                  <a:pt x="0" y="0"/>
                </a:moveTo>
                <a:lnTo>
                  <a:pt x="144463" y="0"/>
                </a:lnTo>
              </a:path>
            </a:pathLst>
          </a:custGeom>
          <a:noFill/>
          <a:ln w="20638">
            <a:solidFill>
              <a:srgbClr val="E84F8A"/>
            </a:solidFill>
            <a:prstDash val="solid"/>
          </a:ln>
        </p:spPr>
      </p:sp>
      <p:sp>
        <p:nvSpPr>
          <p:cNvPr id="41" name="Shape 39"/>
          <p:cNvSpPr/>
          <p:nvPr/>
        </p:nvSpPr>
        <p:spPr>
          <a:xfrm>
            <a:off x="681831" y="5216896"/>
            <a:ext cx="103188" cy="10371"/>
          </a:xfrm>
          <a:custGeom>
            <a:avLst/>
            <a:gdLst/>
            <a:ahLst/>
            <a:cxnLst/>
            <a:rect l="l" t="t" r="r" b="b"/>
            <a:pathLst>
              <a:path w="103188" h="10371">
                <a:moveTo>
                  <a:pt x="0" y="5185"/>
                </a:moveTo>
                <a:arcTo hR="66762" wR="66762" stAng="14836164" swAng="2727673"/>
                <a:arcTo hR="66762" wR="66762" stAng="6763836" swAng="-2727673"/>
              </a:path>
            </a:pathLst>
          </a:custGeom>
          <a:noFill/>
          <a:ln w="20638">
            <a:solidFill>
              <a:srgbClr val="E84F8A"/>
            </a:solidFill>
            <a:prstDash val="solid"/>
          </a:ln>
        </p:spPr>
      </p:sp>
      <p:sp>
        <p:nvSpPr>
          <p:cNvPr id="42" name="Shape 40"/>
          <p:cNvSpPr/>
          <p:nvPr/>
        </p:nvSpPr>
        <p:spPr>
          <a:xfrm>
            <a:off x="733425" y="5087938"/>
            <a:ext cx="30956" cy="61912"/>
          </a:xfrm>
          <a:custGeom>
            <a:avLst/>
            <a:gdLst/>
            <a:ahLst/>
            <a:cxnLst/>
            <a:rect l="l" t="t" r="r" b="b"/>
            <a:pathLst>
              <a:path w="30956" h="61912">
                <a:moveTo>
                  <a:pt x="0" y="61912"/>
                </a:moveTo>
                <a:lnTo>
                  <a:pt x="10319" y="0"/>
                </a:lnTo>
                <a:lnTo>
                  <a:pt x="30956" y="0"/>
                </a:lnTo>
              </a:path>
            </a:pathLst>
          </a:custGeom>
          <a:noFill/>
          <a:ln w="20638">
            <a:solidFill>
              <a:srgbClr val="E84F8A"/>
            </a:solidFill>
            <a:prstDash val="solid"/>
          </a:ln>
        </p:spPr>
      </p:sp>
      <p:sp>
        <p:nvSpPr>
          <p:cNvPr id="43" name="Text 41"/>
          <p:cNvSpPr/>
          <p:nvPr/>
        </p:nvSpPr>
        <p:spPr>
          <a:xfrm>
            <a:off x="990600" y="5065006"/>
            <a:ext cx="112014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Drink stations</a:t>
            </a:r>
            <a:endParaRPr lang="en-US" sz="1500" dirty="0">
              <a:latin typeface="Microsoft YaHei" pitchFamily="34" charset="0"/>
              <a:ea typeface="Microsoft YaHei" pitchFamily="34" charset="-122"/>
              <a:cs typeface="Microsoft YaHei" pitchFamily="34" charset="-120"/>
            </a:endParaRPr>
          </a:p>
        </p:txBody>
      </p:sp>
      <p:sp>
        <p:nvSpPr>
          <p:cNvPr id="44" name="Text 42"/>
          <p:cNvSpPr/>
          <p:nvPr/>
        </p:nvSpPr>
        <p:spPr>
          <a:xfrm>
            <a:off x="990600" y="5387048"/>
            <a:ext cx="112014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Fresh cups, a code on each</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4374356" y="5087959"/>
            <a:ext cx="185738" cy="206333"/>
          </a:xfrm>
          <a:custGeom>
            <a:avLst/>
            <a:gdLst/>
            <a:ahLst/>
            <a:cxnLst/>
            <a:rect l="l" t="t" r="r" b="b"/>
            <a:pathLst>
              <a:path w="185738" h="206333">
                <a:moveTo>
                  <a:pt x="82550" y="203568"/>
                </a:moveTo>
                <a:arcTo hR="20637" wR="20637" stAng="7200000" swAng="-3600000"/>
                <a:lnTo>
                  <a:pt x="175419" y="162293"/>
                </a:lnTo>
                <a:arcTo hR="20637" wR="20637" stAng="3600002" swAng="-3596476"/>
                <a:lnTo>
                  <a:pt x="185738" y="61891"/>
                </a:lnTo>
                <a:arcTo hR="20637" wR="20637" stAng="21596474" swAng="-3596476"/>
                <a:lnTo>
                  <a:pt x="103188" y="2765"/>
                </a:lnTo>
                <a:arcTo hR="20637" wR="20637" stAng="18000000" swAng="-3600000"/>
                <a:lnTo>
                  <a:pt x="10319" y="44040"/>
                </a:lnTo>
                <a:arcTo hR="20637" wR="20637" stAng="14400002" swAng="-3596476"/>
                <a:lnTo>
                  <a:pt x="0" y="144441"/>
                </a:lnTo>
                <a:arcTo hR="20637" wR="20637" stAng="10796474" swAng="-3596476"/>
                <a:close/>
              </a:path>
            </a:pathLst>
          </a:custGeom>
          <a:noFill/>
          <a:ln w="20638">
            <a:solidFill>
              <a:srgbClr val="E84F8A"/>
            </a:solidFill>
            <a:prstDash val="solid"/>
          </a:ln>
        </p:spPr>
      </p:sp>
      <p:sp>
        <p:nvSpPr>
          <p:cNvPr id="46" name="Shape 44"/>
          <p:cNvSpPr/>
          <p:nvPr/>
        </p:nvSpPr>
        <p:spPr>
          <a:xfrm>
            <a:off x="4467225" y="5191125"/>
            <a:ext cx="7739" cy="103188"/>
          </a:xfrm>
          <a:custGeom>
            <a:avLst/>
            <a:gdLst/>
            <a:ahLst/>
            <a:cxnLst/>
            <a:rect l="l" t="t" r="r" b="b"/>
            <a:pathLst>
              <a:path w="7739" h="103188">
                <a:moveTo>
                  <a:pt x="0" y="103188"/>
                </a:moveTo>
                <a:lnTo>
                  <a:pt x="0" y="0"/>
                </a:lnTo>
              </a:path>
            </a:pathLst>
          </a:custGeom>
          <a:noFill/>
          <a:ln w="20638">
            <a:solidFill>
              <a:srgbClr val="E84F8A"/>
            </a:solidFill>
            <a:prstDash val="solid"/>
          </a:ln>
        </p:spPr>
      </p:sp>
      <p:sp>
        <p:nvSpPr>
          <p:cNvPr id="47" name="Shape 45"/>
          <p:cNvSpPr/>
          <p:nvPr/>
        </p:nvSpPr>
        <p:spPr>
          <a:xfrm>
            <a:off x="4377349" y="5139531"/>
            <a:ext cx="179753" cy="51594"/>
          </a:xfrm>
          <a:custGeom>
            <a:avLst/>
            <a:gdLst/>
            <a:ahLst/>
            <a:cxnLst/>
            <a:rect l="l" t="t" r="r" b="b"/>
            <a:pathLst>
              <a:path w="179753" h="51594">
                <a:moveTo>
                  <a:pt x="0" y="0"/>
                </a:moveTo>
                <a:lnTo>
                  <a:pt x="89876" y="51594"/>
                </a:lnTo>
                <a:lnTo>
                  <a:pt x="179753" y="0"/>
                </a:lnTo>
              </a:path>
            </a:pathLst>
          </a:custGeom>
          <a:noFill/>
          <a:ln w="20638">
            <a:solidFill>
              <a:srgbClr val="E84F8A"/>
            </a:solidFill>
            <a:prstDash val="solid"/>
          </a:ln>
        </p:spPr>
      </p:sp>
      <p:sp>
        <p:nvSpPr>
          <p:cNvPr id="48" name="Shape 46"/>
          <p:cNvSpPr/>
          <p:nvPr/>
        </p:nvSpPr>
        <p:spPr>
          <a:xfrm>
            <a:off x="4420791" y="5111361"/>
            <a:ext cx="92869" cy="53142"/>
          </a:xfrm>
          <a:custGeom>
            <a:avLst/>
            <a:gdLst/>
            <a:ahLst/>
            <a:cxnLst/>
            <a:rect l="l" t="t" r="r" b="b"/>
            <a:pathLst>
              <a:path w="92869" h="53142">
                <a:moveTo>
                  <a:pt x="0" y="0"/>
                </a:moveTo>
                <a:lnTo>
                  <a:pt x="92869" y="53142"/>
                </a:lnTo>
              </a:path>
            </a:pathLst>
          </a:custGeom>
          <a:noFill/>
          <a:ln w="20638">
            <a:solidFill>
              <a:srgbClr val="E84F8A"/>
            </a:solidFill>
            <a:prstDash val="solid"/>
          </a:ln>
        </p:spPr>
      </p:sp>
      <p:sp>
        <p:nvSpPr>
          <p:cNvPr id="49" name="Text 47"/>
          <p:cNvSpPr/>
          <p:nvPr/>
        </p:nvSpPr>
        <p:spPr>
          <a:xfrm>
            <a:off x="4724400" y="5065006"/>
            <a:ext cx="74676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Co-branded packs</a:t>
            </a:r>
            <a:endParaRPr lang="en-US" sz="1500" dirty="0">
              <a:latin typeface="Microsoft YaHei" pitchFamily="34" charset="0"/>
              <a:ea typeface="Microsoft YaHei" pitchFamily="34" charset="-122"/>
              <a:cs typeface="Microsoft YaHei" pitchFamily="34" charset="-120"/>
            </a:endParaRPr>
          </a:p>
        </p:txBody>
      </p:sp>
      <p:sp>
        <p:nvSpPr>
          <p:cNvPr id="50" name="Text 48"/>
          <p:cNvSpPr/>
          <p:nvPr/>
        </p:nvSpPr>
        <p:spPr>
          <a:xfrm>
            <a:off x="4724400" y="5387048"/>
            <a:ext cx="74676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Pack codes track sell-through</a:t>
            </a:r>
            <a:endParaRPr lang="en-US" sz="1125" dirty="0">
              <a:latin typeface="Microsoft YaHei" pitchFamily="34" charset="0"/>
              <a:ea typeface="Microsoft YaHei" pitchFamily="34" charset="-122"/>
              <a:cs typeface="Microsoft YaHei" pitchFamily="34" charset="-120"/>
            </a:endParaRPr>
          </a:p>
        </p:txBody>
      </p:sp>
      <p:sp>
        <p:nvSpPr>
          <p:cNvPr id="51" name="Shape 49"/>
          <p:cNvSpPr/>
          <p:nvPr/>
        </p:nvSpPr>
        <p:spPr>
          <a:xfrm>
            <a:off x="8097838" y="5118894"/>
            <a:ext cx="206375" cy="144463"/>
          </a:xfrm>
          <a:custGeom>
            <a:avLst/>
            <a:gdLst/>
            <a:ahLst/>
            <a:cxnLst/>
            <a:rect l="l" t="t" r="r" b="b"/>
            <a:pathLst>
              <a:path w="206375" h="144463">
                <a:moveTo>
                  <a:pt x="0" y="41275"/>
                </a:moveTo>
                <a:arcTo hR="30956" wR="30956" stAng="16200000" swAng="10800000"/>
                <a:lnTo>
                  <a:pt x="0" y="123825"/>
                </a:lnTo>
                <a:arcTo hR="20637" wR="20637" stAng="10800000" swAng="-5400000"/>
                <a:lnTo>
                  <a:pt x="185738" y="144463"/>
                </a:lnTo>
                <a:arcTo hR="20637" wR="20637" stAng="5400000" swAng="-5400000"/>
                <a:lnTo>
                  <a:pt x="206375" y="103188"/>
                </a:lnTo>
                <a:arcTo hR="30956" wR="30956" stAng="5400000" swAng="10800000"/>
                <a:lnTo>
                  <a:pt x="206375" y="20637"/>
                </a:lnTo>
                <a:arcTo hR="20637" wR="20637" stAng="0" swAng="-5400000"/>
                <a:lnTo>
                  <a:pt x="20637" y="0"/>
                </a:lnTo>
                <a:arcTo hR="20637" wR="20637" stAng="16200000" swAng="-5400000"/>
                <a:close/>
              </a:path>
            </a:pathLst>
          </a:custGeom>
          <a:noFill/>
          <a:ln w="20638">
            <a:solidFill>
              <a:srgbClr val="E84F8A"/>
            </a:solidFill>
            <a:prstDash val="solid"/>
          </a:ln>
        </p:spPr>
      </p:sp>
      <p:sp>
        <p:nvSpPr>
          <p:cNvPr id="52" name="Shape 50"/>
          <p:cNvSpPr/>
          <p:nvPr/>
        </p:nvSpPr>
        <p:spPr>
          <a:xfrm>
            <a:off x="8211344" y="5118894"/>
            <a:ext cx="7739" cy="20637"/>
          </a:xfrm>
          <a:custGeom>
            <a:avLst/>
            <a:gdLst/>
            <a:ahLst/>
            <a:cxnLst/>
            <a:rect l="l" t="t" r="r" b="b"/>
            <a:pathLst>
              <a:path w="7739" h="20637">
                <a:moveTo>
                  <a:pt x="0" y="0"/>
                </a:moveTo>
                <a:lnTo>
                  <a:pt x="0" y="20637"/>
                </a:lnTo>
              </a:path>
            </a:pathLst>
          </a:custGeom>
          <a:noFill/>
          <a:ln w="20638">
            <a:solidFill>
              <a:srgbClr val="E84F8A"/>
            </a:solidFill>
            <a:prstDash val="solid"/>
          </a:ln>
        </p:spPr>
      </p:sp>
      <p:sp>
        <p:nvSpPr>
          <p:cNvPr id="53" name="Shape 51"/>
          <p:cNvSpPr/>
          <p:nvPr/>
        </p:nvSpPr>
        <p:spPr>
          <a:xfrm>
            <a:off x="8211344" y="5242719"/>
            <a:ext cx="7739" cy="20637"/>
          </a:xfrm>
          <a:custGeom>
            <a:avLst/>
            <a:gdLst/>
            <a:ahLst/>
            <a:cxnLst/>
            <a:rect l="l" t="t" r="r" b="b"/>
            <a:pathLst>
              <a:path w="7739" h="20637">
                <a:moveTo>
                  <a:pt x="0" y="0"/>
                </a:moveTo>
                <a:lnTo>
                  <a:pt x="0" y="20637"/>
                </a:lnTo>
              </a:path>
            </a:pathLst>
          </a:custGeom>
          <a:noFill/>
          <a:ln w="20638">
            <a:solidFill>
              <a:srgbClr val="E84F8A"/>
            </a:solidFill>
            <a:prstDash val="solid"/>
          </a:ln>
        </p:spPr>
      </p:sp>
      <p:sp>
        <p:nvSpPr>
          <p:cNvPr id="54" name="Shape 52"/>
          <p:cNvSpPr/>
          <p:nvPr/>
        </p:nvSpPr>
        <p:spPr>
          <a:xfrm>
            <a:off x="8211344" y="5180806"/>
            <a:ext cx="7739" cy="20637"/>
          </a:xfrm>
          <a:custGeom>
            <a:avLst/>
            <a:gdLst/>
            <a:ahLst/>
            <a:cxnLst/>
            <a:rect l="l" t="t" r="r" b="b"/>
            <a:pathLst>
              <a:path w="7739" h="20637">
                <a:moveTo>
                  <a:pt x="0" y="0"/>
                </a:moveTo>
                <a:lnTo>
                  <a:pt x="0" y="20637"/>
                </a:lnTo>
              </a:path>
            </a:pathLst>
          </a:custGeom>
          <a:noFill/>
          <a:ln w="20638">
            <a:solidFill>
              <a:srgbClr val="E84F8A"/>
            </a:solidFill>
            <a:prstDash val="solid"/>
          </a:ln>
        </p:spPr>
      </p:sp>
      <p:sp>
        <p:nvSpPr>
          <p:cNvPr id="55" name="Text 53"/>
          <p:cNvSpPr/>
          <p:nvPr/>
        </p:nvSpPr>
        <p:spPr>
          <a:xfrm>
            <a:off x="8458200" y="5065006"/>
            <a:ext cx="37338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Stub swaps</a:t>
            </a:r>
            <a:endParaRPr lang="en-US" sz="1500" dirty="0">
              <a:latin typeface="Microsoft YaHei" pitchFamily="34" charset="0"/>
              <a:ea typeface="Microsoft YaHei" pitchFamily="34" charset="-122"/>
              <a:cs typeface="Microsoft YaHei" pitchFamily="34" charset="-120"/>
            </a:endParaRPr>
          </a:p>
        </p:txBody>
      </p:sp>
      <p:sp>
        <p:nvSpPr>
          <p:cNvPr id="56" name="Text 54"/>
          <p:cNvSpPr/>
          <p:nvPr/>
        </p:nvSpPr>
        <p:spPr>
          <a:xfrm>
            <a:off x="8458200" y="5387048"/>
            <a:ext cx="37338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Store vouchers track visits</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842990" y="351393"/>
            <a:ext cx="60739" cy="53600"/>
          </a:xfrm>
          <a:custGeom>
            <a:avLst/>
            <a:gdLst/>
            <a:ahLst/>
            <a:cxnLst/>
            <a:rect l="l" t="t" r="r" b="b"/>
            <a:pathLst>
              <a:path w="60739" h="53600">
                <a:moveTo>
                  <a:pt x="11129" y="6843"/>
                </a:moveTo>
                <a:lnTo>
                  <a:pt x="38942" y="366"/>
                </a:lnTo>
                <a:arcTo hR="14288" wR="14288" stAng="15420726" swAng="5412911"/>
                <a:lnTo>
                  <a:pt x="60373" y="29703"/>
                </a:lnTo>
                <a:arcTo hR="14288" wR="14288" stAng="20820726" swAng="5412911"/>
                <a:lnTo>
                  <a:pt x="21797" y="53229"/>
                </a:lnTo>
                <a:arcTo hR="14288" wR="14288" stAng="4615587" swAng="5395722"/>
                <a:lnTo>
                  <a:pt x="366" y="23988"/>
                </a:lnTo>
                <a:arcTo hR="14288" wR="14288" stAng="10020726" swAng="5412911"/>
                <a:close/>
              </a:path>
            </a:pathLst>
          </a:custGeom>
          <a:solidFill>
            <a:srgbClr val="E84F8A">
              <a:alpha val="90000"/>
            </a:srgbClr>
          </a:solidFill>
          <a:ln/>
        </p:spPr>
      </p:sp>
      <p:sp>
        <p:nvSpPr>
          <p:cNvPr id="4" name="Shape 2"/>
          <p:cNvSpPr/>
          <p:nvPr/>
        </p:nvSpPr>
        <p:spPr>
          <a:xfrm>
            <a:off x="11436421" y="51856"/>
            <a:ext cx="98844" cy="128156"/>
          </a:xfrm>
          <a:custGeom>
            <a:avLst/>
            <a:gdLst/>
            <a:ahLst/>
            <a:cxnLst/>
            <a:rect l="l" t="t" r="r" b="b"/>
            <a:pathLst>
              <a:path w="98844" h="128156">
                <a:moveTo>
                  <a:pt x="2056" y="96734"/>
                </a:moveTo>
                <a:lnTo>
                  <a:pt x="55967" y="6914"/>
                </a:lnTo>
                <a:arcTo hR="14288" wR="14288" stAng="12664270" swAng="5402827"/>
                <a:lnTo>
                  <a:pt x="91972" y="11867"/>
                </a:lnTo>
                <a:arcTo hR="14288" wR="14288" stAng="18076058" swAng="5371428"/>
                <a:lnTo>
                  <a:pt x="42823" y="121214"/>
                </a:lnTo>
                <a:arcTo hR="14288" wR="14288" stAng="1856350" swAng="5379297"/>
                <a:lnTo>
                  <a:pt x="6914" y="116356"/>
                </a:lnTo>
                <a:arcTo hR="14288" wR="14288" stAng="7264270" swAng="5402827"/>
                <a:close/>
              </a:path>
            </a:pathLst>
          </a:custGeom>
          <a:solidFill>
            <a:srgbClr val="F0B429">
              <a:alpha val="90000"/>
            </a:srgbClr>
          </a:solidFill>
          <a:ln/>
        </p:spPr>
      </p:sp>
      <p:sp>
        <p:nvSpPr>
          <p:cNvPr id="5" name="Shape 3"/>
          <p:cNvSpPr/>
          <p:nvPr/>
        </p:nvSpPr>
        <p:spPr>
          <a:xfrm>
            <a:off x="11273163" y="219019"/>
            <a:ext cx="152702" cy="139723"/>
          </a:xfrm>
          <a:custGeom>
            <a:avLst/>
            <a:gdLst/>
            <a:ahLst/>
            <a:cxnLst/>
            <a:rect l="l" t="t" r="r" b="b"/>
            <a:pathLst>
              <a:path w="152702" h="139723">
                <a:moveTo>
                  <a:pt x="55967" y="2056"/>
                </a:moveTo>
                <a:lnTo>
                  <a:pt x="145788" y="55967"/>
                </a:lnTo>
                <a:arcTo hR="14288" wR="14288" stAng="18064270" swAng="5402827"/>
                <a:lnTo>
                  <a:pt x="116356" y="132739"/>
                </a:lnTo>
                <a:arcTo hR="14288" wR="14288" stAng="1844629" swAng="5410695"/>
                <a:lnTo>
                  <a:pt x="6914" y="83685"/>
                </a:lnTo>
                <a:arcTo hR="14288" wR="14288" stAng="7264270" swAng="5402827"/>
                <a:lnTo>
                  <a:pt x="36346" y="6914"/>
                </a:lnTo>
                <a:arcTo hR="14288" wR="14288" stAng="12664270" swAng="5402827"/>
                <a:close/>
              </a:path>
            </a:pathLst>
          </a:custGeom>
          <a:solidFill>
            <a:srgbClr val="4FC1E9">
              <a:alpha val="90000"/>
            </a:srgbClr>
          </a:solidFill>
          <a:ln/>
        </p:spPr>
      </p:sp>
      <p:sp>
        <p:nvSpPr>
          <p:cNvPr id="6" name="Shape 4"/>
          <p:cNvSpPr/>
          <p:nvPr/>
        </p:nvSpPr>
        <p:spPr>
          <a:xfrm>
            <a:off x="11742794" y="337210"/>
            <a:ext cx="94184" cy="61291"/>
          </a:xfrm>
          <a:custGeom>
            <a:avLst/>
            <a:gdLst/>
            <a:ahLst/>
            <a:cxnLst/>
            <a:rect l="l" t="t" r="r" b="b"/>
            <a:pathLst>
              <a:path w="94184" h="61291">
                <a:moveTo>
                  <a:pt x="22771" y="927"/>
                </a:moveTo>
                <a:lnTo>
                  <a:pt x="85065" y="24835"/>
                </a:lnTo>
                <a:arcTo hR="14288" wR="14288" stAng="17472507" swAng="5372880"/>
                <a:lnTo>
                  <a:pt x="89827" y="52172"/>
                </a:lnTo>
                <a:arcTo hR="14288" wR="14288" stAng="1272507" swAng="5372880"/>
                <a:lnTo>
                  <a:pt x="9151" y="36456"/>
                </a:lnTo>
                <a:arcTo hR="14288" wR="14288" stAng="6664318" swAng="5402445"/>
                <a:lnTo>
                  <a:pt x="4388" y="9119"/>
                </a:lnTo>
                <a:arcTo hR="14288" wR="14288" stAng="12072507" swAng="5372880"/>
                <a:close/>
              </a:path>
            </a:pathLst>
          </a:custGeom>
          <a:solidFill>
            <a:srgbClr val="9BE36D">
              <a:alpha val="90000"/>
            </a:srgbClr>
          </a:solidFill>
          <a:ln/>
        </p:spPr>
      </p:sp>
      <p:sp>
        <p:nvSpPr>
          <p:cNvPr id="7" name="Shape 5"/>
          <p:cNvSpPr/>
          <p:nvPr/>
        </p:nvSpPr>
        <p:spPr>
          <a:xfrm>
            <a:off x="11436492" y="498555"/>
            <a:ext cx="139702" cy="105886"/>
          </a:xfrm>
          <a:custGeom>
            <a:avLst/>
            <a:gdLst/>
            <a:ahLst/>
            <a:cxnLst/>
            <a:rect l="l" t="t" r="r" b="b"/>
            <a:pathLst>
              <a:path w="139702" h="105886">
                <a:moveTo>
                  <a:pt x="22750" y="79"/>
                </a:moveTo>
                <a:lnTo>
                  <a:pt x="126953" y="11033"/>
                </a:lnTo>
                <a:arcTo hR="14288" wR="14288" stAng="16571030" swAng="5393430"/>
                <a:lnTo>
                  <a:pt x="132668" y="93043"/>
                </a:lnTo>
                <a:arcTo hR="14288" wR="14288" stAng="348239" swAng="5413827"/>
                <a:lnTo>
                  <a:pt x="12748" y="94853"/>
                </a:lnTo>
                <a:arcTo hR="14288" wR="14288" stAng="5771030" swAng="5393430"/>
                <a:lnTo>
                  <a:pt x="7033" y="12843"/>
                </a:lnTo>
                <a:arcTo hR="14288" wR="14288" stAng="11148239" swAng="5413827"/>
                <a:close/>
              </a:path>
            </a:pathLst>
          </a:custGeom>
          <a:solidFill>
            <a:srgbClr val="E84F8A">
              <a:alpha val="90000"/>
            </a:srgbClr>
          </a:solidFill>
          <a:ln/>
        </p:spPr>
      </p:sp>
      <p:sp>
        <p:nvSpPr>
          <p:cNvPr id="8" name="Shape 6"/>
          <p:cNvSpPr/>
          <p:nvPr/>
        </p:nvSpPr>
        <p:spPr>
          <a:xfrm>
            <a:off x="10506396" y="428231"/>
            <a:ext cx="56612" cy="54184"/>
          </a:xfrm>
          <a:custGeom>
            <a:avLst/>
            <a:gdLst/>
            <a:ahLst/>
            <a:cxnLst/>
            <a:rect l="l" t="t" r="r" b="b"/>
            <a:pathLst>
              <a:path w="56612" h="54184">
                <a:moveTo>
                  <a:pt x="5108" y="21635"/>
                </a:moveTo>
                <a:lnTo>
                  <a:pt x="27016" y="3347"/>
                </a:lnTo>
                <a:arcTo hR="14288" wR="14288" stAng="13798480" swAng="5388159"/>
                <a:lnTo>
                  <a:pt x="53305" y="12395"/>
                </a:lnTo>
                <a:arcTo hR="14288" wR="14288" stAng="19213235" swAng="5390985"/>
                <a:lnTo>
                  <a:pt x="29587" y="50876"/>
                </a:lnTo>
                <a:arcTo hR="14288" wR="14288" stAng="3013235" swAng="5390985"/>
                <a:lnTo>
                  <a:pt x="3394" y="41828"/>
                </a:lnTo>
                <a:arcTo hR="14288" wR="14288" stAng="8380949" swAng="5420474"/>
                <a:close/>
              </a:path>
            </a:pathLst>
          </a:custGeom>
          <a:solidFill>
            <a:srgbClr val="F0B429">
              <a:alpha val="90000"/>
            </a:srgbClr>
          </a:solidFill>
          <a:ln/>
        </p:spPr>
      </p:sp>
      <p:sp>
        <p:nvSpPr>
          <p:cNvPr id="9" name="Shape 7"/>
          <p:cNvSpPr/>
          <p:nvPr/>
        </p:nvSpPr>
        <p:spPr>
          <a:xfrm>
            <a:off x="10905970" y="152150"/>
            <a:ext cx="110524" cy="121096"/>
          </a:xfrm>
          <a:custGeom>
            <a:avLst/>
            <a:gdLst/>
            <a:ahLst/>
            <a:cxnLst/>
            <a:rect l="l" t="t" r="r" b="b"/>
            <a:pathLst>
              <a:path w="110524" h="121096">
                <a:moveTo>
                  <a:pt x="39874" y="5108"/>
                </a:moveTo>
                <a:lnTo>
                  <a:pt x="107216" y="85404"/>
                </a:lnTo>
                <a:arcTo hR="14288" wR="14288" stAng="19213235" swAng="5390985"/>
                <a:lnTo>
                  <a:pt x="90833" y="117789"/>
                </a:lnTo>
                <a:arcTo hR="14288" wR="14288" stAng="3013235" swAng="5390985"/>
                <a:lnTo>
                  <a:pt x="3394" y="35779"/>
                </a:lnTo>
                <a:arcTo hR="14288" wR="14288" stAng="8380949" swAng="5420474"/>
                <a:lnTo>
                  <a:pt x="19681" y="3394"/>
                </a:lnTo>
                <a:arcTo hR="14288" wR="14288" stAng="13780949" swAng="5420474"/>
                <a:close/>
              </a:path>
            </a:pathLst>
          </a:custGeom>
          <a:solidFill>
            <a:srgbClr val="4FC1E9">
              <a:alpha val="90000"/>
            </a:srgbClr>
          </a:solidFill>
          <a:ln/>
        </p:spPr>
      </p:sp>
      <p:sp>
        <p:nvSpPr>
          <p:cNvPr id="10" name="pptwise-slidenum-s000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3</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7334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Market</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43.39m at big shows, over half the box office</a:t>
            </a:r>
            <a:endParaRPr lang="en-US" sz="255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1904376"/>
            <a:ext cx="11582400" cy="1485900"/>
          </a:xfrm>
          <a:prstGeom prst="rect">
            <a:avLst/>
          </a:prstGeom>
          <a:noFill/>
          <a:ln/>
        </p:spPr>
        <p:txBody>
          <a:bodyPr wrap="none" lIns="0" tIns="0" rIns="0" bIns="0" rtlCol="0" anchor="t"/>
          <a:lstStyle/>
          <a:p>
            <a:pPr algn="l" indent="0" marL="0">
              <a:buNone/>
            </a:pPr>
            <a:r>
              <a:rPr lang="en-US" sz="9750" b="1" spc="-225" kern="0" dirty="0">
                <a:solidFill>
                  <a:srgbClr val="E84F8A"/>
                </a:solidFill>
                <a:latin typeface="Microsoft YaHei" pitchFamily="34" charset="0"/>
                <a:ea typeface="Microsoft YaHei" pitchFamily="34" charset="-122"/>
                <a:cs typeface="Microsoft YaHei" pitchFamily="34" charset="-120"/>
              </a:rPr>
              <a:t>4</a:t>
            </a:r>
            <a:pPr algn="l" indent="0" marL="0">
              <a:buNone/>
            </a:pPr>
            <a:r>
              <a:rPr lang="en-US" sz="9750" b="1" spc="-225" kern="0" dirty="0">
                <a:solidFill>
                  <a:srgbClr val="E84F8A"/>
                </a:solidFill>
                <a:latin typeface="Microsoft YaHei" pitchFamily="34" charset="0"/>
                <a:ea typeface="Microsoft YaHei" pitchFamily="34" charset="-122"/>
                <a:cs typeface="Microsoft YaHei" pitchFamily="34" charset="-120"/>
              </a:rPr>
              <a:t>3</a:t>
            </a:r>
            <a:pPr algn="l" indent="0" marL="0">
              <a:buNone/>
            </a:pPr>
            <a:r>
              <a:rPr lang="en-US" sz="9750" b="1" spc="-225" kern="0" dirty="0">
                <a:solidFill>
                  <a:srgbClr val="E84F8A"/>
                </a:solidFill>
                <a:latin typeface="Microsoft YaHei" pitchFamily="34" charset="0"/>
                <a:ea typeface="Microsoft YaHei" pitchFamily="34" charset="-122"/>
                <a:cs typeface="Microsoft YaHei" pitchFamily="34" charset="-120"/>
              </a:rPr>
              <a:t>.</a:t>
            </a:r>
            <a:pPr algn="l" indent="0" marL="0">
              <a:buNone/>
            </a:pPr>
            <a:r>
              <a:rPr lang="en-US" sz="9750" b="1" spc="-225" kern="0" dirty="0">
                <a:solidFill>
                  <a:srgbClr val="E84F8A"/>
                </a:solidFill>
                <a:latin typeface="Microsoft YaHei" pitchFamily="34" charset="0"/>
                <a:ea typeface="Microsoft YaHei" pitchFamily="34" charset="-122"/>
                <a:cs typeface="Microsoft YaHei" pitchFamily="34" charset="-120"/>
              </a:rPr>
              <a:t>3</a:t>
            </a:r>
            <a:pPr algn="l" indent="0" marL="0">
              <a:buNone/>
            </a:pPr>
            <a:r>
              <a:rPr lang="en-US" sz="9750" b="1" dirty="0">
                <a:solidFill>
                  <a:srgbClr val="E84F8A"/>
                </a:solidFill>
                <a:latin typeface="Microsoft YaHei" pitchFamily="34" charset="0"/>
                <a:ea typeface="Microsoft YaHei" pitchFamily="34" charset="-122"/>
                <a:cs typeface="Microsoft YaHei" pitchFamily="34" charset="-120"/>
              </a:rPr>
              <a:t>9</a:t>
            </a:r>
            <a:endParaRPr lang="en-US" sz="975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3381250"/>
            <a:ext cx="11582400" cy="297180"/>
          </a:xfrm>
          <a:prstGeom prst="rect">
            <a:avLst/>
          </a:prstGeom>
          <a:noFill/>
          <a:ln/>
        </p:spPr>
        <p:txBody>
          <a:bodyPr wrap="none" lIns="0" tIns="0" rIns="0" bIns="0" rtlCol="0" anchor="t"/>
          <a:lstStyle/>
          <a:p>
            <a:pPr algn="l" indent="0" marL="0">
              <a:buNone/>
            </a:pPr>
            <a:r>
              <a:rPr lang="en-US" sz="1950" b="1" dirty="0">
                <a:solidFill>
                  <a:srgbClr val="F6F2F9"/>
                </a:solidFill>
                <a:latin typeface="Microsoft YaHei" pitchFamily="34" charset="0"/>
                <a:ea typeface="Microsoft YaHei" pitchFamily="34" charset="-122"/>
                <a:cs typeface="Microsoft YaHei" pitchFamily="34" charset="-120"/>
              </a:rPr>
              <a:t>million · 2025 · up 18.81%</a:t>
            </a:r>
            <a:endParaRPr lang="en-US" sz="1950" dirty="0">
              <a:latin typeface="Microsoft YaHei" pitchFamily="34" charset="0"/>
              <a:ea typeface="Microsoft YaHei" pitchFamily="34" charset="-122"/>
              <a:cs typeface="Microsoft YaHei" pitchFamily="34" charset="-120"/>
            </a:endParaRPr>
          </a:p>
        </p:txBody>
      </p:sp>
      <p:sp>
        <p:nvSpPr>
          <p:cNvPr id="22" name="Text 20"/>
          <p:cNvSpPr/>
          <p:nvPr/>
        </p:nvSpPr>
        <p:spPr>
          <a:xfrm>
            <a:off x="609600" y="3844360"/>
            <a:ext cx="11582400" cy="182880"/>
          </a:xfrm>
          <a:prstGeom prst="rect">
            <a:avLst/>
          </a:prstGeom>
          <a:noFill/>
          <a:ln/>
        </p:spPr>
        <p:txBody>
          <a:bodyPr wrap="none" lIns="0" tIns="0" rIns="0" bIns="0" rtlCol="0" anchor="t"/>
          <a:lstStyle/>
          <a:p>
            <a:pPr algn="l" indent="0" marL="0">
              <a:buNone/>
            </a:pPr>
            <a:r>
              <a:rPr lang="en-US" sz="1200" dirty="0">
                <a:solidFill>
                  <a:srgbClr val="B3A6C7"/>
                </a:solidFill>
                <a:latin typeface="Microsoft YaHei" pitchFamily="34" charset="0"/>
                <a:ea typeface="Microsoft YaHei" pitchFamily="34" charset="-122"/>
                <a:cs typeface="Microsoft YaHei" pitchFamily="34" charset="-120"/>
              </a:rPr>
              <a:t>Admissions to shows for 5,000 or more. Up another 20.37% in H1 2026.</a:t>
            </a:r>
            <a:endParaRPr lang="en-US" sz="1200" dirty="0">
              <a:latin typeface="Microsoft YaHei" pitchFamily="34" charset="0"/>
              <a:ea typeface="Microsoft YaHei" pitchFamily="34" charset="-122"/>
              <a:cs typeface="Microsoft YaHei" pitchFamily="34" charset="-120"/>
            </a:endParaRPr>
          </a:p>
        </p:txBody>
      </p:sp>
      <p:sp>
        <p:nvSpPr>
          <p:cNvPr id="23" name="Text 21"/>
          <p:cNvSpPr/>
          <p:nvPr/>
        </p:nvSpPr>
        <p:spPr>
          <a:xfrm>
            <a:off x="7239000" y="1919225"/>
            <a:ext cx="4953000" cy="148590"/>
          </a:xfrm>
          <a:prstGeom prst="rect">
            <a:avLst/>
          </a:prstGeom>
          <a:noFill/>
          <a:ln/>
        </p:spPr>
        <p:txBody>
          <a:bodyPr wrap="none" lIns="0" tIns="0" rIns="0" bIns="0" rtlCol="0" anchor="t"/>
          <a:lstStyle/>
          <a:p>
            <a:pPr algn="l" indent="0" marL="0">
              <a:buNone/>
            </a:pPr>
            <a:r>
              <a:rPr lang="en-US" sz="975" b="1" dirty="0">
                <a:solidFill>
                  <a:srgbClr val="B3A6C7"/>
                </a:solidFill>
                <a:latin typeface="Microsoft YaHei" pitchFamily="34" charset="0"/>
                <a:ea typeface="Microsoft YaHei" pitchFamily="34" charset="-122"/>
                <a:cs typeface="Microsoft YaHei" pitchFamily="34" charset="-120"/>
              </a:rPr>
              <a:t>Big-show box office (RMB bn)</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7239000" y="4957391"/>
            <a:ext cx="762000" cy="376609"/>
          </a:xfrm>
          <a:prstGeom prst="roundRect">
            <a:avLst>
              <a:gd name="adj" fmla="val 15175"/>
            </a:avLst>
          </a:prstGeom>
          <a:solidFill>
            <a:srgbClr val="5C4C76"/>
          </a:solidFill>
          <a:ln/>
        </p:spPr>
      </p:sp>
      <p:sp>
        <p:nvSpPr>
          <p:cNvPr id="25" name="Text 23"/>
          <p:cNvSpPr/>
          <p:nvPr/>
        </p:nvSpPr>
        <p:spPr>
          <a:xfrm>
            <a:off x="3048000" y="4715526"/>
            <a:ext cx="9144000" cy="182880"/>
          </a:xfrm>
          <a:prstGeom prst="rect">
            <a:avLst/>
          </a:prstGeom>
          <a:noFill/>
          <a:ln/>
        </p:spPr>
        <p:txBody>
          <a:bodyPr wrap="none" lIns="0" tIns="0" rIns="0" bIns="0" rtlCol="0" anchor="t"/>
          <a:lstStyle/>
          <a:p>
            <a:pPr algn="ctr" indent="0" marL="0">
              <a:buNone/>
            </a:pPr>
            <a:r>
              <a:rPr lang="en-US" sz="1200" b="1" dirty="0">
                <a:solidFill>
                  <a:srgbClr val="B3A6C7"/>
                </a:solidFill>
                <a:latin typeface="Microsoft YaHei" pitchFamily="34" charset="0"/>
                <a:ea typeface="Microsoft YaHei" pitchFamily="34" charset="-122"/>
                <a:cs typeface="Microsoft YaHei" pitchFamily="34" charset="-120"/>
              </a:rPr>
              <a:t>3.96</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3048000" y="5434312"/>
            <a:ext cx="91440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2019</a:t>
            </a:r>
            <a:endParaRPr lang="en-US" sz="1050" dirty="0">
              <a:latin typeface="Microsoft YaHei" pitchFamily="34" charset="0"/>
              <a:ea typeface="Microsoft YaHei" pitchFamily="34" charset="-122"/>
              <a:cs typeface="Microsoft YaHei" pitchFamily="34" charset="-120"/>
            </a:endParaRPr>
          </a:p>
        </p:txBody>
      </p:sp>
      <p:sp>
        <p:nvSpPr>
          <p:cNvPr id="27" name="Shape 25"/>
          <p:cNvSpPr/>
          <p:nvPr/>
        </p:nvSpPr>
        <p:spPr>
          <a:xfrm>
            <a:off x="8305800" y="3641162"/>
            <a:ext cx="762000" cy="1692838"/>
          </a:xfrm>
          <a:prstGeom prst="roundRect">
            <a:avLst>
              <a:gd name="adj" fmla="val 7500"/>
            </a:avLst>
          </a:prstGeom>
          <a:solidFill>
            <a:srgbClr val="5C4C76"/>
          </a:solidFill>
          <a:ln/>
        </p:spPr>
      </p:sp>
      <p:sp>
        <p:nvSpPr>
          <p:cNvPr id="28" name="Text 26"/>
          <p:cNvSpPr/>
          <p:nvPr/>
        </p:nvSpPr>
        <p:spPr>
          <a:xfrm>
            <a:off x="5181600" y="3399297"/>
            <a:ext cx="7010400" cy="182880"/>
          </a:xfrm>
          <a:prstGeom prst="rect">
            <a:avLst/>
          </a:prstGeom>
          <a:noFill/>
          <a:ln/>
        </p:spPr>
        <p:txBody>
          <a:bodyPr wrap="none" lIns="0" tIns="0" rIns="0" bIns="0" rtlCol="0" anchor="t"/>
          <a:lstStyle/>
          <a:p>
            <a:pPr algn="ctr" indent="0" marL="0">
              <a:buNone/>
            </a:pPr>
            <a:r>
              <a:rPr lang="en-US" sz="1200" b="1" dirty="0">
                <a:solidFill>
                  <a:srgbClr val="B3A6C7"/>
                </a:solidFill>
                <a:latin typeface="Microsoft YaHei" pitchFamily="34" charset="0"/>
                <a:ea typeface="Microsoft YaHei" pitchFamily="34" charset="-122"/>
                <a:cs typeface="Microsoft YaHei" pitchFamily="34" charset="-120"/>
              </a:rPr>
              <a:t>17.8</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5181600" y="5434312"/>
            <a:ext cx="70104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2023</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9372600" y="2515140"/>
            <a:ext cx="762000" cy="2818860"/>
          </a:xfrm>
          <a:prstGeom prst="roundRect">
            <a:avLst>
              <a:gd name="adj" fmla="val 7500"/>
            </a:avLst>
          </a:prstGeom>
          <a:solidFill>
            <a:srgbClr val="5C4C76"/>
          </a:solidFill>
          <a:ln/>
        </p:spPr>
      </p:sp>
      <p:sp>
        <p:nvSpPr>
          <p:cNvPr id="31" name="Text 29"/>
          <p:cNvSpPr/>
          <p:nvPr/>
        </p:nvSpPr>
        <p:spPr>
          <a:xfrm>
            <a:off x="7315200" y="2273275"/>
            <a:ext cx="4876800" cy="182880"/>
          </a:xfrm>
          <a:prstGeom prst="rect">
            <a:avLst/>
          </a:prstGeom>
          <a:noFill/>
          <a:ln/>
        </p:spPr>
        <p:txBody>
          <a:bodyPr wrap="none" lIns="0" tIns="0" rIns="0" bIns="0" rtlCol="0" anchor="t"/>
          <a:lstStyle/>
          <a:p>
            <a:pPr algn="ctr" indent="0" marL="0">
              <a:buNone/>
            </a:pPr>
            <a:r>
              <a:rPr lang="en-US" sz="1200" b="1" dirty="0">
                <a:solidFill>
                  <a:srgbClr val="B3A6C7"/>
                </a:solidFill>
                <a:latin typeface="Microsoft YaHei" pitchFamily="34" charset="0"/>
                <a:ea typeface="Microsoft YaHei" pitchFamily="34" charset="-122"/>
                <a:cs typeface="Microsoft YaHei" pitchFamily="34" charset="-120"/>
              </a:rPr>
              <a:t>29.64</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7315200" y="5434312"/>
            <a:ext cx="48768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2024</a:t>
            </a:r>
            <a:endParaRPr lang="en-US" sz="1050" dirty="0">
              <a:latin typeface="Microsoft YaHei" pitchFamily="34" charset="0"/>
              <a:ea typeface="Microsoft YaHei" pitchFamily="34" charset="-122"/>
              <a:cs typeface="Microsoft YaHei" pitchFamily="34" charset="-120"/>
            </a:endParaRPr>
          </a:p>
        </p:txBody>
      </p:sp>
      <p:sp>
        <p:nvSpPr>
          <p:cNvPr id="33" name="Shape 31"/>
          <p:cNvSpPr/>
          <p:nvPr/>
        </p:nvSpPr>
        <p:spPr>
          <a:xfrm>
            <a:off x="10439400" y="2247900"/>
            <a:ext cx="762000" cy="3086100"/>
          </a:xfrm>
          <a:prstGeom prst="roundRect">
            <a:avLst>
              <a:gd name="adj" fmla="val 7500"/>
            </a:avLst>
          </a:prstGeom>
          <a:solidFill>
            <a:srgbClr val="E84F8A"/>
          </a:solidFill>
          <a:ln/>
        </p:spPr>
      </p:sp>
      <p:sp>
        <p:nvSpPr>
          <p:cNvPr id="34" name="Text 32"/>
          <p:cNvSpPr/>
          <p:nvPr/>
        </p:nvSpPr>
        <p:spPr>
          <a:xfrm>
            <a:off x="9448800" y="2006035"/>
            <a:ext cx="2743200" cy="182880"/>
          </a:xfrm>
          <a:prstGeom prst="rect">
            <a:avLst/>
          </a:prstGeom>
          <a:noFill/>
          <a:ln/>
        </p:spPr>
        <p:txBody>
          <a:bodyPr wrap="none" lIns="0" tIns="0" rIns="0" bIns="0" rtlCol="0" anchor="t"/>
          <a:lstStyle/>
          <a:p>
            <a:pPr algn="ctr" indent="0" marL="0">
              <a:buNone/>
            </a:pPr>
            <a:r>
              <a:rPr lang="en-US" sz="1200" b="1" dirty="0">
                <a:solidFill>
                  <a:srgbClr val="F6F2F9"/>
                </a:solidFill>
                <a:latin typeface="Microsoft YaHei" pitchFamily="34" charset="0"/>
                <a:ea typeface="Microsoft YaHei" pitchFamily="34" charset="-122"/>
                <a:cs typeface="Microsoft YaHei" pitchFamily="34" charset="-120"/>
              </a:rPr>
              <a:t>32.45</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9448800" y="5434312"/>
            <a:ext cx="27432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2025</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7086600" y="5326856"/>
            <a:ext cx="4495800" cy="14288"/>
          </a:xfrm>
          <a:prstGeom prst="rect">
            <a:avLst/>
          </a:prstGeom>
          <a:solidFill>
            <a:srgbClr val="4A3A66"/>
          </a:solidFill>
          <a:ln/>
        </p:spPr>
      </p:sp>
      <p:sp>
        <p:nvSpPr>
          <p:cNvPr id="37" name="Shape 35"/>
          <p:cNvSpPr/>
          <p:nvPr/>
        </p:nvSpPr>
        <p:spPr>
          <a:xfrm>
            <a:off x="609600" y="4762500"/>
            <a:ext cx="5715000" cy="1047750"/>
          </a:xfrm>
          <a:prstGeom prst="roundRect">
            <a:avLst>
              <a:gd name="adj" fmla="val 10909"/>
            </a:avLst>
          </a:prstGeom>
          <a:solidFill>
            <a:srgbClr val="35284E"/>
          </a:solidFill>
          <a:ln/>
        </p:spPr>
      </p:sp>
      <p:sp>
        <p:nvSpPr>
          <p:cNvPr id="38" name="Text 36"/>
          <p:cNvSpPr/>
          <p:nvPr/>
        </p:nvSpPr>
        <p:spPr>
          <a:xfrm>
            <a:off x="838200" y="4959146"/>
            <a:ext cx="113538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Over half of all box office</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838200" y="5243812"/>
            <a:ext cx="113538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35.4% in 2023, 51.1% in 2024, about 52.6% in 2025 (324.48 ÷ 616.55)</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CAPA 2025 annual brief (Jan 2026), H1 2026 figures (Jul 2026), CAPA and Dengta Pro report (Apr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839513" y="155704"/>
            <a:ext cx="133412" cy="56161"/>
          </a:xfrm>
          <a:custGeom>
            <a:avLst/>
            <a:gdLst/>
            <a:ahLst/>
            <a:cxnLst/>
            <a:rect l="l" t="t" r="r" b="b"/>
            <a:pathLst>
              <a:path w="133412" h="56161">
                <a:moveTo>
                  <a:pt x="11748" y="18413"/>
                </a:moveTo>
                <a:lnTo>
                  <a:pt x="114999" y="220"/>
                </a:lnTo>
                <a:arcTo hR="14288" wR="14288" stAng="15596060" swAng="5412223"/>
                <a:lnTo>
                  <a:pt x="133192" y="21175"/>
                </a:lnTo>
                <a:arcTo hR="14288" wR="14288" stAng="20996060" swAng="5412223"/>
                <a:lnTo>
                  <a:pt x="18416" y="55941"/>
                </a:lnTo>
                <a:arcTo hR="14288" wR="14288" stAng="4796060" swAng="5412223"/>
                <a:lnTo>
                  <a:pt x="223" y="34986"/>
                </a:lnTo>
                <a:arcTo hR="14288" wR="14288" stAng="10192061" swAng="5393659"/>
                <a:close/>
              </a:path>
            </a:pathLst>
          </a:custGeom>
          <a:solidFill>
            <a:srgbClr val="E84F8A">
              <a:alpha val="90000"/>
            </a:srgbClr>
          </a:solidFill>
          <a:ln/>
        </p:spPr>
      </p:sp>
      <p:sp>
        <p:nvSpPr>
          <p:cNvPr id="4" name="Shape 2"/>
          <p:cNvSpPr/>
          <p:nvPr/>
        </p:nvSpPr>
        <p:spPr>
          <a:xfrm>
            <a:off x="10610440" y="143909"/>
            <a:ext cx="133412" cy="56148"/>
          </a:xfrm>
          <a:custGeom>
            <a:avLst/>
            <a:gdLst/>
            <a:ahLst/>
            <a:cxnLst/>
            <a:rect l="l" t="t" r="r" b="b"/>
            <a:pathLst>
              <a:path w="133412" h="56148">
                <a:moveTo>
                  <a:pt x="18413" y="204"/>
                </a:moveTo>
                <a:lnTo>
                  <a:pt x="121664" y="18397"/>
                </a:lnTo>
                <a:arcTo hR="14288" wR="14288" stAng="16814280" swAng="5393659"/>
                <a:lnTo>
                  <a:pt x="131570" y="44400"/>
                </a:lnTo>
                <a:arcTo hR="14288" wR="14288" stAng="614280" swAng="5393659"/>
                <a:lnTo>
                  <a:pt x="11840" y="37732"/>
                </a:lnTo>
                <a:arcTo hR="14288" wR="14288" stAng="5991717" swAng="5412223"/>
                <a:lnTo>
                  <a:pt x="1934" y="11824"/>
                </a:lnTo>
                <a:arcTo hR="14288" wR="14288" stAng="11395648" swAng="5385714"/>
                <a:close/>
              </a:path>
            </a:pathLst>
          </a:custGeom>
          <a:solidFill>
            <a:srgbClr val="F0B429">
              <a:alpha val="90000"/>
            </a:srgbClr>
          </a:solidFill>
          <a:ln/>
        </p:spPr>
      </p:sp>
      <p:sp>
        <p:nvSpPr>
          <p:cNvPr id="5" name="Shape 3"/>
          <p:cNvSpPr/>
          <p:nvPr/>
        </p:nvSpPr>
        <p:spPr>
          <a:xfrm>
            <a:off x="10820415" y="322685"/>
            <a:ext cx="93066" cy="65444"/>
          </a:xfrm>
          <a:custGeom>
            <a:avLst/>
            <a:gdLst/>
            <a:ahLst/>
            <a:cxnLst/>
            <a:rect l="l" t="t" r="r" b="b"/>
            <a:pathLst>
              <a:path w="93066" h="65444">
                <a:moveTo>
                  <a:pt x="8272" y="29549"/>
                </a:moveTo>
                <a:lnTo>
                  <a:pt x="68660" y="1355"/>
                </a:lnTo>
                <a:arcTo hR="14288" wR="14288" stAng="14690558" swAng="5425134"/>
                <a:lnTo>
                  <a:pt x="91711" y="16881"/>
                </a:lnTo>
                <a:arcTo hR="14288" wR="14288" stAng="20090558" swAng="5425134"/>
                <a:lnTo>
                  <a:pt x="24369" y="64125"/>
                </a:lnTo>
                <a:arcTo hR="14288" wR="14288" stAng="3911360" swAng="5394652"/>
                <a:lnTo>
                  <a:pt x="1319" y="48504"/>
                </a:lnTo>
                <a:arcTo hR="14288" wR="14288" stAng="9311360" swAng="5394652"/>
                <a:close/>
              </a:path>
            </a:pathLst>
          </a:custGeom>
          <a:solidFill>
            <a:srgbClr val="4FC1E9">
              <a:alpha val="90000"/>
            </a:srgbClr>
          </a:solidFill>
          <a:ln/>
        </p:spPr>
      </p:sp>
      <p:sp>
        <p:nvSpPr>
          <p:cNvPr id="6" name="Shape 4"/>
          <p:cNvSpPr/>
          <p:nvPr/>
        </p:nvSpPr>
        <p:spPr>
          <a:xfrm>
            <a:off x="10881792" y="486156"/>
            <a:ext cx="60191" cy="62909"/>
          </a:xfrm>
          <a:custGeom>
            <a:avLst/>
            <a:gdLst/>
            <a:ahLst/>
            <a:cxnLst/>
            <a:rect l="l" t="t" r="r" b="b"/>
            <a:pathLst>
              <a:path w="60191" h="62909">
                <a:moveTo>
                  <a:pt x="2330" y="30385"/>
                </a:moveTo>
                <a:lnTo>
                  <a:pt x="17951" y="6477"/>
                </a:lnTo>
                <a:arcTo hR="14288" wR="14288" stAng="12788200" swAng="5383575"/>
                <a:lnTo>
                  <a:pt x="53670" y="12573"/>
                </a:lnTo>
                <a:arcTo hR="14288" wR="14288" stAng="18175710" swAng="5415279"/>
                <a:lnTo>
                  <a:pt x="42335" y="56388"/>
                </a:lnTo>
                <a:arcTo hR="14288" wR="14288" stAng="1975710" swAng="5415279"/>
                <a:lnTo>
                  <a:pt x="6521" y="50197"/>
                </a:lnTo>
                <a:arcTo hR="14288" wR="14288" stAng="7375710" swAng="5415279"/>
                <a:close/>
              </a:path>
            </a:pathLst>
          </a:custGeom>
          <a:solidFill>
            <a:srgbClr val="9BE36D">
              <a:alpha val="90000"/>
            </a:srgbClr>
          </a:solidFill>
          <a:ln/>
        </p:spPr>
      </p:sp>
      <p:sp>
        <p:nvSpPr>
          <p:cNvPr id="7" name="Shape 5"/>
          <p:cNvSpPr/>
          <p:nvPr/>
        </p:nvSpPr>
        <p:spPr>
          <a:xfrm>
            <a:off x="11701551" y="170777"/>
            <a:ext cx="150318" cy="128410"/>
          </a:xfrm>
          <a:custGeom>
            <a:avLst/>
            <a:gdLst/>
            <a:ahLst/>
            <a:cxnLst/>
            <a:rect l="l" t="t" r="r" b="b"/>
            <a:pathLst>
              <a:path w="150318" h="128410">
                <a:moveTo>
                  <a:pt x="9151" y="38488"/>
                </a:moveTo>
                <a:lnTo>
                  <a:pt x="106972" y="959"/>
                </a:lnTo>
                <a:arcTo hR="14288" wR="14288" stAng="14933237" swAng="5402445"/>
                <a:lnTo>
                  <a:pt x="149359" y="71444"/>
                </a:lnTo>
                <a:arcTo hR="14288" wR="14288" stAng="20333237" swAng="5402445"/>
                <a:lnTo>
                  <a:pt x="43345" y="127451"/>
                </a:lnTo>
                <a:arcTo hR="14288" wR="14288" stAng="4133237" swAng="5402445"/>
                <a:lnTo>
                  <a:pt x="959" y="56966"/>
                </a:lnTo>
                <a:arcTo hR="14288" wR="14288" stAng="9533237" swAng="5402445"/>
                <a:close/>
              </a:path>
            </a:pathLst>
          </a:custGeom>
          <a:solidFill>
            <a:srgbClr val="E84F8A">
              <a:alpha val="90000"/>
            </a:srgbClr>
          </a:solidFill>
          <a:ln/>
        </p:spPr>
      </p:sp>
      <p:sp>
        <p:nvSpPr>
          <p:cNvPr id="8" name="Shape 6"/>
          <p:cNvSpPr/>
          <p:nvPr/>
        </p:nvSpPr>
        <p:spPr>
          <a:xfrm>
            <a:off x="11776838" y="541953"/>
            <a:ext cx="105809" cy="112858"/>
          </a:xfrm>
          <a:custGeom>
            <a:avLst/>
            <a:gdLst/>
            <a:ahLst/>
            <a:cxnLst/>
            <a:rect l="l" t="t" r="r" b="b"/>
            <a:pathLst>
              <a:path w="105809" h="112858">
                <a:moveTo>
                  <a:pt x="32066" y="4782"/>
                </a:moveTo>
                <a:lnTo>
                  <a:pt x="102170" y="82601"/>
                </a:lnTo>
                <a:arcTo hR="14288" wR="14288" stAng="19091021" swAng="5406723"/>
                <a:lnTo>
                  <a:pt x="93979" y="109176"/>
                </a:lnTo>
                <a:arcTo hR="14288" wR="14288" stAng="2875731" swAng="5404966"/>
                <a:lnTo>
                  <a:pt x="3682" y="30214"/>
                </a:lnTo>
                <a:arcTo hR="14288" wR="14288" stAng="8275731" swAng="5404966"/>
                <a:lnTo>
                  <a:pt x="11873" y="3639"/>
                </a:lnTo>
                <a:arcTo hR="14288" wR="14288" stAng="13691021" swAng="5406723"/>
                <a:close/>
              </a:path>
            </a:pathLst>
          </a:custGeom>
          <a:solidFill>
            <a:srgbClr val="F0B429">
              <a:alpha val="90000"/>
            </a:srgbClr>
          </a:solidFill>
          <a:ln/>
        </p:spPr>
      </p:sp>
      <p:sp>
        <p:nvSpPr>
          <p:cNvPr id="9" name="Shape 7"/>
          <p:cNvSpPr/>
          <p:nvPr/>
        </p:nvSpPr>
        <p:spPr>
          <a:xfrm>
            <a:off x="11767398" y="266338"/>
            <a:ext cx="58443" cy="43393"/>
          </a:xfrm>
          <a:custGeom>
            <a:avLst/>
            <a:gdLst/>
            <a:ahLst/>
            <a:cxnLst/>
            <a:rect l="l" t="t" r="r" b="b"/>
            <a:pathLst>
              <a:path w="58443" h="43393">
                <a:moveTo>
                  <a:pt x="11598" y="5696"/>
                </a:moveTo>
                <a:lnTo>
                  <a:pt x="39602" y="267"/>
                </a:lnTo>
                <a:arcTo hR="14288" wR="14288" stAng="15534223" swAng="5392361"/>
                <a:lnTo>
                  <a:pt x="58176" y="20841"/>
                </a:lnTo>
                <a:arcTo hR="14288" wR="14288" stAng="20934223" swAng="5392361"/>
                <a:lnTo>
                  <a:pt x="18837" y="43130"/>
                </a:lnTo>
                <a:arcTo hR="14288" wR="14288" stAng="4738610" swAng="5410466"/>
                <a:lnTo>
                  <a:pt x="264" y="22460"/>
                </a:lnTo>
                <a:arcTo hR="14288" wR="14288" stAng="10138610" swAng="5410466"/>
                <a:close/>
              </a:path>
            </a:pathLst>
          </a:custGeom>
          <a:solidFill>
            <a:srgbClr val="4FC1E9">
              <a:alpha val="90000"/>
            </a:srgbClr>
          </a:solidFill>
          <a:ln/>
        </p:spPr>
      </p:sp>
      <p:sp>
        <p:nvSpPr>
          <p:cNvPr id="10" name="pptwise-slidenum-s000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4</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1915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The split</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Concert crowds grew 30.8%, festivals fell 6.1%</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1333500" y="2286000"/>
            <a:ext cx="5334000" cy="2190750"/>
          </a:xfrm>
          <a:custGeom>
            <a:avLst/>
            <a:gdLst/>
            <a:ahLst/>
            <a:cxnLst/>
            <a:rect l="l" t="t" r="r" b="b"/>
            <a:pathLst>
              <a:path w="5334000" h="2190750">
                <a:moveTo>
                  <a:pt x="0" y="2190750"/>
                </a:moveTo>
                <a:cubicBezTo>
                  <a:pt x="2095500" y="2190750"/>
                  <a:pt x="3238500" y="571500"/>
                  <a:pt x="5334000" y="0"/>
                </a:cubicBezTo>
              </a:path>
            </a:pathLst>
          </a:custGeom>
          <a:noFill/>
          <a:ln w="95250">
            <a:solidFill>
              <a:srgbClr val="E84F8A"/>
            </a:solidFill>
            <a:prstDash val="solid"/>
          </a:ln>
        </p:spPr>
      </p:sp>
      <p:sp>
        <p:nvSpPr>
          <p:cNvPr id="21" name="Shape 19"/>
          <p:cNvSpPr/>
          <p:nvPr/>
        </p:nvSpPr>
        <p:spPr>
          <a:xfrm>
            <a:off x="1333500" y="4476750"/>
            <a:ext cx="5334000" cy="857250"/>
          </a:xfrm>
          <a:custGeom>
            <a:avLst/>
            <a:gdLst/>
            <a:ahLst/>
            <a:cxnLst/>
            <a:rect l="l" t="t" r="r" b="b"/>
            <a:pathLst>
              <a:path w="5334000" h="857250">
                <a:moveTo>
                  <a:pt x="0" y="0"/>
                </a:moveTo>
                <a:cubicBezTo>
                  <a:pt x="2095500" y="0"/>
                  <a:pt x="3238500" y="476250"/>
                  <a:pt x="5334000" y="857250"/>
                </a:cubicBezTo>
              </a:path>
            </a:pathLst>
          </a:custGeom>
          <a:noFill/>
          <a:ln w="95250">
            <a:solidFill>
              <a:srgbClr val="B3A6C7"/>
            </a:solidFill>
            <a:prstDash val="sysDot"/>
          </a:ln>
        </p:spPr>
      </p:sp>
      <p:sp>
        <p:nvSpPr>
          <p:cNvPr id="22" name="Shape 20"/>
          <p:cNvSpPr/>
          <p:nvPr/>
        </p:nvSpPr>
        <p:spPr>
          <a:xfrm>
            <a:off x="1200150" y="4343400"/>
            <a:ext cx="266700" cy="266700"/>
          </a:xfrm>
          <a:prstGeom prst="ellipse">
            <a:avLst/>
          </a:prstGeom>
          <a:solidFill>
            <a:srgbClr val="F6F2F9"/>
          </a:solidFill>
          <a:ln/>
        </p:spPr>
      </p:sp>
      <p:sp>
        <p:nvSpPr>
          <p:cNvPr id="23" name="Text 21"/>
          <p:cNvSpPr/>
          <p:nvPr/>
        </p:nvSpPr>
        <p:spPr>
          <a:xfrm>
            <a:off x="0" y="4691362"/>
            <a:ext cx="26670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2024</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1143000" y="3729337"/>
            <a:ext cx="11049000" cy="160020"/>
          </a:xfrm>
          <a:prstGeom prst="rect">
            <a:avLst/>
          </a:prstGeom>
          <a:noFill/>
          <a:ln/>
        </p:spPr>
        <p:txBody>
          <a:bodyPr wrap="none" lIns="0" tIns="0" rIns="0" bIns="0" rtlCol="0" anchor="t"/>
          <a:lstStyle/>
          <a:p>
            <a:pPr algn="ctr" indent="0" marL="0">
              <a:buNone/>
            </a:pPr>
            <a:r>
              <a:rPr lang="en-US" sz="1050" b="1" dirty="0">
                <a:solidFill>
                  <a:srgbClr val="B3A6C7"/>
                </a:solidFill>
                <a:latin typeface="Microsoft YaHei" pitchFamily="34" charset="0"/>
                <a:ea typeface="Microsoft YaHei" pitchFamily="34" charset="-122"/>
                <a:cs typeface="Microsoft YaHei" pitchFamily="34" charset="-120"/>
              </a:rPr>
              <a:t>2025</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6877204" y="2185999"/>
            <a:ext cx="122362" cy="126189"/>
          </a:xfrm>
          <a:custGeom>
            <a:avLst/>
            <a:gdLst/>
            <a:ahLst/>
            <a:cxnLst/>
            <a:rect l="l" t="t" r="r" b="b"/>
            <a:pathLst>
              <a:path w="122362" h="126189">
                <a:moveTo>
                  <a:pt x="73665" y="0"/>
                </a:moveTo>
                <a:lnTo>
                  <a:pt x="2299" y="97512"/>
                </a:lnTo>
                <a:arcTo hR="11906" wR="11906" stAng="12972347" swAng="-4873349"/>
                <a:lnTo>
                  <a:pt x="13217" y="122706"/>
                </a:lnTo>
                <a:arcTo hR="11906" wR="11906" stAng="8098135" swAng="-4941707"/>
                <a:lnTo>
                  <a:pt x="122362" y="52376"/>
                </a:lnTo>
              </a:path>
            </a:pathLst>
          </a:custGeom>
          <a:noFill/>
          <a:ln w="23813">
            <a:solidFill>
              <a:srgbClr val="E84F8A"/>
            </a:solidFill>
            <a:prstDash val="solid"/>
          </a:ln>
        </p:spPr>
      </p:sp>
      <p:sp>
        <p:nvSpPr>
          <p:cNvPr id="26" name="Shape 24"/>
          <p:cNvSpPr/>
          <p:nvPr/>
        </p:nvSpPr>
        <p:spPr>
          <a:xfrm>
            <a:off x="6870204" y="2303859"/>
            <a:ext cx="146149" cy="57817"/>
          </a:xfrm>
          <a:custGeom>
            <a:avLst/>
            <a:gdLst/>
            <a:ahLst/>
            <a:cxnLst/>
            <a:rect l="l" t="t" r="r" b="b"/>
            <a:pathLst>
              <a:path w="146149" h="57817">
                <a:moveTo>
                  <a:pt x="146149" y="43744"/>
                </a:moveTo>
                <a:cubicBezTo>
                  <a:pt x="134243" y="35719"/>
                  <a:pt x="120813" y="29766"/>
                  <a:pt x="104477" y="29766"/>
                </a:cubicBezTo>
                <a:cubicBezTo>
                  <a:pt x="79974" y="29766"/>
                  <a:pt x="57710" y="57817"/>
                  <a:pt x="33040" y="53578"/>
                </a:cubicBezTo>
                <a:cubicBezTo>
                  <a:pt x="8370" y="49339"/>
                  <a:pt x="0" y="13466"/>
                  <a:pt x="15180" y="0"/>
                </a:cubicBezTo>
              </a:path>
            </a:pathLst>
          </a:custGeom>
          <a:noFill/>
          <a:ln w="23813">
            <a:solidFill>
              <a:srgbClr val="E84F8A"/>
            </a:solidFill>
            <a:prstDash val="solid"/>
          </a:ln>
        </p:spPr>
      </p:sp>
      <p:sp>
        <p:nvSpPr>
          <p:cNvPr id="27" name="Shape 25"/>
          <p:cNvSpPr/>
          <p:nvPr/>
        </p:nvSpPr>
        <p:spPr>
          <a:xfrm>
            <a:off x="6950869" y="2119312"/>
            <a:ext cx="119063" cy="119063"/>
          </a:xfrm>
          <a:prstGeom prst="ellipse">
            <a:avLst/>
          </a:prstGeom>
          <a:noFill/>
          <a:ln w="23813">
            <a:solidFill>
              <a:srgbClr val="E84F8A"/>
            </a:solidFill>
            <a:prstDash val="solid"/>
          </a:ln>
        </p:spPr>
      </p:sp>
      <p:sp>
        <p:nvSpPr>
          <p:cNvPr id="28" name="Text 26"/>
          <p:cNvSpPr/>
          <p:nvPr/>
        </p:nvSpPr>
        <p:spPr>
          <a:xfrm>
            <a:off x="7239000" y="1920310"/>
            <a:ext cx="4953000" cy="182880"/>
          </a:xfrm>
          <a:prstGeom prst="rect">
            <a:avLst/>
          </a:prstGeom>
          <a:noFill/>
          <a:ln/>
        </p:spPr>
        <p:txBody>
          <a:bodyPr wrap="none" lIns="0" tIns="0" rIns="0" bIns="0" rtlCol="0" anchor="t"/>
          <a:lstStyle/>
          <a:p>
            <a:pPr algn="l" indent="0" marL="0">
              <a:buNone/>
            </a:pPr>
            <a:r>
              <a:rPr lang="en-US" sz="1200" b="1" dirty="0">
                <a:solidFill>
                  <a:srgbClr val="E95890"/>
                </a:solidFill>
                <a:latin typeface="Microsoft YaHei" pitchFamily="34" charset="0"/>
                <a:ea typeface="Microsoft YaHei" pitchFamily="34" charset="-122"/>
                <a:cs typeface="Microsoft YaHei" pitchFamily="34" charset="-120"/>
              </a:rPr>
              <a:t>Concerts · our 2027 bet</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7239000" y="2223414"/>
            <a:ext cx="4953000" cy="731520"/>
          </a:xfrm>
          <a:prstGeom prst="rect">
            <a:avLst/>
          </a:prstGeom>
          <a:noFill/>
          <a:ln/>
        </p:spPr>
        <p:txBody>
          <a:bodyPr wrap="none" lIns="0" tIns="0" rIns="0" bIns="0" rtlCol="0" anchor="t"/>
          <a:lstStyle/>
          <a:p>
            <a:pPr algn="l" indent="0" marL="0">
              <a:buNone/>
            </a:pPr>
            <a:r>
              <a:rPr lang="en-US" sz="4800" b="1" dirty="0">
                <a:solidFill>
                  <a:srgbClr val="F6F2F9"/>
                </a:solidFill>
                <a:latin typeface="Microsoft YaHei" pitchFamily="34" charset="0"/>
                <a:ea typeface="Microsoft YaHei" pitchFamily="34" charset="-122"/>
                <a:cs typeface="Microsoft YaHei" pitchFamily="34" charset="-120"/>
              </a:rPr>
              <a:t>+30.8%</a:t>
            </a:r>
            <a:endParaRPr lang="en-US" sz="4800" dirty="0">
              <a:latin typeface="Microsoft YaHei" pitchFamily="34" charset="0"/>
              <a:ea typeface="Microsoft YaHei" pitchFamily="34" charset="-122"/>
              <a:cs typeface="Microsoft YaHei" pitchFamily="34" charset="-120"/>
            </a:endParaRPr>
          </a:p>
        </p:txBody>
      </p:sp>
      <p:sp>
        <p:nvSpPr>
          <p:cNvPr id="30" name="Text 28"/>
          <p:cNvSpPr/>
          <p:nvPr/>
        </p:nvSpPr>
        <p:spPr>
          <a:xfrm>
            <a:off x="7239000" y="3005798"/>
            <a:ext cx="49530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Nearly 38m admissions · 2,496 shows · RMB 29.56bn box</a:t>
            </a:r>
            <a:endParaRPr lang="en-US" sz="1125" dirty="0">
              <a:latin typeface="Microsoft YaHei" pitchFamily="34" charset="0"/>
              <a:ea typeface="Microsoft YaHei" pitchFamily="34" charset="-122"/>
              <a:cs typeface="Microsoft YaHei" pitchFamily="34" charset="-120"/>
            </a:endParaRPr>
          </a:p>
        </p:txBody>
      </p:sp>
      <p:sp>
        <p:nvSpPr>
          <p:cNvPr id="31" name="Text 29"/>
          <p:cNvSpPr/>
          <p:nvPr/>
        </p:nvSpPr>
        <p:spPr>
          <a:xfrm>
            <a:off x="7239000" y="3234398"/>
            <a:ext cx="49530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office (+13.7%)</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6861572" y="5179219"/>
            <a:ext cx="125016" cy="214313"/>
          </a:xfrm>
          <a:custGeom>
            <a:avLst/>
            <a:gdLst/>
            <a:ahLst/>
            <a:cxnLst/>
            <a:rect l="l" t="t" r="r" b="b"/>
            <a:pathLst>
              <a:path w="125016" h="214313">
                <a:moveTo>
                  <a:pt x="0" y="214313"/>
                </a:moveTo>
                <a:lnTo>
                  <a:pt x="125016" y="0"/>
                </a:lnTo>
              </a:path>
            </a:pathLst>
          </a:custGeom>
          <a:noFill/>
          <a:ln w="23813">
            <a:solidFill>
              <a:srgbClr val="B3A6C7"/>
            </a:solidFill>
            <a:prstDash val="solid"/>
          </a:ln>
        </p:spPr>
      </p:sp>
      <p:sp>
        <p:nvSpPr>
          <p:cNvPr id="33" name="Shape 31"/>
          <p:cNvSpPr/>
          <p:nvPr/>
        </p:nvSpPr>
        <p:spPr>
          <a:xfrm>
            <a:off x="6938962" y="5179219"/>
            <a:ext cx="125016" cy="214313"/>
          </a:xfrm>
          <a:custGeom>
            <a:avLst/>
            <a:gdLst/>
            <a:ahLst/>
            <a:cxnLst/>
            <a:rect l="l" t="t" r="r" b="b"/>
            <a:pathLst>
              <a:path w="125016" h="214313">
                <a:moveTo>
                  <a:pt x="125016" y="214313"/>
                </a:moveTo>
                <a:lnTo>
                  <a:pt x="0" y="0"/>
                </a:lnTo>
              </a:path>
            </a:pathLst>
          </a:custGeom>
          <a:noFill/>
          <a:ln w="23813">
            <a:solidFill>
              <a:srgbClr val="B3A6C7"/>
            </a:solidFill>
            <a:prstDash val="solid"/>
          </a:ln>
        </p:spPr>
      </p:sp>
      <p:sp>
        <p:nvSpPr>
          <p:cNvPr id="34" name="Shape 32"/>
          <p:cNvSpPr/>
          <p:nvPr/>
        </p:nvSpPr>
        <p:spPr>
          <a:xfrm>
            <a:off x="6921103" y="5322094"/>
            <a:ext cx="83344" cy="71438"/>
          </a:xfrm>
          <a:custGeom>
            <a:avLst/>
            <a:gdLst/>
            <a:ahLst/>
            <a:cxnLst/>
            <a:rect l="l" t="t" r="r" b="b"/>
            <a:pathLst>
              <a:path w="83344" h="71438">
                <a:moveTo>
                  <a:pt x="83344" y="71438"/>
                </a:moveTo>
                <a:lnTo>
                  <a:pt x="41672" y="0"/>
                </a:lnTo>
                <a:lnTo>
                  <a:pt x="0" y="71438"/>
                </a:lnTo>
              </a:path>
            </a:pathLst>
          </a:custGeom>
          <a:noFill/>
          <a:ln w="23813">
            <a:solidFill>
              <a:srgbClr val="B3A6C7"/>
            </a:solidFill>
            <a:prstDash val="solid"/>
          </a:ln>
        </p:spPr>
      </p:sp>
      <p:sp>
        <p:nvSpPr>
          <p:cNvPr id="35" name="Shape 33"/>
          <p:cNvSpPr/>
          <p:nvPr/>
        </p:nvSpPr>
        <p:spPr>
          <a:xfrm>
            <a:off x="6843713" y="5393531"/>
            <a:ext cx="238125" cy="8930"/>
          </a:xfrm>
          <a:custGeom>
            <a:avLst/>
            <a:gdLst/>
            <a:ahLst/>
            <a:cxnLst/>
            <a:rect l="l" t="t" r="r" b="b"/>
            <a:pathLst>
              <a:path w="238125" h="8930">
                <a:moveTo>
                  <a:pt x="0" y="0"/>
                </a:moveTo>
                <a:lnTo>
                  <a:pt x="238125" y="0"/>
                </a:lnTo>
              </a:path>
            </a:pathLst>
          </a:custGeom>
          <a:noFill/>
          <a:ln w="23813">
            <a:solidFill>
              <a:srgbClr val="B3A6C7"/>
            </a:solidFill>
            <a:prstDash val="solid"/>
          </a:ln>
        </p:spPr>
      </p:sp>
      <p:sp>
        <p:nvSpPr>
          <p:cNvPr id="36" name="Text 34"/>
          <p:cNvSpPr/>
          <p:nvPr/>
        </p:nvSpPr>
        <p:spPr>
          <a:xfrm>
            <a:off x="7239000" y="4530160"/>
            <a:ext cx="4953000" cy="182880"/>
          </a:xfrm>
          <a:prstGeom prst="rect">
            <a:avLst/>
          </a:prstGeom>
          <a:noFill/>
          <a:ln/>
        </p:spPr>
        <p:txBody>
          <a:bodyPr wrap="none" lIns="0" tIns="0" rIns="0" bIns="0" rtlCol="0" anchor="t"/>
          <a:lstStyle/>
          <a:p>
            <a:pPr algn="l" indent="0" marL="0">
              <a:buNone/>
            </a:pPr>
            <a:r>
              <a:rPr lang="en-US" sz="1200" b="1" dirty="0">
                <a:solidFill>
                  <a:srgbClr val="B3A6C7"/>
                </a:solidFill>
                <a:latin typeface="Microsoft YaHei" pitchFamily="34" charset="0"/>
                <a:ea typeface="Microsoft YaHei" pitchFamily="34" charset="-122"/>
                <a:cs typeface="Microsoft YaHei" pitchFamily="34" charset="-120"/>
              </a:rPr>
              <a:t>Festivals</a:t>
            </a:r>
            <a:endParaRPr lang="en-US" sz="1200" dirty="0">
              <a:latin typeface="Microsoft YaHei" pitchFamily="34" charset="0"/>
              <a:ea typeface="Microsoft YaHei" pitchFamily="34" charset="-122"/>
              <a:cs typeface="Microsoft YaHei" pitchFamily="34" charset="-120"/>
            </a:endParaRPr>
          </a:p>
        </p:txBody>
      </p:sp>
      <p:sp>
        <p:nvSpPr>
          <p:cNvPr id="37" name="Shape 35"/>
          <p:cNvSpPr/>
          <p:nvPr/>
        </p:nvSpPr>
        <p:spPr>
          <a:xfrm>
            <a:off x="9339263" y="4519613"/>
            <a:ext cx="485775" cy="200025"/>
          </a:xfrm>
          <a:prstGeom prst="roundRect">
            <a:avLst>
              <a:gd name="adj" fmla="val 52381"/>
            </a:avLst>
          </a:prstGeom>
          <a:noFill/>
          <a:ln w="9525">
            <a:solidFill>
              <a:srgbClr val="B3A6C7"/>
            </a:solidFill>
            <a:prstDash val="solid"/>
          </a:ln>
        </p:spPr>
      </p:sp>
      <p:sp>
        <p:nvSpPr>
          <p:cNvPr id="38" name="Text 36"/>
          <p:cNvSpPr/>
          <p:nvPr/>
        </p:nvSpPr>
        <p:spPr>
          <a:xfrm>
            <a:off x="6972300" y="4557289"/>
            <a:ext cx="5219700"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Press</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7239000" y="4830372"/>
            <a:ext cx="4953000" cy="640080"/>
          </a:xfrm>
          <a:prstGeom prst="rect">
            <a:avLst/>
          </a:prstGeom>
          <a:noFill/>
          <a:ln/>
        </p:spPr>
        <p:txBody>
          <a:bodyPr wrap="none" lIns="0" tIns="0" rIns="0" bIns="0" rtlCol="0" anchor="t"/>
          <a:lstStyle/>
          <a:p>
            <a:pPr algn="l" indent="0" marL="0">
              <a:buNone/>
            </a:pPr>
            <a:r>
              <a:rPr lang="en-US" sz="4200" b="1" dirty="0">
                <a:solidFill>
                  <a:srgbClr val="B3A6C7"/>
                </a:solidFill>
                <a:latin typeface="Microsoft YaHei" pitchFamily="34" charset="0"/>
                <a:ea typeface="Microsoft YaHei" pitchFamily="34" charset="-122"/>
                <a:cs typeface="Microsoft YaHei" pitchFamily="34" charset="-120"/>
              </a:rPr>
              <a:t>−6.1%</a:t>
            </a:r>
            <a:endParaRPr lang="en-US" sz="4200" dirty="0">
              <a:latin typeface="Microsoft YaHei" pitchFamily="34" charset="0"/>
              <a:ea typeface="Microsoft YaHei" pitchFamily="34" charset="-122"/>
              <a:cs typeface="Microsoft YaHei" pitchFamily="34" charset="-120"/>
            </a:endParaRPr>
          </a:p>
        </p:txBody>
      </p:sp>
      <p:sp>
        <p:nvSpPr>
          <p:cNvPr id="40" name="Text 38"/>
          <p:cNvSpPr/>
          <p:nvPr/>
        </p:nvSpPr>
        <p:spPr>
          <a:xfrm>
            <a:off x="7239000" y="5520398"/>
            <a:ext cx="49530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5.46m admissions · 547 shows · about 40 shows Mar to May</a:t>
            </a:r>
            <a:endParaRPr lang="en-US" sz="1125" dirty="0">
              <a:latin typeface="Microsoft YaHei" pitchFamily="34" charset="0"/>
              <a:ea typeface="Microsoft YaHei" pitchFamily="34" charset="-122"/>
              <a:cs typeface="Microsoft YaHei" pitchFamily="34" charset="-120"/>
            </a:endParaRPr>
          </a:p>
        </p:txBody>
      </p:sp>
      <p:sp>
        <p:nvSpPr>
          <p:cNvPr id="41" name="Text 39"/>
          <p:cNvSpPr/>
          <p:nvPr/>
        </p:nvSpPr>
        <p:spPr>
          <a:xfrm>
            <a:off x="7239000" y="5748998"/>
            <a:ext cx="49530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2026, 90+ a year before</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CAPA and Dengta Pro (Apr 2026), Jiemian (Apr 2026). Spring 2026 show counts come from industry sources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370193" y="450066"/>
            <a:ext cx="93897" cy="97707"/>
          </a:xfrm>
          <a:custGeom>
            <a:avLst/>
            <a:gdLst/>
            <a:ahLst/>
            <a:cxnLst/>
            <a:rect l="l" t="t" r="r" b="b"/>
            <a:pathLst>
              <a:path w="93897" h="97707">
                <a:moveTo>
                  <a:pt x="67427" y="3514"/>
                </a:moveTo>
                <a:lnTo>
                  <a:pt x="88954" y="22279"/>
                </a:lnTo>
                <a:arcTo hR="14288" wR="14288" stAng="18650713" swAng="5412911"/>
                <a:lnTo>
                  <a:pt x="46663" y="92764"/>
                </a:lnTo>
                <a:arcTo hR="14288" wR="14288" stAng="2450713" swAng="5412911"/>
                <a:lnTo>
                  <a:pt x="4943" y="75428"/>
                </a:lnTo>
                <a:arcTo hR="14288" wR="14288" stAng="7850713" swAng="5412911"/>
                <a:lnTo>
                  <a:pt x="47234" y="4943"/>
                </a:lnTo>
                <a:arcTo hR="14288" wR="14288" stAng="13250713" swAng="5412911"/>
                <a:close/>
              </a:path>
            </a:pathLst>
          </a:custGeom>
          <a:solidFill>
            <a:srgbClr val="E84F8A">
              <a:alpha val="90000"/>
            </a:srgbClr>
          </a:solidFill>
          <a:ln/>
        </p:spPr>
      </p:sp>
      <p:sp>
        <p:nvSpPr>
          <p:cNvPr id="4" name="Shape 2"/>
          <p:cNvSpPr/>
          <p:nvPr/>
        </p:nvSpPr>
        <p:spPr>
          <a:xfrm>
            <a:off x="11449239" y="361377"/>
            <a:ext cx="107014" cy="111732"/>
          </a:xfrm>
          <a:custGeom>
            <a:avLst/>
            <a:gdLst/>
            <a:ahLst/>
            <a:cxnLst/>
            <a:rect l="l" t="t" r="r" b="b"/>
            <a:pathLst>
              <a:path w="107014" h="111732">
                <a:moveTo>
                  <a:pt x="31720" y="4574"/>
                </a:moveTo>
                <a:lnTo>
                  <a:pt x="103158" y="81155"/>
                </a:lnTo>
                <a:arcTo hR="14288" wR="14288" stAng="19013737" swAng="5399465"/>
                <a:lnTo>
                  <a:pt x="95442" y="107920"/>
                </a:lnTo>
                <a:arcTo hR="14288" wR="14288" stAng="2829359" swAng="5400611"/>
                <a:lnTo>
                  <a:pt x="3812" y="30577"/>
                </a:lnTo>
                <a:arcTo hR="14288" wR="14288" stAng="8229359" swAng="5400611"/>
                <a:lnTo>
                  <a:pt x="11527" y="3812"/>
                </a:lnTo>
                <a:arcTo hR="14288" wR="14288" stAng="13629359" swAng="5400611"/>
                <a:close/>
              </a:path>
            </a:pathLst>
          </a:custGeom>
          <a:solidFill>
            <a:srgbClr val="F0B429">
              <a:alpha val="90000"/>
            </a:srgbClr>
          </a:solidFill>
          <a:ln/>
        </p:spPr>
      </p:sp>
      <p:sp>
        <p:nvSpPr>
          <p:cNvPr id="5" name="Shape 3"/>
          <p:cNvSpPr/>
          <p:nvPr/>
        </p:nvSpPr>
        <p:spPr>
          <a:xfrm>
            <a:off x="11472444" y="420919"/>
            <a:ext cx="115090" cy="117140"/>
          </a:xfrm>
          <a:custGeom>
            <a:avLst/>
            <a:gdLst/>
            <a:ahLst/>
            <a:cxnLst/>
            <a:rect l="l" t="t" r="r" b="b"/>
            <a:pathLst>
              <a:path w="115090" h="117140">
                <a:moveTo>
                  <a:pt x="4038" y="79715"/>
                </a:moveTo>
                <a:lnTo>
                  <a:pt x="76809" y="4373"/>
                </a:lnTo>
                <a:arcTo hR="14288" wR="14288" stAng="13436672" swAng="5396944"/>
                <a:lnTo>
                  <a:pt x="110718" y="17231"/>
                </a:lnTo>
                <a:arcTo hR="14288" wR="14288" stAng="18836672" swAng="5396944"/>
                <a:lnTo>
                  <a:pt x="38232" y="112767"/>
                </a:lnTo>
                <a:arcTo hR="14288" wR="14288" stAng="2636672" swAng="5396944"/>
                <a:lnTo>
                  <a:pt x="4323" y="99908"/>
                </a:lnTo>
                <a:arcTo hR="14288" wR="14288" stAng="8053151" swAng="5396409"/>
                <a:close/>
              </a:path>
            </a:pathLst>
          </a:custGeom>
          <a:solidFill>
            <a:srgbClr val="4FC1E9">
              <a:alpha val="90000"/>
            </a:srgbClr>
          </a:solidFill>
          <a:ln/>
        </p:spPr>
      </p:sp>
      <p:sp>
        <p:nvSpPr>
          <p:cNvPr id="6" name="Shape 4"/>
          <p:cNvSpPr/>
          <p:nvPr/>
        </p:nvSpPr>
        <p:spPr>
          <a:xfrm>
            <a:off x="11806902" y="257034"/>
            <a:ext cx="55058" cy="55960"/>
          </a:xfrm>
          <a:custGeom>
            <a:avLst/>
            <a:gdLst/>
            <a:ahLst/>
            <a:cxnLst/>
            <a:rect l="l" t="t" r="r" b="b"/>
            <a:pathLst>
              <a:path w="55058" h="55960">
                <a:moveTo>
                  <a:pt x="3812" y="25478"/>
                </a:moveTo>
                <a:lnTo>
                  <a:pt x="23338" y="4523"/>
                </a:lnTo>
                <a:arcTo hR="14288" wR="14288" stAng="13386798" swAng="5399465"/>
                <a:lnTo>
                  <a:pt x="50484" y="10333"/>
                </a:lnTo>
                <a:arcTo hR="14288" wR="14288" stAng="18770030" swAng="5400611"/>
                <a:lnTo>
                  <a:pt x="31720" y="51386"/>
                </a:lnTo>
                <a:arcTo hR="14288" wR="14288" stAng="2570030" swAng="5400611"/>
                <a:lnTo>
                  <a:pt x="4574" y="45671"/>
                </a:lnTo>
                <a:arcTo hR="14288" wR="14288" stAng="7970030" swAng="5400611"/>
                <a:close/>
              </a:path>
            </a:pathLst>
          </a:custGeom>
          <a:solidFill>
            <a:srgbClr val="9BE36D">
              <a:alpha val="90000"/>
            </a:srgbClr>
          </a:solidFill>
          <a:ln/>
        </p:spPr>
      </p:sp>
      <p:sp>
        <p:nvSpPr>
          <p:cNvPr id="7" name="Shape 5"/>
          <p:cNvSpPr/>
          <p:nvPr/>
        </p:nvSpPr>
        <p:spPr>
          <a:xfrm>
            <a:off x="10502148" y="188573"/>
            <a:ext cx="97103" cy="74033"/>
          </a:xfrm>
          <a:custGeom>
            <a:avLst/>
            <a:gdLst/>
            <a:ahLst/>
            <a:cxnLst/>
            <a:rect l="l" t="t" r="r" b="b"/>
            <a:pathLst>
              <a:path w="97103" h="74033">
                <a:moveTo>
                  <a:pt x="8309" y="29549"/>
                </a:moveTo>
                <a:lnTo>
                  <a:pt x="68697" y="1355"/>
                </a:lnTo>
                <a:arcTo hR="14288" wR="14288" stAng="14690558" swAng="5425134"/>
                <a:lnTo>
                  <a:pt x="95748" y="25549"/>
                </a:lnTo>
                <a:arcTo hR="14288" wR="14288" stAng="20090558" swAng="5425134"/>
                <a:lnTo>
                  <a:pt x="28406" y="72698"/>
                </a:lnTo>
                <a:arcTo hR="14288" wR="14288" stAng="3901647" swAng="5383575"/>
                <a:lnTo>
                  <a:pt x="1355" y="48599"/>
                </a:lnTo>
                <a:arcTo hR="14288" wR="14288" stAng="9290558" swAng="5425134"/>
                <a:close/>
              </a:path>
            </a:pathLst>
          </a:custGeom>
          <a:solidFill>
            <a:srgbClr val="E84F8A">
              <a:alpha val="90000"/>
            </a:srgbClr>
          </a:solidFill>
          <a:ln/>
        </p:spPr>
      </p:sp>
      <p:sp>
        <p:nvSpPr>
          <p:cNvPr id="8" name="Shape 6"/>
          <p:cNvSpPr/>
          <p:nvPr/>
        </p:nvSpPr>
        <p:spPr>
          <a:xfrm>
            <a:off x="10726628" y="434389"/>
            <a:ext cx="94961" cy="96822"/>
          </a:xfrm>
          <a:custGeom>
            <a:avLst/>
            <a:gdLst/>
            <a:ahLst/>
            <a:cxnLst/>
            <a:rect l="l" t="t" r="r" b="b"/>
            <a:pathLst>
              <a:path w="94961" h="96822">
                <a:moveTo>
                  <a:pt x="4523" y="23287"/>
                </a:moveTo>
                <a:lnTo>
                  <a:pt x="25478" y="3856"/>
                </a:lnTo>
                <a:arcTo hR="14288" wR="14288" stAng="13613737" swAng="5399465"/>
                <a:lnTo>
                  <a:pt x="91105" y="53291"/>
                </a:lnTo>
                <a:arcTo hR="14288" wR="14288" stAng="19013737" swAng="5399465"/>
                <a:lnTo>
                  <a:pt x="69483" y="93010"/>
                </a:lnTo>
                <a:arcTo hR="14288" wR="14288" stAng="2829359" swAng="5400611"/>
                <a:lnTo>
                  <a:pt x="3856" y="43480"/>
                </a:lnTo>
                <a:arcTo hR="14288" wR="14288" stAng="8213737" swAng="5399465"/>
                <a:close/>
              </a:path>
            </a:pathLst>
          </a:custGeom>
          <a:solidFill>
            <a:srgbClr val="F0B429">
              <a:alpha val="90000"/>
            </a:srgbClr>
          </a:solidFill>
          <a:ln/>
        </p:spPr>
      </p:sp>
      <p:sp>
        <p:nvSpPr>
          <p:cNvPr id="9" name="Shape 7"/>
          <p:cNvSpPr/>
          <p:nvPr/>
        </p:nvSpPr>
        <p:spPr>
          <a:xfrm>
            <a:off x="11131628" y="194547"/>
            <a:ext cx="77917" cy="86394"/>
          </a:xfrm>
          <a:custGeom>
            <a:avLst/>
            <a:gdLst/>
            <a:ahLst/>
            <a:cxnLst/>
            <a:rect l="l" t="t" r="r" b="b"/>
            <a:pathLst>
              <a:path w="77917" h="86394">
                <a:moveTo>
                  <a:pt x="32815" y="5287"/>
                </a:moveTo>
                <a:lnTo>
                  <a:pt x="74725" y="57103"/>
                </a:lnTo>
                <a:arcTo hR="14288" wR="14288" stAng="19256957" swAng="5400382"/>
                <a:lnTo>
                  <a:pt x="65200" y="83202"/>
                </a:lnTo>
                <a:arcTo hR="14288" wR="14288" stAng="3056957" swAng="5400382"/>
                <a:lnTo>
                  <a:pt x="3192" y="29290"/>
                </a:lnTo>
                <a:arcTo hR="14288" wR="14288" stAng="8456957" swAng="5400382"/>
                <a:lnTo>
                  <a:pt x="12717" y="3192"/>
                </a:lnTo>
                <a:arcTo hR="14288" wR="14288" stAng="13856957" swAng="5400382"/>
                <a:close/>
              </a:path>
            </a:pathLst>
          </a:custGeom>
          <a:solidFill>
            <a:srgbClr val="4FC1E9">
              <a:alpha val="90000"/>
            </a:srgbClr>
          </a:solidFill>
          <a:ln/>
        </p:spPr>
      </p:sp>
      <p:sp>
        <p:nvSpPr>
          <p:cNvPr id="10" name="pptwise-slidenum-s000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5</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3820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Calendar</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Concerts peak Aug to Sep, festivals May and Oct</a:t>
            </a:r>
            <a:endParaRPr lang="en-US" sz="2550" dirty="0">
              <a:latin typeface="Microsoft YaHei" pitchFamily="34" charset="0"/>
              <a:ea typeface="Microsoft YaHei" pitchFamily="34" charset="-122"/>
              <a:cs typeface="Microsoft YaHei" pitchFamily="34" charset="-120"/>
            </a:endParaRPr>
          </a:p>
        </p:txBody>
      </p:sp>
      <p:sp>
        <p:nvSpPr>
          <p:cNvPr id="20" name="Text 18"/>
          <p:cNvSpPr/>
          <p:nvPr/>
        </p:nvSpPr>
        <p:spPr>
          <a:xfrm>
            <a:off x="0" y="2090675"/>
            <a:ext cx="4953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Jan</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0" y="2090675"/>
            <a:ext cx="6477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Feb</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0" y="2090675"/>
            <a:ext cx="8001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Mar</a:t>
            </a:r>
            <a:endParaRPr lang="en-US" sz="975" dirty="0">
              <a:latin typeface="Microsoft YaHei" pitchFamily="34" charset="0"/>
              <a:ea typeface="Microsoft YaHei" pitchFamily="34" charset="-122"/>
              <a:cs typeface="Microsoft YaHei" pitchFamily="34" charset="-120"/>
            </a:endParaRPr>
          </a:p>
        </p:txBody>
      </p:sp>
      <p:sp>
        <p:nvSpPr>
          <p:cNvPr id="23" name="Text 21"/>
          <p:cNvSpPr/>
          <p:nvPr/>
        </p:nvSpPr>
        <p:spPr>
          <a:xfrm>
            <a:off x="0" y="2090675"/>
            <a:ext cx="9525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Apr</a:t>
            </a:r>
            <a:endParaRPr lang="en-US" sz="975" dirty="0">
              <a:latin typeface="Microsoft YaHei" pitchFamily="34" charset="0"/>
              <a:ea typeface="Microsoft YaHei" pitchFamily="34" charset="-122"/>
              <a:cs typeface="Microsoft YaHei" pitchFamily="34" charset="-120"/>
            </a:endParaRPr>
          </a:p>
        </p:txBody>
      </p:sp>
      <p:sp>
        <p:nvSpPr>
          <p:cNvPr id="24" name="Text 22"/>
          <p:cNvSpPr/>
          <p:nvPr/>
        </p:nvSpPr>
        <p:spPr>
          <a:xfrm>
            <a:off x="0" y="2090675"/>
            <a:ext cx="11049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May</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381000" y="2090675"/>
            <a:ext cx="11811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Jun</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1905000" y="2090675"/>
            <a:ext cx="10287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Jul</a:t>
            </a:r>
            <a:endParaRPr lang="en-US" sz="975" dirty="0">
              <a:latin typeface="Microsoft YaHei" pitchFamily="34" charset="0"/>
              <a:ea typeface="Microsoft YaHei" pitchFamily="34" charset="-122"/>
              <a:cs typeface="Microsoft YaHei" pitchFamily="34" charset="-120"/>
            </a:endParaRPr>
          </a:p>
        </p:txBody>
      </p:sp>
      <p:sp>
        <p:nvSpPr>
          <p:cNvPr id="27" name="Text 25"/>
          <p:cNvSpPr/>
          <p:nvPr/>
        </p:nvSpPr>
        <p:spPr>
          <a:xfrm>
            <a:off x="3429000" y="2090675"/>
            <a:ext cx="8763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Aug</a:t>
            </a:r>
            <a:endParaRPr lang="en-US" sz="975" dirty="0">
              <a:latin typeface="Microsoft YaHei" pitchFamily="34" charset="0"/>
              <a:ea typeface="Microsoft YaHei" pitchFamily="34" charset="-122"/>
              <a:cs typeface="Microsoft YaHei" pitchFamily="34" charset="-120"/>
            </a:endParaRPr>
          </a:p>
        </p:txBody>
      </p:sp>
      <p:sp>
        <p:nvSpPr>
          <p:cNvPr id="28" name="Text 26"/>
          <p:cNvSpPr/>
          <p:nvPr/>
        </p:nvSpPr>
        <p:spPr>
          <a:xfrm>
            <a:off x="4953000" y="2090675"/>
            <a:ext cx="7239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Sep</a:t>
            </a:r>
            <a:endParaRPr lang="en-US" sz="975" dirty="0">
              <a:latin typeface="Microsoft YaHei" pitchFamily="34" charset="0"/>
              <a:ea typeface="Microsoft YaHei" pitchFamily="34" charset="-122"/>
              <a:cs typeface="Microsoft YaHei" pitchFamily="34" charset="-120"/>
            </a:endParaRPr>
          </a:p>
        </p:txBody>
      </p:sp>
      <p:sp>
        <p:nvSpPr>
          <p:cNvPr id="29" name="Text 27"/>
          <p:cNvSpPr/>
          <p:nvPr/>
        </p:nvSpPr>
        <p:spPr>
          <a:xfrm>
            <a:off x="6477000" y="2090675"/>
            <a:ext cx="5715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Oct</a:t>
            </a:r>
            <a:endParaRPr lang="en-US" sz="975" dirty="0">
              <a:latin typeface="Microsoft YaHei" pitchFamily="34" charset="0"/>
              <a:ea typeface="Microsoft YaHei" pitchFamily="34" charset="-122"/>
              <a:cs typeface="Microsoft YaHei" pitchFamily="34" charset="-120"/>
            </a:endParaRPr>
          </a:p>
        </p:txBody>
      </p:sp>
      <p:sp>
        <p:nvSpPr>
          <p:cNvPr id="30" name="Text 28"/>
          <p:cNvSpPr/>
          <p:nvPr/>
        </p:nvSpPr>
        <p:spPr>
          <a:xfrm>
            <a:off x="8001000" y="2090675"/>
            <a:ext cx="4191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Nov</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9525000" y="2090675"/>
            <a:ext cx="26670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Dec</a:t>
            </a:r>
            <a:endParaRPr lang="en-US" sz="975" dirty="0">
              <a:latin typeface="Microsoft YaHei" pitchFamily="34" charset="0"/>
              <a:ea typeface="Microsoft YaHei" pitchFamily="34" charset="-122"/>
              <a:cs typeface="Microsoft YaHei" pitchFamily="34" charset="-120"/>
            </a:endParaRPr>
          </a:p>
        </p:txBody>
      </p:sp>
      <p:sp>
        <p:nvSpPr>
          <p:cNvPr id="32" name="Text 30"/>
          <p:cNvSpPr/>
          <p:nvPr/>
        </p:nvSpPr>
        <p:spPr>
          <a:xfrm>
            <a:off x="762000" y="2721133"/>
            <a:ext cx="11430000" cy="205740"/>
          </a:xfrm>
          <a:prstGeom prst="rect">
            <a:avLst/>
          </a:prstGeom>
          <a:noFill/>
          <a:ln/>
        </p:spPr>
        <p:txBody>
          <a:bodyPr wrap="none" lIns="0" tIns="0" rIns="0" bIns="0" rtlCol="0" anchor="t"/>
          <a:lstStyle/>
          <a:p>
            <a:pPr algn="l" indent="0" marL="0">
              <a:buNone/>
            </a:pPr>
            <a:r>
              <a:rPr lang="en-US" sz="1350" b="1" dirty="0">
                <a:solidFill>
                  <a:srgbClr val="F6F2F9"/>
                </a:solidFill>
                <a:latin typeface="Microsoft YaHei" pitchFamily="34" charset="0"/>
                <a:ea typeface="Microsoft YaHei" pitchFamily="34" charset="-122"/>
                <a:cs typeface="Microsoft YaHei" pitchFamily="34" charset="-120"/>
              </a:rPr>
              <a:t>Concerts</a:t>
            </a:r>
            <a:endParaRPr lang="en-US" sz="1350" dirty="0">
              <a:latin typeface="Microsoft YaHei" pitchFamily="34" charset="0"/>
              <a:ea typeface="Microsoft YaHei" pitchFamily="34" charset="-122"/>
              <a:cs typeface="Microsoft YaHei" pitchFamily="34" charset="-120"/>
            </a:endParaRPr>
          </a:p>
        </p:txBody>
      </p:sp>
      <p:sp>
        <p:nvSpPr>
          <p:cNvPr id="33" name="Text 31"/>
          <p:cNvSpPr/>
          <p:nvPr/>
        </p:nvSpPr>
        <p:spPr>
          <a:xfrm>
            <a:off x="762000" y="3711733"/>
            <a:ext cx="11430000" cy="205740"/>
          </a:xfrm>
          <a:prstGeom prst="rect">
            <a:avLst/>
          </a:prstGeom>
          <a:noFill/>
          <a:ln/>
        </p:spPr>
        <p:txBody>
          <a:bodyPr wrap="none" lIns="0" tIns="0" rIns="0" bIns="0" rtlCol="0" anchor="t"/>
          <a:lstStyle/>
          <a:p>
            <a:pPr algn="l" indent="0" marL="0">
              <a:buNone/>
            </a:pPr>
            <a:r>
              <a:rPr lang="en-US" sz="1350" b="1" dirty="0">
                <a:solidFill>
                  <a:srgbClr val="F6F2F9"/>
                </a:solidFill>
                <a:latin typeface="Microsoft YaHei" pitchFamily="34" charset="0"/>
                <a:ea typeface="Microsoft YaHei" pitchFamily="34" charset="-122"/>
                <a:cs typeface="Microsoft YaHei" pitchFamily="34" charset="-120"/>
              </a:rPr>
              <a:t>Festivals</a:t>
            </a:r>
            <a:endParaRPr lang="en-US" sz="1350" dirty="0">
              <a:latin typeface="Microsoft YaHei" pitchFamily="34" charset="0"/>
              <a:ea typeface="Microsoft YaHei" pitchFamily="34" charset="-122"/>
              <a:cs typeface="Microsoft YaHei" pitchFamily="34" charset="-120"/>
            </a:endParaRPr>
          </a:p>
        </p:txBody>
      </p:sp>
      <p:sp>
        <p:nvSpPr>
          <p:cNvPr id="34" name="Shape 32"/>
          <p:cNvSpPr/>
          <p:nvPr/>
        </p:nvSpPr>
        <p:spPr>
          <a:xfrm>
            <a:off x="2133600" y="2400300"/>
            <a:ext cx="685800" cy="838200"/>
          </a:xfrm>
          <a:prstGeom prst="roundRect">
            <a:avLst>
              <a:gd name="adj" fmla="val 11111"/>
            </a:avLst>
          </a:prstGeom>
          <a:solidFill>
            <a:srgbClr val="3C2E52"/>
          </a:solidFill>
          <a:ln/>
        </p:spPr>
      </p:sp>
      <p:sp>
        <p:nvSpPr>
          <p:cNvPr id="35" name="Shape 33"/>
          <p:cNvSpPr/>
          <p:nvPr/>
        </p:nvSpPr>
        <p:spPr>
          <a:xfrm>
            <a:off x="2895600" y="2400300"/>
            <a:ext cx="685800" cy="838200"/>
          </a:xfrm>
          <a:prstGeom prst="roundRect">
            <a:avLst>
              <a:gd name="adj" fmla="val 11111"/>
            </a:avLst>
          </a:prstGeom>
          <a:solidFill>
            <a:srgbClr val="3C2E52"/>
          </a:solidFill>
          <a:ln/>
        </p:spPr>
      </p:sp>
      <p:sp>
        <p:nvSpPr>
          <p:cNvPr id="36" name="Shape 34"/>
          <p:cNvSpPr/>
          <p:nvPr/>
        </p:nvSpPr>
        <p:spPr>
          <a:xfrm>
            <a:off x="3657600" y="2400300"/>
            <a:ext cx="685800" cy="838200"/>
          </a:xfrm>
          <a:prstGeom prst="roundRect">
            <a:avLst>
              <a:gd name="adj" fmla="val 11111"/>
            </a:avLst>
          </a:prstGeom>
          <a:solidFill>
            <a:srgbClr val="3C2E52"/>
          </a:solidFill>
          <a:ln/>
        </p:spPr>
      </p:sp>
      <p:sp>
        <p:nvSpPr>
          <p:cNvPr id="37" name="Shape 35"/>
          <p:cNvSpPr/>
          <p:nvPr/>
        </p:nvSpPr>
        <p:spPr>
          <a:xfrm>
            <a:off x="4419600" y="2400300"/>
            <a:ext cx="685800" cy="838200"/>
          </a:xfrm>
          <a:prstGeom prst="roundRect">
            <a:avLst>
              <a:gd name="adj" fmla="val 11111"/>
            </a:avLst>
          </a:prstGeom>
          <a:solidFill>
            <a:srgbClr val="3C2E52"/>
          </a:solidFill>
          <a:ln/>
        </p:spPr>
      </p:sp>
      <p:sp>
        <p:nvSpPr>
          <p:cNvPr id="38" name="Shape 36"/>
          <p:cNvSpPr/>
          <p:nvPr/>
        </p:nvSpPr>
        <p:spPr>
          <a:xfrm>
            <a:off x="5181600" y="2400300"/>
            <a:ext cx="685800" cy="838200"/>
          </a:xfrm>
          <a:prstGeom prst="roundRect">
            <a:avLst>
              <a:gd name="adj" fmla="val 11111"/>
            </a:avLst>
          </a:prstGeom>
          <a:solidFill>
            <a:srgbClr val="B44275"/>
          </a:solidFill>
          <a:ln/>
        </p:spPr>
      </p:sp>
      <p:sp>
        <p:nvSpPr>
          <p:cNvPr id="39" name="Shape 37"/>
          <p:cNvSpPr/>
          <p:nvPr/>
        </p:nvSpPr>
        <p:spPr>
          <a:xfrm>
            <a:off x="5943600" y="2400300"/>
            <a:ext cx="685800" cy="838200"/>
          </a:xfrm>
          <a:prstGeom prst="roundRect">
            <a:avLst>
              <a:gd name="adj" fmla="val 11111"/>
            </a:avLst>
          </a:prstGeom>
          <a:solidFill>
            <a:srgbClr val="3C2E52"/>
          </a:solidFill>
          <a:ln/>
        </p:spPr>
      </p:sp>
      <p:sp>
        <p:nvSpPr>
          <p:cNvPr id="40" name="Shape 38"/>
          <p:cNvSpPr/>
          <p:nvPr/>
        </p:nvSpPr>
        <p:spPr>
          <a:xfrm>
            <a:off x="6705600" y="2400300"/>
            <a:ext cx="685800" cy="838200"/>
          </a:xfrm>
          <a:prstGeom prst="roundRect">
            <a:avLst>
              <a:gd name="adj" fmla="val 11111"/>
            </a:avLst>
          </a:prstGeom>
          <a:solidFill>
            <a:srgbClr val="3C2E52"/>
          </a:solidFill>
          <a:ln/>
        </p:spPr>
      </p:sp>
      <p:sp>
        <p:nvSpPr>
          <p:cNvPr id="41" name="Shape 39"/>
          <p:cNvSpPr/>
          <p:nvPr/>
        </p:nvSpPr>
        <p:spPr>
          <a:xfrm>
            <a:off x="7467600" y="2400300"/>
            <a:ext cx="685800" cy="838200"/>
          </a:xfrm>
          <a:prstGeom prst="roundRect">
            <a:avLst>
              <a:gd name="adj" fmla="val 11111"/>
            </a:avLst>
          </a:prstGeom>
          <a:solidFill>
            <a:srgbClr val="E84F8A"/>
          </a:solidFill>
          <a:ln/>
        </p:spPr>
      </p:sp>
      <p:sp>
        <p:nvSpPr>
          <p:cNvPr id="42" name="Shape 40"/>
          <p:cNvSpPr/>
          <p:nvPr/>
        </p:nvSpPr>
        <p:spPr>
          <a:xfrm>
            <a:off x="7749381" y="273129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1A112C"/>
            </a:solidFill>
            <a:prstDash val="solid"/>
          </a:ln>
        </p:spPr>
      </p:sp>
      <p:sp>
        <p:nvSpPr>
          <p:cNvPr id="43" name="Shape 41"/>
          <p:cNvSpPr/>
          <p:nvPr/>
        </p:nvSpPr>
        <p:spPr>
          <a:xfrm>
            <a:off x="8229600" y="2400300"/>
            <a:ext cx="685800" cy="838200"/>
          </a:xfrm>
          <a:prstGeom prst="roundRect">
            <a:avLst>
              <a:gd name="adj" fmla="val 11111"/>
            </a:avLst>
          </a:prstGeom>
          <a:solidFill>
            <a:srgbClr val="E84F8A"/>
          </a:solidFill>
          <a:ln/>
        </p:spPr>
      </p:sp>
      <p:sp>
        <p:nvSpPr>
          <p:cNvPr id="44" name="Shape 42"/>
          <p:cNvSpPr/>
          <p:nvPr/>
        </p:nvSpPr>
        <p:spPr>
          <a:xfrm>
            <a:off x="8511381" y="273129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1A112C"/>
            </a:solidFill>
            <a:prstDash val="solid"/>
          </a:ln>
        </p:spPr>
      </p:sp>
      <p:sp>
        <p:nvSpPr>
          <p:cNvPr id="45" name="Shape 43"/>
          <p:cNvSpPr/>
          <p:nvPr/>
        </p:nvSpPr>
        <p:spPr>
          <a:xfrm>
            <a:off x="8991600" y="2400300"/>
            <a:ext cx="685800" cy="838200"/>
          </a:xfrm>
          <a:prstGeom prst="roundRect">
            <a:avLst>
              <a:gd name="adj" fmla="val 11111"/>
            </a:avLst>
          </a:prstGeom>
          <a:solidFill>
            <a:srgbClr val="3C2E52"/>
          </a:solidFill>
          <a:ln/>
        </p:spPr>
      </p:sp>
      <p:sp>
        <p:nvSpPr>
          <p:cNvPr id="46" name="Shape 44"/>
          <p:cNvSpPr/>
          <p:nvPr/>
        </p:nvSpPr>
        <p:spPr>
          <a:xfrm>
            <a:off x="9753600" y="2400300"/>
            <a:ext cx="685800" cy="838200"/>
          </a:xfrm>
          <a:prstGeom prst="roundRect">
            <a:avLst>
              <a:gd name="adj" fmla="val 11111"/>
            </a:avLst>
          </a:prstGeom>
          <a:solidFill>
            <a:srgbClr val="B44275"/>
          </a:solidFill>
          <a:ln/>
        </p:spPr>
      </p:sp>
      <p:sp>
        <p:nvSpPr>
          <p:cNvPr id="47" name="Shape 45"/>
          <p:cNvSpPr/>
          <p:nvPr/>
        </p:nvSpPr>
        <p:spPr>
          <a:xfrm>
            <a:off x="10515600" y="2400300"/>
            <a:ext cx="685800" cy="838200"/>
          </a:xfrm>
          <a:prstGeom prst="roundRect">
            <a:avLst>
              <a:gd name="adj" fmla="val 11111"/>
            </a:avLst>
          </a:prstGeom>
          <a:solidFill>
            <a:srgbClr val="3C2E52"/>
          </a:solidFill>
          <a:ln/>
        </p:spPr>
      </p:sp>
      <p:sp>
        <p:nvSpPr>
          <p:cNvPr id="48" name="Shape 46"/>
          <p:cNvSpPr/>
          <p:nvPr/>
        </p:nvSpPr>
        <p:spPr>
          <a:xfrm>
            <a:off x="2133600" y="3390900"/>
            <a:ext cx="685800" cy="838200"/>
          </a:xfrm>
          <a:prstGeom prst="roundRect">
            <a:avLst>
              <a:gd name="adj" fmla="val 11111"/>
            </a:avLst>
          </a:prstGeom>
          <a:solidFill>
            <a:srgbClr val="3C2E52"/>
          </a:solidFill>
          <a:ln/>
        </p:spPr>
      </p:sp>
      <p:sp>
        <p:nvSpPr>
          <p:cNvPr id="49" name="Shape 47"/>
          <p:cNvSpPr/>
          <p:nvPr/>
        </p:nvSpPr>
        <p:spPr>
          <a:xfrm>
            <a:off x="2895600" y="3390900"/>
            <a:ext cx="685800" cy="838200"/>
          </a:xfrm>
          <a:prstGeom prst="roundRect">
            <a:avLst>
              <a:gd name="adj" fmla="val 11111"/>
            </a:avLst>
          </a:prstGeom>
          <a:solidFill>
            <a:srgbClr val="3C2E52"/>
          </a:solidFill>
          <a:ln/>
        </p:spPr>
      </p:sp>
      <p:sp>
        <p:nvSpPr>
          <p:cNvPr id="50" name="Shape 48"/>
          <p:cNvSpPr/>
          <p:nvPr/>
        </p:nvSpPr>
        <p:spPr>
          <a:xfrm>
            <a:off x="3657600" y="3390900"/>
            <a:ext cx="685800" cy="838200"/>
          </a:xfrm>
          <a:prstGeom prst="roundRect">
            <a:avLst>
              <a:gd name="adj" fmla="val 11111"/>
            </a:avLst>
          </a:prstGeom>
          <a:solidFill>
            <a:srgbClr val="3C2E52"/>
          </a:solidFill>
          <a:ln/>
        </p:spPr>
      </p:sp>
      <p:sp>
        <p:nvSpPr>
          <p:cNvPr id="51" name="Shape 49"/>
          <p:cNvSpPr/>
          <p:nvPr/>
        </p:nvSpPr>
        <p:spPr>
          <a:xfrm>
            <a:off x="4419600" y="3390900"/>
            <a:ext cx="685800" cy="838200"/>
          </a:xfrm>
          <a:prstGeom prst="roundRect">
            <a:avLst>
              <a:gd name="adj" fmla="val 11111"/>
            </a:avLst>
          </a:prstGeom>
          <a:solidFill>
            <a:srgbClr val="3C2E52"/>
          </a:solidFill>
          <a:ln/>
        </p:spPr>
      </p:sp>
      <p:sp>
        <p:nvSpPr>
          <p:cNvPr id="52" name="Shape 50"/>
          <p:cNvSpPr/>
          <p:nvPr/>
        </p:nvSpPr>
        <p:spPr>
          <a:xfrm>
            <a:off x="5181600" y="3390900"/>
            <a:ext cx="685800" cy="838200"/>
          </a:xfrm>
          <a:prstGeom prst="roundRect">
            <a:avLst>
              <a:gd name="adj" fmla="val 11111"/>
            </a:avLst>
          </a:prstGeom>
          <a:solidFill>
            <a:srgbClr val="4FC1E9"/>
          </a:solidFill>
          <a:ln/>
        </p:spPr>
      </p:sp>
      <p:sp>
        <p:nvSpPr>
          <p:cNvPr id="53" name="Shape 51"/>
          <p:cNvSpPr/>
          <p:nvPr/>
        </p:nvSpPr>
        <p:spPr>
          <a:xfrm>
            <a:off x="5463381" y="372189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1A112C"/>
            </a:solidFill>
            <a:prstDash val="solid"/>
          </a:ln>
        </p:spPr>
      </p:sp>
      <p:sp>
        <p:nvSpPr>
          <p:cNvPr id="54" name="Shape 52"/>
          <p:cNvSpPr/>
          <p:nvPr/>
        </p:nvSpPr>
        <p:spPr>
          <a:xfrm>
            <a:off x="5943600" y="3390900"/>
            <a:ext cx="685800" cy="838200"/>
          </a:xfrm>
          <a:prstGeom prst="roundRect">
            <a:avLst>
              <a:gd name="adj" fmla="val 11111"/>
            </a:avLst>
          </a:prstGeom>
          <a:solidFill>
            <a:srgbClr val="3C2E52"/>
          </a:solidFill>
          <a:ln/>
        </p:spPr>
      </p:sp>
      <p:sp>
        <p:nvSpPr>
          <p:cNvPr id="55" name="Shape 53"/>
          <p:cNvSpPr/>
          <p:nvPr/>
        </p:nvSpPr>
        <p:spPr>
          <a:xfrm>
            <a:off x="6705600" y="3390900"/>
            <a:ext cx="685800" cy="838200"/>
          </a:xfrm>
          <a:prstGeom prst="roundRect">
            <a:avLst>
              <a:gd name="adj" fmla="val 11111"/>
            </a:avLst>
          </a:prstGeom>
          <a:solidFill>
            <a:srgbClr val="3B678C"/>
          </a:solidFill>
          <a:ln/>
        </p:spPr>
      </p:sp>
      <p:sp>
        <p:nvSpPr>
          <p:cNvPr id="56" name="Shape 54"/>
          <p:cNvSpPr/>
          <p:nvPr/>
        </p:nvSpPr>
        <p:spPr>
          <a:xfrm>
            <a:off x="7467600" y="3390900"/>
            <a:ext cx="685800" cy="838200"/>
          </a:xfrm>
          <a:prstGeom prst="roundRect">
            <a:avLst>
              <a:gd name="adj" fmla="val 11111"/>
            </a:avLst>
          </a:prstGeom>
          <a:solidFill>
            <a:srgbClr val="3B678C"/>
          </a:solidFill>
          <a:ln/>
        </p:spPr>
      </p:sp>
      <p:sp>
        <p:nvSpPr>
          <p:cNvPr id="57" name="Shape 55"/>
          <p:cNvSpPr/>
          <p:nvPr/>
        </p:nvSpPr>
        <p:spPr>
          <a:xfrm>
            <a:off x="8229600" y="3390900"/>
            <a:ext cx="685800" cy="838200"/>
          </a:xfrm>
          <a:prstGeom prst="roundRect">
            <a:avLst>
              <a:gd name="adj" fmla="val 11111"/>
            </a:avLst>
          </a:prstGeom>
          <a:solidFill>
            <a:srgbClr val="3B678C"/>
          </a:solidFill>
          <a:ln/>
        </p:spPr>
      </p:sp>
      <p:sp>
        <p:nvSpPr>
          <p:cNvPr id="58" name="Shape 56"/>
          <p:cNvSpPr/>
          <p:nvPr/>
        </p:nvSpPr>
        <p:spPr>
          <a:xfrm>
            <a:off x="8991600" y="3390900"/>
            <a:ext cx="685800" cy="838200"/>
          </a:xfrm>
          <a:prstGeom prst="roundRect">
            <a:avLst>
              <a:gd name="adj" fmla="val 11111"/>
            </a:avLst>
          </a:prstGeom>
          <a:solidFill>
            <a:srgbClr val="4FC1E9"/>
          </a:solidFill>
          <a:ln/>
        </p:spPr>
      </p:sp>
      <p:sp>
        <p:nvSpPr>
          <p:cNvPr id="59" name="Shape 57"/>
          <p:cNvSpPr/>
          <p:nvPr/>
        </p:nvSpPr>
        <p:spPr>
          <a:xfrm>
            <a:off x="9273381" y="372189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1A112C"/>
            </a:solidFill>
            <a:prstDash val="solid"/>
          </a:ln>
        </p:spPr>
      </p:sp>
      <p:sp>
        <p:nvSpPr>
          <p:cNvPr id="60" name="Shape 58"/>
          <p:cNvSpPr/>
          <p:nvPr/>
        </p:nvSpPr>
        <p:spPr>
          <a:xfrm>
            <a:off x="9753600" y="3390900"/>
            <a:ext cx="685800" cy="838200"/>
          </a:xfrm>
          <a:prstGeom prst="roundRect">
            <a:avLst>
              <a:gd name="adj" fmla="val 11111"/>
            </a:avLst>
          </a:prstGeom>
          <a:solidFill>
            <a:srgbClr val="3C2E52"/>
          </a:solidFill>
          <a:ln/>
        </p:spPr>
      </p:sp>
      <p:sp>
        <p:nvSpPr>
          <p:cNvPr id="61" name="Shape 59"/>
          <p:cNvSpPr/>
          <p:nvPr/>
        </p:nvSpPr>
        <p:spPr>
          <a:xfrm>
            <a:off x="10515600" y="3390900"/>
            <a:ext cx="685800" cy="838200"/>
          </a:xfrm>
          <a:prstGeom prst="roundRect">
            <a:avLst>
              <a:gd name="adj" fmla="val 11111"/>
            </a:avLst>
          </a:prstGeom>
          <a:solidFill>
            <a:srgbClr val="3C2E52"/>
          </a:solidFill>
          <a:ln/>
        </p:spPr>
      </p:sp>
      <p:sp>
        <p:nvSpPr>
          <p:cNvPr id="62" name="Shape 60"/>
          <p:cNvSpPr/>
          <p:nvPr/>
        </p:nvSpPr>
        <p:spPr>
          <a:xfrm>
            <a:off x="5867400" y="1962150"/>
            <a:ext cx="3124200" cy="2571750"/>
          </a:xfrm>
          <a:prstGeom prst="roundRect">
            <a:avLst>
              <a:gd name="adj" fmla="val 3704"/>
            </a:avLst>
          </a:prstGeom>
          <a:noFill/>
          <a:ln w="19050">
            <a:solidFill>
              <a:srgbClr val="E84F8A"/>
            </a:solidFill>
            <a:prstDash val="dash"/>
          </a:ln>
        </p:spPr>
      </p:sp>
      <p:sp>
        <p:nvSpPr>
          <p:cNvPr id="63" name="Text 61"/>
          <p:cNvSpPr/>
          <p:nvPr/>
        </p:nvSpPr>
        <p:spPr>
          <a:xfrm>
            <a:off x="2667000" y="4682560"/>
            <a:ext cx="9525000" cy="182880"/>
          </a:xfrm>
          <a:prstGeom prst="rect">
            <a:avLst/>
          </a:prstGeom>
          <a:noFill/>
          <a:ln/>
        </p:spPr>
        <p:txBody>
          <a:bodyPr wrap="none" lIns="0" tIns="0" rIns="0" bIns="0" rtlCol="0" anchor="t"/>
          <a:lstStyle/>
          <a:p>
            <a:pPr algn="ctr" indent="0" marL="0">
              <a:buNone/>
            </a:pPr>
            <a:r>
              <a:rPr lang="en-US" sz="1200" b="1" dirty="0">
                <a:solidFill>
                  <a:srgbClr val="E95890"/>
                </a:solidFill>
                <a:latin typeface="Microsoft YaHei" pitchFamily="34" charset="0"/>
                <a:ea typeface="Microsoft YaHei" pitchFamily="34" charset="-122"/>
                <a:cs typeface="Microsoft YaHei" pitchFamily="34" charset="-120"/>
              </a:rPr>
              <a:t>2027 concert season · Jun to Sep</a:t>
            </a:r>
            <a:endParaRPr lang="en-US" sz="1200" dirty="0">
              <a:latin typeface="Microsoft YaHei" pitchFamily="34" charset="0"/>
              <a:ea typeface="Microsoft YaHei" pitchFamily="34" charset="-122"/>
              <a:cs typeface="Microsoft YaHei" pitchFamily="34" charset="-120"/>
            </a:endParaRPr>
          </a:p>
        </p:txBody>
      </p:sp>
      <p:sp>
        <p:nvSpPr>
          <p:cNvPr id="64" name="Shape 62"/>
          <p:cNvSpPr/>
          <p:nvPr/>
        </p:nvSpPr>
        <p:spPr>
          <a:xfrm>
            <a:off x="609600" y="5219700"/>
            <a:ext cx="133350" cy="133350"/>
          </a:xfrm>
          <a:prstGeom prst="roundRect">
            <a:avLst>
              <a:gd name="adj" fmla="val 21429"/>
            </a:avLst>
          </a:prstGeom>
          <a:solidFill>
            <a:srgbClr val="E84F8A"/>
          </a:solidFill>
          <a:ln/>
        </p:spPr>
      </p:sp>
      <p:sp>
        <p:nvSpPr>
          <p:cNvPr id="65" name="Text 63"/>
          <p:cNvSpPr/>
          <p:nvPr/>
        </p:nvSpPr>
        <p:spPr>
          <a:xfrm>
            <a:off x="838200" y="5215598"/>
            <a:ext cx="113538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Concerts: most shows in Aug and Sep, box office highs in May and Nov</a:t>
            </a:r>
            <a:endParaRPr lang="en-US" sz="1125" dirty="0">
              <a:latin typeface="Microsoft YaHei" pitchFamily="34" charset="0"/>
              <a:ea typeface="Microsoft YaHei" pitchFamily="34" charset="-122"/>
              <a:cs typeface="Microsoft YaHei" pitchFamily="34" charset="-120"/>
            </a:endParaRPr>
          </a:p>
        </p:txBody>
      </p:sp>
      <p:sp>
        <p:nvSpPr>
          <p:cNvPr id="66" name="Shape 64"/>
          <p:cNvSpPr/>
          <p:nvPr/>
        </p:nvSpPr>
        <p:spPr>
          <a:xfrm>
            <a:off x="6096000" y="5219700"/>
            <a:ext cx="133350" cy="133350"/>
          </a:xfrm>
          <a:prstGeom prst="roundRect">
            <a:avLst>
              <a:gd name="adj" fmla="val 21429"/>
            </a:avLst>
          </a:prstGeom>
          <a:solidFill>
            <a:srgbClr val="4FC1E9"/>
          </a:solidFill>
          <a:ln/>
        </p:spPr>
      </p:sp>
      <p:sp>
        <p:nvSpPr>
          <p:cNvPr id="67" name="Text 65"/>
          <p:cNvSpPr/>
          <p:nvPr/>
        </p:nvSpPr>
        <p:spPr>
          <a:xfrm>
            <a:off x="6324600" y="5215598"/>
            <a:ext cx="58674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Festivals: 60+ shows at May Day, 40+ at National Day, Jul to Sep next</a:t>
            </a:r>
            <a:endParaRPr lang="en-US" sz="1125" dirty="0">
              <a:latin typeface="Microsoft YaHei" pitchFamily="34" charset="0"/>
              <a:ea typeface="Microsoft YaHei" pitchFamily="34" charset="-122"/>
              <a:cs typeface="Microsoft YaHei" pitchFamily="34" charset="-120"/>
            </a:endParaRPr>
          </a:p>
        </p:txBody>
      </p:sp>
      <p:sp>
        <p:nvSpPr>
          <p:cNvPr id="68" name="Text 66"/>
          <p:cNvSpPr/>
          <p:nvPr/>
        </p:nvSpPr>
        <p:spPr>
          <a:xfrm>
            <a:off x="609600" y="5662550"/>
            <a:ext cx="115824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Shading marks peaks only. The 2024 monthly chart carries no values</a:t>
            </a:r>
            <a:endParaRPr lang="en-US" sz="975" dirty="0">
              <a:latin typeface="Microsoft YaHei" pitchFamily="34" charset="0"/>
              <a:ea typeface="Microsoft YaHei" pitchFamily="34" charset="-122"/>
              <a:cs typeface="Microsoft YaHei" pitchFamily="34" charset="-120"/>
            </a:endParaRPr>
          </a:p>
        </p:txBody>
      </p:sp>
      <p:sp>
        <p:nvSpPr>
          <p:cNvPr id="69" name="Text 67"/>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 CAPA and Dengta Pro, 2024 large-show market report (Apr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685734" y="478337"/>
            <a:ext cx="133561" cy="41736"/>
          </a:xfrm>
          <a:custGeom>
            <a:avLst/>
            <a:gdLst/>
            <a:ahLst/>
            <a:cxnLst/>
            <a:rect l="l" t="t" r="r" b="b"/>
            <a:pathLst>
              <a:path w="133561" h="41736">
                <a:moveTo>
                  <a:pt x="15061" y="8"/>
                </a:moveTo>
                <a:lnTo>
                  <a:pt x="119836" y="3628"/>
                </a:lnTo>
                <a:arcTo hR="14288" wR="14288" stAng="16335544" swAng="5381742"/>
                <a:lnTo>
                  <a:pt x="133267" y="27916"/>
                </a:lnTo>
                <a:arcTo hR="14288" wR="14288" stAng="112639" swAng="5403820"/>
                <a:lnTo>
                  <a:pt x="13728" y="38108"/>
                </a:lnTo>
                <a:arcTo hR="14288" wR="14288" stAng="5534686" swAng="5405500"/>
                <a:lnTo>
                  <a:pt x="298" y="13819"/>
                </a:lnTo>
                <a:arcTo hR="14288" wR="14288" stAng="10912639" swAng="5403820"/>
                <a:close/>
              </a:path>
            </a:pathLst>
          </a:custGeom>
          <a:solidFill>
            <a:srgbClr val="E84F8A">
              <a:alpha val="90000"/>
            </a:srgbClr>
          </a:solidFill>
          <a:ln/>
        </p:spPr>
      </p:sp>
      <p:sp>
        <p:nvSpPr>
          <p:cNvPr id="4" name="Shape 2"/>
          <p:cNvSpPr/>
          <p:nvPr/>
        </p:nvSpPr>
        <p:spPr>
          <a:xfrm>
            <a:off x="10478167" y="411099"/>
            <a:ext cx="57150" cy="47625"/>
          </a:xfrm>
          <a:custGeom>
            <a:avLst/>
            <a:gdLst/>
            <a:ahLst/>
            <a:cxnLst/>
            <a:rect l="l" t="t" r="r" b="b"/>
            <a:pathLst>
              <a:path w="57150" h="47625">
                <a:moveTo>
                  <a:pt x="14288" y="0"/>
                </a:moveTo>
                <a:lnTo>
                  <a:pt x="42863" y="0"/>
                </a:lnTo>
                <a:arcTo hR="14288" wR="14288" stAng="16200000" swAng="5400000"/>
                <a:lnTo>
                  <a:pt x="57150" y="33338"/>
                </a:lnTo>
                <a:arcTo hR="14288" wR="14288" stAng="0" swAng="5400000"/>
                <a:lnTo>
                  <a:pt x="14288" y="47625"/>
                </a:lnTo>
                <a:arcTo hR="14288" wR="14288" stAng="5400000" swAng="5400000"/>
                <a:lnTo>
                  <a:pt x="0" y="14288"/>
                </a:lnTo>
                <a:arcTo hR="14288" wR="14288" stAng="10800000" swAng="5400000"/>
                <a:close/>
              </a:path>
            </a:pathLst>
          </a:custGeom>
          <a:solidFill>
            <a:srgbClr val="F0B429">
              <a:alpha val="90000"/>
            </a:srgbClr>
          </a:solidFill>
          <a:ln/>
        </p:spPr>
      </p:sp>
      <p:sp>
        <p:nvSpPr>
          <p:cNvPr id="5" name="Shape 3"/>
          <p:cNvSpPr/>
          <p:nvPr/>
        </p:nvSpPr>
        <p:spPr>
          <a:xfrm>
            <a:off x="10961457" y="143057"/>
            <a:ext cx="97457" cy="97457"/>
          </a:xfrm>
          <a:custGeom>
            <a:avLst/>
            <a:gdLst/>
            <a:ahLst/>
            <a:cxnLst/>
            <a:rect l="l" t="t" r="r" b="b"/>
            <a:pathLst>
              <a:path w="97457" h="97457">
                <a:moveTo>
                  <a:pt x="17058" y="8"/>
                </a:moveTo>
                <a:lnTo>
                  <a:pt x="83733" y="2294"/>
                </a:lnTo>
                <a:arcTo hR="14288" wR="14288" stAng="16335544" swAng="5381742"/>
                <a:lnTo>
                  <a:pt x="95163" y="83733"/>
                </a:lnTo>
                <a:arcTo hR="14288" wR="14288" stAng="135544" swAng="5381742"/>
                <a:lnTo>
                  <a:pt x="13724" y="95163"/>
                </a:lnTo>
                <a:arcTo hR="14288" wR="14288" stAng="5535544" swAng="5381742"/>
                <a:lnTo>
                  <a:pt x="2294" y="13724"/>
                </a:lnTo>
                <a:arcTo hR="14288" wR="14288" stAng="10935544" swAng="5381742"/>
                <a:close/>
              </a:path>
            </a:pathLst>
          </a:custGeom>
          <a:solidFill>
            <a:srgbClr val="4FC1E9">
              <a:alpha val="90000"/>
            </a:srgbClr>
          </a:solidFill>
          <a:ln/>
        </p:spPr>
      </p:sp>
      <p:sp>
        <p:nvSpPr>
          <p:cNvPr id="6" name="Shape 4"/>
          <p:cNvSpPr/>
          <p:nvPr/>
        </p:nvSpPr>
        <p:spPr>
          <a:xfrm>
            <a:off x="11803294" y="517041"/>
            <a:ext cx="58276" cy="42448"/>
          </a:xfrm>
          <a:custGeom>
            <a:avLst/>
            <a:gdLst/>
            <a:ahLst/>
            <a:cxnLst/>
            <a:rect l="l" t="t" r="r" b="b"/>
            <a:pathLst>
              <a:path w="58276" h="42448">
                <a:moveTo>
                  <a:pt x="17993" y="166"/>
                </a:moveTo>
                <a:lnTo>
                  <a:pt x="46282" y="4643"/>
                </a:lnTo>
                <a:arcTo hR="14288" wR="14288" stAng="16754189" swAng="5396944"/>
                <a:lnTo>
                  <a:pt x="56664" y="30360"/>
                </a:lnTo>
                <a:arcTo hR="14288" wR="14288" stAng="531563" swAng="5415966"/>
                <a:lnTo>
                  <a:pt x="12087" y="37790"/>
                </a:lnTo>
                <a:arcTo hR="14288" wR="14288" stAng="5931563" swAng="5415966"/>
                <a:lnTo>
                  <a:pt x="1705" y="12072"/>
                </a:lnTo>
                <a:arcTo hR="14288" wR="14288" stAng="11335123" swAng="5389763"/>
                <a:close/>
              </a:path>
            </a:pathLst>
          </a:custGeom>
          <a:solidFill>
            <a:srgbClr val="9BE36D">
              <a:alpha val="90000"/>
            </a:srgbClr>
          </a:solidFill>
          <a:ln/>
        </p:spPr>
      </p:sp>
      <p:sp>
        <p:nvSpPr>
          <p:cNvPr id="7" name="Shape 5"/>
          <p:cNvSpPr/>
          <p:nvPr/>
        </p:nvSpPr>
        <p:spPr>
          <a:xfrm>
            <a:off x="10745011" y="371283"/>
            <a:ext cx="62481" cy="61960"/>
          </a:xfrm>
          <a:custGeom>
            <a:avLst/>
            <a:gdLst/>
            <a:ahLst/>
            <a:cxnLst/>
            <a:rect l="l" t="t" r="r" b="b"/>
            <a:pathLst>
              <a:path w="62481" h="61960">
                <a:moveTo>
                  <a:pt x="37003" y="3812"/>
                </a:moveTo>
                <a:lnTo>
                  <a:pt x="57958" y="23338"/>
                </a:lnTo>
                <a:arcTo hR="14288" wR="14288" stAng="18786798" swAng="5399465"/>
                <a:lnTo>
                  <a:pt x="45671" y="57438"/>
                </a:lnTo>
                <a:arcTo hR="14288" wR="14288" stAng="2586798" swAng="5399465"/>
                <a:lnTo>
                  <a:pt x="4523" y="38673"/>
                </a:lnTo>
                <a:arcTo hR="14288" wR="14288" stAng="7986798" swAng="5399465"/>
                <a:lnTo>
                  <a:pt x="16810" y="4574"/>
                </a:lnTo>
                <a:arcTo hR="14288" wR="14288" stAng="13370030" swAng="5400611"/>
                <a:close/>
              </a:path>
            </a:pathLst>
          </a:custGeom>
          <a:solidFill>
            <a:srgbClr val="E84F8A">
              <a:alpha val="90000"/>
            </a:srgbClr>
          </a:solidFill>
          <a:ln/>
        </p:spPr>
      </p:sp>
      <p:sp>
        <p:nvSpPr>
          <p:cNvPr id="8" name="Shape 6"/>
          <p:cNvSpPr/>
          <p:nvPr/>
        </p:nvSpPr>
        <p:spPr>
          <a:xfrm>
            <a:off x="11493637" y="294237"/>
            <a:ext cx="111709" cy="120139"/>
          </a:xfrm>
          <a:custGeom>
            <a:avLst/>
            <a:gdLst/>
            <a:ahLst/>
            <a:cxnLst/>
            <a:rect l="l" t="t" r="r" b="b"/>
            <a:pathLst>
              <a:path w="111709" h="120139">
                <a:moveTo>
                  <a:pt x="3514" y="84001"/>
                </a:moveTo>
                <a:lnTo>
                  <a:pt x="72190" y="4943"/>
                </a:lnTo>
                <a:arcTo hR="14288" wR="14288" stAng="13250713" swAng="5412911"/>
                <a:lnTo>
                  <a:pt x="106765" y="15992"/>
                </a:lnTo>
                <a:arcTo hR="14288" wR="14288" stAng="18650713" swAng="5412911"/>
                <a:lnTo>
                  <a:pt x="39424" y="115243"/>
                </a:lnTo>
                <a:arcTo hR="14288" wR="14288" stAng="2465723" swAng="5380596"/>
                <a:lnTo>
                  <a:pt x="4943" y="104194"/>
                </a:lnTo>
                <a:arcTo hR="14288" wR="14288" stAng="7850713" swAng="5412911"/>
                <a:close/>
              </a:path>
            </a:pathLst>
          </a:custGeom>
          <a:solidFill>
            <a:srgbClr val="F0B429">
              <a:alpha val="90000"/>
            </a:srgbClr>
          </a:solidFill>
          <a:ln/>
        </p:spPr>
      </p:sp>
      <p:sp>
        <p:nvSpPr>
          <p:cNvPr id="9" name="Shape 7"/>
          <p:cNvSpPr/>
          <p:nvPr/>
        </p:nvSpPr>
        <p:spPr>
          <a:xfrm>
            <a:off x="11988506" y="268377"/>
            <a:ext cx="134965" cy="62096"/>
          </a:xfrm>
          <a:custGeom>
            <a:avLst/>
            <a:gdLst/>
            <a:ahLst/>
            <a:cxnLst/>
            <a:rect l="l" t="t" r="r" b="b"/>
            <a:pathLst>
              <a:path w="134965" h="62096">
                <a:moveTo>
                  <a:pt x="12232" y="14802"/>
                </a:moveTo>
                <a:lnTo>
                  <a:pt x="116054" y="133"/>
                </a:lnTo>
                <a:arcTo hR="14288" wR="14288" stAng="15730510" swAng="5395798"/>
                <a:lnTo>
                  <a:pt x="134818" y="31185"/>
                </a:lnTo>
                <a:arcTo hR="14288" wR="14288" stAng="21107808" swAng="5421696"/>
                <a:lnTo>
                  <a:pt x="18899" y="61950"/>
                </a:lnTo>
                <a:arcTo hR="14288" wR="14288" stAng="4907808" swAng="5421696"/>
                <a:lnTo>
                  <a:pt x="135" y="30899"/>
                </a:lnTo>
                <a:arcTo hR="14288" wR="14288" stAng="10327287" swAng="5376318"/>
                <a:close/>
              </a:path>
            </a:pathLst>
          </a:custGeom>
          <a:solidFill>
            <a:srgbClr val="4FC1E9">
              <a:alpha val="90000"/>
            </a:srgbClr>
          </a:solidFill>
          <a:ln/>
        </p:spPr>
      </p:sp>
      <p:sp>
        <p:nvSpPr>
          <p:cNvPr id="10" name="pptwise-slidenum-s000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6</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5</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7630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Audience</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Over 70% are aged 18 to 34, about 2 in 3 women</a:t>
            </a:r>
            <a:endParaRPr lang="en-US" sz="255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2331331"/>
            <a:ext cx="115824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Concerts</a:t>
            </a:r>
            <a:endParaRPr lang="en-US" sz="1500" dirty="0">
              <a:latin typeface="Microsoft YaHei" pitchFamily="34" charset="0"/>
              <a:ea typeface="Microsoft YaHei" pitchFamily="34" charset="-122"/>
              <a:cs typeface="Microsoft YaHei" pitchFamily="34" charset="-120"/>
            </a:endParaRPr>
          </a:p>
        </p:txBody>
      </p:sp>
      <p:sp>
        <p:nvSpPr>
          <p:cNvPr id="21" name="Shape 19"/>
          <p:cNvSpPr/>
          <p:nvPr/>
        </p:nvSpPr>
        <p:spPr>
          <a:xfrm>
            <a:off x="1714500" y="2228850"/>
            <a:ext cx="241294" cy="495300"/>
          </a:xfrm>
          <a:prstGeom prst="rect">
            <a:avLst/>
          </a:prstGeom>
          <a:solidFill>
            <a:srgbClr val="5C4C76"/>
          </a:solidFill>
          <a:ln/>
        </p:spPr>
      </p:sp>
      <p:sp>
        <p:nvSpPr>
          <p:cNvPr id="22" name="Shape 20"/>
          <p:cNvSpPr/>
          <p:nvPr/>
        </p:nvSpPr>
        <p:spPr>
          <a:xfrm>
            <a:off x="1974844" y="2228850"/>
            <a:ext cx="1846746" cy="495300"/>
          </a:xfrm>
          <a:prstGeom prst="rect">
            <a:avLst/>
          </a:prstGeom>
          <a:solidFill>
            <a:srgbClr val="E84F8A"/>
          </a:solidFill>
          <a:ln/>
        </p:spPr>
      </p:sp>
      <p:sp>
        <p:nvSpPr>
          <p:cNvPr id="23" name="Text 21"/>
          <p:cNvSpPr/>
          <p:nvPr/>
        </p:nvSpPr>
        <p:spPr>
          <a:xfrm>
            <a:off x="0" y="2405362"/>
            <a:ext cx="5796434"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25.8</a:t>
            </a:r>
            <a:endParaRPr lang="en-US" sz="1050" dirty="0">
              <a:latin typeface="Microsoft YaHei" pitchFamily="34" charset="0"/>
              <a:ea typeface="Microsoft YaHei" pitchFamily="34" charset="-122"/>
              <a:cs typeface="Microsoft YaHei" pitchFamily="34" charset="-120"/>
            </a:endParaRPr>
          </a:p>
        </p:txBody>
      </p:sp>
      <p:sp>
        <p:nvSpPr>
          <p:cNvPr id="24" name="Shape 22"/>
          <p:cNvSpPr/>
          <p:nvPr/>
        </p:nvSpPr>
        <p:spPr>
          <a:xfrm>
            <a:off x="3840640" y="2228850"/>
            <a:ext cx="2230030" cy="495300"/>
          </a:xfrm>
          <a:prstGeom prst="rect">
            <a:avLst/>
          </a:prstGeom>
          <a:solidFill>
            <a:srgbClr val="EE7BA7"/>
          </a:solidFill>
          <a:ln/>
        </p:spPr>
      </p:sp>
      <p:sp>
        <p:nvSpPr>
          <p:cNvPr id="25" name="Text 23"/>
          <p:cNvSpPr/>
          <p:nvPr/>
        </p:nvSpPr>
        <p:spPr>
          <a:xfrm>
            <a:off x="0" y="2405362"/>
            <a:ext cx="9911310"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31.1</a:t>
            </a:r>
            <a:endParaRPr lang="en-US" sz="1050" dirty="0">
              <a:latin typeface="Microsoft YaHei" pitchFamily="34" charset="0"/>
              <a:ea typeface="Microsoft YaHei" pitchFamily="34" charset="-122"/>
              <a:cs typeface="Microsoft YaHei" pitchFamily="34" charset="-120"/>
            </a:endParaRPr>
          </a:p>
        </p:txBody>
      </p:sp>
      <p:sp>
        <p:nvSpPr>
          <p:cNvPr id="26" name="Shape 24"/>
          <p:cNvSpPr/>
          <p:nvPr/>
        </p:nvSpPr>
        <p:spPr>
          <a:xfrm>
            <a:off x="6089720" y="2228850"/>
            <a:ext cx="1282668" cy="495300"/>
          </a:xfrm>
          <a:prstGeom prst="rect">
            <a:avLst/>
          </a:prstGeom>
          <a:solidFill>
            <a:srgbClr val="F4A7C5"/>
          </a:solidFill>
          <a:ln/>
        </p:spPr>
      </p:sp>
      <p:sp>
        <p:nvSpPr>
          <p:cNvPr id="27" name="Text 25"/>
          <p:cNvSpPr/>
          <p:nvPr/>
        </p:nvSpPr>
        <p:spPr>
          <a:xfrm>
            <a:off x="1270108" y="2405362"/>
            <a:ext cx="10921892"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18.0</a:t>
            </a:r>
            <a:endParaRPr lang="en-US" sz="1050" dirty="0">
              <a:latin typeface="Microsoft YaHei" pitchFamily="34" charset="0"/>
              <a:ea typeface="Microsoft YaHei" pitchFamily="34" charset="-122"/>
              <a:cs typeface="Microsoft YaHei" pitchFamily="34" charset="-120"/>
            </a:endParaRPr>
          </a:p>
        </p:txBody>
      </p:sp>
      <p:sp>
        <p:nvSpPr>
          <p:cNvPr id="28" name="Shape 26"/>
          <p:cNvSpPr/>
          <p:nvPr/>
        </p:nvSpPr>
        <p:spPr>
          <a:xfrm>
            <a:off x="7391438" y="2228850"/>
            <a:ext cx="725822" cy="495300"/>
          </a:xfrm>
          <a:prstGeom prst="rect">
            <a:avLst/>
          </a:prstGeom>
          <a:solidFill>
            <a:srgbClr val="7F7096"/>
          </a:solidFill>
          <a:ln/>
        </p:spPr>
      </p:sp>
      <p:sp>
        <p:nvSpPr>
          <p:cNvPr id="29" name="Text 27"/>
          <p:cNvSpPr/>
          <p:nvPr/>
        </p:nvSpPr>
        <p:spPr>
          <a:xfrm>
            <a:off x="3316698" y="2405362"/>
            <a:ext cx="8875302"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10.3</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8136310" y="2228850"/>
            <a:ext cx="371465" cy="495300"/>
          </a:xfrm>
          <a:prstGeom prst="rect">
            <a:avLst/>
          </a:prstGeom>
          <a:solidFill>
            <a:srgbClr val="6D5E86"/>
          </a:solidFill>
          <a:ln/>
        </p:spPr>
      </p:sp>
      <p:sp>
        <p:nvSpPr>
          <p:cNvPr id="31" name="Text 29"/>
          <p:cNvSpPr/>
          <p:nvPr/>
        </p:nvSpPr>
        <p:spPr>
          <a:xfrm>
            <a:off x="4452086" y="2405362"/>
            <a:ext cx="7739914"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5.4</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8526826" y="2228850"/>
            <a:ext cx="407624" cy="495300"/>
          </a:xfrm>
          <a:prstGeom prst="rect">
            <a:avLst/>
          </a:prstGeom>
          <a:solidFill>
            <a:srgbClr val="5C4C76"/>
          </a:solidFill>
          <a:ln/>
        </p:spPr>
      </p:sp>
      <p:sp>
        <p:nvSpPr>
          <p:cNvPr id="33" name="Text 31"/>
          <p:cNvSpPr/>
          <p:nvPr/>
        </p:nvSpPr>
        <p:spPr>
          <a:xfrm>
            <a:off x="5269276" y="2405362"/>
            <a:ext cx="6922724"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5.9</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0" y="2785639"/>
            <a:ext cx="3670294"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3.6</a:t>
            </a:r>
            <a:endParaRPr lang="en-US" sz="900" dirty="0">
              <a:latin typeface="Microsoft YaHei" pitchFamily="34" charset="0"/>
              <a:ea typeface="Microsoft YaHei" pitchFamily="34" charset="-122"/>
              <a:cs typeface="Microsoft YaHei" pitchFamily="34" charset="-120"/>
            </a:endParaRPr>
          </a:p>
        </p:txBody>
      </p:sp>
      <p:sp>
        <p:nvSpPr>
          <p:cNvPr id="35" name="Shape 33"/>
          <p:cNvSpPr/>
          <p:nvPr/>
        </p:nvSpPr>
        <p:spPr>
          <a:xfrm>
            <a:off x="1974844" y="2790825"/>
            <a:ext cx="5397544" cy="19050"/>
          </a:xfrm>
          <a:prstGeom prst="rect">
            <a:avLst/>
          </a:prstGeom>
          <a:solidFill>
            <a:srgbClr val="F6F2F9"/>
          </a:solidFill>
          <a:ln/>
        </p:spPr>
      </p:sp>
      <p:sp>
        <p:nvSpPr>
          <p:cNvPr id="36" name="Text 34"/>
          <p:cNvSpPr/>
          <p:nvPr/>
        </p:nvSpPr>
        <p:spPr>
          <a:xfrm>
            <a:off x="0" y="2862562"/>
            <a:ext cx="9347232"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Aged 18 to 34: 74.9%</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609600" y="3474331"/>
            <a:ext cx="115824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Festivals</a:t>
            </a:r>
            <a:endParaRPr lang="en-US" sz="1500" dirty="0">
              <a:latin typeface="Microsoft YaHei" pitchFamily="34" charset="0"/>
              <a:ea typeface="Microsoft YaHei" pitchFamily="34" charset="-122"/>
              <a:cs typeface="Microsoft YaHei" pitchFamily="34" charset="-120"/>
            </a:endParaRPr>
          </a:p>
        </p:txBody>
      </p:sp>
      <p:sp>
        <p:nvSpPr>
          <p:cNvPr id="38" name="Shape 36"/>
          <p:cNvSpPr/>
          <p:nvPr/>
        </p:nvSpPr>
        <p:spPr>
          <a:xfrm>
            <a:off x="1714500" y="3371850"/>
            <a:ext cx="342900" cy="495300"/>
          </a:xfrm>
          <a:prstGeom prst="rect">
            <a:avLst/>
          </a:prstGeom>
          <a:solidFill>
            <a:srgbClr val="5C4C76"/>
          </a:solidFill>
          <a:ln/>
        </p:spPr>
      </p:sp>
      <p:sp>
        <p:nvSpPr>
          <p:cNvPr id="39" name="Text 37"/>
          <p:cNvSpPr/>
          <p:nvPr/>
        </p:nvSpPr>
        <p:spPr>
          <a:xfrm>
            <a:off x="0" y="3548362"/>
            <a:ext cx="3771900"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5.0</a:t>
            </a:r>
            <a:endParaRPr lang="en-US" sz="1050" dirty="0">
              <a:latin typeface="Microsoft YaHei" pitchFamily="34" charset="0"/>
              <a:ea typeface="Microsoft YaHei" pitchFamily="34" charset="-122"/>
              <a:cs typeface="Microsoft YaHei" pitchFamily="34" charset="-120"/>
            </a:endParaRPr>
          </a:p>
        </p:txBody>
      </p:sp>
      <p:sp>
        <p:nvSpPr>
          <p:cNvPr id="40" name="Shape 38"/>
          <p:cNvSpPr/>
          <p:nvPr/>
        </p:nvSpPr>
        <p:spPr>
          <a:xfrm>
            <a:off x="2076450" y="3371850"/>
            <a:ext cx="2601468" cy="495300"/>
          </a:xfrm>
          <a:prstGeom prst="rect">
            <a:avLst/>
          </a:prstGeom>
          <a:solidFill>
            <a:srgbClr val="E84F8A"/>
          </a:solidFill>
          <a:ln/>
        </p:spPr>
      </p:sp>
      <p:sp>
        <p:nvSpPr>
          <p:cNvPr id="41" name="Text 39"/>
          <p:cNvSpPr/>
          <p:nvPr/>
        </p:nvSpPr>
        <p:spPr>
          <a:xfrm>
            <a:off x="0" y="3548362"/>
            <a:ext cx="6754368"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36.2</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4696968" y="3371850"/>
            <a:ext cx="2391537" cy="495300"/>
          </a:xfrm>
          <a:prstGeom prst="rect">
            <a:avLst/>
          </a:prstGeom>
          <a:solidFill>
            <a:srgbClr val="EE7BA7"/>
          </a:solidFill>
          <a:ln/>
        </p:spPr>
      </p:sp>
      <p:sp>
        <p:nvSpPr>
          <p:cNvPr id="43" name="Text 41"/>
          <p:cNvSpPr/>
          <p:nvPr/>
        </p:nvSpPr>
        <p:spPr>
          <a:xfrm>
            <a:off x="0" y="3548362"/>
            <a:ext cx="11785473"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33.3</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7107555" y="3371850"/>
            <a:ext cx="1095756" cy="495300"/>
          </a:xfrm>
          <a:prstGeom prst="rect">
            <a:avLst/>
          </a:prstGeom>
          <a:solidFill>
            <a:srgbClr val="F4A7C5"/>
          </a:solidFill>
          <a:ln/>
        </p:spPr>
      </p:sp>
      <p:sp>
        <p:nvSpPr>
          <p:cNvPr id="45" name="Text 43"/>
          <p:cNvSpPr/>
          <p:nvPr/>
        </p:nvSpPr>
        <p:spPr>
          <a:xfrm>
            <a:off x="3118866" y="3548362"/>
            <a:ext cx="9073134" cy="160020"/>
          </a:xfrm>
          <a:prstGeom prst="rect">
            <a:avLst/>
          </a:prstGeom>
          <a:noFill/>
          <a:ln/>
        </p:spPr>
        <p:txBody>
          <a:bodyPr wrap="none" lIns="0" tIns="0" rIns="0" bIns="0" rtlCol="0" anchor="t"/>
          <a:lstStyle/>
          <a:p>
            <a:pPr algn="ctr" indent="0" marL="0">
              <a:buNone/>
            </a:pPr>
            <a:r>
              <a:rPr lang="en-US" sz="1050" b="1" dirty="0">
                <a:solidFill>
                  <a:srgbClr val="1A112C"/>
                </a:solidFill>
                <a:latin typeface="Microsoft YaHei" pitchFamily="34" charset="0"/>
                <a:ea typeface="Microsoft YaHei" pitchFamily="34" charset="-122"/>
                <a:cs typeface="Microsoft YaHei" pitchFamily="34" charset="-120"/>
              </a:rPr>
              <a:t>15.4</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a:off x="8222361" y="3371850"/>
            <a:ext cx="415290" cy="495300"/>
          </a:xfrm>
          <a:prstGeom prst="rect">
            <a:avLst/>
          </a:prstGeom>
          <a:solidFill>
            <a:srgbClr val="7F7096"/>
          </a:solidFill>
          <a:ln/>
        </p:spPr>
      </p:sp>
      <p:sp>
        <p:nvSpPr>
          <p:cNvPr id="47" name="Text 45"/>
          <p:cNvSpPr/>
          <p:nvPr/>
        </p:nvSpPr>
        <p:spPr>
          <a:xfrm>
            <a:off x="4668012" y="3548362"/>
            <a:ext cx="7523988"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6.0</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8656701" y="3371850"/>
            <a:ext cx="140208" cy="495300"/>
          </a:xfrm>
          <a:prstGeom prst="rect">
            <a:avLst/>
          </a:prstGeom>
          <a:solidFill>
            <a:srgbClr val="6D5E86"/>
          </a:solidFill>
          <a:ln/>
        </p:spPr>
      </p:sp>
      <p:sp>
        <p:nvSpPr>
          <p:cNvPr id="49" name="Shape 47"/>
          <p:cNvSpPr/>
          <p:nvPr/>
        </p:nvSpPr>
        <p:spPr>
          <a:xfrm>
            <a:off x="8815959" y="3371850"/>
            <a:ext cx="118491" cy="495300"/>
          </a:xfrm>
          <a:prstGeom prst="rect">
            <a:avLst/>
          </a:prstGeom>
          <a:solidFill>
            <a:srgbClr val="5C4C76"/>
          </a:solidFill>
          <a:ln/>
        </p:spPr>
      </p:sp>
      <p:sp>
        <p:nvSpPr>
          <p:cNvPr id="50" name="Text 48"/>
          <p:cNvSpPr/>
          <p:nvPr/>
        </p:nvSpPr>
        <p:spPr>
          <a:xfrm>
            <a:off x="5261610" y="3928639"/>
            <a:ext cx="6930390"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2.2</a:t>
            </a:r>
            <a:endParaRPr lang="en-US" sz="900" dirty="0">
              <a:latin typeface="Microsoft YaHei" pitchFamily="34" charset="0"/>
              <a:ea typeface="Microsoft YaHei" pitchFamily="34" charset="-122"/>
              <a:cs typeface="Microsoft YaHei" pitchFamily="34" charset="-120"/>
            </a:endParaRPr>
          </a:p>
        </p:txBody>
      </p:sp>
      <p:sp>
        <p:nvSpPr>
          <p:cNvPr id="51" name="Text 49"/>
          <p:cNvSpPr/>
          <p:nvPr/>
        </p:nvSpPr>
        <p:spPr>
          <a:xfrm>
            <a:off x="5558409" y="4061989"/>
            <a:ext cx="6633591"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1.9</a:t>
            </a:r>
            <a:endParaRPr lang="en-US" sz="900" dirty="0">
              <a:latin typeface="Microsoft YaHei" pitchFamily="34" charset="0"/>
              <a:ea typeface="Microsoft YaHei" pitchFamily="34" charset="-122"/>
              <a:cs typeface="Microsoft YaHei" pitchFamily="34" charset="-120"/>
            </a:endParaRPr>
          </a:p>
        </p:txBody>
      </p:sp>
      <p:sp>
        <p:nvSpPr>
          <p:cNvPr id="52" name="Shape 50"/>
          <p:cNvSpPr/>
          <p:nvPr/>
        </p:nvSpPr>
        <p:spPr>
          <a:xfrm>
            <a:off x="2076450" y="3933825"/>
            <a:ext cx="6126861" cy="19050"/>
          </a:xfrm>
          <a:prstGeom prst="rect">
            <a:avLst/>
          </a:prstGeom>
          <a:solidFill>
            <a:srgbClr val="F6F2F9"/>
          </a:solidFill>
          <a:ln/>
        </p:spPr>
      </p:sp>
      <p:sp>
        <p:nvSpPr>
          <p:cNvPr id="53" name="Text 51"/>
          <p:cNvSpPr/>
          <p:nvPr/>
        </p:nvSpPr>
        <p:spPr>
          <a:xfrm>
            <a:off x="0" y="4005562"/>
            <a:ext cx="10279761"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Aged 18 to 34: 84.9%</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1714500" y="4476750"/>
            <a:ext cx="114300" cy="114300"/>
          </a:xfrm>
          <a:prstGeom prst="roundRect">
            <a:avLst>
              <a:gd name="adj" fmla="val 16667"/>
            </a:avLst>
          </a:prstGeom>
          <a:solidFill>
            <a:srgbClr val="5C4C76"/>
          </a:solidFill>
          <a:ln/>
        </p:spPr>
      </p:sp>
      <p:sp>
        <p:nvSpPr>
          <p:cNvPr id="55" name="Text 53"/>
          <p:cNvSpPr/>
          <p:nvPr/>
        </p:nvSpPr>
        <p:spPr>
          <a:xfrm>
            <a:off x="1885950" y="4471564"/>
            <a:ext cx="103060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Teens</a:t>
            </a:r>
            <a:endParaRPr lang="en-US" sz="900" dirty="0">
              <a:latin typeface="Microsoft YaHei" pitchFamily="34" charset="0"/>
              <a:ea typeface="Microsoft YaHei" pitchFamily="34" charset="-122"/>
              <a:cs typeface="Microsoft YaHei" pitchFamily="34" charset="-120"/>
            </a:endParaRPr>
          </a:p>
        </p:txBody>
      </p:sp>
      <p:sp>
        <p:nvSpPr>
          <p:cNvPr id="56" name="Shape 54"/>
          <p:cNvSpPr/>
          <p:nvPr/>
        </p:nvSpPr>
        <p:spPr>
          <a:xfrm>
            <a:off x="2743200" y="4476750"/>
            <a:ext cx="114300" cy="114300"/>
          </a:xfrm>
          <a:prstGeom prst="roundRect">
            <a:avLst>
              <a:gd name="adj" fmla="val 16667"/>
            </a:avLst>
          </a:prstGeom>
          <a:solidFill>
            <a:srgbClr val="E84F8A"/>
          </a:solidFill>
          <a:ln/>
        </p:spPr>
      </p:sp>
      <p:sp>
        <p:nvSpPr>
          <p:cNvPr id="57" name="Text 55"/>
          <p:cNvSpPr/>
          <p:nvPr/>
        </p:nvSpPr>
        <p:spPr>
          <a:xfrm>
            <a:off x="2914650" y="4471564"/>
            <a:ext cx="92773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18-24</a:t>
            </a:r>
            <a:endParaRPr lang="en-US" sz="900" dirty="0">
              <a:latin typeface="Microsoft YaHei" pitchFamily="34" charset="0"/>
              <a:ea typeface="Microsoft YaHei" pitchFamily="34" charset="-122"/>
              <a:cs typeface="Microsoft YaHei" pitchFamily="34" charset="-120"/>
            </a:endParaRPr>
          </a:p>
        </p:txBody>
      </p:sp>
      <p:sp>
        <p:nvSpPr>
          <p:cNvPr id="58" name="Shape 56"/>
          <p:cNvSpPr/>
          <p:nvPr/>
        </p:nvSpPr>
        <p:spPr>
          <a:xfrm>
            <a:off x="3771900" y="4476750"/>
            <a:ext cx="114300" cy="114300"/>
          </a:xfrm>
          <a:prstGeom prst="roundRect">
            <a:avLst>
              <a:gd name="adj" fmla="val 16667"/>
            </a:avLst>
          </a:prstGeom>
          <a:solidFill>
            <a:srgbClr val="EE7BA7"/>
          </a:solidFill>
          <a:ln/>
        </p:spPr>
      </p:sp>
      <p:sp>
        <p:nvSpPr>
          <p:cNvPr id="59" name="Text 57"/>
          <p:cNvSpPr/>
          <p:nvPr/>
        </p:nvSpPr>
        <p:spPr>
          <a:xfrm>
            <a:off x="3943350" y="4471564"/>
            <a:ext cx="82486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25-29</a:t>
            </a:r>
            <a:endParaRPr lang="en-US" sz="900" dirty="0">
              <a:latin typeface="Microsoft YaHei" pitchFamily="34" charset="0"/>
              <a:ea typeface="Microsoft YaHei" pitchFamily="34" charset="-122"/>
              <a:cs typeface="Microsoft YaHei" pitchFamily="34" charset="-120"/>
            </a:endParaRPr>
          </a:p>
        </p:txBody>
      </p:sp>
      <p:sp>
        <p:nvSpPr>
          <p:cNvPr id="60" name="Shape 58"/>
          <p:cNvSpPr/>
          <p:nvPr/>
        </p:nvSpPr>
        <p:spPr>
          <a:xfrm>
            <a:off x="4800600" y="4476750"/>
            <a:ext cx="114300" cy="114300"/>
          </a:xfrm>
          <a:prstGeom prst="roundRect">
            <a:avLst>
              <a:gd name="adj" fmla="val 16667"/>
            </a:avLst>
          </a:prstGeom>
          <a:solidFill>
            <a:srgbClr val="F4A7C5"/>
          </a:solidFill>
          <a:ln/>
        </p:spPr>
      </p:sp>
      <p:sp>
        <p:nvSpPr>
          <p:cNvPr id="61" name="Text 59"/>
          <p:cNvSpPr/>
          <p:nvPr/>
        </p:nvSpPr>
        <p:spPr>
          <a:xfrm>
            <a:off x="4972050" y="4471564"/>
            <a:ext cx="72199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30-34</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5829300" y="4476750"/>
            <a:ext cx="114300" cy="114300"/>
          </a:xfrm>
          <a:prstGeom prst="roundRect">
            <a:avLst>
              <a:gd name="adj" fmla="val 16667"/>
            </a:avLst>
          </a:prstGeom>
          <a:solidFill>
            <a:srgbClr val="7F7096"/>
          </a:solidFill>
          <a:ln/>
        </p:spPr>
      </p:sp>
      <p:sp>
        <p:nvSpPr>
          <p:cNvPr id="63" name="Text 61"/>
          <p:cNvSpPr/>
          <p:nvPr/>
        </p:nvSpPr>
        <p:spPr>
          <a:xfrm>
            <a:off x="6000750" y="4471564"/>
            <a:ext cx="61912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35-39</a:t>
            </a:r>
            <a:endParaRPr lang="en-US" sz="900" dirty="0">
              <a:latin typeface="Microsoft YaHei" pitchFamily="34" charset="0"/>
              <a:ea typeface="Microsoft YaHei" pitchFamily="34" charset="-122"/>
              <a:cs typeface="Microsoft YaHei" pitchFamily="34" charset="-120"/>
            </a:endParaRPr>
          </a:p>
        </p:txBody>
      </p:sp>
      <p:sp>
        <p:nvSpPr>
          <p:cNvPr id="64" name="Shape 62"/>
          <p:cNvSpPr/>
          <p:nvPr/>
        </p:nvSpPr>
        <p:spPr>
          <a:xfrm>
            <a:off x="6858000" y="4476750"/>
            <a:ext cx="114300" cy="114300"/>
          </a:xfrm>
          <a:prstGeom prst="roundRect">
            <a:avLst>
              <a:gd name="adj" fmla="val 16667"/>
            </a:avLst>
          </a:prstGeom>
          <a:solidFill>
            <a:srgbClr val="6D5E86"/>
          </a:solidFill>
          <a:ln/>
        </p:spPr>
      </p:sp>
      <p:sp>
        <p:nvSpPr>
          <p:cNvPr id="65" name="Text 63"/>
          <p:cNvSpPr/>
          <p:nvPr/>
        </p:nvSpPr>
        <p:spPr>
          <a:xfrm>
            <a:off x="7029450" y="4471564"/>
            <a:ext cx="51625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40-44</a:t>
            </a:r>
            <a:endParaRPr lang="en-US" sz="900" dirty="0">
              <a:latin typeface="Microsoft YaHei" pitchFamily="34" charset="0"/>
              <a:ea typeface="Microsoft YaHei" pitchFamily="34" charset="-122"/>
              <a:cs typeface="Microsoft YaHei" pitchFamily="34" charset="-120"/>
            </a:endParaRPr>
          </a:p>
        </p:txBody>
      </p:sp>
      <p:sp>
        <p:nvSpPr>
          <p:cNvPr id="66" name="Shape 64"/>
          <p:cNvSpPr/>
          <p:nvPr/>
        </p:nvSpPr>
        <p:spPr>
          <a:xfrm>
            <a:off x="7886700" y="4476750"/>
            <a:ext cx="114300" cy="114300"/>
          </a:xfrm>
          <a:prstGeom prst="roundRect">
            <a:avLst>
              <a:gd name="adj" fmla="val 16667"/>
            </a:avLst>
          </a:prstGeom>
          <a:solidFill>
            <a:srgbClr val="5C4C76"/>
          </a:solidFill>
          <a:ln/>
        </p:spPr>
      </p:sp>
      <p:sp>
        <p:nvSpPr>
          <p:cNvPr id="67" name="Text 65"/>
          <p:cNvSpPr/>
          <p:nvPr/>
        </p:nvSpPr>
        <p:spPr>
          <a:xfrm>
            <a:off x="8058150" y="4471564"/>
            <a:ext cx="41338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45+</a:t>
            </a:r>
            <a:endParaRPr lang="en-US" sz="900" dirty="0">
              <a:latin typeface="Microsoft YaHei" pitchFamily="34" charset="0"/>
              <a:ea typeface="Microsoft YaHei" pitchFamily="34" charset="-122"/>
              <a:cs typeface="Microsoft YaHei" pitchFamily="34" charset="-120"/>
            </a:endParaRPr>
          </a:p>
        </p:txBody>
      </p:sp>
      <p:sp>
        <p:nvSpPr>
          <p:cNvPr id="68" name="Shape 66"/>
          <p:cNvSpPr/>
          <p:nvPr/>
        </p:nvSpPr>
        <p:spPr>
          <a:xfrm>
            <a:off x="9334500" y="1866900"/>
            <a:ext cx="2247900" cy="2762250"/>
          </a:xfrm>
          <a:prstGeom prst="roundRect">
            <a:avLst>
              <a:gd name="adj" fmla="val 5085"/>
            </a:avLst>
          </a:prstGeom>
          <a:solidFill>
            <a:srgbClr val="35284E"/>
          </a:solidFill>
          <a:ln/>
        </p:spPr>
      </p:sp>
      <p:sp>
        <p:nvSpPr>
          <p:cNvPr id="69" name="Shape 67"/>
          <p:cNvSpPr/>
          <p:nvPr/>
        </p:nvSpPr>
        <p:spPr>
          <a:xfrm>
            <a:off x="9658350" y="2224088"/>
            <a:ext cx="8334" cy="77788"/>
          </a:xfrm>
          <a:custGeom>
            <a:avLst/>
            <a:gdLst/>
            <a:ahLst/>
            <a:cxnLst/>
            <a:rect l="l" t="t" r="r" b="b"/>
            <a:pathLst>
              <a:path w="8334" h="77788">
                <a:moveTo>
                  <a:pt x="0" y="0"/>
                </a:moveTo>
                <a:lnTo>
                  <a:pt x="0" y="77788"/>
                </a:lnTo>
              </a:path>
            </a:pathLst>
          </a:custGeom>
          <a:noFill/>
          <a:ln w="22225">
            <a:solidFill>
              <a:srgbClr val="E84F8A"/>
            </a:solidFill>
            <a:prstDash val="solid"/>
          </a:ln>
        </p:spPr>
      </p:sp>
      <p:sp>
        <p:nvSpPr>
          <p:cNvPr id="70" name="Shape 68"/>
          <p:cNvSpPr/>
          <p:nvPr/>
        </p:nvSpPr>
        <p:spPr>
          <a:xfrm>
            <a:off x="9625013" y="2268538"/>
            <a:ext cx="66675" cy="8334"/>
          </a:xfrm>
          <a:custGeom>
            <a:avLst/>
            <a:gdLst/>
            <a:ahLst/>
            <a:cxnLst/>
            <a:rect l="l" t="t" r="r" b="b"/>
            <a:pathLst>
              <a:path w="66675" h="8334">
                <a:moveTo>
                  <a:pt x="0" y="0"/>
                </a:moveTo>
                <a:lnTo>
                  <a:pt x="66675" y="0"/>
                </a:lnTo>
              </a:path>
            </a:pathLst>
          </a:custGeom>
          <a:noFill/>
          <a:ln w="22225">
            <a:solidFill>
              <a:srgbClr val="E84F8A"/>
            </a:solidFill>
            <a:prstDash val="solid"/>
          </a:ln>
        </p:spPr>
      </p:sp>
      <p:sp>
        <p:nvSpPr>
          <p:cNvPr id="71" name="Shape 69"/>
          <p:cNvSpPr/>
          <p:nvPr/>
        </p:nvSpPr>
        <p:spPr>
          <a:xfrm>
            <a:off x="9591675" y="2090738"/>
            <a:ext cx="133350" cy="133350"/>
          </a:xfrm>
          <a:prstGeom prst="ellipse">
            <a:avLst/>
          </a:prstGeom>
          <a:noFill/>
          <a:ln w="22225">
            <a:solidFill>
              <a:srgbClr val="E84F8A"/>
            </a:solidFill>
            <a:prstDash val="solid"/>
          </a:ln>
        </p:spPr>
      </p:sp>
      <p:sp>
        <p:nvSpPr>
          <p:cNvPr id="72" name="Text 70"/>
          <p:cNvSpPr/>
          <p:nvPr/>
        </p:nvSpPr>
        <p:spPr>
          <a:xfrm>
            <a:off x="9525000" y="2468172"/>
            <a:ext cx="2667000" cy="640080"/>
          </a:xfrm>
          <a:prstGeom prst="rect">
            <a:avLst/>
          </a:prstGeom>
          <a:noFill/>
          <a:ln/>
        </p:spPr>
        <p:txBody>
          <a:bodyPr wrap="none" lIns="0" tIns="0" rIns="0" bIns="0" rtlCol="0" anchor="t"/>
          <a:lstStyle/>
          <a:p>
            <a:pPr algn="l" indent="0" marL="0">
              <a:buNone/>
            </a:pPr>
            <a:r>
              <a:rPr lang="en-US" sz="4200" b="1" dirty="0">
                <a:solidFill>
                  <a:srgbClr val="E84F8A"/>
                </a:solidFill>
                <a:latin typeface="Microsoft YaHei" pitchFamily="34" charset="0"/>
                <a:ea typeface="Microsoft YaHei" pitchFamily="34" charset="-122"/>
                <a:cs typeface="Microsoft YaHei" pitchFamily="34" charset="-120"/>
              </a:rPr>
              <a:t>66.1%</a:t>
            </a:r>
            <a:endParaRPr lang="en-US" sz="4200" dirty="0">
              <a:latin typeface="Microsoft YaHei" pitchFamily="34" charset="0"/>
              <a:ea typeface="Microsoft YaHei" pitchFamily="34" charset="-122"/>
              <a:cs typeface="Microsoft YaHei" pitchFamily="34" charset="-120"/>
            </a:endParaRPr>
          </a:p>
        </p:txBody>
      </p:sp>
      <p:sp>
        <p:nvSpPr>
          <p:cNvPr id="73" name="Text 71"/>
          <p:cNvSpPr/>
          <p:nvPr/>
        </p:nvSpPr>
        <p:spPr>
          <a:xfrm>
            <a:off x="9525000" y="3129262"/>
            <a:ext cx="26670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of concert-goers</a:t>
            </a:r>
            <a:endParaRPr lang="en-US" sz="1050" dirty="0">
              <a:latin typeface="Microsoft YaHei" pitchFamily="34" charset="0"/>
              <a:ea typeface="Microsoft YaHei" pitchFamily="34" charset="-122"/>
              <a:cs typeface="Microsoft YaHei" pitchFamily="34" charset="-120"/>
            </a:endParaRPr>
          </a:p>
        </p:txBody>
      </p:sp>
      <p:sp>
        <p:nvSpPr>
          <p:cNvPr id="74" name="Text 72"/>
          <p:cNvSpPr/>
          <p:nvPr/>
        </p:nvSpPr>
        <p:spPr>
          <a:xfrm>
            <a:off x="9525000" y="3338812"/>
            <a:ext cx="26670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are women</a:t>
            </a:r>
            <a:endParaRPr lang="en-US" sz="1050" dirty="0">
              <a:latin typeface="Microsoft YaHei" pitchFamily="34" charset="0"/>
              <a:ea typeface="Microsoft YaHei" pitchFamily="34" charset="-122"/>
              <a:cs typeface="Microsoft YaHei" pitchFamily="34" charset="-120"/>
            </a:endParaRPr>
          </a:p>
        </p:txBody>
      </p:sp>
      <p:sp>
        <p:nvSpPr>
          <p:cNvPr id="75" name="Text 73"/>
          <p:cNvSpPr/>
          <p:nvPr/>
        </p:nvSpPr>
        <p:spPr>
          <a:xfrm>
            <a:off x="9525000" y="3576575"/>
            <a:ext cx="26670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67.1% at festivals (2024)</a:t>
            </a:r>
            <a:endParaRPr lang="en-US" sz="975" dirty="0">
              <a:latin typeface="Microsoft YaHei" pitchFamily="34" charset="0"/>
              <a:ea typeface="Microsoft YaHei" pitchFamily="34" charset="-122"/>
              <a:cs typeface="Microsoft YaHei" pitchFamily="34" charset="-120"/>
            </a:endParaRPr>
          </a:p>
        </p:txBody>
      </p:sp>
      <p:sp>
        <p:nvSpPr>
          <p:cNvPr id="76" name="Text 74"/>
          <p:cNvSpPr/>
          <p:nvPr/>
        </p:nvSpPr>
        <p:spPr>
          <a:xfrm>
            <a:off x="9525000" y="4090925"/>
            <a:ext cx="26670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Born 2000 or later: 32.5% of</a:t>
            </a:r>
            <a:endParaRPr lang="en-US" sz="975" dirty="0">
              <a:latin typeface="Microsoft YaHei" pitchFamily="34" charset="0"/>
              <a:ea typeface="Microsoft YaHei" pitchFamily="34" charset="-122"/>
              <a:cs typeface="Microsoft YaHei" pitchFamily="34" charset="-120"/>
            </a:endParaRPr>
          </a:p>
        </p:txBody>
      </p:sp>
      <p:sp>
        <p:nvSpPr>
          <p:cNvPr id="77" name="Text 75"/>
          <p:cNvSpPr/>
          <p:nvPr/>
        </p:nvSpPr>
        <p:spPr>
          <a:xfrm>
            <a:off x="9525000" y="4300475"/>
            <a:ext cx="26670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the live music crowd (2025)</a:t>
            </a:r>
            <a:endParaRPr lang="en-US" sz="975" dirty="0">
              <a:latin typeface="Microsoft YaHei" pitchFamily="34" charset="0"/>
              <a:ea typeface="Microsoft YaHei" pitchFamily="34" charset="-122"/>
              <a:cs typeface="Microsoft YaHei" pitchFamily="34" charset="-120"/>
            </a:endParaRPr>
          </a:p>
        </p:txBody>
      </p:sp>
      <p:sp>
        <p:nvSpPr>
          <p:cNvPr id="78" name="Shape 76"/>
          <p:cNvSpPr/>
          <p:nvPr/>
        </p:nvSpPr>
        <p:spPr>
          <a:xfrm>
            <a:off x="616744" y="4960144"/>
            <a:ext cx="10958513" cy="652463"/>
          </a:xfrm>
          <a:prstGeom prst="roundRect">
            <a:avLst>
              <a:gd name="adj" fmla="val 16423"/>
            </a:avLst>
          </a:prstGeom>
          <a:noFill/>
          <a:ln w="14288">
            <a:solidFill>
              <a:srgbClr val="4A3A66"/>
            </a:solidFill>
            <a:prstDash val="dash"/>
          </a:ln>
        </p:spPr>
      </p:sp>
      <p:sp>
        <p:nvSpPr>
          <p:cNvPr id="79" name="Shape 77"/>
          <p:cNvSpPr/>
          <p:nvPr/>
        </p:nvSpPr>
        <p:spPr>
          <a:xfrm>
            <a:off x="847725" y="5200650"/>
            <a:ext cx="95250" cy="95250"/>
          </a:xfrm>
          <a:prstGeom prst="ellipse">
            <a:avLst/>
          </a:prstGeom>
          <a:noFill/>
          <a:ln w="19050">
            <a:solidFill>
              <a:srgbClr val="F0B429"/>
            </a:solidFill>
            <a:prstDash val="solid"/>
          </a:ln>
        </p:spPr>
      </p:sp>
      <p:sp>
        <p:nvSpPr>
          <p:cNvPr id="80" name="Shape 78"/>
          <p:cNvSpPr/>
          <p:nvPr/>
        </p:nvSpPr>
        <p:spPr>
          <a:xfrm>
            <a:off x="819150" y="5295907"/>
            <a:ext cx="99384" cy="76193"/>
          </a:xfrm>
          <a:custGeom>
            <a:avLst/>
            <a:gdLst/>
            <a:ahLst/>
            <a:cxnLst/>
            <a:rect l="l" t="t" r="r" b="b"/>
            <a:pathLst>
              <a:path w="99384" h="76193">
                <a:moveTo>
                  <a:pt x="0" y="76193"/>
                </a:moveTo>
                <a:arcTo hR="76200" wR="76200" stAng="10800317" swAng="6462466"/>
              </a:path>
            </a:pathLst>
          </a:custGeom>
          <a:noFill/>
          <a:ln w="19050">
            <a:solidFill>
              <a:srgbClr val="F0B429"/>
            </a:solidFill>
            <a:prstDash val="solid"/>
          </a:ln>
        </p:spPr>
      </p:sp>
      <p:sp>
        <p:nvSpPr>
          <p:cNvPr id="81" name="Shape 79"/>
          <p:cNvSpPr/>
          <p:nvPr/>
        </p:nvSpPr>
        <p:spPr>
          <a:xfrm>
            <a:off x="942975" y="5314950"/>
            <a:ext cx="57150" cy="57150"/>
          </a:xfrm>
          <a:prstGeom prst="ellipse">
            <a:avLst/>
          </a:prstGeom>
          <a:noFill/>
          <a:ln w="19050">
            <a:solidFill>
              <a:srgbClr val="F0B429"/>
            </a:solidFill>
            <a:prstDash val="solid"/>
          </a:ln>
        </p:spPr>
      </p:sp>
      <p:sp>
        <p:nvSpPr>
          <p:cNvPr id="82" name="Shape 80"/>
          <p:cNvSpPr/>
          <p:nvPr/>
        </p:nvSpPr>
        <p:spPr>
          <a:xfrm>
            <a:off x="991553" y="5363528"/>
            <a:ext cx="18097" cy="18097"/>
          </a:xfrm>
          <a:custGeom>
            <a:avLst/>
            <a:gdLst/>
            <a:ahLst/>
            <a:cxnLst/>
            <a:rect l="l" t="t" r="r" b="b"/>
            <a:pathLst>
              <a:path w="18097" h="18097">
                <a:moveTo>
                  <a:pt x="18097" y="18097"/>
                </a:moveTo>
                <a:lnTo>
                  <a:pt x="0" y="0"/>
                </a:lnTo>
              </a:path>
            </a:pathLst>
          </a:custGeom>
          <a:noFill/>
          <a:ln w="19050">
            <a:solidFill>
              <a:srgbClr val="F0B429"/>
            </a:solidFill>
            <a:prstDash val="solid"/>
          </a:ln>
        </p:spPr>
      </p:sp>
      <p:sp>
        <p:nvSpPr>
          <p:cNvPr id="83" name="Text 81"/>
          <p:cNvSpPr/>
          <p:nvPr/>
        </p:nvSpPr>
        <p:spPr>
          <a:xfrm>
            <a:off x="1219200" y="5196910"/>
            <a:ext cx="109728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The market is not the show: 44.5% of Dao Lang</a:t>
            </a:r>
            <a:pPr algn="l" indent="0" marL="0">
              <a:buNone/>
            </a:pPr>
            <a:r>
              <a:rPr lang="en-US" sz="1200" dirty="0">
                <a:solidFill>
                  <a:srgbClr val="F6F2F9"/>
                </a:solidFill>
                <a:latin typeface="Microsoft YaHei" pitchFamily="34" charset="0"/>
                <a:ea typeface="Microsoft YaHei" pitchFamily="34" charset="-122"/>
                <a:cs typeface="Microsoft YaHei" pitchFamily="34" charset="-120"/>
              </a:rPr>
              <a:t>'</a:t>
            </a:r>
            <a:pPr algn="l" indent="0" marL="0">
              <a:buNone/>
            </a:pPr>
            <a:r>
              <a:rPr lang="en-US" sz="1200" dirty="0">
                <a:solidFill>
                  <a:srgbClr val="F6F2F9"/>
                </a:solidFill>
                <a:latin typeface="Microsoft YaHei" pitchFamily="34" charset="0"/>
                <a:ea typeface="Microsoft YaHei" pitchFamily="34" charset="-122"/>
                <a:cs typeface="Microsoft YaHei" pitchFamily="34" charset="-120"/>
              </a:rPr>
              <a:t>s tour crowd was over 50. Pick shows by each artist</a:t>
            </a:r>
            <a:pPr algn="l" indent="0" marL="0">
              <a:buNone/>
            </a:pPr>
            <a:r>
              <a:rPr lang="en-US" sz="1200" dirty="0">
                <a:solidFill>
                  <a:srgbClr val="F6F2F9"/>
                </a:solidFill>
                <a:latin typeface="Microsoft YaHei" pitchFamily="34" charset="0"/>
                <a:ea typeface="Microsoft YaHei" pitchFamily="34" charset="-122"/>
                <a:cs typeface="Microsoft YaHei" pitchFamily="34" charset="-120"/>
              </a:rPr>
              <a:t>'</a:t>
            </a:r>
            <a:pPr algn="l" indent="0" marL="0">
              <a:buNone/>
            </a:pPr>
            <a:r>
              <a:rPr lang="en-US" sz="1200" dirty="0">
                <a:solidFill>
                  <a:srgbClr val="F6F2F9"/>
                </a:solidFill>
                <a:latin typeface="Microsoft YaHei" pitchFamily="34" charset="0"/>
                <a:ea typeface="Microsoft YaHei" pitchFamily="34" charset="-122"/>
                <a:cs typeface="Microsoft YaHei" pitchFamily="34" charset="-120"/>
              </a:rPr>
              <a:t>s own audience.</a:t>
            </a:r>
            <a:endParaRPr lang="en-US" sz="1200" dirty="0">
              <a:latin typeface="Microsoft YaHei" pitchFamily="34" charset="0"/>
              <a:ea typeface="Microsoft YaHei" pitchFamily="34" charset="-122"/>
              <a:cs typeface="Microsoft YaHei" pitchFamily="34" charset="-120"/>
            </a:endParaRPr>
          </a:p>
        </p:txBody>
      </p:sp>
      <p:sp>
        <p:nvSpPr>
          <p:cNvPr id="84" name="Text 82"/>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CAPA and Dengta Pro (Apr 2025, Dengta platform data), CAPA live music report (DoNews, Apr 2026)</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960598" y="201016"/>
            <a:ext cx="93652" cy="63409"/>
          </a:xfrm>
          <a:custGeom>
            <a:avLst/>
            <a:gdLst/>
            <a:ahLst/>
            <a:cxnLst/>
            <a:rect l="l" t="t" r="r" b="b"/>
            <a:pathLst>
              <a:path w="93652" h="63409">
                <a:moveTo>
                  <a:pt x="23537" y="1105"/>
                </a:moveTo>
                <a:lnTo>
                  <a:pt x="84973" y="27203"/>
                </a:lnTo>
                <a:arcTo hR="14288" wR="14288" stAng="17586998" swAng="5403820"/>
                <a:lnTo>
                  <a:pt x="88783" y="54731"/>
                </a:lnTo>
                <a:arcTo hR="14288" wR="14288" stAng="1386998" swAng="5403820"/>
                <a:lnTo>
                  <a:pt x="8678" y="36252"/>
                </a:lnTo>
                <a:arcTo hR="14288" wR="14288" stAng="6786998" swAng="5403820"/>
                <a:lnTo>
                  <a:pt x="4868" y="8725"/>
                </a:lnTo>
                <a:arcTo hR="14288" wR="14288" stAng="12174820" swAng="5385943"/>
                <a:close/>
              </a:path>
            </a:pathLst>
          </a:custGeom>
          <a:solidFill>
            <a:srgbClr val="E84F8A">
              <a:alpha val="90000"/>
            </a:srgbClr>
          </a:solidFill>
          <a:ln/>
        </p:spPr>
      </p:sp>
      <p:sp>
        <p:nvSpPr>
          <p:cNvPr id="4" name="Shape 2"/>
          <p:cNvSpPr/>
          <p:nvPr/>
        </p:nvSpPr>
        <p:spPr>
          <a:xfrm>
            <a:off x="11709129" y="175788"/>
            <a:ext cx="109349" cy="109439"/>
          </a:xfrm>
          <a:custGeom>
            <a:avLst/>
            <a:gdLst/>
            <a:ahLst/>
            <a:cxnLst/>
            <a:rect l="l" t="t" r="r" b="b"/>
            <a:pathLst>
              <a:path w="109349" h="109439">
                <a:moveTo>
                  <a:pt x="33862" y="424"/>
                </a:moveTo>
                <a:lnTo>
                  <a:pt x="98537" y="16617"/>
                </a:lnTo>
                <a:arcTo hR="14288" wR="14288" stAng="17044763" swAng="5400382"/>
                <a:lnTo>
                  <a:pt x="92822" y="98627"/>
                </a:lnTo>
                <a:arcTo hR="14288" wR="14288" stAng="844763" swAng="5400382"/>
                <a:lnTo>
                  <a:pt x="10812" y="92912"/>
                </a:lnTo>
                <a:arcTo hR="14288" wR="14288" stAng="6244763" swAng="5400382"/>
                <a:lnTo>
                  <a:pt x="16527" y="10902"/>
                </a:lnTo>
                <a:arcTo hR="14288" wR="14288" stAng="11622529" swAng="5417112"/>
                <a:close/>
              </a:path>
            </a:pathLst>
          </a:custGeom>
          <a:solidFill>
            <a:srgbClr val="F0B429">
              <a:alpha val="90000"/>
            </a:srgbClr>
          </a:solidFill>
          <a:ln/>
        </p:spPr>
      </p:sp>
      <p:sp>
        <p:nvSpPr>
          <p:cNvPr id="5" name="Shape 3"/>
          <p:cNvSpPr/>
          <p:nvPr/>
        </p:nvSpPr>
        <p:spPr>
          <a:xfrm>
            <a:off x="10806294" y="159438"/>
            <a:ext cx="95948" cy="46120"/>
          </a:xfrm>
          <a:custGeom>
            <a:avLst/>
            <a:gdLst/>
            <a:ahLst/>
            <a:cxnLst/>
            <a:rect l="l" t="t" r="r" b="b"/>
            <a:pathLst>
              <a:path w="95948" h="46120">
                <a:moveTo>
                  <a:pt x="12582" y="8202"/>
                </a:moveTo>
                <a:lnTo>
                  <a:pt x="78781" y="105"/>
                </a:lnTo>
                <a:arcTo hR="14288" wR="14288" stAng="15781983" swAng="5383881"/>
                <a:lnTo>
                  <a:pt x="95830" y="21918"/>
                </a:lnTo>
                <a:arcTo hR="14288" wR="14288" stAng="21159246" swAng="5409473"/>
                <a:lnTo>
                  <a:pt x="17249" y="46016"/>
                </a:lnTo>
                <a:arcTo hR="14288" wR="14288" stAng="4984795" swAng="5403820"/>
                <a:lnTo>
                  <a:pt x="104" y="24108"/>
                </a:lnTo>
                <a:arcTo hR="14288" wR="14288" stAng="10384795" swAng="5403820"/>
                <a:close/>
              </a:path>
            </a:pathLst>
          </a:custGeom>
          <a:solidFill>
            <a:srgbClr val="4FC1E9">
              <a:alpha val="90000"/>
            </a:srgbClr>
          </a:solidFill>
          <a:ln/>
        </p:spPr>
      </p:sp>
      <p:sp>
        <p:nvSpPr>
          <p:cNvPr id="6" name="Shape 4"/>
          <p:cNvSpPr/>
          <p:nvPr/>
        </p:nvSpPr>
        <p:spPr>
          <a:xfrm>
            <a:off x="10594765" y="317195"/>
            <a:ext cx="55506" cy="55506"/>
          </a:xfrm>
          <a:custGeom>
            <a:avLst/>
            <a:gdLst/>
            <a:ahLst/>
            <a:cxnLst/>
            <a:rect l="l" t="t" r="r" b="b"/>
            <a:pathLst>
              <a:path w="55506" h="55506">
                <a:moveTo>
                  <a:pt x="31039" y="4178"/>
                </a:moveTo>
                <a:lnTo>
                  <a:pt x="51327" y="24371"/>
                </a:lnTo>
                <a:arcTo hR="14288" wR="14288" stAng="18902139" swAng="5395722"/>
                <a:lnTo>
                  <a:pt x="44564" y="51327"/>
                </a:lnTo>
                <a:arcTo hR="14288" wR="14288" stAng="2702139" swAng="5395722"/>
                <a:lnTo>
                  <a:pt x="4178" y="31134"/>
                </a:lnTo>
                <a:arcTo hR="14288" wR="14288" stAng="8102139" swAng="5395722"/>
                <a:lnTo>
                  <a:pt x="10846" y="4178"/>
                </a:lnTo>
                <a:arcTo hR="14288" wR="14288" stAng="13502139" swAng="5395722"/>
                <a:close/>
              </a:path>
            </a:pathLst>
          </a:custGeom>
          <a:solidFill>
            <a:srgbClr val="9BE36D">
              <a:alpha val="90000"/>
            </a:srgbClr>
          </a:solidFill>
          <a:ln/>
        </p:spPr>
      </p:sp>
      <p:sp>
        <p:nvSpPr>
          <p:cNvPr id="7" name="Shape 5"/>
          <p:cNvSpPr/>
          <p:nvPr/>
        </p:nvSpPr>
        <p:spPr>
          <a:xfrm>
            <a:off x="11901461" y="400668"/>
            <a:ext cx="109327" cy="109439"/>
          </a:xfrm>
          <a:custGeom>
            <a:avLst/>
            <a:gdLst/>
            <a:ahLst/>
            <a:cxnLst/>
            <a:rect l="l" t="t" r="r" b="b"/>
            <a:pathLst>
              <a:path w="109327" h="109439">
                <a:moveTo>
                  <a:pt x="33840" y="430"/>
                </a:moveTo>
                <a:lnTo>
                  <a:pt x="98515" y="16527"/>
                </a:lnTo>
                <a:arcTo hR="14288" wR="14288" stAng="17044763" swAng="5400382"/>
                <a:lnTo>
                  <a:pt x="92800" y="98537"/>
                </a:lnTo>
                <a:arcTo hR="14288" wR="14288" stAng="822529" swAng="5417112"/>
                <a:lnTo>
                  <a:pt x="10790" y="92822"/>
                </a:lnTo>
                <a:arcTo hR="14288" wR="14288" stAng="6250269" swAng="5372651"/>
                <a:lnTo>
                  <a:pt x="16505" y="10812"/>
                </a:lnTo>
                <a:arcTo hR="14288" wR="14288" stAng="11644763" swAng="5400382"/>
                <a:close/>
              </a:path>
            </a:pathLst>
          </a:custGeom>
          <a:solidFill>
            <a:srgbClr val="E84F8A">
              <a:alpha val="90000"/>
            </a:srgbClr>
          </a:solidFill>
          <a:ln/>
        </p:spPr>
      </p:sp>
      <p:sp>
        <p:nvSpPr>
          <p:cNvPr id="8" name="Shape 6"/>
          <p:cNvSpPr/>
          <p:nvPr/>
        </p:nvSpPr>
        <p:spPr>
          <a:xfrm>
            <a:off x="11375288" y="109091"/>
            <a:ext cx="120420" cy="120447"/>
          </a:xfrm>
          <a:custGeom>
            <a:avLst/>
            <a:gdLst/>
            <a:ahLst/>
            <a:cxnLst/>
            <a:rect l="l" t="t" r="r" b="b"/>
            <a:pathLst>
              <a:path w="120420" h="120447">
                <a:moveTo>
                  <a:pt x="6706" y="37498"/>
                </a:moveTo>
                <a:lnTo>
                  <a:pt x="63284" y="2161"/>
                </a:lnTo>
                <a:arcTo hR="14288" wR="14288" stAng="14284701" swAng="5372880"/>
                <a:lnTo>
                  <a:pt x="118244" y="63216"/>
                </a:lnTo>
                <a:arcTo hR="14288" wR="14288" stAng="19677471" swAng="5411688"/>
                <a:lnTo>
                  <a:pt x="57188" y="118270"/>
                </a:lnTo>
                <a:arcTo hR="14288" wR="14288" stAng="3477471" swAng="5411688"/>
                <a:lnTo>
                  <a:pt x="2134" y="57120"/>
                </a:lnTo>
                <a:arcTo hR="14288" wR="14288" stAng="8896917" swAng="5380137"/>
                <a:close/>
              </a:path>
            </a:pathLst>
          </a:custGeom>
          <a:solidFill>
            <a:srgbClr val="F0B429">
              <a:alpha val="90000"/>
            </a:srgbClr>
          </a:solidFill>
          <a:ln/>
        </p:spPr>
      </p:sp>
      <p:sp>
        <p:nvSpPr>
          <p:cNvPr id="9" name="Shape 7"/>
          <p:cNvSpPr/>
          <p:nvPr/>
        </p:nvSpPr>
        <p:spPr>
          <a:xfrm>
            <a:off x="11791697" y="222347"/>
            <a:ext cx="56179" cy="54798"/>
          </a:xfrm>
          <a:custGeom>
            <a:avLst/>
            <a:gdLst/>
            <a:ahLst/>
            <a:cxnLst/>
            <a:rect l="l" t="t" r="r" b="b"/>
            <a:pathLst>
              <a:path w="56179" h="54798">
                <a:moveTo>
                  <a:pt x="4729" y="22827"/>
                </a:moveTo>
                <a:lnTo>
                  <a:pt x="25970" y="3682"/>
                </a:lnTo>
                <a:arcTo hR="14288" wR="14288" stAng="13675731" swAng="5404966"/>
                <a:lnTo>
                  <a:pt x="52545" y="11873"/>
                </a:lnTo>
                <a:arcTo hR="14288" wR="14288" stAng="19092732" swAng="5372651"/>
                <a:lnTo>
                  <a:pt x="30256" y="51116"/>
                </a:lnTo>
                <a:arcTo hR="14288" wR="14288" stAng="2875731" swAng="5404966"/>
                <a:lnTo>
                  <a:pt x="3682" y="43020"/>
                </a:lnTo>
                <a:arcTo hR="14288" wR="14288" stAng="8275731" swAng="5404966"/>
                <a:close/>
              </a:path>
            </a:pathLst>
          </a:custGeom>
          <a:solidFill>
            <a:srgbClr val="4FC1E9">
              <a:alpha val="90000"/>
            </a:srgbClr>
          </a:solidFill>
          <a:ln/>
        </p:spPr>
      </p:sp>
      <p:sp>
        <p:nvSpPr>
          <p:cNvPr id="10" name="pptwise-slidenum-s000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7</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6</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6572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Travel</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64.2% of fans travel in, more in smaller cities</a:t>
            </a:r>
            <a:endParaRPr lang="en-US" sz="255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2130221"/>
            <a:ext cx="115824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Tier 1</a:t>
            </a:r>
            <a:endParaRPr lang="en-US" sz="1275" dirty="0">
              <a:latin typeface="Microsoft YaHei" pitchFamily="34" charset="0"/>
              <a:ea typeface="Microsoft YaHei" pitchFamily="34" charset="-122"/>
              <a:cs typeface="Microsoft YaHei" pitchFamily="34" charset="-120"/>
            </a:endParaRPr>
          </a:p>
        </p:txBody>
      </p:sp>
      <p:sp>
        <p:nvSpPr>
          <p:cNvPr id="21" name="Shape 19"/>
          <p:cNvSpPr/>
          <p:nvPr/>
        </p:nvSpPr>
        <p:spPr>
          <a:xfrm>
            <a:off x="1238250" y="2057400"/>
            <a:ext cx="2461260" cy="381000"/>
          </a:xfrm>
          <a:prstGeom prst="rect">
            <a:avLst/>
          </a:prstGeom>
          <a:solidFill>
            <a:srgbClr val="5C4C76"/>
          </a:solidFill>
          <a:ln/>
        </p:spPr>
      </p:sp>
      <p:sp>
        <p:nvSpPr>
          <p:cNvPr id="22" name="Text 20"/>
          <p:cNvSpPr/>
          <p:nvPr/>
        </p:nvSpPr>
        <p:spPr>
          <a:xfrm>
            <a:off x="0" y="2185925"/>
            <a:ext cx="4937760" cy="148590"/>
          </a:xfrm>
          <a:prstGeom prst="rect">
            <a:avLst/>
          </a:prstGeom>
          <a:noFill/>
          <a:ln/>
        </p:spPr>
        <p:txBody>
          <a:bodyPr wrap="none" lIns="0" tIns="0" rIns="0" bIns="0" rtlCol="0" anchor="t"/>
          <a:lstStyle/>
          <a:p>
            <a:pPr algn="ctr" indent="0" marL="0">
              <a:buNone/>
            </a:pPr>
            <a:r>
              <a:rPr lang="en-US" sz="975" b="1" dirty="0">
                <a:solidFill>
                  <a:srgbClr val="F6F2F9"/>
                </a:solidFill>
                <a:latin typeface="Microsoft YaHei" pitchFamily="34" charset="0"/>
                <a:ea typeface="Microsoft YaHei" pitchFamily="34" charset="-122"/>
                <a:cs typeface="Microsoft YaHei" pitchFamily="34" charset="-120"/>
              </a:rPr>
              <a:t>46.5</a:t>
            </a:r>
            <a:endParaRPr lang="en-US" sz="975" dirty="0">
              <a:latin typeface="Microsoft YaHei" pitchFamily="34" charset="0"/>
              <a:ea typeface="Microsoft YaHei" pitchFamily="34" charset="-122"/>
              <a:cs typeface="Microsoft YaHei" pitchFamily="34" charset="-120"/>
            </a:endParaRPr>
          </a:p>
        </p:txBody>
      </p:sp>
      <p:sp>
        <p:nvSpPr>
          <p:cNvPr id="23" name="Shape 21"/>
          <p:cNvSpPr/>
          <p:nvPr/>
        </p:nvSpPr>
        <p:spPr>
          <a:xfrm>
            <a:off x="3718560" y="2057400"/>
            <a:ext cx="525018" cy="381000"/>
          </a:xfrm>
          <a:prstGeom prst="rect">
            <a:avLst/>
          </a:prstGeom>
          <a:solidFill>
            <a:srgbClr val="F0B429"/>
          </a:solidFill>
          <a:ln/>
        </p:spPr>
      </p:sp>
      <p:sp>
        <p:nvSpPr>
          <p:cNvPr id="24" name="Text 22"/>
          <p:cNvSpPr/>
          <p:nvPr/>
        </p:nvSpPr>
        <p:spPr>
          <a:xfrm>
            <a:off x="0" y="2185925"/>
            <a:ext cx="7962138"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10.2</a:t>
            </a:r>
            <a:endParaRPr lang="en-US" sz="975" dirty="0">
              <a:latin typeface="Microsoft YaHei" pitchFamily="34" charset="0"/>
              <a:ea typeface="Microsoft YaHei" pitchFamily="34" charset="-122"/>
              <a:cs typeface="Microsoft YaHei" pitchFamily="34" charset="-120"/>
            </a:endParaRPr>
          </a:p>
        </p:txBody>
      </p:sp>
      <p:sp>
        <p:nvSpPr>
          <p:cNvPr id="25" name="Shape 23"/>
          <p:cNvSpPr/>
          <p:nvPr/>
        </p:nvSpPr>
        <p:spPr>
          <a:xfrm>
            <a:off x="4262628" y="2057400"/>
            <a:ext cx="2290572" cy="381000"/>
          </a:xfrm>
          <a:prstGeom prst="rect">
            <a:avLst/>
          </a:prstGeom>
          <a:solidFill>
            <a:srgbClr val="E84F8A"/>
          </a:solidFill>
          <a:ln/>
        </p:spPr>
      </p:sp>
      <p:sp>
        <p:nvSpPr>
          <p:cNvPr id="26" name="Text 24"/>
          <p:cNvSpPr/>
          <p:nvPr/>
        </p:nvSpPr>
        <p:spPr>
          <a:xfrm>
            <a:off x="0" y="2185925"/>
            <a:ext cx="10815828"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43.3</a:t>
            </a:r>
            <a:endParaRPr lang="en-US" sz="975" dirty="0">
              <a:latin typeface="Microsoft YaHei" pitchFamily="34" charset="0"/>
              <a:ea typeface="Microsoft YaHei" pitchFamily="34" charset="-122"/>
              <a:cs typeface="Microsoft YaHei" pitchFamily="34" charset="-120"/>
            </a:endParaRPr>
          </a:p>
        </p:txBody>
      </p:sp>
      <p:sp>
        <p:nvSpPr>
          <p:cNvPr id="27" name="Text 25"/>
          <p:cNvSpPr/>
          <p:nvPr/>
        </p:nvSpPr>
        <p:spPr>
          <a:xfrm>
            <a:off x="609600" y="2796971"/>
            <a:ext cx="115824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Tier 2</a:t>
            </a:r>
            <a:endParaRPr lang="en-US" sz="1275" dirty="0">
              <a:latin typeface="Microsoft YaHei" pitchFamily="34" charset="0"/>
              <a:ea typeface="Microsoft YaHei" pitchFamily="34" charset="-122"/>
              <a:cs typeface="Microsoft YaHei" pitchFamily="34" charset="-120"/>
            </a:endParaRPr>
          </a:p>
        </p:txBody>
      </p:sp>
      <p:sp>
        <p:nvSpPr>
          <p:cNvPr id="28" name="Shape 26"/>
          <p:cNvSpPr/>
          <p:nvPr/>
        </p:nvSpPr>
        <p:spPr>
          <a:xfrm>
            <a:off x="1238250" y="2724150"/>
            <a:ext cx="1853184" cy="381000"/>
          </a:xfrm>
          <a:prstGeom prst="rect">
            <a:avLst/>
          </a:prstGeom>
          <a:solidFill>
            <a:srgbClr val="5C4C76"/>
          </a:solidFill>
          <a:ln/>
        </p:spPr>
      </p:sp>
      <p:sp>
        <p:nvSpPr>
          <p:cNvPr id="29" name="Text 27"/>
          <p:cNvSpPr/>
          <p:nvPr/>
        </p:nvSpPr>
        <p:spPr>
          <a:xfrm>
            <a:off x="0" y="2852675"/>
            <a:ext cx="4329684" cy="148590"/>
          </a:xfrm>
          <a:prstGeom prst="rect">
            <a:avLst/>
          </a:prstGeom>
          <a:noFill/>
          <a:ln/>
        </p:spPr>
        <p:txBody>
          <a:bodyPr wrap="none" lIns="0" tIns="0" rIns="0" bIns="0" rtlCol="0" anchor="t"/>
          <a:lstStyle/>
          <a:p>
            <a:pPr algn="ctr" indent="0" marL="0">
              <a:buNone/>
            </a:pPr>
            <a:r>
              <a:rPr lang="en-US" sz="975" b="1" dirty="0">
                <a:solidFill>
                  <a:srgbClr val="F6F2F9"/>
                </a:solidFill>
                <a:latin typeface="Microsoft YaHei" pitchFamily="34" charset="0"/>
                <a:ea typeface="Microsoft YaHei" pitchFamily="34" charset="-122"/>
                <a:cs typeface="Microsoft YaHei" pitchFamily="34" charset="-120"/>
              </a:rPr>
              <a:t>35.1</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3110484" y="2724150"/>
            <a:ext cx="1085088" cy="381000"/>
          </a:xfrm>
          <a:prstGeom prst="rect">
            <a:avLst/>
          </a:prstGeom>
          <a:solidFill>
            <a:srgbClr val="F0B429"/>
          </a:solidFill>
          <a:ln/>
        </p:spPr>
      </p:sp>
      <p:sp>
        <p:nvSpPr>
          <p:cNvPr id="31" name="Text 29"/>
          <p:cNvSpPr/>
          <p:nvPr/>
        </p:nvSpPr>
        <p:spPr>
          <a:xfrm>
            <a:off x="0" y="2852675"/>
            <a:ext cx="7306056"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20.7</a:t>
            </a:r>
            <a:endParaRPr lang="en-US" sz="975" dirty="0">
              <a:latin typeface="Microsoft YaHei" pitchFamily="34" charset="0"/>
              <a:ea typeface="Microsoft YaHei" pitchFamily="34" charset="-122"/>
              <a:cs typeface="Microsoft YaHei" pitchFamily="34" charset="-120"/>
            </a:endParaRPr>
          </a:p>
        </p:txBody>
      </p:sp>
      <p:sp>
        <p:nvSpPr>
          <p:cNvPr id="32" name="Shape 30"/>
          <p:cNvSpPr/>
          <p:nvPr/>
        </p:nvSpPr>
        <p:spPr>
          <a:xfrm>
            <a:off x="4214622" y="2724150"/>
            <a:ext cx="2338578" cy="381000"/>
          </a:xfrm>
          <a:prstGeom prst="rect">
            <a:avLst/>
          </a:prstGeom>
          <a:solidFill>
            <a:srgbClr val="E84F8A"/>
          </a:solidFill>
          <a:ln/>
        </p:spPr>
      </p:sp>
      <p:sp>
        <p:nvSpPr>
          <p:cNvPr id="33" name="Text 31"/>
          <p:cNvSpPr/>
          <p:nvPr/>
        </p:nvSpPr>
        <p:spPr>
          <a:xfrm>
            <a:off x="0" y="2852675"/>
            <a:ext cx="10767822"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44.2</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609600" y="3463721"/>
            <a:ext cx="115824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Tier 3</a:t>
            </a:r>
            <a:endParaRPr lang="en-US" sz="1275" dirty="0">
              <a:latin typeface="Microsoft YaHei" pitchFamily="34" charset="0"/>
              <a:ea typeface="Microsoft YaHei" pitchFamily="34" charset="-122"/>
              <a:cs typeface="Microsoft YaHei" pitchFamily="34" charset="-120"/>
            </a:endParaRPr>
          </a:p>
        </p:txBody>
      </p:sp>
      <p:sp>
        <p:nvSpPr>
          <p:cNvPr id="35" name="Shape 33"/>
          <p:cNvSpPr/>
          <p:nvPr/>
        </p:nvSpPr>
        <p:spPr>
          <a:xfrm>
            <a:off x="1238250" y="3390900"/>
            <a:ext cx="1490472" cy="381000"/>
          </a:xfrm>
          <a:prstGeom prst="rect">
            <a:avLst/>
          </a:prstGeom>
          <a:solidFill>
            <a:srgbClr val="5C4C76"/>
          </a:solidFill>
          <a:ln/>
        </p:spPr>
      </p:sp>
      <p:sp>
        <p:nvSpPr>
          <p:cNvPr id="36" name="Text 34"/>
          <p:cNvSpPr/>
          <p:nvPr/>
        </p:nvSpPr>
        <p:spPr>
          <a:xfrm>
            <a:off x="0" y="3519425"/>
            <a:ext cx="3966972" cy="148590"/>
          </a:xfrm>
          <a:prstGeom prst="rect">
            <a:avLst/>
          </a:prstGeom>
          <a:noFill/>
          <a:ln/>
        </p:spPr>
        <p:txBody>
          <a:bodyPr wrap="none" lIns="0" tIns="0" rIns="0" bIns="0" rtlCol="0" anchor="t"/>
          <a:lstStyle/>
          <a:p>
            <a:pPr algn="ctr" indent="0" marL="0">
              <a:buNone/>
            </a:pPr>
            <a:r>
              <a:rPr lang="en-US" sz="975" b="1" dirty="0">
                <a:solidFill>
                  <a:srgbClr val="F6F2F9"/>
                </a:solidFill>
                <a:latin typeface="Microsoft YaHei" pitchFamily="34" charset="0"/>
                <a:ea typeface="Microsoft YaHei" pitchFamily="34" charset="-122"/>
                <a:cs typeface="Microsoft YaHei" pitchFamily="34" charset="-120"/>
              </a:rPr>
              <a:t>28.3</a:t>
            </a:r>
            <a:endParaRPr lang="en-US" sz="975" dirty="0">
              <a:latin typeface="Microsoft YaHei" pitchFamily="34" charset="0"/>
              <a:ea typeface="Microsoft YaHei" pitchFamily="34" charset="-122"/>
              <a:cs typeface="Microsoft YaHei" pitchFamily="34" charset="-120"/>
            </a:endParaRPr>
          </a:p>
        </p:txBody>
      </p:sp>
      <p:sp>
        <p:nvSpPr>
          <p:cNvPr id="37" name="Shape 35"/>
          <p:cNvSpPr/>
          <p:nvPr/>
        </p:nvSpPr>
        <p:spPr>
          <a:xfrm>
            <a:off x="2747772" y="3390900"/>
            <a:ext cx="1954530" cy="381000"/>
          </a:xfrm>
          <a:prstGeom prst="rect">
            <a:avLst/>
          </a:prstGeom>
          <a:solidFill>
            <a:srgbClr val="F0B429"/>
          </a:solidFill>
          <a:ln/>
        </p:spPr>
      </p:sp>
      <p:sp>
        <p:nvSpPr>
          <p:cNvPr id="38" name="Text 36"/>
          <p:cNvSpPr/>
          <p:nvPr/>
        </p:nvSpPr>
        <p:spPr>
          <a:xfrm>
            <a:off x="0" y="3519425"/>
            <a:ext cx="7450074"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37.0</a:t>
            </a:r>
            <a:endParaRPr lang="en-US" sz="975" dirty="0">
              <a:latin typeface="Microsoft YaHei" pitchFamily="34" charset="0"/>
              <a:ea typeface="Microsoft YaHei" pitchFamily="34" charset="-122"/>
              <a:cs typeface="Microsoft YaHei" pitchFamily="34" charset="-120"/>
            </a:endParaRPr>
          </a:p>
        </p:txBody>
      </p:sp>
      <p:sp>
        <p:nvSpPr>
          <p:cNvPr id="39" name="Shape 37"/>
          <p:cNvSpPr/>
          <p:nvPr/>
        </p:nvSpPr>
        <p:spPr>
          <a:xfrm>
            <a:off x="4721352" y="3390900"/>
            <a:ext cx="1831848" cy="381000"/>
          </a:xfrm>
          <a:prstGeom prst="rect">
            <a:avLst/>
          </a:prstGeom>
          <a:solidFill>
            <a:srgbClr val="E84F8A"/>
          </a:solidFill>
          <a:ln/>
        </p:spPr>
      </p:sp>
      <p:sp>
        <p:nvSpPr>
          <p:cNvPr id="40" name="Text 38"/>
          <p:cNvSpPr/>
          <p:nvPr/>
        </p:nvSpPr>
        <p:spPr>
          <a:xfrm>
            <a:off x="0" y="3519425"/>
            <a:ext cx="11274552"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34.7</a:t>
            </a:r>
            <a:endParaRPr lang="en-US" sz="975" dirty="0">
              <a:latin typeface="Microsoft YaHei" pitchFamily="34" charset="0"/>
              <a:ea typeface="Microsoft YaHei" pitchFamily="34" charset="-122"/>
              <a:cs typeface="Microsoft YaHei" pitchFamily="34" charset="-120"/>
            </a:endParaRPr>
          </a:p>
        </p:txBody>
      </p:sp>
      <p:sp>
        <p:nvSpPr>
          <p:cNvPr id="41" name="Text 39"/>
          <p:cNvSpPr/>
          <p:nvPr/>
        </p:nvSpPr>
        <p:spPr>
          <a:xfrm>
            <a:off x="609600" y="4130471"/>
            <a:ext cx="115824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Tier 4</a:t>
            </a:r>
            <a:endParaRPr lang="en-US" sz="1275" dirty="0">
              <a:latin typeface="Microsoft YaHei" pitchFamily="34" charset="0"/>
              <a:ea typeface="Microsoft YaHei" pitchFamily="34" charset="-122"/>
              <a:cs typeface="Microsoft YaHei" pitchFamily="34" charset="-120"/>
            </a:endParaRPr>
          </a:p>
        </p:txBody>
      </p:sp>
      <p:sp>
        <p:nvSpPr>
          <p:cNvPr id="42" name="Shape 40"/>
          <p:cNvSpPr/>
          <p:nvPr/>
        </p:nvSpPr>
        <p:spPr>
          <a:xfrm>
            <a:off x="1238250" y="4057650"/>
            <a:ext cx="972083" cy="381000"/>
          </a:xfrm>
          <a:prstGeom prst="rect">
            <a:avLst/>
          </a:prstGeom>
          <a:solidFill>
            <a:srgbClr val="5C4C76"/>
          </a:solidFill>
          <a:ln/>
        </p:spPr>
      </p:sp>
      <p:sp>
        <p:nvSpPr>
          <p:cNvPr id="43" name="Text 41"/>
          <p:cNvSpPr/>
          <p:nvPr/>
        </p:nvSpPr>
        <p:spPr>
          <a:xfrm>
            <a:off x="0" y="4186175"/>
            <a:ext cx="3448583" cy="148590"/>
          </a:xfrm>
          <a:prstGeom prst="rect">
            <a:avLst/>
          </a:prstGeom>
          <a:noFill/>
          <a:ln/>
        </p:spPr>
        <p:txBody>
          <a:bodyPr wrap="none" lIns="0" tIns="0" rIns="0" bIns="0" rtlCol="0" anchor="t"/>
          <a:lstStyle/>
          <a:p>
            <a:pPr algn="ctr" indent="0" marL="0">
              <a:buNone/>
            </a:pPr>
            <a:r>
              <a:rPr lang="en-US" sz="975" b="1" dirty="0">
                <a:solidFill>
                  <a:srgbClr val="F6F2F9"/>
                </a:solidFill>
                <a:latin typeface="Microsoft YaHei" pitchFamily="34" charset="0"/>
                <a:ea typeface="Microsoft YaHei" pitchFamily="34" charset="-122"/>
                <a:cs typeface="Microsoft YaHei" pitchFamily="34" charset="-120"/>
              </a:rPr>
              <a:t>18.6</a:t>
            </a:r>
            <a:endParaRPr lang="en-US" sz="975" dirty="0">
              <a:latin typeface="Microsoft YaHei" pitchFamily="34" charset="0"/>
              <a:ea typeface="Microsoft YaHei" pitchFamily="34" charset="-122"/>
              <a:cs typeface="Microsoft YaHei" pitchFamily="34" charset="-120"/>
            </a:endParaRPr>
          </a:p>
        </p:txBody>
      </p:sp>
      <p:sp>
        <p:nvSpPr>
          <p:cNvPr id="44" name="Shape 42"/>
          <p:cNvSpPr/>
          <p:nvPr/>
        </p:nvSpPr>
        <p:spPr>
          <a:xfrm>
            <a:off x="2229383" y="4057650"/>
            <a:ext cx="2565356" cy="381000"/>
          </a:xfrm>
          <a:prstGeom prst="rect">
            <a:avLst/>
          </a:prstGeom>
          <a:solidFill>
            <a:srgbClr val="F0B429"/>
          </a:solidFill>
          <a:ln/>
        </p:spPr>
      </p:sp>
      <p:sp>
        <p:nvSpPr>
          <p:cNvPr id="45" name="Text 43"/>
          <p:cNvSpPr/>
          <p:nvPr/>
        </p:nvSpPr>
        <p:spPr>
          <a:xfrm>
            <a:off x="0" y="4186175"/>
            <a:ext cx="7024121"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48.5</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4813788" y="4057650"/>
            <a:ext cx="1739412" cy="381000"/>
          </a:xfrm>
          <a:prstGeom prst="rect">
            <a:avLst/>
          </a:prstGeom>
          <a:solidFill>
            <a:srgbClr val="E84F8A"/>
          </a:solidFill>
          <a:ln/>
        </p:spPr>
      </p:sp>
      <p:sp>
        <p:nvSpPr>
          <p:cNvPr id="47" name="Text 45"/>
          <p:cNvSpPr/>
          <p:nvPr/>
        </p:nvSpPr>
        <p:spPr>
          <a:xfrm>
            <a:off x="0" y="4186175"/>
            <a:ext cx="11366988" cy="148590"/>
          </a:xfrm>
          <a:prstGeom prst="rect">
            <a:avLst/>
          </a:prstGeom>
          <a:noFill/>
          <a:ln/>
        </p:spPr>
        <p:txBody>
          <a:bodyPr wrap="none" lIns="0" tIns="0" rIns="0" bIns="0" rtlCol="0" anchor="t"/>
          <a:lstStyle/>
          <a:p>
            <a:pPr algn="ctr" indent="0" marL="0">
              <a:buNone/>
            </a:pPr>
            <a:r>
              <a:rPr lang="en-US" sz="975" b="1" dirty="0">
                <a:solidFill>
                  <a:srgbClr val="1A112C"/>
                </a:solidFill>
                <a:latin typeface="Microsoft YaHei" pitchFamily="34" charset="0"/>
                <a:ea typeface="Microsoft YaHei" pitchFamily="34" charset="-122"/>
                <a:cs typeface="Microsoft YaHei" pitchFamily="34" charset="-120"/>
              </a:rPr>
              <a:t>33.0</a:t>
            </a:r>
            <a:endParaRPr lang="en-US" sz="975" dirty="0">
              <a:latin typeface="Microsoft YaHei" pitchFamily="34" charset="0"/>
              <a:ea typeface="Microsoft YaHei" pitchFamily="34" charset="-122"/>
              <a:cs typeface="Microsoft YaHei" pitchFamily="34" charset="-120"/>
            </a:endParaRPr>
          </a:p>
        </p:txBody>
      </p:sp>
      <p:sp>
        <p:nvSpPr>
          <p:cNvPr id="48" name="Shape 46"/>
          <p:cNvSpPr/>
          <p:nvPr/>
        </p:nvSpPr>
        <p:spPr>
          <a:xfrm>
            <a:off x="1238250" y="4743450"/>
            <a:ext cx="114300" cy="114300"/>
          </a:xfrm>
          <a:prstGeom prst="roundRect">
            <a:avLst>
              <a:gd name="adj" fmla="val 16667"/>
            </a:avLst>
          </a:prstGeom>
          <a:solidFill>
            <a:srgbClr val="5C4C76"/>
          </a:solidFill>
          <a:ln/>
        </p:spPr>
      </p:sp>
      <p:sp>
        <p:nvSpPr>
          <p:cNvPr id="49" name="Text 47"/>
          <p:cNvSpPr/>
          <p:nvPr/>
        </p:nvSpPr>
        <p:spPr>
          <a:xfrm>
            <a:off x="1409700" y="4729100"/>
            <a:ext cx="107823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Local</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2286000" y="4743450"/>
            <a:ext cx="114300" cy="114300"/>
          </a:xfrm>
          <a:prstGeom prst="roundRect">
            <a:avLst>
              <a:gd name="adj" fmla="val 16667"/>
            </a:avLst>
          </a:prstGeom>
          <a:solidFill>
            <a:srgbClr val="F0B429"/>
          </a:solidFill>
          <a:ln/>
        </p:spPr>
      </p:sp>
      <p:sp>
        <p:nvSpPr>
          <p:cNvPr id="51" name="Text 49"/>
          <p:cNvSpPr/>
          <p:nvPr/>
        </p:nvSpPr>
        <p:spPr>
          <a:xfrm>
            <a:off x="2457450" y="4729100"/>
            <a:ext cx="973455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Same province</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3560552" y="4743450"/>
            <a:ext cx="114300" cy="114300"/>
          </a:xfrm>
          <a:prstGeom prst="roundRect">
            <a:avLst>
              <a:gd name="adj" fmla="val 16667"/>
            </a:avLst>
          </a:prstGeom>
          <a:solidFill>
            <a:srgbClr val="E84F8A"/>
          </a:solidFill>
          <a:ln/>
        </p:spPr>
      </p:sp>
      <p:sp>
        <p:nvSpPr>
          <p:cNvPr id="53" name="Text 51"/>
          <p:cNvSpPr/>
          <p:nvPr/>
        </p:nvSpPr>
        <p:spPr>
          <a:xfrm>
            <a:off x="3732002" y="4729100"/>
            <a:ext cx="8459998"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Other province</a:t>
            </a:r>
            <a:endParaRPr lang="en-US" sz="975" dirty="0">
              <a:latin typeface="Microsoft YaHei" pitchFamily="34" charset="0"/>
              <a:ea typeface="Microsoft YaHei" pitchFamily="34" charset="-122"/>
              <a:cs typeface="Microsoft YaHei" pitchFamily="34" charset="-120"/>
            </a:endParaRPr>
          </a:p>
        </p:txBody>
      </p:sp>
      <p:sp>
        <p:nvSpPr>
          <p:cNvPr id="54" name="Text 52"/>
          <p:cNvSpPr/>
          <p:nvPr/>
        </p:nvSpPr>
        <p:spPr>
          <a:xfrm>
            <a:off x="1238250" y="5024375"/>
            <a:ext cx="1095375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By host city tier, 2024</a:t>
            </a:r>
            <a:endParaRPr lang="en-US" sz="975" dirty="0">
              <a:latin typeface="Microsoft YaHei" pitchFamily="34" charset="0"/>
              <a:ea typeface="Microsoft YaHei" pitchFamily="34" charset="-122"/>
              <a:cs typeface="Microsoft YaHei" pitchFamily="34" charset="-120"/>
            </a:endParaRPr>
          </a:p>
        </p:txBody>
      </p:sp>
      <p:pic>
        <p:nvPicPr>
          <p:cNvPr id="55" name="Image 0" descr="preencoded.png">    </p:cNvPr>
          <p:cNvPicPr>
            <a:picLocks noChangeAspect="1"/>
          </p:cNvPicPr>
          <p:nvPr/>
        </p:nvPicPr>
        <p:blipFill>
          <a:blip r:embed="rId1"/>
          <a:srcRect l="0" r="0" t="1681" b="1681"/>
          <a:stretch/>
        </p:blipFill>
        <p:spPr>
          <a:xfrm>
            <a:off x="7048500" y="1866900"/>
            <a:ext cx="4533900" cy="2190750"/>
          </a:xfrm>
          <a:prstGeom prst="rect">
            <a:avLst/>
          </a:prstGeom>
        </p:spPr>
      </p:pic>
      <p:sp>
        <p:nvSpPr>
          <p:cNvPr id="56" name="Shape 53"/>
          <p:cNvSpPr/>
          <p:nvPr/>
        </p:nvSpPr>
        <p:spPr>
          <a:xfrm>
            <a:off x="7048500" y="1866900"/>
            <a:ext cx="95250" cy="95250"/>
          </a:xfrm>
          <a:custGeom>
            <a:avLst/>
            <a:gdLst/>
            <a:ahLst/>
            <a:cxnLst/>
            <a:rect l="l" t="t" r="r" b="b"/>
            <a:pathLst>
              <a:path w="95250" h="95250">
                <a:moveTo>
                  <a:pt x="0" y="0"/>
                </a:moveTo>
                <a:lnTo>
                  <a:pt x="95250" y="0"/>
                </a:lnTo>
                <a:arcTo hR="95250" wR="95250" stAng="16200000" swAng="-5400000"/>
                <a:close/>
              </a:path>
            </a:pathLst>
          </a:custGeom>
          <a:solidFill>
            <a:srgbClr val="2A1E3F"/>
          </a:solidFill>
          <a:ln/>
        </p:spPr>
      </p:sp>
      <p:sp>
        <p:nvSpPr>
          <p:cNvPr id="57" name="Shape 54"/>
          <p:cNvSpPr/>
          <p:nvPr/>
        </p:nvSpPr>
        <p:spPr>
          <a:xfrm>
            <a:off x="11487150" y="1866900"/>
            <a:ext cx="95250" cy="95250"/>
          </a:xfrm>
          <a:custGeom>
            <a:avLst/>
            <a:gdLst/>
            <a:ahLst/>
            <a:cxnLst/>
            <a:rect l="l" t="t" r="r" b="b"/>
            <a:pathLst>
              <a:path w="95250" h="95250">
                <a:moveTo>
                  <a:pt x="95250" y="0"/>
                </a:moveTo>
                <a:lnTo>
                  <a:pt x="95250" y="95250"/>
                </a:lnTo>
                <a:arcTo hR="95250" wR="95250" stAng="0" swAng="-5400000"/>
                <a:close/>
              </a:path>
            </a:pathLst>
          </a:custGeom>
          <a:solidFill>
            <a:srgbClr val="2A1E3F"/>
          </a:solidFill>
          <a:ln/>
        </p:spPr>
      </p:sp>
      <p:sp>
        <p:nvSpPr>
          <p:cNvPr id="58" name="Shape 55"/>
          <p:cNvSpPr/>
          <p:nvPr/>
        </p:nvSpPr>
        <p:spPr>
          <a:xfrm>
            <a:off x="11487150" y="3962400"/>
            <a:ext cx="95250" cy="95250"/>
          </a:xfrm>
          <a:custGeom>
            <a:avLst/>
            <a:gdLst/>
            <a:ahLst/>
            <a:cxnLst/>
            <a:rect l="l" t="t" r="r" b="b"/>
            <a:pathLst>
              <a:path w="95250" h="95250">
                <a:moveTo>
                  <a:pt x="95250" y="95250"/>
                </a:moveTo>
                <a:lnTo>
                  <a:pt x="0" y="95250"/>
                </a:lnTo>
                <a:arcTo hR="95250" wR="95250" stAng="5400000" swAng="-5400000"/>
                <a:close/>
              </a:path>
            </a:pathLst>
          </a:custGeom>
          <a:solidFill>
            <a:srgbClr val="2A1E3F"/>
          </a:solidFill>
          <a:ln/>
        </p:spPr>
      </p:sp>
      <p:sp>
        <p:nvSpPr>
          <p:cNvPr id="59" name="Shape 56"/>
          <p:cNvSpPr/>
          <p:nvPr/>
        </p:nvSpPr>
        <p:spPr>
          <a:xfrm>
            <a:off x="7048500" y="3962400"/>
            <a:ext cx="95250" cy="95250"/>
          </a:xfrm>
          <a:custGeom>
            <a:avLst/>
            <a:gdLst/>
            <a:ahLst/>
            <a:cxnLst/>
            <a:rect l="l" t="t" r="r" b="b"/>
            <a:pathLst>
              <a:path w="95250" h="95250">
                <a:moveTo>
                  <a:pt x="0" y="95250"/>
                </a:moveTo>
                <a:lnTo>
                  <a:pt x="0" y="0"/>
                </a:lnTo>
                <a:arcTo hR="95250" wR="95250" stAng="10800000" swAng="-5400000"/>
                <a:close/>
              </a:path>
            </a:pathLst>
          </a:custGeom>
          <a:solidFill>
            <a:srgbClr val="2A1E3F"/>
          </a:solidFill>
          <a:ln/>
        </p:spPr>
      </p:sp>
      <p:sp>
        <p:nvSpPr>
          <p:cNvPr id="60" name="Text 57"/>
          <p:cNvSpPr/>
          <p:nvPr/>
        </p:nvSpPr>
        <p:spPr>
          <a:xfrm>
            <a:off x="7048500" y="4138189"/>
            <a:ext cx="51435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Illustration (AI-generated)</a:t>
            </a:r>
            <a:endParaRPr lang="en-US" sz="900" dirty="0">
              <a:latin typeface="Microsoft YaHei" pitchFamily="34" charset="0"/>
              <a:ea typeface="Microsoft YaHei" pitchFamily="34" charset="-122"/>
              <a:cs typeface="Microsoft YaHei" pitchFamily="34" charset="-120"/>
            </a:endParaRPr>
          </a:p>
        </p:txBody>
      </p:sp>
      <p:sp>
        <p:nvSpPr>
          <p:cNvPr id="61" name="Text 58"/>
          <p:cNvSpPr/>
          <p:nvPr/>
        </p:nvSpPr>
        <p:spPr>
          <a:xfrm>
            <a:off x="7048500" y="4464681"/>
            <a:ext cx="5143500" cy="822960"/>
          </a:xfrm>
          <a:prstGeom prst="rect">
            <a:avLst/>
          </a:prstGeom>
          <a:noFill/>
          <a:ln/>
        </p:spPr>
        <p:txBody>
          <a:bodyPr wrap="none" lIns="0" tIns="0" rIns="0" bIns="0" rtlCol="0" anchor="t"/>
          <a:lstStyle/>
          <a:p>
            <a:pPr algn="l" indent="0" marL="0">
              <a:buNone/>
            </a:pPr>
            <a:r>
              <a:rPr lang="en-US" sz="5400" b="1" dirty="0">
                <a:solidFill>
                  <a:srgbClr val="E84F8A"/>
                </a:solidFill>
                <a:latin typeface="Microsoft YaHei" pitchFamily="34" charset="0"/>
                <a:ea typeface="Microsoft YaHei" pitchFamily="34" charset="-122"/>
                <a:cs typeface="Microsoft YaHei" pitchFamily="34" charset="-120"/>
              </a:rPr>
              <a:t>64.2%</a:t>
            </a:r>
            <a:endParaRPr lang="en-US" sz="5400" dirty="0">
              <a:latin typeface="Microsoft YaHei" pitchFamily="34" charset="0"/>
              <a:ea typeface="Microsoft YaHei" pitchFamily="34" charset="-122"/>
              <a:cs typeface="Microsoft YaHei" pitchFamily="34" charset="-120"/>
            </a:endParaRPr>
          </a:p>
        </p:txBody>
      </p:sp>
      <p:sp>
        <p:nvSpPr>
          <p:cNvPr id="62" name="Text 59"/>
          <p:cNvSpPr/>
          <p:nvPr/>
        </p:nvSpPr>
        <p:spPr>
          <a:xfrm>
            <a:off x="7048500" y="5291798"/>
            <a:ext cx="514350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of 2024 big-concert crowds came from another city</a:t>
            </a:r>
            <a:endParaRPr lang="en-US" sz="1125" dirty="0">
              <a:latin typeface="Microsoft YaHei" pitchFamily="34" charset="0"/>
              <a:ea typeface="Microsoft YaHei" pitchFamily="34" charset="-122"/>
              <a:cs typeface="Microsoft YaHei" pitchFamily="34" charset="-120"/>
            </a:endParaRPr>
          </a:p>
        </p:txBody>
      </p:sp>
      <p:sp>
        <p:nvSpPr>
          <p:cNvPr id="63" name="Text 60"/>
          <p:cNvSpPr/>
          <p:nvPr/>
        </p:nvSpPr>
        <p:spPr>
          <a:xfrm>
            <a:off x="7048500" y="5520398"/>
            <a:ext cx="514350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(festivals 62.2%)</a:t>
            </a:r>
            <a:endParaRPr lang="en-US" sz="1125" dirty="0">
              <a:latin typeface="Microsoft YaHei" pitchFamily="34" charset="0"/>
              <a:ea typeface="Microsoft YaHei" pitchFamily="34" charset="-122"/>
              <a:cs typeface="Microsoft YaHei" pitchFamily="34" charset="-120"/>
            </a:endParaRPr>
          </a:p>
        </p:txBody>
      </p:sp>
      <p:sp>
        <p:nvSpPr>
          <p:cNvPr id="64" name="Text 61"/>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 CAPA and Dengta Pro (Apr 2025, Dengta platform data)</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828886" y="476403"/>
            <a:ext cx="122855" cy="122851"/>
          </a:xfrm>
          <a:custGeom>
            <a:avLst/>
            <a:gdLst/>
            <a:ahLst/>
            <a:cxnLst/>
            <a:rect l="l" t="t" r="r" b="b"/>
            <a:pathLst>
              <a:path w="122855" h="122851">
                <a:moveTo>
                  <a:pt x="4373" y="50329"/>
                </a:moveTo>
                <a:lnTo>
                  <a:pt x="52379" y="4038"/>
                </a:lnTo>
                <a:arcTo hR="14288" wR="14288" stAng="13550439" swAng="5396409"/>
                <a:lnTo>
                  <a:pt x="118863" y="52329"/>
                </a:lnTo>
                <a:arcTo hR="14288" wR="14288" stAng="18966383" swAng="5396944"/>
                <a:lnTo>
                  <a:pt x="70571" y="118814"/>
                </a:lnTo>
                <a:arcTo hR="14288" wR="14288" stAng="2750439" swAng="5396409"/>
                <a:lnTo>
                  <a:pt x="3992" y="70522"/>
                </a:lnTo>
                <a:arcTo hR="14288" wR="14288" stAng="8166383" swAng="5396944"/>
                <a:close/>
              </a:path>
            </a:pathLst>
          </a:custGeom>
          <a:solidFill>
            <a:srgbClr val="E84F8A">
              <a:alpha val="90000"/>
            </a:srgbClr>
          </a:solidFill>
          <a:ln/>
        </p:spPr>
      </p:sp>
      <p:sp>
        <p:nvSpPr>
          <p:cNvPr id="4" name="Shape 2"/>
          <p:cNvSpPr/>
          <p:nvPr/>
        </p:nvSpPr>
        <p:spPr>
          <a:xfrm>
            <a:off x="10524126" y="196594"/>
            <a:ext cx="56004" cy="55058"/>
          </a:xfrm>
          <a:custGeom>
            <a:avLst/>
            <a:gdLst/>
            <a:ahLst/>
            <a:cxnLst/>
            <a:rect l="l" t="t" r="r" b="b"/>
            <a:pathLst>
              <a:path w="56004" h="55058">
                <a:moveTo>
                  <a:pt x="30526" y="3812"/>
                </a:moveTo>
                <a:lnTo>
                  <a:pt x="51481" y="23338"/>
                </a:lnTo>
                <a:arcTo hR="14288" wR="14288" stAng="18786798" swAng="5399465"/>
                <a:lnTo>
                  <a:pt x="45671" y="50484"/>
                </a:lnTo>
                <a:arcTo hR="14288" wR="14288" stAng="2570030" swAng="5400611"/>
                <a:lnTo>
                  <a:pt x="4523" y="31720"/>
                </a:lnTo>
                <a:arcTo hR="14288" wR="14288" stAng="7986798" swAng="5399465"/>
                <a:lnTo>
                  <a:pt x="10333" y="4574"/>
                </a:lnTo>
                <a:arcTo hR="14288" wR="14288" stAng="13370030" swAng="5400611"/>
                <a:close/>
              </a:path>
            </a:pathLst>
          </a:custGeom>
          <a:solidFill>
            <a:srgbClr val="F0B429">
              <a:alpha val="90000"/>
            </a:srgbClr>
          </a:solidFill>
          <a:ln/>
        </p:spPr>
      </p:sp>
      <p:sp>
        <p:nvSpPr>
          <p:cNvPr id="5" name="Shape 3"/>
          <p:cNvSpPr/>
          <p:nvPr/>
        </p:nvSpPr>
        <p:spPr>
          <a:xfrm>
            <a:off x="11086997" y="146581"/>
            <a:ext cx="133938" cy="51261"/>
          </a:xfrm>
          <a:custGeom>
            <a:avLst/>
            <a:gdLst/>
            <a:ahLst/>
            <a:cxnLst/>
            <a:rect l="l" t="t" r="r" b="b"/>
            <a:pathLst>
              <a:path w="133938" h="51261">
                <a:moveTo>
                  <a:pt x="15439" y="8"/>
                </a:moveTo>
                <a:lnTo>
                  <a:pt x="120214" y="3628"/>
                </a:lnTo>
                <a:arcTo hR="14288" wR="14288" stAng="16335544" swAng="5381742"/>
                <a:lnTo>
                  <a:pt x="133263" y="37442"/>
                </a:lnTo>
                <a:arcTo hR="14288" wR="14288" stAng="112639" swAng="5403820"/>
                <a:lnTo>
                  <a:pt x="13819" y="47538"/>
                </a:lnTo>
                <a:arcTo hR="14288" wR="14288" stAng="5512639" swAng="5403820"/>
                <a:lnTo>
                  <a:pt x="675" y="13724"/>
                </a:lnTo>
                <a:arcTo hR="14288" wR="14288" stAng="10935544" swAng="5381742"/>
                <a:close/>
              </a:path>
            </a:pathLst>
          </a:custGeom>
          <a:solidFill>
            <a:srgbClr val="4FC1E9">
              <a:alpha val="90000"/>
            </a:srgbClr>
          </a:solidFill>
          <a:ln/>
        </p:spPr>
      </p:sp>
      <p:sp>
        <p:nvSpPr>
          <p:cNvPr id="6" name="Shape 4"/>
          <p:cNvSpPr/>
          <p:nvPr/>
        </p:nvSpPr>
        <p:spPr>
          <a:xfrm>
            <a:off x="11210315" y="219846"/>
            <a:ext cx="108234" cy="110567"/>
          </a:xfrm>
          <a:custGeom>
            <a:avLst/>
            <a:gdLst/>
            <a:ahLst/>
            <a:cxnLst/>
            <a:rect l="l" t="t" r="r" b="b"/>
            <a:pathLst>
              <a:path w="108234" h="110567">
                <a:moveTo>
                  <a:pt x="31471" y="4373"/>
                </a:moveTo>
                <a:lnTo>
                  <a:pt x="104242" y="79715"/>
                </a:lnTo>
                <a:arcTo hR="14288" wR="14288" stAng="18966383" swAng="5396944"/>
                <a:lnTo>
                  <a:pt x="97003" y="106576"/>
                </a:lnTo>
                <a:arcTo hR="14288" wR="14288" stAng="2766383" swAng="5396944"/>
                <a:lnTo>
                  <a:pt x="4039" y="30852"/>
                </a:lnTo>
                <a:arcTo hR="14288" wR="14288" stAng="8149845" swAng="5429412"/>
                <a:lnTo>
                  <a:pt x="11278" y="3992"/>
                </a:lnTo>
                <a:arcTo hR="14288" wR="14288" stAng="13566383" swAng="5396944"/>
                <a:close/>
              </a:path>
            </a:pathLst>
          </a:custGeom>
          <a:solidFill>
            <a:srgbClr val="9BE36D">
              <a:alpha val="90000"/>
            </a:srgbClr>
          </a:solidFill>
          <a:ln/>
        </p:spPr>
      </p:sp>
      <p:sp>
        <p:nvSpPr>
          <p:cNvPr id="7" name="Shape 5"/>
          <p:cNvSpPr/>
          <p:nvPr/>
        </p:nvSpPr>
        <p:spPr>
          <a:xfrm>
            <a:off x="11175782" y="456560"/>
            <a:ext cx="152487" cy="137700"/>
          </a:xfrm>
          <a:custGeom>
            <a:avLst/>
            <a:gdLst/>
            <a:ahLst/>
            <a:cxnLst/>
            <a:rect l="l" t="t" r="r" b="b"/>
            <a:pathLst>
              <a:path w="152487" h="137700">
                <a:moveTo>
                  <a:pt x="53526" y="1783"/>
                </a:moveTo>
                <a:lnTo>
                  <a:pt x="145157" y="52647"/>
                </a:lnTo>
                <a:arcTo hR="14288" wR="14288" stAng="17948493" swAng="5398472"/>
                <a:lnTo>
                  <a:pt x="118391" y="130371"/>
                </a:lnTo>
                <a:arcTo hR="14288" wR="14288" stAng="1748493" swAng="5398472"/>
                <a:lnTo>
                  <a:pt x="7330" y="85127"/>
                </a:lnTo>
                <a:arcTo hR="14288" wR="14288" stAng="7148493" swAng="5398472"/>
                <a:lnTo>
                  <a:pt x="34095" y="7403"/>
                </a:lnTo>
                <a:arcTo hR="14288" wR="14288" stAng="12528453" swAng="5407410"/>
                <a:close/>
              </a:path>
            </a:pathLst>
          </a:custGeom>
          <a:solidFill>
            <a:srgbClr val="E84F8A">
              <a:alpha val="90000"/>
            </a:srgbClr>
          </a:solidFill>
          <a:ln/>
        </p:spPr>
      </p:sp>
      <p:sp>
        <p:nvSpPr>
          <p:cNvPr id="8" name="Shape 6"/>
          <p:cNvSpPr/>
          <p:nvPr/>
        </p:nvSpPr>
        <p:spPr>
          <a:xfrm>
            <a:off x="11101452" y="502223"/>
            <a:ext cx="58449" cy="43781"/>
          </a:xfrm>
          <a:custGeom>
            <a:avLst/>
            <a:gdLst/>
            <a:ahLst/>
            <a:cxnLst/>
            <a:rect l="l" t="t" r="r" b="b"/>
            <a:pathLst>
              <a:path w="58449" h="43781">
                <a:moveTo>
                  <a:pt x="11270" y="6222"/>
                </a:moveTo>
                <a:lnTo>
                  <a:pt x="39273" y="316"/>
                </a:lnTo>
                <a:arcTo hR="14288" wR="14288" stAng="15475387" swAng="5393048"/>
                <a:lnTo>
                  <a:pt x="58133" y="20604"/>
                </a:lnTo>
                <a:arcTo hR="14288" wR="14288" stAng="20875387" swAng="5393048"/>
                <a:lnTo>
                  <a:pt x="19271" y="43464"/>
                </a:lnTo>
                <a:arcTo hR="14288" wR="14288" stAng="4675387" swAng="5393048"/>
                <a:lnTo>
                  <a:pt x="316" y="23176"/>
                </a:lnTo>
                <a:arcTo hR="14288" wR="14288" stAng="10075387" swAng="5393048"/>
                <a:close/>
              </a:path>
            </a:pathLst>
          </a:custGeom>
          <a:solidFill>
            <a:srgbClr val="F0B429">
              <a:alpha val="90000"/>
            </a:srgbClr>
          </a:solidFill>
          <a:ln/>
        </p:spPr>
      </p:sp>
      <p:sp>
        <p:nvSpPr>
          <p:cNvPr id="9" name="Shape 7"/>
          <p:cNvSpPr/>
          <p:nvPr/>
        </p:nvSpPr>
        <p:spPr>
          <a:xfrm>
            <a:off x="11460679" y="179985"/>
            <a:ext cx="89803" cy="88611"/>
          </a:xfrm>
          <a:custGeom>
            <a:avLst/>
            <a:gdLst/>
            <a:ahLst/>
            <a:cxnLst/>
            <a:rect l="l" t="t" r="r" b="b"/>
            <a:pathLst>
              <a:path w="89803" h="88611">
                <a:moveTo>
                  <a:pt x="37424" y="4038"/>
                </a:moveTo>
                <a:lnTo>
                  <a:pt x="85430" y="50329"/>
                </a:lnTo>
                <a:arcTo hR="14288" wR="14288" stAng="18836672" swAng="5396944"/>
                <a:lnTo>
                  <a:pt x="72572" y="84238"/>
                </a:lnTo>
                <a:arcTo hR="14288" wR="14288" stAng="2636672" swAng="5396944"/>
                <a:lnTo>
                  <a:pt x="4373" y="38232"/>
                </a:lnTo>
                <a:arcTo hR="14288" wR="14288" stAng="8036672" swAng="5396944"/>
                <a:lnTo>
                  <a:pt x="17231" y="4323"/>
                </a:lnTo>
                <a:arcTo hR="14288" wR="14288" stAng="13453151" swAng="5396409"/>
                <a:close/>
              </a:path>
            </a:pathLst>
          </a:custGeom>
          <a:solidFill>
            <a:srgbClr val="4FC1E9">
              <a:alpha val="90000"/>
            </a:srgbClr>
          </a:solidFill>
          <a:ln/>
        </p:spPr>
      </p:sp>
      <p:sp>
        <p:nvSpPr>
          <p:cNvPr id="10" name="pptwise-slidenum-s0007"/>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8</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7</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7630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Weekend</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78.5% stay 2+ days, 98.4% eat locally</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952500" y="2571750"/>
            <a:ext cx="10287000" cy="0"/>
          </a:xfrm>
          <a:prstGeom prst="line">
            <a:avLst/>
          </a:prstGeom>
          <a:noFill/>
          <a:ln w="38100">
            <a:solidFill>
              <a:srgbClr val="4A3A66"/>
            </a:solidFill>
            <a:prstDash val="sysDot"/>
          </a:ln>
        </p:spPr>
      </p:sp>
      <p:sp>
        <p:nvSpPr>
          <p:cNvPr id="21" name="Shape 19"/>
          <p:cNvSpPr/>
          <p:nvPr/>
        </p:nvSpPr>
        <p:spPr>
          <a:xfrm>
            <a:off x="857250" y="2286000"/>
            <a:ext cx="571500" cy="571500"/>
          </a:xfrm>
          <a:prstGeom prst="ellipse">
            <a:avLst/>
          </a:prstGeom>
          <a:solidFill>
            <a:srgbClr val="E84F8A"/>
          </a:solidFill>
          <a:ln/>
        </p:spPr>
      </p:sp>
      <p:sp>
        <p:nvSpPr>
          <p:cNvPr id="22" name="Shape 20"/>
          <p:cNvSpPr/>
          <p:nvPr/>
        </p:nvSpPr>
        <p:spPr>
          <a:xfrm>
            <a:off x="1101725" y="2479913"/>
            <a:ext cx="82550" cy="81518"/>
          </a:xfrm>
          <a:custGeom>
            <a:avLst/>
            <a:gdLst/>
            <a:ahLst/>
            <a:cxnLst/>
            <a:rect l="l" t="t" r="r" b="b"/>
            <a:pathLst>
              <a:path w="82550" h="81518">
                <a:moveTo>
                  <a:pt x="0" y="0"/>
                </a:moveTo>
                <a:lnTo>
                  <a:pt x="0" y="40243"/>
                </a:lnTo>
                <a:arcTo hR="41275" wR="41275" stAng="10800000" swAng="-10800000"/>
                <a:lnTo>
                  <a:pt x="82550" y="0"/>
                </a:lnTo>
              </a:path>
            </a:pathLst>
          </a:custGeom>
          <a:noFill/>
          <a:ln w="20638">
            <a:solidFill>
              <a:srgbClr val="1A112C"/>
            </a:solidFill>
            <a:prstDash val="solid"/>
          </a:ln>
        </p:spPr>
      </p:sp>
      <p:sp>
        <p:nvSpPr>
          <p:cNvPr id="23" name="Shape 21"/>
          <p:cNvSpPr/>
          <p:nvPr/>
        </p:nvSpPr>
        <p:spPr>
          <a:xfrm>
            <a:off x="1101725" y="2592388"/>
            <a:ext cx="10319" cy="10319"/>
          </a:xfrm>
          <a:custGeom>
            <a:avLst/>
            <a:gdLst/>
            <a:ahLst/>
            <a:cxnLst/>
            <a:rect l="l" t="t" r="r" b="b"/>
            <a:pathLst>
              <a:path w="10319" h="10319">
                <a:moveTo>
                  <a:pt x="10319" y="10319"/>
                </a:moveTo>
                <a:lnTo>
                  <a:pt x="0" y="0"/>
                </a:lnTo>
              </a:path>
            </a:pathLst>
          </a:custGeom>
          <a:noFill/>
          <a:ln w="20638">
            <a:solidFill>
              <a:srgbClr val="1A112C"/>
            </a:solidFill>
            <a:prstDash val="solid"/>
          </a:ln>
        </p:spPr>
      </p:sp>
      <p:sp>
        <p:nvSpPr>
          <p:cNvPr id="24" name="Shape 22"/>
          <p:cNvSpPr/>
          <p:nvPr/>
        </p:nvSpPr>
        <p:spPr>
          <a:xfrm>
            <a:off x="1173956" y="2592388"/>
            <a:ext cx="10319" cy="10319"/>
          </a:xfrm>
          <a:custGeom>
            <a:avLst/>
            <a:gdLst/>
            <a:ahLst/>
            <a:cxnLst/>
            <a:rect l="l" t="t" r="r" b="b"/>
            <a:pathLst>
              <a:path w="10319" h="10319">
                <a:moveTo>
                  <a:pt x="0" y="10319"/>
                </a:moveTo>
                <a:lnTo>
                  <a:pt x="10319" y="0"/>
                </a:lnTo>
              </a:path>
            </a:pathLst>
          </a:custGeom>
          <a:noFill/>
          <a:ln w="20638">
            <a:solidFill>
              <a:srgbClr val="1A112C"/>
            </a:solidFill>
            <a:prstDash val="solid"/>
          </a:ln>
        </p:spPr>
      </p:sp>
      <p:sp>
        <p:nvSpPr>
          <p:cNvPr id="25" name="Shape 23"/>
          <p:cNvSpPr/>
          <p:nvPr/>
        </p:nvSpPr>
        <p:spPr>
          <a:xfrm>
            <a:off x="1060450" y="2468563"/>
            <a:ext cx="165100" cy="175419"/>
          </a:xfrm>
          <a:custGeom>
            <a:avLst/>
            <a:gdLst/>
            <a:ahLst/>
            <a:cxnLst/>
            <a:rect l="l" t="t" r="r" b="b"/>
            <a:pathLst>
              <a:path w="165100" h="175419">
                <a:moveTo>
                  <a:pt x="51594" y="175419"/>
                </a:moveTo>
                <a:cubicBezTo>
                  <a:pt x="22701" y="175419"/>
                  <a:pt x="0" y="152718"/>
                  <a:pt x="0" y="123825"/>
                </a:cubicBezTo>
                <a:lnTo>
                  <a:pt x="0" y="82550"/>
                </a:lnTo>
                <a:arcTo hR="82550" wR="82550" stAng="10800000" swAng="10800000"/>
                <a:lnTo>
                  <a:pt x="165100" y="123825"/>
                </a:lnTo>
                <a:cubicBezTo>
                  <a:pt x="165100" y="152718"/>
                  <a:pt x="142399" y="175419"/>
                  <a:pt x="113506" y="175419"/>
                </a:cubicBezTo>
                <a:close/>
              </a:path>
            </a:pathLst>
          </a:custGeom>
          <a:noFill/>
          <a:ln w="20638">
            <a:solidFill>
              <a:srgbClr val="1A112C"/>
            </a:solidFill>
            <a:prstDash val="solid"/>
          </a:ln>
        </p:spPr>
      </p:sp>
      <p:sp>
        <p:nvSpPr>
          <p:cNvPr id="26" name="Shape 24"/>
          <p:cNvSpPr/>
          <p:nvPr/>
        </p:nvSpPr>
        <p:spPr>
          <a:xfrm>
            <a:off x="1081087" y="2643981"/>
            <a:ext cx="20637" cy="30956"/>
          </a:xfrm>
          <a:custGeom>
            <a:avLst/>
            <a:gdLst/>
            <a:ahLst/>
            <a:cxnLst/>
            <a:rect l="l" t="t" r="r" b="b"/>
            <a:pathLst>
              <a:path w="20637" h="30956">
                <a:moveTo>
                  <a:pt x="20637" y="0"/>
                </a:moveTo>
                <a:lnTo>
                  <a:pt x="0" y="30956"/>
                </a:lnTo>
              </a:path>
            </a:pathLst>
          </a:custGeom>
          <a:noFill/>
          <a:ln w="20638">
            <a:solidFill>
              <a:srgbClr val="1A112C"/>
            </a:solidFill>
            <a:prstDash val="solid"/>
          </a:ln>
        </p:spPr>
      </p:sp>
      <p:sp>
        <p:nvSpPr>
          <p:cNvPr id="27" name="Shape 25"/>
          <p:cNvSpPr/>
          <p:nvPr/>
        </p:nvSpPr>
        <p:spPr>
          <a:xfrm>
            <a:off x="1184275" y="2643981"/>
            <a:ext cx="20637" cy="30956"/>
          </a:xfrm>
          <a:custGeom>
            <a:avLst/>
            <a:gdLst/>
            <a:ahLst/>
            <a:cxnLst/>
            <a:rect l="l" t="t" r="r" b="b"/>
            <a:pathLst>
              <a:path w="20637" h="30956">
                <a:moveTo>
                  <a:pt x="0" y="0"/>
                </a:moveTo>
                <a:lnTo>
                  <a:pt x="20637" y="30956"/>
                </a:lnTo>
              </a:path>
            </a:pathLst>
          </a:custGeom>
          <a:noFill/>
          <a:ln w="20638">
            <a:solidFill>
              <a:srgbClr val="1A112C"/>
            </a:solidFill>
            <a:prstDash val="solid"/>
          </a:ln>
        </p:spPr>
      </p:sp>
      <p:sp>
        <p:nvSpPr>
          <p:cNvPr id="28" name="Text 26"/>
          <p:cNvSpPr/>
          <p:nvPr/>
        </p:nvSpPr>
        <p:spPr>
          <a:xfrm>
            <a:off x="0" y="2978308"/>
            <a:ext cx="2286000" cy="205740"/>
          </a:xfrm>
          <a:prstGeom prst="rect">
            <a:avLst/>
          </a:prstGeom>
          <a:noFill/>
          <a:ln/>
        </p:spPr>
        <p:txBody>
          <a:bodyPr wrap="none" lIns="0" tIns="0" rIns="0" bIns="0" rtlCol="0" anchor="t"/>
          <a:lstStyle/>
          <a:p>
            <a:pPr algn="ctr" indent="0" marL="0">
              <a:buNone/>
            </a:pPr>
            <a:r>
              <a:rPr lang="en-US" sz="1350" b="1" dirty="0">
                <a:solidFill>
                  <a:srgbClr val="F6F2F9"/>
                </a:solidFill>
                <a:latin typeface="Microsoft YaHei" pitchFamily="34" charset="0"/>
                <a:ea typeface="Microsoft YaHei" pitchFamily="34" charset="-122"/>
                <a:cs typeface="Microsoft YaHei" pitchFamily="34" charset="-120"/>
              </a:rPr>
              <a:t>Travel</a:t>
            </a:r>
            <a:endParaRPr lang="en-US" sz="1350" dirty="0">
              <a:latin typeface="Microsoft YaHei" pitchFamily="34" charset="0"/>
              <a:ea typeface="Microsoft YaHei" pitchFamily="34" charset="-122"/>
              <a:cs typeface="Microsoft YaHei" pitchFamily="34" charset="-120"/>
            </a:endParaRPr>
          </a:p>
        </p:txBody>
      </p:sp>
      <p:sp>
        <p:nvSpPr>
          <p:cNvPr id="29" name="Text 27"/>
          <p:cNvSpPr/>
          <p:nvPr/>
        </p:nvSpPr>
        <p:spPr>
          <a:xfrm>
            <a:off x="0" y="3252725"/>
            <a:ext cx="2286000" cy="148590"/>
          </a:xfrm>
          <a:prstGeom prst="rect">
            <a:avLst/>
          </a:prstGeom>
          <a:noFill/>
          <a:ln/>
        </p:spPr>
        <p:txBody>
          <a:bodyPr wrap="none" lIns="0" tIns="0" rIns="0" bIns="0" rtlCol="0" anchor="t"/>
          <a:lstStyle/>
          <a:p>
            <a:pPr algn="ctr" indent="0" marL="0">
              <a:buNone/>
            </a:pPr>
            <a:r>
              <a:rPr lang="en-US" sz="975" dirty="0">
                <a:solidFill>
                  <a:srgbClr val="B3A6C7"/>
                </a:solidFill>
                <a:latin typeface="Microsoft YaHei" pitchFamily="34" charset="0"/>
                <a:ea typeface="Microsoft YaHei" pitchFamily="34" charset="-122"/>
                <a:cs typeface="Microsoft YaHei" pitchFamily="34" charset="-120"/>
              </a:rPr>
              <a:t>Rail to the show</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3333750" y="2286000"/>
            <a:ext cx="571500" cy="571500"/>
          </a:xfrm>
          <a:prstGeom prst="ellipse">
            <a:avLst/>
          </a:prstGeom>
          <a:solidFill>
            <a:srgbClr val="E84F8A"/>
          </a:solidFill>
          <a:ln/>
        </p:spPr>
      </p:sp>
      <p:sp>
        <p:nvSpPr>
          <p:cNvPr id="31" name="Shape 29"/>
          <p:cNvSpPr/>
          <p:nvPr/>
        </p:nvSpPr>
        <p:spPr>
          <a:xfrm>
            <a:off x="3557588" y="2530475"/>
            <a:ext cx="123825" cy="144463"/>
          </a:xfrm>
          <a:custGeom>
            <a:avLst/>
            <a:gdLst/>
            <a:ahLst/>
            <a:cxnLst/>
            <a:rect l="l" t="t" r="r" b="b"/>
            <a:pathLst>
              <a:path w="123825" h="144463">
                <a:moveTo>
                  <a:pt x="0" y="0"/>
                </a:moveTo>
                <a:lnTo>
                  <a:pt x="18058" y="126714"/>
                </a:lnTo>
                <a:arcTo hR="20637" wR="20637" stAng="10317297" swAng="-4951131"/>
                <a:lnTo>
                  <a:pt x="85542" y="144463"/>
                </a:lnTo>
                <a:arcTo hR="20637" wR="20637" stAng="5433834" swAng="-4951131"/>
                <a:lnTo>
                  <a:pt x="123825" y="0"/>
                </a:lnTo>
              </a:path>
            </a:pathLst>
          </a:custGeom>
          <a:noFill/>
          <a:ln w="20638">
            <a:solidFill>
              <a:srgbClr val="1A112C"/>
            </a:solidFill>
            <a:prstDash val="solid"/>
          </a:ln>
        </p:spPr>
      </p:sp>
      <p:sp>
        <p:nvSpPr>
          <p:cNvPr id="32" name="Shape 30"/>
          <p:cNvSpPr/>
          <p:nvPr/>
        </p:nvSpPr>
        <p:spPr>
          <a:xfrm>
            <a:off x="3547269" y="2530475"/>
            <a:ext cx="144463" cy="7739"/>
          </a:xfrm>
          <a:custGeom>
            <a:avLst/>
            <a:gdLst/>
            <a:ahLst/>
            <a:cxnLst/>
            <a:rect l="l" t="t" r="r" b="b"/>
            <a:pathLst>
              <a:path w="144463" h="7739">
                <a:moveTo>
                  <a:pt x="0" y="0"/>
                </a:moveTo>
                <a:lnTo>
                  <a:pt x="144463" y="0"/>
                </a:lnTo>
              </a:path>
            </a:pathLst>
          </a:custGeom>
          <a:noFill/>
          <a:ln w="20638">
            <a:solidFill>
              <a:srgbClr val="1A112C"/>
            </a:solidFill>
            <a:prstDash val="solid"/>
          </a:ln>
        </p:spPr>
      </p:sp>
      <p:sp>
        <p:nvSpPr>
          <p:cNvPr id="33" name="Shape 31"/>
          <p:cNvSpPr/>
          <p:nvPr/>
        </p:nvSpPr>
        <p:spPr>
          <a:xfrm>
            <a:off x="3567906" y="2597521"/>
            <a:ext cx="103188" cy="10371"/>
          </a:xfrm>
          <a:custGeom>
            <a:avLst/>
            <a:gdLst/>
            <a:ahLst/>
            <a:cxnLst/>
            <a:rect l="l" t="t" r="r" b="b"/>
            <a:pathLst>
              <a:path w="103188" h="10371">
                <a:moveTo>
                  <a:pt x="0" y="5185"/>
                </a:moveTo>
                <a:arcTo hR="66762" wR="66762" stAng="14836164" swAng="2727673"/>
                <a:arcTo hR="66762" wR="66762" stAng="6763836" swAng="-2727673"/>
              </a:path>
            </a:pathLst>
          </a:custGeom>
          <a:noFill/>
          <a:ln w="20638">
            <a:solidFill>
              <a:srgbClr val="1A112C"/>
            </a:solidFill>
            <a:prstDash val="solid"/>
          </a:ln>
        </p:spPr>
      </p:sp>
      <p:sp>
        <p:nvSpPr>
          <p:cNvPr id="34" name="Shape 32"/>
          <p:cNvSpPr/>
          <p:nvPr/>
        </p:nvSpPr>
        <p:spPr>
          <a:xfrm>
            <a:off x="3619500" y="2468563"/>
            <a:ext cx="30956" cy="61912"/>
          </a:xfrm>
          <a:custGeom>
            <a:avLst/>
            <a:gdLst/>
            <a:ahLst/>
            <a:cxnLst/>
            <a:rect l="l" t="t" r="r" b="b"/>
            <a:pathLst>
              <a:path w="30956" h="61912">
                <a:moveTo>
                  <a:pt x="0" y="61912"/>
                </a:moveTo>
                <a:lnTo>
                  <a:pt x="10319" y="0"/>
                </a:lnTo>
                <a:lnTo>
                  <a:pt x="30956" y="0"/>
                </a:lnTo>
              </a:path>
            </a:pathLst>
          </a:custGeom>
          <a:noFill/>
          <a:ln w="20638">
            <a:solidFill>
              <a:srgbClr val="1A112C"/>
            </a:solidFill>
            <a:prstDash val="solid"/>
          </a:ln>
        </p:spPr>
      </p:sp>
      <p:sp>
        <p:nvSpPr>
          <p:cNvPr id="35" name="Text 33"/>
          <p:cNvSpPr/>
          <p:nvPr/>
        </p:nvSpPr>
        <p:spPr>
          <a:xfrm>
            <a:off x="0" y="2978308"/>
            <a:ext cx="7239000" cy="205740"/>
          </a:xfrm>
          <a:prstGeom prst="rect">
            <a:avLst/>
          </a:prstGeom>
          <a:noFill/>
          <a:ln/>
        </p:spPr>
        <p:txBody>
          <a:bodyPr wrap="none" lIns="0" tIns="0" rIns="0" bIns="0" rtlCol="0" anchor="t"/>
          <a:lstStyle/>
          <a:p>
            <a:pPr algn="ctr" indent="0" marL="0">
              <a:buNone/>
            </a:pPr>
            <a:r>
              <a:rPr lang="en-US" sz="1350" b="1" dirty="0">
                <a:solidFill>
                  <a:srgbClr val="F6F2F9"/>
                </a:solidFill>
                <a:latin typeface="Microsoft YaHei" pitchFamily="34" charset="0"/>
                <a:ea typeface="Microsoft YaHei" pitchFamily="34" charset="-122"/>
                <a:cs typeface="Microsoft YaHei" pitchFamily="34" charset="-120"/>
              </a:rPr>
              <a:t>Before</a:t>
            </a:r>
            <a:endParaRPr lang="en-US" sz="1350" dirty="0">
              <a:latin typeface="Microsoft YaHei" pitchFamily="34" charset="0"/>
              <a:ea typeface="Microsoft YaHei" pitchFamily="34" charset="-122"/>
              <a:cs typeface="Microsoft YaHei" pitchFamily="34" charset="-120"/>
            </a:endParaRPr>
          </a:p>
        </p:txBody>
      </p:sp>
      <p:sp>
        <p:nvSpPr>
          <p:cNvPr id="36" name="Text 34"/>
          <p:cNvSpPr/>
          <p:nvPr/>
        </p:nvSpPr>
        <p:spPr>
          <a:xfrm>
            <a:off x="0" y="3252725"/>
            <a:ext cx="7239000" cy="148590"/>
          </a:xfrm>
          <a:prstGeom prst="rect">
            <a:avLst/>
          </a:prstGeom>
          <a:noFill/>
          <a:ln/>
        </p:spPr>
        <p:txBody>
          <a:bodyPr wrap="none" lIns="0" tIns="0" rIns="0" bIns="0" rtlCol="0" anchor="t"/>
          <a:lstStyle/>
          <a:p>
            <a:pPr algn="ctr" indent="0" marL="0">
              <a:buNone/>
            </a:pPr>
            <a:r>
              <a:rPr lang="en-US" sz="975" dirty="0">
                <a:solidFill>
                  <a:srgbClr val="B3A6C7"/>
                </a:solidFill>
                <a:latin typeface="Microsoft YaHei" pitchFamily="34" charset="0"/>
                <a:ea typeface="Microsoft YaHei" pitchFamily="34" charset="-122"/>
                <a:cs typeface="Microsoft YaHei" pitchFamily="34" charset="-120"/>
              </a:rPr>
              <a:t>Queue outside</a:t>
            </a:r>
            <a:endParaRPr lang="en-US" sz="975" dirty="0">
              <a:latin typeface="Microsoft YaHei" pitchFamily="34" charset="0"/>
              <a:ea typeface="Microsoft YaHei" pitchFamily="34" charset="-122"/>
              <a:cs typeface="Microsoft YaHei" pitchFamily="34" charset="-120"/>
            </a:endParaRPr>
          </a:p>
        </p:txBody>
      </p:sp>
      <p:sp>
        <p:nvSpPr>
          <p:cNvPr id="37" name="Shape 35"/>
          <p:cNvSpPr/>
          <p:nvPr/>
        </p:nvSpPr>
        <p:spPr>
          <a:xfrm>
            <a:off x="5810250" y="2286000"/>
            <a:ext cx="571500" cy="571500"/>
          </a:xfrm>
          <a:prstGeom prst="ellipse">
            <a:avLst/>
          </a:prstGeom>
          <a:solidFill>
            <a:srgbClr val="5C4C76"/>
          </a:solidFill>
          <a:ln/>
        </p:spPr>
      </p:sp>
      <p:sp>
        <p:nvSpPr>
          <p:cNvPr id="38" name="Shape 36"/>
          <p:cNvSpPr/>
          <p:nvPr/>
        </p:nvSpPr>
        <p:spPr>
          <a:xfrm>
            <a:off x="6065044" y="2478881"/>
            <a:ext cx="123825" cy="154781"/>
          </a:xfrm>
          <a:custGeom>
            <a:avLst/>
            <a:gdLst/>
            <a:ahLst/>
            <a:cxnLst/>
            <a:rect l="l" t="t" r="r" b="b"/>
            <a:pathLst>
              <a:path w="123825" h="154781">
                <a:moveTo>
                  <a:pt x="0" y="154781"/>
                </a:moveTo>
                <a:lnTo>
                  <a:pt x="0" y="20637"/>
                </a:lnTo>
                <a:lnTo>
                  <a:pt x="123825" y="0"/>
                </a:lnTo>
                <a:lnTo>
                  <a:pt x="123825" y="134144"/>
                </a:lnTo>
              </a:path>
            </a:pathLst>
          </a:custGeom>
          <a:noFill/>
          <a:ln w="20638">
            <a:solidFill>
              <a:srgbClr val="F6F2F9"/>
            </a:solidFill>
            <a:prstDash val="solid"/>
          </a:ln>
        </p:spPr>
      </p:sp>
      <p:sp>
        <p:nvSpPr>
          <p:cNvPr id="39" name="Shape 37"/>
          <p:cNvSpPr/>
          <p:nvPr/>
        </p:nvSpPr>
        <p:spPr>
          <a:xfrm>
            <a:off x="6003131" y="2602706"/>
            <a:ext cx="61912" cy="61912"/>
          </a:xfrm>
          <a:prstGeom prst="ellipse">
            <a:avLst/>
          </a:prstGeom>
          <a:noFill/>
          <a:ln w="20638">
            <a:solidFill>
              <a:srgbClr val="F6F2F9"/>
            </a:solidFill>
            <a:prstDash val="solid"/>
          </a:ln>
        </p:spPr>
      </p:sp>
      <p:sp>
        <p:nvSpPr>
          <p:cNvPr id="40" name="Shape 38"/>
          <p:cNvSpPr/>
          <p:nvPr/>
        </p:nvSpPr>
        <p:spPr>
          <a:xfrm>
            <a:off x="6126956" y="2582069"/>
            <a:ext cx="61912" cy="61912"/>
          </a:xfrm>
          <a:prstGeom prst="ellipse">
            <a:avLst/>
          </a:prstGeom>
          <a:noFill/>
          <a:ln w="20638">
            <a:solidFill>
              <a:srgbClr val="F6F2F9"/>
            </a:solidFill>
            <a:prstDash val="solid"/>
          </a:ln>
        </p:spPr>
      </p:sp>
      <p:sp>
        <p:nvSpPr>
          <p:cNvPr id="41" name="Text 39"/>
          <p:cNvSpPr/>
          <p:nvPr/>
        </p:nvSpPr>
        <p:spPr>
          <a:xfrm>
            <a:off x="0" y="2978308"/>
            <a:ext cx="12192000" cy="205740"/>
          </a:xfrm>
          <a:prstGeom prst="rect">
            <a:avLst/>
          </a:prstGeom>
          <a:noFill/>
          <a:ln/>
        </p:spPr>
        <p:txBody>
          <a:bodyPr wrap="none" lIns="0" tIns="0" rIns="0" bIns="0" rtlCol="0" anchor="t"/>
          <a:lstStyle/>
          <a:p>
            <a:pPr algn="ctr" indent="0" marL="0">
              <a:buNone/>
            </a:pPr>
            <a:r>
              <a:rPr lang="en-US" sz="1350" b="1" dirty="0">
                <a:solidFill>
                  <a:srgbClr val="B3A6C7"/>
                </a:solidFill>
                <a:latin typeface="Microsoft YaHei" pitchFamily="34" charset="0"/>
                <a:ea typeface="Microsoft YaHei" pitchFamily="34" charset="-122"/>
                <a:cs typeface="Microsoft YaHei" pitchFamily="34" charset="-120"/>
              </a:rPr>
              <a:t>During</a:t>
            </a:r>
            <a:endParaRPr lang="en-US" sz="1350" dirty="0">
              <a:latin typeface="Microsoft YaHei" pitchFamily="34" charset="0"/>
              <a:ea typeface="Microsoft YaHei" pitchFamily="34" charset="-122"/>
              <a:cs typeface="Microsoft YaHei" pitchFamily="34" charset="-120"/>
            </a:endParaRPr>
          </a:p>
        </p:txBody>
      </p:sp>
      <p:sp>
        <p:nvSpPr>
          <p:cNvPr id="42" name="Text 40"/>
          <p:cNvSpPr/>
          <p:nvPr/>
        </p:nvSpPr>
        <p:spPr>
          <a:xfrm>
            <a:off x="0" y="3252725"/>
            <a:ext cx="12192000" cy="148590"/>
          </a:xfrm>
          <a:prstGeom prst="rect">
            <a:avLst/>
          </a:prstGeom>
          <a:noFill/>
          <a:ln/>
        </p:spPr>
        <p:txBody>
          <a:bodyPr wrap="none" lIns="0" tIns="0" rIns="0" bIns="0" rtlCol="0" anchor="t"/>
          <a:lstStyle/>
          <a:p>
            <a:pPr algn="ctr" indent="0" marL="0">
              <a:buNone/>
            </a:pPr>
            <a:r>
              <a:rPr lang="en-US" sz="975" dirty="0">
                <a:solidFill>
                  <a:srgbClr val="B3A6C7"/>
                </a:solidFill>
                <a:latin typeface="Microsoft YaHei" pitchFamily="34" charset="0"/>
                <a:ea typeface="Microsoft YaHei" pitchFamily="34" charset="-122"/>
                <a:cs typeface="Microsoft YaHei" pitchFamily="34" charset="-120"/>
              </a:rPr>
              <a:t>Inside is the promoter</a:t>
            </a:r>
            <a:pPr algn="ctr" indent="0" marL="0">
              <a:buNone/>
            </a:pPr>
            <a:r>
              <a:rPr lang="en-US" sz="975" dirty="0">
                <a:solidFill>
                  <a:srgbClr val="B3A6C7"/>
                </a:solidFill>
                <a:latin typeface="Microsoft YaHei" pitchFamily="34" charset="0"/>
                <a:ea typeface="Microsoft YaHei" pitchFamily="34" charset="-122"/>
                <a:cs typeface="Microsoft YaHei" pitchFamily="34" charset="-120"/>
              </a:rPr>
              <a:t>'</a:t>
            </a:r>
            <a:pPr algn="ctr" indent="0" marL="0">
              <a:buNone/>
            </a:pPr>
            <a:r>
              <a:rPr lang="en-US" sz="975" dirty="0">
                <a:solidFill>
                  <a:srgbClr val="B3A6C7"/>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43" name="Text 41"/>
          <p:cNvSpPr/>
          <p:nvPr/>
        </p:nvSpPr>
        <p:spPr>
          <a:xfrm>
            <a:off x="0" y="2042689"/>
            <a:ext cx="12192000"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We sell nothing inside</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8286750" y="2286000"/>
            <a:ext cx="571500" cy="571500"/>
          </a:xfrm>
          <a:prstGeom prst="ellipse">
            <a:avLst/>
          </a:prstGeom>
          <a:solidFill>
            <a:srgbClr val="E84F8A"/>
          </a:solidFill>
          <a:ln/>
        </p:spPr>
      </p:sp>
      <p:sp>
        <p:nvSpPr>
          <p:cNvPr id="45" name="Shape 43"/>
          <p:cNvSpPr/>
          <p:nvPr/>
        </p:nvSpPr>
        <p:spPr>
          <a:xfrm>
            <a:off x="8634413" y="2499519"/>
            <a:ext cx="41275" cy="7739"/>
          </a:xfrm>
          <a:custGeom>
            <a:avLst/>
            <a:gdLst/>
            <a:ahLst/>
            <a:cxnLst/>
            <a:rect l="l" t="t" r="r" b="b"/>
            <a:pathLst>
              <a:path w="41275" h="7739">
                <a:moveTo>
                  <a:pt x="0" y="0"/>
                </a:moveTo>
                <a:lnTo>
                  <a:pt x="41275" y="0"/>
                </a:lnTo>
              </a:path>
            </a:pathLst>
          </a:custGeom>
          <a:noFill/>
          <a:ln w="20638">
            <a:solidFill>
              <a:srgbClr val="1A112C"/>
            </a:solidFill>
            <a:prstDash val="solid"/>
          </a:ln>
        </p:spPr>
      </p:sp>
      <p:sp>
        <p:nvSpPr>
          <p:cNvPr id="46" name="Shape 44"/>
          <p:cNvSpPr/>
          <p:nvPr/>
        </p:nvSpPr>
        <p:spPr>
          <a:xfrm>
            <a:off x="8655050" y="2478881"/>
            <a:ext cx="7739" cy="41275"/>
          </a:xfrm>
          <a:custGeom>
            <a:avLst/>
            <a:gdLst/>
            <a:ahLst/>
            <a:cxnLst/>
            <a:rect l="l" t="t" r="r" b="b"/>
            <a:pathLst>
              <a:path w="7739" h="41275">
                <a:moveTo>
                  <a:pt x="0" y="0"/>
                </a:moveTo>
                <a:lnTo>
                  <a:pt x="0" y="41275"/>
                </a:lnTo>
              </a:path>
            </a:pathLst>
          </a:custGeom>
          <a:noFill/>
          <a:ln w="20638">
            <a:solidFill>
              <a:srgbClr val="1A112C"/>
            </a:solidFill>
            <a:prstDash val="solid"/>
          </a:ln>
        </p:spPr>
      </p:sp>
      <p:sp>
        <p:nvSpPr>
          <p:cNvPr id="47" name="Shape 45"/>
          <p:cNvSpPr/>
          <p:nvPr/>
        </p:nvSpPr>
        <p:spPr>
          <a:xfrm>
            <a:off x="8479611" y="2478799"/>
            <a:ext cx="185829" cy="185829"/>
          </a:xfrm>
          <a:custGeom>
            <a:avLst/>
            <a:gdLst/>
            <a:ahLst/>
            <a:cxnLst/>
            <a:rect l="l" t="t" r="r" b="b"/>
            <a:pathLst>
              <a:path w="185829" h="185829">
                <a:moveTo>
                  <a:pt x="185602" y="97966"/>
                </a:moveTo>
                <a:arcTo hR="92869" wR="92869" stAng="185398" swAng="15828841"/>
                <a:cubicBezTo>
                  <a:pt x="92032" y="0"/>
                  <a:pt x="94220" y="4974"/>
                  <a:pt x="92001" y="8513"/>
                </a:cubicBezTo>
                <a:arcTo hR="61912" wR="61912" stAng="12720353" swAng="-9240706"/>
                <a:cubicBezTo>
                  <a:pt x="180866" y="91610"/>
                  <a:pt x="185829" y="93787"/>
                  <a:pt x="185602" y="97966"/>
                </a:cubicBezTo>
              </a:path>
            </a:pathLst>
          </a:custGeom>
          <a:noFill/>
          <a:ln w="20638">
            <a:solidFill>
              <a:srgbClr val="1A112C"/>
            </a:solidFill>
            <a:prstDash val="solid"/>
          </a:ln>
        </p:spPr>
      </p:sp>
      <p:sp>
        <p:nvSpPr>
          <p:cNvPr id="48" name="Text 46"/>
          <p:cNvSpPr/>
          <p:nvPr/>
        </p:nvSpPr>
        <p:spPr>
          <a:xfrm>
            <a:off x="4953000" y="2978308"/>
            <a:ext cx="7239000" cy="205740"/>
          </a:xfrm>
          <a:prstGeom prst="rect">
            <a:avLst/>
          </a:prstGeom>
          <a:noFill/>
          <a:ln/>
        </p:spPr>
        <p:txBody>
          <a:bodyPr wrap="none" lIns="0" tIns="0" rIns="0" bIns="0" rtlCol="0" anchor="t"/>
          <a:lstStyle/>
          <a:p>
            <a:pPr algn="ctr" indent="0" marL="0">
              <a:buNone/>
            </a:pPr>
            <a:r>
              <a:rPr lang="en-US" sz="1350" b="1" dirty="0">
                <a:solidFill>
                  <a:srgbClr val="F6F2F9"/>
                </a:solidFill>
                <a:latin typeface="Microsoft YaHei" pitchFamily="34" charset="0"/>
                <a:ea typeface="Microsoft YaHei" pitchFamily="34" charset="-122"/>
                <a:cs typeface="Microsoft YaHei" pitchFamily="34" charset="-120"/>
              </a:rPr>
              <a:t>After</a:t>
            </a:r>
            <a:endParaRPr lang="en-US" sz="1350" dirty="0">
              <a:latin typeface="Microsoft YaHei" pitchFamily="34" charset="0"/>
              <a:ea typeface="Microsoft YaHei" pitchFamily="34" charset="-122"/>
              <a:cs typeface="Microsoft YaHei" pitchFamily="34" charset="-120"/>
            </a:endParaRPr>
          </a:p>
        </p:txBody>
      </p:sp>
      <p:sp>
        <p:nvSpPr>
          <p:cNvPr id="49" name="Text 47"/>
          <p:cNvSpPr/>
          <p:nvPr/>
        </p:nvSpPr>
        <p:spPr>
          <a:xfrm>
            <a:off x="4953000" y="3252725"/>
            <a:ext cx="7239000" cy="148590"/>
          </a:xfrm>
          <a:prstGeom prst="rect">
            <a:avLst/>
          </a:prstGeom>
          <a:noFill/>
          <a:ln/>
        </p:spPr>
        <p:txBody>
          <a:bodyPr wrap="none" lIns="0" tIns="0" rIns="0" bIns="0" rtlCol="0" anchor="t"/>
          <a:lstStyle/>
          <a:p>
            <a:pPr algn="ctr" indent="0" marL="0">
              <a:buNone/>
            </a:pPr>
            <a:r>
              <a:rPr lang="en-US" sz="975" dirty="0">
                <a:solidFill>
                  <a:srgbClr val="B3A6C7"/>
                </a:solidFill>
                <a:latin typeface="Microsoft YaHei" pitchFamily="34" charset="0"/>
                <a:ea typeface="Microsoft YaHei" pitchFamily="34" charset="-122"/>
                <a:cs typeface="Microsoft YaHei" pitchFamily="34" charset="-120"/>
              </a:rPr>
              <a:t>Find a meal</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10763250" y="2286000"/>
            <a:ext cx="571500" cy="571500"/>
          </a:xfrm>
          <a:prstGeom prst="ellipse">
            <a:avLst/>
          </a:prstGeom>
          <a:solidFill>
            <a:srgbClr val="E84F8A"/>
          </a:solidFill>
          <a:ln/>
        </p:spPr>
      </p:sp>
      <p:sp>
        <p:nvSpPr>
          <p:cNvPr id="51" name="Shape 49"/>
          <p:cNvSpPr/>
          <p:nvPr/>
        </p:nvSpPr>
        <p:spPr>
          <a:xfrm>
            <a:off x="10966450" y="2468563"/>
            <a:ext cx="165100" cy="206372"/>
          </a:xfrm>
          <a:custGeom>
            <a:avLst/>
            <a:gdLst/>
            <a:ahLst/>
            <a:cxnLst/>
            <a:rect l="l" t="t" r="r" b="b"/>
            <a:pathLst>
              <a:path w="165100" h="206372">
                <a:moveTo>
                  <a:pt x="165100" y="82550"/>
                </a:moveTo>
                <a:cubicBezTo>
                  <a:pt x="165100" y="134072"/>
                  <a:pt x="107944" y="187729"/>
                  <a:pt x="88752" y="204301"/>
                </a:cubicBezTo>
                <a:arcTo hR="10319" wR="10319" stAng="3183507" swAng="4432986"/>
                <a:cubicBezTo>
                  <a:pt x="57156" y="187729"/>
                  <a:pt x="0" y="134072"/>
                  <a:pt x="0" y="82550"/>
                </a:cubicBezTo>
                <a:arcTo hR="82550" wR="82550" stAng="10800000" swAng="10800000"/>
              </a:path>
            </a:pathLst>
          </a:custGeom>
          <a:noFill/>
          <a:ln w="20638">
            <a:solidFill>
              <a:srgbClr val="1A112C"/>
            </a:solidFill>
            <a:prstDash val="solid"/>
          </a:ln>
        </p:spPr>
      </p:sp>
      <p:sp>
        <p:nvSpPr>
          <p:cNvPr id="52" name="Shape 50"/>
          <p:cNvSpPr/>
          <p:nvPr/>
        </p:nvSpPr>
        <p:spPr>
          <a:xfrm>
            <a:off x="11018044" y="2520156"/>
            <a:ext cx="61912" cy="61912"/>
          </a:xfrm>
          <a:prstGeom prst="ellipse">
            <a:avLst/>
          </a:prstGeom>
          <a:noFill/>
          <a:ln w="20638">
            <a:solidFill>
              <a:srgbClr val="1A112C"/>
            </a:solidFill>
            <a:prstDash val="solid"/>
          </a:ln>
        </p:spPr>
      </p:sp>
      <p:sp>
        <p:nvSpPr>
          <p:cNvPr id="53" name="Text 51"/>
          <p:cNvSpPr/>
          <p:nvPr/>
        </p:nvSpPr>
        <p:spPr>
          <a:xfrm>
            <a:off x="9906000" y="2978308"/>
            <a:ext cx="2286000" cy="205740"/>
          </a:xfrm>
          <a:prstGeom prst="rect">
            <a:avLst/>
          </a:prstGeom>
          <a:noFill/>
          <a:ln/>
        </p:spPr>
        <p:txBody>
          <a:bodyPr wrap="none" lIns="0" tIns="0" rIns="0" bIns="0" rtlCol="0" anchor="t"/>
          <a:lstStyle/>
          <a:p>
            <a:pPr algn="ctr" indent="0" marL="0">
              <a:buNone/>
            </a:pPr>
            <a:r>
              <a:rPr lang="en-US" sz="1350" b="1" dirty="0">
                <a:solidFill>
                  <a:srgbClr val="F6F2F9"/>
                </a:solidFill>
                <a:latin typeface="Microsoft YaHei" pitchFamily="34" charset="0"/>
                <a:ea typeface="Microsoft YaHei" pitchFamily="34" charset="-122"/>
                <a:cs typeface="Microsoft YaHei" pitchFamily="34" charset="-120"/>
              </a:rPr>
              <a:t>Next day</a:t>
            </a:r>
            <a:endParaRPr lang="en-US" sz="1350" dirty="0">
              <a:latin typeface="Microsoft YaHei" pitchFamily="34" charset="0"/>
              <a:ea typeface="Microsoft YaHei" pitchFamily="34" charset="-122"/>
              <a:cs typeface="Microsoft YaHei" pitchFamily="34" charset="-120"/>
            </a:endParaRPr>
          </a:p>
        </p:txBody>
      </p:sp>
      <p:sp>
        <p:nvSpPr>
          <p:cNvPr id="54" name="Text 52"/>
          <p:cNvSpPr/>
          <p:nvPr/>
        </p:nvSpPr>
        <p:spPr>
          <a:xfrm>
            <a:off x="9906000" y="3252725"/>
            <a:ext cx="2286000" cy="148590"/>
          </a:xfrm>
          <a:prstGeom prst="rect">
            <a:avLst/>
          </a:prstGeom>
          <a:noFill/>
          <a:ln/>
        </p:spPr>
        <p:txBody>
          <a:bodyPr wrap="none" lIns="0" tIns="0" rIns="0" bIns="0" rtlCol="0" anchor="t"/>
          <a:lstStyle/>
          <a:p>
            <a:pPr algn="ctr" indent="0" marL="0">
              <a:buNone/>
            </a:pPr>
            <a:r>
              <a:rPr lang="en-US" sz="975" dirty="0">
                <a:solidFill>
                  <a:srgbClr val="B3A6C7"/>
                </a:solidFill>
                <a:latin typeface="Microsoft YaHei" pitchFamily="34" charset="0"/>
                <a:ea typeface="Microsoft YaHei" pitchFamily="34" charset="-122"/>
                <a:cs typeface="Microsoft YaHei" pitchFamily="34" charset="-120"/>
              </a:rPr>
              <a:t>Shops and sights</a:t>
            </a:r>
            <a:endParaRPr lang="en-US" sz="975" dirty="0">
              <a:latin typeface="Microsoft YaHei" pitchFamily="34" charset="0"/>
              <a:ea typeface="Microsoft YaHei" pitchFamily="34" charset="-122"/>
              <a:cs typeface="Microsoft YaHei" pitchFamily="34" charset="-120"/>
            </a:endParaRPr>
          </a:p>
        </p:txBody>
      </p:sp>
      <p:sp>
        <p:nvSpPr>
          <p:cNvPr id="55" name="Shape 53"/>
          <p:cNvSpPr/>
          <p:nvPr/>
        </p:nvSpPr>
        <p:spPr>
          <a:xfrm>
            <a:off x="609600" y="3733800"/>
            <a:ext cx="2857500" cy="2095500"/>
          </a:xfrm>
          <a:prstGeom prst="roundRect">
            <a:avLst>
              <a:gd name="adj" fmla="val 5455"/>
            </a:avLst>
          </a:prstGeom>
          <a:solidFill>
            <a:srgbClr val="35284E"/>
          </a:solidFill>
          <a:ln/>
        </p:spPr>
      </p:sp>
      <p:sp>
        <p:nvSpPr>
          <p:cNvPr id="56" name="Text 54"/>
          <p:cNvSpPr/>
          <p:nvPr/>
        </p:nvSpPr>
        <p:spPr>
          <a:xfrm>
            <a:off x="838200" y="3938525"/>
            <a:ext cx="11353800" cy="148590"/>
          </a:xfrm>
          <a:prstGeom prst="rect">
            <a:avLst/>
          </a:prstGeom>
          <a:noFill/>
          <a:ln/>
        </p:spPr>
        <p:txBody>
          <a:bodyPr wrap="none" lIns="0" tIns="0" rIns="0" bIns="0" rtlCol="0" anchor="t"/>
          <a:lstStyle/>
          <a:p>
            <a:pPr algn="l" indent="0" marL="0">
              <a:buNone/>
            </a:pPr>
            <a:r>
              <a:rPr lang="en-US" sz="975" b="1" dirty="0">
                <a:solidFill>
                  <a:srgbClr val="B3A6C7"/>
                </a:solidFill>
                <a:latin typeface="Microsoft YaHei" pitchFamily="34" charset="0"/>
                <a:ea typeface="Microsoft YaHei" pitchFamily="34" charset="-122"/>
                <a:cs typeface="Microsoft YaHei" pitchFamily="34" charset="-120"/>
              </a:rPr>
              <a:t>Stay two days or more</a:t>
            </a:r>
            <a:endParaRPr lang="en-US" sz="975" dirty="0">
              <a:latin typeface="Microsoft YaHei" pitchFamily="34" charset="0"/>
              <a:ea typeface="Microsoft YaHei" pitchFamily="34" charset="-122"/>
              <a:cs typeface="Microsoft YaHei" pitchFamily="34" charset="-120"/>
            </a:endParaRPr>
          </a:p>
        </p:txBody>
      </p:sp>
      <p:sp>
        <p:nvSpPr>
          <p:cNvPr id="57" name="Text 55"/>
          <p:cNvSpPr/>
          <p:nvPr/>
        </p:nvSpPr>
        <p:spPr>
          <a:xfrm>
            <a:off x="838200" y="4166514"/>
            <a:ext cx="11353800" cy="731520"/>
          </a:xfrm>
          <a:prstGeom prst="rect">
            <a:avLst/>
          </a:prstGeom>
          <a:noFill/>
          <a:ln/>
        </p:spPr>
        <p:txBody>
          <a:bodyPr wrap="none" lIns="0" tIns="0" rIns="0" bIns="0" rtlCol="0" anchor="t"/>
          <a:lstStyle/>
          <a:p>
            <a:pPr algn="l" indent="0" marL="0">
              <a:buNone/>
            </a:pPr>
            <a:r>
              <a:rPr lang="en-US" sz="4800" b="1" dirty="0">
                <a:solidFill>
                  <a:srgbClr val="E84F8A"/>
                </a:solidFill>
                <a:latin typeface="Microsoft YaHei" pitchFamily="34" charset="0"/>
                <a:ea typeface="Microsoft YaHei" pitchFamily="34" charset="-122"/>
                <a:cs typeface="Microsoft YaHei" pitchFamily="34" charset="-120"/>
              </a:rPr>
              <a:t>78.5%</a:t>
            </a:r>
            <a:endParaRPr lang="en-US" sz="4800" dirty="0">
              <a:latin typeface="Microsoft YaHei" pitchFamily="34" charset="0"/>
              <a:ea typeface="Microsoft YaHei" pitchFamily="34" charset="-122"/>
              <a:cs typeface="Microsoft YaHei" pitchFamily="34" charset="-120"/>
            </a:endParaRPr>
          </a:p>
        </p:txBody>
      </p:sp>
      <p:sp>
        <p:nvSpPr>
          <p:cNvPr id="58" name="Text 56"/>
          <p:cNvSpPr/>
          <p:nvPr/>
        </p:nvSpPr>
        <p:spPr>
          <a:xfrm>
            <a:off x="838200" y="4939012"/>
            <a:ext cx="113538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Two days 41.5%, three 24.2%, four to</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838200" y="5148562"/>
            <a:ext cx="113538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five 11.7%</a:t>
            </a:r>
            <a:endParaRPr lang="en-US" sz="1050" dirty="0">
              <a:latin typeface="Microsoft YaHei" pitchFamily="34" charset="0"/>
              <a:ea typeface="Microsoft YaHei" pitchFamily="34" charset="-122"/>
              <a:cs typeface="Microsoft YaHei" pitchFamily="34" charset="-120"/>
            </a:endParaRPr>
          </a:p>
        </p:txBody>
      </p:sp>
      <p:sp>
        <p:nvSpPr>
          <p:cNvPr id="60" name="Shape 58"/>
          <p:cNvSpPr/>
          <p:nvPr/>
        </p:nvSpPr>
        <p:spPr>
          <a:xfrm>
            <a:off x="3657600" y="3733800"/>
            <a:ext cx="7924800" cy="2095500"/>
          </a:xfrm>
          <a:prstGeom prst="roundRect">
            <a:avLst>
              <a:gd name="adj" fmla="val 5455"/>
            </a:avLst>
          </a:prstGeom>
          <a:solidFill>
            <a:srgbClr val="35284E"/>
          </a:solidFill>
          <a:ln/>
        </p:spPr>
      </p:sp>
      <p:sp>
        <p:nvSpPr>
          <p:cNvPr id="61" name="Text 59"/>
          <p:cNvSpPr/>
          <p:nvPr/>
        </p:nvSpPr>
        <p:spPr>
          <a:xfrm>
            <a:off x="3886200" y="3938525"/>
            <a:ext cx="8305800" cy="148590"/>
          </a:xfrm>
          <a:prstGeom prst="rect">
            <a:avLst/>
          </a:prstGeom>
          <a:noFill/>
          <a:ln/>
        </p:spPr>
        <p:txBody>
          <a:bodyPr wrap="none" lIns="0" tIns="0" rIns="0" bIns="0" rtlCol="0" anchor="t"/>
          <a:lstStyle/>
          <a:p>
            <a:pPr algn="l" indent="0" marL="0">
              <a:buNone/>
            </a:pPr>
            <a:r>
              <a:rPr lang="en-US" sz="975" b="1" dirty="0">
                <a:solidFill>
                  <a:srgbClr val="B3A6C7"/>
                </a:solidFill>
                <a:latin typeface="Microsoft YaHei" pitchFamily="34" charset="0"/>
                <a:ea typeface="Microsoft YaHei" pitchFamily="34" charset="-122"/>
                <a:cs typeface="Microsoft YaHei" pitchFamily="34" charset="-120"/>
              </a:rPr>
              <a:t>Share who spent on each at the destination (not how the money splits)</a:t>
            </a:r>
            <a:endParaRPr lang="en-US" sz="975" dirty="0">
              <a:latin typeface="Microsoft YaHei" pitchFamily="34" charset="0"/>
              <a:ea typeface="Microsoft YaHei" pitchFamily="34" charset="-122"/>
              <a:cs typeface="Microsoft YaHei" pitchFamily="34" charset="-120"/>
            </a:endParaRPr>
          </a:p>
        </p:txBody>
      </p:sp>
      <p:sp>
        <p:nvSpPr>
          <p:cNvPr id="62" name="Text 60"/>
          <p:cNvSpPr/>
          <p:nvPr/>
        </p:nvSpPr>
        <p:spPr>
          <a:xfrm>
            <a:off x="0" y="4291312"/>
            <a:ext cx="5048250" cy="160020"/>
          </a:xfrm>
          <a:prstGeom prst="rect">
            <a:avLst/>
          </a:prstGeom>
          <a:noFill/>
          <a:ln/>
        </p:spPr>
        <p:txBody>
          <a:bodyPr wrap="none" lIns="0" tIns="0" rIns="0" bIns="0" rtlCol="0" anchor="t"/>
          <a:lstStyle/>
          <a:p>
            <a:pPr algn="r" indent="0" marL="0">
              <a:buNone/>
            </a:pPr>
            <a:r>
              <a:rPr lang="en-US" sz="1050" b="1" dirty="0">
                <a:solidFill>
                  <a:srgbClr val="F6F2F9"/>
                </a:solidFill>
                <a:latin typeface="Microsoft YaHei" pitchFamily="34" charset="0"/>
                <a:ea typeface="Microsoft YaHei" pitchFamily="34" charset="-122"/>
                <a:cs typeface="Microsoft YaHei" pitchFamily="34" charset="-120"/>
              </a:rPr>
              <a:t>Food</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5200650" y="4295775"/>
            <a:ext cx="5248656" cy="171450"/>
          </a:xfrm>
          <a:prstGeom prst="roundRect">
            <a:avLst>
              <a:gd name="adj" fmla="val 22222"/>
            </a:avLst>
          </a:prstGeom>
          <a:solidFill>
            <a:srgbClr val="E84F8A"/>
          </a:solidFill>
          <a:ln/>
        </p:spPr>
      </p:sp>
      <p:sp>
        <p:nvSpPr>
          <p:cNvPr id="64" name="Text 62"/>
          <p:cNvSpPr/>
          <p:nvPr/>
        </p:nvSpPr>
        <p:spPr>
          <a:xfrm>
            <a:off x="10544556" y="4300837"/>
            <a:ext cx="1647444" cy="160020"/>
          </a:xfrm>
          <a:prstGeom prst="rect">
            <a:avLst/>
          </a:prstGeom>
          <a:noFill/>
          <a:ln/>
        </p:spPr>
        <p:txBody>
          <a:bodyPr wrap="none" lIns="0" tIns="0" rIns="0" bIns="0" rtlCol="0" anchor="t"/>
          <a:lstStyle/>
          <a:p>
            <a:pPr algn="l" indent="0" marL="0">
              <a:buNone/>
            </a:pPr>
            <a:r>
              <a:rPr lang="en-US" sz="1050" b="1" dirty="0">
                <a:solidFill>
                  <a:srgbClr val="ED72A1"/>
                </a:solidFill>
                <a:latin typeface="Microsoft YaHei" pitchFamily="34" charset="0"/>
                <a:ea typeface="Microsoft YaHei" pitchFamily="34" charset="-122"/>
                <a:cs typeface="Microsoft YaHei" pitchFamily="34" charset="-120"/>
              </a:rPr>
              <a:t>98.4%</a:t>
            </a:r>
            <a:endParaRPr lang="en-US" sz="1050" dirty="0">
              <a:latin typeface="Microsoft YaHei" pitchFamily="34" charset="0"/>
              <a:ea typeface="Microsoft YaHei" pitchFamily="34" charset="-122"/>
              <a:cs typeface="Microsoft YaHei" pitchFamily="34" charset="-120"/>
            </a:endParaRPr>
          </a:p>
        </p:txBody>
      </p:sp>
      <p:sp>
        <p:nvSpPr>
          <p:cNvPr id="65" name="Text 63"/>
          <p:cNvSpPr/>
          <p:nvPr/>
        </p:nvSpPr>
        <p:spPr>
          <a:xfrm>
            <a:off x="0" y="4577062"/>
            <a:ext cx="5048250" cy="160020"/>
          </a:xfrm>
          <a:prstGeom prst="rect">
            <a:avLst/>
          </a:prstGeom>
          <a:noFill/>
          <a:ln/>
        </p:spPr>
        <p:txBody>
          <a:bodyPr wrap="none" lIns="0" tIns="0" rIns="0" bIns="0" rtlCol="0" anchor="t"/>
          <a:lstStyle/>
          <a:p>
            <a:pPr algn="r" indent="0" marL="0">
              <a:buNone/>
            </a:pPr>
            <a:r>
              <a:rPr lang="en-US" sz="1050" dirty="0">
                <a:solidFill>
                  <a:srgbClr val="B3A6C7"/>
                </a:solidFill>
                <a:latin typeface="Microsoft YaHei" pitchFamily="34" charset="0"/>
                <a:ea typeface="Microsoft YaHei" pitchFamily="34" charset="-122"/>
                <a:cs typeface="Microsoft YaHei" pitchFamily="34" charset="-120"/>
              </a:rPr>
              <a:t>Tickets</a:t>
            </a:r>
            <a:endParaRPr lang="en-US" sz="1050" dirty="0">
              <a:latin typeface="Microsoft YaHei" pitchFamily="34" charset="0"/>
              <a:ea typeface="Microsoft YaHei" pitchFamily="34" charset="-122"/>
              <a:cs typeface="Microsoft YaHei" pitchFamily="34" charset="-120"/>
            </a:endParaRPr>
          </a:p>
        </p:txBody>
      </p:sp>
      <p:sp>
        <p:nvSpPr>
          <p:cNvPr id="66" name="Shape 64"/>
          <p:cNvSpPr/>
          <p:nvPr/>
        </p:nvSpPr>
        <p:spPr>
          <a:xfrm>
            <a:off x="5200650" y="4581525"/>
            <a:ext cx="5141976" cy="171450"/>
          </a:xfrm>
          <a:prstGeom prst="roundRect">
            <a:avLst>
              <a:gd name="adj" fmla="val 22222"/>
            </a:avLst>
          </a:prstGeom>
          <a:solidFill>
            <a:srgbClr val="5C4C76"/>
          </a:solidFill>
          <a:ln/>
        </p:spPr>
      </p:sp>
      <p:sp>
        <p:nvSpPr>
          <p:cNvPr id="67" name="Text 65"/>
          <p:cNvSpPr/>
          <p:nvPr/>
        </p:nvSpPr>
        <p:spPr>
          <a:xfrm>
            <a:off x="10437876" y="4586587"/>
            <a:ext cx="1754124"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96.4%</a:t>
            </a:r>
            <a:endParaRPr lang="en-US" sz="1050" dirty="0">
              <a:latin typeface="Microsoft YaHei" pitchFamily="34" charset="0"/>
              <a:ea typeface="Microsoft YaHei" pitchFamily="34" charset="-122"/>
              <a:cs typeface="Microsoft YaHei" pitchFamily="34" charset="-120"/>
            </a:endParaRPr>
          </a:p>
        </p:txBody>
      </p:sp>
      <p:sp>
        <p:nvSpPr>
          <p:cNvPr id="68" name="Text 66"/>
          <p:cNvSpPr/>
          <p:nvPr/>
        </p:nvSpPr>
        <p:spPr>
          <a:xfrm>
            <a:off x="0" y="4862812"/>
            <a:ext cx="5048250" cy="160020"/>
          </a:xfrm>
          <a:prstGeom prst="rect">
            <a:avLst/>
          </a:prstGeom>
          <a:noFill/>
          <a:ln/>
        </p:spPr>
        <p:txBody>
          <a:bodyPr wrap="none" lIns="0" tIns="0" rIns="0" bIns="0" rtlCol="0" anchor="t"/>
          <a:lstStyle/>
          <a:p>
            <a:pPr algn="r" indent="0" marL="0">
              <a:buNone/>
            </a:pPr>
            <a:r>
              <a:rPr lang="en-US" sz="1050" dirty="0">
                <a:solidFill>
                  <a:srgbClr val="B3A6C7"/>
                </a:solidFill>
                <a:latin typeface="Microsoft YaHei" pitchFamily="34" charset="0"/>
                <a:ea typeface="Microsoft YaHei" pitchFamily="34" charset="-122"/>
                <a:cs typeface="Microsoft YaHei" pitchFamily="34" charset="-120"/>
              </a:rPr>
              <a:t>City transport</a:t>
            </a:r>
            <a:endParaRPr lang="en-US" sz="1050" dirty="0">
              <a:latin typeface="Microsoft YaHei" pitchFamily="34" charset="0"/>
              <a:ea typeface="Microsoft YaHei" pitchFamily="34" charset="-122"/>
              <a:cs typeface="Microsoft YaHei" pitchFamily="34" charset="-120"/>
            </a:endParaRPr>
          </a:p>
        </p:txBody>
      </p:sp>
      <p:sp>
        <p:nvSpPr>
          <p:cNvPr id="69" name="Shape 67"/>
          <p:cNvSpPr/>
          <p:nvPr/>
        </p:nvSpPr>
        <p:spPr>
          <a:xfrm>
            <a:off x="5200650" y="4867275"/>
            <a:ext cx="3632454" cy="171450"/>
          </a:xfrm>
          <a:prstGeom prst="roundRect">
            <a:avLst>
              <a:gd name="adj" fmla="val 22222"/>
            </a:avLst>
          </a:prstGeom>
          <a:solidFill>
            <a:srgbClr val="5C4C76"/>
          </a:solidFill>
          <a:ln/>
        </p:spPr>
      </p:sp>
      <p:sp>
        <p:nvSpPr>
          <p:cNvPr id="70" name="Text 68"/>
          <p:cNvSpPr/>
          <p:nvPr/>
        </p:nvSpPr>
        <p:spPr>
          <a:xfrm>
            <a:off x="8928354" y="4872337"/>
            <a:ext cx="3263646"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68.1%</a:t>
            </a:r>
            <a:endParaRPr lang="en-US" sz="1050" dirty="0">
              <a:latin typeface="Microsoft YaHei" pitchFamily="34" charset="0"/>
              <a:ea typeface="Microsoft YaHei" pitchFamily="34" charset="-122"/>
              <a:cs typeface="Microsoft YaHei" pitchFamily="34" charset="-120"/>
            </a:endParaRPr>
          </a:p>
        </p:txBody>
      </p:sp>
      <p:sp>
        <p:nvSpPr>
          <p:cNvPr id="71" name="Text 69"/>
          <p:cNvSpPr/>
          <p:nvPr/>
        </p:nvSpPr>
        <p:spPr>
          <a:xfrm>
            <a:off x="0" y="5148562"/>
            <a:ext cx="5048250" cy="160020"/>
          </a:xfrm>
          <a:prstGeom prst="rect">
            <a:avLst/>
          </a:prstGeom>
          <a:noFill/>
          <a:ln/>
        </p:spPr>
        <p:txBody>
          <a:bodyPr wrap="none" lIns="0" tIns="0" rIns="0" bIns="0" rtlCol="0" anchor="t"/>
          <a:lstStyle/>
          <a:p>
            <a:pPr algn="r" indent="0" marL="0">
              <a:buNone/>
            </a:pPr>
            <a:r>
              <a:rPr lang="en-US" sz="1050" dirty="0">
                <a:solidFill>
                  <a:srgbClr val="B3A6C7"/>
                </a:solidFill>
                <a:latin typeface="Microsoft YaHei" pitchFamily="34" charset="0"/>
                <a:ea typeface="Microsoft YaHei" pitchFamily="34" charset="-122"/>
                <a:cs typeface="Microsoft YaHei" pitchFamily="34" charset="-120"/>
              </a:rPr>
              <a:t>Shopping, merch</a:t>
            </a:r>
            <a:endParaRPr lang="en-US" sz="1050" dirty="0">
              <a:latin typeface="Microsoft YaHei" pitchFamily="34" charset="0"/>
              <a:ea typeface="Microsoft YaHei" pitchFamily="34" charset="-122"/>
              <a:cs typeface="Microsoft YaHei" pitchFamily="34" charset="-120"/>
            </a:endParaRPr>
          </a:p>
        </p:txBody>
      </p:sp>
      <p:sp>
        <p:nvSpPr>
          <p:cNvPr id="72" name="Shape 70"/>
          <p:cNvSpPr/>
          <p:nvPr/>
        </p:nvSpPr>
        <p:spPr>
          <a:xfrm>
            <a:off x="5200650" y="5153025"/>
            <a:ext cx="3451098" cy="171450"/>
          </a:xfrm>
          <a:prstGeom prst="roundRect">
            <a:avLst>
              <a:gd name="adj" fmla="val 22222"/>
            </a:avLst>
          </a:prstGeom>
          <a:solidFill>
            <a:srgbClr val="5C4C76"/>
          </a:solidFill>
          <a:ln/>
        </p:spPr>
      </p:sp>
      <p:sp>
        <p:nvSpPr>
          <p:cNvPr id="73" name="Text 71"/>
          <p:cNvSpPr/>
          <p:nvPr/>
        </p:nvSpPr>
        <p:spPr>
          <a:xfrm>
            <a:off x="8746998" y="5158087"/>
            <a:ext cx="3445002"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64.7%</a:t>
            </a:r>
            <a:endParaRPr lang="en-US" sz="1050" dirty="0">
              <a:latin typeface="Microsoft YaHei" pitchFamily="34" charset="0"/>
              <a:ea typeface="Microsoft YaHei" pitchFamily="34" charset="-122"/>
              <a:cs typeface="Microsoft YaHei" pitchFamily="34" charset="-120"/>
            </a:endParaRPr>
          </a:p>
        </p:txBody>
      </p:sp>
      <p:sp>
        <p:nvSpPr>
          <p:cNvPr id="74" name="Text 72"/>
          <p:cNvSpPr/>
          <p:nvPr/>
        </p:nvSpPr>
        <p:spPr>
          <a:xfrm>
            <a:off x="0" y="5434312"/>
            <a:ext cx="5048250" cy="160020"/>
          </a:xfrm>
          <a:prstGeom prst="rect">
            <a:avLst/>
          </a:prstGeom>
          <a:noFill/>
          <a:ln/>
        </p:spPr>
        <p:txBody>
          <a:bodyPr wrap="none" lIns="0" tIns="0" rIns="0" bIns="0" rtlCol="0" anchor="t"/>
          <a:lstStyle/>
          <a:p>
            <a:pPr algn="r" indent="0" marL="0">
              <a:buNone/>
            </a:pPr>
            <a:r>
              <a:rPr lang="en-US" sz="1050" dirty="0">
                <a:solidFill>
                  <a:srgbClr val="B3A6C7"/>
                </a:solidFill>
                <a:latin typeface="Microsoft YaHei" pitchFamily="34" charset="0"/>
                <a:ea typeface="Microsoft YaHei" pitchFamily="34" charset="-122"/>
                <a:cs typeface="Microsoft YaHei" pitchFamily="34" charset="-120"/>
              </a:rPr>
              <a:t>Sights</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5200650" y="5438775"/>
            <a:ext cx="1610868" cy="171450"/>
          </a:xfrm>
          <a:prstGeom prst="roundRect">
            <a:avLst>
              <a:gd name="adj" fmla="val 22222"/>
            </a:avLst>
          </a:prstGeom>
          <a:solidFill>
            <a:srgbClr val="5C4C76"/>
          </a:solidFill>
          <a:ln/>
        </p:spPr>
      </p:sp>
      <p:sp>
        <p:nvSpPr>
          <p:cNvPr id="76" name="Text 74"/>
          <p:cNvSpPr/>
          <p:nvPr/>
        </p:nvSpPr>
        <p:spPr>
          <a:xfrm>
            <a:off x="6906768" y="5443837"/>
            <a:ext cx="5285232"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30.2%</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 CAPA-commissioned survey (last out-of-town show in 2024, N=830, Apr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189016" y="230745"/>
            <a:ext cx="122825" cy="122825"/>
          </a:xfrm>
          <a:custGeom>
            <a:avLst/>
            <a:gdLst/>
            <a:ahLst/>
            <a:cxnLst/>
            <a:rect l="l" t="t" r="r" b="b"/>
            <a:pathLst>
              <a:path w="122825" h="122825">
                <a:moveTo>
                  <a:pt x="4574" y="49290"/>
                </a:moveTo>
                <a:lnTo>
                  <a:pt x="53342" y="3856"/>
                </a:lnTo>
                <a:arcTo hR="14288" wR="14288" stAng="13613737" swAng="5399465"/>
                <a:lnTo>
                  <a:pt x="118969" y="53291"/>
                </a:lnTo>
                <a:arcTo hR="14288" wR="14288" stAng="19013737" swAng="5399465"/>
                <a:lnTo>
                  <a:pt x="69534" y="119013"/>
                </a:lnTo>
                <a:arcTo hR="14288" wR="14288" stAng="2829359" swAng="5400611"/>
                <a:lnTo>
                  <a:pt x="3812" y="69483"/>
                </a:lnTo>
                <a:arcTo hR="14288" wR="14288" stAng="8229359" swAng="5400611"/>
                <a:close/>
              </a:path>
            </a:pathLst>
          </a:custGeom>
          <a:solidFill>
            <a:srgbClr val="E84F8A">
              <a:alpha val="90000"/>
            </a:srgbClr>
          </a:solidFill>
          <a:ln/>
        </p:spPr>
      </p:sp>
      <p:sp>
        <p:nvSpPr>
          <p:cNvPr id="4" name="Shape 2"/>
          <p:cNvSpPr/>
          <p:nvPr/>
        </p:nvSpPr>
        <p:spPr>
          <a:xfrm>
            <a:off x="10462170" y="349746"/>
            <a:ext cx="53043" cy="57268"/>
          </a:xfrm>
          <a:custGeom>
            <a:avLst/>
            <a:gdLst/>
            <a:ahLst/>
            <a:cxnLst/>
            <a:rect l="l" t="t" r="r" b="b"/>
            <a:pathLst>
              <a:path w="53043" h="57268">
                <a:moveTo>
                  <a:pt x="33522" y="5917"/>
                </a:moveTo>
                <a:lnTo>
                  <a:pt x="50286" y="28968"/>
                </a:lnTo>
                <a:arcTo hR="14288" wR="14288" stAng="19428616" swAng="5414439"/>
                <a:lnTo>
                  <a:pt x="39428" y="54590"/>
                </a:lnTo>
                <a:arcTo hR="14288" wR="14288" stAng="3260620" swAng="5387548"/>
                <a:lnTo>
                  <a:pt x="2757" y="28301"/>
                </a:lnTo>
                <a:arcTo hR="14288" wR="14288" stAng="8628616" swAng="5414439"/>
                <a:lnTo>
                  <a:pt x="13615" y="2679"/>
                </a:lnTo>
                <a:arcTo hR="14288" wR="14288" stAng="14060620" swAng="5387548"/>
                <a:close/>
              </a:path>
            </a:pathLst>
          </a:custGeom>
          <a:solidFill>
            <a:srgbClr val="F0B429">
              <a:alpha val="90000"/>
            </a:srgbClr>
          </a:solidFill>
          <a:ln/>
        </p:spPr>
      </p:sp>
      <p:sp>
        <p:nvSpPr>
          <p:cNvPr id="5" name="Shape 3"/>
          <p:cNvSpPr/>
          <p:nvPr/>
        </p:nvSpPr>
        <p:spPr>
          <a:xfrm>
            <a:off x="10945530" y="530928"/>
            <a:ext cx="119182" cy="119222"/>
          </a:xfrm>
          <a:custGeom>
            <a:avLst/>
            <a:gdLst/>
            <a:ahLst/>
            <a:cxnLst/>
            <a:rect l="l" t="t" r="r" b="b"/>
            <a:pathLst>
              <a:path w="119182" h="119222">
                <a:moveTo>
                  <a:pt x="53559" y="1805"/>
                </a:moveTo>
                <a:lnTo>
                  <a:pt x="111852" y="34095"/>
                </a:lnTo>
                <a:arcTo hR="14288" wR="14288" stAng="17948493" swAng="5398472"/>
                <a:lnTo>
                  <a:pt x="85087" y="111819"/>
                </a:lnTo>
                <a:arcTo hR="14288" wR="14288" stAng="1728453" swAng="5407410"/>
                <a:lnTo>
                  <a:pt x="7363" y="85054"/>
                </a:lnTo>
                <a:arcTo hR="14288" wR="14288" stAng="7139481" swAng="5376318"/>
                <a:lnTo>
                  <a:pt x="34128" y="7330"/>
                </a:lnTo>
                <a:arcTo hR="14288" wR="14288" stAng="12548493" swAng="5398472"/>
                <a:close/>
              </a:path>
            </a:pathLst>
          </a:custGeom>
          <a:solidFill>
            <a:srgbClr val="4FC1E9">
              <a:alpha val="90000"/>
            </a:srgbClr>
          </a:solidFill>
          <a:ln/>
        </p:spPr>
      </p:sp>
      <p:sp>
        <p:nvSpPr>
          <p:cNvPr id="6" name="Shape 4"/>
          <p:cNvSpPr/>
          <p:nvPr/>
        </p:nvSpPr>
        <p:spPr>
          <a:xfrm>
            <a:off x="11055837" y="425942"/>
            <a:ext cx="58145" cy="49087"/>
          </a:xfrm>
          <a:custGeom>
            <a:avLst/>
            <a:gdLst/>
            <a:ahLst/>
            <a:cxnLst/>
            <a:rect l="l" t="t" r="r" b="b"/>
            <a:pathLst>
              <a:path w="58145" h="49087">
                <a:moveTo>
                  <a:pt x="13547" y="1445"/>
                </a:moveTo>
                <a:lnTo>
                  <a:pt x="42122" y="16"/>
                </a:lnTo>
                <a:arcTo hR="14288" wR="14288" stAng="16034825" swAng="5385714"/>
                <a:lnTo>
                  <a:pt x="58124" y="32497"/>
                </a:lnTo>
                <a:arcTo hR="14288" wR="14288" stAng="21411938" swAng="5409778"/>
                <a:lnTo>
                  <a:pt x="16023" y="49070"/>
                </a:lnTo>
                <a:arcTo hR="14288" wR="14288" stAng="5234825" swAng="5385714"/>
                <a:lnTo>
                  <a:pt x="21" y="16495"/>
                </a:lnTo>
                <a:arcTo hR="14288" wR="14288" stAng="10611938" swAng="5409778"/>
                <a:close/>
              </a:path>
            </a:pathLst>
          </a:custGeom>
          <a:solidFill>
            <a:srgbClr val="9BE36D">
              <a:alpha val="90000"/>
            </a:srgbClr>
          </a:solidFill>
          <a:ln/>
        </p:spPr>
      </p:sp>
      <p:sp>
        <p:nvSpPr>
          <p:cNvPr id="7" name="Shape 5"/>
          <p:cNvSpPr/>
          <p:nvPr/>
        </p:nvSpPr>
        <p:spPr>
          <a:xfrm>
            <a:off x="10722922" y="170506"/>
            <a:ext cx="122851" cy="122855"/>
          </a:xfrm>
          <a:custGeom>
            <a:avLst/>
            <a:gdLst/>
            <a:ahLst/>
            <a:cxnLst/>
            <a:rect l="l" t="t" r="r" b="b"/>
            <a:pathLst>
              <a:path w="122851" h="122855">
                <a:moveTo>
                  <a:pt x="4038" y="52283"/>
                </a:moveTo>
                <a:lnTo>
                  <a:pt x="50329" y="4373"/>
                </a:lnTo>
                <a:arcTo hR="14288" wR="14288" stAng="13436672" swAng="5396944"/>
                <a:lnTo>
                  <a:pt x="118528" y="50283"/>
                </a:lnTo>
                <a:arcTo hR="14288" wR="14288" stAng="18853151" swAng="5396409"/>
                <a:lnTo>
                  <a:pt x="72522" y="118482"/>
                </a:lnTo>
                <a:arcTo hR="14288" wR="14288" stAng="2636672" swAng="5396944"/>
                <a:lnTo>
                  <a:pt x="4323" y="72476"/>
                </a:lnTo>
                <a:arcTo hR="14288" wR="14288" stAng="8053151" swAng="5396409"/>
                <a:close/>
              </a:path>
            </a:pathLst>
          </a:custGeom>
          <a:solidFill>
            <a:srgbClr val="E84F8A">
              <a:alpha val="90000"/>
            </a:srgbClr>
          </a:solidFill>
          <a:ln/>
        </p:spPr>
      </p:sp>
      <p:sp>
        <p:nvSpPr>
          <p:cNvPr id="8" name="Shape 6"/>
          <p:cNvSpPr/>
          <p:nvPr/>
        </p:nvSpPr>
        <p:spPr>
          <a:xfrm>
            <a:off x="11811766" y="509447"/>
            <a:ext cx="61238" cy="62811"/>
          </a:xfrm>
          <a:custGeom>
            <a:avLst/>
            <a:gdLst/>
            <a:ahLst/>
            <a:cxnLst/>
            <a:rect l="l" t="t" r="r" b="b"/>
            <a:pathLst>
              <a:path w="61238" h="62811">
                <a:moveTo>
                  <a:pt x="3044" y="27954"/>
                </a:moveTo>
                <a:lnTo>
                  <a:pt x="20666" y="5475"/>
                </a:lnTo>
                <a:arcTo hR="14288" wR="14288" stAng="13085085" swAng="5382888"/>
                <a:lnTo>
                  <a:pt x="55718" y="14714"/>
                </a:lnTo>
                <a:arcTo hR="14288" wR="14288" stAng="18470991" swAng="5415050"/>
                <a:lnTo>
                  <a:pt x="40573" y="57291"/>
                </a:lnTo>
                <a:arcTo hR="14288" wR="14288" stAng="2270991" swAng="5415050"/>
                <a:lnTo>
                  <a:pt x="5521" y="48051"/>
                </a:lnTo>
                <a:arcTo hR="14288" wR="14288" stAng="7670991" swAng="5415050"/>
                <a:close/>
              </a:path>
            </a:pathLst>
          </a:custGeom>
          <a:solidFill>
            <a:srgbClr val="F0B429">
              <a:alpha val="90000"/>
            </a:srgbClr>
          </a:solidFill>
          <a:ln/>
        </p:spPr>
      </p:sp>
      <p:sp>
        <p:nvSpPr>
          <p:cNvPr id="9" name="Shape 7"/>
          <p:cNvSpPr/>
          <p:nvPr/>
        </p:nvSpPr>
        <p:spPr>
          <a:xfrm>
            <a:off x="11654365" y="510730"/>
            <a:ext cx="93623" cy="121540"/>
          </a:xfrm>
          <a:custGeom>
            <a:avLst/>
            <a:gdLst/>
            <a:ahLst/>
            <a:cxnLst/>
            <a:rect l="l" t="t" r="r" b="b"/>
            <a:pathLst>
              <a:path w="93623" h="121540">
                <a:moveTo>
                  <a:pt x="34239" y="6477"/>
                </a:moveTo>
                <a:lnTo>
                  <a:pt x="91293" y="94298"/>
                </a:lnTo>
                <a:arcTo hR="14288" wR="14288" stAng="19609011" swAng="5415279"/>
                <a:lnTo>
                  <a:pt x="79101" y="119253"/>
                </a:lnTo>
                <a:arcTo hR="14288" wR="14288" stAng="3428225" swAng="5383575"/>
                <a:lnTo>
                  <a:pt x="2330" y="27242"/>
                </a:lnTo>
                <a:arcTo hR="14288" wR="14288" stAng="8809011" swAng="5415279"/>
                <a:lnTo>
                  <a:pt x="14522" y="2286"/>
                </a:lnTo>
                <a:arcTo hR="14288" wR="14288" stAng="14228225" swAng="5383575"/>
                <a:close/>
              </a:path>
            </a:pathLst>
          </a:custGeom>
          <a:solidFill>
            <a:srgbClr val="4FC1E9">
              <a:alpha val="90000"/>
            </a:srgbClr>
          </a:solidFill>
          <a:ln/>
        </p:spPr>
      </p:sp>
      <p:sp>
        <p:nvSpPr>
          <p:cNvPr id="10" name="pptwise-slidenum-s0008"/>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9</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8</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108585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Touchpoints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Touchpoint map: four places, one job in each</a:t>
            </a:r>
            <a:endParaRPr lang="en-US" sz="2550" dirty="0">
              <a:latin typeface="Microsoft YaHei" pitchFamily="34" charset="0"/>
              <a:ea typeface="Microsoft YaHei" pitchFamily="34" charset="-122"/>
              <a:cs typeface="Microsoft YaHei" pitchFamily="34" charset="-120"/>
            </a:endParaRPr>
          </a:p>
        </p:txBody>
      </p:sp>
      <p:pic>
        <p:nvPicPr>
          <p:cNvPr id="20" name="Image 0" descr="preencoded.png">    </p:cNvPr>
          <p:cNvPicPr>
            <a:picLocks noChangeAspect="1"/>
          </p:cNvPicPr>
          <p:nvPr/>
        </p:nvPicPr>
        <p:blipFill>
          <a:blip r:embed="rId1"/>
          <a:srcRect l="16837" r="16837" t="0" b="0"/>
          <a:stretch/>
        </p:blipFill>
        <p:spPr>
          <a:xfrm>
            <a:off x="609600" y="1828800"/>
            <a:ext cx="2476500" cy="1866900"/>
          </a:xfrm>
          <a:prstGeom prst="rect">
            <a:avLst/>
          </a:prstGeom>
        </p:spPr>
      </p:pic>
      <p:sp>
        <p:nvSpPr>
          <p:cNvPr id="21" name="Shape 18"/>
          <p:cNvSpPr/>
          <p:nvPr/>
        </p:nvSpPr>
        <p:spPr>
          <a:xfrm>
            <a:off x="609600" y="1828800"/>
            <a:ext cx="95250" cy="95250"/>
          </a:xfrm>
          <a:custGeom>
            <a:avLst/>
            <a:gdLst/>
            <a:ahLst/>
            <a:cxnLst/>
            <a:rect l="l" t="t" r="r" b="b"/>
            <a:pathLst>
              <a:path w="95250" h="95250">
                <a:moveTo>
                  <a:pt x="0" y="0"/>
                </a:moveTo>
                <a:lnTo>
                  <a:pt x="95250" y="0"/>
                </a:lnTo>
                <a:arcTo hR="95250" wR="95250" stAng="16200000" swAng="-5400000"/>
                <a:close/>
              </a:path>
            </a:pathLst>
          </a:custGeom>
          <a:solidFill>
            <a:srgbClr val="2A1E3F"/>
          </a:solidFill>
          <a:ln/>
        </p:spPr>
      </p:sp>
      <p:sp>
        <p:nvSpPr>
          <p:cNvPr id="22" name="Shape 19"/>
          <p:cNvSpPr/>
          <p:nvPr/>
        </p:nvSpPr>
        <p:spPr>
          <a:xfrm>
            <a:off x="2990850" y="1828800"/>
            <a:ext cx="95250" cy="95250"/>
          </a:xfrm>
          <a:custGeom>
            <a:avLst/>
            <a:gdLst/>
            <a:ahLst/>
            <a:cxnLst/>
            <a:rect l="l" t="t" r="r" b="b"/>
            <a:pathLst>
              <a:path w="95250" h="95250">
                <a:moveTo>
                  <a:pt x="95250" y="0"/>
                </a:moveTo>
                <a:lnTo>
                  <a:pt x="95250" y="95250"/>
                </a:lnTo>
                <a:arcTo hR="95250" wR="95250" stAng="0" swAng="-5400000"/>
                <a:close/>
              </a:path>
            </a:pathLst>
          </a:custGeom>
          <a:solidFill>
            <a:srgbClr val="2A1E3F"/>
          </a:solidFill>
          <a:ln/>
        </p:spPr>
      </p:sp>
      <p:sp>
        <p:nvSpPr>
          <p:cNvPr id="23" name="Shape 20"/>
          <p:cNvSpPr/>
          <p:nvPr/>
        </p:nvSpPr>
        <p:spPr>
          <a:xfrm>
            <a:off x="2990850" y="3600450"/>
            <a:ext cx="95250" cy="95250"/>
          </a:xfrm>
          <a:custGeom>
            <a:avLst/>
            <a:gdLst/>
            <a:ahLst/>
            <a:cxnLst/>
            <a:rect l="l" t="t" r="r" b="b"/>
            <a:pathLst>
              <a:path w="95250" h="95250">
                <a:moveTo>
                  <a:pt x="95250" y="95250"/>
                </a:moveTo>
                <a:lnTo>
                  <a:pt x="0" y="95250"/>
                </a:lnTo>
                <a:arcTo hR="95250" wR="95250" stAng="5400000" swAng="-5400000"/>
                <a:close/>
              </a:path>
            </a:pathLst>
          </a:custGeom>
          <a:solidFill>
            <a:srgbClr val="2A1E3F"/>
          </a:solidFill>
          <a:ln/>
        </p:spPr>
      </p:sp>
      <p:sp>
        <p:nvSpPr>
          <p:cNvPr id="24" name="Shape 21"/>
          <p:cNvSpPr/>
          <p:nvPr/>
        </p:nvSpPr>
        <p:spPr>
          <a:xfrm>
            <a:off x="609600" y="3600450"/>
            <a:ext cx="95250" cy="95250"/>
          </a:xfrm>
          <a:custGeom>
            <a:avLst/>
            <a:gdLst/>
            <a:ahLst/>
            <a:cxnLst/>
            <a:rect l="l" t="t" r="r" b="b"/>
            <a:pathLst>
              <a:path w="95250" h="95250">
                <a:moveTo>
                  <a:pt x="0" y="95250"/>
                </a:moveTo>
                <a:lnTo>
                  <a:pt x="0" y="0"/>
                </a:lnTo>
                <a:arcTo hR="95250" wR="95250" stAng="10800000" swAng="-5400000"/>
                <a:close/>
              </a:path>
            </a:pathLst>
          </a:custGeom>
          <a:solidFill>
            <a:srgbClr val="2A1E3F"/>
          </a:solidFill>
          <a:ln/>
        </p:spPr>
      </p:sp>
      <p:sp>
        <p:nvSpPr>
          <p:cNvPr id="25" name="Shape 22"/>
          <p:cNvSpPr/>
          <p:nvPr/>
        </p:nvSpPr>
        <p:spPr>
          <a:xfrm>
            <a:off x="3209925" y="1838325"/>
            <a:ext cx="2800350" cy="1847850"/>
          </a:xfrm>
          <a:prstGeom prst="roundRect">
            <a:avLst>
              <a:gd name="adj" fmla="val 5670"/>
            </a:avLst>
          </a:prstGeom>
          <a:solidFill>
            <a:srgbClr val="35284E"/>
          </a:solidFill>
          <a:ln w="19050">
            <a:solidFill>
              <a:srgbClr val="E84F8A"/>
            </a:solidFill>
            <a:prstDash val="solid"/>
          </a:ln>
        </p:spPr>
      </p:sp>
      <p:sp>
        <p:nvSpPr>
          <p:cNvPr id="26" name="Shape 23"/>
          <p:cNvSpPr/>
          <p:nvPr/>
        </p:nvSpPr>
        <p:spPr>
          <a:xfrm>
            <a:off x="3452813" y="2101850"/>
            <a:ext cx="123825" cy="144463"/>
          </a:xfrm>
          <a:custGeom>
            <a:avLst/>
            <a:gdLst/>
            <a:ahLst/>
            <a:cxnLst/>
            <a:rect l="l" t="t" r="r" b="b"/>
            <a:pathLst>
              <a:path w="123825" h="144463">
                <a:moveTo>
                  <a:pt x="0" y="0"/>
                </a:moveTo>
                <a:lnTo>
                  <a:pt x="18058" y="126714"/>
                </a:lnTo>
                <a:arcTo hR="20637" wR="20637" stAng="10317297" swAng="-4951131"/>
                <a:lnTo>
                  <a:pt x="85542" y="144463"/>
                </a:lnTo>
                <a:arcTo hR="20637" wR="20637" stAng="5433834" swAng="-4951131"/>
                <a:lnTo>
                  <a:pt x="123825" y="0"/>
                </a:lnTo>
              </a:path>
            </a:pathLst>
          </a:custGeom>
          <a:noFill/>
          <a:ln w="20638">
            <a:solidFill>
              <a:srgbClr val="E84F8A"/>
            </a:solidFill>
            <a:prstDash val="solid"/>
          </a:ln>
        </p:spPr>
      </p:sp>
      <p:sp>
        <p:nvSpPr>
          <p:cNvPr id="27" name="Shape 24"/>
          <p:cNvSpPr/>
          <p:nvPr/>
        </p:nvSpPr>
        <p:spPr>
          <a:xfrm>
            <a:off x="3442494" y="2101850"/>
            <a:ext cx="144463" cy="7739"/>
          </a:xfrm>
          <a:custGeom>
            <a:avLst/>
            <a:gdLst/>
            <a:ahLst/>
            <a:cxnLst/>
            <a:rect l="l" t="t" r="r" b="b"/>
            <a:pathLst>
              <a:path w="144463" h="7739">
                <a:moveTo>
                  <a:pt x="0" y="0"/>
                </a:moveTo>
                <a:lnTo>
                  <a:pt x="144463" y="0"/>
                </a:lnTo>
              </a:path>
            </a:pathLst>
          </a:custGeom>
          <a:noFill/>
          <a:ln w="20638">
            <a:solidFill>
              <a:srgbClr val="E84F8A"/>
            </a:solidFill>
            <a:prstDash val="solid"/>
          </a:ln>
        </p:spPr>
      </p:sp>
      <p:sp>
        <p:nvSpPr>
          <p:cNvPr id="28" name="Shape 25"/>
          <p:cNvSpPr/>
          <p:nvPr/>
        </p:nvSpPr>
        <p:spPr>
          <a:xfrm>
            <a:off x="3463131" y="2168896"/>
            <a:ext cx="103188" cy="10371"/>
          </a:xfrm>
          <a:custGeom>
            <a:avLst/>
            <a:gdLst/>
            <a:ahLst/>
            <a:cxnLst/>
            <a:rect l="l" t="t" r="r" b="b"/>
            <a:pathLst>
              <a:path w="103188" h="10371">
                <a:moveTo>
                  <a:pt x="0" y="5185"/>
                </a:moveTo>
                <a:arcTo hR="66762" wR="66762" stAng="14836164" swAng="2727673"/>
                <a:arcTo hR="66762" wR="66762" stAng="6763836" swAng="-2727673"/>
              </a:path>
            </a:pathLst>
          </a:custGeom>
          <a:noFill/>
          <a:ln w="20638">
            <a:solidFill>
              <a:srgbClr val="E84F8A"/>
            </a:solidFill>
            <a:prstDash val="solid"/>
          </a:ln>
        </p:spPr>
      </p:sp>
      <p:sp>
        <p:nvSpPr>
          <p:cNvPr id="29" name="Shape 26"/>
          <p:cNvSpPr/>
          <p:nvPr/>
        </p:nvSpPr>
        <p:spPr>
          <a:xfrm>
            <a:off x="3514725" y="2039938"/>
            <a:ext cx="30956" cy="61912"/>
          </a:xfrm>
          <a:custGeom>
            <a:avLst/>
            <a:gdLst/>
            <a:ahLst/>
            <a:cxnLst/>
            <a:rect l="l" t="t" r="r" b="b"/>
            <a:pathLst>
              <a:path w="30956" h="61912">
                <a:moveTo>
                  <a:pt x="0" y="61912"/>
                </a:moveTo>
                <a:lnTo>
                  <a:pt x="10319" y="0"/>
                </a:lnTo>
                <a:lnTo>
                  <a:pt x="30956" y="0"/>
                </a:lnTo>
              </a:path>
            </a:pathLst>
          </a:custGeom>
          <a:noFill/>
          <a:ln w="20638">
            <a:solidFill>
              <a:srgbClr val="E84F8A"/>
            </a:solidFill>
            <a:prstDash val="solid"/>
          </a:ln>
        </p:spPr>
      </p:sp>
      <p:sp>
        <p:nvSpPr>
          <p:cNvPr id="30" name="Text 27"/>
          <p:cNvSpPr/>
          <p:nvPr/>
        </p:nvSpPr>
        <p:spPr>
          <a:xfrm>
            <a:off x="3752850" y="2018452"/>
            <a:ext cx="84391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Outside</a:t>
            </a:r>
            <a:endParaRPr lang="en-US" sz="1800" dirty="0">
              <a:latin typeface="Microsoft YaHei" pitchFamily="34" charset="0"/>
              <a:ea typeface="Microsoft YaHei" pitchFamily="34" charset="-122"/>
              <a:cs typeface="Microsoft YaHei" pitchFamily="34" charset="-120"/>
            </a:endParaRPr>
          </a:p>
        </p:txBody>
      </p:sp>
      <p:sp>
        <p:nvSpPr>
          <p:cNvPr id="31" name="Text 28"/>
          <p:cNvSpPr/>
          <p:nvPr/>
        </p:nvSpPr>
        <p:spPr>
          <a:xfrm>
            <a:off x="3390900" y="2491810"/>
            <a:ext cx="88011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A drink station, fresh cups, a code</a:t>
            </a:r>
            <a:endParaRPr lang="en-US" sz="1200" dirty="0">
              <a:latin typeface="Microsoft YaHei" pitchFamily="34" charset="0"/>
              <a:ea typeface="Microsoft YaHei" pitchFamily="34" charset="-122"/>
              <a:cs typeface="Microsoft YaHei" pitchFamily="34" charset="-120"/>
            </a:endParaRPr>
          </a:p>
        </p:txBody>
      </p:sp>
      <p:sp>
        <p:nvSpPr>
          <p:cNvPr id="32" name="Text 29"/>
          <p:cNvSpPr/>
          <p:nvPr/>
        </p:nvSpPr>
        <p:spPr>
          <a:xfrm>
            <a:off x="3390900" y="2739460"/>
            <a:ext cx="88011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on each</a:t>
            </a:r>
            <a:endParaRPr lang="en-US" sz="1200" dirty="0">
              <a:latin typeface="Microsoft YaHei" pitchFamily="34" charset="0"/>
              <a:ea typeface="Microsoft YaHei" pitchFamily="34" charset="-122"/>
              <a:cs typeface="Microsoft YaHei" pitchFamily="34" charset="-120"/>
            </a:endParaRPr>
          </a:p>
        </p:txBody>
      </p:sp>
      <p:sp>
        <p:nvSpPr>
          <p:cNvPr id="33" name="Text 30"/>
          <p:cNvSpPr/>
          <p:nvPr/>
        </p:nvSpPr>
        <p:spPr>
          <a:xfrm>
            <a:off x="3390900" y="3299989"/>
            <a:ext cx="88011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Illustration (AI-generated)</a:t>
            </a:r>
            <a:endParaRPr lang="en-US" sz="900" dirty="0">
              <a:latin typeface="Microsoft YaHei" pitchFamily="34" charset="0"/>
              <a:ea typeface="Microsoft YaHei" pitchFamily="34" charset="-122"/>
              <a:cs typeface="Microsoft YaHei" pitchFamily="34" charset="-120"/>
            </a:endParaRPr>
          </a:p>
        </p:txBody>
      </p:sp>
      <p:pic>
        <p:nvPicPr>
          <p:cNvPr id="34" name="Image 1" descr="preencoded.png">    </p:cNvPr>
          <p:cNvPicPr>
            <a:picLocks noChangeAspect="1"/>
          </p:cNvPicPr>
          <p:nvPr/>
        </p:nvPicPr>
        <p:blipFill>
          <a:blip r:embed="rId2"/>
          <a:srcRect l="5782" r="5782" t="0" b="0"/>
          <a:stretch/>
        </p:blipFill>
        <p:spPr>
          <a:xfrm>
            <a:off x="6172200" y="1828800"/>
            <a:ext cx="2476500" cy="1866900"/>
          </a:xfrm>
          <a:prstGeom prst="rect">
            <a:avLst/>
          </a:prstGeom>
        </p:spPr>
      </p:pic>
      <p:sp>
        <p:nvSpPr>
          <p:cNvPr id="35" name="Shape 31"/>
          <p:cNvSpPr/>
          <p:nvPr/>
        </p:nvSpPr>
        <p:spPr>
          <a:xfrm>
            <a:off x="6172200" y="1828800"/>
            <a:ext cx="95250" cy="95250"/>
          </a:xfrm>
          <a:custGeom>
            <a:avLst/>
            <a:gdLst/>
            <a:ahLst/>
            <a:cxnLst/>
            <a:rect l="l" t="t" r="r" b="b"/>
            <a:pathLst>
              <a:path w="95250" h="95250">
                <a:moveTo>
                  <a:pt x="0" y="0"/>
                </a:moveTo>
                <a:lnTo>
                  <a:pt x="95250" y="0"/>
                </a:lnTo>
                <a:arcTo hR="95250" wR="95250" stAng="16200000" swAng="-5400000"/>
                <a:close/>
              </a:path>
            </a:pathLst>
          </a:custGeom>
          <a:solidFill>
            <a:srgbClr val="2A1E3F"/>
          </a:solidFill>
          <a:ln/>
        </p:spPr>
      </p:sp>
      <p:sp>
        <p:nvSpPr>
          <p:cNvPr id="36" name="Shape 32"/>
          <p:cNvSpPr/>
          <p:nvPr/>
        </p:nvSpPr>
        <p:spPr>
          <a:xfrm>
            <a:off x="8553450" y="1828800"/>
            <a:ext cx="95250" cy="95250"/>
          </a:xfrm>
          <a:custGeom>
            <a:avLst/>
            <a:gdLst/>
            <a:ahLst/>
            <a:cxnLst/>
            <a:rect l="l" t="t" r="r" b="b"/>
            <a:pathLst>
              <a:path w="95250" h="95250">
                <a:moveTo>
                  <a:pt x="95250" y="0"/>
                </a:moveTo>
                <a:lnTo>
                  <a:pt x="95250" y="95250"/>
                </a:lnTo>
                <a:arcTo hR="95250" wR="95250" stAng="0" swAng="-5400000"/>
                <a:close/>
              </a:path>
            </a:pathLst>
          </a:custGeom>
          <a:solidFill>
            <a:srgbClr val="2A1E3F"/>
          </a:solidFill>
          <a:ln/>
        </p:spPr>
      </p:sp>
      <p:sp>
        <p:nvSpPr>
          <p:cNvPr id="37" name="Shape 33"/>
          <p:cNvSpPr/>
          <p:nvPr/>
        </p:nvSpPr>
        <p:spPr>
          <a:xfrm>
            <a:off x="8553450" y="3600450"/>
            <a:ext cx="95250" cy="95250"/>
          </a:xfrm>
          <a:custGeom>
            <a:avLst/>
            <a:gdLst/>
            <a:ahLst/>
            <a:cxnLst/>
            <a:rect l="l" t="t" r="r" b="b"/>
            <a:pathLst>
              <a:path w="95250" h="95250">
                <a:moveTo>
                  <a:pt x="95250" y="95250"/>
                </a:moveTo>
                <a:lnTo>
                  <a:pt x="0" y="95250"/>
                </a:lnTo>
                <a:arcTo hR="95250" wR="95250" stAng="5400000" swAng="-5400000"/>
                <a:close/>
              </a:path>
            </a:pathLst>
          </a:custGeom>
          <a:solidFill>
            <a:srgbClr val="2A1E3F"/>
          </a:solidFill>
          <a:ln/>
        </p:spPr>
      </p:sp>
      <p:sp>
        <p:nvSpPr>
          <p:cNvPr id="38" name="Shape 34"/>
          <p:cNvSpPr/>
          <p:nvPr/>
        </p:nvSpPr>
        <p:spPr>
          <a:xfrm>
            <a:off x="6172200" y="3600450"/>
            <a:ext cx="95250" cy="95250"/>
          </a:xfrm>
          <a:custGeom>
            <a:avLst/>
            <a:gdLst/>
            <a:ahLst/>
            <a:cxnLst/>
            <a:rect l="l" t="t" r="r" b="b"/>
            <a:pathLst>
              <a:path w="95250" h="95250">
                <a:moveTo>
                  <a:pt x="0" y="95250"/>
                </a:moveTo>
                <a:lnTo>
                  <a:pt x="0" y="0"/>
                </a:lnTo>
                <a:arcTo hR="95250" wR="95250" stAng="10800000" swAng="-5400000"/>
                <a:close/>
              </a:path>
            </a:pathLst>
          </a:custGeom>
          <a:solidFill>
            <a:srgbClr val="2A1E3F"/>
          </a:solidFill>
          <a:ln/>
        </p:spPr>
      </p:sp>
      <p:sp>
        <p:nvSpPr>
          <p:cNvPr id="39" name="Shape 35"/>
          <p:cNvSpPr/>
          <p:nvPr/>
        </p:nvSpPr>
        <p:spPr>
          <a:xfrm>
            <a:off x="8763000" y="1828800"/>
            <a:ext cx="2819400" cy="1866900"/>
          </a:xfrm>
          <a:prstGeom prst="roundRect">
            <a:avLst>
              <a:gd name="adj" fmla="val 6122"/>
            </a:avLst>
          </a:prstGeom>
          <a:solidFill>
            <a:srgbClr val="35284E"/>
          </a:solidFill>
          <a:ln/>
        </p:spPr>
      </p:sp>
      <p:sp>
        <p:nvSpPr>
          <p:cNvPr id="40" name="Shape 36"/>
          <p:cNvSpPr/>
          <p:nvPr/>
        </p:nvSpPr>
        <p:spPr>
          <a:xfrm>
            <a:off x="8974113" y="2039913"/>
            <a:ext cx="206424" cy="206424"/>
          </a:xfrm>
          <a:custGeom>
            <a:avLst/>
            <a:gdLst/>
            <a:ahLst/>
            <a:cxnLst/>
            <a:rect l="l" t="t" r="r" b="b"/>
            <a:pathLst>
              <a:path w="206424" h="206424">
                <a:moveTo>
                  <a:pt x="93069" y="8424"/>
                </a:moveTo>
                <a:arcTo hR="10319" wR="10319" stAng="11434791" swAng="9530419"/>
                <a:lnTo>
                  <a:pt x="124201" y="65776"/>
                </a:lnTo>
                <a:arcTo hR="20637" wR="20637" stAng="10158158" swAng="-4116317"/>
                <a:lnTo>
                  <a:pt x="198000" y="93069"/>
                </a:lnTo>
                <a:arcTo hR="10319" wR="10319" stAng="16834791" swAng="9530419"/>
                <a:lnTo>
                  <a:pt x="140649" y="124201"/>
                </a:lnTo>
                <a:arcTo hR="20637" wR="20637" stAng="15558158" swAng="-4116317"/>
                <a:lnTo>
                  <a:pt x="113356" y="198000"/>
                </a:lnTo>
                <a:arcTo hR="10319" wR="10319" stAng="634791" swAng="9530419"/>
                <a:lnTo>
                  <a:pt x="82224" y="140649"/>
                </a:lnTo>
                <a:arcTo hR="20637" wR="20637" stAng="20958158" swAng="-4116317"/>
                <a:lnTo>
                  <a:pt x="8424" y="113356"/>
                </a:lnTo>
                <a:arcTo hR="10319" wR="10319" stAng="6034791" swAng="9530419"/>
                <a:lnTo>
                  <a:pt x="65776" y="82224"/>
                </a:lnTo>
                <a:arcTo hR="20637" wR="20637" stAng="4758158" swAng="-4116317"/>
                <a:close/>
              </a:path>
            </a:pathLst>
          </a:custGeom>
          <a:noFill/>
          <a:ln w="20638">
            <a:solidFill>
              <a:srgbClr val="B3A6C7"/>
            </a:solidFill>
            <a:prstDash val="solid"/>
          </a:ln>
        </p:spPr>
      </p:sp>
      <p:sp>
        <p:nvSpPr>
          <p:cNvPr id="41" name="Shape 37"/>
          <p:cNvSpPr/>
          <p:nvPr/>
        </p:nvSpPr>
        <p:spPr>
          <a:xfrm>
            <a:off x="9159875" y="2039938"/>
            <a:ext cx="7739" cy="41275"/>
          </a:xfrm>
          <a:custGeom>
            <a:avLst/>
            <a:gdLst/>
            <a:ahLst/>
            <a:cxnLst/>
            <a:rect l="l" t="t" r="r" b="b"/>
            <a:pathLst>
              <a:path w="7739" h="41275">
                <a:moveTo>
                  <a:pt x="0" y="0"/>
                </a:moveTo>
                <a:lnTo>
                  <a:pt x="0" y="41275"/>
                </a:lnTo>
              </a:path>
            </a:pathLst>
          </a:custGeom>
          <a:noFill/>
          <a:ln w="20638">
            <a:solidFill>
              <a:srgbClr val="B3A6C7"/>
            </a:solidFill>
            <a:prstDash val="solid"/>
          </a:ln>
        </p:spPr>
      </p:sp>
      <p:sp>
        <p:nvSpPr>
          <p:cNvPr id="42" name="Shape 38"/>
          <p:cNvSpPr/>
          <p:nvPr/>
        </p:nvSpPr>
        <p:spPr>
          <a:xfrm>
            <a:off x="9139238" y="2060575"/>
            <a:ext cx="41275" cy="7739"/>
          </a:xfrm>
          <a:custGeom>
            <a:avLst/>
            <a:gdLst/>
            <a:ahLst/>
            <a:cxnLst/>
            <a:rect l="l" t="t" r="r" b="b"/>
            <a:pathLst>
              <a:path w="41275" h="7739">
                <a:moveTo>
                  <a:pt x="41275" y="0"/>
                </a:moveTo>
                <a:lnTo>
                  <a:pt x="0" y="0"/>
                </a:lnTo>
              </a:path>
            </a:pathLst>
          </a:custGeom>
          <a:noFill/>
          <a:ln w="20638">
            <a:solidFill>
              <a:srgbClr val="B3A6C7"/>
            </a:solidFill>
            <a:prstDash val="solid"/>
          </a:ln>
        </p:spPr>
      </p:sp>
      <p:sp>
        <p:nvSpPr>
          <p:cNvPr id="43" name="Shape 39"/>
          <p:cNvSpPr/>
          <p:nvPr/>
        </p:nvSpPr>
        <p:spPr>
          <a:xfrm>
            <a:off x="8974138" y="2205038"/>
            <a:ext cx="41275" cy="41275"/>
          </a:xfrm>
          <a:prstGeom prst="ellipse">
            <a:avLst/>
          </a:prstGeom>
          <a:noFill/>
          <a:ln w="20638">
            <a:solidFill>
              <a:srgbClr val="B3A6C7"/>
            </a:solidFill>
            <a:prstDash val="solid"/>
          </a:ln>
        </p:spPr>
      </p:sp>
      <p:sp>
        <p:nvSpPr>
          <p:cNvPr id="44" name="Text 40"/>
          <p:cNvSpPr/>
          <p:nvPr/>
        </p:nvSpPr>
        <p:spPr>
          <a:xfrm>
            <a:off x="9315450" y="2018452"/>
            <a:ext cx="28765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Inside</a:t>
            </a:r>
            <a:endParaRPr lang="en-US" sz="1800" dirty="0">
              <a:latin typeface="Microsoft YaHei" pitchFamily="34" charset="0"/>
              <a:ea typeface="Microsoft YaHei" pitchFamily="34" charset="-122"/>
              <a:cs typeface="Microsoft YaHei" pitchFamily="34" charset="-120"/>
            </a:endParaRPr>
          </a:p>
        </p:txBody>
      </p:sp>
      <p:sp>
        <p:nvSpPr>
          <p:cNvPr id="45" name="Text 41"/>
          <p:cNvSpPr/>
          <p:nvPr/>
        </p:nvSpPr>
        <p:spPr>
          <a:xfrm>
            <a:off x="8953500" y="2491810"/>
            <a:ext cx="32385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Only what the promoter allows</a:t>
            </a:r>
            <a:endParaRPr lang="en-US" sz="1200" dirty="0">
              <a:latin typeface="Microsoft YaHei" pitchFamily="34" charset="0"/>
              <a:ea typeface="Microsoft YaHei" pitchFamily="34" charset="-122"/>
              <a:cs typeface="Microsoft YaHei" pitchFamily="34" charset="-120"/>
            </a:endParaRPr>
          </a:p>
        </p:txBody>
      </p:sp>
      <p:sp>
        <p:nvSpPr>
          <p:cNvPr id="46" name="Text 42"/>
          <p:cNvSpPr/>
          <p:nvPr/>
        </p:nvSpPr>
        <p:spPr>
          <a:xfrm>
            <a:off x="8953500" y="3299989"/>
            <a:ext cx="32385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Illustration (AI-generated)</a:t>
            </a:r>
            <a:endParaRPr lang="en-US" sz="900" dirty="0">
              <a:latin typeface="Microsoft YaHei" pitchFamily="34" charset="0"/>
              <a:ea typeface="Microsoft YaHei" pitchFamily="34" charset="-122"/>
              <a:cs typeface="Microsoft YaHei" pitchFamily="34" charset="-120"/>
            </a:endParaRPr>
          </a:p>
        </p:txBody>
      </p:sp>
      <p:pic>
        <p:nvPicPr>
          <p:cNvPr id="47" name="Image 2" descr="preencoded.png">    </p:cNvPr>
          <p:cNvPicPr>
            <a:picLocks noChangeAspect="1"/>
          </p:cNvPicPr>
          <p:nvPr/>
        </p:nvPicPr>
        <p:blipFill>
          <a:blip r:embed="rId3"/>
          <a:srcRect l="5782" r="5782" t="0" b="0"/>
          <a:stretch/>
        </p:blipFill>
        <p:spPr>
          <a:xfrm>
            <a:off x="609600" y="3867150"/>
            <a:ext cx="2476500" cy="1866900"/>
          </a:xfrm>
          <a:prstGeom prst="rect">
            <a:avLst/>
          </a:prstGeom>
        </p:spPr>
      </p:pic>
      <p:sp>
        <p:nvSpPr>
          <p:cNvPr id="48" name="Shape 43"/>
          <p:cNvSpPr/>
          <p:nvPr/>
        </p:nvSpPr>
        <p:spPr>
          <a:xfrm>
            <a:off x="609600" y="3867150"/>
            <a:ext cx="95250" cy="95250"/>
          </a:xfrm>
          <a:custGeom>
            <a:avLst/>
            <a:gdLst/>
            <a:ahLst/>
            <a:cxnLst/>
            <a:rect l="l" t="t" r="r" b="b"/>
            <a:pathLst>
              <a:path w="95250" h="95250">
                <a:moveTo>
                  <a:pt x="0" y="0"/>
                </a:moveTo>
                <a:lnTo>
                  <a:pt x="95250" y="0"/>
                </a:lnTo>
                <a:arcTo hR="95250" wR="95250" stAng="16200000" swAng="-5400000"/>
                <a:close/>
              </a:path>
            </a:pathLst>
          </a:custGeom>
          <a:solidFill>
            <a:srgbClr val="2A1E3F"/>
          </a:solidFill>
          <a:ln/>
        </p:spPr>
      </p:sp>
      <p:sp>
        <p:nvSpPr>
          <p:cNvPr id="49" name="Shape 44"/>
          <p:cNvSpPr/>
          <p:nvPr/>
        </p:nvSpPr>
        <p:spPr>
          <a:xfrm>
            <a:off x="2990850" y="3867150"/>
            <a:ext cx="95250" cy="95250"/>
          </a:xfrm>
          <a:custGeom>
            <a:avLst/>
            <a:gdLst/>
            <a:ahLst/>
            <a:cxnLst/>
            <a:rect l="l" t="t" r="r" b="b"/>
            <a:pathLst>
              <a:path w="95250" h="95250">
                <a:moveTo>
                  <a:pt x="95250" y="0"/>
                </a:moveTo>
                <a:lnTo>
                  <a:pt x="95250" y="95250"/>
                </a:lnTo>
                <a:arcTo hR="95250" wR="95250" stAng="0" swAng="-5400000"/>
                <a:close/>
              </a:path>
            </a:pathLst>
          </a:custGeom>
          <a:solidFill>
            <a:srgbClr val="2A1E3F"/>
          </a:solidFill>
          <a:ln/>
        </p:spPr>
      </p:sp>
      <p:sp>
        <p:nvSpPr>
          <p:cNvPr id="50" name="Shape 45"/>
          <p:cNvSpPr/>
          <p:nvPr/>
        </p:nvSpPr>
        <p:spPr>
          <a:xfrm>
            <a:off x="2990850" y="5638800"/>
            <a:ext cx="95250" cy="95250"/>
          </a:xfrm>
          <a:custGeom>
            <a:avLst/>
            <a:gdLst/>
            <a:ahLst/>
            <a:cxnLst/>
            <a:rect l="l" t="t" r="r" b="b"/>
            <a:pathLst>
              <a:path w="95250" h="95250">
                <a:moveTo>
                  <a:pt x="95250" y="95250"/>
                </a:moveTo>
                <a:lnTo>
                  <a:pt x="0" y="95250"/>
                </a:lnTo>
                <a:arcTo hR="95250" wR="95250" stAng="5400000" swAng="-5400000"/>
                <a:close/>
              </a:path>
            </a:pathLst>
          </a:custGeom>
          <a:solidFill>
            <a:srgbClr val="2A1E3F"/>
          </a:solidFill>
          <a:ln/>
        </p:spPr>
      </p:sp>
      <p:sp>
        <p:nvSpPr>
          <p:cNvPr id="51" name="Shape 46"/>
          <p:cNvSpPr/>
          <p:nvPr/>
        </p:nvSpPr>
        <p:spPr>
          <a:xfrm>
            <a:off x="609600" y="5638800"/>
            <a:ext cx="95250" cy="95250"/>
          </a:xfrm>
          <a:custGeom>
            <a:avLst/>
            <a:gdLst/>
            <a:ahLst/>
            <a:cxnLst/>
            <a:rect l="l" t="t" r="r" b="b"/>
            <a:pathLst>
              <a:path w="95250" h="95250">
                <a:moveTo>
                  <a:pt x="0" y="95250"/>
                </a:moveTo>
                <a:lnTo>
                  <a:pt x="0" y="0"/>
                </a:lnTo>
                <a:arcTo hR="95250" wR="95250" stAng="10800000" swAng="-5400000"/>
                <a:close/>
              </a:path>
            </a:pathLst>
          </a:custGeom>
          <a:solidFill>
            <a:srgbClr val="2A1E3F"/>
          </a:solidFill>
          <a:ln/>
        </p:spPr>
      </p:sp>
      <p:sp>
        <p:nvSpPr>
          <p:cNvPr id="52" name="Shape 47"/>
          <p:cNvSpPr/>
          <p:nvPr/>
        </p:nvSpPr>
        <p:spPr>
          <a:xfrm>
            <a:off x="3200400" y="3867150"/>
            <a:ext cx="2819400" cy="1866900"/>
          </a:xfrm>
          <a:prstGeom prst="roundRect">
            <a:avLst>
              <a:gd name="adj" fmla="val 6122"/>
            </a:avLst>
          </a:prstGeom>
          <a:solidFill>
            <a:srgbClr val="35284E"/>
          </a:solidFill>
          <a:ln/>
        </p:spPr>
      </p:sp>
      <p:sp>
        <p:nvSpPr>
          <p:cNvPr id="53" name="Shape 48"/>
          <p:cNvSpPr/>
          <p:nvPr/>
        </p:nvSpPr>
        <p:spPr>
          <a:xfrm>
            <a:off x="3576638" y="4109244"/>
            <a:ext cx="41275" cy="7739"/>
          </a:xfrm>
          <a:custGeom>
            <a:avLst/>
            <a:gdLst/>
            <a:ahLst/>
            <a:cxnLst/>
            <a:rect l="l" t="t" r="r" b="b"/>
            <a:pathLst>
              <a:path w="41275" h="7739">
                <a:moveTo>
                  <a:pt x="0" y="0"/>
                </a:moveTo>
                <a:lnTo>
                  <a:pt x="41275" y="0"/>
                </a:lnTo>
              </a:path>
            </a:pathLst>
          </a:custGeom>
          <a:noFill/>
          <a:ln w="20638">
            <a:solidFill>
              <a:srgbClr val="B3A6C7"/>
            </a:solidFill>
            <a:prstDash val="solid"/>
          </a:ln>
        </p:spPr>
      </p:sp>
      <p:sp>
        <p:nvSpPr>
          <p:cNvPr id="54" name="Shape 49"/>
          <p:cNvSpPr/>
          <p:nvPr/>
        </p:nvSpPr>
        <p:spPr>
          <a:xfrm>
            <a:off x="3597275" y="4088606"/>
            <a:ext cx="7739" cy="41275"/>
          </a:xfrm>
          <a:custGeom>
            <a:avLst/>
            <a:gdLst/>
            <a:ahLst/>
            <a:cxnLst/>
            <a:rect l="l" t="t" r="r" b="b"/>
            <a:pathLst>
              <a:path w="7739" h="41275">
                <a:moveTo>
                  <a:pt x="0" y="0"/>
                </a:moveTo>
                <a:lnTo>
                  <a:pt x="0" y="41275"/>
                </a:lnTo>
              </a:path>
            </a:pathLst>
          </a:custGeom>
          <a:noFill/>
          <a:ln w="20638">
            <a:solidFill>
              <a:srgbClr val="B3A6C7"/>
            </a:solidFill>
            <a:prstDash val="solid"/>
          </a:ln>
        </p:spPr>
      </p:sp>
      <p:sp>
        <p:nvSpPr>
          <p:cNvPr id="55" name="Shape 50"/>
          <p:cNvSpPr/>
          <p:nvPr/>
        </p:nvSpPr>
        <p:spPr>
          <a:xfrm>
            <a:off x="3421836" y="4088524"/>
            <a:ext cx="185829" cy="185829"/>
          </a:xfrm>
          <a:custGeom>
            <a:avLst/>
            <a:gdLst/>
            <a:ahLst/>
            <a:cxnLst/>
            <a:rect l="l" t="t" r="r" b="b"/>
            <a:pathLst>
              <a:path w="185829" h="185829">
                <a:moveTo>
                  <a:pt x="185602" y="97966"/>
                </a:moveTo>
                <a:arcTo hR="92869" wR="92869" stAng="185398" swAng="15828841"/>
                <a:cubicBezTo>
                  <a:pt x="92032" y="0"/>
                  <a:pt x="94220" y="4974"/>
                  <a:pt x="92001" y="8513"/>
                </a:cubicBezTo>
                <a:arcTo hR="61912" wR="61912" stAng="12720353" swAng="-9240706"/>
                <a:cubicBezTo>
                  <a:pt x="180866" y="91610"/>
                  <a:pt x="185829" y="93787"/>
                  <a:pt x="185602" y="97966"/>
                </a:cubicBezTo>
              </a:path>
            </a:pathLst>
          </a:custGeom>
          <a:noFill/>
          <a:ln w="20638">
            <a:solidFill>
              <a:srgbClr val="B3A6C7"/>
            </a:solidFill>
            <a:prstDash val="solid"/>
          </a:ln>
        </p:spPr>
      </p:sp>
      <p:sp>
        <p:nvSpPr>
          <p:cNvPr id="56" name="Text 51"/>
          <p:cNvSpPr/>
          <p:nvPr/>
        </p:nvSpPr>
        <p:spPr>
          <a:xfrm>
            <a:off x="3752850" y="4056802"/>
            <a:ext cx="84391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After</a:t>
            </a:r>
            <a:endParaRPr lang="en-US" sz="1800" dirty="0">
              <a:latin typeface="Microsoft YaHei" pitchFamily="34" charset="0"/>
              <a:ea typeface="Microsoft YaHei" pitchFamily="34" charset="-122"/>
              <a:cs typeface="Microsoft YaHei" pitchFamily="34" charset="-120"/>
            </a:endParaRPr>
          </a:p>
        </p:txBody>
      </p:sp>
      <p:sp>
        <p:nvSpPr>
          <p:cNvPr id="57" name="Text 52"/>
          <p:cNvSpPr/>
          <p:nvPr/>
        </p:nvSpPr>
        <p:spPr>
          <a:xfrm>
            <a:off x="3390900" y="4530160"/>
            <a:ext cx="88011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Drinks at shuttle stops,</a:t>
            </a:r>
            <a:endParaRPr lang="en-US" sz="1200" dirty="0">
              <a:latin typeface="Microsoft YaHei" pitchFamily="34" charset="0"/>
              <a:ea typeface="Microsoft YaHei" pitchFamily="34" charset="-122"/>
              <a:cs typeface="Microsoft YaHei" pitchFamily="34" charset="-120"/>
            </a:endParaRPr>
          </a:p>
        </p:txBody>
      </p:sp>
      <p:sp>
        <p:nvSpPr>
          <p:cNvPr id="58" name="Text 53"/>
          <p:cNvSpPr/>
          <p:nvPr/>
        </p:nvSpPr>
        <p:spPr>
          <a:xfrm>
            <a:off x="3390900" y="4777810"/>
            <a:ext cx="88011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store vouchers</a:t>
            </a:r>
            <a:endParaRPr lang="en-US" sz="1200" dirty="0">
              <a:latin typeface="Microsoft YaHei" pitchFamily="34" charset="0"/>
              <a:ea typeface="Microsoft YaHei" pitchFamily="34" charset="-122"/>
              <a:cs typeface="Microsoft YaHei" pitchFamily="34" charset="-120"/>
            </a:endParaRPr>
          </a:p>
        </p:txBody>
      </p:sp>
      <p:sp>
        <p:nvSpPr>
          <p:cNvPr id="59" name="Text 54"/>
          <p:cNvSpPr/>
          <p:nvPr/>
        </p:nvSpPr>
        <p:spPr>
          <a:xfrm>
            <a:off x="3390900" y="5338339"/>
            <a:ext cx="88011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Illustration (AI-generated)</a:t>
            </a:r>
            <a:endParaRPr lang="en-US" sz="900" dirty="0">
              <a:latin typeface="Microsoft YaHei" pitchFamily="34" charset="0"/>
              <a:ea typeface="Microsoft YaHei" pitchFamily="34" charset="-122"/>
              <a:cs typeface="Microsoft YaHei" pitchFamily="34" charset="-120"/>
            </a:endParaRPr>
          </a:p>
        </p:txBody>
      </p:sp>
      <p:pic>
        <p:nvPicPr>
          <p:cNvPr id="60" name="Image 3" descr="preencoded.png">    </p:cNvPr>
          <p:cNvPicPr>
            <a:picLocks noChangeAspect="1"/>
          </p:cNvPicPr>
          <p:nvPr/>
        </p:nvPicPr>
        <p:blipFill>
          <a:blip r:embed="rId4"/>
          <a:srcRect l="5782" r="5782" t="0" b="0"/>
          <a:stretch/>
        </p:blipFill>
        <p:spPr>
          <a:xfrm>
            <a:off x="6172200" y="3867150"/>
            <a:ext cx="2476500" cy="1866900"/>
          </a:xfrm>
          <a:prstGeom prst="rect">
            <a:avLst/>
          </a:prstGeom>
        </p:spPr>
      </p:pic>
      <p:sp>
        <p:nvSpPr>
          <p:cNvPr id="61" name="Shape 55"/>
          <p:cNvSpPr/>
          <p:nvPr/>
        </p:nvSpPr>
        <p:spPr>
          <a:xfrm>
            <a:off x="6172200" y="3867150"/>
            <a:ext cx="95250" cy="95250"/>
          </a:xfrm>
          <a:custGeom>
            <a:avLst/>
            <a:gdLst/>
            <a:ahLst/>
            <a:cxnLst/>
            <a:rect l="l" t="t" r="r" b="b"/>
            <a:pathLst>
              <a:path w="95250" h="95250">
                <a:moveTo>
                  <a:pt x="0" y="0"/>
                </a:moveTo>
                <a:lnTo>
                  <a:pt x="95250" y="0"/>
                </a:lnTo>
                <a:arcTo hR="95250" wR="95250" stAng="16200000" swAng="-5400000"/>
                <a:close/>
              </a:path>
            </a:pathLst>
          </a:custGeom>
          <a:solidFill>
            <a:srgbClr val="2A1E3F"/>
          </a:solidFill>
          <a:ln/>
        </p:spPr>
      </p:sp>
      <p:sp>
        <p:nvSpPr>
          <p:cNvPr id="62" name="Shape 56"/>
          <p:cNvSpPr/>
          <p:nvPr/>
        </p:nvSpPr>
        <p:spPr>
          <a:xfrm>
            <a:off x="8553450" y="3867150"/>
            <a:ext cx="95250" cy="95250"/>
          </a:xfrm>
          <a:custGeom>
            <a:avLst/>
            <a:gdLst/>
            <a:ahLst/>
            <a:cxnLst/>
            <a:rect l="l" t="t" r="r" b="b"/>
            <a:pathLst>
              <a:path w="95250" h="95250">
                <a:moveTo>
                  <a:pt x="95250" y="0"/>
                </a:moveTo>
                <a:lnTo>
                  <a:pt x="95250" y="95250"/>
                </a:lnTo>
                <a:arcTo hR="95250" wR="95250" stAng="0" swAng="-5400000"/>
                <a:close/>
              </a:path>
            </a:pathLst>
          </a:custGeom>
          <a:solidFill>
            <a:srgbClr val="2A1E3F"/>
          </a:solidFill>
          <a:ln/>
        </p:spPr>
      </p:sp>
      <p:sp>
        <p:nvSpPr>
          <p:cNvPr id="63" name="Shape 57"/>
          <p:cNvSpPr/>
          <p:nvPr/>
        </p:nvSpPr>
        <p:spPr>
          <a:xfrm>
            <a:off x="8553450" y="5638800"/>
            <a:ext cx="95250" cy="95250"/>
          </a:xfrm>
          <a:custGeom>
            <a:avLst/>
            <a:gdLst/>
            <a:ahLst/>
            <a:cxnLst/>
            <a:rect l="l" t="t" r="r" b="b"/>
            <a:pathLst>
              <a:path w="95250" h="95250">
                <a:moveTo>
                  <a:pt x="95250" y="95250"/>
                </a:moveTo>
                <a:lnTo>
                  <a:pt x="0" y="95250"/>
                </a:lnTo>
                <a:arcTo hR="95250" wR="95250" stAng="5400000" swAng="-5400000"/>
                <a:close/>
              </a:path>
            </a:pathLst>
          </a:custGeom>
          <a:solidFill>
            <a:srgbClr val="2A1E3F"/>
          </a:solidFill>
          <a:ln/>
        </p:spPr>
      </p:sp>
      <p:sp>
        <p:nvSpPr>
          <p:cNvPr id="64" name="Shape 58"/>
          <p:cNvSpPr/>
          <p:nvPr/>
        </p:nvSpPr>
        <p:spPr>
          <a:xfrm>
            <a:off x="6172200" y="5638800"/>
            <a:ext cx="95250" cy="95250"/>
          </a:xfrm>
          <a:custGeom>
            <a:avLst/>
            <a:gdLst/>
            <a:ahLst/>
            <a:cxnLst/>
            <a:rect l="l" t="t" r="r" b="b"/>
            <a:pathLst>
              <a:path w="95250" h="95250">
                <a:moveTo>
                  <a:pt x="0" y="95250"/>
                </a:moveTo>
                <a:lnTo>
                  <a:pt x="0" y="0"/>
                </a:lnTo>
                <a:arcTo hR="95250" wR="95250" stAng="10800000" swAng="-5400000"/>
                <a:close/>
              </a:path>
            </a:pathLst>
          </a:custGeom>
          <a:solidFill>
            <a:srgbClr val="2A1E3F"/>
          </a:solidFill>
          <a:ln/>
        </p:spPr>
      </p:sp>
      <p:sp>
        <p:nvSpPr>
          <p:cNvPr id="65" name="Shape 59"/>
          <p:cNvSpPr/>
          <p:nvPr/>
        </p:nvSpPr>
        <p:spPr>
          <a:xfrm>
            <a:off x="8763000" y="3867150"/>
            <a:ext cx="2819400" cy="1866900"/>
          </a:xfrm>
          <a:prstGeom prst="roundRect">
            <a:avLst>
              <a:gd name="adj" fmla="val 6122"/>
            </a:avLst>
          </a:prstGeom>
          <a:solidFill>
            <a:srgbClr val="35284E"/>
          </a:solidFill>
          <a:ln/>
        </p:spPr>
      </p:sp>
      <p:sp>
        <p:nvSpPr>
          <p:cNvPr id="66" name="Shape 60"/>
          <p:cNvSpPr/>
          <p:nvPr/>
        </p:nvSpPr>
        <p:spPr>
          <a:xfrm>
            <a:off x="8994775" y="4078288"/>
            <a:ext cx="165100" cy="206372"/>
          </a:xfrm>
          <a:custGeom>
            <a:avLst/>
            <a:gdLst/>
            <a:ahLst/>
            <a:cxnLst/>
            <a:rect l="l" t="t" r="r" b="b"/>
            <a:pathLst>
              <a:path w="165100" h="206372">
                <a:moveTo>
                  <a:pt x="165100" y="82550"/>
                </a:moveTo>
                <a:cubicBezTo>
                  <a:pt x="165100" y="134072"/>
                  <a:pt x="107944" y="187729"/>
                  <a:pt x="88752" y="204301"/>
                </a:cubicBezTo>
                <a:arcTo hR="10319" wR="10319" stAng="3183507" swAng="4432986"/>
                <a:cubicBezTo>
                  <a:pt x="57156" y="187729"/>
                  <a:pt x="0" y="134072"/>
                  <a:pt x="0" y="82550"/>
                </a:cubicBezTo>
                <a:arcTo hR="82550" wR="82550" stAng="10800000" swAng="10800000"/>
              </a:path>
            </a:pathLst>
          </a:custGeom>
          <a:noFill/>
          <a:ln w="20638">
            <a:solidFill>
              <a:srgbClr val="B3A6C7"/>
            </a:solidFill>
            <a:prstDash val="solid"/>
          </a:ln>
        </p:spPr>
      </p:sp>
      <p:sp>
        <p:nvSpPr>
          <p:cNvPr id="67" name="Shape 61"/>
          <p:cNvSpPr/>
          <p:nvPr/>
        </p:nvSpPr>
        <p:spPr>
          <a:xfrm>
            <a:off x="9046369" y="4129881"/>
            <a:ext cx="61912" cy="61912"/>
          </a:xfrm>
          <a:prstGeom prst="ellipse">
            <a:avLst/>
          </a:prstGeom>
          <a:noFill/>
          <a:ln w="20638">
            <a:solidFill>
              <a:srgbClr val="B3A6C7"/>
            </a:solidFill>
            <a:prstDash val="solid"/>
          </a:ln>
        </p:spPr>
      </p:sp>
      <p:sp>
        <p:nvSpPr>
          <p:cNvPr id="68" name="Text 62"/>
          <p:cNvSpPr/>
          <p:nvPr/>
        </p:nvSpPr>
        <p:spPr>
          <a:xfrm>
            <a:off x="9315450" y="4056802"/>
            <a:ext cx="28765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City</a:t>
            </a:r>
            <a:endParaRPr lang="en-US" sz="1800" dirty="0">
              <a:latin typeface="Microsoft YaHei" pitchFamily="34" charset="0"/>
              <a:ea typeface="Microsoft YaHei" pitchFamily="34" charset="-122"/>
              <a:cs typeface="Microsoft YaHei" pitchFamily="34" charset="-120"/>
            </a:endParaRPr>
          </a:p>
        </p:txBody>
      </p:sp>
      <p:sp>
        <p:nvSpPr>
          <p:cNvPr id="69" name="Text 63"/>
          <p:cNvSpPr/>
          <p:nvPr/>
        </p:nvSpPr>
        <p:spPr>
          <a:xfrm>
            <a:off x="8953500" y="4530160"/>
            <a:ext cx="32385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A drink for a ticket stub, with</a:t>
            </a:r>
            <a:endParaRPr lang="en-US" sz="1200" dirty="0">
              <a:latin typeface="Microsoft YaHei" pitchFamily="34" charset="0"/>
              <a:ea typeface="Microsoft YaHei" pitchFamily="34" charset="-122"/>
              <a:cs typeface="Microsoft YaHei" pitchFamily="34" charset="-120"/>
            </a:endParaRPr>
          </a:p>
        </p:txBody>
      </p:sp>
      <p:sp>
        <p:nvSpPr>
          <p:cNvPr id="70" name="Text 64"/>
          <p:cNvSpPr/>
          <p:nvPr/>
        </p:nvSpPr>
        <p:spPr>
          <a:xfrm>
            <a:off x="8953500" y="4777810"/>
            <a:ext cx="3238500" cy="182880"/>
          </a:xfrm>
          <a:prstGeom prst="rect">
            <a:avLst/>
          </a:prstGeom>
          <a:noFill/>
          <a:ln/>
        </p:spPr>
        <p:txBody>
          <a:bodyPr wrap="none" lIns="0" tIns="0" rIns="0" bIns="0" rtlCol="0" anchor="t"/>
          <a:lstStyle/>
          <a:p>
            <a:pPr algn="l" indent="0" marL="0">
              <a:buNone/>
            </a:pPr>
            <a:r>
              <a:rPr lang="en-US" sz="1200" dirty="0">
                <a:solidFill>
                  <a:srgbClr val="F6F2F9"/>
                </a:solidFill>
                <a:latin typeface="Microsoft YaHei" pitchFamily="34" charset="0"/>
                <a:ea typeface="Microsoft YaHei" pitchFamily="34" charset="-122"/>
                <a:cs typeface="Microsoft YaHei" pitchFamily="34" charset="-120"/>
              </a:rPr>
              <a:t>local merchants</a:t>
            </a:r>
            <a:endParaRPr lang="en-US" sz="1200" dirty="0">
              <a:latin typeface="Microsoft YaHei" pitchFamily="34" charset="0"/>
              <a:ea typeface="Microsoft YaHei" pitchFamily="34" charset="-122"/>
              <a:cs typeface="Microsoft YaHei" pitchFamily="34" charset="-120"/>
            </a:endParaRPr>
          </a:p>
        </p:txBody>
      </p:sp>
      <p:sp>
        <p:nvSpPr>
          <p:cNvPr id="71" name="Text 65"/>
          <p:cNvSpPr/>
          <p:nvPr/>
        </p:nvSpPr>
        <p:spPr>
          <a:xfrm>
            <a:off x="8953500" y="5338339"/>
            <a:ext cx="32385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Illustration (AI-generated)</a:t>
            </a:r>
            <a:endParaRPr lang="en-US" sz="900" dirty="0">
              <a:latin typeface="Microsoft YaHei" pitchFamily="34" charset="0"/>
              <a:ea typeface="Microsoft YaHei" pitchFamily="34" charset="-122"/>
              <a:cs typeface="Microsoft YaHei" pitchFamily="34" charset="-120"/>
            </a:endParaRPr>
          </a:p>
        </p:txBody>
      </p:sp>
      <p:sp>
        <p:nvSpPr>
          <p:cNvPr id="72" name="Text 66"/>
          <p:cNvSpPr/>
          <p:nvPr/>
        </p:nvSpPr>
        <p:spPr>
          <a:xfrm>
            <a:off x="609600" y="5958187"/>
            <a:ext cx="11582400" cy="160020"/>
          </a:xfrm>
          <a:prstGeom prst="rect">
            <a:avLst/>
          </a:prstGeom>
          <a:noFill/>
          <a:ln/>
        </p:spPr>
        <p:txBody>
          <a:bodyPr wrap="none" lIns="0" tIns="0" rIns="0" bIns="0" rtlCol="0" anchor="t"/>
          <a:lstStyle/>
          <a:p>
            <a:pPr algn="l" indent="0" marL="0">
              <a:buNone/>
            </a:pPr>
            <a:r>
              <a:rPr lang="en-US" sz="1050" b="1" dirty="0">
                <a:solidFill>
                  <a:srgbClr val="F0B429"/>
                </a:solidFill>
                <a:latin typeface="Microsoft YaHei" pitchFamily="34" charset="0"/>
                <a:ea typeface="Microsoft YaHei" pitchFamily="34" charset="-122"/>
                <a:cs typeface="Microsoft YaHei" pitchFamily="34" charset="-120"/>
              </a:rPr>
              <a:t>Beijing police have banned bottled drinks at big events (Beijing, one holiday, not a national rule): we never hand out bottles to carry in</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342576" y="315955"/>
            <a:ext cx="95700" cy="52842"/>
          </a:xfrm>
          <a:custGeom>
            <a:avLst/>
            <a:gdLst/>
            <a:ahLst/>
            <a:cxnLst/>
            <a:rect l="l" t="t" r="r" b="b"/>
            <a:pathLst>
              <a:path w="95700" h="52842">
                <a:moveTo>
                  <a:pt x="19701" y="370"/>
                </a:moveTo>
                <a:lnTo>
                  <a:pt x="84662" y="15325"/>
                </a:lnTo>
                <a:arcTo hR="14288" wR="14288" stAng="16988692" swAng="5395722"/>
                <a:lnTo>
                  <a:pt x="93234" y="41804"/>
                </a:lnTo>
                <a:arcTo hR="14288" wR="14288" stAng="788692" swAng="5395722"/>
                <a:lnTo>
                  <a:pt x="11129" y="37518"/>
                </a:lnTo>
                <a:arcTo hR="14288" wR="14288" stAng="6166363" swAng="5412911"/>
                <a:lnTo>
                  <a:pt x="2556" y="11038"/>
                </a:lnTo>
                <a:arcTo hR="14288" wR="14288" stAng="11588692" swAng="5395722"/>
                <a:close/>
              </a:path>
            </a:pathLst>
          </a:custGeom>
          <a:solidFill>
            <a:srgbClr val="E84F8A">
              <a:alpha val="90000"/>
            </a:srgbClr>
          </a:solidFill>
          <a:ln/>
        </p:spPr>
      </p:sp>
      <p:sp>
        <p:nvSpPr>
          <p:cNvPr id="4" name="Shape 2"/>
          <p:cNvSpPr/>
          <p:nvPr/>
        </p:nvSpPr>
        <p:spPr>
          <a:xfrm>
            <a:off x="11187169" y="319847"/>
            <a:ext cx="58508" cy="49232"/>
          </a:xfrm>
          <a:custGeom>
            <a:avLst/>
            <a:gdLst/>
            <a:ahLst/>
            <a:cxnLst/>
            <a:rect l="l" t="t" r="r" b="b"/>
            <a:pathLst>
              <a:path w="58508" h="49232">
                <a:moveTo>
                  <a:pt x="8230" y="13337"/>
                </a:moveTo>
                <a:lnTo>
                  <a:pt x="34138" y="1336"/>
                </a:lnTo>
                <a:arcTo hR="14288" wR="14288" stAng="14701647" swAng="5383575"/>
                <a:lnTo>
                  <a:pt x="57189" y="16861"/>
                </a:lnTo>
                <a:arcTo hR="14288" wR="14288" stAng="20111360" swAng="5394652"/>
                <a:lnTo>
                  <a:pt x="24328" y="47913"/>
                </a:lnTo>
                <a:arcTo hR="14288" wR="14288" stAng="3911360" swAng="5394652"/>
                <a:lnTo>
                  <a:pt x="1372" y="32387"/>
                </a:lnTo>
                <a:arcTo hR="14288" wR="14288" stAng="9280904" swAng="5414057"/>
                <a:close/>
              </a:path>
            </a:pathLst>
          </a:custGeom>
          <a:solidFill>
            <a:srgbClr val="F0B429">
              <a:alpha val="90000"/>
            </a:srgbClr>
          </a:solidFill>
          <a:ln/>
        </p:spPr>
      </p:sp>
      <p:sp>
        <p:nvSpPr>
          <p:cNvPr id="5" name="Shape 3"/>
          <p:cNvSpPr/>
          <p:nvPr/>
        </p:nvSpPr>
        <p:spPr>
          <a:xfrm>
            <a:off x="10535744" y="270557"/>
            <a:ext cx="122361" cy="122303"/>
          </a:xfrm>
          <a:custGeom>
            <a:avLst/>
            <a:gdLst/>
            <a:ahLst/>
            <a:cxnLst/>
            <a:rect l="l" t="t" r="r" b="b"/>
            <a:pathLst>
              <a:path w="122361" h="122303">
                <a:moveTo>
                  <a:pt x="3192" y="57103"/>
                </a:moveTo>
                <a:lnTo>
                  <a:pt x="45102" y="5287"/>
                </a:lnTo>
                <a:arcTo hR="14288" wR="14288" stAng="13142661" swAng="5400382"/>
                <a:lnTo>
                  <a:pt x="117016" y="45102"/>
                </a:lnTo>
                <a:arcTo hR="14288" wR="14288" stAng="18524833" swAng="5403820"/>
                <a:lnTo>
                  <a:pt x="77201" y="117016"/>
                </a:lnTo>
                <a:arcTo hR="14288" wR="14288" stAng="2342661" swAng="5400382"/>
                <a:lnTo>
                  <a:pt x="5287" y="77201"/>
                </a:lnTo>
                <a:arcTo hR="14288" wR="14288" stAng="7742661" swAng="5400382"/>
                <a:close/>
              </a:path>
            </a:pathLst>
          </a:custGeom>
          <a:solidFill>
            <a:srgbClr val="4FC1E9">
              <a:alpha val="90000"/>
            </a:srgbClr>
          </a:solidFill>
          <a:ln/>
        </p:spPr>
      </p:sp>
      <p:sp>
        <p:nvSpPr>
          <p:cNvPr id="6" name="Shape 4"/>
          <p:cNvSpPr/>
          <p:nvPr/>
        </p:nvSpPr>
        <p:spPr>
          <a:xfrm>
            <a:off x="11929089" y="157856"/>
            <a:ext cx="122572" cy="122525"/>
          </a:xfrm>
          <a:custGeom>
            <a:avLst/>
            <a:gdLst/>
            <a:ahLst/>
            <a:cxnLst/>
            <a:rect l="l" t="t" r="r" b="b"/>
            <a:pathLst>
              <a:path w="122572" h="122525">
                <a:moveTo>
                  <a:pt x="76316" y="5117"/>
                </a:moveTo>
                <a:lnTo>
                  <a:pt x="119178" y="56171"/>
                </a:lnTo>
                <a:arcTo hR="14288" wR="14288" stAng="19180949" swAng="5420474"/>
                <a:lnTo>
                  <a:pt x="66410" y="119131"/>
                </a:lnTo>
                <a:arcTo hR="14288" wR="14288" stAng="2980949" swAng="5420474"/>
                <a:lnTo>
                  <a:pt x="3354" y="66363"/>
                </a:lnTo>
                <a:arcTo hR="14288" wR="14288" stAng="8395629" swAng="5423300"/>
                <a:lnTo>
                  <a:pt x="56218" y="3307"/>
                </a:lnTo>
                <a:arcTo hR="14288" wR="14288" stAng="13813235" swAng="5390985"/>
                <a:close/>
              </a:path>
            </a:pathLst>
          </a:custGeom>
          <a:solidFill>
            <a:srgbClr val="9BE36D">
              <a:alpha val="90000"/>
            </a:srgbClr>
          </a:solidFill>
          <a:ln/>
        </p:spPr>
      </p:sp>
      <p:sp>
        <p:nvSpPr>
          <p:cNvPr id="7" name="Shape 5"/>
          <p:cNvSpPr/>
          <p:nvPr/>
        </p:nvSpPr>
        <p:spPr>
          <a:xfrm>
            <a:off x="10990910" y="315862"/>
            <a:ext cx="62268" cy="62173"/>
          </a:xfrm>
          <a:custGeom>
            <a:avLst/>
            <a:gdLst/>
            <a:ahLst/>
            <a:cxnLst/>
            <a:rect l="l" t="t" r="r" b="b"/>
            <a:pathLst>
              <a:path w="62268" h="62173">
                <a:moveTo>
                  <a:pt x="37802" y="4178"/>
                </a:moveTo>
                <a:lnTo>
                  <a:pt x="58090" y="24371"/>
                </a:lnTo>
                <a:arcTo hR="14288" wR="14288" stAng="18902139" swAng="5395722"/>
                <a:lnTo>
                  <a:pt x="44564" y="57995"/>
                </a:lnTo>
                <a:arcTo hR="14288" wR="14288" stAng="2702139" swAng="5395722"/>
                <a:lnTo>
                  <a:pt x="4178" y="37802"/>
                </a:lnTo>
                <a:arcTo hR="14288" wR="14288" stAng="8102139" swAng="5395722"/>
                <a:lnTo>
                  <a:pt x="17609" y="4178"/>
                </a:lnTo>
                <a:arcTo hR="14288" wR="14288" stAng="13502139" swAng="5395722"/>
                <a:close/>
              </a:path>
            </a:pathLst>
          </a:custGeom>
          <a:solidFill>
            <a:srgbClr val="E84F8A">
              <a:alpha val="90000"/>
            </a:srgbClr>
          </a:solidFill>
          <a:ln/>
        </p:spPr>
      </p:sp>
      <p:sp>
        <p:nvSpPr>
          <p:cNvPr id="8" name="Shape 6"/>
          <p:cNvSpPr/>
          <p:nvPr/>
        </p:nvSpPr>
        <p:spPr>
          <a:xfrm>
            <a:off x="11162828" y="425391"/>
            <a:ext cx="128103" cy="79906"/>
          </a:xfrm>
          <a:custGeom>
            <a:avLst/>
            <a:gdLst/>
            <a:ahLst/>
            <a:cxnLst/>
            <a:rect l="l" t="t" r="r" b="b"/>
            <a:pathLst>
              <a:path w="128103" h="79906">
                <a:moveTo>
                  <a:pt x="23904" y="1234"/>
                </a:moveTo>
                <a:lnTo>
                  <a:pt x="119630" y="43811"/>
                </a:lnTo>
                <a:arcTo hR="14288" wR="14288" stAng="17640841" swAng="5398472"/>
                <a:lnTo>
                  <a:pt x="123059" y="71433"/>
                </a:lnTo>
                <a:arcTo hR="14288" wR="14288" stAng="1440841" swAng="5398472"/>
                <a:lnTo>
                  <a:pt x="8473" y="36000"/>
                </a:lnTo>
                <a:arcTo hR="14288" wR="14288" stAng="6840841" swAng="5398472"/>
                <a:lnTo>
                  <a:pt x="5044" y="8473"/>
                </a:lnTo>
                <a:arcTo hR="14288" wR="14288" stAng="12240841" swAng="5398472"/>
                <a:close/>
              </a:path>
            </a:pathLst>
          </a:custGeom>
          <a:solidFill>
            <a:srgbClr val="F0B429">
              <a:alpha val="90000"/>
            </a:srgbClr>
          </a:solidFill>
          <a:ln/>
        </p:spPr>
      </p:sp>
      <p:sp>
        <p:nvSpPr>
          <p:cNvPr id="9" name="Shape 7"/>
          <p:cNvSpPr/>
          <p:nvPr/>
        </p:nvSpPr>
        <p:spPr>
          <a:xfrm>
            <a:off x="11179101" y="432329"/>
            <a:ext cx="152612" cy="138706"/>
          </a:xfrm>
          <a:custGeom>
            <a:avLst/>
            <a:gdLst/>
            <a:ahLst/>
            <a:cxnLst/>
            <a:rect l="l" t="t" r="r" b="b"/>
            <a:pathLst>
              <a:path w="152612" h="138706">
                <a:moveTo>
                  <a:pt x="7155" y="54303"/>
                </a:moveTo>
                <a:lnTo>
                  <a:pt x="97833" y="1916"/>
                </a:lnTo>
                <a:arcTo hR="14288" wR="14288" stAng="14399192" swAng="5403820"/>
                <a:lnTo>
                  <a:pt x="150696" y="64876"/>
                </a:lnTo>
                <a:arcTo hR="14288" wR="14288" stAng="19799192" swAng="5403820"/>
                <a:lnTo>
                  <a:pt x="54780" y="136790"/>
                </a:lnTo>
                <a:arcTo hR="14288" wR="14288" stAng="3599192" swAng="5403820"/>
                <a:lnTo>
                  <a:pt x="1916" y="73830"/>
                </a:lnTo>
                <a:arcTo hR="14288" wR="14288" stAng="8999192" swAng="5403820"/>
                <a:close/>
              </a:path>
            </a:pathLst>
          </a:custGeom>
          <a:solidFill>
            <a:srgbClr val="4FC1E9">
              <a:alpha val="90000"/>
            </a:srgbClr>
          </a:solidFill>
          <a:ln/>
        </p:spPr>
      </p:sp>
      <p:sp>
        <p:nvSpPr>
          <p:cNvPr id="10" name="pptwise-slidenum-s0009"/>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10</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0</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9</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60960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Peers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Plenty of activations, zero attributable sales</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1828800"/>
            <a:ext cx="2705100" cy="1847850"/>
          </a:xfrm>
          <a:prstGeom prst="roundRect">
            <a:avLst>
              <a:gd name="adj" fmla="val 6186"/>
            </a:avLst>
          </a:prstGeom>
          <a:solidFill>
            <a:srgbClr val="35284E"/>
          </a:solidFill>
          <a:ln/>
        </p:spPr>
      </p:sp>
      <p:sp>
        <p:nvSpPr>
          <p:cNvPr id="21" name="Shape 19"/>
          <p:cNvSpPr/>
          <p:nvPr/>
        </p:nvSpPr>
        <p:spPr>
          <a:xfrm>
            <a:off x="833437" y="2070100"/>
            <a:ext cx="104775" cy="122238"/>
          </a:xfrm>
          <a:custGeom>
            <a:avLst/>
            <a:gdLst/>
            <a:ahLst/>
            <a:cxnLst/>
            <a:rect l="l" t="t" r="r" b="b"/>
            <a:pathLst>
              <a:path w="104775" h="122238">
                <a:moveTo>
                  <a:pt x="0" y="0"/>
                </a:moveTo>
                <a:lnTo>
                  <a:pt x="15280" y="107220"/>
                </a:lnTo>
                <a:arcTo hR="17463" wR="17463" stAng="10317297" swAng="-4951131"/>
                <a:lnTo>
                  <a:pt x="72382" y="122238"/>
                </a:lnTo>
                <a:arcTo hR="17463" wR="17463" stAng="5433834" swAng="-4951131"/>
                <a:lnTo>
                  <a:pt x="104775" y="0"/>
                </a:lnTo>
              </a:path>
            </a:pathLst>
          </a:custGeom>
          <a:noFill/>
          <a:ln w="17463">
            <a:solidFill>
              <a:srgbClr val="B3A6C7"/>
            </a:solidFill>
            <a:prstDash val="solid"/>
          </a:ln>
        </p:spPr>
      </p:sp>
      <p:sp>
        <p:nvSpPr>
          <p:cNvPr id="22" name="Shape 20"/>
          <p:cNvSpPr/>
          <p:nvPr/>
        </p:nvSpPr>
        <p:spPr>
          <a:xfrm>
            <a:off x="824706" y="2070100"/>
            <a:ext cx="122238" cy="6548"/>
          </a:xfrm>
          <a:custGeom>
            <a:avLst/>
            <a:gdLst/>
            <a:ahLst/>
            <a:cxnLst/>
            <a:rect l="l" t="t" r="r" b="b"/>
            <a:pathLst>
              <a:path w="122238" h="6548">
                <a:moveTo>
                  <a:pt x="0" y="0"/>
                </a:moveTo>
                <a:lnTo>
                  <a:pt x="122238" y="0"/>
                </a:lnTo>
              </a:path>
            </a:pathLst>
          </a:custGeom>
          <a:noFill/>
          <a:ln w="17463">
            <a:solidFill>
              <a:srgbClr val="B3A6C7"/>
            </a:solidFill>
            <a:prstDash val="solid"/>
          </a:ln>
        </p:spPr>
      </p:sp>
      <p:sp>
        <p:nvSpPr>
          <p:cNvPr id="23" name="Shape 21"/>
          <p:cNvSpPr/>
          <p:nvPr/>
        </p:nvSpPr>
        <p:spPr>
          <a:xfrm>
            <a:off x="842169" y="2126831"/>
            <a:ext cx="87313" cy="8775"/>
          </a:xfrm>
          <a:custGeom>
            <a:avLst/>
            <a:gdLst/>
            <a:ahLst/>
            <a:cxnLst/>
            <a:rect l="l" t="t" r="r" b="b"/>
            <a:pathLst>
              <a:path w="87313" h="8775">
                <a:moveTo>
                  <a:pt x="0" y="4388"/>
                </a:moveTo>
                <a:arcTo hR="56491" wR="56491" stAng="14836164" swAng="2727673"/>
                <a:arcTo hR="56491" wR="56491" stAng="6763836" swAng="-2727673"/>
              </a:path>
            </a:pathLst>
          </a:custGeom>
          <a:noFill/>
          <a:ln w="17463">
            <a:solidFill>
              <a:srgbClr val="B3A6C7"/>
            </a:solidFill>
            <a:prstDash val="solid"/>
          </a:ln>
        </p:spPr>
      </p:sp>
      <p:sp>
        <p:nvSpPr>
          <p:cNvPr id="24" name="Shape 22"/>
          <p:cNvSpPr/>
          <p:nvPr/>
        </p:nvSpPr>
        <p:spPr>
          <a:xfrm>
            <a:off x="885825" y="2017713"/>
            <a:ext cx="26194" cy="52388"/>
          </a:xfrm>
          <a:custGeom>
            <a:avLst/>
            <a:gdLst/>
            <a:ahLst/>
            <a:cxnLst/>
            <a:rect l="l" t="t" r="r" b="b"/>
            <a:pathLst>
              <a:path w="26194" h="52388">
                <a:moveTo>
                  <a:pt x="0" y="52388"/>
                </a:moveTo>
                <a:lnTo>
                  <a:pt x="8731" y="0"/>
                </a:lnTo>
                <a:lnTo>
                  <a:pt x="26194" y="0"/>
                </a:lnTo>
              </a:path>
            </a:pathLst>
          </a:custGeom>
          <a:noFill/>
          <a:ln w="17463">
            <a:solidFill>
              <a:srgbClr val="B3A6C7"/>
            </a:solidFill>
            <a:prstDash val="solid"/>
          </a:ln>
        </p:spPr>
      </p:sp>
      <p:sp>
        <p:nvSpPr>
          <p:cNvPr id="25" name="Text 23"/>
          <p:cNvSpPr/>
          <p:nvPr/>
        </p:nvSpPr>
        <p:spPr>
          <a:xfrm>
            <a:off x="1085850" y="2015921"/>
            <a:ext cx="111061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Hushang Ayi</a:t>
            </a:r>
            <a:endParaRPr lang="en-US" sz="1275" dirty="0">
              <a:latin typeface="Microsoft YaHei" pitchFamily="34" charset="0"/>
              <a:ea typeface="Microsoft YaHei" pitchFamily="34" charset="-122"/>
              <a:cs typeface="Microsoft YaHei" pitchFamily="34" charset="-120"/>
            </a:endParaRPr>
          </a:p>
        </p:txBody>
      </p:sp>
      <p:sp>
        <p:nvSpPr>
          <p:cNvPr id="26" name="Text 24"/>
          <p:cNvSpPr/>
          <p:nvPr/>
        </p:nvSpPr>
        <p:spPr>
          <a:xfrm>
            <a:off x="781050" y="2318914"/>
            <a:ext cx="114109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Tea · 2024</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781050" y="2557762"/>
            <a:ext cx="11410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Tour combo for two, 700+ stores in</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781050" y="2767312"/>
            <a:ext cx="11410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12 cities</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781050" y="3055144"/>
            <a:ext cx="2362200" cy="0"/>
          </a:xfrm>
          <a:prstGeom prst="line">
            <a:avLst/>
          </a:prstGeom>
          <a:noFill/>
          <a:ln w="14288">
            <a:solidFill>
              <a:srgbClr val="4A3A66"/>
            </a:solidFill>
            <a:prstDash val="dash"/>
          </a:ln>
        </p:spPr>
      </p:sp>
      <p:sp>
        <p:nvSpPr>
          <p:cNvPr id="30" name="Text 28"/>
          <p:cNvSpPr/>
          <p:nvPr/>
        </p:nvSpPr>
        <p:spPr>
          <a:xfrm>
            <a:off x="781050" y="3176887"/>
            <a:ext cx="114109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10,000 sold in 10 minutes</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a:off x="785813" y="3395663"/>
            <a:ext cx="1114425" cy="200025"/>
          </a:xfrm>
          <a:prstGeom prst="roundRect">
            <a:avLst>
              <a:gd name="adj" fmla="val 52381"/>
            </a:avLst>
          </a:prstGeom>
          <a:noFill/>
          <a:ln w="9525">
            <a:solidFill>
              <a:srgbClr val="F0B429"/>
            </a:solidFill>
            <a:prstDash val="solid"/>
          </a:ln>
        </p:spPr>
      </p:sp>
      <p:sp>
        <p:nvSpPr>
          <p:cNvPr id="32" name="Text 30"/>
          <p:cNvSpPr/>
          <p:nvPr/>
        </p:nvSpPr>
        <p:spPr>
          <a:xfrm>
            <a:off x="0" y="3433339"/>
            <a:ext cx="2686050" cy="137160"/>
          </a:xfrm>
          <a:prstGeom prst="rect">
            <a:avLst/>
          </a:prstGeom>
          <a:noFill/>
          <a:ln/>
        </p:spPr>
        <p:txBody>
          <a:bodyPr wrap="none" lIns="0" tIns="0" rIns="0" bIns="0" rtlCol="0" anchor="t"/>
          <a:lstStyle/>
          <a:p>
            <a:pPr algn="ctr" indent="0" marL="0">
              <a:buNone/>
            </a:pPr>
            <a:r>
              <a:rPr lang="en-US" sz="900" b="1" dirty="0">
                <a:solidFill>
                  <a:srgbClr val="F0B429"/>
                </a:solidFill>
                <a:latin typeface="Microsoft YaHei" pitchFamily="34" charset="0"/>
                <a:ea typeface="Microsoft YaHei" pitchFamily="34" charset="-122"/>
                <a:cs typeface="Microsoft YaHei" pitchFamily="34" charset="-120"/>
              </a:rPr>
              <a:t>Company figure</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3467100" y="1828800"/>
            <a:ext cx="2705100" cy="1847850"/>
          </a:xfrm>
          <a:prstGeom prst="roundRect">
            <a:avLst>
              <a:gd name="adj" fmla="val 6186"/>
            </a:avLst>
          </a:prstGeom>
          <a:solidFill>
            <a:srgbClr val="35284E"/>
          </a:solidFill>
          <a:ln/>
        </p:spPr>
      </p:sp>
      <p:sp>
        <p:nvSpPr>
          <p:cNvPr id="34" name="Shape 32"/>
          <p:cNvSpPr/>
          <p:nvPr/>
        </p:nvSpPr>
        <p:spPr>
          <a:xfrm>
            <a:off x="3664714" y="2017690"/>
            <a:ext cx="157222" cy="174670"/>
          </a:xfrm>
          <a:custGeom>
            <a:avLst/>
            <a:gdLst/>
            <a:ahLst/>
            <a:cxnLst/>
            <a:rect l="l" t="t" r="r" b="b"/>
            <a:pathLst>
              <a:path w="157222" h="174670">
                <a:moveTo>
                  <a:pt x="8761" y="104798"/>
                </a:moveTo>
                <a:arcTo hR="8731" wR="8731" stAng="5388279" swAng="7754754"/>
                <a:lnTo>
                  <a:pt x="88390" y="1507"/>
                </a:lnTo>
                <a:arcTo hR="4366" wR="4366" stAng="13254236" swAng="9268521"/>
                <a:lnTo>
                  <a:pt x="79135" y="58086"/>
                </a:lnTo>
                <a:arcTo hR="8731" wR="8731" stAng="12029258" swAng="-6640439"/>
                <a:lnTo>
                  <a:pt x="148461" y="69873"/>
                </a:lnTo>
                <a:arcTo hR="8731" wR="8731" stAng="16188279" swAng="7754754"/>
                <a:lnTo>
                  <a:pt x="68832" y="173163"/>
                </a:lnTo>
                <a:arcTo hR="4366" wR="4366" stAng="2454236" swAng="9268521"/>
                <a:lnTo>
                  <a:pt x="78087" y="116585"/>
                </a:lnTo>
                <a:arcTo hR="8731" wR="8731" stAng="1229258" swAng="-6640439"/>
                <a:close/>
              </a:path>
            </a:pathLst>
          </a:custGeom>
          <a:noFill/>
          <a:ln w="17463">
            <a:solidFill>
              <a:srgbClr val="B3A6C7"/>
            </a:solidFill>
            <a:prstDash val="solid"/>
          </a:ln>
        </p:spPr>
      </p:sp>
      <p:sp>
        <p:nvSpPr>
          <p:cNvPr id="35" name="Text 33"/>
          <p:cNvSpPr/>
          <p:nvPr/>
        </p:nvSpPr>
        <p:spPr>
          <a:xfrm>
            <a:off x="3943350" y="2015921"/>
            <a:ext cx="82486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Zhanma</a:t>
            </a:r>
            <a:endParaRPr lang="en-US" sz="1275" dirty="0">
              <a:latin typeface="Microsoft YaHei" pitchFamily="34" charset="0"/>
              <a:ea typeface="Microsoft YaHei" pitchFamily="34" charset="-122"/>
              <a:cs typeface="Microsoft YaHei" pitchFamily="34" charset="-120"/>
            </a:endParaRPr>
          </a:p>
        </p:txBody>
      </p:sp>
      <p:sp>
        <p:nvSpPr>
          <p:cNvPr id="36" name="Text 34"/>
          <p:cNvSpPr/>
          <p:nvPr/>
        </p:nvSpPr>
        <p:spPr>
          <a:xfrm>
            <a:off x="3638550" y="2318914"/>
            <a:ext cx="85534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Energy drink · 2025</a:t>
            </a:r>
            <a:endParaRPr lang="en-US" sz="900" dirty="0">
              <a:latin typeface="Microsoft YaHei" pitchFamily="34" charset="0"/>
              <a:ea typeface="Microsoft YaHei" pitchFamily="34" charset="-122"/>
              <a:cs typeface="Microsoft YaHei" pitchFamily="34" charset="-120"/>
            </a:endParaRPr>
          </a:p>
        </p:txBody>
      </p:sp>
      <p:sp>
        <p:nvSpPr>
          <p:cNvPr id="37" name="Text 35"/>
          <p:cNvSpPr/>
          <p:nvPr/>
        </p:nvSpPr>
        <p:spPr>
          <a:xfrm>
            <a:off x="3638550" y="2557762"/>
            <a:ext cx="85534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Named every drink station at</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3638550" y="2767312"/>
            <a:ext cx="85534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Strawberry Xinjiang</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3638550" y="3055144"/>
            <a:ext cx="2362200" cy="0"/>
          </a:xfrm>
          <a:prstGeom prst="line">
            <a:avLst/>
          </a:prstGeom>
          <a:noFill/>
          <a:ln w="14288">
            <a:solidFill>
              <a:srgbClr val="4A3A66"/>
            </a:solidFill>
            <a:prstDash val="dash"/>
          </a:ln>
        </p:spPr>
      </p:sp>
      <p:sp>
        <p:nvSpPr>
          <p:cNvPr id="40" name="Text 38"/>
          <p:cNvSpPr/>
          <p:nvPr/>
        </p:nvSpPr>
        <p:spPr>
          <a:xfrm>
            <a:off x="3638550" y="3176887"/>
            <a:ext cx="85534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Nearly 80,000 fans (whole festival)</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3643313" y="3395663"/>
            <a:ext cx="828675" cy="200025"/>
          </a:xfrm>
          <a:prstGeom prst="roundRect">
            <a:avLst>
              <a:gd name="adj" fmla="val 52381"/>
            </a:avLst>
          </a:prstGeom>
          <a:noFill/>
          <a:ln w="9525">
            <a:solidFill>
              <a:srgbClr val="F0B429"/>
            </a:solidFill>
            <a:prstDash val="solid"/>
          </a:ln>
        </p:spPr>
      </p:sp>
      <p:sp>
        <p:nvSpPr>
          <p:cNvPr id="42" name="Text 40"/>
          <p:cNvSpPr/>
          <p:nvPr/>
        </p:nvSpPr>
        <p:spPr>
          <a:xfrm>
            <a:off x="0" y="3433339"/>
            <a:ext cx="8115300" cy="137160"/>
          </a:xfrm>
          <a:prstGeom prst="rect">
            <a:avLst/>
          </a:prstGeom>
          <a:noFill/>
          <a:ln/>
        </p:spPr>
        <p:txBody>
          <a:bodyPr wrap="none" lIns="0" tIns="0" rIns="0" bIns="0" rtlCol="0" anchor="t"/>
          <a:lstStyle/>
          <a:p>
            <a:pPr algn="ctr" indent="0" marL="0">
              <a:buNone/>
            </a:pPr>
            <a:r>
              <a:rPr lang="en-US" sz="900" b="1" dirty="0">
                <a:solidFill>
                  <a:srgbClr val="F0B429"/>
                </a:solidFill>
                <a:latin typeface="Microsoft YaHei" pitchFamily="34" charset="0"/>
                <a:ea typeface="Microsoft YaHei" pitchFamily="34" charset="-122"/>
                <a:cs typeface="Microsoft YaHei" pitchFamily="34" charset="-120"/>
              </a:rPr>
              <a:t>Advertorial</a:t>
            </a:r>
            <a:endParaRPr lang="en-US" sz="900" dirty="0">
              <a:latin typeface="Microsoft YaHei" pitchFamily="34" charset="0"/>
              <a:ea typeface="Microsoft YaHei" pitchFamily="34" charset="-122"/>
              <a:cs typeface="Microsoft YaHei" pitchFamily="34" charset="-120"/>
            </a:endParaRPr>
          </a:p>
        </p:txBody>
      </p:sp>
      <p:sp>
        <p:nvSpPr>
          <p:cNvPr id="43" name="Shape 41"/>
          <p:cNvSpPr/>
          <p:nvPr/>
        </p:nvSpPr>
        <p:spPr>
          <a:xfrm>
            <a:off x="6324600" y="1828800"/>
            <a:ext cx="2705100" cy="1847850"/>
          </a:xfrm>
          <a:prstGeom prst="roundRect">
            <a:avLst>
              <a:gd name="adj" fmla="val 6186"/>
            </a:avLst>
          </a:prstGeom>
          <a:solidFill>
            <a:srgbClr val="35284E"/>
          </a:solidFill>
          <a:ln/>
        </p:spPr>
      </p:sp>
      <p:sp>
        <p:nvSpPr>
          <p:cNvPr id="44" name="Shape 42"/>
          <p:cNvSpPr/>
          <p:nvPr/>
        </p:nvSpPr>
        <p:spPr>
          <a:xfrm>
            <a:off x="6565900" y="2017713"/>
            <a:ext cx="69850" cy="6548"/>
          </a:xfrm>
          <a:custGeom>
            <a:avLst/>
            <a:gdLst/>
            <a:ahLst/>
            <a:cxnLst/>
            <a:rect l="l" t="t" r="r" b="b"/>
            <a:pathLst>
              <a:path w="69850" h="6548">
                <a:moveTo>
                  <a:pt x="0" y="0"/>
                </a:moveTo>
                <a:lnTo>
                  <a:pt x="69850" y="0"/>
                </a:lnTo>
              </a:path>
            </a:pathLst>
          </a:custGeom>
          <a:noFill/>
          <a:ln w="17463">
            <a:solidFill>
              <a:srgbClr val="B3A6C7"/>
            </a:solidFill>
            <a:prstDash val="solid"/>
          </a:ln>
        </p:spPr>
      </p:sp>
      <p:sp>
        <p:nvSpPr>
          <p:cNvPr id="45" name="Shape 43"/>
          <p:cNvSpPr/>
          <p:nvPr/>
        </p:nvSpPr>
        <p:spPr>
          <a:xfrm>
            <a:off x="6557169" y="2017713"/>
            <a:ext cx="87313" cy="174625"/>
          </a:xfrm>
          <a:custGeom>
            <a:avLst/>
            <a:gdLst/>
            <a:ahLst/>
            <a:cxnLst/>
            <a:rect l="l" t="t" r="r" b="b"/>
            <a:pathLst>
              <a:path w="87313" h="174625">
                <a:moveTo>
                  <a:pt x="17463" y="0"/>
                </a:moveTo>
                <a:lnTo>
                  <a:pt x="17463" y="24351"/>
                </a:lnTo>
                <a:arcTo hR="34925" wR="34925" stAng="88" swAng="2021628"/>
                <a:lnTo>
                  <a:pt x="5867" y="52318"/>
                </a:lnTo>
                <a:arcTo hR="34925" wR="34925" stAng="12821716" swAng="-2022487"/>
                <a:lnTo>
                  <a:pt x="0" y="157163"/>
                </a:lnTo>
                <a:arcTo hR="17463" wR="17463" stAng="10800000" swAng="-5400000"/>
                <a:lnTo>
                  <a:pt x="69850" y="174625"/>
                </a:lnTo>
                <a:arcTo hR="17463" wR="17463" stAng="5400000" swAng="-5400000"/>
                <a:lnTo>
                  <a:pt x="87313" y="71692"/>
                </a:lnTo>
                <a:arcTo hR="34925" wR="34925" stAng="21599912" swAng="-2021628"/>
                <a:lnTo>
                  <a:pt x="75717" y="43726"/>
                </a:lnTo>
                <a:arcTo hR="34925" wR="34925" stAng="8778284" swAng="2022487"/>
                <a:lnTo>
                  <a:pt x="69850" y="0"/>
                </a:lnTo>
              </a:path>
            </a:pathLst>
          </a:custGeom>
          <a:noFill/>
          <a:ln w="17463">
            <a:solidFill>
              <a:srgbClr val="B3A6C7"/>
            </a:solidFill>
            <a:prstDash val="solid"/>
          </a:ln>
        </p:spPr>
      </p:sp>
      <p:sp>
        <p:nvSpPr>
          <p:cNvPr id="46" name="Shape 44"/>
          <p:cNvSpPr/>
          <p:nvPr/>
        </p:nvSpPr>
        <p:spPr>
          <a:xfrm>
            <a:off x="6557169" y="2126833"/>
            <a:ext cx="87313" cy="8774"/>
          </a:xfrm>
          <a:custGeom>
            <a:avLst/>
            <a:gdLst/>
            <a:ahLst/>
            <a:cxnLst/>
            <a:rect l="l" t="t" r="r" b="b"/>
            <a:pathLst>
              <a:path w="87313" h="8774">
                <a:moveTo>
                  <a:pt x="0" y="4386"/>
                </a:moveTo>
                <a:arcTo hR="56509" wR="56509" stAng="14836609" swAng="2726782"/>
                <a:arcTo hR="56491" wR="56491" stAng="6763836" swAng="-2727673"/>
              </a:path>
            </a:pathLst>
          </a:custGeom>
          <a:noFill/>
          <a:ln w="17463">
            <a:solidFill>
              <a:srgbClr val="B3A6C7"/>
            </a:solidFill>
            <a:prstDash val="solid"/>
          </a:ln>
        </p:spPr>
      </p:sp>
      <p:sp>
        <p:nvSpPr>
          <p:cNvPr id="47" name="Text 45"/>
          <p:cNvSpPr/>
          <p:nvPr/>
        </p:nvSpPr>
        <p:spPr>
          <a:xfrm>
            <a:off x="6800850" y="2015921"/>
            <a:ext cx="53911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Changqing</a:t>
            </a:r>
            <a:endParaRPr lang="en-US" sz="1275" dirty="0">
              <a:latin typeface="Microsoft YaHei" pitchFamily="34" charset="0"/>
              <a:ea typeface="Microsoft YaHei" pitchFamily="34" charset="-122"/>
              <a:cs typeface="Microsoft YaHei" pitchFamily="34" charset="-120"/>
            </a:endParaRPr>
          </a:p>
        </p:txBody>
      </p:sp>
      <p:sp>
        <p:nvSpPr>
          <p:cNvPr id="48" name="Text 46"/>
          <p:cNvSpPr/>
          <p:nvPr/>
        </p:nvSpPr>
        <p:spPr>
          <a:xfrm>
            <a:off x="6496050" y="2318914"/>
            <a:ext cx="56959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Dairy · 2025</a:t>
            </a:r>
            <a:endParaRPr lang="en-US" sz="900" dirty="0">
              <a:latin typeface="Microsoft YaHei" pitchFamily="34" charset="0"/>
              <a:ea typeface="Microsoft YaHei" pitchFamily="34" charset="-122"/>
              <a:cs typeface="Microsoft YaHei" pitchFamily="34" charset="-120"/>
            </a:endParaRPr>
          </a:p>
        </p:txBody>
      </p:sp>
      <p:sp>
        <p:nvSpPr>
          <p:cNvPr id="49" name="Text 47"/>
          <p:cNvSpPr/>
          <p:nvPr/>
        </p:nvSpPr>
        <p:spPr>
          <a:xfrm>
            <a:off x="6496050" y="2557762"/>
            <a:ext cx="5695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Co-branded pack, buy yogurt to</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6496050" y="2767312"/>
            <a:ext cx="5695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win tickets</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6496050" y="3055144"/>
            <a:ext cx="2362200" cy="0"/>
          </a:xfrm>
          <a:prstGeom prst="line">
            <a:avLst/>
          </a:prstGeom>
          <a:noFill/>
          <a:ln w="14288">
            <a:solidFill>
              <a:srgbClr val="4A3A66"/>
            </a:solidFill>
            <a:prstDash val="dash"/>
          </a:ln>
        </p:spPr>
      </p:sp>
      <p:sp>
        <p:nvSpPr>
          <p:cNvPr id="52" name="Text 50"/>
          <p:cNvSpPr/>
          <p:nvPr/>
        </p:nvSpPr>
        <p:spPr>
          <a:xfrm>
            <a:off x="6496050" y="3176887"/>
            <a:ext cx="56959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Not disclosed</a:t>
            </a:r>
            <a:endParaRPr lang="en-US" sz="1050" dirty="0">
              <a:latin typeface="Microsoft YaHei" pitchFamily="34" charset="0"/>
              <a:ea typeface="Microsoft YaHei" pitchFamily="34" charset="-122"/>
              <a:cs typeface="Microsoft YaHei" pitchFamily="34" charset="-120"/>
            </a:endParaRPr>
          </a:p>
        </p:txBody>
      </p:sp>
      <p:sp>
        <p:nvSpPr>
          <p:cNvPr id="53" name="Shape 51"/>
          <p:cNvSpPr/>
          <p:nvPr/>
        </p:nvSpPr>
        <p:spPr>
          <a:xfrm>
            <a:off x="6500813" y="3395663"/>
            <a:ext cx="904875" cy="200025"/>
          </a:xfrm>
          <a:prstGeom prst="roundRect">
            <a:avLst>
              <a:gd name="adj" fmla="val 52381"/>
            </a:avLst>
          </a:prstGeom>
          <a:noFill/>
          <a:ln w="9525">
            <a:solidFill>
              <a:srgbClr val="B3A6C7"/>
            </a:solidFill>
            <a:prstDash val="solid"/>
          </a:ln>
        </p:spPr>
      </p:sp>
      <p:sp>
        <p:nvSpPr>
          <p:cNvPr id="54" name="Text 52"/>
          <p:cNvSpPr/>
          <p:nvPr/>
        </p:nvSpPr>
        <p:spPr>
          <a:xfrm>
            <a:off x="1714500" y="3433339"/>
            <a:ext cx="10477500"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Trade media</a:t>
            </a:r>
            <a:endParaRPr lang="en-US" sz="900" dirty="0">
              <a:latin typeface="Microsoft YaHei" pitchFamily="34" charset="0"/>
              <a:ea typeface="Microsoft YaHei" pitchFamily="34" charset="-122"/>
              <a:cs typeface="Microsoft YaHei" pitchFamily="34" charset="-120"/>
            </a:endParaRPr>
          </a:p>
        </p:txBody>
      </p:sp>
      <p:sp>
        <p:nvSpPr>
          <p:cNvPr id="55" name="Shape 53"/>
          <p:cNvSpPr/>
          <p:nvPr/>
        </p:nvSpPr>
        <p:spPr>
          <a:xfrm>
            <a:off x="609600" y="3829050"/>
            <a:ext cx="2705100" cy="1847850"/>
          </a:xfrm>
          <a:prstGeom prst="roundRect">
            <a:avLst>
              <a:gd name="adj" fmla="val 6186"/>
            </a:avLst>
          </a:prstGeom>
          <a:solidFill>
            <a:srgbClr val="35284E"/>
          </a:solidFill>
          <a:ln/>
        </p:spPr>
      </p:sp>
      <p:sp>
        <p:nvSpPr>
          <p:cNvPr id="56" name="Shape 54"/>
          <p:cNvSpPr/>
          <p:nvPr/>
        </p:nvSpPr>
        <p:spPr>
          <a:xfrm>
            <a:off x="842169" y="4096544"/>
            <a:ext cx="87313" cy="95678"/>
          </a:xfrm>
          <a:custGeom>
            <a:avLst/>
            <a:gdLst/>
            <a:ahLst/>
            <a:cxnLst/>
            <a:rect l="l" t="t" r="r" b="b"/>
            <a:pathLst>
              <a:path w="87313" h="95678">
                <a:moveTo>
                  <a:pt x="0" y="0"/>
                </a:moveTo>
                <a:lnTo>
                  <a:pt x="35624" y="90368"/>
                </a:lnTo>
                <a:arcTo hR="8731" wR="8731" stAng="9415565" swAng="-8031130"/>
                <a:lnTo>
                  <a:pt x="87313" y="0"/>
                </a:lnTo>
              </a:path>
            </a:pathLst>
          </a:custGeom>
          <a:noFill/>
          <a:ln w="17463">
            <a:solidFill>
              <a:srgbClr val="B3A6C7"/>
            </a:solidFill>
            <a:prstDash val="solid"/>
          </a:ln>
        </p:spPr>
      </p:sp>
      <p:sp>
        <p:nvSpPr>
          <p:cNvPr id="57" name="Shape 55"/>
          <p:cNvSpPr/>
          <p:nvPr/>
        </p:nvSpPr>
        <p:spPr>
          <a:xfrm>
            <a:off x="842169" y="4017963"/>
            <a:ext cx="87313" cy="43656"/>
          </a:xfrm>
          <a:custGeom>
            <a:avLst/>
            <a:gdLst/>
            <a:ahLst/>
            <a:cxnLst/>
            <a:rect l="l" t="t" r="r" b="b"/>
            <a:pathLst>
              <a:path w="87313" h="43656">
                <a:moveTo>
                  <a:pt x="87313" y="43656"/>
                </a:moveTo>
                <a:arcTo hR="43656" wR="43656" stAng="0" swAng="-10800000"/>
              </a:path>
            </a:pathLst>
          </a:custGeom>
          <a:noFill/>
          <a:ln w="17463">
            <a:solidFill>
              <a:srgbClr val="B3A6C7"/>
            </a:solidFill>
            <a:prstDash val="solid"/>
          </a:ln>
        </p:spPr>
      </p:sp>
      <p:sp>
        <p:nvSpPr>
          <p:cNvPr id="58" name="Shape 56"/>
          <p:cNvSpPr/>
          <p:nvPr/>
        </p:nvSpPr>
        <p:spPr>
          <a:xfrm>
            <a:off x="824706" y="4061619"/>
            <a:ext cx="122238" cy="34925"/>
          </a:xfrm>
          <a:custGeom>
            <a:avLst/>
            <a:gdLst/>
            <a:ahLst/>
            <a:cxnLst/>
            <a:rect l="l" t="t" r="r" b="b"/>
            <a:pathLst>
              <a:path w="122238" h="34925">
                <a:moveTo>
                  <a:pt x="104775" y="0"/>
                </a:moveTo>
                <a:arcTo hR="17463" wR="17463" stAng="16200000" swAng="10800000"/>
                <a:lnTo>
                  <a:pt x="17463" y="34925"/>
                </a:lnTo>
                <a:arcTo hR="17463" wR="17463" stAng="5400000" swAng="10800000"/>
              </a:path>
            </a:pathLst>
          </a:custGeom>
          <a:noFill/>
          <a:ln w="17463">
            <a:solidFill>
              <a:srgbClr val="B3A6C7"/>
            </a:solidFill>
            <a:prstDash val="solid"/>
          </a:ln>
        </p:spPr>
      </p:sp>
      <p:sp>
        <p:nvSpPr>
          <p:cNvPr id="59" name="Text 57"/>
          <p:cNvSpPr/>
          <p:nvPr/>
        </p:nvSpPr>
        <p:spPr>
          <a:xfrm>
            <a:off x="1085850" y="4016171"/>
            <a:ext cx="111061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Yili Xujinhuan</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781050" y="4319164"/>
            <a:ext cx="114109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Dairy · 2024</a:t>
            </a:r>
            <a:endParaRPr lang="en-US" sz="900" dirty="0">
              <a:latin typeface="Microsoft YaHei" pitchFamily="34" charset="0"/>
              <a:ea typeface="Microsoft YaHei" pitchFamily="34" charset="-122"/>
              <a:cs typeface="Microsoft YaHei" pitchFamily="34" charset="-120"/>
            </a:endParaRPr>
          </a:p>
        </p:txBody>
      </p:sp>
      <p:sp>
        <p:nvSpPr>
          <p:cNvPr id="61" name="Text 59"/>
          <p:cNvSpPr/>
          <p:nvPr/>
        </p:nvSpPr>
        <p:spPr>
          <a:xfrm>
            <a:off x="781050" y="4558012"/>
            <a:ext cx="11410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Named 3 concerts, stalls on site</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781050" y="5055394"/>
            <a:ext cx="2362200" cy="0"/>
          </a:xfrm>
          <a:prstGeom prst="line">
            <a:avLst/>
          </a:prstGeom>
          <a:noFill/>
          <a:ln w="14288">
            <a:solidFill>
              <a:srgbClr val="4A3A66"/>
            </a:solidFill>
            <a:prstDash val="dash"/>
          </a:ln>
        </p:spPr>
      </p:sp>
      <p:sp>
        <p:nvSpPr>
          <p:cNvPr id="63" name="Text 61"/>
          <p:cNvSpPr/>
          <p:nvPr/>
        </p:nvSpPr>
        <p:spPr>
          <a:xfrm>
            <a:off x="781050" y="5177137"/>
            <a:ext cx="114109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1.1bn+ Weibo impressions</a:t>
            </a:r>
            <a:endParaRPr lang="en-US" sz="1050" dirty="0">
              <a:latin typeface="Microsoft YaHei" pitchFamily="34" charset="0"/>
              <a:ea typeface="Microsoft YaHei" pitchFamily="34" charset="-122"/>
              <a:cs typeface="Microsoft YaHei" pitchFamily="34" charset="-120"/>
            </a:endParaRPr>
          </a:p>
        </p:txBody>
      </p:sp>
      <p:sp>
        <p:nvSpPr>
          <p:cNvPr id="64" name="Shape 62"/>
          <p:cNvSpPr/>
          <p:nvPr/>
        </p:nvSpPr>
        <p:spPr>
          <a:xfrm>
            <a:off x="785813" y="5395913"/>
            <a:ext cx="1114425" cy="200025"/>
          </a:xfrm>
          <a:prstGeom prst="roundRect">
            <a:avLst>
              <a:gd name="adj" fmla="val 52381"/>
            </a:avLst>
          </a:prstGeom>
          <a:noFill/>
          <a:ln w="9525">
            <a:solidFill>
              <a:srgbClr val="F0B429"/>
            </a:solidFill>
            <a:prstDash val="solid"/>
          </a:ln>
        </p:spPr>
      </p:sp>
      <p:sp>
        <p:nvSpPr>
          <p:cNvPr id="65" name="Text 63"/>
          <p:cNvSpPr/>
          <p:nvPr/>
        </p:nvSpPr>
        <p:spPr>
          <a:xfrm>
            <a:off x="0" y="5433589"/>
            <a:ext cx="2686050" cy="137160"/>
          </a:xfrm>
          <a:prstGeom prst="rect">
            <a:avLst/>
          </a:prstGeom>
          <a:noFill/>
          <a:ln/>
        </p:spPr>
        <p:txBody>
          <a:bodyPr wrap="none" lIns="0" tIns="0" rIns="0" bIns="0" rtlCol="0" anchor="t"/>
          <a:lstStyle/>
          <a:p>
            <a:pPr algn="ctr" indent="0" marL="0">
              <a:buNone/>
            </a:pPr>
            <a:r>
              <a:rPr lang="en-US" sz="900" b="1" dirty="0">
                <a:solidFill>
                  <a:srgbClr val="F0B429"/>
                </a:solidFill>
                <a:latin typeface="Microsoft YaHei" pitchFamily="34" charset="0"/>
                <a:ea typeface="Microsoft YaHei" pitchFamily="34" charset="-122"/>
                <a:cs typeface="Microsoft YaHei" pitchFamily="34" charset="-120"/>
              </a:rPr>
              <a:t>Company figure</a:t>
            </a:r>
            <a:endParaRPr lang="en-US" sz="900" dirty="0">
              <a:latin typeface="Microsoft YaHei" pitchFamily="34" charset="0"/>
              <a:ea typeface="Microsoft YaHei" pitchFamily="34" charset="-122"/>
              <a:cs typeface="Microsoft YaHei" pitchFamily="34" charset="-120"/>
            </a:endParaRPr>
          </a:p>
        </p:txBody>
      </p:sp>
      <p:sp>
        <p:nvSpPr>
          <p:cNvPr id="66" name="Shape 64"/>
          <p:cNvSpPr/>
          <p:nvPr/>
        </p:nvSpPr>
        <p:spPr>
          <a:xfrm>
            <a:off x="3467100" y="3829050"/>
            <a:ext cx="2705100" cy="1847850"/>
          </a:xfrm>
          <a:prstGeom prst="roundRect">
            <a:avLst>
              <a:gd name="adj" fmla="val 6186"/>
            </a:avLst>
          </a:prstGeom>
          <a:solidFill>
            <a:srgbClr val="35284E"/>
          </a:solidFill>
          <a:ln/>
        </p:spPr>
      </p:sp>
      <p:sp>
        <p:nvSpPr>
          <p:cNvPr id="67" name="Shape 65"/>
          <p:cNvSpPr/>
          <p:nvPr/>
        </p:nvSpPr>
        <p:spPr>
          <a:xfrm>
            <a:off x="3708400" y="4192588"/>
            <a:ext cx="69850" cy="6548"/>
          </a:xfrm>
          <a:custGeom>
            <a:avLst/>
            <a:gdLst/>
            <a:ahLst/>
            <a:cxnLst/>
            <a:rect l="l" t="t" r="r" b="b"/>
            <a:pathLst>
              <a:path w="69850" h="6548">
                <a:moveTo>
                  <a:pt x="0" y="0"/>
                </a:moveTo>
                <a:lnTo>
                  <a:pt x="69850" y="0"/>
                </a:lnTo>
              </a:path>
            </a:pathLst>
          </a:custGeom>
          <a:noFill/>
          <a:ln w="17463">
            <a:solidFill>
              <a:srgbClr val="B3A6C7"/>
            </a:solidFill>
            <a:prstDash val="solid"/>
          </a:ln>
        </p:spPr>
      </p:sp>
      <p:sp>
        <p:nvSpPr>
          <p:cNvPr id="68" name="Shape 66"/>
          <p:cNvSpPr/>
          <p:nvPr/>
        </p:nvSpPr>
        <p:spPr>
          <a:xfrm>
            <a:off x="3699669" y="4087812"/>
            <a:ext cx="87313" cy="6548"/>
          </a:xfrm>
          <a:custGeom>
            <a:avLst/>
            <a:gdLst/>
            <a:ahLst/>
            <a:cxnLst/>
            <a:rect l="l" t="t" r="r" b="b"/>
            <a:pathLst>
              <a:path w="87313" h="6548">
                <a:moveTo>
                  <a:pt x="0" y="0"/>
                </a:moveTo>
                <a:lnTo>
                  <a:pt x="87313" y="0"/>
                </a:lnTo>
              </a:path>
            </a:pathLst>
          </a:custGeom>
          <a:noFill/>
          <a:ln w="17463">
            <a:solidFill>
              <a:srgbClr val="B3A6C7"/>
            </a:solidFill>
            <a:prstDash val="solid"/>
          </a:ln>
        </p:spPr>
      </p:sp>
      <p:sp>
        <p:nvSpPr>
          <p:cNvPr id="69" name="Shape 67"/>
          <p:cNvSpPr/>
          <p:nvPr/>
        </p:nvSpPr>
        <p:spPr>
          <a:xfrm>
            <a:off x="3743325" y="4131469"/>
            <a:ext cx="6548" cy="61119"/>
          </a:xfrm>
          <a:custGeom>
            <a:avLst/>
            <a:gdLst/>
            <a:ahLst/>
            <a:cxnLst/>
            <a:rect l="l" t="t" r="r" b="b"/>
            <a:pathLst>
              <a:path w="6548" h="61119">
                <a:moveTo>
                  <a:pt x="0" y="0"/>
                </a:moveTo>
                <a:lnTo>
                  <a:pt x="0" y="61119"/>
                </a:lnTo>
              </a:path>
            </a:pathLst>
          </a:custGeom>
          <a:noFill/>
          <a:ln w="17463">
            <a:solidFill>
              <a:srgbClr val="B3A6C7"/>
            </a:solidFill>
            <a:prstDash val="solid"/>
          </a:ln>
        </p:spPr>
      </p:sp>
      <p:sp>
        <p:nvSpPr>
          <p:cNvPr id="70" name="Shape 68"/>
          <p:cNvSpPr/>
          <p:nvPr/>
        </p:nvSpPr>
        <p:spPr>
          <a:xfrm>
            <a:off x="3699669" y="4017963"/>
            <a:ext cx="87313" cy="113506"/>
          </a:xfrm>
          <a:custGeom>
            <a:avLst/>
            <a:gdLst/>
            <a:ahLst/>
            <a:cxnLst/>
            <a:rect l="l" t="t" r="r" b="b"/>
            <a:pathLst>
              <a:path w="87313" h="113506">
                <a:moveTo>
                  <a:pt x="43656" y="113506"/>
                </a:moveTo>
                <a:arcTo hR="43656" wR="43656" stAng="5400000" swAng="-5400000"/>
                <a:cubicBezTo>
                  <a:pt x="87313" y="52388"/>
                  <a:pt x="82947" y="34925"/>
                  <a:pt x="69850" y="0"/>
                </a:cubicBezTo>
                <a:lnTo>
                  <a:pt x="17463" y="0"/>
                </a:lnTo>
                <a:cubicBezTo>
                  <a:pt x="4366" y="34925"/>
                  <a:pt x="0" y="52388"/>
                  <a:pt x="0" y="69850"/>
                </a:cubicBezTo>
                <a:arcTo hR="43656" wR="43656" stAng="10800000" swAng="-5400000"/>
                <a:close/>
              </a:path>
            </a:pathLst>
          </a:custGeom>
          <a:noFill/>
          <a:ln w="17463">
            <a:solidFill>
              <a:srgbClr val="B3A6C7"/>
            </a:solidFill>
            <a:prstDash val="solid"/>
          </a:ln>
        </p:spPr>
      </p:sp>
      <p:sp>
        <p:nvSpPr>
          <p:cNvPr id="71" name="Text 69"/>
          <p:cNvSpPr/>
          <p:nvPr/>
        </p:nvSpPr>
        <p:spPr>
          <a:xfrm>
            <a:off x="3943350" y="4016171"/>
            <a:ext cx="82486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Yanghe M6+</a:t>
            </a:r>
            <a:endParaRPr lang="en-US" sz="1275" dirty="0">
              <a:latin typeface="Microsoft YaHei" pitchFamily="34" charset="0"/>
              <a:ea typeface="Microsoft YaHei" pitchFamily="34" charset="-122"/>
              <a:cs typeface="Microsoft YaHei" pitchFamily="34" charset="-120"/>
            </a:endParaRPr>
          </a:p>
        </p:txBody>
      </p:sp>
      <p:sp>
        <p:nvSpPr>
          <p:cNvPr id="72" name="Text 70"/>
          <p:cNvSpPr/>
          <p:nvPr/>
        </p:nvSpPr>
        <p:spPr>
          <a:xfrm>
            <a:off x="3638550" y="4319164"/>
            <a:ext cx="85534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Baijiu · 2024</a:t>
            </a:r>
            <a:endParaRPr lang="en-US" sz="900" dirty="0">
              <a:latin typeface="Microsoft YaHei" pitchFamily="34" charset="0"/>
              <a:ea typeface="Microsoft YaHei" pitchFamily="34" charset="-122"/>
              <a:cs typeface="Microsoft YaHei" pitchFamily="34" charset="-120"/>
            </a:endParaRPr>
          </a:p>
        </p:txBody>
      </p:sp>
      <p:sp>
        <p:nvSpPr>
          <p:cNvPr id="73" name="Text 71"/>
          <p:cNvSpPr/>
          <p:nvPr/>
        </p:nvSpPr>
        <p:spPr>
          <a:xfrm>
            <a:off x="3638550" y="4558012"/>
            <a:ext cx="85534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8-city tour sponsor, scan a cap to</a:t>
            </a:r>
            <a:endParaRPr lang="en-US" sz="1050" dirty="0">
              <a:latin typeface="Microsoft YaHei" pitchFamily="34" charset="0"/>
              <a:ea typeface="Microsoft YaHei" pitchFamily="34" charset="-122"/>
              <a:cs typeface="Microsoft YaHei" pitchFamily="34" charset="-120"/>
            </a:endParaRPr>
          </a:p>
        </p:txBody>
      </p:sp>
      <p:sp>
        <p:nvSpPr>
          <p:cNvPr id="74" name="Text 72"/>
          <p:cNvSpPr/>
          <p:nvPr/>
        </p:nvSpPr>
        <p:spPr>
          <a:xfrm>
            <a:off x="3638550" y="4767562"/>
            <a:ext cx="85534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win tickets</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3638550" y="5055394"/>
            <a:ext cx="2362200" cy="0"/>
          </a:xfrm>
          <a:prstGeom prst="line">
            <a:avLst/>
          </a:prstGeom>
          <a:noFill/>
          <a:ln w="14288">
            <a:solidFill>
              <a:srgbClr val="4A3A66"/>
            </a:solidFill>
            <a:prstDash val="dash"/>
          </a:ln>
        </p:spPr>
      </p:sp>
      <p:sp>
        <p:nvSpPr>
          <p:cNvPr id="76" name="Text 74"/>
          <p:cNvSpPr/>
          <p:nvPr/>
        </p:nvSpPr>
        <p:spPr>
          <a:xfrm>
            <a:off x="3638550" y="5177137"/>
            <a:ext cx="85534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5bn+ video views</a:t>
            </a:r>
            <a:endParaRPr lang="en-US" sz="1050" dirty="0">
              <a:latin typeface="Microsoft YaHei" pitchFamily="34" charset="0"/>
              <a:ea typeface="Microsoft YaHei" pitchFamily="34" charset="-122"/>
              <a:cs typeface="Microsoft YaHei" pitchFamily="34" charset="-120"/>
            </a:endParaRPr>
          </a:p>
        </p:txBody>
      </p:sp>
      <p:sp>
        <p:nvSpPr>
          <p:cNvPr id="77" name="Shape 75"/>
          <p:cNvSpPr/>
          <p:nvPr/>
        </p:nvSpPr>
        <p:spPr>
          <a:xfrm>
            <a:off x="3643313" y="5395913"/>
            <a:ext cx="1114425" cy="200025"/>
          </a:xfrm>
          <a:prstGeom prst="roundRect">
            <a:avLst>
              <a:gd name="adj" fmla="val 52381"/>
            </a:avLst>
          </a:prstGeom>
          <a:noFill/>
          <a:ln w="9525">
            <a:solidFill>
              <a:srgbClr val="F0B429"/>
            </a:solidFill>
            <a:prstDash val="solid"/>
          </a:ln>
        </p:spPr>
      </p:sp>
      <p:sp>
        <p:nvSpPr>
          <p:cNvPr id="78" name="Text 76"/>
          <p:cNvSpPr/>
          <p:nvPr/>
        </p:nvSpPr>
        <p:spPr>
          <a:xfrm>
            <a:off x="0" y="5433589"/>
            <a:ext cx="8401050" cy="137160"/>
          </a:xfrm>
          <a:prstGeom prst="rect">
            <a:avLst/>
          </a:prstGeom>
          <a:noFill/>
          <a:ln/>
        </p:spPr>
        <p:txBody>
          <a:bodyPr wrap="none" lIns="0" tIns="0" rIns="0" bIns="0" rtlCol="0" anchor="t"/>
          <a:lstStyle/>
          <a:p>
            <a:pPr algn="ctr" indent="0" marL="0">
              <a:buNone/>
            </a:pPr>
            <a:r>
              <a:rPr lang="en-US" sz="900" b="1" dirty="0">
                <a:solidFill>
                  <a:srgbClr val="F0B429"/>
                </a:solidFill>
                <a:latin typeface="Microsoft YaHei" pitchFamily="34" charset="0"/>
                <a:ea typeface="Microsoft YaHei" pitchFamily="34" charset="-122"/>
                <a:cs typeface="Microsoft YaHei" pitchFamily="34" charset="-120"/>
              </a:rPr>
              <a:t>Company figure</a:t>
            </a:r>
            <a:endParaRPr lang="en-US" sz="900" dirty="0">
              <a:latin typeface="Microsoft YaHei" pitchFamily="34" charset="0"/>
              <a:ea typeface="Microsoft YaHei" pitchFamily="34" charset="-122"/>
              <a:cs typeface="Microsoft YaHei" pitchFamily="34" charset="-120"/>
            </a:endParaRPr>
          </a:p>
        </p:txBody>
      </p:sp>
      <p:sp>
        <p:nvSpPr>
          <p:cNvPr id="79" name="Shape 77"/>
          <p:cNvSpPr/>
          <p:nvPr/>
        </p:nvSpPr>
        <p:spPr>
          <a:xfrm>
            <a:off x="6324600" y="3829050"/>
            <a:ext cx="2705100" cy="1847850"/>
          </a:xfrm>
          <a:prstGeom prst="roundRect">
            <a:avLst>
              <a:gd name="adj" fmla="val 6186"/>
            </a:avLst>
          </a:prstGeom>
          <a:solidFill>
            <a:srgbClr val="35284E"/>
          </a:solidFill>
          <a:ln/>
        </p:spPr>
      </p:sp>
      <p:sp>
        <p:nvSpPr>
          <p:cNvPr id="80" name="Shape 78"/>
          <p:cNvSpPr/>
          <p:nvPr/>
        </p:nvSpPr>
        <p:spPr>
          <a:xfrm>
            <a:off x="6522244" y="4026694"/>
            <a:ext cx="157163" cy="122238"/>
          </a:xfrm>
          <a:custGeom>
            <a:avLst/>
            <a:gdLst/>
            <a:ahLst/>
            <a:cxnLst/>
            <a:rect l="l" t="t" r="r" b="b"/>
            <a:pathLst>
              <a:path w="157163" h="122238">
                <a:moveTo>
                  <a:pt x="69850" y="26194"/>
                </a:moveTo>
                <a:arcTo hR="113506" wR="113506" stAng="5488537" swAng="-2389268"/>
                <a:arcTo hR="8731" wR="8731" stAng="13987806" swAng="7612194"/>
                <a:lnTo>
                  <a:pt x="157163" y="113506"/>
                </a:lnTo>
                <a:arcTo hR="8731" wR="8731" stAng="0" swAng="7612194"/>
                <a:arcTo hR="113506" wR="113506" stAng="18500731" swAng="-2389268"/>
                <a:lnTo>
                  <a:pt x="17463" y="96044"/>
                </a:lnTo>
                <a:arcTo hR="17463" wR="17463" stAng="5400000" swAng="5400000"/>
                <a:lnTo>
                  <a:pt x="0" y="43656"/>
                </a:lnTo>
                <a:arcTo hR="17463" wR="17463" stAng="10800000" swAng="5400000"/>
                <a:close/>
              </a:path>
            </a:pathLst>
          </a:custGeom>
          <a:noFill/>
          <a:ln w="17463">
            <a:solidFill>
              <a:srgbClr val="B3A6C7"/>
            </a:solidFill>
            <a:prstDash val="solid"/>
          </a:ln>
        </p:spPr>
      </p:sp>
      <p:sp>
        <p:nvSpPr>
          <p:cNvPr id="81" name="Shape 79"/>
          <p:cNvSpPr/>
          <p:nvPr/>
        </p:nvSpPr>
        <p:spPr>
          <a:xfrm>
            <a:off x="6548438" y="4122738"/>
            <a:ext cx="52388" cy="69850"/>
          </a:xfrm>
          <a:custGeom>
            <a:avLst/>
            <a:gdLst/>
            <a:ahLst/>
            <a:cxnLst/>
            <a:rect l="l" t="t" r="r" b="b"/>
            <a:pathLst>
              <a:path w="52388" h="69850">
                <a:moveTo>
                  <a:pt x="0" y="0"/>
                </a:moveTo>
                <a:arcTo hR="104775" wR="104775" stAng="10800000" swAng="-2212194"/>
                <a:arcTo hR="17463" wR="17463" stAng="8587806" swAng="-10800000"/>
                <a:arcTo hR="69850" wR="69850" stAng="8587806" swAng="2212194"/>
              </a:path>
            </a:pathLst>
          </a:custGeom>
          <a:noFill/>
          <a:ln w="17463">
            <a:solidFill>
              <a:srgbClr val="B3A6C7"/>
            </a:solidFill>
            <a:prstDash val="solid"/>
          </a:ln>
        </p:spPr>
      </p:sp>
      <p:sp>
        <p:nvSpPr>
          <p:cNvPr id="82" name="Shape 80"/>
          <p:cNvSpPr/>
          <p:nvPr/>
        </p:nvSpPr>
        <p:spPr>
          <a:xfrm>
            <a:off x="6565900" y="4052888"/>
            <a:ext cx="6548" cy="69850"/>
          </a:xfrm>
          <a:custGeom>
            <a:avLst/>
            <a:gdLst/>
            <a:ahLst/>
            <a:cxnLst/>
            <a:rect l="l" t="t" r="r" b="b"/>
            <a:pathLst>
              <a:path w="6548" h="69850">
                <a:moveTo>
                  <a:pt x="0" y="0"/>
                </a:moveTo>
                <a:lnTo>
                  <a:pt x="0" y="69850"/>
                </a:lnTo>
              </a:path>
            </a:pathLst>
          </a:custGeom>
          <a:noFill/>
          <a:ln w="17463">
            <a:solidFill>
              <a:srgbClr val="B3A6C7"/>
            </a:solidFill>
            <a:prstDash val="solid"/>
          </a:ln>
        </p:spPr>
      </p:sp>
      <p:sp>
        <p:nvSpPr>
          <p:cNvPr id="83" name="Text 81"/>
          <p:cNvSpPr/>
          <p:nvPr/>
        </p:nvSpPr>
        <p:spPr>
          <a:xfrm>
            <a:off x="6800850" y="4016171"/>
            <a:ext cx="53911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Pepsi</a:t>
            </a:r>
            <a:endParaRPr lang="en-US" sz="1275" dirty="0">
              <a:latin typeface="Microsoft YaHei" pitchFamily="34" charset="0"/>
              <a:ea typeface="Microsoft YaHei" pitchFamily="34" charset="-122"/>
              <a:cs typeface="Microsoft YaHei" pitchFamily="34" charset="-120"/>
            </a:endParaRPr>
          </a:p>
        </p:txBody>
      </p:sp>
      <p:sp>
        <p:nvSpPr>
          <p:cNvPr id="84" name="Text 82"/>
          <p:cNvSpPr/>
          <p:nvPr/>
        </p:nvSpPr>
        <p:spPr>
          <a:xfrm>
            <a:off x="6496050" y="4319164"/>
            <a:ext cx="569595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Soft drinks · 2023</a:t>
            </a:r>
            <a:endParaRPr lang="en-US" sz="900" dirty="0">
              <a:latin typeface="Microsoft YaHei" pitchFamily="34" charset="0"/>
              <a:ea typeface="Microsoft YaHei" pitchFamily="34" charset="-122"/>
              <a:cs typeface="Microsoft YaHei" pitchFamily="34" charset="-120"/>
            </a:endParaRPr>
          </a:p>
        </p:txBody>
      </p:sp>
      <p:sp>
        <p:nvSpPr>
          <p:cNvPr id="85" name="Text 83"/>
          <p:cNvSpPr/>
          <p:nvPr/>
        </p:nvSpPr>
        <p:spPr>
          <a:xfrm>
            <a:off x="6496050" y="4558012"/>
            <a:ext cx="5695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Title sponsor, TFBOYS 10th</a:t>
            </a:r>
            <a:endParaRPr lang="en-US" sz="1050" dirty="0">
              <a:latin typeface="Microsoft YaHei" pitchFamily="34" charset="0"/>
              <a:ea typeface="Microsoft YaHei" pitchFamily="34" charset="-122"/>
              <a:cs typeface="Microsoft YaHei" pitchFamily="34" charset="-120"/>
            </a:endParaRPr>
          </a:p>
        </p:txBody>
      </p:sp>
      <p:sp>
        <p:nvSpPr>
          <p:cNvPr id="86" name="Text 84"/>
          <p:cNvSpPr/>
          <p:nvPr/>
        </p:nvSpPr>
        <p:spPr>
          <a:xfrm>
            <a:off x="6496050" y="4767562"/>
            <a:ext cx="569595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anniversary in Xi</a:t>
            </a:r>
            <a:pPr algn="l" indent="0" marL="0">
              <a:buNone/>
            </a:pPr>
            <a:r>
              <a:rPr lang="en-US" sz="1050" dirty="0">
                <a:solidFill>
                  <a:srgbClr val="F6F2F9"/>
                </a:solidFill>
                <a:latin typeface="Microsoft YaHei" pitchFamily="34" charset="0"/>
                <a:ea typeface="Microsoft YaHei" pitchFamily="34" charset="-122"/>
                <a:cs typeface="Microsoft YaHei" pitchFamily="34" charset="-120"/>
              </a:rPr>
              <a:t>'</a:t>
            </a:r>
            <a:pPr algn="l" indent="0" marL="0">
              <a:buNone/>
            </a:pPr>
            <a:r>
              <a:rPr lang="en-US" sz="1050" dirty="0">
                <a:solidFill>
                  <a:srgbClr val="F6F2F9"/>
                </a:solidFill>
                <a:latin typeface="Microsoft YaHei" pitchFamily="34" charset="0"/>
                <a:ea typeface="Microsoft YaHei" pitchFamily="34" charset="-122"/>
                <a:cs typeface="Microsoft YaHei" pitchFamily="34" charset="-120"/>
              </a:rPr>
              <a:t>an</a:t>
            </a:r>
            <a:endParaRPr lang="en-US" sz="1050" dirty="0">
              <a:latin typeface="Microsoft YaHei" pitchFamily="34" charset="0"/>
              <a:ea typeface="Microsoft YaHei" pitchFamily="34" charset="-122"/>
              <a:cs typeface="Microsoft YaHei" pitchFamily="34" charset="-120"/>
            </a:endParaRPr>
          </a:p>
        </p:txBody>
      </p:sp>
      <p:sp>
        <p:nvSpPr>
          <p:cNvPr id="87" name="Shape 85"/>
          <p:cNvSpPr/>
          <p:nvPr/>
        </p:nvSpPr>
        <p:spPr>
          <a:xfrm>
            <a:off x="6496050" y="5055394"/>
            <a:ext cx="2362200" cy="0"/>
          </a:xfrm>
          <a:prstGeom prst="line">
            <a:avLst/>
          </a:prstGeom>
          <a:noFill/>
          <a:ln w="14288">
            <a:solidFill>
              <a:srgbClr val="4A3A66"/>
            </a:solidFill>
            <a:prstDash val="dash"/>
          </a:ln>
        </p:spPr>
      </p:sp>
      <p:sp>
        <p:nvSpPr>
          <p:cNvPr id="88" name="Text 86"/>
          <p:cNvSpPr/>
          <p:nvPr/>
        </p:nvSpPr>
        <p:spPr>
          <a:xfrm>
            <a:off x="6496050" y="5177137"/>
            <a:ext cx="56959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No brand results disclosed</a:t>
            </a:r>
            <a:endParaRPr lang="en-US" sz="1050" dirty="0">
              <a:latin typeface="Microsoft YaHei" pitchFamily="34" charset="0"/>
              <a:ea typeface="Microsoft YaHei" pitchFamily="34" charset="-122"/>
              <a:cs typeface="Microsoft YaHei" pitchFamily="34" charset="-120"/>
            </a:endParaRPr>
          </a:p>
        </p:txBody>
      </p:sp>
      <p:sp>
        <p:nvSpPr>
          <p:cNvPr id="89" name="Shape 87"/>
          <p:cNvSpPr/>
          <p:nvPr/>
        </p:nvSpPr>
        <p:spPr>
          <a:xfrm>
            <a:off x="6500813" y="5395913"/>
            <a:ext cx="485775" cy="200025"/>
          </a:xfrm>
          <a:prstGeom prst="roundRect">
            <a:avLst>
              <a:gd name="adj" fmla="val 52381"/>
            </a:avLst>
          </a:prstGeom>
          <a:noFill/>
          <a:ln w="9525">
            <a:solidFill>
              <a:srgbClr val="B3A6C7"/>
            </a:solidFill>
            <a:prstDash val="solid"/>
          </a:ln>
        </p:spPr>
      </p:sp>
      <p:sp>
        <p:nvSpPr>
          <p:cNvPr id="90" name="Text 88"/>
          <p:cNvSpPr/>
          <p:nvPr/>
        </p:nvSpPr>
        <p:spPr>
          <a:xfrm>
            <a:off x="1295400" y="5433589"/>
            <a:ext cx="10896600" cy="137160"/>
          </a:xfrm>
          <a:prstGeom prst="rect">
            <a:avLst/>
          </a:prstGeom>
          <a:noFill/>
          <a:ln/>
        </p:spPr>
        <p:txBody>
          <a:bodyPr wrap="none" lIns="0" tIns="0" rIns="0" bIns="0" rtlCol="0" anchor="t"/>
          <a:lstStyle/>
          <a:p>
            <a:pPr algn="ctr" indent="0" marL="0">
              <a:buNone/>
            </a:pPr>
            <a:r>
              <a:rPr lang="en-US" sz="900" b="1" dirty="0">
                <a:solidFill>
                  <a:srgbClr val="B3A6C7"/>
                </a:solidFill>
                <a:latin typeface="Microsoft YaHei" pitchFamily="34" charset="0"/>
                <a:ea typeface="Microsoft YaHei" pitchFamily="34" charset="-122"/>
                <a:cs typeface="Microsoft YaHei" pitchFamily="34" charset="-120"/>
              </a:rPr>
              <a:t>Press</a:t>
            </a:r>
            <a:endParaRPr lang="en-US" sz="900" dirty="0">
              <a:latin typeface="Microsoft YaHei" pitchFamily="34" charset="0"/>
              <a:ea typeface="Microsoft YaHei" pitchFamily="34" charset="-122"/>
              <a:cs typeface="Microsoft YaHei" pitchFamily="34" charset="-120"/>
            </a:endParaRPr>
          </a:p>
        </p:txBody>
      </p:sp>
      <p:sp>
        <p:nvSpPr>
          <p:cNvPr id="91" name="Shape 89"/>
          <p:cNvSpPr/>
          <p:nvPr/>
        </p:nvSpPr>
        <p:spPr>
          <a:xfrm>
            <a:off x="9334500" y="1828800"/>
            <a:ext cx="2247900" cy="3848100"/>
          </a:xfrm>
          <a:prstGeom prst="roundRect">
            <a:avLst>
              <a:gd name="adj" fmla="val 5085"/>
            </a:avLst>
          </a:prstGeom>
          <a:solidFill>
            <a:srgbClr val="E84F8A"/>
          </a:solidFill>
          <a:ln/>
        </p:spPr>
      </p:sp>
      <p:sp>
        <p:nvSpPr>
          <p:cNvPr id="92" name="Text 90"/>
          <p:cNvSpPr/>
          <p:nvPr/>
        </p:nvSpPr>
        <p:spPr>
          <a:xfrm>
            <a:off x="9563100" y="2091398"/>
            <a:ext cx="2628900" cy="171450"/>
          </a:xfrm>
          <a:prstGeom prst="rect">
            <a:avLst/>
          </a:prstGeom>
          <a:noFill/>
          <a:ln/>
        </p:spPr>
        <p:txBody>
          <a:bodyPr wrap="none" lIns="0" tIns="0" rIns="0" bIns="0" rtlCol="0" anchor="t"/>
          <a:lstStyle/>
          <a:p>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Published sales anyone</a:t>
            </a:r>
            <a:endParaRPr lang="en-US" sz="1125" dirty="0">
              <a:latin typeface="Microsoft YaHei" pitchFamily="34" charset="0"/>
              <a:ea typeface="Microsoft YaHei" pitchFamily="34" charset="-122"/>
              <a:cs typeface="Microsoft YaHei" pitchFamily="34" charset="-120"/>
            </a:endParaRPr>
          </a:p>
        </p:txBody>
      </p:sp>
      <p:sp>
        <p:nvSpPr>
          <p:cNvPr id="93" name="Text 91"/>
          <p:cNvSpPr/>
          <p:nvPr/>
        </p:nvSpPr>
        <p:spPr>
          <a:xfrm>
            <a:off x="9563100" y="2319998"/>
            <a:ext cx="2628900" cy="171450"/>
          </a:xfrm>
          <a:prstGeom prst="rect">
            <a:avLst/>
          </a:prstGeom>
          <a:noFill/>
          <a:ln/>
        </p:spPr>
        <p:txBody>
          <a:bodyPr wrap="none" lIns="0" tIns="0" rIns="0" bIns="0" rtlCol="0" anchor="t"/>
          <a:lstStyle/>
          <a:p>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can attribute</a:t>
            </a:r>
            <a:endParaRPr lang="en-US" sz="1125" dirty="0">
              <a:latin typeface="Microsoft YaHei" pitchFamily="34" charset="0"/>
              <a:ea typeface="Microsoft YaHei" pitchFamily="34" charset="-122"/>
              <a:cs typeface="Microsoft YaHei" pitchFamily="34" charset="-120"/>
            </a:endParaRPr>
          </a:p>
        </p:txBody>
      </p:sp>
      <p:sp>
        <p:nvSpPr>
          <p:cNvPr id="94" name="Text 92"/>
          <p:cNvSpPr/>
          <p:nvPr/>
        </p:nvSpPr>
        <p:spPr>
          <a:xfrm>
            <a:off x="9563100" y="2327092"/>
            <a:ext cx="2628900" cy="1600200"/>
          </a:xfrm>
          <a:prstGeom prst="rect">
            <a:avLst/>
          </a:prstGeom>
          <a:noFill/>
          <a:ln/>
        </p:spPr>
        <p:txBody>
          <a:bodyPr wrap="none" lIns="0" tIns="0" rIns="0" bIns="0" rtlCol="0" anchor="t"/>
          <a:lstStyle/>
          <a:p>
            <a:pPr algn="l" indent="0" marL="0">
              <a:buNone/>
            </a:pPr>
            <a:r>
              <a:rPr lang="en-US" sz="10500" b="1" dirty="0">
                <a:solidFill>
                  <a:srgbClr val="1A112C"/>
                </a:solidFill>
                <a:latin typeface="Microsoft YaHei" pitchFamily="34" charset="0"/>
                <a:ea typeface="Microsoft YaHei" pitchFamily="34" charset="-122"/>
                <a:cs typeface="Microsoft YaHei" pitchFamily="34" charset="-120"/>
              </a:rPr>
              <a:t>0</a:t>
            </a:r>
            <a:endParaRPr lang="en-US" sz="10500" dirty="0">
              <a:latin typeface="Microsoft YaHei" pitchFamily="34" charset="0"/>
              <a:ea typeface="Microsoft YaHei" pitchFamily="34" charset="-122"/>
              <a:cs typeface="Microsoft YaHei" pitchFamily="34" charset="-120"/>
            </a:endParaRPr>
          </a:p>
        </p:txBody>
      </p:sp>
      <p:sp>
        <p:nvSpPr>
          <p:cNvPr id="95" name="Text 93"/>
          <p:cNvSpPr/>
          <p:nvPr/>
        </p:nvSpPr>
        <p:spPr>
          <a:xfrm>
            <a:off x="9563100" y="3929723"/>
            <a:ext cx="2628900" cy="171450"/>
          </a:xfrm>
          <a:prstGeom prst="rect">
            <a:avLst/>
          </a:prstGeom>
          <a:noFill/>
          <a:ln/>
        </p:spPr>
        <p:txBody>
          <a:bodyPr wrap="none" lIns="0" tIns="0" rIns="0" bIns="0" rtlCol="0" anchor="t"/>
          <a:lstStyle/>
          <a:p>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cases</a:t>
            </a:r>
            <a:endParaRPr lang="en-US" sz="1125" dirty="0">
              <a:latin typeface="Microsoft YaHei" pitchFamily="34" charset="0"/>
              <a:ea typeface="Microsoft YaHei" pitchFamily="34" charset="-122"/>
              <a:cs typeface="Microsoft YaHei" pitchFamily="34" charset="-120"/>
            </a:endParaRPr>
          </a:p>
        </p:txBody>
      </p:sp>
      <p:sp>
        <p:nvSpPr>
          <p:cNvPr id="96" name="Text 94"/>
          <p:cNvSpPr/>
          <p:nvPr/>
        </p:nvSpPr>
        <p:spPr>
          <a:xfrm>
            <a:off x="9563100" y="4320248"/>
            <a:ext cx="2628900" cy="171450"/>
          </a:xfrm>
          <a:prstGeom prst="rect">
            <a:avLst/>
          </a:prstGeom>
          <a:noFill/>
          <a:ln/>
        </p:spPr>
        <p:txBody>
          <a:bodyPr wrap="none" lIns="0" tIns="0" rIns="0" bIns="0" rtlCol="0" anchor="t"/>
          <a:lstStyle/>
          <a:p>
            <a:pPr algn="l" indent="0" marL="0">
              <a:buNone/>
            </a:pPr>
            <a:r>
              <a:rPr lang="en-US" sz="1125" dirty="0">
                <a:solidFill>
                  <a:srgbClr val="1A112C"/>
                </a:solidFill>
                <a:latin typeface="Microsoft YaHei" pitchFamily="34" charset="0"/>
                <a:ea typeface="Microsoft YaHei" pitchFamily="34" charset="-122"/>
                <a:cs typeface="Microsoft YaHei" pitchFamily="34" charset="-120"/>
              </a:rPr>
              <a:t>Every result is reach,</a:t>
            </a:r>
            <a:endParaRPr lang="en-US" sz="1125" dirty="0">
              <a:latin typeface="Microsoft YaHei" pitchFamily="34" charset="0"/>
              <a:ea typeface="Microsoft YaHei" pitchFamily="34" charset="-122"/>
              <a:cs typeface="Microsoft YaHei" pitchFamily="34" charset="-120"/>
            </a:endParaRPr>
          </a:p>
        </p:txBody>
      </p:sp>
      <p:sp>
        <p:nvSpPr>
          <p:cNvPr id="97" name="Text 95"/>
          <p:cNvSpPr/>
          <p:nvPr/>
        </p:nvSpPr>
        <p:spPr>
          <a:xfrm>
            <a:off x="9563100" y="4548848"/>
            <a:ext cx="2628900" cy="171450"/>
          </a:xfrm>
          <a:prstGeom prst="rect">
            <a:avLst/>
          </a:prstGeom>
          <a:noFill/>
          <a:ln/>
        </p:spPr>
        <p:txBody>
          <a:bodyPr wrap="none" lIns="0" tIns="0" rIns="0" bIns="0" rtlCol="0" anchor="t"/>
          <a:lstStyle/>
          <a:p>
            <a:pPr algn="l" indent="0" marL="0">
              <a:buNone/>
            </a:pPr>
            <a:r>
              <a:rPr lang="en-US" sz="1125" dirty="0">
                <a:solidFill>
                  <a:srgbClr val="1A112C"/>
                </a:solidFill>
                <a:latin typeface="Microsoft YaHei" pitchFamily="34" charset="0"/>
                <a:ea typeface="Microsoft YaHei" pitchFamily="34" charset="-122"/>
                <a:cs typeface="Microsoft YaHei" pitchFamily="34" charset="-120"/>
              </a:rPr>
              <a:t>trends or sell-outs. Not</a:t>
            </a:r>
            <a:endParaRPr lang="en-US" sz="1125" dirty="0">
              <a:latin typeface="Microsoft YaHei" pitchFamily="34" charset="0"/>
              <a:ea typeface="Microsoft YaHei" pitchFamily="34" charset="-122"/>
              <a:cs typeface="Microsoft YaHei" pitchFamily="34" charset="-120"/>
            </a:endParaRPr>
          </a:p>
        </p:txBody>
      </p:sp>
      <p:sp>
        <p:nvSpPr>
          <p:cNvPr id="98" name="Text 96"/>
          <p:cNvSpPr/>
          <p:nvPr/>
        </p:nvSpPr>
        <p:spPr>
          <a:xfrm>
            <a:off x="9563100" y="4777448"/>
            <a:ext cx="2628900" cy="171450"/>
          </a:xfrm>
          <a:prstGeom prst="rect">
            <a:avLst/>
          </a:prstGeom>
          <a:noFill/>
          <a:ln/>
        </p:spPr>
        <p:txBody>
          <a:bodyPr wrap="none" lIns="0" tIns="0" rIns="0" bIns="0" rtlCol="0" anchor="t"/>
          <a:lstStyle/>
          <a:p>
            <a:pPr algn="l" indent="0" marL="0">
              <a:buNone/>
            </a:pPr>
            <a:r>
              <a:rPr lang="en-US" sz="1125" dirty="0">
                <a:solidFill>
                  <a:srgbClr val="1A112C"/>
                </a:solidFill>
                <a:latin typeface="Microsoft YaHei" pitchFamily="34" charset="0"/>
                <a:ea typeface="Microsoft YaHei" pitchFamily="34" charset="-122"/>
                <a:cs typeface="Microsoft YaHei" pitchFamily="34" charset="-120"/>
              </a:rPr>
              <a:t>one figure traces back</a:t>
            </a:r>
            <a:endParaRPr lang="en-US" sz="1125" dirty="0">
              <a:latin typeface="Microsoft YaHei" pitchFamily="34" charset="0"/>
              <a:ea typeface="Microsoft YaHei" pitchFamily="34" charset="-122"/>
              <a:cs typeface="Microsoft YaHei" pitchFamily="34" charset="-120"/>
            </a:endParaRPr>
          </a:p>
        </p:txBody>
      </p:sp>
      <p:sp>
        <p:nvSpPr>
          <p:cNvPr id="99" name="Text 97"/>
          <p:cNvSpPr/>
          <p:nvPr/>
        </p:nvSpPr>
        <p:spPr>
          <a:xfrm>
            <a:off x="9563100" y="5006048"/>
            <a:ext cx="2628900" cy="171450"/>
          </a:xfrm>
          <a:prstGeom prst="rect">
            <a:avLst/>
          </a:prstGeom>
          <a:noFill/>
          <a:ln/>
        </p:spPr>
        <p:txBody>
          <a:bodyPr wrap="none" lIns="0" tIns="0" rIns="0" bIns="0" rtlCol="0" anchor="t"/>
          <a:lstStyle/>
          <a:p>
            <a:pPr algn="l" indent="0" marL="0">
              <a:buNone/>
            </a:pPr>
            <a:r>
              <a:rPr lang="en-US" sz="1125" dirty="0">
                <a:solidFill>
                  <a:srgbClr val="1A112C"/>
                </a:solidFill>
                <a:latin typeface="Microsoft YaHei" pitchFamily="34" charset="0"/>
                <a:ea typeface="Microsoft YaHei" pitchFamily="34" charset="-122"/>
                <a:cs typeface="Microsoft YaHei" pitchFamily="34" charset="-120"/>
              </a:rPr>
              <a:t>to sales</a:t>
            </a:r>
            <a:endParaRPr lang="en-US" sz="1125" dirty="0">
              <a:latin typeface="Microsoft YaHei" pitchFamily="34" charset="0"/>
              <a:ea typeface="Microsoft YaHei" pitchFamily="34" charset="-122"/>
              <a:cs typeface="Microsoft YaHei" pitchFamily="34" charset="-120"/>
            </a:endParaRPr>
          </a:p>
        </p:txBody>
      </p:sp>
      <p:sp>
        <p:nvSpPr>
          <p:cNvPr id="100" name="Text 98"/>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Digitaling (Mar 2024, Jun 2024, Jun 2025), 21st Century Business Herald, China.com, Jiemian, Xin Caijing. All results self-reported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131950" y="373299"/>
            <a:ext cx="100228" cy="127607"/>
          </a:xfrm>
          <a:custGeom>
            <a:avLst/>
            <a:gdLst/>
            <a:ahLst/>
            <a:cxnLst/>
            <a:rect l="l" t="t" r="r" b="b"/>
            <a:pathLst>
              <a:path w="100228" h="127607">
                <a:moveTo>
                  <a:pt x="42589" y="6749"/>
                </a:moveTo>
                <a:lnTo>
                  <a:pt x="98025" y="95617"/>
                </a:lnTo>
                <a:arcTo hR="14288" wR="14288" stAng="19665323" swAng="5404431"/>
                <a:lnTo>
                  <a:pt x="77356" y="125430"/>
                </a:lnTo>
                <a:arcTo hR="14288" wR="14288" stAng="3477471" swAng="5411688"/>
                <a:lnTo>
                  <a:pt x="2203" y="31990"/>
                </a:lnTo>
                <a:arcTo hR="14288" wR="14288" stAng="8865323" swAng="5404431"/>
                <a:lnTo>
                  <a:pt x="22873" y="2177"/>
                </a:lnTo>
                <a:arcTo hR="14288" wR="14288" stAng="14277471" swAng="5411688"/>
                <a:close/>
              </a:path>
            </a:pathLst>
          </a:custGeom>
          <a:solidFill>
            <a:srgbClr val="E84F8A">
              <a:alpha val="90000"/>
            </a:srgbClr>
          </a:solidFill>
          <a:ln/>
        </p:spPr>
      </p:sp>
      <p:sp>
        <p:nvSpPr>
          <p:cNvPr id="4" name="Shape 2"/>
          <p:cNvSpPr/>
          <p:nvPr/>
        </p:nvSpPr>
        <p:spPr>
          <a:xfrm>
            <a:off x="11257182" y="350866"/>
            <a:ext cx="62839" cy="60995"/>
          </a:xfrm>
          <a:custGeom>
            <a:avLst/>
            <a:gdLst/>
            <a:ahLst/>
            <a:cxnLst/>
            <a:rect l="l" t="t" r="r" b="b"/>
            <a:pathLst>
              <a:path w="62839" h="60995">
                <a:moveTo>
                  <a:pt x="5654" y="20037"/>
                </a:moveTo>
                <a:lnTo>
                  <a:pt x="28514" y="2892"/>
                </a:lnTo>
                <a:arcTo hR="14288" wR="14288" stAng="13974006" swAng="5395493"/>
                <a:lnTo>
                  <a:pt x="59947" y="20894"/>
                </a:lnTo>
                <a:arcTo hR="14288" wR="14288" stAng="19374006" swAng="5395493"/>
                <a:lnTo>
                  <a:pt x="34325" y="58137"/>
                </a:lnTo>
                <a:arcTo hR="14288" wR="14288" stAng="3187806" swAng="5400000"/>
                <a:lnTo>
                  <a:pt x="2892" y="40040"/>
                </a:lnTo>
                <a:arcTo hR="14288" wR="14288" stAng="8574006" swAng="5395493"/>
                <a:close/>
              </a:path>
            </a:pathLst>
          </a:custGeom>
          <a:solidFill>
            <a:srgbClr val="F0B429">
              <a:alpha val="90000"/>
            </a:srgbClr>
          </a:solidFill>
          <a:ln/>
        </p:spPr>
      </p:sp>
      <p:sp>
        <p:nvSpPr>
          <p:cNvPr id="5" name="Shape 3"/>
          <p:cNvSpPr/>
          <p:nvPr/>
        </p:nvSpPr>
        <p:spPr>
          <a:xfrm>
            <a:off x="11443362" y="372508"/>
            <a:ext cx="112811" cy="119140"/>
          </a:xfrm>
          <a:custGeom>
            <a:avLst/>
            <a:gdLst/>
            <a:ahLst/>
            <a:cxnLst/>
            <a:rect l="l" t="t" r="r" b="b"/>
            <a:pathLst>
              <a:path w="112811" h="119140">
                <a:moveTo>
                  <a:pt x="3592" y="82597"/>
                </a:moveTo>
                <a:lnTo>
                  <a:pt x="73791" y="4682"/>
                </a:lnTo>
                <a:arcTo hR="14288" wR="14288" stAng="13334618" swAng="5372651"/>
                <a:lnTo>
                  <a:pt x="108081" y="16398"/>
                </a:lnTo>
                <a:arcTo hR="14288" wR="14288" stAng="18719303" swAng="5404966"/>
                <a:lnTo>
                  <a:pt x="39025" y="114410"/>
                </a:lnTo>
                <a:arcTo hR="14288" wR="14288" stAng="2519303" swAng="5404966"/>
                <a:lnTo>
                  <a:pt x="4735" y="102694"/>
                </a:lnTo>
                <a:arcTo hR="14288" wR="14288" stAng="7917495" swAng="5374408"/>
                <a:close/>
              </a:path>
            </a:pathLst>
          </a:custGeom>
          <a:solidFill>
            <a:srgbClr val="4FC1E9">
              <a:alpha val="90000"/>
            </a:srgbClr>
          </a:solidFill>
          <a:ln/>
        </p:spPr>
      </p:sp>
      <p:sp>
        <p:nvSpPr>
          <p:cNvPr id="6" name="Shape 4"/>
          <p:cNvSpPr/>
          <p:nvPr/>
        </p:nvSpPr>
        <p:spPr>
          <a:xfrm>
            <a:off x="10623233" y="364868"/>
            <a:ext cx="99060" cy="91475"/>
          </a:xfrm>
          <a:custGeom>
            <a:avLst/>
            <a:gdLst/>
            <a:ahLst/>
            <a:cxnLst/>
            <a:rect l="l" t="t" r="r" b="b"/>
            <a:pathLst>
              <a:path w="99060" h="91475">
                <a:moveTo>
                  <a:pt x="78962" y="5654"/>
                </a:moveTo>
                <a:lnTo>
                  <a:pt x="96203" y="28514"/>
                </a:lnTo>
                <a:arcTo hR="14288" wR="14288" stAng="19387806" swAng="5400000"/>
                <a:lnTo>
                  <a:pt x="40100" y="88617"/>
                </a:lnTo>
                <a:arcTo hR="14288" wR="14288" stAng="3187806" swAng="5400000"/>
                <a:lnTo>
                  <a:pt x="2857" y="62995"/>
                </a:lnTo>
                <a:arcTo hR="14288" wR="14288" stAng="8587806" swAng="5400000"/>
                <a:lnTo>
                  <a:pt x="58960" y="2892"/>
                </a:lnTo>
                <a:arcTo hR="14288" wR="14288" stAng="13974006" swAng="5395493"/>
                <a:close/>
              </a:path>
            </a:pathLst>
          </a:custGeom>
          <a:solidFill>
            <a:srgbClr val="9BE36D">
              <a:alpha val="90000"/>
            </a:srgbClr>
          </a:solidFill>
          <a:ln/>
        </p:spPr>
      </p:sp>
      <p:sp>
        <p:nvSpPr>
          <p:cNvPr id="7" name="Shape 5"/>
          <p:cNvSpPr/>
          <p:nvPr/>
        </p:nvSpPr>
        <p:spPr>
          <a:xfrm>
            <a:off x="10542063" y="542713"/>
            <a:ext cx="60617" cy="96621"/>
          </a:xfrm>
          <a:custGeom>
            <a:avLst/>
            <a:gdLst/>
            <a:ahLst/>
            <a:cxnLst/>
            <a:rect l="l" t="t" r="r" b="b"/>
            <a:pathLst>
              <a:path w="60617" h="96621">
                <a:moveTo>
                  <a:pt x="13542" y="1545"/>
                </a:moveTo>
                <a:lnTo>
                  <a:pt x="42022" y="21"/>
                </a:lnTo>
                <a:arcTo hR="14288" wR="14288" stAng="16011938" swAng="5409778"/>
                <a:lnTo>
                  <a:pt x="60595" y="80127"/>
                </a:lnTo>
                <a:arcTo hR="14288" wR="14288" stAng="21411938" swAng="5409778"/>
                <a:lnTo>
                  <a:pt x="18495" y="96605"/>
                </a:lnTo>
                <a:arcTo hR="14288" wR="14288" stAng="5234825" swAng="5385714"/>
                <a:lnTo>
                  <a:pt x="16" y="16500"/>
                </a:lnTo>
                <a:arcTo hR="14288" wR="14288" stAng="10634825" swAng="5385714"/>
                <a:close/>
              </a:path>
            </a:pathLst>
          </a:custGeom>
          <a:solidFill>
            <a:srgbClr val="E84F8A">
              <a:alpha val="90000"/>
            </a:srgbClr>
          </a:solidFill>
          <a:ln/>
        </p:spPr>
      </p:sp>
      <p:sp>
        <p:nvSpPr>
          <p:cNvPr id="8" name="Shape 6"/>
          <p:cNvSpPr/>
          <p:nvPr/>
        </p:nvSpPr>
        <p:spPr>
          <a:xfrm>
            <a:off x="11420921" y="155678"/>
            <a:ext cx="51496" cy="57998"/>
          </a:xfrm>
          <a:custGeom>
            <a:avLst/>
            <a:gdLst/>
            <a:ahLst/>
            <a:cxnLst/>
            <a:rect l="l" t="t" r="r" b="b"/>
            <a:pathLst>
              <a:path w="51496" h="57998">
                <a:moveTo>
                  <a:pt x="2031" y="31393"/>
                </a:moveTo>
                <a:lnTo>
                  <a:pt x="16794" y="6914"/>
                </a:lnTo>
                <a:arcTo hR="14288" wR="14288" stAng="12664270" swAng="5402827"/>
                <a:lnTo>
                  <a:pt x="44512" y="6914"/>
                </a:lnTo>
                <a:arcTo hR="14288" wR="14288" stAng="18044629" swAng="5410695"/>
                <a:lnTo>
                  <a:pt x="34701" y="51014"/>
                </a:lnTo>
                <a:arcTo hR="14288" wR="14288" stAng="1844629" swAng="5410695"/>
                <a:lnTo>
                  <a:pt x="6984" y="51014"/>
                </a:lnTo>
                <a:arcTo hR="14288" wR="14288" stAng="7244629" swAng="5410695"/>
                <a:close/>
              </a:path>
            </a:pathLst>
          </a:custGeom>
          <a:solidFill>
            <a:srgbClr val="F0B429">
              <a:alpha val="90000"/>
            </a:srgbClr>
          </a:solidFill>
          <a:ln/>
        </p:spPr>
      </p:sp>
      <p:sp>
        <p:nvSpPr>
          <p:cNvPr id="9" name="Shape 7"/>
          <p:cNvSpPr/>
          <p:nvPr/>
        </p:nvSpPr>
        <p:spPr>
          <a:xfrm>
            <a:off x="10573501" y="189768"/>
            <a:ext cx="58053" cy="51035"/>
          </a:xfrm>
          <a:custGeom>
            <a:avLst/>
            <a:gdLst/>
            <a:ahLst/>
            <a:cxnLst/>
            <a:rect l="l" t="t" r="r" b="b"/>
            <a:pathLst>
              <a:path w="58053" h="51035">
                <a:moveTo>
                  <a:pt x="7155" y="16162"/>
                </a:moveTo>
                <a:lnTo>
                  <a:pt x="31920" y="1875"/>
                </a:lnTo>
                <a:arcTo hR="14288" wR="14288" stAng="14419031" swAng="5372574"/>
                <a:lnTo>
                  <a:pt x="56113" y="15305"/>
                </a:lnTo>
                <a:arcTo hR="14288" wR="14288" stAng="19787693" swAng="5395493"/>
                <a:lnTo>
                  <a:pt x="26205" y="49119"/>
                </a:lnTo>
                <a:arcTo hR="14288" wR="14288" stAng="3599192" swAng="5403820"/>
                <a:lnTo>
                  <a:pt x="1916" y="35689"/>
                </a:lnTo>
                <a:arcTo hR="14288" wR="14288" stAng="8999192" swAng="5403820"/>
                <a:close/>
              </a:path>
            </a:pathLst>
          </a:custGeom>
          <a:solidFill>
            <a:srgbClr val="4FC1E9">
              <a:alpha val="90000"/>
            </a:srgbClr>
          </a:solidFill>
          <a:ln/>
        </p:spPr>
      </p:sp>
      <p:sp>
        <p:nvSpPr>
          <p:cNvPr id="10" name="pptwise-slidenum-s0010"/>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11</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10001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Attribution</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A code at every touchpoint, traced to the show</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1866900"/>
            <a:ext cx="2019300" cy="1524000"/>
          </a:xfrm>
          <a:prstGeom prst="roundRect">
            <a:avLst>
              <a:gd name="adj" fmla="val 7500"/>
            </a:avLst>
          </a:prstGeom>
          <a:solidFill>
            <a:srgbClr val="E84F8A"/>
          </a:solidFill>
          <a:ln/>
        </p:spPr>
      </p:sp>
      <p:sp>
        <p:nvSpPr>
          <p:cNvPr id="21" name="Text 19"/>
          <p:cNvSpPr/>
          <p:nvPr/>
        </p:nvSpPr>
        <p:spPr>
          <a:xfrm>
            <a:off x="800100" y="2062462"/>
            <a:ext cx="11391900" cy="160020"/>
          </a:xfrm>
          <a:prstGeom prst="rect">
            <a:avLst/>
          </a:prstGeom>
          <a:noFill/>
          <a:ln/>
        </p:spPr>
        <p:txBody>
          <a:bodyPr wrap="none" lIns="0" tIns="0" rIns="0" bIns="0" rtlCol="0" anchor="t"/>
          <a:lstStyle/>
          <a:p>
            <a:pPr algn="l" indent="0" marL="0">
              <a:buNone/>
            </a:pPr>
            <a:r>
              <a:rPr lang="en-US" sz="1050" b="1" dirty="0">
                <a:solidFill>
                  <a:srgbClr val="1A112C"/>
                </a:solidFill>
                <a:latin typeface="Microsoft YaHei" pitchFamily="34" charset="0"/>
                <a:ea typeface="Microsoft YaHei" pitchFamily="34" charset="-122"/>
                <a:cs typeface="Microsoft YaHei" pitchFamily="34" charset="-120"/>
              </a:rPr>
              <a:t>01</a:t>
            </a:r>
            <a:endParaRPr lang="en-US" sz="1050" dirty="0">
              <a:latin typeface="Microsoft YaHei" pitchFamily="34" charset="0"/>
              <a:ea typeface="Microsoft YaHei" pitchFamily="34" charset="-122"/>
              <a:cs typeface="Microsoft YaHei" pitchFamily="34" charset="-120"/>
            </a:endParaRPr>
          </a:p>
        </p:txBody>
      </p:sp>
      <p:sp>
        <p:nvSpPr>
          <p:cNvPr id="22" name="Shape 20"/>
          <p:cNvSpPr/>
          <p:nvPr/>
        </p:nvSpPr>
        <p:spPr>
          <a:xfrm>
            <a:off x="2240756" y="2050256"/>
            <a:ext cx="51594" cy="51594"/>
          </a:xfrm>
          <a:prstGeom prst="roundRect">
            <a:avLst>
              <a:gd name="adj" fmla="val 20000"/>
            </a:avLst>
          </a:prstGeom>
          <a:noFill/>
          <a:ln w="20638">
            <a:solidFill>
              <a:srgbClr val="1A112C"/>
            </a:solidFill>
            <a:prstDash val="solid"/>
          </a:ln>
        </p:spPr>
      </p:sp>
      <p:sp>
        <p:nvSpPr>
          <p:cNvPr id="23" name="Shape 21"/>
          <p:cNvSpPr/>
          <p:nvPr/>
        </p:nvSpPr>
        <p:spPr>
          <a:xfrm>
            <a:off x="2374900" y="2050256"/>
            <a:ext cx="51594" cy="51594"/>
          </a:xfrm>
          <a:prstGeom prst="roundRect">
            <a:avLst>
              <a:gd name="adj" fmla="val 20000"/>
            </a:avLst>
          </a:prstGeom>
          <a:noFill/>
          <a:ln w="20638">
            <a:solidFill>
              <a:srgbClr val="1A112C"/>
            </a:solidFill>
            <a:prstDash val="solid"/>
          </a:ln>
        </p:spPr>
      </p:sp>
      <p:sp>
        <p:nvSpPr>
          <p:cNvPr id="24" name="Shape 22"/>
          <p:cNvSpPr/>
          <p:nvPr/>
        </p:nvSpPr>
        <p:spPr>
          <a:xfrm>
            <a:off x="2240756" y="2184400"/>
            <a:ext cx="51594" cy="51594"/>
          </a:xfrm>
          <a:prstGeom prst="roundRect">
            <a:avLst>
              <a:gd name="adj" fmla="val 20000"/>
            </a:avLst>
          </a:prstGeom>
          <a:noFill/>
          <a:ln w="20638">
            <a:solidFill>
              <a:srgbClr val="1A112C"/>
            </a:solidFill>
            <a:prstDash val="solid"/>
          </a:ln>
        </p:spPr>
      </p:sp>
      <p:sp>
        <p:nvSpPr>
          <p:cNvPr id="25" name="Shape 23"/>
          <p:cNvSpPr/>
          <p:nvPr/>
        </p:nvSpPr>
        <p:spPr>
          <a:xfrm>
            <a:off x="2374900" y="2184400"/>
            <a:ext cx="51594" cy="51594"/>
          </a:xfrm>
          <a:custGeom>
            <a:avLst/>
            <a:gdLst/>
            <a:ahLst/>
            <a:cxnLst/>
            <a:rect l="l" t="t" r="r" b="b"/>
            <a:pathLst>
              <a:path w="51594" h="51594">
                <a:moveTo>
                  <a:pt x="51594" y="0"/>
                </a:moveTo>
                <a:lnTo>
                  <a:pt x="20637" y="0"/>
                </a:lnTo>
                <a:arcTo hR="20637" wR="20637" stAng="16200000" swAng="-5400000"/>
                <a:lnTo>
                  <a:pt x="0" y="51594"/>
                </a:lnTo>
              </a:path>
            </a:pathLst>
          </a:custGeom>
          <a:noFill/>
          <a:ln w="20638">
            <a:solidFill>
              <a:srgbClr val="1A112C"/>
            </a:solidFill>
            <a:prstDash val="solid"/>
          </a:ln>
        </p:spPr>
      </p:sp>
      <p:sp>
        <p:nvSpPr>
          <p:cNvPr id="26" name="Shape 24"/>
          <p:cNvSpPr/>
          <p:nvPr/>
        </p:nvSpPr>
        <p:spPr>
          <a:xfrm>
            <a:off x="2426494" y="2235994"/>
            <a:ext cx="7739" cy="7739"/>
          </a:xfrm>
          <a:custGeom>
            <a:avLst/>
            <a:gdLst/>
            <a:ahLst/>
            <a:cxnLst/>
            <a:rect l="l" t="t" r="r" b="b"/>
            <a:pathLst>
              <a:path w="7739" h="7739">
                <a:moveTo>
                  <a:pt x="0" y="0"/>
                </a:moveTo>
                <a:lnTo>
                  <a:pt x="0" y="103"/>
                </a:lnTo>
              </a:path>
            </a:pathLst>
          </a:custGeom>
          <a:noFill/>
          <a:ln w="20638">
            <a:solidFill>
              <a:srgbClr val="1A112C"/>
            </a:solidFill>
            <a:prstDash val="solid"/>
          </a:ln>
        </p:spPr>
      </p:sp>
      <p:sp>
        <p:nvSpPr>
          <p:cNvPr id="27" name="Shape 25"/>
          <p:cNvSpPr/>
          <p:nvPr/>
        </p:nvSpPr>
        <p:spPr>
          <a:xfrm>
            <a:off x="2282031" y="2091531"/>
            <a:ext cx="51594" cy="51594"/>
          </a:xfrm>
          <a:custGeom>
            <a:avLst/>
            <a:gdLst/>
            <a:ahLst/>
            <a:cxnLst/>
            <a:rect l="l" t="t" r="r" b="b"/>
            <a:pathLst>
              <a:path w="51594" h="51594">
                <a:moveTo>
                  <a:pt x="51594" y="0"/>
                </a:moveTo>
                <a:lnTo>
                  <a:pt x="51594" y="30956"/>
                </a:lnTo>
                <a:arcTo hR="20637" wR="20637" stAng="0" swAng="5400000"/>
                <a:lnTo>
                  <a:pt x="0" y="51594"/>
                </a:lnTo>
              </a:path>
            </a:pathLst>
          </a:custGeom>
          <a:noFill/>
          <a:ln w="20638">
            <a:solidFill>
              <a:srgbClr val="1A112C"/>
            </a:solidFill>
            <a:prstDash val="solid"/>
          </a:ln>
        </p:spPr>
      </p:sp>
      <p:sp>
        <p:nvSpPr>
          <p:cNvPr id="28" name="Shape 26"/>
          <p:cNvSpPr/>
          <p:nvPr/>
        </p:nvSpPr>
        <p:spPr>
          <a:xfrm>
            <a:off x="2240756" y="2143125"/>
            <a:ext cx="7739" cy="7739"/>
          </a:xfrm>
          <a:custGeom>
            <a:avLst/>
            <a:gdLst/>
            <a:ahLst/>
            <a:cxnLst/>
            <a:rect l="l" t="t" r="r" b="b"/>
            <a:pathLst>
              <a:path w="7739" h="7739">
                <a:moveTo>
                  <a:pt x="0" y="0"/>
                </a:moveTo>
                <a:lnTo>
                  <a:pt x="103" y="0"/>
                </a:lnTo>
              </a:path>
            </a:pathLst>
          </a:custGeom>
          <a:noFill/>
          <a:ln w="20638">
            <a:solidFill>
              <a:srgbClr val="1A112C"/>
            </a:solidFill>
            <a:prstDash val="solid"/>
          </a:ln>
        </p:spPr>
      </p:sp>
      <p:sp>
        <p:nvSpPr>
          <p:cNvPr id="29" name="Shape 27"/>
          <p:cNvSpPr/>
          <p:nvPr/>
        </p:nvSpPr>
        <p:spPr>
          <a:xfrm>
            <a:off x="2333625" y="2050256"/>
            <a:ext cx="7739" cy="7739"/>
          </a:xfrm>
          <a:custGeom>
            <a:avLst/>
            <a:gdLst/>
            <a:ahLst/>
            <a:cxnLst/>
            <a:rect l="l" t="t" r="r" b="b"/>
            <a:pathLst>
              <a:path w="7739" h="7739">
                <a:moveTo>
                  <a:pt x="0" y="0"/>
                </a:moveTo>
                <a:lnTo>
                  <a:pt x="103" y="0"/>
                </a:lnTo>
              </a:path>
            </a:pathLst>
          </a:custGeom>
          <a:noFill/>
          <a:ln w="20638">
            <a:solidFill>
              <a:srgbClr val="1A112C"/>
            </a:solidFill>
            <a:prstDash val="solid"/>
          </a:ln>
        </p:spPr>
      </p:sp>
      <p:sp>
        <p:nvSpPr>
          <p:cNvPr id="30" name="Shape 28"/>
          <p:cNvSpPr/>
          <p:nvPr/>
        </p:nvSpPr>
        <p:spPr>
          <a:xfrm>
            <a:off x="2333625" y="2184400"/>
            <a:ext cx="7739" cy="7739"/>
          </a:xfrm>
          <a:custGeom>
            <a:avLst/>
            <a:gdLst/>
            <a:ahLst/>
            <a:cxnLst/>
            <a:rect l="l" t="t" r="r" b="b"/>
            <a:pathLst>
              <a:path w="7739" h="7739">
                <a:moveTo>
                  <a:pt x="0" y="0"/>
                </a:moveTo>
                <a:lnTo>
                  <a:pt x="0" y="103"/>
                </a:lnTo>
              </a:path>
            </a:pathLst>
          </a:custGeom>
          <a:noFill/>
          <a:ln w="20638">
            <a:solidFill>
              <a:srgbClr val="1A112C"/>
            </a:solidFill>
            <a:prstDash val="solid"/>
          </a:ln>
        </p:spPr>
      </p:sp>
      <p:sp>
        <p:nvSpPr>
          <p:cNvPr id="31" name="Shape 29"/>
          <p:cNvSpPr/>
          <p:nvPr/>
        </p:nvSpPr>
        <p:spPr>
          <a:xfrm>
            <a:off x="2374900" y="2143125"/>
            <a:ext cx="10319" cy="7739"/>
          </a:xfrm>
          <a:custGeom>
            <a:avLst/>
            <a:gdLst/>
            <a:ahLst/>
            <a:cxnLst/>
            <a:rect l="l" t="t" r="r" b="b"/>
            <a:pathLst>
              <a:path w="10319" h="7739">
                <a:moveTo>
                  <a:pt x="0" y="0"/>
                </a:moveTo>
                <a:lnTo>
                  <a:pt x="10319" y="0"/>
                </a:lnTo>
              </a:path>
            </a:pathLst>
          </a:custGeom>
          <a:noFill/>
          <a:ln w="20638">
            <a:solidFill>
              <a:srgbClr val="1A112C"/>
            </a:solidFill>
            <a:prstDash val="solid"/>
          </a:ln>
        </p:spPr>
      </p:sp>
      <p:sp>
        <p:nvSpPr>
          <p:cNvPr id="32" name="Shape 30"/>
          <p:cNvSpPr/>
          <p:nvPr/>
        </p:nvSpPr>
        <p:spPr>
          <a:xfrm>
            <a:off x="2426494" y="2143125"/>
            <a:ext cx="7739" cy="7739"/>
          </a:xfrm>
          <a:custGeom>
            <a:avLst/>
            <a:gdLst/>
            <a:ahLst/>
            <a:cxnLst/>
            <a:rect l="l" t="t" r="r" b="b"/>
            <a:pathLst>
              <a:path w="7739" h="7739">
                <a:moveTo>
                  <a:pt x="0" y="0"/>
                </a:moveTo>
                <a:lnTo>
                  <a:pt x="0" y="103"/>
                </a:lnTo>
              </a:path>
            </a:pathLst>
          </a:custGeom>
          <a:noFill/>
          <a:ln w="20638">
            <a:solidFill>
              <a:srgbClr val="1A112C"/>
            </a:solidFill>
            <a:prstDash val="solid"/>
          </a:ln>
        </p:spPr>
      </p:sp>
      <p:sp>
        <p:nvSpPr>
          <p:cNvPr id="33" name="Shape 31"/>
          <p:cNvSpPr/>
          <p:nvPr/>
        </p:nvSpPr>
        <p:spPr>
          <a:xfrm>
            <a:off x="2333625" y="2225675"/>
            <a:ext cx="7739" cy="10319"/>
          </a:xfrm>
          <a:custGeom>
            <a:avLst/>
            <a:gdLst/>
            <a:ahLst/>
            <a:cxnLst/>
            <a:rect l="l" t="t" r="r" b="b"/>
            <a:pathLst>
              <a:path w="7739" h="10319">
                <a:moveTo>
                  <a:pt x="0" y="10319"/>
                </a:moveTo>
                <a:lnTo>
                  <a:pt x="0" y="0"/>
                </a:lnTo>
              </a:path>
            </a:pathLst>
          </a:custGeom>
          <a:noFill/>
          <a:ln w="20638">
            <a:solidFill>
              <a:srgbClr val="1A112C"/>
            </a:solidFill>
            <a:prstDash val="solid"/>
          </a:ln>
        </p:spPr>
      </p:sp>
      <p:sp>
        <p:nvSpPr>
          <p:cNvPr id="34" name="Text 32"/>
          <p:cNvSpPr/>
          <p:nvPr/>
        </p:nvSpPr>
        <p:spPr>
          <a:xfrm>
            <a:off x="800100" y="2351104"/>
            <a:ext cx="11391900" cy="251460"/>
          </a:xfrm>
          <a:prstGeom prst="rect">
            <a:avLst/>
          </a:prstGeom>
          <a:noFill/>
          <a:ln/>
        </p:spPr>
        <p:txBody>
          <a:bodyPr wrap="none" lIns="0" tIns="0" rIns="0" bIns="0" rtlCol="0" anchor="t"/>
          <a:lstStyle/>
          <a:p>
            <a:pPr algn="l" indent="0" marL="0">
              <a:buNone/>
            </a:pPr>
            <a:r>
              <a:rPr lang="en-US" sz="1650" b="1" dirty="0">
                <a:solidFill>
                  <a:srgbClr val="1A112C"/>
                </a:solidFill>
                <a:latin typeface="Microsoft YaHei" pitchFamily="34" charset="0"/>
                <a:ea typeface="Microsoft YaHei" pitchFamily="34" charset="-122"/>
                <a:cs typeface="Microsoft YaHei" pitchFamily="34" charset="-120"/>
              </a:rPr>
              <a:t>Issue codes</a:t>
            </a:r>
            <a:endParaRPr lang="en-US" sz="1650" dirty="0">
              <a:latin typeface="Microsoft YaHei" pitchFamily="34" charset="0"/>
              <a:ea typeface="Microsoft YaHei" pitchFamily="34" charset="-122"/>
              <a:cs typeface="Microsoft YaHei" pitchFamily="34" charset="-120"/>
            </a:endParaRPr>
          </a:p>
        </p:txBody>
      </p:sp>
      <p:sp>
        <p:nvSpPr>
          <p:cNvPr id="35" name="Text 33"/>
          <p:cNvSpPr/>
          <p:nvPr/>
        </p:nvSpPr>
        <p:spPr>
          <a:xfrm>
            <a:off x="800100" y="2729212"/>
            <a:ext cx="11391900" cy="160020"/>
          </a:xfrm>
          <a:prstGeom prst="rect">
            <a:avLst/>
          </a:prstGeom>
          <a:noFill/>
          <a:ln/>
        </p:spPr>
        <p:txBody>
          <a:bodyPr wrap="none" lIns="0" tIns="0" rIns="0" bIns="0" rtlCol="0" anchor="t"/>
          <a:lstStyle/>
          <a:p>
            <a:pPr algn="l" indent="0" marL="0">
              <a:buNone/>
            </a:pPr>
            <a:r>
              <a:rPr lang="en-US" sz="1050" dirty="0">
                <a:solidFill>
                  <a:srgbClr val="1A112C"/>
                </a:solidFill>
                <a:latin typeface="Microsoft YaHei" pitchFamily="34" charset="0"/>
                <a:ea typeface="Microsoft YaHei" pitchFamily="34" charset="-122"/>
                <a:cs typeface="Microsoft YaHei" pitchFamily="34" charset="-120"/>
              </a:rPr>
              <a:t>Cup, pack and stub</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800100" y="2938762"/>
            <a:ext cx="11391900" cy="160020"/>
          </a:xfrm>
          <a:prstGeom prst="rect">
            <a:avLst/>
          </a:prstGeom>
          <a:noFill/>
          <a:ln/>
        </p:spPr>
        <p:txBody>
          <a:bodyPr wrap="none" lIns="0" tIns="0" rIns="0" bIns="0" rtlCol="0" anchor="t"/>
          <a:lstStyle/>
          <a:p>
            <a:pPr algn="l" indent="0" marL="0">
              <a:buNone/>
            </a:pPr>
            <a:r>
              <a:rPr lang="en-US" sz="1050" dirty="0">
                <a:solidFill>
                  <a:srgbClr val="1A112C"/>
                </a:solidFill>
                <a:latin typeface="Microsoft YaHei" pitchFamily="34" charset="0"/>
                <a:ea typeface="Microsoft YaHei" pitchFamily="34" charset="-122"/>
                <a:cs typeface="Microsoft YaHei" pitchFamily="34" charset="-120"/>
              </a:rPr>
              <a:t>codes, by city and show</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2667000" y="2571750"/>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38" name="Shape 36"/>
          <p:cNvSpPr/>
          <p:nvPr/>
        </p:nvSpPr>
        <p:spPr>
          <a:xfrm>
            <a:off x="2819400" y="1866900"/>
            <a:ext cx="2019300" cy="1524000"/>
          </a:xfrm>
          <a:prstGeom prst="roundRect">
            <a:avLst>
              <a:gd name="adj" fmla="val 7500"/>
            </a:avLst>
          </a:prstGeom>
          <a:solidFill>
            <a:srgbClr val="35284E"/>
          </a:solidFill>
          <a:ln/>
        </p:spPr>
      </p:sp>
      <p:sp>
        <p:nvSpPr>
          <p:cNvPr id="39" name="Text 37"/>
          <p:cNvSpPr/>
          <p:nvPr/>
        </p:nvSpPr>
        <p:spPr>
          <a:xfrm>
            <a:off x="3009900" y="2062462"/>
            <a:ext cx="91821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02</a:t>
            </a:r>
            <a:endParaRPr lang="en-US" sz="1050" dirty="0">
              <a:latin typeface="Microsoft YaHei" pitchFamily="34" charset="0"/>
              <a:ea typeface="Microsoft YaHei" pitchFamily="34" charset="-122"/>
              <a:cs typeface="Microsoft YaHei" pitchFamily="34" charset="-120"/>
            </a:endParaRPr>
          </a:p>
        </p:txBody>
      </p:sp>
      <p:sp>
        <p:nvSpPr>
          <p:cNvPr id="40" name="Shape 38"/>
          <p:cNvSpPr/>
          <p:nvPr/>
        </p:nvSpPr>
        <p:spPr>
          <a:xfrm>
            <a:off x="4471194" y="2039938"/>
            <a:ext cx="144463" cy="206375"/>
          </a:xfrm>
          <a:prstGeom prst="roundRect">
            <a:avLst>
              <a:gd name="adj" fmla="val 14286"/>
            </a:avLst>
          </a:prstGeom>
          <a:noFill/>
          <a:ln w="20638">
            <a:solidFill>
              <a:srgbClr val="E84F8A"/>
            </a:solidFill>
            <a:prstDash val="solid"/>
          </a:ln>
        </p:spPr>
      </p:sp>
      <p:sp>
        <p:nvSpPr>
          <p:cNvPr id="41" name="Shape 39"/>
          <p:cNvSpPr/>
          <p:nvPr/>
        </p:nvSpPr>
        <p:spPr>
          <a:xfrm>
            <a:off x="4543425" y="2205038"/>
            <a:ext cx="7739" cy="7739"/>
          </a:xfrm>
          <a:custGeom>
            <a:avLst/>
            <a:gdLst/>
            <a:ahLst/>
            <a:cxnLst/>
            <a:rect l="l" t="t" r="r" b="b"/>
            <a:pathLst>
              <a:path w="7739" h="7739">
                <a:moveTo>
                  <a:pt x="0" y="0"/>
                </a:moveTo>
                <a:lnTo>
                  <a:pt x="103" y="0"/>
                </a:lnTo>
              </a:path>
            </a:pathLst>
          </a:custGeom>
          <a:noFill/>
          <a:ln w="20638">
            <a:solidFill>
              <a:srgbClr val="E84F8A"/>
            </a:solidFill>
            <a:prstDash val="solid"/>
          </a:ln>
        </p:spPr>
      </p:sp>
      <p:sp>
        <p:nvSpPr>
          <p:cNvPr id="42" name="Text 40"/>
          <p:cNvSpPr/>
          <p:nvPr/>
        </p:nvSpPr>
        <p:spPr>
          <a:xfrm>
            <a:off x="3009900" y="2351104"/>
            <a:ext cx="91821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Scan</a:t>
            </a:r>
            <a:endParaRPr lang="en-US" sz="1650" dirty="0">
              <a:latin typeface="Microsoft YaHei" pitchFamily="34" charset="0"/>
              <a:ea typeface="Microsoft YaHei" pitchFamily="34" charset="-122"/>
              <a:cs typeface="Microsoft YaHei" pitchFamily="34" charset="-120"/>
            </a:endParaRPr>
          </a:p>
        </p:txBody>
      </p:sp>
      <p:sp>
        <p:nvSpPr>
          <p:cNvPr id="43" name="Text 41"/>
          <p:cNvSpPr/>
          <p:nvPr/>
        </p:nvSpPr>
        <p:spPr>
          <a:xfrm>
            <a:off x="3009900" y="2729212"/>
            <a:ext cx="91821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 mini program issues a</a:t>
            </a:r>
            <a:endParaRPr lang="en-US" sz="1050" dirty="0">
              <a:latin typeface="Microsoft YaHei" pitchFamily="34" charset="0"/>
              <a:ea typeface="Microsoft YaHei" pitchFamily="34" charset="-122"/>
              <a:cs typeface="Microsoft YaHei" pitchFamily="34" charset="-120"/>
            </a:endParaRPr>
          </a:p>
        </p:txBody>
      </p:sp>
      <p:sp>
        <p:nvSpPr>
          <p:cNvPr id="44" name="Text 42"/>
          <p:cNvSpPr/>
          <p:nvPr/>
        </p:nvSpPr>
        <p:spPr>
          <a:xfrm>
            <a:off x="3009900" y="2938762"/>
            <a:ext cx="91821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store voucher</a:t>
            </a:r>
            <a:endParaRPr lang="en-US" sz="1050" dirty="0">
              <a:latin typeface="Microsoft YaHei" pitchFamily="34" charset="0"/>
              <a:ea typeface="Microsoft YaHei" pitchFamily="34" charset="-122"/>
              <a:cs typeface="Microsoft YaHei" pitchFamily="34" charset="-120"/>
            </a:endParaRPr>
          </a:p>
        </p:txBody>
      </p:sp>
      <p:sp>
        <p:nvSpPr>
          <p:cNvPr id="45" name="Shape 43"/>
          <p:cNvSpPr/>
          <p:nvPr/>
        </p:nvSpPr>
        <p:spPr>
          <a:xfrm>
            <a:off x="4876800" y="2571750"/>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46" name="Shape 44"/>
          <p:cNvSpPr/>
          <p:nvPr/>
        </p:nvSpPr>
        <p:spPr>
          <a:xfrm>
            <a:off x="5029200" y="1866900"/>
            <a:ext cx="2019300" cy="1524000"/>
          </a:xfrm>
          <a:prstGeom prst="roundRect">
            <a:avLst>
              <a:gd name="adj" fmla="val 7500"/>
            </a:avLst>
          </a:prstGeom>
          <a:solidFill>
            <a:srgbClr val="35284E"/>
          </a:solidFill>
          <a:ln/>
        </p:spPr>
      </p:sp>
      <p:sp>
        <p:nvSpPr>
          <p:cNvPr id="47" name="Text 45"/>
          <p:cNvSpPr/>
          <p:nvPr/>
        </p:nvSpPr>
        <p:spPr>
          <a:xfrm>
            <a:off x="5219700" y="2062462"/>
            <a:ext cx="69723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03</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6722269" y="2174081"/>
            <a:ext cx="61912" cy="61912"/>
          </a:xfrm>
          <a:custGeom>
            <a:avLst/>
            <a:gdLst/>
            <a:ahLst/>
            <a:cxnLst/>
            <a:rect l="l" t="t" r="r" b="b"/>
            <a:pathLst>
              <a:path w="61912" h="61912">
                <a:moveTo>
                  <a:pt x="61912" y="61912"/>
                </a:moveTo>
                <a:lnTo>
                  <a:pt x="61912" y="10319"/>
                </a:lnTo>
                <a:arcTo hR="10319" wR="10319" stAng="0" swAng="-5400000"/>
                <a:lnTo>
                  <a:pt x="10319" y="0"/>
                </a:lnTo>
                <a:arcTo hR="10319" wR="10319" stAng="16200000" swAng="-5400000"/>
                <a:lnTo>
                  <a:pt x="0" y="61912"/>
                </a:lnTo>
              </a:path>
            </a:pathLst>
          </a:custGeom>
          <a:noFill/>
          <a:ln w="20638">
            <a:solidFill>
              <a:srgbClr val="E84F8A"/>
            </a:solidFill>
            <a:prstDash val="solid"/>
          </a:ln>
        </p:spPr>
      </p:sp>
      <p:sp>
        <p:nvSpPr>
          <p:cNvPr id="49" name="Shape 47"/>
          <p:cNvSpPr/>
          <p:nvPr/>
        </p:nvSpPr>
        <p:spPr>
          <a:xfrm>
            <a:off x="6650028" y="2039937"/>
            <a:ext cx="206421" cy="92908"/>
          </a:xfrm>
          <a:custGeom>
            <a:avLst/>
            <a:gdLst/>
            <a:ahLst/>
            <a:cxnLst/>
            <a:rect l="l" t="t" r="r" b="b"/>
            <a:pathLst>
              <a:path w="206421" h="92908">
                <a:moveTo>
                  <a:pt x="162777" y="85749"/>
                </a:moveTo>
                <a:arcTo hR="11557" wR="11557" stAng="18825023" swAng="-5250046"/>
                <a:arcTo hR="25797" wR="25797" stAng="2781243" swAng="5237513"/>
                <a:arcTo hR="11557" wR="11557" stAng="18822899" swAng="-5245798"/>
                <a:arcTo hR="25797" wR="25797" stAng="2780293" swAng="5239414"/>
                <a:arcTo hR="11557" wR="11557" stAng="18825023" swAng="-5250046"/>
                <a:arcTo hR="25797" wR="25797" stAng="2780441" swAng="10128658"/>
                <a:lnTo>
                  <a:pt x="34515" y="9060"/>
                </a:lnTo>
                <a:arcTo hR="20637" wR="20637" stAng="12847499" swAng="3353134"/>
                <a:lnTo>
                  <a:pt x="154791" y="0"/>
                </a:lnTo>
                <a:arcTo hR="20637" wR="20637" stAng="16198680" swAng="3343428"/>
                <a:lnTo>
                  <a:pt x="201720" y="52264"/>
                </a:lnTo>
                <a:arcTo hR="25797" wR="25797" stAng="19491803" swAng="10134648"/>
              </a:path>
            </a:pathLst>
          </a:custGeom>
          <a:noFill/>
          <a:ln w="20638">
            <a:solidFill>
              <a:srgbClr val="E84F8A"/>
            </a:solidFill>
            <a:prstDash val="solid"/>
          </a:ln>
        </p:spPr>
      </p:sp>
      <p:sp>
        <p:nvSpPr>
          <p:cNvPr id="50" name="Shape 48"/>
          <p:cNvSpPr/>
          <p:nvPr/>
        </p:nvSpPr>
        <p:spPr>
          <a:xfrm>
            <a:off x="6670675" y="2132290"/>
            <a:ext cx="165100" cy="103703"/>
          </a:xfrm>
          <a:custGeom>
            <a:avLst/>
            <a:gdLst/>
            <a:ahLst/>
            <a:cxnLst/>
            <a:rect l="l" t="t" r="r" b="b"/>
            <a:pathLst>
              <a:path w="165100" h="103703">
                <a:moveTo>
                  <a:pt x="0" y="0"/>
                </a:moveTo>
                <a:lnTo>
                  <a:pt x="0" y="83066"/>
                </a:lnTo>
                <a:arcTo hR="20637" wR="20637" stAng="10800000" swAng="-5400000"/>
                <a:lnTo>
                  <a:pt x="144463" y="103703"/>
                </a:lnTo>
                <a:arcTo hR="20637" wR="20637" stAng="5400000" swAng="-5400000"/>
                <a:lnTo>
                  <a:pt x="165100" y="0"/>
                </a:lnTo>
              </a:path>
            </a:pathLst>
          </a:custGeom>
          <a:noFill/>
          <a:ln w="20638">
            <a:solidFill>
              <a:srgbClr val="E84F8A"/>
            </a:solidFill>
            <a:prstDash val="solid"/>
          </a:ln>
        </p:spPr>
      </p:sp>
      <p:sp>
        <p:nvSpPr>
          <p:cNvPr id="51" name="Text 49"/>
          <p:cNvSpPr/>
          <p:nvPr/>
        </p:nvSpPr>
        <p:spPr>
          <a:xfrm>
            <a:off x="5219700" y="2351104"/>
            <a:ext cx="69723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Redeem</a:t>
            </a:r>
            <a:endParaRPr lang="en-US" sz="1650" dirty="0">
              <a:latin typeface="Microsoft YaHei" pitchFamily="34" charset="0"/>
              <a:ea typeface="Microsoft YaHei" pitchFamily="34" charset="-122"/>
              <a:cs typeface="Microsoft YaHei" pitchFamily="34" charset="-120"/>
            </a:endParaRPr>
          </a:p>
        </p:txBody>
      </p:sp>
      <p:sp>
        <p:nvSpPr>
          <p:cNvPr id="52" name="Text 50"/>
          <p:cNvSpPr/>
          <p:nvPr/>
        </p:nvSpPr>
        <p:spPr>
          <a:xfrm>
            <a:off x="5219700" y="2729212"/>
            <a:ext cx="69723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Each redemption traces</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5219700" y="2938762"/>
            <a:ext cx="69723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to its touchpoint</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7086600" y="2571750"/>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55" name="Shape 53"/>
          <p:cNvSpPr/>
          <p:nvPr/>
        </p:nvSpPr>
        <p:spPr>
          <a:xfrm>
            <a:off x="7239000" y="1866900"/>
            <a:ext cx="2019300" cy="1524000"/>
          </a:xfrm>
          <a:prstGeom prst="roundRect">
            <a:avLst>
              <a:gd name="adj" fmla="val 7500"/>
            </a:avLst>
          </a:prstGeom>
          <a:solidFill>
            <a:srgbClr val="35284E"/>
          </a:solidFill>
          <a:ln/>
        </p:spPr>
      </p:sp>
      <p:sp>
        <p:nvSpPr>
          <p:cNvPr id="56" name="Text 54"/>
          <p:cNvSpPr/>
          <p:nvPr/>
        </p:nvSpPr>
        <p:spPr>
          <a:xfrm>
            <a:off x="7429500" y="2062462"/>
            <a:ext cx="47625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04</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9014619" y="2039938"/>
            <a:ext cx="41275" cy="82550"/>
          </a:xfrm>
          <a:custGeom>
            <a:avLst/>
            <a:gdLst/>
            <a:ahLst/>
            <a:cxnLst/>
            <a:rect l="l" t="t" r="r" b="b"/>
            <a:pathLst>
              <a:path w="41275" h="82550">
                <a:moveTo>
                  <a:pt x="0" y="0"/>
                </a:moveTo>
                <a:lnTo>
                  <a:pt x="41275" y="41275"/>
                </a:lnTo>
                <a:lnTo>
                  <a:pt x="0" y="82550"/>
                </a:lnTo>
              </a:path>
            </a:pathLst>
          </a:custGeom>
          <a:noFill/>
          <a:ln w="20638">
            <a:solidFill>
              <a:srgbClr val="E84F8A"/>
            </a:solidFill>
            <a:prstDash val="solid"/>
          </a:ln>
        </p:spPr>
      </p:sp>
      <p:sp>
        <p:nvSpPr>
          <p:cNvPr id="58" name="Shape 56"/>
          <p:cNvSpPr/>
          <p:nvPr/>
        </p:nvSpPr>
        <p:spPr>
          <a:xfrm>
            <a:off x="8870156" y="2081213"/>
            <a:ext cx="185738" cy="51594"/>
          </a:xfrm>
          <a:custGeom>
            <a:avLst/>
            <a:gdLst/>
            <a:ahLst/>
            <a:cxnLst/>
            <a:rect l="l" t="t" r="r" b="b"/>
            <a:pathLst>
              <a:path w="185738" h="51594">
                <a:moveTo>
                  <a:pt x="0" y="51594"/>
                </a:moveTo>
                <a:lnTo>
                  <a:pt x="0" y="41275"/>
                </a:lnTo>
                <a:arcTo hR="41275" wR="41275" stAng="10800000" swAng="5400000"/>
                <a:lnTo>
                  <a:pt x="185738" y="0"/>
                </a:lnTo>
              </a:path>
            </a:pathLst>
          </a:custGeom>
          <a:noFill/>
          <a:ln w="20638">
            <a:solidFill>
              <a:srgbClr val="E84F8A"/>
            </a:solidFill>
            <a:prstDash val="solid"/>
          </a:ln>
        </p:spPr>
      </p:sp>
      <p:sp>
        <p:nvSpPr>
          <p:cNvPr id="59" name="Shape 57"/>
          <p:cNvSpPr/>
          <p:nvPr/>
        </p:nvSpPr>
        <p:spPr>
          <a:xfrm>
            <a:off x="8870156" y="2163763"/>
            <a:ext cx="41275" cy="82550"/>
          </a:xfrm>
          <a:custGeom>
            <a:avLst/>
            <a:gdLst/>
            <a:ahLst/>
            <a:cxnLst/>
            <a:rect l="l" t="t" r="r" b="b"/>
            <a:pathLst>
              <a:path w="41275" h="82550">
                <a:moveTo>
                  <a:pt x="41275" y="82550"/>
                </a:moveTo>
                <a:lnTo>
                  <a:pt x="0" y="41275"/>
                </a:lnTo>
                <a:lnTo>
                  <a:pt x="41275" y="0"/>
                </a:lnTo>
              </a:path>
            </a:pathLst>
          </a:custGeom>
          <a:noFill/>
          <a:ln w="20638">
            <a:solidFill>
              <a:srgbClr val="E84F8A"/>
            </a:solidFill>
            <a:prstDash val="solid"/>
          </a:ln>
        </p:spPr>
      </p:sp>
      <p:sp>
        <p:nvSpPr>
          <p:cNvPr id="60" name="Shape 58"/>
          <p:cNvSpPr/>
          <p:nvPr/>
        </p:nvSpPr>
        <p:spPr>
          <a:xfrm>
            <a:off x="8870156" y="2153444"/>
            <a:ext cx="185738" cy="51594"/>
          </a:xfrm>
          <a:custGeom>
            <a:avLst/>
            <a:gdLst/>
            <a:ahLst/>
            <a:cxnLst/>
            <a:rect l="l" t="t" r="r" b="b"/>
            <a:pathLst>
              <a:path w="185738" h="51594">
                <a:moveTo>
                  <a:pt x="185738" y="0"/>
                </a:moveTo>
                <a:lnTo>
                  <a:pt x="185738" y="10319"/>
                </a:lnTo>
                <a:arcTo hR="41275" wR="41275" stAng="0" swAng="5400000"/>
                <a:lnTo>
                  <a:pt x="0" y="51594"/>
                </a:lnTo>
              </a:path>
            </a:pathLst>
          </a:custGeom>
          <a:noFill/>
          <a:ln w="20638">
            <a:solidFill>
              <a:srgbClr val="E84F8A"/>
            </a:solidFill>
            <a:prstDash val="solid"/>
          </a:ln>
        </p:spPr>
      </p:sp>
      <p:sp>
        <p:nvSpPr>
          <p:cNvPr id="61" name="Text 59"/>
          <p:cNvSpPr/>
          <p:nvPr/>
        </p:nvSpPr>
        <p:spPr>
          <a:xfrm>
            <a:off x="7429500" y="2351104"/>
            <a:ext cx="47625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Repeat</a:t>
            </a:r>
            <a:endParaRPr lang="en-US" sz="1650" dirty="0">
              <a:latin typeface="Microsoft YaHei" pitchFamily="34" charset="0"/>
              <a:ea typeface="Microsoft YaHei" pitchFamily="34" charset="-122"/>
              <a:cs typeface="Microsoft YaHei" pitchFamily="34" charset="-120"/>
            </a:endParaRPr>
          </a:p>
        </p:txBody>
      </p:sp>
      <p:sp>
        <p:nvSpPr>
          <p:cNvPr id="62" name="Text 60"/>
          <p:cNvSpPr/>
          <p:nvPr/>
        </p:nvSpPr>
        <p:spPr>
          <a:xfrm>
            <a:off x="7429500" y="2729212"/>
            <a:ext cx="47625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Did they buy again within</a:t>
            </a:r>
            <a:endParaRPr lang="en-US" sz="1050" dirty="0">
              <a:latin typeface="Microsoft YaHei" pitchFamily="34" charset="0"/>
              <a:ea typeface="Microsoft YaHei" pitchFamily="34" charset="-122"/>
              <a:cs typeface="Microsoft YaHei" pitchFamily="34" charset="-120"/>
            </a:endParaRPr>
          </a:p>
        </p:txBody>
      </p:sp>
      <p:sp>
        <p:nvSpPr>
          <p:cNvPr id="63" name="Text 61"/>
          <p:cNvSpPr/>
          <p:nvPr/>
        </p:nvSpPr>
        <p:spPr>
          <a:xfrm>
            <a:off x="7429500" y="2938762"/>
            <a:ext cx="47625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30 days?</a:t>
            </a:r>
            <a:endParaRPr lang="en-US" sz="1050" dirty="0">
              <a:latin typeface="Microsoft YaHei" pitchFamily="34" charset="0"/>
              <a:ea typeface="Microsoft YaHei" pitchFamily="34" charset="-122"/>
              <a:cs typeface="Microsoft YaHei" pitchFamily="34" charset="-120"/>
            </a:endParaRPr>
          </a:p>
        </p:txBody>
      </p:sp>
      <p:sp>
        <p:nvSpPr>
          <p:cNvPr id="64" name="Shape 62"/>
          <p:cNvSpPr/>
          <p:nvPr/>
        </p:nvSpPr>
        <p:spPr>
          <a:xfrm>
            <a:off x="9296400" y="2571750"/>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65" name="Shape 63"/>
          <p:cNvSpPr/>
          <p:nvPr/>
        </p:nvSpPr>
        <p:spPr>
          <a:xfrm>
            <a:off x="9448800" y="1866900"/>
            <a:ext cx="2019300" cy="1524000"/>
          </a:xfrm>
          <a:prstGeom prst="roundRect">
            <a:avLst>
              <a:gd name="adj" fmla="val 7500"/>
            </a:avLst>
          </a:prstGeom>
          <a:solidFill>
            <a:srgbClr val="35284E"/>
          </a:solidFill>
          <a:ln/>
        </p:spPr>
      </p:sp>
      <p:sp>
        <p:nvSpPr>
          <p:cNvPr id="66" name="Text 64"/>
          <p:cNvSpPr/>
          <p:nvPr/>
        </p:nvSpPr>
        <p:spPr>
          <a:xfrm>
            <a:off x="9639300" y="2062462"/>
            <a:ext cx="25527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05</a:t>
            </a:r>
            <a:endParaRPr lang="en-US" sz="1050" dirty="0">
              <a:latin typeface="Microsoft YaHei" pitchFamily="34" charset="0"/>
              <a:ea typeface="Microsoft YaHei" pitchFamily="34" charset="-122"/>
              <a:cs typeface="Microsoft YaHei" pitchFamily="34" charset="-120"/>
            </a:endParaRPr>
          </a:p>
        </p:txBody>
      </p:sp>
      <p:sp>
        <p:nvSpPr>
          <p:cNvPr id="67" name="Shape 65"/>
          <p:cNvSpPr/>
          <p:nvPr/>
        </p:nvSpPr>
        <p:spPr>
          <a:xfrm>
            <a:off x="11172825" y="2050256"/>
            <a:ext cx="7739" cy="185738"/>
          </a:xfrm>
          <a:custGeom>
            <a:avLst/>
            <a:gdLst/>
            <a:ahLst/>
            <a:cxnLst/>
            <a:rect l="l" t="t" r="r" b="b"/>
            <a:pathLst>
              <a:path w="7739" h="185738">
                <a:moveTo>
                  <a:pt x="0" y="0"/>
                </a:moveTo>
                <a:lnTo>
                  <a:pt x="0" y="185738"/>
                </a:lnTo>
              </a:path>
            </a:pathLst>
          </a:custGeom>
          <a:noFill/>
          <a:ln w="20638">
            <a:solidFill>
              <a:srgbClr val="E84F8A"/>
            </a:solidFill>
            <a:prstDash val="solid"/>
          </a:ln>
        </p:spPr>
      </p:sp>
      <p:sp>
        <p:nvSpPr>
          <p:cNvPr id="68" name="Shape 66"/>
          <p:cNvSpPr/>
          <p:nvPr/>
        </p:nvSpPr>
        <p:spPr>
          <a:xfrm>
            <a:off x="11214100" y="2091531"/>
            <a:ext cx="61912" cy="103188"/>
          </a:xfrm>
          <a:custGeom>
            <a:avLst/>
            <a:gdLst/>
            <a:ahLst/>
            <a:cxnLst/>
            <a:rect l="l" t="t" r="r" b="b"/>
            <a:pathLst>
              <a:path w="61912" h="103188">
                <a:moveTo>
                  <a:pt x="30956" y="10319"/>
                </a:moveTo>
                <a:lnTo>
                  <a:pt x="61912" y="92869"/>
                </a:lnTo>
                <a:arcTo hR="51594" wR="51594" stAng="3187806" swAng="4424388"/>
                <a:close/>
                <a:moveTo>
                  <a:pt x="30956" y="10319"/>
                </a:moveTo>
                <a:lnTo>
                  <a:pt x="30956" y="0"/>
                </a:lnTo>
              </a:path>
            </a:pathLst>
          </a:custGeom>
          <a:noFill/>
          <a:ln w="20638">
            <a:solidFill>
              <a:srgbClr val="E84F8A"/>
            </a:solidFill>
            <a:prstDash val="solid"/>
          </a:ln>
        </p:spPr>
      </p:sp>
      <p:sp>
        <p:nvSpPr>
          <p:cNvPr id="69" name="Shape 67"/>
          <p:cNvSpPr/>
          <p:nvPr/>
        </p:nvSpPr>
        <p:spPr>
          <a:xfrm>
            <a:off x="11079956" y="2070894"/>
            <a:ext cx="185738" cy="20637"/>
          </a:xfrm>
          <a:custGeom>
            <a:avLst/>
            <a:gdLst/>
            <a:ahLst/>
            <a:cxnLst/>
            <a:rect l="l" t="t" r="r" b="b"/>
            <a:pathLst>
              <a:path w="185738" h="20637">
                <a:moveTo>
                  <a:pt x="0" y="20637"/>
                </a:moveTo>
                <a:lnTo>
                  <a:pt x="10319" y="20637"/>
                </a:lnTo>
                <a:arcTo hR="175419" wR="175419" stAng="5400000" swAng="-1684349"/>
                <a:arcTo hR="175419" wR="175419" stAng="7084349" swAng="-1684349"/>
                <a:lnTo>
                  <a:pt x="185738" y="20637"/>
                </a:lnTo>
              </a:path>
            </a:pathLst>
          </a:custGeom>
          <a:noFill/>
          <a:ln w="20638">
            <a:solidFill>
              <a:srgbClr val="E84F8A"/>
            </a:solidFill>
            <a:prstDash val="solid"/>
          </a:ln>
        </p:spPr>
      </p:sp>
      <p:sp>
        <p:nvSpPr>
          <p:cNvPr id="70" name="Shape 68"/>
          <p:cNvSpPr/>
          <p:nvPr/>
        </p:nvSpPr>
        <p:spPr>
          <a:xfrm>
            <a:off x="11069638" y="2091531"/>
            <a:ext cx="61912" cy="103188"/>
          </a:xfrm>
          <a:custGeom>
            <a:avLst/>
            <a:gdLst/>
            <a:ahLst/>
            <a:cxnLst/>
            <a:rect l="l" t="t" r="r" b="b"/>
            <a:pathLst>
              <a:path w="61912" h="103188">
                <a:moveTo>
                  <a:pt x="30956" y="10319"/>
                </a:moveTo>
                <a:lnTo>
                  <a:pt x="61912" y="92869"/>
                </a:lnTo>
                <a:arcTo hR="51594" wR="51594" stAng="3187806" swAng="4424388"/>
                <a:close/>
                <a:moveTo>
                  <a:pt x="30956" y="10319"/>
                </a:moveTo>
                <a:lnTo>
                  <a:pt x="30956" y="0"/>
                </a:lnTo>
              </a:path>
            </a:pathLst>
          </a:custGeom>
          <a:noFill/>
          <a:ln w="20638">
            <a:solidFill>
              <a:srgbClr val="E84F8A"/>
            </a:solidFill>
            <a:prstDash val="solid"/>
          </a:ln>
        </p:spPr>
      </p:sp>
      <p:sp>
        <p:nvSpPr>
          <p:cNvPr id="71" name="Shape 69"/>
          <p:cNvSpPr/>
          <p:nvPr/>
        </p:nvSpPr>
        <p:spPr>
          <a:xfrm>
            <a:off x="11121231" y="2235994"/>
            <a:ext cx="103188" cy="7739"/>
          </a:xfrm>
          <a:custGeom>
            <a:avLst/>
            <a:gdLst/>
            <a:ahLst/>
            <a:cxnLst/>
            <a:rect l="l" t="t" r="r" b="b"/>
            <a:pathLst>
              <a:path w="103188" h="7739">
                <a:moveTo>
                  <a:pt x="0" y="0"/>
                </a:moveTo>
                <a:lnTo>
                  <a:pt x="103188" y="0"/>
                </a:lnTo>
              </a:path>
            </a:pathLst>
          </a:custGeom>
          <a:noFill/>
          <a:ln w="20638">
            <a:solidFill>
              <a:srgbClr val="E84F8A"/>
            </a:solidFill>
            <a:prstDash val="solid"/>
          </a:ln>
        </p:spPr>
      </p:sp>
      <p:sp>
        <p:nvSpPr>
          <p:cNvPr id="72" name="Text 70"/>
          <p:cNvSpPr/>
          <p:nvPr/>
        </p:nvSpPr>
        <p:spPr>
          <a:xfrm>
            <a:off x="9639300" y="2351104"/>
            <a:ext cx="25527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Compare</a:t>
            </a:r>
            <a:endParaRPr lang="en-US" sz="1650" dirty="0">
              <a:latin typeface="Microsoft YaHei" pitchFamily="34" charset="0"/>
              <a:ea typeface="Microsoft YaHei" pitchFamily="34" charset="-122"/>
              <a:cs typeface="Microsoft YaHei" pitchFamily="34" charset="-120"/>
            </a:endParaRPr>
          </a:p>
        </p:txBody>
      </p:sp>
      <p:sp>
        <p:nvSpPr>
          <p:cNvPr id="73" name="Text 71"/>
          <p:cNvSpPr/>
          <p:nvPr/>
        </p:nvSpPr>
        <p:spPr>
          <a:xfrm>
            <a:off x="9639300" y="2729212"/>
            <a:ext cx="25527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Against similar cities with</a:t>
            </a:r>
            <a:endParaRPr lang="en-US" sz="1050" dirty="0">
              <a:latin typeface="Microsoft YaHei" pitchFamily="34" charset="0"/>
              <a:ea typeface="Microsoft YaHei" pitchFamily="34" charset="-122"/>
              <a:cs typeface="Microsoft YaHei" pitchFamily="34" charset="-120"/>
            </a:endParaRPr>
          </a:p>
        </p:txBody>
      </p:sp>
      <p:sp>
        <p:nvSpPr>
          <p:cNvPr id="74" name="Text 72"/>
          <p:cNvSpPr/>
          <p:nvPr/>
        </p:nvSpPr>
        <p:spPr>
          <a:xfrm>
            <a:off x="9639300" y="2938762"/>
            <a:ext cx="25527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no show</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1238250" y="3448050"/>
            <a:ext cx="9906000" cy="361950"/>
          </a:xfrm>
          <a:custGeom>
            <a:avLst/>
            <a:gdLst/>
            <a:ahLst/>
            <a:cxnLst/>
            <a:rect l="l" t="t" r="r" b="b"/>
            <a:pathLst>
              <a:path w="9906000" h="361950">
                <a:moveTo>
                  <a:pt x="9906000" y="0"/>
                </a:moveTo>
                <a:cubicBezTo>
                  <a:pt x="9906000" y="361950"/>
                  <a:pt x="9906000" y="361950"/>
                  <a:pt x="9525000" y="361950"/>
                </a:cubicBezTo>
                <a:lnTo>
                  <a:pt x="381000" y="361950"/>
                </a:lnTo>
                <a:cubicBezTo>
                  <a:pt x="0" y="361950"/>
                  <a:pt x="0" y="361950"/>
                  <a:pt x="0" y="0"/>
                </a:cubicBezTo>
              </a:path>
            </a:pathLst>
          </a:custGeom>
          <a:noFill/>
          <a:ln w="19050">
            <a:solidFill>
              <a:srgbClr val="B3A6C7"/>
            </a:solidFill>
            <a:prstDash val="dash"/>
          </a:ln>
        </p:spPr>
      </p:sp>
      <p:sp>
        <p:nvSpPr>
          <p:cNvPr id="76" name="Shape 74"/>
          <p:cNvSpPr/>
          <p:nvPr/>
        </p:nvSpPr>
        <p:spPr>
          <a:xfrm>
            <a:off x="1181100" y="3390900"/>
            <a:ext cx="114300" cy="114300"/>
          </a:xfrm>
          <a:custGeom>
            <a:avLst/>
            <a:gdLst/>
            <a:ahLst/>
            <a:cxnLst/>
            <a:rect l="l" t="t" r="r" b="b"/>
            <a:pathLst>
              <a:path w="114300" h="114300">
                <a:moveTo>
                  <a:pt x="0" y="114300"/>
                </a:moveTo>
                <a:lnTo>
                  <a:pt x="57150" y="0"/>
                </a:lnTo>
                <a:lnTo>
                  <a:pt x="114300" y="114300"/>
                </a:lnTo>
                <a:close/>
              </a:path>
            </a:pathLst>
          </a:custGeom>
          <a:solidFill>
            <a:srgbClr val="B3A6C7"/>
          </a:solidFill>
          <a:ln/>
        </p:spPr>
      </p:sp>
      <p:sp>
        <p:nvSpPr>
          <p:cNvPr id="77" name="Text 75"/>
          <p:cNvSpPr/>
          <p:nvPr/>
        </p:nvSpPr>
        <p:spPr>
          <a:xfrm>
            <a:off x="190500" y="3614675"/>
            <a:ext cx="12001500" cy="148590"/>
          </a:xfrm>
          <a:prstGeom prst="rect">
            <a:avLst/>
          </a:prstGeom>
          <a:noFill/>
          <a:ln/>
        </p:spPr>
        <p:txBody>
          <a:bodyPr wrap="none" lIns="0" tIns="0" rIns="0" bIns="0" rtlCol="0" anchor="t"/>
          <a:lstStyle/>
          <a:p>
            <a:pPr algn="ctr" indent="0" marL="0">
              <a:buNone/>
            </a:pPr>
            <a:r>
              <a:rPr lang="en-US" sz="975" b="1" dirty="0">
                <a:solidFill>
                  <a:srgbClr val="B3A6C7"/>
                </a:solidFill>
                <a:latin typeface="Microsoft YaHei" pitchFamily="34" charset="0"/>
                <a:ea typeface="Microsoft YaHei" pitchFamily="34" charset="-122"/>
                <a:cs typeface="Microsoft YaHei" pitchFamily="34" charset="-120"/>
              </a:rPr>
              <a:t>Each review feeds the codes for the next stop</a:t>
            </a:r>
            <a:endParaRPr lang="en-US" sz="975" dirty="0">
              <a:latin typeface="Microsoft YaHei" pitchFamily="34" charset="0"/>
              <a:ea typeface="Microsoft YaHei" pitchFamily="34" charset="-122"/>
              <a:cs typeface="Microsoft YaHei" pitchFamily="34" charset="-120"/>
            </a:endParaRPr>
          </a:p>
        </p:txBody>
      </p:sp>
      <p:sp>
        <p:nvSpPr>
          <p:cNvPr id="78" name="Text 76"/>
          <p:cNvSpPr/>
          <p:nvPr/>
        </p:nvSpPr>
        <p:spPr>
          <a:xfrm>
            <a:off x="685800" y="4071514"/>
            <a:ext cx="115062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Touchpoint</a:t>
            </a:r>
            <a:endParaRPr lang="en-US" sz="900" dirty="0">
              <a:latin typeface="Microsoft YaHei" pitchFamily="34" charset="0"/>
              <a:ea typeface="Microsoft YaHei" pitchFamily="34" charset="-122"/>
              <a:cs typeface="Microsoft YaHei" pitchFamily="34" charset="-120"/>
            </a:endParaRPr>
          </a:p>
        </p:txBody>
      </p:sp>
      <p:sp>
        <p:nvSpPr>
          <p:cNvPr id="79" name="Text 77"/>
          <p:cNvSpPr/>
          <p:nvPr/>
        </p:nvSpPr>
        <p:spPr>
          <a:xfrm>
            <a:off x="3280075" y="4071514"/>
            <a:ext cx="891192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Code</a:t>
            </a:r>
            <a:endParaRPr lang="en-US" sz="900" dirty="0">
              <a:latin typeface="Microsoft YaHei" pitchFamily="34" charset="0"/>
              <a:ea typeface="Microsoft YaHei" pitchFamily="34" charset="-122"/>
              <a:cs typeface="Microsoft YaHei" pitchFamily="34" charset="-120"/>
            </a:endParaRPr>
          </a:p>
        </p:txBody>
      </p:sp>
      <p:sp>
        <p:nvSpPr>
          <p:cNvPr id="80" name="Text 78"/>
          <p:cNvSpPr/>
          <p:nvPr/>
        </p:nvSpPr>
        <p:spPr>
          <a:xfrm>
            <a:off x="4994465" y="4071514"/>
            <a:ext cx="719753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Tells us</a:t>
            </a:r>
            <a:endParaRPr lang="en-US" sz="900" dirty="0">
              <a:latin typeface="Microsoft YaHei" pitchFamily="34" charset="0"/>
              <a:ea typeface="Microsoft YaHei" pitchFamily="34" charset="-122"/>
              <a:cs typeface="Microsoft YaHei" pitchFamily="34" charset="-120"/>
            </a:endParaRPr>
          </a:p>
        </p:txBody>
      </p:sp>
      <p:sp>
        <p:nvSpPr>
          <p:cNvPr id="81" name="Text 79"/>
          <p:cNvSpPr/>
          <p:nvPr/>
        </p:nvSpPr>
        <p:spPr>
          <a:xfrm>
            <a:off x="8326533" y="4071514"/>
            <a:ext cx="3865467"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To test at the first stop</a:t>
            </a:r>
            <a:endParaRPr lang="en-US" sz="900" dirty="0">
              <a:latin typeface="Microsoft YaHei" pitchFamily="34" charset="0"/>
              <a:ea typeface="Microsoft YaHei" pitchFamily="34" charset="-122"/>
              <a:cs typeface="Microsoft YaHei" pitchFamily="34" charset="-120"/>
            </a:endParaRPr>
          </a:p>
        </p:txBody>
      </p:sp>
      <p:sp>
        <p:nvSpPr>
          <p:cNvPr id="82" name="Shape 80"/>
          <p:cNvSpPr/>
          <p:nvPr/>
        </p:nvSpPr>
        <p:spPr>
          <a:xfrm>
            <a:off x="609600" y="4267200"/>
            <a:ext cx="10972800" cy="19050"/>
          </a:xfrm>
          <a:prstGeom prst="rect">
            <a:avLst/>
          </a:prstGeom>
          <a:solidFill>
            <a:srgbClr val="F6F2F9"/>
          </a:solidFill>
          <a:ln/>
        </p:spPr>
      </p:sp>
      <p:sp>
        <p:nvSpPr>
          <p:cNvPr id="83" name="Shape 81"/>
          <p:cNvSpPr/>
          <p:nvPr/>
        </p:nvSpPr>
        <p:spPr>
          <a:xfrm>
            <a:off x="733425" y="4502150"/>
            <a:ext cx="95250" cy="111126"/>
          </a:xfrm>
          <a:custGeom>
            <a:avLst/>
            <a:gdLst/>
            <a:ahLst/>
            <a:cxnLst/>
            <a:rect l="l" t="t" r="r" b="b"/>
            <a:pathLst>
              <a:path w="95250" h="111126">
                <a:moveTo>
                  <a:pt x="0" y="0"/>
                </a:moveTo>
                <a:lnTo>
                  <a:pt x="13891" y="97473"/>
                </a:lnTo>
                <a:arcTo hR="15875" wR="15875" stAng="10317297" swAng="-4951131"/>
                <a:lnTo>
                  <a:pt x="65802" y="111125"/>
                </a:lnTo>
                <a:arcTo hR="15875" wR="15875" stAng="5433834" swAng="-4951131"/>
                <a:lnTo>
                  <a:pt x="95250" y="0"/>
                </a:lnTo>
              </a:path>
            </a:pathLst>
          </a:custGeom>
          <a:noFill/>
          <a:ln w="15875">
            <a:solidFill>
              <a:srgbClr val="E84F8A"/>
            </a:solidFill>
            <a:prstDash val="solid"/>
          </a:ln>
        </p:spPr>
      </p:sp>
      <p:sp>
        <p:nvSpPr>
          <p:cNvPr id="84" name="Shape 82"/>
          <p:cNvSpPr/>
          <p:nvPr/>
        </p:nvSpPr>
        <p:spPr>
          <a:xfrm>
            <a:off x="725488" y="4502150"/>
            <a:ext cx="111125" cy="5953"/>
          </a:xfrm>
          <a:custGeom>
            <a:avLst/>
            <a:gdLst/>
            <a:ahLst/>
            <a:cxnLst/>
            <a:rect l="l" t="t" r="r" b="b"/>
            <a:pathLst>
              <a:path w="111125" h="5953">
                <a:moveTo>
                  <a:pt x="0" y="0"/>
                </a:moveTo>
                <a:lnTo>
                  <a:pt x="111125" y="0"/>
                </a:lnTo>
              </a:path>
            </a:pathLst>
          </a:custGeom>
          <a:noFill/>
          <a:ln w="15875">
            <a:solidFill>
              <a:srgbClr val="E84F8A"/>
            </a:solidFill>
            <a:prstDash val="solid"/>
          </a:ln>
        </p:spPr>
      </p:sp>
      <p:sp>
        <p:nvSpPr>
          <p:cNvPr id="85" name="Shape 83"/>
          <p:cNvSpPr/>
          <p:nvPr/>
        </p:nvSpPr>
        <p:spPr>
          <a:xfrm>
            <a:off x="741363" y="4553724"/>
            <a:ext cx="79375" cy="7977"/>
          </a:xfrm>
          <a:custGeom>
            <a:avLst/>
            <a:gdLst/>
            <a:ahLst/>
            <a:cxnLst/>
            <a:rect l="l" t="t" r="r" b="b"/>
            <a:pathLst>
              <a:path w="79375" h="7977">
                <a:moveTo>
                  <a:pt x="0" y="3989"/>
                </a:moveTo>
                <a:arcTo hR="51356" wR="51356" stAng="14836164" swAng="2727673"/>
                <a:arcTo hR="51356" wR="51356" stAng="6763836" swAng="-2727673"/>
              </a:path>
            </a:pathLst>
          </a:custGeom>
          <a:noFill/>
          <a:ln w="15875">
            <a:solidFill>
              <a:srgbClr val="E84F8A"/>
            </a:solidFill>
            <a:prstDash val="solid"/>
          </a:ln>
        </p:spPr>
      </p:sp>
      <p:sp>
        <p:nvSpPr>
          <p:cNvPr id="86" name="Shape 84"/>
          <p:cNvSpPr/>
          <p:nvPr/>
        </p:nvSpPr>
        <p:spPr>
          <a:xfrm>
            <a:off x="781050" y="4454525"/>
            <a:ext cx="23813" cy="47625"/>
          </a:xfrm>
          <a:custGeom>
            <a:avLst/>
            <a:gdLst/>
            <a:ahLst/>
            <a:cxnLst/>
            <a:rect l="l" t="t" r="r" b="b"/>
            <a:pathLst>
              <a:path w="23813" h="47625">
                <a:moveTo>
                  <a:pt x="0" y="47625"/>
                </a:moveTo>
                <a:lnTo>
                  <a:pt x="7938" y="0"/>
                </a:lnTo>
                <a:lnTo>
                  <a:pt x="23813" y="0"/>
                </a:lnTo>
              </a:path>
            </a:pathLst>
          </a:custGeom>
          <a:noFill/>
          <a:ln w="15875">
            <a:solidFill>
              <a:srgbClr val="E84F8A"/>
            </a:solidFill>
            <a:prstDash val="solid"/>
          </a:ln>
        </p:spPr>
      </p:sp>
      <p:sp>
        <p:nvSpPr>
          <p:cNvPr id="87" name="Text 85"/>
          <p:cNvSpPr/>
          <p:nvPr/>
        </p:nvSpPr>
        <p:spPr>
          <a:xfrm>
            <a:off x="971550" y="4453960"/>
            <a:ext cx="1122045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Drink station</a:t>
            </a:r>
            <a:endParaRPr lang="en-US" sz="1200" dirty="0">
              <a:latin typeface="Microsoft YaHei" pitchFamily="34" charset="0"/>
              <a:ea typeface="Microsoft YaHei" pitchFamily="34" charset="-122"/>
              <a:cs typeface="Microsoft YaHei" pitchFamily="34" charset="-120"/>
            </a:endParaRPr>
          </a:p>
        </p:txBody>
      </p:sp>
      <p:sp>
        <p:nvSpPr>
          <p:cNvPr id="88" name="Text 86"/>
          <p:cNvSpPr/>
          <p:nvPr/>
        </p:nvSpPr>
        <p:spPr>
          <a:xfrm>
            <a:off x="3280075" y="4463123"/>
            <a:ext cx="8911925" cy="171450"/>
          </a:xfrm>
          <a:prstGeom prst="rect">
            <a:avLst/>
          </a:prstGeom>
          <a:noFill/>
          <a:ln/>
        </p:spPr>
        <p:txBody>
          <a:bodyPr wrap="none" lIns="0" tIns="0" rIns="0" bIns="0" rtlCol="0" anchor="t"/>
          <a:lstStyle/>
          <a:p>
            <a:pPr algn="l" indent="0" marL="0">
              <a:buNone/>
            </a:pPr>
            <a:r>
              <a:rPr lang="en-US" sz="1125" b="1" dirty="0">
                <a:solidFill>
                  <a:srgbClr val="E95890"/>
                </a:solidFill>
                <a:latin typeface="Microsoft YaHei" pitchFamily="34" charset="0"/>
                <a:ea typeface="Microsoft YaHei" pitchFamily="34" charset="-122"/>
                <a:cs typeface="Microsoft YaHei" pitchFamily="34" charset="-120"/>
              </a:rPr>
              <a:t>Cup code</a:t>
            </a:r>
            <a:endParaRPr lang="en-US" sz="1125" dirty="0">
              <a:latin typeface="Microsoft YaHei" pitchFamily="34" charset="0"/>
              <a:ea typeface="Microsoft YaHei" pitchFamily="34" charset="-122"/>
              <a:cs typeface="Microsoft YaHei" pitchFamily="34" charset="-120"/>
            </a:endParaRPr>
          </a:p>
        </p:txBody>
      </p:sp>
      <p:sp>
        <p:nvSpPr>
          <p:cNvPr id="89" name="Text 87"/>
          <p:cNvSpPr/>
          <p:nvPr/>
        </p:nvSpPr>
        <p:spPr>
          <a:xfrm>
            <a:off x="4994465" y="4463123"/>
            <a:ext cx="7197535"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Pickups by city and show</a:t>
            </a:r>
            <a:endParaRPr lang="en-US" sz="1125" dirty="0">
              <a:latin typeface="Microsoft YaHei" pitchFamily="34" charset="0"/>
              <a:ea typeface="Microsoft YaHei" pitchFamily="34" charset="-122"/>
              <a:cs typeface="Microsoft YaHei" pitchFamily="34" charset="-120"/>
            </a:endParaRPr>
          </a:p>
        </p:txBody>
      </p:sp>
      <p:sp>
        <p:nvSpPr>
          <p:cNvPr id="90" name="Text 88"/>
          <p:cNvSpPr/>
          <p:nvPr/>
        </p:nvSpPr>
        <p:spPr>
          <a:xfrm>
            <a:off x="8326533" y="4463123"/>
            <a:ext cx="3865467"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Does a sample turn into a store sale?</a:t>
            </a:r>
            <a:endParaRPr lang="en-US" sz="1125" dirty="0">
              <a:latin typeface="Microsoft YaHei" pitchFamily="34" charset="0"/>
              <a:ea typeface="Microsoft YaHei" pitchFamily="34" charset="-122"/>
              <a:cs typeface="Microsoft YaHei" pitchFamily="34" charset="-120"/>
            </a:endParaRPr>
          </a:p>
        </p:txBody>
      </p:sp>
      <p:sp>
        <p:nvSpPr>
          <p:cNvPr id="91" name="Shape 89"/>
          <p:cNvSpPr/>
          <p:nvPr/>
        </p:nvSpPr>
        <p:spPr>
          <a:xfrm>
            <a:off x="609600" y="4791075"/>
            <a:ext cx="10972800" cy="9525"/>
          </a:xfrm>
          <a:prstGeom prst="rect">
            <a:avLst/>
          </a:prstGeom>
          <a:solidFill>
            <a:srgbClr val="4A3A66"/>
          </a:solidFill>
          <a:ln/>
        </p:spPr>
      </p:sp>
      <p:sp>
        <p:nvSpPr>
          <p:cNvPr id="92" name="Shape 90"/>
          <p:cNvSpPr/>
          <p:nvPr/>
        </p:nvSpPr>
        <p:spPr>
          <a:xfrm>
            <a:off x="709613" y="4968891"/>
            <a:ext cx="142875" cy="158717"/>
          </a:xfrm>
          <a:custGeom>
            <a:avLst/>
            <a:gdLst/>
            <a:ahLst/>
            <a:cxnLst/>
            <a:rect l="l" t="t" r="r" b="b"/>
            <a:pathLst>
              <a:path w="142875" h="158717">
                <a:moveTo>
                  <a:pt x="63500" y="156591"/>
                </a:moveTo>
                <a:arcTo hR="15875" wR="15875" stAng="7200000" swAng="-3600000"/>
                <a:lnTo>
                  <a:pt x="134938" y="124841"/>
                </a:lnTo>
                <a:arcTo hR="15875" wR="15875" stAng="3600002" swAng="-3596476"/>
                <a:lnTo>
                  <a:pt x="142875" y="47609"/>
                </a:lnTo>
                <a:arcTo hR="15875" wR="15875" stAng="21596474" swAng="-3596476"/>
                <a:lnTo>
                  <a:pt x="79375" y="2127"/>
                </a:lnTo>
                <a:arcTo hR="15875" wR="15875" stAng="18000000" swAng="-3600000"/>
                <a:lnTo>
                  <a:pt x="7938" y="33877"/>
                </a:lnTo>
                <a:arcTo hR="15875" wR="15875" stAng="14400002" swAng="-3596476"/>
                <a:lnTo>
                  <a:pt x="0" y="111109"/>
                </a:lnTo>
                <a:arcTo hR="15875" wR="15875" stAng="10796474" swAng="-3596476"/>
                <a:close/>
              </a:path>
            </a:pathLst>
          </a:custGeom>
          <a:noFill/>
          <a:ln w="15875">
            <a:solidFill>
              <a:srgbClr val="E84F8A"/>
            </a:solidFill>
            <a:prstDash val="solid"/>
          </a:ln>
        </p:spPr>
      </p:sp>
      <p:sp>
        <p:nvSpPr>
          <p:cNvPr id="93" name="Shape 91"/>
          <p:cNvSpPr/>
          <p:nvPr/>
        </p:nvSpPr>
        <p:spPr>
          <a:xfrm>
            <a:off x="781050" y="5048250"/>
            <a:ext cx="5953" cy="79375"/>
          </a:xfrm>
          <a:custGeom>
            <a:avLst/>
            <a:gdLst/>
            <a:ahLst/>
            <a:cxnLst/>
            <a:rect l="l" t="t" r="r" b="b"/>
            <a:pathLst>
              <a:path w="5953" h="79375">
                <a:moveTo>
                  <a:pt x="0" y="79375"/>
                </a:moveTo>
                <a:lnTo>
                  <a:pt x="0" y="0"/>
                </a:lnTo>
              </a:path>
            </a:pathLst>
          </a:custGeom>
          <a:noFill/>
          <a:ln w="15875">
            <a:solidFill>
              <a:srgbClr val="E84F8A"/>
            </a:solidFill>
            <a:prstDash val="solid"/>
          </a:ln>
        </p:spPr>
      </p:sp>
      <p:sp>
        <p:nvSpPr>
          <p:cNvPr id="94" name="Shape 92"/>
          <p:cNvSpPr/>
          <p:nvPr/>
        </p:nvSpPr>
        <p:spPr>
          <a:xfrm>
            <a:off x="711914" y="5008563"/>
            <a:ext cx="138271" cy="39688"/>
          </a:xfrm>
          <a:custGeom>
            <a:avLst/>
            <a:gdLst/>
            <a:ahLst/>
            <a:cxnLst/>
            <a:rect l="l" t="t" r="r" b="b"/>
            <a:pathLst>
              <a:path w="138271" h="39688">
                <a:moveTo>
                  <a:pt x="0" y="0"/>
                </a:moveTo>
                <a:lnTo>
                  <a:pt x="69136" y="39688"/>
                </a:lnTo>
                <a:lnTo>
                  <a:pt x="138271" y="0"/>
                </a:lnTo>
              </a:path>
            </a:pathLst>
          </a:custGeom>
          <a:noFill/>
          <a:ln w="15875">
            <a:solidFill>
              <a:srgbClr val="E84F8A"/>
            </a:solidFill>
            <a:prstDash val="solid"/>
          </a:ln>
        </p:spPr>
      </p:sp>
      <p:sp>
        <p:nvSpPr>
          <p:cNvPr id="95" name="Shape 93"/>
          <p:cNvSpPr/>
          <p:nvPr/>
        </p:nvSpPr>
        <p:spPr>
          <a:xfrm>
            <a:off x="745331" y="4986893"/>
            <a:ext cx="71438" cy="40878"/>
          </a:xfrm>
          <a:custGeom>
            <a:avLst/>
            <a:gdLst/>
            <a:ahLst/>
            <a:cxnLst/>
            <a:rect l="l" t="t" r="r" b="b"/>
            <a:pathLst>
              <a:path w="71438" h="40878">
                <a:moveTo>
                  <a:pt x="0" y="0"/>
                </a:moveTo>
                <a:lnTo>
                  <a:pt x="71438" y="40878"/>
                </a:lnTo>
              </a:path>
            </a:pathLst>
          </a:custGeom>
          <a:noFill/>
          <a:ln w="15875">
            <a:solidFill>
              <a:srgbClr val="E84F8A"/>
            </a:solidFill>
            <a:prstDash val="solid"/>
          </a:ln>
        </p:spPr>
      </p:sp>
      <p:sp>
        <p:nvSpPr>
          <p:cNvPr id="96" name="Text 94"/>
          <p:cNvSpPr/>
          <p:nvPr/>
        </p:nvSpPr>
        <p:spPr>
          <a:xfrm>
            <a:off x="971550" y="4968310"/>
            <a:ext cx="1122045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Co-branded pack</a:t>
            </a:r>
            <a:endParaRPr lang="en-US" sz="1200" dirty="0">
              <a:latin typeface="Microsoft YaHei" pitchFamily="34" charset="0"/>
              <a:ea typeface="Microsoft YaHei" pitchFamily="34" charset="-122"/>
              <a:cs typeface="Microsoft YaHei" pitchFamily="34" charset="-120"/>
            </a:endParaRPr>
          </a:p>
        </p:txBody>
      </p:sp>
      <p:sp>
        <p:nvSpPr>
          <p:cNvPr id="97" name="Text 95"/>
          <p:cNvSpPr/>
          <p:nvPr/>
        </p:nvSpPr>
        <p:spPr>
          <a:xfrm>
            <a:off x="3280075" y="4977473"/>
            <a:ext cx="8911925" cy="171450"/>
          </a:xfrm>
          <a:prstGeom prst="rect">
            <a:avLst/>
          </a:prstGeom>
          <a:noFill/>
          <a:ln/>
        </p:spPr>
        <p:txBody>
          <a:bodyPr wrap="none" lIns="0" tIns="0" rIns="0" bIns="0" rtlCol="0" anchor="t"/>
          <a:lstStyle/>
          <a:p>
            <a:pPr algn="l" indent="0" marL="0">
              <a:buNone/>
            </a:pPr>
            <a:r>
              <a:rPr lang="en-US" sz="1125" b="1" dirty="0">
                <a:solidFill>
                  <a:srgbClr val="E95890"/>
                </a:solidFill>
                <a:latin typeface="Microsoft YaHei" pitchFamily="34" charset="0"/>
                <a:ea typeface="Microsoft YaHei" pitchFamily="34" charset="-122"/>
                <a:cs typeface="Microsoft YaHei" pitchFamily="34" charset="-120"/>
              </a:rPr>
              <a:t>Pack code</a:t>
            </a:r>
            <a:endParaRPr lang="en-US" sz="1125" dirty="0">
              <a:latin typeface="Microsoft YaHei" pitchFamily="34" charset="0"/>
              <a:ea typeface="Microsoft YaHei" pitchFamily="34" charset="-122"/>
              <a:cs typeface="Microsoft YaHei" pitchFamily="34" charset="-120"/>
            </a:endParaRPr>
          </a:p>
        </p:txBody>
      </p:sp>
      <p:sp>
        <p:nvSpPr>
          <p:cNvPr id="98" name="Text 96"/>
          <p:cNvSpPr/>
          <p:nvPr/>
        </p:nvSpPr>
        <p:spPr>
          <a:xfrm>
            <a:off x="4994465" y="4977473"/>
            <a:ext cx="7197535"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Scan rate and sell-through</a:t>
            </a:r>
            <a:endParaRPr lang="en-US" sz="1125" dirty="0">
              <a:latin typeface="Microsoft YaHei" pitchFamily="34" charset="0"/>
              <a:ea typeface="Microsoft YaHei" pitchFamily="34" charset="-122"/>
              <a:cs typeface="Microsoft YaHei" pitchFamily="34" charset="-120"/>
            </a:endParaRPr>
          </a:p>
        </p:txBody>
      </p:sp>
      <p:sp>
        <p:nvSpPr>
          <p:cNvPr id="99" name="Text 97"/>
          <p:cNvSpPr/>
          <p:nvPr/>
        </p:nvSpPr>
        <p:spPr>
          <a:xfrm>
            <a:off x="8326533" y="4977473"/>
            <a:ext cx="3865467"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Are the buyers new customers?</a:t>
            </a:r>
            <a:endParaRPr lang="en-US" sz="1125" dirty="0">
              <a:latin typeface="Microsoft YaHei" pitchFamily="34" charset="0"/>
              <a:ea typeface="Microsoft YaHei" pitchFamily="34" charset="-122"/>
              <a:cs typeface="Microsoft YaHei" pitchFamily="34" charset="-120"/>
            </a:endParaRPr>
          </a:p>
        </p:txBody>
      </p:sp>
      <p:sp>
        <p:nvSpPr>
          <p:cNvPr id="100" name="Shape 98"/>
          <p:cNvSpPr/>
          <p:nvPr/>
        </p:nvSpPr>
        <p:spPr>
          <a:xfrm>
            <a:off x="609600" y="5305425"/>
            <a:ext cx="10972800" cy="9525"/>
          </a:xfrm>
          <a:prstGeom prst="rect">
            <a:avLst/>
          </a:prstGeom>
          <a:solidFill>
            <a:srgbClr val="4A3A66"/>
          </a:solidFill>
          <a:ln/>
        </p:spPr>
      </p:sp>
      <p:sp>
        <p:nvSpPr>
          <p:cNvPr id="101" name="Shape 99"/>
          <p:cNvSpPr/>
          <p:nvPr/>
        </p:nvSpPr>
        <p:spPr>
          <a:xfrm>
            <a:off x="701675" y="5507038"/>
            <a:ext cx="158750" cy="111125"/>
          </a:xfrm>
          <a:custGeom>
            <a:avLst/>
            <a:gdLst/>
            <a:ahLst/>
            <a:cxnLst/>
            <a:rect l="l" t="t" r="r" b="b"/>
            <a:pathLst>
              <a:path w="158750" h="111125">
                <a:moveTo>
                  <a:pt x="0" y="31750"/>
                </a:moveTo>
                <a:arcTo hR="23813" wR="23813" stAng="16200000" swAng="10800000"/>
                <a:lnTo>
                  <a:pt x="0" y="95250"/>
                </a:lnTo>
                <a:arcTo hR="15875" wR="15875" stAng="10800000" swAng="-5400000"/>
                <a:lnTo>
                  <a:pt x="142875" y="111125"/>
                </a:lnTo>
                <a:arcTo hR="15875" wR="15875" stAng="5400000" swAng="-5400000"/>
                <a:lnTo>
                  <a:pt x="158750" y="79375"/>
                </a:lnTo>
                <a:arcTo hR="23813" wR="23813" stAng="5400000" swAng="10800000"/>
                <a:lnTo>
                  <a:pt x="158750" y="15875"/>
                </a:lnTo>
                <a:arcTo hR="15875" wR="15875" stAng="0" swAng="-5400000"/>
                <a:lnTo>
                  <a:pt x="15875" y="0"/>
                </a:lnTo>
                <a:arcTo hR="15875" wR="15875" stAng="16200000" swAng="-5400000"/>
                <a:close/>
              </a:path>
            </a:pathLst>
          </a:custGeom>
          <a:noFill/>
          <a:ln w="15875">
            <a:solidFill>
              <a:srgbClr val="E84F8A"/>
            </a:solidFill>
            <a:prstDash val="solid"/>
          </a:ln>
        </p:spPr>
      </p:sp>
      <p:sp>
        <p:nvSpPr>
          <p:cNvPr id="102" name="Shape 100"/>
          <p:cNvSpPr/>
          <p:nvPr/>
        </p:nvSpPr>
        <p:spPr>
          <a:xfrm>
            <a:off x="788988" y="5507038"/>
            <a:ext cx="5953" cy="15875"/>
          </a:xfrm>
          <a:custGeom>
            <a:avLst/>
            <a:gdLst/>
            <a:ahLst/>
            <a:cxnLst/>
            <a:rect l="l" t="t" r="r" b="b"/>
            <a:pathLst>
              <a:path w="5953" h="15875">
                <a:moveTo>
                  <a:pt x="0" y="0"/>
                </a:moveTo>
                <a:lnTo>
                  <a:pt x="0" y="15875"/>
                </a:lnTo>
              </a:path>
            </a:pathLst>
          </a:custGeom>
          <a:noFill/>
          <a:ln w="15875">
            <a:solidFill>
              <a:srgbClr val="E84F8A"/>
            </a:solidFill>
            <a:prstDash val="solid"/>
          </a:ln>
        </p:spPr>
      </p:sp>
      <p:sp>
        <p:nvSpPr>
          <p:cNvPr id="103" name="Shape 101"/>
          <p:cNvSpPr/>
          <p:nvPr/>
        </p:nvSpPr>
        <p:spPr>
          <a:xfrm>
            <a:off x="788988" y="5602288"/>
            <a:ext cx="5953" cy="15875"/>
          </a:xfrm>
          <a:custGeom>
            <a:avLst/>
            <a:gdLst/>
            <a:ahLst/>
            <a:cxnLst/>
            <a:rect l="l" t="t" r="r" b="b"/>
            <a:pathLst>
              <a:path w="5953" h="15875">
                <a:moveTo>
                  <a:pt x="0" y="0"/>
                </a:moveTo>
                <a:lnTo>
                  <a:pt x="0" y="15875"/>
                </a:lnTo>
              </a:path>
            </a:pathLst>
          </a:custGeom>
          <a:noFill/>
          <a:ln w="15875">
            <a:solidFill>
              <a:srgbClr val="E84F8A"/>
            </a:solidFill>
            <a:prstDash val="solid"/>
          </a:ln>
        </p:spPr>
      </p:sp>
      <p:sp>
        <p:nvSpPr>
          <p:cNvPr id="104" name="Shape 102"/>
          <p:cNvSpPr/>
          <p:nvPr/>
        </p:nvSpPr>
        <p:spPr>
          <a:xfrm>
            <a:off x="788988" y="5554663"/>
            <a:ext cx="5953" cy="15875"/>
          </a:xfrm>
          <a:custGeom>
            <a:avLst/>
            <a:gdLst/>
            <a:ahLst/>
            <a:cxnLst/>
            <a:rect l="l" t="t" r="r" b="b"/>
            <a:pathLst>
              <a:path w="5953" h="15875">
                <a:moveTo>
                  <a:pt x="0" y="0"/>
                </a:moveTo>
                <a:lnTo>
                  <a:pt x="0" y="15875"/>
                </a:lnTo>
              </a:path>
            </a:pathLst>
          </a:custGeom>
          <a:noFill/>
          <a:ln w="15875">
            <a:solidFill>
              <a:srgbClr val="E84F8A"/>
            </a:solidFill>
            <a:prstDash val="solid"/>
          </a:ln>
        </p:spPr>
      </p:sp>
      <p:sp>
        <p:nvSpPr>
          <p:cNvPr id="105" name="Text 103"/>
          <p:cNvSpPr/>
          <p:nvPr/>
        </p:nvSpPr>
        <p:spPr>
          <a:xfrm>
            <a:off x="971550" y="5482660"/>
            <a:ext cx="1122045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Stub swap</a:t>
            </a:r>
            <a:endParaRPr lang="en-US" sz="1200" dirty="0">
              <a:latin typeface="Microsoft YaHei" pitchFamily="34" charset="0"/>
              <a:ea typeface="Microsoft YaHei" pitchFamily="34" charset="-122"/>
              <a:cs typeface="Microsoft YaHei" pitchFamily="34" charset="-120"/>
            </a:endParaRPr>
          </a:p>
        </p:txBody>
      </p:sp>
      <p:sp>
        <p:nvSpPr>
          <p:cNvPr id="106" name="Text 104"/>
          <p:cNvSpPr/>
          <p:nvPr/>
        </p:nvSpPr>
        <p:spPr>
          <a:xfrm>
            <a:off x="3280075" y="5491823"/>
            <a:ext cx="8911925" cy="171450"/>
          </a:xfrm>
          <a:prstGeom prst="rect">
            <a:avLst/>
          </a:prstGeom>
          <a:noFill/>
          <a:ln/>
        </p:spPr>
        <p:txBody>
          <a:bodyPr wrap="none" lIns="0" tIns="0" rIns="0" bIns="0" rtlCol="0" anchor="t"/>
          <a:lstStyle/>
          <a:p>
            <a:pPr algn="l" indent="0" marL="0">
              <a:buNone/>
            </a:pPr>
            <a:r>
              <a:rPr lang="en-US" sz="1125" b="1" dirty="0">
                <a:solidFill>
                  <a:srgbClr val="E95890"/>
                </a:solidFill>
                <a:latin typeface="Microsoft YaHei" pitchFamily="34" charset="0"/>
                <a:ea typeface="Microsoft YaHei" pitchFamily="34" charset="-122"/>
                <a:cs typeface="Microsoft YaHei" pitchFamily="34" charset="-120"/>
              </a:rPr>
              <a:t>Voucher</a:t>
            </a:r>
            <a:endParaRPr lang="en-US" sz="1125" dirty="0">
              <a:latin typeface="Microsoft YaHei" pitchFamily="34" charset="0"/>
              <a:ea typeface="Microsoft YaHei" pitchFamily="34" charset="-122"/>
              <a:cs typeface="Microsoft YaHei" pitchFamily="34" charset="-120"/>
            </a:endParaRPr>
          </a:p>
        </p:txBody>
      </p:sp>
      <p:sp>
        <p:nvSpPr>
          <p:cNvPr id="107" name="Text 105"/>
          <p:cNvSpPr/>
          <p:nvPr/>
        </p:nvSpPr>
        <p:spPr>
          <a:xfrm>
            <a:off x="4994465" y="5491823"/>
            <a:ext cx="7197535"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Out-of-town fans in our stores</a:t>
            </a:r>
            <a:endParaRPr lang="en-US" sz="1125" dirty="0">
              <a:latin typeface="Microsoft YaHei" pitchFamily="34" charset="0"/>
              <a:ea typeface="Microsoft YaHei" pitchFamily="34" charset="-122"/>
              <a:cs typeface="Microsoft YaHei" pitchFamily="34" charset="-120"/>
            </a:endParaRPr>
          </a:p>
        </p:txBody>
      </p:sp>
      <p:sp>
        <p:nvSpPr>
          <p:cNvPr id="108" name="Text 106"/>
          <p:cNvSpPr/>
          <p:nvPr/>
        </p:nvSpPr>
        <p:spPr>
          <a:xfrm>
            <a:off x="8326533" y="5491823"/>
            <a:ext cx="3865467"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Do they keep buying back home?</a:t>
            </a:r>
            <a:endParaRPr lang="en-US" sz="1125" dirty="0">
              <a:latin typeface="Microsoft YaHei" pitchFamily="34" charset="0"/>
              <a:ea typeface="Microsoft YaHei" pitchFamily="34" charset="-122"/>
              <a:cs typeface="Microsoft YaHei" pitchFamily="34" charset="-120"/>
            </a:endParaRPr>
          </a:p>
        </p:txBody>
      </p:sp>
      <p:sp>
        <p:nvSpPr>
          <p:cNvPr id="109" name="Shape 107"/>
          <p:cNvSpPr/>
          <p:nvPr/>
        </p:nvSpPr>
        <p:spPr>
          <a:xfrm>
            <a:off x="609600" y="5819775"/>
            <a:ext cx="10972800" cy="9525"/>
          </a:xfrm>
          <a:prstGeom prst="rect">
            <a:avLst/>
          </a:prstGeom>
          <a:solidFill>
            <a:srgbClr val="4A3A66"/>
          </a:solidFill>
          <a:ln/>
        </p:spPr>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189281" y="413590"/>
            <a:ext cx="127642" cy="81504"/>
          </a:xfrm>
          <a:custGeom>
            <a:avLst/>
            <a:gdLst/>
            <a:ahLst/>
            <a:cxnLst/>
            <a:rect l="l" t="t" r="r" b="b"/>
            <a:pathLst>
              <a:path w="127642" h="81504">
                <a:moveTo>
                  <a:pt x="24406" y="1319"/>
                </a:moveTo>
                <a:lnTo>
                  <a:pt x="119370" y="45610"/>
                </a:lnTo>
                <a:arcTo hR="14288" wR="14288" stAng="17693988" swAng="5394652"/>
                <a:lnTo>
                  <a:pt x="122228" y="73232"/>
                </a:lnTo>
                <a:arcTo hR="14288" wR="14288" stAng="1493988" swAng="5394652"/>
                <a:lnTo>
                  <a:pt x="8309" y="35894"/>
                </a:lnTo>
                <a:arcTo hR="14288" wR="14288" stAng="6884308" swAng="5425134"/>
                <a:lnTo>
                  <a:pt x="5451" y="8272"/>
                </a:lnTo>
                <a:arcTo hR="14288" wR="14288" stAng="12293988" swAng="5394652"/>
                <a:close/>
              </a:path>
            </a:pathLst>
          </a:custGeom>
          <a:solidFill>
            <a:srgbClr val="E84F8A">
              <a:alpha val="90000"/>
            </a:srgbClr>
          </a:solidFill>
          <a:ln/>
        </p:spPr>
      </p:sp>
      <p:sp>
        <p:nvSpPr>
          <p:cNvPr id="4" name="Shape 2"/>
          <p:cNvSpPr/>
          <p:nvPr/>
        </p:nvSpPr>
        <p:spPr>
          <a:xfrm>
            <a:off x="11057665" y="551306"/>
            <a:ext cx="134499" cy="97062"/>
          </a:xfrm>
          <a:custGeom>
            <a:avLst/>
            <a:gdLst/>
            <a:ahLst/>
            <a:cxnLst/>
            <a:rect l="l" t="t" r="r" b="b"/>
            <a:pathLst>
              <a:path w="134499" h="97062">
                <a:moveTo>
                  <a:pt x="15719" y="1"/>
                </a:moveTo>
                <a:lnTo>
                  <a:pt x="120494" y="1811"/>
                </a:lnTo>
                <a:arcTo hR="14288" wR="14288" stAng="16268058" swAng="5401375"/>
                <a:lnTo>
                  <a:pt x="133353" y="82964"/>
                </a:lnTo>
                <a:arcTo hR="14288" wR="14288" stAng="45528" swAng="5400611"/>
                <a:lnTo>
                  <a:pt x="14100" y="95251"/>
                </a:lnTo>
                <a:arcTo hR="14288" wR="14288" stAng="5445144" swAng="5423912"/>
                <a:lnTo>
                  <a:pt x="1241" y="14003"/>
                </a:lnTo>
                <a:arcTo hR="14288" wR="14288" stAng="10868445" swAng="5378075"/>
                <a:close/>
              </a:path>
            </a:pathLst>
          </a:custGeom>
          <a:solidFill>
            <a:srgbClr val="F0B429">
              <a:alpha val="90000"/>
            </a:srgbClr>
          </a:solidFill>
          <a:ln/>
        </p:spPr>
      </p:sp>
      <p:sp>
        <p:nvSpPr>
          <p:cNvPr id="5" name="Shape 3"/>
          <p:cNvSpPr/>
          <p:nvPr/>
        </p:nvSpPr>
        <p:spPr>
          <a:xfrm>
            <a:off x="11689589" y="426156"/>
            <a:ext cx="111004" cy="111047"/>
          </a:xfrm>
          <a:custGeom>
            <a:avLst/>
            <a:gdLst/>
            <a:ahLst/>
            <a:cxnLst/>
            <a:rect l="l" t="t" r="r" b="b"/>
            <a:pathLst>
              <a:path w="111004" h="111047">
                <a:moveTo>
                  <a:pt x="36639" y="564"/>
                </a:moveTo>
                <a:lnTo>
                  <a:pt x="100742" y="18947"/>
                </a:lnTo>
                <a:arcTo hR="14288" wR="14288" stAng="17181959" swAng="5371657"/>
                <a:lnTo>
                  <a:pt x="92169" y="100672"/>
                </a:lnTo>
                <a:arcTo hR="14288" wR="14288" stAng="953605" swAng="5415661"/>
                <a:lnTo>
                  <a:pt x="10350" y="92099"/>
                </a:lnTo>
                <a:arcTo hR="14288" wR="14288" stAng="6359911" swAng="5387319"/>
                <a:lnTo>
                  <a:pt x="18922" y="10375"/>
                </a:lnTo>
                <a:arcTo hR="14288" wR="14288" stAng="11753605" swAng="5415661"/>
                <a:close/>
              </a:path>
            </a:pathLst>
          </a:custGeom>
          <a:solidFill>
            <a:srgbClr val="4FC1E9">
              <a:alpha val="90000"/>
            </a:srgbClr>
          </a:solidFill>
          <a:ln/>
        </p:spPr>
      </p:sp>
      <p:sp>
        <p:nvSpPr>
          <p:cNvPr id="6" name="Shape 4"/>
          <p:cNvSpPr/>
          <p:nvPr/>
        </p:nvSpPr>
        <p:spPr>
          <a:xfrm>
            <a:off x="10480990" y="386586"/>
            <a:ext cx="133799" cy="45407"/>
          </a:xfrm>
          <a:custGeom>
            <a:avLst/>
            <a:gdLst/>
            <a:ahLst/>
            <a:cxnLst/>
            <a:rect l="l" t="t" r="r" b="b"/>
            <a:pathLst>
              <a:path w="133799" h="45407">
                <a:moveTo>
                  <a:pt x="13274" y="7368"/>
                </a:moveTo>
                <a:lnTo>
                  <a:pt x="117858" y="34"/>
                </a:lnTo>
                <a:arcTo hR="14288" wR="14288" stAng="15963516" swAng="5415279"/>
                <a:lnTo>
                  <a:pt x="133765" y="22799"/>
                </a:lnTo>
                <a:arcTo hR="14288" wR="14288" stAng="21361966" swAng="5393965"/>
                <a:lnTo>
                  <a:pt x="15941" y="45373"/>
                </a:lnTo>
                <a:arcTo hR="14288" wR="14288" stAng="5161966" swAng="5393965"/>
                <a:lnTo>
                  <a:pt x="34" y="22608"/>
                </a:lnTo>
                <a:arcTo hR="14288" wR="14288" stAng="10561966" swAng="5393965"/>
                <a:close/>
              </a:path>
            </a:pathLst>
          </a:custGeom>
          <a:solidFill>
            <a:srgbClr val="9BE36D">
              <a:alpha val="90000"/>
            </a:srgbClr>
          </a:solidFill>
          <a:ln/>
        </p:spPr>
      </p:sp>
      <p:sp>
        <p:nvSpPr>
          <p:cNvPr id="7" name="Shape 5"/>
          <p:cNvSpPr/>
          <p:nvPr/>
        </p:nvSpPr>
        <p:spPr>
          <a:xfrm>
            <a:off x="10989479" y="224324"/>
            <a:ext cx="95700" cy="52842"/>
          </a:xfrm>
          <a:custGeom>
            <a:avLst/>
            <a:gdLst/>
            <a:ahLst/>
            <a:cxnLst/>
            <a:rect l="l" t="t" r="r" b="b"/>
            <a:pathLst>
              <a:path w="95700" h="52842">
                <a:moveTo>
                  <a:pt x="19611" y="370"/>
                </a:moveTo>
                <a:lnTo>
                  <a:pt x="84571" y="15325"/>
                </a:lnTo>
                <a:arcTo hR="14288" wR="14288" stAng="16966363" swAng="5412911"/>
                <a:lnTo>
                  <a:pt x="93144" y="41804"/>
                </a:lnTo>
                <a:arcTo hR="14288" wR="14288" stAng="788692" swAng="5395722"/>
                <a:lnTo>
                  <a:pt x="11038" y="37518"/>
                </a:lnTo>
                <a:arcTo hR="14288" wR="14288" stAng="6188692" swAng="5395722"/>
                <a:lnTo>
                  <a:pt x="2466" y="11038"/>
                </a:lnTo>
                <a:arcTo hR="14288" wR="14288" stAng="11588692" swAng="5395722"/>
                <a:close/>
              </a:path>
            </a:pathLst>
          </a:custGeom>
          <a:solidFill>
            <a:srgbClr val="E84F8A">
              <a:alpha val="90000"/>
            </a:srgbClr>
          </a:solidFill>
          <a:ln/>
        </p:spPr>
      </p:sp>
      <p:sp>
        <p:nvSpPr>
          <p:cNvPr id="8" name="Shape 6"/>
          <p:cNvSpPr/>
          <p:nvPr/>
        </p:nvSpPr>
        <p:spPr>
          <a:xfrm>
            <a:off x="11247733" y="481625"/>
            <a:ext cx="126294" cy="84670"/>
          </a:xfrm>
          <a:custGeom>
            <a:avLst/>
            <a:gdLst/>
            <a:ahLst/>
            <a:cxnLst/>
            <a:rect l="l" t="t" r="r" b="b"/>
            <a:pathLst>
              <a:path w="126294" h="84670">
                <a:moveTo>
                  <a:pt x="25105" y="1578"/>
                </a:moveTo>
                <a:lnTo>
                  <a:pt x="118450" y="49108"/>
                </a:lnTo>
                <a:arcTo hR="14288" wR="14288" stAng="17808254" swAng="5412223"/>
                <a:lnTo>
                  <a:pt x="120355" y="76825"/>
                </a:lnTo>
                <a:arcTo hR="14288" wR="14288" stAng="1608254" swAng="5412223"/>
                <a:lnTo>
                  <a:pt x="7769" y="35487"/>
                </a:lnTo>
                <a:arcTo hR="14288" wR="14288" stAng="7028657" swAng="5402215"/>
                <a:lnTo>
                  <a:pt x="5864" y="7769"/>
                </a:lnTo>
                <a:arcTo hR="14288" wR="14288" stAng="12428657" swAng="5402215"/>
                <a:close/>
              </a:path>
            </a:pathLst>
          </a:custGeom>
          <a:solidFill>
            <a:srgbClr val="F0B429">
              <a:alpha val="90000"/>
            </a:srgbClr>
          </a:solidFill>
          <a:ln/>
        </p:spPr>
      </p:sp>
      <p:sp>
        <p:nvSpPr>
          <p:cNvPr id="9" name="Shape 7"/>
          <p:cNvSpPr/>
          <p:nvPr/>
        </p:nvSpPr>
        <p:spPr>
          <a:xfrm>
            <a:off x="10431450" y="164306"/>
            <a:ext cx="100057" cy="88884"/>
          </a:xfrm>
          <a:custGeom>
            <a:avLst/>
            <a:gdLst/>
            <a:ahLst/>
            <a:cxnLst/>
            <a:rect l="l" t="t" r="r" b="b"/>
            <a:pathLst>
              <a:path w="100057" h="88884">
                <a:moveTo>
                  <a:pt x="82149" y="6477"/>
                </a:moveTo>
                <a:lnTo>
                  <a:pt x="97770" y="30480"/>
                </a:lnTo>
                <a:arcTo hR="14288" wR="14288" stAng="19628225" swAng="5383575"/>
                <a:lnTo>
                  <a:pt x="37668" y="86583"/>
                </a:lnTo>
                <a:arcTo hR="14288" wR="14288" stAng="3421416" swAng="5422078"/>
                <a:lnTo>
                  <a:pt x="2330" y="58389"/>
                </a:lnTo>
                <a:arcTo hR="14288" wR="14288" stAng="8809011" swAng="5415279"/>
                <a:lnTo>
                  <a:pt x="62433" y="2286"/>
                </a:lnTo>
                <a:arcTo hR="14288" wR="14288" stAng="14228225" swAng="5383575"/>
                <a:close/>
              </a:path>
            </a:pathLst>
          </a:custGeom>
          <a:solidFill>
            <a:srgbClr val="4FC1E9">
              <a:alpha val="90000"/>
            </a:srgbClr>
          </a:solidFill>
          <a:ln/>
        </p:spPr>
      </p:sp>
      <p:sp>
        <p:nvSpPr>
          <p:cNvPr id="10" name="pptwise-slidenum-s001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12</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6191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Cities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Cities reward stubs, so we swap stubs for drinks</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1866900"/>
            <a:ext cx="3905250" cy="1714500"/>
          </a:xfrm>
          <a:prstGeom prst="roundRect">
            <a:avLst>
              <a:gd name="adj" fmla="val 6667"/>
            </a:avLst>
          </a:prstGeom>
          <a:solidFill>
            <a:srgbClr val="35284E"/>
          </a:solidFill>
          <a:ln/>
        </p:spPr>
      </p:sp>
      <p:sp>
        <p:nvSpPr>
          <p:cNvPr id="21" name="Shape 19"/>
          <p:cNvSpPr/>
          <p:nvPr/>
        </p:nvSpPr>
        <p:spPr>
          <a:xfrm>
            <a:off x="3476625" y="1866900"/>
            <a:ext cx="0" cy="1714500"/>
          </a:xfrm>
          <a:prstGeom prst="line">
            <a:avLst/>
          </a:prstGeom>
          <a:noFill/>
          <a:ln w="19050">
            <a:solidFill>
              <a:srgbClr val="2A1E3F"/>
            </a:solidFill>
            <a:prstDash val="dash"/>
          </a:ln>
        </p:spPr>
      </p:sp>
      <p:sp>
        <p:nvSpPr>
          <p:cNvPr id="22" name="Shape 20"/>
          <p:cNvSpPr/>
          <p:nvPr/>
        </p:nvSpPr>
        <p:spPr>
          <a:xfrm>
            <a:off x="3409950" y="1790700"/>
            <a:ext cx="133350" cy="133350"/>
          </a:xfrm>
          <a:prstGeom prst="ellipse">
            <a:avLst/>
          </a:prstGeom>
          <a:solidFill>
            <a:srgbClr val="2A1E3F"/>
          </a:solidFill>
          <a:ln/>
        </p:spPr>
      </p:sp>
      <p:sp>
        <p:nvSpPr>
          <p:cNvPr id="23" name="Shape 21"/>
          <p:cNvSpPr/>
          <p:nvPr/>
        </p:nvSpPr>
        <p:spPr>
          <a:xfrm>
            <a:off x="3409950" y="3524250"/>
            <a:ext cx="133350" cy="133350"/>
          </a:xfrm>
          <a:prstGeom prst="ellipse">
            <a:avLst/>
          </a:prstGeom>
          <a:solidFill>
            <a:srgbClr val="2A1E3F"/>
          </a:solidFill>
          <a:ln/>
        </p:spPr>
      </p:sp>
      <p:sp>
        <p:nvSpPr>
          <p:cNvPr id="24" name="Shape 22"/>
          <p:cNvSpPr/>
          <p:nvPr/>
        </p:nvSpPr>
        <p:spPr>
          <a:xfrm>
            <a:off x="914400" y="2181225"/>
            <a:ext cx="7144" cy="66675"/>
          </a:xfrm>
          <a:custGeom>
            <a:avLst/>
            <a:gdLst/>
            <a:ahLst/>
            <a:cxnLst/>
            <a:rect l="l" t="t" r="r" b="b"/>
            <a:pathLst>
              <a:path w="7144" h="66675">
                <a:moveTo>
                  <a:pt x="0" y="66675"/>
                </a:moveTo>
                <a:lnTo>
                  <a:pt x="0" y="0"/>
                </a:lnTo>
              </a:path>
            </a:pathLst>
          </a:custGeom>
          <a:noFill/>
          <a:ln w="19050">
            <a:solidFill>
              <a:srgbClr val="E84F8A"/>
            </a:solidFill>
            <a:prstDash val="solid"/>
          </a:ln>
        </p:spPr>
      </p:sp>
      <p:sp>
        <p:nvSpPr>
          <p:cNvPr id="25" name="Shape 23"/>
          <p:cNvSpPr/>
          <p:nvPr/>
        </p:nvSpPr>
        <p:spPr>
          <a:xfrm>
            <a:off x="847725" y="2095505"/>
            <a:ext cx="171460" cy="47620"/>
          </a:xfrm>
          <a:custGeom>
            <a:avLst/>
            <a:gdLst/>
            <a:ahLst/>
            <a:cxnLst/>
            <a:rect l="l" t="t" r="r" b="b"/>
            <a:pathLst>
              <a:path w="171460" h="47620">
                <a:moveTo>
                  <a:pt x="77333" y="1948"/>
                </a:moveTo>
                <a:arcTo hR="19050" wR="19050" stAng="14631853" swAng="3136294"/>
                <a:lnTo>
                  <a:pt x="168793" y="38581"/>
                </a:lnTo>
                <a:arcTo hR="4763" wR="4763" stAng="17766200" swAng="9240706"/>
                <a:lnTo>
                  <a:pt x="4763" y="47620"/>
                </a:lnTo>
                <a:arcTo hR="4763" wR="4763" stAng="5399984" swAng="9233800"/>
                <a:close/>
              </a:path>
            </a:pathLst>
          </a:custGeom>
          <a:noFill/>
          <a:ln w="19050">
            <a:solidFill>
              <a:srgbClr val="E84F8A"/>
            </a:solidFill>
            <a:prstDash val="solid"/>
          </a:ln>
        </p:spPr>
      </p:sp>
      <p:sp>
        <p:nvSpPr>
          <p:cNvPr id="26" name="Shape 24"/>
          <p:cNvSpPr/>
          <p:nvPr/>
        </p:nvSpPr>
        <p:spPr>
          <a:xfrm>
            <a:off x="952500" y="2181225"/>
            <a:ext cx="7144" cy="66675"/>
          </a:xfrm>
          <a:custGeom>
            <a:avLst/>
            <a:gdLst/>
            <a:ahLst/>
            <a:cxnLst/>
            <a:rect l="l" t="t" r="r" b="b"/>
            <a:pathLst>
              <a:path w="7144" h="66675">
                <a:moveTo>
                  <a:pt x="0" y="66675"/>
                </a:moveTo>
                <a:lnTo>
                  <a:pt x="0" y="0"/>
                </a:lnTo>
              </a:path>
            </a:pathLst>
          </a:custGeom>
          <a:noFill/>
          <a:ln w="19050">
            <a:solidFill>
              <a:srgbClr val="E84F8A"/>
            </a:solidFill>
            <a:prstDash val="solid"/>
          </a:ln>
        </p:spPr>
      </p:sp>
      <p:sp>
        <p:nvSpPr>
          <p:cNvPr id="27" name="Shape 25"/>
          <p:cNvSpPr/>
          <p:nvPr/>
        </p:nvSpPr>
        <p:spPr>
          <a:xfrm>
            <a:off x="990600" y="2181225"/>
            <a:ext cx="7144" cy="66675"/>
          </a:xfrm>
          <a:custGeom>
            <a:avLst/>
            <a:gdLst/>
            <a:ahLst/>
            <a:cxnLst/>
            <a:rect l="l" t="t" r="r" b="b"/>
            <a:pathLst>
              <a:path w="7144" h="66675">
                <a:moveTo>
                  <a:pt x="0" y="66675"/>
                </a:moveTo>
                <a:lnTo>
                  <a:pt x="0" y="0"/>
                </a:lnTo>
              </a:path>
            </a:pathLst>
          </a:custGeom>
          <a:noFill/>
          <a:ln w="19050">
            <a:solidFill>
              <a:srgbClr val="E84F8A"/>
            </a:solidFill>
            <a:prstDash val="solid"/>
          </a:ln>
        </p:spPr>
      </p:sp>
      <p:sp>
        <p:nvSpPr>
          <p:cNvPr id="28" name="Shape 26"/>
          <p:cNvSpPr/>
          <p:nvPr/>
        </p:nvSpPr>
        <p:spPr>
          <a:xfrm>
            <a:off x="847725" y="2286000"/>
            <a:ext cx="171450" cy="7144"/>
          </a:xfrm>
          <a:custGeom>
            <a:avLst/>
            <a:gdLst/>
            <a:ahLst/>
            <a:cxnLst/>
            <a:rect l="l" t="t" r="r" b="b"/>
            <a:pathLst>
              <a:path w="171450" h="7144">
                <a:moveTo>
                  <a:pt x="0" y="0"/>
                </a:moveTo>
                <a:lnTo>
                  <a:pt x="171450" y="0"/>
                </a:lnTo>
              </a:path>
            </a:pathLst>
          </a:custGeom>
          <a:noFill/>
          <a:ln w="19050">
            <a:solidFill>
              <a:srgbClr val="E84F8A"/>
            </a:solidFill>
            <a:prstDash val="solid"/>
          </a:ln>
        </p:spPr>
      </p:sp>
      <p:sp>
        <p:nvSpPr>
          <p:cNvPr id="29" name="Shape 27"/>
          <p:cNvSpPr/>
          <p:nvPr/>
        </p:nvSpPr>
        <p:spPr>
          <a:xfrm>
            <a:off x="876300" y="2181225"/>
            <a:ext cx="7144" cy="66675"/>
          </a:xfrm>
          <a:custGeom>
            <a:avLst/>
            <a:gdLst/>
            <a:ahLst/>
            <a:cxnLst/>
            <a:rect l="l" t="t" r="r" b="b"/>
            <a:pathLst>
              <a:path w="7144" h="66675">
                <a:moveTo>
                  <a:pt x="0" y="66675"/>
                </a:moveTo>
                <a:lnTo>
                  <a:pt x="0" y="0"/>
                </a:lnTo>
              </a:path>
            </a:pathLst>
          </a:custGeom>
          <a:noFill/>
          <a:ln w="19050">
            <a:solidFill>
              <a:srgbClr val="E84F8A"/>
            </a:solidFill>
            <a:prstDash val="solid"/>
          </a:ln>
        </p:spPr>
      </p:sp>
      <p:sp>
        <p:nvSpPr>
          <p:cNvPr id="30" name="Text 28"/>
          <p:cNvSpPr/>
          <p:nvPr/>
        </p:nvSpPr>
        <p:spPr>
          <a:xfrm>
            <a:off x="1143000" y="2110087"/>
            <a:ext cx="110490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National</a:t>
            </a:r>
            <a:endParaRPr lang="en-US" sz="1050" dirty="0">
              <a:latin typeface="Microsoft YaHei" pitchFamily="34" charset="0"/>
              <a:ea typeface="Microsoft YaHei" pitchFamily="34" charset="-122"/>
              <a:cs typeface="Microsoft YaHei" pitchFamily="34" charset="-120"/>
            </a:endParaRPr>
          </a:p>
        </p:txBody>
      </p:sp>
      <p:sp>
        <p:nvSpPr>
          <p:cNvPr id="31" name="Text 29"/>
          <p:cNvSpPr/>
          <p:nvPr/>
        </p:nvSpPr>
        <p:spPr>
          <a:xfrm>
            <a:off x="819150" y="2466127"/>
            <a:ext cx="113728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Travel for a Show</a:t>
            </a:r>
            <a:endParaRPr lang="en-US" sz="1800" dirty="0">
              <a:latin typeface="Microsoft YaHei" pitchFamily="34" charset="0"/>
              <a:ea typeface="Microsoft YaHei" pitchFamily="34" charset="-122"/>
              <a:cs typeface="Microsoft YaHei" pitchFamily="34" charset="-120"/>
            </a:endParaRPr>
          </a:p>
        </p:txBody>
      </p:sp>
      <p:sp>
        <p:nvSpPr>
          <p:cNvPr id="32" name="Text 30"/>
          <p:cNvSpPr/>
          <p:nvPr/>
        </p:nvSpPr>
        <p:spPr>
          <a:xfrm>
            <a:off x="819150" y="2881612"/>
            <a:ext cx="113728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 national measure since January 2025</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0" y="2462150"/>
            <a:ext cx="79819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Show your</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2652650"/>
            <a:ext cx="79819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stub</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4724400" y="1866900"/>
            <a:ext cx="3905250" cy="1714500"/>
          </a:xfrm>
          <a:prstGeom prst="roundRect">
            <a:avLst>
              <a:gd name="adj" fmla="val 6667"/>
            </a:avLst>
          </a:prstGeom>
          <a:solidFill>
            <a:srgbClr val="35284E"/>
          </a:solidFill>
          <a:ln/>
        </p:spPr>
      </p:sp>
      <p:sp>
        <p:nvSpPr>
          <p:cNvPr id="36" name="Shape 34"/>
          <p:cNvSpPr/>
          <p:nvPr/>
        </p:nvSpPr>
        <p:spPr>
          <a:xfrm>
            <a:off x="7591425" y="1866900"/>
            <a:ext cx="0" cy="1714500"/>
          </a:xfrm>
          <a:prstGeom prst="line">
            <a:avLst/>
          </a:prstGeom>
          <a:noFill/>
          <a:ln w="19050">
            <a:solidFill>
              <a:srgbClr val="2A1E3F"/>
            </a:solidFill>
            <a:prstDash val="dash"/>
          </a:ln>
        </p:spPr>
      </p:sp>
      <p:sp>
        <p:nvSpPr>
          <p:cNvPr id="37" name="Shape 35"/>
          <p:cNvSpPr/>
          <p:nvPr/>
        </p:nvSpPr>
        <p:spPr>
          <a:xfrm>
            <a:off x="7524750" y="1790700"/>
            <a:ext cx="133350" cy="133350"/>
          </a:xfrm>
          <a:prstGeom prst="ellipse">
            <a:avLst/>
          </a:prstGeom>
          <a:solidFill>
            <a:srgbClr val="2A1E3F"/>
          </a:solidFill>
          <a:ln/>
        </p:spPr>
      </p:sp>
      <p:sp>
        <p:nvSpPr>
          <p:cNvPr id="38" name="Shape 36"/>
          <p:cNvSpPr/>
          <p:nvPr/>
        </p:nvSpPr>
        <p:spPr>
          <a:xfrm>
            <a:off x="7524750" y="3524250"/>
            <a:ext cx="133350" cy="133350"/>
          </a:xfrm>
          <a:prstGeom prst="ellipse">
            <a:avLst/>
          </a:prstGeom>
          <a:solidFill>
            <a:srgbClr val="2A1E3F"/>
          </a:solidFill>
          <a:ln/>
        </p:spPr>
      </p:sp>
      <p:sp>
        <p:nvSpPr>
          <p:cNvPr id="39" name="Shape 37"/>
          <p:cNvSpPr/>
          <p:nvPr/>
        </p:nvSpPr>
        <p:spPr>
          <a:xfrm>
            <a:off x="4972050" y="2095500"/>
            <a:ext cx="152400" cy="190498"/>
          </a:xfrm>
          <a:custGeom>
            <a:avLst/>
            <a:gdLst/>
            <a:ahLst/>
            <a:cxnLst/>
            <a:rect l="l" t="t" r="r" b="b"/>
            <a:pathLst>
              <a:path w="152400" h="190498">
                <a:moveTo>
                  <a:pt x="152400" y="76200"/>
                </a:moveTo>
                <a:cubicBezTo>
                  <a:pt x="152400" y="123758"/>
                  <a:pt x="99641" y="173288"/>
                  <a:pt x="81925" y="188585"/>
                </a:cubicBezTo>
                <a:arcTo hR="9525" wR="9525" stAng="3183507" swAng="4432986"/>
                <a:cubicBezTo>
                  <a:pt x="52759" y="173288"/>
                  <a:pt x="0" y="123758"/>
                  <a:pt x="0" y="76200"/>
                </a:cubicBezTo>
                <a:arcTo hR="76200" wR="76200" stAng="10800000" swAng="10800000"/>
              </a:path>
            </a:pathLst>
          </a:custGeom>
          <a:noFill/>
          <a:ln w="19050">
            <a:solidFill>
              <a:srgbClr val="E84F8A"/>
            </a:solidFill>
            <a:prstDash val="solid"/>
          </a:ln>
        </p:spPr>
      </p:sp>
      <p:sp>
        <p:nvSpPr>
          <p:cNvPr id="40" name="Shape 38"/>
          <p:cNvSpPr/>
          <p:nvPr/>
        </p:nvSpPr>
        <p:spPr>
          <a:xfrm>
            <a:off x="5019675" y="2143125"/>
            <a:ext cx="57150" cy="57150"/>
          </a:xfrm>
          <a:prstGeom prst="ellipse">
            <a:avLst/>
          </a:prstGeom>
          <a:noFill/>
          <a:ln w="19050">
            <a:solidFill>
              <a:srgbClr val="E84F8A"/>
            </a:solidFill>
            <a:prstDash val="solid"/>
          </a:ln>
        </p:spPr>
      </p:sp>
      <p:sp>
        <p:nvSpPr>
          <p:cNvPr id="41" name="Text 39"/>
          <p:cNvSpPr/>
          <p:nvPr/>
        </p:nvSpPr>
        <p:spPr>
          <a:xfrm>
            <a:off x="5257800" y="2110087"/>
            <a:ext cx="69342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Nanjing</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4933950" y="2466127"/>
            <a:ext cx="72580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Enjoy 1+3</a:t>
            </a:r>
            <a:endParaRPr lang="en-US" sz="1800" dirty="0">
              <a:latin typeface="Microsoft YaHei" pitchFamily="34" charset="0"/>
              <a:ea typeface="Microsoft YaHei" pitchFamily="34" charset="-122"/>
              <a:cs typeface="Microsoft YaHei" pitchFamily="34" charset="-120"/>
            </a:endParaRPr>
          </a:p>
        </p:txBody>
      </p:sp>
      <p:sp>
        <p:nvSpPr>
          <p:cNvPr id="43" name="Text 41"/>
          <p:cNvSpPr/>
          <p:nvPr/>
        </p:nvSpPr>
        <p:spPr>
          <a:xfrm>
            <a:off x="4933950" y="2881612"/>
            <a:ext cx="72580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453 merchants, deals a week either side</a:t>
            </a:r>
            <a:endParaRPr lang="en-US" sz="1050" dirty="0">
              <a:latin typeface="Microsoft YaHei" pitchFamily="34" charset="0"/>
              <a:ea typeface="Microsoft YaHei" pitchFamily="34" charset="-122"/>
              <a:cs typeface="Microsoft YaHei" pitchFamily="34" charset="-120"/>
            </a:endParaRPr>
          </a:p>
        </p:txBody>
      </p:sp>
      <p:sp>
        <p:nvSpPr>
          <p:cNvPr id="44" name="Text 42"/>
          <p:cNvSpPr/>
          <p:nvPr/>
        </p:nvSpPr>
        <p:spPr>
          <a:xfrm>
            <a:off x="4019550" y="2462150"/>
            <a:ext cx="81724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Show your</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4019550" y="2652650"/>
            <a:ext cx="81724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stub</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09600" y="3771900"/>
            <a:ext cx="3905250" cy="1714500"/>
          </a:xfrm>
          <a:prstGeom prst="roundRect">
            <a:avLst>
              <a:gd name="adj" fmla="val 6667"/>
            </a:avLst>
          </a:prstGeom>
          <a:solidFill>
            <a:srgbClr val="35284E"/>
          </a:solidFill>
          <a:ln/>
        </p:spPr>
      </p:sp>
      <p:sp>
        <p:nvSpPr>
          <p:cNvPr id="47" name="Shape 45"/>
          <p:cNvSpPr/>
          <p:nvPr/>
        </p:nvSpPr>
        <p:spPr>
          <a:xfrm>
            <a:off x="3476625" y="3771900"/>
            <a:ext cx="0" cy="1714500"/>
          </a:xfrm>
          <a:prstGeom prst="line">
            <a:avLst/>
          </a:prstGeom>
          <a:noFill/>
          <a:ln w="19050">
            <a:solidFill>
              <a:srgbClr val="2A1E3F"/>
            </a:solidFill>
            <a:prstDash val="dash"/>
          </a:ln>
        </p:spPr>
      </p:sp>
      <p:sp>
        <p:nvSpPr>
          <p:cNvPr id="48" name="Shape 46"/>
          <p:cNvSpPr/>
          <p:nvPr/>
        </p:nvSpPr>
        <p:spPr>
          <a:xfrm>
            <a:off x="3409950" y="3695700"/>
            <a:ext cx="133350" cy="133350"/>
          </a:xfrm>
          <a:prstGeom prst="ellipse">
            <a:avLst/>
          </a:prstGeom>
          <a:solidFill>
            <a:srgbClr val="2A1E3F"/>
          </a:solidFill>
          <a:ln/>
        </p:spPr>
      </p:sp>
      <p:sp>
        <p:nvSpPr>
          <p:cNvPr id="49" name="Shape 47"/>
          <p:cNvSpPr/>
          <p:nvPr/>
        </p:nvSpPr>
        <p:spPr>
          <a:xfrm>
            <a:off x="3409950" y="5429250"/>
            <a:ext cx="133350" cy="133350"/>
          </a:xfrm>
          <a:prstGeom prst="ellipse">
            <a:avLst/>
          </a:prstGeom>
          <a:solidFill>
            <a:srgbClr val="2A1E3F"/>
          </a:solidFill>
          <a:ln/>
        </p:spPr>
      </p:sp>
      <p:sp>
        <p:nvSpPr>
          <p:cNvPr id="50" name="Shape 48"/>
          <p:cNvSpPr/>
          <p:nvPr/>
        </p:nvSpPr>
        <p:spPr>
          <a:xfrm>
            <a:off x="838200" y="4029075"/>
            <a:ext cx="190500" cy="133350"/>
          </a:xfrm>
          <a:custGeom>
            <a:avLst/>
            <a:gdLst/>
            <a:ahLst/>
            <a:cxnLst/>
            <a:rect l="l" t="t" r="r" b="b"/>
            <a:pathLst>
              <a:path w="190500" h="133350">
                <a:moveTo>
                  <a:pt x="0" y="38100"/>
                </a:moveTo>
                <a:arcTo hR="28575" wR="28575" stAng="16200000" swAng="10800000"/>
                <a:lnTo>
                  <a:pt x="0" y="114300"/>
                </a:lnTo>
                <a:arcTo hR="19050" wR="19050" stAng="10800000" swAng="-5400000"/>
                <a:lnTo>
                  <a:pt x="171450" y="133350"/>
                </a:lnTo>
                <a:arcTo hR="19050" wR="19050" stAng="5400000" swAng="-5400000"/>
                <a:lnTo>
                  <a:pt x="190500" y="95250"/>
                </a:lnTo>
                <a:arcTo hR="28575" wR="28575" stAng="5400000" swAng="10800000"/>
                <a:lnTo>
                  <a:pt x="190500" y="19050"/>
                </a:lnTo>
                <a:arcTo hR="19050" wR="19050" stAng="0" swAng="-5400000"/>
                <a:lnTo>
                  <a:pt x="19050" y="0"/>
                </a:lnTo>
                <a:arcTo hR="19050" wR="19050" stAng="16200000" swAng="-5400000"/>
                <a:close/>
              </a:path>
            </a:pathLst>
          </a:custGeom>
          <a:noFill/>
          <a:ln w="19050">
            <a:solidFill>
              <a:srgbClr val="E84F8A"/>
            </a:solidFill>
            <a:prstDash val="solid"/>
          </a:ln>
        </p:spPr>
      </p:sp>
      <p:sp>
        <p:nvSpPr>
          <p:cNvPr id="51" name="Shape 49"/>
          <p:cNvSpPr/>
          <p:nvPr/>
        </p:nvSpPr>
        <p:spPr>
          <a:xfrm>
            <a:off x="942975" y="4029075"/>
            <a:ext cx="7144" cy="19050"/>
          </a:xfrm>
          <a:custGeom>
            <a:avLst/>
            <a:gdLst/>
            <a:ahLst/>
            <a:cxnLst/>
            <a:rect l="l" t="t" r="r" b="b"/>
            <a:pathLst>
              <a:path w="7144" h="19050">
                <a:moveTo>
                  <a:pt x="0" y="0"/>
                </a:moveTo>
                <a:lnTo>
                  <a:pt x="0" y="19050"/>
                </a:lnTo>
              </a:path>
            </a:pathLst>
          </a:custGeom>
          <a:noFill/>
          <a:ln w="19050">
            <a:solidFill>
              <a:srgbClr val="E84F8A"/>
            </a:solidFill>
            <a:prstDash val="solid"/>
          </a:ln>
        </p:spPr>
      </p:sp>
      <p:sp>
        <p:nvSpPr>
          <p:cNvPr id="52" name="Shape 50"/>
          <p:cNvSpPr/>
          <p:nvPr/>
        </p:nvSpPr>
        <p:spPr>
          <a:xfrm>
            <a:off x="942975" y="4143375"/>
            <a:ext cx="7144" cy="19050"/>
          </a:xfrm>
          <a:custGeom>
            <a:avLst/>
            <a:gdLst/>
            <a:ahLst/>
            <a:cxnLst/>
            <a:rect l="l" t="t" r="r" b="b"/>
            <a:pathLst>
              <a:path w="7144" h="19050">
                <a:moveTo>
                  <a:pt x="0" y="0"/>
                </a:moveTo>
                <a:lnTo>
                  <a:pt x="0" y="19050"/>
                </a:lnTo>
              </a:path>
            </a:pathLst>
          </a:custGeom>
          <a:noFill/>
          <a:ln w="19050">
            <a:solidFill>
              <a:srgbClr val="E84F8A"/>
            </a:solidFill>
            <a:prstDash val="solid"/>
          </a:ln>
        </p:spPr>
      </p:sp>
      <p:sp>
        <p:nvSpPr>
          <p:cNvPr id="53" name="Shape 51"/>
          <p:cNvSpPr/>
          <p:nvPr/>
        </p:nvSpPr>
        <p:spPr>
          <a:xfrm>
            <a:off x="942975" y="4086225"/>
            <a:ext cx="7144" cy="19050"/>
          </a:xfrm>
          <a:custGeom>
            <a:avLst/>
            <a:gdLst/>
            <a:ahLst/>
            <a:cxnLst/>
            <a:rect l="l" t="t" r="r" b="b"/>
            <a:pathLst>
              <a:path w="7144" h="19050">
                <a:moveTo>
                  <a:pt x="0" y="0"/>
                </a:moveTo>
                <a:lnTo>
                  <a:pt x="0" y="19050"/>
                </a:lnTo>
              </a:path>
            </a:pathLst>
          </a:custGeom>
          <a:noFill/>
          <a:ln w="19050">
            <a:solidFill>
              <a:srgbClr val="E84F8A"/>
            </a:solidFill>
            <a:prstDash val="solid"/>
          </a:ln>
        </p:spPr>
      </p:sp>
      <p:sp>
        <p:nvSpPr>
          <p:cNvPr id="54" name="Text 52"/>
          <p:cNvSpPr/>
          <p:nvPr/>
        </p:nvSpPr>
        <p:spPr>
          <a:xfrm>
            <a:off x="1143000" y="4015087"/>
            <a:ext cx="110490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Pudong, Shanghai</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819150" y="4371127"/>
            <a:ext cx="113728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Stub rewards</a:t>
            </a:r>
            <a:endParaRPr lang="en-US" sz="1800" dirty="0">
              <a:latin typeface="Microsoft YaHei" pitchFamily="34" charset="0"/>
              <a:ea typeface="Microsoft YaHei" pitchFamily="34" charset="-122"/>
              <a:cs typeface="Microsoft YaHei" pitchFamily="34" charset="-120"/>
            </a:endParaRPr>
          </a:p>
        </p:txBody>
      </p:sp>
      <p:sp>
        <p:nvSpPr>
          <p:cNvPr id="56" name="Text 54"/>
          <p:cNvSpPr/>
          <p:nvPr/>
        </p:nvSpPr>
        <p:spPr>
          <a:xfrm>
            <a:off x="819150" y="4786612"/>
            <a:ext cx="113728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District pays 30%, merchants 20%,</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819150" y="4996162"/>
            <a:ext cx="113728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real-name checks</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0" y="4367150"/>
            <a:ext cx="79819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Show your</a:t>
            </a:r>
            <a:endParaRPr lang="en-US" sz="975" dirty="0">
              <a:latin typeface="Microsoft YaHei" pitchFamily="34" charset="0"/>
              <a:ea typeface="Microsoft YaHei" pitchFamily="34" charset="-122"/>
              <a:cs typeface="Microsoft YaHei" pitchFamily="34" charset="-120"/>
            </a:endParaRPr>
          </a:p>
        </p:txBody>
      </p:sp>
      <p:sp>
        <p:nvSpPr>
          <p:cNvPr id="59" name="Text 57"/>
          <p:cNvSpPr/>
          <p:nvPr/>
        </p:nvSpPr>
        <p:spPr>
          <a:xfrm>
            <a:off x="0" y="4557650"/>
            <a:ext cx="79819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stub</a:t>
            </a:r>
            <a:endParaRPr lang="en-US" sz="975" dirty="0">
              <a:latin typeface="Microsoft YaHei" pitchFamily="34" charset="0"/>
              <a:ea typeface="Microsoft YaHei" pitchFamily="34" charset="-122"/>
              <a:cs typeface="Microsoft YaHei" pitchFamily="34" charset="-120"/>
            </a:endParaRPr>
          </a:p>
        </p:txBody>
      </p:sp>
      <p:sp>
        <p:nvSpPr>
          <p:cNvPr id="60" name="Shape 58"/>
          <p:cNvSpPr/>
          <p:nvPr/>
        </p:nvSpPr>
        <p:spPr>
          <a:xfrm>
            <a:off x="4724400" y="3771900"/>
            <a:ext cx="3905250" cy="1714500"/>
          </a:xfrm>
          <a:prstGeom prst="roundRect">
            <a:avLst>
              <a:gd name="adj" fmla="val 6667"/>
            </a:avLst>
          </a:prstGeom>
          <a:solidFill>
            <a:srgbClr val="35284E"/>
          </a:solidFill>
          <a:ln/>
        </p:spPr>
      </p:sp>
      <p:sp>
        <p:nvSpPr>
          <p:cNvPr id="61" name="Shape 59"/>
          <p:cNvSpPr/>
          <p:nvPr/>
        </p:nvSpPr>
        <p:spPr>
          <a:xfrm>
            <a:off x="7591425" y="3771900"/>
            <a:ext cx="0" cy="1714500"/>
          </a:xfrm>
          <a:prstGeom prst="line">
            <a:avLst/>
          </a:prstGeom>
          <a:noFill/>
          <a:ln w="19050">
            <a:solidFill>
              <a:srgbClr val="2A1E3F"/>
            </a:solidFill>
            <a:prstDash val="dash"/>
          </a:ln>
        </p:spPr>
      </p:sp>
      <p:sp>
        <p:nvSpPr>
          <p:cNvPr id="62" name="Shape 60"/>
          <p:cNvSpPr/>
          <p:nvPr/>
        </p:nvSpPr>
        <p:spPr>
          <a:xfrm>
            <a:off x="7524750" y="3695700"/>
            <a:ext cx="133350" cy="133350"/>
          </a:xfrm>
          <a:prstGeom prst="ellipse">
            <a:avLst/>
          </a:prstGeom>
          <a:solidFill>
            <a:srgbClr val="2A1E3F"/>
          </a:solidFill>
          <a:ln/>
        </p:spPr>
      </p:sp>
      <p:sp>
        <p:nvSpPr>
          <p:cNvPr id="63" name="Shape 61"/>
          <p:cNvSpPr/>
          <p:nvPr/>
        </p:nvSpPr>
        <p:spPr>
          <a:xfrm>
            <a:off x="7524750" y="5429250"/>
            <a:ext cx="133350" cy="133350"/>
          </a:xfrm>
          <a:prstGeom prst="ellipse">
            <a:avLst/>
          </a:prstGeom>
          <a:solidFill>
            <a:srgbClr val="2A1E3F"/>
          </a:solidFill>
          <a:ln/>
        </p:spPr>
      </p:sp>
      <p:sp>
        <p:nvSpPr>
          <p:cNvPr id="64" name="Shape 62"/>
          <p:cNvSpPr/>
          <p:nvPr/>
        </p:nvSpPr>
        <p:spPr>
          <a:xfrm>
            <a:off x="4953000" y="4038600"/>
            <a:ext cx="19050" cy="9525"/>
          </a:xfrm>
          <a:custGeom>
            <a:avLst/>
            <a:gdLst/>
            <a:ahLst/>
            <a:cxnLst/>
            <a:rect l="l" t="t" r="r" b="b"/>
            <a:pathLst>
              <a:path w="19050" h="9525">
                <a:moveTo>
                  <a:pt x="19050" y="0"/>
                </a:moveTo>
                <a:lnTo>
                  <a:pt x="0" y="9525"/>
                </a:lnTo>
              </a:path>
            </a:pathLst>
          </a:custGeom>
          <a:noFill/>
          <a:ln w="19050">
            <a:solidFill>
              <a:srgbClr val="E84F8A"/>
            </a:solidFill>
            <a:prstDash val="solid"/>
          </a:ln>
        </p:spPr>
      </p:sp>
      <p:sp>
        <p:nvSpPr>
          <p:cNvPr id="65" name="Shape 63"/>
          <p:cNvSpPr/>
          <p:nvPr/>
        </p:nvSpPr>
        <p:spPr>
          <a:xfrm>
            <a:off x="5029200" y="4038600"/>
            <a:ext cx="38100" cy="7144"/>
          </a:xfrm>
          <a:custGeom>
            <a:avLst/>
            <a:gdLst/>
            <a:ahLst/>
            <a:cxnLst/>
            <a:rect l="l" t="t" r="r" b="b"/>
            <a:pathLst>
              <a:path w="38100" h="7144">
                <a:moveTo>
                  <a:pt x="0" y="0"/>
                </a:moveTo>
                <a:lnTo>
                  <a:pt x="38100" y="0"/>
                </a:lnTo>
              </a:path>
            </a:pathLst>
          </a:custGeom>
          <a:noFill/>
          <a:ln w="19050">
            <a:solidFill>
              <a:srgbClr val="E84F8A"/>
            </a:solidFill>
            <a:prstDash val="solid"/>
          </a:ln>
        </p:spPr>
      </p:sp>
      <p:sp>
        <p:nvSpPr>
          <p:cNvPr id="66" name="Shape 64"/>
          <p:cNvSpPr/>
          <p:nvPr/>
        </p:nvSpPr>
        <p:spPr>
          <a:xfrm>
            <a:off x="5124450" y="4038600"/>
            <a:ext cx="19050" cy="9525"/>
          </a:xfrm>
          <a:custGeom>
            <a:avLst/>
            <a:gdLst/>
            <a:ahLst/>
            <a:cxnLst/>
            <a:rect l="l" t="t" r="r" b="b"/>
            <a:pathLst>
              <a:path w="19050" h="9525">
                <a:moveTo>
                  <a:pt x="19050" y="9525"/>
                </a:moveTo>
                <a:lnTo>
                  <a:pt x="0" y="0"/>
                </a:lnTo>
              </a:path>
            </a:pathLst>
          </a:custGeom>
          <a:noFill/>
          <a:ln w="19050">
            <a:solidFill>
              <a:srgbClr val="E84F8A"/>
            </a:solidFill>
            <a:prstDash val="solid"/>
          </a:ln>
        </p:spPr>
      </p:sp>
      <p:sp>
        <p:nvSpPr>
          <p:cNvPr id="67" name="Shape 65"/>
          <p:cNvSpPr/>
          <p:nvPr/>
        </p:nvSpPr>
        <p:spPr>
          <a:xfrm>
            <a:off x="4972050" y="4010025"/>
            <a:ext cx="152400" cy="152400"/>
          </a:xfrm>
          <a:prstGeom prst="roundRect">
            <a:avLst>
              <a:gd name="adj" fmla="val 12500"/>
            </a:avLst>
          </a:prstGeom>
          <a:noFill/>
          <a:ln w="19050">
            <a:solidFill>
              <a:srgbClr val="E84F8A"/>
            </a:solidFill>
            <a:prstDash val="solid"/>
          </a:ln>
        </p:spPr>
      </p:sp>
      <p:sp>
        <p:nvSpPr>
          <p:cNvPr id="68" name="Shape 66"/>
          <p:cNvSpPr/>
          <p:nvPr/>
        </p:nvSpPr>
        <p:spPr>
          <a:xfrm>
            <a:off x="4972050" y="4086225"/>
            <a:ext cx="152400" cy="7144"/>
          </a:xfrm>
          <a:custGeom>
            <a:avLst/>
            <a:gdLst/>
            <a:ahLst/>
            <a:cxnLst/>
            <a:rect l="l" t="t" r="r" b="b"/>
            <a:pathLst>
              <a:path w="152400" h="7144">
                <a:moveTo>
                  <a:pt x="0" y="0"/>
                </a:moveTo>
                <a:lnTo>
                  <a:pt x="152400" y="0"/>
                </a:lnTo>
              </a:path>
            </a:pathLst>
          </a:custGeom>
          <a:noFill/>
          <a:ln w="19050">
            <a:solidFill>
              <a:srgbClr val="E84F8A"/>
            </a:solidFill>
            <a:prstDash val="solid"/>
          </a:ln>
        </p:spPr>
      </p:sp>
      <p:sp>
        <p:nvSpPr>
          <p:cNvPr id="69" name="Shape 67"/>
          <p:cNvSpPr/>
          <p:nvPr/>
        </p:nvSpPr>
        <p:spPr>
          <a:xfrm>
            <a:off x="5010150" y="4124325"/>
            <a:ext cx="7144" cy="7144"/>
          </a:xfrm>
          <a:custGeom>
            <a:avLst/>
            <a:gdLst/>
            <a:ahLst/>
            <a:cxnLst/>
            <a:rect l="l" t="t" r="r" b="b"/>
            <a:pathLst>
              <a:path w="7144" h="7144">
                <a:moveTo>
                  <a:pt x="0" y="0"/>
                </a:moveTo>
                <a:lnTo>
                  <a:pt x="95" y="0"/>
                </a:lnTo>
              </a:path>
            </a:pathLst>
          </a:custGeom>
          <a:noFill/>
          <a:ln w="19050">
            <a:solidFill>
              <a:srgbClr val="E84F8A"/>
            </a:solidFill>
            <a:prstDash val="solid"/>
          </a:ln>
        </p:spPr>
      </p:sp>
      <p:sp>
        <p:nvSpPr>
          <p:cNvPr id="70" name="Shape 68"/>
          <p:cNvSpPr/>
          <p:nvPr/>
        </p:nvSpPr>
        <p:spPr>
          <a:xfrm>
            <a:off x="5086350" y="4124325"/>
            <a:ext cx="7144" cy="7144"/>
          </a:xfrm>
          <a:custGeom>
            <a:avLst/>
            <a:gdLst/>
            <a:ahLst/>
            <a:cxnLst/>
            <a:rect l="l" t="t" r="r" b="b"/>
            <a:pathLst>
              <a:path w="7144" h="7144">
                <a:moveTo>
                  <a:pt x="0" y="0"/>
                </a:moveTo>
                <a:lnTo>
                  <a:pt x="95" y="0"/>
                </a:lnTo>
              </a:path>
            </a:pathLst>
          </a:custGeom>
          <a:noFill/>
          <a:ln w="19050">
            <a:solidFill>
              <a:srgbClr val="E84F8A"/>
            </a:solidFill>
            <a:prstDash val="solid"/>
          </a:ln>
        </p:spPr>
      </p:sp>
      <p:sp>
        <p:nvSpPr>
          <p:cNvPr id="71" name="Shape 69"/>
          <p:cNvSpPr/>
          <p:nvPr/>
        </p:nvSpPr>
        <p:spPr>
          <a:xfrm>
            <a:off x="4991100" y="4162425"/>
            <a:ext cx="7144" cy="19050"/>
          </a:xfrm>
          <a:custGeom>
            <a:avLst/>
            <a:gdLst/>
            <a:ahLst/>
            <a:cxnLst/>
            <a:rect l="l" t="t" r="r" b="b"/>
            <a:pathLst>
              <a:path w="7144" h="19050">
                <a:moveTo>
                  <a:pt x="0" y="0"/>
                </a:moveTo>
                <a:lnTo>
                  <a:pt x="0" y="19050"/>
                </a:lnTo>
              </a:path>
            </a:pathLst>
          </a:custGeom>
          <a:noFill/>
          <a:ln w="19050">
            <a:solidFill>
              <a:srgbClr val="E84F8A"/>
            </a:solidFill>
            <a:prstDash val="solid"/>
          </a:ln>
        </p:spPr>
      </p:sp>
      <p:sp>
        <p:nvSpPr>
          <p:cNvPr id="72" name="Shape 70"/>
          <p:cNvSpPr/>
          <p:nvPr/>
        </p:nvSpPr>
        <p:spPr>
          <a:xfrm>
            <a:off x="5105400" y="4162425"/>
            <a:ext cx="7144" cy="19050"/>
          </a:xfrm>
          <a:custGeom>
            <a:avLst/>
            <a:gdLst/>
            <a:ahLst/>
            <a:cxnLst/>
            <a:rect l="l" t="t" r="r" b="b"/>
            <a:pathLst>
              <a:path w="7144" h="19050">
                <a:moveTo>
                  <a:pt x="0" y="19050"/>
                </a:moveTo>
                <a:lnTo>
                  <a:pt x="0" y="0"/>
                </a:lnTo>
              </a:path>
            </a:pathLst>
          </a:custGeom>
          <a:noFill/>
          <a:ln w="19050">
            <a:solidFill>
              <a:srgbClr val="E84F8A"/>
            </a:solidFill>
            <a:prstDash val="solid"/>
          </a:ln>
        </p:spPr>
      </p:sp>
      <p:sp>
        <p:nvSpPr>
          <p:cNvPr id="73" name="Text 71"/>
          <p:cNvSpPr/>
          <p:nvPr/>
        </p:nvSpPr>
        <p:spPr>
          <a:xfrm>
            <a:off x="5257800" y="4015087"/>
            <a:ext cx="6934200" cy="160020"/>
          </a:xfrm>
          <a:prstGeom prst="rect">
            <a:avLst/>
          </a:prstGeom>
          <a:noFill/>
          <a:ln/>
        </p:spPr>
        <p:txBody>
          <a:bodyPr wrap="none" lIns="0" tIns="0" rIns="0" bIns="0" rtlCol="0" anchor="t"/>
          <a:lstStyle/>
          <a:p>
            <a:pPr algn="l" indent="0" marL="0">
              <a:buNone/>
            </a:pPr>
            <a:r>
              <a:rPr lang="en-US" sz="1050" b="1" dirty="0">
                <a:solidFill>
                  <a:srgbClr val="B3A6C7"/>
                </a:solidFill>
                <a:latin typeface="Microsoft YaHei" pitchFamily="34" charset="0"/>
                <a:ea typeface="Microsoft YaHei" pitchFamily="34" charset="-122"/>
                <a:cs typeface="Microsoft YaHei" pitchFamily="34" charset="-120"/>
              </a:rPr>
              <a:t>Qingdao</a:t>
            </a:r>
            <a:endParaRPr lang="en-US" sz="1050" dirty="0">
              <a:latin typeface="Microsoft YaHei" pitchFamily="34" charset="0"/>
              <a:ea typeface="Microsoft YaHei" pitchFamily="34" charset="-122"/>
              <a:cs typeface="Microsoft YaHei" pitchFamily="34" charset="-120"/>
            </a:endParaRPr>
          </a:p>
        </p:txBody>
      </p:sp>
      <p:sp>
        <p:nvSpPr>
          <p:cNvPr id="74" name="Text 72"/>
          <p:cNvSpPr/>
          <p:nvPr/>
        </p:nvSpPr>
        <p:spPr>
          <a:xfrm>
            <a:off x="4933950" y="4371127"/>
            <a:ext cx="7258050" cy="274320"/>
          </a:xfrm>
          <a:prstGeom prst="rect">
            <a:avLst/>
          </a:prstGeom>
          <a:noFill/>
          <a:ln/>
        </p:spPr>
        <p:txBody>
          <a:bodyPr wrap="none" lIns="0" tIns="0" rIns="0" bIns="0" rtlCol="0" anchor="t"/>
          <a:lstStyle/>
          <a:p>
            <a:pPr algn="l" indent="0" marL="0">
              <a:buNone/>
            </a:pPr>
            <a:r>
              <a:rPr lang="en-US" sz="1800" b="1" dirty="0">
                <a:solidFill>
                  <a:srgbClr val="F6F2F9"/>
                </a:solidFill>
                <a:latin typeface="Microsoft YaHei" pitchFamily="34" charset="0"/>
                <a:ea typeface="Microsoft YaHei" pitchFamily="34" charset="-122"/>
                <a:cs typeface="Microsoft YaHei" pitchFamily="34" charset="-120"/>
              </a:rPr>
              <a:t>Stub Economy 3.0</a:t>
            </a:r>
            <a:endParaRPr lang="en-US" sz="1800" dirty="0">
              <a:latin typeface="Microsoft YaHei" pitchFamily="34" charset="0"/>
              <a:ea typeface="Microsoft YaHei" pitchFamily="34" charset="-122"/>
              <a:cs typeface="Microsoft YaHei" pitchFamily="34" charset="-120"/>
            </a:endParaRPr>
          </a:p>
        </p:txBody>
      </p:sp>
      <p:sp>
        <p:nvSpPr>
          <p:cNvPr id="75" name="Text 73"/>
          <p:cNvSpPr/>
          <p:nvPr/>
        </p:nvSpPr>
        <p:spPr>
          <a:xfrm>
            <a:off x="4933950" y="4786612"/>
            <a:ext cx="72580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800+ merchants, shuttles at start</a:t>
            </a:r>
            <a:endParaRPr lang="en-US" sz="1050" dirty="0">
              <a:latin typeface="Microsoft YaHei" pitchFamily="34" charset="0"/>
              <a:ea typeface="Microsoft YaHei" pitchFamily="34" charset="-122"/>
              <a:cs typeface="Microsoft YaHei" pitchFamily="34" charset="-120"/>
            </a:endParaRPr>
          </a:p>
        </p:txBody>
      </p:sp>
      <p:sp>
        <p:nvSpPr>
          <p:cNvPr id="76" name="Text 74"/>
          <p:cNvSpPr/>
          <p:nvPr/>
        </p:nvSpPr>
        <p:spPr>
          <a:xfrm>
            <a:off x="4933950" y="4996162"/>
            <a:ext cx="725805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and end</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4019550" y="4367150"/>
            <a:ext cx="81724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Show your</a:t>
            </a:r>
            <a:endParaRPr lang="en-US" sz="975" dirty="0">
              <a:latin typeface="Microsoft YaHei" pitchFamily="34" charset="0"/>
              <a:ea typeface="Microsoft YaHei" pitchFamily="34" charset="-122"/>
              <a:cs typeface="Microsoft YaHei" pitchFamily="34" charset="-120"/>
            </a:endParaRPr>
          </a:p>
        </p:txBody>
      </p:sp>
      <p:sp>
        <p:nvSpPr>
          <p:cNvPr id="78" name="Text 76"/>
          <p:cNvSpPr/>
          <p:nvPr/>
        </p:nvSpPr>
        <p:spPr>
          <a:xfrm>
            <a:off x="4019550" y="4557650"/>
            <a:ext cx="8172450" cy="148590"/>
          </a:xfrm>
          <a:prstGeom prst="rect">
            <a:avLst/>
          </a:prstGeom>
          <a:noFill/>
          <a:ln/>
        </p:spPr>
        <p:txBody>
          <a:bodyPr wrap="none" lIns="0" tIns="0" rIns="0" bIns="0" rtlCol="0" anchor="t"/>
          <a:lstStyle/>
          <a:p>
            <a:pPr algn="ctr" indent="0" marL="0">
              <a:buNone/>
            </a:pPr>
            <a:r>
              <a:rPr lang="en-US" sz="975" b="1" dirty="0">
                <a:solidFill>
                  <a:srgbClr val="ED72A1"/>
                </a:solidFill>
                <a:latin typeface="Microsoft YaHei" pitchFamily="34" charset="0"/>
                <a:ea typeface="Microsoft YaHei" pitchFamily="34" charset="-122"/>
                <a:cs typeface="Microsoft YaHei" pitchFamily="34" charset="-120"/>
              </a:rPr>
              <a:t>stub</a:t>
            </a:r>
            <a:endParaRPr lang="en-US" sz="975" dirty="0">
              <a:latin typeface="Microsoft YaHei" pitchFamily="34" charset="0"/>
              <a:ea typeface="Microsoft YaHei" pitchFamily="34" charset="-122"/>
              <a:cs typeface="Microsoft YaHei" pitchFamily="34" charset="-120"/>
            </a:endParaRPr>
          </a:p>
        </p:txBody>
      </p:sp>
      <p:sp>
        <p:nvSpPr>
          <p:cNvPr id="79" name="Shape 77"/>
          <p:cNvSpPr/>
          <p:nvPr/>
        </p:nvSpPr>
        <p:spPr>
          <a:xfrm>
            <a:off x="8991600" y="1866900"/>
            <a:ext cx="2590800" cy="3619500"/>
          </a:xfrm>
          <a:prstGeom prst="roundRect">
            <a:avLst>
              <a:gd name="adj" fmla="val 4412"/>
            </a:avLst>
          </a:prstGeom>
          <a:solidFill>
            <a:srgbClr val="35284E"/>
          </a:solidFill>
          <a:ln/>
        </p:spPr>
      </p:sp>
      <p:sp>
        <p:nvSpPr>
          <p:cNvPr id="80" name="Shape 78"/>
          <p:cNvSpPr/>
          <p:nvPr/>
        </p:nvSpPr>
        <p:spPr>
          <a:xfrm>
            <a:off x="9277350" y="2171700"/>
            <a:ext cx="38100" cy="7144"/>
          </a:xfrm>
          <a:custGeom>
            <a:avLst/>
            <a:gdLst/>
            <a:ahLst/>
            <a:cxnLst/>
            <a:rect l="l" t="t" r="r" b="b"/>
            <a:pathLst>
              <a:path w="38100" h="7144">
                <a:moveTo>
                  <a:pt x="0" y="0"/>
                </a:moveTo>
                <a:lnTo>
                  <a:pt x="38100" y="0"/>
                </a:lnTo>
              </a:path>
            </a:pathLst>
          </a:custGeom>
          <a:noFill/>
          <a:ln w="19050">
            <a:solidFill>
              <a:srgbClr val="B3A6C7"/>
            </a:solidFill>
            <a:prstDash val="solid"/>
          </a:ln>
        </p:spPr>
      </p:sp>
      <p:sp>
        <p:nvSpPr>
          <p:cNvPr id="81" name="Shape 79"/>
          <p:cNvSpPr/>
          <p:nvPr/>
        </p:nvSpPr>
        <p:spPr>
          <a:xfrm>
            <a:off x="9277350" y="2133600"/>
            <a:ext cx="38100" cy="7144"/>
          </a:xfrm>
          <a:custGeom>
            <a:avLst/>
            <a:gdLst/>
            <a:ahLst/>
            <a:cxnLst/>
            <a:rect l="l" t="t" r="r" b="b"/>
            <a:pathLst>
              <a:path w="38100" h="7144">
                <a:moveTo>
                  <a:pt x="0" y="0"/>
                </a:moveTo>
                <a:lnTo>
                  <a:pt x="38100" y="0"/>
                </a:lnTo>
              </a:path>
            </a:pathLst>
          </a:custGeom>
          <a:noFill/>
          <a:ln w="19050">
            <a:solidFill>
              <a:srgbClr val="B3A6C7"/>
            </a:solidFill>
            <a:prstDash val="solid"/>
          </a:ln>
        </p:spPr>
      </p:sp>
      <p:sp>
        <p:nvSpPr>
          <p:cNvPr id="82" name="Shape 80"/>
          <p:cNvSpPr/>
          <p:nvPr/>
        </p:nvSpPr>
        <p:spPr>
          <a:xfrm>
            <a:off x="9277350" y="2209800"/>
            <a:ext cx="38100" cy="47625"/>
          </a:xfrm>
          <a:custGeom>
            <a:avLst/>
            <a:gdLst/>
            <a:ahLst/>
            <a:cxnLst/>
            <a:rect l="l" t="t" r="r" b="b"/>
            <a:pathLst>
              <a:path w="38100" h="47625">
                <a:moveTo>
                  <a:pt x="38100" y="47625"/>
                </a:moveTo>
                <a:lnTo>
                  <a:pt x="38100" y="19050"/>
                </a:lnTo>
                <a:arcTo hR="19050" wR="19050" stAng="0" swAng="-10800000"/>
                <a:lnTo>
                  <a:pt x="0" y="47625"/>
                </a:lnTo>
              </a:path>
            </a:pathLst>
          </a:custGeom>
          <a:noFill/>
          <a:ln w="19050">
            <a:solidFill>
              <a:srgbClr val="B3A6C7"/>
            </a:solidFill>
            <a:prstDash val="solid"/>
          </a:ln>
        </p:spPr>
      </p:sp>
      <p:sp>
        <p:nvSpPr>
          <p:cNvPr id="83" name="Shape 81"/>
          <p:cNvSpPr/>
          <p:nvPr/>
        </p:nvSpPr>
        <p:spPr>
          <a:xfrm>
            <a:off x="9201150" y="2124075"/>
            <a:ext cx="190500" cy="133350"/>
          </a:xfrm>
          <a:custGeom>
            <a:avLst/>
            <a:gdLst/>
            <a:ahLst/>
            <a:cxnLst/>
            <a:rect l="l" t="t" r="r" b="b"/>
            <a:pathLst>
              <a:path w="190500" h="133350">
                <a:moveTo>
                  <a:pt x="38100" y="28575"/>
                </a:moveTo>
                <a:lnTo>
                  <a:pt x="19050" y="28575"/>
                </a:lnTo>
                <a:arcTo hR="19050" wR="19050" stAng="16200000" swAng="-5400000"/>
                <a:lnTo>
                  <a:pt x="0" y="114300"/>
                </a:lnTo>
                <a:arcTo hR="19050" wR="19050" stAng="10800000" swAng="-5400000"/>
                <a:lnTo>
                  <a:pt x="171450" y="133350"/>
                </a:lnTo>
                <a:arcTo hR="19050" wR="19050" stAng="5400000" swAng="-5400000"/>
                <a:lnTo>
                  <a:pt x="190500" y="19050"/>
                </a:lnTo>
                <a:arcTo hR="19050" wR="19050" stAng="0" swAng="-5400000"/>
                <a:lnTo>
                  <a:pt x="152400" y="0"/>
                </a:lnTo>
              </a:path>
            </a:pathLst>
          </a:custGeom>
          <a:noFill/>
          <a:ln w="19050">
            <a:solidFill>
              <a:srgbClr val="B3A6C7"/>
            </a:solidFill>
            <a:prstDash val="solid"/>
          </a:ln>
        </p:spPr>
      </p:sp>
      <p:sp>
        <p:nvSpPr>
          <p:cNvPr id="84" name="Shape 82"/>
          <p:cNvSpPr/>
          <p:nvPr/>
        </p:nvSpPr>
        <p:spPr>
          <a:xfrm>
            <a:off x="9239250" y="2085975"/>
            <a:ext cx="114300" cy="171450"/>
          </a:xfrm>
          <a:custGeom>
            <a:avLst/>
            <a:gdLst/>
            <a:ahLst/>
            <a:cxnLst/>
            <a:rect l="l" t="t" r="r" b="b"/>
            <a:pathLst>
              <a:path w="114300" h="171450">
                <a:moveTo>
                  <a:pt x="0" y="171450"/>
                </a:moveTo>
                <a:lnTo>
                  <a:pt x="0" y="19050"/>
                </a:lnTo>
                <a:arcTo hR="19050" wR="19050" stAng="10800000" swAng="5400000"/>
                <a:lnTo>
                  <a:pt x="95250" y="0"/>
                </a:lnTo>
                <a:arcTo hR="19050" wR="19050" stAng="16200000" swAng="5400000"/>
                <a:lnTo>
                  <a:pt x="114300" y="171450"/>
                </a:lnTo>
              </a:path>
            </a:pathLst>
          </a:custGeom>
          <a:noFill/>
          <a:ln w="19050">
            <a:solidFill>
              <a:srgbClr val="B3A6C7"/>
            </a:solidFill>
            <a:prstDash val="solid"/>
          </a:ln>
        </p:spPr>
      </p:sp>
      <p:sp>
        <p:nvSpPr>
          <p:cNvPr id="85" name="Text 83"/>
          <p:cNvSpPr/>
          <p:nvPr/>
        </p:nvSpPr>
        <p:spPr>
          <a:xfrm>
            <a:off x="9182100" y="2430072"/>
            <a:ext cx="3009900" cy="640080"/>
          </a:xfrm>
          <a:prstGeom prst="rect">
            <a:avLst/>
          </a:prstGeom>
          <a:noFill/>
          <a:ln/>
        </p:spPr>
        <p:txBody>
          <a:bodyPr wrap="none" lIns="0" tIns="0" rIns="0" bIns="0" rtlCol="0" anchor="t"/>
          <a:lstStyle/>
          <a:p>
            <a:pPr algn="l" indent="0" marL="0">
              <a:buNone/>
            </a:pPr>
            <a:r>
              <a:rPr lang="en-US" sz="4200" b="1" dirty="0">
                <a:solidFill>
                  <a:srgbClr val="F6F2F9"/>
                </a:solidFill>
                <a:latin typeface="Microsoft YaHei" pitchFamily="34" charset="0"/>
                <a:ea typeface="Microsoft YaHei" pitchFamily="34" charset="-122"/>
                <a:cs typeface="Microsoft YaHei" pitchFamily="34" charset="-120"/>
              </a:rPr>
              <a:t>1:6.85</a:t>
            </a:r>
            <a:endParaRPr lang="en-US" sz="4200" dirty="0">
              <a:latin typeface="Microsoft YaHei" pitchFamily="34" charset="0"/>
              <a:ea typeface="Microsoft YaHei" pitchFamily="34" charset="-122"/>
              <a:cs typeface="Microsoft YaHei" pitchFamily="34" charset="-120"/>
            </a:endParaRPr>
          </a:p>
        </p:txBody>
      </p:sp>
      <p:sp>
        <p:nvSpPr>
          <p:cNvPr id="86" name="Text 84"/>
          <p:cNvSpPr/>
          <p:nvPr/>
        </p:nvSpPr>
        <p:spPr>
          <a:xfrm>
            <a:off x="9182100" y="3129262"/>
            <a:ext cx="30099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CAPA estimate: other spending</a:t>
            </a:r>
            <a:endParaRPr lang="en-US" sz="1050" dirty="0">
              <a:latin typeface="Microsoft YaHei" pitchFamily="34" charset="0"/>
              <a:ea typeface="Microsoft YaHei" pitchFamily="34" charset="-122"/>
              <a:cs typeface="Microsoft YaHei" pitchFamily="34" charset="-120"/>
            </a:endParaRPr>
          </a:p>
        </p:txBody>
      </p:sp>
      <p:sp>
        <p:nvSpPr>
          <p:cNvPr id="87" name="Text 85"/>
          <p:cNvSpPr/>
          <p:nvPr/>
        </p:nvSpPr>
        <p:spPr>
          <a:xfrm>
            <a:off x="9182100" y="3338812"/>
            <a:ext cx="30099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per RMB 1 of tickets</a:t>
            </a:r>
            <a:endParaRPr lang="en-US" sz="1050" dirty="0">
              <a:latin typeface="Microsoft YaHei" pitchFamily="34" charset="0"/>
              <a:ea typeface="Microsoft YaHei" pitchFamily="34" charset="-122"/>
              <a:cs typeface="Microsoft YaHei" pitchFamily="34" charset="-120"/>
            </a:endParaRPr>
          </a:p>
        </p:txBody>
      </p:sp>
      <p:sp>
        <p:nvSpPr>
          <p:cNvPr id="88" name="Shape 86"/>
          <p:cNvSpPr/>
          <p:nvPr/>
        </p:nvSpPr>
        <p:spPr>
          <a:xfrm>
            <a:off x="9182100" y="3676650"/>
            <a:ext cx="2190750" cy="9525"/>
          </a:xfrm>
          <a:prstGeom prst="rect">
            <a:avLst/>
          </a:prstGeom>
          <a:solidFill>
            <a:srgbClr val="4A3A66"/>
          </a:solidFill>
          <a:ln/>
        </p:spPr>
      </p:sp>
      <p:sp>
        <p:nvSpPr>
          <p:cNvPr id="89" name="Text 87"/>
          <p:cNvSpPr/>
          <p:nvPr/>
        </p:nvSpPr>
        <p:spPr>
          <a:xfrm>
            <a:off x="9182100" y="3834112"/>
            <a:ext cx="3009900" cy="160020"/>
          </a:xfrm>
          <a:prstGeom prst="rect">
            <a:avLst/>
          </a:prstGeom>
          <a:noFill/>
          <a:ln/>
        </p:spPr>
        <p:txBody>
          <a:bodyPr wrap="none" lIns="0" tIns="0" rIns="0" bIns="0" rtlCol="0" anchor="t"/>
          <a:lstStyle/>
          <a:p>
            <a:pPr algn="l" indent="0" marL="0">
              <a:buNone/>
            </a:pPr>
            <a:r>
              <a:rPr lang="en-US" sz="1050" dirty="0">
                <a:solidFill>
                  <a:srgbClr val="F0B429"/>
                </a:solidFill>
                <a:latin typeface="Microsoft YaHei" pitchFamily="34" charset="0"/>
                <a:ea typeface="Microsoft YaHei" pitchFamily="34" charset="-122"/>
                <a:cs typeface="Microsoft YaHei" pitchFamily="34" charset="-120"/>
              </a:rPr>
              <a:t>Method unpublished. It shows</a:t>
            </a:r>
            <a:endParaRPr lang="en-US" sz="1050" dirty="0">
              <a:latin typeface="Microsoft YaHei" pitchFamily="34" charset="0"/>
              <a:ea typeface="Microsoft YaHei" pitchFamily="34" charset="-122"/>
              <a:cs typeface="Microsoft YaHei" pitchFamily="34" charset="-120"/>
            </a:endParaRPr>
          </a:p>
        </p:txBody>
      </p:sp>
      <p:sp>
        <p:nvSpPr>
          <p:cNvPr id="90" name="Text 88"/>
          <p:cNvSpPr/>
          <p:nvPr/>
        </p:nvSpPr>
        <p:spPr>
          <a:xfrm>
            <a:off x="9182100" y="4043662"/>
            <a:ext cx="3009900" cy="160020"/>
          </a:xfrm>
          <a:prstGeom prst="rect">
            <a:avLst/>
          </a:prstGeom>
          <a:noFill/>
          <a:ln/>
        </p:spPr>
        <p:txBody>
          <a:bodyPr wrap="none" lIns="0" tIns="0" rIns="0" bIns="0" rtlCol="0" anchor="t"/>
          <a:lstStyle/>
          <a:p>
            <a:pPr algn="l" indent="0" marL="0">
              <a:buNone/>
            </a:pPr>
            <a:r>
              <a:rPr lang="en-US" sz="1050" dirty="0">
                <a:solidFill>
                  <a:srgbClr val="F0B429"/>
                </a:solidFill>
                <a:latin typeface="Microsoft YaHei" pitchFamily="34" charset="0"/>
                <a:ea typeface="Microsoft YaHei" pitchFamily="34" charset="-122"/>
                <a:cs typeface="Microsoft YaHei" pitchFamily="34" charset="-120"/>
              </a:rPr>
              <a:t>why cities welcome shows, not</a:t>
            </a:r>
            <a:endParaRPr lang="en-US" sz="1050" dirty="0">
              <a:latin typeface="Microsoft YaHei" pitchFamily="34" charset="0"/>
              <a:ea typeface="Microsoft YaHei" pitchFamily="34" charset="-122"/>
              <a:cs typeface="Microsoft YaHei" pitchFamily="34" charset="-120"/>
            </a:endParaRPr>
          </a:p>
        </p:txBody>
      </p:sp>
      <p:sp>
        <p:nvSpPr>
          <p:cNvPr id="91" name="Text 89"/>
          <p:cNvSpPr/>
          <p:nvPr/>
        </p:nvSpPr>
        <p:spPr>
          <a:xfrm>
            <a:off x="9182100" y="4253212"/>
            <a:ext cx="3009900" cy="160020"/>
          </a:xfrm>
          <a:prstGeom prst="rect">
            <a:avLst/>
          </a:prstGeom>
          <a:noFill/>
          <a:ln/>
        </p:spPr>
        <p:txBody>
          <a:bodyPr wrap="none" lIns="0" tIns="0" rIns="0" bIns="0" rtlCol="0" anchor="t"/>
          <a:lstStyle/>
          <a:p>
            <a:pPr algn="l" indent="0" marL="0">
              <a:buNone/>
            </a:pPr>
            <a:r>
              <a:rPr lang="en-US" sz="1050" dirty="0">
                <a:solidFill>
                  <a:srgbClr val="F0B429"/>
                </a:solidFill>
                <a:latin typeface="Microsoft YaHei" pitchFamily="34" charset="0"/>
                <a:ea typeface="Microsoft YaHei" pitchFamily="34" charset="-122"/>
                <a:cs typeface="Microsoft YaHei" pitchFamily="34" charset="-120"/>
              </a:rPr>
              <a:t>what we earn.</a:t>
            </a:r>
            <a:endParaRPr lang="en-US" sz="1050" dirty="0">
              <a:latin typeface="Microsoft YaHei" pitchFamily="34" charset="0"/>
              <a:ea typeface="Microsoft YaHei" pitchFamily="34" charset="-122"/>
              <a:cs typeface="Microsoft YaHei" pitchFamily="34" charset="-120"/>
            </a:endParaRPr>
          </a:p>
        </p:txBody>
      </p:sp>
      <p:sp>
        <p:nvSpPr>
          <p:cNvPr id="92" name="Text 90"/>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State Council (Jan 2025), Yangtse Evening Post (Oct 2025), Pudong government (Jun 2025), China News Service (Jun 2026), CAPA (Jan 2026)</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833891" y="425448"/>
            <a:ext cx="118274" cy="118235"/>
          </a:xfrm>
          <a:custGeom>
            <a:avLst/>
            <a:gdLst/>
            <a:ahLst/>
            <a:cxnLst/>
            <a:rect l="l" t="t" r="r" b="b"/>
            <a:pathLst>
              <a:path w="118274" h="118235">
                <a:moveTo>
                  <a:pt x="51088" y="1558"/>
                </a:moveTo>
                <a:lnTo>
                  <a:pt x="110429" y="31848"/>
                </a:lnTo>
                <a:arcTo hR="14288" wR="14288" stAng="17808254" swAng="5412223"/>
                <a:lnTo>
                  <a:pt x="86426" y="110429"/>
                </a:lnTo>
                <a:arcTo hR="14288" wR="14288" stAng="1618601" swAng="5381436"/>
                <a:lnTo>
                  <a:pt x="7845" y="86426"/>
                </a:lnTo>
                <a:arcTo hR="14288" wR="14288" stAng="7008254" swAng="5412223"/>
                <a:lnTo>
                  <a:pt x="31848" y="7845"/>
                </a:lnTo>
                <a:arcTo hR="14288" wR="14288" stAng="12408254" swAng="5412223"/>
                <a:close/>
              </a:path>
            </a:pathLst>
          </a:custGeom>
          <a:solidFill>
            <a:srgbClr val="E84F8A">
              <a:alpha val="90000"/>
            </a:srgbClr>
          </a:solidFill>
          <a:ln/>
        </p:spPr>
      </p:sp>
      <p:sp>
        <p:nvSpPr>
          <p:cNvPr id="4" name="Shape 2"/>
          <p:cNvSpPr/>
          <p:nvPr/>
        </p:nvSpPr>
        <p:spPr>
          <a:xfrm>
            <a:off x="10834225" y="170173"/>
            <a:ext cx="88173" cy="100227"/>
          </a:xfrm>
          <a:custGeom>
            <a:avLst/>
            <a:gdLst/>
            <a:ahLst/>
            <a:cxnLst/>
            <a:rect l="l" t="t" r="r" b="b"/>
            <a:pathLst>
              <a:path w="88173" h="100227">
                <a:moveTo>
                  <a:pt x="6749" y="17279"/>
                </a:moveTo>
                <a:lnTo>
                  <a:pt x="31037" y="2134"/>
                </a:lnTo>
                <a:arcTo hR="14288" wR="14288" stAng="14296917" swAng="5380137"/>
                <a:lnTo>
                  <a:pt x="85997" y="63189"/>
                </a:lnTo>
                <a:arcTo hR="14288" wR="14288" stAng="19677471" swAng="5411688"/>
                <a:lnTo>
                  <a:pt x="57231" y="98051"/>
                </a:lnTo>
                <a:arcTo hR="14288" wR="14288" stAng="3477471" swAng="5411688"/>
                <a:lnTo>
                  <a:pt x="2177" y="36995"/>
                </a:lnTo>
                <a:arcTo hR="14288" wR="14288" stAng="8877471" swAng="5411688"/>
                <a:close/>
              </a:path>
            </a:pathLst>
          </a:custGeom>
          <a:solidFill>
            <a:srgbClr val="F0B429">
              <a:alpha val="90000"/>
            </a:srgbClr>
          </a:solidFill>
          <a:ln/>
        </p:spPr>
      </p:sp>
      <p:sp>
        <p:nvSpPr>
          <p:cNvPr id="5" name="Shape 3"/>
          <p:cNvSpPr/>
          <p:nvPr/>
        </p:nvSpPr>
        <p:spPr>
          <a:xfrm>
            <a:off x="10698132" y="168959"/>
            <a:ext cx="122806" cy="122670"/>
          </a:xfrm>
          <a:custGeom>
            <a:avLst/>
            <a:gdLst/>
            <a:ahLst/>
            <a:cxnLst/>
            <a:rect l="l" t="t" r="r" b="b"/>
            <a:pathLst>
              <a:path w="122806" h="122670">
                <a:moveTo>
                  <a:pt x="74452" y="4682"/>
                </a:moveTo>
                <a:lnTo>
                  <a:pt x="119125" y="54212"/>
                </a:lnTo>
                <a:arcTo hR="14288" wR="14288" stAng="19075731" swAng="5404966"/>
                <a:lnTo>
                  <a:pt x="68452" y="119077"/>
                </a:lnTo>
                <a:arcTo hR="14288" wR="14288" stAng="2908097" swAng="5374408"/>
                <a:lnTo>
                  <a:pt x="3682" y="68404"/>
                </a:lnTo>
                <a:arcTo hR="14288" wR="14288" stAng="8275731" swAng="5404966"/>
                <a:lnTo>
                  <a:pt x="54355" y="3634"/>
                </a:lnTo>
                <a:arcTo hR="14288" wR="14288" stAng="13692732" swAng="5372651"/>
                <a:close/>
              </a:path>
            </a:pathLst>
          </a:custGeom>
          <a:solidFill>
            <a:srgbClr val="4FC1E9">
              <a:alpha val="90000"/>
            </a:srgbClr>
          </a:solidFill>
          <a:ln/>
        </p:spPr>
      </p:sp>
      <p:sp>
        <p:nvSpPr>
          <p:cNvPr id="6" name="Shape 4"/>
          <p:cNvSpPr/>
          <p:nvPr/>
        </p:nvSpPr>
        <p:spPr>
          <a:xfrm>
            <a:off x="10862784" y="320133"/>
            <a:ext cx="96822" cy="94917"/>
          </a:xfrm>
          <a:custGeom>
            <a:avLst/>
            <a:gdLst/>
            <a:ahLst/>
            <a:cxnLst/>
            <a:rect l="l" t="t" r="r" b="b"/>
            <a:pathLst>
              <a:path w="96822" h="94917">
                <a:moveTo>
                  <a:pt x="73535" y="4574"/>
                </a:moveTo>
                <a:lnTo>
                  <a:pt x="92966" y="25434"/>
                </a:lnTo>
                <a:arcTo hR="14288" wR="14288" stAng="19013737" swAng="5399465"/>
                <a:lnTo>
                  <a:pt x="43531" y="91061"/>
                </a:lnTo>
                <a:arcTo hR="14288" wR="14288" stAng="2813737" swAng="5399465"/>
                <a:lnTo>
                  <a:pt x="3812" y="69534"/>
                </a:lnTo>
                <a:arcTo hR="14288" wR="14288" stAng="8229359" swAng="5400611"/>
                <a:lnTo>
                  <a:pt x="53342" y="3812"/>
                </a:lnTo>
                <a:arcTo hR="14288" wR="14288" stAng="13629359" swAng="5400611"/>
                <a:close/>
              </a:path>
            </a:pathLst>
          </a:custGeom>
          <a:solidFill>
            <a:srgbClr val="9BE36D">
              <a:alpha val="90000"/>
            </a:srgbClr>
          </a:solidFill>
          <a:ln/>
        </p:spPr>
      </p:sp>
      <p:sp>
        <p:nvSpPr>
          <p:cNvPr id="7" name="Shape 5"/>
          <p:cNvSpPr/>
          <p:nvPr/>
        </p:nvSpPr>
        <p:spPr>
          <a:xfrm>
            <a:off x="11976984" y="555412"/>
            <a:ext cx="81753" cy="83135"/>
          </a:xfrm>
          <a:custGeom>
            <a:avLst/>
            <a:gdLst/>
            <a:ahLst/>
            <a:cxnLst/>
            <a:rect l="l" t="t" r="r" b="b"/>
            <a:pathLst>
              <a:path w="81753" h="83135">
                <a:moveTo>
                  <a:pt x="31374" y="4373"/>
                </a:moveTo>
                <a:lnTo>
                  <a:pt x="77761" y="52379"/>
                </a:lnTo>
                <a:arcTo hR="14288" wR="14288" stAng="18966383" swAng="5396944"/>
                <a:lnTo>
                  <a:pt x="70522" y="79144"/>
                </a:lnTo>
                <a:arcTo hR="14288" wR="14288" stAng="2766383" swAng="5396944"/>
                <a:lnTo>
                  <a:pt x="4038" y="30852"/>
                </a:lnTo>
                <a:arcTo hR="14288" wR="14288" stAng="8150439" swAng="5396409"/>
                <a:lnTo>
                  <a:pt x="11181" y="3992"/>
                </a:lnTo>
                <a:arcTo hR="14288" wR="14288" stAng="13566383" swAng="5396944"/>
                <a:close/>
              </a:path>
            </a:pathLst>
          </a:custGeom>
          <a:solidFill>
            <a:srgbClr val="E84F8A">
              <a:alpha val="90000"/>
            </a:srgbClr>
          </a:solidFill>
          <a:ln/>
        </p:spPr>
      </p:sp>
      <p:sp>
        <p:nvSpPr>
          <p:cNvPr id="8" name="Shape 6"/>
          <p:cNvSpPr/>
          <p:nvPr/>
        </p:nvSpPr>
        <p:spPr>
          <a:xfrm>
            <a:off x="11778759" y="478629"/>
            <a:ext cx="118202" cy="113967"/>
          </a:xfrm>
          <a:custGeom>
            <a:avLst/>
            <a:gdLst/>
            <a:ahLst/>
            <a:cxnLst/>
            <a:rect l="l" t="t" r="r" b="b"/>
            <a:pathLst>
              <a:path w="118202" h="113967">
                <a:moveTo>
                  <a:pt x="37003" y="3812"/>
                </a:moveTo>
                <a:lnTo>
                  <a:pt x="113679" y="75249"/>
                </a:lnTo>
                <a:arcTo hR="14288" wR="14288" stAng="18786798" swAng="5399465"/>
                <a:lnTo>
                  <a:pt x="101392" y="109444"/>
                </a:lnTo>
                <a:arcTo hR="14288" wR="14288" stAng="2586798" swAng="5399465"/>
                <a:lnTo>
                  <a:pt x="4523" y="38673"/>
                </a:lnTo>
                <a:arcTo hR="14288" wR="14288" stAng="7986798" swAng="5399465"/>
                <a:lnTo>
                  <a:pt x="16810" y="4574"/>
                </a:lnTo>
                <a:arcTo hR="14288" wR="14288" stAng="13370030" swAng="5400611"/>
                <a:close/>
              </a:path>
            </a:pathLst>
          </a:custGeom>
          <a:solidFill>
            <a:srgbClr val="F0B429">
              <a:alpha val="90000"/>
            </a:srgbClr>
          </a:solidFill>
          <a:ln/>
        </p:spPr>
      </p:sp>
      <p:sp>
        <p:nvSpPr>
          <p:cNvPr id="9" name="Shape 7"/>
          <p:cNvSpPr/>
          <p:nvPr/>
        </p:nvSpPr>
        <p:spPr>
          <a:xfrm>
            <a:off x="11587077" y="537076"/>
            <a:ext cx="120186" cy="111703"/>
          </a:xfrm>
          <a:custGeom>
            <a:avLst/>
            <a:gdLst/>
            <a:ahLst/>
            <a:cxnLst/>
            <a:rect l="l" t="t" r="r" b="b"/>
            <a:pathLst>
              <a:path w="120186" h="111703">
                <a:moveTo>
                  <a:pt x="36185" y="3467"/>
                </a:moveTo>
                <a:lnTo>
                  <a:pt x="115243" y="72238"/>
                </a:lnTo>
                <a:arcTo hR="14288" wR="14288" stAng="18650713" swAng="5412911"/>
                <a:lnTo>
                  <a:pt x="104194" y="106814"/>
                </a:lnTo>
                <a:arcTo hR="14288" wR="14288" stAng="2467961" swAng="5410695"/>
                <a:lnTo>
                  <a:pt x="4943" y="39472"/>
                </a:lnTo>
                <a:arcTo hR="14288" wR="14288" stAng="7850713" swAng="5412911"/>
                <a:lnTo>
                  <a:pt x="16087" y="4896"/>
                </a:lnTo>
                <a:arcTo hR="14288" wR="14288" stAng="13265723" swAng="5380596"/>
                <a:close/>
              </a:path>
            </a:pathLst>
          </a:custGeom>
          <a:solidFill>
            <a:srgbClr val="4FC1E9">
              <a:alpha val="90000"/>
            </a:srgbClr>
          </a:solidFill>
          <a:ln/>
        </p:spPr>
      </p:sp>
      <p:sp>
        <p:nvSpPr>
          <p:cNvPr id="10" name="pptwise-slidenum-s001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13</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66675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Plan B</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All six risks have happened. Each has a Plan B</a:t>
            </a:r>
            <a:endParaRPr lang="en-US" sz="255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1842664"/>
            <a:ext cx="115824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Risk · public case</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7239000" y="1842664"/>
            <a:ext cx="4953000" cy="137160"/>
          </a:xfrm>
          <a:prstGeom prst="rect">
            <a:avLst/>
          </a:prstGeom>
          <a:noFill/>
          <a:ln/>
        </p:spPr>
        <p:txBody>
          <a:bodyPr wrap="none" lIns="0" tIns="0" rIns="0" bIns="0" rtlCol="0" anchor="t"/>
          <a:lstStyle/>
          <a:p>
            <a:pPr algn="l" indent="0" marL="0">
              <a:buNone/>
            </a:pPr>
            <a:r>
              <a:rPr lang="en-US" sz="900" b="1" dirty="0">
                <a:solidFill>
                  <a:srgbClr val="E95890"/>
                </a:solidFill>
                <a:latin typeface="Microsoft YaHei" pitchFamily="34" charset="0"/>
                <a:ea typeface="Microsoft YaHei" pitchFamily="34" charset="-122"/>
                <a:cs typeface="Microsoft YaHei" pitchFamily="34" charset="-120"/>
              </a:rPr>
              <a:t>Plan B</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2057400"/>
            <a:ext cx="10972800" cy="590550"/>
          </a:xfrm>
          <a:prstGeom prst="roundRect">
            <a:avLst>
              <a:gd name="adj" fmla="val 16129"/>
            </a:avLst>
          </a:prstGeom>
          <a:solidFill>
            <a:srgbClr val="35284E"/>
          </a:solidFill>
          <a:ln/>
        </p:spPr>
      </p:sp>
      <p:sp>
        <p:nvSpPr>
          <p:cNvPr id="23" name="Shape 21"/>
          <p:cNvSpPr/>
          <p:nvPr/>
        </p:nvSpPr>
        <p:spPr>
          <a:xfrm>
            <a:off x="819175" y="2266975"/>
            <a:ext cx="190550" cy="133067"/>
          </a:xfrm>
          <a:custGeom>
            <a:avLst/>
            <a:gdLst/>
            <a:ahLst/>
            <a:cxnLst/>
            <a:rect l="l" t="t" r="r" b="b"/>
            <a:pathLst>
              <a:path w="190550" h="133067">
                <a:moveTo>
                  <a:pt x="38075" y="126905"/>
                </a:moveTo>
                <a:arcTo hR="66675" wR="66675" stAng="6924026" swAng="13678509"/>
                <a:lnTo>
                  <a:pt x="147613" y="47600"/>
                </a:lnTo>
                <a:arcTo hR="42863" wR="42863" stAng="16194002" swAng="10429271"/>
              </a:path>
            </a:pathLst>
          </a:custGeom>
          <a:noFill/>
          <a:ln w="19050">
            <a:solidFill>
              <a:srgbClr val="B3A6C7"/>
            </a:solidFill>
            <a:prstDash val="solid"/>
          </a:ln>
        </p:spPr>
      </p:sp>
      <p:sp>
        <p:nvSpPr>
          <p:cNvPr id="24" name="Shape 22"/>
          <p:cNvSpPr/>
          <p:nvPr/>
        </p:nvSpPr>
        <p:spPr>
          <a:xfrm>
            <a:off x="895350" y="2352675"/>
            <a:ext cx="38100" cy="95250"/>
          </a:xfrm>
          <a:custGeom>
            <a:avLst/>
            <a:gdLst/>
            <a:ahLst/>
            <a:cxnLst/>
            <a:rect l="l" t="t" r="r" b="b"/>
            <a:pathLst>
              <a:path w="38100" h="95250">
                <a:moveTo>
                  <a:pt x="28575" y="0"/>
                </a:moveTo>
                <a:lnTo>
                  <a:pt x="0" y="47625"/>
                </a:lnTo>
                <a:lnTo>
                  <a:pt x="38100" y="47625"/>
                </a:lnTo>
                <a:lnTo>
                  <a:pt x="9525" y="95250"/>
                </a:lnTo>
              </a:path>
            </a:pathLst>
          </a:custGeom>
          <a:noFill/>
          <a:ln w="19050">
            <a:solidFill>
              <a:srgbClr val="B3A6C7"/>
            </a:solidFill>
            <a:prstDash val="solid"/>
          </a:ln>
        </p:spPr>
      </p:sp>
      <p:sp>
        <p:nvSpPr>
          <p:cNvPr id="25" name="Text 23"/>
          <p:cNvSpPr/>
          <p:nvPr/>
        </p:nvSpPr>
        <p:spPr>
          <a:xfrm>
            <a:off x="1143000" y="226357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Weather</a:t>
            </a:r>
            <a:endParaRPr lang="en-US" sz="1275" dirty="0">
              <a:latin typeface="Microsoft YaHei" pitchFamily="34" charset="0"/>
              <a:ea typeface="Microsoft YaHei" pitchFamily="34" charset="-122"/>
              <a:cs typeface="Microsoft YaHei" pitchFamily="34" charset="-120"/>
            </a:endParaRPr>
          </a:p>
        </p:txBody>
      </p:sp>
      <p:sp>
        <p:nvSpPr>
          <p:cNvPr id="26" name="Text 24"/>
          <p:cNvSpPr/>
          <p:nvPr/>
        </p:nvSpPr>
        <p:spPr>
          <a:xfrm>
            <a:off x="2324100" y="217676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Typhoon Bavi cancelled 3 G.E.M. shows in Hangzhou, Jul 2026</a:t>
            </a:r>
            <a:endParaRPr lang="en-US" sz="1050" dirty="0">
              <a:latin typeface="Microsoft YaHei" pitchFamily="34" charset="0"/>
              <a:ea typeface="Microsoft YaHei" pitchFamily="34" charset="-122"/>
              <a:cs typeface="Microsoft YaHei" pitchFamily="34" charset="-120"/>
            </a:endParaRPr>
          </a:p>
        </p:txBody>
      </p:sp>
      <p:sp>
        <p:nvSpPr>
          <p:cNvPr id="27" name="Shape 25"/>
          <p:cNvSpPr/>
          <p:nvPr/>
        </p:nvSpPr>
        <p:spPr>
          <a:xfrm>
            <a:off x="6953250" y="229552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28" name="Text 26"/>
          <p:cNvSpPr/>
          <p:nvPr/>
        </p:nvSpPr>
        <p:spPr>
          <a:xfrm>
            <a:off x="7239000" y="217676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Kit moves cities, vouchers follow the new dates</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2724150"/>
            <a:ext cx="10972800" cy="590550"/>
          </a:xfrm>
          <a:prstGeom prst="roundRect">
            <a:avLst>
              <a:gd name="adj" fmla="val 16129"/>
            </a:avLst>
          </a:prstGeom>
          <a:solidFill>
            <a:srgbClr val="35284E"/>
          </a:solidFill>
          <a:ln/>
        </p:spPr>
      </p:sp>
      <p:sp>
        <p:nvSpPr>
          <p:cNvPr id="30" name="Shape 28"/>
          <p:cNvSpPr/>
          <p:nvPr/>
        </p:nvSpPr>
        <p:spPr>
          <a:xfrm>
            <a:off x="866775" y="2971800"/>
            <a:ext cx="95250" cy="104775"/>
          </a:xfrm>
          <a:custGeom>
            <a:avLst/>
            <a:gdLst/>
            <a:ahLst/>
            <a:cxnLst/>
            <a:rect l="l" t="t" r="r" b="b"/>
            <a:pathLst>
              <a:path w="95250" h="104775">
                <a:moveTo>
                  <a:pt x="0" y="104775"/>
                </a:moveTo>
                <a:lnTo>
                  <a:pt x="0" y="47625"/>
                </a:lnTo>
                <a:arcTo hR="47625" wR="47625" stAng="10800000" swAng="10800000"/>
                <a:lnTo>
                  <a:pt x="95250" y="104775"/>
                </a:lnTo>
              </a:path>
            </a:pathLst>
          </a:custGeom>
          <a:noFill/>
          <a:ln w="19050">
            <a:solidFill>
              <a:srgbClr val="B3A6C7"/>
            </a:solidFill>
            <a:prstDash val="solid"/>
          </a:ln>
        </p:spPr>
      </p:sp>
      <p:sp>
        <p:nvSpPr>
          <p:cNvPr id="31" name="Shape 29"/>
          <p:cNvSpPr/>
          <p:nvPr/>
        </p:nvSpPr>
        <p:spPr>
          <a:xfrm>
            <a:off x="847725" y="3076575"/>
            <a:ext cx="133350" cy="38100"/>
          </a:xfrm>
          <a:custGeom>
            <a:avLst/>
            <a:gdLst/>
            <a:ahLst/>
            <a:cxnLst/>
            <a:rect l="l" t="t" r="r" b="b"/>
            <a:pathLst>
              <a:path w="133350" h="38100">
                <a:moveTo>
                  <a:pt x="0" y="28575"/>
                </a:moveTo>
                <a:arcTo hR="9525" wR="9525" stAng="10800000" swAng="-5400000"/>
                <a:lnTo>
                  <a:pt x="123825" y="38100"/>
                </a:lnTo>
                <a:arcTo hR="9525" wR="9525" stAng="5400000" swAng="-5400000"/>
                <a:lnTo>
                  <a:pt x="133350" y="19050"/>
                </a:lnTo>
                <a:arcTo hR="19050" wR="19050" stAng="0" swAng="-5400000"/>
                <a:lnTo>
                  <a:pt x="19050" y="0"/>
                </a:lnTo>
                <a:arcTo hR="19050" wR="19050" stAng="16200000" swAng="-5400000"/>
                <a:close/>
              </a:path>
            </a:pathLst>
          </a:custGeom>
          <a:noFill/>
          <a:ln w="19050">
            <a:solidFill>
              <a:srgbClr val="B3A6C7"/>
            </a:solidFill>
            <a:prstDash val="solid"/>
          </a:ln>
        </p:spPr>
      </p:sp>
      <p:sp>
        <p:nvSpPr>
          <p:cNvPr id="32" name="Shape 30"/>
          <p:cNvSpPr/>
          <p:nvPr/>
        </p:nvSpPr>
        <p:spPr>
          <a:xfrm>
            <a:off x="1000125" y="3019425"/>
            <a:ext cx="9525" cy="7144"/>
          </a:xfrm>
          <a:custGeom>
            <a:avLst/>
            <a:gdLst/>
            <a:ahLst/>
            <a:cxnLst/>
            <a:rect l="l" t="t" r="r" b="b"/>
            <a:pathLst>
              <a:path w="9525" h="7144">
                <a:moveTo>
                  <a:pt x="0" y="0"/>
                </a:moveTo>
                <a:lnTo>
                  <a:pt x="9525" y="0"/>
                </a:lnTo>
              </a:path>
            </a:pathLst>
          </a:custGeom>
          <a:noFill/>
          <a:ln w="19050">
            <a:solidFill>
              <a:srgbClr val="B3A6C7"/>
            </a:solidFill>
            <a:prstDash val="solid"/>
          </a:ln>
        </p:spPr>
      </p:sp>
      <p:sp>
        <p:nvSpPr>
          <p:cNvPr id="33" name="Shape 31"/>
          <p:cNvSpPr/>
          <p:nvPr/>
        </p:nvSpPr>
        <p:spPr>
          <a:xfrm>
            <a:off x="971550" y="2947988"/>
            <a:ext cx="7144" cy="7144"/>
          </a:xfrm>
          <a:custGeom>
            <a:avLst/>
            <a:gdLst/>
            <a:ahLst/>
            <a:cxnLst/>
            <a:rect l="l" t="t" r="r" b="b"/>
            <a:pathLst>
              <a:path w="7144" h="7144">
                <a:moveTo>
                  <a:pt x="4763" y="0"/>
                </a:moveTo>
                <a:lnTo>
                  <a:pt x="0" y="4763"/>
                </a:lnTo>
              </a:path>
            </a:pathLst>
          </a:custGeom>
          <a:noFill/>
          <a:ln w="19050">
            <a:solidFill>
              <a:srgbClr val="B3A6C7"/>
            </a:solidFill>
            <a:prstDash val="solid"/>
          </a:ln>
        </p:spPr>
      </p:sp>
      <p:sp>
        <p:nvSpPr>
          <p:cNvPr id="34" name="Shape 32"/>
          <p:cNvSpPr/>
          <p:nvPr/>
        </p:nvSpPr>
        <p:spPr>
          <a:xfrm>
            <a:off x="819150" y="3019425"/>
            <a:ext cx="9525" cy="7144"/>
          </a:xfrm>
          <a:custGeom>
            <a:avLst/>
            <a:gdLst/>
            <a:ahLst/>
            <a:cxnLst/>
            <a:rect l="l" t="t" r="r" b="b"/>
            <a:pathLst>
              <a:path w="9525" h="7144">
                <a:moveTo>
                  <a:pt x="0" y="0"/>
                </a:moveTo>
                <a:lnTo>
                  <a:pt x="9525" y="0"/>
                </a:lnTo>
              </a:path>
            </a:pathLst>
          </a:custGeom>
          <a:noFill/>
          <a:ln w="19050">
            <a:solidFill>
              <a:srgbClr val="B3A6C7"/>
            </a:solidFill>
            <a:prstDash val="solid"/>
          </a:ln>
        </p:spPr>
      </p:sp>
      <p:sp>
        <p:nvSpPr>
          <p:cNvPr id="35" name="Shape 33"/>
          <p:cNvSpPr/>
          <p:nvPr/>
        </p:nvSpPr>
        <p:spPr>
          <a:xfrm>
            <a:off x="914400" y="2924175"/>
            <a:ext cx="7144" cy="9525"/>
          </a:xfrm>
          <a:custGeom>
            <a:avLst/>
            <a:gdLst/>
            <a:ahLst/>
            <a:cxnLst/>
            <a:rect l="l" t="t" r="r" b="b"/>
            <a:pathLst>
              <a:path w="7144" h="9525">
                <a:moveTo>
                  <a:pt x="0" y="0"/>
                </a:moveTo>
                <a:lnTo>
                  <a:pt x="0" y="9525"/>
                </a:lnTo>
              </a:path>
            </a:pathLst>
          </a:custGeom>
          <a:noFill/>
          <a:ln w="19050">
            <a:solidFill>
              <a:srgbClr val="B3A6C7"/>
            </a:solidFill>
            <a:prstDash val="solid"/>
          </a:ln>
        </p:spPr>
      </p:sp>
      <p:sp>
        <p:nvSpPr>
          <p:cNvPr id="36" name="Shape 34"/>
          <p:cNvSpPr/>
          <p:nvPr/>
        </p:nvSpPr>
        <p:spPr>
          <a:xfrm>
            <a:off x="847049" y="2952074"/>
            <a:ext cx="7144" cy="7144"/>
          </a:xfrm>
          <a:custGeom>
            <a:avLst/>
            <a:gdLst/>
            <a:ahLst/>
            <a:cxnLst/>
            <a:rect l="l" t="t" r="r" b="b"/>
            <a:pathLst>
              <a:path w="7144" h="7144">
                <a:moveTo>
                  <a:pt x="0" y="0"/>
                </a:moveTo>
                <a:lnTo>
                  <a:pt x="6734" y="6734"/>
                </a:lnTo>
              </a:path>
            </a:pathLst>
          </a:custGeom>
          <a:noFill/>
          <a:ln w="19050">
            <a:solidFill>
              <a:srgbClr val="B3A6C7"/>
            </a:solidFill>
            <a:prstDash val="solid"/>
          </a:ln>
        </p:spPr>
      </p:sp>
      <p:sp>
        <p:nvSpPr>
          <p:cNvPr id="37" name="Shape 35"/>
          <p:cNvSpPr/>
          <p:nvPr/>
        </p:nvSpPr>
        <p:spPr>
          <a:xfrm>
            <a:off x="914400" y="3019425"/>
            <a:ext cx="7144" cy="57150"/>
          </a:xfrm>
          <a:custGeom>
            <a:avLst/>
            <a:gdLst/>
            <a:ahLst/>
            <a:cxnLst/>
            <a:rect l="l" t="t" r="r" b="b"/>
            <a:pathLst>
              <a:path w="7144" h="57150">
                <a:moveTo>
                  <a:pt x="0" y="0"/>
                </a:moveTo>
                <a:lnTo>
                  <a:pt x="0" y="57150"/>
                </a:lnTo>
              </a:path>
            </a:pathLst>
          </a:custGeom>
          <a:noFill/>
          <a:ln w="19050">
            <a:solidFill>
              <a:srgbClr val="B3A6C7"/>
            </a:solidFill>
            <a:prstDash val="solid"/>
          </a:ln>
        </p:spPr>
      </p:sp>
      <p:sp>
        <p:nvSpPr>
          <p:cNvPr id="38" name="Text 36"/>
          <p:cNvSpPr/>
          <p:nvPr/>
        </p:nvSpPr>
        <p:spPr>
          <a:xfrm>
            <a:off x="1143000" y="293032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Execution</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2324100" y="284351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Genki Forest</a:t>
            </a:r>
            <a:pPr algn="l" indent="0" marL="0">
              <a:buNone/>
            </a:pPr>
            <a:r>
              <a:rPr lang="en-US" sz="1050" dirty="0">
                <a:solidFill>
                  <a:srgbClr val="B3A6C7"/>
                </a:solidFill>
                <a:latin typeface="Microsoft YaHei" pitchFamily="34" charset="0"/>
                <a:ea typeface="Microsoft YaHei" pitchFamily="34" charset="-122"/>
                <a:cs typeface="Microsoft YaHei" pitchFamily="34" charset="-120"/>
              </a:rPr>
              <a:t>'</a:t>
            </a:r>
            <a:pPr algn="l" indent="0" marL="0">
              <a:buNone/>
            </a:pPr>
            <a:r>
              <a:rPr lang="en-US" sz="1050" dirty="0">
                <a:solidFill>
                  <a:srgbClr val="B3A6C7"/>
                </a:solidFill>
                <a:latin typeface="Microsoft YaHei" pitchFamily="34" charset="0"/>
                <a:ea typeface="Microsoft YaHei" pitchFamily="34" charset="-122"/>
                <a:cs typeface="Microsoft YaHei" pitchFamily="34" charset="-120"/>
              </a:rPr>
              <a:t>s Beijing festival cut sets short and fans demanded</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2324100" y="305306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refunds, May 2025</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6953250" y="296227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42" name="Text 40"/>
          <p:cNvSpPr/>
          <p:nvPr/>
        </p:nvSpPr>
        <p:spPr>
          <a:xfrm>
            <a:off x="7239000" y="284351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No festival of our own. The stage is the promoter</a:t>
            </a:r>
            <a:pPr algn="l" indent="0" marL="0">
              <a:buNone/>
            </a:pPr>
            <a:r>
              <a:rPr lang="en-US" sz="1050" dirty="0">
                <a:solidFill>
                  <a:srgbClr val="F6F2F9"/>
                </a:solidFill>
                <a:latin typeface="Microsoft YaHei" pitchFamily="34" charset="0"/>
                <a:ea typeface="Microsoft YaHei" pitchFamily="34" charset="-122"/>
                <a:cs typeface="Microsoft YaHei" pitchFamily="34" charset="-120"/>
              </a:rPr>
              <a:t>'</a:t>
            </a:r>
            <a:pPr algn="l" indent="0" marL="0">
              <a:buNone/>
            </a:pPr>
            <a:r>
              <a:rPr lang="en-US" sz="1050" dirty="0">
                <a:solidFill>
                  <a:srgbClr val="F6F2F9"/>
                </a:solidFill>
                <a:latin typeface="Microsoft YaHei" pitchFamily="34" charset="0"/>
                <a:ea typeface="Microsoft YaHei" pitchFamily="34" charset="-122"/>
                <a:cs typeface="Microsoft YaHei" pitchFamily="34" charset="-120"/>
              </a:rPr>
              <a:t>s, we run</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7239000" y="305306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stations outside</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609600" y="3390900"/>
            <a:ext cx="10972800" cy="590550"/>
          </a:xfrm>
          <a:prstGeom prst="roundRect">
            <a:avLst>
              <a:gd name="adj" fmla="val 16129"/>
            </a:avLst>
          </a:prstGeom>
          <a:solidFill>
            <a:srgbClr val="35284E"/>
          </a:solidFill>
          <a:ln/>
        </p:spPr>
      </p:sp>
      <p:sp>
        <p:nvSpPr>
          <p:cNvPr id="45" name="Shape 43"/>
          <p:cNvSpPr/>
          <p:nvPr/>
        </p:nvSpPr>
        <p:spPr>
          <a:xfrm>
            <a:off x="819150" y="3714750"/>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B3A6C7"/>
            </a:solidFill>
            <a:prstDash val="solid"/>
          </a:ln>
        </p:spPr>
      </p:sp>
      <p:sp>
        <p:nvSpPr>
          <p:cNvPr id="46" name="Shape 44"/>
          <p:cNvSpPr/>
          <p:nvPr/>
        </p:nvSpPr>
        <p:spPr>
          <a:xfrm>
            <a:off x="847725" y="3600450"/>
            <a:ext cx="76200" cy="76200"/>
          </a:xfrm>
          <a:prstGeom prst="ellipse">
            <a:avLst/>
          </a:prstGeom>
          <a:noFill/>
          <a:ln w="19050">
            <a:solidFill>
              <a:srgbClr val="B3A6C7"/>
            </a:solidFill>
            <a:prstDash val="solid"/>
          </a:ln>
        </p:spPr>
      </p:sp>
      <p:sp>
        <p:nvSpPr>
          <p:cNvPr id="47" name="Shape 45"/>
          <p:cNvSpPr/>
          <p:nvPr/>
        </p:nvSpPr>
        <p:spPr>
          <a:xfrm>
            <a:off x="962025" y="3648075"/>
            <a:ext cx="47625" cy="47625"/>
          </a:xfrm>
          <a:prstGeom prst="line">
            <a:avLst/>
          </a:prstGeom>
          <a:noFill/>
          <a:ln w="19050">
            <a:solidFill>
              <a:srgbClr val="B3A6C7"/>
            </a:solidFill>
            <a:prstDash val="solid"/>
          </a:ln>
        </p:spPr>
      </p:sp>
      <p:sp>
        <p:nvSpPr>
          <p:cNvPr id="48" name="Shape 46"/>
          <p:cNvSpPr/>
          <p:nvPr/>
        </p:nvSpPr>
        <p:spPr>
          <a:xfrm flipV="1">
            <a:off x="962025" y="3648075"/>
            <a:ext cx="47625" cy="47625"/>
          </a:xfrm>
          <a:prstGeom prst="line">
            <a:avLst/>
          </a:prstGeom>
          <a:noFill/>
          <a:ln w="19050">
            <a:solidFill>
              <a:srgbClr val="B3A6C7"/>
            </a:solidFill>
            <a:prstDash val="solid"/>
          </a:ln>
        </p:spPr>
      </p:sp>
      <p:sp>
        <p:nvSpPr>
          <p:cNvPr id="49" name="Text 47"/>
          <p:cNvSpPr/>
          <p:nvPr/>
        </p:nvSpPr>
        <p:spPr>
          <a:xfrm>
            <a:off x="1143000" y="359707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Artist</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2324100" y="351026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After Zhang Zhehan, Aug 2021, 26 brands quit within 4 hours</a:t>
            </a:r>
            <a:endParaRPr lang="en-US" sz="1050" dirty="0">
              <a:latin typeface="Microsoft YaHei" pitchFamily="34" charset="0"/>
              <a:ea typeface="Microsoft YaHei" pitchFamily="34" charset="-122"/>
              <a:cs typeface="Microsoft YaHei" pitchFamily="34" charset="-120"/>
            </a:endParaRPr>
          </a:p>
        </p:txBody>
      </p:sp>
      <p:sp>
        <p:nvSpPr>
          <p:cNvPr id="51" name="Text 49"/>
          <p:cNvSpPr/>
          <p:nvPr/>
        </p:nvSpPr>
        <p:spPr>
          <a:xfrm>
            <a:off x="2324100" y="371981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21 minutes</a:t>
            </a:r>
            <a:endParaRPr lang="en-US" sz="1050" dirty="0">
              <a:latin typeface="Microsoft YaHei" pitchFamily="34" charset="0"/>
              <a:ea typeface="Microsoft YaHei" pitchFamily="34" charset="-122"/>
              <a:cs typeface="Microsoft YaHei" pitchFamily="34" charset="-120"/>
            </a:endParaRPr>
          </a:p>
        </p:txBody>
      </p:sp>
      <p:sp>
        <p:nvSpPr>
          <p:cNvPr id="52" name="Shape 50"/>
          <p:cNvSpPr/>
          <p:nvPr/>
        </p:nvSpPr>
        <p:spPr>
          <a:xfrm>
            <a:off x="6953250" y="362902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53" name="Text 51"/>
          <p:cNvSpPr/>
          <p:nvPr/>
        </p:nvSpPr>
        <p:spPr>
          <a:xfrm>
            <a:off x="7239000" y="351026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Show deals only, never endorsement, a morals clause, assets</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7239000" y="371981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down within 4 hours</a:t>
            </a:r>
            <a:endParaRPr lang="en-US" sz="1050" dirty="0">
              <a:latin typeface="Microsoft YaHei" pitchFamily="34" charset="0"/>
              <a:ea typeface="Microsoft YaHei" pitchFamily="34" charset="-122"/>
              <a:cs typeface="Microsoft YaHei" pitchFamily="34" charset="-120"/>
            </a:endParaRPr>
          </a:p>
        </p:txBody>
      </p:sp>
      <p:sp>
        <p:nvSpPr>
          <p:cNvPr id="55" name="Shape 53"/>
          <p:cNvSpPr/>
          <p:nvPr/>
        </p:nvSpPr>
        <p:spPr>
          <a:xfrm>
            <a:off x="609600" y="4057650"/>
            <a:ext cx="10972800" cy="590550"/>
          </a:xfrm>
          <a:prstGeom prst="roundRect">
            <a:avLst>
              <a:gd name="adj" fmla="val 16129"/>
            </a:avLst>
          </a:prstGeom>
          <a:solidFill>
            <a:srgbClr val="35284E"/>
          </a:solidFill>
          <a:ln/>
        </p:spPr>
      </p:sp>
      <p:sp>
        <p:nvSpPr>
          <p:cNvPr id="56" name="Shape 54"/>
          <p:cNvSpPr/>
          <p:nvPr/>
        </p:nvSpPr>
        <p:spPr>
          <a:xfrm>
            <a:off x="819150" y="4286250"/>
            <a:ext cx="190500" cy="133350"/>
          </a:xfrm>
          <a:custGeom>
            <a:avLst/>
            <a:gdLst/>
            <a:ahLst/>
            <a:cxnLst/>
            <a:rect l="l" t="t" r="r" b="b"/>
            <a:pathLst>
              <a:path w="190500" h="133350">
                <a:moveTo>
                  <a:pt x="0" y="38100"/>
                </a:moveTo>
                <a:arcTo hR="28575" wR="28575" stAng="16200000" swAng="10800000"/>
                <a:lnTo>
                  <a:pt x="0" y="114300"/>
                </a:lnTo>
                <a:arcTo hR="19050" wR="19050" stAng="10800000" swAng="-5400000"/>
                <a:lnTo>
                  <a:pt x="171450" y="133350"/>
                </a:lnTo>
                <a:arcTo hR="19050" wR="19050" stAng="5400000" swAng="-5400000"/>
                <a:lnTo>
                  <a:pt x="190500" y="95250"/>
                </a:lnTo>
                <a:arcTo hR="28575" wR="28575" stAng="5400000" swAng="10800000"/>
                <a:lnTo>
                  <a:pt x="190500" y="19050"/>
                </a:lnTo>
                <a:arcTo hR="19050" wR="19050" stAng="0" swAng="-5400000"/>
                <a:lnTo>
                  <a:pt x="19050" y="0"/>
                </a:lnTo>
                <a:arcTo hR="19050" wR="19050" stAng="16200000" swAng="-5400000"/>
                <a:close/>
              </a:path>
            </a:pathLst>
          </a:custGeom>
          <a:noFill/>
          <a:ln w="19050">
            <a:solidFill>
              <a:srgbClr val="B3A6C7"/>
            </a:solidFill>
            <a:prstDash val="solid"/>
          </a:ln>
        </p:spPr>
      </p:sp>
      <p:sp>
        <p:nvSpPr>
          <p:cNvPr id="57" name="Shape 55"/>
          <p:cNvSpPr/>
          <p:nvPr/>
        </p:nvSpPr>
        <p:spPr>
          <a:xfrm>
            <a:off x="890588" y="4329113"/>
            <a:ext cx="47625" cy="47625"/>
          </a:xfrm>
          <a:custGeom>
            <a:avLst/>
            <a:gdLst/>
            <a:ahLst/>
            <a:cxnLst/>
            <a:rect l="l" t="t" r="r" b="b"/>
            <a:pathLst>
              <a:path w="47625" h="47625">
                <a:moveTo>
                  <a:pt x="0" y="47625"/>
                </a:moveTo>
                <a:lnTo>
                  <a:pt x="47625" y="0"/>
                </a:lnTo>
              </a:path>
            </a:pathLst>
          </a:custGeom>
          <a:noFill/>
          <a:ln w="19050">
            <a:solidFill>
              <a:srgbClr val="B3A6C7"/>
            </a:solidFill>
            <a:prstDash val="solid"/>
          </a:ln>
        </p:spPr>
      </p:sp>
      <p:sp>
        <p:nvSpPr>
          <p:cNvPr id="58" name="Shape 56"/>
          <p:cNvSpPr/>
          <p:nvPr/>
        </p:nvSpPr>
        <p:spPr>
          <a:xfrm>
            <a:off x="890588" y="4329113"/>
            <a:ext cx="47625" cy="47625"/>
          </a:xfrm>
          <a:custGeom>
            <a:avLst/>
            <a:gdLst/>
            <a:ahLst/>
            <a:cxnLst/>
            <a:rect l="l" t="t" r="r" b="b"/>
            <a:pathLst>
              <a:path w="47625" h="47625">
                <a:moveTo>
                  <a:pt x="0" y="0"/>
                </a:moveTo>
                <a:lnTo>
                  <a:pt x="47625" y="47625"/>
                </a:lnTo>
              </a:path>
            </a:pathLst>
          </a:custGeom>
          <a:noFill/>
          <a:ln w="19050">
            <a:solidFill>
              <a:srgbClr val="B3A6C7"/>
            </a:solidFill>
            <a:prstDash val="solid"/>
          </a:ln>
        </p:spPr>
      </p:sp>
      <p:sp>
        <p:nvSpPr>
          <p:cNvPr id="59" name="Text 57"/>
          <p:cNvSpPr/>
          <p:nvPr/>
        </p:nvSpPr>
        <p:spPr>
          <a:xfrm>
            <a:off x="1143000" y="426382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Scalpers</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2324100" y="417701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A Zhenjiang ring took 60,000+ tickets in two years, RMB 16m+ profit</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6953250" y="429577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62" name="Text 60"/>
          <p:cNvSpPr/>
          <p:nvPr/>
        </p:nvSpPr>
        <p:spPr>
          <a:xfrm>
            <a:off x="7239000" y="417701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Prize tickets are real-name, the winner attends</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609600" y="4724400"/>
            <a:ext cx="10972800" cy="590550"/>
          </a:xfrm>
          <a:prstGeom prst="roundRect">
            <a:avLst>
              <a:gd name="adj" fmla="val 16129"/>
            </a:avLst>
          </a:prstGeom>
          <a:solidFill>
            <a:srgbClr val="35284E"/>
          </a:solidFill>
          <a:ln/>
        </p:spPr>
      </p:sp>
      <p:sp>
        <p:nvSpPr>
          <p:cNvPr id="64" name="Shape 62"/>
          <p:cNvSpPr/>
          <p:nvPr/>
        </p:nvSpPr>
        <p:spPr>
          <a:xfrm>
            <a:off x="828675" y="4933950"/>
            <a:ext cx="171450" cy="171450"/>
          </a:xfrm>
          <a:custGeom>
            <a:avLst/>
            <a:gdLst/>
            <a:ahLst/>
            <a:cxnLst/>
            <a:rect l="l" t="t" r="r" b="b"/>
            <a:pathLst>
              <a:path w="171450" h="171450">
                <a:moveTo>
                  <a:pt x="0" y="85725"/>
                </a:moveTo>
                <a:arcTo hR="85725" wR="85725" stAng="10800000" swAng="-16200000"/>
                <a:arcTo hR="92869" wR="92869" stAng="16187068" swAng="-2628911"/>
                <a:lnTo>
                  <a:pt x="0" y="47625"/>
                </a:lnTo>
              </a:path>
            </a:pathLst>
          </a:custGeom>
          <a:noFill/>
          <a:ln w="19050">
            <a:solidFill>
              <a:srgbClr val="B3A6C7"/>
            </a:solidFill>
            <a:prstDash val="solid"/>
          </a:ln>
        </p:spPr>
      </p:sp>
      <p:sp>
        <p:nvSpPr>
          <p:cNvPr id="65" name="Shape 63"/>
          <p:cNvSpPr/>
          <p:nvPr/>
        </p:nvSpPr>
        <p:spPr>
          <a:xfrm>
            <a:off x="828675" y="4933950"/>
            <a:ext cx="47625" cy="47625"/>
          </a:xfrm>
          <a:custGeom>
            <a:avLst/>
            <a:gdLst/>
            <a:ahLst/>
            <a:cxnLst/>
            <a:rect l="l" t="t" r="r" b="b"/>
            <a:pathLst>
              <a:path w="47625" h="47625">
                <a:moveTo>
                  <a:pt x="0" y="0"/>
                </a:moveTo>
                <a:lnTo>
                  <a:pt x="0" y="47625"/>
                </a:lnTo>
                <a:lnTo>
                  <a:pt x="47625" y="47625"/>
                </a:lnTo>
              </a:path>
            </a:pathLst>
          </a:custGeom>
          <a:noFill/>
          <a:ln w="19050">
            <a:solidFill>
              <a:srgbClr val="B3A6C7"/>
            </a:solidFill>
            <a:prstDash val="solid"/>
          </a:ln>
        </p:spPr>
      </p:sp>
      <p:sp>
        <p:nvSpPr>
          <p:cNvPr id="66" name="Text 64"/>
          <p:cNvSpPr/>
          <p:nvPr/>
        </p:nvSpPr>
        <p:spPr>
          <a:xfrm>
            <a:off x="1143000" y="493057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Refunds</a:t>
            </a:r>
            <a:endParaRPr lang="en-US" sz="1275" dirty="0">
              <a:latin typeface="Microsoft YaHei" pitchFamily="34" charset="0"/>
              <a:ea typeface="Microsoft YaHei" pitchFamily="34" charset="-122"/>
              <a:cs typeface="Microsoft YaHei" pitchFamily="34" charset="-120"/>
            </a:endParaRPr>
          </a:p>
        </p:txBody>
      </p:sp>
      <p:sp>
        <p:nvSpPr>
          <p:cNvPr id="67" name="Text 65"/>
          <p:cNvSpPr/>
          <p:nvPr/>
        </p:nvSpPr>
        <p:spPr>
          <a:xfrm>
            <a:off x="2324100" y="484376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Concert complaints doubled in H1 2025, over 90% about refunds</a:t>
            </a:r>
            <a:endParaRPr lang="en-US" sz="1050" dirty="0">
              <a:latin typeface="Microsoft YaHei" pitchFamily="34" charset="0"/>
              <a:ea typeface="Microsoft YaHei" pitchFamily="34" charset="-122"/>
              <a:cs typeface="Microsoft YaHei" pitchFamily="34" charset="-120"/>
            </a:endParaRPr>
          </a:p>
        </p:txBody>
      </p:sp>
      <p:sp>
        <p:nvSpPr>
          <p:cNvPr id="68" name="Shape 66"/>
          <p:cNvSpPr/>
          <p:nvPr/>
        </p:nvSpPr>
        <p:spPr>
          <a:xfrm>
            <a:off x="6953250" y="496252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69" name="Text 67"/>
          <p:cNvSpPr/>
          <p:nvPr/>
        </p:nvSpPr>
        <p:spPr>
          <a:xfrm>
            <a:off x="7239000" y="4843762"/>
            <a:ext cx="4953000" cy="160020"/>
          </a:xfrm>
          <a:prstGeom prst="rect">
            <a:avLst/>
          </a:prstGeom>
          <a:noFill/>
          <a:ln/>
        </p:spPr>
        <p:txBody>
          <a:bodyPr wrap="none" lIns="0" tIns="0" rIns="0" bIns="0" rtlCol="0" anchor="t"/>
          <a:lstStyle/>
          <a:p>
            <a:pPr algn="l" indent="0" marL="0">
              <a:buNone/>
            </a:pPr>
            <a:r>
              <a:rPr lang="en-US" sz="1050" dirty="0">
                <a:solidFill>
                  <a:srgbClr val="F6F2F9"/>
                </a:solidFill>
                <a:latin typeface="Microsoft YaHei" pitchFamily="34" charset="0"/>
                <a:ea typeface="Microsoft YaHei" pitchFamily="34" charset="-122"/>
                <a:cs typeface="Microsoft YaHei" pitchFamily="34" charset="-120"/>
              </a:rPr>
              <a:t>Refund rules for prize tickets stated up front, platform rules apply</a:t>
            </a:r>
            <a:endParaRPr lang="en-US" sz="1050" dirty="0">
              <a:latin typeface="Microsoft YaHei" pitchFamily="34" charset="0"/>
              <a:ea typeface="Microsoft YaHei" pitchFamily="34" charset="-122"/>
              <a:cs typeface="Microsoft YaHei" pitchFamily="34" charset="-120"/>
            </a:endParaRPr>
          </a:p>
        </p:txBody>
      </p:sp>
      <p:sp>
        <p:nvSpPr>
          <p:cNvPr id="70" name="Shape 68"/>
          <p:cNvSpPr/>
          <p:nvPr/>
        </p:nvSpPr>
        <p:spPr>
          <a:xfrm>
            <a:off x="609600" y="5391150"/>
            <a:ext cx="10972800" cy="590550"/>
          </a:xfrm>
          <a:prstGeom prst="roundRect">
            <a:avLst>
              <a:gd name="adj" fmla="val 16129"/>
            </a:avLst>
          </a:prstGeom>
          <a:solidFill>
            <a:srgbClr val="4C274D"/>
          </a:solidFill>
          <a:ln/>
        </p:spPr>
      </p:sp>
      <p:sp>
        <p:nvSpPr>
          <p:cNvPr id="71" name="Shape 69"/>
          <p:cNvSpPr/>
          <p:nvPr/>
        </p:nvSpPr>
        <p:spPr>
          <a:xfrm>
            <a:off x="819150" y="5591175"/>
            <a:ext cx="190500" cy="190500"/>
          </a:xfrm>
          <a:prstGeom prst="ellipse">
            <a:avLst/>
          </a:prstGeom>
          <a:noFill/>
          <a:ln w="19050">
            <a:solidFill>
              <a:srgbClr val="E84F8A"/>
            </a:solidFill>
            <a:prstDash val="solid"/>
          </a:ln>
        </p:spPr>
      </p:sp>
      <p:sp>
        <p:nvSpPr>
          <p:cNvPr id="72" name="Shape 70"/>
          <p:cNvSpPr/>
          <p:nvPr/>
        </p:nvSpPr>
        <p:spPr>
          <a:xfrm>
            <a:off x="847049" y="5619074"/>
            <a:ext cx="134693" cy="134703"/>
          </a:xfrm>
          <a:custGeom>
            <a:avLst/>
            <a:gdLst/>
            <a:ahLst/>
            <a:cxnLst/>
            <a:rect l="l" t="t" r="r" b="b"/>
            <a:pathLst>
              <a:path w="134693" h="134703">
                <a:moveTo>
                  <a:pt x="0" y="0"/>
                </a:moveTo>
                <a:lnTo>
                  <a:pt x="134693" y="134703"/>
                </a:lnTo>
              </a:path>
            </a:pathLst>
          </a:custGeom>
          <a:noFill/>
          <a:ln w="19050">
            <a:solidFill>
              <a:srgbClr val="E84F8A"/>
            </a:solidFill>
            <a:prstDash val="solid"/>
          </a:ln>
        </p:spPr>
      </p:sp>
      <p:sp>
        <p:nvSpPr>
          <p:cNvPr id="73" name="Text 71"/>
          <p:cNvSpPr/>
          <p:nvPr/>
        </p:nvSpPr>
        <p:spPr>
          <a:xfrm>
            <a:off x="1143000" y="5597321"/>
            <a:ext cx="1104900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Bottle ban</a:t>
            </a:r>
            <a:endParaRPr lang="en-US" sz="1275" dirty="0">
              <a:latin typeface="Microsoft YaHei" pitchFamily="34" charset="0"/>
              <a:ea typeface="Microsoft YaHei" pitchFamily="34" charset="-122"/>
              <a:cs typeface="Microsoft YaHei" pitchFamily="34" charset="-120"/>
            </a:endParaRPr>
          </a:p>
        </p:txBody>
      </p:sp>
      <p:sp>
        <p:nvSpPr>
          <p:cNvPr id="74" name="Text 72"/>
          <p:cNvSpPr/>
          <p:nvPr/>
        </p:nvSpPr>
        <p:spPr>
          <a:xfrm>
            <a:off x="2324100" y="5510512"/>
            <a:ext cx="9867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Beijing police notice for the 2026 Dragon Boat holiday</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6953250" y="5629275"/>
            <a:ext cx="114300" cy="114300"/>
          </a:xfrm>
          <a:custGeom>
            <a:avLst/>
            <a:gdLst/>
            <a:ahLst/>
            <a:cxnLst/>
            <a:rect l="l" t="t" r="r" b="b"/>
            <a:pathLst>
              <a:path w="114300" h="114300">
                <a:moveTo>
                  <a:pt x="0" y="0"/>
                </a:moveTo>
                <a:lnTo>
                  <a:pt x="114300" y="57150"/>
                </a:lnTo>
                <a:lnTo>
                  <a:pt x="0" y="114300"/>
                </a:lnTo>
                <a:close/>
              </a:path>
            </a:pathLst>
          </a:custGeom>
          <a:solidFill>
            <a:srgbClr val="E84F8A"/>
          </a:solidFill>
          <a:ln/>
        </p:spPr>
      </p:sp>
      <p:sp>
        <p:nvSpPr>
          <p:cNvPr id="76" name="Text 74"/>
          <p:cNvSpPr/>
          <p:nvPr/>
        </p:nvSpPr>
        <p:spPr>
          <a:xfrm>
            <a:off x="7239000" y="5510512"/>
            <a:ext cx="49530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Fresh cups finished on the spot, no bottles to carry in</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Sources: Guancha, China Music Business News, Jiemian, CCTV News, Legal Daily (citing the China Consumers</a:t>
            </a:r>
            <a:pPr algn="l" indent="0" marL="0">
              <a:buNone/>
            </a:pPr>
            <a:r>
              <a:rPr lang="en-US" sz="900" dirty="0">
                <a:solidFill>
                  <a:srgbClr val="B3A6C7"/>
                </a:solidFill>
                <a:latin typeface="Microsoft YaHei" pitchFamily="34" charset="0"/>
                <a:ea typeface="Microsoft YaHei" pitchFamily="34" charset="-122"/>
                <a:cs typeface="Microsoft YaHei" pitchFamily="34" charset="-120"/>
              </a:rPr>
              <a:t>'</a:t>
            </a:r>
            <a:pPr algn="l" indent="0" marL="0">
              <a:buNone/>
            </a:pPr>
            <a:r>
              <a:rPr lang="en-US" sz="900" dirty="0">
                <a:solidFill>
                  <a:srgbClr val="B3A6C7"/>
                </a:solidFill>
                <a:latin typeface="Microsoft YaHei" pitchFamily="34" charset="0"/>
                <a:ea typeface="Microsoft YaHei" pitchFamily="34" charset="-122"/>
                <a:cs typeface="Microsoft YaHei" pitchFamily="34" charset="-120"/>
              </a:rPr>
              <a:t> Association), Beijing police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0629924" y="432268"/>
            <a:ext cx="58551" cy="48469"/>
          </a:xfrm>
          <a:custGeom>
            <a:avLst/>
            <a:gdLst/>
            <a:ahLst/>
            <a:cxnLst/>
            <a:rect l="l" t="t" r="r" b="b"/>
            <a:pathLst>
              <a:path w="58551" h="48469">
                <a:moveTo>
                  <a:pt x="23503" y="1119"/>
                </a:moveTo>
                <a:lnTo>
                  <a:pt x="49792" y="12263"/>
                </a:lnTo>
                <a:arcTo hR="14288" wR="14288" stAng="17565918" swAng="5415966"/>
                <a:lnTo>
                  <a:pt x="53697" y="39791"/>
                </a:lnTo>
                <a:arcTo hR="14288" wR="14288" stAng="1386998" swAng="5403820"/>
                <a:lnTo>
                  <a:pt x="8644" y="36171"/>
                </a:lnTo>
                <a:arcTo hR="14288" wR="14288" stAng="6795955" swAng="5373796"/>
                <a:lnTo>
                  <a:pt x="4834" y="8644"/>
                </a:lnTo>
                <a:arcTo hR="14288" wR="14288" stAng="12195955" swAng="5373796"/>
                <a:close/>
              </a:path>
            </a:pathLst>
          </a:custGeom>
          <a:solidFill>
            <a:srgbClr val="E84F8A">
              <a:alpha val="90000"/>
            </a:srgbClr>
          </a:solidFill>
          <a:ln/>
        </p:spPr>
      </p:sp>
      <p:sp>
        <p:nvSpPr>
          <p:cNvPr id="4" name="Shape 2"/>
          <p:cNvSpPr/>
          <p:nvPr/>
        </p:nvSpPr>
        <p:spPr>
          <a:xfrm>
            <a:off x="10844264" y="245987"/>
            <a:ext cx="120865" cy="120865"/>
          </a:xfrm>
          <a:custGeom>
            <a:avLst/>
            <a:gdLst/>
            <a:ahLst/>
            <a:cxnLst/>
            <a:rect l="l" t="t" r="r" b="b"/>
            <a:pathLst>
              <a:path w="120865" h="120865">
                <a:moveTo>
                  <a:pt x="58432" y="2330"/>
                </a:moveTo>
                <a:lnTo>
                  <a:pt x="114344" y="38620"/>
                </a:lnTo>
                <a:arcTo hR="14288" wR="14288" stAng="18175710" swAng="5415279"/>
                <a:lnTo>
                  <a:pt x="82245" y="114344"/>
                </a:lnTo>
                <a:arcTo hR="14288" wR="14288" stAng="1975710" swAng="5415279"/>
                <a:lnTo>
                  <a:pt x="6521" y="82245"/>
                </a:lnTo>
                <a:arcTo hR="14288" wR="14288" stAng="7375710" swAng="5415279"/>
                <a:lnTo>
                  <a:pt x="38620" y="6521"/>
                </a:lnTo>
                <a:arcTo hR="14288" wR="14288" stAng="12775710" swAng="5415279"/>
                <a:close/>
              </a:path>
            </a:pathLst>
          </a:custGeom>
          <a:solidFill>
            <a:srgbClr val="F0B429">
              <a:alpha val="90000"/>
            </a:srgbClr>
          </a:solidFill>
          <a:ln/>
        </p:spPr>
      </p:sp>
      <p:sp>
        <p:nvSpPr>
          <p:cNvPr id="5" name="Shape 3"/>
          <p:cNvSpPr/>
          <p:nvPr/>
        </p:nvSpPr>
        <p:spPr>
          <a:xfrm>
            <a:off x="11131724" y="334755"/>
            <a:ext cx="109312" cy="121922"/>
          </a:xfrm>
          <a:custGeom>
            <a:avLst/>
            <a:gdLst/>
            <a:ahLst/>
            <a:cxnLst/>
            <a:rect l="l" t="t" r="r" b="b"/>
            <a:pathLst>
              <a:path w="109312" h="121922">
                <a:moveTo>
                  <a:pt x="40149" y="5287"/>
                </a:moveTo>
                <a:lnTo>
                  <a:pt x="106157" y="86726"/>
                </a:lnTo>
                <a:arcTo hR="14288" wR="14288" stAng="19271347" swAng="5403820"/>
                <a:lnTo>
                  <a:pt x="89203" y="118730"/>
                </a:lnTo>
                <a:arcTo hR="14288" wR="14288" stAng="3056957" swAng="5400382"/>
                <a:lnTo>
                  <a:pt x="3192" y="35196"/>
                </a:lnTo>
                <a:arcTo hR="14288" wR="14288" stAng="8456957" swAng="5400382"/>
                <a:lnTo>
                  <a:pt x="20051" y="3192"/>
                </a:lnTo>
                <a:arcTo hR="14288" wR="14288" stAng="13856957" swAng="5400382"/>
                <a:close/>
              </a:path>
            </a:pathLst>
          </a:custGeom>
          <a:solidFill>
            <a:srgbClr val="4FC1E9">
              <a:alpha val="90000"/>
            </a:srgbClr>
          </a:solidFill>
          <a:ln/>
        </p:spPr>
      </p:sp>
      <p:sp>
        <p:nvSpPr>
          <p:cNvPr id="6" name="Shape 4"/>
          <p:cNvSpPr/>
          <p:nvPr/>
        </p:nvSpPr>
        <p:spPr>
          <a:xfrm>
            <a:off x="11667827" y="117716"/>
            <a:ext cx="127538" cy="100186"/>
          </a:xfrm>
          <a:custGeom>
            <a:avLst/>
            <a:gdLst/>
            <a:ahLst/>
            <a:cxnLst/>
            <a:rect l="l" t="t" r="r" b="b"/>
            <a:pathLst>
              <a:path w="127538" h="100186">
                <a:moveTo>
                  <a:pt x="6680" y="57639"/>
                </a:moveTo>
                <a:lnTo>
                  <a:pt x="95548" y="2203"/>
                </a:lnTo>
                <a:arcTo hR="14288" wR="14288" stAng="14265323" swAng="5404431"/>
                <a:lnTo>
                  <a:pt x="125362" y="22873"/>
                </a:lnTo>
                <a:arcTo hR="14288" wR="14288" stAng="19677471" swAng="5411688"/>
                <a:lnTo>
                  <a:pt x="31921" y="98025"/>
                </a:lnTo>
                <a:arcTo hR="14288" wR="14288" stAng="3484701" swAng="5372880"/>
                <a:lnTo>
                  <a:pt x="2203" y="77356"/>
                </a:lnTo>
                <a:arcTo hR="14288" wR="14288" stAng="8865323" swAng="5404431"/>
                <a:close/>
              </a:path>
            </a:pathLst>
          </a:custGeom>
          <a:solidFill>
            <a:srgbClr val="9BE36D">
              <a:alpha val="90000"/>
            </a:srgbClr>
          </a:solidFill>
          <a:ln/>
        </p:spPr>
      </p:sp>
      <p:sp>
        <p:nvSpPr>
          <p:cNvPr id="7" name="Shape 5"/>
          <p:cNvSpPr/>
          <p:nvPr/>
        </p:nvSpPr>
        <p:spPr>
          <a:xfrm>
            <a:off x="11680134" y="288489"/>
            <a:ext cx="78186" cy="101107"/>
          </a:xfrm>
          <a:custGeom>
            <a:avLst/>
            <a:gdLst/>
            <a:ahLst/>
            <a:cxnLst/>
            <a:rect l="l" t="t" r="r" b="b"/>
            <a:pathLst>
              <a:path w="78186" h="101107">
                <a:moveTo>
                  <a:pt x="41998" y="881"/>
                </a:moveTo>
                <a:lnTo>
                  <a:pt x="68763" y="10691"/>
                </a:lnTo>
                <a:arcTo hR="14288" wR="14288" stAng="17394485" swAng="5397250"/>
                <a:lnTo>
                  <a:pt x="54571" y="91654"/>
                </a:lnTo>
                <a:arcTo hR="14288" wR="14288" stAng="1186631" swAng="5426662"/>
                <a:lnTo>
                  <a:pt x="9422" y="90416"/>
                </a:lnTo>
                <a:arcTo hR="14288" wR="14288" stAng="6594485" swAng="5397250"/>
                <a:lnTo>
                  <a:pt x="23615" y="9453"/>
                </a:lnTo>
                <a:arcTo hR="14288" wR="14288" stAng="11986631" swAng="5426662"/>
                <a:close/>
              </a:path>
            </a:pathLst>
          </a:custGeom>
          <a:solidFill>
            <a:srgbClr val="E84F8A">
              <a:alpha val="90000"/>
            </a:srgbClr>
          </a:solidFill>
          <a:ln/>
        </p:spPr>
      </p:sp>
      <p:sp>
        <p:nvSpPr>
          <p:cNvPr id="8" name="Shape 6"/>
          <p:cNvSpPr/>
          <p:nvPr/>
        </p:nvSpPr>
        <p:spPr>
          <a:xfrm>
            <a:off x="10694769" y="369003"/>
            <a:ext cx="128103" cy="79942"/>
          </a:xfrm>
          <a:custGeom>
            <a:avLst/>
            <a:gdLst/>
            <a:ahLst/>
            <a:cxnLst/>
            <a:rect l="l" t="t" r="r" b="b"/>
            <a:pathLst>
              <a:path w="128103" h="79942">
                <a:moveTo>
                  <a:pt x="23904" y="1234"/>
                </a:moveTo>
                <a:lnTo>
                  <a:pt x="119630" y="43811"/>
                </a:lnTo>
                <a:arcTo hR="14288" wR="14288" stAng="17640841" swAng="5398472"/>
                <a:lnTo>
                  <a:pt x="123059" y="71433"/>
                </a:lnTo>
                <a:arcTo hR="14288" wR="14288" stAng="1431459" swAng="5428801"/>
                <a:lnTo>
                  <a:pt x="8473" y="36000"/>
                </a:lnTo>
                <a:arcTo hR="14288" wR="14288" stAng="6840841" swAng="5398472"/>
                <a:lnTo>
                  <a:pt x="5044" y="8473"/>
                </a:lnTo>
                <a:arcTo hR="14288" wR="14288" stAng="12240841" swAng="5398472"/>
                <a:close/>
              </a:path>
            </a:pathLst>
          </a:custGeom>
          <a:solidFill>
            <a:srgbClr val="F0B429">
              <a:alpha val="90000"/>
            </a:srgbClr>
          </a:solidFill>
          <a:ln/>
        </p:spPr>
      </p:sp>
      <p:sp>
        <p:nvSpPr>
          <p:cNvPr id="9" name="Shape 7"/>
          <p:cNvSpPr/>
          <p:nvPr/>
        </p:nvSpPr>
        <p:spPr>
          <a:xfrm>
            <a:off x="10486556" y="166028"/>
            <a:ext cx="131907" cy="66660"/>
          </a:xfrm>
          <a:custGeom>
            <a:avLst/>
            <a:gdLst/>
            <a:ahLst/>
            <a:cxnLst/>
            <a:rect l="l" t="t" r="r" b="b"/>
            <a:pathLst>
              <a:path w="131907" h="66660">
                <a:moveTo>
                  <a:pt x="20852" y="564"/>
                </a:moveTo>
                <a:lnTo>
                  <a:pt x="121532" y="29425"/>
                </a:lnTo>
                <a:arcTo hR="14288" wR="14288" stAng="17153605" swAng="5415661"/>
                <a:lnTo>
                  <a:pt x="128771" y="56285"/>
                </a:lnTo>
                <a:arcTo hR="14288" wR="14288" stAng="953605" swAng="5415661"/>
                <a:lnTo>
                  <a:pt x="10375" y="37235"/>
                </a:lnTo>
                <a:arcTo hR="14288" wR="14288" stAng="6353605" swAng="5415661"/>
                <a:lnTo>
                  <a:pt x="3136" y="10375"/>
                </a:lnTo>
                <a:arcTo hR="14288" wR="14288" stAng="11753605" swAng="5415661"/>
                <a:close/>
              </a:path>
            </a:pathLst>
          </a:custGeom>
          <a:solidFill>
            <a:srgbClr val="4FC1E9">
              <a:alpha val="90000"/>
            </a:srgbClr>
          </a:solidFill>
          <a:ln/>
        </p:spPr>
      </p:sp>
      <p:sp>
        <p:nvSpPr>
          <p:cNvPr id="10" name="pptwise-slidenum-s001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14</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57250"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Schedule</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Sign off now, first stop in June</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8572500" y="1943100"/>
            <a:ext cx="2857500" cy="3771900"/>
          </a:xfrm>
          <a:prstGeom prst="rect">
            <a:avLst/>
          </a:prstGeom>
          <a:solidFill>
            <a:srgbClr val="3D2347"/>
          </a:solidFill>
          <a:ln/>
        </p:spPr>
      </p:sp>
      <p:sp>
        <p:nvSpPr>
          <p:cNvPr id="21" name="Text 19"/>
          <p:cNvSpPr/>
          <p:nvPr/>
        </p:nvSpPr>
        <p:spPr>
          <a:xfrm>
            <a:off x="7810500" y="5748275"/>
            <a:ext cx="4381500" cy="148590"/>
          </a:xfrm>
          <a:prstGeom prst="rect">
            <a:avLst/>
          </a:prstGeom>
          <a:noFill/>
          <a:ln/>
        </p:spPr>
        <p:txBody>
          <a:bodyPr wrap="none" lIns="0" tIns="0" rIns="0" bIns="0" rtlCol="0" anchor="t"/>
          <a:lstStyle/>
          <a:p>
            <a:pPr algn="ctr" indent="0" marL="0">
              <a:buNone/>
            </a:pPr>
            <a:r>
              <a:rPr lang="en-US" sz="975" b="1" dirty="0">
                <a:solidFill>
                  <a:srgbClr val="E95890"/>
                </a:solidFill>
                <a:latin typeface="Microsoft YaHei" pitchFamily="34" charset="0"/>
                <a:ea typeface="Microsoft YaHei" pitchFamily="34" charset="-122"/>
                <a:cs typeface="Microsoft YaHei" pitchFamily="34" charset="-120"/>
              </a:rPr>
              <a:t>Concert season Jun to Sep</a:t>
            </a:r>
            <a:endParaRPr lang="en-US" sz="975" dirty="0">
              <a:latin typeface="Microsoft YaHei" pitchFamily="34" charset="0"/>
              <a:ea typeface="Microsoft YaHei" pitchFamily="34" charset="-122"/>
              <a:cs typeface="Microsoft YaHei" pitchFamily="34" charset="-120"/>
            </a:endParaRPr>
          </a:p>
        </p:txBody>
      </p:sp>
      <p:sp>
        <p:nvSpPr>
          <p:cNvPr id="22" name="Shape 20"/>
          <p:cNvSpPr/>
          <p:nvPr/>
        </p:nvSpPr>
        <p:spPr>
          <a:xfrm>
            <a:off x="2852738" y="1905000"/>
            <a:ext cx="9525" cy="3810000"/>
          </a:xfrm>
          <a:prstGeom prst="rect">
            <a:avLst/>
          </a:prstGeom>
          <a:solidFill>
            <a:srgbClr val="4A3A66"/>
          </a:solidFill>
          <a:ln/>
        </p:spPr>
      </p:sp>
      <p:sp>
        <p:nvSpPr>
          <p:cNvPr id="23" name="Text 21"/>
          <p:cNvSpPr/>
          <p:nvPr/>
        </p:nvSpPr>
        <p:spPr>
          <a:xfrm>
            <a:off x="2895600" y="1756939"/>
            <a:ext cx="92964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2026.10</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3567113" y="1905000"/>
            <a:ext cx="9525" cy="3810000"/>
          </a:xfrm>
          <a:prstGeom prst="rect">
            <a:avLst/>
          </a:prstGeom>
          <a:solidFill>
            <a:srgbClr val="4A3A66"/>
          </a:solidFill>
          <a:ln/>
        </p:spPr>
      </p:sp>
      <p:sp>
        <p:nvSpPr>
          <p:cNvPr id="25" name="Text 23"/>
          <p:cNvSpPr/>
          <p:nvPr/>
        </p:nvSpPr>
        <p:spPr>
          <a:xfrm>
            <a:off x="3609975" y="1756939"/>
            <a:ext cx="858202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11</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4281488" y="1905000"/>
            <a:ext cx="9525" cy="3810000"/>
          </a:xfrm>
          <a:prstGeom prst="rect">
            <a:avLst/>
          </a:prstGeom>
          <a:solidFill>
            <a:srgbClr val="4A3A66"/>
          </a:solidFill>
          <a:ln/>
        </p:spPr>
      </p:sp>
      <p:sp>
        <p:nvSpPr>
          <p:cNvPr id="27" name="Text 25"/>
          <p:cNvSpPr/>
          <p:nvPr/>
        </p:nvSpPr>
        <p:spPr>
          <a:xfrm>
            <a:off x="4324350" y="1756939"/>
            <a:ext cx="786765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12</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4995863" y="1905000"/>
            <a:ext cx="9525" cy="3810000"/>
          </a:xfrm>
          <a:prstGeom prst="rect">
            <a:avLst/>
          </a:prstGeom>
          <a:solidFill>
            <a:srgbClr val="4A3A66"/>
          </a:solidFill>
          <a:ln/>
        </p:spPr>
      </p:sp>
      <p:sp>
        <p:nvSpPr>
          <p:cNvPr id="29" name="Text 27"/>
          <p:cNvSpPr/>
          <p:nvPr/>
        </p:nvSpPr>
        <p:spPr>
          <a:xfrm>
            <a:off x="5038725" y="1756939"/>
            <a:ext cx="715327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2027.1</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5710238" y="1905000"/>
            <a:ext cx="9525" cy="3810000"/>
          </a:xfrm>
          <a:prstGeom prst="rect">
            <a:avLst/>
          </a:prstGeom>
          <a:solidFill>
            <a:srgbClr val="4A3A66"/>
          </a:solidFill>
          <a:ln/>
        </p:spPr>
      </p:sp>
      <p:sp>
        <p:nvSpPr>
          <p:cNvPr id="31" name="Text 29"/>
          <p:cNvSpPr/>
          <p:nvPr/>
        </p:nvSpPr>
        <p:spPr>
          <a:xfrm>
            <a:off x="5753100" y="1756939"/>
            <a:ext cx="64389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6424613" y="1905000"/>
            <a:ext cx="9525" cy="3810000"/>
          </a:xfrm>
          <a:prstGeom prst="rect">
            <a:avLst/>
          </a:prstGeom>
          <a:solidFill>
            <a:srgbClr val="4A3A66"/>
          </a:solidFill>
          <a:ln/>
        </p:spPr>
      </p:sp>
      <p:sp>
        <p:nvSpPr>
          <p:cNvPr id="33" name="Text 31"/>
          <p:cNvSpPr/>
          <p:nvPr/>
        </p:nvSpPr>
        <p:spPr>
          <a:xfrm>
            <a:off x="6467475" y="1756939"/>
            <a:ext cx="572452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7138988" y="1905000"/>
            <a:ext cx="9525" cy="3810000"/>
          </a:xfrm>
          <a:prstGeom prst="rect">
            <a:avLst/>
          </a:prstGeom>
          <a:solidFill>
            <a:srgbClr val="4A3A66"/>
          </a:solidFill>
          <a:ln/>
        </p:spPr>
      </p:sp>
      <p:sp>
        <p:nvSpPr>
          <p:cNvPr id="35" name="Text 33"/>
          <p:cNvSpPr/>
          <p:nvPr/>
        </p:nvSpPr>
        <p:spPr>
          <a:xfrm>
            <a:off x="7181850" y="1756939"/>
            <a:ext cx="501015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7853362" y="1905000"/>
            <a:ext cx="9525" cy="3810000"/>
          </a:xfrm>
          <a:prstGeom prst="rect">
            <a:avLst/>
          </a:prstGeom>
          <a:solidFill>
            <a:srgbClr val="4A3A66"/>
          </a:solidFill>
          <a:ln/>
        </p:spPr>
      </p:sp>
      <p:sp>
        <p:nvSpPr>
          <p:cNvPr id="37" name="Text 35"/>
          <p:cNvSpPr/>
          <p:nvPr/>
        </p:nvSpPr>
        <p:spPr>
          <a:xfrm>
            <a:off x="7896225" y="1756939"/>
            <a:ext cx="429577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5</a:t>
            </a:r>
            <a:endParaRPr lang="en-US" sz="900" dirty="0">
              <a:latin typeface="Microsoft YaHei" pitchFamily="34" charset="0"/>
              <a:ea typeface="Microsoft YaHei" pitchFamily="34" charset="-122"/>
              <a:cs typeface="Microsoft YaHei" pitchFamily="34" charset="-120"/>
            </a:endParaRPr>
          </a:p>
        </p:txBody>
      </p:sp>
      <p:sp>
        <p:nvSpPr>
          <p:cNvPr id="38" name="Shape 36"/>
          <p:cNvSpPr/>
          <p:nvPr/>
        </p:nvSpPr>
        <p:spPr>
          <a:xfrm>
            <a:off x="8567738" y="1905000"/>
            <a:ext cx="9525" cy="3810000"/>
          </a:xfrm>
          <a:prstGeom prst="rect">
            <a:avLst/>
          </a:prstGeom>
          <a:solidFill>
            <a:srgbClr val="4A3A66"/>
          </a:solidFill>
          <a:ln/>
        </p:spPr>
      </p:sp>
      <p:sp>
        <p:nvSpPr>
          <p:cNvPr id="39" name="Text 37"/>
          <p:cNvSpPr/>
          <p:nvPr/>
        </p:nvSpPr>
        <p:spPr>
          <a:xfrm>
            <a:off x="8610600" y="1756939"/>
            <a:ext cx="35814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6</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9282113" y="1905000"/>
            <a:ext cx="9525" cy="3810000"/>
          </a:xfrm>
          <a:prstGeom prst="rect">
            <a:avLst/>
          </a:prstGeom>
          <a:solidFill>
            <a:srgbClr val="4A3A66"/>
          </a:solidFill>
          <a:ln/>
        </p:spPr>
      </p:sp>
      <p:sp>
        <p:nvSpPr>
          <p:cNvPr id="41" name="Text 39"/>
          <p:cNvSpPr/>
          <p:nvPr/>
        </p:nvSpPr>
        <p:spPr>
          <a:xfrm>
            <a:off x="9324975" y="1756939"/>
            <a:ext cx="286702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7</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9996488" y="1905000"/>
            <a:ext cx="9525" cy="3810000"/>
          </a:xfrm>
          <a:prstGeom prst="rect">
            <a:avLst/>
          </a:prstGeom>
          <a:solidFill>
            <a:srgbClr val="4A3A66"/>
          </a:solidFill>
          <a:ln/>
        </p:spPr>
      </p:sp>
      <p:sp>
        <p:nvSpPr>
          <p:cNvPr id="43" name="Text 41"/>
          <p:cNvSpPr/>
          <p:nvPr/>
        </p:nvSpPr>
        <p:spPr>
          <a:xfrm>
            <a:off x="10039350" y="1756939"/>
            <a:ext cx="215265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8</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10710863" y="1905000"/>
            <a:ext cx="9525" cy="3810000"/>
          </a:xfrm>
          <a:prstGeom prst="rect">
            <a:avLst/>
          </a:prstGeom>
          <a:solidFill>
            <a:srgbClr val="4A3A66"/>
          </a:solidFill>
          <a:ln/>
        </p:spPr>
      </p:sp>
      <p:sp>
        <p:nvSpPr>
          <p:cNvPr id="45" name="Text 43"/>
          <p:cNvSpPr/>
          <p:nvPr/>
        </p:nvSpPr>
        <p:spPr>
          <a:xfrm>
            <a:off x="10753725" y="1756939"/>
            <a:ext cx="1438275"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9</a:t>
            </a:r>
            <a:endParaRPr lang="en-US" sz="900" dirty="0">
              <a:latin typeface="Microsoft YaHei" pitchFamily="34" charset="0"/>
              <a:ea typeface="Microsoft YaHei" pitchFamily="34" charset="-122"/>
              <a:cs typeface="Microsoft YaHei" pitchFamily="34" charset="-120"/>
            </a:endParaRPr>
          </a:p>
        </p:txBody>
      </p:sp>
      <p:sp>
        <p:nvSpPr>
          <p:cNvPr id="46" name="Shape 44"/>
          <p:cNvSpPr/>
          <p:nvPr/>
        </p:nvSpPr>
        <p:spPr>
          <a:xfrm>
            <a:off x="11425238" y="1905000"/>
            <a:ext cx="9525" cy="3810000"/>
          </a:xfrm>
          <a:prstGeom prst="rect">
            <a:avLst/>
          </a:prstGeom>
          <a:solidFill>
            <a:srgbClr val="4A3A66"/>
          </a:solidFill>
          <a:ln/>
        </p:spPr>
      </p:sp>
      <p:sp>
        <p:nvSpPr>
          <p:cNvPr id="47" name="Text 45"/>
          <p:cNvSpPr/>
          <p:nvPr/>
        </p:nvSpPr>
        <p:spPr>
          <a:xfrm>
            <a:off x="11468100" y="1756939"/>
            <a:ext cx="723900" cy="137160"/>
          </a:xfrm>
          <a:prstGeom prst="rect">
            <a:avLst/>
          </a:prstGeom>
          <a:noFill/>
          <a:ln/>
        </p:spPr>
        <p:txBody>
          <a:bodyPr wrap="none" lIns="0" tIns="0" rIns="0" bIns="0" rtlCol="0" anchor="t"/>
          <a:lstStyle/>
          <a:p>
            <a:pPr algn="l" indent="0" marL="0">
              <a:buNone/>
            </a:pPr>
            <a:r>
              <a:rPr lang="en-US" sz="900" b="1" dirty="0">
                <a:solidFill>
                  <a:srgbClr val="B3A6C7"/>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48" name="Shape 46"/>
          <p:cNvSpPr/>
          <p:nvPr/>
        </p:nvSpPr>
        <p:spPr>
          <a:xfrm>
            <a:off x="2876550" y="2152650"/>
            <a:ext cx="676275" cy="285750"/>
          </a:xfrm>
          <a:prstGeom prst="roundRect">
            <a:avLst>
              <a:gd name="adj" fmla="val 50000"/>
            </a:avLst>
          </a:prstGeom>
          <a:solidFill>
            <a:srgbClr val="5C4C76"/>
          </a:solidFill>
          <a:ln/>
        </p:spPr>
      </p:sp>
      <p:sp>
        <p:nvSpPr>
          <p:cNvPr id="49" name="Text 47"/>
          <p:cNvSpPr/>
          <p:nvPr/>
        </p:nvSpPr>
        <p:spPr>
          <a:xfrm>
            <a:off x="609600" y="2120335"/>
            <a:ext cx="1158240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Sign-off</a:t>
            </a:r>
            <a:endParaRPr lang="en-US" sz="1200" dirty="0">
              <a:latin typeface="Microsoft YaHei" pitchFamily="34" charset="0"/>
              <a:ea typeface="Microsoft YaHei" pitchFamily="34" charset="-122"/>
              <a:cs typeface="Microsoft YaHei" pitchFamily="34" charset="-120"/>
            </a:endParaRPr>
          </a:p>
        </p:txBody>
      </p:sp>
      <p:sp>
        <p:nvSpPr>
          <p:cNvPr id="50" name="Shape 48"/>
          <p:cNvSpPr/>
          <p:nvPr/>
        </p:nvSpPr>
        <p:spPr>
          <a:xfrm>
            <a:off x="3590925" y="2743200"/>
            <a:ext cx="2105025" cy="285750"/>
          </a:xfrm>
          <a:prstGeom prst="roundRect">
            <a:avLst>
              <a:gd name="adj" fmla="val 50000"/>
            </a:avLst>
          </a:prstGeom>
          <a:solidFill>
            <a:srgbClr val="5C4C76"/>
          </a:solidFill>
          <a:ln/>
        </p:spPr>
      </p:sp>
      <p:sp>
        <p:nvSpPr>
          <p:cNvPr id="51" name="Text 49"/>
          <p:cNvSpPr/>
          <p:nvPr/>
        </p:nvSpPr>
        <p:spPr>
          <a:xfrm>
            <a:off x="609600" y="2710885"/>
            <a:ext cx="1158240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Cities and shows</a:t>
            </a:r>
            <a:endParaRPr lang="en-US" sz="1200" dirty="0">
              <a:latin typeface="Microsoft YaHei" pitchFamily="34" charset="0"/>
              <a:ea typeface="Microsoft YaHei" pitchFamily="34" charset="-122"/>
              <a:cs typeface="Microsoft YaHei" pitchFamily="34" charset="-120"/>
            </a:endParaRPr>
          </a:p>
        </p:txBody>
      </p:sp>
      <p:sp>
        <p:nvSpPr>
          <p:cNvPr id="52" name="Text 50"/>
          <p:cNvSpPr/>
          <p:nvPr/>
        </p:nvSpPr>
        <p:spPr>
          <a:xfrm>
            <a:off x="609600" y="294756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With promoters, venues</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a:off x="4305300" y="3333750"/>
            <a:ext cx="4248150" cy="285750"/>
          </a:xfrm>
          <a:prstGeom prst="roundRect">
            <a:avLst>
              <a:gd name="adj" fmla="val 50000"/>
            </a:avLst>
          </a:prstGeom>
          <a:solidFill>
            <a:srgbClr val="5C4C76"/>
          </a:solidFill>
          <a:ln/>
        </p:spPr>
      </p:sp>
      <p:sp>
        <p:nvSpPr>
          <p:cNvPr id="54" name="Text 52"/>
          <p:cNvSpPr/>
          <p:nvPr/>
        </p:nvSpPr>
        <p:spPr>
          <a:xfrm>
            <a:off x="609600" y="3301435"/>
            <a:ext cx="1158240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Packs, boards, stubs</a:t>
            </a:r>
            <a:endParaRPr lang="en-US" sz="1200" dirty="0">
              <a:latin typeface="Microsoft YaHei" pitchFamily="34" charset="0"/>
              <a:ea typeface="Microsoft YaHei" pitchFamily="34" charset="-122"/>
              <a:cs typeface="Microsoft YaHei" pitchFamily="34" charset="-120"/>
            </a:endParaRPr>
          </a:p>
        </p:txBody>
      </p:sp>
      <p:sp>
        <p:nvSpPr>
          <p:cNvPr id="55" name="Text 53"/>
          <p:cNvSpPr/>
          <p:nvPr/>
        </p:nvSpPr>
        <p:spPr>
          <a:xfrm>
            <a:off x="609600" y="35381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Ready by May</a:t>
            </a:r>
            <a:endParaRPr lang="en-US" sz="900" dirty="0">
              <a:latin typeface="Microsoft YaHei" pitchFamily="34" charset="0"/>
              <a:ea typeface="Microsoft YaHei" pitchFamily="34" charset="-122"/>
              <a:cs typeface="Microsoft YaHei" pitchFamily="34" charset="-120"/>
            </a:endParaRPr>
          </a:p>
        </p:txBody>
      </p:sp>
      <p:sp>
        <p:nvSpPr>
          <p:cNvPr id="56" name="Shape 54"/>
          <p:cNvSpPr/>
          <p:nvPr/>
        </p:nvSpPr>
        <p:spPr>
          <a:xfrm>
            <a:off x="8591550" y="3924300"/>
            <a:ext cx="676275" cy="285750"/>
          </a:xfrm>
          <a:prstGeom prst="roundRect">
            <a:avLst>
              <a:gd name="adj" fmla="val 50000"/>
            </a:avLst>
          </a:prstGeom>
          <a:solidFill>
            <a:srgbClr val="E84F8A"/>
          </a:solidFill>
          <a:ln/>
        </p:spPr>
      </p:sp>
      <p:sp>
        <p:nvSpPr>
          <p:cNvPr id="57" name="Shape 55"/>
          <p:cNvSpPr/>
          <p:nvPr/>
        </p:nvSpPr>
        <p:spPr>
          <a:xfrm>
            <a:off x="8858237" y="3995738"/>
            <a:ext cx="142888" cy="136246"/>
          </a:xfrm>
          <a:custGeom>
            <a:avLst/>
            <a:gdLst/>
            <a:ahLst/>
            <a:cxnLst/>
            <a:rect l="l" t="t" r="r" b="b"/>
            <a:pathLst>
              <a:path w="142888" h="136246">
                <a:moveTo>
                  <a:pt x="68057" y="2107"/>
                </a:moveTo>
                <a:arcTo hR="3786" wR="3786" stAng="12380016" swAng="7639968"/>
                <a:lnTo>
                  <a:pt x="91346" y="35532"/>
                </a:lnTo>
                <a:arcTo hR="15166" wR="15166" stAng="9222265" swAng="-3321246"/>
                <a:lnTo>
                  <a:pt x="139645" y="49220"/>
                </a:lnTo>
                <a:arcTo hR="3786" wR="3786" stAng="16694642" swAng="7648842"/>
                <a:lnTo>
                  <a:pt x="115056" y="81667"/>
                </a:lnTo>
                <a:arcTo hR="15166" wR="15166" stAng="13544400" swAng="-3326148"/>
                <a:lnTo>
                  <a:pt x="116992" y="131801"/>
                </a:lnTo>
                <a:arcTo hR="3786" wR="3786" stAng="20999072" swAng="7682815"/>
                <a:lnTo>
                  <a:pt x="78494" y="118457"/>
                </a:lnTo>
                <a:arcTo hR="15159" wR="15159" stAng="17862192" swAng="-3324385"/>
                <a:lnTo>
                  <a:pt x="31417" y="135802"/>
                </a:lnTo>
                <a:arcTo hR="3786" wR="3786" stAng="3726214" swAng="7670857"/>
                <a:lnTo>
                  <a:pt x="32210" y="95090"/>
                </a:lnTo>
                <a:arcTo hR="15159" wR="15159" stAng="584008" swAng="-3329591"/>
                <a:lnTo>
                  <a:pt x="1156" y="55685"/>
                </a:lnTo>
                <a:arcTo hR="3786" wR="3786" stAng="8040283" swAng="7676844"/>
                <a:lnTo>
                  <a:pt x="40154" y="43819"/>
                </a:lnTo>
                <a:arcTo hR="15159" wR="15159" stAng="4903359" swAng="-3325906"/>
                <a:close/>
              </a:path>
            </a:pathLst>
          </a:custGeom>
          <a:noFill/>
          <a:ln w="14288">
            <a:solidFill>
              <a:srgbClr val="1A112C"/>
            </a:solidFill>
            <a:prstDash val="solid"/>
          </a:ln>
        </p:spPr>
      </p:sp>
      <p:sp>
        <p:nvSpPr>
          <p:cNvPr id="58" name="Text 56"/>
          <p:cNvSpPr/>
          <p:nvPr/>
        </p:nvSpPr>
        <p:spPr>
          <a:xfrm>
            <a:off x="609600" y="3891985"/>
            <a:ext cx="11582400" cy="182880"/>
          </a:xfrm>
          <a:prstGeom prst="rect">
            <a:avLst/>
          </a:prstGeom>
          <a:noFill/>
          <a:ln/>
        </p:spPr>
        <p:txBody>
          <a:bodyPr wrap="none" lIns="0" tIns="0" rIns="0" bIns="0" rtlCol="0" anchor="t"/>
          <a:lstStyle/>
          <a:p>
            <a:pPr algn="l" indent="0" marL="0">
              <a:buNone/>
            </a:pPr>
            <a:r>
              <a:rPr lang="en-US" sz="1200" b="1" dirty="0">
                <a:solidFill>
                  <a:srgbClr val="E95890"/>
                </a:solidFill>
                <a:latin typeface="Microsoft YaHei" pitchFamily="34" charset="0"/>
                <a:ea typeface="Microsoft YaHei" pitchFamily="34" charset="-122"/>
                <a:cs typeface="Microsoft YaHei" pitchFamily="34" charset="-120"/>
              </a:rPr>
              <a:t>First stop</a:t>
            </a:r>
            <a:endParaRPr lang="en-US" sz="1200"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412866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Pass review, then tranche 2</a:t>
            </a:r>
            <a:endParaRPr lang="en-US" sz="900" dirty="0">
              <a:latin typeface="Microsoft YaHei" pitchFamily="34" charset="0"/>
              <a:ea typeface="Microsoft YaHei" pitchFamily="34" charset="-122"/>
              <a:cs typeface="Microsoft YaHei" pitchFamily="34" charset="-120"/>
            </a:endParaRPr>
          </a:p>
        </p:txBody>
      </p:sp>
      <p:sp>
        <p:nvSpPr>
          <p:cNvPr id="60" name="Shape 58"/>
          <p:cNvSpPr/>
          <p:nvPr/>
        </p:nvSpPr>
        <p:spPr>
          <a:xfrm>
            <a:off x="9305925" y="4514850"/>
            <a:ext cx="2105025" cy="285750"/>
          </a:xfrm>
          <a:prstGeom prst="roundRect">
            <a:avLst>
              <a:gd name="adj" fmla="val 50000"/>
            </a:avLst>
          </a:prstGeom>
          <a:solidFill>
            <a:srgbClr val="5C4C76"/>
          </a:solidFill>
          <a:ln/>
        </p:spPr>
      </p:sp>
      <p:sp>
        <p:nvSpPr>
          <p:cNvPr id="61" name="Text 59"/>
          <p:cNvSpPr/>
          <p:nvPr/>
        </p:nvSpPr>
        <p:spPr>
          <a:xfrm>
            <a:off x="609600" y="4482535"/>
            <a:ext cx="1158240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Season</a:t>
            </a:r>
            <a:endParaRPr lang="en-US" sz="1200" dirty="0">
              <a:latin typeface="Microsoft YaHei" pitchFamily="34" charset="0"/>
              <a:ea typeface="Microsoft YaHei" pitchFamily="34" charset="-122"/>
              <a:cs typeface="Microsoft YaHei" pitchFamily="34" charset="-120"/>
            </a:endParaRPr>
          </a:p>
        </p:txBody>
      </p:sp>
      <p:sp>
        <p:nvSpPr>
          <p:cNvPr id="62" name="Text 60"/>
          <p:cNvSpPr/>
          <p:nvPr/>
        </p:nvSpPr>
        <p:spPr>
          <a:xfrm>
            <a:off x="609600" y="4719214"/>
            <a:ext cx="11582400"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Covers the Aug and Sep peak</a:t>
            </a:r>
            <a:endParaRPr lang="en-US" sz="900" dirty="0">
              <a:latin typeface="Microsoft YaHei" pitchFamily="34" charset="0"/>
              <a:ea typeface="Microsoft YaHei" pitchFamily="34" charset="-122"/>
              <a:cs typeface="Microsoft YaHei" pitchFamily="34" charset="-120"/>
            </a:endParaRPr>
          </a:p>
        </p:txBody>
      </p:sp>
      <p:sp>
        <p:nvSpPr>
          <p:cNvPr id="63" name="Shape 61"/>
          <p:cNvSpPr/>
          <p:nvPr/>
        </p:nvSpPr>
        <p:spPr>
          <a:xfrm>
            <a:off x="10734675" y="5105400"/>
            <a:ext cx="676275" cy="285750"/>
          </a:xfrm>
          <a:prstGeom prst="roundRect">
            <a:avLst>
              <a:gd name="adj" fmla="val 50000"/>
            </a:avLst>
          </a:prstGeom>
          <a:solidFill>
            <a:srgbClr val="5C4C76"/>
          </a:solidFill>
          <a:ln/>
        </p:spPr>
      </p:sp>
      <p:sp>
        <p:nvSpPr>
          <p:cNvPr id="64" name="Text 62"/>
          <p:cNvSpPr/>
          <p:nvPr/>
        </p:nvSpPr>
        <p:spPr>
          <a:xfrm>
            <a:off x="609600" y="5073085"/>
            <a:ext cx="11582400" cy="182880"/>
          </a:xfrm>
          <a:prstGeom prst="rect">
            <a:avLst/>
          </a:prstGeom>
          <a:noFill/>
          <a:ln/>
        </p:spPr>
        <p:txBody>
          <a:bodyPr wrap="none" lIns="0" tIns="0" rIns="0" bIns="0" rtlCol="0" anchor="t"/>
          <a:lstStyle/>
          <a:p>
            <a:pPr algn="l" indent="0" marL="0">
              <a:buNone/>
            </a:pPr>
            <a:r>
              <a:rPr lang="en-US" sz="1200" b="1" dirty="0">
                <a:solidFill>
                  <a:srgbClr val="F6F2F9"/>
                </a:solidFill>
                <a:latin typeface="Microsoft YaHei" pitchFamily="34" charset="0"/>
                <a:ea typeface="Microsoft YaHei" pitchFamily="34" charset="-122"/>
                <a:cs typeface="Microsoft YaHei" pitchFamily="34" charset="-120"/>
              </a:rPr>
              <a:t>Wrap-up review</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932789" y="143792"/>
            <a:ext cx="89160" cy="73729"/>
          </a:xfrm>
          <a:custGeom>
            <a:avLst/>
            <a:gdLst/>
            <a:ahLst/>
            <a:cxnLst/>
            <a:rect l="l" t="t" r="r" b="b"/>
            <a:pathLst>
              <a:path w="89160" h="73729">
                <a:moveTo>
                  <a:pt x="27563" y="2417"/>
                </a:moveTo>
                <a:lnTo>
                  <a:pt x="82903" y="39755"/>
                </a:lnTo>
                <a:arcTo hR="14288" wR="14288" stAng="18252063" swAng="5389610"/>
                <a:lnTo>
                  <a:pt x="81379" y="67473"/>
                </a:lnTo>
                <a:arcTo hR="14288" wR="14288" stAng="2052063" swAng="5389610"/>
                <a:lnTo>
                  <a:pt x="6322" y="34040"/>
                </a:lnTo>
                <a:arcTo hR="14288" wR="14288" stAng="7433045" swAng="5395798"/>
                <a:lnTo>
                  <a:pt x="7751" y="6322"/>
                </a:lnTo>
                <a:arcTo hR="14288" wR="14288" stAng="12833045" swAng="5395798"/>
                <a:close/>
              </a:path>
            </a:pathLst>
          </a:custGeom>
          <a:solidFill>
            <a:srgbClr val="E84F8A">
              <a:alpha val="90000"/>
            </a:srgbClr>
          </a:solidFill>
          <a:ln/>
        </p:spPr>
      </p:sp>
      <p:sp>
        <p:nvSpPr>
          <p:cNvPr id="4" name="Shape 2"/>
          <p:cNvSpPr/>
          <p:nvPr/>
        </p:nvSpPr>
        <p:spPr>
          <a:xfrm>
            <a:off x="11874627" y="193548"/>
            <a:ext cx="53375" cy="57150"/>
          </a:xfrm>
          <a:custGeom>
            <a:avLst/>
            <a:gdLst/>
            <a:ahLst/>
            <a:cxnLst/>
            <a:rect l="l" t="t" r="r" b="b"/>
            <a:pathLst>
              <a:path w="53375" h="57150">
                <a:moveTo>
                  <a:pt x="2857" y="28575"/>
                </a:moveTo>
                <a:lnTo>
                  <a:pt x="20098" y="5715"/>
                </a:lnTo>
                <a:arcTo hR="14288" wR="14288" stAng="13012194" swAng="5400000"/>
                <a:lnTo>
                  <a:pt x="47720" y="8668"/>
                </a:lnTo>
                <a:arcTo hR="14288" wR="14288" stAng="18430501" swAng="5395493"/>
                <a:lnTo>
                  <a:pt x="33338" y="51435"/>
                </a:lnTo>
                <a:arcTo hR="14288" wR="14288" stAng="2212194" swAng="5400000"/>
                <a:lnTo>
                  <a:pt x="5715" y="48578"/>
                </a:lnTo>
                <a:arcTo hR="14288" wR="14288" stAng="7612194" swAng="5400000"/>
                <a:close/>
              </a:path>
            </a:pathLst>
          </a:custGeom>
          <a:solidFill>
            <a:srgbClr val="F0B429">
              <a:alpha val="90000"/>
            </a:srgbClr>
          </a:solidFill>
          <a:ln/>
        </p:spPr>
      </p:sp>
      <p:sp>
        <p:nvSpPr>
          <p:cNvPr id="5" name="Shape 3"/>
          <p:cNvSpPr/>
          <p:nvPr/>
        </p:nvSpPr>
        <p:spPr>
          <a:xfrm>
            <a:off x="11789272" y="509958"/>
            <a:ext cx="95938" cy="78412"/>
          </a:xfrm>
          <a:custGeom>
            <a:avLst/>
            <a:gdLst/>
            <a:ahLst/>
            <a:cxnLst/>
            <a:rect l="l" t="t" r="r" b="b"/>
            <a:pathLst>
              <a:path w="95938" h="78412">
                <a:moveTo>
                  <a:pt x="7155" y="35253"/>
                </a:moveTo>
                <a:lnTo>
                  <a:pt x="64971" y="1916"/>
                </a:lnTo>
                <a:arcTo hR="14288" wR="14288" stAng="14399192" swAng="5403820"/>
                <a:lnTo>
                  <a:pt x="94023" y="23633"/>
                </a:lnTo>
                <a:arcTo hR="14288" wR="14288" stAng="19799192" swAng="5403820"/>
                <a:lnTo>
                  <a:pt x="30967" y="76497"/>
                </a:lnTo>
                <a:arcTo hR="14288" wR="14288" stAng="3599192" swAng="5403820"/>
                <a:lnTo>
                  <a:pt x="1916" y="54780"/>
                </a:lnTo>
                <a:arcTo hR="14288" wR="14288" stAng="8999192" swAng="5403820"/>
                <a:close/>
              </a:path>
            </a:pathLst>
          </a:custGeom>
          <a:solidFill>
            <a:srgbClr val="4FC1E9">
              <a:alpha val="90000"/>
            </a:srgbClr>
          </a:solidFill>
          <a:ln/>
        </p:spPr>
      </p:sp>
      <p:sp>
        <p:nvSpPr>
          <p:cNvPr id="6" name="Shape 4"/>
          <p:cNvSpPr/>
          <p:nvPr/>
        </p:nvSpPr>
        <p:spPr>
          <a:xfrm>
            <a:off x="11190417" y="261527"/>
            <a:ext cx="135123" cy="65591"/>
          </a:xfrm>
          <a:custGeom>
            <a:avLst/>
            <a:gdLst/>
            <a:ahLst/>
            <a:cxnLst/>
            <a:rect l="l" t="t" r="r" b="b"/>
            <a:pathLst>
              <a:path w="135123" h="65591">
                <a:moveTo>
                  <a:pt x="11840" y="18413"/>
                </a:moveTo>
                <a:lnTo>
                  <a:pt x="114996" y="220"/>
                </a:lnTo>
                <a:arcTo hR="14288" wR="14288" stAng="15596060" swAng="5412223"/>
                <a:lnTo>
                  <a:pt x="134903" y="30605"/>
                </a:lnTo>
                <a:arcTo hR="14288" wR="14288" stAng="20996060" swAng="5412223"/>
                <a:lnTo>
                  <a:pt x="20127" y="65371"/>
                </a:lnTo>
                <a:arcTo hR="14288" wR="14288" stAng="4796060" swAng="5412223"/>
                <a:lnTo>
                  <a:pt x="220" y="34986"/>
                </a:lnTo>
                <a:arcTo hR="14288" wR="14288" stAng="10196060" swAng="5412223"/>
                <a:close/>
              </a:path>
            </a:pathLst>
          </a:custGeom>
          <a:solidFill>
            <a:srgbClr val="9BE36D">
              <a:alpha val="90000"/>
            </a:srgbClr>
          </a:solidFill>
          <a:ln/>
        </p:spPr>
      </p:sp>
      <p:sp>
        <p:nvSpPr>
          <p:cNvPr id="7" name="Shape 5"/>
          <p:cNvSpPr/>
          <p:nvPr/>
        </p:nvSpPr>
        <p:spPr>
          <a:xfrm>
            <a:off x="10794729" y="498680"/>
            <a:ext cx="109254" cy="122017"/>
          </a:xfrm>
          <a:custGeom>
            <a:avLst/>
            <a:gdLst/>
            <a:ahLst/>
            <a:cxnLst/>
            <a:rect l="l" t="t" r="r" b="b"/>
            <a:pathLst>
              <a:path w="109254" h="122017">
                <a:moveTo>
                  <a:pt x="40149" y="5287"/>
                </a:moveTo>
                <a:lnTo>
                  <a:pt x="106062" y="86726"/>
                </a:lnTo>
                <a:arcTo hR="14288" wR="14288" stAng="19256957" swAng="5400382"/>
                <a:lnTo>
                  <a:pt x="89203" y="118825"/>
                </a:lnTo>
                <a:arcTo hR="14288" wR="14288" stAng="3056957" swAng="5400382"/>
                <a:lnTo>
                  <a:pt x="3192" y="35291"/>
                </a:lnTo>
                <a:arcTo hR="14288" wR="14288" stAng="8456957" swAng="5400382"/>
                <a:lnTo>
                  <a:pt x="20051" y="3192"/>
                </a:lnTo>
                <a:arcTo hR="14288" wR="14288" stAng="13856957" swAng="5400382"/>
                <a:close/>
              </a:path>
            </a:pathLst>
          </a:custGeom>
          <a:solidFill>
            <a:srgbClr val="E84F8A">
              <a:alpha val="90000"/>
            </a:srgbClr>
          </a:solidFill>
          <a:ln/>
        </p:spPr>
      </p:sp>
      <p:sp>
        <p:nvSpPr>
          <p:cNvPr id="8" name="Shape 6"/>
          <p:cNvSpPr/>
          <p:nvPr/>
        </p:nvSpPr>
        <p:spPr>
          <a:xfrm>
            <a:off x="10815770" y="522102"/>
            <a:ext cx="133848" cy="47257"/>
          </a:xfrm>
          <a:custGeom>
            <a:avLst/>
            <a:gdLst/>
            <a:ahLst/>
            <a:cxnLst/>
            <a:rect l="l" t="t" r="r" b="b"/>
            <a:pathLst>
              <a:path w="133848" h="47257">
                <a:moveTo>
                  <a:pt x="16441" y="58"/>
                </a:moveTo>
                <a:lnTo>
                  <a:pt x="120835" y="9202"/>
                </a:lnTo>
                <a:arcTo hR="14288" wR="14288" stAng="16507109" swAng="5404966"/>
                <a:lnTo>
                  <a:pt x="132932" y="34158"/>
                </a:lnTo>
                <a:arcTo hR="14288" wR="14288" stAng="286273" swAng="5400993"/>
                <a:lnTo>
                  <a:pt x="13107" y="38063"/>
                </a:lnTo>
                <a:arcTo hR="14288" wR="14288" stAng="5684285" swAng="5425822"/>
                <a:lnTo>
                  <a:pt x="915" y="13107"/>
                </a:lnTo>
                <a:arcTo hR="14288" wR="14288" stAng="11084285" swAng="5425822"/>
                <a:close/>
              </a:path>
            </a:pathLst>
          </a:custGeom>
          <a:solidFill>
            <a:srgbClr val="F0B429">
              <a:alpha val="90000"/>
            </a:srgbClr>
          </a:solidFill>
          <a:ln/>
        </p:spPr>
      </p:sp>
      <p:sp>
        <p:nvSpPr>
          <p:cNvPr id="9" name="Shape 7"/>
          <p:cNvSpPr/>
          <p:nvPr/>
        </p:nvSpPr>
        <p:spPr>
          <a:xfrm>
            <a:off x="11355887" y="486148"/>
            <a:ext cx="95933" cy="49931"/>
          </a:xfrm>
          <a:custGeom>
            <a:avLst/>
            <a:gdLst/>
            <a:ahLst/>
            <a:cxnLst/>
            <a:rect l="l" t="t" r="r" b="b"/>
            <a:pathLst>
              <a:path w="95933" h="49931">
                <a:moveTo>
                  <a:pt x="15439" y="8"/>
                </a:moveTo>
                <a:lnTo>
                  <a:pt x="82114" y="2389"/>
                </a:lnTo>
                <a:arcTo hR="14288" wR="14288" stAng="16312639" swAng="5403820"/>
                <a:lnTo>
                  <a:pt x="95258" y="36203"/>
                </a:lnTo>
                <a:arcTo hR="14288" wR="14288" stAng="134686" swAng="5405500"/>
                <a:lnTo>
                  <a:pt x="13819" y="47633"/>
                </a:lnTo>
                <a:arcTo hR="14288" wR="14288" stAng="5512639" swAng="5403820"/>
                <a:lnTo>
                  <a:pt x="675" y="13819"/>
                </a:lnTo>
                <a:arcTo hR="14288" wR="14288" stAng="10912639" swAng="5403820"/>
                <a:close/>
              </a:path>
            </a:pathLst>
          </a:custGeom>
          <a:solidFill>
            <a:srgbClr val="4FC1E9">
              <a:alpha val="90000"/>
            </a:srgbClr>
          </a:solidFill>
          <a:ln/>
        </p:spPr>
      </p:sp>
      <p:sp>
        <p:nvSpPr>
          <p:cNvPr id="10" name="pptwise-slidenum-s001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15</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101917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Scoreboard</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KPIs count only redemptions, targets come later</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14363" y="1833563"/>
            <a:ext cx="3495675" cy="1876425"/>
          </a:xfrm>
          <a:prstGeom prst="roundRect">
            <a:avLst>
              <a:gd name="adj" fmla="val 5838"/>
            </a:avLst>
          </a:prstGeom>
          <a:solidFill>
            <a:srgbClr val="23173A"/>
          </a:solidFill>
          <a:ln w="9525">
            <a:solidFill>
              <a:srgbClr val="4A3A66"/>
            </a:solidFill>
            <a:prstDash val="solid"/>
          </a:ln>
        </p:spPr>
      </p:sp>
      <p:sp>
        <p:nvSpPr>
          <p:cNvPr id="21" name="Shape 19"/>
          <p:cNvSpPr/>
          <p:nvPr/>
        </p:nvSpPr>
        <p:spPr>
          <a:xfrm>
            <a:off x="826294" y="2045494"/>
            <a:ext cx="43656" cy="43656"/>
          </a:xfrm>
          <a:prstGeom prst="roundRect">
            <a:avLst>
              <a:gd name="adj" fmla="val 20000"/>
            </a:avLst>
          </a:prstGeom>
          <a:noFill/>
          <a:ln w="17463">
            <a:solidFill>
              <a:srgbClr val="E84F8A"/>
            </a:solidFill>
            <a:prstDash val="solid"/>
          </a:ln>
        </p:spPr>
      </p:sp>
      <p:sp>
        <p:nvSpPr>
          <p:cNvPr id="22" name="Shape 20"/>
          <p:cNvSpPr/>
          <p:nvPr/>
        </p:nvSpPr>
        <p:spPr>
          <a:xfrm>
            <a:off x="939800" y="2045494"/>
            <a:ext cx="43656" cy="43656"/>
          </a:xfrm>
          <a:prstGeom prst="roundRect">
            <a:avLst>
              <a:gd name="adj" fmla="val 20000"/>
            </a:avLst>
          </a:prstGeom>
          <a:noFill/>
          <a:ln w="17463">
            <a:solidFill>
              <a:srgbClr val="E84F8A"/>
            </a:solidFill>
            <a:prstDash val="solid"/>
          </a:ln>
        </p:spPr>
      </p:sp>
      <p:sp>
        <p:nvSpPr>
          <p:cNvPr id="23" name="Shape 21"/>
          <p:cNvSpPr/>
          <p:nvPr/>
        </p:nvSpPr>
        <p:spPr>
          <a:xfrm>
            <a:off x="826294" y="2159000"/>
            <a:ext cx="43656" cy="43656"/>
          </a:xfrm>
          <a:prstGeom prst="roundRect">
            <a:avLst>
              <a:gd name="adj" fmla="val 20000"/>
            </a:avLst>
          </a:prstGeom>
          <a:noFill/>
          <a:ln w="17463">
            <a:solidFill>
              <a:srgbClr val="E84F8A"/>
            </a:solidFill>
            <a:prstDash val="solid"/>
          </a:ln>
        </p:spPr>
      </p:sp>
      <p:sp>
        <p:nvSpPr>
          <p:cNvPr id="24" name="Shape 22"/>
          <p:cNvSpPr/>
          <p:nvPr/>
        </p:nvSpPr>
        <p:spPr>
          <a:xfrm>
            <a:off x="939800" y="2159000"/>
            <a:ext cx="43656" cy="43656"/>
          </a:xfrm>
          <a:custGeom>
            <a:avLst/>
            <a:gdLst/>
            <a:ahLst/>
            <a:cxnLst/>
            <a:rect l="l" t="t" r="r" b="b"/>
            <a:pathLst>
              <a:path w="43656" h="43656">
                <a:moveTo>
                  <a:pt x="43656" y="0"/>
                </a:moveTo>
                <a:lnTo>
                  <a:pt x="17463" y="0"/>
                </a:lnTo>
                <a:arcTo hR="17463" wR="17463" stAng="16200000" swAng="-5400000"/>
                <a:lnTo>
                  <a:pt x="0" y="43656"/>
                </a:lnTo>
              </a:path>
            </a:pathLst>
          </a:custGeom>
          <a:noFill/>
          <a:ln w="17463">
            <a:solidFill>
              <a:srgbClr val="E84F8A"/>
            </a:solidFill>
            <a:prstDash val="solid"/>
          </a:ln>
        </p:spPr>
      </p:sp>
      <p:sp>
        <p:nvSpPr>
          <p:cNvPr id="25" name="Shape 23"/>
          <p:cNvSpPr/>
          <p:nvPr/>
        </p:nvSpPr>
        <p:spPr>
          <a:xfrm>
            <a:off x="983456" y="2202656"/>
            <a:ext cx="6548" cy="6548"/>
          </a:xfrm>
          <a:custGeom>
            <a:avLst/>
            <a:gdLst/>
            <a:ahLst/>
            <a:cxnLst/>
            <a:rect l="l" t="t" r="r" b="b"/>
            <a:pathLst>
              <a:path w="6548" h="6548">
                <a:moveTo>
                  <a:pt x="0" y="0"/>
                </a:moveTo>
                <a:lnTo>
                  <a:pt x="0" y="87"/>
                </a:lnTo>
              </a:path>
            </a:pathLst>
          </a:custGeom>
          <a:noFill/>
          <a:ln w="17463">
            <a:solidFill>
              <a:srgbClr val="E84F8A"/>
            </a:solidFill>
            <a:prstDash val="solid"/>
          </a:ln>
        </p:spPr>
      </p:sp>
      <p:sp>
        <p:nvSpPr>
          <p:cNvPr id="26" name="Shape 24"/>
          <p:cNvSpPr/>
          <p:nvPr/>
        </p:nvSpPr>
        <p:spPr>
          <a:xfrm>
            <a:off x="861219" y="2080419"/>
            <a:ext cx="43656" cy="43656"/>
          </a:xfrm>
          <a:custGeom>
            <a:avLst/>
            <a:gdLst/>
            <a:ahLst/>
            <a:cxnLst/>
            <a:rect l="l" t="t" r="r" b="b"/>
            <a:pathLst>
              <a:path w="43656" h="43656">
                <a:moveTo>
                  <a:pt x="43656" y="0"/>
                </a:moveTo>
                <a:lnTo>
                  <a:pt x="43656" y="26194"/>
                </a:lnTo>
                <a:arcTo hR="17463" wR="17463" stAng="0" swAng="5400000"/>
                <a:lnTo>
                  <a:pt x="0" y="43656"/>
                </a:lnTo>
              </a:path>
            </a:pathLst>
          </a:custGeom>
          <a:noFill/>
          <a:ln w="17463">
            <a:solidFill>
              <a:srgbClr val="E84F8A"/>
            </a:solidFill>
            <a:prstDash val="solid"/>
          </a:ln>
        </p:spPr>
      </p:sp>
      <p:sp>
        <p:nvSpPr>
          <p:cNvPr id="27" name="Shape 25"/>
          <p:cNvSpPr/>
          <p:nvPr/>
        </p:nvSpPr>
        <p:spPr>
          <a:xfrm>
            <a:off x="826294" y="2124075"/>
            <a:ext cx="6548" cy="6548"/>
          </a:xfrm>
          <a:custGeom>
            <a:avLst/>
            <a:gdLst/>
            <a:ahLst/>
            <a:cxnLst/>
            <a:rect l="l" t="t" r="r" b="b"/>
            <a:pathLst>
              <a:path w="6548" h="6548">
                <a:moveTo>
                  <a:pt x="0" y="0"/>
                </a:moveTo>
                <a:lnTo>
                  <a:pt x="87" y="0"/>
                </a:lnTo>
              </a:path>
            </a:pathLst>
          </a:custGeom>
          <a:noFill/>
          <a:ln w="17463">
            <a:solidFill>
              <a:srgbClr val="E84F8A"/>
            </a:solidFill>
            <a:prstDash val="solid"/>
          </a:ln>
        </p:spPr>
      </p:sp>
      <p:sp>
        <p:nvSpPr>
          <p:cNvPr id="28" name="Shape 26"/>
          <p:cNvSpPr/>
          <p:nvPr/>
        </p:nvSpPr>
        <p:spPr>
          <a:xfrm>
            <a:off x="904875" y="2045494"/>
            <a:ext cx="6548" cy="6548"/>
          </a:xfrm>
          <a:custGeom>
            <a:avLst/>
            <a:gdLst/>
            <a:ahLst/>
            <a:cxnLst/>
            <a:rect l="l" t="t" r="r" b="b"/>
            <a:pathLst>
              <a:path w="6548" h="6548">
                <a:moveTo>
                  <a:pt x="0" y="0"/>
                </a:moveTo>
                <a:lnTo>
                  <a:pt x="87" y="0"/>
                </a:lnTo>
              </a:path>
            </a:pathLst>
          </a:custGeom>
          <a:noFill/>
          <a:ln w="17463">
            <a:solidFill>
              <a:srgbClr val="E84F8A"/>
            </a:solidFill>
            <a:prstDash val="solid"/>
          </a:ln>
        </p:spPr>
      </p:sp>
      <p:sp>
        <p:nvSpPr>
          <p:cNvPr id="29" name="Shape 27"/>
          <p:cNvSpPr/>
          <p:nvPr/>
        </p:nvSpPr>
        <p:spPr>
          <a:xfrm>
            <a:off x="904875" y="2159000"/>
            <a:ext cx="6548" cy="6548"/>
          </a:xfrm>
          <a:custGeom>
            <a:avLst/>
            <a:gdLst/>
            <a:ahLst/>
            <a:cxnLst/>
            <a:rect l="l" t="t" r="r" b="b"/>
            <a:pathLst>
              <a:path w="6548" h="6548">
                <a:moveTo>
                  <a:pt x="0" y="0"/>
                </a:moveTo>
                <a:lnTo>
                  <a:pt x="0" y="87"/>
                </a:lnTo>
              </a:path>
            </a:pathLst>
          </a:custGeom>
          <a:noFill/>
          <a:ln w="17463">
            <a:solidFill>
              <a:srgbClr val="E84F8A"/>
            </a:solidFill>
            <a:prstDash val="solid"/>
          </a:ln>
        </p:spPr>
      </p:sp>
      <p:sp>
        <p:nvSpPr>
          <p:cNvPr id="30" name="Shape 28"/>
          <p:cNvSpPr/>
          <p:nvPr/>
        </p:nvSpPr>
        <p:spPr>
          <a:xfrm>
            <a:off x="939800" y="2124075"/>
            <a:ext cx="8731" cy="6548"/>
          </a:xfrm>
          <a:custGeom>
            <a:avLst/>
            <a:gdLst/>
            <a:ahLst/>
            <a:cxnLst/>
            <a:rect l="l" t="t" r="r" b="b"/>
            <a:pathLst>
              <a:path w="8731" h="6548">
                <a:moveTo>
                  <a:pt x="0" y="0"/>
                </a:moveTo>
                <a:lnTo>
                  <a:pt x="8731" y="0"/>
                </a:lnTo>
              </a:path>
            </a:pathLst>
          </a:custGeom>
          <a:noFill/>
          <a:ln w="17463">
            <a:solidFill>
              <a:srgbClr val="E84F8A"/>
            </a:solidFill>
            <a:prstDash val="solid"/>
          </a:ln>
        </p:spPr>
      </p:sp>
      <p:sp>
        <p:nvSpPr>
          <p:cNvPr id="31" name="Shape 29"/>
          <p:cNvSpPr/>
          <p:nvPr/>
        </p:nvSpPr>
        <p:spPr>
          <a:xfrm>
            <a:off x="983456" y="2124075"/>
            <a:ext cx="6548" cy="6548"/>
          </a:xfrm>
          <a:custGeom>
            <a:avLst/>
            <a:gdLst/>
            <a:ahLst/>
            <a:cxnLst/>
            <a:rect l="l" t="t" r="r" b="b"/>
            <a:pathLst>
              <a:path w="6548" h="6548">
                <a:moveTo>
                  <a:pt x="0" y="0"/>
                </a:moveTo>
                <a:lnTo>
                  <a:pt x="0" y="87"/>
                </a:lnTo>
              </a:path>
            </a:pathLst>
          </a:custGeom>
          <a:noFill/>
          <a:ln w="17463">
            <a:solidFill>
              <a:srgbClr val="E84F8A"/>
            </a:solidFill>
            <a:prstDash val="solid"/>
          </a:ln>
        </p:spPr>
      </p:sp>
      <p:sp>
        <p:nvSpPr>
          <p:cNvPr id="32" name="Shape 30"/>
          <p:cNvSpPr/>
          <p:nvPr/>
        </p:nvSpPr>
        <p:spPr>
          <a:xfrm>
            <a:off x="904875" y="2193925"/>
            <a:ext cx="6548" cy="8731"/>
          </a:xfrm>
          <a:custGeom>
            <a:avLst/>
            <a:gdLst/>
            <a:ahLst/>
            <a:cxnLst/>
            <a:rect l="l" t="t" r="r" b="b"/>
            <a:pathLst>
              <a:path w="6548" h="8731">
                <a:moveTo>
                  <a:pt x="0" y="8731"/>
                </a:moveTo>
                <a:lnTo>
                  <a:pt x="0" y="0"/>
                </a:lnTo>
              </a:path>
            </a:pathLst>
          </a:custGeom>
          <a:noFill/>
          <a:ln w="17463">
            <a:solidFill>
              <a:srgbClr val="E84F8A"/>
            </a:solidFill>
            <a:prstDash val="solid"/>
          </a:ln>
        </p:spPr>
      </p:sp>
      <p:sp>
        <p:nvSpPr>
          <p:cNvPr id="33" name="Text 31"/>
          <p:cNvSpPr/>
          <p:nvPr/>
        </p:nvSpPr>
        <p:spPr>
          <a:xfrm>
            <a:off x="1123950" y="2034971"/>
            <a:ext cx="110680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Cup codes</a:t>
            </a:r>
            <a:endParaRPr lang="en-US" sz="1275" dirty="0">
              <a:latin typeface="Microsoft YaHei" pitchFamily="34" charset="0"/>
              <a:ea typeface="Microsoft YaHei" pitchFamily="34" charset="-122"/>
              <a:cs typeface="Microsoft YaHei" pitchFamily="34" charset="-120"/>
            </a:endParaRPr>
          </a:p>
        </p:txBody>
      </p:sp>
      <p:sp>
        <p:nvSpPr>
          <p:cNvPr id="34" name="Shape 32"/>
          <p:cNvSpPr/>
          <p:nvPr/>
        </p:nvSpPr>
        <p:spPr>
          <a:xfrm>
            <a:off x="800100" y="2671763"/>
            <a:ext cx="276225" cy="47625"/>
          </a:xfrm>
          <a:prstGeom prst="rect">
            <a:avLst/>
          </a:prstGeom>
          <a:solidFill>
            <a:srgbClr val="5C4C76"/>
          </a:solidFill>
          <a:ln/>
        </p:spPr>
      </p:sp>
      <p:sp>
        <p:nvSpPr>
          <p:cNvPr id="35" name="Shape 33"/>
          <p:cNvSpPr/>
          <p:nvPr/>
        </p:nvSpPr>
        <p:spPr>
          <a:xfrm>
            <a:off x="1462088" y="2671763"/>
            <a:ext cx="276225" cy="47625"/>
          </a:xfrm>
          <a:prstGeom prst="rect">
            <a:avLst/>
          </a:prstGeom>
          <a:solidFill>
            <a:srgbClr val="5C4C76"/>
          </a:solidFill>
          <a:ln/>
        </p:spPr>
      </p:sp>
      <p:sp>
        <p:nvSpPr>
          <p:cNvPr id="36" name="Shape 34"/>
          <p:cNvSpPr/>
          <p:nvPr/>
        </p:nvSpPr>
        <p:spPr>
          <a:xfrm>
            <a:off x="2124075" y="2671763"/>
            <a:ext cx="276225" cy="47625"/>
          </a:xfrm>
          <a:prstGeom prst="rect">
            <a:avLst/>
          </a:prstGeom>
          <a:solidFill>
            <a:srgbClr val="5C4C76"/>
          </a:solidFill>
          <a:ln/>
        </p:spPr>
      </p:sp>
      <p:sp>
        <p:nvSpPr>
          <p:cNvPr id="37" name="Text 35"/>
          <p:cNvSpPr/>
          <p:nvPr/>
        </p:nvSpPr>
        <p:spPr>
          <a:xfrm>
            <a:off x="800100" y="2995189"/>
            <a:ext cx="113919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38" name="Text 36"/>
          <p:cNvSpPr/>
          <p:nvPr/>
        </p:nvSpPr>
        <p:spPr>
          <a:xfrm>
            <a:off x="800100" y="3224150"/>
            <a:ext cx="113919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Cups picked up and scanned, by city and show</a:t>
            </a:r>
            <a:endParaRPr lang="en-US" sz="975" dirty="0">
              <a:latin typeface="Microsoft YaHei" pitchFamily="34" charset="0"/>
              <a:ea typeface="Microsoft YaHei" pitchFamily="34" charset="-122"/>
              <a:cs typeface="Microsoft YaHei" pitchFamily="34" charset="-120"/>
            </a:endParaRPr>
          </a:p>
        </p:txBody>
      </p:sp>
      <p:sp>
        <p:nvSpPr>
          <p:cNvPr id="39" name="Shape 37"/>
          <p:cNvSpPr/>
          <p:nvPr/>
        </p:nvSpPr>
        <p:spPr>
          <a:xfrm>
            <a:off x="4348163" y="1833563"/>
            <a:ext cx="3495675" cy="1876425"/>
          </a:xfrm>
          <a:prstGeom prst="roundRect">
            <a:avLst>
              <a:gd name="adj" fmla="val 5838"/>
            </a:avLst>
          </a:prstGeom>
          <a:solidFill>
            <a:srgbClr val="23173A"/>
          </a:solidFill>
          <a:ln w="9525">
            <a:solidFill>
              <a:srgbClr val="4A3A66"/>
            </a:solidFill>
            <a:prstDash val="solid"/>
          </a:ln>
        </p:spPr>
      </p:sp>
      <p:sp>
        <p:nvSpPr>
          <p:cNvPr id="40" name="Shape 38"/>
          <p:cNvSpPr/>
          <p:nvPr/>
        </p:nvSpPr>
        <p:spPr>
          <a:xfrm>
            <a:off x="4612481" y="2150269"/>
            <a:ext cx="52388" cy="52388"/>
          </a:xfrm>
          <a:custGeom>
            <a:avLst/>
            <a:gdLst/>
            <a:ahLst/>
            <a:cxnLst/>
            <a:rect l="l" t="t" r="r" b="b"/>
            <a:pathLst>
              <a:path w="52388" h="52388">
                <a:moveTo>
                  <a:pt x="52388" y="52388"/>
                </a:moveTo>
                <a:lnTo>
                  <a:pt x="52388" y="8731"/>
                </a:lnTo>
                <a:arcTo hR="8731" wR="8731" stAng="0" swAng="-5400000"/>
                <a:lnTo>
                  <a:pt x="8731" y="0"/>
                </a:lnTo>
                <a:arcTo hR="8731" wR="8731" stAng="16200000" swAng="-5400000"/>
                <a:lnTo>
                  <a:pt x="0" y="52388"/>
                </a:lnTo>
              </a:path>
            </a:pathLst>
          </a:custGeom>
          <a:noFill/>
          <a:ln w="17463">
            <a:solidFill>
              <a:srgbClr val="B3A6C7"/>
            </a:solidFill>
            <a:prstDash val="solid"/>
          </a:ln>
        </p:spPr>
      </p:sp>
      <p:sp>
        <p:nvSpPr>
          <p:cNvPr id="41" name="Shape 39"/>
          <p:cNvSpPr/>
          <p:nvPr/>
        </p:nvSpPr>
        <p:spPr>
          <a:xfrm>
            <a:off x="4551354" y="2036762"/>
            <a:ext cx="174664" cy="78615"/>
          </a:xfrm>
          <a:custGeom>
            <a:avLst/>
            <a:gdLst/>
            <a:ahLst/>
            <a:cxnLst/>
            <a:rect l="l" t="t" r="r" b="b"/>
            <a:pathLst>
              <a:path w="174664" h="78615">
                <a:moveTo>
                  <a:pt x="137735" y="72557"/>
                </a:moveTo>
                <a:arcTo hR="9779" wR="9779" stAng="18825023" swAng="-5250046"/>
                <a:arcTo hR="21828" wR="21828" stAng="2781243" swAng="5237513"/>
                <a:arcTo hR="9779" wR="9779" stAng="18822899" swAng="-5245798"/>
                <a:arcTo hR="21828" wR="21828" stAng="2780293" swAng="5239414"/>
                <a:arcTo hR="9779" wR="9779" stAng="18825023" swAng="-5250046"/>
                <a:arcTo hR="21828" wR="21828" stAng="2780441" swAng="10128658"/>
                <a:lnTo>
                  <a:pt x="29205" y="7666"/>
                </a:lnTo>
                <a:arcTo hR="17463" wR="17463" stAng="12847499" swAng="3353134"/>
                <a:lnTo>
                  <a:pt x="130977" y="0"/>
                </a:lnTo>
                <a:arcTo hR="17463" wR="17463" stAng="16198680" swAng="3343428"/>
                <a:lnTo>
                  <a:pt x="170687" y="44224"/>
                </a:lnTo>
                <a:arcTo hR="21828" wR="21828" stAng="19491803" swAng="10134648"/>
              </a:path>
            </a:pathLst>
          </a:custGeom>
          <a:noFill/>
          <a:ln w="17463">
            <a:solidFill>
              <a:srgbClr val="B3A6C7"/>
            </a:solidFill>
            <a:prstDash val="solid"/>
          </a:ln>
        </p:spPr>
      </p:sp>
      <p:sp>
        <p:nvSpPr>
          <p:cNvPr id="42" name="Shape 40"/>
          <p:cNvSpPr/>
          <p:nvPr/>
        </p:nvSpPr>
        <p:spPr>
          <a:xfrm>
            <a:off x="4568825" y="2114907"/>
            <a:ext cx="139700" cy="87749"/>
          </a:xfrm>
          <a:custGeom>
            <a:avLst/>
            <a:gdLst/>
            <a:ahLst/>
            <a:cxnLst/>
            <a:rect l="l" t="t" r="r" b="b"/>
            <a:pathLst>
              <a:path w="139700" h="87749">
                <a:moveTo>
                  <a:pt x="0" y="0"/>
                </a:moveTo>
                <a:lnTo>
                  <a:pt x="0" y="70287"/>
                </a:lnTo>
                <a:arcTo hR="17463" wR="17463" stAng="10800000" swAng="-5400000"/>
                <a:lnTo>
                  <a:pt x="122238" y="87749"/>
                </a:lnTo>
                <a:arcTo hR="17463" wR="17463" stAng="5400000" swAng="-5400000"/>
                <a:lnTo>
                  <a:pt x="139700" y="0"/>
                </a:lnTo>
              </a:path>
            </a:pathLst>
          </a:custGeom>
          <a:noFill/>
          <a:ln w="17463">
            <a:solidFill>
              <a:srgbClr val="B3A6C7"/>
            </a:solidFill>
            <a:prstDash val="solid"/>
          </a:ln>
        </p:spPr>
      </p:sp>
      <p:sp>
        <p:nvSpPr>
          <p:cNvPr id="43" name="Text 41"/>
          <p:cNvSpPr/>
          <p:nvPr/>
        </p:nvSpPr>
        <p:spPr>
          <a:xfrm>
            <a:off x="4857750" y="2034971"/>
            <a:ext cx="73342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Voucher redemption</a:t>
            </a:r>
            <a:endParaRPr lang="en-US" sz="1275" dirty="0">
              <a:latin typeface="Microsoft YaHei" pitchFamily="34" charset="0"/>
              <a:ea typeface="Microsoft YaHei" pitchFamily="34" charset="-122"/>
              <a:cs typeface="Microsoft YaHei" pitchFamily="34" charset="-120"/>
            </a:endParaRPr>
          </a:p>
        </p:txBody>
      </p:sp>
      <p:sp>
        <p:nvSpPr>
          <p:cNvPr id="44" name="Shape 42"/>
          <p:cNvSpPr/>
          <p:nvPr/>
        </p:nvSpPr>
        <p:spPr>
          <a:xfrm>
            <a:off x="4533900" y="2671763"/>
            <a:ext cx="276225" cy="47625"/>
          </a:xfrm>
          <a:prstGeom prst="rect">
            <a:avLst/>
          </a:prstGeom>
          <a:solidFill>
            <a:srgbClr val="5C4C76"/>
          </a:solidFill>
          <a:ln/>
        </p:spPr>
      </p:sp>
      <p:sp>
        <p:nvSpPr>
          <p:cNvPr id="45" name="Shape 43"/>
          <p:cNvSpPr/>
          <p:nvPr/>
        </p:nvSpPr>
        <p:spPr>
          <a:xfrm>
            <a:off x="5195888" y="2671763"/>
            <a:ext cx="276225" cy="47625"/>
          </a:xfrm>
          <a:prstGeom prst="rect">
            <a:avLst/>
          </a:prstGeom>
          <a:solidFill>
            <a:srgbClr val="5C4C76"/>
          </a:solidFill>
          <a:ln/>
        </p:spPr>
      </p:sp>
      <p:sp>
        <p:nvSpPr>
          <p:cNvPr id="46" name="Shape 44"/>
          <p:cNvSpPr/>
          <p:nvPr/>
        </p:nvSpPr>
        <p:spPr>
          <a:xfrm>
            <a:off x="5857875" y="2671763"/>
            <a:ext cx="276225" cy="47625"/>
          </a:xfrm>
          <a:prstGeom prst="rect">
            <a:avLst/>
          </a:prstGeom>
          <a:solidFill>
            <a:srgbClr val="5C4C76"/>
          </a:solidFill>
          <a:ln/>
        </p:spPr>
      </p:sp>
      <p:sp>
        <p:nvSpPr>
          <p:cNvPr id="47" name="Text 45"/>
          <p:cNvSpPr/>
          <p:nvPr/>
        </p:nvSpPr>
        <p:spPr>
          <a:xfrm>
            <a:off x="4533900" y="2995189"/>
            <a:ext cx="76581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48" name="Text 46"/>
          <p:cNvSpPr/>
          <p:nvPr/>
        </p:nvSpPr>
        <p:spPr>
          <a:xfrm>
            <a:off x="4533900" y="3224150"/>
            <a:ext cx="76581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Redeemed within 7 days ÷ issued</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8081962" y="1833563"/>
            <a:ext cx="3495675" cy="1876425"/>
          </a:xfrm>
          <a:prstGeom prst="roundRect">
            <a:avLst>
              <a:gd name="adj" fmla="val 5838"/>
            </a:avLst>
          </a:prstGeom>
          <a:solidFill>
            <a:srgbClr val="23173A"/>
          </a:solidFill>
          <a:ln w="9525">
            <a:solidFill>
              <a:srgbClr val="4A3A66"/>
            </a:solidFill>
            <a:prstDash val="solid"/>
          </a:ln>
        </p:spPr>
      </p:sp>
      <p:sp>
        <p:nvSpPr>
          <p:cNvPr id="50" name="Shape 48"/>
          <p:cNvSpPr/>
          <p:nvPr/>
        </p:nvSpPr>
        <p:spPr>
          <a:xfrm>
            <a:off x="8293894" y="2036780"/>
            <a:ext cx="157163" cy="174589"/>
          </a:xfrm>
          <a:custGeom>
            <a:avLst/>
            <a:gdLst/>
            <a:ahLst/>
            <a:cxnLst/>
            <a:rect l="l" t="t" r="r" b="b"/>
            <a:pathLst>
              <a:path w="157163" h="174589">
                <a:moveTo>
                  <a:pt x="69850" y="172250"/>
                </a:moveTo>
                <a:arcTo hR="17463" wR="17463" stAng="7200000" swAng="-3600000"/>
                <a:lnTo>
                  <a:pt x="148431" y="137325"/>
                </a:lnTo>
                <a:arcTo hR="17463" wR="17463" stAng="3600002" swAng="-3596476"/>
                <a:lnTo>
                  <a:pt x="157163" y="52370"/>
                </a:lnTo>
                <a:arcTo hR="17463" wR="17463" stAng="21596474" swAng="-3596476"/>
                <a:lnTo>
                  <a:pt x="87313" y="2340"/>
                </a:lnTo>
                <a:arcTo hR="17463" wR="17463" stAng="18000000" swAng="-3600000"/>
                <a:lnTo>
                  <a:pt x="8731" y="37265"/>
                </a:lnTo>
                <a:arcTo hR="17463" wR="17463" stAng="14400002" swAng="-3596476"/>
                <a:lnTo>
                  <a:pt x="0" y="122220"/>
                </a:lnTo>
                <a:arcTo hR="17463" wR="17463" stAng="10796474" swAng="-3596476"/>
                <a:close/>
              </a:path>
            </a:pathLst>
          </a:custGeom>
          <a:noFill/>
          <a:ln w="17463">
            <a:solidFill>
              <a:srgbClr val="B3A6C7"/>
            </a:solidFill>
            <a:prstDash val="solid"/>
          </a:ln>
        </p:spPr>
      </p:sp>
      <p:sp>
        <p:nvSpPr>
          <p:cNvPr id="51" name="Shape 49"/>
          <p:cNvSpPr/>
          <p:nvPr/>
        </p:nvSpPr>
        <p:spPr>
          <a:xfrm>
            <a:off x="8372475" y="2124075"/>
            <a:ext cx="6548" cy="87313"/>
          </a:xfrm>
          <a:custGeom>
            <a:avLst/>
            <a:gdLst/>
            <a:ahLst/>
            <a:cxnLst/>
            <a:rect l="l" t="t" r="r" b="b"/>
            <a:pathLst>
              <a:path w="6548" h="87313">
                <a:moveTo>
                  <a:pt x="0" y="87313"/>
                </a:moveTo>
                <a:lnTo>
                  <a:pt x="0" y="0"/>
                </a:lnTo>
              </a:path>
            </a:pathLst>
          </a:custGeom>
          <a:noFill/>
          <a:ln w="17463">
            <a:solidFill>
              <a:srgbClr val="B3A6C7"/>
            </a:solidFill>
            <a:prstDash val="solid"/>
          </a:ln>
        </p:spPr>
      </p:sp>
      <p:sp>
        <p:nvSpPr>
          <p:cNvPr id="52" name="Shape 50"/>
          <p:cNvSpPr/>
          <p:nvPr/>
        </p:nvSpPr>
        <p:spPr>
          <a:xfrm>
            <a:off x="8296426" y="2080419"/>
            <a:ext cx="152098" cy="43656"/>
          </a:xfrm>
          <a:custGeom>
            <a:avLst/>
            <a:gdLst/>
            <a:ahLst/>
            <a:cxnLst/>
            <a:rect l="l" t="t" r="r" b="b"/>
            <a:pathLst>
              <a:path w="152098" h="43656">
                <a:moveTo>
                  <a:pt x="0" y="0"/>
                </a:moveTo>
                <a:lnTo>
                  <a:pt x="76049" y="43656"/>
                </a:lnTo>
                <a:lnTo>
                  <a:pt x="152098" y="0"/>
                </a:lnTo>
              </a:path>
            </a:pathLst>
          </a:custGeom>
          <a:noFill/>
          <a:ln w="17463">
            <a:solidFill>
              <a:srgbClr val="B3A6C7"/>
            </a:solidFill>
            <a:prstDash val="solid"/>
          </a:ln>
        </p:spPr>
      </p:sp>
      <p:sp>
        <p:nvSpPr>
          <p:cNvPr id="53" name="Shape 51"/>
          <p:cNvSpPr/>
          <p:nvPr/>
        </p:nvSpPr>
        <p:spPr>
          <a:xfrm>
            <a:off x="8333184" y="2056582"/>
            <a:ext cx="78581" cy="44966"/>
          </a:xfrm>
          <a:custGeom>
            <a:avLst/>
            <a:gdLst/>
            <a:ahLst/>
            <a:cxnLst/>
            <a:rect l="l" t="t" r="r" b="b"/>
            <a:pathLst>
              <a:path w="78581" h="44966">
                <a:moveTo>
                  <a:pt x="0" y="0"/>
                </a:moveTo>
                <a:lnTo>
                  <a:pt x="78581" y="44966"/>
                </a:lnTo>
              </a:path>
            </a:pathLst>
          </a:custGeom>
          <a:noFill/>
          <a:ln w="17463">
            <a:solidFill>
              <a:srgbClr val="B3A6C7"/>
            </a:solidFill>
            <a:prstDash val="solid"/>
          </a:ln>
        </p:spPr>
      </p:sp>
      <p:sp>
        <p:nvSpPr>
          <p:cNvPr id="54" name="Text 52"/>
          <p:cNvSpPr/>
          <p:nvPr/>
        </p:nvSpPr>
        <p:spPr>
          <a:xfrm>
            <a:off x="8591550" y="2034971"/>
            <a:ext cx="36004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Co-brand uplift</a:t>
            </a:r>
            <a:endParaRPr lang="en-US" sz="1275" dirty="0">
              <a:latin typeface="Microsoft YaHei" pitchFamily="34" charset="0"/>
              <a:ea typeface="Microsoft YaHei" pitchFamily="34" charset="-122"/>
              <a:cs typeface="Microsoft YaHei" pitchFamily="34" charset="-120"/>
            </a:endParaRPr>
          </a:p>
        </p:txBody>
      </p:sp>
      <p:sp>
        <p:nvSpPr>
          <p:cNvPr id="55" name="Shape 53"/>
          <p:cNvSpPr/>
          <p:nvPr/>
        </p:nvSpPr>
        <p:spPr>
          <a:xfrm>
            <a:off x="8267700" y="2671763"/>
            <a:ext cx="276225" cy="47625"/>
          </a:xfrm>
          <a:prstGeom prst="rect">
            <a:avLst/>
          </a:prstGeom>
          <a:solidFill>
            <a:srgbClr val="5C4C76"/>
          </a:solidFill>
          <a:ln/>
        </p:spPr>
      </p:sp>
      <p:sp>
        <p:nvSpPr>
          <p:cNvPr id="56" name="Shape 54"/>
          <p:cNvSpPr/>
          <p:nvPr/>
        </p:nvSpPr>
        <p:spPr>
          <a:xfrm>
            <a:off x="8929688" y="2671763"/>
            <a:ext cx="276225" cy="47625"/>
          </a:xfrm>
          <a:prstGeom prst="rect">
            <a:avLst/>
          </a:prstGeom>
          <a:solidFill>
            <a:srgbClr val="5C4C76"/>
          </a:solidFill>
          <a:ln/>
        </p:spPr>
      </p:sp>
      <p:sp>
        <p:nvSpPr>
          <p:cNvPr id="57" name="Shape 55"/>
          <p:cNvSpPr/>
          <p:nvPr/>
        </p:nvSpPr>
        <p:spPr>
          <a:xfrm>
            <a:off x="9591675" y="2671763"/>
            <a:ext cx="276225" cy="47625"/>
          </a:xfrm>
          <a:prstGeom prst="rect">
            <a:avLst/>
          </a:prstGeom>
          <a:solidFill>
            <a:srgbClr val="5C4C76"/>
          </a:solidFill>
          <a:ln/>
        </p:spPr>
      </p:sp>
      <p:sp>
        <p:nvSpPr>
          <p:cNvPr id="58" name="Text 56"/>
          <p:cNvSpPr/>
          <p:nvPr/>
        </p:nvSpPr>
        <p:spPr>
          <a:xfrm>
            <a:off x="8267700" y="2995189"/>
            <a:ext cx="39243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8267700" y="3224150"/>
            <a:ext cx="39243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Weekly co-brand sales, show city minus control</a:t>
            </a:r>
            <a:endParaRPr lang="en-US" sz="975" dirty="0">
              <a:latin typeface="Microsoft YaHei" pitchFamily="34" charset="0"/>
              <a:ea typeface="Microsoft YaHei" pitchFamily="34" charset="-122"/>
              <a:cs typeface="Microsoft YaHei" pitchFamily="34" charset="-120"/>
            </a:endParaRPr>
          </a:p>
        </p:txBody>
      </p:sp>
      <p:sp>
        <p:nvSpPr>
          <p:cNvPr id="60" name="Shape 58"/>
          <p:cNvSpPr/>
          <p:nvPr/>
        </p:nvSpPr>
        <p:spPr>
          <a:xfrm>
            <a:off x="614363" y="3871913"/>
            <a:ext cx="3495675" cy="1876425"/>
          </a:xfrm>
          <a:prstGeom prst="roundRect">
            <a:avLst>
              <a:gd name="adj" fmla="val 5838"/>
            </a:avLst>
          </a:prstGeom>
          <a:solidFill>
            <a:srgbClr val="23173A"/>
          </a:solidFill>
          <a:ln w="9525">
            <a:solidFill>
              <a:srgbClr val="4A3A66"/>
            </a:solidFill>
            <a:prstDash val="solid"/>
          </a:ln>
        </p:spPr>
      </p:sp>
      <p:sp>
        <p:nvSpPr>
          <p:cNvPr id="61" name="Shape 59"/>
          <p:cNvSpPr/>
          <p:nvPr/>
        </p:nvSpPr>
        <p:spPr>
          <a:xfrm>
            <a:off x="948531" y="4075113"/>
            <a:ext cx="34925" cy="69850"/>
          </a:xfrm>
          <a:custGeom>
            <a:avLst/>
            <a:gdLst/>
            <a:ahLst/>
            <a:cxnLst/>
            <a:rect l="l" t="t" r="r" b="b"/>
            <a:pathLst>
              <a:path w="34925" h="69850">
                <a:moveTo>
                  <a:pt x="0" y="0"/>
                </a:moveTo>
                <a:lnTo>
                  <a:pt x="34925" y="34925"/>
                </a:lnTo>
                <a:lnTo>
                  <a:pt x="0" y="69850"/>
                </a:lnTo>
              </a:path>
            </a:pathLst>
          </a:custGeom>
          <a:noFill/>
          <a:ln w="17463">
            <a:solidFill>
              <a:srgbClr val="B3A6C7"/>
            </a:solidFill>
            <a:prstDash val="solid"/>
          </a:ln>
        </p:spPr>
      </p:sp>
      <p:sp>
        <p:nvSpPr>
          <p:cNvPr id="62" name="Shape 60"/>
          <p:cNvSpPr/>
          <p:nvPr/>
        </p:nvSpPr>
        <p:spPr>
          <a:xfrm>
            <a:off x="826294" y="4110038"/>
            <a:ext cx="157163" cy="43656"/>
          </a:xfrm>
          <a:custGeom>
            <a:avLst/>
            <a:gdLst/>
            <a:ahLst/>
            <a:cxnLst/>
            <a:rect l="l" t="t" r="r" b="b"/>
            <a:pathLst>
              <a:path w="157163" h="43656">
                <a:moveTo>
                  <a:pt x="0" y="43656"/>
                </a:moveTo>
                <a:lnTo>
                  <a:pt x="0" y="34925"/>
                </a:lnTo>
                <a:arcTo hR="34925" wR="34925" stAng="10800000" swAng="5400000"/>
                <a:lnTo>
                  <a:pt x="157163" y="0"/>
                </a:lnTo>
              </a:path>
            </a:pathLst>
          </a:custGeom>
          <a:noFill/>
          <a:ln w="17463">
            <a:solidFill>
              <a:srgbClr val="B3A6C7"/>
            </a:solidFill>
            <a:prstDash val="solid"/>
          </a:ln>
        </p:spPr>
      </p:sp>
      <p:sp>
        <p:nvSpPr>
          <p:cNvPr id="63" name="Shape 61"/>
          <p:cNvSpPr/>
          <p:nvPr/>
        </p:nvSpPr>
        <p:spPr>
          <a:xfrm>
            <a:off x="826294" y="4179888"/>
            <a:ext cx="34925" cy="69850"/>
          </a:xfrm>
          <a:custGeom>
            <a:avLst/>
            <a:gdLst/>
            <a:ahLst/>
            <a:cxnLst/>
            <a:rect l="l" t="t" r="r" b="b"/>
            <a:pathLst>
              <a:path w="34925" h="69850">
                <a:moveTo>
                  <a:pt x="34925" y="69850"/>
                </a:moveTo>
                <a:lnTo>
                  <a:pt x="0" y="34925"/>
                </a:lnTo>
                <a:lnTo>
                  <a:pt x="34925" y="0"/>
                </a:lnTo>
              </a:path>
            </a:pathLst>
          </a:custGeom>
          <a:noFill/>
          <a:ln w="17463">
            <a:solidFill>
              <a:srgbClr val="B3A6C7"/>
            </a:solidFill>
            <a:prstDash val="solid"/>
          </a:ln>
        </p:spPr>
      </p:sp>
      <p:sp>
        <p:nvSpPr>
          <p:cNvPr id="64" name="Shape 62"/>
          <p:cNvSpPr/>
          <p:nvPr/>
        </p:nvSpPr>
        <p:spPr>
          <a:xfrm>
            <a:off x="826294" y="4171156"/>
            <a:ext cx="157163" cy="43656"/>
          </a:xfrm>
          <a:custGeom>
            <a:avLst/>
            <a:gdLst/>
            <a:ahLst/>
            <a:cxnLst/>
            <a:rect l="l" t="t" r="r" b="b"/>
            <a:pathLst>
              <a:path w="157163" h="43656">
                <a:moveTo>
                  <a:pt x="157163" y="0"/>
                </a:moveTo>
                <a:lnTo>
                  <a:pt x="157163" y="8731"/>
                </a:lnTo>
                <a:arcTo hR="34925" wR="34925" stAng="0" swAng="5400000"/>
                <a:lnTo>
                  <a:pt x="0" y="43656"/>
                </a:lnTo>
              </a:path>
            </a:pathLst>
          </a:custGeom>
          <a:noFill/>
          <a:ln w="17463">
            <a:solidFill>
              <a:srgbClr val="B3A6C7"/>
            </a:solidFill>
            <a:prstDash val="solid"/>
          </a:ln>
        </p:spPr>
      </p:sp>
      <p:sp>
        <p:nvSpPr>
          <p:cNvPr id="65" name="Text 63"/>
          <p:cNvSpPr/>
          <p:nvPr/>
        </p:nvSpPr>
        <p:spPr>
          <a:xfrm>
            <a:off x="1123950" y="4073321"/>
            <a:ext cx="110680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30-day repeat</a:t>
            </a:r>
            <a:endParaRPr lang="en-US" sz="1275" dirty="0">
              <a:latin typeface="Microsoft YaHei" pitchFamily="34" charset="0"/>
              <a:ea typeface="Microsoft YaHei" pitchFamily="34" charset="-122"/>
              <a:cs typeface="Microsoft YaHei" pitchFamily="34" charset="-120"/>
            </a:endParaRPr>
          </a:p>
        </p:txBody>
      </p:sp>
      <p:sp>
        <p:nvSpPr>
          <p:cNvPr id="66" name="Shape 64"/>
          <p:cNvSpPr/>
          <p:nvPr/>
        </p:nvSpPr>
        <p:spPr>
          <a:xfrm>
            <a:off x="800100" y="4710113"/>
            <a:ext cx="276225" cy="47625"/>
          </a:xfrm>
          <a:prstGeom prst="rect">
            <a:avLst/>
          </a:prstGeom>
          <a:solidFill>
            <a:srgbClr val="5C4C76"/>
          </a:solidFill>
          <a:ln/>
        </p:spPr>
      </p:sp>
      <p:sp>
        <p:nvSpPr>
          <p:cNvPr id="67" name="Shape 65"/>
          <p:cNvSpPr/>
          <p:nvPr/>
        </p:nvSpPr>
        <p:spPr>
          <a:xfrm>
            <a:off x="1462088" y="4710113"/>
            <a:ext cx="276225" cy="47625"/>
          </a:xfrm>
          <a:prstGeom prst="rect">
            <a:avLst/>
          </a:prstGeom>
          <a:solidFill>
            <a:srgbClr val="5C4C76"/>
          </a:solidFill>
          <a:ln/>
        </p:spPr>
      </p:sp>
      <p:sp>
        <p:nvSpPr>
          <p:cNvPr id="68" name="Shape 66"/>
          <p:cNvSpPr/>
          <p:nvPr/>
        </p:nvSpPr>
        <p:spPr>
          <a:xfrm>
            <a:off x="2124075" y="4710113"/>
            <a:ext cx="276225" cy="47625"/>
          </a:xfrm>
          <a:prstGeom prst="rect">
            <a:avLst/>
          </a:prstGeom>
          <a:solidFill>
            <a:srgbClr val="5C4C76"/>
          </a:solidFill>
          <a:ln/>
        </p:spPr>
      </p:sp>
      <p:sp>
        <p:nvSpPr>
          <p:cNvPr id="69" name="Text 67"/>
          <p:cNvSpPr/>
          <p:nvPr/>
        </p:nvSpPr>
        <p:spPr>
          <a:xfrm>
            <a:off x="800100" y="5033539"/>
            <a:ext cx="113919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70" name="Text 68"/>
          <p:cNvSpPr/>
          <p:nvPr/>
        </p:nvSpPr>
        <p:spPr>
          <a:xfrm>
            <a:off x="800100" y="5262500"/>
            <a:ext cx="113919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Scanned members who buy again within 30 days</a:t>
            </a:r>
            <a:endParaRPr lang="en-US" sz="975" dirty="0">
              <a:latin typeface="Microsoft YaHei" pitchFamily="34" charset="0"/>
              <a:ea typeface="Microsoft YaHei" pitchFamily="34" charset="-122"/>
              <a:cs typeface="Microsoft YaHei" pitchFamily="34" charset="-120"/>
            </a:endParaRPr>
          </a:p>
        </p:txBody>
      </p:sp>
      <p:sp>
        <p:nvSpPr>
          <p:cNvPr id="71" name="Shape 69"/>
          <p:cNvSpPr/>
          <p:nvPr/>
        </p:nvSpPr>
        <p:spPr>
          <a:xfrm>
            <a:off x="4348163" y="3871913"/>
            <a:ext cx="3495675" cy="1876425"/>
          </a:xfrm>
          <a:prstGeom prst="roundRect">
            <a:avLst>
              <a:gd name="adj" fmla="val 5838"/>
            </a:avLst>
          </a:prstGeom>
          <a:solidFill>
            <a:srgbClr val="23173A"/>
          </a:solidFill>
          <a:ln w="9525">
            <a:solidFill>
              <a:srgbClr val="4A3A66"/>
            </a:solidFill>
            <a:prstDash val="solid"/>
          </a:ln>
        </p:spPr>
      </p:sp>
      <p:sp>
        <p:nvSpPr>
          <p:cNvPr id="72" name="Shape 70"/>
          <p:cNvSpPr/>
          <p:nvPr/>
        </p:nvSpPr>
        <p:spPr>
          <a:xfrm>
            <a:off x="4551363" y="4101306"/>
            <a:ext cx="174625" cy="122238"/>
          </a:xfrm>
          <a:custGeom>
            <a:avLst/>
            <a:gdLst/>
            <a:ahLst/>
            <a:cxnLst/>
            <a:rect l="l" t="t" r="r" b="b"/>
            <a:pathLst>
              <a:path w="174625" h="122238">
                <a:moveTo>
                  <a:pt x="0" y="34925"/>
                </a:moveTo>
                <a:arcTo hR="26194" wR="26194" stAng="16200000" swAng="10800000"/>
                <a:lnTo>
                  <a:pt x="0" y="104775"/>
                </a:lnTo>
                <a:arcTo hR="17463" wR="17463" stAng="10800000" swAng="-5400000"/>
                <a:lnTo>
                  <a:pt x="157163" y="122238"/>
                </a:lnTo>
                <a:arcTo hR="17463" wR="17463" stAng="5400000" swAng="-5400000"/>
                <a:lnTo>
                  <a:pt x="174625" y="87313"/>
                </a:lnTo>
                <a:arcTo hR="26194" wR="26194" stAng="5400000" swAng="10800000"/>
                <a:lnTo>
                  <a:pt x="174625" y="17463"/>
                </a:lnTo>
                <a:arcTo hR="17463" wR="17463" stAng="0" swAng="-5400000"/>
                <a:lnTo>
                  <a:pt x="17463" y="0"/>
                </a:lnTo>
                <a:arcTo hR="17463" wR="17463" stAng="16200000" swAng="-5400000"/>
                <a:close/>
              </a:path>
            </a:pathLst>
          </a:custGeom>
          <a:noFill/>
          <a:ln w="17463">
            <a:solidFill>
              <a:srgbClr val="B3A6C7"/>
            </a:solidFill>
            <a:prstDash val="solid"/>
          </a:ln>
        </p:spPr>
      </p:sp>
      <p:sp>
        <p:nvSpPr>
          <p:cNvPr id="73" name="Shape 71"/>
          <p:cNvSpPr/>
          <p:nvPr/>
        </p:nvSpPr>
        <p:spPr>
          <a:xfrm>
            <a:off x="4647406" y="4101306"/>
            <a:ext cx="6548" cy="17463"/>
          </a:xfrm>
          <a:custGeom>
            <a:avLst/>
            <a:gdLst/>
            <a:ahLst/>
            <a:cxnLst/>
            <a:rect l="l" t="t" r="r" b="b"/>
            <a:pathLst>
              <a:path w="6548" h="17463">
                <a:moveTo>
                  <a:pt x="0" y="0"/>
                </a:moveTo>
                <a:lnTo>
                  <a:pt x="0" y="17463"/>
                </a:lnTo>
              </a:path>
            </a:pathLst>
          </a:custGeom>
          <a:noFill/>
          <a:ln w="17463">
            <a:solidFill>
              <a:srgbClr val="B3A6C7"/>
            </a:solidFill>
            <a:prstDash val="solid"/>
          </a:ln>
        </p:spPr>
      </p:sp>
      <p:sp>
        <p:nvSpPr>
          <p:cNvPr id="74" name="Shape 72"/>
          <p:cNvSpPr/>
          <p:nvPr/>
        </p:nvSpPr>
        <p:spPr>
          <a:xfrm>
            <a:off x="4647406" y="4206081"/>
            <a:ext cx="6548" cy="17463"/>
          </a:xfrm>
          <a:custGeom>
            <a:avLst/>
            <a:gdLst/>
            <a:ahLst/>
            <a:cxnLst/>
            <a:rect l="l" t="t" r="r" b="b"/>
            <a:pathLst>
              <a:path w="6548" h="17463">
                <a:moveTo>
                  <a:pt x="0" y="0"/>
                </a:moveTo>
                <a:lnTo>
                  <a:pt x="0" y="17463"/>
                </a:lnTo>
              </a:path>
            </a:pathLst>
          </a:custGeom>
          <a:noFill/>
          <a:ln w="17463">
            <a:solidFill>
              <a:srgbClr val="B3A6C7"/>
            </a:solidFill>
            <a:prstDash val="solid"/>
          </a:ln>
        </p:spPr>
      </p:sp>
      <p:sp>
        <p:nvSpPr>
          <p:cNvPr id="75" name="Shape 73"/>
          <p:cNvSpPr/>
          <p:nvPr/>
        </p:nvSpPr>
        <p:spPr>
          <a:xfrm>
            <a:off x="4647406" y="4153694"/>
            <a:ext cx="6548" cy="17463"/>
          </a:xfrm>
          <a:custGeom>
            <a:avLst/>
            <a:gdLst/>
            <a:ahLst/>
            <a:cxnLst/>
            <a:rect l="l" t="t" r="r" b="b"/>
            <a:pathLst>
              <a:path w="6548" h="17463">
                <a:moveTo>
                  <a:pt x="0" y="0"/>
                </a:moveTo>
                <a:lnTo>
                  <a:pt x="0" y="17463"/>
                </a:lnTo>
              </a:path>
            </a:pathLst>
          </a:custGeom>
          <a:noFill/>
          <a:ln w="17463">
            <a:solidFill>
              <a:srgbClr val="B3A6C7"/>
            </a:solidFill>
            <a:prstDash val="solid"/>
          </a:ln>
        </p:spPr>
      </p:sp>
      <p:sp>
        <p:nvSpPr>
          <p:cNvPr id="76" name="Text 74"/>
          <p:cNvSpPr/>
          <p:nvPr/>
        </p:nvSpPr>
        <p:spPr>
          <a:xfrm>
            <a:off x="4857750" y="4073321"/>
            <a:ext cx="73342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Stub swaps</a:t>
            </a:r>
            <a:endParaRPr lang="en-US" sz="1275" dirty="0">
              <a:latin typeface="Microsoft YaHei" pitchFamily="34" charset="0"/>
              <a:ea typeface="Microsoft YaHei" pitchFamily="34" charset="-122"/>
              <a:cs typeface="Microsoft YaHei" pitchFamily="34" charset="-120"/>
            </a:endParaRPr>
          </a:p>
        </p:txBody>
      </p:sp>
      <p:sp>
        <p:nvSpPr>
          <p:cNvPr id="77" name="Shape 75"/>
          <p:cNvSpPr/>
          <p:nvPr/>
        </p:nvSpPr>
        <p:spPr>
          <a:xfrm>
            <a:off x="4533900" y="4710113"/>
            <a:ext cx="276225" cy="47625"/>
          </a:xfrm>
          <a:prstGeom prst="rect">
            <a:avLst/>
          </a:prstGeom>
          <a:solidFill>
            <a:srgbClr val="5C4C76"/>
          </a:solidFill>
          <a:ln/>
        </p:spPr>
      </p:sp>
      <p:sp>
        <p:nvSpPr>
          <p:cNvPr id="78" name="Shape 76"/>
          <p:cNvSpPr/>
          <p:nvPr/>
        </p:nvSpPr>
        <p:spPr>
          <a:xfrm>
            <a:off x="5195888" y="4710113"/>
            <a:ext cx="276225" cy="47625"/>
          </a:xfrm>
          <a:prstGeom prst="rect">
            <a:avLst/>
          </a:prstGeom>
          <a:solidFill>
            <a:srgbClr val="5C4C76"/>
          </a:solidFill>
          <a:ln/>
        </p:spPr>
      </p:sp>
      <p:sp>
        <p:nvSpPr>
          <p:cNvPr id="79" name="Shape 77"/>
          <p:cNvSpPr/>
          <p:nvPr/>
        </p:nvSpPr>
        <p:spPr>
          <a:xfrm>
            <a:off x="5857875" y="4710113"/>
            <a:ext cx="276225" cy="47625"/>
          </a:xfrm>
          <a:prstGeom prst="rect">
            <a:avLst/>
          </a:prstGeom>
          <a:solidFill>
            <a:srgbClr val="5C4C76"/>
          </a:solidFill>
          <a:ln/>
        </p:spPr>
      </p:sp>
      <p:sp>
        <p:nvSpPr>
          <p:cNvPr id="80" name="Text 78"/>
          <p:cNvSpPr/>
          <p:nvPr/>
        </p:nvSpPr>
        <p:spPr>
          <a:xfrm>
            <a:off x="4533900" y="5033539"/>
            <a:ext cx="76581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81" name="Text 79"/>
          <p:cNvSpPr/>
          <p:nvPr/>
        </p:nvSpPr>
        <p:spPr>
          <a:xfrm>
            <a:off x="4533900" y="5262500"/>
            <a:ext cx="76581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Stub redemptions, by city and merchant</a:t>
            </a:r>
            <a:endParaRPr lang="en-US" sz="975" dirty="0">
              <a:latin typeface="Microsoft YaHei" pitchFamily="34" charset="0"/>
              <a:ea typeface="Microsoft YaHei" pitchFamily="34" charset="-122"/>
              <a:cs typeface="Microsoft YaHei" pitchFamily="34" charset="-120"/>
            </a:endParaRPr>
          </a:p>
        </p:txBody>
      </p:sp>
      <p:sp>
        <p:nvSpPr>
          <p:cNvPr id="82" name="Shape 80"/>
          <p:cNvSpPr/>
          <p:nvPr/>
        </p:nvSpPr>
        <p:spPr>
          <a:xfrm>
            <a:off x="8081962" y="3871913"/>
            <a:ext cx="3495675" cy="1876425"/>
          </a:xfrm>
          <a:prstGeom prst="roundRect">
            <a:avLst>
              <a:gd name="adj" fmla="val 5838"/>
            </a:avLst>
          </a:prstGeom>
          <a:solidFill>
            <a:srgbClr val="23173A"/>
          </a:solidFill>
          <a:ln w="9525">
            <a:solidFill>
              <a:srgbClr val="4A3A66"/>
            </a:solidFill>
            <a:prstDash val="solid"/>
          </a:ln>
        </p:spPr>
      </p:sp>
      <p:sp>
        <p:nvSpPr>
          <p:cNvPr id="83" name="Shape 81"/>
          <p:cNvSpPr/>
          <p:nvPr/>
        </p:nvSpPr>
        <p:spPr>
          <a:xfrm>
            <a:off x="8285165" y="4075115"/>
            <a:ext cx="174625" cy="174626"/>
          </a:xfrm>
          <a:custGeom>
            <a:avLst/>
            <a:gdLst/>
            <a:ahLst/>
            <a:cxnLst/>
            <a:rect l="l" t="t" r="r" b="b"/>
            <a:pathLst>
              <a:path w="174625" h="174626">
                <a:moveTo>
                  <a:pt x="8659" y="125221"/>
                </a:moveTo>
                <a:arcTo hR="17463" wR="17463" stAng="20302530" swAng="2042324"/>
                <a:lnTo>
                  <a:pt x="181" y="164136"/>
                </a:lnTo>
                <a:arcTo hR="8731" wR="8731" stAng="11497328" swAng="-6989087"/>
                <a:lnTo>
                  <a:pt x="40772" y="165620"/>
                </a:lnTo>
                <a:arcTo hR="17463" wR="17463" stAng="15526849" swAng="1920527"/>
                <a:arcTo hR="87313" wR="87313" stAng="6901948" swAng="-19245891"/>
              </a:path>
            </a:pathLst>
          </a:custGeom>
          <a:noFill/>
          <a:ln w="17463">
            <a:solidFill>
              <a:srgbClr val="B3A6C7"/>
            </a:solidFill>
            <a:prstDash val="solid"/>
          </a:ln>
        </p:spPr>
      </p:sp>
      <p:sp>
        <p:nvSpPr>
          <p:cNvPr id="84" name="Shape 82"/>
          <p:cNvSpPr/>
          <p:nvPr/>
        </p:nvSpPr>
        <p:spPr>
          <a:xfrm>
            <a:off x="8372475" y="4127500"/>
            <a:ext cx="6548" cy="34925"/>
          </a:xfrm>
          <a:custGeom>
            <a:avLst/>
            <a:gdLst/>
            <a:ahLst/>
            <a:cxnLst/>
            <a:rect l="l" t="t" r="r" b="b"/>
            <a:pathLst>
              <a:path w="6548" h="34925">
                <a:moveTo>
                  <a:pt x="0" y="0"/>
                </a:moveTo>
                <a:lnTo>
                  <a:pt x="0" y="34925"/>
                </a:lnTo>
              </a:path>
            </a:pathLst>
          </a:custGeom>
          <a:noFill/>
          <a:ln w="17463">
            <a:solidFill>
              <a:srgbClr val="B3A6C7"/>
            </a:solidFill>
            <a:prstDash val="solid"/>
          </a:ln>
        </p:spPr>
      </p:sp>
      <p:sp>
        <p:nvSpPr>
          <p:cNvPr id="85" name="Shape 83"/>
          <p:cNvSpPr/>
          <p:nvPr/>
        </p:nvSpPr>
        <p:spPr>
          <a:xfrm>
            <a:off x="8372475" y="4197350"/>
            <a:ext cx="6548" cy="6548"/>
          </a:xfrm>
          <a:custGeom>
            <a:avLst/>
            <a:gdLst/>
            <a:ahLst/>
            <a:cxnLst/>
            <a:rect l="l" t="t" r="r" b="b"/>
            <a:pathLst>
              <a:path w="6548" h="6548">
                <a:moveTo>
                  <a:pt x="0" y="0"/>
                </a:moveTo>
                <a:lnTo>
                  <a:pt x="87" y="0"/>
                </a:lnTo>
              </a:path>
            </a:pathLst>
          </a:custGeom>
          <a:noFill/>
          <a:ln w="17463">
            <a:solidFill>
              <a:srgbClr val="B3A6C7"/>
            </a:solidFill>
            <a:prstDash val="solid"/>
          </a:ln>
        </p:spPr>
      </p:sp>
      <p:sp>
        <p:nvSpPr>
          <p:cNvPr id="86" name="Text 84"/>
          <p:cNvSpPr/>
          <p:nvPr/>
        </p:nvSpPr>
        <p:spPr>
          <a:xfrm>
            <a:off x="8591550" y="4073321"/>
            <a:ext cx="3600450" cy="194310"/>
          </a:xfrm>
          <a:prstGeom prst="rect">
            <a:avLst/>
          </a:prstGeom>
          <a:noFill/>
          <a:ln/>
        </p:spPr>
        <p:txBody>
          <a:bodyPr wrap="none" lIns="0" tIns="0" rIns="0" bIns="0" rtlCol="0" anchor="t"/>
          <a:lstStyle/>
          <a:p>
            <a:pPr algn="l" indent="0" marL="0">
              <a:buNone/>
            </a:pPr>
            <a:r>
              <a:rPr lang="en-US" sz="1275" b="1" dirty="0">
                <a:solidFill>
                  <a:srgbClr val="F6F2F9"/>
                </a:solidFill>
                <a:latin typeface="Microsoft YaHei" pitchFamily="34" charset="0"/>
                <a:ea typeface="Microsoft YaHei" pitchFamily="34" charset="-122"/>
                <a:cs typeface="Microsoft YaHei" pitchFamily="34" charset="-120"/>
              </a:rPr>
              <a:t>Sentiment</a:t>
            </a:r>
            <a:endParaRPr lang="en-US" sz="1275" dirty="0">
              <a:latin typeface="Microsoft YaHei" pitchFamily="34" charset="0"/>
              <a:ea typeface="Microsoft YaHei" pitchFamily="34" charset="-122"/>
              <a:cs typeface="Microsoft YaHei" pitchFamily="34" charset="-120"/>
            </a:endParaRPr>
          </a:p>
        </p:txBody>
      </p:sp>
      <p:sp>
        <p:nvSpPr>
          <p:cNvPr id="87" name="Shape 85"/>
          <p:cNvSpPr/>
          <p:nvPr/>
        </p:nvSpPr>
        <p:spPr>
          <a:xfrm>
            <a:off x="8267700" y="4710113"/>
            <a:ext cx="276225" cy="47625"/>
          </a:xfrm>
          <a:prstGeom prst="rect">
            <a:avLst/>
          </a:prstGeom>
          <a:solidFill>
            <a:srgbClr val="5C4C76"/>
          </a:solidFill>
          <a:ln/>
        </p:spPr>
      </p:sp>
      <p:sp>
        <p:nvSpPr>
          <p:cNvPr id="88" name="Shape 86"/>
          <p:cNvSpPr/>
          <p:nvPr/>
        </p:nvSpPr>
        <p:spPr>
          <a:xfrm>
            <a:off x="8929688" y="4710113"/>
            <a:ext cx="276225" cy="47625"/>
          </a:xfrm>
          <a:prstGeom prst="rect">
            <a:avLst/>
          </a:prstGeom>
          <a:solidFill>
            <a:srgbClr val="5C4C76"/>
          </a:solidFill>
          <a:ln/>
        </p:spPr>
      </p:sp>
      <p:sp>
        <p:nvSpPr>
          <p:cNvPr id="89" name="Shape 87"/>
          <p:cNvSpPr/>
          <p:nvPr/>
        </p:nvSpPr>
        <p:spPr>
          <a:xfrm>
            <a:off x="9591675" y="4710113"/>
            <a:ext cx="276225" cy="47625"/>
          </a:xfrm>
          <a:prstGeom prst="rect">
            <a:avLst/>
          </a:prstGeom>
          <a:solidFill>
            <a:srgbClr val="5C4C76"/>
          </a:solidFill>
          <a:ln/>
        </p:spPr>
      </p:sp>
      <p:sp>
        <p:nvSpPr>
          <p:cNvPr id="90" name="Text 88"/>
          <p:cNvSpPr/>
          <p:nvPr/>
        </p:nvSpPr>
        <p:spPr>
          <a:xfrm>
            <a:off x="8267700" y="5033539"/>
            <a:ext cx="3924300" cy="137160"/>
          </a:xfrm>
          <a:prstGeom prst="rect">
            <a:avLst/>
          </a:prstGeom>
          <a:noFill/>
          <a:ln/>
        </p:spPr>
        <p:txBody>
          <a:bodyPr wrap="none" lIns="0" tIns="0" rIns="0" bIns="0" rtlCol="0" anchor="t"/>
          <a:lstStyle/>
          <a:p>
            <a:pPr algn="l" indent="0" marL="0">
              <a:buNone/>
            </a:pPr>
            <a:r>
              <a:rPr lang="en-US" sz="900" b="1" dirty="0">
                <a:solidFill>
                  <a:srgbClr val="F0B429"/>
                </a:solidFill>
                <a:latin typeface="Microsoft YaHei" pitchFamily="34" charset="0"/>
                <a:ea typeface="Microsoft YaHei" pitchFamily="34" charset="-122"/>
                <a:cs typeface="Microsoft YaHei" pitchFamily="34" charset="-120"/>
              </a:rPr>
              <a:t>Target: set after the first stop</a:t>
            </a:r>
            <a:endParaRPr lang="en-US" sz="900" dirty="0">
              <a:latin typeface="Microsoft YaHei" pitchFamily="34" charset="0"/>
              <a:ea typeface="Microsoft YaHei" pitchFamily="34" charset="-122"/>
              <a:cs typeface="Microsoft YaHei" pitchFamily="34" charset="-120"/>
            </a:endParaRPr>
          </a:p>
        </p:txBody>
      </p:sp>
      <p:sp>
        <p:nvSpPr>
          <p:cNvPr id="91" name="Text 89"/>
          <p:cNvSpPr/>
          <p:nvPr/>
        </p:nvSpPr>
        <p:spPr>
          <a:xfrm>
            <a:off x="8267700" y="5262500"/>
            <a:ext cx="39243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Negative share. A trigger starts the 4-hour drill</a:t>
            </a:r>
            <a:endParaRPr lang="en-US" sz="975" dirty="0">
              <a:latin typeface="Microsoft YaHei" pitchFamily="34" charset="0"/>
              <a:ea typeface="Microsoft YaHei" pitchFamily="34" charset="-122"/>
              <a:cs typeface="Microsoft YaHei" pitchFamily="34" charset="-120"/>
            </a:endParaRPr>
          </a:p>
        </p:txBody>
      </p:sp>
      <p:sp>
        <p:nvSpPr>
          <p:cNvPr id="92" name="Text 90"/>
          <p:cNvSpPr/>
          <p:nvPr/>
        </p:nvSpPr>
        <p:spPr>
          <a:xfrm>
            <a:off x="609600" y="5977237"/>
            <a:ext cx="11582400"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The board goes to management weekly. No code, no project.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030130" y="324792"/>
            <a:ext cx="97079" cy="55551"/>
          </a:xfrm>
          <a:custGeom>
            <a:avLst/>
            <a:gdLst/>
            <a:ahLst/>
            <a:cxnLst/>
            <a:rect l="l" t="t" r="r" b="b"/>
            <a:pathLst>
              <a:path w="97079" h="55551">
                <a:moveTo>
                  <a:pt x="12488" y="8202"/>
                </a:moveTo>
                <a:lnTo>
                  <a:pt x="78687" y="105"/>
                </a:lnTo>
                <a:arcTo hR="14288" wR="14288" stAng="15781983" swAng="5383881"/>
                <a:lnTo>
                  <a:pt x="96975" y="31443"/>
                </a:lnTo>
                <a:arcTo hR="14288" wR="14288" stAng="21184795" swAng="5403820"/>
                <a:lnTo>
                  <a:pt x="18298" y="55446"/>
                </a:lnTo>
                <a:arcTo hR="14288" wR="14288" stAng="4981983" swAng="5383881"/>
                <a:lnTo>
                  <a:pt x="105" y="24108"/>
                </a:lnTo>
                <a:arcTo hR="14288" wR="14288" stAng="10381983" swAng="5383881"/>
                <a:close/>
              </a:path>
            </a:pathLst>
          </a:custGeom>
          <a:solidFill>
            <a:srgbClr val="E84F8A">
              <a:alpha val="90000"/>
            </a:srgbClr>
          </a:solidFill>
          <a:ln/>
        </p:spPr>
      </p:sp>
      <p:sp>
        <p:nvSpPr>
          <p:cNvPr id="4" name="Shape 2"/>
          <p:cNvSpPr/>
          <p:nvPr/>
        </p:nvSpPr>
        <p:spPr>
          <a:xfrm>
            <a:off x="10472110" y="496603"/>
            <a:ext cx="123270" cy="90764"/>
          </a:xfrm>
          <a:custGeom>
            <a:avLst/>
            <a:gdLst/>
            <a:ahLst/>
            <a:cxnLst/>
            <a:rect l="l" t="t" r="r" b="b"/>
            <a:pathLst>
              <a:path w="123270" h="90764">
                <a:moveTo>
                  <a:pt x="26535" y="2031"/>
                </a:moveTo>
                <a:lnTo>
                  <a:pt x="116356" y="56037"/>
                </a:lnTo>
                <a:arcTo hR="14288" wR="14288" stAng="18064270" swAng="5402827"/>
                <a:lnTo>
                  <a:pt x="116356" y="83850"/>
                </a:lnTo>
                <a:arcTo hR="14288" wR="14288" stAng="1864270" swAng="5402827"/>
                <a:lnTo>
                  <a:pt x="6914" y="34701"/>
                </a:lnTo>
                <a:arcTo hR="14288" wR="14288" stAng="7264270" swAng="5402827"/>
                <a:lnTo>
                  <a:pt x="6914" y="6984"/>
                </a:lnTo>
                <a:arcTo hR="14288" wR="14288" stAng="12644629" swAng="5410695"/>
                <a:close/>
              </a:path>
            </a:pathLst>
          </a:custGeom>
          <a:solidFill>
            <a:srgbClr val="F0B429">
              <a:alpha val="90000"/>
            </a:srgbClr>
          </a:solidFill>
          <a:ln/>
        </p:spPr>
      </p:sp>
      <p:sp>
        <p:nvSpPr>
          <p:cNvPr id="5" name="Shape 3"/>
          <p:cNvSpPr/>
          <p:nvPr/>
        </p:nvSpPr>
        <p:spPr>
          <a:xfrm>
            <a:off x="11449511" y="91934"/>
            <a:ext cx="150697" cy="129728"/>
          </a:xfrm>
          <a:custGeom>
            <a:avLst/>
            <a:gdLst/>
            <a:ahLst/>
            <a:cxnLst/>
            <a:rect l="l" t="t" r="r" b="b"/>
            <a:pathLst>
              <a:path w="150697" h="129728">
                <a:moveTo>
                  <a:pt x="8969" y="40273"/>
                </a:moveTo>
                <a:lnTo>
                  <a:pt x="106124" y="1030"/>
                </a:lnTo>
                <a:arcTo hR="14288" wR="14288" stAng="14886681" swAng="5393430"/>
                <a:lnTo>
                  <a:pt x="149653" y="70753"/>
                </a:lnTo>
                <a:arcTo hR="14288" wR="14288" stAng="20278030" swAng="5380825"/>
                <a:lnTo>
                  <a:pt x="44688" y="128665"/>
                </a:lnTo>
                <a:arcTo hR="14288" wR="14288" stAng="4065420" swAng="5423300"/>
                <a:lnTo>
                  <a:pt x="1063" y="58942"/>
                </a:lnTo>
                <a:arcTo hR="14288" wR="14288" stAng="9465420" swAng="5423300"/>
                <a:close/>
              </a:path>
            </a:pathLst>
          </a:custGeom>
          <a:solidFill>
            <a:srgbClr val="4FC1E9">
              <a:alpha val="90000"/>
            </a:srgbClr>
          </a:solidFill>
          <a:ln/>
        </p:spPr>
      </p:sp>
      <p:sp>
        <p:nvSpPr>
          <p:cNvPr id="6" name="Shape 4"/>
          <p:cNvSpPr/>
          <p:nvPr/>
        </p:nvSpPr>
        <p:spPr>
          <a:xfrm>
            <a:off x="10697997" y="414915"/>
            <a:ext cx="94215" cy="61425"/>
          </a:xfrm>
          <a:custGeom>
            <a:avLst/>
            <a:gdLst/>
            <a:ahLst/>
            <a:cxnLst/>
            <a:rect l="l" t="t" r="r" b="b"/>
            <a:pathLst>
              <a:path w="94215" h="61425">
                <a:moveTo>
                  <a:pt x="9151" y="24855"/>
                </a:moveTo>
                <a:lnTo>
                  <a:pt x="71444" y="947"/>
                </a:lnTo>
                <a:arcTo hR="14288" wR="14288" stAng="14941411" swAng="5415661"/>
                <a:lnTo>
                  <a:pt x="93256" y="18092"/>
                </a:lnTo>
                <a:arcTo hR="14288" wR="14288" stAng="20333237" swAng="5402445"/>
                <a:lnTo>
                  <a:pt x="22867" y="60478"/>
                </a:lnTo>
                <a:arcTo hR="14288" wR="14288" stAng="4141411" swAng="5415661"/>
                <a:lnTo>
                  <a:pt x="959" y="43333"/>
                </a:lnTo>
                <a:arcTo hR="14288" wR="14288" stAng="9533237" swAng="5402445"/>
                <a:close/>
              </a:path>
            </a:pathLst>
          </a:custGeom>
          <a:solidFill>
            <a:srgbClr val="9BE36D">
              <a:alpha val="90000"/>
            </a:srgbClr>
          </a:solidFill>
          <a:ln/>
        </p:spPr>
      </p:sp>
      <p:sp>
        <p:nvSpPr>
          <p:cNvPr id="7" name="Shape 5"/>
          <p:cNvSpPr/>
          <p:nvPr/>
        </p:nvSpPr>
        <p:spPr>
          <a:xfrm>
            <a:off x="11863331" y="245320"/>
            <a:ext cx="121781" cy="121627"/>
          </a:xfrm>
          <a:custGeom>
            <a:avLst/>
            <a:gdLst/>
            <a:ahLst/>
            <a:cxnLst/>
            <a:rect l="l" t="t" r="r" b="b"/>
            <a:pathLst>
              <a:path w="121781" h="121627">
                <a:moveTo>
                  <a:pt x="79781" y="5854"/>
                </a:moveTo>
                <a:lnTo>
                  <a:pt x="119024" y="59766"/>
                </a:lnTo>
                <a:arcTo hR="14288" wR="14288" stAng="19428616" swAng="5414439"/>
                <a:lnTo>
                  <a:pt x="61874" y="118916"/>
                </a:lnTo>
                <a:arcTo hR="14288" wR="14288" stAng="3247143" swAng="5382429"/>
                <a:lnTo>
                  <a:pt x="2724" y="61861"/>
                </a:lnTo>
                <a:arcTo hR="14288" wR="14288" stAng="8642021" swAng="5419557"/>
                <a:lnTo>
                  <a:pt x="59874" y="2711"/>
                </a:lnTo>
                <a:arcTo hR="14288" wR="14288" stAng="14047143" swAng="5382429"/>
                <a:close/>
              </a:path>
            </a:pathLst>
          </a:custGeom>
          <a:solidFill>
            <a:srgbClr val="E84F8A">
              <a:alpha val="90000"/>
            </a:srgbClr>
          </a:solidFill>
          <a:ln/>
        </p:spPr>
      </p:sp>
      <p:sp>
        <p:nvSpPr>
          <p:cNvPr id="8" name="Shape 6"/>
          <p:cNvSpPr/>
          <p:nvPr/>
        </p:nvSpPr>
        <p:spPr>
          <a:xfrm>
            <a:off x="11495143" y="143339"/>
            <a:ext cx="59452" cy="96226"/>
          </a:xfrm>
          <a:custGeom>
            <a:avLst/>
            <a:gdLst/>
            <a:ahLst/>
            <a:cxnLst/>
            <a:rect l="l" t="t" r="r" b="b"/>
            <a:pathLst>
              <a:path w="59452" h="96226">
                <a:moveTo>
                  <a:pt x="13819" y="964"/>
                </a:moveTo>
                <a:lnTo>
                  <a:pt x="42299" y="12"/>
                </a:lnTo>
                <a:arcTo hR="14288" wR="14288" stAng="16059813" swAng="5405500"/>
                <a:lnTo>
                  <a:pt x="59444" y="80403"/>
                </a:lnTo>
                <a:arcTo hR="14288" wR="14288" stAng="21483541" swAng="5403820"/>
                <a:lnTo>
                  <a:pt x="17153" y="96214"/>
                </a:lnTo>
                <a:arcTo hR="14288" wR="14288" stAng="5260635" swAng="5427579"/>
                <a:lnTo>
                  <a:pt x="8" y="15728"/>
                </a:lnTo>
                <a:arcTo hR="14288" wR="14288" stAng="10683541" swAng="5403820"/>
                <a:close/>
              </a:path>
            </a:pathLst>
          </a:custGeom>
          <a:solidFill>
            <a:srgbClr val="F0B429">
              <a:alpha val="90000"/>
            </a:srgbClr>
          </a:solidFill>
          <a:ln/>
        </p:spPr>
      </p:sp>
      <p:sp>
        <p:nvSpPr>
          <p:cNvPr id="9" name="Shape 7"/>
          <p:cNvSpPr/>
          <p:nvPr/>
        </p:nvSpPr>
        <p:spPr>
          <a:xfrm>
            <a:off x="11524951" y="552144"/>
            <a:ext cx="121096" cy="110524"/>
          </a:xfrm>
          <a:custGeom>
            <a:avLst/>
            <a:gdLst/>
            <a:ahLst/>
            <a:cxnLst/>
            <a:rect l="l" t="t" r="r" b="b"/>
            <a:pathLst>
              <a:path w="121096" h="110524">
                <a:moveTo>
                  <a:pt x="35732" y="3354"/>
                </a:moveTo>
                <a:lnTo>
                  <a:pt x="115932" y="70696"/>
                </a:lnTo>
                <a:arcTo hR="14288" wR="14288" stAng="18581071" swAng="5423300"/>
                <a:lnTo>
                  <a:pt x="105455" y="105462"/>
                </a:lnTo>
                <a:arcTo hR="14288" wR="14288" stAng="2413361" swAng="5388159"/>
                <a:lnTo>
                  <a:pt x="5061" y="39835"/>
                </a:lnTo>
                <a:arcTo hR="14288" wR="14288" stAng="7813361" swAng="5388159"/>
                <a:lnTo>
                  <a:pt x="15539" y="5164"/>
                </a:lnTo>
                <a:arcTo hR="14288" wR="14288" stAng="13181071" swAng="5423300"/>
                <a:close/>
              </a:path>
            </a:pathLst>
          </a:custGeom>
          <a:solidFill>
            <a:srgbClr val="4FC1E9">
              <a:alpha val="90000"/>
            </a:srgbClr>
          </a:solidFill>
          <a:ln/>
        </p:spPr>
      </p:sp>
      <p:sp>
        <p:nvSpPr>
          <p:cNvPr id="10" name="pptwise-slidenum-s001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16</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5</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7334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Budget</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Six budget lines, with 15% ring-fenced</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2095500"/>
            <a:ext cx="3253740" cy="914400"/>
          </a:xfrm>
          <a:prstGeom prst="roundRect">
            <a:avLst>
              <a:gd name="adj" fmla="val 6250"/>
            </a:avLst>
          </a:prstGeom>
          <a:solidFill>
            <a:srgbClr val="E84F8A"/>
          </a:solidFill>
          <a:ln/>
        </p:spPr>
      </p:sp>
      <p:sp>
        <p:nvSpPr>
          <p:cNvPr id="21" name="Text 19"/>
          <p:cNvSpPr/>
          <p:nvPr/>
        </p:nvSpPr>
        <p:spPr>
          <a:xfrm>
            <a:off x="742950" y="2257300"/>
            <a:ext cx="11449050" cy="297180"/>
          </a:xfrm>
          <a:prstGeom prst="rect">
            <a:avLst/>
          </a:prstGeom>
          <a:noFill/>
          <a:ln/>
        </p:spPr>
        <p:txBody>
          <a:bodyPr wrap="none" lIns="0" tIns="0" rIns="0" bIns="0" rtlCol="0" anchor="t"/>
          <a:lstStyle/>
          <a:p>
            <a:pPr algn="l" indent="0" marL="0">
              <a:buNone/>
            </a:pPr>
            <a:r>
              <a:rPr lang="en-US" sz="1950" b="1" dirty="0">
                <a:solidFill>
                  <a:srgbClr val="1A112C"/>
                </a:solidFill>
                <a:latin typeface="Microsoft YaHei" pitchFamily="34" charset="0"/>
                <a:ea typeface="Microsoft YaHei" pitchFamily="34" charset="-122"/>
                <a:cs typeface="Microsoft YaHei" pitchFamily="34" charset="-120"/>
              </a:rPr>
              <a:t>30%</a:t>
            </a:r>
            <a:endParaRPr lang="en-US" sz="1950" dirty="0">
              <a:latin typeface="Microsoft YaHei" pitchFamily="34" charset="0"/>
              <a:ea typeface="Microsoft YaHei" pitchFamily="34" charset="-122"/>
              <a:cs typeface="Microsoft YaHei" pitchFamily="34" charset="-120"/>
            </a:endParaRPr>
          </a:p>
        </p:txBody>
      </p:sp>
      <p:sp>
        <p:nvSpPr>
          <p:cNvPr id="22" name="Shape 20"/>
          <p:cNvSpPr/>
          <p:nvPr/>
        </p:nvSpPr>
        <p:spPr>
          <a:xfrm>
            <a:off x="3901440" y="2095500"/>
            <a:ext cx="2705100" cy="914400"/>
          </a:xfrm>
          <a:prstGeom prst="roundRect">
            <a:avLst>
              <a:gd name="adj" fmla="val 6250"/>
            </a:avLst>
          </a:prstGeom>
          <a:solidFill>
            <a:srgbClr val="F0B429"/>
          </a:solidFill>
          <a:ln/>
        </p:spPr>
      </p:sp>
      <p:sp>
        <p:nvSpPr>
          <p:cNvPr id="23" name="Text 21"/>
          <p:cNvSpPr/>
          <p:nvPr/>
        </p:nvSpPr>
        <p:spPr>
          <a:xfrm>
            <a:off x="4034790" y="2257300"/>
            <a:ext cx="8157210" cy="297180"/>
          </a:xfrm>
          <a:prstGeom prst="rect">
            <a:avLst/>
          </a:prstGeom>
          <a:noFill/>
          <a:ln/>
        </p:spPr>
        <p:txBody>
          <a:bodyPr wrap="none" lIns="0" tIns="0" rIns="0" bIns="0" rtlCol="0" anchor="t"/>
          <a:lstStyle/>
          <a:p>
            <a:pPr algn="l" indent="0" marL="0">
              <a:buNone/>
            </a:pPr>
            <a:r>
              <a:rPr lang="en-US" sz="1950" b="1" dirty="0">
                <a:solidFill>
                  <a:srgbClr val="1A112C"/>
                </a:solidFill>
                <a:latin typeface="Microsoft YaHei" pitchFamily="34" charset="0"/>
                <a:ea typeface="Microsoft YaHei" pitchFamily="34" charset="-122"/>
                <a:cs typeface="Microsoft YaHei" pitchFamily="34" charset="-120"/>
              </a:rPr>
              <a:t>25%</a:t>
            </a:r>
            <a:endParaRPr lang="en-US" sz="1950" dirty="0">
              <a:latin typeface="Microsoft YaHei" pitchFamily="34" charset="0"/>
              <a:ea typeface="Microsoft YaHei" pitchFamily="34" charset="-122"/>
              <a:cs typeface="Microsoft YaHei" pitchFamily="34" charset="-120"/>
            </a:endParaRPr>
          </a:p>
        </p:txBody>
      </p:sp>
      <p:sp>
        <p:nvSpPr>
          <p:cNvPr id="24" name="Shape 22"/>
          <p:cNvSpPr/>
          <p:nvPr/>
        </p:nvSpPr>
        <p:spPr>
          <a:xfrm>
            <a:off x="6644640" y="2095500"/>
            <a:ext cx="1607820" cy="914400"/>
          </a:xfrm>
          <a:prstGeom prst="roundRect">
            <a:avLst>
              <a:gd name="adj" fmla="val 6250"/>
            </a:avLst>
          </a:prstGeom>
          <a:solidFill>
            <a:srgbClr val="4FC1E9"/>
          </a:solidFill>
          <a:ln/>
        </p:spPr>
      </p:sp>
      <p:sp>
        <p:nvSpPr>
          <p:cNvPr id="25" name="Text 23"/>
          <p:cNvSpPr/>
          <p:nvPr/>
        </p:nvSpPr>
        <p:spPr>
          <a:xfrm>
            <a:off x="6777990" y="2257300"/>
            <a:ext cx="5414010" cy="297180"/>
          </a:xfrm>
          <a:prstGeom prst="rect">
            <a:avLst/>
          </a:prstGeom>
          <a:noFill/>
          <a:ln/>
        </p:spPr>
        <p:txBody>
          <a:bodyPr wrap="none" lIns="0" tIns="0" rIns="0" bIns="0" rtlCol="0" anchor="t"/>
          <a:lstStyle/>
          <a:p>
            <a:pPr algn="l" indent="0" marL="0">
              <a:buNone/>
            </a:pPr>
            <a:r>
              <a:rPr lang="en-US" sz="1950" b="1" dirty="0">
                <a:solidFill>
                  <a:srgbClr val="1A112C"/>
                </a:solidFill>
                <a:latin typeface="Microsoft YaHei" pitchFamily="34" charset="0"/>
                <a:ea typeface="Microsoft YaHei" pitchFamily="34" charset="-122"/>
                <a:cs typeface="Microsoft YaHei" pitchFamily="34" charset="-120"/>
              </a:rPr>
              <a:t>15%</a:t>
            </a:r>
            <a:endParaRPr lang="en-US" sz="1950" dirty="0">
              <a:latin typeface="Microsoft YaHei" pitchFamily="34" charset="0"/>
              <a:ea typeface="Microsoft YaHei" pitchFamily="34" charset="-122"/>
              <a:cs typeface="Microsoft YaHei" pitchFamily="34" charset="-120"/>
            </a:endParaRPr>
          </a:p>
        </p:txBody>
      </p:sp>
      <p:sp>
        <p:nvSpPr>
          <p:cNvPr id="26" name="Shape 24"/>
          <p:cNvSpPr/>
          <p:nvPr/>
        </p:nvSpPr>
        <p:spPr>
          <a:xfrm>
            <a:off x="8290560" y="2095500"/>
            <a:ext cx="1607820" cy="914400"/>
          </a:xfrm>
          <a:prstGeom prst="roundRect">
            <a:avLst>
              <a:gd name="adj" fmla="val 6250"/>
            </a:avLst>
          </a:prstGeom>
          <a:solidFill>
            <a:srgbClr val="9BE36D"/>
          </a:solidFill>
          <a:ln/>
        </p:spPr>
      </p:sp>
      <p:sp>
        <p:nvSpPr>
          <p:cNvPr id="27" name="Text 25"/>
          <p:cNvSpPr/>
          <p:nvPr/>
        </p:nvSpPr>
        <p:spPr>
          <a:xfrm>
            <a:off x="8423910" y="2257300"/>
            <a:ext cx="3768090" cy="297180"/>
          </a:xfrm>
          <a:prstGeom prst="rect">
            <a:avLst/>
          </a:prstGeom>
          <a:noFill/>
          <a:ln/>
        </p:spPr>
        <p:txBody>
          <a:bodyPr wrap="none" lIns="0" tIns="0" rIns="0" bIns="0" rtlCol="0" anchor="t"/>
          <a:lstStyle/>
          <a:p>
            <a:pPr algn="l" indent="0" marL="0">
              <a:buNone/>
            </a:pPr>
            <a:r>
              <a:rPr lang="en-US" sz="1950" b="1" dirty="0">
                <a:solidFill>
                  <a:srgbClr val="1A112C"/>
                </a:solidFill>
                <a:latin typeface="Microsoft YaHei" pitchFamily="34" charset="0"/>
                <a:ea typeface="Microsoft YaHei" pitchFamily="34" charset="-122"/>
                <a:cs typeface="Microsoft YaHei" pitchFamily="34" charset="-120"/>
              </a:rPr>
              <a:t>15%</a:t>
            </a:r>
            <a:endParaRPr lang="en-US" sz="1950" dirty="0">
              <a:latin typeface="Microsoft YaHei" pitchFamily="34" charset="0"/>
              <a:ea typeface="Microsoft YaHei" pitchFamily="34" charset="-122"/>
              <a:cs typeface="Microsoft YaHei" pitchFamily="34" charset="-120"/>
            </a:endParaRPr>
          </a:p>
        </p:txBody>
      </p:sp>
      <p:sp>
        <p:nvSpPr>
          <p:cNvPr id="28" name="Shape 26"/>
          <p:cNvSpPr/>
          <p:nvPr/>
        </p:nvSpPr>
        <p:spPr>
          <a:xfrm>
            <a:off x="9936480" y="2095500"/>
            <a:ext cx="839724" cy="914400"/>
          </a:xfrm>
          <a:prstGeom prst="roundRect">
            <a:avLst>
              <a:gd name="adj" fmla="val 6806"/>
            </a:avLst>
          </a:prstGeom>
          <a:solidFill>
            <a:srgbClr val="F4A7C5"/>
          </a:solidFill>
          <a:ln/>
        </p:spPr>
      </p:sp>
      <p:sp>
        <p:nvSpPr>
          <p:cNvPr id="29" name="Text 27"/>
          <p:cNvSpPr/>
          <p:nvPr/>
        </p:nvSpPr>
        <p:spPr>
          <a:xfrm>
            <a:off x="10069830" y="2312281"/>
            <a:ext cx="2122170" cy="228600"/>
          </a:xfrm>
          <a:prstGeom prst="rect">
            <a:avLst/>
          </a:prstGeom>
          <a:noFill/>
          <a:ln/>
        </p:spPr>
        <p:txBody>
          <a:bodyPr wrap="none" lIns="0" tIns="0" rIns="0" bIns="0" rtlCol="0" anchor="t"/>
          <a:lstStyle/>
          <a:p>
            <a:pPr algn="l" indent="0" marL="0">
              <a:buNone/>
            </a:pPr>
            <a:r>
              <a:rPr lang="en-US" sz="1500" b="1" dirty="0">
                <a:solidFill>
                  <a:srgbClr val="1A112C"/>
                </a:solidFill>
                <a:latin typeface="Microsoft YaHei" pitchFamily="34" charset="0"/>
                <a:ea typeface="Microsoft YaHei" pitchFamily="34" charset="-122"/>
                <a:cs typeface="Microsoft YaHei" pitchFamily="34" charset="-120"/>
              </a:rPr>
              <a:t>8%</a:t>
            </a:r>
            <a:endParaRPr lang="en-US" sz="1500" dirty="0">
              <a:latin typeface="Microsoft YaHei" pitchFamily="34" charset="0"/>
              <a:ea typeface="Microsoft YaHei" pitchFamily="34" charset="-122"/>
              <a:cs typeface="Microsoft YaHei" pitchFamily="34" charset="-120"/>
            </a:endParaRPr>
          </a:p>
        </p:txBody>
      </p:sp>
      <p:sp>
        <p:nvSpPr>
          <p:cNvPr id="30" name="Shape 28"/>
          <p:cNvSpPr/>
          <p:nvPr/>
        </p:nvSpPr>
        <p:spPr>
          <a:xfrm>
            <a:off x="10814304" y="2095500"/>
            <a:ext cx="729996" cy="914400"/>
          </a:xfrm>
          <a:prstGeom prst="roundRect">
            <a:avLst>
              <a:gd name="adj" fmla="val 7829"/>
            </a:avLst>
          </a:prstGeom>
          <a:solidFill>
            <a:srgbClr val="CCB7EB"/>
          </a:solidFill>
          <a:ln/>
        </p:spPr>
      </p:sp>
      <p:sp>
        <p:nvSpPr>
          <p:cNvPr id="31" name="Text 29"/>
          <p:cNvSpPr/>
          <p:nvPr/>
        </p:nvSpPr>
        <p:spPr>
          <a:xfrm>
            <a:off x="10947654" y="2312281"/>
            <a:ext cx="1244346" cy="228600"/>
          </a:xfrm>
          <a:prstGeom prst="rect">
            <a:avLst/>
          </a:prstGeom>
          <a:noFill/>
          <a:ln/>
        </p:spPr>
        <p:txBody>
          <a:bodyPr wrap="none" lIns="0" tIns="0" rIns="0" bIns="0" rtlCol="0" anchor="t"/>
          <a:lstStyle/>
          <a:p>
            <a:pPr algn="l" indent="0" marL="0">
              <a:buNone/>
            </a:pPr>
            <a:r>
              <a:rPr lang="en-US" sz="1500" b="1" dirty="0">
                <a:solidFill>
                  <a:srgbClr val="1A112C"/>
                </a:solidFill>
                <a:latin typeface="Microsoft YaHei" pitchFamily="34" charset="0"/>
                <a:ea typeface="Microsoft YaHei" pitchFamily="34" charset="-122"/>
                <a:cs typeface="Microsoft YaHei" pitchFamily="34" charset="-120"/>
              </a:rPr>
              <a:t>7%</a:t>
            </a:r>
            <a:endParaRPr lang="en-US" sz="1500" dirty="0">
              <a:latin typeface="Microsoft YaHei" pitchFamily="34" charset="0"/>
              <a:ea typeface="Microsoft YaHei" pitchFamily="34" charset="-122"/>
              <a:cs typeface="Microsoft YaHei" pitchFamily="34" charset="-120"/>
            </a:endParaRPr>
          </a:p>
        </p:txBody>
      </p:sp>
      <p:sp>
        <p:nvSpPr>
          <p:cNvPr id="32" name="Shape 30"/>
          <p:cNvSpPr/>
          <p:nvPr/>
        </p:nvSpPr>
        <p:spPr>
          <a:xfrm>
            <a:off x="9936480" y="3133725"/>
            <a:ext cx="1607820" cy="19050"/>
          </a:xfrm>
          <a:prstGeom prst="rect">
            <a:avLst/>
          </a:prstGeom>
          <a:solidFill>
            <a:srgbClr val="F6F2F9"/>
          </a:solidFill>
          <a:ln/>
        </p:spPr>
      </p:sp>
      <p:sp>
        <p:nvSpPr>
          <p:cNvPr id="33" name="Shape 31"/>
          <p:cNvSpPr/>
          <p:nvPr/>
        </p:nvSpPr>
        <p:spPr>
          <a:xfrm>
            <a:off x="9926955" y="3086100"/>
            <a:ext cx="19050" cy="114300"/>
          </a:xfrm>
          <a:prstGeom prst="rect">
            <a:avLst/>
          </a:prstGeom>
          <a:solidFill>
            <a:srgbClr val="F6F2F9"/>
          </a:solidFill>
          <a:ln/>
        </p:spPr>
      </p:sp>
      <p:sp>
        <p:nvSpPr>
          <p:cNvPr id="34" name="Shape 32"/>
          <p:cNvSpPr/>
          <p:nvPr/>
        </p:nvSpPr>
        <p:spPr>
          <a:xfrm>
            <a:off x="11534775" y="3086100"/>
            <a:ext cx="19050" cy="114300"/>
          </a:xfrm>
          <a:prstGeom prst="rect">
            <a:avLst/>
          </a:prstGeom>
          <a:solidFill>
            <a:srgbClr val="F6F2F9"/>
          </a:solidFill>
          <a:ln/>
        </p:spPr>
      </p:sp>
      <p:sp>
        <p:nvSpPr>
          <p:cNvPr id="35" name="Text 33"/>
          <p:cNvSpPr/>
          <p:nvPr/>
        </p:nvSpPr>
        <p:spPr>
          <a:xfrm>
            <a:off x="9288780" y="3262612"/>
            <a:ext cx="2903220" cy="160020"/>
          </a:xfrm>
          <a:prstGeom prst="rect">
            <a:avLst/>
          </a:prstGeom>
          <a:noFill/>
          <a:ln/>
        </p:spPr>
        <p:txBody>
          <a:bodyPr wrap="none" lIns="0" tIns="0" rIns="0" bIns="0" rtlCol="0" anchor="t"/>
          <a:lstStyle/>
          <a:p>
            <a:pPr algn="ctr" indent="0" marL="0">
              <a:buNone/>
            </a:pPr>
            <a:r>
              <a:rPr lang="en-US" sz="1050" b="1" dirty="0">
                <a:solidFill>
                  <a:srgbClr val="F6F2F9"/>
                </a:solidFill>
                <a:latin typeface="Microsoft YaHei" pitchFamily="34" charset="0"/>
                <a:ea typeface="Microsoft YaHei" pitchFamily="34" charset="-122"/>
                <a:cs typeface="Microsoft YaHei" pitchFamily="34" charset="-120"/>
              </a:rPr>
              <a:t>15% ring-fenced</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3271775"/>
            <a:ext cx="11582400" cy="148590"/>
          </a:xfrm>
          <a:prstGeom prst="rect">
            <a:avLst/>
          </a:prstGeom>
          <a:noFill/>
          <a:ln/>
        </p:spPr>
        <p:txBody>
          <a:bodyPr wrap="none" lIns="0" tIns="0" rIns="0" bIns="0" rtlCol="0" anchor="t"/>
          <a:lstStyle/>
          <a:p>
            <a:pPr algn="l" indent="0" marL="0">
              <a:buNone/>
            </a:pPr>
            <a:r>
              <a:rPr lang="en-US" sz="975" dirty="0">
                <a:solidFill>
                  <a:srgbClr val="B3A6C7"/>
                </a:solidFill>
                <a:latin typeface="Microsoft YaHei" pitchFamily="34" charset="0"/>
                <a:ea typeface="Microsoft YaHei" pitchFamily="34" charset="-122"/>
                <a:cs typeface="Microsoft YaHei" pitchFamily="34" charset="-120"/>
              </a:rPr>
              <a:t>Proposed share</a:t>
            </a:r>
            <a:endParaRPr lang="en-US" sz="975" dirty="0">
              <a:latin typeface="Microsoft YaHei" pitchFamily="34" charset="0"/>
              <a:ea typeface="Microsoft YaHei" pitchFamily="34" charset="-122"/>
              <a:cs typeface="Microsoft YaHei" pitchFamily="34" charset="-120"/>
            </a:endParaRPr>
          </a:p>
        </p:txBody>
      </p:sp>
      <p:sp>
        <p:nvSpPr>
          <p:cNvPr id="37" name="Shape 35"/>
          <p:cNvSpPr/>
          <p:nvPr/>
        </p:nvSpPr>
        <p:spPr>
          <a:xfrm>
            <a:off x="609600" y="3790950"/>
            <a:ext cx="133350" cy="133350"/>
          </a:xfrm>
          <a:prstGeom prst="roundRect">
            <a:avLst>
              <a:gd name="adj" fmla="val 21429"/>
            </a:avLst>
          </a:prstGeom>
          <a:solidFill>
            <a:srgbClr val="E84F8A"/>
          </a:solidFill>
          <a:ln/>
        </p:spPr>
      </p:sp>
      <p:sp>
        <p:nvSpPr>
          <p:cNvPr id="38" name="Text 36"/>
          <p:cNvSpPr/>
          <p:nvPr/>
        </p:nvSpPr>
        <p:spPr>
          <a:xfrm>
            <a:off x="838200" y="3777323"/>
            <a:ext cx="113538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Stations and kit · 30%</a:t>
            </a:r>
            <a:endParaRPr lang="en-US" sz="1125" dirty="0">
              <a:latin typeface="Microsoft YaHei" pitchFamily="34" charset="0"/>
              <a:ea typeface="Microsoft YaHei" pitchFamily="34" charset="-122"/>
              <a:cs typeface="Microsoft YaHei" pitchFamily="34" charset="-120"/>
            </a:endParaRPr>
          </a:p>
        </p:txBody>
      </p:sp>
      <p:sp>
        <p:nvSpPr>
          <p:cNvPr id="39" name="Shape 37"/>
          <p:cNvSpPr/>
          <p:nvPr/>
        </p:nvSpPr>
        <p:spPr>
          <a:xfrm>
            <a:off x="4343400" y="3790950"/>
            <a:ext cx="133350" cy="133350"/>
          </a:xfrm>
          <a:prstGeom prst="roundRect">
            <a:avLst>
              <a:gd name="adj" fmla="val 21429"/>
            </a:avLst>
          </a:prstGeom>
          <a:solidFill>
            <a:srgbClr val="F0B429"/>
          </a:solidFill>
          <a:ln/>
        </p:spPr>
      </p:sp>
      <p:sp>
        <p:nvSpPr>
          <p:cNvPr id="40" name="Text 38"/>
          <p:cNvSpPr/>
          <p:nvPr/>
        </p:nvSpPr>
        <p:spPr>
          <a:xfrm>
            <a:off x="4572000" y="3777323"/>
            <a:ext cx="76200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Co-brands and stores · 25%</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8077200" y="3790950"/>
            <a:ext cx="133350" cy="133350"/>
          </a:xfrm>
          <a:prstGeom prst="roundRect">
            <a:avLst>
              <a:gd name="adj" fmla="val 21429"/>
            </a:avLst>
          </a:prstGeom>
          <a:solidFill>
            <a:srgbClr val="4FC1E9"/>
          </a:solidFill>
          <a:ln/>
        </p:spPr>
      </p:sp>
      <p:sp>
        <p:nvSpPr>
          <p:cNvPr id="42" name="Text 40"/>
          <p:cNvSpPr/>
          <p:nvPr/>
        </p:nvSpPr>
        <p:spPr>
          <a:xfrm>
            <a:off x="8305800" y="3777323"/>
            <a:ext cx="38862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Stubs and prize tickets · 15%</a:t>
            </a:r>
            <a:endParaRPr lang="en-US" sz="1125" dirty="0">
              <a:latin typeface="Microsoft YaHei" pitchFamily="34" charset="0"/>
              <a:ea typeface="Microsoft YaHei" pitchFamily="34" charset="-122"/>
              <a:cs typeface="Microsoft YaHei" pitchFamily="34" charset="-120"/>
            </a:endParaRPr>
          </a:p>
        </p:txBody>
      </p:sp>
      <p:sp>
        <p:nvSpPr>
          <p:cNvPr id="43" name="Shape 41"/>
          <p:cNvSpPr/>
          <p:nvPr/>
        </p:nvSpPr>
        <p:spPr>
          <a:xfrm>
            <a:off x="609600" y="4171950"/>
            <a:ext cx="133350" cy="133350"/>
          </a:xfrm>
          <a:prstGeom prst="roundRect">
            <a:avLst>
              <a:gd name="adj" fmla="val 21429"/>
            </a:avLst>
          </a:prstGeom>
          <a:solidFill>
            <a:srgbClr val="9BE36D"/>
          </a:solidFill>
          <a:ln/>
        </p:spPr>
      </p:sp>
      <p:sp>
        <p:nvSpPr>
          <p:cNvPr id="44" name="Text 42"/>
          <p:cNvSpPr/>
          <p:nvPr/>
        </p:nvSpPr>
        <p:spPr>
          <a:xfrm>
            <a:off x="838200" y="4158323"/>
            <a:ext cx="11353800" cy="171450"/>
          </a:xfrm>
          <a:prstGeom prst="rect">
            <a:avLst/>
          </a:prstGeom>
          <a:noFill/>
          <a:ln/>
        </p:spPr>
        <p:txBody>
          <a:bodyPr wrap="none" lIns="0" tIns="0" rIns="0" bIns="0" rtlCol="0" anchor="t"/>
          <a:lstStyle/>
          <a:p>
            <a:pPr algn="l" indent="0" marL="0">
              <a:buNone/>
            </a:pPr>
            <a:r>
              <a:rPr lang="en-US" sz="1125" dirty="0">
                <a:solidFill>
                  <a:srgbClr val="F6F2F9"/>
                </a:solidFill>
                <a:latin typeface="Microsoft YaHei" pitchFamily="34" charset="0"/>
                <a:ea typeface="Microsoft YaHei" pitchFamily="34" charset="-122"/>
                <a:cs typeface="Microsoft YaHei" pitchFamily="34" charset="-120"/>
              </a:rPr>
              <a:t>Content and online · 15%</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4343400" y="4171950"/>
            <a:ext cx="133350" cy="133350"/>
          </a:xfrm>
          <a:prstGeom prst="roundRect">
            <a:avLst>
              <a:gd name="adj" fmla="val 21429"/>
            </a:avLst>
          </a:prstGeom>
          <a:solidFill>
            <a:srgbClr val="F4A7C5"/>
          </a:solidFill>
          <a:ln/>
        </p:spPr>
      </p:sp>
      <p:sp>
        <p:nvSpPr>
          <p:cNvPr id="46" name="Text 44"/>
          <p:cNvSpPr/>
          <p:nvPr/>
        </p:nvSpPr>
        <p:spPr>
          <a:xfrm>
            <a:off x="4572000" y="4158323"/>
            <a:ext cx="762000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Attribution and data · 8%</a:t>
            </a:r>
            <a:endParaRPr lang="en-US" sz="1125" dirty="0">
              <a:latin typeface="Microsoft YaHei" pitchFamily="34" charset="0"/>
              <a:ea typeface="Microsoft YaHei" pitchFamily="34" charset="-122"/>
              <a:cs typeface="Microsoft YaHei" pitchFamily="34" charset="-120"/>
            </a:endParaRPr>
          </a:p>
        </p:txBody>
      </p:sp>
      <p:sp>
        <p:nvSpPr>
          <p:cNvPr id="47" name="Shape 45"/>
          <p:cNvSpPr/>
          <p:nvPr/>
        </p:nvSpPr>
        <p:spPr>
          <a:xfrm>
            <a:off x="8077200" y="4171950"/>
            <a:ext cx="133350" cy="133350"/>
          </a:xfrm>
          <a:prstGeom prst="roundRect">
            <a:avLst>
              <a:gd name="adj" fmla="val 21429"/>
            </a:avLst>
          </a:prstGeom>
          <a:solidFill>
            <a:srgbClr val="CCB7EB"/>
          </a:solidFill>
          <a:ln/>
        </p:spPr>
      </p:sp>
      <p:sp>
        <p:nvSpPr>
          <p:cNvPr id="48" name="Text 46"/>
          <p:cNvSpPr/>
          <p:nvPr/>
        </p:nvSpPr>
        <p:spPr>
          <a:xfrm>
            <a:off x="8305800" y="4158323"/>
            <a:ext cx="388620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Contingency · 7%</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609600" y="4705350"/>
            <a:ext cx="5334000" cy="1047750"/>
          </a:xfrm>
          <a:prstGeom prst="roundRect">
            <a:avLst>
              <a:gd name="adj" fmla="val 10909"/>
            </a:avLst>
          </a:prstGeom>
          <a:solidFill>
            <a:srgbClr val="35284E"/>
          </a:solidFill>
          <a:ln/>
        </p:spPr>
      </p:sp>
      <p:sp>
        <p:nvSpPr>
          <p:cNvPr id="50" name="Shape 48"/>
          <p:cNvSpPr/>
          <p:nvPr/>
        </p:nvSpPr>
        <p:spPr>
          <a:xfrm>
            <a:off x="866775" y="5019675"/>
            <a:ext cx="114300" cy="57150"/>
          </a:xfrm>
          <a:custGeom>
            <a:avLst/>
            <a:gdLst/>
            <a:ahLst/>
            <a:cxnLst/>
            <a:rect l="l" t="t" r="r" b="b"/>
            <a:pathLst>
              <a:path w="114300" h="57150">
                <a:moveTo>
                  <a:pt x="76200" y="38100"/>
                </a:moveTo>
                <a:lnTo>
                  <a:pt x="95250" y="38100"/>
                </a:lnTo>
                <a:arcTo hR="19050" wR="19050" stAng="5400000" swAng="-10800000"/>
                <a:lnTo>
                  <a:pt x="66675" y="0"/>
                </a:lnTo>
                <a:cubicBezTo>
                  <a:pt x="60960" y="0"/>
                  <a:pt x="56198" y="1905"/>
                  <a:pt x="53340" y="5715"/>
                </a:cubicBezTo>
                <a:lnTo>
                  <a:pt x="0" y="57150"/>
                </a:lnTo>
              </a:path>
            </a:pathLst>
          </a:custGeom>
          <a:noFill/>
          <a:ln w="19050">
            <a:solidFill>
              <a:srgbClr val="E84F8A"/>
            </a:solidFill>
            <a:prstDash val="solid"/>
          </a:ln>
        </p:spPr>
      </p:sp>
      <p:sp>
        <p:nvSpPr>
          <p:cNvPr id="51" name="Shape 49"/>
          <p:cNvSpPr/>
          <p:nvPr/>
        </p:nvSpPr>
        <p:spPr>
          <a:xfrm>
            <a:off x="904875" y="5009608"/>
            <a:ext cx="143131" cy="105317"/>
          </a:xfrm>
          <a:custGeom>
            <a:avLst/>
            <a:gdLst/>
            <a:ahLst/>
            <a:cxnLst/>
            <a:rect l="l" t="t" r="r" b="b"/>
            <a:pathLst>
              <a:path w="143131" h="105317">
                <a:moveTo>
                  <a:pt x="0" y="105317"/>
                </a:moveTo>
                <a:lnTo>
                  <a:pt x="15240" y="91982"/>
                </a:lnTo>
                <a:cubicBezTo>
                  <a:pt x="18098" y="88172"/>
                  <a:pt x="22860" y="86267"/>
                  <a:pt x="28575" y="86267"/>
                </a:cubicBezTo>
                <a:lnTo>
                  <a:pt x="66675" y="86267"/>
                </a:lnTo>
                <a:cubicBezTo>
                  <a:pt x="77152" y="86267"/>
                  <a:pt x="86678" y="82457"/>
                  <a:pt x="93345" y="74837"/>
                </a:cubicBezTo>
                <a:lnTo>
                  <a:pt x="137160" y="32927"/>
                </a:lnTo>
                <a:arcTo hR="19068" wR="19068" stAng="2797154" swAng="-10800000"/>
                <a:lnTo>
                  <a:pt x="70961" y="42357"/>
                </a:lnTo>
              </a:path>
            </a:pathLst>
          </a:custGeom>
          <a:noFill/>
          <a:ln w="19050">
            <a:solidFill>
              <a:srgbClr val="E84F8A"/>
            </a:solidFill>
            <a:prstDash val="solid"/>
          </a:ln>
        </p:spPr>
      </p:sp>
      <p:sp>
        <p:nvSpPr>
          <p:cNvPr id="52" name="Shape 50"/>
          <p:cNvSpPr/>
          <p:nvPr/>
        </p:nvSpPr>
        <p:spPr>
          <a:xfrm>
            <a:off x="857250" y="5067300"/>
            <a:ext cx="57150" cy="57150"/>
          </a:xfrm>
          <a:custGeom>
            <a:avLst/>
            <a:gdLst/>
            <a:ahLst/>
            <a:cxnLst/>
            <a:rect l="l" t="t" r="r" b="b"/>
            <a:pathLst>
              <a:path w="57150" h="57150">
                <a:moveTo>
                  <a:pt x="0" y="0"/>
                </a:moveTo>
                <a:lnTo>
                  <a:pt x="57150" y="57150"/>
                </a:lnTo>
              </a:path>
            </a:pathLst>
          </a:custGeom>
          <a:noFill/>
          <a:ln w="19050">
            <a:solidFill>
              <a:srgbClr val="E84F8A"/>
            </a:solidFill>
            <a:prstDash val="solid"/>
          </a:ln>
        </p:spPr>
      </p:sp>
      <p:sp>
        <p:nvSpPr>
          <p:cNvPr id="53" name="Shape 51"/>
          <p:cNvSpPr/>
          <p:nvPr/>
        </p:nvSpPr>
        <p:spPr>
          <a:xfrm>
            <a:off x="962977" y="4973003"/>
            <a:ext cx="55245" cy="55245"/>
          </a:xfrm>
          <a:prstGeom prst="ellipse">
            <a:avLst/>
          </a:prstGeom>
          <a:noFill/>
          <a:ln w="19050">
            <a:solidFill>
              <a:srgbClr val="E84F8A"/>
            </a:solidFill>
            <a:prstDash val="solid"/>
          </a:ln>
        </p:spPr>
      </p:sp>
      <p:sp>
        <p:nvSpPr>
          <p:cNvPr id="54" name="Shape 52"/>
          <p:cNvSpPr/>
          <p:nvPr/>
        </p:nvSpPr>
        <p:spPr>
          <a:xfrm>
            <a:off x="866775" y="4933950"/>
            <a:ext cx="57150" cy="57150"/>
          </a:xfrm>
          <a:prstGeom prst="ellipse">
            <a:avLst/>
          </a:prstGeom>
          <a:noFill/>
          <a:ln w="19050">
            <a:solidFill>
              <a:srgbClr val="E84F8A"/>
            </a:solidFill>
            <a:prstDash val="solid"/>
          </a:ln>
        </p:spPr>
      </p:sp>
      <p:sp>
        <p:nvSpPr>
          <p:cNvPr id="55" name="Text 53"/>
          <p:cNvSpPr/>
          <p:nvPr/>
        </p:nvSpPr>
        <p:spPr>
          <a:xfrm>
            <a:off x="1181100" y="4912606"/>
            <a:ext cx="110109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Two tranches</a:t>
            </a:r>
            <a:endParaRPr lang="en-US" sz="1500" dirty="0">
              <a:latin typeface="Microsoft YaHei" pitchFamily="34" charset="0"/>
              <a:ea typeface="Microsoft YaHei" pitchFamily="34" charset="-122"/>
              <a:cs typeface="Microsoft YaHei" pitchFamily="34" charset="-120"/>
            </a:endParaRPr>
          </a:p>
        </p:txBody>
      </p:sp>
      <p:sp>
        <p:nvSpPr>
          <p:cNvPr id="56" name="Text 54"/>
          <p:cNvSpPr/>
          <p:nvPr/>
        </p:nvSpPr>
        <p:spPr>
          <a:xfrm>
            <a:off x="1181100" y="5243812"/>
            <a:ext cx="110109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The second only after the first stop passes</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6248400" y="4705350"/>
            <a:ext cx="5334000" cy="1047750"/>
          </a:xfrm>
          <a:prstGeom prst="roundRect">
            <a:avLst>
              <a:gd name="adj" fmla="val 10909"/>
            </a:avLst>
          </a:prstGeom>
          <a:solidFill>
            <a:srgbClr val="35284E"/>
          </a:solidFill>
          <a:ln/>
        </p:spPr>
      </p:sp>
      <p:sp>
        <p:nvSpPr>
          <p:cNvPr id="58" name="Shape 56"/>
          <p:cNvSpPr/>
          <p:nvPr/>
        </p:nvSpPr>
        <p:spPr>
          <a:xfrm>
            <a:off x="6515100" y="493395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B3A6C7"/>
            </a:solidFill>
            <a:prstDash val="solid"/>
          </a:ln>
        </p:spPr>
      </p:sp>
      <p:sp>
        <p:nvSpPr>
          <p:cNvPr id="59" name="Shape 57"/>
          <p:cNvSpPr/>
          <p:nvPr/>
        </p:nvSpPr>
        <p:spPr>
          <a:xfrm>
            <a:off x="6610350" y="4933950"/>
            <a:ext cx="57150" cy="57150"/>
          </a:xfrm>
          <a:custGeom>
            <a:avLst/>
            <a:gdLst/>
            <a:ahLst/>
            <a:cxnLst/>
            <a:rect l="l" t="t" r="r" b="b"/>
            <a:pathLst>
              <a:path w="57150" h="57150">
                <a:moveTo>
                  <a:pt x="0" y="0"/>
                </a:moveTo>
                <a:lnTo>
                  <a:pt x="0" y="47625"/>
                </a:lnTo>
                <a:arcTo hR="9525" wR="9525" stAng="10800000" swAng="-5400000"/>
                <a:lnTo>
                  <a:pt x="57150" y="57150"/>
                </a:lnTo>
              </a:path>
            </a:pathLst>
          </a:custGeom>
          <a:noFill/>
          <a:ln w="19050">
            <a:solidFill>
              <a:srgbClr val="B3A6C7"/>
            </a:solidFill>
            <a:prstDash val="solid"/>
          </a:ln>
        </p:spPr>
      </p:sp>
      <p:sp>
        <p:nvSpPr>
          <p:cNvPr id="60" name="Shape 58"/>
          <p:cNvSpPr/>
          <p:nvPr/>
        </p:nvSpPr>
        <p:spPr>
          <a:xfrm>
            <a:off x="6562725" y="5038725"/>
            <a:ext cx="57150" cy="38100"/>
          </a:xfrm>
          <a:custGeom>
            <a:avLst/>
            <a:gdLst/>
            <a:ahLst/>
            <a:cxnLst/>
            <a:rect l="l" t="t" r="r" b="b"/>
            <a:pathLst>
              <a:path w="57150" h="38100">
                <a:moveTo>
                  <a:pt x="0" y="19050"/>
                </a:moveTo>
                <a:lnTo>
                  <a:pt x="19050" y="38100"/>
                </a:lnTo>
                <a:lnTo>
                  <a:pt x="57150" y="0"/>
                </a:lnTo>
              </a:path>
            </a:pathLst>
          </a:custGeom>
          <a:noFill/>
          <a:ln w="19050">
            <a:solidFill>
              <a:srgbClr val="B3A6C7"/>
            </a:solidFill>
            <a:prstDash val="solid"/>
          </a:ln>
        </p:spPr>
      </p:sp>
      <p:sp>
        <p:nvSpPr>
          <p:cNvPr id="61" name="Text 59"/>
          <p:cNvSpPr/>
          <p:nvPr/>
        </p:nvSpPr>
        <p:spPr>
          <a:xfrm>
            <a:off x="6819900" y="4912606"/>
            <a:ext cx="5372100" cy="228600"/>
          </a:xfrm>
          <a:prstGeom prst="rect">
            <a:avLst/>
          </a:prstGeom>
          <a:noFill/>
          <a:ln/>
        </p:spPr>
        <p:txBody>
          <a:bodyPr wrap="none" lIns="0" tIns="0" rIns="0" bIns="0" rtlCol="0" anchor="t"/>
          <a:lstStyle/>
          <a:p>
            <a:pPr algn="l" indent="0" marL="0">
              <a:buNone/>
            </a:pPr>
            <a:r>
              <a:rPr lang="en-US" sz="1500" b="1" dirty="0">
                <a:solidFill>
                  <a:srgbClr val="F6F2F9"/>
                </a:solidFill>
                <a:latin typeface="Microsoft YaHei" pitchFamily="34" charset="0"/>
                <a:ea typeface="Microsoft YaHei" pitchFamily="34" charset="-122"/>
                <a:cs typeface="Microsoft YaHei" pitchFamily="34" charset="-120"/>
              </a:rPr>
              <a:t>Amounts to follow</a:t>
            </a:r>
            <a:endParaRPr lang="en-US" sz="1500" dirty="0">
              <a:latin typeface="Microsoft YaHei" pitchFamily="34" charset="0"/>
              <a:ea typeface="Microsoft YaHei" pitchFamily="34" charset="-122"/>
              <a:cs typeface="Microsoft YaHei" pitchFamily="34" charset="-120"/>
            </a:endParaRPr>
          </a:p>
        </p:txBody>
      </p:sp>
      <p:sp>
        <p:nvSpPr>
          <p:cNvPr id="62" name="Text 60"/>
          <p:cNvSpPr/>
          <p:nvPr/>
        </p:nvSpPr>
        <p:spPr>
          <a:xfrm>
            <a:off x="6819900" y="5243812"/>
            <a:ext cx="53721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Shares proposed by Marketing, not modelled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A1E3F"/>
          </a:solidFill>
          <a:ln/>
        </p:spPr>
      </p:sp>
      <p:sp>
        <p:nvSpPr>
          <p:cNvPr id="3" name="Shape 1"/>
          <p:cNvSpPr/>
          <p:nvPr/>
        </p:nvSpPr>
        <p:spPr>
          <a:xfrm>
            <a:off x="11276027" y="442219"/>
            <a:ext cx="132584" cy="63130"/>
          </a:xfrm>
          <a:custGeom>
            <a:avLst/>
            <a:gdLst/>
            <a:ahLst/>
            <a:cxnLst/>
            <a:rect l="l" t="t" r="r" b="b"/>
            <a:pathLst>
              <a:path w="132584" h="63130">
                <a:moveTo>
                  <a:pt x="10812" y="25744"/>
                </a:moveTo>
                <a:lnTo>
                  <a:pt x="112539" y="407"/>
                </a:lnTo>
                <a:arcTo hR="14288" wR="14288" stAng="15377081" swAng="5372651"/>
                <a:lnTo>
                  <a:pt x="132160" y="20029"/>
                </a:lnTo>
                <a:arcTo hR="14288" wR="14288" stAng="20760359" swAng="5417112"/>
                <a:lnTo>
                  <a:pt x="20051" y="62701"/>
                </a:lnTo>
                <a:arcTo hR="14288" wR="14288" stAng="4554855" swAng="5400382"/>
                <a:lnTo>
                  <a:pt x="430" y="43079"/>
                </a:lnTo>
                <a:arcTo hR="14288" wR="14288" stAng="9954855" swAng="5400382"/>
                <a:close/>
              </a:path>
            </a:pathLst>
          </a:custGeom>
          <a:solidFill>
            <a:srgbClr val="E84F8A">
              <a:alpha val="90000"/>
            </a:srgbClr>
          </a:solidFill>
          <a:ln/>
        </p:spPr>
      </p:sp>
      <p:sp>
        <p:nvSpPr>
          <p:cNvPr id="4" name="Shape 2"/>
          <p:cNvSpPr/>
          <p:nvPr/>
        </p:nvSpPr>
        <p:spPr>
          <a:xfrm>
            <a:off x="11634125" y="433106"/>
            <a:ext cx="128198" cy="79811"/>
          </a:xfrm>
          <a:custGeom>
            <a:avLst/>
            <a:gdLst/>
            <a:ahLst/>
            <a:cxnLst/>
            <a:rect l="l" t="t" r="r" b="b"/>
            <a:pathLst>
              <a:path w="128198" h="79811">
                <a:moveTo>
                  <a:pt x="23999" y="1234"/>
                </a:moveTo>
                <a:lnTo>
                  <a:pt x="119725" y="43811"/>
                </a:lnTo>
                <a:arcTo hR="14288" wR="14288" stAng="17640841" swAng="5398472"/>
                <a:lnTo>
                  <a:pt x="123059" y="71338"/>
                </a:lnTo>
                <a:arcTo hR="14288" wR="14288" stAng="1440841" swAng="5398472"/>
                <a:lnTo>
                  <a:pt x="8473" y="36000"/>
                </a:lnTo>
                <a:arcTo hR="14288" wR="14288" stAng="6840841" swAng="5398472"/>
                <a:lnTo>
                  <a:pt x="5139" y="8473"/>
                </a:lnTo>
                <a:arcTo hR="14288" wR="14288" stAng="12240841" swAng="5398472"/>
                <a:close/>
              </a:path>
            </a:pathLst>
          </a:custGeom>
          <a:solidFill>
            <a:srgbClr val="F0B429">
              <a:alpha val="90000"/>
            </a:srgbClr>
          </a:solidFill>
          <a:ln/>
        </p:spPr>
      </p:sp>
      <p:sp>
        <p:nvSpPr>
          <p:cNvPr id="5" name="Shape 3"/>
          <p:cNvSpPr/>
          <p:nvPr/>
        </p:nvSpPr>
        <p:spPr>
          <a:xfrm>
            <a:off x="11848587" y="243563"/>
            <a:ext cx="62368" cy="62131"/>
          </a:xfrm>
          <a:custGeom>
            <a:avLst/>
            <a:gdLst/>
            <a:ahLst/>
            <a:cxnLst/>
            <a:rect l="l" t="t" r="r" b="b"/>
            <a:pathLst>
              <a:path w="62368" h="62131">
                <a:moveTo>
                  <a:pt x="37470" y="3992"/>
                </a:moveTo>
                <a:lnTo>
                  <a:pt x="58044" y="23899"/>
                </a:lnTo>
                <a:arcTo hR="14288" wR="14288" stAng="18853151" swAng="5396409"/>
                <a:lnTo>
                  <a:pt x="45090" y="57808"/>
                </a:lnTo>
                <a:arcTo hR="14288" wR="14288" stAng="2653151" swAng="5396409"/>
                <a:lnTo>
                  <a:pt x="4323" y="38282"/>
                </a:lnTo>
                <a:arcTo hR="14288" wR="14288" stAng="8053151" swAng="5396409"/>
                <a:lnTo>
                  <a:pt x="17277" y="4373"/>
                </a:lnTo>
                <a:arcTo hR="14288" wR="14288" stAng="13436672" swAng="5396944"/>
                <a:close/>
              </a:path>
            </a:pathLst>
          </a:custGeom>
          <a:solidFill>
            <a:srgbClr val="4FC1E9">
              <a:alpha val="90000"/>
            </a:srgbClr>
          </a:solidFill>
          <a:ln/>
        </p:spPr>
      </p:sp>
      <p:sp>
        <p:nvSpPr>
          <p:cNvPr id="6" name="Shape 4"/>
          <p:cNvSpPr/>
          <p:nvPr/>
        </p:nvSpPr>
        <p:spPr>
          <a:xfrm>
            <a:off x="10866127" y="328048"/>
            <a:ext cx="78281" cy="100962"/>
          </a:xfrm>
          <a:custGeom>
            <a:avLst/>
            <a:gdLst/>
            <a:ahLst/>
            <a:cxnLst/>
            <a:rect l="l" t="t" r="r" b="b"/>
            <a:pathLst>
              <a:path w="78281" h="100962">
                <a:moveTo>
                  <a:pt x="9422" y="10661"/>
                </a:moveTo>
                <a:lnTo>
                  <a:pt x="36283" y="850"/>
                </a:lnTo>
                <a:arcTo hR="14288" wR="14288" stAng="15008265" swAng="5397250"/>
                <a:lnTo>
                  <a:pt x="77431" y="72097"/>
                </a:lnTo>
                <a:arcTo hR="14288" wR="14288" stAng="20408265" swAng="5397250"/>
                <a:lnTo>
                  <a:pt x="41998" y="100100"/>
                </a:lnTo>
                <a:arcTo hR="14288" wR="14288" stAng="4200394" swAng="5383575"/>
                <a:lnTo>
                  <a:pt x="850" y="28949"/>
                </a:lnTo>
                <a:arcTo hR="14288" wR="14288" stAng="9608265" swAng="5397250"/>
                <a:close/>
              </a:path>
            </a:pathLst>
          </a:custGeom>
          <a:solidFill>
            <a:srgbClr val="9BE36D">
              <a:alpha val="90000"/>
            </a:srgbClr>
          </a:solidFill>
          <a:ln/>
        </p:spPr>
      </p:sp>
      <p:sp>
        <p:nvSpPr>
          <p:cNvPr id="7" name="Shape 5"/>
          <p:cNvSpPr/>
          <p:nvPr/>
        </p:nvSpPr>
        <p:spPr>
          <a:xfrm>
            <a:off x="11913647" y="303913"/>
            <a:ext cx="95867" cy="49573"/>
          </a:xfrm>
          <a:custGeom>
            <a:avLst/>
            <a:gdLst/>
            <a:ahLst/>
            <a:cxnLst/>
            <a:rect l="l" t="t" r="r" b="b"/>
            <a:pathLst>
              <a:path w="95867" h="49573">
                <a:moveTo>
                  <a:pt x="18416" y="220"/>
                </a:moveTo>
                <a:lnTo>
                  <a:pt x="84043" y="11840"/>
                </a:lnTo>
                <a:arcTo hR="14288" wR="14288" stAng="16795648" swAng="5385714"/>
                <a:lnTo>
                  <a:pt x="93949" y="37748"/>
                </a:lnTo>
                <a:arcTo hR="14288" wR="14288" stAng="595648" swAng="5385714"/>
                <a:lnTo>
                  <a:pt x="11748" y="37748"/>
                </a:lnTo>
                <a:arcTo hR="14288" wR="14288" stAng="6014280" swAng="5393659"/>
                <a:lnTo>
                  <a:pt x="1842" y="11840"/>
                </a:lnTo>
                <a:arcTo hR="14288" wR="14288" stAng="11391717" swAng="5412223"/>
                <a:close/>
              </a:path>
            </a:pathLst>
          </a:custGeom>
          <a:solidFill>
            <a:srgbClr val="E84F8A">
              <a:alpha val="90000"/>
            </a:srgbClr>
          </a:solidFill>
          <a:ln/>
        </p:spPr>
      </p:sp>
      <p:sp>
        <p:nvSpPr>
          <p:cNvPr id="8" name="Shape 6"/>
          <p:cNvSpPr/>
          <p:nvPr/>
        </p:nvSpPr>
        <p:spPr>
          <a:xfrm>
            <a:off x="11721761" y="468545"/>
            <a:ext cx="93897" cy="97707"/>
          </a:xfrm>
          <a:custGeom>
            <a:avLst/>
            <a:gdLst/>
            <a:ahLst/>
            <a:cxnLst/>
            <a:rect l="l" t="t" r="r" b="b"/>
            <a:pathLst>
              <a:path w="93897" h="97707">
                <a:moveTo>
                  <a:pt x="4943" y="22279"/>
                </a:moveTo>
                <a:lnTo>
                  <a:pt x="26470" y="3514"/>
                </a:lnTo>
                <a:arcTo hR="14288" wR="14288" stAng="13736377" swAng="5412911"/>
                <a:lnTo>
                  <a:pt x="90382" y="55235"/>
                </a:lnTo>
                <a:arcTo hR="14288" wR="14288" stAng="19136377" swAng="5412911"/>
                <a:lnTo>
                  <a:pt x="67427" y="94192"/>
                </a:lnTo>
                <a:arcTo hR="14288" wR="14288" stAng="2936377" swAng="5412911"/>
                <a:lnTo>
                  <a:pt x="3514" y="42472"/>
                </a:lnTo>
                <a:arcTo hR="14288" wR="14288" stAng="8336377" swAng="5412911"/>
                <a:close/>
              </a:path>
            </a:pathLst>
          </a:custGeom>
          <a:solidFill>
            <a:srgbClr val="F0B429">
              <a:alpha val="90000"/>
            </a:srgbClr>
          </a:solidFill>
          <a:ln/>
        </p:spPr>
      </p:sp>
      <p:sp>
        <p:nvSpPr>
          <p:cNvPr id="9" name="Shape 7"/>
          <p:cNvSpPr/>
          <p:nvPr/>
        </p:nvSpPr>
        <p:spPr>
          <a:xfrm>
            <a:off x="11334810" y="464659"/>
            <a:ext cx="152691" cy="142434"/>
          </a:xfrm>
          <a:custGeom>
            <a:avLst/>
            <a:gdLst/>
            <a:ahLst/>
            <a:cxnLst/>
            <a:rect l="l" t="t" r="r" b="b"/>
            <a:pathLst>
              <a:path w="152691" h="142434">
                <a:moveTo>
                  <a:pt x="6322" y="61025"/>
                </a:moveTo>
                <a:lnTo>
                  <a:pt x="93190" y="2447"/>
                </a:lnTo>
                <a:arcTo hR="14288" wR="14288" stAng="14158326" swAng="5389610"/>
                <a:lnTo>
                  <a:pt x="150245" y="61597"/>
                </a:lnTo>
                <a:arcTo hR="14288" wR="14288" stAng="19558326" swAng="5389610"/>
                <a:lnTo>
                  <a:pt x="59567" y="139988"/>
                </a:lnTo>
                <a:arcTo hR="14288" wR="14288" stAng="3358326" swAng="5389610"/>
                <a:lnTo>
                  <a:pt x="2417" y="80837"/>
                </a:lnTo>
                <a:arcTo hR="14288" wR="14288" stAng="8771156" swAng="5395798"/>
                <a:close/>
              </a:path>
            </a:pathLst>
          </a:custGeom>
          <a:solidFill>
            <a:srgbClr val="4FC1E9">
              <a:alpha val="90000"/>
            </a:srgbClr>
          </a:solidFill>
          <a:ln/>
        </p:spPr>
      </p:sp>
      <p:sp>
        <p:nvSpPr>
          <p:cNvPr id="10" name="pptwise-slidenum-s001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3A6C7"/>
                </a:solidFill>
                <a:latin typeface="Microsoft YaHei" pitchFamily="34" charset="0"/>
                <a:ea typeface="Microsoft YaHei" pitchFamily="34" charset="-122"/>
                <a:cs typeface="Microsoft YaHei" pitchFamily="34" charset="-120"/>
              </a:rPr>
              <a:t>17</a:t>
            </a:fld>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B3A6C7"/>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609600" y="285750"/>
            <a:ext cx="428625" cy="285750"/>
          </a:xfrm>
          <a:prstGeom prst="roundRect">
            <a:avLst>
              <a:gd name="adj" fmla="val 20000"/>
            </a:avLst>
          </a:prstGeom>
          <a:solidFill>
            <a:srgbClr val="E84F8A"/>
          </a:solidFill>
          <a:ln/>
        </p:spPr>
      </p:sp>
      <p:sp>
        <p:nvSpPr>
          <p:cNvPr id="13" name="Text 11"/>
          <p:cNvSpPr/>
          <p:nvPr/>
        </p:nvSpPr>
        <p:spPr>
          <a:xfrm>
            <a:off x="0" y="366289"/>
            <a:ext cx="15906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1</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6</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81075" y="285750"/>
            <a:ext cx="885825" cy="285750"/>
          </a:xfrm>
          <a:prstGeom prst="roundRect">
            <a:avLst>
              <a:gd name="adj" fmla="val 20000"/>
            </a:avLst>
          </a:prstGeom>
          <a:solidFill>
            <a:srgbClr val="35284E"/>
          </a:solidFill>
          <a:ln/>
        </p:spPr>
      </p:sp>
      <p:sp>
        <p:nvSpPr>
          <p:cNvPr id="15" name="Text 13"/>
          <p:cNvSpPr/>
          <p:nvPr/>
        </p:nvSpPr>
        <p:spPr>
          <a:xfrm>
            <a:off x="1114425" y="347962"/>
            <a:ext cx="110775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Decisions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990600" y="285750"/>
            <a:ext cx="0" cy="285750"/>
          </a:xfrm>
          <a:prstGeom prst="line">
            <a:avLst/>
          </a:prstGeom>
          <a:noFill/>
          <a:ln w="19050">
            <a:solidFill>
              <a:srgbClr val="2A1E3F"/>
            </a:solidFill>
            <a:prstDash val="dash"/>
          </a:ln>
        </p:spPr>
      </p:sp>
      <p:sp>
        <p:nvSpPr>
          <p:cNvPr id="17" name="Shape 15"/>
          <p:cNvSpPr/>
          <p:nvPr/>
        </p:nvSpPr>
        <p:spPr>
          <a:xfrm>
            <a:off x="923925" y="228600"/>
            <a:ext cx="114300" cy="114300"/>
          </a:xfrm>
          <a:prstGeom prst="ellipse">
            <a:avLst/>
          </a:prstGeom>
          <a:solidFill>
            <a:srgbClr val="2A1E3F"/>
          </a:solidFill>
          <a:ln/>
        </p:spPr>
      </p:sp>
      <p:sp>
        <p:nvSpPr>
          <p:cNvPr id="18" name="Shape 16"/>
          <p:cNvSpPr/>
          <p:nvPr/>
        </p:nvSpPr>
        <p:spPr>
          <a:xfrm>
            <a:off x="923925" y="514350"/>
            <a:ext cx="114300" cy="114300"/>
          </a:xfrm>
          <a:prstGeom prst="ellipse">
            <a:avLst/>
          </a:prstGeom>
          <a:solidFill>
            <a:srgbClr val="2A1E3F"/>
          </a:solidFill>
          <a:ln/>
        </p:spPr>
      </p:sp>
      <p:sp>
        <p:nvSpPr>
          <p:cNvPr id="19" name="Text 17"/>
          <p:cNvSpPr/>
          <p:nvPr/>
        </p:nvSpPr>
        <p:spPr>
          <a:xfrm>
            <a:off x="609600" y="1231493"/>
            <a:ext cx="11582400" cy="388620"/>
          </a:xfrm>
          <a:prstGeom prst="rect">
            <a:avLst/>
          </a:prstGeom>
          <a:noFill/>
          <a:ln/>
        </p:spPr>
        <p:txBody>
          <a:bodyPr wrap="none" lIns="0" tIns="0" rIns="0" bIns="0" rtlCol="0" anchor="t"/>
          <a:lstStyle/>
          <a:p>
            <a:pPr algn="l" indent="0" marL="0">
              <a:buNone/>
            </a:pPr>
            <a:r>
              <a:rPr lang="en-US" sz="2550" b="1" dirty="0">
                <a:solidFill>
                  <a:srgbClr val="F6F2F9"/>
                </a:solidFill>
                <a:latin typeface="Microsoft YaHei" pitchFamily="34" charset="0"/>
                <a:ea typeface="Microsoft YaHei" pitchFamily="34" charset="-122"/>
                <a:cs typeface="Microsoft YaHei" pitchFamily="34" charset="-120"/>
              </a:rPr>
              <a:t>Four decisions: direction, budget, codes, risk</a:t>
            </a:r>
            <a:endParaRPr lang="en-US" sz="255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1866900"/>
            <a:ext cx="5410200" cy="1885950"/>
          </a:xfrm>
          <a:prstGeom prst="roundRect">
            <a:avLst>
              <a:gd name="adj" fmla="val 6061"/>
            </a:avLst>
          </a:prstGeom>
          <a:solidFill>
            <a:srgbClr val="E84F8A"/>
          </a:solidFill>
          <a:ln/>
        </p:spPr>
      </p:sp>
      <p:sp>
        <p:nvSpPr>
          <p:cNvPr id="21" name="Shape 19"/>
          <p:cNvSpPr/>
          <p:nvPr/>
        </p:nvSpPr>
        <p:spPr>
          <a:xfrm>
            <a:off x="4810125" y="1866900"/>
            <a:ext cx="0" cy="1885950"/>
          </a:xfrm>
          <a:prstGeom prst="line">
            <a:avLst/>
          </a:prstGeom>
          <a:noFill/>
          <a:ln w="19050">
            <a:solidFill>
              <a:srgbClr val="2A1E3F"/>
            </a:solidFill>
            <a:prstDash val="dash"/>
          </a:ln>
        </p:spPr>
      </p:sp>
      <p:sp>
        <p:nvSpPr>
          <p:cNvPr id="22" name="Shape 20"/>
          <p:cNvSpPr/>
          <p:nvPr/>
        </p:nvSpPr>
        <p:spPr>
          <a:xfrm>
            <a:off x="4743450" y="1790700"/>
            <a:ext cx="133350" cy="133350"/>
          </a:xfrm>
          <a:prstGeom prst="ellipse">
            <a:avLst/>
          </a:prstGeom>
          <a:solidFill>
            <a:srgbClr val="2A1E3F"/>
          </a:solidFill>
          <a:ln/>
        </p:spPr>
      </p:sp>
      <p:sp>
        <p:nvSpPr>
          <p:cNvPr id="23" name="Shape 21"/>
          <p:cNvSpPr/>
          <p:nvPr/>
        </p:nvSpPr>
        <p:spPr>
          <a:xfrm>
            <a:off x="4743450" y="3695700"/>
            <a:ext cx="133350" cy="133350"/>
          </a:xfrm>
          <a:prstGeom prst="ellipse">
            <a:avLst/>
          </a:prstGeom>
          <a:solidFill>
            <a:srgbClr val="2A1E3F"/>
          </a:solidFill>
          <a:ln/>
        </p:spPr>
      </p:sp>
      <p:sp>
        <p:nvSpPr>
          <p:cNvPr id="24" name="Shape 22"/>
          <p:cNvSpPr/>
          <p:nvPr/>
        </p:nvSpPr>
        <p:spPr>
          <a:xfrm>
            <a:off x="858838" y="2116138"/>
            <a:ext cx="206375" cy="206375"/>
          </a:xfrm>
          <a:prstGeom prst="ellipse">
            <a:avLst/>
          </a:prstGeom>
          <a:noFill/>
          <a:ln w="20638">
            <a:solidFill>
              <a:srgbClr val="1A112C"/>
            </a:solidFill>
            <a:prstDash val="solid"/>
          </a:ln>
        </p:spPr>
      </p:sp>
      <p:sp>
        <p:nvSpPr>
          <p:cNvPr id="25" name="Shape 23"/>
          <p:cNvSpPr/>
          <p:nvPr/>
        </p:nvSpPr>
        <p:spPr>
          <a:xfrm>
            <a:off x="900113" y="2157413"/>
            <a:ext cx="123825" cy="123825"/>
          </a:xfrm>
          <a:prstGeom prst="ellipse">
            <a:avLst/>
          </a:prstGeom>
          <a:noFill/>
          <a:ln w="20638">
            <a:solidFill>
              <a:srgbClr val="1A112C"/>
            </a:solidFill>
            <a:prstDash val="solid"/>
          </a:ln>
        </p:spPr>
      </p:sp>
      <p:sp>
        <p:nvSpPr>
          <p:cNvPr id="26" name="Shape 24"/>
          <p:cNvSpPr/>
          <p:nvPr/>
        </p:nvSpPr>
        <p:spPr>
          <a:xfrm>
            <a:off x="941388" y="2198688"/>
            <a:ext cx="41275" cy="41275"/>
          </a:xfrm>
          <a:prstGeom prst="ellipse">
            <a:avLst/>
          </a:prstGeom>
          <a:noFill/>
          <a:ln w="20638">
            <a:solidFill>
              <a:srgbClr val="1A112C"/>
            </a:solidFill>
            <a:prstDash val="solid"/>
          </a:ln>
        </p:spPr>
      </p:sp>
      <p:sp>
        <p:nvSpPr>
          <p:cNvPr id="27" name="Text 25"/>
          <p:cNvSpPr/>
          <p:nvPr/>
        </p:nvSpPr>
        <p:spPr>
          <a:xfrm>
            <a:off x="1200150" y="2139023"/>
            <a:ext cx="10991850" cy="171450"/>
          </a:xfrm>
          <a:prstGeom prst="rect">
            <a:avLst/>
          </a:prstGeom>
          <a:noFill/>
          <a:ln/>
        </p:spPr>
        <p:txBody>
          <a:bodyPr wrap="none" lIns="0" tIns="0" rIns="0" bIns="0" rtlCol="0" anchor="t"/>
          <a:lstStyle/>
          <a:p>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D</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r</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e</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c</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t</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1A112C"/>
                </a:solidFill>
                <a:latin typeface="Microsoft YaHei" pitchFamily="34" charset="0"/>
                <a:ea typeface="Microsoft YaHei" pitchFamily="34" charset="-122"/>
                <a:cs typeface="Microsoft YaHei" pitchFamily="34" charset="-120"/>
              </a:rPr>
              <a:t>o</a:t>
            </a:r>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n</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838200" y="2522554"/>
            <a:ext cx="11353800" cy="251460"/>
          </a:xfrm>
          <a:prstGeom prst="rect">
            <a:avLst/>
          </a:prstGeom>
          <a:noFill/>
          <a:ln/>
        </p:spPr>
        <p:txBody>
          <a:bodyPr wrap="none" lIns="0" tIns="0" rIns="0" bIns="0" rtlCol="0" anchor="t"/>
          <a:lstStyle/>
          <a:p>
            <a:pPr algn="l" indent="0" marL="0">
              <a:buNone/>
            </a:pPr>
            <a:r>
              <a:rPr lang="en-US" sz="1650" b="1" dirty="0">
                <a:solidFill>
                  <a:srgbClr val="1A112C"/>
                </a:solidFill>
                <a:latin typeface="Microsoft YaHei" pitchFamily="34" charset="0"/>
                <a:ea typeface="Microsoft YaHei" pitchFamily="34" charset="-122"/>
                <a:cs typeface="Microsoft YaHei" pitchFamily="34" charset="-120"/>
              </a:rPr>
              <a:t>Concerts, outside and in the city</a:t>
            </a:r>
            <a:endParaRPr lang="en-US" sz="1650" dirty="0">
              <a:latin typeface="Microsoft YaHei" pitchFamily="34" charset="0"/>
              <a:ea typeface="Microsoft YaHei" pitchFamily="34" charset="-122"/>
              <a:cs typeface="Microsoft YaHei" pitchFamily="34" charset="-120"/>
            </a:endParaRPr>
          </a:p>
        </p:txBody>
      </p:sp>
      <p:sp>
        <p:nvSpPr>
          <p:cNvPr id="29" name="Text 27"/>
          <p:cNvSpPr/>
          <p:nvPr/>
        </p:nvSpPr>
        <p:spPr>
          <a:xfrm>
            <a:off x="838200" y="3186412"/>
            <a:ext cx="11353800" cy="160020"/>
          </a:xfrm>
          <a:prstGeom prst="rect">
            <a:avLst/>
          </a:prstGeom>
          <a:noFill/>
          <a:ln/>
        </p:spPr>
        <p:txBody>
          <a:bodyPr wrap="none" lIns="0" tIns="0" rIns="0" bIns="0" rtlCol="0" anchor="t"/>
          <a:lstStyle/>
          <a:p>
            <a:pPr algn="l" indent="0" marL="0">
              <a:buNone/>
            </a:pPr>
            <a:r>
              <a:rPr lang="en-US" sz="1050" dirty="0">
                <a:solidFill>
                  <a:srgbClr val="1A112C"/>
                </a:solidFill>
                <a:latin typeface="Microsoft YaHei" pitchFamily="34" charset="0"/>
                <a:ea typeface="Microsoft YaHei" pitchFamily="34" charset="-122"/>
                <a:cs typeface="Microsoft YaHei" pitchFamily="34" charset="-120"/>
              </a:rPr>
              <a:t>No naming rights, no festival of our own, June to</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838200" y="3395962"/>
            <a:ext cx="11353800" cy="160020"/>
          </a:xfrm>
          <a:prstGeom prst="rect">
            <a:avLst/>
          </a:prstGeom>
          <a:noFill/>
          <a:ln/>
        </p:spPr>
        <p:txBody>
          <a:bodyPr wrap="none" lIns="0" tIns="0" rIns="0" bIns="0" rtlCol="0" anchor="t"/>
          <a:lstStyle/>
          <a:p>
            <a:pPr algn="l" indent="0" marL="0">
              <a:buNone/>
            </a:pPr>
            <a:r>
              <a:rPr lang="en-US" sz="1050" dirty="0">
                <a:solidFill>
                  <a:srgbClr val="1A112C"/>
                </a:solidFill>
                <a:latin typeface="Microsoft YaHei" pitchFamily="34" charset="0"/>
                <a:ea typeface="Microsoft YaHei" pitchFamily="34" charset="-122"/>
                <a:cs typeface="Microsoft YaHei" pitchFamily="34" charset="-120"/>
              </a:rPr>
              <a:t>September 2027</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a:off x="5019675" y="2352675"/>
            <a:ext cx="190500" cy="190500"/>
          </a:xfrm>
          <a:prstGeom prst="roundRect">
            <a:avLst>
              <a:gd name="adj" fmla="val 15000"/>
            </a:avLst>
          </a:prstGeom>
          <a:noFill/>
          <a:ln w="19050">
            <a:solidFill>
              <a:srgbClr val="1A112C"/>
            </a:solidFill>
            <a:prstDash val="solid"/>
          </a:ln>
        </p:spPr>
      </p:sp>
      <p:sp>
        <p:nvSpPr>
          <p:cNvPr id="32" name="Text 30"/>
          <p:cNvSpPr/>
          <p:nvPr/>
        </p:nvSpPr>
        <p:spPr>
          <a:xfrm>
            <a:off x="5314950" y="2367623"/>
            <a:ext cx="6877050" cy="171450"/>
          </a:xfrm>
          <a:prstGeom prst="rect">
            <a:avLst/>
          </a:prstGeom>
          <a:noFill/>
          <a:ln/>
        </p:spPr>
        <p:txBody>
          <a:bodyPr wrap="none" lIns="0" tIns="0" rIns="0" bIns="0" rtlCol="0" anchor="t"/>
          <a:lstStyle/>
          <a:p>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Approve</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5019675" y="2886075"/>
            <a:ext cx="190500" cy="190500"/>
          </a:xfrm>
          <a:prstGeom prst="roundRect">
            <a:avLst>
              <a:gd name="adj" fmla="val 15000"/>
            </a:avLst>
          </a:prstGeom>
          <a:noFill/>
          <a:ln w="19050">
            <a:solidFill>
              <a:srgbClr val="1A112C"/>
            </a:solidFill>
            <a:prstDash val="solid"/>
          </a:ln>
        </p:spPr>
      </p:sp>
      <p:sp>
        <p:nvSpPr>
          <p:cNvPr id="34" name="Text 32"/>
          <p:cNvSpPr/>
          <p:nvPr/>
        </p:nvSpPr>
        <p:spPr>
          <a:xfrm>
            <a:off x="5314950" y="2901023"/>
            <a:ext cx="6877050" cy="171450"/>
          </a:xfrm>
          <a:prstGeom prst="rect">
            <a:avLst/>
          </a:prstGeom>
          <a:noFill/>
          <a:ln/>
        </p:spPr>
        <p:txBody>
          <a:bodyPr wrap="none" lIns="0" tIns="0" rIns="0" bIns="0" rtlCol="0" anchor="t"/>
          <a:lstStyle/>
          <a:p>
            <a:pPr algn="l" indent="0" marL="0">
              <a:buNone/>
            </a:pPr>
            <a:r>
              <a:rPr lang="en-US" sz="1125" b="1" dirty="0">
                <a:solidFill>
                  <a:srgbClr val="1A112C"/>
                </a:solidFill>
                <a:latin typeface="Microsoft YaHei" pitchFamily="34" charset="0"/>
                <a:ea typeface="Microsoft YaHei" pitchFamily="34" charset="-122"/>
                <a:cs typeface="Microsoft YaHei" pitchFamily="34" charset="-120"/>
              </a:rPr>
              <a:t>Revisit</a:t>
            </a:r>
            <a:endParaRPr lang="en-US" sz="1125" dirty="0">
              <a:latin typeface="Microsoft YaHei" pitchFamily="34" charset="0"/>
              <a:ea typeface="Microsoft YaHei" pitchFamily="34" charset="-122"/>
              <a:cs typeface="Microsoft YaHei" pitchFamily="34" charset="-120"/>
            </a:endParaRPr>
          </a:p>
        </p:txBody>
      </p:sp>
      <p:sp>
        <p:nvSpPr>
          <p:cNvPr id="35" name="Text 33"/>
          <p:cNvSpPr/>
          <p:nvPr/>
        </p:nvSpPr>
        <p:spPr>
          <a:xfrm>
            <a:off x="4914900" y="3432977"/>
            <a:ext cx="7277100" cy="125730"/>
          </a:xfrm>
          <a:prstGeom prst="rect">
            <a:avLst/>
          </a:prstGeom>
          <a:noFill/>
          <a:ln/>
        </p:spPr>
        <p:txBody>
          <a:bodyPr wrap="none" lIns="0" tIns="0" rIns="0" bIns="0" rtlCol="0" anchor="t"/>
          <a:lstStyle/>
          <a:p>
            <a:pPr algn="l" indent="0" marL="0">
              <a:buNone/>
            </a:pPr>
            <a:r>
              <a:rPr lang="en-US" sz="825" dirty="0">
                <a:solidFill>
                  <a:srgbClr val="1A112C"/>
                </a:solidFill>
                <a:latin typeface="Microsoft YaHei" pitchFamily="34" charset="0"/>
                <a:ea typeface="Microsoft YaHei" pitchFamily="34" charset="-122"/>
                <a:cs typeface="Microsoft YaHei" pitchFamily="34" charset="-120"/>
              </a:rPr>
              <a:t>See pp. 3 to 9</a:t>
            </a:r>
            <a:endParaRPr lang="en-US" sz="825" dirty="0">
              <a:latin typeface="Microsoft YaHei" pitchFamily="34" charset="0"/>
              <a:ea typeface="Microsoft YaHei" pitchFamily="34" charset="-122"/>
              <a:cs typeface="Microsoft YaHei" pitchFamily="34" charset="-120"/>
            </a:endParaRPr>
          </a:p>
        </p:txBody>
      </p:sp>
      <p:sp>
        <p:nvSpPr>
          <p:cNvPr id="36" name="Shape 34"/>
          <p:cNvSpPr/>
          <p:nvPr/>
        </p:nvSpPr>
        <p:spPr>
          <a:xfrm>
            <a:off x="6172200" y="1866900"/>
            <a:ext cx="5410200" cy="1885950"/>
          </a:xfrm>
          <a:prstGeom prst="roundRect">
            <a:avLst>
              <a:gd name="adj" fmla="val 6061"/>
            </a:avLst>
          </a:prstGeom>
          <a:solidFill>
            <a:srgbClr val="35284E"/>
          </a:solidFill>
          <a:ln/>
        </p:spPr>
      </p:sp>
      <p:sp>
        <p:nvSpPr>
          <p:cNvPr id="37" name="Shape 35"/>
          <p:cNvSpPr/>
          <p:nvPr/>
        </p:nvSpPr>
        <p:spPr>
          <a:xfrm>
            <a:off x="10372725" y="1866900"/>
            <a:ext cx="0" cy="1885950"/>
          </a:xfrm>
          <a:prstGeom prst="line">
            <a:avLst/>
          </a:prstGeom>
          <a:noFill/>
          <a:ln w="19050">
            <a:solidFill>
              <a:srgbClr val="2A1E3F"/>
            </a:solidFill>
            <a:prstDash val="dash"/>
          </a:ln>
        </p:spPr>
      </p:sp>
      <p:sp>
        <p:nvSpPr>
          <p:cNvPr id="38" name="Shape 36"/>
          <p:cNvSpPr/>
          <p:nvPr/>
        </p:nvSpPr>
        <p:spPr>
          <a:xfrm>
            <a:off x="10306050" y="1790700"/>
            <a:ext cx="133350" cy="133350"/>
          </a:xfrm>
          <a:prstGeom prst="ellipse">
            <a:avLst/>
          </a:prstGeom>
          <a:solidFill>
            <a:srgbClr val="2A1E3F"/>
          </a:solidFill>
          <a:ln/>
        </p:spPr>
      </p:sp>
      <p:sp>
        <p:nvSpPr>
          <p:cNvPr id="39" name="Shape 37"/>
          <p:cNvSpPr/>
          <p:nvPr/>
        </p:nvSpPr>
        <p:spPr>
          <a:xfrm>
            <a:off x="10306050" y="3695700"/>
            <a:ext cx="133350" cy="133350"/>
          </a:xfrm>
          <a:prstGeom prst="ellipse">
            <a:avLst/>
          </a:prstGeom>
          <a:solidFill>
            <a:srgbClr val="2A1E3F"/>
          </a:solidFill>
          <a:ln/>
        </p:spPr>
      </p:sp>
      <p:sp>
        <p:nvSpPr>
          <p:cNvPr id="40" name="Shape 38"/>
          <p:cNvSpPr/>
          <p:nvPr/>
        </p:nvSpPr>
        <p:spPr>
          <a:xfrm>
            <a:off x="6431756" y="2126456"/>
            <a:ext cx="196056" cy="134144"/>
          </a:xfrm>
          <a:custGeom>
            <a:avLst/>
            <a:gdLst/>
            <a:ahLst/>
            <a:cxnLst/>
            <a:rect l="l" t="t" r="r" b="b"/>
            <a:pathLst>
              <a:path w="196056" h="134144">
                <a:moveTo>
                  <a:pt x="165100" y="41275"/>
                </a:moveTo>
                <a:lnTo>
                  <a:pt x="165100" y="10319"/>
                </a:lnTo>
                <a:arcTo hR="10319" wR="10319" stAng="0" swAng="-5400000"/>
                <a:lnTo>
                  <a:pt x="20637" y="0"/>
                </a:lnTo>
                <a:arcTo hR="20637" wR="20637" stAng="16200000" swAng="-10800000"/>
                <a:lnTo>
                  <a:pt x="175419" y="41275"/>
                </a:lnTo>
                <a:arcTo hR="10319" wR="10319" stAng="16200000" swAng="5400000"/>
                <a:lnTo>
                  <a:pt x="185738" y="92869"/>
                </a:lnTo>
                <a:lnTo>
                  <a:pt x="154781" y="92869"/>
                </a:lnTo>
                <a:arcTo hR="20637" wR="20637" stAng="16200000" swAng="-10800000"/>
                <a:lnTo>
                  <a:pt x="185738" y="134144"/>
                </a:lnTo>
                <a:arcTo hR="10319" wR="10319" stAng="5400000" swAng="-5400000"/>
                <a:lnTo>
                  <a:pt x="196056" y="103188"/>
                </a:lnTo>
                <a:arcTo hR="10319" wR="10319" stAng="0" swAng="-5400000"/>
              </a:path>
            </a:pathLst>
          </a:custGeom>
          <a:noFill/>
          <a:ln w="20638">
            <a:solidFill>
              <a:srgbClr val="E84F8A"/>
            </a:solidFill>
            <a:prstDash val="solid"/>
          </a:ln>
        </p:spPr>
      </p:sp>
      <p:sp>
        <p:nvSpPr>
          <p:cNvPr id="41" name="Shape 39"/>
          <p:cNvSpPr/>
          <p:nvPr/>
        </p:nvSpPr>
        <p:spPr>
          <a:xfrm>
            <a:off x="6431756" y="2147094"/>
            <a:ext cx="185738" cy="165100"/>
          </a:xfrm>
          <a:custGeom>
            <a:avLst/>
            <a:gdLst/>
            <a:ahLst/>
            <a:cxnLst/>
            <a:rect l="l" t="t" r="r" b="b"/>
            <a:pathLst>
              <a:path w="185738" h="165100">
                <a:moveTo>
                  <a:pt x="0" y="0"/>
                </a:moveTo>
                <a:lnTo>
                  <a:pt x="0" y="144463"/>
                </a:lnTo>
                <a:arcTo hR="20637" wR="20637" stAng="10800000" swAng="-5400000"/>
                <a:lnTo>
                  <a:pt x="175419" y="165100"/>
                </a:lnTo>
                <a:arcTo hR="10319" wR="10319" stAng="5400000" swAng="-5400000"/>
                <a:lnTo>
                  <a:pt x="185738" y="113506"/>
                </a:lnTo>
              </a:path>
            </a:pathLst>
          </a:custGeom>
          <a:noFill/>
          <a:ln w="20638">
            <a:solidFill>
              <a:srgbClr val="E84F8A"/>
            </a:solidFill>
            <a:prstDash val="solid"/>
          </a:ln>
        </p:spPr>
      </p:sp>
      <p:sp>
        <p:nvSpPr>
          <p:cNvPr id="42" name="Text 40"/>
          <p:cNvSpPr/>
          <p:nvPr/>
        </p:nvSpPr>
        <p:spPr>
          <a:xfrm>
            <a:off x="6762750" y="2139023"/>
            <a:ext cx="5429250" cy="171450"/>
          </a:xfrm>
          <a:prstGeom prst="rect">
            <a:avLst/>
          </a:prstGeom>
          <a:noFill/>
          <a:ln/>
        </p:spPr>
        <p:txBody>
          <a:bodyPr wrap="none" lIns="0" tIns="0" rIns="0" bIns="0" rtlCol="0" anchor="t"/>
          <a:lstStyle/>
          <a:p>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B</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u</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d</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g</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e</a:t>
            </a:r>
            <a:pPr algn="l" indent="0" marL="0">
              <a:buNone/>
            </a:pPr>
            <a:r>
              <a:rPr lang="en-US" sz="1125" b="1" dirty="0">
                <a:solidFill>
                  <a:srgbClr val="B3A6C7"/>
                </a:solidFill>
                <a:latin typeface="Microsoft YaHei" pitchFamily="34" charset="0"/>
                <a:ea typeface="Microsoft YaHei" pitchFamily="34" charset="-122"/>
                <a:cs typeface="Microsoft YaHei" pitchFamily="34" charset="-120"/>
              </a:rPr>
              <a:t>t</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6400800" y="2522554"/>
            <a:ext cx="57912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Six shares, two tranches</a:t>
            </a:r>
            <a:endParaRPr lang="en-US" sz="1650" dirty="0">
              <a:latin typeface="Microsoft YaHei" pitchFamily="34" charset="0"/>
              <a:ea typeface="Microsoft YaHei" pitchFamily="34" charset="-122"/>
              <a:cs typeface="Microsoft YaHei" pitchFamily="34" charset="-120"/>
            </a:endParaRPr>
          </a:p>
        </p:txBody>
      </p:sp>
      <p:sp>
        <p:nvSpPr>
          <p:cNvPr id="44" name="Text 42"/>
          <p:cNvSpPr/>
          <p:nvPr/>
        </p:nvSpPr>
        <p:spPr>
          <a:xfrm>
            <a:off x="6400800" y="3186412"/>
            <a:ext cx="57912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Second tranche after the first stop passes, amounts</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6400800" y="3395962"/>
            <a:ext cx="57912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to follow</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a:off x="10582275" y="2352675"/>
            <a:ext cx="190500" cy="190500"/>
          </a:xfrm>
          <a:prstGeom prst="roundRect">
            <a:avLst>
              <a:gd name="adj" fmla="val 15000"/>
            </a:avLst>
          </a:prstGeom>
          <a:noFill/>
          <a:ln w="19050">
            <a:solidFill>
              <a:srgbClr val="B3A6C7"/>
            </a:solidFill>
            <a:prstDash val="solid"/>
          </a:ln>
        </p:spPr>
      </p:sp>
      <p:sp>
        <p:nvSpPr>
          <p:cNvPr id="47" name="Text 45"/>
          <p:cNvSpPr/>
          <p:nvPr/>
        </p:nvSpPr>
        <p:spPr>
          <a:xfrm>
            <a:off x="10877550" y="2367623"/>
            <a:ext cx="13144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Approve</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10582275" y="2886075"/>
            <a:ext cx="190500" cy="190500"/>
          </a:xfrm>
          <a:prstGeom prst="roundRect">
            <a:avLst>
              <a:gd name="adj" fmla="val 15000"/>
            </a:avLst>
          </a:prstGeom>
          <a:noFill/>
          <a:ln w="19050">
            <a:solidFill>
              <a:srgbClr val="B3A6C7"/>
            </a:solidFill>
            <a:prstDash val="solid"/>
          </a:ln>
        </p:spPr>
      </p:sp>
      <p:sp>
        <p:nvSpPr>
          <p:cNvPr id="49" name="Text 47"/>
          <p:cNvSpPr/>
          <p:nvPr/>
        </p:nvSpPr>
        <p:spPr>
          <a:xfrm>
            <a:off x="10877550" y="2901023"/>
            <a:ext cx="13144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Revisit</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10477500" y="3432977"/>
            <a:ext cx="1714500" cy="125730"/>
          </a:xfrm>
          <a:prstGeom prst="rect">
            <a:avLst/>
          </a:prstGeom>
          <a:noFill/>
          <a:ln/>
        </p:spPr>
        <p:txBody>
          <a:bodyPr wrap="none" lIns="0" tIns="0" rIns="0" bIns="0" rtlCol="0" anchor="t"/>
          <a:lstStyle/>
          <a:p>
            <a:pPr algn="l" indent="0" marL="0">
              <a:buNone/>
            </a:pPr>
            <a:r>
              <a:rPr lang="en-US" sz="825" dirty="0">
                <a:solidFill>
                  <a:srgbClr val="B3A6C7"/>
                </a:solidFill>
                <a:latin typeface="Microsoft YaHei" pitchFamily="34" charset="0"/>
                <a:ea typeface="Microsoft YaHei" pitchFamily="34" charset="-122"/>
                <a:cs typeface="Microsoft YaHei" pitchFamily="34" charset="-120"/>
              </a:rPr>
              <a:t>See p. 16</a:t>
            </a:r>
            <a:endParaRPr lang="en-US" sz="825" dirty="0">
              <a:latin typeface="Microsoft YaHei" pitchFamily="34" charset="0"/>
              <a:ea typeface="Microsoft YaHei" pitchFamily="34" charset="-122"/>
              <a:cs typeface="Microsoft YaHei" pitchFamily="34" charset="-120"/>
            </a:endParaRPr>
          </a:p>
        </p:txBody>
      </p:sp>
      <p:sp>
        <p:nvSpPr>
          <p:cNvPr id="51" name="Shape 49"/>
          <p:cNvSpPr/>
          <p:nvPr/>
        </p:nvSpPr>
        <p:spPr>
          <a:xfrm>
            <a:off x="609600" y="3905250"/>
            <a:ext cx="5410200" cy="1885950"/>
          </a:xfrm>
          <a:prstGeom prst="roundRect">
            <a:avLst>
              <a:gd name="adj" fmla="val 6061"/>
            </a:avLst>
          </a:prstGeom>
          <a:solidFill>
            <a:srgbClr val="35284E"/>
          </a:solidFill>
          <a:ln/>
        </p:spPr>
      </p:sp>
      <p:sp>
        <p:nvSpPr>
          <p:cNvPr id="52" name="Shape 50"/>
          <p:cNvSpPr/>
          <p:nvPr/>
        </p:nvSpPr>
        <p:spPr>
          <a:xfrm>
            <a:off x="4810125" y="3905250"/>
            <a:ext cx="0" cy="1885950"/>
          </a:xfrm>
          <a:prstGeom prst="line">
            <a:avLst/>
          </a:prstGeom>
          <a:noFill/>
          <a:ln w="19050">
            <a:solidFill>
              <a:srgbClr val="2A1E3F"/>
            </a:solidFill>
            <a:prstDash val="dash"/>
          </a:ln>
        </p:spPr>
      </p:sp>
      <p:sp>
        <p:nvSpPr>
          <p:cNvPr id="53" name="Shape 51"/>
          <p:cNvSpPr/>
          <p:nvPr/>
        </p:nvSpPr>
        <p:spPr>
          <a:xfrm>
            <a:off x="4743450" y="3829050"/>
            <a:ext cx="133350" cy="133350"/>
          </a:xfrm>
          <a:prstGeom prst="ellipse">
            <a:avLst/>
          </a:prstGeom>
          <a:solidFill>
            <a:srgbClr val="2A1E3F"/>
          </a:solidFill>
          <a:ln/>
        </p:spPr>
      </p:sp>
      <p:sp>
        <p:nvSpPr>
          <p:cNvPr id="54" name="Shape 52"/>
          <p:cNvSpPr/>
          <p:nvPr/>
        </p:nvSpPr>
        <p:spPr>
          <a:xfrm>
            <a:off x="4743450" y="5734050"/>
            <a:ext cx="133350" cy="133350"/>
          </a:xfrm>
          <a:prstGeom prst="ellipse">
            <a:avLst/>
          </a:prstGeom>
          <a:solidFill>
            <a:srgbClr val="2A1E3F"/>
          </a:solidFill>
          <a:ln/>
        </p:spPr>
      </p:sp>
      <p:sp>
        <p:nvSpPr>
          <p:cNvPr id="55" name="Shape 53"/>
          <p:cNvSpPr/>
          <p:nvPr/>
        </p:nvSpPr>
        <p:spPr>
          <a:xfrm>
            <a:off x="869156" y="4164806"/>
            <a:ext cx="51594" cy="51594"/>
          </a:xfrm>
          <a:prstGeom prst="roundRect">
            <a:avLst>
              <a:gd name="adj" fmla="val 20000"/>
            </a:avLst>
          </a:prstGeom>
          <a:noFill/>
          <a:ln w="20638">
            <a:solidFill>
              <a:srgbClr val="E84F8A"/>
            </a:solidFill>
            <a:prstDash val="solid"/>
          </a:ln>
        </p:spPr>
      </p:sp>
      <p:sp>
        <p:nvSpPr>
          <p:cNvPr id="56" name="Shape 54"/>
          <p:cNvSpPr/>
          <p:nvPr/>
        </p:nvSpPr>
        <p:spPr>
          <a:xfrm>
            <a:off x="1003300" y="4164806"/>
            <a:ext cx="51594" cy="51594"/>
          </a:xfrm>
          <a:prstGeom prst="roundRect">
            <a:avLst>
              <a:gd name="adj" fmla="val 20000"/>
            </a:avLst>
          </a:prstGeom>
          <a:noFill/>
          <a:ln w="20638">
            <a:solidFill>
              <a:srgbClr val="E84F8A"/>
            </a:solidFill>
            <a:prstDash val="solid"/>
          </a:ln>
        </p:spPr>
      </p:sp>
      <p:sp>
        <p:nvSpPr>
          <p:cNvPr id="57" name="Shape 55"/>
          <p:cNvSpPr/>
          <p:nvPr/>
        </p:nvSpPr>
        <p:spPr>
          <a:xfrm>
            <a:off x="869156" y="4298950"/>
            <a:ext cx="51594" cy="51594"/>
          </a:xfrm>
          <a:prstGeom prst="roundRect">
            <a:avLst>
              <a:gd name="adj" fmla="val 20000"/>
            </a:avLst>
          </a:prstGeom>
          <a:noFill/>
          <a:ln w="20638">
            <a:solidFill>
              <a:srgbClr val="E84F8A"/>
            </a:solidFill>
            <a:prstDash val="solid"/>
          </a:ln>
        </p:spPr>
      </p:sp>
      <p:sp>
        <p:nvSpPr>
          <p:cNvPr id="58" name="Shape 56"/>
          <p:cNvSpPr/>
          <p:nvPr/>
        </p:nvSpPr>
        <p:spPr>
          <a:xfrm>
            <a:off x="1003300" y="4298950"/>
            <a:ext cx="51594" cy="51594"/>
          </a:xfrm>
          <a:custGeom>
            <a:avLst/>
            <a:gdLst/>
            <a:ahLst/>
            <a:cxnLst/>
            <a:rect l="l" t="t" r="r" b="b"/>
            <a:pathLst>
              <a:path w="51594" h="51594">
                <a:moveTo>
                  <a:pt x="51594" y="0"/>
                </a:moveTo>
                <a:lnTo>
                  <a:pt x="20637" y="0"/>
                </a:lnTo>
                <a:arcTo hR="20637" wR="20637" stAng="16200000" swAng="-5400000"/>
                <a:lnTo>
                  <a:pt x="0" y="51594"/>
                </a:lnTo>
              </a:path>
            </a:pathLst>
          </a:custGeom>
          <a:noFill/>
          <a:ln w="20638">
            <a:solidFill>
              <a:srgbClr val="E84F8A"/>
            </a:solidFill>
            <a:prstDash val="solid"/>
          </a:ln>
        </p:spPr>
      </p:sp>
      <p:sp>
        <p:nvSpPr>
          <p:cNvPr id="59" name="Shape 57"/>
          <p:cNvSpPr/>
          <p:nvPr/>
        </p:nvSpPr>
        <p:spPr>
          <a:xfrm>
            <a:off x="1054894" y="4350544"/>
            <a:ext cx="7739" cy="7739"/>
          </a:xfrm>
          <a:custGeom>
            <a:avLst/>
            <a:gdLst/>
            <a:ahLst/>
            <a:cxnLst/>
            <a:rect l="l" t="t" r="r" b="b"/>
            <a:pathLst>
              <a:path w="7739" h="7739">
                <a:moveTo>
                  <a:pt x="0" y="0"/>
                </a:moveTo>
                <a:lnTo>
                  <a:pt x="0" y="103"/>
                </a:lnTo>
              </a:path>
            </a:pathLst>
          </a:custGeom>
          <a:noFill/>
          <a:ln w="20638">
            <a:solidFill>
              <a:srgbClr val="E84F8A"/>
            </a:solidFill>
            <a:prstDash val="solid"/>
          </a:ln>
        </p:spPr>
      </p:sp>
      <p:sp>
        <p:nvSpPr>
          <p:cNvPr id="60" name="Shape 58"/>
          <p:cNvSpPr/>
          <p:nvPr/>
        </p:nvSpPr>
        <p:spPr>
          <a:xfrm>
            <a:off x="910431" y="4206081"/>
            <a:ext cx="51594" cy="51594"/>
          </a:xfrm>
          <a:custGeom>
            <a:avLst/>
            <a:gdLst/>
            <a:ahLst/>
            <a:cxnLst/>
            <a:rect l="l" t="t" r="r" b="b"/>
            <a:pathLst>
              <a:path w="51594" h="51594">
                <a:moveTo>
                  <a:pt x="51594" y="0"/>
                </a:moveTo>
                <a:lnTo>
                  <a:pt x="51594" y="30956"/>
                </a:lnTo>
                <a:arcTo hR="20637" wR="20637" stAng="0" swAng="5400000"/>
                <a:lnTo>
                  <a:pt x="0" y="51594"/>
                </a:lnTo>
              </a:path>
            </a:pathLst>
          </a:custGeom>
          <a:noFill/>
          <a:ln w="20638">
            <a:solidFill>
              <a:srgbClr val="E84F8A"/>
            </a:solidFill>
            <a:prstDash val="solid"/>
          </a:ln>
        </p:spPr>
      </p:sp>
      <p:sp>
        <p:nvSpPr>
          <p:cNvPr id="61" name="Shape 59"/>
          <p:cNvSpPr/>
          <p:nvPr/>
        </p:nvSpPr>
        <p:spPr>
          <a:xfrm>
            <a:off x="869156" y="4257675"/>
            <a:ext cx="7739" cy="7739"/>
          </a:xfrm>
          <a:custGeom>
            <a:avLst/>
            <a:gdLst/>
            <a:ahLst/>
            <a:cxnLst/>
            <a:rect l="l" t="t" r="r" b="b"/>
            <a:pathLst>
              <a:path w="7739" h="7739">
                <a:moveTo>
                  <a:pt x="0" y="0"/>
                </a:moveTo>
                <a:lnTo>
                  <a:pt x="103" y="0"/>
                </a:lnTo>
              </a:path>
            </a:pathLst>
          </a:custGeom>
          <a:noFill/>
          <a:ln w="20638">
            <a:solidFill>
              <a:srgbClr val="E84F8A"/>
            </a:solidFill>
            <a:prstDash val="solid"/>
          </a:ln>
        </p:spPr>
      </p:sp>
      <p:sp>
        <p:nvSpPr>
          <p:cNvPr id="62" name="Shape 60"/>
          <p:cNvSpPr/>
          <p:nvPr/>
        </p:nvSpPr>
        <p:spPr>
          <a:xfrm>
            <a:off x="962025" y="4164806"/>
            <a:ext cx="7739" cy="7739"/>
          </a:xfrm>
          <a:custGeom>
            <a:avLst/>
            <a:gdLst/>
            <a:ahLst/>
            <a:cxnLst/>
            <a:rect l="l" t="t" r="r" b="b"/>
            <a:pathLst>
              <a:path w="7739" h="7739">
                <a:moveTo>
                  <a:pt x="0" y="0"/>
                </a:moveTo>
                <a:lnTo>
                  <a:pt x="103" y="0"/>
                </a:lnTo>
              </a:path>
            </a:pathLst>
          </a:custGeom>
          <a:noFill/>
          <a:ln w="20638">
            <a:solidFill>
              <a:srgbClr val="E84F8A"/>
            </a:solidFill>
            <a:prstDash val="solid"/>
          </a:ln>
        </p:spPr>
      </p:sp>
      <p:sp>
        <p:nvSpPr>
          <p:cNvPr id="63" name="Shape 61"/>
          <p:cNvSpPr/>
          <p:nvPr/>
        </p:nvSpPr>
        <p:spPr>
          <a:xfrm>
            <a:off x="962025" y="4298950"/>
            <a:ext cx="7739" cy="7739"/>
          </a:xfrm>
          <a:custGeom>
            <a:avLst/>
            <a:gdLst/>
            <a:ahLst/>
            <a:cxnLst/>
            <a:rect l="l" t="t" r="r" b="b"/>
            <a:pathLst>
              <a:path w="7739" h="7739">
                <a:moveTo>
                  <a:pt x="0" y="0"/>
                </a:moveTo>
                <a:lnTo>
                  <a:pt x="0" y="103"/>
                </a:lnTo>
              </a:path>
            </a:pathLst>
          </a:custGeom>
          <a:noFill/>
          <a:ln w="20638">
            <a:solidFill>
              <a:srgbClr val="E84F8A"/>
            </a:solidFill>
            <a:prstDash val="solid"/>
          </a:ln>
        </p:spPr>
      </p:sp>
      <p:sp>
        <p:nvSpPr>
          <p:cNvPr id="64" name="Shape 62"/>
          <p:cNvSpPr/>
          <p:nvPr/>
        </p:nvSpPr>
        <p:spPr>
          <a:xfrm>
            <a:off x="1003300" y="4257675"/>
            <a:ext cx="10319" cy="7739"/>
          </a:xfrm>
          <a:custGeom>
            <a:avLst/>
            <a:gdLst/>
            <a:ahLst/>
            <a:cxnLst/>
            <a:rect l="l" t="t" r="r" b="b"/>
            <a:pathLst>
              <a:path w="10319" h="7739">
                <a:moveTo>
                  <a:pt x="0" y="0"/>
                </a:moveTo>
                <a:lnTo>
                  <a:pt x="10319" y="0"/>
                </a:lnTo>
              </a:path>
            </a:pathLst>
          </a:custGeom>
          <a:noFill/>
          <a:ln w="20638">
            <a:solidFill>
              <a:srgbClr val="E84F8A"/>
            </a:solidFill>
            <a:prstDash val="solid"/>
          </a:ln>
        </p:spPr>
      </p:sp>
      <p:sp>
        <p:nvSpPr>
          <p:cNvPr id="65" name="Shape 63"/>
          <p:cNvSpPr/>
          <p:nvPr/>
        </p:nvSpPr>
        <p:spPr>
          <a:xfrm>
            <a:off x="1054894" y="4257675"/>
            <a:ext cx="7739" cy="7739"/>
          </a:xfrm>
          <a:custGeom>
            <a:avLst/>
            <a:gdLst/>
            <a:ahLst/>
            <a:cxnLst/>
            <a:rect l="l" t="t" r="r" b="b"/>
            <a:pathLst>
              <a:path w="7739" h="7739">
                <a:moveTo>
                  <a:pt x="0" y="0"/>
                </a:moveTo>
                <a:lnTo>
                  <a:pt x="0" y="103"/>
                </a:lnTo>
              </a:path>
            </a:pathLst>
          </a:custGeom>
          <a:noFill/>
          <a:ln w="20638">
            <a:solidFill>
              <a:srgbClr val="E84F8A"/>
            </a:solidFill>
            <a:prstDash val="solid"/>
          </a:ln>
        </p:spPr>
      </p:sp>
      <p:sp>
        <p:nvSpPr>
          <p:cNvPr id="66" name="Shape 64"/>
          <p:cNvSpPr/>
          <p:nvPr/>
        </p:nvSpPr>
        <p:spPr>
          <a:xfrm>
            <a:off x="962025" y="4340225"/>
            <a:ext cx="7739" cy="10319"/>
          </a:xfrm>
          <a:custGeom>
            <a:avLst/>
            <a:gdLst/>
            <a:ahLst/>
            <a:cxnLst/>
            <a:rect l="l" t="t" r="r" b="b"/>
            <a:pathLst>
              <a:path w="7739" h="10319">
                <a:moveTo>
                  <a:pt x="0" y="10319"/>
                </a:moveTo>
                <a:lnTo>
                  <a:pt x="0" y="0"/>
                </a:lnTo>
              </a:path>
            </a:pathLst>
          </a:custGeom>
          <a:noFill/>
          <a:ln w="20638">
            <a:solidFill>
              <a:srgbClr val="E84F8A"/>
            </a:solidFill>
            <a:prstDash val="solid"/>
          </a:ln>
        </p:spPr>
      </p:sp>
      <p:sp>
        <p:nvSpPr>
          <p:cNvPr id="67" name="Text 65"/>
          <p:cNvSpPr/>
          <p:nvPr/>
        </p:nvSpPr>
        <p:spPr>
          <a:xfrm>
            <a:off x="1200150" y="4177373"/>
            <a:ext cx="10991850" cy="171450"/>
          </a:xfrm>
          <a:prstGeom prst="rect">
            <a:avLst/>
          </a:prstGeom>
          <a:noFill/>
          <a:ln/>
        </p:spPr>
        <p:txBody>
          <a:bodyPr wrap="none" lIns="0" tIns="0" rIns="0" bIns="0" rtlCol="0" anchor="t"/>
          <a:lstStyle/>
          <a:p>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A</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t</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t</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r</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b</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u</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t</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o</a:t>
            </a:r>
            <a:pPr algn="l" indent="0" marL="0">
              <a:buNone/>
            </a:pPr>
            <a:r>
              <a:rPr lang="en-US" sz="1125" b="1" dirty="0">
                <a:solidFill>
                  <a:srgbClr val="B3A6C7"/>
                </a:solidFill>
                <a:latin typeface="Microsoft YaHei" pitchFamily="34" charset="0"/>
                <a:ea typeface="Microsoft YaHei" pitchFamily="34" charset="-122"/>
                <a:cs typeface="Microsoft YaHei" pitchFamily="34" charset="-120"/>
              </a:rPr>
              <a:t>n</a:t>
            </a:r>
            <a:endParaRPr lang="en-US" sz="1125" dirty="0">
              <a:latin typeface="Microsoft YaHei" pitchFamily="34" charset="0"/>
              <a:ea typeface="Microsoft YaHei" pitchFamily="34" charset="-122"/>
              <a:cs typeface="Microsoft YaHei" pitchFamily="34" charset="-120"/>
            </a:endParaRPr>
          </a:p>
        </p:txBody>
      </p:sp>
      <p:sp>
        <p:nvSpPr>
          <p:cNvPr id="68" name="Text 66"/>
          <p:cNvSpPr/>
          <p:nvPr/>
        </p:nvSpPr>
        <p:spPr>
          <a:xfrm>
            <a:off x="838200" y="4560904"/>
            <a:ext cx="113538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No code, no project</a:t>
            </a:r>
            <a:endParaRPr lang="en-US" sz="1650" dirty="0">
              <a:latin typeface="Microsoft YaHei" pitchFamily="34" charset="0"/>
              <a:ea typeface="Microsoft YaHei" pitchFamily="34" charset="-122"/>
              <a:cs typeface="Microsoft YaHei" pitchFamily="34" charset="-120"/>
            </a:endParaRPr>
          </a:p>
        </p:txBody>
      </p:sp>
      <p:sp>
        <p:nvSpPr>
          <p:cNvPr id="69" name="Text 67"/>
          <p:cNvSpPr/>
          <p:nvPr/>
        </p:nvSpPr>
        <p:spPr>
          <a:xfrm>
            <a:off x="838200" y="5224762"/>
            <a:ext cx="113538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Weekly board to management, targets after the first stop</a:t>
            </a:r>
            <a:endParaRPr lang="en-US" sz="1050" dirty="0">
              <a:latin typeface="Microsoft YaHei" pitchFamily="34" charset="0"/>
              <a:ea typeface="Microsoft YaHei" pitchFamily="34" charset="-122"/>
              <a:cs typeface="Microsoft YaHei" pitchFamily="34" charset="-120"/>
            </a:endParaRPr>
          </a:p>
        </p:txBody>
      </p:sp>
      <p:sp>
        <p:nvSpPr>
          <p:cNvPr id="70" name="Shape 68"/>
          <p:cNvSpPr/>
          <p:nvPr/>
        </p:nvSpPr>
        <p:spPr>
          <a:xfrm>
            <a:off x="5019675" y="4391025"/>
            <a:ext cx="190500" cy="190500"/>
          </a:xfrm>
          <a:prstGeom prst="roundRect">
            <a:avLst>
              <a:gd name="adj" fmla="val 15000"/>
            </a:avLst>
          </a:prstGeom>
          <a:noFill/>
          <a:ln w="19050">
            <a:solidFill>
              <a:srgbClr val="B3A6C7"/>
            </a:solidFill>
            <a:prstDash val="solid"/>
          </a:ln>
        </p:spPr>
      </p:sp>
      <p:sp>
        <p:nvSpPr>
          <p:cNvPr id="71" name="Text 69"/>
          <p:cNvSpPr/>
          <p:nvPr/>
        </p:nvSpPr>
        <p:spPr>
          <a:xfrm>
            <a:off x="5314950" y="4405973"/>
            <a:ext cx="68770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Approve</a:t>
            </a:r>
            <a:endParaRPr lang="en-US" sz="1125" dirty="0">
              <a:latin typeface="Microsoft YaHei" pitchFamily="34" charset="0"/>
              <a:ea typeface="Microsoft YaHei" pitchFamily="34" charset="-122"/>
              <a:cs typeface="Microsoft YaHei" pitchFamily="34" charset="-120"/>
            </a:endParaRPr>
          </a:p>
        </p:txBody>
      </p:sp>
      <p:sp>
        <p:nvSpPr>
          <p:cNvPr id="72" name="Shape 70"/>
          <p:cNvSpPr/>
          <p:nvPr/>
        </p:nvSpPr>
        <p:spPr>
          <a:xfrm>
            <a:off x="5019675" y="4924425"/>
            <a:ext cx="190500" cy="190500"/>
          </a:xfrm>
          <a:prstGeom prst="roundRect">
            <a:avLst>
              <a:gd name="adj" fmla="val 15000"/>
            </a:avLst>
          </a:prstGeom>
          <a:noFill/>
          <a:ln w="19050">
            <a:solidFill>
              <a:srgbClr val="B3A6C7"/>
            </a:solidFill>
            <a:prstDash val="solid"/>
          </a:ln>
        </p:spPr>
      </p:sp>
      <p:sp>
        <p:nvSpPr>
          <p:cNvPr id="73" name="Text 71"/>
          <p:cNvSpPr/>
          <p:nvPr/>
        </p:nvSpPr>
        <p:spPr>
          <a:xfrm>
            <a:off x="5314950" y="4939373"/>
            <a:ext cx="68770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Revisit</a:t>
            </a:r>
            <a:endParaRPr lang="en-US" sz="1125" dirty="0">
              <a:latin typeface="Microsoft YaHei" pitchFamily="34" charset="0"/>
              <a:ea typeface="Microsoft YaHei" pitchFamily="34" charset="-122"/>
              <a:cs typeface="Microsoft YaHei" pitchFamily="34" charset="-120"/>
            </a:endParaRPr>
          </a:p>
        </p:txBody>
      </p:sp>
      <p:sp>
        <p:nvSpPr>
          <p:cNvPr id="74" name="Text 72"/>
          <p:cNvSpPr/>
          <p:nvPr/>
        </p:nvSpPr>
        <p:spPr>
          <a:xfrm>
            <a:off x="4914900" y="5471327"/>
            <a:ext cx="7277100" cy="125730"/>
          </a:xfrm>
          <a:prstGeom prst="rect">
            <a:avLst/>
          </a:prstGeom>
          <a:noFill/>
          <a:ln/>
        </p:spPr>
        <p:txBody>
          <a:bodyPr wrap="none" lIns="0" tIns="0" rIns="0" bIns="0" rtlCol="0" anchor="t"/>
          <a:lstStyle/>
          <a:p>
            <a:pPr algn="l" indent="0" marL="0">
              <a:buNone/>
            </a:pPr>
            <a:r>
              <a:rPr lang="en-US" sz="825" dirty="0">
                <a:solidFill>
                  <a:srgbClr val="B3A6C7"/>
                </a:solidFill>
                <a:latin typeface="Microsoft YaHei" pitchFamily="34" charset="0"/>
                <a:ea typeface="Microsoft YaHei" pitchFamily="34" charset="-122"/>
                <a:cs typeface="Microsoft YaHei" pitchFamily="34" charset="-120"/>
              </a:rPr>
              <a:t>See pp. 10, 11, 15</a:t>
            </a:r>
            <a:endParaRPr lang="en-US" sz="825" dirty="0">
              <a:latin typeface="Microsoft YaHei" pitchFamily="34" charset="0"/>
              <a:ea typeface="Microsoft YaHei" pitchFamily="34" charset="-122"/>
              <a:cs typeface="Microsoft YaHei" pitchFamily="34" charset="-120"/>
            </a:endParaRPr>
          </a:p>
        </p:txBody>
      </p:sp>
      <p:sp>
        <p:nvSpPr>
          <p:cNvPr id="75" name="Shape 73"/>
          <p:cNvSpPr/>
          <p:nvPr/>
        </p:nvSpPr>
        <p:spPr>
          <a:xfrm>
            <a:off x="6172200" y="3905250"/>
            <a:ext cx="5410200" cy="1885950"/>
          </a:xfrm>
          <a:prstGeom prst="roundRect">
            <a:avLst>
              <a:gd name="adj" fmla="val 6061"/>
            </a:avLst>
          </a:prstGeom>
          <a:solidFill>
            <a:srgbClr val="35284E"/>
          </a:solidFill>
          <a:ln/>
        </p:spPr>
      </p:sp>
      <p:sp>
        <p:nvSpPr>
          <p:cNvPr id="76" name="Shape 74"/>
          <p:cNvSpPr/>
          <p:nvPr/>
        </p:nvSpPr>
        <p:spPr>
          <a:xfrm>
            <a:off x="10372725" y="3905250"/>
            <a:ext cx="0" cy="1885950"/>
          </a:xfrm>
          <a:prstGeom prst="line">
            <a:avLst/>
          </a:prstGeom>
          <a:noFill/>
          <a:ln w="19050">
            <a:solidFill>
              <a:srgbClr val="2A1E3F"/>
            </a:solidFill>
            <a:prstDash val="dash"/>
          </a:ln>
        </p:spPr>
      </p:sp>
      <p:sp>
        <p:nvSpPr>
          <p:cNvPr id="77" name="Shape 75"/>
          <p:cNvSpPr/>
          <p:nvPr/>
        </p:nvSpPr>
        <p:spPr>
          <a:xfrm>
            <a:off x="10306050" y="3829050"/>
            <a:ext cx="133350" cy="133350"/>
          </a:xfrm>
          <a:prstGeom prst="ellipse">
            <a:avLst/>
          </a:prstGeom>
          <a:solidFill>
            <a:srgbClr val="2A1E3F"/>
          </a:solidFill>
          <a:ln/>
        </p:spPr>
      </p:sp>
      <p:sp>
        <p:nvSpPr>
          <p:cNvPr id="78" name="Shape 76"/>
          <p:cNvSpPr/>
          <p:nvPr/>
        </p:nvSpPr>
        <p:spPr>
          <a:xfrm>
            <a:off x="10306050" y="5734050"/>
            <a:ext cx="133350" cy="133350"/>
          </a:xfrm>
          <a:prstGeom prst="ellipse">
            <a:avLst/>
          </a:prstGeom>
          <a:solidFill>
            <a:srgbClr val="2A1E3F"/>
          </a:solidFill>
          <a:ln/>
        </p:spPr>
      </p:sp>
      <p:sp>
        <p:nvSpPr>
          <p:cNvPr id="79" name="Shape 77"/>
          <p:cNvSpPr/>
          <p:nvPr/>
        </p:nvSpPr>
        <p:spPr>
          <a:xfrm>
            <a:off x="6442075" y="4154483"/>
            <a:ext cx="165100" cy="206410"/>
          </a:xfrm>
          <a:custGeom>
            <a:avLst/>
            <a:gdLst/>
            <a:ahLst/>
            <a:cxnLst/>
            <a:rect l="l" t="t" r="r" b="b"/>
            <a:pathLst>
              <a:path w="165100" h="206410">
                <a:moveTo>
                  <a:pt x="165100" y="113511"/>
                </a:moveTo>
                <a:cubicBezTo>
                  <a:pt x="165100" y="165105"/>
                  <a:pt x="128984" y="190902"/>
                  <a:pt x="86058" y="205864"/>
                </a:cubicBezTo>
                <a:arcTo hR="10319" wR="10319" stAng="4276817" swAng="2348977"/>
                <a:cubicBezTo>
                  <a:pt x="36116" y="190902"/>
                  <a:pt x="0" y="165105"/>
                  <a:pt x="0" y="113511"/>
                </a:cubicBezTo>
                <a:lnTo>
                  <a:pt x="0" y="41280"/>
                </a:lnTo>
                <a:arcTo hR="10319" wR="10319" stAng="10800000" swAng="5400000"/>
                <a:cubicBezTo>
                  <a:pt x="30956" y="30961"/>
                  <a:pt x="56753" y="18578"/>
                  <a:pt x="74708" y="2894"/>
                </a:cubicBezTo>
                <a:arcTo hR="12073" wR="12073" stAng="13769437" swAng="4861127"/>
                <a:cubicBezTo>
                  <a:pt x="108450" y="18682"/>
                  <a:pt x="134144" y="30961"/>
                  <a:pt x="154781" y="30961"/>
                </a:cubicBezTo>
                <a:arcTo hR="10319" wR="10319" stAng="16200000" swAng="5400000"/>
                <a:close/>
              </a:path>
            </a:pathLst>
          </a:custGeom>
          <a:noFill/>
          <a:ln w="20638">
            <a:solidFill>
              <a:srgbClr val="E84F8A"/>
            </a:solidFill>
            <a:prstDash val="solid"/>
          </a:ln>
        </p:spPr>
      </p:sp>
      <p:sp>
        <p:nvSpPr>
          <p:cNvPr id="80" name="Shape 78"/>
          <p:cNvSpPr/>
          <p:nvPr/>
        </p:nvSpPr>
        <p:spPr>
          <a:xfrm>
            <a:off x="6524625" y="4216400"/>
            <a:ext cx="7739" cy="41275"/>
          </a:xfrm>
          <a:custGeom>
            <a:avLst/>
            <a:gdLst/>
            <a:ahLst/>
            <a:cxnLst/>
            <a:rect l="l" t="t" r="r" b="b"/>
            <a:pathLst>
              <a:path w="7739" h="41275">
                <a:moveTo>
                  <a:pt x="0" y="0"/>
                </a:moveTo>
                <a:lnTo>
                  <a:pt x="0" y="41275"/>
                </a:lnTo>
              </a:path>
            </a:pathLst>
          </a:custGeom>
          <a:noFill/>
          <a:ln w="20638">
            <a:solidFill>
              <a:srgbClr val="E84F8A"/>
            </a:solidFill>
            <a:prstDash val="solid"/>
          </a:ln>
        </p:spPr>
      </p:sp>
      <p:sp>
        <p:nvSpPr>
          <p:cNvPr id="81" name="Shape 79"/>
          <p:cNvSpPr/>
          <p:nvPr/>
        </p:nvSpPr>
        <p:spPr>
          <a:xfrm>
            <a:off x="6524625" y="4298950"/>
            <a:ext cx="7739" cy="7739"/>
          </a:xfrm>
          <a:custGeom>
            <a:avLst/>
            <a:gdLst/>
            <a:ahLst/>
            <a:cxnLst/>
            <a:rect l="l" t="t" r="r" b="b"/>
            <a:pathLst>
              <a:path w="7739" h="7739">
                <a:moveTo>
                  <a:pt x="0" y="0"/>
                </a:moveTo>
                <a:lnTo>
                  <a:pt x="103" y="0"/>
                </a:lnTo>
              </a:path>
            </a:pathLst>
          </a:custGeom>
          <a:noFill/>
          <a:ln w="20638">
            <a:solidFill>
              <a:srgbClr val="E84F8A"/>
            </a:solidFill>
            <a:prstDash val="solid"/>
          </a:ln>
        </p:spPr>
      </p:sp>
      <p:sp>
        <p:nvSpPr>
          <p:cNvPr id="82" name="Text 80"/>
          <p:cNvSpPr/>
          <p:nvPr/>
        </p:nvSpPr>
        <p:spPr>
          <a:xfrm>
            <a:off x="6762750" y="4177373"/>
            <a:ext cx="5429250" cy="171450"/>
          </a:xfrm>
          <a:prstGeom prst="rect">
            <a:avLst/>
          </a:prstGeom>
          <a:noFill/>
          <a:ln/>
        </p:spPr>
        <p:txBody>
          <a:bodyPr wrap="none" lIns="0" tIns="0" rIns="0" bIns="0" rtlCol="0" anchor="t"/>
          <a:lstStyle/>
          <a:p>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A</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u</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t</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h</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o</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r</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B3A6C7"/>
                </a:solidFill>
                <a:latin typeface="Microsoft YaHei" pitchFamily="34" charset="0"/>
                <a:ea typeface="Microsoft YaHei" pitchFamily="34" charset="-122"/>
                <a:cs typeface="Microsoft YaHei" pitchFamily="34" charset="-120"/>
              </a:rPr>
              <a:t>t</a:t>
            </a:r>
            <a:pPr algn="l" indent="0" marL="0">
              <a:buNone/>
            </a:pPr>
            <a:r>
              <a:rPr lang="en-US" sz="1125" b="1" dirty="0">
                <a:solidFill>
                  <a:srgbClr val="B3A6C7"/>
                </a:solidFill>
                <a:latin typeface="Microsoft YaHei" pitchFamily="34" charset="0"/>
                <a:ea typeface="Microsoft YaHei" pitchFamily="34" charset="-122"/>
                <a:cs typeface="Microsoft YaHei" pitchFamily="34" charset="-120"/>
              </a:rPr>
              <a:t>y</a:t>
            </a:r>
            <a:endParaRPr lang="en-US" sz="1125" dirty="0">
              <a:latin typeface="Microsoft YaHei" pitchFamily="34" charset="0"/>
              <a:ea typeface="Microsoft YaHei" pitchFamily="34" charset="-122"/>
              <a:cs typeface="Microsoft YaHei" pitchFamily="34" charset="-120"/>
            </a:endParaRPr>
          </a:p>
        </p:txBody>
      </p:sp>
      <p:sp>
        <p:nvSpPr>
          <p:cNvPr id="83" name="Text 81"/>
          <p:cNvSpPr/>
          <p:nvPr/>
        </p:nvSpPr>
        <p:spPr>
          <a:xfrm>
            <a:off x="6400800" y="4560904"/>
            <a:ext cx="5791200" cy="251460"/>
          </a:xfrm>
          <a:prstGeom prst="rect">
            <a:avLst/>
          </a:prstGeom>
          <a:noFill/>
          <a:ln/>
        </p:spPr>
        <p:txBody>
          <a:bodyPr wrap="none" lIns="0" tIns="0" rIns="0" bIns="0" rtlCol="0" anchor="t"/>
          <a:lstStyle/>
          <a:p>
            <a:pPr algn="l" indent="0" marL="0">
              <a:buNone/>
            </a:pPr>
            <a:r>
              <a:rPr lang="en-US" sz="1650" b="1" dirty="0">
                <a:solidFill>
                  <a:srgbClr val="F6F2F9"/>
                </a:solidFill>
                <a:latin typeface="Microsoft YaHei" pitchFamily="34" charset="0"/>
                <a:ea typeface="Microsoft YaHei" pitchFamily="34" charset="-122"/>
                <a:cs typeface="Microsoft YaHei" pitchFamily="34" charset="-120"/>
              </a:rPr>
              <a:t>Marketing head acts on artist risk</a:t>
            </a:r>
            <a:endParaRPr lang="en-US" sz="1650" dirty="0">
              <a:latin typeface="Microsoft YaHei" pitchFamily="34" charset="0"/>
              <a:ea typeface="Microsoft YaHei" pitchFamily="34" charset="-122"/>
              <a:cs typeface="Microsoft YaHei" pitchFamily="34" charset="-120"/>
            </a:endParaRPr>
          </a:p>
        </p:txBody>
      </p:sp>
      <p:sp>
        <p:nvSpPr>
          <p:cNvPr id="84" name="Text 82"/>
          <p:cNvSpPr/>
          <p:nvPr/>
        </p:nvSpPr>
        <p:spPr>
          <a:xfrm>
            <a:off x="6400800" y="5224762"/>
            <a:ext cx="5791200" cy="160020"/>
          </a:xfrm>
          <a:prstGeom prst="rect">
            <a:avLst/>
          </a:prstGeom>
          <a:noFill/>
          <a:ln/>
        </p:spPr>
        <p:txBody>
          <a:bodyPr wrap="none" lIns="0" tIns="0" rIns="0" bIns="0" rtlCol="0" anchor="t"/>
          <a:lstStyle/>
          <a:p>
            <a:pPr algn="l" indent="0" marL="0">
              <a:buNone/>
            </a:pPr>
            <a:r>
              <a:rPr lang="en-US" sz="1050" dirty="0">
                <a:solidFill>
                  <a:srgbClr val="B3A6C7"/>
                </a:solidFill>
                <a:latin typeface="Microsoft YaHei" pitchFamily="34" charset="0"/>
                <a:ea typeface="Microsoft YaHei" pitchFamily="34" charset="-122"/>
                <a:cs typeface="Microsoft YaHei" pitchFamily="34" charset="-120"/>
              </a:rPr>
              <a:t>Show deals with morals clauses, assets down within 4 hours</a:t>
            </a:r>
            <a:endParaRPr lang="en-US" sz="1050" dirty="0">
              <a:latin typeface="Microsoft YaHei" pitchFamily="34" charset="0"/>
              <a:ea typeface="Microsoft YaHei" pitchFamily="34" charset="-122"/>
              <a:cs typeface="Microsoft YaHei" pitchFamily="34" charset="-120"/>
            </a:endParaRPr>
          </a:p>
        </p:txBody>
      </p:sp>
      <p:sp>
        <p:nvSpPr>
          <p:cNvPr id="85" name="Shape 83"/>
          <p:cNvSpPr/>
          <p:nvPr/>
        </p:nvSpPr>
        <p:spPr>
          <a:xfrm>
            <a:off x="10582275" y="4391025"/>
            <a:ext cx="190500" cy="190500"/>
          </a:xfrm>
          <a:prstGeom prst="roundRect">
            <a:avLst>
              <a:gd name="adj" fmla="val 15000"/>
            </a:avLst>
          </a:prstGeom>
          <a:noFill/>
          <a:ln w="19050">
            <a:solidFill>
              <a:srgbClr val="B3A6C7"/>
            </a:solidFill>
            <a:prstDash val="solid"/>
          </a:ln>
        </p:spPr>
      </p:sp>
      <p:sp>
        <p:nvSpPr>
          <p:cNvPr id="86" name="Text 84"/>
          <p:cNvSpPr/>
          <p:nvPr/>
        </p:nvSpPr>
        <p:spPr>
          <a:xfrm>
            <a:off x="10877550" y="4405973"/>
            <a:ext cx="13144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Approve</a:t>
            </a:r>
            <a:endParaRPr lang="en-US" sz="1125" dirty="0">
              <a:latin typeface="Microsoft YaHei" pitchFamily="34" charset="0"/>
              <a:ea typeface="Microsoft YaHei" pitchFamily="34" charset="-122"/>
              <a:cs typeface="Microsoft YaHei" pitchFamily="34" charset="-120"/>
            </a:endParaRPr>
          </a:p>
        </p:txBody>
      </p:sp>
      <p:sp>
        <p:nvSpPr>
          <p:cNvPr id="87" name="Shape 85"/>
          <p:cNvSpPr/>
          <p:nvPr/>
        </p:nvSpPr>
        <p:spPr>
          <a:xfrm>
            <a:off x="10582275" y="4924425"/>
            <a:ext cx="190500" cy="190500"/>
          </a:xfrm>
          <a:prstGeom prst="roundRect">
            <a:avLst>
              <a:gd name="adj" fmla="val 15000"/>
            </a:avLst>
          </a:prstGeom>
          <a:noFill/>
          <a:ln w="19050">
            <a:solidFill>
              <a:srgbClr val="B3A6C7"/>
            </a:solidFill>
            <a:prstDash val="solid"/>
          </a:ln>
        </p:spPr>
      </p:sp>
      <p:sp>
        <p:nvSpPr>
          <p:cNvPr id="88" name="Text 86"/>
          <p:cNvSpPr/>
          <p:nvPr/>
        </p:nvSpPr>
        <p:spPr>
          <a:xfrm>
            <a:off x="10877550" y="4939373"/>
            <a:ext cx="1314450" cy="171450"/>
          </a:xfrm>
          <a:prstGeom prst="rect">
            <a:avLst/>
          </a:prstGeom>
          <a:noFill/>
          <a:ln/>
        </p:spPr>
        <p:txBody>
          <a:bodyPr wrap="none" lIns="0" tIns="0" rIns="0" bIns="0" rtlCol="0" anchor="t"/>
          <a:lstStyle/>
          <a:p>
            <a:pPr algn="l" indent="0" marL="0">
              <a:buNone/>
            </a:pPr>
            <a:r>
              <a:rPr lang="en-US" sz="1125" b="1" dirty="0">
                <a:solidFill>
                  <a:srgbClr val="F6F2F9"/>
                </a:solidFill>
                <a:latin typeface="Microsoft YaHei" pitchFamily="34" charset="0"/>
                <a:ea typeface="Microsoft YaHei" pitchFamily="34" charset="-122"/>
                <a:cs typeface="Microsoft YaHei" pitchFamily="34" charset="-120"/>
              </a:rPr>
              <a:t>Revisit</a:t>
            </a:r>
            <a:endParaRPr lang="en-US" sz="1125" dirty="0">
              <a:latin typeface="Microsoft YaHei" pitchFamily="34" charset="0"/>
              <a:ea typeface="Microsoft YaHei" pitchFamily="34" charset="-122"/>
              <a:cs typeface="Microsoft YaHei" pitchFamily="34" charset="-120"/>
            </a:endParaRPr>
          </a:p>
        </p:txBody>
      </p:sp>
      <p:sp>
        <p:nvSpPr>
          <p:cNvPr id="89" name="Text 87"/>
          <p:cNvSpPr/>
          <p:nvPr/>
        </p:nvSpPr>
        <p:spPr>
          <a:xfrm>
            <a:off x="10477500" y="5471327"/>
            <a:ext cx="1714500" cy="125730"/>
          </a:xfrm>
          <a:prstGeom prst="rect">
            <a:avLst/>
          </a:prstGeom>
          <a:noFill/>
          <a:ln/>
        </p:spPr>
        <p:txBody>
          <a:bodyPr wrap="none" lIns="0" tIns="0" rIns="0" bIns="0" rtlCol="0" anchor="t"/>
          <a:lstStyle/>
          <a:p>
            <a:pPr algn="l" indent="0" marL="0">
              <a:buNone/>
            </a:pPr>
            <a:r>
              <a:rPr lang="en-US" sz="825" dirty="0">
                <a:solidFill>
                  <a:srgbClr val="B3A6C7"/>
                </a:solidFill>
                <a:latin typeface="Microsoft YaHei" pitchFamily="34" charset="0"/>
                <a:ea typeface="Microsoft YaHei" pitchFamily="34" charset="-122"/>
                <a:cs typeface="Microsoft YaHei" pitchFamily="34" charset="-120"/>
              </a:rPr>
              <a:t>See p. 13</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17-0000"/>
          <p:cNvSpPr/>
          <p:nvPr/>
        </p:nvSpPr>
        <p:spPr>
          <a:xfrm>
            <a:off x="0" y="0"/>
            <a:ext cx="12192000" cy="6858000"/>
          </a:xfrm>
          <a:prstGeom prst="rect">
            <a:avLst/>
          </a:prstGeom>
          <a:gradFill rotWithShape="1">
            <a:gsLst>
              <a:gs pos="0">
                <a:srgbClr val="2A1E3F">
                  <a:alpha val="95000"/>
                </a:srgbClr>
              </a:gs>
              <a:gs pos="50000">
                <a:srgbClr val="2A1E3F">
                  <a:alpha val="60000"/>
                </a:srgbClr>
              </a:gs>
              <a:gs pos="100000">
                <a:srgbClr val="2A1E3F">
                  <a:alpha val="30000"/>
                </a:srgbClr>
              </a:gs>
            </a:gsLst>
            <a:lin ang="16200000" scaled="1"/>
          </a:gradFill>
          <a:ln/>
        </p:spPr>
      </p:sp>
      <p:sp>
        <p:nvSpPr>
          <p:cNvPr id="4" name="Shape 1"/>
          <p:cNvSpPr/>
          <p:nvPr/>
        </p:nvSpPr>
        <p:spPr>
          <a:xfrm>
            <a:off x="609600" y="609600"/>
            <a:ext cx="581025" cy="285750"/>
          </a:xfrm>
          <a:prstGeom prst="roundRect">
            <a:avLst>
              <a:gd name="adj" fmla="val 20000"/>
            </a:avLst>
          </a:prstGeom>
          <a:solidFill>
            <a:srgbClr val="E84F8A"/>
          </a:solidFill>
          <a:ln/>
        </p:spPr>
      </p:sp>
      <p:sp>
        <p:nvSpPr>
          <p:cNvPr id="5" name="Text 2"/>
          <p:cNvSpPr/>
          <p:nvPr/>
        </p:nvSpPr>
        <p:spPr>
          <a:xfrm>
            <a:off x="0" y="690139"/>
            <a:ext cx="1743075" cy="137160"/>
          </a:xfrm>
          <a:prstGeom prst="rect">
            <a:avLst/>
          </a:prstGeom>
          <a:noFill/>
          <a:ln/>
        </p:spPr>
        <p:txBody>
          <a:bodyPr wrap="none" lIns="0" tIns="0" rIns="0" bIns="0" rtlCol="0" anchor="t"/>
          <a:lstStyle/>
          <a:p>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N</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e</a:t>
            </a:r>
            <a:pPr algn="ctr" indent="0" marL="0">
              <a:buNone/>
            </a:pPr>
            <a:r>
              <a:rPr lang="en-US" sz="900" b="1" spc="75" kern="0" dirty="0">
                <a:solidFill>
                  <a:srgbClr val="1A112C"/>
                </a:solidFill>
                <a:latin typeface="Microsoft YaHei" pitchFamily="34" charset="0"/>
                <a:ea typeface="Microsoft YaHei" pitchFamily="34" charset="-122"/>
                <a:cs typeface="Microsoft YaHei" pitchFamily="34" charset="-120"/>
              </a:rPr>
              <a:t>x</a:t>
            </a:r>
            <a:pPr algn="ctr" indent="0" marL="0">
              <a:buNone/>
            </a:pPr>
            <a:r>
              <a:rPr lang="en-US" sz="900" b="1" dirty="0">
                <a:solidFill>
                  <a:srgbClr val="1A112C"/>
                </a:solidFill>
                <a:latin typeface="Microsoft YaHei" pitchFamily="34" charset="0"/>
                <a:ea typeface="Microsoft YaHei" pitchFamily="34" charset="-122"/>
                <a:cs typeface="Microsoft YaHei" pitchFamily="34" charset="-120"/>
              </a:rPr>
              <a:t>t</a:t>
            </a:r>
            <a:endParaRPr lang="en-US" sz="900" dirty="0">
              <a:latin typeface="Microsoft YaHei" pitchFamily="34" charset="0"/>
              <a:ea typeface="Microsoft YaHei" pitchFamily="34" charset="-122"/>
              <a:cs typeface="Microsoft YaHei" pitchFamily="34" charset="-120"/>
            </a:endParaRPr>
          </a:p>
        </p:txBody>
      </p:sp>
      <p:sp>
        <p:nvSpPr>
          <p:cNvPr id="6" name="Shape 3"/>
          <p:cNvSpPr/>
          <p:nvPr/>
        </p:nvSpPr>
        <p:spPr>
          <a:xfrm>
            <a:off x="1133475" y="609600"/>
            <a:ext cx="3600450" cy="285750"/>
          </a:xfrm>
          <a:prstGeom prst="roundRect">
            <a:avLst>
              <a:gd name="adj" fmla="val 20000"/>
            </a:avLst>
          </a:prstGeom>
          <a:solidFill>
            <a:srgbClr val="35284E"/>
          </a:solidFill>
          <a:ln/>
        </p:spPr>
      </p:sp>
      <p:sp>
        <p:nvSpPr>
          <p:cNvPr id="7" name="Text 4"/>
          <p:cNvSpPr/>
          <p:nvPr/>
        </p:nvSpPr>
        <p:spPr>
          <a:xfrm>
            <a:off x="1266825" y="671812"/>
            <a:ext cx="10925175" cy="160020"/>
          </a:xfrm>
          <a:prstGeom prst="rect">
            <a:avLst/>
          </a:prstGeom>
          <a:noFill/>
          <a:ln/>
        </p:spPr>
        <p:txBody>
          <a:bodyPr wrap="none" lIns="0" tIns="0" rIns="0" bIns="0" rtlCol="0" anchor="t"/>
          <a:lstStyle/>
          <a:p>
            <a:pPr algn="l" indent="0" marL="0">
              <a:buNone/>
            </a:pPr>
            <a:r>
              <a:rPr lang="en-US" sz="1050" b="1" dirty="0">
                <a:solidFill>
                  <a:srgbClr val="F6F2F9"/>
                </a:solidFill>
                <a:latin typeface="Microsoft YaHei" pitchFamily="34" charset="0"/>
                <a:ea typeface="Microsoft YaHei" pitchFamily="34" charset="-122"/>
                <a:cs typeface="Microsoft YaHei" pitchFamily="34" charset="-120"/>
              </a:rPr>
              <a:t>Before the Show, After the Encore · Summer 2027</a:t>
            </a:r>
            <a:endParaRPr lang="en-US" sz="1050" dirty="0">
              <a:latin typeface="Microsoft YaHei" pitchFamily="34" charset="0"/>
              <a:ea typeface="Microsoft YaHei" pitchFamily="34" charset="-122"/>
              <a:cs typeface="Microsoft YaHei" pitchFamily="34" charset="-120"/>
            </a:endParaRPr>
          </a:p>
        </p:txBody>
      </p:sp>
      <p:sp>
        <p:nvSpPr>
          <p:cNvPr id="8" name="Shape 5"/>
          <p:cNvSpPr/>
          <p:nvPr/>
        </p:nvSpPr>
        <p:spPr>
          <a:xfrm>
            <a:off x="1143000" y="609600"/>
            <a:ext cx="0" cy="285750"/>
          </a:xfrm>
          <a:prstGeom prst="line">
            <a:avLst/>
          </a:prstGeom>
          <a:noFill/>
          <a:ln w="19050">
            <a:solidFill>
              <a:srgbClr val="2A1E3F"/>
            </a:solidFill>
            <a:prstDash val="dash"/>
          </a:ln>
        </p:spPr>
      </p:sp>
      <p:sp>
        <p:nvSpPr>
          <p:cNvPr id="9" name="Shape 6"/>
          <p:cNvSpPr/>
          <p:nvPr/>
        </p:nvSpPr>
        <p:spPr>
          <a:xfrm>
            <a:off x="1076325" y="552450"/>
            <a:ext cx="114300" cy="114300"/>
          </a:xfrm>
          <a:prstGeom prst="ellipse">
            <a:avLst/>
          </a:prstGeom>
          <a:solidFill>
            <a:srgbClr val="2A1E3F"/>
          </a:solidFill>
          <a:ln/>
        </p:spPr>
      </p:sp>
      <p:sp>
        <p:nvSpPr>
          <p:cNvPr id="10" name="Shape 7"/>
          <p:cNvSpPr/>
          <p:nvPr/>
        </p:nvSpPr>
        <p:spPr>
          <a:xfrm>
            <a:off x="1076325" y="838200"/>
            <a:ext cx="114300" cy="114300"/>
          </a:xfrm>
          <a:prstGeom prst="ellipse">
            <a:avLst/>
          </a:prstGeom>
          <a:solidFill>
            <a:srgbClr val="2A1E3F"/>
          </a:solidFill>
          <a:ln/>
        </p:spPr>
      </p:sp>
      <p:sp>
        <p:nvSpPr>
          <p:cNvPr id="11" name="Text 8"/>
          <p:cNvSpPr/>
          <p:nvPr/>
        </p:nvSpPr>
        <p:spPr>
          <a:xfrm>
            <a:off x="609600" y="2026281"/>
            <a:ext cx="11582400" cy="822960"/>
          </a:xfrm>
          <a:prstGeom prst="rect">
            <a:avLst/>
          </a:prstGeom>
          <a:noFill/>
          <a:ln/>
        </p:spPr>
        <p:txBody>
          <a:bodyPr wrap="none" lIns="0" tIns="0" rIns="0" bIns="0" rtlCol="0" anchor="t"/>
          <a:lstStyle/>
          <a:p>
            <a:pPr algn="l" indent="0" marL="0">
              <a:buNone/>
            </a:pPr>
            <a:r>
              <a:rPr lang="en-US" sz="5400" b="1" dirty="0">
                <a:solidFill>
                  <a:srgbClr val="F6F2F9"/>
                </a:solidFill>
                <a:latin typeface="Microsoft YaHei" pitchFamily="34" charset="0"/>
                <a:ea typeface="Microsoft YaHei" pitchFamily="34" charset="-122"/>
                <a:cs typeface="Microsoft YaHei" pitchFamily="34" charset="-120"/>
              </a:rPr>
              <a:t>Sign off in October,</a:t>
            </a:r>
            <a:endParaRPr lang="en-US" sz="5400" dirty="0">
              <a:latin typeface="Microsoft YaHei" pitchFamily="34" charset="0"/>
              <a:ea typeface="Microsoft YaHei" pitchFamily="34" charset="-122"/>
              <a:cs typeface="Microsoft YaHei" pitchFamily="34" charset="-120"/>
            </a:endParaRPr>
          </a:p>
        </p:txBody>
      </p:sp>
      <p:sp>
        <p:nvSpPr>
          <p:cNvPr id="12" name="Text 9"/>
          <p:cNvSpPr/>
          <p:nvPr/>
        </p:nvSpPr>
        <p:spPr>
          <a:xfrm>
            <a:off x="609600" y="2902581"/>
            <a:ext cx="11582400" cy="822960"/>
          </a:xfrm>
          <a:prstGeom prst="rect">
            <a:avLst/>
          </a:prstGeom>
          <a:noFill/>
          <a:ln/>
        </p:spPr>
        <p:txBody>
          <a:bodyPr wrap="none" lIns="0" tIns="0" rIns="0" bIns="0" rtlCol="0" anchor="t"/>
          <a:lstStyle/>
          <a:p>
            <a:pPr algn="l" indent="0" marL="0">
              <a:buNone/>
            </a:pPr>
            <a:r>
              <a:rPr lang="en-US" sz="5400" b="1" dirty="0">
                <a:solidFill>
                  <a:srgbClr val="F6F2F9"/>
                </a:solidFill>
                <a:latin typeface="Microsoft YaHei" pitchFamily="34" charset="0"/>
                <a:ea typeface="Microsoft YaHei" pitchFamily="34" charset="-122"/>
                <a:cs typeface="Microsoft YaHei" pitchFamily="34" charset="-120"/>
              </a:rPr>
              <a:t>first talks in November</a:t>
            </a:r>
            <a:endParaRPr lang="en-US" sz="5400" dirty="0">
              <a:latin typeface="Microsoft YaHei" pitchFamily="34" charset="0"/>
              <a:ea typeface="Microsoft YaHei" pitchFamily="34" charset="-122"/>
              <a:cs typeface="Microsoft YaHei" pitchFamily="34" charset="-120"/>
            </a:endParaRPr>
          </a:p>
        </p:txBody>
      </p:sp>
      <p:sp>
        <p:nvSpPr>
          <p:cNvPr id="13" name="Shape 10"/>
          <p:cNvSpPr/>
          <p:nvPr/>
        </p:nvSpPr>
        <p:spPr>
          <a:xfrm>
            <a:off x="1902388" y="4476750"/>
            <a:ext cx="1888562" cy="0"/>
          </a:xfrm>
          <a:prstGeom prst="line">
            <a:avLst/>
          </a:prstGeom>
          <a:noFill/>
          <a:ln w="19050">
            <a:solidFill>
              <a:srgbClr val="4A3A66"/>
            </a:solidFill>
            <a:prstDash val="dash"/>
          </a:ln>
        </p:spPr>
      </p:sp>
      <p:sp>
        <p:nvSpPr>
          <p:cNvPr id="14" name="Shape 11"/>
          <p:cNvSpPr/>
          <p:nvPr/>
        </p:nvSpPr>
        <p:spPr>
          <a:xfrm>
            <a:off x="609600" y="4400550"/>
            <a:ext cx="152400" cy="152400"/>
          </a:xfrm>
          <a:prstGeom prst="ellipse">
            <a:avLst/>
          </a:prstGeom>
          <a:solidFill>
            <a:srgbClr val="E84F8A"/>
          </a:solidFill>
          <a:ln/>
        </p:spPr>
      </p:sp>
      <p:sp>
        <p:nvSpPr>
          <p:cNvPr id="15" name="Text 12"/>
          <p:cNvSpPr/>
          <p:nvPr/>
        </p:nvSpPr>
        <p:spPr>
          <a:xfrm>
            <a:off x="876300" y="4378483"/>
            <a:ext cx="11315700" cy="205740"/>
          </a:xfrm>
          <a:prstGeom prst="rect">
            <a:avLst/>
          </a:prstGeom>
          <a:noFill/>
          <a:ln/>
        </p:spPr>
        <p:txBody>
          <a:bodyPr wrap="none" lIns="0" tIns="0" rIns="0" bIns="0" rtlCol="0" anchor="t"/>
          <a:lstStyle/>
          <a:p>
            <a:pPr algn="l" indent="0" marL="0">
              <a:buNone/>
            </a:pPr>
            <a:r>
              <a:rPr lang="en-US" sz="1350" b="1" dirty="0">
                <a:solidFill>
                  <a:srgbClr val="F6F2F9"/>
                </a:solidFill>
                <a:latin typeface="Microsoft YaHei" pitchFamily="34" charset="0"/>
                <a:ea typeface="Microsoft YaHei" pitchFamily="34" charset="-122"/>
                <a:cs typeface="Microsoft YaHei" pitchFamily="34" charset="-120"/>
              </a:rPr>
              <a:t>November</a:t>
            </a:r>
            <a:endParaRPr lang="en-US" sz="1350" dirty="0">
              <a:latin typeface="Microsoft YaHei" pitchFamily="34" charset="0"/>
              <a:ea typeface="Microsoft YaHei" pitchFamily="34" charset="-122"/>
              <a:cs typeface="Microsoft YaHei" pitchFamily="34" charset="-120"/>
            </a:endParaRPr>
          </a:p>
        </p:txBody>
      </p:sp>
      <p:sp>
        <p:nvSpPr>
          <p:cNvPr id="16" name="Text 13"/>
          <p:cNvSpPr/>
          <p:nvPr/>
        </p:nvSpPr>
        <p:spPr>
          <a:xfrm>
            <a:off x="876300" y="4691723"/>
            <a:ext cx="113157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First list of cities and shows</a:t>
            </a:r>
            <a:endParaRPr lang="en-US" sz="1125" dirty="0">
              <a:latin typeface="Microsoft YaHei" pitchFamily="34" charset="0"/>
              <a:ea typeface="Microsoft YaHei" pitchFamily="34" charset="-122"/>
              <a:cs typeface="Microsoft YaHei" pitchFamily="34" charset="-120"/>
            </a:endParaRPr>
          </a:p>
        </p:txBody>
      </p:sp>
      <p:sp>
        <p:nvSpPr>
          <p:cNvPr id="17" name="Shape 14"/>
          <p:cNvSpPr/>
          <p:nvPr/>
        </p:nvSpPr>
        <p:spPr>
          <a:xfrm>
            <a:off x="5107918" y="4476750"/>
            <a:ext cx="1921532" cy="0"/>
          </a:xfrm>
          <a:prstGeom prst="line">
            <a:avLst/>
          </a:prstGeom>
          <a:noFill/>
          <a:ln w="19050">
            <a:solidFill>
              <a:srgbClr val="4A3A66"/>
            </a:solidFill>
            <a:prstDash val="dash"/>
          </a:ln>
        </p:spPr>
      </p:sp>
      <p:sp>
        <p:nvSpPr>
          <p:cNvPr id="18" name="Shape 15"/>
          <p:cNvSpPr/>
          <p:nvPr/>
        </p:nvSpPr>
        <p:spPr>
          <a:xfrm>
            <a:off x="3848100" y="4400550"/>
            <a:ext cx="152400" cy="152400"/>
          </a:xfrm>
          <a:prstGeom prst="ellipse">
            <a:avLst/>
          </a:prstGeom>
          <a:solidFill>
            <a:srgbClr val="F0B429"/>
          </a:solidFill>
          <a:ln/>
        </p:spPr>
      </p:sp>
      <p:sp>
        <p:nvSpPr>
          <p:cNvPr id="19" name="Text 16"/>
          <p:cNvSpPr/>
          <p:nvPr/>
        </p:nvSpPr>
        <p:spPr>
          <a:xfrm>
            <a:off x="4114800" y="4378483"/>
            <a:ext cx="8077200" cy="205740"/>
          </a:xfrm>
          <a:prstGeom prst="rect">
            <a:avLst/>
          </a:prstGeom>
          <a:noFill/>
          <a:ln/>
        </p:spPr>
        <p:txBody>
          <a:bodyPr wrap="none" lIns="0" tIns="0" rIns="0" bIns="0" rtlCol="0" anchor="t"/>
          <a:lstStyle/>
          <a:p>
            <a:pPr algn="l" indent="0" marL="0">
              <a:buNone/>
            </a:pPr>
            <a:r>
              <a:rPr lang="en-US" sz="1350" b="1" dirty="0">
                <a:solidFill>
                  <a:srgbClr val="F6F2F9"/>
                </a:solidFill>
                <a:latin typeface="Microsoft YaHei" pitchFamily="34" charset="0"/>
                <a:ea typeface="Microsoft YaHei" pitchFamily="34" charset="-122"/>
                <a:cs typeface="Microsoft YaHei" pitchFamily="34" charset="-120"/>
              </a:rPr>
              <a:t>December</a:t>
            </a:r>
            <a:endParaRPr lang="en-US" sz="1350" dirty="0">
              <a:latin typeface="Microsoft YaHei" pitchFamily="34" charset="0"/>
              <a:ea typeface="Microsoft YaHei" pitchFamily="34" charset="-122"/>
              <a:cs typeface="Microsoft YaHei" pitchFamily="34" charset="-120"/>
            </a:endParaRPr>
          </a:p>
        </p:txBody>
      </p:sp>
      <p:sp>
        <p:nvSpPr>
          <p:cNvPr id="20" name="Text 17"/>
          <p:cNvSpPr/>
          <p:nvPr/>
        </p:nvSpPr>
        <p:spPr>
          <a:xfrm>
            <a:off x="4114800" y="4691723"/>
            <a:ext cx="80772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Co-branded packs approved</a:t>
            </a:r>
            <a:endParaRPr lang="en-US" sz="1125" dirty="0">
              <a:latin typeface="Microsoft YaHei" pitchFamily="34" charset="0"/>
              <a:ea typeface="Microsoft YaHei" pitchFamily="34" charset="-122"/>
              <a:cs typeface="Microsoft YaHei" pitchFamily="34" charset="-120"/>
            </a:endParaRPr>
          </a:p>
        </p:txBody>
      </p:sp>
      <p:sp>
        <p:nvSpPr>
          <p:cNvPr id="21" name="Shape 18"/>
          <p:cNvSpPr/>
          <p:nvPr/>
        </p:nvSpPr>
        <p:spPr>
          <a:xfrm>
            <a:off x="7086600" y="4400550"/>
            <a:ext cx="152400" cy="152400"/>
          </a:xfrm>
          <a:prstGeom prst="ellipse">
            <a:avLst/>
          </a:prstGeom>
          <a:solidFill>
            <a:srgbClr val="4FC1E9"/>
          </a:solidFill>
          <a:ln/>
        </p:spPr>
      </p:sp>
      <p:sp>
        <p:nvSpPr>
          <p:cNvPr id="22" name="Text 19"/>
          <p:cNvSpPr/>
          <p:nvPr/>
        </p:nvSpPr>
        <p:spPr>
          <a:xfrm>
            <a:off x="7353300" y="4378483"/>
            <a:ext cx="4838700" cy="205740"/>
          </a:xfrm>
          <a:prstGeom prst="rect">
            <a:avLst/>
          </a:prstGeom>
          <a:noFill/>
          <a:ln/>
        </p:spPr>
        <p:txBody>
          <a:bodyPr wrap="none" lIns="0" tIns="0" rIns="0" bIns="0" rtlCol="0" anchor="t"/>
          <a:lstStyle/>
          <a:p>
            <a:pPr algn="l" indent="0" marL="0">
              <a:buNone/>
            </a:pPr>
            <a:r>
              <a:rPr lang="en-US" sz="1350" b="1" dirty="0">
                <a:solidFill>
                  <a:srgbClr val="F6F2F9"/>
                </a:solidFill>
                <a:latin typeface="Microsoft YaHei" pitchFamily="34" charset="0"/>
                <a:ea typeface="Microsoft YaHei" pitchFamily="34" charset="-122"/>
                <a:cs typeface="Microsoft YaHei" pitchFamily="34" charset="-120"/>
              </a:rPr>
              <a:t>June 2027</a:t>
            </a:r>
            <a:endParaRPr lang="en-US" sz="1350" dirty="0">
              <a:latin typeface="Microsoft YaHei" pitchFamily="34" charset="0"/>
              <a:ea typeface="Microsoft YaHei" pitchFamily="34" charset="-122"/>
              <a:cs typeface="Microsoft YaHei" pitchFamily="34" charset="-120"/>
            </a:endParaRPr>
          </a:p>
        </p:txBody>
      </p:sp>
      <p:sp>
        <p:nvSpPr>
          <p:cNvPr id="23" name="Text 20"/>
          <p:cNvSpPr/>
          <p:nvPr/>
        </p:nvSpPr>
        <p:spPr>
          <a:xfrm>
            <a:off x="7353300" y="4691723"/>
            <a:ext cx="4838700" cy="171450"/>
          </a:xfrm>
          <a:prstGeom prst="rect">
            <a:avLst/>
          </a:prstGeom>
          <a:noFill/>
          <a:ln/>
        </p:spPr>
        <p:txBody>
          <a:bodyPr wrap="none" lIns="0" tIns="0" rIns="0" bIns="0" rtlCol="0" anchor="t"/>
          <a:lstStyle/>
          <a:p>
            <a:pPr algn="l" indent="0" marL="0">
              <a:buNone/>
            </a:pPr>
            <a:r>
              <a:rPr lang="en-US" sz="1125" dirty="0">
                <a:solidFill>
                  <a:srgbClr val="B3A6C7"/>
                </a:solidFill>
                <a:latin typeface="Microsoft YaHei" pitchFamily="34" charset="0"/>
                <a:ea typeface="Microsoft YaHei" pitchFamily="34" charset="-122"/>
                <a:cs typeface="Microsoft YaHei" pitchFamily="34" charset="-120"/>
              </a:rPr>
              <a:t>First stop opens</a:t>
            </a:r>
            <a:endParaRPr lang="en-US" sz="1125" dirty="0">
              <a:latin typeface="Microsoft YaHei" pitchFamily="34" charset="0"/>
              <a:ea typeface="Microsoft YaHei" pitchFamily="34" charset="-122"/>
              <a:cs typeface="Microsoft YaHei" pitchFamily="34" charset="-120"/>
            </a:endParaRPr>
          </a:p>
        </p:txBody>
      </p:sp>
      <p:sp>
        <p:nvSpPr>
          <p:cNvPr id="24" name="Shape 21"/>
          <p:cNvSpPr/>
          <p:nvPr/>
        </p:nvSpPr>
        <p:spPr>
          <a:xfrm>
            <a:off x="609600" y="5524500"/>
            <a:ext cx="3371850" cy="533400"/>
          </a:xfrm>
          <a:prstGeom prst="roundRect">
            <a:avLst>
              <a:gd name="adj" fmla="val 50000"/>
            </a:avLst>
          </a:prstGeom>
          <a:solidFill>
            <a:srgbClr val="E84F8A"/>
          </a:solidFill>
          <a:ln/>
        </p:spPr>
      </p:sp>
      <p:sp>
        <p:nvSpPr>
          <p:cNvPr id="25" name="Text 22"/>
          <p:cNvSpPr/>
          <p:nvPr/>
        </p:nvSpPr>
        <p:spPr>
          <a:xfrm>
            <a:off x="0" y="5684131"/>
            <a:ext cx="4591050" cy="228600"/>
          </a:xfrm>
          <a:prstGeom prst="rect">
            <a:avLst/>
          </a:prstGeom>
          <a:noFill/>
          <a:ln/>
        </p:spPr>
        <p:txBody>
          <a:bodyPr wrap="none" lIns="0" tIns="0" rIns="0" bIns="0" rtlCol="0" anchor="t"/>
          <a:lstStyle/>
          <a:p>
            <a:pPr algn="ctr" indent="0" marL="0">
              <a:buNone/>
            </a:pPr>
            <a:r>
              <a:rPr lang="en-US" sz="1500" b="1" dirty="0">
                <a:solidFill>
                  <a:srgbClr val="1A112C"/>
                </a:solidFill>
                <a:latin typeface="Microsoft YaHei" pitchFamily="34" charset="0"/>
                <a:ea typeface="Microsoft YaHei" pitchFamily="34" charset="-122"/>
                <a:cs typeface="Microsoft YaHei" pitchFamily="34" charset="-120"/>
              </a:rPr>
              <a:t>Sign off, curtain up</a:t>
            </a:r>
            <a:endParaRPr lang="en-US" sz="15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