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88952" cy="6858000"/>
  <p:notesSz cx="6858000" cy="12188952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6EFE3"/>
          </a:solidFill>
          <a:ln/>
        </p:spPr>
      </p:sp>
      <p:sp>
        <p:nvSpPr>
          <p:cNvPr id="3" name="Text 1"/>
          <p:cNvSpPr/>
          <p:nvPr/>
        </p:nvSpPr>
        <p:spPr>
          <a:xfrm>
            <a:off x="0" y="1093470"/>
            <a:ext cx="12192000" cy="502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3300" b="1" dirty="0">
                <a:solidFill>
                  <a:srgbClr val="B023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云帆科技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905000" y="1866900"/>
            <a:ext cx="8382000" cy="0"/>
          </a:xfrm>
          <a:prstGeom prst="line">
            <a:avLst/>
          </a:prstGeom>
          <a:noFill/>
          <a:ln w="38100">
            <a:solidFill>
              <a:srgbClr val="B0231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905000" y="1962150"/>
            <a:ext cx="8382000" cy="0"/>
          </a:xfrm>
          <a:prstGeom prst="line">
            <a:avLst/>
          </a:prstGeom>
          <a:noFill/>
          <a:ln w="9525">
            <a:solidFill>
              <a:srgbClr val="C79A3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0" y="3223260"/>
            <a:ext cx="12192000" cy="5943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3900" b="1" dirty="0">
                <a:solidFill>
                  <a:srgbClr val="3323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二季度经营回顾</a:t>
            </a:r>
            <a:endParaRPr lang="en-US" sz="3900" dirty="0"/>
          </a:p>
        </p:txBody>
      </p:sp>
      <p:sp>
        <p:nvSpPr>
          <p:cNvPr id="7" name="Text 5"/>
          <p:cNvSpPr/>
          <p:nvPr/>
        </p:nvSpPr>
        <p:spPr>
          <a:xfrm>
            <a:off x="0" y="4118610"/>
            <a:ext cx="121920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650" dirty="0">
                <a:solidFill>
                  <a:srgbClr val="6E5B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收入、成本与下季度重点</a:t>
            </a:r>
            <a:endParaRPr lang="en-US" sz="1650" dirty="0"/>
          </a:p>
        </p:txBody>
      </p:sp>
      <p:sp>
        <p:nvSpPr>
          <p:cNvPr id="8" name="Text 6"/>
          <p:cNvSpPr/>
          <p:nvPr/>
        </p:nvSpPr>
        <p:spPr>
          <a:xfrm>
            <a:off x="0" y="5760720"/>
            <a:ext cx="1219200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425" dirty="0">
                <a:solidFill>
                  <a:srgbClr val="3323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2026-08-15</a:t>
            </a:r>
            <a:endParaRPr lang="en-US" sz="1425" dirty="0"/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6EFE3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" y="4476750"/>
            <a:ext cx="10363200" cy="0"/>
          </a:xfrm>
          <a:prstGeom prst="line">
            <a:avLst/>
          </a:prstGeom>
          <a:noFill/>
          <a:ln w="9525">
            <a:solidFill>
              <a:srgbClr val="B2935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914400" y="2590800"/>
            <a:ext cx="1143000" cy="1143000"/>
          </a:xfrm>
          <a:prstGeom prst="rect">
            <a:avLst/>
          </a:prstGeom>
          <a:solidFill>
            <a:srgbClr val="B02318"/>
          </a:solidFill>
          <a:ln/>
        </p:spPr>
      </p:sp>
      <p:sp>
        <p:nvSpPr>
          <p:cNvPr id="5" name="Text 3"/>
          <p:cNvSpPr/>
          <p:nvPr/>
        </p:nvSpPr>
        <p:spPr>
          <a:xfrm>
            <a:off x="0" y="2975610"/>
            <a:ext cx="2971800" cy="5943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3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</a:t>
            </a:r>
            <a:endParaRPr lang="en-US" sz="3900" dirty="0"/>
          </a:p>
        </p:txBody>
      </p:sp>
      <p:sp>
        <p:nvSpPr>
          <p:cNvPr id="6" name="Text 4"/>
          <p:cNvSpPr/>
          <p:nvPr/>
        </p:nvSpPr>
        <p:spPr>
          <a:xfrm>
            <a:off x="2476500" y="2781300"/>
            <a:ext cx="9715500" cy="571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750" b="1" dirty="0">
                <a:solidFill>
                  <a:srgbClr val="3323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业绩总览</a:t>
            </a:r>
            <a:endParaRPr lang="en-US" sz="3750" dirty="0"/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6EFE3"/>
          </a:solidFill>
          <a:ln/>
        </p:spPr>
      </p:sp>
      <p:sp>
        <p:nvSpPr>
          <p:cNvPr id="3" name="Shape 1"/>
          <p:cNvSpPr/>
          <p:nvPr/>
        </p:nvSpPr>
        <p:spPr>
          <a:xfrm>
            <a:off x="4476750" y="571500"/>
            <a:ext cx="1143000" cy="14288"/>
          </a:xfrm>
          <a:prstGeom prst="rect">
            <a:avLst/>
          </a:prstGeom>
          <a:solidFill>
            <a:srgbClr val="B29350"/>
          </a:solidFill>
          <a:ln/>
        </p:spPr>
      </p:sp>
      <p:sp>
        <p:nvSpPr>
          <p:cNvPr id="4" name="Shape 2"/>
          <p:cNvSpPr/>
          <p:nvPr/>
        </p:nvSpPr>
        <p:spPr>
          <a:xfrm>
            <a:off x="6572250" y="571500"/>
            <a:ext cx="1143000" cy="14288"/>
          </a:xfrm>
          <a:prstGeom prst="rect">
            <a:avLst/>
          </a:prstGeom>
          <a:solidFill>
            <a:srgbClr val="B29350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209550"/>
            <a:ext cx="11277600" cy="0"/>
          </a:xfrm>
          <a:prstGeom prst="line">
            <a:avLst/>
          </a:prstGeom>
          <a:noFill/>
          <a:ln w="19050">
            <a:solidFill>
              <a:srgbClr val="C79A3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57200" y="285750"/>
            <a:ext cx="11277600" cy="0"/>
          </a:xfrm>
          <a:prstGeom prst="line">
            <a:avLst/>
          </a:prstGeom>
          <a:noFill/>
          <a:ln w="7144">
            <a:solidFill>
              <a:srgbClr val="C79A3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0" y="544830"/>
            <a:ext cx="12192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E5B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第一部分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0" y="918210"/>
            <a:ext cx="12192000" cy="4800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3150" b="1" dirty="0">
                <a:solidFill>
                  <a:srgbClr val="B023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核心指标</a:t>
            </a:r>
            <a:endParaRPr lang="en-US" sz="3150" dirty="0"/>
          </a:p>
        </p:txBody>
      </p:sp>
      <p:sp>
        <p:nvSpPr>
          <p:cNvPr id="9" name="Shape 7"/>
          <p:cNvSpPr/>
          <p:nvPr/>
        </p:nvSpPr>
        <p:spPr>
          <a:xfrm>
            <a:off x="914400" y="2171700"/>
            <a:ext cx="2476500" cy="1943100"/>
          </a:xfrm>
          <a:prstGeom prst="roundRect">
            <a:avLst>
              <a:gd name="adj" fmla="val 980"/>
            </a:avLst>
          </a:prstGeom>
          <a:solidFill>
            <a:srgbClr val="FCF8EF"/>
          </a:solidFill>
          <a:ln/>
        </p:spPr>
      </p:sp>
      <p:sp>
        <p:nvSpPr>
          <p:cNvPr id="10" name="Text 8"/>
          <p:cNvSpPr/>
          <p:nvPr/>
        </p:nvSpPr>
        <p:spPr>
          <a:xfrm>
            <a:off x="1104900" y="2819400"/>
            <a:ext cx="110871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3323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4860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0" y="2762250"/>
            <a:ext cx="32004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500" dirty="0">
                <a:solidFill>
                  <a:srgbClr val="4C6B3C"/>
                </a:solidFill>
              </a:rPr>
              <a:t>↑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1104900" y="3364230"/>
            <a:ext cx="110871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6E5B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季度营收（万元）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3543300" y="2171700"/>
            <a:ext cx="2476500" cy="1943100"/>
          </a:xfrm>
          <a:prstGeom prst="roundRect">
            <a:avLst>
              <a:gd name="adj" fmla="val 980"/>
            </a:avLst>
          </a:prstGeom>
          <a:solidFill>
            <a:srgbClr val="FCF8EF"/>
          </a:solidFill>
          <a:ln/>
        </p:spPr>
      </p:sp>
      <p:sp>
        <p:nvSpPr>
          <p:cNvPr id="14" name="Text 12"/>
          <p:cNvSpPr/>
          <p:nvPr/>
        </p:nvSpPr>
        <p:spPr>
          <a:xfrm>
            <a:off x="3733800" y="2819400"/>
            <a:ext cx="84582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3323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62%</a:t>
            </a:r>
            <a:endParaRPr lang="en-US" sz="3000" dirty="0"/>
          </a:p>
        </p:txBody>
      </p:sp>
      <p:sp>
        <p:nvSpPr>
          <p:cNvPr id="15" name="Text 13"/>
          <p:cNvSpPr/>
          <p:nvPr/>
        </p:nvSpPr>
        <p:spPr>
          <a:xfrm>
            <a:off x="0" y="2762250"/>
            <a:ext cx="58293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500" dirty="0">
                <a:solidFill>
                  <a:srgbClr val="4C6B3C"/>
                </a:solidFill>
              </a:rPr>
              <a:t>↑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3733800" y="3364230"/>
            <a:ext cx="84582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6E5B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毛利率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6172200" y="2171700"/>
            <a:ext cx="2476500" cy="1943100"/>
          </a:xfrm>
          <a:prstGeom prst="roundRect">
            <a:avLst>
              <a:gd name="adj" fmla="val 980"/>
            </a:avLst>
          </a:prstGeom>
          <a:solidFill>
            <a:srgbClr val="FCF8EF"/>
          </a:solidFill>
          <a:ln/>
        </p:spPr>
      </p:sp>
      <p:sp>
        <p:nvSpPr>
          <p:cNvPr id="18" name="Text 16"/>
          <p:cNvSpPr/>
          <p:nvPr/>
        </p:nvSpPr>
        <p:spPr>
          <a:xfrm>
            <a:off x="6362700" y="2819400"/>
            <a:ext cx="58293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3323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318</a:t>
            </a:r>
            <a:endParaRPr lang="en-US" sz="3000" dirty="0"/>
          </a:p>
        </p:txBody>
      </p:sp>
      <p:sp>
        <p:nvSpPr>
          <p:cNvPr id="19" name="Text 17"/>
          <p:cNvSpPr/>
          <p:nvPr/>
        </p:nvSpPr>
        <p:spPr>
          <a:xfrm>
            <a:off x="0" y="2762250"/>
            <a:ext cx="84582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500" dirty="0">
                <a:solidFill>
                  <a:srgbClr val="4C6B3C"/>
                </a:solidFill>
              </a:rPr>
              <a:t>↑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6362700" y="3364230"/>
            <a:ext cx="58293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6E5B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付费客户数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8801100" y="2171700"/>
            <a:ext cx="2476500" cy="1943100"/>
          </a:xfrm>
          <a:prstGeom prst="roundRect">
            <a:avLst>
              <a:gd name="adj" fmla="val 980"/>
            </a:avLst>
          </a:prstGeom>
          <a:solidFill>
            <a:srgbClr val="FCF8EF"/>
          </a:solidFill>
          <a:ln/>
        </p:spPr>
      </p:sp>
      <p:sp>
        <p:nvSpPr>
          <p:cNvPr id="22" name="Text 20"/>
          <p:cNvSpPr/>
          <p:nvPr/>
        </p:nvSpPr>
        <p:spPr>
          <a:xfrm>
            <a:off x="8991600" y="2819400"/>
            <a:ext cx="32004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3323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2.1%</a:t>
            </a:r>
            <a:endParaRPr lang="en-US" sz="3000" dirty="0"/>
          </a:p>
        </p:txBody>
      </p:sp>
      <p:sp>
        <p:nvSpPr>
          <p:cNvPr id="23" name="Text 21"/>
          <p:cNvSpPr/>
          <p:nvPr/>
        </p:nvSpPr>
        <p:spPr>
          <a:xfrm>
            <a:off x="0" y="2762250"/>
            <a:ext cx="110871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500" dirty="0">
                <a:solidFill>
                  <a:srgbClr val="8C1810"/>
                </a:solidFill>
              </a:rPr>
              <a:t>↓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8991600" y="3364230"/>
            <a:ext cx="32004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6E5B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月度流失率</a:t>
            </a:r>
            <a:endParaRPr lang="en-US" sz="1200" dirty="0"/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6EFE3"/>
          </a:solidFill>
          <a:ln/>
        </p:spPr>
      </p:sp>
      <p:sp>
        <p:nvSpPr>
          <p:cNvPr id="3" name="Shape 1"/>
          <p:cNvSpPr/>
          <p:nvPr/>
        </p:nvSpPr>
        <p:spPr>
          <a:xfrm>
            <a:off x="4476750" y="571500"/>
            <a:ext cx="1143000" cy="14288"/>
          </a:xfrm>
          <a:prstGeom prst="rect">
            <a:avLst/>
          </a:prstGeom>
          <a:solidFill>
            <a:srgbClr val="B29350"/>
          </a:solidFill>
          <a:ln/>
        </p:spPr>
      </p:sp>
      <p:sp>
        <p:nvSpPr>
          <p:cNvPr id="4" name="Shape 2"/>
          <p:cNvSpPr/>
          <p:nvPr/>
        </p:nvSpPr>
        <p:spPr>
          <a:xfrm>
            <a:off x="6572250" y="571500"/>
            <a:ext cx="1143000" cy="14288"/>
          </a:xfrm>
          <a:prstGeom prst="rect">
            <a:avLst/>
          </a:prstGeom>
          <a:solidFill>
            <a:srgbClr val="B29350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209550"/>
            <a:ext cx="11277600" cy="0"/>
          </a:xfrm>
          <a:prstGeom prst="line">
            <a:avLst/>
          </a:prstGeom>
          <a:noFill/>
          <a:ln w="19050">
            <a:solidFill>
              <a:srgbClr val="C79A3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57200" y="285750"/>
            <a:ext cx="11277600" cy="0"/>
          </a:xfrm>
          <a:prstGeom prst="line">
            <a:avLst/>
          </a:prstGeom>
          <a:noFill/>
          <a:ln w="7144">
            <a:solidFill>
              <a:srgbClr val="C79A3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0" y="544830"/>
            <a:ext cx="12192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E5B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第一部分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0" y="918210"/>
            <a:ext cx="12192000" cy="4800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3150" b="1" dirty="0">
                <a:solidFill>
                  <a:srgbClr val="B023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分区域营收</a:t>
            </a:r>
            <a:endParaRPr lang="en-US" sz="3150" dirty="0"/>
          </a:p>
        </p:txBody>
      </p:sp>
      <p:sp>
        <p:nvSpPr>
          <p:cNvPr id="9" name="Shape 7"/>
          <p:cNvSpPr/>
          <p:nvPr/>
        </p:nvSpPr>
        <p:spPr>
          <a:xfrm>
            <a:off x="914400" y="4267200"/>
            <a:ext cx="10363200" cy="419100"/>
          </a:xfrm>
          <a:prstGeom prst="rect">
            <a:avLst/>
          </a:prstGeom>
          <a:solidFill>
            <a:srgbClr val="F1EBE2"/>
          </a:solidFill>
          <a:ln/>
        </p:spPr>
      </p:sp>
      <p:sp>
        <p:nvSpPr>
          <p:cNvPr id="10" name="Text 8"/>
          <p:cNvSpPr/>
          <p:nvPr/>
        </p:nvSpPr>
        <p:spPr>
          <a:xfrm>
            <a:off x="1028700" y="2301240"/>
            <a:ext cx="111633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3323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区域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0" y="2301240"/>
            <a:ext cx="76068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350" b="1" dirty="0">
                <a:solidFill>
                  <a:srgbClr val="3323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营收（万元）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0" y="2301240"/>
            <a:ext cx="9342508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350" b="1" dirty="0">
                <a:solidFill>
                  <a:srgbClr val="3323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同比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0" y="2301240"/>
            <a:ext cx="111633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350" b="1" dirty="0">
                <a:solidFill>
                  <a:srgbClr val="3323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占比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914400" y="2590800"/>
            <a:ext cx="10363200" cy="0"/>
          </a:xfrm>
          <a:prstGeom prst="line">
            <a:avLst/>
          </a:prstGeom>
          <a:noFill/>
          <a:ln w="19050">
            <a:solidFill>
              <a:srgbClr val="33231C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14400" y="3009900"/>
            <a:ext cx="10363200" cy="0"/>
          </a:xfrm>
          <a:prstGeom prst="line">
            <a:avLst/>
          </a:prstGeom>
          <a:noFill/>
          <a:ln w="9525">
            <a:solidFill>
              <a:srgbClr val="E0D2B8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914400" y="3429000"/>
            <a:ext cx="10363200" cy="0"/>
          </a:xfrm>
          <a:prstGeom prst="line">
            <a:avLst/>
          </a:prstGeom>
          <a:noFill/>
          <a:ln w="9525">
            <a:solidFill>
              <a:srgbClr val="E0D2B8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914400" y="3848100"/>
            <a:ext cx="10363200" cy="0"/>
          </a:xfrm>
          <a:prstGeom prst="line">
            <a:avLst/>
          </a:prstGeom>
          <a:noFill/>
          <a:ln w="9525">
            <a:solidFill>
              <a:srgbClr val="E0D2B8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14400" y="4267200"/>
            <a:ext cx="10363200" cy="0"/>
          </a:xfrm>
          <a:prstGeom prst="line">
            <a:avLst/>
          </a:prstGeom>
          <a:noFill/>
          <a:ln w="9525">
            <a:solidFill>
              <a:srgbClr val="E0D2B8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14400" y="4686300"/>
            <a:ext cx="10363200" cy="0"/>
          </a:xfrm>
          <a:prstGeom prst="line">
            <a:avLst/>
          </a:prstGeom>
          <a:noFill/>
          <a:ln w="9525">
            <a:solidFill>
              <a:srgbClr val="E0D2B8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028700" y="2735580"/>
            <a:ext cx="111633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3323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华东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0" y="2735580"/>
            <a:ext cx="76068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200" dirty="0">
                <a:solidFill>
                  <a:srgbClr val="3323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2,150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0" y="2735580"/>
            <a:ext cx="9342508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200" dirty="0">
                <a:solidFill>
                  <a:srgbClr val="3323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+21%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0" y="2735580"/>
            <a:ext cx="111633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200" dirty="0">
                <a:solidFill>
                  <a:srgbClr val="3323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44%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1028700" y="3154680"/>
            <a:ext cx="111633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3323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华南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0" y="3154680"/>
            <a:ext cx="76068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200" dirty="0">
                <a:solidFill>
                  <a:srgbClr val="3323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1,280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0" y="3154680"/>
            <a:ext cx="9342508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200" dirty="0">
                <a:solidFill>
                  <a:srgbClr val="3323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+12%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0" y="3154680"/>
            <a:ext cx="111633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200" dirty="0">
                <a:solidFill>
                  <a:srgbClr val="3323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26%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1028700" y="3573780"/>
            <a:ext cx="111633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3323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华北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0" y="3573780"/>
            <a:ext cx="76068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200" dirty="0">
                <a:solidFill>
                  <a:srgbClr val="3323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960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0" y="3573780"/>
            <a:ext cx="9342508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200" dirty="0">
                <a:solidFill>
                  <a:srgbClr val="3323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+8%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0" y="3573780"/>
            <a:ext cx="111633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200" dirty="0">
                <a:solidFill>
                  <a:srgbClr val="3323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20%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1028700" y="3992880"/>
            <a:ext cx="111633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3323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其他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0" y="3992880"/>
            <a:ext cx="76068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200" dirty="0">
                <a:solidFill>
                  <a:srgbClr val="3323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470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0" y="3992880"/>
            <a:ext cx="9342508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200" dirty="0">
                <a:solidFill>
                  <a:srgbClr val="3323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+35%</a:t>
            </a: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0" y="3992880"/>
            <a:ext cx="111633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200" dirty="0">
                <a:solidFill>
                  <a:srgbClr val="3323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10%</a:t>
            </a:r>
            <a:endParaRPr lang="en-US" sz="1200" dirty="0"/>
          </a:p>
        </p:txBody>
      </p:sp>
      <p:sp>
        <p:nvSpPr>
          <p:cNvPr id="36" name="Text 34"/>
          <p:cNvSpPr/>
          <p:nvPr/>
        </p:nvSpPr>
        <p:spPr>
          <a:xfrm>
            <a:off x="1028700" y="4411980"/>
            <a:ext cx="111633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3323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合计</a:t>
            </a:r>
            <a:endParaRPr lang="en-US" sz="1200" dirty="0"/>
          </a:p>
        </p:txBody>
      </p:sp>
      <p:sp>
        <p:nvSpPr>
          <p:cNvPr id="37" name="Text 35"/>
          <p:cNvSpPr/>
          <p:nvPr/>
        </p:nvSpPr>
        <p:spPr>
          <a:xfrm>
            <a:off x="0" y="4411980"/>
            <a:ext cx="76068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3323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4,860</a:t>
            </a:r>
            <a:endParaRPr lang="en-US" sz="1200" dirty="0"/>
          </a:p>
        </p:txBody>
      </p:sp>
      <p:sp>
        <p:nvSpPr>
          <p:cNvPr id="38" name="Text 36"/>
          <p:cNvSpPr/>
          <p:nvPr/>
        </p:nvSpPr>
        <p:spPr>
          <a:xfrm>
            <a:off x="0" y="4411980"/>
            <a:ext cx="9342508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3323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+17%</a:t>
            </a:r>
            <a:endParaRPr lang="en-US" sz="1200" dirty="0"/>
          </a:p>
        </p:txBody>
      </p:sp>
      <p:sp>
        <p:nvSpPr>
          <p:cNvPr id="39" name="Text 37"/>
          <p:cNvSpPr/>
          <p:nvPr/>
        </p:nvSpPr>
        <p:spPr>
          <a:xfrm>
            <a:off x="0" y="4411980"/>
            <a:ext cx="111633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3323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100%</a:t>
            </a:r>
            <a:endParaRPr lang="en-US" sz="1200" dirty="0"/>
          </a:p>
        </p:txBody>
      </p:sp>
      <p:sp>
        <p:nvSpPr>
          <p:cNvPr id="40" name="Text 38"/>
          <p:cNvSpPr/>
          <p:nvPr/>
        </p:nvSpPr>
        <p:spPr>
          <a:xfrm>
            <a:off x="914400" y="4783455"/>
            <a:ext cx="112776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6E5B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财务系统 2026 年 Q2 结账数据</a:t>
            </a:r>
            <a:endParaRPr lang="en-US" sz="1200" dirty="0"/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6EFE3"/>
          </a:solidFill>
          <a:ln/>
        </p:spPr>
      </p:sp>
      <p:sp>
        <p:nvSpPr>
          <p:cNvPr id="3" name="Shape 1"/>
          <p:cNvSpPr/>
          <p:nvPr/>
        </p:nvSpPr>
        <p:spPr>
          <a:xfrm>
            <a:off x="4476750" y="571500"/>
            <a:ext cx="1143000" cy="14288"/>
          </a:xfrm>
          <a:prstGeom prst="rect">
            <a:avLst/>
          </a:prstGeom>
          <a:solidFill>
            <a:srgbClr val="B29350"/>
          </a:solidFill>
          <a:ln/>
        </p:spPr>
      </p:sp>
      <p:sp>
        <p:nvSpPr>
          <p:cNvPr id="4" name="Shape 2"/>
          <p:cNvSpPr/>
          <p:nvPr/>
        </p:nvSpPr>
        <p:spPr>
          <a:xfrm>
            <a:off x="6572250" y="571500"/>
            <a:ext cx="1143000" cy="14288"/>
          </a:xfrm>
          <a:prstGeom prst="rect">
            <a:avLst/>
          </a:prstGeom>
          <a:solidFill>
            <a:srgbClr val="B29350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209550"/>
            <a:ext cx="11277600" cy="0"/>
          </a:xfrm>
          <a:prstGeom prst="line">
            <a:avLst/>
          </a:prstGeom>
          <a:noFill/>
          <a:ln w="19050">
            <a:solidFill>
              <a:srgbClr val="C79A3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57200" y="285750"/>
            <a:ext cx="11277600" cy="0"/>
          </a:xfrm>
          <a:prstGeom prst="line">
            <a:avLst/>
          </a:prstGeom>
          <a:noFill/>
          <a:ln w="7144">
            <a:solidFill>
              <a:srgbClr val="C79A3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0" y="544830"/>
            <a:ext cx="12192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E5B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第一部分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0" y="918210"/>
            <a:ext cx="12192000" cy="4800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3150" b="1" dirty="0">
                <a:solidFill>
                  <a:srgbClr val="B023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利润桥：Q1 到 Q2</a:t>
            </a:r>
            <a:endParaRPr lang="en-US" sz="3150" dirty="0"/>
          </a:p>
        </p:txBody>
      </p:sp>
      <p:sp>
        <p:nvSpPr>
          <p:cNvPr id="9" name="Shape 7"/>
          <p:cNvSpPr/>
          <p:nvPr/>
        </p:nvSpPr>
        <p:spPr>
          <a:xfrm>
            <a:off x="914400" y="5619750"/>
            <a:ext cx="10363200" cy="0"/>
          </a:xfrm>
          <a:prstGeom prst="line">
            <a:avLst/>
          </a:prstGeom>
          <a:noFill/>
          <a:ln w="9525">
            <a:solidFill>
              <a:srgbClr val="6E5B4B">
                <a:alpha val="30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432050" y="3603009"/>
            <a:ext cx="419100" cy="0"/>
          </a:xfrm>
          <a:prstGeom prst="line">
            <a:avLst/>
          </a:prstGeom>
          <a:noFill/>
          <a:ln w="11906">
            <a:solidFill>
              <a:srgbClr val="6E5B4B">
                <a:alpha val="55000"/>
              </a:srgbClr>
            </a:solidFill>
            <a:prstDash val="dash"/>
          </a:ln>
        </p:spPr>
      </p:sp>
      <p:sp>
        <p:nvSpPr>
          <p:cNvPr id="11" name="Shape 9"/>
          <p:cNvSpPr/>
          <p:nvPr/>
        </p:nvSpPr>
        <p:spPr>
          <a:xfrm>
            <a:off x="4159250" y="2766799"/>
            <a:ext cx="419100" cy="0"/>
          </a:xfrm>
          <a:prstGeom prst="line">
            <a:avLst/>
          </a:prstGeom>
          <a:noFill/>
          <a:ln w="11906">
            <a:solidFill>
              <a:srgbClr val="6E5B4B">
                <a:alpha val="55000"/>
              </a:srgbClr>
            </a:solidFill>
            <a:prstDash val="dash"/>
          </a:ln>
        </p:spPr>
      </p:sp>
      <p:sp>
        <p:nvSpPr>
          <p:cNvPr id="12" name="Shape 10"/>
          <p:cNvSpPr/>
          <p:nvPr/>
        </p:nvSpPr>
        <p:spPr>
          <a:xfrm>
            <a:off x="5886450" y="2324100"/>
            <a:ext cx="419100" cy="0"/>
          </a:xfrm>
          <a:prstGeom prst="line">
            <a:avLst/>
          </a:prstGeom>
          <a:noFill/>
          <a:ln w="11906">
            <a:solidFill>
              <a:srgbClr val="6E5B4B">
                <a:alpha val="55000"/>
              </a:srgbClr>
            </a:solidFill>
            <a:prstDash val="dash"/>
          </a:ln>
        </p:spPr>
      </p:sp>
      <p:sp>
        <p:nvSpPr>
          <p:cNvPr id="13" name="Shape 11"/>
          <p:cNvSpPr/>
          <p:nvPr/>
        </p:nvSpPr>
        <p:spPr>
          <a:xfrm>
            <a:off x="7613650" y="2557747"/>
            <a:ext cx="419100" cy="0"/>
          </a:xfrm>
          <a:prstGeom prst="line">
            <a:avLst/>
          </a:prstGeom>
          <a:noFill/>
          <a:ln w="11906">
            <a:solidFill>
              <a:srgbClr val="6E5B4B">
                <a:alpha val="55000"/>
              </a:srgbClr>
            </a:solidFill>
            <a:prstDash val="dash"/>
          </a:ln>
        </p:spPr>
      </p:sp>
      <p:sp>
        <p:nvSpPr>
          <p:cNvPr id="14" name="Shape 12"/>
          <p:cNvSpPr/>
          <p:nvPr/>
        </p:nvSpPr>
        <p:spPr>
          <a:xfrm>
            <a:off x="9340850" y="3074229"/>
            <a:ext cx="419100" cy="0"/>
          </a:xfrm>
          <a:prstGeom prst="line">
            <a:avLst/>
          </a:prstGeom>
          <a:noFill/>
          <a:ln w="11906">
            <a:solidFill>
              <a:srgbClr val="6E5B4B">
                <a:alpha val="55000"/>
              </a:srgbClr>
            </a:solidFill>
            <a:prstDash val="dash"/>
          </a:ln>
        </p:spPr>
      </p:sp>
      <p:sp>
        <p:nvSpPr>
          <p:cNvPr id="15" name="Shape 13"/>
          <p:cNvSpPr/>
          <p:nvPr/>
        </p:nvSpPr>
        <p:spPr>
          <a:xfrm>
            <a:off x="1123950" y="3603009"/>
            <a:ext cx="1308100" cy="2016741"/>
          </a:xfrm>
          <a:prstGeom prst="rect">
            <a:avLst/>
          </a:prstGeom>
          <a:solidFill>
            <a:srgbClr val="BC5F2A"/>
          </a:solidFill>
          <a:ln/>
        </p:spPr>
      </p:sp>
      <p:sp>
        <p:nvSpPr>
          <p:cNvPr id="16" name="Text 14"/>
          <p:cNvSpPr/>
          <p:nvPr/>
        </p:nvSpPr>
        <p:spPr>
          <a:xfrm>
            <a:off x="0" y="3423939"/>
            <a:ext cx="3556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3323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820万元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0" y="5878830"/>
            <a:ext cx="3556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3323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Q1 利润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2851150" y="2766799"/>
            <a:ext cx="1308100" cy="836210"/>
          </a:xfrm>
          <a:prstGeom prst="rect">
            <a:avLst/>
          </a:prstGeom>
          <a:solidFill>
            <a:srgbClr val="C79A3B"/>
          </a:solidFill>
          <a:ln/>
        </p:spPr>
      </p:sp>
      <p:sp>
        <p:nvSpPr>
          <p:cNvPr id="19" name="Text 17"/>
          <p:cNvSpPr/>
          <p:nvPr/>
        </p:nvSpPr>
        <p:spPr>
          <a:xfrm>
            <a:off x="0" y="2587729"/>
            <a:ext cx="70104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3323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+340万元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0" y="5878830"/>
            <a:ext cx="70104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3323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新签收入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4578350" y="2324100"/>
            <a:ext cx="1308100" cy="442699"/>
          </a:xfrm>
          <a:prstGeom prst="rect">
            <a:avLst/>
          </a:prstGeom>
          <a:solidFill>
            <a:srgbClr val="C79A3B"/>
          </a:solidFill>
          <a:ln/>
        </p:spPr>
      </p:sp>
      <p:sp>
        <p:nvSpPr>
          <p:cNvPr id="22" name="Text 20"/>
          <p:cNvSpPr/>
          <p:nvPr/>
        </p:nvSpPr>
        <p:spPr>
          <a:xfrm>
            <a:off x="0" y="2145030"/>
            <a:ext cx="104648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3323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+180万元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0" y="5878830"/>
            <a:ext cx="104648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3323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续费扩容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6305550" y="2324100"/>
            <a:ext cx="1308100" cy="233647"/>
          </a:xfrm>
          <a:prstGeom prst="rect">
            <a:avLst/>
          </a:prstGeom>
          <a:solidFill>
            <a:srgbClr val="B02318"/>
          </a:solidFill>
          <a:ln/>
        </p:spPr>
      </p:sp>
      <p:sp>
        <p:nvSpPr>
          <p:cNvPr id="25" name="Text 23"/>
          <p:cNvSpPr/>
          <p:nvPr/>
        </p:nvSpPr>
        <p:spPr>
          <a:xfrm>
            <a:off x="1727200" y="2622517"/>
            <a:ext cx="104648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3323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-95万元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1727200" y="5878830"/>
            <a:ext cx="104648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3323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流失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8032750" y="2557747"/>
            <a:ext cx="1308100" cy="516482"/>
          </a:xfrm>
          <a:prstGeom prst="rect">
            <a:avLst/>
          </a:prstGeom>
          <a:solidFill>
            <a:srgbClr val="B02318"/>
          </a:solidFill>
          <a:ln/>
        </p:spPr>
      </p:sp>
      <p:sp>
        <p:nvSpPr>
          <p:cNvPr id="28" name="Text 26"/>
          <p:cNvSpPr/>
          <p:nvPr/>
        </p:nvSpPr>
        <p:spPr>
          <a:xfrm>
            <a:off x="5181600" y="3138999"/>
            <a:ext cx="70104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3323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-210万元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5181600" y="5878830"/>
            <a:ext cx="70104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3323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人力成本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9759950" y="3074229"/>
            <a:ext cx="1308100" cy="2545521"/>
          </a:xfrm>
          <a:prstGeom prst="rect">
            <a:avLst/>
          </a:prstGeom>
          <a:solidFill>
            <a:srgbClr val="BC5F2A"/>
          </a:solidFill>
          <a:ln/>
        </p:spPr>
      </p:sp>
      <p:sp>
        <p:nvSpPr>
          <p:cNvPr id="31" name="Text 29"/>
          <p:cNvSpPr/>
          <p:nvPr/>
        </p:nvSpPr>
        <p:spPr>
          <a:xfrm>
            <a:off x="8636000" y="2895159"/>
            <a:ext cx="3556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3323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1035万元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8636000" y="5878830"/>
            <a:ext cx="3556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3323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Q2 利润</a:t>
            </a:r>
            <a:endParaRPr lang="en-US" sz="1200" dirty="0"/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6EFE3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" y="4476750"/>
            <a:ext cx="10363200" cy="0"/>
          </a:xfrm>
          <a:prstGeom prst="line">
            <a:avLst/>
          </a:prstGeom>
          <a:noFill/>
          <a:ln w="9525">
            <a:solidFill>
              <a:srgbClr val="B2935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914400" y="2590800"/>
            <a:ext cx="1143000" cy="1143000"/>
          </a:xfrm>
          <a:prstGeom prst="rect">
            <a:avLst/>
          </a:prstGeom>
          <a:solidFill>
            <a:srgbClr val="B02318"/>
          </a:solidFill>
          <a:ln/>
        </p:spPr>
      </p:sp>
      <p:sp>
        <p:nvSpPr>
          <p:cNvPr id="5" name="Text 3"/>
          <p:cNvSpPr/>
          <p:nvPr/>
        </p:nvSpPr>
        <p:spPr>
          <a:xfrm>
            <a:off x="0" y="2975610"/>
            <a:ext cx="2971800" cy="5943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3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</a:t>
            </a:r>
            <a:endParaRPr lang="en-US" sz="3900" dirty="0"/>
          </a:p>
        </p:txBody>
      </p:sp>
      <p:sp>
        <p:nvSpPr>
          <p:cNvPr id="6" name="Text 4"/>
          <p:cNvSpPr/>
          <p:nvPr/>
        </p:nvSpPr>
        <p:spPr>
          <a:xfrm>
            <a:off x="2476500" y="2781300"/>
            <a:ext cx="9715500" cy="571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750" b="1" dirty="0">
                <a:solidFill>
                  <a:srgbClr val="3323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下季度重点</a:t>
            </a:r>
            <a:endParaRPr lang="en-US" sz="3750" dirty="0"/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6EFE3"/>
          </a:solidFill>
          <a:ln/>
        </p:spPr>
      </p:sp>
      <p:sp>
        <p:nvSpPr>
          <p:cNvPr id="3" name="Shape 1"/>
          <p:cNvSpPr/>
          <p:nvPr/>
        </p:nvSpPr>
        <p:spPr>
          <a:xfrm>
            <a:off x="4476750" y="571500"/>
            <a:ext cx="1143000" cy="14288"/>
          </a:xfrm>
          <a:prstGeom prst="rect">
            <a:avLst/>
          </a:prstGeom>
          <a:solidFill>
            <a:srgbClr val="B29350"/>
          </a:solidFill>
          <a:ln/>
        </p:spPr>
      </p:sp>
      <p:sp>
        <p:nvSpPr>
          <p:cNvPr id="4" name="Shape 2"/>
          <p:cNvSpPr/>
          <p:nvPr/>
        </p:nvSpPr>
        <p:spPr>
          <a:xfrm>
            <a:off x="6572250" y="571500"/>
            <a:ext cx="1143000" cy="14288"/>
          </a:xfrm>
          <a:prstGeom prst="rect">
            <a:avLst/>
          </a:prstGeom>
          <a:solidFill>
            <a:srgbClr val="B29350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209550"/>
            <a:ext cx="11277600" cy="0"/>
          </a:xfrm>
          <a:prstGeom prst="line">
            <a:avLst/>
          </a:prstGeom>
          <a:noFill/>
          <a:ln w="19050">
            <a:solidFill>
              <a:srgbClr val="C79A3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57200" y="285750"/>
            <a:ext cx="11277600" cy="0"/>
          </a:xfrm>
          <a:prstGeom prst="line">
            <a:avLst/>
          </a:prstGeom>
          <a:noFill/>
          <a:ln w="7144">
            <a:solidFill>
              <a:srgbClr val="C79A3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0" y="544830"/>
            <a:ext cx="12192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E5B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第二部分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0" y="918210"/>
            <a:ext cx="12192000" cy="4800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3150" b="1" dirty="0">
                <a:solidFill>
                  <a:srgbClr val="B023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三件必须做成的事</a:t>
            </a:r>
            <a:endParaRPr lang="en-US" sz="3150" dirty="0"/>
          </a:p>
        </p:txBody>
      </p:sp>
      <p:sp>
        <p:nvSpPr>
          <p:cNvPr id="9" name="Shape 7"/>
          <p:cNvSpPr/>
          <p:nvPr/>
        </p:nvSpPr>
        <p:spPr>
          <a:xfrm>
            <a:off x="971550" y="3162300"/>
            <a:ext cx="914400" cy="914400"/>
          </a:xfrm>
          <a:prstGeom prst="ellipse">
            <a:avLst/>
          </a:prstGeom>
          <a:solidFill>
            <a:srgbClr val="B02318"/>
          </a:solidFill>
          <a:ln/>
        </p:spPr>
      </p:sp>
      <p:sp>
        <p:nvSpPr>
          <p:cNvPr id="10" name="Text 8"/>
          <p:cNvSpPr/>
          <p:nvPr/>
        </p:nvSpPr>
        <p:spPr>
          <a:xfrm>
            <a:off x="0" y="3487826"/>
            <a:ext cx="2857500" cy="3511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2304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</a:t>
            </a:r>
            <a:endParaRPr lang="en-US" sz="2304" dirty="0"/>
          </a:p>
        </p:txBody>
      </p:sp>
      <p:sp>
        <p:nvSpPr>
          <p:cNvPr id="11" name="Shape 9"/>
          <p:cNvSpPr/>
          <p:nvPr/>
        </p:nvSpPr>
        <p:spPr>
          <a:xfrm>
            <a:off x="2114550" y="2228850"/>
            <a:ext cx="7124700" cy="838200"/>
          </a:xfrm>
          <a:prstGeom prst="roundRect">
            <a:avLst>
              <a:gd name="adj" fmla="val 2273"/>
            </a:avLst>
          </a:prstGeom>
          <a:solidFill>
            <a:srgbClr val="FCF8EF"/>
          </a:solidFill>
          <a:ln w="9525">
            <a:solidFill>
              <a:srgbClr val="E0D2B8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198370" y="2312670"/>
            <a:ext cx="670560" cy="670560"/>
          </a:xfrm>
          <a:prstGeom prst="ellipse">
            <a:avLst/>
          </a:prstGeom>
          <a:solidFill>
            <a:srgbClr val="C79A3B"/>
          </a:solidFill>
          <a:ln/>
        </p:spPr>
      </p:sp>
      <p:sp>
        <p:nvSpPr>
          <p:cNvPr id="13" name="Text 11"/>
          <p:cNvSpPr/>
          <p:nvPr/>
        </p:nvSpPr>
        <p:spPr>
          <a:xfrm>
            <a:off x="0" y="2553653"/>
            <a:ext cx="50673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650" b="1" dirty="0">
                <a:solidFill>
                  <a:srgbClr val="0A0E1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1650" dirty="0"/>
          </a:p>
        </p:txBody>
      </p:sp>
      <p:sp>
        <p:nvSpPr>
          <p:cNvPr id="14" name="Text 12"/>
          <p:cNvSpPr/>
          <p:nvPr/>
        </p:nvSpPr>
        <p:spPr>
          <a:xfrm>
            <a:off x="3002280" y="2400300"/>
            <a:ext cx="918972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3323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华北渠道下沉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3002280" y="2703195"/>
            <a:ext cx="918972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6E5B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复制华东打法，目标新增 40 家客户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2114550" y="3200400"/>
            <a:ext cx="7124700" cy="838200"/>
          </a:xfrm>
          <a:prstGeom prst="roundRect">
            <a:avLst>
              <a:gd name="adj" fmla="val 2273"/>
            </a:avLst>
          </a:prstGeom>
          <a:solidFill>
            <a:srgbClr val="FCF8EF"/>
          </a:solidFill>
          <a:ln w="9525">
            <a:solidFill>
              <a:srgbClr val="E0D2B8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198370" y="3284220"/>
            <a:ext cx="670560" cy="670560"/>
          </a:xfrm>
          <a:prstGeom prst="ellipse">
            <a:avLst/>
          </a:prstGeom>
          <a:solidFill>
            <a:srgbClr val="C79A3B"/>
          </a:solidFill>
          <a:ln/>
        </p:spPr>
      </p:sp>
      <p:sp>
        <p:nvSpPr>
          <p:cNvPr id="18" name="Text 16"/>
          <p:cNvSpPr/>
          <p:nvPr/>
        </p:nvSpPr>
        <p:spPr>
          <a:xfrm>
            <a:off x="0" y="3525203"/>
            <a:ext cx="50673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650" b="1" dirty="0">
                <a:solidFill>
                  <a:srgbClr val="0A0E1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1650" dirty="0"/>
          </a:p>
        </p:txBody>
      </p:sp>
      <p:sp>
        <p:nvSpPr>
          <p:cNvPr id="19" name="Text 17"/>
          <p:cNvSpPr/>
          <p:nvPr/>
        </p:nvSpPr>
        <p:spPr>
          <a:xfrm>
            <a:off x="3002280" y="3371850"/>
            <a:ext cx="918972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3323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续费前置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3002280" y="3674745"/>
            <a:ext cx="918972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6E5B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到期前 90 天启动续约，压住流失率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2114550" y="4171950"/>
            <a:ext cx="7124700" cy="838200"/>
          </a:xfrm>
          <a:prstGeom prst="roundRect">
            <a:avLst>
              <a:gd name="adj" fmla="val 2273"/>
            </a:avLst>
          </a:prstGeom>
          <a:solidFill>
            <a:srgbClr val="FCF8EF"/>
          </a:solidFill>
          <a:ln w="9525">
            <a:solidFill>
              <a:srgbClr val="E0D2B8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198370" y="4255770"/>
            <a:ext cx="670560" cy="670560"/>
          </a:xfrm>
          <a:prstGeom prst="ellipse">
            <a:avLst/>
          </a:prstGeom>
          <a:solidFill>
            <a:srgbClr val="C79A3B"/>
          </a:solidFill>
          <a:ln/>
        </p:spPr>
      </p:sp>
      <p:sp>
        <p:nvSpPr>
          <p:cNvPr id="23" name="Text 21"/>
          <p:cNvSpPr/>
          <p:nvPr/>
        </p:nvSpPr>
        <p:spPr>
          <a:xfrm>
            <a:off x="0" y="4496753"/>
            <a:ext cx="50673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650" b="1" dirty="0">
                <a:solidFill>
                  <a:srgbClr val="0A0E1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</a:t>
            </a:r>
            <a:endParaRPr lang="en-US" sz="1650" dirty="0"/>
          </a:p>
        </p:txBody>
      </p:sp>
      <p:sp>
        <p:nvSpPr>
          <p:cNvPr id="24" name="Text 22"/>
          <p:cNvSpPr/>
          <p:nvPr/>
        </p:nvSpPr>
        <p:spPr>
          <a:xfrm>
            <a:off x="3002280" y="4343400"/>
            <a:ext cx="918972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3323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毛利守线</a:t>
            </a:r>
            <a:endParaRPr lang="en-US" sz="1500" dirty="0"/>
          </a:p>
        </p:txBody>
      </p:sp>
      <p:sp>
        <p:nvSpPr>
          <p:cNvPr id="25" name="Text 23"/>
          <p:cNvSpPr/>
          <p:nvPr/>
        </p:nvSpPr>
        <p:spPr>
          <a:xfrm>
            <a:off x="3002280" y="4646295"/>
            <a:ext cx="918972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6E5B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交付标准化，毛利率不低于 60%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0" y="5494020"/>
            <a:ext cx="11277600" cy="731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4800" dirty="0">
                <a:solidFill>
                  <a:srgbClr val="6E5B4B">
                    <a:alpha val="30000"/>
                  </a:srgbClr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07</a:t>
            </a:r>
            <a:endParaRPr lang="en-US" sz="4800" dirty="0"/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6EFE3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209550"/>
            <a:ext cx="11277600" cy="0"/>
          </a:xfrm>
          <a:prstGeom prst="line">
            <a:avLst/>
          </a:prstGeom>
          <a:noFill/>
          <a:ln w="19050">
            <a:solidFill>
              <a:srgbClr val="C79A3B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57200" y="285750"/>
            <a:ext cx="11277600" cy="0"/>
          </a:xfrm>
          <a:prstGeom prst="line">
            <a:avLst/>
          </a:prstGeom>
          <a:noFill/>
          <a:ln w="7144">
            <a:solidFill>
              <a:srgbClr val="C79A3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286000" y="1428750"/>
            <a:ext cx="7620000" cy="0"/>
          </a:xfrm>
          <a:prstGeom prst="line">
            <a:avLst/>
          </a:prstGeom>
          <a:noFill/>
          <a:ln w="19050">
            <a:solidFill>
              <a:srgbClr val="C79A3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286000" y="1485900"/>
            <a:ext cx="7620000" cy="0"/>
          </a:xfrm>
          <a:prstGeom prst="line">
            <a:avLst/>
          </a:prstGeom>
          <a:noFill/>
          <a:ln w="9525">
            <a:solidFill>
              <a:srgbClr val="C79A3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0" y="3002280"/>
            <a:ext cx="12192000" cy="6400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4200" b="1" dirty="0">
                <a:solidFill>
                  <a:srgbClr val="B023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风险提示</a:t>
            </a:r>
            <a:endParaRPr lang="en-US" sz="4200" dirty="0"/>
          </a:p>
        </p:txBody>
      </p:sp>
      <p:sp>
        <p:nvSpPr>
          <p:cNvPr id="8" name="Text 6"/>
          <p:cNvSpPr/>
          <p:nvPr/>
        </p:nvSpPr>
        <p:spPr>
          <a:xfrm>
            <a:off x="0" y="4347210"/>
            <a:ext cx="121920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75" dirty="0">
                <a:solidFill>
                  <a:srgbClr val="6E5B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头部三家客户贡献了 28% 营收，任何一家流失都会直接击穿季度目标，续约谈判需要管理层直接介入。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>
            <a:off x="2286000" y="5372100"/>
            <a:ext cx="7620000" cy="0"/>
          </a:xfrm>
          <a:prstGeom prst="line">
            <a:avLst/>
          </a:prstGeom>
          <a:noFill/>
          <a:ln w="19050">
            <a:solidFill>
              <a:srgbClr val="C79A3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286000" y="5334000"/>
            <a:ext cx="7620000" cy="0"/>
          </a:xfrm>
          <a:prstGeom prst="line">
            <a:avLst/>
          </a:prstGeom>
          <a:noFill/>
          <a:ln w="9525">
            <a:solidFill>
              <a:srgbClr val="C79A3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0" y="5768340"/>
            <a:ext cx="99060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350" dirty="0">
                <a:solidFill>
                  <a:srgbClr val="6E5B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云帆科技 · 2026-08-15</a:t>
            </a:r>
            <a:endParaRPr lang="en-US" sz="1350" dirty="0"/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6EFE3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" y="4667250"/>
            <a:ext cx="10363200" cy="0"/>
          </a:xfrm>
          <a:prstGeom prst="line">
            <a:avLst/>
          </a:prstGeom>
          <a:noFill/>
          <a:ln w="9525">
            <a:solidFill>
              <a:srgbClr val="B2935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57200" y="209550"/>
            <a:ext cx="11277600" cy="0"/>
          </a:xfrm>
          <a:prstGeom prst="line">
            <a:avLst/>
          </a:prstGeom>
          <a:noFill/>
          <a:ln w="19050">
            <a:solidFill>
              <a:srgbClr val="C79A3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285750"/>
            <a:ext cx="11277600" cy="0"/>
          </a:xfrm>
          <a:prstGeom prst="line">
            <a:avLst/>
          </a:prstGeom>
          <a:noFill/>
          <a:ln w="7144">
            <a:solidFill>
              <a:srgbClr val="C79A3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14400" y="1165860"/>
            <a:ext cx="112776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B023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ARRANGEMENTS</a:t>
            </a:r>
            <a:endParaRPr lang="en-US" sz="1650" dirty="0"/>
          </a:p>
        </p:txBody>
      </p:sp>
      <p:sp>
        <p:nvSpPr>
          <p:cNvPr id="7" name="Text 5"/>
          <p:cNvSpPr/>
          <p:nvPr/>
        </p:nvSpPr>
        <p:spPr>
          <a:xfrm>
            <a:off x="914400" y="2137410"/>
            <a:ext cx="11277600" cy="365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3323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谢谢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914400" y="5189220"/>
            <a:ext cx="1127760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dirty="0">
                <a:solidFill>
                  <a:srgbClr val="6E5B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数据明细见附件</a:t>
            </a:r>
            <a:endParaRPr lang="en-US" sz="1425" dirty="0"/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1980-01-01T00:00:00Z</dcterms:created>
  <dcterms:modified xsi:type="dcterms:W3CDTF">1980-01-01T00:00:00Z</dcterms:modified>
</cp:coreProperties>
</file>