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这份方案回答贵司管理层最关心的几件事：一年能省多少，多久回本，要不要自己出钱，屋顶和生产会不会受影响，储能安不安全，出了事谁负责。所有经济性都按每 MW 光伏、每 MWh 储能来算，参数和出处写在页面上。贵司的实际账，用贵司近 12 个月的电费单和售电合同重算。封面图为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先说结论。江苏、浙江把中午改成了低谷，很多人觉得屋顶光伏不划算了。按江苏的官方参数和行业造价算，每 MW 光伏一年发电约 108 万 kWh，自投的静态回收在 6.1 到 7.7 年之间，取决于白天自己用掉多少、余电卖什么价。不想出钱，可以走合同能源管理，贵司零出资，按电价折扣分享节省。储能不一样，价差在收窄、成本在回升，我们不默认配，要用贵司自己的负荷曲线算过才装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第一部分讲账：电价时段怎么变了，每 MW 光伏和每 MWh 储能各能省多少，哪些数要打折看。背景图为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这张色带画的是一整天的 24 个小时，砖红色虚框圈出的是午间 10 点到 14 点，屋顶光伏的电主要在这几个小时发出来。江苏 10 月属于春秋季，10 点到 14 点是低谷，每 kWh 0.3828 元，下午 3 点起才进高峰。浙江 112 号从 2026 年 7 月 1 日起全年 11 点到 14 点是低谷，这一行的价格是按 2025 年 11 月的分项、用 112 号的规则推出来的示意，不是官方价目。广东还在执行 2021 年的 331 号，10 点到 12 点、14 点到 19 点是高峰，7 到 9 月 11 点到 12 点、15 点到 17 点还有尖峰。所以同样一度屋顶电，在广东抵掉的多是高峰电价，在江苏、浙江中午那几个小时只能抵谷价。注意这里都是电网代理购电用户的价，按月变化，市场化用户要看自己的合同。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三省的峰谷差，江苏 1-10 千伏两部制是 0.5738 元，广东汕头价区是 0.8192 元，浙江按 112 号推算约 0.76 元。差别更大的是中午：江苏、浙江的中午是低谷，广东的中午还是高峰和平段。对光伏，这决定一度自发自用的电能抵掉多少钱。对储能，三省都能做两充两放，但广东的价差更大。还有一点很重要：10 千伏以上的工厂多数已经直接进入电力市场。1656 号第三十五条规定，对直接参与市场交易的用户不再人为规定分时电价，从 2026 年 3 月 1 日起施行。江苏的做法是零售套餐约定分时价格，峰段、谷段相对平段的浮动原则上不低于 60%。所以如果贵司是市场化用户，这几页的代理购电价只能当参考，最终要用贵司自己的售电合同来算。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这是一兆瓦光伏的账，四个参数都写了出处。发电量用江苏官方竞价文件里的参数：全省近三年同类电源平均利用 1080 小时，按交流侧算，1 MW 一年 108 万 kWh。替代电价用 0.45 元，这是媒体引用的统计：江苏 9 点到 15 点的平均电价，2025 年 5 月是 0.78 元，2026 年同期降到 0.45 元。造价和运维用 CPIA 的 2024 年数：工商业分布式初始全投资每瓦 2.70 元，基础运维每瓦每年 0.046 元。全部自用时，一年电费省 48.6 万元，扣掉运维 4.6 万元，净收益约 44.0 万元，270 万元投资约 6.1 年收回。这是静态回收，没扣组件衰减、税费、融资成本和屋顶租金。还有一个口径要提醒：如果 2.70 元/W 是按直流侧计价，而 1080 小时是按交流侧，按 CPIA 的容配比 1:1.25，回收期要再长约四分之一。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回本快慢主要看两件事。第一，白天发的电自己用掉多少。江苏官方参数里，余电上网的分布式近三年平均有 41.54% 送上网，也就是自用 58.46%。第二，自用的电按什么价算，余电卖什么价。江苏增量项目机制电价的竞价区间是 0.25 到 0.391 元，而且不保证中标。按这几种组合算，江苏每 MW 的静态回收在 4.2 到 7.7 年之间，按 0.45 元全部自用是 6.1 年。广东那一行是参照，用的是深圳一家上市公司 EMC 公告折算出的光伏时段加权电价约 0.803 元、预测 1163 小时，回收约 3.0 年，属于企业口径。贵司的自用比例和电价，要用近 12 个月的分时电量和售电合同算出来。广东的优势也不是铁定的：如果广东也把午间改成低谷，这个优势会缩小，所以广东工厂同样要按最新时段和合同算。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储能的账用同一个公式：每放一次电，收益等于放电价减去充电价除以效率，效率取 CPIA 的 86.5%。江苏 10 月，一天可以两充两放：谷段充、峰段放，每 MWh 毛赚 514.1 元，再谷段充、平段放，毛赚 197.5 元，一天合计 711.5 元。广东汕头价区 9 月，谷充峰放 778.1 元，平充峰放 333.2 元，一天 1111.3 元，没有算尖峰。按一年运行 300 到 330 天，江苏每 MWh 一年毛收益 21.3 万到 23.5 万元。这一页的数是上限：没有扣运维、容量衰减、放电深度、业主分成和融资成本，运行天数也只是假设，没有权威来源。所以这一页不给回收期。储能的回收期，要拿到贵司的 15 分钟负荷曲线和电价合同，逐项扣完再给。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上一页是上限，这一页说明为什么要打折看。第一，价差在收窄。CNESA 估算，江苏 426 号新政让峰谷价差从约 0.85 元降到约 0.65 元，降了约四分之一。第二，成本在回升。CNESA 统计，2026 年上半年 2 小时储能系统中标均价 599.3 元/kWh，同比涨 8.3%，这主要是大型储能的价格，不是工商业柜体。第三，研究机构 NRDC 和 CNESA 测算，浙江调价后工商业储能的回收期从 5.4 年拉长到 9.1 年。市场也在用脚投票：2026 年一季度用户侧新增装机同比降了约一半。补贴方面，我们只查到地方性、迎峰度夏期间的临时补贴，比如温州市本级每 kWh 1 元，已经过期，所以不计入任何收益。我们的建议是：储能先测算，过线再装。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第二部分讲方案怎么落地：装什么，三种出资方式怎么选，安全和风险怎么管，从踏勘到运维怎么走，报价怎么列，需要贵司提供什么。背景图为 AI 生成的示意图。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方案分四块。第一块是屋顶光伏，容量按屋顶承重和白天的用电负荷定，优先自己用掉，少靠余电上网。第二块是储能，不默认配，要用贵司的 15 分钟负荷曲线和电价合同测算，扣完运维、衰减和分成之后过线才装。第三块是并网和配电改造，按电网出具的接入意见做。第四块是运维和能源管理，发电量、自用电量、余电量和节省金额每月对账，报告给贵司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要不要自己出钱，三种方式各有取舍。自投，贵司每 MW 出约 270 万元，节省全归贵司，江苏每 MW 一年净省约 44.0 万元，发电和设备风险也由贵司承担，运维可以委托我们。合同能源管理，投资方出钱、承担风险、负责运维，贵司按电网分时电价打折付电费。公开样本是深圳一家上市公司的公告：20 年效益分享期，按同时段电网分时电价的 7.35 折结算，余电归投资方，期满资产移交。按这个折扣，江苏每 MW 一年贵司约省 12.9 万元，不需要出钱。但这只是一个企业样本，不是行业标准，而且媒体报道江苏的折扣空间已经从六折收窄到八折。融资租赁介于两者之间：融资方先付，贵司分期付租金，节省扣掉租金后归贵司。要注意 136 号文之后融资额度收紧了，媒体报道低压项目普遍降到每瓦 1.6 到 1.8 元，高压项目控制在 2.2 元以内，所以贵司可能需要自筹一部分。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这一页的五个参照都来自公开记录，不是我们做的项目，列出来是让贵司看到同类厂房已经怎么做、做出了什么数。深圳莱宝的光明工厂走 EMC，2.541 MWp，20 年，公告预计年省约 62.90 万元。常州钟楼区政府报道了两个园区：金瑞达一期约 1.6 MW，年均发电 146.7 万 kWh，约省 36 万元，折算下来每 MW 约 917 小时，低于江苏的官方参数，这也说明每个屋顶的实际发电要实测。智谷工场是光伏加储能。扬州高邮泰晶是大型光储微电网，数字是供电公司的口径。最值得看的是亿晶光电的四座江苏电站，数据经过会计师审计：一年 991 到 1098 小时，自用率 77.7% 到 91.0%。参照只能说明做得成，贵司能省多少，还是要按贵司自己的资料算。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储能的安全已经是硬门槛。GB 44240-2024 是强制性国家标准，2025 年 8 月 1 日起实施，管的是储能用锂电池和电池组。国家能源局等五部门的 65 号文要求，电化学储能项目在可研阶段做安全条件论证，备案时写明安全主体责任，竣工后检查安全设施，投运一段时间后做安全后评价，没有区分用户侧。两起公开事故我们写进了设计要求。第一起是广州黄埔区政府公开的调查报告：2024 年 6 月，一家储能企业的车间里，一个磷酸铁锂电池包在测试柜中热失控，可燃气体积聚后闪爆，1 人死亡。这是测试环节的事故，不是运行中的工厂储能，但教训是一样的：可燃气体要能探测、能排出去，柜子要和人员活动区分开。第二起是南都报道的深圳龙华储能柜起火，初步认定是充电过载导致电池发热，没有人员伤亡，所以我们要求设充放电上限，过温过流自动停机并告警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五个风险，每一条都写了公开依据和我们的应对，储能安全单独放在上一页。最大的一条是电价时段还会再调：江苏、浙江已经把午间改成低谷，1656 号又让市场化用户按合同定价，所以我们的做法是容量以自用来定，每年按最新电价和贵司合同重算一次。第二条是余电价格：136 号文之后上网电量全部入市，江苏增量项目机制电价竞价区间是 0.25 到 0.391 元，而且不保证中标，媒体还报道有 5 个省已经把新建工商业分布式剔除出机制电价，所以我们少靠余电，按 0.25 元做底线。第三条是屋顶：7 号文要求产权清晰、满足结构和消防要求，浙江有判例认定厂房转让后新业主不受原 EMC 约束，所以合同要写清楚转让、拆迁和补偿。组件衰减前面几页都还没扣，合同里写明衰减上限和质保。最后是接入容量，容量不足时要按申请顺序排队，我们踏勘前先查清楚。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实施分六步，顺序按 7 号文来。第一步踏勘，看屋顶结构、配电房和接入点，交结构复核意见。第二步方案和测算，按贵司的电费单和合同把账算清。第三步最关键：先向电网申请并网，取得并网意见之后才能开工，同时由投资主体按交流侧容量备案，自投是贵司备案，EMC 是投资方备案。第四步施工，由有资质的单位做，满足结构、消防、防水、防风、防雷要求。第五步并网验收，电网复核设备检测报告，检验合格后投产。第六步运维，每月对账。每一步结束都有交给贵司确认的文件。上储能的，按 65 号文另加三道安全关。投运后，按 7 号文可以变更一次上网模式。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报价结构按 CPIA 路线图里工商业分布式的造价构成逐项列：组件、组串式逆变器、支架、电缆、建安、电网接入、屋顶租赁、屋顶加固、一次设备、二次设备和管理费用。光伏主体按每瓦计价，接入、加固这类跟现场条件强相关的项目按项单列，这样贵司能看清每一块钱花在哪里。屋顶加固特别说明：踏勘做结构复核，需要加固才报，不需要就是零，不打包进每瓦单价。储能是选配，按每 kWh 计价，测算过线才报价。运维按每瓦每年另报。具体金额以报价单为准，按踏勘结果出具。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前面的账都是用行业和政策参数算的每 MW、每 MWh 的账。拿到这六份资料，我们就能把它换成贵司自己的账。最重要的是第一份：近 12 个月的电费单，里面有分时电量、需量电费和实际电价。如果贵司是 10 千伏以上的市场化用户，售电合同同样重要，因为峰谷价按合同定。15 分钟负荷曲线决定白天能自己用掉多少电，也决定储能值不值得上。屋顶结构图和产权证明用于结构复核和签屋顶协议，配电系统图用于选接入点。生产班次和停产检修计划用来算周末和节假日的自用比例，也用来排施工窗口，尽量不影响生产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请贵司定三件事。第一，授权我们踏勘屋顶、配电房和接入点，这是后面所有工作的起点。第二，提供资料，电费单和售电合同最优先。第三，先定一个出资倾向：自投、合同能源管理还是融资租赁，不用今天拍板，有了倾向我们就按这种方式出测算。收到资料以后，我们按贵司自己的电价出测算书和踏勘报告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1.jpe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rcRect l="28125" r="28125" t="0" b="0"/>
          <a:stretch/>
        </p:blipFill>
        <p:spPr>
          <a:xfrm>
            <a:off x="6858000" y="0"/>
            <a:ext cx="5334000" cy="685800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09600" y="624187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10 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2"/>
          <p:cNvSpPr/>
          <p:nvPr/>
        </p:nvSpPr>
        <p:spPr>
          <a:xfrm>
            <a:off x="609600" y="2171700"/>
            <a:ext cx="1428750" cy="323850"/>
          </a:xfrm>
          <a:prstGeom prst="roundRect">
            <a:avLst>
              <a:gd name="adj" fmla="val 50000"/>
            </a:avLst>
          </a:prstGeom>
          <a:solidFill>
            <a:srgbClr val="B8412C"/>
          </a:solidFill>
          <a:ln/>
        </p:spPr>
      </p:sp>
      <p:sp>
        <p:nvSpPr>
          <p:cNvPr id="7" name="Text 3"/>
          <p:cNvSpPr/>
          <p:nvPr/>
        </p:nvSpPr>
        <p:spPr>
          <a:xfrm>
            <a:off x="0" y="2253323"/>
            <a:ext cx="2667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spc="150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ctr" indent="0" marL="0">
              <a:buNone/>
            </a:pPr>
            <a:r>
              <a:rPr lang="en-US" sz="1125" b="1" spc="150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ctr" indent="0" marL="0">
              <a:buNone/>
            </a:pPr>
            <a:r>
              <a:rPr lang="en-US" sz="1125" b="1" spc="150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ctr" indent="0" marL="0">
              <a:buNone/>
            </a:pPr>
            <a:r>
              <a:rPr lang="en-US" sz="1125" b="1" spc="150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ctr" indent="0" marL="0">
              <a:buNone/>
            </a:pPr>
            <a:r>
              <a:rPr lang="en-US" sz="1125" b="1" spc="150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ctr" indent="0" marL="0">
              <a:buNone/>
            </a:pPr>
            <a:r>
              <a:rPr lang="en-US" sz="1125" b="1" spc="150" kern="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4"/>
          <p:cNvSpPr/>
          <p:nvPr/>
        </p:nvSpPr>
        <p:spPr>
          <a:xfrm>
            <a:off x="609600" y="2723177"/>
            <a:ext cx="11582400" cy="5715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7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让屋顶替贵司付一部分电费</a:t>
            </a:r>
            <a:endParaRPr lang="en-US" sz="37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5"/>
          <p:cNvSpPr/>
          <p:nvPr/>
        </p:nvSpPr>
        <p:spPr>
          <a:xfrm>
            <a:off x="609600" y="3464806"/>
            <a:ext cx="115824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工商业分布式光伏与储能方案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6"/>
          <p:cNvSpPr/>
          <p:nvPr/>
        </p:nvSpPr>
        <p:spPr>
          <a:xfrm>
            <a:off x="609600" y="4191000"/>
            <a:ext cx="5715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11" name="Text 7"/>
          <p:cNvSpPr/>
          <p:nvPr/>
        </p:nvSpPr>
        <p:spPr>
          <a:xfrm>
            <a:off x="609600" y="4467100"/>
            <a:ext cx="115824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108 万 kWh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09600" y="48624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 MW 光伏一年发电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Text 9"/>
          <p:cNvSpPr/>
          <p:nvPr/>
        </p:nvSpPr>
        <p:spPr>
          <a:xfrm>
            <a:off x="609600" y="505295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江苏官方参数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0"/>
          <p:cNvSpPr/>
          <p:nvPr/>
        </p:nvSpPr>
        <p:spPr>
          <a:xfrm>
            <a:off x="2590800" y="4467100"/>
            <a:ext cx="96012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 至 7.7 年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1"/>
          <p:cNvSpPr/>
          <p:nvPr/>
        </p:nvSpPr>
        <p:spPr>
          <a:xfrm>
            <a:off x="2590800" y="4862450"/>
            <a:ext cx="9601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江苏自投静态回收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2"/>
          <p:cNvSpPr/>
          <p:nvPr/>
        </p:nvSpPr>
        <p:spPr>
          <a:xfrm>
            <a:off x="2590800" y="5052950"/>
            <a:ext cx="9601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 MW 算例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3"/>
          <p:cNvSpPr/>
          <p:nvPr/>
        </p:nvSpPr>
        <p:spPr>
          <a:xfrm>
            <a:off x="4572000" y="4467100"/>
            <a:ext cx="7620000" cy="297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9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元</a:t>
            </a:r>
            <a:endParaRPr lang="en-US" sz="19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4"/>
          <p:cNvSpPr/>
          <p:nvPr/>
        </p:nvSpPr>
        <p:spPr>
          <a:xfrm>
            <a:off x="4572000" y="4862450"/>
            <a:ext cx="762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合同能源管理模式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5"/>
          <p:cNvSpPr/>
          <p:nvPr/>
        </p:nvSpPr>
        <p:spPr>
          <a:xfrm>
            <a:off x="4572000" y="5052950"/>
            <a:ext cx="762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贵司出资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6"/>
          <p:cNvSpPr/>
          <p:nvPr/>
        </p:nvSpPr>
        <p:spPr>
          <a:xfrm>
            <a:off x="609600" y="61289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 AI 生成的示意图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1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696700" y="112395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7" name="Text 5"/>
          <p:cNvSpPr/>
          <p:nvPr/>
        </p:nvSpPr>
        <p:spPr>
          <a:xfrm>
            <a:off x="11696700" y="135035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696700" y="155037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0" name="Text 8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电价时段改了，光伏仍能回本，储能先算清再上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05644" y="1816100"/>
            <a:ext cx="49081" cy="31619"/>
          </a:xfrm>
          <a:custGeom>
            <a:avLst/>
            <a:gdLst/>
            <a:ahLst/>
            <a:cxnLst/>
            <a:rect l="l" t="t" r="r" b="b"/>
            <a:pathLst>
              <a:path w="49081" h="31619">
                <a:moveTo>
                  <a:pt x="0" y="8731"/>
                </a:moveTo>
                <a:lnTo>
                  <a:pt x="17463" y="26194"/>
                </a:lnTo>
                <a:arcTo hR="18522" wR="18522" stAng="8100000" swAng="-10800000"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69659" y="1702589"/>
            <a:ext cx="123297" cy="123301"/>
          </a:xfrm>
          <a:custGeom>
            <a:avLst/>
            <a:gdLst/>
            <a:ahLst/>
            <a:cxnLst/>
            <a:rect l="l" t="t" r="r" b="b"/>
            <a:pathLst>
              <a:path w="123297" h="123301">
                <a:moveTo>
                  <a:pt x="62178" y="96048"/>
                </a:moveTo>
                <a:lnTo>
                  <a:pt x="84006" y="117876"/>
                </a:lnTo>
                <a:arcTo hR="18522" wR="18522" stAng="8100000" swAng="-10800000"/>
                <a:lnTo>
                  <a:pt x="76323" y="57805"/>
                </a:lnTo>
                <a:arcTo hR="26194" wR="26194" stAng="18897861" swAng="-5395722"/>
                <a:lnTo>
                  <a:pt x="31619" y="65489"/>
                </a:lnTo>
                <a:arcTo hR="18522" wR="18522" stAng="2700000" swAng="10800000"/>
                <a:lnTo>
                  <a:pt x="29960" y="14760"/>
                </a:lnTo>
                <a:arcTo hR="50554" wR="50554" stAng="13504501" swAng="4547985"/>
                <a:lnTo>
                  <a:pt x="95706" y="9609"/>
                </a:lnTo>
                <a:arcTo hR="17463" wR="17463" stAng="7266804" swAng="-2535412"/>
                <a:lnTo>
                  <a:pt x="123297" y="8736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784225" y="1702594"/>
            <a:ext cx="17463" cy="96044"/>
          </a:xfrm>
          <a:custGeom>
            <a:avLst/>
            <a:gdLst/>
            <a:ahLst/>
            <a:cxnLst/>
            <a:rect l="l" t="t" r="r" b="b"/>
            <a:pathLst>
              <a:path w="17463" h="96044">
                <a:moveTo>
                  <a:pt x="8731" y="0"/>
                </a:moveTo>
                <a:lnTo>
                  <a:pt x="17463" y="96044"/>
                </a:lnTo>
                <a:lnTo>
                  <a:pt x="0" y="96044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7063" y="1702594"/>
            <a:ext cx="88372" cy="158222"/>
          </a:xfrm>
          <a:custGeom>
            <a:avLst/>
            <a:gdLst/>
            <a:ahLst/>
            <a:cxnLst/>
            <a:rect l="l" t="t" r="r" b="b"/>
            <a:pathLst>
              <a:path w="88372" h="158222">
                <a:moveTo>
                  <a:pt x="8731" y="0"/>
                </a:moveTo>
                <a:lnTo>
                  <a:pt x="0" y="96044"/>
                </a:lnTo>
                <a:lnTo>
                  <a:pt x="56753" y="152797"/>
                </a:lnTo>
                <a:arcTo hR="18522" wR="18522" stAng="8100000" swAng="-10800000"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35794" y="1711325"/>
            <a:ext cx="69850" cy="6548"/>
          </a:xfrm>
          <a:custGeom>
            <a:avLst/>
            <a:gdLst/>
            <a:ahLst/>
            <a:cxnLst/>
            <a:rect l="l" t="t" r="r" b="b"/>
            <a:pathLst>
              <a:path w="69850" h="6548">
                <a:moveTo>
                  <a:pt x="0" y="0"/>
                </a:moveTo>
                <a:lnTo>
                  <a:pt x="6985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1692071"/>
            <a:ext cx="11277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贵司会得到三样东西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609600" y="2038350"/>
            <a:ext cx="3505200" cy="2857500"/>
          </a:xfrm>
          <a:prstGeom prst="roundRect">
            <a:avLst>
              <a:gd name="adj" fmla="val 4000"/>
            </a:avLst>
          </a:prstGeom>
          <a:solidFill>
            <a:srgbClr val="F3F0EA"/>
          </a:solidFill>
          <a:ln/>
        </p:spPr>
      </p:sp>
      <p:sp>
        <p:nvSpPr>
          <p:cNvPr id="29" name="Shape 27"/>
          <p:cNvSpPr/>
          <p:nvPr/>
        </p:nvSpPr>
        <p:spPr>
          <a:xfrm>
            <a:off x="958850" y="2330450"/>
            <a:ext cx="82550" cy="82550"/>
          </a:xfrm>
          <a:prstGeom prst="ellipse">
            <a:avLst/>
          </a:pr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00125" y="2268538"/>
            <a:ext cx="7739" cy="20637"/>
          </a:xfrm>
          <a:custGeom>
            <a:avLst/>
            <a:gdLst/>
            <a:ahLst/>
            <a:cxnLst/>
            <a:rect l="l" t="t" r="r" b="b"/>
            <a:pathLst>
              <a:path w="7739" h="20637">
                <a:moveTo>
                  <a:pt x="0" y="0"/>
                </a:moveTo>
                <a:lnTo>
                  <a:pt x="0" y="20637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000125" y="2454275"/>
            <a:ext cx="7739" cy="20637"/>
          </a:xfrm>
          <a:custGeom>
            <a:avLst/>
            <a:gdLst/>
            <a:ahLst/>
            <a:cxnLst/>
            <a:rect l="l" t="t" r="r" b="b"/>
            <a:pathLst>
              <a:path w="7739" h="20637">
                <a:moveTo>
                  <a:pt x="0" y="0"/>
                </a:moveTo>
                <a:lnTo>
                  <a:pt x="0" y="20637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927171" y="2298771"/>
            <a:ext cx="14549" cy="14549"/>
          </a:xfrm>
          <a:custGeom>
            <a:avLst/>
            <a:gdLst/>
            <a:ahLst/>
            <a:cxnLst/>
            <a:rect l="l" t="t" r="r" b="b"/>
            <a:pathLst>
              <a:path w="14549" h="14549">
                <a:moveTo>
                  <a:pt x="0" y="0"/>
                </a:moveTo>
                <a:lnTo>
                  <a:pt x="14549" y="14549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058529" y="2430129"/>
            <a:ext cx="14549" cy="14549"/>
          </a:xfrm>
          <a:custGeom>
            <a:avLst/>
            <a:gdLst/>
            <a:ahLst/>
            <a:cxnLst/>
            <a:rect l="l" t="t" r="r" b="b"/>
            <a:pathLst>
              <a:path w="14549" h="14549">
                <a:moveTo>
                  <a:pt x="0" y="0"/>
                </a:moveTo>
                <a:lnTo>
                  <a:pt x="14549" y="14549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96938" y="2371725"/>
            <a:ext cx="20637" cy="7739"/>
          </a:xfrm>
          <a:custGeom>
            <a:avLst/>
            <a:gdLst/>
            <a:ahLst/>
            <a:cxnLst/>
            <a:rect l="l" t="t" r="r" b="b"/>
            <a:pathLst>
              <a:path w="20637" h="7739">
                <a:moveTo>
                  <a:pt x="0" y="0"/>
                </a:moveTo>
                <a:lnTo>
                  <a:pt x="20637" y="0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082675" y="2371725"/>
            <a:ext cx="20637" cy="7739"/>
          </a:xfrm>
          <a:custGeom>
            <a:avLst/>
            <a:gdLst/>
            <a:ahLst/>
            <a:cxnLst/>
            <a:rect l="l" t="t" r="r" b="b"/>
            <a:pathLst>
              <a:path w="20637" h="7739">
                <a:moveTo>
                  <a:pt x="0" y="0"/>
                </a:moveTo>
                <a:lnTo>
                  <a:pt x="20637" y="0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927171" y="2430129"/>
            <a:ext cx="14549" cy="14549"/>
          </a:xfrm>
          <a:custGeom>
            <a:avLst/>
            <a:gdLst/>
            <a:ahLst/>
            <a:cxnLst/>
            <a:rect l="l" t="t" r="r" b="b"/>
            <a:pathLst>
              <a:path w="14549" h="14549">
                <a:moveTo>
                  <a:pt x="14549" y="0"/>
                </a:moveTo>
                <a:lnTo>
                  <a:pt x="0" y="14549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1058529" y="2298771"/>
            <a:ext cx="14549" cy="14549"/>
          </a:xfrm>
          <a:custGeom>
            <a:avLst/>
            <a:gdLst/>
            <a:ahLst/>
            <a:cxnLst/>
            <a:rect l="l" t="t" r="r" b="b"/>
            <a:pathLst>
              <a:path w="14549" h="14549">
                <a:moveTo>
                  <a:pt x="14549" y="0"/>
                </a:moveTo>
                <a:lnTo>
                  <a:pt x="0" y="14549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876300" y="2664706"/>
            <a:ext cx="113157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屋顶每年自发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76300" y="2959981"/>
            <a:ext cx="113157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一部分白天用电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876300" y="3429000"/>
            <a:ext cx="29718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1" name="Text 39"/>
          <p:cNvSpPr/>
          <p:nvPr/>
        </p:nvSpPr>
        <p:spPr>
          <a:xfrm>
            <a:off x="876300" y="3614912"/>
            <a:ext cx="113157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108 万 kWh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876300" y="4186175"/>
            <a:ext cx="1131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 MW 光伏一年发电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876300" y="4386200"/>
            <a:ext cx="1131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江苏官方参数，1080 小时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4248150" y="2038350"/>
            <a:ext cx="3505200" cy="2857500"/>
          </a:xfrm>
          <a:prstGeom prst="roundRect">
            <a:avLst>
              <a:gd name="adj" fmla="val 4000"/>
            </a:avLst>
          </a:prstGeom>
          <a:solidFill>
            <a:srgbClr val="F3F0EA"/>
          </a:solidFill>
          <a:ln/>
        </p:spPr>
      </p:sp>
      <p:sp>
        <p:nvSpPr>
          <p:cNvPr id="45" name="Shape 43"/>
          <p:cNvSpPr/>
          <p:nvPr/>
        </p:nvSpPr>
        <p:spPr>
          <a:xfrm>
            <a:off x="4556125" y="2268538"/>
            <a:ext cx="165100" cy="206375"/>
          </a:xfrm>
          <a:prstGeom prst="roundRect">
            <a:avLst>
              <a:gd name="adj" fmla="val 12500"/>
            </a:avLst>
          </a:pr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4597400" y="2309813"/>
            <a:ext cx="82550" cy="0"/>
          </a:xfrm>
          <a:prstGeom prst="line">
            <a:avLst/>
          </a:pr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4679950" y="2392363"/>
            <a:ext cx="0" cy="41275"/>
          </a:xfrm>
          <a:prstGeom prst="line">
            <a:avLst/>
          </a:pr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4679950" y="2351088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4638675" y="2351088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4597400" y="2351088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638675" y="2392363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4597400" y="2392363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638675" y="2433638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597400" y="2433638"/>
            <a:ext cx="7739" cy="7739"/>
          </a:xfrm>
          <a:custGeom>
            <a:avLst/>
            <a:gdLst/>
            <a:ahLst/>
            <a:cxnLst/>
            <a:rect l="l" t="t" r="r" b="b"/>
            <a:pathLst>
              <a:path w="7739" h="7739">
                <a:moveTo>
                  <a:pt x="0" y="0"/>
                </a:moveTo>
                <a:lnTo>
                  <a:pt x="103" y="0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514850" y="2664706"/>
            <a:ext cx="76771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一份按贵司电费单和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4514850" y="2959981"/>
            <a:ext cx="76771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售电合同算清的回本账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4514850" y="3429000"/>
            <a:ext cx="29718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58" name="Text 56"/>
          <p:cNvSpPr/>
          <p:nvPr/>
        </p:nvSpPr>
        <p:spPr>
          <a:xfrm>
            <a:off x="4514850" y="3614912"/>
            <a:ext cx="767715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84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 至 7.7 年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4514850" y="4186175"/>
            <a:ext cx="76771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江苏自投静态回收，每 MW 算例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4514850" y="4386200"/>
            <a:ext cx="76771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未扣衰减、税费和融资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7886700" y="2038350"/>
            <a:ext cx="3505200" cy="2857500"/>
          </a:xfrm>
          <a:prstGeom prst="roundRect">
            <a:avLst>
              <a:gd name="adj" fmla="val 4000"/>
            </a:avLst>
          </a:prstGeom>
          <a:solidFill>
            <a:srgbClr val="F3F0EA"/>
          </a:solidFill>
          <a:ln/>
        </p:spPr>
      </p:sp>
      <p:sp>
        <p:nvSpPr>
          <p:cNvPr id="62" name="Shape 60"/>
          <p:cNvSpPr/>
          <p:nvPr/>
        </p:nvSpPr>
        <p:spPr>
          <a:xfrm>
            <a:off x="8194675" y="2268537"/>
            <a:ext cx="165100" cy="206375"/>
          </a:xfrm>
          <a:custGeom>
            <a:avLst/>
            <a:gdLst/>
            <a:ahLst/>
            <a:cxnLst/>
            <a:rect l="l" t="t" r="r" b="b"/>
            <a:pathLst>
              <a:path w="165100" h="206375">
                <a:moveTo>
                  <a:pt x="20637" y="206375"/>
                </a:moveTo>
                <a:arcTo hR="20637" wR="20637" stAng="5400000" swAng="5400000"/>
                <a:lnTo>
                  <a:pt x="0" y="20638"/>
                </a:lnTo>
                <a:arcTo hR="20637" wR="20637" stAng="10800000" swAng="5400000"/>
                <a:lnTo>
                  <a:pt x="103188" y="0"/>
                </a:lnTo>
                <a:arcTo hR="24765" wR="24765" stAng="16194428" swAng="2711764"/>
                <a:lnTo>
                  <a:pt x="157794" y="44309"/>
                </a:lnTo>
                <a:arcTo hR="24765" wR="24765" stAng="18889766" swAng="2715819"/>
                <a:lnTo>
                  <a:pt x="165100" y="185738"/>
                </a:lnTo>
                <a:arcTo hR="20637" wR="20637" stAng="0" swAng="5400000"/>
                <a:close/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297862" y="2268538"/>
            <a:ext cx="61912" cy="61912"/>
          </a:xfrm>
          <a:custGeom>
            <a:avLst/>
            <a:gdLst/>
            <a:ahLst/>
            <a:cxnLst/>
            <a:rect l="l" t="t" r="r" b="b"/>
            <a:pathLst>
              <a:path w="61912" h="61912">
                <a:moveTo>
                  <a:pt x="0" y="0"/>
                </a:moveTo>
                <a:lnTo>
                  <a:pt x="0" y="51594"/>
                </a:lnTo>
                <a:arcTo hR="10319" wR="10319" stAng="10800000" swAng="-5400000"/>
                <a:lnTo>
                  <a:pt x="61912" y="61912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8246269" y="2382044"/>
            <a:ext cx="61912" cy="41275"/>
          </a:xfrm>
          <a:custGeom>
            <a:avLst/>
            <a:gdLst/>
            <a:ahLst/>
            <a:cxnLst/>
            <a:rect l="l" t="t" r="r" b="b"/>
            <a:pathLst>
              <a:path w="61912" h="41275">
                <a:moveTo>
                  <a:pt x="0" y="20637"/>
                </a:moveTo>
                <a:lnTo>
                  <a:pt x="20637" y="41275"/>
                </a:lnTo>
                <a:lnTo>
                  <a:pt x="61912" y="0"/>
                </a:lnTo>
              </a:path>
            </a:pathLst>
          </a:custGeom>
          <a:noFill/>
          <a:ln w="20638">
            <a:solidFill>
              <a:srgbClr val="0E3B53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8153400" y="2664706"/>
            <a:ext cx="403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一份把出资、运维和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8153400" y="2959981"/>
            <a:ext cx="40386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安全责任写清楚的合同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8153400" y="3429000"/>
            <a:ext cx="29718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68" name="Text 66"/>
          <p:cNvSpPr/>
          <p:nvPr/>
        </p:nvSpPr>
        <p:spPr>
          <a:xfrm>
            <a:off x="8153400" y="3614912"/>
            <a:ext cx="40386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元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8153400" y="4186175"/>
            <a:ext cx="4038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合同能源管理模式下贵司出资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8153400" y="4386200"/>
            <a:ext cx="4038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节省按电价折扣分享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609600" y="5105400"/>
            <a:ext cx="10782300" cy="552450"/>
          </a:xfrm>
          <a:prstGeom prst="roundRect">
            <a:avLst>
              <a:gd name="adj" fmla="val 17241"/>
            </a:avLst>
          </a:prstGeom>
          <a:solidFill>
            <a:srgbClr val="E6EDF1"/>
          </a:solidFill>
          <a:ln/>
        </p:spPr>
      </p:sp>
      <p:sp>
        <p:nvSpPr>
          <p:cNvPr id="72" name="Shape 70"/>
          <p:cNvSpPr/>
          <p:nvPr/>
        </p:nvSpPr>
        <p:spPr>
          <a:xfrm>
            <a:off x="895350" y="5334000"/>
            <a:ext cx="38100" cy="95250"/>
          </a:xfrm>
          <a:custGeom>
            <a:avLst/>
            <a:gdLst/>
            <a:ahLst/>
            <a:cxnLst/>
            <a:rect l="l" t="t" r="r" b="b"/>
            <a:pathLst>
              <a:path w="38100" h="95250">
                <a:moveTo>
                  <a:pt x="28575" y="0"/>
                </a:moveTo>
                <a:lnTo>
                  <a:pt x="0" y="47625"/>
                </a:lnTo>
                <a:lnTo>
                  <a:pt x="38100" y="47625"/>
                </a:lnTo>
                <a:lnTo>
                  <a:pt x="9525" y="95250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943594" y="5324475"/>
            <a:ext cx="47006" cy="114300"/>
          </a:xfrm>
          <a:custGeom>
            <a:avLst/>
            <a:gdLst/>
            <a:ahLst/>
            <a:cxnLst/>
            <a:rect l="l" t="t" r="r" b="b"/>
            <a:pathLst>
              <a:path w="47006" h="114300">
                <a:moveTo>
                  <a:pt x="17059" y="0"/>
                </a:moveTo>
                <a:lnTo>
                  <a:pt x="27956" y="0"/>
                </a:lnTo>
                <a:arcTo hR="19050" wR="19050" stAng="16200000" swAng="5400000"/>
                <a:lnTo>
                  <a:pt x="47006" y="95250"/>
                </a:lnTo>
                <a:arcTo hR="19050" wR="19050" stAng="0" swAng="5400000"/>
                <a:lnTo>
                  <a:pt x="0" y="114300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28700" y="5362575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381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838200" y="5324475"/>
            <a:ext cx="47015" cy="114300"/>
          </a:xfrm>
          <a:custGeom>
            <a:avLst/>
            <a:gdLst/>
            <a:ahLst/>
            <a:cxnLst/>
            <a:rect l="l" t="t" r="r" b="b"/>
            <a:pathLst>
              <a:path w="47015" h="114300">
                <a:moveTo>
                  <a:pt x="29909" y="114300"/>
                </a:moveTo>
                <a:lnTo>
                  <a:pt x="19050" y="114300"/>
                </a:ln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47015" y="0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1162050" y="5292160"/>
            <a:ext cx="110299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储能不默认配：用贵司的负荷曲线测算，扣完运维、衰减和分成之后过线才装。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来源：江苏增量竞价通知（2025-11-11），CPIA 光伏路线图（2024-2025 年），澎湃新闻（2026-08-18）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2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E3B53">
                  <a:alpha val="96000"/>
                </a:srgbClr>
              </a:gs>
              <a:gs pos="46000">
                <a:srgbClr val="0E3B53">
                  <a:alpha val="86000"/>
                </a:srgbClr>
              </a:gs>
              <a:gs pos="82000">
                <a:srgbClr val="0E3B53">
                  <a:alpha val="25000"/>
                </a:srgbClr>
              </a:gs>
              <a:gs pos="100000">
                <a:srgbClr val="0E3B53">
                  <a:alpha val="1000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DDE4E7"/>
          </a:solidFill>
          <a:ln/>
        </p:spPr>
      </p:sp>
      <p:sp>
        <p:nvSpPr>
          <p:cNvPr id="5" name="Text 2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1696700" y="20574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8" name="Text 5"/>
          <p:cNvSpPr/>
          <p:nvPr/>
        </p:nvSpPr>
        <p:spPr>
          <a:xfrm>
            <a:off x="11696700" y="22838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1696700" y="24838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DDE4E7"/>
          </a:solidFill>
          <a:ln/>
        </p:spPr>
      </p:sp>
      <p:sp>
        <p:nvSpPr>
          <p:cNvPr id="11" name="Text 8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DDE4E7"/>
          </a:solidFill>
          <a:ln/>
        </p:spPr>
      </p:sp>
      <p:sp>
        <p:nvSpPr>
          <p:cNvPr id="14" name="Text 11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DDE4E7"/>
          </a:solidFill>
          <a:ln/>
        </p:spPr>
      </p:sp>
      <p:sp>
        <p:nvSpPr>
          <p:cNvPr id="17" name="Text 14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09600" y="1186386"/>
            <a:ext cx="11582400" cy="1371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0" b="1" spc="-150" kern="0" dirty="0">
                <a:solidFill>
                  <a:srgbClr val="C667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9000" b="1" dirty="0">
                <a:solidFill>
                  <a:srgbClr val="C667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9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09600" y="25965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pPr algn="l" indent="0" marL="0">
              <a:buNone/>
            </a:pPr>
            <a:r>
              <a:rPr lang="en-US" sz="1200" b="1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09600" y="2921033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先算账：电价变了，屋顶还值多少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09600" y="38341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DBCC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这一部分回答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627063" y="4189413"/>
            <a:ext cx="174625" cy="174625"/>
          </a:xfrm>
          <a:prstGeom prst="ellipse">
            <a:avLst/>
          </a:pr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714375" y="4224338"/>
            <a:ext cx="34925" cy="69850"/>
          </a:xfrm>
          <a:custGeom>
            <a:avLst/>
            <a:gdLst/>
            <a:ahLst/>
            <a:cxnLst/>
            <a:rect l="l" t="t" r="r" b="b"/>
            <a:pathLst>
              <a:path w="34925" h="69850">
                <a:moveTo>
                  <a:pt x="0" y="0"/>
                </a:moveTo>
                <a:lnTo>
                  <a:pt x="0" y="52388"/>
                </a:lnTo>
                <a:lnTo>
                  <a:pt x="34925" y="69850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52500" y="4178819"/>
            <a:ext cx="11239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电价时段改了以后，屋顶光伏每 MW 还能省多少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3"/>
          <p:cNvSpPr/>
          <p:nvPr/>
        </p:nvSpPr>
        <p:spPr>
          <a:xfrm>
            <a:off x="679450" y="4679950"/>
            <a:ext cx="69850" cy="69850"/>
          </a:xfrm>
          <a:prstGeom prst="ellipse">
            <a:avLst/>
          </a:pr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714375" y="4627563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714375" y="4784725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652645" y="4653145"/>
            <a:ext cx="12311" cy="12311"/>
          </a:xfrm>
          <a:custGeom>
            <a:avLst/>
            <a:gdLst/>
            <a:ahLst/>
            <a:cxnLst/>
            <a:rect l="l" t="t" r="r" b="b"/>
            <a:pathLst>
              <a:path w="12311" h="12311">
                <a:moveTo>
                  <a:pt x="0" y="0"/>
                </a:moveTo>
                <a:lnTo>
                  <a:pt x="12311" y="12311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763794" y="4764294"/>
            <a:ext cx="12311" cy="12311"/>
          </a:xfrm>
          <a:custGeom>
            <a:avLst/>
            <a:gdLst/>
            <a:ahLst/>
            <a:cxnLst/>
            <a:rect l="l" t="t" r="r" b="b"/>
            <a:pathLst>
              <a:path w="12311" h="12311">
                <a:moveTo>
                  <a:pt x="0" y="0"/>
                </a:moveTo>
                <a:lnTo>
                  <a:pt x="12311" y="12311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27063" y="4714875"/>
            <a:ext cx="17463" cy="6548"/>
          </a:xfrm>
          <a:custGeom>
            <a:avLst/>
            <a:gdLst/>
            <a:ahLst/>
            <a:cxnLst/>
            <a:rect l="l" t="t" r="r" b="b"/>
            <a:pathLst>
              <a:path w="17463" h="6548">
                <a:moveTo>
                  <a:pt x="0" y="0"/>
                </a:moveTo>
                <a:lnTo>
                  <a:pt x="17463" y="0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784225" y="4714875"/>
            <a:ext cx="17463" cy="6548"/>
          </a:xfrm>
          <a:custGeom>
            <a:avLst/>
            <a:gdLst/>
            <a:ahLst/>
            <a:cxnLst/>
            <a:rect l="l" t="t" r="r" b="b"/>
            <a:pathLst>
              <a:path w="17463" h="6548">
                <a:moveTo>
                  <a:pt x="0" y="0"/>
                </a:moveTo>
                <a:lnTo>
                  <a:pt x="17463" y="0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652645" y="4764294"/>
            <a:ext cx="12311" cy="12311"/>
          </a:xfrm>
          <a:custGeom>
            <a:avLst/>
            <a:gdLst/>
            <a:ahLst/>
            <a:cxnLst/>
            <a:rect l="l" t="t" r="r" b="b"/>
            <a:pathLst>
              <a:path w="12311" h="12311">
                <a:moveTo>
                  <a:pt x="12311" y="0"/>
                </a:moveTo>
                <a:lnTo>
                  <a:pt x="0" y="12311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763794" y="4653145"/>
            <a:ext cx="12311" cy="12311"/>
          </a:xfrm>
          <a:custGeom>
            <a:avLst/>
            <a:gdLst/>
            <a:ahLst/>
            <a:cxnLst/>
            <a:rect l="l" t="t" r="r" b="b"/>
            <a:pathLst>
              <a:path w="12311" h="12311">
                <a:moveTo>
                  <a:pt x="12311" y="0"/>
                </a:moveTo>
                <a:lnTo>
                  <a:pt x="0" y="12311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952500" y="4616969"/>
            <a:ext cx="11239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白天自己用掉多少、按什么电价算，回本差多少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3"/>
          <p:cNvSpPr/>
          <p:nvPr/>
        </p:nvSpPr>
        <p:spPr>
          <a:xfrm>
            <a:off x="679450" y="5109369"/>
            <a:ext cx="34925" cy="87313"/>
          </a:xfrm>
          <a:custGeom>
            <a:avLst/>
            <a:gdLst/>
            <a:ahLst/>
            <a:cxnLst/>
            <a:rect l="l" t="t" r="r" b="b"/>
            <a:pathLst>
              <a:path w="34925" h="87313">
                <a:moveTo>
                  <a:pt x="26194" y="0"/>
                </a:moveTo>
                <a:lnTo>
                  <a:pt x="0" y="43656"/>
                </a:lnTo>
                <a:lnTo>
                  <a:pt x="34925" y="43656"/>
                </a:lnTo>
                <a:lnTo>
                  <a:pt x="8731" y="87313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723674" y="5100638"/>
            <a:ext cx="43089" cy="104775"/>
          </a:xfrm>
          <a:custGeom>
            <a:avLst/>
            <a:gdLst/>
            <a:ahLst/>
            <a:cxnLst/>
            <a:rect l="l" t="t" r="r" b="b"/>
            <a:pathLst>
              <a:path w="43089" h="104775">
                <a:moveTo>
                  <a:pt x="15638" y="0"/>
                </a:moveTo>
                <a:lnTo>
                  <a:pt x="25626" y="0"/>
                </a:lnTo>
                <a:arcTo hR="17463" wR="17463" stAng="16200000" swAng="5400000"/>
                <a:lnTo>
                  <a:pt x="43089" y="87313"/>
                </a:lnTo>
                <a:arcTo hR="17463" wR="17463" stAng="0" swAng="5400000"/>
                <a:lnTo>
                  <a:pt x="0" y="104775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801688" y="5135562"/>
            <a:ext cx="6548" cy="34925"/>
          </a:xfrm>
          <a:custGeom>
            <a:avLst/>
            <a:gdLst/>
            <a:ahLst/>
            <a:cxnLst/>
            <a:rect l="l" t="t" r="r" b="b"/>
            <a:pathLst>
              <a:path w="6548" h="34925">
                <a:moveTo>
                  <a:pt x="0" y="34925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9" name="Shape 36"/>
          <p:cNvSpPr/>
          <p:nvPr/>
        </p:nvSpPr>
        <p:spPr>
          <a:xfrm>
            <a:off x="627063" y="5100638"/>
            <a:ext cx="43097" cy="104775"/>
          </a:xfrm>
          <a:custGeom>
            <a:avLst/>
            <a:gdLst/>
            <a:ahLst/>
            <a:cxnLst/>
            <a:rect l="l" t="t" r="r" b="b"/>
            <a:pathLst>
              <a:path w="43097" h="104775">
                <a:moveTo>
                  <a:pt x="27416" y="104775"/>
                </a:moveTo>
                <a:lnTo>
                  <a:pt x="17463" y="104775"/>
                </a:ln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43097" y="0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40" name="Text 37"/>
          <p:cNvSpPr/>
          <p:nvPr/>
        </p:nvSpPr>
        <p:spPr>
          <a:xfrm>
            <a:off x="952500" y="5055119"/>
            <a:ext cx="11239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储能的毛收益上限是多少，为什么要打折看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3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696700" y="20574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0" name="Text 8"/>
          <p:cNvSpPr/>
          <p:nvPr/>
        </p:nvSpPr>
        <p:spPr>
          <a:xfrm>
            <a:off x="11696700" y="22838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696700" y="24838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江苏、浙江把中午改成了低谷，广东白天仍以高峰为主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2244883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 10 月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09600" y="25284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苏发改价格发〔2025〕426 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867025" y="2152650"/>
            <a:ext cx="514350" cy="609600"/>
          </a:xfrm>
          <a:prstGeom prst="roundRect">
            <a:avLst>
              <a:gd name="adj" fmla="val 7407"/>
            </a:avLst>
          </a:prstGeom>
          <a:solidFill>
            <a:srgbClr val="8DBBD3"/>
          </a:solidFill>
          <a:ln/>
        </p:spPr>
      </p:sp>
      <p:sp>
        <p:nvSpPr>
          <p:cNvPr id="25" name="Text 23"/>
          <p:cNvSpPr/>
          <p:nvPr/>
        </p:nvSpPr>
        <p:spPr>
          <a:xfrm>
            <a:off x="0" y="2385950"/>
            <a:ext cx="6248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3400425" y="2152650"/>
            <a:ext cx="1047750" cy="609600"/>
          </a:xfrm>
          <a:prstGeom prst="roundRect">
            <a:avLst>
              <a:gd name="adj" fmla="val 6250"/>
            </a:avLst>
          </a:prstGeom>
          <a:solidFill>
            <a:srgbClr val="D6E7EF"/>
          </a:solidFill>
          <a:ln/>
        </p:spPr>
      </p:sp>
      <p:sp>
        <p:nvSpPr>
          <p:cNvPr id="27" name="Text 25"/>
          <p:cNvSpPr/>
          <p:nvPr/>
        </p:nvSpPr>
        <p:spPr>
          <a:xfrm>
            <a:off x="0" y="2385950"/>
            <a:ext cx="7848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4467225" y="2152650"/>
            <a:ext cx="1047750" cy="609600"/>
          </a:xfrm>
          <a:prstGeom prst="roundRect">
            <a:avLst>
              <a:gd name="adj" fmla="val 6250"/>
            </a:avLst>
          </a:prstGeom>
          <a:solidFill>
            <a:srgbClr val="8DBBD3"/>
          </a:solidFill>
          <a:ln/>
        </p:spPr>
      </p:sp>
      <p:sp>
        <p:nvSpPr>
          <p:cNvPr id="29" name="Text 27"/>
          <p:cNvSpPr/>
          <p:nvPr/>
        </p:nvSpPr>
        <p:spPr>
          <a:xfrm>
            <a:off x="0" y="2385950"/>
            <a:ext cx="9982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5534025" y="2152650"/>
            <a:ext cx="1047750" cy="609600"/>
          </a:xfrm>
          <a:prstGeom prst="roundRect">
            <a:avLst>
              <a:gd name="adj" fmla="val 6250"/>
            </a:avLst>
          </a:prstGeom>
          <a:solidFill>
            <a:srgbClr val="D6E7EF"/>
          </a:solidFill>
          <a:ln/>
        </p:spPr>
      </p:sp>
      <p:sp>
        <p:nvSpPr>
          <p:cNvPr id="31" name="Text 29"/>
          <p:cNvSpPr/>
          <p:nvPr/>
        </p:nvSpPr>
        <p:spPr>
          <a:xfrm>
            <a:off x="0" y="2385950"/>
            <a:ext cx="12115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600825" y="2152650"/>
            <a:ext cx="247650" cy="609600"/>
          </a:xfrm>
          <a:prstGeom prst="roundRect">
            <a:avLst>
              <a:gd name="adj" fmla="val 15385"/>
            </a:avLst>
          </a:prstGeom>
          <a:solidFill>
            <a:srgbClr val="8DBBD3"/>
          </a:solidFill>
          <a:ln/>
        </p:spPr>
      </p:sp>
      <p:sp>
        <p:nvSpPr>
          <p:cNvPr id="33" name="Shape 31"/>
          <p:cNvSpPr/>
          <p:nvPr/>
        </p:nvSpPr>
        <p:spPr>
          <a:xfrm>
            <a:off x="6867525" y="2152650"/>
            <a:ext cx="1847850" cy="609600"/>
          </a:xfrm>
          <a:prstGeom prst="roundRect">
            <a:avLst>
              <a:gd name="adj" fmla="val 6250"/>
            </a:avLst>
          </a:prstGeom>
          <a:solidFill>
            <a:srgbClr val="2F6A8A"/>
          </a:solidFill>
          <a:ln/>
        </p:spPr>
      </p:sp>
      <p:sp>
        <p:nvSpPr>
          <p:cNvPr id="34" name="Text 32"/>
          <p:cNvSpPr/>
          <p:nvPr/>
        </p:nvSpPr>
        <p:spPr>
          <a:xfrm>
            <a:off x="3390900" y="2385950"/>
            <a:ext cx="88011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8734425" y="2152650"/>
            <a:ext cx="514350" cy="609600"/>
          </a:xfrm>
          <a:prstGeom prst="roundRect">
            <a:avLst>
              <a:gd name="adj" fmla="val 7407"/>
            </a:avLst>
          </a:prstGeom>
          <a:solidFill>
            <a:srgbClr val="8DBBD3"/>
          </a:solidFill>
          <a:ln/>
        </p:spPr>
      </p:sp>
      <p:sp>
        <p:nvSpPr>
          <p:cNvPr id="36" name="Text 34"/>
          <p:cNvSpPr/>
          <p:nvPr/>
        </p:nvSpPr>
        <p:spPr>
          <a:xfrm>
            <a:off x="5791200" y="2385950"/>
            <a:ext cx="6400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609600" y="3197383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浙江春秋季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609600" y="34809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浙发改价格〔2026〕112 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2867025" y="3105150"/>
            <a:ext cx="1847850" cy="609600"/>
          </a:xfrm>
          <a:prstGeom prst="roundRect">
            <a:avLst>
              <a:gd name="adj" fmla="val 6250"/>
            </a:avLst>
          </a:prstGeom>
          <a:solidFill>
            <a:srgbClr val="D6E7EF"/>
          </a:solidFill>
          <a:ln/>
        </p:spPr>
      </p:sp>
      <p:sp>
        <p:nvSpPr>
          <p:cNvPr id="40" name="Text 38"/>
          <p:cNvSpPr/>
          <p:nvPr/>
        </p:nvSpPr>
        <p:spPr>
          <a:xfrm>
            <a:off x="0" y="3338450"/>
            <a:ext cx="758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4733925" y="3105150"/>
            <a:ext cx="1047750" cy="609600"/>
          </a:xfrm>
          <a:prstGeom prst="roundRect">
            <a:avLst>
              <a:gd name="adj" fmla="val 6250"/>
            </a:avLst>
          </a:prstGeom>
          <a:solidFill>
            <a:srgbClr val="8DBBD3"/>
          </a:solidFill>
          <a:ln/>
        </p:spPr>
      </p:sp>
      <p:sp>
        <p:nvSpPr>
          <p:cNvPr id="42" name="Text 40"/>
          <p:cNvSpPr/>
          <p:nvPr/>
        </p:nvSpPr>
        <p:spPr>
          <a:xfrm>
            <a:off x="0" y="3338450"/>
            <a:ext cx="10515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5800725" y="3105150"/>
            <a:ext cx="781050" cy="609600"/>
          </a:xfrm>
          <a:prstGeom prst="roundRect">
            <a:avLst>
              <a:gd name="adj" fmla="val 6250"/>
            </a:avLst>
          </a:prstGeom>
          <a:solidFill>
            <a:srgbClr val="D6E7EF"/>
          </a:solidFill>
          <a:ln/>
        </p:spPr>
      </p:sp>
      <p:sp>
        <p:nvSpPr>
          <p:cNvPr id="44" name="Text 42"/>
          <p:cNvSpPr/>
          <p:nvPr/>
        </p:nvSpPr>
        <p:spPr>
          <a:xfrm>
            <a:off x="190500" y="3338450"/>
            <a:ext cx="120015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6600825" y="3105150"/>
            <a:ext cx="514350" cy="609600"/>
          </a:xfrm>
          <a:prstGeom prst="roundRect">
            <a:avLst>
              <a:gd name="adj" fmla="val 7407"/>
            </a:avLst>
          </a:prstGeom>
          <a:solidFill>
            <a:srgbClr val="8DBBD3"/>
          </a:solidFill>
          <a:ln/>
        </p:spPr>
      </p:sp>
      <p:sp>
        <p:nvSpPr>
          <p:cNvPr id="46" name="Text 44"/>
          <p:cNvSpPr/>
          <p:nvPr/>
        </p:nvSpPr>
        <p:spPr>
          <a:xfrm>
            <a:off x="1524000" y="3338450"/>
            <a:ext cx="10668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7134225" y="3105150"/>
            <a:ext cx="1847850" cy="609600"/>
          </a:xfrm>
          <a:prstGeom prst="roundRect">
            <a:avLst>
              <a:gd name="adj" fmla="val 6250"/>
            </a:avLst>
          </a:prstGeom>
          <a:solidFill>
            <a:srgbClr val="2F6A8A"/>
          </a:solidFill>
          <a:ln/>
        </p:spPr>
      </p:sp>
      <p:sp>
        <p:nvSpPr>
          <p:cNvPr id="48" name="Text 46"/>
          <p:cNvSpPr/>
          <p:nvPr/>
        </p:nvSpPr>
        <p:spPr>
          <a:xfrm>
            <a:off x="3924300" y="3338450"/>
            <a:ext cx="8267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9001125" y="3105150"/>
            <a:ext cx="247650" cy="609600"/>
          </a:xfrm>
          <a:prstGeom prst="roundRect">
            <a:avLst>
              <a:gd name="adj" fmla="val 15385"/>
            </a:avLst>
          </a:prstGeom>
          <a:solidFill>
            <a:srgbClr val="8DBBD3"/>
          </a:solidFill>
          <a:ln/>
        </p:spPr>
      </p:sp>
      <p:sp>
        <p:nvSpPr>
          <p:cNvPr id="50" name="Text 48"/>
          <p:cNvSpPr/>
          <p:nvPr/>
        </p:nvSpPr>
        <p:spPr>
          <a:xfrm>
            <a:off x="609600" y="4149883"/>
            <a:ext cx="11582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广东汕头 9 月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609600" y="443346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粤发改价格〔2021〕331 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2867025" y="4057650"/>
            <a:ext cx="2114550" cy="609600"/>
          </a:xfrm>
          <a:prstGeom prst="roundRect">
            <a:avLst>
              <a:gd name="adj" fmla="val 6250"/>
            </a:avLst>
          </a:prstGeom>
          <a:solidFill>
            <a:srgbClr val="D6E7EF"/>
          </a:solidFill>
          <a:ln/>
        </p:spPr>
      </p:sp>
      <p:sp>
        <p:nvSpPr>
          <p:cNvPr id="53" name="Text 51"/>
          <p:cNvSpPr/>
          <p:nvPr/>
        </p:nvSpPr>
        <p:spPr>
          <a:xfrm>
            <a:off x="0" y="4290950"/>
            <a:ext cx="7848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5000625" y="4057650"/>
            <a:ext cx="514350" cy="609600"/>
          </a:xfrm>
          <a:prstGeom prst="roundRect">
            <a:avLst>
              <a:gd name="adj" fmla="val 7407"/>
            </a:avLst>
          </a:prstGeom>
          <a:solidFill>
            <a:srgbClr val="8DBBD3"/>
          </a:solidFill>
          <a:ln/>
        </p:spPr>
      </p:sp>
      <p:sp>
        <p:nvSpPr>
          <p:cNvPr id="55" name="Text 53"/>
          <p:cNvSpPr/>
          <p:nvPr/>
        </p:nvSpPr>
        <p:spPr>
          <a:xfrm>
            <a:off x="0" y="4290950"/>
            <a:ext cx="10515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5534025" y="4057650"/>
            <a:ext cx="247650" cy="609600"/>
          </a:xfrm>
          <a:prstGeom prst="roundRect">
            <a:avLst>
              <a:gd name="adj" fmla="val 15385"/>
            </a:avLst>
          </a:prstGeom>
          <a:solidFill>
            <a:srgbClr val="2F6A8A"/>
          </a:solidFill>
          <a:ln/>
        </p:spPr>
      </p:sp>
      <p:sp>
        <p:nvSpPr>
          <p:cNvPr id="57" name="Shape 55"/>
          <p:cNvSpPr/>
          <p:nvPr/>
        </p:nvSpPr>
        <p:spPr>
          <a:xfrm>
            <a:off x="5800725" y="4057650"/>
            <a:ext cx="247650" cy="609600"/>
          </a:xfrm>
          <a:prstGeom prst="roundRect">
            <a:avLst>
              <a:gd name="adj" fmla="val 15385"/>
            </a:avLst>
          </a:prstGeom>
          <a:solidFill>
            <a:srgbClr val="0E3B53"/>
          </a:solidFill>
          <a:ln/>
        </p:spPr>
      </p:sp>
      <p:sp>
        <p:nvSpPr>
          <p:cNvPr id="58" name="Shape 56"/>
          <p:cNvSpPr/>
          <p:nvPr/>
        </p:nvSpPr>
        <p:spPr>
          <a:xfrm>
            <a:off x="6067425" y="4057650"/>
            <a:ext cx="514350" cy="609600"/>
          </a:xfrm>
          <a:prstGeom prst="roundRect">
            <a:avLst>
              <a:gd name="adj" fmla="val 7407"/>
            </a:avLst>
          </a:prstGeom>
          <a:solidFill>
            <a:srgbClr val="8DBBD3"/>
          </a:solidFill>
          <a:ln/>
        </p:spPr>
      </p:sp>
      <p:sp>
        <p:nvSpPr>
          <p:cNvPr id="59" name="Text 57"/>
          <p:cNvSpPr/>
          <p:nvPr/>
        </p:nvSpPr>
        <p:spPr>
          <a:xfrm>
            <a:off x="457200" y="4290950"/>
            <a:ext cx="11734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6600825" y="4057650"/>
            <a:ext cx="247650" cy="609600"/>
          </a:xfrm>
          <a:prstGeom prst="roundRect">
            <a:avLst>
              <a:gd name="adj" fmla="val 15385"/>
            </a:avLst>
          </a:prstGeom>
          <a:solidFill>
            <a:srgbClr val="2F6A8A"/>
          </a:solidFill>
          <a:ln/>
        </p:spPr>
      </p:sp>
      <p:sp>
        <p:nvSpPr>
          <p:cNvPr id="61" name="Shape 59"/>
          <p:cNvSpPr/>
          <p:nvPr/>
        </p:nvSpPr>
        <p:spPr>
          <a:xfrm>
            <a:off x="6867525" y="4057650"/>
            <a:ext cx="514350" cy="609600"/>
          </a:xfrm>
          <a:prstGeom prst="roundRect">
            <a:avLst>
              <a:gd name="adj" fmla="val 7407"/>
            </a:avLst>
          </a:prstGeom>
          <a:solidFill>
            <a:srgbClr val="0E3B53"/>
          </a:solidFill>
          <a:ln/>
        </p:spPr>
      </p:sp>
      <p:sp>
        <p:nvSpPr>
          <p:cNvPr id="62" name="Text 60"/>
          <p:cNvSpPr/>
          <p:nvPr/>
        </p:nvSpPr>
        <p:spPr>
          <a:xfrm>
            <a:off x="2057400" y="4290950"/>
            <a:ext cx="10134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尖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7400925" y="4057650"/>
            <a:ext cx="514350" cy="609600"/>
          </a:xfrm>
          <a:prstGeom prst="roundRect">
            <a:avLst>
              <a:gd name="adj" fmla="val 7407"/>
            </a:avLst>
          </a:prstGeom>
          <a:solidFill>
            <a:srgbClr val="2F6A8A"/>
          </a:solidFill>
          <a:ln/>
        </p:spPr>
      </p:sp>
      <p:sp>
        <p:nvSpPr>
          <p:cNvPr id="64" name="Text 62"/>
          <p:cNvSpPr/>
          <p:nvPr/>
        </p:nvSpPr>
        <p:spPr>
          <a:xfrm>
            <a:off x="3124200" y="4290950"/>
            <a:ext cx="9067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7934325" y="4057650"/>
            <a:ext cx="1314450" cy="609600"/>
          </a:xfrm>
          <a:prstGeom prst="roundRect">
            <a:avLst>
              <a:gd name="adj" fmla="val 6250"/>
            </a:avLst>
          </a:prstGeom>
          <a:solidFill>
            <a:srgbClr val="8DBBD3"/>
          </a:solidFill>
          <a:ln/>
        </p:spPr>
      </p:sp>
      <p:sp>
        <p:nvSpPr>
          <p:cNvPr id="66" name="Text 64"/>
          <p:cNvSpPr/>
          <p:nvPr/>
        </p:nvSpPr>
        <p:spPr>
          <a:xfrm>
            <a:off x="4991100" y="4290950"/>
            <a:ext cx="7200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5495925" y="1905000"/>
            <a:ext cx="1123950" cy="3009900"/>
          </a:xfrm>
          <a:prstGeom prst="roundRect">
            <a:avLst>
              <a:gd name="adj" fmla="val 6780"/>
            </a:avLst>
          </a:prstGeom>
          <a:noFill/>
          <a:ln w="23813">
            <a:solidFill>
              <a:srgbClr val="B8412C"/>
            </a:solidFill>
            <a:prstDash val="dash"/>
          </a:ln>
        </p:spPr>
      </p:sp>
      <p:sp>
        <p:nvSpPr>
          <p:cNvPr id="68" name="Shape 66"/>
          <p:cNvSpPr/>
          <p:nvPr/>
        </p:nvSpPr>
        <p:spPr>
          <a:xfrm>
            <a:off x="5753100" y="1733550"/>
            <a:ext cx="57150" cy="57150"/>
          </a:xfrm>
          <a:prstGeom prst="ellipse">
            <a:avLst/>
          </a:prstGeom>
          <a:noFill/>
          <a:ln w="14288">
            <a:solidFill>
              <a:srgbClr val="B8412C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5781675" y="1690688"/>
            <a:ext cx="5358" cy="14288"/>
          </a:xfrm>
          <a:custGeom>
            <a:avLst/>
            <a:gdLst/>
            <a:ahLst/>
            <a:cxnLst/>
            <a:rect l="l" t="t" r="r" b="b"/>
            <a:pathLst>
              <a:path w="5358" h="14288">
                <a:moveTo>
                  <a:pt x="0" y="0"/>
                </a:moveTo>
                <a:lnTo>
                  <a:pt x="0" y="14288"/>
                </a:lnTo>
              </a:path>
            </a:pathLst>
          </a:custGeom>
          <a:noFill/>
          <a:ln w="14288">
            <a:solidFill>
              <a:srgbClr val="B8412C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5781675" y="1819275"/>
            <a:ext cx="5358" cy="14288"/>
          </a:xfrm>
          <a:custGeom>
            <a:avLst/>
            <a:gdLst/>
            <a:ahLst/>
            <a:cxnLst/>
            <a:rect l="l" t="t" r="r" b="b"/>
            <a:pathLst>
              <a:path w="5358" h="14288">
                <a:moveTo>
                  <a:pt x="0" y="0"/>
                </a:moveTo>
                <a:lnTo>
                  <a:pt x="0" y="14288"/>
                </a:lnTo>
              </a:path>
            </a:pathLst>
          </a:custGeom>
          <a:noFill/>
          <a:ln w="14288">
            <a:solidFill>
              <a:srgbClr val="B8412C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5731169" y="1711619"/>
            <a:ext cx="10073" cy="10073"/>
          </a:xfrm>
          <a:custGeom>
            <a:avLst/>
            <a:gdLst/>
            <a:ahLst/>
            <a:cxnLst/>
            <a:rect l="l" t="t" r="r" b="b"/>
            <a:pathLst>
              <a:path w="10073" h="10073">
                <a:moveTo>
                  <a:pt x="0" y="0"/>
                </a:moveTo>
                <a:lnTo>
                  <a:pt x="10073" y="10073"/>
                </a:lnTo>
              </a:path>
            </a:pathLst>
          </a:custGeom>
          <a:noFill/>
          <a:ln w="14288">
            <a:solidFill>
              <a:srgbClr val="B8412C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5822109" y="1802559"/>
            <a:ext cx="10073" cy="10073"/>
          </a:xfrm>
          <a:custGeom>
            <a:avLst/>
            <a:gdLst/>
            <a:ahLst/>
            <a:cxnLst/>
            <a:rect l="l" t="t" r="r" b="b"/>
            <a:pathLst>
              <a:path w="10073" h="10073">
                <a:moveTo>
                  <a:pt x="0" y="0"/>
                </a:moveTo>
                <a:lnTo>
                  <a:pt x="10073" y="10073"/>
                </a:lnTo>
              </a:path>
            </a:pathLst>
          </a:custGeom>
          <a:noFill/>
          <a:ln w="14288">
            <a:solidFill>
              <a:srgbClr val="B8412C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5710238" y="1762125"/>
            <a:ext cx="14288" cy="5358"/>
          </a:xfrm>
          <a:custGeom>
            <a:avLst/>
            <a:gdLst/>
            <a:ahLst/>
            <a:cxnLst/>
            <a:rect l="l" t="t" r="r" b="b"/>
            <a:pathLst>
              <a:path w="14288" h="5358">
                <a:moveTo>
                  <a:pt x="0" y="0"/>
                </a:moveTo>
                <a:lnTo>
                  <a:pt x="14288" y="0"/>
                </a:lnTo>
              </a:path>
            </a:pathLst>
          </a:custGeom>
          <a:noFill/>
          <a:ln w="14288">
            <a:solidFill>
              <a:srgbClr val="B8412C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5838825" y="1762125"/>
            <a:ext cx="14288" cy="5358"/>
          </a:xfrm>
          <a:custGeom>
            <a:avLst/>
            <a:gdLst/>
            <a:ahLst/>
            <a:cxnLst/>
            <a:rect l="l" t="t" r="r" b="b"/>
            <a:pathLst>
              <a:path w="14288" h="5358">
                <a:moveTo>
                  <a:pt x="0" y="0"/>
                </a:moveTo>
                <a:lnTo>
                  <a:pt x="14288" y="0"/>
                </a:lnTo>
              </a:path>
            </a:pathLst>
          </a:custGeom>
          <a:noFill/>
          <a:ln w="14288">
            <a:solidFill>
              <a:srgbClr val="B8412C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5731169" y="1802559"/>
            <a:ext cx="10073" cy="10073"/>
          </a:xfrm>
          <a:custGeom>
            <a:avLst/>
            <a:gdLst/>
            <a:ahLst/>
            <a:cxnLst/>
            <a:rect l="l" t="t" r="r" b="b"/>
            <a:pathLst>
              <a:path w="10073" h="10073">
                <a:moveTo>
                  <a:pt x="10073" y="0"/>
                </a:moveTo>
                <a:lnTo>
                  <a:pt x="0" y="10073"/>
                </a:lnTo>
              </a:path>
            </a:pathLst>
          </a:custGeom>
          <a:noFill/>
          <a:ln w="14288">
            <a:solidFill>
              <a:srgbClr val="B8412C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5822109" y="1711619"/>
            <a:ext cx="10073" cy="10073"/>
          </a:xfrm>
          <a:custGeom>
            <a:avLst/>
            <a:gdLst/>
            <a:ahLst/>
            <a:cxnLst/>
            <a:rect l="l" t="t" r="r" b="b"/>
            <a:pathLst>
              <a:path w="10073" h="10073">
                <a:moveTo>
                  <a:pt x="10073" y="0"/>
                </a:moveTo>
                <a:lnTo>
                  <a:pt x="0" y="10073"/>
                </a:lnTo>
              </a:path>
            </a:pathLst>
          </a:custGeom>
          <a:noFill/>
          <a:ln w="14288">
            <a:solidFill>
              <a:srgbClr val="B8412C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5924550" y="1690625"/>
            <a:ext cx="6267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B84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午间 10-14 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Shape 76"/>
          <p:cNvSpPr/>
          <p:nvPr/>
        </p:nvSpPr>
        <p:spPr>
          <a:xfrm>
            <a:off x="2857500" y="4991100"/>
            <a:ext cx="0" cy="952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31242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33909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36576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39243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41910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4457700" y="4991100"/>
            <a:ext cx="0" cy="952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47244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49911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52578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55245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57912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6057900" y="4991100"/>
            <a:ext cx="0" cy="952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63246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65913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68580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71247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95" name="Shape 93"/>
          <p:cNvSpPr/>
          <p:nvPr/>
        </p:nvSpPr>
        <p:spPr>
          <a:xfrm>
            <a:off x="73914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7658100" y="4991100"/>
            <a:ext cx="0" cy="952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79248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81915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84582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87249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8991600" y="4991100"/>
            <a:ext cx="0" cy="571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9258300" y="4991100"/>
            <a:ext cx="0" cy="95250"/>
          </a:xfrm>
          <a:prstGeom prst="line">
            <a:avLst/>
          </a:prstGeom>
          <a:noFill/>
          <a:ln w="9525">
            <a:solidFill>
              <a:srgbClr val="B9B7B2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0" y="5138675"/>
            <a:ext cx="571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时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4" name="Text 102"/>
          <p:cNvSpPr/>
          <p:nvPr/>
        </p:nvSpPr>
        <p:spPr>
          <a:xfrm>
            <a:off x="0" y="5138675"/>
            <a:ext cx="8915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 时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5" name="Text 103"/>
          <p:cNvSpPr/>
          <p:nvPr/>
        </p:nvSpPr>
        <p:spPr>
          <a:xfrm>
            <a:off x="0" y="5138675"/>
            <a:ext cx="12115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 时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6" name="Text 104"/>
          <p:cNvSpPr/>
          <p:nvPr/>
        </p:nvSpPr>
        <p:spPr>
          <a:xfrm>
            <a:off x="3124200" y="5138675"/>
            <a:ext cx="9067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 时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7" name="Shape 105"/>
          <p:cNvSpPr/>
          <p:nvPr/>
        </p:nvSpPr>
        <p:spPr>
          <a:xfrm>
            <a:off x="2857500" y="5562600"/>
            <a:ext cx="152400" cy="152400"/>
          </a:xfrm>
          <a:prstGeom prst="roundRect">
            <a:avLst>
              <a:gd name="adj" fmla="val 18750"/>
            </a:avLst>
          </a:prstGeom>
          <a:solidFill>
            <a:srgbClr val="D6E7EF"/>
          </a:solidFill>
          <a:ln/>
        </p:spPr>
      </p:sp>
      <p:sp>
        <p:nvSpPr>
          <p:cNvPr id="108" name="Text 106"/>
          <p:cNvSpPr/>
          <p:nvPr/>
        </p:nvSpPr>
        <p:spPr>
          <a:xfrm>
            <a:off x="3086100" y="5567300"/>
            <a:ext cx="9105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低谷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9" name="Shape 107"/>
          <p:cNvSpPr/>
          <p:nvPr/>
        </p:nvSpPr>
        <p:spPr>
          <a:xfrm>
            <a:off x="3676650" y="5562600"/>
            <a:ext cx="152400" cy="152400"/>
          </a:xfrm>
          <a:prstGeom prst="roundRect">
            <a:avLst>
              <a:gd name="adj" fmla="val 18750"/>
            </a:avLst>
          </a:prstGeom>
          <a:solidFill>
            <a:srgbClr val="8DBBD3"/>
          </a:solidFill>
          <a:ln/>
        </p:spPr>
      </p:sp>
      <p:sp>
        <p:nvSpPr>
          <p:cNvPr id="110" name="Text 108"/>
          <p:cNvSpPr/>
          <p:nvPr/>
        </p:nvSpPr>
        <p:spPr>
          <a:xfrm>
            <a:off x="3905250" y="5567300"/>
            <a:ext cx="8286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平段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1" name="Shape 109"/>
          <p:cNvSpPr/>
          <p:nvPr/>
        </p:nvSpPr>
        <p:spPr>
          <a:xfrm>
            <a:off x="4495800" y="5562600"/>
            <a:ext cx="152400" cy="152400"/>
          </a:xfrm>
          <a:prstGeom prst="roundRect">
            <a:avLst>
              <a:gd name="adj" fmla="val 18750"/>
            </a:avLst>
          </a:prstGeom>
          <a:solidFill>
            <a:srgbClr val="2F6A8A"/>
          </a:solidFill>
          <a:ln/>
        </p:spPr>
      </p:sp>
      <p:sp>
        <p:nvSpPr>
          <p:cNvPr id="112" name="Text 110"/>
          <p:cNvSpPr/>
          <p:nvPr/>
        </p:nvSpPr>
        <p:spPr>
          <a:xfrm>
            <a:off x="4724400" y="5567300"/>
            <a:ext cx="7467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3" name="Shape 111"/>
          <p:cNvSpPr/>
          <p:nvPr/>
        </p:nvSpPr>
        <p:spPr>
          <a:xfrm>
            <a:off x="5314950" y="5562600"/>
            <a:ext cx="152400" cy="152400"/>
          </a:xfrm>
          <a:prstGeom prst="roundRect">
            <a:avLst>
              <a:gd name="adj" fmla="val 18750"/>
            </a:avLst>
          </a:prstGeom>
          <a:solidFill>
            <a:srgbClr val="0E3B53"/>
          </a:solidFill>
          <a:ln/>
        </p:spPr>
      </p:sp>
      <p:sp>
        <p:nvSpPr>
          <p:cNvPr id="114" name="Text 112"/>
          <p:cNvSpPr/>
          <p:nvPr/>
        </p:nvSpPr>
        <p:spPr>
          <a:xfrm>
            <a:off x="5543550" y="5567300"/>
            <a:ext cx="6648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尖峰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5" name="Text 113"/>
          <p:cNvSpPr/>
          <p:nvPr/>
        </p:nvSpPr>
        <p:spPr>
          <a:xfrm>
            <a:off x="0" y="55673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代理购电、两部制、1-10 千伏，元/kWh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6" name="Text 114"/>
          <p:cNvSpPr/>
          <p:nvPr/>
        </p:nvSpPr>
        <p:spPr>
          <a:xfrm>
            <a:off x="9486900" y="2225471"/>
            <a:ext cx="2705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峰谷差 0.5738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7" name="Text 115"/>
          <p:cNvSpPr/>
          <p:nvPr/>
        </p:nvSpPr>
        <p:spPr>
          <a:xfrm>
            <a:off x="9486900" y="2490364"/>
            <a:ext cx="2705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 0.3828 · 平 0.6400 · 峰 0.9566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8" name="Text 116"/>
          <p:cNvSpPr/>
          <p:nvPr/>
        </p:nvSpPr>
        <p:spPr>
          <a:xfrm>
            <a:off x="9486900" y="3177971"/>
            <a:ext cx="2705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峰谷差 约 0.76（示意）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9" name="Text 117"/>
          <p:cNvSpPr/>
          <p:nvPr/>
        </p:nvSpPr>
        <p:spPr>
          <a:xfrm>
            <a:off x="9486900" y="3442864"/>
            <a:ext cx="2705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 0.3653 · 平 0.6803 · 峰 1.1267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0" name="Text 118"/>
          <p:cNvSpPr/>
          <p:nvPr/>
        </p:nvSpPr>
        <p:spPr>
          <a:xfrm>
            <a:off x="9486900" y="4130471"/>
            <a:ext cx="2705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峰谷差 0.8192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1" name="Text 119"/>
          <p:cNvSpPr/>
          <p:nvPr/>
        </p:nvSpPr>
        <p:spPr>
          <a:xfrm>
            <a:off x="9486900" y="4395364"/>
            <a:ext cx="2705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 0.2635 · 平 0.6483 · 峰 1.0827 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2" name="Text 120"/>
          <p:cNvSpPr/>
          <p:nvPr/>
        </p:nvSpPr>
        <p:spPr>
          <a:xfrm>
            <a:off x="9486900" y="4557289"/>
            <a:ext cx="2705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尖 1.3465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3" name="Text 121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来源：三省分时电价文件，国网江苏 2026-10 和广东电网汕头价区 2026-09 电价表。浙江价格按 112 号规则和 2025-11 分项推算，仅为示意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4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696700" y="20574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0" name="Text 8"/>
          <p:cNvSpPr/>
          <p:nvPr/>
        </p:nvSpPr>
        <p:spPr>
          <a:xfrm>
            <a:off x="11696700" y="22838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696700" y="24838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峰谷差广东最大、江苏最小，10 千伏以上用户按自己的合同算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676400"/>
            <a:ext cx="3505200" cy="2743200"/>
          </a:xfrm>
          <a:prstGeom prst="roundRect">
            <a:avLst>
              <a:gd name="adj" fmla="val 4167"/>
            </a:avLst>
          </a:prstGeom>
          <a:solidFill>
            <a:srgbClr val="F3F0EA"/>
          </a:solidFill>
          <a:ln/>
        </p:spPr>
      </p:sp>
      <p:sp>
        <p:nvSpPr>
          <p:cNvPr id="23" name="Text 21"/>
          <p:cNvSpPr/>
          <p:nvPr/>
        </p:nvSpPr>
        <p:spPr>
          <a:xfrm>
            <a:off x="876300" y="1885102"/>
            <a:ext cx="113157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76300" y="2223664"/>
            <a:ext cx="11315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苏发改价格发〔2025〕426 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76300" y="2533650"/>
            <a:ext cx="29718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26" name="Text 24"/>
          <p:cNvSpPr/>
          <p:nvPr/>
        </p:nvSpPr>
        <p:spPr>
          <a:xfrm>
            <a:off x="876300" y="2690389"/>
            <a:ext cx="11315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中午时段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76300" y="2863285"/>
            <a:ext cx="11315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低谷（春秋 10-14 点）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76300" y="3261889"/>
            <a:ext cx="11315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峰谷差（元/kWh）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76300" y="3432491"/>
            <a:ext cx="113157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0.5738</a:t>
            </a:r>
            <a:endParaRPr lang="en-US" sz="27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876300" y="3981450"/>
            <a:ext cx="1543050" cy="285750"/>
          </a:xfrm>
          <a:prstGeom prst="roundRect">
            <a:avLst>
              <a:gd name="adj" fmla="val 50000"/>
            </a:avLst>
          </a:prstGeom>
          <a:solidFill>
            <a:srgbClr val="D6E7EF"/>
          </a:solidFill>
          <a:ln/>
        </p:spPr>
      </p:sp>
      <p:sp>
        <p:nvSpPr>
          <p:cNvPr id="31" name="Text 29"/>
          <p:cNvSpPr/>
          <p:nvPr/>
        </p:nvSpPr>
        <p:spPr>
          <a:xfrm>
            <a:off x="0" y="4043662"/>
            <a:ext cx="3295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午间发电多半只抵谷价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4248150" y="1676400"/>
            <a:ext cx="3505200" cy="2743200"/>
          </a:xfrm>
          <a:prstGeom prst="roundRect">
            <a:avLst>
              <a:gd name="adj" fmla="val 4167"/>
            </a:avLst>
          </a:prstGeom>
          <a:solidFill>
            <a:srgbClr val="F3F0EA"/>
          </a:solidFill>
          <a:ln/>
        </p:spPr>
      </p:sp>
      <p:sp>
        <p:nvSpPr>
          <p:cNvPr id="33" name="Text 31"/>
          <p:cNvSpPr/>
          <p:nvPr/>
        </p:nvSpPr>
        <p:spPr>
          <a:xfrm>
            <a:off x="4514850" y="1885102"/>
            <a:ext cx="76771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浙江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4514850" y="2223664"/>
            <a:ext cx="7677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浙发改价格〔2026〕112 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4514850" y="2533650"/>
            <a:ext cx="29718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36" name="Text 34"/>
          <p:cNvSpPr/>
          <p:nvPr/>
        </p:nvSpPr>
        <p:spPr>
          <a:xfrm>
            <a:off x="4514850" y="2690389"/>
            <a:ext cx="7677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中午时段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4514850" y="2863285"/>
            <a:ext cx="7677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低谷（全年 11-14 点）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4514850" y="3261889"/>
            <a:ext cx="7677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峰谷差（元/kWh）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4514850" y="3432491"/>
            <a:ext cx="767715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0.76</a:t>
            </a:r>
            <a:endParaRPr lang="en-US" sz="27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5832725" y="3531394"/>
            <a:ext cx="423863" cy="21431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E2DDD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0" y="3576214"/>
            <a:ext cx="12089313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示意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4514850" y="3981450"/>
            <a:ext cx="1543050" cy="285750"/>
          </a:xfrm>
          <a:prstGeom prst="roundRect">
            <a:avLst>
              <a:gd name="adj" fmla="val 50000"/>
            </a:avLst>
          </a:prstGeom>
          <a:solidFill>
            <a:srgbClr val="D6E7EF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4043662"/>
            <a:ext cx="10572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午间发电多半只抵谷价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7886700" y="1676400"/>
            <a:ext cx="3505200" cy="2743200"/>
          </a:xfrm>
          <a:prstGeom prst="roundRect">
            <a:avLst>
              <a:gd name="adj" fmla="val 4167"/>
            </a:avLst>
          </a:prstGeom>
          <a:solidFill>
            <a:srgbClr val="F3F0EA"/>
          </a:solidFill>
          <a:ln/>
        </p:spPr>
      </p:sp>
      <p:sp>
        <p:nvSpPr>
          <p:cNvPr id="45" name="Text 43"/>
          <p:cNvSpPr/>
          <p:nvPr/>
        </p:nvSpPr>
        <p:spPr>
          <a:xfrm>
            <a:off x="8153400" y="1885102"/>
            <a:ext cx="403860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广东</a:t>
            </a:r>
            <a:endParaRPr lang="en-US" sz="18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8153400" y="2223664"/>
            <a:ext cx="4038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粤发改价格〔2021〕331 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8153400" y="2533650"/>
            <a:ext cx="29718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8" name="Text 46"/>
          <p:cNvSpPr/>
          <p:nvPr/>
        </p:nvSpPr>
        <p:spPr>
          <a:xfrm>
            <a:off x="8153400" y="2690389"/>
            <a:ext cx="4038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中午时段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8153400" y="2863285"/>
            <a:ext cx="4038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10-12 点高峰，12-14 点平段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8153400" y="3261889"/>
            <a:ext cx="4038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峰谷差（元/kWh）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8153400" y="3432491"/>
            <a:ext cx="403860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7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0.8192</a:t>
            </a:r>
            <a:endParaRPr lang="en-US" sz="27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9449158" y="3531394"/>
            <a:ext cx="652463" cy="21431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E2DDD4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7358779" y="3576214"/>
            <a:ext cx="4833221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汕头价区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8153400" y="3981450"/>
            <a:ext cx="1409700" cy="285750"/>
          </a:xfrm>
          <a:prstGeom prst="roundRect">
            <a:avLst>
              <a:gd name="adj" fmla="val 50000"/>
            </a:avLst>
          </a:prstGeom>
          <a:solidFill>
            <a:srgbClr val="B8412C"/>
          </a:solidFill>
          <a:ln/>
        </p:spPr>
      </p:sp>
      <p:sp>
        <p:nvSpPr>
          <p:cNvPr id="55" name="Text 53"/>
          <p:cNvSpPr/>
          <p:nvPr/>
        </p:nvSpPr>
        <p:spPr>
          <a:xfrm>
            <a:off x="5524500" y="4043662"/>
            <a:ext cx="6667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白天发电多半抵峰价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609600" y="4610100"/>
            <a:ext cx="10782300" cy="1143000"/>
          </a:xfrm>
          <a:prstGeom prst="roundRect">
            <a:avLst>
              <a:gd name="adj" fmla="val 10000"/>
            </a:avLst>
          </a:prstGeom>
          <a:solidFill>
            <a:srgbClr val="0E3B53"/>
          </a:solidFill>
          <a:ln/>
        </p:spPr>
      </p:sp>
      <p:sp>
        <p:nvSpPr>
          <p:cNvPr id="57" name="Shape 55"/>
          <p:cNvSpPr/>
          <p:nvPr/>
        </p:nvSpPr>
        <p:spPr>
          <a:xfrm>
            <a:off x="990600" y="4886325"/>
            <a:ext cx="7144" cy="95250"/>
          </a:xfrm>
          <a:custGeom>
            <a:avLst/>
            <a:gdLst/>
            <a:ahLst/>
            <a:cxnLst/>
            <a:rect l="l" t="t" r="r" b="b"/>
            <a:pathLst>
              <a:path w="7144" h="95250">
                <a:moveTo>
                  <a:pt x="0" y="9525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952500" y="489585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0"/>
                </a:moveTo>
                <a:lnTo>
                  <a:pt x="19050" y="0"/>
                </a:lnTo>
                <a:arcTo hR="19050" wR="19050" stAng="16200000" swAng="-10800000"/>
                <a:lnTo>
                  <a:pt x="57150" y="38100"/>
                </a:lnTo>
                <a:arcTo hR="19050" wR="19050" stAng="16200000" swAng="10800000"/>
                <a:lnTo>
                  <a:pt x="0" y="7620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914400" y="4838657"/>
            <a:ext cx="152400" cy="190587"/>
          </a:xfrm>
          <a:custGeom>
            <a:avLst/>
            <a:gdLst/>
            <a:ahLst/>
            <a:cxnLst/>
            <a:rect l="l" t="t" r="r" b="b"/>
            <a:pathLst>
              <a:path w="152400" h="190587">
                <a:moveTo>
                  <a:pt x="0" y="9568"/>
                </a:moveTo>
                <a:arcTo hR="9525" wR="9525" stAng="10800000" swAng="5400000"/>
                <a:arcTo hR="12383" wR="12383" stAng="16181096" swAng="1951255"/>
                <a:lnTo>
                  <a:pt x="25079" y="7663"/>
                </a:lnTo>
                <a:arcTo hR="12383" wR="12383" stAng="7354738" swAng="-3909476"/>
                <a:lnTo>
                  <a:pt x="47311" y="1948"/>
                </a:lnTo>
                <a:arcTo hR="12383" wR="12383" stAng="14245262" swAng="3909476"/>
                <a:lnTo>
                  <a:pt x="69533" y="7663"/>
                </a:lnTo>
                <a:arcTo hR="12383" wR="12383" stAng="7354738" swAng="-3909476"/>
                <a:lnTo>
                  <a:pt x="91754" y="1948"/>
                </a:lnTo>
                <a:arcTo hR="12383" wR="12383" stAng="14245262" swAng="3909476"/>
                <a:lnTo>
                  <a:pt x="113986" y="7663"/>
                </a:lnTo>
                <a:arcTo hR="12383" wR="12383" stAng="7354738" swAng="-3909476"/>
                <a:lnTo>
                  <a:pt x="136207" y="1948"/>
                </a:lnTo>
                <a:arcTo hR="12383" wR="12383" stAng="14267649" swAng="1951255"/>
                <a:arcTo hR="9525" wR="9525" stAng="16200000" swAng="5400000"/>
                <a:lnTo>
                  <a:pt x="152400" y="181018"/>
                </a:lnTo>
                <a:arcTo hR="9525" wR="9525" stAng="0" swAng="5400000"/>
                <a:arcTo hR="12383" wR="12383" stAng="5381096" swAng="1951255"/>
                <a:lnTo>
                  <a:pt x="127321" y="182923"/>
                </a:lnTo>
                <a:arcTo hR="12383" wR="12383" stAng="18154738" swAng="-3909476"/>
                <a:lnTo>
                  <a:pt x="105089" y="188638"/>
                </a:lnTo>
                <a:arcTo hR="12383" wR="12383" stAng="3445262" swAng="3909476"/>
                <a:lnTo>
                  <a:pt x="82868" y="182923"/>
                </a:lnTo>
                <a:arcTo hR="12383" wR="12383" stAng="18154738" swAng="-3909476"/>
                <a:lnTo>
                  <a:pt x="60646" y="188638"/>
                </a:lnTo>
                <a:arcTo hR="12383" wR="12383" stAng="3445262" swAng="3909476"/>
                <a:lnTo>
                  <a:pt x="38414" y="182923"/>
                </a:lnTo>
                <a:arcTo hR="12383" wR="12383" stAng="18154738" swAng="-3909476"/>
                <a:lnTo>
                  <a:pt x="16193" y="188638"/>
                </a:lnTo>
                <a:arcTo hR="12383" wR="12383" stAng="3467649" swAng="1951255"/>
                <a:arcTo hR="9525" wR="9525" stAng="5400000" swAng="5400000"/>
                <a:close/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238250" y="4816994"/>
            <a:ext cx="109537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千伏以上的工厂，按售电合同算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1238250" y="5158448"/>
            <a:ext cx="109537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DDE4E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1656 号第三十五条：直接参与市场交易的用户，2026-03-01 起不再执行行政分时电价。江苏零售套餐峰、谷相对平段浮动不低于 60%。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来源：三省分时电价文件，三省电网代理购电价表，发改能源规〔2025〕1656 号，苏发改能源发〔2025〕1141 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5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696700" y="20574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0" name="Text 8"/>
          <p:cNvSpPr/>
          <p:nvPr/>
        </p:nvSpPr>
        <p:spPr>
          <a:xfrm>
            <a:off x="11696700" y="22838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696700" y="24838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江苏每 MW 光伏：一年发电约 108 万 kWh，净省约 44 万元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16997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1699789"/>
            <a:ext cx="4476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取值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762500" y="1699789"/>
            <a:ext cx="7429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来源性质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1905000"/>
            <a:ext cx="6057900" cy="19050"/>
          </a:xfrm>
          <a:prstGeom prst="rect">
            <a:avLst/>
          </a:prstGeom>
          <a:solidFill>
            <a:srgbClr val="0E3B53"/>
          </a:solidFill>
          <a:ln/>
        </p:spPr>
      </p:sp>
      <p:sp>
        <p:nvSpPr>
          <p:cNvPr id="26" name="Shape 24"/>
          <p:cNvSpPr/>
          <p:nvPr/>
        </p:nvSpPr>
        <p:spPr>
          <a:xfrm>
            <a:off x="609600" y="2114550"/>
            <a:ext cx="342900" cy="342900"/>
          </a:xfrm>
          <a:prstGeom prst="ellipse">
            <a:avLst/>
          </a:prstGeom>
          <a:solidFill>
            <a:srgbClr val="0E3B53"/>
          </a:solidFill>
          <a:ln/>
        </p:spPr>
      </p:sp>
      <p:sp>
        <p:nvSpPr>
          <p:cNvPr id="27" name="Text 25"/>
          <p:cNvSpPr/>
          <p:nvPr/>
        </p:nvSpPr>
        <p:spPr>
          <a:xfrm>
            <a:off x="0" y="2187371"/>
            <a:ext cx="1562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b="1" i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104900" y="2111171"/>
            <a:ext cx="11087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年发电量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1104900" y="2376064"/>
            <a:ext cx="11087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 MW × 1080 小时，江苏竞价通知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0" y="2169406"/>
            <a:ext cx="4476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108 万 kWh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769644" y="2178844"/>
            <a:ext cx="652463" cy="21431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CDCAC3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0" y="2223664"/>
            <a:ext cx="10191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政策原文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609600" y="2667000"/>
            <a:ext cx="60579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34" name="Shape 32"/>
          <p:cNvSpPr/>
          <p:nvPr/>
        </p:nvSpPr>
        <p:spPr>
          <a:xfrm>
            <a:off x="609600" y="2838450"/>
            <a:ext cx="342900" cy="342900"/>
          </a:xfrm>
          <a:prstGeom prst="ellipse">
            <a:avLst/>
          </a:prstGeom>
          <a:solidFill>
            <a:srgbClr val="0E3B53"/>
          </a:solidFill>
          <a:ln/>
        </p:spPr>
      </p:sp>
      <p:sp>
        <p:nvSpPr>
          <p:cNvPr id="35" name="Text 33"/>
          <p:cNvSpPr/>
          <p:nvPr/>
        </p:nvSpPr>
        <p:spPr>
          <a:xfrm>
            <a:off x="0" y="2911271"/>
            <a:ext cx="1562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b="1" i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p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1104900" y="2835071"/>
            <a:ext cx="11087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替代电价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1104900" y="3099964"/>
            <a:ext cx="11087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 2026 年 5 月 9-15 时均价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0" y="2893306"/>
            <a:ext cx="4476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0.45 元/kWh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4769644" y="2902744"/>
            <a:ext cx="652463" cy="21431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CDCAC3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0" y="2947564"/>
            <a:ext cx="10191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媒体报道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609600" y="3390900"/>
            <a:ext cx="60579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2" name="Shape 40"/>
          <p:cNvSpPr/>
          <p:nvPr/>
        </p:nvSpPr>
        <p:spPr>
          <a:xfrm>
            <a:off x="609600" y="3562350"/>
            <a:ext cx="342900" cy="342900"/>
          </a:xfrm>
          <a:prstGeom prst="ellipse">
            <a:avLst/>
          </a:prstGeom>
          <a:solidFill>
            <a:srgbClr val="0E3B53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3635171"/>
            <a:ext cx="1562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b="1" i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O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1104900" y="3558971"/>
            <a:ext cx="11087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1104900" y="3823864"/>
            <a:ext cx="11087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0.046 元/W·年，CPIA 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0" y="3617206"/>
            <a:ext cx="4476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4.6 万元/年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4769644" y="3626644"/>
            <a:ext cx="652463" cy="21431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CDCAC3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0" y="3671464"/>
            <a:ext cx="10191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行业协会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09600" y="4114800"/>
            <a:ext cx="60579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50" name="Shape 48"/>
          <p:cNvSpPr/>
          <p:nvPr/>
        </p:nvSpPr>
        <p:spPr>
          <a:xfrm>
            <a:off x="609600" y="4286250"/>
            <a:ext cx="342900" cy="342900"/>
          </a:xfrm>
          <a:prstGeom prst="ellipse">
            <a:avLst/>
          </a:prstGeom>
          <a:solidFill>
            <a:srgbClr val="0E3B53"/>
          </a:solidFill>
          <a:ln/>
        </p:spPr>
      </p:sp>
      <p:sp>
        <p:nvSpPr>
          <p:cNvPr id="51" name="Text 49"/>
          <p:cNvSpPr/>
          <p:nvPr/>
        </p:nvSpPr>
        <p:spPr>
          <a:xfrm>
            <a:off x="0" y="4359071"/>
            <a:ext cx="1562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75" b="1" i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1104900" y="4282871"/>
            <a:ext cx="110871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1104900" y="4547764"/>
            <a:ext cx="110871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2.70 元/W，CPIA 2024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0" y="4341106"/>
            <a:ext cx="44767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270 万元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4769644" y="4350544"/>
            <a:ext cx="652463" cy="21431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CDCAC3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0" y="4395364"/>
            <a:ext cx="10191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行业协会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7048500" y="1676400"/>
            <a:ext cx="4343400" cy="1600200"/>
          </a:xfrm>
          <a:prstGeom prst="roundRect">
            <a:avLst>
              <a:gd name="adj" fmla="val 7143"/>
            </a:avLst>
          </a:prstGeom>
          <a:solidFill>
            <a:srgbClr val="F3F0EA"/>
          </a:solidFill>
          <a:ln/>
        </p:spPr>
      </p:sp>
      <p:sp>
        <p:nvSpPr>
          <p:cNvPr id="58" name="Text 56"/>
          <p:cNvSpPr/>
          <p:nvPr/>
        </p:nvSpPr>
        <p:spPr>
          <a:xfrm>
            <a:off x="7315200" y="1862437"/>
            <a:ext cx="487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年净收益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7315200" y="2121058"/>
            <a:ext cx="4876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i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 × p − O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7315200" y="2386312"/>
            <a:ext cx="487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108 × 0.45 − 4.6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Text 59"/>
          <p:cNvSpPr/>
          <p:nvPr/>
        </p:nvSpPr>
        <p:spPr>
          <a:xfrm>
            <a:off x="7315200" y="2662412"/>
            <a:ext cx="48768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44.0 万元</a:t>
            </a:r>
            <a:endParaRPr lang="en-US" sz="3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Shape 60"/>
          <p:cNvSpPr/>
          <p:nvPr/>
        </p:nvSpPr>
        <p:spPr>
          <a:xfrm>
            <a:off x="7048500" y="3429000"/>
            <a:ext cx="4343400" cy="1600200"/>
          </a:xfrm>
          <a:prstGeom prst="roundRect">
            <a:avLst>
              <a:gd name="adj" fmla="val 7143"/>
            </a:avLst>
          </a:prstGeom>
          <a:solidFill>
            <a:srgbClr val="B8412C"/>
          </a:solidFill>
          <a:ln/>
        </p:spPr>
      </p:sp>
      <p:sp>
        <p:nvSpPr>
          <p:cNvPr id="63" name="Text 61"/>
          <p:cNvSpPr/>
          <p:nvPr/>
        </p:nvSpPr>
        <p:spPr>
          <a:xfrm>
            <a:off x="7315200" y="3615037"/>
            <a:ext cx="487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静态回收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7315200" y="3873658"/>
            <a:ext cx="4876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i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I ÷ 年净收益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7315200" y="4138912"/>
            <a:ext cx="4876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270 ÷ 44.0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7315200" y="4307943"/>
            <a:ext cx="4876800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 年</a:t>
            </a:r>
            <a:endParaRPr lang="en-US" sz="4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609600" y="5219700"/>
            <a:ext cx="107823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68" name="Shape 66"/>
          <p:cNvSpPr/>
          <p:nvPr/>
        </p:nvSpPr>
        <p:spPr>
          <a:xfrm>
            <a:off x="625475" y="5407025"/>
            <a:ext cx="158750" cy="158750"/>
          </a:xfrm>
          <a:prstGeom prst="ellipse">
            <a:avLst/>
          </a:prstGeom>
          <a:noFill/>
          <a:ln w="15875">
            <a:solidFill>
              <a:srgbClr val="55606A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704850" y="5486400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3175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55606A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704850" y="5454650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55606A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933450" y="5387048"/>
            <a:ext cx="112585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全部自用情景，未扣衰减、税费、融资和屋顶租金。贵司的账按电费单和售电合同重算。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来源：江苏增量竞价通知（2025-11-11），CPIA 光伏路线图（2024-2025 年），澎湃新闻（2026-08-18）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6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696700" y="20574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0" name="Text 8"/>
          <p:cNvSpPr/>
          <p:nvPr/>
        </p:nvSpPr>
        <p:spPr>
          <a:xfrm>
            <a:off x="11696700" y="22838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696700" y="24838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回本快慢看两件事：白天自己用掉多少，按什么电价算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3143250" y="1885950"/>
            <a:ext cx="0" cy="3124200"/>
          </a:xfrm>
          <a:prstGeom prst="line">
            <a:avLst/>
          </a:prstGeom>
          <a:noFill/>
          <a:ln w="9525">
            <a:solidFill>
              <a:srgbClr val="CDCAC3"/>
            </a:solidFill>
            <a:prstDash val="sysDot"/>
          </a:ln>
        </p:spPr>
      </p:sp>
      <p:sp>
        <p:nvSpPr>
          <p:cNvPr id="23" name="Text 21"/>
          <p:cNvSpPr/>
          <p:nvPr/>
        </p:nvSpPr>
        <p:spPr>
          <a:xfrm>
            <a:off x="0" y="5052589"/>
            <a:ext cx="628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 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5048250" y="1885950"/>
            <a:ext cx="0" cy="3124200"/>
          </a:xfrm>
          <a:prstGeom prst="line">
            <a:avLst/>
          </a:prstGeom>
          <a:noFill/>
          <a:ln w="9525">
            <a:solidFill>
              <a:srgbClr val="CDCAC3"/>
            </a:solidFill>
            <a:prstDash val="sysDot"/>
          </a:ln>
        </p:spPr>
      </p:sp>
      <p:sp>
        <p:nvSpPr>
          <p:cNvPr id="25" name="Text 23"/>
          <p:cNvSpPr/>
          <p:nvPr/>
        </p:nvSpPr>
        <p:spPr>
          <a:xfrm>
            <a:off x="0" y="5052589"/>
            <a:ext cx="10096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 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953250" y="1885950"/>
            <a:ext cx="0" cy="3124200"/>
          </a:xfrm>
          <a:prstGeom prst="line">
            <a:avLst/>
          </a:prstGeom>
          <a:noFill/>
          <a:ln w="9525">
            <a:solidFill>
              <a:srgbClr val="CDCAC3"/>
            </a:solidFill>
            <a:prstDash val="sysDot"/>
          </a:ln>
        </p:spPr>
      </p:sp>
      <p:sp>
        <p:nvSpPr>
          <p:cNvPr id="27" name="Text 25"/>
          <p:cNvSpPr/>
          <p:nvPr/>
        </p:nvSpPr>
        <p:spPr>
          <a:xfrm>
            <a:off x="1714500" y="5052589"/>
            <a:ext cx="10477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 年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09600" y="16997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江苏每 MW，静态回收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0" y="2005312"/>
            <a:ext cx="3048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全部自用，按平段 0.64 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143250" y="1962150"/>
            <a:ext cx="1600200" cy="247650"/>
          </a:xfrm>
          <a:prstGeom prst="roundRect">
            <a:avLst>
              <a:gd name="adj" fmla="val 11538"/>
            </a:avLst>
          </a:prstGeom>
          <a:solidFill>
            <a:srgbClr val="2F6A8A"/>
          </a:solidFill>
          <a:ln/>
        </p:spPr>
      </p:sp>
      <p:sp>
        <p:nvSpPr>
          <p:cNvPr id="31" name="Text 29"/>
          <p:cNvSpPr/>
          <p:nvPr/>
        </p:nvSpPr>
        <p:spPr>
          <a:xfrm>
            <a:off x="4838700" y="1996510"/>
            <a:ext cx="7353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4.2 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5325146" y="2023639"/>
            <a:ext cx="68668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年净收益 64.5 万元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0" y="2481562"/>
            <a:ext cx="3048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全部自用，按 0.45 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3143250" y="2438400"/>
            <a:ext cx="2324100" cy="247650"/>
          </a:xfrm>
          <a:prstGeom prst="roundRect">
            <a:avLst>
              <a:gd name="adj" fmla="val 11538"/>
            </a:avLst>
          </a:prstGeom>
          <a:solidFill>
            <a:srgbClr val="B8412C"/>
          </a:solidFill>
          <a:ln/>
        </p:spPr>
      </p:sp>
      <p:sp>
        <p:nvSpPr>
          <p:cNvPr id="35" name="Text 33"/>
          <p:cNvSpPr/>
          <p:nvPr/>
        </p:nvSpPr>
        <p:spPr>
          <a:xfrm>
            <a:off x="5562600" y="2472760"/>
            <a:ext cx="6629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6.1 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6049046" y="2499889"/>
            <a:ext cx="61429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年净收益 44.0 万元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0" y="2957812"/>
            <a:ext cx="3048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自用 58.46%，余电 0.391 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3143250" y="2914650"/>
            <a:ext cx="2476500" cy="247650"/>
          </a:xfrm>
          <a:prstGeom prst="roundRect">
            <a:avLst>
              <a:gd name="adj" fmla="val 11538"/>
            </a:avLst>
          </a:prstGeom>
          <a:solidFill>
            <a:srgbClr val="2F6A8A"/>
          </a:solidFill>
          <a:ln/>
        </p:spPr>
      </p:sp>
      <p:sp>
        <p:nvSpPr>
          <p:cNvPr id="39" name="Text 37"/>
          <p:cNvSpPr/>
          <p:nvPr/>
        </p:nvSpPr>
        <p:spPr>
          <a:xfrm>
            <a:off x="5715000" y="2949010"/>
            <a:ext cx="6477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6.5 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6201446" y="2976139"/>
            <a:ext cx="59905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年净收益 41.4 万元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0" y="3434062"/>
            <a:ext cx="3048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全部自用，按谷段 0.3828 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3143250" y="3390900"/>
            <a:ext cx="2781300" cy="247650"/>
          </a:xfrm>
          <a:prstGeom prst="roundRect">
            <a:avLst>
              <a:gd name="adj" fmla="val 11538"/>
            </a:avLst>
          </a:prstGeom>
          <a:solidFill>
            <a:srgbClr val="2F6A8A"/>
          </a:solidFill>
          <a:ln/>
        </p:spPr>
      </p:sp>
      <p:sp>
        <p:nvSpPr>
          <p:cNvPr id="43" name="Text 41"/>
          <p:cNvSpPr/>
          <p:nvPr/>
        </p:nvSpPr>
        <p:spPr>
          <a:xfrm>
            <a:off x="6019800" y="3425260"/>
            <a:ext cx="6172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7.3 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6506246" y="3452389"/>
            <a:ext cx="56857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年净收益 36.7 万元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0" y="3910312"/>
            <a:ext cx="3048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自用 58.46%，余电 0.25 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3143250" y="3867150"/>
            <a:ext cx="2933700" cy="247650"/>
          </a:xfrm>
          <a:prstGeom prst="roundRect">
            <a:avLst>
              <a:gd name="adj" fmla="val 11538"/>
            </a:avLst>
          </a:prstGeom>
          <a:solidFill>
            <a:srgbClr val="2F6A8A"/>
          </a:solidFill>
          <a:ln/>
        </p:spPr>
      </p:sp>
      <p:sp>
        <p:nvSpPr>
          <p:cNvPr id="47" name="Text 45"/>
          <p:cNvSpPr/>
          <p:nvPr/>
        </p:nvSpPr>
        <p:spPr>
          <a:xfrm>
            <a:off x="6172200" y="3901510"/>
            <a:ext cx="6019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7.7 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6658646" y="3928639"/>
            <a:ext cx="55333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年净收益 35.0 万元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09600" y="4362450"/>
            <a:ext cx="7296150" cy="0"/>
          </a:xfrm>
          <a:prstGeom prst="line">
            <a:avLst/>
          </a:prstGeom>
          <a:noFill/>
          <a:ln w="9525">
            <a:solidFill>
              <a:srgbClr val="E2DDD4"/>
            </a:solidFill>
            <a:prstDash val="dash"/>
          </a:ln>
        </p:spPr>
      </p:sp>
      <p:sp>
        <p:nvSpPr>
          <p:cNvPr id="50" name="Text 48"/>
          <p:cNvSpPr/>
          <p:nvPr/>
        </p:nvSpPr>
        <p:spPr>
          <a:xfrm>
            <a:off x="609600" y="444298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广东参照，企业口径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0" y="4710412"/>
            <a:ext cx="3048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1163 小时，按 0.803 元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3143250" y="4667250"/>
            <a:ext cx="1143000" cy="247650"/>
          </a:xfrm>
          <a:prstGeom prst="roundRect">
            <a:avLst>
              <a:gd name="adj" fmla="val 11538"/>
            </a:avLst>
          </a:prstGeom>
          <a:solidFill>
            <a:srgbClr val="8DBBD3"/>
          </a:solidFill>
          <a:ln/>
        </p:spPr>
      </p:sp>
      <p:sp>
        <p:nvSpPr>
          <p:cNvPr id="53" name="Text 51"/>
          <p:cNvSpPr/>
          <p:nvPr/>
        </p:nvSpPr>
        <p:spPr>
          <a:xfrm>
            <a:off x="4381500" y="4701610"/>
            <a:ext cx="78105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3.0 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4867946" y="4728739"/>
            <a:ext cx="7324054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年净收益 88.8 万元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8286750" y="1676400"/>
            <a:ext cx="3105150" cy="1447800"/>
          </a:xfrm>
          <a:prstGeom prst="roundRect">
            <a:avLst>
              <a:gd name="adj" fmla="val 7895"/>
            </a:avLst>
          </a:prstGeom>
          <a:solidFill>
            <a:srgbClr val="F3F0EA"/>
          </a:solidFill>
          <a:ln/>
        </p:spPr>
      </p:sp>
      <p:sp>
        <p:nvSpPr>
          <p:cNvPr id="56" name="Shape 54"/>
          <p:cNvSpPr/>
          <p:nvPr/>
        </p:nvSpPr>
        <p:spPr>
          <a:xfrm>
            <a:off x="8585200" y="1955800"/>
            <a:ext cx="69850" cy="69850"/>
          </a:xfrm>
          <a:prstGeom prst="ellipse">
            <a:avLst/>
          </a:pr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620125" y="1903413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620125" y="2060575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558395" y="1928995"/>
            <a:ext cx="12311" cy="12311"/>
          </a:xfrm>
          <a:custGeom>
            <a:avLst/>
            <a:gdLst/>
            <a:ahLst/>
            <a:cxnLst/>
            <a:rect l="l" t="t" r="r" b="b"/>
            <a:pathLst>
              <a:path w="12311" h="12311">
                <a:moveTo>
                  <a:pt x="0" y="0"/>
                </a:moveTo>
                <a:lnTo>
                  <a:pt x="12311" y="12311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669544" y="2040144"/>
            <a:ext cx="12311" cy="12311"/>
          </a:xfrm>
          <a:custGeom>
            <a:avLst/>
            <a:gdLst/>
            <a:ahLst/>
            <a:cxnLst/>
            <a:rect l="l" t="t" r="r" b="b"/>
            <a:pathLst>
              <a:path w="12311" h="12311">
                <a:moveTo>
                  <a:pt x="0" y="0"/>
                </a:moveTo>
                <a:lnTo>
                  <a:pt x="12311" y="12311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532813" y="1990725"/>
            <a:ext cx="17463" cy="6548"/>
          </a:xfrm>
          <a:custGeom>
            <a:avLst/>
            <a:gdLst/>
            <a:ahLst/>
            <a:cxnLst/>
            <a:rect l="l" t="t" r="r" b="b"/>
            <a:pathLst>
              <a:path w="17463" h="6548">
                <a:moveTo>
                  <a:pt x="0" y="0"/>
                </a:moveTo>
                <a:lnTo>
                  <a:pt x="17463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8689975" y="1990725"/>
            <a:ext cx="17463" cy="6548"/>
          </a:xfrm>
          <a:custGeom>
            <a:avLst/>
            <a:gdLst/>
            <a:ahLst/>
            <a:cxnLst/>
            <a:rect l="l" t="t" r="r" b="b"/>
            <a:pathLst>
              <a:path w="17463" h="6548">
                <a:moveTo>
                  <a:pt x="0" y="0"/>
                </a:moveTo>
                <a:lnTo>
                  <a:pt x="17463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8558395" y="2040144"/>
            <a:ext cx="12311" cy="12311"/>
          </a:xfrm>
          <a:custGeom>
            <a:avLst/>
            <a:gdLst/>
            <a:ahLst/>
            <a:cxnLst/>
            <a:rect l="l" t="t" r="r" b="b"/>
            <a:pathLst>
              <a:path w="12311" h="12311">
                <a:moveTo>
                  <a:pt x="12311" y="0"/>
                </a:moveTo>
                <a:lnTo>
                  <a:pt x="0" y="12311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8669544" y="1928995"/>
            <a:ext cx="12311" cy="12311"/>
          </a:xfrm>
          <a:custGeom>
            <a:avLst/>
            <a:gdLst/>
            <a:ahLst/>
            <a:cxnLst/>
            <a:rect l="l" t="t" r="r" b="b"/>
            <a:pathLst>
              <a:path w="12311" h="12311">
                <a:moveTo>
                  <a:pt x="12311" y="0"/>
                </a:moveTo>
                <a:lnTo>
                  <a:pt x="0" y="12311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8820150" y="1892458"/>
            <a:ext cx="3371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白天自己用掉多少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8515350" y="2252962"/>
            <a:ext cx="3676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江苏近三年平均自用 58.46%，其余送上网。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8515350" y="2462512"/>
            <a:ext cx="3676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自用越多，回本越快。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8286750" y="3276600"/>
            <a:ext cx="3105150" cy="1447800"/>
          </a:xfrm>
          <a:prstGeom prst="roundRect">
            <a:avLst>
              <a:gd name="adj" fmla="val 7895"/>
            </a:avLst>
          </a:prstGeom>
          <a:solidFill>
            <a:srgbClr val="F3F0EA"/>
          </a:solidFill>
          <a:ln/>
        </p:spPr>
      </p:sp>
      <p:sp>
        <p:nvSpPr>
          <p:cNvPr id="69" name="Shape 67"/>
          <p:cNvSpPr/>
          <p:nvPr/>
        </p:nvSpPr>
        <p:spPr>
          <a:xfrm>
            <a:off x="8620125" y="3547269"/>
            <a:ext cx="6548" cy="87313"/>
          </a:xfrm>
          <a:custGeom>
            <a:avLst/>
            <a:gdLst/>
            <a:ahLst/>
            <a:cxnLst/>
            <a:rect l="l" t="t" r="r" b="b"/>
            <a:pathLst>
              <a:path w="6548" h="87313">
                <a:moveTo>
                  <a:pt x="0" y="87313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8585200" y="3556000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0"/>
                </a:moveTo>
                <a:lnTo>
                  <a:pt x="17463" y="0"/>
                </a:lnTo>
                <a:arcTo hR="17463" wR="17463" stAng="16200000" swAng="-10800000"/>
                <a:lnTo>
                  <a:pt x="52388" y="34925"/>
                </a:lnTo>
                <a:arcTo hR="17463" wR="17463" stAng="16200000" swAng="10800000"/>
                <a:lnTo>
                  <a:pt x="0" y="6985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8550275" y="3503573"/>
            <a:ext cx="139700" cy="174705"/>
          </a:xfrm>
          <a:custGeom>
            <a:avLst/>
            <a:gdLst/>
            <a:ahLst/>
            <a:cxnLst/>
            <a:rect l="l" t="t" r="r" b="b"/>
            <a:pathLst>
              <a:path w="139700" h="174705">
                <a:moveTo>
                  <a:pt x="0" y="8771"/>
                </a:moveTo>
                <a:arcTo hR="8731" wR="8731" stAng="10800000" swAng="5400000"/>
                <a:arcTo hR="11351" wR="11351" stAng="16181096" swAng="1951255"/>
                <a:lnTo>
                  <a:pt x="22989" y="7025"/>
                </a:lnTo>
                <a:arcTo hR="11351" wR="11351" stAng="7354738" swAng="-3909476"/>
                <a:lnTo>
                  <a:pt x="43368" y="1786"/>
                </a:lnTo>
                <a:arcTo hR="11351" wR="11351" stAng="14245262" swAng="3909476"/>
                <a:lnTo>
                  <a:pt x="63738" y="7025"/>
                </a:lnTo>
                <a:arcTo hR="11351" wR="11351" stAng="7354738" swAng="-3909476"/>
                <a:lnTo>
                  <a:pt x="84108" y="1786"/>
                </a:lnTo>
                <a:arcTo hR="11351" wR="11351" stAng="14245262" swAng="3909476"/>
                <a:lnTo>
                  <a:pt x="104487" y="7025"/>
                </a:lnTo>
                <a:arcTo hR="11351" wR="11351" stAng="7354738" swAng="-3909476"/>
                <a:lnTo>
                  <a:pt x="124857" y="1786"/>
                </a:lnTo>
                <a:arcTo hR="11351" wR="11351" stAng="14267649" swAng="1951255"/>
                <a:arcTo hR="8731" wR="8731" stAng="16200000" swAng="5400000"/>
                <a:lnTo>
                  <a:pt x="139700" y="165934"/>
                </a:lnTo>
                <a:arcTo hR="8731" wR="8731" stAng="0" swAng="5400000"/>
                <a:arcTo hR="11351" wR="11351" stAng="5381096" swAng="1951255"/>
                <a:lnTo>
                  <a:pt x="116711" y="167680"/>
                </a:lnTo>
                <a:arcTo hR="11351" wR="11351" stAng="18154738" swAng="-3909476"/>
                <a:lnTo>
                  <a:pt x="96332" y="172919"/>
                </a:lnTo>
                <a:arcTo hR="11351" wR="11351" stAng="3445262" swAng="3909476"/>
                <a:lnTo>
                  <a:pt x="75962" y="167680"/>
                </a:lnTo>
                <a:arcTo hR="11351" wR="11351" stAng="18154738" swAng="-3909476"/>
                <a:lnTo>
                  <a:pt x="55592" y="172919"/>
                </a:lnTo>
                <a:arcTo hR="11351" wR="11351" stAng="3445262" swAng="3909476"/>
                <a:lnTo>
                  <a:pt x="35213" y="167680"/>
                </a:lnTo>
                <a:arcTo hR="11351" wR="11351" stAng="18154738" swAng="-3909476"/>
                <a:lnTo>
                  <a:pt x="14843" y="172919"/>
                </a:lnTo>
                <a:arcTo hR="11351" wR="11351" stAng="3467649" swAng="1951255"/>
                <a:arcTo hR="8731" wR="8731" stAng="5400000" swAng="5400000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8820150" y="3492658"/>
            <a:ext cx="3371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按什么电价算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8515350" y="3853162"/>
            <a:ext cx="3676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自用的电抵 0.3828 到 0.64 元。余电机制电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8515350" y="4062712"/>
            <a:ext cx="3676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价竞价 0.25 到 0.391 元，不保证中标。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8293894" y="4883944"/>
            <a:ext cx="3090863" cy="1109663"/>
          </a:xfrm>
          <a:prstGeom prst="roundRect">
            <a:avLst>
              <a:gd name="adj" fmla="val 9657"/>
            </a:avLst>
          </a:prstGeom>
          <a:noFill/>
          <a:ln w="14288">
            <a:solidFill>
              <a:srgbClr val="E2DDD4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8458200" y="5043425"/>
            <a:ext cx="373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这些回收期都还没扣：</a:t>
            </a:r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衰减、税费、融资成本、屋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8458200" y="5243450"/>
            <a:ext cx="373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顶租金和逆变器更换。造价按直流侧、发电按交流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8458200" y="5443475"/>
            <a:ext cx="373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侧计时，约再长四分之一。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来源：参数同上页，余电价为江苏竞价区间，自用 58.46% 为江苏近三年平均。广东按莱宝高科公告折算。回收 = 270 万元 ÷ 年净收益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7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696700" y="20574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0" name="Text 8"/>
          <p:cNvSpPr/>
          <p:nvPr/>
        </p:nvSpPr>
        <p:spPr>
          <a:xfrm>
            <a:off x="11696700" y="22838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696700" y="24838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储能每 MWh 一天最多毛赚：江苏约 712 元，广东约 1111 元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676400"/>
            <a:ext cx="10782300" cy="495300"/>
          </a:xfrm>
          <a:prstGeom prst="roundRect">
            <a:avLst>
              <a:gd name="adj" fmla="val 19231"/>
            </a:avLst>
          </a:prstGeom>
          <a:solidFill>
            <a:srgbClr val="E6EDF1"/>
          </a:solidFill>
          <a:ln/>
        </p:spPr>
      </p:sp>
      <p:sp>
        <p:nvSpPr>
          <p:cNvPr id="23" name="Text 21"/>
          <p:cNvSpPr/>
          <p:nvPr/>
        </p:nvSpPr>
        <p:spPr>
          <a:xfrm>
            <a:off x="838200" y="1825783"/>
            <a:ext cx="11353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每次毛收益 = 1000 kWh × (放电价 − 充电价 ÷ 86.5%)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9664137" y="1809750"/>
            <a:ext cx="120967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25" name="Text 23"/>
          <p:cNvSpPr/>
          <p:nvPr/>
        </p:nvSpPr>
        <p:spPr>
          <a:xfrm>
            <a:off x="8345950" y="1861714"/>
            <a:ext cx="3846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效率 86.5%，CPIA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09600" y="2324100"/>
            <a:ext cx="5314950" cy="2667000"/>
          </a:xfrm>
          <a:prstGeom prst="roundRect">
            <a:avLst>
              <a:gd name="adj" fmla="val 4286"/>
            </a:avLst>
          </a:prstGeom>
          <a:solidFill>
            <a:srgbClr val="F3F0EA"/>
          </a:solidFill>
          <a:ln/>
        </p:spPr>
      </p:sp>
      <p:sp>
        <p:nvSpPr>
          <p:cNvPr id="27" name="Text 25"/>
          <p:cNvSpPr/>
          <p:nvPr/>
        </p:nvSpPr>
        <p:spPr>
          <a:xfrm>
            <a:off x="876300" y="2531356"/>
            <a:ext cx="113157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 10 月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0" y="2585614"/>
            <a:ext cx="5657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两部制 1-10 千伏，元/kWh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76300" y="2952750"/>
            <a:ext cx="58102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3004714"/>
            <a:ext cx="23336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1657350" y="2986748"/>
            <a:ext cx="10534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 0.3828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2645569" y="3067050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55606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695575" y="3017044"/>
            <a:ext cx="50006" cy="100013"/>
          </a:xfrm>
          <a:custGeom>
            <a:avLst/>
            <a:gdLst/>
            <a:ahLst/>
            <a:cxnLst/>
            <a:rect l="l" t="t" r="r" b="b"/>
            <a:pathLst>
              <a:path w="50006" h="100013">
                <a:moveTo>
                  <a:pt x="0" y="0"/>
                </a:moveTo>
                <a:lnTo>
                  <a:pt x="50006" y="50006"/>
                </a:lnTo>
                <a:lnTo>
                  <a:pt x="0" y="100013"/>
                </a:lnTo>
              </a:path>
            </a:pathLst>
          </a:custGeom>
          <a:noFill/>
          <a:ln w="14288">
            <a:solidFill>
              <a:srgbClr val="55606A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895600" y="2986748"/>
            <a:ext cx="9296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 0.9566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0" y="2968783"/>
            <a:ext cx="5657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514.1 元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876300" y="3371850"/>
            <a:ext cx="58102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0" y="3423814"/>
            <a:ext cx="23336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2 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1657350" y="3405848"/>
            <a:ext cx="10534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 0.3828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2645569" y="3486150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55606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695575" y="3436144"/>
            <a:ext cx="50006" cy="100013"/>
          </a:xfrm>
          <a:custGeom>
            <a:avLst/>
            <a:gdLst/>
            <a:ahLst/>
            <a:cxnLst/>
            <a:rect l="l" t="t" r="r" b="b"/>
            <a:pathLst>
              <a:path w="50006" h="100013">
                <a:moveTo>
                  <a:pt x="0" y="0"/>
                </a:moveTo>
                <a:lnTo>
                  <a:pt x="50006" y="50006"/>
                </a:lnTo>
                <a:lnTo>
                  <a:pt x="0" y="100013"/>
                </a:lnTo>
              </a:path>
            </a:pathLst>
          </a:custGeom>
          <a:noFill/>
          <a:ln w="14288">
            <a:solidFill>
              <a:srgbClr val="55606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895600" y="3405848"/>
            <a:ext cx="9296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 0.6400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0" y="3387883"/>
            <a:ext cx="5657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197.5 元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876300" y="3848100"/>
            <a:ext cx="478155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4" name="Text 42"/>
          <p:cNvSpPr/>
          <p:nvPr/>
        </p:nvSpPr>
        <p:spPr>
          <a:xfrm>
            <a:off x="876300" y="3986150"/>
            <a:ext cx="1131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每天，两充两放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876300" y="4197383"/>
            <a:ext cx="113157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711.5 元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0" y="3986150"/>
            <a:ext cx="56578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一年运行 300 至 330 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0" y="4293481"/>
            <a:ext cx="56578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21.3 万至 23.5 万元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6076950" y="2324100"/>
            <a:ext cx="5314950" cy="2667000"/>
          </a:xfrm>
          <a:prstGeom prst="roundRect">
            <a:avLst>
              <a:gd name="adj" fmla="val 4286"/>
            </a:avLst>
          </a:prstGeom>
          <a:solidFill>
            <a:srgbClr val="F3F0EA"/>
          </a:solidFill>
          <a:ln/>
        </p:spPr>
      </p:sp>
      <p:sp>
        <p:nvSpPr>
          <p:cNvPr id="49" name="Text 47"/>
          <p:cNvSpPr/>
          <p:nvPr/>
        </p:nvSpPr>
        <p:spPr>
          <a:xfrm>
            <a:off x="6343650" y="2531356"/>
            <a:ext cx="58483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广东汕头 9 月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0" y="2585614"/>
            <a:ext cx="111252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两部制 1-10 千伏，元/kWh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6343650" y="2952750"/>
            <a:ext cx="58102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52" name="Text 50"/>
          <p:cNvSpPr/>
          <p:nvPr/>
        </p:nvSpPr>
        <p:spPr>
          <a:xfrm>
            <a:off x="1076325" y="3004714"/>
            <a:ext cx="11115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7124700" y="2986748"/>
            <a:ext cx="5067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谷 0.2635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8112919" y="3067050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55606A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162925" y="3017044"/>
            <a:ext cx="50006" cy="100013"/>
          </a:xfrm>
          <a:custGeom>
            <a:avLst/>
            <a:gdLst/>
            <a:ahLst/>
            <a:cxnLst/>
            <a:rect l="l" t="t" r="r" b="b"/>
            <a:pathLst>
              <a:path w="50006" h="100013">
                <a:moveTo>
                  <a:pt x="0" y="0"/>
                </a:moveTo>
                <a:lnTo>
                  <a:pt x="50006" y="50006"/>
                </a:lnTo>
                <a:lnTo>
                  <a:pt x="0" y="100013"/>
                </a:lnTo>
              </a:path>
            </a:pathLst>
          </a:custGeom>
          <a:noFill/>
          <a:ln w="14288">
            <a:solidFill>
              <a:srgbClr val="55606A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8362950" y="2986748"/>
            <a:ext cx="382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 1.0827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0" y="2968783"/>
            <a:ext cx="111252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778.1 元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6343650" y="3371850"/>
            <a:ext cx="581025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59" name="Text 57"/>
          <p:cNvSpPr/>
          <p:nvPr/>
        </p:nvSpPr>
        <p:spPr>
          <a:xfrm>
            <a:off x="1076325" y="3423814"/>
            <a:ext cx="11115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2 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7124700" y="3405848"/>
            <a:ext cx="5067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平 0.6483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8112919" y="3486150"/>
            <a:ext cx="100013" cy="5358"/>
          </a:xfrm>
          <a:custGeom>
            <a:avLst/>
            <a:gdLst/>
            <a:ahLst/>
            <a:cxnLst/>
            <a:rect l="l" t="t" r="r" b="b"/>
            <a:pathLst>
              <a:path w="100013" h="5358">
                <a:moveTo>
                  <a:pt x="0" y="0"/>
                </a:moveTo>
                <a:lnTo>
                  <a:pt x="100013" y="0"/>
                </a:lnTo>
              </a:path>
            </a:pathLst>
          </a:custGeom>
          <a:noFill/>
          <a:ln w="14288">
            <a:solidFill>
              <a:srgbClr val="55606A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8162925" y="3436144"/>
            <a:ext cx="50006" cy="100013"/>
          </a:xfrm>
          <a:custGeom>
            <a:avLst/>
            <a:gdLst/>
            <a:ahLst/>
            <a:cxnLst/>
            <a:rect l="l" t="t" r="r" b="b"/>
            <a:pathLst>
              <a:path w="50006" h="100013">
                <a:moveTo>
                  <a:pt x="0" y="0"/>
                </a:moveTo>
                <a:lnTo>
                  <a:pt x="50006" y="50006"/>
                </a:lnTo>
                <a:lnTo>
                  <a:pt x="0" y="100013"/>
                </a:lnTo>
              </a:path>
            </a:pathLst>
          </a:custGeom>
          <a:noFill/>
          <a:ln w="14288">
            <a:solidFill>
              <a:srgbClr val="55606A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8362950" y="3405848"/>
            <a:ext cx="38290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峰 1.0827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0" y="3387883"/>
            <a:ext cx="111252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333.2 元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6343650" y="3848100"/>
            <a:ext cx="478155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66" name="Text 64"/>
          <p:cNvSpPr/>
          <p:nvPr/>
        </p:nvSpPr>
        <p:spPr>
          <a:xfrm>
            <a:off x="6343650" y="3986150"/>
            <a:ext cx="5848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每天，两充两放 · 未计尖峰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6343650" y="4197383"/>
            <a:ext cx="584835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1111.3 元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0" y="3986150"/>
            <a:ext cx="11125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一年运行 300 至 330 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Text 67"/>
          <p:cNvSpPr/>
          <p:nvPr/>
        </p:nvSpPr>
        <p:spPr>
          <a:xfrm>
            <a:off x="0" y="4293481"/>
            <a:ext cx="111252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33.3 万至 36.7 万元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619125" y="5153025"/>
            <a:ext cx="10763250" cy="666750"/>
          </a:xfrm>
          <a:prstGeom prst="roundRect">
            <a:avLst>
              <a:gd name="adj" fmla="val 15714"/>
            </a:avLst>
          </a:prstGeom>
          <a:noFill/>
          <a:ln w="19050">
            <a:solidFill>
              <a:srgbClr val="B8412C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857079" y="5381493"/>
            <a:ext cx="190652" cy="171583"/>
          </a:xfrm>
          <a:custGeom>
            <a:avLst/>
            <a:gdLst/>
            <a:ahLst/>
            <a:cxnLst/>
            <a:rect l="l" t="t" r="r" b="b"/>
            <a:pathLst>
              <a:path w="190652" h="171583">
                <a:moveTo>
                  <a:pt x="188100" y="143007"/>
                </a:moveTo>
                <a:lnTo>
                  <a:pt x="111900" y="9657"/>
                </a:lnTo>
                <a:arcTo hR="19050" wR="19050" stAng="19827518" swAng="-7255037"/>
                <a:lnTo>
                  <a:pt x="2553" y="143007"/>
                </a:lnTo>
                <a:arcTo hR="19050" wR="19050" stAng="12600161" swAng="-7231094"/>
                <a:lnTo>
                  <a:pt x="171621" y="171582"/>
                </a:lnTo>
                <a:arcTo hR="19050" wR="19050" stAng="5396476" swAng="-7196478"/>
              </a:path>
            </a:pathLst>
          </a:custGeom>
          <a:noFill/>
          <a:ln w="19050">
            <a:solidFill>
              <a:srgbClr val="B8412C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952500" y="5438775"/>
            <a:ext cx="7144" cy="38100"/>
          </a:xfrm>
          <a:custGeom>
            <a:avLst/>
            <a:gdLst/>
            <a:ahLst/>
            <a:cxnLst/>
            <a:rect l="l" t="t" r="r" b="b"/>
            <a:pathLst>
              <a:path w="7144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noFill/>
          <a:ln w="19050">
            <a:solidFill>
              <a:srgbClr val="B8412C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952500" y="5514975"/>
            <a:ext cx="7144" cy="7144"/>
          </a:xfrm>
          <a:custGeom>
            <a:avLst/>
            <a:gdLst/>
            <a:ahLst/>
            <a:cxnLst/>
            <a:rect l="l" t="t" r="r" b="b"/>
            <a:pathLst>
              <a:path w="7144" h="7144">
                <a:moveTo>
                  <a:pt x="0" y="0"/>
                </a:moveTo>
                <a:lnTo>
                  <a:pt x="95" y="0"/>
                </a:lnTo>
              </a:path>
            </a:pathLst>
          </a:custGeom>
          <a:noFill/>
          <a:ln w="19050">
            <a:solidFill>
              <a:srgbClr val="B8412C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1200150" y="5282635"/>
            <a:ext cx="109918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这是上限，不是收益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1200150" y="5539087"/>
            <a:ext cx="10991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未扣运维、容量衰减、放电深度、业主分成和融资成本，运行天数是假设。回收期用贵司的负荷曲线逐项扣完再给。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来源：国网江苏 2026-10、广东电网汕头价区 2026-09 电价表（两部制 1-10 千伏），CPIA 系统效率 86.5%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8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696700" y="20574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0" name="Text 8"/>
          <p:cNvSpPr/>
          <p:nvPr/>
        </p:nvSpPr>
        <p:spPr>
          <a:xfrm>
            <a:off x="11696700" y="22838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696700" y="24838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储能的账要打折看：价差收窄，成本回升，回收期被拉长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3619500" y="1718839"/>
            <a:ext cx="8572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此前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858000" y="1718839"/>
            <a:ext cx="5334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1943100"/>
            <a:ext cx="10782300" cy="19050"/>
          </a:xfrm>
          <a:prstGeom prst="rect">
            <a:avLst/>
          </a:prstGeom>
          <a:solidFill>
            <a:srgbClr val="0E3B53"/>
          </a:solidFill>
          <a:ln/>
        </p:spPr>
      </p:sp>
      <p:sp>
        <p:nvSpPr>
          <p:cNvPr id="25" name="Shape 23"/>
          <p:cNvSpPr/>
          <p:nvPr/>
        </p:nvSpPr>
        <p:spPr>
          <a:xfrm>
            <a:off x="635794" y="2368550"/>
            <a:ext cx="69850" cy="34925"/>
          </a:xfrm>
          <a:custGeom>
            <a:avLst/>
            <a:gdLst/>
            <a:ahLst/>
            <a:cxnLst/>
            <a:rect l="l" t="t" r="r" b="b"/>
            <a:pathLst>
              <a:path w="69850" h="34925">
                <a:moveTo>
                  <a:pt x="0" y="0"/>
                </a:moveTo>
                <a:lnTo>
                  <a:pt x="34925" y="34925"/>
                </a:lnTo>
                <a:lnTo>
                  <a:pt x="6985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70719" y="2263775"/>
            <a:ext cx="6548" cy="139700"/>
          </a:xfrm>
          <a:custGeom>
            <a:avLst/>
            <a:gdLst/>
            <a:ahLst/>
            <a:cxnLst/>
            <a:rect l="l" t="t" r="r" b="b"/>
            <a:pathLst>
              <a:path w="6548" h="139700">
                <a:moveTo>
                  <a:pt x="0" y="139700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23106" y="2263775"/>
            <a:ext cx="69850" cy="34925"/>
          </a:xfrm>
          <a:custGeom>
            <a:avLst/>
            <a:gdLst/>
            <a:ahLst/>
            <a:cxnLst/>
            <a:rect l="l" t="t" r="r" b="b"/>
            <a:pathLst>
              <a:path w="69850" h="34925">
                <a:moveTo>
                  <a:pt x="69850" y="34925"/>
                </a:moveTo>
                <a:lnTo>
                  <a:pt x="34925" y="0"/>
                </a:lnTo>
                <a:lnTo>
                  <a:pt x="0" y="34925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758031" y="2263775"/>
            <a:ext cx="6548" cy="139700"/>
          </a:xfrm>
          <a:custGeom>
            <a:avLst/>
            <a:gdLst/>
            <a:ahLst/>
            <a:cxnLst/>
            <a:rect l="l" t="t" r="r" b="b"/>
            <a:pathLst>
              <a:path w="6548" h="139700">
                <a:moveTo>
                  <a:pt x="0" y="0"/>
                </a:moveTo>
                <a:lnTo>
                  <a:pt x="0" y="13970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33450" y="2206783"/>
            <a:ext cx="112585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江苏峰谷价差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933450" y="2490364"/>
            <a:ext cx="11258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CNESA 估算，426 号新政前后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619500" y="2204489"/>
            <a:ext cx="85725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858D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0.85</a:t>
            </a:r>
            <a:endParaRPr lang="en-US" sz="28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957542" y="2424412"/>
            <a:ext cx="723445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C74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元/kWh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6147594" y="2419350"/>
            <a:ext cx="144463" cy="7739"/>
          </a:xfrm>
          <a:custGeom>
            <a:avLst/>
            <a:gdLst/>
            <a:ahLst/>
            <a:cxnLst/>
            <a:rect l="l" t="t" r="r" b="b"/>
            <a:pathLst>
              <a:path w="144463" h="7739">
                <a:moveTo>
                  <a:pt x="0" y="0"/>
                </a:moveTo>
                <a:lnTo>
                  <a:pt x="144463" y="0"/>
                </a:lnTo>
              </a:path>
            </a:pathLst>
          </a:custGeom>
          <a:noFill/>
          <a:ln w="20638">
            <a:solidFill>
              <a:srgbClr val="55606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219825" y="2347119"/>
            <a:ext cx="72231" cy="144463"/>
          </a:xfrm>
          <a:custGeom>
            <a:avLst/>
            <a:gdLst/>
            <a:ahLst/>
            <a:cxnLst/>
            <a:rect l="l" t="t" r="r" b="b"/>
            <a:pathLst>
              <a:path w="72231" h="144463">
                <a:moveTo>
                  <a:pt x="0" y="0"/>
                </a:moveTo>
                <a:lnTo>
                  <a:pt x="72231" y="72231"/>
                </a:lnTo>
                <a:lnTo>
                  <a:pt x="0" y="144463"/>
                </a:lnTo>
              </a:path>
            </a:pathLst>
          </a:custGeom>
          <a:noFill/>
          <a:ln w="20638">
            <a:solidFill>
              <a:srgbClr val="55606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858000" y="2204489"/>
            <a:ext cx="53340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0.65</a:t>
            </a:r>
            <a:endParaRPr lang="en-US" sz="28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196042" y="2424412"/>
            <a:ext cx="399595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元/kWh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10629781" y="2305050"/>
            <a:ext cx="762000" cy="247650"/>
          </a:xfrm>
          <a:prstGeom prst="roundRect">
            <a:avLst>
              <a:gd name="adj" fmla="val 50000"/>
            </a:avLst>
          </a:prstGeom>
          <a:solidFill>
            <a:srgbClr val="E6EDF1"/>
          </a:solidFill>
          <a:ln/>
        </p:spPr>
      </p:sp>
      <p:sp>
        <p:nvSpPr>
          <p:cNvPr id="38" name="Text 36"/>
          <p:cNvSpPr/>
          <p:nvPr/>
        </p:nvSpPr>
        <p:spPr>
          <a:xfrm>
            <a:off x="9829562" y="2357375"/>
            <a:ext cx="2362438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降约 25%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609600" y="2971800"/>
            <a:ext cx="107823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0" name="Shape 38"/>
          <p:cNvSpPr/>
          <p:nvPr/>
        </p:nvSpPr>
        <p:spPr>
          <a:xfrm>
            <a:off x="749300" y="3318669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0" y="0"/>
                </a:moveTo>
                <a:lnTo>
                  <a:pt x="52388" y="0"/>
                </a:lnTo>
                <a:lnTo>
                  <a:pt x="52388" y="52388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27063" y="3318669"/>
            <a:ext cx="174625" cy="87313"/>
          </a:xfrm>
          <a:custGeom>
            <a:avLst/>
            <a:gdLst/>
            <a:ahLst/>
            <a:cxnLst/>
            <a:rect l="l" t="t" r="r" b="b"/>
            <a:pathLst>
              <a:path w="174625" h="87313">
                <a:moveTo>
                  <a:pt x="174625" y="0"/>
                </a:moveTo>
                <a:lnTo>
                  <a:pt x="100409" y="74216"/>
                </a:lnTo>
                <a:lnTo>
                  <a:pt x="56753" y="30559"/>
                </a:lnTo>
                <a:lnTo>
                  <a:pt x="0" y="87313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33450" y="3235483"/>
            <a:ext cx="112585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 小时系统中标价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933450" y="3519064"/>
            <a:ext cx="11258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CNESA，上半年均价，主要是大型储能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3619500" y="3233189"/>
            <a:ext cx="85725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858D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553</a:t>
            </a:r>
            <a:endParaRPr lang="en-US" sz="28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4854169" y="3453112"/>
            <a:ext cx="7337831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C74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元/kWh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147594" y="3448050"/>
            <a:ext cx="144463" cy="7739"/>
          </a:xfrm>
          <a:custGeom>
            <a:avLst/>
            <a:gdLst/>
            <a:ahLst/>
            <a:cxnLst/>
            <a:rect l="l" t="t" r="r" b="b"/>
            <a:pathLst>
              <a:path w="144463" h="7739">
                <a:moveTo>
                  <a:pt x="0" y="0"/>
                </a:moveTo>
                <a:lnTo>
                  <a:pt x="144463" y="0"/>
                </a:lnTo>
              </a:path>
            </a:pathLst>
          </a:custGeom>
          <a:noFill/>
          <a:ln w="20638">
            <a:solidFill>
              <a:srgbClr val="55606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6219825" y="3375819"/>
            <a:ext cx="72231" cy="144463"/>
          </a:xfrm>
          <a:custGeom>
            <a:avLst/>
            <a:gdLst/>
            <a:ahLst/>
            <a:cxnLst/>
            <a:rect l="l" t="t" r="r" b="b"/>
            <a:pathLst>
              <a:path w="72231" h="144463">
                <a:moveTo>
                  <a:pt x="0" y="0"/>
                </a:moveTo>
                <a:lnTo>
                  <a:pt x="72231" y="72231"/>
                </a:lnTo>
                <a:lnTo>
                  <a:pt x="0" y="144463"/>
                </a:lnTo>
              </a:path>
            </a:pathLst>
          </a:custGeom>
          <a:noFill/>
          <a:ln w="20638">
            <a:solidFill>
              <a:srgbClr val="55606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858000" y="3233189"/>
            <a:ext cx="53340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599.3</a:t>
            </a:r>
            <a:endParaRPr lang="en-US" sz="28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7949481" y="3453112"/>
            <a:ext cx="4242519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元/kWh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10718242" y="3333750"/>
            <a:ext cx="676275" cy="247650"/>
          </a:xfrm>
          <a:prstGeom prst="roundRect">
            <a:avLst>
              <a:gd name="adj" fmla="val 50000"/>
            </a:avLst>
          </a:prstGeom>
          <a:solidFill>
            <a:srgbClr val="E6EDF1"/>
          </a:solidFill>
          <a:ln/>
        </p:spPr>
      </p:sp>
      <p:sp>
        <p:nvSpPr>
          <p:cNvPr id="51" name="Text 49"/>
          <p:cNvSpPr/>
          <p:nvPr/>
        </p:nvSpPr>
        <p:spPr>
          <a:xfrm>
            <a:off x="9920758" y="3386075"/>
            <a:ext cx="2271242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涨 8.3%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609600" y="4000500"/>
            <a:ext cx="107823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53" name="Shape 51"/>
          <p:cNvSpPr/>
          <p:nvPr/>
        </p:nvSpPr>
        <p:spPr>
          <a:xfrm>
            <a:off x="627063" y="4303713"/>
            <a:ext cx="174625" cy="174625"/>
          </a:xfrm>
          <a:prstGeom prst="ellipse">
            <a:avLst/>
          </a:pr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14375" y="4338638"/>
            <a:ext cx="34925" cy="69850"/>
          </a:xfrm>
          <a:custGeom>
            <a:avLst/>
            <a:gdLst/>
            <a:ahLst/>
            <a:cxnLst/>
            <a:rect l="l" t="t" r="r" b="b"/>
            <a:pathLst>
              <a:path w="34925" h="69850">
                <a:moveTo>
                  <a:pt x="0" y="0"/>
                </a:moveTo>
                <a:lnTo>
                  <a:pt x="0" y="52388"/>
                </a:lnTo>
                <a:lnTo>
                  <a:pt x="34925" y="6985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933450" y="4264183"/>
            <a:ext cx="112585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浙江储能回收期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933450" y="4547764"/>
            <a:ext cx="11258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NRDC 与 CNESA 估计，调价前后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3619500" y="4261889"/>
            <a:ext cx="85725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858D9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5.4</a:t>
            </a:r>
            <a:endParaRPr lang="en-US" sz="28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4264552" y="4481812"/>
            <a:ext cx="792744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C747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Shape 57"/>
          <p:cNvSpPr/>
          <p:nvPr/>
        </p:nvSpPr>
        <p:spPr>
          <a:xfrm>
            <a:off x="6147594" y="4476750"/>
            <a:ext cx="144463" cy="7739"/>
          </a:xfrm>
          <a:custGeom>
            <a:avLst/>
            <a:gdLst/>
            <a:ahLst/>
            <a:cxnLst/>
            <a:rect l="l" t="t" r="r" b="b"/>
            <a:pathLst>
              <a:path w="144463" h="7739">
                <a:moveTo>
                  <a:pt x="0" y="0"/>
                </a:moveTo>
                <a:lnTo>
                  <a:pt x="144463" y="0"/>
                </a:lnTo>
              </a:path>
            </a:pathLst>
          </a:custGeom>
          <a:noFill/>
          <a:ln w="20638">
            <a:solidFill>
              <a:srgbClr val="55606A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6219825" y="4404519"/>
            <a:ext cx="72231" cy="144463"/>
          </a:xfrm>
          <a:custGeom>
            <a:avLst/>
            <a:gdLst/>
            <a:ahLst/>
            <a:cxnLst/>
            <a:rect l="l" t="t" r="r" b="b"/>
            <a:pathLst>
              <a:path w="72231" h="144463">
                <a:moveTo>
                  <a:pt x="0" y="0"/>
                </a:moveTo>
                <a:lnTo>
                  <a:pt x="72231" y="72231"/>
                </a:lnTo>
                <a:lnTo>
                  <a:pt x="0" y="144463"/>
                </a:lnTo>
              </a:path>
            </a:pathLst>
          </a:custGeom>
          <a:noFill/>
          <a:ln w="20638">
            <a:solidFill>
              <a:srgbClr val="55606A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6858000" y="4261889"/>
            <a:ext cx="53340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b="1" dirty="0">
                <a:solidFill>
                  <a:srgbClr val="B84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9.1</a:t>
            </a:r>
            <a:endParaRPr lang="en-US" sz="28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7503052" y="4481812"/>
            <a:ext cx="4688948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10439400" y="4362450"/>
            <a:ext cx="952500" cy="247650"/>
          </a:xfrm>
          <a:prstGeom prst="roundRect">
            <a:avLst>
              <a:gd name="adj" fmla="val 50000"/>
            </a:avLst>
          </a:prstGeom>
          <a:solidFill>
            <a:srgbClr val="E6EDF1"/>
          </a:solidFill>
          <a:ln/>
        </p:spPr>
      </p:sp>
      <p:sp>
        <p:nvSpPr>
          <p:cNvPr id="64" name="Text 62"/>
          <p:cNvSpPr/>
          <p:nvPr/>
        </p:nvSpPr>
        <p:spPr>
          <a:xfrm>
            <a:off x="9639300" y="4414775"/>
            <a:ext cx="2552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研究机构估计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609600" y="5029200"/>
            <a:ext cx="107823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66" name="Shape 64"/>
          <p:cNvSpPr/>
          <p:nvPr/>
        </p:nvSpPr>
        <p:spPr>
          <a:xfrm>
            <a:off x="609600" y="5200650"/>
            <a:ext cx="10782300" cy="552450"/>
          </a:xfrm>
          <a:prstGeom prst="roundRect">
            <a:avLst>
              <a:gd name="adj" fmla="val 17241"/>
            </a:avLst>
          </a:prstGeom>
          <a:solidFill>
            <a:srgbClr val="F3F0EA"/>
          </a:solidFill>
          <a:ln/>
        </p:spPr>
      </p:sp>
      <p:sp>
        <p:nvSpPr>
          <p:cNvPr id="67" name="Shape 65"/>
          <p:cNvSpPr/>
          <p:nvPr/>
        </p:nvSpPr>
        <p:spPr>
          <a:xfrm>
            <a:off x="971550" y="5467350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0" y="57150"/>
                </a:moveTo>
                <a:lnTo>
                  <a:pt x="57150" y="5715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838200" y="5429250"/>
            <a:ext cx="190500" cy="95250"/>
          </a:xfrm>
          <a:custGeom>
            <a:avLst/>
            <a:gdLst/>
            <a:ahLst/>
            <a:cxnLst/>
            <a:rect l="l" t="t" r="r" b="b"/>
            <a:pathLst>
              <a:path w="190500" h="95250">
                <a:moveTo>
                  <a:pt x="190500" y="95250"/>
                </a:moveTo>
                <a:lnTo>
                  <a:pt x="109538" y="14288"/>
                </a:lnTo>
                <a:lnTo>
                  <a:pt x="61912" y="61912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1162050" y="539657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年一季度用户侧储能新增同比降约 50%。补贴不计入：只查到已到期的地方临时补贴。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Text 68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来源：CNESA（第一财经 2025-05-27，新华网 2026-06-01、08-28），NRDC 与 CNESA（界面 2025-12-17）。中标价为上半年均价，主要是大型储能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vg2pptx-gradient-s0009-000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rotWithShape="1">
            <a:gsLst>
              <a:gs pos="0">
                <a:srgbClr val="0E3B53">
                  <a:alpha val="96000"/>
                </a:srgbClr>
              </a:gs>
              <a:gs pos="46000">
                <a:srgbClr val="0E3B53">
                  <a:alpha val="86000"/>
                </a:srgbClr>
              </a:gs>
              <a:gs pos="82000">
                <a:srgbClr val="0E3B53">
                  <a:alpha val="25000"/>
                </a:srgbClr>
              </a:gs>
              <a:gs pos="100000">
                <a:srgbClr val="0E3B53">
                  <a:alpha val="10000"/>
                </a:srgbClr>
              </a:gs>
            </a:gsLst>
            <a:lin ang="0" scaled="1"/>
          </a:gradFill>
          <a:ln/>
        </p:spPr>
      </p:sp>
      <p:sp>
        <p:nvSpPr>
          <p:cNvPr id="4" name="Shape 1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DDE4E7"/>
          </a:solidFill>
          <a:ln/>
        </p:spPr>
      </p:sp>
      <p:sp>
        <p:nvSpPr>
          <p:cNvPr id="5" name="Text 2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DDE4E7"/>
          </a:solidFill>
          <a:ln/>
        </p:spPr>
      </p:sp>
      <p:sp>
        <p:nvSpPr>
          <p:cNvPr id="8" name="Text 5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1696700" y="299085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1" name="Text 8"/>
          <p:cNvSpPr/>
          <p:nvPr/>
        </p:nvSpPr>
        <p:spPr>
          <a:xfrm>
            <a:off x="11696700" y="321725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11696700" y="341727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0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DDE4E7"/>
          </a:solidFill>
          <a:ln/>
        </p:spPr>
      </p:sp>
      <p:sp>
        <p:nvSpPr>
          <p:cNvPr id="14" name="Text 11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DDE4E7"/>
          </a:solidFill>
          <a:ln/>
        </p:spPr>
      </p:sp>
      <p:sp>
        <p:nvSpPr>
          <p:cNvPr id="17" name="Text 14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609600" y="1186386"/>
            <a:ext cx="11582400" cy="1371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0" b="1" spc="-150" kern="0" dirty="0">
                <a:solidFill>
                  <a:srgbClr val="C667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9000" b="1" dirty="0">
                <a:solidFill>
                  <a:srgbClr val="C6675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90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09600" y="25965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二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部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1200" b="1" spc="150" kern="0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pPr algn="l" indent="0" marL="0">
              <a:buNone/>
            </a:pPr>
            <a:r>
              <a:rPr lang="en-US" sz="1200" b="1" dirty="0">
                <a:solidFill>
                  <a:srgbClr val="BCC8C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609600" y="2921033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再定方案：装什么，谁出钱，怎么落地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609600" y="3834112"/>
            <a:ext cx="11582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ADBCC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这一部分回答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627093" y="4189409"/>
            <a:ext cx="174739" cy="87319"/>
          </a:xfrm>
          <a:custGeom>
            <a:avLst/>
            <a:gdLst/>
            <a:ahLst/>
            <a:cxnLst/>
            <a:rect l="l" t="t" r="r" b="b"/>
            <a:pathLst>
              <a:path w="174739" h="87319">
                <a:moveTo>
                  <a:pt x="94529" y="1575"/>
                </a:moveTo>
                <a:arcTo hR="17463" wR="17463" stAng="17671159" swAng="-2942318"/>
                <a:lnTo>
                  <a:pt x="5209" y="35627"/>
                </a:lnTo>
                <a:arcTo hR="8731" wR="8731" stAng="14772344" swAng="-7944687"/>
                <a:lnTo>
                  <a:pt x="80123" y="85744"/>
                </a:lnTo>
                <a:arcTo hR="17463" wR="17463" stAng="6871159" swAng="-2942318"/>
                <a:lnTo>
                  <a:pt x="169531" y="51692"/>
                </a:lnTo>
                <a:arcTo hR="8731" wR="8731" stAng="3972344" swAng="-7944687"/>
                <a:close/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27062" y="4276725"/>
            <a:ext cx="174625" cy="43640"/>
          </a:xfrm>
          <a:custGeom>
            <a:avLst/>
            <a:gdLst/>
            <a:ahLst/>
            <a:cxnLst/>
            <a:rect l="l" t="t" r="r" b="b"/>
            <a:pathLst>
              <a:path w="174625" h="43640">
                <a:moveTo>
                  <a:pt x="0" y="0"/>
                </a:moveTo>
                <a:arcTo hR="8731" wR="8731" stAng="10808507" swAng="-3918443"/>
                <a:lnTo>
                  <a:pt x="80153" y="42085"/>
                </a:lnTo>
                <a:arcTo hR="17463" wR="17463" stAng="6861719" swAng="-2923437"/>
                <a:lnTo>
                  <a:pt x="169474" y="8033"/>
                </a:lnTo>
                <a:arcTo hR="8731" wR="8731" stAng="3947828" swAng="-3974988"/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27062" y="4320381"/>
            <a:ext cx="174625" cy="43640"/>
          </a:xfrm>
          <a:custGeom>
            <a:avLst/>
            <a:gdLst/>
            <a:ahLst/>
            <a:cxnLst/>
            <a:rect l="l" t="t" r="r" b="b"/>
            <a:pathLst>
              <a:path w="174625" h="43640">
                <a:moveTo>
                  <a:pt x="0" y="0"/>
                </a:moveTo>
                <a:arcTo hR="8731" wR="8731" stAng="10808507" swAng="-3918443"/>
                <a:lnTo>
                  <a:pt x="80153" y="42085"/>
                </a:lnTo>
                <a:arcTo hR="17463" wR="17463" stAng="6861719" swAng="-2923437"/>
                <a:lnTo>
                  <a:pt x="169474" y="8033"/>
                </a:lnTo>
                <a:arcTo hR="8731" wR="8731" stAng="3947828" swAng="-3974988"/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952500" y="4178819"/>
            <a:ext cx="11239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方案由哪几块组成，储能什么时候才装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635794" y="4636294"/>
            <a:ext cx="165894" cy="113506"/>
          </a:xfrm>
          <a:custGeom>
            <a:avLst/>
            <a:gdLst/>
            <a:ahLst/>
            <a:cxnLst/>
            <a:rect l="l" t="t" r="r" b="b"/>
            <a:pathLst>
              <a:path w="165894" h="113506">
                <a:moveTo>
                  <a:pt x="139700" y="34925"/>
                </a:moveTo>
                <a:lnTo>
                  <a:pt x="139700" y="8731"/>
                </a:lnTo>
                <a:arcTo hR="8731" wR="8731" stAng="0" swAng="-5400000"/>
                <a:lnTo>
                  <a:pt x="17463" y="0"/>
                </a:lnTo>
                <a:arcTo hR="17463" wR="17463" stAng="16200000" swAng="-10800000"/>
                <a:lnTo>
                  <a:pt x="148431" y="34925"/>
                </a:lnTo>
                <a:arcTo hR="8731" wR="8731" stAng="16200000" swAng="5400000"/>
                <a:lnTo>
                  <a:pt x="157163" y="78581"/>
                </a:lnTo>
                <a:lnTo>
                  <a:pt x="130969" y="78581"/>
                </a:lnTo>
                <a:arcTo hR="17463" wR="17463" stAng="16200000" swAng="-10800000"/>
                <a:lnTo>
                  <a:pt x="157163" y="113506"/>
                </a:lnTo>
                <a:arcTo hR="8731" wR="8731" stAng="5400000" swAng="-5400000"/>
                <a:lnTo>
                  <a:pt x="165894" y="87313"/>
                </a:lnTo>
                <a:arcTo hR="8731" wR="8731" stAng="0" swAng="-5400000"/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5794" y="4653756"/>
            <a:ext cx="157163" cy="139700"/>
          </a:xfrm>
          <a:custGeom>
            <a:avLst/>
            <a:gdLst/>
            <a:ahLst/>
            <a:cxnLst/>
            <a:rect l="l" t="t" r="r" b="b"/>
            <a:pathLst>
              <a:path w="157163" h="139700">
                <a:moveTo>
                  <a:pt x="0" y="0"/>
                </a:moveTo>
                <a:lnTo>
                  <a:pt x="0" y="122238"/>
                </a:lnTo>
                <a:arcTo hR="17463" wR="17463" stAng="10800000" swAng="-5400000"/>
                <a:lnTo>
                  <a:pt x="148431" y="139700"/>
                </a:lnTo>
                <a:arcTo hR="8731" wR="8731" stAng="5400000" swAng="-5400000"/>
                <a:lnTo>
                  <a:pt x="157163" y="96044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29" name="Text 26"/>
          <p:cNvSpPr/>
          <p:nvPr/>
        </p:nvSpPr>
        <p:spPr>
          <a:xfrm>
            <a:off x="952500" y="4616969"/>
            <a:ext cx="11239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自投、合同能源管理、融资租赁怎么选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7"/>
          <p:cNvSpPr/>
          <p:nvPr/>
        </p:nvSpPr>
        <p:spPr>
          <a:xfrm>
            <a:off x="644525" y="5065709"/>
            <a:ext cx="139700" cy="174654"/>
          </a:xfrm>
          <a:custGeom>
            <a:avLst/>
            <a:gdLst/>
            <a:ahLst/>
            <a:cxnLst/>
            <a:rect l="l" t="t" r="r" b="b"/>
            <a:pathLst>
              <a:path w="139700" h="174654">
                <a:moveTo>
                  <a:pt x="139700" y="96048"/>
                </a:moveTo>
                <a:cubicBezTo>
                  <a:pt x="139700" y="139704"/>
                  <a:pt x="109141" y="161532"/>
                  <a:pt x="72819" y="174192"/>
                </a:cubicBezTo>
                <a:arcTo hR="8731" wR="8731" stAng="4276817" swAng="2348977"/>
                <a:cubicBezTo>
                  <a:pt x="30559" y="161532"/>
                  <a:pt x="0" y="139704"/>
                  <a:pt x="0" y="96048"/>
                </a:cubicBezTo>
                <a:lnTo>
                  <a:pt x="0" y="34929"/>
                </a:lnTo>
                <a:arcTo hR="8731" wR="8731" stAng="10800000" swAng="5400000"/>
                <a:cubicBezTo>
                  <a:pt x="26194" y="26198"/>
                  <a:pt x="48022" y="15720"/>
                  <a:pt x="63214" y="2449"/>
                </a:cubicBezTo>
                <a:arcTo hR="10216" wR="10216" stAng="13769437" swAng="4861127"/>
                <a:cubicBezTo>
                  <a:pt x="91765" y="15807"/>
                  <a:pt x="113506" y="26198"/>
                  <a:pt x="130969" y="26198"/>
                </a:cubicBezTo>
                <a:arcTo hR="8731" wR="8731" stAng="16200000" swAng="5400000"/>
                <a:close/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688181" y="5135562"/>
            <a:ext cx="52388" cy="34925"/>
          </a:xfrm>
          <a:custGeom>
            <a:avLst/>
            <a:gdLst/>
            <a:ahLst/>
            <a:cxnLst/>
            <a:rect l="l" t="t" r="r" b="b"/>
            <a:pathLst>
              <a:path w="52388" h="34925">
                <a:moveTo>
                  <a:pt x="0" y="17463"/>
                </a:moveTo>
                <a:lnTo>
                  <a:pt x="17463" y="34925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FFFFFF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952500" y="5055119"/>
            <a:ext cx="112395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安全、风险、实施路线、报价和需要的资料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0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0" name="Text 8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696700" y="299085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3" name="Text 11"/>
          <p:cNvSpPr/>
          <p:nvPr/>
        </p:nvSpPr>
        <p:spPr>
          <a:xfrm>
            <a:off x="11696700" y="321725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696700" y="341727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方案由四块组成：光伏先上，储能测算过线再装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676400"/>
            <a:ext cx="2609850" cy="3810000"/>
          </a:xfrm>
          <a:prstGeom prst="roundRect">
            <a:avLst>
              <a:gd name="adj" fmla="val 4380"/>
            </a:avLst>
          </a:prstGeom>
          <a:solidFill>
            <a:srgbClr val="F3F0EA"/>
          </a:solidFill>
          <a:ln/>
        </p:spPr>
      </p:sp>
      <p:pic>
        <p:nvPicPr>
          <p:cNvPr id="23" name="Image 0" descr="preencoded.png">    </p:cNvPr>
          <p:cNvPicPr>
            <a:picLocks noChangeAspect="1"/>
          </p:cNvPicPr>
          <p:nvPr/>
        </p:nvPicPr>
        <p:blipFill>
          <a:blip r:embed="rId1"/>
          <a:srcRect l="7188" r="7188" t="0" b="0"/>
          <a:stretch/>
        </p:blipFill>
        <p:spPr>
          <a:xfrm>
            <a:off x="609600" y="1676400"/>
            <a:ext cx="2609850" cy="2286000"/>
          </a:xfrm>
          <a:prstGeom prst="rect">
            <a:avLst/>
          </a:prstGeom>
        </p:spPr>
      </p:pic>
      <p:sp>
        <p:nvSpPr>
          <p:cNvPr id="24" name="Shape 21"/>
          <p:cNvSpPr/>
          <p:nvPr/>
        </p:nvSpPr>
        <p:spPr>
          <a:xfrm>
            <a:off x="609600" y="16764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0"/>
                </a:lnTo>
                <a:arcTo hR="95250" wR="95250" stAng="16200000" swAng="-5400000"/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5" name="Shape 22"/>
          <p:cNvSpPr/>
          <p:nvPr/>
        </p:nvSpPr>
        <p:spPr>
          <a:xfrm>
            <a:off x="3124200" y="16764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95250" y="95250"/>
                </a:lnTo>
                <a:arcTo hR="95250" wR="95250" stAng="0" swAng="-5400000"/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6" name="Shape 23"/>
          <p:cNvSpPr/>
          <p:nvPr/>
        </p:nvSpPr>
        <p:spPr>
          <a:xfrm>
            <a:off x="762000" y="1828800"/>
            <a:ext cx="323850" cy="323850"/>
          </a:xfrm>
          <a:prstGeom prst="ellipse">
            <a:avLst/>
          </a:prstGeom>
          <a:solidFill>
            <a:srgbClr val="B8412C"/>
          </a:solidFill>
          <a:ln/>
        </p:spPr>
      </p:sp>
      <p:sp>
        <p:nvSpPr>
          <p:cNvPr id="27" name="Text 24"/>
          <p:cNvSpPr/>
          <p:nvPr/>
        </p:nvSpPr>
        <p:spPr>
          <a:xfrm>
            <a:off x="0" y="1901260"/>
            <a:ext cx="18478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915194" y="4189413"/>
            <a:ext cx="17463" cy="6548"/>
          </a:xfrm>
          <a:custGeom>
            <a:avLst/>
            <a:gdLst/>
            <a:ahLst/>
            <a:cxnLst/>
            <a:rect l="l" t="t" r="r" b="b"/>
            <a:pathLst>
              <a:path w="17463" h="6548">
                <a:moveTo>
                  <a:pt x="0" y="0"/>
                </a:moveTo>
                <a:lnTo>
                  <a:pt x="17463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904018" y="4294188"/>
            <a:ext cx="39815" cy="69850"/>
          </a:xfrm>
          <a:custGeom>
            <a:avLst/>
            <a:gdLst/>
            <a:ahLst/>
            <a:cxnLst/>
            <a:rect l="l" t="t" r="r" b="b"/>
            <a:pathLst>
              <a:path w="39815" h="69850">
                <a:moveTo>
                  <a:pt x="39815" y="0"/>
                </a:moveTo>
                <a:lnTo>
                  <a:pt x="0" y="6985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858947" y="4329113"/>
            <a:ext cx="143559" cy="34925"/>
          </a:xfrm>
          <a:custGeom>
            <a:avLst/>
            <a:gdLst/>
            <a:ahLst/>
            <a:cxnLst/>
            <a:rect l="l" t="t" r="r" b="b"/>
            <a:pathLst>
              <a:path w="143559" h="34925">
                <a:moveTo>
                  <a:pt x="143559" y="34925"/>
                </a:moveTo>
                <a:lnTo>
                  <a:pt x="129956" y="0"/>
                </a:lnTo>
                <a:lnTo>
                  <a:pt x="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845344" y="4259263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845340" y="4294187"/>
            <a:ext cx="157174" cy="69850"/>
          </a:xfrm>
          <a:custGeom>
            <a:avLst/>
            <a:gdLst/>
            <a:ahLst/>
            <a:cxnLst/>
            <a:rect l="l" t="t" r="r" b="b"/>
            <a:pathLst>
              <a:path w="157174" h="69850">
                <a:moveTo>
                  <a:pt x="28337" y="9081"/>
                </a:moveTo>
                <a:arcTo hR="17463" wR="17463" stAng="12521124" swAng="3679672"/>
                <a:lnTo>
                  <a:pt x="148435" y="0"/>
                </a:lnTo>
                <a:arcTo hR="8731" wR="8731" stAng="16196972" swAng="7222911"/>
                <a:lnTo>
                  <a:pt x="128825" y="60787"/>
                </a:lnTo>
                <a:arcTo hR="17463" wR="17463" stAng="1725044" swAng="3675917"/>
                <a:lnTo>
                  <a:pt x="8735" y="69850"/>
                </a:lnTo>
                <a:arcTo hR="8731" wR="8731" stAng="5398396" swAng="7225470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3" name="Shape 30"/>
          <p:cNvSpPr/>
          <p:nvPr/>
        </p:nvSpPr>
        <p:spPr>
          <a:xfrm>
            <a:off x="845344" y="418941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925" y="0"/>
                </a:moveTo>
                <a:arcTo hR="34925" wR="34925" stAng="0" swAng="5400000"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4" name="Shape 31"/>
          <p:cNvSpPr/>
          <p:nvPr/>
        </p:nvSpPr>
        <p:spPr>
          <a:xfrm>
            <a:off x="894763" y="4238831"/>
            <a:ext cx="12311" cy="12311"/>
          </a:xfrm>
          <a:custGeom>
            <a:avLst/>
            <a:gdLst/>
            <a:ahLst/>
            <a:cxnLst/>
            <a:rect l="l" t="t" r="r" b="b"/>
            <a:pathLst>
              <a:path w="12311" h="12311">
                <a:moveTo>
                  <a:pt x="0" y="0"/>
                </a:moveTo>
                <a:lnTo>
                  <a:pt x="12311" y="12311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5" name="Text 32"/>
          <p:cNvSpPr/>
          <p:nvPr/>
        </p:nvSpPr>
        <p:spPr>
          <a:xfrm>
            <a:off x="1123950" y="4169294"/>
            <a:ext cx="110680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屋顶光伏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3"/>
          <p:cNvSpPr/>
          <p:nvPr/>
        </p:nvSpPr>
        <p:spPr>
          <a:xfrm>
            <a:off x="819150" y="4548487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按屋顶承重和白天负荷定容量，优先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4"/>
          <p:cNvSpPr/>
          <p:nvPr/>
        </p:nvSpPr>
        <p:spPr>
          <a:xfrm>
            <a:off x="819150" y="4767562"/>
            <a:ext cx="11372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自己用掉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5"/>
          <p:cNvSpPr/>
          <p:nvPr/>
        </p:nvSpPr>
        <p:spPr>
          <a:xfrm>
            <a:off x="3333750" y="1676400"/>
            <a:ext cx="2609850" cy="3810000"/>
          </a:xfrm>
          <a:prstGeom prst="roundRect">
            <a:avLst>
              <a:gd name="adj" fmla="val 4380"/>
            </a:avLst>
          </a:prstGeom>
          <a:solidFill>
            <a:srgbClr val="F3F0EA"/>
          </a:solidFill>
          <a:ln/>
        </p:spPr>
      </p:sp>
      <p:pic>
        <p:nvPicPr>
          <p:cNvPr id="39" name="Image 1" descr="preencoded.png">    </p:cNvPr>
          <p:cNvPicPr>
            <a:picLocks noChangeAspect="1"/>
          </p:cNvPicPr>
          <p:nvPr/>
        </p:nvPicPr>
        <p:blipFill>
          <a:blip r:embed="rId2"/>
          <a:srcRect l="7458" r="7458" t="0" b="0"/>
          <a:stretch/>
        </p:blipFill>
        <p:spPr>
          <a:xfrm>
            <a:off x="3352800" y="1695450"/>
            <a:ext cx="2571750" cy="2266950"/>
          </a:xfrm>
          <a:prstGeom prst="rect">
            <a:avLst/>
          </a:prstGeom>
        </p:spPr>
      </p:pic>
      <p:sp>
        <p:nvSpPr>
          <p:cNvPr id="40" name="Shape 36"/>
          <p:cNvSpPr/>
          <p:nvPr/>
        </p:nvSpPr>
        <p:spPr>
          <a:xfrm>
            <a:off x="3352800" y="169545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0"/>
                </a:lnTo>
                <a:arcTo hR="95250" wR="95250" stAng="16200000" swAng="-5400000"/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1" name="Shape 37"/>
          <p:cNvSpPr/>
          <p:nvPr/>
        </p:nvSpPr>
        <p:spPr>
          <a:xfrm>
            <a:off x="5829300" y="169545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95250" y="95250"/>
                </a:lnTo>
                <a:arcTo hR="95250" wR="95250" stAng="0" swAng="-5400000"/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2" name="Shape 38"/>
          <p:cNvSpPr/>
          <p:nvPr/>
        </p:nvSpPr>
        <p:spPr>
          <a:xfrm>
            <a:off x="3343275" y="1685925"/>
            <a:ext cx="2590800" cy="3790950"/>
          </a:xfrm>
          <a:prstGeom prst="roundRect">
            <a:avLst>
              <a:gd name="adj" fmla="val 4044"/>
            </a:avLst>
          </a:prstGeom>
          <a:noFill/>
          <a:ln w="19050">
            <a:solidFill>
              <a:srgbClr val="B9B7B2"/>
            </a:solidFill>
            <a:prstDash val="dash"/>
          </a:ln>
        </p:spPr>
      </p:sp>
      <p:sp>
        <p:nvSpPr>
          <p:cNvPr id="43" name="Shape 39"/>
          <p:cNvSpPr/>
          <p:nvPr/>
        </p:nvSpPr>
        <p:spPr>
          <a:xfrm>
            <a:off x="3486150" y="1828800"/>
            <a:ext cx="323850" cy="323850"/>
          </a:xfrm>
          <a:prstGeom prst="ellipse">
            <a:avLst/>
          </a:prstGeom>
          <a:solidFill>
            <a:srgbClr val="0E3B53"/>
          </a:solidFill>
          <a:ln/>
        </p:spPr>
      </p:sp>
      <p:sp>
        <p:nvSpPr>
          <p:cNvPr id="44" name="Text 40"/>
          <p:cNvSpPr/>
          <p:nvPr/>
        </p:nvSpPr>
        <p:spPr>
          <a:xfrm>
            <a:off x="0" y="1901260"/>
            <a:ext cx="72961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1"/>
          <p:cNvSpPr/>
          <p:nvPr/>
        </p:nvSpPr>
        <p:spPr>
          <a:xfrm>
            <a:off x="5276850" y="1866900"/>
            <a:ext cx="438150" cy="2476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46" name="Text 42"/>
          <p:cNvSpPr/>
          <p:nvPr/>
        </p:nvSpPr>
        <p:spPr>
          <a:xfrm>
            <a:off x="0" y="1928389"/>
            <a:ext cx="10991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3"/>
          <p:cNvSpPr/>
          <p:nvPr/>
        </p:nvSpPr>
        <p:spPr>
          <a:xfrm>
            <a:off x="3613150" y="4233069"/>
            <a:ext cx="34925" cy="87313"/>
          </a:xfrm>
          <a:custGeom>
            <a:avLst/>
            <a:gdLst/>
            <a:ahLst/>
            <a:cxnLst/>
            <a:rect l="l" t="t" r="r" b="b"/>
            <a:pathLst>
              <a:path w="34925" h="87313">
                <a:moveTo>
                  <a:pt x="26194" y="0"/>
                </a:moveTo>
                <a:lnTo>
                  <a:pt x="0" y="43656"/>
                </a:lnTo>
                <a:lnTo>
                  <a:pt x="34925" y="43656"/>
                </a:lnTo>
                <a:lnTo>
                  <a:pt x="8731" y="87313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8" name="Shape 44"/>
          <p:cNvSpPr/>
          <p:nvPr/>
        </p:nvSpPr>
        <p:spPr>
          <a:xfrm>
            <a:off x="3657374" y="4224338"/>
            <a:ext cx="43089" cy="104775"/>
          </a:xfrm>
          <a:custGeom>
            <a:avLst/>
            <a:gdLst/>
            <a:ahLst/>
            <a:cxnLst/>
            <a:rect l="l" t="t" r="r" b="b"/>
            <a:pathLst>
              <a:path w="43089" h="104775">
                <a:moveTo>
                  <a:pt x="15638" y="0"/>
                </a:moveTo>
                <a:lnTo>
                  <a:pt x="25626" y="0"/>
                </a:lnTo>
                <a:arcTo hR="17463" wR="17463" stAng="16200000" swAng="5400000"/>
                <a:lnTo>
                  <a:pt x="43089" y="87313"/>
                </a:lnTo>
                <a:arcTo hR="17463" wR="17463" stAng="0" swAng="5400000"/>
                <a:lnTo>
                  <a:pt x="0" y="104775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9" name="Shape 45"/>
          <p:cNvSpPr/>
          <p:nvPr/>
        </p:nvSpPr>
        <p:spPr>
          <a:xfrm>
            <a:off x="3735388" y="4259263"/>
            <a:ext cx="6548" cy="34925"/>
          </a:xfrm>
          <a:custGeom>
            <a:avLst/>
            <a:gdLst/>
            <a:ahLst/>
            <a:cxnLst/>
            <a:rect l="l" t="t" r="r" b="b"/>
            <a:pathLst>
              <a:path w="6548" h="34925">
                <a:moveTo>
                  <a:pt x="0" y="34925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0" name="Shape 46"/>
          <p:cNvSpPr/>
          <p:nvPr/>
        </p:nvSpPr>
        <p:spPr>
          <a:xfrm>
            <a:off x="3560763" y="4224338"/>
            <a:ext cx="43097" cy="104775"/>
          </a:xfrm>
          <a:custGeom>
            <a:avLst/>
            <a:gdLst/>
            <a:ahLst/>
            <a:cxnLst/>
            <a:rect l="l" t="t" r="r" b="b"/>
            <a:pathLst>
              <a:path w="43097" h="104775">
                <a:moveTo>
                  <a:pt x="27416" y="104775"/>
                </a:moveTo>
                <a:lnTo>
                  <a:pt x="17463" y="104775"/>
                </a:ln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43097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1" name="Text 47"/>
          <p:cNvSpPr/>
          <p:nvPr/>
        </p:nvSpPr>
        <p:spPr>
          <a:xfrm>
            <a:off x="3848100" y="4169294"/>
            <a:ext cx="83439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储能柜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48"/>
          <p:cNvSpPr/>
          <p:nvPr/>
        </p:nvSpPr>
        <p:spPr>
          <a:xfrm>
            <a:off x="3543300" y="4548487"/>
            <a:ext cx="8648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按负荷曲线测算，扣完运维、衰减和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49"/>
          <p:cNvSpPr/>
          <p:nvPr/>
        </p:nvSpPr>
        <p:spPr>
          <a:xfrm>
            <a:off x="3543300" y="4767562"/>
            <a:ext cx="8648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分成后过线才装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0"/>
          <p:cNvSpPr/>
          <p:nvPr/>
        </p:nvSpPr>
        <p:spPr>
          <a:xfrm>
            <a:off x="6057900" y="1676400"/>
            <a:ext cx="2609850" cy="3810000"/>
          </a:xfrm>
          <a:prstGeom prst="roundRect">
            <a:avLst>
              <a:gd name="adj" fmla="val 4380"/>
            </a:avLst>
          </a:prstGeom>
          <a:solidFill>
            <a:srgbClr val="F3F0EA"/>
          </a:solidFill>
          <a:ln/>
        </p:spPr>
      </p:sp>
      <p:pic>
        <p:nvPicPr>
          <p:cNvPr id="55" name="Image 2" descr="preencoded.png">    </p:cNvPr>
          <p:cNvPicPr>
            <a:picLocks noChangeAspect="1"/>
          </p:cNvPicPr>
          <p:nvPr/>
        </p:nvPicPr>
        <p:blipFill>
          <a:blip r:embed="rId3"/>
          <a:srcRect l="7188" r="7188" t="0" b="0"/>
          <a:stretch/>
        </p:blipFill>
        <p:spPr>
          <a:xfrm>
            <a:off x="6057900" y="1676400"/>
            <a:ext cx="2609850" cy="2286000"/>
          </a:xfrm>
          <a:prstGeom prst="rect">
            <a:avLst/>
          </a:prstGeom>
        </p:spPr>
      </p:pic>
      <p:sp>
        <p:nvSpPr>
          <p:cNvPr id="56" name="Shape 51"/>
          <p:cNvSpPr/>
          <p:nvPr/>
        </p:nvSpPr>
        <p:spPr>
          <a:xfrm>
            <a:off x="6057900" y="16764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0"/>
                </a:lnTo>
                <a:arcTo hR="95250" wR="95250" stAng="16200000" swAng="-5400000"/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7" name="Shape 52"/>
          <p:cNvSpPr/>
          <p:nvPr/>
        </p:nvSpPr>
        <p:spPr>
          <a:xfrm>
            <a:off x="8572500" y="16764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95250" y="95250"/>
                </a:lnTo>
                <a:arcTo hR="95250" wR="95250" stAng="0" swAng="-5400000"/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58" name="Shape 53"/>
          <p:cNvSpPr/>
          <p:nvPr/>
        </p:nvSpPr>
        <p:spPr>
          <a:xfrm>
            <a:off x="6210300" y="1828800"/>
            <a:ext cx="323850" cy="323850"/>
          </a:xfrm>
          <a:prstGeom prst="ellipse">
            <a:avLst/>
          </a:prstGeom>
          <a:solidFill>
            <a:srgbClr val="0E3B53"/>
          </a:solidFill>
          <a:ln/>
        </p:spPr>
      </p:sp>
      <p:sp>
        <p:nvSpPr>
          <p:cNvPr id="59" name="Text 54"/>
          <p:cNvSpPr/>
          <p:nvPr/>
        </p:nvSpPr>
        <p:spPr>
          <a:xfrm>
            <a:off x="552450" y="1901260"/>
            <a:ext cx="116395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5"/>
          <p:cNvSpPr/>
          <p:nvPr/>
        </p:nvSpPr>
        <p:spPr>
          <a:xfrm>
            <a:off x="6293592" y="4276725"/>
            <a:ext cx="78633" cy="78633"/>
          </a:xfrm>
          <a:custGeom>
            <a:avLst/>
            <a:gdLst/>
            <a:ahLst/>
            <a:cxnLst/>
            <a:rect l="l" t="t" r="r" b="b"/>
            <a:pathLst>
              <a:path w="78633" h="78633">
                <a:moveTo>
                  <a:pt x="28865" y="72469"/>
                </a:moveTo>
                <a:arcTo hR="20955" wR="20955" stAng="8105968" swAng="-5411937"/>
                <a:lnTo>
                  <a:pt x="78633" y="52388"/>
                </a:lnTo>
                <a:lnTo>
                  <a:pt x="26245" y="0"/>
                </a:lnTo>
                <a:lnTo>
                  <a:pt x="6163" y="20082"/>
                </a:lnTo>
                <a:arcTo hR="20955" wR="20955" stAng="13505968" swAng="-5411937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1" name="Shape 56"/>
          <p:cNvSpPr/>
          <p:nvPr/>
        </p:nvSpPr>
        <p:spPr>
          <a:xfrm>
            <a:off x="6284913" y="4337844"/>
            <a:ext cx="26194" cy="26194"/>
          </a:xfrm>
          <a:custGeom>
            <a:avLst/>
            <a:gdLst/>
            <a:ahLst/>
            <a:cxnLst/>
            <a:rect l="l" t="t" r="r" b="b"/>
            <a:pathLst>
              <a:path w="26194" h="26194">
                <a:moveTo>
                  <a:pt x="0" y="26194"/>
                </a:moveTo>
                <a:lnTo>
                  <a:pt x="26194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2" name="Shape 57"/>
          <p:cNvSpPr/>
          <p:nvPr/>
        </p:nvSpPr>
        <p:spPr>
          <a:xfrm>
            <a:off x="6332934" y="4267994"/>
            <a:ext cx="21828" cy="21828"/>
          </a:xfrm>
          <a:custGeom>
            <a:avLst/>
            <a:gdLst/>
            <a:ahLst/>
            <a:cxnLst/>
            <a:rect l="l" t="t" r="r" b="b"/>
            <a:pathLst>
              <a:path w="21828" h="21828">
                <a:moveTo>
                  <a:pt x="0" y="21828"/>
                </a:moveTo>
                <a:lnTo>
                  <a:pt x="2182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3" name="Shape 58"/>
          <p:cNvSpPr/>
          <p:nvPr/>
        </p:nvSpPr>
        <p:spPr>
          <a:xfrm>
            <a:off x="6359128" y="4294188"/>
            <a:ext cx="21828" cy="21828"/>
          </a:xfrm>
          <a:custGeom>
            <a:avLst/>
            <a:gdLst/>
            <a:ahLst/>
            <a:cxnLst/>
            <a:rect l="l" t="t" r="r" b="b"/>
            <a:pathLst>
              <a:path w="21828" h="21828">
                <a:moveTo>
                  <a:pt x="0" y="21828"/>
                </a:moveTo>
                <a:lnTo>
                  <a:pt x="2182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4" name="Shape 59"/>
          <p:cNvSpPr/>
          <p:nvPr/>
        </p:nvSpPr>
        <p:spPr>
          <a:xfrm>
            <a:off x="6389688" y="4198144"/>
            <a:ext cx="52388" cy="69850"/>
          </a:xfrm>
          <a:custGeom>
            <a:avLst/>
            <a:gdLst/>
            <a:ahLst/>
            <a:cxnLst/>
            <a:rect l="l" t="t" r="r" b="b"/>
            <a:pathLst>
              <a:path w="52388" h="69850">
                <a:moveTo>
                  <a:pt x="34925" y="0"/>
                </a:moveTo>
                <a:lnTo>
                  <a:pt x="0" y="34925"/>
                </a:lnTo>
                <a:lnTo>
                  <a:pt x="52388" y="34925"/>
                </a:lnTo>
                <a:lnTo>
                  <a:pt x="17463" y="6985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5" name="Text 60"/>
          <p:cNvSpPr/>
          <p:nvPr/>
        </p:nvSpPr>
        <p:spPr>
          <a:xfrm>
            <a:off x="6572250" y="4169294"/>
            <a:ext cx="56197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并网与配电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1"/>
          <p:cNvSpPr/>
          <p:nvPr/>
        </p:nvSpPr>
        <p:spPr>
          <a:xfrm>
            <a:off x="6267450" y="4548487"/>
            <a:ext cx="59245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按电网接入意见改造，取得并网意见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2"/>
          <p:cNvSpPr/>
          <p:nvPr/>
        </p:nvSpPr>
        <p:spPr>
          <a:xfrm>
            <a:off x="6267450" y="4767562"/>
            <a:ext cx="59245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后才开工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3"/>
          <p:cNvSpPr/>
          <p:nvPr/>
        </p:nvSpPr>
        <p:spPr>
          <a:xfrm>
            <a:off x="8782050" y="1676400"/>
            <a:ext cx="2609850" cy="3810000"/>
          </a:xfrm>
          <a:prstGeom prst="roundRect">
            <a:avLst>
              <a:gd name="adj" fmla="val 4380"/>
            </a:avLst>
          </a:prstGeom>
          <a:solidFill>
            <a:srgbClr val="F3F0EA"/>
          </a:solidFill>
          <a:ln/>
        </p:spPr>
      </p:sp>
      <p:pic>
        <p:nvPicPr>
          <p:cNvPr id="69" name="Image 3" descr="preencoded.png">    </p:cNvPr>
          <p:cNvPicPr>
            <a:picLocks noChangeAspect="1"/>
          </p:cNvPicPr>
          <p:nvPr/>
        </p:nvPicPr>
        <p:blipFill>
          <a:blip r:embed="rId4"/>
          <a:srcRect l="7188" r="7188" t="0" b="0"/>
          <a:stretch/>
        </p:blipFill>
        <p:spPr>
          <a:xfrm>
            <a:off x="8782050" y="1676400"/>
            <a:ext cx="2609850" cy="2286000"/>
          </a:xfrm>
          <a:prstGeom prst="rect">
            <a:avLst/>
          </a:prstGeom>
        </p:spPr>
      </p:pic>
      <p:sp>
        <p:nvSpPr>
          <p:cNvPr id="70" name="Shape 64"/>
          <p:cNvSpPr/>
          <p:nvPr/>
        </p:nvSpPr>
        <p:spPr>
          <a:xfrm>
            <a:off x="8782050" y="16764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0" y="0"/>
                </a:moveTo>
                <a:lnTo>
                  <a:pt x="95250" y="0"/>
                </a:lnTo>
                <a:arcTo hR="95250" wR="95250" stAng="16200000" swAng="-5400000"/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1" name="Shape 65"/>
          <p:cNvSpPr/>
          <p:nvPr/>
        </p:nvSpPr>
        <p:spPr>
          <a:xfrm>
            <a:off x="11296650" y="1676400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95250" y="0"/>
                </a:moveTo>
                <a:lnTo>
                  <a:pt x="95250" y="95250"/>
                </a:lnTo>
                <a:arcTo hR="95250" wR="95250" stAng="0" swAng="-5400000"/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2" name="Shape 66"/>
          <p:cNvSpPr/>
          <p:nvPr/>
        </p:nvSpPr>
        <p:spPr>
          <a:xfrm>
            <a:off x="8934450" y="1828800"/>
            <a:ext cx="323850" cy="323850"/>
          </a:xfrm>
          <a:prstGeom prst="ellipse">
            <a:avLst/>
          </a:prstGeom>
          <a:solidFill>
            <a:srgbClr val="0E3B53"/>
          </a:solidFill>
          <a:ln/>
        </p:spPr>
      </p:sp>
      <p:sp>
        <p:nvSpPr>
          <p:cNvPr id="73" name="Text 67"/>
          <p:cNvSpPr/>
          <p:nvPr/>
        </p:nvSpPr>
        <p:spPr>
          <a:xfrm>
            <a:off x="6000750" y="1901260"/>
            <a:ext cx="61912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Shape 68"/>
          <p:cNvSpPr/>
          <p:nvPr/>
        </p:nvSpPr>
        <p:spPr>
          <a:xfrm>
            <a:off x="9078913" y="4206875"/>
            <a:ext cx="34925" cy="52388"/>
          </a:xfrm>
          <a:custGeom>
            <a:avLst/>
            <a:gdLst/>
            <a:ahLst/>
            <a:cxnLst/>
            <a:rect l="l" t="t" r="r" b="b"/>
            <a:pathLst>
              <a:path w="34925" h="52388">
                <a:moveTo>
                  <a:pt x="0" y="52388"/>
                </a:moveTo>
                <a:lnTo>
                  <a:pt x="0" y="8731"/>
                </a:lnTo>
                <a:arcTo hR="8731" wR="8731" stAng="10800000" swAng="5400000"/>
                <a:lnTo>
                  <a:pt x="26194" y="0"/>
                </a:lnTo>
                <a:arcTo hR="8731" wR="8731" stAng="16200000" swAng="5400000"/>
                <a:lnTo>
                  <a:pt x="34925" y="52388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5" name="Shape 69"/>
          <p:cNvSpPr/>
          <p:nvPr/>
        </p:nvSpPr>
        <p:spPr>
          <a:xfrm>
            <a:off x="9113838" y="4224338"/>
            <a:ext cx="52388" cy="78581"/>
          </a:xfrm>
          <a:custGeom>
            <a:avLst/>
            <a:gdLst/>
            <a:ahLst/>
            <a:cxnLst/>
            <a:rect l="l" t="t" r="r" b="b"/>
            <a:pathLst>
              <a:path w="52388" h="78581">
                <a:moveTo>
                  <a:pt x="0" y="0"/>
                </a:moveTo>
                <a:arcTo hR="52388" wR="52388" stAng="16200000" swAng="5400000"/>
                <a:lnTo>
                  <a:pt x="52388" y="78581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6" name="Shape 70"/>
          <p:cNvSpPr/>
          <p:nvPr/>
        </p:nvSpPr>
        <p:spPr>
          <a:xfrm>
            <a:off x="9026525" y="4224338"/>
            <a:ext cx="52388" cy="78581"/>
          </a:xfrm>
          <a:custGeom>
            <a:avLst/>
            <a:gdLst/>
            <a:ahLst/>
            <a:cxnLst/>
            <a:rect l="l" t="t" r="r" b="b"/>
            <a:pathLst>
              <a:path w="52388" h="78581">
                <a:moveTo>
                  <a:pt x="0" y="78581"/>
                </a:moveTo>
                <a:lnTo>
                  <a:pt x="0" y="52388"/>
                </a:lnTo>
                <a:arcTo hR="52388" wR="52388" stAng="10800000" swAng="5400000"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7" name="Shape 71"/>
          <p:cNvSpPr/>
          <p:nvPr/>
        </p:nvSpPr>
        <p:spPr>
          <a:xfrm>
            <a:off x="9009063" y="4302919"/>
            <a:ext cx="174625" cy="34925"/>
          </a:xfrm>
          <a:prstGeom prst="roundRect">
            <a:avLst>
              <a:gd name="adj" fmla="val 25000"/>
            </a:avLst>
          </a:pr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8" name="Text 72"/>
          <p:cNvSpPr/>
          <p:nvPr/>
        </p:nvSpPr>
        <p:spPr>
          <a:xfrm>
            <a:off x="9296400" y="4169294"/>
            <a:ext cx="28956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运维与能源管理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Text 73"/>
          <p:cNvSpPr/>
          <p:nvPr/>
        </p:nvSpPr>
        <p:spPr>
          <a:xfrm>
            <a:off x="8991600" y="4548487"/>
            <a:ext cx="3200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发电、自用、余电和节省逐月对账，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Text 74"/>
          <p:cNvSpPr/>
          <p:nvPr/>
        </p:nvSpPr>
        <p:spPr>
          <a:xfrm>
            <a:off x="8991600" y="4767562"/>
            <a:ext cx="3200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报告给贵司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Text 75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 AI 生成的示意图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1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0" name="Text 8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696700" y="299085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3" name="Text 11"/>
          <p:cNvSpPr/>
          <p:nvPr/>
        </p:nvSpPr>
        <p:spPr>
          <a:xfrm>
            <a:off x="11696700" y="321725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696700" y="341727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自投每 MW 年省约 44 万元，EMC 不出钱年省约 13 万元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676400"/>
            <a:ext cx="3505200" cy="3429000"/>
          </a:xfrm>
          <a:prstGeom prst="roundRect">
            <a:avLst>
              <a:gd name="adj" fmla="val 3333"/>
            </a:avLst>
          </a:prstGeom>
          <a:solidFill>
            <a:srgbClr val="F3F0EA"/>
          </a:solidFill>
          <a:ln/>
        </p:spPr>
      </p:sp>
      <p:sp>
        <p:nvSpPr>
          <p:cNvPr id="23" name="Text 21"/>
          <p:cNvSpPr/>
          <p:nvPr/>
        </p:nvSpPr>
        <p:spPr>
          <a:xfrm>
            <a:off x="838200" y="1855443"/>
            <a:ext cx="113538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贵司自投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38200" y="2157350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适合：资金充裕，想拿全部节省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838200" y="2804689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江苏每 MW 一年省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38200" y="3039073"/>
            <a:ext cx="113538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44.0 万元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838200" y="3461914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节省全部归贵司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838200" y="3752850"/>
            <a:ext cx="3048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29" name="Text 27"/>
          <p:cNvSpPr/>
          <p:nvPr/>
        </p:nvSpPr>
        <p:spPr>
          <a:xfrm>
            <a:off x="838200" y="3833389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谁出钱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38200" y="3996037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贵司，约 270 万元/MW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838200" y="4191000"/>
            <a:ext cx="3048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32" name="Text 30"/>
          <p:cNvSpPr/>
          <p:nvPr/>
        </p:nvSpPr>
        <p:spPr>
          <a:xfrm>
            <a:off x="838200" y="4271539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发电和设备风险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838200" y="4434187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贵司承担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38200" y="4629150"/>
            <a:ext cx="3048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35" name="Text 33"/>
          <p:cNvSpPr/>
          <p:nvPr/>
        </p:nvSpPr>
        <p:spPr>
          <a:xfrm>
            <a:off x="838200" y="4709689"/>
            <a:ext cx="11353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期满以后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38200" y="4872337"/>
            <a:ext cx="11353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资产一直归贵司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4248150" y="1676400"/>
            <a:ext cx="3505200" cy="3429000"/>
          </a:xfrm>
          <a:prstGeom prst="roundRect">
            <a:avLst>
              <a:gd name="adj" fmla="val 3333"/>
            </a:avLst>
          </a:prstGeom>
          <a:solidFill>
            <a:srgbClr val="F3F0EA"/>
          </a:solidFill>
          <a:ln/>
        </p:spPr>
      </p:sp>
      <p:sp>
        <p:nvSpPr>
          <p:cNvPr id="38" name="Text 36"/>
          <p:cNvSpPr/>
          <p:nvPr/>
        </p:nvSpPr>
        <p:spPr>
          <a:xfrm>
            <a:off x="4476750" y="1855443"/>
            <a:ext cx="771525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合同能源管理（EMC）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4476750" y="2157350"/>
            <a:ext cx="7715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适合：不想占用资金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4476750" y="2400300"/>
            <a:ext cx="981075" cy="266700"/>
          </a:xfrm>
          <a:prstGeom prst="roundRect">
            <a:avLst>
              <a:gd name="adj" fmla="val 50000"/>
            </a:avLst>
          </a:prstGeom>
          <a:solidFill>
            <a:srgbClr val="B8412C"/>
          </a:solidFill>
          <a:ln/>
        </p:spPr>
      </p:sp>
      <p:sp>
        <p:nvSpPr>
          <p:cNvPr id="41" name="Text 39"/>
          <p:cNvSpPr/>
          <p:nvPr/>
        </p:nvSpPr>
        <p:spPr>
          <a:xfrm>
            <a:off x="0" y="2462150"/>
            <a:ext cx="99345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贵司出资 0 元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4476750" y="2804689"/>
            <a:ext cx="7715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江苏每 MW 一年省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4476750" y="3039073"/>
            <a:ext cx="77152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 12.9 万元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4476750" y="3461914"/>
            <a:ext cx="7715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 7.35 折结算，余电归投资方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4476750" y="3752850"/>
            <a:ext cx="3048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6" name="Text 44"/>
          <p:cNvSpPr/>
          <p:nvPr/>
        </p:nvSpPr>
        <p:spPr>
          <a:xfrm>
            <a:off x="4476750" y="3833389"/>
            <a:ext cx="7715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谁出钱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4476750" y="3996037"/>
            <a:ext cx="7715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投资方，贵司不出钱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4476750" y="4191000"/>
            <a:ext cx="3048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9" name="Text 47"/>
          <p:cNvSpPr/>
          <p:nvPr/>
        </p:nvSpPr>
        <p:spPr>
          <a:xfrm>
            <a:off x="4476750" y="4271539"/>
            <a:ext cx="7715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发电和设备风险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4476750" y="4434187"/>
            <a:ext cx="7715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投资方承担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4476750" y="4629150"/>
            <a:ext cx="3048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52" name="Text 50"/>
          <p:cNvSpPr/>
          <p:nvPr/>
        </p:nvSpPr>
        <p:spPr>
          <a:xfrm>
            <a:off x="4476750" y="4709689"/>
            <a:ext cx="7715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期满以后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4476750" y="4872337"/>
            <a:ext cx="7715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公开样本 20 年后移交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7886700" y="1676400"/>
            <a:ext cx="3505200" cy="3429000"/>
          </a:xfrm>
          <a:prstGeom prst="roundRect">
            <a:avLst>
              <a:gd name="adj" fmla="val 3333"/>
            </a:avLst>
          </a:prstGeom>
          <a:solidFill>
            <a:srgbClr val="F3F0EA"/>
          </a:solidFill>
          <a:ln/>
        </p:spPr>
      </p:sp>
      <p:sp>
        <p:nvSpPr>
          <p:cNvPr id="55" name="Text 53"/>
          <p:cNvSpPr/>
          <p:nvPr/>
        </p:nvSpPr>
        <p:spPr>
          <a:xfrm>
            <a:off x="8115300" y="1855443"/>
            <a:ext cx="40767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融资租赁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8115300" y="2157350"/>
            <a:ext cx="4076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适合：想要资产，愿意分期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8115300" y="2804689"/>
            <a:ext cx="4076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江苏每 MW 一年省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Text 56"/>
          <p:cNvSpPr/>
          <p:nvPr/>
        </p:nvSpPr>
        <p:spPr>
          <a:xfrm>
            <a:off x="8115300" y="3039073"/>
            <a:ext cx="407670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44.0 万元减租金</a:t>
            </a:r>
            <a:endParaRPr lang="en-US" sz="21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8115300" y="3461914"/>
            <a:ext cx="4076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节省扣除租金后归贵司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8115300" y="3752850"/>
            <a:ext cx="3048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61" name="Text 59"/>
          <p:cNvSpPr/>
          <p:nvPr/>
        </p:nvSpPr>
        <p:spPr>
          <a:xfrm>
            <a:off x="8115300" y="3833389"/>
            <a:ext cx="4076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谁出钱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8115300" y="3996037"/>
            <a:ext cx="4076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融资方先付，贵司分期付租金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8115300" y="4191000"/>
            <a:ext cx="3048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64" name="Text 62"/>
          <p:cNvSpPr/>
          <p:nvPr/>
        </p:nvSpPr>
        <p:spPr>
          <a:xfrm>
            <a:off x="8115300" y="4271539"/>
            <a:ext cx="4076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发电和设备风险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Text 63"/>
          <p:cNvSpPr/>
          <p:nvPr/>
        </p:nvSpPr>
        <p:spPr>
          <a:xfrm>
            <a:off x="8115300" y="4434187"/>
            <a:ext cx="4076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贵司承担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Shape 64"/>
          <p:cNvSpPr/>
          <p:nvPr/>
        </p:nvSpPr>
        <p:spPr>
          <a:xfrm>
            <a:off x="8115300" y="4629150"/>
            <a:ext cx="3048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67" name="Text 65"/>
          <p:cNvSpPr/>
          <p:nvPr/>
        </p:nvSpPr>
        <p:spPr>
          <a:xfrm>
            <a:off x="8115300" y="4709689"/>
            <a:ext cx="4076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期满以后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8115300" y="4872337"/>
            <a:ext cx="4076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按租赁合同取得资产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609600" y="5257800"/>
            <a:ext cx="10782300" cy="609600"/>
          </a:xfrm>
          <a:prstGeom prst="roundRect">
            <a:avLst>
              <a:gd name="adj" fmla="val 15625"/>
            </a:avLst>
          </a:prstGeom>
          <a:solidFill>
            <a:srgbClr val="E6EDF1"/>
          </a:solidFill>
          <a:ln/>
        </p:spPr>
      </p:sp>
      <p:sp>
        <p:nvSpPr>
          <p:cNvPr id="70" name="Shape 68"/>
          <p:cNvSpPr/>
          <p:nvPr/>
        </p:nvSpPr>
        <p:spPr>
          <a:xfrm>
            <a:off x="885825" y="5600700"/>
            <a:ext cx="53543" cy="34493"/>
          </a:xfrm>
          <a:custGeom>
            <a:avLst/>
            <a:gdLst/>
            <a:ahLst/>
            <a:cxnLst/>
            <a:rect l="l" t="t" r="r" b="b"/>
            <a:pathLst>
              <a:path w="53543" h="34493">
                <a:moveTo>
                  <a:pt x="0" y="9525"/>
                </a:moveTo>
                <a:lnTo>
                  <a:pt x="19050" y="28575"/>
                </a:lnTo>
                <a:arcTo hR="20206" wR="20206" stAng="8100000" swAng="-10800000"/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846569" y="5476870"/>
            <a:ext cx="134506" cy="134510"/>
          </a:xfrm>
          <a:custGeom>
            <a:avLst/>
            <a:gdLst/>
            <a:ahLst/>
            <a:cxnLst/>
            <a:rect l="l" t="t" r="r" b="b"/>
            <a:pathLst>
              <a:path w="134506" h="134510">
                <a:moveTo>
                  <a:pt x="67831" y="104780"/>
                </a:moveTo>
                <a:lnTo>
                  <a:pt x="91643" y="128592"/>
                </a:lnTo>
                <a:arcTo hR="20206" wR="20206" stAng="8100000" swAng="-10800000"/>
                <a:lnTo>
                  <a:pt x="83261" y="63060"/>
                </a:lnTo>
                <a:arcTo hR="28575" wR="28575" stAng="18897861" swAng="-5395722"/>
                <a:lnTo>
                  <a:pt x="34493" y="71442"/>
                </a:lnTo>
                <a:arcTo hR="20206" wR="20206" stAng="2700000" swAng="10800000"/>
                <a:lnTo>
                  <a:pt x="32683" y="16102"/>
                </a:lnTo>
                <a:arcTo hR="55150" wR="55150" stAng="13504501" swAng="4547985"/>
                <a:lnTo>
                  <a:pt x="104407" y="10482"/>
                </a:lnTo>
                <a:arcTo hR="19050" wR="19050" stAng="7266804" swAng="-2535412"/>
                <a:lnTo>
                  <a:pt x="134506" y="9530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971550" y="5476875"/>
            <a:ext cx="19050" cy="104775"/>
          </a:xfrm>
          <a:custGeom>
            <a:avLst/>
            <a:gdLst/>
            <a:ahLst/>
            <a:cxnLst/>
            <a:rect l="l" t="t" r="r" b="b"/>
            <a:pathLst>
              <a:path w="19050" h="104775">
                <a:moveTo>
                  <a:pt x="9525" y="0"/>
                </a:moveTo>
                <a:lnTo>
                  <a:pt x="19050" y="104775"/>
                </a:lnTo>
                <a:lnTo>
                  <a:pt x="0" y="104775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800100" y="5476875"/>
            <a:ext cx="96406" cy="172606"/>
          </a:xfrm>
          <a:custGeom>
            <a:avLst/>
            <a:gdLst/>
            <a:ahLst/>
            <a:cxnLst/>
            <a:rect l="l" t="t" r="r" b="b"/>
            <a:pathLst>
              <a:path w="96406" h="172606">
                <a:moveTo>
                  <a:pt x="9525" y="0"/>
                </a:moveTo>
                <a:lnTo>
                  <a:pt x="0" y="104775"/>
                </a:lnTo>
                <a:lnTo>
                  <a:pt x="61912" y="166688"/>
                </a:lnTo>
                <a:arcTo hR="20206" wR="20206" stAng="8100000" swAng="-10800000"/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809625" y="5486400"/>
            <a:ext cx="76200" cy="7144"/>
          </a:xfrm>
          <a:custGeom>
            <a:avLst/>
            <a:gdLst/>
            <a:ahLst/>
            <a:cxnLst/>
            <a:rect l="l" t="t" r="r" b="b"/>
            <a:pathLst>
              <a:path w="76200" h="7144">
                <a:moveTo>
                  <a:pt x="0" y="0"/>
                </a:moveTo>
                <a:lnTo>
                  <a:pt x="76200" y="0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1162050" y="5377162"/>
            <a:ext cx="110299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7.35 折、20 年是一家上市公司公告里的单个样本，不是行业标准。媒体报道江苏 EMC 折扣已从六折收窄到八折，贵司的折扣按贵司电价和屋顶条件谈。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来源：莱宝高科 EMC 公告（2024-10-30，企业口径），界面新闻（2026-06-23）。EMC 栏：108 万 kWh × 0.45 × 26.5% ≈ 12.9 万元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2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0" name="Text 8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696700" y="299085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3" name="Text 11"/>
          <p:cNvSpPr/>
          <p:nvPr/>
        </p:nvSpPr>
        <p:spPr>
          <a:xfrm>
            <a:off x="11696700" y="321725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696700" y="341727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同类厂房已经在做：公开记录里的五个参照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16744" y="1645444"/>
            <a:ext cx="881063" cy="214313"/>
          </a:xfrm>
          <a:prstGeom prst="roundRect">
            <a:avLst>
              <a:gd name="adj" fmla="val 50000"/>
            </a:avLst>
          </a:pr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0" y="1690264"/>
            <a:ext cx="21145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均非我方项目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1981200"/>
            <a:ext cx="10782300" cy="590550"/>
          </a:xfrm>
          <a:prstGeom prst="roundRect">
            <a:avLst>
              <a:gd name="adj" fmla="val 16129"/>
            </a:avLst>
          </a:prstGeom>
          <a:solidFill>
            <a:srgbClr val="F3F0EA"/>
          </a:solidFill>
          <a:ln/>
        </p:spPr>
      </p:sp>
      <p:sp>
        <p:nvSpPr>
          <p:cNvPr id="25" name="Shape 23"/>
          <p:cNvSpPr/>
          <p:nvPr/>
        </p:nvSpPr>
        <p:spPr>
          <a:xfrm>
            <a:off x="10572750" y="2162175"/>
            <a:ext cx="66675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26" name="Text 24"/>
          <p:cNvSpPr/>
          <p:nvPr/>
        </p:nvSpPr>
        <p:spPr>
          <a:xfrm>
            <a:off x="9620250" y="2214139"/>
            <a:ext cx="25717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19150" y="2105025"/>
            <a:ext cx="342900" cy="3429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8" name="Shape 26"/>
          <p:cNvSpPr/>
          <p:nvPr/>
        </p:nvSpPr>
        <p:spPr>
          <a:xfrm>
            <a:off x="990600" y="2308225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1022350" y="2308225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19162" y="2205037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0" y="127000"/>
                </a:moveTo>
                <a:arcTo hR="15875" wR="15875" stAng="10800000" swAng="-5400000"/>
                <a:lnTo>
                  <a:pt x="127000" y="142875"/>
                </a:lnTo>
                <a:arcTo hR="15875" wR="15875" stAng="5400000" swAng="-5400000"/>
                <a:lnTo>
                  <a:pt x="142875" y="43656"/>
                </a:lnTo>
                <a:arcTo hR="3969" wR="3969" stAng="3629" swAng="-7356486"/>
                <a:lnTo>
                  <a:pt x="101354" y="62881"/>
                </a:lnTo>
                <a:arcTo hR="3969" wR="3969" stAng="3447142" swAng="7356486"/>
                <a:lnTo>
                  <a:pt x="95250" y="43656"/>
                </a:lnTo>
                <a:arcTo hR="3969" wR="3969" stAng="3629" swAng="-7356486"/>
                <a:lnTo>
                  <a:pt x="53737" y="62881"/>
                </a:lnTo>
                <a:arcTo hR="3969" wR="3969" stAng="3438971" swAng="7369063"/>
                <a:lnTo>
                  <a:pt x="47625" y="15875"/>
                </a:lnTo>
                <a:arcTo hR="15875" wR="15875" stAng="0" swAng="-5400000"/>
                <a:lnTo>
                  <a:pt x="15875" y="0"/>
                </a:lnTo>
                <a:arcTo hR="15875" wR="15875" stAng="16200000" swAng="-5400000"/>
                <a:close/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58850" y="2308225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295400" y="2082235"/>
            <a:ext cx="10896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深圳莱宝高科光明工厂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295400" y="231927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光伏 2.541 MWp，EMC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5143500" y="2178208"/>
            <a:ext cx="7048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预计年省约 62.90 万元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09600" y="2647950"/>
            <a:ext cx="10782300" cy="590550"/>
          </a:xfrm>
          <a:prstGeom prst="roundRect">
            <a:avLst>
              <a:gd name="adj" fmla="val 16129"/>
            </a:avLst>
          </a:prstGeom>
          <a:solidFill>
            <a:srgbClr val="F3F0EA"/>
          </a:solidFill>
          <a:ln/>
        </p:spPr>
      </p:sp>
      <p:sp>
        <p:nvSpPr>
          <p:cNvPr id="36" name="Shape 34"/>
          <p:cNvSpPr/>
          <p:nvPr/>
        </p:nvSpPr>
        <p:spPr>
          <a:xfrm>
            <a:off x="10458450" y="2828925"/>
            <a:ext cx="78105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37" name="Text 35"/>
          <p:cNvSpPr/>
          <p:nvPr/>
        </p:nvSpPr>
        <p:spPr>
          <a:xfrm>
            <a:off x="9505950" y="2880889"/>
            <a:ext cx="2686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区政府发布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Shape 36"/>
          <p:cNvSpPr/>
          <p:nvPr/>
        </p:nvSpPr>
        <p:spPr>
          <a:xfrm>
            <a:off x="819150" y="2771775"/>
            <a:ext cx="342900" cy="3429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39" name="Shape 37"/>
          <p:cNvSpPr/>
          <p:nvPr/>
        </p:nvSpPr>
        <p:spPr>
          <a:xfrm>
            <a:off x="990600" y="2974975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022350" y="2974975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919162" y="287178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42875" h="142875">
                <a:moveTo>
                  <a:pt x="0" y="127000"/>
                </a:moveTo>
                <a:arcTo hR="15875" wR="15875" stAng="10800000" swAng="-5400000"/>
                <a:lnTo>
                  <a:pt x="127000" y="142875"/>
                </a:lnTo>
                <a:arcTo hR="15875" wR="15875" stAng="5400000" swAng="-5400000"/>
                <a:lnTo>
                  <a:pt x="142875" y="43656"/>
                </a:lnTo>
                <a:arcTo hR="3969" wR="3969" stAng="3629" swAng="-7356486"/>
                <a:lnTo>
                  <a:pt x="101354" y="62881"/>
                </a:lnTo>
                <a:arcTo hR="3969" wR="3969" stAng="3447142" swAng="7356486"/>
                <a:lnTo>
                  <a:pt x="95250" y="43656"/>
                </a:lnTo>
                <a:arcTo hR="3969" wR="3969" stAng="3629" swAng="-7356486"/>
                <a:lnTo>
                  <a:pt x="53737" y="62881"/>
                </a:lnTo>
                <a:arcTo hR="3969" wR="3969" stAng="3438971" swAng="7369063"/>
                <a:lnTo>
                  <a:pt x="47625" y="15875"/>
                </a:lnTo>
                <a:arcTo hR="15875" wR="15875" stAng="0" swAng="-5400000"/>
                <a:lnTo>
                  <a:pt x="15875" y="0"/>
                </a:lnTo>
                <a:arcTo hR="15875" wR="15875" stAng="16200000" swAng="-5400000"/>
                <a:close/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958850" y="2974975"/>
            <a:ext cx="5953" cy="5953"/>
          </a:xfrm>
          <a:custGeom>
            <a:avLst/>
            <a:gdLst/>
            <a:ahLst/>
            <a:cxnLst/>
            <a:rect l="l" t="t" r="r" b="b"/>
            <a:pathLst>
              <a:path w="5953" h="5953">
                <a:moveTo>
                  <a:pt x="0" y="0"/>
                </a:moveTo>
                <a:lnTo>
                  <a:pt x="79" y="0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1295400" y="2748985"/>
            <a:ext cx="10896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常州钟楼金瑞达园区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1295400" y="298602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光伏约 1.6 MW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5143500" y="2844958"/>
            <a:ext cx="7048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146.7 万 kWh，年省约 36 万元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09600" y="3314700"/>
            <a:ext cx="10782300" cy="590550"/>
          </a:xfrm>
          <a:prstGeom prst="roundRect">
            <a:avLst>
              <a:gd name="adj" fmla="val 16129"/>
            </a:avLst>
          </a:prstGeom>
          <a:solidFill>
            <a:srgbClr val="F3F0EA"/>
          </a:solidFill>
          <a:ln/>
        </p:spPr>
      </p:sp>
      <p:sp>
        <p:nvSpPr>
          <p:cNvPr id="47" name="Shape 45"/>
          <p:cNvSpPr/>
          <p:nvPr/>
        </p:nvSpPr>
        <p:spPr>
          <a:xfrm>
            <a:off x="10458450" y="3495675"/>
            <a:ext cx="78105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48" name="Text 46"/>
          <p:cNvSpPr/>
          <p:nvPr/>
        </p:nvSpPr>
        <p:spPr>
          <a:xfrm>
            <a:off x="9505950" y="3547639"/>
            <a:ext cx="2686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区政府发布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819150" y="3438525"/>
            <a:ext cx="342900" cy="3429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50" name="Shape 48"/>
          <p:cNvSpPr/>
          <p:nvPr/>
        </p:nvSpPr>
        <p:spPr>
          <a:xfrm>
            <a:off x="958850" y="3570288"/>
            <a:ext cx="31750" cy="79375"/>
          </a:xfrm>
          <a:custGeom>
            <a:avLst/>
            <a:gdLst/>
            <a:ahLst/>
            <a:cxnLst/>
            <a:rect l="l" t="t" r="r" b="b"/>
            <a:pathLst>
              <a:path w="31750" h="79375">
                <a:moveTo>
                  <a:pt x="23813" y="0"/>
                </a:moveTo>
                <a:lnTo>
                  <a:pt x="0" y="39688"/>
                </a:lnTo>
                <a:lnTo>
                  <a:pt x="31750" y="39688"/>
                </a:lnTo>
                <a:lnTo>
                  <a:pt x="7938" y="79375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999053" y="3562350"/>
            <a:ext cx="39172" cy="95250"/>
          </a:xfrm>
          <a:custGeom>
            <a:avLst/>
            <a:gdLst/>
            <a:ahLst/>
            <a:cxnLst/>
            <a:rect l="l" t="t" r="r" b="b"/>
            <a:pathLst>
              <a:path w="39172" h="95250">
                <a:moveTo>
                  <a:pt x="14216" y="0"/>
                </a:moveTo>
                <a:lnTo>
                  <a:pt x="23297" y="0"/>
                </a:lnTo>
                <a:arcTo hR="15875" wR="15875" stAng="16200000" swAng="5400000"/>
                <a:lnTo>
                  <a:pt x="39172" y="79375"/>
                </a:lnTo>
                <a:arcTo hR="15875" wR="15875" stAng="0" swAng="5400000"/>
                <a:lnTo>
                  <a:pt x="0" y="95250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1069975" y="3594100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31750"/>
                </a:moveTo>
                <a:lnTo>
                  <a:pt x="0" y="0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911225" y="3562350"/>
            <a:ext cx="39180" cy="95250"/>
          </a:xfrm>
          <a:custGeom>
            <a:avLst/>
            <a:gdLst/>
            <a:ahLst/>
            <a:cxnLst/>
            <a:rect l="l" t="t" r="r" b="b"/>
            <a:pathLst>
              <a:path w="39180" h="95250">
                <a:moveTo>
                  <a:pt x="24924" y="95250"/>
                </a:moveTo>
                <a:lnTo>
                  <a:pt x="15875" y="95250"/>
                </a:lnTo>
                <a:arcTo hR="15875" wR="15875" stAng="5400000" swAng="5400000"/>
                <a:lnTo>
                  <a:pt x="0" y="15875"/>
                </a:lnTo>
                <a:arcTo hR="15875" wR="15875" stAng="10800000" swAng="5400000"/>
                <a:lnTo>
                  <a:pt x="39180" y="0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295400" y="3415735"/>
            <a:ext cx="10896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常州钟楼智谷工场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Text 53"/>
          <p:cNvSpPr/>
          <p:nvPr/>
        </p:nvSpPr>
        <p:spPr>
          <a:xfrm>
            <a:off x="1295400" y="365277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光伏 0.9 MWp + 储能 1.33 MW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Text 54"/>
          <p:cNvSpPr/>
          <p:nvPr/>
        </p:nvSpPr>
        <p:spPr>
          <a:xfrm>
            <a:off x="5143500" y="3511708"/>
            <a:ext cx="7048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年化收益超过 20 万元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609600" y="3981450"/>
            <a:ext cx="10782300" cy="590550"/>
          </a:xfrm>
          <a:prstGeom prst="roundRect">
            <a:avLst>
              <a:gd name="adj" fmla="val 16129"/>
            </a:avLst>
          </a:prstGeom>
          <a:solidFill>
            <a:srgbClr val="F3F0EA"/>
          </a:solidFill>
          <a:ln/>
        </p:spPr>
      </p:sp>
      <p:sp>
        <p:nvSpPr>
          <p:cNvPr id="58" name="Shape 56"/>
          <p:cNvSpPr/>
          <p:nvPr/>
        </p:nvSpPr>
        <p:spPr>
          <a:xfrm>
            <a:off x="10344150" y="4162425"/>
            <a:ext cx="895350" cy="2286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/>
        </p:spPr>
      </p:sp>
      <p:sp>
        <p:nvSpPr>
          <p:cNvPr id="59" name="Text 57"/>
          <p:cNvSpPr/>
          <p:nvPr/>
        </p:nvSpPr>
        <p:spPr>
          <a:xfrm>
            <a:off x="9391650" y="4214389"/>
            <a:ext cx="2800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供电公司口径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819150" y="4105275"/>
            <a:ext cx="342900" cy="3429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1" name="Shape 59"/>
          <p:cNvSpPr/>
          <p:nvPr/>
        </p:nvSpPr>
        <p:spPr>
          <a:xfrm>
            <a:off x="919135" y="4197329"/>
            <a:ext cx="142929" cy="158791"/>
          </a:xfrm>
          <a:custGeom>
            <a:avLst/>
            <a:gdLst/>
            <a:ahLst/>
            <a:cxnLst/>
            <a:rect l="l" t="t" r="r" b="b"/>
            <a:pathLst>
              <a:path w="142929" h="158791">
                <a:moveTo>
                  <a:pt x="7965" y="95271"/>
                </a:moveTo>
                <a:arcTo hR="7938" wR="7938" stAng="5388279" swAng="7754754"/>
                <a:lnTo>
                  <a:pt x="80355" y="1370"/>
                </a:lnTo>
                <a:arcTo hR="3969" wR="3969" stAng="13254236" swAng="9268521"/>
                <a:lnTo>
                  <a:pt x="71941" y="52805"/>
                </a:lnTo>
                <a:arcTo hR="7938" wR="7938" stAng="12029258" swAng="-6640439"/>
                <a:lnTo>
                  <a:pt x="134965" y="63521"/>
                </a:lnTo>
                <a:arcTo hR="7938" wR="7938" stAng="16188279" swAng="7754754"/>
                <a:lnTo>
                  <a:pt x="62575" y="157421"/>
                </a:lnTo>
                <a:arcTo hR="3969" wR="3969" stAng="2454236" swAng="9268521"/>
                <a:lnTo>
                  <a:pt x="70988" y="105986"/>
                </a:lnTo>
                <a:arcTo hR="7938" wR="7938" stAng="1229258" swAng="-6640439"/>
                <a:close/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295400" y="4082485"/>
            <a:ext cx="10896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扬州高邮泰晶厂区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1295400" y="431952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光伏 4 万 kW + 储能 80.25 MWh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5143500" y="4178458"/>
            <a:ext cx="7048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年省约 2000 万元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609600" y="4648200"/>
            <a:ext cx="10782300" cy="590550"/>
          </a:xfrm>
          <a:prstGeom prst="roundRect">
            <a:avLst>
              <a:gd name="adj" fmla="val 16129"/>
            </a:avLst>
          </a:prstGeom>
          <a:solidFill>
            <a:srgbClr val="F3F0EA"/>
          </a:solidFill>
          <a:ln/>
        </p:spPr>
      </p:sp>
      <p:sp>
        <p:nvSpPr>
          <p:cNvPr id="66" name="Shape 64"/>
          <p:cNvSpPr/>
          <p:nvPr/>
        </p:nvSpPr>
        <p:spPr>
          <a:xfrm>
            <a:off x="609600" y="4648200"/>
            <a:ext cx="133350" cy="590550"/>
          </a:xfrm>
          <a:custGeom>
            <a:avLst/>
            <a:gdLst/>
            <a:ahLst/>
            <a:cxnLst/>
            <a:rect l="l" t="t" r="r" b="b"/>
            <a:pathLst>
              <a:path w="133350" h="590550">
                <a:moveTo>
                  <a:pt x="95250" y="0"/>
                </a:moveTo>
                <a:arcTo hR="95250" wR="95250" stAng="16200000" swAng="-5400000"/>
                <a:lnTo>
                  <a:pt x="0" y="495300"/>
                </a:lnTo>
                <a:arcTo hR="95250" wR="95250" stAng="10800000" swAng="-5400000"/>
                <a:lnTo>
                  <a:pt x="133350" y="590550"/>
                </a:lnTo>
                <a:arcTo hR="95250" wR="95250" stAng="5400000" swAng="5400000"/>
                <a:lnTo>
                  <a:pt x="38100" y="95250"/>
                </a:lnTo>
                <a:arcTo hR="95250" wR="95250" stAng="10800000" swAng="5400000"/>
                <a:close/>
              </a:path>
            </a:pathLst>
          </a:custGeom>
          <a:solidFill>
            <a:srgbClr val="B8412C"/>
          </a:solidFill>
          <a:ln/>
        </p:spPr>
      </p:sp>
      <p:sp>
        <p:nvSpPr>
          <p:cNvPr id="67" name="Shape 65"/>
          <p:cNvSpPr/>
          <p:nvPr/>
        </p:nvSpPr>
        <p:spPr>
          <a:xfrm>
            <a:off x="10458450" y="4829175"/>
            <a:ext cx="781050" cy="228600"/>
          </a:xfrm>
          <a:prstGeom prst="roundRect">
            <a:avLst>
              <a:gd name="adj" fmla="val 50000"/>
            </a:avLst>
          </a:prstGeom>
          <a:solidFill>
            <a:srgbClr val="B8412C"/>
          </a:solidFill>
          <a:ln/>
        </p:spPr>
      </p:sp>
      <p:sp>
        <p:nvSpPr>
          <p:cNvPr id="68" name="Text 66"/>
          <p:cNvSpPr/>
          <p:nvPr/>
        </p:nvSpPr>
        <p:spPr>
          <a:xfrm>
            <a:off x="9505950" y="4881139"/>
            <a:ext cx="26860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会计师审计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819150" y="4772025"/>
            <a:ext cx="342900" cy="342900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70" name="Shape 68"/>
          <p:cNvSpPr/>
          <p:nvPr/>
        </p:nvSpPr>
        <p:spPr>
          <a:xfrm>
            <a:off x="927100" y="4864100"/>
            <a:ext cx="127000" cy="158750"/>
          </a:xfrm>
          <a:custGeom>
            <a:avLst/>
            <a:gdLst/>
            <a:ahLst/>
            <a:cxnLst/>
            <a:rect l="l" t="t" r="r" b="b"/>
            <a:pathLst>
              <a:path w="127000" h="158750">
                <a:moveTo>
                  <a:pt x="15875" y="158750"/>
                </a:moveTo>
                <a:arcTo hR="15875" wR="15875" stAng="5400000" swAng="5400000"/>
                <a:lnTo>
                  <a:pt x="0" y="15875"/>
                </a:lnTo>
                <a:arcTo hR="15875" wR="15875" stAng="10800000" swAng="5400000"/>
                <a:lnTo>
                  <a:pt x="79375" y="0"/>
                </a:lnTo>
                <a:arcTo hR="19050" wR="19050" stAng="16194428" swAng="2711764"/>
                <a:lnTo>
                  <a:pt x="121380" y="34084"/>
                </a:lnTo>
                <a:arcTo hR="19050" wR="19050" stAng="18889766" swAng="2715819"/>
                <a:lnTo>
                  <a:pt x="127000" y="142875"/>
                </a:lnTo>
                <a:arcTo hR="15875" wR="15875" stAng="0" swAng="5400000"/>
                <a:close/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06475" y="4864100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0"/>
                </a:moveTo>
                <a:lnTo>
                  <a:pt x="0" y="39688"/>
                </a:lnTo>
                <a:arcTo hR="7938" wR="7938" stAng="10800000" swAng="-5400000"/>
                <a:lnTo>
                  <a:pt x="47625" y="47625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966787" y="4951413"/>
            <a:ext cx="47625" cy="31750"/>
          </a:xfrm>
          <a:custGeom>
            <a:avLst/>
            <a:gdLst/>
            <a:ahLst/>
            <a:cxnLst/>
            <a:rect l="l" t="t" r="r" b="b"/>
            <a:pathLst>
              <a:path w="47625" h="31750">
                <a:moveTo>
                  <a:pt x="0" y="15875"/>
                </a:moveTo>
                <a:lnTo>
                  <a:pt x="15875" y="31750"/>
                </a:lnTo>
                <a:lnTo>
                  <a:pt x="47625" y="0"/>
                </a:lnTo>
              </a:path>
            </a:pathLst>
          </a:custGeom>
          <a:noFill/>
          <a:ln w="15875">
            <a:solidFill>
              <a:srgbClr val="0E3B53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1295400" y="4749235"/>
            <a:ext cx="10896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亿晶光电江苏四座电站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1295400" y="4986275"/>
            <a:ext cx="10896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0.81 至 3.49 MW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5143500" y="4845208"/>
            <a:ext cx="70485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991 至 1098 小时，自用率 77.7% 至 91.0%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Shape 74"/>
          <p:cNvSpPr/>
          <p:nvPr/>
        </p:nvSpPr>
        <p:spPr>
          <a:xfrm>
            <a:off x="657225" y="5426075"/>
            <a:ext cx="95250" cy="95250"/>
          </a:xfrm>
          <a:custGeom>
            <a:avLst/>
            <a:gdLst/>
            <a:ahLst/>
            <a:cxnLst/>
            <a:rect l="l" t="t" r="r" b="b"/>
            <a:pathLst>
              <a:path w="95250" h="95250">
                <a:moveTo>
                  <a:pt x="71438" y="95250"/>
                </a:moveTo>
                <a:cubicBezTo>
                  <a:pt x="73025" y="87313"/>
                  <a:pt x="76994" y="81756"/>
                  <a:pt x="83344" y="75406"/>
                </a:cubicBezTo>
                <a:cubicBezTo>
                  <a:pt x="91281" y="68263"/>
                  <a:pt x="95250" y="57944"/>
                  <a:pt x="95250" y="47625"/>
                </a:cubicBezTo>
                <a:arcTo hR="47625" wR="47625" stAng="0" swAng="-10800000"/>
                <a:cubicBezTo>
                  <a:pt x="0" y="55563"/>
                  <a:pt x="1588" y="65088"/>
                  <a:pt x="11906" y="75406"/>
                </a:cubicBezTo>
                <a:cubicBezTo>
                  <a:pt x="17462" y="80963"/>
                  <a:pt x="22225" y="87313"/>
                  <a:pt x="23813" y="95250"/>
                </a:cubicBezTo>
              </a:path>
            </a:pathLst>
          </a:custGeom>
          <a:noFill/>
          <a:ln w="15875">
            <a:solidFill>
              <a:srgbClr val="55606A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681038" y="5553075"/>
            <a:ext cx="47625" cy="5953"/>
          </a:xfrm>
          <a:custGeom>
            <a:avLst/>
            <a:gdLst/>
            <a:ahLst/>
            <a:cxnLst/>
            <a:rect l="l" t="t" r="r" b="b"/>
            <a:pathLst>
              <a:path w="47625" h="5953">
                <a:moveTo>
                  <a:pt x="0" y="0"/>
                </a:moveTo>
                <a:lnTo>
                  <a:pt x="47625" y="0"/>
                </a:lnTo>
              </a:path>
            </a:pathLst>
          </a:custGeom>
          <a:noFill/>
          <a:ln w="15875">
            <a:solidFill>
              <a:srgbClr val="55606A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688975" y="5584825"/>
            <a:ext cx="31750" cy="5953"/>
          </a:xfrm>
          <a:custGeom>
            <a:avLst/>
            <a:gdLst/>
            <a:ahLst/>
            <a:cxnLst/>
            <a:rect l="l" t="t" r="r" b="b"/>
            <a:pathLst>
              <a:path w="31750" h="5953">
                <a:moveTo>
                  <a:pt x="0" y="0"/>
                </a:moveTo>
                <a:lnTo>
                  <a:pt x="31750" y="0"/>
                </a:lnTo>
              </a:path>
            </a:pathLst>
          </a:custGeom>
          <a:noFill/>
          <a:ln w="15875">
            <a:solidFill>
              <a:srgbClr val="55606A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895350" y="5425148"/>
            <a:ext cx="112966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参照只说明同类厂房做得成。贵司能省多少，按贵司的电费单、负荷曲线和屋顶条件算。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Text 78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来源：莱宝高科公告（2024-10-30），常州市钟楼区政府（2025-04-11），扬子晚报（2026-07-01），亿晶光电（2025-04-29）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3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14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0" name="Text 8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696700" y="39243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6" name="Text 14"/>
          <p:cNvSpPr/>
          <p:nvPr/>
        </p:nvSpPr>
        <p:spPr>
          <a:xfrm>
            <a:off x="11696700" y="41507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696700" y="43507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储能安全按强制国标和 65 号文做，事故教训写进设计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168110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09600" y="1924050"/>
            <a:ext cx="3200400" cy="1752600"/>
          </a:xfrm>
          <a:prstGeom prst="roundRect">
            <a:avLst>
              <a:gd name="adj" fmla="val 6522"/>
            </a:avLst>
          </a:prstGeom>
          <a:solidFill>
            <a:srgbClr val="F3F0EA"/>
          </a:solidFill>
          <a:ln/>
        </p:spPr>
      </p:sp>
      <p:sp>
        <p:nvSpPr>
          <p:cNvPr id="24" name="Shape 22"/>
          <p:cNvSpPr/>
          <p:nvPr/>
        </p:nvSpPr>
        <p:spPr>
          <a:xfrm>
            <a:off x="835025" y="2132009"/>
            <a:ext cx="139700" cy="174654"/>
          </a:xfrm>
          <a:custGeom>
            <a:avLst/>
            <a:gdLst/>
            <a:ahLst/>
            <a:cxnLst/>
            <a:rect l="l" t="t" r="r" b="b"/>
            <a:pathLst>
              <a:path w="139700" h="174654">
                <a:moveTo>
                  <a:pt x="139700" y="96048"/>
                </a:moveTo>
                <a:cubicBezTo>
                  <a:pt x="139700" y="139704"/>
                  <a:pt x="109141" y="161532"/>
                  <a:pt x="72819" y="174192"/>
                </a:cubicBezTo>
                <a:arcTo hR="8731" wR="8731" stAng="4276817" swAng="2348977"/>
                <a:cubicBezTo>
                  <a:pt x="30559" y="161532"/>
                  <a:pt x="0" y="139704"/>
                  <a:pt x="0" y="96048"/>
                </a:cubicBezTo>
                <a:lnTo>
                  <a:pt x="0" y="34929"/>
                </a:lnTo>
                <a:arcTo hR="8731" wR="8731" stAng="10800000" swAng="5400000"/>
                <a:cubicBezTo>
                  <a:pt x="26194" y="26198"/>
                  <a:pt x="48022" y="15720"/>
                  <a:pt x="63214" y="2449"/>
                </a:cubicBezTo>
                <a:arcTo hR="10216" wR="10216" stAng="13769437" swAng="4861127"/>
                <a:cubicBezTo>
                  <a:pt x="91765" y="15807"/>
                  <a:pt x="113506" y="26198"/>
                  <a:pt x="130969" y="26198"/>
                </a:cubicBezTo>
                <a:arcTo hR="8731" wR="8731" stAng="16200000" swAng="5400000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78681" y="2201863"/>
            <a:ext cx="52388" cy="34925"/>
          </a:xfrm>
          <a:custGeom>
            <a:avLst/>
            <a:gdLst/>
            <a:ahLst/>
            <a:cxnLst/>
            <a:rect l="l" t="t" r="r" b="b"/>
            <a:pathLst>
              <a:path w="52388" h="34925">
                <a:moveTo>
                  <a:pt x="0" y="17463"/>
                </a:moveTo>
                <a:lnTo>
                  <a:pt x="17463" y="34925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104900" y="2120335"/>
            <a:ext cx="11087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GB 44240-2024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800100" y="2438400"/>
            <a:ext cx="1009650" cy="228600"/>
          </a:xfrm>
          <a:prstGeom prst="roundRect">
            <a:avLst>
              <a:gd name="adj" fmla="val 50000"/>
            </a:avLst>
          </a:prstGeom>
          <a:solidFill>
            <a:srgbClr val="B8412C"/>
          </a:solidFill>
          <a:ln/>
        </p:spPr>
      </p:sp>
      <p:sp>
        <p:nvSpPr>
          <p:cNvPr id="28" name="Text 26"/>
          <p:cNvSpPr/>
          <p:nvPr/>
        </p:nvSpPr>
        <p:spPr>
          <a:xfrm>
            <a:off x="0" y="2490364"/>
            <a:ext cx="26098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强制性国家标准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800100" y="27863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2025-08-01 起实施。只选通过该标准检测的电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800100" y="299591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池，检测报告交贵司存档。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09600" y="3790950"/>
            <a:ext cx="3200400" cy="1752600"/>
          </a:xfrm>
          <a:prstGeom prst="roundRect">
            <a:avLst>
              <a:gd name="adj" fmla="val 6522"/>
            </a:avLst>
          </a:prstGeom>
          <a:solidFill>
            <a:srgbClr val="F3F0EA"/>
          </a:solidFill>
          <a:ln/>
        </p:spPr>
      </p:sp>
      <p:sp>
        <p:nvSpPr>
          <p:cNvPr id="32" name="Shape 30"/>
          <p:cNvSpPr/>
          <p:nvPr/>
        </p:nvSpPr>
        <p:spPr>
          <a:xfrm>
            <a:off x="835025" y="3998912"/>
            <a:ext cx="139700" cy="174625"/>
          </a:xfrm>
          <a:custGeom>
            <a:avLst/>
            <a:gdLst/>
            <a:ahLst/>
            <a:cxnLst/>
            <a:rect l="l" t="t" r="r" b="b"/>
            <a:pathLst>
              <a:path w="139700" h="174625">
                <a:moveTo>
                  <a:pt x="17463" y="174625"/>
                </a:move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87313" y="0"/>
                </a:lnTo>
                <a:arcTo hR="20955" wR="20955" stAng="16194428" swAng="2711764"/>
                <a:lnTo>
                  <a:pt x="133518" y="37492"/>
                </a:lnTo>
                <a:arcTo hR="20955" wR="20955" stAng="18889766" swAng="2715819"/>
                <a:lnTo>
                  <a:pt x="139700" y="157163"/>
                </a:lnTo>
                <a:arcTo hR="17463" wR="17463" stAng="0" swAng="5400000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922338" y="3998913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0" y="0"/>
                </a:moveTo>
                <a:lnTo>
                  <a:pt x="0" y="43656"/>
                </a:lnTo>
                <a:arcTo hR="8731" wR="8731" stAng="10800000" swAng="-5400000"/>
                <a:lnTo>
                  <a:pt x="52388" y="52388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78681" y="4094956"/>
            <a:ext cx="52388" cy="34925"/>
          </a:xfrm>
          <a:custGeom>
            <a:avLst/>
            <a:gdLst/>
            <a:ahLst/>
            <a:cxnLst/>
            <a:rect l="l" t="t" r="r" b="b"/>
            <a:pathLst>
              <a:path w="52388" h="34925">
                <a:moveTo>
                  <a:pt x="0" y="17463"/>
                </a:moveTo>
                <a:lnTo>
                  <a:pt x="17463" y="34925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104900" y="3987235"/>
            <a:ext cx="11087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国能综通安全〔2025〕65 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00100" y="436751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可研做安全论证，备案写明安全责任，竣工检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00100" y="4577062"/>
            <a:ext cx="11391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查，投运后做安全后评价。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3962400" y="1681100"/>
            <a:ext cx="82296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开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故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975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教</a:t>
            </a:r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训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3962400" y="1924050"/>
            <a:ext cx="3200400" cy="1752600"/>
          </a:xfrm>
          <a:prstGeom prst="roundRect">
            <a:avLst>
              <a:gd name="adj" fmla="val 6522"/>
            </a:avLst>
          </a:prstGeom>
          <a:solidFill>
            <a:srgbClr val="F3F0EA"/>
          </a:solidFill>
          <a:ln/>
        </p:spPr>
      </p:sp>
      <p:sp>
        <p:nvSpPr>
          <p:cNvPr id="40" name="Shape 38"/>
          <p:cNvSpPr/>
          <p:nvPr/>
        </p:nvSpPr>
        <p:spPr>
          <a:xfrm>
            <a:off x="4196556" y="2140744"/>
            <a:ext cx="122238" cy="165894"/>
          </a:xfrm>
          <a:custGeom>
            <a:avLst/>
            <a:gdLst/>
            <a:ahLst/>
            <a:cxnLst/>
            <a:rect l="l" t="t" r="r" b="b"/>
            <a:pathLst>
              <a:path w="122238" h="165894">
                <a:moveTo>
                  <a:pt x="61119" y="0"/>
                </a:moveTo>
                <a:quadBezTo>
                  <a:pt x="69850" y="34925"/>
                  <a:pt x="96044" y="56753"/>
                </a:quadBezTo>
                <a:quadBezTo>
                  <a:pt x="122238" y="78581"/>
                  <a:pt x="122238" y="104775"/>
                </a:quadBezTo>
                <a:arcTo hR="61119" wR="61119" stAng="0" swAng="10800000"/>
                <a:arcTo hR="43656" wR="43656" stAng="10800000" swAng="2212194"/>
                <a:arcTo hR="21828" wR="21828" stAng="10800000" swAng="-10800000"/>
                <a:cubicBezTo>
                  <a:pt x="52388" y="61119"/>
                  <a:pt x="39291" y="52388"/>
                  <a:pt x="39291" y="34925"/>
                </a:cubicBezTo>
                <a:quadBezTo>
                  <a:pt x="39291" y="17463"/>
                  <a:pt x="61119" y="0"/>
                </a:quadBezTo>
              </a:path>
            </a:pathLst>
          </a:custGeom>
          <a:noFill/>
          <a:ln w="17463">
            <a:solidFill>
              <a:srgbClr val="81292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4457700" y="2120335"/>
            <a:ext cx="7734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广州黄埔「6·14」事故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4152900" y="2424412"/>
            <a:ext cx="8039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电池包测试时热失控后闪爆，1 人死亡。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4152900" y="2710162"/>
            <a:ext cx="8039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我们的做法：</a:t>
            </a:r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储能柜远离车间和通道，柜内可探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4152900" y="2919712"/>
            <a:ext cx="8039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测、排出可燃气体。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Shape 43"/>
          <p:cNvSpPr/>
          <p:nvPr/>
        </p:nvSpPr>
        <p:spPr>
          <a:xfrm>
            <a:off x="3962400" y="3790950"/>
            <a:ext cx="3200400" cy="1752600"/>
          </a:xfrm>
          <a:prstGeom prst="roundRect">
            <a:avLst>
              <a:gd name="adj" fmla="val 6522"/>
            </a:avLst>
          </a:prstGeom>
          <a:solidFill>
            <a:srgbClr val="F3F0EA"/>
          </a:solidFill>
          <a:ln/>
        </p:spPr>
      </p:sp>
      <p:sp>
        <p:nvSpPr>
          <p:cNvPr id="46" name="Shape 44"/>
          <p:cNvSpPr/>
          <p:nvPr/>
        </p:nvSpPr>
        <p:spPr>
          <a:xfrm>
            <a:off x="4179064" y="3998890"/>
            <a:ext cx="157222" cy="174670"/>
          </a:xfrm>
          <a:custGeom>
            <a:avLst/>
            <a:gdLst/>
            <a:ahLst/>
            <a:cxnLst/>
            <a:rect l="l" t="t" r="r" b="b"/>
            <a:pathLst>
              <a:path w="157222" h="174670">
                <a:moveTo>
                  <a:pt x="8761" y="104798"/>
                </a:moveTo>
                <a:arcTo hR="8731" wR="8731" stAng="5388279" swAng="7754754"/>
                <a:lnTo>
                  <a:pt x="88390" y="1507"/>
                </a:lnTo>
                <a:arcTo hR="4366" wR="4366" stAng="13254236" swAng="9268521"/>
                <a:lnTo>
                  <a:pt x="79135" y="58086"/>
                </a:lnTo>
                <a:arcTo hR="8731" wR="8731" stAng="12029258" swAng="-6640439"/>
                <a:lnTo>
                  <a:pt x="148461" y="69873"/>
                </a:lnTo>
                <a:arcTo hR="8731" wR="8731" stAng="16188279" swAng="7754754"/>
                <a:lnTo>
                  <a:pt x="68832" y="173163"/>
                </a:lnTo>
                <a:arcTo hR="4366" wR="4366" stAng="2454236" swAng="9268521"/>
                <a:lnTo>
                  <a:pt x="78087" y="116585"/>
                </a:lnTo>
                <a:arcTo hR="8731" wR="8731" stAng="1229258" swAng="-6640439"/>
                <a:close/>
              </a:path>
            </a:pathLst>
          </a:custGeom>
          <a:noFill/>
          <a:ln w="17463">
            <a:solidFill>
              <a:srgbClr val="81292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457700" y="3987235"/>
            <a:ext cx="7734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深圳龙华储能柜起火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4152900" y="4291312"/>
            <a:ext cx="8039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初步认定为充电过载导致电池发热。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4152900" y="4577062"/>
            <a:ext cx="8039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我们的做法：</a:t>
            </a:r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设充放电上限，过温、过流自动停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4152900" y="4786612"/>
            <a:ext cx="80391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机并告警。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7315200" y="1657350"/>
            <a:ext cx="4076700" cy="3886200"/>
          </a:xfrm>
          <a:prstGeom prst="roundRect">
            <a:avLst>
              <a:gd name="adj" fmla="val 2941"/>
            </a:avLst>
          </a:prstGeom>
          <a:solidFill>
            <a:srgbClr val="0E3B53"/>
          </a:solidFill>
          <a:ln/>
        </p:spPr>
      </p:sp>
      <p:sp>
        <p:nvSpPr>
          <p:cNvPr id="52" name="Shape 50"/>
          <p:cNvSpPr/>
          <p:nvPr/>
        </p:nvSpPr>
        <p:spPr>
          <a:xfrm>
            <a:off x="7658100" y="1895475"/>
            <a:ext cx="7144" cy="171450"/>
          </a:xfrm>
          <a:custGeom>
            <a:avLst/>
            <a:gdLst/>
            <a:ahLst/>
            <a:cxnLst/>
            <a:rect l="l" t="t" r="r" b="b"/>
            <a:pathLst>
              <a:path w="7144" h="171450">
                <a:moveTo>
                  <a:pt x="0" y="0"/>
                </a:moveTo>
                <a:lnTo>
                  <a:pt x="0" y="17145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696200" y="1933575"/>
            <a:ext cx="57150" cy="95250"/>
          </a:xfrm>
          <a:custGeom>
            <a:avLst/>
            <a:gdLst/>
            <a:ahLst/>
            <a:cxnLst/>
            <a:rect l="l" t="t" r="r" b="b"/>
            <a:pathLst>
              <a:path w="57150" h="95250">
                <a:moveTo>
                  <a:pt x="28575" y="9525"/>
                </a:moveTo>
                <a:lnTo>
                  <a:pt x="57150" y="85725"/>
                </a:lnTo>
                <a:arcTo hR="47625" wR="47625" stAng="3187806" swAng="4424388"/>
                <a:close/>
                <a:moveTo>
                  <a:pt x="28575" y="9525"/>
                </a:moveTo>
                <a:lnTo>
                  <a:pt x="28575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572375" y="1914525"/>
            <a:ext cx="171450" cy="19050"/>
          </a:xfrm>
          <a:custGeom>
            <a:avLst/>
            <a:gdLst/>
            <a:ahLst/>
            <a:cxnLst/>
            <a:rect l="l" t="t" r="r" b="b"/>
            <a:pathLst>
              <a:path w="171450" h="19050">
                <a:moveTo>
                  <a:pt x="0" y="19050"/>
                </a:moveTo>
                <a:lnTo>
                  <a:pt x="9525" y="19050"/>
                </a:lnTo>
                <a:arcTo hR="161925" wR="161925" stAng="5400000" swAng="-1684349"/>
                <a:arcTo hR="161925" wR="161925" stAng="7084349" swAng="-1684349"/>
                <a:lnTo>
                  <a:pt x="171450" y="1905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7562850" y="1933575"/>
            <a:ext cx="57150" cy="95250"/>
          </a:xfrm>
          <a:custGeom>
            <a:avLst/>
            <a:gdLst/>
            <a:ahLst/>
            <a:cxnLst/>
            <a:rect l="l" t="t" r="r" b="b"/>
            <a:pathLst>
              <a:path w="57150" h="95250">
                <a:moveTo>
                  <a:pt x="28575" y="9525"/>
                </a:moveTo>
                <a:lnTo>
                  <a:pt x="57150" y="85725"/>
                </a:lnTo>
                <a:arcTo hR="47625" wR="47625" stAng="3187806" swAng="4424388"/>
                <a:close/>
                <a:moveTo>
                  <a:pt x="28575" y="9525"/>
                </a:moveTo>
                <a:lnTo>
                  <a:pt x="28575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610475" y="2066925"/>
            <a:ext cx="95250" cy="7144"/>
          </a:xfrm>
          <a:custGeom>
            <a:avLst/>
            <a:gdLst/>
            <a:ahLst/>
            <a:cxnLst/>
            <a:rect l="l" t="t" r="r" b="b"/>
            <a:pathLst>
              <a:path w="95250" h="7144">
                <a:moveTo>
                  <a:pt x="0" y="0"/>
                </a:moveTo>
                <a:lnTo>
                  <a:pt x="95250" y="0"/>
                </a:lnTo>
              </a:path>
            </a:pathLst>
          </a:custGeom>
          <a:noFill/>
          <a:ln w="19050">
            <a:solidFill>
              <a:srgbClr val="FFFFFF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7867650" y="1874131"/>
            <a:ext cx="43243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出了事谁负责</a:t>
            </a:r>
            <a:endParaRPr lang="en-US" sz="15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7543800" y="2400300"/>
            <a:ext cx="3619500" cy="9525"/>
          </a:xfrm>
          <a:prstGeom prst="rect">
            <a:avLst/>
          </a:prstGeom>
          <a:solidFill>
            <a:srgbClr val="436679"/>
          </a:solidFill>
          <a:ln/>
        </p:spPr>
      </p:sp>
      <p:sp>
        <p:nvSpPr>
          <p:cNvPr id="59" name="Text 57"/>
          <p:cNvSpPr/>
          <p:nvPr/>
        </p:nvSpPr>
        <p:spPr>
          <a:xfrm>
            <a:off x="7543800" y="2538350"/>
            <a:ext cx="4648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B7C4C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贵司自投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Text 58"/>
          <p:cNvSpPr/>
          <p:nvPr/>
        </p:nvSpPr>
        <p:spPr>
          <a:xfrm>
            <a:off x="7543800" y="2759233"/>
            <a:ext cx="46482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安全主体责任：贵司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7543800" y="3276600"/>
            <a:ext cx="3619500" cy="9525"/>
          </a:xfrm>
          <a:prstGeom prst="rect">
            <a:avLst/>
          </a:prstGeom>
          <a:solidFill>
            <a:srgbClr val="436679"/>
          </a:solidFill>
          <a:ln/>
        </p:spPr>
      </p:sp>
      <p:sp>
        <p:nvSpPr>
          <p:cNvPr id="62" name="Text 60"/>
          <p:cNvSpPr/>
          <p:nvPr/>
        </p:nvSpPr>
        <p:spPr>
          <a:xfrm>
            <a:off x="7543800" y="3414650"/>
            <a:ext cx="4648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B7C4C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合同能源管理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7543800" y="3635533"/>
            <a:ext cx="46482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安全主体责任：投资方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Shape 62"/>
          <p:cNvSpPr/>
          <p:nvPr/>
        </p:nvSpPr>
        <p:spPr>
          <a:xfrm>
            <a:off x="7543800" y="4152900"/>
            <a:ext cx="3619500" cy="9525"/>
          </a:xfrm>
          <a:prstGeom prst="rect">
            <a:avLst/>
          </a:prstGeom>
          <a:solidFill>
            <a:srgbClr val="436679"/>
          </a:solidFill>
          <a:ln/>
        </p:spPr>
      </p:sp>
      <p:sp>
        <p:nvSpPr>
          <p:cNvPr id="65" name="Text 63"/>
          <p:cNvSpPr/>
          <p:nvPr/>
        </p:nvSpPr>
        <p:spPr>
          <a:xfrm>
            <a:off x="7543800" y="4290950"/>
            <a:ext cx="4648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B7C4C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设计、施工和运维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6" name="Text 64"/>
          <p:cNvSpPr/>
          <p:nvPr/>
        </p:nvSpPr>
        <p:spPr>
          <a:xfrm>
            <a:off x="7543800" y="4511833"/>
            <a:ext cx="46482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按合同由我们承担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7543800" y="5157725"/>
            <a:ext cx="4648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B7C4C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备案时写明安全主体责任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来源：GB 44240-2024，国能综通安全〔2025〕65 号，广州市黄埔区事故调查报告（2026-03-23 公开），南方都市报（2026-06-15）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4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0" name="Text 8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696700" y="39243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6" name="Text 14"/>
          <p:cNvSpPr/>
          <p:nvPr/>
        </p:nvSpPr>
        <p:spPr>
          <a:xfrm>
            <a:off x="11696700" y="41507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696700" y="43507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五个风险，每个都有公开依据和我们的应对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09600" y="1681100"/>
            <a:ext cx="11582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风险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3143250" y="1681100"/>
            <a:ext cx="9048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公开依据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486650" y="1681100"/>
            <a:ext cx="47053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我们的应对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609600" y="1905000"/>
            <a:ext cx="10782300" cy="19050"/>
          </a:xfrm>
          <a:prstGeom prst="rect">
            <a:avLst/>
          </a:prstGeom>
          <a:solidFill>
            <a:srgbClr val="0E3B53"/>
          </a:solidFill>
          <a:ln/>
        </p:spPr>
      </p:sp>
      <p:sp>
        <p:nvSpPr>
          <p:cNvPr id="26" name="Shape 24"/>
          <p:cNvSpPr/>
          <p:nvPr/>
        </p:nvSpPr>
        <p:spPr>
          <a:xfrm>
            <a:off x="609600" y="1962150"/>
            <a:ext cx="10782300" cy="704850"/>
          </a:xfrm>
          <a:prstGeom prst="roundRect">
            <a:avLst>
              <a:gd name="adj" fmla="val 8108"/>
            </a:avLst>
          </a:prstGeom>
          <a:solidFill>
            <a:srgbClr val="F5E4E1"/>
          </a:solidFill>
          <a:ln/>
        </p:spPr>
      </p:sp>
      <p:sp>
        <p:nvSpPr>
          <p:cNvPr id="27" name="Shape 25"/>
          <p:cNvSpPr/>
          <p:nvPr/>
        </p:nvSpPr>
        <p:spPr>
          <a:xfrm>
            <a:off x="609600" y="1962150"/>
            <a:ext cx="95250" cy="704850"/>
          </a:xfrm>
          <a:custGeom>
            <a:avLst/>
            <a:gdLst/>
            <a:ahLst/>
            <a:cxnLst/>
            <a:rect l="l" t="t" r="r" b="b"/>
            <a:pathLst>
              <a:path w="95250" h="704850">
                <a:moveTo>
                  <a:pt x="57150" y="0"/>
                </a:moveTo>
                <a:arcTo hR="57150" wR="57150" stAng="16200000" swAng="-5400000"/>
                <a:lnTo>
                  <a:pt x="0" y="647700"/>
                </a:lnTo>
                <a:arcTo hR="57150" wR="57150" stAng="10800000" swAng="-5400000"/>
                <a:lnTo>
                  <a:pt x="95250" y="704850"/>
                </a:lnTo>
                <a:arcTo hR="57150" wR="57150" stAng="5400000" swAng="5400000"/>
                <a:lnTo>
                  <a:pt x="38100" y="57150"/>
                </a:lnTo>
                <a:arcTo hR="57150" wR="57150" stAng="10800000" swAng="5400000"/>
                <a:close/>
              </a:path>
            </a:pathLst>
          </a:custGeom>
          <a:solidFill>
            <a:srgbClr val="B8412C"/>
          </a:solidFill>
          <a:ln/>
        </p:spPr>
      </p:sp>
      <p:sp>
        <p:nvSpPr>
          <p:cNvPr id="28" name="Shape 26"/>
          <p:cNvSpPr/>
          <p:nvPr/>
        </p:nvSpPr>
        <p:spPr>
          <a:xfrm>
            <a:off x="798513" y="2208213"/>
            <a:ext cx="174625" cy="174625"/>
          </a:xfrm>
          <a:prstGeom prst="ellipse">
            <a:avLst/>
          </a:pr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885825" y="2243138"/>
            <a:ext cx="34925" cy="69850"/>
          </a:xfrm>
          <a:custGeom>
            <a:avLst/>
            <a:gdLst/>
            <a:ahLst/>
            <a:cxnLst/>
            <a:rect l="l" t="t" r="r" b="b"/>
            <a:pathLst>
              <a:path w="34925" h="69850">
                <a:moveTo>
                  <a:pt x="0" y="0"/>
                </a:moveTo>
                <a:lnTo>
                  <a:pt x="0" y="52388"/>
                </a:lnTo>
                <a:lnTo>
                  <a:pt x="34925" y="6985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1104900" y="2215585"/>
            <a:ext cx="11087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电价时段再调整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3143250" y="2129137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苏浙已把午间改为低谷，1656 号让市场化用户按合同定价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515225" y="2147884"/>
            <a:ext cx="114300" cy="142899"/>
          </a:xfrm>
          <a:custGeom>
            <a:avLst/>
            <a:gdLst/>
            <a:ahLst/>
            <a:cxnLst/>
            <a:rect l="l" t="t" r="r" b="b"/>
            <a:pathLst>
              <a:path w="114300" h="142899">
                <a:moveTo>
                  <a:pt x="114300" y="78584"/>
                </a:moveTo>
                <a:cubicBezTo>
                  <a:pt x="114300" y="114303"/>
                  <a:pt x="89297" y="132163"/>
                  <a:pt x="59579" y="142521"/>
                </a:cubicBezTo>
                <a:arcTo hR="7144" wR="7144" stAng="4276817" swAng="2348977"/>
                <a:cubicBezTo>
                  <a:pt x="25003" y="132163"/>
                  <a:pt x="0" y="114303"/>
                  <a:pt x="0" y="78584"/>
                </a:cubicBezTo>
                <a:lnTo>
                  <a:pt x="0" y="28578"/>
                </a:lnTo>
                <a:arcTo hR="7144" wR="7144" stAng="10800000" swAng="5400000"/>
                <a:cubicBezTo>
                  <a:pt x="21431" y="21434"/>
                  <a:pt x="39291" y="12862"/>
                  <a:pt x="51721" y="2003"/>
                </a:cubicBezTo>
                <a:arcTo hR="8358" wR="8358" stAng="13769437" swAng="4861127"/>
                <a:cubicBezTo>
                  <a:pt x="75081" y="12933"/>
                  <a:pt x="92869" y="21434"/>
                  <a:pt x="107156" y="21434"/>
                </a:cubicBezTo>
                <a:arcTo hR="7144" wR="7144" stAng="16200000" swAng="5400000"/>
                <a:close/>
              </a:path>
            </a:pathLst>
          </a:custGeom>
          <a:noFill/>
          <a:ln w="14288">
            <a:solidFill>
              <a:srgbClr val="2A7554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7550944" y="2205038"/>
            <a:ext cx="42863" cy="28575"/>
          </a:xfrm>
          <a:custGeom>
            <a:avLst/>
            <a:gdLst/>
            <a:ahLst/>
            <a:cxnLst/>
            <a:rect l="l" t="t" r="r" b="b"/>
            <a:pathLst>
              <a:path w="42863" h="28575">
                <a:moveTo>
                  <a:pt x="0" y="14288"/>
                </a:moveTo>
                <a:lnTo>
                  <a:pt x="14288" y="28575"/>
                </a:lnTo>
                <a:lnTo>
                  <a:pt x="42863" y="0"/>
                </a:lnTo>
              </a:path>
            </a:pathLst>
          </a:custGeom>
          <a:noFill/>
          <a:ln w="14288">
            <a:solidFill>
              <a:srgbClr val="2A7554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7753350" y="2129137"/>
            <a:ext cx="4438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容量以自用定，每年按最新电价和合同重算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09600" y="2695575"/>
            <a:ext cx="107823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36" name="Shape 34"/>
          <p:cNvSpPr/>
          <p:nvPr/>
        </p:nvSpPr>
        <p:spPr>
          <a:xfrm>
            <a:off x="920750" y="3048794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0" y="52388"/>
                </a:moveTo>
                <a:lnTo>
                  <a:pt x="52388" y="52388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798513" y="3013869"/>
            <a:ext cx="174625" cy="87313"/>
          </a:xfrm>
          <a:custGeom>
            <a:avLst/>
            <a:gdLst/>
            <a:ahLst/>
            <a:cxnLst/>
            <a:rect l="l" t="t" r="r" b="b"/>
            <a:pathLst>
              <a:path w="174625" h="87313">
                <a:moveTo>
                  <a:pt x="174625" y="87313"/>
                </a:moveTo>
                <a:lnTo>
                  <a:pt x="100409" y="13097"/>
                </a:lnTo>
                <a:lnTo>
                  <a:pt x="56753" y="56753"/>
                </a:lnTo>
                <a:lnTo>
                  <a:pt x="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104900" y="2977585"/>
            <a:ext cx="11087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余电上网价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3143250" y="2891137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136 号文要求入市，江苏机制电价竞价 0.25-0.391 元/kWh，不保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3143250" y="3110212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证中标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7515225" y="2909884"/>
            <a:ext cx="114300" cy="142899"/>
          </a:xfrm>
          <a:custGeom>
            <a:avLst/>
            <a:gdLst/>
            <a:ahLst/>
            <a:cxnLst/>
            <a:rect l="l" t="t" r="r" b="b"/>
            <a:pathLst>
              <a:path w="114300" h="142899">
                <a:moveTo>
                  <a:pt x="114300" y="78584"/>
                </a:moveTo>
                <a:cubicBezTo>
                  <a:pt x="114300" y="114303"/>
                  <a:pt x="89297" y="132163"/>
                  <a:pt x="59579" y="142521"/>
                </a:cubicBezTo>
                <a:arcTo hR="7144" wR="7144" stAng="4276817" swAng="2348977"/>
                <a:cubicBezTo>
                  <a:pt x="25003" y="132163"/>
                  <a:pt x="0" y="114303"/>
                  <a:pt x="0" y="78584"/>
                </a:cubicBezTo>
                <a:lnTo>
                  <a:pt x="0" y="28578"/>
                </a:lnTo>
                <a:arcTo hR="7144" wR="7144" stAng="10800000" swAng="5400000"/>
                <a:cubicBezTo>
                  <a:pt x="21431" y="21434"/>
                  <a:pt x="39291" y="12862"/>
                  <a:pt x="51721" y="2003"/>
                </a:cubicBezTo>
                <a:arcTo hR="8358" wR="8358" stAng="13769437" swAng="4861127"/>
                <a:cubicBezTo>
                  <a:pt x="75081" y="12933"/>
                  <a:pt x="92869" y="21434"/>
                  <a:pt x="107156" y="21434"/>
                </a:cubicBezTo>
                <a:arcTo hR="7144" wR="7144" stAng="16200000" swAng="5400000"/>
                <a:close/>
              </a:path>
            </a:pathLst>
          </a:custGeom>
          <a:noFill/>
          <a:ln w="14288">
            <a:solidFill>
              <a:srgbClr val="2A7554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550944" y="2967038"/>
            <a:ext cx="42863" cy="28575"/>
          </a:xfrm>
          <a:custGeom>
            <a:avLst/>
            <a:gdLst/>
            <a:ahLst/>
            <a:cxnLst/>
            <a:rect l="l" t="t" r="r" b="b"/>
            <a:pathLst>
              <a:path w="42863" h="28575">
                <a:moveTo>
                  <a:pt x="0" y="14288"/>
                </a:moveTo>
                <a:lnTo>
                  <a:pt x="14288" y="28575"/>
                </a:lnTo>
                <a:lnTo>
                  <a:pt x="42863" y="0"/>
                </a:lnTo>
              </a:path>
            </a:pathLst>
          </a:custGeom>
          <a:noFill/>
          <a:ln w="14288">
            <a:solidFill>
              <a:srgbClr val="2A7554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7753350" y="2891137"/>
            <a:ext cx="4438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少靠余电，余电按 0.25 元/kWh 做底线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609600" y="3457575"/>
            <a:ext cx="107823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5" name="Shape 43"/>
          <p:cNvSpPr/>
          <p:nvPr/>
        </p:nvSpPr>
        <p:spPr>
          <a:xfrm>
            <a:off x="868362" y="3819525"/>
            <a:ext cx="34925" cy="6548"/>
          </a:xfrm>
          <a:custGeom>
            <a:avLst/>
            <a:gdLst/>
            <a:ahLst/>
            <a:cxnLst/>
            <a:rect l="l" t="t" r="r" b="b"/>
            <a:pathLst>
              <a:path w="34925" h="6548">
                <a:moveTo>
                  <a:pt x="0" y="0"/>
                </a:moveTo>
                <a:lnTo>
                  <a:pt x="34925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68362" y="3784600"/>
            <a:ext cx="34925" cy="6548"/>
          </a:xfrm>
          <a:custGeom>
            <a:avLst/>
            <a:gdLst/>
            <a:ahLst/>
            <a:cxnLst/>
            <a:rect l="l" t="t" r="r" b="b"/>
            <a:pathLst>
              <a:path w="34925" h="6548">
                <a:moveTo>
                  <a:pt x="0" y="0"/>
                </a:moveTo>
                <a:lnTo>
                  <a:pt x="34925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68362" y="3854450"/>
            <a:ext cx="34925" cy="43656"/>
          </a:xfrm>
          <a:custGeom>
            <a:avLst/>
            <a:gdLst/>
            <a:ahLst/>
            <a:cxnLst/>
            <a:rect l="l" t="t" r="r" b="b"/>
            <a:pathLst>
              <a:path w="34925" h="43656">
                <a:moveTo>
                  <a:pt x="34925" y="43656"/>
                </a:moveTo>
                <a:lnTo>
                  <a:pt x="34925" y="17463"/>
                </a:lnTo>
                <a:arcTo hR="17463" wR="17463" stAng="0" swAng="-10800000"/>
                <a:lnTo>
                  <a:pt x="0" y="43656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798513" y="3775869"/>
            <a:ext cx="174625" cy="122238"/>
          </a:xfrm>
          <a:custGeom>
            <a:avLst/>
            <a:gdLst/>
            <a:ahLst/>
            <a:cxnLst/>
            <a:rect l="l" t="t" r="r" b="b"/>
            <a:pathLst>
              <a:path w="174625" h="122238">
                <a:moveTo>
                  <a:pt x="34925" y="26194"/>
                </a:moveTo>
                <a:lnTo>
                  <a:pt x="17463" y="26194"/>
                </a:lnTo>
                <a:arcTo hR="17463" wR="17463" stAng="16200000" swAng="-5400000"/>
                <a:lnTo>
                  <a:pt x="0" y="104775"/>
                </a:lnTo>
                <a:arcTo hR="17463" wR="17463" stAng="10800000" swAng="-5400000"/>
                <a:lnTo>
                  <a:pt x="157163" y="122238"/>
                </a:lnTo>
                <a:arcTo hR="17463" wR="17463" stAng="5400000" swAng="-5400000"/>
                <a:lnTo>
                  <a:pt x="174625" y="17463"/>
                </a:lnTo>
                <a:arcTo hR="17463" wR="17463" stAng="0" swAng="-5400000"/>
                <a:lnTo>
                  <a:pt x="13970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833437" y="3740944"/>
            <a:ext cx="104775" cy="157163"/>
          </a:xfrm>
          <a:custGeom>
            <a:avLst/>
            <a:gdLst/>
            <a:ahLst/>
            <a:cxnLst/>
            <a:rect l="l" t="t" r="r" b="b"/>
            <a:pathLst>
              <a:path w="104775" h="157163">
                <a:moveTo>
                  <a:pt x="0" y="157163"/>
                </a:moveTo>
                <a:lnTo>
                  <a:pt x="0" y="17463"/>
                </a:lnTo>
                <a:arcTo hR="17463" wR="17463" stAng="10800000" swAng="5400000"/>
                <a:lnTo>
                  <a:pt x="87313" y="0"/>
                </a:lnTo>
                <a:arcTo hR="17463" wR="17463" stAng="16200000" swAng="5400000"/>
                <a:lnTo>
                  <a:pt x="104775" y="157163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1104900" y="3739585"/>
            <a:ext cx="11087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屋顶承重和产权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3143250" y="3653137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号文第十七至十九条。判例：厂房转让后新业主不受原 EMC 约束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7515225" y="3671884"/>
            <a:ext cx="114300" cy="142899"/>
          </a:xfrm>
          <a:custGeom>
            <a:avLst/>
            <a:gdLst/>
            <a:ahLst/>
            <a:cxnLst/>
            <a:rect l="l" t="t" r="r" b="b"/>
            <a:pathLst>
              <a:path w="114300" h="142899">
                <a:moveTo>
                  <a:pt x="114300" y="78584"/>
                </a:moveTo>
                <a:cubicBezTo>
                  <a:pt x="114300" y="114303"/>
                  <a:pt x="89297" y="132163"/>
                  <a:pt x="59579" y="142521"/>
                </a:cubicBezTo>
                <a:arcTo hR="7144" wR="7144" stAng="4276817" swAng="2348977"/>
                <a:cubicBezTo>
                  <a:pt x="25003" y="132163"/>
                  <a:pt x="0" y="114303"/>
                  <a:pt x="0" y="78584"/>
                </a:cubicBezTo>
                <a:lnTo>
                  <a:pt x="0" y="28578"/>
                </a:lnTo>
                <a:arcTo hR="7144" wR="7144" stAng="10800000" swAng="5400000"/>
                <a:cubicBezTo>
                  <a:pt x="21431" y="21434"/>
                  <a:pt x="39291" y="12862"/>
                  <a:pt x="51721" y="2003"/>
                </a:cubicBezTo>
                <a:arcTo hR="8358" wR="8358" stAng="13769437" swAng="4861127"/>
                <a:cubicBezTo>
                  <a:pt x="75081" y="12933"/>
                  <a:pt x="92869" y="21434"/>
                  <a:pt x="107156" y="21434"/>
                </a:cubicBezTo>
                <a:arcTo hR="7144" wR="7144" stAng="16200000" swAng="5400000"/>
                <a:close/>
              </a:path>
            </a:pathLst>
          </a:custGeom>
          <a:noFill/>
          <a:ln w="14288">
            <a:solidFill>
              <a:srgbClr val="2A7554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7550944" y="3729038"/>
            <a:ext cx="42863" cy="28575"/>
          </a:xfrm>
          <a:custGeom>
            <a:avLst/>
            <a:gdLst/>
            <a:ahLst/>
            <a:cxnLst/>
            <a:rect l="l" t="t" r="r" b="b"/>
            <a:pathLst>
              <a:path w="42863" h="28575">
                <a:moveTo>
                  <a:pt x="0" y="14288"/>
                </a:moveTo>
                <a:lnTo>
                  <a:pt x="14288" y="28575"/>
                </a:lnTo>
                <a:lnTo>
                  <a:pt x="42863" y="0"/>
                </a:lnTo>
              </a:path>
            </a:pathLst>
          </a:custGeom>
          <a:noFill/>
          <a:ln w="14288">
            <a:solidFill>
              <a:srgbClr val="2A7554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7753350" y="3653137"/>
            <a:ext cx="4438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踏勘做结构复核，合同写明转让、拆迁和补偿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609600" y="4219575"/>
            <a:ext cx="107823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56" name="Shape 54"/>
          <p:cNvSpPr/>
          <p:nvPr/>
        </p:nvSpPr>
        <p:spPr>
          <a:xfrm>
            <a:off x="877094" y="4494213"/>
            <a:ext cx="17463" cy="6548"/>
          </a:xfrm>
          <a:custGeom>
            <a:avLst/>
            <a:gdLst/>
            <a:ahLst/>
            <a:cxnLst/>
            <a:rect l="l" t="t" r="r" b="b"/>
            <a:pathLst>
              <a:path w="17463" h="6548">
                <a:moveTo>
                  <a:pt x="0" y="0"/>
                </a:moveTo>
                <a:lnTo>
                  <a:pt x="17463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65918" y="4598988"/>
            <a:ext cx="39815" cy="69850"/>
          </a:xfrm>
          <a:custGeom>
            <a:avLst/>
            <a:gdLst/>
            <a:ahLst/>
            <a:cxnLst/>
            <a:rect l="l" t="t" r="r" b="b"/>
            <a:pathLst>
              <a:path w="39815" h="69850">
                <a:moveTo>
                  <a:pt x="39815" y="0"/>
                </a:moveTo>
                <a:lnTo>
                  <a:pt x="0" y="6985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20847" y="4633913"/>
            <a:ext cx="143559" cy="34925"/>
          </a:xfrm>
          <a:custGeom>
            <a:avLst/>
            <a:gdLst/>
            <a:ahLst/>
            <a:cxnLst/>
            <a:rect l="l" t="t" r="r" b="b"/>
            <a:pathLst>
              <a:path w="143559" h="34925">
                <a:moveTo>
                  <a:pt x="143559" y="34925"/>
                </a:moveTo>
                <a:lnTo>
                  <a:pt x="129956" y="0"/>
                </a:lnTo>
                <a:lnTo>
                  <a:pt x="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07244" y="4564062"/>
            <a:ext cx="6548" cy="17463"/>
          </a:xfrm>
          <a:custGeom>
            <a:avLst/>
            <a:gdLst/>
            <a:ahLst/>
            <a:cxnLst/>
            <a:rect l="l" t="t" r="r" b="b"/>
            <a:pathLst>
              <a:path w="6548" h="17463">
                <a:moveTo>
                  <a:pt x="0" y="0"/>
                </a:moveTo>
                <a:lnTo>
                  <a:pt x="0" y="17463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807240" y="4598987"/>
            <a:ext cx="157174" cy="69850"/>
          </a:xfrm>
          <a:custGeom>
            <a:avLst/>
            <a:gdLst/>
            <a:ahLst/>
            <a:cxnLst/>
            <a:rect l="l" t="t" r="r" b="b"/>
            <a:pathLst>
              <a:path w="157174" h="69850">
                <a:moveTo>
                  <a:pt x="28337" y="9081"/>
                </a:moveTo>
                <a:arcTo hR="17463" wR="17463" stAng="12521124" swAng="3679672"/>
                <a:lnTo>
                  <a:pt x="148435" y="0"/>
                </a:lnTo>
                <a:arcTo hR="8731" wR="8731" stAng="16196972" swAng="7222911"/>
                <a:lnTo>
                  <a:pt x="128825" y="60787"/>
                </a:lnTo>
                <a:arcTo hR="17463" wR="17463" stAng="1725044" swAng="3675917"/>
                <a:lnTo>
                  <a:pt x="8735" y="69850"/>
                </a:lnTo>
                <a:arcTo hR="8731" wR="8731" stAng="5398396" swAng="7225470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807244" y="449421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34925" y="0"/>
                </a:moveTo>
                <a:arcTo hR="34925" wR="34925" stAng="0" swAng="5400000"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856663" y="4543631"/>
            <a:ext cx="12311" cy="12311"/>
          </a:xfrm>
          <a:custGeom>
            <a:avLst/>
            <a:gdLst/>
            <a:ahLst/>
            <a:cxnLst/>
            <a:rect l="l" t="t" r="r" b="b"/>
            <a:pathLst>
              <a:path w="12311" h="12311">
                <a:moveTo>
                  <a:pt x="0" y="0"/>
                </a:moveTo>
                <a:lnTo>
                  <a:pt x="12311" y="12311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104900" y="4501585"/>
            <a:ext cx="11087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组件衰减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3143250" y="4415137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衰减逐年减少发电，前面的测算还没扣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7515225" y="4433884"/>
            <a:ext cx="114300" cy="142899"/>
          </a:xfrm>
          <a:custGeom>
            <a:avLst/>
            <a:gdLst/>
            <a:ahLst/>
            <a:cxnLst/>
            <a:rect l="l" t="t" r="r" b="b"/>
            <a:pathLst>
              <a:path w="114300" h="142899">
                <a:moveTo>
                  <a:pt x="114300" y="78584"/>
                </a:moveTo>
                <a:cubicBezTo>
                  <a:pt x="114300" y="114303"/>
                  <a:pt x="89297" y="132163"/>
                  <a:pt x="59579" y="142521"/>
                </a:cubicBezTo>
                <a:arcTo hR="7144" wR="7144" stAng="4276817" swAng="2348977"/>
                <a:cubicBezTo>
                  <a:pt x="25003" y="132163"/>
                  <a:pt x="0" y="114303"/>
                  <a:pt x="0" y="78584"/>
                </a:cubicBezTo>
                <a:lnTo>
                  <a:pt x="0" y="28578"/>
                </a:lnTo>
                <a:arcTo hR="7144" wR="7144" stAng="10800000" swAng="5400000"/>
                <a:cubicBezTo>
                  <a:pt x="21431" y="21434"/>
                  <a:pt x="39291" y="12862"/>
                  <a:pt x="51721" y="2003"/>
                </a:cubicBezTo>
                <a:arcTo hR="8358" wR="8358" stAng="13769437" swAng="4861127"/>
                <a:cubicBezTo>
                  <a:pt x="75081" y="12933"/>
                  <a:pt x="92869" y="21434"/>
                  <a:pt x="107156" y="21434"/>
                </a:cubicBezTo>
                <a:arcTo hR="7144" wR="7144" stAng="16200000" swAng="5400000"/>
                <a:close/>
              </a:path>
            </a:pathLst>
          </a:custGeom>
          <a:noFill/>
          <a:ln w="14288">
            <a:solidFill>
              <a:srgbClr val="2A7554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7550944" y="4491038"/>
            <a:ext cx="42863" cy="28575"/>
          </a:xfrm>
          <a:custGeom>
            <a:avLst/>
            <a:gdLst/>
            <a:ahLst/>
            <a:cxnLst/>
            <a:rect l="l" t="t" r="r" b="b"/>
            <a:pathLst>
              <a:path w="42863" h="28575">
                <a:moveTo>
                  <a:pt x="0" y="14288"/>
                </a:moveTo>
                <a:lnTo>
                  <a:pt x="14288" y="28575"/>
                </a:lnTo>
                <a:lnTo>
                  <a:pt x="42863" y="0"/>
                </a:lnTo>
              </a:path>
            </a:pathLst>
          </a:custGeom>
          <a:noFill/>
          <a:ln w="14288">
            <a:solidFill>
              <a:srgbClr val="2A7554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7753350" y="4415137"/>
            <a:ext cx="4438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合同写明衰减上限和质保，到货抽检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Shape 66"/>
          <p:cNvSpPr/>
          <p:nvPr/>
        </p:nvSpPr>
        <p:spPr>
          <a:xfrm>
            <a:off x="609600" y="4981575"/>
            <a:ext cx="107823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69" name="Shape 67"/>
          <p:cNvSpPr/>
          <p:nvPr/>
        </p:nvSpPr>
        <p:spPr>
          <a:xfrm>
            <a:off x="807192" y="5343525"/>
            <a:ext cx="78633" cy="78633"/>
          </a:xfrm>
          <a:custGeom>
            <a:avLst/>
            <a:gdLst/>
            <a:ahLst/>
            <a:cxnLst/>
            <a:rect l="l" t="t" r="r" b="b"/>
            <a:pathLst>
              <a:path w="78633" h="78633">
                <a:moveTo>
                  <a:pt x="28865" y="72469"/>
                </a:moveTo>
                <a:arcTo hR="20955" wR="20955" stAng="8105968" swAng="-5411937"/>
                <a:lnTo>
                  <a:pt x="78633" y="52388"/>
                </a:lnTo>
                <a:lnTo>
                  <a:pt x="26245" y="0"/>
                </a:lnTo>
                <a:lnTo>
                  <a:pt x="6163" y="20082"/>
                </a:lnTo>
                <a:arcTo hR="20955" wR="20955" stAng="13505968" swAng="-5411937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798513" y="5404644"/>
            <a:ext cx="26194" cy="26194"/>
          </a:xfrm>
          <a:custGeom>
            <a:avLst/>
            <a:gdLst/>
            <a:ahLst/>
            <a:cxnLst/>
            <a:rect l="l" t="t" r="r" b="b"/>
            <a:pathLst>
              <a:path w="26194" h="26194">
                <a:moveTo>
                  <a:pt x="0" y="26194"/>
                </a:moveTo>
                <a:lnTo>
                  <a:pt x="26194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846534" y="5334794"/>
            <a:ext cx="21828" cy="21828"/>
          </a:xfrm>
          <a:custGeom>
            <a:avLst/>
            <a:gdLst/>
            <a:ahLst/>
            <a:cxnLst/>
            <a:rect l="l" t="t" r="r" b="b"/>
            <a:pathLst>
              <a:path w="21828" h="21828">
                <a:moveTo>
                  <a:pt x="0" y="21828"/>
                </a:moveTo>
                <a:lnTo>
                  <a:pt x="2182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872728" y="5360988"/>
            <a:ext cx="21828" cy="21828"/>
          </a:xfrm>
          <a:custGeom>
            <a:avLst/>
            <a:gdLst/>
            <a:ahLst/>
            <a:cxnLst/>
            <a:rect l="l" t="t" r="r" b="b"/>
            <a:pathLst>
              <a:path w="21828" h="21828">
                <a:moveTo>
                  <a:pt x="0" y="21828"/>
                </a:moveTo>
                <a:lnTo>
                  <a:pt x="2182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903288" y="5264944"/>
            <a:ext cx="52388" cy="69850"/>
          </a:xfrm>
          <a:custGeom>
            <a:avLst/>
            <a:gdLst/>
            <a:ahLst/>
            <a:cxnLst/>
            <a:rect l="l" t="t" r="r" b="b"/>
            <a:pathLst>
              <a:path w="52388" h="69850">
                <a:moveTo>
                  <a:pt x="34925" y="0"/>
                </a:moveTo>
                <a:lnTo>
                  <a:pt x="0" y="34925"/>
                </a:lnTo>
                <a:lnTo>
                  <a:pt x="52388" y="34925"/>
                </a:lnTo>
                <a:lnTo>
                  <a:pt x="17463" y="6985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1104900" y="5263585"/>
            <a:ext cx="11087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接入容量不足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Text 73"/>
          <p:cNvSpPr/>
          <p:nvPr/>
        </p:nvSpPr>
        <p:spPr>
          <a:xfrm>
            <a:off x="3143250" y="5177137"/>
            <a:ext cx="9048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号文：容量不足按申请顺序排队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Shape 74"/>
          <p:cNvSpPr/>
          <p:nvPr/>
        </p:nvSpPr>
        <p:spPr>
          <a:xfrm>
            <a:off x="7515225" y="5195884"/>
            <a:ext cx="114300" cy="142899"/>
          </a:xfrm>
          <a:custGeom>
            <a:avLst/>
            <a:gdLst/>
            <a:ahLst/>
            <a:cxnLst/>
            <a:rect l="l" t="t" r="r" b="b"/>
            <a:pathLst>
              <a:path w="114300" h="142899">
                <a:moveTo>
                  <a:pt x="114300" y="78584"/>
                </a:moveTo>
                <a:cubicBezTo>
                  <a:pt x="114300" y="114303"/>
                  <a:pt x="89297" y="132163"/>
                  <a:pt x="59579" y="142521"/>
                </a:cubicBezTo>
                <a:arcTo hR="7144" wR="7144" stAng="4276817" swAng="2348977"/>
                <a:cubicBezTo>
                  <a:pt x="25003" y="132163"/>
                  <a:pt x="0" y="114303"/>
                  <a:pt x="0" y="78584"/>
                </a:cubicBezTo>
                <a:lnTo>
                  <a:pt x="0" y="28578"/>
                </a:lnTo>
                <a:arcTo hR="7144" wR="7144" stAng="10800000" swAng="5400000"/>
                <a:cubicBezTo>
                  <a:pt x="21431" y="21434"/>
                  <a:pt x="39291" y="12862"/>
                  <a:pt x="51721" y="2003"/>
                </a:cubicBezTo>
                <a:arcTo hR="8358" wR="8358" stAng="13769437" swAng="4861127"/>
                <a:cubicBezTo>
                  <a:pt x="75081" y="12933"/>
                  <a:pt x="92869" y="21434"/>
                  <a:pt x="107156" y="21434"/>
                </a:cubicBezTo>
                <a:arcTo hR="7144" wR="7144" stAng="16200000" swAng="5400000"/>
                <a:close/>
              </a:path>
            </a:pathLst>
          </a:custGeom>
          <a:noFill/>
          <a:ln w="14288">
            <a:solidFill>
              <a:srgbClr val="2A7554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7550944" y="5253038"/>
            <a:ext cx="42863" cy="28575"/>
          </a:xfrm>
          <a:custGeom>
            <a:avLst/>
            <a:gdLst/>
            <a:ahLst/>
            <a:cxnLst/>
            <a:rect l="l" t="t" r="r" b="b"/>
            <a:pathLst>
              <a:path w="42863" h="28575">
                <a:moveTo>
                  <a:pt x="0" y="14288"/>
                </a:moveTo>
                <a:lnTo>
                  <a:pt x="14288" y="28575"/>
                </a:lnTo>
                <a:lnTo>
                  <a:pt x="42863" y="0"/>
                </a:lnTo>
              </a:path>
            </a:pathLst>
          </a:custGeom>
          <a:noFill/>
          <a:ln w="14288">
            <a:solidFill>
              <a:srgbClr val="2A7554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7753350" y="5177137"/>
            <a:ext cx="44386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踏勘前先查所在县的可开放容量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Text 77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来源：发改价格〔2025〕136 号，国能发新能规〔2025〕7 号，江苏增量竞价通知，(2022)浙 06 民终 4075 号（中伦律所综述）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5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0" name="Text 8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696700" y="39243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6" name="Text 14"/>
          <p:cNvSpPr/>
          <p:nvPr/>
        </p:nvSpPr>
        <p:spPr>
          <a:xfrm>
            <a:off x="11696700" y="41507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696700" y="43507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从踏勘到运维六步走，每一步都有贵司确认的检查点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714500"/>
            <a:ext cx="1701800" cy="457200"/>
          </a:xfrm>
          <a:custGeom>
            <a:avLst/>
            <a:gdLst/>
            <a:ahLst/>
            <a:cxnLst/>
            <a:rect l="l" t="t" r="r" b="b"/>
            <a:pathLst>
              <a:path w="1701800" h="457200">
                <a:moveTo>
                  <a:pt x="0" y="0"/>
                </a:moveTo>
                <a:lnTo>
                  <a:pt x="1568450" y="0"/>
                </a:lnTo>
                <a:lnTo>
                  <a:pt x="1701800" y="228600"/>
                </a:lnTo>
                <a:lnTo>
                  <a:pt x="1568450" y="457200"/>
                </a:lnTo>
                <a:lnTo>
                  <a:pt x="0" y="4572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23" name="Text 21"/>
          <p:cNvSpPr/>
          <p:nvPr/>
        </p:nvSpPr>
        <p:spPr>
          <a:xfrm>
            <a:off x="762000" y="1862437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09600" y="2305050"/>
            <a:ext cx="1701800" cy="2762250"/>
          </a:xfrm>
          <a:prstGeom prst="roundRect">
            <a:avLst>
              <a:gd name="adj" fmla="val 6716"/>
            </a:avLst>
          </a:prstGeom>
          <a:solidFill>
            <a:srgbClr val="F3F0EA"/>
          </a:solidFill>
          <a:ln/>
        </p:spPr>
      </p:sp>
      <p:sp>
        <p:nvSpPr>
          <p:cNvPr id="25" name="Shape 23"/>
          <p:cNvSpPr/>
          <p:nvPr/>
        </p:nvSpPr>
        <p:spPr>
          <a:xfrm>
            <a:off x="907463" y="2621963"/>
            <a:ext cx="37894" cy="37894"/>
          </a:xfrm>
          <a:custGeom>
            <a:avLst/>
            <a:gdLst/>
            <a:ahLst/>
            <a:cxnLst/>
            <a:rect l="l" t="t" r="r" b="b"/>
            <a:pathLst>
              <a:path w="37894" h="37894">
                <a:moveTo>
                  <a:pt x="37894" y="37894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88194" y="2502694"/>
            <a:ext cx="139700" cy="139700"/>
          </a:xfrm>
          <a:prstGeom prst="ellipse">
            <a:avLst/>
          </a:pr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762000" y="2825546"/>
            <a:ext cx="11430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踏勘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762000" y="30911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查屋顶结构、配电房和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762000" y="330071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接入点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762000" y="3810000"/>
            <a:ext cx="1397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31" name="Text 29"/>
          <p:cNvSpPr/>
          <p:nvPr/>
        </p:nvSpPr>
        <p:spPr>
          <a:xfrm>
            <a:off x="762000" y="3928639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交贵司确认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762000" y="41198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踏勘报告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2425700" y="1714500"/>
            <a:ext cx="1701800" cy="457200"/>
          </a:xfrm>
          <a:custGeom>
            <a:avLst/>
            <a:gdLst/>
            <a:ahLst/>
            <a:cxnLst/>
            <a:rect l="l" t="t" r="r" b="b"/>
            <a:pathLst>
              <a:path w="1701800" h="457200">
                <a:moveTo>
                  <a:pt x="0" y="0"/>
                </a:moveTo>
                <a:lnTo>
                  <a:pt x="1568450" y="0"/>
                </a:lnTo>
                <a:lnTo>
                  <a:pt x="1701800" y="228600"/>
                </a:lnTo>
                <a:lnTo>
                  <a:pt x="1568450" y="457200"/>
                </a:lnTo>
                <a:lnTo>
                  <a:pt x="0" y="457200"/>
                </a:lnTo>
                <a:lnTo>
                  <a:pt x="133350" y="2286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34" name="Text 32"/>
          <p:cNvSpPr/>
          <p:nvPr/>
        </p:nvSpPr>
        <p:spPr>
          <a:xfrm>
            <a:off x="2654300" y="1862437"/>
            <a:ext cx="9537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2 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2425700" y="2305050"/>
            <a:ext cx="1701800" cy="2762250"/>
          </a:xfrm>
          <a:prstGeom prst="roundRect">
            <a:avLst>
              <a:gd name="adj" fmla="val 6716"/>
            </a:avLst>
          </a:prstGeom>
          <a:solidFill>
            <a:srgbClr val="F3F0EA"/>
          </a:solidFill>
          <a:ln/>
        </p:spPr>
      </p:sp>
      <p:sp>
        <p:nvSpPr>
          <p:cNvPr id="36" name="Shape 34"/>
          <p:cNvSpPr/>
          <p:nvPr/>
        </p:nvSpPr>
        <p:spPr>
          <a:xfrm>
            <a:off x="2613025" y="2493963"/>
            <a:ext cx="139700" cy="174625"/>
          </a:xfrm>
          <a:prstGeom prst="roundRect">
            <a:avLst>
              <a:gd name="adj" fmla="val 12500"/>
            </a:avLst>
          </a:pr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2647950" y="2528888"/>
            <a:ext cx="69850" cy="0"/>
          </a:xfrm>
          <a:prstGeom prst="line">
            <a:avLst/>
          </a:pr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717800" y="2598738"/>
            <a:ext cx="0" cy="34925"/>
          </a:xfrm>
          <a:prstGeom prst="line">
            <a:avLst/>
          </a:pr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717800" y="2563813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682875" y="2563813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2647950" y="2563813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682875" y="2598738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2647950" y="2598738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2682875" y="2633663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2647950" y="2633663"/>
            <a:ext cx="6548" cy="6548"/>
          </a:xfrm>
          <a:custGeom>
            <a:avLst/>
            <a:gdLst/>
            <a:ahLst/>
            <a:cxnLst/>
            <a:rect l="l" t="t" r="r" b="b"/>
            <a:pathLst>
              <a:path w="6548" h="6548">
                <a:moveTo>
                  <a:pt x="0" y="0"/>
                </a:moveTo>
                <a:lnTo>
                  <a:pt x="87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2578100" y="2825546"/>
            <a:ext cx="96139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方案与测算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Text 45"/>
          <p:cNvSpPr/>
          <p:nvPr/>
        </p:nvSpPr>
        <p:spPr>
          <a:xfrm>
            <a:off x="2578100" y="3091162"/>
            <a:ext cx="9613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按贵司电费单和合同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Text 46"/>
          <p:cNvSpPr/>
          <p:nvPr/>
        </p:nvSpPr>
        <p:spPr>
          <a:xfrm>
            <a:off x="2578100" y="3300712"/>
            <a:ext cx="9613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出账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2578100" y="3810000"/>
            <a:ext cx="1397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50" name="Text 48"/>
          <p:cNvSpPr/>
          <p:nvPr/>
        </p:nvSpPr>
        <p:spPr>
          <a:xfrm>
            <a:off x="2578100" y="3928639"/>
            <a:ext cx="96139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交贵司确认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2578100" y="4119862"/>
            <a:ext cx="96139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测算书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4241800" y="1714500"/>
            <a:ext cx="1701800" cy="457200"/>
          </a:xfrm>
          <a:custGeom>
            <a:avLst/>
            <a:gdLst/>
            <a:ahLst/>
            <a:cxnLst/>
            <a:rect l="l" t="t" r="r" b="b"/>
            <a:pathLst>
              <a:path w="1701800" h="457200">
                <a:moveTo>
                  <a:pt x="0" y="0"/>
                </a:moveTo>
                <a:lnTo>
                  <a:pt x="1568450" y="0"/>
                </a:lnTo>
                <a:lnTo>
                  <a:pt x="1701800" y="228600"/>
                </a:lnTo>
                <a:lnTo>
                  <a:pt x="1568450" y="457200"/>
                </a:lnTo>
                <a:lnTo>
                  <a:pt x="0" y="457200"/>
                </a:lnTo>
                <a:lnTo>
                  <a:pt x="133350" y="228600"/>
                </a:lnTo>
                <a:close/>
              </a:path>
            </a:pathLst>
          </a:custGeom>
          <a:solidFill>
            <a:srgbClr val="B8412C"/>
          </a:solidFill>
          <a:ln/>
        </p:spPr>
      </p:sp>
      <p:sp>
        <p:nvSpPr>
          <p:cNvPr id="53" name="Text 51"/>
          <p:cNvSpPr/>
          <p:nvPr/>
        </p:nvSpPr>
        <p:spPr>
          <a:xfrm>
            <a:off x="4470400" y="1862437"/>
            <a:ext cx="7721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 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Shape 52"/>
          <p:cNvSpPr/>
          <p:nvPr/>
        </p:nvSpPr>
        <p:spPr>
          <a:xfrm>
            <a:off x="4241800" y="2305050"/>
            <a:ext cx="1701800" cy="2762250"/>
          </a:xfrm>
          <a:prstGeom prst="roundRect">
            <a:avLst>
              <a:gd name="adj" fmla="val 6716"/>
            </a:avLst>
          </a:prstGeom>
          <a:solidFill>
            <a:srgbClr val="F3F0EA"/>
          </a:solidFill>
          <a:ln/>
        </p:spPr>
      </p:sp>
      <p:sp>
        <p:nvSpPr>
          <p:cNvPr id="55" name="Shape 53"/>
          <p:cNvSpPr/>
          <p:nvPr/>
        </p:nvSpPr>
        <p:spPr>
          <a:xfrm>
            <a:off x="4429125" y="2493962"/>
            <a:ext cx="139700" cy="174625"/>
          </a:xfrm>
          <a:custGeom>
            <a:avLst/>
            <a:gdLst/>
            <a:ahLst/>
            <a:cxnLst/>
            <a:rect l="l" t="t" r="r" b="b"/>
            <a:pathLst>
              <a:path w="139700" h="174625">
                <a:moveTo>
                  <a:pt x="17463" y="174625"/>
                </a:move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87313" y="0"/>
                </a:lnTo>
                <a:arcTo hR="20955" wR="20955" stAng="16194428" swAng="2711764"/>
                <a:lnTo>
                  <a:pt x="133518" y="37492"/>
                </a:lnTo>
                <a:arcTo hR="20955" wR="20955" stAng="18889766" swAng="2715819"/>
                <a:lnTo>
                  <a:pt x="139700" y="157163"/>
                </a:lnTo>
                <a:arcTo hR="17463" wR="17463" stAng="0" swAng="5400000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4516438" y="2493963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0" y="0"/>
                </a:moveTo>
                <a:lnTo>
                  <a:pt x="0" y="43656"/>
                </a:lnTo>
                <a:arcTo hR="8731" wR="8731" stAng="10800000" swAng="-5400000"/>
                <a:lnTo>
                  <a:pt x="52388" y="52388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4472781" y="2590006"/>
            <a:ext cx="52388" cy="34925"/>
          </a:xfrm>
          <a:custGeom>
            <a:avLst/>
            <a:gdLst/>
            <a:ahLst/>
            <a:cxnLst/>
            <a:rect l="l" t="t" r="r" b="b"/>
            <a:pathLst>
              <a:path w="52388" h="34925">
                <a:moveTo>
                  <a:pt x="0" y="17463"/>
                </a:moveTo>
                <a:lnTo>
                  <a:pt x="17463" y="34925"/>
                </a:lnTo>
                <a:lnTo>
                  <a:pt x="5238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4394200" y="2825546"/>
            <a:ext cx="77978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并网意见与备案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9" name="Text 57"/>
          <p:cNvSpPr/>
          <p:nvPr/>
        </p:nvSpPr>
        <p:spPr>
          <a:xfrm>
            <a:off x="4394200" y="3091162"/>
            <a:ext cx="7797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取得并网意见后才开工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4394200" y="3810000"/>
            <a:ext cx="1397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61" name="Text 59"/>
          <p:cNvSpPr/>
          <p:nvPr/>
        </p:nvSpPr>
        <p:spPr>
          <a:xfrm>
            <a:off x="4394200" y="3928639"/>
            <a:ext cx="7797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交贵司确认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4394200" y="4119862"/>
            <a:ext cx="7797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并网意见和备案文件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4394200" y="4595389"/>
            <a:ext cx="7797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号文第十二、十七、二十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4394200" y="4766839"/>
            <a:ext cx="77978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六条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6057900" y="1714500"/>
            <a:ext cx="1701800" cy="457200"/>
          </a:xfrm>
          <a:custGeom>
            <a:avLst/>
            <a:gdLst/>
            <a:ahLst/>
            <a:cxnLst/>
            <a:rect l="l" t="t" r="r" b="b"/>
            <a:pathLst>
              <a:path w="1701800" h="457200">
                <a:moveTo>
                  <a:pt x="0" y="0"/>
                </a:moveTo>
                <a:lnTo>
                  <a:pt x="1568450" y="0"/>
                </a:lnTo>
                <a:lnTo>
                  <a:pt x="1701800" y="228600"/>
                </a:lnTo>
                <a:lnTo>
                  <a:pt x="1568450" y="457200"/>
                </a:lnTo>
                <a:lnTo>
                  <a:pt x="0" y="457200"/>
                </a:lnTo>
                <a:lnTo>
                  <a:pt x="133350" y="2286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1862437"/>
            <a:ext cx="5905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4 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7" name="Shape 65"/>
          <p:cNvSpPr/>
          <p:nvPr/>
        </p:nvSpPr>
        <p:spPr>
          <a:xfrm>
            <a:off x="6057900" y="2305050"/>
            <a:ext cx="1701800" cy="2762250"/>
          </a:xfrm>
          <a:prstGeom prst="roundRect">
            <a:avLst>
              <a:gd name="adj" fmla="val 6716"/>
            </a:avLst>
          </a:prstGeom>
          <a:solidFill>
            <a:srgbClr val="F3F0EA"/>
          </a:solidFill>
          <a:ln/>
        </p:spPr>
      </p:sp>
      <p:sp>
        <p:nvSpPr>
          <p:cNvPr id="68" name="Shape 66"/>
          <p:cNvSpPr/>
          <p:nvPr/>
        </p:nvSpPr>
        <p:spPr>
          <a:xfrm>
            <a:off x="6297613" y="2511425"/>
            <a:ext cx="34925" cy="52388"/>
          </a:xfrm>
          <a:custGeom>
            <a:avLst/>
            <a:gdLst/>
            <a:ahLst/>
            <a:cxnLst/>
            <a:rect l="l" t="t" r="r" b="b"/>
            <a:pathLst>
              <a:path w="34925" h="52388">
                <a:moveTo>
                  <a:pt x="0" y="52388"/>
                </a:moveTo>
                <a:lnTo>
                  <a:pt x="0" y="8731"/>
                </a:lnTo>
                <a:arcTo hR="8731" wR="8731" stAng="10800000" swAng="5400000"/>
                <a:lnTo>
                  <a:pt x="26194" y="0"/>
                </a:lnTo>
                <a:arcTo hR="8731" wR="8731" stAng="16200000" swAng="5400000"/>
                <a:lnTo>
                  <a:pt x="34925" y="52388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6332538" y="2528888"/>
            <a:ext cx="52388" cy="78581"/>
          </a:xfrm>
          <a:custGeom>
            <a:avLst/>
            <a:gdLst/>
            <a:ahLst/>
            <a:cxnLst/>
            <a:rect l="l" t="t" r="r" b="b"/>
            <a:pathLst>
              <a:path w="52388" h="78581">
                <a:moveTo>
                  <a:pt x="0" y="0"/>
                </a:moveTo>
                <a:arcTo hR="52388" wR="52388" stAng="16200000" swAng="5400000"/>
                <a:lnTo>
                  <a:pt x="52388" y="78581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6245225" y="2528888"/>
            <a:ext cx="52388" cy="78581"/>
          </a:xfrm>
          <a:custGeom>
            <a:avLst/>
            <a:gdLst/>
            <a:ahLst/>
            <a:cxnLst/>
            <a:rect l="l" t="t" r="r" b="b"/>
            <a:pathLst>
              <a:path w="52388" h="78581">
                <a:moveTo>
                  <a:pt x="0" y="78581"/>
                </a:moveTo>
                <a:lnTo>
                  <a:pt x="0" y="52388"/>
                </a:lnTo>
                <a:arcTo hR="52388" wR="52388" stAng="10800000" swAng="5400000"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6227763" y="2607469"/>
            <a:ext cx="174625" cy="34925"/>
          </a:xfrm>
          <a:prstGeom prst="roundRect">
            <a:avLst>
              <a:gd name="adj" fmla="val 25000"/>
            </a:avLst>
          </a:pr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6210300" y="2825546"/>
            <a:ext cx="59817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施工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6210300" y="3091162"/>
            <a:ext cx="5981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结构、消防、防水达标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Shape 72"/>
          <p:cNvSpPr/>
          <p:nvPr/>
        </p:nvSpPr>
        <p:spPr>
          <a:xfrm>
            <a:off x="6210300" y="3810000"/>
            <a:ext cx="1397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75" name="Text 73"/>
          <p:cNvSpPr/>
          <p:nvPr/>
        </p:nvSpPr>
        <p:spPr>
          <a:xfrm>
            <a:off x="6210300" y="3928639"/>
            <a:ext cx="5981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交贵司确认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6" name="Text 74"/>
          <p:cNvSpPr/>
          <p:nvPr/>
        </p:nvSpPr>
        <p:spPr>
          <a:xfrm>
            <a:off x="6210300" y="4119862"/>
            <a:ext cx="5981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竣工资料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7" name="Text 75"/>
          <p:cNvSpPr/>
          <p:nvPr/>
        </p:nvSpPr>
        <p:spPr>
          <a:xfrm>
            <a:off x="6210300" y="4595389"/>
            <a:ext cx="5981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号文第十九条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Shape 76"/>
          <p:cNvSpPr/>
          <p:nvPr/>
        </p:nvSpPr>
        <p:spPr>
          <a:xfrm>
            <a:off x="7874000" y="1714500"/>
            <a:ext cx="1701800" cy="457200"/>
          </a:xfrm>
          <a:custGeom>
            <a:avLst/>
            <a:gdLst/>
            <a:ahLst/>
            <a:cxnLst/>
            <a:rect l="l" t="t" r="r" b="b"/>
            <a:pathLst>
              <a:path w="1701800" h="457200">
                <a:moveTo>
                  <a:pt x="0" y="0"/>
                </a:moveTo>
                <a:lnTo>
                  <a:pt x="1568450" y="0"/>
                </a:lnTo>
                <a:lnTo>
                  <a:pt x="1701800" y="228600"/>
                </a:lnTo>
                <a:lnTo>
                  <a:pt x="1568450" y="457200"/>
                </a:lnTo>
                <a:lnTo>
                  <a:pt x="0" y="457200"/>
                </a:lnTo>
                <a:lnTo>
                  <a:pt x="133350" y="2286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79" name="Text 77"/>
          <p:cNvSpPr/>
          <p:nvPr/>
        </p:nvSpPr>
        <p:spPr>
          <a:xfrm>
            <a:off x="8102600" y="1862437"/>
            <a:ext cx="40894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5 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0" name="Shape 78"/>
          <p:cNvSpPr/>
          <p:nvPr/>
        </p:nvSpPr>
        <p:spPr>
          <a:xfrm>
            <a:off x="7874000" y="2305050"/>
            <a:ext cx="1701800" cy="2762250"/>
          </a:xfrm>
          <a:prstGeom prst="roundRect">
            <a:avLst>
              <a:gd name="adj" fmla="val 6716"/>
            </a:avLst>
          </a:prstGeom>
          <a:solidFill>
            <a:srgbClr val="F3F0EA"/>
          </a:solidFill>
          <a:ln/>
        </p:spPr>
      </p:sp>
      <p:sp>
        <p:nvSpPr>
          <p:cNvPr id="81" name="Shape 79"/>
          <p:cNvSpPr/>
          <p:nvPr/>
        </p:nvSpPr>
        <p:spPr>
          <a:xfrm>
            <a:off x="8052542" y="2581275"/>
            <a:ext cx="78633" cy="78633"/>
          </a:xfrm>
          <a:custGeom>
            <a:avLst/>
            <a:gdLst/>
            <a:ahLst/>
            <a:cxnLst/>
            <a:rect l="l" t="t" r="r" b="b"/>
            <a:pathLst>
              <a:path w="78633" h="78633">
                <a:moveTo>
                  <a:pt x="28865" y="72469"/>
                </a:moveTo>
                <a:arcTo hR="20955" wR="20955" stAng="8105968" swAng="-5411937"/>
                <a:lnTo>
                  <a:pt x="78633" y="52388"/>
                </a:lnTo>
                <a:lnTo>
                  <a:pt x="26245" y="0"/>
                </a:lnTo>
                <a:lnTo>
                  <a:pt x="6163" y="20082"/>
                </a:lnTo>
                <a:arcTo hR="20955" wR="20955" stAng="13505968" swAng="-5411937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8043862" y="2642394"/>
            <a:ext cx="26194" cy="26194"/>
          </a:xfrm>
          <a:custGeom>
            <a:avLst/>
            <a:gdLst/>
            <a:ahLst/>
            <a:cxnLst/>
            <a:rect l="l" t="t" r="r" b="b"/>
            <a:pathLst>
              <a:path w="26194" h="26194">
                <a:moveTo>
                  <a:pt x="0" y="26194"/>
                </a:moveTo>
                <a:lnTo>
                  <a:pt x="26194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8091884" y="2572544"/>
            <a:ext cx="21828" cy="21828"/>
          </a:xfrm>
          <a:custGeom>
            <a:avLst/>
            <a:gdLst/>
            <a:ahLst/>
            <a:cxnLst/>
            <a:rect l="l" t="t" r="r" b="b"/>
            <a:pathLst>
              <a:path w="21828" h="21828">
                <a:moveTo>
                  <a:pt x="0" y="21828"/>
                </a:moveTo>
                <a:lnTo>
                  <a:pt x="2182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8118078" y="2598738"/>
            <a:ext cx="21828" cy="21828"/>
          </a:xfrm>
          <a:custGeom>
            <a:avLst/>
            <a:gdLst/>
            <a:ahLst/>
            <a:cxnLst/>
            <a:rect l="l" t="t" r="r" b="b"/>
            <a:pathLst>
              <a:path w="21828" h="21828">
                <a:moveTo>
                  <a:pt x="0" y="21828"/>
                </a:moveTo>
                <a:lnTo>
                  <a:pt x="2182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8148637" y="2502694"/>
            <a:ext cx="52388" cy="69850"/>
          </a:xfrm>
          <a:custGeom>
            <a:avLst/>
            <a:gdLst/>
            <a:ahLst/>
            <a:cxnLst/>
            <a:rect l="l" t="t" r="r" b="b"/>
            <a:pathLst>
              <a:path w="52388" h="69850">
                <a:moveTo>
                  <a:pt x="34925" y="0"/>
                </a:moveTo>
                <a:lnTo>
                  <a:pt x="0" y="34925"/>
                </a:lnTo>
                <a:lnTo>
                  <a:pt x="52388" y="34925"/>
                </a:lnTo>
                <a:lnTo>
                  <a:pt x="17463" y="6985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8026400" y="2825546"/>
            <a:ext cx="4165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并网验收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8026400" y="3091162"/>
            <a:ext cx="4165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检验合格后投产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8" name="Shape 86"/>
          <p:cNvSpPr/>
          <p:nvPr/>
        </p:nvSpPr>
        <p:spPr>
          <a:xfrm>
            <a:off x="8026400" y="3810000"/>
            <a:ext cx="1397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89" name="Text 87"/>
          <p:cNvSpPr/>
          <p:nvPr/>
        </p:nvSpPr>
        <p:spPr>
          <a:xfrm>
            <a:off x="8026400" y="3928639"/>
            <a:ext cx="4165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交贵司确认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0" name="Text 88"/>
          <p:cNvSpPr/>
          <p:nvPr/>
        </p:nvSpPr>
        <p:spPr>
          <a:xfrm>
            <a:off x="8026400" y="4119862"/>
            <a:ext cx="4165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并网检验报告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1" name="Text 89"/>
          <p:cNvSpPr/>
          <p:nvPr/>
        </p:nvSpPr>
        <p:spPr>
          <a:xfrm>
            <a:off x="8026400" y="4595389"/>
            <a:ext cx="41656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 号文第三十一条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2" name="Shape 90"/>
          <p:cNvSpPr/>
          <p:nvPr/>
        </p:nvSpPr>
        <p:spPr>
          <a:xfrm>
            <a:off x="9690100" y="1714500"/>
            <a:ext cx="1701800" cy="457200"/>
          </a:xfrm>
          <a:custGeom>
            <a:avLst/>
            <a:gdLst/>
            <a:ahLst/>
            <a:cxnLst/>
            <a:rect l="l" t="t" r="r" b="b"/>
            <a:pathLst>
              <a:path w="1701800" h="457200">
                <a:moveTo>
                  <a:pt x="0" y="0"/>
                </a:moveTo>
                <a:lnTo>
                  <a:pt x="1568450" y="0"/>
                </a:lnTo>
                <a:lnTo>
                  <a:pt x="1701800" y="228600"/>
                </a:lnTo>
                <a:lnTo>
                  <a:pt x="1568450" y="457200"/>
                </a:lnTo>
                <a:lnTo>
                  <a:pt x="0" y="457200"/>
                </a:lnTo>
                <a:lnTo>
                  <a:pt x="133350" y="2286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93" name="Text 91"/>
          <p:cNvSpPr/>
          <p:nvPr/>
        </p:nvSpPr>
        <p:spPr>
          <a:xfrm>
            <a:off x="9918700" y="1862437"/>
            <a:ext cx="227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6 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4" name="Shape 92"/>
          <p:cNvSpPr/>
          <p:nvPr/>
        </p:nvSpPr>
        <p:spPr>
          <a:xfrm>
            <a:off x="9690100" y="2305050"/>
            <a:ext cx="1701800" cy="2762250"/>
          </a:xfrm>
          <a:prstGeom prst="roundRect">
            <a:avLst>
              <a:gd name="adj" fmla="val 6716"/>
            </a:avLst>
          </a:prstGeom>
          <a:solidFill>
            <a:srgbClr val="F3F0EA"/>
          </a:solidFill>
          <a:ln/>
        </p:spPr>
      </p:sp>
      <p:sp>
        <p:nvSpPr>
          <p:cNvPr id="95" name="Shape 93"/>
          <p:cNvSpPr/>
          <p:nvPr/>
        </p:nvSpPr>
        <p:spPr>
          <a:xfrm>
            <a:off x="9859958" y="2493930"/>
            <a:ext cx="174661" cy="174666"/>
          </a:xfrm>
          <a:custGeom>
            <a:avLst/>
            <a:gdLst/>
            <a:ahLst/>
            <a:cxnLst/>
            <a:rect l="l" t="t" r="r" b="b"/>
            <a:pathLst>
              <a:path w="174661" h="174666">
                <a:moveTo>
                  <a:pt x="110891" y="37577"/>
                </a:moveTo>
                <a:arcTo hR="8731" wR="8731" stAng="13465620" swAng="-5331240"/>
                <a:lnTo>
                  <a:pt x="124861" y="63770"/>
                </a:lnTo>
                <a:arcTo hR="8731" wR="8731" stAng="8065620" swAng="-5331240"/>
                <a:lnTo>
                  <a:pt x="164204" y="36660"/>
                </a:lnTo>
                <a:cubicBezTo>
                  <a:pt x="166998" y="33848"/>
                  <a:pt x="171739" y="34739"/>
                  <a:pt x="172787" y="38563"/>
                </a:cubicBezTo>
                <a:arcTo hR="52388" wR="52388" stAng="20677589" swAng="7783306"/>
                <a:lnTo>
                  <a:pt x="31611" y="169244"/>
                </a:lnTo>
                <a:arcTo hR="18519" wR="18519" stAng="2700573" swAng="10800000"/>
                <a:lnTo>
                  <a:pt x="74490" y="73986"/>
                </a:lnTo>
                <a:arcTo hR="52388" wR="52388" stAng="9339104" swAng="7783306"/>
                <a:cubicBezTo>
                  <a:pt x="139931" y="2922"/>
                  <a:pt x="140822" y="7655"/>
                  <a:pt x="138019" y="10466"/>
                </a:cubicBezTo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9842500" y="2825546"/>
            <a:ext cx="2349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运维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7" name="Text 95"/>
          <p:cNvSpPr/>
          <p:nvPr/>
        </p:nvSpPr>
        <p:spPr>
          <a:xfrm>
            <a:off x="9842500" y="3091162"/>
            <a:ext cx="2349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发电和节省每月对账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8" name="Shape 96"/>
          <p:cNvSpPr/>
          <p:nvPr/>
        </p:nvSpPr>
        <p:spPr>
          <a:xfrm>
            <a:off x="9842500" y="3810000"/>
            <a:ext cx="13970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99" name="Text 97"/>
          <p:cNvSpPr/>
          <p:nvPr/>
        </p:nvSpPr>
        <p:spPr>
          <a:xfrm>
            <a:off x="9842500" y="3928639"/>
            <a:ext cx="2349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交贵司确认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0" name="Text 98"/>
          <p:cNvSpPr/>
          <p:nvPr/>
        </p:nvSpPr>
        <p:spPr>
          <a:xfrm>
            <a:off x="9842500" y="4119862"/>
            <a:ext cx="2349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月度运维报告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1" name="Shape 99"/>
          <p:cNvSpPr/>
          <p:nvPr/>
        </p:nvSpPr>
        <p:spPr>
          <a:xfrm>
            <a:off x="609600" y="5219700"/>
            <a:ext cx="10782300" cy="552450"/>
          </a:xfrm>
          <a:prstGeom prst="roundRect">
            <a:avLst>
              <a:gd name="adj" fmla="val 17241"/>
            </a:avLst>
          </a:prstGeom>
          <a:solidFill>
            <a:srgbClr val="E6EDF1"/>
          </a:solidFill>
          <a:ln/>
        </p:spPr>
      </p:sp>
      <p:sp>
        <p:nvSpPr>
          <p:cNvPr id="102" name="Shape 100"/>
          <p:cNvSpPr/>
          <p:nvPr/>
        </p:nvSpPr>
        <p:spPr>
          <a:xfrm>
            <a:off x="895350" y="5400675"/>
            <a:ext cx="76200" cy="38100"/>
          </a:xfrm>
          <a:prstGeom prst="roundRect">
            <a:avLst>
              <a:gd name="adj" fmla="val 25000"/>
            </a:avLst>
          </a:pr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57250" y="5419725"/>
            <a:ext cx="152400" cy="171450"/>
          </a:xfrm>
          <a:custGeom>
            <a:avLst/>
            <a:gdLst/>
            <a:ahLst/>
            <a:cxnLst/>
            <a:rect l="l" t="t" r="r" b="b"/>
            <a:pathLst>
              <a:path w="152400" h="171450">
                <a:moveTo>
                  <a:pt x="114300" y="0"/>
                </a:moveTo>
                <a:lnTo>
                  <a:pt x="133350" y="0"/>
                </a:lnTo>
                <a:arcTo hR="19050" wR="19050" stAng="16200000" swAng="5400000"/>
                <a:lnTo>
                  <a:pt x="152400" y="152400"/>
                </a:lnTo>
                <a:arcTo hR="19050" wR="19050" stAng="0" swAng="5400000"/>
                <a:lnTo>
                  <a:pt x="19050" y="171450"/>
                </a:lnTo>
                <a:arcTo hR="19050" wR="19050" stAng="5400000" swAng="5400000"/>
                <a:lnTo>
                  <a:pt x="0" y="19050"/>
                </a:lnTo>
                <a:arcTo hR="19050" wR="19050" stAng="10800000" swAng="5400000"/>
                <a:lnTo>
                  <a:pt x="38100" y="0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904875" y="5495925"/>
            <a:ext cx="57150" cy="38100"/>
          </a:xfrm>
          <a:custGeom>
            <a:avLst/>
            <a:gdLst/>
            <a:ahLst/>
            <a:cxnLst/>
            <a:rect l="l" t="t" r="r" b="b"/>
            <a:pathLst>
              <a:path w="57150" h="38100">
                <a:moveTo>
                  <a:pt x="0" y="19050"/>
                </a:moveTo>
                <a:lnTo>
                  <a:pt x="19050" y="38100"/>
                </a:lnTo>
                <a:lnTo>
                  <a:pt x="57150" y="0"/>
                </a:lnTo>
              </a:path>
            </a:pathLst>
          </a:custGeom>
          <a:noFill/>
          <a:ln w="19050">
            <a:solidFill>
              <a:srgbClr val="0E3B53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1162050" y="541562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上储能的另加三道安全关：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6" name="Text 104"/>
          <p:cNvSpPr/>
          <p:nvPr/>
        </p:nvSpPr>
        <p:spPr>
          <a:xfrm>
            <a:off x="2876550" y="5415623"/>
            <a:ext cx="93154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可研安全论证 · 竣工安全检查 · 投运后安全后评价（65 号文）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7" name="Text 105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来源：国能发新能规〔2025〕7 号第十二至三十五条，国能综通安全〔2025〕65 号。各步用时按踏勘后的排期定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6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17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0" name="Text 8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696700" y="392430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6" name="Text 14"/>
          <p:cNvSpPr/>
          <p:nvPr/>
        </p:nvSpPr>
        <p:spPr>
          <a:xfrm>
            <a:off x="11696700" y="415070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696700" y="435072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849100" y="48577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9" name="Text 17"/>
          <p:cNvSpPr/>
          <p:nvPr/>
        </p:nvSpPr>
        <p:spPr>
          <a:xfrm>
            <a:off x="11849100" y="51047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849100" y="52857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报价按造价构成逐项列，屋顶加固和电网接入单独报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14363" y="1643063"/>
            <a:ext cx="10772775" cy="3990975"/>
          </a:xfrm>
          <a:prstGeom prst="roundRect">
            <a:avLst>
              <a:gd name="adj" fmla="val 2864"/>
            </a:avLst>
          </a:prstGeom>
          <a:noFill/>
          <a:ln w="9525">
            <a:solidFill>
              <a:srgbClr val="E2DDD4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19125" y="1647825"/>
            <a:ext cx="10763250" cy="381000"/>
          </a:xfrm>
          <a:custGeom>
            <a:avLst/>
            <a:gdLst/>
            <a:ahLst/>
            <a:cxnLst/>
            <a:rect l="l" t="t" r="r" b="b"/>
            <a:pathLst>
              <a:path w="10763250" h="381000">
                <a:moveTo>
                  <a:pt x="0" y="381000"/>
                </a:moveTo>
                <a:lnTo>
                  <a:pt x="0" y="104775"/>
                </a:lnTo>
                <a:arcTo hR="104775" wR="104775" stAng="10800000" swAng="5400000"/>
                <a:lnTo>
                  <a:pt x="10658475" y="0"/>
                </a:lnTo>
                <a:arcTo hR="104775" wR="104775" stAng="16200000" swAng="5400000"/>
                <a:lnTo>
                  <a:pt x="10763250" y="3810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24" name="Text 22"/>
          <p:cNvSpPr/>
          <p:nvPr/>
        </p:nvSpPr>
        <p:spPr>
          <a:xfrm>
            <a:off x="876300" y="1766825"/>
            <a:ext cx="113157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报价项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3810000" y="1766825"/>
            <a:ext cx="8382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包含什么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7524750" y="1766825"/>
            <a:ext cx="4667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计价方式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9525000" y="1766825"/>
            <a:ext cx="266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金额（按踏勘结果出具）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876300" y="2156989"/>
            <a:ext cx="11315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体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瓦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计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价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954881" y="2433638"/>
            <a:ext cx="14288" cy="5358"/>
          </a:xfrm>
          <a:custGeom>
            <a:avLst/>
            <a:gdLst/>
            <a:ahLst/>
            <a:cxnLst/>
            <a:rect l="l" t="t" r="r" b="b"/>
            <a:pathLst>
              <a:path w="14288" h="5358">
                <a:moveTo>
                  <a:pt x="0" y="0"/>
                </a:moveTo>
                <a:lnTo>
                  <a:pt x="14288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945737" y="2519363"/>
            <a:ext cx="32576" cy="57150"/>
          </a:xfrm>
          <a:custGeom>
            <a:avLst/>
            <a:gdLst/>
            <a:ahLst/>
            <a:cxnLst/>
            <a:rect l="l" t="t" r="r" b="b"/>
            <a:pathLst>
              <a:path w="32576" h="57150">
                <a:moveTo>
                  <a:pt x="32576" y="0"/>
                </a:moveTo>
                <a:lnTo>
                  <a:pt x="0" y="5715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908861" y="2547938"/>
            <a:ext cx="117458" cy="28575"/>
          </a:xfrm>
          <a:custGeom>
            <a:avLst/>
            <a:gdLst/>
            <a:ahLst/>
            <a:cxnLst/>
            <a:rect l="l" t="t" r="r" b="b"/>
            <a:pathLst>
              <a:path w="117458" h="28575">
                <a:moveTo>
                  <a:pt x="117458" y="28575"/>
                </a:moveTo>
                <a:lnTo>
                  <a:pt x="106328" y="0"/>
                </a:lnTo>
                <a:lnTo>
                  <a:pt x="0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897731" y="2490788"/>
            <a:ext cx="5358" cy="14288"/>
          </a:xfrm>
          <a:custGeom>
            <a:avLst/>
            <a:gdLst/>
            <a:ahLst/>
            <a:cxnLst/>
            <a:rect l="l" t="t" r="r" b="b"/>
            <a:pathLst>
              <a:path w="5358" h="14288">
                <a:moveTo>
                  <a:pt x="0" y="0"/>
                </a:moveTo>
                <a:lnTo>
                  <a:pt x="0" y="14288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897728" y="2519362"/>
            <a:ext cx="128597" cy="57150"/>
          </a:xfrm>
          <a:custGeom>
            <a:avLst/>
            <a:gdLst/>
            <a:ahLst/>
            <a:cxnLst/>
            <a:rect l="l" t="t" r="r" b="b"/>
            <a:pathLst>
              <a:path w="128597" h="57150">
                <a:moveTo>
                  <a:pt x="23185" y="7430"/>
                </a:moveTo>
                <a:arcTo hR="14288" wR="14288" stAng="12521124" swAng="3679672"/>
                <a:lnTo>
                  <a:pt x="121447" y="0"/>
                </a:lnTo>
                <a:arcTo hR="7144" wR="7144" stAng="16196972" swAng="7222911"/>
                <a:lnTo>
                  <a:pt x="105402" y="49735"/>
                </a:lnTo>
                <a:arcTo hR="14288" wR="14288" stAng="1725044" swAng="3675917"/>
                <a:lnTo>
                  <a:pt x="7147" y="57150"/>
                </a:lnTo>
                <a:arcTo hR="7144" wR="7144" stAng="5398396" swAng="7225470"/>
                <a:close/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897731" y="2433638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8575" y="0"/>
                </a:moveTo>
                <a:arcTo hR="28575" wR="28575" stAng="0" swAng="5400000"/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38165" y="2474071"/>
            <a:ext cx="10073" cy="10073"/>
          </a:xfrm>
          <a:custGeom>
            <a:avLst/>
            <a:gdLst/>
            <a:ahLst/>
            <a:cxnLst/>
            <a:rect l="l" t="t" r="r" b="b"/>
            <a:pathLst>
              <a:path w="10073" h="10073">
                <a:moveTo>
                  <a:pt x="0" y="0"/>
                </a:moveTo>
                <a:lnTo>
                  <a:pt x="10073" y="10073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162050" y="242477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组件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3810000" y="2424412"/>
            <a:ext cx="838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光伏组件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524750" y="242441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元/W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9525000" y="242441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628650" y="2667000"/>
            <a:ext cx="107442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1" name="Shape 39"/>
          <p:cNvSpPr/>
          <p:nvPr/>
        </p:nvSpPr>
        <p:spPr>
          <a:xfrm>
            <a:off x="897707" y="2757469"/>
            <a:ext cx="128636" cy="142912"/>
          </a:xfrm>
          <a:custGeom>
            <a:avLst/>
            <a:gdLst/>
            <a:ahLst/>
            <a:cxnLst/>
            <a:rect l="l" t="t" r="r" b="b"/>
            <a:pathLst>
              <a:path w="128636" h="142912">
                <a:moveTo>
                  <a:pt x="7168" y="85744"/>
                </a:moveTo>
                <a:arcTo hR="7144" wR="7144" stAng="5388279" swAng="7754754"/>
                <a:lnTo>
                  <a:pt x="72319" y="1233"/>
                </a:lnTo>
                <a:arcTo hR="3572" wR="3572" stAng="13254236" swAng="9268521"/>
                <a:lnTo>
                  <a:pt x="64747" y="47525"/>
                </a:lnTo>
                <a:arcTo hR="7144" wR="7144" stAng="12029258" swAng="-6640439"/>
                <a:lnTo>
                  <a:pt x="121468" y="57169"/>
                </a:lnTo>
                <a:arcTo hR="7144" wR="7144" stAng="16188279" swAng="7754754"/>
                <a:lnTo>
                  <a:pt x="56317" y="141679"/>
                </a:lnTo>
                <a:arcTo hR="3572" wR="3572" stAng="2454236" swAng="9268521"/>
                <a:lnTo>
                  <a:pt x="63889" y="95388"/>
                </a:lnTo>
                <a:arcTo hR="7144" wR="7144" stAng="1229258" swAng="-6640439"/>
                <a:close/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162050" y="274862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逆变器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3810000" y="2748262"/>
            <a:ext cx="838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组串式逆变器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7524750" y="274826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元/W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9525000" y="274826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628650" y="2990850"/>
            <a:ext cx="107442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7" name="Shape 45"/>
          <p:cNvSpPr/>
          <p:nvPr/>
        </p:nvSpPr>
        <p:spPr>
          <a:xfrm>
            <a:off x="947738" y="3095625"/>
            <a:ext cx="28575" cy="42863"/>
          </a:xfrm>
          <a:custGeom>
            <a:avLst/>
            <a:gdLst/>
            <a:ahLst/>
            <a:cxnLst/>
            <a:rect l="l" t="t" r="r" b="b"/>
            <a:pathLst>
              <a:path w="28575" h="42863">
                <a:moveTo>
                  <a:pt x="0" y="42863"/>
                </a:moveTo>
                <a:lnTo>
                  <a:pt x="0" y="7144"/>
                </a:lnTo>
                <a:arcTo hR="7144" wR="7144" stAng="10800000" swAng="5400000"/>
                <a:lnTo>
                  <a:pt x="21431" y="0"/>
                </a:lnTo>
                <a:arcTo hR="7144" wR="7144" stAng="16200000" swAng="5400000"/>
                <a:lnTo>
                  <a:pt x="28575" y="42863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976313" y="3109913"/>
            <a:ext cx="42863" cy="64294"/>
          </a:xfrm>
          <a:custGeom>
            <a:avLst/>
            <a:gdLst/>
            <a:ahLst/>
            <a:cxnLst/>
            <a:rect l="l" t="t" r="r" b="b"/>
            <a:pathLst>
              <a:path w="42863" h="64294">
                <a:moveTo>
                  <a:pt x="0" y="0"/>
                </a:moveTo>
                <a:arcTo hR="42863" wR="42863" stAng="16200000" swAng="5400000"/>
                <a:lnTo>
                  <a:pt x="42863" y="64294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904875" y="3109913"/>
            <a:ext cx="42863" cy="64294"/>
          </a:xfrm>
          <a:custGeom>
            <a:avLst/>
            <a:gdLst/>
            <a:ahLst/>
            <a:cxnLst/>
            <a:rect l="l" t="t" r="r" b="b"/>
            <a:pathLst>
              <a:path w="42863" h="64294">
                <a:moveTo>
                  <a:pt x="0" y="64294"/>
                </a:moveTo>
                <a:lnTo>
                  <a:pt x="0" y="42863"/>
                </a:lnTo>
                <a:arcTo hR="42863" wR="42863" stAng="10800000" swAng="5400000"/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890588" y="3174206"/>
            <a:ext cx="142875" cy="28575"/>
          </a:xfrm>
          <a:prstGeom prst="roundRect">
            <a:avLst>
              <a:gd name="adj" fmla="val 25000"/>
            </a:avLst>
          </a:pr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162050" y="307247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支架、电缆和建安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3810000" y="3072112"/>
            <a:ext cx="838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支架、直流交流电缆、安装施工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3" name="Text 51"/>
          <p:cNvSpPr/>
          <p:nvPr/>
        </p:nvSpPr>
        <p:spPr>
          <a:xfrm>
            <a:off x="7524750" y="307211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元/W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4" name="Text 52"/>
          <p:cNvSpPr/>
          <p:nvPr/>
        </p:nvSpPr>
        <p:spPr>
          <a:xfrm>
            <a:off x="9525000" y="307211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5" name="Shape 53"/>
          <p:cNvSpPr/>
          <p:nvPr/>
        </p:nvSpPr>
        <p:spPr>
          <a:xfrm>
            <a:off x="628650" y="3314700"/>
            <a:ext cx="107442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56" name="Text 54"/>
          <p:cNvSpPr/>
          <p:nvPr/>
        </p:nvSpPr>
        <p:spPr>
          <a:xfrm>
            <a:off x="876300" y="3395239"/>
            <a:ext cx="11315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项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列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场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条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Shape 55"/>
          <p:cNvSpPr/>
          <p:nvPr/>
        </p:nvSpPr>
        <p:spPr>
          <a:xfrm>
            <a:off x="890588" y="3671888"/>
            <a:ext cx="142875" cy="57150"/>
          </a:xfrm>
          <a:prstGeom prst="roundRect">
            <a:avLst>
              <a:gd name="adj" fmla="val 25000"/>
            </a:avLst>
          </a:pr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890588" y="3757613"/>
            <a:ext cx="142875" cy="57150"/>
          </a:xfrm>
          <a:prstGeom prst="roundRect">
            <a:avLst>
              <a:gd name="adj" fmla="val 25000"/>
            </a:avLst>
          </a:pr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919163" y="3700463"/>
            <a:ext cx="71" cy="0"/>
          </a:xfrm>
          <a:prstGeom prst="line">
            <a:avLst/>
          </a:pr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919163" y="3786188"/>
            <a:ext cx="71" cy="0"/>
          </a:xfrm>
          <a:prstGeom prst="line">
            <a:avLst/>
          </a:pr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162050" y="366302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一次和二次设备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2" name="Text 60"/>
          <p:cNvSpPr/>
          <p:nvPr/>
        </p:nvSpPr>
        <p:spPr>
          <a:xfrm>
            <a:off x="3810000" y="3662662"/>
            <a:ext cx="838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箱变、开关箱、预制舱、监控计量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Text 61"/>
          <p:cNvSpPr/>
          <p:nvPr/>
        </p:nvSpPr>
        <p:spPr>
          <a:xfrm>
            <a:off x="7524750" y="366266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4" name="Text 62"/>
          <p:cNvSpPr/>
          <p:nvPr/>
        </p:nvSpPr>
        <p:spPr>
          <a:xfrm>
            <a:off x="9525000" y="366266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628650" y="3905250"/>
            <a:ext cx="107442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66" name="Shape 64"/>
          <p:cNvSpPr/>
          <p:nvPr/>
        </p:nvSpPr>
        <p:spPr>
          <a:xfrm>
            <a:off x="897689" y="4067175"/>
            <a:ext cx="64336" cy="64336"/>
          </a:xfrm>
          <a:custGeom>
            <a:avLst/>
            <a:gdLst/>
            <a:ahLst/>
            <a:cxnLst/>
            <a:rect l="l" t="t" r="r" b="b"/>
            <a:pathLst>
              <a:path w="64336" h="64336">
                <a:moveTo>
                  <a:pt x="23616" y="59293"/>
                </a:moveTo>
                <a:arcTo hR="17145" wR="17145" stAng="8105968" swAng="-5411937"/>
                <a:lnTo>
                  <a:pt x="64336" y="42863"/>
                </a:lnTo>
                <a:lnTo>
                  <a:pt x="21473" y="0"/>
                </a:lnTo>
                <a:lnTo>
                  <a:pt x="5043" y="16431"/>
                </a:lnTo>
                <a:arcTo hR="17145" wR="17145" stAng="13505968" swAng="-5411937"/>
                <a:close/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890588" y="4117181"/>
            <a:ext cx="21431" cy="21431"/>
          </a:xfrm>
          <a:custGeom>
            <a:avLst/>
            <a:gdLst/>
            <a:ahLst/>
            <a:cxnLst/>
            <a:rect l="l" t="t" r="r" b="b"/>
            <a:pathLst>
              <a:path w="21431" h="21431">
                <a:moveTo>
                  <a:pt x="0" y="21431"/>
                </a:moveTo>
                <a:lnTo>
                  <a:pt x="21431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929878" y="4060031"/>
            <a:ext cx="17859" cy="17859"/>
          </a:xfrm>
          <a:custGeom>
            <a:avLst/>
            <a:gdLst/>
            <a:ahLst/>
            <a:cxnLst/>
            <a:rect l="l" t="t" r="r" b="b"/>
            <a:pathLst>
              <a:path w="17859" h="17859">
                <a:moveTo>
                  <a:pt x="0" y="17859"/>
                </a:moveTo>
                <a:lnTo>
                  <a:pt x="17859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951309" y="4081463"/>
            <a:ext cx="17859" cy="17859"/>
          </a:xfrm>
          <a:custGeom>
            <a:avLst/>
            <a:gdLst/>
            <a:ahLst/>
            <a:cxnLst/>
            <a:rect l="l" t="t" r="r" b="b"/>
            <a:pathLst>
              <a:path w="17859" h="17859">
                <a:moveTo>
                  <a:pt x="0" y="17859"/>
                </a:moveTo>
                <a:lnTo>
                  <a:pt x="17859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976313" y="4002881"/>
            <a:ext cx="42863" cy="57150"/>
          </a:xfrm>
          <a:custGeom>
            <a:avLst/>
            <a:gdLst/>
            <a:ahLst/>
            <a:cxnLst/>
            <a:rect l="l" t="t" r="r" b="b"/>
            <a:pathLst>
              <a:path w="42863" h="57150">
                <a:moveTo>
                  <a:pt x="28575" y="0"/>
                </a:moveTo>
                <a:lnTo>
                  <a:pt x="0" y="28575"/>
                </a:lnTo>
                <a:lnTo>
                  <a:pt x="42863" y="28575"/>
                </a:lnTo>
                <a:lnTo>
                  <a:pt x="14288" y="5715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1162050" y="398687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电网接入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2" name="Text 70"/>
          <p:cNvSpPr/>
          <p:nvPr/>
        </p:nvSpPr>
        <p:spPr>
          <a:xfrm>
            <a:off x="3810000" y="3986512"/>
            <a:ext cx="838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按电网接入意见改造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3" name="Text 71"/>
          <p:cNvSpPr/>
          <p:nvPr/>
        </p:nvSpPr>
        <p:spPr>
          <a:xfrm>
            <a:off x="7524750" y="398651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按项单列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4" name="Text 72"/>
          <p:cNvSpPr/>
          <p:nvPr/>
        </p:nvSpPr>
        <p:spPr>
          <a:xfrm>
            <a:off x="9525000" y="398651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5" name="Shape 73"/>
          <p:cNvSpPr/>
          <p:nvPr/>
        </p:nvSpPr>
        <p:spPr>
          <a:xfrm>
            <a:off x="628650" y="4229100"/>
            <a:ext cx="107442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76" name="Shape 74"/>
          <p:cNvSpPr/>
          <p:nvPr/>
        </p:nvSpPr>
        <p:spPr>
          <a:xfrm>
            <a:off x="628650" y="4229100"/>
            <a:ext cx="10744200" cy="323850"/>
          </a:xfrm>
          <a:prstGeom prst="rect">
            <a:avLst/>
          </a:prstGeom>
          <a:solidFill>
            <a:srgbClr val="F5E4E1"/>
          </a:solidFill>
          <a:ln/>
        </p:spPr>
      </p:sp>
      <p:sp>
        <p:nvSpPr>
          <p:cNvPr id="77" name="Shape 75"/>
          <p:cNvSpPr/>
          <p:nvPr/>
        </p:nvSpPr>
        <p:spPr>
          <a:xfrm>
            <a:off x="5715000" y="4276725"/>
            <a:ext cx="895350" cy="228600"/>
          </a:xfrm>
          <a:prstGeom prst="roundRect">
            <a:avLst>
              <a:gd name="adj" fmla="val 50000"/>
            </a:avLst>
          </a:prstGeom>
          <a:solidFill>
            <a:srgbClr val="B8412C"/>
          </a:solidFill>
          <a:ln/>
        </p:spPr>
      </p:sp>
      <p:sp>
        <p:nvSpPr>
          <p:cNvPr id="78" name="Text 76"/>
          <p:cNvSpPr/>
          <p:nvPr/>
        </p:nvSpPr>
        <p:spPr>
          <a:xfrm>
            <a:off x="133350" y="4328689"/>
            <a:ext cx="120586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不需要则为零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Shape 77"/>
          <p:cNvSpPr/>
          <p:nvPr/>
        </p:nvSpPr>
        <p:spPr>
          <a:xfrm>
            <a:off x="947738" y="4391025"/>
            <a:ext cx="28575" cy="5358"/>
          </a:xfrm>
          <a:custGeom>
            <a:avLst/>
            <a:gdLst/>
            <a:ahLst/>
            <a:cxnLst/>
            <a:rect l="l" t="t" r="r" b="b"/>
            <a:pathLst>
              <a:path w="28575" h="5358">
                <a:moveTo>
                  <a:pt x="0" y="0"/>
                </a:moveTo>
                <a:lnTo>
                  <a:pt x="28575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947738" y="4362450"/>
            <a:ext cx="28575" cy="5358"/>
          </a:xfrm>
          <a:custGeom>
            <a:avLst/>
            <a:gdLst/>
            <a:ahLst/>
            <a:cxnLst/>
            <a:rect l="l" t="t" r="r" b="b"/>
            <a:pathLst>
              <a:path w="28575" h="5358">
                <a:moveTo>
                  <a:pt x="0" y="0"/>
                </a:moveTo>
                <a:lnTo>
                  <a:pt x="28575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81" name="Shape 79"/>
          <p:cNvSpPr/>
          <p:nvPr/>
        </p:nvSpPr>
        <p:spPr>
          <a:xfrm>
            <a:off x="947738" y="4419600"/>
            <a:ext cx="28575" cy="35719"/>
          </a:xfrm>
          <a:custGeom>
            <a:avLst/>
            <a:gdLst/>
            <a:ahLst/>
            <a:cxnLst/>
            <a:rect l="l" t="t" r="r" b="b"/>
            <a:pathLst>
              <a:path w="28575" h="35719">
                <a:moveTo>
                  <a:pt x="28575" y="35719"/>
                </a:moveTo>
                <a:lnTo>
                  <a:pt x="28575" y="14288"/>
                </a:lnTo>
                <a:arcTo hR="14288" wR="14288" stAng="0" swAng="-10800000"/>
                <a:lnTo>
                  <a:pt x="0" y="35719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82" name="Shape 80"/>
          <p:cNvSpPr/>
          <p:nvPr/>
        </p:nvSpPr>
        <p:spPr>
          <a:xfrm>
            <a:off x="890588" y="4355306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42875" h="100013">
                <a:moveTo>
                  <a:pt x="28575" y="21431"/>
                </a:moveTo>
                <a:lnTo>
                  <a:pt x="14288" y="21431"/>
                </a:lnTo>
                <a:arcTo hR="14288" wR="14288" stAng="16200000" swAng="-5400000"/>
                <a:lnTo>
                  <a:pt x="0" y="85725"/>
                </a:lnTo>
                <a:arcTo hR="14288" wR="14288" stAng="10800000" swAng="-5400000"/>
                <a:lnTo>
                  <a:pt x="128588" y="100013"/>
                </a:lnTo>
                <a:arcTo hR="14288" wR="14288" stAng="5400000" swAng="-5400000"/>
                <a:lnTo>
                  <a:pt x="142875" y="14288"/>
                </a:lnTo>
                <a:arcTo hR="14288" wR="14288" stAng="0" swAng="-5400000"/>
                <a:lnTo>
                  <a:pt x="114300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83" name="Shape 81"/>
          <p:cNvSpPr/>
          <p:nvPr/>
        </p:nvSpPr>
        <p:spPr>
          <a:xfrm>
            <a:off x="919163" y="4326731"/>
            <a:ext cx="85725" cy="128588"/>
          </a:xfrm>
          <a:custGeom>
            <a:avLst/>
            <a:gdLst/>
            <a:ahLst/>
            <a:cxnLst/>
            <a:rect l="l" t="t" r="r" b="b"/>
            <a:pathLst>
              <a:path w="85725" h="128588">
                <a:moveTo>
                  <a:pt x="0" y="128588"/>
                </a:moveTo>
                <a:lnTo>
                  <a:pt x="0" y="14288"/>
                </a:lnTo>
                <a:arcTo hR="14288" wR="14288" stAng="10800000" swAng="5400000"/>
                <a:lnTo>
                  <a:pt x="71438" y="0"/>
                </a:lnTo>
                <a:arcTo hR="14288" wR="14288" stAng="16200000" swAng="5400000"/>
                <a:lnTo>
                  <a:pt x="85725" y="128588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1162050" y="431072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屋顶加固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5" name="Text 83"/>
          <p:cNvSpPr/>
          <p:nvPr/>
        </p:nvSpPr>
        <p:spPr>
          <a:xfrm>
            <a:off x="3810000" y="4310362"/>
            <a:ext cx="838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按结构复核结果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6" name="Text 84"/>
          <p:cNvSpPr/>
          <p:nvPr/>
        </p:nvSpPr>
        <p:spPr>
          <a:xfrm>
            <a:off x="7524750" y="431036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按项单列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7" name="Text 85"/>
          <p:cNvSpPr/>
          <p:nvPr/>
        </p:nvSpPr>
        <p:spPr>
          <a:xfrm>
            <a:off x="9525000" y="431036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300" kern="0" dirty="0">
                <a:solidFill>
                  <a:srgbClr val="6263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6263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6263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6263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dirty="0">
                <a:solidFill>
                  <a:srgbClr val="62636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8" name="Shape 86"/>
          <p:cNvSpPr/>
          <p:nvPr/>
        </p:nvSpPr>
        <p:spPr>
          <a:xfrm>
            <a:off x="628650" y="4552950"/>
            <a:ext cx="107442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89" name="Shape 87"/>
          <p:cNvSpPr/>
          <p:nvPr/>
        </p:nvSpPr>
        <p:spPr>
          <a:xfrm>
            <a:off x="947738" y="4707731"/>
            <a:ext cx="5358" cy="50006"/>
          </a:xfrm>
          <a:custGeom>
            <a:avLst/>
            <a:gdLst/>
            <a:ahLst/>
            <a:cxnLst/>
            <a:rect l="l" t="t" r="r" b="b"/>
            <a:pathLst>
              <a:path w="5358" h="50006">
                <a:moveTo>
                  <a:pt x="0" y="50006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897731" y="4643441"/>
            <a:ext cx="128595" cy="35715"/>
          </a:xfrm>
          <a:custGeom>
            <a:avLst/>
            <a:gdLst/>
            <a:ahLst/>
            <a:cxnLst/>
            <a:rect l="l" t="t" r="r" b="b"/>
            <a:pathLst>
              <a:path w="128595" h="35715">
                <a:moveTo>
                  <a:pt x="58000" y="1461"/>
                </a:moveTo>
                <a:arcTo hR="14288" wR="14288" stAng="14631853" swAng="3136294"/>
                <a:lnTo>
                  <a:pt x="126594" y="28936"/>
                </a:lnTo>
                <a:arcTo hR="3572" wR="3572" stAng="17766200" swAng="9240706"/>
                <a:lnTo>
                  <a:pt x="3572" y="35715"/>
                </a:lnTo>
                <a:arcTo hR="3572" wR="3572" stAng="5399984" swAng="9233800"/>
                <a:close/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976313" y="4707731"/>
            <a:ext cx="5358" cy="50006"/>
          </a:xfrm>
          <a:custGeom>
            <a:avLst/>
            <a:gdLst/>
            <a:ahLst/>
            <a:cxnLst/>
            <a:rect l="l" t="t" r="r" b="b"/>
            <a:pathLst>
              <a:path w="5358" h="50006">
                <a:moveTo>
                  <a:pt x="0" y="50006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92" name="Shape 90"/>
          <p:cNvSpPr/>
          <p:nvPr/>
        </p:nvSpPr>
        <p:spPr>
          <a:xfrm>
            <a:off x="1004888" y="4707731"/>
            <a:ext cx="5358" cy="50006"/>
          </a:xfrm>
          <a:custGeom>
            <a:avLst/>
            <a:gdLst/>
            <a:ahLst/>
            <a:cxnLst/>
            <a:rect l="l" t="t" r="r" b="b"/>
            <a:pathLst>
              <a:path w="5358" h="50006">
                <a:moveTo>
                  <a:pt x="0" y="50006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897731" y="4786313"/>
            <a:ext cx="128588" cy="5358"/>
          </a:xfrm>
          <a:custGeom>
            <a:avLst/>
            <a:gdLst/>
            <a:ahLst/>
            <a:cxnLst/>
            <a:rect l="l" t="t" r="r" b="b"/>
            <a:pathLst>
              <a:path w="128588" h="5358">
                <a:moveTo>
                  <a:pt x="0" y="0"/>
                </a:moveTo>
                <a:lnTo>
                  <a:pt x="128588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94" name="Shape 92"/>
          <p:cNvSpPr/>
          <p:nvPr/>
        </p:nvSpPr>
        <p:spPr>
          <a:xfrm>
            <a:off x="919163" y="4707731"/>
            <a:ext cx="5358" cy="50006"/>
          </a:xfrm>
          <a:custGeom>
            <a:avLst/>
            <a:gdLst/>
            <a:ahLst/>
            <a:cxnLst/>
            <a:rect l="l" t="t" r="r" b="b"/>
            <a:pathLst>
              <a:path w="5358" h="50006">
                <a:moveTo>
                  <a:pt x="0" y="50006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95" name="Text 93"/>
          <p:cNvSpPr/>
          <p:nvPr/>
        </p:nvSpPr>
        <p:spPr>
          <a:xfrm>
            <a:off x="1162050" y="463457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屋顶租赁和管理费用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6" name="Text 94"/>
          <p:cNvSpPr/>
          <p:nvPr/>
        </p:nvSpPr>
        <p:spPr>
          <a:xfrm>
            <a:off x="3810000" y="4634212"/>
            <a:ext cx="838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租用他方屋顶的租金，设计和报批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7" name="Text 95"/>
          <p:cNvSpPr/>
          <p:nvPr/>
        </p:nvSpPr>
        <p:spPr>
          <a:xfrm>
            <a:off x="7524750" y="463421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按年，按项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8" name="Text 96"/>
          <p:cNvSpPr/>
          <p:nvPr/>
        </p:nvSpPr>
        <p:spPr>
          <a:xfrm>
            <a:off x="9525000" y="463421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9" name="Shape 97"/>
          <p:cNvSpPr/>
          <p:nvPr/>
        </p:nvSpPr>
        <p:spPr>
          <a:xfrm>
            <a:off x="628650" y="4876800"/>
            <a:ext cx="107442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100" name="Text 98"/>
          <p:cNvSpPr/>
          <p:nvPr/>
        </p:nvSpPr>
        <p:spPr>
          <a:xfrm>
            <a:off x="876300" y="4957339"/>
            <a:ext cx="113157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配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1" name="Shape 99"/>
          <p:cNvSpPr/>
          <p:nvPr/>
        </p:nvSpPr>
        <p:spPr>
          <a:xfrm>
            <a:off x="933450" y="5269706"/>
            <a:ext cx="28575" cy="71438"/>
          </a:xfrm>
          <a:custGeom>
            <a:avLst/>
            <a:gdLst/>
            <a:ahLst/>
            <a:cxnLst/>
            <a:rect l="l" t="t" r="r" b="b"/>
            <a:pathLst>
              <a:path w="28575" h="71438">
                <a:moveTo>
                  <a:pt x="21431" y="0"/>
                </a:moveTo>
                <a:lnTo>
                  <a:pt x="0" y="35719"/>
                </a:lnTo>
                <a:lnTo>
                  <a:pt x="28575" y="35719"/>
                </a:lnTo>
                <a:lnTo>
                  <a:pt x="7144" y="71438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969633" y="5262563"/>
            <a:ext cx="35254" cy="85725"/>
          </a:xfrm>
          <a:custGeom>
            <a:avLst/>
            <a:gdLst/>
            <a:ahLst/>
            <a:cxnLst/>
            <a:rect l="l" t="t" r="r" b="b"/>
            <a:pathLst>
              <a:path w="35254" h="85725">
                <a:moveTo>
                  <a:pt x="12794" y="0"/>
                </a:moveTo>
                <a:lnTo>
                  <a:pt x="20967" y="0"/>
                </a:lnTo>
                <a:arcTo hR="14288" wR="14288" stAng="16200000" swAng="5400000"/>
                <a:lnTo>
                  <a:pt x="35254" y="71438"/>
                </a:lnTo>
                <a:arcTo hR="14288" wR="14288" stAng="0" swAng="5400000"/>
                <a:lnTo>
                  <a:pt x="0" y="85725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1033463" y="5291138"/>
            <a:ext cx="5358" cy="28575"/>
          </a:xfrm>
          <a:custGeom>
            <a:avLst/>
            <a:gdLst/>
            <a:ahLst/>
            <a:cxnLst/>
            <a:rect l="l" t="t" r="r" b="b"/>
            <a:pathLst>
              <a:path w="5358" h="28575">
                <a:moveTo>
                  <a:pt x="0" y="28575"/>
                </a:moveTo>
                <a:lnTo>
                  <a:pt x="0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104" name="Shape 102"/>
          <p:cNvSpPr/>
          <p:nvPr/>
        </p:nvSpPr>
        <p:spPr>
          <a:xfrm>
            <a:off x="890588" y="5262563"/>
            <a:ext cx="35262" cy="85725"/>
          </a:xfrm>
          <a:custGeom>
            <a:avLst/>
            <a:gdLst/>
            <a:ahLst/>
            <a:cxnLst/>
            <a:rect l="l" t="t" r="r" b="b"/>
            <a:pathLst>
              <a:path w="35262" h="85725">
                <a:moveTo>
                  <a:pt x="22431" y="85725"/>
                </a:moveTo>
                <a:lnTo>
                  <a:pt x="14288" y="85725"/>
                </a:lnTo>
                <a:arcTo hR="14288" wR="14288" stAng="5400000" swAng="5400000"/>
                <a:lnTo>
                  <a:pt x="0" y="14288"/>
                </a:lnTo>
                <a:arcTo hR="14288" wR="14288" stAng="10800000" swAng="5400000"/>
                <a:lnTo>
                  <a:pt x="35262" y="0"/>
                </a:lnTo>
              </a:path>
            </a:pathLst>
          </a:custGeom>
          <a:noFill/>
          <a:ln w="14288">
            <a:solidFill>
              <a:srgbClr val="0E3B53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1162050" y="522512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储能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6" name="Text 104"/>
          <p:cNvSpPr/>
          <p:nvPr/>
        </p:nvSpPr>
        <p:spPr>
          <a:xfrm>
            <a:off x="3810000" y="5224762"/>
            <a:ext cx="838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电池柜、变流器、消防和安全论证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7" name="Text 105"/>
          <p:cNvSpPr/>
          <p:nvPr/>
        </p:nvSpPr>
        <p:spPr>
          <a:xfrm>
            <a:off x="7524750" y="5224762"/>
            <a:ext cx="4667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元/kWh，测算过线才报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8" name="Text 106"/>
          <p:cNvSpPr/>
          <p:nvPr/>
        </p:nvSpPr>
        <p:spPr>
          <a:xfrm>
            <a:off x="9525000" y="5224762"/>
            <a:ext cx="2667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pPr algn="l" indent="0" marL="0">
              <a:buNone/>
            </a:pPr>
            <a:r>
              <a:rPr lang="en-US" sz="1050" b="1" spc="300" kern="0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1050" b="1" dirty="0">
                <a:solidFill>
                  <a:srgbClr val="73737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—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9" name="Shape 107"/>
          <p:cNvSpPr/>
          <p:nvPr/>
        </p:nvSpPr>
        <p:spPr>
          <a:xfrm>
            <a:off x="628650" y="5467350"/>
            <a:ext cx="107442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110" name="Text 108"/>
          <p:cNvSpPr/>
          <p:nvPr/>
        </p:nvSpPr>
        <p:spPr>
          <a:xfrm>
            <a:off x="609600" y="6205114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报价项按 CPIA 光伏路线图（2024-2025 年）的工商业分布式造价构成列出，运维按元/W·年另报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7"/>
          <p:cNvSpPr/>
          <p:nvPr/>
        </p:nvSpPr>
        <p:spPr>
          <a:xfrm>
            <a:off x="0" y="6481700"/>
            <a:ext cx="11391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</a:t>
            </a:fld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0" name="Text 8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6" name="Text 14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11696700" y="485775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9" name="Text 17"/>
          <p:cNvSpPr/>
          <p:nvPr/>
        </p:nvSpPr>
        <p:spPr>
          <a:xfrm>
            <a:off x="11696700" y="508415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1696700" y="528417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09600" y="1040270"/>
            <a:ext cx="11582400" cy="3657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请贵司提供六份资料，测算就换成贵司自己的账</a:t>
            </a:r>
            <a:endParaRPr lang="en-US" sz="24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609600" y="1695450"/>
            <a:ext cx="5314950" cy="1047750"/>
          </a:xfrm>
          <a:prstGeom prst="roundRect">
            <a:avLst>
              <a:gd name="adj" fmla="val 10909"/>
            </a:avLst>
          </a:prstGeom>
          <a:solidFill>
            <a:srgbClr val="F3F0EA"/>
          </a:solidFill>
          <a:ln/>
        </p:spPr>
      </p:sp>
      <p:sp>
        <p:nvSpPr>
          <p:cNvPr id="23" name="Shape 21"/>
          <p:cNvSpPr/>
          <p:nvPr/>
        </p:nvSpPr>
        <p:spPr>
          <a:xfrm>
            <a:off x="847725" y="1933575"/>
            <a:ext cx="209550" cy="20955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381125" y="1985169"/>
            <a:ext cx="6548" cy="87313"/>
          </a:xfrm>
          <a:custGeom>
            <a:avLst/>
            <a:gdLst/>
            <a:ahLst/>
            <a:cxnLst/>
            <a:rect l="l" t="t" r="r" b="b"/>
            <a:pathLst>
              <a:path w="6548" h="87313">
                <a:moveTo>
                  <a:pt x="0" y="87313"/>
                </a:moveTo>
                <a:lnTo>
                  <a:pt x="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346200" y="1993900"/>
            <a:ext cx="69850" cy="69850"/>
          </a:xfrm>
          <a:custGeom>
            <a:avLst/>
            <a:gdLst/>
            <a:ahLst/>
            <a:cxnLst/>
            <a:rect l="l" t="t" r="r" b="b"/>
            <a:pathLst>
              <a:path w="69850" h="69850">
                <a:moveTo>
                  <a:pt x="69850" y="0"/>
                </a:moveTo>
                <a:lnTo>
                  <a:pt x="17463" y="0"/>
                </a:lnTo>
                <a:arcTo hR="17463" wR="17463" stAng="16200000" swAng="-10800000"/>
                <a:lnTo>
                  <a:pt x="52388" y="34925"/>
                </a:lnTo>
                <a:arcTo hR="17463" wR="17463" stAng="16200000" swAng="10800000"/>
                <a:lnTo>
                  <a:pt x="0" y="6985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311275" y="1941473"/>
            <a:ext cx="139700" cy="174705"/>
          </a:xfrm>
          <a:custGeom>
            <a:avLst/>
            <a:gdLst/>
            <a:ahLst/>
            <a:cxnLst/>
            <a:rect l="l" t="t" r="r" b="b"/>
            <a:pathLst>
              <a:path w="139700" h="174705">
                <a:moveTo>
                  <a:pt x="0" y="8771"/>
                </a:moveTo>
                <a:arcTo hR="8731" wR="8731" stAng="10800000" swAng="5400000"/>
                <a:arcTo hR="11351" wR="11351" stAng="16181096" swAng="1951255"/>
                <a:lnTo>
                  <a:pt x="22989" y="7025"/>
                </a:lnTo>
                <a:arcTo hR="11351" wR="11351" stAng="7354738" swAng="-3909476"/>
                <a:lnTo>
                  <a:pt x="43368" y="1786"/>
                </a:lnTo>
                <a:arcTo hR="11351" wR="11351" stAng="14245262" swAng="3909476"/>
                <a:lnTo>
                  <a:pt x="63738" y="7025"/>
                </a:lnTo>
                <a:arcTo hR="11351" wR="11351" stAng="7354738" swAng="-3909476"/>
                <a:lnTo>
                  <a:pt x="84108" y="1786"/>
                </a:lnTo>
                <a:arcTo hR="11351" wR="11351" stAng="14245262" swAng="3909476"/>
                <a:lnTo>
                  <a:pt x="104487" y="7025"/>
                </a:lnTo>
                <a:arcTo hR="11351" wR="11351" stAng="7354738" swAng="-3909476"/>
                <a:lnTo>
                  <a:pt x="124857" y="1786"/>
                </a:lnTo>
                <a:arcTo hR="11351" wR="11351" stAng="14267649" swAng="1951255"/>
                <a:arcTo hR="8731" wR="8731" stAng="16200000" swAng="5400000"/>
                <a:lnTo>
                  <a:pt x="139700" y="165934"/>
                </a:lnTo>
                <a:arcTo hR="8731" wR="8731" stAng="0" swAng="5400000"/>
                <a:arcTo hR="11351" wR="11351" stAng="5381096" swAng="1951255"/>
                <a:lnTo>
                  <a:pt x="116711" y="167680"/>
                </a:lnTo>
                <a:arcTo hR="11351" wR="11351" stAng="18154738" swAng="-3909476"/>
                <a:lnTo>
                  <a:pt x="96332" y="172919"/>
                </a:lnTo>
                <a:arcTo hR="11351" wR="11351" stAng="3445262" swAng="3909476"/>
                <a:lnTo>
                  <a:pt x="75962" y="167680"/>
                </a:lnTo>
                <a:arcTo hR="11351" wR="11351" stAng="18154738" swAng="-3909476"/>
                <a:lnTo>
                  <a:pt x="55592" y="172919"/>
                </a:lnTo>
                <a:arcTo hR="11351" wR="11351" stAng="3445262" swAng="3909476"/>
                <a:lnTo>
                  <a:pt x="35213" y="167680"/>
                </a:lnTo>
                <a:arcTo hR="11351" wR="11351" stAng="18154738" swAng="-3909476"/>
                <a:lnTo>
                  <a:pt x="14843" y="172919"/>
                </a:lnTo>
                <a:arcTo hR="11351" wR="11351" stAng="3467649" swAng="1951255"/>
                <a:arcTo hR="8731" wR="8731" stAng="5400000" swAng="5400000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600200" y="1930558"/>
            <a:ext cx="10591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近 12 个月电费单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1600200" y="2252962"/>
            <a:ext cx="10591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用来：分时电量、需量电费和实际电价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5029200" y="1924050"/>
            <a:ext cx="666750" cy="228600"/>
          </a:xfrm>
          <a:prstGeom prst="roundRect">
            <a:avLst>
              <a:gd name="adj" fmla="val 50000"/>
            </a:avLst>
          </a:prstGeom>
          <a:solidFill>
            <a:srgbClr val="E6EDF1"/>
          </a:solidFill>
          <a:ln/>
        </p:spPr>
      </p:sp>
      <p:sp>
        <p:nvSpPr>
          <p:cNvPr id="30" name="Text 28"/>
          <p:cNvSpPr/>
          <p:nvPr/>
        </p:nvSpPr>
        <p:spPr>
          <a:xfrm>
            <a:off x="0" y="1976014"/>
            <a:ext cx="10725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财务部门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6076950" y="1695450"/>
            <a:ext cx="5314950" cy="1047750"/>
          </a:xfrm>
          <a:prstGeom prst="roundRect">
            <a:avLst>
              <a:gd name="adj" fmla="val 10909"/>
            </a:avLst>
          </a:prstGeom>
          <a:solidFill>
            <a:srgbClr val="F3F0EA"/>
          </a:solidFill>
          <a:ln/>
        </p:spPr>
      </p:sp>
      <p:sp>
        <p:nvSpPr>
          <p:cNvPr id="32" name="Shape 30"/>
          <p:cNvSpPr/>
          <p:nvPr/>
        </p:nvSpPr>
        <p:spPr>
          <a:xfrm>
            <a:off x="6315075" y="1933575"/>
            <a:ext cx="209550" cy="20955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839744" y="2063750"/>
            <a:ext cx="49081" cy="31619"/>
          </a:xfrm>
          <a:custGeom>
            <a:avLst/>
            <a:gdLst/>
            <a:ahLst/>
            <a:cxnLst/>
            <a:rect l="l" t="t" r="r" b="b"/>
            <a:pathLst>
              <a:path w="49081" h="31619">
                <a:moveTo>
                  <a:pt x="0" y="8731"/>
                </a:moveTo>
                <a:lnTo>
                  <a:pt x="17463" y="26194"/>
                </a:lnTo>
                <a:arcTo hR="18522" wR="18522" stAng="8100000" swAng="-10800000"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803759" y="1950239"/>
            <a:ext cx="123297" cy="123301"/>
          </a:xfrm>
          <a:custGeom>
            <a:avLst/>
            <a:gdLst/>
            <a:ahLst/>
            <a:cxnLst/>
            <a:rect l="l" t="t" r="r" b="b"/>
            <a:pathLst>
              <a:path w="123297" h="123301">
                <a:moveTo>
                  <a:pt x="62178" y="96048"/>
                </a:moveTo>
                <a:lnTo>
                  <a:pt x="84006" y="117876"/>
                </a:lnTo>
                <a:arcTo hR="18522" wR="18522" stAng="8100000" swAng="-10800000"/>
                <a:lnTo>
                  <a:pt x="76323" y="57805"/>
                </a:lnTo>
                <a:arcTo hR="26194" wR="26194" stAng="18897861" swAng="-5395722"/>
                <a:lnTo>
                  <a:pt x="31619" y="65489"/>
                </a:lnTo>
                <a:arcTo hR="18522" wR="18522" stAng="2700000" swAng="10800000"/>
                <a:lnTo>
                  <a:pt x="29960" y="14760"/>
                </a:lnTo>
                <a:arcTo hR="50554" wR="50554" stAng="13504501" swAng="4547985"/>
                <a:lnTo>
                  <a:pt x="95706" y="9609"/>
                </a:lnTo>
                <a:arcTo hR="17463" wR="17463" stAng="7266804" swAng="-2535412"/>
                <a:lnTo>
                  <a:pt x="123297" y="8736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918325" y="1950244"/>
            <a:ext cx="17463" cy="96044"/>
          </a:xfrm>
          <a:custGeom>
            <a:avLst/>
            <a:gdLst/>
            <a:ahLst/>
            <a:cxnLst/>
            <a:rect l="l" t="t" r="r" b="b"/>
            <a:pathLst>
              <a:path w="17463" h="96044">
                <a:moveTo>
                  <a:pt x="8731" y="0"/>
                </a:moveTo>
                <a:lnTo>
                  <a:pt x="17463" y="96044"/>
                </a:lnTo>
                <a:lnTo>
                  <a:pt x="0" y="96044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761163" y="1950244"/>
            <a:ext cx="88372" cy="158222"/>
          </a:xfrm>
          <a:custGeom>
            <a:avLst/>
            <a:gdLst/>
            <a:ahLst/>
            <a:cxnLst/>
            <a:rect l="l" t="t" r="r" b="b"/>
            <a:pathLst>
              <a:path w="88372" h="158222">
                <a:moveTo>
                  <a:pt x="8731" y="0"/>
                </a:moveTo>
                <a:lnTo>
                  <a:pt x="0" y="96044"/>
                </a:lnTo>
                <a:lnTo>
                  <a:pt x="56753" y="152797"/>
                </a:lnTo>
                <a:arcTo hR="18522" wR="18522" stAng="8100000" swAng="-10800000"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6769894" y="1958975"/>
            <a:ext cx="69850" cy="6548"/>
          </a:xfrm>
          <a:custGeom>
            <a:avLst/>
            <a:gdLst/>
            <a:ahLst/>
            <a:cxnLst/>
            <a:rect l="l" t="t" r="r" b="b"/>
            <a:pathLst>
              <a:path w="69850" h="6548">
                <a:moveTo>
                  <a:pt x="0" y="0"/>
                </a:moveTo>
                <a:lnTo>
                  <a:pt x="69850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7067550" y="1930558"/>
            <a:ext cx="51244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售电合同或代理购电确认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7067550" y="2252962"/>
            <a:ext cx="5124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用来：10 千伏以上用户的真实峰谷价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10496550" y="1924050"/>
            <a:ext cx="666750" cy="228600"/>
          </a:xfrm>
          <a:prstGeom prst="roundRect">
            <a:avLst>
              <a:gd name="adj" fmla="val 50000"/>
            </a:avLst>
          </a:prstGeom>
          <a:solidFill>
            <a:srgbClr val="E6EDF1"/>
          </a:solidFill>
          <a:ln/>
        </p:spPr>
      </p:sp>
      <p:sp>
        <p:nvSpPr>
          <p:cNvPr id="41" name="Text 39"/>
          <p:cNvSpPr/>
          <p:nvPr/>
        </p:nvSpPr>
        <p:spPr>
          <a:xfrm>
            <a:off x="9467850" y="1976014"/>
            <a:ext cx="2724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售电公司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09600" y="2876550"/>
            <a:ext cx="5314950" cy="1047750"/>
          </a:xfrm>
          <a:prstGeom prst="roundRect">
            <a:avLst>
              <a:gd name="adj" fmla="val 10909"/>
            </a:avLst>
          </a:prstGeom>
          <a:solidFill>
            <a:srgbClr val="F3F0EA"/>
          </a:solidFill>
          <a:ln/>
        </p:spPr>
      </p:sp>
      <p:sp>
        <p:nvSpPr>
          <p:cNvPr id="43" name="Shape 41"/>
          <p:cNvSpPr/>
          <p:nvPr/>
        </p:nvSpPr>
        <p:spPr>
          <a:xfrm>
            <a:off x="847725" y="3114675"/>
            <a:ext cx="209550" cy="20955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293813" y="3122613"/>
            <a:ext cx="174625" cy="174625"/>
          </a:xfrm>
          <a:custGeom>
            <a:avLst/>
            <a:gdLst/>
            <a:ahLst/>
            <a:cxnLst/>
            <a:rect l="l" t="t" r="r" b="b"/>
            <a:pathLst>
              <a:path w="174625" h="174625">
                <a:moveTo>
                  <a:pt x="174625" y="87313"/>
                </a:moveTo>
                <a:lnTo>
                  <a:pt x="152971" y="87313"/>
                </a:lnTo>
                <a:arcTo hR="17463" wR="17463" stAng="16207353" swAng="-4467506"/>
                <a:lnTo>
                  <a:pt x="115602" y="173053"/>
                </a:lnTo>
                <a:arcTo hR="2183" wR="2183" stAng="975612" swAng="8848775"/>
                <a:lnTo>
                  <a:pt x="63214" y="1572"/>
                </a:lnTo>
                <a:arcTo hR="2183" wR="2183" stAng="20624388" swAng="-8848775"/>
                <a:lnTo>
                  <a:pt x="38505" y="74565"/>
                </a:lnTo>
                <a:arcTo hR="17463" wR="17463" stAng="939841" swAng="4450322"/>
                <a:lnTo>
                  <a:pt x="0" y="87313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600200" y="3111658"/>
            <a:ext cx="10591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15 分钟负荷曲线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1600200" y="3434062"/>
            <a:ext cx="10591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用来：白天自用比例和储能充放时段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7" name="Shape 45"/>
          <p:cNvSpPr/>
          <p:nvPr/>
        </p:nvSpPr>
        <p:spPr>
          <a:xfrm>
            <a:off x="4686300" y="3105150"/>
            <a:ext cx="1009650" cy="228600"/>
          </a:xfrm>
          <a:prstGeom prst="roundRect">
            <a:avLst>
              <a:gd name="adj" fmla="val 50000"/>
            </a:avLst>
          </a:prstGeom>
          <a:solidFill>
            <a:srgbClr val="E6EDF1"/>
          </a:solidFill>
          <a:ln/>
        </p:spPr>
      </p:sp>
      <p:sp>
        <p:nvSpPr>
          <p:cNvPr id="48" name="Text 46"/>
          <p:cNvSpPr/>
          <p:nvPr/>
        </p:nvSpPr>
        <p:spPr>
          <a:xfrm>
            <a:off x="0" y="3157114"/>
            <a:ext cx="103822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电网或厂内计量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076950" y="2876550"/>
            <a:ext cx="5314950" cy="1047750"/>
          </a:xfrm>
          <a:prstGeom prst="roundRect">
            <a:avLst>
              <a:gd name="adj" fmla="val 10909"/>
            </a:avLst>
          </a:prstGeom>
          <a:solidFill>
            <a:srgbClr val="F3F0EA"/>
          </a:solidFill>
          <a:ln/>
        </p:spPr>
      </p:sp>
      <p:sp>
        <p:nvSpPr>
          <p:cNvPr id="50" name="Shape 48"/>
          <p:cNvSpPr/>
          <p:nvPr/>
        </p:nvSpPr>
        <p:spPr>
          <a:xfrm>
            <a:off x="6315075" y="3114675"/>
            <a:ext cx="209550" cy="20955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6761147" y="3122597"/>
            <a:ext cx="174692" cy="174692"/>
          </a:xfrm>
          <a:custGeom>
            <a:avLst/>
            <a:gdLst/>
            <a:ahLst/>
            <a:cxnLst/>
            <a:rect l="l" t="t" r="r" b="b"/>
            <a:pathLst>
              <a:path w="174692" h="174692">
                <a:moveTo>
                  <a:pt x="168528" y="116141"/>
                </a:moveTo>
                <a:arcTo hR="20955" wR="20955" stAng="18894032" swAng="5411937"/>
                <a:lnTo>
                  <a:pt x="145827" y="168528"/>
                </a:lnTo>
                <a:arcTo hR="20955" wR="20955" stAng="2694032" swAng="5411937"/>
                <a:lnTo>
                  <a:pt x="6127" y="58515"/>
                </a:lnTo>
                <a:arcTo hR="21042" wR="21042" stAng="8108316" swAng="5383368"/>
                <a:lnTo>
                  <a:pt x="28828" y="6127"/>
                </a:lnTo>
                <a:arcTo hR="21042" wR="21042" stAng="13508316" swAng="5383368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6870303" y="3196828"/>
            <a:ext cx="17463" cy="17463"/>
          </a:xfrm>
          <a:custGeom>
            <a:avLst/>
            <a:gdLst/>
            <a:ahLst/>
            <a:cxnLst/>
            <a:rect l="l" t="t" r="r" b="b"/>
            <a:pathLst>
              <a:path w="17463" h="17463">
                <a:moveTo>
                  <a:pt x="0" y="17463"/>
                </a:moveTo>
                <a:lnTo>
                  <a:pt x="17463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844109" y="3170634"/>
            <a:ext cx="17463" cy="17463"/>
          </a:xfrm>
          <a:custGeom>
            <a:avLst/>
            <a:gdLst/>
            <a:ahLst/>
            <a:cxnLst/>
            <a:rect l="l" t="t" r="r" b="b"/>
            <a:pathLst>
              <a:path w="17463" h="17463">
                <a:moveTo>
                  <a:pt x="0" y="17463"/>
                </a:moveTo>
                <a:lnTo>
                  <a:pt x="17463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817916" y="3144441"/>
            <a:ext cx="17463" cy="17463"/>
          </a:xfrm>
          <a:custGeom>
            <a:avLst/>
            <a:gdLst/>
            <a:ahLst/>
            <a:cxnLst/>
            <a:rect l="l" t="t" r="r" b="b"/>
            <a:pathLst>
              <a:path w="17463" h="17463">
                <a:moveTo>
                  <a:pt x="0" y="17463"/>
                </a:moveTo>
                <a:lnTo>
                  <a:pt x="17463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6896497" y="3223022"/>
            <a:ext cx="17463" cy="17463"/>
          </a:xfrm>
          <a:custGeom>
            <a:avLst/>
            <a:gdLst/>
            <a:ahLst/>
            <a:cxnLst/>
            <a:rect l="l" t="t" r="r" b="b"/>
            <a:pathLst>
              <a:path w="17463" h="17463">
                <a:moveTo>
                  <a:pt x="0" y="17463"/>
                </a:moveTo>
                <a:lnTo>
                  <a:pt x="17463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7067550" y="3111658"/>
            <a:ext cx="51244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屋顶结构图和产权证明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7" name="Text 55"/>
          <p:cNvSpPr/>
          <p:nvPr/>
        </p:nvSpPr>
        <p:spPr>
          <a:xfrm>
            <a:off x="7067550" y="3434062"/>
            <a:ext cx="5124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用来：复核承重，确认产权，签屋顶协议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10382250" y="3105150"/>
            <a:ext cx="781050" cy="228600"/>
          </a:xfrm>
          <a:prstGeom prst="roundRect">
            <a:avLst>
              <a:gd name="adj" fmla="val 50000"/>
            </a:avLst>
          </a:prstGeom>
          <a:solidFill>
            <a:srgbClr val="E6EDF1"/>
          </a:solidFill>
          <a:ln/>
        </p:spPr>
      </p:sp>
      <p:sp>
        <p:nvSpPr>
          <p:cNvPr id="59" name="Text 57"/>
          <p:cNvSpPr/>
          <p:nvPr/>
        </p:nvSpPr>
        <p:spPr>
          <a:xfrm>
            <a:off x="9353550" y="3157114"/>
            <a:ext cx="28384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基建和法务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0" name="Shape 58"/>
          <p:cNvSpPr/>
          <p:nvPr/>
        </p:nvSpPr>
        <p:spPr>
          <a:xfrm>
            <a:off x="609600" y="4057650"/>
            <a:ext cx="5314950" cy="1047750"/>
          </a:xfrm>
          <a:prstGeom prst="roundRect">
            <a:avLst>
              <a:gd name="adj" fmla="val 10909"/>
            </a:avLst>
          </a:prstGeom>
          <a:solidFill>
            <a:srgbClr val="F3F0EA"/>
          </a:solidFill>
          <a:ln/>
        </p:spPr>
      </p:sp>
      <p:sp>
        <p:nvSpPr>
          <p:cNvPr id="61" name="Shape 59"/>
          <p:cNvSpPr/>
          <p:nvPr/>
        </p:nvSpPr>
        <p:spPr>
          <a:xfrm>
            <a:off x="847725" y="4295775"/>
            <a:ext cx="209550" cy="20955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302492" y="4391025"/>
            <a:ext cx="78633" cy="78633"/>
          </a:xfrm>
          <a:custGeom>
            <a:avLst/>
            <a:gdLst/>
            <a:ahLst/>
            <a:cxnLst/>
            <a:rect l="l" t="t" r="r" b="b"/>
            <a:pathLst>
              <a:path w="78633" h="78633">
                <a:moveTo>
                  <a:pt x="28865" y="72469"/>
                </a:moveTo>
                <a:arcTo hR="20955" wR="20955" stAng="8105968" swAng="-5411937"/>
                <a:lnTo>
                  <a:pt x="78633" y="52388"/>
                </a:lnTo>
                <a:lnTo>
                  <a:pt x="26245" y="0"/>
                </a:lnTo>
                <a:lnTo>
                  <a:pt x="6163" y="20082"/>
                </a:lnTo>
                <a:arcTo hR="20955" wR="20955" stAng="13505968" swAng="-5411937"/>
                <a:close/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1293813" y="4452144"/>
            <a:ext cx="26194" cy="26194"/>
          </a:xfrm>
          <a:custGeom>
            <a:avLst/>
            <a:gdLst/>
            <a:ahLst/>
            <a:cxnLst/>
            <a:rect l="l" t="t" r="r" b="b"/>
            <a:pathLst>
              <a:path w="26194" h="26194">
                <a:moveTo>
                  <a:pt x="0" y="26194"/>
                </a:moveTo>
                <a:lnTo>
                  <a:pt x="26194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1341834" y="4382294"/>
            <a:ext cx="21828" cy="21828"/>
          </a:xfrm>
          <a:custGeom>
            <a:avLst/>
            <a:gdLst/>
            <a:ahLst/>
            <a:cxnLst/>
            <a:rect l="l" t="t" r="r" b="b"/>
            <a:pathLst>
              <a:path w="21828" h="21828">
                <a:moveTo>
                  <a:pt x="0" y="21828"/>
                </a:moveTo>
                <a:lnTo>
                  <a:pt x="2182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1368028" y="4408488"/>
            <a:ext cx="21828" cy="21828"/>
          </a:xfrm>
          <a:custGeom>
            <a:avLst/>
            <a:gdLst/>
            <a:ahLst/>
            <a:cxnLst/>
            <a:rect l="l" t="t" r="r" b="b"/>
            <a:pathLst>
              <a:path w="21828" h="21828">
                <a:moveTo>
                  <a:pt x="0" y="21828"/>
                </a:moveTo>
                <a:lnTo>
                  <a:pt x="21828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1398588" y="4312444"/>
            <a:ext cx="52388" cy="69850"/>
          </a:xfrm>
          <a:custGeom>
            <a:avLst/>
            <a:gdLst/>
            <a:ahLst/>
            <a:cxnLst/>
            <a:rect l="l" t="t" r="r" b="b"/>
            <a:pathLst>
              <a:path w="52388" h="69850">
                <a:moveTo>
                  <a:pt x="34925" y="0"/>
                </a:moveTo>
                <a:lnTo>
                  <a:pt x="0" y="34925"/>
                </a:lnTo>
                <a:lnTo>
                  <a:pt x="52388" y="34925"/>
                </a:lnTo>
                <a:lnTo>
                  <a:pt x="17463" y="6985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1600200" y="4292758"/>
            <a:ext cx="105918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变压器容量和配电系统图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1600200" y="4615162"/>
            <a:ext cx="105918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用来：选接入点，核需量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5029200" y="4286250"/>
            <a:ext cx="666750" cy="228600"/>
          </a:xfrm>
          <a:prstGeom prst="roundRect">
            <a:avLst>
              <a:gd name="adj" fmla="val 50000"/>
            </a:avLst>
          </a:prstGeom>
          <a:solidFill>
            <a:srgbClr val="E6EDF1"/>
          </a:solidFill>
          <a:ln/>
        </p:spPr>
      </p:sp>
      <p:sp>
        <p:nvSpPr>
          <p:cNvPr id="70" name="Text 68"/>
          <p:cNvSpPr/>
          <p:nvPr/>
        </p:nvSpPr>
        <p:spPr>
          <a:xfrm>
            <a:off x="0" y="4338214"/>
            <a:ext cx="10725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动力部门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1" name="Shape 69"/>
          <p:cNvSpPr/>
          <p:nvPr/>
        </p:nvSpPr>
        <p:spPr>
          <a:xfrm>
            <a:off x="6076950" y="4057650"/>
            <a:ext cx="5314950" cy="1047750"/>
          </a:xfrm>
          <a:prstGeom prst="roundRect">
            <a:avLst>
              <a:gd name="adj" fmla="val 10909"/>
            </a:avLst>
          </a:prstGeom>
          <a:solidFill>
            <a:srgbClr val="F3F0EA"/>
          </a:solidFill>
          <a:ln/>
        </p:spPr>
      </p:sp>
      <p:sp>
        <p:nvSpPr>
          <p:cNvPr id="72" name="Shape 70"/>
          <p:cNvSpPr/>
          <p:nvPr/>
        </p:nvSpPr>
        <p:spPr>
          <a:xfrm>
            <a:off x="6315075" y="4295775"/>
            <a:ext cx="209550" cy="209550"/>
          </a:xfrm>
          <a:prstGeom prst="roundRect">
            <a:avLst>
              <a:gd name="adj" fmla="val 22727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6813550" y="4303713"/>
            <a:ext cx="6548" cy="34925"/>
          </a:xfrm>
          <a:custGeom>
            <a:avLst/>
            <a:gdLst/>
            <a:ahLst/>
            <a:cxnLst/>
            <a:rect l="l" t="t" r="r" b="b"/>
            <a:pathLst>
              <a:path w="6548" h="34925">
                <a:moveTo>
                  <a:pt x="0" y="0"/>
                </a:moveTo>
                <a:lnTo>
                  <a:pt x="0" y="34925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6883400" y="4303713"/>
            <a:ext cx="6548" cy="34925"/>
          </a:xfrm>
          <a:custGeom>
            <a:avLst/>
            <a:gdLst/>
            <a:ahLst/>
            <a:cxnLst/>
            <a:rect l="l" t="t" r="r" b="b"/>
            <a:pathLst>
              <a:path w="6548" h="34925">
                <a:moveTo>
                  <a:pt x="0" y="0"/>
                </a:moveTo>
                <a:lnTo>
                  <a:pt x="0" y="34925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6769894" y="4321175"/>
            <a:ext cx="157163" cy="157163"/>
          </a:xfrm>
          <a:prstGeom prst="roundRect">
            <a:avLst>
              <a:gd name="adj" fmla="val 11111"/>
            </a:avLst>
          </a:pr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6769894" y="4373563"/>
            <a:ext cx="157163" cy="6548"/>
          </a:xfrm>
          <a:custGeom>
            <a:avLst/>
            <a:gdLst/>
            <a:ahLst/>
            <a:cxnLst/>
            <a:rect l="l" t="t" r="r" b="b"/>
            <a:pathLst>
              <a:path w="157163" h="6548">
                <a:moveTo>
                  <a:pt x="0" y="0"/>
                </a:moveTo>
                <a:lnTo>
                  <a:pt x="157163" y="0"/>
                </a:lnTo>
              </a:path>
            </a:pathLst>
          </a:custGeom>
          <a:noFill/>
          <a:ln w="17463">
            <a:solidFill>
              <a:srgbClr val="0E3B53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7067550" y="4292758"/>
            <a:ext cx="51244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生产班次和停产检修计划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8" name="Text 76"/>
          <p:cNvSpPr/>
          <p:nvPr/>
        </p:nvSpPr>
        <p:spPr>
          <a:xfrm>
            <a:off x="7067550" y="4615162"/>
            <a:ext cx="51244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用来：算周末自用比例，排施工窗口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9" name="Shape 77"/>
          <p:cNvSpPr/>
          <p:nvPr/>
        </p:nvSpPr>
        <p:spPr>
          <a:xfrm>
            <a:off x="10496550" y="4286250"/>
            <a:ext cx="666750" cy="228600"/>
          </a:xfrm>
          <a:prstGeom prst="roundRect">
            <a:avLst>
              <a:gd name="adj" fmla="val 50000"/>
            </a:avLst>
          </a:prstGeom>
          <a:solidFill>
            <a:srgbClr val="E6EDF1"/>
          </a:solidFill>
          <a:ln/>
        </p:spPr>
      </p:sp>
      <p:sp>
        <p:nvSpPr>
          <p:cNvPr id="80" name="Text 78"/>
          <p:cNvSpPr/>
          <p:nvPr/>
        </p:nvSpPr>
        <p:spPr>
          <a:xfrm>
            <a:off x="9467850" y="4338214"/>
            <a:ext cx="27241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生产部门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1" name="Shape 79"/>
          <p:cNvSpPr/>
          <p:nvPr/>
        </p:nvSpPr>
        <p:spPr>
          <a:xfrm>
            <a:off x="609600" y="5295900"/>
            <a:ext cx="10782300" cy="19050"/>
          </a:xfrm>
          <a:prstGeom prst="rect">
            <a:avLst/>
          </a:prstGeom>
          <a:solidFill>
            <a:srgbClr val="0E3B53"/>
          </a:solidFill>
          <a:ln/>
        </p:spPr>
      </p:sp>
      <p:sp>
        <p:nvSpPr>
          <p:cNvPr id="82" name="Text 80"/>
          <p:cNvSpPr/>
          <p:nvPr/>
        </p:nvSpPr>
        <p:spPr>
          <a:xfrm>
            <a:off x="609600" y="5454085"/>
            <a:ext cx="11582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资料齐了，我们按贵司自己的电价出测算和踏勘报告。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3" name="Text 81"/>
          <p:cNvSpPr/>
          <p:nvPr/>
        </p:nvSpPr>
        <p:spPr>
          <a:xfrm>
            <a:off x="4267200" y="5454085"/>
            <a:ext cx="7924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勾掉一份，测算里就少一个假设。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11849100" y="11239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4" name="Text 2"/>
          <p:cNvSpPr/>
          <p:nvPr/>
        </p:nvSpPr>
        <p:spPr>
          <a:xfrm>
            <a:off x="11849100" y="13709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1849100" y="15519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11849100" y="20574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7" name="Text 5"/>
          <p:cNvSpPr/>
          <p:nvPr/>
        </p:nvSpPr>
        <p:spPr>
          <a:xfrm>
            <a:off x="11849100" y="23044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算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1849100" y="24853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账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11849100" y="299085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0" name="Text 8"/>
          <p:cNvSpPr/>
          <p:nvPr/>
        </p:nvSpPr>
        <p:spPr>
          <a:xfrm>
            <a:off x="11849100" y="323786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1849100" y="341884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11849100" y="3924300"/>
            <a:ext cx="342900" cy="876300"/>
          </a:xfrm>
          <a:custGeom>
            <a:avLst/>
            <a:gdLst/>
            <a:ahLst/>
            <a:cxnLst/>
            <a:rect l="l" t="t" r="r" b="b"/>
            <a:pathLst>
              <a:path w="342900" h="876300">
                <a:moveTo>
                  <a:pt x="342900" y="0"/>
                </a:moveTo>
                <a:lnTo>
                  <a:pt x="57150" y="0"/>
                </a:lnTo>
                <a:arcTo hR="57150" wR="57150" stAng="16200000" swAng="-5400000"/>
                <a:lnTo>
                  <a:pt x="0" y="819150"/>
                </a:lnTo>
                <a:arcTo hR="57150" wR="57150" stAng="10800000" swAng="-5400000"/>
                <a:lnTo>
                  <a:pt x="342900" y="876300"/>
                </a:lnTo>
                <a:close/>
              </a:path>
            </a:pathLst>
          </a:custGeom>
          <a:solidFill>
            <a:srgbClr val="F3F0EA"/>
          </a:solidFill>
          <a:ln/>
        </p:spPr>
      </p:sp>
      <p:sp>
        <p:nvSpPr>
          <p:cNvPr id="13" name="Text 11"/>
          <p:cNvSpPr/>
          <p:nvPr/>
        </p:nvSpPr>
        <p:spPr>
          <a:xfrm>
            <a:off x="11849100" y="4171316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落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1849100" y="4352291"/>
            <a:ext cx="342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975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11696700" y="4857750"/>
            <a:ext cx="495300" cy="876300"/>
          </a:xfrm>
          <a:custGeom>
            <a:avLst/>
            <a:gdLst/>
            <a:ahLst/>
            <a:cxnLst/>
            <a:rect l="l" t="t" r="r" b="b"/>
            <a:pathLst>
              <a:path w="495300" h="876300">
                <a:moveTo>
                  <a:pt x="495300" y="0"/>
                </a:moveTo>
                <a:lnTo>
                  <a:pt x="76200" y="0"/>
                </a:lnTo>
                <a:arcTo hR="76200" wR="76200" stAng="16200000" swAng="-5400000"/>
                <a:lnTo>
                  <a:pt x="0" y="800100"/>
                </a:lnTo>
                <a:arcTo hR="76200" wR="76200" stAng="10800000" swAng="-5400000"/>
                <a:lnTo>
                  <a:pt x="495300" y="876300"/>
                </a:lnTo>
                <a:close/>
              </a:path>
            </a:pathLst>
          </a:custGeom>
          <a:solidFill>
            <a:srgbClr val="0E3B53"/>
          </a:solidFill>
          <a:ln/>
        </p:spPr>
      </p:sp>
      <p:sp>
        <p:nvSpPr>
          <p:cNvPr id="16" name="Text 14"/>
          <p:cNvSpPr/>
          <p:nvPr/>
        </p:nvSpPr>
        <p:spPr>
          <a:xfrm>
            <a:off x="11696700" y="5084153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决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11696700" y="5284178"/>
            <a:ext cx="4953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1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09600" y="347239"/>
            <a:ext cx="115824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屋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顶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光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伏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与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方</a:t>
            </a:r>
            <a:pPr algn="l" indent="0" marL="0">
              <a:buNone/>
            </a:pPr>
            <a:r>
              <a:rPr lang="en-US" sz="9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案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1724025" y="347239"/>
            <a:ext cx="104679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·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呈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贵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司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管</a:t>
            </a:r>
            <a:pPr algn="l" indent="0" marL="0">
              <a:buNone/>
            </a:pPr>
            <a:r>
              <a:rPr lang="en-US" sz="900" b="1" spc="75" kern="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900" b="1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层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09600" y="958883"/>
            <a:ext cx="115824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0E3B53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请贵司定三件事，我们就开始踏勘</a:t>
            </a:r>
            <a:endParaRPr lang="en-US" sz="33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09600" y="1962150"/>
            <a:ext cx="3505200" cy="2552700"/>
          </a:xfrm>
          <a:prstGeom prst="roundRect">
            <a:avLst>
              <a:gd name="adj" fmla="val 4478"/>
            </a:avLst>
          </a:prstGeom>
          <a:solidFill>
            <a:srgbClr val="F3F0EA"/>
          </a:solidFill>
          <a:ln/>
        </p:spPr>
      </p:sp>
      <p:sp>
        <p:nvSpPr>
          <p:cNvPr id="22" name="Text 20"/>
          <p:cNvSpPr/>
          <p:nvPr/>
        </p:nvSpPr>
        <p:spPr>
          <a:xfrm>
            <a:off x="876300" y="2177123"/>
            <a:ext cx="11315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75" kern="0" dirty="0">
                <a:solidFill>
                  <a:srgbClr val="B84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125" b="1" dirty="0">
                <a:solidFill>
                  <a:srgbClr val="B84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76300" y="2474568"/>
            <a:ext cx="113157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授权踏勘屋顶和配电房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876300" y="3129262"/>
            <a:ext cx="113157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做结构复核和接入点检查，出踏勘报告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876300" y="3771900"/>
            <a:ext cx="29718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26" name="Shape 24"/>
          <p:cNvSpPr/>
          <p:nvPr/>
        </p:nvSpPr>
        <p:spPr>
          <a:xfrm>
            <a:off x="885825" y="3990975"/>
            <a:ext cx="190500" cy="1905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162050" y="4005923"/>
            <a:ext cx="110299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同意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1704975" y="3990975"/>
            <a:ext cx="190500" cy="1905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981200" y="4005923"/>
            <a:ext cx="10210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248150" y="1962150"/>
            <a:ext cx="3505200" cy="2552700"/>
          </a:xfrm>
          <a:prstGeom prst="roundRect">
            <a:avLst>
              <a:gd name="adj" fmla="val 4478"/>
            </a:avLst>
          </a:prstGeom>
          <a:solidFill>
            <a:srgbClr val="F3F0EA"/>
          </a:solidFill>
          <a:ln/>
        </p:spPr>
      </p:sp>
      <p:sp>
        <p:nvSpPr>
          <p:cNvPr id="31" name="Text 29"/>
          <p:cNvSpPr/>
          <p:nvPr/>
        </p:nvSpPr>
        <p:spPr>
          <a:xfrm>
            <a:off x="4514850" y="2177123"/>
            <a:ext cx="76771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75" kern="0" dirty="0">
                <a:solidFill>
                  <a:srgbClr val="B84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125" b="1" dirty="0">
                <a:solidFill>
                  <a:srgbClr val="B84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514850" y="2474568"/>
            <a:ext cx="767715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先给电费单和售电合同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4514850" y="3129262"/>
            <a:ext cx="76771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测算换成贵司自己的电价和合同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514850" y="3771900"/>
            <a:ext cx="29718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35" name="Shape 33"/>
          <p:cNvSpPr/>
          <p:nvPr/>
        </p:nvSpPr>
        <p:spPr>
          <a:xfrm>
            <a:off x="4524375" y="3990975"/>
            <a:ext cx="190500" cy="1905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4800600" y="4005923"/>
            <a:ext cx="7391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同意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5343525" y="3990975"/>
            <a:ext cx="190500" cy="1905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619750" y="4005923"/>
            <a:ext cx="6572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再议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Shape 37"/>
          <p:cNvSpPr/>
          <p:nvPr/>
        </p:nvSpPr>
        <p:spPr>
          <a:xfrm>
            <a:off x="7886700" y="1962150"/>
            <a:ext cx="3505200" cy="2552700"/>
          </a:xfrm>
          <a:prstGeom prst="roundRect">
            <a:avLst>
              <a:gd name="adj" fmla="val 4478"/>
            </a:avLst>
          </a:prstGeom>
          <a:solidFill>
            <a:srgbClr val="F3F0EA"/>
          </a:solidFill>
          <a:ln/>
        </p:spPr>
      </p:sp>
      <p:sp>
        <p:nvSpPr>
          <p:cNvPr id="40" name="Text 38"/>
          <p:cNvSpPr/>
          <p:nvPr/>
        </p:nvSpPr>
        <p:spPr>
          <a:xfrm>
            <a:off x="8153400" y="2177123"/>
            <a:ext cx="4038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spc="75" kern="0" dirty="0">
                <a:solidFill>
                  <a:srgbClr val="B84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pPr algn="l" indent="0" marL="0">
              <a:buNone/>
            </a:pPr>
            <a:r>
              <a:rPr lang="en-US" sz="1125" b="1" dirty="0">
                <a:solidFill>
                  <a:srgbClr val="B8412C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Text 39"/>
          <p:cNvSpPr/>
          <p:nvPr/>
        </p:nvSpPr>
        <p:spPr>
          <a:xfrm>
            <a:off x="8153400" y="2474568"/>
            <a:ext cx="4038600" cy="2400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7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选一种出资方式</a:t>
            </a:r>
            <a:endParaRPr lang="en-US" sz="15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8153400" y="3129262"/>
            <a:ext cx="40386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自投、合同能源管理或融资租赁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8153400" y="3771900"/>
            <a:ext cx="2971800" cy="9525"/>
          </a:xfrm>
          <a:prstGeom prst="rect">
            <a:avLst/>
          </a:prstGeom>
          <a:solidFill>
            <a:srgbClr val="E2DDD4"/>
          </a:solidFill>
          <a:ln/>
        </p:spPr>
      </p:sp>
      <p:sp>
        <p:nvSpPr>
          <p:cNvPr id="44" name="Shape 42"/>
          <p:cNvSpPr/>
          <p:nvPr/>
        </p:nvSpPr>
        <p:spPr>
          <a:xfrm>
            <a:off x="8162925" y="3990975"/>
            <a:ext cx="190500" cy="1905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8439150" y="4005923"/>
            <a:ext cx="37528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自投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Shape 44"/>
          <p:cNvSpPr/>
          <p:nvPr/>
        </p:nvSpPr>
        <p:spPr>
          <a:xfrm>
            <a:off x="8982075" y="3990975"/>
            <a:ext cx="190500" cy="1905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9258300" y="4005923"/>
            <a:ext cx="29337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EMC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8" name="Shape 46"/>
          <p:cNvSpPr/>
          <p:nvPr/>
        </p:nvSpPr>
        <p:spPr>
          <a:xfrm>
            <a:off x="9840287" y="3990975"/>
            <a:ext cx="190500" cy="1905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9050">
            <a:solidFill>
              <a:srgbClr val="0E3B53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116512" y="4005923"/>
            <a:ext cx="207548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4212B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融资租赁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0" name="Shape 48"/>
          <p:cNvSpPr/>
          <p:nvPr/>
        </p:nvSpPr>
        <p:spPr>
          <a:xfrm>
            <a:off x="609600" y="4876800"/>
            <a:ext cx="2095500" cy="533400"/>
          </a:xfrm>
          <a:prstGeom prst="roundRect">
            <a:avLst>
              <a:gd name="adj" fmla="val 50000"/>
            </a:avLst>
          </a:prstGeom>
          <a:solidFill>
            <a:srgbClr val="B8412C"/>
          </a:solidFill>
          <a:ln/>
        </p:spPr>
      </p:sp>
      <p:sp>
        <p:nvSpPr>
          <p:cNvPr id="51" name="Text 49"/>
          <p:cNvSpPr/>
          <p:nvPr/>
        </p:nvSpPr>
        <p:spPr>
          <a:xfrm>
            <a:off x="0" y="5036069"/>
            <a:ext cx="331470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425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约踏勘时间</a:t>
            </a:r>
            <a:endParaRPr lang="en-US" sz="14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Text 50"/>
          <p:cNvSpPr/>
          <p:nvPr/>
        </p:nvSpPr>
        <p:spPr>
          <a:xfrm>
            <a:off x="2914650" y="5054035"/>
            <a:ext cx="92773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55606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收到资料后，按贵司自己的电价出测算和踏勘报告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