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proposal answers what your management team asks first: how much a year, how long to pay back, whether you have to put money in, whether the roof and production are affected, whether storage is safe, and who answers if something goes wrong. Every figure is worked per MW of solar or per MWh of storage, with its inputs and sources on the page. Your own numbers come from your last twelve months of power bills and your electricity supply contract. The cover image is AI-generated and illustrative.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short answer first. Jiangsu and Zhejiang have moved midday into the off-peak band, and many plant owners now assume rooftop solar no longer pays. On Jiangsu's official parameters and industry cost data, 1 MW of solar makes about 1.08 million kWh a year, and a self-funded system pays back in 6.1 to 7.7 years, depending on how much of that power you use yourself and what the surplus sells for. If you would rather not invest, an energy management contract lets an investor fund the system while you pay a discounted tariff for the power. Storage is different: spreads are narrowing and costs are rising, so we only propose it once your own load curve shows it pays.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one is the numbers: how the time-of-use bands have changed, what 1 MW of solar and 1 MWh of storage can each save, and which figures need discounting. The background image is AI-generated and illustrative.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bands cover all 24 hours of the day, and the dashed frame marks midday, 10:00 to 14:00, when a rooftop array makes most of its power. October counts as autumn in Jiangsu: 10:00 to 14:00 is off-peak at RMB 0.3828 per kWh, and the peak starts only at 15:00. Zhejiang's Document No. 112 has made 11:00 to 14:00 off-peak all year since 1 July 2026. That row is our own illustration, worked from the November 2025 price components under the new rules, not an official price list. Guangdong still applies its 2021 Document No. 331: 10:00 to 12:00 and 14:00 to 19:00 are peak, and July to September add a critical peak at 11:00 to 12:00 and 15:00 to 17:00. So a kWh of rooftop power mostly replaces peak power in Guangdong, while in Jiangsu and Zhejiang the midday hours only replace off-peak power. These are grid agency prices for customers who buy through the grid. They change monthly, and customers on the market should use their own contract. The Guangdong figures are for the Shantou price zone and exclude the five Pearl River Delta cities, whose list we could not obtain.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1 to 10 kV two-part tariff, the peak-valley spread is RMB 0.5738 in Jiangsu and RMB 0.8192 in Guangdong's Shantou zone. For Zhejiang we work out about RMB 0.76 under Document No. 112, as an illustration. The bigger difference is midday: Jiangsu and Zhejiang now price it off-peak, Guangdong still prices it peak and standard. For solar, that decides how much each self-used kWh is worth. For storage, all three provinces allow two charge and discharge cycles a day, but Guangdong's spread is wider. One more point matters a great deal: most plants connected at 10 kV and above already buy on the market. Article 35 of NDRC Document No. 1656 says administered time-of-use prices no longer apply to them, from 1 March 2026. In Jiangsu, retail packages that set time-of-use prices must still put peak and valley at least 60% above and below standard. If you buy on the market, the grid agency prices in these pages are only a guide, and the final numbers come from your own supply contract.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account for one megawatt, with a source for each input. Output uses the parameter in Jiangsu's official bidding notice: an average of 1,080 hours a year for this kind of plant over the last three years, on the AC side, so 1 MW makes 1.08 million kWh. The price replaced is RMB 0.45, a press-reported statistic: the average Jiangsu price between 9:00 and 15:00 was RMB 0.78 in May 2025 and RMB 0.45 in May 2026. Cost and O&amp;M are CPIA's 2024 figures for commercial and industrial rooftop systems: RMB 2.70 per watt to build and RMB 0.046 per watt a year for basic maintenance. With all the power used on site, the bill falls by RMB 486,000 a year. Less RMB 46,000 of O&amp;M, that is about RMB 440,000 net, and the RMB 2.7 million pays back in about 6.1 years. That is a simple payback, before panel degradation, tax, finance and roof rent. One caveat on units: if the RMB 2.70 per watt is priced on the DC side while the 1,080 hours are AC, CPIA's 1:1.25 DC-to-AC ratio would stretch the payback by about a quarter.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things drive the payback. The first is how much of the daytime output you use yourself. In Jiangsu's official parameters, distributed systems that export their surplus sent 41.54% to the grid on average over three years, which means 58.46% was used on site. The second is the price each kWh is worth: what you would otherwise pay for the power you use, and what the surplus sells for. New projects in Jiangsu bid for a guaranteed price between RMB 0.25 and RMB 0.391, and a bid is not guaranteed to win. Across these combinations, simple payback per MW in Jiangsu runs from 4.2 to 7.7 years, and 6.1 years with all power used on site at RMB 0.45. The Guangdong bar is a reference, worked from a listed Shenzhen company's EMC filing: a weighted price of about RMB 0.803 for the solar hours and a forecast 1,163 hours, giving about 3.0 years. Those are company figures. Your own share of self-use and your own prices come from twelve months of time-of-use readings and your supply contract. Guangdong's edge is not guaranteed either: if Guangdong also moves midday to off-peak, it narrows, so a Guangdong plant should also be worked on current hours and its own contract.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Storage uses one formula: each discharge earns the discharge price minus the charge price divided by efficiency, taken as CPIA's 86.5%. In Jiangsu in October the battery can cycle twice a day: charge off-peak and discharge at peak for RMB 514.1 per MWh, then charge off-peak and discharge at standard for RMB 197.5, RMB 711.5 a day in all. In Guangdong's Shantou zone in September, off-peak to peak earns RMB 778.1 and standard to peak RMB 333.2, RMB 1,111.3 a day, without counting the critical peak. At 300 to 330 operating days, a MWh in Jiangsu grosses RMB 213,000 to 235,000 a year. These are ceilings: nothing is taken off for O&amp;M, capacity fade, depth of discharge, revenue sharing with the site owner or finance, and the operating days are an assumption with no authoritative source. That is why this page gives no payback. We work out a storage payback only once we have your 15-minute load curve and your price contract.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previous page was a ceiling. This one shows why it needs discounting. First, spreads are narrowing: CNESA estimates that Jiangsu's Document No. 426 cut the peak-valley spread from about RMB 0.85 to about RMB 0.65, roughly a quarter. Second, costs are rising: CNESA reports that the average winning bid for a 2-hour system was RMB 599.3 per kWh in the first half of 2026, up 8.3% on a year earlier. That price is mostly for large grid-scale projects, not commercial cabinets, and the 2025 figure is worked back from the growth rate. Third, the research groups NRDC and CNESA estimate that Zhejiang's new rules stretch the payback of commercial storage from 5.4 to 9.1 years. The market has noticed: customer-side storage added in the first quarter of 2026 fell by about half on a year earlier, with the end of fixed time-of-use bands, narrower spreads and fading subsidies among the reasons. On subsidies, we only found local, temporary payments for peak discharge in summer and winter, such as RMB 1 per kWh in central Wenzhou, which ended on 31 January 2026, so none is counted. Our advice: model storage first, and install it only if it clears the bar.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is how it gets done: what to install, how to choose among three ways to fund it, how safety and risk are handled, the steps from survey to operation, how the quote is laid out, and what we need from you. The background image is AI-generated and illustrative.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proposal has four parts. The first is the rooftop array, sized to what the roof can carry and to your daytime load, so that most of the power is used on site and little depends on export. The second is storage, which is not included by default: we model it on your 15-minute load curve and your price contract, and propose it only if it still pays after O&amp;M, degradation and revenue sharing. The third is the grid connection and switchgear work, built to the connection opinion the grid issues. The fourth is operation and energy reporting: output, self-use, export and savings are reconciled and reported to you every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to put money in is a trade-off. Self-funded, you invest about RMB 2.7 million per MW, keep all the savings, about RMB 440,000 per MW a year in Jiangsu, and carry the output and equipment risk, with maintenance done by you or contracted to us. Under an energy management contract, an investor pays for the system, carries the risk and maintains it, and you pay a discount on the grid's time-of-use tariff for the power you use. The public sample is a filing by a listed Shenzhen company: a 20-year term, power billed at 73.5% of the matching grid time-of-use price, surplus to the investor and the system handed over at the end. At that discount you would save about RMB 129,000 per MW a year in Jiangsu without investing anything. It is one company's sample, not an industry standard, and the press reports that Jiangsu discounts have narrowed from 60% to 80% of tariff. A finance lease sits between the two: the lessor pays up front, you pay rent, and the savings after rent are yours. Note that lending has tightened since Document No. 136: the press reports low-voltage projects are now financed at RMB 1.6 to 1.8 per watt and high-voltage projects at no more than RMB 2.2, so part of the cost may need your own funds.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five references come from public records. None is our project. They show what plants like yours have done and what figures they have published. Laibao Hi-Tech's plant in Guangming, Shenzhen, runs a 2.541 MWp array under a 20-year EMC, with forecast savings of about RMB 629,000 a year and forecast output of 2.956 million kWh. Changzhou's Zhonglou district reported two parks: Jinruida's first phase, about 1.6 MW, makes 1.467 million kWh a year and saves about RMB 360,000. That is about 917 hours per MW, below Jiangsu's official parameter, which is a reminder that each roof's real output has to be measured. Zhigu Works pairs solar with storage. The Taijing plants in Gaoyou, Yangzhou, are a large solar and storage microgrid with an expected 50 million kWh of green power a year, in figures given by the power supply company. The most useful line is EGing PV's four Jiangsu sites, whose data an accounting firm audited: 991 to 1,098 hours a year, with 77.7% to 91.0% of the power used on site. References only show that it can be done. What you would save still depends on your own documents.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Storage safety is now a hard requirement. GB 44240-2024 is a mandatory national standard for lithium cells and battery packs used in energy storage, in force since 1 August 2025. NEA Document No. 65, issued with four other agencies, requires every electrochemical storage project to study its safety conditions at the feasibility stage, name the party responsible for safety when it is filed, inspect its safety systems on completion and run a safety review after a period of operation. It makes no exception for customer-side storage. Two public incidents shape our design. The first is in an official report published by Huangpu District, Guangzhou: in June 2024, at a storage company's workshop, a lithium iron phosphate pack in a test cabinet went into thermal runaway, the gas it released built up and exploded, and one person died. That happened in testing, not in a plant's operating system, but the lesson is the same: flammable gas has to be detected and vented, and cabinets kept apart from where people work. The second, reported by Southern Metropolis Daily, is a storage cabinet fire in Longhua, Shenzhen, with overcharging named as the preliminary cause and no one hurt. Hence the charge limits and automatic trips with alarms.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risks, each with its public basis and what we do about it. Storage safety has the previous page to itself. The biggest is that time-of-use hours change again: Jiangsu and Zhejiang have already moved midday to off-peak, and Document No. 1656 leaves market customers to set prices by contract. So we size the system to what you use yourself and rework the numbers every year on current prices and your contract. Second, the price for surplus power: since Document No. 136 all exported power goes to market, Jiangsu's guaranteed price for new projects is bid between RMB 0.25 and RMB 0.391 with no guarantee of winning, and the press reports five provinces have already excluded new commercial rooftop projects from it. So we rely little on export and model it at RMB 0.25. Third, the roof: Document No. 7 requires clear title and sound structure, fire safety and waterproofing, and a Zhejiang court held that a new owner of a sold plant was not bound by the previous owner's EMC, so the contract must deal with sale, demolition and compensation. Panel degradation is not deducted in the figures so far, so the contract sets a degradation limit and warranty. Last, grid capacity: when it runs short, applications queue, so we check before the survey.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steps, in the order NEA Document No. 7 sets. First the survey: roof structure, switch room and connection point, with a structural opinion. Second, the design and the numbers, worked from your bills and contract. Third, the step that matters most: apply to the grid, and start no work until its connection opinion is in hand, while the investor files the project on its AC capacity, which is you if self-funded and the investor under an EMC. Fourth, construction by a qualified contractor to the structural, fire, waterproofing, wind and lightning requirements. Fifth, grid acceptance: the grid reviews the equipment test reports and the system runs once it passes inspection. Sixth, operation, reconciled monthly. Each step ends with a document for you to sign off. If storage is included, Document No. 65 adds three safety gates. Once running, Document No. 7 allows the export mode to be changed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quote follows CPIA's cost breakdown for commercial and industrial rooftop systems line by line: modules, string inverters, racking, cabling, installation, grid connection, roof rent, roof strengthening, primary equipment, secondary equipment and management. The array itself is priced per watt. Lines that depend on the site, such as grid connection and roof strengthening, are priced on their own so you can see where every yuan goes. Roof strengthening in particular: the survey includes a structural check, and strengthening is quoted only if it is needed, otherwise it is zero, never folded into the per-watt price. Storage is optional, priced per kWh, and quoted only if the model shows it pays. O&amp;M is quoted separately per watt a year. Amounts are set in the quotation after the survey.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so far is worked per MW and per MWh on industry and policy parameters. These six documents turn it into your own numbers. The most important is the first: twelve months of power bills, which show your time-of-use consumption, demand charges and real prices. If you connect at 10 kV or above and buy on the market, your supply contract matters just as much, because it sets your peak and valley prices. The 15-minute load curve shows how much daytime power you can use yourself and whether storage is worth it. Roof drawings and proof of title support the structural check and the roof agreement, and the single-line diagram the choice of connection point. The shift pattern and shutdown plan tell us how much you use at weekends and on holidays, and let us schedule installation around production.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decisions to close. First, approve a survey of the roof, switch room and connection point, which is where everything else starts. Second, send the documents, with the power bills and supply contract first. Third, say which way you lean on funding: self-funded, an energy management contract or a finance lease. It does not need settling today, but once we know, we model it that way. When the documents arrive, we work out your own numbers and survey report on your own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1.jpe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jpeg"/><Relationship Id="rId3" Type="http://schemas.openxmlformats.org/officeDocument/2006/relationships/image" Target="../media/image-11-3.jpeg"/><Relationship Id="rId4" Type="http://schemas.openxmlformats.org/officeDocument/2006/relationships/image" Target="../media/image-11-4.jpeg"/><Relationship Id="rId5" Type="http://schemas.openxmlformats.org/officeDocument/2006/relationships/slideLayout" Target="../slideLayouts/slideLayout4.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pic>
        <p:nvPicPr>
          <p:cNvPr id="4" name="Image 1" descr="preencoded.png">    </p:cNvPr>
          <p:cNvPicPr>
            <a:picLocks noChangeAspect="1"/>
          </p:cNvPicPr>
          <p:nvPr/>
        </p:nvPicPr>
        <p:blipFill>
          <a:blip r:embed="rId2"/>
          <a:srcRect l="28125" r="28125" t="0" b="0"/>
          <a:stretch/>
        </p:blipFill>
        <p:spPr>
          <a:xfrm>
            <a:off x="6858000" y="0"/>
            <a:ext cx="5334000" cy="6858000"/>
          </a:xfrm>
          <a:prstGeom prst="rect">
            <a:avLst/>
          </a:prstGeom>
        </p:spPr>
      </p:pic>
      <p:sp>
        <p:nvSpPr>
          <p:cNvPr id="5" name="Text 1"/>
          <p:cNvSpPr/>
          <p:nvPr/>
        </p:nvSpPr>
        <p:spPr>
          <a:xfrm>
            <a:off x="609600" y="624187"/>
            <a:ext cx="11582400" cy="160020"/>
          </a:xfrm>
          <a:prstGeom prst="rect">
            <a:avLst/>
          </a:prstGeom>
          <a:noFill/>
          <a:ln/>
        </p:spPr>
        <p:txBody>
          <a:bodyPr wrap="none" lIns="0" tIns="0" rIns="0" bIns="0" rtlCol="0" anchor="t"/>
          <a:lstStyle/>
          <a:p>
            <a:pPr algn="l" indent="0" marL="0">
              <a:buNone/>
            </a:pPr>
            <a:r>
              <a:rPr lang="en-US" sz="1050" b="1" dirty="0">
                <a:solidFill>
                  <a:srgbClr val="55606A"/>
                </a:solidFill>
                <a:latin typeface="Microsoft YaHei UI" pitchFamily="34" charset="0"/>
                <a:ea typeface="Microsoft YaHei" pitchFamily="34" charset="-122"/>
                <a:cs typeface="Microsoft YaHei UI" pitchFamily="34" charset="-120"/>
              </a:rPr>
              <a:t>October 2026</a:t>
            </a:r>
            <a:endParaRPr lang="en-US" sz="1050" dirty="0">
              <a:latin typeface="Microsoft YaHei UI" pitchFamily="34" charset="0"/>
              <a:ea typeface="Microsoft YaHei" pitchFamily="34" charset="-122"/>
              <a:cs typeface="Microsoft YaHei UI" pitchFamily="34" charset="-120"/>
            </a:endParaRPr>
          </a:p>
        </p:txBody>
      </p:sp>
      <p:sp>
        <p:nvSpPr>
          <p:cNvPr id="6" name="Shape 2"/>
          <p:cNvSpPr/>
          <p:nvPr/>
        </p:nvSpPr>
        <p:spPr>
          <a:xfrm>
            <a:off x="609600" y="2171700"/>
            <a:ext cx="2867025" cy="323850"/>
          </a:xfrm>
          <a:prstGeom prst="roundRect">
            <a:avLst>
              <a:gd name="adj" fmla="val 50000"/>
            </a:avLst>
          </a:prstGeom>
          <a:solidFill>
            <a:srgbClr val="B8412C"/>
          </a:solidFill>
          <a:ln/>
        </p:spPr>
      </p:sp>
      <p:sp>
        <p:nvSpPr>
          <p:cNvPr id="7" name="Text 3"/>
          <p:cNvSpPr/>
          <p:nvPr/>
        </p:nvSpPr>
        <p:spPr>
          <a:xfrm>
            <a:off x="0" y="2253323"/>
            <a:ext cx="4105275" cy="171450"/>
          </a:xfrm>
          <a:prstGeom prst="rect">
            <a:avLst/>
          </a:prstGeom>
          <a:noFill/>
          <a:ln/>
        </p:spPr>
        <p:txBody>
          <a:bodyPr wrap="none" lIns="0" tIns="0" rIns="0" bIns="0" rtlCol="0" anchor="t"/>
          <a:lstStyle/>
          <a:p>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F</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o</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r</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 </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y</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o</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u</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r</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 </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m</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a</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n</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a</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g</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e</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m</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e</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n</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t</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 </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t</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e</a:t>
            </a:r>
            <a:pPr algn="ctr" indent="0" marL="0">
              <a:buNone/>
            </a:pPr>
            <a:r>
              <a:rPr lang="en-US" sz="1125" b="1" spc="150" kern="0" dirty="0">
                <a:solidFill>
                  <a:srgbClr val="FFFFFF"/>
                </a:solidFill>
                <a:latin typeface="Microsoft YaHei UI" pitchFamily="34" charset="0"/>
                <a:ea typeface="Microsoft YaHei" pitchFamily="34" charset="-122"/>
                <a:cs typeface="Microsoft YaHei UI" pitchFamily="34" charset="-120"/>
              </a:rPr>
              <a:t>a</a:t>
            </a:r>
            <a:pPr algn="ctr" indent="0" marL="0">
              <a:buNone/>
            </a:pPr>
            <a:r>
              <a:rPr lang="en-US" sz="1125" b="1" dirty="0">
                <a:solidFill>
                  <a:srgbClr val="FFFFFF"/>
                </a:solidFill>
                <a:latin typeface="Microsoft YaHei UI" pitchFamily="34" charset="0"/>
                <a:ea typeface="Microsoft YaHei" pitchFamily="34" charset="-122"/>
                <a:cs typeface="Microsoft YaHei UI" pitchFamily="34" charset="-120"/>
              </a:rPr>
              <a:t>m</a:t>
            </a:r>
            <a:endParaRPr lang="en-US" sz="1125" dirty="0">
              <a:latin typeface="Microsoft YaHei UI" pitchFamily="34" charset="0"/>
              <a:ea typeface="Microsoft YaHei" pitchFamily="34" charset="-122"/>
              <a:cs typeface="Microsoft YaHei UI" pitchFamily="34" charset="-120"/>
            </a:endParaRPr>
          </a:p>
        </p:txBody>
      </p:sp>
      <p:sp>
        <p:nvSpPr>
          <p:cNvPr id="8" name="Text 4"/>
          <p:cNvSpPr/>
          <p:nvPr/>
        </p:nvSpPr>
        <p:spPr>
          <a:xfrm>
            <a:off x="609600" y="2723177"/>
            <a:ext cx="11582400" cy="571500"/>
          </a:xfrm>
          <a:prstGeom prst="rect">
            <a:avLst/>
          </a:prstGeom>
          <a:noFill/>
          <a:ln/>
        </p:spPr>
        <p:txBody>
          <a:bodyPr wrap="none" lIns="0" tIns="0" rIns="0" bIns="0" rtlCol="0" anchor="t"/>
          <a:lstStyle/>
          <a:p>
            <a:pPr algn="l" indent="0" marL="0">
              <a:buNone/>
            </a:pPr>
            <a:r>
              <a:rPr lang="en-US" sz="3750" b="1" dirty="0">
                <a:solidFill>
                  <a:srgbClr val="0E3B53"/>
                </a:solidFill>
                <a:latin typeface="Microsoft YaHei UI" pitchFamily="34" charset="0"/>
                <a:ea typeface="Microsoft YaHei" pitchFamily="34" charset="-122"/>
                <a:cs typeface="Microsoft YaHei UI" pitchFamily="34" charset="-120"/>
              </a:rPr>
              <a:t>Let your roof pay part of</a:t>
            </a:r>
            <a:endParaRPr lang="en-US" sz="3750" dirty="0">
              <a:latin typeface="Microsoft YaHei UI" pitchFamily="34" charset="0"/>
              <a:ea typeface="Microsoft YaHei" pitchFamily="34" charset="-122"/>
              <a:cs typeface="Microsoft YaHei UI" pitchFamily="34" charset="-120"/>
            </a:endParaRPr>
          </a:p>
        </p:txBody>
      </p:sp>
      <p:sp>
        <p:nvSpPr>
          <p:cNvPr id="9" name="Text 5"/>
          <p:cNvSpPr/>
          <p:nvPr/>
        </p:nvSpPr>
        <p:spPr>
          <a:xfrm>
            <a:off x="609600" y="3351827"/>
            <a:ext cx="11582400" cy="571500"/>
          </a:xfrm>
          <a:prstGeom prst="rect">
            <a:avLst/>
          </a:prstGeom>
          <a:noFill/>
          <a:ln/>
        </p:spPr>
        <p:txBody>
          <a:bodyPr wrap="none" lIns="0" tIns="0" rIns="0" bIns="0" rtlCol="0" anchor="t"/>
          <a:lstStyle/>
          <a:p>
            <a:pPr algn="l" indent="0" marL="0">
              <a:buNone/>
            </a:pPr>
            <a:r>
              <a:rPr lang="en-US" sz="3750" b="1" dirty="0">
                <a:solidFill>
                  <a:srgbClr val="0E3B53"/>
                </a:solidFill>
                <a:latin typeface="Microsoft YaHei UI" pitchFamily="34" charset="0"/>
                <a:ea typeface="Microsoft YaHei" pitchFamily="34" charset="-122"/>
                <a:cs typeface="Microsoft YaHei UI" pitchFamily="34" charset="-120"/>
              </a:rPr>
              <a:t>your power bill</a:t>
            </a:r>
            <a:endParaRPr lang="en-US" sz="3750" dirty="0">
              <a:latin typeface="Microsoft YaHei UI" pitchFamily="34" charset="0"/>
              <a:ea typeface="Microsoft YaHei" pitchFamily="34" charset="-122"/>
              <a:cs typeface="Microsoft YaHei UI" pitchFamily="34" charset="-120"/>
            </a:endParaRPr>
          </a:p>
        </p:txBody>
      </p:sp>
      <p:sp>
        <p:nvSpPr>
          <p:cNvPr id="10" name="Text 6"/>
          <p:cNvSpPr/>
          <p:nvPr/>
        </p:nvSpPr>
        <p:spPr>
          <a:xfrm>
            <a:off x="609600" y="4093456"/>
            <a:ext cx="11582400" cy="228600"/>
          </a:xfrm>
          <a:prstGeom prst="rect">
            <a:avLst/>
          </a:prstGeom>
          <a:noFill/>
          <a:ln/>
        </p:spPr>
        <p:txBody>
          <a:bodyPr wrap="none" lIns="0" tIns="0" rIns="0" bIns="0" rtlCol="0" anchor="t"/>
          <a:lstStyle/>
          <a:p>
            <a:pPr algn="l" indent="0" marL="0">
              <a:buNone/>
            </a:pPr>
            <a:r>
              <a:rPr lang="en-US" sz="1500" dirty="0">
                <a:solidFill>
                  <a:srgbClr val="55606A"/>
                </a:solidFill>
                <a:latin typeface="Microsoft YaHei UI" pitchFamily="34" charset="0"/>
                <a:ea typeface="Microsoft YaHei" pitchFamily="34" charset="-122"/>
                <a:cs typeface="Microsoft YaHei UI" pitchFamily="34" charset="-120"/>
              </a:rPr>
              <a:t>Commercial rooftop solar and storage</a:t>
            </a:r>
            <a:endParaRPr lang="en-US" sz="1500" dirty="0">
              <a:latin typeface="Microsoft YaHei UI" pitchFamily="34" charset="0"/>
              <a:ea typeface="Microsoft YaHei" pitchFamily="34" charset="-122"/>
              <a:cs typeface="Microsoft YaHei UI" pitchFamily="34" charset="-120"/>
            </a:endParaRPr>
          </a:p>
        </p:txBody>
      </p:sp>
      <p:sp>
        <p:nvSpPr>
          <p:cNvPr id="11" name="Shape 7"/>
          <p:cNvSpPr/>
          <p:nvPr/>
        </p:nvSpPr>
        <p:spPr>
          <a:xfrm>
            <a:off x="609600" y="4819650"/>
            <a:ext cx="5715000" cy="9525"/>
          </a:xfrm>
          <a:prstGeom prst="rect">
            <a:avLst/>
          </a:prstGeom>
          <a:solidFill>
            <a:srgbClr val="E2DDD4"/>
          </a:solidFill>
          <a:ln/>
        </p:spPr>
      </p:sp>
      <p:sp>
        <p:nvSpPr>
          <p:cNvPr id="12" name="Text 8"/>
          <p:cNvSpPr/>
          <p:nvPr/>
        </p:nvSpPr>
        <p:spPr>
          <a:xfrm>
            <a:off x="609600" y="5095750"/>
            <a:ext cx="11582400" cy="297180"/>
          </a:xfrm>
          <a:prstGeom prst="rect">
            <a:avLst/>
          </a:prstGeom>
          <a:noFill/>
          <a:ln/>
        </p:spPr>
        <p:txBody>
          <a:bodyPr wrap="none" lIns="0" tIns="0" rIns="0" bIns="0" rtlCol="0" anchor="t"/>
          <a:lstStyle/>
          <a:p>
            <a:pPr algn="l" indent="0" marL="0">
              <a:buNone/>
            </a:pPr>
            <a:r>
              <a:rPr lang="en-US" sz="1950" b="1" dirty="0">
                <a:solidFill>
                  <a:srgbClr val="0E3B53"/>
                </a:solidFill>
                <a:latin typeface="Microsoft YaHei UI" pitchFamily="34" charset="0"/>
                <a:ea typeface="Microsoft YaHei" pitchFamily="34" charset="-122"/>
                <a:cs typeface="Microsoft YaHei UI" pitchFamily="34" charset="-120"/>
              </a:rPr>
              <a:t>1.08 m kWh</a:t>
            </a:r>
            <a:endParaRPr lang="en-US" sz="1950" dirty="0">
              <a:latin typeface="Microsoft YaHei UI" pitchFamily="34" charset="0"/>
              <a:ea typeface="Microsoft YaHei" pitchFamily="34" charset="-122"/>
              <a:cs typeface="Microsoft YaHei UI" pitchFamily="34" charset="-120"/>
            </a:endParaRPr>
          </a:p>
        </p:txBody>
      </p:sp>
      <p:sp>
        <p:nvSpPr>
          <p:cNvPr id="13" name="Text 9"/>
          <p:cNvSpPr/>
          <p:nvPr/>
        </p:nvSpPr>
        <p:spPr>
          <a:xfrm>
            <a:off x="609600" y="5491100"/>
            <a:ext cx="115824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A year from 1 MW of solar</a:t>
            </a:r>
            <a:endParaRPr lang="en-US" sz="975" dirty="0">
              <a:latin typeface="Microsoft YaHei UI" pitchFamily="34" charset="0"/>
              <a:ea typeface="Microsoft YaHei" pitchFamily="34" charset="-122"/>
              <a:cs typeface="Microsoft YaHei UI" pitchFamily="34" charset="-120"/>
            </a:endParaRPr>
          </a:p>
        </p:txBody>
      </p:sp>
      <p:sp>
        <p:nvSpPr>
          <p:cNvPr id="14" name="Text 10"/>
          <p:cNvSpPr/>
          <p:nvPr/>
        </p:nvSpPr>
        <p:spPr>
          <a:xfrm>
            <a:off x="609600" y="5681600"/>
            <a:ext cx="115824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Jiangsu official figure</a:t>
            </a:r>
            <a:endParaRPr lang="en-US" sz="975" dirty="0">
              <a:latin typeface="Microsoft YaHei UI" pitchFamily="34" charset="0"/>
              <a:ea typeface="Microsoft YaHei" pitchFamily="34" charset="-122"/>
              <a:cs typeface="Microsoft YaHei UI" pitchFamily="34" charset="-120"/>
            </a:endParaRPr>
          </a:p>
        </p:txBody>
      </p:sp>
      <p:sp>
        <p:nvSpPr>
          <p:cNvPr id="15" name="Text 11"/>
          <p:cNvSpPr/>
          <p:nvPr/>
        </p:nvSpPr>
        <p:spPr>
          <a:xfrm>
            <a:off x="2590800" y="5095750"/>
            <a:ext cx="9601200" cy="297180"/>
          </a:xfrm>
          <a:prstGeom prst="rect">
            <a:avLst/>
          </a:prstGeom>
          <a:noFill/>
          <a:ln/>
        </p:spPr>
        <p:txBody>
          <a:bodyPr wrap="none" lIns="0" tIns="0" rIns="0" bIns="0" rtlCol="0" anchor="t"/>
          <a:lstStyle/>
          <a:p>
            <a:pPr algn="l" indent="0" marL="0">
              <a:buNone/>
            </a:pPr>
            <a:r>
              <a:rPr lang="en-US" sz="1950" b="1" dirty="0">
                <a:solidFill>
                  <a:srgbClr val="0E3B53"/>
                </a:solidFill>
                <a:latin typeface="Microsoft YaHei UI" pitchFamily="34" charset="0"/>
                <a:ea typeface="Microsoft YaHei" pitchFamily="34" charset="-122"/>
                <a:cs typeface="Microsoft YaHei UI" pitchFamily="34" charset="-120"/>
              </a:rPr>
              <a:t>6.1 to 7.7 yrs</a:t>
            </a:r>
            <a:endParaRPr lang="en-US" sz="1950" dirty="0">
              <a:latin typeface="Microsoft YaHei UI" pitchFamily="34" charset="0"/>
              <a:ea typeface="Microsoft YaHei" pitchFamily="34" charset="-122"/>
              <a:cs typeface="Microsoft YaHei UI" pitchFamily="34" charset="-120"/>
            </a:endParaRPr>
          </a:p>
        </p:txBody>
      </p:sp>
      <p:sp>
        <p:nvSpPr>
          <p:cNvPr id="16" name="Text 12"/>
          <p:cNvSpPr/>
          <p:nvPr/>
        </p:nvSpPr>
        <p:spPr>
          <a:xfrm>
            <a:off x="2590800" y="5491100"/>
            <a:ext cx="96012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Payback, self-funded</a:t>
            </a:r>
            <a:endParaRPr lang="en-US" sz="975" dirty="0">
              <a:latin typeface="Microsoft YaHei UI" pitchFamily="34" charset="0"/>
              <a:ea typeface="Microsoft YaHei" pitchFamily="34" charset="-122"/>
              <a:cs typeface="Microsoft YaHei UI" pitchFamily="34" charset="-120"/>
            </a:endParaRPr>
          </a:p>
        </p:txBody>
      </p:sp>
      <p:sp>
        <p:nvSpPr>
          <p:cNvPr id="17" name="Text 13"/>
          <p:cNvSpPr/>
          <p:nvPr/>
        </p:nvSpPr>
        <p:spPr>
          <a:xfrm>
            <a:off x="2590800" y="5681600"/>
            <a:ext cx="96012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Per MW, Jiangsu</a:t>
            </a:r>
            <a:endParaRPr lang="en-US" sz="975" dirty="0">
              <a:latin typeface="Microsoft YaHei UI" pitchFamily="34" charset="0"/>
              <a:ea typeface="Microsoft YaHei" pitchFamily="34" charset="-122"/>
              <a:cs typeface="Microsoft YaHei UI" pitchFamily="34" charset="-120"/>
            </a:endParaRPr>
          </a:p>
        </p:txBody>
      </p:sp>
      <p:sp>
        <p:nvSpPr>
          <p:cNvPr id="18" name="Text 14"/>
          <p:cNvSpPr/>
          <p:nvPr/>
        </p:nvSpPr>
        <p:spPr>
          <a:xfrm>
            <a:off x="4572000" y="5095750"/>
            <a:ext cx="7620000" cy="297180"/>
          </a:xfrm>
          <a:prstGeom prst="rect">
            <a:avLst/>
          </a:prstGeom>
          <a:noFill/>
          <a:ln/>
        </p:spPr>
        <p:txBody>
          <a:bodyPr wrap="none" lIns="0" tIns="0" rIns="0" bIns="0" rtlCol="0" anchor="t"/>
          <a:lstStyle/>
          <a:p>
            <a:pPr algn="l" indent="0" marL="0">
              <a:buNone/>
            </a:pPr>
            <a:r>
              <a:rPr lang="en-US" sz="1950" b="1" dirty="0">
                <a:solidFill>
                  <a:srgbClr val="0E3B53"/>
                </a:solidFill>
                <a:latin typeface="Microsoft YaHei UI" pitchFamily="34" charset="0"/>
                <a:ea typeface="Microsoft YaHei" pitchFamily="34" charset="-122"/>
                <a:cs typeface="Microsoft YaHei UI" pitchFamily="34" charset="-120"/>
              </a:rPr>
              <a:t>RMB 0</a:t>
            </a:r>
            <a:endParaRPr lang="en-US" sz="1950" dirty="0">
              <a:latin typeface="Microsoft YaHei UI" pitchFamily="34" charset="0"/>
              <a:ea typeface="Microsoft YaHei" pitchFamily="34" charset="-122"/>
              <a:cs typeface="Microsoft YaHei UI" pitchFamily="34" charset="-120"/>
            </a:endParaRPr>
          </a:p>
        </p:txBody>
      </p:sp>
      <p:sp>
        <p:nvSpPr>
          <p:cNvPr id="19" name="Text 15"/>
          <p:cNvSpPr/>
          <p:nvPr/>
        </p:nvSpPr>
        <p:spPr>
          <a:xfrm>
            <a:off x="4572000" y="5491100"/>
            <a:ext cx="76200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Your outlay</a:t>
            </a:r>
            <a:endParaRPr lang="en-US" sz="975" dirty="0">
              <a:latin typeface="Microsoft YaHei UI" pitchFamily="34" charset="0"/>
              <a:ea typeface="Microsoft YaHei" pitchFamily="34" charset="-122"/>
              <a:cs typeface="Microsoft YaHei UI" pitchFamily="34" charset="-120"/>
            </a:endParaRPr>
          </a:p>
        </p:txBody>
      </p:sp>
      <p:sp>
        <p:nvSpPr>
          <p:cNvPr id="20" name="Text 16"/>
          <p:cNvSpPr/>
          <p:nvPr/>
        </p:nvSpPr>
        <p:spPr>
          <a:xfrm>
            <a:off x="4572000" y="5681600"/>
            <a:ext cx="76200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Under an energy contract</a:t>
            </a:r>
            <a:endParaRPr lang="en-US" sz="975" dirty="0">
              <a:latin typeface="Microsoft YaHei UI" pitchFamily="34" charset="0"/>
              <a:ea typeface="Microsoft YaHei" pitchFamily="34" charset="-122"/>
              <a:cs typeface="Microsoft YaHei UI" pitchFamily="34" charset="-120"/>
            </a:endParaRPr>
          </a:p>
        </p:txBody>
      </p:sp>
      <p:sp>
        <p:nvSpPr>
          <p:cNvPr id="21" name="Text 17"/>
          <p:cNvSpPr/>
          <p:nvPr/>
        </p:nvSpPr>
        <p:spPr>
          <a:xfrm>
            <a:off x="609600" y="612891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Image is AI-generated and illustrative</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609600" y="347239"/>
            <a:ext cx="115824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l</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2983478" y="347239"/>
            <a:ext cx="9208522" cy="137160"/>
          </a:xfrm>
          <a:prstGeom prst="rect">
            <a:avLst/>
          </a:prstGeom>
          <a:noFill/>
          <a:ln/>
        </p:spPr>
        <p:txBody>
          <a:bodyPr wrap="none" lIns="0" tIns="0" rIns="0" bIns="0" rtlCol="0" anchor="t"/>
          <a:lstStyle/>
          <a:p>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y</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5" name="pptwise-slidenum-s0001"/>
          <p:cNvSpPr/>
          <p:nvPr/>
        </p:nvSpPr>
        <p:spPr>
          <a:xfrm>
            <a:off x="0" y="6481700"/>
            <a:ext cx="11391900" cy="148590"/>
          </a:xfrm>
          <a:prstGeom prst="rect">
            <a:avLst/>
          </a:prstGeom>
          <a:noFill/>
          <a:ln/>
        </p:spPr>
        <p:txBody>
          <a:bodyPr wrap="none" lIns="0" tIns="0" rIns="0" bIns="0" rtlCol="0" anchor="t"/>
          <a:lstStyle/>
          <a:p>
            <a:pPr algn="r" indent="0" marL="0">
              <a:buNone/>
            </a:pPr>
            <a:fld id="{B6F15528-21DE-4FAA-801E-634DDDAF4B2B}" type="slidenum">
              <a:rPr lang="en-US" sz="975" b="1" dirty="0">
                <a:solidFill>
                  <a:srgbClr val="55606A"/>
                </a:solidFill>
                <a:latin typeface="Microsoft YaHei UI" pitchFamily="34" charset="0"/>
                <a:ea typeface="Microsoft YaHei" pitchFamily="34" charset="-122"/>
                <a:cs typeface="Microsoft YaHei UI" pitchFamily="34" charset="-120"/>
              </a:rPr>
              <a:t>2</a:t>
            </a:fld>
            <a:endParaRPr lang="en-US" sz="975" dirty="0">
              <a:latin typeface="Microsoft YaHei UI" pitchFamily="34" charset="0"/>
              <a:ea typeface="Microsoft YaHei" pitchFamily="34" charset="-122"/>
              <a:cs typeface="Microsoft YaHei UI" pitchFamily="34" charset="-120"/>
            </a:endParaRPr>
          </a:p>
        </p:txBody>
      </p:sp>
      <p:sp>
        <p:nvSpPr>
          <p:cNvPr id="6" name="Shape 4"/>
          <p:cNvSpPr/>
          <p:nvPr/>
        </p:nvSpPr>
        <p:spPr>
          <a:xfrm>
            <a:off x="11696700" y="112395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7" name="Text 5"/>
          <p:cNvSpPr/>
          <p:nvPr/>
        </p:nvSpPr>
        <p:spPr>
          <a:xfrm rot="5400000">
            <a:off x="11575388" y="1476375"/>
            <a:ext cx="741364"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S</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u</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m</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m</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a</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r</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y</a:t>
            </a:r>
            <a:endParaRPr lang="en-US" sz="112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849100" y="20574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9" name="Text 7"/>
          <p:cNvSpPr/>
          <p:nvPr/>
        </p:nvSpPr>
        <p:spPr>
          <a:xfrm rot="5400000">
            <a:off x="11705982" y="2421255"/>
            <a:ext cx="632119"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b</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s</a:t>
            </a:r>
            <a:endParaRPr lang="en-US" sz="975"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849100" y="29908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1" name="Text 9"/>
          <p:cNvSpPr/>
          <p:nvPr/>
        </p:nvSpPr>
        <p:spPr>
          <a:xfrm rot="5400000">
            <a:off x="11872871" y="3354705"/>
            <a:ext cx="298340"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P</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n</a:t>
            </a:r>
            <a:endParaRPr lang="en-US" sz="97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11849100" y="39243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3" name="Text 11"/>
          <p:cNvSpPr/>
          <p:nvPr/>
        </p:nvSpPr>
        <p:spPr>
          <a:xfrm rot="5400000">
            <a:off x="11733476" y="4288155"/>
            <a:ext cx="577131"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v</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1849100" y="48577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5" name="Text 13"/>
          <p:cNvSpPr/>
          <p:nvPr/>
        </p:nvSpPr>
        <p:spPr>
          <a:xfrm rot="5400000">
            <a:off x="11785708" y="5221605"/>
            <a:ext cx="472667"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1040270"/>
            <a:ext cx="11582400" cy="365760"/>
          </a:xfrm>
          <a:prstGeom prst="rect">
            <a:avLst/>
          </a:prstGeom>
          <a:noFill/>
          <a:ln/>
        </p:spPr>
        <p:txBody>
          <a:bodyPr wrap="none" lIns="0" tIns="0" rIns="0" bIns="0" rtlCol="0" anchor="t"/>
          <a:lstStyle/>
          <a:p>
            <a:pPr algn="l" indent="0" marL="0">
              <a:buNone/>
            </a:pPr>
            <a:r>
              <a:rPr lang="en-US" sz="2400" b="1" dirty="0">
                <a:solidFill>
                  <a:srgbClr val="0E3B53"/>
                </a:solidFill>
                <a:latin typeface="Microsoft YaHei UI" pitchFamily="34" charset="0"/>
                <a:ea typeface="Microsoft YaHei" pitchFamily="34" charset="-122"/>
                <a:cs typeface="Microsoft YaHei UI" pitchFamily="34" charset="-120"/>
              </a:rPr>
              <a:t>Solar still pays back. Storage has to prove it</a:t>
            </a:r>
            <a:endParaRPr lang="en-US" sz="240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705644" y="1816100"/>
            <a:ext cx="49081" cy="31619"/>
          </a:xfrm>
          <a:custGeom>
            <a:avLst/>
            <a:gdLst/>
            <a:ahLst/>
            <a:cxnLst/>
            <a:rect l="l" t="t" r="r" b="b"/>
            <a:pathLst>
              <a:path w="49081" h="31619">
                <a:moveTo>
                  <a:pt x="0" y="8731"/>
                </a:moveTo>
                <a:lnTo>
                  <a:pt x="17463" y="26194"/>
                </a:lnTo>
                <a:arcTo hR="18522" wR="18522" stAng="8100000" swAng="-10800000"/>
              </a:path>
            </a:pathLst>
          </a:custGeom>
          <a:noFill/>
          <a:ln w="17463">
            <a:solidFill>
              <a:srgbClr val="0E3B53"/>
            </a:solidFill>
            <a:prstDash val="solid"/>
          </a:ln>
        </p:spPr>
      </p:sp>
      <p:sp>
        <p:nvSpPr>
          <p:cNvPr id="18" name="Shape 16"/>
          <p:cNvSpPr/>
          <p:nvPr/>
        </p:nvSpPr>
        <p:spPr>
          <a:xfrm>
            <a:off x="669659" y="1702589"/>
            <a:ext cx="123297" cy="123301"/>
          </a:xfrm>
          <a:custGeom>
            <a:avLst/>
            <a:gdLst/>
            <a:ahLst/>
            <a:cxnLst/>
            <a:rect l="l" t="t" r="r" b="b"/>
            <a:pathLst>
              <a:path w="123297" h="123301">
                <a:moveTo>
                  <a:pt x="62178" y="96048"/>
                </a:moveTo>
                <a:lnTo>
                  <a:pt x="84006" y="117876"/>
                </a:lnTo>
                <a:arcTo hR="18522" wR="18522" stAng="8100000" swAng="-10800000"/>
                <a:lnTo>
                  <a:pt x="76323" y="57805"/>
                </a:lnTo>
                <a:arcTo hR="26194" wR="26194" stAng="18897861" swAng="-5395722"/>
                <a:lnTo>
                  <a:pt x="31619" y="65489"/>
                </a:lnTo>
                <a:arcTo hR="18522" wR="18522" stAng="2700000" swAng="10800000"/>
                <a:lnTo>
                  <a:pt x="29960" y="14760"/>
                </a:lnTo>
                <a:arcTo hR="50554" wR="50554" stAng="13504501" swAng="4547985"/>
                <a:lnTo>
                  <a:pt x="95706" y="9609"/>
                </a:lnTo>
                <a:arcTo hR="17463" wR="17463" stAng="7266804" swAng="-2535412"/>
                <a:lnTo>
                  <a:pt x="123297" y="8736"/>
                </a:lnTo>
              </a:path>
            </a:pathLst>
          </a:custGeom>
          <a:noFill/>
          <a:ln w="17463">
            <a:solidFill>
              <a:srgbClr val="0E3B53"/>
            </a:solidFill>
            <a:prstDash val="solid"/>
          </a:ln>
        </p:spPr>
      </p:sp>
      <p:sp>
        <p:nvSpPr>
          <p:cNvPr id="19" name="Shape 17"/>
          <p:cNvSpPr/>
          <p:nvPr/>
        </p:nvSpPr>
        <p:spPr>
          <a:xfrm>
            <a:off x="784225" y="1702594"/>
            <a:ext cx="17463" cy="96044"/>
          </a:xfrm>
          <a:custGeom>
            <a:avLst/>
            <a:gdLst/>
            <a:ahLst/>
            <a:cxnLst/>
            <a:rect l="l" t="t" r="r" b="b"/>
            <a:pathLst>
              <a:path w="17463" h="96044">
                <a:moveTo>
                  <a:pt x="8731" y="0"/>
                </a:moveTo>
                <a:lnTo>
                  <a:pt x="17463" y="96044"/>
                </a:lnTo>
                <a:lnTo>
                  <a:pt x="0" y="96044"/>
                </a:lnTo>
              </a:path>
            </a:pathLst>
          </a:custGeom>
          <a:noFill/>
          <a:ln w="17463">
            <a:solidFill>
              <a:srgbClr val="0E3B53"/>
            </a:solidFill>
            <a:prstDash val="solid"/>
          </a:ln>
        </p:spPr>
      </p:sp>
      <p:sp>
        <p:nvSpPr>
          <p:cNvPr id="20" name="Shape 18"/>
          <p:cNvSpPr/>
          <p:nvPr/>
        </p:nvSpPr>
        <p:spPr>
          <a:xfrm>
            <a:off x="627063" y="1702594"/>
            <a:ext cx="88372" cy="158222"/>
          </a:xfrm>
          <a:custGeom>
            <a:avLst/>
            <a:gdLst/>
            <a:ahLst/>
            <a:cxnLst/>
            <a:rect l="l" t="t" r="r" b="b"/>
            <a:pathLst>
              <a:path w="88372" h="158222">
                <a:moveTo>
                  <a:pt x="8731" y="0"/>
                </a:moveTo>
                <a:lnTo>
                  <a:pt x="0" y="96044"/>
                </a:lnTo>
                <a:lnTo>
                  <a:pt x="56753" y="152797"/>
                </a:lnTo>
                <a:arcTo hR="18522" wR="18522" stAng="8100000" swAng="-10800000"/>
              </a:path>
            </a:pathLst>
          </a:custGeom>
          <a:noFill/>
          <a:ln w="17463">
            <a:solidFill>
              <a:srgbClr val="0E3B53"/>
            </a:solidFill>
            <a:prstDash val="solid"/>
          </a:ln>
        </p:spPr>
      </p:sp>
      <p:sp>
        <p:nvSpPr>
          <p:cNvPr id="21" name="Shape 19"/>
          <p:cNvSpPr/>
          <p:nvPr/>
        </p:nvSpPr>
        <p:spPr>
          <a:xfrm>
            <a:off x="635794" y="1711325"/>
            <a:ext cx="69850" cy="6548"/>
          </a:xfrm>
          <a:custGeom>
            <a:avLst/>
            <a:gdLst/>
            <a:ahLst/>
            <a:cxnLst/>
            <a:rect l="l" t="t" r="r" b="b"/>
            <a:pathLst>
              <a:path w="69850" h="6548">
                <a:moveTo>
                  <a:pt x="0" y="0"/>
                </a:moveTo>
                <a:lnTo>
                  <a:pt x="69850" y="0"/>
                </a:lnTo>
              </a:path>
            </a:pathLst>
          </a:custGeom>
          <a:noFill/>
          <a:ln w="17463">
            <a:solidFill>
              <a:srgbClr val="0E3B53"/>
            </a:solidFill>
            <a:prstDash val="solid"/>
          </a:ln>
        </p:spPr>
      </p:sp>
      <p:sp>
        <p:nvSpPr>
          <p:cNvPr id="22" name="Text 20"/>
          <p:cNvSpPr/>
          <p:nvPr/>
        </p:nvSpPr>
        <p:spPr>
          <a:xfrm>
            <a:off x="914400" y="1692071"/>
            <a:ext cx="11277600" cy="194310"/>
          </a:xfrm>
          <a:prstGeom prst="rect">
            <a:avLst/>
          </a:prstGeom>
          <a:noFill/>
          <a:ln/>
        </p:spPr>
        <p:txBody>
          <a:bodyPr wrap="none" lIns="0" tIns="0" rIns="0" bIns="0" rtlCol="0" anchor="t"/>
          <a:lstStyle/>
          <a:p>
            <a:pPr algn="l" indent="0" marL="0">
              <a:buNone/>
            </a:pPr>
            <a:r>
              <a:rPr lang="en-US" sz="1275" b="1" dirty="0">
                <a:solidFill>
                  <a:srgbClr val="0E3B53"/>
                </a:solidFill>
                <a:latin typeface="Microsoft YaHei UI" pitchFamily="34" charset="0"/>
                <a:ea typeface="Microsoft YaHei" pitchFamily="34" charset="-122"/>
                <a:cs typeface="Microsoft YaHei UI" pitchFamily="34" charset="-120"/>
              </a:rPr>
              <a:t>You get three things</a:t>
            </a:r>
            <a:endParaRPr lang="en-US" sz="1275" dirty="0">
              <a:latin typeface="Microsoft YaHei UI" pitchFamily="34" charset="0"/>
              <a:ea typeface="Microsoft YaHei" pitchFamily="34" charset="-122"/>
              <a:cs typeface="Microsoft YaHei UI" pitchFamily="34" charset="-120"/>
            </a:endParaRPr>
          </a:p>
        </p:txBody>
      </p:sp>
      <p:sp>
        <p:nvSpPr>
          <p:cNvPr id="23" name="Shape 21"/>
          <p:cNvSpPr/>
          <p:nvPr/>
        </p:nvSpPr>
        <p:spPr>
          <a:xfrm>
            <a:off x="609600" y="2038350"/>
            <a:ext cx="3505200" cy="2857500"/>
          </a:xfrm>
          <a:prstGeom prst="roundRect">
            <a:avLst>
              <a:gd name="adj" fmla="val 4000"/>
            </a:avLst>
          </a:prstGeom>
          <a:solidFill>
            <a:srgbClr val="F3F0EA"/>
          </a:solidFill>
          <a:ln/>
        </p:spPr>
      </p:sp>
      <p:sp>
        <p:nvSpPr>
          <p:cNvPr id="24" name="Shape 22"/>
          <p:cNvSpPr/>
          <p:nvPr/>
        </p:nvSpPr>
        <p:spPr>
          <a:xfrm>
            <a:off x="958850" y="2330450"/>
            <a:ext cx="82550" cy="82550"/>
          </a:xfrm>
          <a:prstGeom prst="ellipse">
            <a:avLst/>
          </a:prstGeom>
          <a:noFill/>
          <a:ln w="20638">
            <a:solidFill>
              <a:srgbClr val="0E3B53"/>
            </a:solidFill>
            <a:prstDash val="solid"/>
          </a:ln>
        </p:spPr>
      </p:sp>
      <p:sp>
        <p:nvSpPr>
          <p:cNvPr id="25" name="Shape 23"/>
          <p:cNvSpPr/>
          <p:nvPr/>
        </p:nvSpPr>
        <p:spPr>
          <a:xfrm>
            <a:off x="1000125" y="2268538"/>
            <a:ext cx="7739" cy="20637"/>
          </a:xfrm>
          <a:custGeom>
            <a:avLst/>
            <a:gdLst/>
            <a:ahLst/>
            <a:cxnLst/>
            <a:rect l="l" t="t" r="r" b="b"/>
            <a:pathLst>
              <a:path w="7739" h="20637">
                <a:moveTo>
                  <a:pt x="0" y="0"/>
                </a:moveTo>
                <a:lnTo>
                  <a:pt x="0" y="20637"/>
                </a:lnTo>
              </a:path>
            </a:pathLst>
          </a:custGeom>
          <a:noFill/>
          <a:ln w="20638">
            <a:solidFill>
              <a:srgbClr val="0E3B53"/>
            </a:solidFill>
            <a:prstDash val="solid"/>
          </a:ln>
        </p:spPr>
      </p:sp>
      <p:sp>
        <p:nvSpPr>
          <p:cNvPr id="26" name="Shape 24"/>
          <p:cNvSpPr/>
          <p:nvPr/>
        </p:nvSpPr>
        <p:spPr>
          <a:xfrm>
            <a:off x="1000125" y="2454275"/>
            <a:ext cx="7739" cy="20637"/>
          </a:xfrm>
          <a:custGeom>
            <a:avLst/>
            <a:gdLst/>
            <a:ahLst/>
            <a:cxnLst/>
            <a:rect l="l" t="t" r="r" b="b"/>
            <a:pathLst>
              <a:path w="7739" h="20637">
                <a:moveTo>
                  <a:pt x="0" y="0"/>
                </a:moveTo>
                <a:lnTo>
                  <a:pt x="0" y="20637"/>
                </a:lnTo>
              </a:path>
            </a:pathLst>
          </a:custGeom>
          <a:noFill/>
          <a:ln w="20638">
            <a:solidFill>
              <a:srgbClr val="0E3B53"/>
            </a:solidFill>
            <a:prstDash val="solid"/>
          </a:ln>
        </p:spPr>
      </p:sp>
      <p:sp>
        <p:nvSpPr>
          <p:cNvPr id="27" name="Shape 25"/>
          <p:cNvSpPr/>
          <p:nvPr/>
        </p:nvSpPr>
        <p:spPr>
          <a:xfrm>
            <a:off x="927171" y="2298771"/>
            <a:ext cx="14549" cy="14549"/>
          </a:xfrm>
          <a:custGeom>
            <a:avLst/>
            <a:gdLst/>
            <a:ahLst/>
            <a:cxnLst/>
            <a:rect l="l" t="t" r="r" b="b"/>
            <a:pathLst>
              <a:path w="14549" h="14549">
                <a:moveTo>
                  <a:pt x="0" y="0"/>
                </a:moveTo>
                <a:lnTo>
                  <a:pt x="14549" y="14549"/>
                </a:lnTo>
              </a:path>
            </a:pathLst>
          </a:custGeom>
          <a:noFill/>
          <a:ln w="20638">
            <a:solidFill>
              <a:srgbClr val="0E3B53"/>
            </a:solidFill>
            <a:prstDash val="solid"/>
          </a:ln>
        </p:spPr>
      </p:sp>
      <p:sp>
        <p:nvSpPr>
          <p:cNvPr id="28" name="Shape 26"/>
          <p:cNvSpPr/>
          <p:nvPr/>
        </p:nvSpPr>
        <p:spPr>
          <a:xfrm>
            <a:off x="1058529" y="2430129"/>
            <a:ext cx="14549" cy="14549"/>
          </a:xfrm>
          <a:custGeom>
            <a:avLst/>
            <a:gdLst/>
            <a:ahLst/>
            <a:cxnLst/>
            <a:rect l="l" t="t" r="r" b="b"/>
            <a:pathLst>
              <a:path w="14549" h="14549">
                <a:moveTo>
                  <a:pt x="0" y="0"/>
                </a:moveTo>
                <a:lnTo>
                  <a:pt x="14549" y="14549"/>
                </a:lnTo>
              </a:path>
            </a:pathLst>
          </a:custGeom>
          <a:noFill/>
          <a:ln w="20638">
            <a:solidFill>
              <a:srgbClr val="0E3B53"/>
            </a:solidFill>
            <a:prstDash val="solid"/>
          </a:ln>
        </p:spPr>
      </p:sp>
      <p:sp>
        <p:nvSpPr>
          <p:cNvPr id="29" name="Shape 27"/>
          <p:cNvSpPr/>
          <p:nvPr/>
        </p:nvSpPr>
        <p:spPr>
          <a:xfrm>
            <a:off x="896938" y="2371725"/>
            <a:ext cx="20637" cy="7739"/>
          </a:xfrm>
          <a:custGeom>
            <a:avLst/>
            <a:gdLst/>
            <a:ahLst/>
            <a:cxnLst/>
            <a:rect l="l" t="t" r="r" b="b"/>
            <a:pathLst>
              <a:path w="20637" h="7739">
                <a:moveTo>
                  <a:pt x="0" y="0"/>
                </a:moveTo>
                <a:lnTo>
                  <a:pt x="20637" y="0"/>
                </a:lnTo>
              </a:path>
            </a:pathLst>
          </a:custGeom>
          <a:noFill/>
          <a:ln w="20638">
            <a:solidFill>
              <a:srgbClr val="0E3B53"/>
            </a:solidFill>
            <a:prstDash val="solid"/>
          </a:ln>
        </p:spPr>
      </p:sp>
      <p:sp>
        <p:nvSpPr>
          <p:cNvPr id="30" name="Shape 28"/>
          <p:cNvSpPr/>
          <p:nvPr/>
        </p:nvSpPr>
        <p:spPr>
          <a:xfrm>
            <a:off x="1082675" y="2371725"/>
            <a:ext cx="20637" cy="7739"/>
          </a:xfrm>
          <a:custGeom>
            <a:avLst/>
            <a:gdLst/>
            <a:ahLst/>
            <a:cxnLst/>
            <a:rect l="l" t="t" r="r" b="b"/>
            <a:pathLst>
              <a:path w="20637" h="7739">
                <a:moveTo>
                  <a:pt x="0" y="0"/>
                </a:moveTo>
                <a:lnTo>
                  <a:pt x="20637" y="0"/>
                </a:lnTo>
              </a:path>
            </a:pathLst>
          </a:custGeom>
          <a:noFill/>
          <a:ln w="20638">
            <a:solidFill>
              <a:srgbClr val="0E3B53"/>
            </a:solidFill>
            <a:prstDash val="solid"/>
          </a:ln>
        </p:spPr>
      </p:sp>
      <p:sp>
        <p:nvSpPr>
          <p:cNvPr id="31" name="Shape 29"/>
          <p:cNvSpPr/>
          <p:nvPr/>
        </p:nvSpPr>
        <p:spPr>
          <a:xfrm>
            <a:off x="927171" y="2430129"/>
            <a:ext cx="14549" cy="14549"/>
          </a:xfrm>
          <a:custGeom>
            <a:avLst/>
            <a:gdLst/>
            <a:ahLst/>
            <a:cxnLst/>
            <a:rect l="l" t="t" r="r" b="b"/>
            <a:pathLst>
              <a:path w="14549" h="14549">
                <a:moveTo>
                  <a:pt x="14549" y="0"/>
                </a:moveTo>
                <a:lnTo>
                  <a:pt x="0" y="14549"/>
                </a:lnTo>
              </a:path>
            </a:pathLst>
          </a:custGeom>
          <a:noFill/>
          <a:ln w="20638">
            <a:solidFill>
              <a:srgbClr val="0E3B53"/>
            </a:solidFill>
            <a:prstDash val="solid"/>
          </a:ln>
        </p:spPr>
      </p:sp>
      <p:sp>
        <p:nvSpPr>
          <p:cNvPr id="32" name="Shape 30"/>
          <p:cNvSpPr/>
          <p:nvPr/>
        </p:nvSpPr>
        <p:spPr>
          <a:xfrm>
            <a:off x="1058529" y="2298771"/>
            <a:ext cx="14549" cy="14549"/>
          </a:xfrm>
          <a:custGeom>
            <a:avLst/>
            <a:gdLst/>
            <a:ahLst/>
            <a:cxnLst/>
            <a:rect l="l" t="t" r="r" b="b"/>
            <a:pathLst>
              <a:path w="14549" h="14549">
                <a:moveTo>
                  <a:pt x="14549" y="0"/>
                </a:moveTo>
                <a:lnTo>
                  <a:pt x="0" y="14549"/>
                </a:lnTo>
              </a:path>
            </a:pathLst>
          </a:custGeom>
          <a:noFill/>
          <a:ln w="20638">
            <a:solidFill>
              <a:srgbClr val="0E3B53"/>
            </a:solidFill>
            <a:prstDash val="solid"/>
          </a:ln>
        </p:spPr>
      </p:sp>
      <p:sp>
        <p:nvSpPr>
          <p:cNvPr id="33" name="Text 31"/>
          <p:cNvSpPr/>
          <p:nvPr/>
        </p:nvSpPr>
        <p:spPr>
          <a:xfrm>
            <a:off x="876300" y="2664706"/>
            <a:ext cx="11315700" cy="228600"/>
          </a:xfrm>
          <a:prstGeom prst="rect">
            <a:avLst/>
          </a:prstGeom>
          <a:noFill/>
          <a:ln/>
        </p:spPr>
        <p:txBody>
          <a:bodyPr wrap="none" lIns="0" tIns="0" rIns="0" bIns="0" rtlCol="0" anchor="t"/>
          <a:lstStyle/>
          <a:p>
            <a:pPr algn="l" indent="0" marL="0">
              <a:buNone/>
            </a:pPr>
            <a:r>
              <a:rPr lang="en-US" sz="1500" b="1" dirty="0">
                <a:solidFill>
                  <a:srgbClr val="14212B"/>
                </a:solidFill>
                <a:latin typeface="Microsoft YaHei UI" pitchFamily="34" charset="0"/>
                <a:ea typeface="Microsoft YaHei" pitchFamily="34" charset="-122"/>
                <a:cs typeface="Microsoft YaHei UI" pitchFamily="34" charset="-120"/>
              </a:rPr>
              <a:t>Daytime power</a:t>
            </a:r>
            <a:endParaRPr lang="en-US" sz="1500" dirty="0">
              <a:latin typeface="Microsoft YaHei UI" pitchFamily="34" charset="0"/>
              <a:ea typeface="Microsoft YaHei" pitchFamily="34" charset="-122"/>
              <a:cs typeface="Microsoft YaHei UI" pitchFamily="34" charset="-120"/>
            </a:endParaRPr>
          </a:p>
        </p:txBody>
      </p:sp>
      <p:sp>
        <p:nvSpPr>
          <p:cNvPr id="34" name="Text 32"/>
          <p:cNvSpPr/>
          <p:nvPr/>
        </p:nvSpPr>
        <p:spPr>
          <a:xfrm>
            <a:off x="876300" y="2959981"/>
            <a:ext cx="11315700" cy="228600"/>
          </a:xfrm>
          <a:prstGeom prst="rect">
            <a:avLst/>
          </a:prstGeom>
          <a:noFill/>
          <a:ln/>
        </p:spPr>
        <p:txBody>
          <a:bodyPr wrap="none" lIns="0" tIns="0" rIns="0" bIns="0" rtlCol="0" anchor="t"/>
          <a:lstStyle/>
          <a:p>
            <a:pPr algn="l" indent="0" marL="0">
              <a:buNone/>
            </a:pPr>
            <a:r>
              <a:rPr lang="en-US" sz="1500" b="1" dirty="0">
                <a:solidFill>
                  <a:srgbClr val="14212B"/>
                </a:solidFill>
                <a:latin typeface="Microsoft YaHei UI" pitchFamily="34" charset="0"/>
                <a:ea typeface="Microsoft YaHei" pitchFamily="34" charset="-122"/>
                <a:cs typeface="Microsoft YaHei UI" pitchFamily="34" charset="-120"/>
              </a:rPr>
              <a:t>from your own roof</a:t>
            </a:r>
            <a:endParaRPr lang="en-US" sz="1500" dirty="0">
              <a:latin typeface="Microsoft YaHei UI" pitchFamily="34" charset="0"/>
              <a:ea typeface="Microsoft YaHei" pitchFamily="34" charset="-122"/>
              <a:cs typeface="Microsoft YaHei UI" pitchFamily="34" charset="-120"/>
            </a:endParaRPr>
          </a:p>
        </p:txBody>
      </p:sp>
      <p:sp>
        <p:nvSpPr>
          <p:cNvPr id="35" name="Shape 33"/>
          <p:cNvSpPr/>
          <p:nvPr/>
        </p:nvSpPr>
        <p:spPr>
          <a:xfrm>
            <a:off x="876300" y="3429000"/>
            <a:ext cx="2971800" cy="9525"/>
          </a:xfrm>
          <a:prstGeom prst="rect">
            <a:avLst/>
          </a:prstGeom>
          <a:solidFill>
            <a:srgbClr val="E2DDD4"/>
          </a:solidFill>
          <a:ln/>
        </p:spPr>
      </p:sp>
      <p:sp>
        <p:nvSpPr>
          <p:cNvPr id="36" name="Text 34"/>
          <p:cNvSpPr/>
          <p:nvPr/>
        </p:nvSpPr>
        <p:spPr>
          <a:xfrm>
            <a:off x="876300" y="3614912"/>
            <a:ext cx="11315700" cy="457200"/>
          </a:xfrm>
          <a:prstGeom prst="rect">
            <a:avLst/>
          </a:prstGeom>
          <a:noFill/>
          <a:ln/>
        </p:spPr>
        <p:txBody>
          <a:bodyPr wrap="none" lIns="0" tIns="0" rIns="0" bIns="0" rtlCol="0" anchor="t"/>
          <a:lstStyle/>
          <a:p>
            <a:pPr algn="l" indent="0" marL="0">
              <a:buNone/>
            </a:pPr>
            <a:r>
              <a:rPr lang="en-US" sz="3000" b="1" dirty="0">
                <a:solidFill>
                  <a:srgbClr val="0E3B53"/>
                </a:solidFill>
                <a:latin typeface="Microsoft YaHei UI" pitchFamily="34" charset="0"/>
                <a:ea typeface="Microsoft YaHei" pitchFamily="34" charset="-122"/>
                <a:cs typeface="Microsoft YaHei UI" pitchFamily="34" charset="-120"/>
              </a:rPr>
              <a:t>1.08 m kWh</a:t>
            </a:r>
            <a:endParaRPr lang="en-US" sz="3000" dirty="0">
              <a:latin typeface="Microsoft YaHei UI" pitchFamily="34" charset="0"/>
              <a:ea typeface="Microsoft YaHei" pitchFamily="34" charset="-122"/>
              <a:cs typeface="Microsoft YaHei UI" pitchFamily="34" charset="-120"/>
            </a:endParaRPr>
          </a:p>
        </p:txBody>
      </p:sp>
      <p:sp>
        <p:nvSpPr>
          <p:cNvPr id="37" name="Text 35"/>
          <p:cNvSpPr/>
          <p:nvPr/>
        </p:nvSpPr>
        <p:spPr>
          <a:xfrm>
            <a:off x="876300" y="4186175"/>
            <a:ext cx="113157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A year from 1 MW of solar</a:t>
            </a:r>
            <a:endParaRPr lang="en-US" sz="975" dirty="0">
              <a:latin typeface="Microsoft YaHei UI" pitchFamily="34" charset="0"/>
              <a:ea typeface="Microsoft YaHei" pitchFamily="34" charset="-122"/>
              <a:cs typeface="Microsoft YaHei UI" pitchFamily="34" charset="-120"/>
            </a:endParaRPr>
          </a:p>
        </p:txBody>
      </p:sp>
      <p:sp>
        <p:nvSpPr>
          <p:cNvPr id="38" name="Text 36"/>
          <p:cNvSpPr/>
          <p:nvPr/>
        </p:nvSpPr>
        <p:spPr>
          <a:xfrm>
            <a:off x="876300" y="4386200"/>
            <a:ext cx="113157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Jiangsu official figure, 1,080 h</a:t>
            </a:r>
            <a:endParaRPr lang="en-US" sz="975" dirty="0">
              <a:latin typeface="Microsoft YaHei UI" pitchFamily="34" charset="0"/>
              <a:ea typeface="Microsoft YaHei" pitchFamily="34" charset="-122"/>
              <a:cs typeface="Microsoft YaHei UI" pitchFamily="34" charset="-120"/>
            </a:endParaRPr>
          </a:p>
        </p:txBody>
      </p:sp>
      <p:sp>
        <p:nvSpPr>
          <p:cNvPr id="39" name="Shape 37"/>
          <p:cNvSpPr/>
          <p:nvPr/>
        </p:nvSpPr>
        <p:spPr>
          <a:xfrm>
            <a:off x="4248150" y="2038350"/>
            <a:ext cx="3505200" cy="2857500"/>
          </a:xfrm>
          <a:prstGeom prst="roundRect">
            <a:avLst>
              <a:gd name="adj" fmla="val 4000"/>
            </a:avLst>
          </a:prstGeom>
          <a:solidFill>
            <a:srgbClr val="F3F0EA"/>
          </a:solidFill>
          <a:ln/>
        </p:spPr>
      </p:sp>
      <p:sp>
        <p:nvSpPr>
          <p:cNvPr id="40" name="Shape 38"/>
          <p:cNvSpPr/>
          <p:nvPr/>
        </p:nvSpPr>
        <p:spPr>
          <a:xfrm>
            <a:off x="4556125" y="2268538"/>
            <a:ext cx="165100" cy="206375"/>
          </a:xfrm>
          <a:prstGeom prst="roundRect">
            <a:avLst>
              <a:gd name="adj" fmla="val 12500"/>
            </a:avLst>
          </a:prstGeom>
          <a:noFill/>
          <a:ln w="20638">
            <a:solidFill>
              <a:srgbClr val="0E3B53"/>
            </a:solidFill>
            <a:prstDash val="solid"/>
          </a:ln>
        </p:spPr>
      </p:sp>
      <p:sp>
        <p:nvSpPr>
          <p:cNvPr id="41" name="Shape 39"/>
          <p:cNvSpPr/>
          <p:nvPr/>
        </p:nvSpPr>
        <p:spPr>
          <a:xfrm>
            <a:off x="4597400" y="2309813"/>
            <a:ext cx="82550" cy="0"/>
          </a:xfrm>
          <a:prstGeom prst="line">
            <a:avLst/>
          </a:prstGeom>
          <a:noFill/>
          <a:ln w="20638">
            <a:solidFill>
              <a:srgbClr val="0E3B53"/>
            </a:solidFill>
            <a:prstDash val="solid"/>
          </a:ln>
        </p:spPr>
      </p:sp>
      <p:sp>
        <p:nvSpPr>
          <p:cNvPr id="42" name="Shape 40"/>
          <p:cNvSpPr/>
          <p:nvPr/>
        </p:nvSpPr>
        <p:spPr>
          <a:xfrm>
            <a:off x="4679950" y="2392363"/>
            <a:ext cx="0" cy="41275"/>
          </a:xfrm>
          <a:prstGeom prst="line">
            <a:avLst/>
          </a:prstGeom>
          <a:noFill/>
          <a:ln w="20638">
            <a:solidFill>
              <a:srgbClr val="0E3B53"/>
            </a:solidFill>
            <a:prstDash val="solid"/>
          </a:ln>
        </p:spPr>
      </p:sp>
      <p:sp>
        <p:nvSpPr>
          <p:cNvPr id="43" name="Shape 41"/>
          <p:cNvSpPr/>
          <p:nvPr/>
        </p:nvSpPr>
        <p:spPr>
          <a:xfrm>
            <a:off x="4679950" y="2351088"/>
            <a:ext cx="7739" cy="7739"/>
          </a:xfrm>
          <a:custGeom>
            <a:avLst/>
            <a:gdLst/>
            <a:ahLst/>
            <a:cxnLst/>
            <a:rect l="l" t="t" r="r" b="b"/>
            <a:pathLst>
              <a:path w="7739" h="7739">
                <a:moveTo>
                  <a:pt x="0" y="0"/>
                </a:moveTo>
                <a:lnTo>
                  <a:pt x="103" y="0"/>
                </a:lnTo>
              </a:path>
            </a:pathLst>
          </a:custGeom>
          <a:noFill/>
          <a:ln w="20638">
            <a:solidFill>
              <a:srgbClr val="0E3B53"/>
            </a:solidFill>
            <a:prstDash val="solid"/>
          </a:ln>
        </p:spPr>
      </p:sp>
      <p:sp>
        <p:nvSpPr>
          <p:cNvPr id="44" name="Shape 42"/>
          <p:cNvSpPr/>
          <p:nvPr/>
        </p:nvSpPr>
        <p:spPr>
          <a:xfrm>
            <a:off x="4638675" y="2351088"/>
            <a:ext cx="7739" cy="7739"/>
          </a:xfrm>
          <a:custGeom>
            <a:avLst/>
            <a:gdLst/>
            <a:ahLst/>
            <a:cxnLst/>
            <a:rect l="l" t="t" r="r" b="b"/>
            <a:pathLst>
              <a:path w="7739" h="7739">
                <a:moveTo>
                  <a:pt x="0" y="0"/>
                </a:moveTo>
                <a:lnTo>
                  <a:pt x="103" y="0"/>
                </a:lnTo>
              </a:path>
            </a:pathLst>
          </a:custGeom>
          <a:noFill/>
          <a:ln w="20638">
            <a:solidFill>
              <a:srgbClr val="0E3B53"/>
            </a:solidFill>
            <a:prstDash val="solid"/>
          </a:ln>
        </p:spPr>
      </p:sp>
      <p:sp>
        <p:nvSpPr>
          <p:cNvPr id="45" name="Shape 43"/>
          <p:cNvSpPr/>
          <p:nvPr/>
        </p:nvSpPr>
        <p:spPr>
          <a:xfrm>
            <a:off x="4597400" y="2351088"/>
            <a:ext cx="7739" cy="7739"/>
          </a:xfrm>
          <a:custGeom>
            <a:avLst/>
            <a:gdLst/>
            <a:ahLst/>
            <a:cxnLst/>
            <a:rect l="l" t="t" r="r" b="b"/>
            <a:pathLst>
              <a:path w="7739" h="7739">
                <a:moveTo>
                  <a:pt x="0" y="0"/>
                </a:moveTo>
                <a:lnTo>
                  <a:pt x="103" y="0"/>
                </a:lnTo>
              </a:path>
            </a:pathLst>
          </a:custGeom>
          <a:noFill/>
          <a:ln w="20638">
            <a:solidFill>
              <a:srgbClr val="0E3B53"/>
            </a:solidFill>
            <a:prstDash val="solid"/>
          </a:ln>
        </p:spPr>
      </p:sp>
      <p:sp>
        <p:nvSpPr>
          <p:cNvPr id="46" name="Shape 44"/>
          <p:cNvSpPr/>
          <p:nvPr/>
        </p:nvSpPr>
        <p:spPr>
          <a:xfrm>
            <a:off x="4638675" y="2392363"/>
            <a:ext cx="7739" cy="7739"/>
          </a:xfrm>
          <a:custGeom>
            <a:avLst/>
            <a:gdLst/>
            <a:ahLst/>
            <a:cxnLst/>
            <a:rect l="l" t="t" r="r" b="b"/>
            <a:pathLst>
              <a:path w="7739" h="7739">
                <a:moveTo>
                  <a:pt x="0" y="0"/>
                </a:moveTo>
                <a:lnTo>
                  <a:pt x="103" y="0"/>
                </a:lnTo>
              </a:path>
            </a:pathLst>
          </a:custGeom>
          <a:noFill/>
          <a:ln w="20638">
            <a:solidFill>
              <a:srgbClr val="0E3B53"/>
            </a:solidFill>
            <a:prstDash val="solid"/>
          </a:ln>
        </p:spPr>
      </p:sp>
      <p:sp>
        <p:nvSpPr>
          <p:cNvPr id="47" name="Shape 45"/>
          <p:cNvSpPr/>
          <p:nvPr/>
        </p:nvSpPr>
        <p:spPr>
          <a:xfrm>
            <a:off x="4597400" y="2392363"/>
            <a:ext cx="7739" cy="7739"/>
          </a:xfrm>
          <a:custGeom>
            <a:avLst/>
            <a:gdLst/>
            <a:ahLst/>
            <a:cxnLst/>
            <a:rect l="l" t="t" r="r" b="b"/>
            <a:pathLst>
              <a:path w="7739" h="7739">
                <a:moveTo>
                  <a:pt x="0" y="0"/>
                </a:moveTo>
                <a:lnTo>
                  <a:pt x="103" y="0"/>
                </a:lnTo>
              </a:path>
            </a:pathLst>
          </a:custGeom>
          <a:noFill/>
          <a:ln w="20638">
            <a:solidFill>
              <a:srgbClr val="0E3B53"/>
            </a:solidFill>
            <a:prstDash val="solid"/>
          </a:ln>
        </p:spPr>
      </p:sp>
      <p:sp>
        <p:nvSpPr>
          <p:cNvPr id="48" name="Shape 46"/>
          <p:cNvSpPr/>
          <p:nvPr/>
        </p:nvSpPr>
        <p:spPr>
          <a:xfrm>
            <a:off x="4638675" y="2433638"/>
            <a:ext cx="7739" cy="7739"/>
          </a:xfrm>
          <a:custGeom>
            <a:avLst/>
            <a:gdLst/>
            <a:ahLst/>
            <a:cxnLst/>
            <a:rect l="l" t="t" r="r" b="b"/>
            <a:pathLst>
              <a:path w="7739" h="7739">
                <a:moveTo>
                  <a:pt x="0" y="0"/>
                </a:moveTo>
                <a:lnTo>
                  <a:pt x="103" y="0"/>
                </a:lnTo>
              </a:path>
            </a:pathLst>
          </a:custGeom>
          <a:noFill/>
          <a:ln w="20638">
            <a:solidFill>
              <a:srgbClr val="0E3B53"/>
            </a:solidFill>
            <a:prstDash val="solid"/>
          </a:ln>
        </p:spPr>
      </p:sp>
      <p:sp>
        <p:nvSpPr>
          <p:cNvPr id="49" name="Shape 47"/>
          <p:cNvSpPr/>
          <p:nvPr/>
        </p:nvSpPr>
        <p:spPr>
          <a:xfrm>
            <a:off x="4597400" y="2433638"/>
            <a:ext cx="7739" cy="7739"/>
          </a:xfrm>
          <a:custGeom>
            <a:avLst/>
            <a:gdLst/>
            <a:ahLst/>
            <a:cxnLst/>
            <a:rect l="l" t="t" r="r" b="b"/>
            <a:pathLst>
              <a:path w="7739" h="7739">
                <a:moveTo>
                  <a:pt x="0" y="0"/>
                </a:moveTo>
                <a:lnTo>
                  <a:pt x="103" y="0"/>
                </a:lnTo>
              </a:path>
            </a:pathLst>
          </a:custGeom>
          <a:noFill/>
          <a:ln w="20638">
            <a:solidFill>
              <a:srgbClr val="0E3B53"/>
            </a:solidFill>
            <a:prstDash val="solid"/>
          </a:ln>
        </p:spPr>
      </p:sp>
      <p:sp>
        <p:nvSpPr>
          <p:cNvPr id="50" name="Text 48"/>
          <p:cNvSpPr/>
          <p:nvPr/>
        </p:nvSpPr>
        <p:spPr>
          <a:xfrm>
            <a:off x="4514850" y="2664706"/>
            <a:ext cx="7677150" cy="228600"/>
          </a:xfrm>
          <a:prstGeom prst="rect">
            <a:avLst/>
          </a:prstGeom>
          <a:noFill/>
          <a:ln/>
        </p:spPr>
        <p:txBody>
          <a:bodyPr wrap="none" lIns="0" tIns="0" rIns="0" bIns="0" rtlCol="0" anchor="t"/>
          <a:lstStyle/>
          <a:p>
            <a:pPr algn="l" indent="0" marL="0">
              <a:buNone/>
            </a:pPr>
            <a:r>
              <a:rPr lang="en-US" sz="1500" b="1" dirty="0">
                <a:solidFill>
                  <a:srgbClr val="14212B"/>
                </a:solidFill>
                <a:latin typeface="Microsoft YaHei UI" pitchFamily="34" charset="0"/>
                <a:ea typeface="Microsoft YaHei" pitchFamily="34" charset="-122"/>
                <a:cs typeface="Microsoft YaHei UI" pitchFamily="34" charset="-120"/>
              </a:rPr>
              <a:t>A payback worked from</a:t>
            </a:r>
            <a:endParaRPr lang="en-US" sz="1500" dirty="0">
              <a:latin typeface="Microsoft YaHei UI" pitchFamily="34" charset="0"/>
              <a:ea typeface="Microsoft YaHei" pitchFamily="34" charset="-122"/>
              <a:cs typeface="Microsoft YaHei UI" pitchFamily="34" charset="-120"/>
            </a:endParaRPr>
          </a:p>
        </p:txBody>
      </p:sp>
      <p:sp>
        <p:nvSpPr>
          <p:cNvPr id="51" name="Text 49"/>
          <p:cNvSpPr/>
          <p:nvPr/>
        </p:nvSpPr>
        <p:spPr>
          <a:xfrm>
            <a:off x="4514850" y="2959981"/>
            <a:ext cx="7677150" cy="228600"/>
          </a:xfrm>
          <a:prstGeom prst="rect">
            <a:avLst/>
          </a:prstGeom>
          <a:noFill/>
          <a:ln/>
        </p:spPr>
        <p:txBody>
          <a:bodyPr wrap="none" lIns="0" tIns="0" rIns="0" bIns="0" rtlCol="0" anchor="t"/>
          <a:lstStyle/>
          <a:p>
            <a:pPr algn="l" indent="0" marL="0">
              <a:buNone/>
            </a:pPr>
            <a:r>
              <a:rPr lang="en-US" sz="1500" b="1" dirty="0">
                <a:solidFill>
                  <a:srgbClr val="14212B"/>
                </a:solidFill>
                <a:latin typeface="Microsoft YaHei UI" pitchFamily="34" charset="0"/>
                <a:ea typeface="Microsoft YaHei" pitchFamily="34" charset="-122"/>
                <a:cs typeface="Microsoft YaHei UI" pitchFamily="34" charset="-120"/>
              </a:rPr>
              <a:t>your bills and contract</a:t>
            </a:r>
            <a:endParaRPr lang="en-US" sz="1500" dirty="0">
              <a:latin typeface="Microsoft YaHei UI" pitchFamily="34" charset="0"/>
              <a:ea typeface="Microsoft YaHei" pitchFamily="34" charset="-122"/>
              <a:cs typeface="Microsoft YaHei UI" pitchFamily="34" charset="-120"/>
            </a:endParaRPr>
          </a:p>
        </p:txBody>
      </p:sp>
      <p:sp>
        <p:nvSpPr>
          <p:cNvPr id="52" name="Shape 50"/>
          <p:cNvSpPr/>
          <p:nvPr/>
        </p:nvSpPr>
        <p:spPr>
          <a:xfrm>
            <a:off x="4514850" y="3429000"/>
            <a:ext cx="2971800" cy="9525"/>
          </a:xfrm>
          <a:prstGeom prst="rect">
            <a:avLst/>
          </a:prstGeom>
          <a:solidFill>
            <a:srgbClr val="E2DDD4"/>
          </a:solidFill>
          <a:ln/>
        </p:spPr>
      </p:sp>
      <p:sp>
        <p:nvSpPr>
          <p:cNvPr id="53" name="Text 51"/>
          <p:cNvSpPr/>
          <p:nvPr/>
        </p:nvSpPr>
        <p:spPr>
          <a:xfrm>
            <a:off x="4514850" y="3614912"/>
            <a:ext cx="7677150" cy="457200"/>
          </a:xfrm>
          <a:prstGeom prst="rect">
            <a:avLst/>
          </a:prstGeom>
          <a:noFill/>
          <a:ln/>
        </p:spPr>
        <p:txBody>
          <a:bodyPr wrap="none" lIns="0" tIns="0" rIns="0" bIns="0" rtlCol="0" anchor="t"/>
          <a:lstStyle/>
          <a:p>
            <a:pPr algn="l" indent="0" marL="0">
              <a:buNone/>
            </a:pPr>
            <a:r>
              <a:rPr lang="en-US" sz="3000" b="1" dirty="0">
                <a:solidFill>
                  <a:srgbClr val="B8412C"/>
                </a:solidFill>
                <a:latin typeface="Microsoft YaHei UI" pitchFamily="34" charset="0"/>
                <a:ea typeface="Microsoft YaHei" pitchFamily="34" charset="-122"/>
                <a:cs typeface="Microsoft YaHei UI" pitchFamily="34" charset="-120"/>
              </a:rPr>
              <a:t>6.1 to 7.7 yrs</a:t>
            </a:r>
            <a:endParaRPr lang="en-US" sz="3000" dirty="0">
              <a:latin typeface="Microsoft YaHei UI" pitchFamily="34" charset="0"/>
              <a:ea typeface="Microsoft YaHei" pitchFamily="34" charset="-122"/>
              <a:cs typeface="Microsoft YaHei UI" pitchFamily="34" charset="-120"/>
            </a:endParaRPr>
          </a:p>
        </p:txBody>
      </p:sp>
      <p:sp>
        <p:nvSpPr>
          <p:cNvPr id="54" name="Text 52"/>
          <p:cNvSpPr/>
          <p:nvPr/>
        </p:nvSpPr>
        <p:spPr>
          <a:xfrm>
            <a:off x="4514850" y="4186175"/>
            <a:ext cx="767715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Simple payback, self-funded, per MW</a:t>
            </a:r>
            <a:endParaRPr lang="en-US" sz="975" dirty="0">
              <a:latin typeface="Microsoft YaHei UI" pitchFamily="34" charset="0"/>
              <a:ea typeface="Microsoft YaHei" pitchFamily="34" charset="-122"/>
              <a:cs typeface="Microsoft YaHei UI" pitchFamily="34" charset="-120"/>
            </a:endParaRPr>
          </a:p>
        </p:txBody>
      </p:sp>
      <p:sp>
        <p:nvSpPr>
          <p:cNvPr id="55" name="Text 53"/>
          <p:cNvSpPr/>
          <p:nvPr/>
        </p:nvSpPr>
        <p:spPr>
          <a:xfrm>
            <a:off x="4514850" y="4386200"/>
            <a:ext cx="767715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Before degradation, tax and finance</a:t>
            </a:r>
            <a:endParaRPr lang="en-US" sz="975" dirty="0">
              <a:latin typeface="Microsoft YaHei UI" pitchFamily="34" charset="0"/>
              <a:ea typeface="Microsoft YaHei" pitchFamily="34" charset="-122"/>
              <a:cs typeface="Microsoft YaHei UI" pitchFamily="34" charset="-120"/>
            </a:endParaRPr>
          </a:p>
        </p:txBody>
      </p:sp>
      <p:sp>
        <p:nvSpPr>
          <p:cNvPr id="56" name="Shape 54"/>
          <p:cNvSpPr/>
          <p:nvPr/>
        </p:nvSpPr>
        <p:spPr>
          <a:xfrm>
            <a:off x="7886700" y="2038350"/>
            <a:ext cx="3505200" cy="2857500"/>
          </a:xfrm>
          <a:prstGeom prst="roundRect">
            <a:avLst>
              <a:gd name="adj" fmla="val 4000"/>
            </a:avLst>
          </a:prstGeom>
          <a:solidFill>
            <a:srgbClr val="F3F0EA"/>
          </a:solidFill>
          <a:ln/>
        </p:spPr>
      </p:sp>
      <p:sp>
        <p:nvSpPr>
          <p:cNvPr id="57" name="Shape 55"/>
          <p:cNvSpPr/>
          <p:nvPr/>
        </p:nvSpPr>
        <p:spPr>
          <a:xfrm>
            <a:off x="8194675" y="2268537"/>
            <a:ext cx="165100" cy="206375"/>
          </a:xfrm>
          <a:custGeom>
            <a:avLst/>
            <a:gdLst/>
            <a:ahLst/>
            <a:cxnLst/>
            <a:rect l="l" t="t" r="r" b="b"/>
            <a:pathLst>
              <a:path w="165100" h="206375">
                <a:moveTo>
                  <a:pt x="20637" y="206375"/>
                </a:moveTo>
                <a:arcTo hR="20637" wR="20637" stAng="5400000" swAng="5400000"/>
                <a:lnTo>
                  <a:pt x="0" y="20638"/>
                </a:lnTo>
                <a:arcTo hR="20637" wR="20637" stAng="10800000" swAng="5400000"/>
                <a:lnTo>
                  <a:pt x="103188" y="0"/>
                </a:lnTo>
                <a:arcTo hR="24765" wR="24765" stAng="16194428" swAng="2711764"/>
                <a:lnTo>
                  <a:pt x="157794" y="44309"/>
                </a:lnTo>
                <a:arcTo hR="24765" wR="24765" stAng="18889766" swAng="2715819"/>
                <a:lnTo>
                  <a:pt x="165100" y="185738"/>
                </a:lnTo>
                <a:arcTo hR="20637" wR="20637" stAng="0" swAng="5400000"/>
                <a:close/>
              </a:path>
            </a:pathLst>
          </a:custGeom>
          <a:noFill/>
          <a:ln w="20638">
            <a:solidFill>
              <a:srgbClr val="0E3B53"/>
            </a:solidFill>
            <a:prstDash val="solid"/>
          </a:ln>
        </p:spPr>
      </p:sp>
      <p:sp>
        <p:nvSpPr>
          <p:cNvPr id="58" name="Shape 56"/>
          <p:cNvSpPr/>
          <p:nvPr/>
        </p:nvSpPr>
        <p:spPr>
          <a:xfrm>
            <a:off x="8297862" y="2268538"/>
            <a:ext cx="61912" cy="61912"/>
          </a:xfrm>
          <a:custGeom>
            <a:avLst/>
            <a:gdLst/>
            <a:ahLst/>
            <a:cxnLst/>
            <a:rect l="l" t="t" r="r" b="b"/>
            <a:pathLst>
              <a:path w="61912" h="61912">
                <a:moveTo>
                  <a:pt x="0" y="0"/>
                </a:moveTo>
                <a:lnTo>
                  <a:pt x="0" y="51594"/>
                </a:lnTo>
                <a:arcTo hR="10319" wR="10319" stAng="10800000" swAng="-5400000"/>
                <a:lnTo>
                  <a:pt x="61912" y="61912"/>
                </a:lnTo>
              </a:path>
            </a:pathLst>
          </a:custGeom>
          <a:noFill/>
          <a:ln w="20638">
            <a:solidFill>
              <a:srgbClr val="0E3B53"/>
            </a:solidFill>
            <a:prstDash val="solid"/>
          </a:ln>
        </p:spPr>
      </p:sp>
      <p:sp>
        <p:nvSpPr>
          <p:cNvPr id="59" name="Shape 57"/>
          <p:cNvSpPr/>
          <p:nvPr/>
        </p:nvSpPr>
        <p:spPr>
          <a:xfrm>
            <a:off x="8246269" y="2382044"/>
            <a:ext cx="61912" cy="41275"/>
          </a:xfrm>
          <a:custGeom>
            <a:avLst/>
            <a:gdLst/>
            <a:ahLst/>
            <a:cxnLst/>
            <a:rect l="l" t="t" r="r" b="b"/>
            <a:pathLst>
              <a:path w="61912" h="41275">
                <a:moveTo>
                  <a:pt x="0" y="20637"/>
                </a:moveTo>
                <a:lnTo>
                  <a:pt x="20637" y="41275"/>
                </a:lnTo>
                <a:lnTo>
                  <a:pt x="61912" y="0"/>
                </a:lnTo>
              </a:path>
            </a:pathLst>
          </a:custGeom>
          <a:noFill/>
          <a:ln w="20638">
            <a:solidFill>
              <a:srgbClr val="0E3B53"/>
            </a:solidFill>
            <a:prstDash val="solid"/>
          </a:ln>
        </p:spPr>
      </p:sp>
      <p:sp>
        <p:nvSpPr>
          <p:cNvPr id="60" name="Text 58"/>
          <p:cNvSpPr/>
          <p:nvPr/>
        </p:nvSpPr>
        <p:spPr>
          <a:xfrm>
            <a:off x="8153400" y="2664706"/>
            <a:ext cx="4038600" cy="228600"/>
          </a:xfrm>
          <a:prstGeom prst="rect">
            <a:avLst/>
          </a:prstGeom>
          <a:noFill/>
          <a:ln/>
        </p:spPr>
        <p:txBody>
          <a:bodyPr wrap="none" lIns="0" tIns="0" rIns="0" bIns="0" rtlCol="0" anchor="t"/>
          <a:lstStyle/>
          <a:p>
            <a:pPr algn="l" indent="0" marL="0">
              <a:buNone/>
            </a:pPr>
            <a:r>
              <a:rPr lang="en-US" sz="1500" b="1" dirty="0">
                <a:solidFill>
                  <a:srgbClr val="14212B"/>
                </a:solidFill>
                <a:latin typeface="Microsoft YaHei UI" pitchFamily="34" charset="0"/>
                <a:ea typeface="Microsoft YaHei" pitchFamily="34" charset="-122"/>
                <a:cs typeface="Microsoft YaHei UI" pitchFamily="34" charset="-120"/>
              </a:rPr>
              <a:t>A contract naming who pays,</a:t>
            </a:r>
            <a:endParaRPr lang="en-US" sz="1500" dirty="0">
              <a:latin typeface="Microsoft YaHei UI" pitchFamily="34" charset="0"/>
              <a:ea typeface="Microsoft YaHei" pitchFamily="34" charset="-122"/>
              <a:cs typeface="Microsoft YaHei UI" pitchFamily="34" charset="-120"/>
            </a:endParaRPr>
          </a:p>
        </p:txBody>
      </p:sp>
      <p:sp>
        <p:nvSpPr>
          <p:cNvPr id="61" name="Text 59"/>
          <p:cNvSpPr/>
          <p:nvPr/>
        </p:nvSpPr>
        <p:spPr>
          <a:xfrm>
            <a:off x="8153400" y="2959981"/>
            <a:ext cx="4038600" cy="228600"/>
          </a:xfrm>
          <a:prstGeom prst="rect">
            <a:avLst/>
          </a:prstGeom>
          <a:noFill/>
          <a:ln/>
        </p:spPr>
        <p:txBody>
          <a:bodyPr wrap="none" lIns="0" tIns="0" rIns="0" bIns="0" rtlCol="0" anchor="t"/>
          <a:lstStyle/>
          <a:p>
            <a:pPr algn="l" indent="0" marL="0">
              <a:buNone/>
            </a:pPr>
            <a:r>
              <a:rPr lang="en-US" sz="1500" b="1" dirty="0">
                <a:solidFill>
                  <a:srgbClr val="14212B"/>
                </a:solidFill>
                <a:latin typeface="Microsoft YaHei UI" pitchFamily="34" charset="0"/>
                <a:ea typeface="Microsoft YaHei" pitchFamily="34" charset="-122"/>
                <a:cs typeface="Microsoft YaHei UI" pitchFamily="34" charset="-120"/>
              </a:rPr>
              <a:t>who runs it, who is liable</a:t>
            </a:r>
            <a:endParaRPr lang="en-US" sz="1500" dirty="0">
              <a:latin typeface="Microsoft YaHei UI" pitchFamily="34" charset="0"/>
              <a:ea typeface="Microsoft YaHei" pitchFamily="34" charset="-122"/>
              <a:cs typeface="Microsoft YaHei UI" pitchFamily="34" charset="-120"/>
            </a:endParaRPr>
          </a:p>
        </p:txBody>
      </p:sp>
      <p:sp>
        <p:nvSpPr>
          <p:cNvPr id="62" name="Shape 60"/>
          <p:cNvSpPr/>
          <p:nvPr/>
        </p:nvSpPr>
        <p:spPr>
          <a:xfrm>
            <a:off x="8153400" y="3429000"/>
            <a:ext cx="2971800" cy="9525"/>
          </a:xfrm>
          <a:prstGeom prst="rect">
            <a:avLst/>
          </a:prstGeom>
          <a:solidFill>
            <a:srgbClr val="E2DDD4"/>
          </a:solidFill>
          <a:ln/>
        </p:spPr>
      </p:sp>
      <p:sp>
        <p:nvSpPr>
          <p:cNvPr id="63" name="Text 61"/>
          <p:cNvSpPr/>
          <p:nvPr/>
        </p:nvSpPr>
        <p:spPr>
          <a:xfrm>
            <a:off x="8153400" y="3614912"/>
            <a:ext cx="4038600" cy="457200"/>
          </a:xfrm>
          <a:prstGeom prst="rect">
            <a:avLst/>
          </a:prstGeom>
          <a:noFill/>
          <a:ln/>
        </p:spPr>
        <p:txBody>
          <a:bodyPr wrap="none" lIns="0" tIns="0" rIns="0" bIns="0" rtlCol="0" anchor="t"/>
          <a:lstStyle/>
          <a:p>
            <a:pPr algn="l" indent="0" marL="0">
              <a:buNone/>
            </a:pPr>
            <a:r>
              <a:rPr lang="en-US" sz="3000" b="1" dirty="0">
                <a:solidFill>
                  <a:srgbClr val="0E3B53"/>
                </a:solidFill>
                <a:latin typeface="Microsoft YaHei UI" pitchFamily="34" charset="0"/>
                <a:ea typeface="Microsoft YaHei" pitchFamily="34" charset="-122"/>
                <a:cs typeface="Microsoft YaHei UI" pitchFamily="34" charset="-120"/>
              </a:rPr>
              <a:t>RMB 0</a:t>
            </a:r>
            <a:endParaRPr lang="en-US" sz="3000" dirty="0">
              <a:latin typeface="Microsoft YaHei UI" pitchFamily="34" charset="0"/>
              <a:ea typeface="Microsoft YaHei" pitchFamily="34" charset="-122"/>
              <a:cs typeface="Microsoft YaHei UI" pitchFamily="34" charset="-120"/>
            </a:endParaRPr>
          </a:p>
        </p:txBody>
      </p:sp>
      <p:sp>
        <p:nvSpPr>
          <p:cNvPr id="64" name="Text 62"/>
          <p:cNvSpPr/>
          <p:nvPr/>
        </p:nvSpPr>
        <p:spPr>
          <a:xfrm>
            <a:off x="8153400" y="4186175"/>
            <a:ext cx="40386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Your outlay under an energy contract</a:t>
            </a:r>
            <a:endParaRPr lang="en-US" sz="975" dirty="0">
              <a:latin typeface="Microsoft YaHei UI" pitchFamily="34" charset="0"/>
              <a:ea typeface="Microsoft YaHei" pitchFamily="34" charset="-122"/>
              <a:cs typeface="Microsoft YaHei UI" pitchFamily="34" charset="-120"/>
            </a:endParaRPr>
          </a:p>
        </p:txBody>
      </p:sp>
      <p:sp>
        <p:nvSpPr>
          <p:cNvPr id="65" name="Text 63"/>
          <p:cNvSpPr/>
          <p:nvPr/>
        </p:nvSpPr>
        <p:spPr>
          <a:xfrm>
            <a:off x="8153400" y="4386200"/>
            <a:ext cx="40386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Savings shared through a discount</a:t>
            </a:r>
            <a:endParaRPr lang="en-US" sz="975" dirty="0">
              <a:latin typeface="Microsoft YaHei UI" pitchFamily="34" charset="0"/>
              <a:ea typeface="Microsoft YaHei" pitchFamily="34" charset="-122"/>
              <a:cs typeface="Microsoft YaHei UI" pitchFamily="34" charset="-120"/>
            </a:endParaRPr>
          </a:p>
        </p:txBody>
      </p:sp>
      <p:sp>
        <p:nvSpPr>
          <p:cNvPr id="66" name="Shape 64"/>
          <p:cNvSpPr/>
          <p:nvPr/>
        </p:nvSpPr>
        <p:spPr>
          <a:xfrm>
            <a:off x="609600" y="5105400"/>
            <a:ext cx="10782300" cy="552450"/>
          </a:xfrm>
          <a:prstGeom prst="roundRect">
            <a:avLst>
              <a:gd name="adj" fmla="val 17241"/>
            </a:avLst>
          </a:prstGeom>
          <a:solidFill>
            <a:srgbClr val="E6EDF1"/>
          </a:solidFill>
          <a:ln/>
        </p:spPr>
      </p:sp>
      <p:sp>
        <p:nvSpPr>
          <p:cNvPr id="67" name="Shape 65"/>
          <p:cNvSpPr/>
          <p:nvPr/>
        </p:nvSpPr>
        <p:spPr>
          <a:xfrm>
            <a:off x="895350" y="5334000"/>
            <a:ext cx="38100" cy="95250"/>
          </a:xfrm>
          <a:custGeom>
            <a:avLst/>
            <a:gdLst/>
            <a:ahLst/>
            <a:cxnLst/>
            <a:rect l="l" t="t" r="r" b="b"/>
            <a:pathLst>
              <a:path w="38100" h="95250">
                <a:moveTo>
                  <a:pt x="28575" y="0"/>
                </a:moveTo>
                <a:lnTo>
                  <a:pt x="0" y="47625"/>
                </a:lnTo>
                <a:lnTo>
                  <a:pt x="38100" y="47625"/>
                </a:lnTo>
                <a:lnTo>
                  <a:pt x="9525" y="95250"/>
                </a:lnTo>
              </a:path>
            </a:pathLst>
          </a:custGeom>
          <a:noFill/>
          <a:ln w="19050">
            <a:solidFill>
              <a:srgbClr val="0E3B53"/>
            </a:solidFill>
            <a:prstDash val="solid"/>
          </a:ln>
        </p:spPr>
      </p:sp>
      <p:sp>
        <p:nvSpPr>
          <p:cNvPr id="68" name="Shape 66"/>
          <p:cNvSpPr/>
          <p:nvPr/>
        </p:nvSpPr>
        <p:spPr>
          <a:xfrm>
            <a:off x="943594" y="5324475"/>
            <a:ext cx="47006" cy="114300"/>
          </a:xfrm>
          <a:custGeom>
            <a:avLst/>
            <a:gdLst/>
            <a:ahLst/>
            <a:cxnLst/>
            <a:rect l="l" t="t" r="r" b="b"/>
            <a:pathLst>
              <a:path w="47006" h="114300">
                <a:moveTo>
                  <a:pt x="17059" y="0"/>
                </a:moveTo>
                <a:lnTo>
                  <a:pt x="27956" y="0"/>
                </a:lnTo>
                <a:arcTo hR="19050" wR="19050" stAng="16200000" swAng="5400000"/>
                <a:lnTo>
                  <a:pt x="47006" y="95250"/>
                </a:lnTo>
                <a:arcTo hR="19050" wR="19050" stAng="0" swAng="5400000"/>
                <a:lnTo>
                  <a:pt x="0" y="114300"/>
                </a:lnTo>
              </a:path>
            </a:pathLst>
          </a:custGeom>
          <a:noFill/>
          <a:ln w="19050">
            <a:solidFill>
              <a:srgbClr val="0E3B53"/>
            </a:solidFill>
            <a:prstDash val="solid"/>
          </a:ln>
        </p:spPr>
      </p:sp>
      <p:sp>
        <p:nvSpPr>
          <p:cNvPr id="69" name="Shape 67"/>
          <p:cNvSpPr/>
          <p:nvPr/>
        </p:nvSpPr>
        <p:spPr>
          <a:xfrm>
            <a:off x="1028700" y="5362575"/>
            <a:ext cx="7144" cy="38100"/>
          </a:xfrm>
          <a:custGeom>
            <a:avLst/>
            <a:gdLst/>
            <a:ahLst/>
            <a:cxnLst/>
            <a:rect l="l" t="t" r="r" b="b"/>
            <a:pathLst>
              <a:path w="7144" h="38100">
                <a:moveTo>
                  <a:pt x="0" y="38100"/>
                </a:moveTo>
                <a:lnTo>
                  <a:pt x="0" y="0"/>
                </a:lnTo>
              </a:path>
            </a:pathLst>
          </a:custGeom>
          <a:noFill/>
          <a:ln w="19050">
            <a:solidFill>
              <a:srgbClr val="0E3B53"/>
            </a:solidFill>
            <a:prstDash val="solid"/>
          </a:ln>
        </p:spPr>
      </p:sp>
      <p:sp>
        <p:nvSpPr>
          <p:cNvPr id="70" name="Shape 68"/>
          <p:cNvSpPr/>
          <p:nvPr/>
        </p:nvSpPr>
        <p:spPr>
          <a:xfrm>
            <a:off x="838200" y="5324475"/>
            <a:ext cx="47015" cy="114300"/>
          </a:xfrm>
          <a:custGeom>
            <a:avLst/>
            <a:gdLst/>
            <a:ahLst/>
            <a:cxnLst/>
            <a:rect l="l" t="t" r="r" b="b"/>
            <a:pathLst>
              <a:path w="47015" h="114300">
                <a:moveTo>
                  <a:pt x="29909" y="114300"/>
                </a:moveTo>
                <a:lnTo>
                  <a:pt x="19050" y="114300"/>
                </a:lnTo>
                <a:arcTo hR="19050" wR="19050" stAng="5400000" swAng="5400000"/>
                <a:lnTo>
                  <a:pt x="0" y="19050"/>
                </a:lnTo>
                <a:arcTo hR="19050" wR="19050" stAng="10800000" swAng="5400000"/>
                <a:lnTo>
                  <a:pt x="47015" y="0"/>
                </a:lnTo>
              </a:path>
            </a:pathLst>
          </a:custGeom>
          <a:noFill/>
          <a:ln w="19050">
            <a:solidFill>
              <a:srgbClr val="0E3B53"/>
            </a:solidFill>
            <a:prstDash val="solid"/>
          </a:ln>
        </p:spPr>
      </p:sp>
      <p:sp>
        <p:nvSpPr>
          <p:cNvPr id="71" name="Text 69"/>
          <p:cNvSpPr/>
          <p:nvPr/>
        </p:nvSpPr>
        <p:spPr>
          <a:xfrm>
            <a:off x="1162050" y="5292160"/>
            <a:ext cx="1102995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Storage is not in by default: it goes in only if your load curve clears the bar after O</a:t>
            </a:r>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&amp;</a:t>
            </a:r>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M, fade and sharing.</a:t>
            </a:r>
            <a:endParaRPr lang="en-US" sz="1200" dirty="0">
              <a:latin typeface="Microsoft YaHei UI" pitchFamily="34" charset="0"/>
              <a:ea typeface="Microsoft YaHei" pitchFamily="34" charset="-122"/>
              <a:cs typeface="Microsoft YaHei UI" pitchFamily="34" charset="-120"/>
            </a:endParaRPr>
          </a:p>
        </p:txBody>
      </p:sp>
      <p:sp>
        <p:nvSpPr>
          <p:cNvPr id="72" name="Text 70"/>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Source: Jiangsu DRC bidding notice (2025-11-11), CPIA PV roadmap (2024-2025 edition), The Paper (2026-08-18)</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3" name="svg2pptx-gradient-s0002-0000"/>
          <p:cNvSpPr/>
          <p:nvPr/>
        </p:nvSpPr>
        <p:spPr>
          <a:xfrm>
            <a:off x="0" y="0"/>
            <a:ext cx="12192000" cy="6858000"/>
          </a:xfrm>
          <a:prstGeom prst="rect">
            <a:avLst/>
          </a:prstGeom>
          <a:gradFill rotWithShape="1">
            <a:gsLst>
              <a:gs pos="0">
                <a:srgbClr val="0E3B53">
                  <a:alpha val="96000"/>
                </a:srgbClr>
              </a:gs>
              <a:gs pos="46000">
                <a:srgbClr val="0E3B53">
                  <a:alpha val="86000"/>
                </a:srgbClr>
              </a:gs>
              <a:gs pos="82000">
                <a:srgbClr val="0E3B53">
                  <a:alpha val="25000"/>
                </a:srgbClr>
              </a:gs>
              <a:gs pos="100000">
                <a:srgbClr val="0E3B53">
                  <a:alpha val="10000"/>
                </a:srgbClr>
              </a:gs>
            </a:gsLst>
            <a:lin ang="0" scaled="1"/>
          </a:gradFill>
          <a:ln/>
        </p:spPr>
      </p:sp>
      <p:sp>
        <p:nvSpPr>
          <p:cNvPr id="4" name="Shape 1"/>
          <p:cNvSpPr/>
          <p:nvPr/>
        </p:nvSpPr>
        <p:spPr>
          <a:xfrm>
            <a:off x="11849100" y="11239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DDE4E7"/>
          </a:solidFill>
          <a:ln/>
        </p:spPr>
      </p:sp>
      <p:sp>
        <p:nvSpPr>
          <p:cNvPr id="5" name="Text 2"/>
          <p:cNvSpPr/>
          <p:nvPr/>
        </p:nvSpPr>
        <p:spPr>
          <a:xfrm rot="5400000">
            <a:off x="11696973" y="1487805"/>
            <a:ext cx="650136"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6" name="Shape 3"/>
          <p:cNvSpPr/>
          <p:nvPr/>
        </p:nvSpPr>
        <p:spPr>
          <a:xfrm>
            <a:off x="11696700" y="205740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7" name="Text 4"/>
          <p:cNvSpPr/>
          <p:nvPr/>
        </p:nvSpPr>
        <p:spPr>
          <a:xfrm rot="5400000">
            <a:off x="11585783" y="2409825"/>
            <a:ext cx="720576"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N</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u</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m</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b</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e</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r</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s</a:t>
            </a:r>
            <a:endParaRPr lang="en-US" sz="1125" dirty="0">
              <a:latin typeface="Microsoft YaHei UI" pitchFamily="34" charset="0"/>
              <a:ea typeface="Microsoft YaHei" pitchFamily="34" charset="-122"/>
              <a:cs typeface="Microsoft YaHei UI" pitchFamily="34" charset="-120"/>
            </a:endParaRPr>
          </a:p>
        </p:txBody>
      </p:sp>
      <p:sp>
        <p:nvSpPr>
          <p:cNvPr id="8" name="Shape 5"/>
          <p:cNvSpPr/>
          <p:nvPr/>
        </p:nvSpPr>
        <p:spPr>
          <a:xfrm>
            <a:off x="11849100" y="29908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DDE4E7"/>
          </a:solidFill>
          <a:ln/>
        </p:spPr>
      </p:sp>
      <p:sp>
        <p:nvSpPr>
          <p:cNvPr id="9" name="Text 6"/>
          <p:cNvSpPr/>
          <p:nvPr/>
        </p:nvSpPr>
        <p:spPr>
          <a:xfrm rot="5400000">
            <a:off x="11872871" y="3354705"/>
            <a:ext cx="298340"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P</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n</a:t>
            </a:r>
            <a:endParaRPr lang="en-US" sz="975" dirty="0">
              <a:latin typeface="Microsoft YaHei UI" pitchFamily="34" charset="0"/>
              <a:ea typeface="Microsoft YaHei" pitchFamily="34" charset="-122"/>
              <a:cs typeface="Microsoft YaHei UI" pitchFamily="34" charset="-120"/>
            </a:endParaRPr>
          </a:p>
        </p:txBody>
      </p:sp>
      <p:sp>
        <p:nvSpPr>
          <p:cNvPr id="10" name="Shape 7"/>
          <p:cNvSpPr/>
          <p:nvPr/>
        </p:nvSpPr>
        <p:spPr>
          <a:xfrm>
            <a:off x="11849100" y="39243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DDE4E7"/>
          </a:solidFill>
          <a:ln/>
        </p:spPr>
      </p:sp>
      <p:sp>
        <p:nvSpPr>
          <p:cNvPr id="11" name="Text 8"/>
          <p:cNvSpPr/>
          <p:nvPr/>
        </p:nvSpPr>
        <p:spPr>
          <a:xfrm rot="5400000">
            <a:off x="11733476" y="4288155"/>
            <a:ext cx="577131"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v</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12" name="Shape 9"/>
          <p:cNvSpPr/>
          <p:nvPr/>
        </p:nvSpPr>
        <p:spPr>
          <a:xfrm>
            <a:off x="11849100" y="48577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DDE4E7"/>
          </a:solidFill>
          <a:ln/>
        </p:spPr>
      </p:sp>
      <p:sp>
        <p:nvSpPr>
          <p:cNvPr id="13" name="Text 10"/>
          <p:cNvSpPr/>
          <p:nvPr/>
        </p:nvSpPr>
        <p:spPr>
          <a:xfrm rot="5400000">
            <a:off x="11785708" y="5221605"/>
            <a:ext cx="472667"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4" name="Text 11"/>
          <p:cNvSpPr/>
          <p:nvPr/>
        </p:nvSpPr>
        <p:spPr>
          <a:xfrm>
            <a:off x="609600" y="1186386"/>
            <a:ext cx="11582400" cy="1371600"/>
          </a:xfrm>
          <a:prstGeom prst="rect">
            <a:avLst/>
          </a:prstGeom>
          <a:noFill/>
          <a:ln/>
        </p:spPr>
        <p:txBody>
          <a:bodyPr wrap="none" lIns="0" tIns="0" rIns="0" bIns="0" rtlCol="0" anchor="t"/>
          <a:lstStyle/>
          <a:p>
            <a:pPr algn="l" indent="0" marL="0">
              <a:buNone/>
            </a:pPr>
            <a:r>
              <a:rPr lang="en-US" sz="9000" b="1" spc="-150" kern="0" dirty="0">
                <a:solidFill>
                  <a:srgbClr val="C66756"/>
                </a:solidFill>
                <a:latin typeface="Microsoft YaHei UI" pitchFamily="34" charset="0"/>
                <a:ea typeface="Microsoft YaHei" pitchFamily="34" charset="-122"/>
                <a:cs typeface="Microsoft YaHei UI" pitchFamily="34" charset="-120"/>
              </a:rPr>
              <a:t>0</a:t>
            </a:r>
            <a:pPr algn="l" indent="0" marL="0">
              <a:buNone/>
            </a:pPr>
            <a:r>
              <a:rPr lang="en-US" sz="9000" b="1" dirty="0">
                <a:solidFill>
                  <a:srgbClr val="C66756"/>
                </a:solidFill>
                <a:latin typeface="Microsoft YaHei UI" pitchFamily="34" charset="0"/>
                <a:ea typeface="Microsoft YaHei" pitchFamily="34" charset="-122"/>
                <a:cs typeface="Microsoft YaHei UI" pitchFamily="34" charset="-120"/>
              </a:rPr>
              <a:t>1</a:t>
            </a:r>
            <a:endParaRPr lang="en-US" sz="9000" dirty="0">
              <a:latin typeface="Microsoft YaHei UI" pitchFamily="34" charset="0"/>
              <a:ea typeface="Microsoft YaHei" pitchFamily="34" charset="-122"/>
              <a:cs typeface="Microsoft YaHei UI" pitchFamily="34" charset="-120"/>
            </a:endParaRPr>
          </a:p>
        </p:txBody>
      </p:sp>
      <p:sp>
        <p:nvSpPr>
          <p:cNvPr id="15" name="Text 12"/>
          <p:cNvSpPr/>
          <p:nvPr/>
        </p:nvSpPr>
        <p:spPr>
          <a:xfrm>
            <a:off x="609600" y="2596585"/>
            <a:ext cx="11582400" cy="182880"/>
          </a:xfrm>
          <a:prstGeom prst="rect">
            <a:avLst/>
          </a:prstGeom>
          <a:noFill/>
          <a:ln/>
        </p:spPr>
        <p:txBody>
          <a:bodyPr wrap="none" lIns="0" tIns="0" rIns="0" bIns="0" rtlCol="0" anchor="t"/>
          <a:lstStyle/>
          <a:p>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P</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a</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r</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t</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 </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1</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 </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 </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T</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h</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e</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 </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n</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u</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m</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b</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e</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r</a:t>
            </a:r>
            <a:pPr algn="l" indent="0" marL="0">
              <a:buNone/>
            </a:pPr>
            <a:r>
              <a:rPr lang="en-US" sz="1200" b="1" dirty="0">
                <a:solidFill>
                  <a:srgbClr val="BCC8CF"/>
                </a:solidFill>
                <a:latin typeface="Microsoft YaHei UI" pitchFamily="34" charset="0"/>
                <a:ea typeface="Microsoft YaHei" pitchFamily="34" charset="-122"/>
                <a:cs typeface="Microsoft YaHei UI" pitchFamily="34" charset="-120"/>
              </a:rPr>
              <a:t>s</a:t>
            </a:r>
            <a:endParaRPr lang="en-US" sz="1200" dirty="0">
              <a:latin typeface="Microsoft YaHei UI" pitchFamily="34" charset="0"/>
              <a:ea typeface="Microsoft YaHei" pitchFamily="34" charset="-122"/>
              <a:cs typeface="Microsoft YaHei UI" pitchFamily="34" charset="-120"/>
            </a:endParaRPr>
          </a:p>
        </p:txBody>
      </p:sp>
      <p:sp>
        <p:nvSpPr>
          <p:cNvPr id="16" name="Text 13"/>
          <p:cNvSpPr/>
          <p:nvPr/>
        </p:nvSpPr>
        <p:spPr>
          <a:xfrm>
            <a:off x="609600" y="2921033"/>
            <a:ext cx="11582400" cy="502920"/>
          </a:xfrm>
          <a:prstGeom prst="rect">
            <a:avLst/>
          </a:prstGeom>
          <a:noFill/>
          <a:ln/>
        </p:spPr>
        <p:txBody>
          <a:bodyPr wrap="none" lIns="0" tIns="0" rIns="0" bIns="0" rtlCol="0" anchor="t"/>
          <a:lstStyle/>
          <a:p>
            <a:pPr algn="l" indent="0" marL="0">
              <a:buNone/>
            </a:pPr>
            <a:r>
              <a:rPr lang="en-US" sz="3300" b="1" dirty="0">
                <a:solidFill>
                  <a:srgbClr val="FFFFFF"/>
                </a:solidFill>
                <a:latin typeface="Microsoft YaHei UI" pitchFamily="34" charset="0"/>
                <a:ea typeface="Microsoft YaHei" pitchFamily="34" charset="-122"/>
                <a:cs typeface="Microsoft YaHei UI" pitchFamily="34" charset="-120"/>
              </a:rPr>
              <a:t>First, the numbers under the new tariffs</a:t>
            </a:r>
            <a:endParaRPr lang="en-US" sz="3300" dirty="0">
              <a:latin typeface="Microsoft YaHei UI" pitchFamily="34" charset="0"/>
              <a:ea typeface="Microsoft YaHei" pitchFamily="34" charset="-122"/>
              <a:cs typeface="Microsoft YaHei UI" pitchFamily="34" charset="-120"/>
            </a:endParaRPr>
          </a:p>
        </p:txBody>
      </p:sp>
      <p:sp>
        <p:nvSpPr>
          <p:cNvPr id="17" name="Text 14"/>
          <p:cNvSpPr/>
          <p:nvPr/>
        </p:nvSpPr>
        <p:spPr>
          <a:xfrm>
            <a:off x="609600" y="3834112"/>
            <a:ext cx="11582400" cy="160020"/>
          </a:xfrm>
          <a:prstGeom prst="rect">
            <a:avLst/>
          </a:prstGeom>
          <a:noFill/>
          <a:ln/>
        </p:spPr>
        <p:txBody>
          <a:bodyPr wrap="none" lIns="0" tIns="0" rIns="0" bIns="0" rtlCol="0" anchor="t"/>
          <a:lstStyle/>
          <a:p>
            <a:pPr algn="l" indent="0" marL="0">
              <a:buNone/>
            </a:pPr>
            <a:r>
              <a:rPr lang="en-US" sz="1050" b="1" dirty="0">
                <a:solidFill>
                  <a:srgbClr val="ADBCC5"/>
                </a:solidFill>
                <a:latin typeface="Microsoft YaHei UI" pitchFamily="34" charset="0"/>
                <a:ea typeface="Microsoft YaHei" pitchFamily="34" charset="-122"/>
                <a:cs typeface="Microsoft YaHei UI" pitchFamily="34" charset="-120"/>
              </a:rPr>
              <a:t>This part answers</a:t>
            </a:r>
            <a:endParaRPr lang="en-US" sz="1050" dirty="0">
              <a:latin typeface="Microsoft YaHei UI" pitchFamily="34" charset="0"/>
              <a:ea typeface="Microsoft YaHei" pitchFamily="34" charset="-122"/>
              <a:cs typeface="Microsoft YaHei UI" pitchFamily="34" charset="-120"/>
            </a:endParaRPr>
          </a:p>
        </p:txBody>
      </p:sp>
      <p:sp>
        <p:nvSpPr>
          <p:cNvPr id="18" name="Shape 15"/>
          <p:cNvSpPr/>
          <p:nvPr/>
        </p:nvSpPr>
        <p:spPr>
          <a:xfrm>
            <a:off x="627063" y="4189413"/>
            <a:ext cx="174625" cy="174625"/>
          </a:xfrm>
          <a:prstGeom prst="ellipse">
            <a:avLst/>
          </a:prstGeom>
          <a:noFill/>
          <a:ln w="17463">
            <a:solidFill>
              <a:srgbClr val="FFFFFF"/>
            </a:solidFill>
            <a:prstDash val="solid"/>
          </a:ln>
        </p:spPr>
      </p:sp>
      <p:sp>
        <p:nvSpPr>
          <p:cNvPr id="19" name="Shape 16"/>
          <p:cNvSpPr/>
          <p:nvPr/>
        </p:nvSpPr>
        <p:spPr>
          <a:xfrm>
            <a:off x="714375" y="4224338"/>
            <a:ext cx="34925" cy="69850"/>
          </a:xfrm>
          <a:custGeom>
            <a:avLst/>
            <a:gdLst/>
            <a:ahLst/>
            <a:cxnLst/>
            <a:rect l="l" t="t" r="r" b="b"/>
            <a:pathLst>
              <a:path w="34925" h="69850">
                <a:moveTo>
                  <a:pt x="0" y="0"/>
                </a:moveTo>
                <a:lnTo>
                  <a:pt x="0" y="52388"/>
                </a:lnTo>
                <a:lnTo>
                  <a:pt x="34925" y="69850"/>
                </a:lnTo>
              </a:path>
            </a:pathLst>
          </a:custGeom>
          <a:noFill/>
          <a:ln w="17463">
            <a:solidFill>
              <a:srgbClr val="FFFFFF"/>
            </a:solidFill>
            <a:prstDash val="solid"/>
          </a:ln>
        </p:spPr>
      </p:sp>
      <p:sp>
        <p:nvSpPr>
          <p:cNvPr id="20" name="Text 17"/>
          <p:cNvSpPr/>
          <p:nvPr/>
        </p:nvSpPr>
        <p:spPr>
          <a:xfrm>
            <a:off x="952500" y="4178819"/>
            <a:ext cx="11239500" cy="217170"/>
          </a:xfrm>
          <a:prstGeom prst="rect">
            <a:avLst/>
          </a:prstGeom>
          <a:noFill/>
          <a:ln/>
        </p:spPr>
        <p:txBody>
          <a:bodyPr wrap="none" lIns="0" tIns="0" rIns="0" bIns="0" rtlCol="0" anchor="t"/>
          <a:lstStyle/>
          <a:p>
            <a:pPr algn="l" indent="0" marL="0">
              <a:buNone/>
            </a:pPr>
            <a:r>
              <a:rPr lang="en-US" sz="1425" dirty="0">
                <a:solidFill>
                  <a:srgbClr val="FFFFFF"/>
                </a:solidFill>
                <a:latin typeface="Microsoft YaHei UI" pitchFamily="34" charset="0"/>
                <a:ea typeface="Microsoft YaHei" pitchFamily="34" charset="-122"/>
                <a:cs typeface="Microsoft YaHei UI" pitchFamily="34" charset="-120"/>
              </a:rPr>
              <a:t>What 1 MW of rooftop solar still saves now the tariff hours have moved</a:t>
            </a:r>
            <a:endParaRPr lang="en-US" sz="1425" dirty="0">
              <a:latin typeface="Microsoft YaHei UI" pitchFamily="34" charset="0"/>
              <a:ea typeface="Microsoft YaHei" pitchFamily="34" charset="-122"/>
              <a:cs typeface="Microsoft YaHei UI" pitchFamily="34" charset="-120"/>
            </a:endParaRPr>
          </a:p>
        </p:txBody>
      </p:sp>
      <p:sp>
        <p:nvSpPr>
          <p:cNvPr id="21" name="Shape 18"/>
          <p:cNvSpPr/>
          <p:nvPr/>
        </p:nvSpPr>
        <p:spPr>
          <a:xfrm>
            <a:off x="679450" y="4679950"/>
            <a:ext cx="69850" cy="69850"/>
          </a:xfrm>
          <a:prstGeom prst="ellipse">
            <a:avLst/>
          </a:prstGeom>
          <a:noFill/>
          <a:ln w="17463">
            <a:solidFill>
              <a:srgbClr val="FFFFFF"/>
            </a:solidFill>
            <a:prstDash val="solid"/>
          </a:ln>
        </p:spPr>
      </p:sp>
      <p:sp>
        <p:nvSpPr>
          <p:cNvPr id="22" name="Shape 19"/>
          <p:cNvSpPr/>
          <p:nvPr/>
        </p:nvSpPr>
        <p:spPr>
          <a:xfrm>
            <a:off x="714375" y="4627563"/>
            <a:ext cx="6548" cy="17463"/>
          </a:xfrm>
          <a:custGeom>
            <a:avLst/>
            <a:gdLst/>
            <a:ahLst/>
            <a:cxnLst/>
            <a:rect l="l" t="t" r="r" b="b"/>
            <a:pathLst>
              <a:path w="6548" h="17463">
                <a:moveTo>
                  <a:pt x="0" y="0"/>
                </a:moveTo>
                <a:lnTo>
                  <a:pt x="0" y="17463"/>
                </a:lnTo>
              </a:path>
            </a:pathLst>
          </a:custGeom>
          <a:noFill/>
          <a:ln w="17463">
            <a:solidFill>
              <a:srgbClr val="FFFFFF"/>
            </a:solidFill>
            <a:prstDash val="solid"/>
          </a:ln>
        </p:spPr>
      </p:sp>
      <p:sp>
        <p:nvSpPr>
          <p:cNvPr id="23" name="Shape 20"/>
          <p:cNvSpPr/>
          <p:nvPr/>
        </p:nvSpPr>
        <p:spPr>
          <a:xfrm>
            <a:off x="714375" y="4784725"/>
            <a:ext cx="6548" cy="17463"/>
          </a:xfrm>
          <a:custGeom>
            <a:avLst/>
            <a:gdLst/>
            <a:ahLst/>
            <a:cxnLst/>
            <a:rect l="l" t="t" r="r" b="b"/>
            <a:pathLst>
              <a:path w="6548" h="17463">
                <a:moveTo>
                  <a:pt x="0" y="0"/>
                </a:moveTo>
                <a:lnTo>
                  <a:pt x="0" y="17463"/>
                </a:lnTo>
              </a:path>
            </a:pathLst>
          </a:custGeom>
          <a:noFill/>
          <a:ln w="17463">
            <a:solidFill>
              <a:srgbClr val="FFFFFF"/>
            </a:solidFill>
            <a:prstDash val="solid"/>
          </a:ln>
        </p:spPr>
      </p:sp>
      <p:sp>
        <p:nvSpPr>
          <p:cNvPr id="24" name="Shape 21"/>
          <p:cNvSpPr/>
          <p:nvPr/>
        </p:nvSpPr>
        <p:spPr>
          <a:xfrm>
            <a:off x="652645" y="4653145"/>
            <a:ext cx="12311" cy="12311"/>
          </a:xfrm>
          <a:custGeom>
            <a:avLst/>
            <a:gdLst/>
            <a:ahLst/>
            <a:cxnLst/>
            <a:rect l="l" t="t" r="r" b="b"/>
            <a:pathLst>
              <a:path w="12311" h="12311">
                <a:moveTo>
                  <a:pt x="0" y="0"/>
                </a:moveTo>
                <a:lnTo>
                  <a:pt x="12311" y="12311"/>
                </a:lnTo>
              </a:path>
            </a:pathLst>
          </a:custGeom>
          <a:noFill/>
          <a:ln w="17463">
            <a:solidFill>
              <a:srgbClr val="FFFFFF"/>
            </a:solidFill>
            <a:prstDash val="solid"/>
          </a:ln>
        </p:spPr>
      </p:sp>
      <p:sp>
        <p:nvSpPr>
          <p:cNvPr id="25" name="Shape 22"/>
          <p:cNvSpPr/>
          <p:nvPr/>
        </p:nvSpPr>
        <p:spPr>
          <a:xfrm>
            <a:off x="763794" y="4764294"/>
            <a:ext cx="12311" cy="12311"/>
          </a:xfrm>
          <a:custGeom>
            <a:avLst/>
            <a:gdLst/>
            <a:ahLst/>
            <a:cxnLst/>
            <a:rect l="l" t="t" r="r" b="b"/>
            <a:pathLst>
              <a:path w="12311" h="12311">
                <a:moveTo>
                  <a:pt x="0" y="0"/>
                </a:moveTo>
                <a:lnTo>
                  <a:pt x="12311" y="12311"/>
                </a:lnTo>
              </a:path>
            </a:pathLst>
          </a:custGeom>
          <a:noFill/>
          <a:ln w="17463">
            <a:solidFill>
              <a:srgbClr val="FFFFFF"/>
            </a:solidFill>
            <a:prstDash val="solid"/>
          </a:ln>
        </p:spPr>
      </p:sp>
      <p:sp>
        <p:nvSpPr>
          <p:cNvPr id="26" name="Shape 23"/>
          <p:cNvSpPr/>
          <p:nvPr/>
        </p:nvSpPr>
        <p:spPr>
          <a:xfrm>
            <a:off x="627063" y="4714875"/>
            <a:ext cx="17463" cy="6548"/>
          </a:xfrm>
          <a:custGeom>
            <a:avLst/>
            <a:gdLst/>
            <a:ahLst/>
            <a:cxnLst/>
            <a:rect l="l" t="t" r="r" b="b"/>
            <a:pathLst>
              <a:path w="17463" h="6548">
                <a:moveTo>
                  <a:pt x="0" y="0"/>
                </a:moveTo>
                <a:lnTo>
                  <a:pt x="17463" y="0"/>
                </a:lnTo>
              </a:path>
            </a:pathLst>
          </a:custGeom>
          <a:noFill/>
          <a:ln w="17463">
            <a:solidFill>
              <a:srgbClr val="FFFFFF"/>
            </a:solidFill>
            <a:prstDash val="solid"/>
          </a:ln>
        </p:spPr>
      </p:sp>
      <p:sp>
        <p:nvSpPr>
          <p:cNvPr id="27" name="Shape 24"/>
          <p:cNvSpPr/>
          <p:nvPr/>
        </p:nvSpPr>
        <p:spPr>
          <a:xfrm>
            <a:off x="784225" y="4714875"/>
            <a:ext cx="17463" cy="6548"/>
          </a:xfrm>
          <a:custGeom>
            <a:avLst/>
            <a:gdLst/>
            <a:ahLst/>
            <a:cxnLst/>
            <a:rect l="l" t="t" r="r" b="b"/>
            <a:pathLst>
              <a:path w="17463" h="6548">
                <a:moveTo>
                  <a:pt x="0" y="0"/>
                </a:moveTo>
                <a:lnTo>
                  <a:pt x="17463" y="0"/>
                </a:lnTo>
              </a:path>
            </a:pathLst>
          </a:custGeom>
          <a:noFill/>
          <a:ln w="17463">
            <a:solidFill>
              <a:srgbClr val="FFFFFF"/>
            </a:solidFill>
            <a:prstDash val="solid"/>
          </a:ln>
        </p:spPr>
      </p:sp>
      <p:sp>
        <p:nvSpPr>
          <p:cNvPr id="28" name="Shape 25"/>
          <p:cNvSpPr/>
          <p:nvPr/>
        </p:nvSpPr>
        <p:spPr>
          <a:xfrm>
            <a:off x="652645" y="4764294"/>
            <a:ext cx="12311" cy="12311"/>
          </a:xfrm>
          <a:custGeom>
            <a:avLst/>
            <a:gdLst/>
            <a:ahLst/>
            <a:cxnLst/>
            <a:rect l="l" t="t" r="r" b="b"/>
            <a:pathLst>
              <a:path w="12311" h="12311">
                <a:moveTo>
                  <a:pt x="12311" y="0"/>
                </a:moveTo>
                <a:lnTo>
                  <a:pt x="0" y="12311"/>
                </a:lnTo>
              </a:path>
            </a:pathLst>
          </a:custGeom>
          <a:noFill/>
          <a:ln w="17463">
            <a:solidFill>
              <a:srgbClr val="FFFFFF"/>
            </a:solidFill>
            <a:prstDash val="solid"/>
          </a:ln>
        </p:spPr>
      </p:sp>
      <p:sp>
        <p:nvSpPr>
          <p:cNvPr id="29" name="Shape 26"/>
          <p:cNvSpPr/>
          <p:nvPr/>
        </p:nvSpPr>
        <p:spPr>
          <a:xfrm>
            <a:off x="763794" y="4653145"/>
            <a:ext cx="12311" cy="12311"/>
          </a:xfrm>
          <a:custGeom>
            <a:avLst/>
            <a:gdLst/>
            <a:ahLst/>
            <a:cxnLst/>
            <a:rect l="l" t="t" r="r" b="b"/>
            <a:pathLst>
              <a:path w="12311" h="12311">
                <a:moveTo>
                  <a:pt x="12311" y="0"/>
                </a:moveTo>
                <a:lnTo>
                  <a:pt x="0" y="12311"/>
                </a:lnTo>
              </a:path>
            </a:pathLst>
          </a:custGeom>
          <a:noFill/>
          <a:ln w="17463">
            <a:solidFill>
              <a:srgbClr val="FFFFFF"/>
            </a:solidFill>
            <a:prstDash val="solid"/>
          </a:ln>
        </p:spPr>
      </p:sp>
      <p:sp>
        <p:nvSpPr>
          <p:cNvPr id="30" name="Text 27"/>
          <p:cNvSpPr/>
          <p:nvPr/>
        </p:nvSpPr>
        <p:spPr>
          <a:xfrm>
            <a:off x="952500" y="4616969"/>
            <a:ext cx="11239500" cy="217170"/>
          </a:xfrm>
          <a:prstGeom prst="rect">
            <a:avLst/>
          </a:prstGeom>
          <a:noFill/>
          <a:ln/>
        </p:spPr>
        <p:txBody>
          <a:bodyPr wrap="none" lIns="0" tIns="0" rIns="0" bIns="0" rtlCol="0" anchor="t"/>
          <a:lstStyle/>
          <a:p>
            <a:pPr algn="l" indent="0" marL="0">
              <a:buNone/>
            </a:pPr>
            <a:r>
              <a:rPr lang="en-US" sz="1425" dirty="0">
                <a:solidFill>
                  <a:srgbClr val="FFFFFF"/>
                </a:solidFill>
                <a:latin typeface="Microsoft YaHei UI" pitchFamily="34" charset="0"/>
                <a:ea typeface="Microsoft YaHei" pitchFamily="34" charset="-122"/>
                <a:cs typeface="Microsoft YaHei UI" pitchFamily="34" charset="-120"/>
              </a:rPr>
              <a:t>How much you use by day, at what price, and how payback moves with it</a:t>
            </a:r>
            <a:endParaRPr lang="en-US" sz="1425" dirty="0">
              <a:latin typeface="Microsoft YaHei UI" pitchFamily="34" charset="0"/>
              <a:ea typeface="Microsoft YaHei" pitchFamily="34" charset="-122"/>
              <a:cs typeface="Microsoft YaHei UI" pitchFamily="34" charset="-120"/>
            </a:endParaRPr>
          </a:p>
        </p:txBody>
      </p:sp>
      <p:sp>
        <p:nvSpPr>
          <p:cNvPr id="31" name="Shape 28"/>
          <p:cNvSpPr/>
          <p:nvPr/>
        </p:nvSpPr>
        <p:spPr>
          <a:xfrm>
            <a:off x="679450" y="5109369"/>
            <a:ext cx="34925" cy="87313"/>
          </a:xfrm>
          <a:custGeom>
            <a:avLst/>
            <a:gdLst/>
            <a:ahLst/>
            <a:cxnLst/>
            <a:rect l="l" t="t" r="r" b="b"/>
            <a:pathLst>
              <a:path w="34925" h="87313">
                <a:moveTo>
                  <a:pt x="26194" y="0"/>
                </a:moveTo>
                <a:lnTo>
                  <a:pt x="0" y="43656"/>
                </a:lnTo>
                <a:lnTo>
                  <a:pt x="34925" y="43656"/>
                </a:lnTo>
                <a:lnTo>
                  <a:pt x="8731" y="87313"/>
                </a:lnTo>
              </a:path>
            </a:pathLst>
          </a:custGeom>
          <a:noFill/>
          <a:ln w="17463">
            <a:solidFill>
              <a:srgbClr val="FFFFFF"/>
            </a:solidFill>
            <a:prstDash val="solid"/>
          </a:ln>
        </p:spPr>
      </p:sp>
      <p:sp>
        <p:nvSpPr>
          <p:cNvPr id="32" name="Shape 29"/>
          <p:cNvSpPr/>
          <p:nvPr/>
        </p:nvSpPr>
        <p:spPr>
          <a:xfrm>
            <a:off x="723674" y="5100638"/>
            <a:ext cx="43089" cy="104775"/>
          </a:xfrm>
          <a:custGeom>
            <a:avLst/>
            <a:gdLst/>
            <a:ahLst/>
            <a:cxnLst/>
            <a:rect l="l" t="t" r="r" b="b"/>
            <a:pathLst>
              <a:path w="43089" h="104775">
                <a:moveTo>
                  <a:pt x="15638" y="0"/>
                </a:moveTo>
                <a:lnTo>
                  <a:pt x="25626" y="0"/>
                </a:lnTo>
                <a:arcTo hR="17463" wR="17463" stAng="16200000" swAng="5400000"/>
                <a:lnTo>
                  <a:pt x="43089" y="87313"/>
                </a:lnTo>
                <a:arcTo hR="17463" wR="17463" stAng="0" swAng="5400000"/>
                <a:lnTo>
                  <a:pt x="0" y="104775"/>
                </a:lnTo>
              </a:path>
            </a:pathLst>
          </a:custGeom>
          <a:noFill/>
          <a:ln w="17463">
            <a:solidFill>
              <a:srgbClr val="FFFFFF"/>
            </a:solidFill>
            <a:prstDash val="solid"/>
          </a:ln>
        </p:spPr>
      </p:sp>
      <p:sp>
        <p:nvSpPr>
          <p:cNvPr id="33" name="Shape 30"/>
          <p:cNvSpPr/>
          <p:nvPr/>
        </p:nvSpPr>
        <p:spPr>
          <a:xfrm>
            <a:off x="801688" y="5135562"/>
            <a:ext cx="6548" cy="34925"/>
          </a:xfrm>
          <a:custGeom>
            <a:avLst/>
            <a:gdLst/>
            <a:ahLst/>
            <a:cxnLst/>
            <a:rect l="l" t="t" r="r" b="b"/>
            <a:pathLst>
              <a:path w="6548" h="34925">
                <a:moveTo>
                  <a:pt x="0" y="34925"/>
                </a:moveTo>
                <a:lnTo>
                  <a:pt x="0" y="0"/>
                </a:lnTo>
              </a:path>
            </a:pathLst>
          </a:custGeom>
          <a:noFill/>
          <a:ln w="17463">
            <a:solidFill>
              <a:srgbClr val="FFFFFF"/>
            </a:solidFill>
            <a:prstDash val="solid"/>
          </a:ln>
        </p:spPr>
      </p:sp>
      <p:sp>
        <p:nvSpPr>
          <p:cNvPr id="34" name="Shape 31"/>
          <p:cNvSpPr/>
          <p:nvPr/>
        </p:nvSpPr>
        <p:spPr>
          <a:xfrm>
            <a:off x="627063" y="5100638"/>
            <a:ext cx="43097" cy="104775"/>
          </a:xfrm>
          <a:custGeom>
            <a:avLst/>
            <a:gdLst/>
            <a:ahLst/>
            <a:cxnLst/>
            <a:rect l="l" t="t" r="r" b="b"/>
            <a:pathLst>
              <a:path w="43097" h="104775">
                <a:moveTo>
                  <a:pt x="27416" y="104775"/>
                </a:moveTo>
                <a:lnTo>
                  <a:pt x="17463" y="104775"/>
                </a:lnTo>
                <a:arcTo hR="17463" wR="17463" stAng="5400000" swAng="5400000"/>
                <a:lnTo>
                  <a:pt x="0" y="17463"/>
                </a:lnTo>
                <a:arcTo hR="17463" wR="17463" stAng="10800000" swAng="5400000"/>
                <a:lnTo>
                  <a:pt x="43097" y="0"/>
                </a:lnTo>
              </a:path>
            </a:pathLst>
          </a:custGeom>
          <a:noFill/>
          <a:ln w="17463">
            <a:solidFill>
              <a:srgbClr val="FFFFFF"/>
            </a:solidFill>
            <a:prstDash val="solid"/>
          </a:ln>
        </p:spPr>
      </p:sp>
      <p:sp>
        <p:nvSpPr>
          <p:cNvPr id="35" name="Text 32"/>
          <p:cNvSpPr/>
          <p:nvPr/>
        </p:nvSpPr>
        <p:spPr>
          <a:xfrm>
            <a:off x="952500" y="5055119"/>
            <a:ext cx="11239500" cy="217170"/>
          </a:xfrm>
          <a:prstGeom prst="rect">
            <a:avLst/>
          </a:prstGeom>
          <a:noFill/>
          <a:ln/>
        </p:spPr>
        <p:txBody>
          <a:bodyPr wrap="none" lIns="0" tIns="0" rIns="0" bIns="0" rtlCol="0" anchor="t"/>
          <a:lstStyle/>
          <a:p>
            <a:pPr algn="l" indent="0" marL="0">
              <a:buNone/>
            </a:pPr>
            <a:r>
              <a:rPr lang="en-US" sz="1425" dirty="0">
                <a:solidFill>
                  <a:srgbClr val="FFFFFF"/>
                </a:solidFill>
                <a:latin typeface="Microsoft YaHei UI" pitchFamily="34" charset="0"/>
                <a:ea typeface="Microsoft YaHei" pitchFamily="34" charset="-122"/>
                <a:cs typeface="Microsoft YaHei UI" pitchFamily="34" charset="-120"/>
              </a:rPr>
              <a:t>The most storage can gross, and why that figure needs discounting</a:t>
            </a:r>
            <a:endParaRPr lang="en-US" sz="14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609600" y="347239"/>
            <a:ext cx="115824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l</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2983478" y="347239"/>
            <a:ext cx="9208522" cy="137160"/>
          </a:xfrm>
          <a:prstGeom prst="rect">
            <a:avLst/>
          </a:prstGeom>
          <a:noFill/>
          <a:ln/>
        </p:spPr>
        <p:txBody>
          <a:bodyPr wrap="none" lIns="0" tIns="0" rIns="0" bIns="0" rtlCol="0" anchor="t"/>
          <a:lstStyle/>
          <a:p>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y</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5" name="pptwise-slidenum-s0003"/>
          <p:cNvSpPr/>
          <p:nvPr/>
        </p:nvSpPr>
        <p:spPr>
          <a:xfrm>
            <a:off x="0" y="6481700"/>
            <a:ext cx="11391900" cy="148590"/>
          </a:xfrm>
          <a:prstGeom prst="rect">
            <a:avLst/>
          </a:prstGeom>
          <a:noFill/>
          <a:ln/>
        </p:spPr>
        <p:txBody>
          <a:bodyPr wrap="none" lIns="0" tIns="0" rIns="0" bIns="0" rtlCol="0" anchor="t"/>
          <a:lstStyle/>
          <a:p>
            <a:pPr algn="r" indent="0" marL="0">
              <a:buNone/>
            </a:pPr>
            <a:fld id="{B6F15528-21DE-4FAA-801E-634DDDAF4B2B}" type="slidenum">
              <a:rPr lang="en-US" sz="975" b="1" dirty="0">
                <a:solidFill>
                  <a:srgbClr val="55606A"/>
                </a:solidFill>
                <a:latin typeface="Microsoft YaHei UI" pitchFamily="34" charset="0"/>
                <a:ea typeface="Microsoft YaHei" pitchFamily="34" charset="-122"/>
                <a:cs typeface="Microsoft YaHei UI" pitchFamily="34" charset="-120"/>
              </a:rPr>
              <a:t>4</a:t>
            </a:fld>
            <a:endParaRPr lang="en-US" sz="975" dirty="0">
              <a:latin typeface="Microsoft YaHei UI" pitchFamily="34" charset="0"/>
              <a:ea typeface="Microsoft YaHei" pitchFamily="34" charset="-122"/>
              <a:cs typeface="Microsoft YaHei UI" pitchFamily="34" charset="-120"/>
            </a:endParaRPr>
          </a:p>
        </p:txBody>
      </p:sp>
      <p:sp>
        <p:nvSpPr>
          <p:cNvPr id="6" name="Shape 4"/>
          <p:cNvSpPr/>
          <p:nvPr/>
        </p:nvSpPr>
        <p:spPr>
          <a:xfrm>
            <a:off x="11849100" y="11239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7" name="Text 5"/>
          <p:cNvSpPr/>
          <p:nvPr/>
        </p:nvSpPr>
        <p:spPr>
          <a:xfrm rot="5400000">
            <a:off x="11696973" y="1487805"/>
            <a:ext cx="650136"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696700" y="205740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9" name="Text 7"/>
          <p:cNvSpPr/>
          <p:nvPr/>
        </p:nvSpPr>
        <p:spPr>
          <a:xfrm rot="5400000">
            <a:off x="11585783" y="2409825"/>
            <a:ext cx="720576"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N</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u</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m</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b</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e</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r</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s</a:t>
            </a:r>
            <a:endParaRPr lang="en-US" sz="1125"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849100" y="29908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1" name="Text 9"/>
          <p:cNvSpPr/>
          <p:nvPr/>
        </p:nvSpPr>
        <p:spPr>
          <a:xfrm rot="5400000">
            <a:off x="11872871" y="3354705"/>
            <a:ext cx="298340"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P</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n</a:t>
            </a:r>
            <a:endParaRPr lang="en-US" sz="97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11849100" y="39243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3" name="Text 11"/>
          <p:cNvSpPr/>
          <p:nvPr/>
        </p:nvSpPr>
        <p:spPr>
          <a:xfrm rot="5400000">
            <a:off x="11733476" y="4288155"/>
            <a:ext cx="577131"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v</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1849100" y="48577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5" name="Text 13"/>
          <p:cNvSpPr/>
          <p:nvPr/>
        </p:nvSpPr>
        <p:spPr>
          <a:xfrm rot="5400000">
            <a:off x="11785708" y="5221605"/>
            <a:ext cx="472667"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1040270"/>
            <a:ext cx="11582400" cy="365760"/>
          </a:xfrm>
          <a:prstGeom prst="rect">
            <a:avLst/>
          </a:prstGeom>
          <a:noFill/>
          <a:ln/>
        </p:spPr>
        <p:txBody>
          <a:bodyPr wrap="none" lIns="0" tIns="0" rIns="0" bIns="0" rtlCol="0" anchor="t"/>
          <a:lstStyle/>
          <a:p>
            <a:pPr algn="l" indent="0" marL="0">
              <a:buNone/>
            </a:pPr>
            <a:r>
              <a:rPr lang="en-US" sz="2400" b="1" dirty="0">
                <a:solidFill>
                  <a:srgbClr val="0E3B53"/>
                </a:solidFill>
                <a:latin typeface="Microsoft YaHei UI" pitchFamily="34" charset="0"/>
                <a:ea typeface="Microsoft YaHei" pitchFamily="34" charset="-122"/>
                <a:cs typeface="Microsoft YaHei UI" pitchFamily="34" charset="-120"/>
              </a:rPr>
              <a:t>Midday is now off-peak in Jiangsu and Zhejiang</a:t>
            </a:r>
            <a:endParaRPr lang="en-US" sz="2400" dirty="0">
              <a:latin typeface="Microsoft YaHei UI" pitchFamily="34" charset="0"/>
              <a:ea typeface="Microsoft YaHei" pitchFamily="34" charset="-122"/>
              <a:cs typeface="Microsoft YaHei UI" pitchFamily="34" charset="-120"/>
            </a:endParaRPr>
          </a:p>
        </p:txBody>
      </p:sp>
      <p:sp>
        <p:nvSpPr>
          <p:cNvPr id="17" name="Text 15"/>
          <p:cNvSpPr/>
          <p:nvPr/>
        </p:nvSpPr>
        <p:spPr>
          <a:xfrm>
            <a:off x="609600" y="2244883"/>
            <a:ext cx="11582400" cy="205740"/>
          </a:xfrm>
          <a:prstGeom prst="rect">
            <a:avLst/>
          </a:prstGeom>
          <a:noFill/>
          <a:ln/>
        </p:spPr>
        <p:txBody>
          <a:bodyPr wrap="none" lIns="0" tIns="0" rIns="0" bIns="0" rtlCol="0" anchor="t"/>
          <a:lstStyle/>
          <a:p>
            <a:pPr algn="l" indent="0" marL="0">
              <a:buNone/>
            </a:pPr>
            <a:r>
              <a:rPr lang="en-US" sz="1350" b="1" dirty="0">
                <a:solidFill>
                  <a:srgbClr val="14212B"/>
                </a:solidFill>
                <a:latin typeface="Microsoft YaHei UI" pitchFamily="34" charset="0"/>
                <a:ea typeface="Microsoft YaHei" pitchFamily="34" charset="-122"/>
                <a:cs typeface="Microsoft YaHei UI" pitchFamily="34" charset="-120"/>
              </a:rPr>
              <a:t>Jiangsu, Oct</a:t>
            </a:r>
            <a:endParaRPr lang="en-US" sz="1350" dirty="0">
              <a:latin typeface="Microsoft YaHei UI" pitchFamily="34" charset="0"/>
              <a:ea typeface="Microsoft YaHei" pitchFamily="34" charset="-122"/>
              <a:cs typeface="Microsoft YaHei UI" pitchFamily="34" charset="-120"/>
            </a:endParaRPr>
          </a:p>
        </p:txBody>
      </p:sp>
      <p:sp>
        <p:nvSpPr>
          <p:cNvPr id="18" name="Text 16"/>
          <p:cNvSpPr/>
          <p:nvPr/>
        </p:nvSpPr>
        <p:spPr>
          <a:xfrm>
            <a:off x="609600" y="252846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Jiangsu DRC No. 426 (2025)</a:t>
            </a:r>
            <a:endParaRPr lang="en-US" sz="900" dirty="0">
              <a:latin typeface="Microsoft YaHei UI" pitchFamily="34" charset="0"/>
              <a:ea typeface="Microsoft YaHei" pitchFamily="34" charset="-122"/>
              <a:cs typeface="Microsoft YaHei UI" pitchFamily="34" charset="-120"/>
            </a:endParaRPr>
          </a:p>
        </p:txBody>
      </p:sp>
      <p:sp>
        <p:nvSpPr>
          <p:cNvPr id="19" name="Shape 17"/>
          <p:cNvSpPr/>
          <p:nvPr/>
        </p:nvSpPr>
        <p:spPr>
          <a:xfrm>
            <a:off x="2867025" y="2152650"/>
            <a:ext cx="514350" cy="609600"/>
          </a:xfrm>
          <a:prstGeom prst="roundRect">
            <a:avLst>
              <a:gd name="adj" fmla="val 7407"/>
            </a:avLst>
          </a:prstGeom>
          <a:solidFill>
            <a:srgbClr val="8DBBD3"/>
          </a:solidFill>
          <a:ln/>
        </p:spPr>
      </p:sp>
      <p:sp>
        <p:nvSpPr>
          <p:cNvPr id="20" name="Text 18"/>
          <p:cNvSpPr/>
          <p:nvPr/>
        </p:nvSpPr>
        <p:spPr>
          <a:xfrm>
            <a:off x="0" y="2385950"/>
            <a:ext cx="6248400" cy="148590"/>
          </a:xfrm>
          <a:prstGeom prst="rect">
            <a:avLst/>
          </a:prstGeom>
          <a:noFill/>
          <a:ln/>
        </p:spPr>
        <p:txBody>
          <a:bodyPr wrap="none" lIns="0" tIns="0" rIns="0" bIns="0" rtlCol="0" anchor="t"/>
          <a:lstStyle/>
          <a:p>
            <a:pPr algn="ctr" indent="0" marL="0">
              <a:buNone/>
            </a:pPr>
            <a:r>
              <a:rPr lang="en-US" sz="975" b="1" dirty="0">
                <a:solidFill>
                  <a:srgbClr val="0E3B53"/>
                </a:solidFill>
                <a:latin typeface="Microsoft YaHei UI" pitchFamily="34" charset="0"/>
                <a:ea typeface="Microsoft YaHei" pitchFamily="34" charset="-122"/>
                <a:cs typeface="Microsoft YaHei UI" pitchFamily="34" charset="-120"/>
              </a:rPr>
              <a:t>Std</a:t>
            </a:r>
            <a:endParaRPr lang="en-US" sz="975" dirty="0">
              <a:latin typeface="Microsoft YaHei UI" pitchFamily="34" charset="0"/>
              <a:ea typeface="Microsoft YaHei" pitchFamily="34" charset="-122"/>
              <a:cs typeface="Microsoft YaHei UI" pitchFamily="34" charset="-120"/>
            </a:endParaRPr>
          </a:p>
        </p:txBody>
      </p:sp>
      <p:sp>
        <p:nvSpPr>
          <p:cNvPr id="21" name="Shape 19"/>
          <p:cNvSpPr/>
          <p:nvPr/>
        </p:nvSpPr>
        <p:spPr>
          <a:xfrm>
            <a:off x="3400425" y="2152650"/>
            <a:ext cx="1047750" cy="609600"/>
          </a:xfrm>
          <a:prstGeom prst="roundRect">
            <a:avLst>
              <a:gd name="adj" fmla="val 6250"/>
            </a:avLst>
          </a:prstGeom>
          <a:solidFill>
            <a:srgbClr val="D6E7EF"/>
          </a:solidFill>
          <a:ln/>
        </p:spPr>
      </p:sp>
      <p:sp>
        <p:nvSpPr>
          <p:cNvPr id="22" name="Text 20"/>
          <p:cNvSpPr/>
          <p:nvPr/>
        </p:nvSpPr>
        <p:spPr>
          <a:xfrm>
            <a:off x="0" y="2385950"/>
            <a:ext cx="7848600" cy="148590"/>
          </a:xfrm>
          <a:prstGeom prst="rect">
            <a:avLst/>
          </a:prstGeom>
          <a:noFill/>
          <a:ln/>
        </p:spPr>
        <p:txBody>
          <a:bodyPr wrap="none" lIns="0" tIns="0" rIns="0" bIns="0" rtlCol="0" anchor="t"/>
          <a:lstStyle/>
          <a:p>
            <a:pPr algn="ctr" indent="0" marL="0">
              <a:buNone/>
            </a:pPr>
            <a:r>
              <a:rPr lang="en-US" sz="975" b="1" dirty="0">
                <a:solidFill>
                  <a:srgbClr val="0E3B53"/>
                </a:solidFill>
                <a:latin typeface="Microsoft YaHei UI" pitchFamily="34" charset="0"/>
                <a:ea typeface="Microsoft YaHei" pitchFamily="34" charset="-122"/>
                <a:cs typeface="Microsoft YaHei UI" pitchFamily="34" charset="-120"/>
              </a:rPr>
              <a:t>Off</a:t>
            </a:r>
            <a:endParaRPr lang="en-US" sz="975" dirty="0">
              <a:latin typeface="Microsoft YaHei UI" pitchFamily="34" charset="0"/>
              <a:ea typeface="Microsoft YaHei" pitchFamily="34" charset="-122"/>
              <a:cs typeface="Microsoft YaHei UI" pitchFamily="34" charset="-120"/>
            </a:endParaRPr>
          </a:p>
        </p:txBody>
      </p:sp>
      <p:sp>
        <p:nvSpPr>
          <p:cNvPr id="23" name="Shape 21"/>
          <p:cNvSpPr/>
          <p:nvPr/>
        </p:nvSpPr>
        <p:spPr>
          <a:xfrm>
            <a:off x="4467225" y="2152650"/>
            <a:ext cx="1047750" cy="609600"/>
          </a:xfrm>
          <a:prstGeom prst="roundRect">
            <a:avLst>
              <a:gd name="adj" fmla="val 6250"/>
            </a:avLst>
          </a:prstGeom>
          <a:solidFill>
            <a:srgbClr val="8DBBD3"/>
          </a:solidFill>
          <a:ln/>
        </p:spPr>
      </p:sp>
      <p:sp>
        <p:nvSpPr>
          <p:cNvPr id="24" name="Text 22"/>
          <p:cNvSpPr/>
          <p:nvPr/>
        </p:nvSpPr>
        <p:spPr>
          <a:xfrm>
            <a:off x="0" y="2385950"/>
            <a:ext cx="9982200" cy="148590"/>
          </a:xfrm>
          <a:prstGeom prst="rect">
            <a:avLst/>
          </a:prstGeom>
          <a:noFill/>
          <a:ln/>
        </p:spPr>
        <p:txBody>
          <a:bodyPr wrap="none" lIns="0" tIns="0" rIns="0" bIns="0" rtlCol="0" anchor="t"/>
          <a:lstStyle/>
          <a:p>
            <a:pPr algn="ctr" indent="0" marL="0">
              <a:buNone/>
            </a:pPr>
            <a:r>
              <a:rPr lang="en-US" sz="975" b="1" dirty="0">
                <a:solidFill>
                  <a:srgbClr val="0E3B53"/>
                </a:solidFill>
                <a:latin typeface="Microsoft YaHei UI" pitchFamily="34" charset="0"/>
                <a:ea typeface="Microsoft YaHei" pitchFamily="34" charset="-122"/>
                <a:cs typeface="Microsoft YaHei UI" pitchFamily="34" charset="-120"/>
              </a:rPr>
              <a:t>Std</a:t>
            </a:r>
            <a:endParaRPr lang="en-US" sz="975" dirty="0">
              <a:latin typeface="Microsoft YaHei UI" pitchFamily="34" charset="0"/>
              <a:ea typeface="Microsoft YaHei" pitchFamily="34" charset="-122"/>
              <a:cs typeface="Microsoft YaHei UI" pitchFamily="34" charset="-120"/>
            </a:endParaRPr>
          </a:p>
        </p:txBody>
      </p:sp>
      <p:sp>
        <p:nvSpPr>
          <p:cNvPr id="25" name="Shape 23"/>
          <p:cNvSpPr/>
          <p:nvPr/>
        </p:nvSpPr>
        <p:spPr>
          <a:xfrm>
            <a:off x="5534025" y="2152650"/>
            <a:ext cx="1047750" cy="609600"/>
          </a:xfrm>
          <a:prstGeom prst="roundRect">
            <a:avLst>
              <a:gd name="adj" fmla="val 6250"/>
            </a:avLst>
          </a:prstGeom>
          <a:solidFill>
            <a:srgbClr val="D6E7EF"/>
          </a:solidFill>
          <a:ln/>
        </p:spPr>
      </p:sp>
      <p:sp>
        <p:nvSpPr>
          <p:cNvPr id="26" name="Text 24"/>
          <p:cNvSpPr/>
          <p:nvPr/>
        </p:nvSpPr>
        <p:spPr>
          <a:xfrm>
            <a:off x="0" y="2385950"/>
            <a:ext cx="12115800" cy="148590"/>
          </a:xfrm>
          <a:prstGeom prst="rect">
            <a:avLst/>
          </a:prstGeom>
          <a:noFill/>
          <a:ln/>
        </p:spPr>
        <p:txBody>
          <a:bodyPr wrap="none" lIns="0" tIns="0" rIns="0" bIns="0" rtlCol="0" anchor="t"/>
          <a:lstStyle/>
          <a:p>
            <a:pPr algn="ctr" indent="0" marL="0">
              <a:buNone/>
            </a:pPr>
            <a:r>
              <a:rPr lang="en-US" sz="975" b="1" dirty="0">
                <a:solidFill>
                  <a:srgbClr val="0E3B53"/>
                </a:solidFill>
                <a:latin typeface="Microsoft YaHei UI" pitchFamily="34" charset="0"/>
                <a:ea typeface="Microsoft YaHei" pitchFamily="34" charset="-122"/>
                <a:cs typeface="Microsoft YaHei UI" pitchFamily="34" charset="-120"/>
              </a:rPr>
              <a:t>Off</a:t>
            </a:r>
            <a:endParaRPr lang="en-US" sz="975" dirty="0">
              <a:latin typeface="Microsoft YaHei UI" pitchFamily="34" charset="0"/>
              <a:ea typeface="Microsoft YaHei" pitchFamily="34" charset="-122"/>
              <a:cs typeface="Microsoft YaHei UI" pitchFamily="34" charset="-120"/>
            </a:endParaRPr>
          </a:p>
        </p:txBody>
      </p:sp>
      <p:sp>
        <p:nvSpPr>
          <p:cNvPr id="27" name="Shape 25"/>
          <p:cNvSpPr/>
          <p:nvPr/>
        </p:nvSpPr>
        <p:spPr>
          <a:xfrm>
            <a:off x="6600825" y="2152650"/>
            <a:ext cx="247650" cy="609600"/>
          </a:xfrm>
          <a:prstGeom prst="roundRect">
            <a:avLst>
              <a:gd name="adj" fmla="val 15385"/>
            </a:avLst>
          </a:prstGeom>
          <a:solidFill>
            <a:srgbClr val="8DBBD3"/>
          </a:solidFill>
          <a:ln/>
        </p:spPr>
      </p:sp>
      <p:sp>
        <p:nvSpPr>
          <p:cNvPr id="28" name="Shape 26"/>
          <p:cNvSpPr/>
          <p:nvPr/>
        </p:nvSpPr>
        <p:spPr>
          <a:xfrm>
            <a:off x="6867525" y="2152650"/>
            <a:ext cx="1847850" cy="609600"/>
          </a:xfrm>
          <a:prstGeom prst="roundRect">
            <a:avLst>
              <a:gd name="adj" fmla="val 6250"/>
            </a:avLst>
          </a:prstGeom>
          <a:solidFill>
            <a:srgbClr val="2F6A8A"/>
          </a:solidFill>
          <a:ln/>
        </p:spPr>
      </p:sp>
      <p:sp>
        <p:nvSpPr>
          <p:cNvPr id="29" name="Text 27"/>
          <p:cNvSpPr/>
          <p:nvPr/>
        </p:nvSpPr>
        <p:spPr>
          <a:xfrm>
            <a:off x="3390900" y="2385950"/>
            <a:ext cx="8801100" cy="148590"/>
          </a:xfrm>
          <a:prstGeom prst="rect">
            <a:avLst/>
          </a:prstGeom>
          <a:noFill/>
          <a:ln/>
        </p:spPr>
        <p:txBody>
          <a:bodyPr wrap="none" lIns="0" tIns="0" rIns="0" bIns="0" rtlCol="0" anchor="t"/>
          <a:lstStyle/>
          <a:p>
            <a:pPr algn="ctr" indent="0" marL="0">
              <a:buNone/>
            </a:pPr>
            <a:r>
              <a:rPr lang="en-US" sz="975" b="1" dirty="0">
                <a:solidFill>
                  <a:srgbClr val="FFFFFF"/>
                </a:solidFill>
                <a:latin typeface="Microsoft YaHei UI" pitchFamily="34" charset="0"/>
                <a:ea typeface="Microsoft YaHei" pitchFamily="34" charset="-122"/>
                <a:cs typeface="Microsoft YaHei UI" pitchFamily="34" charset="-120"/>
              </a:rPr>
              <a:t>Peak</a:t>
            </a:r>
            <a:endParaRPr lang="en-US" sz="975" dirty="0">
              <a:latin typeface="Microsoft YaHei UI" pitchFamily="34" charset="0"/>
              <a:ea typeface="Microsoft YaHei" pitchFamily="34" charset="-122"/>
              <a:cs typeface="Microsoft YaHei UI" pitchFamily="34" charset="-120"/>
            </a:endParaRPr>
          </a:p>
        </p:txBody>
      </p:sp>
      <p:sp>
        <p:nvSpPr>
          <p:cNvPr id="30" name="Shape 28"/>
          <p:cNvSpPr/>
          <p:nvPr/>
        </p:nvSpPr>
        <p:spPr>
          <a:xfrm>
            <a:off x="8734425" y="2152650"/>
            <a:ext cx="514350" cy="609600"/>
          </a:xfrm>
          <a:prstGeom prst="roundRect">
            <a:avLst>
              <a:gd name="adj" fmla="val 7407"/>
            </a:avLst>
          </a:prstGeom>
          <a:solidFill>
            <a:srgbClr val="8DBBD3"/>
          </a:solidFill>
          <a:ln/>
        </p:spPr>
      </p:sp>
      <p:sp>
        <p:nvSpPr>
          <p:cNvPr id="31" name="Text 29"/>
          <p:cNvSpPr/>
          <p:nvPr/>
        </p:nvSpPr>
        <p:spPr>
          <a:xfrm>
            <a:off x="5791200" y="2385950"/>
            <a:ext cx="6400800" cy="148590"/>
          </a:xfrm>
          <a:prstGeom prst="rect">
            <a:avLst/>
          </a:prstGeom>
          <a:noFill/>
          <a:ln/>
        </p:spPr>
        <p:txBody>
          <a:bodyPr wrap="none" lIns="0" tIns="0" rIns="0" bIns="0" rtlCol="0" anchor="t"/>
          <a:lstStyle/>
          <a:p>
            <a:pPr algn="ctr" indent="0" marL="0">
              <a:buNone/>
            </a:pPr>
            <a:r>
              <a:rPr lang="en-US" sz="975" b="1" dirty="0">
                <a:solidFill>
                  <a:srgbClr val="0E3B53"/>
                </a:solidFill>
                <a:latin typeface="Microsoft YaHei UI" pitchFamily="34" charset="0"/>
                <a:ea typeface="Microsoft YaHei" pitchFamily="34" charset="-122"/>
                <a:cs typeface="Microsoft YaHei UI" pitchFamily="34" charset="-120"/>
              </a:rPr>
              <a:t>Std</a:t>
            </a:r>
            <a:endParaRPr lang="en-US" sz="975" dirty="0">
              <a:latin typeface="Microsoft YaHei UI" pitchFamily="34" charset="0"/>
              <a:ea typeface="Microsoft YaHei" pitchFamily="34" charset="-122"/>
              <a:cs typeface="Microsoft YaHei UI" pitchFamily="34" charset="-120"/>
            </a:endParaRPr>
          </a:p>
        </p:txBody>
      </p:sp>
      <p:sp>
        <p:nvSpPr>
          <p:cNvPr id="32" name="Text 30"/>
          <p:cNvSpPr/>
          <p:nvPr/>
        </p:nvSpPr>
        <p:spPr>
          <a:xfrm>
            <a:off x="609600" y="3197383"/>
            <a:ext cx="11582400" cy="205740"/>
          </a:xfrm>
          <a:prstGeom prst="rect">
            <a:avLst/>
          </a:prstGeom>
          <a:noFill/>
          <a:ln/>
        </p:spPr>
        <p:txBody>
          <a:bodyPr wrap="none" lIns="0" tIns="0" rIns="0" bIns="0" rtlCol="0" anchor="t"/>
          <a:lstStyle/>
          <a:p>
            <a:pPr algn="l" indent="0" marL="0">
              <a:buNone/>
            </a:pPr>
            <a:r>
              <a:rPr lang="en-US" sz="1350" b="1" dirty="0">
                <a:solidFill>
                  <a:srgbClr val="14212B"/>
                </a:solidFill>
                <a:latin typeface="Microsoft YaHei UI" pitchFamily="34" charset="0"/>
                <a:ea typeface="Microsoft YaHei" pitchFamily="34" charset="-122"/>
                <a:cs typeface="Microsoft YaHei UI" pitchFamily="34" charset="-120"/>
              </a:rPr>
              <a:t>Zhejiang, spring</a:t>
            </a:r>
            <a:endParaRPr lang="en-US" sz="1350" dirty="0">
              <a:latin typeface="Microsoft YaHei UI" pitchFamily="34" charset="0"/>
              <a:ea typeface="Microsoft YaHei" pitchFamily="34" charset="-122"/>
              <a:cs typeface="Microsoft YaHei UI" pitchFamily="34" charset="-120"/>
            </a:endParaRPr>
          </a:p>
        </p:txBody>
      </p:sp>
      <p:sp>
        <p:nvSpPr>
          <p:cNvPr id="33" name="Text 31"/>
          <p:cNvSpPr/>
          <p:nvPr/>
        </p:nvSpPr>
        <p:spPr>
          <a:xfrm>
            <a:off x="609600" y="348096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Zhejiang DRC No. 112 (2026)</a:t>
            </a:r>
            <a:endParaRPr lang="en-US" sz="900" dirty="0">
              <a:latin typeface="Microsoft YaHei UI" pitchFamily="34" charset="0"/>
              <a:ea typeface="Microsoft YaHei" pitchFamily="34" charset="-122"/>
              <a:cs typeface="Microsoft YaHei UI" pitchFamily="34" charset="-120"/>
            </a:endParaRPr>
          </a:p>
        </p:txBody>
      </p:sp>
      <p:sp>
        <p:nvSpPr>
          <p:cNvPr id="34" name="Shape 32"/>
          <p:cNvSpPr/>
          <p:nvPr/>
        </p:nvSpPr>
        <p:spPr>
          <a:xfrm>
            <a:off x="2867025" y="3105150"/>
            <a:ext cx="1847850" cy="609600"/>
          </a:xfrm>
          <a:prstGeom prst="roundRect">
            <a:avLst>
              <a:gd name="adj" fmla="val 6250"/>
            </a:avLst>
          </a:prstGeom>
          <a:solidFill>
            <a:srgbClr val="D6E7EF"/>
          </a:solidFill>
          <a:ln/>
        </p:spPr>
      </p:sp>
      <p:sp>
        <p:nvSpPr>
          <p:cNvPr id="35" name="Text 33"/>
          <p:cNvSpPr/>
          <p:nvPr/>
        </p:nvSpPr>
        <p:spPr>
          <a:xfrm>
            <a:off x="0" y="3338450"/>
            <a:ext cx="7581900" cy="148590"/>
          </a:xfrm>
          <a:prstGeom prst="rect">
            <a:avLst/>
          </a:prstGeom>
          <a:noFill/>
          <a:ln/>
        </p:spPr>
        <p:txBody>
          <a:bodyPr wrap="none" lIns="0" tIns="0" rIns="0" bIns="0" rtlCol="0" anchor="t"/>
          <a:lstStyle/>
          <a:p>
            <a:pPr algn="ctr" indent="0" marL="0">
              <a:buNone/>
            </a:pPr>
            <a:r>
              <a:rPr lang="en-US" sz="975" b="1" dirty="0">
                <a:solidFill>
                  <a:srgbClr val="0E3B53"/>
                </a:solidFill>
                <a:latin typeface="Microsoft YaHei UI" pitchFamily="34" charset="0"/>
                <a:ea typeface="Microsoft YaHei" pitchFamily="34" charset="-122"/>
                <a:cs typeface="Microsoft YaHei UI" pitchFamily="34" charset="-120"/>
              </a:rPr>
              <a:t>Off</a:t>
            </a:r>
            <a:endParaRPr lang="en-US" sz="975" dirty="0">
              <a:latin typeface="Microsoft YaHei UI" pitchFamily="34" charset="0"/>
              <a:ea typeface="Microsoft YaHei" pitchFamily="34" charset="-122"/>
              <a:cs typeface="Microsoft YaHei UI" pitchFamily="34" charset="-120"/>
            </a:endParaRPr>
          </a:p>
        </p:txBody>
      </p:sp>
      <p:sp>
        <p:nvSpPr>
          <p:cNvPr id="36" name="Shape 34"/>
          <p:cNvSpPr/>
          <p:nvPr/>
        </p:nvSpPr>
        <p:spPr>
          <a:xfrm>
            <a:off x="4733925" y="3105150"/>
            <a:ext cx="1047750" cy="609600"/>
          </a:xfrm>
          <a:prstGeom prst="roundRect">
            <a:avLst>
              <a:gd name="adj" fmla="val 6250"/>
            </a:avLst>
          </a:prstGeom>
          <a:solidFill>
            <a:srgbClr val="8DBBD3"/>
          </a:solidFill>
          <a:ln/>
        </p:spPr>
      </p:sp>
      <p:sp>
        <p:nvSpPr>
          <p:cNvPr id="37" name="Text 35"/>
          <p:cNvSpPr/>
          <p:nvPr/>
        </p:nvSpPr>
        <p:spPr>
          <a:xfrm>
            <a:off x="0" y="3338450"/>
            <a:ext cx="10515600" cy="148590"/>
          </a:xfrm>
          <a:prstGeom prst="rect">
            <a:avLst/>
          </a:prstGeom>
          <a:noFill/>
          <a:ln/>
        </p:spPr>
        <p:txBody>
          <a:bodyPr wrap="none" lIns="0" tIns="0" rIns="0" bIns="0" rtlCol="0" anchor="t"/>
          <a:lstStyle/>
          <a:p>
            <a:pPr algn="ctr" indent="0" marL="0">
              <a:buNone/>
            </a:pPr>
            <a:r>
              <a:rPr lang="en-US" sz="975" b="1" dirty="0">
                <a:solidFill>
                  <a:srgbClr val="0E3B53"/>
                </a:solidFill>
                <a:latin typeface="Microsoft YaHei UI" pitchFamily="34" charset="0"/>
                <a:ea typeface="Microsoft YaHei" pitchFamily="34" charset="-122"/>
                <a:cs typeface="Microsoft YaHei UI" pitchFamily="34" charset="-120"/>
              </a:rPr>
              <a:t>Std</a:t>
            </a:r>
            <a:endParaRPr lang="en-US" sz="975" dirty="0">
              <a:latin typeface="Microsoft YaHei UI" pitchFamily="34" charset="0"/>
              <a:ea typeface="Microsoft YaHei" pitchFamily="34" charset="-122"/>
              <a:cs typeface="Microsoft YaHei UI" pitchFamily="34" charset="-120"/>
            </a:endParaRPr>
          </a:p>
        </p:txBody>
      </p:sp>
      <p:sp>
        <p:nvSpPr>
          <p:cNvPr id="38" name="Shape 36"/>
          <p:cNvSpPr/>
          <p:nvPr/>
        </p:nvSpPr>
        <p:spPr>
          <a:xfrm>
            <a:off x="5800725" y="3105150"/>
            <a:ext cx="781050" cy="609600"/>
          </a:xfrm>
          <a:prstGeom prst="roundRect">
            <a:avLst>
              <a:gd name="adj" fmla="val 6250"/>
            </a:avLst>
          </a:prstGeom>
          <a:solidFill>
            <a:srgbClr val="D6E7EF"/>
          </a:solidFill>
          <a:ln/>
        </p:spPr>
      </p:sp>
      <p:sp>
        <p:nvSpPr>
          <p:cNvPr id="39" name="Text 37"/>
          <p:cNvSpPr/>
          <p:nvPr/>
        </p:nvSpPr>
        <p:spPr>
          <a:xfrm>
            <a:off x="190500" y="3338450"/>
            <a:ext cx="12001500" cy="148590"/>
          </a:xfrm>
          <a:prstGeom prst="rect">
            <a:avLst/>
          </a:prstGeom>
          <a:noFill/>
          <a:ln/>
        </p:spPr>
        <p:txBody>
          <a:bodyPr wrap="none" lIns="0" tIns="0" rIns="0" bIns="0" rtlCol="0" anchor="t"/>
          <a:lstStyle/>
          <a:p>
            <a:pPr algn="ctr" indent="0" marL="0">
              <a:buNone/>
            </a:pPr>
            <a:r>
              <a:rPr lang="en-US" sz="975" b="1" dirty="0">
                <a:solidFill>
                  <a:srgbClr val="0E3B53"/>
                </a:solidFill>
                <a:latin typeface="Microsoft YaHei UI" pitchFamily="34" charset="0"/>
                <a:ea typeface="Microsoft YaHei" pitchFamily="34" charset="-122"/>
                <a:cs typeface="Microsoft YaHei UI" pitchFamily="34" charset="-120"/>
              </a:rPr>
              <a:t>Off</a:t>
            </a:r>
            <a:endParaRPr lang="en-US" sz="975" dirty="0">
              <a:latin typeface="Microsoft YaHei UI" pitchFamily="34" charset="0"/>
              <a:ea typeface="Microsoft YaHei" pitchFamily="34" charset="-122"/>
              <a:cs typeface="Microsoft YaHei UI" pitchFamily="34" charset="-120"/>
            </a:endParaRPr>
          </a:p>
        </p:txBody>
      </p:sp>
      <p:sp>
        <p:nvSpPr>
          <p:cNvPr id="40" name="Shape 38"/>
          <p:cNvSpPr/>
          <p:nvPr/>
        </p:nvSpPr>
        <p:spPr>
          <a:xfrm>
            <a:off x="6600825" y="3105150"/>
            <a:ext cx="514350" cy="609600"/>
          </a:xfrm>
          <a:prstGeom prst="roundRect">
            <a:avLst>
              <a:gd name="adj" fmla="val 7407"/>
            </a:avLst>
          </a:prstGeom>
          <a:solidFill>
            <a:srgbClr val="8DBBD3"/>
          </a:solidFill>
          <a:ln/>
        </p:spPr>
      </p:sp>
      <p:sp>
        <p:nvSpPr>
          <p:cNvPr id="41" name="Text 39"/>
          <p:cNvSpPr/>
          <p:nvPr/>
        </p:nvSpPr>
        <p:spPr>
          <a:xfrm>
            <a:off x="1524000" y="3338450"/>
            <a:ext cx="10668000" cy="148590"/>
          </a:xfrm>
          <a:prstGeom prst="rect">
            <a:avLst/>
          </a:prstGeom>
          <a:noFill/>
          <a:ln/>
        </p:spPr>
        <p:txBody>
          <a:bodyPr wrap="none" lIns="0" tIns="0" rIns="0" bIns="0" rtlCol="0" anchor="t"/>
          <a:lstStyle/>
          <a:p>
            <a:pPr algn="ctr" indent="0" marL="0">
              <a:buNone/>
            </a:pPr>
            <a:r>
              <a:rPr lang="en-US" sz="975" b="1" dirty="0">
                <a:solidFill>
                  <a:srgbClr val="0E3B53"/>
                </a:solidFill>
                <a:latin typeface="Microsoft YaHei UI" pitchFamily="34" charset="0"/>
                <a:ea typeface="Microsoft YaHei" pitchFamily="34" charset="-122"/>
                <a:cs typeface="Microsoft YaHei UI" pitchFamily="34" charset="-120"/>
              </a:rPr>
              <a:t>Std</a:t>
            </a:r>
            <a:endParaRPr lang="en-US" sz="975" dirty="0">
              <a:latin typeface="Microsoft YaHei UI" pitchFamily="34" charset="0"/>
              <a:ea typeface="Microsoft YaHei" pitchFamily="34" charset="-122"/>
              <a:cs typeface="Microsoft YaHei UI" pitchFamily="34" charset="-120"/>
            </a:endParaRPr>
          </a:p>
        </p:txBody>
      </p:sp>
      <p:sp>
        <p:nvSpPr>
          <p:cNvPr id="42" name="Shape 40"/>
          <p:cNvSpPr/>
          <p:nvPr/>
        </p:nvSpPr>
        <p:spPr>
          <a:xfrm>
            <a:off x="7134225" y="3105150"/>
            <a:ext cx="1847850" cy="609600"/>
          </a:xfrm>
          <a:prstGeom prst="roundRect">
            <a:avLst>
              <a:gd name="adj" fmla="val 6250"/>
            </a:avLst>
          </a:prstGeom>
          <a:solidFill>
            <a:srgbClr val="2F6A8A"/>
          </a:solidFill>
          <a:ln/>
        </p:spPr>
      </p:sp>
      <p:sp>
        <p:nvSpPr>
          <p:cNvPr id="43" name="Text 41"/>
          <p:cNvSpPr/>
          <p:nvPr/>
        </p:nvSpPr>
        <p:spPr>
          <a:xfrm>
            <a:off x="3924300" y="3338450"/>
            <a:ext cx="8267700" cy="148590"/>
          </a:xfrm>
          <a:prstGeom prst="rect">
            <a:avLst/>
          </a:prstGeom>
          <a:noFill/>
          <a:ln/>
        </p:spPr>
        <p:txBody>
          <a:bodyPr wrap="none" lIns="0" tIns="0" rIns="0" bIns="0" rtlCol="0" anchor="t"/>
          <a:lstStyle/>
          <a:p>
            <a:pPr algn="ctr" indent="0" marL="0">
              <a:buNone/>
            </a:pPr>
            <a:r>
              <a:rPr lang="en-US" sz="975" b="1" dirty="0">
                <a:solidFill>
                  <a:srgbClr val="FFFFFF"/>
                </a:solidFill>
                <a:latin typeface="Microsoft YaHei UI" pitchFamily="34" charset="0"/>
                <a:ea typeface="Microsoft YaHei" pitchFamily="34" charset="-122"/>
                <a:cs typeface="Microsoft YaHei UI" pitchFamily="34" charset="-120"/>
              </a:rPr>
              <a:t>Peak</a:t>
            </a:r>
            <a:endParaRPr lang="en-US" sz="975" dirty="0">
              <a:latin typeface="Microsoft YaHei UI" pitchFamily="34" charset="0"/>
              <a:ea typeface="Microsoft YaHei" pitchFamily="34" charset="-122"/>
              <a:cs typeface="Microsoft YaHei UI" pitchFamily="34" charset="-120"/>
            </a:endParaRPr>
          </a:p>
        </p:txBody>
      </p:sp>
      <p:sp>
        <p:nvSpPr>
          <p:cNvPr id="44" name="Shape 42"/>
          <p:cNvSpPr/>
          <p:nvPr/>
        </p:nvSpPr>
        <p:spPr>
          <a:xfrm>
            <a:off x="9001125" y="3105150"/>
            <a:ext cx="247650" cy="609600"/>
          </a:xfrm>
          <a:prstGeom prst="roundRect">
            <a:avLst>
              <a:gd name="adj" fmla="val 15385"/>
            </a:avLst>
          </a:prstGeom>
          <a:solidFill>
            <a:srgbClr val="8DBBD3"/>
          </a:solidFill>
          <a:ln/>
        </p:spPr>
      </p:sp>
      <p:sp>
        <p:nvSpPr>
          <p:cNvPr id="45" name="Text 43"/>
          <p:cNvSpPr/>
          <p:nvPr/>
        </p:nvSpPr>
        <p:spPr>
          <a:xfrm>
            <a:off x="609600" y="4149883"/>
            <a:ext cx="11582400" cy="205740"/>
          </a:xfrm>
          <a:prstGeom prst="rect">
            <a:avLst/>
          </a:prstGeom>
          <a:noFill/>
          <a:ln/>
        </p:spPr>
        <p:txBody>
          <a:bodyPr wrap="none" lIns="0" tIns="0" rIns="0" bIns="0" rtlCol="0" anchor="t"/>
          <a:lstStyle/>
          <a:p>
            <a:pPr algn="l" indent="0" marL="0">
              <a:buNone/>
            </a:pPr>
            <a:r>
              <a:rPr lang="en-US" sz="1350" b="1" dirty="0">
                <a:solidFill>
                  <a:srgbClr val="14212B"/>
                </a:solidFill>
                <a:latin typeface="Microsoft YaHei UI" pitchFamily="34" charset="0"/>
                <a:ea typeface="Microsoft YaHei" pitchFamily="34" charset="-122"/>
                <a:cs typeface="Microsoft YaHei UI" pitchFamily="34" charset="-120"/>
              </a:rPr>
              <a:t>Shantou, Sep</a:t>
            </a:r>
            <a:endParaRPr lang="en-US" sz="1350" dirty="0">
              <a:latin typeface="Microsoft YaHei UI" pitchFamily="34" charset="0"/>
              <a:ea typeface="Microsoft YaHei" pitchFamily="34" charset="-122"/>
              <a:cs typeface="Microsoft YaHei UI" pitchFamily="34" charset="-120"/>
            </a:endParaRPr>
          </a:p>
        </p:txBody>
      </p:sp>
      <p:sp>
        <p:nvSpPr>
          <p:cNvPr id="46" name="Text 44"/>
          <p:cNvSpPr/>
          <p:nvPr/>
        </p:nvSpPr>
        <p:spPr>
          <a:xfrm>
            <a:off x="609600" y="443346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Guangdong DRC No. 331 (2021)</a:t>
            </a:r>
            <a:endParaRPr lang="en-US" sz="900" dirty="0">
              <a:latin typeface="Microsoft YaHei UI" pitchFamily="34" charset="0"/>
              <a:ea typeface="Microsoft YaHei" pitchFamily="34" charset="-122"/>
              <a:cs typeface="Microsoft YaHei UI" pitchFamily="34" charset="-120"/>
            </a:endParaRPr>
          </a:p>
        </p:txBody>
      </p:sp>
      <p:sp>
        <p:nvSpPr>
          <p:cNvPr id="47" name="Shape 45"/>
          <p:cNvSpPr/>
          <p:nvPr/>
        </p:nvSpPr>
        <p:spPr>
          <a:xfrm>
            <a:off x="2867025" y="4057650"/>
            <a:ext cx="2114550" cy="609600"/>
          </a:xfrm>
          <a:prstGeom prst="roundRect">
            <a:avLst>
              <a:gd name="adj" fmla="val 6250"/>
            </a:avLst>
          </a:prstGeom>
          <a:solidFill>
            <a:srgbClr val="D6E7EF"/>
          </a:solidFill>
          <a:ln/>
        </p:spPr>
      </p:sp>
      <p:sp>
        <p:nvSpPr>
          <p:cNvPr id="48" name="Text 46"/>
          <p:cNvSpPr/>
          <p:nvPr/>
        </p:nvSpPr>
        <p:spPr>
          <a:xfrm>
            <a:off x="0" y="4290950"/>
            <a:ext cx="7848600" cy="148590"/>
          </a:xfrm>
          <a:prstGeom prst="rect">
            <a:avLst/>
          </a:prstGeom>
          <a:noFill/>
          <a:ln/>
        </p:spPr>
        <p:txBody>
          <a:bodyPr wrap="none" lIns="0" tIns="0" rIns="0" bIns="0" rtlCol="0" anchor="t"/>
          <a:lstStyle/>
          <a:p>
            <a:pPr algn="ctr" indent="0" marL="0">
              <a:buNone/>
            </a:pPr>
            <a:r>
              <a:rPr lang="en-US" sz="975" b="1" dirty="0">
                <a:solidFill>
                  <a:srgbClr val="0E3B53"/>
                </a:solidFill>
                <a:latin typeface="Microsoft YaHei UI" pitchFamily="34" charset="0"/>
                <a:ea typeface="Microsoft YaHei" pitchFamily="34" charset="-122"/>
                <a:cs typeface="Microsoft YaHei UI" pitchFamily="34" charset="-120"/>
              </a:rPr>
              <a:t>Off</a:t>
            </a:r>
            <a:endParaRPr lang="en-US" sz="975" dirty="0">
              <a:latin typeface="Microsoft YaHei UI" pitchFamily="34" charset="0"/>
              <a:ea typeface="Microsoft YaHei" pitchFamily="34" charset="-122"/>
              <a:cs typeface="Microsoft YaHei UI" pitchFamily="34" charset="-120"/>
            </a:endParaRPr>
          </a:p>
        </p:txBody>
      </p:sp>
      <p:sp>
        <p:nvSpPr>
          <p:cNvPr id="49" name="Shape 47"/>
          <p:cNvSpPr/>
          <p:nvPr/>
        </p:nvSpPr>
        <p:spPr>
          <a:xfrm>
            <a:off x="5000625" y="4057650"/>
            <a:ext cx="514350" cy="609600"/>
          </a:xfrm>
          <a:prstGeom prst="roundRect">
            <a:avLst>
              <a:gd name="adj" fmla="val 7407"/>
            </a:avLst>
          </a:prstGeom>
          <a:solidFill>
            <a:srgbClr val="8DBBD3"/>
          </a:solidFill>
          <a:ln/>
        </p:spPr>
      </p:sp>
      <p:sp>
        <p:nvSpPr>
          <p:cNvPr id="50" name="Text 48"/>
          <p:cNvSpPr/>
          <p:nvPr/>
        </p:nvSpPr>
        <p:spPr>
          <a:xfrm>
            <a:off x="0" y="4290950"/>
            <a:ext cx="10515600" cy="148590"/>
          </a:xfrm>
          <a:prstGeom prst="rect">
            <a:avLst/>
          </a:prstGeom>
          <a:noFill/>
          <a:ln/>
        </p:spPr>
        <p:txBody>
          <a:bodyPr wrap="none" lIns="0" tIns="0" rIns="0" bIns="0" rtlCol="0" anchor="t"/>
          <a:lstStyle/>
          <a:p>
            <a:pPr algn="ctr" indent="0" marL="0">
              <a:buNone/>
            </a:pPr>
            <a:r>
              <a:rPr lang="en-US" sz="975" b="1" dirty="0">
                <a:solidFill>
                  <a:srgbClr val="0E3B53"/>
                </a:solidFill>
                <a:latin typeface="Microsoft YaHei UI" pitchFamily="34" charset="0"/>
                <a:ea typeface="Microsoft YaHei" pitchFamily="34" charset="-122"/>
                <a:cs typeface="Microsoft YaHei UI" pitchFamily="34" charset="-120"/>
              </a:rPr>
              <a:t>Std</a:t>
            </a:r>
            <a:endParaRPr lang="en-US" sz="975" dirty="0">
              <a:latin typeface="Microsoft YaHei UI" pitchFamily="34" charset="0"/>
              <a:ea typeface="Microsoft YaHei" pitchFamily="34" charset="-122"/>
              <a:cs typeface="Microsoft YaHei UI" pitchFamily="34" charset="-120"/>
            </a:endParaRPr>
          </a:p>
        </p:txBody>
      </p:sp>
      <p:sp>
        <p:nvSpPr>
          <p:cNvPr id="51" name="Shape 49"/>
          <p:cNvSpPr/>
          <p:nvPr/>
        </p:nvSpPr>
        <p:spPr>
          <a:xfrm>
            <a:off x="5534025" y="4057650"/>
            <a:ext cx="247650" cy="609600"/>
          </a:xfrm>
          <a:prstGeom prst="roundRect">
            <a:avLst>
              <a:gd name="adj" fmla="val 15385"/>
            </a:avLst>
          </a:prstGeom>
          <a:solidFill>
            <a:srgbClr val="2F6A8A"/>
          </a:solidFill>
          <a:ln/>
        </p:spPr>
      </p:sp>
      <p:sp>
        <p:nvSpPr>
          <p:cNvPr id="52" name="Shape 50"/>
          <p:cNvSpPr/>
          <p:nvPr/>
        </p:nvSpPr>
        <p:spPr>
          <a:xfrm>
            <a:off x="5800725" y="4057650"/>
            <a:ext cx="247650" cy="609600"/>
          </a:xfrm>
          <a:prstGeom prst="roundRect">
            <a:avLst>
              <a:gd name="adj" fmla="val 15385"/>
            </a:avLst>
          </a:prstGeom>
          <a:solidFill>
            <a:srgbClr val="0E3B53"/>
          </a:solidFill>
          <a:ln/>
        </p:spPr>
      </p:sp>
      <p:sp>
        <p:nvSpPr>
          <p:cNvPr id="53" name="Shape 51"/>
          <p:cNvSpPr/>
          <p:nvPr/>
        </p:nvSpPr>
        <p:spPr>
          <a:xfrm>
            <a:off x="6067425" y="4057650"/>
            <a:ext cx="514350" cy="609600"/>
          </a:xfrm>
          <a:prstGeom prst="roundRect">
            <a:avLst>
              <a:gd name="adj" fmla="val 7407"/>
            </a:avLst>
          </a:prstGeom>
          <a:solidFill>
            <a:srgbClr val="8DBBD3"/>
          </a:solidFill>
          <a:ln/>
        </p:spPr>
      </p:sp>
      <p:sp>
        <p:nvSpPr>
          <p:cNvPr id="54" name="Text 52"/>
          <p:cNvSpPr/>
          <p:nvPr/>
        </p:nvSpPr>
        <p:spPr>
          <a:xfrm>
            <a:off x="457200" y="4290950"/>
            <a:ext cx="11734800" cy="148590"/>
          </a:xfrm>
          <a:prstGeom prst="rect">
            <a:avLst/>
          </a:prstGeom>
          <a:noFill/>
          <a:ln/>
        </p:spPr>
        <p:txBody>
          <a:bodyPr wrap="none" lIns="0" tIns="0" rIns="0" bIns="0" rtlCol="0" anchor="t"/>
          <a:lstStyle/>
          <a:p>
            <a:pPr algn="ctr" indent="0" marL="0">
              <a:buNone/>
            </a:pPr>
            <a:r>
              <a:rPr lang="en-US" sz="975" b="1" dirty="0">
                <a:solidFill>
                  <a:srgbClr val="0E3B53"/>
                </a:solidFill>
                <a:latin typeface="Microsoft YaHei UI" pitchFamily="34" charset="0"/>
                <a:ea typeface="Microsoft YaHei" pitchFamily="34" charset="-122"/>
                <a:cs typeface="Microsoft YaHei UI" pitchFamily="34" charset="-120"/>
              </a:rPr>
              <a:t>Std</a:t>
            </a:r>
            <a:endParaRPr lang="en-US" sz="975" dirty="0">
              <a:latin typeface="Microsoft YaHei UI" pitchFamily="34" charset="0"/>
              <a:ea typeface="Microsoft YaHei" pitchFamily="34" charset="-122"/>
              <a:cs typeface="Microsoft YaHei UI" pitchFamily="34" charset="-120"/>
            </a:endParaRPr>
          </a:p>
        </p:txBody>
      </p:sp>
      <p:sp>
        <p:nvSpPr>
          <p:cNvPr id="55" name="Shape 53"/>
          <p:cNvSpPr/>
          <p:nvPr/>
        </p:nvSpPr>
        <p:spPr>
          <a:xfrm>
            <a:off x="6600825" y="4057650"/>
            <a:ext cx="247650" cy="609600"/>
          </a:xfrm>
          <a:prstGeom prst="roundRect">
            <a:avLst>
              <a:gd name="adj" fmla="val 15385"/>
            </a:avLst>
          </a:prstGeom>
          <a:solidFill>
            <a:srgbClr val="2F6A8A"/>
          </a:solidFill>
          <a:ln/>
        </p:spPr>
      </p:sp>
      <p:sp>
        <p:nvSpPr>
          <p:cNvPr id="56" name="Shape 54"/>
          <p:cNvSpPr/>
          <p:nvPr/>
        </p:nvSpPr>
        <p:spPr>
          <a:xfrm>
            <a:off x="6867525" y="4057650"/>
            <a:ext cx="514350" cy="609600"/>
          </a:xfrm>
          <a:prstGeom prst="roundRect">
            <a:avLst>
              <a:gd name="adj" fmla="val 7407"/>
            </a:avLst>
          </a:prstGeom>
          <a:solidFill>
            <a:srgbClr val="0E3B53"/>
          </a:solidFill>
          <a:ln/>
        </p:spPr>
      </p:sp>
      <p:sp>
        <p:nvSpPr>
          <p:cNvPr id="57" name="Text 55"/>
          <p:cNvSpPr/>
          <p:nvPr/>
        </p:nvSpPr>
        <p:spPr>
          <a:xfrm>
            <a:off x="2057400" y="4290950"/>
            <a:ext cx="10134600" cy="148590"/>
          </a:xfrm>
          <a:prstGeom prst="rect">
            <a:avLst/>
          </a:prstGeom>
          <a:noFill/>
          <a:ln/>
        </p:spPr>
        <p:txBody>
          <a:bodyPr wrap="none" lIns="0" tIns="0" rIns="0" bIns="0" rtlCol="0" anchor="t"/>
          <a:lstStyle/>
          <a:p>
            <a:pPr algn="ctr" indent="0" marL="0">
              <a:buNone/>
            </a:pPr>
            <a:r>
              <a:rPr lang="en-US" sz="975" b="1" dirty="0">
                <a:solidFill>
                  <a:srgbClr val="FFFFFF"/>
                </a:solidFill>
                <a:latin typeface="Microsoft YaHei UI" pitchFamily="34" charset="0"/>
                <a:ea typeface="Microsoft YaHei" pitchFamily="34" charset="-122"/>
                <a:cs typeface="Microsoft YaHei UI" pitchFamily="34" charset="-120"/>
              </a:rPr>
              <a:t>Top</a:t>
            </a:r>
            <a:endParaRPr lang="en-US" sz="975" dirty="0">
              <a:latin typeface="Microsoft YaHei UI" pitchFamily="34" charset="0"/>
              <a:ea typeface="Microsoft YaHei" pitchFamily="34" charset="-122"/>
              <a:cs typeface="Microsoft YaHei UI" pitchFamily="34" charset="-120"/>
            </a:endParaRPr>
          </a:p>
        </p:txBody>
      </p:sp>
      <p:sp>
        <p:nvSpPr>
          <p:cNvPr id="58" name="Shape 56"/>
          <p:cNvSpPr/>
          <p:nvPr/>
        </p:nvSpPr>
        <p:spPr>
          <a:xfrm>
            <a:off x="7400925" y="4057650"/>
            <a:ext cx="514350" cy="609600"/>
          </a:xfrm>
          <a:prstGeom prst="roundRect">
            <a:avLst>
              <a:gd name="adj" fmla="val 7407"/>
            </a:avLst>
          </a:prstGeom>
          <a:solidFill>
            <a:srgbClr val="2F6A8A"/>
          </a:solidFill>
          <a:ln/>
        </p:spPr>
      </p:sp>
      <p:sp>
        <p:nvSpPr>
          <p:cNvPr id="59" name="Text 57"/>
          <p:cNvSpPr/>
          <p:nvPr/>
        </p:nvSpPr>
        <p:spPr>
          <a:xfrm>
            <a:off x="3124200" y="4290950"/>
            <a:ext cx="9067800" cy="148590"/>
          </a:xfrm>
          <a:prstGeom prst="rect">
            <a:avLst/>
          </a:prstGeom>
          <a:noFill/>
          <a:ln/>
        </p:spPr>
        <p:txBody>
          <a:bodyPr wrap="none" lIns="0" tIns="0" rIns="0" bIns="0" rtlCol="0" anchor="t"/>
          <a:lstStyle/>
          <a:p>
            <a:pPr algn="ctr" indent="0" marL="0">
              <a:buNone/>
            </a:pPr>
            <a:r>
              <a:rPr lang="en-US" sz="975" b="1" dirty="0">
                <a:solidFill>
                  <a:srgbClr val="FFFFFF"/>
                </a:solidFill>
                <a:latin typeface="Microsoft YaHei UI" pitchFamily="34" charset="0"/>
                <a:ea typeface="Microsoft YaHei" pitchFamily="34" charset="-122"/>
                <a:cs typeface="Microsoft YaHei UI" pitchFamily="34" charset="-120"/>
              </a:rPr>
              <a:t>Peak</a:t>
            </a:r>
            <a:endParaRPr lang="en-US" sz="975" dirty="0">
              <a:latin typeface="Microsoft YaHei UI" pitchFamily="34" charset="0"/>
              <a:ea typeface="Microsoft YaHei" pitchFamily="34" charset="-122"/>
              <a:cs typeface="Microsoft YaHei UI" pitchFamily="34" charset="-120"/>
            </a:endParaRPr>
          </a:p>
        </p:txBody>
      </p:sp>
      <p:sp>
        <p:nvSpPr>
          <p:cNvPr id="60" name="Shape 58"/>
          <p:cNvSpPr/>
          <p:nvPr/>
        </p:nvSpPr>
        <p:spPr>
          <a:xfrm>
            <a:off x="7934325" y="4057650"/>
            <a:ext cx="1314450" cy="609600"/>
          </a:xfrm>
          <a:prstGeom prst="roundRect">
            <a:avLst>
              <a:gd name="adj" fmla="val 6250"/>
            </a:avLst>
          </a:prstGeom>
          <a:solidFill>
            <a:srgbClr val="8DBBD3"/>
          </a:solidFill>
          <a:ln/>
        </p:spPr>
      </p:sp>
      <p:sp>
        <p:nvSpPr>
          <p:cNvPr id="61" name="Text 59"/>
          <p:cNvSpPr/>
          <p:nvPr/>
        </p:nvSpPr>
        <p:spPr>
          <a:xfrm>
            <a:off x="4991100" y="4290950"/>
            <a:ext cx="7200900" cy="148590"/>
          </a:xfrm>
          <a:prstGeom prst="rect">
            <a:avLst/>
          </a:prstGeom>
          <a:noFill/>
          <a:ln/>
        </p:spPr>
        <p:txBody>
          <a:bodyPr wrap="none" lIns="0" tIns="0" rIns="0" bIns="0" rtlCol="0" anchor="t"/>
          <a:lstStyle/>
          <a:p>
            <a:pPr algn="ctr" indent="0" marL="0">
              <a:buNone/>
            </a:pPr>
            <a:r>
              <a:rPr lang="en-US" sz="975" b="1" dirty="0">
                <a:solidFill>
                  <a:srgbClr val="0E3B53"/>
                </a:solidFill>
                <a:latin typeface="Microsoft YaHei UI" pitchFamily="34" charset="0"/>
                <a:ea typeface="Microsoft YaHei" pitchFamily="34" charset="-122"/>
                <a:cs typeface="Microsoft YaHei UI" pitchFamily="34" charset="-120"/>
              </a:rPr>
              <a:t>Std</a:t>
            </a:r>
            <a:endParaRPr lang="en-US" sz="975" dirty="0">
              <a:latin typeface="Microsoft YaHei UI" pitchFamily="34" charset="0"/>
              <a:ea typeface="Microsoft YaHei" pitchFamily="34" charset="-122"/>
              <a:cs typeface="Microsoft YaHei UI" pitchFamily="34" charset="-120"/>
            </a:endParaRPr>
          </a:p>
        </p:txBody>
      </p:sp>
      <p:sp>
        <p:nvSpPr>
          <p:cNvPr id="62" name="Shape 60"/>
          <p:cNvSpPr/>
          <p:nvPr/>
        </p:nvSpPr>
        <p:spPr>
          <a:xfrm>
            <a:off x="5495925" y="1905000"/>
            <a:ext cx="1123950" cy="3009900"/>
          </a:xfrm>
          <a:prstGeom prst="roundRect">
            <a:avLst>
              <a:gd name="adj" fmla="val 6780"/>
            </a:avLst>
          </a:prstGeom>
          <a:noFill/>
          <a:ln w="23813">
            <a:solidFill>
              <a:srgbClr val="B8412C"/>
            </a:solidFill>
            <a:prstDash val="dash"/>
          </a:ln>
        </p:spPr>
      </p:sp>
      <p:sp>
        <p:nvSpPr>
          <p:cNvPr id="63" name="Shape 61"/>
          <p:cNvSpPr/>
          <p:nvPr/>
        </p:nvSpPr>
        <p:spPr>
          <a:xfrm>
            <a:off x="5753100" y="1733550"/>
            <a:ext cx="57150" cy="57150"/>
          </a:xfrm>
          <a:prstGeom prst="ellipse">
            <a:avLst/>
          </a:prstGeom>
          <a:noFill/>
          <a:ln w="14288">
            <a:solidFill>
              <a:srgbClr val="B8412C"/>
            </a:solidFill>
            <a:prstDash val="solid"/>
          </a:ln>
        </p:spPr>
      </p:sp>
      <p:sp>
        <p:nvSpPr>
          <p:cNvPr id="64" name="Shape 62"/>
          <p:cNvSpPr/>
          <p:nvPr/>
        </p:nvSpPr>
        <p:spPr>
          <a:xfrm>
            <a:off x="5781675" y="1690688"/>
            <a:ext cx="5358" cy="14288"/>
          </a:xfrm>
          <a:custGeom>
            <a:avLst/>
            <a:gdLst/>
            <a:ahLst/>
            <a:cxnLst/>
            <a:rect l="l" t="t" r="r" b="b"/>
            <a:pathLst>
              <a:path w="5358" h="14288">
                <a:moveTo>
                  <a:pt x="0" y="0"/>
                </a:moveTo>
                <a:lnTo>
                  <a:pt x="0" y="14288"/>
                </a:lnTo>
              </a:path>
            </a:pathLst>
          </a:custGeom>
          <a:noFill/>
          <a:ln w="14288">
            <a:solidFill>
              <a:srgbClr val="B8412C"/>
            </a:solidFill>
            <a:prstDash val="solid"/>
          </a:ln>
        </p:spPr>
      </p:sp>
      <p:sp>
        <p:nvSpPr>
          <p:cNvPr id="65" name="Shape 63"/>
          <p:cNvSpPr/>
          <p:nvPr/>
        </p:nvSpPr>
        <p:spPr>
          <a:xfrm>
            <a:off x="5781675" y="1819275"/>
            <a:ext cx="5358" cy="14288"/>
          </a:xfrm>
          <a:custGeom>
            <a:avLst/>
            <a:gdLst/>
            <a:ahLst/>
            <a:cxnLst/>
            <a:rect l="l" t="t" r="r" b="b"/>
            <a:pathLst>
              <a:path w="5358" h="14288">
                <a:moveTo>
                  <a:pt x="0" y="0"/>
                </a:moveTo>
                <a:lnTo>
                  <a:pt x="0" y="14288"/>
                </a:lnTo>
              </a:path>
            </a:pathLst>
          </a:custGeom>
          <a:noFill/>
          <a:ln w="14288">
            <a:solidFill>
              <a:srgbClr val="B8412C"/>
            </a:solidFill>
            <a:prstDash val="solid"/>
          </a:ln>
        </p:spPr>
      </p:sp>
      <p:sp>
        <p:nvSpPr>
          <p:cNvPr id="66" name="Shape 64"/>
          <p:cNvSpPr/>
          <p:nvPr/>
        </p:nvSpPr>
        <p:spPr>
          <a:xfrm>
            <a:off x="5731169" y="1711619"/>
            <a:ext cx="10073" cy="10073"/>
          </a:xfrm>
          <a:custGeom>
            <a:avLst/>
            <a:gdLst/>
            <a:ahLst/>
            <a:cxnLst/>
            <a:rect l="l" t="t" r="r" b="b"/>
            <a:pathLst>
              <a:path w="10073" h="10073">
                <a:moveTo>
                  <a:pt x="0" y="0"/>
                </a:moveTo>
                <a:lnTo>
                  <a:pt x="10073" y="10073"/>
                </a:lnTo>
              </a:path>
            </a:pathLst>
          </a:custGeom>
          <a:noFill/>
          <a:ln w="14288">
            <a:solidFill>
              <a:srgbClr val="B8412C"/>
            </a:solidFill>
            <a:prstDash val="solid"/>
          </a:ln>
        </p:spPr>
      </p:sp>
      <p:sp>
        <p:nvSpPr>
          <p:cNvPr id="67" name="Shape 65"/>
          <p:cNvSpPr/>
          <p:nvPr/>
        </p:nvSpPr>
        <p:spPr>
          <a:xfrm>
            <a:off x="5822109" y="1802559"/>
            <a:ext cx="10073" cy="10073"/>
          </a:xfrm>
          <a:custGeom>
            <a:avLst/>
            <a:gdLst/>
            <a:ahLst/>
            <a:cxnLst/>
            <a:rect l="l" t="t" r="r" b="b"/>
            <a:pathLst>
              <a:path w="10073" h="10073">
                <a:moveTo>
                  <a:pt x="0" y="0"/>
                </a:moveTo>
                <a:lnTo>
                  <a:pt x="10073" y="10073"/>
                </a:lnTo>
              </a:path>
            </a:pathLst>
          </a:custGeom>
          <a:noFill/>
          <a:ln w="14288">
            <a:solidFill>
              <a:srgbClr val="B8412C"/>
            </a:solidFill>
            <a:prstDash val="solid"/>
          </a:ln>
        </p:spPr>
      </p:sp>
      <p:sp>
        <p:nvSpPr>
          <p:cNvPr id="68" name="Shape 66"/>
          <p:cNvSpPr/>
          <p:nvPr/>
        </p:nvSpPr>
        <p:spPr>
          <a:xfrm>
            <a:off x="5710238" y="1762125"/>
            <a:ext cx="14288" cy="5358"/>
          </a:xfrm>
          <a:custGeom>
            <a:avLst/>
            <a:gdLst/>
            <a:ahLst/>
            <a:cxnLst/>
            <a:rect l="l" t="t" r="r" b="b"/>
            <a:pathLst>
              <a:path w="14288" h="5358">
                <a:moveTo>
                  <a:pt x="0" y="0"/>
                </a:moveTo>
                <a:lnTo>
                  <a:pt x="14288" y="0"/>
                </a:lnTo>
              </a:path>
            </a:pathLst>
          </a:custGeom>
          <a:noFill/>
          <a:ln w="14288">
            <a:solidFill>
              <a:srgbClr val="B8412C"/>
            </a:solidFill>
            <a:prstDash val="solid"/>
          </a:ln>
        </p:spPr>
      </p:sp>
      <p:sp>
        <p:nvSpPr>
          <p:cNvPr id="69" name="Shape 67"/>
          <p:cNvSpPr/>
          <p:nvPr/>
        </p:nvSpPr>
        <p:spPr>
          <a:xfrm>
            <a:off x="5838825" y="1762125"/>
            <a:ext cx="14288" cy="5358"/>
          </a:xfrm>
          <a:custGeom>
            <a:avLst/>
            <a:gdLst/>
            <a:ahLst/>
            <a:cxnLst/>
            <a:rect l="l" t="t" r="r" b="b"/>
            <a:pathLst>
              <a:path w="14288" h="5358">
                <a:moveTo>
                  <a:pt x="0" y="0"/>
                </a:moveTo>
                <a:lnTo>
                  <a:pt x="14288" y="0"/>
                </a:lnTo>
              </a:path>
            </a:pathLst>
          </a:custGeom>
          <a:noFill/>
          <a:ln w="14288">
            <a:solidFill>
              <a:srgbClr val="B8412C"/>
            </a:solidFill>
            <a:prstDash val="solid"/>
          </a:ln>
        </p:spPr>
      </p:sp>
      <p:sp>
        <p:nvSpPr>
          <p:cNvPr id="70" name="Shape 68"/>
          <p:cNvSpPr/>
          <p:nvPr/>
        </p:nvSpPr>
        <p:spPr>
          <a:xfrm>
            <a:off x="5731169" y="1802559"/>
            <a:ext cx="10073" cy="10073"/>
          </a:xfrm>
          <a:custGeom>
            <a:avLst/>
            <a:gdLst/>
            <a:ahLst/>
            <a:cxnLst/>
            <a:rect l="l" t="t" r="r" b="b"/>
            <a:pathLst>
              <a:path w="10073" h="10073">
                <a:moveTo>
                  <a:pt x="10073" y="0"/>
                </a:moveTo>
                <a:lnTo>
                  <a:pt x="0" y="10073"/>
                </a:lnTo>
              </a:path>
            </a:pathLst>
          </a:custGeom>
          <a:noFill/>
          <a:ln w="14288">
            <a:solidFill>
              <a:srgbClr val="B8412C"/>
            </a:solidFill>
            <a:prstDash val="solid"/>
          </a:ln>
        </p:spPr>
      </p:sp>
      <p:sp>
        <p:nvSpPr>
          <p:cNvPr id="71" name="Shape 69"/>
          <p:cNvSpPr/>
          <p:nvPr/>
        </p:nvSpPr>
        <p:spPr>
          <a:xfrm>
            <a:off x="5822109" y="1711619"/>
            <a:ext cx="10073" cy="10073"/>
          </a:xfrm>
          <a:custGeom>
            <a:avLst/>
            <a:gdLst/>
            <a:ahLst/>
            <a:cxnLst/>
            <a:rect l="l" t="t" r="r" b="b"/>
            <a:pathLst>
              <a:path w="10073" h="10073">
                <a:moveTo>
                  <a:pt x="10073" y="0"/>
                </a:moveTo>
                <a:lnTo>
                  <a:pt x="0" y="10073"/>
                </a:lnTo>
              </a:path>
            </a:pathLst>
          </a:custGeom>
          <a:noFill/>
          <a:ln w="14288">
            <a:solidFill>
              <a:srgbClr val="B8412C"/>
            </a:solidFill>
            <a:prstDash val="solid"/>
          </a:ln>
        </p:spPr>
      </p:sp>
      <p:sp>
        <p:nvSpPr>
          <p:cNvPr id="72" name="Text 70"/>
          <p:cNvSpPr/>
          <p:nvPr/>
        </p:nvSpPr>
        <p:spPr>
          <a:xfrm>
            <a:off x="5924550" y="1690625"/>
            <a:ext cx="6267450" cy="148590"/>
          </a:xfrm>
          <a:prstGeom prst="rect">
            <a:avLst/>
          </a:prstGeom>
          <a:noFill/>
          <a:ln/>
        </p:spPr>
        <p:txBody>
          <a:bodyPr wrap="none" lIns="0" tIns="0" rIns="0" bIns="0" rtlCol="0" anchor="t"/>
          <a:lstStyle/>
          <a:p>
            <a:pPr algn="l" indent="0" marL="0">
              <a:buNone/>
            </a:pPr>
            <a:r>
              <a:rPr lang="en-US" sz="975" b="1" dirty="0">
                <a:solidFill>
                  <a:srgbClr val="B8412C"/>
                </a:solidFill>
                <a:latin typeface="Microsoft YaHei UI" pitchFamily="34" charset="0"/>
                <a:ea typeface="Microsoft YaHei" pitchFamily="34" charset="-122"/>
                <a:cs typeface="Microsoft YaHei UI" pitchFamily="34" charset="-120"/>
              </a:rPr>
              <a:t>Midday, 10:00-14:00</a:t>
            </a:r>
            <a:endParaRPr lang="en-US" sz="975" dirty="0">
              <a:latin typeface="Microsoft YaHei UI" pitchFamily="34" charset="0"/>
              <a:ea typeface="Microsoft YaHei" pitchFamily="34" charset="-122"/>
              <a:cs typeface="Microsoft YaHei UI" pitchFamily="34" charset="-120"/>
            </a:endParaRPr>
          </a:p>
        </p:txBody>
      </p:sp>
      <p:sp>
        <p:nvSpPr>
          <p:cNvPr id="73" name="Shape 71"/>
          <p:cNvSpPr/>
          <p:nvPr/>
        </p:nvSpPr>
        <p:spPr>
          <a:xfrm>
            <a:off x="2857500" y="4991100"/>
            <a:ext cx="0" cy="95250"/>
          </a:xfrm>
          <a:prstGeom prst="line">
            <a:avLst/>
          </a:prstGeom>
          <a:noFill/>
          <a:ln w="9525">
            <a:solidFill>
              <a:srgbClr val="B9B7B2"/>
            </a:solidFill>
            <a:prstDash val="solid"/>
          </a:ln>
        </p:spPr>
      </p:sp>
      <p:sp>
        <p:nvSpPr>
          <p:cNvPr id="74" name="Shape 72"/>
          <p:cNvSpPr/>
          <p:nvPr/>
        </p:nvSpPr>
        <p:spPr>
          <a:xfrm>
            <a:off x="3124200" y="4991100"/>
            <a:ext cx="0" cy="57150"/>
          </a:xfrm>
          <a:prstGeom prst="line">
            <a:avLst/>
          </a:prstGeom>
          <a:noFill/>
          <a:ln w="9525">
            <a:solidFill>
              <a:srgbClr val="B9B7B2"/>
            </a:solidFill>
            <a:prstDash val="solid"/>
          </a:ln>
        </p:spPr>
      </p:sp>
      <p:sp>
        <p:nvSpPr>
          <p:cNvPr id="75" name="Shape 73"/>
          <p:cNvSpPr/>
          <p:nvPr/>
        </p:nvSpPr>
        <p:spPr>
          <a:xfrm>
            <a:off x="3390900" y="4991100"/>
            <a:ext cx="0" cy="57150"/>
          </a:xfrm>
          <a:prstGeom prst="line">
            <a:avLst/>
          </a:prstGeom>
          <a:noFill/>
          <a:ln w="9525">
            <a:solidFill>
              <a:srgbClr val="B9B7B2"/>
            </a:solidFill>
            <a:prstDash val="solid"/>
          </a:ln>
        </p:spPr>
      </p:sp>
      <p:sp>
        <p:nvSpPr>
          <p:cNvPr id="76" name="Shape 74"/>
          <p:cNvSpPr/>
          <p:nvPr/>
        </p:nvSpPr>
        <p:spPr>
          <a:xfrm>
            <a:off x="3657600" y="4991100"/>
            <a:ext cx="0" cy="57150"/>
          </a:xfrm>
          <a:prstGeom prst="line">
            <a:avLst/>
          </a:prstGeom>
          <a:noFill/>
          <a:ln w="9525">
            <a:solidFill>
              <a:srgbClr val="B9B7B2"/>
            </a:solidFill>
            <a:prstDash val="solid"/>
          </a:ln>
        </p:spPr>
      </p:sp>
      <p:sp>
        <p:nvSpPr>
          <p:cNvPr id="77" name="Shape 75"/>
          <p:cNvSpPr/>
          <p:nvPr/>
        </p:nvSpPr>
        <p:spPr>
          <a:xfrm>
            <a:off x="3924300" y="4991100"/>
            <a:ext cx="0" cy="57150"/>
          </a:xfrm>
          <a:prstGeom prst="line">
            <a:avLst/>
          </a:prstGeom>
          <a:noFill/>
          <a:ln w="9525">
            <a:solidFill>
              <a:srgbClr val="B9B7B2"/>
            </a:solidFill>
            <a:prstDash val="solid"/>
          </a:ln>
        </p:spPr>
      </p:sp>
      <p:sp>
        <p:nvSpPr>
          <p:cNvPr id="78" name="Shape 76"/>
          <p:cNvSpPr/>
          <p:nvPr/>
        </p:nvSpPr>
        <p:spPr>
          <a:xfrm>
            <a:off x="4191000" y="4991100"/>
            <a:ext cx="0" cy="57150"/>
          </a:xfrm>
          <a:prstGeom prst="line">
            <a:avLst/>
          </a:prstGeom>
          <a:noFill/>
          <a:ln w="9525">
            <a:solidFill>
              <a:srgbClr val="B9B7B2"/>
            </a:solidFill>
            <a:prstDash val="solid"/>
          </a:ln>
        </p:spPr>
      </p:sp>
      <p:sp>
        <p:nvSpPr>
          <p:cNvPr id="79" name="Shape 77"/>
          <p:cNvSpPr/>
          <p:nvPr/>
        </p:nvSpPr>
        <p:spPr>
          <a:xfrm>
            <a:off x="4457700" y="4991100"/>
            <a:ext cx="0" cy="95250"/>
          </a:xfrm>
          <a:prstGeom prst="line">
            <a:avLst/>
          </a:prstGeom>
          <a:noFill/>
          <a:ln w="9525">
            <a:solidFill>
              <a:srgbClr val="B9B7B2"/>
            </a:solidFill>
            <a:prstDash val="solid"/>
          </a:ln>
        </p:spPr>
      </p:sp>
      <p:sp>
        <p:nvSpPr>
          <p:cNvPr id="80" name="Shape 78"/>
          <p:cNvSpPr/>
          <p:nvPr/>
        </p:nvSpPr>
        <p:spPr>
          <a:xfrm>
            <a:off x="4724400" y="4991100"/>
            <a:ext cx="0" cy="57150"/>
          </a:xfrm>
          <a:prstGeom prst="line">
            <a:avLst/>
          </a:prstGeom>
          <a:noFill/>
          <a:ln w="9525">
            <a:solidFill>
              <a:srgbClr val="B9B7B2"/>
            </a:solidFill>
            <a:prstDash val="solid"/>
          </a:ln>
        </p:spPr>
      </p:sp>
      <p:sp>
        <p:nvSpPr>
          <p:cNvPr id="81" name="Shape 79"/>
          <p:cNvSpPr/>
          <p:nvPr/>
        </p:nvSpPr>
        <p:spPr>
          <a:xfrm>
            <a:off x="4991100" y="4991100"/>
            <a:ext cx="0" cy="57150"/>
          </a:xfrm>
          <a:prstGeom prst="line">
            <a:avLst/>
          </a:prstGeom>
          <a:noFill/>
          <a:ln w="9525">
            <a:solidFill>
              <a:srgbClr val="B9B7B2"/>
            </a:solidFill>
            <a:prstDash val="solid"/>
          </a:ln>
        </p:spPr>
      </p:sp>
      <p:sp>
        <p:nvSpPr>
          <p:cNvPr id="82" name="Shape 80"/>
          <p:cNvSpPr/>
          <p:nvPr/>
        </p:nvSpPr>
        <p:spPr>
          <a:xfrm>
            <a:off x="5257800" y="4991100"/>
            <a:ext cx="0" cy="57150"/>
          </a:xfrm>
          <a:prstGeom prst="line">
            <a:avLst/>
          </a:prstGeom>
          <a:noFill/>
          <a:ln w="9525">
            <a:solidFill>
              <a:srgbClr val="B9B7B2"/>
            </a:solidFill>
            <a:prstDash val="solid"/>
          </a:ln>
        </p:spPr>
      </p:sp>
      <p:sp>
        <p:nvSpPr>
          <p:cNvPr id="83" name="Shape 81"/>
          <p:cNvSpPr/>
          <p:nvPr/>
        </p:nvSpPr>
        <p:spPr>
          <a:xfrm>
            <a:off x="5524500" y="4991100"/>
            <a:ext cx="0" cy="57150"/>
          </a:xfrm>
          <a:prstGeom prst="line">
            <a:avLst/>
          </a:prstGeom>
          <a:noFill/>
          <a:ln w="9525">
            <a:solidFill>
              <a:srgbClr val="B9B7B2"/>
            </a:solidFill>
            <a:prstDash val="solid"/>
          </a:ln>
        </p:spPr>
      </p:sp>
      <p:sp>
        <p:nvSpPr>
          <p:cNvPr id="84" name="Shape 82"/>
          <p:cNvSpPr/>
          <p:nvPr/>
        </p:nvSpPr>
        <p:spPr>
          <a:xfrm>
            <a:off x="5791200" y="4991100"/>
            <a:ext cx="0" cy="57150"/>
          </a:xfrm>
          <a:prstGeom prst="line">
            <a:avLst/>
          </a:prstGeom>
          <a:noFill/>
          <a:ln w="9525">
            <a:solidFill>
              <a:srgbClr val="B9B7B2"/>
            </a:solidFill>
            <a:prstDash val="solid"/>
          </a:ln>
        </p:spPr>
      </p:sp>
      <p:sp>
        <p:nvSpPr>
          <p:cNvPr id="85" name="Shape 83"/>
          <p:cNvSpPr/>
          <p:nvPr/>
        </p:nvSpPr>
        <p:spPr>
          <a:xfrm>
            <a:off x="6057900" y="4991100"/>
            <a:ext cx="0" cy="95250"/>
          </a:xfrm>
          <a:prstGeom prst="line">
            <a:avLst/>
          </a:prstGeom>
          <a:noFill/>
          <a:ln w="9525">
            <a:solidFill>
              <a:srgbClr val="B9B7B2"/>
            </a:solidFill>
            <a:prstDash val="solid"/>
          </a:ln>
        </p:spPr>
      </p:sp>
      <p:sp>
        <p:nvSpPr>
          <p:cNvPr id="86" name="Shape 84"/>
          <p:cNvSpPr/>
          <p:nvPr/>
        </p:nvSpPr>
        <p:spPr>
          <a:xfrm>
            <a:off x="6324600" y="4991100"/>
            <a:ext cx="0" cy="57150"/>
          </a:xfrm>
          <a:prstGeom prst="line">
            <a:avLst/>
          </a:prstGeom>
          <a:noFill/>
          <a:ln w="9525">
            <a:solidFill>
              <a:srgbClr val="B9B7B2"/>
            </a:solidFill>
            <a:prstDash val="solid"/>
          </a:ln>
        </p:spPr>
      </p:sp>
      <p:sp>
        <p:nvSpPr>
          <p:cNvPr id="87" name="Shape 85"/>
          <p:cNvSpPr/>
          <p:nvPr/>
        </p:nvSpPr>
        <p:spPr>
          <a:xfrm>
            <a:off x="6591300" y="4991100"/>
            <a:ext cx="0" cy="57150"/>
          </a:xfrm>
          <a:prstGeom prst="line">
            <a:avLst/>
          </a:prstGeom>
          <a:noFill/>
          <a:ln w="9525">
            <a:solidFill>
              <a:srgbClr val="B9B7B2"/>
            </a:solidFill>
            <a:prstDash val="solid"/>
          </a:ln>
        </p:spPr>
      </p:sp>
      <p:sp>
        <p:nvSpPr>
          <p:cNvPr id="88" name="Shape 86"/>
          <p:cNvSpPr/>
          <p:nvPr/>
        </p:nvSpPr>
        <p:spPr>
          <a:xfrm>
            <a:off x="6858000" y="4991100"/>
            <a:ext cx="0" cy="57150"/>
          </a:xfrm>
          <a:prstGeom prst="line">
            <a:avLst/>
          </a:prstGeom>
          <a:noFill/>
          <a:ln w="9525">
            <a:solidFill>
              <a:srgbClr val="B9B7B2"/>
            </a:solidFill>
            <a:prstDash val="solid"/>
          </a:ln>
        </p:spPr>
      </p:sp>
      <p:sp>
        <p:nvSpPr>
          <p:cNvPr id="89" name="Shape 87"/>
          <p:cNvSpPr/>
          <p:nvPr/>
        </p:nvSpPr>
        <p:spPr>
          <a:xfrm>
            <a:off x="7124700" y="4991100"/>
            <a:ext cx="0" cy="57150"/>
          </a:xfrm>
          <a:prstGeom prst="line">
            <a:avLst/>
          </a:prstGeom>
          <a:noFill/>
          <a:ln w="9525">
            <a:solidFill>
              <a:srgbClr val="B9B7B2"/>
            </a:solidFill>
            <a:prstDash val="solid"/>
          </a:ln>
        </p:spPr>
      </p:sp>
      <p:sp>
        <p:nvSpPr>
          <p:cNvPr id="90" name="Shape 88"/>
          <p:cNvSpPr/>
          <p:nvPr/>
        </p:nvSpPr>
        <p:spPr>
          <a:xfrm>
            <a:off x="7391400" y="4991100"/>
            <a:ext cx="0" cy="57150"/>
          </a:xfrm>
          <a:prstGeom prst="line">
            <a:avLst/>
          </a:prstGeom>
          <a:noFill/>
          <a:ln w="9525">
            <a:solidFill>
              <a:srgbClr val="B9B7B2"/>
            </a:solidFill>
            <a:prstDash val="solid"/>
          </a:ln>
        </p:spPr>
      </p:sp>
      <p:sp>
        <p:nvSpPr>
          <p:cNvPr id="91" name="Shape 89"/>
          <p:cNvSpPr/>
          <p:nvPr/>
        </p:nvSpPr>
        <p:spPr>
          <a:xfrm>
            <a:off x="7658100" y="4991100"/>
            <a:ext cx="0" cy="95250"/>
          </a:xfrm>
          <a:prstGeom prst="line">
            <a:avLst/>
          </a:prstGeom>
          <a:noFill/>
          <a:ln w="9525">
            <a:solidFill>
              <a:srgbClr val="B9B7B2"/>
            </a:solidFill>
            <a:prstDash val="solid"/>
          </a:ln>
        </p:spPr>
      </p:sp>
      <p:sp>
        <p:nvSpPr>
          <p:cNvPr id="92" name="Shape 90"/>
          <p:cNvSpPr/>
          <p:nvPr/>
        </p:nvSpPr>
        <p:spPr>
          <a:xfrm>
            <a:off x="7924800" y="4991100"/>
            <a:ext cx="0" cy="57150"/>
          </a:xfrm>
          <a:prstGeom prst="line">
            <a:avLst/>
          </a:prstGeom>
          <a:noFill/>
          <a:ln w="9525">
            <a:solidFill>
              <a:srgbClr val="B9B7B2"/>
            </a:solidFill>
            <a:prstDash val="solid"/>
          </a:ln>
        </p:spPr>
      </p:sp>
      <p:sp>
        <p:nvSpPr>
          <p:cNvPr id="93" name="Shape 91"/>
          <p:cNvSpPr/>
          <p:nvPr/>
        </p:nvSpPr>
        <p:spPr>
          <a:xfrm>
            <a:off x="8191500" y="4991100"/>
            <a:ext cx="0" cy="57150"/>
          </a:xfrm>
          <a:prstGeom prst="line">
            <a:avLst/>
          </a:prstGeom>
          <a:noFill/>
          <a:ln w="9525">
            <a:solidFill>
              <a:srgbClr val="B9B7B2"/>
            </a:solidFill>
            <a:prstDash val="solid"/>
          </a:ln>
        </p:spPr>
      </p:sp>
      <p:sp>
        <p:nvSpPr>
          <p:cNvPr id="94" name="Shape 92"/>
          <p:cNvSpPr/>
          <p:nvPr/>
        </p:nvSpPr>
        <p:spPr>
          <a:xfrm>
            <a:off x="8458200" y="4991100"/>
            <a:ext cx="0" cy="57150"/>
          </a:xfrm>
          <a:prstGeom prst="line">
            <a:avLst/>
          </a:prstGeom>
          <a:noFill/>
          <a:ln w="9525">
            <a:solidFill>
              <a:srgbClr val="B9B7B2"/>
            </a:solidFill>
            <a:prstDash val="solid"/>
          </a:ln>
        </p:spPr>
      </p:sp>
      <p:sp>
        <p:nvSpPr>
          <p:cNvPr id="95" name="Shape 93"/>
          <p:cNvSpPr/>
          <p:nvPr/>
        </p:nvSpPr>
        <p:spPr>
          <a:xfrm>
            <a:off x="8724900" y="4991100"/>
            <a:ext cx="0" cy="57150"/>
          </a:xfrm>
          <a:prstGeom prst="line">
            <a:avLst/>
          </a:prstGeom>
          <a:noFill/>
          <a:ln w="9525">
            <a:solidFill>
              <a:srgbClr val="B9B7B2"/>
            </a:solidFill>
            <a:prstDash val="solid"/>
          </a:ln>
        </p:spPr>
      </p:sp>
      <p:sp>
        <p:nvSpPr>
          <p:cNvPr id="96" name="Shape 94"/>
          <p:cNvSpPr/>
          <p:nvPr/>
        </p:nvSpPr>
        <p:spPr>
          <a:xfrm>
            <a:off x="8991600" y="4991100"/>
            <a:ext cx="0" cy="57150"/>
          </a:xfrm>
          <a:prstGeom prst="line">
            <a:avLst/>
          </a:prstGeom>
          <a:noFill/>
          <a:ln w="9525">
            <a:solidFill>
              <a:srgbClr val="B9B7B2"/>
            </a:solidFill>
            <a:prstDash val="solid"/>
          </a:ln>
        </p:spPr>
      </p:sp>
      <p:sp>
        <p:nvSpPr>
          <p:cNvPr id="97" name="Shape 95"/>
          <p:cNvSpPr/>
          <p:nvPr/>
        </p:nvSpPr>
        <p:spPr>
          <a:xfrm>
            <a:off x="9258300" y="4991100"/>
            <a:ext cx="0" cy="95250"/>
          </a:xfrm>
          <a:prstGeom prst="line">
            <a:avLst/>
          </a:prstGeom>
          <a:noFill/>
          <a:ln w="9525">
            <a:solidFill>
              <a:srgbClr val="B9B7B2"/>
            </a:solidFill>
            <a:prstDash val="solid"/>
          </a:ln>
        </p:spPr>
      </p:sp>
      <p:sp>
        <p:nvSpPr>
          <p:cNvPr id="98" name="Text 96"/>
          <p:cNvSpPr/>
          <p:nvPr/>
        </p:nvSpPr>
        <p:spPr>
          <a:xfrm>
            <a:off x="0" y="5138675"/>
            <a:ext cx="5715000" cy="148590"/>
          </a:xfrm>
          <a:prstGeom prst="rect">
            <a:avLst/>
          </a:prstGeom>
          <a:noFill/>
          <a:ln/>
        </p:spPr>
        <p:txBody>
          <a:bodyPr wrap="none" lIns="0" tIns="0" rIns="0" bIns="0" rtlCol="0" anchor="t"/>
          <a:lstStyle/>
          <a:p>
            <a:pPr algn="ctr" indent="0" marL="0">
              <a:buNone/>
            </a:pPr>
            <a:r>
              <a:rPr lang="en-US" sz="975" dirty="0">
                <a:solidFill>
                  <a:srgbClr val="55606A"/>
                </a:solidFill>
                <a:latin typeface="Microsoft YaHei UI" pitchFamily="34" charset="0"/>
                <a:ea typeface="Microsoft YaHei" pitchFamily="34" charset="-122"/>
                <a:cs typeface="Microsoft YaHei UI" pitchFamily="34" charset="-120"/>
              </a:rPr>
              <a:t>0:00</a:t>
            </a:r>
            <a:endParaRPr lang="en-US" sz="975" dirty="0">
              <a:latin typeface="Microsoft YaHei UI" pitchFamily="34" charset="0"/>
              <a:ea typeface="Microsoft YaHei" pitchFamily="34" charset="-122"/>
              <a:cs typeface="Microsoft YaHei UI" pitchFamily="34" charset="-120"/>
            </a:endParaRPr>
          </a:p>
        </p:txBody>
      </p:sp>
      <p:sp>
        <p:nvSpPr>
          <p:cNvPr id="99" name="Text 97"/>
          <p:cNvSpPr/>
          <p:nvPr/>
        </p:nvSpPr>
        <p:spPr>
          <a:xfrm>
            <a:off x="0" y="5138675"/>
            <a:ext cx="8915400" cy="148590"/>
          </a:xfrm>
          <a:prstGeom prst="rect">
            <a:avLst/>
          </a:prstGeom>
          <a:noFill/>
          <a:ln/>
        </p:spPr>
        <p:txBody>
          <a:bodyPr wrap="none" lIns="0" tIns="0" rIns="0" bIns="0" rtlCol="0" anchor="t"/>
          <a:lstStyle/>
          <a:p>
            <a:pPr algn="ctr" indent="0" marL="0">
              <a:buNone/>
            </a:pPr>
            <a:r>
              <a:rPr lang="en-US" sz="975" dirty="0">
                <a:solidFill>
                  <a:srgbClr val="55606A"/>
                </a:solidFill>
                <a:latin typeface="Microsoft YaHei UI" pitchFamily="34" charset="0"/>
                <a:ea typeface="Microsoft YaHei" pitchFamily="34" charset="-122"/>
                <a:cs typeface="Microsoft YaHei UI" pitchFamily="34" charset="-120"/>
              </a:rPr>
              <a:t>6:00</a:t>
            </a:r>
            <a:endParaRPr lang="en-US" sz="975" dirty="0">
              <a:latin typeface="Microsoft YaHei UI" pitchFamily="34" charset="0"/>
              <a:ea typeface="Microsoft YaHei" pitchFamily="34" charset="-122"/>
              <a:cs typeface="Microsoft YaHei UI" pitchFamily="34" charset="-120"/>
            </a:endParaRPr>
          </a:p>
        </p:txBody>
      </p:sp>
      <p:sp>
        <p:nvSpPr>
          <p:cNvPr id="100" name="Text 98"/>
          <p:cNvSpPr/>
          <p:nvPr/>
        </p:nvSpPr>
        <p:spPr>
          <a:xfrm>
            <a:off x="0" y="5138675"/>
            <a:ext cx="12115800" cy="148590"/>
          </a:xfrm>
          <a:prstGeom prst="rect">
            <a:avLst/>
          </a:prstGeom>
          <a:noFill/>
          <a:ln/>
        </p:spPr>
        <p:txBody>
          <a:bodyPr wrap="none" lIns="0" tIns="0" rIns="0" bIns="0" rtlCol="0" anchor="t"/>
          <a:lstStyle/>
          <a:p>
            <a:pPr algn="ctr" indent="0" marL="0">
              <a:buNone/>
            </a:pPr>
            <a:r>
              <a:rPr lang="en-US" sz="975" dirty="0">
                <a:solidFill>
                  <a:srgbClr val="55606A"/>
                </a:solidFill>
                <a:latin typeface="Microsoft YaHei UI" pitchFamily="34" charset="0"/>
                <a:ea typeface="Microsoft YaHei" pitchFamily="34" charset="-122"/>
                <a:cs typeface="Microsoft YaHei UI" pitchFamily="34" charset="-120"/>
              </a:rPr>
              <a:t>12:00</a:t>
            </a:r>
            <a:endParaRPr lang="en-US" sz="975" dirty="0">
              <a:latin typeface="Microsoft YaHei UI" pitchFamily="34" charset="0"/>
              <a:ea typeface="Microsoft YaHei" pitchFamily="34" charset="-122"/>
              <a:cs typeface="Microsoft YaHei UI" pitchFamily="34" charset="-120"/>
            </a:endParaRPr>
          </a:p>
        </p:txBody>
      </p:sp>
      <p:sp>
        <p:nvSpPr>
          <p:cNvPr id="101" name="Text 99"/>
          <p:cNvSpPr/>
          <p:nvPr/>
        </p:nvSpPr>
        <p:spPr>
          <a:xfrm>
            <a:off x="3124200" y="5138675"/>
            <a:ext cx="9067800" cy="148590"/>
          </a:xfrm>
          <a:prstGeom prst="rect">
            <a:avLst/>
          </a:prstGeom>
          <a:noFill/>
          <a:ln/>
        </p:spPr>
        <p:txBody>
          <a:bodyPr wrap="none" lIns="0" tIns="0" rIns="0" bIns="0" rtlCol="0" anchor="t"/>
          <a:lstStyle/>
          <a:p>
            <a:pPr algn="ctr" indent="0" marL="0">
              <a:buNone/>
            </a:pPr>
            <a:r>
              <a:rPr lang="en-US" sz="975" dirty="0">
                <a:solidFill>
                  <a:srgbClr val="55606A"/>
                </a:solidFill>
                <a:latin typeface="Microsoft YaHei UI" pitchFamily="34" charset="0"/>
                <a:ea typeface="Microsoft YaHei" pitchFamily="34" charset="-122"/>
                <a:cs typeface="Microsoft YaHei UI" pitchFamily="34" charset="-120"/>
              </a:rPr>
              <a:t>18:00</a:t>
            </a:r>
            <a:endParaRPr lang="en-US" sz="975" dirty="0">
              <a:latin typeface="Microsoft YaHei UI" pitchFamily="34" charset="0"/>
              <a:ea typeface="Microsoft YaHei" pitchFamily="34" charset="-122"/>
              <a:cs typeface="Microsoft YaHei UI" pitchFamily="34" charset="-120"/>
            </a:endParaRPr>
          </a:p>
        </p:txBody>
      </p:sp>
      <p:sp>
        <p:nvSpPr>
          <p:cNvPr id="102" name="Shape 100"/>
          <p:cNvSpPr/>
          <p:nvPr/>
        </p:nvSpPr>
        <p:spPr>
          <a:xfrm>
            <a:off x="2857500" y="5562600"/>
            <a:ext cx="152400" cy="152400"/>
          </a:xfrm>
          <a:prstGeom prst="roundRect">
            <a:avLst>
              <a:gd name="adj" fmla="val 18750"/>
            </a:avLst>
          </a:prstGeom>
          <a:solidFill>
            <a:srgbClr val="D6E7EF"/>
          </a:solidFill>
          <a:ln/>
        </p:spPr>
      </p:sp>
      <p:sp>
        <p:nvSpPr>
          <p:cNvPr id="103" name="Text 101"/>
          <p:cNvSpPr/>
          <p:nvPr/>
        </p:nvSpPr>
        <p:spPr>
          <a:xfrm>
            <a:off x="3086100" y="5567300"/>
            <a:ext cx="9105900" cy="148590"/>
          </a:xfrm>
          <a:prstGeom prst="rect">
            <a:avLst/>
          </a:prstGeom>
          <a:noFill/>
          <a:ln/>
        </p:spPr>
        <p:txBody>
          <a:bodyPr wrap="none" lIns="0" tIns="0" rIns="0" bIns="0" rtlCol="0" anchor="t"/>
          <a:lstStyle/>
          <a:p>
            <a:pPr algn="l" indent="0" marL="0">
              <a:buNone/>
            </a:pPr>
            <a:r>
              <a:rPr lang="en-US" sz="975" dirty="0">
                <a:solidFill>
                  <a:srgbClr val="14212B"/>
                </a:solidFill>
                <a:latin typeface="Microsoft YaHei UI" pitchFamily="34" charset="0"/>
                <a:ea typeface="Microsoft YaHei" pitchFamily="34" charset="-122"/>
                <a:cs typeface="Microsoft YaHei UI" pitchFamily="34" charset="-120"/>
              </a:rPr>
              <a:t>Off-peak</a:t>
            </a:r>
            <a:endParaRPr lang="en-US" sz="975" dirty="0">
              <a:latin typeface="Microsoft YaHei UI" pitchFamily="34" charset="0"/>
              <a:ea typeface="Microsoft YaHei" pitchFamily="34" charset="-122"/>
              <a:cs typeface="Microsoft YaHei UI" pitchFamily="34" charset="-120"/>
            </a:endParaRPr>
          </a:p>
        </p:txBody>
      </p:sp>
      <p:sp>
        <p:nvSpPr>
          <p:cNvPr id="104" name="Shape 102"/>
          <p:cNvSpPr/>
          <p:nvPr/>
        </p:nvSpPr>
        <p:spPr>
          <a:xfrm>
            <a:off x="3764026" y="5562600"/>
            <a:ext cx="152400" cy="152400"/>
          </a:xfrm>
          <a:prstGeom prst="roundRect">
            <a:avLst>
              <a:gd name="adj" fmla="val 18750"/>
            </a:avLst>
          </a:prstGeom>
          <a:solidFill>
            <a:srgbClr val="8DBBD3"/>
          </a:solidFill>
          <a:ln/>
        </p:spPr>
      </p:sp>
      <p:sp>
        <p:nvSpPr>
          <p:cNvPr id="105" name="Text 103"/>
          <p:cNvSpPr/>
          <p:nvPr/>
        </p:nvSpPr>
        <p:spPr>
          <a:xfrm>
            <a:off x="3992626" y="5567300"/>
            <a:ext cx="8199374" cy="148590"/>
          </a:xfrm>
          <a:prstGeom prst="rect">
            <a:avLst/>
          </a:prstGeom>
          <a:noFill/>
          <a:ln/>
        </p:spPr>
        <p:txBody>
          <a:bodyPr wrap="none" lIns="0" tIns="0" rIns="0" bIns="0" rtlCol="0" anchor="t"/>
          <a:lstStyle/>
          <a:p>
            <a:pPr algn="l" indent="0" marL="0">
              <a:buNone/>
            </a:pPr>
            <a:r>
              <a:rPr lang="en-US" sz="975" dirty="0">
                <a:solidFill>
                  <a:srgbClr val="14212B"/>
                </a:solidFill>
                <a:latin typeface="Microsoft YaHei UI" pitchFamily="34" charset="0"/>
                <a:ea typeface="Microsoft YaHei" pitchFamily="34" charset="-122"/>
                <a:cs typeface="Microsoft YaHei UI" pitchFamily="34" charset="-120"/>
              </a:rPr>
              <a:t>Standard</a:t>
            </a:r>
            <a:endParaRPr lang="en-US" sz="975" dirty="0">
              <a:latin typeface="Microsoft YaHei UI" pitchFamily="34" charset="0"/>
              <a:ea typeface="Microsoft YaHei" pitchFamily="34" charset="-122"/>
              <a:cs typeface="Microsoft YaHei UI" pitchFamily="34" charset="-120"/>
            </a:endParaRPr>
          </a:p>
        </p:txBody>
      </p:sp>
      <p:sp>
        <p:nvSpPr>
          <p:cNvPr id="106" name="Shape 104"/>
          <p:cNvSpPr/>
          <p:nvPr/>
        </p:nvSpPr>
        <p:spPr>
          <a:xfrm>
            <a:off x="4681473" y="5562600"/>
            <a:ext cx="152400" cy="152400"/>
          </a:xfrm>
          <a:prstGeom prst="roundRect">
            <a:avLst>
              <a:gd name="adj" fmla="val 18750"/>
            </a:avLst>
          </a:prstGeom>
          <a:solidFill>
            <a:srgbClr val="2F6A8A"/>
          </a:solidFill>
          <a:ln/>
        </p:spPr>
      </p:sp>
      <p:sp>
        <p:nvSpPr>
          <p:cNvPr id="107" name="Text 105"/>
          <p:cNvSpPr/>
          <p:nvPr/>
        </p:nvSpPr>
        <p:spPr>
          <a:xfrm>
            <a:off x="4910073" y="5567300"/>
            <a:ext cx="7281927" cy="148590"/>
          </a:xfrm>
          <a:prstGeom prst="rect">
            <a:avLst/>
          </a:prstGeom>
          <a:noFill/>
          <a:ln/>
        </p:spPr>
        <p:txBody>
          <a:bodyPr wrap="none" lIns="0" tIns="0" rIns="0" bIns="0" rtlCol="0" anchor="t"/>
          <a:lstStyle/>
          <a:p>
            <a:pPr algn="l" indent="0" marL="0">
              <a:buNone/>
            </a:pPr>
            <a:r>
              <a:rPr lang="en-US" sz="975" dirty="0">
                <a:solidFill>
                  <a:srgbClr val="14212B"/>
                </a:solidFill>
                <a:latin typeface="Microsoft YaHei UI" pitchFamily="34" charset="0"/>
                <a:ea typeface="Microsoft YaHei" pitchFamily="34" charset="-122"/>
                <a:cs typeface="Microsoft YaHei UI" pitchFamily="34" charset="-120"/>
              </a:rPr>
              <a:t>Peak</a:t>
            </a:r>
            <a:endParaRPr lang="en-US" sz="975" dirty="0">
              <a:latin typeface="Microsoft YaHei UI" pitchFamily="34" charset="0"/>
              <a:ea typeface="Microsoft YaHei" pitchFamily="34" charset="-122"/>
              <a:cs typeface="Microsoft YaHei UI" pitchFamily="34" charset="-120"/>
            </a:endParaRPr>
          </a:p>
        </p:txBody>
      </p:sp>
      <p:sp>
        <p:nvSpPr>
          <p:cNvPr id="108" name="Shape 106"/>
          <p:cNvSpPr/>
          <p:nvPr/>
        </p:nvSpPr>
        <p:spPr>
          <a:xfrm>
            <a:off x="5500623" y="5562600"/>
            <a:ext cx="152400" cy="152400"/>
          </a:xfrm>
          <a:prstGeom prst="roundRect">
            <a:avLst>
              <a:gd name="adj" fmla="val 18750"/>
            </a:avLst>
          </a:prstGeom>
          <a:solidFill>
            <a:srgbClr val="0E3B53"/>
          </a:solidFill>
          <a:ln/>
        </p:spPr>
      </p:sp>
      <p:sp>
        <p:nvSpPr>
          <p:cNvPr id="109" name="Text 107"/>
          <p:cNvSpPr/>
          <p:nvPr/>
        </p:nvSpPr>
        <p:spPr>
          <a:xfrm>
            <a:off x="5729223" y="5567300"/>
            <a:ext cx="6462777" cy="148590"/>
          </a:xfrm>
          <a:prstGeom prst="rect">
            <a:avLst/>
          </a:prstGeom>
          <a:noFill/>
          <a:ln/>
        </p:spPr>
        <p:txBody>
          <a:bodyPr wrap="none" lIns="0" tIns="0" rIns="0" bIns="0" rtlCol="0" anchor="t"/>
          <a:lstStyle/>
          <a:p>
            <a:pPr algn="l" indent="0" marL="0">
              <a:buNone/>
            </a:pPr>
            <a:r>
              <a:rPr lang="en-US" sz="975" dirty="0">
                <a:solidFill>
                  <a:srgbClr val="14212B"/>
                </a:solidFill>
                <a:latin typeface="Microsoft YaHei UI" pitchFamily="34" charset="0"/>
                <a:ea typeface="Microsoft YaHei" pitchFamily="34" charset="-122"/>
                <a:cs typeface="Microsoft YaHei UI" pitchFamily="34" charset="-120"/>
              </a:rPr>
              <a:t>Top peak</a:t>
            </a:r>
            <a:endParaRPr lang="en-US" sz="975" dirty="0">
              <a:latin typeface="Microsoft YaHei UI" pitchFamily="34" charset="0"/>
              <a:ea typeface="Microsoft YaHei" pitchFamily="34" charset="-122"/>
              <a:cs typeface="Microsoft YaHei UI" pitchFamily="34" charset="-120"/>
            </a:endParaRPr>
          </a:p>
        </p:txBody>
      </p:sp>
      <p:sp>
        <p:nvSpPr>
          <p:cNvPr id="110" name="Text 108"/>
          <p:cNvSpPr/>
          <p:nvPr/>
        </p:nvSpPr>
        <p:spPr>
          <a:xfrm>
            <a:off x="0" y="5567300"/>
            <a:ext cx="11391900" cy="148590"/>
          </a:xfrm>
          <a:prstGeom prst="rect">
            <a:avLst/>
          </a:prstGeom>
          <a:noFill/>
          <a:ln/>
        </p:spPr>
        <p:txBody>
          <a:bodyPr wrap="none" lIns="0" tIns="0" rIns="0" bIns="0" rtlCol="0" anchor="t"/>
          <a:lstStyle/>
          <a:p>
            <a:pPr algn="r" indent="0" marL="0">
              <a:buNone/>
            </a:pPr>
            <a:r>
              <a:rPr lang="en-US" sz="975" dirty="0">
                <a:solidFill>
                  <a:srgbClr val="55606A"/>
                </a:solidFill>
                <a:latin typeface="Microsoft YaHei UI" pitchFamily="34" charset="0"/>
                <a:ea typeface="Microsoft YaHei" pitchFamily="34" charset="-122"/>
                <a:cs typeface="Microsoft YaHei UI" pitchFamily="34" charset="-120"/>
              </a:rPr>
              <a:t>Grid agency price, two-part, 1-10 kV, RMB/kWh</a:t>
            </a:r>
            <a:endParaRPr lang="en-US" sz="975" dirty="0">
              <a:latin typeface="Microsoft YaHei UI" pitchFamily="34" charset="0"/>
              <a:ea typeface="Microsoft YaHei" pitchFamily="34" charset="-122"/>
              <a:cs typeface="Microsoft YaHei UI" pitchFamily="34" charset="-120"/>
            </a:endParaRPr>
          </a:p>
        </p:txBody>
      </p:sp>
      <p:sp>
        <p:nvSpPr>
          <p:cNvPr id="111" name="Text 109"/>
          <p:cNvSpPr/>
          <p:nvPr/>
        </p:nvSpPr>
        <p:spPr>
          <a:xfrm>
            <a:off x="9486900" y="2225471"/>
            <a:ext cx="2705100" cy="194310"/>
          </a:xfrm>
          <a:prstGeom prst="rect">
            <a:avLst/>
          </a:prstGeom>
          <a:noFill/>
          <a:ln/>
        </p:spPr>
        <p:txBody>
          <a:bodyPr wrap="none" lIns="0" tIns="0" rIns="0" bIns="0" rtlCol="0" anchor="t"/>
          <a:lstStyle/>
          <a:p>
            <a:pPr algn="l" indent="0" marL="0">
              <a:buNone/>
            </a:pPr>
            <a:r>
              <a:rPr lang="en-US" sz="1275" b="1" dirty="0">
                <a:solidFill>
                  <a:srgbClr val="0E3B53"/>
                </a:solidFill>
                <a:latin typeface="Microsoft YaHei UI" pitchFamily="34" charset="0"/>
                <a:ea typeface="Microsoft YaHei" pitchFamily="34" charset="-122"/>
                <a:cs typeface="Microsoft YaHei UI" pitchFamily="34" charset="-120"/>
              </a:rPr>
              <a:t>Spread 0.5738</a:t>
            </a:r>
            <a:endParaRPr lang="en-US" sz="1275" dirty="0">
              <a:latin typeface="Microsoft YaHei UI" pitchFamily="34" charset="0"/>
              <a:ea typeface="Microsoft YaHei" pitchFamily="34" charset="-122"/>
              <a:cs typeface="Microsoft YaHei UI" pitchFamily="34" charset="-120"/>
            </a:endParaRPr>
          </a:p>
        </p:txBody>
      </p:sp>
      <p:sp>
        <p:nvSpPr>
          <p:cNvPr id="112" name="Text 110"/>
          <p:cNvSpPr/>
          <p:nvPr/>
        </p:nvSpPr>
        <p:spPr>
          <a:xfrm>
            <a:off x="9486900" y="2490364"/>
            <a:ext cx="27051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Off 0.3828 · Std 0.6400 ·</a:t>
            </a:r>
            <a:endParaRPr lang="en-US" sz="900" dirty="0">
              <a:latin typeface="Microsoft YaHei UI" pitchFamily="34" charset="0"/>
              <a:ea typeface="Microsoft YaHei" pitchFamily="34" charset="-122"/>
              <a:cs typeface="Microsoft YaHei UI" pitchFamily="34" charset="-120"/>
            </a:endParaRPr>
          </a:p>
        </p:txBody>
      </p:sp>
      <p:sp>
        <p:nvSpPr>
          <p:cNvPr id="113" name="Text 111"/>
          <p:cNvSpPr/>
          <p:nvPr/>
        </p:nvSpPr>
        <p:spPr>
          <a:xfrm>
            <a:off x="9486900" y="2652289"/>
            <a:ext cx="27051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Peak 0.9566</a:t>
            </a:r>
            <a:endParaRPr lang="en-US" sz="900" dirty="0">
              <a:latin typeface="Microsoft YaHei UI" pitchFamily="34" charset="0"/>
              <a:ea typeface="Microsoft YaHei" pitchFamily="34" charset="-122"/>
              <a:cs typeface="Microsoft YaHei UI" pitchFamily="34" charset="-120"/>
            </a:endParaRPr>
          </a:p>
        </p:txBody>
      </p:sp>
      <p:sp>
        <p:nvSpPr>
          <p:cNvPr id="114" name="Text 112"/>
          <p:cNvSpPr/>
          <p:nvPr/>
        </p:nvSpPr>
        <p:spPr>
          <a:xfrm>
            <a:off x="9486900" y="3177971"/>
            <a:ext cx="2705100" cy="194310"/>
          </a:xfrm>
          <a:prstGeom prst="rect">
            <a:avLst/>
          </a:prstGeom>
          <a:noFill/>
          <a:ln/>
        </p:spPr>
        <p:txBody>
          <a:bodyPr wrap="none" lIns="0" tIns="0" rIns="0" bIns="0" rtlCol="0" anchor="t"/>
          <a:lstStyle/>
          <a:p>
            <a:pPr algn="l" indent="0" marL="0">
              <a:buNone/>
            </a:pPr>
            <a:r>
              <a:rPr lang="en-US" sz="1275" b="1" dirty="0">
                <a:solidFill>
                  <a:srgbClr val="0E3B53"/>
                </a:solidFill>
                <a:latin typeface="Microsoft YaHei UI" pitchFamily="34" charset="0"/>
                <a:ea typeface="Microsoft YaHei" pitchFamily="34" charset="-122"/>
                <a:cs typeface="Microsoft YaHei UI" pitchFamily="34" charset="-120"/>
              </a:rPr>
              <a:t>Spread 0.76 (est.)</a:t>
            </a:r>
            <a:endParaRPr lang="en-US" sz="1275" dirty="0">
              <a:latin typeface="Microsoft YaHei UI" pitchFamily="34" charset="0"/>
              <a:ea typeface="Microsoft YaHei" pitchFamily="34" charset="-122"/>
              <a:cs typeface="Microsoft YaHei UI" pitchFamily="34" charset="-120"/>
            </a:endParaRPr>
          </a:p>
        </p:txBody>
      </p:sp>
      <p:sp>
        <p:nvSpPr>
          <p:cNvPr id="115" name="Text 113"/>
          <p:cNvSpPr/>
          <p:nvPr/>
        </p:nvSpPr>
        <p:spPr>
          <a:xfrm>
            <a:off x="9486900" y="3442864"/>
            <a:ext cx="27051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Off 0.3653 · Std 0.6803 ·</a:t>
            </a:r>
            <a:endParaRPr lang="en-US" sz="900" dirty="0">
              <a:latin typeface="Microsoft YaHei UI" pitchFamily="34" charset="0"/>
              <a:ea typeface="Microsoft YaHei" pitchFamily="34" charset="-122"/>
              <a:cs typeface="Microsoft YaHei UI" pitchFamily="34" charset="-120"/>
            </a:endParaRPr>
          </a:p>
        </p:txBody>
      </p:sp>
      <p:sp>
        <p:nvSpPr>
          <p:cNvPr id="116" name="Text 114"/>
          <p:cNvSpPr/>
          <p:nvPr/>
        </p:nvSpPr>
        <p:spPr>
          <a:xfrm>
            <a:off x="9486900" y="3604789"/>
            <a:ext cx="27051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Peak 1.1267</a:t>
            </a:r>
            <a:endParaRPr lang="en-US" sz="900" dirty="0">
              <a:latin typeface="Microsoft YaHei UI" pitchFamily="34" charset="0"/>
              <a:ea typeface="Microsoft YaHei" pitchFamily="34" charset="-122"/>
              <a:cs typeface="Microsoft YaHei UI" pitchFamily="34" charset="-120"/>
            </a:endParaRPr>
          </a:p>
        </p:txBody>
      </p:sp>
      <p:sp>
        <p:nvSpPr>
          <p:cNvPr id="117" name="Text 115"/>
          <p:cNvSpPr/>
          <p:nvPr/>
        </p:nvSpPr>
        <p:spPr>
          <a:xfrm>
            <a:off x="9486900" y="4130471"/>
            <a:ext cx="2705100" cy="194310"/>
          </a:xfrm>
          <a:prstGeom prst="rect">
            <a:avLst/>
          </a:prstGeom>
          <a:noFill/>
          <a:ln/>
        </p:spPr>
        <p:txBody>
          <a:bodyPr wrap="none" lIns="0" tIns="0" rIns="0" bIns="0" rtlCol="0" anchor="t"/>
          <a:lstStyle/>
          <a:p>
            <a:pPr algn="l" indent="0" marL="0">
              <a:buNone/>
            </a:pPr>
            <a:r>
              <a:rPr lang="en-US" sz="1275" b="1" dirty="0">
                <a:solidFill>
                  <a:srgbClr val="0E3B53"/>
                </a:solidFill>
                <a:latin typeface="Microsoft YaHei UI" pitchFamily="34" charset="0"/>
                <a:ea typeface="Microsoft YaHei" pitchFamily="34" charset="-122"/>
                <a:cs typeface="Microsoft YaHei UI" pitchFamily="34" charset="-120"/>
              </a:rPr>
              <a:t>Spread 0.8192</a:t>
            </a:r>
            <a:endParaRPr lang="en-US" sz="1275" dirty="0">
              <a:latin typeface="Microsoft YaHei UI" pitchFamily="34" charset="0"/>
              <a:ea typeface="Microsoft YaHei" pitchFamily="34" charset="-122"/>
              <a:cs typeface="Microsoft YaHei UI" pitchFamily="34" charset="-120"/>
            </a:endParaRPr>
          </a:p>
        </p:txBody>
      </p:sp>
      <p:sp>
        <p:nvSpPr>
          <p:cNvPr id="118" name="Text 116"/>
          <p:cNvSpPr/>
          <p:nvPr/>
        </p:nvSpPr>
        <p:spPr>
          <a:xfrm>
            <a:off x="9486900" y="4395364"/>
            <a:ext cx="27051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Off 0.2635 · Std 0.6483 · Peak</a:t>
            </a:r>
            <a:endParaRPr lang="en-US" sz="900" dirty="0">
              <a:latin typeface="Microsoft YaHei UI" pitchFamily="34" charset="0"/>
              <a:ea typeface="Microsoft YaHei" pitchFamily="34" charset="-122"/>
              <a:cs typeface="Microsoft YaHei UI" pitchFamily="34" charset="-120"/>
            </a:endParaRPr>
          </a:p>
        </p:txBody>
      </p:sp>
      <p:sp>
        <p:nvSpPr>
          <p:cNvPr id="119" name="Text 117"/>
          <p:cNvSpPr/>
          <p:nvPr/>
        </p:nvSpPr>
        <p:spPr>
          <a:xfrm>
            <a:off x="9486900" y="4557289"/>
            <a:ext cx="27051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1.0827 · Top 1.3465</a:t>
            </a:r>
            <a:endParaRPr lang="en-US" sz="900" dirty="0">
              <a:latin typeface="Microsoft YaHei UI" pitchFamily="34" charset="0"/>
              <a:ea typeface="Microsoft YaHei" pitchFamily="34" charset="-122"/>
              <a:cs typeface="Microsoft YaHei UI" pitchFamily="34" charset="-120"/>
            </a:endParaRPr>
          </a:p>
        </p:txBody>
      </p:sp>
      <p:sp>
        <p:nvSpPr>
          <p:cNvPr id="120" name="Text 118"/>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Source: provincial time-of-use rules, State Grid Jiangsu (Oct 2026) and Guangdong Grid Shantou zone (Sep 2026) price lists. Zhejiang prices worked from No. 112 and Nov 2025 components,</a:t>
            </a:r>
            <a:endParaRPr lang="en-US" sz="900" dirty="0">
              <a:latin typeface="Microsoft YaHei UI" pitchFamily="34" charset="0"/>
              <a:ea typeface="Microsoft YaHei" pitchFamily="34" charset="-122"/>
              <a:cs typeface="Microsoft YaHei UI" pitchFamily="34" charset="-120"/>
            </a:endParaRPr>
          </a:p>
        </p:txBody>
      </p:sp>
      <p:sp>
        <p:nvSpPr>
          <p:cNvPr id="121" name="Text 119"/>
          <p:cNvSpPr/>
          <p:nvPr/>
        </p:nvSpPr>
        <p:spPr>
          <a:xfrm>
            <a:off x="609600" y="6367039"/>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indicative only</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609600" y="347239"/>
            <a:ext cx="115824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l</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2983478" y="347239"/>
            <a:ext cx="9208522" cy="137160"/>
          </a:xfrm>
          <a:prstGeom prst="rect">
            <a:avLst/>
          </a:prstGeom>
          <a:noFill/>
          <a:ln/>
        </p:spPr>
        <p:txBody>
          <a:bodyPr wrap="none" lIns="0" tIns="0" rIns="0" bIns="0" rtlCol="0" anchor="t"/>
          <a:lstStyle/>
          <a:p>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y</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5" name="pptwise-slidenum-s0004"/>
          <p:cNvSpPr/>
          <p:nvPr/>
        </p:nvSpPr>
        <p:spPr>
          <a:xfrm>
            <a:off x="0" y="6481700"/>
            <a:ext cx="11391900" cy="148590"/>
          </a:xfrm>
          <a:prstGeom prst="rect">
            <a:avLst/>
          </a:prstGeom>
          <a:noFill/>
          <a:ln/>
        </p:spPr>
        <p:txBody>
          <a:bodyPr wrap="none" lIns="0" tIns="0" rIns="0" bIns="0" rtlCol="0" anchor="t"/>
          <a:lstStyle/>
          <a:p>
            <a:pPr algn="r" indent="0" marL="0">
              <a:buNone/>
            </a:pPr>
            <a:fld id="{B6F15528-21DE-4FAA-801E-634DDDAF4B2B}" type="slidenum">
              <a:rPr lang="en-US" sz="975" b="1" dirty="0">
                <a:solidFill>
                  <a:srgbClr val="55606A"/>
                </a:solidFill>
                <a:latin typeface="Microsoft YaHei UI" pitchFamily="34" charset="0"/>
                <a:ea typeface="Microsoft YaHei" pitchFamily="34" charset="-122"/>
                <a:cs typeface="Microsoft YaHei UI" pitchFamily="34" charset="-120"/>
              </a:rPr>
              <a:t>5</a:t>
            </a:fld>
            <a:endParaRPr lang="en-US" sz="975" dirty="0">
              <a:latin typeface="Microsoft YaHei UI" pitchFamily="34" charset="0"/>
              <a:ea typeface="Microsoft YaHei" pitchFamily="34" charset="-122"/>
              <a:cs typeface="Microsoft YaHei UI" pitchFamily="34" charset="-120"/>
            </a:endParaRPr>
          </a:p>
        </p:txBody>
      </p:sp>
      <p:sp>
        <p:nvSpPr>
          <p:cNvPr id="6" name="Shape 4"/>
          <p:cNvSpPr/>
          <p:nvPr/>
        </p:nvSpPr>
        <p:spPr>
          <a:xfrm>
            <a:off x="11849100" y="11239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7" name="Text 5"/>
          <p:cNvSpPr/>
          <p:nvPr/>
        </p:nvSpPr>
        <p:spPr>
          <a:xfrm rot="5400000">
            <a:off x="11696973" y="1487805"/>
            <a:ext cx="650136"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696700" y="205740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9" name="Text 7"/>
          <p:cNvSpPr/>
          <p:nvPr/>
        </p:nvSpPr>
        <p:spPr>
          <a:xfrm rot="5400000">
            <a:off x="11585783" y="2409825"/>
            <a:ext cx="720576"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N</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u</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m</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b</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e</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r</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s</a:t>
            </a:r>
            <a:endParaRPr lang="en-US" sz="1125"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849100" y="29908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1" name="Text 9"/>
          <p:cNvSpPr/>
          <p:nvPr/>
        </p:nvSpPr>
        <p:spPr>
          <a:xfrm rot="5400000">
            <a:off x="11872871" y="3354705"/>
            <a:ext cx="298340"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P</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n</a:t>
            </a:r>
            <a:endParaRPr lang="en-US" sz="97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11849100" y="39243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3" name="Text 11"/>
          <p:cNvSpPr/>
          <p:nvPr/>
        </p:nvSpPr>
        <p:spPr>
          <a:xfrm rot="5400000">
            <a:off x="11733476" y="4288155"/>
            <a:ext cx="577131"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v</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1849100" y="48577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5" name="Text 13"/>
          <p:cNvSpPr/>
          <p:nvPr/>
        </p:nvSpPr>
        <p:spPr>
          <a:xfrm rot="5400000">
            <a:off x="11785708" y="5221605"/>
            <a:ext cx="472667"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1040270"/>
            <a:ext cx="11582400" cy="365760"/>
          </a:xfrm>
          <a:prstGeom prst="rect">
            <a:avLst/>
          </a:prstGeom>
          <a:noFill/>
          <a:ln/>
        </p:spPr>
        <p:txBody>
          <a:bodyPr wrap="none" lIns="0" tIns="0" rIns="0" bIns="0" rtlCol="0" anchor="t"/>
          <a:lstStyle/>
          <a:p>
            <a:pPr algn="l" indent="0" marL="0">
              <a:buNone/>
            </a:pPr>
            <a:r>
              <a:rPr lang="en-US" sz="2400" b="1" dirty="0">
                <a:solidFill>
                  <a:srgbClr val="0E3B53"/>
                </a:solidFill>
                <a:latin typeface="Microsoft YaHei UI" pitchFamily="34" charset="0"/>
                <a:ea typeface="Microsoft YaHei" pitchFamily="34" charset="-122"/>
                <a:cs typeface="Microsoft YaHei UI" pitchFamily="34" charset="-120"/>
              </a:rPr>
              <a:t>Above 10 kV, your own contract sets the price</a:t>
            </a:r>
            <a:endParaRPr lang="en-US" sz="240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1676400"/>
            <a:ext cx="3505200" cy="2743200"/>
          </a:xfrm>
          <a:prstGeom prst="roundRect">
            <a:avLst>
              <a:gd name="adj" fmla="val 4167"/>
            </a:avLst>
          </a:prstGeom>
          <a:solidFill>
            <a:srgbClr val="F3F0EA"/>
          </a:solidFill>
          <a:ln/>
        </p:spPr>
      </p:sp>
      <p:sp>
        <p:nvSpPr>
          <p:cNvPr id="18" name="Text 16"/>
          <p:cNvSpPr/>
          <p:nvPr/>
        </p:nvSpPr>
        <p:spPr>
          <a:xfrm>
            <a:off x="876300" y="1885102"/>
            <a:ext cx="11315700" cy="274320"/>
          </a:xfrm>
          <a:prstGeom prst="rect">
            <a:avLst/>
          </a:prstGeom>
          <a:noFill/>
          <a:ln/>
        </p:spPr>
        <p:txBody>
          <a:bodyPr wrap="none" lIns="0" tIns="0" rIns="0" bIns="0" rtlCol="0" anchor="t"/>
          <a:lstStyle/>
          <a:p>
            <a:pPr algn="l" indent="0" marL="0">
              <a:buNone/>
            </a:pPr>
            <a:r>
              <a:rPr lang="en-US" sz="1800" b="1" dirty="0">
                <a:solidFill>
                  <a:srgbClr val="0E3B53"/>
                </a:solidFill>
                <a:latin typeface="Microsoft YaHei UI" pitchFamily="34" charset="0"/>
                <a:ea typeface="Microsoft YaHei" pitchFamily="34" charset="-122"/>
                <a:cs typeface="Microsoft YaHei UI" pitchFamily="34" charset="-120"/>
              </a:rPr>
              <a:t>Jiangsu</a:t>
            </a:r>
            <a:endParaRPr lang="en-US" sz="1800" dirty="0">
              <a:latin typeface="Microsoft YaHei UI" pitchFamily="34" charset="0"/>
              <a:ea typeface="Microsoft YaHei" pitchFamily="34" charset="-122"/>
              <a:cs typeface="Microsoft YaHei UI" pitchFamily="34" charset="-120"/>
            </a:endParaRPr>
          </a:p>
        </p:txBody>
      </p:sp>
      <p:sp>
        <p:nvSpPr>
          <p:cNvPr id="19" name="Text 17"/>
          <p:cNvSpPr/>
          <p:nvPr/>
        </p:nvSpPr>
        <p:spPr>
          <a:xfrm>
            <a:off x="876300" y="2223664"/>
            <a:ext cx="113157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Jiangsu DRC No. 426 (2025)</a:t>
            </a:r>
            <a:endParaRPr lang="en-US" sz="900" dirty="0">
              <a:latin typeface="Microsoft YaHei UI" pitchFamily="34" charset="0"/>
              <a:ea typeface="Microsoft YaHei" pitchFamily="34" charset="-122"/>
              <a:cs typeface="Microsoft YaHei UI" pitchFamily="34" charset="-120"/>
            </a:endParaRPr>
          </a:p>
        </p:txBody>
      </p:sp>
      <p:sp>
        <p:nvSpPr>
          <p:cNvPr id="20" name="Shape 18"/>
          <p:cNvSpPr/>
          <p:nvPr/>
        </p:nvSpPr>
        <p:spPr>
          <a:xfrm>
            <a:off x="876300" y="2533650"/>
            <a:ext cx="2971800" cy="9525"/>
          </a:xfrm>
          <a:prstGeom prst="rect">
            <a:avLst/>
          </a:prstGeom>
          <a:solidFill>
            <a:srgbClr val="E2DDD4"/>
          </a:solidFill>
          <a:ln/>
        </p:spPr>
      </p:sp>
      <p:sp>
        <p:nvSpPr>
          <p:cNvPr id="21" name="Text 19"/>
          <p:cNvSpPr/>
          <p:nvPr/>
        </p:nvSpPr>
        <p:spPr>
          <a:xfrm>
            <a:off x="876300" y="2690389"/>
            <a:ext cx="113157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At midday</a:t>
            </a:r>
            <a:endParaRPr lang="en-US" sz="900" dirty="0">
              <a:latin typeface="Microsoft YaHei UI" pitchFamily="34" charset="0"/>
              <a:ea typeface="Microsoft YaHei" pitchFamily="34" charset="-122"/>
              <a:cs typeface="Microsoft YaHei UI" pitchFamily="34" charset="-120"/>
            </a:endParaRPr>
          </a:p>
        </p:txBody>
      </p:sp>
      <p:sp>
        <p:nvSpPr>
          <p:cNvPr id="22" name="Text 20"/>
          <p:cNvSpPr/>
          <p:nvPr/>
        </p:nvSpPr>
        <p:spPr>
          <a:xfrm>
            <a:off x="876300" y="2863285"/>
            <a:ext cx="113157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Off-peak, 10:00-14:00</a:t>
            </a:r>
            <a:endParaRPr lang="en-US" sz="1200" dirty="0">
              <a:latin typeface="Microsoft YaHei UI" pitchFamily="34" charset="0"/>
              <a:ea typeface="Microsoft YaHei" pitchFamily="34" charset="-122"/>
              <a:cs typeface="Microsoft YaHei UI" pitchFamily="34" charset="-120"/>
            </a:endParaRPr>
          </a:p>
        </p:txBody>
      </p:sp>
      <p:sp>
        <p:nvSpPr>
          <p:cNvPr id="23" name="Text 21"/>
          <p:cNvSpPr/>
          <p:nvPr/>
        </p:nvSpPr>
        <p:spPr>
          <a:xfrm>
            <a:off x="876300" y="3261889"/>
            <a:ext cx="113157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Spread (RMB/kWh)</a:t>
            </a:r>
            <a:endParaRPr lang="en-US" sz="900" dirty="0">
              <a:latin typeface="Microsoft YaHei UI" pitchFamily="34" charset="0"/>
              <a:ea typeface="Microsoft YaHei" pitchFamily="34" charset="-122"/>
              <a:cs typeface="Microsoft YaHei UI" pitchFamily="34" charset="-120"/>
            </a:endParaRPr>
          </a:p>
        </p:txBody>
      </p:sp>
      <p:sp>
        <p:nvSpPr>
          <p:cNvPr id="24" name="Text 22"/>
          <p:cNvSpPr/>
          <p:nvPr/>
        </p:nvSpPr>
        <p:spPr>
          <a:xfrm>
            <a:off x="876300" y="3432491"/>
            <a:ext cx="11315700" cy="411480"/>
          </a:xfrm>
          <a:prstGeom prst="rect">
            <a:avLst/>
          </a:prstGeom>
          <a:noFill/>
          <a:ln/>
        </p:spPr>
        <p:txBody>
          <a:bodyPr wrap="none" lIns="0" tIns="0" rIns="0" bIns="0" rtlCol="0" anchor="t"/>
          <a:lstStyle/>
          <a:p>
            <a:pPr algn="l" indent="0" marL="0">
              <a:buNone/>
            </a:pPr>
            <a:r>
              <a:rPr lang="en-US" sz="2700" b="1" dirty="0">
                <a:solidFill>
                  <a:srgbClr val="0E3B53"/>
                </a:solidFill>
                <a:latin typeface="Microsoft YaHei UI" pitchFamily="34" charset="0"/>
                <a:ea typeface="Microsoft YaHei" pitchFamily="34" charset="-122"/>
                <a:cs typeface="Microsoft YaHei UI" pitchFamily="34" charset="-120"/>
              </a:rPr>
              <a:t>0.5738</a:t>
            </a:r>
            <a:endParaRPr lang="en-US" sz="2700" dirty="0">
              <a:latin typeface="Microsoft YaHei UI" pitchFamily="34" charset="0"/>
              <a:ea typeface="Microsoft YaHei" pitchFamily="34" charset="-122"/>
              <a:cs typeface="Microsoft YaHei UI" pitchFamily="34" charset="-120"/>
            </a:endParaRPr>
          </a:p>
        </p:txBody>
      </p:sp>
      <p:sp>
        <p:nvSpPr>
          <p:cNvPr id="25" name="Shape 23"/>
          <p:cNvSpPr/>
          <p:nvPr/>
        </p:nvSpPr>
        <p:spPr>
          <a:xfrm>
            <a:off x="876300" y="3981450"/>
            <a:ext cx="2695575" cy="285750"/>
          </a:xfrm>
          <a:prstGeom prst="roundRect">
            <a:avLst>
              <a:gd name="adj" fmla="val 50000"/>
            </a:avLst>
          </a:prstGeom>
          <a:solidFill>
            <a:srgbClr val="D6E7EF"/>
          </a:solidFill>
          <a:ln/>
        </p:spPr>
      </p:sp>
      <p:sp>
        <p:nvSpPr>
          <p:cNvPr id="26" name="Text 24"/>
          <p:cNvSpPr/>
          <p:nvPr/>
        </p:nvSpPr>
        <p:spPr>
          <a:xfrm>
            <a:off x="0" y="4043662"/>
            <a:ext cx="4448175" cy="160020"/>
          </a:xfrm>
          <a:prstGeom prst="rect">
            <a:avLst/>
          </a:prstGeom>
          <a:noFill/>
          <a:ln/>
        </p:spPr>
        <p:txBody>
          <a:bodyPr wrap="none" lIns="0" tIns="0" rIns="0" bIns="0" rtlCol="0" anchor="t"/>
          <a:lstStyle/>
          <a:p>
            <a:pPr algn="ctr" indent="0" marL="0">
              <a:buNone/>
            </a:pPr>
            <a:r>
              <a:rPr lang="en-US" sz="1050" b="1" dirty="0">
                <a:solidFill>
                  <a:srgbClr val="0E3B53"/>
                </a:solidFill>
                <a:latin typeface="Microsoft YaHei UI" pitchFamily="34" charset="0"/>
                <a:ea typeface="Microsoft YaHei" pitchFamily="34" charset="-122"/>
                <a:cs typeface="Microsoft YaHei UI" pitchFamily="34" charset="-120"/>
              </a:rPr>
              <a:t>Midday solar mostly offsets off-peak</a:t>
            </a:r>
            <a:endParaRPr lang="en-US" sz="1050" dirty="0">
              <a:latin typeface="Microsoft YaHei UI" pitchFamily="34" charset="0"/>
              <a:ea typeface="Microsoft YaHei" pitchFamily="34" charset="-122"/>
              <a:cs typeface="Microsoft YaHei UI" pitchFamily="34" charset="-120"/>
            </a:endParaRPr>
          </a:p>
        </p:txBody>
      </p:sp>
      <p:sp>
        <p:nvSpPr>
          <p:cNvPr id="27" name="Shape 25"/>
          <p:cNvSpPr/>
          <p:nvPr/>
        </p:nvSpPr>
        <p:spPr>
          <a:xfrm>
            <a:off x="4248150" y="1676400"/>
            <a:ext cx="3505200" cy="2743200"/>
          </a:xfrm>
          <a:prstGeom prst="roundRect">
            <a:avLst>
              <a:gd name="adj" fmla="val 4167"/>
            </a:avLst>
          </a:prstGeom>
          <a:solidFill>
            <a:srgbClr val="F3F0EA"/>
          </a:solidFill>
          <a:ln/>
        </p:spPr>
      </p:sp>
      <p:sp>
        <p:nvSpPr>
          <p:cNvPr id="28" name="Text 26"/>
          <p:cNvSpPr/>
          <p:nvPr/>
        </p:nvSpPr>
        <p:spPr>
          <a:xfrm>
            <a:off x="4514850" y="1885102"/>
            <a:ext cx="7677150" cy="274320"/>
          </a:xfrm>
          <a:prstGeom prst="rect">
            <a:avLst/>
          </a:prstGeom>
          <a:noFill/>
          <a:ln/>
        </p:spPr>
        <p:txBody>
          <a:bodyPr wrap="none" lIns="0" tIns="0" rIns="0" bIns="0" rtlCol="0" anchor="t"/>
          <a:lstStyle/>
          <a:p>
            <a:pPr algn="l" indent="0" marL="0">
              <a:buNone/>
            </a:pPr>
            <a:r>
              <a:rPr lang="en-US" sz="1800" b="1" dirty="0">
                <a:solidFill>
                  <a:srgbClr val="0E3B53"/>
                </a:solidFill>
                <a:latin typeface="Microsoft YaHei UI" pitchFamily="34" charset="0"/>
                <a:ea typeface="Microsoft YaHei" pitchFamily="34" charset="-122"/>
                <a:cs typeface="Microsoft YaHei UI" pitchFamily="34" charset="-120"/>
              </a:rPr>
              <a:t>Zhejiang</a:t>
            </a:r>
            <a:endParaRPr lang="en-US" sz="1800" dirty="0">
              <a:latin typeface="Microsoft YaHei UI" pitchFamily="34" charset="0"/>
              <a:ea typeface="Microsoft YaHei" pitchFamily="34" charset="-122"/>
              <a:cs typeface="Microsoft YaHei UI" pitchFamily="34" charset="-120"/>
            </a:endParaRPr>
          </a:p>
        </p:txBody>
      </p:sp>
      <p:sp>
        <p:nvSpPr>
          <p:cNvPr id="29" name="Text 27"/>
          <p:cNvSpPr/>
          <p:nvPr/>
        </p:nvSpPr>
        <p:spPr>
          <a:xfrm>
            <a:off x="4514850" y="2223664"/>
            <a:ext cx="767715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Zhejiang DRC No. 112 (2026)</a:t>
            </a:r>
            <a:endParaRPr lang="en-US" sz="900" dirty="0">
              <a:latin typeface="Microsoft YaHei UI" pitchFamily="34" charset="0"/>
              <a:ea typeface="Microsoft YaHei" pitchFamily="34" charset="-122"/>
              <a:cs typeface="Microsoft YaHei UI" pitchFamily="34" charset="-120"/>
            </a:endParaRPr>
          </a:p>
        </p:txBody>
      </p:sp>
      <p:sp>
        <p:nvSpPr>
          <p:cNvPr id="30" name="Shape 28"/>
          <p:cNvSpPr/>
          <p:nvPr/>
        </p:nvSpPr>
        <p:spPr>
          <a:xfrm>
            <a:off x="4514850" y="2533650"/>
            <a:ext cx="2971800" cy="9525"/>
          </a:xfrm>
          <a:prstGeom prst="rect">
            <a:avLst/>
          </a:prstGeom>
          <a:solidFill>
            <a:srgbClr val="E2DDD4"/>
          </a:solidFill>
          <a:ln/>
        </p:spPr>
      </p:sp>
      <p:sp>
        <p:nvSpPr>
          <p:cNvPr id="31" name="Text 29"/>
          <p:cNvSpPr/>
          <p:nvPr/>
        </p:nvSpPr>
        <p:spPr>
          <a:xfrm>
            <a:off x="4514850" y="2690389"/>
            <a:ext cx="767715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At midday</a:t>
            </a:r>
            <a:endParaRPr lang="en-US" sz="900" dirty="0">
              <a:latin typeface="Microsoft YaHei UI" pitchFamily="34" charset="0"/>
              <a:ea typeface="Microsoft YaHei" pitchFamily="34" charset="-122"/>
              <a:cs typeface="Microsoft YaHei UI" pitchFamily="34" charset="-120"/>
            </a:endParaRPr>
          </a:p>
        </p:txBody>
      </p:sp>
      <p:sp>
        <p:nvSpPr>
          <p:cNvPr id="32" name="Text 30"/>
          <p:cNvSpPr/>
          <p:nvPr/>
        </p:nvSpPr>
        <p:spPr>
          <a:xfrm>
            <a:off x="4514850" y="2863285"/>
            <a:ext cx="767715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Off-peak, 11:00-14:00</a:t>
            </a:r>
            <a:endParaRPr lang="en-US" sz="1200" dirty="0">
              <a:latin typeface="Microsoft YaHei UI" pitchFamily="34" charset="0"/>
              <a:ea typeface="Microsoft YaHei" pitchFamily="34" charset="-122"/>
              <a:cs typeface="Microsoft YaHei UI" pitchFamily="34" charset="-120"/>
            </a:endParaRPr>
          </a:p>
        </p:txBody>
      </p:sp>
      <p:sp>
        <p:nvSpPr>
          <p:cNvPr id="33" name="Text 31"/>
          <p:cNvSpPr/>
          <p:nvPr/>
        </p:nvSpPr>
        <p:spPr>
          <a:xfrm>
            <a:off x="4514850" y="3261889"/>
            <a:ext cx="767715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Spread (RMB/kWh)</a:t>
            </a:r>
            <a:endParaRPr lang="en-US" sz="900" dirty="0">
              <a:latin typeface="Microsoft YaHei UI" pitchFamily="34" charset="0"/>
              <a:ea typeface="Microsoft YaHei" pitchFamily="34" charset="-122"/>
              <a:cs typeface="Microsoft YaHei UI" pitchFamily="34" charset="-120"/>
            </a:endParaRPr>
          </a:p>
        </p:txBody>
      </p:sp>
      <p:sp>
        <p:nvSpPr>
          <p:cNvPr id="34" name="Text 32"/>
          <p:cNvSpPr/>
          <p:nvPr/>
        </p:nvSpPr>
        <p:spPr>
          <a:xfrm>
            <a:off x="4514850" y="3432491"/>
            <a:ext cx="7677150" cy="411480"/>
          </a:xfrm>
          <a:prstGeom prst="rect">
            <a:avLst/>
          </a:prstGeom>
          <a:noFill/>
          <a:ln/>
        </p:spPr>
        <p:txBody>
          <a:bodyPr wrap="none" lIns="0" tIns="0" rIns="0" bIns="0" rtlCol="0" anchor="t"/>
          <a:lstStyle/>
          <a:p>
            <a:pPr algn="l" indent="0" marL="0">
              <a:buNone/>
            </a:pPr>
            <a:r>
              <a:rPr lang="en-US" sz="2700" b="1" dirty="0">
                <a:solidFill>
                  <a:srgbClr val="0E3B53"/>
                </a:solidFill>
                <a:latin typeface="Microsoft YaHei UI" pitchFamily="34" charset="0"/>
                <a:ea typeface="Microsoft YaHei" pitchFamily="34" charset="-122"/>
                <a:cs typeface="Microsoft YaHei UI" pitchFamily="34" charset="-120"/>
              </a:rPr>
              <a:t>0.76</a:t>
            </a:r>
            <a:endParaRPr lang="en-US" sz="2700" dirty="0">
              <a:latin typeface="Microsoft YaHei UI" pitchFamily="34" charset="0"/>
              <a:ea typeface="Microsoft YaHei" pitchFamily="34" charset="-122"/>
              <a:cs typeface="Microsoft YaHei UI" pitchFamily="34" charset="-120"/>
            </a:endParaRPr>
          </a:p>
        </p:txBody>
      </p:sp>
      <p:sp>
        <p:nvSpPr>
          <p:cNvPr id="35" name="Shape 33"/>
          <p:cNvSpPr/>
          <p:nvPr/>
        </p:nvSpPr>
        <p:spPr>
          <a:xfrm>
            <a:off x="5387675" y="3531394"/>
            <a:ext cx="395288" cy="214313"/>
          </a:xfrm>
          <a:prstGeom prst="roundRect">
            <a:avLst>
              <a:gd name="adj" fmla="val 50000"/>
            </a:avLst>
          </a:prstGeom>
          <a:noFill/>
          <a:ln w="14288">
            <a:solidFill>
              <a:srgbClr val="E2DDD4"/>
            </a:solidFill>
            <a:prstDash val="solid"/>
          </a:ln>
        </p:spPr>
      </p:sp>
      <p:sp>
        <p:nvSpPr>
          <p:cNvPr id="36" name="Text 34"/>
          <p:cNvSpPr/>
          <p:nvPr/>
        </p:nvSpPr>
        <p:spPr>
          <a:xfrm>
            <a:off x="0" y="3576214"/>
            <a:ext cx="11170638" cy="137160"/>
          </a:xfrm>
          <a:prstGeom prst="rect">
            <a:avLst/>
          </a:prstGeom>
          <a:noFill/>
          <a:ln/>
        </p:spPr>
        <p:txBody>
          <a:bodyPr wrap="none" lIns="0" tIns="0" rIns="0" bIns="0" rtlCol="0" anchor="t"/>
          <a:lstStyle/>
          <a:p>
            <a:pPr algn="ctr" indent="0" marL="0">
              <a:buNone/>
            </a:pPr>
            <a:r>
              <a:rPr lang="en-US" sz="900" b="1" dirty="0">
                <a:solidFill>
                  <a:srgbClr val="55606A"/>
                </a:solidFill>
                <a:latin typeface="Microsoft YaHei UI" pitchFamily="34" charset="0"/>
                <a:ea typeface="Microsoft YaHei" pitchFamily="34" charset="-122"/>
                <a:cs typeface="Microsoft YaHei UI" pitchFamily="34" charset="-120"/>
              </a:rPr>
              <a:t>est.</a:t>
            </a:r>
            <a:endParaRPr lang="en-US" sz="900" dirty="0">
              <a:latin typeface="Microsoft YaHei UI" pitchFamily="34" charset="0"/>
              <a:ea typeface="Microsoft YaHei" pitchFamily="34" charset="-122"/>
              <a:cs typeface="Microsoft YaHei UI" pitchFamily="34" charset="-120"/>
            </a:endParaRPr>
          </a:p>
        </p:txBody>
      </p:sp>
      <p:sp>
        <p:nvSpPr>
          <p:cNvPr id="37" name="Shape 35"/>
          <p:cNvSpPr/>
          <p:nvPr/>
        </p:nvSpPr>
        <p:spPr>
          <a:xfrm>
            <a:off x="4514850" y="3981450"/>
            <a:ext cx="2695575" cy="285750"/>
          </a:xfrm>
          <a:prstGeom prst="roundRect">
            <a:avLst>
              <a:gd name="adj" fmla="val 50000"/>
            </a:avLst>
          </a:prstGeom>
          <a:solidFill>
            <a:srgbClr val="D6E7EF"/>
          </a:solidFill>
          <a:ln/>
        </p:spPr>
      </p:sp>
      <p:sp>
        <p:nvSpPr>
          <p:cNvPr id="38" name="Text 36"/>
          <p:cNvSpPr/>
          <p:nvPr/>
        </p:nvSpPr>
        <p:spPr>
          <a:xfrm>
            <a:off x="0" y="4043662"/>
            <a:ext cx="11725275" cy="160020"/>
          </a:xfrm>
          <a:prstGeom prst="rect">
            <a:avLst/>
          </a:prstGeom>
          <a:noFill/>
          <a:ln/>
        </p:spPr>
        <p:txBody>
          <a:bodyPr wrap="none" lIns="0" tIns="0" rIns="0" bIns="0" rtlCol="0" anchor="t"/>
          <a:lstStyle/>
          <a:p>
            <a:pPr algn="ctr" indent="0" marL="0">
              <a:buNone/>
            </a:pPr>
            <a:r>
              <a:rPr lang="en-US" sz="1050" b="1" dirty="0">
                <a:solidFill>
                  <a:srgbClr val="0E3B53"/>
                </a:solidFill>
                <a:latin typeface="Microsoft YaHei UI" pitchFamily="34" charset="0"/>
                <a:ea typeface="Microsoft YaHei" pitchFamily="34" charset="-122"/>
                <a:cs typeface="Microsoft YaHei UI" pitchFamily="34" charset="-120"/>
              </a:rPr>
              <a:t>Midday solar mostly offsets off-peak</a:t>
            </a:r>
            <a:endParaRPr lang="en-US" sz="1050" dirty="0">
              <a:latin typeface="Microsoft YaHei UI" pitchFamily="34" charset="0"/>
              <a:ea typeface="Microsoft YaHei" pitchFamily="34" charset="-122"/>
              <a:cs typeface="Microsoft YaHei UI" pitchFamily="34" charset="-120"/>
            </a:endParaRPr>
          </a:p>
        </p:txBody>
      </p:sp>
      <p:sp>
        <p:nvSpPr>
          <p:cNvPr id="39" name="Shape 37"/>
          <p:cNvSpPr/>
          <p:nvPr/>
        </p:nvSpPr>
        <p:spPr>
          <a:xfrm>
            <a:off x="7886700" y="1676400"/>
            <a:ext cx="3505200" cy="2743200"/>
          </a:xfrm>
          <a:prstGeom prst="roundRect">
            <a:avLst>
              <a:gd name="adj" fmla="val 4167"/>
            </a:avLst>
          </a:prstGeom>
          <a:solidFill>
            <a:srgbClr val="F3F0EA"/>
          </a:solidFill>
          <a:ln/>
        </p:spPr>
      </p:sp>
      <p:sp>
        <p:nvSpPr>
          <p:cNvPr id="40" name="Text 38"/>
          <p:cNvSpPr/>
          <p:nvPr/>
        </p:nvSpPr>
        <p:spPr>
          <a:xfrm>
            <a:off x="8153400" y="1885102"/>
            <a:ext cx="4038600" cy="274320"/>
          </a:xfrm>
          <a:prstGeom prst="rect">
            <a:avLst/>
          </a:prstGeom>
          <a:noFill/>
          <a:ln/>
        </p:spPr>
        <p:txBody>
          <a:bodyPr wrap="none" lIns="0" tIns="0" rIns="0" bIns="0" rtlCol="0" anchor="t"/>
          <a:lstStyle/>
          <a:p>
            <a:pPr algn="l" indent="0" marL="0">
              <a:buNone/>
            </a:pPr>
            <a:r>
              <a:rPr lang="en-US" sz="1800" b="1" dirty="0">
                <a:solidFill>
                  <a:srgbClr val="0E3B53"/>
                </a:solidFill>
                <a:latin typeface="Microsoft YaHei UI" pitchFamily="34" charset="0"/>
                <a:ea typeface="Microsoft YaHei" pitchFamily="34" charset="-122"/>
                <a:cs typeface="Microsoft YaHei UI" pitchFamily="34" charset="-120"/>
              </a:rPr>
              <a:t>Guangdong</a:t>
            </a:r>
            <a:endParaRPr lang="en-US" sz="1800" dirty="0">
              <a:latin typeface="Microsoft YaHei UI" pitchFamily="34" charset="0"/>
              <a:ea typeface="Microsoft YaHei" pitchFamily="34" charset="-122"/>
              <a:cs typeface="Microsoft YaHei UI" pitchFamily="34" charset="-120"/>
            </a:endParaRPr>
          </a:p>
        </p:txBody>
      </p:sp>
      <p:sp>
        <p:nvSpPr>
          <p:cNvPr id="41" name="Text 39"/>
          <p:cNvSpPr/>
          <p:nvPr/>
        </p:nvSpPr>
        <p:spPr>
          <a:xfrm>
            <a:off x="8153400" y="2223664"/>
            <a:ext cx="40386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Guangdong DRC No. 331 (2021)</a:t>
            </a:r>
            <a:endParaRPr lang="en-US" sz="900" dirty="0">
              <a:latin typeface="Microsoft YaHei UI" pitchFamily="34" charset="0"/>
              <a:ea typeface="Microsoft YaHei" pitchFamily="34" charset="-122"/>
              <a:cs typeface="Microsoft YaHei UI" pitchFamily="34" charset="-120"/>
            </a:endParaRPr>
          </a:p>
        </p:txBody>
      </p:sp>
      <p:sp>
        <p:nvSpPr>
          <p:cNvPr id="42" name="Shape 40"/>
          <p:cNvSpPr/>
          <p:nvPr/>
        </p:nvSpPr>
        <p:spPr>
          <a:xfrm>
            <a:off x="8153400" y="2533650"/>
            <a:ext cx="2971800" cy="9525"/>
          </a:xfrm>
          <a:prstGeom prst="rect">
            <a:avLst/>
          </a:prstGeom>
          <a:solidFill>
            <a:srgbClr val="E2DDD4"/>
          </a:solidFill>
          <a:ln/>
        </p:spPr>
      </p:sp>
      <p:sp>
        <p:nvSpPr>
          <p:cNvPr id="43" name="Text 41"/>
          <p:cNvSpPr/>
          <p:nvPr/>
        </p:nvSpPr>
        <p:spPr>
          <a:xfrm>
            <a:off x="8153400" y="2690389"/>
            <a:ext cx="40386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At midday</a:t>
            </a:r>
            <a:endParaRPr lang="en-US" sz="900" dirty="0">
              <a:latin typeface="Microsoft YaHei UI" pitchFamily="34" charset="0"/>
              <a:ea typeface="Microsoft YaHei" pitchFamily="34" charset="-122"/>
              <a:cs typeface="Microsoft YaHei UI" pitchFamily="34" charset="-120"/>
            </a:endParaRPr>
          </a:p>
        </p:txBody>
      </p:sp>
      <p:sp>
        <p:nvSpPr>
          <p:cNvPr id="44" name="Text 42"/>
          <p:cNvSpPr/>
          <p:nvPr/>
        </p:nvSpPr>
        <p:spPr>
          <a:xfrm>
            <a:off x="8153400" y="2863285"/>
            <a:ext cx="40386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Peak 10-12, standard 12-14</a:t>
            </a:r>
            <a:endParaRPr lang="en-US" sz="1200" dirty="0">
              <a:latin typeface="Microsoft YaHei UI" pitchFamily="34" charset="0"/>
              <a:ea typeface="Microsoft YaHei" pitchFamily="34" charset="-122"/>
              <a:cs typeface="Microsoft YaHei UI" pitchFamily="34" charset="-120"/>
            </a:endParaRPr>
          </a:p>
        </p:txBody>
      </p:sp>
      <p:sp>
        <p:nvSpPr>
          <p:cNvPr id="45" name="Text 43"/>
          <p:cNvSpPr/>
          <p:nvPr/>
        </p:nvSpPr>
        <p:spPr>
          <a:xfrm>
            <a:off x="8153400" y="3261889"/>
            <a:ext cx="40386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Spread (RMB/kWh)</a:t>
            </a:r>
            <a:endParaRPr lang="en-US" sz="900" dirty="0">
              <a:latin typeface="Microsoft YaHei UI" pitchFamily="34" charset="0"/>
              <a:ea typeface="Microsoft YaHei" pitchFamily="34" charset="-122"/>
              <a:cs typeface="Microsoft YaHei UI" pitchFamily="34" charset="-120"/>
            </a:endParaRPr>
          </a:p>
        </p:txBody>
      </p:sp>
      <p:sp>
        <p:nvSpPr>
          <p:cNvPr id="46" name="Text 44"/>
          <p:cNvSpPr/>
          <p:nvPr/>
        </p:nvSpPr>
        <p:spPr>
          <a:xfrm>
            <a:off x="8153400" y="3432491"/>
            <a:ext cx="4038600" cy="411480"/>
          </a:xfrm>
          <a:prstGeom prst="rect">
            <a:avLst/>
          </a:prstGeom>
          <a:noFill/>
          <a:ln/>
        </p:spPr>
        <p:txBody>
          <a:bodyPr wrap="none" lIns="0" tIns="0" rIns="0" bIns="0" rtlCol="0" anchor="t"/>
          <a:lstStyle/>
          <a:p>
            <a:pPr algn="l" indent="0" marL="0">
              <a:buNone/>
            </a:pPr>
            <a:r>
              <a:rPr lang="en-US" sz="2700" b="1" dirty="0">
                <a:solidFill>
                  <a:srgbClr val="0E3B53"/>
                </a:solidFill>
                <a:latin typeface="Microsoft YaHei UI" pitchFamily="34" charset="0"/>
                <a:ea typeface="Microsoft YaHei" pitchFamily="34" charset="-122"/>
                <a:cs typeface="Microsoft YaHei UI" pitchFamily="34" charset="-120"/>
              </a:rPr>
              <a:t>0.8192</a:t>
            </a:r>
            <a:endParaRPr lang="en-US" sz="2700" dirty="0">
              <a:latin typeface="Microsoft YaHei UI" pitchFamily="34" charset="0"/>
              <a:ea typeface="Microsoft YaHei" pitchFamily="34" charset="-122"/>
              <a:cs typeface="Microsoft YaHei UI" pitchFamily="34" charset="-120"/>
            </a:endParaRPr>
          </a:p>
        </p:txBody>
      </p:sp>
      <p:sp>
        <p:nvSpPr>
          <p:cNvPr id="47" name="Shape 45"/>
          <p:cNvSpPr/>
          <p:nvPr/>
        </p:nvSpPr>
        <p:spPr>
          <a:xfrm>
            <a:off x="9449158" y="3531394"/>
            <a:ext cx="671513" cy="214313"/>
          </a:xfrm>
          <a:prstGeom prst="roundRect">
            <a:avLst>
              <a:gd name="adj" fmla="val 50000"/>
            </a:avLst>
          </a:prstGeom>
          <a:noFill/>
          <a:ln w="14288">
            <a:solidFill>
              <a:srgbClr val="E2DDD4"/>
            </a:solidFill>
            <a:prstDash val="solid"/>
          </a:ln>
        </p:spPr>
      </p:sp>
      <p:sp>
        <p:nvSpPr>
          <p:cNvPr id="48" name="Text 46"/>
          <p:cNvSpPr/>
          <p:nvPr/>
        </p:nvSpPr>
        <p:spPr>
          <a:xfrm>
            <a:off x="7377829" y="3576214"/>
            <a:ext cx="4814171" cy="137160"/>
          </a:xfrm>
          <a:prstGeom prst="rect">
            <a:avLst/>
          </a:prstGeom>
          <a:noFill/>
          <a:ln/>
        </p:spPr>
        <p:txBody>
          <a:bodyPr wrap="none" lIns="0" tIns="0" rIns="0" bIns="0" rtlCol="0" anchor="t"/>
          <a:lstStyle/>
          <a:p>
            <a:pPr algn="ctr" indent="0" marL="0">
              <a:buNone/>
            </a:pPr>
            <a:r>
              <a:rPr lang="en-US" sz="900" b="1" dirty="0">
                <a:solidFill>
                  <a:srgbClr val="55606A"/>
                </a:solidFill>
                <a:latin typeface="Microsoft YaHei UI" pitchFamily="34" charset="0"/>
                <a:ea typeface="Microsoft YaHei" pitchFamily="34" charset="-122"/>
                <a:cs typeface="Microsoft YaHei UI" pitchFamily="34" charset="-120"/>
              </a:rPr>
              <a:t>Shantou</a:t>
            </a:r>
            <a:endParaRPr lang="en-US" sz="900" dirty="0">
              <a:latin typeface="Microsoft YaHei UI" pitchFamily="34" charset="0"/>
              <a:ea typeface="Microsoft YaHei" pitchFamily="34" charset="-122"/>
              <a:cs typeface="Microsoft YaHei UI" pitchFamily="34" charset="-120"/>
            </a:endParaRPr>
          </a:p>
        </p:txBody>
      </p:sp>
      <p:sp>
        <p:nvSpPr>
          <p:cNvPr id="49" name="Shape 47"/>
          <p:cNvSpPr/>
          <p:nvPr/>
        </p:nvSpPr>
        <p:spPr>
          <a:xfrm>
            <a:off x="8153400" y="3981450"/>
            <a:ext cx="2495550" cy="285750"/>
          </a:xfrm>
          <a:prstGeom prst="roundRect">
            <a:avLst>
              <a:gd name="adj" fmla="val 50000"/>
            </a:avLst>
          </a:prstGeom>
          <a:solidFill>
            <a:srgbClr val="B8412C"/>
          </a:solidFill>
          <a:ln/>
        </p:spPr>
      </p:sp>
      <p:sp>
        <p:nvSpPr>
          <p:cNvPr id="50" name="Text 48"/>
          <p:cNvSpPr/>
          <p:nvPr/>
        </p:nvSpPr>
        <p:spPr>
          <a:xfrm>
            <a:off x="6610350" y="4043662"/>
            <a:ext cx="5581650"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UI" pitchFamily="34" charset="0"/>
                <a:ea typeface="Microsoft YaHei" pitchFamily="34" charset="-122"/>
                <a:cs typeface="Microsoft YaHei UI" pitchFamily="34" charset="-120"/>
              </a:rPr>
              <a:t>Daytime solar mostly offsets peak</a:t>
            </a:r>
            <a:endParaRPr lang="en-US" sz="1050" dirty="0">
              <a:latin typeface="Microsoft YaHei UI" pitchFamily="34" charset="0"/>
              <a:ea typeface="Microsoft YaHei" pitchFamily="34" charset="-122"/>
              <a:cs typeface="Microsoft YaHei UI" pitchFamily="34" charset="-120"/>
            </a:endParaRPr>
          </a:p>
        </p:txBody>
      </p:sp>
      <p:sp>
        <p:nvSpPr>
          <p:cNvPr id="51" name="Shape 49"/>
          <p:cNvSpPr/>
          <p:nvPr/>
        </p:nvSpPr>
        <p:spPr>
          <a:xfrm>
            <a:off x="609600" y="4610100"/>
            <a:ext cx="10782300" cy="1143000"/>
          </a:xfrm>
          <a:prstGeom prst="roundRect">
            <a:avLst>
              <a:gd name="adj" fmla="val 10000"/>
            </a:avLst>
          </a:prstGeom>
          <a:solidFill>
            <a:srgbClr val="0E3B53"/>
          </a:solidFill>
          <a:ln/>
        </p:spPr>
      </p:sp>
      <p:sp>
        <p:nvSpPr>
          <p:cNvPr id="52" name="Shape 50"/>
          <p:cNvSpPr/>
          <p:nvPr/>
        </p:nvSpPr>
        <p:spPr>
          <a:xfrm>
            <a:off x="990600" y="4886325"/>
            <a:ext cx="7144" cy="95250"/>
          </a:xfrm>
          <a:custGeom>
            <a:avLst/>
            <a:gdLst/>
            <a:ahLst/>
            <a:cxnLst/>
            <a:rect l="l" t="t" r="r" b="b"/>
            <a:pathLst>
              <a:path w="7144" h="95250">
                <a:moveTo>
                  <a:pt x="0" y="95250"/>
                </a:moveTo>
                <a:lnTo>
                  <a:pt x="0" y="0"/>
                </a:lnTo>
              </a:path>
            </a:pathLst>
          </a:custGeom>
          <a:noFill/>
          <a:ln w="19050">
            <a:solidFill>
              <a:srgbClr val="FFFFFF"/>
            </a:solidFill>
            <a:prstDash val="solid"/>
          </a:ln>
        </p:spPr>
      </p:sp>
      <p:sp>
        <p:nvSpPr>
          <p:cNvPr id="53" name="Shape 51"/>
          <p:cNvSpPr/>
          <p:nvPr/>
        </p:nvSpPr>
        <p:spPr>
          <a:xfrm>
            <a:off x="952500" y="4895850"/>
            <a:ext cx="76200" cy="76200"/>
          </a:xfrm>
          <a:custGeom>
            <a:avLst/>
            <a:gdLst/>
            <a:ahLst/>
            <a:cxnLst/>
            <a:rect l="l" t="t" r="r" b="b"/>
            <a:pathLst>
              <a:path w="76200" h="76200">
                <a:moveTo>
                  <a:pt x="76200" y="0"/>
                </a:moveTo>
                <a:lnTo>
                  <a:pt x="19050" y="0"/>
                </a:lnTo>
                <a:arcTo hR="19050" wR="19050" stAng="16200000" swAng="-10800000"/>
                <a:lnTo>
                  <a:pt x="57150" y="38100"/>
                </a:lnTo>
                <a:arcTo hR="19050" wR="19050" stAng="16200000" swAng="10800000"/>
                <a:lnTo>
                  <a:pt x="0" y="76200"/>
                </a:lnTo>
              </a:path>
            </a:pathLst>
          </a:custGeom>
          <a:noFill/>
          <a:ln w="19050">
            <a:solidFill>
              <a:srgbClr val="FFFFFF"/>
            </a:solidFill>
            <a:prstDash val="solid"/>
          </a:ln>
        </p:spPr>
      </p:sp>
      <p:sp>
        <p:nvSpPr>
          <p:cNvPr id="54" name="Shape 52"/>
          <p:cNvSpPr/>
          <p:nvPr/>
        </p:nvSpPr>
        <p:spPr>
          <a:xfrm>
            <a:off x="914400" y="4838657"/>
            <a:ext cx="152400" cy="190587"/>
          </a:xfrm>
          <a:custGeom>
            <a:avLst/>
            <a:gdLst/>
            <a:ahLst/>
            <a:cxnLst/>
            <a:rect l="l" t="t" r="r" b="b"/>
            <a:pathLst>
              <a:path w="152400" h="190587">
                <a:moveTo>
                  <a:pt x="0" y="9568"/>
                </a:moveTo>
                <a:arcTo hR="9525" wR="9525" stAng="10800000" swAng="5400000"/>
                <a:arcTo hR="12383" wR="12383" stAng="16181096" swAng="1951255"/>
                <a:lnTo>
                  <a:pt x="25079" y="7663"/>
                </a:lnTo>
                <a:arcTo hR="12383" wR="12383" stAng="7354738" swAng="-3909476"/>
                <a:lnTo>
                  <a:pt x="47311" y="1948"/>
                </a:lnTo>
                <a:arcTo hR="12383" wR="12383" stAng="14245262" swAng="3909476"/>
                <a:lnTo>
                  <a:pt x="69533" y="7663"/>
                </a:lnTo>
                <a:arcTo hR="12383" wR="12383" stAng="7354738" swAng="-3909476"/>
                <a:lnTo>
                  <a:pt x="91754" y="1948"/>
                </a:lnTo>
                <a:arcTo hR="12383" wR="12383" stAng="14245262" swAng="3909476"/>
                <a:lnTo>
                  <a:pt x="113986" y="7663"/>
                </a:lnTo>
                <a:arcTo hR="12383" wR="12383" stAng="7354738" swAng="-3909476"/>
                <a:lnTo>
                  <a:pt x="136207" y="1948"/>
                </a:lnTo>
                <a:arcTo hR="12383" wR="12383" stAng="14267649" swAng="1951255"/>
                <a:arcTo hR="9525" wR="9525" stAng="16200000" swAng="5400000"/>
                <a:lnTo>
                  <a:pt x="152400" y="181018"/>
                </a:lnTo>
                <a:arcTo hR="9525" wR="9525" stAng="0" swAng="5400000"/>
                <a:arcTo hR="12383" wR="12383" stAng="5381096" swAng="1951255"/>
                <a:lnTo>
                  <a:pt x="127321" y="182923"/>
                </a:lnTo>
                <a:arcTo hR="12383" wR="12383" stAng="18154738" swAng="-3909476"/>
                <a:lnTo>
                  <a:pt x="105089" y="188638"/>
                </a:lnTo>
                <a:arcTo hR="12383" wR="12383" stAng="3445262" swAng="3909476"/>
                <a:lnTo>
                  <a:pt x="82868" y="182923"/>
                </a:lnTo>
                <a:arcTo hR="12383" wR="12383" stAng="18154738" swAng="-3909476"/>
                <a:lnTo>
                  <a:pt x="60646" y="188638"/>
                </a:lnTo>
                <a:arcTo hR="12383" wR="12383" stAng="3445262" swAng="3909476"/>
                <a:lnTo>
                  <a:pt x="38414" y="182923"/>
                </a:lnTo>
                <a:arcTo hR="12383" wR="12383" stAng="18154738" swAng="-3909476"/>
                <a:lnTo>
                  <a:pt x="16193" y="188638"/>
                </a:lnTo>
                <a:arcTo hR="12383" wR="12383" stAng="3467649" swAng="1951255"/>
                <a:arcTo hR="9525" wR="9525" stAng="5400000" swAng="5400000"/>
                <a:close/>
              </a:path>
            </a:pathLst>
          </a:custGeom>
          <a:noFill/>
          <a:ln w="19050">
            <a:solidFill>
              <a:srgbClr val="FFFFFF"/>
            </a:solidFill>
            <a:prstDash val="solid"/>
          </a:ln>
        </p:spPr>
      </p:sp>
      <p:sp>
        <p:nvSpPr>
          <p:cNvPr id="55" name="Text 53"/>
          <p:cNvSpPr/>
          <p:nvPr/>
        </p:nvSpPr>
        <p:spPr>
          <a:xfrm>
            <a:off x="1238250" y="4816994"/>
            <a:ext cx="10953750" cy="217170"/>
          </a:xfrm>
          <a:prstGeom prst="rect">
            <a:avLst/>
          </a:prstGeom>
          <a:noFill/>
          <a:ln/>
        </p:spPr>
        <p:txBody>
          <a:bodyPr wrap="none" lIns="0" tIns="0" rIns="0" bIns="0" rtlCol="0" anchor="t"/>
          <a:lstStyle/>
          <a:p>
            <a:pPr algn="l" indent="0" marL="0">
              <a:buNone/>
            </a:pPr>
            <a:r>
              <a:rPr lang="en-US" sz="1425" b="1" dirty="0">
                <a:solidFill>
                  <a:srgbClr val="FFFFFF"/>
                </a:solidFill>
                <a:latin typeface="Microsoft YaHei UI" pitchFamily="34" charset="0"/>
                <a:ea typeface="Microsoft YaHei" pitchFamily="34" charset="-122"/>
                <a:cs typeface="Microsoft YaHei UI" pitchFamily="34" charset="-120"/>
              </a:rPr>
              <a:t>Above 10 kV, your supply contract sets the price</a:t>
            </a:r>
            <a:endParaRPr lang="en-US" sz="1425" dirty="0">
              <a:latin typeface="Microsoft YaHei UI" pitchFamily="34" charset="0"/>
              <a:ea typeface="Microsoft YaHei" pitchFamily="34" charset="-122"/>
              <a:cs typeface="Microsoft YaHei UI" pitchFamily="34" charset="-120"/>
            </a:endParaRPr>
          </a:p>
        </p:txBody>
      </p:sp>
      <p:sp>
        <p:nvSpPr>
          <p:cNvPr id="56" name="Text 54"/>
          <p:cNvSpPr/>
          <p:nvPr/>
        </p:nvSpPr>
        <p:spPr>
          <a:xfrm>
            <a:off x="1238250" y="5158448"/>
            <a:ext cx="10953750" cy="171450"/>
          </a:xfrm>
          <a:prstGeom prst="rect">
            <a:avLst/>
          </a:prstGeom>
          <a:noFill/>
          <a:ln/>
        </p:spPr>
        <p:txBody>
          <a:bodyPr wrap="none" lIns="0" tIns="0" rIns="0" bIns="0" rtlCol="0" anchor="t"/>
          <a:lstStyle/>
          <a:p>
            <a:pPr algn="l" indent="0" marL="0">
              <a:buNone/>
            </a:pPr>
            <a:r>
              <a:rPr lang="en-US" sz="1125" dirty="0">
                <a:solidFill>
                  <a:srgbClr val="DDE4E7"/>
                </a:solidFill>
                <a:latin typeface="Microsoft YaHei UI" pitchFamily="34" charset="0"/>
                <a:ea typeface="Microsoft YaHei" pitchFamily="34" charset="-122"/>
                <a:cs typeface="Microsoft YaHei UI" pitchFamily="34" charset="-120"/>
              </a:rPr>
              <a:t>NDRC No. 1656, Article 35: from 1 March 2026, customers trading in the market leave the administered bands. Jiangsu retail packages still set</a:t>
            </a:r>
            <a:endParaRPr lang="en-US" sz="1125" dirty="0">
              <a:latin typeface="Microsoft YaHei UI" pitchFamily="34" charset="0"/>
              <a:ea typeface="Microsoft YaHei" pitchFamily="34" charset="-122"/>
              <a:cs typeface="Microsoft YaHei UI" pitchFamily="34" charset="-120"/>
            </a:endParaRPr>
          </a:p>
        </p:txBody>
      </p:sp>
      <p:sp>
        <p:nvSpPr>
          <p:cNvPr id="57" name="Text 55"/>
          <p:cNvSpPr/>
          <p:nvPr/>
        </p:nvSpPr>
        <p:spPr>
          <a:xfrm>
            <a:off x="1238250" y="5396573"/>
            <a:ext cx="10953750" cy="171450"/>
          </a:xfrm>
          <a:prstGeom prst="rect">
            <a:avLst/>
          </a:prstGeom>
          <a:noFill/>
          <a:ln/>
        </p:spPr>
        <p:txBody>
          <a:bodyPr wrap="none" lIns="0" tIns="0" rIns="0" bIns="0" rtlCol="0" anchor="t"/>
          <a:lstStyle/>
          <a:p>
            <a:pPr algn="l" indent="0" marL="0">
              <a:buNone/>
            </a:pPr>
            <a:r>
              <a:rPr lang="en-US" sz="1125" dirty="0">
                <a:solidFill>
                  <a:srgbClr val="DDE4E7"/>
                </a:solidFill>
                <a:latin typeface="Microsoft YaHei UI" pitchFamily="34" charset="0"/>
                <a:ea typeface="Microsoft YaHei" pitchFamily="34" charset="-122"/>
                <a:cs typeface="Microsoft YaHei UI" pitchFamily="34" charset="-120"/>
              </a:rPr>
              <a:t>peak and valley at least 60% from standard.</a:t>
            </a:r>
            <a:endParaRPr lang="en-US" sz="1125" dirty="0">
              <a:latin typeface="Microsoft YaHei UI" pitchFamily="34" charset="0"/>
              <a:ea typeface="Microsoft YaHei" pitchFamily="34" charset="-122"/>
              <a:cs typeface="Microsoft YaHei UI" pitchFamily="34" charset="-120"/>
            </a:endParaRPr>
          </a:p>
        </p:txBody>
      </p:sp>
      <p:sp>
        <p:nvSpPr>
          <p:cNvPr id="58" name="Text 56"/>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Source: provincial time-of-use rules and grid agency price lists, NDRC Document No. 1656 (2025), Jiangsu DRC Document No. 1141 (2025)</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609600" y="347239"/>
            <a:ext cx="115824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l</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2983478" y="347239"/>
            <a:ext cx="9208522" cy="137160"/>
          </a:xfrm>
          <a:prstGeom prst="rect">
            <a:avLst/>
          </a:prstGeom>
          <a:noFill/>
          <a:ln/>
        </p:spPr>
        <p:txBody>
          <a:bodyPr wrap="none" lIns="0" tIns="0" rIns="0" bIns="0" rtlCol="0" anchor="t"/>
          <a:lstStyle/>
          <a:p>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y</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5" name="pptwise-slidenum-s0005"/>
          <p:cNvSpPr/>
          <p:nvPr/>
        </p:nvSpPr>
        <p:spPr>
          <a:xfrm>
            <a:off x="0" y="6481700"/>
            <a:ext cx="11391900" cy="148590"/>
          </a:xfrm>
          <a:prstGeom prst="rect">
            <a:avLst/>
          </a:prstGeom>
          <a:noFill/>
          <a:ln/>
        </p:spPr>
        <p:txBody>
          <a:bodyPr wrap="none" lIns="0" tIns="0" rIns="0" bIns="0" rtlCol="0" anchor="t"/>
          <a:lstStyle/>
          <a:p>
            <a:pPr algn="r" indent="0" marL="0">
              <a:buNone/>
            </a:pPr>
            <a:fld id="{B6F15528-21DE-4FAA-801E-634DDDAF4B2B}" type="slidenum">
              <a:rPr lang="en-US" sz="975" b="1" dirty="0">
                <a:solidFill>
                  <a:srgbClr val="55606A"/>
                </a:solidFill>
                <a:latin typeface="Microsoft YaHei UI" pitchFamily="34" charset="0"/>
                <a:ea typeface="Microsoft YaHei" pitchFamily="34" charset="-122"/>
                <a:cs typeface="Microsoft YaHei UI" pitchFamily="34" charset="-120"/>
              </a:rPr>
              <a:t>6</a:t>
            </a:fld>
            <a:endParaRPr lang="en-US" sz="975" dirty="0">
              <a:latin typeface="Microsoft YaHei UI" pitchFamily="34" charset="0"/>
              <a:ea typeface="Microsoft YaHei" pitchFamily="34" charset="-122"/>
              <a:cs typeface="Microsoft YaHei UI" pitchFamily="34" charset="-120"/>
            </a:endParaRPr>
          </a:p>
        </p:txBody>
      </p:sp>
      <p:sp>
        <p:nvSpPr>
          <p:cNvPr id="6" name="Shape 4"/>
          <p:cNvSpPr/>
          <p:nvPr/>
        </p:nvSpPr>
        <p:spPr>
          <a:xfrm>
            <a:off x="11849100" y="11239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7" name="Text 5"/>
          <p:cNvSpPr/>
          <p:nvPr/>
        </p:nvSpPr>
        <p:spPr>
          <a:xfrm rot="5400000">
            <a:off x="11696973" y="1487805"/>
            <a:ext cx="650136"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696700" y="205740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9" name="Text 7"/>
          <p:cNvSpPr/>
          <p:nvPr/>
        </p:nvSpPr>
        <p:spPr>
          <a:xfrm rot="5400000">
            <a:off x="11585783" y="2409825"/>
            <a:ext cx="720576"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N</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u</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m</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b</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e</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r</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s</a:t>
            </a:r>
            <a:endParaRPr lang="en-US" sz="1125"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849100" y="29908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1" name="Text 9"/>
          <p:cNvSpPr/>
          <p:nvPr/>
        </p:nvSpPr>
        <p:spPr>
          <a:xfrm rot="5400000">
            <a:off x="11872871" y="3354705"/>
            <a:ext cx="298340"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P</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n</a:t>
            </a:r>
            <a:endParaRPr lang="en-US" sz="97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11849100" y="39243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3" name="Text 11"/>
          <p:cNvSpPr/>
          <p:nvPr/>
        </p:nvSpPr>
        <p:spPr>
          <a:xfrm rot="5400000">
            <a:off x="11733476" y="4288155"/>
            <a:ext cx="577131"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v</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1849100" y="48577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5" name="Text 13"/>
          <p:cNvSpPr/>
          <p:nvPr/>
        </p:nvSpPr>
        <p:spPr>
          <a:xfrm rot="5400000">
            <a:off x="11785708" y="5221605"/>
            <a:ext cx="472667"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1040270"/>
            <a:ext cx="11582400" cy="365760"/>
          </a:xfrm>
          <a:prstGeom prst="rect">
            <a:avLst/>
          </a:prstGeom>
          <a:noFill/>
          <a:ln/>
        </p:spPr>
        <p:txBody>
          <a:bodyPr wrap="none" lIns="0" tIns="0" rIns="0" bIns="0" rtlCol="0" anchor="t"/>
          <a:lstStyle/>
          <a:p>
            <a:pPr algn="l" indent="0" marL="0">
              <a:buNone/>
            </a:pPr>
            <a:r>
              <a:rPr lang="en-US" sz="2400" b="1" dirty="0">
                <a:solidFill>
                  <a:srgbClr val="0E3B53"/>
                </a:solidFill>
                <a:latin typeface="Microsoft YaHei UI" pitchFamily="34" charset="0"/>
                <a:ea typeface="Microsoft YaHei" pitchFamily="34" charset="-122"/>
                <a:cs typeface="Microsoft YaHei UI" pitchFamily="34" charset="-120"/>
              </a:rPr>
              <a:t>1 MW in Jiangsu saves about RMB 440,000 a year</a:t>
            </a:r>
            <a:endParaRPr lang="en-US" sz="2400" dirty="0">
              <a:latin typeface="Microsoft YaHei UI" pitchFamily="34" charset="0"/>
              <a:ea typeface="Microsoft YaHei" pitchFamily="34" charset="-122"/>
              <a:cs typeface="Microsoft YaHei UI" pitchFamily="34" charset="-120"/>
            </a:endParaRPr>
          </a:p>
        </p:txBody>
      </p:sp>
      <p:sp>
        <p:nvSpPr>
          <p:cNvPr id="17" name="Text 15"/>
          <p:cNvSpPr/>
          <p:nvPr/>
        </p:nvSpPr>
        <p:spPr>
          <a:xfrm>
            <a:off x="609600" y="1699789"/>
            <a:ext cx="11582400" cy="137160"/>
          </a:xfrm>
          <a:prstGeom prst="rect">
            <a:avLst/>
          </a:prstGeom>
          <a:noFill/>
          <a:ln/>
        </p:spPr>
        <p:txBody>
          <a:bodyPr wrap="none" lIns="0" tIns="0" rIns="0" bIns="0" rtlCol="0" anchor="t"/>
          <a:lstStyle/>
          <a:p>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t</a:t>
            </a:r>
            <a:endParaRPr lang="en-US" sz="900" dirty="0">
              <a:latin typeface="Microsoft YaHei UI" pitchFamily="34" charset="0"/>
              <a:ea typeface="Microsoft YaHei" pitchFamily="34" charset="-122"/>
              <a:cs typeface="Microsoft YaHei UI" pitchFamily="34" charset="-120"/>
            </a:endParaRPr>
          </a:p>
        </p:txBody>
      </p:sp>
      <p:sp>
        <p:nvSpPr>
          <p:cNvPr id="18" name="Text 16"/>
          <p:cNvSpPr/>
          <p:nvPr/>
        </p:nvSpPr>
        <p:spPr>
          <a:xfrm>
            <a:off x="0" y="1699789"/>
            <a:ext cx="4476750" cy="137160"/>
          </a:xfrm>
          <a:prstGeom prst="rect">
            <a:avLst/>
          </a:prstGeom>
          <a:noFill/>
          <a:ln/>
        </p:spPr>
        <p:txBody>
          <a:bodyPr wrap="none" lIns="0" tIns="0" rIns="0" bIns="0" rtlCol="0" anchor="t"/>
          <a:lstStyle/>
          <a:p>
            <a:pPr algn="r" indent="0" marL="0">
              <a:buNone/>
            </a:pPr>
            <a:r>
              <a:rPr lang="en-US" sz="900" b="1" dirty="0">
                <a:solidFill>
                  <a:srgbClr val="55606A"/>
                </a:solidFill>
                <a:latin typeface="Microsoft YaHei UI" pitchFamily="34" charset="0"/>
                <a:ea typeface="Microsoft YaHei" pitchFamily="34" charset="-122"/>
                <a:cs typeface="Microsoft YaHei UI" pitchFamily="34" charset="-120"/>
              </a:rPr>
              <a:t>Value</a:t>
            </a:r>
            <a:endParaRPr lang="en-US" sz="900" dirty="0">
              <a:latin typeface="Microsoft YaHei UI" pitchFamily="34" charset="0"/>
              <a:ea typeface="Microsoft YaHei" pitchFamily="34" charset="-122"/>
              <a:cs typeface="Microsoft YaHei UI" pitchFamily="34" charset="-120"/>
            </a:endParaRPr>
          </a:p>
        </p:txBody>
      </p:sp>
      <p:sp>
        <p:nvSpPr>
          <p:cNvPr id="19" name="Text 17"/>
          <p:cNvSpPr/>
          <p:nvPr/>
        </p:nvSpPr>
        <p:spPr>
          <a:xfrm>
            <a:off x="4762500" y="1699789"/>
            <a:ext cx="74295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Source</a:t>
            </a:r>
            <a:endParaRPr lang="en-US" sz="900" dirty="0">
              <a:latin typeface="Microsoft YaHei UI" pitchFamily="34" charset="0"/>
              <a:ea typeface="Microsoft YaHei" pitchFamily="34" charset="-122"/>
              <a:cs typeface="Microsoft YaHei UI" pitchFamily="34" charset="-120"/>
            </a:endParaRPr>
          </a:p>
        </p:txBody>
      </p:sp>
      <p:sp>
        <p:nvSpPr>
          <p:cNvPr id="20" name="Shape 18"/>
          <p:cNvSpPr/>
          <p:nvPr/>
        </p:nvSpPr>
        <p:spPr>
          <a:xfrm>
            <a:off x="609600" y="1905000"/>
            <a:ext cx="6057900" cy="19050"/>
          </a:xfrm>
          <a:prstGeom prst="rect">
            <a:avLst/>
          </a:prstGeom>
          <a:solidFill>
            <a:srgbClr val="0E3B53"/>
          </a:solidFill>
          <a:ln/>
        </p:spPr>
      </p:sp>
      <p:sp>
        <p:nvSpPr>
          <p:cNvPr id="21" name="Shape 19"/>
          <p:cNvSpPr/>
          <p:nvPr/>
        </p:nvSpPr>
        <p:spPr>
          <a:xfrm>
            <a:off x="609600" y="2114550"/>
            <a:ext cx="342900" cy="342900"/>
          </a:xfrm>
          <a:prstGeom prst="ellipse">
            <a:avLst/>
          </a:prstGeom>
          <a:solidFill>
            <a:srgbClr val="0E3B53"/>
          </a:solidFill>
          <a:ln/>
        </p:spPr>
      </p:sp>
      <p:sp>
        <p:nvSpPr>
          <p:cNvPr id="22" name="Text 20"/>
          <p:cNvSpPr/>
          <p:nvPr/>
        </p:nvSpPr>
        <p:spPr>
          <a:xfrm>
            <a:off x="0" y="2187371"/>
            <a:ext cx="1562100" cy="194310"/>
          </a:xfrm>
          <a:prstGeom prst="rect">
            <a:avLst/>
          </a:prstGeom>
          <a:noFill/>
          <a:ln/>
        </p:spPr>
        <p:txBody>
          <a:bodyPr wrap="none" lIns="0" tIns="0" rIns="0" bIns="0" rtlCol="0" anchor="t"/>
          <a:lstStyle/>
          <a:p>
            <a:pPr algn="ctr" indent="0" marL="0">
              <a:buNone/>
            </a:pPr>
            <a:r>
              <a:rPr lang="en-US" sz="1275" b="1" i="1" dirty="0">
                <a:solidFill>
                  <a:srgbClr val="FFFFFF"/>
                </a:solidFill>
                <a:latin typeface="Microsoft YaHei UI" pitchFamily="34" charset="0"/>
                <a:ea typeface="Microsoft YaHei" pitchFamily="34" charset="-122"/>
                <a:cs typeface="Microsoft YaHei UI" pitchFamily="34" charset="-120"/>
              </a:rPr>
              <a:t>E</a:t>
            </a:r>
            <a:endParaRPr lang="en-US" sz="1275" dirty="0">
              <a:latin typeface="Microsoft YaHei UI" pitchFamily="34" charset="0"/>
              <a:ea typeface="Microsoft YaHei" pitchFamily="34" charset="-122"/>
              <a:cs typeface="Microsoft YaHei UI" pitchFamily="34" charset="-120"/>
            </a:endParaRPr>
          </a:p>
        </p:txBody>
      </p:sp>
      <p:sp>
        <p:nvSpPr>
          <p:cNvPr id="23" name="Text 21"/>
          <p:cNvSpPr/>
          <p:nvPr/>
        </p:nvSpPr>
        <p:spPr>
          <a:xfrm>
            <a:off x="1104900" y="2111171"/>
            <a:ext cx="11087100" cy="194310"/>
          </a:xfrm>
          <a:prstGeom prst="rect">
            <a:avLst/>
          </a:prstGeom>
          <a:noFill/>
          <a:ln/>
        </p:spPr>
        <p:txBody>
          <a:bodyPr wrap="none" lIns="0" tIns="0" rIns="0" bIns="0" rtlCol="0" anchor="t"/>
          <a:lstStyle/>
          <a:p>
            <a:pPr algn="l" indent="0" marL="0">
              <a:buNone/>
            </a:pPr>
            <a:r>
              <a:rPr lang="en-US" sz="1275" b="1" dirty="0">
                <a:solidFill>
                  <a:srgbClr val="14212B"/>
                </a:solidFill>
                <a:latin typeface="Microsoft YaHei UI" pitchFamily="34" charset="0"/>
                <a:ea typeface="Microsoft YaHei" pitchFamily="34" charset="-122"/>
                <a:cs typeface="Microsoft YaHei UI" pitchFamily="34" charset="-120"/>
              </a:rPr>
              <a:t>Annual output</a:t>
            </a:r>
            <a:endParaRPr lang="en-US" sz="1275" dirty="0">
              <a:latin typeface="Microsoft YaHei UI" pitchFamily="34" charset="0"/>
              <a:ea typeface="Microsoft YaHei" pitchFamily="34" charset="-122"/>
              <a:cs typeface="Microsoft YaHei UI" pitchFamily="34" charset="-120"/>
            </a:endParaRPr>
          </a:p>
        </p:txBody>
      </p:sp>
      <p:sp>
        <p:nvSpPr>
          <p:cNvPr id="24" name="Text 22"/>
          <p:cNvSpPr/>
          <p:nvPr/>
        </p:nvSpPr>
        <p:spPr>
          <a:xfrm>
            <a:off x="1104900" y="2376064"/>
            <a:ext cx="110871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1 MW × 1,080 h, Jiangsu bidding notice</a:t>
            </a:r>
            <a:endParaRPr lang="en-US" sz="900" dirty="0">
              <a:latin typeface="Microsoft YaHei UI" pitchFamily="34" charset="0"/>
              <a:ea typeface="Microsoft YaHei" pitchFamily="34" charset="-122"/>
              <a:cs typeface="Microsoft YaHei UI" pitchFamily="34" charset="-120"/>
            </a:endParaRPr>
          </a:p>
        </p:txBody>
      </p:sp>
      <p:sp>
        <p:nvSpPr>
          <p:cNvPr id="25" name="Text 23"/>
          <p:cNvSpPr/>
          <p:nvPr/>
        </p:nvSpPr>
        <p:spPr>
          <a:xfrm>
            <a:off x="0" y="2169406"/>
            <a:ext cx="4476750" cy="228600"/>
          </a:xfrm>
          <a:prstGeom prst="rect">
            <a:avLst/>
          </a:prstGeom>
          <a:noFill/>
          <a:ln/>
        </p:spPr>
        <p:txBody>
          <a:bodyPr wrap="none" lIns="0" tIns="0" rIns="0" bIns="0" rtlCol="0" anchor="t"/>
          <a:lstStyle/>
          <a:p>
            <a:pPr algn="r" indent="0" marL="0">
              <a:buNone/>
            </a:pPr>
            <a:r>
              <a:rPr lang="en-US" sz="1500" b="1" dirty="0">
                <a:solidFill>
                  <a:srgbClr val="0E3B53"/>
                </a:solidFill>
                <a:latin typeface="Microsoft YaHei UI" pitchFamily="34" charset="0"/>
                <a:ea typeface="Microsoft YaHei" pitchFamily="34" charset="-122"/>
                <a:cs typeface="Microsoft YaHei UI" pitchFamily="34" charset="-120"/>
              </a:rPr>
              <a:t>1.08 m kWh</a:t>
            </a:r>
            <a:endParaRPr lang="en-US" sz="1500" dirty="0">
              <a:latin typeface="Microsoft YaHei UI" pitchFamily="34" charset="0"/>
              <a:ea typeface="Microsoft YaHei" pitchFamily="34" charset="-122"/>
              <a:cs typeface="Microsoft YaHei UI" pitchFamily="34" charset="-120"/>
            </a:endParaRPr>
          </a:p>
        </p:txBody>
      </p:sp>
      <p:sp>
        <p:nvSpPr>
          <p:cNvPr id="26" name="Shape 24"/>
          <p:cNvSpPr/>
          <p:nvPr/>
        </p:nvSpPr>
        <p:spPr>
          <a:xfrm>
            <a:off x="4769644" y="2178844"/>
            <a:ext cx="795338" cy="214313"/>
          </a:xfrm>
          <a:prstGeom prst="roundRect">
            <a:avLst>
              <a:gd name="adj" fmla="val 50000"/>
            </a:avLst>
          </a:prstGeom>
          <a:noFill/>
          <a:ln w="14288">
            <a:solidFill>
              <a:srgbClr val="CDCAC3"/>
            </a:solidFill>
            <a:prstDash val="solid"/>
          </a:ln>
        </p:spPr>
      </p:sp>
      <p:sp>
        <p:nvSpPr>
          <p:cNvPr id="27" name="Text 25"/>
          <p:cNvSpPr/>
          <p:nvPr/>
        </p:nvSpPr>
        <p:spPr>
          <a:xfrm>
            <a:off x="0" y="2223664"/>
            <a:ext cx="10334625" cy="137160"/>
          </a:xfrm>
          <a:prstGeom prst="rect">
            <a:avLst/>
          </a:prstGeom>
          <a:noFill/>
          <a:ln/>
        </p:spPr>
        <p:txBody>
          <a:bodyPr wrap="none" lIns="0" tIns="0" rIns="0" bIns="0" rtlCol="0" anchor="t"/>
          <a:lstStyle/>
          <a:p>
            <a:pPr algn="ctr" indent="0" marL="0">
              <a:buNone/>
            </a:pPr>
            <a:r>
              <a:rPr lang="en-US" sz="900" b="1" dirty="0">
                <a:solidFill>
                  <a:srgbClr val="55606A"/>
                </a:solidFill>
                <a:latin typeface="Microsoft YaHei UI" pitchFamily="34" charset="0"/>
                <a:ea typeface="Microsoft YaHei" pitchFamily="34" charset="-122"/>
                <a:cs typeface="Microsoft YaHei UI" pitchFamily="34" charset="-120"/>
              </a:rPr>
              <a:t>Policy text</a:t>
            </a:r>
            <a:endParaRPr lang="en-US" sz="900" dirty="0">
              <a:latin typeface="Microsoft YaHei UI" pitchFamily="34" charset="0"/>
              <a:ea typeface="Microsoft YaHei" pitchFamily="34" charset="-122"/>
              <a:cs typeface="Microsoft YaHei UI" pitchFamily="34" charset="-120"/>
            </a:endParaRPr>
          </a:p>
        </p:txBody>
      </p:sp>
      <p:sp>
        <p:nvSpPr>
          <p:cNvPr id="28" name="Shape 26"/>
          <p:cNvSpPr/>
          <p:nvPr/>
        </p:nvSpPr>
        <p:spPr>
          <a:xfrm>
            <a:off x="609600" y="2667000"/>
            <a:ext cx="6057900" cy="9525"/>
          </a:xfrm>
          <a:prstGeom prst="rect">
            <a:avLst/>
          </a:prstGeom>
          <a:solidFill>
            <a:srgbClr val="E2DDD4"/>
          </a:solidFill>
          <a:ln/>
        </p:spPr>
      </p:sp>
      <p:sp>
        <p:nvSpPr>
          <p:cNvPr id="29" name="Shape 27"/>
          <p:cNvSpPr/>
          <p:nvPr/>
        </p:nvSpPr>
        <p:spPr>
          <a:xfrm>
            <a:off x="609600" y="2838450"/>
            <a:ext cx="342900" cy="342900"/>
          </a:xfrm>
          <a:prstGeom prst="ellipse">
            <a:avLst/>
          </a:prstGeom>
          <a:solidFill>
            <a:srgbClr val="0E3B53"/>
          </a:solidFill>
          <a:ln/>
        </p:spPr>
      </p:sp>
      <p:sp>
        <p:nvSpPr>
          <p:cNvPr id="30" name="Text 28"/>
          <p:cNvSpPr/>
          <p:nvPr/>
        </p:nvSpPr>
        <p:spPr>
          <a:xfrm>
            <a:off x="0" y="2911271"/>
            <a:ext cx="1562100" cy="194310"/>
          </a:xfrm>
          <a:prstGeom prst="rect">
            <a:avLst/>
          </a:prstGeom>
          <a:noFill/>
          <a:ln/>
        </p:spPr>
        <p:txBody>
          <a:bodyPr wrap="none" lIns="0" tIns="0" rIns="0" bIns="0" rtlCol="0" anchor="t"/>
          <a:lstStyle/>
          <a:p>
            <a:pPr algn="ctr" indent="0" marL="0">
              <a:buNone/>
            </a:pPr>
            <a:r>
              <a:rPr lang="en-US" sz="1275" b="1" i="1" dirty="0">
                <a:solidFill>
                  <a:srgbClr val="FFFFFF"/>
                </a:solidFill>
                <a:latin typeface="Microsoft YaHei UI" pitchFamily="34" charset="0"/>
                <a:ea typeface="Microsoft YaHei" pitchFamily="34" charset="-122"/>
                <a:cs typeface="Microsoft YaHei UI" pitchFamily="34" charset="-120"/>
              </a:rPr>
              <a:t>p</a:t>
            </a:r>
            <a:endParaRPr lang="en-US" sz="1275" dirty="0">
              <a:latin typeface="Microsoft YaHei UI" pitchFamily="34" charset="0"/>
              <a:ea typeface="Microsoft YaHei" pitchFamily="34" charset="-122"/>
              <a:cs typeface="Microsoft YaHei UI" pitchFamily="34" charset="-120"/>
            </a:endParaRPr>
          </a:p>
        </p:txBody>
      </p:sp>
      <p:sp>
        <p:nvSpPr>
          <p:cNvPr id="31" name="Text 29"/>
          <p:cNvSpPr/>
          <p:nvPr/>
        </p:nvSpPr>
        <p:spPr>
          <a:xfrm>
            <a:off x="1104900" y="2835071"/>
            <a:ext cx="11087100" cy="194310"/>
          </a:xfrm>
          <a:prstGeom prst="rect">
            <a:avLst/>
          </a:prstGeom>
          <a:noFill/>
          <a:ln/>
        </p:spPr>
        <p:txBody>
          <a:bodyPr wrap="none" lIns="0" tIns="0" rIns="0" bIns="0" rtlCol="0" anchor="t"/>
          <a:lstStyle/>
          <a:p>
            <a:pPr algn="l" indent="0" marL="0">
              <a:buNone/>
            </a:pPr>
            <a:r>
              <a:rPr lang="en-US" sz="1275" b="1" dirty="0">
                <a:solidFill>
                  <a:srgbClr val="14212B"/>
                </a:solidFill>
                <a:latin typeface="Microsoft YaHei UI" pitchFamily="34" charset="0"/>
                <a:ea typeface="Microsoft YaHei" pitchFamily="34" charset="-122"/>
                <a:cs typeface="Microsoft YaHei UI" pitchFamily="34" charset="-120"/>
              </a:rPr>
              <a:t>Price replaced</a:t>
            </a:r>
            <a:endParaRPr lang="en-US" sz="1275" dirty="0">
              <a:latin typeface="Microsoft YaHei UI" pitchFamily="34" charset="0"/>
              <a:ea typeface="Microsoft YaHei" pitchFamily="34" charset="-122"/>
              <a:cs typeface="Microsoft YaHei UI" pitchFamily="34" charset="-120"/>
            </a:endParaRPr>
          </a:p>
        </p:txBody>
      </p:sp>
      <p:sp>
        <p:nvSpPr>
          <p:cNvPr id="32" name="Text 30"/>
          <p:cNvSpPr/>
          <p:nvPr/>
        </p:nvSpPr>
        <p:spPr>
          <a:xfrm>
            <a:off x="1104900" y="3099964"/>
            <a:ext cx="110871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Jiangsu 9:00-15:00 average, May 2026</a:t>
            </a:r>
            <a:endParaRPr lang="en-US" sz="900" dirty="0">
              <a:latin typeface="Microsoft YaHei UI" pitchFamily="34" charset="0"/>
              <a:ea typeface="Microsoft YaHei" pitchFamily="34" charset="-122"/>
              <a:cs typeface="Microsoft YaHei UI" pitchFamily="34" charset="-120"/>
            </a:endParaRPr>
          </a:p>
        </p:txBody>
      </p:sp>
      <p:sp>
        <p:nvSpPr>
          <p:cNvPr id="33" name="Text 31"/>
          <p:cNvSpPr/>
          <p:nvPr/>
        </p:nvSpPr>
        <p:spPr>
          <a:xfrm>
            <a:off x="0" y="2893306"/>
            <a:ext cx="4476750" cy="228600"/>
          </a:xfrm>
          <a:prstGeom prst="rect">
            <a:avLst/>
          </a:prstGeom>
          <a:noFill/>
          <a:ln/>
        </p:spPr>
        <p:txBody>
          <a:bodyPr wrap="none" lIns="0" tIns="0" rIns="0" bIns="0" rtlCol="0" anchor="t"/>
          <a:lstStyle/>
          <a:p>
            <a:pPr algn="r" indent="0" marL="0">
              <a:buNone/>
            </a:pPr>
            <a:r>
              <a:rPr lang="en-US" sz="1500" b="1" dirty="0">
                <a:solidFill>
                  <a:srgbClr val="0E3B53"/>
                </a:solidFill>
                <a:latin typeface="Microsoft YaHei UI" pitchFamily="34" charset="0"/>
                <a:ea typeface="Microsoft YaHei" pitchFamily="34" charset="-122"/>
                <a:cs typeface="Microsoft YaHei UI" pitchFamily="34" charset="-120"/>
              </a:rPr>
              <a:t>RMB 0.45/kWh</a:t>
            </a:r>
            <a:endParaRPr lang="en-US" sz="1500" dirty="0">
              <a:latin typeface="Microsoft YaHei UI" pitchFamily="34" charset="0"/>
              <a:ea typeface="Microsoft YaHei" pitchFamily="34" charset="-122"/>
              <a:cs typeface="Microsoft YaHei UI" pitchFamily="34" charset="-120"/>
            </a:endParaRPr>
          </a:p>
        </p:txBody>
      </p:sp>
      <p:sp>
        <p:nvSpPr>
          <p:cNvPr id="34" name="Shape 32"/>
          <p:cNvSpPr/>
          <p:nvPr/>
        </p:nvSpPr>
        <p:spPr>
          <a:xfrm>
            <a:off x="4769644" y="2902744"/>
            <a:ext cx="500063" cy="214313"/>
          </a:xfrm>
          <a:prstGeom prst="roundRect">
            <a:avLst>
              <a:gd name="adj" fmla="val 50000"/>
            </a:avLst>
          </a:prstGeom>
          <a:noFill/>
          <a:ln w="14288">
            <a:solidFill>
              <a:srgbClr val="CDCAC3"/>
            </a:solidFill>
            <a:prstDash val="solid"/>
          </a:ln>
        </p:spPr>
      </p:sp>
      <p:sp>
        <p:nvSpPr>
          <p:cNvPr id="35" name="Text 33"/>
          <p:cNvSpPr/>
          <p:nvPr/>
        </p:nvSpPr>
        <p:spPr>
          <a:xfrm>
            <a:off x="0" y="2947564"/>
            <a:ext cx="10039350" cy="137160"/>
          </a:xfrm>
          <a:prstGeom prst="rect">
            <a:avLst/>
          </a:prstGeom>
          <a:noFill/>
          <a:ln/>
        </p:spPr>
        <p:txBody>
          <a:bodyPr wrap="none" lIns="0" tIns="0" rIns="0" bIns="0" rtlCol="0" anchor="t"/>
          <a:lstStyle/>
          <a:p>
            <a:pPr algn="ctr" indent="0" marL="0">
              <a:buNone/>
            </a:pPr>
            <a:r>
              <a:rPr lang="en-US" sz="900" b="1" dirty="0">
                <a:solidFill>
                  <a:srgbClr val="55606A"/>
                </a:solidFill>
                <a:latin typeface="Microsoft YaHei UI" pitchFamily="34" charset="0"/>
                <a:ea typeface="Microsoft YaHei" pitchFamily="34" charset="-122"/>
                <a:cs typeface="Microsoft YaHei UI" pitchFamily="34" charset="-120"/>
              </a:rPr>
              <a:t>Press</a:t>
            </a:r>
            <a:endParaRPr lang="en-US" sz="900" dirty="0">
              <a:latin typeface="Microsoft YaHei UI" pitchFamily="34" charset="0"/>
              <a:ea typeface="Microsoft YaHei" pitchFamily="34" charset="-122"/>
              <a:cs typeface="Microsoft YaHei UI" pitchFamily="34" charset="-120"/>
            </a:endParaRPr>
          </a:p>
        </p:txBody>
      </p:sp>
      <p:sp>
        <p:nvSpPr>
          <p:cNvPr id="36" name="Shape 34"/>
          <p:cNvSpPr/>
          <p:nvPr/>
        </p:nvSpPr>
        <p:spPr>
          <a:xfrm>
            <a:off x="609600" y="3390900"/>
            <a:ext cx="6057900" cy="9525"/>
          </a:xfrm>
          <a:prstGeom prst="rect">
            <a:avLst/>
          </a:prstGeom>
          <a:solidFill>
            <a:srgbClr val="E2DDD4"/>
          </a:solidFill>
          <a:ln/>
        </p:spPr>
      </p:sp>
      <p:sp>
        <p:nvSpPr>
          <p:cNvPr id="37" name="Shape 35"/>
          <p:cNvSpPr/>
          <p:nvPr/>
        </p:nvSpPr>
        <p:spPr>
          <a:xfrm>
            <a:off x="609600" y="3562350"/>
            <a:ext cx="342900" cy="342900"/>
          </a:xfrm>
          <a:prstGeom prst="ellipse">
            <a:avLst/>
          </a:prstGeom>
          <a:solidFill>
            <a:srgbClr val="0E3B53"/>
          </a:solidFill>
          <a:ln/>
        </p:spPr>
      </p:sp>
      <p:sp>
        <p:nvSpPr>
          <p:cNvPr id="38" name="Text 36"/>
          <p:cNvSpPr/>
          <p:nvPr/>
        </p:nvSpPr>
        <p:spPr>
          <a:xfrm>
            <a:off x="0" y="3635171"/>
            <a:ext cx="1562100" cy="194310"/>
          </a:xfrm>
          <a:prstGeom prst="rect">
            <a:avLst/>
          </a:prstGeom>
          <a:noFill/>
          <a:ln/>
        </p:spPr>
        <p:txBody>
          <a:bodyPr wrap="none" lIns="0" tIns="0" rIns="0" bIns="0" rtlCol="0" anchor="t"/>
          <a:lstStyle/>
          <a:p>
            <a:pPr algn="ctr" indent="0" marL="0">
              <a:buNone/>
            </a:pPr>
            <a:r>
              <a:rPr lang="en-US" sz="1275" b="1" i="1" dirty="0">
                <a:solidFill>
                  <a:srgbClr val="FFFFFF"/>
                </a:solidFill>
                <a:latin typeface="Microsoft YaHei UI" pitchFamily="34" charset="0"/>
                <a:ea typeface="Microsoft YaHei" pitchFamily="34" charset="-122"/>
                <a:cs typeface="Microsoft YaHei UI" pitchFamily="34" charset="-120"/>
              </a:rPr>
              <a:t>O</a:t>
            </a:r>
            <a:endParaRPr lang="en-US" sz="1275" dirty="0">
              <a:latin typeface="Microsoft YaHei UI" pitchFamily="34" charset="0"/>
              <a:ea typeface="Microsoft YaHei" pitchFamily="34" charset="-122"/>
              <a:cs typeface="Microsoft YaHei UI" pitchFamily="34" charset="-120"/>
            </a:endParaRPr>
          </a:p>
        </p:txBody>
      </p:sp>
      <p:sp>
        <p:nvSpPr>
          <p:cNvPr id="39" name="Text 37"/>
          <p:cNvSpPr/>
          <p:nvPr/>
        </p:nvSpPr>
        <p:spPr>
          <a:xfrm>
            <a:off x="1104900" y="3558971"/>
            <a:ext cx="11087100" cy="194310"/>
          </a:xfrm>
          <a:prstGeom prst="rect">
            <a:avLst/>
          </a:prstGeom>
          <a:noFill/>
          <a:ln/>
        </p:spPr>
        <p:txBody>
          <a:bodyPr wrap="none" lIns="0" tIns="0" rIns="0" bIns="0" rtlCol="0" anchor="t"/>
          <a:lstStyle/>
          <a:p>
            <a:pPr algn="l" indent="0" marL="0">
              <a:buNone/>
            </a:pPr>
            <a:r>
              <a:rPr lang="en-US" sz="1275" b="1" dirty="0">
                <a:solidFill>
                  <a:srgbClr val="14212B"/>
                </a:solidFill>
                <a:latin typeface="Microsoft YaHei UI" pitchFamily="34" charset="0"/>
                <a:ea typeface="Microsoft YaHei" pitchFamily="34" charset="-122"/>
                <a:cs typeface="Microsoft YaHei UI" pitchFamily="34" charset="-120"/>
              </a:rPr>
              <a:t>O</a:t>
            </a:r>
            <a:pPr algn="l" indent="0" marL="0">
              <a:buNone/>
            </a:pPr>
            <a:r>
              <a:rPr lang="en-US" sz="1275" b="1" dirty="0">
                <a:solidFill>
                  <a:srgbClr val="14212B"/>
                </a:solidFill>
                <a:latin typeface="Microsoft YaHei UI" pitchFamily="34" charset="0"/>
                <a:ea typeface="Microsoft YaHei" pitchFamily="34" charset="-122"/>
                <a:cs typeface="Microsoft YaHei UI" pitchFamily="34" charset="-120"/>
              </a:rPr>
              <a:t>&amp;</a:t>
            </a:r>
            <a:pPr algn="l" indent="0" marL="0">
              <a:buNone/>
            </a:pPr>
            <a:r>
              <a:rPr lang="en-US" sz="1275" b="1" dirty="0">
                <a:solidFill>
                  <a:srgbClr val="14212B"/>
                </a:solidFill>
                <a:latin typeface="Microsoft YaHei UI" pitchFamily="34" charset="0"/>
                <a:ea typeface="Microsoft YaHei" pitchFamily="34" charset="-122"/>
                <a:cs typeface="Microsoft YaHei UI" pitchFamily="34" charset="-120"/>
              </a:rPr>
              <a:t>M</a:t>
            </a:r>
            <a:endParaRPr lang="en-US" sz="1275" dirty="0">
              <a:latin typeface="Microsoft YaHei UI" pitchFamily="34" charset="0"/>
              <a:ea typeface="Microsoft YaHei" pitchFamily="34" charset="-122"/>
              <a:cs typeface="Microsoft YaHei UI" pitchFamily="34" charset="-120"/>
            </a:endParaRPr>
          </a:p>
        </p:txBody>
      </p:sp>
      <p:sp>
        <p:nvSpPr>
          <p:cNvPr id="40" name="Text 38"/>
          <p:cNvSpPr/>
          <p:nvPr/>
        </p:nvSpPr>
        <p:spPr>
          <a:xfrm>
            <a:off x="1104900" y="3823864"/>
            <a:ext cx="110871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RMB 0.046/W a year, CPIA 2024</a:t>
            </a:r>
            <a:endParaRPr lang="en-US" sz="900" dirty="0">
              <a:latin typeface="Microsoft YaHei UI" pitchFamily="34" charset="0"/>
              <a:ea typeface="Microsoft YaHei" pitchFamily="34" charset="-122"/>
              <a:cs typeface="Microsoft YaHei UI" pitchFamily="34" charset="-120"/>
            </a:endParaRPr>
          </a:p>
        </p:txBody>
      </p:sp>
      <p:sp>
        <p:nvSpPr>
          <p:cNvPr id="41" name="Text 39"/>
          <p:cNvSpPr/>
          <p:nvPr/>
        </p:nvSpPr>
        <p:spPr>
          <a:xfrm>
            <a:off x="0" y="3617206"/>
            <a:ext cx="4476750" cy="228600"/>
          </a:xfrm>
          <a:prstGeom prst="rect">
            <a:avLst/>
          </a:prstGeom>
          <a:noFill/>
          <a:ln/>
        </p:spPr>
        <p:txBody>
          <a:bodyPr wrap="none" lIns="0" tIns="0" rIns="0" bIns="0" rtlCol="0" anchor="t"/>
          <a:lstStyle/>
          <a:p>
            <a:pPr algn="r" indent="0" marL="0">
              <a:buNone/>
            </a:pPr>
            <a:r>
              <a:rPr lang="en-US" sz="1500" b="1" dirty="0">
                <a:solidFill>
                  <a:srgbClr val="0E3B53"/>
                </a:solidFill>
                <a:latin typeface="Microsoft YaHei UI" pitchFamily="34" charset="0"/>
                <a:ea typeface="Microsoft YaHei" pitchFamily="34" charset="-122"/>
                <a:cs typeface="Microsoft YaHei UI" pitchFamily="34" charset="-120"/>
              </a:rPr>
              <a:t>RMB 46,000/yr</a:t>
            </a:r>
            <a:endParaRPr lang="en-US" sz="1500" dirty="0">
              <a:latin typeface="Microsoft YaHei UI" pitchFamily="34" charset="0"/>
              <a:ea typeface="Microsoft YaHei" pitchFamily="34" charset="-122"/>
              <a:cs typeface="Microsoft YaHei UI" pitchFamily="34" charset="-120"/>
            </a:endParaRPr>
          </a:p>
        </p:txBody>
      </p:sp>
      <p:sp>
        <p:nvSpPr>
          <p:cNvPr id="42" name="Shape 40"/>
          <p:cNvSpPr/>
          <p:nvPr/>
        </p:nvSpPr>
        <p:spPr>
          <a:xfrm>
            <a:off x="4769644" y="3626644"/>
            <a:ext cx="1004887" cy="214313"/>
          </a:xfrm>
          <a:prstGeom prst="roundRect">
            <a:avLst>
              <a:gd name="adj" fmla="val 50000"/>
            </a:avLst>
          </a:prstGeom>
          <a:noFill/>
          <a:ln w="14288">
            <a:solidFill>
              <a:srgbClr val="CDCAC3"/>
            </a:solidFill>
            <a:prstDash val="solid"/>
          </a:ln>
        </p:spPr>
      </p:sp>
      <p:sp>
        <p:nvSpPr>
          <p:cNvPr id="43" name="Text 41"/>
          <p:cNvSpPr/>
          <p:nvPr/>
        </p:nvSpPr>
        <p:spPr>
          <a:xfrm>
            <a:off x="0" y="3671464"/>
            <a:ext cx="10544175" cy="137160"/>
          </a:xfrm>
          <a:prstGeom prst="rect">
            <a:avLst/>
          </a:prstGeom>
          <a:noFill/>
          <a:ln/>
        </p:spPr>
        <p:txBody>
          <a:bodyPr wrap="none" lIns="0" tIns="0" rIns="0" bIns="0" rtlCol="0" anchor="t"/>
          <a:lstStyle/>
          <a:p>
            <a:pPr algn="ctr" indent="0" marL="0">
              <a:buNone/>
            </a:pPr>
            <a:r>
              <a:rPr lang="en-US" sz="900" b="1" dirty="0">
                <a:solidFill>
                  <a:srgbClr val="55606A"/>
                </a:solidFill>
                <a:latin typeface="Microsoft YaHei UI" pitchFamily="34" charset="0"/>
                <a:ea typeface="Microsoft YaHei" pitchFamily="34" charset="-122"/>
                <a:cs typeface="Microsoft YaHei UI" pitchFamily="34" charset="-120"/>
              </a:rPr>
              <a:t>Industry body</a:t>
            </a:r>
            <a:endParaRPr lang="en-US" sz="900" dirty="0">
              <a:latin typeface="Microsoft YaHei UI" pitchFamily="34" charset="0"/>
              <a:ea typeface="Microsoft YaHei" pitchFamily="34" charset="-122"/>
              <a:cs typeface="Microsoft YaHei UI" pitchFamily="34" charset="-120"/>
            </a:endParaRPr>
          </a:p>
        </p:txBody>
      </p:sp>
      <p:sp>
        <p:nvSpPr>
          <p:cNvPr id="44" name="Shape 42"/>
          <p:cNvSpPr/>
          <p:nvPr/>
        </p:nvSpPr>
        <p:spPr>
          <a:xfrm>
            <a:off x="609600" y="4114800"/>
            <a:ext cx="6057900" cy="9525"/>
          </a:xfrm>
          <a:prstGeom prst="rect">
            <a:avLst/>
          </a:prstGeom>
          <a:solidFill>
            <a:srgbClr val="E2DDD4"/>
          </a:solidFill>
          <a:ln/>
        </p:spPr>
      </p:sp>
      <p:sp>
        <p:nvSpPr>
          <p:cNvPr id="45" name="Shape 43"/>
          <p:cNvSpPr/>
          <p:nvPr/>
        </p:nvSpPr>
        <p:spPr>
          <a:xfrm>
            <a:off x="609600" y="4286250"/>
            <a:ext cx="342900" cy="342900"/>
          </a:xfrm>
          <a:prstGeom prst="ellipse">
            <a:avLst/>
          </a:prstGeom>
          <a:solidFill>
            <a:srgbClr val="0E3B53"/>
          </a:solidFill>
          <a:ln/>
        </p:spPr>
      </p:sp>
      <p:sp>
        <p:nvSpPr>
          <p:cNvPr id="46" name="Text 44"/>
          <p:cNvSpPr/>
          <p:nvPr/>
        </p:nvSpPr>
        <p:spPr>
          <a:xfrm>
            <a:off x="0" y="4359071"/>
            <a:ext cx="1562100" cy="194310"/>
          </a:xfrm>
          <a:prstGeom prst="rect">
            <a:avLst/>
          </a:prstGeom>
          <a:noFill/>
          <a:ln/>
        </p:spPr>
        <p:txBody>
          <a:bodyPr wrap="none" lIns="0" tIns="0" rIns="0" bIns="0" rtlCol="0" anchor="t"/>
          <a:lstStyle/>
          <a:p>
            <a:pPr algn="ctr" indent="0" marL="0">
              <a:buNone/>
            </a:pPr>
            <a:r>
              <a:rPr lang="en-US" sz="1275" b="1" i="1" dirty="0">
                <a:solidFill>
                  <a:srgbClr val="FFFFFF"/>
                </a:solidFill>
                <a:latin typeface="Microsoft YaHei UI" pitchFamily="34" charset="0"/>
                <a:ea typeface="Microsoft YaHei" pitchFamily="34" charset="-122"/>
                <a:cs typeface="Microsoft YaHei UI" pitchFamily="34" charset="-120"/>
              </a:rPr>
              <a:t>I</a:t>
            </a:r>
            <a:endParaRPr lang="en-US" sz="1275" dirty="0">
              <a:latin typeface="Microsoft YaHei UI" pitchFamily="34" charset="0"/>
              <a:ea typeface="Microsoft YaHei" pitchFamily="34" charset="-122"/>
              <a:cs typeface="Microsoft YaHei UI" pitchFamily="34" charset="-120"/>
            </a:endParaRPr>
          </a:p>
        </p:txBody>
      </p:sp>
      <p:sp>
        <p:nvSpPr>
          <p:cNvPr id="47" name="Text 45"/>
          <p:cNvSpPr/>
          <p:nvPr/>
        </p:nvSpPr>
        <p:spPr>
          <a:xfrm>
            <a:off x="1104900" y="4282871"/>
            <a:ext cx="11087100" cy="194310"/>
          </a:xfrm>
          <a:prstGeom prst="rect">
            <a:avLst/>
          </a:prstGeom>
          <a:noFill/>
          <a:ln/>
        </p:spPr>
        <p:txBody>
          <a:bodyPr wrap="none" lIns="0" tIns="0" rIns="0" bIns="0" rtlCol="0" anchor="t"/>
          <a:lstStyle/>
          <a:p>
            <a:pPr algn="l" indent="0" marL="0">
              <a:buNone/>
            </a:pPr>
            <a:r>
              <a:rPr lang="en-US" sz="1275" b="1" dirty="0">
                <a:solidFill>
                  <a:srgbClr val="14212B"/>
                </a:solidFill>
                <a:latin typeface="Microsoft YaHei UI" pitchFamily="34" charset="0"/>
                <a:ea typeface="Microsoft YaHei" pitchFamily="34" charset="-122"/>
                <a:cs typeface="Microsoft YaHei UI" pitchFamily="34" charset="-120"/>
              </a:rPr>
              <a:t>Investment</a:t>
            </a:r>
            <a:endParaRPr lang="en-US" sz="1275" dirty="0">
              <a:latin typeface="Microsoft YaHei UI" pitchFamily="34" charset="0"/>
              <a:ea typeface="Microsoft YaHei" pitchFamily="34" charset="-122"/>
              <a:cs typeface="Microsoft YaHei UI" pitchFamily="34" charset="-120"/>
            </a:endParaRPr>
          </a:p>
        </p:txBody>
      </p:sp>
      <p:sp>
        <p:nvSpPr>
          <p:cNvPr id="48" name="Text 46"/>
          <p:cNvSpPr/>
          <p:nvPr/>
        </p:nvSpPr>
        <p:spPr>
          <a:xfrm>
            <a:off x="1104900" y="4547764"/>
            <a:ext cx="110871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RMB 2.70/W, CPIA 2024</a:t>
            </a:r>
            <a:endParaRPr lang="en-US" sz="900" dirty="0">
              <a:latin typeface="Microsoft YaHei UI" pitchFamily="34" charset="0"/>
              <a:ea typeface="Microsoft YaHei" pitchFamily="34" charset="-122"/>
              <a:cs typeface="Microsoft YaHei UI" pitchFamily="34" charset="-120"/>
            </a:endParaRPr>
          </a:p>
        </p:txBody>
      </p:sp>
      <p:sp>
        <p:nvSpPr>
          <p:cNvPr id="49" name="Text 47"/>
          <p:cNvSpPr/>
          <p:nvPr/>
        </p:nvSpPr>
        <p:spPr>
          <a:xfrm>
            <a:off x="0" y="4341106"/>
            <a:ext cx="4476750" cy="228600"/>
          </a:xfrm>
          <a:prstGeom prst="rect">
            <a:avLst/>
          </a:prstGeom>
          <a:noFill/>
          <a:ln/>
        </p:spPr>
        <p:txBody>
          <a:bodyPr wrap="none" lIns="0" tIns="0" rIns="0" bIns="0" rtlCol="0" anchor="t"/>
          <a:lstStyle/>
          <a:p>
            <a:pPr algn="r" indent="0" marL="0">
              <a:buNone/>
            </a:pPr>
            <a:r>
              <a:rPr lang="en-US" sz="1500" b="1" dirty="0">
                <a:solidFill>
                  <a:srgbClr val="0E3B53"/>
                </a:solidFill>
                <a:latin typeface="Microsoft YaHei UI" pitchFamily="34" charset="0"/>
                <a:ea typeface="Microsoft YaHei" pitchFamily="34" charset="-122"/>
                <a:cs typeface="Microsoft YaHei UI" pitchFamily="34" charset="-120"/>
              </a:rPr>
              <a:t>RMB 2.70 m</a:t>
            </a:r>
            <a:endParaRPr lang="en-US" sz="1500" dirty="0">
              <a:latin typeface="Microsoft YaHei UI" pitchFamily="34" charset="0"/>
              <a:ea typeface="Microsoft YaHei" pitchFamily="34" charset="-122"/>
              <a:cs typeface="Microsoft YaHei UI" pitchFamily="34" charset="-120"/>
            </a:endParaRPr>
          </a:p>
        </p:txBody>
      </p:sp>
      <p:sp>
        <p:nvSpPr>
          <p:cNvPr id="50" name="Shape 48"/>
          <p:cNvSpPr/>
          <p:nvPr/>
        </p:nvSpPr>
        <p:spPr>
          <a:xfrm>
            <a:off x="4769644" y="4350544"/>
            <a:ext cx="1004887" cy="214313"/>
          </a:xfrm>
          <a:prstGeom prst="roundRect">
            <a:avLst>
              <a:gd name="adj" fmla="val 50000"/>
            </a:avLst>
          </a:prstGeom>
          <a:noFill/>
          <a:ln w="14288">
            <a:solidFill>
              <a:srgbClr val="CDCAC3"/>
            </a:solidFill>
            <a:prstDash val="solid"/>
          </a:ln>
        </p:spPr>
      </p:sp>
      <p:sp>
        <p:nvSpPr>
          <p:cNvPr id="51" name="Text 49"/>
          <p:cNvSpPr/>
          <p:nvPr/>
        </p:nvSpPr>
        <p:spPr>
          <a:xfrm>
            <a:off x="0" y="4395364"/>
            <a:ext cx="10544175" cy="137160"/>
          </a:xfrm>
          <a:prstGeom prst="rect">
            <a:avLst/>
          </a:prstGeom>
          <a:noFill/>
          <a:ln/>
        </p:spPr>
        <p:txBody>
          <a:bodyPr wrap="none" lIns="0" tIns="0" rIns="0" bIns="0" rtlCol="0" anchor="t"/>
          <a:lstStyle/>
          <a:p>
            <a:pPr algn="ctr" indent="0" marL="0">
              <a:buNone/>
            </a:pPr>
            <a:r>
              <a:rPr lang="en-US" sz="900" b="1" dirty="0">
                <a:solidFill>
                  <a:srgbClr val="55606A"/>
                </a:solidFill>
                <a:latin typeface="Microsoft YaHei UI" pitchFamily="34" charset="0"/>
                <a:ea typeface="Microsoft YaHei" pitchFamily="34" charset="-122"/>
                <a:cs typeface="Microsoft YaHei UI" pitchFamily="34" charset="-120"/>
              </a:rPr>
              <a:t>Industry body</a:t>
            </a:r>
            <a:endParaRPr lang="en-US" sz="900" dirty="0">
              <a:latin typeface="Microsoft YaHei UI" pitchFamily="34" charset="0"/>
              <a:ea typeface="Microsoft YaHei" pitchFamily="34" charset="-122"/>
              <a:cs typeface="Microsoft YaHei UI" pitchFamily="34" charset="-120"/>
            </a:endParaRPr>
          </a:p>
        </p:txBody>
      </p:sp>
      <p:sp>
        <p:nvSpPr>
          <p:cNvPr id="52" name="Shape 50"/>
          <p:cNvSpPr/>
          <p:nvPr/>
        </p:nvSpPr>
        <p:spPr>
          <a:xfrm>
            <a:off x="7048500" y="1676400"/>
            <a:ext cx="4343400" cy="1600200"/>
          </a:xfrm>
          <a:prstGeom prst="roundRect">
            <a:avLst>
              <a:gd name="adj" fmla="val 7143"/>
            </a:avLst>
          </a:prstGeom>
          <a:solidFill>
            <a:srgbClr val="F3F0EA"/>
          </a:solidFill>
          <a:ln/>
        </p:spPr>
      </p:sp>
      <p:sp>
        <p:nvSpPr>
          <p:cNvPr id="53" name="Text 51"/>
          <p:cNvSpPr/>
          <p:nvPr/>
        </p:nvSpPr>
        <p:spPr>
          <a:xfrm>
            <a:off x="7315200" y="1862437"/>
            <a:ext cx="4876800" cy="160020"/>
          </a:xfrm>
          <a:prstGeom prst="rect">
            <a:avLst/>
          </a:prstGeom>
          <a:noFill/>
          <a:ln/>
        </p:spPr>
        <p:txBody>
          <a:bodyPr wrap="none" lIns="0" tIns="0" rIns="0" bIns="0" rtlCol="0" anchor="t"/>
          <a:lstStyle/>
          <a:p>
            <a:pPr algn="l" indent="0" marL="0">
              <a:buNone/>
            </a:pPr>
            <a:r>
              <a:rPr lang="en-US" sz="1050" b="1" dirty="0">
                <a:solidFill>
                  <a:srgbClr val="55606A"/>
                </a:solidFill>
                <a:latin typeface="Microsoft YaHei UI" pitchFamily="34" charset="0"/>
                <a:ea typeface="Microsoft YaHei" pitchFamily="34" charset="-122"/>
                <a:cs typeface="Microsoft YaHei UI" pitchFamily="34" charset="-120"/>
              </a:rPr>
              <a:t>Net saving a year</a:t>
            </a:r>
            <a:endParaRPr lang="en-US" sz="1050" dirty="0">
              <a:latin typeface="Microsoft YaHei UI" pitchFamily="34" charset="0"/>
              <a:ea typeface="Microsoft YaHei" pitchFamily="34" charset="-122"/>
              <a:cs typeface="Microsoft YaHei UI" pitchFamily="34" charset="-120"/>
            </a:endParaRPr>
          </a:p>
        </p:txBody>
      </p:sp>
      <p:sp>
        <p:nvSpPr>
          <p:cNvPr id="54" name="Text 52"/>
          <p:cNvSpPr/>
          <p:nvPr/>
        </p:nvSpPr>
        <p:spPr>
          <a:xfrm>
            <a:off x="7315200" y="2121058"/>
            <a:ext cx="4876800" cy="205740"/>
          </a:xfrm>
          <a:prstGeom prst="rect">
            <a:avLst/>
          </a:prstGeom>
          <a:noFill/>
          <a:ln/>
        </p:spPr>
        <p:txBody>
          <a:bodyPr wrap="none" lIns="0" tIns="0" rIns="0" bIns="0" rtlCol="0" anchor="t"/>
          <a:lstStyle/>
          <a:p>
            <a:pPr algn="l" indent="0" marL="0">
              <a:buNone/>
            </a:pPr>
            <a:r>
              <a:rPr lang="en-US" sz="1350" b="1" i="1" dirty="0">
                <a:solidFill>
                  <a:srgbClr val="14212B"/>
                </a:solidFill>
                <a:latin typeface="Microsoft YaHei UI" pitchFamily="34" charset="0"/>
                <a:ea typeface="Microsoft YaHei" pitchFamily="34" charset="-122"/>
                <a:cs typeface="Microsoft YaHei UI" pitchFamily="34" charset="-120"/>
              </a:rPr>
              <a:t>E × p − O</a:t>
            </a:r>
            <a:endParaRPr lang="en-US" sz="1350" dirty="0">
              <a:latin typeface="Microsoft YaHei UI" pitchFamily="34" charset="0"/>
              <a:ea typeface="Microsoft YaHei" pitchFamily="34" charset="-122"/>
              <a:cs typeface="Microsoft YaHei UI" pitchFamily="34" charset="-120"/>
            </a:endParaRPr>
          </a:p>
        </p:txBody>
      </p:sp>
      <p:sp>
        <p:nvSpPr>
          <p:cNvPr id="55" name="Text 53"/>
          <p:cNvSpPr/>
          <p:nvPr/>
        </p:nvSpPr>
        <p:spPr>
          <a:xfrm>
            <a:off x="7315200" y="2386312"/>
            <a:ext cx="487680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1.08 m × 0.45 − 46,000</a:t>
            </a:r>
            <a:endParaRPr lang="en-US" sz="1050" dirty="0">
              <a:latin typeface="Microsoft YaHei UI" pitchFamily="34" charset="0"/>
              <a:ea typeface="Microsoft YaHei" pitchFamily="34" charset="-122"/>
              <a:cs typeface="Microsoft YaHei UI" pitchFamily="34" charset="-120"/>
            </a:endParaRPr>
          </a:p>
        </p:txBody>
      </p:sp>
      <p:sp>
        <p:nvSpPr>
          <p:cNvPr id="56" name="Text 54"/>
          <p:cNvSpPr/>
          <p:nvPr/>
        </p:nvSpPr>
        <p:spPr>
          <a:xfrm>
            <a:off x="7315200" y="2662412"/>
            <a:ext cx="4876800" cy="457200"/>
          </a:xfrm>
          <a:prstGeom prst="rect">
            <a:avLst/>
          </a:prstGeom>
          <a:noFill/>
          <a:ln/>
        </p:spPr>
        <p:txBody>
          <a:bodyPr wrap="none" lIns="0" tIns="0" rIns="0" bIns="0" rtlCol="0" anchor="t"/>
          <a:lstStyle/>
          <a:p>
            <a:pPr algn="l" indent="0" marL="0">
              <a:buNone/>
            </a:pPr>
            <a:r>
              <a:rPr lang="en-US" sz="3000" b="1" dirty="0">
                <a:solidFill>
                  <a:srgbClr val="0E3B53"/>
                </a:solidFill>
                <a:latin typeface="Microsoft YaHei UI" pitchFamily="34" charset="0"/>
                <a:ea typeface="Microsoft YaHei" pitchFamily="34" charset="-122"/>
                <a:cs typeface="Microsoft YaHei UI" pitchFamily="34" charset="-120"/>
              </a:rPr>
              <a:t>RMB 440,000</a:t>
            </a:r>
            <a:endParaRPr lang="en-US" sz="3000" dirty="0">
              <a:latin typeface="Microsoft YaHei UI" pitchFamily="34" charset="0"/>
              <a:ea typeface="Microsoft YaHei" pitchFamily="34" charset="-122"/>
              <a:cs typeface="Microsoft YaHei UI" pitchFamily="34" charset="-120"/>
            </a:endParaRPr>
          </a:p>
        </p:txBody>
      </p:sp>
      <p:sp>
        <p:nvSpPr>
          <p:cNvPr id="57" name="Shape 55"/>
          <p:cNvSpPr/>
          <p:nvPr/>
        </p:nvSpPr>
        <p:spPr>
          <a:xfrm>
            <a:off x="7048500" y="3429000"/>
            <a:ext cx="4343400" cy="1600200"/>
          </a:xfrm>
          <a:prstGeom prst="roundRect">
            <a:avLst>
              <a:gd name="adj" fmla="val 7143"/>
            </a:avLst>
          </a:prstGeom>
          <a:solidFill>
            <a:srgbClr val="B8412C"/>
          </a:solidFill>
          <a:ln/>
        </p:spPr>
      </p:sp>
      <p:sp>
        <p:nvSpPr>
          <p:cNvPr id="58" name="Text 56"/>
          <p:cNvSpPr/>
          <p:nvPr/>
        </p:nvSpPr>
        <p:spPr>
          <a:xfrm>
            <a:off x="7315200" y="3615037"/>
            <a:ext cx="4876800" cy="160020"/>
          </a:xfrm>
          <a:prstGeom prst="rect">
            <a:avLst/>
          </a:prstGeom>
          <a:noFill/>
          <a:ln/>
        </p:spPr>
        <p:txBody>
          <a:bodyPr wrap="none" lIns="0" tIns="0" rIns="0" bIns="0" rtlCol="0" anchor="t"/>
          <a:lstStyle/>
          <a:p>
            <a:pPr algn="l" indent="0" marL="0">
              <a:buNone/>
            </a:pPr>
            <a:r>
              <a:rPr lang="en-US" sz="1050" b="1" dirty="0">
                <a:solidFill>
                  <a:srgbClr val="FFFFFF"/>
                </a:solidFill>
                <a:latin typeface="Microsoft YaHei UI" pitchFamily="34" charset="0"/>
                <a:ea typeface="Microsoft YaHei" pitchFamily="34" charset="-122"/>
                <a:cs typeface="Microsoft YaHei UI" pitchFamily="34" charset="-120"/>
              </a:rPr>
              <a:t>Simple payback</a:t>
            </a:r>
            <a:endParaRPr lang="en-US" sz="1050" dirty="0">
              <a:latin typeface="Microsoft YaHei UI" pitchFamily="34" charset="0"/>
              <a:ea typeface="Microsoft YaHei" pitchFamily="34" charset="-122"/>
              <a:cs typeface="Microsoft YaHei UI" pitchFamily="34" charset="-120"/>
            </a:endParaRPr>
          </a:p>
        </p:txBody>
      </p:sp>
      <p:sp>
        <p:nvSpPr>
          <p:cNvPr id="59" name="Text 57"/>
          <p:cNvSpPr/>
          <p:nvPr/>
        </p:nvSpPr>
        <p:spPr>
          <a:xfrm>
            <a:off x="7315200" y="3873658"/>
            <a:ext cx="4876800" cy="205740"/>
          </a:xfrm>
          <a:prstGeom prst="rect">
            <a:avLst/>
          </a:prstGeom>
          <a:noFill/>
          <a:ln/>
        </p:spPr>
        <p:txBody>
          <a:bodyPr wrap="none" lIns="0" tIns="0" rIns="0" bIns="0" rtlCol="0" anchor="t"/>
          <a:lstStyle/>
          <a:p>
            <a:pPr algn="l" indent="0" marL="0">
              <a:buNone/>
            </a:pPr>
            <a:r>
              <a:rPr lang="en-US" sz="1350" b="1" i="1" dirty="0">
                <a:solidFill>
                  <a:srgbClr val="FFFFFF"/>
                </a:solidFill>
                <a:latin typeface="Microsoft YaHei UI" pitchFamily="34" charset="0"/>
                <a:ea typeface="Microsoft YaHei" pitchFamily="34" charset="-122"/>
                <a:cs typeface="Microsoft YaHei UI" pitchFamily="34" charset="-120"/>
              </a:rPr>
              <a:t>I ÷ net saving</a:t>
            </a:r>
            <a:endParaRPr lang="en-US" sz="1350" dirty="0">
              <a:latin typeface="Microsoft YaHei UI" pitchFamily="34" charset="0"/>
              <a:ea typeface="Microsoft YaHei" pitchFamily="34" charset="-122"/>
              <a:cs typeface="Microsoft YaHei UI" pitchFamily="34" charset="-120"/>
            </a:endParaRPr>
          </a:p>
        </p:txBody>
      </p:sp>
      <p:sp>
        <p:nvSpPr>
          <p:cNvPr id="60" name="Text 58"/>
          <p:cNvSpPr/>
          <p:nvPr/>
        </p:nvSpPr>
        <p:spPr>
          <a:xfrm>
            <a:off x="7315200" y="4138912"/>
            <a:ext cx="4876800" cy="160020"/>
          </a:xfrm>
          <a:prstGeom prst="rect">
            <a:avLst/>
          </a:prstGeom>
          <a:noFill/>
          <a:ln/>
        </p:spPr>
        <p:txBody>
          <a:bodyPr wrap="none" lIns="0" tIns="0" rIns="0" bIns="0" rtlCol="0" anchor="t"/>
          <a:lstStyle/>
          <a:p>
            <a:pPr algn="l" indent="0" marL="0">
              <a:buNone/>
            </a:pPr>
            <a:r>
              <a:rPr lang="en-US" sz="1050" dirty="0">
                <a:solidFill>
                  <a:srgbClr val="FFFFFF"/>
                </a:solidFill>
                <a:latin typeface="Microsoft YaHei UI" pitchFamily="34" charset="0"/>
                <a:ea typeface="Microsoft YaHei" pitchFamily="34" charset="-122"/>
                <a:cs typeface="Microsoft YaHei UI" pitchFamily="34" charset="-120"/>
              </a:rPr>
              <a:t>2.70 m ÷ 440,000</a:t>
            </a:r>
            <a:endParaRPr lang="en-US" sz="1050" dirty="0">
              <a:latin typeface="Microsoft YaHei UI" pitchFamily="34" charset="0"/>
              <a:ea typeface="Microsoft YaHei" pitchFamily="34" charset="-122"/>
              <a:cs typeface="Microsoft YaHei UI" pitchFamily="34" charset="-120"/>
            </a:endParaRPr>
          </a:p>
        </p:txBody>
      </p:sp>
      <p:sp>
        <p:nvSpPr>
          <p:cNvPr id="61" name="Text 59"/>
          <p:cNvSpPr/>
          <p:nvPr/>
        </p:nvSpPr>
        <p:spPr>
          <a:xfrm>
            <a:off x="7315200" y="4307943"/>
            <a:ext cx="4876800" cy="685800"/>
          </a:xfrm>
          <a:prstGeom prst="rect">
            <a:avLst/>
          </a:prstGeom>
          <a:noFill/>
          <a:ln/>
        </p:spPr>
        <p:txBody>
          <a:bodyPr wrap="none" lIns="0" tIns="0" rIns="0" bIns="0" rtlCol="0" anchor="t"/>
          <a:lstStyle/>
          <a:p>
            <a:pPr algn="l" indent="0" marL="0">
              <a:buNone/>
            </a:pPr>
            <a:r>
              <a:rPr lang="en-US" sz="4500" b="1" dirty="0">
                <a:solidFill>
                  <a:srgbClr val="FFFFFF"/>
                </a:solidFill>
                <a:latin typeface="Microsoft YaHei UI" pitchFamily="34" charset="0"/>
                <a:ea typeface="Microsoft YaHei" pitchFamily="34" charset="-122"/>
                <a:cs typeface="Microsoft YaHei UI" pitchFamily="34" charset="-120"/>
              </a:rPr>
              <a:t>6.1 years</a:t>
            </a:r>
            <a:endParaRPr lang="en-US" sz="4500" dirty="0">
              <a:latin typeface="Microsoft YaHei UI" pitchFamily="34" charset="0"/>
              <a:ea typeface="Microsoft YaHei" pitchFamily="34" charset="-122"/>
              <a:cs typeface="Microsoft YaHei UI" pitchFamily="34" charset="-120"/>
            </a:endParaRPr>
          </a:p>
        </p:txBody>
      </p:sp>
      <p:sp>
        <p:nvSpPr>
          <p:cNvPr id="62" name="Shape 60"/>
          <p:cNvSpPr/>
          <p:nvPr/>
        </p:nvSpPr>
        <p:spPr>
          <a:xfrm>
            <a:off x="609600" y="5219700"/>
            <a:ext cx="10782300" cy="9525"/>
          </a:xfrm>
          <a:prstGeom prst="rect">
            <a:avLst/>
          </a:prstGeom>
          <a:solidFill>
            <a:srgbClr val="E2DDD4"/>
          </a:solidFill>
          <a:ln/>
        </p:spPr>
      </p:sp>
      <p:sp>
        <p:nvSpPr>
          <p:cNvPr id="63" name="Shape 61"/>
          <p:cNvSpPr/>
          <p:nvPr/>
        </p:nvSpPr>
        <p:spPr>
          <a:xfrm>
            <a:off x="625475" y="5407025"/>
            <a:ext cx="158750" cy="158750"/>
          </a:xfrm>
          <a:prstGeom prst="ellipse">
            <a:avLst/>
          </a:prstGeom>
          <a:noFill/>
          <a:ln w="15875">
            <a:solidFill>
              <a:srgbClr val="55606A"/>
            </a:solidFill>
            <a:prstDash val="solid"/>
          </a:ln>
        </p:spPr>
      </p:sp>
      <p:sp>
        <p:nvSpPr>
          <p:cNvPr id="64" name="Shape 62"/>
          <p:cNvSpPr/>
          <p:nvPr/>
        </p:nvSpPr>
        <p:spPr>
          <a:xfrm>
            <a:off x="704850" y="5486400"/>
            <a:ext cx="5953" cy="31750"/>
          </a:xfrm>
          <a:custGeom>
            <a:avLst/>
            <a:gdLst/>
            <a:ahLst/>
            <a:cxnLst/>
            <a:rect l="l" t="t" r="r" b="b"/>
            <a:pathLst>
              <a:path w="5953" h="31750">
                <a:moveTo>
                  <a:pt x="0" y="31750"/>
                </a:moveTo>
                <a:lnTo>
                  <a:pt x="0" y="0"/>
                </a:lnTo>
              </a:path>
            </a:pathLst>
          </a:custGeom>
          <a:noFill/>
          <a:ln w="15875">
            <a:solidFill>
              <a:srgbClr val="55606A"/>
            </a:solidFill>
            <a:prstDash val="solid"/>
          </a:ln>
        </p:spPr>
      </p:sp>
      <p:sp>
        <p:nvSpPr>
          <p:cNvPr id="65" name="Shape 63"/>
          <p:cNvSpPr/>
          <p:nvPr/>
        </p:nvSpPr>
        <p:spPr>
          <a:xfrm>
            <a:off x="704850" y="5454650"/>
            <a:ext cx="5953" cy="5953"/>
          </a:xfrm>
          <a:custGeom>
            <a:avLst/>
            <a:gdLst/>
            <a:ahLst/>
            <a:cxnLst/>
            <a:rect l="l" t="t" r="r" b="b"/>
            <a:pathLst>
              <a:path w="5953" h="5953">
                <a:moveTo>
                  <a:pt x="0" y="0"/>
                </a:moveTo>
                <a:lnTo>
                  <a:pt x="79" y="0"/>
                </a:lnTo>
              </a:path>
            </a:pathLst>
          </a:custGeom>
          <a:noFill/>
          <a:ln w="15875">
            <a:solidFill>
              <a:srgbClr val="55606A"/>
            </a:solidFill>
            <a:prstDash val="solid"/>
          </a:ln>
        </p:spPr>
      </p:sp>
      <p:sp>
        <p:nvSpPr>
          <p:cNvPr id="66" name="Text 64"/>
          <p:cNvSpPr/>
          <p:nvPr/>
        </p:nvSpPr>
        <p:spPr>
          <a:xfrm>
            <a:off x="933450" y="5387048"/>
            <a:ext cx="11258550" cy="171450"/>
          </a:xfrm>
          <a:prstGeom prst="rect">
            <a:avLst/>
          </a:prstGeom>
          <a:noFill/>
          <a:ln/>
        </p:spPr>
        <p:txBody>
          <a:bodyPr wrap="none" lIns="0" tIns="0" rIns="0" bIns="0" rtlCol="0" anchor="t"/>
          <a:lstStyle/>
          <a:p>
            <a:pPr algn="l" indent="0" marL="0">
              <a:buNone/>
            </a:pPr>
            <a:r>
              <a:rPr lang="en-US" sz="1125" dirty="0">
                <a:solidFill>
                  <a:srgbClr val="55606A"/>
                </a:solidFill>
                <a:latin typeface="Microsoft YaHei UI" pitchFamily="34" charset="0"/>
                <a:ea typeface="Microsoft YaHei" pitchFamily="34" charset="-122"/>
                <a:cs typeface="Microsoft YaHei UI" pitchFamily="34" charset="-120"/>
              </a:rPr>
              <a:t>All used on site, before degradation, tax, finance and roof rent. Your case is reworked from your bills and contract.</a:t>
            </a:r>
            <a:endParaRPr lang="en-US" sz="1125" dirty="0">
              <a:latin typeface="Microsoft YaHei UI" pitchFamily="34" charset="0"/>
              <a:ea typeface="Microsoft YaHei" pitchFamily="34" charset="-122"/>
              <a:cs typeface="Microsoft YaHei UI" pitchFamily="34" charset="-120"/>
            </a:endParaRPr>
          </a:p>
        </p:txBody>
      </p:sp>
      <p:sp>
        <p:nvSpPr>
          <p:cNvPr id="67" name="Text 65"/>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Source: Jiangsu DRC bidding notice (2025-11-11), CPIA PV roadmap (2024-2025 edition), The Paper (2026-08-18)</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609600" y="347239"/>
            <a:ext cx="115824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l</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2983478" y="347239"/>
            <a:ext cx="9208522" cy="137160"/>
          </a:xfrm>
          <a:prstGeom prst="rect">
            <a:avLst/>
          </a:prstGeom>
          <a:noFill/>
          <a:ln/>
        </p:spPr>
        <p:txBody>
          <a:bodyPr wrap="none" lIns="0" tIns="0" rIns="0" bIns="0" rtlCol="0" anchor="t"/>
          <a:lstStyle/>
          <a:p>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y</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5" name="pptwise-slidenum-s0006"/>
          <p:cNvSpPr/>
          <p:nvPr/>
        </p:nvSpPr>
        <p:spPr>
          <a:xfrm>
            <a:off x="0" y="6481700"/>
            <a:ext cx="11391900" cy="148590"/>
          </a:xfrm>
          <a:prstGeom prst="rect">
            <a:avLst/>
          </a:prstGeom>
          <a:noFill/>
          <a:ln/>
        </p:spPr>
        <p:txBody>
          <a:bodyPr wrap="none" lIns="0" tIns="0" rIns="0" bIns="0" rtlCol="0" anchor="t"/>
          <a:lstStyle/>
          <a:p>
            <a:pPr algn="r" indent="0" marL="0">
              <a:buNone/>
            </a:pPr>
            <a:fld id="{B6F15528-21DE-4FAA-801E-634DDDAF4B2B}" type="slidenum">
              <a:rPr lang="en-US" sz="975" b="1" dirty="0">
                <a:solidFill>
                  <a:srgbClr val="55606A"/>
                </a:solidFill>
                <a:latin typeface="Microsoft YaHei UI" pitchFamily="34" charset="0"/>
                <a:ea typeface="Microsoft YaHei" pitchFamily="34" charset="-122"/>
                <a:cs typeface="Microsoft YaHei UI" pitchFamily="34" charset="-120"/>
              </a:rPr>
              <a:t>7</a:t>
            </a:fld>
            <a:endParaRPr lang="en-US" sz="975" dirty="0">
              <a:latin typeface="Microsoft YaHei UI" pitchFamily="34" charset="0"/>
              <a:ea typeface="Microsoft YaHei" pitchFamily="34" charset="-122"/>
              <a:cs typeface="Microsoft YaHei UI" pitchFamily="34" charset="-120"/>
            </a:endParaRPr>
          </a:p>
        </p:txBody>
      </p:sp>
      <p:sp>
        <p:nvSpPr>
          <p:cNvPr id="6" name="Shape 4"/>
          <p:cNvSpPr/>
          <p:nvPr/>
        </p:nvSpPr>
        <p:spPr>
          <a:xfrm>
            <a:off x="11849100" y="11239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7" name="Text 5"/>
          <p:cNvSpPr/>
          <p:nvPr/>
        </p:nvSpPr>
        <p:spPr>
          <a:xfrm rot="5400000">
            <a:off x="11696973" y="1487805"/>
            <a:ext cx="650136"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696700" y="205740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9" name="Text 7"/>
          <p:cNvSpPr/>
          <p:nvPr/>
        </p:nvSpPr>
        <p:spPr>
          <a:xfrm rot="5400000">
            <a:off x="11585783" y="2409825"/>
            <a:ext cx="720576"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N</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u</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m</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b</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e</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r</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s</a:t>
            </a:r>
            <a:endParaRPr lang="en-US" sz="1125"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849100" y="29908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1" name="Text 9"/>
          <p:cNvSpPr/>
          <p:nvPr/>
        </p:nvSpPr>
        <p:spPr>
          <a:xfrm rot="5400000">
            <a:off x="11872871" y="3354705"/>
            <a:ext cx="298340"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P</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n</a:t>
            </a:r>
            <a:endParaRPr lang="en-US" sz="97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11849100" y="39243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3" name="Text 11"/>
          <p:cNvSpPr/>
          <p:nvPr/>
        </p:nvSpPr>
        <p:spPr>
          <a:xfrm rot="5400000">
            <a:off x="11733476" y="4288155"/>
            <a:ext cx="577131"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v</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1849100" y="48577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5" name="Text 13"/>
          <p:cNvSpPr/>
          <p:nvPr/>
        </p:nvSpPr>
        <p:spPr>
          <a:xfrm rot="5400000">
            <a:off x="11785708" y="5221605"/>
            <a:ext cx="472667"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1040270"/>
            <a:ext cx="11582400" cy="365760"/>
          </a:xfrm>
          <a:prstGeom prst="rect">
            <a:avLst/>
          </a:prstGeom>
          <a:noFill/>
          <a:ln/>
        </p:spPr>
        <p:txBody>
          <a:bodyPr wrap="none" lIns="0" tIns="0" rIns="0" bIns="0" rtlCol="0" anchor="t"/>
          <a:lstStyle/>
          <a:p>
            <a:pPr algn="l" indent="0" marL="0">
              <a:buNone/>
            </a:pPr>
            <a:r>
              <a:rPr lang="en-US" sz="2400" b="1" dirty="0">
                <a:solidFill>
                  <a:srgbClr val="0E3B53"/>
                </a:solidFill>
                <a:latin typeface="Microsoft YaHei UI" pitchFamily="34" charset="0"/>
                <a:ea typeface="Microsoft YaHei" pitchFamily="34" charset="-122"/>
                <a:cs typeface="Microsoft YaHei UI" pitchFamily="34" charset="-120"/>
              </a:rPr>
              <a:t>Payback: how much you use by day, at what price</a:t>
            </a:r>
            <a:endParaRPr lang="en-US" sz="240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3143250" y="1885950"/>
            <a:ext cx="0" cy="3124200"/>
          </a:xfrm>
          <a:prstGeom prst="line">
            <a:avLst/>
          </a:prstGeom>
          <a:noFill/>
          <a:ln w="9525">
            <a:solidFill>
              <a:srgbClr val="CDCAC3"/>
            </a:solidFill>
            <a:prstDash val="sysDot"/>
          </a:ln>
        </p:spPr>
      </p:sp>
      <p:sp>
        <p:nvSpPr>
          <p:cNvPr id="18" name="Text 16"/>
          <p:cNvSpPr/>
          <p:nvPr/>
        </p:nvSpPr>
        <p:spPr>
          <a:xfrm>
            <a:off x="0" y="5052589"/>
            <a:ext cx="6286500" cy="137160"/>
          </a:xfrm>
          <a:prstGeom prst="rect">
            <a:avLst/>
          </a:prstGeom>
          <a:noFill/>
          <a:ln/>
        </p:spPr>
        <p:txBody>
          <a:bodyPr wrap="none" lIns="0" tIns="0" rIns="0" bIns="0" rtlCol="0" anchor="t"/>
          <a:lstStyle/>
          <a:p>
            <a:pPr algn="ctr" indent="0" marL="0">
              <a:buNone/>
            </a:pPr>
            <a:r>
              <a:rPr lang="en-US" sz="900" dirty="0">
                <a:solidFill>
                  <a:srgbClr val="55606A"/>
                </a:solidFill>
                <a:latin typeface="Microsoft YaHei UI" pitchFamily="34" charset="0"/>
                <a:ea typeface="Microsoft YaHei" pitchFamily="34" charset="-122"/>
                <a:cs typeface="Microsoft YaHei UI" pitchFamily="34" charset="-120"/>
              </a:rPr>
              <a:t>0 yrs</a:t>
            </a:r>
            <a:endParaRPr lang="en-US" sz="900" dirty="0">
              <a:latin typeface="Microsoft YaHei UI" pitchFamily="34" charset="0"/>
              <a:ea typeface="Microsoft YaHei" pitchFamily="34" charset="-122"/>
              <a:cs typeface="Microsoft YaHei UI" pitchFamily="34" charset="-120"/>
            </a:endParaRPr>
          </a:p>
        </p:txBody>
      </p:sp>
      <p:sp>
        <p:nvSpPr>
          <p:cNvPr id="19" name="Shape 17"/>
          <p:cNvSpPr/>
          <p:nvPr/>
        </p:nvSpPr>
        <p:spPr>
          <a:xfrm>
            <a:off x="5048250" y="1885950"/>
            <a:ext cx="0" cy="3124200"/>
          </a:xfrm>
          <a:prstGeom prst="line">
            <a:avLst/>
          </a:prstGeom>
          <a:noFill/>
          <a:ln w="9525">
            <a:solidFill>
              <a:srgbClr val="CDCAC3"/>
            </a:solidFill>
            <a:prstDash val="sysDot"/>
          </a:ln>
        </p:spPr>
      </p:sp>
      <p:sp>
        <p:nvSpPr>
          <p:cNvPr id="20" name="Text 18"/>
          <p:cNvSpPr/>
          <p:nvPr/>
        </p:nvSpPr>
        <p:spPr>
          <a:xfrm>
            <a:off x="0" y="5052589"/>
            <a:ext cx="10096500" cy="137160"/>
          </a:xfrm>
          <a:prstGeom prst="rect">
            <a:avLst/>
          </a:prstGeom>
          <a:noFill/>
          <a:ln/>
        </p:spPr>
        <p:txBody>
          <a:bodyPr wrap="none" lIns="0" tIns="0" rIns="0" bIns="0" rtlCol="0" anchor="t"/>
          <a:lstStyle/>
          <a:p>
            <a:pPr algn="ctr" indent="0" marL="0">
              <a:buNone/>
            </a:pPr>
            <a:r>
              <a:rPr lang="en-US" sz="900" dirty="0">
                <a:solidFill>
                  <a:srgbClr val="55606A"/>
                </a:solidFill>
                <a:latin typeface="Microsoft YaHei UI" pitchFamily="34" charset="0"/>
                <a:ea typeface="Microsoft YaHei" pitchFamily="34" charset="-122"/>
                <a:cs typeface="Microsoft YaHei UI" pitchFamily="34" charset="-120"/>
              </a:rPr>
              <a:t>5 yrs</a:t>
            </a:r>
            <a:endParaRPr lang="en-US" sz="900" dirty="0">
              <a:latin typeface="Microsoft YaHei UI" pitchFamily="34" charset="0"/>
              <a:ea typeface="Microsoft YaHei" pitchFamily="34" charset="-122"/>
              <a:cs typeface="Microsoft YaHei UI" pitchFamily="34" charset="-120"/>
            </a:endParaRPr>
          </a:p>
        </p:txBody>
      </p:sp>
      <p:sp>
        <p:nvSpPr>
          <p:cNvPr id="21" name="Shape 19"/>
          <p:cNvSpPr/>
          <p:nvPr/>
        </p:nvSpPr>
        <p:spPr>
          <a:xfrm>
            <a:off x="6953250" y="1885950"/>
            <a:ext cx="0" cy="3124200"/>
          </a:xfrm>
          <a:prstGeom prst="line">
            <a:avLst/>
          </a:prstGeom>
          <a:noFill/>
          <a:ln w="9525">
            <a:solidFill>
              <a:srgbClr val="CDCAC3"/>
            </a:solidFill>
            <a:prstDash val="sysDot"/>
          </a:ln>
        </p:spPr>
      </p:sp>
      <p:sp>
        <p:nvSpPr>
          <p:cNvPr id="22" name="Text 20"/>
          <p:cNvSpPr/>
          <p:nvPr/>
        </p:nvSpPr>
        <p:spPr>
          <a:xfrm>
            <a:off x="1714500" y="5052589"/>
            <a:ext cx="10477500" cy="137160"/>
          </a:xfrm>
          <a:prstGeom prst="rect">
            <a:avLst/>
          </a:prstGeom>
          <a:noFill/>
          <a:ln/>
        </p:spPr>
        <p:txBody>
          <a:bodyPr wrap="none" lIns="0" tIns="0" rIns="0" bIns="0" rtlCol="0" anchor="t"/>
          <a:lstStyle/>
          <a:p>
            <a:pPr algn="ctr" indent="0" marL="0">
              <a:buNone/>
            </a:pPr>
            <a:r>
              <a:rPr lang="en-US" sz="900" dirty="0">
                <a:solidFill>
                  <a:srgbClr val="55606A"/>
                </a:solidFill>
                <a:latin typeface="Microsoft YaHei UI" pitchFamily="34" charset="0"/>
                <a:ea typeface="Microsoft YaHei" pitchFamily="34" charset="-122"/>
                <a:cs typeface="Microsoft YaHei UI" pitchFamily="34" charset="-120"/>
              </a:rPr>
              <a:t>10 yrs</a:t>
            </a:r>
            <a:endParaRPr lang="en-US" sz="900" dirty="0">
              <a:latin typeface="Microsoft YaHei UI" pitchFamily="34" charset="0"/>
              <a:ea typeface="Microsoft YaHei" pitchFamily="34" charset="-122"/>
              <a:cs typeface="Microsoft YaHei UI" pitchFamily="34" charset="-120"/>
            </a:endParaRPr>
          </a:p>
        </p:txBody>
      </p:sp>
      <p:sp>
        <p:nvSpPr>
          <p:cNvPr id="23" name="Text 21"/>
          <p:cNvSpPr/>
          <p:nvPr/>
        </p:nvSpPr>
        <p:spPr>
          <a:xfrm>
            <a:off x="609600" y="1699789"/>
            <a:ext cx="115824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Jiangsu per MW, simple payback</a:t>
            </a:r>
            <a:endParaRPr lang="en-US" sz="900" dirty="0">
              <a:latin typeface="Microsoft YaHei UI" pitchFamily="34" charset="0"/>
              <a:ea typeface="Microsoft YaHei" pitchFamily="34" charset="-122"/>
              <a:cs typeface="Microsoft YaHei UI" pitchFamily="34" charset="-120"/>
            </a:endParaRPr>
          </a:p>
        </p:txBody>
      </p:sp>
      <p:sp>
        <p:nvSpPr>
          <p:cNvPr id="24" name="Text 22"/>
          <p:cNvSpPr/>
          <p:nvPr/>
        </p:nvSpPr>
        <p:spPr>
          <a:xfrm>
            <a:off x="0" y="2005312"/>
            <a:ext cx="3048000" cy="160020"/>
          </a:xfrm>
          <a:prstGeom prst="rect">
            <a:avLst/>
          </a:prstGeom>
          <a:noFill/>
          <a:ln/>
        </p:spPr>
        <p:txBody>
          <a:bodyPr wrap="none" lIns="0" tIns="0" rIns="0" bIns="0" rtlCol="0" anchor="t"/>
          <a:lstStyle/>
          <a:p>
            <a:pPr algn="r" indent="0" marL="0">
              <a:buNone/>
            </a:pPr>
            <a:r>
              <a:rPr lang="en-US" sz="1050" b="1" dirty="0">
                <a:solidFill>
                  <a:srgbClr val="14212B"/>
                </a:solidFill>
                <a:latin typeface="Microsoft YaHei UI" pitchFamily="34" charset="0"/>
                <a:ea typeface="Microsoft YaHei" pitchFamily="34" charset="-122"/>
                <a:cs typeface="Microsoft YaHei UI" pitchFamily="34" charset="-120"/>
              </a:rPr>
              <a:t>All on site, standard 0.64</a:t>
            </a:r>
            <a:endParaRPr lang="en-US" sz="1050" dirty="0">
              <a:latin typeface="Microsoft YaHei UI" pitchFamily="34" charset="0"/>
              <a:ea typeface="Microsoft YaHei" pitchFamily="34" charset="-122"/>
              <a:cs typeface="Microsoft YaHei UI" pitchFamily="34" charset="-120"/>
            </a:endParaRPr>
          </a:p>
        </p:txBody>
      </p:sp>
      <p:sp>
        <p:nvSpPr>
          <p:cNvPr id="25" name="Shape 23"/>
          <p:cNvSpPr/>
          <p:nvPr/>
        </p:nvSpPr>
        <p:spPr>
          <a:xfrm>
            <a:off x="3143250" y="1962150"/>
            <a:ext cx="1600200" cy="247650"/>
          </a:xfrm>
          <a:prstGeom prst="roundRect">
            <a:avLst>
              <a:gd name="adj" fmla="val 11538"/>
            </a:avLst>
          </a:prstGeom>
          <a:solidFill>
            <a:srgbClr val="2F6A8A"/>
          </a:solidFill>
          <a:ln/>
        </p:spPr>
      </p:sp>
      <p:sp>
        <p:nvSpPr>
          <p:cNvPr id="26" name="Text 24"/>
          <p:cNvSpPr/>
          <p:nvPr/>
        </p:nvSpPr>
        <p:spPr>
          <a:xfrm>
            <a:off x="4838700" y="1996510"/>
            <a:ext cx="73533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4.2 yrs</a:t>
            </a:r>
            <a:endParaRPr lang="en-US" sz="1200" dirty="0">
              <a:latin typeface="Microsoft YaHei UI" pitchFamily="34" charset="0"/>
              <a:ea typeface="Microsoft YaHei" pitchFamily="34" charset="-122"/>
              <a:cs typeface="Microsoft YaHei UI" pitchFamily="34" charset="-120"/>
            </a:endParaRPr>
          </a:p>
        </p:txBody>
      </p:sp>
      <p:sp>
        <p:nvSpPr>
          <p:cNvPr id="27" name="Text 25"/>
          <p:cNvSpPr/>
          <p:nvPr/>
        </p:nvSpPr>
        <p:spPr>
          <a:xfrm>
            <a:off x="5400081" y="2023639"/>
            <a:ext cx="6791919"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RMB 645,000 a year</a:t>
            </a:r>
            <a:endParaRPr lang="en-US" sz="900" dirty="0">
              <a:latin typeface="Microsoft YaHei UI" pitchFamily="34" charset="0"/>
              <a:ea typeface="Microsoft YaHei" pitchFamily="34" charset="-122"/>
              <a:cs typeface="Microsoft YaHei UI" pitchFamily="34" charset="-120"/>
            </a:endParaRPr>
          </a:p>
        </p:txBody>
      </p:sp>
      <p:sp>
        <p:nvSpPr>
          <p:cNvPr id="28" name="Text 26"/>
          <p:cNvSpPr/>
          <p:nvPr/>
        </p:nvSpPr>
        <p:spPr>
          <a:xfrm>
            <a:off x="0" y="2481562"/>
            <a:ext cx="3048000" cy="160020"/>
          </a:xfrm>
          <a:prstGeom prst="rect">
            <a:avLst/>
          </a:prstGeom>
          <a:noFill/>
          <a:ln/>
        </p:spPr>
        <p:txBody>
          <a:bodyPr wrap="none" lIns="0" tIns="0" rIns="0" bIns="0" rtlCol="0" anchor="t"/>
          <a:lstStyle/>
          <a:p>
            <a:pPr algn="r" indent="0" marL="0">
              <a:buNone/>
            </a:pPr>
            <a:r>
              <a:rPr lang="en-US" sz="1050" b="1" dirty="0">
                <a:solidFill>
                  <a:srgbClr val="14212B"/>
                </a:solidFill>
                <a:latin typeface="Microsoft YaHei UI" pitchFamily="34" charset="0"/>
                <a:ea typeface="Microsoft YaHei" pitchFamily="34" charset="-122"/>
                <a:cs typeface="Microsoft YaHei UI" pitchFamily="34" charset="-120"/>
              </a:rPr>
              <a:t>All on site, RMB 0.45</a:t>
            </a:r>
            <a:endParaRPr lang="en-US" sz="1050" dirty="0">
              <a:latin typeface="Microsoft YaHei UI" pitchFamily="34" charset="0"/>
              <a:ea typeface="Microsoft YaHei" pitchFamily="34" charset="-122"/>
              <a:cs typeface="Microsoft YaHei UI" pitchFamily="34" charset="-120"/>
            </a:endParaRPr>
          </a:p>
        </p:txBody>
      </p:sp>
      <p:sp>
        <p:nvSpPr>
          <p:cNvPr id="29" name="Shape 27"/>
          <p:cNvSpPr/>
          <p:nvPr/>
        </p:nvSpPr>
        <p:spPr>
          <a:xfrm>
            <a:off x="3143250" y="2438400"/>
            <a:ext cx="2324100" cy="247650"/>
          </a:xfrm>
          <a:prstGeom prst="roundRect">
            <a:avLst>
              <a:gd name="adj" fmla="val 11538"/>
            </a:avLst>
          </a:prstGeom>
          <a:solidFill>
            <a:srgbClr val="B8412C"/>
          </a:solidFill>
          <a:ln/>
        </p:spPr>
      </p:sp>
      <p:sp>
        <p:nvSpPr>
          <p:cNvPr id="30" name="Text 28"/>
          <p:cNvSpPr/>
          <p:nvPr/>
        </p:nvSpPr>
        <p:spPr>
          <a:xfrm>
            <a:off x="5562600" y="2472760"/>
            <a:ext cx="66294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6.1 yrs</a:t>
            </a:r>
            <a:endParaRPr lang="en-US" sz="1200" dirty="0">
              <a:latin typeface="Microsoft YaHei UI" pitchFamily="34" charset="0"/>
              <a:ea typeface="Microsoft YaHei" pitchFamily="34" charset="-122"/>
              <a:cs typeface="Microsoft YaHei UI" pitchFamily="34" charset="-120"/>
            </a:endParaRPr>
          </a:p>
        </p:txBody>
      </p:sp>
      <p:sp>
        <p:nvSpPr>
          <p:cNvPr id="31" name="Text 29"/>
          <p:cNvSpPr/>
          <p:nvPr/>
        </p:nvSpPr>
        <p:spPr>
          <a:xfrm>
            <a:off x="6123981" y="2499889"/>
            <a:ext cx="6068019"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RMB 440,000 a year</a:t>
            </a:r>
            <a:endParaRPr lang="en-US" sz="900" dirty="0">
              <a:latin typeface="Microsoft YaHei UI" pitchFamily="34" charset="0"/>
              <a:ea typeface="Microsoft YaHei" pitchFamily="34" charset="-122"/>
              <a:cs typeface="Microsoft YaHei UI" pitchFamily="34" charset="-120"/>
            </a:endParaRPr>
          </a:p>
        </p:txBody>
      </p:sp>
      <p:sp>
        <p:nvSpPr>
          <p:cNvPr id="32" name="Text 30"/>
          <p:cNvSpPr/>
          <p:nvPr/>
        </p:nvSpPr>
        <p:spPr>
          <a:xfrm>
            <a:off x="0" y="2957812"/>
            <a:ext cx="3048000" cy="160020"/>
          </a:xfrm>
          <a:prstGeom prst="rect">
            <a:avLst/>
          </a:prstGeom>
          <a:noFill/>
          <a:ln/>
        </p:spPr>
        <p:txBody>
          <a:bodyPr wrap="none" lIns="0" tIns="0" rIns="0" bIns="0" rtlCol="0" anchor="t"/>
          <a:lstStyle/>
          <a:p>
            <a:pPr algn="r" indent="0" marL="0">
              <a:buNone/>
            </a:pPr>
            <a:r>
              <a:rPr lang="en-US" sz="1050" b="1" dirty="0">
                <a:solidFill>
                  <a:srgbClr val="14212B"/>
                </a:solidFill>
                <a:latin typeface="Microsoft YaHei UI" pitchFamily="34" charset="0"/>
                <a:ea typeface="Microsoft YaHei" pitchFamily="34" charset="-122"/>
                <a:cs typeface="Microsoft YaHei UI" pitchFamily="34" charset="-120"/>
              </a:rPr>
              <a:t>58.46% on site, surplus 0.391</a:t>
            </a:r>
            <a:endParaRPr lang="en-US" sz="1050" dirty="0">
              <a:latin typeface="Microsoft YaHei UI" pitchFamily="34" charset="0"/>
              <a:ea typeface="Microsoft YaHei" pitchFamily="34" charset="-122"/>
              <a:cs typeface="Microsoft YaHei UI" pitchFamily="34" charset="-120"/>
            </a:endParaRPr>
          </a:p>
        </p:txBody>
      </p:sp>
      <p:sp>
        <p:nvSpPr>
          <p:cNvPr id="33" name="Shape 31"/>
          <p:cNvSpPr/>
          <p:nvPr/>
        </p:nvSpPr>
        <p:spPr>
          <a:xfrm>
            <a:off x="3143250" y="2914650"/>
            <a:ext cx="2476500" cy="247650"/>
          </a:xfrm>
          <a:prstGeom prst="roundRect">
            <a:avLst>
              <a:gd name="adj" fmla="val 11538"/>
            </a:avLst>
          </a:prstGeom>
          <a:solidFill>
            <a:srgbClr val="2F6A8A"/>
          </a:solidFill>
          <a:ln/>
        </p:spPr>
      </p:sp>
      <p:sp>
        <p:nvSpPr>
          <p:cNvPr id="34" name="Text 32"/>
          <p:cNvSpPr/>
          <p:nvPr/>
        </p:nvSpPr>
        <p:spPr>
          <a:xfrm>
            <a:off x="5715000" y="2949010"/>
            <a:ext cx="64770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6.5 yrs</a:t>
            </a:r>
            <a:endParaRPr lang="en-US" sz="1200" dirty="0">
              <a:latin typeface="Microsoft YaHei UI" pitchFamily="34" charset="0"/>
              <a:ea typeface="Microsoft YaHei" pitchFamily="34" charset="-122"/>
              <a:cs typeface="Microsoft YaHei UI" pitchFamily="34" charset="-120"/>
            </a:endParaRPr>
          </a:p>
        </p:txBody>
      </p:sp>
      <p:sp>
        <p:nvSpPr>
          <p:cNvPr id="35" name="Text 33"/>
          <p:cNvSpPr/>
          <p:nvPr/>
        </p:nvSpPr>
        <p:spPr>
          <a:xfrm>
            <a:off x="6276381" y="2976139"/>
            <a:ext cx="5915619"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RMB 414,000 a year</a:t>
            </a:r>
            <a:endParaRPr lang="en-US" sz="900" dirty="0">
              <a:latin typeface="Microsoft YaHei UI" pitchFamily="34" charset="0"/>
              <a:ea typeface="Microsoft YaHei" pitchFamily="34" charset="-122"/>
              <a:cs typeface="Microsoft YaHei UI" pitchFamily="34" charset="-120"/>
            </a:endParaRPr>
          </a:p>
        </p:txBody>
      </p:sp>
      <p:sp>
        <p:nvSpPr>
          <p:cNvPr id="36" name="Text 34"/>
          <p:cNvSpPr/>
          <p:nvPr/>
        </p:nvSpPr>
        <p:spPr>
          <a:xfrm>
            <a:off x="0" y="3434062"/>
            <a:ext cx="3048000" cy="160020"/>
          </a:xfrm>
          <a:prstGeom prst="rect">
            <a:avLst/>
          </a:prstGeom>
          <a:noFill/>
          <a:ln/>
        </p:spPr>
        <p:txBody>
          <a:bodyPr wrap="none" lIns="0" tIns="0" rIns="0" bIns="0" rtlCol="0" anchor="t"/>
          <a:lstStyle/>
          <a:p>
            <a:pPr algn="r" indent="0" marL="0">
              <a:buNone/>
            </a:pPr>
            <a:r>
              <a:rPr lang="en-US" sz="1050" b="1" dirty="0">
                <a:solidFill>
                  <a:srgbClr val="14212B"/>
                </a:solidFill>
                <a:latin typeface="Microsoft YaHei UI" pitchFamily="34" charset="0"/>
                <a:ea typeface="Microsoft YaHei" pitchFamily="34" charset="-122"/>
                <a:cs typeface="Microsoft YaHei UI" pitchFamily="34" charset="-120"/>
              </a:rPr>
              <a:t>All on site, off-peak 0.3828</a:t>
            </a:r>
            <a:endParaRPr lang="en-US" sz="1050" dirty="0">
              <a:latin typeface="Microsoft YaHei UI" pitchFamily="34" charset="0"/>
              <a:ea typeface="Microsoft YaHei" pitchFamily="34" charset="-122"/>
              <a:cs typeface="Microsoft YaHei UI" pitchFamily="34" charset="-120"/>
            </a:endParaRPr>
          </a:p>
        </p:txBody>
      </p:sp>
      <p:sp>
        <p:nvSpPr>
          <p:cNvPr id="37" name="Shape 35"/>
          <p:cNvSpPr/>
          <p:nvPr/>
        </p:nvSpPr>
        <p:spPr>
          <a:xfrm>
            <a:off x="3143250" y="3390900"/>
            <a:ext cx="2781300" cy="247650"/>
          </a:xfrm>
          <a:prstGeom prst="roundRect">
            <a:avLst>
              <a:gd name="adj" fmla="val 11538"/>
            </a:avLst>
          </a:prstGeom>
          <a:solidFill>
            <a:srgbClr val="2F6A8A"/>
          </a:solidFill>
          <a:ln/>
        </p:spPr>
      </p:sp>
      <p:sp>
        <p:nvSpPr>
          <p:cNvPr id="38" name="Text 36"/>
          <p:cNvSpPr/>
          <p:nvPr/>
        </p:nvSpPr>
        <p:spPr>
          <a:xfrm>
            <a:off x="6019800" y="3425260"/>
            <a:ext cx="61722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7.3 yrs</a:t>
            </a:r>
            <a:endParaRPr lang="en-US" sz="1200" dirty="0">
              <a:latin typeface="Microsoft YaHei UI" pitchFamily="34" charset="0"/>
              <a:ea typeface="Microsoft YaHei" pitchFamily="34" charset="-122"/>
              <a:cs typeface="Microsoft YaHei UI" pitchFamily="34" charset="-120"/>
            </a:endParaRPr>
          </a:p>
        </p:txBody>
      </p:sp>
      <p:sp>
        <p:nvSpPr>
          <p:cNvPr id="39" name="Text 37"/>
          <p:cNvSpPr/>
          <p:nvPr/>
        </p:nvSpPr>
        <p:spPr>
          <a:xfrm>
            <a:off x="6581181" y="3452389"/>
            <a:ext cx="5610819"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RMB 367,000 a year</a:t>
            </a:r>
            <a:endParaRPr lang="en-US" sz="900" dirty="0">
              <a:latin typeface="Microsoft YaHei UI" pitchFamily="34" charset="0"/>
              <a:ea typeface="Microsoft YaHei" pitchFamily="34" charset="-122"/>
              <a:cs typeface="Microsoft YaHei UI" pitchFamily="34" charset="-120"/>
            </a:endParaRPr>
          </a:p>
        </p:txBody>
      </p:sp>
      <p:sp>
        <p:nvSpPr>
          <p:cNvPr id="40" name="Text 38"/>
          <p:cNvSpPr/>
          <p:nvPr/>
        </p:nvSpPr>
        <p:spPr>
          <a:xfrm>
            <a:off x="0" y="3910312"/>
            <a:ext cx="3048000" cy="160020"/>
          </a:xfrm>
          <a:prstGeom prst="rect">
            <a:avLst/>
          </a:prstGeom>
          <a:noFill/>
          <a:ln/>
        </p:spPr>
        <p:txBody>
          <a:bodyPr wrap="none" lIns="0" tIns="0" rIns="0" bIns="0" rtlCol="0" anchor="t"/>
          <a:lstStyle/>
          <a:p>
            <a:pPr algn="r" indent="0" marL="0">
              <a:buNone/>
            </a:pPr>
            <a:r>
              <a:rPr lang="en-US" sz="1050" b="1" dirty="0">
                <a:solidFill>
                  <a:srgbClr val="14212B"/>
                </a:solidFill>
                <a:latin typeface="Microsoft YaHei UI" pitchFamily="34" charset="0"/>
                <a:ea typeface="Microsoft YaHei" pitchFamily="34" charset="-122"/>
                <a:cs typeface="Microsoft YaHei UI" pitchFamily="34" charset="-120"/>
              </a:rPr>
              <a:t>58.46% on site, surplus 0.25</a:t>
            </a:r>
            <a:endParaRPr lang="en-US" sz="1050" dirty="0">
              <a:latin typeface="Microsoft YaHei UI" pitchFamily="34" charset="0"/>
              <a:ea typeface="Microsoft YaHei" pitchFamily="34" charset="-122"/>
              <a:cs typeface="Microsoft YaHei UI" pitchFamily="34" charset="-120"/>
            </a:endParaRPr>
          </a:p>
        </p:txBody>
      </p:sp>
      <p:sp>
        <p:nvSpPr>
          <p:cNvPr id="41" name="Shape 39"/>
          <p:cNvSpPr/>
          <p:nvPr/>
        </p:nvSpPr>
        <p:spPr>
          <a:xfrm>
            <a:off x="3143250" y="3867150"/>
            <a:ext cx="2933700" cy="247650"/>
          </a:xfrm>
          <a:prstGeom prst="roundRect">
            <a:avLst>
              <a:gd name="adj" fmla="val 11538"/>
            </a:avLst>
          </a:prstGeom>
          <a:solidFill>
            <a:srgbClr val="2F6A8A"/>
          </a:solidFill>
          <a:ln/>
        </p:spPr>
      </p:sp>
      <p:sp>
        <p:nvSpPr>
          <p:cNvPr id="42" name="Text 40"/>
          <p:cNvSpPr/>
          <p:nvPr/>
        </p:nvSpPr>
        <p:spPr>
          <a:xfrm>
            <a:off x="6172200" y="3901510"/>
            <a:ext cx="60198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7.7 yrs</a:t>
            </a:r>
            <a:endParaRPr lang="en-US" sz="1200" dirty="0">
              <a:latin typeface="Microsoft YaHei UI" pitchFamily="34" charset="0"/>
              <a:ea typeface="Microsoft YaHei" pitchFamily="34" charset="-122"/>
              <a:cs typeface="Microsoft YaHei UI" pitchFamily="34" charset="-120"/>
            </a:endParaRPr>
          </a:p>
        </p:txBody>
      </p:sp>
      <p:sp>
        <p:nvSpPr>
          <p:cNvPr id="43" name="Text 41"/>
          <p:cNvSpPr/>
          <p:nvPr/>
        </p:nvSpPr>
        <p:spPr>
          <a:xfrm>
            <a:off x="6733581" y="3928639"/>
            <a:ext cx="5458419"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RMB 350,000 a year</a:t>
            </a:r>
            <a:endParaRPr lang="en-US" sz="900" dirty="0">
              <a:latin typeface="Microsoft YaHei UI" pitchFamily="34" charset="0"/>
              <a:ea typeface="Microsoft YaHei" pitchFamily="34" charset="-122"/>
              <a:cs typeface="Microsoft YaHei UI" pitchFamily="34" charset="-120"/>
            </a:endParaRPr>
          </a:p>
        </p:txBody>
      </p:sp>
      <p:sp>
        <p:nvSpPr>
          <p:cNvPr id="44" name="Shape 42"/>
          <p:cNvSpPr/>
          <p:nvPr/>
        </p:nvSpPr>
        <p:spPr>
          <a:xfrm>
            <a:off x="609600" y="4362450"/>
            <a:ext cx="7296150" cy="0"/>
          </a:xfrm>
          <a:prstGeom prst="line">
            <a:avLst/>
          </a:prstGeom>
          <a:noFill/>
          <a:ln w="9525">
            <a:solidFill>
              <a:srgbClr val="E2DDD4"/>
            </a:solidFill>
            <a:prstDash val="dash"/>
          </a:ln>
        </p:spPr>
      </p:sp>
      <p:sp>
        <p:nvSpPr>
          <p:cNvPr id="45" name="Text 43"/>
          <p:cNvSpPr/>
          <p:nvPr/>
        </p:nvSpPr>
        <p:spPr>
          <a:xfrm>
            <a:off x="609600" y="4442989"/>
            <a:ext cx="115824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Guangdong reference, company figures</a:t>
            </a:r>
            <a:endParaRPr lang="en-US" sz="900" dirty="0">
              <a:latin typeface="Microsoft YaHei UI" pitchFamily="34" charset="0"/>
              <a:ea typeface="Microsoft YaHei" pitchFamily="34" charset="-122"/>
              <a:cs typeface="Microsoft YaHei UI" pitchFamily="34" charset="-120"/>
            </a:endParaRPr>
          </a:p>
        </p:txBody>
      </p:sp>
      <p:sp>
        <p:nvSpPr>
          <p:cNvPr id="46" name="Text 44"/>
          <p:cNvSpPr/>
          <p:nvPr/>
        </p:nvSpPr>
        <p:spPr>
          <a:xfrm>
            <a:off x="0" y="4710412"/>
            <a:ext cx="3048000" cy="160020"/>
          </a:xfrm>
          <a:prstGeom prst="rect">
            <a:avLst/>
          </a:prstGeom>
          <a:noFill/>
          <a:ln/>
        </p:spPr>
        <p:txBody>
          <a:bodyPr wrap="none" lIns="0" tIns="0" rIns="0" bIns="0" rtlCol="0" anchor="t"/>
          <a:lstStyle/>
          <a:p>
            <a:pPr algn="r" indent="0" marL="0">
              <a:buNone/>
            </a:pPr>
            <a:r>
              <a:rPr lang="en-US" sz="1050" b="1" dirty="0">
                <a:solidFill>
                  <a:srgbClr val="14212B"/>
                </a:solidFill>
                <a:latin typeface="Microsoft YaHei UI" pitchFamily="34" charset="0"/>
                <a:ea typeface="Microsoft YaHei" pitchFamily="34" charset="-122"/>
                <a:cs typeface="Microsoft YaHei UI" pitchFamily="34" charset="-120"/>
              </a:rPr>
              <a:t>1,163 h at RMB 0.803</a:t>
            </a:r>
            <a:endParaRPr lang="en-US" sz="1050" dirty="0">
              <a:latin typeface="Microsoft YaHei UI" pitchFamily="34" charset="0"/>
              <a:ea typeface="Microsoft YaHei" pitchFamily="34" charset="-122"/>
              <a:cs typeface="Microsoft YaHei UI" pitchFamily="34" charset="-120"/>
            </a:endParaRPr>
          </a:p>
        </p:txBody>
      </p:sp>
      <p:sp>
        <p:nvSpPr>
          <p:cNvPr id="47" name="Shape 45"/>
          <p:cNvSpPr/>
          <p:nvPr/>
        </p:nvSpPr>
        <p:spPr>
          <a:xfrm>
            <a:off x="3143250" y="4667250"/>
            <a:ext cx="1143000" cy="247650"/>
          </a:xfrm>
          <a:prstGeom prst="roundRect">
            <a:avLst>
              <a:gd name="adj" fmla="val 11538"/>
            </a:avLst>
          </a:prstGeom>
          <a:solidFill>
            <a:srgbClr val="8DBBD3"/>
          </a:solidFill>
          <a:ln/>
        </p:spPr>
      </p:sp>
      <p:sp>
        <p:nvSpPr>
          <p:cNvPr id="48" name="Text 46"/>
          <p:cNvSpPr/>
          <p:nvPr/>
        </p:nvSpPr>
        <p:spPr>
          <a:xfrm>
            <a:off x="4381500" y="4701610"/>
            <a:ext cx="78105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3.0 yrs</a:t>
            </a:r>
            <a:endParaRPr lang="en-US" sz="1200" dirty="0">
              <a:latin typeface="Microsoft YaHei UI" pitchFamily="34" charset="0"/>
              <a:ea typeface="Microsoft YaHei" pitchFamily="34" charset="-122"/>
              <a:cs typeface="Microsoft YaHei UI" pitchFamily="34" charset="-120"/>
            </a:endParaRPr>
          </a:p>
        </p:txBody>
      </p:sp>
      <p:sp>
        <p:nvSpPr>
          <p:cNvPr id="49" name="Text 47"/>
          <p:cNvSpPr/>
          <p:nvPr/>
        </p:nvSpPr>
        <p:spPr>
          <a:xfrm>
            <a:off x="4942881" y="4728739"/>
            <a:ext cx="7249119"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RMB 888,000 a year</a:t>
            </a:r>
            <a:endParaRPr lang="en-US" sz="900" dirty="0">
              <a:latin typeface="Microsoft YaHei UI" pitchFamily="34" charset="0"/>
              <a:ea typeface="Microsoft YaHei" pitchFamily="34" charset="-122"/>
              <a:cs typeface="Microsoft YaHei UI" pitchFamily="34" charset="-120"/>
            </a:endParaRPr>
          </a:p>
        </p:txBody>
      </p:sp>
      <p:sp>
        <p:nvSpPr>
          <p:cNvPr id="50" name="Shape 48"/>
          <p:cNvSpPr/>
          <p:nvPr/>
        </p:nvSpPr>
        <p:spPr>
          <a:xfrm>
            <a:off x="8286750" y="1676400"/>
            <a:ext cx="3105150" cy="1447800"/>
          </a:xfrm>
          <a:prstGeom prst="roundRect">
            <a:avLst>
              <a:gd name="adj" fmla="val 7895"/>
            </a:avLst>
          </a:prstGeom>
          <a:solidFill>
            <a:srgbClr val="F3F0EA"/>
          </a:solidFill>
          <a:ln/>
        </p:spPr>
      </p:sp>
      <p:sp>
        <p:nvSpPr>
          <p:cNvPr id="51" name="Shape 49"/>
          <p:cNvSpPr/>
          <p:nvPr/>
        </p:nvSpPr>
        <p:spPr>
          <a:xfrm>
            <a:off x="8585200" y="1955800"/>
            <a:ext cx="69850" cy="69850"/>
          </a:xfrm>
          <a:prstGeom prst="ellipse">
            <a:avLst/>
          </a:prstGeom>
          <a:noFill/>
          <a:ln w="17463">
            <a:solidFill>
              <a:srgbClr val="0E3B53"/>
            </a:solidFill>
            <a:prstDash val="solid"/>
          </a:ln>
        </p:spPr>
      </p:sp>
      <p:sp>
        <p:nvSpPr>
          <p:cNvPr id="52" name="Shape 50"/>
          <p:cNvSpPr/>
          <p:nvPr/>
        </p:nvSpPr>
        <p:spPr>
          <a:xfrm>
            <a:off x="8620125" y="1903413"/>
            <a:ext cx="6548" cy="17463"/>
          </a:xfrm>
          <a:custGeom>
            <a:avLst/>
            <a:gdLst/>
            <a:ahLst/>
            <a:cxnLst/>
            <a:rect l="l" t="t" r="r" b="b"/>
            <a:pathLst>
              <a:path w="6548" h="17463">
                <a:moveTo>
                  <a:pt x="0" y="0"/>
                </a:moveTo>
                <a:lnTo>
                  <a:pt x="0" y="17463"/>
                </a:lnTo>
              </a:path>
            </a:pathLst>
          </a:custGeom>
          <a:noFill/>
          <a:ln w="17463">
            <a:solidFill>
              <a:srgbClr val="0E3B53"/>
            </a:solidFill>
            <a:prstDash val="solid"/>
          </a:ln>
        </p:spPr>
      </p:sp>
      <p:sp>
        <p:nvSpPr>
          <p:cNvPr id="53" name="Shape 51"/>
          <p:cNvSpPr/>
          <p:nvPr/>
        </p:nvSpPr>
        <p:spPr>
          <a:xfrm>
            <a:off x="8620125" y="2060575"/>
            <a:ext cx="6548" cy="17463"/>
          </a:xfrm>
          <a:custGeom>
            <a:avLst/>
            <a:gdLst/>
            <a:ahLst/>
            <a:cxnLst/>
            <a:rect l="l" t="t" r="r" b="b"/>
            <a:pathLst>
              <a:path w="6548" h="17463">
                <a:moveTo>
                  <a:pt x="0" y="0"/>
                </a:moveTo>
                <a:lnTo>
                  <a:pt x="0" y="17463"/>
                </a:lnTo>
              </a:path>
            </a:pathLst>
          </a:custGeom>
          <a:noFill/>
          <a:ln w="17463">
            <a:solidFill>
              <a:srgbClr val="0E3B53"/>
            </a:solidFill>
            <a:prstDash val="solid"/>
          </a:ln>
        </p:spPr>
      </p:sp>
      <p:sp>
        <p:nvSpPr>
          <p:cNvPr id="54" name="Shape 52"/>
          <p:cNvSpPr/>
          <p:nvPr/>
        </p:nvSpPr>
        <p:spPr>
          <a:xfrm>
            <a:off x="8558395" y="1928995"/>
            <a:ext cx="12311" cy="12311"/>
          </a:xfrm>
          <a:custGeom>
            <a:avLst/>
            <a:gdLst/>
            <a:ahLst/>
            <a:cxnLst/>
            <a:rect l="l" t="t" r="r" b="b"/>
            <a:pathLst>
              <a:path w="12311" h="12311">
                <a:moveTo>
                  <a:pt x="0" y="0"/>
                </a:moveTo>
                <a:lnTo>
                  <a:pt x="12311" y="12311"/>
                </a:lnTo>
              </a:path>
            </a:pathLst>
          </a:custGeom>
          <a:noFill/>
          <a:ln w="17463">
            <a:solidFill>
              <a:srgbClr val="0E3B53"/>
            </a:solidFill>
            <a:prstDash val="solid"/>
          </a:ln>
        </p:spPr>
      </p:sp>
      <p:sp>
        <p:nvSpPr>
          <p:cNvPr id="55" name="Shape 53"/>
          <p:cNvSpPr/>
          <p:nvPr/>
        </p:nvSpPr>
        <p:spPr>
          <a:xfrm>
            <a:off x="8669544" y="2040144"/>
            <a:ext cx="12311" cy="12311"/>
          </a:xfrm>
          <a:custGeom>
            <a:avLst/>
            <a:gdLst/>
            <a:ahLst/>
            <a:cxnLst/>
            <a:rect l="l" t="t" r="r" b="b"/>
            <a:pathLst>
              <a:path w="12311" h="12311">
                <a:moveTo>
                  <a:pt x="0" y="0"/>
                </a:moveTo>
                <a:lnTo>
                  <a:pt x="12311" y="12311"/>
                </a:lnTo>
              </a:path>
            </a:pathLst>
          </a:custGeom>
          <a:noFill/>
          <a:ln w="17463">
            <a:solidFill>
              <a:srgbClr val="0E3B53"/>
            </a:solidFill>
            <a:prstDash val="solid"/>
          </a:ln>
        </p:spPr>
      </p:sp>
      <p:sp>
        <p:nvSpPr>
          <p:cNvPr id="56" name="Shape 54"/>
          <p:cNvSpPr/>
          <p:nvPr/>
        </p:nvSpPr>
        <p:spPr>
          <a:xfrm>
            <a:off x="8532813" y="1990725"/>
            <a:ext cx="17463" cy="6548"/>
          </a:xfrm>
          <a:custGeom>
            <a:avLst/>
            <a:gdLst/>
            <a:ahLst/>
            <a:cxnLst/>
            <a:rect l="l" t="t" r="r" b="b"/>
            <a:pathLst>
              <a:path w="17463" h="6548">
                <a:moveTo>
                  <a:pt x="0" y="0"/>
                </a:moveTo>
                <a:lnTo>
                  <a:pt x="17463" y="0"/>
                </a:lnTo>
              </a:path>
            </a:pathLst>
          </a:custGeom>
          <a:noFill/>
          <a:ln w="17463">
            <a:solidFill>
              <a:srgbClr val="0E3B53"/>
            </a:solidFill>
            <a:prstDash val="solid"/>
          </a:ln>
        </p:spPr>
      </p:sp>
      <p:sp>
        <p:nvSpPr>
          <p:cNvPr id="57" name="Shape 55"/>
          <p:cNvSpPr/>
          <p:nvPr/>
        </p:nvSpPr>
        <p:spPr>
          <a:xfrm>
            <a:off x="8689975" y="1990725"/>
            <a:ext cx="17463" cy="6548"/>
          </a:xfrm>
          <a:custGeom>
            <a:avLst/>
            <a:gdLst/>
            <a:ahLst/>
            <a:cxnLst/>
            <a:rect l="l" t="t" r="r" b="b"/>
            <a:pathLst>
              <a:path w="17463" h="6548">
                <a:moveTo>
                  <a:pt x="0" y="0"/>
                </a:moveTo>
                <a:lnTo>
                  <a:pt x="17463" y="0"/>
                </a:lnTo>
              </a:path>
            </a:pathLst>
          </a:custGeom>
          <a:noFill/>
          <a:ln w="17463">
            <a:solidFill>
              <a:srgbClr val="0E3B53"/>
            </a:solidFill>
            <a:prstDash val="solid"/>
          </a:ln>
        </p:spPr>
      </p:sp>
      <p:sp>
        <p:nvSpPr>
          <p:cNvPr id="58" name="Shape 56"/>
          <p:cNvSpPr/>
          <p:nvPr/>
        </p:nvSpPr>
        <p:spPr>
          <a:xfrm>
            <a:off x="8558395" y="2040144"/>
            <a:ext cx="12311" cy="12311"/>
          </a:xfrm>
          <a:custGeom>
            <a:avLst/>
            <a:gdLst/>
            <a:ahLst/>
            <a:cxnLst/>
            <a:rect l="l" t="t" r="r" b="b"/>
            <a:pathLst>
              <a:path w="12311" h="12311">
                <a:moveTo>
                  <a:pt x="12311" y="0"/>
                </a:moveTo>
                <a:lnTo>
                  <a:pt x="0" y="12311"/>
                </a:lnTo>
              </a:path>
            </a:pathLst>
          </a:custGeom>
          <a:noFill/>
          <a:ln w="17463">
            <a:solidFill>
              <a:srgbClr val="0E3B53"/>
            </a:solidFill>
            <a:prstDash val="solid"/>
          </a:ln>
        </p:spPr>
      </p:sp>
      <p:sp>
        <p:nvSpPr>
          <p:cNvPr id="59" name="Shape 57"/>
          <p:cNvSpPr/>
          <p:nvPr/>
        </p:nvSpPr>
        <p:spPr>
          <a:xfrm>
            <a:off x="8669544" y="1928995"/>
            <a:ext cx="12311" cy="12311"/>
          </a:xfrm>
          <a:custGeom>
            <a:avLst/>
            <a:gdLst/>
            <a:ahLst/>
            <a:cxnLst/>
            <a:rect l="l" t="t" r="r" b="b"/>
            <a:pathLst>
              <a:path w="12311" h="12311">
                <a:moveTo>
                  <a:pt x="12311" y="0"/>
                </a:moveTo>
                <a:lnTo>
                  <a:pt x="0" y="12311"/>
                </a:lnTo>
              </a:path>
            </a:pathLst>
          </a:custGeom>
          <a:noFill/>
          <a:ln w="17463">
            <a:solidFill>
              <a:srgbClr val="0E3B53"/>
            </a:solidFill>
            <a:prstDash val="solid"/>
          </a:ln>
        </p:spPr>
      </p:sp>
      <p:sp>
        <p:nvSpPr>
          <p:cNvPr id="60" name="Text 58"/>
          <p:cNvSpPr/>
          <p:nvPr/>
        </p:nvSpPr>
        <p:spPr>
          <a:xfrm>
            <a:off x="8820150" y="1892458"/>
            <a:ext cx="3371850" cy="205740"/>
          </a:xfrm>
          <a:prstGeom prst="rect">
            <a:avLst/>
          </a:prstGeom>
          <a:noFill/>
          <a:ln/>
        </p:spPr>
        <p:txBody>
          <a:bodyPr wrap="none" lIns="0" tIns="0" rIns="0" bIns="0" rtlCol="0" anchor="t"/>
          <a:lstStyle/>
          <a:p>
            <a:pPr algn="l" indent="0" marL="0">
              <a:buNone/>
            </a:pPr>
            <a:r>
              <a:rPr lang="en-US" sz="1350" b="1" dirty="0">
                <a:solidFill>
                  <a:srgbClr val="0E3B53"/>
                </a:solidFill>
                <a:latin typeface="Microsoft YaHei UI" pitchFamily="34" charset="0"/>
                <a:ea typeface="Microsoft YaHei" pitchFamily="34" charset="-122"/>
                <a:cs typeface="Microsoft YaHei UI" pitchFamily="34" charset="-120"/>
              </a:rPr>
              <a:t>How much you use by day</a:t>
            </a:r>
            <a:endParaRPr lang="en-US" sz="1350" dirty="0">
              <a:latin typeface="Microsoft YaHei UI" pitchFamily="34" charset="0"/>
              <a:ea typeface="Microsoft YaHei" pitchFamily="34" charset="-122"/>
              <a:cs typeface="Microsoft YaHei UI" pitchFamily="34" charset="-120"/>
            </a:endParaRPr>
          </a:p>
        </p:txBody>
      </p:sp>
      <p:sp>
        <p:nvSpPr>
          <p:cNvPr id="61" name="Text 59"/>
          <p:cNvSpPr/>
          <p:nvPr/>
        </p:nvSpPr>
        <p:spPr>
          <a:xfrm>
            <a:off x="8515350" y="2252962"/>
            <a:ext cx="36766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Jiangsu</a:t>
            </a:r>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a:t>
            </a:r>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s three-year average is 58.46%</a:t>
            </a:r>
            <a:endParaRPr lang="en-US" sz="1050" dirty="0">
              <a:latin typeface="Microsoft YaHei UI" pitchFamily="34" charset="0"/>
              <a:ea typeface="Microsoft YaHei" pitchFamily="34" charset="-122"/>
              <a:cs typeface="Microsoft YaHei UI" pitchFamily="34" charset="-120"/>
            </a:endParaRPr>
          </a:p>
        </p:txBody>
      </p:sp>
      <p:sp>
        <p:nvSpPr>
          <p:cNvPr id="62" name="Text 60"/>
          <p:cNvSpPr/>
          <p:nvPr/>
        </p:nvSpPr>
        <p:spPr>
          <a:xfrm>
            <a:off x="8515350" y="2462512"/>
            <a:ext cx="36766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used on site, the rest exported. The more</a:t>
            </a:r>
            <a:endParaRPr lang="en-US" sz="1050" dirty="0">
              <a:latin typeface="Microsoft YaHei UI" pitchFamily="34" charset="0"/>
              <a:ea typeface="Microsoft YaHei" pitchFamily="34" charset="-122"/>
              <a:cs typeface="Microsoft YaHei UI" pitchFamily="34" charset="-120"/>
            </a:endParaRPr>
          </a:p>
        </p:txBody>
      </p:sp>
      <p:sp>
        <p:nvSpPr>
          <p:cNvPr id="63" name="Text 61"/>
          <p:cNvSpPr/>
          <p:nvPr/>
        </p:nvSpPr>
        <p:spPr>
          <a:xfrm>
            <a:off x="8515350" y="2672062"/>
            <a:ext cx="36766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you use, the faster it pays.</a:t>
            </a:r>
            <a:endParaRPr lang="en-US" sz="1050" dirty="0">
              <a:latin typeface="Microsoft YaHei UI" pitchFamily="34" charset="0"/>
              <a:ea typeface="Microsoft YaHei" pitchFamily="34" charset="-122"/>
              <a:cs typeface="Microsoft YaHei UI" pitchFamily="34" charset="-120"/>
            </a:endParaRPr>
          </a:p>
        </p:txBody>
      </p:sp>
      <p:sp>
        <p:nvSpPr>
          <p:cNvPr id="64" name="Shape 62"/>
          <p:cNvSpPr/>
          <p:nvPr/>
        </p:nvSpPr>
        <p:spPr>
          <a:xfrm>
            <a:off x="8286750" y="3276600"/>
            <a:ext cx="3105150" cy="1447800"/>
          </a:xfrm>
          <a:prstGeom prst="roundRect">
            <a:avLst>
              <a:gd name="adj" fmla="val 7895"/>
            </a:avLst>
          </a:prstGeom>
          <a:solidFill>
            <a:srgbClr val="F3F0EA"/>
          </a:solidFill>
          <a:ln/>
        </p:spPr>
      </p:sp>
      <p:sp>
        <p:nvSpPr>
          <p:cNvPr id="65" name="Shape 63"/>
          <p:cNvSpPr/>
          <p:nvPr/>
        </p:nvSpPr>
        <p:spPr>
          <a:xfrm>
            <a:off x="8620125" y="3547269"/>
            <a:ext cx="6548" cy="87313"/>
          </a:xfrm>
          <a:custGeom>
            <a:avLst/>
            <a:gdLst/>
            <a:ahLst/>
            <a:cxnLst/>
            <a:rect l="l" t="t" r="r" b="b"/>
            <a:pathLst>
              <a:path w="6548" h="87313">
                <a:moveTo>
                  <a:pt x="0" y="87313"/>
                </a:moveTo>
                <a:lnTo>
                  <a:pt x="0" y="0"/>
                </a:lnTo>
              </a:path>
            </a:pathLst>
          </a:custGeom>
          <a:noFill/>
          <a:ln w="17463">
            <a:solidFill>
              <a:srgbClr val="0E3B53"/>
            </a:solidFill>
            <a:prstDash val="solid"/>
          </a:ln>
        </p:spPr>
      </p:sp>
      <p:sp>
        <p:nvSpPr>
          <p:cNvPr id="66" name="Shape 64"/>
          <p:cNvSpPr/>
          <p:nvPr/>
        </p:nvSpPr>
        <p:spPr>
          <a:xfrm>
            <a:off x="8585200" y="3556000"/>
            <a:ext cx="69850" cy="69850"/>
          </a:xfrm>
          <a:custGeom>
            <a:avLst/>
            <a:gdLst/>
            <a:ahLst/>
            <a:cxnLst/>
            <a:rect l="l" t="t" r="r" b="b"/>
            <a:pathLst>
              <a:path w="69850" h="69850">
                <a:moveTo>
                  <a:pt x="69850" y="0"/>
                </a:moveTo>
                <a:lnTo>
                  <a:pt x="17463" y="0"/>
                </a:lnTo>
                <a:arcTo hR="17463" wR="17463" stAng="16200000" swAng="-10800000"/>
                <a:lnTo>
                  <a:pt x="52388" y="34925"/>
                </a:lnTo>
                <a:arcTo hR="17463" wR="17463" stAng="16200000" swAng="10800000"/>
                <a:lnTo>
                  <a:pt x="0" y="69850"/>
                </a:lnTo>
              </a:path>
            </a:pathLst>
          </a:custGeom>
          <a:noFill/>
          <a:ln w="17463">
            <a:solidFill>
              <a:srgbClr val="0E3B53"/>
            </a:solidFill>
            <a:prstDash val="solid"/>
          </a:ln>
        </p:spPr>
      </p:sp>
      <p:sp>
        <p:nvSpPr>
          <p:cNvPr id="67" name="Shape 65"/>
          <p:cNvSpPr/>
          <p:nvPr/>
        </p:nvSpPr>
        <p:spPr>
          <a:xfrm>
            <a:off x="8550275" y="3503573"/>
            <a:ext cx="139700" cy="174705"/>
          </a:xfrm>
          <a:custGeom>
            <a:avLst/>
            <a:gdLst/>
            <a:ahLst/>
            <a:cxnLst/>
            <a:rect l="l" t="t" r="r" b="b"/>
            <a:pathLst>
              <a:path w="139700" h="174705">
                <a:moveTo>
                  <a:pt x="0" y="8771"/>
                </a:moveTo>
                <a:arcTo hR="8731" wR="8731" stAng="10800000" swAng="5400000"/>
                <a:arcTo hR="11351" wR="11351" stAng="16181096" swAng="1951255"/>
                <a:lnTo>
                  <a:pt x="22989" y="7025"/>
                </a:lnTo>
                <a:arcTo hR="11351" wR="11351" stAng="7354738" swAng="-3909476"/>
                <a:lnTo>
                  <a:pt x="43368" y="1786"/>
                </a:lnTo>
                <a:arcTo hR="11351" wR="11351" stAng="14245262" swAng="3909476"/>
                <a:lnTo>
                  <a:pt x="63738" y="7025"/>
                </a:lnTo>
                <a:arcTo hR="11351" wR="11351" stAng="7354738" swAng="-3909476"/>
                <a:lnTo>
                  <a:pt x="84108" y="1786"/>
                </a:lnTo>
                <a:arcTo hR="11351" wR="11351" stAng="14245262" swAng="3909476"/>
                <a:lnTo>
                  <a:pt x="104487" y="7025"/>
                </a:lnTo>
                <a:arcTo hR="11351" wR="11351" stAng="7354738" swAng="-3909476"/>
                <a:lnTo>
                  <a:pt x="124857" y="1786"/>
                </a:lnTo>
                <a:arcTo hR="11351" wR="11351" stAng="14267649" swAng="1951255"/>
                <a:arcTo hR="8731" wR="8731" stAng="16200000" swAng="5400000"/>
                <a:lnTo>
                  <a:pt x="139700" y="165934"/>
                </a:lnTo>
                <a:arcTo hR="8731" wR="8731" stAng="0" swAng="5400000"/>
                <a:arcTo hR="11351" wR="11351" stAng="5381096" swAng="1951255"/>
                <a:lnTo>
                  <a:pt x="116711" y="167680"/>
                </a:lnTo>
                <a:arcTo hR="11351" wR="11351" stAng="18154738" swAng="-3909476"/>
                <a:lnTo>
                  <a:pt x="96332" y="172919"/>
                </a:lnTo>
                <a:arcTo hR="11351" wR="11351" stAng="3445262" swAng="3909476"/>
                <a:lnTo>
                  <a:pt x="75962" y="167680"/>
                </a:lnTo>
                <a:arcTo hR="11351" wR="11351" stAng="18154738" swAng="-3909476"/>
                <a:lnTo>
                  <a:pt x="55592" y="172919"/>
                </a:lnTo>
                <a:arcTo hR="11351" wR="11351" stAng="3445262" swAng="3909476"/>
                <a:lnTo>
                  <a:pt x="35213" y="167680"/>
                </a:lnTo>
                <a:arcTo hR="11351" wR="11351" stAng="18154738" swAng="-3909476"/>
                <a:lnTo>
                  <a:pt x="14843" y="172919"/>
                </a:lnTo>
                <a:arcTo hR="11351" wR="11351" stAng="3467649" swAng="1951255"/>
                <a:arcTo hR="8731" wR="8731" stAng="5400000" swAng="5400000"/>
                <a:close/>
              </a:path>
            </a:pathLst>
          </a:custGeom>
          <a:noFill/>
          <a:ln w="17463">
            <a:solidFill>
              <a:srgbClr val="0E3B53"/>
            </a:solidFill>
            <a:prstDash val="solid"/>
          </a:ln>
        </p:spPr>
      </p:sp>
      <p:sp>
        <p:nvSpPr>
          <p:cNvPr id="68" name="Text 66"/>
          <p:cNvSpPr/>
          <p:nvPr/>
        </p:nvSpPr>
        <p:spPr>
          <a:xfrm>
            <a:off x="8820150" y="3492658"/>
            <a:ext cx="3371850" cy="205740"/>
          </a:xfrm>
          <a:prstGeom prst="rect">
            <a:avLst/>
          </a:prstGeom>
          <a:noFill/>
          <a:ln/>
        </p:spPr>
        <p:txBody>
          <a:bodyPr wrap="none" lIns="0" tIns="0" rIns="0" bIns="0" rtlCol="0" anchor="t"/>
          <a:lstStyle/>
          <a:p>
            <a:pPr algn="l" indent="0" marL="0">
              <a:buNone/>
            </a:pPr>
            <a:r>
              <a:rPr lang="en-US" sz="1350" b="1" dirty="0">
                <a:solidFill>
                  <a:srgbClr val="0E3B53"/>
                </a:solidFill>
                <a:latin typeface="Microsoft YaHei UI" pitchFamily="34" charset="0"/>
                <a:ea typeface="Microsoft YaHei" pitchFamily="34" charset="-122"/>
                <a:cs typeface="Microsoft YaHei UI" pitchFamily="34" charset="-120"/>
              </a:rPr>
              <a:t>At what price</a:t>
            </a:r>
            <a:endParaRPr lang="en-US" sz="1350" dirty="0">
              <a:latin typeface="Microsoft YaHei UI" pitchFamily="34" charset="0"/>
              <a:ea typeface="Microsoft YaHei" pitchFamily="34" charset="-122"/>
              <a:cs typeface="Microsoft YaHei UI" pitchFamily="34" charset="-120"/>
            </a:endParaRPr>
          </a:p>
        </p:txBody>
      </p:sp>
      <p:sp>
        <p:nvSpPr>
          <p:cNvPr id="69" name="Text 67"/>
          <p:cNvSpPr/>
          <p:nvPr/>
        </p:nvSpPr>
        <p:spPr>
          <a:xfrm>
            <a:off x="8515350" y="3853162"/>
            <a:ext cx="36766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Power used on site replaces RMB 0.3828</a:t>
            </a:r>
            <a:endParaRPr lang="en-US" sz="1050" dirty="0">
              <a:latin typeface="Microsoft YaHei UI" pitchFamily="34" charset="0"/>
              <a:ea typeface="Microsoft YaHei" pitchFamily="34" charset="-122"/>
              <a:cs typeface="Microsoft YaHei UI" pitchFamily="34" charset="-120"/>
            </a:endParaRPr>
          </a:p>
        </p:txBody>
      </p:sp>
      <p:sp>
        <p:nvSpPr>
          <p:cNvPr id="70" name="Text 68"/>
          <p:cNvSpPr/>
          <p:nvPr/>
        </p:nvSpPr>
        <p:spPr>
          <a:xfrm>
            <a:off x="8515350" y="4062712"/>
            <a:ext cx="36766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to 0.64. Surplus bids RMB 0.25 to 0.391,</a:t>
            </a:r>
            <a:endParaRPr lang="en-US" sz="1050" dirty="0">
              <a:latin typeface="Microsoft YaHei UI" pitchFamily="34" charset="0"/>
              <a:ea typeface="Microsoft YaHei" pitchFamily="34" charset="-122"/>
              <a:cs typeface="Microsoft YaHei UI" pitchFamily="34" charset="-120"/>
            </a:endParaRPr>
          </a:p>
        </p:txBody>
      </p:sp>
      <p:sp>
        <p:nvSpPr>
          <p:cNvPr id="71" name="Text 69"/>
          <p:cNvSpPr/>
          <p:nvPr/>
        </p:nvSpPr>
        <p:spPr>
          <a:xfrm>
            <a:off x="8515350" y="4272262"/>
            <a:ext cx="36766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with no win guaranteed.</a:t>
            </a:r>
            <a:endParaRPr lang="en-US" sz="1050" dirty="0">
              <a:latin typeface="Microsoft YaHei UI" pitchFamily="34" charset="0"/>
              <a:ea typeface="Microsoft YaHei" pitchFamily="34" charset="-122"/>
              <a:cs typeface="Microsoft YaHei UI" pitchFamily="34" charset="-120"/>
            </a:endParaRPr>
          </a:p>
        </p:txBody>
      </p:sp>
      <p:sp>
        <p:nvSpPr>
          <p:cNvPr id="72" name="Shape 70"/>
          <p:cNvSpPr/>
          <p:nvPr/>
        </p:nvSpPr>
        <p:spPr>
          <a:xfrm>
            <a:off x="8293894" y="4883944"/>
            <a:ext cx="3090863" cy="1109663"/>
          </a:xfrm>
          <a:prstGeom prst="roundRect">
            <a:avLst>
              <a:gd name="adj" fmla="val 9657"/>
            </a:avLst>
          </a:prstGeom>
          <a:noFill/>
          <a:ln w="14288">
            <a:solidFill>
              <a:srgbClr val="E2DDD4"/>
            </a:solidFill>
            <a:prstDash val="solid"/>
          </a:ln>
        </p:spPr>
      </p:sp>
      <p:sp>
        <p:nvSpPr>
          <p:cNvPr id="73" name="Text 71"/>
          <p:cNvSpPr/>
          <p:nvPr/>
        </p:nvSpPr>
        <p:spPr>
          <a:xfrm>
            <a:off x="8458200" y="5043425"/>
            <a:ext cx="3733800" cy="148590"/>
          </a:xfrm>
          <a:prstGeom prst="rect">
            <a:avLst/>
          </a:prstGeom>
          <a:noFill/>
          <a:ln/>
        </p:spPr>
        <p:txBody>
          <a:bodyPr wrap="none" lIns="0" tIns="0" rIns="0" bIns="0" rtlCol="0" anchor="t"/>
          <a:lstStyle/>
          <a:p>
            <a:pPr algn="l" indent="0" marL="0">
              <a:buNone/>
            </a:pPr>
            <a:r>
              <a:rPr lang="en-US" sz="975" dirty="0">
                <a:solidFill>
                  <a:srgbClr val="14212B"/>
                </a:solidFill>
                <a:latin typeface="Microsoft YaHei UI" pitchFamily="34" charset="0"/>
                <a:ea typeface="Microsoft YaHei" pitchFamily="34" charset="-122"/>
                <a:cs typeface="Microsoft YaHei UI" pitchFamily="34" charset="-120"/>
              </a:rPr>
              <a:t>None of these paybacks deduct:</a:t>
            </a:r>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 degradation,</a:t>
            </a:r>
            <a:endParaRPr lang="en-US" sz="975" dirty="0">
              <a:latin typeface="Microsoft YaHei UI" pitchFamily="34" charset="0"/>
              <a:ea typeface="Microsoft YaHei" pitchFamily="34" charset="-122"/>
              <a:cs typeface="Microsoft YaHei UI" pitchFamily="34" charset="-120"/>
            </a:endParaRPr>
          </a:p>
        </p:txBody>
      </p:sp>
      <p:sp>
        <p:nvSpPr>
          <p:cNvPr id="74" name="Text 72"/>
          <p:cNvSpPr/>
          <p:nvPr/>
        </p:nvSpPr>
        <p:spPr>
          <a:xfrm>
            <a:off x="8458200" y="5243450"/>
            <a:ext cx="37338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tax, finance, roof rent or inverter replacement.</a:t>
            </a:r>
            <a:endParaRPr lang="en-US" sz="975" dirty="0">
              <a:latin typeface="Microsoft YaHei UI" pitchFamily="34" charset="0"/>
              <a:ea typeface="Microsoft YaHei" pitchFamily="34" charset="-122"/>
              <a:cs typeface="Microsoft YaHei UI" pitchFamily="34" charset="-120"/>
            </a:endParaRPr>
          </a:p>
        </p:txBody>
      </p:sp>
      <p:sp>
        <p:nvSpPr>
          <p:cNvPr id="75" name="Text 73"/>
          <p:cNvSpPr/>
          <p:nvPr/>
        </p:nvSpPr>
        <p:spPr>
          <a:xfrm>
            <a:off x="8458200" y="5443475"/>
            <a:ext cx="37338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With cost on the DC side and output on the</a:t>
            </a:r>
            <a:endParaRPr lang="en-US" sz="975" dirty="0">
              <a:latin typeface="Microsoft YaHei UI" pitchFamily="34" charset="0"/>
              <a:ea typeface="Microsoft YaHei" pitchFamily="34" charset="-122"/>
              <a:cs typeface="Microsoft YaHei UI" pitchFamily="34" charset="-120"/>
            </a:endParaRPr>
          </a:p>
        </p:txBody>
      </p:sp>
      <p:sp>
        <p:nvSpPr>
          <p:cNvPr id="76" name="Text 74"/>
          <p:cNvSpPr/>
          <p:nvPr/>
        </p:nvSpPr>
        <p:spPr>
          <a:xfrm>
            <a:off x="8458200" y="5643500"/>
            <a:ext cx="37338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AC side, add about a quarter.</a:t>
            </a:r>
            <a:endParaRPr lang="en-US" sz="975" dirty="0">
              <a:latin typeface="Microsoft YaHei UI" pitchFamily="34" charset="0"/>
              <a:ea typeface="Microsoft YaHei" pitchFamily="34" charset="-122"/>
              <a:cs typeface="Microsoft YaHei UI" pitchFamily="34" charset="-120"/>
            </a:endParaRPr>
          </a:p>
        </p:txBody>
      </p:sp>
      <p:sp>
        <p:nvSpPr>
          <p:cNvPr id="77" name="Text 75"/>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Source: inputs as on the previous page, Jiangsu bidding range and three-year average, Laibao Hi-Tech filing for Guangdong. Payback = RMB 2.7 m ÷ net saving</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609600" y="347239"/>
            <a:ext cx="115824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l</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2983478" y="347239"/>
            <a:ext cx="9208522" cy="137160"/>
          </a:xfrm>
          <a:prstGeom prst="rect">
            <a:avLst/>
          </a:prstGeom>
          <a:noFill/>
          <a:ln/>
        </p:spPr>
        <p:txBody>
          <a:bodyPr wrap="none" lIns="0" tIns="0" rIns="0" bIns="0" rtlCol="0" anchor="t"/>
          <a:lstStyle/>
          <a:p>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y</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5" name="pptwise-slidenum-s0007"/>
          <p:cNvSpPr/>
          <p:nvPr/>
        </p:nvSpPr>
        <p:spPr>
          <a:xfrm>
            <a:off x="0" y="6481700"/>
            <a:ext cx="11391900" cy="148590"/>
          </a:xfrm>
          <a:prstGeom prst="rect">
            <a:avLst/>
          </a:prstGeom>
          <a:noFill/>
          <a:ln/>
        </p:spPr>
        <p:txBody>
          <a:bodyPr wrap="none" lIns="0" tIns="0" rIns="0" bIns="0" rtlCol="0" anchor="t"/>
          <a:lstStyle/>
          <a:p>
            <a:pPr algn="r" indent="0" marL="0">
              <a:buNone/>
            </a:pPr>
            <a:fld id="{B6F15528-21DE-4FAA-801E-634DDDAF4B2B}" type="slidenum">
              <a:rPr lang="en-US" sz="975" b="1" dirty="0">
                <a:solidFill>
                  <a:srgbClr val="55606A"/>
                </a:solidFill>
                <a:latin typeface="Microsoft YaHei UI" pitchFamily="34" charset="0"/>
                <a:ea typeface="Microsoft YaHei" pitchFamily="34" charset="-122"/>
                <a:cs typeface="Microsoft YaHei UI" pitchFamily="34" charset="-120"/>
              </a:rPr>
              <a:t>8</a:t>
            </a:fld>
            <a:endParaRPr lang="en-US" sz="975" dirty="0">
              <a:latin typeface="Microsoft YaHei UI" pitchFamily="34" charset="0"/>
              <a:ea typeface="Microsoft YaHei" pitchFamily="34" charset="-122"/>
              <a:cs typeface="Microsoft YaHei UI" pitchFamily="34" charset="-120"/>
            </a:endParaRPr>
          </a:p>
        </p:txBody>
      </p:sp>
      <p:sp>
        <p:nvSpPr>
          <p:cNvPr id="6" name="Shape 4"/>
          <p:cNvSpPr/>
          <p:nvPr/>
        </p:nvSpPr>
        <p:spPr>
          <a:xfrm>
            <a:off x="11849100" y="11239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7" name="Text 5"/>
          <p:cNvSpPr/>
          <p:nvPr/>
        </p:nvSpPr>
        <p:spPr>
          <a:xfrm rot="5400000">
            <a:off x="11696973" y="1487805"/>
            <a:ext cx="650136"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696700" y="205740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9" name="Text 7"/>
          <p:cNvSpPr/>
          <p:nvPr/>
        </p:nvSpPr>
        <p:spPr>
          <a:xfrm rot="5400000">
            <a:off x="11585783" y="2409825"/>
            <a:ext cx="720576"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N</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u</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m</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b</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e</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r</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s</a:t>
            </a:r>
            <a:endParaRPr lang="en-US" sz="1125"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849100" y="29908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1" name="Text 9"/>
          <p:cNvSpPr/>
          <p:nvPr/>
        </p:nvSpPr>
        <p:spPr>
          <a:xfrm rot="5400000">
            <a:off x="11872871" y="3354705"/>
            <a:ext cx="298340"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P</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n</a:t>
            </a:r>
            <a:endParaRPr lang="en-US" sz="97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11849100" y="39243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3" name="Text 11"/>
          <p:cNvSpPr/>
          <p:nvPr/>
        </p:nvSpPr>
        <p:spPr>
          <a:xfrm rot="5400000">
            <a:off x="11733476" y="4288155"/>
            <a:ext cx="577131"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v</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1849100" y="48577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5" name="Text 13"/>
          <p:cNvSpPr/>
          <p:nvPr/>
        </p:nvSpPr>
        <p:spPr>
          <a:xfrm rot="5400000">
            <a:off x="11785708" y="5221605"/>
            <a:ext cx="472667"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1040270"/>
            <a:ext cx="11582400" cy="365760"/>
          </a:xfrm>
          <a:prstGeom prst="rect">
            <a:avLst/>
          </a:prstGeom>
          <a:noFill/>
          <a:ln/>
        </p:spPr>
        <p:txBody>
          <a:bodyPr wrap="none" lIns="0" tIns="0" rIns="0" bIns="0" rtlCol="0" anchor="t"/>
          <a:lstStyle/>
          <a:p>
            <a:pPr algn="l" indent="0" marL="0">
              <a:buNone/>
            </a:pPr>
            <a:r>
              <a:rPr lang="en-US" sz="2400" b="1" dirty="0">
                <a:solidFill>
                  <a:srgbClr val="0E3B53"/>
                </a:solidFill>
                <a:latin typeface="Microsoft YaHei UI" pitchFamily="34" charset="0"/>
                <a:ea typeface="Microsoft YaHei" pitchFamily="34" charset="-122"/>
                <a:cs typeface="Microsoft YaHei UI" pitchFamily="34" charset="-120"/>
              </a:rPr>
              <a:t>Storage tops out at RMB 712/MWh a day in Jiangsu</a:t>
            </a:r>
            <a:endParaRPr lang="en-US" sz="240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1676400"/>
            <a:ext cx="10782300" cy="495300"/>
          </a:xfrm>
          <a:prstGeom prst="roundRect">
            <a:avLst>
              <a:gd name="adj" fmla="val 19231"/>
            </a:avLst>
          </a:prstGeom>
          <a:solidFill>
            <a:srgbClr val="E6EDF1"/>
          </a:solidFill>
          <a:ln/>
        </p:spPr>
      </p:sp>
      <p:sp>
        <p:nvSpPr>
          <p:cNvPr id="18" name="Text 16"/>
          <p:cNvSpPr/>
          <p:nvPr/>
        </p:nvSpPr>
        <p:spPr>
          <a:xfrm>
            <a:off x="838200" y="1825783"/>
            <a:ext cx="11353800" cy="205740"/>
          </a:xfrm>
          <a:prstGeom prst="rect">
            <a:avLst/>
          </a:prstGeom>
          <a:noFill/>
          <a:ln/>
        </p:spPr>
        <p:txBody>
          <a:bodyPr wrap="none" lIns="0" tIns="0" rIns="0" bIns="0" rtlCol="0" anchor="t"/>
          <a:lstStyle/>
          <a:p>
            <a:pPr algn="l" indent="0" marL="0">
              <a:buNone/>
            </a:pPr>
            <a:r>
              <a:rPr lang="en-US" sz="1350" b="1" dirty="0">
                <a:solidFill>
                  <a:srgbClr val="0E3B53"/>
                </a:solidFill>
                <a:latin typeface="Microsoft YaHei UI" pitchFamily="34" charset="0"/>
                <a:ea typeface="Microsoft YaHei" pitchFamily="34" charset="-122"/>
                <a:cs typeface="Microsoft YaHei UI" pitchFamily="34" charset="-120"/>
              </a:rPr>
              <a:t>Gross per cycle = 1,000 kWh × (discharge price − charge price ÷ 86.5%)</a:t>
            </a:r>
            <a:endParaRPr lang="en-US" sz="1350" dirty="0">
              <a:latin typeface="Microsoft YaHei UI" pitchFamily="34" charset="0"/>
              <a:ea typeface="Microsoft YaHei" pitchFamily="34" charset="-122"/>
              <a:cs typeface="Microsoft YaHei UI" pitchFamily="34" charset="-120"/>
            </a:endParaRPr>
          </a:p>
        </p:txBody>
      </p:sp>
      <p:sp>
        <p:nvSpPr>
          <p:cNvPr id="19" name="Shape 17"/>
          <p:cNvSpPr/>
          <p:nvPr/>
        </p:nvSpPr>
        <p:spPr>
          <a:xfrm>
            <a:off x="9389223" y="1809750"/>
            <a:ext cx="1485900" cy="228600"/>
          </a:xfrm>
          <a:prstGeom prst="roundRect">
            <a:avLst>
              <a:gd name="adj" fmla="val 50000"/>
            </a:avLst>
          </a:prstGeom>
          <a:solidFill>
            <a:srgbClr val="FFFFFF"/>
          </a:solidFill>
          <a:ln/>
        </p:spPr>
      </p:sp>
      <p:sp>
        <p:nvSpPr>
          <p:cNvPr id="20" name="Text 18"/>
          <p:cNvSpPr/>
          <p:nvPr/>
        </p:nvSpPr>
        <p:spPr>
          <a:xfrm>
            <a:off x="8072346" y="1861714"/>
            <a:ext cx="4119654" cy="137160"/>
          </a:xfrm>
          <a:prstGeom prst="rect">
            <a:avLst/>
          </a:prstGeom>
          <a:noFill/>
          <a:ln/>
        </p:spPr>
        <p:txBody>
          <a:bodyPr wrap="none" lIns="0" tIns="0" rIns="0" bIns="0" rtlCol="0" anchor="t"/>
          <a:lstStyle/>
          <a:p>
            <a:pPr algn="ctr" indent="0" marL="0">
              <a:buNone/>
            </a:pPr>
            <a:r>
              <a:rPr lang="en-US" sz="900" b="1" dirty="0">
                <a:solidFill>
                  <a:srgbClr val="0E3B53"/>
                </a:solidFill>
                <a:latin typeface="Microsoft YaHei UI" pitchFamily="34" charset="0"/>
                <a:ea typeface="Microsoft YaHei" pitchFamily="34" charset="-122"/>
                <a:cs typeface="Microsoft YaHei UI" pitchFamily="34" charset="-120"/>
              </a:rPr>
              <a:t>86.5% efficiency, CPIA</a:t>
            </a:r>
            <a:endParaRPr lang="en-US" sz="900" dirty="0">
              <a:latin typeface="Microsoft YaHei UI" pitchFamily="34" charset="0"/>
              <a:ea typeface="Microsoft YaHei" pitchFamily="34" charset="-122"/>
              <a:cs typeface="Microsoft YaHei UI" pitchFamily="34" charset="-120"/>
            </a:endParaRPr>
          </a:p>
        </p:txBody>
      </p:sp>
      <p:sp>
        <p:nvSpPr>
          <p:cNvPr id="21" name="Shape 19"/>
          <p:cNvSpPr/>
          <p:nvPr/>
        </p:nvSpPr>
        <p:spPr>
          <a:xfrm>
            <a:off x="609600" y="2324100"/>
            <a:ext cx="5314950" cy="2667000"/>
          </a:xfrm>
          <a:prstGeom prst="roundRect">
            <a:avLst>
              <a:gd name="adj" fmla="val 4286"/>
            </a:avLst>
          </a:prstGeom>
          <a:solidFill>
            <a:srgbClr val="F3F0EA"/>
          </a:solidFill>
          <a:ln/>
        </p:spPr>
      </p:sp>
      <p:sp>
        <p:nvSpPr>
          <p:cNvPr id="22" name="Text 20"/>
          <p:cNvSpPr/>
          <p:nvPr/>
        </p:nvSpPr>
        <p:spPr>
          <a:xfrm>
            <a:off x="876300" y="2531356"/>
            <a:ext cx="11315700" cy="228600"/>
          </a:xfrm>
          <a:prstGeom prst="rect">
            <a:avLst/>
          </a:prstGeom>
          <a:noFill/>
          <a:ln/>
        </p:spPr>
        <p:txBody>
          <a:bodyPr wrap="none" lIns="0" tIns="0" rIns="0" bIns="0" rtlCol="0" anchor="t"/>
          <a:lstStyle/>
          <a:p>
            <a:pPr algn="l" indent="0" marL="0">
              <a:buNone/>
            </a:pPr>
            <a:r>
              <a:rPr lang="en-US" sz="1500" b="1" dirty="0">
                <a:solidFill>
                  <a:srgbClr val="0E3B53"/>
                </a:solidFill>
                <a:latin typeface="Microsoft YaHei UI" pitchFamily="34" charset="0"/>
                <a:ea typeface="Microsoft YaHei" pitchFamily="34" charset="-122"/>
                <a:cs typeface="Microsoft YaHei UI" pitchFamily="34" charset="-120"/>
              </a:rPr>
              <a:t>Jiangsu, Oct</a:t>
            </a:r>
            <a:endParaRPr lang="en-US" sz="1500" dirty="0">
              <a:latin typeface="Microsoft YaHei UI" pitchFamily="34" charset="0"/>
              <a:ea typeface="Microsoft YaHei" pitchFamily="34" charset="-122"/>
              <a:cs typeface="Microsoft YaHei UI" pitchFamily="34" charset="-120"/>
            </a:endParaRPr>
          </a:p>
        </p:txBody>
      </p:sp>
      <p:sp>
        <p:nvSpPr>
          <p:cNvPr id="23" name="Text 21"/>
          <p:cNvSpPr/>
          <p:nvPr/>
        </p:nvSpPr>
        <p:spPr>
          <a:xfrm>
            <a:off x="0" y="2585614"/>
            <a:ext cx="5657850" cy="137160"/>
          </a:xfrm>
          <a:prstGeom prst="rect">
            <a:avLst/>
          </a:prstGeom>
          <a:noFill/>
          <a:ln/>
        </p:spPr>
        <p:txBody>
          <a:bodyPr wrap="none" lIns="0" tIns="0" rIns="0" bIns="0" rtlCol="0" anchor="t"/>
          <a:lstStyle/>
          <a:p>
            <a:pPr algn="r" indent="0" marL="0">
              <a:buNone/>
            </a:pPr>
            <a:r>
              <a:rPr lang="en-US" sz="900" dirty="0">
                <a:solidFill>
                  <a:srgbClr val="55606A"/>
                </a:solidFill>
                <a:latin typeface="Microsoft YaHei UI" pitchFamily="34" charset="0"/>
                <a:ea typeface="Microsoft YaHei" pitchFamily="34" charset="-122"/>
                <a:cs typeface="Microsoft YaHei UI" pitchFamily="34" charset="-120"/>
              </a:rPr>
              <a:t>Two-part, 1-10 kV, RMB/kWh</a:t>
            </a:r>
            <a:endParaRPr lang="en-US" sz="900" dirty="0">
              <a:latin typeface="Microsoft YaHei UI" pitchFamily="34" charset="0"/>
              <a:ea typeface="Microsoft YaHei" pitchFamily="34" charset="-122"/>
              <a:cs typeface="Microsoft YaHei UI" pitchFamily="34" charset="-120"/>
            </a:endParaRPr>
          </a:p>
        </p:txBody>
      </p:sp>
      <p:sp>
        <p:nvSpPr>
          <p:cNvPr id="24" name="Shape 22"/>
          <p:cNvSpPr/>
          <p:nvPr/>
        </p:nvSpPr>
        <p:spPr>
          <a:xfrm>
            <a:off x="876300" y="2952750"/>
            <a:ext cx="619125" cy="228600"/>
          </a:xfrm>
          <a:prstGeom prst="roundRect">
            <a:avLst>
              <a:gd name="adj" fmla="val 50000"/>
            </a:avLst>
          </a:prstGeom>
          <a:solidFill>
            <a:srgbClr val="FFFFFF"/>
          </a:solidFill>
          <a:ln/>
        </p:spPr>
      </p:sp>
      <p:sp>
        <p:nvSpPr>
          <p:cNvPr id="25" name="Text 23"/>
          <p:cNvSpPr/>
          <p:nvPr/>
        </p:nvSpPr>
        <p:spPr>
          <a:xfrm>
            <a:off x="0" y="3004714"/>
            <a:ext cx="2371725" cy="137160"/>
          </a:xfrm>
          <a:prstGeom prst="rect">
            <a:avLst/>
          </a:prstGeom>
          <a:noFill/>
          <a:ln/>
        </p:spPr>
        <p:txBody>
          <a:bodyPr wrap="none" lIns="0" tIns="0" rIns="0" bIns="0" rtlCol="0" anchor="t"/>
          <a:lstStyle/>
          <a:p>
            <a:pPr algn="ctr" indent="0" marL="0">
              <a:buNone/>
            </a:pPr>
            <a:r>
              <a:rPr lang="en-US" sz="900" b="1" dirty="0">
                <a:solidFill>
                  <a:srgbClr val="55606A"/>
                </a:solidFill>
                <a:latin typeface="Microsoft YaHei UI" pitchFamily="34" charset="0"/>
                <a:ea typeface="Microsoft YaHei" pitchFamily="34" charset="-122"/>
                <a:cs typeface="Microsoft YaHei UI" pitchFamily="34" charset="-120"/>
              </a:rPr>
              <a:t>Cycle 1</a:t>
            </a:r>
            <a:endParaRPr lang="en-US" sz="900" dirty="0">
              <a:latin typeface="Microsoft YaHei UI" pitchFamily="34" charset="0"/>
              <a:ea typeface="Microsoft YaHei" pitchFamily="34" charset="-122"/>
              <a:cs typeface="Microsoft YaHei UI" pitchFamily="34" charset="-120"/>
            </a:endParaRPr>
          </a:p>
        </p:txBody>
      </p:sp>
      <p:sp>
        <p:nvSpPr>
          <p:cNvPr id="26" name="Text 24"/>
          <p:cNvSpPr/>
          <p:nvPr/>
        </p:nvSpPr>
        <p:spPr>
          <a:xfrm>
            <a:off x="1657350" y="2986748"/>
            <a:ext cx="1053465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Off 0.3828</a:t>
            </a:r>
            <a:endParaRPr lang="en-US" sz="1125" dirty="0">
              <a:latin typeface="Microsoft YaHei UI" pitchFamily="34" charset="0"/>
              <a:ea typeface="Microsoft YaHei" pitchFamily="34" charset="-122"/>
              <a:cs typeface="Microsoft YaHei UI" pitchFamily="34" charset="-120"/>
            </a:endParaRPr>
          </a:p>
        </p:txBody>
      </p:sp>
      <p:sp>
        <p:nvSpPr>
          <p:cNvPr id="27" name="Shape 25"/>
          <p:cNvSpPr/>
          <p:nvPr/>
        </p:nvSpPr>
        <p:spPr>
          <a:xfrm>
            <a:off x="2645569" y="3067050"/>
            <a:ext cx="100013" cy="5358"/>
          </a:xfrm>
          <a:custGeom>
            <a:avLst/>
            <a:gdLst/>
            <a:ahLst/>
            <a:cxnLst/>
            <a:rect l="l" t="t" r="r" b="b"/>
            <a:pathLst>
              <a:path w="100013" h="5358">
                <a:moveTo>
                  <a:pt x="0" y="0"/>
                </a:moveTo>
                <a:lnTo>
                  <a:pt x="100013" y="0"/>
                </a:lnTo>
              </a:path>
            </a:pathLst>
          </a:custGeom>
          <a:noFill/>
          <a:ln w="14288">
            <a:solidFill>
              <a:srgbClr val="55606A"/>
            </a:solidFill>
            <a:prstDash val="solid"/>
          </a:ln>
        </p:spPr>
      </p:sp>
      <p:sp>
        <p:nvSpPr>
          <p:cNvPr id="28" name="Shape 26"/>
          <p:cNvSpPr/>
          <p:nvPr/>
        </p:nvSpPr>
        <p:spPr>
          <a:xfrm>
            <a:off x="2695575" y="3017044"/>
            <a:ext cx="50006" cy="100013"/>
          </a:xfrm>
          <a:custGeom>
            <a:avLst/>
            <a:gdLst/>
            <a:ahLst/>
            <a:cxnLst/>
            <a:rect l="l" t="t" r="r" b="b"/>
            <a:pathLst>
              <a:path w="50006" h="100013">
                <a:moveTo>
                  <a:pt x="0" y="0"/>
                </a:moveTo>
                <a:lnTo>
                  <a:pt x="50006" y="50006"/>
                </a:lnTo>
                <a:lnTo>
                  <a:pt x="0" y="100013"/>
                </a:lnTo>
              </a:path>
            </a:pathLst>
          </a:custGeom>
          <a:noFill/>
          <a:ln w="14288">
            <a:solidFill>
              <a:srgbClr val="55606A"/>
            </a:solidFill>
            <a:prstDash val="solid"/>
          </a:ln>
        </p:spPr>
      </p:sp>
      <p:sp>
        <p:nvSpPr>
          <p:cNvPr id="29" name="Text 27"/>
          <p:cNvSpPr/>
          <p:nvPr/>
        </p:nvSpPr>
        <p:spPr>
          <a:xfrm>
            <a:off x="2895600" y="2986748"/>
            <a:ext cx="929640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Peak 0.9566</a:t>
            </a:r>
            <a:endParaRPr lang="en-US" sz="1125" dirty="0">
              <a:latin typeface="Microsoft YaHei UI" pitchFamily="34" charset="0"/>
              <a:ea typeface="Microsoft YaHei" pitchFamily="34" charset="-122"/>
              <a:cs typeface="Microsoft YaHei UI" pitchFamily="34" charset="-120"/>
            </a:endParaRPr>
          </a:p>
        </p:txBody>
      </p:sp>
      <p:sp>
        <p:nvSpPr>
          <p:cNvPr id="30" name="Text 28"/>
          <p:cNvSpPr/>
          <p:nvPr/>
        </p:nvSpPr>
        <p:spPr>
          <a:xfrm>
            <a:off x="0" y="2968783"/>
            <a:ext cx="5657850" cy="205740"/>
          </a:xfrm>
          <a:prstGeom prst="rect">
            <a:avLst/>
          </a:prstGeom>
          <a:noFill/>
          <a:ln/>
        </p:spPr>
        <p:txBody>
          <a:bodyPr wrap="none" lIns="0" tIns="0" rIns="0" bIns="0" rtlCol="0" anchor="t"/>
          <a:lstStyle/>
          <a:p>
            <a:pPr algn="r" indent="0" marL="0">
              <a:buNone/>
            </a:pPr>
            <a:r>
              <a:rPr lang="en-US" sz="1350" b="1" dirty="0">
                <a:solidFill>
                  <a:srgbClr val="0E3B53"/>
                </a:solidFill>
                <a:latin typeface="Microsoft YaHei UI" pitchFamily="34" charset="0"/>
                <a:ea typeface="Microsoft YaHei" pitchFamily="34" charset="-122"/>
                <a:cs typeface="Microsoft YaHei UI" pitchFamily="34" charset="-120"/>
              </a:rPr>
              <a:t>RMB 514.1</a:t>
            </a:r>
            <a:endParaRPr lang="en-US" sz="1350" dirty="0">
              <a:latin typeface="Microsoft YaHei UI" pitchFamily="34" charset="0"/>
              <a:ea typeface="Microsoft YaHei" pitchFamily="34" charset="-122"/>
              <a:cs typeface="Microsoft YaHei UI" pitchFamily="34" charset="-120"/>
            </a:endParaRPr>
          </a:p>
        </p:txBody>
      </p:sp>
      <p:sp>
        <p:nvSpPr>
          <p:cNvPr id="31" name="Shape 29"/>
          <p:cNvSpPr/>
          <p:nvPr/>
        </p:nvSpPr>
        <p:spPr>
          <a:xfrm>
            <a:off x="876300" y="3371850"/>
            <a:ext cx="619125" cy="228600"/>
          </a:xfrm>
          <a:prstGeom prst="roundRect">
            <a:avLst>
              <a:gd name="adj" fmla="val 50000"/>
            </a:avLst>
          </a:prstGeom>
          <a:solidFill>
            <a:srgbClr val="FFFFFF"/>
          </a:solidFill>
          <a:ln/>
        </p:spPr>
      </p:sp>
      <p:sp>
        <p:nvSpPr>
          <p:cNvPr id="32" name="Text 30"/>
          <p:cNvSpPr/>
          <p:nvPr/>
        </p:nvSpPr>
        <p:spPr>
          <a:xfrm>
            <a:off x="0" y="3423814"/>
            <a:ext cx="2371725" cy="137160"/>
          </a:xfrm>
          <a:prstGeom prst="rect">
            <a:avLst/>
          </a:prstGeom>
          <a:noFill/>
          <a:ln/>
        </p:spPr>
        <p:txBody>
          <a:bodyPr wrap="none" lIns="0" tIns="0" rIns="0" bIns="0" rtlCol="0" anchor="t"/>
          <a:lstStyle/>
          <a:p>
            <a:pPr algn="ctr" indent="0" marL="0">
              <a:buNone/>
            </a:pPr>
            <a:r>
              <a:rPr lang="en-US" sz="900" b="1" dirty="0">
                <a:solidFill>
                  <a:srgbClr val="55606A"/>
                </a:solidFill>
                <a:latin typeface="Microsoft YaHei UI" pitchFamily="34" charset="0"/>
                <a:ea typeface="Microsoft YaHei" pitchFamily="34" charset="-122"/>
                <a:cs typeface="Microsoft YaHei UI" pitchFamily="34" charset="-120"/>
              </a:rPr>
              <a:t>Cycle 2</a:t>
            </a:r>
            <a:endParaRPr lang="en-US" sz="900" dirty="0">
              <a:latin typeface="Microsoft YaHei UI" pitchFamily="34" charset="0"/>
              <a:ea typeface="Microsoft YaHei" pitchFamily="34" charset="-122"/>
              <a:cs typeface="Microsoft YaHei UI" pitchFamily="34" charset="-120"/>
            </a:endParaRPr>
          </a:p>
        </p:txBody>
      </p:sp>
      <p:sp>
        <p:nvSpPr>
          <p:cNvPr id="33" name="Text 31"/>
          <p:cNvSpPr/>
          <p:nvPr/>
        </p:nvSpPr>
        <p:spPr>
          <a:xfrm>
            <a:off x="1657350" y="3405848"/>
            <a:ext cx="1053465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Off 0.3828</a:t>
            </a:r>
            <a:endParaRPr lang="en-US" sz="1125" dirty="0">
              <a:latin typeface="Microsoft YaHei UI" pitchFamily="34" charset="0"/>
              <a:ea typeface="Microsoft YaHei" pitchFamily="34" charset="-122"/>
              <a:cs typeface="Microsoft YaHei UI" pitchFamily="34" charset="-120"/>
            </a:endParaRPr>
          </a:p>
        </p:txBody>
      </p:sp>
      <p:sp>
        <p:nvSpPr>
          <p:cNvPr id="34" name="Shape 32"/>
          <p:cNvSpPr/>
          <p:nvPr/>
        </p:nvSpPr>
        <p:spPr>
          <a:xfrm>
            <a:off x="2645569" y="3486150"/>
            <a:ext cx="100013" cy="5358"/>
          </a:xfrm>
          <a:custGeom>
            <a:avLst/>
            <a:gdLst/>
            <a:ahLst/>
            <a:cxnLst/>
            <a:rect l="l" t="t" r="r" b="b"/>
            <a:pathLst>
              <a:path w="100013" h="5358">
                <a:moveTo>
                  <a:pt x="0" y="0"/>
                </a:moveTo>
                <a:lnTo>
                  <a:pt x="100013" y="0"/>
                </a:lnTo>
              </a:path>
            </a:pathLst>
          </a:custGeom>
          <a:noFill/>
          <a:ln w="14288">
            <a:solidFill>
              <a:srgbClr val="55606A"/>
            </a:solidFill>
            <a:prstDash val="solid"/>
          </a:ln>
        </p:spPr>
      </p:sp>
      <p:sp>
        <p:nvSpPr>
          <p:cNvPr id="35" name="Shape 33"/>
          <p:cNvSpPr/>
          <p:nvPr/>
        </p:nvSpPr>
        <p:spPr>
          <a:xfrm>
            <a:off x="2695575" y="3436144"/>
            <a:ext cx="50006" cy="100013"/>
          </a:xfrm>
          <a:custGeom>
            <a:avLst/>
            <a:gdLst/>
            <a:ahLst/>
            <a:cxnLst/>
            <a:rect l="l" t="t" r="r" b="b"/>
            <a:pathLst>
              <a:path w="50006" h="100013">
                <a:moveTo>
                  <a:pt x="0" y="0"/>
                </a:moveTo>
                <a:lnTo>
                  <a:pt x="50006" y="50006"/>
                </a:lnTo>
                <a:lnTo>
                  <a:pt x="0" y="100013"/>
                </a:lnTo>
              </a:path>
            </a:pathLst>
          </a:custGeom>
          <a:noFill/>
          <a:ln w="14288">
            <a:solidFill>
              <a:srgbClr val="55606A"/>
            </a:solidFill>
            <a:prstDash val="solid"/>
          </a:ln>
        </p:spPr>
      </p:sp>
      <p:sp>
        <p:nvSpPr>
          <p:cNvPr id="36" name="Text 34"/>
          <p:cNvSpPr/>
          <p:nvPr/>
        </p:nvSpPr>
        <p:spPr>
          <a:xfrm>
            <a:off x="2895600" y="3405848"/>
            <a:ext cx="929640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Std 0.6400</a:t>
            </a:r>
            <a:endParaRPr lang="en-US" sz="1125" dirty="0">
              <a:latin typeface="Microsoft YaHei UI" pitchFamily="34" charset="0"/>
              <a:ea typeface="Microsoft YaHei" pitchFamily="34" charset="-122"/>
              <a:cs typeface="Microsoft YaHei UI" pitchFamily="34" charset="-120"/>
            </a:endParaRPr>
          </a:p>
        </p:txBody>
      </p:sp>
      <p:sp>
        <p:nvSpPr>
          <p:cNvPr id="37" name="Text 35"/>
          <p:cNvSpPr/>
          <p:nvPr/>
        </p:nvSpPr>
        <p:spPr>
          <a:xfrm>
            <a:off x="0" y="3387883"/>
            <a:ext cx="5657850" cy="205740"/>
          </a:xfrm>
          <a:prstGeom prst="rect">
            <a:avLst/>
          </a:prstGeom>
          <a:noFill/>
          <a:ln/>
        </p:spPr>
        <p:txBody>
          <a:bodyPr wrap="none" lIns="0" tIns="0" rIns="0" bIns="0" rtlCol="0" anchor="t"/>
          <a:lstStyle/>
          <a:p>
            <a:pPr algn="r" indent="0" marL="0">
              <a:buNone/>
            </a:pPr>
            <a:r>
              <a:rPr lang="en-US" sz="1350" b="1" dirty="0">
                <a:solidFill>
                  <a:srgbClr val="0E3B53"/>
                </a:solidFill>
                <a:latin typeface="Microsoft YaHei UI" pitchFamily="34" charset="0"/>
                <a:ea typeface="Microsoft YaHei" pitchFamily="34" charset="-122"/>
                <a:cs typeface="Microsoft YaHei UI" pitchFamily="34" charset="-120"/>
              </a:rPr>
              <a:t>RMB 197.5</a:t>
            </a:r>
            <a:endParaRPr lang="en-US" sz="1350" dirty="0">
              <a:latin typeface="Microsoft YaHei UI" pitchFamily="34" charset="0"/>
              <a:ea typeface="Microsoft YaHei" pitchFamily="34" charset="-122"/>
              <a:cs typeface="Microsoft YaHei UI" pitchFamily="34" charset="-120"/>
            </a:endParaRPr>
          </a:p>
        </p:txBody>
      </p:sp>
      <p:sp>
        <p:nvSpPr>
          <p:cNvPr id="38" name="Shape 36"/>
          <p:cNvSpPr/>
          <p:nvPr/>
        </p:nvSpPr>
        <p:spPr>
          <a:xfrm>
            <a:off x="876300" y="3848100"/>
            <a:ext cx="4781550" cy="9525"/>
          </a:xfrm>
          <a:prstGeom prst="rect">
            <a:avLst/>
          </a:prstGeom>
          <a:solidFill>
            <a:srgbClr val="E2DDD4"/>
          </a:solidFill>
          <a:ln/>
        </p:spPr>
      </p:sp>
      <p:sp>
        <p:nvSpPr>
          <p:cNvPr id="39" name="Text 37"/>
          <p:cNvSpPr/>
          <p:nvPr/>
        </p:nvSpPr>
        <p:spPr>
          <a:xfrm>
            <a:off x="876300" y="3986150"/>
            <a:ext cx="11315700" cy="148590"/>
          </a:xfrm>
          <a:prstGeom prst="rect">
            <a:avLst/>
          </a:prstGeom>
          <a:noFill/>
          <a:ln/>
        </p:spPr>
        <p:txBody>
          <a:bodyPr wrap="none" lIns="0" tIns="0" rIns="0" bIns="0" rtlCol="0" anchor="t"/>
          <a:lstStyle/>
          <a:p>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A day, two cycles</a:t>
            </a:r>
            <a:endParaRPr lang="en-US" sz="975" dirty="0">
              <a:latin typeface="Microsoft YaHei UI" pitchFamily="34" charset="0"/>
              <a:ea typeface="Microsoft YaHei" pitchFamily="34" charset="-122"/>
              <a:cs typeface="Microsoft YaHei UI" pitchFamily="34" charset="-120"/>
            </a:endParaRPr>
          </a:p>
        </p:txBody>
      </p:sp>
      <p:sp>
        <p:nvSpPr>
          <p:cNvPr id="40" name="Text 38"/>
          <p:cNvSpPr/>
          <p:nvPr/>
        </p:nvSpPr>
        <p:spPr>
          <a:xfrm>
            <a:off x="876300" y="4197383"/>
            <a:ext cx="11315700" cy="502920"/>
          </a:xfrm>
          <a:prstGeom prst="rect">
            <a:avLst/>
          </a:prstGeom>
          <a:noFill/>
          <a:ln/>
        </p:spPr>
        <p:txBody>
          <a:bodyPr wrap="none" lIns="0" tIns="0" rIns="0" bIns="0" rtlCol="0" anchor="t"/>
          <a:lstStyle/>
          <a:p>
            <a:pPr algn="l" indent="0" marL="0">
              <a:buNone/>
            </a:pPr>
            <a:r>
              <a:rPr lang="en-US" sz="3300" b="1" dirty="0">
                <a:solidFill>
                  <a:srgbClr val="0E3B53"/>
                </a:solidFill>
                <a:latin typeface="Microsoft YaHei UI" pitchFamily="34" charset="0"/>
                <a:ea typeface="Microsoft YaHei" pitchFamily="34" charset="-122"/>
                <a:cs typeface="Microsoft YaHei UI" pitchFamily="34" charset="-120"/>
              </a:rPr>
              <a:t>RMB 711.5</a:t>
            </a:r>
            <a:endParaRPr lang="en-US" sz="3300" dirty="0">
              <a:latin typeface="Microsoft YaHei UI" pitchFamily="34" charset="0"/>
              <a:ea typeface="Microsoft YaHei" pitchFamily="34" charset="-122"/>
              <a:cs typeface="Microsoft YaHei UI" pitchFamily="34" charset="-120"/>
            </a:endParaRPr>
          </a:p>
        </p:txBody>
      </p:sp>
      <p:sp>
        <p:nvSpPr>
          <p:cNvPr id="41" name="Text 39"/>
          <p:cNvSpPr/>
          <p:nvPr/>
        </p:nvSpPr>
        <p:spPr>
          <a:xfrm>
            <a:off x="0" y="3986150"/>
            <a:ext cx="5657850" cy="148590"/>
          </a:xfrm>
          <a:prstGeom prst="rect">
            <a:avLst/>
          </a:prstGeom>
          <a:noFill/>
          <a:ln/>
        </p:spPr>
        <p:txBody>
          <a:bodyPr wrap="none" lIns="0" tIns="0" rIns="0" bIns="0" rtlCol="0" anchor="t"/>
          <a:lstStyle/>
          <a:p>
            <a:pPr algn="r" indent="0" marL="0">
              <a:buNone/>
            </a:pPr>
            <a:r>
              <a:rPr lang="en-US" sz="975" b="1" dirty="0">
                <a:solidFill>
                  <a:srgbClr val="55606A"/>
                </a:solidFill>
                <a:latin typeface="Microsoft YaHei UI" pitchFamily="34" charset="0"/>
                <a:ea typeface="Microsoft YaHei" pitchFamily="34" charset="-122"/>
                <a:cs typeface="Microsoft YaHei UI" pitchFamily="34" charset="-120"/>
              </a:rPr>
              <a:t>300 to 330 days a year</a:t>
            </a:r>
            <a:endParaRPr lang="en-US" sz="975" dirty="0">
              <a:latin typeface="Microsoft YaHei UI" pitchFamily="34" charset="0"/>
              <a:ea typeface="Microsoft YaHei" pitchFamily="34" charset="-122"/>
              <a:cs typeface="Microsoft YaHei UI" pitchFamily="34" charset="-120"/>
            </a:endParaRPr>
          </a:p>
        </p:txBody>
      </p:sp>
      <p:sp>
        <p:nvSpPr>
          <p:cNvPr id="42" name="Text 40"/>
          <p:cNvSpPr/>
          <p:nvPr/>
        </p:nvSpPr>
        <p:spPr>
          <a:xfrm>
            <a:off x="0" y="4293481"/>
            <a:ext cx="5657850" cy="228600"/>
          </a:xfrm>
          <a:prstGeom prst="rect">
            <a:avLst/>
          </a:prstGeom>
          <a:noFill/>
          <a:ln/>
        </p:spPr>
        <p:txBody>
          <a:bodyPr wrap="none" lIns="0" tIns="0" rIns="0" bIns="0" rtlCol="0" anchor="t"/>
          <a:lstStyle/>
          <a:p>
            <a:pPr algn="r" indent="0" marL="0">
              <a:buNone/>
            </a:pPr>
            <a:r>
              <a:rPr lang="en-US" sz="1500" b="1" dirty="0">
                <a:solidFill>
                  <a:srgbClr val="14212B"/>
                </a:solidFill>
                <a:latin typeface="Microsoft YaHei UI" pitchFamily="34" charset="0"/>
                <a:ea typeface="Microsoft YaHei" pitchFamily="34" charset="-122"/>
                <a:cs typeface="Microsoft YaHei UI" pitchFamily="34" charset="-120"/>
              </a:rPr>
              <a:t>RMB 213k-235k</a:t>
            </a:r>
            <a:endParaRPr lang="en-US" sz="1500" dirty="0">
              <a:latin typeface="Microsoft YaHei UI" pitchFamily="34" charset="0"/>
              <a:ea typeface="Microsoft YaHei" pitchFamily="34" charset="-122"/>
              <a:cs typeface="Microsoft YaHei UI" pitchFamily="34" charset="-120"/>
            </a:endParaRPr>
          </a:p>
        </p:txBody>
      </p:sp>
      <p:sp>
        <p:nvSpPr>
          <p:cNvPr id="43" name="Shape 41"/>
          <p:cNvSpPr/>
          <p:nvPr/>
        </p:nvSpPr>
        <p:spPr>
          <a:xfrm>
            <a:off x="6076950" y="2324100"/>
            <a:ext cx="5314950" cy="2667000"/>
          </a:xfrm>
          <a:prstGeom prst="roundRect">
            <a:avLst>
              <a:gd name="adj" fmla="val 4286"/>
            </a:avLst>
          </a:prstGeom>
          <a:solidFill>
            <a:srgbClr val="F3F0EA"/>
          </a:solidFill>
          <a:ln/>
        </p:spPr>
      </p:sp>
      <p:sp>
        <p:nvSpPr>
          <p:cNvPr id="44" name="Text 42"/>
          <p:cNvSpPr/>
          <p:nvPr/>
        </p:nvSpPr>
        <p:spPr>
          <a:xfrm>
            <a:off x="6343650" y="2531356"/>
            <a:ext cx="5848350" cy="228600"/>
          </a:xfrm>
          <a:prstGeom prst="rect">
            <a:avLst/>
          </a:prstGeom>
          <a:noFill/>
          <a:ln/>
        </p:spPr>
        <p:txBody>
          <a:bodyPr wrap="none" lIns="0" tIns="0" rIns="0" bIns="0" rtlCol="0" anchor="t"/>
          <a:lstStyle/>
          <a:p>
            <a:pPr algn="l" indent="0" marL="0">
              <a:buNone/>
            </a:pPr>
            <a:r>
              <a:rPr lang="en-US" sz="1500" b="1" dirty="0">
                <a:solidFill>
                  <a:srgbClr val="0E3B53"/>
                </a:solidFill>
                <a:latin typeface="Microsoft YaHei UI" pitchFamily="34" charset="0"/>
                <a:ea typeface="Microsoft YaHei" pitchFamily="34" charset="-122"/>
                <a:cs typeface="Microsoft YaHei UI" pitchFamily="34" charset="-120"/>
              </a:rPr>
              <a:t>Shantou, Guangdong, Sep</a:t>
            </a:r>
            <a:endParaRPr lang="en-US" sz="1500" dirty="0">
              <a:latin typeface="Microsoft YaHei UI" pitchFamily="34" charset="0"/>
              <a:ea typeface="Microsoft YaHei" pitchFamily="34" charset="-122"/>
              <a:cs typeface="Microsoft YaHei UI" pitchFamily="34" charset="-120"/>
            </a:endParaRPr>
          </a:p>
        </p:txBody>
      </p:sp>
      <p:sp>
        <p:nvSpPr>
          <p:cNvPr id="45" name="Text 43"/>
          <p:cNvSpPr/>
          <p:nvPr/>
        </p:nvSpPr>
        <p:spPr>
          <a:xfrm>
            <a:off x="0" y="2585614"/>
            <a:ext cx="11125200" cy="137160"/>
          </a:xfrm>
          <a:prstGeom prst="rect">
            <a:avLst/>
          </a:prstGeom>
          <a:noFill/>
          <a:ln/>
        </p:spPr>
        <p:txBody>
          <a:bodyPr wrap="none" lIns="0" tIns="0" rIns="0" bIns="0" rtlCol="0" anchor="t"/>
          <a:lstStyle/>
          <a:p>
            <a:pPr algn="r" indent="0" marL="0">
              <a:buNone/>
            </a:pPr>
            <a:r>
              <a:rPr lang="en-US" sz="900" dirty="0">
                <a:solidFill>
                  <a:srgbClr val="55606A"/>
                </a:solidFill>
                <a:latin typeface="Microsoft YaHei UI" pitchFamily="34" charset="0"/>
                <a:ea typeface="Microsoft YaHei" pitchFamily="34" charset="-122"/>
                <a:cs typeface="Microsoft YaHei UI" pitchFamily="34" charset="-120"/>
              </a:rPr>
              <a:t>Two-part, 1-10 kV, RMB/kWh</a:t>
            </a:r>
            <a:endParaRPr lang="en-US" sz="900" dirty="0">
              <a:latin typeface="Microsoft YaHei UI" pitchFamily="34" charset="0"/>
              <a:ea typeface="Microsoft YaHei" pitchFamily="34" charset="-122"/>
              <a:cs typeface="Microsoft YaHei UI" pitchFamily="34" charset="-120"/>
            </a:endParaRPr>
          </a:p>
        </p:txBody>
      </p:sp>
      <p:sp>
        <p:nvSpPr>
          <p:cNvPr id="46" name="Shape 44"/>
          <p:cNvSpPr/>
          <p:nvPr/>
        </p:nvSpPr>
        <p:spPr>
          <a:xfrm>
            <a:off x="6343650" y="2952750"/>
            <a:ext cx="619125" cy="228600"/>
          </a:xfrm>
          <a:prstGeom prst="roundRect">
            <a:avLst>
              <a:gd name="adj" fmla="val 50000"/>
            </a:avLst>
          </a:prstGeom>
          <a:solidFill>
            <a:srgbClr val="FFFFFF"/>
          </a:solidFill>
          <a:ln/>
        </p:spPr>
      </p:sp>
      <p:sp>
        <p:nvSpPr>
          <p:cNvPr id="47" name="Text 45"/>
          <p:cNvSpPr/>
          <p:nvPr/>
        </p:nvSpPr>
        <p:spPr>
          <a:xfrm>
            <a:off x="1114425" y="3004714"/>
            <a:ext cx="11077575" cy="137160"/>
          </a:xfrm>
          <a:prstGeom prst="rect">
            <a:avLst/>
          </a:prstGeom>
          <a:noFill/>
          <a:ln/>
        </p:spPr>
        <p:txBody>
          <a:bodyPr wrap="none" lIns="0" tIns="0" rIns="0" bIns="0" rtlCol="0" anchor="t"/>
          <a:lstStyle/>
          <a:p>
            <a:pPr algn="ctr" indent="0" marL="0">
              <a:buNone/>
            </a:pPr>
            <a:r>
              <a:rPr lang="en-US" sz="900" b="1" dirty="0">
                <a:solidFill>
                  <a:srgbClr val="55606A"/>
                </a:solidFill>
                <a:latin typeface="Microsoft YaHei UI" pitchFamily="34" charset="0"/>
                <a:ea typeface="Microsoft YaHei" pitchFamily="34" charset="-122"/>
                <a:cs typeface="Microsoft YaHei UI" pitchFamily="34" charset="-120"/>
              </a:rPr>
              <a:t>Cycle 1</a:t>
            </a:r>
            <a:endParaRPr lang="en-US" sz="900" dirty="0">
              <a:latin typeface="Microsoft YaHei UI" pitchFamily="34" charset="0"/>
              <a:ea typeface="Microsoft YaHei" pitchFamily="34" charset="-122"/>
              <a:cs typeface="Microsoft YaHei UI" pitchFamily="34" charset="-120"/>
            </a:endParaRPr>
          </a:p>
        </p:txBody>
      </p:sp>
      <p:sp>
        <p:nvSpPr>
          <p:cNvPr id="48" name="Text 46"/>
          <p:cNvSpPr/>
          <p:nvPr/>
        </p:nvSpPr>
        <p:spPr>
          <a:xfrm>
            <a:off x="7124700" y="2986748"/>
            <a:ext cx="506730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Off 0.2635</a:t>
            </a:r>
            <a:endParaRPr lang="en-US" sz="1125" dirty="0">
              <a:latin typeface="Microsoft YaHei UI" pitchFamily="34" charset="0"/>
              <a:ea typeface="Microsoft YaHei" pitchFamily="34" charset="-122"/>
              <a:cs typeface="Microsoft YaHei UI" pitchFamily="34" charset="-120"/>
            </a:endParaRPr>
          </a:p>
        </p:txBody>
      </p:sp>
      <p:sp>
        <p:nvSpPr>
          <p:cNvPr id="49" name="Shape 47"/>
          <p:cNvSpPr/>
          <p:nvPr/>
        </p:nvSpPr>
        <p:spPr>
          <a:xfrm>
            <a:off x="8112919" y="3067050"/>
            <a:ext cx="100013" cy="5358"/>
          </a:xfrm>
          <a:custGeom>
            <a:avLst/>
            <a:gdLst/>
            <a:ahLst/>
            <a:cxnLst/>
            <a:rect l="l" t="t" r="r" b="b"/>
            <a:pathLst>
              <a:path w="100013" h="5358">
                <a:moveTo>
                  <a:pt x="0" y="0"/>
                </a:moveTo>
                <a:lnTo>
                  <a:pt x="100013" y="0"/>
                </a:lnTo>
              </a:path>
            </a:pathLst>
          </a:custGeom>
          <a:noFill/>
          <a:ln w="14288">
            <a:solidFill>
              <a:srgbClr val="55606A"/>
            </a:solidFill>
            <a:prstDash val="solid"/>
          </a:ln>
        </p:spPr>
      </p:sp>
      <p:sp>
        <p:nvSpPr>
          <p:cNvPr id="50" name="Shape 48"/>
          <p:cNvSpPr/>
          <p:nvPr/>
        </p:nvSpPr>
        <p:spPr>
          <a:xfrm>
            <a:off x="8162925" y="3017044"/>
            <a:ext cx="50006" cy="100013"/>
          </a:xfrm>
          <a:custGeom>
            <a:avLst/>
            <a:gdLst/>
            <a:ahLst/>
            <a:cxnLst/>
            <a:rect l="l" t="t" r="r" b="b"/>
            <a:pathLst>
              <a:path w="50006" h="100013">
                <a:moveTo>
                  <a:pt x="0" y="0"/>
                </a:moveTo>
                <a:lnTo>
                  <a:pt x="50006" y="50006"/>
                </a:lnTo>
                <a:lnTo>
                  <a:pt x="0" y="100013"/>
                </a:lnTo>
              </a:path>
            </a:pathLst>
          </a:custGeom>
          <a:noFill/>
          <a:ln w="14288">
            <a:solidFill>
              <a:srgbClr val="55606A"/>
            </a:solidFill>
            <a:prstDash val="solid"/>
          </a:ln>
        </p:spPr>
      </p:sp>
      <p:sp>
        <p:nvSpPr>
          <p:cNvPr id="51" name="Text 49"/>
          <p:cNvSpPr/>
          <p:nvPr/>
        </p:nvSpPr>
        <p:spPr>
          <a:xfrm>
            <a:off x="8362950" y="2986748"/>
            <a:ext cx="382905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Peak 1.0827</a:t>
            </a:r>
            <a:endParaRPr lang="en-US" sz="1125" dirty="0">
              <a:latin typeface="Microsoft YaHei UI" pitchFamily="34" charset="0"/>
              <a:ea typeface="Microsoft YaHei" pitchFamily="34" charset="-122"/>
              <a:cs typeface="Microsoft YaHei UI" pitchFamily="34" charset="-120"/>
            </a:endParaRPr>
          </a:p>
        </p:txBody>
      </p:sp>
      <p:sp>
        <p:nvSpPr>
          <p:cNvPr id="52" name="Text 50"/>
          <p:cNvSpPr/>
          <p:nvPr/>
        </p:nvSpPr>
        <p:spPr>
          <a:xfrm>
            <a:off x="0" y="2968783"/>
            <a:ext cx="11125200" cy="205740"/>
          </a:xfrm>
          <a:prstGeom prst="rect">
            <a:avLst/>
          </a:prstGeom>
          <a:noFill/>
          <a:ln/>
        </p:spPr>
        <p:txBody>
          <a:bodyPr wrap="none" lIns="0" tIns="0" rIns="0" bIns="0" rtlCol="0" anchor="t"/>
          <a:lstStyle/>
          <a:p>
            <a:pPr algn="r" indent="0" marL="0">
              <a:buNone/>
            </a:pPr>
            <a:r>
              <a:rPr lang="en-US" sz="1350" b="1" dirty="0">
                <a:solidFill>
                  <a:srgbClr val="0E3B53"/>
                </a:solidFill>
                <a:latin typeface="Microsoft YaHei UI" pitchFamily="34" charset="0"/>
                <a:ea typeface="Microsoft YaHei" pitchFamily="34" charset="-122"/>
                <a:cs typeface="Microsoft YaHei UI" pitchFamily="34" charset="-120"/>
              </a:rPr>
              <a:t>RMB 778.1</a:t>
            </a:r>
            <a:endParaRPr lang="en-US" sz="1350" dirty="0">
              <a:latin typeface="Microsoft YaHei UI" pitchFamily="34" charset="0"/>
              <a:ea typeface="Microsoft YaHei" pitchFamily="34" charset="-122"/>
              <a:cs typeface="Microsoft YaHei UI" pitchFamily="34" charset="-120"/>
            </a:endParaRPr>
          </a:p>
        </p:txBody>
      </p:sp>
      <p:sp>
        <p:nvSpPr>
          <p:cNvPr id="53" name="Shape 51"/>
          <p:cNvSpPr/>
          <p:nvPr/>
        </p:nvSpPr>
        <p:spPr>
          <a:xfrm>
            <a:off x="6343650" y="3371850"/>
            <a:ext cx="619125" cy="228600"/>
          </a:xfrm>
          <a:prstGeom prst="roundRect">
            <a:avLst>
              <a:gd name="adj" fmla="val 50000"/>
            </a:avLst>
          </a:prstGeom>
          <a:solidFill>
            <a:srgbClr val="FFFFFF"/>
          </a:solidFill>
          <a:ln/>
        </p:spPr>
      </p:sp>
      <p:sp>
        <p:nvSpPr>
          <p:cNvPr id="54" name="Text 52"/>
          <p:cNvSpPr/>
          <p:nvPr/>
        </p:nvSpPr>
        <p:spPr>
          <a:xfrm>
            <a:off x="1114425" y="3423814"/>
            <a:ext cx="11077575" cy="137160"/>
          </a:xfrm>
          <a:prstGeom prst="rect">
            <a:avLst/>
          </a:prstGeom>
          <a:noFill/>
          <a:ln/>
        </p:spPr>
        <p:txBody>
          <a:bodyPr wrap="none" lIns="0" tIns="0" rIns="0" bIns="0" rtlCol="0" anchor="t"/>
          <a:lstStyle/>
          <a:p>
            <a:pPr algn="ctr" indent="0" marL="0">
              <a:buNone/>
            </a:pPr>
            <a:r>
              <a:rPr lang="en-US" sz="900" b="1" dirty="0">
                <a:solidFill>
                  <a:srgbClr val="55606A"/>
                </a:solidFill>
                <a:latin typeface="Microsoft YaHei UI" pitchFamily="34" charset="0"/>
                <a:ea typeface="Microsoft YaHei" pitchFamily="34" charset="-122"/>
                <a:cs typeface="Microsoft YaHei UI" pitchFamily="34" charset="-120"/>
              </a:rPr>
              <a:t>Cycle 2</a:t>
            </a:r>
            <a:endParaRPr lang="en-US" sz="900" dirty="0">
              <a:latin typeface="Microsoft YaHei UI" pitchFamily="34" charset="0"/>
              <a:ea typeface="Microsoft YaHei" pitchFamily="34" charset="-122"/>
              <a:cs typeface="Microsoft YaHei UI" pitchFamily="34" charset="-120"/>
            </a:endParaRPr>
          </a:p>
        </p:txBody>
      </p:sp>
      <p:sp>
        <p:nvSpPr>
          <p:cNvPr id="55" name="Text 53"/>
          <p:cNvSpPr/>
          <p:nvPr/>
        </p:nvSpPr>
        <p:spPr>
          <a:xfrm>
            <a:off x="7124700" y="3405848"/>
            <a:ext cx="506730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Std 0.6483</a:t>
            </a:r>
            <a:endParaRPr lang="en-US" sz="1125" dirty="0">
              <a:latin typeface="Microsoft YaHei UI" pitchFamily="34" charset="0"/>
              <a:ea typeface="Microsoft YaHei" pitchFamily="34" charset="-122"/>
              <a:cs typeface="Microsoft YaHei UI" pitchFamily="34" charset="-120"/>
            </a:endParaRPr>
          </a:p>
        </p:txBody>
      </p:sp>
      <p:sp>
        <p:nvSpPr>
          <p:cNvPr id="56" name="Shape 54"/>
          <p:cNvSpPr/>
          <p:nvPr/>
        </p:nvSpPr>
        <p:spPr>
          <a:xfrm>
            <a:off x="8112919" y="3486150"/>
            <a:ext cx="100013" cy="5358"/>
          </a:xfrm>
          <a:custGeom>
            <a:avLst/>
            <a:gdLst/>
            <a:ahLst/>
            <a:cxnLst/>
            <a:rect l="l" t="t" r="r" b="b"/>
            <a:pathLst>
              <a:path w="100013" h="5358">
                <a:moveTo>
                  <a:pt x="0" y="0"/>
                </a:moveTo>
                <a:lnTo>
                  <a:pt x="100013" y="0"/>
                </a:lnTo>
              </a:path>
            </a:pathLst>
          </a:custGeom>
          <a:noFill/>
          <a:ln w="14288">
            <a:solidFill>
              <a:srgbClr val="55606A"/>
            </a:solidFill>
            <a:prstDash val="solid"/>
          </a:ln>
        </p:spPr>
      </p:sp>
      <p:sp>
        <p:nvSpPr>
          <p:cNvPr id="57" name="Shape 55"/>
          <p:cNvSpPr/>
          <p:nvPr/>
        </p:nvSpPr>
        <p:spPr>
          <a:xfrm>
            <a:off x="8162925" y="3436144"/>
            <a:ext cx="50006" cy="100013"/>
          </a:xfrm>
          <a:custGeom>
            <a:avLst/>
            <a:gdLst/>
            <a:ahLst/>
            <a:cxnLst/>
            <a:rect l="l" t="t" r="r" b="b"/>
            <a:pathLst>
              <a:path w="50006" h="100013">
                <a:moveTo>
                  <a:pt x="0" y="0"/>
                </a:moveTo>
                <a:lnTo>
                  <a:pt x="50006" y="50006"/>
                </a:lnTo>
                <a:lnTo>
                  <a:pt x="0" y="100013"/>
                </a:lnTo>
              </a:path>
            </a:pathLst>
          </a:custGeom>
          <a:noFill/>
          <a:ln w="14288">
            <a:solidFill>
              <a:srgbClr val="55606A"/>
            </a:solidFill>
            <a:prstDash val="solid"/>
          </a:ln>
        </p:spPr>
      </p:sp>
      <p:sp>
        <p:nvSpPr>
          <p:cNvPr id="58" name="Text 56"/>
          <p:cNvSpPr/>
          <p:nvPr/>
        </p:nvSpPr>
        <p:spPr>
          <a:xfrm>
            <a:off x="8362950" y="3405848"/>
            <a:ext cx="382905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Peak 1.0827</a:t>
            </a:r>
            <a:endParaRPr lang="en-US" sz="1125" dirty="0">
              <a:latin typeface="Microsoft YaHei UI" pitchFamily="34" charset="0"/>
              <a:ea typeface="Microsoft YaHei" pitchFamily="34" charset="-122"/>
              <a:cs typeface="Microsoft YaHei UI" pitchFamily="34" charset="-120"/>
            </a:endParaRPr>
          </a:p>
        </p:txBody>
      </p:sp>
      <p:sp>
        <p:nvSpPr>
          <p:cNvPr id="59" name="Text 57"/>
          <p:cNvSpPr/>
          <p:nvPr/>
        </p:nvSpPr>
        <p:spPr>
          <a:xfrm>
            <a:off x="0" y="3387883"/>
            <a:ext cx="11125200" cy="205740"/>
          </a:xfrm>
          <a:prstGeom prst="rect">
            <a:avLst/>
          </a:prstGeom>
          <a:noFill/>
          <a:ln/>
        </p:spPr>
        <p:txBody>
          <a:bodyPr wrap="none" lIns="0" tIns="0" rIns="0" bIns="0" rtlCol="0" anchor="t"/>
          <a:lstStyle/>
          <a:p>
            <a:pPr algn="r" indent="0" marL="0">
              <a:buNone/>
            </a:pPr>
            <a:r>
              <a:rPr lang="en-US" sz="1350" b="1" dirty="0">
                <a:solidFill>
                  <a:srgbClr val="0E3B53"/>
                </a:solidFill>
                <a:latin typeface="Microsoft YaHei UI" pitchFamily="34" charset="0"/>
                <a:ea typeface="Microsoft YaHei" pitchFamily="34" charset="-122"/>
                <a:cs typeface="Microsoft YaHei UI" pitchFamily="34" charset="-120"/>
              </a:rPr>
              <a:t>RMB 333.2</a:t>
            </a:r>
            <a:endParaRPr lang="en-US" sz="1350" dirty="0">
              <a:latin typeface="Microsoft YaHei UI" pitchFamily="34" charset="0"/>
              <a:ea typeface="Microsoft YaHei" pitchFamily="34" charset="-122"/>
              <a:cs typeface="Microsoft YaHei UI" pitchFamily="34" charset="-120"/>
            </a:endParaRPr>
          </a:p>
        </p:txBody>
      </p:sp>
      <p:sp>
        <p:nvSpPr>
          <p:cNvPr id="60" name="Shape 58"/>
          <p:cNvSpPr/>
          <p:nvPr/>
        </p:nvSpPr>
        <p:spPr>
          <a:xfrm>
            <a:off x="6343650" y="3848100"/>
            <a:ext cx="4781550" cy="9525"/>
          </a:xfrm>
          <a:prstGeom prst="rect">
            <a:avLst/>
          </a:prstGeom>
          <a:solidFill>
            <a:srgbClr val="E2DDD4"/>
          </a:solidFill>
          <a:ln/>
        </p:spPr>
      </p:sp>
      <p:sp>
        <p:nvSpPr>
          <p:cNvPr id="61" name="Text 59"/>
          <p:cNvSpPr/>
          <p:nvPr/>
        </p:nvSpPr>
        <p:spPr>
          <a:xfrm>
            <a:off x="6343650" y="3986150"/>
            <a:ext cx="5848350" cy="148590"/>
          </a:xfrm>
          <a:prstGeom prst="rect">
            <a:avLst/>
          </a:prstGeom>
          <a:noFill/>
          <a:ln/>
        </p:spPr>
        <p:txBody>
          <a:bodyPr wrap="none" lIns="0" tIns="0" rIns="0" bIns="0" rtlCol="0" anchor="t"/>
          <a:lstStyle/>
          <a:p>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A day, two cycles · excl. top peak</a:t>
            </a:r>
            <a:endParaRPr lang="en-US" sz="975" dirty="0">
              <a:latin typeface="Microsoft YaHei UI" pitchFamily="34" charset="0"/>
              <a:ea typeface="Microsoft YaHei" pitchFamily="34" charset="-122"/>
              <a:cs typeface="Microsoft YaHei UI" pitchFamily="34" charset="-120"/>
            </a:endParaRPr>
          </a:p>
        </p:txBody>
      </p:sp>
      <p:sp>
        <p:nvSpPr>
          <p:cNvPr id="62" name="Text 60"/>
          <p:cNvSpPr/>
          <p:nvPr/>
        </p:nvSpPr>
        <p:spPr>
          <a:xfrm>
            <a:off x="6343650" y="4197383"/>
            <a:ext cx="5848350" cy="502920"/>
          </a:xfrm>
          <a:prstGeom prst="rect">
            <a:avLst/>
          </a:prstGeom>
          <a:noFill/>
          <a:ln/>
        </p:spPr>
        <p:txBody>
          <a:bodyPr wrap="none" lIns="0" tIns="0" rIns="0" bIns="0" rtlCol="0" anchor="t"/>
          <a:lstStyle/>
          <a:p>
            <a:pPr algn="l" indent="0" marL="0">
              <a:buNone/>
            </a:pPr>
            <a:r>
              <a:rPr lang="en-US" sz="3300" b="1" dirty="0">
                <a:solidFill>
                  <a:srgbClr val="0E3B53"/>
                </a:solidFill>
                <a:latin typeface="Microsoft YaHei UI" pitchFamily="34" charset="0"/>
                <a:ea typeface="Microsoft YaHei" pitchFamily="34" charset="-122"/>
                <a:cs typeface="Microsoft YaHei UI" pitchFamily="34" charset="-120"/>
              </a:rPr>
              <a:t>RMB 1,111.3</a:t>
            </a:r>
            <a:endParaRPr lang="en-US" sz="3300" dirty="0">
              <a:latin typeface="Microsoft YaHei UI" pitchFamily="34" charset="0"/>
              <a:ea typeface="Microsoft YaHei" pitchFamily="34" charset="-122"/>
              <a:cs typeface="Microsoft YaHei UI" pitchFamily="34" charset="-120"/>
            </a:endParaRPr>
          </a:p>
        </p:txBody>
      </p:sp>
      <p:sp>
        <p:nvSpPr>
          <p:cNvPr id="63" name="Text 61"/>
          <p:cNvSpPr/>
          <p:nvPr/>
        </p:nvSpPr>
        <p:spPr>
          <a:xfrm>
            <a:off x="0" y="3986150"/>
            <a:ext cx="11125200" cy="148590"/>
          </a:xfrm>
          <a:prstGeom prst="rect">
            <a:avLst/>
          </a:prstGeom>
          <a:noFill/>
          <a:ln/>
        </p:spPr>
        <p:txBody>
          <a:bodyPr wrap="none" lIns="0" tIns="0" rIns="0" bIns="0" rtlCol="0" anchor="t"/>
          <a:lstStyle/>
          <a:p>
            <a:pPr algn="r" indent="0" marL="0">
              <a:buNone/>
            </a:pPr>
            <a:r>
              <a:rPr lang="en-US" sz="975" b="1" dirty="0">
                <a:solidFill>
                  <a:srgbClr val="55606A"/>
                </a:solidFill>
                <a:latin typeface="Microsoft YaHei UI" pitchFamily="34" charset="0"/>
                <a:ea typeface="Microsoft YaHei" pitchFamily="34" charset="-122"/>
                <a:cs typeface="Microsoft YaHei UI" pitchFamily="34" charset="-120"/>
              </a:rPr>
              <a:t>300 to 330 days a year</a:t>
            </a:r>
            <a:endParaRPr lang="en-US" sz="975" dirty="0">
              <a:latin typeface="Microsoft YaHei UI" pitchFamily="34" charset="0"/>
              <a:ea typeface="Microsoft YaHei" pitchFamily="34" charset="-122"/>
              <a:cs typeface="Microsoft YaHei UI" pitchFamily="34" charset="-120"/>
            </a:endParaRPr>
          </a:p>
        </p:txBody>
      </p:sp>
      <p:sp>
        <p:nvSpPr>
          <p:cNvPr id="64" name="Text 62"/>
          <p:cNvSpPr/>
          <p:nvPr/>
        </p:nvSpPr>
        <p:spPr>
          <a:xfrm>
            <a:off x="0" y="4293481"/>
            <a:ext cx="11125200" cy="228600"/>
          </a:xfrm>
          <a:prstGeom prst="rect">
            <a:avLst/>
          </a:prstGeom>
          <a:noFill/>
          <a:ln/>
        </p:spPr>
        <p:txBody>
          <a:bodyPr wrap="none" lIns="0" tIns="0" rIns="0" bIns="0" rtlCol="0" anchor="t"/>
          <a:lstStyle/>
          <a:p>
            <a:pPr algn="r" indent="0" marL="0">
              <a:buNone/>
            </a:pPr>
            <a:r>
              <a:rPr lang="en-US" sz="1500" b="1" dirty="0">
                <a:solidFill>
                  <a:srgbClr val="14212B"/>
                </a:solidFill>
                <a:latin typeface="Microsoft YaHei UI" pitchFamily="34" charset="0"/>
                <a:ea typeface="Microsoft YaHei" pitchFamily="34" charset="-122"/>
                <a:cs typeface="Microsoft YaHei UI" pitchFamily="34" charset="-120"/>
              </a:rPr>
              <a:t>RMB 333k-367k</a:t>
            </a:r>
            <a:endParaRPr lang="en-US" sz="1500" dirty="0">
              <a:latin typeface="Microsoft YaHei UI" pitchFamily="34" charset="0"/>
              <a:ea typeface="Microsoft YaHei" pitchFamily="34" charset="-122"/>
              <a:cs typeface="Microsoft YaHei UI" pitchFamily="34" charset="-120"/>
            </a:endParaRPr>
          </a:p>
        </p:txBody>
      </p:sp>
      <p:sp>
        <p:nvSpPr>
          <p:cNvPr id="65" name="Shape 63"/>
          <p:cNvSpPr/>
          <p:nvPr/>
        </p:nvSpPr>
        <p:spPr>
          <a:xfrm>
            <a:off x="619125" y="5153025"/>
            <a:ext cx="10763250" cy="666750"/>
          </a:xfrm>
          <a:prstGeom prst="roundRect">
            <a:avLst>
              <a:gd name="adj" fmla="val 15714"/>
            </a:avLst>
          </a:prstGeom>
          <a:noFill/>
          <a:ln w="19050">
            <a:solidFill>
              <a:srgbClr val="B8412C"/>
            </a:solidFill>
            <a:prstDash val="solid"/>
          </a:ln>
        </p:spPr>
      </p:sp>
      <p:sp>
        <p:nvSpPr>
          <p:cNvPr id="66" name="Shape 64"/>
          <p:cNvSpPr/>
          <p:nvPr/>
        </p:nvSpPr>
        <p:spPr>
          <a:xfrm>
            <a:off x="857079" y="5381493"/>
            <a:ext cx="190652" cy="171583"/>
          </a:xfrm>
          <a:custGeom>
            <a:avLst/>
            <a:gdLst/>
            <a:ahLst/>
            <a:cxnLst/>
            <a:rect l="l" t="t" r="r" b="b"/>
            <a:pathLst>
              <a:path w="190652" h="171583">
                <a:moveTo>
                  <a:pt x="188100" y="143007"/>
                </a:moveTo>
                <a:lnTo>
                  <a:pt x="111900" y="9657"/>
                </a:lnTo>
                <a:arcTo hR="19050" wR="19050" stAng="19827518" swAng="-7255037"/>
                <a:lnTo>
                  <a:pt x="2553" y="143007"/>
                </a:lnTo>
                <a:arcTo hR="19050" wR="19050" stAng="12600161" swAng="-7231094"/>
                <a:lnTo>
                  <a:pt x="171621" y="171582"/>
                </a:lnTo>
                <a:arcTo hR="19050" wR="19050" stAng="5396476" swAng="-7196478"/>
              </a:path>
            </a:pathLst>
          </a:custGeom>
          <a:noFill/>
          <a:ln w="19050">
            <a:solidFill>
              <a:srgbClr val="B8412C"/>
            </a:solidFill>
            <a:prstDash val="solid"/>
          </a:ln>
        </p:spPr>
      </p:sp>
      <p:sp>
        <p:nvSpPr>
          <p:cNvPr id="67" name="Shape 65"/>
          <p:cNvSpPr/>
          <p:nvPr/>
        </p:nvSpPr>
        <p:spPr>
          <a:xfrm>
            <a:off x="952500" y="5438775"/>
            <a:ext cx="7144" cy="38100"/>
          </a:xfrm>
          <a:custGeom>
            <a:avLst/>
            <a:gdLst/>
            <a:ahLst/>
            <a:cxnLst/>
            <a:rect l="l" t="t" r="r" b="b"/>
            <a:pathLst>
              <a:path w="7144" h="38100">
                <a:moveTo>
                  <a:pt x="0" y="0"/>
                </a:moveTo>
                <a:lnTo>
                  <a:pt x="0" y="38100"/>
                </a:lnTo>
              </a:path>
            </a:pathLst>
          </a:custGeom>
          <a:noFill/>
          <a:ln w="19050">
            <a:solidFill>
              <a:srgbClr val="B8412C"/>
            </a:solidFill>
            <a:prstDash val="solid"/>
          </a:ln>
        </p:spPr>
      </p:sp>
      <p:sp>
        <p:nvSpPr>
          <p:cNvPr id="68" name="Shape 66"/>
          <p:cNvSpPr/>
          <p:nvPr/>
        </p:nvSpPr>
        <p:spPr>
          <a:xfrm>
            <a:off x="952500" y="5514975"/>
            <a:ext cx="7144" cy="7144"/>
          </a:xfrm>
          <a:custGeom>
            <a:avLst/>
            <a:gdLst/>
            <a:ahLst/>
            <a:cxnLst/>
            <a:rect l="l" t="t" r="r" b="b"/>
            <a:pathLst>
              <a:path w="7144" h="7144">
                <a:moveTo>
                  <a:pt x="0" y="0"/>
                </a:moveTo>
                <a:lnTo>
                  <a:pt x="95" y="0"/>
                </a:lnTo>
              </a:path>
            </a:pathLst>
          </a:custGeom>
          <a:noFill/>
          <a:ln w="19050">
            <a:solidFill>
              <a:srgbClr val="B8412C"/>
            </a:solidFill>
            <a:prstDash val="solid"/>
          </a:ln>
        </p:spPr>
      </p:sp>
      <p:sp>
        <p:nvSpPr>
          <p:cNvPr id="69" name="Text 67"/>
          <p:cNvSpPr/>
          <p:nvPr/>
        </p:nvSpPr>
        <p:spPr>
          <a:xfrm>
            <a:off x="1200150" y="5282635"/>
            <a:ext cx="1099185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A ceiling, not a return</a:t>
            </a:r>
            <a:endParaRPr lang="en-US" sz="1200" dirty="0">
              <a:latin typeface="Microsoft YaHei UI" pitchFamily="34" charset="0"/>
              <a:ea typeface="Microsoft YaHei" pitchFamily="34" charset="-122"/>
              <a:cs typeface="Microsoft YaHei UI" pitchFamily="34" charset="-120"/>
            </a:endParaRPr>
          </a:p>
        </p:txBody>
      </p:sp>
      <p:sp>
        <p:nvSpPr>
          <p:cNvPr id="70" name="Text 68"/>
          <p:cNvSpPr/>
          <p:nvPr/>
        </p:nvSpPr>
        <p:spPr>
          <a:xfrm>
            <a:off x="1200150" y="5539087"/>
            <a:ext cx="1099185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Nothing deducted for O</a:t>
            </a:r>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&amp;</a:t>
            </a:r>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M, fade, depth of discharge, sharing or finance, and the days are assumed. Payback comes from your load curve.</a:t>
            </a:r>
            <a:endParaRPr lang="en-US" sz="1050" dirty="0">
              <a:latin typeface="Microsoft YaHei UI" pitchFamily="34" charset="0"/>
              <a:ea typeface="Microsoft YaHei" pitchFamily="34" charset="-122"/>
              <a:cs typeface="Microsoft YaHei UI" pitchFamily="34" charset="-120"/>
            </a:endParaRPr>
          </a:p>
        </p:txBody>
      </p:sp>
      <p:sp>
        <p:nvSpPr>
          <p:cNvPr id="71" name="Text 69"/>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Source: State Grid Jiangsu (Oct 2026) and Guangdong Grid Shantou zone (Sep 2026) price lists, two-part 1-10 kV. CPIA system efficiency 86.5%. k = thousand</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609600" y="347239"/>
            <a:ext cx="115824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l</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2983478" y="347239"/>
            <a:ext cx="9208522" cy="137160"/>
          </a:xfrm>
          <a:prstGeom prst="rect">
            <a:avLst/>
          </a:prstGeom>
          <a:noFill/>
          <a:ln/>
        </p:spPr>
        <p:txBody>
          <a:bodyPr wrap="none" lIns="0" tIns="0" rIns="0" bIns="0" rtlCol="0" anchor="t"/>
          <a:lstStyle/>
          <a:p>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y</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5" name="pptwise-slidenum-s0008"/>
          <p:cNvSpPr/>
          <p:nvPr/>
        </p:nvSpPr>
        <p:spPr>
          <a:xfrm>
            <a:off x="0" y="6481700"/>
            <a:ext cx="11391900" cy="148590"/>
          </a:xfrm>
          <a:prstGeom prst="rect">
            <a:avLst/>
          </a:prstGeom>
          <a:noFill/>
          <a:ln/>
        </p:spPr>
        <p:txBody>
          <a:bodyPr wrap="none" lIns="0" tIns="0" rIns="0" bIns="0" rtlCol="0" anchor="t"/>
          <a:lstStyle/>
          <a:p>
            <a:pPr algn="r" indent="0" marL="0">
              <a:buNone/>
            </a:pPr>
            <a:fld id="{B6F15528-21DE-4FAA-801E-634DDDAF4B2B}" type="slidenum">
              <a:rPr lang="en-US" sz="975" b="1" dirty="0">
                <a:solidFill>
                  <a:srgbClr val="55606A"/>
                </a:solidFill>
                <a:latin typeface="Microsoft YaHei UI" pitchFamily="34" charset="0"/>
                <a:ea typeface="Microsoft YaHei" pitchFamily="34" charset="-122"/>
                <a:cs typeface="Microsoft YaHei UI" pitchFamily="34" charset="-120"/>
              </a:rPr>
              <a:t>9</a:t>
            </a:fld>
            <a:endParaRPr lang="en-US" sz="975" dirty="0">
              <a:latin typeface="Microsoft YaHei UI" pitchFamily="34" charset="0"/>
              <a:ea typeface="Microsoft YaHei" pitchFamily="34" charset="-122"/>
              <a:cs typeface="Microsoft YaHei UI" pitchFamily="34" charset="-120"/>
            </a:endParaRPr>
          </a:p>
        </p:txBody>
      </p:sp>
      <p:sp>
        <p:nvSpPr>
          <p:cNvPr id="6" name="Shape 4"/>
          <p:cNvSpPr/>
          <p:nvPr/>
        </p:nvSpPr>
        <p:spPr>
          <a:xfrm>
            <a:off x="11849100" y="11239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7" name="Text 5"/>
          <p:cNvSpPr/>
          <p:nvPr/>
        </p:nvSpPr>
        <p:spPr>
          <a:xfrm rot="5400000">
            <a:off x="11696973" y="1487805"/>
            <a:ext cx="650136"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696700" y="205740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9" name="Text 7"/>
          <p:cNvSpPr/>
          <p:nvPr/>
        </p:nvSpPr>
        <p:spPr>
          <a:xfrm rot="5400000">
            <a:off x="11585783" y="2409825"/>
            <a:ext cx="720576"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N</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u</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m</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b</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e</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r</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s</a:t>
            </a:r>
            <a:endParaRPr lang="en-US" sz="1125"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849100" y="29908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1" name="Text 9"/>
          <p:cNvSpPr/>
          <p:nvPr/>
        </p:nvSpPr>
        <p:spPr>
          <a:xfrm rot="5400000">
            <a:off x="11872871" y="3354705"/>
            <a:ext cx="298340"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P</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n</a:t>
            </a:r>
            <a:endParaRPr lang="en-US" sz="97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11849100" y="39243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3" name="Text 11"/>
          <p:cNvSpPr/>
          <p:nvPr/>
        </p:nvSpPr>
        <p:spPr>
          <a:xfrm rot="5400000">
            <a:off x="11733476" y="4288155"/>
            <a:ext cx="577131"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v</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1849100" y="48577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5" name="Text 13"/>
          <p:cNvSpPr/>
          <p:nvPr/>
        </p:nvSpPr>
        <p:spPr>
          <a:xfrm rot="5400000">
            <a:off x="11785708" y="5221605"/>
            <a:ext cx="472667"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1040270"/>
            <a:ext cx="11582400" cy="365760"/>
          </a:xfrm>
          <a:prstGeom prst="rect">
            <a:avLst/>
          </a:prstGeom>
          <a:noFill/>
          <a:ln/>
        </p:spPr>
        <p:txBody>
          <a:bodyPr wrap="none" lIns="0" tIns="0" rIns="0" bIns="0" rtlCol="0" anchor="t"/>
          <a:lstStyle/>
          <a:p>
            <a:pPr algn="l" indent="0" marL="0">
              <a:buNone/>
            </a:pPr>
            <a:r>
              <a:rPr lang="en-US" sz="2400" b="1" dirty="0">
                <a:solidFill>
                  <a:srgbClr val="0E3B53"/>
                </a:solidFill>
                <a:latin typeface="Microsoft YaHei UI" pitchFamily="34" charset="0"/>
                <a:ea typeface="Microsoft YaHei" pitchFamily="34" charset="-122"/>
                <a:cs typeface="Microsoft YaHei UI" pitchFamily="34" charset="-120"/>
              </a:rPr>
              <a:t>Discount storage: narrower spreads, higher costs</a:t>
            </a:r>
            <a:endParaRPr lang="en-US" sz="2400" dirty="0">
              <a:latin typeface="Microsoft YaHei UI" pitchFamily="34" charset="0"/>
              <a:ea typeface="Microsoft YaHei" pitchFamily="34" charset="-122"/>
              <a:cs typeface="Microsoft YaHei UI" pitchFamily="34" charset="-120"/>
            </a:endParaRPr>
          </a:p>
        </p:txBody>
      </p:sp>
      <p:sp>
        <p:nvSpPr>
          <p:cNvPr id="17" name="Text 15"/>
          <p:cNvSpPr/>
          <p:nvPr/>
        </p:nvSpPr>
        <p:spPr>
          <a:xfrm>
            <a:off x="3619500" y="1718839"/>
            <a:ext cx="85725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Before</a:t>
            </a:r>
            <a:endParaRPr lang="en-US" sz="900" dirty="0">
              <a:latin typeface="Microsoft YaHei UI" pitchFamily="34" charset="0"/>
              <a:ea typeface="Microsoft YaHei" pitchFamily="34" charset="-122"/>
              <a:cs typeface="Microsoft YaHei UI" pitchFamily="34" charset="-120"/>
            </a:endParaRPr>
          </a:p>
        </p:txBody>
      </p:sp>
      <p:sp>
        <p:nvSpPr>
          <p:cNvPr id="18" name="Text 16"/>
          <p:cNvSpPr/>
          <p:nvPr/>
        </p:nvSpPr>
        <p:spPr>
          <a:xfrm>
            <a:off x="6858000" y="1718839"/>
            <a:ext cx="53340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Now</a:t>
            </a:r>
            <a:endParaRPr lang="en-US" sz="900" dirty="0">
              <a:latin typeface="Microsoft YaHei UI" pitchFamily="34" charset="0"/>
              <a:ea typeface="Microsoft YaHei" pitchFamily="34" charset="-122"/>
              <a:cs typeface="Microsoft YaHei UI" pitchFamily="34" charset="-120"/>
            </a:endParaRPr>
          </a:p>
        </p:txBody>
      </p:sp>
      <p:sp>
        <p:nvSpPr>
          <p:cNvPr id="19" name="Shape 17"/>
          <p:cNvSpPr/>
          <p:nvPr/>
        </p:nvSpPr>
        <p:spPr>
          <a:xfrm>
            <a:off x="609600" y="1943100"/>
            <a:ext cx="10782300" cy="19050"/>
          </a:xfrm>
          <a:prstGeom prst="rect">
            <a:avLst/>
          </a:prstGeom>
          <a:solidFill>
            <a:srgbClr val="0E3B53"/>
          </a:solidFill>
          <a:ln/>
        </p:spPr>
      </p:sp>
      <p:sp>
        <p:nvSpPr>
          <p:cNvPr id="20" name="Shape 18"/>
          <p:cNvSpPr/>
          <p:nvPr/>
        </p:nvSpPr>
        <p:spPr>
          <a:xfrm>
            <a:off x="635794" y="2368550"/>
            <a:ext cx="69850" cy="34925"/>
          </a:xfrm>
          <a:custGeom>
            <a:avLst/>
            <a:gdLst/>
            <a:ahLst/>
            <a:cxnLst/>
            <a:rect l="l" t="t" r="r" b="b"/>
            <a:pathLst>
              <a:path w="69850" h="34925">
                <a:moveTo>
                  <a:pt x="0" y="0"/>
                </a:moveTo>
                <a:lnTo>
                  <a:pt x="34925" y="34925"/>
                </a:lnTo>
                <a:lnTo>
                  <a:pt x="69850" y="0"/>
                </a:lnTo>
              </a:path>
            </a:pathLst>
          </a:custGeom>
          <a:noFill/>
          <a:ln w="17463">
            <a:solidFill>
              <a:srgbClr val="0E3B53"/>
            </a:solidFill>
            <a:prstDash val="solid"/>
          </a:ln>
        </p:spPr>
      </p:sp>
      <p:sp>
        <p:nvSpPr>
          <p:cNvPr id="21" name="Shape 19"/>
          <p:cNvSpPr/>
          <p:nvPr/>
        </p:nvSpPr>
        <p:spPr>
          <a:xfrm>
            <a:off x="670719" y="2263775"/>
            <a:ext cx="6548" cy="139700"/>
          </a:xfrm>
          <a:custGeom>
            <a:avLst/>
            <a:gdLst/>
            <a:ahLst/>
            <a:cxnLst/>
            <a:rect l="l" t="t" r="r" b="b"/>
            <a:pathLst>
              <a:path w="6548" h="139700">
                <a:moveTo>
                  <a:pt x="0" y="139700"/>
                </a:moveTo>
                <a:lnTo>
                  <a:pt x="0" y="0"/>
                </a:lnTo>
              </a:path>
            </a:pathLst>
          </a:custGeom>
          <a:noFill/>
          <a:ln w="17463">
            <a:solidFill>
              <a:srgbClr val="0E3B53"/>
            </a:solidFill>
            <a:prstDash val="solid"/>
          </a:ln>
        </p:spPr>
      </p:sp>
      <p:sp>
        <p:nvSpPr>
          <p:cNvPr id="22" name="Shape 20"/>
          <p:cNvSpPr/>
          <p:nvPr/>
        </p:nvSpPr>
        <p:spPr>
          <a:xfrm>
            <a:off x="723106" y="2263775"/>
            <a:ext cx="69850" cy="34925"/>
          </a:xfrm>
          <a:custGeom>
            <a:avLst/>
            <a:gdLst/>
            <a:ahLst/>
            <a:cxnLst/>
            <a:rect l="l" t="t" r="r" b="b"/>
            <a:pathLst>
              <a:path w="69850" h="34925">
                <a:moveTo>
                  <a:pt x="69850" y="34925"/>
                </a:moveTo>
                <a:lnTo>
                  <a:pt x="34925" y="0"/>
                </a:lnTo>
                <a:lnTo>
                  <a:pt x="0" y="34925"/>
                </a:lnTo>
              </a:path>
            </a:pathLst>
          </a:custGeom>
          <a:noFill/>
          <a:ln w="17463">
            <a:solidFill>
              <a:srgbClr val="0E3B53"/>
            </a:solidFill>
            <a:prstDash val="solid"/>
          </a:ln>
        </p:spPr>
      </p:sp>
      <p:sp>
        <p:nvSpPr>
          <p:cNvPr id="23" name="Shape 21"/>
          <p:cNvSpPr/>
          <p:nvPr/>
        </p:nvSpPr>
        <p:spPr>
          <a:xfrm>
            <a:off x="758031" y="2263775"/>
            <a:ext cx="6548" cy="139700"/>
          </a:xfrm>
          <a:custGeom>
            <a:avLst/>
            <a:gdLst/>
            <a:ahLst/>
            <a:cxnLst/>
            <a:rect l="l" t="t" r="r" b="b"/>
            <a:pathLst>
              <a:path w="6548" h="139700">
                <a:moveTo>
                  <a:pt x="0" y="0"/>
                </a:moveTo>
                <a:lnTo>
                  <a:pt x="0" y="139700"/>
                </a:lnTo>
              </a:path>
            </a:pathLst>
          </a:custGeom>
          <a:noFill/>
          <a:ln w="17463">
            <a:solidFill>
              <a:srgbClr val="0E3B53"/>
            </a:solidFill>
            <a:prstDash val="solid"/>
          </a:ln>
        </p:spPr>
      </p:sp>
      <p:sp>
        <p:nvSpPr>
          <p:cNvPr id="24" name="Text 22"/>
          <p:cNvSpPr/>
          <p:nvPr/>
        </p:nvSpPr>
        <p:spPr>
          <a:xfrm>
            <a:off x="933450" y="2206783"/>
            <a:ext cx="11258550" cy="205740"/>
          </a:xfrm>
          <a:prstGeom prst="rect">
            <a:avLst/>
          </a:prstGeom>
          <a:noFill/>
          <a:ln/>
        </p:spPr>
        <p:txBody>
          <a:bodyPr wrap="none" lIns="0" tIns="0" rIns="0" bIns="0" rtlCol="0" anchor="t"/>
          <a:lstStyle/>
          <a:p>
            <a:pPr algn="l" indent="0" marL="0">
              <a:buNone/>
            </a:pPr>
            <a:r>
              <a:rPr lang="en-US" sz="1350" b="1" dirty="0">
                <a:solidFill>
                  <a:srgbClr val="14212B"/>
                </a:solidFill>
                <a:latin typeface="Microsoft YaHei UI" pitchFamily="34" charset="0"/>
                <a:ea typeface="Microsoft YaHei" pitchFamily="34" charset="-122"/>
                <a:cs typeface="Microsoft YaHei UI" pitchFamily="34" charset="-120"/>
              </a:rPr>
              <a:t>Jiangsu peak-valley spread</a:t>
            </a:r>
            <a:endParaRPr lang="en-US" sz="1350" dirty="0">
              <a:latin typeface="Microsoft YaHei UI" pitchFamily="34" charset="0"/>
              <a:ea typeface="Microsoft YaHei" pitchFamily="34" charset="-122"/>
              <a:cs typeface="Microsoft YaHei UI" pitchFamily="34" charset="-120"/>
            </a:endParaRPr>
          </a:p>
        </p:txBody>
      </p:sp>
      <p:sp>
        <p:nvSpPr>
          <p:cNvPr id="25" name="Text 23"/>
          <p:cNvSpPr/>
          <p:nvPr/>
        </p:nvSpPr>
        <p:spPr>
          <a:xfrm>
            <a:off x="933450" y="2490364"/>
            <a:ext cx="1125855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CNESA estimate, before and after No.</a:t>
            </a:r>
            <a:endParaRPr lang="en-US" sz="900" dirty="0">
              <a:latin typeface="Microsoft YaHei UI" pitchFamily="34" charset="0"/>
              <a:ea typeface="Microsoft YaHei" pitchFamily="34" charset="-122"/>
              <a:cs typeface="Microsoft YaHei UI" pitchFamily="34" charset="-120"/>
            </a:endParaRPr>
          </a:p>
        </p:txBody>
      </p:sp>
      <p:sp>
        <p:nvSpPr>
          <p:cNvPr id="26" name="Text 24"/>
          <p:cNvSpPr/>
          <p:nvPr/>
        </p:nvSpPr>
        <p:spPr>
          <a:xfrm>
            <a:off x="933450" y="2652289"/>
            <a:ext cx="1125855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426, approximate</a:t>
            </a:r>
            <a:endParaRPr lang="en-US" sz="900" dirty="0">
              <a:latin typeface="Microsoft YaHei UI" pitchFamily="34" charset="0"/>
              <a:ea typeface="Microsoft YaHei" pitchFamily="34" charset="-122"/>
              <a:cs typeface="Microsoft YaHei UI" pitchFamily="34" charset="-120"/>
            </a:endParaRPr>
          </a:p>
        </p:txBody>
      </p:sp>
      <p:sp>
        <p:nvSpPr>
          <p:cNvPr id="27" name="Text 25"/>
          <p:cNvSpPr/>
          <p:nvPr/>
        </p:nvSpPr>
        <p:spPr>
          <a:xfrm>
            <a:off x="3619500" y="2204489"/>
            <a:ext cx="8572500" cy="434340"/>
          </a:xfrm>
          <a:prstGeom prst="rect">
            <a:avLst/>
          </a:prstGeom>
          <a:noFill/>
          <a:ln/>
        </p:spPr>
        <p:txBody>
          <a:bodyPr wrap="none" lIns="0" tIns="0" rIns="0" bIns="0" rtlCol="0" anchor="t"/>
          <a:lstStyle/>
          <a:p>
            <a:pPr algn="l" indent="0" marL="0">
              <a:buNone/>
            </a:pPr>
            <a:r>
              <a:rPr lang="en-US" sz="2850" b="1" dirty="0">
                <a:solidFill>
                  <a:srgbClr val="858D94"/>
                </a:solidFill>
                <a:latin typeface="Microsoft YaHei UI" pitchFamily="34" charset="0"/>
                <a:ea typeface="Microsoft YaHei" pitchFamily="34" charset="-122"/>
                <a:cs typeface="Microsoft YaHei UI" pitchFamily="34" charset="-120"/>
              </a:rPr>
              <a:t>0.85</a:t>
            </a:r>
            <a:endParaRPr lang="en-US" sz="2850" dirty="0">
              <a:latin typeface="Microsoft YaHei UI" pitchFamily="34" charset="0"/>
              <a:ea typeface="Microsoft YaHei" pitchFamily="34" charset="-122"/>
              <a:cs typeface="Microsoft YaHei UI" pitchFamily="34" charset="-120"/>
            </a:endParaRPr>
          </a:p>
        </p:txBody>
      </p:sp>
      <p:sp>
        <p:nvSpPr>
          <p:cNvPr id="28" name="Text 26"/>
          <p:cNvSpPr/>
          <p:nvPr/>
        </p:nvSpPr>
        <p:spPr>
          <a:xfrm>
            <a:off x="4487767" y="2424412"/>
            <a:ext cx="7704233" cy="160020"/>
          </a:xfrm>
          <a:prstGeom prst="rect">
            <a:avLst/>
          </a:prstGeom>
          <a:noFill/>
          <a:ln/>
        </p:spPr>
        <p:txBody>
          <a:bodyPr wrap="none" lIns="0" tIns="0" rIns="0" bIns="0" rtlCol="0" anchor="t"/>
          <a:lstStyle/>
          <a:p>
            <a:pPr algn="l" indent="0" marL="0">
              <a:buNone/>
            </a:pPr>
            <a:r>
              <a:rPr lang="en-US" sz="1050" dirty="0">
                <a:solidFill>
                  <a:srgbClr val="6C747A"/>
                </a:solidFill>
                <a:latin typeface="Microsoft YaHei UI" pitchFamily="34" charset="0"/>
                <a:ea typeface="Microsoft YaHei" pitchFamily="34" charset="-122"/>
                <a:cs typeface="Microsoft YaHei UI" pitchFamily="34" charset="-120"/>
              </a:rPr>
              <a:t>RMB/kWh</a:t>
            </a:r>
            <a:endParaRPr lang="en-US" sz="1050" dirty="0">
              <a:latin typeface="Microsoft YaHei UI" pitchFamily="34" charset="0"/>
              <a:ea typeface="Microsoft YaHei" pitchFamily="34" charset="-122"/>
              <a:cs typeface="Microsoft YaHei UI" pitchFamily="34" charset="-120"/>
            </a:endParaRPr>
          </a:p>
        </p:txBody>
      </p:sp>
      <p:sp>
        <p:nvSpPr>
          <p:cNvPr id="29" name="Shape 27"/>
          <p:cNvSpPr/>
          <p:nvPr/>
        </p:nvSpPr>
        <p:spPr>
          <a:xfrm>
            <a:off x="6147594" y="2419350"/>
            <a:ext cx="144463" cy="7739"/>
          </a:xfrm>
          <a:custGeom>
            <a:avLst/>
            <a:gdLst/>
            <a:ahLst/>
            <a:cxnLst/>
            <a:rect l="l" t="t" r="r" b="b"/>
            <a:pathLst>
              <a:path w="144463" h="7739">
                <a:moveTo>
                  <a:pt x="0" y="0"/>
                </a:moveTo>
                <a:lnTo>
                  <a:pt x="144463" y="0"/>
                </a:lnTo>
              </a:path>
            </a:pathLst>
          </a:custGeom>
          <a:noFill/>
          <a:ln w="20638">
            <a:solidFill>
              <a:srgbClr val="55606A"/>
            </a:solidFill>
            <a:prstDash val="solid"/>
          </a:ln>
        </p:spPr>
      </p:sp>
      <p:sp>
        <p:nvSpPr>
          <p:cNvPr id="30" name="Shape 28"/>
          <p:cNvSpPr/>
          <p:nvPr/>
        </p:nvSpPr>
        <p:spPr>
          <a:xfrm>
            <a:off x="6219825" y="2347119"/>
            <a:ext cx="72231" cy="144463"/>
          </a:xfrm>
          <a:custGeom>
            <a:avLst/>
            <a:gdLst/>
            <a:ahLst/>
            <a:cxnLst/>
            <a:rect l="l" t="t" r="r" b="b"/>
            <a:pathLst>
              <a:path w="72231" h="144463">
                <a:moveTo>
                  <a:pt x="0" y="0"/>
                </a:moveTo>
                <a:lnTo>
                  <a:pt x="72231" y="72231"/>
                </a:lnTo>
                <a:lnTo>
                  <a:pt x="0" y="144463"/>
                </a:lnTo>
              </a:path>
            </a:pathLst>
          </a:custGeom>
          <a:noFill/>
          <a:ln w="20638">
            <a:solidFill>
              <a:srgbClr val="55606A"/>
            </a:solidFill>
            <a:prstDash val="solid"/>
          </a:ln>
        </p:spPr>
      </p:sp>
      <p:sp>
        <p:nvSpPr>
          <p:cNvPr id="31" name="Text 29"/>
          <p:cNvSpPr/>
          <p:nvPr/>
        </p:nvSpPr>
        <p:spPr>
          <a:xfrm>
            <a:off x="6858000" y="2204489"/>
            <a:ext cx="5334000" cy="434340"/>
          </a:xfrm>
          <a:prstGeom prst="rect">
            <a:avLst/>
          </a:prstGeom>
          <a:noFill/>
          <a:ln/>
        </p:spPr>
        <p:txBody>
          <a:bodyPr wrap="none" lIns="0" tIns="0" rIns="0" bIns="0" rtlCol="0" anchor="t"/>
          <a:lstStyle/>
          <a:p>
            <a:pPr algn="l" indent="0" marL="0">
              <a:buNone/>
            </a:pPr>
            <a:r>
              <a:rPr lang="en-US" sz="2850" b="1" dirty="0">
                <a:solidFill>
                  <a:srgbClr val="0E3B53"/>
                </a:solidFill>
                <a:latin typeface="Microsoft YaHei UI" pitchFamily="34" charset="0"/>
                <a:ea typeface="Microsoft YaHei" pitchFamily="34" charset="-122"/>
                <a:cs typeface="Microsoft YaHei UI" pitchFamily="34" charset="-120"/>
              </a:rPr>
              <a:t>0.65</a:t>
            </a:r>
            <a:endParaRPr lang="en-US" sz="2850" dirty="0">
              <a:latin typeface="Microsoft YaHei UI" pitchFamily="34" charset="0"/>
              <a:ea typeface="Microsoft YaHei" pitchFamily="34" charset="-122"/>
              <a:cs typeface="Microsoft YaHei UI" pitchFamily="34" charset="-120"/>
            </a:endParaRPr>
          </a:p>
        </p:txBody>
      </p:sp>
      <p:sp>
        <p:nvSpPr>
          <p:cNvPr id="32" name="Text 30"/>
          <p:cNvSpPr/>
          <p:nvPr/>
        </p:nvSpPr>
        <p:spPr>
          <a:xfrm>
            <a:off x="7726267" y="2424412"/>
            <a:ext cx="4465733"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RMB/kWh</a:t>
            </a:r>
            <a:endParaRPr lang="en-US" sz="1050" dirty="0">
              <a:latin typeface="Microsoft YaHei UI" pitchFamily="34" charset="0"/>
              <a:ea typeface="Microsoft YaHei" pitchFamily="34" charset="-122"/>
              <a:cs typeface="Microsoft YaHei UI" pitchFamily="34" charset="-120"/>
            </a:endParaRPr>
          </a:p>
        </p:txBody>
      </p:sp>
      <p:sp>
        <p:nvSpPr>
          <p:cNvPr id="33" name="Shape 31"/>
          <p:cNvSpPr/>
          <p:nvPr/>
        </p:nvSpPr>
        <p:spPr>
          <a:xfrm>
            <a:off x="10108614" y="2305050"/>
            <a:ext cx="1285875" cy="247650"/>
          </a:xfrm>
          <a:prstGeom prst="roundRect">
            <a:avLst>
              <a:gd name="adj" fmla="val 50000"/>
            </a:avLst>
          </a:prstGeom>
          <a:solidFill>
            <a:srgbClr val="E6EDF1"/>
          </a:solidFill>
          <a:ln/>
        </p:spPr>
      </p:sp>
      <p:sp>
        <p:nvSpPr>
          <p:cNvPr id="34" name="Text 32"/>
          <p:cNvSpPr/>
          <p:nvPr/>
        </p:nvSpPr>
        <p:spPr>
          <a:xfrm>
            <a:off x="9311103" y="2357375"/>
            <a:ext cx="2880897" cy="148590"/>
          </a:xfrm>
          <a:prstGeom prst="rect">
            <a:avLst/>
          </a:prstGeom>
          <a:noFill/>
          <a:ln/>
        </p:spPr>
        <p:txBody>
          <a:bodyPr wrap="none" lIns="0" tIns="0" rIns="0" bIns="0" rtlCol="0" anchor="t"/>
          <a:lstStyle/>
          <a:p>
            <a:pPr algn="ctr" indent="0" marL="0">
              <a:buNone/>
            </a:pPr>
            <a:r>
              <a:rPr lang="en-US" sz="975" b="1" dirty="0">
                <a:solidFill>
                  <a:srgbClr val="0E3B53"/>
                </a:solidFill>
                <a:latin typeface="Microsoft YaHei UI" pitchFamily="34" charset="0"/>
                <a:ea typeface="Microsoft YaHei" pitchFamily="34" charset="-122"/>
                <a:cs typeface="Microsoft YaHei UI" pitchFamily="34" charset="-120"/>
              </a:rPr>
              <a:t>Down about 25%</a:t>
            </a:r>
            <a:endParaRPr lang="en-US" sz="975" dirty="0">
              <a:latin typeface="Microsoft YaHei UI" pitchFamily="34" charset="0"/>
              <a:ea typeface="Microsoft YaHei" pitchFamily="34" charset="-122"/>
              <a:cs typeface="Microsoft YaHei UI" pitchFamily="34" charset="-120"/>
            </a:endParaRPr>
          </a:p>
        </p:txBody>
      </p:sp>
      <p:sp>
        <p:nvSpPr>
          <p:cNvPr id="35" name="Shape 33"/>
          <p:cNvSpPr/>
          <p:nvPr/>
        </p:nvSpPr>
        <p:spPr>
          <a:xfrm>
            <a:off x="609600" y="2971800"/>
            <a:ext cx="10782300" cy="9525"/>
          </a:xfrm>
          <a:prstGeom prst="rect">
            <a:avLst/>
          </a:prstGeom>
          <a:solidFill>
            <a:srgbClr val="E2DDD4"/>
          </a:solidFill>
          <a:ln/>
        </p:spPr>
      </p:sp>
      <p:sp>
        <p:nvSpPr>
          <p:cNvPr id="36" name="Shape 34"/>
          <p:cNvSpPr/>
          <p:nvPr/>
        </p:nvSpPr>
        <p:spPr>
          <a:xfrm>
            <a:off x="749300" y="3318669"/>
            <a:ext cx="52388" cy="52388"/>
          </a:xfrm>
          <a:custGeom>
            <a:avLst/>
            <a:gdLst/>
            <a:ahLst/>
            <a:cxnLst/>
            <a:rect l="l" t="t" r="r" b="b"/>
            <a:pathLst>
              <a:path w="52388" h="52388">
                <a:moveTo>
                  <a:pt x="0" y="0"/>
                </a:moveTo>
                <a:lnTo>
                  <a:pt x="52388" y="0"/>
                </a:lnTo>
                <a:lnTo>
                  <a:pt x="52388" y="52388"/>
                </a:lnTo>
              </a:path>
            </a:pathLst>
          </a:custGeom>
          <a:noFill/>
          <a:ln w="17463">
            <a:solidFill>
              <a:srgbClr val="0E3B53"/>
            </a:solidFill>
            <a:prstDash val="solid"/>
          </a:ln>
        </p:spPr>
      </p:sp>
      <p:sp>
        <p:nvSpPr>
          <p:cNvPr id="37" name="Shape 35"/>
          <p:cNvSpPr/>
          <p:nvPr/>
        </p:nvSpPr>
        <p:spPr>
          <a:xfrm>
            <a:off x="627063" y="3318669"/>
            <a:ext cx="174625" cy="87313"/>
          </a:xfrm>
          <a:custGeom>
            <a:avLst/>
            <a:gdLst/>
            <a:ahLst/>
            <a:cxnLst/>
            <a:rect l="l" t="t" r="r" b="b"/>
            <a:pathLst>
              <a:path w="174625" h="87313">
                <a:moveTo>
                  <a:pt x="174625" y="0"/>
                </a:moveTo>
                <a:lnTo>
                  <a:pt x="100409" y="74216"/>
                </a:lnTo>
                <a:lnTo>
                  <a:pt x="56753" y="30559"/>
                </a:lnTo>
                <a:lnTo>
                  <a:pt x="0" y="87313"/>
                </a:lnTo>
              </a:path>
            </a:pathLst>
          </a:custGeom>
          <a:noFill/>
          <a:ln w="17463">
            <a:solidFill>
              <a:srgbClr val="0E3B53"/>
            </a:solidFill>
            <a:prstDash val="solid"/>
          </a:ln>
        </p:spPr>
      </p:sp>
      <p:sp>
        <p:nvSpPr>
          <p:cNvPr id="38" name="Text 36"/>
          <p:cNvSpPr/>
          <p:nvPr/>
        </p:nvSpPr>
        <p:spPr>
          <a:xfrm>
            <a:off x="933450" y="3235483"/>
            <a:ext cx="11258550" cy="205740"/>
          </a:xfrm>
          <a:prstGeom prst="rect">
            <a:avLst/>
          </a:prstGeom>
          <a:noFill/>
          <a:ln/>
        </p:spPr>
        <p:txBody>
          <a:bodyPr wrap="none" lIns="0" tIns="0" rIns="0" bIns="0" rtlCol="0" anchor="t"/>
          <a:lstStyle/>
          <a:p>
            <a:pPr algn="l" indent="0" marL="0">
              <a:buNone/>
            </a:pPr>
            <a:r>
              <a:rPr lang="en-US" sz="1350" b="1" dirty="0">
                <a:solidFill>
                  <a:srgbClr val="14212B"/>
                </a:solidFill>
                <a:latin typeface="Microsoft YaHei UI" pitchFamily="34" charset="0"/>
                <a:ea typeface="Microsoft YaHei" pitchFamily="34" charset="-122"/>
                <a:cs typeface="Microsoft YaHei UI" pitchFamily="34" charset="-120"/>
              </a:rPr>
              <a:t>2-hour system bid price</a:t>
            </a:r>
            <a:endParaRPr lang="en-US" sz="1350" dirty="0">
              <a:latin typeface="Microsoft YaHei UI" pitchFamily="34" charset="0"/>
              <a:ea typeface="Microsoft YaHei" pitchFamily="34" charset="-122"/>
              <a:cs typeface="Microsoft YaHei UI" pitchFamily="34" charset="-120"/>
            </a:endParaRPr>
          </a:p>
        </p:txBody>
      </p:sp>
      <p:sp>
        <p:nvSpPr>
          <p:cNvPr id="39" name="Text 37"/>
          <p:cNvSpPr/>
          <p:nvPr/>
        </p:nvSpPr>
        <p:spPr>
          <a:xfrm>
            <a:off x="933450" y="3519064"/>
            <a:ext cx="1125855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CNESA, H1 averages, mostly large systems,</a:t>
            </a:r>
            <a:endParaRPr lang="en-US" sz="900" dirty="0">
              <a:latin typeface="Microsoft YaHei UI" pitchFamily="34" charset="0"/>
              <a:ea typeface="Microsoft YaHei" pitchFamily="34" charset="-122"/>
              <a:cs typeface="Microsoft YaHei UI" pitchFamily="34" charset="-120"/>
            </a:endParaRPr>
          </a:p>
        </p:txBody>
      </p:sp>
      <p:sp>
        <p:nvSpPr>
          <p:cNvPr id="40" name="Text 38"/>
          <p:cNvSpPr/>
          <p:nvPr/>
        </p:nvSpPr>
        <p:spPr>
          <a:xfrm>
            <a:off x="933450" y="3680989"/>
            <a:ext cx="1125855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2025 derived</a:t>
            </a:r>
            <a:endParaRPr lang="en-US" sz="900" dirty="0">
              <a:latin typeface="Microsoft YaHei UI" pitchFamily="34" charset="0"/>
              <a:ea typeface="Microsoft YaHei" pitchFamily="34" charset="-122"/>
              <a:cs typeface="Microsoft YaHei UI" pitchFamily="34" charset="-120"/>
            </a:endParaRPr>
          </a:p>
        </p:txBody>
      </p:sp>
      <p:sp>
        <p:nvSpPr>
          <p:cNvPr id="41" name="Text 39"/>
          <p:cNvSpPr/>
          <p:nvPr/>
        </p:nvSpPr>
        <p:spPr>
          <a:xfrm>
            <a:off x="3619500" y="3233189"/>
            <a:ext cx="8572500" cy="434340"/>
          </a:xfrm>
          <a:prstGeom prst="rect">
            <a:avLst/>
          </a:prstGeom>
          <a:noFill/>
          <a:ln/>
        </p:spPr>
        <p:txBody>
          <a:bodyPr wrap="none" lIns="0" tIns="0" rIns="0" bIns="0" rtlCol="0" anchor="t"/>
          <a:lstStyle/>
          <a:p>
            <a:pPr algn="l" indent="0" marL="0">
              <a:buNone/>
            </a:pPr>
            <a:r>
              <a:rPr lang="en-US" sz="2850" b="1" dirty="0">
                <a:solidFill>
                  <a:srgbClr val="858D94"/>
                </a:solidFill>
                <a:latin typeface="Microsoft YaHei UI" pitchFamily="34" charset="0"/>
                <a:ea typeface="Microsoft YaHei" pitchFamily="34" charset="-122"/>
                <a:cs typeface="Microsoft YaHei UI" pitchFamily="34" charset="-120"/>
              </a:rPr>
              <a:t>553</a:t>
            </a:r>
            <a:endParaRPr lang="en-US" sz="2850" dirty="0">
              <a:latin typeface="Microsoft YaHei UI" pitchFamily="34" charset="0"/>
              <a:ea typeface="Microsoft YaHei" pitchFamily="34" charset="-122"/>
              <a:cs typeface="Microsoft YaHei UI" pitchFamily="34" charset="-120"/>
            </a:endParaRPr>
          </a:p>
        </p:txBody>
      </p:sp>
      <p:sp>
        <p:nvSpPr>
          <p:cNvPr id="42" name="Text 40"/>
          <p:cNvSpPr/>
          <p:nvPr/>
        </p:nvSpPr>
        <p:spPr>
          <a:xfrm>
            <a:off x="4384394" y="3453112"/>
            <a:ext cx="7807606" cy="160020"/>
          </a:xfrm>
          <a:prstGeom prst="rect">
            <a:avLst/>
          </a:prstGeom>
          <a:noFill/>
          <a:ln/>
        </p:spPr>
        <p:txBody>
          <a:bodyPr wrap="none" lIns="0" tIns="0" rIns="0" bIns="0" rtlCol="0" anchor="t"/>
          <a:lstStyle/>
          <a:p>
            <a:pPr algn="l" indent="0" marL="0">
              <a:buNone/>
            </a:pPr>
            <a:r>
              <a:rPr lang="en-US" sz="1050" dirty="0">
                <a:solidFill>
                  <a:srgbClr val="6C747A"/>
                </a:solidFill>
                <a:latin typeface="Microsoft YaHei UI" pitchFamily="34" charset="0"/>
                <a:ea typeface="Microsoft YaHei" pitchFamily="34" charset="-122"/>
                <a:cs typeface="Microsoft YaHei UI" pitchFamily="34" charset="-120"/>
              </a:rPr>
              <a:t>RMB/kWh</a:t>
            </a:r>
            <a:endParaRPr lang="en-US" sz="1050" dirty="0">
              <a:latin typeface="Microsoft YaHei UI" pitchFamily="34" charset="0"/>
              <a:ea typeface="Microsoft YaHei" pitchFamily="34" charset="-122"/>
              <a:cs typeface="Microsoft YaHei UI" pitchFamily="34" charset="-120"/>
            </a:endParaRPr>
          </a:p>
        </p:txBody>
      </p:sp>
      <p:sp>
        <p:nvSpPr>
          <p:cNvPr id="43" name="Shape 41"/>
          <p:cNvSpPr/>
          <p:nvPr/>
        </p:nvSpPr>
        <p:spPr>
          <a:xfrm>
            <a:off x="6147594" y="3448050"/>
            <a:ext cx="144463" cy="7739"/>
          </a:xfrm>
          <a:custGeom>
            <a:avLst/>
            <a:gdLst/>
            <a:ahLst/>
            <a:cxnLst/>
            <a:rect l="l" t="t" r="r" b="b"/>
            <a:pathLst>
              <a:path w="144463" h="7739">
                <a:moveTo>
                  <a:pt x="0" y="0"/>
                </a:moveTo>
                <a:lnTo>
                  <a:pt x="144463" y="0"/>
                </a:lnTo>
              </a:path>
            </a:pathLst>
          </a:custGeom>
          <a:noFill/>
          <a:ln w="20638">
            <a:solidFill>
              <a:srgbClr val="55606A"/>
            </a:solidFill>
            <a:prstDash val="solid"/>
          </a:ln>
        </p:spPr>
      </p:sp>
      <p:sp>
        <p:nvSpPr>
          <p:cNvPr id="44" name="Shape 42"/>
          <p:cNvSpPr/>
          <p:nvPr/>
        </p:nvSpPr>
        <p:spPr>
          <a:xfrm>
            <a:off x="6219825" y="3375819"/>
            <a:ext cx="72231" cy="144463"/>
          </a:xfrm>
          <a:custGeom>
            <a:avLst/>
            <a:gdLst/>
            <a:ahLst/>
            <a:cxnLst/>
            <a:rect l="l" t="t" r="r" b="b"/>
            <a:pathLst>
              <a:path w="72231" h="144463">
                <a:moveTo>
                  <a:pt x="0" y="0"/>
                </a:moveTo>
                <a:lnTo>
                  <a:pt x="72231" y="72231"/>
                </a:lnTo>
                <a:lnTo>
                  <a:pt x="0" y="144463"/>
                </a:lnTo>
              </a:path>
            </a:pathLst>
          </a:custGeom>
          <a:noFill/>
          <a:ln w="20638">
            <a:solidFill>
              <a:srgbClr val="55606A"/>
            </a:solidFill>
            <a:prstDash val="solid"/>
          </a:ln>
        </p:spPr>
      </p:sp>
      <p:sp>
        <p:nvSpPr>
          <p:cNvPr id="45" name="Text 43"/>
          <p:cNvSpPr/>
          <p:nvPr/>
        </p:nvSpPr>
        <p:spPr>
          <a:xfrm>
            <a:off x="6858000" y="3233189"/>
            <a:ext cx="5334000" cy="434340"/>
          </a:xfrm>
          <a:prstGeom prst="rect">
            <a:avLst/>
          </a:prstGeom>
          <a:noFill/>
          <a:ln/>
        </p:spPr>
        <p:txBody>
          <a:bodyPr wrap="none" lIns="0" tIns="0" rIns="0" bIns="0" rtlCol="0" anchor="t"/>
          <a:lstStyle/>
          <a:p>
            <a:pPr algn="l" indent="0" marL="0">
              <a:buNone/>
            </a:pPr>
            <a:r>
              <a:rPr lang="en-US" sz="2850" b="1" dirty="0">
                <a:solidFill>
                  <a:srgbClr val="0E3B53"/>
                </a:solidFill>
                <a:latin typeface="Microsoft YaHei UI" pitchFamily="34" charset="0"/>
                <a:ea typeface="Microsoft YaHei" pitchFamily="34" charset="-122"/>
                <a:cs typeface="Microsoft YaHei UI" pitchFamily="34" charset="-120"/>
              </a:rPr>
              <a:t>599.3</a:t>
            </a:r>
            <a:endParaRPr lang="en-US" sz="2850" dirty="0">
              <a:latin typeface="Microsoft YaHei UI" pitchFamily="34" charset="0"/>
              <a:ea typeface="Microsoft YaHei" pitchFamily="34" charset="-122"/>
              <a:cs typeface="Microsoft YaHei UI" pitchFamily="34" charset="-120"/>
            </a:endParaRPr>
          </a:p>
        </p:txBody>
      </p:sp>
      <p:sp>
        <p:nvSpPr>
          <p:cNvPr id="46" name="Text 44"/>
          <p:cNvSpPr/>
          <p:nvPr/>
        </p:nvSpPr>
        <p:spPr>
          <a:xfrm>
            <a:off x="7949481" y="3453112"/>
            <a:ext cx="4242519"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RMB/kWh</a:t>
            </a:r>
            <a:endParaRPr lang="en-US" sz="1050" dirty="0">
              <a:latin typeface="Microsoft YaHei UI" pitchFamily="34" charset="0"/>
              <a:ea typeface="Microsoft YaHei" pitchFamily="34" charset="-122"/>
              <a:cs typeface="Microsoft YaHei UI" pitchFamily="34" charset="-120"/>
            </a:endParaRPr>
          </a:p>
        </p:txBody>
      </p:sp>
      <p:sp>
        <p:nvSpPr>
          <p:cNvPr id="47" name="Shape 45"/>
          <p:cNvSpPr/>
          <p:nvPr/>
        </p:nvSpPr>
        <p:spPr>
          <a:xfrm>
            <a:off x="10663461" y="3333750"/>
            <a:ext cx="723900" cy="247650"/>
          </a:xfrm>
          <a:prstGeom prst="roundRect">
            <a:avLst>
              <a:gd name="adj" fmla="val 50000"/>
            </a:avLst>
          </a:prstGeom>
          <a:solidFill>
            <a:srgbClr val="E6EDF1"/>
          </a:solidFill>
          <a:ln/>
        </p:spPr>
      </p:sp>
      <p:sp>
        <p:nvSpPr>
          <p:cNvPr id="48" name="Text 46"/>
          <p:cNvSpPr/>
          <p:nvPr/>
        </p:nvSpPr>
        <p:spPr>
          <a:xfrm>
            <a:off x="9858823" y="3386075"/>
            <a:ext cx="2333177" cy="148590"/>
          </a:xfrm>
          <a:prstGeom prst="rect">
            <a:avLst/>
          </a:prstGeom>
          <a:noFill/>
          <a:ln/>
        </p:spPr>
        <p:txBody>
          <a:bodyPr wrap="none" lIns="0" tIns="0" rIns="0" bIns="0" rtlCol="0" anchor="t"/>
          <a:lstStyle/>
          <a:p>
            <a:pPr algn="ctr" indent="0" marL="0">
              <a:buNone/>
            </a:pPr>
            <a:r>
              <a:rPr lang="en-US" sz="975" b="1" dirty="0">
                <a:solidFill>
                  <a:srgbClr val="0E3B53"/>
                </a:solidFill>
                <a:latin typeface="Microsoft YaHei UI" pitchFamily="34" charset="0"/>
                <a:ea typeface="Microsoft YaHei" pitchFamily="34" charset="-122"/>
                <a:cs typeface="Microsoft YaHei UI" pitchFamily="34" charset="-120"/>
              </a:rPr>
              <a:t>Up 8.3%</a:t>
            </a:r>
            <a:endParaRPr lang="en-US" sz="975" dirty="0">
              <a:latin typeface="Microsoft YaHei UI" pitchFamily="34" charset="0"/>
              <a:ea typeface="Microsoft YaHei" pitchFamily="34" charset="-122"/>
              <a:cs typeface="Microsoft YaHei UI" pitchFamily="34" charset="-120"/>
            </a:endParaRPr>
          </a:p>
        </p:txBody>
      </p:sp>
      <p:sp>
        <p:nvSpPr>
          <p:cNvPr id="49" name="Shape 47"/>
          <p:cNvSpPr/>
          <p:nvPr/>
        </p:nvSpPr>
        <p:spPr>
          <a:xfrm>
            <a:off x="609600" y="4000500"/>
            <a:ext cx="10782300" cy="9525"/>
          </a:xfrm>
          <a:prstGeom prst="rect">
            <a:avLst/>
          </a:prstGeom>
          <a:solidFill>
            <a:srgbClr val="E2DDD4"/>
          </a:solidFill>
          <a:ln/>
        </p:spPr>
      </p:sp>
      <p:sp>
        <p:nvSpPr>
          <p:cNvPr id="50" name="Shape 48"/>
          <p:cNvSpPr/>
          <p:nvPr/>
        </p:nvSpPr>
        <p:spPr>
          <a:xfrm>
            <a:off x="627063" y="4303713"/>
            <a:ext cx="174625" cy="174625"/>
          </a:xfrm>
          <a:prstGeom prst="ellipse">
            <a:avLst/>
          </a:prstGeom>
          <a:noFill/>
          <a:ln w="17463">
            <a:solidFill>
              <a:srgbClr val="0E3B53"/>
            </a:solidFill>
            <a:prstDash val="solid"/>
          </a:ln>
        </p:spPr>
      </p:sp>
      <p:sp>
        <p:nvSpPr>
          <p:cNvPr id="51" name="Shape 49"/>
          <p:cNvSpPr/>
          <p:nvPr/>
        </p:nvSpPr>
        <p:spPr>
          <a:xfrm>
            <a:off x="714375" y="4338638"/>
            <a:ext cx="34925" cy="69850"/>
          </a:xfrm>
          <a:custGeom>
            <a:avLst/>
            <a:gdLst/>
            <a:ahLst/>
            <a:cxnLst/>
            <a:rect l="l" t="t" r="r" b="b"/>
            <a:pathLst>
              <a:path w="34925" h="69850">
                <a:moveTo>
                  <a:pt x="0" y="0"/>
                </a:moveTo>
                <a:lnTo>
                  <a:pt x="0" y="52388"/>
                </a:lnTo>
                <a:lnTo>
                  <a:pt x="34925" y="69850"/>
                </a:lnTo>
              </a:path>
            </a:pathLst>
          </a:custGeom>
          <a:noFill/>
          <a:ln w="17463">
            <a:solidFill>
              <a:srgbClr val="0E3B53"/>
            </a:solidFill>
            <a:prstDash val="solid"/>
          </a:ln>
        </p:spPr>
      </p:sp>
      <p:sp>
        <p:nvSpPr>
          <p:cNvPr id="52" name="Text 50"/>
          <p:cNvSpPr/>
          <p:nvPr/>
        </p:nvSpPr>
        <p:spPr>
          <a:xfrm>
            <a:off x="933450" y="4264183"/>
            <a:ext cx="11258550" cy="205740"/>
          </a:xfrm>
          <a:prstGeom prst="rect">
            <a:avLst/>
          </a:prstGeom>
          <a:noFill/>
          <a:ln/>
        </p:spPr>
        <p:txBody>
          <a:bodyPr wrap="none" lIns="0" tIns="0" rIns="0" bIns="0" rtlCol="0" anchor="t"/>
          <a:lstStyle/>
          <a:p>
            <a:pPr algn="l" indent="0" marL="0">
              <a:buNone/>
            </a:pPr>
            <a:r>
              <a:rPr lang="en-US" sz="1350" b="1" dirty="0">
                <a:solidFill>
                  <a:srgbClr val="14212B"/>
                </a:solidFill>
                <a:latin typeface="Microsoft YaHei UI" pitchFamily="34" charset="0"/>
                <a:ea typeface="Microsoft YaHei" pitchFamily="34" charset="-122"/>
                <a:cs typeface="Microsoft YaHei UI" pitchFamily="34" charset="-120"/>
              </a:rPr>
              <a:t>Zhejiang storage payback</a:t>
            </a:r>
            <a:endParaRPr lang="en-US" sz="1350" dirty="0">
              <a:latin typeface="Microsoft YaHei UI" pitchFamily="34" charset="0"/>
              <a:ea typeface="Microsoft YaHei" pitchFamily="34" charset="-122"/>
              <a:cs typeface="Microsoft YaHei UI" pitchFamily="34" charset="-120"/>
            </a:endParaRPr>
          </a:p>
        </p:txBody>
      </p:sp>
      <p:sp>
        <p:nvSpPr>
          <p:cNvPr id="53" name="Text 51"/>
          <p:cNvSpPr/>
          <p:nvPr/>
        </p:nvSpPr>
        <p:spPr>
          <a:xfrm>
            <a:off x="933450" y="4547764"/>
            <a:ext cx="1125855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NRDC and CNESA estimate, before and after</a:t>
            </a:r>
            <a:endParaRPr lang="en-US" sz="900" dirty="0">
              <a:latin typeface="Microsoft YaHei UI" pitchFamily="34" charset="0"/>
              <a:ea typeface="Microsoft YaHei" pitchFamily="34" charset="-122"/>
              <a:cs typeface="Microsoft YaHei UI" pitchFamily="34" charset="-120"/>
            </a:endParaRPr>
          </a:p>
        </p:txBody>
      </p:sp>
      <p:sp>
        <p:nvSpPr>
          <p:cNvPr id="54" name="Text 52"/>
          <p:cNvSpPr/>
          <p:nvPr/>
        </p:nvSpPr>
        <p:spPr>
          <a:xfrm>
            <a:off x="933450" y="4709689"/>
            <a:ext cx="1125855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the change</a:t>
            </a:r>
            <a:endParaRPr lang="en-US" sz="900" dirty="0">
              <a:latin typeface="Microsoft YaHei UI" pitchFamily="34" charset="0"/>
              <a:ea typeface="Microsoft YaHei" pitchFamily="34" charset="-122"/>
              <a:cs typeface="Microsoft YaHei UI" pitchFamily="34" charset="-120"/>
            </a:endParaRPr>
          </a:p>
        </p:txBody>
      </p:sp>
      <p:sp>
        <p:nvSpPr>
          <p:cNvPr id="55" name="Text 53"/>
          <p:cNvSpPr/>
          <p:nvPr/>
        </p:nvSpPr>
        <p:spPr>
          <a:xfrm>
            <a:off x="3619500" y="4261889"/>
            <a:ext cx="8572500" cy="434340"/>
          </a:xfrm>
          <a:prstGeom prst="rect">
            <a:avLst/>
          </a:prstGeom>
          <a:noFill/>
          <a:ln/>
        </p:spPr>
        <p:txBody>
          <a:bodyPr wrap="none" lIns="0" tIns="0" rIns="0" bIns="0" rtlCol="0" anchor="t"/>
          <a:lstStyle/>
          <a:p>
            <a:pPr algn="l" indent="0" marL="0">
              <a:buNone/>
            </a:pPr>
            <a:r>
              <a:rPr lang="en-US" sz="2850" b="1" dirty="0">
                <a:solidFill>
                  <a:srgbClr val="858D94"/>
                </a:solidFill>
                <a:latin typeface="Microsoft YaHei UI" pitchFamily="34" charset="0"/>
                <a:ea typeface="Microsoft YaHei" pitchFamily="34" charset="-122"/>
                <a:cs typeface="Microsoft YaHei UI" pitchFamily="34" charset="-120"/>
              </a:rPr>
              <a:t>5.4</a:t>
            </a:r>
            <a:endParaRPr lang="en-US" sz="2850" dirty="0">
              <a:latin typeface="Microsoft YaHei UI" pitchFamily="34" charset="0"/>
              <a:ea typeface="Microsoft YaHei" pitchFamily="34" charset="-122"/>
              <a:cs typeface="Microsoft YaHei UI" pitchFamily="34" charset="-120"/>
            </a:endParaRPr>
          </a:p>
        </p:txBody>
      </p:sp>
      <p:sp>
        <p:nvSpPr>
          <p:cNvPr id="56" name="Text 54"/>
          <p:cNvSpPr/>
          <p:nvPr/>
        </p:nvSpPr>
        <p:spPr>
          <a:xfrm>
            <a:off x="4264552" y="4481812"/>
            <a:ext cx="7927448" cy="160020"/>
          </a:xfrm>
          <a:prstGeom prst="rect">
            <a:avLst/>
          </a:prstGeom>
          <a:noFill/>
          <a:ln/>
        </p:spPr>
        <p:txBody>
          <a:bodyPr wrap="none" lIns="0" tIns="0" rIns="0" bIns="0" rtlCol="0" anchor="t"/>
          <a:lstStyle/>
          <a:p>
            <a:pPr algn="l" indent="0" marL="0">
              <a:buNone/>
            </a:pPr>
            <a:r>
              <a:rPr lang="en-US" sz="1050" dirty="0">
                <a:solidFill>
                  <a:srgbClr val="6C747A"/>
                </a:solidFill>
                <a:latin typeface="Microsoft YaHei UI" pitchFamily="34" charset="0"/>
                <a:ea typeface="Microsoft YaHei" pitchFamily="34" charset="-122"/>
                <a:cs typeface="Microsoft YaHei UI" pitchFamily="34" charset="-120"/>
              </a:rPr>
              <a:t>yrs</a:t>
            </a:r>
            <a:endParaRPr lang="en-US" sz="1050" dirty="0">
              <a:latin typeface="Microsoft YaHei UI" pitchFamily="34" charset="0"/>
              <a:ea typeface="Microsoft YaHei" pitchFamily="34" charset="-122"/>
              <a:cs typeface="Microsoft YaHei UI" pitchFamily="34" charset="-120"/>
            </a:endParaRPr>
          </a:p>
        </p:txBody>
      </p:sp>
      <p:sp>
        <p:nvSpPr>
          <p:cNvPr id="57" name="Shape 55"/>
          <p:cNvSpPr/>
          <p:nvPr/>
        </p:nvSpPr>
        <p:spPr>
          <a:xfrm>
            <a:off x="6147594" y="4476750"/>
            <a:ext cx="144463" cy="7739"/>
          </a:xfrm>
          <a:custGeom>
            <a:avLst/>
            <a:gdLst/>
            <a:ahLst/>
            <a:cxnLst/>
            <a:rect l="l" t="t" r="r" b="b"/>
            <a:pathLst>
              <a:path w="144463" h="7739">
                <a:moveTo>
                  <a:pt x="0" y="0"/>
                </a:moveTo>
                <a:lnTo>
                  <a:pt x="144463" y="0"/>
                </a:lnTo>
              </a:path>
            </a:pathLst>
          </a:custGeom>
          <a:noFill/>
          <a:ln w="20638">
            <a:solidFill>
              <a:srgbClr val="55606A"/>
            </a:solidFill>
            <a:prstDash val="solid"/>
          </a:ln>
        </p:spPr>
      </p:sp>
      <p:sp>
        <p:nvSpPr>
          <p:cNvPr id="58" name="Shape 56"/>
          <p:cNvSpPr/>
          <p:nvPr/>
        </p:nvSpPr>
        <p:spPr>
          <a:xfrm>
            <a:off x="6219825" y="4404519"/>
            <a:ext cx="72231" cy="144463"/>
          </a:xfrm>
          <a:custGeom>
            <a:avLst/>
            <a:gdLst/>
            <a:ahLst/>
            <a:cxnLst/>
            <a:rect l="l" t="t" r="r" b="b"/>
            <a:pathLst>
              <a:path w="72231" h="144463">
                <a:moveTo>
                  <a:pt x="0" y="0"/>
                </a:moveTo>
                <a:lnTo>
                  <a:pt x="72231" y="72231"/>
                </a:lnTo>
                <a:lnTo>
                  <a:pt x="0" y="144463"/>
                </a:lnTo>
              </a:path>
            </a:pathLst>
          </a:custGeom>
          <a:noFill/>
          <a:ln w="20638">
            <a:solidFill>
              <a:srgbClr val="55606A"/>
            </a:solidFill>
            <a:prstDash val="solid"/>
          </a:ln>
        </p:spPr>
      </p:sp>
      <p:sp>
        <p:nvSpPr>
          <p:cNvPr id="59" name="Text 57"/>
          <p:cNvSpPr/>
          <p:nvPr/>
        </p:nvSpPr>
        <p:spPr>
          <a:xfrm>
            <a:off x="6858000" y="4261889"/>
            <a:ext cx="5334000" cy="434340"/>
          </a:xfrm>
          <a:prstGeom prst="rect">
            <a:avLst/>
          </a:prstGeom>
          <a:noFill/>
          <a:ln/>
        </p:spPr>
        <p:txBody>
          <a:bodyPr wrap="none" lIns="0" tIns="0" rIns="0" bIns="0" rtlCol="0" anchor="t"/>
          <a:lstStyle/>
          <a:p>
            <a:pPr algn="l" indent="0" marL="0">
              <a:buNone/>
            </a:pPr>
            <a:r>
              <a:rPr lang="en-US" sz="2850" b="1" dirty="0">
                <a:solidFill>
                  <a:srgbClr val="B8412C"/>
                </a:solidFill>
                <a:latin typeface="Microsoft YaHei UI" pitchFamily="34" charset="0"/>
                <a:ea typeface="Microsoft YaHei" pitchFamily="34" charset="-122"/>
                <a:cs typeface="Microsoft YaHei UI" pitchFamily="34" charset="-120"/>
              </a:rPr>
              <a:t>9.1</a:t>
            </a:r>
            <a:endParaRPr lang="en-US" sz="2850" dirty="0">
              <a:latin typeface="Microsoft YaHei UI" pitchFamily="34" charset="0"/>
              <a:ea typeface="Microsoft YaHei" pitchFamily="34" charset="-122"/>
              <a:cs typeface="Microsoft YaHei UI" pitchFamily="34" charset="-120"/>
            </a:endParaRPr>
          </a:p>
        </p:txBody>
      </p:sp>
      <p:sp>
        <p:nvSpPr>
          <p:cNvPr id="60" name="Text 58"/>
          <p:cNvSpPr/>
          <p:nvPr/>
        </p:nvSpPr>
        <p:spPr>
          <a:xfrm>
            <a:off x="7503052" y="4481812"/>
            <a:ext cx="4688948"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yrs</a:t>
            </a:r>
            <a:endParaRPr lang="en-US" sz="1050" dirty="0">
              <a:latin typeface="Microsoft YaHei UI" pitchFamily="34" charset="0"/>
              <a:ea typeface="Microsoft YaHei" pitchFamily="34" charset="-122"/>
              <a:cs typeface="Microsoft YaHei UI" pitchFamily="34" charset="-120"/>
            </a:endParaRPr>
          </a:p>
        </p:txBody>
      </p:sp>
      <p:sp>
        <p:nvSpPr>
          <p:cNvPr id="61" name="Shape 59"/>
          <p:cNvSpPr/>
          <p:nvPr/>
        </p:nvSpPr>
        <p:spPr>
          <a:xfrm>
            <a:off x="10048286" y="4362450"/>
            <a:ext cx="1343025" cy="247650"/>
          </a:xfrm>
          <a:prstGeom prst="roundRect">
            <a:avLst>
              <a:gd name="adj" fmla="val 50000"/>
            </a:avLst>
          </a:prstGeom>
          <a:solidFill>
            <a:srgbClr val="E6EDF1"/>
          </a:solidFill>
          <a:ln/>
        </p:spPr>
      </p:sp>
      <p:sp>
        <p:nvSpPr>
          <p:cNvPr id="62" name="Text 60"/>
          <p:cNvSpPr/>
          <p:nvPr/>
        </p:nvSpPr>
        <p:spPr>
          <a:xfrm>
            <a:off x="9247598" y="4414775"/>
            <a:ext cx="2944402" cy="148590"/>
          </a:xfrm>
          <a:prstGeom prst="rect">
            <a:avLst/>
          </a:prstGeom>
          <a:noFill/>
          <a:ln/>
        </p:spPr>
        <p:txBody>
          <a:bodyPr wrap="none" lIns="0" tIns="0" rIns="0" bIns="0" rtlCol="0" anchor="t"/>
          <a:lstStyle/>
          <a:p>
            <a:pPr algn="ctr" indent="0" marL="0">
              <a:buNone/>
            </a:pPr>
            <a:r>
              <a:rPr lang="en-US" sz="975" b="1" dirty="0">
                <a:solidFill>
                  <a:srgbClr val="0E3B53"/>
                </a:solidFill>
                <a:latin typeface="Microsoft YaHei UI" pitchFamily="34" charset="0"/>
                <a:ea typeface="Microsoft YaHei" pitchFamily="34" charset="-122"/>
                <a:cs typeface="Microsoft YaHei UI" pitchFamily="34" charset="-120"/>
              </a:rPr>
              <a:t>Research estimate</a:t>
            </a:r>
            <a:endParaRPr lang="en-US" sz="975" dirty="0">
              <a:latin typeface="Microsoft YaHei UI" pitchFamily="34" charset="0"/>
              <a:ea typeface="Microsoft YaHei" pitchFamily="34" charset="-122"/>
              <a:cs typeface="Microsoft YaHei UI" pitchFamily="34" charset="-120"/>
            </a:endParaRPr>
          </a:p>
        </p:txBody>
      </p:sp>
      <p:sp>
        <p:nvSpPr>
          <p:cNvPr id="63" name="Shape 61"/>
          <p:cNvSpPr/>
          <p:nvPr/>
        </p:nvSpPr>
        <p:spPr>
          <a:xfrm>
            <a:off x="609600" y="5029200"/>
            <a:ext cx="10782300" cy="9525"/>
          </a:xfrm>
          <a:prstGeom prst="rect">
            <a:avLst/>
          </a:prstGeom>
          <a:solidFill>
            <a:srgbClr val="E2DDD4"/>
          </a:solidFill>
          <a:ln/>
        </p:spPr>
      </p:sp>
      <p:sp>
        <p:nvSpPr>
          <p:cNvPr id="64" name="Shape 62"/>
          <p:cNvSpPr/>
          <p:nvPr/>
        </p:nvSpPr>
        <p:spPr>
          <a:xfrm>
            <a:off x="609600" y="5200650"/>
            <a:ext cx="10782300" cy="552450"/>
          </a:xfrm>
          <a:prstGeom prst="roundRect">
            <a:avLst>
              <a:gd name="adj" fmla="val 17241"/>
            </a:avLst>
          </a:prstGeom>
          <a:solidFill>
            <a:srgbClr val="F3F0EA"/>
          </a:solidFill>
          <a:ln/>
        </p:spPr>
      </p:sp>
      <p:sp>
        <p:nvSpPr>
          <p:cNvPr id="65" name="Shape 63"/>
          <p:cNvSpPr/>
          <p:nvPr/>
        </p:nvSpPr>
        <p:spPr>
          <a:xfrm>
            <a:off x="971550" y="5467350"/>
            <a:ext cx="57150" cy="57150"/>
          </a:xfrm>
          <a:custGeom>
            <a:avLst/>
            <a:gdLst/>
            <a:ahLst/>
            <a:cxnLst/>
            <a:rect l="l" t="t" r="r" b="b"/>
            <a:pathLst>
              <a:path w="57150" h="57150">
                <a:moveTo>
                  <a:pt x="0" y="57150"/>
                </a:moveTo>
                <a:lnTo>
                  <a:pt x="57150" y="57150"/>
                </a:lnTo>
                <a:lnTo>
                  <a:pt x="57150" y="0"/>
                </a:lnTo>
              </a:path>
            </a:pathLst>
          </a:custGeom>
          <a:noFill/>
          <a:ln w="19050">
            <a:solidFill>
              <a:srgbClr val="0E3B53"/>
            </a:solidFill>
            <a:prstDash val="solid"/>
          </a:ln>
        </p:spPr>
      </p:sp>
      <p:sp>
        <p:nvSpPr>
          <p:cNvPr id="66" name="Shape 64"/>
          <p:cNvSpPr/>
          <p:nvPr/>
        </p:nvSpPr>
        <p:spPr>
          <a:xfrm>
            <a:off x="838200" y="5429250"/>
            <a:ext cx="190500" cy="95250"/>
          </a:xfrm>
          <a:custGeom>
            <a:avLst/>
            <a:gdLst/>
            <a:ahLst/>
            <a:cxnLst/>
            <a:rect l="l" t="t" r="r" b="b"/>
            <a:pathLst>
              <a:path w="190500" h="95250">
                <a:moveTo>
                  <a:pt x="190500" y="95250"/>
                </a:moveTo>
                <a:lnTo>
                  <a:pt x="109538" y="14288"/>
                </a:lnTo>
                <a:lnTo>
                  <a:pt x="61912" y="61912"/>
                </a:lnTo>
                <a:lnTo>
                  <a:pt x="0" y="0"/>
                </a:lnTo>
              </a:path>
            </a:pathLst>
          </a:custGeom>
          <a:noFill/>
          <a:ln w="19050">
            <a:solidFill>
              <a:srgbClr val="0E3B53"/>
            </a:solidFill>
            <a:prstDash val="solid"/>
          </a:ln>
        </p:spPr>
      </p:sp>
      <p:sp>
        <p:nvSpPr>
          <p:cNvPr id="67" name="Text 65"/>
          <p:cNvSpPr/>
          <p:nvPr/>
        </p:nvSpPr>
        <p:spPr>
          <a:xfrm>
            <a:off x="1162050" y="5396573"/>
            <a:ext cx="11029950" cy="171450"/>
          </a:xfrm>
          <a:prstGeom prst="rect">
            <a:avLst/>
          </a:prstGeom>
          <a:noFill/>
          <a:ln/>
        </p:spPr>
        <p:txBody>
          <a:bodyPr wrap="none" lIns="0" tIns="0" rIns="0" bIns="0" rtlCol="0" anchor="t"/>
          <a:lstStyle/>
          <a:p>
            <a:pPr algn="l" indent="0" marL="0">
              <a:buNone/>
            </a:pPr>
            <a:r>
              <a:rPr lang="en-US" sz="1125" dirty="0">
                <a:solidFill>
                  <a:srgbClr val="14212B"/>
                </a:solidFill>
                <a:latin typeface="Microsoft YaHei UI" pitchFamily="34" charset="0"/>
                <a:ea typeface="Microsoft YaHei" pitchFamily="34" charset="-122"/>
                <a:cs typeface="Microsoft YaHei UI" pitchFamily="34" charset="-120"/>
              </a:rPr>
              <a:t>Customer-side storage added in Q1 2026 fell about 50% year on year. No subsidy counted: the only ones found have expired.</a:t>
            </a:r>
            <a:endParaRPr lang="en-US" sz="1125" dirty="0">
              <a:latin typeface="Microsoft YaHei UI" pitchFamily="34" charset="0"/>
              <a:ea typeface="Microsoft YaHei" pitchFamily="34" charset="-122"/>
              <a:cs typeface="Microsoft YaHei UI" pitchFamily="34" charset="-120"/>
            </a:endParaRPr>
          </a:p>
        </p:txBody>
      </p:sp>
      <p:sp>
        <p:nvSpPr>
          <p:cNvPr id="68" name="Text 66"/>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Source: CNESA (Yicai 2025-05-27, Xinhua 2026-06-01, 08-28), NRDC and CNESA (Jiemian 2025-12-17). Bid prices are H1 averages, mostly large-scale storage</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3" name="svg2pptx-gradient-s0009-0000"/>
          <p:cNvSpPr/>
          <p:nvPr/>
        </p:nvSpPr>
        <p:spPr>
          <a:xfrm>
            <a:off x="0" y="0"/>
            <a:ext cx="12192000" cy="6858000"/>
          </a:xfrm>
          <a:prstGeom prst="rect">
            <a:avLst/>
          </a:prstGeom>
          <a:gradFill rotWithShape="1">
            <a:gsLst>
              <a:gs pos="0">
                <a:srgbClr val="0E3B53">
                  <a:alpha val="96000"/>
                </a:srgbClr>
              </a:gs>
              <a:gs pos="46000">
                <a:srgbClr val="0E3B53">
                  <a:alpha val="86000"/>
                </a:srgbClr>
              </a:gs>
              <a:gs pos="82000">
                <a:srgbClr val="0E3B53">
                  <a:alpha val="25000"/>
                </a:srgbClr>
              </a:gs>
              <a:gs pos="100000">
                <a:srgbClr val="0E3B53">
                  <a:alpha val="10000"/>
                </a:srgbClr>
              </a:gs>
            </a:gsLst>
            <a:lin ang="0" scaled="1"/>
          </a:gradFill>
          <a:ln/>
        </p:spPr>
      </p:sp>
      <p:sp>
        <p:nvSpPr>
          <p:cNvPr id="4" name="Shape 1"/>
          <p:cNvSpPr/>
          <p:nvPr/>
        </p:nvSpPr>
        <p:spPr>
          <a:xfrm>
            <a:off x="11849100" y="11239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DDE4E7"/>
          </a:solidFill>
          <a:ln/>
        </p:spPr>
      </p:sp>
      <p:sp>
        <p:nvSpPr>
          <p:cNvPr id="5" name="Text 2"/>
          <p:cNvSpPr/>
          <p:nvPr/>
        </p:nvSpPr>
        <p:spPr>
          <a:xfrm rot="5400000">
            <a:off x="11696973" y="1487805"/>
            <a:ext cx="650136"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6" name="Shape 3"/>
          <p:cNvSpPr/>
          <p:nvPr/>
        </p:nvSpPr>
        <p:spPr>
          <a:xfrm>
            <a:off x="11849100" y="20574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DDE4E7"/>
          </a:solidFill>
          <a:ln/>
        </p:spPr>
      </p:sp>
      <p:sp>
        <p:nvSpPr>
          <p:cNvPr id="7" name="Text 4"/>
          <p:cNvSpPr/>
          <p:nvPr/>
        </p:nvSpPr>
        <p:spPr>
          <a:xfrm rot="5400000">
            <a:off x="11705982" y="2421255"/>
            <a:ext cx="632119"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b</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s</a:t>
            </a:r>
            <a:endParaRPr lang="en-US" sz="975" dirty="0">
              <a:latin typeface="Microsoft YaHei UI" pitchFamily="34" charset="0"/>
              <a:ea typeface="Microsoft YaHei" pitchFamily="34" charset="-122"/>
              <a:cs typeface="Microsoft YaHei UI" pitchFamily="34" charset="-120"/>
            </a:endParaRPr>
          </a:p>
        </p:txBody>
      </p:sp>
      <p:sp>
        <p:nvSpPr>
          <p:cNvPr id="8" name="Shape 5"/>
          <p:cNvSpPr/>
          <p:nvPr/>
        </p:nvSpPr>
        <p:spPr>
          <a:xfrm>
            <a:off x="11696700" y="299085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9" name="Text 6"/>
          <p:cNvSpPr/>
          <p:nvPr/>
        </p:nvSpPr>
        <p:spPr>
          <a:xfrm rot="5400000">
            <a:off x="11776149" y="3343275"/>
            <a:ext cx="339842"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P</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l</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a</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n</a:t>
            </a:r>
            <a:endParaRPr lang="en-US" sz="1125" dirty="0">
              <a:latin typeface="Microsoft YaHei UI" pitchFamily="34" charset="0"/>
              <a:ea typeface="Microsoft YaHei" pitchFamily="34" charset="-122"/>
              <a:cs typeface="Microsoft YaHei UI" pitchFamily="34" charset="-120"/>
            </a:endParaRPr>
          </a:p>
        </p:txBody>
      </p:sp>
      <p:sp>
        <p:nvSpPr>
          <p:cNvPr id="10" name="Shape 7"/>
          <p:cNvSpPr/>
          <p:nvPr/>
        </p:nvSpPr>
        <p:spPr>
          <a:xfrm>
            <a:off x="11849100" y="39243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DDE4E7"/>
          </a:solidFill>
          <a:ln/>
        </p:spPr>
      </p:sp>
      <p:sp>
        <p:nvSpPr>
          <p:cNvPr id="11" name="Text 8"/>
          <p:cNvSpPr/>
          <p:nvPr/>
        </p:nvSpPr>
        <p:spPr>
          <a:xfrm rot="5400000">
            <a:off x="11733476" y="4288155"/>
            <a:ext cx="577131"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v</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12" name="Shape 9"/>
          <p:cNvSpPr/>
          <p:nvPr/>
        </p:nvSpPr>
        <p:spPr>
          <a:xfrm>
            <a:off x="11849100" y="48577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DDE4E7"/>
          </a:solidFill>
          <a:ln/>
        </p:spPr>
      </p:sp>
      <p:sp>
        <p:nvSpPr>
          <p:cNvPr id="13" name="Text 10"/>
          <p:cNvSpPr/>
          <p:nvPr/>
        </p:nvSpPr>
        <p:spPr>
          <a:xfrm rot="5400000">
            <a:off x="11785708" y="5221605"/>
            <a:ext cx="472667"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4" name="Text 11"/>
          <p:cNvSpPr/>
          <p:nvPr/>
        </p:nvSpPr>
        <p:spPr>
          <a:xfrm>
            <a:off x="609600" y="1186386"/>
            <a:ext cx="11582400" cy="1371600"/>
          </a:xfrm>
          <a:prstGeom prst="rect">
            <a:avLst/>
          </a:prstGeom>
          <a:noFill/>
          <a:ln/>
        </p:spPr>
        <p:txBody>
          <a:bodyPr wrap="none" lIns="0" tIns="0" rIns="0" bIns="0" rtlCol="0" anchor="t"/>
          <a:lstStyle/>
          <a:p>
            <a:pPr algn="l" indent="0" marL="0">
              <a:buNone/>
            </a:pPr>
            <a:r>
              <a:rPr lang="en-US" sz="9000" b="1" spc="-150" kern="0" dirty="0">
                <a:solidFill>
                  <a:srgbClr val="C66756"/>
                </a:solidFill>
                <a:latin typeface="Microsoft YaHei UI" pitchFamily="34" charset="0"/>
                <a:ea typeface="Microsoft YaHei" pitchFamily="34" charset="-122"/>
                <a:cs typeface="Microsoft YaHei UI" pitchFamily="34" charset="-120"/>
              </a:rPr>
              <a:t>0</a:t>
            </a:r>
            <a:pPr algn="l" indent="0" marL="0">
              <a:buNone/>
            </a:pPr>
            <a:r>
              <a:rPr lang="en-US" sz="9000" b="1" dirty="0">
                <a:solidFill>
                  <a:srgbClr val="C66756"/>
                </a:solidFill>
                <a:latin typeface="Microsoft YaHei UI" pitchFamily="34" charset="0"/>
                <a:ea typeface="Microsoft YaHei" pitchFamily="34" charset="-122"/>
                <a:cs typeface="Microsoft YaHei UI" pitchFamily="34" charset="-120"/>
              </a:rPr>
              <a:t>2</a:t>
            </a:r>
            <a:endParaRPr lang="en-US" sz="9000" dirty="0">
              <a:latin typeface="Microsoft YaHei UI" pitchFamily="34" charset="0"/>
              <a:ea typeface="Microsoft YaHei" pitchFamily="34" charset="-122"/>
              <a:cs typeface="Microsoft YaHei UI" pitchFamily="34" charset="-120"/>
            </a:endParaRPr>
          </a:p>
        </p:txBody>
      </p:sp>
      <p:sp>
        <p:nvSpPr>
          <p:cNvPr id="15" name="Text 12"/>
          <p:cNvSpPr/>
          <p:nvPr/>
        </p:nvSpPr>
        <p:spPr>
          <a:xfrm>
            <a:off x="609600" y="2596585"/>
            <a:ext cx="11582400" cy="182880"/>
          </a:xfrm>
          <a:prstGeom prst="rect">
            <a:avLst/>
          </a:prstGeom>
          <a:noFill/>
          <a:ln/>
        </p:spPr>
        <p:txBody>
          <a:bodyPr wrap="none" lIns="0" tIns="0" rIns="0" bIns="0" rtlCol="0" anchor="t"/>
          <a:lstStyle/>
          <a:p>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P</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a</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r</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t</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 </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2</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 </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 </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P</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l</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a</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n</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 </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a</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n</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d</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 </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d</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e</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l</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i</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v</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e</a:t>
            </a:r>
            <a:pPr algn="l" indent="0" marL="0">
              <a:buNone/>
            </a:pPr>
            <a:r>
              <a:rPr lang="en-US" sz="1200" b="1" spc="150" kern="0" dirty="0">
                <a:solidFill>
                  <a:srgbClr val="BCC8CF"/>
                </a:solidFill>
                <a:latin typeface="Microsoft YaHei UI" pitchFamily="34" charset="0"/>
                <a:ea typeface="Microsoft YaHei" pitchFamily="34" charset="-122"/>
                <a:cs typeface="Microsoft YaHei UI" pitchFamily="34" charset="-120"/>
              </a:rPr>
              <a:t>r</a:t>
            </a:r>
            <a:pPr algn="l" indent="0" marL="0">
              <a:buNone/>
            </a:pPr>
            <a:r>
              <a:rPr lang="en-US" sz="1200" b="1" dirty="0">
                <a:solidFill>
                  <a:srgbClr val="BCC8CF"/>
                </a:solidFill>
                <a:latin typeface="Microsoft YaHei UI" pitchFamily="34" charset="0"/>
                <a:ea typeface="Microsoft YaHei" pitchFamily="34" charset="-122"/>
                <a:cs typeface="Microsoft YaHei UI" pitchFamily="34" charset="-120"/>
              </a:rPr>
              <a:t>y</a:t>
            </a:r>
            <a:endParaRPr lang="en-US" sz="1200" dirty="0">
              <a:latin typeface="Microsoft YaHei UI" pitchFamily="34" charset="0"/>
              <a:ea typeface="Microsoft YaHei" pitchFamily="34" charset="-122"/>
              <a:cs typeface="Microsoft YaHei UI" pitchFamily="34" charset="-120"/>
            </a:endParaRPr>
          </a:p>
        </p:txBody>
      </p:sp>
      <p:sp>
        <p:nvSpPr>
          <p:cNvPr id="16" name="Text 13"/>
          <p:cNvSpPr/>
          <p:nvPr/>
        </p:nvSpPr>
        <p:spPr>
          <a:xfrm>
            <a:off x="609600" y="2921033"/>
            <a:ext cx="11582400" cy="502920"/>
          </a:xfrm>
          <a:prstGeom prst="rect">
            <a:avLst/>
          </a:prstGeom>
          <a:noFill/>
          <a:ln/>
        </p:spPr>
        <p:txBody>
          <a:bodyPr wrap="none" lIns="0" tIns="0" rIns="0" bIns="0" rtlCol="0" anchor="t"/>
          <a:lstStyle/>
          <a:p>
            <a:pPr algn="l" indent="0" marL="0">
              <a:buNone/>
            </a:pPr>
            <a:r>
              <a:rPr lang="en-US" sz="3300" b="1" dirty="0">
                <a:solidFill>
                  <a:srgbClr val="FFFFFF"/>
                </a:solidFill>
                <a:latin typeface="Microsoft YaHei UI" pitchFamily="34" charset="0"/>
                <a:ea typeface="Microsoft YaHei" pitchFamily="34" charset="-122"/>
                <a:cs typeface="Microsoft YaHei UI" pitchFamily="34" charset="-120"/>
              </a:rPr>
              <a:t>Then the plan: what, who pays,</a:t>
            </a:r>
            <a:endParaRPr lang="en-US" sz="3300" dirty="0">
              <a:latin typeface="Microsoft YaHei UI" pitchFamily="34" charset="0"/>
              <a:ea typeface="Microsoft YaHei" pitchFamily="34" charset="-122"/>
              <a:cs typeface="Microsoft YaHei UI" pitchFamily="34" charset="-120"/>
            </a:endParaRPr>
          </a:p>
        </p:txBody>
      </p:sp>
      <p:sp>
        <p:nvSpPr>
          <p:cNvPr id="17" name="Text 14"/>
          <p:cNvSpPr/>
          <p:nvPr/>
        </p:nvSpPr>
        <p:spPr>
          <a:xfrm>
            <a:off x="609600" y="3492533"/>
            <a:ext cx="11582400" cy="502920"/>
          </a:xfrm>
          <a:prstGeom prst="rect">
            <a:avLst/>
          </a:prstGeom>
          <a:noFill/>
          <a:ln/>
        </p:spPr>
        <p:txBody>
          <a:bodyPr wrap="none" lIns="0" tIns="0" rIns="0" bIns="0" rtlCol="0" anchor="t"/>
          <a:lstStyle/>
          <a:p>
            <a:pPr algn="l" indent="0" marL="0">
              <a:buNone/>
            </a:pPr>
            <a:r>
              <a:rPr lang="en-US" sz="3300" b="1" dirty="0">
                <a:solidFill>
                  <a:srgbClr val="FFFFFF"/>
                </a:solidFill>
                <a:latin typeface="Microsoft YaHei UI" pitchFamily="34" charset="0"/>
                <a:ea typeface="Microsoft YaHei" pitchFamily="34" charset="-122"/>
                <a:cs typeface="Microsoft YaHei UI" pitchFamily="34" charset="-120"/>
              </a:rPr>
              <a:t>how it gets built</a:t>
            </a:r>
            <a:endParaRPr lang="en-US" sz="3300" dirty="0">
              <a:latin typeface="Microsoft YaHei UI" pitchFamily="34" charset="0"/>
              <a:ea typeface="Microsoft YaHei" pitchFamily="34" charset="-122"/>
              <a:cs typeface="Microsoft YaHei UI" pitchFamily="34" charset="-120"/>
            </a:endParaRPr>
          </a:p>
        </p:txBody>
      </p:sp>
      <p:sp>
        <p:nvSpPr>
          <p:cNvPr id="18" name="Text 15"/>
          <p:cNvSpPr/>
          <p:nvPr/>
        </p:nvSpPr>
        <p:spPr>
          <a:xfrm>
            <a:off x="609600" y="4405612"/>
            <a:ext cx="11582400" cy="160020"/>
          </a:xfrm>
          <a:prstGeom prst="rect">
            <a:avLst/>
          </a:prstGeom>
          <a:noFill/>
          <a:ln/>
        </p:spPr>
        <p:txBody>
          <a:bodyPr wrap="none" lIns="0" tIns="0" rIns="0" bIns="0" rtlCol="0" anchor="t"/>
          <a:lstStyle/>
          <a:p>
            <a:pPr algn="l" indent="0" marL="0">
              <a:buNone/>
            </a:pPr>
            <a:r>
              <a:rPr lang="en-US" sz="1050" b="1" dirty="0">
                <a:solidFill>
                  <a:srgbClr val="ADBCC5"/>
                </a:solidFill>
                <a:latin typeface="Microsoft YaHei UI" pitchFamily="34" charset="0"/>
                <a:ea typeface="Microsoft YaHei" pitchFamily="34" charset="-122"/>
                <a:cs typeface="Microsoft YaHei UI" pitchFamily="34" charset="-120"/>
              </a:rPr>
              <a:t>This part answers</a:t>
            </a:r>
            <a:endParaRPr lang="en-US" sz="1050" dirty="0">
              <a:latin typeface="Microsoft YaHei UI" pitchFamily="34" charset="0"/>
              <a:ea typeface="Microsoft YaHei" pitchFamily="34" charset="-122"/>
              <a:cs typeface="Microsoft YaHei UI" pitchFamily="34" charset="-120"/>
            </a:endParaRPr>
          </a:p>
        </p:txBody>
      </p:sp>
      <p:sp>
        <p:nvSpPr>
          <p:cNvPr id="19" name="Shape 16"/>
          <p:cNvSpPr/>
          <p:nvPr/>
        </p:nvSpPr>
        <p:spPr>
          <a:xfrm>
            <a:off x="627093" y="4760909"/>
            <a:ext cx="174739" cy="87319"/>
          </a:xfrm>
          <a:custGeom>
            <a:avLst/>
            <a:gdLst/>
            <a:ahLst/>
            <a:cxnLst/>
            <a:rect l="l" t="t" r="r" b="b"/>
            <a:pathLst>
              <a:path w="174739" h="87319">
                <a:moveTo>
                  <a:pt x="94529" y="1575"/>
                </a:moveTo>
                <a:arcTo hR="17463" wR="17463" stAng="17671159" swAng="-2942318"/>
                <a:lnTo>
                  <a:pt x="5209" y="35627"/>
                </a:lnTo>
                <a:arcTo hR="8731" wR="8731" stAng="14772344" swAng="-7944687"/>
                <a:lnTo>
                  <a:pt x="80123" y="85744"/>
                </a:lnTo>
                <a:arcTo hR="17463" wR="17463" stAng="6871159" swAng="-2942318"/>
                <a:lnTo>
                  <a:pt x="169531" y="51692"/>
                </a:lnTo>
                <a:arcTo hR="8731" wR="8731" stAng="3972344" swAng="-7944687"/>
                <a:close/>
              </a:path>
            </a:pathLst>
          </a:custGeom>
          <a:noFill/>
          <a:ln w="17463">
            <a:solidFill>
              <a:srgbClr val="FFFFFF"/>
            </a:solidFill>
            <a:prstDash val="solid"/>
          </a:ln>
        </p:spPr>
      </p:sp>
      <p:sp>
        <p:nvSpPr>
          <p:cNvPr id="20" name="Shape 17"/>
          <p:cNvSpPr/>
          <p:nvPr/>
        </p:nvSpPr>
        <p:spPr>
          <a:xfrm>
            <a:off x="627062" y="4848225"/>
            <a:ext cx="174625" cy="43640"/>
          </a:xfrm>
          <a:custGeom>
            <a:avLst/>
            <a:gdLst/>
            <a:ahLst/>
            <a:cxnLst/>
            <a:rect l="l" t="t" r="r" b="b"/>
            <a:pathLst>
              <a:path w="174625" h="43640">
                <a:moveTo>
                  <a:pt x="0" y="0"/>
                </a:moveTo>
                <a:arcTo hR="8731" wR="8731" stAng="10808507" swAng="-3918443"/>
                <a:lnTo>
                  <a:pt x="80153" y="42085"/>
                </a:lnTo>
                <a:arcTo hR="17463" wR="17463" stAng="6861719" swAng="-2923437"/>
                <a:lnTo>
                  <a:pt x="169474" y="8033"/>
                </a:lnTo>
                <a:arcTo hR="8731" wR="8731" stAng="3947828" swAng="-3974988"/>
              </a:path>
            </a:pathLst>
          </a:custGeom>
          <a:noFill/>
          <a:ln w="17463">
            <a:solidFill>
              <a:srgbClr val="FFFFFF"/>
            </a:solidFill>
            <a:prstDash val="solid"/>
          </a:ln>
        </p:spPr>
      </p:sp>
      <p:sp>
        <p:nvSpPr>
          <p:cNvPr id="21" name="Shape 18"/>
          <p:cNvSpPr/>
          <p:nvPr/>
        </p:nvSpPr>
        <p:spPr>
          <a:xfrm>
            <a:off x="627062" y="4891881"/>
            <a:ext cx="174625" cy="43640"/>
          </a:xfrm>
          <a:custGeom>
            <a:avLst/>
            <a:gdLst/>
            <a:ahLst/>
            <a:cxnLst/>
            <a:rect l="l" t="t" r="r" b="b"/>
            <a:pathLst>
              <a:path w="174625" h="43640">
                <a:moveTo>
                  <a:pt x="0" y="0"/>
                </a:moveTo>
                <a:arcTo hR="8731" wR="8731" stAng="10808507" swAng="-3918443"/>
                <a:lnTo>
                  <a:pt x="80153" y="42085"/>
                </a:lnTo>
                <a:arcTo hR="17463" wR="17463" stAng="6861719" swAng="-2923437"/>
                <a:lnTo>
                  <a:pt x="169474" y="8033"/>
                </a:lnTo>
                <a:arcTo hR="8731" wR="8731" stAng="3947828" swAng="-3974988"/>
              </a:path>
            </a:pathLst>
          </a:custGeom>
          <a:noFill/>
          <a:ln w="17463">
            <a:solidFill>
              <a:srgbClr val="FFFFFF"/>
            </a:solidFill>
            <a:prstDash val="solid"/>
          </a:ln>
        </p:spPr>
      </p:sp>
      <p:sp>
        <p:nvSpPr>
          <p:cNvPr id="22" name="Text 19"/>
          <p:cNvSpPr/>
          <p:nvPr/>
        </p:nvSpPr>
        <p:spPr>
          <a:xfrm>
            <a:off x="952500" y="4750319"/>
            <a:ext cx="11239500" cy="217170"/>
          </a:xfrm>
          <a:prstGeom prst="rect">
            <a:avLst/>
          </a:prstGeom>
          <a:noFill/>
          <a:ln/>
        </p:spPr>
        <p:txBody>
          <a:bodyPr wrap="none" lIns="0" tIns="0" rIns="0" bIns="0" rtlCol="0" anchor="t"/>
          <a:lstStyle/>
          <a:p>
            <a:pPr algn="l" indent="0" marL="0">
              <a:buNone/>
            </a:pPr>
            <a:r>
              <a:rPr lang="en-US" sz="1425" dirty="0">
                <a:solidFill>
                  <a:srgbClr val="FFFFFF"/>
                </a:solidFill>
                <a:latin typeface="Microsoft YaHei UI" pitchFamily="34" charset="0"/>
                <a:ea typeface="Microsoft YaHei" pitchFamily="34" charset="-122"/>
                <a:cs typeface="Microsoft YaHei UI" pitchFamily="34" charset="-120"/>
              </a:rPr>
              <a:t>What the system is made of, and when storage goes in</a:t>
            </a:r>
            <a:endParaRPr lang="en-US" sz="1425" dirty="0">
              <a:latin typeface="Microsoft YaHei UI" pitchFamily="34" charset="0"/>
              <a:ea typeface="Microsoft YaHei" pitchFamily="34" charset="-122"/>
              <a:cs typeface="Microsoft YaHei UI" pitchFamily="34" charset="-120"/>
            </a:endParaRPr>
          </a:p>
        </p:txBody>
      </p:sp>
      <p:sp>
        <p:nvSpPr>
          <p:cNvPr id="23" name="Shape 20"/>
          <p:cNvSpPr/>
          <p:nvPr/>
        </p:nvSpPr>
        <p:spPr>
          <a:xfrm>
            <a:off x="635794" y="5207794"/>
            <a:ext cx="165894" cy="113506"/>
          </a:xfrm>
          <a:custGeom>
            <a:avLst/>
            <a:gdLst/>
            <a:ahLst/>
            <a:cxnLst/>
            <a:rect l="l" t="t" r="r" b="b"/>
            <a:pathLst>
              <a:path w="165894" h="113506">
                <a:moveTo>
                  <a:pt x="139700" y="34925"/>
                </a:moveTo>
                <a:lnTo>
                  <a:pt x="139700" y="8731"/>
                </a:lnTo>
                <a:arcTo hR="8731" wR="8731" stAng="0" swAng="-5400000"/>
                <a:lnTo>
                  <a:pt x="17463" y="0"/>
                </a:lnTo>
                <a:arcTo hR="17463" wR="17463" stAng="16200000" swAng="-10800000"/>
                <a:lnTo>
                  <a:pt x="148431" y="34925"/>
                </a:lnTo>
                <a:arcTo hR="8731" wR="8731" stAng="16200000" swAng="5400000"/>
                <a:lnTo>
                  <a:pt x="157163" y="78581"/>
                </a:lnTo>
                <a:lnTo>
                  <a:pt x="130969" y="78581"/>
                </a:lnTo>
                <a:arcTo hR="17463" wR="17463" stAng="16200000" swAng="-10800000"/>
                <a:lnTo>
                  <a:pt x="157163" y="113506"/>
                </a:lnTo>
                <a:arcTo hR="8731" wR="8731" stAng="5400000" swAng="-5400000"/>
                <a:lnTo>
                  <a:pt x="165894" y="87313"/>
                </a:lnTo>
                <a:arcTo hR="8731" wR="8731" stAng="0" swAng="-5400000"/>
              </a:path>
            </a:pathLst>
          </a:custGeom>
          <a:noFill/>
          <a:ln w="17463">
            <a:solidFill>
              <a:srgbClr val="FFFFFF"/>
            </a:solidFill>
            <a:prstDash val="solid"/>
          </a:ln>
        </p:spPr>
      </p:sp>
      <p:sp>
        <p:nvSpPr>
          <p:cNvPr id="24" name="Shape 21"/>
          <p:cNvSpPr/>
          <p:nvPr/>
        </p:nvSpPr>
        <p:spPr>
          <a:xfrm>
            <a:off x="635794" y="5225256"/>
            <a:ext cx="157163" cy="139700"/>
          </a:xfrm>
          <a:custGeom>
            <a:avLst/>
            <a:gdLst/>
            <a:ahLst/>
            <a:cxnLst/>
            <a:rect l="l" t="t" r="r" b="b"/>
            <a:pathLst>
              <a:path w="157163" h="139700">
                <a:moveTo>
                  <a:pt x="0" y="0"/>
                </a:moveTo>
                <a:lnTo>
                  <a:pt x="0" y="122238"/>
                </a:lnTo>
                <a:arcTo hR="17463" wR="17463" stAng="10800000" swAng="-5400000"/>
                <a:lnTo>
                  <a:pt x="148431" y="139700"/>
                </a:lnTo>
                <a:arcTo hR="8731" wR="8731" stAng="5400000" swAng="-5400000"/>
                <a:lnTo>
                  <a:pt x="157163" y="96044"/>
                </a:lnTo>
              </a:path>
            </a:pathLst>
          </a:custGeom>
          <a:noFill/>
          <a:ln w="17463">
            <a:solidFill>
              <a:srgbClr val="FFFFFF"/>
            </a:solidFill>
            <a:prstDash val="solid"/>
          </a:ln>
        </p:spPr>
      </p:sp>
      <p:sp>
        <p:nvSpPr>
          <p:cNvPr id="25" name="Text 22"/>
          <p:cNvSpPr/>
          <p:nvPr/>
        </p:nvSpPr>
        <p:spPr>
          <a:xfrm>
            <a:off x="952500" y="5188469"/>
            <a:ext cx="11239500" cy="217170"/>
          </a:xfrm>
          <a:prstGeom prst="rect">
            <a:avLst/>
          </a:prstGeom>
          <a:noFill/>
          <a:ln/>
        </p:spPr>
        <p:txBody>
          <a:bodyPr wrap="none" lIns="0" tIns="0" rIns="0" bIns="0" rtlCol="0" anchor="t"/>
          <a:lstStyle/>
          <a:p>
            <a:pPr algn="l" indent="0" marL="0">
              <a:buNone/>
            </a:pPr>
            <a:r>
              <a:rPr lang="en-US" sz="1425" dirty="0">
                <a:solidFill>
                  <a:srgbClr val="FFFFFF"/>
                </a:solidFill>
                <a:latin typeface="Microsoft YaHei UI" pitchFamily="34" charset="0"/>
                <a:ea typeface="Microsoft YaHei" pitchFamily="34" charset="-122"/>
                <a:cs typeface="Microsoft YaHei UI" pitchFamily="34" charset="-120"/>
              </a:rPr>
              <a:t>Self-funded, energy contract or finance lease: how to choose</a:t>
            </a:r>
            <a:endParaRPr lang="en-US" sz="1425" dirty="0">
              <a:latin typeface="Microsoft YaHei UI" pitchFamily="34" charset="0"/>
              <a:ea typeface="Microsoft YaHei" pitchFamily="34" charset="-122"/>
              <a:cs typeface="Microsoft YaHei UI" pitchFamily="34" charset="-120"/>
            </a:endParaRPr>
          </a:p>
        </p:txBody>
      </p:sp>
      <p:sp>
        <p:nvSpPr>
          <p:cNvPr id="26" name="Shape 23"/>
          <p:cNvSpPr/>
          <p:nvPr/>
        </p:nvSpPr>
        <p:spPr>
          <a:xfrm>
            <a:off x="644525" y="5637209"/>
            <a:ext cx="139700" cy="174654"/>
          </a:xfrm>
          <a:custGeom>
            <a:avLst/>
            <a:gdLst/>
            <a:ahLst/>
            <a:cxnLst/>
            <a:rect l="l" t="t" r="r" b="b"/>
            <a:pathLst>
              <a:path w="139700" h="174654">
                <a:moveTo>
                  <a:pt x="139700" y="96048"/>
                </a:moveTo>
                <a:cubicBezTo>
                  <a:pt x="139700" y="139704"/>
                  <a:pt x="109141" y="161532"/>
                  <a:pt x="72819" y="174192"/>
                </a:cubicBezTo>
                <a:arcTo hR="8731" wR="8731" stAng="4276817" swAng="2348977"/>
                <a:cubicBezTo>
                  <a:pt x="30559" y="161532"/>
                  <a:pt x="0" y="139704"/>
                  <a:pt x="0" y="96048"/>
                </a:cubicBezTo>
                <a:lnTo>
                  <a:pt x="0" y="34929"/>
                </a:lnTo>
                <a:arcTo hR="8731" wR="8731" stAng="10800000" swAng="5400000"/>
                <a:cubicBezTo>
                  <a:pt x="26194" y="26198"/>
                  <a:pt x="48022" y="15720"/>
                  <a:pt x="63214" y="2449"/>
                </a:cubicBezTo>
                <a:arcTo hR="10216" wR="10216" stAng="13769437" swAng="4861127"/>
                <a:cubicBezTo>
                  <a:pt x="91765" y="15807"/>
                  <a:pt x="113506" y="26198"/>
                  <a:pt x="130969" y="26198"/>
                </a:cubicBezTo>
                <a:arcTo hR="8731" wR="8731" stAng="16200000" swAng="5400000"/>
                <a:close/>
              </a:path>
            </a:pathLst>
          </a:custGeom>
          <a:noFill/>
          <a:ln w="17463">
            <a:solidFill>
              <a:srgbClr val="FFFFFF"/>
            </a:solidFill>
            <a:prstDash val="solid"/>
          </a:ln>
        </p:spPr>
      </p:sp>
      <p:sp>
        <p:nvSpPr>
          <p:cNvPr id="27" name="Shape 24"/>
          <p:cNvSpPr/>
          <p:nvPr/>
        </p:nvSpPr>
        <p:spPr>
          <a:xfrm>
            <a:off x="688181" y="5707062"/>
            <a:ext cx="52388" cy="34925"/>
          </a:xfrm>
          <a:custGeom>
            <a:avLst/>
            <a:gdLst/>
            <a:ahLst/>
            <a:cxnLst/>
            <a:rect l="l" t="t" r="r" b="b"/>
            <a:pathLst>
              <a:path w="52388" h="34925">
                <a:moveTo>
                  <a:pt x="0" y="17463"/>
                </a:moveTo>
                <a:lnTo>
                  <a:pt x="17463" y="34925"/>
                </a:lnTo>
                <a:lnTo>
                  <a:pt x="52388" y="0"/>
                </a:lnTo>
              </a:path>
            </a:pathLst>
          </a:custGeom>
          <a:noFill/>
          <a:ln w="17463">
            <a:solidFill>
              <a:srgbClr val="FFFFFF"/>
            </a:solidFill>
            <a:prstDash val="solid"/>
          </a:ln>
        </p:spPr>
      </p:sp>
      <p:sp>
        <p:nvSpPr>
          <p:cNvPr id="28" name="Text 25"/>
          <p:cNvSpPr/>
          <p:nvPr/>
        </p:nvSpPr>
        <p:spPr>
          <a:xfrm>
            <a:off x="952500" y="5626619"/>
            <a:ext cx="11239500" cy="217170"/>
          </a:xfrm>
          <a:prstGeom prst="rect">
            <a:avLst/>
          </a:prstGeom>
          <a:noFill/>
          <a:ln/>
        </p:spPr>
        <p:txBody>
          <a:bodyPr wrap="none" lIns="0" tIns="0" rIns="0" bIns="0" rtlCol="0" anchor="t"/>
          <a:lstStyle/>
          <a:p>
            <a:pPr algn="l" indent="0" marL="0">
              <a:buNone/>
            </a:pPr>
            <a:r>
              <a:rPr lang="en-US" sz="1425" dirty="0">
                <a:solidFill>
                  <a:srgbClr val="FFFFFF"/>
                </a:solidFill>
                <a:latin typeface="Microsoft YaHei UI" pitchFamily="34" charset="0"/>
                <a:ea typeface="Microsoft YaHei" pitchFamily="34" charset="-122"/>
                <a:cs typeface="Microsoft YaHei UI" pitchFamily="34" charset="-120"/>
              </a:rPr>
              <a:t>Safety, risks, the steps, the quote and the documents we need</a:t>
            </a:r>
            <a:endParaRPr lang="en-US" sz="14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609600" y="347239"/>
            <a:ext cx="115824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l</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2983478" y="347239"/>
            <a:ext cx="9208522" cy="137160"/>
          </a:xfrm>
          <a:prstGeom prst="rect">
            <a:avLst/>
          </a:prstGeom>
          <a:noFill/>
          <a:ln/>
        </p:spPr>
        <p:txBody>
          <a:bodyPr wrap="none" lIns="0" tIns="0" rIns="0" bIns="0" rtlCol="0" anchor="t"/>
          <a:lstStyle/>
          <a:p>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y</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5" name="pptwise-slidenum-s0010"/>
          <p:cNvSpPr/>
          <p:nvPr/>
        </p:nvSpPr>
        <p:spPr>
          <a:xfrm>
            <a:off x="0" y="6481700"/>
            <a:ext cx="11391900" cy="148590"/>
          </a:xfrm>
          <a:prstGeom prst="rect">
            <a:avLst/>
          </a:prstGeom>
          <a:noFill/>
          <a:ln/>
        </p:spPr>
        <p:txBody>
          <a:bodyPr wrap="none" lIns="0" tIns="0" rIns="0" bIns="0" rtlCol="0" anchor="t"/>
          <a:lstStyle/>
          <a:p>
            <a:pPr algn="r" indent="0" marL="0">
              <a:buNone/>
            </a:pPr>
            <a:fld id="{B6F15528-21DE-4FAA-801E-634DDDAF4B2B}" type="slidenum">
              <a:rPr lang="en-US" sz="975" b="1" dirty="0">
                <a:solidFill>
                  <a:srgbClr val="55606A"/>
                </a:solidFill>
                <a:latin typeface="Microsoft YaHei UI" pitchFamily="34" charset="0"/>
                <a:ea typeface="Microsoft YaHei" pitchFamily="34" charset="-122"/>
                <a:cs typeface="Microsoft YaHei UI" pitchFamily="34" charset="-120"/>
              </a:rPr>
              <a:t>11</a:t>
            </a:fld>
            <a:endParaRPr lang="en-US" sz="975" dirty="0">
              <a:latin typeface="Microsoft YaHei UI" pitchFamily="34" charset="0"/>
              <a:ea typeface="Microsoft YaHei" pitchFamily="34" charset="-122"/>
              <a:cs typeface="Microsoft YaHei UI" pitchFamily="34" charset="-120"/>
            </a:endParaRPr>
          </a:p>
        </p:txBody>
      </p:sp>
      <p:sp>
        <p:nvSpPr>
          <p:cNvPr id="6" name="Shape 4"/>
          <p:cNvSpPr/>
          <p:nvPr/>
        </p:nvSpPr>
        <p:spPr>
          <a:xfrm>
            <a:off x="11849100" y="11239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7" name="Text 5"/>
          <p:cNvSpPr/>
          <p:nvPr/>
        </p:nvSpPr>
        <p:spPr>
          <a:xfrm rot="5400000">
            <a:off x="11696973" y="1487805"/>
            <a:ext cx="650136"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849100" y="20574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9" name="Text 7"/>
          <p:cNvSpPr/>
          <p:nvPr/>
        </p:nvSpPr>
        <p:spPr>
          <a:xfrm rot="5400000">
            <a:off x="11705982" y="2421255"/>
            <a:ext cx="632119"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b</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s</a:t>
            </a:r>
            <a:endParaRPr lang="en-US" sz="975"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696700" y="299085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11" name="Text 9"/>
          <p:cNvSpPr/>
          <p:nvPr/>
        </p:nvSpPr>
        <p:spPr>
          <a:xfrm rot="5400000">
            <a:off x="11776149" y="3343275"/>
            <a:ext cx="339842"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P</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l</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a</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n</a:t>
            </a:r>
            <a:endParaRPr lang="en-US" sz="112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11849100" y="39243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3" name="Text 11"/>
          <p:cNvSpPr/>
          <p:nvPr/>
        </p:nvSpPr>
        <p:spPr>
          <a:xfrm rot="5400000">
            <a:off x="11733476" y="4288155"/>
            <a:ext cx="577131"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v</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1849100" y="48577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5" name="Text 13"/>
          <p:cNvSpPr/>
          <p:nvPr/>
        </p:nvSpPr>
        <p:spPr>
          <a:xfrm rot="5400000">
            <a:off x="11785708" y="5221605"/>
            <a:ext cx="472667"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1040270"/>
            <a:ext cx="11582400" cy="365760"/>
          </a:xfrm>
          <a:prstGeom prst="rect">
            <a:avLst/>
          </a:prstGeom>
          <a:noFill/>
          <a:ln/>
        </p:spPr>
        <p:txBody>
          <a:bodyPr wrap="none" lIns="0" tIns="0" rIns="0" bIns="0" rtlCol="0" anchor="t"/>
          <a:lstStyle/>
          <a:p>
            <a:pPr algn="l" indent="0" marL="0">
              <a:buNone/>
            </a:pPr>
            <a:r>
              <a:rPr lang="en-US" sz="2400" b="1" dirty="0">
                <a:solidFill>
                  <a:srgbClr val="0E3B53"/>
                </a:solidFill>
                <a:latin typeface="Microsoft YaHei UI" pitchFamily="34" charset="0"/>
                <a:ea typeface="Microsoft YaHei" pitchFamily="34" charset="-122"/>
                <a:cs typeface="Microsoft YaHei UI" pitchFamily="34" charset="-120"/>
              </a:rPr>
              <a:t>Four parts: solar first, storage only if it pays</a:t>
            </a:r>
            <a:endParaRPr lang="en-US" sz="240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1676400"/>
            <a:ext cx="2609850" cy="3810000"/>
          </a:xfrm>
          <a:prstGeom prst="roundRect">
            <a:avLst>
              <a:gd name="adj" fmla="val 4380"/>
            </a:avLst>
          </a:prstGeom>
          <a:solidFill>
            <a:srgbClr val="F3F0EA"/>
          </a:solidFill>
          <a:ln/>
        </p:spPr>
      </p:sp>
      <p:pic>
        <p:nvPicPr>
          <p:cNvPr id="18" name="Image 0" descr="preencoded.png">    </p:cNvPr>
          <p:cNvPicPr>
            <a:picLocks noChangeAspect="1"/>
          </p:cNvPicPr>
          <p:nvPr/>
        </p:nvPicPr>
        <p:blipFill>
          <a:blip r:embed="rId1"/>
          <a:srcRect l="7188" r="7188" t="0" b="0"/>
          <a:stretch/>
        </p:blipFill>
        <p:spPr>
          <a:xfrm>
            <a:off x="609600" y="1676400"/>
            <a:ext cx="2609850" cy="2286000"/>
          </a:xfrm>
          <a:prstGeom prst="rect">
            <a:avLst/>
          </a:prstGeom>
        </p:spPr>
      </p:pic>
      <p:sp>
        <p:nvSpPr>
          <p:cNvPr id="19" name="Shape 16"/>
          <p:cNvSpPr/>
          <p:nvPr/>
        </p:nvSpPr>
        <p:spPr>
          <a:xfrm>
            <a:off x="609600" y="1676400"/>
            <a:ext cx="95250" cy="95250"/>
          </a:xfrm>
          <a:custGeom>
            <a:avLst/>
            <a:gdLst/>
            <a:ahLst/>
            <a:cxnLst/>
            <a:rect l="l" t="t" r="r" b="b"/>
            <a:pathLst>
              <a:path w="95250" h="95250">
                <a:moveTo>
                  <a:pt x="0" y="0"/>
                </a:moveTo>
                <a:lnTo>
                  <a:pt x="95250" y="0"/>
                </a:lnTo>
                <a:arcTo hR="95250" wR="95250" stAng="16200000" swAng="-5400000"/>
                <a:close/>
              </a:path>
            </a:pathLst>
          </a:custGeom>
          <a:solidFill>
            <a:srgbClr val="FFFFFF"/>
          </a:solidFill>
          <a:ln/>
        </p:spPr>
      </p:sp>
      <p:sp>
        <p:nvSpPr>
          <p:cNvPr id="20" name="Shape 17"/>
          <p:cNvSpPr/>
          <p:nvPr/>
        </p:nvSpPr>
        <p:spPr>
          <a:xfrm>
            <a:off x="3124200" y="1676400"/>
            <a:ext cx="95250" cy="95250"/>
          </a:xfrm>
          <a:custGeom>
            <a:avLst/>
            <a:gdLst/>
            <a:ahLst/>
            <a:cxnLst/>
            <a:rect l="l" t="t" r="r" b="b"/>
            <a:pathLst>
              <a:path w="95250" h="95250">
                <a:moveTo>
                  <a:pt x="95250" y="0"/>
                </a:moveTo>
                <a:lnTo>
                  <a:pt x="95250" y="95250"/>
                </a:lnTo>
                <a:arcTo hR="95250" wR="95250" stAng="0" swAng="-5400000"/>
                <a:close/>
              </a:path>
            </a:pathLst>
          </a:custGeom>
          <a:solidFill>
            <a:srgbClr val="FFFFFF"/>
          </a:solidFill>
          <a:ln/>
        </p:spPr>
      </p:sp>
      <p:sp>
        <p:nvSpPr>
          <p:cNvPr id="21" name="Shape 18"/>
          <p:cNvSpPr/>
          <p:nvPr/>
        </p:nvSpPr>
        <p:spPr>
          <a:xfrm>
            <a:off x="762000" y="1828800"/>
            <a:ext cx="323850" cy="323850"/>
          </a:xfrm>
          <a:prstGeom prst="ellipse">
            <a:avLst/>
          </a:prstGeom>
          <a:solidFill>
            <a:srgbClr val="B8412C"/>
          </a:solidFill>
          <a:ln/>
        </p:spPr>
      </p:sp>
      <p:sp>
        <p:nvSpPr>
          <p:cNvPr id="22" name="Text 19"/>
          <p:cNvSpPr/>
          <p:nvPr/>
        </p:nvSpPr>
        <p:spPr>
          <a:xfrm>
            <a:off x="0" y="1901260"/>
            <a:ext cx="1847850" cy="182880"/>
          </a:xfrm>
          <a:prstGeom prst="rect">
            <a:avLst/>
          </a:prstGeom>
          <a:noFill/>
          <a:ln/>
        </p:spPr>
        <p:txBody>
          <a:bodyPr wrap="none" lIns="0" tIns="0" rIns="0" bIns="0" rtlCol="0" anchor="t"/>
          <a:lstStyle/>
          <a:p>
            <a:pPr algn="ctr" indent="0" marL="0">
              <a:buNone/>
            </a:pPr>
            <a:r>
              <a:rPr lang="en-US" sz="1200" b="1" dirty="0">
                <a:solidFill>
                  <a:srgbClr val="FFFFFF"/>
                </a:solidFill>
                <a:latin typeface="Microsoft YaHei UI" pitchFamily="34" charset="0"/>
                <a:ea typeface="Microsoft YaHei" pitchFamily="34" charset="-122"/>
                <a:cs typeface="Microsoft YaHei UI" pitchFamily="34" charset="-120"/>
              </a:rPr>
              <a:t>1</a:t>
            </a:r>
            <a:endParaRPr lang="en-US" sz="1200" dirty="0">
              <a:latin typeface="Microsoft YaHei UI" pitchFamily="34" charset="0"/>
              <a:ea typeface="Microsoft YaHei" pitchFamily="34" charset="-122"/>
              <a:cs typeface="Microsoft YaHei UI" pitchFamily="34" charset="-120"/>
            </a:endParaRPr>
          </a:p>
        </p:txBody>
      </p:sp>
      <p:sp>
        <p:nvSpPr>
          <p:cNvPr id="23" name="Shape 20"/>
          <p:cNvSpPr/>
          <p:nvPr/>
        </p:nvSpPr>
        <p:spPr>
          <a:xfrm>
            <a:off x="915194" y="4189413"/>
            <a:ext cx="17463" cy="6548"/>
          </a:xfrm>
          <a:custGeom>
            <a:avLst/>
            <a:gdLst/>
            <a:ahLst/>
            <a:cxnLst/>
            <a:rect l="l" t="t" r="r" b="b"/>
            <a:pathLst>
              <a:path w="17463" h="6548">
                <a:moveTo>
                  <a:pt x="0" y="0"/>
                </a:moveTo>
                <a:lnTo>
                  <a:pt x="17463" y="0"/>
                </a:lnTo>
              </a:path>
            </a:pathLst>
          </a:custGeom>
          <a:noFill/>
          <a:ln w="17463">
            <a:solidFill>
              <a:srgbClr val="0E3B53"/>
            </a:solidFill>
            <a:prstDash val="solid"/>
          </a:ln>
        </p:spPr>
      </p:sp>
      <p:sp>
        <p:nvSpPr>
          <p:cNvPr id="24" name="Shape 21"/>
          <p:cNvSpPr/>
          <p:nvPr/>
        </p:nvSpPr>
        <p:spPr>
          <a:xfrm>
            <a:off x="904018" y="4294188"/>
            <a:ext cx="39815" cy="69850"/>
          </a:xfrm>
          <a:custGeom>
            <a:avLst/>
            <a:gdLst/>
            <a:ahLst/>
            <a:cxnLst/>
            <a:rect l="l" t="t" r="r" b="b"/>
            <a:pathLst>
              <a:path w="39815" h="69850">
                <a:moveTo>
                  <a:pt x="39815" y="0"/>
                </a:moveTo>
                <a:lnTo>
                  <a:pt x="0" y="69850"/>
                </a:lnTo>
              </a:path>
            </a:pathLst>
          </a:custGeom>
          <a:noFill/>
          <a:ln w="17463">
            <a:solidFill>
              <a:srgbClr val="0E3B53"/>
            </a:solidFill>
            <a:prstDash val="solid"/>
          </a:ln>
        </p:spPr>
      </p:sp>
      <p:sp>
        <p:nvSpPr>
          <p:cNvPr id="25" name="Shape 22"/>
          <p:cNvSpPr/>
          <p:nvPr/>
        </p:nvSpPr>
        <p:spPr>
          <a:xfrm>
            <a:off x="858947" y="4329113"/>
            <a:ext cx="143559" cy="34925"/>
          </a:xfrm>
          <a:custGeom>
            <a:avLst/>
            <a:gdLst/>
            <a:ahLst/>
            <a:cxnLst/>
            <a:rect l="l" t="t" r="r" b="b"/>
            <a:pathLst>
              <a:path w="143559" h="34925">
                <a:moveTo>
                  <a:pt x="143559" y="34925"/>
                </a:moveTo>
                <a:lnTo>
                  <a:pt x="129956" y="0"/>
                </a:lnTo>
                <a:lnTo>
                  <a:pt x="0" y="0"/>
                </a:lnTo>
              </a:path>
            </a:pathLst>
          </a:custGeom>
          <a:noFill/>
          <a:ln w="17463">
            <a:solidFill>
              <a:srgbClr val="0E3B53"/>
            </a:solidFill>
            <a:prstDash val="solid"/>
          </a:ln>
        </p:spPr>
      </p:sp>
      <p:sp>
        <p:nvSpPr>
          <p:cNvPr id="26" name="Shape 23"/>
          <p:cNvSpPr/>
          <p:nvPr/>
        </p:nvSpPr>
        <p:spPr>
          <a:xfrm>
            <a:off x="845344" y="4259263"/>
            <a:ext cx="6548" cy="17463"/>
          </a:xfrm>
          <a:custGeom>
            <a:avLst/>
            <a:gdLst/>
            <a:ahLst/>
            <a:cxnLst/>
            <a:rect l="l" t="t" r="r" b="b"/>
            <a:pathLst>
              <a:path w="6548" h="17463">
                <a:moveTo>
                  <a:pt x="0" y="0"/>
                </a:moveTo>
                <a:lnTo>
                  <a:pt x="0" y="17463"/>
                </a:lnTo>
              </a:path>
            </a:pathLst>
          </a:custGeom>
          <a:noFill/>
          <a:ln w="17463">
            <a:solidFill>
              <a:srgbClr val="0E3B53"/>
            </a:solidFill>
            <a:prstDash val="solid"/>
          </a:ln>
        </p:spPr>
      </p:sp>
      <p:sp>
        <p:nvSpPr>
          <p:cNvPr id="27" name="Shape 24"/>
          <p:cNvSpPr/>
          <p:nvPr/>
        </p:nvSpPr>
        <p:spPr>
          <a:xfrm>
            <a:off x="845340" y="4294187"/>
            <a:ext cx="157174" cy="69850"/>
          </a:xfrm>
          <a:custGeom>
            <a:avLst/>
            <a:gdLst/>
            <a:ahLst/>
            <a:cxnLst/>
            <a:rect l="l" t="t" r="r" b="b"/>
            <a:pathLst>
              <a:path w="157174" h="69850">
                <a:moveTo>
                  <a:pt x="28337" y="9081"/>
                </a:moveTo>
                <a:arcTo hR="17463" wR="17463" stAng="12521124" swAng="3679672"/>
                <a:lnTo>
                  <a:pt x="148435" y="0"/>
                </a:lnTo>
                <a:arcTo hR="8731" wR="8731" stAng="16196972" swAng="7222911"/>
                <a:lnTo>
                  <a:pt x="128825" y="60787"/>
                </a:lnTo>
                <a:arcTo hR="17463" wR="17463" stAng="1725044" swAng="3675917"/>
                <a:lnTo>
                  <a:pt x="8735" y="69850"/>
                </a:lnTo>
                <a:arcTo hR="8731" wR="8731" stAng="5398396" swAng="7225470"/>
                <a:close/>
              </a:path>
            </a:pathLst>
          </a:custGeom>
          <a:noFill/>
          <a:ln w="17463">
            <a:solidFill>
              <a:srgbClr val="0E3B53"/>
            </a:solidFill>
            <a:prstDash val="solid"/>
          </a:ln>
        </p:spPr>
      </p:sp>
      <p:sp>
        <p:nvSpPr>
          <p:cNvPr id="28" name="Shape 25"/>
          <p:cNvSpPr/>
          <p:nvPr/>
        </p:nvSpPr>
        <p:spPr>
          <a:xfrm>
            <a:off x="845344" y="4189413"/>
            <a:ext cx="34925" cy="34925"/>
          </a:xfrm>
          <a:custGeom>
            <a:avLst/>
            <a:gdLst/>
            <a:ahLst/>
            <a:cxnLst/>
            <a:rect l="l" t="t" r="r" b="b"/>
            <a:pathLst>
              <a:path w="34925" h="34925">
                <a:moveTo>
                  <a:pt x="34925" y="0"/>
                </a:moveTo>
                <a:arcTo hR="34925" wR="34925" stAng="0" swAng="5400000"/>
              </a:path>
            </a:pathLst>
          </a:custGeom>
          <a:noFill/>
          <a:ln w="17463">
            <a:solidFill>
              <a:srgbClr val="0E3B53"/>
            </a:solidFill>
            <a:prstDash val="solid"/>
          </a:ln>
        </p:spPr>
      </p:sp>
      <p:sp>
        <p:nvSpPr>
          <p:cNvPr id="29" name="Shape 26"/>
          <p:cNvSpPr/>
          <p:nvPr/>
        </p:nvSpPr>
        <p:spPr>
          <a:xfrm>
            <a:off x="894763" y="4238831"/>
            <a:ext cx="12311" cy="12311"/>
          </a:xfrm>
          <a:custGeom>
            <a:avLst/>
            <a:gdLst/>
            <a:ahLst/>
            <a:cxnLst/>
            <a:rect l="l" t="t" r="r" b="b"/>
            <a:pathLst>
              <a:path w="12311" h="12311">
                <a:moveTo>
                  <a:pt x="0" y="0"/>
                </a:moveTo>
                <a:lnTo>
                  <a:pt x="12311" y="12311"/>
                </a:lnTo>
              </a:path>
            </a:pathLst>
          </a:custGeom>
          <a:noFill/>
          <a:ln w="17463">
            <a:solidFill>
              <a:srgbClr val="0E3B53"/>
            </a:solidFill>
            <a:prstDash val="solid"/>
          </a:ln>
        </p:spPr>
      </p:sp>
      <p:sp>
        <p:nvSpPr>
          <p:cNvPr id="30" name="Text 27"/>
          <p:cNvSpPr/>
          <p:nvPr/>
        </p:nvSpPr>
        <p:spPr>
          <a:xfrm>
            <a:off x="1123950" y="4169294"/>
            <a:ext cx="11068050" cy="217170"/>
          </a:xfrm>
          <a:prstGeom prst="rect">
            <a:avLst/>
          </a:prstGeom>
          <a:noFill/>
          <a:ln/>
        </p:spPr>
        <p:txBody>
          <a:bodyPr wrap="none" lIns="0" tIns="0" rIns="0" bIns="0" rtlCol="0" anchor="t"/>
          <a:lstStyle/>
          <a:p>
            <a:pPr algn="l" indent="0" marL="0">
              <a:buNone/>
            </a:pPr>
            <a:r>
              <a:rPr lang="en-US" sz="1425" b="1" dirty="0">
                <a:solidFill>
                  <a:srgbClr val="0E3B53"/>
                </a:solidFill>
                <a:latin typeface="Microsoft YaHei UI" pitchFamily="34" charset="0"/>
                <a:ea typeface="Microsoft YaHei" pitchFamily="34" charset="-122"/>
                <a:cs typeface="Microsoft YaHei UI" pitchFamily="34" charset="-120"/>
              </a:rPr>
              <a:t>Rooftop solar</a:t>
            </a:r>
            <a:endParaRPr lang="en-US" sz="1425" dirty="0">
              <a:latin typeface="Microsoft YaHei UI" pitchFamily="34" charset="0"/>
              <a:ea typeface="Microsoft YaHei" pitchFamily="34" charset="-122"/>
              <a:cs typeface="Microsoft YaHei UI" pitchFamily="34" charset="-120"/>
            </a:endParaRPr>
          </a:p>
        </p:txBody>
      </p:sp>
      <p:sp>
        <p:nvSpPr>
          <p:cNvPr id="31" name="Text 28"/>
          <p:cNvSpPr/>
          <p:nvPr/>
        </p:nvSpPr>
        <p:spPr>
          <a:xfrm>
            <a:off x="819150" y="4548487"/>
            <a:ext cx="113728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Sized to roof loading and daytime</a:t>
            </a:r>
            <a:endParaRPr lang="en-US" sz="1050" dirty="0">
              <a:latin typeface="Microsoft YaHei UI" pitchFamily="34" charset="0"/>
              <a:ea typeface="Microsoft YaHei" pitchFamily="34" charset="-122"/>
              <a:cs typeface="Microsoft YaHei UI" pitchFamily="34" charset="-120"/>
            </a:endParaRPr>
          </a:p>
        </p:txBody>
      </p:sp>
      <p:sp>
        <p:nvSpPr>
          <p:cNvPr id="32" name="Text 29"/>
          <p:cNvSpPr/>
          <p:nvPr/>
        </p:nvSpPr>
        <p:spPr>
          <a:xfrm>
            <a:off x="819150" y="4767562"/>
            <a:ext cx="113728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load, used on site first</a:t>
            </a:r>
            <a:endParaRPr lang="en-US" sz="1050" dirty="0">
              <a:latin typeface="Microsoft YaHei UI" pitchFamily="34" charset="0"/>
              <a:ea typeface="Microsoft YaHei" pitchFamily="34" charset="-122"/>
              <a:cs typeface="Microsoft YaHei UI" pitchFamily="34" charset="-120"/>
            </a:endParaRPr>
          </a:p>
        </p:txBody>
      </p:sp>
      <p:sp>
        <p:nvSpPr>
          <p:cNvPr id="33" name="Shape 30"/>
          <p:cNvSpPr/>
          <p:nvPr/>
        </p:nvSpPr>
        <p:spPr>
          <a:xfrm>
            <a:off x="3333750" y="1676400"/>
            <a:ext cx="2609850" cy="3810000"/>
          </a:xfrm>
          <a:prstGeom prst="roundRect">
            <a:avLst>
              <a:gd name="adj" fmla="val 4380"/>
            </a:avLst>
          </a:prstGeom>
          <a:solidFill>
            <a:srgbClr val="F3F0EA"/>
          </a:solidFill>
          <a:ln/>
        </p:spPr>
      </p:sp>
      <p:pic>
        <p:nvPicPr>
          <p:cNvPr id="34" name="Image 1" descr="preencoded.png">    </p:cNvPr>
          <p:cNvPicPr>
            <a:picLocks noChangeAspect="1"/>
          </p:cNvPicPr>
          <p:nvPr/>
        </p:nvPicPr>
        <p:blipFill>
          <a:blip r:embed="rId2"/>
          <a:srcRect l="7458" r="7458" t="0" b="0"/>
          <a:stretch/>
        </p:blipFill>
        <p:spPr>
          <a:xfrm>
            <a:off x="3352800" y="1695450"/>
            <a:ext cx="2571750" cy="2266950"/>
          </a:xfrm>
          <a:prstGeom prst="rect">
            <a:avLst/>
          </a:prstGeom>
        </p:spPr>
      </p:pic>
      <p:sp>
        <p:nvSpPr>
          <p:cNvPr id="35" name="Shape 31"/>
          <p:cNvSpPr/>
          <p:nvPr/>
        </p:nvSpPr>
        <p:spPr>
          <a:xfrm>
            <a:off x="3352800" y="1695450"/>
            <a:ext cx="95250" cy="95250"/>
          </a:xfrm>
          <a:custGeom>
            <a:avLst/>
            <a:gdLst/>
            <a:ahLst/>
            <a:cxnLst/>
            <a:rect l="l" t="t" r="r" b="b"/>
            <a:pathLst>
              <a:path w="95250" h="95250">
                <a:moveTo>
                  <a:pt x="0" y="0"/>
                </a:moveTo>
                <a:lnTo>
                  <a:pt x="95250" y="0"/>
                </a:lnTo>
                <a:arcTo hR="95250" wR="95250" stAng="16200000" swAng="-5400000"/>
                <a:close/>
              </a:path>
            </a:pathLst>
          </a:custGeom>
          <a:solidFill>
            <a:srgbClr val="FFFFFF"/>
          </a:solidFill>
          <a:ln/>
        </p:spPr>
      </p:sp>
      <p:sp>
        <p:nvSpPr>
          <p:cNvPr id="36" name="Shape 32"/>
          <p:cNvSpPr/>
          <p:nvPr/>
        </p:nvSpPr>
        <p:spPr>
          <a:xfrm>
            <a:off x="5829300" y="1695450"/>
            <a:ext cx="95250" cy="95250"/>
          </a:xfrm>
          <a:custGeom>
            <a:avLst/>
            <a:gdLst/>
            <a:ahLst/>
            <a:cxnLst/>
            <a:rect l="l" t="t" r="r" b="b"/>
            <a:pathLst>
              <a:path w="95250" h="95250">
                <a:moveTo>
                  <a:pt x="95250" y="0"/>
                </a:moveTo>
                <a:lnTo>
                  <a:pt x="95250" y="95250"/>
                </a:lnTo>
                <a:arcTo hR="95250" wR="95250" stAng="0" swAng="-5400000"/>
                <a:close/>
              </a:path>
            </a:pathLst>
          </a:custGeom>
          <a:solidFill>
            <a:srgbClr val="FFFFFF"/>
          </a:solidFill>
          <a:ln/>
        </p:spPr>
      </p:sp>
      <p:sp>
        <p:nvSpPr>
          <p:cNvPr id="37" name="Shape 33"/>
          <p:cNvSpPr/>
          <p:nvPr/>
        </p:nvSpPr>
        <p:spPr>
          <a:xfrm>
            <a:off x="3343275" y="1685925"/>
            <a:ext cx="2590800" cy="3790950"/>
          </a:xfrm>
          <a:prstGeom prst="roundRect">
            <a:avLst>
              <a:gd name="adj" fmla="val 4044"/>
            </a:avLst>
          </a:prstGeom>
          <a:noFill/>
          <a:ln w="19050">
            <a:solidFill>
              <a:srgbClr val="B9B7B2"/>
            </a:solidFill>
            <a:prstDash val="dash"/>
          </a:ln>
        </p:spPr>
      </p:sp>
      <p:sp>
        <p:nvSpPr>
          <p:cNvPr id="38" name="Shape 34"/>
          <p:cNvSpPr/>
          <p:nvPr/>
        </p:nvSpPr>
        <p:spPr>
          <a:xfrm>
            <a:off x="3486150" y="1828800"/>
            <a:ext cx="323850" cy="323850"/>
          </a:xfrm>
          <a:prstGeom prst="ellipse">
            <a:avLst/>
          </a:prstGeom>
          <a:solidFill>
            <a:srgbClr val="0E3B53"/>
          </a:solidFill>
          <a:ln/>
        </p:spPr>
      </p:sp>
      <p:sp>
        <p:nvSpPr>
          <p:cNvPr id="39" name="Text 35"/>
          <p:cNvSpPr/>
          <p:nvPr/>
        </p:nvSpPr>
        <p:spPr>
          <a:xfrm>
            <a:off x="0" y="1901260"/>
            <a:ext cx="7296150" cy="182880"/>
          </a:xfrm>
          <a:prstGeom prst="rect">
            <a:avLst/>
          </a:prstGeom>
          <a:noFill/>
          <a:ln/>
        </p:spPr>
        <p:txBody>
          <a:bodyPr wrap="none" lIns="0" tIns="0" rIns="0" bIns="0" rtlCol="0" anchor="t"/>
          <a:lstStyle/>
          <a:p>
            <a:pPr algn="ctr" indent="0" marL="0">
              <a:buNone/>
            </a:pPr>
            <a:r>
              <a:rPr lang="en-US" sz="1200" b="1" dirty="0">
                <a:solidFill>
                  <a:srgbClr val="FFFFFF"/>
                </a:solidFill>
                <a:latin typeface="Microsoft YaHei UI" pitchFamily="34" charset="0"/>
                <a:ea typeface="Microsoft YaHei" pitchFamily="34" charset="-122"/>
                <a:cs typeface="Microsoft YaHei UI" pitchFamily="34" charset="-120"/>
              </a:rPr>
              <a:t>2</a:t>
            </a:r>
            <a:endParaRPr lang="en-US" sz="1200" dirty="0">
              <a:latin typeface="Microsoft YaHei UI" pitchFamily="34" charset="0"/>
              <a:ea typeface="Microsoft YaHei" pitchFamily="34" charset="-122"/>
              <a:cs typeface="Microsoft YaHei UI" pitchFamily="34" charset="-120"/>
            </a:endParaRPr>
          </a:p>
        </p:txBody>
      </p:sp>
      <p:sp>
        <p:nvSpPr>
          <p:cNvPr id="40" name="Shape 36"/>
          <p:cNvSpPr/>
          <p:nvPr/>
        </p:nvSpPr>
        <p:spPr>
          <a:xfrm>
            <a:off x="5005616" y="1866900"/>
            <a:ext cx="704850" cy="247650"/>
          </a:xfrm>
          <a:prstGeom prst="roundRect">
            <a:avLst>
              <a:gd name="adj" fmla="val 50000"/>
            </a:avLst>
          </a:prstGeom>
          <a:solidFill>
            <a:srgbClr val="FFFFFF"/>
          </a:solidFill>
          <a:ln/>
        </p:spPr>
      </p:sp>
      <p:sp>
        <p:nvSpPr>
          <p:cNvPr id="41" name="Text 37"/>
          <p:cNvSpPr/>
          <p:nvPr/>
        </p:nvSpPr>
        <p:spPr>
          <a:xfrm>
            <a:off x="0" y="1928389"/>
            <a:ext cx="10716082" cy="137160"/>
          </a:xfrm>
          <a:prstGeom prst="rect">
            <a:avLst/>
          </a:prstGeom>
          <a:noFill/>
          <a:ln/>
        </p:spPr>
        <p:txBody>
          <a:bodyPr wrap="none" lIns="0" tIns="0" rIns="0" bIns="0" rtlCol="0" anchor="t"/>
          <a:lstStyle/>
          <a:p>
            <a:pPr algn="ctr" indent="0" marL="0">
              <a:buNone/>
            </a:pPr>
            <a:r>
              <a:rPr lang="en-US" sz="900" b="1" dirty="0">
                <a:solidFill>
                  <a:srgbClr val="0E3B53"/>
                </a:solidFill>
                <a:latin typeface="Microsoft YaHei UI" pitchFamily="34" charset="0"/>
                <a:ea typeface="Microsoft YaHei" pitchFamily="34" charset="-122"/>
                <a:cs typeface="Microsoft YaHei UI" pitchFamily="34" charset="-120"/>
              </a:rPr>
              <a:t>Optional</a:t>
            </a:r>
            <a:endParaRPr lang="en-US" sz="900" dirty="0">
              <a:latin typeface="Microsoft YaHei UI" pitchFamily="34" charset="0"/>
              <a:ea typeface="Microsoft YaHei" pitchFamily="34" charset="-122"/>
              <a:cs typeface="Microsoft YaHei UI" pitchFamily="34" charset="-120"/>
            </a:endParaRPr>
          </a:p>
        </p:txBody>
      </p:sp>
      <p:sp>
        <p:nvSpPr>
          <p:cNvPr id="42" name="Shape 38"/>
          <p:cNvSpPr/>
          <p:nvPr/>
        </p:nvSpPr>
        <p:spPr>
          <a:xfrm>
            <a:off x="3613150" y="4233069"/>
            <a:ext cx="34925" cy="87313"/>
          </a:xfrm>
          <a:custGeom>
            <a:avLst/>
            <a:gdLst/>
            <a:ahLst/>
            <a:cxnLst/>
            <a:rect l="l" t="t" r="r" b="b"/>
            <a:pathLst>
              <a:path w="34925" h="87313">
                <a:moveTo>
                  <a:pt x="26194" y="0"/>
                </a:moveTo>
                <a:lnTo>
                  <a:pt x="0" y="43656"/>
                </a:lnTo>
                <a:lnTo>
                  <a:pt x="34925" y="43656"/>
                </a:lnTo>
                <a:lnTo>
                  <a:pt x="8731" y="87313"/>
                </a:lnTo>
              </a:path>
            </a:pathLst>
          </a:custGeom>
          <a:noFill/>
          <a:ln w="17463">
            <a:solidFill>
              <a:srgbClr val="0E3B53"/>
            </a:solidFill>
            <a:prstDash val="solid"/>
          </a:ln>
        </p:spPr>
      </p:sp>
      <p:sp>
        <p:nvSpPr>
          <p:cNvPr id="43" name="Shape 39"/>
          <p:cNvSpPr/>
          <p:nvPr/>
        </p:nvSpPr>
        <p:spPr>
          <a:xfrm>
            <a:off x="3657374" y="4224338"/>
            <a:ext cx="43089" cy="104775"/>
          </a:xfrm>
          <a:custGeom>
            <a:avLst/>
            <a:gdLst/>
            <a:ahLst/>
            <a:cxnLst/>
            <a:rect l="l" t="t" r="r" b="b"/>
            <a:pathLst>
              <a:path w="43089" h="104775">
                <a:moveTo>
                  <a:pt x="15638" y="0"/>
                </a:moveTo>
                <a:lnTo>
                  <a:pt x="25626" y="0"/>
                </a:lnTo>
                <a:arcTo hR="17463" wR="17463" stAng="16200000" swAng="5400000"/>
                <a:lnTo>
                  <a:pt x="43089" y="87313"/>
                </a:lnTo>
                <a:arcTo hR="17463" wR="17463" stAng="0" swAng="5400000"/>
                <a:lnTo>
                  <a:pt x="0" y="104775"/>
                </a:lnTo>
              </a:path>
            </a:pathLst>
          </a:custGeom>
          <a:noFill/>
          <a:ln w="17463">
            <a:solidFill>
              <a:srgbClr val="0E3B53"/>
            </a:solidFill>
            <a:prstDash val="solid"/>
          </a:ln>
        </p:spPr>
      </p:sp>
      <p:sp>
        <p:nvSpPr>
          <p:cNvPr id="44" name="Shape 40"/>
          <p:cNvSpPr/>
          <p:nvPr/>
        </p:nvSpPr>
        <p:spPr>
          <a:xfrm>
            <a:off x="3735388" y="4259263"/>
            <a:ext cx="6548" cy="34925"/>
          </a:xfrm>
          <a:custGeom>
            <a:avLst/>
            <a:gdLst/>
            <a:ahLst/>
            <a:cxnLst/>
            <a:rect l="l" t="t" r="r" b="b"/>
            <a:pathLst>
              <a:path w="6548" h="34925">
                <a:moveTo>
                  <a:pt x="0" y="34925"/>
                </a:moveTo>
                <a:lnTo>
                  <a:pt x="0" y="0"/>
                </a:lnTo>
              </a:path>
            </a:pathLst>
          </a:custGeom>
          <a:noFill/>
          <a:ln w="17463">
            <a:solidFill>
              <a:srgbClr val="0E3B53"/>
            </a:solidFill>
            <a:prstDash val="solid"/>
          </a:ln>
        </p:spPr>
      </p:sp>
      <p:sp>
        <p:nvSpPr>
          <p:cNvPr id="45" name="Shape 41"/>
          <p:cNvSpPr/>
          <p:nvPr/>
        </p:nvSpPr>
        <p:spPr>
          <a:xfrm>
            <a:off x="3560763" y="4224338"/>
            <a:ext cx="43097" cy="104775"/>
          </a:xfrm>
          <a:custGeom>
            <a:avLst/>
            <a:gdLst/>
            <a:ahLst/>
            <a:cxnLst/>
            <a:rect l="l" t="t" r="r" b="b"/>
            <a:pathLst>
              <a:path w="43097" h="104775">
                <a:moveTo>
                  <a:pt x="27416" y="104775"/>
                </a:moveTo>
                <a:lnTo>
                  <a:pt x="17463" y="104775"/>
                </a:lnTo>
                <a:arcTo hR="17463" wR="17463" stAng="5400000" swAng="5400000"/>
                <a:lnTo>
                  <a:pt x="0" y="17463"/>
                </a:lnTo>
                <a:arcTo hR="17463" wR="17463" stAng="10800000" swAng="5400000"/>
                <a:lnTo>
                  <a:pt x="43097" y="0"/>
                </a:lnTo>
              </a:path>
            </a:pathLst>
          </a:custGeom>
          <a:noFill/>
          <a:ln w="17463">
            <a:solidFill>
              <a:srgbClr val="0E3B53"/>
            </a:solidFill>
            <a:prstDash val="solid"/>
          </a:ln>
        </p:spPr>
      </p:sp>
      <p:sp>
        <p:nvSpPr>
          <p:cNvPr id="46" name="Text 42"/>
          <p:cNvSpPr/>
          <p:nvPr/>
        </p:nvSpPr>
        <p:spPr>
          <a:xfrm>
            <a:off x="3848100" y="4169294"/>
            <a:ext cx="8343900" cy="217170"/>
          </a:xfrm>
          <a:prstGeom prst="rect">
            <a:avLst/>
          </a:prstGeom>
          <a:noFill/>
          <a:ln/>
        </p:spPr>
        <p:txBody>
          <a:bodyPr wrap="none" lIns="0" tIns="0" rIns="0" bIns="0" rtlCol="0" anchor="t"/>
          <a:lstStyle/>
          <a:p>
            <a:pPr algn="l" indent="0" marL="0">
              <a:buNone/>
            </a:pPr>
            <a:r>
              <a:rPr lang="en-US" sz="1425" b="1" dirty="0">
                <a:solidFill>
                  <a:srgbClr val="0E3B53"/>
                </a:solidFill>
                <a:latin typeface="Microsoft YaHei UI" pitchFamily="34" charset="0"/>
                <a:ea typeface="Microsoft YaHei" pitchFamily="34" charset="-122"/>
                <a:cs typeface="Microsoft YaHei UI" pitchFamily="34" charset="-120"/>
              </a:rPr>
              <a:t>Storage</a:t>
            </a:r>
            <a:endParaRPr lang="en-US" sz="1425" dirty="0">
              <a:latin typeface="Microsoft YaHei UI" pitchFamily="34" charset="0"/>
              <a:ea typeface="Microsoft YaHei" pitchFamily="34" charset="-122"/>
              <a:cs typeface="Microsoft YaHei UI" pitchFamily="34" charset="-120"/>
            </a:endParaRPr>
          </a:p>
        </p:txBody>
      </p:sp>
      <p:sp>
        <p:nvSpPr>
          <p:cNvPr id="47" name="Text 43"/>
          <p:cNvSpPr/>
          <p:nvPr/>
        </p:nvSpPr>
        <p:spPr>
          <a:xfrm>
            <a:off x="3543300" y="4548487"/>
            <a:ext cx="86487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Modelled on your load curve, in</a:t>
            </a:r>
            <a:endParaRPr lang="en-US" sz="1050" dirty="0">
              <a:latin typeface="Microsoft YaHei UI" pitchFamily="34" charset="0"/>
              <a:ea typeface="Microsoft YaHei" pitchFamily="34" charset="-122"/>
              <a:cs typeface="Microsoft YaHei UI" pitchFamily="34" charset="-120"/>
            </a:endParaRPr>
          </a:p>
        </p:txBody>
      </p:sp>
      <p:sp>
        <p:nvSpPr>
          <p:cNvPr id="48" name="Text 44"/>
          <p:cNvSpPr/>
          <p:nvPr/>
        </p:nvSpPr>
        <p:spPr>
          <a:xfrm>
            <a:off x="3543300" y="4767562"/>
            <a:ext cx="86487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only if it clears the bar after O</a:t>
            </a:r>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&amp;</a:t>
            </a:r>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M,</a:t>
            </a:r>
            <a:endParaRPr lang="en-US" sz="1050" dirty="0">
              <a:latin typeface="Microsoft YaHei UI" pitchFamily="34" charset="0"/>
              <a:ea typeface="Microsoft YaHei" pitchFamily="34" charset="-122"/>
              <a:cs typeface="Microsoft YaHei UI" pitchFamily="34" charset="-120"/>
            </a:endParaRPr>
          </a:p>
        </p:txBody>
      </p:sp>
      <p:sp>
        <p:nvSpPr>
          <p:cNvPr id="49" name="Text 45"/>
          <p:cNvSpPr/>
          <p:nvPr/>
        </p:nvSpPr>
        <p:spPr>
          <a:xfrm>
            <a:off x="3543300" y="4986637"/>
            <a:ext cx="86487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fade and sharing</a:t>
            </a:r>
            <a:endParaRPr lang="en-US" sz="1050" dirty="0">
              <a:latin typeface="Microsoft YaHei UI" pitchFamily="34" charset="0"/>
              <a:ea typeface="Microsoft YaHei" pitchFamily="34" charset="-122"/>
              <a:cs typeface="Microsoft YaHei UI" pitchFamily="34" charset="-120"/>
            </a:endParaRPr>
          </a:p>
        </p:txBody>
      </p:sp>
      <p:sp>
        <p:nvSpPr>
          <p:cNvPr id="50" name="Shape 46"/>
          <p:cNvSpPr/>
          <p:nvPr/>
        </p:nvSpPr>
        <p:spPr>
          <a:xfrm>
            <a:off x="6057900" y="1676400"/>
            <a:ext cx="2609850" cy="3810000"/>
          </a:xfrm>
          <a:prstGeom prst="roundRect">
            <a:avLst>
              <a:gd name="adj" fmla="val 4380"/>
            </a:avLst>
          </a:prstGeom>
          <a:solidFill>
            <a:srgbClr val="F3F0EA"/>
          </a:solidFill>
          <a:ln/>
        </p:spPr>
      </p:sp>
      <p:pic>
        <p:nvPicPr>
          <p:cNvPr id="51" name="Image 2" descr="preencoded.png">    </p:cNvPr>
          <p:cNvPicPr>
            <a:picLocks noChangeAspect="1"/>
          </p:cNvPicPr>
          <p:nvPr/>
        </p:nvPicPr>
        <p:blipFill>
          <a:blip r:embed="rId3"/>
          <a:srcRect l="7188" r="7188" t="0" b="0"/>
          <a:stretch/>
        </p:blipFill>
        <p:spPr>
          <a:xfrm>
            <a:off x="6057900" y="1676400"/>
            <a:ext cx="2609850" cy="2286000"/>
          </a:xfrm>
          <a:prstGeom prst="rect">
            <a:avLst/>
          </a:prstGeom>
        </p:spPr>
      </p:pic>
      <p:sp>
        <p:nvSpPr>
          <p:cNvPr id="52" name="Shape 47"/>
          <p:cNvSpPr/>
          <p:nvPr/>
        </p:nvSpPr>
        <p:spPr>
          <a:xfrm>
            <a:off x="6057900" y="1676400"/>
            <a:ext cx="95250" cy="95250"/>
          </a:xfrm>
          <a:custGeom>
            <a:avLst/>
            <a:gdLst/>
            <a:ahLst/>
            <a:cxnLst/>
            <a:rect l="l" t="t" r="r" b="b"/>
            <a:pathLst>
              <a:path w="95250" h="95250">
                <a:moveTo>
                  <a:pt x="0" y="0"/>
                </a:moveTo>
                <a:lnTo>
                  <a:pt x="95250" y="0"/>
                </a:lnTo>
                <a:arcTo hR="95250" wR="95250" stAng="16200000" swAng="-5400000"/>
                <a:close/>
              </a:path>
            </a:pathLst>
          </a:custGeom>
          <a:solidFill>
            <a:srgbClr val="FFFFFF"/>
          </a:solidFill>
          <a:ln/>
        </p:spPr>
      </p:sp>
      <p:sp>
        <p:nvSpPr>
          <p:cNvPr id="53" name="Shape 48"/>
          <p:cNvSpPr/>
          <p:nvPr/>
        </p:nvSpPr>
        <p:spPr>
          <a:xfrm>
            <a:off x="8572500" y="1676400"/>
            <a:ext cx="95250" cy="95250"/>
          </a:xfrm>
          <a:custGeom>
            <a:avLst/>
            <a:gdLst/>
            <a:ahLst/>
            <a:cxnLst/>
            <a:rect l="l" t="t" r="r" b="b"/>
            <a:pathLst>
              <a:path w="95250" h="95250">
                <a:moveTo>
                  <a:pt x="95250" y="0"/>
                </a:moveTo>
                <a:lnTo>
                  <a:pt x="95250" y="95250"/>
                </a:lnTo>
                <a:arcTo hR="95250" wR="95250" stAng="0" swAng="-5400000"/>
                <a:close/>
              </a:path>
            </a:pathLst>
          </a:custGeom>
          <a:solidFill>
            <a:srgbClr val="FFFFFF"/>
          </a:solidFill>
          <a:ln/>
        </p:spPr>
      </p:sp>
      <p:sp>
        <p:nvSpPr>
          <p:cNvPr id="54" name="Shape 49"/>
          <p:cNvSpPr/>
          <p:nvPr/>
        </p:nvSpPr>
        <p:spPr>
          <a:xfrm>
            <a:off x="6210300" y="1828800"/>
            <a:ext cx="323850" cy="323850"/>
          </a:xfrm>
          <a:prstGeom prst="ellipse">
            <a:avLst/>
          </a:prstGeom>
          <a:solidFill>
            <a:srgbClr val="0E3B53"/>
          </a:solidFill>
          <a:ln/>
        </p:spPr>
      </p:sp>
      <p:sp>
        <p:nvSpPr>
          <p:cNvPr id="55" name="Text 50"/>
          <p:cNvSpPr/>
          <p:nvPr/>
        </p:nvSpPr>
        <p:spPr>
          <a:xfrm>
            <a:off x="552450" y="1901260"/>
            <a:ext cx="11639550" cy="182880"/>
          </a:xfrm>
          <a:prstGeom prst="rect">
            <a:avLst/>
          </a:prstGeom>
          <a:noFill/>
          <a:ln/>
        </p:spPr>
        <p:txBody>
          <a:bodyPr wrap="none" lIns="0" tIns="0" rIns="0" bIns="0" rtlCol="0" anchor="t"/>
          <a:lstStyle/>
          <a:p>
            <a:pPr algn="ctr" indent="0" marL="0">
              <a:buNone/>
            </a:pPr>
            <a:r>
              <a:rPr lang="en-US" sz="1200" b="1" dirty="0">
                <a:solidFill>
                  <a:srgbClr val="FFFFFF"/>
                </a:solidFill>
                <a:latin typeface="Microsoft YaHei UI" pitchFamily="34" charset="0"/>
                <a:ea typeface="Microsoft YaHei" pitchFamily="34" charset="-122"/>
                <a:cs typeface="Microsoft YaHei UI" pitchFamily="34" charset="-120"/>
              </a:rPr>
              <a:t>3</a:t>
            </a:r>
            <a:endParaRPr lang="en-US" sz="1200" dirty="0">
              <a:latin typeface="Microsoft YaHei UI" pitchFamily="34" charset="0"/>
              <a:ea typeface="Microsoft YaHei" pitchFamily="34" charset="-122"/>
              <a:cs typeface="Microsoft YaHei UI" pitchFamily="34" charset="-120"/>
            </a:endParaRPr>
          </a:p>
        </p:txBody>
      </p:sp>
      <p:sp>
        <p:nvSpPr>
          <p:cNvPr id="56" name="Shape 51"/>
          <p:cNvSpPr/>
          <p:nvPr/>
        </p:nvSpPr>
        <p:spPr>
          <a:xfrm>
            <a:off x="6293592" y="4276725"/>
            <a:ext cx="78633" cy="78633"/>
          </a:xfrm>
          <a:custGeom>
            <a:avLst/>
            <a:gdLst/>
            <a:ahLst/>
            <a:cxnLst/>
            <a:rect l="l" t="t" r="r" b="b"/>
            <a:pathLst>
              <a:path w="78633" h="78633">
                <a:moveTo>
                  <a:pt x="28865" y="72469"/>
                </a:moveTo>
                <a:arcTo hR="20955" wR="20955" stAng="8105968" swAng="-5411937"/>
                <a:lnTo>
                  <a:pt x="78633" y="52388"/>
                </a:lnTo>
                <a:lnTo>
                  <a:pt x="26245" y="0"/>
                </a:lnTo>
                <a:lnTo>
                  <a:pt x="6163" y="20082"/>
                </a:lnTo>
                <a:arcTo hR="20955" wR="20955" stAng="13505968" swAng="-5411937"/>
                <a:close/>
              </a:path>
            </a:pathLst>
          </a:custGeom>
          <a:noFill/>
          <a:ln w="17463">
            <a:solidFill>
              <a:srgbClr val="0E3B53"/>
            </a:solidFill>
            <a:prstDash val="solid"/>
          </a:ln>
        </p:spPr>
      </p:sp>
      <p:sp>
        <p:nvSpPr>
          <p:cNvPr id="57" name="Shape 52"/>
          <p:cNvSpPr/>
          <p:nvPr/>
        </p:nvSpPr>
        <p:spPr>
          <a:xfrm>
            <a:off x="6284913" y="4337844"/>
            <a:ext cx="26194" cy="26194"/>
          </a:xfrm>
          <a:custGeom>
            <a:avLst/>
            <a:gdLst/>
            <a:ahLst/>
            <a:cxnLst/>
            <a:rect l="l" t="t" r="r" b="b"/>
            <a:pathLst>
              <a:path w="26194" h="26194">
                <a:moveTo>
                  <a:pt x="0" y="26194"/>
                </a:moveTo>
                <a:lnTo>
                  <a:pt x="26194" y="0"/>
                </a:lnTo>
              </a:path>
            </a:pathLst>
          </a:custGeom>
          <a:noFill/>
          <a:ln w="17463">
            <a:solidFill>
              <a:srgbClr val="0E3B53"/>
            </a:solidFill>
            <a:prstDash val="solid"/>
          </a:ln>
        </p:spPr>
      </p:sp>
      <p:sp>
        <p:nvSpPr>
          <p:cNvPr id="58" name="Shape 53"/>
          <p:cNvSpPr/>
          <p:nvPr/>
        </p:nvSpPr>
        <p:spPr>
          <a:xfrm>
            <a:off x="6332934" y="4267994"/>
            <a:ext cx="21828" cy="21828"/>
          </a:xfrm>
          <a:custGeom>
            <a:avLst/>
            <a:gdLst/>
            <a:ahLst/>
            <a:cxnLst/>
            <a:rect l="l" t="t" r="r" b="b"/>
            <a:pathLst>
              <a:path w="21828" h="21828">
                <a:moveTo>
                  <a:pt x="0" y="21828"/>
                </a:moveTo>
                <a:lnTo>
                  <a:pt x="21828" y="0"/>
                </a:lnTo>
              </a:path>
            </a:pathLst>
          </a:custGeom>
          <a:noFill/>
          <a:ln w="17463">
            <a:solidFill>
              <a:srgbClr val="0E3B53"/>
            </a:solidFill>
            <a:prstDash val="solid"/>
          </a:ln>
        </p:spPr>
      </p:sp>
      <p:sp>
        <p:nvSpPr>
          <p:cNvPr id="59" name="Shape 54"/>
          <p:cNvSpPr/>
          <p:nvPr/>
        </p:nvSpPr>
        <p:spPr>
          <a:xfrm>
            <a:off x="6359128" y="4294188"/>
            <a:ext cx="21828" cy="21828"/>
          </a:xfrm>
          <a:custGeom>
            <a:avLst/>
            <a:gdLst/>
            <a:ahLst/>
            <a:cxnLst/>
            <a:rect l="l" t="t" r="r" b="b"/>
            <a:pathLst>
              <a:path w="21828" h="21828">
                <a:moveTo>
                  <a:pt x="0" y="21828"/>
                </a:moveTo>
                <a:lnTo>
                  <a:pt x="21828" y="0"/>
                </a:lnTo>
              </a:path>
            </a:pathLst>
          </a:custGeom>
          <a:noFill/>
          <a:ln w="17463">
            <a:solidFill>
              <a:srgbClr val="0E3B53"/>
            </a:solidFill>
            <a:prstDash val="solid"/>
          </a:ln>
        </p:spPr>
      </p:sp>
      <p:sp>
        <p:nvSpPr>
          <p:cNvPr id="60" name="Shape 55"/>
          <p:cNvSpPr/>
          <p:nvPr/>
        </p:nvSpPr>
        <p:spPr>
          <a:xfrm>
            <a:off x="6389688" y="4198144"/>
            <a:ext cx="52388" cy="69850"/>
          </a:xfrm>
          <a:custGeom>
            <a:avLst/>
            <a:gdLst/>
            <a:ahLst/>
            <a:cxnLst/>
            <a:rect l="l" t="t" r="r" b="b"/>
            <a:pathLst>
              <a:path w="52388" h="69850">
                <a:moveTo>
                  <a:pt x="34925" y="0"/>
                </a:moveTo>
                <a:lnTo>
                  <a:pt x="0" y="34925"/>
                </a:lnTo>
                <a:lnTo>
                  <a:pt x="52388" y="34925"/>
                </a:lnTo>
                <a:lnTo>
                  <a:pt x="17463" y="69850"/>
                </a:lnTo>
              </a:path>
            </a:pathLst>
          </a:custGeom>
          <a:noFill/>
          <a:ln w="17463">
            <a:solidFill>
              <a:srgbClr val="0E3B53"/>
            </a:solidFill>
            <a:prstDash val="solid"/>
          </a:ln>
        </p:spPr>
      </p:sp>
      <p:sp>
        <p:nvSpPr>
          <p:cNvPr id="61" name="Text 56"/>
          <p:cNvSpPr/>
          <p:nvPr/>
        </p:nvSpPr>
        <p:spPr>
          <a:xfrm>
            <a:off x="6572250" y="4169294"/>
            <a:ext cx="5619750" cy="217170"/>
          </a:xfrm>
          <a:prstGeom prst="rect">
            <a:avLst/>
          </a:prstGeom>
          <a:noFill/>
          <a:ln/>
        </p:spPr>
        <p:txBody>
          <a:bodyPr wrap="none" lIns="0" tIns="0" rIns="0" bIns="0" rtlCol="0" anchor="t"/>
          <a:lstStyle/>
          <a:p>
            <a:pPr algn="l" indent="0" marL="0">
              <a:buNone/>
            </a:pPr>
            <a:r>
              <a:rPr lang="en-US" sz="1425" b="1" dirty="0">
                <a:solidFill>
                  <a:srgbClr val="0E3B53"/>
                </a:solidFill>
                <a:latin typeface="Microsoft YaHei UI" pitchFamily="34" charset="0"/>
                <a:ea typeface="Microsoft YaHei" pitchFamily="34" charset="-122"/>
                <a:cs typeface="Microsoft YaHei UI" pitchFamily="34" charset="-120"/>
              </a:rPr>
              <a:t>Grid connection</a:t>
            </a:r>
            <a:endParaRPr lang="en-US" sz="1425" dirty="0">
              <a:latin typeface="Microsoft YaHei UI" pitchFamily="34" charset="0"/>
              <a:ea typeface="Microsoft YaHei" pitchFamily="34" charset="-122"/>
              <a:cs typeface="Microsoft YaHei UI" pitchFamily="34" charset="-120"/>
            </a:endParaRPr>
          </a:p>
        </p:txBody>
      </p:sp>
      <p:sp>
        <p:nvSpPr>
          <p:cNvPr id="62" name="Text 57"/>
          <p:cNvSpPr/>
          <p:nvPr/>
        </p:nvSpPr>
        <p:spPr>
          <a:xfrm>
            <a:off x="6267450" y="4548487"/>
            <a:ext cx="59245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Built to the grid</a:t>
            </a:r>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a:t>
            </a:r>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s connection</a:t>
            </a:r>
            <a:endParaRPr lang="en-US" sz="1050" dirty="0">
              <a:latin typeface="Microsoft YaHei UI" pitchFamily="34" charset="0"/>
              <a:ea typeface="Microsoft YaHei" pitchFamily="34" charset="-122"/>
              <a:cs typeface="Microsoft YaHei UI" pitchFamily="34" charset="-120"/>
            </a:endParaRPr>
          </a:p>
        </p:txBody>
      </p:sp>
      <p:sp>
        <p:nvSpPr>
          <p:cNvPr id="63" name="Text 58"/>
          <p:cNvSpPr/>
          <p:nvPr/>
        </p:nvSpPr>
        <p:spPr>
          <a:xfrm>
            <a:off x="6267450" y="4767562"/>
            <a:ext cx="59245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opinion, no work before it</a:t>
            </a:r>
            <a:endParaRPr lang="en-US" sz="1050" dirty="0">
              <a:latin typeface="Microsoft YaHei UI" pitchFamily="34" charset="0"/>
              <a:ea typeface="Microsoft YaHei" pitchFamily="34" charset="-122"/>
              <a:cs typeface="Microsoft YaHei UI" pitchFamily="34" charset="-120"/>
            </a:endParaRPr>
          </a:p>
        </p:txBody>
      </p:sp>
      <p:sp>
        <p:nvSpPr>
          <p:cNvPr id="64" name="Text 59"/>
          <p:cNvSpPr/>
          <p:nvPr/>
        </p:nvSpPr>
        <p:spPr>
          <a:xfrm>
            <a:off x="6267450" y="4986637"/>
            <a:ext cx="59245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is issued</a:t>
            </a:r>
            <a:endParaRPr lang="en-US" sz="1050" dirty="0">
              <a:latin typeface="Microsoft YaHei UI" pitchFamily="34" charset="0"/>
              <a:ea typeface="Microsoft YaHei" pitchFamily="34" charset="-122"/>
              <a:cs typeface="Microsoft YaHei UI" pitchFamily="34" charset="-120"/>
            </a:endParaRPr>
          </a:p>
        </p:txBody>
      </p:sp>
      <p:sp>
        <p:nvSpPr>
          <p:cNvPr id="65" name="Shape 60"/>
          <p:cNvSpPr/>
          <p:nvPr/>
        </p:nvSpPr>
        <p:spPr>
          <a:xfrm>
            <a:off x="8782050" y="1676400"/>
            <a:ext cx="2609850" cy="3810000"/>
          </a:xfrm>
          <a:prstGeom prst="roundRect">
            <a:avLst>
              <a:gd name="adj" fmla="val 4380"/>
            </a:avLst>
          </a:prstGeom>
          <a:solidFill>
            <a:srgbClr val="F3F0EA"/>
          </a:solidFill>
          <a:ln/>
        </p:spPr>
      </p:sp>
      <p:pic>
        <p:nvPicPr>
          <p:cNvPr id="66" name="Image 3" descr="preencoded.png">    </p:cNvPr>
          <p:cNvPicPr>
            <a:picLocks noChangeAspect="1"/>
          </p:cNvPicPr>
          <p:nvPr/>
        </p:nvPicPr>
        <p:blipFill>
          <a:blip r:embed="rId4"/>
          <a:srcRect l="7188" r="7188" t="0" b="0"/>
          <a:stretch/>
        </p:blipFill>
        <p:spPr>
          <a:xfrm>
            <a:off x="8782050" y="1676400"/>
            <a:ext cx="2609850" cy="2286000"/>
          </a:xfrm>
          <a:prstGeom prst="rect">
            <a:avLst/>
          </a:prstGeom>
        </p:spPr>
      </p:pic>
      <p:sp>
        <p:nvSpPr>
          <p:cNvPr id="67" name="Shape 61"/>
          <p:cNvSpPr/>
          <p:nvPr/>
        </p:nvSpPr>
        <p:spPr>
          <a:xfrm>
            <a:off x="8782050" y="1676400"/>
            <a:ext cx="95250" cy="95250"/>
          </a:xfrm>
          <a:custGeom>
            <a:avLst/>
            <a:gdLst/>
            <a:ahLst/>
            <a:cxnLst/>
            <a:rect l="l" t="t" r="r" b="b"/>
            <a:pathLst>
              <a:path w="95250" h="95250">
                <a:moveTo>
                  <a:pt x="0" y="0"/>
                </a:moveTo>
                <a:lnTo>
                  <a:pt x="95250" y="0"/>
                </a:lnTo>
                <a:arcTo hR="95250" wR="95250" stAng="16200000" swAng="-5400000"/>
                <a:close/>
              </a:path>
            </a:pathLst>
          </a:custGeom>
          <a:solidFill>
            <a:srgbClr val="FFFFFF"/>
          </a:solidFill>
          <a:ln/>
        </p:spPr>
      </p:sp>
      <p:sp>
        <p:nvSpPr>
          <p:cNvPr id="68" name="Shape 62"/>
          <p:cNvSpPr/>
          <p:nvPr/>
        </p:nvSpPr>
        <p:spPr>
          <a:xfrm>
            <a:off x="11296650" y="1676400"/>
            <a:ext cx="95250" cy="95250"/>
          </a:xfrm>
          <a:custGeom>
            <a:avLst/>
            <a:gdLst/>
            <a:ahLst/>
            <a:cxnLst/>
            <a:rect l="l" t="t" r="r" b="b"/>
            <a:pathLst>
              <a:path w="95250" h="95250">
                <a:moveTo>
                  <a:pt x="95250" y="0"/>
                </a:moveTo>
                <a:lnTo>
                  <a:pt x="95250" y="95250"/>
                </a:lnTo>
                <a:arcTo hR="95250" wR="95250" stAng="0" swAng="-5400000"/>
                <a:close/>
              </a:path>
            </a:pathLst>
          </a:custGeom>
          <a:solidFill>
            <a:srgbClr val="FFFFFF"/>
          </a:solidFill>
          <a:ln/>
        </p:spPr>
      </p:sp>
      <p:sp>
        <p:nvSpPr>
          <p:cNvPr id="69" name="Shape 63"/>
          <p:cNvSpPr/>
          <p:nvPr/>
        </p:nvSpPr>
        <p:spPr>
          <a:xfrm>
            <a:off x="8934450" y="1828800"/>
            <a:ext cx="323850" cy="323850"/>
          </a:xfrm>
          <a:prstGeom prst="ellipse">
            <a:avLst/>
          </a:prstGeom>
          <a:solidFill>
            <a:srgbClr val="0E3B53"/>
          </a:solidFill>
          <a:ln/>
        </p:spPr>
      </p:sp>
      <p:sp>
        <p:nvSpPr>
          <p:cNvPr id="70" name="Text 64"/>
          <p:cNvSpPr/>
          <p:nvPr/>
        </p:nvSpPr>
        <p:spPr>
          <a:xfrm>
            <a:off x="6000750" y="1901260"/>
            <a:ext cx="6191250" cy="182880"/>
          </a:xfrm>
          <a:prstGeom prst="rect">
            <a:avLst/>
          </a:prstGeom>
          <a:noFill/>
          <a:ln/>
        </p:spPr>
        <p:txBody>
          <a:bodyPr wrap="none" lIns="0" tIns="0" rIns="0" bIns="0" rtlCol="0" anchor="t"/>
          <a:lstStyle/>
          <a:p>
            <a:pPr algn="ctr" indent="0" marL="0">
              <a:buNone/>
            </a:pPr>
            <a:r>
              <a:rPr lang="en-US" sz="1200" b="1" dirty="0">
                <a:solidFill>
                  <a:srgbClr val="FFFFFF"/>
                </a:solidFill>
                <a:latin typeface="Microsoft YaHei UI" pitchFamily="34" charset="0"/>
                <a:ea typeface="Microsoft YaHei" pitchFamily="34" charset="-122"/>
                <a:cs typeface="Microsoft YaHei UI" pitchFamily="34" charset="-120"/>
              </a:rPr>
              <a:t>4</a:t>
            </a:r>
            <a:endParaRPr lang="en-US" sz="1200" dirty="0">
              <a:latin typeface="Microsoft YaHei UI" pitchFamily="34" charset="0"/>
              <a:ea typeface="Microsoft YaHei" pitchFamily="34" charset="-122"/>
              <a:cs typeface="Microsoft YaHei UI" pitchFamily="34" charset="-120"/>
            </a:endParaRPr>
          </a:p>
        </p:txBody>
      </p:sp>
      <p:sp>
        <p:nvSpPr>
          <p:cNvPr id="71" name="Shape 65"/>
          <p:cNvSpPr/>
          <p:nvPr/>
        </p:nvSpPr>
        <p:spPr>
          <a:xfrm>
            <a:off x="9078913" y="4206875"/>
            <a:ext cx="34925" cy="52388"/>
          </a:xfrm>
          <a:custGeom>
            <a:avLst/>
            <a:gdLst/>
            <a:ahLst/>
            <a:cxnLst/>
            <a:rect l="l" t="t" r="r" b="b"/>
            <a:pathLst>
              <a:path w="34925" h="52388">
                <a:moveTo>
                  <a:pt x="0" y="52388"/>
                </a:moveTo>
                <a:lnTo>
                  <a:pt x="0" y="8731"/>
                </a:lnTo>
                <a:arcTo hR="8731" wR="8731" stAng="10800000" swAng="5400000"/>
                <a:lnTo>
                  <a:pt x="26194" y="0"/>
                </a:lnTo>
                <a:arcTo hR="8731" wR="8731" stAng="16200000" swAng="5400000"/>
                <a:lnTo>
                  <a:pt x="34925" y="52388"/>
                </a:lnTo>
              </a:path>
            </a:pathLst>
          </a:custGeom>
          <a:noFill/>
          <a:ln w="17463">
            <a:solidFill>
              <a:srgbClr val="0E3B53"/>
            </a:solidFill>
            <a:prstDash val="solid"/>
          </a:ln>
        </p:spPr>
      </p:sp>
      <p:sp>
        <p:nvSpPr>
          <p:cNvPr id="72" name="Shape 66"/>
          <p:cNvSpPr/>
          <p:nvPr/>
        </p:nvSpPr>
        <p:spPr>
          <a:xfrm>
            <a:off x="9113838" y="4224338"/>
            <a:ext cx="52388" cy="78581"/>
          </a:xfrm>
          <a:custGeom>
            <a:avLst/>
            <a:gdLst/>
            <a:ahLst/>
            <a:cxnLst/>
            <a:rect l="l" t="t" r="r" b="b"/>
            <a:pathLst>
              <a:path w="52388" h="78581">
                <a:moveTo>
                  <a:pt x="0" y="0"/>
                </a:moveTo>
                <a:arcTo hR="52388" wR="52388" stAng="16200000" swAng="5400000"/>
                <a:lnTo>
                  <a:pt x="52388" y="78581"/>
                </a:lnTo>
              </a:path>
            </a:pathLst>
          </a:custGeom>
          <a:noFill/>
          <a:ln w="17463">
            <a:solidFill>
              <a:srgbClr val="0E3B53"/>
            </a:solidFill>
            <a:prstDash val="solid"/>
          </a:ln>
        </p:spPr>
      </p:sp>
      <p:sp>
        <p:nvSpPr>
          <p:cNvPr id="73" name="Shape 67"/>
          <p:cNvSpPr/>
          <p:nvPr/>
        </p:nvSpPr>
        <p:spPr>
          <a:xfrm>
            <a:off x="9026525" y="4224338"/>
            <a:ext cx="52388" cy="78581"/>
          </a:xfrm>
          <a:custGeom>
            <a:avLst/>
            <a:gdLst/>
            <a:ahLst/>
            <a:cxnLst/>
            <a:rect l="l" t="t" r="r" b="b"/>
            <a:pathLst>
              <a:path w="52388" h="78581">
                <a:moveTo>
                  <a:pt x="0" y="78581"/>
                </a:moveTo>
                <a:lnTo>
                  <a:pt x="0" y="52388"/>
                </a:lnTo>
                <a:arcTo hR="52388" wR="52388" stAng="10800000" swAng="5400000"/>
              </a:path>
            </a:pathLst>
          </a:custGeom>
          <a:noFill/>
          <a:ln w="17463">
            <a:solidFill>
              <a:srgbClr val="0E3B53"/>
            </a:solidFill>
            <a:prstDash val="solid"/>
          </a:ln>
        </p:spPr>
      </p:sp>
      <p:sp>
        <p:nvSpPr>
          <p:cNvPr id="74" name="Shape 68"/>
          <p:cNvSpPr/>
          <p:nvPr/>
        </p:nvSpPr>
        <p:spPr>
          <a:xfrm>
            <a:off x="9009063" y="4302919"/>
            <a:ext cx="174625" cy="34925"/>
          </a:xfrm>
          <a:prstGeom prst="roundRect">
            <a:avLst>
              <a:gd name="adj" fmla="val 25000"/>
            </a:avLst>
          </a:prstGeom>
          <a:noFill/>
          <a:ln w="17463">
            <a:solidFill>
              <a:srgbClr val="0E3B53"/>
            </a:solidFill>
            <a:prstDash val="solid"/>
          </a:ln>
        </p:spPr>
      </p:sp>
      <p:sp>
        <p:nvSpPr>
          <p:cNvPr id="75" name="Text 69"/>
          <p:cNvSpPr/>
          <p:nvPr/>
        </p:nvSpPr>
        <p:spPr>
          <a:xfrm>
            <a:off x="9296400" y="4169294"/>
            <a:ext cx="2895600" cy="217170"/>
          </a:xfrm>
          <a:prstGeom prst="rect">
            <a:avLst/>
          </a:prstGeom>
          <a:noFill/>
          <a:ln/>
        </p:spPr>
        <p:txBody>
          <a:bodyPr wrap="none" lIns="0" tIns="0" rIns="0" bIns="0" rtlCol="0" anchor="t"/>
          <a:lstStyle/>
          <a:p>
            <a:pPr algn="l" indent="0" marL="0">
              <a:buNone/>
            </a:pPr>
            <a:r>
              <a:rPr lang="en-US" sz="1425" b="1" dirty="0">
                <a:solidFill>
                  <a:srgbClr val="0E3B53"/>
                </a:solidFill>
                <a:latin typeface="Microsoft YaHei UI" pitchFamily="34" charset="0"/>
                <a:ea typeface="Microsoft YaHei" pitchFamily="34" charset="-122"/>
                <a:cs typeface="Microsoft YaHei UI" pitchFamily="34" charset="-120"/>
              </a:rPr>
              <a:t>Operation</a:t>
            </a:r>
            <a:endParaRPr lang="en-US" sz="1425" dirty="0">
              <a:latin typeface="Microsoft YaHei UI" pitchFamily="34" charset="0"/>
              <a:ea typeface="Microsoft YaHei" pitchFamily="34" charset="-122"/>
              <a:cs typeface="Microsoft YaHei UI" pitchFamily="34" charset="-120"/>
            </a:endParaRPr>
          </a:p>
        </p:txBody>
      </p:sp>
      <p:sp>
        <p:nvSpPr>
          <p:cNvPr id="76" name="Text 70"/>
          <p:cNvSpPr/>
          <p:nvPr/>
        </p:nvSpPr>
        <p:spPr>
          <a:xfrm>
            <a:off x="8991600" y="4548487"/>
            <a:ext cx="32004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Output, self-use, export and</a:t>
            </a:r>
            <a:endParaRPr lang="en-US" sz="1050" dirty="0">
              <a:latin typeface="Microsoft YaHei UI" pitchFamily="34" charset="0"/>
              <a:ea typeface="Microsoft YaHei" pitchFamily="34" charset="-122"/>
              <a:cs typeface="Microsoft YaHei UI" pitchFamily="34" charset="-120"/>
            </a:endParaRPr>
          </a:p>
        </p:txBody>
      </p:sp>
      <p:sp>
        <p:nvSpPr>
          <p:cNvPr id="77" name="Text 71"/>
          <p:cNvSpPr/>
          <p:nvPr/>
        </p:nvSpPr>
        <p:spPr>
          <a:xfrm>
            <a:off x="8991600" y="4767562"/>
            <a:ext cx="32004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savings reconciled monthly and</a:t>
            </a:r>
            <a:endParaRPr lang="en-US" sz="1050" dirty="0">
              <a:latin typeface="Microsoft YaHei UI" pitchFamily="34" charset="0"/>
              <a:ea typeface="Microsoft YaHei" pitchFamily="34" charset="-122"/>
              <a:cs typeface="Microsoft YaHei UI" pitchFamily="34" charset="-120"/>
            </a:endParaRPr>
          </a:p>
        </p:txBody>
      </p:sp>
      <p:sp>
        <p:nvSpPr>
          <p:cNvPr id="78" name="Text 72"/>
          <p:cNvSpPr/>
          <p:nvPr/>
        </p:nvSpPr>
        <p:spPr>
          <a:xfrm>
            <a:off x="8991600" y="4986637"/>
            <a:ext cx="32004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reported to you</a:t>
            </a:r>
            <a:endParaRPr lang="en-US" sz="1050" dirty="0">
              <a:latin typeface="Microsoft YaHei UI" pitchFamily="34" charset="0"/>
              <a:ea typeface="Microsoft YaHei" pitchFamily="34" charset="-122"/>
              <a:cs typeface="Microsoft YaHei UI" pitchFamily="34" charset="-120"/>
            </a:endParaRPr>
          </a:p>
        </p:txBody>
      </p:sp>
      <p:sp>
        <p:nvSpPr>
          <p:cNvPr id="79" name="Text 73"/>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Images are AI-generated and illustrative</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609600" y="347239"/>
            <a:ext cx="115824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l</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2983478" y="347239"/>
            <a:ext cx="9208522" cy="137160"/>
          </a:xfrm>
          <a:prstGeom prst="rect">
            <a:avLst/>
          </a:prstGeom>
          <a:noFill/>
          <a:ln/>
        </p:spPr>
        <p:txBody>
          <a:bodyPr wrap="none" lIns="0" tIns="0" rIns="0" bIns="0" rtlCol="0" anchor="t"/>
          <a:lstStyle/>
          <a:p>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y</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5" name="pptwise-slidenum-s0011"/>
          <p:cNvSpPr/>
          <p:nvPr/>
        </p:nvSpPr>
        <p:spPr>
          <a:xfrm>
            <a:off x="0" y="6481700"/>
            <a:ext cx="11391900" cy="148590"/>
          </a:xfrm>
          <a:prstGeom prst="rect">
            <a:avLst/>
          </a:prstGeom>
          <a:noFill/>
          <a:ln/>
        </p:spPr>
        <p:txBody>
          <a:bodyPr wrap="none" lIns="0" tIns="0" rIns="0" bIns="0" rtlCol="0" anchor="t"/>
          <a:lstStyle/>
          <a:p>
            <a:pPr algn="r" indent="0" marL="0">
              <a:buNone/>
            </a:pPr>
            <a:fld id="{B6F15528-21DE-4FAA-801E-634DDDAF4B2B}" type="slidenum">
              <a:rPr lang="en-US" sz="975" b="1" dirty="0">
                <a:solidFill>
                  <a:srgbClr val="55606A"/>
                </a:solidFill>
                <a:latin typeface="Microsoft YaHei UI" pitchFamily="34" charset="0"/>
                <a:ea typeface="Microsoft YaHei" pitchFamily="34" charset="-122"/>
                <a:cs typeface="Microsoft YaHei UI" pitchFamily="34" charset="-120"/>
              </a:rPr>
              <a:t>12</a:t>
            </a:fld>
            <a:endParaRPr lang="en-US" sz="975" dirty="0">
              <a:latin typeface="Microsoft YaHei UI" pitchFamily="34" charset="0"/>
              <a:ea typeface="Microsoft YaHei" pitchFamily="34" charset="-122"/>
              <a:cs typeface="Microsoft YaHei UI" pitchFamily="34" charset="-120"/>
            </a:endParaRPr>
          </a:p>
        </p:txBody>
      </p:sp>
      <p:sp>
        <p:nvSpPr>
          <p:cNvPr id="6" name="Shape 4"/>
          <p:cNvSpPr/>
          <p:nvPr/>
        </p:nvSpPr>
        <p:spPr>
          <a:xfrm>
            <a:off x="11849100" y="11239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7" name="Text 5"/>
          <p:cNvSpPr/>
          <p:nvPr/>
        </p:nvSpPr>
        <p:spPr>
          <a:xfrm rot="5400000">
            <a:off x="11696973" y="1487805"/>
            <a:ext cx="650136"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849100" y="20574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9" name="Text 7"/>
          <p:cNvSpPr/>
          <p:nvPr/>
        </p:nvSpPr>
        <p:spPr>
          <a:xfrm rot="5400000">
            <a:off x="11705982" y="2421255"/>
            <a:ext cx="632119"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b</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s</a:t>
            </a:r>
            <a:endParaRPr lang="en-US" sz="975"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696700" y="299085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11" name="Text 9"/>
          <p:cNvSpPr/>
          <p:nvPr/>
        </p:nvSpPr>
        <p:spPr>
          <a:xfrm rot="5400000">
            <a:off x="11776149" y="3343275"/>
            <a:ext cx="339842"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P</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l</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a</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n</a:t>
            </a:r>
            <a:endParaRPr lang="en-US" sz="112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11849100" y="39243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3" name="Text 11"/>
          <p:cNvSpPr/>
          <p:nvPr/>
        </p:nvSpPr>
        <p:spPr>
          <a:xfrm rot="5400000">
            <a:off x="11733476" y="4288155"/>
            <a:ext cx="577131"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v</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1849100" y="48577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5" name="Text 13"/>
          <p:cNvSpPr/>
          <p:nvPr/>
        </p:nvSpPr>
        <p:spPr>
          <a:xfrm rot="5400000">
            <a:off x="11785708" y="5221605"/>
            <a:ext cx="472667"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1040270"/>
            <a:ext cx="11582400" cy="365760"/>
          </a:xfrm>
          <a:prstGeom prst="rect">
            <a:avLst/>
          </a:prstGeom>
          <a:noFill/>
          <a:ln/>
        </p:spPr>
        <p:txBody>
          <a:bodyPr wrap="none" lIns="0" tIns="0" rIns="0" bIns="0" rtlCol="0" anchor="t"/>
          <a:lstStyle/>
          <a:p>
            <a:pPr algn="l" indent="0" marL="0">
              <a:buNone/>
            </a:pPr>
            <a:r>
              <a:rPr lang="en-US" sz="2400" b="1" dirty="0">
                <a:solidFill>
                  <a:srgbClr val="0E3B53"/>
                </a:solidFill>
                <a:latin typeface="Microsoft YaHei UI" pitchFamily="34" charset="0"/>
                <a:ea typeface="Microsoft YaHei" pitchFamily="34" charset="-122"/>
                <a:cs typeface="Microsoft YaHei UI" pitchFamily="34" charset="-120"/>
              </a:rPr>
              <a:t>Fund it and save RMB 440,000/MW, or pay nothing</a:t>
            </a:r>
            <a:endParaRPr lang="en-US" sz="240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1676400"/>
            <a:ext cx="3505200" cy="3429000"/>
          </a:xfrm>
          <a:prstGeom prst="roundRect">
            <a:avLst>
              <a:gd name="adj" fmla="val 3333"/>
            </a:avLst>
          </a:prstGeom>
          <a:solidFill>
            <a:srgbClr val="F3F0EA"/>
          </a:solidFill>
          <a:ln/>
        </p:spPr>
      </p:sp>
      <p:sp>
        <p:nvSpPr>
          <p:cNvPr id="18" name="Text 16"/>
          <p:cNvSpPr/>
          <p:nvPr/>
        </p:nvSpPr>
        <p:spPr>
          <a:xfrm>
            <a:off x="838200" y="1855443"/>
            <a:ext cx="11353800" cy="240030"/>
          </a:xfrm>
          <a:prstGeom prst="rect">
            <a:avLst/>
          </a:prstGeom>
          <a:noFill/>
          <a:ln/>
        </p:spPr>
        <p:txBody>
          <a:bodyPr wrap="none" lIns="0" tIns="0" rIns="0" bIns="0" rtlCol="0" anchor="t"/>
          <a:lstStyle/>
          <a:p>
            <a:pPr algn="l" indent="0" marL="0">
              <a:buNone/>
            </a:pPr>
            <a:r>
              <a:rPr lang="en-US" sz="1575" b="1" dirty="0">
                <a:solidFill>
                  <a:srgbClr val="0E3B53"/>
                </a:solidFill>
                <a:latin typeface="Microsoft YaHei UI" pitchFamily="34" charset="0"/>
                <a:ea typeface="Microsoft YaHei" pitchFamily="34" charset="-122"/>
                <a:cs typeface="Microsoft YaHei UI" pitchFamily="34" charset="-120"/>
              </a:rPr>
              <a:t>Self-funded</a:t>
            </a:r>
            <a:endParaRPr lang="en-US" sz="1575" dirty="0">
              <a:latin typeface="Microsoft YaHei UI" pitchFamily="34" charset="0"/>
              <a:ea typeface="Microsoft YaHei" pitchFamily="34" charset="-122"/>
              <a:cs typeface="Microsoft YaHei UI" pitchFamily="34" charset="-120"/>
            </a:endParaRPr>
          </a:p>
        </p:txBody>
      </p:sp>
      <p:sp>
        <p:nvSpPr>
          <p:cNvPr id="19" name="Text 17"/>
          <p:cNvSpPr/>
          <p:nvPr/>
        </p:nvSpPr>
        <p:spPr>
          <a:xfrm>
            <a:off x="838200" y="2157350"/>
            <a:ext cx="113538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Suits: cash to spare, all the savings</a:t>
            </a:r>
            <a:endParaRPr lang="en-US" sz="975" dirty="0">
              <a:latin typeface="Microsoft YaHei UI" pitchFamily="34" charset="0"/>
              <a:ea typeface="Microsoft YaHei" pitchFamily="34" charset="-122"/>
              <a:cs typeface="Microsoft YaHei UI" pitchFamily="34" charset="-120"/>
            </a:endParaRPr>
          </a:p>
        </p:txBody>
      </p:sp>
      <p:sp>
        <p:nvSpPr>
          <p:cNvPr id="20" name="Text 18"/>
          <p:cNvSpPr/>
          <p:nvPr/>
        </p:nvSpPr>
        <p:spPr>
          <a:xfrm>
            <a:off x="838200" y="2804689"/>
            <a:ext cx="113538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Jiangsu, per MW a year</a:t>
            </a:r>
            <a:endParaRPr lang="en-US" sz="900" dirty="0">
              <a:latin typeface="Microsoft YaHei UI" pitchFamily="34" charset="0"/>
              <a:ea typeface="Microsoft YaHei" pitchFamily="34" charset="-122"/>
              <a:cs typeface="Microsoft YaHei UI" pitchFamily="34" charset="-120"/>
            </a:endParaRPr>
          </a:p>
        </p:txBody>
      </p:sp>
      <p:sp>
        <p:nvSpPr>
          <p:cNvPr id="21" name="Text 19"/>
          <p:cNvSpPr/>
          <p:nvPr/>
        </p:nvSpPr>
        <p:spPr>
          <a:xfrm>
            <a:off x="838200" y="3039073"/>
            <a:ext cx="11353800" cy="320040"/>
          </a:xfrm>
          <a:prstGeom prst="rect">
            <a:avLst/>
          </a:prstGeom>
          <a:noFill/>
          <a:ln/>
        </p:spPr>
        <p:txBody>
          <a:bodyPr wrap="none" lIns="0" tIns="0" rIns="0" bIns="0" rtlCol="0" anchor="t"/>
          <a:lstStyle/>
          <a:p>
            <a:pPr algn="l" indent="0" marL="0">
              <a:buNone/>
            </a:pPr>
            <a:r>
              <a:rPr lang="en-US" sz="2100" b="1" dirty="0">
                <a:solidFill>
                  <a:srgbClr val="0E3B53"/>
                </a:solidFill>
                <a:latin typeface="Microsoft YaHei UI" pitchFamily="34" charset="0"/>
                <a:ea typeface="Microsoft YaHei" pitchFamily="34" charset="-122"/>
                <a:cs typeface="Microsoft YaHei UI" pitchFamily="34" charset="-120"/>
              </a:rPr>
              <a:t>About RMB 440,000</a:t>
            </a:r>
            <a:endParaRPr lang="en-US" sz="2100" dirty="0">
              <a:latin typeface="Microsoft YaHei UI" pitchFamily="34" charset="0"/>
              <a:ea typeface="Microsoft YaHei" pitchFamily="34" charset="-122"/>
              <a:cs typeface="Microsoft YaHei UI" pitchFamily="34" charset="-120"/>
            </a:endParaRPr>
          </a:p>
        </p:txBody>
      </p:sp>
      <p:sp>
        <p:nvSpPr>
          <p:cNvPr id="22" name="Text 20"/>
          <p:cNvSpPr/>
          <p:nvPr/>
        </p:nvSpPr>
        <p:spPr>
          <a:xfrm>
            <a:off x="838200" y="3461914"/>
            <a:ext cx="113538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All savings are yours</a:t>
            </a:r>
            <a:endParaRPr lang="en-US" sz="900" dirty="0">
              <a:latin typeface="Microsoft YaHei UI" pitchFamily="34" charset="0"/>
              <a:ea typeface="Microsoft YaHei" pitchFamily="34" charset="-122"/>
              <a:cs typeface="Microsoft YaHei UI" pitchFamily="34" charset="-120"/>
            </a:endParaRPr>
          </a:p>
        </p:txBody>
      </p:sp>
      <p:sp>
        <p:nvSpPr>
          <p:cNvPr id="23" name="Shape 21"/>
          <p:cNvSpPr/>
          <p:nvPr/>
        </p:nvSpPr>
        <p:spPr>
          <a:xfrm>
            <a:off x="838200" y="3752850"/>
            <a:ext cx="3048000" cy="9525"/>
          </a:xfrm>
          <a:prstGeom prst="rect">
            <a:avLst/>
          </a:prstGeom>
          <a:solidFill>
            <a:srgbClr val="E2DDD4"/>
          </a:solidFill>
          <a:ln/>
        </p:spPr>
      </p:sp>
      <p:sp>
        <p:nvSpPr>
          <p:cNvPr id="24" name="Text 22"/>
          <p:cNvSpPr/>
          <p:nvPr/>
        </p:nvSpPr>
        <p:spPr>
          <a:xfrm>
            <a:off x="838200" y="3833389"/>
            <a:ext cx="113538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Who pays</a:t>
            </a:r>
            <a:endParaRPr lang="en-US" sz="900" dirty="0">
              <a:latin typeface="Microsoft YaHei UI" pitchFamily="34" charset="0"/>
              <a:ea typeface="Microsoft YaHei" pitchFamily="34" charset="-122"/>
              <a:cs typeface="Microsoft YaHei UI" pitchFamily="34" charset="-120"/>
            </a:endParaRPr>
          </a:p>
        </p:txBody>
      </p:sp>
      <p:sp>
        <p:nvSpPr>
          <p:cNvPr id="25" name="Text 23"/>
          <p:cNvSpPr/>
          <p:nvPr/>
        </p:nvSpPr>
        <p:spPr>
          <a:xfrm>
            <a:off x="838200" y="3996037"/>
            <a:ext cx="1135380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You, about RMB 2.7 m per MW</a:t>
            </a:r>
            <a:endParaRPr lang="en-US" sz="1050" dirty="0">
              <a:latin typeface="Microsoft YaHei UI" pitchFamily="34" charset="0"/>
              <a:ea typeface="Microsoft YaHei" pitchFamily="34" charset="-122"/>
              <a:cs typeface="Microsoft YaHei UI" pitchFamily="34" charset="-120"/>
            </a:endParaRPr>
          </a:p>
        </p:txBody>
      </p:sp>
      <p:sp>
        <p:nvSpPr>
          <p:cNvPr id="26" name="Shape 24"/>
          <p:cNvSpPr/>
          <p:nvPr/>
        </p:nvSpPr>
        <p:spPr>
          <a:xfrm>
            <a:off x="838200" y="4191000"/>
            <a:ext cx="3048000" cy="9525"/>
          </a:xfrm>
          <a:prstGeom prst="rect">
            <a:avLst/>
          </a:prstGeom>
          <a:solidFill>
            <a:srgbClr val="E2DDD4"/>
          </a:solidFill>
          <a:ln/>
        </p:spPr>
      </p:sp>
      <p:sp>
        <p:nvSpPr>
          <p:cNvPr id="27" name="Text 25"/>
          <p:cNvSpPr/>
          <p:nvPr/>
        </p:nvSpPr>
        <p:spPr>
          <a:xfrm>
            <a:off x="838200" y="4271539"/>
            <a:ext cx="113538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Output and equipment risk</a:t>
            </a:r>
            <a:endParaRPr lang="en-US" sz="900" dirty="0">
              <a:latin typeface="Microsoft YaHei UI" pitchFamily="34" charset="0"/>
              <a:ea typeface="Microsoft YaHei" pitchFamily="34" charset="-122"/>
              <a:cs typeface="Microsoft YaHei UI" pitchFamily="34" charset="-120"/>
            </a:endParaRPr>
          </a:p>
        </p:txBody>
      </p:sp>
      <p:sp>
        <p:nvSpPr>
          <p:cNvPr id="28" name="Text 26"/>
          <p:cNvSpPr/>
          <p:nvPr/>
        </p:nvSpPr>
        <p:spPr>
          <a:xfrm>
            <a:off x="838200" y="4434187"/>
            <a:ext cx="1135380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Yours</a:t>
            </a:r>
            <a:endParaRPr lang="en-US" sz="1050" dirty="0">
              <a:latin typeface="Microsoft YaHei UI" pitchFamily="34" charset="0"/>
              <a:ea typeface="Microsoft YaHei" pitchFamily="34" charset="-122"/>
              <a:cs typeface="Microsoft YaHei UI" pitchFamily="34" charset="-120"/>
            </a:endParaRPr>
          </a:p>
        </p:txBody>
      </p:sp>
      <p:sp>
        <p:nvSpPr>
          <p:cNvPr id="29" name="Shape 27"/>
          <p:cNvSpPr/>
          <p:nvPr/>
        </p:nvSpPr>
        <p:spPr>
          <a:xfrm>
            <a:off x="838200" y="4629150"/>
            <a:ext cx="3048000" cy="9525"/>
          </a:xfrm>
          <a:prstGeom prst="rect">
            <a:avLst/>
          </a:prstGeom>
          <a:solidFill>
            <a:srgbClr val="E2DDD4"/>
          </a:solidFill>
          <a:ln/>
        </p:spPr>
      </p:sp>
      <p:sp>
        <p:nvSpPr>
          <p:cNvPr id="30" name="Text 28"/>
          <p:cNvSpPr/>
          <p:nvPr/>
        </p:nvSpPr>
        <p:spPr>
          <a:xfrm>
            <a:off x="838200" y="4709689"/>
            <a:ext cx="113538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At the end of the term</a:t>
            </a:r>
            <a:endParaRPr lang="en-US" sz="900" dirty="0">
              <a:latin typeface="Microsoft YaHei UI" pitchFamily="34" charset="0"/>
              <a:ea typeface="Microsoft YaHei" pitchFamily="34" charset="-122"/>
              <a:cs typeface="Microsoft YaHei UI" pitchFamily="34" charset="-120"/>
            </a:endParaRPr>
          </a:p>
        </p:txBody>
      </p:sp>
      <p:sp>
        <p:nvSpPr>
          <p:cNvPr id="31" name="Text 29"/>
          <p:cNvSpPr/>
          <p:nvPr/>
        </p:nvSpPr>
        <p:spPr>
          <a:xfrm>
            <a:off x="838200" y="4872337"/>
            <a:ext cx="1135380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Yours throughout</a:t>
            </a:r>
            <a:endParaRPr lang="en-US" sz="1050" dirty="0">
              <a:latin typeface="Microsoft YaHei UI" pitchFamily="34" charset="0"/>
              <a:ea typeface="Microsoft YaHei" pitchFamily="34" charset="-122"/>
              <a:cs typeface="Microsoft YaHei UI" pitchFamily="34" charset="-120"/>
            </a:endParaRPr>
          </a:p>
        </p:txBody>
      </p:sp>
      <p:sp>
        <p:nvSpPr>
          <p:cNvPr id="32" name="Shape 30"/>
          <p:cNvSpPr/>
          <p:nvPr/>
        </p:nvSpPr>
        <p:spPr>
          <a:xfrm>
            <a:off x="4248150" y="1676400"/>
            <a:ext cx="3505200" cy="3429000"/>
          </a:xfrm>
          <a:prstGeom prst="roundRect">
            <a:avLst>
              <a:gd name="adj" fmla="val 3333"/>
            </a:avLst>
          </a:prstGeom>
          <a:solidFill>
            <a:srgbClr val="F3F0EA"/>
          </a:solidFill>
          <a:ln/>
        </p:spPr>
      </p:sp>
      <p:sp>
        <p:nvSpPr>
          <p:cNvPr id="33" name="Text 31"/>
          <p:cNvSpPr/>
          <p:nvPr/>
        </p:nvSpPr>
        <p:spPr>
          <a:xfrm>
            <a:off x="4476750" y="1855443"/>
            <a:ext cx="7715250" cy="240030"/>
          </a:xfrm>
          <a:prstGeom prst="rect">
            <a:avLst/>
          </a:prstGeom>
          <a:noFill/>
          <a:ln/>
        </p:spPr>
        <p:txBody>
          <a:bodyPr wrap="none" lIns="0" tIns="0" rIns="0" bIns="0" rtlCol="0" anchor="t"/>
          <a:lstStyle/>
          <a:p>
            <a:pPr algn="l" indent="0" marL="0">
              <a:buNone/>
            </a:pPr>
            <a:r>
              <a:rPr lang="en-US" sz="1575" b="1" dirty="0">
                <a:solidFill>
                  <a:srgbClr val="0E3B53"/>
                </a:solidFill>
                <a:latin typeface="Microsoft YaHei UI" pitchFamily="34" charset="0"/>
                <a:ea typeface="Microsoft YaHei" pitchFamily="34" charset="-122"/>
                <a:cs typeface="Microsoft YaHei UI" pitchFamily="34" charset="-120"/>
              </a:rPr>
              <a:t>Energy contract (EMC)</a:t>
            </a:r>
            <a:endParaRPr lang="en-US" sz="1575" dirty="0">
              <a:latin typeface="Microsoft YaHei UI" pitchFamily="34" charset="0"/>
              <a:ea typeface="Microsoft YaHei" pitchFamily="34" charset="-122"/>
              <a:cs typeface="Microsoft YaHei UI" pitchFamily="34" charset="-120"/>
            </a:endParaRPr>
          </a:p>
        </p:txBody>
      </p:sp>
      <p:sp>
        <p:nvSpPr>
          <p:cNvPr id="34" name="Text 32"/>
          <p:cNvSpPr/>
          <p:nvPr/>
        </p:nvSpPr>
        <p:spPr>
          <a:xfrm>
            <a:off x="4476750" y="2157350"/>
            <a:ext cx="771525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Suits: keeping your cash free</a:t>
            </a:r>
            <a:endParaRPr lang="en-US" sz="975" dirty="0">
              <a:latin typeface="Microsoft YaHei UI" pitchFamily="34" charset="0"/>
              <a:ea typeface="Microsoft YaHei" pitchFamily="34" charset="-122"/>
              <a:cs typeface="Microsoft YaHei UI" pitchFamily="34" charset="-120"/>
            </a:endParaRPr>
          </a:p>
        </p:txBody>
      </p:sp>
      <p:sp>
        <p:nvSpPr>
          <p:cNvPr id="35" name="Shape 33"/>
          <p:cNvSpPr/>
          <p:nvPr/>
        </p:nvSpPr>
        <p:spPr>
          <a:xfrm>
            <a:off x="4476750" y="2400300"/>
            <a:ext cx="1162050" cy="266700"/>
          </a:xfrm>
          <a:prstGeom prst="roundRect">
            <a:avLst>
              <a:gd name="adj" fmla="val 50000"/>
            </a:avLst>
          </a:prstGeom>
          <a:solidFill>
            <a:srgbClr val="B8412C"/>
          </a:solidFill>
          <a:ln/>
        </p:spPr>
      </p:sp>
      <p:sp>
        <p:nvSpPr>
          <p:cNvPr id="36" name="Text 34"/>
          <p:cNvSpPr/>
          <p:nvPr/>
        </p:nvSpPr>
        <p:spPr>
          <a:xfrm>
            <a:off x="0" y="2462150"/>
            <a:ext cx="10115550" cy="148590"/>
          </a:xfrm>
          <a:prstGeom prst="rect">
            <a:avLst/>
          </a:prstGeom>
          <a:noFill/>
          <a:ln/>
        </p:spPr>
        <p:txBody>
          <a:bodyPr wrap="none" lIns="0" tIns="0" rIns="0" bIns="0" rtlCol="0" anchor="t"/>
          <a:lstStyle/>
          <a:p>
            <a:pPr algn="ctr" indent="0" marL="0">
              <a:buNone/>
            </a:pPr>
            <a:r>
              <a:rPr lang="en-US" sz="975" b="1" dirty="0">
                <a:solidFill>
                  <a:srgbClr val="FFFFFF"/>
                </a:solidFill>
                <a:latin typeface="Microsoft YaHei UI" pitchFamily="34" charset="0"/>
                <a:ea typeface="Microsoft YaHei" pitchFamily="34" charset="-122"/>
                <a:cs typeface="Microsoft YaHei UI" pitchFamily="34" charset="-120"/>
              </a:rPr>
              <a:t>You pay RMB 0</a:t>
            </a:r>
            <a:endParaRPr lang="en-US" sz="975" dirty="0">
              <a:latin typeface="Microsoft YaHei UI" pitchFamily="34" charset="0"/>
              <a:ea typeface="Microsoft YaHei" pitchFamily="34" charset="-122"/>
              <a:cs typeface="Microsoft YaHei UI" pitchFamily="34" charset="-120"/>
            </a:endParaRPr>
          </a:p>
        </p:txBody>
      </p:sp>
      <p:sp>
        <p:nvSpPr>
          <p:cNvPr id="37" name="Text 35"/>
          <p:cNvSpPr/>
          <p:nvPr/>
        </p:nvSpPr>
        <p:spPr>
          <a:xfrm>
            <a:off x="4476750" y="2804689"/>
            <a:ext cx="771525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Jiangsu, per MW a year</a:t>
            </a:r>
            <a:endParaRPr lang="en-US" sz="900" dirty="0">
              <a:latin typeface="Microsoft YaHei UI" pitchFamily="34" charset="0"/>
              <a:ea typeface="Microsoft YaHei" pitchFamily="34" charset="-122"/>
              <a:cs typeface="Microsoft YaHei UI" pitchFamily="34" charset="-120"/>
            </a:endParaRPr>
          </a:p>
        </p:txBody>
      </p:sp>
      <p:sp>
        <p:nvSpPr>
          <p:cNvPr id="38" name="Text 36"/>
          <p:cNvSpPr/>
          <p:nvPr/>
        </p:nvSpPr>
        <p:spPr>
          <a:xfrm>
            <a:off x="4476750" y="3039073"/>
            <a:ext cx="7715250" cy="320040"/>
          </a:xfrm>
          <a:prstGeom prst="rect">
            <a:avLst/>
          </a:prstGeom>
          <a:noFill/>
          <a:ln/>
        </p:spPr>
        <p:txBody>
          <a:bodyPr wrap="none" lIns="0" tIns="0" rIns="0" bIns="0" rtlCol="0" anchor="t"/>
          <a:lstStyle/>
          <a:p>
            <a:pPr algn="l" indent="0" marL="0">
              <a:buNone/>
            </a:pPr>
            <a:r>
              <a:rPr lang="en-US" sz="2100" b="1" dirty="0">
                <a:solidFill>
                  <a:srgbClr val="0E3B53"/>
                </a:solidFill>
                <a:latin typeface="Microsoft YaHei UI" pitchFamily="34" charset="0"/>
                <a:ea typeface="Microsoft YaHei" pitchFamily="34" charset="-122"/>
                <a:cs typeface="Microsoft YaHei UI" pitchFamily="34" charset="-120"/>
              </a:rPr>
              <a:t>About RMB 129,000</a:t>
            </a:r>
            <a:endParaRPr lang="en-US" sz="2100" dirty="0">
              <a:latin typeface="Microsoft YaHei UI" pitchFamily="34" charset="0"/>
              <a:ea typeface="Microsoft YaHei" pitchFamily="34" charset="-122"/>
              <a:cs typeface="Microsoft YaHei UI" pitchFamily="34" charset="-120"/>
            </a:endParaRPr>
          </a:p>
        </p:txBody>
      </p:sp>
      <p:sp>
        <p:nvSpPr>
          <p:cNvPr id="39" name="Text 37"/>
          <p:cNvSpPr/>
          <p:nvPr/>
        </p:nvSpPr>
        <p:spPr>
          <a:xfrm>
            <a:off x="4476750" y="3461914"/>
            <a:ext cx="771525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Billed at 73.5% of tariff, surplus to investor</a:t>
            </a:r>
            <a:endParaRPr lang="en-US" sz="900" dirty="0">
              <a:latin typeface="Microsoft YaHei UI" pitchFamily="34" charset="0"/>
              <a:ea typeface="Microsoft YaHei" pitchFamily="34" charset="-122"/>
              <a:cs typeface="Microsoft YaHei UI" pitchFamily="34" charset="-120"/>
            </a:endParaRPr>
          </a:p>
        </p:txBody>
      </p:sp>
      <p:sp>
        <p:nvSpPr>
          <p:cNvPr id="40" name="Shape 38"/>
          <p:cNvSpPr/>
          <p:nvPr/>
        </p:nvSpPr>
        <p:spPr>
          <a:xfrm>
            <a:off x="4476750" y="3752850"/>
            <a:ext cx="3048000" cy="9525"/>
          </a:xfrm>
          <a:prstGeom prst="rect">
            <a:avLst/>
          </a:prstGeom>
          <a:solidFill>
            <a:srgbClr val="E2DDD4"/>
          </a:solidFill>
          <a:ln/>
        </p:spPr>
      </p:sp>
      <p:sp>
        <p:nvSpPr>
          <p:cNvPr id="41" name="Text 39"/>
          <p:cNvSpPr/>
          <p:nvPr/>
        </p:nvSpPr>
        <p:spPr>
          <a:xfrm>
            <a:off x="4476750" y="3833389"/>
            <a:ext cx="771525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Who pays</a:t>
            </a:r>
            <a:endParaRPr lang="en-US" sz="900" dirty="0">
              <a:latin typeface="Microsoft YaHei UI" pitchFamily="34" charset="0"/>
              <a:ea typeface="Microsoft YaHei" pitchFamily="34" charset="-122"/>
              <a:cs typeface="Microsoft YaHei UI" pitchFamily="34" charset="-120"/>
            </a:endParaRPr>
          </a:p>
        </p:txBody>
      </p:sp>
      <p:sp>
        <p:nvSpPr>
          <p:cNvPr id="42" name="Text 40"/>
          <p:cNvSpPr/>
          <p:nvPr/>
        </p:nvSpPr>
        <p:spPr>
          <a:xfrm>
            <a:off x="4476750" y="3996037"/>
            <a:ext cx="77152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The investor, not you</a:t>
            </a:r>
            <a:endParaRPr lang="en-US" sz="1050" dirty="0">
              <a:latin typeface="Microsoft YaHei UI" pitchFamily="34" charset="0"/>
              <a:ea typeface="Microsoft YaHei" pitchFamily="34" charset="-122"/>
              <a:cs typeface="Microsoft YaHei UI" pitchFamily="34" charset="-120"/>
            </a:endParaRPr>
          </a:p>
        </p:txBody>
      </p:sp>
      <p:sp>
        <p:nvSpPr>
          <p:cNvPr id="43" name="Shape 41"/>
          <p:cNvSpPr/>
          <p:nvPr/>
        </p:nvSpPr>
        <p:spPr>
          <a:xfrm>
            <a:off x="4476750" y="4191000"/>
            <a:ext cx="3048000" cy="9525"/>
          </a:xfrm>
          <a:prstGeom prst="rect">
            <a:avLst/>
          </a:prstGeom>
          <a:solidFill>
            <a:srgbClr val="E2DDD4"/>
          </a:solidFill>
          <a:ln/>
        </p:spPr>
      </p:sp>
      <p:sp>
        <p:nvSpPr>
          <p:cNvPr id="44" name="Text 42"/>
          <p:cNvSpPr/>
          <p:nvPr/>
        </p:nvSpPr>
        <p:spPr>
          <a:xfrm>
            <a:off x="4476750" y="4271539"/>
            <a:ext cx="771525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Output and equipment risk</a:t>
            </a:r>
            <a:endParaRPr lang="en-US" sz="900" dirty="0">
              <a:latin typeface="Microsoft YaHei UI" pitchFamily="34" charset="0"/>
              <a:ea typeface="Microsoft YaHei" pitchFamily="34" charset="-122"/>
              <a:cs typeface="Microsoft YaHei UI" pitchFamily="34" charset="-120"/>
            </a:endParaRPr>
          </a:p>
        </p:txBody>
      </p:sp>
      <p:sp>
        <p:nvSpPr>
          <p:cNvPr id="45" name="Text 43"/>
          <p:cNvSpPr/>
          <p:nvPr/>
        </p:nvSpPr>
        <p:spPr>
          <a:xfrm>
            <a:off x="4476750" y="4434187"/>
            <a:ext cx="77152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The investor</a:t>
            </a:r>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a:t>
            </a:r>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s</a:t>
            </a:r>
            <a:endParaRPr lang="en-US" sz="1050" dirty="0">
              <a:latin typeface="Microsoft YaHei UI" pitchFamily="34" charset="0"/>
              <a:ea typeface="Microsoft YaHei" pitchFamily="34" charset="-122"/>
              <a:cs typeface="Microsoft YaHei UI" pitchFamily="34" charset="-120"/>
            </a:endParaRPr>
          </a:p>
        </p:txBody>
      </p:sp>
      <p:sp>
        <p:nvSpPr>
          <p:cNvPr id="46" name="Shape 44"/>
          <p:cNvSpPr/>
          <p:nvPr/>
        </p:nvSpPr>
        <p:spPr>
          <a:xfrm>
            <a:off x="4476750" y="4629150"/>
            <a:ext cx="3048000" cy="9525"/>
          </a:xfrm>
          <a:prstGeom prst="rect">
            <a:avLst/>
          </a:prstGeom>
          <a:solidFill>
            <a:srgbClr val="E2DDD4"/>
          </a:solidFill>
          <a:ln/>
        </p:spPr>
      </p:sp>
      <p:sp>
        <p:nvSpPr>
          <p:cNvPr id="47" name="Text 45"/>
          <p:cNvSpPr/>
          <p:nvPr/>
        </p:nvSpPr>
        <p:spPr>
          <a:xfrm>
            <a:off x="4476750" y="4709689"/>
            <a:ext cx="771525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At the end of the term</a:t>
            </a:r>
            <a:endParaRPr lang="en-US" sz="900" dirty="0">
              <a:latin typeface="Microsoft YaHei UI" pitchFamily="34" charset="0"/>
              <a:ea typeface="Microsoft YaHei" pitchFamily="34" charset="-122"/>
              <a:cs typeface="Microsoft YaHei UI" pitchFamily="34" charset="-120"/>
            </a:endParaRPr>
          </a:p>
        </p:txBody>
      </p:sp>
      <p:sp>
        <p:nvSpPr>
          <p:cNvPr id="48" name="Text 46"/>
          <p:cNvSpPr/>
          <p:nvPr/>
        </p:nvSpPr>
        <p:spPr>
          <a:xfrm>
            <a:off x="4476750" y="4872337"/>
            <a:ext cx="77152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Handed over after 20 years (sample)</a:t>
            </a:r>
            <a:endParaRPr lang="en-US" sz="1050" dirty="0">
              <a:latin typeface="Microsoft YaHei UI" pitchFamily="34" charset="0"/>
              <a:ea typeface="Microsoft YaHei" pitchFamily="34" charset="-122"/>
              <a:cs typeface="Microsoft YaHei UI" pitchFamily="34" charset="-120"/>
            </a:endParaRPr>
          </a:p>
        </p:txBody>
      </p:sp>
      <p:sp>
        <p:nvSpPr>
          <p:cNvPr id="49" name="Shape 47"/>
          <p:cNvSpPr/>
          <p:nvPr/>
        </p:nvSpPr>
        <p:spPr>
          <a:xfrm>
            <a:off x="7886700" y="1676400"/>
            <a:ext cx="3505200" cy="3429000"/>
          </a:xfrm>
          <a:prstGeom prst="roundRect">
            <a:avLst>
              <a:gd name="adj" fmla="val 3333"/>
            </a:avLst>
          </a:prstGeom>
          <a:solidFill>
            <a:srgbClr val="F3F0EA"/>
          </a:solidFill>
          <a:ln/>
        </p:spPr>
      </p:sp>
      <p:sp>
        <p:nvSpPr>
          <p:cNvPr id="50" name="Text 48"/>
          <p:cNvSpPr/>
          <p:nvPr/>
        </p:nvSpPr>
        <p:spPr>
          <a:xfrm>
            <a:off x="8115300" y="1855443"/>
            <a:ext cx="4076700" cy="240030"/>
          </a:xfrm>
          <a:prstGeom prst="rect">
            <a:avLst/>
          </a:prstGeom>
          <a:noFill/>
          <a:ln/>
        </p:spPr>
        <p:txBody>
          <a:bodyPr wrap="none" lIns="0" tIns="0" rIns="0" bIns="0" rtlCol="0" anchor="t"/>
          <a:lstStyle/>
          <a:p>
            <a:pPr algn="l" indent="0" marL="0">
              <a:buNone/>
            </a:pPr>
            <a:r>
              <a:rPr lang="en-US" sz="1575" b="1" dirty="0">
                <a:solidFill>
                  <a:srgbClr val="0E3B53"/>
                </a:solidFill>
                <a:latin typeface="Microsoft YaHei UI" pitchFamily="34" charset="0"/>
                <a:ea typeface="Microsoft YaHei" pitchFamily="34" charset="-122"/>
                <a:cs typeface="Microsoft YaHei UI" pitchFamily="34" charset="-120"/>
              </a:rPr>
              <a:t>Finance lease</a:t>
            </a:r>
            <a:endParaRPr lang="en-US" sz="1575" dirty="0">
              <a:latin typeface="Microsoft YaHei UI" pitchFamily="34" charset="0"/>
              <a:ea typeface="Microsoft YaHei" pitchFamily="34" charset="-122"/>
              <a:cs typeface="Microsoft YaHei UI" pitchFamily="34" charset="-120"/>
            </a:endParaRPr>
          </a:p>
        </p:txBody>
      </p:sp>
      <p:sp>
        <p:nvSpPr>
          <p:cNvPr id="51" name="Text 49"/>
          <p:cNvSpPr/>
          <p:nvPr/>
        </p:nvSpPr>
        <p:spPr>
          <a:xfrm>
            <a:off x="8115300" y="2157350"/>
            <a:ext cx="40767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Suits: owning it, paying over time</a:t>
            </a:r>
            <a:endParaRPr lang="en-US" sz="975" dirty="0">
              <a:latin typeface="Microsoft YaHei UI" pitchFamily="34" charset="0"/>
              <a:ea typeface="Microsoft YaHei" pitchFamily="34" charset="-122"/>
              <a:cs typeface="Microsoft YaHei UI" pitchFamily="34" charset="-120"/>
            </a:endParaRPr>
          </a:p>
        </p:txBody>
      </p:sp>
      <p:sp>
        <p:nvSpPr>
          <p:cNvPr id="52" name="Text 50"/>
          <p:cNvSpPr/>
          <p:nvPr/>
        </p:nvSpPr>
        <p:spPr>
          <a:xfrm>
            <a:off x="8115300" y="2804689"/>
            <a:ext cx="40767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Jiangsu, per MW a year</a:t>
            </a:r>
            <a:endParaRPr lang="en-US" sz="900" dirty="0">
              <a:latin typeface="Microsoft YaHei UI" pitchFamily="34" charset="0"/>
              <a:ea typeface="Microsoft YaHei" pitchFamily="34" charset="-122"/>
              <a:cs typeface="Microsoft YaHei UI" pitchFamily="34" charset="-120"/>
            </a:endParaRPr>
          </a:p>
        </p:txBody>
      </p:sp>
      <p:sp>
        <p:nvSpPr>
          <p:cNvPr id="53" name="Text 51"/>
          <p:cNvSpPr/>
          <p:nvPr/>
        </p:nvSpPr>
        <p:spPr>
          <a:xfrm>
            <a:off x="8115300" y="3039073"/>
            <a:ext cx="4076700" cy="320040"/>
          </a:xfrm>
          <a:prstGeom prst="rect">
            <a:avLst/>
          </a:prstGeom>
          <a:noFill/>
          <a:ln/>
        </p:spPr>
        <p:txBody>
          <a:bodyPr wrap="none" lIns="0" tIns="0" rIns="0" bIns="0" rtlCol="0" anchor="t"/>
          <a:lstStyle/>
          <a:p>
            <a:pPr algn="l" indent="0" marL="0">
              <a:buNone/>
            </a:pPr>
            <a:r>
              <a:rPr lang="en-US" sz="2100" b="1" dirty="0">
                <a:solidFill>
                  <a:srgbClr val="0E3B53"/>
                </a:solidFill>
                <a:latin typeface="Microsoft YaHei UI" pitchFamily="34" charset="0"/>
                <a:ea typeface="Microsoft YaHei" pitchFamily="34" charset="-122"/>
                <a:cs typeface="Microsoft YaHei UI" pitchFamily="34" charset="-120"/>
              </a:rPr>
              <a:t>RMB 440,000 less rent</a:t>
            </a:r>
            <a:endParaRPr lang="en-US" sz="2100" dirty="0">
              <a:latin typeface="Microsoft YaHei UI" pitchFamily="34" charset="0"/>
              <a:ea typeface="Microsoft YaHei" pitchFamily="34" charset="-122"/>
              <a:cs typeface="Microsoft YaHei UI" pitchFamily="34" charset="-120"/>
            </a:endParaRPr>
          </a:p>
        </p:txBody>
      </p:sp>
      <p:sp>
        <p:nvSpPr>
          <p:cNvPr id="54" name="Text 52"/>
          <p:cNvSpPr/>
          <p:nvPr/>
        </p:nvSpPr>
        <p:spPr>
          <a:xfrm>
            <a:off x="8115300" y="3461914"/>
            <a:ext cx="40767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Savings yours after rent</a:t>
            </a:r>
            <a:endParaRPr lang="en-US" sz="900" dirty="0">
              <a:latin typeface="Microsoft YaHei UI" pitchFamily="34" charset="0"/>
              <a:ea typeface="Microsoft YaHei" pitchFamily="34" charset="-122"/>
              <a:cs typeface="Microsoft YaHei UI" pitchFamily="34" charset="-120"/>
            </a:endParaRPr>
          </a:p>
        </p:txBody>
      </p:sp>
      <p:sp>
        <p:nvSpPr>
          <p:cNvPr id="55" name="Shape 53"/>
          <p:cNvSpPr/>
          <p:nvPr/>
        </p:nvSpPr>
        <p:spPr>
          <a:xfrm>
            <a:off x="8115300" y="3752850"/>
            <a:ext cx="3048000" cy="9525"/>
          </a:xfrm>
          <a:prstGeom prst="rect">
            <a:avLst/>
          </a:prstGeom>
          <a:solidFill>
            <a:srgbClr val="E2DDD4"/>
          </a:solidFill>
          <a:ln/>
        </p:spPr>
      </p:sp>
      <p:sp>
        <p:nvSpPr>
          <p:cNvPr id="56" name="Text 54"/>
          <p:cNvSpPr/>
          <p:nvPr/>
        </p:nvSpPr>
        <p:spPr>
          <a:xfrm>
            <a:off x="8115300" y="3833389"/>
            <a:ext cx="40767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Who pays</a:t>
            </a:r>
            <a:endParaRPr lang="en-US" sz="900" dirty="0">
              <a:latin typeface="Microsoft YaHei UI" pitchFamily="34" charset="0"/>
              <a:ea typeface="Microsoft YaHei" pitchFamily="34" charset="-122"/>
              <a:cs typeface="Microsoft YaHei UI" pitchFamily="34" charset="-120"/>
            </a:endParaRPr>
          </a:p>
        </p:txBody>
      </p:sp>
      <p:sp>
        <p:nvSpPr>
          <p:cNvPr id="57" name="Text 55"/>
          <p:cNvSpPr/>
          <p:nvPr/>
        </p:nvSpPr>
        <p:spPr>
          <a:xfrm>
            <a:off x="8115300" y="3996037"/>
            <a:ext cx="407670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The lessor first, then your rent</a:t>
            </a:r>
            <a:endParaRPr lang="en-US" sz="1050" dirty="0">
              <a:latin typeface="Microsoft YaHei UI" pitchFamily="34" charset="0"/>
              <a:ea typeface="Microsoft YaHei" pitchFamily="34" charset="-122"/>
              <a:cs typeface="Microsoft YaHei UI" pitchFamily="34" charset="-120"/>
            </a:endParaRPr>
          </a:p>
        </p:txBody>
      </p:sp>
      <p:sp>
        <p:nvSpPr>
          <p:cNvPr id="58" name="Shape 56"/>
          <p:cNvSpPr/>
          <p:nvPr/>
        </p:nvSpPr>
        <p:spPr>
          <a:xfrm>
            <a:off x="8115300" y="4191000"/>
            <a:ext cx="3048000" cy="9525"/>
          </a:xfrm>
          <a:prstGeom prst="rect">
            <a:avLst/>
          </a:prstGeom>
          <a:solidFill>
            <a:srgbClr val="E2DDD4"/>
          </a:solidFill>
          <a:ln/>
        </p:spPr>
      </p:sp>
      <p:sp>
        <p:nvSpPr>
          <p:cNvPr id="59" name="Text 57"/>
          <p:cNvSpPr/>
          <p:nvPr/>
        </p:nvSpPr>
        <p:spPr>
          <a:xfrm>
            <a:off x="8115300" y="4271539"/>
            <a:ext cx="40767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Output and equipment risk</a:t>
            </a:r>
            <a:endParaRPr lang="en-US" sz="900" dirty="0">
              <a:latin typeface="Microsoft YaHei UI" pitchFamily="34" charset="0"/>
              <a:ea typeface="Microsoft YaHei" pitchFamily="34" charset="-122"/>
              <a:cs typeface="Microsoft YaHei UI" pitchFamily="34" charset="-120"/>
            </a:endParaRPr>
          </a:p>
        </p:txBody>
      </p:sp>
      <p:sp>
        <p:nvSpPr>
          <p:cNvPr id="60" name="Text 58"/>
          <p:cNvSpPr/>
          <p:nvPr/>
        </p:nvSpPr>
        <p:spPr>
          <a:xfrm>
            <a:off x="8115300" y="4434187"/>
            <a:ext cx="407670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Yours</a:t>
            </a:r>
            <a:endParaRPr lang="en-US" sz="1050" dirty="0">
              <a:latin typeface="Microsoft YaHei UI" pitchFamily="34" charset="0"/>
              <a:ea typeface="Microsoft YaHei" pitchFamily="34" charset="-122"/>
              <a:cs typeface="Microsoft YaHei UI" pitchFamily="34" charset="-120"/>
            </a:endParaRPr>
          </a:p>
        </p:txBody>
      </p:sp>
      <p:sp>
        <p:nvSpPr>
          <p:cNvPr id="61" name="Shape 59"/>
          <p:cNvSpPr/>
          <p:nvPr/>
        </p:nvSpPr>
        <p:spPr>
          <a:xfrm>
            <a:off x="8115300" y="4629150"/>
            <a:ext cx="3048000" cy="9525"/>
          </a:xfrm>
          <a:prstGeom prst="rect">
            <a:avLst/>
          </a:prstGeom>
          <a:solidFill>
            <a:srgbClr val="E2DDD4"/>
          </a:solidFill>
          <a:ln/>
        </p:spPr>
      </p:sp>
      <p:sp>
        <p:nvSpPr>
          <p:cNvPr id="62" name="Text 60"/>
          <p:cNvSpPr/>
          <p:nvPr/>
        </p:nvSpPr>
        <p:spPr>
          <a:xfrm>
            <a:off x="8115300" y="4709689"/>
            <a:ext cx="40767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At the end of the term</a:t>
            </a:r>
            <a:endParaRPr lang="en-US" sz="900" dirty="0">
              <a:latin typeface="Microsoft YaHei UI" pitchFamily="34" charset="0"/>
              <a:ea typeface="Microsoft YaHei" pitchFamily="34" charset="-122"/>
              <a:cs typeface="Microsoft YaHei UI" pitchFamily="34" charset="-120"/>
            </a:endParaRPr>
          </a:p>
        </p:txBody>
      </p:sp>
      <p:sp>
        <p:nvSpPr>
          <p:cNvPr id="63" name="Text 61"/>
          <p:cNvSpPr/>
          <p:nvPr/>
        </p:nvSpPr>
        <p:spPr>
          <a:xfrm>
            <a:off x="8115300" y="4872337"/>
            <a:ext cx="407670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Yours under the lease</a:t>
            </a:r>
            <a:endParaRPr lang="en-US" sz="1050" dirty="0">
              <a:latin typeface="Microsoft YaHei UI" pitchFamily="34" charset="0"/>
              <a:ea typeface="Microsoft YaHei" pitchFamily="34" charset="-122"/>
              <a:cs typeface="Microsoft YaHei UI" pitchFamily="34" charset="-120"/>
            </a:endParaRPr>
          </a:p>
        </p:txBody>
      </p:sp>
      <p:sp>
        <p:nvSpPr>
          <p:cNvPr id="64" name="Shape 62"/>
          <p:cNvSpPr/>
          <p:nvPr/>
        </p:nvSpPr>
        <p:spPr>
          <a:xfrm>
            <a:off x="609600" y="5257800"/>
            <a:ext cx="10782300" cy="609600"/>
          </a:xfrm>
          <a:prstGeom prst="roundRect">
            <a:avLst>
              <a:gd name="adj" fmla="val 15625"/>
            </a:avLst>
          </a:prstGeom>
          <a:solidFill>
            <a:srgbClr val="E6EDF1"/>
          </a:solidFill>
          <a:ln/>
        </p:spPr>
      </p:sp>
      <p:sp>
        <p:nvSpPr>
          <p:cNvPr id="65" name="Shape 63"/>
          <p:cNvSpPr/>
          <p:nvPr/>
        </p:nvSpPr>
        <p:spPr>
          <a:xfrm>
            <a:off x="885825" y="5600700"/>
            <a:ext cx="53543" cy="34493"/>
          </a:xfrm>
          <a:custGeom>
            <a:avLst/>
            <a:gdLst/>
            <a:ahLst/>
            <a:cxnLst/>
            <a:rect l="l" t="t" r="r" b="b"/>
            <a:pathLst>
              <a:path w="53543" h="34493">
                <a:moveTo>
                  <a:pt x="0" y="9525"/>
                </a:moveTo>
                <a:lnTo>
                  <a:pt x="19050" y="28575"/>
                </a:lnTo>
                <a:arcTo hR="20206" wR="20206" stAng="8100000" swAng="-10800000"/>
              </a:path>
            </a:pathLst>
          </a:custGeom>
          <a:noFill/>
          <a:ln w="19050">
            <a:solidFill>
              <a:srgbClr val="0E3B53"/>
            </a:solidFill>
            <a:prstDash val="solid"/>
          </a:ln>
        </p:spPr>
      </p:sp>
      <p:sp>
        <p:nvSpPr>
          <p:cNvPr id="66" name="Shape 64"/>
          <p:cNvSpPr/>
          <p:nvPr/>
        </p:nvSpPr>
        <p:spPr>
          <a:xfrm>
            <a:off x="846569" y="5476870"/>
            <a:ext cx="134506" cy="134510"/>
          </a:xfrm>
          <a:custGeom>
            <a:avLst/>
            <a:gdLst/>
            <a:ahLst/>
            <a:cxnLst/>
            <a:rect l="l" t="t" r="r" b="b"/>
            <a:pathLst>
              <a:path w="134506" h="134510">
                <a:moveTo>
                  <a:pt x="67831" y="104780"/>
                </a:moveTo>
                <a:lnTo>
                  <a:pt x="91643" y="128592"/>
                </a:lnTo>
                <a:arcTo hR="20206" wR="20206" stAng="8100000" swAng="-10800000"/>
                <a:lnTo>
                  <a:pt x="83261" y="63060"/>
                </a:lnTo>
                <a:arcTo hR="28575" wR="28575" stAng="18897861" swAng="-5395722"/>
                <a:lnTo>
                  <a:pt x="34493" y="71442"/>
                </a:lnTo>
                <a:arcTo hR="20206" wR="20206" stAng="2700000" swAng="10800000"/>
                <a:lnTo>
                  <a:pt x="32683" y="16102"/>
                </a:lnTo>
                <a:arcTo hR="55150" wR="55150" stAng="13504501" swAng="4547985"/>
                <a:lnTo>
                  <a:pt x="104407" y="10482"/>
                </a:lnTo>
                <a:arcTo hR="19050" wR="19050" stAng="7266804" swAng="-2535412"/>
                <a:lnTo>
                  <a:pt x="134506" y="9530"/>
                </a:lnTo>
              </a:path>
            </a:pathLst>
          </a:custGeom>
          <a:noFill/>
          <a:ln w="19050">
            <a:solidFill>
              <a:srgbClr val="0E3B53"/>
            </a:solidFill>
            <a:prstDash val="solid"/>
          </a:ln>
        </p:spPr>
      </p:sp>
      <p:sp>
        <p:nvSpPr>
          <p:cNvPr id="67" name="Shape 65"/>
          <p:cNvSpPr/>
          <p:nvPr/>
        </p:nvSpPr>
        <p:spPr>
          <a:xfrm>
            <a:off x="971550" y="5476875"/>
            <a:ext cx="19050" cy="104775"/>
          </a:xfrm>
          <a:custGeom>
            <a:avLst/>
            <a:gdLst/>
            <a:ahLst/>
            <a:cxnLst/>
            <a:rect l="l" t="t" r="r" b="b"/>
            <a:pathLst>
              <a:path w="19050" h="104775">
                <a:moveTo>
                  <a:pt x="9525" y="0"/>
                </a:moveTo>
                <a:lnTo>
                  <a:pt x="19050" y="104775"/>
                </a:lnTo>
                <a:lnTo>
                  <a:pt x="0" y="104775"/>
                </a:lnTo>
              </a:path>
            </a:pathLst>
          </a:custGeom>
          <a:noFill/>
          <a:ln w="19050">
            <a:solidFill>
              <a:srgbClr val="0E3B53"/>
            </a:solidFill>
            <a:prstDash val="solid"/>
          </a:ln>
        </p:spPr>
      </p:sp>
      <p:sp>
        <p:nvSpPr>
          <p:cNvPr id="68" name="Shape 66"/>
          <p:cNvSpPr/>
          <p:nvPr/>
        </p:nvSpPr>
        <p:spPr>
          <a:xfrm>
            <a:off x="800100" y="5476875"/>
            <a:ext cx="96406" cy="172606"/>
          </a:xfrm>
          <a:custGeom>
            <a:avLst/>
            <a:gdLst/>
            <a:ahLst/>
            <a:cxnLst/>
            <a:rect l="l" t="t" r="r" b="b"/>
            <a:pathLst>
              <a:path w="96406" h="172606">
                <a:moveTo>
                  <a:pt x="9525" y="0"/>
                </a:moveTo>
                <a:lnTo>
                  <a:pt x="0" y="104775"/>
                </a:lnTo>
                <a:lnTo>
                  <a:pt x="61912" y="166688"/>
                </a:lnTo>
                <a:arcTo hR="20206" wR="20206" stAng="8100000" swAng="-10800000"/>
              </a:path>
            </a:pathLst>
          </a:custGeom>
          <a:noFill/>
          <a:ln w="19050">
            <a:solidFill>
              <a:srgbClr val="0E3B53"/>
            </a:solidFill>
            <a:prstDash val="solid"/>
          </a:ln>
        </p:spPr>
      </p:sp>
      <p:sp>
        <p:nvSpPr>
          <p:cNvPr id="69" name="Shape 67"/>
          <p:cNvSpPr/>
          <p:nvPr/>
        </p:nvSpPr>
        <p:spPr>
          <a:xfrm>
            <a:off x="809625" y="5486400"/>
            <a:ext cx="76200" cy="7144"/>
          </a:xfrm>
          <a:custGeom>
            <a:avLst/>
            <a:gdLst/>
            <a:ahLst/>
            <a:cxnLst/>
            <a:rect l="l" t="t" r="r" b="b"/>
            <a:pathLst>
              <a:path w="76200" h="7144">
                <a:moveTo>
                  <a:pt x="0" y="0"/>
                </a:moveTo>
                <a:lnTo>
                  <a:pt x="76200" y="0"/>
                </a:lnTo>
              </a:path>
            </a:pathLst>
          </a:custGeom>
          <a:noFill/>
          <a:ln w="19050">
            <a:solidFill>
              <a:srgbClr val="0E3B53"/>
            </a:solidFill>
            <a:prstDash val="solid"/>
          </a:ln>
        </p:spPr>
      </p:sp>
      <p:sp>
        <p:nvSpPr>
          <p:cNvPr id="70" name="Text 68"/>
          <p:cNvSpPr/>
          <p:nvPr/>
        </p:nvSpPr>
        <p:spPr>
          <a:xfrm>
            <a:off x="1162050" y="5377162"/>
            <a:ext cx="110299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73.5% for 20 years comes from one listed company</a:t>
            </a:r>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a:t>
            </a:r>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s filing, not an industry norm. The press reports Jiangsu EMC discounts narrowing from 60% to 80% of</a:t>
            </a:r>
            <a:endParaRPr lang="en-US" sz="1050" dirty="0">
              <a:latin typeface="Microsoft YaHei UI" pitchFamily="34" charset="0"/>
              <a:ea typeface="Microsoft YaHei" pitchFamily="34" charset="-122"/>
              <a:cs typeface="Microsoft YaHei UI" pitchFamily="34" charset="-120"/>
            </a:endParaRPr>
          </a:p>
        </p:txBody>
      </p:sp>
      <p:sp>
        <p:nvSpPr>
          <p:cNvPr id="71" name="Text 69"/>
          <p:cNvSpPr/>
          <p:nvPr/>
        </p:nvSpPr>
        <p:spPr>
          <a:xfrm>
            <a:off x="1162050" y="5586712"/>
            <a:ext cx="110299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tariff. Yours is negotiated on your own tariff and roof.</a:t>
            </a:r>
            <a:endParaRPr lang="en-US" sz="1050" dirty="0">
              <a:latin typeface="Microsoft YaHei UI" pitchFamily="34" charset="0"/>
              <a:ea typeface="Microsoft YaHei" pitchFamily="34" charset="-122"/>
              <a:cs typeface="Microsoft YaHei UI" pitchFamily="34" charset="-120"/>
            </a:endParaRPr>
          </a:p>
        </p:txBody>
      </p:sp>
      <p:sp>
        <p:nvSpPr>
          <p:cNvPr id="72" name="Text 70"/>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Source: Laibao Hi-Tech EMC filing (2024-10-30, company figures), Jiemian (2026-06-23). EMC: 1.08 m kWh × RMB 0.45 × 26.5% ≈ RMB 129,000</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609600" y="347239"/>
            <a:ext cx="115824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l</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2983478" y="347239"/>
            <a:ext cx="9208522" cy="137160"/>
          </a:xfrm>
          <a:prstGeom prst="rect">
            <a:avLst/>
          </a:prstGeom>
          <a:noFill/>
          <a:ln/>
        </p:spPr>
        <p:txBody>
          <a:bodyPr wrap="none" lIns="0" tIns="0" rIns="0" bIns="0" rtlCol="0" anchor="t"/>
          <a:lstStyle/>
          <a:p>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y</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5" name="pptwise-slidenum-s0012"/>
          <p:cNvSpPr/>
          <p:nvPr/>
        </p:nvSpPr>
        <p:spPr>
          <a:xfrm>
            <a:off x="0" y="6481700"/>
            <a:ext cx="11391900" cy="148590"/>
          </a:xfrm>
          <a:prstGeom prst="rect">
            <a:avLst/>
          </a:prstGeom>
          <a:noFill/>
          <a:ln/>
        </p:spPr>
        <p:txBody>
          <a:bodyPr wrap="none" lIns="0" tIns="0" rIns="0" bIns="0" rtlCol="0" anchor="t"/>
          <a:lstStyle/>
          <a:p>
            <a:pPr algn="r" indent="0" marL="0">
              <a:buNone/>
            </a:pPr>
            <a:fld id="{B6F15528-21DE-4FAA-801E-634DDDAF4B2B}" type="slidenum">
              <a:rPr lang="en-US" sz="975" b="1" dirty="0">
                <a:solidFill>
                  <a:srgbClr val="55606A"/>
                </a:solidFill>
                <a:latin typeface="Microsoft YaHei UI" pitchFamily="34" charset="0"/>
                <a:ea typeface="Microsoft YaHei" pitchFamily="34" charset="-122"/>
                <a:cs typeface="Microsoft YaHei UI" pitchFamily="34" charset="-120"/>
              </a:rPr>
              <a:t>13</a:t>
            </a:fld>
            <a:endParaRPr lang="en-US" sz="975" dirty="0">
              <a:latin typeface="Microsoft YaHei UI" pitchFamily="34" charset="0"/>
              <a:ea typeface="Microsoft YaHei" pitchFamily="34" charset="-122"/>
              <a:cs typeface="Microsoft YaHei UI" pitchFamily="34" charset="-120"/>
            </a:endParaRPr>
          </a:p>
        </p:txBody>
      </p:sp>
      <p:sp>
        <p:nvSpPr>
          <p:cNvPr id="6" name="Shape 4"/>
          <p:cNvSpPr/>
          <p:nvPr/>
        </p:nvSpPr>
        <p:spPr>
          <a:xfrm>
            <a:off x="11849100" y="11239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7" name="Text 5"/>
          <p:cNvSpPr/>
          <p:nvPr/>
        </p:nvSpPr>
        <p:spPr>
          <a:xfrm rot="5400000">
            <a:off x="11696973" y="1487805"/>
            <a:ext cx="650136"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849100" y="20574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9" name="Text 7"/>
          <p:cNvSpPr/>
          <p:nvPr/>
        </p:nvSpPr>
        <p:spPr>
          <a:xfrm rot="5400000">
            <a:off x="11705982" y="2421255"/>
            <a:ext cx="632119"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b</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s</a:t>
            </a:r>
            <a:endParaRPr lang="en-US" sz="975"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696700" y="299085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11" name="Text 9"/>
          <p:cNvSpPr/>
          <p:nvPr/>
        </p:nvSpPr>
        <p:spPr>
          <a:xfrm rot="5400000">
            <a:off x="11776149" y="3343275"/>
            <a:ext cx="339842"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P</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l</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a</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n</a:t>
            </a:r>
            <a:endParaRPr lang="en-US" sz="112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11849100" y="39243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3" name="Text 11"/>
          <p:cNvSpPr/>
          <p:nvPr/>
        </p:nvSpPr>
        <p:spPr>
          <a:xfrm rot="5400000">
            <a:off x="11733476" y="4288155"/>
            <a:ext cx="577131"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v</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1849100" y="48577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5" name="Text 13"/>
          <p:cNvSpPr/>
          <p:nvPr/>
        </p:nvSpPr>
        <p:spPr>
          <a:xfrm rot="5400000">
            <a:off x="11785708" y="5221605"/>
            <a:ext cx="472667"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1040270"/>
            <a:ext cx="11582400" cy="365760"/>
          </a:xfrm>
          <a:prstGeom prst="rect">
            <a:avLst/>
          </a:prstGeom>
          <a:noFill/>
          <a:ln/>
        </p:spPr>
        <p:txBody>
          <a:bodyPr wrap="none" lIns="0" tIns="0" rIns="0" bIns="0" rtlCol="0" anchor="t"/>
          <a:lstStyle/>
          <a:p>
            <a:pPr algn="l" indent="0" marL="0">
              <a:buNone/>
            </a:pPr>
            <a:r>
              <a:rPr lang="en-US" sz="2400" b="1" dirty="0">
                <a:solidFill>
                  <a:srgbClr val="0E3B53"/>
                </a:solidFill>
                <a:latin typeface="Microsoft YaHei UI" pitchFamily="34" charset="0"/>
                <a:ea typeface="Microsoft YaHei" pitchFamily="34" charset="-122"/>
                <a:cs typeface="Microsoft YaHei UI" pitchFamily="34" charset="-120"/>
              </a:rPr>
              <a:t>Plants like yours already do it: five references</a:t>
            </a:r>
            <a:endParaRPr lang="en-US" sz="240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16744" y="1645444"/>
            <a:ext cx="1947863" cy="214313"/>
          </a:xfrm>
          <a:prstGeom prst="roundRect">
            <a:avLst>
              <a:gd name="adj" fmla="val 50000"/>
            </a:avLst>
          </a:prstGeom>
          <a:noFill/>
          <a:ln w="14288">
            <a:solidFill>
              <a:srgbClr val="0E3B53"/>
            </a:solidFill>
            <a:prstDash val="solid"/>
          </a:ln>
        </p:spPr>
      </p:sp>
      <p:sp>
        <p:nvSpPr>
          <p:cNvPr id="18" name="Text 16"/>
          <p:cNvSpPr/>
          <p:nvPr/>
        </p:nvSpPr>
        <p:spPr>
          <a:xfrm>
            <a:off x="0" y="1690264"/>
            <a:ext cx="3181350" cy="137160"/>
          </a:xfrm>
          <a:prstGeom prst="rect">
            <a:avLst/>
          </a:prstGeom>
          <a:noFill/>
          <a:ln/>
        </p:spPr>
        <p:txBody>
          <a:bodyPr wrap="none" lIns="0" tIns="0" rIns="0" bIns="0" rtlCol="0" anchor="t"/>
          <a:lstStyle/>
          <a:p>
            <a:pPr algn="ctr" indent="0" marL="0">
              <a:buNone/>
            </a:pPr>
            <a:r>
              <a:rPr lang="en-US" sz="900" b="1" dirty="0">
                <a:solidFill>
                  <a:srgbClr val="0E3B53"/>
                </a:solidFill>
                <a:latin typeface="Microsoft YaHei UI" pitchFamily="34" charset="0"/>
                <a:ea typeface="Microsoft YaHei" pitchFamily="34" charset="-122"/>
                <a:cs typeface="Microsoft YaHei UI" pitchFamily="34" charset="-120"/>
              </a:rPr>
              <a:t>None of these are our projects</a:t>
            </a:r>
            <a:endParaRPr lang="en-US" sz="900" dirty="0">
              <a:latin typeface="Microsoft YaHei UI" pitchFamily="34" charset="0"/>
              <a:ea typeface="Microsoft YaHei" pitchFamily="34" charset="-122"/>
              <a:cs typeface="Microsoft YaHei UI" pitchFamily="34" charset="-120"/>
            </a:endParaRPr>
          </a:p>
        </p:txBody>
      </p:sp>
      <p:sp>
        <p:nvSpPr>
          <p:cNvPr id="19" name="Shape 17"/>
          <p:cNvSpPr/>
          <p:nvPr/>
        </p:nvSpPr>
        <p:spPr>
          <a:xfrm>
            <a:off x="609600" y="1981200"/>
            <a:ext cx="10782300" cy="590550"/>
          </a:xfrm>
          <a:prstGeom prst="roundRect">
            <a:avLst>
              <a:gd name="adj" fmla="val 16129"/>
            </a:avLst>
          </a:prstGeom>
          <a:solidFill>
            <a:srgbClr val="F3F0EA"/>
          </a:solidFill>
          <a:ln/>
        </p:spPr>
      </p:sp>
      <p:sp>
        <p:nvSpPr>
          <p:cNvPr id="20" name="Shape 18"/>
          <p:cNvSpPr/>
          <p:nvPr/>
        </p:nvSpPr>
        <p:spPr>
          <a:xfrm>
            <a:off x="10104634" y="2162175"/>
            <a:ext cx="1133475" cy="228600"/>
          </a:xfrm>
          <a:prstGeom prst="roundRect">
            <a:avLst>
              <a:gd name="adj" fmla="val 50000"/>
            </a:avLst>
          </a:prstGeom>
          <a:solidFill>
            <a:srgbClr val="FFFFFF"/>
          </a:solidFill>
          <a:ln/>
        </p:spPr>
      </p:sp>
      <p:sp>
        <p:nvSpPr>
          <p:cNvPr id="21" name="Text 19"/>
          <p:cNvSpPr/>
          <p:nvPr/>
        </p:nvSpPr>
        <p:spPr>
          <a:xfrm>
            <a:off x="9150744" y="2214139"/>
            <a:ext cx="3041256" cy="137160"/>
          </a:xfrm>
          <a:prstGeom prst="rect">
            <a:avLst/>
          </a:prstGeom>
          <a:noFill/>
          <a:ln/>
        </p:spPr>
        <p:txBody>
          <a:bodyPr wrap="none" lIns="0" tIns="0" rIns="0" bIns="0" rtlCol="0" anchor="t"/>
          <a:lstStyle/>
          <a:p>
            <a:pPr algn="ctr" indent="0" marL="0">
              <a:buNone/>
            </a:pPr>
            <a:r>
              <a:rPr lang="en-US" sz="900" b="1" dirty="0">
                <a:solidFill>
                  <a:srgbClr val="55606A"/>
                </a:solidFill>
                <a:latin typeface="Microsoft YaHei UI" pitchFamily="34" charset="0"/>
                <a:ea typeface="Microsoft YaHei" pitchFamily="34" charset="-122"/>
                <a:cs typeface="Microsoft YaHei UI" pitchFamily="34" charset="-120"/>
              </a:rPr>
              <a:t>Company figure</a:t>
            </a:r>
            <a:endParaRPr lang="en-US" sz="900" dirty="0">
              <a:latin typeface="Microsoft YaHei UI" pitchFamily="34" charset="0"/>
              <a:ea typeface="Microsoft YaHei" pitchFamily="34" charset="-122"/>
              <a:cs typeface="Microsoft YaHei UI" pitchFamily="34" charset="-120"/>
            </a:endParaRPr>
          </a:p>
        </p:txBody>
      </p:sp>
      <p:sp>
        <p:nvSpPr>
          <p:cNvPr id="22" name="Shape 20"/>
          <p:cNvSpPr/>
          <p:nvPr/>
        </p:nvSpPr>
        <p:spPr>
          <a:xfrm>
            <a:off x="819150" y="2105025"/>
            <a:ext cx="342900" cy="342900"/>
          </a:xfrm>
          <a:prstGeom prst="ellipse">
            <a:avLst/>
          </a:prstGeom>
          <a:solidFill>
            <a:srgbClr val="FFFFFF"/>
          </a:solidFill>
          <a:ln/>
        </p:spPr>
      </p:sp>
      <p:sp>
        <p:nvSpPr>
          <p:cNvPr id="23" name="Shape 21"/>
          <p:cNvSpPr/>
          <p:nvPr/>
        </p:nvSpPr>
        <p:spPr>
          <a:xfrm>
            <a:off x="990600" y="2308225"/>
            <a:ext cx="5953" cy="5953"/>
          </a:xfrm>
          <a:custGeom>
            <a:avLst/>
            <a:gdLst/>
            <a:ahLst/>
            <a:cxnLst/>
            <a:rect l="l" t="t" r="r" b="b"/>
            <a:pathLst>
              <a:path w="5953" h="5953">
                <a:moveTo>
                  <a:pt x="0" y="0"/>
                </a:moveTo>
                <a:lnTo>
                  <a:pt x="79" y="0"/>
                </a:lnTo>
              </a:path>
            </a:pathLst>
          </a:custGeom>
          <a:noFill/>
          <a:ln w="15875">
            <a:solidFill>
              <a:srgbClr val="0E3B53"/>
            </a:solidFill>
            <a:prstDash val="solid"/>
          </a:ln>
        </p:spPr>
      </p:sp>
      <p:sp>
        <p:nvSpPr>
          <p:cNvPr id="24" name="Shape 22"/>
          <p:cNvSpPr/>
          <p:nvPr/>
        </p:nvSpPr>
        <p:spPr>
          <a:xfrm>
            <a:off x="1022350" y="2308225"/>
            <a:ext cx="5953" cy="5953"/>
          </a:xfrm>
          <a:custGeom>
            <a:avLst/>
            <a:gdLst/>
            <a:ahLst/>
            <a:cxnLst/>
            <a:rect l="l" t="t" r="r" b="b"/>
            <a:pathLst>
              <a:path w="5953" h="5953">
                <a:moveTo>
                  <a:pt x="0" y="0"/>
                </a:moveTo>
                <a:lnTo>
                  <a:pt x="79" y="0"/>
                </a:lnTo>
              </a:path>
            </a:pathLst>
          </a:custGeom>
          <a:noFill/>
          <a:ln w="15875">
            <a:solidFill>
              <a:srgbClr val="0E3B53"/>
            </a:solidFill>
            <a:prstDash val="solid"/>
          </a:ln>
        </p:spPr>
      </p:sp>
      <p:sp>
        <p:nvSpPr>
          <p:cNvPr id="25" name="Shape 23"/>
          <p:cNvSpPr/>
          <p:nvPr/>
        </p:nvSpPr>
        <p:spPr>
          <a:xfrm>
            <a:off x="919162" y="2205037"/>
            <a:ext cx="142875" cy="142875"/>
          </a:xfrm>
          <a:custGeom>
            <a:avLst/>
            <a:gdLst/>
            <a:ahLst/>
            <a:cxnLst/>
            <a:rect l="l" t="t" r="r" b="b"/>
            <a:pathLst>
              <a:path w="142875" h="142875">
                <a:moveTo>
                  <a:pt x="0" y="127000"/>
                </a:moveTo>
                <a:arcTo hR="15875" wR="15875" stAng="10800000" swAng="-5400000"/>
                <a:lnTo>
                  <a:pt x="127000" y="142875"/>
                </a:lnTo>
                <a:arcTo hR="15875" wR="15875" stAng="5400000" swAng="-5400000"/>
                <a:lnTo>
                  <a:pt x="142875" y="43656"/>
                </a:lnTo>
                <a:arcTo hR="3969" wR="3969" stAng="3629" swAng="-7356486"/>
                <a:lnTo>
                  <a:pt x="101354" y="62881"/>
                </a:lnTo>
                <a:arcTo hR="3969" wR="3969" stAng="3447142" swAng="7356486"/>
                <a:lnTo>
                  <a:pt x="95250" y="43656"/>
                </a:lnTo>
                <a:arcTo hR="3969" wR="3969" stAng="3629" swAng="-7356486"/>
                <a:lnTo>
                  <a:pt x="53737" y="62881"/>
                </a:lnTo>
                <a:arcTo hR="3969" wR="3969" stAng="3438971" swAng="7369063"/>
                <a:lnTo>
                  <a:pt x="47625" y="15875"/>
                </a:lnTo>
                <a:arcTo hR="15875" wR="15875" stAng="0" swAng="-5400000"/>
                <a:lnTo>
                  <a:pt x="15875" y="0"/>
                </a:lnTo>
                <a:arcTo hR="15875" wR="15875" stAng="16200000" swAng="-5400000"/>
                <a:close/>
              </a:path>
            </a:pathLst>
          </a:custGeom>
          <a:noFill/>
          <a:ln w="15875">
            <a:solidFill>
              <a:srgbClr val="0E3B53"/>
            </a:solidFill>
            <a:prstDash val="solid"/>
          </a:ln>
        </p:spPr>
      </p:sp>
      <p:sp>
        <p:nvSpPr>
          <p:cNvPr id="26" name="Shape 24"/>
          <p:cNvSpPr/>
          <p:nvPr/>
        </p:nvSpPr>
        <p:spPr>
          <a:xfrm>
            <a:off x="958850" y="2308225"/>
            <a:ext cx="5953" cy="5953"/>
          </a:xfrm>
          <a:custGeom>
            <a:avLst/>
            <a:gdLst/>
            <a:ahLst/>
            <a:cxnLst/>
            <a:rect l="l" t="t" r="r" b="b"/>
            <a:pathLst>
              <a:path w="5953" h="5953">
                <a:moveTo>
                  <a:pt x="0" y="0"/>
                </a:moveTo>
                <a:lnTo>
                  <a:pt x="79" y="0"/>
                </a:lnTo>
              </a:path>
            </a:pathLst>
          </a:custGeom>
          <a:noFill/>
          <a:ln w="15875">
            <a:solidFill>
              <a:srgbClr val="0E3B53"/>
            </a:solidFill>
            <a:prstDash val="solid"/>
          </a:ln>
        </p:spPr>
      </p:sp>
      <p:sp>
        <p:nvSpPr>
          <p:cNvPr id="27" name="Text 25"/>
          <p:cNvSpPr/>
          <p:nvPr/>
        </p:nvSpPr>
        <p:spPr>
          <a:xfrm>
            <a:off x="1295400" y="2082235"/>
            <a:ext cx="108966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Laibao Hi-Tech, Guangming, Shenzhen</a:t>
            </a:r>
            <a:endParaRPr lang="en-US" sz="1200" dirty="0">
              <a:latin typeface="Microsoft YaHei UI" pitchFamily="34" charset="0"/>
              <a:ea typeface="Microsoft YaHei" pitchFamily="34" charset="-122"/>
              <a:cs typeface="Microsoft YaHei UI" pitchFamily="34" charset="-120"/>
            </a:endParaRPr>
          </a:p>
        </p:txBody>
      </p:sp>
      <p:sp>
        <p:nvSpPr>
          <p:cNvPr id="28" name="Text 26"/>
          <p:cNvSpPr/>
          <p:nvPr/>
        </p:nvSpPr>
        <p:spPr>
          <a:xfrm>
            <a:off x="1295400" y="2319275"/>
            <a:ext cx="108966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2.541 MWp solar, energy contract</a:t>
            </a:r>
            <a:endParaRPr lang="en-US" sz="975" dirty="0">
              <a:latin typeface="Microsoft YaHei UI" pitchFamily="34" charset="0"/>
              <a:ea typeface="Microsoft YaHei" pitchFamily="34" charset="-122"/>
              <a:cs typeface="Microsoft YaHei UI" pitchFamily="34" charset="-120"/>
            </a:endParaRPr>
          </a:p>
        </p:txBody>
      </p:sp>
      <p:sp>
        <p:nvSpPr>
          <p:cNvPr id="29" name="Text 27"/>
          <p:cNvSpPr/>
          <p:nvPr/>
        </p:nvSpPr>
        <p:spPr>
          <a:xfrm>
            <a:off x="5143500" y="2178208"/>
            <a:ext cx="7048500" cy="205740"/>
          </a:xfrm>
          <a:prstGeom prst="rect">
            <a:avLst/>
          </a:prstGeom>
          <a:noFill/>
          <a:ln/>
        </p:spPr>
        <p:txBody>
          <a:bodyPr wrap="none" lIns="0" tIns="0" rIns="0" bIns="0" rtlCol="0" anchor="t"/>
          <a:lstStyle/>
          <a:p>
            <a:pPr algn="l" indent="0" marL="0">
              <a:buNone/>
            </a:pPr>
            <a:r>
              <a:rPr lang="en-US" sz="1350" b="1" dirty="0">
                <a:solidFill>
                  <a:srgbClr val="0E3B53"/>
                </a:solidFill>
                <a:latin typeface="Microsoft YaHei UI" pitchFamily="34" charset="0"/>
                <a:ea typeface="Microsoft YaHei" pitchFamily="34" charset="-122"/>
                <a:cs typeface="Microsoft YaHei UI" pitchFamily="34" charset="-120"/>
              </a:rPr>
              <a:t>About RMB 629,000 a year, forecast</a:t>
            </a:r>
            <a:endParaRPr lang="en-US" sz="1350" dirty="0">
              <a:latin typeface="Microsoft YaHei UI" pitchFamily="34" charset="0"/>
              <a:ea typeface="Microsoft YaHei" pitchFamily="34" charset="-122"/>
              <a:cs typeface="Microsoft YaHei UI" pitchFamily="34" charset="-120"/>
            </a:endParaRPr>
          </a:p>
        </p:txBody>
      </p:sp>
      <p:sp>
        <p:nvSpPr>
          <p:cNvPr id="30" name="Shape 28"/>
          <p:cNvSpPr/>
          <p:nvPr/>
        </p:nvSpPr>
        <p:spPr>
          <a:xfrm>
            <a:off x="609600" y="2647950"/>
            <a:ext cx="10782300" cy="590550"/>
          </a:xfrm>
          <a:prstGeom prst="roundRect">
            <a:avLst>
              <a:gd name="adj" fmla="val 16129"/>
            </a:avLst>
          </a:prstGeom>
          <a:solidFill>
            <a:srgbClr val="F3F0EA"/>
          </a:solidFill>
          <a:ln/>
        </p:spPr>
      </p:sp>
      <p:sp>
        <p:nvSpPr>
          <p:cNvPr id="31" name="Shape 29"/>
          <p:cNvSpPr/>
          <p:nvPr/>
        </p:nvSpPr>
        <p:spPr>
          <a:xfrm>
            <a:off x="9873005" y="2828925"/>
            <a:ext cx="1362075" cy="228600"/>
          </a:xfrm>
          <a:prstGeom prst="roundRect">
            <a:avLst>
              <a:gd name="adj" fmla="val 50000"/>
            </a:avLst>
          </a:prstGeom>
          <a:solidFill>
            <a:srgbClr val="FFFFFF"/>
          </a:solidFill>
          <a:ln/>
        </p:spPr>
      </p:sp>
      <p:sp>
        <p:nvSpPr>
          <p:cNvPr id="32" name="Text 30"/>
          <p:cNvSpPr/>
          <p:nvPr/>
        </p:nvSpPr>
        <p:spPr>
          <a:xfrm>
            <a:off x="8916086" y="2880889"/>
            <a:ext cx="3275914" cy="137160"/>
          </a:xfrm>
          <a:prstGeom prst="rect">
            <a:avLst/>
          </a:prstGeom>
          <a:noFill/>
          <a:ln/>
        </p:spPr>
        <p:txBody>
          <a:bodyPr wrap="none" lIns="0" tIns="0" rIns="0" bIns="0" rtlCol="0" anchor="t"/>
          <a:lstStyle/>
          <a:p>
            <a:pPr algn="ctr" indent="0" marL="0">
              <a:buNone/>
            </a:pPr>
            <a:r>
              <a:rPr lang="en-US" sz="900" b="1" dirty="0">
                <a:solidFill>
                  <a:srgbClr val="55606A"/>
                </a:solidFill>
                <a:latin typeface="Microsoft YaHei UI" pitchFamily="34" charset="0"/>
                <a:ea typeface="Microsoft YaHei" pitchFamily="34" charset="-122"/>
                <a:cs typeface="Microsoft YaHei UI" pitchFamily="34" charset="-120"/>
              </a:rPr>
              <a:t>District government</a:t>
            </a:r>
            <a:endParaRPr lang="en-US" sz="900" dirty="0">
              <a:latin typeface="Microsoft YaHei UI" pitchFamily="34" charset="0"/>
              <a:ea typeface="Microsoft YaHei" pitchFamily="34" charset="-122"/>
              <a:cs typeface="Microsoft YaHei UI" pitchFamily="34" charset="-120"/>
            </a:endParaRPr>
          </a:p>
        </p:txBody>
      </p:sp>
      <p:sp>
        <p:nvSpPr>
          <p:cNvPr id="33" name="Shape 31"/>
          <p:cNvSpPr/>
          <p:nvPr/>
        </p:nvSpPr>
        <p:spPr>
          <a:xfrm>
            <a:off x="819150" y="2771775"/>
            <a:ext cx="342900" cy="342900"/>
          </a:xfrm>
          <a:prstGeom prst="ellipse">
            <a:avLst/>
          </a:prstGeom>
          <a:solidFill>
            <a:srgbClr val="FFFFFF"/>
          </a:solidFill>
          <a:ln/>
        </p:spPr>
      </p:sp>
      <p:sp>
        <p:nvSpPr>
          <p:cNvPr id="34" name="Shape 32"/>
          <p:cNvSpPr/>
          <p:nvPr/>
        </p:nvSpPr>
        <p:spPr>
          <a:xfrm>
            <a:off x="990600" y="2974975"/>
            <a:ext cx="5953" cy="5953"/>
          </a:xfrm>
          <a:custGeom>
            <a:avLst/>
            <a:gdLst/>
            <a:ahLst/>
            <a:cxnLst/>
            <a:rect l="l" t="t" r="r" b="b"/>
            <a:pathLst>
              <a:path w="5953" h="5953">
                <a:moveTo>
                  <a:pt x="0" y="0"/>
                </a:moveTo>
                <a:lnTo>
                  <a:pt x="79" y="0"/>
                </a:lnTo>
              </a:path>
            </a:pathLst>
          </a:custGeom>
          <a:noFill/>
          <a:ln w="15875">
            <a:solidFill>
              <a:srgbClr val="0E3B53"/>
            </a:solidFill>
            <a:prstDash val="solid"/>
          </a:ln>
        </p:spPr>
      </p:sp>
      <p:sp>
        <p:nvSpPr>
          <p:cNvPr id="35" name="Shape 33"/>
          <p:cNvSpPr/>
          <p:nvPr/>
        </p:nvSpPr>
        <p:spPr>
          <a:xfrm>
            <a:off x="1022350" y="2974975"/>
            <a:ext cx="5953" cy="5953"/>
          </a:xfrm>
          <a:custGeom>
            <a:avLst/>
            <a:gdLst/>
            <a:ahLst/>
            <a:cxnLst/>
            <a:rect l="l" t="t" r="r" b="b"/>
            <a:pathLst>
              <a:path w="5953" h="5953">
                <a:moveTo>
                  <a:pt x="0" y="0"/>
                </a:moveTo>
                <a:lnTo>
                  <a:pt x="79" y="0"/>
                </a:lnTo>
              </a:path>
            </a:pathLst>
          </a:custGeom>
          <a:noFill/>
          <a:ln w="15875">
            <a:solidFill>
              <a:srgbClr val="0E3B53"/>
            </a:solidFill>
            <a:prstDash val="solid"/>
          </a:ln>
        </p:spPr>
      </p:sp>
      <p:sp>
        <p:nvSpPr>
          <p:cNvPr id="36" name="Shape 34"/>
          <p:cNvSpPr/>
          <p:nvPr/>
        </p:nvSpPr>
        <p:spPr>
          <a:xfrm>
            <a:off x="919162" y="2871788"/>
            <a:ext cx="142875" cy="142875"/>
          </a:xfrm>
          <a:custGeom>
            <a:avLst/>
            <a:gdLst/>
            <a:ahLst/>
            <a:cxnLst/>
            <a:rect l="l" t="t" r="r" b="b"/>
            <a:pathLst>
              <a:path w="142875" h="142875">
                <a:moveTo>
                  <a:pt x="0" y="127000"/>
                </a:moveTo>
                <a:arcTo hR="15875" wR="15875" stAng="10800000" swAng="-5400000"/>
                <a:lnTo>
                  <a:pt x="127000" y="142875"/>
                </a:lnTo>
                <a:arcTo hR="15875" wR="15875" stAng="5400000" swAng="-5400000"/>
                <a:lnTo>
                  <a:pt x="142875" y="43656"/>
                </a:lnTo>
                <a:arcTo hR="3969" wR="3969" stAng="3629" swAng="-7356486"/>
                <a:lnTo>
                  <a:pt x="101354" y="62881"/>
                </a:lnTo>
                <a:arcTo hR="3969" wR="3969" stAng="3447142" swAng="7356486"/>
                <a:lnTo>
                  <a:pt x="95250" y="43656"/>
                </a:lnTo>
                <a:arcTo hR="3969" wR="3969" stAng="3629" swAng="-7356486"/>
                <a:lnTo>
                  <a:pt x="53737" y="62881"/>
                </a:lnTo>
                <a:arcTo hR="3969" wR="3969" stAng="3438971" swAng="7369063"/>
                <a:lnTo>
                  <a:pt x="47625" y="15875"/>
                </a:lnTo>
                <a:arcTo hR="15875" wR="15875" stAng="0" swAng="-5400000"/>
                <a:lnTo>
                  <a:pt x="15875" y="0"/>
                </a:lnTo>
                <a:arcTo hR="15875" wR="15875" stAng="16200000" swAng="-5400000"/>
                <a:close/>
              </a:path>
            </a:pathLst>
          </a:custGeom>
          <a:noFill/>
          <a:ln w="15875">
            <a:solidFill>
              <a:srgbClr val="0E3B53"/>
            </a:solidFill>
            <a:prstDash val="solid"/>
          </a:ln>
        </p:spPr>
      </p:sp>
      <p:sp>
        <p:nvSpPr>
          <p:cNvPr id="37" name="Shape 35"/>
          <p:cNvSpPr/>
          <p:nvPr/>
        </p:nvSpPr>
        <p:spPr>
          <a:xfrm>
            <a:off x="958850" y="2974975"/>
            <a:ext cx="5953" cy="5953"/>
          </a:xfrm>
          <a:custGeom>
            <a:avLst/>
            <a:gdLst/>
            <a:ahLst/>
            <a:cxnLst/>
            <a:rect l="l" t="t" r="r" b="b"/>
            <a:pathLst>
              <a:path w="5953" h="5953">
                <a:moveTo>
                  <a:pt x="0" y="0"/>
                </a:moveTo>
                <a:lnTo>
                  <a:pt x="79" y="0"/>
                </a:lnTo>
              </a:path>
            </a:pathLst>
          </a:custGeom>
          <a:noFill/>
          <a:ln w="15875">
            <a:solidFill>
              <a:srgbClr val="0E3B53"/>
            </a:solidFill>
            <a:prstDash val="solid"/>
          </a:ln>
        </p:spPr>
      </p:sp>
      <p:sp>
        <p:nvSpPr>
          <p:cNvPr id="38" name="Text 36"/>
          <p:cNvSpPr/>
          <p:nvPr/>
        </p:nvSpPr>
        <p:spPr>
          <a:xfrm>
            <a:off x="1295400" y="2748985"/>
            <a:ext cx="108966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Jinruida park, Zhonglou, Changzhou</a:t>
            </a:r>
            <a:endParaRPr lang="en-US" sz="1200" dirty="0">
              <a:latin typeface="Microsoft YaHei UI" pitchFamily="34" charset="0"/>
              <a:ea typeface="Microsoft YaHei" pitchFamily="34" charset="-122"/>
              <a:cs typeface="Microsoft YaHei UI" pitchFamily="34" charset="-120"/>
            </a:endParaRPr>
          </a:p>
        </p:txBody>
      </p:sp>
      <p:sp>
        <p:nvSpPr>
          <p:cNvPr id="39" name="Text 37"/>
          <p:cNvSpPr/>
          <p:nvPr/>
        </p:nvSpPr>
        <p:spPr>
          <a:xfrm>
            <a:off x="1295400" y="2986025"/>
            <a:ext cx="108966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About 1.6 MW solar</a:t>
            </a:r>
            <a:endParaRPr lang="en-US" sz="975" dirty="0">
              <a:latin typeface="Microsoft YaHei UI" pitchFamily="34" charset="0"/>
              <a:ea typeface="Microsoft YaHei" pitchFamily="34" charset="-122"/>
              <a:cs typeface="Microsoft YaHei UI" pitchFamily="34" charset="-120"/>
            </a:endParaRPr>
          </a:p>
        </p:txBody>
      </p:sp>
      <p:sp>
        <p:nvSpPr>
          <p:cNvPr id="40" name="Text 38"/>
          <p:cNvSpPr/>
          <p:nvPr/>
        </p:nvSpPr>
        <p:spPr>
          <a:xfrm>
            <a:off x="5143500" y="2844958"/>
            <a:ext cx="7048500" cy="205740"/>
          </a:xfrm>
          <a:prstGeom prst="rect">
            <a:avLst/>
          </a:prstGeom>
          <a:noFill/>
          <a:ln/>
        </p:spPr>
        <p:txBody>
          <a:bodyPr wrap="none" lIns="0" tIns="0" rIns="0" bIns="0" rtlCol="0" anchor="t"/>
          <a:lstStyle/>
          <a:p>
            <a:pPr algn="l" indent="0" marL="0">
              <a:buNone/>
            </a:pPr>
            <a:r>
              <a:rPr lang="en-US" sz="1350" b="1" dirty="0">
                <a:solidFill>
                  <a:srgbClr val="0E3B53"/>
                </a:solidFill>
                <a:latin typeface="Microsoft YaHei UI" pitchFamily="34" charset="0"/>
                <a:ea typeface="Microsoft YaHei" pitchFamily="34" charset="-122"/>
                <a:cs typeface="Microsoft YaHei UI" pitchFamily="34" charset="-120"/>
              </a:rPr>
              <a:t>1.467 m kWh, about RMB 360,000 a year</a:t>
            </a:r>
            <a:endParaRPr lang="en-US" sz="1350" dirty="0">
              <a:latin typeface="Microsoft YaHei UI" pitchFamily="34" charset="0"/>
              <a:ea typeface="Microsoft YaHei" pitchFamily="34" charset="-122"/>
              <a:cs typeface="Microsoft YaHei UI" pitchFamily="34" charset="-120"/>
            </a:endParaRPr>
          </a:p>
        </p:txBody>
      </p:sp>
      <p:sp>
        <p:nvSpPr>
          <p:cNvPr id="41" name="Shape 39"/>
          <p:cNvSpPr/>
          <p:nvPr/>
        </p:nvSpPr>
        <p:spPr>
          <a:xfrm>
            <a:off x="609600" y="3314700"/>
            <a:ext cx="10782300" cy="590550"/>
          </a:xfrm>
          <a:prstGeom prst="roundRect">
            <a:avLst>
              <a:gd name="adj" fmla="val 16129"/>
            </a:avLst>
          </a:prstGeom>
          <a:solidFill>
            <a:srgbClr val="F3F0EA"/>
          </a:solidFill>
          <a:ln/>
        </p:spPr>
      </p:sp>
      <p:sp>
        <p:nvSpPr>
          <p:cNvPr id="42" name="Shape 40"/>
          <p:cNvSpPr/>
          <p:nvPr/>
        </p:nvSpPr>
        <p:spPr>
          <a:xfrm>
            <a:off x="9873005" y="3495675"/>
            <a:ext cx="1362075" cy="228600"/>
          </a:xfrm>
          <a:prstGeom prst="roundRect">
            <a:avLst>
              <a:gd name="adj" fmla="val 50000"/>
            </a:avLst>
          </a:prstGeom>
          <a:solidFill>
            <a:srgbClr val="FFFFFF"/>
          </a:solidFill>
          <a:ln/>
        </p:spPr>
      </p:sp>
      <p:sp>
        <p:nvSpPr>
          <p:cNvPr id="43" name="Text 41"/>
          <p:cNvSpPr/>
          <p:nvPr/>
        </p:nvSpPr>
        <p:spPr>
          <a:xfrm>
            <a:off x="8916086" y="3547639"/>
            <a:ext cx="3275914" cy="137160"/>
          </a:xfrm>
          <a:prstGeom prst="rect">
            <a:avLst/>
          </a:prstGeom>
          <a:noFill/>
          <a:ln/>
        </p:spPr>
        <p:txBody>
          <a:bodyPr wrap="none" lIns="0" tIns="0" rIns="0" bIns="0" rtlCol="0" anchor="t"/>
          <a:lstStyle/>
          <a:p>
            <a:pPr algn="ctr" indent="0" marL="0">
              <a:buNone/>
            </a:pPr>
            <a:r>
              <a:rPr lang="en-US" sz="900" b="1" dirty="0">
                <a:solidFill>
                  <a:srgbClr val="55606A"/>
                </a:solidFill>
                <a:latin typeface="Microsoft YaHei UI" pitchFamily="34" charset="0"/>
                <a:ea typeface="Microsoft YaHei" pitchFamily="34" charset="-122"/>
                <a:cs typeface="Microsoft YaHei UI" pitchFamily="34" charset="-120"/>
              </a:rPr>
              <a:t>District government</a:t>
            </a:r>
            <a:endParaRPr lang="en-US" sz="900" dirty="0">
              <a:latin typeface="Microsoft YaHei UI" pitchFamily="34" charset="0"/>
              <a:ea typeface="Microsoft YaHei" pitchFamily="34" charset="-122"/>
              <a:cs typeface="Microsoft YaHei UI" pitchFamily="34" charset="-120"/>
            </a:endParaRPr>
          </a:p>
        </p:txBody>
      </p:sp>
      <p:sp>
        <p:nvSpPr>
          <p:cNvPr id="44" name="Shape 42"/>
          <p:cNvSpPr/>
          <p:nvPr/>
        </p:nvSpPr>
        <p:spPr>
          <a:xfrm>
            <a:off x="819150" y="3438525"/>
            <a:ext cx="342900" cy="342900"/>
          </a:xfrm>
          <a:prstGeom prst="ellipse">
            <a:avLst/>
          </a:prstGeom>
          <a:solidFill>
            <a:srgbClr val="FFFFFF"/>
          </a:solidFill>
          <a:ln/>
        </p:spPr>
      </p:sp>
      <p:sp>
        <p:nvSpPr>
          <p:cNvPr id="45" name="Shape 43"/>
          <p:cNvSpPr/>
          <p:nvPr/>
        </p:nvSpPr>
        <p:spPr>
          <a:xfrm>
            <a:off x="958850" y="3570288"/>
            <a:ext cx="31750" cy="79375"/>
          </a:xfrm>
          <a:custGeom>
            <a:avLst/>
            <a:gdLst/>
            <a:ahLst/>
            <a:cxnLst/>
            <a:rect l="l" t="t" r="r" b="b"/>
            <a:pathLst>
              <a:path w="31750" h="79375">
                <a:moveTo>
                  <a:pt x="23813" y="0"/>
                </a:moveTo>
                <a:lnTo>
                  <a:pt x="0" y="39688"/>
                </a:lnTo>
                <a:lnTo>
                  <a:pt x="31750" y="39688"/>
                </a:lnTo>
                <a:lnTo>
                  <a:pt x="7938" y="79375"/>
                </a:lnTo>
              </a:path>
            </a:pathLst>
          </a:custGeom>
          <a:noFill/>
          <a:ln w="15875">
            <a:solidFill>
              <a:srgbClr val="0E3B53"/>
            </a:solidFill>
            <a:prstDash val="solid"/>
          </a:ln>
        </p:spPr>
      </p:sp>
      <p:sp>
        <p:nvSpPr>
          <p:cNvPr id="46" name="Shape 44"/>
          <p:cNvSpPr/>
          <p:nvPr/>
        </p:nvSpPr>
        <p:spPr>
          <a:xfrm>
            <a:off x="999053" y="3562350"/>
            <a:ext cx="39172" cy="95250"/>
          </a:xfrm>
          <a:custGeom>
            <a:avLst/>
            <a:gdLst/>
            <a:ahLst/>
            <a:cxnLst/>
            <a:rect l="l" t="t" r="r" b="b"/>
            <a:pathLst>
              <a:path w="39172" h="95250">
                <a:moveTo>
                  <a:pt x="14216" y="0"/>
                </a:moveTo>
                <a:lnTo>
                  <a:pt x="23297" y="0"/>
                </a:lnTo>
                <a:arcTo hR="15875" wR="15875" stAng="16200000" swAng="5400000"/>
                <a:lnTo>
                  <a:pt x="39172" y="79375"/>
                </a:lnTo>
                <a:arcTo hR="15875" wR="15875" stAng="0" swAng="5400000"/>
                <a:lnTo>
                  <a:pt x="0" y="95250"/>
                </a:lnTo>
              </a:path>
            </a:pathLst>
          </a:custGeom>
          <a:noFill/>
          <a:ln w="15875">
            <a:solidFill>
              <a:srgbClr val="0E3B53"/>
            </a:solidFill>
            <a:prstDash val="solid"/>
          </a:ln>
        </p:spPr>
      </p:sp>
      <p:sp>
        <p:nvSpPr>
          <p:cNvPr id="47" name="Shape 45"/>
          <p:cNvSpPr/>
          <p:nvPr/>
        </p:nvSpPr>
        <p:spPr>
          <a:xfrm>
            <a:off x="1069975" y="3594100"/>
            <a:ext cx="5953" cy="31750"/>
          </a:xfrm>
          <a:custGeom>
            <a:avLst/>
            <a:gdLst/>
            <a:ahLst/>
            <a:cxnLst/>
            <a:rect l="l" t="t" r="r" b="b"/>
            <a:pathLst>
              <a:path w="5953" h="31750">
                <a:moveTo>
                  <a:pt x="0" y="31750"/>
                </a:moveTo>
                <a:lnTo>
                  <a:pt x="0" y="0"/>
                </a:lnTo>
              </a:path>
            </a:pathLst>
          </a:custGeom>
          <a:noFill/>
          <a:ln w="15875">
            <a:solidFill>
              <a:srgbClr val="0E3B53"/>
            </a:solidFill>
            <a:prstDash val="solid"/>
          </a:ln>
        </p:spPr>
      </p:sp>
      <p:sp>
        <p:nvSpPr>
          <p:cNvPr id="48" name="Shape 46"/>
          <p:cNvSpPr/>
          <p:nvPr/>
        </p:nvSpPr>
        <p:spPr>
          <a:xfrm>
            <a:off x="911225" y="3562350"/>
            <a:ext cx="39180" cy="95250"/>
          </a:xfrm>
          <a:custGeom>
            <a:avLst/>
            <a:gdLst/>
            <a:ahLst/>
            <a:cxnLst/>
            <a:rect l="l" t="t" r="r" b="b"/>
            <a:pathLst>
              <a:path w="39180" h="95250">
                <a:moveTo>
                  <a:pt x="24924" y="95250"/>
                </a:moveTo>
                <a:lnTo>
                  <a:pt x="15875" y="95250"/>
                </a:lnTo>
                <a:arcTo hR="15875" wR="15875" stAng="5400000" swAng="5400000"/>
                <a:lnTo>
                  <a:pt x="0" y="15875"/>
                </a:lnTo>
                <a:arcTo hR="15875" wR="15875" stAng="10800000" swAng="5400000"/>
                <a:lnTo>
                  <a:pt x="39180" y="0"/>
                </a:lnTo>
              </a:path>
            </a:pathLst>
          </a:custGeom>
          <a:noFill/>
          <a:ln w="15875">
            <a:solidFill>
              <a:srgbClr val="0E3B53"/>
            </a:solidFill>
            <a:prstDash val="solid"/>
          </a:ln>
        </p:spPr>
      </p:sp>
      <p:sp>
        <p:nvSpPr>
          <p:cNvPr id="49" name="Text 47"/>
          <p:cNvSpPr/>
          <p:nvPr/>
        </p:nvSpPr>
        <p:spPr>
          <a:xfrm>
            <a:off x="1295400" y="3415735"/>
            <a:ext cx="108966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Zhigu Works, Zhonglou, Changzhou</a:t>
            </a:r>
            <a:endParaRPr lang="en-US" sz="1200" dirty="0">
              <a:latin typeface="Microsoft YaHei UI" pitchFamily="34" charset="0"/>
              <a:ea typeface="Microsoft YaHei" pitchFamily="34" charset="-122"/>
              <a:cs typeface="Microsoft YaHei UI" pitchFamily="34" charset="-120"/>
            </a:endParaRPr>
          </a:p>
        </p:txBody>
      </p:sp>
      <p:sp>
        <p:nvSpPr>
          <p:cNvPr id="50" name="Text 48"/>
          <p:cNvSpPr/>
          <p:nvPr/>
        </p:nvSpPr>
        <p:spPr>
          <a:xfrm>
            <a:off x="1295400" y="3652775"/>
            <a:ext cx="108966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0.9 MWp solar + 1.33 MW storage</a:t>
            </a:r>
            <a:endParaRPr lang="en-US" sz="975" dirty="0">
              <a:latin typeface="Microsoft YaHei UI" pitchFamily="34" charset="0"/>
              <a:ea typeface="Microsoft YaHei" pitchFamily="34" charset="-122"/>
              <a:cs typeface="Microsoft YaHei UI" pitchFamily="34" charset="-120"/>
            </a:endParaRPr>
          </a:p>
        </p:txBody>
      </p:sp>
      <p:sp>
        <p:nvSpPr>
          <p:cNvPr id="51" name="Text 49"/>
          <p:cNvSpPr/>
          <p:nvPr/>
        </p:nvSpPr>
        <p:spPr>
          <a:xfrm>
            <a:off x="5143500" y="3511708"/>
            <a:ext cx="7048500" cy="205740"/>
          </a:xfrm>
          <a:prstGeom prst="rect">
            <a:avLst/>
          </a:prstGeom>
          <a:noFill/>
          <a:ln/>
        </p:spPr>
        <p:txBody>
          <a:bodyPr wrap="none" lIns="0" tIns="0" rIns="0" bIns="0" rtlCol="0" anchor="t"/>
          <a:lstStyle/>
          <a:p>
            <a:pPr algn="l" indent="0" marL="0">
              <a:buNone/>
            </a:pPr>
            <a:r>
              <a:rPr lang="en-US" sz="1350" b="1" dirty="0">
                <a:solidFill>
                  <a:srgbClr val="0E3B53"/>
                </a:solidFill>
                <a:latin typeface="Microsoft YaHei UI" pitchFamily="34" charset="0"/>
                <a:ea typeface="Microsoft YaHei" pitchFamily="34" charset="-122"/>
                <a:cs typeface="Microsoft YaHei UI" pitchFamily="34" charset="-120"/>
              </a:rPr>
              <a:t>Over RMB 200,000 a year</a:t>
            </a:r>
            <a:endParaRPr lang="en-US" sz="1350" dirty="0">
              <a:latin typeface="Microsoft YaHei UI" pitchFamily="34" charset="0"/>
              <a:ea typeface="Microsoft YaHei" pitchFamily="34" charset="-122"/>
              <a:cs typeface="Microsoft YaHei UI" pitchFamily="34" charset="-120"/>
            </a:endParaRPr>
          </a:p>
        </p:txBody>
      </p:sp>
      <p:sp>
        <p:nvSpPr>
          <p:cNvPr id="52" name="Shape 50"/>
          <p:cNvSpPr/>
          <p:nvPr/>
        </p:nvSpPr>
        <p:spPr>
          <a:xfrm>
            <a:off x="609600" y="3981450"/>
            <a:ext cx="10782300" cy="590550"/>
          </a:xfrm>
          <a:prstGeom prst="roundRect">
            <a:avLst>
              <a:gd name="adj" fmla="val 16129"/>
            </a:avLst>
          </a:prstGeom>
          <a:solidFill>
            <a:srgbClr val="F3F0EA"/>
          </a:solidFill>
          <a:ln/>
        </p:spPr>
      </p:sp>
      <p:sp>
        <p:nvSpPr>
          <p:cNvPr id="53" name="Shape 51"/>
          <p:cNvSpPr/>
          <p:nvPr/>
        </p:nvSpPr>
        <p:spPr>
          <a:xfrm>
            <a:off x="10168025" y="4162425"/>
            <a:ext cx="1066800" cy="228600"/>
          </a:xfrm>
          <a:prstGeom prst="roundRect">
            <a:avLst>
              <a:gd name="adj" fmla="val 50000"/>
            </a:avLst>
          </a:prstGeom>
          <a:solidFill>
            <a:srgbClr val="FFFFFF"/>
          </a:solidFill>
          <a:ln/>
        </p:spPr>
      </p:sp>
      <p:sp>
        <p:nvSpPr>
          <p:cNvPr id="54" name="Text 52"/>
          <p:cNvSpPr/>
          <p:nvPr/>
        </p:nvSpPr>
        <p:spPr>
          <a:xfrm>
            <a:off x="9210850" y="4214389"/>
            <a:ext cx="2981150" cy="137160"/>
          </a:xfrm>
          <a:prstGeom prst="rect">
            <a:avLst/>
          </a:prstGeom>
          <a:noFill/>
          <a:ln/>
        </p:spPr>
        <p:txBody>
          <a:bodyPr wrap="none" lIns="0" tIns="0" rIns="0" bIns="0" rtlCol="0" anchor="t"/>
          <a:lstStyle/>
          <a:p>
            <a:pPr algn="ctr" indent="0" marL="0">
              <a:buNone/>
            </a:pPr>
            <a:r>
              <a:rPr lang="en-US" sz="900" b="1" dirty="0">
                <a:solidFill>
                  <a:srgbClr val="55606A"/>
                </a:solidFill>
                <a:latin typeface="Microsoft YaHei UI" pitchFamily="34" charset="0"/>
                <a:ea typeface="Microsoft YaHei" pitchFamily="34" charset="-122"/>
                <a:cs typeface="Microsoft YaHei UI" pitchFamily="34" charset="-120"/>
              </a:rPr>
              <a:t>Power supplier</a:t>
            </a:r>
            <a:endParaRPr lang="en-US" sz="900" dirty="0">
              <a:latin typeface="Microsoft YaHei UI" pitchFamily="34" charset="0"/>
              <a:ea typeface="Microsoft YaHei" pitchFamily="34" charset="-122"/>
              <a:cs typeface="Microsoft YaHei UI" pitchFamily="34" charset="-120"/>
            </a:endParaRPr>
          </a:p>
        </p:txBody>
      </p:sp>
      <p:sp>
        <p:nvSpPr>
          <p:cNvPr id="55" name="Shape 53"/>
          <p:cNvSpPr/>
          <p:nvPr/>
        </p:nvSpPr>
        <p:spPr>
          <a:xfrm>
            <a:off x="819150" y="4105275"/>
            <a:ext cx="342900" cy="342900"/>
          </a:xfrm>
          <a:prstGeom prst="ellipse">
            <a:avLst/>
          </a:prstGeom>
          <a:solidFill>
            <a:srgbClr val="FFFFFF"/>
          </a:solidFill>
          <a:ln/>
        </p:spPr>
      </p:sp>
      <p:sp>
        <p:nvSpPr>
          <p:cNvPr id="56" name="Shape 54"/>
          <p:cNvSpPr/>
          <p:nvPr/>
        </p:nvSpPr>
        <p:spPr>
          <a:xfrm>
            <a:off x="919135" y="4197329"/>
            <a:ext cx="142929" cy="158791"/>
          </a:xfrm>
          <a:custGeom>
            <a:avLst/>
            <a:gdLst/>
            <a:ahLst/>
            <a:cxnLst/>
            <a:rect l="l" t="t" r="r" b="b"/>
            <a:pathLst>
              <a:path w="142929" h="158791">
                <a:moveTo>
                  <a:pt x="7965" y="95271"/>
                </a:moveTo>
                <a:arcTo hR="7938" wR="7938" stAng="5388279" swAng="7754754"/>
                <a:lnTo>
                  <a:pt x="80355" y="1370"/>
                </a:lnTo>
                <a:arcTo hR="3969" wR="3969" stAng="13254236" swAng="9268521"/>
                <a:lnTo>
                  <a:pt x="71941" y="52805"/>
                </a:lnTo>
                <a:arcTo hR="7938" wR="7938" stAng="12029258" swAng="-6640439"/>
                <a:lnTo>
                  <a:pt x="134965" y="63521"/>
                </a:lnTo>
                <a:arcTo hR="7938" wR="7938" stAng="16188279" swAng="7754754"/>
                <a:lnTo>
                  <a:pt x="62575" y="157421"/>
                </a:lnTo>
                <a:arcTo hR="3969" wR="3969" stAng="2454236" swAng="9268521"/>
                <a:lnTo>
                  <a:pt x="70988" y="105986"/>
                </a:lnTo>
                <a:arcTo hR="7938" wR="7938" stAng="1229258" swAng="-6640439"/>
                <a:close/>
              </a:path>
            </a:pathLst>
          </a:custGeom>
          <a:noFill/>
          <a:ln w="15875">
            <a:solidFill>
              <a:srgbClr val="0E3B53"/>
            </a:solidFill>
            <a:prstDash val="solid"/>
          </a:ln>
        </p:spPr>
      </p:sp>
      <p:sp>
        <p:nvSpPr>
          <p:cNvPr id="57" name="Text 55"/>
          <p:cNvSpPr/>
          <p:nvPr/>
        </p:nvSpPr>
        <p:spPr>
          <a:xfrm>
            <a:off x="1295400" y="4082485"/>
            <a:ext cx="108966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Taijing plants, Gaoyou, Yangzhou</a:t>
            </a:r>
            <a:endParaRPr lang="en-US" sz="1200" dirty="0">
              <a:latin typeface="Microsoft YaHei UI" pitchFamily="34" charset="0"/>
              <a:ea typeface="Microsoft YaHei" pitchFamily="34" charset="-122"/>
              <a:cs typeface="Microsoft YaHei UI" pitchFamily="34" charset="-120"/>
            </a:endParaRPr>
          </a:p>
        </p:txBody>
      </p:sp>
      <p:sp>
        <p:nvSpPr>
          <p:cNvPr id="58" name="Text 56"/>
          <p:cNvSpPr/>
          <p:nvPr/>
        </p:nvSpPr>
        <p:spPr>
          <a:xfrm>
            <a:off x="1295400" y="4319525"/>
            <a:ext cx="108966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40 MW solar + 80.25 MWh storage</a:t>
            </a:r>
            <a:endParaRPr lang="en-US" sz="975" dirty="0">
              <a:latin typeface="Microsoft YaHei UI" pitchFamily="34" charset="0"/>
              <a:ea typeface="Microsoft YaHei" pitchFamily="34" charset="-122"/>
              <a:cs typeface="Microsoft YaHei UI" pitchFamily="34" charset="-120"/>
            </a:endParaRPr>
          </a:p>
        </p:txBody>
      </p:sp>
      <p:sp>
        <p:nvSpPr>
          <p:cNvPr id="59" name="Text 57"/>
          <p:cNvSpPr/>
          <p:nvPr/>
        </p:nvSpPr>
        <p:spPr>
          <a:xfrm>
            <a:off x="5143500" y="4178458"/>
            <a:ext cx="7048500" cy="205740"/>
          </a:xfrm>
          <a:prstGeom prst="rect">
            <a:avLst/>
          </a:prstGeom>
          <a:noFill/>
          <a:ln/>
        </p:spPr>
        <p:txBody>
          <a:bodyPr wrap="none" lIns="0" tIns="0" rIns="0" bIns="0" rtlCol="0" anchor="t"/>
          <a:lstStyle/>
          <a:p>
            <a:pPr algn="l" indent="0" marL="0">
              <a:buNone/>
            </a:pPr>
            <a:r>
              <a:rPr lang="en-US" sz="1350" b="1" dirty="0">
                <a:solidFill>
                  <a:srgbClr val="0E3B53"/>
                </a:solidFill>
                <a:latin typeface="Microsoft YaHei UI" pitchFamily="34" charset="0"/>
                <a:ea typeface="Microsoft YaHei" pitchFamily="34" charset="-122"/>
                <a:cs typeface="Microsoft YaHei UI" pitchFamily="34" charset="-120"/>
              </a:rPr>
              <a:t>About RMB 20 m a year</a:t>
            </a:r>
            <a:endParaRPr lang="en-US" sz="1350" dirty="0">
              <a:latin typeface="Microsoft YaHei UI" pitchFamily="34" charset="0"/>
              <a:ea typeface="Microsoft YaHei" pitchFamily="34" charset="-122"/>
              <a:cs typeface="Microsoft YaHei UI" pitchFamily="34" charset="-120"/>
            </a:endParaRPr>
          </a:p>
        </p:txBody>
      </p:sp>
      <p:sp>
        <p:nvSpPr>
          <p:cNvPr id="60" name="Shape 58"/>
          <p:cNvSpPr/>
          <p:nvPr/>
        </p:nvSpPr>
        <p:spPr>
          <a:xfrm>
            <a:off x="609600" y="4648200"/>
            <a:ext cx="10782300" cy="590550"/>
          </a:xfrm>
          <a:prstGeom prst="roundRect">
            <a:avLst>
              <a:gd name="adj" fmla="val 16129"/>
            </a:avLst>
          </a:prstGeom>
          <a:solidFill>
            <a:srgbClr val="F3F0EA"/>
          </a:solidFill>
          <a:ln/>
        </p:spPr>
      </p:sp>
      <p:sp>
        <p:nvSpPr>
          <p:cNvPr id="61" name="Shape 59"/>
          <p:cNvSpPr/>
          <p:nvPr/>
        </p:nvSpPr>
        <p:spPr>
          <a:xfrm>
            <a:off x="609600" y="4648200"/>
            <a:ext cx="133350" cy="590550"/>
          </a:xfrm>
          <a:custGeom>
            <a:avLst/>
            <a:gdLst/>
            <a:ahLst/>
            <a:cxnLst/>
            <a:rect l="l" t="t" r="r" b="b"/>
            <a:pathLst>
              <a:path w="133350" h="590550">
                <a:moveTo>
                  <a:pt x="95250" y="0"/>
                </a:moveTo>
                <a:arcTo hR="95250" wR="95250" stAng="16200000" swAng="-5400000"/>
                <a:lnTo>
                  <a:pt x="0" y="495300"/>
                </a:lnTo>
                <a:arcTo hR="95250" wR="95250" stAng="10800000" swAng="-5400000"/>
                <a:lnTo>
                  <a:pt x="133350" y="590550"/>
                </a:lnTo>
                <a:arcTo hR="95250" wR="95250" stAng="5400000" swAng="5400000"/>
                <a:lnTo>
                  <a:pt x="38100" y="95250"/>
                </a:lnTo>
                <a:arcTo hR="95250" wR="95250" stAng="10800000" swAng="5400000"/>
                <a:close/>
              </a:path>
            </a:pathLst>
          </a:custGeom>
          <a:solidFill>
            <a:srgbClr val="B8412C"/>
          </a:solidFill>
          <a:ln/>
        </p:spPr>
      </p:sp>
      <p:sp>
        <p:nvSpPr>
          <p:cNvPr id="62" name="Shape 60"/>
          <p:cNvSpPr/>
          <p:nvPr/>
        </p:nvSpPr>
        <p:spPr>
          <a:xfrm>
            <a:off x="10570338" y="4829175"/>
            <a:ext cx="666750" cy="228600"/>
          </a:xfrm>
          <a:prstGeom prst="roundRect">
            <a:avLst>
              <a:gd name="adj" fmla="val 50000"/>
            </a:avLst>
          </a:prstGeom>
          <a:solidFill>
            <a:srgbClr val="B8412C"/>
          </a:solidFill>
          <a:ln/>
        </p:spPr>
      </p:sp>
      <p:sp>
        <p:nvSpPr>
          <p:cNvPr id="63" name="Text 61"/>
          <p:cNvSpPr/>
          <p:nvPr/>
        </p:nvSpPr>
        <p:spPr>
          <a:xfrm>
            <a:off x="9615427" y="4881139"/>
            <a:ext cx="2576573"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UI" pitchFamily="34" charset="0"/>
                <a:ea typeface="Microsoft YaHei" pitchFamily="34" charset="-122"/>
                <a:cs typeface="Microsoft YaHei UI" pitchFamily="34" charset="-120"/>
              </a:rPr>
              <a:t>Audited</a:t>
            </a:r>
            <a:endParaRPr lang="en-US" sz="900" dirty="0">
              <a:latin typeface="Microsoft YaHei UI" pitchFamily="34" charset="0"/>
              <a:ea typeface="Microsoft YaHei" pitchFamily="34" charset="-122"/>
              <a:cs typeface="Microsoft YaHei UI" pitchFamily="34" charset="-120"/>
            </a:endParaRPr>
          </a:p>
        </p:txBody>
      </p:sp>
      <p:sp>
        <p:nvSpPr>
          <p:cNvPr id="64" name="Shape 62"/>
          <p:cNvSpPr/>
          <p:nvPr/>
        </p:nvSpPr>
        <p:spPr>
          <a:xfrm>
            <a:off x="819150" y="4772025"/>
            <a:ext cx="342900" cy="342900"/>
          </a:xfrm>
          <a:prstGeom prst="ellipse">
            <a:avLst/>
          </a:prstGeom>
          <a:solidFill>
            <a:srgbClr val="FFFFFF"/>
          </a:solidFill>
          <a:ln/>
        </p:spPr>
      </p:sp>
      <p:sp>
        <p:nvSpPr>
          <p:cNvPr id="65" name="Shape 63"/>
          <p:cNvSpPr/>
          <p:nvPr/>
        </p:nvSpPr>
        <p:spPr>
          <a:xfrm>
            <a:off x="927100" y="4864100"/>
            <a:ext cx="127000" cy="158750"/>
          </a:xfrm>
          <a:custGeom>
            <a:avLst/>
            <a:gdLst/>
            <a:ahLst/>
            <a:cxnLst/>
            <a:rect l="l" t="t" r="r" b="b"/>
            <a:pathLst>
              <a:path w="127000" h="158750">
                <a:moveTo>
                  <a:pt x="15875" y="158750"/>
                </a:moveTo>
                <a:arcTo hR="15875" wR="15875" stAng="5400000" swAng="5400000"/>
                <a:lnTo>
                  <a:pt x="0" y="15875"/>
                </a:lnTo>
                <a:arcTo hR="15875" wR="15875" stAng="10800000" swAng="5400000"/>
                <a:lnTo>
                  <a:pt x="79375" y="0"/>
                </a:lnTo>
                <a:arcTo hR="19050" wR="19050" stAng="16194428" swAng="2711764"/>
                <a:lnTo>
                  <a:pt x="121380" y="34084"/>
                </a:lnTo>
                <a:arcTo hR="19050" wR="19050" stAng="18889766" swAng="2715819"/>
                <a:lnTo>
                  <a:pt x="127000" y="142875"/>
                </a:lnTo>
                <a:arcTo hR="15875" wR="15875" stAng="0" swAng="5400000"/>
                <a:close/>
              </a:path>
            </a:pathLst>
          </a:custGeom>
          <a:noFill/>
          <a:ln w="15875">
            <a:solidFill>
              <a:srgbClr val="0E3B53"/>
            </a:solidFill>
            <a:prstDash val="solid"/>
          </a:ln>
        </p:spPr>
      </p:sp>
      <p:sp>
        <p:nvSpPr>
          <p:cNvPr id="66" name="Shape 64"/>
          <p:cNvSpPr/>
          <p:nvPr/>
        </p:nvSpPr>
        <p:spPr>
          <a:xfrm>
            <a:off x="1006475" y="4864100"/>
            <a:ext cx="47625" cy="47625"/>
          </a:xfrm>
          <a:custGeom>
            <a:avLst/>
            <a:gdLst/>
            <a:ahLst/>
            <a:cxnLst/>
            <a:rect l="l" t="t" r="r" b="b"/>
            <a:pathLst>
              <a:path w="47625" h="47625">
                <a:moveTo>
                  <a:pt x="0" y="0"/>
                </a:moveTo>
                <a:lnTo>
                  <a:pt x="0" y="39688"/>
                </a:lnTo>
                <a:arcTo hR="7938" wR="7938" stAng="10800000" swAng="-5400000"/>
                <a:lnTo>
                  <a:pt x="47625" y="47625"/>
                </a:lnTo>
              </a:path>
            </a:pathLst>
          </a:custGeom>
          <a:noFill/>
          <a:ln w="15875">
            <a:solidFill>
              <a:srgbClr val="0E3B53"/>
            </a:solidFill>
            <a:prstDash val="solid"/>
          </a:ln>
        </p:spPr>
      </p:sp>
      <p:sp>
        <p:nvSpPr>
          <p:cNvPr id="67" name="Shape 65"/>
          <p:cNvSpPr/>
          <p:nvPr/>
        </p:nvSpPr>
        <p:spPr>
          <a:xfrm>
            <a:off x="966787" y="4951413"/>
            <a:ext cx="47625" cy="31750"/>
          </a:xfrm>
          <a:custGeom>
            <a:avLst/>
            <a:gdLst/>
            <a:ahLst/>
            <a:cxnLst/>
            <a:rect l="l" t="t" r="r" b="b"/>
            <a:pathLst>
              <a:path w="47625" h="31750">
                <a:moveTo>
                  <a:pt x="0" y="15875"/>
                </a:moveTo>
                <a:lnTo>
                  <a:pt x="15875" y="31750"/>
                </a:lnTo>
                <a:lnTo>
                  <a:pt x="47625" y="0"/>
                </a:lnTo>
              </a:path>
            </a:pathLst>
          </a:custGeom>
          <a:noFill/>
          <a:ln w="15875">
            <a:solidFill>
              <a:srgbClr val="0E3B53"/>
            </a:solidFill>
            <a:prstDash val="solid"/>
          </a:ln>
        </p:spPr>
      </p:sp>
      <p:sp>
        <p:nvSpPr>
          <p:cNvPr id="68" name="Text 66"/>
          <p:cNvSpPr/>
          <p:nvPr/>
        </p:nvSpPr>
        <p:spPr>
          <a:xfrm>
            <a:off x="1295400" y="4749235"/>
            <a:ext cx="108966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EGing PV, four Jiangsu sites</a:t>
            </a:r>
            <a:endParaRPr lang="en-US" sz="1200" dirty="0">
              <a:latin typeface="Microsoft YaHei UI" pitchFamily="34" charset="0"/>
              <a:ea typeface="Microsoft YaHei" pitchFamily="34" charset="-122"/>
              <a:cs typeface="Microsoft YaHei UI" pitchFamily="34" charset="-120"/>
            </a:endParaRPr>
          </a:p>
        </p:txBody>
      </p:sp>
      <p:sp>
        <p:nvSpPr>
          <p:cNvPr id="69" name="Text 67"/>
          <p:cNvSpPr/>
          <p:nvPr/>
        </p:nvSpPr>
        <p:spPr>
          <a:xfrm>
            <a:off x="1295400" y="4986275"/>
            <a:ext cx="10896600" cy="148590"/>
          </a:xfrm>
          <a:prstGeom prst="rect">
            <a:avLst/>
          </a:prstGeom>
          <a:noFill/>
          <a:ln/>
        </p:spPr>
        <p:txBody>
          <a:bodyPr wrap="none" lIns="0" tIns="0" rIns="0" bIns="0" rtlCol="0" anchor="t"/>
          <a:lstStyle/>
          <a:p>
            <a:pPr algn="l" indent="0" marL="0">
              <a:buNone/>
            </a:pPr>
            <a:r>
              <a:rPr lang="en-US" sz="975" dirty="0">
                <a:solidFill>
                  <a:srgbClr val="55606A"/>
                </a:solidFill>
                <a:latin typeface="Microsoft YaHei UI" pitchFamily="34" charset="0"/>
                <a:ea typeface="Microsoft YaHei" pitchFamily="34" charset="-122"/>
                <a:cs typeface="Microsoft YaHei UI" pitchFamily="34" charset="-120"/>
              </a:rPr>
              <a:t>0.81 to 3.49 MW</a:t>
            </a:r>
            <a:endParaRPr lang="en-US" sz="975" dirty="0">
              <a:latin typeface="Microsoft YaHei UI" pitchFamily="34" charset="0"/>
              <a:ea typeface="Microsoft YaHei" pitchFamily="34" charset="-122"/>
              <a:cs typeface="Microsoft YaHei UI" pitchFamily="34" charset="-120"/>
            </a:endParaRPr>
          </a:p>
        </p:txBody>
      </p:sp>
      <p:sp>
        <p:nvSpPr>
          <p:cNvPr id="70" name="Text 68"/>
          <p:cNvSpPr/>
          <p:nvPr/>
        </p:nvSpPr>
        <p:spPr>
          <a:xfrm>
            <a:off x="5143500" y="4845208"/>
            <a:ext cx="7048500" cy="205740"/>
          </a:xfrm>
          <a:prstGeom prst="rect">
            <a:avLst/>
          </a:prstGeom>
          <a:noFill/>
          <a:ln/>
        </p:spPr>
        <p:txBody>
          <a:bodyPr wrap="none" lIns="0" tIns="0" rIns="0" bIns="0" rtlCol="0" anchor="t"/>
          <a:lstStyle/>
          <a:p>
            <a:pPr algn="l" indent="0" marL="0">
              <a:buNone/>
            </a:pPr>
            <a:r>
              <a:rPr lang="en-US" sz="1350" b="1" dirty="0">
                <a:solidFill>
                  <a:srgbClr val="0E3B53"/>
                </a:solidFill>
                <a:latin typeface="Microsoft YaHei UI" pitchFamily="34" charset="0"/>
                <a:ea typeface="Microsoft YaHei" pitchFamily="34" charset="-122"/>
                <a:cs typeface="Microsoft YaHei UI" pitchFamily="34" charset="-120"/>
              </a:rPr>
              <a:t>991 to 1,098 h, 77.7% to 91.0% used on site</a:t>
            </a:r>
            <a:endParaRPr lang="en-US" sz="1350" dirty="0">
              <a:latin typeface="Microsoft YaHei UI" pitchFamily="34" charset="0"/>
              <a:ea typeface="Microsoft YaHei" pitchFamily="34" charset="-122"/>
              <a:cs typeface="Microsoft YaHei UI" pitchFamily="34" charset="-120"/>
            </a:endParaRPr>
          </a:p>
        </p:txBody>
      </p:sp>
      <p:sp>
        <p:nvSpPr>
          <p:cNvPr id="71" name="Shape 69"/>
          <p:cNvSpPr/>
          <p:nvPr/>
        </p:nvSpPr>
        <p:spPr>
          <a:xfrm>
            <a:off x="657225" y="5426075"/>
            <a:ext cx="95250" cy="95250"/>
          </a:xfrm>
          <a:custGeom>
            <a:avLst/>
            <a:gdLst/>
            <a:ahLst/>
            <a:cxnLst/>
            <a:rect l="l" t="t" r="r" b="b"/>
            <a:pathLst>
              <a:path w="95250" h="95250">
                <a:moveTo>
                  <a:pt x="71438" y="95250"/>
                </a:moveTo>
                <a:cubicBezTo>
                  <a:pt x="73025" y="87313"/>
                  <a:pt x="76994" y="81756"/>
                  <a:pt x="83344" y="75406"/>
                </a:cubicBezTo>
                <a:cubicBezTo>
                  <a:pt x="91281" y="68263"/>
                  <a:pt x="95250" y="57944"/>
                  <a:pt x="95250" y="47625"/>
                </a:cubicBezTo>
                <a:arcTo hR="47625" wR="47625" stAng="0" swAng="-10800000"/>
                <a:cubicBezTo>
                  <a:pt x="0" y="55563"/>
                  <a:pt x="1588" y="65088"/>
                  <a:pt x="11906" y="75406"/>
                </a:cubicBezTo>
                <a:cubicBezTo>
                  <a:pt x="17462" y="80963"/>
                  <a:pt x="22225" y="87313"/>
                  <a:pt x="23813" y="95250"/>
                </a:cubicBezTo>
              </a:path>
            </a:pathLst>
          </a:custGeom>
          <a:noFill/>
          <a:ln w="15875">
            <a:solidFill>
              <a:srgbClr val="55606A"/>
            </a:solidFill>
            <a:prstDash val="solid"/>
          </a:ln>
        </p:spPr>
      </p:sp>
      <p:sp>
        <p:nvSpPr>
          <p:cNvPr id="72" name="Shape 70"/>
          <p:cNvSpPr/>
          <p:nvPr/>
        </p:nvSpPr>
        <p:spPr>
          <a:xfrm>
            <a:off x="681038" y="5553075"/>
            <a:ext cx="47625" cy="5953"/>
          </a:xfrm>
          <a:custGeom>
            <a:avLst/>
            <a:gdLst/>
            <a:ahLst/>
            <a:cxnLst/>
            <a:rect l="l" t="t" r="r" b="b"/>
            <a:pathLst>
              <a:path w="47625" h="5953">
                <a:moveTo>
                  <a:pt x="0" y="0"/>
                </a:moveTo>
                <a:lnTo>
                  <a:pt x="47625" y="0"/>
                </a:lnTo>
              </a:path>
            </a:pathLst>
          </a:custGeom>
          <a:noFill/>
          <a:ln w="15875">
            <a:solidFill>
              <a:srgbClr val="55606A"/>
            </a:solidFill>
            <a:prstDash val="solid"/>
          </a:ln>
        </p:spPr>
      </p:sp>
      <p:sp>
        <p:nvSpPr>
          <p:cNvPr id="73" name="Shape 71"/>
          <p:cNvSpPr/>
          <p:nvPr/>
        </p:nvSpPr>
        <p:spPr>
          <a:xfrm>
            <a:off x="688975" y="5584825"/>
            <a:ext cx="31750" cy="5953"/>
          </a:xfrm>
          <a:custGeom>
            <a:avLst/>
            <a:gdLst/>
            <a:ahLst/>
            <a:cxnLst/>
            <a:rect l="l" t="t" r="r" b="b"/>
            <a:pathLst>
              <a:path w="31750" h="5953">
                <a:moveTo>
                  <a:pt x="0" y="0"/>
                </a:moveTo>
                <a:lnTo>
                  <a:pt x="31750" y="0"/>
                </a:lnTo>
              </a:path>
            </a:pathLst>
          </a:custGeom>
          <a:noFill/>
          <a:ln w="15875">
            <a:solidFill>
              <a:srgbClr val="55606A"/>
            </a:solidFill>
            <a:prstDash val="solid"/>
          </a:ln>
        </p:spPr>
      </p:sp>
      <p:sp>
        <p:nvSpPr>
          <p:cNvPr id="74" name="Text 72"/>
          <p:cNvSpPr/>
          <p:nvPr/>
        </p:nvSpPr>
        <p:spPr>
          <a:xfrm>
            <a:off x="895350" y="5425148"/>
            <a:ext cx="11296650" cy="171450"/>
          </a:xfrm>
          <a:prstGeom prst="rect">
            <a:avLst/>
          </a:prstGeom>
          <a:noFill/>
          <a:ln/>
        </p:spPr>
        <p:txBody>
          <a:bodyPr wrap="none" lIns="0" tIns="0" rIns="0" bIns="0" rtlCol="0" anchor="t"/>
          <a:lstStyle/>
          <a:p>
            <a:pPr algn="l" indent="0" marL="0">
              <a:buNone/>
            </a:pPr>
            <a:r>
              <a:rPr lang="en-US" sz="1125" dirty="0">
                <a:solidFill>
                  <a:srgbClr val="14212B"/>
                </a:solidFill>
                <a:latin typeface="Microsoft YaHei UI" pitchFamily="34" charset="0"/>
                <a:ea typeface="Microsoft YaHei" pitchFamily="34" charset="-122"/>
                <a:cs typeface="Microsoft YaHei UI" pitchFamily="34" charset="-120"/>
              </a:rPr>
              <a:t>References show plants like yours make it work. What you save is worked from your own bills, load curve and roof.</a:t>
            </a:r>
            <a:endParaRPr lang="en-US" sz="1125" dirty="0">
              <a:latin typeface="Microsoft YaHei UI" pitchFamily="34" charset="0"/>
              <a:ea typeface="Microsoft YaHei" pitchFamily="34" charset="-122"/>
              <a:cs typeface="Microsoft YaHei UI" pitchFamily="34" charset="-120"/>
            </a:endParaRPr>
          </a:p>
        </p:txBody>
      </p:sp>
      <p:sp>
        <p:nvSpPr>
          <p:cNvPr id="75" name="Text 73"/>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Source: Laibao Hi-Tech (2024-10-30), Zhonglou District, Changzhou (2025-04-11), Yangtse Evening Post (2026-07-01), EGing PV (2025-04-29)</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609600" y="347239"/>
            <a:ext cx="115824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l</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2983478" y="347239"/>
            <a:ext cx="9208522" cy="137160"/>
          </a:xfrm>
          <a:prstGeom prst="rect">
            <a:avLst/>
          </a:prstGeom>
          <a:noFill/>
          <a:ln/>
        </p:spPr>
        <p:txBody>
          <a:bodyPr wrap="none" lIns="0" tIns="0" rIns="0" bIns="0" rtlCol="0" anchor="t"/>
          <a:lstStyle/>
          <a:p>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y</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5" name="pptwise-slidenum-s0013"/>
          <p:cNvSpPr/>
          <p:nvPr/>
        </p:nvSpPr>
        <p:spPr>
          <a:xfrm>
            <a:off x="0" y="6481700"/>
            <a:ext cx="11391900" cy="148590"/>
          </a:xfrm>
          <a:prstGeom prst="rect">
            <a:avLst/>
          </a:prstGeom>
          <a:noFill/>
          <a:ln/>
        </p:spPr>
        <p:txBody>
          <a:bodyPr wrap="none" lIns="0" tIns="0" rIns="0" bIns="0" rtlCol="0" anchor="t"/>
          <a:lstStyle/>
          <a:p>
            <a:pPr algn="r" indent="0" marL="0">
              <a:buNone/>
            </a:pPr>
            <a:fld id="{B6F15528-21DE-4FAA-801E-634DDDAF4B2B}" type="slidenum">
              <a:rPr lang="en-US" sz="975" b="1" dirty="0">
                <a:solidFill>
                  <a:srgbClr val="55606A"/>
                </a:solidFill>
                <a:latin typeface="Microsoft YaHei UI" pitchFamily="34" charset="0"/>
                <a:ea typeface="Microsoft YaHei" pitchFamily="34" charset="-122"/>
                <a:cs typeface="Microsoft YaHei UI" pitchFamily="34" charset="-120"/>
              </a:rPr>
              <a:t>14</a:t>
            </a:fld>
            <a:endParaRPr lang="en-US" sz="975" dirty="0">
              <a:latin typeface="Microsoft YaHei UI" pitchFamily="34" charset="0"/>
              <a:ea typeface="Microsoft YaHei" pitchFamily="34" charset="-122"/>
              <a:cs typeface="Microsoft YaHei UI" pitchFamily="34" charset="-120"/>
            </a:endParaRPr>
          </a:p>
        </p:txBody>
      </p:sp>
      <p:sp>
        <p:nvSpPr>
          <p:cNvPr id="6" name="Shape 4"/>
          <p:cNvSpPr/>
          <p:nvPr/>
        </p:nvSpPr>
        <p:spPr>
          <a:xfrm>
            <a:off x="11849100" y="11239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7" name="Text 5"/>
          <p:cNvSpPr/>
          <p:nvPr/>
        </p:nvSpPr>
        <p:spPr>
          <a:xfrm rot="5400000">
            <a:off x="11696973" y="1487805"/>
            <a:ext cx="650136"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849100" y="20574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9" name="Text 7"/>
          <p:cNvSpPr/>
          <p:nvPr/>
        </p:nvSpPr>
        <p:spPr>
          <a:xfrm rot="5400000">
            <a:off x="11705982" y="2421255"/>
            <a:ext cx="632119"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b</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s</a:t>
            </a:r>
            <a:endParaRPr lang="en-US" sz="975"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849100" y="29908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1" name="Text 9"/>
          <p:cNvSpPr/>
          <p:nvPr/>
        </p:nvSpPr>
        <p:spPr>
          <a:xfrm rot="5400000">
            <a:off x="11872871" y="3354705"/>
            <a:ext cx="298340"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P</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n</a:t>
            </a:r>
            <a:endParaRPr lang="en-US" sz="97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11696700" y="392430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13" name="Text 11"/>
          <p:cNvSpPr/>
          <p:nvPr/>
        </p:nvSpPr>
        <p:spPr>
          <a:xfrm rot="5400000">
            <a:off x="11618239" y="4276725"/>
            <a:ext cx="655663"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D</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e</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l</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i</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v</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e</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r</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y</a:t>
            </a:r>
            <a:endParaRPr lang="en-US" sz="112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1849100" y="48577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5" name="Text 13"/>
          <p:cNvSpPr/>
          <p:nvPr/>
        </p:nvSpPr>
        <p:spPr>
          <a:xfrm rot="5400000">
            <a:off x="11785708" y="5221605"/>
            <a:ext cx="472667"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1040270"/>
            <a:ext cx="11582400" cy="365760"/>
          </a:xfrm>
          <a:prstGeom prst="rect">
            <a:avLst/>
          </a:prstGeom>
          <a:noFill/>
          <a:ln/>
        </p:spPr>
        <p:txBody>
          <a:bodyPr wrap="none" lIns="0" tIns="0" rIns="0" bIns="0" rtlCol="0" anchor="t"/>
          <a:lstStyle/>
          <a:p>
            <a:pPr algn="l" indent="0" marL="0">
              <a:buNone/>
            </a:pPr>
            <a:r>
              <a:rPr lang="en-US" sz="2400" b="1" dirty="0">
                <a:solidFill>
                  <a:srgbClr val="0E3B53"/>
                </a:solidFill>
                <a:latin typeface="Microsoft YaHei UI" pitchFamily="34" charset="0"/>
                <a:ea typeface="Microsoft YaHei" pitchFamily="34" charset="-122"/>
                <a:cs typeface="Microsoft YaHei UI" pitchFamily="34" charset="-120"/>
              </a:rPr>
              <a:t>Storage meets GB 44240, No. 65 and past lessons</a:t>
            </a:r>
            <a:endParaRPr lang="en-US" sz="2400" dirty="0">
              <a:latin typeface="Microsoft YaHei UI" pitchFamily="34" charset="0"/>
              <a:ea typeface="Microsoft YaHei" pitchFamily="34" charset="-122"/>
              <a:cs typeface="Microsoft YaHei UI" pitchFamily="34" charset="-120"/>
            </a:endParaRPr>
          </a:p>
        </p:txBody>
      </p:sp>
      <p:sp>
        <p:nvSpPr>
          <p:cNvPr id="17" name="Text 15"/>
          <p:cNvSpPr/>
          <p:nvPr/>
        </p:nvSpPr>
        <p:spPr>
          <a:xfrm>
            <a:off x="609600" y="1681100"/>
            <a:ext cx="11582400"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W</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h</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w</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b</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o</a:t>
            </a:r>
            <a:endParaRPr lang="en-US" sz="975" dirty="0">
              <a:latin typeface="Microsoft YaHei UI" pitchFamily="34" charset="0"/>
              <a:ea typeface="Microsoft YaHei" pitchFamily="34" charset="-122"/>
              <a:cs typeface="Microsoft YaHei UI" pitchFamily="34" charset="-120"/>
            </a:endParaRPr>
          </a:p>
        </p:txBody>
      </p:sp>
      <p:sp>
        <p:nvSpPr>
          <p:cNvPr id="18" name="Shape 16"/>
          <p:cNvSpPr/>
          <p:nvPr/>
        </p:nvSpPr>
        <p:spPr>
          <a:xfrm>
            <a:off x="609600" y="1924050"/>
            <a:ext cx="3200400" cy="1752600"/>
          </a:xfrm>
          <a:prstGeom prst="roundRect">
            <a:avLst>
              <a:gd name="adj" fmla="val 6522"/>
            </a:avLst>
          </a:prstGeom>
          <a:solidFill>
            <a:srgbClr val="F3F0EA"/>
          </a:solidFill>
          <a:ln/>
        </p:spPr>
      </p:sp>
      <p:sp>
        <p:nvSpPr>
          <p:cNvPr id="19" name="Shape 17"/>
          <p:cNvSpPr/>
          <p:nvPr/>
        </p:nvSpPr>
        <p:spPr>
          <a:xfrm>
            <a:off x="835025" y="2132009"/>
            <a:ext cx="139700" cy="174654"/>
          </a:xfrm>
          <a:custGeom>
            <a:avLst/>
            <a:gdLst/>
            <a:ahLst/>
            <a:cxnLst/>
            <a:rect l="l" t="t" r="r" b="b"/>
            <a:pathLst>
              <a:path w="139700" h="174654">
                <a:moveTo>
                  <a:pt x="139700" y="96048"/>
                </a:moveTo>
                <a:cubicBezTo>
                  <a:pt x="139700" y="139704"/>
                  <a:pt x="109141" y="161532"/>
                  <a:pt x="72819" y="174192"/>
                </a:cubicBezTo>
                <a:arcTo hR="8731" wR="8731" stAng="4276817" swAng="2348977"/>
                <a:cubicBezTo>
                  <a:pt x="30559" y="161532"/>
                  <a:pt x="0" y="139704"/>
                  <a:pt x="0" y="96048"/>
                </a:cubicBezTo>
                <a:lnTo>
                  <a:pt x="0" y="34929"/>
                </a:lnTo>
                <a:arcTo hR="8731" wR="8731" stAng="10800000" swAng="5400000"/>
                <a:cubicBezTo>
                  <a:pt x="26194" y="26198"/>
                  <a:pt x="48022" y="15720"/>
                  <a:pt x="63214" y="2449"/>
                </a:cubicBezTo>
                <a:arcTo hR="10216" wR="10216" stAng="13769437" swAng="4861127"/>
                <a:cubicBezTo>
                  <a:pt x="91765" y="15807"/>
                  <a:pt x="113506" y="26198"/>
                  <a:pt x="130969" y="26198"/>
                </a:cubicBezTo>
                <a:arcTo hR="8731" wR="8731" stAng="16200000" swAng="5400000"/>
                <a:close/>
              </a:path>
            </a:pathLst>
          </a:custGeom>
          <a:noFill/>
          <a:ln w="17463">
            <a:solidFill>
              <a:srgbClr val="0E3B53"/>
            </a:solidFill>
            <a:prstDash val="solid"/>
          </a:ln>
        </p:spPr>
      </p:sp>
      <p:sp>
        <p:nvSpPr>
          <p:cNvPr id="20" name="Shape 18"/>
          <p:cNvSpPr/>
          <p:nvPr/>
        </p:nvSpPr>
        <p:spPr>
          <a:xfrm>
            <a:off x="878681" y="2201863"/>
            <a:ext cx="52388" cy="34925"/>
          </a:xfrm>
          <a:custGeom>
            <a:avLst/>
            <a:gdLst/>
            <a:ahLst/>
            <a:cxnLst/>
            <a:rect l="l" t="t" r="r" b="b"/>
            <a:pathLst>
              <a:path w="52388" h="34925">
                <a:moveTo>
                  <a:pt x="0" y="17463"/>
                </a:moveTo>
                <a:lnTo>
                  <a:pt x="17463" y="34925"/>
                </a:lnTo>
                <a:lnTo>
                  <a:pt x="52388" y="0"/>
                </a:lnTo>
              </a:path>
            </a:pathLst>
          </a:custGeom>
          <a:noFill/>
          <a:ln w="17463">
            <a:solidFill>
              <a:srgbClr val="0E3B53"/>
            </a:solidFill>
            <a:prstDash val="solid"/>
          </a:ln>
        </p:spPr>
      </p:sp>
      <p:sp>
        <p:nvSpPr>
          <p:cNvPr id="21" name="Text 19"/>
          <p:cNvSpPr/>
          <p:nvPr/>
        </p:nvSpPr>
        <p:spPr>
          <a:xfrm>
            <a:off x="1104900" y="2120335"/>
            <a:ext cx="110871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GB 44240-2024</a:t>
            </a:r>
            <a:endParaRPr lang="en-US" sz="1200" dirty="0">
              <a:latin typeface="Microsoft YaHei UI" pitchFamily="34" charset="0"/>
              <a:ea typeface="Microsoft YaHei" pitchFamily="34" charset="-122"/>
              <a:cs typeface="Microsoft YaHei UI" pitchFamily="34" charset="-120"/>
            </a:endParaRPr>
          </a:p>
        </p:txBody>
      </p:sp>
      <p:sp>
        <p:nvSpPr>
          <p:cNvPr id="22" name="Shape 20"/>
          <p:cNvSpPr/>
          <p:nvPr/>
        </p:nvSpPr>
        <p:spPr>
          <a:xfrm>
            <a:off x="800100" y="2438400"/>
            <a:ext cx="1895475" cy="228600"/>
          </a:xfrm>
          <a:prstGeom prst="roundRect">
            <a:avLst>
              <a:gd name="adj" fmla="val 50000"/>
            </a:avLst>
          </a:prstGeom>
          <a:solidFill>
            <a:srgbClr val="B8412C"/>
          </a:solidFill>
          <a:ln/>
        </p:spPr>
      </p:sp>
      <p:sp>
        <p:nvSpPr>
          <p:cNvPr id="23" name="Text 21"/>
          <p:cNvSpPr/>
          <p:nvPr/>
        </p:nvSpPr>
        <p:spPr>
          <a:xfrm>
            <a:off x="0" y="2490364"/>
            <a:ext cx="3495675"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UI" pitchFamily="34" charset="0"/>
                <a:ea typeface="Microsoft YaHei" pitchFamily="34" charset="-122"/>
                <a:cs typeface="Microsoft YaHei UI" pitchFamily="34" charset="-120"/>
              </a:rPr>
              <a:t>Mandatory national standard</a:t>
            </a:r>
            <a:endParaRPr lang="en-US" sz="900" dirty="0">
              <a:latin typeface="Microsoft YaHei UI" pitchFamily="34" charset="0"/>
              <a:ea typeface="Microsoft YaHei" pitchFamily="34" charset="-122"/>
              <a:cs typeface="Microsoft YaHei UI" pitchFamily="34" charset="-120"/>
            </a:endParaRPr>
          </a:p>
        </p:txBody>
      </p:sp>
      <p:sp>
        <p:nvSpPr>
          <p:cNvPr id="24" name="Text 22"/>
          <p:cNvSpPr/>
          <p:nvPr/>
        </p:nvSpPr>
        <p:spPr>
          <a:xfrm>
            <a:off x="800100" y="2786362"/>
            <a:ext cx="113919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In force since 1 August 2025. Only batteries</a:t>
            </a:r>
            <a:endParaRPr lang="en-US" sz="1050" dirty="0">
              <a:latin typeface="Microsoft YaHei UI" pitchFamily="34" charset="0"/>
              <a:ea typeface="Microsoft YaHei" pitchFamily="34" charset="-122"/>
              <a:cs typeface="Microsoft YaHei UI" pitchFamily="34" charset="-120"/>
            </a:endParaRPr>
          </a:p>
        </p:txBody>
      </p:sp>
      <p:sp>
        <p:nvSpPr>
          <p:cNvPr id="25" name="Text 23"/>
          <p:cNvSpPr/>
          <p:nvPr/>
        </p:nvSpPr>
        <p:spPr>
          <a:xfrm>
            <a:off x="800100" y="2995912"/>
            <a:ext cx="113919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tested to it, with the test reports filed</a:t>
            </a:r>
            <a:endParaRPr lang="en-US" sz="1050" dirty="0">
              <a:latin typeface="Microsoft YaHei UI" pitchFamily="34" charset="0"/>
              <a:ea typeface="Microsoft YaHei" pitchFamily="34" charset="-122"/>
              <a:cs typeface="Microsoft YaHei UI" pitchFamily="34" charset="-120"/>
            </a:endParaRPr>
          </a:p>
        </p:txBody>
      </p:sp>
      <p:sp>
        <p:nvSpPr>
          <p:cNvPr id="26" name="Text 24"/>
          <p:cNvSpPr/>
          <p:nvPr/>
        </p:nvSpPr>
        <p:spPr>
          <a:xfrm>
            <a:off x="800100" y="3205462"/>
            <a:ext cx="113919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with you.</a:t>
            </a:r>
            <a:endParaRPr lang="en-US" sz="1050" dirty="0">
              <a:latin typeface="Microsoft YaHei UI" pitchFamily="34" charset="0"/>
              <a:ea typeface="Microsoft YaHei" pitchFamily="34" charset="-122"/>
              <a:cs typeface="Microsoft YaHei UI" pitchFamily="34" charset="-120"/>
            </a:endParaRPr>
          </a:p>
        </p:txBody>
      </p:sp>
      <p:sp>
        <p:nvSpPr>
          <p:cNvPr id="27" name="Shape 25"/>
          <p:cNvSpPr/>
          <p:nvPr/>
        </p:nvSpPr>
        <p:spPr>
          <a:xfrm>
            <a:off x="609600" y="3790950"/>
            <a:ext cx="3200400" cy="1752600"/>
          </a:xfrm>
          <a:prstGeom prst="roundRect">
            <a:avLst>
              <a:gd name="adj" fmla="val 6522"/>
            </a:avLst>
          </a:prstGeom>
          <a:solidFill>
            <a:srgbClr val="F3F0EA"/>
          </a:solidFill>
          <a:ln/>
        </p:spPr>
      </p:sp>
      <p:sp>
        <p:nvSpPr>
          <p:cNvPr id="28" name="Shape 26"/>
          <p:cNvSpPr/>
          <p:nvPr/>
        </p:nvSpPr>
        <p:spPr>
          <a:xfrm>
            <a:off x="835025" y="3998912"/>
            <a:ext cx="139700" cy="174625"/>
          </a:xfrm>
          <a:custGeom>
            <a:avLst/>
            <a:gdLst/>
            <a:ahLst/>
            <a:cxnLst/>
            <a:rect l="l" t="t" r="r" b="b"/>
            <a:pathLst>
              <a:path w="139700" h="174625">
                <a:moveTo>
                  <a:pt x="17463" y="174625"/>
                </a:moveTo>
                <a:arcTo hR="17463" wR="17463" stAng="5400000" swAng="5400000"/>
                <a:lnTo>
                  <a:pt x="0" y="17463"/>
                </a:lnTo>
                <a:arcTo hR="17463" wR="17463" stAng="10800000" swAng="5400000"/>
                <a:lnTo>
                  <a:pt x="87313" y="0"/>
                </a:lnTo>
                <a:arcTo hR="20955" wR="20955" stAng="16194428" swAng="2711764"/>
                <a:lnTo>
                  <a:pt x="133518" y="37492"/>
                </a:lnTo>
                <a:arcTo hR="20955" wR="20955" stAng="18889766" swAng="2715819"/>
                <a:lnTo>
                  <a:pt x="139700" y="157163"/>
                </a:lnTo>
                <a:arcTo hR="17463" wR="17463" stAng="0" swAng="5400000"/>
                <a:close/>
              </a:path>
            </a:pathLst>
          </a:custGeom>
          <a:noFill/>
          <a:ln w="17463">
            <a:solidFill>
              <a:srgbClr val="0E3B53"/>
            </a:solidFill>
            <a:prstDash val="solid"/>
          </a:ln>
        </p:spPr>
      </p:sp>
      <p:sp>
        <p:nvSpPr>
          <p:cNvPr id="29" name="Shape 27"/>
          <p:cNvSpPr/>
          <p:nvPr/>
        </p:nvSpPr>
        <p:spPr>
          <a:xfrm>
            <a:off x="922338" y="3998913"/>
            <a:ext cx="52388" cy="52388"/>
          </a:xfrm>
          <a:custGeom>
            <a:avLst/>
            <a:gdLst/>
            <a:ahLst/>
            <a:cxnLst/>
            <a:rect l="l" t="t" r="r" b="b"/>
            <a:pathLst>
              <a:path w="52388" h="52388">
                <a:moveTo>
                  <a:pt x="0" y="0"/>
                </a:moveTo>
                <a:lnTo>
                  <a:pt x="0" y="43656"/>
                </a:lnTo>
                <a:arcTo hR="8731" wR="8731" stAng="10800000" swAng="-5400000"/>
                <a:lnTo>
                  <a:pt x="52388" y="52388"/>
                </a:lnTo>
              </a:path>
            </a:pathLst>
          </a:custGeom>
          <a:noFill/>
          <a:ln w="17463">
            <a:solidFill>
              <a:srgbClr val="0E3B53"/>
            </a:solidFill>
            <a:prstDash val="solid"/>
          </a:ln>
        </p:spPr>
      </p:sp>
      <p:sp>
        <p:nvSpPr>
          <p:cNvPr id="30" name="Shape 28"/>
          <p:cNvSpPr/>
          <p:nvPr/>
        </p:nvSpPr>
        <p:spPr>
          <a:xfrm>
            <a:off x="878681" y="4094956"/>
            <a:ext cx="52388" cy="34925"/>
          </a:xfrm>
          <a:custGeom>
            <a:avLst/>
            <a:gdLst/>
            <a:ahLst/>
            <a:cxnLst/>
            <a:rect l="l" t="t" r="r" b="b"/>
            <a:pathLst>
              <a:path w="52388" h="34925">
                <a:moveTo>
                  <a:pt x="0" y="17463"/>
                </a:moveTo>
                <a:lnTo>
                  <a:pt x="17463" y="34925"/>
                </a:lnTo>
                <a:lnTo>
                  <a:pt x="52388" y="0"/>
                </a:lnTo>
              </a:path>
            </a:pathLst>
          </a:custGeom>
          <a:noFill/>
          <a:ln w="17463">
            <a:solidFill>
              <a:srgbClr val="0E3B53"/>
            </a:solidFill>
            <a:prstDash val="solid"/>
          </a:ln>
        </p:spPr>
      </p:sp>
      <p:sp>
        <p:nvSpPr>
          <p:cNvPr id="31" name="Text 29"/>
          <p:cNvSpPr/>
          <p:nvPr/>
        </p:nvSpPr>
        <p:spPr>
          <a:xfrm>
            <a:off x="1104900" y="3987235"/>
            <a:ext cx="110871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NEA Document No. 65 (2025)</a:t>
            </a:r>
            <a:endParaRPr lang="en-US" sz="1200" dirty="0">
              <a:latin typeface="Microsoft YaHei UI" pitchFamily="34" charset="0"/>
              <a:ea typeface="Microsoft YaHei" pitchFamily="34" charset="-122"/>
              <a:cs typeface="Microsoft YaHei UI" pitchFamily="34" charset="-120"/>
            </a:endParaRPr>
          </a:p>
        </p:txBody>
      </p:sp>
      <p:sp>
        <p:nvSpPr>
          <p:cNvPr id="32" name="Text 30"/>
          <p:cNvSpPr/>
          <p:nvPr/>
        </p:nvSpPr>
        <p:spPr>
          <a:xfrm>
            <a:off x="800100" y="4367512"/>
            <a:ext cx="113919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A safety study at feasibility, safety</a:t>
            </a:r>
            <a:endParaRPr lang="en-US" sz="1050" dirty="0">
              <a:latin typeface="Microsoft YaHei UI" pitchFamily="34" charset="0"/>
              <a:ea typeface="Microsoft YaHei" pitchFamily="34" charset="-122"/>
              <a:cs typeface="Microsoft YaHei UI" pitchFamily="34" charset="-120"/>
            </a:endParaRPr>
          </a:p>
        </p:txBody>
      </p:sp>
      <p:sp>
        <p:nvSpPr>
          <p:cNvPr id="33" name="Text 31"/>
          <p:cNvSpPr/>
          <p:nvPr/>
        </p:nvSpPr>
        <p:spPr>
          <a:xfrm>
            <a:off x="800100" y="4577062"/>
            <a:ext cx="113919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responsibility named in the filing, a</a:t>
            </a:r>
            <a:endParaRPr lang="en-US" sz="1050" dirty="0">
              <a:latin typeface="Microsoft YaHei UI" pitchFamily="34" charset="0"/>
              <a:ea typeface="Microsoft YaHei" pitchFamily="34" charset="-122"/>
              <a:cs typeface="Microsoft YaHei UI" pitchFamily="34" charset="-120"/>
            </a:endParaRPr>
          </a:p>
        </p:txBody>
      </p:sp>
      <p:sp>
        <p:nvSpPr>
          <p:cNvPr id="34" name="Text 32"/>
          <p:cNvSpPr/>
          <p:nvPr/>
        </p:nvSpPr>
        <p:spPr>
          <a:xfrm>
            <a:off x="800100" y="4786612"/>
            <a:ext cx="113919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completion check and a review after start.</a:t>
            </a:r>
            <a:endParaRPr lang="en-US" sz="1050" dirty="0">
              <a:latin typeface="Microsoft YaHei UI" pitchFamily="34" charset="0"/>
              <a:ea typeface="Microsoft YaHei" pitchFamily="34" charset="-122"/>
              <a:cs typeface="Microsoft YaHei UI" pitchFamily="34" charset="-120"/>
            </a:endParaRPr>
          </a:p>
        </p:txBody>
      </p:sp>
      <p:sp>
        <p:nvSpPr>
          <p:cNvPr id="35" name="Text 33"/>
          <p:cNvSpPr/>
          <p:nvPr/>
        </p:nvSpPr>
        <p:spPr>
          <a:xfrm>
            <a:off x="3962400" y="1681100"/>
            <a:ext cx="8229600"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f</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p</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b</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s</a:t>
            </a:r>
            <a:endParaRPr lang="en-US" sz="975" dirty="0">
              <a:latin typeface="Microsoft YaHei UI" pitchFamily="34" charset="0"/>
              <a:ea typeface="Microsoft YaHei" pitchFamily="34" charset="-122"/>
              <a:cs typeface="Microsoft YaHei UI" pitchFamily="34" charset="-120"/>
            </a:endParaRPr>
          </a:p>
        </p:txBody>
      </p:sp>
      <p:sp>
        <p:nvSpPr>
          <p:cNvPr id="36" name="Shape 34"/>
          <p:cNvSpPr/>
          <p:nvPr/>
        </p:nvSpPr>
        <p:spPr>
          <a:xfrm>
            <a:off x="3962400" y="1924050"/>
            <a:ext cx="3200400" cy="1752600"/>
          </a:xfrm>
          <a:prstGeom prst="roundRect">
            <a:avLst>
              <a:gd name="adj" fmla="val 6522"/>
            </a:avLst>
          </a:prstGeom>
          <a:solidFill>
            <a:srgbClr val="F3F0EA"/>
          </a:solidFill>
          <a:ln/>
        </p:spPr>
      </p:sp>
      <p:sp>
        <p:nvSpPr>
          <p:cNvPr id="37" name="Shape 35"/>
          <p:cNvSpPr/>
          <p:nvPr/>
        </p:nvSpPr>
        <p:spPr>
          <a:xfrm>
            <a:off x="4196556" y="2140744"/>
            <a:ext cx="122238" cy="165894"/>
          </a:xfrm>
          <a:custGeom>
            <a:avLst/>
            <a:gdLst/>
            <a:ahLst/>
            <a:cxnLst/>
            <a:rect l="l" t="t" r="r" b="b"/>
            <a:pathLst>
              <a:path w="122238" h="165894">
                <a:moveTo>
                  <a:pt x="61119" y="0"/>
                </a:moveTo>
                <a:quadBezTo>
                  <a:pt x="69850" y="34925"/>
                  <a:pt x="96044" y="56753"/>
                </a:quadBezTo>
                <a:quadBezTo>
                  <a:pt x="122238" y="78581"/>
                  <a:pt x="122238" y="104775"/>
                </a:quadBezTo>
                <a:arcTo hR="61119" wR="61119" stAng="0" swAng="10800000"/>
                <a:arcTo hR="43656" wR="43656" stAng="10800000" swAng="2212194"/>
                <a:arcTo hR="21828" wR="21828" stAng="10800000" swAng="-10800000"/>
                <a:cubicBezTo>
                  <a:pt x="52388" y="61119"/>
                  <a:pt x="39291" y="52388"/>
                  <a:pt x="39291" y="34925"/>
                </a:cubicBezTo>
                <a:quadBezTo>
                  <a:pt x="39291" y="17463"/>
                  <a:pt x="61119" y="0"/>
                </a:quadBezTo>
              </a:path>
            </a:pathLst>
          </a:custGeom>
          <a:noFill/>
          <a:ln w="17463">
            <a:solidFill>
              <a:srgbClr val="812920"/>
            </a:solidFill>
            <a:prstDash val="solid"/>
          </a:ln>
        </p:spPr>
      </p:sp>
      <p:sp>
        <p:nvSpPr>
          <p:cNvPr id="38" name="Text 36"/>
          <p:cNvSpPr/>
          <p:nvPr/>
        </p:nvSpPr>
        <p:spPr>
          <a:xfrm>
            <a:off x="4457700" y="2120335"/>
            <a:ext cx="77343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Huangpu, Guangzhou, 14 June</a:t>
            </a:r>
            <a:endParaRPr lang="en-US" sz="1200" dirty="0">
              <a:latin typeface="Microsoft YaHei UI" pitchFamily="34" charset="0"/>
              <a:ea typeface="Microsoft YaHei" pitchFamily="34" charset="-122"/>
              <a:cs typeface="Microsoft YaHei UI" pitchFamily="34" charset="-120"/>
            </a:endParaRPr>
          </a:p>
        </p:txBody>
      </p:sp>
      <p:sp>
        <p:nvSpPr>
          <p:cNvPr id="39" name="Text 37"/>
          <p:cNvSpPr/>
          <p:nvPr/>
        </p:nvSpPr>
        <p:spPr>
          <a:xfrm>
            <a:off x="4152900" y="2424412"/>
            <a:ext cx="803910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A pack ran away under test and exploded,</a:t>
            </a:r>
            <a:endParaRPr lang="en-US" sz="1050" dirty="0">
              <a:latin typeface="Microsoft YaHei UI" pitchFamily="34" charset="0"/>
              <a:ea typeface="Microsoft YaHei" pitchFamily="34" charset="-122"/>
              <a:cs typeface="Microsoft YaHei UI" pitchFamily="34" charset="-120"/>
            </a:endParaRPr>
          </a:p>
        </p:txBody>
      </p:sp>
      <p:sp>
        <p:nvSpPr>
          <p:cNvPr id="40" name="Text 38"/>
          <p:cNvSpPr/>
          <p:nvPr/>
        </p:nvSpPr>
        <p:spPr>
          <a:xfrm>
            <a:off x="4152900" y="2633962"/>
            <a:ext cx="803910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one death.</a:t>
            </a:r>
            <a:endParaRPr lang="en-US" sz="1050" dirty="0">
              <a:latin typeface="Microsoft YaHei UI" pitchFamily="34" charset="0"/>
              <a:ea typeface="Microsoft YaHei" pitchFamily="34" charset="-122"/>
              <a:cs typeface="Microsoft YaHei UI" pitchFamily="34" charset="-120"/>
            </a:endParaRPr>
          </a:p>
        </p:txBody>
      </p:sp>
      <p:sp>
        <p:nvSpPr>
          <p:cNvPr id="41" name="Text 39"/>
          <p:cNvSpPr/>
          <p:nvPr/>
        </p:nvSpPr>
        <p:spPr>
          <a:xfrm>
            <a:off x="4152900" y="2919712"/>
            <a:ext cx="8039100" cy="160020"/>
          </a:xfrm>
          <a:prstGeom prst="rect">
            <a:avLst/>
          </a:prstGeom>
          <a:noFill/>
          <a:ln/>
        </p:spPr>
        <p:txBody>
          <a:bodyPr wrap="none" lIns="0" tIns="0" rIns="0" bIns="0" rtlCol="0" anchor="t"/>
          <a:lstStyle/>
          <a:p>
            <a:pPr algn="l" indent="0" marL="0">
              <a:buNone/>
            </a:pPr>
            <a:r>
              <a:rPr lang="en-US" sz="1050" dirty="0">
                <a:solidFill>
                  <a:srgbClr val="0E3B53"/>
                </a:solidFill>
                <a:latin typeface="Microsoft YaHei UI" pitchFamily="34" charset="0"/>
                <a:ea typeface="Microsoft YaHei" pitchFamily="34" charset="-122"/>
                <a:cs typeface="Microsoft YaHei UI" pitchFamily="34" charset="-120"/>
              </a:rPr>
              <a:t>What we do:</a:t>
            </a:r>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 cabinets away from workshops</a:t>
            </a:r>
            <a:endParaRPr lang="en-US" sz="1050" dirty="0">
              <a:latin typeface="Microsoft YaHei UI" pitchFamily="34" charset="0"/>
              <a:ea typeface="Microsoft YaHei" pitchFamily="34" charset="-122"/>
              <a:cs typeface="Microsoft YaHei UI" pitchFamily="34" charset="-120"/>
            </a:endParaRPr>
          </a:p>
        </p:txBody>
      </p:sp>
      <p:sp>
        <p:nvSpPr>
          <p:cNvPr id="42" name="Text 40"/>
          <p:cNvSpPr/>
          <p:nvPr/>
        </p:nvSpPr>
        <p:spPr>
          <a:xfrm>
            <a:off x="4152900" y="3129262"/>
            <a:ext cx="80391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and walkways, with gas detection</a:t>
            </a:r>
            <a:endParaRPr lang="en-US" sz="1050" dirty="0">
              <a:latin typeface="Microsoft YaHei UI" pitchFamily="34" charset="0"/>
              <a:ea typeface="Microsoft YaHei" pitchFamily="34" charset="-122"/>
              <a:cs typeface="Microsoft YaHei UI" pitchFamily="34" charset="-120"/>
            </a:endParaRPr>
          </a:p>
        </p:txBody>
      </p:sp>
      <p:sp>
        <p:nvSpPr>
          <p:cNvPr id="43" name="Text 41"/>
          <p:cNvSpPr/>
          <p:nvPr/>
        </p:nvSpPr>
        <p:spPr>
          <a:xfrm>
            <a:off x="4152900" y="3338812"/>
            <a:ext cx="80391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and venting.</a:t>
            </a:r>
            <a:endParaRPr lang="en-US" sz="1050" dirty="0">
              <a:latin typeface="Microsoft YaHei UI" pitchFamily="34" charset="0"/>
              <a:ea typeface="Microsoft YaHei" pitchFamily="34" charset="-122"/>
              <a:cs typeface="Microsoft YaHei UI" pitchFamily="34" charset="-120"/>
            </a:endParaRPr>
          </a:p>
        </p:txBody>
      </p:sp>
      <p:sp>
        <p:nvSpPr>
          <p:cNvPr id="44" name="Shape 42"/>
          <p:cNvSpPr/>
          <p:nvPr/>
        </p:nvSpPr>
        <p:spPr>
          <a:xfrm>
            <a:off x="3962400" y="3790950"/>
            <a:ext cx="3200400" cy="1752600"/>
          </a:xfrm>
          <a:prstGeom prst="roundRect">
            <a:avLst>
              <a:gd name="adj" fmla="val 6522"/>
            </a:avLst>
          </a:prstGeom>
          <a:solidFill>
            <a:srgbClr val="F3F0EA"/>
          </a:solidFill>
          <a:ln/>
        </p:spPr>
      </p:sp>
      <p:sp>
        <p:nvSpPr>
          <p:cNvPr id="45" name="Shape 43"/>
          <p:cNvSpPr/>
          <p:nvPr/>
        </p:nvSpPr>
        <p:spPr>
          <a:xfrm>
            <a:off x="4179064" y="3998890"/>
            <a:ext cx="157222" cy="174670"/>
          </a:xfrm>
          <a:custGeom>
            <a:avLst/>
            <a:gdLst/>
            <a:ahLst/>
            <a:cxnLst/>
            <a:rect l="l" t="t" r="r" b="b"/>
            <a:pathLst>
              <a:path w="157222" h="174670">
                <a:moveTo>
                  <a:pt x="8761" y="104798"/>
                </a:moveTo>
                <a:arcTo hR="8731" wR="8731" stAng="5388279" swAng="7754754"/>
                <a:lnTo>
                  <a:pt x="88390" y="1507"/>
                </a:lnTo>
                <a:arcTo hR="4366" wR="4366" stAng="13254236" swAng="9268521"/>
                <a:lnTo>
                  <a:pt x="79135" y="58086"/>
                </a:lnTo>
                <a:arcTo hR="8731" wR="8731" stAng="12029258" swAng="-6640439"/>
                <a:lnTo>
                  <a:pt x="148461" y="69873"/>
                </a:lnTo>
                <a:arcTo hR="8731" wR="8731" stAng="16188279" swAng="7754754"/>
                <a:lnTo>
                  <a:pt x="68832" y="173163"/>
                </a:lnTo>
                <a:arcTo hR="4366" wR="4366" stAng="2454236" swAng="9268521"/>
                <a:lnTo>
                  <a:pt x="78087" y="116585"/>
                </a:lnTo>
                <a:arcTo hR="8731" wR="8731" stAng="1229258" swAng="-6640439"/>
                <a:close/>
              </a:path>
            </a:pathLst>
          </a:custGeom>
          <a:noFill/>
          <a:ln w="17463">
            <a:solidFill>
              <a:srgbClr val="812920"/>
            </a:solidFill>
            <a:prstDash val="solid"/>
          </a:ln>
        </p:spPr>
      </p:sp>
      <p:sp>
        <p:nvSpPr>
          <p:cNvPr id="46" name="Text 44"/>
          <p:cNvSpPr/>
          <p:nvPr/>
        </p:nvSpPr>
        <p:spPr>
          <a:xfrm>
            <a:off x="4457700" y="3987235"/>
            <a:ext cx="77343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Cabinet fire, Longhua, Shenzhen</a:t>
            </a:r>
            <a:endParaRPr lang="en-US" sz="1200" dirty="0">
              <a:latin typeface="Microsoft YaHei UI" pitchFamily="34" charset="0"/>
              <a:ea typeface="Microsoft YaHei" pitchFamily="34" charset="-122"/>
              <a:cs typeface="Microsoft YaHei UI" pitchFamily="34" charset="-120"/>
            </a:endParaRPr>
          </a:p>
        </p:txBody>
      </p:sp>
      <p:sp>
        <p:nvSpPr>
          <p:cNvPr id="47" name="Text 45"/>
          <p:cNvSpPr/>
          <p:nvPr/>
        </p:nvSpPr>
        <p:spPr>
          <a:xfrm>
            <a:off x="4152900" y="4291312"/>
            <a:ext cx="803910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Preliminary cause: overcharging heated</a:t>
            </a:r>
            <a:endParaRPr lang="en-US" sz="1050" dirty="0">
              <a:latin typeface="Microsoft YaHei UI" pitchFamily="34" charset="0"/>
              <a:ea typeface="Microsoft YaHei" pitchFamily="34" charset="-122"/>
              <a:cs typeface="Microsoft YaHei UI" pitchFamily="34" charset="-120"/>
            </a:endParaRPr>
          </a:p>
        </p:txBody>
      </p:sp>
      <p:sp>
        <p:nvSpPr>
          <p:cNvPr id="48" name="Text 46"/>
          <p:cNvSpPr/>
          <p:nvPr/>
        </p:nvSpPr>
        <p:spPr>
          <a:xfrm>
            <a:off x="4152900" y="4500862"/>
            <a:ext cx="803910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the battery.</a:t>
            </a:r>
            <a:endParaRPr lang="en-US" sz="1050" dirty="0">
              <a:latin typeface="Microsoft YaHei UI" pitchFamily="34" charset="0"/>
              <a:ea typeface="Microsoft YaHei" pitchFamily="34" charset="-122"/>
              <a:cs typeface="Microsoft YaHei UI" pitchFamily="34" charset="-120"/>
            </a:endParaRPr>
          </a:p>
        </p:txBody>
      </p:sp>
      <p:sp>
        <p:nvSpPr>
          <p:cNvPr id="49" name="Text 47"/>
          <p:cNvSpPr/>
          <p:nvPr/>
        </p:nvSpPr>
        <p:spPr>
          <a:xfrm>
            <a:off x="4152900" y="4786612"/>
            <a:ext cx="8039100" cy="160020"/>
          </a:xfrm>
          <a:prstGeom prst="rect">
            <a:avLst/>
          </a:prstGeom>
          <a:noFill/>
          <a:ln/>
        </p:spPr>
        <p:txBody>
          <a:bodyPr wrap="none" lIns="0" tIns="0" rIns="0" bIns="0" rtlCol="0" anchor="t"/>
          <a:lstStyle/>
          <a:p>
            <a:pPr algn="l" indent="0" marL="0">
              <a:buNone/>
            </a:pPr>
            <a:r>
              <a:rPr lang="en-US" sz="1050" dirty="0">
                <a:solidFill>
                  <a:srgbClr val="0E3B53"/>
                </a:solidFill>
                <a:latin typeface="Microsoft YaHei UI" pitchFamily="34" charset="0"/>
                <a:ea typeface="Microsoft YaHei" pitchFamily="34" charset="-122"/>
                <a:cs typeface="Microsoft YaHei UI" pitchFamily="34" charset="-120"/>
              </a:rPr>
              <a:t>What we do:</a:t>
            </a:r>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 charge limits, with trips and</a:t>
            </a:r>
            <a:endParaRPr lang="en-US" sz="1050" dirty="0">
              <a:latin typeface="Microsoft YaHei UI" pitchFamily="34" charset="0"/>
              <a:ea typeface="Microsoft YaHei" pitchFamily="34" charset="-122"/>
              <a:cs typeface="Microsoft YaHei UI" pitchFamily="34" charset="-120"/>
            </a:endParaRPr>
          </a:p>
        </p:txBody>
      </p:sp>
      <p:sp>
        <p:nvSpPr>
          <p:cNvPr id="50" name="Text 48"/>
          <p:cNvSpPr/>
          <p:nvPr/>
        </p:nvSpPr>
        <p:spPr>
          <a:xfrm>
            <a:off x="4152900" y="4996162"/>
            <a:ext cx="80391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alarms on heat or current.</a:t>
            </a:r>
            <a:endParaRPr lang="en-US" sz="1050" dirty="0">
              <a:latin typeface="Microsoft YaHei UI" pitchFamily="34" charset="0"/>
              <a:ea typeface="Microsoft YaHei" pitchFamily="34" charset="-122"/>
              <a:cs typeface="Microsoft YaHei UI" pitchFamily="34" charset="-120"/>
            </a:endParaRPr>
          </a:p>
        </p:txBody>
      </p:sp>
      <p:sp>
        <p:nvSpPr>
          <p:cNvPr id="51" name="Shape 49"/>
          <p:cNvSpPr/>
          <p:nvPr/>
        </p:nvSpPr>
        <p:spPr>
          <a:xfrm>
            <a:off x="7315200" y="1657350"/>
            <a:ext cx="4076700" cy="3886200"/>
          </a:xfrm>
          <a:prstGeom prst="roundRect">
            <a:avLst>
              <a:gd name="adj" fmla="val 2941"/>
            </a:avLst>
          </a:prstGeom>
          <a:solidFill>
            <a:srgbClr val="0E3B53"/>
          </a:solidFill>
          <a:ln/>
        </p:spPr>
      </p:sp>
      <p:sp>
        <p:nvSpPr>
          <p:cNvPr id="52" name="Shape 50"/>
          <p:cNvSpPr/>
          <p:nvPr/>
        </p:nvSpPr>
        <p:spPr>
          <a:xfrm>
            <a:off x="7658100" y="1895475"/>
            <a:ext cx="7144" cy="171450"/>
          </a:xfrm>
          <a:custGeom>
            <a:avLst/>
            <a:gdLst/>
            <a:ahLst/>
            <a:cxnLst/>
            <a:rect l="l" t="t" r="r" b="b"/>
            <a:pathLst>
              <a:path w="7144" h="171450">
                <a:moveTo>
                  <a:pt x="0" y="0"/>
                </a:moveTo>
                <a:lnTo>
                  <a:pt x="0" y="171450"/>
                </a:lnTo>
              </a:path>
            </a:pathLst>
          </a:custGeom>
          <a:noFill/>
          <a:ln w="19050">
            <a:solidFill>
              <a:srgbClr val="FFFFFF"/>
            </a:solidFill>
            <a:prstDash val="solid"/>
          </a:ln>
        </p:spPr>
      </p:sp>
      <p:sp>
        <p:nvSpPr>
          <p:cNvPr id="53" name="Shape 51"/>
          <p:cNvSpPr/>
          <p:nvPr/>
        </p:nvSpPr>
        <p:spPr>
          <a:xfrm>
            <a:off x="7696200" y="1933575"/>
            <a:ext cx="57150" cy="95250"/>
          </a:xfrm>
          <a:custGeom>
            <a:avLst/>
            <a:gdLst/>
            <a:ahLst/>
            <a:cxnLst/>
            <a:rect l="l" t="t" r="r" b="b"/>
            <a:pathLst>
              <a:path w="57150" h="95250">
                <a:moveTo>
                  <a:pt x="28575" y="9525"/>
                </a:moveTo>
                <a:lnTo>
                  <a:pt x="57150" y="85725"/>
                </a:lnTo>
                <a:arcTo hR="47625" wR="47625" stAng="3187806" swAng="4424388"/>
                <a:close/>
                <a:moveTo>
                  <a:pt x="28575" y="9525"/>
                </a:moveTo>
                <a:lnTo>
                  <a:pt x="28575" y="0"/>
                </a:lnTo>
              </a:path>
            </a:pathLst>
          </a:custGeom>
          <a:noFill/>
          <a:ln w="19050">
            <a:solidFill>
              <a:srgbClr val="FFFFFF"/>
            </a:solidFill>
            <a:prstDash val="solid"/>
          </a:ln>
        </p:spPr>
      </p:sp>
      <p:sp>
        <p:nvSpPr>
          <p:cNvPr id="54" name="Shape 52"/>
          <p:cNvSpPr/>
          <p:nvPr/>
        </p:nvSpPr>
        <p:spPr>
          <a:xfrm>
            <a:off x="7572375" y="1914525"/>
            <a:ext cx="171450" cy="19050"/>
          </a:xfrm>
          <a:custGeom>
            <a:avLst/>
            <a:gdLst/>
            <a:ahLst/>
            <a:cxnLst/>
            <a:rect l="l" t="t" r="r" b="b"/>
            <a:pathLst>
              <a:path w="171450" h="19050">
                <a:moveTo>
                  <a:pt x="0" y="19050"/>
                </a:moveTo>
                <a:lnTo>
                  <a:pt x="9525" y="19050"/>
                </a:lnTo>
                <a:arcTo hR="161925" wR="161925" stAng="5400000" swAng="-1684349"/>
                <a:arcTo hR="161925" wR="161925" stAng="7084349" swAng="-1684349"/>
                <a:lnTo>
                  <a:pt x="171450" y="19050"/>
                </a:lnTo>
              </a:path>
            </a:pathLst>
          </a:custGeom>
          <a:noFill/>
          <a:ln w="19050">
            <a:solidFill>
              <a:srgbClr val="FFFFFF"/>
            </a:solidFill>
            <a:prstDash val="solid"/>
          </a:ln>
        </p:spPr>
      </p:sp>
      <p:sp>
        <p:nvSpPr>
          <p:cNvPr id="55" name="Shape 53"/>
          <p:cNvSpPr/>
          <p:nvPr/>
        </p:nvSpPr>
        <p:spPr>
          <a:xfrm>
            <a:off x="7562850" y="1933575"/>
            <a:ext cx="57150" cy="95250"/>
          </a:xfrm>
          <a:custGeom>
            <a:avLst/>
            <a:gdLst/>
            <a:ahLst/>
            <a:cxnLst/>
            <a:rect l="l" t="t" r="r" b="b"/>
            <a:pathLst>
              <a:path w="57150" h="95250">
                <a:moveTo>
                  <a:pt x="28575" y="9525"/>
                </a:moveTo>
                <a:lnTo>
                  <a:pt x="57150" y="85725"/>
                </a:lnTo>
                <a:arcTo hR="47625" wR="47625" stAng="3187806" swAng="4424388"/>
                <a:close/>
                <a:moveTo>
                  <a:pt x="28575" y="9525"/>
                </a:moveTo>
                <a:lnTo>
                  <a:pt x="28575" y="0"/>
                </a:lnTo>
              </a:path>
            </a:pathLst>
          </a:custGeom>
          <a:noFill/>
          <a:ln w="19050">
            <a:solidFill>
              <a:srgbClr val="FFFFFF"/>
            </a:solidFill>
            <a:prstDash val="solid"/>
          </a:ln>
        </p:spPr>
      </p:sp>
      <p:sp>
        <p:nvSpPr>
          <p:cNvPr id="56" name="Shape 54"/>
          <p:cNvSpPr/>
          <p:nvPr/>
        </p:nvSpPr>
        <p:spPr>
          <a:xfrm>
            <a:off x="7610475" y="2066925"/>
            <a:ext cx="95250" cy="7144"/>
          </a:xfrm>
          <a:custGeom>
            <a:avLst/>
            <a:gdLst/>
            <a:ahLst/>
            <a:cxnLst/>
            <a:rect l="l" t="t" r="r" b="b"/>
            <a:pathLst>
              <a:path w="95250" h="7144">
                <a:moveTo>
                  <a:pt x="0" y="0"/>
                </a:moveTo>
                <a:lnTo>
                  <a:pt x="95250" y="0"/>
                </a:lnTo>
              </a:path>
            </a:pathLst>
          </a:custGeom>
          <a:noFill/>
          <a:ln w="19050">
            <a:solidFill>
              <a:srgbClr val="FFFFFF"/>
            </a:solidFill>
            <a:prstDash val="solid"/>
          </a:ln>
        </p:spPr>
      </p:sp>
      <p:sp>
        <p:nvSpPr>
          <p:cNvPr id="57" name="Text 55"/>
          <p:cNvSpPr/>
          <p:nvPr/>
        </p:nvSpPr>
        <p:spPr>
          <a:xfrm>
            <a:off x="7867650" y="1874131"/>
            <a:ext cx="4324350" cy="228600"/>
          </a:xfrm>
          <a:prstGeom prst="rect">
            <a:avLst/>
          </a:prstGeom>
          <a:noFill/>
          <a:ln/>
        </p:spPr>
        <p:txBody>
          <a:bodyPr wrap="none" lIns="0" tIns="0" rIns="0" bIns="0" rtlCol="0" anchor="t"/>
          <a:lstStyle/>
          <a:p>
            <a:pPr algn="l" indent="0" marL="0">
              <a:buNone/>
            </a:pPr>
            <a:r>
              <a:rPr lang="en-US" sz="1500" b="1" dirty="0">
                <a:solidFill>
                  <a:srgbClr val="FFFFFF"/>
                </a:solidFill>
                <a:latin typeface="Microsoft YaHei UI" pitchFamily="34" charset="0"/>
                <a:ea typeface="Microsoft YaHei" pitchFamily="34" charset="-122"/>
                <a:cs typeface="Microsoft YaHei UI" pitchFamily="34" charset="-120"/>
              </a:rPr>
              <a:t>Who answers if it goes wrong</a:t>
            </a:r>
            <a:endParaRPr lang="en-US" sz="1500" dirty="0">
              <a:latin typeface="Microsoft YaHei UI" pitchFamily="34" charset="0"/>
              <a:ea typeface="Microsoft YaHei" pitchFamily="34" charset="-122"/>
              <a:cs typeface="Microsoft YaHei UI" pitchFamily="34" charset="-120"/>
            </a:endParaRPr>
          </a:p>
        </p:txBody>
      </p:sp>
      <p:sp>
        <p:nvSpPr>
          <p:cNvPr id="58" name="Shape 56"/>
          <p:cNvSpPr/>
          <p:nvPr/>
        </p:nvSpPr>
        <p:spPr>
          <a:xfrm>
            <a:off x="7543800" y="2400300"/>
            <a:ext cx="3619500" cy="9525"/>
          </a:xfrm>
          <a:prstGeom prst="rect">
            <a:avLst/>
          </a:prstGeom>
          <a:solidFill>
            <a:srgbClr val="436679"/>
          </a:solidFill>
          <a:ln/>
        </p:spPr>
      </p:sp>
      <p:sp>
        <p:nvSpPr>
          <p:cNvPr id="59" name="Text 57"/>
          <p:cNvSpPr/>
          <p:nvPr/>
        </p:nvSpPr>
        <p:spPr>
          <a:xfrm>
            <a:off x="7543800" y="2538350"/>
            <a:ext cx="4648200" cy="148590"/>
          </a:xfrm>
          <a:prstGeom prst="rect">
            <a:avLst/>
          </a:prstGeom>
          <a:noFill/>
          <a:ln/>
        </p:spPr>
        <p:txBody>
          <a:bodyPr wrap="none" lIns="0" tIns="0" rIns="0" bIns="0" rtlCol="0" anchor="t"/>
          <a:lstStyle/>
          <a:p>
            <a:pPr algn="l" indent="0" marL="0">
              <a:buNone/>
            </a:pPr>
            <a:r>
              <a:rPr lang="en-US" sz="975" b="1" dirty="0">
                <a:solidFill>
                  <a:srgbClr val="B7C4CB"/>
                </a:solidFill>
                <a:latin typeface="Microsoft YaHei UI" pitchFamily="34" charset="0"/>
                <a:ea typeface="Microsoft YaHei" pitchFamily="34" charset="-122"/>
                <a:cs typeface="Microsoft YaHei UI" pitchFamily="34" charset="-120"/>
              </a:rPr>
              <a:t>Self-funded</a:t>
            </a:r>
            <a:endParaRPr lang="en-US" sz="975" dirty="0">
              <a:latin typeface="Microsoft YaHei UI" pitchFamily="34" charset="0"/>
              <a:ea typeface="Microsoft YaHei" pitchFamily="34" charset="-122"/>
              <a:cs typeface="Microsoft YaHei UI" pitchFamily="34" charset="-120"/>
            </a:endParaRPr>
          </a:p>
        </p:txBody>
      </p:sp>
      <p:sp>
        <p:nvSpPr>
          <p:cNvPr id="60" name="Text 58"/>
          <p:cNvSpPr/>
          <p:nvPr/>
        </p:nvSpPr>
        <p:spPr>
          <a:xfrm>
            <a:off x="7543800" y="2759233"/>
            <a:ext cx="4648200" cy="205740"/>
          </a:xfrm>
          <a:prstGeom prst="rect">
            <a:avLst/>
          </a:prstGeom>
          <a:noFill/>
          <a:ln/>
        </p:spPr>
        <p:txBody>
          <a:bodyPr wrap="none" lIns="0" tIns="0" rIns="0" bIns="0" rtlCol="0" anchor="t"/>
          <a:lstStyle/>
          <a:p>
            <a:pPr algn="l" indent="0" marL="0">
              <a:buNone/>
            </a:pPr>
            <a:r>
              <a:rPr lang="en-US" sz="1350" b="1" dirty="0">
                <a:solidFill>
                  <a:srgbClr val="FFFFFF"/>
                </a:solidFill>
                <a:latin typeface="Microsoft YaHei UI" pitchFamily="34" charset="0"/>
                <a:ea typeface="Microsoft YaHei" pitchFamily="34" charset="-122"/>
                <a:cs typeface="Microsoft YaHei UI" pitchFamily="34" charset="-120"/>
              </a:rPr>
              <a:t>Safety owner: you</a:t>
            </a:r>
            <a:endParaRPr lang="en-US" sz="1350" dirty="0">
              <a:latin typeface="Microsoft YaHei UI" pitchFamily="34" charset="0"/>
              <a:ea typeface="Microsoft YaHei" pitchFamily="34" charset="-122"/>
              <a:cs typeface="Microsoft YaHei UI" pitchFamily="34" charset="-120"/>
            </a:endParaRPr>
          </a:p>
        </p:txBody>
      </p:sp>
      <p:sp>
        <p:nvSpPr>
          <p:cNvPr id="61" name="Shape 59"/>
          <p:cNvSpPr/>
          <p:nvPr/>
        </p:nvSpPr>
        <p:spPr>
          <a:xfrm>
            <a:off x="7543800" y="3276600"/>
            <a:ext cx="3619500" cy="9525"/>
          </a:xfrm>
          <a:prstGeom prst="rect">
            <a:avLst/>
          </a:prstGeom>
          <a:solidFill>
            <a:srgbClr val="436679"/>
          </a:solidFill>
          <a:ln/>
        </p:spPr>
      </p:sp>
      <p:sp>
        <p:nvSpPr>
          <p:cNvPr id="62" name="Text 60"/>
          <p:cNvSpPr/>
          <p:nvPr/>
        </p:nvSpPr>
        <p:spPr>
          <a:xfrm>
            <a:off x="7543800" y="3414650"/>
            <a:ext cx="4648200" cy="148590"/>
          </a:xfrm>
          <a:prstGeom prst="rect">
            <a:avLst/>
          </a:prstGeom>
          <a:noFill/>
          <a:ln/>
        </p:spPr>
        <p:txBody>
          <a:bodyPr wrap="none" lIns="0" tIns="0" rIns="0" bIns="0" rtlCol="0" anchor="t"/>
          <a:lstStyle/>
          <a:p>
            <a:pPr algn="l" indent="0" marL="0">
              <a:buNone/>
            </a:pPr>
            <a:r>
              <a:rPr lang="en-US" sz="975" b="1" dirty="0">
                <a:solidFill>
                  <a:srgbClr val="B7C4CB"/>
                </a:solidFill>
                <a:latin typeface="Microsoft YaHei UI" pitchFamily="34" charset="0"/>
                <a:ea typeface="Microsoft YaHei" pitchFamily="34" charset="-122"/>
                <a:cs typeface="Microsoft YaHei UI" pitchFamily="34" charset="-120"/>
              </a:rPr>
              <a:t>Energy contract</a:t>
            </a:r>
            <a:endParaRPr lang="en-US" sz="975" dirty="0">
              <a:latin typeface="Microsoft YaHei UI" pitchFamily="34" charset="0"/>
              <a:ea typeface="Microsoft YaHei" pitchFamily="34" charset="-122"/>
              <a:cs typeface="Microsoft YaHei UI" pitchFamily="34" charset="-120"/>
            </a:endParaRPr>
          </a:p>
        </p:txBody>
      </p:sp>
      <p:sp>
        <p:nvSpPr>
          <p:cNvPr id="63" name="Text 61"/>
          <p:cNvSpPr/>
          <p:nvPr/>
        </p:nvSpPr>
        <p:spPr>
          <a:xfrm>
            <a:off x="7543800" y="3635533"/>
            <a:ext cx="4648200" cy="205740"/>
          </a:xfrm>
          <a:prstGeom prst="rect">
            <a:avLst/>
          </a:prstGeom>
          <a:noFill/>
          <a:ln/>
        </p:spPr>
        <p:txBody>
          <a:bodyPr wrap="none" lIns="0" tIns="0" rIns="0" bIns="0" rtlCol="0" anchor="t"/>
          <a:lstStyle/>
          <a:p>
            <a:pPr algn="l" indent="0" marL="0">
              <a:buNone/>
            </a:pPr>
            <a:r>
              <a:rPr lang="en-US" sz="1350" b="1" dirty="0">
                <a:solidFill>
                  <a:srgbClr val="FFFFFF"/>
                </a:solidFill>
                <a:latin typeface="Microsoft YaHei UI" pitchFamily="34" charset="0"/>
                <a:ea typeface="Microsoft YaHei" pitchFamily="34" charset="-122"/>
                <a:cs typeface="Microsoft YaHei UI" pitchFamily="34" charset="-120"/>
              </a:rPr>
              <a:t>Safety owner: the investor</a:t>
            </a:r>
            <a:endParaRPr lang="en-US" sz="1350" dirty="0">
              <a:latin typeface="Microsoft YaHei UI" pitchFamily="34" charset="0"/>
              <a:ea typeface="Microsoft YaHei" pitchFamily="34" charset="-122"/>
              <a:cs typeface="Microsoft YaHei UI" pitchFamily="34" charset="-120"/>
            </a:endParaRPr>
          </a:p>
        </p:txBody>
      </p:sp>
      <p:sp>
        <p:nvSpPr>
          <p:cNvPr id="64" name="Shape 62"/>
          <p:cNvSpPr/>
          <p:nvPr/>
        </p:nvSpPr>
        <p:spPr>
          <a:xfrm>
            <a:off x="7543800" y="4152900"/>
            <a:ext cx="3619500" cy="9525"/>
          </a:xfrm>
          <a:prstGeom prst="rect">
            <a:avLst/>
          </a:prstGeom>
          <a:solidFill>
            <a:srgbClr val="436679"/>
          </a:solidFill>
          <a:ln/>
        </p:spPr>
      </p:sp>
      <p:sp>
        <p:nvSpPr>
          <p:cNvPr id="65" name="Text 63"/>
          <p:cNvSpPr/>
          <p:nvPr/>
        </p:nvSpPr>
        <p:spPr>
          <a:xfrm>
            <a:off x="7543800" y="4290950"/>
            <a:ext cx="4648200" cy="148590"/>
          </a:xfrm>
          <a:prstGeom prst="rect">
            <a:avLst/>
          </a:prstGeom>
          <a:noFill/>
          <a:ln/>
        </p:spPr>
        <p:txBody>
          <a:bodyPr wrap="none" lIns="0" tIns="0" rIns="0" bIns="0" rtlCol="0" anchor="t"/>
          <a:lstStyle/>
          <a:p>
            <a:pPr algn="l" indent="0" marL="0">
              <a:buNone/>
            </a:pPr>
            <a:r>
              <a:rPr lang="en-US" sz="975" b="1" dirty="0">
                <a:solidFill>
                  <a:srgbClr val="B7C4CB"/>
                </a:solidFill>
                <a:latin typeface="Microsoft YaHei UI" pitchFamily="34" charset="0"/>
                <a:ea typeface="Microsoft YaHei" pitchFamily="34" charset="-122"/>
                <a:cs typeface="Microsoft YaHei UI" pitchFamily="34" charset="-120"/>
              </a:rPr>
              <a:t>Design, build and O</a:t>
            </a:r>
            <a:pPr algn="l" indent="0" marL="0">
              <a:buNone/>
            </a:pPr>
            <a:r>
              <a:rPr lang="en-US" sz="975" b="1" dirty="0">
                <a:solidFill>
                  <a:srgbClr val="B7C4CB"/>
                </a:solidFill>
                <a:latin typeface="Microsoft YaHei UI" pitchFamily="34" charset="0"/>
                <a:ea typeface="Microsoft YaHei" pitchFamily="34" charset="-122"/>
                <a:cs typeface="Microsoft YaHei UI" pitchFamily="34" charset="-120"/>
              </a:rPr>
              <a:t>&amp;</a:t>
            </a:r>
            <a:pPr algn="l" indent="0" marL="0">
              <a:buNone/>
            </a:pPr>
            <a:r>
              <a:rPr lang="en-US" sz="975" b="1" dirty="0">
                <a:solidFill>
                  <a:srgbClr val="B7C4CB"/>
                </a:solidFill>
                <a:latin typeface="Microsoft YaHei UI" pitchFamily="34" charset="0"/>
                <a:ea typeface="Microsoft YaHei" pitchFamily="34" charset="-122"/>
                <a:cs typeface="Microsoft YaHei UI" pitchFamily="34" charset="-120"/>
              </a:rPr>
              <a:t>M</a:t>
            </a:r>
            <a:endParaRPr lang="en-US" sz="975" dirty="0">
              <a:latin typeface="Microsoft YaHei UI" pitchFamily="34" charset="0"/>
              <a:ea typeface="Microsoft YaHei" pitchFamily="34" charset="-122"/>
              <a:cs typeface="Microsoft YaHei UI" pitchFamily="34" charset="-120"/>
            </a:endParaRPr>
          </a:p>
        </p:txBody>
      </p:sp>
      <p:sp>
        <p:nvSpPr>
          <p:cNvPr id="66" name="Text 64"/>
          <p:cNvSpPr/>
          <p:nvPr/>
        </p:nvSpPr>
        <p:spPr>
          <a:xfrm>
            <a:off x="7543800" y="4511833"/>
            <a:ext cx="4648200" cy="205740"/>
          </a:xfrm>
          <a:prstGeom prst="rect">
            <a:avLst/>
          </a:prstGeom>
          <a:noFill/>
          <a:ln/>
        </p:spPr>
        <p:txBody>
          <a:bodyPr wrap="none" lIns="0" tIns="0" rIns="0" bIns="0" rtlCol="0" anchor="t"/>
          <a:lstStyle/>
          <a:p>
            <a:pPr algn="l" indent="0" marL="0">
              <a:buNone/>
            </a:pPr>
            <a:r>
              <a:rPr lang="en-US" sz="1350" b="1" dirty="0">
                <a:solidFill>
                  <a:srgbClr val="FFFFFF"/>
                </a:solidFill>
                <a:latin typeface="Microsoft YaHei UI" pitchFamily="34" charset="0"/>
                <a:ea typeface="Microsoft YaHei" pitchFamily="34" charset="-122"/>
                <a:cs typeface="Microsoft YaHei UI" pitchFamily="34" charset="-120"/>
              </a:rPr>
              <a:t>Ours, by contract</a:t>
            </a:r>
            <a:endParaRPr lang="en-US" sz="1350" dirty="0">
              <a:latin typeface="Microsoft YaHei UI" pitchFamily="34" charset="0"/>
              <a:ea typeface="Microsoft YaHei" pitchFamily="34" charset="-122"/>
              <a:cs typeface="Microsoft YaHei UI" pitchFamily="34" charset="-120"/>
            </a:endParaRPr>
          </a:p>
        </p:txBody>
      </p:sp>
      <p:sp>
        <p:nvSpPr>
          <p:cNvPr id="67" name="Text 65"/>
          <p:cNvSpPr/>
          <p:nvPr/>
        </p:nvSpPr>
        <p:spPr>
          <a:xfrm>
            <a:off x="7543800" y="5157725"/>
            <a:ext cx="4648200" cy="148590"/>
          </a:xfrm>
          <a:prstGeom prst="rect">
            <a:avLst/>
          </a:prstGeom>
          <a:noFill/>
          <a:ln/>
        </p:spPr>
        <p:txBody>
          <a:bodyPr wrap="none" lIns="0" tIns="0" rIns="0" bIns="0" rtlCol="0" anchor="t"/>
          <a:lstStyle/>
          <a:p>
            <a:pPr algn="l" indent="0" marL="0">
              <a:buNone/>
            </a:pPr>
            <a:r>
              <a:rPr lang="en-US" sz="975" dirty="0">
                <a:solidFill>
                  <a:srgbClr val="B7C4CB"/>
                </a:solidFill>
                <a:latin typeface="Microsoft YaHei UI" pitchFamily="34" charset="0"/>
                <a:ea typeface="Microsoft YaHei" pitchFamily="34" charset="-122"/>
                <a:cs typeface="Microsoft YaHei UI" pitchFamily="34" charset="-120"/>
              </a:rPr>
              <a:t>The filing names the safety owner</a:t>
            </a:r>
            <a:endParaRPr lang="en-US" sz="975" dirty="0">
              <a:latin typeface="Microsoft YaHei UI" pitchFamily="34" charset="0"/>
              <a:ea typeface="Microsoft YaHei" pitchFamily="34" charset="-122"/>
              <a:cs typeface="Microsoft YaHei UI" pitchFamily="34" charset="-120"/>
            </a:endParaRPr>
          </a:p>
        </p:txBody>
      </p:sp>
      <p:sp>
        <p:nvSpPr>
          <p:cNvPr id="68" name="Text 66"/>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Source: GB 44240-2024, NEA Document No. 65 (2025), Huangpu District incident report (published 2026-03-23), Southern Metropolis Daily (2026-06-15)</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609600" y="347239"/>
            <a:ext cx="115824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l</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2983478" y="347239"/>
            <a:ext cx="9208522" cy="137160"/>
          </a:xfrm>
          <a:prstGeom prst="rect">
            <a:avLst/>
          </a:prstGeom>
          <a:noFill/>
          <a:ln/>
        </p:spPr>
        <p:txBody>
          <a:bodyPr wrap="none" lIns="0" tIns="0" rIns="0" bIns="0" rtlCol="0" anchor="t"/>
          <a:lstStyle/>
          <a:p>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y</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5" name="pptwise-slidenum-s0014"/>
          <p:cNvSpPr/>
          <p:nvPr/>
        </p:nvSpPr>
        <p:spPr>
          <a:xfrm>
            <a:off x="0" y="6481700"/>
            <a:ext cx="11391900" cy="148590"/>
          </a:xfrm>
          <a:prstGeom prst="rect">
            <a:avLst/>
          </a:prstGeom>
          <a:noFill/>
          <a:ln/>
        </p:spPr>
        <p:txBody>
          <a:bodyPr wrap="none" lIns="0" tIns="0" rIns="0" bIns="0" rtlCol="0" anchor="t"/>
          <a:lstStyle/>
          <a:p>
            <a:pPr algn="r" indent="0" marL="0">
              <a:buNone/>
            </a:pPr>
            <a:fld id="{B6F15528-21DE-4FAA-801E-634DDDAF4B2B}" type="slidenum">
              <a:rPr lang="en-US" sz="975" b="1" dirty="0">
                <a:solidFill>
                  <a:srgbClr val="55606A"/>
                </a:solidFill>
                <a:latin typeface="Microsoft YaHei UI" pitchFamily="34" charset="0"/>
                <a:ea typeface="Microsoft YaHei" pitchFamily="34" charset="-122"/>
                <a:cs typeface="Microsoft YaHei UI" pitchFamily="34" charset="-120"/>
              </a:rPr>
              <a:t>15</a:t>
            </a:fld>
            <a:endParaRPr lang="en-US" sz="975" dirty="0">
              <a:latin typeface="Microsoft YaHei UI" pitchFamily="34" charset="0"/>
              <a:ea typeface="Microsoft YaHei" pitchFamily="34" charset="-122"/>
              <a:cs typeface="Microsoft YaHei UI" pitchFamily="34" charset="-120"/>
            </a:endParaRPr>
          </a:p>
        </p:txBody>
      </p:sp>
      <p:sp>
        <p:nvSpPr>
          <p:cNvPr id="6" name="Shape 4"/>
          <p:cNvSpPr/>
          <p:nvPr/>
        </p:nvSpPr>
        <p:spPr>
          <a:xfrm>
            <a:off x="11849100" y="11239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7" name="Text 5"/>
          <p:cNvSpPr/>
          <p:nvPr/>
        </p:nvSpPr>
        <p:spPr>
          <a:xfrm rot="5400000">
            <a:off x="11696973" y="1487805"/>
            <a:ext cx="650136"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849100" y="20574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9" name="Text 7"/>
          <p:cNvSpPr/>
          <p:nvPr/>
        </p:nvSpPr>
        <p:spPr>
          <a:xfrm rot="5400000">
            <a:off x="11705982" y="2421255"/>
            <a:ext cx="632119"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b</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s</a:t>
            </a:r>
            <a:endParaRPr lang="en-US" sz="975"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849100" y="29908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1" name="Text 9"/>
          <p:cNvSpPr/>
          <p:nvPr/>
        </p:nvSpPr>
        <p:spPr>
          <a:xfrm rot="5400000">
            <a:off x="11872871" y="3354705"/>
            <a:ext cx="298340"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P</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n</a:t>
            </a:r>
            <a:endParaRPr lang="en-US" sz="97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11696700" y="392430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13" name="Text 11"/>
          <p:cNvSpPr/>
          <p:nvPr/>
        </p:nvSpPr>
        <p:spPr>
          <a:xfrm rot="5400000">
            <a:off x="11618239" y="4276725"/>
            <a:ext cx="655663"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D</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e</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l</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i</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v</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e</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r</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y</a:t>
            </a:r>
            <a:endParaRPr lang="en-US" sz="112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1849100" y="48577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5" name="Text 13"/>
          <p:cNvSpPr/>
          <p:nvPr/>
        </p:nvSpPr>
        <p:spPr>
          <a:xfrm rot="5400000">
            <a:off x="11785708" y="5221605"/>
            <a:ext cx="472667"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1040270"/>
            <a:ext cx="11582400" cy="365760"/>
          </a:xfrm>
          <a:prstGeom prst="rect">
            <a:avLst/>
          </a:prstGeom>
          <a:noFill/>
          <a:ln/>
        </p:spPr>
        <p:txBody>
          <a:bodyPr wrap="none" lIns="0" tIns="0" rIns="0" bIns="0" rtlCol="0" anchor="t"/>
          <a:lstStyle/>
          <a:p>
            <a:pPr algn="l" indent="0" marL="0">
              <a:buNone/>
            </a:pPr>
            <a:r>
              <a:rPr lang="en-US" sz="2400" b="1" dirty="0">
                <a:solidFill>
                  <a:srgbClr val="0E3B53"/>
                </a:solidFill>
                <a:latin typeface="Microsoft YaHei UI" pitchFamily="34" charset="0"/>
                <a:ea typeface="Microsoft YaHei" pitchFamily="34" charset="-122"/>
                <a:cs typeface="Microsoft YaHei UI" pitchFamily="34" charset="-120"/>
              </a:rPr>
              <a:t>Five risks, each with a source and a response</a:t>
            </a:r>
            <a:endParaRPr lang="en-US" sz="2400" dirty="0">
              <a:latin typeface="Microsoft YaHei UI" pitchFamily="34" charset="0"/>
              <a:ea typeface="Microsoft YaHei" pitchFamily="34" charset="-122"/>
              <a:cs typeface="Microsoft YaHei UI" pitchFamily="34" charset="-120"/>
            </a:endParaRPr>
          </a:p>
        </p:txBody>
      </p:sp>
      <p:sp>
        <p:nvSpPr>
          <p:cNvPr id="17" name="Text 15"/>
          <p:cNvSpPr/>
          <p:nvPr/>
        </p:nvSpPr>
        <p:spPr>
          <a:xfrm>
            <a:off x="609600" y="1681100"/>
            <a:ext cx="11582400" cy="148590"/>
          </a:xfrm>
          <a:prstGeom prst="rect">
            <a:avLst/>
          </a:prstGeom>
          <a:noFill/>
          <a:ln/>
        </p:spPr>
        <p:txBody>
          <a:bodyPr wrap="none" lIns="0" tIns="0" rIns="0" bIns="0" rtlCol="0" anchor="t"/>
          <a:lstStyle/>
          <a:p>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Risk</a:t>
            </a:r>
            <a:endParaRPr lang="en-US" sz="975" dirty="0">
              <a:latin typeface="Microsoft YaHei UI" pitchFamily="34" charset="0"/>
              <a:ea typeface="Microsoft YaHei" pitchFamily="34" charset="-122"/>
              <a:cs typeface="Microsoft YaHei UI" pitchFamily="34" charset="-120"/>
            </a:endParaRPr>
          </a:p>
        </p:txBody>
      </p:sp>
      <p:sp>
        <p:nvSpPr>
          <p:cNvPr id="18" name="Text 16"/>
          <p:cNvSpPr/>
          <p:nvPr/>
        </p:nvSpPr>
        <p:spPr>
          <a:xfrm>
            <a:off x="3143250" y="1681100"/>
            <a:ext cx="9048750" cy="148590"/>
          </a:xfrm>
          <a:prstGeom prst="rect">
            <a:avLst/>
          </a:prstGeom>
          <a:noFill/>
          <a:ln/>
        </p:spPr>
        <p:txBody>
          <a:bodyPr wrap="none" lIns="0" tIns="0" rIns="0" bIns="0" rtlCol="0" anchor="t"/>
          <a:lstStyle/>
          <a:p>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Public basis</a:t>
            </a:r>
            <a:endParaRPr lang="en-US" sz="975" dirty="0">
              <a:latin typeface="Microsoft YaHei UI" pitchFamily="34" charset="0"/>
              <a:ea typeface="Microsoft YaHei" pitchFamily="34" charset="-122"/>
              <a:cs typeface="Microsoft YaHei UI" pitchFamily="34" charset="-120"/>
            </a:endParaRPr>
          </a:p>
        </p:txBody>
      </p:sp>
      <p:sp>
        <p:nvSpPr>
          <p:cNvPr id="19" name="Text 17"/>
          <p:cNvSpPr/>
          <p:nvPr/>
        </p:nvSpPr>
        <p:spPr>
          <a:xfrm>
            <a:off x="7486650" y="1681100"/>
            <a:ext cx="4705350" cy="148590"/>
          </a:xfrm>
          <a:prstGeom prst="rect">
            <a:avLst/>
          </a:prstGeom>
          <a:noFill/>
          <a:ln/>
        </p:spPr>
        <p:txBody>
          <a:bodyPr wrap="none" lIns="0" tIns="0" rIns="0" bIns="0" rtlCol="0" anchor="t"/>
          <a:lstStyle/>
          <a:p>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Our response</a:t>
            </a:r>
            <a:endParaRPr lang="en-US" sz="975" dirty="0">
              <a:latin typeface="Microsoft YaHei UI" pitchFamily="34" charset="0"/>
              <a:ea typeface="Microsoft YaHei" pitchFamily="34" charset="-122"/>
              <a:cs typeface="Microsoft YaHei UI" pitchFamily="34" charset="-120"/>
            </a:endParaRPr>
          </a:p>
        </p:txBody>
      </p:sp>
      <p:sp>
        <p:nvSpPr>
          <p:cNvPr id="20" name="Shape 18"/>
          <p:cNvSpPr/>
          <p:nvPr/>
        </p:nvSpPr>
        <p:spPr>
          <a:xfrm>
            <a:off x="609600" y="1905000"/>
            <a:ext cx="10782300" cy="19050"/>
          </a:xfrm>
          <a:prstGeom prst="rect">
            <a:avLst/>
          </a:prstGeom>
          <a:solidFill>
            <a:srgbClr val="0E3B53"/>
          </a:solidFill>
          <a:ln/>
        </p:spPr>
      </p:sp>
      <p:sp>
        <p:nvSpPr>
          <p:cNvPr id="21" name="Shape 19"/>
          <p:cNvSpPr/>
          <p:nvPr/>
        </p:nvSpPr>
        <p:spPr>
          <a:xfrm>
            <a:off x="609600" y="1962150"/>
            <a:ext cx="10782300" cy="704850"/>
          </a:xfrm>
          <a:prstGeom prst="roundRect">
            <a:avLst>
              <a:gd name="adj" fmla="val 8108"/>
            </a:avLst>
          </a:prstGeom>
          <a:solidFill>
            <a:srgbClr val="F5E4E1"/>
          </a:solidFill>
          <a:ln/>
        </p:spPr>
      </p:sp>
      <p:sp>
        <p:nvSpPr>
          <p:cNvPr id="22" name="Shape 20"/>
          <p:cNvSpPr/>
          <p:nvPr/>
        </p:nvSpPr>
        <p:spPr>
          <a:xfrm>
            <a:off x="609600" y="1962150"/>
            <a:ext cx="95250" cy="704850"/>
          </a:xfrm>
          <a:custGeom>
            <a:avLst/>
            <a:gdLst/>
            <a:ahLst/>
            <a:cxnLst/>
            <a:rect l="l" t="t" r="r" b="b"/>
            <a:pathLst>
              <a:path w="95250" h="704850">
                <a:moveTo>
                  <a:pt x="57150" y="0"/>
                </a:moveTo>
                <a:arcTo hR="57150" wR="57150" stAng="16200000" swAng="-5400000"/>
                <a:lnTo>
                  <a:pt x="0" y="647700"/>
                </a:lnTo>
                <a:arcTo hR="57150" wR="57150" stAng="10800000" swAng="-5400000"/>
                <a:lnTo>
                  <a:pt x="95250" y="704850"/>
                </a:lnTo>
                <a:arcTo hR="57150" wR="57150" stAng="5400000" swAng="5400000"/>
                <a:lnTo>
                  <a:pt x="38100" y="57150"/>
                </a:lnTo>
                <a:arcTo hR="57150" wR="57150" stAng="10800000" swAng="5400000"/>
                <a:close/>
              </a:path>
            </a:pathLst>
          </a:custGeom>
          <a:solidFill>
            <a:srgbClr val="B8412C"/>
          </a:solidFill>
          <a:ln/>
        </p:spPr>
      </p:sp>
      <p:sp>
        <p:nvSpPr>
          <p:cNvPr id="23" name="Shape 21"/>
          <p:cNvSpPr/>
          <p:nvPr/>
        </p:nvSpPr>
        <p:spPr>
          <a:xfrm>
            <a:off x="798513" y="2208213"/>
            <a:ext cx="174625" cy="174625"/>
          </a:xfrm>
          <a:prstGeom prst="ellipse">
            <a:avLst/>
          </a:prstGeom>
          <a:noFill/>
          <a:ln w="17463">
            <a:solidFill>
              <a:srgbClr val="0E3B53"/>
            </a:solidFill>
            <a:prstDash val="solid"/>
          </a:ln>
        </p:spPr>
      </p:sp>
      <p:sp>
        <p:nvSpPr>
          <p:cNvPr id="24" name="Shape 22"/>
          <p:cNvSpPr/>
          <p:nvPr/>
        </p:nvSpPr>
        <p:spPr>
          <a:xfrm>
            <a:off x="885825" y="2243138"/>
            <a:ext cx="34925" cy="69850"/>
          </a:xfrm>
          <a:custGeom>
            <a:avLst/>
            <a:gdLst/>
            <a:ahLst/>
            <a:cxnLst/>
            <a:rect l="l" t="t" r="r" b="b"/>
            <a:pathLst>
              <a:path w="34925" h="69850">
                <a:moveTo>
                  <a:pt x="0" y="0"/>
                </a:moveTo>
                <a:lnTo>
                  <a:pt x="0" y="52388"/>
                </a:lnTo>
                <a:lnTo>
                  <a:pt x="34925" y="69850"/>
                </a:lnTo>
              </a:path>
            </a:pathLst>
          </a:custGeom>
          <a:noFill/>
          <a:ln w="17463">
            <a:solidFill>
              <a:srgbClr val="0E3B53"/>
            </a:solidFill>
            <a:prstDash val="solid"/>
          </a:ln>
        </p:spPr>
      </p:sp>
      <p:sp>
        <p:nvSpPr>
          <p:cNvPr id="25" name="Text 23"/>
          <p:cNvSpPr/>
          <p:nvPr/>
        </p:nvSpPr>
        <p:spPr>
          <a:xfrm>
            <a:off x="1104900" y="2215585"/>
            <a:ext cx="110871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Tariff hours shift</a:t>
            </a:r>
            <a:endParaRPr lang="en-US" sz="1200" dirty="0">
              <a:latin typeface="Microsoft YaHei UI" pitchFamily="34" charset="0"/>
              <a:ea typeface="Microsoft YaHei" pitchFamily="34" charset="-122"/>
              <a:cs typeface="Microsoft YaHei UI" pitchFamily="34" charset="-120"/>
            </a:endParaRPr>
          </a:p>
        </p:txBody>
      </p:sp>
      <p:sp>
        <p:nvSpPr>
          <p:cNvPr id="26" name="Text 24"/>
          <p:cNvSpPr/>
          <p:nvPr/>
        </p:nvSpPr>
        <p:spPr>
          <a:xfrm>
            <a:off x="3143250" y="2129137"/>
            <a:ext cx="90487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Jiangsu and Zhejiang made midday off-peak, and No. 1656</a:t>
            </a:r>
            <a:endParaRPr lang="en-US" sz="1050" dirty="0">
              <a:latin typeface="Microsoft YaHei UI" pitchFamily="34" charset="0"/>
              <a:ea typeface="Microsoft YaHei" pitchFamily="34" charset="-122"/>
              <a:cs typeface="Microsoft YaHei UI" pitchFamily="34" charset="-120"/>
            </a:endParaRPr>
          </a:p>
        </p:txBody>
      </p:sp>
      <p:sp>
        <p:nvSpPr>
          <p:cNvPr id="27" name="Text 25"/>
          <p:cNvSpPr/>
          <p:nvPr/>
        </p:nvSpPr>
        <p:spPr>
          <a:xfrm>
            <a:off x="3143250" y="2348212"/>
            <a:ext cx="90487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leaves market customers to their contracts</a:t>
            </a:r>
            <a:endParaRPr lang="en-US" sz="1050" dirty="0">
              <a:latin typeface="Microsoft YaHei UI" pitchFamily="34" charset="0"/>
              <a:ea typeface="Microsoft YaHei" pitchFamily="34" charset="-122"/>
              <a:cs typeface="Microsoft YaHei UI" pitchFamily="34" charset="-120"/>
            </a:endParaRPr>
          </a:p>
        </p:txBody>
      </p:sp>
      <p:sp>
        <p:nvSpPr>
          <p:cNvPr id="28" name="Shape 26"/>
          <p:cNvSpPr/>
          <p:nvPr/>
        </p:nvSpPr>
        <p:spPr>
          <a:xfrm>
            <a:off x="7515225" y="2147884"/>
            <a:ext cx="114300" cy="142899"/>
          </a:xfrm>
          <a:custGeom>
            <a:avLst/>
            <a:gdLst/>
            <a:ahLst/>
            <a:cxnLst/>
            <a:rect l="l" t="t" r="r" b="b"/>
            <a:pathLst>
              <a:path w="114300" h="142899">
                <a:moveTo>
                  <a:pt x="114300" y="78584"/>
                </a:moveTo>
                <a:cubicBezTo>
                  <a:pt x="114300" y="114303"/>
                  <a:pt x="89297" y="132163"/>
                  <a:pt x="59579" y="142521"/>
                </a:cubicBezTo>
                <a:arcTo hR="7144" wR="7144" stAng="4276817" swAng="2348977"/>
                <a:cubicBezTo>
                  <a:pt x="25003" y="132163"/>
                  <a:pt x="0" y="114303"/>
                  <a:pt x="0" y="78584"/>
                </a:cubicBezTo>
                <a:lnTo>
                  <a:pt x="0" y="28578"/>
                </a:lnTo>
                <a:arcTo hR="7144" wR="7144" stAng="10800000" swAng="5400000"/>
                <a:cubicBezTo>
                  <a:pt x="21431" y="21434"/>
                  <a:pt x="39291" y="12862"/>
                  <a:pt x="51721" y="2003"/>
                </a:cubicBezTo>
                <a:arcTo hR="8358" wR="8358" stAng="13769437" swAng="4861127"/>
                <a:cubicBezTo>
                  <a:pt x="75081" y="12933"/>
                  <a:pt x="92869" y="21434"/>
                  <a:pt x="107156" y="21434"/>
                </a:cubicBezTo>
                <a:arcTo hR="7144" wR="7144" stAng="16200000" swAng="5400000"/>
                <a:close/>
              </a:path>
            </a:pathLst>
          </a:custGeom>
          <a:noFill/>
          <a:ln w="14288">
            <a:solidFill>
              <a:srgbClr val="2A7554"/>
            </a:solidFill>
            <a:prstDash val="solid"/>
          </a:ln>
        </p:spPr>
      </p:sp>
      <p:sp>
        <p:nvSpPr>
          <p:cNvPr id="29" name="Shape 27"/>
          <p:cNvSpPr/>
          <p:nvPr/>
        </p:nvSpPr>
        <p:spPr>
          <a:xfrm>
            <a:off x="7550944" y="2205038"/>
            <a:ext cx="42863" cy="28575"/>
          </a:xfrm>
          <a:custGeom>
            <a:avLst/>
            <a:gdLst/>
            <a:ahLst/>
            <a:cxnLst/>
            <a:rect l="l" t="t" r="r" b="b"/>
            <a:pathLst>
              <a:path w="42863" h="28575">
                <a:moveTo>
                  <a:pt x="0" y="14288"/>
                </a:moveTo>
                <a:lnTo>
                  <a:pt x="14288" y="28575"/>
                </a:lnTo>
                <a:lnTo>
                  <a:pt x="42863" y="0"/>
                </a:lnTo>
              </a:path>
            </a:pathLst>
          </a:custGeom>
          <a:noFill/>
          <a:ln w="14288">
            <a:solidFill>
              <a:srgbClr val="2A7554"/>
            </a:solidFill>
            <a:prstDash val="solid"/>
          </a:ln>
        </p:spPr>
      </p:sp>
      <p:sp>
        <p:nvSpPr>
          <p:cNvPr id="30" name="Text 28"/>
          <p:cNvSpPr/>
          <p:nvPr/>
        </p:nvSpPr>
        <p:spPr>
          <a:xfrm>
            <a:off x="7753350" y="2129137"/>
            <a:ext cx="44386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Size to self-use, and rework the numbers yearly on</a:t>
            </a:r>
            <a:endParaRPr lang="en-US" sz="1050" dirty="0">
              <a:latin typeface="Microsoft YaHei UI" pitchFamily="34" charset="0"/>
              <a:ea typeface="Microsoft YaHei" pitchFamily="34" charset="-122"/>
              <a:cs typeface="Microsoft YaHei UI" pitchFamily="34" charset="-120"/>
            </a:endParaRPr>
          </a:p>
        </p:txBody>
      </p:sp>
      <p:sp>
        <p:nvSpPr>
          <p:cNvPr id="31" name="Text 29"/>
          <p:cNvSpPr/>
          <p:nvPr/>
        </p:nvSpPr>
        <p:spPr>
          <a:xfrm>
            <a:off x="7753350" y="2348212"/>
            <a:ext cx="44386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current prices</a:t>
            </a:r>
            <a:endParaRPr lang="en-US" sz="1050" dirty="0">
              <a:latin typeface="Microsoft YaHei UI" pitchFamily="34" charset="0"/>
              <a:ea typeface="Microsoft YaHei" pitchFamily="34" charset="-122"/>
              <a:cs typeface="Microsoft YaHei UI" pitchFamily="34" charset="-120"/>
            </a:endParaRPr>
          </a:p>
        </p:txBody>
      </p:sp>
      <p:sp>
        <p:nvSpPr>
          <p:cNvPr id="32" name="Shape 30"/>
          <p:cNvSpPr/>
          <p:nvPr/>
        </p:nvSpPr>
        <p:spPr>
          <a:xfrm>
            <a:off x="609600" y="2695575"/>
            <a:ext cx="10782300" cy="9525"/>
          </a:xfrm>
          <a:prstGeom prst="rect">
            <a:avLst/>
          </a:prstGeom>
          <a:solidFill>
            <a:srgbClr val="E2DDD4"/>
          </a:solidFill>
          <a:ln/>
        </p:spPr>
      </p:sp>
      <p:sp>
        <p:nvSpPr>
          <p:cNvPr id="33" name="Shape 31"/>
          <p:cNvSpPr/>
          <p:nvPr/>
        </p:nvSpPr>
        <p:spPr>
          <a:xfrm>
            <a:off x="920750" y="3048794"/>
            <a:ext cx="52388" cy="52388"/>
          </a:xfrm>
          <a:custGeom>
            <a:avLst/>
            <a:gdLst/>
            <a:ahLst/>
            <a:cxnLst/>
            <a:rect l="l" t="t" r="r" b="b"/>
            <a:pathLst>
              <a:path w="52388" h="52388">
                <a:moveTo>
                  <a:pt x="0" y="52388"/>
                </a:moveTo>
                <a:lnTo>
                  <a:pt x="52388" y="52388"/>
                </a:lnTo>
                <a:lnTo>
                  <a:pt x="52388" y="0"/>
                </a:lnTo>
              </a:path>
            </a:pathLst>
          </a:custGeom>
          <a:noFill/>
          <a:ln w="17463">
            <a:solidFill>
              <a:srgbClr val="0E3B53"/>
            </a:solidFill>
            <a:prstDash val="solid"/>
          </a:ln>
        </p:spPr>
      </p:sp>
      <p:sp>
        <p:nvSpPr>
          <p:cNvPr id="34" name="Shape 32"/>
          <p:cNvSpPr/>
          <p:nvPr/>
        </p:nvSpPr>
        <p:spPr>
          <a:xfrm>
            <a:off x="798513" y="3013869"/>
            <a:ext cx="174625" cy="87313"/>
          </a:xfrm>
          <a:custGeom>
            <a:avLst/>
            <a:gdLst/>
            <a:ahLst/>
            <a:cxnLst/>
            <a:rect l="l" t="t" r="r" b="b"/>
            <a:pathLst>
              <a:path w="174625" h="87313">
                <a:moveTo>
                  <a:pt x="174625" y="87313"/>
                </a:moveTo>
                <a:lnTo>
                  <a:pt x="100409" y="13097"/>
                </a:lnTo>
                <a:lnTo>
                  <a:pt x="56753" y="56753"/>
                </a:lnTo>
                <a:lnTo>
                  <a:pt x="0" y="0"/>
                </a:lnTo>
              </a:path>
            </a:pathLst>
          </a:custGeom>
          <a:noFill/>
          <a:ln w="17463">
            <a:solidFill>
              <a:srgbClr val="0E3B53"/>
            </a:solidFill>
            <a:prstDash val="solid"/>
          </a:ln>
        </p:spPr>
      </p:sp>
      <p:sp>
        <p:nvSpPr>
          <p:cNvPr id="35" name="Text 33"/>
          <p:cNvSpPr/>
          <p:nvPr/>
        </p:nvSpPr>
        <p:spPr>
          <a:xfrm>
            <a:off x="1104900" y="2977585"/>
            <a:ext cx="110871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Export price</a:t>
            </a:r>
            <a:endParaRPr lang="en-US" sz="1200" dirty="0">
              <a:latin typeface="Microsoft YaHei UI" pitchFamily="34" charset="0"/>
              <a:ea typeface="Microsoft YaHei" pitchFamily="34" charset="-122"/>
              <a:cs typeface="Microsoft YaHei UI" pitchFamily="34" charset="-120"/>
            </a:endParaRPr>
          </a:p>
        </p:txBody>
      </p:sp>
      <p:sp>
        <p:nvSpPr>
          <p:cNvPr id="36" name="Text 34"/>
          <p:cNvSpPr/>
          <p:nvPr/>
        </p:nvSpPr>
        <p:spPr>
          <a:xfrm>
            <a:off x="3143250" y="2891137"/>
            <a:ext cx="90487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No. 136 sends exports to market, and Jiangsu</a:t>
            </a:r>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a:t>
            </a:r>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s bids run RMB</a:t>
            </a:r>
            <a:endParaRPr lang="en-US" sz="1050" dirty="0">
              <a:latin typeface="Microsoft YaHei UI" pitchFamily="34" charset="0"/>
              <a:ea typeface="Microsoft YaHei" pitchFamily="34" charset="-122"/>
              <a:cs typeface="Microsoft YaHei UI" pitchFamily="34" charset="-120"/>
            </a:endParaRPr>
          </a:p>
        </p:txBody>
      </p:sp>
      <p:sp>
        <p:nvSpPr>
          <p:cNvPr id="37" name="Text 35"/>
          <p:cNvSpPr/>
          <p:nvPr/>
        </p:nvSpPr>
        <p:spPr>
          <a:xfrm>
            <a:off x="3143250" y="3110212"/>
            <a:ext cx="90487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0.25-0.391/kWh with no win guaranteed</a:t>
            </a:r>
            <a:endParaRPr lang="en-US" sz="1050" dirty="0">
              <a:latin typeface="Microsoft YaHei UI" pitchFamily="34" charset="0"/>
              <a:ea typeface="Microsoft YaHei" pitchFamily="34" charset="-122"/>
              <a:cs typeface="Microsoft YaHei UI" pitchFamily="34" charset="-120"/>
            </a:endParaRPr>
          </a:p>
        </p:txBody>
      </p:sp>
      <p:sp>
        <p:nvSpPr>
          <p:cNvPr id="38" name="Shape 36"/>
          <p:cNvSpPr/>
          <p:nvPr/>
        </p:nvSpPr>
        <p:spPr>
          <a:xfrm>
            <a:off x="7515225" y="2909884"/>
            <a:ext cx="114300" cy="142899"/>
          </a:xfrm>
          <a:custGeom>
            <a:avLst/>
            <a:gdLst/>
            <a:ahLst/>
            <a:cxnLst/>
            <a:rect l="l" t="t" r="r" b="b"/>
            <a:pathLst>
              <a:path w="114300" h="142899">
                <a:moveTo>
                  <a:pt x="114300" y="78584"/>
                </a:moveTo>
                <a:cubicBezTo>
                  <a:pt x="114300" y="114303"/>
                  <a:pt x="89297" y="132163"/>
                  <a:pt x="59579" y="142521"/>
                </a:cubicBezTo>
                <a:arcTo hR="7144" wR="7144" stAng="4276817" swAng="2348977"/>
                <a:cubicBezTo>
                  <a:pt x="25003" y="132163"/>
                  <a:pt x="0" y="114303"/>
                  <a:pt x="0" y="78584"/>
                </a:cubicBezTo>
                <a:lnTo>
                  <a:pt x="0" y="28578"/>
                </a:lnTo>
                <a:arcTo hR="7144" wR="7144" stAng="10800000" swAng="5400000"/>
                <a:cubicBezTo>
                  <a:pt x="21431" y="21434"/>
                  <a:pt x="39291" y="12862"/>
                  <a:pt x="51721" y="2003"/>
                </a:cubicBezTo>
                <a:arcTo hR="8358" wR="8358" stAng="13769437" swAng="4861127"/>
                <a:cubicBezTo>
                  <a:pt x="75081" y="12933"/>
                  <a:pt x="92869" y="21434"/>
                  <a:pt x="107156" y="21434"/>
                </a:cubicBezTo>
                <a:arcTo hR="7144" wR="7144" stAng="16200000" swAng="5400000"/>
                <a:close/>
              </a:path>
            </a:pathLst>
          </a:custGeom>
          <a:noFill/>
          <a:ln w="14288">
            <a:solidFill>
              <a:srgbClr val="2A7554"/>
            </a:solidFill>
            <a:prstDash val="solid"/>
          </a:ln>
        </p:spPr>
      </p:sp>
      <p:sp>
        <p:nvSpPr>
          <p:cNvPr id="39" name="Shape 37"/>
          <p:cNvSpPr/>
          <p:nvPr/>
        </p:nvSpPr>
        <p:spPr>
          <a:xfrm>
            <a:off x="7550944" y="2967038"/>
            <a:ext cx="42863" cy="28575"/>
          </a:xfrm>
          <a:custGeom>
            <a:avLst/>
            <a:gdLst/>
            <a:ahLst/>
            <a:cxnLst/>
            <a:rect l="l" t="t" r="r" b="b"/>
            <a:pathLst>
              <a:path w="42863" h="28575">
                <a:moveTo>
                  <a:pt x="0" y="14288"/>
                </a:moveTo>
                <a:lnTo>
                  <a:pt x="14288" y="28575"/>
                </a:lnTo>
                <a:lnTo>
                  <a:pt x="42863" y="0"/>
                </a:lnTo>
              </a:path>
            </a:pathLst>
          </a:custGeom>
          <a:noFill/>
          <a:ln w="14288">
            <a:solidFill>
              <a:srgbClr val="2A7554"/>
            </a:solidFill>
            <a:prstDash val="solid"/>
          </a:ln>
        </p:spPr>
      </p:sp>
      <p:sp>
        <p:nvSpPr>
          <p:cNvPr id="40" name="Text 38"/>
          <p:cNvSpPr/>
          <p:nvPr/>
        </p:nvSpPr>
        <p:spPr>
          <a:xfrm>
            <a:off x="7753350" y="2891137"/>
            <a:ext cx="44386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Rely little on export, and model it at RMB 0.25/kWh</a:t>
            </a:r>
            <a:endParaRPr lang="en-US" sz="1050" dirty="0">
              <a:latin typeface="Microsoft YaHei UI" pitchFamily="34" charset="0"/>
              <a:ea typeface="Microsoft YaHei" pitchFamily="34" charset="-122"/>
              <a:cs typeface="Microsoft YaHei UI" pitchFamily="34" charset="-120"/>
            </a:endParaRPr>
          </a:p>
        </p:txBody>
      </p:sp>
      <p:sp>
        <p:nvSpPr>
          <p:cNvPr id="41" name="Shape 39"/>
          <p:cNvSpPr/>
          <p:nvPr/>
        </p:nvSpPr>
        <p:spPr>
          <a:xfrm>
            <a:off x="609600" y="3457575"/>
            <a:ext cx="10782300" cy="9525"/>
          </a:xfrm>
          <a:prstGeom prst="rect">
            <a:avLst/>
          </a:prstGeom>
          <a:solidFill>
            <a:srgbClr val="E2DDD4"/>
          </a:solidFill>
          <a:ln/>
        </p:spPr>
      </p:sp>
      <p:sp>
        <p:nvSpPr>
          <p:cNvPr id="42" name="Shape 40"/>
          <p:cNvSpPr/>
          <p:nvPr/>
        </p:nvSpPr>
        <p:spPr>
          <a:xfrm>
            <a:off x="868362" y="3819525"/>
            <a:ext cx="34925" cy="6548"/>
          </a:xfrm>
          <a:custGeom>
            <a:avLst/>
            <a:gdLst/>
            <a:ahLst/>
            <a:cxnLst/>
            <a:rect l="l" t="t" r="r" b="b"/>
            <a:pathLst>
              <a:path w="34925" h="6548">
                <a:moveTo>
                  <a:pt x="0" y="0"/>
                </a:moveTo>
                <a:lnTo>
                  <a:pt x="34925" y="0"/>
                </a:lnTo>
              </a:path>
            </a:pathLst>
          </a:custGeom>
          <a:noFill/>
          <a:ln w="17463">
            <a:solidFill>
              <a:srgbClr val="0E3B53"/>
            </a:solidFill>
            <a:prstDash val="solid"/>
          </a:ln>
        </p:spPr>
      </p:sp>
      <p:sp>
        <p:nvSpPr>
          <p:cNvPr id="43" name="Shape 41"/>
          <p:cNvSpPr/>
          <p:nvPr/>
        </p:nvSpPr>
        <p:spPr>
          <a:xfrm>
            <a:off x="868362" y="3784600"/>
            <a:ext cx="34925" cy="6548"/>
          </a:xfrm>
          <a:custGeom>
            <a:avLst/>
            <a:gdLst/>
            <a:ahLst/>
            <a:cxnLst/>
            <a:rect l="l" t="t" r="r" b="b"/>
            <a:pathLst>
              <a:path w="34925" h="6548">
                <a:moveTo>
                  <a:pt x="0" y="0"/>
                </a:moveTo>
                <a:lnTo>
                  <a:pt x="34925" y="0"/>
                </a:lnTo>
              </a:path>
            </a:pathLst>
          </a:custGeom>
          <a:noFill/>
          <a:ln w="17463">
            <a:solidFill>
              <a:srgbClr val="0E3B53"/>
            </a:solidFill>
            <a:prstDash val="solid"/>
          </a:ln>
        </p:spPr>
      </p:sp>
      <p:sp>
        <p:nvSpPr>
          <p:cNvPr id="44" name="Shape 42"/>
          <p:cNvSpPr/>
          <p:nvPr/>
        </p:nvSpPr>
        <p:spPr>
          <a:xfrm>
            <a:off x="868362" y="3854450"/>
            <a:ext cx="34925" cy="43656"/>
          </a:xfrm>
          <a:custGeom>
            <a:avLst/>
            <a:gdLst/>
            <a:ahLst/>
            <a:cxnLst/>
            <a:rect l="l" t="t" r="r" b="b"/>
            <a:pathLst>
              <a:path w="34925" h="43656">
                <a:moveTo>
                  <a:pt x="34925" y="43656"/>
                </a:moveTo>
                <a:lnTo>
                  <a:pt x="34925" y="17463"/>
                </a:lnTo>
                <a:arcTo hR="17463" wR="17463" stAng="0" swAng="-10800000"/>
                <a:lnTo>
                  <a:pt x="0" y="43656"/>
                </a:lnTo>
              </a:path>
            </a:pathLst>
          </a:custGeom>
          <a:noFill/>
          <a:ln w="17463">
            <a:solidFill>
              <a:srgbClr val="0E3B53"/>
            </a:solidFill>
            <a:prstDash val="solid"/>
          </a:ln>
        </p:spPr>
      </p:sp>
      <p:sp>
        <p:nvSpPr>
          <p:cNvPr id="45" name="Shape 43"/>
          <p:cNvSpPr/>
          <p:nvPr/>
        </p:nvSpPr>
        <p:spPr>
          <a:xfrm>
            <a:off x="798513" y="3775869"/>
            <a:ext cx="174625" cy="122238"/>
          </a:xfrm>
          <a:custGeom>
            <a:avLst/>
            <a:gdLst/>
            <a:ahLst/>
            <a:cxnLst/>
            <a:rect l="l" t="t" r="r" b="b"/>
            <a:pathLst>
              <a:path w="174625" h="122238">
                <a:moveTo>
                  <a:pt x="34925" y="26194"/>
                </a:moveTo>
                <a:lnTo>
                  <a:pt x="17463" y="26194"/>
                </a:lnTo>
                <a:arcTo hR="17463" wR="17463" stAng="16200000" swAng="-5400000"/>
                <a:lnTo>
                  <a:pt x="0" y="104775"/>
                </a:lnTo>
                <a:arcTo hR="17463" wR="17463" stAng="10800000" swAng="-5400000"/>
                <a:lnTo>
                  <a:pt x="157163" y="122238"/>
                </a:lnTo>
                <a:arcTo hR="17463" wR="17463" stAng="5400000" swAng="-5400000"/>
                <a:lnTo>
                  <a:pt x="174625" y="17463"/>
                </a:lnTo>
                <a:arcTo hR="17463" wR="17463" stAng="0" swAng="-5400000"/>
                <a:lnTo>
                  <a:pt x="139700" y="0"/>
                </a:lnTo>
              </a:path>
            </a:pathLst>
          </a:custGeom>
          <a:noFill/>
          <a:ln w="17463">
            <a:solidFill>
              <a:srgbClr val="0E3B53"/>
            </a:solidFill>
            <a:prstDash val="solid"/>
          </a:ln>
        </p:spPr>
      </p:sp>
      <p:sp>
        <p:nvSpPr>
          <p:cNvPr id="46" name="Shape 44"/>
          <p:cNvSpPr/>
          <p:nvPr/>
        </p:nvSpPr>
        <p:spPr>
          <a:xfrm>
            <a:off x="833437" y="3740944"/>
            <a:ext cx="104775" cy="157163"/>
          </a:xfrm>
          <a:custGeom>
            <a:avLst/>
            <a:gdLst/>
            <a:ahLst/>
            <a:cxnLst/>
            <a:rect l="l" t="t" r="r" b="b"/>
            <a:pathLst>
              <a:path w="104775" h="157163">
                <a:moveTo>
                  <a:pt x="0" y="157163"/>
                </a:moveTo>
                <a:lnTo>
                  <a:pt x="0" y="17463"/>
                </a:lnTo>
                <a:arcTo hR="17463" wR="17463" stAng="10800000" swAng="5400000"/>
                <a:lnTo>
                  <a:pt x="87313" y="0"/>
                </a:lnTo>
                <a:arcTo hR="17463" wR="17463" stAng="16200000" swAng="5400000"/>
                <a:lnTo>
                  <a:pt x="104775" y="157163"/>
                </a:lnTo>
              </a:path>
            </a:pathLst>
          </a:custGeom>
          <a:noFill/>
          <a:ln w="17463">
            <a:solidFill>
              <a:srgbClr val="0E3B53"/>
            </a:solidFill>
            <a:prstDash val="solid"/>
          </a:ln>
        </p:spPr>
      </p:sp>
      <p:sp>
        <p:nvSpPr>
          <p:cNvPr id="47" name="Text 45"/>
          <p:cNvSpPr/>
          <p:nvPr/>
        </p:nvSpPr>
        <p:spPr>
          <a:xfrm>
            <a:off x="1104900" y="3739585"/>
            <a:ext cx="110871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Roof loading, title</a:t>
            </a:r>
            <a:endParaRPr lang="en-US" sz="1200" dirty="0">
              <a:latin typeface="Microsoft YaHei UI" pitchFamily="34" charset="0"/>
              <a:ea typeface="Microsoft YaHei" pitchFamily="34" charset="-122"/>
              <a:cs typeface="Microsoft YaHei UI" pitchFamily="34" charset="-120"/>
            </a:endParaRPr>
          </a:p>
        </p:txBody>
      </p:sp>
      <p:sp>
        <p:nvSpPr>
          <p:cNvPr id="48" name="Text 46"/>
          <p:cNvSpPr/>
          <p:nvPr/>
        </p:nvSpPr>
        <p:spPr>
          <a:xfrm>
            <a:off x="3143250" y="3653137"/>
            <a:ext cx="90487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NEA No. 7, Articles 17-19, and a ruling that a new owner is not</a:t>
            </a:r>
            <a:endParaRPr lang="en-US" sz="1050" dirty="0">
              <a:latin typeface="Microsoft YaHei UI" pitchFamily="34" charset="0"/>
              <a:ea typeface="Microsoft YaHei" pitchFamily="34" charset="-122"/>
              <a:cs typeface="Microsoft YaHei UI" pitchFamily="34" charset="-120"/>
            </a:endParaRPr>
          </a:p>
        </p:txBody>
      </p:sp>
      <p:sp>
        <p:nvSpPr>
          <p:cNvPr id="49" name="Text 47"/>
          <p:cNvSpPr/>
          <p:nvPr/>
        </p:nvSpPr>
        <p:spPr>
          <a:xfrm>
            <a:off x="3143250" y="3872212"/>
            <a:ext cx="90487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bound by an old EMC</a:t>
            </a:r>
            <a:endParaRPr lang="en-US" sz="1050" dirty="0">
              <a:latin typeface="Microsoft YaHei UI" pitchFamily="34" charset="0"/>
              <a:ea typeface="Microsoft YaHei" pitchFamily="34" charset="-122"/>
              <a:cs typeface="Microsoft YaHei UI" pitchFamily="34" charset="-120"/>
            </a:endParaRPr>
          </a:p>
        </p:txBody>
      </p:sp>
      <p:sp>
        <p:nvSpPr>
          <p:cNvPr id="50" name="Shape 48"/>
          <p:cNvSpPr/>
          <p:nvPr/>
        </p:nvSpPr>
        <p:spPr>
          <a:xfrm>
            <a:off x="7515225" y="3671884"/>
            <a:ext cx="114300" cy="142899"/>
          </a:xfrm>
          <a:custGeom>
            <a:avLst/>
            <a:gdLst/>
            <a:ahLst/>
            <a:cxnLst/>
            <a:rect l="l" t="t" r="r" b="b"/>
            <a:pathLst>
              <a:path w="114300" h="142899">
                <a:moveTo>
                  <a:pt x="114300" y="78584"/>
                </a:moveTo>
                <a:cubicBezTo>
                  <a:pt x="114300" y="114303"/>
                  <a:pt x="89297" y="132163"/>
                  <a:pt x="59579" y="142521"/>
                </a:cubicBezTo>
                <a:arcTo hR="7144" wR="7144" stAng="4276817" swAng="2348977"/>
                <a:cubicBezTo>
                  <a:pt x="25003" y="132163"/>
                  <a:pt x="0" y="114303"/>
                  <a:pt x="0" y="78584"/>
                </a:cubicBezTo>
                <a:lnTo>
                  <a:pt x="0" y="28578"/>
                </a:lnTo>
                <a:arcTo hR="7144" wR="7144" stAng="10800000" swAng="5400000"/>
                <a:cubicBezTo>
                  <a:pt x="21431" y="21434"/>
                  <a:pt x="39291" y="12862"/>
                  <a:pt x="51721" y="2003"/>
                </a:cubicBezTo>
                <a:arcTo hR="8358" wR="8358" stAng="13769437" swAng="4861127"/>
                <a:cubicBezTo>
                  <a:pt x="75081" y="12933"/>
                  <a:pt x="92869" y="21434"/>
                  <a:pt x="107156" y="21434"/>
                </a:cubicBezTo>
                <a:arcTo hR="7144" wR="7144" stAng="16200000" swAng="5400000"/>
                <a:close/>
              </a:path>
            </a:pathLst>
          </a:custGeom>
          <a:noFill/>
          <a:ln w="14288">
            <a:solidFill>
              <a:srgbClr val="2A7554"/>
            </a:solidFill>
            <a:prstDash val="solid"/>
          </a:ln>
        </p:spPr>
      </p:sp>
      <p:sp>
        <p:nvSpPr>
          <p:cNvPr id="51" name="Shape 49"/>
          <p:cNvSpPr/>
          <p:nvPr/>
        </p:nvSpPr>
        <p:spPr>
          <a:xfrm>
            <a:off x="7550944" y="3729038"/>
            <a:ext cx="42863" cy="28575"/>
          </a:xfrm>
          <a:custGeom>
            <a:avLst/>
            <a:gdLst/>
            <a:ahLst/>
            <a:cxnLst/>
            <a:rect l="l" t="t" r="r" b="b"/>
            <a:pathLst>
              <a:path w="42863" h="28575">
                <a:moveTo>
                  <a:pt x="0" y="14288"/>
                </a:moveTo>
                <a:lnTo>
                  <a:pt x="14288" y="28575"/>
                </a:lnTo>
                <a:lnTo>
                  <a:pt x="42863" y="0"/>
                </a:lnTo>
              </a:path>
            </a:pathLst>
          </a:custGeom>
          <a:noFill/>
          <a:ln w="14288">
            <a:solidFill>
              <a:srgbClr val="2A7554"/>
            </a:solidFill>
            <a:prstDash val="solid"/>
          </a:ln>
        </p:spPr>
      </p:sp>
      <p:sp>
        <p:nvSpPr>
          <p:cNvPr id="52" name="Text 50"/>
          <p:cNvSpPr/>
          <p:nvPr/>
        </p:nvSpPr>
        <p:spPr>
          <a:xfrm>
            <a:off x="7753350" y="3653137"/>
            <a:ext cx="44386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A structural check, and a contract covering sale,</a:t>
            </a:r>
            <a:endParaRPr lang="en-US" sz="1050" dirty="0">
              <a:latin typeface="Microsoft YaHei UI" pitchFamily="34" charset="0"/>
              <a:ea typeface="Microsoft YaHei" pitchFamily="34" charset="-122"/>
              <a:cs typeface="Microsoft YaHei UI" pitchFamily="34" charset="-120"/>
            </a:endParaRPr>
          </a:p>
        </p:txBody>
      </p:sp>
      <p:sp>
        <p:nvSpPr>
          <p:cNvPr id="53" name="Text 51"/>
          <p:cNvSpPr/>
          <p:nvPr/>
        </p:nvSpPr>
        <p:spPr>
          <a:xfrm>
            <a:off x="7753350" y="3872212"/>
            <a:ext cx="44386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demolition and compensation</a:t>
            </a:r>
            <a:endParaRPr lang="en-US" sz="1050" dirty="0">
              <a:latin typeface="Microsoft YaHei UI" pitchFamily="34" charset="0"/>
              <a:ea typeface="Microsoft YaHei" pitchFamily="34" charset="-122"/>
              <a:cs typeface="Microsoft YaHei UI" pitchFamily="34" charset="-120"/>
            </a:endParaRPr>
          </a:p>
        </p:txBody>
      </p:sp>
      <p:sp>
        <p:nvSpPr>
          <p:cNvPr id="54" name="Shape 52"/>
          <p:cNvSpPr/>
          <p:nvPr/>
        </p:nvSpPr>
        <p:spPr>
          <a:xfrm>
            <a:off x="609600" y="4219575"/>
            <a:ext cx="10782300" cy="9525"/>
          </a:xfrm>
          <a:prstGeom prst="rect">
            <a:avLst/>
          </a:prstGeom>
          <a:solidFill>
            <a:srgbClr val="E2DDD4"/>
          </a:solidFill>
          <a:ln/>
        </p:spPr>
      </p:sp>
      <p:sp>
        <p:nvSpPr>
          <p:cNvPr id="55" name="Shape 53"/>
          <p:cNvSpPr/>
          <p:nvPr/>
        </p:nvSpPr>
        <p:spPr>
          <a:xfrm>
            <a:off x="877094" y="4494213"/>
            <a:ext cx="17463" cy="6548"/>
          </a:xfrm>
          <a:custGeom>
            <a:avLst/>
            <a:gdLst/>
            <a:ahLst/>
            <a:cxnLst/>
            <a:rect l="l" t="t" r="r" b="b"/>
            <a:pathLst>
              <a:path w="17463" h="6548">
                <a:moveTo>
                  <a:pt x="0" y="0"/>
                </a:moveTo>
                <a:lnTo>
                  <a:pt x="17463" y="0"/>
                </a:lnTo>
              </a:path>
            </a:pathLst>
          </a:custGeom>
          <a:noFill/>
          <a:ln w="17463">
            <a:solidFill>
              <a:srgbClr val="0E3B53"/>
            </a:solidFill>
            <a:prstDash val="solid"/>
          </a:ln>
        </p:spPr>
      </p:sp>
      <p:sp>
        <p:nvSpPr>
          <p:cNvPr id="56" name="Shape 54"/>
          <p:cNvSpPr/>
          <p:nvPr/>
        </p:nvSpPr>
        <p:spPr>
          <a:xfrm>
            <a:off x="865918" y="4598988"/>
            <a:ext cx="39815" cy="69850"/>
          </a:xfrm>
          <a:custGeom>
            <a:avLst/>
            <a:gdLst/>
            <a:ahLst/>
            <a:cxnLst/>
            <a:rect l="l" t="t" r="r" b="b"/>
            <a:pathLst>
              <a:path w="39815" h="69850">
                <a:moveTo>
                  <a:pt x="39815" y="0"/>
                </a:moveTo>
                <a:lnTo>
                  <a:pt x="0" y="69850"/>
                </a:lnTo>
              </a:path>
            </a:pathLst>
          </a:custGeom>
          <a:noFill/>
          <a:ln w="17463">
            <a:solidFill>
              <a:srgbClr val="0E3B53"/>
            </a:solidFill>
            <a:prstDash val="solid"/>
          </a:ln>
        </p:spPr>
      </p:sp>
      <p:sp>
        <p:nvSpPr>
          <p:cNvPr id="57" name="Shape 55"/>
          <p:cNvSpPr/>
          <p:nvPr/>
        </p:nvSpPr>
        <p:spPr>
          <a:xfrm>
            <a:off x="820847" y="4633913"/>
            <a:ext cx="143559" cy="34925"/>
          </a:xfrm>
          <a:custGeom>
            <a:avLst/>
            <a:gdLst/>
            <a:ahLst/>
            <a:cxnLst/>
            <a:rect l="l" t="t" r="r" b="b"/>
            <a:pathLst>
              <a:path w="143559" h="34925">
                <a:moveTo>
                  <a:pt x="143559" y="34925"/>
                </a:moveTo>
                <a:lnTo>
                  <a:pt x="129956" y="0"/>
                </a:lnTo>
                <a:lnTo>
                  <a:pt x="0" y="0"/>
                </a:lnTo>
              </a:path>
            </a:pathLst>
          </a:custGeom>
          <a:noFill/>
          <a:ln w="17463">
            <a:solidFill>
              <a:srgbClr val="0E3B53"/>
            </a:solidFill>
            <a:prstDash val="solid"/>
          </a:ln>
        </p:spPr>
      </p:sp>
      <p:sp>
        <p:nvSpPr>
          <p:cNvPr id="58" name="Shape 56"/>
          <p:cNvSpPr/>
          <p:nvPr/>
        </p:nvSpPr>
        <p:spPr>
          <a:xfrm>
            <a:off x="807244" y="4564062"/>
            <a:ext cx="6548" cy="17463"/>
          </a:xfrm>
          <a:custGeom>
            <a:avLst/>
            <a:gdLst/>
            <a:ahLst/>
            <a:cxnLst/>
            <a:rect l="l" t="t" r="r" b="b"/>
            <a:pathLst>
              <a:path w="6548" h="17463">
                <a:moveTo>
                  <a:pt x="0" y="0"/>
                </a:moveTo>
                <a:lnTo>
                  <a:pt x="0" y="17463"/>
                </a:lnTo>
              </a:path>
            </a:pathLst>
          </a:custGeom>
          <a:noFill/>
          <a:ln w="17463">
            <a:solidFill>
              <a:srgbClr val="0E3B53"/>
            </a:solidFill>
            <a:prstDash val="solid"/>
          </a:ln>
        </p:spPr>
      </p:sp>
      <p:sp>
        <p:nvSpPr>
          <p:cNvPr id="59" name="Shape 57"/>
          <p:cNvSpPr/>
          <p:nvPr/>
        </p:nvSpPr>
        <p:spPr>
          <a:xfrm>
            <a:off x="807240" y="4598987"/>
            <a:ext cx="157174" cy="69850"/>
          </a:xfrm>
          <a:custGeom>
            <a:avLst/>
            <a:gdLst/>
            <a:ahLst/>
            <a:cxnLst/>
            <a:rect l="l" t="t" r="r" b="b"/>
            <a:pathLst>
              <a:path w="157174" h="69850">
                <a:moveTo>
                  <a:pt x="28337" y="9081"/>
                </a:moveTo>
                <a:arcTo hR="17463" wR="17463" stAng="12521124" swAng="3679672"/>
                <a:lnTo>
                  <a:pt x="148435" y="0"/>
                </a:lnTo>
                <a:arcTo hR="8731" wR="8731" stAng="16196972" swAng="7222911"/>
                <a:lnTo>
                  <a:pt x="128825" y="60787"/>
                </a:lnTo>
                <a:arcTo hR="17463" wR="17463" stAng="1725044" swAng="3675917"/>
                <a:lnTo>
                  <a:pt x="8735" y="69850"/>
                </a:lnTo>
                <a:arcTo hR="8731" wR="8731" stAng="5398396" swAng="7225470"/>
                <a:close/>
              </a:path>
            </a:pathLst>
          </a:custGeom>
          <a:noFill/>
          <a:ln w="17463">
            <a:solidFill>
              <a:srgbClr val="0E3B53"/>
            </a:solidFill>
            <a:prstDash val="solid"/>
          </a:ln>
        </p:spPr>
      </p:sp>
      <p:sp>
        <p:nvSpPr>
          <p:cNvPr id="60" name="Shape 58"/>
          <p:cNvSpPr/>
          <p:nvPr/>
        </p:nvSpPr>
        <p:spPr>
          <a:xfrm>
            <a:off x="807244" y="4494213"/>
            <a:ext cx="34925" cy="34925"/>
          </a:xfrm>
          <a:custGeom>
            <a:avLst/>
            <a:gdLst/>
            <a:ahLst/>
            <a:cxnLst/>
            <a:rect l="l" t="t" r="r" b="b"/>
            <a:pathLst>
              <a:path w="34925" h="34925">
                <a:moveTo>
                  <a:pt x="34925" y="0"/>
                </a:moveTo>
                <a:arcTo hR="34925" wR="34925" stAng="0" swAng="5400000"/>
              </a:path>
            </a:pathLst>
          </a:custGeom>
          <a:noFill/>
          <a:ln w="17463">
            <a:solidFill>
              <a:srgbClr val="0E3B53"/>
            </a:solidFill>
            <a:prstDash val="solid"/>
          </a:ln>
        </p:spPr>
      </p:sp>
      <p:sp>
        <p:nvSpPr>
          <p:cNvPr id="61" name="Shape 59"/>
          <p:cNvSpPr/>
          <p:nvPr/>
        </p:nvSpPr>
        <p:spPr>
          <a:xfrm>
            <a:off x="856663" y="4543631"/>
            <a:ext cx="12311" cy="12311"/>
          </a:xfrm>
          <a:custGeom>
            <a:avLst/>
            <a:gdLst/>
            <a:ahLst/>
            <a:cxnLst/>
            <a:rect l="l" t="t" r="r" b="b"/>
            <a:pathLst>
              <a:path w="12311" h="12311">
                <a:moveTo>
                  <a:pt x="0" y="0"/>
                </a:moveTo>
                <a:lnTo>
                  <a:pt x="12311" y="12311"/>
                </a:lnTo>
              </a:path>
            </a:pathLst>
          </a:custGeom>
          <a:noFill/>
          <a:ln w="17463">
            <a:solidFill>
              <a:srgbClr val="0E3B53"/>
            </a:solidFill>
            <a:prstDash val="solid"/>
          </a:ln>
        </p:spPr>
      </p:sp>
      <p:sp>
        <p:nvSpPr>
          <p:cNvPr id="62" name="Text 60"/>
          <p:cNvSpPr/>
          <p:nvPr/>
        </p:nvSpPr>
        <p:spPr>
          <a:xfrm>
            <a:off x="1104900" y="4501585"/>
            <a:ext cx="110871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Degradation</a:t>
            </a:r>
            <a:endParaRPr lang="en-US" sz="1200" dirty="0">
              <a:latin typeface="Microsoft YaHei UI" pitchFamily="34" charset="0"/>
              <a:ea typeface="Microsoft YaHei" pitchFamily="34" charset="-122"/>
              <a:cs typeface="Microsoft YaHei UI" pitchFamily="34" charset="-120"/>
            </a:endParaRPr>
          </a:p>
        </p:txBody>
      </p:sp>
      <p:sp>
        <p:nvSpPr>
          <p:cNvPr id="63" name="Text 61"/>
          <p:cNvSpPr/>
          <p:nvPr/>
        </p:nvSpPr>
        <p:spPr>
          <a:xfrm>
            <a:off x="3143250" y="4415137"/>
            <a:ext cx="90487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Output falls a little every year, and the figures so far do not</a:t>
            </a:r>
            <a:endParaRPr lang="en-US" sz="1050" dirty="0">
              <a:latin typeface="Microsoft YaHei UI" pitchFamily="34" charset="0"/>
              <a:ea typeface="Microsoft YaHei" pitchFamily="34" charset="-122"/>
              <a:cs typeface="Microsoft YaHei UI" pitchFamily="34" charset="-120"/>
            </a:endParaRPr>
          </a:p>
        </p:txBody>
      </p:sp>
      <p:sp>
        <p:nvSpPr>
          <p:cNvPr id="64" name="Text 62"/>
          <p:cNvSpPr/>
          <p:nvPr/>
        </p:nvSpPr>
        <p:spPr>
          <a:xfrm>
            <a:off x="3143250" y="4634212"/>
            <a:ext cx="90487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deduct it</a:t>
            </a:r>
            <a:endParaRPr lang="en-US" sz="1050" dirty="0">
              <a:latin typeface="Microsoft YaHei UI" pitchFamily="34" charset="0"/>
              <a:ea typeface="Microsoft YaHei" pitchFamily="34" charset="-122"/>
              <a:cs typeface="Microsoft YaHei UI" pitchFamily="34" charset="-120"/>
            </a:endParaRPr>
          </a:p>
        </p:txBody>
      </p:sp>
      <p:sp>
        <p:nvSpPr>
          <p:cNvPr id="65" name="Shape 63"/>
          <p:cNvSpPr/>
          <p:nvPr/>
        </p:nvSpPr>
        <p:spPr>
          <a:xfrm>
            <a:off x="7515225" y="4433884"/>
            <a:ext cx="114300" cy="142899"/>
          </a:xfrm>
          <a:custGeom>
            <a:avLst/>
            <a:gdLst/>
            <a:ahLst/>
            <a:cxnLst/>
            <a:rect l="l" t="t" r="r" b="b"/>
            <a:pathLst>
              <a:path w="114300" h="142899">
                <a:moveTo>
                  <a:pt x="114300" y="78584"/>
                </a:moveTo>
                <a:cubicBezTo>
                  <a:pt x="114300" y="114303"/>
                  <a:pt x="89297" y="132163"/>
                  <a:pt x="59579" y="142521"/>
                </a:cubicBezTo>
                <a:arcTo hR="7144" wR="7144" stAng="4276817" swAng="2348977"/>
                <a:cubicBezTo>
                  <a:pt x="25003" y="132163"/>
                  <a:pt x="0" y="114303"/>
                  <a:pt x="0" y="78584"/>
                </a:cubicBezTo>
                <a:lnTo>
                  <a:pt x="0" y="28578"/>
                </a:lnTo>
                <a:arcTo hR="7144" wR="7144" stAng="10800000" swAng="5400000"/>
                <a:cubicBezTo>
                  <a:pt x="21431" y="21434"/>
                  <a:pt x="39291" y="12862"/>
                  <a:pt x="51721" y="2003"/>
                </a:cubicBezTo>
                <a:arcTo hR="8358" wR="8358" stAng="13769437" swAng="4861127"/>
                <a:cubicBezTo>
                  <a:pt x="75081" y="12933"/>
                  <a:pt x="92869" y="21434"/>
                  <a:pt x="107156" y="21434"/>
                </a:cubicBezTo>
                <a:arcTo hR="7144" wR="7144" stAng="16200000" swAng="5400000"/>
                <a:close/>
              </a:path>
            </a:pathLst>
          </a:custGeom>
          <a:noFill/>
          <a:ln w="14288">
            <a:solidFill>
              <a:srgbClr val="2A7554"/>
            </a:solidFill>
            <a:prstDash val="solid"/>
          </a:ln>
        </p:spPr>
      </p:sp>
      <p:sp>
        <p:nvSpPr>
          <p:cNvPr id="66" name="Shape 64"/>
          <p:cNvSpPr/>
          <p:nvPr/>
        </p:nvSpPr>
        <p:spPr>
          <a:xfrm>
            <a:off x="7550944" y="4491038"/>
            <a:ext cx="42863" cy="28575"/>
          </a:xfrm>
          <a:custGeom>
            <a:avLst/>
            <a:gdLst/>
            <a:ahLst/>
            <a:cxnLst/>
            <a:rect l="l" t="t" r="r" b="b"/>
            <a:pathLst>
              <a:path w="42863" h="28575">
                <a:moveTo>
                  <a:pt x="0" y="14288"/>
                </a:moveTo>
                <a:lnTo>
                  <a:pt x="14288" y="28575"/>
                </a:lnTo>
                <a:lnTo>
                  <a:pt x="42863" y="0"/>
                </a:lnTo>
              </a:path>
            </a:pathLst>
          </a:custGeom>
          <a:noFill/>
          <a:ln w="14288">
            <a:solidFill>
              <a:srgbClr val="2A7554"/>
            </a:solidFill>
            <a:prstDash val="solid"/>
          </a:ln>
        </p:spPr>
      </p:sp>
      <p:sp>
        <p:nvSpPr>
          <p:cNvPr id="67" name="Text 65"/>
          <p:cNvSpPr/>
          <p:nvPr/>
        </p:nvSpPr>
        <p:spPr>
          <a:xfrm>
            <a:off x="7753350" y="4415137"/>
            <a:ext cx="44386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A degradation limit and warranty in the contract,</a:t>
            </a:r>
            <a:endParaRPr lang="en-US" sz="1050" dirty="0">
              <a:latin typeface="Microsoft YaHei UI" pitchFamily="34" charset="0"/>
              <a:ea typeface="Microsoft YaHei" pitchFamily="34" charset="-122"/>
              <a:cs typeface="Microsoft YaHei UI" pitchFamily="34" charset="-120"/>
            </a:endParaRPr>
          </a:p>
        </p:txBody>
      </p:sp>
      <p:sp>
        <p:nvSpPr>
          <p:cNvPr id="68" name="Text 66"/>
          <p:cNvSpPr/>
          <p:nvPr/>
        </p:nvSpPr>
        <p:spPr>
          <a:xfrm>
            <a:off x="7753350" y="4634212"/>
            <a:ext cx="44386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checks on delivery</a:t>
            </a:r>
            <a:endParaRPr lang="en-US" sz="1050" dirty="0">
              <a:latin typeface="Microsoft YaHei UI" pitchFamily="34" charset="0"/>
              <a:ea typeface="Microsoft YaHei" pitchFamily="34" charset="-122"/>
              <a:cs typeface="Microsoft YaHei UI" pitchFamily="34" charset="-120"/>
            </a:endParaRPr>
          </a:p>
        </p:txBody>
      </p:sp>
      <p:sp>
        <p:nvSpPr>
          <p:cNvPr id="69" name="Shape 67"/>
          <p:cNvSpPr/>
          <p:nvPr/>
        </p:nvSpPr>
        <p:spPr>
          <a:xfrm>
            <a:off x="609600" y="4981575"/>
            <a:ext cx="10782300" cy="9525"/>
          </a:xfrm>
          <a:prstGeom prst="rect">
            <a:avLst/>
          </a:prstGeom>
          <a:solidFill>
            <a:srgbClr val="E2DDD4"/>
          </a:solidFill>
          <a:ln/>
        </p:spPr>
      </p:sp>
      <p:sp>
        <p:nvSpPr>
          <p:cNvPr id="70" name="Shape 68"/>
          <p:cNvSpPr/>
          <p:nvPr/>
        </p:nvSpPr>
        <p:spPr>
          <a:xfrm>
            <a:off x="807192" y="5343525"/>
            <a:ext cx="78633" cy="78633"/>
          </a:xfrm>
          <a:custGeom>
            <a:avLst/>
            <a:gdLst/>
            <a:ahLst/>
            <a:cxnLst/>
            <a:rect l="l" t="t" r="r" b="b"/>
            <a:pathLst>
              <a:path w="78633" h="78633">
                <a:moveTo>
                  <a:pt x="28865" y="72469"/>
                </a:moveTo>
                <a:arcTo hR="20955" wR="20955" stAng="8105968" swAng="-5411937"/>
                <a:lnTo>
                  <a:pt x="78633" y="52388"/>
                </a:lnTo>
                <a:lnTo>
                  <a:pt x="26245" y="0"/>
                </a:lnTo>
                <a:lnTo>
                  <a:pt x="6163" y="20082"/>
                </a:lnTo>
                <a:arcTo hR="20955" wR="20955" stAng="13505968" swAng="-5411937"/>
                <a:close/>
              </a:path>
            </a:pathLst>
          </a:custGeom>
          <a:noFill/>
          <a:ln w="17463">
            <a:solidFill>
              <a:srgbClr val="0E3B53"/>
            </a:solidFill>
            <a:prstDash val="solid"/>
          </a:ln>
        </p:spPr>
      </p:sp>
      <p:sp>
        <p:nvSpPr>
          <p:cNvPr id="71" name="Shape 69"/>
          <p:cNvSpPr/>
          <p:nvPr/>
        </p:nvSpPr>
        <p:spPr>
          <a:xfrm>
            <a:off x="798513" y="5404644"/>
            <a:ext cx="26194" cy="26194"/>
          </a:xfrm>
          <a:custGeom>
            <a:avLst/>
            <a:gdLst/>
            <a:ahLst/>
            <a:cxnLst/>
            <a:rect l="l" t="t" r="r" b="b"/>
            <a:pathLst>
              <a:path w="26194" h="26194">
                <a:moveTo>
                  <a:pt x="0" y="26194"/>
                </a:moveTo>
                <a:lnTo>
                  <a:pt x="26194" y="0"/>
                </a:lnTo>
              </a:path>
            </a:pathLst>
          </a:custGeom>
          <a:noFill/>
          <a:ln w="17463">
            <a:solidFill>
              <a:srgbClr val="0E3B53"/>
            </a:solidFill>
            <a:prstDash val="solid"/>
          </a:ln>
        </p:spPr>
      </p:sp>
      <p:sp>
        <p:nvSpPr>
          <p:cNvPr id="72" name="Shape 70"/>
          <p:cNvSpPr/>
          <p:nvPr/>
        </p:nvSpPr>
        <p:spPr>
          <a:xfrm>
            <a:off x="846534" y="5334794"/>
            <a:ext cx="21828" cy="21828"/>
          </a:xfrm>
          <a:custGeom>
            <a:avLst/>
            <a:gdLst/>
            <a:ahLst/>
            <a:cxnLst/>
            <a:rect l="l" t="t" r="r" b="b"/>
            <a:pathLst>
              <a:path w="21828" h="21828">
                <a:moveTo>
                  <a:pt x="0" y="21828"/>
                </a:moveTo>
                <a:lnTo>
                  <a:pt x="21828" y="0"/>
                </a:lnTo>
              </a:path>
            </a:pathLst>
          </a:custGeom>
          <a:noFill/>
          <a:ln w="17463">
            <a:solidFill>
              <a:srgbClr val="0E3B53"/>
            </a:solidFill>
            <a:prstDash val="solid"/>
          </a:ln>
        </p:spPr>
      </p:sp>
      <p:sp>
        <p:nvSpPr>
          <p:cNvPr id="73" name="Shape 71"/>
          <p:cNvSpPr/>
          <p:nvPr/>
        </p:nvSpPr>
        <p:spPr>
          <a:xfrm>
            <a:off x="872728" y="5360988"/>
            <a:ext cx="21828" cy="21828"/>
          </a:xfrm>
          <a:custGeom>
            <a:avLst/>
            <a:gdLst/>
            <a:ahLst/>
            <a:cxnLst/>
            <a:rect l="l" t="t" r="r" b="b"/>
            <a:pathLst>
              <a:path w="21828" h="21828">
                <a:moveTo>
                  <a:pt x="0" y="21828"/>
                </a:moveTo>
                <a:lnTo>
                  <a:pt x="21828" y="0"/>
                </a:lnTo>
              </a:path>
            </a:pathLst>
          </a:custGeom>
          <a:noFill/>
          <a:ln w="17463">
            <a:solidFill>
              <a:srgbClr val="0E3B53"/>
            </a:solidFill>
            <a:prstDash val="solid"/>
          </a:ln>
        </p:spPr>
      </p:sp>
      <p:sp>
        <p:nvSpPr>
          <p:cNvPr id="74" name="Shape 72"/>
          <p:cNvSpPr/>
          <p:nvPr/>
        </p:nvSpPr>
        <p:spPr>
          <a:xfrm>
            <a:off x="903288" y="5264944"/>
            <a:ext cx="52388" cy="69850"/>
          </a:xfrm>
          <a:custGeom>
            <a:avLst/>
            <a:gdLst/>
            <a:ahLst/>
            <a:cxnLst/>
            <a:rect l="l" t="t" r="r" b="b"/>
            <a:pathLst>
              <a:path w="52388" h="69850">
                <a:moveTo>
                  <a:pt x="34925" y="0"/>
                </a:moveTo>
                <a:lnTo>
                  <a:pt x="0" y="34925"/>
                </a:lnTo>
                <a:lnTo>
                  <a:pt x="52388" y="34925"/>
                </a:lnTo>
                <a:lnTo>
                  <a:pt x="17463" y="69850"/>
                </a:lnTo>
              </a:path>
            </a:pathLst>
          </a:custGeom>
          <a:noFill/>
          <a:ln w="17463">
            <a:solidFill>
              <a:srgbClr val="0E3B53"/>
            </a:solidFill>
            <a:prstDash val="solid"/>
          </a:ln>
        </p:spPr>
      </p:sp>
      <p:sp>
        <p:nvSpPr>
          <p:cNvPr id="75" name="Text 73"/>
          <p:cNvSpPr/>
          <p:nvPr/>
        </p:nvSpPr>
        <p:spPr>
          <a:xfrm>
            <a:off x="1104900" y="5263585"/>
            <a:ext cx="110871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Grid capacity</a:t>
            </a:r>
            <a:endParaRPr lang="en-US" sz="1200" dirty="0">
              <a:latin typeface="Microsoft YaHei UI" pitchFamily="34" charset="0"/>
              <a:ea typeface="Microsoft YaHei" pitchFamily="34" charset="-122"/>
              <a:cs typeface="Microsoft YaHei UI" pitchFamily="34" charset="-120"/>
            </a:endParaRPr>
          </a:p>
        </p:txBody>
      </p:sp>
      <p:sp>
        <p:nvSpPr>
          <p:cNvPr id="76" name="Text 74"/>
          <p:cNvSpPr/>
          <p:nvPr/>
        </p:nvSpPr>
        <p:spPr>
          <a:xfrm>
            <a:off x="3143250" y="5177137"/>
            <a:ext cx="90487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NEA No. 7: when capacity runs short, applications queue</a:t>
            </a:r>
            <a:endParaRPr lang="en-US" sz="1050" dirty="0">
              <a:latin typeface="Microsoft YaHei UI" pitchFamily="34" charset="0"/>
              <a:ea typeface="Microsoft YaHei" pitchFamily="34" charset="-122"/>
              <a:cs typeface="Microsoft YaHei UI" pitchFamily="34" charset="-120"/>
            </a:endParaRPr>
          </a:p>
        </p:txBody>
      </p:sp>
      <p:sp>
        <p:nvSpPr>
          <p:cNvPr id="77" name="Text 75"/>
          <p:cNvSpPr/>
          <p:nvPr/>
        </p:nvSpPr>
        <p:spPr>
          <a:xfrm>
            <a:off x="3143250" y="5396212"/>
            <a:ext cx="904875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in order</a:t>
            </a:r>
            <a:endParaRPr lang="en-US" sz="1050" dirty="0">
              <a:latin typeface="Microsoft YaHei UI" pitchFamily="34" charset="0"/>
              <a:ea typeface="Microsoft YaHei" pitchFamily="34" charset="-122"/>
              <a:cs typeface="Microsoft YaHei UI" pitchFamily="34" charset="-120"/>
            </a:endParaRPr>
          </a:p>
        </p:txBody>
      </p:sp>
      <p:sp>
        <p:nvSpPr>
          <p:cNvPr id="78" name="Shape 76"/>
          <p:cNvSpPr/>
          <p:nvPr/>
        </p:nvSpPr>
        <p:spPr>
          <a:xfrm>
            <a:off x="7515225" y="5195884"/>
            <a:ext cx="114300" cy="142899"/>
          </a:xfrm>
          <a:custGeom>
            <a:avLst/>
            <a:gdLst/>
            <a:ahLst/>
            <a:cxnLst/>
            <a:rect l="l" t="t" r="r" b="b"/>
            <a:pathLst>
              <a:path w="114300" h="142899">
                <a:moveTo>
                  <a:pt x="114300" y="78584"/>
                </a:moveTo>
                <a:cubicBezTo>
                  <a:pt x="114300" y="114303"/>
                  <a:pt x="89297" y="132163"/>
                  <a:pt x="59579" y="142521"/>
                </a:cubicBezTo>
                <a:arcTo hR="7144" wR="7144" stAng="4276817" swAng="2348977"/>
                <a:cubicBezTo>
                  <a:pt x="25003" y="132163"/>
                  <a:pt x="0" y="114303"/>
                  <a:pt x="0" y="78584"/>
                </a:cubicBezTo>
                <a:lnTo>
                  <a:pt x="0" y="28578"/>
                </a:lnTo>
                <a:arcTo hR="7144" wR="7144" stAng="10800000" swAng="5400000"/>
                <a:cubicBezTo>
                  <a:pt x="21431" y="21434"/>
                  <a:pt x="39291" y="12862"/>
                  <a:pt x="51721" y="2003"/>
                </a:cubicBezTo>
                <a:arcTo hR="8358" wR="8358" stAng="13769437" swAng="4861127"/>
                <a:cubicBezTo>
                  <a:pt x="75081" y="12933"/>
                  <a:pt x="92869" y="21434"/>
                  <a:pt x="107156" y="21434"/>
                </a:cubicBezTo>
                <a:arcTo hR="7144" wR="7144" stAng="16200000" swAng="5400000"/>
                <a:close/>
              </a:path>
            </a:pathLst>
          </a:custGeom>
          <a:noFill/>
          <a:ln w="14288">
            <a:solidFill>
              <a:srgbClr val="2A7554"/>
            </a:solidFill>
            <a:prstDash val="solid"/>
          </a:ln>
        </p:spPr>
      </p:sp>
      <p:sp>
        <p:nvSpPr>
          <p:cNvPr id="79" name="Shape 77"/>
          <p:cNvSpPr/>
          <p:nvPr/>
        </p:nvSpPr>
        <p:spPr>
          <a:xfrm>
            <a:off x="7550944" y="5253038"/>
            <a:ext cx="42863" cy="28575"/>
          </a:xfrm>
          <a:custGeom>
            <a:avLst/>
            <a:gdLst/>
            <a:ahLst/>
            <a:cxnLst/>
            <a:rect l="l" t="t" r="r" b="b"/>
            <a:pathLst>
              <a:path w="42863" h="28575">
                <a:moveTo>
                  <a:pt x="0" y="14288"/>
                </a:moveTo>
                <a:lnTo>
                  <a:pt x="14288" y="28575"/>
                </a:lnTo>
                <a:lnTo>
                  <a:pt x="42863" y="0"/>
                </a:lnTo>
              </a:path>
            </a:pathLst>
          </a:custGeom>
          <a:noFill/>
          <a:ln w="14288">
            <a:solidFill>
              <a:srgbClr val="2A7554"/>
            </a:solidFill>
            <a:prstDash val="solid"/>
          </a:ln>
        </p:spPr>
      </p:sp>
      <p:sp>
        <p:nvSpPr>
          <p:cNvPr id="80" name="Text 78"/>
          <p:cNvSpPr/>
          <p:nvPr/>
        </p:nvSpPr>
        <p:spPr>
          <a:xfrm>
            <a:off x="7753350" y="5177137"/>
            <a:ext cx="44386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Check the county</a:t>
            </a:r>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a:t>
            </a:r>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s open capacity before the survey</a:t>
            </a:r>
            <a:endParaRPr lang="en-US" sz="1050" dirty="0">
              <a:latin typeface="Microsoft YaHei UI" pitchFamily="34" charset="0"/>
              <a:ea typeface="Microsoft YaHei" pitchFamily="34" charset="-122"/>
              <a:cs typeface="Microsoft YaHei UI" pitchFamily="34" charset="-120"/>
            </a:endParaRPr>
          </a:p>
        </p:txBody>
      </p:sp>
      <p:sp>
        <p:nvSpPr>
          <p:cNvPr id="81" name="Text 79"/>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Source: NDRC Document No. 136 (2025), NEA Document No. 7 (2025), Jiangsu bidding notice, case (2022) Zhe 06 Min Zhong 4075 (Zhong Lun review)</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609600" y="347239"/>
            <a:ext cx="115824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l</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2983478" y="347239"/>
            <a:ext cx="9208522" cy="137160"/>
          </a:xfrm>
          <a:prstGeom prst="rect">
            <a:avLst/>
          </a:prstGeom>
          <a:noFill/>
          <a:ln/>
        </p:spPr>
        <p:txBody>
          <a:bodyPr wrap="none" lIns="0" tIns="0" rIns="0" bIns="0" rtlCol="0" anchor="t"/>
          <a:lstStyle/>
          <a:p>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y</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5" name="pptwise-slidenum-s0015"/>
          <p:cNvSpPr/>
          <p:nvPr/>
        </p:nvSpPr>
        <p:spPr>
          <a:xfrm>
            <a:off x="0" y="6481700"/>
            <a:ext cx="11391900" cy="148590"/>
          </a:xfrm>
          <a:prstGeom prst="rect">
            <a:avLst/>
          </a:prstGeom>
          <a:noFill/>
          <a:ln/>
        </p:spPr>
        <p:txBody>
          <a:bodyPr wrap="none" lIns="0" tIns="0" rIns="0" bIns="0" rtlCol="0" anchor="t"/>
          <a:lstStyle/>
          <a:p>
            <a:pPr algn="r" indent="0" marL="0">
              <a:buNone/>
            </a:pPr>
            <a:fld id="{B6F15528-21DE-4FAA-801E-634DDDAF4B2B}" type="slidenum">
              <a:rPr lang="en-US" sz="975" b="1" dirty="0">
                <a:solidFill>
                  <a:srgbClr val="55606A"/>
                </a:solidFill>
                <a:latin typeface="Microsoft YaHei UI" pitchFamily="34" charset="0"/>
                <a:ea typeface="Microsoft YaHei" pitchFamily="34" charset="-122"/>
                <a:cs typeface="Microsoft YaHei UI" pitchFamily="34" charset="-120"/>
              </a:rPr>
              <a:t>16</a:t>
            </a:fld>
            <a:endParaRPr lang="en-US" sz="975" dirty="0">
              <a:latin typeface="Microsoft YaHei UI" pitchFamily="34" charset="0"/>
              <a:ea typeface="Microsoft YaHei" pitchFamily="34" charset="-122"/>
              <a:cs typeface="Microsoft YaHei UI" pitchFamily="34" charset="-120"/>
            </a:endParaRPr>
          </a:p>
        </p:txBody>
      </p:sp>
      <p:sp>
        <p:nvSpPr>
          <p:cNvPr id="6" name="Shape 4"/>
          <p:cNvSpPr/>
          <p:nvPr/>
        </p:nvSpPr>
        <p:spPr>
          <a:xfrm>
            <a:off x="11849100" y="11239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7" name="Text 5"/>
          <p:cNvSpPr/>
          <p:nvPr/>
        </p:nvSpPr>
        <p:spPr>
          <a:xfrm rot="5400000">
            <a:off x="11696973" y="1487805"/>
            <a:ext cx="650136"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849100" y="20574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9" name="Text 7"/>
          <p:cNvSpPr/>
          <p:nvPr/>
        </p:nvSpPr>
        <p:spPr>
          <a:xfrm rot="5400000">
            <a:off x="11705982" y="2421255"/>
            <a:ext cx="632119"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b</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s</a:t>
            </a:r>
            <a:endParaRPr lang="en-US" sz="975"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849100" y="29908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1" name="Text 9"/>
          <p:cNvSpPr/>
          <p:nvPr/>
        </p:nvSpPr>
        <p:spPr>
          <a:xfrm rot="5400000">
            <a:off x="11872871" y="3354705"/>
            <a:ext cx="298340"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P</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n</a:t>
            </a:r>
            <a:endParaRPr lang="en-US" sz="97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11696700" y="392430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13" name="Text 11"/>
          <p:cNvSpPr/>
          <p:nvPr/>
        </p:nvSpPr>
        <p:spPr>
          <a:xfrm rot="5400000">
            <a:off x="11618239" y="4276725"/>
            <a:ext cx="655663"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D</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e</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l</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i</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v</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e</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r</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y</a:t>
            </a:r>
            <a:endParaRPr lang="en-US" sz="112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1849100" y="48577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5" name="Text 13"/>
          <p:cNvSpPr/>
          <p:nvPr/>
        </p:nvSpPr>
        <p:spPr>
          <a:xfrm rot="5400000">
            <a:off x="11785708" y="5221605"/>
            <a:ext cx="472667"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1040270"/>
            <a:ext cx="11582400" cy="365760"/>
          </a:xfrm>
          <a:prstGeom prst="rect">
            <a:avLst/>
          </a:prstGeom>
          <a:noFill/>
          <a:ln/>
        </p:spPr>
        <p:txBody>
          <a:bodyPr wrap="none" lIns="0" tIns="0" rIns="0" bIns="0" rtlCol="0" anchor="t"/>
          <a:lstStyle/>
          <a:p>
            <a:pPr algn="l" indent="0" marL="0">
              <a:buNone/>
            </a:pPr>
            <a:r>
              <a:rPr lang="en-US" sz="2400" b="1" dirty="0">
                <a:solidFill>
                  <a:srgbClr val="0E3B53"/>
                </a:solidFill>
                <a:latin typeface="Microsoft YaHei UI" pitchFamily="34" charset="0"/>
                <a:ea typeface="Microsoft YaHei" pitchFamily="34" charset="-122"/>
                <a:cs typeface="Microsoft YaHei UI" pitchFamily="34" charset="-120"/>
              </a:rPr>
              <a:t>Six steps, each closed by a document you sign</a:t>
            </a:r>
            <a:endParaRPr lang="en-US" sz="240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1714500"/>
            <a:ext cx="1701800" cy="457200"/>
          </a:xfrm>
          <a:custGeom>
            <a:avLst/>
            <a:gdLst/>
            <a:ahLst/>
            <a:cxnLst/>
            <a:rect l="l" t="t" r="r" b="b"/>
            <a:pathLst>
              <a:path w="1701800" h="457200">
                <a:moveTo>
                  <a:pt x="0" y="0"/>
                </a:moveTo>
                <a:lnTo>
                  <a:pt x="1568450" y="0"/>
                </a:lnTo>
                <a:lnTo>
                  <a:pt x="1701800" y="228600"/>
                </a:lnTo>
                <a:lnTo>
                  <a:pt x="1568450" y="457200"/>
                </a:lnTo>
                <a:lnTo>
                  <a:pt x="0" y="457200"/>
                </a:lnTo>
                <a:close/>
              </a:path>
            </a:pathLst>
          </a:custGeom>
          <a:solidFill>
            <a:srgbClr val="0E3B53"/>
          </a:solidFill>
          <a:ln/>
        </p:spPr>
      </p:sp>
      <p:sp>
        <p:nvSpPr>
          <p:cNvPr id="18" name="Text 16"/>
          <p:cNvSpPr/>
          <p:nvPr/>
        </p:nvSpPr>
        <p:spPr>
          <a:xfrm>
            <a:off x="762000" y="1862437"/>
            <a:ext cx="11430000" cy="160020"/>
          </a:xfrm>
          <a:prstGeom prst="rect">
            <a:avLst/>
          </a:prstGeom>
          <a:noFill/>
          <a:ln/>
        </p:spPr>
        <p:txBody>
          <a:bodyPr wrap="none" lIns="0" tIns="0" rIns="0" bIns="0" rtlCol="0" anchor="t"/>
          <a:lstStyle/>
          <a:p>
            <a:pPr algn="l" indent="0" marL="0">
              <a:buNone/>
            </a:pPr>
            <a:r>
              <a:rPr lang="en-US" sz="1050" b="1" dirty="0">
                <a:solidFill>
                  <a:srgbClr val="FFFFFF"/>
                </a:solidFill>
                <a:latin typeface="Microsoft YaHei UI" pitchFamily="34" charset="0"/>
                <a:ea typeface="Microsoft YaHei" pitchFamily="34" charset="-122"/>
                <a:cs typeface="Microsoft YaHei UI" pitchFamily="34" charset="-120"/>
              </a:rPr>
              <a:t>Step 1</a:t>
            </a:r>
            <a:endParaRPr lang="en-US" sz="1050" dirty="0">
              <a:latin typeface="Microsoft YaHei UI" pitchFamily="34" charset="0"/>
              <a:ea typeface="Microsoft YaHei" pitchFamily="34" charset="-122"/>
              <a:cs typeface="Microsoft YaHei UI" pitchFamily="34" charset="-120"/>
            </a:endParaRPr>
          </a:p>
        </p:txBody>
      </p:sp>
      <p:sp>
        <p:nvSpPr>
          <p:cNvPr id="19" name="Shape 17"/>
          <p:cNvSpPr/>
          <p:nvPr/>
        </p:nvSpPr>
        <p:spPr>
          <a:xfrm>
            <a:off x="609600" y="2305050"/>
            <a:ext cx="1701800" cy="2762250"/>
          </a:xfrm>
          <a:prstGeom prst="roundRect">
            <a:avLst>
              <a:gd name="adj" fmla="val 6716"/>
            </a:avLst>
          </a:prstGeom>
          <a:solidFill>
            <a:srgbClr val="F3F0EA"/>
          </a:solidFill>
          <a:ln/>
        </p:spPr>
      </p:sp>
      <p:sp>
        <p:nvSpPr>
          <p:cNvPr id="20" name="Shape 18"/>
          <p:cNvSpPr/>
          <p:nvPr/>
        </p:nvSpPr>
        <p:spPr>
          <a:xfrm>
            <a:off x="907463" y="2621963"/>
            <a:ext cx="37894" cy="37894"/>
          </a:xfrm>
          <a:custGeom>
            <a:avLst/>
            <a:gdLst/>
            <a:ahLst/>
            <a:cxnLst/>
            <a:rect l="l" t="t" r="r" b="b"/>
            <a:pathLst>
              <a:path w="37894" h="37894">
                <a:moveTo>
                  <a:pt x="37894" y="37894"/>
                </a:moveTo>
                <a:lnTo>
                  <a:pt x="0" y="0"/>
                </a:lnTo>
              </a:path>
            </a:pathLst>
          </a:custGeom>
          <a:noFill/>
          <a:ln w="17463">
            <a:solidFill>
              <a:srgbClr val="0E3B53"/>
            </a:solidFill>
            <a:prstDash val="solid"/>
          </a:ln>
        </p:spPr>
      </p:sp>
      <p:sp>
        <p:nvSpPr>
          <p:cNvPr id="21" name="Shape 19"/>
          <p:cNvSpPr/>
          <p:nvPr/>
        </p:nvSpPr>
        <p:spPr>
          <a:xfrm>
            <a:off x="788194" y="2502694"/>
            <a:ext cx="139700" cy="139700"/>
          </a:xfrm>
          <a:prstGeom prst="ellipse">
            <a:avLst/>
          </a:prstGeom>
          <a:noFill/>
          <a:ln w="17463">
            <a:solidFill>
              <a:srgbClr val="0E3B53"/>
            </a:solidFill>
            <a:prstDash val="solid"/>
          </a:ln>
        </p:spPr>
      </p:sp>
      <p:sp>
        <p:nvSpPr>
          <p:cNvPr id="22" name="Text 20"/>
          <p:cNvSpPr/>
          <p:nvPr/>
        </p:nvSpPr>
        <p:spPr>
          <a:xfrm>
            <a:off x="762000" y="2825546"/>
            <a:ext cx="11430000" cy="194310"/>
          </a:xfrm>
          <a:prstGeom prst="rect">
            <a:avLst/>
          </a:prstGeom>
          <a:noFill/>
          <a:ln/>
        </p:spPr>
        <p:txBody>
          <a:bodyPr wrap="none" lIns="0" tIns="0" rIns="0" bIns="0" rtlCol="0" anchor="t"/>
          <a:lstStyle/>
          <a:p>
            <a:pPr algn="l" indent="0" marL="0">
              <a:buNone/>
            </a:pPr>
            <a:r>
              <a:rPr lang="en-US" sz="1275" b="1" dirty="0">
                <a:solidFill>
                  <a:srgbClr val="14212B"/>
                </a:solidFill>
                <a:latin typeface="Microsoft YaHei UI" pitchFamily="34" charset="0"/>
                <a:ea typeface="Microsoft YaHei" pitchFamily="34" charset="-122"/>
                <a:cs typeface="Microsoft YaHei UI" pitchFamily="34" charset="-120"/>
              </a:rPr>
              <a:t>Survey</a:t>
            </a:r>
            <a:endParaRPr lang="en-US" sz="1275" dirty="0">
              <a:latin typeface="Microsoft YaHei UI" pitchFamily="34" charset="0"/>
              <a:ea typeface="Microsoft YaHei" pitchFamily="34" charset="-122"/>
              <a:cs typeface="Microsoft YaHei UI" pitchFamily="34" charset="-120"/>
            </a:endParaRPr>
          </a:p>
        </p:txBody>
      </p:sp>
      <p:sp>
        <p:nvSpPr>
          <p:cNvPr id="23" name="Text 21"/>
          <p:cNvSpPr/>
          <p:nvPr/>
        </p:nvSpPr>
        <p:spPr>
          <a:xfrm>
            <a:off x="762000" y="3091162"/>
            <a:ext cx="114300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Roof structure, switch</a:t>
            </a:r>
            <a:endParaRPr lang="en-US" sz="1050" dirty="0">
              <a:latin typeface="Microsoft YaHei UI" pitchFamily="34" charset="0"/>
              <a:ea typeface="Microsoft YaHei" pitchFamily="34" charset="-122"/>
              <a:cs typeface="Microsoft YaHei UI" pitchFamily="34" charset="-120"/>
            </a:endParaRPr>
          </a:p>
        </p:txBody>
      </p:sp>
      <p:sp>
        <p:nvSpPr>
          <p:cNvPr id="24" name="Text 22"/>
          <p:cNvSpPr/>
          <p:nvPr/>
        </p:nvSpPr>
        <p:spPr>
          <a:xfrm>
            <a:off x="762000" y="3300712"/>
            <a:ext cx="114300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room, connection</a:t>
            </a:r>
            <a:endParaRPr lang="en-US" sz="1050" dirty="0">
              <a:latin typeface="Microsoft YaHei UI" pitchFamily="34" charset="0"/>
              <a:ea typeface="Microsoft YaHei" pitchFamily="34" charset="-122"/>
              <a:cs typeface="Microsoft YaHei UI" pitchFamily="34" charset="-120"/>
            </a:endParaRPr>
          </a:p>
        </p:txBody>
      </p:sp>
      <p:sp>
        <p:nvSpPr>
          <p:cNvPr id="25" name="Text 23"/>
          <p:cNvSpPr/>
          <p:nvPr/>
        </p:nvSpPr>
        <p:spPr>
          <a:xfrm>
            <a:off x="762000" y="3510262"/>
            <a:ext cx="114300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point</a:t>
            </a:r>
            <a:endParaRPr lang="en-US" sz="1050" dirty="0">
              <a:latin typeface="Microsoft YaHei UI" pitchFamily="34" charset="0"/>
              <a:ea typeface="Microsoft YaHei" pitchFamily="34" charset="-122"/>
              <a:cs typeface="Microsoft YaHei UI" pitchFamily="34" charset="-120"/>
            </a:endParaRPr>
          </a:p>
        </p:txBody>
      </p:sp>
      <p:sp>
        <p:nvSpPr>
          <p:cNvPr id="26" name="Shape 24"/>
          <p:cNvSpPr/>
          <p:nvPr/>
        </p:nvSpPr>
        <p:spPr>
          <a:xfrm>
            <a:off x="762000" y="3867150"/>
            <a:ext cx="1397000" cy="9525"/>
          </a:xfrm>
          <a:prstGeom prst="rect">
            <a:avLst/>
          </a:prstGeom>
          <a:solidFill>
            <a:srgbClr val="E2DDD4"/>
          </a:solidFill>
          <a:ln/>
        </p:spPr>
      </p:sp>
      <p:sp>
        <p:nvSpPr>
          <p:cNvPr id="27" name="Text 25"/>
          <p:cNvSpPr/>
          <p:nvPr/>
        </p:nvSpPr>
        <p:spPr>
          <a:xfrm>
            <a:off x="762000" y="3985789"/>
            <a:ext cx="114300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You sign off</a:t>
            </a:r>
            <a:endParaRPr lang="en-US" sz="900" dirty="0">
              <a:latin typeface="Microsoft YaHei UI" pitchFamily="34" charset="0"/>
              <a:ea typeface="Microsoft YaHei" pitchFamily="34" charset="-122"/>
              <a:cs typeface="Microsoft YaHei UI" pitchFamily="34" charset="-120"/>
            </a:endParaRPr>
          </a:p>
        </p:txBody>
      </p:sp>
      <p:sp>
        <p:nvSpPr>
          <p:cNvPr id="28" name="Text 26"/>
          <p:cNvSpPr/>
          <p:nvPr/>
        </p:nvSpPr>
        <p:spPr>
          <a:xfrm>
            <a:off x="762000" y="4177012"/>
            <a:ext cx="11430000" cy="160020"/>
          </a:xfrm>
          <a:prstGeom prst="rect">
            <a:avLst/>
          </a:prstGeom>
          <a:noFill/>
          <a:ln/>
        </p:spPr>
        <p:txBody>
          <a:bodyPr wrap="none" lIns="0" tIns="0" rIns="0" bIns="0" rtlCol="0" anchor="t"/>
          <a:lstStyle/>
          <a:p>
            <a:pPr algn="l" indent="0" marL="0">
              <a:buNone/>
            </a:pPr>
            <a:r>
              <a:rPr lang="en-US" sz="1050" b="1" dirty="0">
                <a:solidFill>
                  <a:srgbClr val="0E3B53"/>
                </a:solidFill>
                <a:latin typeface="Microsoft YaHei UI" pitchFamily="34" charset="0"/>
                <a:ea typeface="Microsoft YaHei" pitchFamily="34" charset="-122"/>
                <a:cs typeface="Microsoft YaHei UI" pitchFamily="34" charset="-120"/>
              </a:rPr>
              <a:t>Survey report</a:t>
            </a:r>
            <a:endParaRPr lang="en-US" sz="1050" dirty="0">
              <a:latin typeface="Microsoft YaHei UI" pitchFamily="34" charset="0"/>
              <a:ea typeface="Microsoft YaHei" pitchFamily="34" charset="-122"/>
              <a:cs typeface="Microsoft YaHei UI" pitchFamily="34" charset="-120"/>
            </a:endParaRPr>
          </a:p>
        </p:txBody>
      </p:sp>
      <p:sp>
        <p:nvSpPr>
          <p:cNvPr id="29" name="Shape 27"/>
          <p:cNvSpPr/>
          <p:nvPr/>
        </p:nvSpPr>
        <p:spPr>
          <a:xfrm>
            <a:off x="2425700" y="1714500"/>
            <a:ext cx="1701800" cy="457200"/>
          </a:xfrm>
          <a:custGeom>
            <a:avLst/>
            <a:gdLst/>
            <a:ahLst/>
            <a:cxnLst/>
            <a:rect l="l" t="t" r="r" b="b"/>
            <a:pathLst>
              <a:path w="1701800" h="457200">
                <a:moveTo>
                  <a:pt x="0" y="0"/>
                </a:moveTo>
                <a:lnTo>
                  <a:pt x="1568450" y="0"/>
                </a:lnTo>
                <a:lnTo>
                  <a:pt x="1701800" y="228600"/>
                </a:lnTo>
                <a:lnTo>
                  <a:pt x="1568450" y="457200"/>
                </a:lnTo>
                <a:lnTo>
                  <a:pt x="0" y="457200"/>
                </a:lnTo>
                <a:lnTo>
                  <a:pt x="133350" y="228600"/>
                </a:lnTo>
                <a:close/>
              </a:path>
            </a:pathLst>
          </a:custGeom>
          <a:solidFill>
            <a:srgbClr val="0E3B53"/>
          </a:solidFill>
          <a:ln/>
        </p:spPr>
      </p:sp>
      <p:sp>
        <p:nvSpPr>
          <p:cNvPr id="30" name="Text 28"/>
          <p:cNvSpPr/>
          <p:nvPr/>
        </p:nvSpPr>
        <p:spPr>
          <a:xfrm>
            <a:off x="2654300" y="1862437"/>
            <a:ext cx="9537700" cy="160020"/>
          </a:xfrm>
          <a:prstGeom prst="rect">
            <a:avLst/>
          </a:prstGeom>
          <a:noFill/>
          <a:ln/>
        </p:spPr>
        <p:txBody>
          <a:bodyPr wrap="none" lIns="0" tIns="0" rIns="0" bIns="0" rtlCol="0" anchor="t"/>
          <a:lstStyle/>
          <a:p>
            <a:pPr algn="l" indent="0" marL="0">
              <a:buNone/>
            </a:pPr>
            <a:r>
              <a:rPr lang="en-US" sz="1050" b="1" dirty="0">
                <a:solidFill>
                  <a:srgbClr val="FFFFFF"/>
                </a:solidFill>
                <a:latin typeface="Microsoft YaHei UI" pitchFamily="34" charset="0"/>
                <a:ea typeface="Microsoft YaHei" pitchFamily="34" charset="-122"/>
                <a:cs typeface="Microsoft YaHei UI" pitchFamily="34" charset="-120"/>
              </a:rPr>
              <a:t>Step 2</a:t>
            </a:r>
            <a:endParaRPr lang="en-US" sz="1050" dirty="0">
              <a:latin typeface="Microsoft YaHei UI" pitchFamily="34" charset="0"/>
              <a:ea typeface="Microsoft YaHei" pitchFamily="34" charset="-122"/>
              <a:cs typeface="Microsoft YaHei UI" pitchFamily="34" charset="-120"/>
            </a:endParaRPr>
          </a:p>
        </p:txBody>
      </p:sp>
      <p:sp>
        <p:nvSpPr>
          <p:cNvPr id="31" name="Shape 29"/>
          <p:cNvSpPr/>
          <p:nvPr/>
        </p:nvSpPr>
        <p:spPr>
          <a:xfrm>
            <a:off x="2425700" y="2305050"/>
            <a:ext cx="1701800" cy="2762250"/>
          </a:xfrm>
          <a:prstGeom prst="roundRect">
            <a:avLst>
              <a:gd name="adj" fmla="val 6716"/>
            </a:avLst>
          </a:prstGeom>
          <a:solidFill>
            <a:srgbClr val="F3F0EA"/>
          </a:solidFill>
          <a:ln/>
        </p:spPr>
      </p:sp>
      <p:sp>
        <p:nvSpPr>
          <p:cNvPr id="32" name="Shape 30"/>
          <p:cNvSpPr/>
          <p:nvPr/>
        </p:nvSpPr>
        <p:spPr>
          <a:xfrm>
            <a:off x="2613025" y="2493963"/>
            <a:ext cx="139700" cy="174625"/>
          </a:xfrm>
          <a:prstGeom prst="roundRect">
            <a:avLst>
              <a:gd name="adj" fmla="val 12500"/>
            </a:avLst>
          </a:prstGeom>
          <a:noFill/>
          <a:ln w="17463">
            <a:solidFill>
              <a:srgbClr val="0E3B53"/>
            </a:solidFill>
            <a:prstDash val="solid"/>
          </a:ln>
        </p:spPr>
      </p:sp>
      <p:sp>
        <p:nvSpPr>
          <p:cNvPr id="33" name="Shape 31"/>
          <p:cNvSpPr/>
          <p:nvPr/>
        </p:nvSpPr>
        <p:spPr>
          <a:xfrm>
            <a:off x="2647950" y="2528888"/>
            <a:ext cx="69850" cy="0"/>
          </a:xfrm>
          <a:prstGeom prst="line">
            <a:avLst/>
          </a:prstGeom>
          <a:noFill/>
          <a:ln w="17463">
            <a:solidFill>
              <a:srgbClr val="0E3B53"/>
            </a:solidFill>
            <a:prstDash val="solid"/>
          </a:ln>
        </p:spPr>
      </p:sp>
      <p:sp>
        <p:nvSpPr>
          <p:cNvPr id="34" name="Shape 32"/>
          <p:cNvSpPr/>
          <p:nvPr/>
        </p:nvSpPr>
        <p:spPr>
          <a:xfrm>
            <a:off x="2717800" y="2598738"/>
            <a:ext cx="0" cy="34925"/>
          </a:xfrm>
          <a:prstGeom prst="line">
            <a:avLst/>
          </a:prstGeom>
          <a:noFill/>
          <a:ln w="17463">
            <a:solidFill>
              <a:srgbClr val="0E3B53"/>
            </a:solidFill>
            <a:prstDash val="solid"/>
          </a:ln>
        </p:spPr>
      </p:sp>
      <p:sp>
        <p:nvSpPr>
          <p:cNvPr id="35" name="Shape 33"/>
          <p:cNvSpPr/>
          <p:nvPr/>
        </p:nvSpPr>
        <p:spPr>
          <a:xfrm>
            <a:off x="2717800" y="2563813"/>
            <a:ext cx="6548" cy="6548"/>
          </a:xfrm>
          <a:custGeom>
            <a:avLst/>
            <a:gdLst/>
            <a:ahLst/>
            <a:cxnLst/>
            <a:rect l="l" t="t" r="r" b="b"/>
            <a:pathLst>
              <a:path w="6548" h="6548">
                <a:moveTo>
                  <a:pt x="0" y="0"/>
                </a:moveTo>
                <a:lnTo>
                  <a:pt x="87" y="0"/>
                </a:lnTo>
              </a:path>
            </a:pathLst>
          </a:custGeom>
          <a:noFill/>
          <a:ln w="17463">
            <a:solidFill>
              <a:srgbClr val="0E3B53"/>
            </a:solidFill>
            <a:prstDash val="solid"/>
          </a:ln>
        </p:spPr>
      </p:sp>
      <p:sp>
        <p:nvSpPr>
          <p:cNvPr id="36" name="Shape 34"/>
          <p:cNvSpPr/>
          <p:nvPr/>
        </p:nvSpPr>
        <p:spPr>
          <a:xfrm>
            <a:off x="2682875" y="2563813"/>
            <a:ext cx="6548" cy="6548"/>
          </a:xfrm>
          <a:custGeom>
            <a:avLst/>
            <a:gdLst/>
            <a:ahLst/>
            <a:cxnLst/>
            <a:rect l="l" t="t" r="r" b="b"/>
            <a:pathLst>
              <a:path w="6548" h="6548">
                <a:moveTo>
                  <a:pt x="0" y="0"/>
                </a:moveTo>
                <a:lnTo>
                  <a:pt x="87" y="0"/>
                </a:lnTo>
              </a:path>
            </a:pathLst>
          </a:custGeom>
          <a:noFill/>
          <a:ln w="17463">
            <a:solidFill>
              <a:srgbClr val="0E3B53"/>
            </a:solidFill>
            <a:prstDash val="solid"/>
          </a:ln>
        </p:spPr>
      </p:sp>
      <p:sp>
        <p:nvSpPr>
          <p:cNvPr id="37" name="Shape 35"/>
          <p:cNvSpPr/>
          <p:nvPr/>
        </p:nvSpPr>
        <p:spPr>
          <a:xfrm>
            <a:off x="2647950" y="2563813"/>
            <a:ext cx="6548" cy="6548"/>
          </a:xfrm>
          <a:custGeom>
            <a:avLst/>
            <a:gdLst/>
            <a:ahLst/>
            <a:cxnLst/>
            <a:rect l="l" t="t" r="r" b="b"/>
            <a:pathLst>
              <a:path w="6548" h="6548">
                <a:moveTo>
                  <a:pt x="0" y="0"/>
                </a:moveTo>
                <a:lnTo>
                  <a:pt x="87" y="0"/>
                </a:lnTo>
              </a:path>
            </a:pathLst>
          </a:custGeom>
          <a:noFill/>
          <a:ln w="17463">
            <a:solidFill>
              <a:srgbClr val="0E3B53"/>
            </a:solidFill>
            <a:prstDash val="solid"/>
          </a:ln>
        </p:spPr>
      </p:sp>
      <p:sp>
        <p:nvSpPr>
          <p:cNvPr id="38" name="Shape 36"/>
          <p:cNvSpPr/>
          <p:nvPr/>
        </p:nvSpPr>
        <p:spPr>
          <a:xfrm>
            <a:off x="2682875" y="2598738"/>
            <a:ext cx="6548" cy="6548"/>
          </a:xfrm>
          <a:custGeom>
            <a:avLst/>
            <a:gdLst/>
            <a:ahLst/>
            <a:cxnLst/>
            <a:rect l="l" t="t" r="r" b="b"/>
            <a:pathLst>
              <a:path w="6548" h="6548">
                <a:moveTo>
                  <a:pt x="0" y="0"/>
                </a:moveTo>
                <a:lnTo>
                  <a:pt x="87" y="0"/>
                </a:lnTo>
              </a:path>
            </a:pathLst>
          </a:custGeom>
          <a:noFill/>
          <a:ln w="17463">
            <a:solidFill>
              <a:srgbClr val="0E3B53"/>
            </a:solidFill>
            <a:prstDash val="solid"/>
          </a:ln>
        </p:spPr>
      </p:sp>
      <p:sp>
        <p:nvSpPr>
          <p:cNvPr id="39" name="Shape 37"/>
          <p:cNvSpPr/>
          <p:nvPr/>
        </p:nvSpPr>
        <p:spPr>
          <a:xfrm>
            <a:off x="2647950" y="2598738"/>
            <a:ext cx="6548" cy="6548"/>
          </a:xfrm>
          <a:custGeom>
            <a:avLst/>
            <a:gdLst/>
            <a:ahLst/>
            <a:cxnLst/>
            <a:rect l="l" t="t" r="r" b="b"/>
            <a:pathLst>
              <a:path w="6548" h="6548">
                <a:moveTo>
                  <a:pt x="0" y="0"/>
                </a:moveTo>
                <a:lnTo>
                  <a:pt x="87" y="0"/>
                </a:lnTo>
              </a:path>
            </a:pathLst>
          </a:custGeom>
          <a:noFill/>
          <a:ln w="17463">
            <a:solidFill>
              <a:srgbClr val="0E3B53"/>
            </a:solidFill>
            <a:prstDash val="solid"/>
          </a:ln>
        </p:spPr>
      </p:sp>
      <p:sp>
        <p:nvSpPr>
          <p:cNvPr id="40" name="Shape 38"/>
          <p:cNvSpPr/>
          <p:nvPr/>
        </p:nvSpPr>
        <p:spPr>
          <a:xfrm>
            <a:off x="2682875" y="2633663"/>
            <a:ext cx="6548" cy="6548"/>
          </a:xfrm>
          <a:custGeom>
            <a:avLst/>
            <a:gdLst/>
            <a:ahLst/>
            <a:cxnLst/>
            <a:rect l="l" t="t" r="r" b="b"/>
            <a:pathLst>
              <a:path w="6548" h="6548">
                <a:moveTo>
                  <a:pt x="0" y="0"/>
                </a:moveTo>
                <a:lnTo>
                  <a:pt x="87" y="0"/>
                </a:lnTo>
              </a:path>
            </a:pathLst>
          </a:custGeom>
          <a:noFill/>
          <a:ln w="17463">
            <a:solidFill>
              <a:srgbClr val="0E3B53"/>
            </a:solidFill>
            <a:prstDash val="solid"/>
          </a:ln>
        </p:spPr>
      </p:sp>
      <p:sp>
        <p:nvSpPr>
          <p:cNvPr id="41" name="Shape 39"/>
          <p:cNvSpPr/>
          <p:nvPr/>
        </p:nvSpPr>
        <p:spPr>
          <a:xfrm>
            <a:off x="2647950" y="2633663"/>
            <a:ext cx="6548" cy="6548"/>
          </a:xfrm>
          <a:custGeom>
            <a:avLst/>
            <a:gdLst/>
            <a:ahLst/>
            <a:cxnLst/>
            <a:rect l="l" t="t" r="r" b="b"/>
            <a:pathLst>
              <a:path w="6548" h="6548">
                <a:moveTo>
                  <a:pt x="0" y="0"/>
                </a:moveTo>
                <a:lnTo>
                  <a:pt x="87" y="0"/>
                </a:lnTo>
              </a:path>
            </a:pathLst>
          </a:custGeom>
          <a:noFill/>
          <a:ln w="17463">
            <a:solidFill>
              <a:srgbClr val="0E3B53"/>
            </a:solidFill>
            <a:prstDash val="solid"/>
          </a:ln>
        </p:spPr>
      </p:sp>
      <p:sp>
        <p:nvSpPr>
          <p:cNvPr id="42" name="Text 40"/>
          <p:cNvSpPr/>
          <p:nvPr/>
        </p:nvSpPr>
        <p:spPr>
          <a:xfrm>
            <a:off x="2578100" y="2825546"/>
            <a:ext cx="9613900" cy="194310"/>
          </a:xfrm>
          <a:prstGeom prst="rect">
            <a:avLst/>
          </a:prstGeom>
          <a:noFill/>
          <a:ln/>
        </p:spPr>
        <p:txBody>
          <a:bodyPr wrap="none" lIns="0" tIns="0" rIns="0" bIns="0" rtlCol="0" anchor="t"/>
          <a:lstStyle/>
          <a:p>
            <a:pPr algn="l" indent="0" marL="0">
              <a:buNone/>
            </a:pPr>
            <a:r>
              <a:rPr lang="en-US" sz="1275" b="1" dirty="0">
                <a:solidFill>
                  <a:srgbClr val="14212B"/>
                </a:solidFill>
                <a:latin typeface="Microsoft YaHei UI" pitchFamily="34" charset="0"/>
                <a:ea typeface="Microsoft YaHei" pitchFamily="34" charset="-122"/>
                <a:cs typeface="Microsoft YaHei UI" pitchFamily="34" charset="-120"/>
              </a:rPr>
              <a:t>Design, model</a:t>
            </a:r>
            <a:endParaRPr lang="en-US" sz="1275" dirty="0">
              <a:latin typeface="Microsoft YaHei UI" pitchFamily="34" charset="0"/>
              <a:ea typeface="Microsoft YaHei" pitchFamily="34" charset="-122"/>
              <a:cs typeface="Microsoft YaHei UI" pitchFamily="34" charset="-120"/>
            </a:endParaRPr>
          </a:p>
        </p:txBody>
      </p:sp>
      <p:sp>
        <p:nvSpPr>
          <p:cNvPr id="43" name="Text 41"/>
          <p:cNvSpPr/>
          <p:nvPr/>
        </p:nvSpPr>
        <p:spPr>
          <a:xfrm>
            <a:off x="2578100" y="3091162"/>
            <a:ext cx="96139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Worked from your</a:t>
            </a:r>
            <a:endParaRPr lang="en-US" sz="1050" dirty="0">
              <a:latin typeface="Microsoft YaHei UI" pitchFamily="34" charset="0"/>
              <a:ea typeface="Microsoft YaHei" pitchFamily="34" charset="-122"/>
              <a:cs typeface="Microsoft YaHei UI" pitchFamily="34" charset="-120"/>
            </a:endParaRPr>
          </a:p>
        </p:txBody>
      </p:sp>
      <p:sp>
        <p:nvSpPr>
          <p:cNvPr id="44" name="Text 42"/>
          <p:cNvSpPr/>
          <p:nvPr/>
        </p:nvSpPr>
        <p:spPr>
          <a:xfrm>
            <a:off x="2578100" y="3300712"/>
            <a:ext cx="96139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bills and contract</a:t>
            </a:r>
            <a:endParaRPr lang="en-US" sz="1050" dirty="0">
              <a:latin typeface="Microsoft YaHei UI" pitchFamily="34" charset="0"/>
              <a:ea typeface="Microsoft YaHei" pitchFamily="34" charset="-122"/>
              <a:cs typeface="Microsoft YaHei UI" pitchFamily="34" charset="-120"/>
            </a:endParaRPr>
          </a:p>
        </p:txBody>
      </p:sp>
      <p:sp>
        <p:nvSpPr>
          <p:cNvPr id="45" name="Shape 43"/>
          <p:cNvSpPr/>
          <p:nvPr/>
        </p:nvSpPr>
        <p:spPr>
          <a:xfrm>
            <a:off x="2578100" y="3867150"/>
            <a:ext cx="1397000" cy="9525"/>
          </a:xfrm>
          <a:prstGeom prst="rect">
            <a:avLst/>
          </a:prstGeom>
          <a:solidFill>
            <a:srgbClr val="E2DDD4"/>
          </a:solidFill>
          <a:ln/>
        </p:spPr>
      </p:sp>
      <p:sp>
        <p:nvSpPr>
          <p:cNvPr id="46" name="Text 44"/>
          <p:cNvSpPr/>
          <p:nvPr/>
        </p:nvSpPr>
        <p:spPr>
          <a:xfrm>
            <a:off x="2578100" y="3985789"/>
            <a:ext cx="96139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You sign off</a:t>
            </a:r>
            <a:endParaRPr lang="en-US" sz="900" dirty="0">
              <a:latin typeface="Microsoft YaHei UI" pitchFamily="34" charset="0"/>
              <a:ea typeface="Microsoft YaHei" pitchFamily="34" charset="-122"/>
              <a:cs typeface="Microsoft YaHei UI" pitchFamily="34" charset="-120"/>
            </a:endParaRPr>
          </a:p>
        </p:txBody>
      </p:sp>
      <p:sp>
        <p:nvSpPr>
          <p:cNvPr id="47" name="Text 45"/>
          <p:cNvSpPr/>
          <p:nvPr/>
        </p:nvSpPr>
        <p:spPr>
          <a:xfrm>
            <a:off x="2578100" y="4177012"/>
            <a:ext cx="9613900" cy="160020"/>
          </a:xfrm>
          <a:prstGeom prst="rect">
            <a:avLst/>
          </a:prstGeom>
          <a:noFill/>
          <a:ln/>
        </p:spPr>
        <p:txBody>
          <a:bodyPr wrap="none" lIns="0" tIns="0" rIns="0" bIns="0" rtlCol="0" anchor="t"/>
          <a:lstStyle/>
          <a:p>
            <a:pPr algn="l" indent="0" marL="0">
              <a:buNone/>
            </a:pPr>
            <a:r>
              <a:rPr lang="en-US" sz="1050" b="1" dirty="0">
                <a:solidFill>
                  <a:srgbClr val="0E3B53"/>
                </a:solidFill>
                <a:latin typeface="Microsoft YaHei UI" pitchFamily="34" charset="0"/>
                <a:ea typeface="Microsoft YaHei" pitchFamily="34" charset="-122"/>
                <a:cs typeface="Microsoft YaHei UI" pitchFamily="34" charset="-120"/>
              </a:rPr>
              <a:t>The model</a:t>
            </a:r>
            <a:endParaRPr lang="en-US" sz="1050" dirty="0">
              <a:latin typeface="Microsoft YaHei UI" pitchFamily="34" charset="0"/>
              <a:ea typeface="Microsoft YaHei" pitchFamily="34" charset="-122"/>
              <a:cs typeface="Microsoft YaHei UI" pitchFamily="34" charset="-120"/>
            </a:endParaRPr>
          </a:p>
        </p:txBody>
      </p:sp>
      <p:sp>
        <p:nvSpPr>
          <p:cNvPr id="48" name="Shape 46"/>
          <p:cNvSpPr/>
          <p:nvPr/>
        </p:nvSpPr>
        <p:spPr>
          <a:xfrm>
            <a:off x="4241800" y="1714500"/>
            <a:ext cx="1701800" cy="457200"/>
          </a:xfrm>
          <a:custGeom>
            <a:avLst/>
            <a:gdLst/>
            <a:ahLst/>
            <a:cxnLst/>
            <a:rect l="l" t="t" r="r" b="b"/>
            <a:pathLst>
              <a:path w="1701800" h="457200">
                <a:moveTo>
                  <a:pt x="0" y="0"/>
                </a:moveTo>
                <a:lnTo>
                  <a:pt x="1568450" y="0"/>
                </a:lnTo>
                <a:lnTo>
                  <a:pt x="1701800" y="228600"/>
                </a:lnTo>
                <a:lnTo>
                  <a:pt x="1568450" y="457200"/>
                </a:lnTo>
                <a:lnTo>
                  <a:pt x="0" y="457200"/>
                </a:lnTo>
                <a:lnTo>
                  <a:pt x="133350" y="228600"/>
                </a:lnTo>
                <a:close/>
              </a:path>
            </a:pathLst>
          </a:custGeom>
          <a:solidFill>
            <a:srgbClr val="B8412C"/>
          </a:solidFill>
          <a:ln/>
        </p:spPr>
      </p:sp>
      <p:sp>
        <p:nvSpPr>
          <p:cNvPr id="49" name="Text 47"/>
          <p:cNvSpPr/>
          <p:nvPr/>
        </p:nvSpPr>
        <p:spPr>
          <a:xfrm>
            <a:off x="4470400" y="1862437"/>
            <a:ext cx="7721600" cy="160020"/>
          </a:xfrm>
          <a:prstGeom prst="rect">
            <a:avLst/>
          </a:prstGeom>
          <a:noFill/>
          <a:ln/>
        </p:spPr>
        <p:txBody>
          <a:bodyPr wrap="none" lIns="0" tIns="0" rIns="0" bIns="0" rtlCol="0" anchor="t"/>
          <a:lstStyle/>
          <a:p>
            <a:pPr algn="l" indent="0" marL="0">
              <a:buNone/>
            </a:pPr>
            <a:r>
              <a:rPr lang="en-US" sz="1050" b="1" dirty="0">
                <a:solidFill>
                  <a:srgbClr val="FFFFFF"/>
                </a:solidFill>
                <a:latin typeface="Microsoft YaHei UI" pitchFamily="34" charset="0"/>
                <a:ea typeface="Microsoft YaHei" pitchFamily="34" charset="-122"/>
                <a:cs typeface="Microsoft YaHei UI" pitchFamily="34" charset="-120"/>
              </a:rPr>
              <a:t>Step 3</a:t>
            </a:r>
            <a:endParaRPr lang="en-US" sz="1050" dirty="0">
              <a:latin typeface="Microsoft YaHei UI" pitchFamily="34" charset="0"/>
              <a:ea typeface="Microsoft YaHei" pitchFamily="34" charset="-122"/>
              <a:cs typeface="Microsoft YaHei UI" pitchFamily="34" charset="-120"/>
            </a:endParaRPr>
          </a:p>
        </p:txBody>
      </p:sp>
      <p:sp>
        <p:nvSpPr>
          <p:cNvPr id="50" name="Shape 48"/>
          <p:cNvSpPr/>
          <p:nvPr/>
        </p:nvSpPr>
        <p:spPr>
          <a:xfrm>
            <a:off x="4241800" y="2305050"/>
            <a:ext cx="1701800" cy="2762250"/>
          </a:xfrm>
          <a:prstGeom prst="roundRect">
            <a:avLst>
              <a:gd name="adj" fmla="val 6716"/>
            </a:avLst>
          </a:prstGeom>
          <a:solidFill>
            <a:srgbClr val="F3F0EA"/>
          </a:solidFill>
          <a:ln/>
        </p:spPr>
      </p:sp>
      <p:sp>
        <p:nvSpPr>
          <p:cNvPr id="51" name="Shape 49"/>
          <p:cNvSpPr/>
          <p:nvPr/>
        </p:nvSpPr>
        <p:spPr>
          <a:xfrm>
            <a:off x="4429125" y="2493962"/>
            <a:ext cx="139700" cy="174625"/>
          </a:xfrm>
          <a:custGeom>
            <a:avLst/>
            <a:gdLst/>
            <a:ahLst/>
            <a:cxnLst/>
            <a:rect l="l" t="t" r="r" b="b"/>
            <a:pathLst>
              <a:path w="139700" h="174625">
                <a:moveTo>
                  <a:pt x="17463" y="174625"/>
                </a:moveTo>
                <a:arcTo hR="17463" wR="17463" stAng="5400000" swAng="5400000"/>
                <a:lnTo>
                  <a:pt x="0" y="17463"/>
                </a:lnTo>
                <a:arcTo hR="17463" wR="17463" stAng="10800000" swAng="5400000"/>
                <a:lnTo>
                  <a:pt x="87313" y="0"/>
                </a:lnTo>
                <a:arcTo hR="20955" wR="20955" stAng="16194428" swAng="2711764"/>
                <a:lnTo>
                  <a:pt x="133518" y="37492"/>
                </a:lnTo>
                <a:arcTo hR="20955" wR="20955" stAng="18889766" swAng="2715819"/>
                <a:lnTo>
                  <a:pt x="139700" y="157163"/>
                </a:lnTo>
                <a:arcTo hR="17463" wR="17463" stAng="0" swAng="5400000"/>
                <a:close/>
              </a:path>
            </a:pathLst>
          </a:custGeom>
          <a:noFill/>
          <a:ln w="17463">
            <a:solidFill>
              <a:srgbClr val="0E3B53"/>
            </a:solidFill>
            <a:prstDash val="solid"/>
          </a:ln>
        </p:spPr>
      </p:sp>
      <p:sp>
        <p:nvSpPr>
          <p:cNvPr id="52" name="Shape 50"/>
          <p:cNvSpPr/>
          <p:nvPr/>
        </p:nvSpPr>
        <p:spPr>
          <a:xfrm>
            <a:off x="4516438" y="2493963"/>
            <a:ext cx="52388" cy="52388"/>
          </a:xfrm>
          <a:custGeom>
            <a:avLst/>
            <a:gdLst/>
            <a:ahLst/>
            <a:cxnLst/>
            <a:rect l="l" t="t" r="r" b="b"/>
            <a:pathLst>
              <a:path w="52388" h="52388">
                <a:moveTo>
                  <a:pt x="0" y="0"/>
                </a:moveTo>
                <a:lnTo>
                  <a:pt x="0" y="43656"/>
                </a:lnTo>
                <a:arcTo hR="8731" wR="8731" stAng="10800000" swAng="-5400000"/>
                <a:lnTo>
                  <a:pt x="52388" y="52388"/>
                </a:lnTo>
              </a:path>
            </a:pathLst>
          </a:custGeom>
          <a:noFill/>
          <a:ln w="17463">
            <a:solidFill>
              <a:srgbClr val="0E3B53"/>
            </a:solidFill>
            <a:prstDash val="solid"/>
          </a:ln>
        </p:spPr>
      </p:sp>
      <p:sp>
        <p:nvSpPr>
          <p:cNvPr id="53" name="Shape 51"/>
          <p:cNvSpPr/>
          <p:nvPr/>
        </p:nvSpPr>
        <p:spPr>
          <a:xfrm>
            <a:off x="4472781" y="2590006"/>
            <a:ext cx="52388" cy="34925"/>
          </a:xfrm>
          <a:custGeom>
            <a:avLst/>
            <a:gdLst/>
            <a:ahLst/>
            <a:cxnLst/>
            <a:rect l="l" t="t" r="r" b="b"/>
            <a:pathLst>
              <a:path w="52388" h="34925">
                <a:moveTo>
                  <a:pt x="0" y="17463"/>
                </a:moveTo>
                <a:lnTo>
                  <a:pt x="17463" y="34925"/>
                </a:lnTo>
                <a:lnTo>
                  <a:pt x="52388" y="0"/>
                </a:lnTo>
              </a:path>
            </a:pathLst>
          </a:custGeom>
          <a:noFill/>
          <a:ln w="17463">
            <a:solidFill>
              <a:srgbClr val="0E3B53"/>
            </a:solidFill>
            <a:prstDash val="solid"/>
          </a:ln>
        </p:spPr>
      </p:sp>
      <p:sp>
        <p:nvSpPr>
          <p:cNvPr id="54" name="Text 52"/>
          <p:cNvSpPr/>
          <p:nvPr/>
        </p:nvSpPr>
        <p:spPr>
          <a:xfrm>
            <a:off x="4394200" y="2825546"/>
            <a:ext cx="7797800" cy="194310"/>
          </a:xfrm>
          <a:prstGeom prst="rect">
            <a:avLst/>
          </a:prstGeom>
          <a:noFill/>
          <a:ln/>
        </p:spPr>
        <p:txBody>
          <a:bodyPr wrap="none" lIns="0" tIns="0" rIns="0" bIns="0" rtlCol="0" anchor="t"/>
          <a:lstStyle/>
          <a:p>
            <a:pPr algn="l" indent="0" marL="0">
              <a:buNone/>
            </a:pPr>
            <a:r>
              <a:rPr lang="en-US" sz="1275" b="1" dirty="0">
                <a:solidFill>
                  <a:srgbClr val="14212B"/>
                </a:solidFill>
                <a:latin typeface="Microsoft YaHei UI" pitchFamily="34" charset="0"/>
                <a:ea typeface="Microsoft YaHei" pitchFamily="34" charset="-122"/>
                <a:cs typeface="Microsoft YaHei UI" pitchFamily="34" charset="-120"/>
              </a:rPr>
              <a:t>Grid opinion,</a:t>
            </a:r>
            <a:endParaRPr lang="en-US" sz="1275" dirty="0">
              <a:latin typeface="Microsoft YaHei UI" pitchFamily="34" charset="0"/>
              <a:ea typeface="Microsoft YaHei" pitchFamily="34" charset="-122"/>
              <a:cs typeface="Microsoft YaHei UI" pitchFamily="34" charset="-120"/>
            </a:endParaRPr>
          </a:p>
        </p:txBody>
      </p:sp>
      <p:sp>
        <p:nvSpPr>
          <p:cNvPr id="55" name="Text 53"/>
          <p:cNvSpPr/>
          <p:nvPr/>
        </p:nvSpPr>
        <p:spPr>
          <a:xfrm>
            <a:off x="4394200" y="3092246"/>
            <a:ext cx="7797800" cy="194310"/>
          </a:xfrm>
          <a:prstGeom prst="rect">
            <a:avLst/>
          </a:prstGeom>
          <a:noFill/>
          <a:ln/>
        </p:spPr>
        <p:txBody>
          <a:bodyPr wrap="none" lIns="0" tIns="0" rIns="0" bIns="0" rtlCol="0" anchor="t"/>
          <a:lstStyle/>
          <a:p>
            <a:pPr algn="l" indent="0" marL="0">
              <a:buNone/>
            </a:pPr>
            <a:r>
              <a:rPr lang="en-US" sz="1275" b="1" dirty="0">
                <a:solidFill>
                  <a:srgbClr val="14212B"/>
                </a:solidFill>
                <a:latin typeface="Microsoft YaHei UI" pitchFamily="34" charset="0"/>
                <a:ea typeface="Microsoft YaHei" pitchFamily="34" charset="-122"/>
                <a:cs typeface="Microsoft YaHei UI" pitchFamily="34" charset="-120"/>
              </a:rPr>
              <a:t>filing</a:t>
            </a:r>
            <a:endParaRPr lang="en-US" sz="1275" dirty="0">
              <a:latin typeface="Microsoft YaHei UI" pitchFamily="34" charset="0"/>
              <a:ea typeface="Microsoft YaHei" pitchFamily="34" charset="-122"/>
              <a:cs typeface="Microsoft YaHei UI" pitchFamily="34" charset="-120"/>
            </a:endParaRPr>
          </a:p>
        </p:txBody>
      </p:sp>
      <p:sp>
        <p:nvSpPr>
          <p:cNvPr id="56" name="Text 54"/>
          <p:cNvSpPr/>
          <p:nvPr/>
        </p:nvSpPr>
        <p:spPr>
          <a:xfrm>
            <a:off x="4394200" y="3357862"/>
            <a:ext cx="77978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No work starts before</a:t>
            </a:r>
            <a:endParaRPr lang="en-US" sz="1050" dirty="0">
              <a:latin typeface="Microsoft YaHei UI" pitchFamily="34" charset="0"/>
              <a:ea typeface="Microsoft YaHei" pitchFamily="34" charset="-122"/>
              <a:cs typeface="Microsoft YaHei UI" pitchFamily="34" charset="-120"/>
            </a:endParaRPr>
          </a:p>
        </p:txBody>
      </p:sp>
      <p:sp>
        <p:nvSpPr>
          <p:cNvPr id="57" name="Text 55"/>
          <p:cNvSpPr/>
          <p:nvPr/>
        </p:nvSpPr>
        <p:spPr>
          <a:xfrm>
            <a:off x="4394200" y="3567412"/>
            <a:ext cx="77978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the grid opinion</a:t>
            </a:r>
            <a:endParaRPr lang="en-US" sz="1050" dirty="0">
              <a:latin typeface="Microsoft YaHei UI" pitchFamily="34" charset="0"/>
              <a:ea typeface="Microsoft YaHei" pitchFamily="34" charset="-122"/>
              <a:cs typeface="Microsoft YaHei UI" pitchFamily="34" charset="-120"/>
            </a:endParaRPr>
          </a:p>
        </p:txBody>
      </p:sp>
      <p:sp>
        <p:nvSpPr>
          <p:cNvPr id="58" name="Shape 56"/>
          <p:cNvSpPr/>
          <p:nvPr/>
        </p:nvSpPr>
        <p:spPr>
          <a:xfrm>
            <a:off x="4394200" y="3867150"/>
            <a:ext cx="1397000" cy="9525"/>
          </a:xfrm>
          <a:prstGeom prst="rect">
            <a:avLst/>
          </a:prstGeom>
          <a:solidFill>
            <a:srgbClr val="E2DDD4"/>
          </a:solidFill>
          <a:ln/>
        </p:spPr>
      </p:sp>
      <p:sp>
        <p:nvSpPr>
          <p:cNvPr id="59" name="Text 57"/>
          <p:cNvSpPr/>
          <p:nvPr/>
        </p:nvSpPr>
        <p:spPr>
          <a:xfrm>
            <a:off x="4394200" y="3985789"/>
            <a:ext cx="77978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You sign off</a:t>
            </a:r>
            <a:endParaRPr lang="en-US" sz="900" dirty="0">
              <a:latin typeface="Microsoft YaHei UI" pitchFamily="34" charset="0"/>
              <a:ea typeface="Microsoft YaHei" pitchFamily="34" charset="-122"/>
              <a:cs typeface="Microsoft YaHei UI" pitchFamily="34" charset="-120"/>
            </a:endParaRPr>
          </a:p>
        </p:txBody>
      </p:sp>
      <p:sp>
        <p:nvSpPr>
          <p:cNvPr id="60" name="Text 58"/>
          <p:cNvSpPr/>
          <p:nvPr/>
        </p:nvSpPr>
        <p:spPr>
          <a:xfrm>
            <a:off x="4394200" y="4177012"/>
            <a:ext cx="7797800" cy="160020"/>
          </a:xfrm>
          <a:prstGeom prst="rect">
            <a:avLst/>
          </a:prstGeom>
          <a:noFill/>
          <a:ln/>
        </p:spPr>
        <p:txBody>
          <a:bodyPr wrap="none" lIns="0" tIns="0" rIns="0" bIns="0" rtlCol="0" anchor="t"/>
          <a:lstStyle/>
          <a:p>
            <a:pPr algn="l" indent="0" marL="0">
              <a:buNone/>
            </a:pPr>
            <a:r>
              <a:rPr lang="en-US" sz="1050" b="1" dirty="0">
                <a:solidFill>
                  <a:srgbClr val="0E3B53"/>
                </a:solidFill>
                <a:latin typeface="Microsoft YaHei UI" pitchFamily="34" charset="0"/>
                <a:ea typeface="Microsoft YaHei" pitchFamily="34" charset="-122"/>
                <a:cs typeface="Microsoft YaHei UI" pitchFamily="34" charset="-120"/>
              </a:rPr>
              <a:t>Opinion and filing</a:t>
            </a:r>
            <a:endParaRPr lang="en-US" sz="1050" dirty="0">
              <a:latin typeface="Microsoft YaHei UI" pitchFamily="34" charset="0"/>
              <a:ea typeface="Microsoft YaHei" pitchFamily="34" charset="-122"/>
              <a:cs typeface="Microsoft YaHei UI" pitchFamily="34" charset="-120"/>
            </a:endParaRPr>
          </a:p>
        </p:txBody>
      </p:sp>
      <p:sp>
        <p:nvSpPr>
          <p:cNvPr id="61" name="Text 59"/>
          <p:cNvSpPr/>
          <p:nvPr/>
        </p:nvSpPr>
        <p:spPr>
          <a:xfrm>
            <a:off x="4394200" y="4652539"/>
            <a:ext cx="77978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No. 7, Articles 12, 17, 26</a:t>
            </a:r>
            <a:endParaRPr lang="en-US" sz="900" dirty="0">
              <a:latin typeface="Microsoft YaHei UI" pitchFamily="34" charset="0"/>
              <a:ea typeface="Microsoft YaHei" pitchFamily="34" charset="-122"/>
              <a:cs typeface="Microsoft YaHei UI" pitchFamily="34" charset="-120"/>
            </a:endParaRPr>
          </a:p>
        </p:txBody>
      </p:sp>
      <p:sp>
        <p:nvSpPr>
          <p:cNvPr id="62" name="Shape 60"/>
          <p:cNvSpPr/>
          <p:nvPr/>
        </p:nvSpPr>
        <p:spPr>
          <a:xfrm>
            <a:off x="6057900" y="1714500"/>
            <a:ext cx="1701800" cy="457200"/>
          </a:xfrm>
          <a:custGeom>
            <a:avLst/>
            <a:gdLst/>
            <a:ahLst/>
            <a:cxnLst/>
            <a:rect l="l" t="t" r="r" b="b"/>
            <a:pathLst>
              <a:path w="1701800" h="457200">
                <a:moveTo>
                  <a:pt x="0" y="0"/>
                </a:moveTo>
                <a:lnTo>
                  <a:pt x="1568450" y="0"/>
                </a:lnTo>
                <a:lnTo>
                  <a:pt x="1701800" y="228600"/>
                </a:lnTo>
                <a:lnTo>
                  <a:pt x="1568450" y="457200"/>
                </a:lnTo>
                <a:lnTo>
                  <a:pt x="0" y="457200"/>
                </a:lnTo>
                <a:lnTo>
                  <a:pt x="133350" y="228600"/>
                </a:lnTo>
                <a:close/>
              </a:path>
            </a:pathLst>
          </a:custGeom>
          <a:solidFill>
            <a:srgbClr val="0E3B53"/>
          </a:solidFill>
          <a:ln/>
        </p:spPr>
      </p:sp>
      <p:sp>
        <p:nvSpPr>
          <p:cNvPr id="63" name="Text 61"/>
          <p:cNvSpPr/>
          <p:nvPr/>
        </p:nvSpPr>
        <p:spPr>
          <a:xfrm>
            <a:off x="6286500" y="1862437"/>
            <a:ext cx="5905500" cy="160020"/>
          </a:xfrm>
          <a:prstGeom prst="rect">
            <a:avLst/>
          </a:prstGeom>
          <a:noFill/>
          <a:ln/>
        </p:spPr>
        <p:txBody>
          <a:bodyPr wrap="none" lIns="0" tIns="0" rIns="0" bIns="0" rtlCol="0" anchor="t"/>
          <a:lstStyle/>
          <a:p>
            <a:pPr algn="l" indent="0" marL="0">
              <a:buNone/>
            </a:pPr>
            <a:r>
              <a:rPr lang="en-US" sz="1050" b="1" dirty="0">
                <a:solidFill>
                  <a:srgbClr val="FFFFFF"/>
                </a:solidFill>
                <a:latin typeface="Microsoft YaHei UI" pitchFamily="34" charset="0"/>
                <a:ea typeface="Microsoft YaHei" pitchFamily="34" charset="-122"/>
                <a:cs typeface="Microsoft YaHei UI" pitchFamily="34" charset="-120"/>
              </a:rPr>
              <a:t>Step 4</a:t>
            </a:r>
            <a:endParaRPr lang="en-US" sz="1050" dirty="0">
              <a:latin typeface="Microsoft YaHei UI" pitchFamily="34" charset="0"/>
              <a:ea typeface="Microsoft YaHei" pitchFamily="34" charset="-122"/>
              <a:cs typeface="Microsoft YaHei UI" pitchFamily="34" charset="-120"/>
            </a:endParaRPr>
          </a:p>
        </p:txBody>
      </p:sp>
      <p:sp>
        <p:nvSpPr>
          <p:cNvPr id="64" name="Shape 62"/>
          <p:cNvSpPr/>
          <p:nvPr/>
        </p:nvSpPr>
        <p:spPr>
          <a:xfrm>
            <a:off x="6057900" y="2305050"/>
            <a:ext cx="1701800" cy="2762250"/>
          </a:xfrm>
          <a:prstGeom prst="roundRect">
            <a:avLst>
              <a:gd name="adj" fmla="val 6716"/>
            </a:avLst>
          </a:prstGeom>
          <a:solidFill>
            <a:srgbClr val="F3F0EA"/>
          </a:solidFill>
          <a:ln/>
        </p:spPr>
      </p:sp>
      <p:sp>
        <p:nvSpPr>
          <p:cNvPr id="65" name="Shape 63"/>
          <p:cNvSpPr/>
          <p:nvPr/>
        </p:nvSpPr>
        <p:spPr>
          <a:xfrm>
            <a:off x="6297613" y="2511425"/>
            <a:ext cx="34925" cy="52388"/>
          </a:xfrm>
          <a:custGeom>
            <a:avLst/>
            <a:gdLst/>
            <a:ahLst/>
            <a:cxnLst/>
            <a:rect l="l" t="t" r="r" b="b"/>
            <a:pathLst>
              <a:path w="34925" h="52388">
                <a:moveTo>
                  <a:pt x="0" y="52388"/>
                </a:moveTo>
                <a:lnTo>
                  <a:pt x="0" y="8731"/>
                </a:lnTo>
                <a:arcTo hR="8731" wR="8731" stAng="10800000" swAng="5400000"/>
                <a:lnTo>
                  <a:pt x="26194" y="0"/>
                </a:lnTo>
                <a:arcTo hR="8731" wR="8731" stAng="16200000" swAng="5400000"/>
                <a:lnTo>
                  <a:pt x="34925" y="52388"/>
                </a:lnTo>
              </a:path>
            </a:pathLst>
          </a:custGeom>
          <a:noFill/>
          <a:ln w="17463">
            <a:solidFill>
              <a:srgbClr val="0E3B53"/>
            </a:solidFill>
            <a:prstDash val="solid"/>
          </a:ln>
        </p:spPr>
      </p:sp>
      <p:sp>
        <p:nvSpPr>
          <p:cNvPr id="66" name="Shape 64"/>
          <p:cNvSpPr/>
          <p:nvPr/>
        </p:nvSpPr>
        <p:spPr>
          <a:xfrm>
            <a:off x="6332538" y="2528888"/>
            <a:ext cx="52388" cy="78581"/>
          </a:xfrm>
          <a:custGeom>
            <a:avLst/>
            <a:gdLst/>
            <a:ahLst/>
            <a:cxnLst/>
            <a:rect l="l" t="t" r="r" b="b"/>
            <a:pathLst>
              <a:path w="52388" h="78581">
                <a:moveTo>
                  <a:pt x="0" y="0"/>
                </a:moveTo>
                <a:arcTo hR="52388" wR="52388" stAng="16200000" swAng="5400000"/>
                <a:lnTo>
                  <a:pt x="52388" y="78581"/>
                </a:lnTo>
              </a:path>
            </a:pathLst>
          </a:custGeom>
          <a:noFill/>
          <a:ln w="17463">
            <a:solidFill>
              <a:srgbClr val="0E3B53"/>
            </a:solidFill>
            <a:prstDash val="solid"/>
          </a:ln>
        </p:spPr>
      </p:sp>
      <p:sp>
        <p:nvSpPr>
          <p:cNvPr id="67" name="Shape 65"/>
          <p:cNvSpPr/>
          <p:nvPr/>
        </p:nvSpPr>
        <p:spPr>
          <a:xfrm>
            <a:off x="6245225" y="2528888"/>
            <a:ext cx="52388" cy="78581"/>
          </a:xfrm>
          <a:custGeom>
            <a:avLst/>
            <a:gdLst/>
            <a:ahLst/>
            <a:cxnLst/>
            <a:rect l="l" t="t" r="r" b="b"/>
            <a:pathLst>
              <a:path w="52388" h="78581">
                <a:moveTo>
                  <a:pt x="0" y="78581"/>
                </a:moveTo>
                <a:lnTo>
                  <a:pt x="0" y="52388"/>
                </a:lnTo>
                <a:arcTo hR="52388" wR="52388" stAng="10800000" swAng="5400000"/>
              </a:path>
            </a:pathLst>
          </a:custGeom>
          <a:noFill/>
          <a:ln w="17463">
            <a:solidFill>
              <a:srgbClr val="0E3B53"/>
            </a:solidFill>
            <a:prstDash val="solid"/>
          </a:ln>
        </p:spPr>
      </p:sp>
      <p:sp>
        <p:nvSpPr>
          <p:cNvPr id="68" name="Shape 66"/>
          <p:cNvSpPr/>
          <p:nvPr/>
        </p:nvSpPr>
        <p:spPr>
          <a:xfrm>
            <a:off x="6227763" y="2607469"/>
            <a:ext cx="174625" cy="34925"/>
          </a:xfrm>
          <a:prstGeom prst="roundRect">
            <a:avLst>
              <a:gd name="adj" fmla="val 25000"/>
            </a:avLst>
          </a:prstGeom>
          <a:noFill/>
          <a:ln w="17463">
            <a:solidFill>
              <a:srgbClr val="0E3B53"/>
            </a:solidFill>
            <a:prstDash val="solid"/>
          </a:ln>
        </p:spPr>
      </p:sp>
      <p:sp>
        <p:nvSpPr>
          <p:cNvPr id="69" name="Text 67"/>
          <p:cNvSpPr/>
          <p:nvPr/>
        </p:nvSpPr>
        <p:spPr>
          <a:xfrm>
            <a:off x="6210300" y="2825546"/>
            <a:ext cx="5981700" cy="194310"/>
          </a:xfrm>
          <a:prstGeom prst="rect">
            <a:avLst/>
          </a:prstGeom>
          <a:noFill/>
          <a:ln/>
        </p:spPr>
        <p:txBody>
          <a:bodyPr wrap="none" lIns="0" tIns="0" rIns="0" bIns="0" rtlCol="0" anchor="t"/>
          <a:lstStyle/>
          <a:p>
            <a:pPr algn="l" indent="0" marL="0">
              <a:buNone/>
            </a:pPr>
            <a:r>
              <a:rPr lang="en-US" sz="1275" b="1" dirty="0">
                <a:solidFill>
                  <a:srgbClr val="14212B"/>
                </a:solidFill>
                <a:latin typeface="Microsoft YaHei UI" pitchFamily="34" charset="0"/>
                <a:ea typeface="Microsoft YaHei" pitchFamily="34" charset="-122"/>
                <a:cs typeface="Microsoft YaHei UI" pitchFamily="34" charset="-120"/>
              </a:rPr>
              <a:t>Build</a:t>
            </a:r>
            <a:endParaRPr lang="en-US" sz="1275" dirty="0">
              <a:latin typeface="Microsoft YaHei UI" pitchFamily="34" charset="0"/>
              <a:ea typeface="Microsoft YaHei" pitchFamily="34" charset="-122"/>
              <a:cs typeface="Microsoft YaHei UI" pitchFamily="34" charset="-120"/>
            </a:endParaRPr>
          </a:p>
        </p:txBody>
      </p:sp>
      <p:sp>
        <p:nvSpPr>
          <p:cNvPr id="70" name="Text 68"/>
          <p:cNvSpPr/>
          <p:nvPr/>
        </p:nvSpPr>
        <p:spPr>
          <a:xfrm>
            <a:off x="6210300" y="3091162"/>
            <a:ext cx="59817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Structure, fire and</a:t>
            </a:r>
            <a:endParaRPr lang="en-US" sz="1050" dirty="0">
              <a:latin typeface="Microsoft YaHei UI" pitchFamily="34" charset="0"/>
              <a:ea typeface="Microsoft YaHei" pitchFamily="34" charset="-122"/>
              <a:cs typeface="Microsoft YaHei UI" pitchFamily="34" charset="-120"/>
            </a:endParaRPr>
          </a:p>
        </p:txBody>
      </p:sp>
      <p:sp>
        <p:nvSpPr>
          <p:cNvPr id="71" name="Text 69"/>
          <p:cNvSpPr/>
          <p:nvPr/>
        </p:nvSpPr>
        <p:spPr>
          <a:xfrm>
            <a:off x="6210300" y="3300712"/>
            <a:ext cx="59817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waterproofing to</a:t>
            </a:r>
            <a:endParaRPr lang="en-US" sz="1050" dirty="0">
              <a:latin typeface="Microsoft YaHei UI" pitchFamily="34" charset="0"/>
              <a:ea typeface="Microsoft YaHei" pitchFamily="34" charset="-122"/>
              <a:cs typeface="Microsoft YaHei UI" pitchFamily="34" charset="-120"/>
            </a:endParaRPr>
          </a:p>
        </p:txBody>
      </p:sp>
      <p:sp>
        <p:nvSpPr>
          <p:cNvPr id="72" name="Text 70"/>
          <p:cNvSpPr/>
          <p:nvPr/>
        </p:nvSpPr>
        <p:spPr>
          <a:xfrm>
            <a:off x="6210300" y="3510262"/>
            <a:ext cx="59817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standard</a:t>
            </a:r>
            <a:endParaRPr lang="en-US" sz="1050" dirty="0">
              <a:latin typeface="Microsoft YaHei UI" pitchFamily="34" charset="0"/>
              <a:ea typeface="Microsoft YaHei" pitchFamily="34" charset="-122"/>
              <a:cs typeface="Microsoft YaHei UI" pitchFamily="34" charset="-120"/>
            </a:endParaRPr>
          </a:p>
        </p:txBody>
      </p:sp>
      <p:sp>
        <p:nvSpPr>
          <p:cNvPr id="73" name="Shape 71"/>
          <p:cNvSpPr/>
          <p:nvPr/>
        </p:nvSpPr>
        <p:spPr>
          <a:xfrm>
            <a:off x="6210300" y="3867150"/>
            <a:ext cx="1397000" cy="9525"/>
          </a:xfrm>
          <a:prstGeom prst="rect">
            <a:avLst/>
          </a:prstGeom>
          <a:solidFill>
            <a:srgbClr val="E2DDD4"/>
          </a:solidFill>
          <a:ln/>
        </p:spPr>
      </p:sp>
      <p:sp>
        <p:nvSpPr>
          <p:cNvPr id="74" name="Text 72"/>
          <p:cNvSpPr/>
          <p:nvPr/>
        </p:nvSpPr>
        <p:spPr>
          <a:xfrm>
            <a:off x="6210300" y="3985789"/>
            <a:ext cx="59817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You sign off</a:t>
            </a:r>
            <a:endParaRPr lang="en-US" sz="900" dirty="0">
              <a:latin typeface="Microsoft YaHei UI" pitchFamily="34" charset="0"/>
              <a:ea typeface="Microsoft YaHei" pitchFamily="34" charset="-122"/>
              <a:cs typeface="Microsoft YaHei UI" pitchFamily="34" charset="-120"/>
            </a:endParaRPr>
          </a:p>
        </p:txBody>
      </p:sp>
      <p:sp>
        <p:nvSpPr>
          <p:cNvPr id="75" name="Text 73"/>
          <p:cNvSpPr/>
          <p:nvPr/>
        </p:nvSpPr>
        <p:spPr>
          <a:xfrm>
            <a:off x="6210300" y="4177012"/>
            <a:ext cx="5981700" cy="160020"/>
          </a:xfrm>
          <a:prstGeom prst="rect">
            <a:avLst/>
          </a:prstGeom>
          <a:noFill/>
          <a:ln/>
        </p:spPr>
        <p:txBody>
          <a:bodyPr wrap="none" lIns="0" tIns="0" rIns="0" bIns="0" rtlCol="0" anchor="t"/>
          <a:lstStyle/>
          <a:p>
            <a:pPr algn="l" indent="0" marL="0">
              <a:buNone/>
            </a:pPr>
            <a:r>
              <a:rPr lang="en-US" sz="1050" b="1" dirty="0">
                <a:solidFill>
                  <a:srgbClr val="0E3B53"/>
                </a:solidFill>
                <a:latin typeface="Microsoft YaHei UI" pitchFamily="34" charset="0"/>
                <a:ea typeface="Microsoft YaHei" pitchFamily="34" charset="-122"/>
                <a:cs typeface="Microsoft YaHei UI" pitchFamily="34" charset="-120"/>
              </a:rPr>
              <a:t>As-built records</a:t>
            </a:r>
            <a:endParaRPr lang="en-US" sz="1050" dirty="0">
              <a:latin typeface="Microsoft YaHei UI" pitchFamily="34" charset="0"/>
              <a:ea typeface="Microsoft YaHei" pitchFamily="34" charset="-122"/>
              <a:cs typeface="Microsoft YaHei UI" pitchFamily="34" charset="-120"/>
            </a:endParaRPr>
          </a:p>
        </p:txBody>
      </p:sp>
      <p:sp>
        <p:nvSpPr>
          <p:cNvPr id="76" name="Text 74"/>
          <p:cNvSpPr/>
          <p:nvPr/>
        </p:nvSpPr>
        <p:spPr>
          <a:xfrm>
            <a:off x="6210300" y="4652539"/>
            <a:ext cx="59817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No. 7, Article 19</a:t>
            </a:r>
            <a:endParaRPr lang="en-US" sz="900" dirty="0">
              <a:latin typeface="Microsoft YaHei UI" pitchFamily="34" charset="0"/>
              <a:ea typeface="Microsoft YaHei" pitchFamily="34" charset="-122"/>
              <a:cs typeface="Microsoft YaHei UI" pitchFamily="34" charset="-120"/>
            </a:endParaRPr>
          </a:p>
        </p:txBody>
      </p:sp>
      <p:sp>
        <p:nvSpPr>
          <p:cNvPr id="77" name="Shape 75"/>
          <p:cNvSpPr/>
          <p:nvPr/>
        </p:nvSpPr>
        <p:spPr>
          <a:xfrm>
            <a:off x="7874000" y="1714500"/>
            <a:ext cx="1701800" cy="457200"/>
          </a:xfrm>
          <a:custGeom>
            <a:avLst/>
            <a:gdLst/>
            <a:ahLst/>
            <a:cxnLst/>
            <a:rect l="l" t="t" r="r" b="b"/>
            <a:pathLst>
              <a:path w="1701800" h="457200">
                <a:moveTo>
                  <a:pt x="0" y="0"/>
                </a:moveTo>
                <a:lnTo>
                  <a:pt x="1568450" y="0"/>
                </a:lnTo>
                <a:lnTo>
                  <a:pt x="1701800" y="228600"/>
                </a:lnTo>
                <a:lnTo>
                  <a:pt x="1568450" y="457200"/>
                </a:lnTo>
                <a:lnTo>
                  <a:pt x="0" y="457200"/>
                </a:lnTo>
                <a:lnTo>
                  <a:pt x="133350" y="228600"/>
                </a:lnTo>
                <a:close/>
              </a:path>
            </a:pathLst>
          </a:custGeom>
          <a:solidFill>
            <a:srgbClr val="0E3B53"/>
          </a:solidFill>
          <a:ln/>
        </p:spPr>
      </p:sp>
      <p:sp>
        <p:nvSpPr>
          <p:cNvPr id="78" name="Text 76"/>
          <p:cNvSpPr/>
          <p:nvPr/>
        </p:nvSpPr>
        <p:spPr>
          <a:xfrm>
            <a:off x="8102600" y="1862437"/>
            <a:ext cx="4089400" cy="160020"/>
          </a:xfrm>
          <a:prstGeom prst="rect">
            <a:avLst/>
          </a:prstGeom>
          <a:noFill/>
          <a:ln/>
        </p:spPr>
        <p:txBody>
          <a:bodyPr wrap="none" lIns="0" tIns="0" rIns="0" bIns="0" rtlCol="0" anchor="t"/>
          <a:lstStyle/>
          <a:p>
            <a:pPr algn="l" indent="0" marL="0">
              <a:buNone/>
            </a:pPr>
            <a:r>
              <a:rPr lang="en-US" sz="1050" b="1" dirty="0">
                <a:solidFill>
                  <a:srgbClr val="FFFFFF"/>
                </a:solidFill>
                <a:latin typeface="Microsoft YaHei UI" pitchFamily="34" charset="0"/>
                <a:ea typeface="Microsoft YaHei" pitchFamily="34" charset="-122"/>
                <a:cs typeface="Microsoft YaHei UI" pitchFamily="34" charset="-120"/>
              </a:rPr>
              <a:t>Step 5</a:t>
            </a:r>
            <a:endParaRPr lang="en-US" sz="1050" dirty="0">
              <a:latin typeface="Microsoft YaHei UI" pitchFamily="34" charset="0"/>
              <a:ea typeface="Microsoft YaHei" pitchFamily="34" charset="-122"/>
              <a:cs typeface="Microsoft YaHei UI" pitchFamily="34" charset="-120"/>
            </a:endParaRPr>
          </a:p>
        </p:txBody>
      </p:sp>
      <p:sp>
        <p:nvSpPr>
          <p:cNvPr id="79" name="Shape 77"/>
          <p:cNvSpPr/>
          <p:nvPr/>
        </p:nvSpPr>
        <p:spPr>
          <a:xfrm>
            <a:off x="7874000" y="2305050"/>
            <a:ext cx="1701800" cy="2762250"/>
          </a:xfrm>
          <a:prstGeom prst="roundRect">
            <a:avLst>
              <a:gd name="adj" fmla="val 6716"/>
            </a:avLst>
          </a:prstGeom>
          <a:solidFill>
            <a:srgbClr val="F3F0EA"/>
          </a:solidFill>
          <a:ln/>
        </p:spPr>
      </p:sp>
      <p:sp>
        <p:nvSpPr>
          <p:cNvPr id="80" name="Shape 78"/>
          <p:cNvSpPr/>
          <p:nvPr/>
        </p:nvSpPr>
        <p:spPr>
          <a:xfrm>
            <a:off x="8052542" y="2581275"/>
            <a:ext cx="78633" cy="78633"/>
          </a:xfrm>
          <a:custGeom>
            <a:avLst/>
            <a:gdLst/>
            <a:ahLst/>
            <a:cxnLst/>
            <a:rect l="l" t="t" r="r" b="b"/>
            <a:pathLst>
              <a:path w="78633" h="78633">
                <a:moveTo>
                  <a:pt x="28865" y="72469"/>
                </a:moveTo>
                <a:arcTo hR="20955" wR="20955" stAng="8105968" swAng="-5411937"/>
                <a:lnTo>
                  <a:pt x="78633" y="52388"/>
                </a:lnTo>
                <a:lnTo>
                  <a:pt x="26245" y="0"/>
                </a:lnTo>
                <a:lnTo>
                  <a:pt x="6163" y="20082"/>
                </a:lnTo>
                <a:arcTo hR="20955" wR="20955" stAng="13505968" swAng="-5411937"/>
                <a:close/>
              </a:path>
            </a:pathLst>
          </a:custGeom>
          <a:noFill/>
          <a:ln w="17463">
            <a:solidFill>
              <a:srgbClr val="0E3B53"/>
            </a:solidFill>
            <a:prstDash val="solid"/>
          </a:ln>
        </p:spPr>
      </p:sp>
      <p:sp>
        <p:nvSpPr>
          <p:cNvPr id="81" name="Shape 79"/>
          <p:cNvSpPr/>
          <p:nvPr/>
        </p:nvSpPr>
        <p:spPr>
          <a:xfrm>
            <a:off x="8043862" y="2642394"/>
            <a:ext cx="26194" cy="26194"/>
          </a:xfrm>
          <a:custGeom>
            <a:avLst/>
            <a:gdLst/>
            <a:ahLst/>
            <a:cxnLst/>
            <a:rect l="l" t="t" r="r" b="b"/>
            <a:pathLst>
              <a:path w="26194" h="26194">
                <a:moveTo>
                  <a:pt x="0" y="26194"/>
                </a:moveTo>
                <a:lnTo>
                  <a:pt x="26194" y="0"/>
                </a:lnTo>
              </a:path>
            </a:pathLst>
          </a:custGeom>
          <a:noFill/>
          <a:ln w="17463">
            <a:solidFill>
              <a:srgbClr val="0E3B53"/>
            </a:solidFill>
            <a:prstDash val="solid"/>
          </a:ln>
        </p:spPr>
      </p:sp>
      <p:sp>
        <p:nvSpPr>
          <p:cNvPr id="82" name="Shape 80"/>
          <p:cNvSpPr/>
          <p:nvPr/>
        </p:nvSpPr>
        <p:spPr>
          <a:xfrm>
            <a:off x="8091884" y="2572544"/>
            <a:ext cx="21828" cy="21828"/>
          </a:xfrm>
          <a:custGeom>
            <a:avLst/>
            <a:gdLst/>
            <a:ahLst/>
            <a:cxnLst/>
            <a:rect l="l" t="t" r="r" b="b"/>
            <a:pathLst>
              <a:path w="21828" h="21828">
                <a:moveTo>
                  <a:pt x="0" y="21828"/>
                </a:moveTo>
                <a:lnTo>
                  <a:pt x="21828" y="0"/>
                </a:lnTo>
              </a:path>
            </a:pathLst>
          </a:custGeom>
          <a:noFill/>
          <a:ln w="17463">
            <a:solidFill>
              <a:srgbClr val="0E3B53"/>
            </a:solidFill>
            <a:prstDash val="solid"/>
          </a:ln>
        </p:spPr>
      </p:sp>
      <p:sp>
        <p:nvSpPr>
          <p:cNvPr id="83" name="Shape 81"/>
          <p:cNvSpPr/>
          <p:nvPr/>
        </p:nvSpPr>
        <p:spPr>
          <a:xfrm>
            <a:off x="8118078" y="2598738"/>
            <a:ext cx="21828" cy="21828"/>
          </a:xfrm>
          <a:custGeom>
            <a:avLst/>
            <a:gdLst/>
            <a:ahLst/>
            <a:cxnLst/>
            <a:rect l="l" t="t" r="r" b="b"/>
            <a:pathLst>
              <a:path w="21828" h="21828">
                <a:moveTo>
                  <a:pt x="0" y="21828"/>
                </a:moveTo>
                <a:lnTo>
                  <a:pt x="21828" y="0"/>
                </a:lnTo>
              </a:path>
            </a:pathLst>
          </a:custGeom>
          <a:noFill/>
          <a:ln w="17463">
            <a:solidFill>
              <a:srgbClr val="0E3B53"/>
            </a:solidFill>
            <a:prstDash val="solid"/>
          </a:ln>
        </p:spPr>
      </p:sp>
      <p:sp>
        <p:nvSpPr>
          <p:cNvPr id="84" name="Shape 82"/>
          <p:cNvSpPr/>
          <p:nvPr/>
        </p:nvSpPr>
        <p:spPr>
          <a:xfrm>
            <a:off x="8148637" y="2502694"/>
            <a:ext cx="52388" cy="69850"/>
          </a:xfrm>
          <a:custGeom>
            <a:avLst/>
            <a:gdLst/>
            <a:ahLst/>
            <a:cxnLst/>
            <a:rect l="l" t="t" r="r" b="b"/>
            <a:pathLst>
              <a:path w="52388" h="69850">
                <a:moveTo>
                  <a:pt x="34925" y="0"/>
                </a:moveTo>
                <a:lnTo>
                  <a:pt x="0" y="34925"/>
                </a:lnTo>
                <a:lnTo>
                  <a:pt x="52388" y="34925"/>
                </a:lnTo>
                <a:lnTo>
                  <a:pt x="17463" y="69850"/>
                </a:lnTo>
              </a:path>
            </a:pathLst>
          </a:custGeom>
          <a:noFill/>
          <a:ln w="17463">
            <a:solidFill>
              <a:srgbClr val="0E3B53"/>
            </a:solidFill>
            <a:prstDash val="solid"/>
          </a:ln>
        </p:spPr>
      </p:sp>
      <p:sp>
        <p:nvSpPr>
          <p:cNvPr id="85" name="Text 83"/>
          <p:cNvSpPr/>
          <p:nvPr/>
        </p:nvSpPr>
        <p:spPr>
          <a:xfrm>
            <a:off x="8026400" y="2825546"/>
            <a:ext cx="4165600" cy="194310"/>
          </a:xfrm>
          <a:prstGeom prst="rect">
            <a:avLst/>
          </a:prstGeom>
          <a:noFill/>
          <a:ln/>
        </p:spPr>
        <p:txBody>
          <a:bodyPr wrap="none" lIns="0" tIns="0" rIns="0" bIns="0" rtlCol="0" anchor="t"/>
          <a:lstStyle/>
          <a:p>
            <a:pPr algn="l" indent="0" marL="0">
              <a:buNone/>
            </a:pPr>
            <a:r>
              <a:rPr lang="en-US" sz="1275" b="1" dirty="0">
                <a:solidFill>
                  <a:srgbClr val="14212B"/>
                </a:solidFill>
                <a:latin typeface="Microsoft YaHei UI" pitchFamily="34" charset="0"/>
                <a:ea typeface="Microsoft YaHei" pitchFamily="34" charset="-122"/>
                <a:cs typeface="Microsoft YaHei UI" pitchFamily="34" charset="-120"/>
              </a:rPr>
              <a:t>Grid acceptance</a:t>
            </a:r>
            <a:endParaRPr lang="en-US" sz="1275" dirty="0">
              <a:latin typeface="Microsoft YaHei UI" pitchFamily="34" charset="0"/>
              <a:ea typeface="Microsoft YaHei" pitchFamily="34" charset="-122"/>
              <a:cs typeface="Microsoft YaHei UI" pitchFamily="34" charset="-120"/>
            </a:endParaRPr>
          </a:p>
        </p:txBody>
      </p:sp>
      <p:sp>
        <p:nvSpPr>
          <p:cNvPr id="86" name="Text 84"/>
          <p:cNvSpPr/>
          <p:nvPr/>
        </p:nvSpPr>
        <p:spPr>
          <a:xfrm>
            <a:off x="8026400" y="3091162"/>
            <a:ext cx="41656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Runs once it</a:t>
            </a:r>
            <a:endParaRPr lang="en-US" sz="1050" dirty="0">
              <a:latin typeface="Microsoft YaHei UI" pitchFamily="34" charset="0"/>
              <a:ea typeface="Microsoft YaHei" pitchFamily="34" charset="-122"/>
              <a:cs typeface="Microsoft YaHei UI" pitchFamily="34" charset="-120"/>
            </a:endParaRPr>
          </a:p>
        </p:txBody>
      </p:sp>
      <p:sp>
        <p:nvSpPr>
          <p:cNvPr id="87" name="Text 85"/>
          <p:cNvSpPr/>
          <p:nvPr/>
        </p:nvSpPr>
        <p:spPr>
          <a:xfrm>
            <a:off x="8026400" y="3300712"/>
            <a:ext cx="41656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passes inspection</a:t>
            </a:r>
            <a:endParaRPr lang="en-US" sz="1050" dirty="0">
              <a:latin typeface="Microsoft YaHei UI" pitchFamily="34" charset="0"/>
              <a:ea typeface="Microsoft YaHei" pitchFamily="34" charset="-122"/>
              <a:cs typeface="Microsoft YaHei UI" pitchFamily="34" charset="-120"/>
            </a:endParaRPr>
          </a:p>
        </p:txBody>
      </p:sp>
      <p:sp>
        <p:nvSpPr>
          <p:cNvPr id="88" name="Shape 86"/>
          <p:cNvSpPr/>
          <p:nvPr/>
        </p:nvSpPr>
        <p:spPr>
          <a:xfrm>
            <a:off x="8026400" y="3867150"/>
            <a:ext cx="1397000" cy="9525"/>
          </a:xfrm>
          <a:prstGeom prst="rect">
            <a:avLst/>
          </a:prstGeom>
          <a:solidFill>
            <a:srgbClr val="E2DDD4"/>
          </a:solidFill>
          <a:ln/>
        </p:spPr>
      </p:sp>
      <p:sp>
        <p:nvSpPr>
          <p:cNvPr id="89" name="Text 87"/>
          <p:cNvSpPr/>
          <p:nvPr/>
        </p:nvSpPr>
        <p:spPr>
          <a:xfrm>
            <a:off x="8026400" y="3985789"/>
            <a:ext cx="41656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You sign off</a:t>
            </a:r>
            <a:endParaRPr lang="en-US" sz="900" dirty="0">
              <a:latin typeface="Microsoft YaHei UI" pitchFamily="34" charset="0"/>
              <a:ea typeface="Microsoft YaHei" pitchFamily="34" charset="-122"/>
              <a:cs typeface="Microsoft YaHei UI" pitchFamily="34" charset="-120"/>
            </a:endParaRPr>
          </a:p>
        </p:txBody>
      </p:sp>
      <p:sp>
        <p:nvSpPr>
          <p:cNvPr id="90" name="Text 88"/>
          <p:cNvSpPr/>
          <p:nvPr/>
        </p:nvSpPr>
        <p:spPr>
          <a:xfrm>
            <a:off x="8026400" y="4177012"/>
            <a:ext cx="4165600" cy="160020"/>
          </a:xfrm>
          <a:prstGeom prst="rect">
            <a:avLst/>
          </a:prstGeom>
          <a:noFill/>
          <a:ln/>
        </p:spPr>
        <p:txBody>
          <a:bodyPr wrap="none" lIns="0" tIns="0" rIns="0" bIns="0" rtlCol="0" anchor="t"/>
          <a:lstStyle/>
          <a:p>
            <a:pPr algn="l" indent="0" marL="0">
              <a:buNone/>
            </a:pPr>
            <a:r>
              <a:rPr lang="en-US" sz="1050" b="1" dirty="0">
                <a:solidFill>
                  <a:srgbClr val="0E3B53"/>
                </a:solidFill>
                <a:latin typeface="Microsoft YaHei UI" pitchFamily="34" charset="0"/>
                <a:ea typeface="Microsoft YaHei" pitchFamily="34" charset="-122"/>
                <a:cs typeface="Microsoft YaHei UI" pitchFamily="34" charset="-120"/>
              </a:rPr>
              <a:t>Inspection report</a:t>
            </a:r>
            <a:endParaRPr lang="en-US" sz="1050" dirty="0">
              <a:latin typeface="Microsoft YaHei UI" pitchFamily="34" charset="0"/>
              <a:ea typeface="Microsoft YaHei" pitchFamily="34" charset="-122"/>
              <a:cs typeface="Microsoft YaHei UI" pitchFamily="34" charset="-120"/>
            </a:endParaRPr>
          </a:p>
        </p:txBody>
      </p:sp>
      <p:sp>
        <p:nvSpPr>
          <p:cNvPr id="91" name="Text 89"/>
          <p:cNvSpPr/>
          <p:nvPr/>
        </p:nvSpPr>
        <p:spPr>
          <a:xfrm>
            <a:off x="8026400" y="4652539"/>
            <a:ext cx="41656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No. 7, Article 31</a:t>
            </a:r>
            <a:endParaRPr lang="en-US" sz="900" dirty="0">
              <a:latin typeface="Microsoft YaHei UI" pitchFamily="34" charset="0"/>
              <a:ea typeface="Microsoft YaHei" pitchFamily="34" charset="-122"/>
              <a:cs typeface="Microsoft YaHei UI" pitchFamily="34" charset="-120"/>
            </a:endParaRPr>
          </a:p>
        </p:txBody>
      </p:sp>
      <p:sp>
        <p:nvSpPr>
          <p:cNvPr id="92" name="Shape 90"/>
          <p:cNvSpPr/>
          <p:nvPr/>
        </p:nvSpPr>
        <p:spPr>
          <a:xfrm>
            <a:off x="9690100" y="1714500"/>
            <a:ext cx="1701800" cy="457200"/>
          </a:xfrm>
          <a:custGeom>
            <a:avLst/>
            <a:gdLst/>
            <a:ahLst/>
            <a:cxnLst/>
            <a:rect l="l" t="t" r="r" b="b"/>
            <a:pathLst>
              <a:path w="1701800" h="457200">
                <a:moveTo>
                  <a:pt x="0" y="0"/>
                </a:moveTo>
                <a:lnTo>
                  <a:pt x="1568450" y="0"/>
                </a:lnTo>
                <a:lnTo>
                  <a:pt x="1701800" y="228600"/>
                </a:lnTo>
                <a:lnTo>
                  <a:pt x="1568450" y="457200"/>
                </a:lnTo>
                <a:lnTo>
                  <a:pt x="0" y="457200"/>
                </a:lnTo>
                <a:lnTo>
                  <a:pt x="133350" y="228600"/>
                </a:lnTo>
                <a:close/>
              </a:path>
            </a:pathLst>
          </a:custGeom>
          <a:solidFill>
            <a:srgbClr val="0E3B53"/>
          </a:solidFill>
          <a:ln/>
        </p:spPr>
      </p:sp>
      <p:sp>
        <p:nvSpPr>
          <p:cNvPr id="93" name="Text 91"/>
          <p:cNvSpPr/>
          <p:nvPr/>
        </p:nvSpPr>
        <p:spPr>
          <a:xfrm>
            <a:off x="9918700" y="1862437"/>
            <a:ext cx="2273300" cy="160020"/>
          </a:xfrm>
          <a:prstGeom prst="rect">
            <a:avLst/>
          </a:prstGeom>
          <a:noFill/>
          <a:ln/>
        </p:spPr>
        <p:txBody>
          <a:bodyPr wrap="none" lIns="0" tIns="0" rIns="0" bIns="0" rtlCol="0" anchor="t"/>
          <a:lstStyle/>
          <a:p>
            <a:pPr algn="l" indent="0" marL="0">
              <a:buNone/>
            </a:pPr>
            <a:r>
              <a:rPr lang="en-US" sz="1050" b="1" dirty="0">
                <a:solidFill>
                  <a:srgbClr val="FFFFFF"/>
                </a:solidFill>
                <a:latin typeface="Microsoft YaHei UI" pitchFamily="34" charset="0"/>
                <a:ea typeface="Microsoft YaHei" pitchFamily="34" charset="-122"/>
                <a:cs typeface="Microsoft YaHei UI" pitchFamily="34" charset="-120"/>
              </a:rPr>
              <a:t>Step 6</a:t>
            </a:r>
            <a:endParaRPr lang="en-US" sz="1050" dirty="0">
              <a:latin typeface="Microsoft YaHei UI" pitchFamily="34" charset="0"/>
              <a:ea typeface="Microsoft YaHei" pitchFamily="34" charset="-122"/>
              <a:cs typeface="Microsoft YaHei UI" pitchFamily="34" charset="-120"/>
            </a:endParaRPr>
          </a:p>
        </p:txBody>
      </p:sp>
      <p:sp>
        <p:nvSpPr>
          <p:cNvPr id="94" name="Shape 92"/>
          <p:cNvSpPr/>
          <p:nvPr/>
        </p:nvSpPr>
        <p:spPr>
          <a:xfrm>
            <a:off x="9690100" y="2305050"/>
            <a:ext cx="1701800" cy="2762250"/>
          </a:xfrm>
          <a:prstGeom prst="roundRect">
            <a:avLst>
              <a:gd name="adj" fmla="val 6716"/>
            </a:avLst>
          </a:prstGeom>
          <a:solidFill>
            <a:srgbClr val="F3F0EA"/>
          </a:solidFill>
          <a:ln/>
        </p:spPr>
      </p:sp>
      <p:sp>
        <p:nvSpPr>
          <p:cNvPr id="95" name="Shape 93"/>
          <p:cNvSpPr/>
          <p:nvPr/>
        </p:nvSpPr>
        <p:spPr>
          <a:xfrm>
            <a:off x="9859958" y="2493930"/>
            <a:ext cx="174661" cy="174666"/>
          </a:xfrm>
          <a:custGeom>
            <a:avLst/>
            <a:gdLst/>
            <a:ahLst/>
            <a:cxnLst/>
            <a:rect l="l" t="t" r="r" b="b"/>
            <a:pathLst>
              <a:path w="174661" h="174666">
                <a:moveTo>
                  <a:pt x="110891" y="37577"/>
                </a:moveTo>
                <a:arcTo hR="8731" wR="8731" stAng="13465620" swAng="-5331240"/>
                <a:lnTo>
                  <a:pt x="124861" y="63770"/>
                </a:lnTo>
                <a:arcTo hR="8731" wR="8731" stAng="8065620" swAng="-5331240"/>
                <a:lnTo>
                  <a:pt x="164204" y="36660"/>
                </a:lnTo>
                <a:cubicBezTo>
                  <a:pt x="166998" y="33848"/>
                  <a:pt x="171739" y="34739"/>
                  <a:pt x="172787" y="38563"/>
                </a:cubicBezTo>
                <a:arcTo hR="52388" wR="52388" stAng="20677589" swAng="7783306"/>
                <a:lnTo>
                  <a:pt x="31611" y="169244"/>
                </a:lnTo>
                <a:arcTo hR="18519" wR="18519" stAng="2700573" swAng="10800000"/>
                <a:lnTo>
                  <a:pt x="74490" y="73986"/>
                </a:lnTo>
                <a:arcTo hR="52388" wR="52388" stAng="9339104" swAng="7783306"/>
                <a:cubicBezTo>
                  <a:pt x="139931" y="2922"/>
                  <a:pt x="140822" y="7655"/>
                  <a:pt x="138019" y="10466"/>
                </a:cubicBezTo>
                <a:close/>
              </a:path>
            </a:pathLst>
          </a:custGeom>
          <a:noFill/>
          <a:ln w="17463">
            <a:solidFill>
              <a:srgbClr val="0E3B53"/>
            </a:solidFill>
            <a:prstDash val="solid"/>
          </a:ln>
        </p:spPr>
      </p:sp>
      <p:sp>
        <p:nvSpPr>
          <p:cNvPr id="96" name="Text 94"/>
          <p:cNvSpPr/>
          <p:nvPr/>
        </p:nvSpPr>
        <p:spPr>
          <a:xfrm>
            <a:off x="9842500" y="2825546"/>
            <a:ext cx="2349500" cy="194310"/>
          </a:xfrm>
          <a:prstGeom prst="rect">
            <a:avLst/>
          </a:prstGeom>
          <a:noFill/>
          <a:ln/>
        </p:spPr>
        <p:txBody>
          <a:bodyPr wrap="none" lIns="0" tIns="0" rIns="0" bIns="0" rtlCol="0" anchor="t"/>
          <a:lstStyle/>
          <a:p>
            <a:pPr algn="l" indent="0" marL="0">
              <a:buNone/>
            </a:pPr>
            <a:r>
              <a:rPr lang="en-US" sz="1275" b="1" dirty="0">
                <a:solidFill>
                  <a:srgbClr val="14212B"/>
                </a:solidFill>
                <a:latin typeface="Microsoft YaHei UI" pitchFamily="34" charset="0"/>
                <a:ea typeface="Microsoft YaHei" pitchFamily="34" charset="-122"/>
                <a:cs typeface="Microsoft YaHei UI" pitchFamily="34" charset="-120"/>
              </a:rPr>
              <a:t>Operation</a:t>
            </a:r>
            <a:endParaRPr lang="en-US" sz="1275" dirty="0">
              <a:latin typeface="Microsoft YaHei UI" pitchFamily="34" charset="0"/>
              <a:ea typeface="Microsoft YaHei" pitchFamily="34" charset="-122"/>
              <a:cs typeface="Microsoft YaHei UI" pitchFamily="34" charset="-120"/>
            </a:endParaRPr>
          </a:p>
        </p:txBody>
      </p:sp>
      <p:sp>
        <p:nvSpPr>
          <p:cNvPr id="97" name="Text 95"/>
          <p:cNvSpPr/>
          <p:nvPr/>
        </p:nvSpPr>
        <p:spPr>
          <a:xfrm>
            <a:off x="9842500" y="3091162"/>
            <a:ext cx="23495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Output and savings</a:t>
            </a:r>
            <a:endParaRPr lang="en-US" sz="1050" dirty="0">
              <a:latin typeface="Microsoft YaHei UI" pitchFamily="34" charset="0"/>
              <a:ea typeface="Microsoft YaHei" pitchFamily="34" charset="-122"/>
              <a:cs typeface="Microsoft YaHei UI" pitchFamily="34" charset="-120"/>
            </a:endParaRPr>
          </a:p>
        </p:txBody>
      </p:sp>
      <p:sp>
        <p:nvSpPr>
          <p:cNvPr id="98" name="Text 96"/>
          <p:cNvSpPr/>
          <p:nvPr/>
        </p:nvSpPr>
        <p:spPr>
          <a:xfrm>
            <a:off x="9842500" y="3300712"/>
            <a:ext cx="23495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reconciled monthly</a:t>
            </a:r>
            <a:endParaRPr lang="en-US" sz="1050" dirty="0">
              <a:latin typeface="Microsoft YaHei UI" pitchFamily="34" charset="0"/>
              <a:ea typeface="Microsoft YaHei" pitchFamily="34" charset="-122"/>
              <a:cs typeface="Microsoft YaHei UI" pitchFamily="34" charset="-120"/>
            </a:endParaRPr>
          </a:p>
        </p:txBody>
      </p:sp>
      <p:sp>
        <p:nvSpPr>
          <p:cNvPr id="99" name="Shape 97"/>
          <p:cNvSpPr/>
          <p:nvPr/>
        </p:nvSpPr>
        <p:spPr>
          <a:xfrm>
            <a:off x="9842500" y="3867150"/>
            <a:ext cx="1397000" cy="9525"/>
          </a:xfrm>
          <a:prstGeom prst="rect">
            <a:avLst/>
          </a:prstGeom>
          <a:solidFill>
            <a:srgbClr val="E2DDD4"/>
          </a:solidFill>
          <a:ln/>
        </p:spPr>
      </p:sp>
      <p:sp>
        <p:nvSpPr>
          <p:cNvPr id="100" name="Text 98"/>
          <p:cNvSpPr/>
          <p:nvPr/>
        </p:nvSpPr>
        <p:spPr>
          <a:xfrm>
            <a:off x="9842500" y="3985789"/>
            <a:ext cx="2349500" cy="137160"/>
          </a:xfrm>
          <a:prstGeom prst="rect">
            <a:avLst/>
          </a:prstGeom>
          <a:noFill/>
          <a:ln/>
        </p:spPr>
        <p:txBody>
          <a:bodyPr wrap="none" lIns="0" tIns="0" rIns="0" bIns="0" rtlCol="0" anchor="t"/>
          <a:lstStyle/>
          <a:p>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You sign off</a:t>
            </a:r>
            <a:endParaRPr lang="en-US" sz="900" dirty="0">
              <a:latin typeface="Microsoft YaHei UI" pitchFamily="34" charset="0"/>
              <a:ea typeface="Microsoft YaHei" pitchFamily="34" charset="-122"/>
              <a:cs typeface="Microsoft YaHei UI" pitchFamily="34" charset="-120"/>
            </a:endParaRPr>
          </a:p>
        </p:txBody>
      </p:sp>
      <p:sp>
        <p:nvSpPr>
          <p:cNvPr id="101" name="Text 99"/>
          <p:cNvSpPr/>
          <p:nvPr/>
        </p:nvSpPr>
        <p:spPr>
          <a:xfrm>
            <a:off x="9842500" y="4177012"/>
            <a:ext cx="2349500" cy="160020"/>
          </a:xfrm>
          <a:prstGeom prst="rect">
            <a:avLst/>
          </a:prstGeom>
          <a:noFill/>
          <a:ln/>
        </p:spPr>
        <p:txBody>
          <a:bodyPr wrap="none" lIns="0" tIns="0" rIns="0" bIns="0" rtlCol="0" anchor="t"/>
          <a:lstStyle/>
          <a:p>
            <a:pPr algn="l" indent="0" marL="0">
              <a:buNone/>
            </a:pPr>
            <a:r>
              <a:rPr lang="en-US" sz="1050" b="1" dirty="0">
                <a:solidFill>
                  <a:srgbClr val="0E3B53"/>
                </a:solidFill>
                <a:latin typeface="Microsoft YaHei UI" pitchFamily="34" charset="0"/>
                <a:ea typeface="Microsoft YaHei" pitchFamily="34" charset="-122"/>
                <a:cs typeface="Microsoft YaHei UI" pitchFamily="34" charset="-120"/>
              </a:rPr>
              <a:t>Monthly report</a:t>
            </a:r>
            <a:endParaRPr lang="en-US" sz="1050" dirty="0">
              <a:latin typeface="Microsoft YaHei UI" pitchFamily="34" charset="0"/>
              <a:ea typeface="Microsoft YaHei" pitchFamily="34" charset="-122"/>
              <a:cs typeface="Microsoft YaHei UI" pitchFamily="34" charset="-120"/>
            </a:endParaRPr>
          </a:p>
        </p:txBody>
      </p:sp>
      <p:sp>
        <p:nvSpPr>
          <p:cNvPr id="102" name="Shape 100"/>
          <p:cNvSpPr/>
          <p:nvPr/>
        </p:nvSpPr>
        <p:spPr>
          <a:xfrm>
            <a:off x="609600" y="5219700"/>
            <a:ext cx="10782300" cy="552450"/>
          </a:xfrm>
          <a:prstGeom prst="roundRect">
            <a:avLst>
              <a:gd name="adj" fmla="val 17241"/>
            </a:avLst>
          </a:prstGeom>
          <a:solidFill>
            <a:srgbClr val="E6EDF1"/>
          </a:solidFill>
          <a:ln/>
        </p:spPr>
      </p:sp>
      <p:sp>
        <p:nvSpPr>
          <p:cNvPr id="103" name="Shape 101"/>
          <p:cNvSpPr/>
          <p:nvPr/>
        </p:nvSpPr>
        <p:spPr>
          <a:xfrm>
            <a:off x="895350" y="5400675"/>
            <a:ext cx="76200" cy="38100"/>
          </a:xfrm>
          <a:prstGeom prst="roundRect">
            <a:avLst>
              <a:gd name="adj" fmla="val 25000"/>
            </a:avLst>
          </a:prstGeom>
          <a:noFill/>
          <a:ln w="19050">
            <a:solidFill>
              <a:srgbClr val="0E3B53"/>
            </a:solidFill>
            <a:prstDash val="solid"/>
          </a:ln>
        </p:spPr>
      </p:sp>
      <p:sp>
        <p:nvSpPr>
          <p:cNvPr id="104" name="Shape 102"/>
          <p:cNvSpPr/>
          <p:nvPr/>
        </p:nvSpPr>
        <p:spPr>
          <a:xfrm>
            <a:off x="857250" y="5419725"/>
            <a:ext cx="152400" cy="171450"/>
          </a:xfrm>
          <a:custGeom>
            <a:avLst/>
            <a:gdLst/>
            <a:ahLst/>
            <a:cxnLst/>
            <a:rect l="l" t="t" r="r" b="b"/>
            <a:pathLst>
              <a:path w="152400" h="171450">
                <a:moveTo>
                  <a:pt x="114300" y="0"/>
                </a:moveTo>
                <a:lnTo>
                  <a:pt x="133350" y="0"/>
                </a:lnTo>
                <a:arcTo hR="19050" wR="19050" stAng="16200000" swAng="5400000"/>
                <a:lnTo>
                  <a:pt x="152400" y="152400"/>
                </a:lnTo>
                <a:arcTo hR="19050" wR="19050" stAng="0" swAng="5400000"/>
                <a:lnTo>
                  <a:pt x="19050" y="171450"/>
                </a:lnTo>
                <a:arcTo hR="19050" wR="19050" stAng="5400000" swAng="5400000"/>
                <a:lnTo>
                  <a:pt x="0" y="19050"/>
                </a:lnTo>
                <a:arcTo hR="19050" wR="19050" stAng="10800000" swAng="5400000"/>
                <a:lnTo>
                  <a:pt x="38100" y="0"/>
                </a:lnTo>
              </a:path>
            </a:pathLst>
          </a:custGeom>
          <a:noFill/>
          <a:ln w="19050">
            <a:solidFill>
              <a:srgbClr val="0E3B53"/>
            </a:solidFill>
            <a:prstDash val="solid"/>
          </a:ln>
        </p:spPr>
      </p:sp>
      <p:sp>
        <p:nvSpPr>
          <p:cNvPr id="105" name="Shape 103"/>
          <p:cNvSpPr/>
          <p:nvPr/>
        </p:nvSpPr>
        <p:spPr>
          <a:xfrm>
            <a:off x="904875" y="5495925"/>
            <a:ext cx="57150" cy="38100"/>
          </a:xfrm>
          <a:custGeom>
            <a:avLst/>
            <a:gdLst/>
            <a:ahLst/>
            <a:cxnLst/>
            <a:rect l="l" t="t" r="r" b="b"/>
            <a:pathLst>
              <a:path w="57150" h="38100">
                <a:moveTo>
                  <a:pt x="0" y="19050"/>
                </a:moveTo>
                <a:lnTo>
                  <a:pt x="19050" y="38100"/>
                </a:lnTo>
                <a:lnTo>
                  <a:pt x="57150" y="0"/>
                </a:lnTo>
              </a:path>
            </a:pathLst>
          </a:custGeom>
          <a:noFill/>
          <a:ln w="19050">
            <a:solidFill>
              <a:srgbClr val="0E3B53"/>
            </a:solidFill>
            <a:prstDash val="solid"/>
          </a:ln>
        </p:spPr>
      </p:sp>
      <p:sp>
        <p:nvSpPr>
          <p:cNvPr id="106" name="Text 104"/>
          <p:cNvSpPr/>
          <p:nvPr/>
        </p:nvSpPr>
        <p:spPr>
          <a:xfrm>
            <a:off x="1162050" y="5415623"/>
            <a:ext cx="1102995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Storage adds three safety gates:</a:t>
            </a:r>
            <a:endParaRPr lang="en-US" sz="1125" dirty="0">
              <a:latin typeface="Microsoft YaHei UI" pitchFamily="34" charset="0"/>
              <a:ea typeface="Microsoft YaHei" pitchFamily="34" charset="-122"/>
              <a:cs typeface="Microsoft YaHei UI" pitchFamily="34" charset="-120"/>
            </a:endParaRPr>
          </a:p>
        </p:txBody>
      </p:sp>
      <p:sp>
        <p:nvSpPr>
          <p:cNvPr id="107" name="Text 105"/>
          <p:cNvSpPr/>
          <p:nvPr/>
        </p:nvSpPr>
        <p:spPr>
          <a:xfrm>
            <a:off x="3522459" y="5415623"/>
            <a:ext cx="8669541" cy="171450"/>
          </a:xfrm>
          <a:prstGeom prst="rect">
            <a:avLst/>
          </a:prstGeom>
          <a:noFill/>
          <a:ln/>
        </p:spPr>
        <p:txBody>
          <a:bodyPr wrap="none" lIns="0" tIns="0" rIns="0" bIns="0" rtlCol="0" anchor="t"/>
          <a:lstStyle/>
          <a:p>
            <a:pPr algn="l" indent="0" marL="0">
              <a:buNone/>
            </a:pPr>
            <a:r>
              <a:rPr lang="en-US" sz="1125" dirty="0">
                <a:solidFill>
                  <a:srgbClr val="14212B"/>
                </a:solidFill>
                <a:latin typeface="Microsoft YaHei UI" pitchFamily="34" charset="0"/>
                <a:ea typeface="Microsoft YaHei" pitchFamily="34" charset="-122"/>
                <a:cs typeface="Microsoft YaHei UI" pitchFamily="34" charset="-120"/>
              </a:rPr>
              <a:t>safety study · completion safety check · review after start (No. 65)</a:t>
            </a:r>
            <a:endParaRPr lang="en-US" sz="1125" dirty="0">
              <a:latin typeface="Microsoft YaHei UI" pitchFamily="34" charset="0"/>
              <a:ea typeface="Microsoft YaHei" pitchFamily="34" charset="-122"/>
              <a:cs typeface="Microsoft YaHei UI" pitchFamily="34" charset="-120"/>
            </a:endParaRPr>
          </a:p>
        </p:txBody>
      </p:sp>
      <p:sp>
        <p:nvSpPr>
          <p:cNvPr id="108" name="Text 106"/>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Source: NEA Document No. 7 (2025), Articles 12 to 35, NEA Document No. 65 (2025). Timing for each step is set after the survey</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609600" y="347239"/>
            <a:ext cx="115824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l</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2983478" y="347239"/>
            <a:ext cx="9208522" cy="137160"/>
          </a:xfrm>
          <a:prstGeom prst="rect">
            <a:avLst/>
          </a:prstGeom>
          <a:noFill/>
          <a:ln/>
        </p:spPr>
        <p:txBody>
          <a:bodyPr wrap="none" lIns="0" tIns="0" rIns="0" bIns="0" rtlCol="0" anchor="t"/>
          <a:lstStyle/>
          <a:p>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y</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5" name="pptwise-slidenum-s0016"/>
          <p:cNvSpPr/>
          <p:nvPr/>
        </p:nvSpPr>
        <p:spPr>
          <a:xfrm>
            <a:off x="0" y="6481700"/>
            <a:ext cx="11391900" cy="148590"/>
          </a:xfrm>
          <a:prstGeom prst="rect">
            <a:avLst/>
          </a:prstGeom>
          <a:noFill/>
          <a:ln/>
        </p:spPr>
        <p:txBody>
          <a:bodyPr wrap="none" lIns="0" tIns="0" rIns="0" bIns="0" rtlCol="0" anchor="t"/>
          <a:lstStyle/>
          <a:p>
            <a:pPr algn="r" indent="0" marL="0">
              <a:buNone/>
            </a:pPr>
            <a:fld id="{B6F15528-21DE-4FAA-801E-634DDDAF4B2B}" type="slidenum">
              <a:rPr lang="en-US" sz="975" b="1" dirty="0">
                <a:solidFill>
                  <a:srgbClr val="55606A"/>
                </a:solidFill>
                <a:latin typeface="Microsoft YaHei UI" pitchFamily="34" charset="0"/>
                <a:ea typeface="Microsoft YaHei" pitchFamily="34" charset="-122"/>
                <a:cs typeface="Microsoft YaHei UI" pitchFamily="34" charset="-120"/>
              </a:rPr>
              <a:t>17</a:t>
            </a:fld>
            <a:endParaRPr lang="en-US" sz="975" dirty="0">
              <a:latin typeface="Microsoft YaHei UI" pitchFamily="34" charset="0"/>
              <a:ea typeface="Microsoft YaHei" pitchFamily="34" charset="-122"/>
              <a:cs typeface="Microsoft YaHei UI" pitchFamily="34" charset="-120"/>
            </a:endParaRPr>
          </a:p>
        </p:txBody>
      </p:sp>
      <p:sp>
        <p:nvSpPr>
          <p:cNvPr id="6" name="Shape 4"/>
          <p:cNvSpPr/>
          <p:nvPr/>
        </p:nvSpPr>
        <p:spPr>
          <a:xfrm>
            <a:off x="11849100" y="11239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7" name="Text 5"/>
          <p:cNvSpPr/>
          <p:nvPr/>
        </p:nvSpPr>
        <p:spPr>
          <a:xfrm rot="5400000">
            <a:off x="11696973" y="1487805"/>
            <a:ext cx="650136"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849100" y="20574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9" name="Text 7"/>
          <p:cNvSpPr/>
          <p:nvPr/>
        </p:nvSpPr>
        <p:spPr>
          <a:xfrm rot="5400000">
            <a:off x="11705982" y="2421255"/>
            <a:ext cx="632119"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b</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s</a:t>
            </a:r>
            <a:endParaRPr lang="en-US" sz="975"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849100" y="29908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1" name="Text 9"/>
          <p:cNvSpPr/>
          <p:nvPr/>
        </p:nvSpPr>
        <p:spPr>
          <a:xfrm rot="5400000">
            <a:off x="11872871" y="3354705"/>
            <a:ext cx="298340"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P</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n</a:t>
            </a:r>
            <a:endParaRPr lang="en-US" sz="97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11696700" y="392430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13" name="Text 11"/>
          <p:cNvSpPr/>
          <p:nvPr/>
        </p:nvSpPr>
        <p:spPr>
          <a:xfrm rot="5400000">
            <a:off x="11618239" y="4276725"/>
            <a:ext cx="655663"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D</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e</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l</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i</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v</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e</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r</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y</a:t>
            </a:r>
            <a:endParaRPr lang="en-US" sz="112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1849100" y="48577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5" name="Text 13"/>
          <p:cNvSpPr/>
          <p:nvPr/>
        </p:nvSpPr>
        <p:spPr>
          <a:xfrm rot="5400000">
            <a:off x="11785708" y="5221605"/>
            <a:ext cx="472667"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c</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1040270"/>
            <a:ext cx="11582400" cy="365760"/>
          </a:xfrm>
          <a:prstGeom prst="rect">
            <a:avLst/>
          </a:prstGeom>
          <a:noFill/>
          <a:ln/>
        </p:spPr>
        <p:txBody>
          <a:bodyPr wrap="none" lIns="0" tIns="0" rIns="0" bIns="0" rtlCol="0" anchor="t"/>
          <a:lstStyle/>
          <a:p>
            <a:pPr algn="l" indent="0" marL="0">
              <a:buNone/>
            </a:pPr>
            <a:r>
              <a:rPr lang="en-US" sz="2400" b="1" dirty="0">
                <a:solidFill>
                  <a:srgbClr val="0E3B53"/>
                </a:solidFill>
                <a:latin typeface="Microsoft YaHei UI" pitchFamily="34" charset="0"/>
                <a:ea typeface="Microsoft YaHei" pitchFamily="34" charset="-122"/>
                <a:cs typeface="Microsoft YaHei UI" pitchFamily="34" charset="-120"/>
              </a:rPr>
              <a:t>Itemised quote: roof and grid work priced apart</a:t>
            </a:r>
            <a:endParaRPr lang="en-US" sz="240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14363" y="1643063"/>
            <a:ext cx="10772775" cy="3990975"/>
          </a:xfrm>
          <a:prstGeom prst="roundRect">
            <a:avLst>
              <a:gd name="adj" fmla="val 2864"/>
            </a:avLst>
          </a:prstGeom>
          <a:noFill/>
          <a:ln w="9525">
            <a:solidFill>
              <a:srgbClr val="E2DDD4"/>
            </a:solidFill>
            <a:prstDash val="solid"/>
          </a:ln>
        </p:spPr>
      </p:sp>
      <p:sp>
        <p:nvSpPr>
          <p:cNvPr id="18" name="Shape 16"/>
          <p:cNvSpPr/>
          <p:nvPr/>
        </p:nvSpPr>
        <p:spPr>
          <a:xfrm>
            <a:off x="619125" y="1647825"/>
            <a:ext cx="10763250" cy="381000"/>
          </a:xfrm>
          <a:custGeom>
            <a:avLst/>
            <a:gdLst/>
            <a:ahLst/>
            <a:cxnLst/>
            <a:rect l="l" t="t" r="r" b="b"/>
            <a:pathLst>
              <a:path w="10763250" h="381000">
                <a:moveTo>
                  <a:pt x="0" y="381000"/>
                </a:moveTo>
                <a:lnTo>
                  <a:pt x="0" y="104775"/>
                </a:lnTo>
                <a:arcTo hR="104775" wR="104775" stAng="10800000" swAng="5400000"/>
                <a:lnTo>
                  <a:pt x="10658475" y="0"/>
                </a:lnTo>
                <a:arcTo hR="104775" wR="104775" stAng="16200000" swAng="5400000"/>
                <a:lnTo>
                  <a:pt x="10763250" y="381000"/>
                </a:lnTo>
                <a:close/>
              </a:path>
            </a:pathLst>
          </a:custGeom>
          <a:solidFill>
            <a:srgbClr val="F3F0EA"/>
          </a:solidFill>
          <a:ln/>
        </p:spPr>
      </p:sp>
      <p:sp>
        <p:nvSpPr>
          <p:cNvPr id="19" name="Text 17"/>
          <p:cNvSpPr/>
          <p:nvPr/>
        </p:nvSpPr>
        <p:spPr>
          <a:xfrm>
            <a:off x="876300" y="1766825"/>
            <a:ext cx="11315700" cy="148590"/>
          </a:xfrm>
          <a:prstGeom prst="rect">
            <a:avLst/>
          </a:prstGeom>
          <a:noFill/>
          <a:ln/>
        </p:spPr>
        <p:txBody>
          <a:bodyPr wrap="none" lIns="0" tIns="0" rIns="0" bIns="0" rtlCol="0" anchor="t"/>
          <a:lstStyle/>
          <a:p>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Line</a:t>
            </a:r>
            <a:endParaRPr lang="en-US" sz="975" dirty="0">
              <a:latin typeface="Microsoft YaHei UI" pitchFamily="34" charset="0"/>
              <a:ea typeface="Microsoft YaHei" pitchFamily="34" charset="-122"/>
              <a:cs typeface="Microsoft YaHei UI" pitchFamily="34" charset="-120"/>
            </a:endParaRPr>
          </a:p>
        </p:txBody>
      </p:sp>
      <p:sp>
        <p:nvSpPr>
          <p:cNvPr id="20" name="Text 18"/>
          <p:cNvSpPr/>
          <p:nvPr/>
        </p:nvSpPr>
        <p:spPr>
          <a:xfrm>
            <a:off x="3810000" y="1766825"/>
            <a:ext cx="8382000" cy="148590"/>
          </a:xfrm>
          <a:prstGeom prst="rect">
            <a:avLst/>
          </a:prstGeom>
          <a:noFill/>
          <a:ln/>
        </p:spPr>
        <p:txBody>
          <a:bodyPr wrap="none" lIns="0" tIns="0" rIns="0" bIns="0" rtlCol="0" anchor="t"/>
          <a:lstStyle/>
          <a:p>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Covers</a:t>
            </a:r>
            <a:endParaRPr lang="en-US" sz="975" dirty="0">
              <a:latin typeface="Microsoft YaHei UI" pitchFamily="34" charset="0"/>
              <a:ea typeface="Microsoft YaHei" pitchFamily="34" charset="-122"/>
              <a:cs typeface="Microsoft YaHei UI" pitchFamily="34" charset="-120"/>
            </a:endParaRPr>
          </a:p>
        </p:txBody>
      </p:sp>
      <p:sp>
        <p:nvSpPr>
          <p:cNvPr id="21" name="Text 19"/>
          <p:cNvSpPr/>
          <p:nvPr/>
        </p:nvSpPr>
        <p:spPr>
          <a:xfrm>
            <a:off x="7524750" y="1766825"/>
            <a:ext cx="4667250" cy="148590"/>
          </a:xfrm>
          <a:prstGeom prst="rect">
            <a:avLst/>
          </a:prstGeom>
          <a:noFill/>
          <a:ln/>
        </p:spPr>
        <p:txBody>
          <a:bodyPr wrap="none" lIns="0" tIns="0" rIns="0" bIns="0" rtlCol="0" anchor="t"/>
          <a:lstStyle/>
          <a:p>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Priced as</a:t>
            </a:r>
            <a:endParaRPr lang="en-US" sz="975" dirty="0">
              <a:latin typeface="Microsoft YaHei UI" pitchFamily="34" charset="0"/>
              <a:ea typeface="Microsoft YaHei" pitchFamily="34" charset="-122"/>
              <a:cs typeface="Microsoft YaHei UI" pitchFamily="34" charset="-120"/>
            </a:endParaRPr>
          </a:p>
        </p:txBody>
      </p:sp>
      <p:sp>
        <p:nvSpPr>
          <p:cNvPr id="22" name="Text 20"/>
          <p:cNvSpPr/>
          <p:nvPr/>
        </p:nvSpPr>
        <p:spPr>
          <a:xfrm>
            <a:off x="9525000" y="1766825"/>
            <a:ext cx="2667000" cy="148590"/>
          </a:xfrm>
          <a:prstGeom prst="rect">
            <a:avLst/>
          </a:prstGeom>
          <a:noFill/>
          <a:ln/>
        </p:spPr>
        <p:txBody>
          <a:bodyPr wrap="none" lIns="0" tIns="0" rIns="0" bIns="0" rtlCol="0" anchor="t"/>
          <a:lstStyle/>
          <a:p>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Amount (after the survey)</a:t>
            </a:r>
            <a:endParaRPr lang="en-US" sz="975" dirty="0">
              <a:latin typeface="Microsoft YaHei UI" pitchFamily="34" charset="0"/>
              <a:ea typeface="Microsoft YaHei" pitchFamily="34" charset="-122"/>
              <a:cs typeface="Microsoft YaHei UI" pitchFamily="34" charset="-120"/>
            </a:endParaRPr>
          </a:p>
        </p:txBody>
      </p:sp>
      <p:sp>
        <p:nvSpPr>
          <p:cNvPr id="23" name="Text 21"/>
          <p:cNvSpPr/>
          <p:nvPr/>
        </p:nvSpPr>
        <p:spPr>
          <a:xfrm>
            <a:off x="876300" y="2156989"/>
            <a:ext cx="113157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l</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i</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c</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w</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t</a:t>
            </a:r>
            <a:endParaRPr lang="en-US" sz="900" dirty="0">
              <a:latin typeface="Microsoft YaHei UI" pitchFamily="34" charset="0"/>
              <a:ea typeface="Microsoft YaHei" pitchFamily="34" charset="-122"/>
              <a:cs typeface="Microsoft YaHei UI" pitchFamily="34" charset="-120"/>
            </a:endParaRPr>
          </a:p>
        </p:txBody>
      </p:sp>
      <p:sp>
        <p:nvSpPr>
          <p:cNvPr id="24" name="Shape 22"/>
          <p:cNvSpPr/>
          <p:nvPr/>
        </p:nvSpPr>
        <p:spPr>
          <a:xfrm>
            <a:off x="954881" y="2433638"/>
            <a:ext cx="14288" cy="5358"/>
          </a:xfrm>
          <a:custGeom>
            <a:avLst/>
            <a:gdLst/>
            <a:ahLst/>
            <a:cxnLst/>
            <a:rect l="l" t="t" r="r" b="b"/>
            <a:pathLst>
              <a:path w="14288" h="5358">
                <a:moveTo>
                  <a:pt x="0" y="0"/>
                </a:moveTo>
                <a:lnTo>
                  <a:pt x="14288" y="0"/>
                </a:lnTo>
              </a:path>
            </a:pathLst>
          </a:custGeom>
          <a:noFill/>
          <a:ln w="14288">
            <a:solidFill>
              <a:srgbClr val="0E3B53"/>
            </a:solidFill>
            <a:prstDash val="solid"/>
          </a:ln>
        </p:spPr>
      </p:sp>
      <p:sp>
        <p:nvSpPr>
          <p:cNvPr id="25" name="Shape 23"/>
          <p:cNvSpPr/>
          <p:nvPr/>
        </p:nvSpPr>
        <p:spPr>
          <a:xfrm>
            <a:off x="945737" y="2519363"/>
            <a:ext cx="32576" cy="57150"/>
          </a:xfrm>
          <a:custGeom>
            <a:avLst/>
            <a:gdLst/>
            <a:ahLst/>
            <a:cxnLst/>
            <a:rect l="l" t="t" r="r" b="b"/>
            <a:pathLst>
              <a:path w="32576" h="57150">
                <a:moveTo>
                  <a:pt x="32576" y="0"/>
                </a:moveTo>
                <a:lnTo>
                  <a:pt x="0" y="57150"/>
                </a:lnTo>
              </a:path>
            </a:pathLst>
          </a:custGeom>
          <a:noFill/>
          <a:ln w="14288">
            <a:solidFill>
              <a:srgbClr val="0E3B53"/>
            </a:solidFill>
            <a:prstDash val="solid"/>
          </a:ln>
        </p:spPr>
      </p:sp>
      <p:sp>
        <p:nvSpPr>
          <p:cNvPr id="26" name="Shape 24"/>
          <p:cNvSpPr/>
          <p:nvPr/>
        </p:nvSpPr>
        <p:spPr>
          <a:xfrm>
            <a:off x="908861" y="2547938"/>
            <a:ext cx="117458" cy="28575"/>
          </a:xfrm>
          <a:custGeom>
            <a:avLst/>
            <a:gdLst/>
            <a:ahLst/>
            <a:cxnLst/>
            <a:rect l="l" t="t" r="r" b="b"/>
            <a:pathLst>
              <a:path w="117458" h="28575">
                <a:moveTo>
                  <a:pt x="117458" y="28575"/>
                </a:moveTo>
                <a:lnTo>
                  <a:pt x="106328" y="0"/>
                </a:lnTo>
                <a:lnTo>
                  <a:pt x="0" y="0"/>
                </a:lnTo>
              </a:path>
            </a:pathLst>
          </a:custGeom>
          <a:noFill/>
          <a:ln w="14288">
            <a:solidFill>
              <a:srgbClr val="0E3B53"/>
            </a:solidFill>
            <a:prstDash val="solid"/>
          </a:ln>
        </p:spPr>
      </p:sp>
      <p:sp>
        <p:nvSpPr>
          <p:cNvPr id="27" name="Shape 25"/>
          <p:cNvSpPr/>
          <p:nvPr/>
        </p:nvSpPr>
        <p:spPr>
          <a:xfrm>
            <a:off x="897731" y="2490788"/>
            <a:ext cx="5358" cy="14288"/>
          </a:xfrm>
          <a:custGeom>
            <a:avLst/>
            <a:gdLst/>
            <a:ahLst/>
            <a:cxnLst/>
            <a:rect l="l" t="t" r="r" b="b"/>
            <a:pathLst>
              <a:path w="5358" h="14288">
                <a:moveTo>
                  <a:pt x="0" y="0"/>
                </a:moveTo>
                <a:lnTo>
                  <a:pt x="0" y="14288"/>
                </a:lnTo>
              </a:path>
            </a:pathLst>
          </a:custGeom>
          <a:noFill/>
          <a:ln w="14288">
            <a:solidFill>
              <a:srgbClr val="0E3B53"/>
            </a:solidFill>
            <a:prstDash val="solid"/>
          </a:ln>
        </p:spPr>
      </p:sp>
      <p:sp>
        <p:nvSpPr>
          <p:cNvPr id="28" name="Shape 26"/>
          <p:cNvSpPr/>
          <p:nvPr/>
        </p:nvSpPr>
        <p:spPr>
          <a:xfrm>
            <a:off x="897728" y="2519362"/>
            <a:ext cx="128597" cy="57150"/>
          </a:xfrm>
          <a:custGeom>
            <a:avLst/>
            <a:gdLst/>
            <a:ahLst/>
            <a:cxnLst/>
            <a:rect l="l" t="t" r="r" b="b"/>
            <a:pathLst>
              <a:path w="128597" h="57150">
                <a:moveTo>
                  <a:pt x="23185" y="7430"/>
                </a:moveTo>
                <a:arcTo hR="14288" wR="14288" stAng="12521124" swAng="3679672"/>
                <a:lnTo>
                  <a:pt x="121447" y="0"/>
                </a:lnTo>
                <a:arcTo hR="7144" wR="7144" stAng="16196972" swAng="7222911"/>
                <a:lnTo>
                  <a:pt x="105402" y="49735"/>
                </a:lnTo>
                <a:arcTo hR="14288" wR="14288" stAng="1725044" swAng="3675917"/>
                <a:lnTo>
                  <a:pt x="7147" y="57150"/>
                </a:lnTo>
                <a:arcTo hR="7144" wR="7144" stAng="5398396" swAng="7225470"/>
                <a:close/>
              </a:path>
            </a:pathLst>
          </a:custGeom>
          <a:noFill/>
          <a:ln w="14288">
            <a:solidFill>
              <a:srgbClr val="0E3B53"/>
            </a:solidFill>
            <a:prstDash val="solid"/>
          </a:ln>
        </p:spPr>
      </p:sp>
      <p:sp>
        <p:nvSpPr>
          <p:cNvPr id="29" name="Shape 27"/>
          <p:cNvSpPr/>
          <p:nvPr/>
        </p:nvSpPr>
        <p:spPr>
          <a:xfrm>
            <a:off x="897731" y="2433638"/>
            <a:ext cx="28575" cy="28575"/>
          </a:xfrm>
          <a:custGeom>
            <a:avLst/>
            <a:gdLst/>
            <a:ahLst/>
            <a:cxnLst/>
            <a:rect l="l" t="t" r="r" b="b"/>
            <a:pathLst>
              <a:path w="28575" h="28575">
                <a:moveTo>
                  <a:pt x="28575" y="0"/>
                </a:moveTo>
                <a:arcTo hR="28575" wR="28575" stAng="0" swAng="5400000"/>
              </a:path>
            </a:pathLst>
          </a:custGeom>
          <a:noFill/>
          <a:ln w="14288">
            <a:solidFill>
              <a:srgbClr val="0E3B53"/>
            </a:solidFill>
            <a:prstDash val="solid"/>
          </a:ln>
        </p:spPr>
      </p:sp>
      <p:sp>
        <p:nvSpPr>
          <p:cNvPr id="30" name="Shape 28"/>
          <p:cNvSpPr/>
          <p:nvPr/>
        </p:nvSpPr>
        <p:spPr>
          <a:xfrm>
            <a:off x="938165" y="2474071"/>
            <a:ext cx="10073" cy="10073"/>
          </a:xfrm>
          <a:custGeom>
            <a:avLst/>
            <a:gdLst/>
            <a:ahLst/>
            <a:cxnLst/>
            <a:rect l="l" t="t" r="r" b="b"/>
            <a:pathLst>
              <a:path w="10073" h="10073">
                <a:moveTo>
                  <a:pt x="0" y="0"/>
                </a:moveTo>
                <a:lnTo>
                  <a:pt x="10073" y="10073"/>
                </a:lnTo>
              </a:path>
            </a:pathLst>
          </a:custGeom>
          <a:noFill/>
          <a:ln w="14288">
            <a:solidFill>
              <a:srgbClr val="0E3B53"/>
            </a:solidFill>
            <a:prstDash val="solid"/>
          </a:ln>
        </p:spPr>
      </p:sp>
      <p:sp>
        <p:nvSpPr>
          <p:cNvPr id="31" name="Text 29"/>
          <p:cNvSpPr/>
          <p:nvPr/>
        </p:nvSpPr>
        <p:spPr>
          <a:xfrm>
            <a:off x="1162050" y="2424773"/>
            <a:ext cx="1102995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Modules</a:t>
            </a:r>
            <a:endParaRPr lang="en-US" sz="1125" dirty="0">
              <a:latin typeface="Microsoft YaHei UI" pitchFamily="34" charset="0"/>
              <a:ea typeface="Microsoft YaHei" pitchFamily="34" charset="-122"/>
              <a:cs typeface="Microsoft YaHei UI" pitchFamily="34" charset="-120"/>
            </a:endParaRPr>
          </a:p>
        </p:txBody>
      </p:sp>
      <p:sp>
        <p:nvSpPr>
          <p:cNvPr id="32" name="Text 30"/>
          <p:cNvSpPr/>
          <p:nvPr/>
        </p:nvSpPr>
        <p:spPr>
          <a:xfrm>
            <a:off x="3810000" y="2424412"/>
            <a:ext cx="83820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Solar panels</a:t>
            </a:r>
            <a:endParaRPr lang="en-US" sz="1050" dirty="0">
              <a:latin typeface="Microsoft YaHei UI" pitchFamily="34" charset="0"/>
              <a:ea typeface="Microsoft YaHei" pitchFamily="34" charset="-122"/>
              <a:cs typeface="Microsoft YaHei UI" pitchFamily="34" charset="-120"/>
            </a:endParaRPr>
          </a:p>
        </p:txBody>
      </p:sp>
      <p:sp>
        <p:nvSpPr>
          <p:cNvPr id="33" name="Text 31"/>
          <p:cNvSpPr/>
          <p:nvPr/>
        </p:nvSpPr>
        <p:spPr>
          <a:xfrm>
            <a:off x="7524750" y="2424412"/>
            <a:ext cx="46672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RMB/W</a:t>
            </a:r>
            <a:endParaRPr lang="en-US" sz="1050" dirty="0">
              <a:latin typeface="Microsoft YaHei UI" pitchFamily="34" charset="0"/>
              <a:ea typeface="Microsoft YaHei" pitchFamily="34" charset="-122"/>
              <a:cs typeface="Microsoft YaHei UI" pitchFamily="34" charset="-120"/>
            </a:endParaRPr>
          </a:p>
        </p:txBody>
      </p:sp>
      <p:sp>
        <p:nvSpPr>
          <p:cNvPr id="34" name="Text 32"/>
          <p:cNvSpPr/>
          <p:nvPr/>
        </p:nvSpPr>
        <p:spPr>
          <a:xfrm>
            <a:off x="9525000" y="2424412"/>
            <a:ext cx="2667000" cy="160020"/>
          </a:xfrm>
          <a:prstGeom prst="rect">
            <a:avLst/>
          </a:prstGeom>
          <a:noFill/>
          <a:ln/>
        </p:spPr>
        <p:txBody>
          <a:bodyPr wrap="none" lIns="0" tIns="0" rIns="0" bIns="0" rtlCol="0" anchor="t"/>
          <a:lstStyle/>
          <a:p>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 </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 </a:t>
            </a:r>
            <a:pPr algn="l" indent="0" marL="0">
              <a:buNone/>
            </a:pPr>
            <a:r>
              <a:rPr lang="en-US" sz="1050" b="1" dirty="0">
                <a:solidFill>
                  <a:srgbClr val="737373"/>
                </a:solidFill>
                <a:latin typeface="Microsoft YaHei UI" pitchFamily="34" charset="0"/>
                <a:ea typeface="Microsoft YaHei" pitchFamily="34" charset="-122"/>
                <a:cs typeface="Microsoft YaHei UI" pitchFamily="34" charset="-120"/>
              </a:rPr>
              <a:t>—</a:t>
            </a:r>
            <a:endParaRPr lang="en-US" sz="1050" dirty="0">
              <a:latin typeface="Microsoft YaHei UI" pitchFamily="34" charset="0"/>
              <a:ea typeface="Microsoft YaHei" pitchFamily="34" charset="-122"/>
              <a:cs typeface="Microsoft YaHei UI" pitchFamily="34" charset="-120"/>
            </a:endParaRPr>
          </a:p>
        </p:txBody>
      </p:sp>
      <p:sp>
        <p:nvSpPr>
          <p:cNvPr id="35" name="Shape 33"/>
          <p:cNvSpPr/>
          <p:nvPr/>
        </p:nvSpPr>
        <p:spPr>
          <a:xfrm>
            <a:off x="628650" y="2667000"/>
            <a:ext cx="10744200" cy="9525"/>
          </a:xfrm>
          <a:prstGeom prst="rect">
            <a:avLst/>
          </a:prstGeom>
          <a:solidFill>
            <a:srgbClr val="E2DDD4"/>
          </a:solidFill>
          <a:ln/>
        </p:spPr>
      </p:sp>
      <p:sp>
        <p:nvSpPr>
          <p:cNvPr id="36" name="Shape 34"/>
          <p:cNvSpPr/>
          <p:nvPr/>
        </p:nvSpPr>
        <p:spPr>
          <a:xfrm>
            <a:off x="897707" y="2757469"/>
            <a:ext cx="128636" cy="142912"/>
          </a:xfrm>
          <a:custGeom>
            <a:avLst/>
            <a:gdLst/>
            <a:ahLst/>
            <a:cxnLst/>
            <a:rect l="l" t="t" r="r" b="b"/>
            <a:pathLst>
              <a:path w="128636" h="142912">
                <a:moveTo>
                  <a:pt x="7168" y="85744"/>
                </a:moveTo>
                <a:arcTo hR="7144" wR="7144" stAng="5388279" swAng="7754754"/>
                <a:lnTo>
                  <a:pt x="72319" y="1233"/>
                </a:lnTo>
                <a:arcTo hR="3572" wR="3572" stAng="13254236" swAng="9268521"/>
                <a:lnTo>
                  <a:pt x="64747" y="47525"/>
                </a:lnTo>
                <a:arcTo hR="7144" wR="7144" stAng="12029258" swAng="-6640439"/>
                <a:lnTo>
                  <a:pt x="121468" y="57169"/>
                </a:lnTo>
                <a:arcTo hR="7144" wR="7144" stAng="16188279" swAng="7754754"/>
                <a:lnTo>
                  <a:pt x="56317" y="141679"/>
                </a:lnTo>
                <a:arcTo hR="3572" wR="3572" stAng="2454236" swAng="9268521"/>
                <a:lnTo>
                  <a:pt x="63889" y="95388"/>
                </a:lnTo>
                <a:arcTo hR="7144" wR="7144" stAng="1229258" swAng="-6640439"/>
                <a:close/>
              </a:path>
            </a:pathLst>
          </a:custGeom>
          <a:noFill/>
          <a:ln w="14288">
            <a:solidFill>
              <a:srgbClr val="0E3B53"/>
            </a:solidFill>
            <a:prstDash val="solid"/>
          </a:ln>
        </p:spPr>
      </p:sp>
      <p:sp>
        <p:nvSpPr>
          <p:cNvPr id="37" name="Text 35"/>
          <p:cNvSpPr/>
          <p:nvPr/>
        </p:nvSpPr>
        <p:spPr>
          <a:xfrm>
            <a:off x="1162050" y="2748623"/>
            <a:ext cx="1102995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Inverters</a:t>
            </a:r>
            <a:endParaRPr lang="en-US" sz="1125" dirty="0">
              <a:latin typeface="Microsoft YaHei UI" pitchFamily="34" charset="0"/>
              <a:ea typeface="Microsoft YaHei" pitchFamily="34" charset="-122"/>
              <a:cs typeface="Microsoft YaHei UI" pitchFamily="34" charset="-120"/>
            </a:endParaRPr>
          </a:p>
        </p:txBody>
      </p:sp>
      <p:sp>
        <p:nvSpPr>
          <p:cNvPr id="38" name="Text 36"/>
          <p:cNvSpPr/>
          <p:nvPr/>
        </p:nvSpPr>
        <p:spPr>
          <a:xfrm>
            <a:off x="3810000" y="2748262"/>
            <a:ext cx="83820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String inverters</a:t>
            </a:r>
            <a:endParaRPr lang="en-US" sz="1050" dirty="0">
              <a:latin typeface="Microsoft YaHei UI" pitchFamily="34" charset="0"/>
              <a:ea typeface="Microsoft YaHei" pitchFamily="34" charset="-122"/>
              <a:cs typeface="Microsoft YaHei UI" pitchFamily="34" charset="-120"/>
            </a:endParaRPr>
          </a:p>
        </p:txBody>
      </p:sp>
      <p:sp>
        <p:nvSpPr>
          <p:cNvPr id="39" name="Text 37"/>
          <p:cNvSpPr/>
          <p:nvPr/>
        </p:nvSpPr>
        <p:spPr>
          <a:xfrm>
            <a:off x="7524750" y="2748262"/>
            <a:ext cx="46672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RMB/W</a:t>
            </a:r>
            <a:endParaRPr lang="en-US" sz="1050" dirty="0">
              <a:latin typeface="Microsoft YaHei UI" pitchFamily="34" charset="0"/>
              <a:ea typeface="Microsoft YaHei" pitchFamily="34" charset="-122"/>
              <a:cs typeface="Microsoft YaHei UI" pitchFamily="34" charset="-120"/>
            </a:endParaRPr>
          </a:p>
        </p:txBody>
      </p:sp>
      <p:sp>
        <p:nvSpPr>
          <p:cNvPr id="40" name="Text 38"/>
          <p:cNvSpPr/>
          <p:nvPr/>
        </p:nvSpPr>
        <p:spPr>
          <a:xfrm>
            <a:off x="9525000" y="2748262"/>
            <a:ext cx="2667000" cy="160020"/>
          </a:xfrm>
          <a:prstGeom prst="rect">
            <a:avLst/>
          </a:prstGeom>
          <a:noFill/>
          <a:ln/>
        </p:spPr>
        <p:txBody>
          <a:bodyPr wrap="none" lIns="0" tIns="0" rIns="0" bIns="0" rtlCol="0" anchor="t"/>
          <a:lstStyle/>
          <a:p>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 </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 </a:t>
            </a:r>
            <a:pPr algn="l" indent="0" marL="0">
              <a:buNone/>
            </a:pPr>
            <a:r>
              <a:rPr lang="en-US" sz="1050" b="1" dirty="0">
                <a:solidFill>
                  <a:srgbClr val="737373"/>
                </a:solidFill>
                <a:latin typeface="Microsoft YaHei UI" pitchFamily="34" charset="0"/>
                <a:ea typeface="Microsoft YaHei" pitchFamily="34" charset="-122"/>
                <a:cs typeface="Microsoft YaHei UI" pitchFamily="34" charset="-120"/>
              </a:rPr>
              <a:t>—</a:t>
            </a:r>
            <a:endParaRPr lang="en-US" sz="1050" dirty="0">
              <a:latin typeface="Microsoft YaHei UI" pitchFamily="34" charset="0"/>
              <a:ea typeface="Microsoft YaHei" pitchFamily="34" charset="-122"/>
              <a:cs typeface="Microsoft YaHei UI" pitchFamily="34" charset="-120"/>
            </a:endParaRPr>
          </a:p>
        </p:txBody>
      </p:sp>
      <p:sp>
        <p:nvSpPr>
          <p:cNvPr id="41" name="Shape 39"/>
          <p:cNvSpPr/>
          <p:nvPr/>
        </p:nvSpPr>
        <p:spPr>
          <a:xfrm>
            <a:off x="628650" y="2990850"/>
            <a:ext cx="10744200" cy="9525"/>
          </a:xfrm>
          <a:prstGeom prst="rect">
            <a:avLst/>
          </a:prstGeom>
          <a:solidFill>
            <a:srgbClr val="E2DDD4"/>
          </a:solidFill>
          <a:ln/>
        </p:spPr>
      </p:sp>
      <p:sp>
        <p:nvSpPr>
          <p:cNvPr id="42" name="Shape 40"/>
          <p:cNvSpPr/>
          <p:nvPr/>
        </p:nvSpPr>
        <p:spPr>
          <a:xfrm>
            <a:off x="947738" y="3095625"/>
            <a:ext cx="28575" cy="42863"/>
          </a:xfrm>
          <a:custGeom>
            <a:avLst/>
            <a:gdLst/>
            <a:ahLst/>
            <a:cxnLst/>
            <a:rect l="l" t="t" r="r" b="b"/>
            <a:pathLst>
              <a:path w="28575" h="42863">
                <a:moveTo>
                  <a:pt x="0" y="42863"/>
                </a:moveTo>
                <a:lnTo>
                  <a:pt x="0" y="7144"/>
                </a:lnTo>
                <a:arcTo hR="7144" wR="7144" stAng="10800000" swAng="5400000"/>
                <a:lnTo>
                  <a:pt x="21431" y="0"/>
                </a:lnTo>
                <a:arcTo hR="7144" wR="7144" stAng="16200000" swAng="5400000"/>
                <a:lnTo>
                  <a:pt x="28575" y="42863"/>
                </a:lnTo>
              </a:path>
            </a:pathLst>
          </a:custGeom>
          <a:noFill/>
          <a:ln w="14288">
            <a:solidFill>
              <a:srgbClr val="0E3B53"/>
            </a:solidFill>
            <a:prstDash val="solid"/>
          </a:ln>
        </p:spPr>
      </p:sp>
      <p:sp>
        <p:nvSpPr>
          <p:cNvPr id="43" name="Shape 41"/>
          <p:cNvSpPr/>
          <p:nvPr/>
        </p:nvSpPr>
        <p:spPr>
          <a:xfrm>
            <a:off x="976313" y="3109913"/>
            <a:ext cx="42863" cy="64294"/>
          </a:xfrm>
          <a:custGeom>
            <a:avLst/>
            <a:gdLst/>
            <a:ahLst/>
            <a:cxnLst/>
            <a:rect l="l" t="t" r="r" b="b"/>
            <a:pathLst>
              <a:path w="42863" h="64294">
                <a:moveTo>
                  <a:pt x="0" y="0"/>
                </a:moveTo>
                <a:arcTo hR="42863" wR="42863" stAng="16200000" swAng="5400000"/>
                <a:lnTo>
                  <a:pt x="42863" y="64294"/>
                </a:lnTo>
              </a:path>
            </a:pathLst>
          </a:custGeom>
          <a:noFill/>
          <a:ln w="14288">
            <a:solidFill>
              <a:srgbClr val="0E3B53"/>
            </a:solidFill>
            <a:prstDash val="solid"/>
          </a:ln>
        </p:spPr>
      </p:sp>
      <p:sp>
        <p:nvSpPr>
          <p:cNvPr id="44" name="Shape 42"/>
          <p:cNvSpPr/>
          <p:nvPr/>
        </p:nvSpPr>
        <p:spPr>
          <a:xfrm>
            <a:off x="904875" y="3109913"/>
            <a:ext cx="42863" cy="64294"/>
          </a:xfrm>
          <a:custGeom>
            <a:avLst/>
            <a:gdLst/>
            <a:ahLst/>
            <a:cxnLst/>
            <a:rect l="l" t="t" r="r" b="b"/>
            <a:pathLst>
              <a:path w="42863" h="64294">
                <a:moveTo>
                  <a:pt x="0" y="64294"/>
                </a:moveTo>
                <a:lnTo>
                  <a:pt x="0" y="42863"/>
                </a:lnTo>
                <a:arcTo hR="42863" wR="42863" stAng="10800000" swAng="5400000"/>
              </a:path>
            </a:pathLst>
          </a:custGeom>
          <a:noFill/>
          <a:ln w="14288">
            <a:solidFill>
              <a:srgbClr val="0E3B53"/>
            </a:solidFill>
            <a:prstDash val="solid"/>
          </a:ln>
        </p:spPr>
      </p:sp>
      <p:sp>
        <p:nvSpPr>
          <p:cNvPr id="45" name="Shape 43"/>
          <p:cNvSpPr/>
          <p:nvPr/>
        </p:nvSpPr>
        <p:spPr>
          <a:xfrm>
            <a:off x="890588" y="3174206"/>
            <a:ext cx="142875" cy="28575"/>
          </a:xfrm>
          <a:prstGeom prst="roundRect">
            <a:avLst>
              <a:gd name="adj" fmla="val 25000"/>
            </a:avLst>
          </a:prstGeom>
          <a:noFill/>
          <a:ln w="14288">
            <a:solidFill>
              <a:srgbClr val="0E3B53"/>
            </a:solidFill>
            <a:prstDash val="solid"/>
          </a:ln>
        </p:spPr>
      </p:sp>
      <p:sp>
        <p:nvSpPr>
          <p:cNvPr id="46" name="Text 44"/>
          <p:cNvSpPr/>
          <p:nvPr/>
        </p:nvSpPr>
        <p:spPr>
          <a:xfrm>
            <a:off x="1162050" y="3072473"/>
            <a:ext cx="1102995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Mounting, cabling, installation</a:t>
            </a:r>
            <a:endParaRPr lang="en-US" sz="1125" dirty="0">
              <a:latin typeface="Microsoft YaHei UI" pitchFamily="34" charset="0"/>
              <a:ea typeface="Microsoft YaHei" pitchFamily="34" charset="-122"/>
              <a:cs typeface="Microsoft YaHei UI" pitchFamily="34" charset="-120"/>
            </a:endParaRPr>
          </a:p>
        </p:txBody>
      </p:sp>
      <p:sp>
        <p:nvSpPr>
          <p:cNvPr id="47" name="Text 45"/>
          <p:cNvSpPr/>
          <p:nvPr/>
        </p:nvSpPr>
        <p:spPr>
          <a:xfrm>
            <a:off x="3810000" y="3072112"/>
            <a:ext cx="83820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Racking, DC and AC cable, site work</a:t>
            </a:r>
            <a:endParaRPr lang="en-US" sz="1050" dirty="0">
              <a:latin typeface="Microsoft YaHei UI" pitchFamily="34" charset="0"/>
              <a:ea typeface="Microsoft YaHei" pitchFamily="34" charset="-122"/>
              <a:cs typeface="Microsoft YaHei UI" pitchFamily="34" charset="-120"/>
            </a:endParaRPr>
          </a:p>
        </p:txBody>
      </p:sp>
      <p:sp>
        <p:nvSpPr>
          <p:cNvPr id="48" name="Text 46"/>
          <p:cNvSpPr/>
          <p:nvPr/>
        </p:nvSpPr>
        <p:spPr>
          <a:xfrm>
            <a:off x="7524750" y="3072112"/>
            <a:ext cx="46672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RMB/W</a:t>
            </a:r>
            <a:endParaRPr lang="en-US" sz="1050" dirty="0">
              <a:latin typeface="Microsoft YaHei UI" pitchFamily="34" charset="0"/>
              <a:ea typeface="Microsoft YaHei" pitchFamily="34" charset="-122"/>
              <a:cs typeface="Microsoft YaHei UI" pitchFamily="34" charset="-120"/>
            </a:endParaRPr>
          </a:p>
        </p:txBody>
      </p:sp>
      <p:sp>
        <p:nvSpPr>
          <p:cNvPr id="49" name="Text 47"/>
          <p:cNvSpPr/>
          <p:nvPr/>
        </p:nvSpPr>
        <p:spPr>
          <a:xfrm>
            <a:off x="9525000" y="3072112"/>
            <a:ext cx="2667000" cy="160020"/>
          </a:xfrm>
          <a:prstGeom prst="rect">
            <a:avLst/>
          </a:prstGeom>
          <a:noFill/>
          <a:ln/>
        </p:spPr>
        <p:txBody>
          <a:bodyPr wrap="none" lIns="0" tIns="0" rIns="0" bIns="0" rtlCol="0" anchor="t"/>
          <a:lstStyle/>
          <a:p>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 </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 </a:t>
            </a:r>
            <a:pPr algn="l" indent="0" marL="0">
              <a:buNone/>
            </a:pPr>
            <a:r>
              <a:rPr lang="en-US" sz="1050" b="1" dirty="0">
                <a:solidFill>
                  <a:srgbClr val="737373"/>
                </a:solidFill>
                <a:latin typeface="Microsoft YaHei UI" pitchFamily="34" charset="0"/>
                <a:ea typeface="Microsoft YaHei" pitchFamily="34" charset="-122"/>
                <a:cs typeface="Microsoft YaHei UI" pitchFamily="34" charset="-120"/>
              </a:rPr>
              <a:t>—</a:t>
            </a:r>
            <a:endParaRPr lang="en-US" sz="1050" dirty="0">
              <a:latin typeface="Microsoft YaHei UI" pitchFamily="34" charset="0"/>
              <a:ea typeface="Microsoft YaHei" pitchFamily="34" charset="-122"/>
              <a:cs typeface="Microsoft YaHei UI" pitchFamily="34" charset="-120"/>
            </a:endParaRPr>
          </a:p>
        </p:txBody>
      </p:sp>
      <p:sp>
        <p:nvSpPr>
          <p:cNvPr id="50" name="Shape 48"/>
          <p:cNvSpPr/>
          <p:nvPr/>
        </p:nvSpPr>
        <p:spPr>
          <a:xfrm>
            <a:off x="628650" y="3314700"/>
            <a:ext cx="10744200" cy="9525"/>
          </a:xfrm>
          <a:prstGeom prst="rect">
            <a:avLst/>
          </a:prstGeom>
          <a:solidFill>
            <a:srgbClr val="E2DDD4"/>
          </a:solidFill>
          <a:ln/>
        </p:spPr>
      </p:sp>
      <p:sp>
        <p:nvSpPr>
          <p:cNvPr id="51" name="Text 49"/>
          <p:cNvSpPr/>
          <p:nvPr/>
        </p:nvSpPr>
        <p:spPr>
          <a:xfrm>
            <a:off x="876300" y="3395239"/>
            <a:ext cx="113157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I</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i</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b</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y</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i</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c</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i</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i</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s</a:t>
            </a:r>
            <a:endParaRPr lang="en-US" sz="900" dirty="0">
              <a:latin typeface="Microsoft YaHei UI" pitchFamily="34" charset="0"/>
              <a:ea typeface="Microsoft YaHei" pitchFamily="34" charset="-122"/>
              <a:cs typeface="Microsoft YaHei UI" pitchFamily="34" charset="-120"/>
            </a:endParaRPr>
          </a:p>
        </p:txBody>
      </p:sp>
      <p:sp>
        <p:nvSpPr>
          <p:cNvPr id="52" name="Shape 50"/>
          <p:cNvSpPr/>
          <p:nvPr/>
        </p:nvSpPr>
        <p:spPr>
          <a:xfrm>
            <a:off x="890588" y="3671888"/>
            <a:ext cx="142875" cy="57150"/>
          </a:xfrm>
          <a:prstGeom prst="roundRect">
            <a:avLst>
              <a:gd name="adj" fmla="val 25000"/>
            </a:avLst>
          </a:prstGeom>
          <a:noFill/>
          <a:ln w="14288">
            <a:solidFill>
              <a:srgbClr val="0E3B53"/>
            </a:solidFill>
            <a:prstDash val="solid"/>
          </a:ln>
        </p:spPr>
      </p:sp>
      <p:sp>
        <p:nvSpPr>
          <p:cNvPr id="53" name="Shape 51"/>
          <p:cNvSpPr/>
          <p:nvPr/>
        </p:nvSpPr>
        <p:spPr>
          <a:xfrm>
            <a:off x="890588" y="3757613"/>
            <a:ext cx="142875" cy="57150"/>
          </a:xfrm>
          <a:prstGeom prst="roundRect">
            <a:avLst>
              <a:gd name="adj" fmla="val 25000"/>
            </a:avLst>
          </a:prstGeom>
          <a:noFill/>
          <a:ln w="14288">
            <a:solidFill>
              <a:srgbClr val="0E3B53"/>
            </a:solidFill>
            <a:prstDash val="solid"/>
          </a:ln>
        </p:spPr>
      </p:sp>
      <p:sp>
        <p:nvSpPr>
          <p:cNvPr id="54" name="Shape 52"/>
          <p:cNvSpPr/>
          <p:nvPr/>
        </p:nvSpPr>
        <p:spPr>
          <a:xfrm>
            <a:off x="919163" y="3700463"/>
            <a:ext cx="71" cy="0"/>
          </a:xfrm>
          <a:prstGeom prst="line">
            <a:avLst/>
          </a:prstGeom>
          <a:noFill/>
          <a:ln w="14288">
            <a:solidFill>
              <a:srgbClr val="0E3B53"/>
            </a:solidFill>
            <a:prstDash val="solid"/>
          </a:ln>
        </p:spPr>
      </p:sp>
      <p:sp>
        <p:nvSpPr>
          <p:cNvPr id="55" name="Shape 53"/>
          <p:cNvSpPr/>
          <p:nvPr/>
        </p:nvSpPr>
        <p:spPr>
          <a:xfrm>
            <a:off x="919163" y="3786188"/>
            <a:ext cx="71" cy="0"/>
          </a:xfrm>
          <a:prstGeom prst="line">
            <a:avLst/>
          </a:prstGeom>
          <a:noFill/>
          <a:ln w="14288">
            <a:solidFill>
              <a:srgbClr val="0E3B53"/>
            </a:solidFill>
            <a:prstDash val="solid"/>
          </a:ln>
        </p:spPr>
      </p:sp>
      <p:sp>
        <p:nvSpPr>
          <p:cNvPr id="56" name="Text 54"/>
          <p:cNvSpPr/>
          <p:nvPr/>
        </p:nvSpPr>
        <p:spPr>
          <a:xfrm>
            <a:off x="1162050" y="3663023"/>
            <a:ext cx="1102995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Primary and secondary kit</a:t>
            </a:r>
            <a:endParaRPr lang="en-US" sz="1125" dirty="0">
              <a:latin typeface="Microsoft YaHei UI" pitchFamily="34" charset="0"/>
              <a:ea typeface="Microsoft YaHei" pitchFamily="34" charset="-122"/>
              <a:cs typeface="Microsoft YaHei UI" pitchFamily="34" charset="-120"/>
            </a:endParaRPr>
          </a:p>
        </p:txBody>
      </p:sp>
      <p:sp>
        <p:nvSpPr>
          <p:cNvPr id="57" name="Text 55"/>
          <p:cNvSpPr/>
          <p:nvPr/>
        </p:nvSpPr>
        <p:spPr>
          <a:xfrm>
            <a:off x="3810000" y="3662662"/>
            <a:ext cx="83820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Transformer, switchgear, monitoring, metering</a:t>
            </a:r>
            <a:endParaRPr lang="en-US" sz="1050" dirty="0">
              <a:latin typeface="Microsoft YaHei UI" pitchFamily="34" charset="0"/>
              <a:ea typeface="Microsoft YaHei" pitchFamily="34" charset="-122"/>
              <a:cs typeface="Microsoft YaHei UI" pitchFamily="34" charset="-120"/>
            </a:endParaRPr>
          </a:p>
        </p:txBody>
      </p:sp>
      <p:sp>
        <p:nvSpPr>
          <p:cNvPr id="58" name="Text 56"/>
          <p:cNvSpPr/>
          <p:nvPr/>
        </p:nvSpPr>
        <p:spPr>
          <a:xfrm>
            <a:off x="7524750" y="3662662"/>
            <a:ext cx="46672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Per item</a:t>
            </a:r>
            <a:endParaRPr lang="en-US" sz="1050" dirty="0">
              <a:latin typeface="Microsoft YaHei UI" pitchFamily="34" charset="0"/>
              <a:ea typeface="Microsoft YaHei" pitchFamily="34" charset="-122"/>
              <a:cs typeface="Microsoft YaHei UI" pitchFamily="34" charset="-120"/>
            </a:endParaRPr>
          </a:p>
        </p:txBody>
      </p:sp>
      <p:sp>
        <p:nvSpPr>
          <p:cNvPr id="59" name="Text 57"/>
          <p:cNvSpPr/>
          <p:nvPr/>
        </p:nvSpPr>
        <p:spPr>
          <a:xfrm>
            <a:off x="9525000" y="3662662"/>
            <a:ext cx="2667000" cy="160020"/>
          </a:xfrm>
          <a:prstGeom prst="rect">
            <a:avLst/>
          </a:prstGeom>
          <a:noFill/>
          <a:ln/>
        </p:spPr>
        <p:txBody>
          <a:bodyPr wrap="none" lIns="0" tIns="0" rIns="0" bIns="0" rtlCol="0" anchor="t"/>
          <a:lstStyle/>
          <a:p>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 </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 </a:t>
            </a:r>
            <a:pPr algn="l" indent="0" marL="0">
              <a:buNone/>
            </a:pPr>
            <a:r>
              <a:rPr lang="en-US" sz="1050" b="1" dirty="0">
                <a:solidFill>
                  <a:srgbClr val="737373"/>
                </a:solidFill>
                <a:latin typeface="Microsoft YaHei UI" pitchFamily="34" charset="0"/>
                <a:ea typeface="Microsoft YaHei" pitchFamily="34" charset="-122"/>
                <a:cs typeface="Microsoft YaHei UI" pitchFamily="34" charset="-120"/>
              </a:rPr>
              <a:t>—</a:t>
            </a:r>
            <a:endParaRPr lang="en-US" sz="1050" dirty="0">
              <a:latin typeface="Microsoft YaHei UI" pitchFamily="34" charset="0"/>
              <a:ea typeface="Microsoft YaHei" pitchFamily="34" charset="-122"/>
              <a:cs typeface="Microsoft YaHei UI" pitchFamily="34" charset="-120"/>
            </a:endParaRPr>
          </a:p>
        </p:txBody>
      </p:sp>
      <p:sp>
        <p:nvSpPr>
          <p:cNvPr id="60" name="Shape 58"/>
          <p:cNvSpPr/>
          <p:nvPr/>
        </p:nvSpPr>
        <p:spPr>
          <a:xfrm>
            <a:off x="628650" y="3905250"/>
            <a:ext cx="10744200" cy="9525"/>
          </a:xfrm>
          <a:prstGeom prst="rect">
            <a:avLst/>
          </a:prstGeom>
          <a:solidFill>
            <a:srgbClr val="E2DDD4"/>
          </a:solidFill>
          <a:ln/>
        </p:spPr>
      </p:sp>
      <p:sp>
        <p:nvSpPr>
          <p:cNvPr id="61" name="Shape 59"/>
          <p:cNvSpPr/>
          <p:nvPr/>
        </p:nvSpPr>
        <p:spPr>
          <a:xfrm>
            <a:off x="897689" y="4067175"/>
            <a:ext cx="64336" cy="64336"/>
          </a:xfrm>
          <a:custGeom>
            <a:avLst/>
            <a:gdLst/>
            <a:ahLst/>
            <a:cxnLst/>
            <a:rect l="l" t="t" r="r" b="b"/>
            <a:pathLst>
              <a:path w="64336" h="64336">
                <a:moveTo>
                  <a:pt x="23616" y="59293"/>
                </a:moveTo>
                <a:arcTo hR="17145" wR="17145" stAng="8105968" swAng="-5411937"/>
                <a:lnTo>
                  <a:pt x="64336" y="42863"/>
                </a:lnTo>
                <a:lnTo>
                  <a:pt x="21473" y="0"/>
                </a:lnTo>
                <a:lnTo>
                  <a:pt x="5043" y="16431"/>
                </a:lnTo>
                <a:arcTo hR="17145" wR="17145" stAng="13505968" swAng="-5411937"/>
                <a:close/>
              </a:path>
            </a:pathLst>
          </a:custGeom>
          <a:noFill/>
          <a:ln w="14288">
            <a:solidFill>
              <a:srgbClr val="0E3B53"/>
            </a:solidFill>
            <a:prstDash val="solid"/>
          </a:ln>
        </p:spPr>
      </p:sp>
      <p:sp>
        <p:nvSpPr>
          <p:cNvPr id="62" name="Shape 60"/>
          <p:cNvSpPr/>
          <p:nvPr/>
        </p:nvSpPr>
        <p:spPr>
          <a:xfrm>
            <a:off x="890588" y="4117181"/>
            <a:ext cx="21431" cy="21431"/>
          </a:xfrm>
          <a:custGeom>
            <a:avLst/>
            <a:gdLst/>
            <a:ahLst/>
            <a:cxnLst/>
            <a:rect l="l" t="t" r="r" b="b"/>
            <a:pathLst>
              <a:path w="21431" h="21431">
                <a:moveTo>
                  <a:pt x="0" y="21431"/>
                </a:moveTo>
                <a:lnTo>
                  <a:pt x="21431" y="0"/>
                </a:lnTo>
              </a:path>
            </a:pathLst>
          </a:custGeom>
          <a:noFill/>
          <a:ln w="14288">
            <a:solidFill>
              <a:srgbClr val="0E3B53"/>
            </a:solidFill>
            <a:prstDash val="solid"/>
          </a:ln>
        </p:spPr>
      </p:sp>
      <p:sp>
        <p:nvSpPr>
          <p:cNvPr id="63" name="Shape 61"/>
          <p:cNvSpPr/>
          <p:nvPr/>
        </p:nvSpPr>
        <p:spPr>
          <a:xfrm>
            <a:off x="929878" y="4060031"/>
            <a:ext cx="17859" cy="17859"/>
          </a:xfrm>
          <a:custGeom>
            <a:avLst/>
            <a:gdLst/>
            <a:ahLst/>
            <a:cxnLst/>
            <a:rect l="l" t="t" r="r" b="b"/>
            <a:pathLst>
              <a:path w="17859" h="17859">
                <a:moveTo>
                  <a:pt x="0" y="17859"/>
                </a:moveTo>
                <a:lnTo>
                  <a:pt x="17859" y="0"/>
                </a:lnTo>
              </a:path>
            </a:pathLst>
          </a:custGeom>
          <a:noFill/>
          <a:ln w="14288">
            <a:solidFill>
              <a:srgbClr val="0E3B53"/>
            </a:solidFill>
            <a:prstDash val="solid"/>
          </a:ln>
        </p:spPr>
      </p:sp>
      <p:sp>
        <p:nvSpPr>
          <p:cNvPr id="64" name="Shape 62"/>
          <p:cNvSpPr/>
          <p:nvPr/>
        </p:nvSpPr>
        <p:spPr>
          <a:xfrm>
            <a:off x="951309" y="4081463"/>
            <a:ext cx="17859" cy="17859"/>
          </a:xfrm>
          <a:custGeom>
            <a:avLst/>
            <a:gdLst/>
            <a:ahLst/>
            <a:cxnLst/>
            <a:rect l="l" t="t" r="r" b="b"/>
            <a:pathLst>
              <a:path w="17859" h="17859">
                <a:moveTo>
                  <a:pt x="0" y="17859"/>
                </a:moveTo>
                <a:lnTo>
                  <a:pt x="17859" y="0"/>
                </a:lnTo>
              </a:path>
            </a:pathLst>
          </a:custGeom>
          <a:noFill/>
          <a:ln w="14288">
            <a:solidFill>
              <a:srgbClr val="0E3B53"/>
            </a:solidFill>
            <a:prstDash val="solid"/>
          </a:ln>
        </p:spPr>
      </p:sp>
      <p:sp>
        <p:nvSpPr>
          <p:cNvPr id="65" name="Shape 63"/>
          <p:cNvSpPr/>
          <p:nvPr/>
        </p:nvSpPr>
        <p:spPr>
          <a:xfrm>
            <a:off x="976313" y="4002881"/>
            <a:ext cx="42863" cy="57150"/>
          </a:xfrm>
          <a:custGeom>
            <a:avLst/>
            <a:gdLst/>
            <a:ahLst/>
            <a:cxnLst/>
            <a:rect l="l" t="t" r="r" b="b"/>
            <a:pathLst>
              <a:path w="42863" h="57150">
                <a:moveTo>
                  <a:pt x="28575" y="0"/>
                </a:moveTo>
                <a:lnTo>
                  <a:pt x="0" y="28575"/>
                </a:lnTo>
                <a:lnTo>
                  <a:pt x="42863" y="28575"/>
                </a:lnTo>
                <a:lnTo>
                  <a:pt x="14288" y="57150"/>
                </a:lnTo>
              </a:path>
            </a:pathLst>
          </a:custGeom>
          <a:noFill/>
          <a:ln w="14288">
            <a:solidFill>
              <a:srgbClr val="0E3B53"/>
            </a:solidFill>
            <a:prstDash val="solid"/>
          </a:ln>
        </p:spPr>
      </p:sp>
      <p:sp>
        <p:nvSpPr>
          <p:cNvPr id="66" name="Text 64"/>
          <p:cNvSpPr/>
          <p:nvPr/>
        </p:nvSpPr>
        <p:spPr>
          <a:xfrm>
            <a:off x="1162050" y="3986873"/>
            <a:ext cx="1102995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Grid connection</a:t>
            </a:r>
            <a:endParaRPr lang="en-US" sz="1125" dirty="0">
              <a:latin typeface="Microsoft YaHei UI" pitchFamily="34" charset="0"/>
              <a:ea typeface="Microsoft YaHei" pitchFamily="34" charset="-122"/>
              <a:cs typeface="Microsoft YaHei UI" pitchFamily="34" charset="-120"/>
            </a:endParaRPr>
          </a:p>
        </p:txBody>
      </p:sp>
      <p:sp>
        <p:nvSpPr>
          <p:cNvPr id="67" name="Text 65"/>
          <p:cNvSpPr/>
          <p:nvPr/>
        </p:nvSpPr>
        <p:spPr>
          <a:xfrm>
            <a:off x="3810000" y="3986512"/>
            <a:ext cx="83820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Works the grid</a:t>
            </a:r>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a:t>
            </a:r>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s opinion requires</a:t>
            </a:r>
            <a:endParaRPr lang="en-US" sz="1050" dirty="0">
              <a:latin typeface="Microsoft YaHei UI" pitchFamily="34" charset="0"/>
              <a:ea typeface="Microsoft YaHei" pitchFamily="34" charset="-122"/>
              <a:cs typeface="Microsoft YaHei UI" pitchFamily="34" charset="-120"/>
            </a:endParaRPr>
          </a:p>
        </p:txBody>
      </p:sp>
      <p:sp>
        <p:nvSpPr>
          <p:cNvPr id="68" name="Text 66"/>
          <p:cNvSpPr/>
          <p:nvPr/>
        </p:nvSpPr>
        <p:spPr>
          <a:xfrm>
            <a:off x="7524750" y="3986512"/>
            <a:ext cx="46672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Separate line</a:t>
            </a:r>
            <a:endParaRPr lang="en-US" sz="1050" dirty="0">
              <a:latin typeface="Microsoft YaHei UI" pitchFamily="34" charset="0"/>
              <a:ea typeface="Microsoft YaHei" pitchFamily="34" charset="-122"/>
              <a:cs typeface="Microsoft YaHei UI" pitchFamily="34" charset="-120"/>
            </a:endParaRPr>
          </a:p>
        </p:txBody>
      </p:sp>
      <p:sp>
        <p:nvSpPr>
          <p:cNvPr id="69" name="Text 67"/>
          <p:cNvSpPr/>
          <p:nvPr/>
        </p:nvSpPr>
        <p:spPr>
          <a:xfrm>
            <a:off x="9525000" y="3986512"/>
            <a:ext cx="2667000" cy="160020"/>
          </a:xfrm>
          <a:prstGeom prst="rect">
            <a:avLst/>
          </a:prstGeom>
          <a:noFill/>
          <a:ln/>
        </p:spPr>
        <p:txBody>
          <a:bodyPr wrap="none" lIns="0" tIns="0" rIns="0" bIns="0" rtlCol="0" anchor="t"/>
          <a:lstStyle/>
          <a:p>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 </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 </a:t>
            </a:r>
            <a:pPr algn="l" indent="0" marL="0">
              <a:buNone/>
            </a:pPr>
            <a:r>
              <a:rPr lang="en-US" sz="1050" b="1" dirty="0">
                <a:solidFill>
                  <a:srgbClr val="737373"/>
                </a:solidFill>
                <a:latin typeface="Microsoft YaHei UI" pitchFamily="34" charset="0"/>
                <a:ea typeface="Microsoft YaHei" pitchFamily="34" charset="-122"/>
                <a:cs typeface="Microsoft YaHei UI" pitchFamily="34" charset="-120"/>
              </a:rPr>
              <a:t>—</a:t>
            </a:r>
            <a:endParaRPr lang="en-US" sz="1050" dirty="0">
              <a:latin typeface="Microsoft YaHei UI" pitchFamily="34" charset="0"/>
              <a:ea typeface="Microsoft YaHei" pitchFamily="34" charset="-122"/>
              <a:cs typeface="Microsoft YaHei UI" pitchFamily="34" charset="-120"/>
            </a:endParaRPr>
          </a:p>
        </p:txBody>
      </p:sp>
      <p:sp>
        <p:nvSpPr>
          <p:cNvPr id="70" name="Shape 68"/>
          <p:cNvSpPr/>
          <p:nvPr/>
        </p:nvSpPr>
        <p:spPr>
          <a:xfrm>
            <a:off x="628650" y="4229100"/>
            <a:ext cx="10744200" cy="9525"/>
          </a:xfrm>
          <a:prstGeom prst="rect">
            <a:avLst/>
          </a:prstGeom>
          <a:solidFill>
            <a:srgbClr val="E2DDD4"/>
          </a:solidFill>
          <a:ln/>
        </p:spPr>
      </p:sp>
      <p:sp>
        <p:nvSpPr>
          <p:cNvPr id="71" name="Shape 69"/>
          <p:cNvSpPr/>
          <p:nvPr/>
        </p:nvSpPr>
        <p:spPr>
          <a:xfrm>
            <a:off x="628650" y="4229100"/>
            <a:ext cx="10744200" cy="323850"/>
          </a:xfrm>
          <a:prstGeom prst="rect">
            <a:avLst/>
          </a:prstGeom>
          <a:solidFill>
            <a:srgbClr val="F5E4E1"/>
          </a:solidFill>
          <a:ln/>
        </p:spPr>
      </p:sp>
      <p:sp>
        <p:nvSpPr>
          <p:cNvPr id="72" name="Shape 70"/>
          <p:cNvSpPr/>
          <p:nvPr/>
        </p:nvSpPr>
        <p:spPr>
          <a:xfrm>
            <a:off x="5761585" y="4276725"/>
            <a:ext cx="1276350" cy="228600"/>
          </a:xfrm>
          <a:prstGeom prst="roundRect">
            <a:avLst>
              <a:gd name="adj" fmla="val 50000"/>
            </a:avLst>
          </a:prstGeom>
          <a:solidFill>
            <a:srgbClr val="B8412C"/>
          </a:solidFill>
          <a:ln/>
        </p:spPr>
      </p:sp>
      <p:sp>
        <p:nvSpPr>
          <p:cNvPr id="73" name="Text 71"/>
          <p:cNvSpPr/>
          <p:nvPr/>
        </p:nvSpPr>
        <p:spPr>
          <a:xfrm>
            <a:off x="607520" y="4328689"/>
            <a:ext cx="1158448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UI" pitchFamily="34" charset="0"/>
                <a:ea typeface="Microsoft YaHei" pitchFamily="34" charset="-122"/>
                <a:cs typeface="Microsoft YaHei UI" pitchFamily="34" charset="-120"/>
              </a:rPr>
              <a:t>Zero if not needed</a:t>
            </a:r>
            <a:endParaRPr lang="en-US" sz="900" dirty="0">
              <a:latin typeface="Microsoft YaHei UI" pitchFamily="34" charset="0"/>
              <a:ea typeface="Microsoft YaHei" pitchFamily="34" charset="-122"/>
              <a:cs typeface="Microsoft YaHei UI" pitchFamily="34" charset="-120"/>
            </a:endParaRPr>
          </a:p>
        </p:txBody>
      </p:sp>
      <p:sp>
        <p:nvSpPr>
          <p:cNvPr id="74" name="Shape 72"/>
          <p:cNvSpPr/>
          <p:nvPr/>
        </p:nvSpPr>
        <p:spPr>
          <a:xfrm>
            <a:off x="947738" y="4391025"/>
            <a:ext cx="28575" cy="5358"/>
          </a:xfrm>
          <a:custGeom>
            <a:avLst/>
            <a:gdLst/>
            <a:ahLst/>
            <a:cxnLst/>
            <a:rect l="l" t="t" r="r" b="b"/>
            <a:pathLst>
              <a:path w="28575" h="5358">
                <a:moveTo>
                  <a:pt x="0" y="0"/>
                </a:moveTo>
                <a:lnTo>
                  <a:pt x="28575" y="0"/>
                </a:lnTo>
              </a:path>
            </a:pathLst>
          </a:custGeom>
          <a:noFill/>
          <a:ln w="14288">
            <a:solidFill>
              <a:srgbClr val="0E3B53"/>
            </a:solidFill>
            <a:prstDash val="solid"/>
          </a:ln>
        </p:spPr>
      </p:sp>
      <p:sp>
        <p:nvSpPr>
          <p:cNvPr id="75" name="Shape 73"/>
          <p:cNvSpPr/>
          <p:nvPr/>
        </p:nvSpPr>
        <p:spPr>
          <a:xfrm>
            <a:off x="947738" y="4362450"/>
            <a:ext cx="28575" cy="5358"/>
          </a:xfrm>
          <a:custGeom>
            <a:avLst/>
            <a:gdLst/>
            <a:ahLst/>
            <a:cxnLst/>
            <a:rect l="l" t="t" r="r" b="b"/>
            <a:pathLst>
              <a:path w="28575" h="5358">
                <a:moveTo>
                  <a:pt x="0" y="0"/>
                </a:moveTo>
                <a:lnTo>
                  <a:pt x="28575" y="0"/>
                </a:lnTo>
              </a:path>
            </a:pathLst>
          </a:custGeom>
          <a:noFill/>
          <a:ln w="14288">
            <a:solidFill>
              <a:srgbClr val="0E3B53"/>
            </a:solidFill>
            <a:prstDash val="solid"/>
          </a:ln>
        </p:spPr>
      </p:sp>
      <p:sp>
        <p:nvSpPr>
          <p:cNvPr id="76" name="Shape 74"/>
          <p:cNvSpPr/>
          <p:nvPr/>
        </p:nvSpPr>
        <p:spPr>
          <a:xfrm>
            <a:off x="947738" y="4419600"/>
            <a:ext cx="28575" cy="35719"/>
          </a:xfrm>
          <a:custGeom>
            <a:avLst/>
            <a:gdLst/>
            <a:ahLst/>
            <a:cxnLst/>
            <a:rect l="l" t="t" r="r" b="b"/>
            <a:pathLst>
              <a:path w="28575" h="35719">
                <a:moveTo>
                  <a:pt x="28575" y="35719"/>
                </a:moveTo>
                <a:lnTo>
                  <a:pt x="28575" y="14288"/>
                </a:lnTo>
                <a:arcTo hR="14288" wR="14288" stAng="0" swAng="-10800000"/>
                <a:lnTo>
                  <a:pt x="0" y="35719"/>
                </a:lnTo>
              </a:path>
            </a:pathLst>
          </a:custGeom>
          <a:noFill/>
          <a:ln w="14288">
            <a:solidFill>
              <a:srgbClr val="0E3B53"/>
            </a:solidFill>
            <a:prstDash val="solid"/>
          </a:ln>
        </p:spPr>
      </p:sp>
      <p:sp>
        <p:nvSpPr>
          <p:cNvPr id="77" name="Shape 75"/>
          <p:cNvSpPr/>
          <p:nvPr/>
        </p:nvSpPr>
        <p:spPr>
          <a:xfrm>
            <a:off x="890588" y="4355306"/>
            <a:ext cx="142875" cy="100013"/>
          </a:xfrm>
          <a:custGeom>
            <a:avLst/>
            <a:gdLst/>
            <a:ahLst/>
            <a:cxnLst/>
            <a:rect l="l" t="t" r="r" b="b"/>
            <a:pathLst>
              <a:path w="142875" h="100013">
                <a:moveTo>
                  <a:pt x="28575" y="21431"/>
                </a:moveTo>
                <a:lnTo>
                  <a:pt x="14288" y="21431"/>
                </a:lnTo>
                <a:arcTo hR="14288" wR="14288" stAng="16200000" swAng="-5400000"/>
                <a:lnTo>
                  <a:pt x="0" y="85725"/>
                </a:lnTo>
                <a:arcTo hR="14288" wR="14288" stAng="10800000" swAng="-5400000"/>
                <a:lnTo>
                  <a:pt x="128588" y="100013"/>
                </a:lnTo>
                <a:arcTo hR="14288" wR="14288" stAng="5400000" swAng="-5400000"/>
                <a:lnTo>
                  <a:pt x="142875" y="14288"/>
                </a:lnTo>
                <a:arcTo hR="14288" wR="14288" stAng="0" swAng="-5400000"/>
                <a:lnTo>
                  <a:pt x="114300" y="0"/>
                </a:lnTo>
              </a:path>
            </a:pathLst>
          </a:custGeom>
          <a:noFill/>
          <a:ln w="14288">
            <a:solidFill>
              <a:srgbClr val="0E3B53"/>
            </a:solidFill>
            <a:prstDash val="solid"/>
          </a:ln>
        </p:spPr>
      </p:sp>
      <p:sp>
        <p:nvSpPr>
          <p:cNvPr id="78" name="Shape 76"/>
          <p:cNvSpPr/>
          <p:nvPr/>
        </p:nvSpPr>
        <p:spPr>
          <a:xfrm>
            <a:off x="919163" y="4326731"/>
            <a:ext cx="85725" cy="128588"/>
          </a:xfrm>
          <a:custGeom>
            <a:avLst/>
            <a:gdLst/>
            <a:ahLst/>
            <a:cxnLst/>
            <a:rect l="l" t="t" r="r" b="b"/>
            <a:pathLst>
              <a:path w="85725" h="128588">
                <a:moveTo>
                  <a:pt x="0" y="128588"/>
                </a:moveTo>
                <a:lnTo>
                  <a:pt x="0" y="14288"/>
                </a:lnTo>
                <a:arcTo hR="14288" wR="14288" stAng="10800000" swAng="5400000"/>
                <a:lnTo>
                  <a:pt x="71438" y="0"/>
                </a:lnTo>
                <a:arcTo hR="14288" wR="14288" stAng="16200000" swAng="5400000"/>
                <a:lnTo>
                  <a:pt x="85725" y="128588"/>
                </a:lnTo>
              </a:path>
            </a:pathLst>
          </a:custGeom>
          <a:noFill/>
          <a:ln w="14288">
            <a:solidFill>
              <a:srgbClr val="0E3B53"/>
            </a:solidFill>
            <a:prstDash val="solid"/>
          </a:ln>
        </p:spPr>
      </p:sp>
      <p:sp>
        <p:nvSpPr>
          <p:cNvPr id="79" name="Text 77"/>
          <p:cNvSpPr/>
          <p:nvPr/>
        </p:nvSpPr>
        <p:spPr>
          <a:xfrm>
            <a:off x="1162050" y="4310723"/>
            <a:ext cx="1102995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Roof strengthening</a:t>
            </a:r>
            <a:endParaRPr lang="en-US" sz="1125" dirty="0">
              <a:latin typeface="Microsoft YaHei UI" pitchFamily="34" charset="0"/>
              <a:ea typeface="Microsoft YaHei" pitchFamily="34" charset="-122"/>
              <a:cs typeface="Microsoft YaHei UI" pitchFamily="34" charset="-120"/>
            </a:endParaRPr>
          </a:p>
        </p:txBody>
      </p:sp>
      <p:sp>
        <p:nvSpPr>
          <p:cNvPr id="80" name="Text 78"/>
          <p:cNvSpPr/>
          <p:nvPr/>
        </p:nvSpPr>
        <p:spPr>
          <a:xfrm>
            <a:off x="3810000" y="4310362"/>
            <a:ext cx="83820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As the structural check finds</a:t>
            </a:r>
            <a:endParaRPr lang="en-US" sz="1050" dirty="0">
              <a:latin typeface="Microsoft YaHei UI" pitchFamily="34" charset="0"/>
              <a:ea typeface="Microsoft YaHei" pitchFamily="34" charset="-122"/>
              <a:cs typeface="Microsoft YaHei UI" pitchFamily="34" charset="-120"/>
            </a:endParaRPr>
          </a:p>
        </p:txBody>
      </p:sp>
      <p:sp>
        <p:nvSpPr>
          <p:cNvPr id="81" name="Text 79"/>
          <p:cNvSpPr/>
          <p:nvPr/>
        </p:nvSpPr>
        <p:spPr>
          <a:xfrm>
            <a:off x="7524750" y="4310362"/>
            <a:ext cx="46672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Separate line</a:t>
            </a:r>
            <a:endParaRPr lang="en-US" sz="1050" dirty="0">
              <a:latin typeface="Microsoft YaHei UI" pitchFamily="34" charset="0"/>
              <a:ea typeface="Microsoft YaHei" pitchFamily="34" charset="-122"/>
              <a:cs typeface="Microsoft YaHei UI" pitchFamily="34" charset="-120"/>
            </a:endParaRPr>
          </a:p>
        </p:txBody>
      </p:sp>
      <p:sp>
        <p:nvSpPr>
          <p:cNvPr id="82" name="Text 80"/>
          <p:cNvSpPr/>
          <p:nvPr/>
        </p:nvSpPr>
        <p:spPr>
          <a:xfrm>
            <a:off x="9525000" y="4310362"/>
            <a:ext cx="2667000" cy="160020"/>
          </a:xfrm>
          <a:prstGeom prst="rect">
            <a:avLst/>
          </a:prstGeom>
          <a:noFill/>
          <a:ln/>
        </p:spPr>
        <p:txBody>
          <a:bodyPr wrap="none" lIns="0" tIns="0" rIns="0" bIns="0" rtlCol="0" anchor="t"/>
          <a:lstStyle/>
          <a:p>
            <a:pPr algn="l" indent="0" marL="0">
              <a:buNone/>
            </a:pPr>
            <a:r>
              <a:rPr lang="en-US" sz="1050" b="1" spc="300" kern="0" dirty="0">
                <a:solidFill>
                  <a:srgbClr val="626363"/>
                </a:solidFill>
                <a:latin typeface="Microsoft YaHei UI" pitchFamily="34" charset="0"/>
                <a:ea typeface="Microsoft YaHei" pitchFamily="34" charset="-122"/>
                <a:cs typeface="Microsoft YaHei UI" pitchFamily="34" charset="-120"/>
              </a:rPr>
              <a:t>—</a:t>
            </a:r>
            <a:pPr algn="l" indent="0" marL="0">
              <a:buNone/>
            </a:pPr>
            <a:r>
              <a:rPr lang="en-US" sz="1050" b="1" spc="300" kern="0" dirty="0">
                <a:solidFill>
                  <a:srgbClr val="626363"/>
                </a:solidFill>
                <a:latin typeface="Microsoft YaHei UI" pitchFamily="34" charset="0"/>
                <a:ea typeface="Microsoft YaHei" pitchFamily="34" charset="-122"/>
                <a:cs typeface="Microsoft YaHei UI" pitchFamily="34" charset="-120"/>
              </a:rPr>
              <a:t> </a:t>
            </a:r>
            <a:pPr algn="l" indent="0" marL="0">
              <a:buNone/>
            </a:pPr>
            <a:r>
              <a:rPr lang="en-US" sz="1050" b="1" spc="300" kern="0" dirty="0">
                <a:solidFill>
                  <a:srgbClr val="626363"/>
                </a:solidFill>
                <a:latin typeface="Microsoft YaHei UI" pitchFamily="34" charset="0"/>
                <a:ea typeface="Microsoft YaHei" pitchFamily="34" charset="-122"/>
                <a:cs typeface="Microsoft YaHei UI" pitchFamily="34" charset="-120"/>
              </a:rPr>
              <a:t>—</a:t>
            </a:r>
            <a:pPr algn="l" indent="0" marL="0">
              <a:buNone/>
            </a:pPr>
            <a:r>
              <a:rPr lang="en-US" sz="1050" b="1" spc="300" kern="0" dirty="0">
                <a:solidFill>
                  <a:srgbClr val="626363"/>
                </a:solidFill>
                <a:latin typeface="Microsoft YaHei UI" pitchFamily="34" charset="0"/>
                <a:ea typeface="Microsoft YaHei" pitchFamily="34" charset="-122"/>
                <a:cs typeface="Microsoft YaHei UI" pitchFamily="34" charset="-120"/>
              </a:rPr>
              <a:t> </a:t>
            </a:r>
            <a:pPr algn="l" indent="0" marL="0">
              <a:buNone/>
            </a:pPr>
            <a:r>
              <a:rPr lang="en-US" sz="1050" b="1" dirty="0">
                <a:solidFill>
                  <a:srgbClr val="626363"/>
                </a:solidFill>
                <a:latin typeface="Microsoft YaHei UI" pitchFamily="34" charset="0"/>
                <a:ea typeface="Microsoft YaHei" pitchFamily="34" charset="-122"/>
                <a:cs typeface="Microsoft YaHei UI" pitchFamily="34" charset="-120"/>
              </a:rPr>
              <a:t>—</a:t>
            </a:r>
            <a:endParaRPr lang="en-US" sz="1050" dirty="0">
              <a:latin typeface="Microsoft YaHei UI" pitchFamily="34" charset="0"/>
              <a:ea typeface="Microsoft YaHei" pitchFamily="34" charset="-122"/>
              <a:cs typeface="Microsoft YaHei UI" pitchFamily="34" charset="-120"/>
            </a:endParaRPr>
          </a:p>
        </p:txBody>
      </p:sp>
      <p:sp>
        <p:nvSpPr>
          <p:cNvPr id="83" name="Shape 81"/>
          <p:cNvSpPr/>
          <p:nvPr/>
        </p:nvSpPr>
        <p:spPr>
          <a:xfrm>
            <a:off x="628650" y="4552950"/>
            <a:ext cx="10744200" cy="9525"/>
          </a:xfrm>
          <a:prstGeom prst="rect">
            <a:avLst/>
          </a:prstGeom>
          <a:solidFill>
            <a:srgbClr val="E2DDD4"/>
          </a:solidFill>
          <a:ln/>
        </p:spPr>
      </p:sp>
      <p:sp>
        <p:nvSpPr>
          <p:cNvPr id="84" name="Shape 82"/>
          <p:cNvSpPr/>
          <p:nvPr/>
        </p:nvSpPr>
        <p:spPr>
          <a:xfrm>
            <a:off x="947738" y="4707731"/>
            <a:ext cx="5358" cy="50006"/>
          </a:xfrm>
          <a:custGeom>
            <a:avLst/>
            <a:gdLst/>
            <a:ahLst/>
            <a:cxnLst/>
            <a:rect l="l" t="t" r="r" b="b"/>
            <a:pathLst>
              <a:path w="5358" h="50006">
                <a:moveTo>
                  <a:pt x="0" y="50006"/>
                </a:moveTo>
                <a:lnTo>
                  <a:pt x="0" y="0"/>
                </a:lnTo>
              </a:path>
            </a:pathLst>
          </a:custGeom>
          <a:noFill/>
          <a:ln w="14288">
            <a:solidFill>
              <a:srgbClr val="0E3B53"/>
            </a:solidFill>
            <a:prstDash val="solid"/>
          </a:ln>
        </p:spPr>
      </p:sp>
      <p:sp>
        <p:nvSpPr>
          <p:cNvPr id="85" name="Shape 83"/>
          <p:cNvSpPr/>
          <p:nvPr/>
        </p:nvSpPr>
        <p:spPr>
          <a:xfrm>
            <a:off x="897731" y="4643441"/>
            <a:ext cx="128595" cy="35715"/>
          </a:xfrm>
          <a:custGeom>
            <a:avLst/>
            <a:gdLst/>
            <a:ahLst/>
            <a:cxnLst/>
            <a:rect l="l" t="t" r="r" b="b"/>
            <a:pathLst>
              <a:path w="128595" h="35715">
                <a:moveTo>
                  <a:pt x="58000" y="1461"/>
                </a:moveTo>
                <a:arcTo hR="14288" wR="14288" stAng="14631853" swAng="3136294"/>
                <a:lnTo>
                  <a:pt x="126594" y="28936"/>
                </a:lnTo>
                <a:arcTo hR="3572" wR="3572" stAng="17766200" swAng="9240706"/>
                <a:lnTo>
                  <a:pt x="3572" y="35715"/>
                </a:lnTo>
                <a:arcTo hR="3572" wR="3572" stAng="5399984" swAng="9233800"/>
                <a:close/>
              </a:path>
            </a:pathLst>
          </a:custGeom>
          <a:noFill/>
          <a:ln w="14288">
            <a:solidFill>
              <a:srgbClr val="0E3B53"/>
            </a:solidFill>
            <a:prstDash val="solid"/>
          </a:ln>
        </p:spPr>
      </p:sp>
      <p:sp>
        <p:nvSpPr>
          <p:cNvPr id="86" name="Shape 84"/>
          <p:cNvSpPr/>
          <p:nvPr/>
        </p:nvSpPr>
        <p:spPr>
          <a:xfrm>
            <a:off x="976313" y="4707731"/>
            <a:ext cx="5358" cy="50006"/>
          </a:xfrm>
          <a:custGeom>
            <a:avLst/>
            <a:gdLst/>
            <a:ahLst/>
            <a:cxnLst/>
            <a:rect l="l" t="t" r="r" b="b"/>
            <a:pathLst>
              <a:path w="5358" h="50006">
                <a:moveTo>
                  <a:pt x="0" y="50006"/>
                </a:moveTo>
                <a:lnTo>
                  <a:pt x="0" y="0"/>
                </a:lnTo>
              </a:path>
            </a:pathLst>
          </a:custGeom>
          <a:noFill/>
          <a:ln w="14288">
            <a:solidFill>
              <a:srgbClr val="0E3B53"/>
            </a:solidFill>
            <a:prstDash val="solid"/>
          </a:ln>
        </p:spPr>
      </p:sp>
      <p:sp>
        <p:nvSpPr>
          <p:cNvPr id="87" name="Shape 85"/>
          <p:cNvSpPr/>
          <p:nvPr/>
        </p:nvSpPr>
        <p:spPr>
          <a:xfrm>
            <a:off x="1004888" y="4707731"/>
            <a:ext cx="5358" cy="50006"/>
          </a:xfrm>
          <a:custGeom>
            <a:avLst/>
            <a:gdLst/>
            <a:ahLst/>
            <a:cxnLst/>
            <a:rect l="l" t="t" r="r" b="b"/>
            <a:pathLst>
              <a:path w="5358" h="50006">
                <a:moveTo>
                  <a:pt x="0" y="50006"/>
                </a:moveTo>
                <a:lnTo>
                  <a:pt x="0" y="0"/>
                </a:lnTo>
              </a:path>
            </a:pathLst>
          </a:custGeom>
          <a:noFill/>
          <a:ln w="14288">
            <a:solidFill>
              <a:srgbClr val="0E3B53"/>
            </a:solidFill>
            <a:prstDash val="solid"/>
          </a:ln>
        </p:spPr>
      </p:sp>
      <p:sp>
        <p:nvSpPr>
          <p:cNvPr id="88" name="Shape 86"/>
          <p:cNvSpPr/>
          <p:nvPr/>
        </p:nvSpPr>
        <p:spPr>
          <a:xfrm>
            <a:off x="897731" y="4786313"/>
            <a:ext cx="128588" cy="5358"/>
          </a:xfrm>
          <a:custGeom>
            <a:avLst/>
            <a:gdLst/>
            <a:ahLst/>
            <a:cxnLst/>
            <a:rect l="l" t="t" r="r" b="b"/>
            <a:pathLst>
              <a:path w="128588" h="5358">
                <a:moveTo>
                  <a:pt x="0" y="0"/>
                </a:moveTo>
                <a:lnTo>
                  <a:pt x="128588" y="0"/>
                </a:lnTo>
              </a:path>
            </a:pathLst>
          </a:custGeom>
          <a:noFill/>
          <a:ln w="14288">
            <a:solidFill>
              <a:srgbClr val="0E3B53"/>
            </a:solidFill>
            <a:prstDash val="solid"/>
          </a:ln>
        </p:spPr>
      </p:sp>
      <p:sp>
        <p:nvSpPr>
          <p:cNvPr id="89" name="Shape 87"/>
          <p:cNvSpPr/>
          <p:nvPr/>
        </p:nvSpPr>
        <p:spPr>
          <a:xfrm>
            <a:off x="919163" y="4707731"/>
            <a:ext cx="5358" cy="50006"/>
          </a:xfrm>
          <a:custGeom>
            <a:avLst/>
            <a:gdLst/>
            <a:ahLst/>
            <a:cxnLst/>
            <a:rect l="l" t="t" r="r" b="b"/>
            <a:pathLst>
              <a:path w="5358" h="50006">
                <a:moveTo>
                  <a:pt x="0" y="50006"/>
                </a:moveTo>
                <a:lnTo>
                  <a:pt x="0" y="0"/>
                </a:lnTo>
              </a:path>
            </a:pathLst>
          </a:custGeom>
          <a:noFill/>
          <a:ln w="14288">
            <a:solidFill>
              <a:srgbClr val="0E3B53"/>
            </a:solidFill>
            <a:prstDash val="solid"/>
          </a:ln>
        </p:spPr>
      </p:sp>
      <p:sp>
        <p:nvSpPr>
          <p:cNvPr id="90" name="Text 88"/>
          <p:cNvSpPr/>
          <p:nvPr/>
        </p:nvSpPr>
        <p:spPr>
          <a:xfrm>
            <a:off x="1162050" y="4634573"/>
            <a:ext cx="1102995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Roof rent and management</a:t>
            </a:r>
            <a:endParaRPr lang="en-US" sz="1125" dirty="0">
              <a:latin typeface="Microsoft YaHei UI" pitchFamily="34" charset="0"/>
              <a:ea typeface="Microsoft YaHei" pitchFamily="34" charset="-122"/>
              <a:cs typeface="Microsoft YaHei UI" pitchFamily="34" charset="-120"/>
            </a:endParaRPr>
          </a:p>
        </p:txBody>
      </p:sp>
      <p:sp>
        <p:nvSpPr>
          <p:cNvPr id="91" name="Text 89"/>
          <p:cNvSpPr/>
          <p:nvPr/>
        </p:nvSpPr>
        <p:spPr>
          <a:xfrm>
            <a:off x="3810000" y="4634212"/>
            <a:ext cx="83820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Rent for a roof not owned, design, permits</a:t>
            </a:r>
            <a:endParaRPr lang="en-US" sz="1050" dirty="0">
              <a:latin typeface="Microsoft YaHei UI" pitchFamily="34" charset="0"/>
              <a:ea typeface="Microsoft YaHei" pitchFamily="34" charset="-122"/>
              <a:cs typeface="Microsoft YaHei UI" pitchFamily="34" charset="-120"/>
            </a:endParaRPr>
          </a:p>
        </p:txBody>
      </p:sp>
      <p:sp>
        <p:nvSpPr>
          <p:cNvPr id="92" name="Text 90"/>
          <p:cNvSpPr/>
          <p:nvPr/>
        </p:nvSpPr>
        <p:spPr>
          <a:xfrm>
            <a:off x="7524750" y="4634212"/>
            <a:ext cx="46672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Per year, per item</a:t>
            </a:r>
            <a:endParaRPr lang="en-US" sz="1050" dirty="0">
              <a:latin typeface="Microsoft YaHei UI" pitchFamily="34" charset="0"/>
              <a:ea typeface="Microsoft YaHei" pitchFamily="34" charset="-122"/>
              <a:cs typeface="Microsoft YaHei UI" pitchFamily="34" charset="-120"/>
            </a:endParaRPr>
          </a:p>
        </p:txBody>
      </p:sp>
      <p:sp>
        <p:nvSpPr>
          <p:cNvPr id="93" name="Text 91"/>
          <p:cNvSpPr/>
          <p:nvPr/>
        </p:nvSpPr>
        <p:spPr>
          <a:xfrm>
            <a:off x="9525000" y="4634212"/>
            <a:ext cx="2667000" cy="160020"/>
          </a:xfrm>
          <a:prstGeom prst="rect">
            <a:avLst/>
          </a:prstGeom>
          <a:noFill/>
          <a:ln/>
        </p:spPr>
        <p:txBody>
          <a:bodyPr wrap="none" lIns="0" tIns="0" rIns="0" bIns="0" rtlCol="0" anchor="t"/>
          <a:lstStyle/>
          <a:p>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 </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 </a:t>
            </a:r>
            <a:pPr algn="l" indent="0" marL="0">
              <a:buNone/>
            </a:pPr>
            <a:r>
              <a:rPr lang="en-US" sz="1050" b="1" dirty="0">
                <a:solidFill>
                  <a:srgbClr val="737373"/>
                </a:solidFill>
                <a:latin typeface="Microsoft YaHei UI" pitchFamily="34" charset="0"/>
                <a:ea typeface="Microsoft YaHei" pitchFamily="34" charset="-122"/>
                <a:cs typeface="Microsoft YaHei UI" pitchFamily="34" charset="-120"/>
              </a:rPr>
              <a:t>—</a:t>
            </a:r>
            <a:endParaRPr lang="en-US" sz="1050" dirty="0">
              <a:latin typeface="Microsoft YaHei UI" pitchFamily="34" charset="0"/>
              <a:ea typeface="Microsoft YaHei" pitchFamily="34" charset="-122"/>
              <a:cs typeface="Microsoft YaHei UI" pitchFamily="34" charset="-120"/>
            </a:endParaRPr>
          </a:p>
        </p:txBody>
      </p:sp>
      <p:sp>
        <p:nvSpPr>
          <p:cNvPr id="94" name="Shape 92"/>
          <p:cNvSpPr/>
          <p:nvPr/>
        </p:nvSpPr>
        <p:spPr>
          <a:xfrm>
            <a:off x="628650" y="4876800"/>
            <a:ext cx="10744200" cy="9525"/>
          </a:xfrm>
          <a:prstGeom prst="rect">
            <a:avLst/>
          </a:prstGeom>
          <a:solidFill>
            <a:srgbClr val="E2DDD4"/>
          </a:solidFill>
          <a:ln/>
        </p:spPr>
      </p:sp>
      <p:sp>
        <p:nvSpPr>
          <p:cNvPr id="95" name="Text 93"/>
          <p:cNvSpPr/>
          <p:nvPr/>
        </p:nvSpPr>
        <p:spPr>
          <a:xfrm>
            <a:off x="876300" y="4957339"/>
            <a:ext cx="113157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i</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96" name="Shape 94"/>
          <p:cNvSpPr/>
          <p:nvPr/>
        </p:nvSpPr>
        <p:spPr>
          <a:xfrm>
            <a:off x="933450" y="5269706"/>
            <a:ext cx="28575" cy="71438"/>
          </a:xfrm>
          <a:custGeom>
            <a:avLst/>
            <a:gdLst/>
            <a:ahLst/>
            <a:cxnLst/>
            <a:rect l="l" t="t" r="r" b="b"/>
            <a:pathLst>
              <a:path w="28575" h="71438">
                <a:moveTo>
                  <a:pt x="21431" y="0"/>
                </a:moveTo>
                <a:lnTo>
                  <a:pt x="0" y="35719"/>
                </a:lnTo>
                <a:lnTo>
                  <a:pt x="28575" y="35719"/>
                </a:lnTo>
                <a:lnTo>
                  <a:pt x="7144" y="71438"/>
                </a:lnTo>
              </a:path>
            </a:pathLst>
          </a:custGeom>
          <a:noFill/>
          <a:ln w="14288">
            <a:solidFill>
              <a:srgbClr val="0E3B53"/>
            </a:solidFill>
            <a:prstDash val="solid"/>
          </a:ln>
        </p:spPr>
      </p:sp>
      <p:sp>
        <p:nvSpPr>
          <p:cNvPr id="97" name="Shape 95"/>
          <p:cNvSpPr/>
          <p:nvPr/>
        </p:nvSpPr>
        <p:spPr>
          <a:xfrm>
            <a:off x="969633" y="5262563"/>
            <a:ext cx="35254" cy="85725"/>
          </a:xfrm>
          <a:custGeom>
            <a:avLst/>
            <a:gdLst/>
            <a:ahLst/>
            <a:cxnLst/>
            <a:rect l="l" t="t" r="r" b="b"/>
            <a:pathLst>
              <a:path w="35254" h="85725">
                <a:moveTo>
                  <a:pt x="12794" y="0"/>
                </a:moveTo>
                <a:lnTo>
                  <a:pt x="20967" y="0"/>
                </a:lnTo>
                <a:arcTo hR="14288" wR="14288" stAng="16200000" swAng="5400000"/>
                <a:lnTo>
                  <a:pt x="35254" y="71438"/>
                </a:lnTo>
                <a:arcTo hR="14288" wR="14288" stAng="0" swAng="5400000"/>
                <a:lnTo>
                  <a:pt x="0" y="85725"/>
                </a:lnTo>
              </a:path>
            </a:pathLst>
          </a:custGeom>
          <a:noFill/>
          <a:ln w="14288">
            <a:solidFill>
              <a:srgbClr val="0E3B53"/>
            </a:solidFill>
            <a:prstDash val="solid"/>
          </a:ln>
        </p:spPr>
      </p:sp>
      <p:sp>
        <p:nvSpPr>
          <p:cNvPr id="98" name="Shape 96"/>
          <p:cNvSpPr/>
          <p:nvPr/>
        </p:nvSpPr>
        <p:spPr>
          <a:xfrm>
            <a:off x="1033463" y="5291138"/>
            <a:ext cx="5358" cy="28575"/>
          </a:xfrm>
          <a:custGeom>
            <a:avLst/>
            <a:gdLst/>
            <a:ahLst/>
            <a:cxnLst/>
            <a:rect l="l" t="t" r="r" b="b"/>
            <a:pathLst>
              <a:path w="5358" h="28575">
                <a:moveTo>
                  <a:pt x="0" y="28575"/>
                </a:moveTo>
                <a:lnTo>
                  <a:pt x="0" y="0"/>
                </a:lnTo>
              </a:path>
            </a:pathLst>
          </a:custGeom>
          <a:noFill/>
          <a:ln w="14288">
            <a:solidFill>
              <a:srgbClr val="0E3B53"/>
            </a:solidFill>
            <a:prstDash val="solid"/>
          </a:ln>
        </p:spPr>
      </p:sp>
      <p:sp>
        <p:nvSpPr>
          <p:cNvPr id="99" name="Shape 97"/>
          <p:cNvSpPr/>
          <p:nvPr/>
        </p:nvSpPr>
        <p:spPr>
          <a:xfrm>
            <a:off x="890588" y="5262563"/>
            <a:ext cx="35262" cy="85725"/>
          </a:xfrm>
          <a:custGeom>
            <a:avLst/>
            <a:gdLst/>
            <a:ahLst/>
            <a:cxnLst/>
            <a:rect l="l" t="t" r="r" b="b"/>
            <a:pathLst>
              <a:path w="35262" h="85725">
                <a:moveTo>
                  <a:pt x="22431" y="85725"/>
                </a:moveTo>
                <a:lnTo>
                  <a:pt x="14288" y="85725"/>
                </a:lnTo>
                <a:arcTo hR="14288" wR="14288" stAng="5400000" swAng="5400000"/>
                <a:lnTo>
                  <a:pt x="0" y="14288"/>
                </a:lnTo>
                <a:arcTo hR="14288" wR="14288" stAng="10800000" swAng="5400000"/>
                <a:lnTo>
                  <a:pt x="35262" y="0"/>
                </a:lnTo>
              </a:path>
            </a:pathLst>
          </a:custGeom>
          <a:noFill/>
          <a:ln w="14288">
            <a:solidFill>
              <a:srgbClr val="0E3B53"/>
            </a:solidFill>
            <a:prstDash val="solid"/>
          </a:ln>
        </p:spPr>
      </p:sp>
      <p:sp>
        <p:nvSpPr>
          <p:cNvPr id="100" name="Text 98"/>
          <p:cNvSpPr/>
          <p:nvPr/>
        </p:nvSpPr>
        <p:spPr>
          <a:xfrm>
            <a:off x="1162050" y="5225123"/>
            <a:ext cx="1102995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Storage</a:t>
            </a:r>
            <a:endParaRPr lang="en-US" sz="1125" dirty="0">
              <a:latin typeface="Microsoft YaHei UI" pitchFamily="34" charset="0"/>
              <a:ea typeface="Microsoft YaHei" pitchFamily="34" charset="-122"/>
              <a:cs typeface="Microsoft YaHei UI" pitchFamily="34" charset="-120"/>
            </a:endParaRPr>
          </a:p>
        </p:txBody>
      </p:sp>
      <p:sp>
        <p:nvSpPr>
          <p:cNvPr id="101" name="Text 99"/>
          <p:cNvSpPr/>
          <p:nvPr/>
        </p:nvSpPr>
        <p:spPr>
          <a:xfrm>
            <a:off x="3810000" y="5224762"/>
            <a:ext cx="8382000" cy="160020"/>
          </a:xfrm>
          <a:prstGeom prst="rect">
            <a:avLst/>
          </a:prstGeom>
          <a:noFill/>
          <a:ln/>
        </p:spPr>
        <p:txBody>
          <a:bodyPr wrap="none" lIns="0" tIns="0" rIns="0" bIns="0" rtlCol="0" anchor="t"/>
          <a:lstStyle/>
          <a:p>
            <a:pPr algn="l" indent="0" marL="0">
              <a:buNone/>
            </a:pPr>
            <a:r>
              <a:rPr lang="en-US" sz="1050" dirty="0">
                <a:solidFill>
                  <a:srgbClr val="14212B"/>
                </a:solidFill>
                <a:latin typeface="Microsoft YaHei UI" pitchFamily="34" charset="0"/>
                <a:ea typeface="Microsoft YaHei" pitchFamily="34" charset="-122"/>
                <a:cs typeface="Microsoft YaHei UI" pitchFamily="34" charset="-120"/>
              </a:rPr>
              <a:t>Cabinets, converters, fire systems, safety study</a:t>
            </a:r>
            <a:endParaRPr lang="en-US" sz="1050" dirty="0">
              <a:latin typeface="Microsoft YaHei UI" pitchFamily="34" charset="0"/>
              <a:ea typeface="Microsoft YaHei" pitchFamily="34" charset="-122"/>
              <a:cs typeface="Microsoft YaHei UI" pitchFamily="34" charset="-120"/>
            </a:endParaRPr>
          </a:p>
        </p:txBody>
      </p:sp>
      <p:sp>
        <p:nvSpPr>
          <p:cNvPr id="102" name="Text 100"/>
          <p:cNvSpPr/>
          <p:nvPr/>
        </p:nvSpPr>
        <p:spPr>
          <a:xfrm>
            <a:off x="7524750" y="5224762"/>
            <a:ext cx="4667250" cy="160020"/>
          </a:xfrm>
          <a:prstGeom prst="rect">
            <a:avLst/>
          </a:prstGeom>
          <a:noFill/>
          <a:ln/>
        </p:spPr>
        <p:txBody>
          <a:bodyPr wrap="none" lIns="0" tIns="0" rIns="0" bIns="0" rtlCol="0" anchor="t"/>
          <a:lstStyle/>
          <a:p>
            <a:pPr algn="l" indent="0" marL="0">
              <a:buNone/>
            </a:pPr>
            <a:r>
              <a:rPr lang="en-US" sz="1050" b="1" dirty="0">
                <a:solidFill>
                  <a:srgbClr val="14212B"/>
                </a:solidFill>
                <a:latin typeface="Microsoft YaHei UI" pitchFamily="34" charset="0"/>
                <a:ea typeface="Microsoft YaHei" pitchFamily="34" charset="-122"/>
                <a:cs typeface="Microsoft YaHei UI" pitchFamily="34" charset="-120"/>
              </a:rPr>
              <a:t>RMB/kWh, if it pays</a:t>
            </a:r>
            <a:endParaRPr lang="en-US" sz="1050" dirty="0">
              <a:latin typeface="Microsoft YaHei UI" pitchFamily="34" charset="0"/>
              <a:ea typeface="Microsoft YaHei" pitchFamily="34" charset="-122"/>
              <a:cs typeface="Microsoft YaHei UI" pitchFamily="34" charset="-120"/>
            </a:endParaRPr>
          </a:p>
        </p:txBody>
      </p:sp>
      <p:sp>
        <p:nvSpPr>
          <p:cNvPr id="103" name="Text 101"/>
          <p:cNvSpPr/>
          <p:nvPr/>
        </p:nvSpPr>
        <p:spPr>
          <a:xfrm>
            <a:off x="9525000" y="5224762"/>
            <a:ext cx="2667000" cy="160020"/>
          </a:xfrm>
          <a:prstGeom prst="rect">
            <a:avLst/>
          </a:prstGeom>
          <a:noFill/>
          <a:ln/>
        </p:spPr>
        <p:txBody>
          <a:bodyPr wrap="none" lIns="0" tIns="0" rIns="0" bIns="0" rtlCol="0" anchor="t"/>
          <a:lstStyle/>
          <a:p>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 </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a:t>
            </a:r>
            <a:pPr algn="l" indent="0" marL="0">
              <a:buNone/>
            </a:pPr>
            <a:r>
              <a:rPr lang="en-US" sz="1050" b="1" spc="300" kern="0" dirty="0">
                <a:solidFill>
                  <a:srgbClr val="737373"/>
                </a:solidFill>
                <a:latin typeface="Microsoft YaHei UI" pitchFamily="34" charset="0"/>
                <a:ea typeface="Microsoft YaHei" pitchFamily="34" charset="-122"/>
                <a:cs typeface="Microsoft YaHei UI" pitchFamily="34" charset="-120"/>
              </a:rPr>
              <a:t> </a:t>
            </a:r>
            <a:pPr algn="l" indent="0" marL="0">
              <a:buNone/>
            </a:pPr>
            <a:r>
              <a:rPr lang="en-US" sz="1050" b="1" dirty="0">
                <a:solidFill>
                  <a:srgbClr val="737373"/>
                </a:solidFill>
                <a:latin typeface="Microsoft YaHei UI" pitchFamily="34" charset="0"/>
                <a:ea typeface="Microsoft YaHei" pitchFamily="34" charset="-122"/>
                <a:cs typeface="Microsoft YaHei UI" pitchFamily="34" charset="-120"/>
              </a:rPr>
              <a:t>—</a:t>
            </a:r>
            <a:endParaRPr lang="en-US" sz="1050" dirty="0">
              <a:latin typeface="Microsoft YaHei UI" pitchFamily="34" charset="0"/>
              <a:ea typeface="Microsoft YaHei" pitchFamily="34" charset="-122"/>
              <a:cs typeface="Microsoft YaHei UI" pitchFamily="34" charset="-120"/>
            </a:endParaRPr>
          </a:p>
        </p:txBody>
      </p:sp>
      <p:sp>
        <p:nvSpPr>
          <p:cNvPr id="104" name="Shape 102"/>
          <p:cNvSpPr/>
          <p:nvPr/>
        </p:nvSpPr>
        <p:spPr>
          <a:xfrm>
            <a:off x="628650" y="5467350"/>
            <a:ext cx="10744200" cy="9525"/>
          </a:xfrm>
          <a:prstGeom prst="rect">
            <a:avLst/>
          </a:prstGeom>
          <a:solidFill>
            <a:srgbClr val="E2DDD4"/>
          </a:solidFill>
          <a:ln/>
        </p:spPr>
      </p:sp>
      <p:sp>
        <p:nvSpPr>
          <p:cNvPr id="105" name="Text 103"/>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Lines follow CPIA</a:t>
            </a:r>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a:t>
            </a:r>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s cost breakdown for commercial rooftop solar (PV roadmap 2024-2025 edition). O</a:t>
            </a:r>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&amp;</a:t>
            </a:r>
            <a:pPr algn="l" indent="0" marL="0">
              <a:buNone/>
            </a:pPr>
            <a:r>
              <a:rPr lang="en-US" sz="900" dirty="0">
                <a:solidFill>
                  <a:srgbClr val="55606A"/>
                </a:solidFill>
                <a:latin typeface="Microsoft YaHei UI" pitchFamily="34" charset="0"/>
                <a:ea typeface="Microsoft YaHei" pitchFamily="34" charset="-122"/>
                <a:cs typeface="Microsoft YaHei UI" pitchFamily="34" charset="-120"/>
              </a:rPr>
              <a:t>M is quoted per watt a year</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609600" y="347239"/>
            <a:ext cx="115824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l</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2983478" y="347239"/>
            <a:ext cx="9208522" cy="137160"/>
          </a:xfrm>
          <a:prstGeom prst="rect">
            <a:avLst/>
          </a:prstGeom>
          <a:noFill/>
          <a:ln/>
        </p:spPr>
        <p:txBody>
          <a:bodyPr wrap="none" lIns="0" tIns="0" rIns="0" bIns="0" rtlCol="0" anchor="t"/>
          <a:lstStyle/>
          <a:p>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y</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5" name="pptwise-slidenum-s0017"/>
          <p:cNvSpPr/>
          <p:nvPr/>
        </p:nvSpPr>
        <p:spPr>
          <a:xfrm>
            <a:off x="0" y="6481700"/>
            <a:ext cx="11391900" cy="148590"/>
          </a:xfrm>
          <a:prstGeom prst="rect">
            <a:avLst/>
          </a:prstGeom>
          <a:noFill/>
          <a:ln/>
        </p:spPr>
        <p:txBody>
          <a:bodyPr wrap="none" lIns="0" tIns="0" rIns="0" bIns="0" rtlCol="0" anchor="t"/>
          <a:lstStyle/>
          <a:p>
            <a:pPr algn="r" indent="0" marL="0">
              <a:buNone/>
            </a:pPr>
            <a:fld id="{B6F15528-21DE-4FAA-801E-634DDDAF4B2B}" type="slidenum">
              <a:rPr lang="en-US" sz="975" b="1" dirty="0">
                <a:solidFill>
                  <a:srgbClr val="55606A"/>
                </a:solidFill>
                <a:latin typeface="Microsoft YaHei UI" pitchFamily="34" charset="0"/>
                <a:ea typeface="Microsoft YaHei" pitchFamily="34" charset="-122"/>
                <a:cs typeface="Microsoft YaHei UI" pitchFamily="34" charset="-120"/>
              </a:rPr>
              <a:t>18</a:t>
            </a:fld>
            <a:endParaRPr lang="en-US" sz="975" dirty="0">
              <a:latin typeface="Microsoft YaHei UI" pitchFamily="34" charset="0"/>
              <a:ea typeface="Microsoft YaHei" pitchFamily="34" charset="-122"/>
              <a:cs typeface="Microsoft YaHei UI" pitchFamily="34" charset="-120"/>
            </a:endParaRPr>
          </a:p>
        </p:txBody>
      </p:sp>
      <p:sp>
        <p:nvSpPr>
          <p:cNvPr id="6" name="Shape 4"/>
          <p:cNvSpPr/>
          <p:nvPr/>
        </p:nvSpPr>
        <p:spPr>
          <a:xfrm>
            <a:off x="11849100" y="11239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7" name="Text 5"/>
          <p:cNvSpPr/>
          <p:nvPr/>
        </p:nvSpPr>
        <p:spPr>
          <a:xfrm rot="5400000">
            <a:off x="11696973" y="1487805"/>
            <a:ext cx="650136"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8" name="Shape 6"/>
          <p:cNvSpPr/>
          <p:nvPr/>
        </p:nvSpPr>
        <p:spPr>
          <a:xfrm>
            <a:off x="11849100" y="20574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9" name="Text 7"/>
          <p:cNvSpPr/>
          <p:nvPr/>
        </p:nvSpPr>
        <p:spPr>
          <a:xfrm rot="5400000">
            <a:off x="11705982" y="2421255"/>
            <a:ext cx="632119"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b</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s</a:t>
            </a:r>
            <a:endParaRPr lang="en-US" sz="975"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849100" y="29908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1" name="Text 9"/>
          <p:cNvSpPr/>
          <p:nvPr/>
        </p:nvSpPr>
        <p:spPr>
          <a:xfrm rot="5400000">
            <a:off x="11872871" y="3354705"/>
            <a:ext cx="298340"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P</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n</a:t>
            </a:r>
            <a:endParaRPr lang="en-US" sz="97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11849100" y="39243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3" name="Text 11"/>
          <p:cNvSpPr/>
          <p:nvPr/>
        </p:nvSpPr>
        <p:spPr>
          <a:xfrm rot="5400000">
            <a:off x="11733476" y="4288155"/>
            <a:ext cx="577131"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v</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1696700" y="485775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15" name="Text 13"/>
          <p:cNvSpPr/>
          <p:nvPr/>
        </p:nvSpPr>
        <p:spPr>
          <a:xfrm rot="5400000">
            <a:off x="11677042" y="5210175"/>
            <a:ext cx="538058"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D</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e</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c</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i</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d</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e</a:t>
            </a:r>
            <a:endParaRPr lang="en-US" sz="1125"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1040270"/>
            <a:ext cx="11582400" cy="365760"/>
          </a:xfrm>
          <a:prstGeom prst="rect">
            <a:avLst/>
          </a:prstGeom>
          <a:noFill/>
          <a:ln/>
        </p:spPr>
        <p:txBody>
          <a:bodyPr wrap="none" lIns="0" tIns="0" rIns="0" bIns="0" rtlCol="0" anchor="t"/>
          <a:lstStyle/>
          <a:p>
            <a:pPr algn="l" indent="0" marL="0">
              <a:buNone/>
            </a:pPr>
            <a:r>
              <a:rPr lang="en-US" sz="2400" b="1" dirty="0">
                <a:solidFill>
                  <a:srgbClr val="0E3B53"/>
                </a:solidFill>
                <a:latin typeface="Microsoft YaHei UI" pitchFamily="34" charset="0"/>
                <a:ea typeface="Microsoft YaHei" pitchFamily="34" charset="-122"/>
                <a:cs typeface="Microsoft YaHei UI" pitchFamily="34" charset="-120"/>
              </a:rPr>
              <a:t>Six documents turn these numbers into your own</a:t>
            </a:r>
            <a:endParaRPr lang="en-US" sz="240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1695450"/>
            <a:ext cx="5314950" cy="1047750"/>
          </a:xfrm>
          <a:prstGeom prst="roundRect">
            <a:avLst>
              <a:gd name="adj" fmla="val 10909"/>
            </a:avLst>
          </a:prstGeom>
          <a:solidFill>
            <a:srgbClr val="F3F0EA"/>
          </a:solidFill>
          <a:ln/>
        </p:spPr>
      </p:sp>
      <p:sp>
        <p:nvSpPr>
          <p:cNvPr id="18" name="Shape 16"/>
          <p:cNvSpPr/>
          <p:nvPr/>
        </p:nvSpPr>
        <p:spPr>
          <a:xfrm>
            <a:off x="847725" y="1933575"/>
            <a:ext cx="209550" cy="209550"/>
          </a:xfrm>
          <a:prstGeom prst="roundRect">
            <a:avLst>
              <a:gd name="adj" fmla="val 22727"/>
            </a:avLst>
          </a:prstGeom>
          <a:solidFill>
            <a:srgbClr val="FFFFFF"/>
          </a:solidFill>
          <a:ln w="19050">
            <a:solidFill>
              <a:srgbClr val="0E3B53"/>
            </a:solidFill>
            <a:prstDash val="solid"/>
          </a:ln>
        </p:spPr>
      </p:sp>
      <p:sp>
        <p:nvSpPr>
          <p:cNvPr id="19" name="Shape 17"/>
          <p:cNvSpPr/>
          <p:nvPr/>
        </p:nvSpPr>
        <p:spPr>
          <a:xfrm>
            <a:off x="1381125" y="1985169"/>
            <a:ext cx="6548" cy="87313"/>
          </a:xfrm>
          <a:custGeom>
            <a:avLst/>
            <a:gdLst/>
            <a:ahLst/>
            <a:cxnLst/>
            <a:rect l="l" t="t" r="r" b="b"/>
            <a:pathLst>
              <a:path w="6548" h="87313">
                <a:moveTo>
                  <a:pt x="0" y="87313"/>
                </a:moveTo>
                <a:lnTo>
                  <a:pt x="0" y="0"/>
                </a:lnTo>
              </a:path>
            </a:pathLst>
          </a:custGeom>
          <a:noFill/>
          <a:ln w="17463">
            <a:solidFill>
              <a:srgbClr val="0E3B53"/>
            </a:solidFill>
            <a:prstDash val="solid"/>
          </a:ln>
        </p:spPr>
      </p:sp>
      <p:sp>
        <p:nvSpPr>
          <p:cNvPr id="20" name="Shape 18"/>
          <p:cNvSpPr/>
          <p:nvPr/>
        </p:nvSpPr>
        <p:spPr>
          <a:xfrm>
            <a:off x="1346200" y="1993900"/>
            <a:ext cx="69850" cy="69850"/>
          </a:xfrm>
          <a:custGeom>
            <a:avLst/>
            <a:gdLst/>
            <a:ahLst/>
            <a:cxnLst/>
            <a:rect l="l" t="t" r="r" b="b"/>
            <a:pathLst>
              <a:path w="69850" h="69850">
                <a:moveTo>
                  <a:pt x="69850" y="0"/>
                </a:moveTo>
                <a:lnTo>
                  <a:pt x="17463" y="0"/>
                </a:lnTo>
                <a:arcTo hR="17463" wR="17463" stAng="16200000" swAng="-10800000"/>
                <a:lnTo>
                  <a:pt x="52388" y="34925"/>
                </a:lnTo>
                <a:arcTo hR="17463" wR="17463" stAng="16200000" swAng="10800000"/>
                <a:lnTo>
                  <a:pt x="0" y="69850"/>
                </a:lnTo>
              </a:path>
            </a:pathLst>
          </a:custGeom>
          <a:noFill/>
          <a:ln w="17463">
            <a:solidFill>
              <a:srgbClr val="0E3B53"/>
            </a:solidFill>
            <a:prstDash val="solid"/>
          </a:ln>
        </p:spPr>
      </p:sp>
      <p:sp>
        <p:nvSpPr>
          <p:cNvPr id="21" name="Shape 19"/>
          <p:cNvSpPr/>
          <p:nvPr/>
        </p:nvSpPr>
        <p:spPr>
          <a:xfrm>
            <a:off x="1311275" y="1941473"/>
            <a:ext cx="139700" cy="174705"/>
          </a:xfrm>
          <a:custGeom>
            <a:avLst/>
            <a:gdLst/>
            <a:ahLst/>
            <a:cxnLst/>
            <a:rect l="l" t="t" r="r" b="b"/>
            <a:pathLst>
              <a:path w="139700" h="174705">
                <a:moveTo>
                  <a:pt x="0" y="8771"/>
                </a:moveTo>
                <a:arcTo hR="8731" wR="8731" stAng="10800000" swAng="5400000"/>
                <a:arcTo hR="11351" wR="11351" stAng="16181096" swAng="1951255"/>
                <a:lnTo>
                  <a:pt x="22989" y="7025"/>
                </a:lnTo>
                <a:arcTo hR="11351" wR="11351" stAng="7354738" swAng="-3909476"/>
                <a:lnTo>
                  <a:pt x="43368" y="1786"/>
                </a:lnTo>
                <a:arcTo hR="11351" wR="11351" stAng="14245262" swAng="3909476"/>
                <a:lnTo>
                  <a:pt x="63738" y="7025"/>
                </a:lnTo>
                <a:arcTo hR="11351" wR="11351" stAng="7354738" swAng="-3909476"/>
                <a:lnTo>
                  <a:pt x="84108" y="1786"/>
                </a:lnTo>
                <a:arcTo hR="11351" wR="11351" stAng="14245262" swAng="3909476"/>
                <a:lnTo>
                  <a:pt x="104487" y="7025"/>
                </a:lnTo>
                <a:arcTo hR="11351" wR="11351" stAng="7354738" swAng="-3909476"/>
                <a:lnTo>
                  <a:pt x="124857" y="1786"/>
                </a:lnTo>
                <a:arcTo hR="11351" wR="11351" stAng="14267649" swAng="1951255"/>
                <a:arcTo hR="8731" wR="8731" stAng="16200000" swAng="5400000"/>
                <a:lnTo>
                  <a:pt x="139700" y="165934"/>
                </a:lnTo>
                <a:arcTo hR="8731" wR="8731" stAng="0" swAng="5400000"/>
                <a:arcTo hR="11351" wR="11351" stAng="5381096" swAng="1951255"/>
                <a:lnTo>
                  <a:pt x="116711" y="167680"/>
                </a:lnTo>
                <a:arcTo hR="11351" wR="11351" stAng="18154738" swAng="-3909476"/>
                <a:lnTo>
                  <a:pt x="96332" y="172919"/>
                </a:lnTo>
                <a:arcTo hR="11351" wR="11351" stAng="3445262" swAng="3909476"/>
                <a:lnTo>
                  <a:pt x="75962" y="167680"/>
                </a:lnTo>
                <a:arcTo hR="11351" wR="11351" stAng="18154738" swAng="-3909476"/>
                <a:lnTo>
                  <a:pt x="55592" y="172919"/>
                </a:lnTo>
                <a:arcTo hR="11351" wR="11351" stAng="3445262" swAng="3909476"/>
                <a:lnTo>
                  <a:pt x="35213" y="167680"/>
                </a:lnTo>
                <a:arcTo hR="11351" wR="11351" stAng="18154738" swAng="-3909476"/>
                <a:lnTo>
                  <a:pt x="14843" y="172919"/>
                </a:lnTo>
                <a:arcTo hR="11351" wR="11351" stAng="3467649" swAng="1951255"/>
                <a:arcTo hR="8731" wR="8731" stAng="5400000" swAng="5400000"/>
                <a:close/>
              </a:path>
            </a:pathLst>
          </a:custGeom>
          <a:noFill/>
          <a:ln w="17463">
            <a:solidFill>
              <a:srgbClr val="0E3B53"/>
            </a:solidFill>
            <a:prstDash val="solid"/>
          </a:ln>
        </p:spPr>
      </p:sp>
      <p:sp>
        <p:nvSpPr>
          <p:cNvPr id="22" name="Text 20"/>
          <p:cNvSpPr/>
          <p:nvPr/>
        </p:nvSpPr>
        <p:spPr>
          <a:xfrm>
            <a:off x="1600200" y="1930558"/>
            <a:ext cx="10591800" cy="205740"/>
          </a:xfrm>
          <a:prstGeom prst="rect">
            <a:avLst/>
          </a:prstGeom>
          <a:noFill/>
          <a:ln/>
        </p:spPr>
        <p:txBody>
          <a:bodyPr wrap="none" lIns="0" tIns="0" rIns="0" bIns="0" rtlCol="0" anchor="t"/>
          <a:lstStyle/>
          <a:p>
            <a:pPr algn="l" indent="0" marL="0">
              <a:buNone/>
            </a:pPr>
            <a:r>
              <a:rPr lang="en-US" sz="1350" b="1" dirty="0">
                <a:solidFill>
                  <a:srgbClr val="14212B"/>
                </a:solidFill>
                <a:latin typeface="Microsoft YaHei UI" pitchFamily="34" charset="0"/>
                <a:ea typeface="Microsoft YaHei" pitchFamily="34" charset="-122"/>
                <a:cs typeface="Microsoft YaHei UI" pitchFamily="34" charset="-120"/>
              </a:rPr>
              <a:t>12 months of power bills</a:t>
            </a:r>
            <a:endParaRPr lang="en-US" sz="1350" dirty="0">
              <a:latin typeface="Microsoft YaHei UI" pitchFamily="34" charset="0"/>
              <a:ea typeface="Microsoft YaHei" pitchFamily="34" charset="-122"/>
              <a:cs typeface="Microsoft YaHei UI" pitchFamily="34" charset="-120"/>
            </a:endParaRPr>
          </a:p>
        </p:txBody>
      </p:sp>
      <p:sp>
        <p:nvSpPr>
          <p:cNvPr id="23" name="Text 21"/>
          <p:cNvSpPr/>
          <p:nvPr/>
        </p:nvSpPr>
        <p:spPr>
          <a:xfrm>
            <a:off x="1600200" y="2252962"/>
            <a:ext cx="1059180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For: time-of-use energy, demand charges, real prices</a:t>
            </a:r>
            <a:endParaRPr lang="en-US" sz="1050" dirty="0">
              <a:latin typeface="Microsoft YaHei UI" pitchFamily="34" charset="0"/>
              <a:ea typeface="Microsoft YaHei" pitchFamily="34" charset="-122"/>
              <a:cs typeface="Microsoft YaHei UI" pitchFamily="34" charset="-120"/>
            </a:endParaRPr>
          </a:p>
        </p:txBody>
      </p:sp>
      <p:sp>
        <p:nvSpPr>
          <p:cNvPr id="24" name="Shape 22"/>
          <p:cNvSpPr/>
          <p:nvPr/>
        </p:nvSpPr>
        <p:spPr>
          <a:xfrm>
            <a:off x="5049088" y="1924050"/>
            <a:ext cx="647700" cy="228600"/>
          </a:xfrm>
          <a:prstGeom prst="roundRect">
            <a:avLst>
              <a:gd name="adj" fmla="val 50000"/>
            </a:avLst>
          </a:prstGeom>
          <a:solidFill>
            <a:srgbClr val="E6EDF1"/>
          </a:solidFill>
          <a:ln/>
        </p:spPr>
      </p:sp>
      <p:sp>
        <p:nvSpPr>
          <p:cNvPr id="25" name="Text 23"/>
          <p:cNvSpPr/>
          <p:nvPr/>
        </p:nvSpPr>
        <p:spPr>
          <a:xfrm>
            <a:off x="0" y="1976014"/>
            <a:ext cx="10745876" cy="137160"/>
          </a:xfrm>
          <a:prstGeom prst="rect">
            <a:avLst/>
          </a:prstGeom>
          <a:noFill/>
          <a:ln/>
        </p:spPr>
        <p:txBody>
          <a:bodyPr wrap="none" lIns="0" tIns="0" rIns="0" bIns="0" rtlCol="0" anchor="t"/>
          <a:lstStyle/>
          <a:p>
            <a:pPr algn="ctr" indent="0" marL="0">
              <a:buNone/>
            </a:pPr>
            <a:r>
              <a:rPr lang="en-US" sz="900" b="1" dirty="0">
                <a:solidFill>
                  <a:srgbClr val="0E3B53"/>
                </a:solidFill>
                <a:latin typeface="Microsoft YaHei UI" pitchFamily="34" charset="0"/>
                <a:ea typeface="Microsoft YaHei" pitchFamily="34" charset="-122"/>
                <a:cs typeface="Microsoft YaHei UI" pitchFamily="34" charset="-120"/>
              </a:rPr>
              <a:t>Finance</a:t>
            </a:r>
            <a:endParaRPr lang="en-US" sz="900" dirty="0">
              <a:latin typeface="Microsoft YaHei UI" pitchFamily="34" charset="0"/>
              <a:ea typeface="Microsoft YaHei" pitchFamily="34" charset="-122"/>
              <a:cs typeface="Microsoft YaHei UI" pitchFamily="34" charset="-120"/>
            </a:endParaRPr>
          </a:p>
        </p:txBody>
      </p:sp>
      <p:sp>
        <p:nvSpPr>
          <p:cNvPr id="26" name="Shape 24"/>
          <p:cNvSpPr/>
          <p:nvPr/>
        </p:nvSpPr>
        <p:spPr>
          <a:xfrm>
            <a:off x="6076950" y="1695450"/>
            <a:ext cx="5314950" cy="1047750"/>
          </a:xfrm>
          <a:prstGeom prst="roundRect">
            <a:avLst>
              <a:gd name="adj" fmla="val 10909"/>
            </a:avLst>
          </a:prstGeom>
          <a:solidFill>
            <a:srgbClr val="F3F0EA"/>
          </a:solidFill>
          <a:ln/>
        </p:spPr>
      </p:sp>
      <p:sp>
        <p:nvSpPr>
          <p:cNvPr id="27" name="Shape 25"/>
          <p:cNvSpPr/>
          <p:nvPr/>
        </p:nvSpPr>
        <p:spPr>
          <a:xfrm>
            <a:off x="6315075" y="1933575"/>
            <a:ext cx="209550" cy="209550"/>
          </a:xfrm>
          <a:prstGeom prst="roundRect">
            <a:avLst>
              <a:gd name="adj" fmla="val 22727"/>
            </a:avLst>
          </a:prstGeom>
          <a:solidFill>
            <a:srgbClr val="FFFFFF"/>
          </a:solidFill>
          <a:ln w="19050">
            <a:solidFill>
              <a:srgbClr val="0E3B53"/>
            </a:solidFill>
            <a:prstDash val="solid"/>
          </a:ln>
        </p:spPr>
      </p:sp>
      <p:sp>
        <p:nvSpPr>
          <p:cNvPr id="28" name="Shape 26"/>
          <p:cNvSpPr/>
          <p:nvPr/>
        </p:nvSpPr>
        <p:spPr>
          <a:xfrm>
            <a:off x="6839744" y="2063750"/>
            <a:ext cx="49081" cy="31619"/>
          </a:xfrm>
          <a:custGeom>
            <a:avLst/>
            <a:gdLst/>
            <a:ahLst/>
            <a:cxnLst/>
            <a:rect l="l" t="t" r="r" b="b"/>
            <a:pathLst>
              <a:path w="49081" h="31619">
                <a:moveTo>
                  <a:pt x="0" y="8731"/>
                </a:moveTo>
                <a:lnTo>
                  <a:pt x="17463" y="26194"/>
                </a:lnTo>
                <a:arcTo hR="18522" wR="18522" stAng="8100000" swAng="-10800000"/>
              </a:path>
            </a:pathLst>
          </a:custGeom>
          <a:noFill/>
          <a:ln w="17463">
            <a:solidFill>
              <a:srgbClr val="0E3B53"/>
            </a:solidFill>
            <a:prstDash val="solid"/>
          </a:ln>
        </p:spPr>
      </p:sp>
      <p:sp>
        <p:nvSpPr>
          <p:cNvPr id="29" name="Shape 27"/>
          <p:cNvSpPr/>
          <p:nvPr/>
        </p:nvSpPr>
        <p:spPr>
          <a:xfrm>
            <a:off x="6803759" y="1950239"/>
            <a:ext cx="123297" cy="123301"/>
          </a:xfrm>
          <a:custGeom>
            <a:avLst/>
            <a:gdLst/>
            <a:ahLst/>
            <a:cxnLst/>
            <a:rect l="l" t="t" r="r" b="b"/>
            <a:pathLst>
              <a:path w="123297" h="123301">
                <a:moveTo>
                  <a:pt x="62178" y="96048"/>
                </a:moveTo>
                <a:lnTo>
                  <a:pt x="84006" y="117876"/>
                </a:lnTo>
                <a:arcTo hR="18522" wR="18522" stAng="8100000" swAng="-10800000"/>
                <a:lnTo>
                  <a:pt x="76323" y="57805"/>
                </a:lnTo>
                <a:arcTo hR="26194" wR="26194" stAng="18897861" swAng="-5395722"/>
                <a:lnTo>
                  <a:pt x="31619" y="65489"/>
                </a:lnTo>
                <a:arcTo hR="18522" wR="18522" stAng="2700000" swAng="10800000"/>
                <a:lnTo>
                  <a:pt x="29960" y="14760"/>
                </a:lnTo>
                <a:arcTo hR="50554" wR="50554" stAng="13504501" swAng="4547985"/>
                <a:lnTo>
                  <a:pt x="95706" y="9609"/>
                </a:lnTo>
                <a:arcTo hR="17463" wR="17463" stAng="7266804" swAng="-2535412"/>
                <a:lnTo>
                  <a:pt x="123297" y="8736"/>
                </a:lnTo>
              </a:path>
            </a:pathLst>
          </a:custGeom>
          <a:noFill/>
          <a:ln w="17463">
            <a:solidFill>
              <a:srgbClr val="0E3B53"/>
            </a:solidFill>
            <a:prstDash val="solid"/>
          </a:ln>
        </p:spPr>
      </p:sp>
      <p:sp>
        <p:nvSpPr>
          <p:cNvPr id="30" name="Shape 28"/>
          <p:cNvSpPr/>
          <p:nvPr/>
        </p:nvSpPr>
        <p:spPr>
          <a:xfrm>
            <a:off x="6918325" y="1950244"/>
            <a:ext cx="17463" cy="96044"/>
          </a:xfrm>
          <a:custGeom>
            <a:avLst/>
            <a:gdLst/>
            <a:ahLst/>
            <a:cxnLst/>
            <a:rect l="l" t="t" r="r" b="b"/>
            <a:pathLst>
              <a:path w="17463" h="96044">
                <a:moveTo>
                  <a:pt x="8731" y="0"/>
                </a:moveTo>
                <a:lnTo>
                  <a:pt x="17463" y="96044"/>
                </a:lnTo>
                <a:lnTo>
                  <a:pt x="0" y="96044"/>
                </a:lnTo>
              </a:path>
            </a:pathLst>
          </a:custGeom>
          <a:noFill/>
          <a:ln w="17463">
            <a:solidFill>
              <a:srgbClr val="0E3B53"/>
            </a:solidFill>
            <a:prstDash val="solid"/>
          </a:ln>
        </p:spPr>
      </p:sp>
      <p:sp>
        <p:nvSpPr>
          <p:cNvPr id="31" name="Shape 29"/>
          <p:cNvSpPr/>
          <p:nvPr/>
        </p:nvSpPr>
        <p:spPr>
          <a:xfrm>
            <a:off x="6761163" y="1950244"/>
            <a:ext cx="88372" cy="158222"/>
          </a:xfrm>
          <a:custGeom>
            <a:avLst/>
            <a:gdLst/>
            <a:ahLst/>
            <a:cxnLst/>
            <a:rect l="l" t="t" r="r" b="b"/>
            <a:pathLst>
              <a:path w="88372" h="158222">
                <a:moveTo>
                  <a:pt x="8731" y="0"/>
                </a:moveTo>
                <a:lnTo>
                  <a:pt x="0" y="96044"/>
                </a:lnTo>
                <a:lnTo>
                  <a:pt x="56753" y="152797"/>
                </a:lnTo>
                <a:arcTo hR="18522" wR="18522" stAng="8100000" swAng="-10800000"/>
              </a:path>
            </a:pathLst>
          </a:custGeom>
          <a:noFill/>
          <a:ln w="17463">
            <a:solidFill>
              <a:srgbClr val="0E3B53"/>
            </a:solidFill>
            <a:prstDash val="solid"/>
          </a:ln>
        </p:spPr>
      </p:sp>
      <p:sp>
        <p:nvSpPr>
          <p:cNvPr id="32" name="Shape 30"/>
          <p:cNvSpPr/>
          <p:nvPr/>
        </p:nvSpPr>
        <p:spPr>
          <a:xfrm>
            <a:off x="6769894" y="1958975"/>
            <a:ext cx="69850" cy="6548"/>
          </a:xfrm>
          <a:custGeom>
            <a:avLst/>
            <a:gdLst/>
            <a:ahLst/>
            <a:cxnLst/>
            <a:rect l="l" t="t" r="r" b="b"/>
            <a:pathLst>
              <a:path w="69850" h="6548">
                <a:moveTo>
                  <a:pt x="0" y="0"/>
                </a:moveTo>
                <a:lnTo>
                  <a:pt x="69850" y="0"/>
                </a:lnTo>
              </a:path>
            </a:pathLst>
          </a:custGeom>
          <a:noFill/>
          <a:ln w="17463">
            <a:solidFill>
              <a:srgbClr val="0E3B53"/>
            </a:solidFill>
            <a:prstDash val="solid"/>
          </a:ln>
        </p:spPr>
      </p:sp>
      <p:sp>
        <p:nvSpPr>
          <p:cNvPr id="33" name="Text 31"/>
          <p:cNvSpPr/>
          <p:nvPr/>
        </p:nvSpPr>
        <p:spPr>
          <a:xfrm>
            <a:off x="7067550" y="1930558"/>
            <a:ext cx="5124450" cy="205740"/>
          </a:xfrm>
          <a:prstGeom prst="rect">
            <a:avLst/>
          </a:prstGeom>
          <a:noFill/>
          <a:ln/>
        </p:spPr>
        <p:txBody>
          <a:bodyPr wrap="none" lIns="0" tIns="0" rIns="0" bIns="0" rtlCol="0" anchor="t"/>
          <a:lstStyle/>
          <a:p>
            <a:pPr algn="l" indent="0" marL="0">
              <a:buNone/>
            </a:pPr>
            <a:r>
              <a:rPr lang="en-US" sz="1350" b="1" dirty="0">
                <a:solidFill>
                  <a:srgbClr val="14212B"/>
                </a:solidFill>
                <a:latin typeface="Microsoft YaHei UI" pitchFamily="34" charset="0"/>
                <a:ea typeface="Microsoft YaHei" pitchFamily="34" charset="-122"/>
                <a:cs typeface="Microsoft YaHei UI" pitchFamily="34" charset="-120"/>
              </a:rPr>
              <a:t>Supply contract</a:t>
            </a:r>
            <a:endParaRPr lang="en-US" sz="1350" dirty="0">
              <a:latin typeface="Microsoft YaHei UI" pitchFamily="34" charset="0"/>
              <a:ea typeface="Microsoft YaHei" pitchFamily="34" charset="-122"/>
              <a:cs typeface="Microsoft YaHei UI" pitchFamily="34" charset="-120"/>
            </a:endParaRPr>
          </a:p>
        </p:txBody>
      </p:sp>
      <p:sp>
        <p:nvSpPr>
          <p:cNvPr id="34" name="Text 32"/>
          <p:cNvSpPr/>
          <p:nvPr/>
        </p:nvSpPr>
        <p:spPr>
          <a:xfrm>
            <a:off x="7067550" y="2252962"/>
            <a:ext cx="512445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For: real peak and valley prices above 10 kV, or the agency note</a:t>
            </a:r>
            <a:endParaRPr lang="en-US" sz="1050" dirty="0">
              <a:latin typeface="Microsoft YaHei UI" pitchFamily="34" charset="0"/>
              <a:ea typeface="Microsoft YaHei" pitchFamily="34" charset="-122"/>
              <a:cs typeface="Microsoft YaHei UI" pitchFamily="34" charset="-120"/>
            </a:endParaRPr>
          </a:p>
        </p:txBody>
      </p:sp>
      <p:sp>
        <p:nvSpPr>
          <p:cNvPr id="35" name="Shape 33"/>
          <p:cNvSpPr/>
          <p:nvPr/>
        </p:nvSpPr>
        <p:spPr>
          <a:xfrm>
            <a:off x="10237055" y="1924050"/>
            <a:ext cx="923925" cy="228600"/>
          </a:xfrm>
          <a:prstGeom prst="roundRect">
            <a:avLst>
              <a:gd name="adj" fmla="val 50000"/>
            </a:avLst>
          </a:prstGeom>
          <a:solidFill>
            <a:srgbClr val="E6EDF1"/>
          </a:solidFill>
          <a:ln/>
        </p:spPr>
      </p:sp>
      <p:sp>
        <p:nvSpPr>
          <p:cNvPr id="36" name="Text 34"/>
          <p:cNvSpPr/>
          <p:nvPr/>
        </p:nvSpPr>
        <p:spPr>
          <a:xfrm>
            <a:off x="9206034" y="1976014"/>
            <a:ext cx="2985966" cy="137160"/>
          </a:xfrm>
          <a:prstGeom prst="rect">
            <a:avLst/>
          </a:prstGeom>
          <a:noFill/>
          <a:ln/>
        </p:spPr>
        <p:txBody>
          <a:bodyPr wrap="none" lIns="0" tIns="0" rIns="0" bIns="0" rtlCol="0" anchor="t"/>
          <a:lstStyle/>
          <a:p>
            <a:pPr algn="ctr" indent="0" marL="0">
              <a:buNone/>
            </a:pPr>
            <a:r>
              <a:rPr lang="en-US" sz="900" b="1" dirty="0">
                <a:solidFill>
                  <a:srgbClr val="0E3B53"/>
                </a:solidFill>
                <a:latin typeface="Microsoft YaHei UI" pitchFamily="34" charset="0"/>
                <a:ea typeface="Microsoft YaHei" pitchFamily="34" charset="-122"/>
                <a:cs typeface="Microsoft YaHei UI" pitchFamily="34" charset="-120"/>
              </a:rPr>
              <a:t>Your retailer</a:t>
            </a:r>
            <a:endParaRPr lang="en-US" sz="900" dirty="0">
              <a:latin typeface="Microsoft YaHei UI" pitchFamily="34" charset="0"/>
              <a:ea typeface="Microsoft YaHei" pitchFamily="34" charset="-122"/>
              <a:cs typeface="Microsoft YaHei UI" pitchFamily="34" charset="-120"/>
            </a:endParaRPr>
          </a:p>
        </p:txBody>
      </p:sp>
      <p:sp>
        <p:nvSpPr>
          <p:cNvPr id="37" name="Shape 35"/>
          <p:cNvSpPr/>
          <p:nvPr/>
        </p:nvSpPr>
        <p:spPr>
          <a:xfrm>
            <a:off x="609600" y="2876550"/>
            <a:ext cx="5314950" cy="1047750"/>
          </a:xfrm>
          <a:prstGeom prst="roundRect">
            <a:avLst>
              <a:gd name="adj" fmla="val 10909"/>
            </a:avLst>
          </a:prstGeom>
          <a:solidFill>
            <a:srgbClr val="F3F0EA"/>
          </a:solidFill>
          <a:ln/>
        </p:spPr>
      </p:sp>
      <p:sp>
        <p:nvSpPr>
          <p:cNvPr id="38" name="Shape 36"/>
          <p:cNvSpPr/>
          <p:nvPr/>
        </p:nvSpPr>
        <p:spPr>
          <a:xfrm>
            <a:off x="847725" y="3114675"/>
            <a:ext cx="209550" cy="209550"/>
          </a:xfrm>
          <a:prstGeom prst="roundRect">
            <a:avLst>
              <a:gd name="adj" fmla="val 22727"/>
            </a:avLst>
          </a:prstGeom>
          <a:solidFill>
            <a:srgbClr val="FFFFFF"/>
          </a:solidFill>
          <a:ln w="19050">
            <a:solidFill>
              <a:srgbClr val="0E3B53"/>
            </a:solidFill>
            <a:prstDash val="solid"/>
          </a:ln>
        </p:spPr>
      </p:sp>
      <p:sp>
        <p:nvSpPr>
          <p:cNvPr id="39" name="Shape 37"/>
          <p:cNvSpPr/>
          <p:nvPr/>
        </p:nvSpPr>
        <p:spPr>
          <a:xfrm>
            <a:off x="1293813" y="3122613"/>
            <a:ext cx="174625" cy="174625"/>
          </a:xfrm>
          <a:custGeom>
            <a:avLst/>
            <a:gdLst/>
            <a:ahLst/>
            <a:cxnLst/>
            <a:rect l="l" t="t" r="r" b="b"/>
            <a:pathLst>
              <a:path w="174625" h="174625">
                <a:moveTo>
                  <a:pt x="174625" y="87313"/>
                </a:moveTo>
                <a:lnTo>
                  <a:pt x="152971" y="87313"/>
                </a:lnTo>
                <a:arcTo hR="17463" wR="17463" stAng="16207353" swAng="-4467506"/>
                <a:lnTo>
                  <a:pt x="115602" y="173053"/>
                </a:lnTo>
                <a:arcTo hR="2183" wR="2183" stAng="975612" swAng="8848775"/>
                <a:lnTo>
                  <a:pt x="63214" y="1572"/>
                </a:lnTo>
                <a:arcTo hR="2183" wR="2183" stAng="20624388" swAng="-8848775"/>
                <a:lnTo>
                  <a:pt x="38505" y="74565"/>
                </a:lnTo>
                <a:arcTo hR="17463" wR="17463" stAng="939841" swAng="4450322"/>
                <a:lnTo>
                  <a:pt x="0" y="87313"/>
                </a:lnTo>
              </a:path>
            </a:pathLst>
          </a:custGeom>
          <a:noFill/>
          <a:ln w="17463">
            <a:solidFill>
              <a:srgbClr val="0E3B53"/>
            </a:solidFill>
            <a:prstDash val="solid"/>
          </a:ln>
        </p:spPr>
      </p:sp>
      <p:sp>
        <p:nvSpPr>
          <p:cNvPr id="40" name="Text 38"/>
          <p:cNvSpPr/>
          <p:nvPr/>
        </p:nvSpPr>
        <p:spPr>
          <a:xfrm>
            <a:off x="1600200" y="3111658"/>
            <a:ext cx="10591800" cy="205740"/>
          </a:xfrm>
          <a:prstGeom prst="rect">
            <a:avLst/>
          </a:prstGeom>
          <a:noFill/>
          <a:ln/>
        </p:spPr>
        <p:txBody>
          <a:bodyPr wrap="none" lIns="0" tIns="0" rIns="0" bIns="0" rtlCol="0" anchor="t"/>
          <a:lstStyle/>
          <a:p>
            <a:pPr algn="l" indent="0" marL="0">
              <a:buNone/>
            </a:pPr>
            <a:r>
              <a:rPr lang="en-US" sz="1350" b="1" dirty="0">
                <a:solidFill>
                  <a:srgbClr val="14212B"/>
                </a:solidFill>
                <a:latin typeface="Microsoft YaHei UI" pitchFamily="34" charset="0"/>
                <a:ea typeface="Microsoft YaHei" pitchFamily="34" charset="-122"/>
                <a:cs typeface="Microsoft YaHei UI" pitchFamily="34" charset="-120"/>
              </a:rPr>
              <a:t>15-minute load curve</a:t>
            </a:r>
            <a:endParaRPr lang="en-US" sz="1350" dirty="0">
              <a:latin typeface="Microsoft YaHei UI" pitchFamily="34" charset="0"/>
              <a:ea typeface="Microsoft YaHei" pitchFamily="34" charset="-122"/>
              <a:cs typeface="Microsoft YaHei UI" pitchFamily="34" charset="-120"/>
            </a:endParaRPr>
          </a:p>
        </p:txBody>
      </p:sp>
      <p:sp>
        <p:nvSpPr>
          <p:cNvPr id="41" name="Text 39"/>
          <p:cNvSpPr/>
          <p:nvPr/>
        </p:nvSpPr>
        <p:spPr>
          <a:xfrm>
            <a:off x="1600200" y="3434062"/>
            <a:ext cx="1059180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For: daytime self-use and storage cycle times</a:t>
            </a:r>
            <a:endParaRPr lang="en-US" sz="1050" dirty="0">
              <a:latin typeface="Microsoft YaHei UI" pitchFamily="34" charset="0"/>
              <a:ea typeface="Microsoft YaHei" pitchFamily="34" charset="-122"/>
              <a:cs typeface="Microsoft YaHei UI" pitchFamily="34" charset="-120"/>
            </a:endParaRPr>
          </a:p>
        </p:txBody>
      </p:sp>
      <p:sp>
        <p:nvSpPr>
          <p:cNvPr id="42" name="Shape 40"/>
          <p:cNvSpPr/>
          <p:nvPr/>
        </p:nvSpPr>
        <p:spPr>
          <a:xfrm>
            <a:off x="5083618" y="3105150"/>
            <a:ext cx="609600" cy="228600"/>
          </a:xfrm>
          <a:prstGeom prst="roundRect">
            <a:avLst>
              <a:gd name="adj" fmla="val 50000"/>
            </a:avLst>
          </a:prstGeom>
          <a:solidFill>
            <a:srgbClr val="E6EDF1"/>
          </a:solidFill>
          <a:ln/>
        </p:spPr>
      </p:sp>
      <p:sp>
        <p:nvSpPr>
          <p:cNvPr id="43" name="Text 41"/>
          <p:cNvSpPr/>
          <p:nvPr/>
        </p:nvSpPr>
        <p:spPr>
          <a:xfrm>
            <a:off x="0" y="3157114"/>
            <a:ext cx="10776836" cy="137160"/>
          </a:xfrm>
          <a:prstGeom prst="rect">
            <a:avLst/>
          </a:prstGeom>
          <a:noFill/>
          <a:ln/>
        </p:spPr>
        <p:txBody>
          <a:bodyPr wrap="none" lIns="0" tIns="0" rIns="0" bIns="0" rtlCol="0" anchor="t"/>
          <a:lstStyle/>
          <a:p>
            <a:pPr algn="ctr" indent="0" marL="0">
              <a:buNone/>
            </a:pPr>
            <a:r>
              <a:rPr lang="en-US" sz="900" b="1" dirty="0">
                <a:solidFill>
                  <a:srgbClr val="0E3B53"/>
                </a:solidFill>
                <a:latin typeface="Microsoft YaHei UI" pitchFamily="34" charset="0"/>
                <a:ea typeface="Microsoft YaHei" pitchFamily="34" charset="-122"/>
                <a:cs typeface="Microsoft YaHei UI" pitchFamily="34" charset="-120"/>
              </a:rPr>
              <a:t>Meters</a:t>
            </a:r>
            <a:endParaRPr lang="en-US" sz="900" dirty="0">
              <a:latin typeface="Microsoft YaHei UI" pitchFamily="34" charset="0"/>
              <a:ea typeface="Microsoft YaHei" pitchFamily="34" charset="-122"/>
              <a:cs typeface="Microsoft YaHei UI" pitchFamily="34" charset="-120"/>
            </a:endParaRPr>
          </a:p>
        </p:txBody>
      </p:sp>
      <p:sp>
        <p:nvSpPr>
          <p:cNvPr id="44" name="Shape 42"/>
          <p:cNvSpPr/>
          <p:nvPr/>
        </p:nvSpPr>
        <p:spPr>
          <a:xfrm>
            <a:off x="6076950" y="2876550"/>
            <a:ext cx="5314950" cy="1047750"/>
          </a:xfrm>
          <a:prstGeom prst="roundRect">
            <a:avLst>
              <a:gd name="adj" fmla="val 10909"/>
            </a:avLst>
          </a:prstGeom>
          <a:solidFill>
            <a:srgbClr val="F3F0EA"/>
          </a:solidFill>
          <a:ln/>
        </p:spPr>
      </p:sp>
      <p:sp>
        <p:nvSpPr>
          <p:cNvPr id="45" name="Shape 43"/>
          <p:cNvSpPr/>
          <p:nvPr/>
        </p:nvSpPr>
        <p:spPr>
          <a:xfrm>
            <a:off x="6315075" y="3114675"/>
            <a:ext cx="209550" cy="209550"/>
          </a:xfrm>
          <a:prstGeom prst="roundRect">
            <a:avLst>
              <a:gd name="adj" fmla="val 22727"/>
            </a:avLst>
          </a:prstGeom>
          <a:solidFill>
            <a:srgbClr val="FFFFFF"/>
          </a:solidFill>
          <a:ln w="19050">
            <a:solidFill>
              <a:srgbClr val="0E3B53"/>
            </a:solidFill>
            <a:prstDash val="solid"/>
          </a:ln>
        </p:spPr>
      </p:sp>
      <p:sp>
        <p:nvSpPr>
          <p:cNvPr id="46" name="Shape 44"/>
          <p:cNvSpPr/>
          <p:nvPr/>
        </p:nvSpPr>
        <p:spPr>
          <a:xfrm>
            <a:off x="6761147" y="3122597"/>
            <a:ext cx="174692" cy="174692"/>
          </a:xfrm>
          <a:custGeom>
            <a:avLst/>
            <a:gdLst/>
            <a:ahLst/>
            <a:cxnLst/>
            <a:rect l="l" t="t" r="r" b="b"/>
            <a:pathLst>
              <a:path w="174692" h="174692">
                <a:moveTo>
                  <a:pt x="168528" y="116141"/>
                </a:moveTo>
                <a:arcTo hR="20955" wR="20955" stAng="18894032" swAng="5411937"/>
                <a:lnTo>
                  <a:pt x="145827" y="168528"/>
                </a:lnTo>
                <a:arcTo hR="20955" wR="20955" stAng="2694032" swAng="5411937"/>
                <a:lnTo>
                  <a:pt x="6127" y="58515"/>
                </a:lnTo>
                <a:arcTo hR="21042" wR="21042" stAng="8108316" swAng="5383368"/>
                <a:lnTo>
                  <a:pt x="28828" y="6127"/>
                </a:lnTo>
                <a:arcTo hR="21042" wR="21042" stAng="13508316" swAng="5383368"/>
                <a:close/>
              </a:path>
            </a:pathLst>
          </a:custGeom>
          <a:noFill/>
          <a:ln w="17463">
            <a:solidFill>
              <a:srgbClr val="0E3B53"/>
            </a:solidFill>
            <a:prstDash val="solid"/>
          </a:ln>
        </p:spPr>
      </p:sp>
      <p:sp>
        <p:nvSpPr>
          <p:cNvPr id="47" name="Shape 45"/>
          <p:cNvSpPr/>
          <p:nvPr/>
        </p:nvSpPr>
        <p:spPr>
          <a:xfrm>
            <a:off x="6870303" y="3196828"/>
            <a:ext cx="17463" cy="17463"/>
          </a:xfrm>
          <a:custGeom>
            <a:avLst/>
            <a:gdLst/>
            <a:ahLst/>
            <a:cxnLst/>
            <a:rect l="l" t="t" r="r" b="b"/>
            <a:pathLst>
              <a:path w="17463" h="17463">
                <a:moveTo>
                  <a:pt x="0" y="17463"/>
                </a:moveTo>
                <a:lnTo>
                  <a:pt x="17463" y="0"/>
                </a:lnTo>
              </a:path>
            </a:pathLst>
          </a:custGeom>
          <a:noFill/>
          <a:ln w="17463">
            <a:solidFill>
              <a:srgbClr val="0E3B53"/>
            </a:solidFill>
            <a:prstDash val="solid"/>
          </a:ln>
        </p:spPr>
      </p:sp>
      <p:sp>
        <p:nvSpPr>
          <p:cNvPr id="48" name="Shape 46"/>
          <p:cNvSpPr/>
          <p:nvPr/>
        </p:nvSpPr>
        <p:spPr>
          <a:xfrm>
            <a:off x="6844109" y="3170634"/>
            <a:ext cx="17463" cy="17463"/>
          </a:xfrm>
          <a:custGeom>
            <a:avLst/>
            <a:gdLst/>
            <a:ahLst/>
            <a:cxnLst/>
            <a:rect l="l" t="t" r="r" b="b"/>
            <a:pathLst>
              <a:path w="17463" h="17463">
                <a:moveTo>
                  <a:pt x="0" y="17463"/>
                </a:moveTo>
                <a:lnTo>
                  <a:pt x="17463" y="0"/>
                </a:lnTo>
              </a:path>
            </a:pathLst>
          </a:custGeom>
          <a:noFill/>
          <a:ln w="17463">
            <a:solidFill>
              <a:srgbClr val="0E3B53"/>
            </a:solidFill>
            <a:prstDash val="solid"/>
          </a:ln>
        </p:spPr>
      </p:sp>
      <p:sp>
        <p:nvSpPr>
          <p:cNvPr id="49" name="Shape 47"/>
          <p:cNvSpPr/>
          <p:nvPr/>
        </p:nvSpPr>
        <p:spPr>
          <a:xfrm>
            <a:off x="6817916" y="3144441"/>
            <a:ext cx="17463" cy="17463"/>
          </a:xfrm>
          <a:custGeom>
            <a:avLst/>
            <a:gdLst/>
            <a:ahLst/>
            <a:cxnLst/>
            <a:rect l="l" t="t" r="r" b="b"/>
            <a:pathLst>
              <a:path w="17463" h="17463">
                <a:moveTo>
                  <a:pt x="0" y="17463"/>
                </a:moveTo>
                <a:lnTo>
                  <a:pt x="17463" y="0"/>
                </a:lnTo>
              </a:path>
            </a:pathLst>
          </a:custGeom>
          <a:noFill/>
          <a:ln w="17463">
            <a:solidFill>
              <a:srgbClr val="0E3B53"/>
            </a:solidFill>
            <a:prstDash val="solid"/>
          </a:ln>
        </p:spPr>
      </p:sp>
      <p:sp>
        <p:nvSpPr>
          <p:cNvPr id="50" name="Shape 48"/>
          <p:cNvSpPr/>
          <p:nvPr/>
        </p:nvSpPr>
        <p:spPr>
          <a:xfrm>
            <a:off x="6896497" y="3223022"/>
            <a:ext cx="17463" cy="17463"/>
          </a:xfrm>
          <a:custGeom>
            <a:avLst/>
            <a:gdLst/>
            <a:ahLst/>
            <a:cxnLst/>
            <a:rect l="l" t="t" r="r" b="b"/>
            <a:pathLst>
              <a:path w="17463" h="17463">
                <a:moveTo>
                  <a:pt x="0" y="17463"/>
                </a:moveTo>
                <a:lnTo>
                  <a:pt x="17463" y="0"/>
                </a:lnTo>
              </a:path>
            </a:pathLst>
          </a:custGeom>
          <a:noFill/>
          <a:ln w="17463">
            <a:solidFill>
              <a:srgbClr val="0E3B53"/>
            </a:solidFill>
            <a:prstDash val="solid"/>
          </a:ln>
        </p:spPr>
      </p:sp>
      <p:sp>
        <p:nvSpPr>
          <p:cNvPr id="51" name="Text 49"/>
          <p:cNvSpPr/>
          <p:nvPr/>
        </p:nvSpPr>
        <p:spPr>
          <a:xfrm>
            <a:off x="7067550" y="3111658"/>
            <a:ext cx="5124450" cy="205740"/>
          </a:xfrm>
          <a:prstGeom prst="rect">
            <a:avLst/>
          </a:prstGeom>
          <a:noFill/>
          <a:ln/>
        </p:spPr>
        <p:txBody>
          <a:bodyPr wrap="none" lIns="0" tIns="0" rIns="0" bIns="0" rtlCol="0" anchor="t"/>
          <a:lstStyle/>
          <a:p>
            <a:pPr algn="l" indent="0" marL="0">
              <a:buNone/>
            </a:pPr>
            <a:r>
              <a:rPr lang="en-US" sz="1350" b="1" dirty="0">
                <a:solidFill>
                  <a:srgbClr val="14212B"/>
                </a:solidFill>
                <a:latin typeface="Microsoft YaHei UI" pitchFamily="34" charset="0"/>
                <a:ea typeface="Microsoft YaHei" pitchFamily="34" charset="-122"/>
                <a:cs typeface="Microsoft YaHei UI" pitchFamily="34" charset="-120"/>
              </a:rPr>
              <a:t>Roof drawings, title</a:t>
            </a:r>
            <a:endParaRPr lang="en-US" sz="1350" dirty="0">
              <a:latin typeface="Microsoft YaHei UI" pitchFamily="34" charset="0"/>
              <a:ea typeface="Microsoft YaHei" pitchFamily="34" charset="-122"/>
              <a:cs typeface="Microsoft YaHei UI" pitchFamily="34" charset="-120"/>
            </a:endParaRPr>
          </a:p>
        </p:txBody>
      </p:sp>
      <p:sp>
        <p:nvSpPr>
          <p:cNvPr id="52" name="Text 50"/>
          <p:cNvSpPr/>
          <p:nvPr/>
        </p:nvSpPr>
        <p:spPr>
          <a:xfrm>
            <a:off x="7067550" y="3434062"/>
            <a:ext cx="512445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For: loading check, title, the roof agreement</a:t>
            </a:r>
            <a:endParaRPr lang="en-US" sz="1050" dirty="0">
              <a:latin typeface="Microsoft YaHei UI" pitchFamily="34" charset="0"/>
              <a:ea typeface="Microsoft YaHei" pitchFamily="34" charset="-122"/>
              <a:cs typeface="Microsoft YaHei UI" pitchFamily="34" charset="-120"/>
            </a:endParaRPr>
          </a:p>
        </p:txBody>
      </p:sp>
      <p:sp>
        <p:nvSpPr>
          <p:cNvPr id="53" name="Shape 51"/>
          <p:cNvSpPr/>
          <p:nvPr/>
        </p:nvSpPr>
        <p:spPr>
          <a:xfrm>
            <a:off x="10116480" y="3105150"/>
            <a:ext cx="1047750" cy="228600"/>
          </a:xfrm>
          <a:prstGeom prst="roundRect">
            <a:avLst>
              <a:gd name="adj" fmla="val 50000"/>
            </a:avLst>
          </a:prstGeom>
          <a:solidFill>
            <a:srgbClr val="E6EDF1"/>
          </a:solidFill>
          <a:ln/>
        </p:spPr>
      </p:sp>
      <p:sp>
        <p:nvSpPr>
          <p:cNvPr id="54" name="Text 52"/>
          <p:cNvSpPr/>
          <p:nvPr/>
        </p:nvSpPr>
        <p:spPr>
          <a:xfrm>
            <a:off x="9088709" y="3157114"/>
            <a:ext cx="3103291" cy="137160"/>
          </a:xfrm>
          <a:prstGeom prst="rect">
            <a:avLst/>
          </a:prstGeom>
          <a:noFill/>
          <a:ln/>
        </p:spPr>
        <p:txBody>
          <a:bodyPr wrap="none" lIns="0" tIns="0" rIns="0" bIns="0" rtlCol="0" anchor="t"/>
          <a:lstStyle/>
          <a:p>
            <a:pPr algn="ctr" indent="0" marL="0">
              <a:buNone/>
            </a:pPr>
            <a:r>
              <a:rPr lang="en-US" sz="900" b="1" dirty="0">
                <a:solidFill>
                  <a:srgbClr val="0E3B53"/>
                </a:solidFill>
                <a:latin typeface="Microsoft YaHei UI" pitchFamily="34" charset="0"/>
                <a:ea typeface="Microsoft YaHei" pitchFamily="34" charset="-122"/>
                <a:cs typeface="Microsoft YaHei UI" pitchFamily="34" charset="-120"/>
              </a:rPr>
              <a:t>Facilities, legal</a:t>
            </a:r>
            <a:endParaRPr lang="en-US" sz="900" dirty="0">
              <a:latin typeface="Microsoft YaHei UI" pitchFamily="34" charset="0"/>
              <a:ea typeface="Microsoft YaHei" pitchFamily="34" charset="-122"/>
              <a:cs typeface="Microsoft YaHei UI" pitchFamily="34" charset="-120"/>
            </a:endParaRPr>
          </a:p>
        </p:txBody>
      </p:sp>
      <p:sp>
        <p:nvSpPr>
          <p:cNvPr id="55" name="Shape 53"/>
          <p:cNvSpPr/>
          <p:nvPr/>
        </p:nvSpPr>
        <p:spPr>
          <a:xfrm>
            <a:off x="609600" y="4057650"/>
            <a:ext cx="5314950" cy="1047750"/>
          </a:xfrm>
          <a:prstGeom prst="roundRect">
            <a:avLst>
              <a:gd name="adj" fmla="val 10909"/>
            </a:avLst>
          </a:prstGeom>
          <a:solidFill>
            <a:srgbClr val="F3F0EA"/>
          </a:solidFill>
          <a:ln/>
        </p:spPr>
      </p:sp>
      <p:sp>
        <p:nvSpPr>
          <p:cNvPr id="56" name="Shape 54"/>
          <p:cNvSpPr/>
          <p:nvPr/>
        </p:nvSpPr>
        <p:spPr>
          <a:xfrm>
            <a:off x="847725" y="4295775"/>
            <a:ext cx="209550" cy="209550"/>
          </a:xfrm>
          <a:prstGeom prst="roundRect">
            <a:avLst>
              <a:gd name="adj" fmla="val 22727"/>
            </a:avLst>
          </a:prstGeom>
          <a:solidFill>
            <a:srgbClr val="FFFFFF"/>
          </a:solidFill>
          <a:ln w="19050">
            <a:solidFill>
              <a:srgbClr val="0E3B53"/>
            </a:solidFill>
            <a:prstDash val="solid"/>
          </a:ln>
        </p:spPr>
      </p:sp>
      <p:sp>
        <p:nvSpPr>
          <p:cNvPr id="57" name="Shape 55"/>
          <p:cNvSpPr/>
          <p:nvPr/>
        </p:nvSpPr>
        <p:spPr>
          <a:xfrm>
            <a:off x="1302492" y="4391025"/>
            <a:ext cx="78633" cy="78633"/>
          </a:xfrm>
          <a:custGeom>
            <a:avLst/>
            <a:gdLst/>
            <a:ahLst/>
            <a:cxnLst/>
            <a:rect l="l" t="t" r="r" b="b"/>
            <a:pathLst>
              <a:path w="78633" h="78633">
                <a:moveTo>
                  <a:pt x="28865" y="72469"/>
                </a:moveTo>
                <a:arcTo hR="20955" wR="20955" stAng="8105968" swAng="-5411937"/>
                <a:lnTo>
                  <a:pt x="78633" y="52388"/>
                </a:lnTo>
                <a:lnTo>
                  <a:pt x="26245" y="0"/>
                </a:lnTo>
                <a:lnTo>
                  <a:pt x="6163" y="20082"/>
                </a:lnTo>
                <a:arcTo hR="20955" wR="20955" stAng="13505968" swAng="-5411937"/>
                <a:close/>
              </a:path>
            </a:pathLst>
          </a:custGeom>
          <a:noFill/>
          <a:ln w="17463">
            <a:solidFill>
              <a:srgbClr val="0E3B53"/>
            </a:solidFill>
            <a:prstDash val="solid"/>
          </a:ln>
        </p:spPr>
      </p:sp>
      <p:sp>
        <p:nvSpPr>
          <p:cNvPr id="58" name="Shape 56"/>
          <p:cNvSpPr/>
          <p:nvPr/>
        </p:nvSpPr>
        <p:spPr>
          <a:xfrm>
            <a:off x="1293813" y="4452144"/>
            <a:ext cx="26194" cy="26194"/>
          </a:xfrm>
          <a:custGeom>
            <a:avLst/>
            <a:gdLst/>
            <a:ahLst/>
            <a:cxnLst/>
            <a:rect l="l" t="t" r="r" b="b"/>
            <a:pathLst>
              <a:path w="26194" h="26194">
                <a:moveTo>
                  <a:pt x="0" y="26194"/>
                </a:moveTo>
                <a:lnTo>
                  <a:pt x="26194" y="0"/>
                </a:lnTo>
              </a:path>
            </a:pathLst>
          </a:custGeom>
          <a:noFill/>
          <a:ln w="17463">
            <a:solidFill>
              <a:srgbClr val="0E3B53"/>
            </a:solidFill>
            <a:prstDash val="solid"/>
          </a:ln>
        </p:spPr>
      </p:sp>
      <p:sp>
        <p:nvSpPr>
          <p:cNvPr id="59" name="Shape 57"/>
          <p:cNvSpPr/>
          <p:nvPr/>
        </p:nvSpPr>
        <p:spPr>
          <a:xfrm>
            <a:off x="1341834" y="4382294"/>
            <a:ext cx="21828" cy="21828"/>
          </a:xfrm>
          <a:custGeom>
            <a:avLst/>
            <a:gdLst/>
            <a:ahLst/>
            <a:cxnLst/>
            <a:rect l="l" t="t" r="r" b="b"/>
            <a:pathLst>
              <a:path w="21828" h="21828">
                <a:moveTo>
                  <a:pt x="0" y="21828"/>
                </a:moveTo>
                <a:lnTo>
                  <a:pt x="21828" y="0"/>
                </a:lnTo>
              </a:path>
            </a:pathLst>
          </a:custGeom>
          <a:noFill/>
          <a:ln w="17463">
            <a:solidFill>
              <a:srgbClr val="0E3B53"/>
            </a:solidFill>
            <a:prstDash val="solid"/>
          </a:ln>
        </p:spPr>
      </p:sp>
      <p:sp>
        <p:nvSpPr>
          <p:cNvPr id="60" name="Shape 58"/>
          <p:cNvSpPr/>
          <p:nvPr/>
        </p:nvSpPr>
        <p:spPr>
          <a:xfrm>
            <a:off x="1368028" y="4408488"/>
            <a:ext cx="21828" cy="21828"/>
          </a:xfrm>
          <a:custGeom>
            <a:avLst/>
            <a:gdLst/>
            <a:ahLst/>
            <a:cxnLst/>
            <a:rect l="l" t="t" r="r" b="b"/>
            <a:pathLst>
              <a:path w="21828" h="21828">
                <a:moveTo>
                  <a:pt x="0" y="21828"/>
                </a:moveTo>
                <a:lnTo>
                  <a:pt x="21828" y="0"/>
                </a:lnTo>
              </a:path>
            </a:pathLst>
          </a:custGeom>
          <a:noFill/>
          <a:ln w="17463">
            <a:solidFill>
              <a:srgbClr val="0E3B53"/>
            </a:solidFill>
            <a:prstDash val="solid"/>
          </a:ln>
        </p:spPr>
      </p:sp>
      <p:sp>
        <p:nvSpPr>
          <p:cNvPr id="61" name="Shape 59"/>
          <p:cNvSpPr/>
          <p:nvPr/>
        </p:nvSpPr>
        <p:spPr>
          <a:xfrm>
            <a:off x="1398588" y="4312444"/>
            <a:ext cx="52388" cy="69850"/>
          </a:xfrm>
          <a:custGeom>
            <a:avLst/>
            <a:gdLst/>
            <a:ahLst/>
            <a:cxnLst/>
            <a:rect l="l" t="t" r="r" b="b"/>
            <a:pathLst>
              <a:path w="52388" h="69850">
                <a:moveTo>
                  <a:pt x="34925" y="0"/>
                </a:moveTo>
                <a:lnTo>
                  <a:pt x="0" y="34925"/>
                </a:lnTo>
                <a:lnTo>
                  <a:pt x="52388" y="34925"/>
                </a:lnTo>
                <a:lnTo>
                  <a:pt x="17463" y="69850"/>
                </a:lnTo>
              </a:path>
            </a:pathLst>
          </a:custGeom>
          <a:noFill/>
          <a:ln w="17463">
            <a:solidFill>
              <a:srgbClr val="0E3B53"/>
            </a:solidFill>
            <a:prstDash val="solid"/>
          </a:ln>
        </p:spPr>
      </p:sp>
      <p:sp>
        <p:nvSpPr>
          <p:cNvPr id="62" name="Text 60"/>
          <p:cNvSpPr/>
          <p:nvPr/>
        </p:nvSpPr>
        <p:spPr>
          <a:xfrm>
            <a:off x="1600200" y="4292758"/>
            <a:ext cx="10591800" cy="205740"/>
          </a:xfrm>
          <a:prstGeom prst="rect">
            <a:avLst/>
          </a:prstGeom>
          <a:noFill/>
          <a:ln/>
        </p:spPr>
        <p:txBody>
          <a:bodyPr wrap="none" lIns="0" tIns="0" rIns="0" bIns="0" rtlCol="0" anchor="t"/>
          <a:lstStyle/>
          <a:p>
            <a:pPr algn="l" indent="0" marL="0">
              <a:buNone/>
            </a:pPr>
            <a:r>
              <a:rPr lang="en-US" sz="1350" b="1" dirty="0">
                <a:solidFill>
                  <a:srgbClr val="14212B"/>
                </a:solidFill>
                <a:latin typeface="Microsoft YaHei UI" pitchFamily="34" charset="0"/>
                <a:ea typeface="Microsoft YaHei" pitchFamily="34" charset="-122"/>
                <a:cs typeface="Microsoft YaHei UI" pitchFamily="34" charset="-120"/>
              </a:rPr>
              <a:t>Single-line diagram</a:t>
            </a:r>
            <a:endParaRPr lang="en-US" sz="1350" dirty="0">
              <a:latin typeface="Microsoft YaHei UI" pitchFamily="34" charset="0"/>
              <a:ea typeface="Microsoft YaHei" pitchFamily="34" charset="-122"/>
              <a:cs typeface="Microsoft YaHei UI" pitchFamily="34" charset="-120"/>
            </a:endParaRPr>
          </a:p>
        </p:txBody>
      </p:sp>
      <p:sp>
        <p:nvSpPr>
          <p:cNvPr id="63" name="Text 61"/>
          <p:cNvSpPr/>
          <p:nvPr/>
        </p:nvSpPr>
        <p:spPr>
          <a:xfrm>
            <a:off x="1600200" y="4615162"/>
            <a:ext cx="1059180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For: transformer size, connection point, demand</a:t>
            </a:r>
            <a:endParaRPr lang="en-US" sz="1050" dirty="0">
              <a:latin typeface="Microsoft YaHei UI" pitchFamily="34" charset="0"/>
              <a:ea typeface="Microsoft YaHei" pitchFamily="34" charset="-122"/>
              <a:cs typeface="Microsoft YaHei UI" pitchFamily="34" charset="-120"/>
            </a:endParaRPr>
          </a:p>
        </p:txBody>
      </p:sp>
      <p:sp>
        <p:nvSpPr>
          <p:cNvPr id="64" name="Shape 62"/>
          <p:cNvSpPr/>
          <p:nvPr/>
        </p:nvSpPr>
        <p:spPr>
          <a:xfrm>
            <a:off x="4797823" y="4286250"/>
            <a:ext cx="895350" cy="228600"/>
          </a:xfrm>
          <a:prstGeom prst="roundRect">
            <a:avLst>
              <a:gd name="adj" fmla="val 50000"/>
            </a:avLst>
          </a:prstGeom>
          <a:solidFill>
            <a:srgbClr val="E6EDF1"/>
          </a:solidFill>
          <a:ln/>
        </p:spPr>
      </p:sp>
      <p:sp>
        <p:nvSpPr>
          <p:cNvPr id="65" name="Text 63"/>
          <p:cNvSpPr/>
          <p:nvPr/>
        </p:nvSpPr>
        <p:spPr>
          <a:xfrm>
            <a:off x="0" y="4338214"/>
            <a:ext cx="10490995" cy="137160"/>
          </a:xfrm>
          <a:prstGeom prst="rect">
            <a:avLst/>
          </a:prstGeom>
          <a:noFill/>
          <a:ln/>
        </p:spPr>
        <p:txBody>
          <a:bodyPr wrap="none" lIns="0" tIns="0" rIns="0" bIns="0" rtlCol="0" anchor="t"/>
          <a:lstStyle/>
          <a:p>
            <a:pPr algn="ctr" indent="0" marL="0">
              <a:buNone/>
            </a:pPr>
            <a:r>
              <a:rPr lang="en-US" sz="900" b="1" dirty="0">
                <a:solidFill>
                  <a:srgbClr val="0E3B53"/>
                </a:solidFill>
                <a:latin typeface="Microsoft YaHei UI" pitchFamily="34" charset="0"/>
                <a:ea typeface="Microsoft YaHei" pitchFamily="34" charset="-122"/>
                <a:cs typeface="Microsoft YaHei UI" pitchFamily="34" charset="-120"/>
              </a:rPr>
              <a:t>Engineering</a:t>
            </a:r>
            <a:endParaRPr lang="en-US" sz="900" dirty="0">
              <a:latin typeface="Microsoft YaHei UI" pitchFamily="34" charset="0"/>
              <a:ea typeface="Microsoft YaHei" pitchFamily="34" charset="-122"/>
              <a:cs typeface="Microsoft YaHei UI" pitchFamily="34" charset="-120"/>
            </a:endParaRPr>
          </a:p>
        </p:txBody>
      </p:sp>
      <p:sp>
        <p:nvSpPr>
          <p:cNvPr id="66" name="Shape 64"/>
          <p:cNvSpPr/>
          <p:nvPr/>
        </p:nvSpPr>
        <p:spPr>
          <a:xfrm>
            <a:off x="6076950" y="4057650"/>
            <a:ext cx="5314950" cy="1047750"/>
          </a:xfrm>
          <a:prstGeom prst="roundRect">
            <a:avLst>
              <a:gd name="adj" fmla="val 10909"/>
            </a:avLst>
          </a:prstGeom>
          <a:solidFill>
            <a:srgbClr val="F3F0EA"/>
          </a:solidFill>
          <a:ln/>
        </p:spPr>
      </p:sp>
      <p:sp>
        <p:nvSpPr>
          <p:cNvPr id="67" name="Shape 65"/>
          <p:cNvSpPr/>
          <p:nvPr/>
        </p:nvSpPr>
        <p:spPr>
          <a:xfrm>
            <a:off x="6315075" y="4295775"/>
            <a:ext cx="209550" cy="209550"/>
          </a:xfrm>
          <a:prstGeom prst="roundRect">
            <a:avLst>
              <a:gd name="adj" fmla="val 22727"/>
            </a:avLst>
          </a:prstGeom>
          <a:solidFill>
            <a:srgbClr val="FFFFFF"/>
          </a:solidFill>
          <a:ln w="19050">
            <a:solidFill>
              <a:srgbClr val="0E3B53"/>
            </a:solidFill>
            <a:prstDash val="solid"/>
          </a:ln>
        </p:spPr>
      </p:sp>
      <p:sp>
        <p:nvSpPr>
          <p:cNvPr id="68" name="Shape 66"/>
          <p:cNvSpPr/>
          <p:nvPr/>
        </p:nvSpPr>
        <p:spPr>
          <a:xfrm>
            <a:off x="6813550" y="4303713"/>
            <a:ext cx="6548" cy="34925"/>
          </a:xfrm>
          <a:custGeom>
            <a:avLst/>
            <a:gdLst/>
            <a:ahLst/>
            <a:cxnLst/>
            <a:rect l="l" t="t" r="r" b="b"/>
            <a:pathLst>
              <a:path w="6548" h="34925">
                <a:moveTo>
                  <a:pt x="0" y="0"/>
                </a:moveTo>
                <a:lnTo>
                  <a:pt x="0" y="34925"/>
                </a:lnTo>
              </a:path>
            </a:pathLst>
          </a:custGeom>
          <a:noFill/>
          <a:ln w="17463">
            <a:solidFill>
              <a:srgbClr val="0E3B53"/>
            </a:solidFill>
            <a:prstDash val="solid"/>
          </a:ln>
        </p:spPr>
      </p:sp>
      <p:sp>
        <p:nvSpPr>
          <p:cNvPr id="69" name="Shape 67"/>
          <p:cNvSpPr/>
          <p:nvPr/>
        </p:nvSpPr>
        <p:spPr>
          <a:xfrm>
            <a:off x="6883400" y="4303713"/>
            <a:ext cx="6548" cy="34925"/>
          </a:xfrm>
          <a:custGeom>
            <a:avLst/>
            <a:gdLst/>
            <a:ahLst/>
            <a:cxnLst/>
            <a:rect l="l" t="t" r="r" b="b"/>
            <a:pathLst>
              <a:path w="6548" h="34925">
                <a:moveTo>
                  <a:pt x="0" y="0"/>
                </a:moveTo>
                <a:lnTo>
                  <a:pt x="0" y="34925"/>
                </a:lnTo>
              </a:path>
            </a:pathLst>
          </a:custGeom>
          <a:noFill/>
          <a:ln w="17463">
            <a:solidFill>
              <a:srgbClr val="0E3B53"/>
            </a:solidFill>
            <a:prstDash val="solid"/>
          </a:ln>
        </p:spPr>
      </p:sp>
      <p:sp>
        <p:nvSpPr>
          <p:cNvPr id="70" name="Shape 68"/>
          <p:cNvSpPr/>
          <p:nvPr/>
        </p:nvSpPr>
        <p:spPr>
          <a:xfrm>
            <a:off x="6769894" y="4321175"/>
            <a:ext cx="157163" cy="157163"/>
          </a:xfrm>
          <a:prstGeom prst="roundRect">
            <a:avLst>
              <a:gd name="adj" fmla="val 11111"/>
            </a:avLst>
          </a:prstGeom>
          <a:noFill/>
          <a:ln w="17463">
            <a:solidFill>
              <a:srgbClr val="0E3B53"/>
            </a:solidFill>
            <a:prstDash val="solid"/>
          </a:ln>
        </p:spPr>
      </p:sp>
      <p:sp>
        <p:nvSpPr>
          <p:cNvPr id="71" name="Shape 69"/>
          <p:cNvSpPr/>
          <p:nvPr/>
        </p:nvSpPr>
        <p:spPr>
          <a:xfrm>
            <a:off x="6769894" y="4373563"/>
            <a:ext cx="157163" cy="6548"/>
          </a:xfrm>
          <a:custGeom>
            <a:avLst/>
            <a:gdLst/>
            <a:ahLst/>
            <a:cxnLst/>
            <a:rect l="l" t="t" r="r" b="b"/>
            <a:pathLst>
              <a:path w="157163" h="6548">
                <a:moveTo>
                  <a:pt x="0" y="0"/>
                </a:moveTo>
                <a:lnTo>
                  <a:pt x="157163" y="0"/>
                </a:lnTo>
              </a:path>
            </a:pathLst>
          </a:custGeom>
          <a:noFill/>
          <a:ln w="17463">
            <a:solidFill>
              <a:srgbClr val="0E3B53"/>
            </a:solidFill>
            <a:prstDash val="solid"/>
          </a:ln>
        </p:spPr>
      </p:sp>
      <p:sp>
        <p:nvSpPr>
          <p:cNvPr id="72" name="Text 70"/>
          <p:cNvSpPr/>
          <p:nvPr/>
        </p:nvSpPr>
        <p:spPr>
          <a:xfrm>
            <a:off x="7067550" y="4292758"/>
            <a:ext cx="5124450" cy="205740"/>
          </a:xfrm>
          <a:prstGeom prst="rect">
            <a:avLst/>
          </a:prstGeom>
          <a:noFill/>
          <a:ln/>
        </p:spPr>
        <p:txBody>
          <a:bodyPr wrap="none" lIns="0" tIns="0" rIns="0" bIns="0" rtlCol="0" anchor="t"/>
          <a:lstStyle/>
          <a:p>
            <a:pPr algn="l" indent="0" marL="0">
              <a:buNone/>
            </a:pPr>
            <a:r>
              <a:rPr lang="en-US" sz="1350" b="1" dirty="0">
                <a:solidFill>
                  <a:srgbClr val="14212B"/>
                </a:solidFill>
                <a:latin typeface="Microsoft YaHei UI" pitchFamily="34" charset="0"/>
                <a:ea typeface="Microsoft YaHei" pitchFamily="34" charset="-122"/>
                <a:cs typeface="Microsoft YaHei UI" pitchFamily="34" charset="-120"/>
              </a:rPr>
              <a:t>Shifts and shutdowns</a:t>
            </a:r>
            <a:endParaRPr lang="en-US" sz="1350" dirty="0">
              <a:latin typeface="Microsoft YaHei UI" pitchFamily="34" charset="0"/>
              <a:ea typeface="Microsoft YaHei" pitchFamily="34" charset="-122"/>
              <a:cs typeface="Microsoft YaHei UI" pitchFamily="34" charset="-120"/>
            </a:endParaRPr>
          </a:p>
        </p:txBody>
      </p:sp>
      <p:sp>
        <p:nvSpPr>
          <p:cNvPr id="73" name="Text 71"/>
          <p:cNvSpPr/>
          <p:nvPr/>
        </p:nvSpPr>
        <p:spPr>
          <a:xfrm>
            <a:off x="7067550" y="4615162"/>
            <a:ext cx="512445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For: weekend self-use, installation windows</a:t>
            </a:r>
            <a:endParaRPr lang="en-US" sz="1050" dirty="0">
              <a:latin typeface="Microsoft YaHei UI" pitchFamily="34" charset="0"/>
              <a:ea typeface="Microsoft YaHei" pitchFamily="34" charset="-122"/>
              <a:cs typeface="Microsoft YaHei UI" pitchFamily="34" charset="-120"/>
            </a:endParaRPr>
          </a:p>
        </p:txBody>
      </p:sp>
      <p:sp>
        <p:nvSpPr>
          <p:cNvPr id="74" name="Shape 72"/>
          <p:cNvSpPr/>
          <p:nvPr/>
        </p:nvSpPr>
        <p:spPr>
          <a:xfrm>
            <a:off x="10315682" y="4286250"/>
            <a:ext cx="847725" cy="228600"/>
          </a:xfrm>
          <a:prstGeom prst="roundRect">
            <a:avLst>
              <a:gd name="adj" fmla="val 50000"/>
            </a:avLst>
          </a:prstGeom>
          <a:solidFill>
            <a:srgbClr val="E6EDF1"/>
          </a:solidFill>
          <a:ln/>
        </p:spPr>
      </p:sp>
      <p:sp>
        <p:nvSpPr>
          <p:cNvPr id="75" name="Text 73"/>
          <p:cNvSpPr/>
          <p:nvPr/>
        </p:nvSpPr>
        <p:spPr>
          <a:xfrm>
            <a:off x="9287088" y="4338214"/>
            <a:ext cx="2904912" cy="137160"/>
          </a:xfrm>
          <a:prstGeom prst="rect">
            <a:avLst/>
          </a:prstGeom>
          <a:noFill/>
          <a:ln/>
        </p:spPr>
        <p:txBody>
          <a:bodyPr wrap="none" lIns="0" tIns="0" rIns="0" bIns="0" rtlCol="0" anchor="t"/>
          <a:lstStyle/>
          <a:p>
            <a:pPr algn="ctr" indent="0" marL="0">
              <a:buNone/>
            </a:pPr>
            <a:r>
              <a:rPr lang="en-US" sz="900" b="1" dirty="0">
                <a:solidFill>
                  <a:srgbClr val="0E3B53"/>
                </a:solidFill>
                <a:latin typeface="Microsoft YaHei UI" pitchFamily="34" charset="0"/>
                <a:ea typeface="Microsoft YaHei" pitchFamily="34" charset="-122"/>
                <a:cs typeface="Microsoft YaHei UI" pitchFamily="34" charset="-120"/>
              </a:rPr>
              <a:t>Production</a:t>
            </a:r>
            <a:endParaRPr lang="en-US" sz="900" dirty="0">
              <a:latin typeface="Microsoft YaHei UI" pitchFamily="34" charset="0"/>
              <a:ea typeface="Microsoft YaHei" pitchFamily="34" charset="-122"/>
              <a:cs typeface="Microsoft YaHei UI" pitchFamily="34" charset="-120"/>
            </a:endParaRPr>
          </a:p>
        </p:txBody>
      </p:sp>
      <p:sp>
        <p:nvSpPr>
          <p:cNvPr id="76" name="Shape 74"/>
          <p:cNvSpPr/>
          <p:nvPr/>
        </p:nvSpPr>
        <p:spPr>
          <a:xfrm>
            <a:off x="609600" y="5295900"/>
            <a:ext cx="10782300" cy="19050"/>
          </a:xfrm>
          <a:prstGeom prst="rect">
            <a:avLst/>
          </a:prstGeom>
          <a:solidFill>
            <a:srgbClr val="0E3B53"/>
          </a:solidFill>
          <a:ln/>
        </p:spPr>
      </p:sp>
      <p:sp>
        <p:nvSpPr>
          <p:cNvPr id="77" name="Text 75"/>
          <p:cNvSpPr/>
          <p:nvPr/>
        </p:nvSpPr>
        <p:spPr>
          <a:xfrm>
            <a:off x="609600" y="5454085"/>
            <a:ext cx="11582400" cy="182880"/>
          </a:xfrm>
          <a:prstGeom prst="rect">
            <a:avLst/>
          </a:prstGeom>
          <a:noFill/>
          <a:ln/>
        </p:spPr>
        <p:txBody>
          <a:bodyPr wrap="none" lIns="0" tIns="0" rIns="0" bIns="0" rtlCol="0" anchor="t"/>
          <a:lstStyle/>
          <a:p>
            <a:pPr algn="l" indent="0" marL="0">
              <a:buNone/>
            </a:pPr>
            <a:r>
              <a:rPr lang="en-US" sz="1200" b="1" dirty="0">
                <a:solidFill>
                  <a:srgbClr val="14212B"/>
                </a:solidFill>
                <a:latin typeface="Microsoft YaHei UI" pitchFamily="34" charset="0"/>
                <a:ea typeface="Microsoft YaHei" pitchFamily="34" charset="-122"/>
                <a:cs typeface="Microsoft YaHei UI" pitchFamily="34" charset="-120"/>
              </a:rPr>
              <a:t>With these, we work out your own numbers and survey report.</a:t>
            </a:r>
            <a:endParaRPr lang="en-US" sz="1200" dirty="0">
              <a:latin typeface="Microsoft YaHei UI" pitchFamily="34" charset="0"/>
              <a:ea typeface="Microsoft YaHei" pitchFamily="34" charset="-122"/>
              <a:cs typeface="Microsoft YaHei UI" pitchFamily="34" charset="-120"/>
            </a:endParaRPr>
          </a:p>
        </p:txBody>
      </p:sp>
      <p:sp>
        <p:nvSpPr>
          <p:cNvPr id="78" name="Text 76"/>
          <p:cNvSpPr/>
          <p:nvPr/>
        </p:nvSpPr>
        <p:spPr>
          <a:xfrm>
            <a:off x="5476555" y="5454085"/>
            <a:ext cx="6715445" cy="182880"/>
          </a:xfrm>
          <a:prstGeom prst="rect">
            <a:avLst/>
          </a:prstGeom>
          <a:noFill/>
          <a:ln/>
        </p:spPr>
        <p:txBody>
          <a:bodyPr wrap="none" lIns="0" tIns="0" rIns="0" bIns="0" rtlCol="0" anchor="t"/>
          <a:lstStyle/>
          <a:p>
            <a:pPr algn="l" indent="0" marL="0">
              <a:buNone/>
            </a:pPr>
            <a:r>
              <a:rPr lang="en-US" sz="1200" dirty="0">
                <a:solidFill>
                  <a:srgbClr val="55606A"/>
                </a:solidFill>
                <a:latin typeface="Microsoft YaHei UI" pitchFamily="34" charset="0"/>
                <a:ea typeface="Microsoft YaHei" pitchFamily="34" charset="-122"/>
                <a:cs typeface="Microsoft YaHei UI" pitchFamily="34" charset="-120"/>
              </a:rPr>
              <a:t>Each one you tick removes an assumption.</a:t>
            </a:r>
            <a:endParaRPr lang="en-US" sz="12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Shape 1"/>
          <p:cNvSpPr/>
          <p:nvPr/>
        </p:nvSpPr>
        <p:spPr>
          <a:xfrm>
            <a:off x="11849100" y="11239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4" name="Text 2"/>
          <p:cNvSpPr/>
          <p:nvPr/>
        </p:nvSpPr>
        <p:spPr>
          <a:xfrm rot="5400000">
            <a:off x="11696973" y="1487805"/>
            <a:ext cx="650136"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S</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5" name="Shape 3"/>
          <p:cNvSpPr/>
          <p:nvPr/>
        </p:nvSpPr>
        <p:spPr>
          <a:xfrm>
            <a:off x="11849100" y="20574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6" name="Text 4"/>
          <p:cNvSpPr/>
          <p:nvPr/>
        </p:nvSpPr>
        <p:spPr>
          <a:xfrm rot="5400000">
            <a:off x="11705982" y="2421255"/>
            <a:ext cx="632119"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b</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s</a:t>
            </a:r>
            <a:endParaRPr lang="en-US" sz="975" dirty="0">
              <a:latin typeface="Microsoft YaHei UI" pitchFamily="34" charset="0"/>
              <a:ea typeface="Microsoft YaHei" pitchFamily="34" charset="-122"/>
              <a:cs typeface="Microsoft YaHei UI" pitchFamily="34" charset="-120"/>
            </a:endParaRPr>
          </a:p>
        </p:txBody>
      </p:sp>
      <p:sp>
        <p:nvSpPr>
          <p:cNvPr id="7" name="Shape 5"/>
          <p:cNvSpPr/>
          <p:nvPr/>
        </p:nvSpPr>
        <p:spPr>
          <a:xfrm>
            <a:off x="11849100" y="299085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8" name="Text 6"/>
          <p:cNvSpPr/>
          <p:nvPr/>
        </p:nvSpPr>
        <p:spPr>
          <a:xfrm rot="5400000">
            <a:off x="11872871" y="3354705"/>
            <a:ext cx="298340"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P</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n</a:t>
            </a:r>
            <a:endParaRPr lang="en-US" sz="975" dirty="0">
              <a:latin typeface="Microsoft YaHei UI" pitchFamily="34" charset="0"/>
              <a:ea typeface="Microsoft YaHei" pitchFamily="34" charset="-122"/>
              <a:cs typeface="Microsoft YaHei UI" pitchFamily="34" charset="-120"/>
            </a:endParaRPr>
          </a:p>
        </p:txBody>
      </p:sp>
      <p:sp>
        <p:nvSpPr>
          <p:cNvPr id="9" name="Shape 7"/>
          <p:cNvSpPr/>
          <p:nvPr/>
        </p:nvSpPr>
        <p:spPr>
          <a:xfrm>
            <a:off x="11849100" y="3924300"/>
            <a:ext cx="342900" cy="876300"/>
          </a:xfrm>
          <a:custGeom>
            <a:avLst/>
            <a:gdLst/>
            <a:ahLst/>
            <a:cxnLst/>
            <a:rect l="l" t="t" r="r" b="b"/>
            <a:pathLst>
              <a:path w="342900" h="876300">
                <a:moveTo>
                  <a:pt x="342900" y="0"/>
                </a:moveTo>
                <a:lnTo>
                  <a:pt x="57150" y="0"/>
                </a:lnTo>
                <a:arcTo hR="57150" wR="57150" stAng="16200000" swAng="-5400000"/>
                <a:lnTo>
                  <a:pt x="0" y="819150"/>
                </a:lnTo>
                <a:arcTo hR="57150" wR="57150" stAng="10800000" swAng="-5400000"/>
                <a:lnTo>
                  <a:pt x="342900" y="876300"/>
                </a:lnTo>
                <a:close/>
              </a:path>
            </a:pathLst>
          </a:custGeom>
          <a:solidFill>
            <a:srgbClr val="F3F0EA"/>
          </a:solidFill>
          <a:ln/>
        </p:spPr>
      </p:sp>
      <p:sp>
        <p:nvSpPr>
          <p:cNvPr id="10" name="Text 8"/>
          <p:cNvSpPr/>
          <p:nvPr/>
        </p:nvSpPr>
        <p:spPr>
          <a:xfrm rot="5400000">
            <a:off x="11733476" y="4288155"/>
            <a:ext cx="577131" cy="148590"/>
          </a:xfrm>
          <a:prstGeom prst="rect">
            <a:avLst/>
          </a:prstGeom>
          <a:noFill/>
          <a:ln/>
        </p:spPr>
        <p:txBody>
          <a:bodyPr wrap="none" lIns="0" tIns="0" rIns="0" bIns="0" rtlCol="0" anchor="t"/>
          <a:lstStyle/>
          <a:p>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D</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l</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i</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v</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75"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75" b="1" dirty="0">
                <a:solidFill>
                  <a:srgbClr val="55606A"/>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11" name="Shape 9"/>
          <p:cNvSpPr/>
          <p:nvPr/>
        </p:nvSpPr>
        <p:spPr>
          <a:xfrm>
            <a:off x="11696700" y="4857750"/>
            <a:ext cx="495300" cy="876300"/>
          </a:xfrm>
          <a:custGeom>
            <a:avLst/>
            <a:gdLst/>
            <a:ahLst/>
            <a:cxnLst/>
            <a:rect l="l" t="t" r="r" b="b"/>
            <a:pathLst>
              <a:path w="495300" h="876300">
                <a:moveTo>
                  <a:pt x="495300" y="0"/>
                </a:moveTo>
                <a:lnTo>
                  <a:pt x="76200" y="0"/>
                </a:lnTo>
                <a:arcTo hR="76200" wR="76200" stAng="16200000" swAng="-5400000"/>
                <a:lnTo>
                  <a:pt x="0" y="800100"/>
                </a:lnTo>
                <a:arcTo hR="76200" wR="76200" stAng="10800000" swAng="-5400000"/>
                <a:lnTo>
                  <a:pt x="495300" y="876300"/>
                </a:lnTo>
                <a:close/>
              </a:path>
            </a:pathLst>
          </a:custGeom>
          <a:solidFill>
            <a:srgbClr val="0E3B53"/>
          </a:solidFill>
          <a:ln/>
        </p:spPr>
      </p:sp>
      <p:sp>
        <p:nvSpPr>
          <p:cNvPr id="12" name="Text 10"/>
          <p:cNvSpPr/>
          <p:nvPr/>
        </p:nvSpPr>
        <p:spPr>
          <a:xfrm rot="5400000">
            <a:off x="11677042" y="5210175"/>
            <a:ext cx="538058" cy="171450"/>
          </a:xfrm>
          <a:prstGeom prst="rect">
            <a:avLst/>
          </a:prstGeom>
          <a:noFill/>
          <a:ln/>
        </p:spPr>
        <p:txBody>
          <a:bodyPr wrap="none" lIns="0" tIns="0" rIns="0" bIns="0" rtlCol="0" anchor="t"/>
          <a:lstStyle/>
          <a:p>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D</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e</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c</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i</a:t>
            </a:r>
            <a:pPr algn="l" indent="0" marL="0">
              <a:buNone/>
            </a:pPr>
            <a:r>
              <a:rPr lang="en-US" sz="1125" b="1" spc="75" kern="0" dirty="0">
                <a:solidFill>
                  <a:srgbClr val="FFFFFF"/>
                </a:solidFill>
                <a:latin typeface="Microsoft YaHei UI" pitchFamily="34" charset="0"/>
                <a:ea typeface="Microsoft YaHei" pitchFamily="34" charset="-122"/>
                <a:cs typeface="Microsoft YaHei UI" pitchFamily="34" charset="-120"/>
              </a:rPr>
              <a:t>d</a:t>
            </a:r>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e</a:t>
            </a:r>
            <a:endParaRPr lang="en-US" sz="1125" dirty="0">
              <a:latin typeface="Microsoft YaHei UI" pitchFamily="34" charset="0"/>
              <a:ea typeface="Microsoft YaHei" pitchFamily="34" charset="-122"/>
              <a:cs typeface="Microsoft YaHei UI" pitchFamily="34" charset="-120"/>
            </a:endParaRPr>
          </a:p>
        </p:txBody>
      </p:sp>
      <p:sp>
        <p:nvSpPr>
          <p:cNvPr id="13" name="Text 11"/>
          <p:cNvSpPr/>
          <p:nvPr/>
        </p:nvSpPr>
        <p:spPr>
          <a:xfrm>
            <a:off x="609600" y="347239"/>
            <a:ext cx="11582400" cy="137160"/>
          </a:xfrm>
          <a:prstGeom prst="rect">
            <a:avLst/>
          </a:prstGeom>
          <a:noFill/>
          <a:ln/>
        </p:spPr>
        <p:txBody>
          <a:bodyPr wrap="none" lIns="0" tIns="0" rIns="0" bIns="0" rtlCol="0" anchor="t"/>
          <a:lstStyle/>
          <a:p>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l</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d</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p</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s</a:t>
            </a:r>
            <a:pPr algn="l" indent="0" marL="0">
              <a:buNone/>
            </a:pPr>
            <a:r>
              <a:rPr lang="en-US" sz="900" b="1" spc="75" kern="0" dirty="0">
                <a:solidFill>
                  <a:srgbClr val="0E3B53"/>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0E3B53"/>
                </a:solidFill>
                <a:latin typeface="Microsoft YaHei UI" pitchFamily="34" charset="0"/>
                <a:ea typeface="Microsoft YaHei" pitchFamily="34" charset="-122"/>
                <a:cs typeface="Microsoft YaHei UI" pitchFamily="34" charset="-120"/>
              </a:rPr>
              <a:t>l</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2983478" y="347239"/>
            <a:ext cx="9208522" cy="137160"/>
          </a:xfrm>
          <a:prstGeom prst="rect">
            <a:avLst/>
          </a:prstGeom>
          <a:noFill/>
          <a:ln/>
        </p:spPr>
        <p:txBody>
          <a:bodyPr wrap="none" lIns="0" tIns="0" rIns="0" bIns="0" rtlCol="0" anchor="t"/>
          <a:lstStyle/>
          <a:p>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F</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y</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o</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u</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r</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g</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m</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n</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 </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t</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e</a:t>
            </a:r>
            <a:pPr algn="l" indent="0" marL="0">
              <a:buNone/>
            </a:pPr>
            <a:r>
              <a:rPr lang="en-US" sz="900" b="1" spc="75" kern="0" dirty="0">
                <a:solidFill>
                  <a:srgbClr val="55606A"/>
                </a:solidFill>
                <a:latin typeface="Microsoft YaHei UI" pitchFamily="34" charset="0"/>
                <a:ea typeface="Microsoft YaHei" pitchFamily="34" charset="-122"/>
                <a:cs typeface="Microsoft YaHei UI" pitchFamily="34" charset="-120"/>
              </a:rPr>
              <a:t>a</a:t>
            </a:r>
            <a:pPr algn="l" indent="0" marL="0">
              <a:buNone/>
            </a:pPr>
            <a:r>
              <a:rPr lang="en-US" sz="900" b="1" dirty="0">
                <a:solidFill>
                  <a:srgbClr val="55606A"/>
                </a:solidFill>
                <a:latin typeface="Microsoft YaHei UI" pitchFamily="34" charset="0"/>
                <a:ea typeface="Microsoft YaHei" pitchFamily="34" charset="-122"/>
                <a:cs typeface="Microsoft YaHei UI" pitchFamily="34" charset="-120"/>
              </a:rPr>
              <a:t>m</a:t>
            </a:r>
            <a:endParaRPr lang="en-US" sz="900" dirty="0">
              <a:latin typeface="Microsoft YaHei UI" pitchFamily="34" charset="0"/>
              <a:ea typeface="Microsoft YaHei" pitchFamily="34" charset="-122"/>
              <a:cs typeface="Microsoft YaHei UI" pitchFamily="34" charset="-120"/>
            </a:endParaRPr>
          </a:p>
        </p:txBody>
      </p:sp>
      <p:sp>
        <p:nvSpPr>
          <p:cNvPr id="15" name="Text 13"/>
          <p:cNvSpPr/>
          <p:nvPr/>
        </p:nvSpPr>
        <p:spPr>
          <a:xfrm>
            <a:off x="609600" y="958883"/>
            <a:ext cx="11582400" cy="502920"/>
          </a:xfrm>
          <a:prstGeom prst="rect">
            <a:avLst/>
          </a:prstGeom>
          <a:noFill/>
          <a:ln/>
        </p:spPr>
        <p:txBody>
          <a:bodyPr wrap="none" lIns="0" tIns="0" rIns="0" bIns="0" rtlCol="0" anchor="t"/>
          <a:lstStyle/>
          <a:p>
            <a:pPr algn="l" indent="0" marL="0">
              <a:buNone/>
            </a:pPr>
            <a:r>
              <a:rPr lang="en-US" sz="3300" b="1" dirty="0">
                <a:solidFill>
                  <a:srgbClr val="0E3B53"/>
                </a:solidFill>
                <a:latin typeface="Microsoft YaHei UI" pitchFamily="34" charset="0"/>
                <a:ea typeface="Microsoft YaHei" pitchFamily="34" charset="-122"/>
                <a:cs typeface="Microsoft YaHei UI" pitchFamily="34" charset="-120"/>
              </a:rPr>
              <a:t>Three decisions, and we start the survey</a:t>
            </a:r>
            <a:endParaRPr lang="en-US" sz="3300" dirty="0">
              <a:latin typeface="Microsoft YaHei UI" pitchFamily="34" charset="0"/>
              <a:ea typeface="Microsoft YaHei" pitchFamily="34" charset="-122"/>
              <a:cs typeface="Microsoft YaHei UI" pitchFamily="34" charset="-120"/>
            </a:endParaRPr>
          </a:p>
        </p:txBody>
      </p:sp>
      <p:sp>
        <p:nvSpPr>
          <p:cNvPr id="16" name="Shape 14"/>
          <p:cNvSpPr/>
          <p:nvPr/>
        </p:nvSpPr>
        <p:spPr>
          <a:xfrm>
            <a:off x="609600" y="1962150"/>
            <a:ext cx="3505200" cy="2552700"/>
          </a:xfrm>
          <a:prstGeom prst="roundRect">
            <a:avLst>
              <a:gd name="adj" fmla="val 4478"/>
            </a:avLst>
          </a:prstGeom>
          <a:solidFill>
            <a:srgbClr val="F3F0EA"/>
          </a:solidFill>
          <a:ln/>
        </p:spPr>
      </p:sp>
      <p:sp>
        <p:nvSpPr>
          <p:cNvPr id="17" name="Text 15"/>
          <p:cNvSpPr/>
          <p:nvPr/>
        </p:nvSpPr>
        <p:spPr>
          <a:xfrm>
            <a:off x="876300" y="2177123"/>
            <a:ext cx="11315700" cy="171450"/>
          </a:xfrm>
          <a:prstGeom prst="rect">
            <a:avLst/>
          </a:prstGeom>
          <a:noFill/>
          <a:ln/>
        </p:spPr>
        <p:txBody>
          <a:bodyPr wrap="none" lIns="0" tIns="0" rIns="0" bIns="0" rtlCol="0" anchor="t"/>
          <a:lstStyle/>
          <a:p>
            <a:pPr algn="l" indent="0" marL="0">
              <a:buNone/>
            </a:pPr>
            <a:r>
              <a:rPr lang="en-US" sz="1125" b="1" spc="75" kern="0" dirty="0">
                <a:solidFill>
                  <a:srgbClr val="B8412C"/>
                </a:solidFill>
                <a:latin typeface="Microsoft YaHei UI" pitchFamily="34" charset="0"/>
                <a:ea typeface="Microsoft YaHei" pitchFamily="34" charset="-122"/>
                <a:cs typeface="Microsoft YaHei UI" pitchFamily="34" charset="-120"/>
              </a:rPr>
              <a:t>0</a:t>
            </a:r>
            <a:pPr algn="l" indent="0" marL="0">
              <a:buNone/>
            </a:pPr>
            <a:r>
              <a:rPr lang="en-US" sz="1125" b="1" dirty="0">
                <a:solidFill>
                  <a:srgbClr val="B8412C"/>
                </a:solidFill>
                <a:latin typeface="Microsoft YaHei UI" pitchFamily="34" charset="0"/>
                <a:ea typeface="Microsoft YaHei" pitchFamily="34" charset="-122"/>
                <a:cs typeface="Microsoft YaHei UI" pitchFamily="34" charset="-120"/>
              </a:rPr>
              <a:t>1</a:t>
            </a:r>
            <a:endParaRPr lang="en-US" sz="1125" dirty="0">
              <a:latin typeface="Microsoft YaHei UI" pitchFamily="34" charset="0"/>
              <a:ea typeface="Microsoft YaHei" pitchFamily="34" charset="-122"/>
              <a:cs typeface="Microsoft YaHei UI" pitchFamily="34" charset="-120"/>
            </a:endParaRPr>
          </a:p>
        </p:txBody>
      </p:sp>
      <p:sp>
        <p:nvSpPr>
          <p:cNvPr id="18" name="Text 16"/>
          <p:cNvSpPr/>
          <p:nvPr/>
        </p:nvSpPr>
        <p:spPr>
          <a:xfrm>
            <a:off x="876300" y="2474568"/>
            <a:ext cx="11315700" cy="240030"/>
          </a:xfrm>
          <a:prstGeom prst="rect">
            <a:avLst/>
          </a:prstGeom>
          <a:noFill/>
          <a:ln/>
        </p:spPr>
        <p:txBody>
          <a:bodyPr wrap="none" lIns="0" tIns="0" rIns="0" bIns="0" rtlCol="0" anchor="t"/>
          <a:lstStyle/>
          <a:p>
            <a:pPr algn="l" indent="0" marL="0">
              <a:buNone/>
            </a:pPr>
            <a:r>
              <a:rPr lang="en-US" sz="1575" b="1" dirty="0">
                <a:solidFill>
                  <a:srgbClr val="14212B"/>
                </a:solidFill>
                <a:latin typeface="Microsoft YaHei UI" pitchFamily="34" charset="0"/>
                <a:ea typeface="Microsoft YaHei" pitchFamily="34" charset="-122"/>
                <a:cs typeface="Microsoft YaHei UI" pitchFamily="34" charset="-120"/>
              </a:rPr>
              <a:t>Approve a survey of the roof</a:t>
            </a:r>
            <a:endParaRPr lang="en-US" sz="1575" dirty="0">
              <a:latin typeface="Microsoft YaHei UI" pitchFamily="34" charset="0"/>
              <a:ea typeface="Microsoft YaHei" pitchFamily="34" charset="-122"/>
              <a:cs typeface="Microsoft YaHei UI" pitchFamily="34" charset="-120"/>
            </a:endParaRPr>
          </a:p>
        </p:txBody>
      </p:sp>
      <p:sp>
        <p:nvSpPr>
          <p:cNvPr id="19" name="Text 17"/>
          <p:cNvSpPr/>
          <p:nvPr/>
        </p:nvSpPr>
        <p:spPr>
          <a:xfrm>
            <a:off x="876300" y="2779368"/>
            <a:ext cx="11315700" cy="240030"/>
          </a:xfrm>
          <a:prstGeom prst="rect">
            <a:avLst/>
          </a:prstGeom>
          <a:noFill/>
          <a:ln/>
        </p:spPr>
        <p:txBody>
          <a:bodyPr wrap="none" lIns="0" tIns="0" rIns="0" bIns="0" rtlCol="0" anchor="t"/>
          <a:lstStyle/>
          <a:p>
            <a:pPr algn="l" indent="0" marL="0">
              <a:buNone/>
            </a:pPr>
            <a:r>
              <a:rPr lang="en-US" sz="1575" b="1" dirty="0">
                <a:solidFill>
                  <a:srgbClr val="14212B"/>
                </a:solidFill>
                <a:latin typeface="Microsoft YaHei UI" pitchFamily="34" charset="0"/>
                <a:ea typeface="Microsoft YaHei" pitchFamily="34" charset="-122"/>
                <a:cs typeface="Microsoft YaHei UI" pitchFamily="34" charset="-120"/>
              </a:rPr>
              <a:t>and switch room</a:t>
            </a:r>
            <a:endParaRPr lang="en-US" sz="1575" dirty="0">
              <a:latin typeface="Microsoft YaHei UI" pitchFamily="34" charset="0"/>
              <a:ea typeface="Microsoft YaHei" pitchFamily="34" charset="-122"/>
              <a:cs typeface="Microsoft YaHei UI" pitchFamily="34" charset="-120"/>
            </a:endParaRPr>
          </a:p>
        </p:txBody>
      </p:sp>
      <p:sp>
        <p:nvSpPr>
          <p:cNvPr id="20" name="Text 18"/>
          <p:cNvSpPr/>
          <p:nvPr/>
        </p:nvSpPr>
        <p:spPr>
          <a:xfrm>
            <a:off x="876300" y="3129262"/>
            <a:ext cx="1131570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A structural check and a look at the</a:t>
            </a:r>
            <a:endParaRPr lang="en-US" sz="1050" dirty="0">
              <a:latin typeface="Microsoft YaHei UI" pitchFamily="34" charset="0"/>
              <a:ea typeface="Microsoft YaHei" pitchFamily="34" charset="-122"/>
              <a:cs typeface="Microsoft YaHei UI" pitchFamily="34" charset="-120"/>
            </a:endParaRPr>
          </a:p>
        </p:txBody>
      </p:sp>
      <p:sp>
        <p:nvSpPr>
          <p:cNvPr id="21" name="Text 19"/>
          <p:cNvSpPr/>
          <p:nvPr/>
        </p:nvSpPr>
        <p:spPr>
          <a:xfrm>
            <a:off x="876300" y="3338812"/>
            <a:ext cx="1131570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connection point, then a survey report</a:t>
            </a:r>
            <a:endParaRPr lang="en-US" sz="1050" dirty="0">
              <a:latin typeface="Microsoft YaHei UI" pitchFamily="34" charset="0"/>
              <a:ea typeface="Microsoft YaHei" pitchFamily="34" charset="-122"/>
              <a:cs typeface="Microsoft YaHei UI" pitchFamily="34" charset="-120"/>
            </a:endParaRPr>
          </a:p>
        </p:txBody>
      </p:sp>
      <p:sp>
        <p:nvSpPr>
          <p:cNvPr id="22" name="Shape 20"/>
          <p:cNvSpPr/>
          <p:nvPr/>
        </p:nvSpPr>
        <p:spPr>
          <a:xfrm>
            <a:off x="876300" y="3771900"/>
            <a:ext cx="2971800" cy="9525"/>
          </a:xfrm>
          <a:prstGeom prst="rect">
            <a:avLst/>
          </a:prstGeom>
          <a:solidFill>
            <a:srgbClr val="E2DDD4"/>
          </a:solidFill>
          <a:ln/>
        </p:spPr>
      </p:sp>
      <p:sp>
        <p:nvSpPr>
          <p:cNvPr id="23" name="Shape 21"/>
          <p:cNvSpPr/>
          <p:nvPr/>
        </p:nvSpPr>
        <p:spPr>
          <a:xfrm>
            <a:off x="885825" y="3990975"/>
            <a:ext cx="190500" cy="190500"/>
          </a:xfrm>
          <a:prstGeom prst="roundRect">
            <a:avLst>
              <a:gd name="adj" fmla="val 20000"/>
            </a:avLst>
          </a:prstGeom>
          <a:solidFill>
            <a:srgbClr val="FFFFFF"/>
          </a:solidFill>
          <a:ln w="19050">
            <a:solidFill>
              <a:srgbClr val="0E3B53"/>
            </a:solidFill>
            <a:prstDash val="solid"/>
          </a:ln>
        </p:spPr>
      </p:sp>
      <p:sp>
        <p:nvSpPr>
          <p:cNvPr id="24" name="Text 22"/>
          <p:cNvSpPr/>
          <p:nvPr/>
        </p:nvSpPr>
        <p:spPr>
          <a:xfrm>
            <a:off x="1162050" y="4005923"/>
            <a:ext cx="1102995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Agree</a:t>
            </a:r>
            <a:endParaRPr lang="en-US" sz="1125" dirty="0">
              <a:latin typeface="Microsoft YaHei UI" pitchFamily="34" charset="0"/>
              <a:ea typeface="Microsoft YaHei" pitchFamily="34" charset="-122"/>
              <a:cs typeface="Microsoft YaHei UI" pitchFamily="34" charset="-120"/>
            </a:endParaRPr>
          </a:p>
        </p:txBody>
      </p:sp>
      <p:sp>
        <p:nvSpPr>
          <p:cNvPr id="25" name="Shape 23"/>
          <p:cNvSpPr/>
          <p:nvPr/>
        </p:nvSpPr>
        <p:spPr>
          <a:xfrm>
            <a:off x="1848479" y="3990975"/>
            <a:ext cx="190500" cy="190500"/>
          </a:xfrm>
          <a:prstGeom prst="roundRect">
            <a:avLst>
              <a:gd name="adj" fmla="val 20000"/>
            </a:avLst>
          </a:prstGeom>
          <a:solidFill>
            <a:srgbClr val="FFFFFF"/>
          </a:solidFill>
          <a:ln w="19050">
            <a:solidFill>
              <a:srgbClr val="0E3B53"/>
            </a:solidFill>
            <a:prstDash val="solid"/>
          </a:ln>
        </p:spPr>
      </p:sp>
      <p:sp>
        <p:nvSpPr>
          <p:cNvPr id="26" name="Text 24"/>
          <p:cNvSpPr/>
          <p:nvPr/>
        </p:nvSpPr>
        <p:spPr>
          <a:xfrm>
            <a:off x="2124704" y="4005923"/>
            <a:ext cx="10067296"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Discuss</a:t>
            </a:r>
            <a:endParaRPr lang="en-US" sz="1125" dirty="0">
              <a:latin typeface="Microsoft YaHei UI" pitchFamily="34" charset="0"/>
              <a:ea typeface="Microsoft YaHei" pitchFamily="34" charset="-122"/>
              <a:cs typeface="Microsoft YaHei UI" pitchFamily="34" charset="-120"/>
            </a:endParaRPr>
          </a:p>
        </p:txBody>
      </p:sp>
      <p:sp>
        <p:nvSpPr>
          <p:cNvPr id="27" name="Shape 25"/>
          <p:cNvSpPr/>
          <p:nvPr/>
        </p:nvSpPr>
        <p:spPr>
          <a:xfrm>
            <a:off x="4248150" y="1962150"/>
            <a:ext cx="3505200" cy="2552700"/>
          </a:xfrm>
          <a:prstGeom prst="roundRect">
            <a:avLst>
              <a:gd name="adj" fmla="val 4478"/>
            </a:avLst>
          </a:prstGeom>
          <a:solidFill>
            <a:srgbClr val="F3F0EA"/>
          </a:solidFill>
          <a:ln/>
        </p:spPr>
      </p:sp>
      <p:sp>
        <p:nvSpPr>
          <p:cNvPr id="28" name="Text 26"/>
          <p:cNvSpPr/>
          <p:nvPr/>
        </p:nvSpPr>
        <p:spPr>
          <a:xfrm>
            <a:off x="4514850" y="2177123"/>
            <a:ext cx="7677150" cy="171450"/>
          </a:xfrm>
          <a:prstGeom prst="rect">
            <a:avLst/>
          </a:prstGeom>
          <a:noFill/>
          <a:ln/>
        </p:spPr>
        <p:txBody>
          <a:bodyPr wrap="none" lIns="0" tIns="0" rIns="0" bIns="0" rtlCol="0" anchor="t"/>
          <a:lstStyle/>
          <a:p>
            <a:pPr algn="l" indent="0" marL="0">
              <a:buNone/>
            </a:pPr>
            <a:r>
              <a:rPr lang="en-US" sz="1125" b="1" spc="75" kern="0" dirty="0">
                <a:solidFill>
                  <a:srgbClr val="B8412C"/>
                </a:solidFill>
                <a:latin typeface="Microsoft YaHei UI" pitchFamily="34" charset="0"/>
                <a:ea typeface="Microsoft YaHei" pitchFamily="34" charset="-122"/>
                <a:cs typeface="Microsoft YaHei UI" pitchFamily="34" charset="-120"/>
              </a:rPr>
              <a:t>0</a:t>
            </a:r>
            <a:pPr algn="l" indent="0" marL="0">
              <a:buNone/>
            </a:pPr>
            <a:r>
              <a:rPr lang="en-US" sz="1125" b="1" dirty="0">
                <a:solidFill>
                  <a:srgbClr val="B8412C"/>
                </a:solidFill>
                <a:latin typeface="Microsoft YaHei UI" pitchFamily="34" charset="0"/>
                <a:ea typeface="Microsoft YaHei" pitchFamily="34" charset="-122"/>
                <a:cs typeface="Microsoft YaHei UI" pitchFamily="34" charset="-120"/>
              </a:rPr>
              <a:t>2</a:t>
            </a:r>
            <a:endParaRPr lang="en-US" sz="1125" dirty="0">
              <a:latin typeface="Microsoft YaHei UI" pitchFamily="34" charset="0"/>
              <a:ea typeface="Microsoft YaHei" pitchFamily="34" charset="-122"/>
              <a:cs typeface="Microsoft YaHei UI" pitchFamily="34" charset="-120"/>
            </a:endParaRPr>
          </a:p>
        </p:txBody>
      </p:sp>
      <p:sp>
        <p:nvSpPr>
          <p:cNvPr id="29" name="Text 27"/>
          <p:cNvSpPr/>
          <p:nvPr/>
        </p:nvSpPr>
        <p:spPr>
          <a:xfrm>
            <a:off x="4514850" y="2474568"/>
            <a:ext cx="7677150" cy="240030"/>
          </a:xfrm>
          <a:prstGeom prst="rect">
            <a:avLst/>
          </a:prstGeom>
          <a:noFill/>
          <a:ln/>
        </p:spPr>
        <p:txBody>
          <a:bodyPr wrap="none" lIns="0" tIns="0" rIns="0" bIns="0" rtlCol="0" anchor="t"/>
          <a:lstStyle/>
          <a:p>
            <a:pPr algn="l" indent="0" marL="0">
              <a:buNone/>
            </a:pPr>
            <a:r>
              <a:rPr lang="en-US" sz="1575" b="1" dirty="0">
                <a:solidFill>
                  <a:srgbClr val="14212B"/>
                </a:solidFill>
                <a:latin typeface="Microsoft YaHei UI" pitchFamily="34" charset="0"/>
                <a:ea typeface="Microsoft YaHei" pitchFamily="34" charset="-122"/>
                <a:cs typeface="Microsoft YaHei UI" pitchFamily="34" charset="-120"/>
              </a:rPr>
              <a:t>Send bills and the supply</a:t>
            </a:r>
            <a:endParaRPr lang="en-US" sz="1575" dirty="0">
              <a:latin typeface="Microsoft YaHei UI" pitchFamily="34" charset="0"/>
              <a:ea typeface="Microsoft YaHei" pitchFamily="34" charset="-122"/>
              <a:cs typeface="Microsoft YaHei UI" pitchFamily="34" charset="-120"/>
            </a:endParaRPr>
          </a:p>
        </p:txBody>
      </p:sp>
      <p:sp>
        <p:nvSpPr>
          <p:cNvPr id="30" name="Text 28"/>
          <p:cNvSpPr/>
          <p:nvPr/>
        </p:nvSpPr>
        <p:spPr>
          <a:xfrm>
            <a:off x="4514850" y="2779368"/>
            <a:ext cx="7677150" cy="240030"/>
          </a:xfrm>
          <a:prstGeom prst="rect">
            <a:avLst/>
          </a:prstGeom>
          <a:noFill/>
          <a:ln/>
        </p:spPr>
        <p:txBody>
          <a:bodyPr wrap="none" lIns="0" tIns="0" rIns="0" bIns="0" rtlCol="0" anchor="t"/>
          <a:lstStyle/>
          <a:p>
            <a:pPr algn="l" indent="0" marL="0">
              <a:buNone/>
            </a:pPr>
            <a:r>
              <a:rPr lang="en-US" sz="1575" b="1" dirty="0">
                <a:solidFill>
                  <a:srgbClr val="14212B"/>
                </a:solidFill>
                <a:latin typeface="Microsoft YaHei UI" pitchFamily="34" charset="0"/>
                <a:ea typeface="Microsoft YaHei" pitchFamily="34" charset="-122"/>
                <a:cs typeface="Microsoft YaHei UI" pitchFamily="34" charset="-120"/>
              </a:rPr>
              <a:t>contract first</a:t>
            </a:r>
            <a:endParaRPr lang="en-US" sz="1575" dirty="0">
              <a:latin typeface="Microsoft YaHei UI" pitchFamily="34" charset="0"/>
              <a:ea typeface="Microsoft YaHei" pitchFamily="34" charset="-122"/>
              <a:cs typeface="Microsoft YaHei UI" pitchFamily="34" charset="-120"/>
            </a:endParaRPr>
          </a:p>
        </p:txBody>
      </p:sp>
      <p:sp>
        <p:nvSpPr>
          <p:cNvPr id="31" name="Text 29"/>
          <p:cNvSpPr/>
          <p:nvPr/>
        </p:nvSpPr>
        <p:spPr>
          <a:xfrm>
            <a:off x="4514850" y="3129262"/>
            <a:ext cx="767715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So the model runs on your own prices</a:t>
            </a:r>
            <a:endParaRPr lang="en-US" sz="1050" dirty="0">
              <a:latin typeface="Microsoft YaHei UI" pitchFamily="34" charset="0"/>
              <a:ea typeface="Microsoft YaHei" pitchFamily="34" charset="-122"/>
              <a:cs typeface="Microsoft YaHei UI" pitchFamily="34" charset="-120"/>
            </a:endParaRPr>
          </a:p>
        </p:txBody>
      </p:sp>
      <p:sp>
        <p:nvSpPr>
          <p:cNvPr id="32" name="Text 30"/>
          <p:cNvSpPr/>
          <p:nvPr/>
        </p:nvSpPr>
        <p:spPr>
          <a:xfrm>
            <a:off x="4514850" y="3338812"/>
            <a:ext cx="767715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and contract</a:t>
            </a:r>
            <a:endParaRPr lang="en-US" sz="1050" dirty="0">
              <a:latin typeface="Microsoft YaHei UI" pitchFamily="34" charset="0"/>
              <a:ea typeface="Microsoft YaHei" pitchFamily="34" charset="-122"/>
              <a:cs typeface="Microsoft YaHei UI" pitchFamily="34" charset="-120"/>
            </a:endParaRPr>
          </a:p>
        </p:txBody>
      </p:sp>
      <p:sp>
        <p:nvSpPr>
          <p:cNvPr id="33" name="Shape 31"/>
          <p:cNvSpPr/>
          <p:nvPr/>
        </p:nvSpPr>
        <p:spPr>
          <a:xfrm>
            <a:off x="4514850" y="3771900"/>
            <a:ext cx="2971800" cy="9525"/>
          </a:xfrm>
          <a:prstGeom prst="rect">
            <a:avLst/>
          </a:prstGeom>
          <a:solidFill>
            <a:srgbClr val="E2DDD4"/>
          </a:solidFill>
          <a:ln/>
        </p:spPr>
      </p:sp>
      <p:sp>
        <p:nvSpPr>
          <p:cNvPr id="34" name="Shape 32"/>
          <p:cNvSpPr/>
          <p:nvPr/>
        </p:nvSpPr>
        <p:spPr>
          <a:xfrm>
            <a:off x="4524375" y="3990975"/>
            <a:ext cx="190500" cy="190500"/>
          </a:xfrm>
          <a:prstGeom prst="roundRect">
            <a:avLst>
              <a:gd name="adj" fmla="val 20000"/>
            </a:avLst>
          </a:prstGeom>
          <a:solidFill>
            <a:srgbClr val="FFFFFF"/>
          </a:solidFill>
          <a:ln w="19050">
            <a:solidFill>
              <a:srgbClr val="0E3B53"/>
            </a:solidFill>
            <a:prstDash val="solid"/>
          </a:ln>
        </p:spPr>
      </p:sp>
      <p:sp>
        <p:nvSpPr>
          <p:cNvPr id="35" name="Text 33"/>
          <p:cNvSpPr/>
          <p:nvPr/>
        </p:nvSpPr>
        <p:spPr>
          <a:xfrm>
            <a:off x="4800600" y="4005923"/>
            <a:ext cx="739140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Agree</a:t>
            </a:r>
            <a:endParaRPr lang="en-US" sz="1125" dirty="0">
              <a:latin typeface="Microsoft YaHei UI" pitchFamily="34" charset="0"/>
              <a:ea typeface="Microsoft YaHei" pitchFamily="34" charset="-122"/>
              <a:cs typeface="Microsoft YaHei UI" pitchFamily="34" charset="-120"/>
            </a:endParaRPr>
          </a:p>
        </p:txBody>
      </p:sp>
      <p:sp>
        <p:nvSpPr>
          <p:cNvPr id="36" name="Shape 34"/>
          <p:cNvSpPr/>
          <p:nvPr/>
        </p:nvSpPr>
        <p:spPr>
          <a:xfrm>
            <a:off x="5487029" y="3990975"/>
            <a:ext cx="190500" cy="190500"/>
          </a:xfrm>
          <a:prstGeom prst="roundRect">
            <a:avLst>
              <a:gd name="adj" fmla="val 20000"/>
            </a:avLst>
          </a:prstGeom>
          <a:solidFill>
            <a:srgbClr val="FFFFFF"/>
          </a:solidFill>
          <a:ln w="19050">
            <a:solidFill>
              <a:srgbClr val="0E3B53"/>
            </a:solidFill>
            <a:prstDash val="solid"/>
          </a:ln>
        </p:spPr>
      </p:sp>
      <p:sp>
        <p:nvSpPr>
          <p:cNvPr id="37" name="Text 35"/>
          <p:cNvSpPr/>
          <p:nvPr/>
        </p:nvSpPr>
        <p:spPr>
          <a:xfrm>
            <a:off x="5763254" y="4005923"/>
            <a:ext cx="6428746"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Discuss</a:t>
            </a:r>
            <a:endParaRPr lang="en-US" sz="1125" dirty="0">
              <a:latin typeface="Microsoft YaHei UI" pitchFamily="34" charset="0"/>
              <a:ea typeface="Microsoft YaHei" pitchFamily="34" charset="-122"/>
              <a:cs typeface="Microsoft YaHei UI" pitchFamily="34" charset="-120"/>
            </a:endParaRPr>
          </a:p>
        </p:txBody>
      </p:sp>
      <p:sp>
        <p:nvSpPr>
          <p:cNvPr id="38" name="Shape 36"/>
          <p:cNvSpPr/>
          <p:nvPr/>
        </p:nvSpPr>
        <p:spPr>
          <a:xfrm>
            <a:off x="7886700" y="1962150"/>
            <a:ext cx="3505200" cy="2552700"/>
          </a:xfrm>
          <a:prstGeom prst="roundRect">
            <a:avLst>
              <a:gd name="adj" fmla="val 4478"/>
            </a:avLst>
          </a:prstGeom>
          <a:solidFill>
            <a:srgbClr val="F3F0EA"/>
          </a:solidFill>
          <a:ln/>
        </p:spPr>
      </p:sp>
      <p:sp>
        <p:nvSpPr>
          <p:cNvPr id="39" name="Text 37"/>
          <p:cNvSpPr/>
          <p:nvPr/>
        </p:nvSpPr>
        <p:spPr>
          <a:xfrm>
            <a:off x="8153400" y="2177123"/>
            <a:ext cx="4038600" cy="171450"/>
          </a:xfrm>
          <a:prstGeom prst="rect">
            <a:avLst/>
          </a:prstGeom>
          <a:noFill/>
          <a:ln/>
        </p:spPr>
        <p:txBody>
          <a:bodyPr wrap="none" lIns="0" tIns="0" rIns="0" bIns="0" rtlCol="0" anchor="t"/>
          <a:lstStyle/>
          <a:p>
            <a:pPr algn="l" indent="0" marL="0">
              <a:buNone/>
            </a:pPr>
            <a:r>
              <a:rPr lang="en-US" sz="1125" b="1" spc="75" kern="0" dirty="0">
                <a:solidFill>
                  <a:srgbClr val="B8412C"/>
                </a:solidFill>
                <a:latin typeface="Microsoft YaHei UI" pitchFamily="34" charset="0"/>
                <a:ea typeface="Microsoft YaHei" pitchFamily="34" charset="-122"/>
                <a:cs typeface="Microsoft YaHei UI" pitchFamily="34" charset="-120"/>
              </a:rPr>
              <a:t>0</a:t>
            </a:r>
            <a:pPr algn="l" indent="0" marL="0">
              <a:buNone/>
            </a:pPr>
            <a:r>
              <a:rPr lang="en-US" sz="1125" b="1" dirty="0">
                <a:solidFill>
                  <a:srgbClr val="B8412C"/>
                </a:solidFill>
                <a:latin typeface="Microsoft YaHei UI" pitchFamily="34" charset="0"/>
                <a:ea typeface="Microsoft YaHei" pitchFamily="34" charset="-122"/>
                <a:cs typeface="Microsoft YaHei UI" pitchFamily="34" charset="-120"/>
              </a:rPr>
              <a:t>3</a:t>
            </a:r>
            <a:endParaRPr lang="en-US" sz="1125" dirty="0">
              <a:latin typeface="Microsoft YaHei UI" pitchFamily="34" charset="0"/>
              <a:ea typeface="Microsoft YaHei" pitchFamily="34" charset="-122"/>
              <a:cs typeface="Microsoft YaHei UI" pitchFamily="34" charset="-120"/>
            </a:endParaRPr>
          </a:p>
        </p:txBody>
      </p:sp>
      <p:sp>
        <p:nvSpPr>
          <p:cNvPr id="40" name="Text 38"/>
          <p:cNvSpPr/>
          <p:nvPr/>
        </p:nvSpPr>
        <p:spPr>
          <a:xfrm>
            <a:off x="8153400" y="2474568"/>
            <a:ext cx="4038600" cy="240030"/>
          </a:xfrm>
          <a:prstGeom prst="rect">
            <a:avLst/>
          </a:prstGeom>
          <a:noFill/>
          <a:ln/>
        </p:spPr>
        <p:txBody>
          <a:bodyPr wrap="none" lIns="0" tIns="0" rIns="0" bIns="0" rtlCol="0" anchor="t"/>
          <a:lstStyle/>
          <a:p>
            <a:pPr algn="l" indent="0" marL="0">
              <a:buNone/>
            </a:pPr>
            <a:r>
              <a:rPr lang="en-US" sz="1575" b="1" dirty="0">
                <a:solidFill>
                  <a:srgbClr val="14212B"/>
                </a:solidFill>
                <a:latin typeface="Microsoft YaHei UI" pitchFamily="34" charset="0"/>
                <a:ea typeface="Microsoft YaHei" pitchFamily="34" charset="-122"/>
                <a:cs typeface="Microsoft YaHei UI" pitchFamily="34" charset="-120"/>
              </a:rPr>
              <a:t>Pick a way to fund it</a:t>
            </a:r>
            <a:endParaRPr lang="en-US" sz="1575" dirty="0">
              <a:latin typeface="Microsoft YaHei UI" pitchFamily="34" charset="0"/>
              <a:ea typeface="Microsoft YaHei" pitchFamily="34" charset="-122"/>
              <a:cs typeface="Microsoft YaHei UI" pitchFamily="34" charset="-120"/>
            </a:endParaRPr>
          </a:p>
        </p:txBody>
      </p:sp>
      <p:sp>
        <p:nvSpPr>
          <p:cNvPr id="41" name="Text 39"/>
          <p:cNvSpPr/>
          <p:nvPr/>
        </p:nvSpPr>
        <p:spPr>
          <a:xfrm>
            <a:off x="8153400" y="3129262"/>
            <a:ext cx="403860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Self-funded, energy contract (EMC) or</a:t>
            </a:r>
            <a:endParaRPr lang="en-US" sz="1050" dirty="0">
              <a:latin typeface="Microsoft YaHei UI" pitchFamily="34" charset="0"/>
              <a:ea typeface="Microsoft YaHei" pitchFamily="34" charset="-122"/>
              <a:cs typeface="Microsoft YaHei UI" pitchFamily="34" charset="-120"/>
            </a:endParaRPr>
          </a:p>
        </p:txBody>
      </p:sp>
      <p:sp>
        <p:nvSpPr>
          <p:cNvPr id="42" name="Text 40"/>
          <p:cNvSpPr/>
          <p:nvPr/>
        </p:nvSpPr>
        <p:spPr>
          <a:xfrm>
            <a:off x="8153400" y="3338812"/>
            <a:ext cx="4038600" cy="160020"/>
          </a:xfrm>
          <a:prstGeom prst="rect">
            <a:avLst/>
          </a:prstGeom>
          <a:noFill/>
          <a:ln/>
        </p:spPr>
        <p:txBody>
          <a:bodyPr wrap="none" lIns="0" tIns="0" rIns="0" bIns="0" rtlCol="0" anchor="t"/>
          <a:lstStyle/>
          <a:p>
            <a:pPr algn="l" indent="0" marL="0">
              <a:buNone/>
            </a:pPr>
            <a:r>
              <a:rPr lang="en-US" sz="1050" dirty="0">
                <a:solidFill>
                  <a:srgbClr val="55606A"/>
                </a:solidFill>
                <a:latin typeface="Microsoft YaHei UI" pitchFamily="34" charset="0"/>
                <a:ea typeface="Microsoft YaHei" pitchFamily="34" charset="-122"/>
                <a:cs typeface="Microsoft YaHei UI" pitchFamily="34" charset="-120"/>
              </a:rPr>
              <a:t>finance lease</a:t>
            </a:r>
            <a:endParaRPr lang="en-US" sz="1050" dirty="0">
              <a:latin typeface="Microsoft YaHei UI" pitchFamily="34" charset="0"/>
              <a:ea typeface="Microsoft YaHei" pitchFamily="34" charset="-122"/>
              <a:cs typeface="Microsoft YaHei UI" pitchFamily="34" charset="-120"/>
            </a:endParaRPr>
          </a:p>
        </p:txBody>
      </p:sp>
      <p:sp>
        <p:nvSpPr>
          <p:cNvPr id="43" name="Shape 41"/>
          <p:cNvSpPr/>
          <p:nvPr/>
        </p:nvSpPr>
        <p:spPr>
          <a:xfrm>
            <a:off x="8153400" y="3771900"/>
            <a:ext cx="2971800" cy="9525"/>
          </a:xfrm>
          <a:prstGeom prst="rect">
            <a:avLst/>
          </a:prstGeom>
          <a:solidFill>
            <a:srgbClr val="E2DDD4"/>
          </a:solidFill>
          <a:ln/>
        </p:spPr>
      </p:sp>
      <p:sp>
        <p:nvSpPr>
          <p:cNvPr id="44" name="Shape 42"/>
          <p:cNvSpPr/>
          <p:nvPr/>
        </p:nvSpPr>
        <p:spPr>
          <a:xfrm>
            <a:off x="8162925" y="3990975"/>
            <a:ext cx="190500" cy="190500"/>
          </a:xfrm>
          <a:prstGeom prst="roundRect">
            <a:avLst>
              <a:gd name="adj" fmla="val 20000"/>
            </a:avLst>
          </a:prstGeom>
          <a:solidFill>
            <a:srgbClr val="FFFFFF"/>
          </a:solidFill>
          <a:ln w="19050">
            <a:solidFill>
              <a:srgbClr val="0E3B53"/>
            </a:solidFill>
            <a:prstDash val="solid"/>
          </a:ln>
        </p:spPr>
      </p:sp>
      <p:sp>
        <p:nvSpPr>
          <p:cNvPr id="45" name="Text 43"/>
          <p:cNvSpPr/>
          <p:nvPr/>
        </p:nvSpPr>
        <p:spPr>
          <a:xfrm>
            <a:off x="8439150" y="4005923"/>
            <a:ext cx="3752850"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Self-fund</a:t>
            </a:r>
            <a:endParaRPr lang="en-US" sz="1125" dirty="0">
              <a:latin typeface="Microsoft YaHei UI" pitchFamily="34" charset="0"/>
              <a:ea typeface="Microsoft YaHei" pitchFamily="34" charset="-122"/>
              <a:cs typeface="Microsoft YaHei UI" pitchFamily="34" charset="-120"/>
            </a:endParaRPr>
          </a:p>
        </p:txBody>
      </p:sp>
      <p:sp>
        <p:nvSpPr>
          <p:cNvPr id="46" name="Shape 44"/>
          <p:cNvSpPr/>
          <p:nvPr/>
        </p:nvSpPr>
        <p:spPr>
          <a:xfrm>
            <a:off x="9365980" y="3990975"/>
            <a:ext cx="190500" cy="190500"/>
          </a:xfrm>
          <a:prstGeom prst="roundRect">
            <a:avLst>
              <a:gd name="adj" fmla="val 20000"/>
            </a:avLst>
          </a:prstGeom>
          <a:solidFill>
            <a:srgbClr val="FFFFFF"/>
          </a:solidFill>
          <a:ln w="19050">
            <a:solidFill>
              <a:srgbClr val="0E3B53"/>
            </a:solidFill>
            <a:prstDash val="solid"/>
          </a:ln>
        </p:spPr>
      </p:sp>
      <p:sp>
        <p:nvSpPr>
          <p:cNvPr id="47" name="Text 45"/>
          <p:cNvSpPr/>
          <p:nvPr/>
        </p:nvSpPr>
        <p:spPr>
          <a:xfrm>
            <a:off x="9642205" y="4005923"/>
            <a:ext cx="2549795"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EMC</a:t>
            </a:r>
            <a:endParaRPr lang="en-US" sz="1125" dirty="0">
              <a:latin typeface="Microsoft YaHei UI" pitchFamily="34" charset="0"/>
              <a:ea typeface="Microsoft YaHei" pitchFamily="34" charset="-122"/>
              <a:cs typeface="Microsoft YaHei UI" pitchFamily="34" charset="-120"/>
            </a:endParaRPr>
          </a:p>
        </p:txBody>
      </p:sp>
      <p:sp>
        <p:nvSpPr>
          <p:cNvPr id="48" name="Shape 46"/>
          <p:cNvSpPr/>
          <p:nvPr/>
        </p:nvSpPr>
        <p:spPr>
          <a:xfrm>
            <a:off x="10224192" y="3990975"/>
            <a:ext cx="190500" cy="190500"/>
          </a:xfrm>
          <a:prstGeom prst="roundRect">
            <a:avLst>
              <a:gd name="adj" fmla="val 20000"/>
            </a:avLst>
          </a:prstGeom>
          <a:solidFill>
            <a:srgbClr val="FFFFFF"/>
          </a:solidFill>
          <a:ln w="19050">
            <a:solidFill>
              <a:srgbClr val="0E3B53"/>
            </a:solidFill>
            <a:prstDash val="solid"/>
          </a:ln>
        </p:spPr>
      </p:sp>
      <p:sp>
        <p:nvSpPr>
          <p:cNvPr id="49" name="Text 47"/>
          <p:cNvSpPr/>
          <p:nvPr/>
        </p:nvSpPr>
        <p:spPr>
          <a:xfrm>
            <a:off x="10500417" y="4005923"/>
            <a:ext cx="1691583" cy="171450"/>
          </a:xfrm>
          <a:prstGeom prst="rect">
            <a:avLst/>
          </a:prstGeom>
          <a:noFill/>
          <a:ln/>
        </p:spPr>
        <p:txBody>
          <a:bodyPr wrap="none" lIns="0" tIns="0" rIns="0" bIns="0" rtlCol="0" anchor="t"/>
          <a:lstStyle/>
          <a:p>
            <a:pPr algn="l" indent="0" marL="0">
              <a:buNone/>
            </a:pPr>
            <a:r>
              <a:rPr lang="en-US" sz="1125" b="1" dirty="0">
                <a:solidFill>
                  <a:srgbClr val="14212B"/>
                </a:solidFill>
                <a:latin typeface="Microsoft YaHei UI" pitchFamily="34" charset="0"/>
                <a:ea typeface="Microsoft YaHei" pitchFamily="34" charset="-122"/>
                <a:cs typeface="Microsoft YaHei UI" pitchFamily="34" charset="-120"/>
              </a:rPr>
              <a:t>Lease</a:t>
            </a:r>
            <a:endParaRPr lang="en-US" sz="1125" dirty="0">
              <a:latin typeface="Microsoft YaHei UI" pitchFamily="34" charset="0"/>
              <a:ea typeface="Microsoft YaHei" pitchFamily="34" charset="-122"/>
              <a:cs typeface="Microsoft YaHei UI" pitchFamily="34" charset="-120"/>
            </a:endParaRPr>
          </a:p>
        </p:txBody>
      </p:sp>
      <p:sp>
        <p:nvSpPr>
          <p:cNvPr id="50" name="Shape 48"/>
          <p:cNvSpPr/>
          <p:nvPr/>
        </p:nvSpPr>
        <p:spPr>
          <a:xfrm>
            <a:off x="609600" y="4876800"/>
            <a:ext cx="2238375" cy="533400"/>
          </a:xfrm>
          <a:prstGeom prst="roundRect">
            <a:avLst>
              <a:gd name="adj" fmla="val 50000"/>
            </a:avLst>
          </a:prstGeom>
          <a:solidFill>
            <a:srgbClr val="B8412C"/>
          </a:solidFill>
          <a:ln/>
        </p:spPr>
      </p:sp>
      <p:sp>
        <p:nvSpPr>
          <p:cNvPr id="51" name="Text 49"/>
          <p:cNvSpPr/>
          <p:nvPr/>
        </p:nvSpPr>
        <p:spPr>
          <a:xfrm>
            <a:off x="0" y="5036069"/>
            <a:ext cx="3457575" cy="217170"/>
          </a:xfrm>
          <a:prstGeom prst="rect">
            <a:avLst/>
          </a:prstGeom>
          <a:noFill/>
          <a:ln/>
        </p:spPr>
        <p:txBody>
          <a:bodyPr wrap="none" lIns="0" tIns="0" rIns="0" bIns="0" rtlCol="0" anchor="t"/>
          <a:lstStyle/>
          <a:p>
            <a:pPr algn="ctr" indent="0" marL="0">
              <a:buNone/>
            </a:pPr>
            <a:r>
              <a:rPr lang="en-US" sz="1425" b="1" dirty="0">
                <a:solidFill>
                  <a:srgbClr val="FFFFFF"/>
                </a:solidFill>
                <a:latin typeface="Microsoft YaHei UI" pitchFamily="34" charset="0"/>
                <a:ea typeface="Microsoft YaHei" pitchFamily="34" charset="-122"/>
                <a:cs typeface="Microsoft YaHei UI" pitchFamily="34" charset="-120"/>
              </a:rPr>
              <a:t>Book the survey</a:t>
            </a:r>
            <a:endParaRPr lang="en-US" sz="1425" dirty="0">
              <a:latin typeface="Microsoft YaHei UI" pitchFamily="34" charset="0"/>
              <a:ea typeface="Microsoft YaHei" pitchFamily="34" charset="-122"/>
              <a:cs typeface="Microsoft YaHei UI" pitchFamily="34" charset="-120"/>
            </a:endParaRPr>
          </a:p>
        </p:txBody>
      </p:sp>
      <p:sp>
        <p:nvSpPr>
          <p:cNvPr id="52" name="Text 50"/>
          <p:cNvSpPr/>
          <p:nvPr/>
        </p:nvSpPr>
        <p:spPr>
          <a:xfrm>
            <a:off x="3057525" y="5054035"/>
            <a:ext cx="9134475" cy="182880"/>
          </a:xfrm>
          <a:prstGeom prst="rect">
            <a:avLst/>
          </a:prstGeom>
          <a:noFill/>
          <a:ln/>
        </p:spPr>
        <p:txBody>
          <a:bodyPr wrap="none" lIns="0" tIns="0" rIns="0" bIns="0" rtlCol="0" anchor="t"/>
          <a:lstStyle/>
          <a:p>
            <a:pPr algn="l" indent="0" marL="0">
              <a:buNone/>
            </a:pPr>
            <a:r>
              <a:rPr lang="en-US" sz="1200" dirty="0">
                <a:solidFill>
                  <a:srgbClr val="55606A"/>
                </a:solidFill>
                <a:latin typeface="Microsoft YaHei UI" pitchFamily="34" charset="0"/>
                <a:ea typeface="Microsoft YaHei" pitchFamily="34" charset="-122"/>
                <a:cs typeface="Microsoft YaHei UI" pitchFamily="34" charset="-120"/>
              </a:rPr>
              <a:t>Once your documents arrive, we work out your numbers and the survey report</a:t>
            </a:r>
            <a:endParaRPr lang="en-US" sz="12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