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88952" cy="6858000"/>
  <p:notesSz cx="6858000" cy="12188952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各位评委好，我是陈立行，现在是集团会员运营主管，今天竞聘会员产品经理。八分钟里我讲四件事：我是谁，我做成过什么，我和这个岗位还差什么，以及上任 90 天我具体做什么。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用一句话介绍自己：九年都在会员身边，从接投诉做到改规则。我有三个标签。第一，客服出身，我接过上千通会员电话，知道会员抱怨的往往不是服务员，而是一条没写清楚的规则。第二，我习惯看数据，每周看会员看板，改规则之前先拿一小部分会员做测试。第三，我能把事推下去，储值卡改版是我牵头四个部门做成的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九年换了四个岗位。2017 年进客服中心，我把积分投诉归成五类写进知识库。2019 年当客服组长，推动积分到账规则改版，积分类投诉从每月 1240 件降到 380 件，这是我第一次发现，改一条规则比多招十个客服管用。2021 年转岗做会员运营，做了生日券改版。2023 年当主管，带六个人，做了储值卡和沉睡会员唤回。每一段都离会员更近一点，也离产品更近一点。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拿岗位说明书逐条对了一下。岗位要五样东西：懂会员业务，会用数据和实验，能跨部门推动，能写需求、和研发一起把版本做出来，还要会做产品规划。前三样我有做成的事可以查。后两样我要说实话：需求我写过三份，但没有从头跟完一个研发迭代。产品规划是我最大的短板，我没做过半年以上的路线图。后面我会讲怎么补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第一个代表作是生日券。问题很简单：券只在生日当天能用，可很多人生日那天在上班、在出差，根本不在门店附近，券就过期了。我做了两个改动：提前七天发，有效期放到十四天。核销率从 12% 涨到 27%。每年发出约 240 万张，一年多出 36 万桌生日聚餐，按单均 186 元算，大约 6700 万元营业额。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二个代表作是储值卡。原来有七个充值档位，店员讲不清，会员算不明白，储值的人多了，复购却没涨。我把七档并成三档，并且加了余额提醒。这件事要动门店话术、财务核算、收银系统和市场物料，我请四个部门各出一个人，每周对一次，六周定稿上线。结果是 48 万储值会员的 90 天复购率从 31% 涨到 38%，2024 年新增储值 1.86 亿元，比上一年多 22%。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第三个代表作是沉睡会员唤回。180 天没来过的会员有 136 万，以前统一发一张通用券，唤回率 4.1%。我的想法是：人不来，往往是因为没有一个具体的理由。所以按他上一次点的菜分成五组，发那道菜的券。先拿两万人做 A/B 小测，有效了再全量。最后全量唤回率 9.8%，是通用券的两倍多，一年请回来 13.4 万人。这件事现在每周要花三个人天手工发券，这正是我想把它做进产品的原因。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这是我给自己打的分，和岗位要求放在一起。会员业务是我最强的，比岗位要求还高一档。数据和跨部门推动刚好达标。需求和研发协作差一档，产品规划差两档，差得最远。我给自己定了一年的目标：五项全部达标，跨部门推动再往上走一档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两样短板我不打算等上任以后再说。产品规划，我请产品中心总监做导师，每两周复盘一次我排的优先级，第 90 天交下半年路线图初稿。需求和研发协作，上任前我先跟 IT 产品组从评审到上线跑完一个迭代，第 60 天交第一份完整需求文档。怎么检验？第 90 天请各位按今天这张能力表重新给我打分，结果写进转正评估。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上任 90 天我分三段。前 30 天是听：走访 20 家门店，访谈 50 位会员，把各部门的会员数据口径对成一张看板，交出会员问题清单前十条。第 31 到 60 天是定：从清单里挑两件做成需求，我现在倾向的是唤回券自动发和储值余额提醒，两份需求文档要过评审。第 61 到 90 天是交：唤回券自动发上线，唤回率不低于 9%，人工发券从每周三个人天降到半个，同时交出下半年路线图初稿。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为什么是我？会员产品经理要回答的问题是：会员为什么不再来，怎么把他们请回来。这两个问题我在一线回答了九年，去年用一张菜品券请回来 13.4 万人。现在我想把这些答案做进产品里，让门店不用每周手工发券，让每一位会员都收到属于他的那个理由。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我的承诺是：90 天后，我用唤回率和第一版路线图向各位交账。谢谢各位，请提问。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-1.jpeg"/><Relationship Id="rId3" Type="http://schemas.openxmlformats.org/officeDocument/2006/relationships/slideLayout" Target="../slideLayouts/slideLayout5.xml"/><Relationship Id="rId4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3132" b="12492"/>
          <a:stretch/>
        </p:blipFill>
        <p:spPr>
          <a:xfrm>
            <a:off x="6096000" y="0"/>
            <a:ext cx="6096000" cy="68580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762000" y="624548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员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品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经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理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岗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1125" spc="225" kern="0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</a:t>
            </a:r>
            <a:pPr algn="l" indent="0" marL="0">
              <a:buNone/>
            </a:pPr>
            <a:r>
              <a:rPr lang="en-US" sz="1125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聘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Text 2"/>
          <p:cNvSpPr/>
          <p:nvPr/>
        </p:nvSpPr>
        <p:spPr>
          <a:xfrm>
            <a:off x="0" y="633712"/>
            <a:ext cx="552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2026 年 10 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762000" y="914400"/>
            <a:ext cx="47625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7" name="Text 4"/>
          <p:cNvSpPr/>
          <p:nvPr/>
        </p:nvSpPr>
        <p:spPr>
          <a:xfrm>
            <a:off x="762000" y="1560689"/>
            <a:ext cx="11430000" cy="1280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400" b="1" spc="336" kern="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陈</a:t>
            </a:r>
            <a:pPr algn="l" indent="0" marL="0">
              <a:buNone/>
            </a:pPr>
            <a:r>
              <a:rPr lang="en-US" sz="8400" b="1" spc="336" kern="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立</a:t>
            </a:r>
            <a:pPr algn="l" indent="0" marL="0">
              <a:buNone/>
            </a:pPr>
            <a:r>
              <a:rPr lang="en-US" sz="84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行</a:t>
            </a:r>
            <a:endParaRPr lang="en-US" sz="8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5"/>
          <p:cNvSpPr/>
          <p:nvPr/>
        </p:nvSpPr>
        <p:spPr>
          <a:xfrm>
            <a:off x="762000" y="296388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把留住会员的办法，做进产品里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2000" y="3597433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会员运营主管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1924050" y="3657600"/>
            <a:ext cx="247650" cy="95250"/>
          </a:xfrm>
          <a:custGeom>
            <a:avLst/>
            <a:gdLst/>
            <a:ahLst/>
            <a:cxnLst/>
            <a:rect l="l" t="t" r="r" b="b"/>
            <a:pathLst>
              <a:path w="247650" h="95250">
                <a:moveTo>
                  <a:pt x="0" y="47625"/>
                </a:moveTo>
                <a:lnTo>
                  <a:pt x="247650" y="47625"/>
                </a:lnTo>
                <a:moveTo>
                  <a:pt x="200025" y="0"/>
                </a:moveTo>
                <a:lnTo>
                  <a:pt x="247650" y="47625"/>
                </a:lnTo>
                <a:lnTo>
                  <a:pt x="200025" y="95250"/>
                </a:lnTo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2324100" y="3597433"/>
            <a:ext cx="98679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竞聘会员产品经理</a:t>
            </a:r>
            <a:endParaRPr lang="en-US" sz="13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9"/>
          <p:cNvSpPr/>
          <p:nvPr/>
        </p:nvSpPr>
        <p:spPr>
          <a:xfrm>
            <a:off x="762000" y="4762500"/>
            <a:ext cx="47625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13" name="Text 10"/>
          <p:cNvSpPr/>
          <p:nvPr/>
        </p:nvSpPr>
        <p:spPr>
          <a:xfrm>
            <a:off x="762000" y="4918478"/>
            <a:ext cx="11430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990600" y="5120821"/>
            <a:ext cx="11201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年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62000" y="5415262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在会员一线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762000" y="5615287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客服到会员运营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Shape 14"/>
          <p:cNvSpPr/>
          <p:nvPr/>
        </p:nvSpPr>
        <p:spPr>
          <a:xfrm>
            <a:off x="2349500" y="4762500"/>
            <a:ext cx="9525" cy="10382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18" name="Text 15"/>
          <p:cNvSpPr/>
          <p:nvPr/>
        </p:nvSpPr>
        <p:spPr>
          <a:xfrm>
            <a:off x="2540000" y="4918478"/>
            <a:ext cx="9652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768600" y="5120821"/>
            <a:ext cx="9423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次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2540000" y="5415262"/>
            <a:ext cx="965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主导会员规则改版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2540000" y="5615287"/>
            <a:ext cx="9652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生日券、储值、唤回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3937000" y="4762500"/>
            <a:ext cx="9525" cy="10382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3" name="Text 20"/>
          <p:cNvSpPr/>
          <p:nvPr/>
        </p:nvSpPr>
        <p:spPr>
          <a:xfrm>
            <a:off x="4127500" y="4918478"/>
            <a:ext cx="80645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13.4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4832350" y="5120821"/>
            <a:ext cx="73596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万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4127500" y="5415262"/>
            <a:ext cx="806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请回来的沉睡会员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4127500" y="5615287"/>
            <a:ext cx="806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年全量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6096000" y="6414664"/>
            <a:ext cx="6096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24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1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27330" r="44600" t="6" b="4"/>
          <a:stretch/>
        </p:blipFill>
        <p:spPr>
          <a:xfrm>
            <a:off x="0" y="0"/>
            <a:ext cx="5334000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6096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8" name="Text 5"/>
          <p:cNvSpPr/>
          <p:nvPr/>
        </p:nvSpPr>
        <p:spPr>
          <a:xfrm>
            <a:off x="6477000" y="633891"/>
            <a:ext cx="5715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是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谁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6096000" y="1039838"/>
            <a:ext cx="6096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九年都在会员身边，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6096000" y="1497038"/>
            <a:ext cx="6096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从接投诉做到改规则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6096000" y="2762250"/>
            <a:ext cx="53340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2" name="Shape 9"/>
          <p:cNvSpPr/>
          <p:nvPr/>
        </p:nvSpPr>
        <p:spPr>
          <a:xfrm>
            <a:off x="6129338" y="3003550"/>
            <a:ext cx="200025" cy="177800"/>
          </a:xfrm>
          <a:custGeom>
            <a:avLst/>
            <a:gdLst/>
            <a:ahLst/>
            <a:cxnLst/>
            <a:rect l="l" t="t" r="r" b="b"/>
            <a:pathLst>
              <a:path w="200025" h="177800">
                <a:moveTo>
                  <a:pt x="0" y="100013"/>
                </a:moveTo>
                <a:lnTo>
                  <a:pt x="33338" y="100013"/>
                </a:lnTo>
                <a:arcTo hR="22225" wR="22225" stAng="16200000" swAng="5400000"/>
                <a:lnTo>
                  <a:pt x="55563" y="155575"/>
                </a:lnTo>
                <a:arcTo hR="22225" wR="22225" stAng="0" swAng="5400000"/>
                <a:lnTo>
                  <a:pt x="22225" y="177800"/>
                </a:lnTo>
                <a:arcTo hR="22225" wR="22225" stAng="5400000" swAng="5400000"/>
                <a:lnTo>
                  <a:pt x="0" y="100013"/>
                </a:lnTo>
                <a:close/>
                <a:moveTo>
                  <a:pt x="0" y="100013"/>
                </a:moveTo>
                <a:arcTo hR="100013" wR="100013" stAng="10800000" swAng="10800000"/>
                <a:moveTo>
                  <a:pt x="200025" y="100013"/>
                </a:moveTo>
                <a:lnTo>
                  <a:pt x="200025" y="155575"/>
                </a:lnTo>
                <a:arcTo hR="22225" wR="22225" stAng="0" swAng="5400000"/>
                <a:lnTo>
                  <a:pt x="166688" y="177800"/>
                </a:lnTo>
                <a:arcTo hR="22225" wR="22225" stAng="5400000" swAng="5400000"/>
                <a:lnTo>
                  <a:pt x="144463" y="122238"/>
                </a:lnTo>
                <a:arcTo hR="22225" wR="22225" stAng="10800000" swAng="5400000"/>
                <a:lnTo>
                  <a:pt x="200025" y="100013"/>
                </a:lnTo>
                <a:close/>
              </a:path>
            </a:pathLst>
          </a:cu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13" name="Shape 10"/>
          <p:cNvSpPr/>
          <p:nvPr/>
        </p:nvSpPr>
        <p:spPr>
          <a:xfrm>
            <a:off x="6229350" y="3159125"/>
            <a:ext cx="100013" cy="66675"/>
          </a:xfrm>
          <a:custGeom>
            <a:avLst/>
            <a:gdLst/>
            <a:ahLst/>
            <a:cxnLst/>
            <a:rect l="l" t="t" r="r" b="b"/>
            <a:pathLst>
              <a:path w="100013" h="66675">
                <a:moveTo>
                  <a:pt x="100013" y="0"/>
                </a:moveTo>
                <a:lnTo>
                  <a:pt x="100013" y="22225"/>
                </a:lnTo>
                <a:arcTo hR="44450" wR="44450" stAng="0" swAng="5400000"/>
                <a:lnTo>
                  <a:pt x="0" y="66675"/>
                </a:lnTo>
              </a:path>
            </a:pathLst>
          </a:cu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6629400" y="3007582"/>
            <a:ext cx="556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客服出身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6629400" y="3368110"/>
            <a:ext cx="5562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接过上千通会员电话，听得出抱怨背后是哪条规则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6096000" y="3796665"/>
            <a:ext cx="5334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17" name="Shape 14"/>
          <p:cNvSpPr/>
          <p:nvPr/>
        </p:nvSpPr>
        <p:spPr>
          <a:xfrm>
            <a:off x="6129338" y="4049077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200025" h="200025">
                <a:moveTo>
                  <a:pt x="0" y="0"/>
                </a:moveTo>
                <a:lnTo>
                  <a:pt x="0" y="177800"/>
                </a:lnTo>
                <a:arcTo hR="22225" wR="22225" stAng="10800000" swAng="-5400000"/>
                <a:lnTo>
                  <a:pt x="200025" y="200025"/>
                </a:lnTo>
              </a:path>
            </a:pathLst>
          </a:cu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6173788" y="4115753"/>
            <a:ext cx="133350" cy="55563"/>
          </a:xfrm>
          <a:custGeom>
            <a:avLst/>
            <a:gdLst/>
            <a:ahLst/>
            <a:cxnLst/>
            <a:rect l="l" t="t" r="r" b="b"/>
            <a:pathLst>
              <a:path w="133350" h="55563">
                <a:moveTo>
                  <a:pt x="133350" y="0"/>
                </a:moveTo>
                <a:lnTo>
                  <a:pt x="77788" y="55563"/>
                </a:lnTo>
                <a:lnTo>
                  <a:pt x="33338" y="11113"/>
                </a:lnTo>
                <a:lnTo>
                  <a:pt x="0" y="44450"/>
                </a:lnTo>
              </a:path>
            </a:pathLst>
          </a:cu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6629400" y="4036282"/>
            <a:ext cx="556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看数据说话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6629400" y="4406335"/>
            <a:ext cx="5562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每周看会员看板，改规则之前先做 A/B 小测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Shape 18"/>
          <p:cNvSpPr/>
          <p:nvPr/>
        </p:nvSpPr>
        <p:spPr>
          <a:xfrm>
            <a:off x="6096000" y="4831080"/>
            <a:ext cx="5334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2" name="Shape 19"/>
          <p:cNvSpPr/>
          <p:nvPr/>
        </p:nvSpPr>
        <p:spPr>
          <a:xfrm>
            <a:off x="6118225" y="5216843"/>
            <a:ext cx="155575" cy="66675"/>
          </a:xfrm>
          <a:custGeom>
            <a:avLst/>
            <a:gdLst/>
            <a:ahLst/>
            <a:cxnLst/>
            <a:rect l="l" t="t" r="r" b="b"/>
            <a:pathLst>
              <a:path w="155575" h="66675">
                <a:moveTo>
                  <a:pt x="155575" y="66675"/>
                </a:moveTo>
                <a:lnTo>
                  <a:pt x="155575" y="44450"/>
                </a:lnTo>
                <a:arcTo hR="44450" wR="44450" stAng="0" swAng="-5400000"/>
                <a:lnTo>
                  <a:pt x="44450" y="0"/>
                </a:lnTo>
                <a:arcTo hR="44450" wR="44450" stAng="16200000" swAng="-5400000"/>
                <a:lnTo>
                  <a:pt x="0" y="66675"/>
                </a:lnTo>
              </a:path>
            </a:pathLst>
          </a:cu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23" name="Shape 20"/>
          <p:cNvSpPr/>
          <p:nvPr/>
        </p:nvSpPr>
        <p:spPr>
          <a:xfrm>
            <a:off x="6273800" y="5084915"/>
            <a:ext cx="33295" cy="86055"/>
          </a:xfrm>
          <a:custGeom>
            <a:avLst/>
            <a:gdLst/>
            <a:ahLst/>
            <a:cxnLst/>
            <a:rect l="l" t="t" r="r" b="b"/>
            <a:pathLst>
              <a:path w="33295" h="86055">
                <a:moveTo>
                  <a:pt x="0" y="0"/>
                </a:moveTo>
                <a:arcTo hR="44450" wR="44450" stAng="17072025" swAng="9055950"/>
              </a:path>
            </a:pathLst>
          </a:cu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6307138" y="5218287"/>
            <a:ext cx="33338" cy="65230"/>
          </a:xfrm>
          <a:custGeom>
            <a:avLst/>
            <a:gdLst/>
            <a:ahLst/>
            <a:cxnLst/>
            <a:rect l="l" t="t" r="r" b="b"/>
            <a:pathLst>
              <a:path w="33338" h="65230">
                <a:moveTo>
                  <a:pt x="33338" y="65230"/>
                </a:moveTo>
                <a:lnTo>
                  <a:pt x="33338" y="43005"/>
                </a:lnTo>
                <a:arcTo hR="44450" wR="44450" stAng="21597436" swAng="-4528786"/>
              </a:path>
            </a:pathLst>
          </a:cu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25" name="Shape 22"/>
          <p:cNvSpPr/>
          <p:nvPr/>
        </p:nvSpPr>
        <p:spPr>
          <a:xfrm>
            <a:off x="6151563" y="5083493"/>
            <a:ext cx="88900" cy="88900"/>
          </a:xfrm>
          <a:prstGeom prst="ellipse">
            <a:avLst/>
          </a:prstGeom>
          <a:noFill/>
          <a:ln w="17780">
            <a:solidFill>
              <a:srgbClr val="6E2C57"/>
            </a:solidFill>
            <a:prstDash val="solid"/>
          </a:ln>
        </p:spPr>
      </p:sp>
      <p:sp>
        <p:nvSpPr>
          <p:cNvPr id="26" name="Text 23"/>
          <p:cNvSpPr/>
          <p:nvPr/>
        </p:nvSpPr>
        <p:spPr>
          <a:xfrm>
            <a:off x="6629400" y="5074507"/>
            <a:ext cx="5562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能把事推下去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24"/>
          <p:cNvSpPr/>
          <p:nvPr/>
        </p:nvSpPr>
        <p:spPr>
          <a:xfrm>
            <a:off x="6629400" y="5444560"/>
            <a:ext cx="5562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储值卡改版牵头门店、财务、IT、市场四个部门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Shape 25"/>
          <p:cNvSpPr/>
          <p:nvPr/>
        </p:nvSpPr>
        <p:spPr>
          <a:xfrm>
            <a:off x="6096000" y="5865495"/>
            <a:ext cx="5334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9" name="Text 26"/>
          <p:cNvSpPr/>
          <p:nvPr/>
        </p:nvSpPr>
        <p:spPr>
          <a:xfrm>
            <a:off x="7810500" y="6414664"/>
            <a:ext cx="4381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24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2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0" r="0" t="22861" b="27921"/>
          <a:stretch/>
        </p:blipFill>
        <p:spPr>
          <a:xfrm>
            <a:off x="0" y="0"/>
            <a:ext cx="12192000" cy="200025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2000" y="244792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8" name="Text 5"/>
          <p:cNvSpPr/>
          <p:nvPr/>
        </p:nvSpPr>
        <p:spPr>
          <a:xfrm>
            <a:off x="1143000" y="236744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是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谁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2000" y="273528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四个岗位，每一段都留下一个查得到的结果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Shape 7"/>
          <p:cNvSpPr/>
          <p:nvPr/>
        </p:nvSpPr>
        <p:spPr>
          <a:xfrm>
            <a:off x="762000" y="3676650"/>
            <a:ext cx="24384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1" name="Text 8"/>
          <p:cNvSpPr/>
          <p:nvPr/>
        </p:nvSpPr>
        <p:spPr>
          <a:xfrm>
            <a:off x="762000" y="3853341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55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2017 年 7 月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62000" y="4141057"/>
            <a:ext cx="1143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客服专员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62000" y="4635349"/>
            <a:ext cx="11430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1047750" y="4911271"/>
            <a:ext cx="111442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类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762000" y="5253698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积分投诉归成 5 类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3505200" y="3676650"/>
            <a:ext cx="24384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7" name="Text 14"/>
          <p:cNvSpPr/>
          <p:nvPr/>
        </p:nvSpPr>
        <p:spPr>
          <a:xfrm>
            <a:off x="3505200" y="3853341"/>
            <a:ext cx="86868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55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2019 年 3 月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3505200" y="4141057"/>
            <a:ext cx="86868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客服组长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3505200" y="4635349"/>
            <a:ext cx="86868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380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7"/>
          <p:cNvSpPr/>
          <p:nvPr/>
        </p:nvSpPr>
        <p:spPr>
          <a:xfrm>
            <a:off x="4248150" y="4911271"/>
            <a:ext cx="79438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件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8"/>
          <p:cNvSpPr/>
          <p:nvPr/>
        </p:nvSpPr>
        <p:spPr>
          <a:xfrm>
            <a:off x="3505200" y="5253698"/>
            <a:ext cx="86868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积分投诉每月 1,240 件降到 380 件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19"/>
          <p:cNvSpPr/>
          <p:nvPr/>
        </p:nvSpPr>
        <p:spPr>
          <a:xfrm>
            <a:off x="6248400" y="3676650"/>
            <a:ext cx="24384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23" name="Text 20"/>
          <p:cNvSpPr/>
          <p:nvPr/>
        </p:nvSpPr>
        <p:spPr>
          <a:xfrm>
            <a:off x="6248400" y="3853341"/>
            <a:ext cx="59436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55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2021 年 4 月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6248400" y="4141057"/>
            <a:ext cx="59436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会员运营专员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5" name="Text 22"/>
          <p:cNvSpPr/>
          <p:nvPr/>
        </p:nvSpPr>
        <p:spPr>
          <a:xfrm>
            <a:off x="6248400" y="4635349"/>
            <a:ext cx="59436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27%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3"/>
          <p:cNvSpPr/>
          <p:nvPr/>
        </p:nvSpPr>
        <p:spPr>
          <a:xfrm>
            <a:off x="6248400" y="5253698"/>
            <a:ext cx="59436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生日券核销率 12% 到 27%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4"/>
          <p:cNvSpPr/>
          <p:nvPr/>
        </p:nvSpPr>
        <p:spPr>
          <a:xfrm>
            <a:off x="8991600" y="3676650"/>
            <a:ext cx="2438400" cy="28575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28" name="Text 25"/>
          <p:cNvSpPr/>
          <p:nvPr/>
        </p:nvSpPr>
        <p:spPr>
          <a:xfrm>
            <a:off x="8991600" y="3853341"/>
            <a:ext cx="3200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55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2023 年 6 月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Text 26"/>
          <p:cNvSpPr/>
          <p:nvPr/>
        </p:nvSpPr>
        <p:spPr>
          <a:xfrm>
            <a:off x="0" y="3862539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125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现在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0" name="Text 27"/>
          <p:cNvSpPr/>
          <p:nvPr/>
        </p:nvSpPr>
        <p:spPr>
          <a:xfrm>
            <a:off x="8991600" y="4141057"/>
            <a:ext cx="32004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会员运营主管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8"/>
          <p:cNvSpPr/>
          <p:nvPr/>
        </p:nvSpPr>
        <p:spPr>
          <a:xfrm>
            <a:off x="8991600" y="4635349"/>
            <a:ext cx="32004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2" name="Text 29"/>
          <p:cNvSpPr/>
          <p:nvPr/>
        </p:nvSpPr>
        <p:spPr>
          <a:xfrm>
            <a:off x="9277350" y="4911271"/>
            <a:ext cx="29146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人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3" name="Text 30"/>
          <p:cNvSpPr/>
          <p:nvPr/>
        </p:nvSpPr>
        <p:spPr>
          <a:xfrm>
            <a:off x="8991600" y="5253698"/>
            <a:ext cx="32004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带 6 人，改储值卡、唤回沉睡会员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1"/>
          <p:cNvSpPr/>
          <p:nvPr/>
        </p:nvSpPr>
        <p:spPr>
          <a:xfrm>
            <a:off x="2476500" y="6414664"/>
            <a:ext cx="971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24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3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4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是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谁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岗位要的五样，我做成过三样，两样还要补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18811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力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3181350" y="1881125"/>
            <a:ext cx="90106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岗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6838950" y="1881125"/>
            <a:ext cx="53530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过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的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事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10"/>
          <p:cNvSpPr/>
          <p:nvPr/>
        </p:nvSpPr>
        <p:spPr>
          <a:xfrm>
            <a:off x="10287000" y="1881125"/>
            <a:ext cx="1905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判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断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762000" y="2143125"/>
            <a:ext cx="10668000" cy="19050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4" name="Shape 12"/>
          <p:cNvSpPr/>
          <p:nvPr/>
        </p:nvSpPr>
        <p:spPr>
          <a:xfrm>
            <a:off x="762000" y="2886075"/>
            <a:ext cx="10668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15" name="Shape 13"/>
          <p:cNvSpPr/>
          <p:nvPr/>
        </p:nvSpPr>
        <p:spPr>
          <a:xfrm>
            <a:off x="779463" y="2454276"/>
            <a:ext cx="174625" cy="148430"/>
          </a:xfrm>
          <a:custGeom>
            <a:avLst/>
            <a:gdLst/>
            <a:ahLst/>
            <a:cxnLst/>
            <a:rect l="l" t="t" r="r" b="b"/>
            <a:pathLst>
              <a:path w="174625" h="148430">
                <a:moveTo>
                  <a:pt x="152046" y="90926"/>
                </a:moveTo>
                <a:cubicBezTo>
                  <a:pt x="165894" y="77079"/>
                  <a:pt x="174625" y="65483"/>
                  <a:pt x="174625" y="48021"/>
                </a:cubicBezTo>
                <a:arcTo hR="48022" wR="48022" stAng="21599937" swAng="-8283398"/>
                <a:arcTo hR="5239" wR="5239" stAng="2817354" swAng="5156887"/>
                <a:arcTo hR="48022" wR="48022" stAng="19083461" swAng="-8282773"/>
                <a:cubicBezTo>
                  <a:pt x="0" y="68103"/>
                  <a:pt x="13097" y="82946"/>
                  <a:pt x="26194" y="96043"/>
                </a:cubicBezTo>
                <a:lnTo>
                  <a:pt x="74521" y="142860"/>
                </a:lnTo>
                <a:arcTo hR="17463" wR="17463" stAng="8224697" swAng="-5525224"/>
                <a:arcTo hR="18510" wR="18510" stAng="2697561" swAng="-5404290"/>
                <a:arcTo hR="18545" wR="18545" stAng="8272702" swAng="-11145404"/>
                <a:arcTo hR="18545" wR="18545" stAng="8100241" swAng="-5400482"/>
                <a:arcTo hR="17463" wR="17463" stAng="2699481" swAng="-5398962"/>
                <a:lnTo>
                  <a:pt x="135623" y="49802"/>
                </a:lnTo>
                <a:arcTo hR="21042" wR="21042" stAng="18900752" swAng="-5401504"/>
                <a:lnTo>
                  <a:pt x="90927" y="64733"/>
                </a:lnTo>
                <a:arcTo hR="17463" wR="17463" stAng="2700519" swAng="5398962"/>
                <a:arcTo hR="17463" wR="17463" stAng="8100519" swAng="5398962"/>
                <a:lnTo>
                  <a:pt x="90884" y="15925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1085850" y="2416049"/>
            <a:ext cx="111061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懂会员业务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3181350" y="2434660"/>
            <a:ext cx="9010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会员分层、权益和规则设计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6838950" y="2434660"/>
            <a:ext cx="53530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主导生日券、储值卡两次规则改版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10302875" y="2444750"/>
            <a:ext cx="158750" cy="158750"/>
          </a:xfrm>
          <a:prstGeom prst="ellipse">
            <a:avLst/>
          </a:pr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10358438" y="2508250"/>
            <a:ext cx="47625" cy="31750"/>
          </a:xfrm>
          <a:custGeom>
            <a:avLst/>
            <a:gdLst/>
            <a:ahLst/>
            <a:cxnLst/>
            <a:rect l="l" t="t" r="r" b="b"/>
            <a:pathLst>
              <a:path w="47625" h="31750">
                <a:moveTo>
                  <a:pt x="0" y="15875"/>
                </a:moveTo>
                <a:lnTo>
                  <a:pt x="15875" y="31750"/>
                </a:lnTo>
                <a:lnTo>
                  <a:pt x="47625" y="0"/>
                </a:lnTo>
              </a:path>
            </a:pathLst>
          </a:cu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10553700" y="2434660"/>
            <a:ext cx="1638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762000" y="3619500"/>
            <a:ext cx="10668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3" name="Shape 21"/>
          <p:cNvSpPr/>
          <p:nvPr/>
        </p:nvSpPr>
        <p:spPr>
          <a:xfrm>
            <a:off x="796921" y="3170238"/>
            <a:ext cx="139708" cy="174625"/>
          </a:xfrm>
          <a:custGeom>
            <a:avLst/>
            <a:gdLst/>
            <a:ahLst/>
            <a:cxnLst/>
            <a:rect l="l" t="t" r="r" b="b"/>
            <a:pathLst>
              <a:path w="139708" h="174625">
                <a:moveTo>
                  <a:pt x="87317" y="0"/>
                </a:moveTo>
                <a:lnTo>
                  <a:pt x="87317" y="52388"/>
                </a:lnTo>
                <a:arcTo hR="17463" wR="17463" stAng="10801455" swAng="-1720921"/>
                <a:lnTo>
                  <a:pt x="137565" y="148780"/>
                </a:lnTo>
                <a:arcTo hR="17463" wR="17463" stAng="19878876" swAng="7121920"/>
                <a:lnTo>
                  <a:pt x="17467" y="174625"/>
                </a:lnTo>
                <a:arcTo hR="17463" wR="17463" stAng="5399204" swAng="7121920"/>
                <a:lnTo>
                  <a:pt x="50252" y="60769"/>
                </a:lnTo>
                <a:arcTo hR="17463" wR="17463" stAng="1719466" swAng="-1720921"/>
                <a:lnTo>
                  <a:pt x="52392" y="0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818343" y="3283744"/>
            <a:ext cx="96864" cy="6548"/>
          </a:xfrm>
          <a:custGeom>
            <a:avLst/>
            <a:gdLst/>
            <a:ahLst/>
            <a:cxnLst/>
            <a:rect l="l" t="t" r="r" b="b"/>
            <a:pathLst>
              <a:path w="96864" h="6548">
                <a:moveTo>
                  <a:pt x="0" y="0"/>
                </a:moveTo>
                <a:lnTo>
                  <a:pt x="96864" y="0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25" name="Shape 23"/>
          <p:cNvSpPr/>
          <p:nvPr/>
        </p:nvSpPr>
        <p:spPr>
          <a:xfrm>
            <a:off x="836216" y="3170238"/>
            <a:ext cx="61119" cy="6548"/>
          </a:xfrm>
          <a:custGeom>
            <a:avLst/>
            <a:gdLst/>
            <a:ahLst/>
            <a:cxnLst/>
            <a:rect l="l" t="t" r="r" b="b"/>
            <a:pathLst>
              <a:path w="61119" h="6548">
                <a:moveTo>
                  <a:pt x="0" y="0"/>
                </a:moveTo>
                <a:lnTo>
                  <a:pt x="61119" y="0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1085850" y="3149474"/>
            <a:ext cx="111061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数据与实验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181350" y="3168085"/>
            <a:ext cx="9010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自己定指标、做实验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6838950" y="3168085"/>
            <a:ext cx="53530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唤回券先 A/B 小测，再全量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10302875" y="3178175"/>
            <a:ext cx="158750" cy="158750"/>
          </a:xfrm>
          <a:prstGeom prst="ellipse">
            <a:avLst/>
          </a:pr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0358438" y="3241675"/>
            <a:ext cx="47625" cy="31750"/>
          </a:xfrm>
          <a:custGeom>
            <a:avLst/>
            <a:gdLst/>
            <a:ahLst/>
            <a:cxnLst/>
            <a:rect l="l" t="t" r="r" b="b"/>
            <a:pathLst>
              <a:path w="47625" h="31750">
                <a:moveTo>
                  <a:pt x="0" y="15875"/>
                </a:moveTo>
                <a:lnTo>
                  <a:pt x="15875" y="31750"/>
                </a:lnTo>
                <a:lnTo>
                  <a:pt x="47625" y="0"/>
                </a:lnTo>
              </a:path>
            </a:pathLst>
          </a:cu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0553700" y="3168085"/>
            <a:ext cx="1638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Shape 30"/>
          <p:cNvSpPr/>
          <p:nvPr/>
        </p:nvSpPr>
        <p:spPr>
          <a:xfrm>
            <a:off x="762000" y="4352925"/>
            <a:ext cx="10668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33" name="Shape 31"/>
          <p:cNvSpPr/>
          <p:nvPr/>
        </p:nvSpPr>
        <p:spPr>
          <a:xfrm>
            <a:off x="779463" y="4017169"/>
            <a:ext cx="122238" cy="52388"/>
          </a:xfrm>
          <a:custGeom>
            <a:avLst/>
            <a:gdLst/>
            <a:ahLst/>
            <a:cxnLst/>
            <a:rect l="l" t="t" r="r" b="b"/>
            <a:pathLst>
              <a:path w="122238" h="52388">
                <a:moveTo>
                  <a:pt x="122238" y="52388"/>
                </a:moveTo>
                <a:lnTo>
                  <a:pt x="122238" y="34925"/>
                </a:lnTo>
                <a:arcTo hR="34925" wR="34925" stAng="0" swAng="-5400000"/>
                <a:lnTo>
                  <a:pt x="34925" y="0"/>
                </a:lnTo>
                <a:arcTo hR="34925" wR="34925" stAng="16200000" swAng="-5400000"/>
                <a:lnTo>
                  <a:pt x="0" y="52388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901700" y="3913511"/>
            <a:ext cx="26161" cy="67615"/>
          </a:xfrm>
          <a:custGeom>
            <a:avLst/>
            <a:gdLst/>
            <a:ahLst/>
            <a:cxnLst/>
            <a:rect l="l" t="t" r="r" b="b"/>
            <a:pathLst>
              <a:path w="26161" h="67615">
                <a:moveTo>
                  <a:pt x="0" y="0"/>
                </a:moveTo>
                <a:arcTo hR="34925" wR="34925" stAng="17072025" swAng="9055950"/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27894" y="4018304"/>
            <a:ext cx="26194" cy="51252"/>
          </a:xfrm>
          <a:custGeom>
            <a:avLst/>
            <a:gdLst/>
            <a:ahLst/>
            <a:cxnLst/>
            <a:rect l="l" t="t" r="r" b="b"/>
            <a:pathLst>
              <a:path w="26194" h="51252">
                <a:moveTo>
                  <a:pt x="26194" y="51252"/>
                </a:moveTo>
                <a:lnTo>
                  <a:pt x="26194" y="33790"/>
                </a:lnTo>
                <a:arcTo hR="34925" wR="34925" stAng="21597436" swAng="-4528786"/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805656" y="3912394"/>
            <a:ext cx="69850" cy="69850"/>
          </a:xfrm>
          <a:prstGeom prst="ellipse">
            <a:avLst/>
          </a:pr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1085850" y="3882899"/>
            <a:ext cx="111061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跨部门推动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3181350" y="3901510"/>
            <a:ext cx="9010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协调门店、IT、财务和市场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6838950" y="3901510"/>
            <a:ext cx="53530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储值卡改版牵头 4 个部门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10302875" y="3911600"/>
            <a:ext cx="158750" cy="158750"/>
          </a:xfrm>
          <a:prstGeom prst="ellipse">
            <a:avLst/>
          </a:pr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41" name="Shape 39"/>
          <p:cNvSpPr/>
          <p:nvPr/>
        </p:nvSpPr>
        <p:spPr>
          <a:xfrm>
            <a:off x="10358438" y="3975100"/>
            <a:ext cx="47625" cy="31750"/>
          </a:xfrm>
          <a:custGeom>
            <a:avLst/>
            <a:gdLst/>
            <a:ahLst/>
            <a:cxnLst/>
            <a:rect l="l" t="t" r="r" b="b"/>
            <a:pathLst>
              <a:path w="47625" h="31750">
                <a:moveTo>
                  <a:pt x="0" y="15875"/>
                </a:moveTo>
                <a:lnTo>
                  <a:pt x="15875" y="31750"/>
                </a:lnTo>
                <a:lnTo>
                  <a:pt x="47625" y="0"/>
                </a:lnTo>
              </a:path>
            </a:pathLst>
          </a:cu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42" name="Text 40"/>
          <p:cNvSpPr/>
          <p:nvPr/>
        </p:nvSpPr>
        <p:spPr>
          <a:xfrm>
            <a:off x="10553700" y="3901510"/>
            <a:ext cx="1638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762000" y="5086350"/>
            <a:ext cx="10668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44" name="Shape 42"/>
          <p:cNvSpPr/>
          <p:nvPr/>
        </p:nvSpPr>
        <p:spPr>
          <a:xfrm>
            <a:off x="796925" y="4637087"/>
            <a:ext cx="139700" cy="174625"/>
          </a:xfrm>
          <a:custGeom>
            <a:avLst/>
            <a:gdLst/>
            <a:ahLst/>
            <a:cxnLst/>
            <a:rect l="l" t="t" r="r" b="b"/>
            <a:pathLst>
              <a:path w="139700" h="174625">
                <a:moveTo>
                  <a:pt x="17463" y="174625"/>
                </a:moveTo>
                <a:arcTo hR="17463" wR="17463" stAng="5400000" swAng="5400000"/>
                <a:lnTo>
                  <a:pt x="0" y="17463"/>
                </a:lnTo>
                <a:arcTo hR="17463" wR="17463" stAng="10800000" swAng="5400000"/>
                <a:lnTo>
                  <a:pt x="87313" y="0"/>
                </a:lnTo>
                <a:arcTo hR="20955" wR="20955" stAng="16194428" swAng="2711764"/>
                <a:lnTo>
                  <a:pt x="133518" y="37492"/>
                </a:lnTo>
                <a:arcTo hR="20955" wR="20955" stAng="18889766" swAng="2715819"/>
                <a:lnTo>
                  <a:pt x="139700" y="157163"/>
                </a:lnTo>
                <a:arcTo hR="17463" wR="17463" stAng="0" swAng="5400000"/>
                <a:close/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884238" y="4637088"/>
            <a:ext cx="52388" cy="52388"/>
          </a:xfrm>
          <a:custGeom>
            <a:avLst/>
            <a:gdLst/>
            <a:ahLst/>
            <a:cxnLst/>
            <a:rect l="l" t="t" r="r" b="b"/>
            <a:pathLst>
              <a:path w="52388" h="52388">
                <a:moveTo>
                  <a:pt x="0" y="0"/>
                </a:moveTo>
                <a:lnTo>
                  <a:pt x="0" y="43656"/>
                </a:lnTo>
                <a:arcTo hR="8731" wR="8731" stAng="10800000" swAng="-5400000"/>
                <a:lnTo>
                  <a:pt x="52388" y="52388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831850" y="4698206"/>
            <a:ext cx="17463" cy="6548"/>
          </a:xfrm>
          <a:custGeom>
            <a:avLst/>
            <a:gdLst/>
            <a:ahLst/>
            <a:cxnLst/>
            <a:rect l="l" t="t" r="r" b="b"/>
            <a:pathLst>
              <a:path w="17463" h="6548">
                <a:moveTo>
                  <a:pt x="17463" y="0"/>
                </a:moveTo>
                <a:lnTo>
                  <a:pt x="0" y="0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31850" y="4733131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69850" y="0"/>
                </a:moveTo>
                <a:lnTo>
                  <a:pt x="0" y="0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48" name="Shape 46"/>
          <p:cNvSpPr/>
          <p:nvPr/>
        </p:nvSpPr>
        <p:spPr>
          <a:xfrm>
            <a:off x="831850" y="4768056"/>
            <a:ext cx="69850" cy="6548"/>
          </a:xfrm>
          <a:custGeom>
            <a:avLst/>
            <a:gdLst/>
            <a:ahLst/>
            <a:cxnLst/>
            <a:rect l="l" t="t" r="r" b="b"/>
            <a:pathLst>
              <a:path w="69850" h="6548">
                <a:moveTo>
                  <a:pt x="69850" y="0"/>
                </a:moveTo>
                <a:lnTo>
                  <a:pt x="0" y="0"/>
                </a:lnTo>
              </a:path>
            </a:pathLst>
          </a:custGeom>
          <a:noFill/>
          <a:ln w="13970">
            <a:solidFill>
              <a:srgbClr val="1D1B1A"/>
            </a:solidFill>
            <a:prstDash val="solid"/>
          </a:ln>
        </p:spPr>
      </p:sp>
      <p:sp>
        <p:nvSpPr>
          <p:cNvPr id="49" name="Text 47"/>
          <p:cNvSpPr/>
          <p:nvPr/>
        </p:nvSpPr>
        <p:spPr>
          <a:xfrm>
            <a:off x="1085850" y="4616324"/>
            <a:ext cx="111061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需求与研发协作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0" name="Text 48"/>
          <p:cNvSpPr/>
          <p:nvPr/>
        </p:nvSpPr>
        <p:spPr>
          <a:xfrm>
            <a:off x="3181350" y="4634935"/>
            <a:ext cx="9010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独立写需求，跟完整个迭代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1" name="Text 49"/>
          <p:cNvSpPr/>
          <p:nvPr/>
        </p:nvSpPr>
        <p:spPr>
          <a:xfrm>
            <a:off x="6838950" y="4634935"/>
            <a:ext cx="53530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写过 3 份需求，没跟过完整迭代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2" name="Shape 50"/>
          <p:cNvSpPr/>
          <p:nvPr/>
        </p:nvSpPr>
        <p:spPr>
          <a:xfrm>
            <a:off x="10367169" y="4645024"/>
            <a:ext cx="30162" cy="5953"/>
          </a:xfrm>
          <a:custGeom>
            <a:avLst/>
            <a:gdLst/>
            <a:ahLst/>
            <a:cxnLst/>
            <a:rect l="l" t="t" r="r" b="b"/>
            <a:pathLst>
              <a:path w="30162" h="5953">
                <a:moveTo>
                  <a:pt x="0" y="1446"/>
                </a:moveTo>
                <a:arcTo hR="79375" wR="79375" stAng="15542833" swAng="1314334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53" name="Shape 51"/>
          <p:cNvSpPr/>
          <p:nvPr/>
        </p:nvSpPr>
        <p:spPr>
          <a:xfrm>
            <a:off x="10367169" y="4802330"/>
            <a:ext cx="30162" cy="5953"/>
          </a:xfrm>
          <a:custGeom>
            <a:avLst/>
            <a:gdLst/>
            <a:ahLst/>
            <a:cxnLst/>
            <a:rect l="l" t="t" r="r" b="b"/>
            <a:pathLst>
              <a:path w="30162" h="5953">
                <a:moveTo>
                  <a:pt x="30162" y="0"/>
                </a:moveTo>
                <a:arcTo hR="79375" wR="79375" stAng="4742833" swAng="1314334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10426771" y="4658685"/>
            <a:ext cx="21352" cy="21431"/>
          </a:xfrm>
          <a:custGeom>
            <a:avLst/>
            <a:gdLst/>
            <a:ahLst/>
            <a:cxnLst/>
            <a:rect l="l" t="t" r="r" b="b"/>
            <a:pathLst>
              <a:path w="21352" h="21431">
                <a:moveTo>
                  <a:pt x="0" y="0"/>
                </a:moveTo>
                <a:arcTo hR="79375" wR="79375" stAng="18247230" swAng="1318295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55" name="Shape 53"/>
          <p:cNvSpPr/>
          <p:nvPr/>
        </p:nvSpPr>
        <p:spPr>
          <a:xfrm>
            <a:off x="10302874" y="4709319"/>
            <a:ext cx="5953" cy="30162"/>
          </a:xfrm>
          <a:custGeom>
            <a:avLst/>
            <a:gdLst/>
            <a:ahLst/>
            <a:cxnLst/>
            <a:rect l="l" t="t" r="r" b="b"/>
            <a:pathLst>
              <a:path w="5953" h="30162">
                <a:moveTo>
                  <a:pt x="1446" y="30162"/>
                </a:moveTo>
                <a:arcTo hR="79375" wR="79375" stAng="10142833" swAng="1314334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56" name="Shape 54"/>
          <p:cNvSpPr/>
          <p:nvPr/>
        </p:nvSpPr>
        <p:spPr>
          <a:xfrm>
            <a:off x="10426533" y="4768921"/>
            <a:ext cx="21431" cy="21352"/>
          </a:xfrm>
          <a:custGeom>
            <a:avLst/>
            <a:gdLst/>
            <a:ahLst/>
            <a:cxnLst/>
            <a:rect l="l" t="t" r="r" b="b"/>
            <a:pathLst>
              <a:path w="21431" h="21352">
                <a:moveTo>
                  <a:pt x="21431" y="0"/>
                </a:moveTo>
                <a:arcTo hR="79375" wR="79375" stAng="2047230" swAng="1318295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57" name="Shape 55"/>
          <p:cNvSpPr/>
          <p:nvPr/>
        </p:nvSpPr>
        <p:spPr>
          <a:xfrm>
            <a:off x="10460180" y="4709319"/>
            <a:ext cx="5953" cy="30162"/>
          </a:xfrm>
          <a:custGeom>
            <a:avLst/>
            <a:gdLst/>
            <a:ahLst/>
            <a:cxnLst/>
            <a:rect l="l" t="t" r="r" b="b"/>
            <a:pathLst>
              <a:path w="5953" h="30162">
                <a:moveTo>
                  <a:pt x="0" y="0"/>
                </a:moveTo>
                <a:arcTo hR="79375" wR="79375" stAng="20942833" swAng="1314334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10316535" y="4658527"/>
            <a:ext cx="21431" cy="21352"/>
          </a:xfrm>
          <a:custGeom>
            <a:avLst/>
            <a:gdLst/>
            <a:ahLst/>
            <a:cxnLst/>
            <a:rect l="l" t="t" r="r" b="b"/>
            <a:pathLst>
              <a:path w="21431" h="21352">
                <a:moveTo>
                  <a:pt x="0" y="21352"/>
                </a:moveTo>
                <a:arcTo hR="79375" wR="79375" stAng="12847230" swAng="1318295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59" name="Shape 57"/>
          <p:cNvSpPr/>
          <p:nvPr/>
        </p:nvSpPr>
        <p:spPr>
          <a:xfrm>
            <a:off x="10316377" y="4768683"/>
            <a:ext cx="21352" cy="21431"/>
          </a:xfrm>
          <a:custGeom>
            <a:avLst/>
            <a:gdLst/>
            <a:ahLst/>
            <a:cxnLst/>
            <a:rect l="l" t="t" r="r" b="b"/>
            <a:pathLst>
              <a:path w="21352" h="21431">
                <a:moveTo>
                  <a:pt x="21352" y="21431"/>
                </a:moveTo>
                <a:arcTo hR="79375" wR="79375" stAng="7447230" swAng="1318295"/>
              </a:path>
            </a:pathLst>
          </a:custGeom>
          <a:noFill/>
          <a:ln w="14288">
            <a:solidFill>
              <a:srgbClr val="6B655E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10553700" y="4634935"/>
            <a:ext cx="1638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1" name="Shape 59"/>
          <p:cNvSpPr/>
          <p:nvPr/>
        </p:nvSpPr>
        <p:spPr>
          <a:xfrm>
            <a:off x="609600" y="5095875"/>
            <a:ext cx="10972800" cy="723900"/>
          </a:xfrm>
          <a:prstGeom prst="rect">
            <a:avLst/>
          </a:prstGeom>
          <a:solidFill>
            <a:srgbClr val="F3EEF2"/>
          </a:solidFill>
          <a:ln/>
        </p:spPr>
      </p:sp>
      <p:sp>
        <p:nvSpPr>
          <p:cNvPr id="62" name="Shape 60"/>
          <p:cNvSpPr/>
          <p:nvPr/>
        </p:nvSpPr>
        <p:spPr>
          <a:xfrm>
            <a:off x="609600" y="5819775"/>
            <a:ext cx="109728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63" name="Shape 61"/>
          <p:cNvSpPr/>
          <p:nvPr/>
        </p:nvSpPr>
        <p:spPr>
          <a:xfrm>
            <a:off x="788194" y="5381305"/>
            <a:ext cx="157163" cy="153049"/>
          </a:xfrm>
          <a:custGeom>
            <a:avLst/>
            <a:gdLst/>
            <a:ahLst/>
            <a:cxnLst/>
            <a:rect l="l" t="t" r="r" b="b"/>
            <a:pathLst>
              <a:path w="157163" h="153049">
                <a:moveTo>
                  <a:pt x="96969" y="20230"/>
                </a:moveTo>
                <a:arcTo hR="17463" wR="17463" stAng="6993082" swAng="-3186164"/>
                <a:lnTo>
                  <a:pt x="144528" y="4252"/>
                </a:lnTo>
                <a:arcTo hR="8731" wR="8731" stAng="14606914" swAng="6998128"/>
                <a:lnTo>
                  <a:pt x="157163" y="123520"/>
                </a:lnTo>
                <a:arcTo hR="8731" wR="8731" stAng="1836" swAng="3805083"/>
                <a:lnTo>
                  <a:pt x="112581" y="151207"/>
                </a:lnTo>
                <a:arcTo hR="17463" wR="17463" stAng="3806918" swAng="3186164"/>
                <a:lnTo>
                  <a:pt x="60193" y="132819"/>
                </a:lnTo>
                <a:arcTo hR="17463" wR="17463" stAng="17793082" swAng="-3186164"/>
                <a:lnTo>
                  <a:pt x="12634" y="148797"/>
                </a:lnTo>
                <a:arcTo hR="8731" wR="8731" stAng="3806906" swAng="7001577"/>
                <a:lnTo>
                  <a:pt x="0" y="29528"/>
                </a:lnTo>
                <a:arcTo hR="8731" wR="8731" stAng="10801836" swAng="3805083"/>
                <a:lnTo>
                  <a:pt x="44582" y="1842"/>
                </a:lnTo>
                <a:arcTo hR="17463" wR="17463" stAng="14606918" swAng="3186164"/>
                <a:close/>
              </a:path>
            </a:pathLst>
          </a:custGeom>
          <a:noFill/>
          <a:ln w="13970">
            <a:solidFill>
              <a:srgbClr val="6E2C57"/>
            </a:solidFill>
            <a:prstDash val="solid"/>
          </a:ln>
        </p:spPr>
      </p:sp>
      <p:sp>
        <p:nvSpPr>
          <p:cNvPr id="64" name="Shape 62"/>
          <p:cNvSpPr/>
          <p:nvPr/>
        </p:nvSpPr>
        <p:spPr>
          <a:xfrm>
            <a:off x="892969" y="5403377"/>
            <a:ext cx="6548" cy="130969"/>
          </a:xfrm>
          <a:custGeom>
            <a:avLst/>
            <a:gdLst/>
            <a:ahLst/>
            <a:cxnLst/>
            <a:rect l="l" t="t" r="r" b="b"/>
            <a:pathLst>
              <a:path w="6548" h="130969">
                <a:moveTo>
                  <a:pt x="0" y="0"/>
                </a:moveTo>
                <a:lnTo>
                  <a:pt x="0" y="130969"/>
                </a:lnTo>
              </a:path>
            </a:pathLst>
          </a:custGeom>
          <a:noFill/>
          <a:ln w="13970">
            <a:solidFill>
              <a:srgbClr val="6E2C57"/>
            </a:solidFill>
            <a:prstDash val="solid"/>
          </a:ln>
        </p:spPr>
      </p:sp>
      <p:sp>
        <p:nvSpPr>
          <p:cNvPr id="65" name="Shape 63"/>
          <p:cNvSpPr/>
          <p:nvPr/>
        </p:nvSpPr>
        <p:spPr>
          <a:xfrm>
            <a:off x="840581" y="5381304"/>
            <a:ext cx="6548" cy="130969"/>
          </a:xfrm>
          <a:custGeom>
            <a:avLst/>
            <a:gdLst/>
            <a:ahLst/>
            <a:cxnLst/>
            <a:rect l="l" t="t" r="r" b="b"/>
            <a:pathLst>
              <a:path w="6548" h="130969">
                <a:moveTo>
                  <a:pt x="0" y="0"/>
                </a:moveTo>
                <a:lnTo>
                  <a:pt x="0" y="130969"/>
                </a:lnTo>
              </a:path>
            </a:pathLst>
          </a:custGeom>
          <a:noFill/>
          <a:ln w="13970">
            <a:solidFill>
              <a:srgbClr val="6E2C57"/>
            </a:solidFill>
            <a:prstDash val="solid"/>
          </a:ln>
        </p:spPr>
      </p:sp>
      <p:sp>
        <p:nvSpPr>
          <p:cNvPr id="66" name="Text 64"/>
          <p:cNvSpPr/>
          <p:nvPr/>
        </p:nvSpPr>
        <p:spPr>
          <a:xfrm>
            <a:off x="1085850" y="5349749"/>
            <a:ext cx="11106150" cy="2171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425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产品规划</a:t>
            </a:r>
            <a:endParaRPr lang="en-US" sz="14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7" name="Text 65"/>
          <p:cNvSpPr/>
          <p:nvPr/>
        </p:nvSpPr>
        <p:spPr>
          <a:xfrm>
            <a:off x="3181350" y="5368360"/>
            <a:ext cx="90106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定半年路线图和优先级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8" name="Text 66"/>
          <p:cNvSpPr/>
          <p:nvPr/>
        </p:nvSpPr>
        <p:spPr>
          <a:xfrm>
            <a:off x="6838950" y="5368360"/>
            <a:ext cx="53530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没做过半年以上的路线图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9" name="Shape 67"/>
          <p:cNvSpPr/>
          <p:nvPr/>
        </p:nvSpPr>
        <p:spPr>
          <a:xfrm>
            <a:off x="10367169" y="5378449"/>
            <a:ext cx="30162" cy="5953"/>
          </a:xfrm>
          <a:custGeom>
            <a:avLst/>
            <a:gdLst/>
            <a:ahLst/>
            <a:cxnLst/>
            <a:rect l="l" t="t" r="r" b="b"/>
            <a:pathLst>
              <a:path w="30162" h="5953">
                <a:moveTo>
                  <a:pt x="0" y="1446"/>
                </a:moveTo>
                <a:arcTo hR="79375" wR="79375" stAng="15542833" swAng="1314334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0" name="Shape 68"/>
          <p:cNvSpPr/>
          <p:nvPr/>
        </p:nvSpPr>
        <p:spPr>
          <a:xfrm>
            <a:off x="10367169" y="5535755"/>
            <a:ext cx="30162" cy="5953"/>
          </a:xfrm>
          <a:custGeom>
            <a:avLst/>
            <a:gdLst/>
            <a:ahLst/>
            <a:cxnLst/>
            <a:rect l="l" t="t" r="r" b="b"/>
            <a:pathLst>
              <a:path w="30162" h="5953">
                <a:moveTo>
                  <a:pt x="30162" y="0"/>
                </a:moveTo>
                <a:arcTo hR="79375" wR="79375" stAng="4742833" swAng="1314334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1" name="Shape 69"/>
          <p:cNvSpPr/>
          <p:nvPr/>
        </p:nvSpPr>
        <p:spPr>
          <a:xfrm>
            <a:off x="10426771" y="5392110"/>
            <a:ext cx="21352" cy="21431"/>
          </a:xfrm>
          <a:custGeom>
            <a:avLst/>
            <a:gdLst/>
            <a:ahLst/>
            <a:cxnLst/>
            <a:rect l="l" t="t" r="r" b="b"/>
            <a:pathLst>
              <a:path w="21352" h="21431">
                <a:moveTo>
                  <a:pt x="0" y="0"/>
                </a:moveTo>
                <a:arcTo hR="79375" wR="79375" stAng="18247230" swAng="1318295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2" name="Shape 70"/>
          <p:cNvSpPr/>
          <p:nvPr/>
        </p:nvSpPr>
        <p:spPr>
          <a:xfrm>
            <a:off x="10302874" y="5442744"/>
            <a:ext cx="5953" cy="30162"/>
          </a:xfrm>
          <a:custGeom>
            <a:avLst/>
            <a:gdLst/>
            <a:ahLst/>
            <a:cxnLst/>
            <a:rect l="l" t="t" r="r" b="b"/>
            <a:pathLst>
              <a:path w="5953" h="30162">
                <a:moveTo>
                  <a:pt x="1446" y="30162"/>
                </a:moveTo>
                <a:arcTo hR="79375" wR="79375" stAng="10142833" swAng="1314334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3" name="Shape 71"/>
          <p:cNvSpPr/>
          <p:nvPr/>
        </p:nvSpPr>
        <p:spPr>
          <a:xfrm>
            <a:off x="10426533" y="5502346"/>
            <a:ext cx="21431" cy="21352"/>
          </a:xfrm>
          <a:custGeom>
            <a:avLst/>
            <a:gdLst/>
            <a:ahLst/>
            <a:cxnLst/>
            <a:rect l="l" t="t" r="r" b="b"/>
            <a:pathLst>
              <a:path w="21431" h="21352">
                <a:moveTo>
                  <a:pt x="21431" y="0"/>
                </a:moveTo>
                <a:arcTo hR="79375" wR="79375" stAng="2047230" swAng="1318295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4" name="Shape 72"/>
          <p:cNvSpPr/>
          <p:nvPr/>
        </p:nvSpPr>
        <p:spPr>
          <a:xfrm>
            <a:off x="10460180" y="5442744"/>
            <a:ext cx="5953" cy="30162"/>
          </a:xfrm>
          <a:custGeom>
            <a:avLst/>
            <a:gdLst/>
            <a:ahLst/>
            <a:cxnLst/>
            <a:rect l="l" t="t" r="r" b="b"/>
            <a:pathLst>
              <a:path w="5953" h="30162">
                <a:moveTo>
                  <a:pt x="0" y="0"/>
                </a:moveTo>
                <a:arcTo hR="79375" wR="79375" stAng="20942833" swAng="1314334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5" name="Shape 73"/>
          <p:cNvSpPr/>
          <p:nvPr/>
        </p:nvSpPr>
        <p:spPr>
          <a:xfrm>
            <a:off x="10316535" y="5391952"/>
            <a:ext cx="21431" cy="21352"/>
          </a:xfrm>
          <a:custGeom>
            <a:avLst/>
            <a:gdLst/>
            <a:ahLst/>
            <a:cxnLst/>
            <a:rect l="l" t="t" r="r" b="b"/>
            <a:pathLst>
              <a:path w="21431" h="21352">
                <a:moveTo>
                  <a:pt x="0" y="21352"/>
                </a:moveTo>
                <a:arcTo hR="79375" wR="79375" stAng="12847230" swAng="1318295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6" name="Shape 74"/>
          <p:cNvSpPr/>
          <p:nvPr/>
        </p:nvSpPr>
        <p:spPr>
          <a:xfrm>
            <a:off x="10316377" y="5502108"/>
            <a:ext cx="21352" cy="21431"/>
          </a:xfrm>
          <a:custGeom>
            <a:avLst/>
            <a:gdLst/>
            <a:ahLst/>
            <a:cxnLst/>
            <a:rect l="l" t="t" r="r" b="b"/>
            <a:pathLst>
              <a:path w="21352" h="21431">
                <a:moveTo>
                  <a:pt x="21352" y="21431"/>
                </a:moveTo>
                <a:arcTo hR="79375" wR="79375" stAng="7447230" swAng="1318295"/>
              </a:path>
            </a:pathLst>
          </a:custGeom>
          <a:noFill/>
          <a:ln w="14288">
            <a:solidFill>
              <a:srgbClr val="6E2C57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10553700" y="5368360"/>
            <a:ext cx="16383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要补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24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4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5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成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过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生日券提前一周发，核销率从 12% 涨到 27%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1905000"/>
            <a:ext cx="276225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0" name="Text 8"/>
          <p:cNvSpPr/>
          <p:nvPr/>
        </p:nvSpPr>
        <p:spPr>
          <a:xfrm>
            <a:off x="762000" y="2063296"/>
            <a:ext cx="11430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01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1028700" y="2100562"/>
            <a:ext cx="111633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26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问</a:t>
            </a:r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题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815975" y="2653506"/>
            <a:ext cx="215900" cy="134938"/>
          </a:xfrm>
          <a:custGeom>
            <a:avLst/>
            <a:gdLst/>
            <a:ahLst/>
            <a:cxnLst/>
            <a:rect l="l" t="t" r="r" b="b"/>
            <a:pathLst>
              <a:path w="215900" h="134938">
                <a:moveTo>
                  <a:pt x="215900" y="134938"/>
                </a:moveTo>
                <a:lnTo>
                  <a:pt x="215900" y="26988"/>
                </a:lnTo>
                <a:arcTo hR="26988" wR="26988" stAng="0" swAng="-5400000"/>
                <a:lnTo>
                  <a:pt x="26988" y="0"/>
                </a:lnTo>
                <a:arcTo hR="26988" wR="26988" stAng="16200000" swAng="-5400000"/>
                <a:lnTo>
                  <a:pt x="0" y="134938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15975" y="2707481"/>
            <a:ext cx="215900" cy="26988"/>
          </a:xfrm>
          <a:custGeom>
            <a:avLst/>
            <a:gdLst/>
            <a:ahLst/>
            <a:cxnLst/>
            <a:rect l="l" t="t" r="r" b="b"/>
            <a:pathLst>
              <a:path w="215900" h="26988">
                <a:moveTo>
                  <a:pt x="0" y="13494"/>
                </a:moveTo>
                <a:cubicBezTo>
                  <a:pt x="0" y="13494"/>
                  <a:pt x="6747" y="0"/>
                  <a:pt x="26988" y="0"/>
                </a:cubicBezTo>
                <a:cubicBezTo>
                  <a:pt x="47228" y="0"/>
                  <a:pt x="60722" y="26988"/>
                  <a:pt x="80963" y="26988"/>
                </a:cubicBezTo>
                <a:cubicBezTo>
                  <a:pt x="101203" y="26988"/>
                  <a:pt x="114697" y="0"/>
                  <a:pt x="134938" y="0"/>
                </a:cubicBezTo>
                <a:cubicBezTo>
                  <a:pt x="155178" y="0"/>
                  <a:pt x="168672" y="26988"/>
                  <a:pt x="188913" y="26988"/>
                </a:cubicBezTo>
                <a:cubicBezTo>
                  <a:pt x="209153" y="26988"/>
                  <a:pt x="215900" y="13494"/>
                  <a:pt x="215900" y="13494"/>
                </a:cubicBez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788988" y="2788444"/>
            <a:ext cx="269875" cy="10120"/>
          </a:xfrm>
          <a:custGeom>
            <a:avLst/>
            <a:gdLst/>
            <a:ahLst/>
            <a:cxnLst/>
            <a:rect l="l" t="t" r="r" b="b"/>
            <a:pathLst>
              <a:path w="269875" h="10120">
                <a:moveTo>
                  <a:pt x="0" y="0"/>
                </a:moveTo>
                <a:lnTo>
                  <a:pt x="269875" y="0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856456" y="2613025"/>
            <a:ext cx="10120" cy="40481"/>
          </a:xfrm>
          <a:custGeom>
            <a:avLst/>
            <a:gdLst/>
            <a:ahLst/>
            <a:cxnLst/>
            <a:rect l="l" t="t" r="r" b="b"/>
            <a:pathLst>
              <a:path w="10120" h="40481">
                <a:moveTo>
                  <a:pt x="0" y="0"/>
                </a:moveTo>
                <a:lnTo>
                  <a:pt x="0" y="40481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923925" y="2613025"/>
            <a:ext cx="10120" cy="40481"/>
          </a:xfrm>
          <a:custGeom>
            <a:avLst/>
            <a:gdLst/>
            <a:ahLst/>
            <a:cxnLst/>
            <a:rect l="l" t="t" r="r" b="b"/>
            <a:pathLst>
              <a:path w="10120" h="40481">
                <a:moveTo>
                  <a:pt x="0" y="0"/>
                </a:moveTo>
                <a:lnTo>
                  <a:pt x="0" y="40481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991394" y="2613025"/>
            <a:ext cx="10120" cy="40481"/>
          </a:xfrm>
          <a:custGeom>
            <a:avLst/>
            <a:gdLst/>
            <a:ahLst/>
            <a:cxnLst/>
            <a:rect l="l" t="t" r="r" b="b"/>
            <a:pathLst>
              <a:path w="10120" h="40481">
                <a:moveTo>
                  <a:pt x="0" y="0"/>
                </a:moveTo>
                <a:lnTo>
                  <a:pt x="0" y="40481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856456" y="2559050"/>
            <a:ext cx="10120" cy="10120"/>
          </a:xfrm>
          <a:custGeom>
            <a:avLst/>
            <a:gdLst/>
            <a:ahLst/>
            <a:cxnLst/>
            <a:rect l="l" t="t" r="r" b="b"/>
            <a:pathLst>
              <a:path w="10120" h="10120">
                <a:moveTo>
                  <a:pt x="0" y="0"/>
                </a:moveTo>
                <a:lnTo>
                  <a:pt x="135" y="0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19" name="Shape 17"/>
          <p:cNvSpPr/>
          <p:nvPr/>
        </p:nvSpPr>
        <p:spPr>
          <a:xfrm>
            <a:off x="923925" y="2559050"/>
            <a:ext cx="10120" cy="10120"/>
          </a:xfrm>
          <a:custGeom>
            <a:avLst/>
            <a:gdLst/>
            <a:ahLst/>
            <a:cxnLst/>
            <a:rect l="l" t="t" r="r" b="b"/>
            <a:pathLst>
              <a:path w="10120" h="10120">
                <a:moveTo>
                  <a:pt x="0" y="0"/>
                </a:moveTo>
                <a:lnTo>
                  <a:pt x="135" y="0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991394" y="2559050"/>
            <a:ext cx="10120" cy="10120"/>
          </a:xfrm>
          <a:custGeom>
            <a:avLst/>
            <a:gdLst/>
            <a:ahLst/>
            <a:cxnLst/>
            <a:rect l="l" t="t" r="r" b="b"/>
            <a:pathLst>
              <a:path w="10120" h="10120">
                <a:moveTo>
                  <a:pt x="0" y="0"/>
                </a:moveTo>
                <a:lnTo>
                  <a:pt x="135" y="0"/>
                </a:lnTo>
              </a:path>
            </a:pathLst>
          </a:custGeom>
          <a:noFill/>
          <a:ln w="18891">
            <a:solidFill>
              <a:srgbClr val="1D1B1A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762000" y="3074257"/>
            <a:ext cx="1143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生日券只在生日当天能用，很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762000" y="3409537"/>
            <a:ext cx="1143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多会员那天根本不在门店附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762000" y="3744817"/>
            <a:ext cx="1143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近，券白白过期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3905250" y="1905000"/>
            <a:ext cx="38100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25" name="Text 23"/>
          <p:cNvSpPr/>
          <p:nvPr/>
        </p:nvSpPr>
        <p:spPr>
          <a:xfrm>
            <a:off x="3905250" y="2063296"/>
            <a:ext cx="8286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02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Text 24"/>
          <p:cNvSpPr/>
          <p:nvPr/>
        </p:nvSpPr>
        <p:spPr>
          <a:xfrm>
            <a:off x="4171950" y="2100562"/>
            <a:ext cx="8020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26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做</a:t>
            </a:r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法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Text 25"/>
          <p:cNvSpPr/>
          <p:nvPr/>
        </p:nvSpPr>
        <p:spPr>
          <a:xfrm>
            <a:off x="3905250" y="2519662"/>
            <a:ext cx="8286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发券时间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3905250" y="2846312"/>
            <a:ext cx="82867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6B655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生日当天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4972050" y="2914650"/>
            <a:ext cx="285750" cy="95250"/>
          </a:xfrm>
          <a:custGeom>
            <a:avLst/>
            <a:gdLst/>
            <a:ahLst/>
            <a:cxnLst/>
            <a:rect l="l" t="t" r="r" b="b"/>
            <a:pathLst>
              <a:path w="285750" h="95250">
                <a:moveTo>
                  <a:pt x="0" y="47625"/>
                </a:moveTo>
                <a:lnTo>
                  <a:pt x="285750" y="47625"/>
                </a:lnTo>
                <a:moveTo>
                  <a:pt x="238125" y="0"/>
                </a:moveTo>
                <a:lnTo>
                  <a:pt x="285750" y="47625"/>
                </a:lnTo>
                <a:lnTo>
                  <a:pt x="238125" y="95250"/>
                </a:lnTo>
              </a:path>
            </a:pathLst>
          </a:cu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5429250" y="2791127"/>
            <a:ext cx="676275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提前 7 天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3905250" y="3362325"/>
            <a:ext cx="3810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32" name="Text 30"/>
          <p:cNvSpPr/>
          <p:nvPr/>
        </p:nvSpPr>
        <p:spPr>
          <a:xfrm>
            <a:off x="3905250" y="3595987"/>
            <a:ext cx="8286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有效期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3905250" y="3922637"/>
            <a:ext cx="8286750" cy="274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6B655E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 天</a:t>
            </a:r>
            <a:endParaRPr lang="en-US" sz="1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4457700" y="3990975"/>
            <a:ext cx="285750" cy="95250"/>
          </a:xfrm>
          <a:custGeom>
            <a:avLst/>
            <a:gdLst/>
            <a:ahLst/>
            <a:cxnLst/>
            <a:rect l="l" t="t" r="r" b="b"/>
            <a:pathLst>
              <a:path w="285750" h="95250">
                <a:moveTo>
                  <a:pt x="0" y="47625"/>
                </a:moveTo>
                <a:lnTo>
                  <a:pt x="285750" y="47625"/>
                </a:lnTo>
                <a:moveTo>
                  <a:pt x="238125" y="0"/>
                </a:moveTo>
                <a:lnTo>
                  <a:pt x="285750" y="47625"/>
                </a:lnTo>
                <a:lnTo>
                  <a:pt x="238125" y="95250"/>
                </a:lnTo>
              </a:path>
            </a:pathLst>
          </a:cu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4914900" y="3867452"/>
            <a:ext cx="7277100" cy="342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2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14 天</a:t>
            </a:r>
            <a:endParaRPr lang="en-US" sz="2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Shape 34"/>
          <p:cNvSpPr/>
          <p:nvPr/>
        </p:nvSpPr>
        <p:spPr>
          <a:xfrm>
            <a:off x="8096250" y="1905000"/>
            <a:ext cx="3333750" cy="28575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37" name="Text 35"/>
          <p:cNvSpPr/>
          <p:nvPr/>
        </p:nvSpPr>
        <p:spPr>
          <a:xfrm>
            <a:off x="8096250" y="2063296"/>
            <a:ext cx="4095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03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362950" y="2100562"/>
            <a:ext cx="3829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spc="126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结</a:t>
            </a:r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果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096250" y="2344360"/>
            <a:ext cx="4095750" cy="1371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27%</a:t>
            </a:r>
            <a:endParaRPr lang="en-US" sz="9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0" name="Text 38"/>
          <p:cNvSpPr/>
          <p:nvPr/>
        </p:nvSpPr>
        <p:spPr>
          <a:xfrm>
            <a:off x="8096250" y="3730060"/>
            <a:ext cx="409575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核销率，改版前 12%，</a:t>
            </a:r>
            <a:pPr algn="l" indent="0" marL="0">
              <a:buNone/>
            </a:pPr>
            <a:r>
              <a:rPr lang="en-US" sz="1200" b="1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提高 15 个百分点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1" name="Shape 39"/>
          <p:cNvSpPr/>
          <p:nvPr/>
        </p:nvSpPr>
        <p:spPr>
          <a:xfrm>
            <a:off x="8096250" y="4215765"/>
            <a:ext cx="333375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42" name="Text 40"/>
          <p:cNvSpPr/>
          <p:nvPr/>
        </p:nvSpPr>
        <p:spPr>
          <a:xfrm>
            <a:off x="8096250" y="4396087"/>
            <a:ext cx="4095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一年核销张数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3" name="Text 41"/>
          <p:cNvSpPr/>
          <p:nvPr/>
        </p:nvSpPr>
        <p:spPr>
          <a:xfrm>
            <a:off x="8096250" y="4638322"/>
            <a:ext cx="4095750" cy="3200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1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28.8 → 64.8</a:t>
            </a:r>
            <a:endParaRPr lang="en-US" sz="21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Text 42"/>
          <p:cNvSpPr/>
          <p:nvPr/>
        </p:nvSpPr>
        <p:spPr>
          <a:xfrm>
            <a:off x="9486900" y="4748691"/>
            <a:ext cx="27051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万张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5" name="Text 43"/>
          <p:cNvSpPr/>
          <p:nvPr/>
        </p:nvSpPr>
        <p:spPr>
          <a:xfrm>
            <a:off x="8096250" y="5043787"/>
            <a:ext cx="40957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每年发券约 240 万张，多出 36 万桌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6" name="Text 44"/>
          <p:cNvSpPr/>
          <p:nvPr/>
        </p:nvSpPr>
        <p:spPr>
          <a:xfrm>
            <a:off x="762000" y="61197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多出的 36 万桌按生日桌单均 186 元算，约 6,700 万元营业额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57245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5"/>
          <p:cNvSpPr/>
          <p:nvPr/>
        </p:nvSpPr>
        <p:spPr>
          <a:xfrm>
            <a:off x="0" y="6395861"/>
            <a:ext cx="5905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6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36111" r="36111" t="0" b="0"/>
          <a:stretch/>
        </p:blipFill>
        <p:spPr>
          <a:xfrm>
            <a:off x="6477000" y="0"/>
            <a:ext cx="5715000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8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成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过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储值卡七档并成三档，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62000" y="14589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储值会员复购率从 31% 到 38%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62000" y="2571750"/>
            <a:ext cx="51435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2" name="Text 9"/>
          <p:cNvSpPr/>
          <p:nvPr/>
        </p:nvSpPr>
        <p:spPr>
          <a:xfrm>
            <a:off x="762000" y="2776663"/>
            <a:ext cx="11430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 → 3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1866900" y="3015796"/>
            <a:ext cx="103251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档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1"/>
          <p:cNvSpPr/>
          <p:nvPr/>
        </p:nvSpPr>
        <p:spPr>
          <a:xfrm>
            <a:off x="2857500" y="2806496"/>
            <a:ext cx="9334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充值档位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2"/>
          <p:cNvSpPr/>
          <p:nvPr/>
        </p:nvSpPr>
        <p:spPr>
          <a:xfrm>
            <a:off x="2857500" y="3081637"/>
            <a:ext cx="933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牵头 4 个部门，六周定稿上线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3"/>
          <p:cNvSpPr/>
          <p:nvPr/>
        </p:nvSpPr>
        <p:spPr>
          <a:xfrm>
            <a:off x="762000" y="3476625"/>
            <a:ext cx="51435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17" name="Text 14"/>
          <p:cNvSpPr/>
          <p:nvPr/>
        </p:nvSpPr>
        <p:spPr>
          <a:xfrm>
            <a:off x="762000" y="3681538"/>
            <a:ext cx="11430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38%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2857500" y="3711371"/>
            <a:ext cx="9334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储值会员 90 天复购率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857500" y="3986512"/>
            <a:ext cx="933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改版前 31%，升 7 个百分点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0" name="Shape 17"/>
          <p:cNvSpPr/>
          <p:nvPr/>
        </p:nvSpPr>
        <p:spPr>
          <a:xfrm>
            <a:off x="762000" y="4381500"/>
            <a:ext cx="51435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1" name="Text 18"/>
          <p:cNvSpPr/>
          <p:nvPr/>
        </p:nvSpPr>
        <p:spPr>
          <a:xfrm>
            <a:off x="762000" y="4586413"/>
            <a:ext cx="11430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1.86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2" name="Text 19"/>
          <p:cNvSpPr/>
          <p:nvPr/>
        </p:nvSpPr>
        <p:spPr>
          <a:xfrm>
            <a:off x="1552575" y="4825546"/>
            <a:ext cx="10639425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亿元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0"/>
          <p:cNvSpPr/>
          <p:nvPr/>
        </p:nvSpPr>
        <p:spPr>
          <a:xfrm>
            <a:off x="2857500" y="4616246"/>
            <a:ext cx="93345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2024 年新增储值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1"/>
          <p:cNvSpPr/>
          <p:nvPr/>
        </p:nvSpPr>
        <p:spPr>
          <a:xfrm>
            <a:off x="2857500" y="4891387"/>
            <a:ext cx="93345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2023 年 1.52 亿元，同比增长 22%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2"/>
          <p:cNvSpPr/>
          <p:nvPr/>
        </p:nvSpPr>
        <p:spPr>
          <a:xfrm>
            <a:off x="762000" y="5286375"/>
            <a:ext cx="51435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6" name="Text 23"/>
          <p:cNvSpPr/>
          <p:nvPr/>
        </p:nvSpPr>
        <p:spPr>
          <a:xfrm>
            <a:off x="2476500" y="6414664"/>
            <a:ext cx="971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24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6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7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二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成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过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按上次点的菜发券，沉睡会员唤回率是通用券的两倍多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1919948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各组菜品券唤回率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0" y="1938275"/>
            <a:ext cx="723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单位：%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762000" y="2209800"/>
            <a:ext cx="64770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2" name="Text 10"/>
          <p:cNvSpPr/>
          <p:nvPr/>
        </p:nvSpPr>
        <p:spPr>
          <a:xfrm>
            <a:off x="762000" y="25775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招牌菜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Shape 11"/>
          <p:cNvSpPr/>
          <p:nvPr/>
        </p:nvSpPr>
        <p:spPr>
          <a:xfrm>
            <a:off x="2000250" y="2533650"/>
            <a:ext cx="4267200" cy="266700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4" name="Text 12"/>
          <p:cNvSpPr/>
          <p:nvPr/>
        </p:nvSpPr>
        <p:spPr>
          <a:xfrm>
            <a:off x="6762750" y="2549727"/>
            <a:ext cx="5429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11.2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762000" y="312998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套餐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2000250" y="3086100"/>
            <a:ext cx="3962400" cy="266700"/>
          </a:xfrm>
          <a:prstGeom prst="rect">
            <a:avLst/>
          </a:prstGeom>
          <a:solidFill>
            <a:srgbClr val="B9B0A6"/>
          </a:solidFill>
          <a:ln/>
        </p:spPr>
      </p:sp>
      <p:sp>
        <p:nvSpPr>
          <p:cNvPr id="17" name="Text 15"/>
          <p:cNvSpPr/>
          <p:nvPr/>
        </p:nvSpPr>
        <p:spPr>
          <a:xfrm>
            <a:off x="6762750" y="3102177"/>
            <a:ext cx="5429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10.4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762000" y="36824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早餐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Shape 17"/>
          <p:cNvSpPr/>
          <p:nvPr/>
        </p:nvSpPr>
        <p:spPr>
          <a:xfrm>
            <a:off x="2000250" y="3638550"/>
            <a:ext cx="3467100" cy="266700"/>
          </a:xfrm>
          <a:prstGeom prst="rect">
            <a:avLst/>
          </a:prstGeom>
          <a:solidFill>
            <a:srgbClr val="B9B0A6"/>
          </a:solidFill>
          <a:ln/>
        </p:spPr>
      </p:sp>
      <p:sp>
        <p:nvSpPr>
          <p:cNvPr id="20" name="Text 18"/>
          <p:cNvSpPr/>
          <p:nvPr/>
        </p:nvSpPr>
        <p:spPr>
          <a:xfrm>
            <a:off x="6762750" y="3654627"/>
            <a:ext cx="5429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9.1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762000" y="423488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小吃饮品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Shape 20"/>
          <p:cNvSpPr/>
          <p:nvPr/>
        </p:nvSpPr>
        <p:spPr>
          <a:xfrm>
            <a:off x="2000250" y="4191000"/>
            <a:ext cx="3390900" cy="266700"/>
          </a:xfrm>
          <a:prstGeom prst="rect">
            <a:avLst/>
          </a:prstGeom>
          <a:solidFill>
            <a:srgbClr val="B9B0A6"/>
          </a:solidFill>
          <a:ln/>
        </p:spPr>
      </p:sp>
      <p:sp>
        <p:nvSpPr>
          <p:cNvPr id="23" name="Text 21"/>
          <p:cNvSpPr/>
          <p:nvPr/>
        </p:nvSpPr>
        <p:spPr>
          <a:xfrm>
            <a:off x="6762750" y="4207077"/>
            <a:ext cx="5429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8.9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762000" y="4787335"/>
            <a:ext cx="11430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外卖为主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2000250" y="4743450"/>
            <a:ext cx="3162300" cy="266700"/>
          </a:xfrm>
          <a:prstGeom prst="rect">
            <a:avLst/>
          </a:prstGeom>
          <a:solidFill>
            <a:srgbClr val="B9B0A6"/>
          </a:solidFill>
          <a:ln/>
        </p:spPr>
      </p:sp>
      <p:sp>
        <p:nvSpPr>
          <p:cNvPr id="26" name="Text 24"/>
          <p:cNvSpPr/>
          <p:nvPr/>
        </p:nvSpPr>
        <p:spPr>
          <a:xfrm>
            <a:off x="6762750" y="4759527"/>
            <a:ext cx="542925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8.3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3562350" y="2333625"/>
            <a:ext cx="0" cy="2819400"/>
          </a:xfrm>
          <a:prstGeom prst="line">
            <a:avLst/>
          </a:prstGeom>
          <a:noFill/>
          <a:ln w="14288">
            <a:solidFill>
              <a:srgbClr val="1D1B1A"/>
            </a:solidFill>
            <a:prstDash val="dash"/>
          </a:ln>
        </p:spPr>
      </p:sp>
      <p:sp>
        <p:nvSpPr>
          <p:cNvPr id="28" name="Text 26"/>
          <p:cNvSpPr/>
          <p:nvPr/>
        </p:nvSpPr>
        <p:spPr>
          <a:xfrm>
            <a:off x="3638550" y="5243450"/>
            <a:ext cx="85534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通用券对照组 4.1%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Shape 27"/>
          <p:cNvSpPr/>
          <p:nvPr/>
        </p:nvSpPr>
        <p:spPr>
          <a:xfrm>
            <a:off x="8001000" y="1905000"/>
            <a:ext cx="3429000" cy="28575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30" name="Text 28"/>
          <p:cNvSpPr/>
          <p:nvPr/>
        </p:nvSpPr>
        <p:spPr>
          <a:xfrm>
            <a:off x="8001000" y="1977168"/>
            <a:ext cx="4191000" cy="11887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78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9.8%</a:t>
            </a:r>
            <a:endParaRPr lang="en-US" sz="78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1" name="Text 29"/>
          <p:cNvSpPr/>
          <p:nvPr/>
        </p:nvSpPr>
        <p:spPr>
          <a:xfrm>
            <a:off x="8001000" y="3168446"/>
            <a:ext cx="4191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全量唤回率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8001000" y="3481687"/>
            <a:ext cx="4191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136 万沉睡会员，通用券 4.1%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Shape 31"/>
          <p:cNvSpPr/>
          <p:nvPr/>
        </p:nvSpPr>
        <p:spPr>
          <a:xfrm>
            <a:off x="8001000" y="3933825"/>
            <a:ext cx="3429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34" name="Text 32"/>
          <p:cNvSpPr/>
          <p:nvPr/>
        </p:nvSpPr>
        <p:spPr>
          <a:xfrm>
            <a:off x="8001000" y="4063849"/>
            <a:ext cx="4191000" cy="5486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6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13.4</a:t>
            </a:r>
            <a:endParaRPr lang="en-US" sz="36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5" name="Text 33"/>
          <p:cNvSpPr/>
          <p:nvPr/>
        </p:nvSpPr>
        <p:spPr>
          <a:xfrm>
            <a:off x="8858250" y="4339771"/>
            <a:ext cx="333375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万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8001000" y="4663871"/>
            <a:ext cx="419100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2025 年请回来的会员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001000" y="4977112"/>
            <a:ext cx="4191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180 天未到店，按上次点的菜分 5 组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762000" y="6119750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先在 2 万人上做 A/B 小测，各 1 万人，再推到全部 136 万沉睡会员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9077325" y="6414664"/>
            <a:ext cx="311467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24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7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8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差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距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五项能力里，会员业务最强，产品规划差得最远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2998470" y="3605213"/>
            <a:ext cx="861060" cy="818197"/>
          </a:xfrm>
          <a:custGeom>
            <a:avLst/>
            <a:gdLst/>
            <a:ahLst/>
            <a:cxnLst/>
            <a:rect l="l" t="t" r="r" b="b"/>
            <a:pathLst>
              <a:path w="861060" h="818197">
                <a:moveTo>
                  <a:pt x="430530" y="0"/>
                </a:moveTo>
                <a:lnTo>
                  <a:pt x="861060" y="312420"/>
                </a:lnTo>
                <a:lnTo>
                  <a:pt x="696277" y="818197"/>
                </a:lnTo>
                <a:lnTo>
                  <a:pt x="164783" y="818197"/>
                </a:lnTo>
                <a:lnTo>
                  <a:pt x="0" y="312420"/>
                </a:lnTo>
                <a:close/>
              </a:path>
            </a:pathLst>
          </a:cu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2567940" y="3152775"/>
            <a:ext cx="1722120" cy="1637347"/>
          </a:xfrm>
          <a:custGeom>
            <a:avLst/>
            <a:gdLst/>
            <a:ahLst/>
            <a:cxnLst/>
            <a:rect l="l" t="t" r="r" b="b"/>
            <a:pathLst>
              <a:path w="1722120" h="1637347">
                <a:moveTo>
                  <a:pt x="861060" y="0"/>
                </a:moveTo>
                <a:lnTo>
                  <a:pt x="1722120" y="624840"/>
                </a:lnTo>
                <a:lnTo>
                  <a:pt x="1392555" y="1637347"/>
                </a:lnTo>
                <a:lnTo>
                  <a:pt x="329565" y="1637347"/>
                </a:lnTo>
                <a:lnTo>
                  <a:pt x="0" y="624840"/>
                </a:lnTo>
                <a:close/>
              </a:path>
            </a:pathLst>
          </a:cu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1707833" y="2247900"/>
            <a:ext cx="3442335" cy="3273743"/>
          </a:xfrm>
          <a:custGeom>
            <a:avLst/>
            <a:gdLst/>
            <a:ahLst/>
            <a:cxnLst/>
            <a:rect l="l" t="t" r="r" b="b"/>
            <a:pathLst>
              <a:path w="3442335" h="3273743">
                <a:moveTo>
                  <a:pt x="1721167" y="0"/>
                </a:moveTo>
                <a:lnTo>
                  <a:pt x="3442335" y="1250633"/>
                </a:lnTo>
                <a:lnTo>
                  <a:pt x="2785110" y="3273743"/>
                </a:lnTo>
                <a:lnTo>
                  <a:pt x="657225" y="3273743"/>
                </a:lnTo>
                <a:lnTo>
                  <a:pt x="0" y="1250633"/>
                </a:lnTo>
                <a:close/>
              </a:path>
            </a:pathLst>
          </a:cu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3429000" y="2247900"/>
            <a:ext cx="0" cy="1809750"/>
          </a:xfrm>
          <a:prstGeom prst="line">
            <a:avLst/>
          </a:pr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 flipV="1">
            <a:off x="3429000" y="3498533"/>
            <a:ext cx="1721168" cy="559117"/>
          </a:xfrm>
          <a:prstGeom prst="line">
            <a:avLst/>
          </a:pr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3429000" y="4057650"/>
            <a:ext cx="1063942" cy="1463993"/>
          </a:xfrm>
          <a:prstGeom prst="line">
            <a:avLst/>
          </a:pr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 flipV="1">
            <a:off x="2365058" y="4057650"/>
            <a:ext cx="1063942" cy="1463993"/>
          </a:xfrm>
          <a:prstGeom prst="line">
            <a:avLst/>
          </a:pr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707833" y="3498533"/>
            <a:ext cx="1721167" cy="559117"/>
          </a:xfrm>
          <a:prstGeom prst="line">
            <a:avLst/>
          </a:pr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138363" y="2700338"/>
            <a:ext cx="2581275" cy="2455545"/>
          </a:xfrm>
          <a:custGeom>
            <a:avLst/>
            <a:gdLst/>
            <a:ahLst/>
            <a:cxnLst/>
            <a:rect l="l" t="t" r="r" b="b"/>
            <a:pathLst>
              <a:path w="2581275" h="2455545">
                <a:moveTo>
                  <a:pt x="1290638" y="0"/>
                </a:moveTo>
                <a:lnTo>
                  <a:pt x="2581275" y="938213"/>
                </a:lnTo>
                <a:lnTo>
                  <a:pt x="2088833" y="2455545"/>
                </a:lnTo>
                <a:lnTo>
                  <a:pt x="492442" y="2455545"/>
                </a:lnTo>
                <a:lnTo>
                  <a:pt x="0" y="938213"/>
                </a:lnTo>
                <a:close/>
              </a:path>
            </a:pathLst>
          </a:custGeom>
          <a:noFill/>
          <a:ln w="14288">
            <a:solidFill>
              <a:srgbClr val="1D1B1A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2138363" y="2247900"/>
            <a:ext cx="2581275" cy="3273743"/>
          </a:xfrm>
          <a:custGeom>
            <a:avLst/>
            <a:gdLst/>
            <a:ahLst/>
            <a:cxnLst/>
            <a:rect l="l" t="t" r="r" b="b"/>
            <a:pathLst>
              <a:path w="2581275" h="3273743">
                <a:moveTo>
                  <a:pt x="1290638" y="0"/>
                </a:moveTo>
                <a:lnTo>
                  <a:pt x="2581275" y="1390650"/>
                </a:lnTo>
                <a:lnTo>
                  <a:pt x="2354580" y="3273743"/>
                </a:lnTo>
                <a:lnTo>
                  <a:pt x="492442" y="2907982"/>
                </a:lnTo>
                <a:lnTo>
                  <a:pt x="0" y="1390650"/>
                </a:lnTo>
                <a:close/>
              </a:path>
            </a:pathLst>
          </a:custGeom>
          <a:noFill/>
          <a:ln w="17145">
            <a:solidFill>
              <a:srgbClr val="6E2C57"/>
            </a:solidFill>
            <a:prstDash val="dash"/>
          </a:ln>
        </p:spPr>
      </p:sp>
      <p:sp>
        <p:nvSpPr>
          <p:cNvPr id="19" name="Shape 17"/>
          <p:cNvSpPr/>
          <p:nvPr/>
        </p:nvSpPr>
        <p:spPr>
          <a:xfrm>
            <a:off x="2897505" y="2247900"/>
            <a:ext cx="1822133" cy="2907982"/>
          </a:xfrm>
          <a:custGeom>
            <a:avLst/>
            <a:gdLst/>
            <a:ahLst/>
            <a:cxnLst/>
            <a:rect l="l" t="t" r="r" b="b"/>
            <a:pathLst>
              <a:path w="1822133" h="2907982">
                <a:moveTo>
                  <a:pt x="531495" y="0"/>
                </a:moveTo>
                <a:lnTo>
                  <a:pt x="1822133" y="1390650"/>
                </a:lnTo>
                <a:lnTo>
                  <a:pt x="1329690" y="2907982"/>
                </a:lnTo>
                <a:lnTo>
                  <a:pt x="0" y="2542222"/>
                </a:lnTo>
                <a:lnTo>
                  <a:pt x="100965" y="1669733"/>
                </a:lnTo>
                <a:close/>
              </a:path>
            </a:pathLst>
          </a:custGeom>
          <a:solidFill>
            <a:srgbClr val="6E2C57">
              <a:alpha val="18000"/>
            </a:srgbClr>
          </a:solidFill>
          <a:ln w="20955">
            <a:solidFill>
              <a:srgbClr val="6E2C57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0" y="1910785"/>
            <a:ext cx="6858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会员业务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5313226" y="3298936"/>
            <a:ext cx="687877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数据与实验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4593718" y="5642321"/>
            <a:ext cx="759828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跨部门推动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0" y="5642321"/>
            <a:ext cx="2264282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需求与研发协作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Text 22"/>
          <p:cNvSpPr/>
          <p:nvPr/>
        </p:nvSpPr>
        <p:spPr>
          <a:xfrm>
            <a:off x="0" y="3298936"/>
            <a:ext cx="1544774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产品规划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Shape 23"/>
          <p:cNvSpPr/>
          <p:nvPr/>
        </p:nvSpPr>
        <p:spPr>
          <a:xfrm>
            <a:off x="1143000" y="6236494"/>
            <a:ext cx="228600" cy="14288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26" name="Text 24"/>
          <p:cNvSpPr/>
          <p:nvPr/>
        </p:nvSpPr>
        <p:spPr>
          <a:xfrm>
            <a:off x="1447800" y="6167375"/>
            <a:ext cx="10744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岗位要求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7" name="Shape 25"/>
          <p:cNvSpPr/>
          <p:nvPr/>
        </p:nvSpPr>
        <p:spPr>
          <a:xfrm>
            <a:off x="2209800" y="6186488"/>
            <a:ext cx="228600" cy="114300"/>
          </a:xfrm>
          <a:prstGeom prst="rect">
            <a:avLst/>
          </a:prstGeom>
          <a:solidFill>
            <a:srgbClr val="6E2C57">
              <a:alpha val="35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209800" y="6186488"/>
            <a:ext cx="2286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29" name="Text 27"/>
          <p:cNvSpPr/>
          <p:nvPr/>
        </p:nvSpPr>
        <p:spPr>
          <a:xfrm>
            <a:off x="2514600" y="6167375"/>
            <a:ext cx="9677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我现在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Shape 28"/>
          <p:cNvSpPr/>
          <p:nvPr/>
        </p:nvSpPr>
        <p:spPr>
          <a:xfrm>
            <a:off x="3152775" y="6243638"/>
            <a:ext cx="228600" cy="0"/>
          </a:xfrm>
          <a:prstGeom prst="line">
            <a:avLst/>
          </a:prstGeom>
          <a:noFill/>
          <a:ln w="19050">
            <a:solidFill>
              <a:srgbClr val="6E2C57"/>
            </a:solidFill>
            <a:prstDash val="dash"/>
          </a:ln>
        </p:spPr>
      </p:sp>
      <p:sp>
        <p:nvSpPr>
          <p:cNvPr id="31" name="Text 29"/>
          <p:cNvSpPr/>
          <p:nvPr/>
        </p:nvSpPr>
        <p:spPr>
          <a:xfrm>
            <a:off x="3457575" y="6167375"/>
            <a:ext cx="873442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一年后目标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2" name="Text 30"/>
          <p:cNvSpPr/>
          <p:nvPr/>
        </p:nvSpPr>
        <p:spPr>
          <a:xfrm>
            <a:off x="6858000" y="2014475"/>
            <a:ext cx="5334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能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力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9182100" y="2014475"/>
            <a:ext cx="30099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在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4" name="Text 32"/>
          <p:cNvSpPr/>
          <p:nvPr/>
        </p:nvSpPr>
        <p:spPr>
          <a:xfrm>
            <a:off x="10572750" y="2014475"/>
            <a:ext cx="16192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对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岗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位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要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求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5" name="Shape 33"/>
          <p:cNvSpPr/>
          <p:nvPr/>
        </p:nvSpPr>
        <p:spPr>
          <a:xfrm>
            <a:off x="6858000" y="2276475"/>
            <a:ext cx="4572000" cy="19050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36" name="Text 34"/>
          <p:cNvSpPr/>
          <p:nvPr/>
        </p:nvSpPr>
        <p:spPr>
          <a:xfrm>
            <a:off x="6858000" y="2482396"/>
            <a:ext cx="5334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会员业务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7" name="Shape 35"/>
          <p:cNvSpPr/>
          <p:nvPr/>
        </p:nvSpPr>
        <p:spPr>
          <a:xfrm>
            <a:off x="9182100" y="252412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38" name="Shape 36"/>
          <p:cNvSpPr/>
          <p:nvPr/>
        </p:nvSpPr>
        <p:spPr>
          <a:xfrm>
            <a:off x="9410700" y="252412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39" name="Shape 37"/>
          <p:cNvSpPr/>
          <p:nvPr/>
        </p:nvSpPr>
        <p:spPr>
          <a:xfrm>
            <a:off x="9639300" y="252412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40" name="Shape 38"/>
          <p:cNvSpPr/>
          <p:nvPr/>
        </p:nvSpPr>
        <p:spPr>
          <a:xfrm>
            <a:off x="9867900" y="252412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41" name="Text 39"/>
          <p:cNvSpPr/>
          <p:nvPr/>
        </p:nvSpPr>
        <p:spPr>
          <a:xfrm>
            <a:off x="10572750" y="2500973"/>
            <a:ext cx="161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高一档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Shape 40"/>
          <p:cNvSpPr/>
          <p:nvPr/>
        </p:nvSpPr>
        <p:spPr>
          <a:xfrm>
            <a:off x="6858000" y="2886075"/>
            <a:ext cx="4572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43" name="Text 41"/>
          <p:cNvSpPr/>
          <p:nvPr/>
        </p:nvSpPr>
        <p:spPr>
          <a:xfrm>
            <a:off x="6858000" y="3082471"/>
            <a:ext cx="5334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数据与实验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4" name="Shape 42"/>
          <p:cNvSpPr/>
          <p:nvPr/>
        </p:nvSpPr>
        <p:spPr>
          <a:xfrm>
            <a:off x="9182100" y="3124200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45" name="Shape 43"/>
          <p:cNvSpPr/>
          <p:nvPr/>
        </p:nvSpPr>
        <p:spPr>
          <a:xfrm>
            <a:off x="9410700" y="3124200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46" name="Shape 44"/>
          <p:cNvSpPr/>
          <p:nvPr/>
        </p:nvSpPr>
        <p:spPr>
          <a:xfrm>
            <a:off x="9639300" y="3124200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47" name="Shape 45"/>
          <p:cNvSpPr/>
          <p:nvPr/>
        </p:nvSpPr>
        <p:spPr>
          <a:xfrm>
            <a:off x="9872663" y="3128963"/>
            <a:ext cx="123825" cy="123825"/>
          </a:xfrm>
          <a:prstGeom prst="ellipse">
            <a:avLst/>
          </a:prstGeom>
          <a:noFill/>
          <a:ln w="9525">
            <a:solidFill>
              <a:srgbClr val="B9B0A6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0572750" y="3101048"/>
            <a:ext cx="161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达标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9" name="Shape 47"/>
          <p:cNvSpPr/>
          <p:nvPr/>
        </p:nvSpPr>
        <p:spPr>
          <a:xfrm>
            <a:off x="6858000" y="3486150"/>
            <a:ext cx="4572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50" name="Text 48"/>
          <p:cNvSpPr/>
          <p:nvPr/>
        </p:nvSpPr>
        <p:spPr>
          <a:xfrm>
            <a:off x="6858000" y="3682546"/>
            <a:ext cx="5334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跨部门推动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1" name="Shape 49"/>
          <p:cNvSpPr/>
          <p:nvPr/>
        </p:nvSpPr>
        <p:spPr>
          <a:xfrm>
            <a:off x="9182100" y="372427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52" name="Shape 50"/>
          <p:cNvSpPr/>
          <p:nvPr/>
        </p:nvSpPr>
        <p:spPr>
          <a:xfrm>
            <a:off x="9410700" y="372427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53" name="Shape 51"/>
          <p:cNvSpPr/>
          <p:nvPr/>
        </p:nvSpPr>
        <p:spPr>
          <a:xfrm>
            <a:off x="9639300" y="372427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54" name="Shape 52"/>
          <p:cNvSpPr/>
          <p:nvPr/>
        </p:nvSpPr>
        <p:spPr>
          <a:xfrm>
            <a:off x="9872663" y="3729038"/>
            <a:ext cx="123825" cy="123825"/>
          </a:xfrm>
          <a:prstGeom prst="ellipse">
            <a:avLst/>
          </a:prstGeom>
          <a:noFill/>
          <a:ln w="9525">
            <a:solidFill>
              <a:srgbClr val="B9B0A6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10572750" y="3701123"/>
            <a:ext cx="161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达标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6" name="Shape 54"/>
          <p:cNvSpPr/>
          <p:nvPr/>
        </p:nvSpPr>
        <p:spPr>
          <a:xfrm>
            <a:off x="6858000" y="4086225"/>
            <a:ext cx="4572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57" name="Text 55"/>
          <p:cNvSpPr/>
          <p:nvPr/>
        </p:nvSpPr>
        <p:spPr>
          <a:xfrm>
            <a:off x="6858000" y="4282621"/>
            <a:ext cx="5334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需求与研发协作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58" name="Shape 56"/>
          <p:cNvSpPr/>
          <p:nvPr/>
        </p:nvSpPr>
        <p:spPr>
          <a:xfrm>
            <a:off x="9182100" y="4324350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59" name="Shape 57"/>
          <p:cNvSpPr/>
          <p:nvPr/>
        </p:nvSpPr>
        <p:spPr>
          <a:xfrm>
            <a:off x="9410700" y="4324350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60" name="Shape 58"/>
          <p:cNvSpPr/>
          <p:nvPr/>
        </p:nvSpPr>
        <p:spPr>
          <a:xfrm>
            <a:off x="9644063" y="4329113"/>
            <a:ext cx="123825" cy="123825"/>
          </a:xfrm>
          <a:prstGeom prst="ellipse">
            <a:avLst/>
          </a:prstGeom>
          <a:noFill/>
          <a:ln w="9525">
            <a:solidFill>
              <a:srgbClr val="B9B0A6"/>
            </a:solidFill>
            <a:prstDash val="solid"/>
          </a:ln>
        </p:spPr>
      </p:sp>
      <p:sp>
        <p:nvSpPr>
          <p:cNvPr id="61" name="Shape 59"/>
          <p:cNvSpPr/>
          <p:nvPr/>
        </p:nvSpPr>
        <p:spPr>
          <a:xfrm>
            <a:off x="9872663" y="4329113"/>
            <a:ext cx="123825" cy="123825"/>
          </a:xfrm>
          <a:prstGeom prst="ellipse">
            <a:avLst/>
          </a:prstGeom>
          <a:noFill/>
          <a:ln w="9525">
            <a:solidFill>
              <a:srgbClr val="B9B0A6"/>
            </a:solidFill>
            <a:prstDash val="solid"/>
          </a:ln>
        </p:spPr>
      </p:sp>
      <p:sp>
        <p:nvSpPr>
          <p:cNvPr id="62" name="Text 60"/>
          <p:cNvSpPr/>
          <p:nvPr/>
        </p:nvSpPr>
        <p:spPr>
          <a:xfrm>
            <a:off x="10572750" y="4301198"/>
            <a:ext cx="161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差一档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63" name="Shape 61"/>
          <p:cNvSpPr/>
          <p:nvPr/>
        </p:nvSpPr>
        <p:spPr>
          <a:xfrm>
            <a:off x="6858000" y="4686300"/>
            <a:ext cx="4572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64" name="Text 62"/>
          <p:cNvSpPr/>
          <p:nvPr/>
        </p:nvSpPr>
        <p:spPr>
          <a:xfrm>
            <a:off x="6858000" y="4882696"/>
            <a:ext cx="5334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产品规划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5" name="Shape 63"/>
          <p:cNvSpPr/>
          <p:nvPr/>
        </p:nvSpPr>
        <p:spPr>
          <a:xfrm>
            <a:off x="9182100" y="4924425"/>
            <a:ext cx="133350" cy="133350"/>
          </a:xfrm>
          <a:prstGeom prst="ellipse">
            <a:avLst/>
          </a:prstGeom>
          <a:solidFill>
            <a:srgbClr val="1D1B1A"/>
          </a:solidFill>
          <a:ln/>
        </p:spPr>
      </p:sp>
      <p:sp>
        <p:nvSpPr>
          <p:cNvPr id="66" name="Shape 64"/>
          <p:cNvSpPr/>
          <p:nvPr/>
        </p:nvSpPr>
        <p:spPr>
          <a:xfrm>
            <a:off x="9415463" y="4929188"/>
            <a:ext cx="123825" cy="123825"/>
          </a:xfrm>
          <a:prstGeom prst="ellipse">
            <a:avLst/>
          </a:prstGeom>
          <a:noFill/>
          <a:ln w="9525">
            <a:solidFill>
              <a:srgbClr val="B9B0A6"/>
            </a:solidFill>
            <a:prstDash val="solid"/>
          </a:ln>
        </p:spPr>
      </p:sp>
      <p:sp>
        <p:nvSpPr>
          <p:cNvPr id="67" name="Shape 65"/>
          <p:cNvSpPr/>
          <p:nvPr/>
        </p:nvSpPr>
        <p:spPr>
          <a:xfrm>
            <a:off x="9644063" y="4929188"/>
            <a:ext cx="123825" cy="123825"/>
          </a:xfrm>
          <a:prstGeom prst="ellipse">
            <a:avLst/>
          </a:prstGeom>
          <a:noFill/>
          <a:ln w="9525">
            <a:solidFill>
              <a:srgbClr val="B9B0A6"/>
            </a:solidFill>
            <a:prstDash val="solid"/>
          </a:ln>
        </p:spPr>
      </p:sp>
      <p:sp>
        <p:nvSpPr>
          <p:cNvPr id="68" name="Shape 66"/>
          <p:cNvSpPr/>
          <p:nvPr/>
        </p:nvSpPr>
        <p:spPr>
          <a:xfrm>
            <a:off x="9872663" y="4929188"/>
            <a:ext cx="123825" cy="123825"/>
          </a:xfrm>
          <a:prstGeom prst="ellipse">
            <a:avLst/>
          </a:prstGeom>
          <a:noFill/>
          <a:ln w="9525">
            <a:solidFill>
              <a:srgbClr val="B9B0A6"/>
            </a:solidFill>
            <a:prstDash val="solid"/>
          </a:ln>
        </p:spPr>
      </p:sp>
      <p:sp>
        <p:nvSpPr>
          <p:cNvPr id="69" name="Text 67"/>
          <p:cNvSpPr/>
          <p:nvPr/>
        </p:nvSpPr>
        <p:spPr>
          <a:xfrm>
            <a:off x="10572750" y="4901273"/>
            <a:ext cx="161925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差两档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70" name="Shape 68"/>
          <p:cNvSpPr/>
          <p:nvPr/>
        </p:nvSpPr>
        <p:spPr>
          <a:xfrm>
            <a:off x="6858000" y="5286375"/>
            <a:ext cx="4572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71" name="Text 69"/>
          <p:cNvSpPr/>
          <p:nvPr/>
        </p:nvSpPr>
        <p:spPr>
          <a:xfrm>
            <a:off x="6858000" y="5539448"/>
            <a:ext cx="5334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现在达标 3 项。一年后目标：5 项全部达标，跨部门推动再上一档。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249025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8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9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三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差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距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两样短板，上任前就开始补，90 天内交出证据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7"/>
          <p:cNvSpPr/>
          <p:nvPr/>
        </p:nvSpPr>
        <p:spPr>
          <a:xfrm>
            <a:off x="762000" y="18811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短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板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0" name="Text 8"/>
          <p:cNvSpPr/>
          <p:nvPr/>
        </p:nvSpPr>
        <p:spPr>
          <a:xfrm>
            <a:off x="4286250" y="1881125"/>
            <a:ext cx="790575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怎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补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1" name="Text 9"/>
          <p:cNvSpPr/>
          <p:nvPr/>
        </p:nvSpPr>
        <p:spPr>
          <a:xfrm>
            <a:off x="8763000" y="1881125"/>
            <a:ext cx="3429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时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候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</a:t>
            </a:r>
            <a:pPr algn="l" indent="0" marL="0">
              <a:buNone/>
            </a:pPr>
            <a:r>
              <a:rPr lang="en-US" sz="975" spc="117" kern="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什</a:t>
            </a:r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么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762000" y="2143125"/>
            <a:ext cx="10668000" cy="19050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3" name="Text 11"/>
          <p:cNvSpPr/>
          <p:nvPr/>
        </p:nvSpPr>
        <p:spPr>
          <a:xfrm>
            <a:off x="762000" y="2483707"/>
            <a:ext cx="1143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产品规划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762000" y="2834348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没做过半年以上的路线图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286250" y="2644571"/>
            <a:ext cx="7905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请产品中心总监做导师，每两周复盘一次我排的优先级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8763000" y="2384828"/>
            <a:ext cx="3429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 90 天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763000" y="2881973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交下半年路线图初稿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62000" y="3324225"/>
            <a:ext cx="10668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19" name="Text 17"/>
          <p:cNvSpPr/>
          <p:nvPr/>
        </p:nvSpPr>
        <p:spPr>
          <a:xfrm>
            <a:off x="762000" y="3655282"/>
            <a:ext cx="11430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需求与研发协作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762000" y="4005923"/>
            <a:ext cx="11430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没跟过完整迭代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4286250" y="3816146"/>
            <a:ext cx="7905750" cy="19431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7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上任前先跟 IT 产品组从评审到上线跑完一个迭代</a:t>
            </a:r>
            <a:endParaRPr lang="en-US" sz="12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8763000" y="3556403"/>
            <a:ext cx="3429000" cy="4572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第 60 天</a:t>
            </a:r>
            <a:endParaRPr lang="en-US" sz="30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3" name="Text 21"/>
          <p:cNvSpPr/>
          <p:nvPr/>
        </p:nvSpPr>
        <p:spPr>
          <a:xfrm>
            <a:off x="8763000" y="4053548"/>
            <a:ext cx="34290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交第一份完整需求文档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4" name="Shape 22"/>
          <p:cNvSpPr/>
          <p:nvPr/>
        </p:nvSpPr>
        <p:spPr>
          <a:xfrm>
            <a:off x="762000" y="4495800"/>
            <a:ext cx="106680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5" name="Shape 23"/>
          <p:cNvSpPr/>
          <p:nvPr/>
        </p:nvSpPr>
        <p:spPr>
          <a:xfrm>
            <a:off x="762000" y="5076825"/>
            <a:ext cx="10668000" cy="1019175"/>
          </a:xfrm>
          <a:prstGeom prst="rect">
            <a:avLst/>
          </a:prstGeom>
          <a:solidFill>
            <a:srgbClr val="F5F2EE"/>
          </a:solidFill>
          <a:ln/>
        </p:spPr>
      </p:sp>
      <p:sp>
        <p:nvSpPr>
          <p:cNvPr id="26" name="Shape 24"/>
          <p:cNvSpPr/>
          <p:nvPr/>
        </p:nvSpPr>
        <p:spPr>
          <a:xfrm>
            <a:off x="1117600" y="5327650"/>
            <a:ext cx="88900" cy="44450"/>
          </a:xfrm>
          <a:prstGeom prst="roundRect">
            <a:avLst>
              <a:gd name="adj" fmla="val 25000"/>
            </a:avLst>
          </a:prstGeom>
          <a:noFill/>
          <a:ln w="17780">
            <a:solidFill>
              <a:srgbClr val="1D1B1A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1073150" y="5349875"/>
            <a:ext cx="177800" cy="200025"/>
          </a:xfrm>
          <a:custGeom>
            <a:avLst/>
            <a:gdLst/>
            <a:ahLst/>
            <a:cxnLst/>
            <a:rect l="l" t="t" r="r" b="b"/>
            <a:pathLst>
              <a:path w="177800" h="200025">
                <a:moveTo>
                  <a:pt x="133350" y="0"/>
                </a:moveTo>
                <a:lnTo>
                  <a:pt x="155575" y="0"/>
                </a:lnTo>
                <a:arcTo hR="22225" wR="22225" stAng="16200000" swAng="5400000"/>
                <a:lnTo>
                  <a:pt x="177800" y="177800"/>
                </a:lnTo>
                <a:arcTo hR="22225" wR="22225" stAng="0" swAng="5400000"/>
                <a:lnTo>
                  <a:pt x="22225" y="200025"/>
                </a:lnTo>
                <a:arcTo hR="22225" wR="22225" stAng="5400000" swAng="5400000"/>
                <a:lnTo>
                  <a:pt x="0" y="22225"/>
                </a:lnTo>
                <a:arcTo hR="22225" wR="22225" stAng="10800000" swAng="5400000"/>
                <a:lnTo>
                  <a:pt x="44450" y="0"/>
                </a:lnTo>
              </a:path>
            </a:pathLst>
          </a:custGeom>
          <a:noFill/>
          <a:ln w="17780">
            <a:solidFill>
              <a:srgbClr val="1D1B1A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128713" y="5438775"/>
            <a:ext cx="66675" cy="44450"/>
          </a:xfrm>
          <a:custGeom>
            <a:avLst/>
            <a:gdLst/>
            <a:ahLst/>
            <a:cxnLst/>
            <a:rect l="l" t="t" r="r" b="b"/>
            <a:pathLst>
              <a:path w="66675" h="44450">
                <a:moveTo>
                  <a:pt x="0" y="22225"/>
                </a:moveTo>
                <a:lnTo>
                  <a:pt x="22225" y="44450"/>
                </a:lnTo>
                <a:lnTo>
                  <a:pt x="66675" y="0"/>
                </a:lnTo>
              </a:path>
            </a:pathLst>
          </a:custGeom>
          <a:noFill/>
          <a:ln w="17780">
            <a:solidFill>
              <a:srgbClr val="1D1B1A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562100" y="5331027"/>
            <a:ext cx="10629900" cy="2286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怎么检验：第 90 天请评委重新打分</a:t>
            </a:r>
            <a:endParaRPr lang="en-US" sz="15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1562100" y="5663273"/>
            <a:ext cx="106299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按今天这张能力表复评，两样短板都要到岗位要求。复评结果写进转正评估。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11182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09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10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7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任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后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上任 90 天：先听，再定，第 90 天交第一个上线版本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Shape 7"/>
          <p:cNvSpPr/>
          <p:nvPr/>
        </p:nvSpPr>
        <p:spPr>
          <a:xfrm>
            <a:off x="762000" y="2076450"/>
            <a:ext cx="106680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0" name="Shape 8"/>
          <p:cNvSpPr/>
          <p:nvPr/>
        </p:nvSpPr>
        <p:spPr>
          <a:xfrm>
            <a:off x="762000" y="2019300"/>
            <a:ext cx="9525" cy="1238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1" name="Shape 9"/>
          <p:cNvSpPr/>
          <p:nvPr/>
        </p:nvSpPr>
        <p:spPr>
          <a:xfrm>
            <a:off x="4318000" y="2019300"/>
            <a:ext cx="9525" cy="1238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2" name="Shape 10"/>
          <p:cNvSpPr/>
          <p:nvPr/>
        </p:nvSpPr>
        <p:spPr>
          <a:xfrm>
            <a:off x="7874000" y="2019300"/>
            <a:ext cx="9525" cy="1238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3" name="Shape 11"/>
          <p:cNvSpPr/>
          <p:nvPr/>
        </p:nvSpPr>
        <p:spPr>
          <a:xfrm>
            <a:off x="11420475" y="2019300"/>
            <a:ext cx="9525" cy="1238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4" name="Text 12"/>
          <p:cNvSpPr/>
          <p:nvPr/>
        </p:nvSpPr>
        <p:spPr>
          <a:xfrm>
            <a:off x="762000" y="1843025"/>
            <a:ext cx="11430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5" name="Text 13"/>
          <p:cNvSpPr/>
          <p:nvPr/>
        </p:nvSpPr>
        <p:spPr>
          <a:xfrm>
            <a:off x="4403725" y="1843025"/>
            <a:ext cx="77882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31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6" name="Text 14"/>
          <p:cNvSpPr/>
          <p:nvPr/>
        </p:nvSpPr>
        <p:spPr>
          <a:xfrm>
            <a:off x="7959725" y="1843025"/>
            <a:ext cx="4232275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61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0" y="1843025"/>
            <a:ext cx="113538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75" b="1" dirty="0">
                <a:solidFill>
                  <a:srgbClr val="6E2C57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90 天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Shape 16"/>
          <p:cNvSpPr/>
          <p:nvPr/>
        </p:nvSpPr>
        <p:spPr>
          <a:xfrm>
            <a:off x="766763" y="2328863"/>
            <a:ext cx="3394075" cy="3324225"/>
          </a:xfrm>
          <a:prstGeom prst="rect">
            <a:avLst/>
          </a:pr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990600" y="2481036"/>
            <a:ext cx="112014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听</a:t>
            </a:r>
            <a:endParaRPr lang="en-US" sz="5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0" name="Text 18"/>
          <p:cNvSpPr/>
          <p:nvPr/>
        </p:nvSpPr>
        <p:spPr>
          <a:xfrm>
            <a:off x="1809750" y="3014962"/>
            <a:ext cx="103822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1 至 30 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1" name="Text 19"/>
          <p:cNvSpPr/>
          <p:nvPr/>
        </p:nvSpPr>
        <p:spPr>
          <a:xfrm>
            <a:off x="990600" y="3434785"/>
            <a:ext cx="11201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走访 20 家门店、访谈 50 位会员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2" name="Text 20"/>
          <p:cNvSpPr/>
          <p:nvPr/>
        </p:nvSpPr>
        <p:spPr>
          <a:xfrm>
            <a:off x="990600" y="3709105"/>
            <a:ext cx="112014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会员数据口径对成一张看板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3" name="Shape 21"/>
          <p:cNvSpPr/>
          <p:nvPr/>
        </p:nvSpPr>
        <p:spPr>
          <a:xfrm>
            <a:off x="990600" y="4857750"/>
            <a:ext cx="29464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24" name="Text 22"/>
          <p:cNvSpPr/>
          <p:nvPr/>
        </p:nvSpPr>
        <p:spPr>
          <a:xfrm>
            <a:off x="990600" y="5014850"/>
            <a:ext cx="112014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5" name="Text 23"/>
          <p:cNvSpPr/>
          <p:nvPr/>
        </p:nvSpPr>
        <p:spPr>
          <a:xfrm>
            <a:off x="990600" y="5216071"/>
            <a:ext cx="112014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会员问题清单前 10 条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6" name="Shape 24"/>
          <p:cNvSpPr/>
          <p:nvPr/>
        </p:nvSpPr>
        <p:spPr>
          <a:xfrm>
            <a:off x="4398963" y="2328863"/>
            <a:ext cx="3394075" cy="3324225"/>
          </a:xfrm>
          <a:prstGeom prst="rect">
            <a:avLst/>
          </a:prstGeom>
          <a:noFill/>
          <a:ln w="9525">
            <a:solidFill>
              <a:srgbClr val="DCD6C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622800" y="2481036"/>
            <a:ext cx="75692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定</a:t>
            </a:r>
            <a:endParaRPr lang="en-US" sz="5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28" name="Text 26"/>
          <p:cNvSpPr/>
          <p:nvPr/>
        </p:nvSpPr>
        <p:spPr>
          <a:xfrm>
            <a:off x="5441950" y="3014962"/>
            <a:ext cx="67500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31 至 60 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29" name="Text 27"/>
          <p:cNvSpPr/>
          <p:nvPr/>
        </p:nvSpPr>
        <p:spPr>
          <a:xfrm>
            <a:off x="4622800" y="3434785"/>
            <a:ext cx="7569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从清单里挑两件做成需求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0" name="Text 28"/>
          <p:cNvSpPr/>
          <p:nvPr/>
        </p:nvSpPr>
        <p:spPr>
          <a:xfrm>
            <a:off x="4622800" y="3709105"/>
            <a:ext cx="75692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唤回券自动发、储值余额提醒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1" name="Shape 29"/>
          <p:cNvSpPr/>
          <p:nvPr/>
        </p:nvSpPr>
        <p:spPr>
          <a:xfrm>
            <a:off x="4622800" y="4857750"/>
            <a:ext cx="2946400" cy="9525"/>
          </a:xfrm>
          <a:prstGeom prst="rect">
            <a:avLst/>
          </a:prstGeom>
          <a:solidFill>
            <a:srgbClr val="DCD6CE"/>
          </a:solidFill>
          <a:ln/>
        </p:spPr>
      </p:sp>
      <p:sp>
        <p:nvSpPr>
          <p:cNvPr id="32" name="Text 30"/>
          <p:cNvSpPr/>
          <p:nvPr/>
        </p:nvSpPr>
        <p:spPr>
          <a:xfrm>
            <a:off x="4622800" y="5014850"/>
            <a:ext cx="75692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3" name="Text 31"/>
          <p:cNvSpPr/>
          <p:nvPr/>
        </p:nvSpPr>
        <p:spPr>
          <a:xfrm>
            <a:off x="4622800" y="5216071"/>
            <a:ext cx="75692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两份需求文档评审通过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4" name="Shape 32"/>
          <p:cNvSpPr/>
          <p:nvPr/>
        </p:nvSpPr>
        <p:spPr>
          <a:xfrm>
            <a:off x="8026400" y="2324100"/>
            <a:ext cx="3403600" cy="33337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35" name="Text 33"/>
          <p:cNvSpPr/>
          <p:nvPr/>
        </p:nvSpPr>
        <p:spPr>
          <a:xfrm>
            <a:off x="8255000" y="2481036"/>
            <a:ext cx="3937000" cy="8229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交</a:t>
            </a:r>
            <a:endParaRPr lang="en-US" sz="54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36" name="Text 34"/>
          <p:cNvSpPr/>
          <p:nvPr/>
        </p:nvSpPr>
        <p:spPr>
          <a:xfrm>
            <a:off x="9074150" y="3014962"/>
            <a:ext cx="3117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 61 至 90 天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7" name="Text 35"/>
          <p:cNvSpPr/>
          <p:nvPr/>
        </p:nvSpPr>
        <p:spPr>
          <a:xfrm>
            <a:off x="8255000" y="3434785"/>
            <a:ext cx="393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唤回券自动发上线，唤回率不低于 9%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8" name="Text 36"/>
          <p:cNvSpPr/>
          <p:nvPr/>
        </p:nvSpPr>
        <p:spPr>
          <a:xfrm>
            <a:off x="8255000" y="3709105"/>
            <a:ext cx="393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人工发券每周 3 人天降到 0.5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39" name="Text 37"/>
          <p:cNvSpPr/>
          <p:nvPr/>
        </p:nvSpPr>
        <p:spPr>
          <a:xfrm>
            <a:off x="8255000" y="3983425"/>
            <a:ext cx="3937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交下半年路线图初稿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0" name="Shape 38"/>
          <p:cNvSpPr/>
          <p:nvPr/>
        </p:nvSpPr>
        <p:spPr>
          <a:xfrm>
            <a:off x="8255000" y="4857750"/>
            <a:ext cx="2946400" cy="9525"/>
          </a:xfrm>
          <a:prstGeom prst="rect">
            <a:avLst/>
          </a:prstGeom>
          <a:solidFill>
            <a:srgbClr val="AF8BA3"/>
          </a:solidFill>
          <a:ln/>
        </p:spPr>
      </p:sp>
      <p:sp>
        <p:nvSpPr>
          <p:cNvPr id="41" name="Text 39"/>
          <p:cNvSpPr/>
          <p:nvPr/>
        </p:nvSpPr>
        <p:spPr>
          <a:xfrm>
            <a:off x="8255000" y="5014850"/>
            <a:ext cx="3937000" cy="14859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75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交付</a:t>
            </a:r>
            <a:endParaRPr lang="en-US" sz="97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2" name="Text 40"/>
          <p:cNvSpPr/>
          <p:nvPr/>
        </p:nvSpPr>
        <p:spPr>
          <a:xfrm>
            <a:off x="8255000" y="5216071"/>
            <a:ext cx="3937000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上线并交路线图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3" name="Shape 41"/>
          <p:cNvSpPr/>
          <p:nvPr/>
        </p:nvSpPr>
        <p:spPr>
          <a:xfrm>
            <a:off x="825500" y="5892800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3494">
            <a:solidFill>
              <a:srgbClr val="1D1B1A"/>
            </a:solidFill>
            <a:prstDash val="solid"/>
          </a:ln>
        </p:spPr>
      </p:sp>
      <p:sp>
        <p:nvSpPr>
          <p:cNvPr id="44" name="Shape 42"/>
          <p:cNvSpPr/>
          <p:nvPr/>
        </p:nvSpPr>
        <p:spPr>
          <a:xfrm>
            <a:off x="889000" y="5892800"/>
            <a:ext cx="5953" cy="31750"/>
          </a:xfrm>
          <a:custGeom>
            <a:avLst/>
            <a:gdLst/>
            <a:ahLst/>
            <a:cxnLst/>
            <a:rect l="l" t="t" r="r" b="b"/>
            <a:pathLst>
              <a:path w="5953" h="31750">
                <a:moveTo>
                  <a:pt x="0" y="0"/>
                </a:moveTo>
                <a:lnTo>
                  <a:pt x="0" y="31750"/>
                </a:lnTo>
              </a:path>
            </a:pathLst>
          </a:custGeom>
          <a:noFill/>
          <a:ln w="13494">
            <a:solidFill>
              <a:srgbClr val="1D1B1A"/>
            </a:solidFill>
            <a:prstDash val="solid"/>
          </a:ln>
        </p:spPr>
      </p:sp>
      <p:sp>
        <p:nvSpPr>
          <p:cNvPr id="45" name="Shape 43"/>
          <p:cNvSpPr/>
          <p:nvPr/>
        </p:nvSpPr>
        <p:spPr>
          <a:xfrm>
            <a:off x="785813" y="5908675"/>
            <a:ext cx="142875" cy="142875"/>
          </a:xfrm>
          <a:prstGeom prst="roundRect">
            <a:avLst>
              <a:gd name="adj" fmla="val 11111"/>
            </a:avLst>
          </a:prstGeom>
          <a:noFill/>
          <a:ln w="13494">
            <a:solidFill>
              <a:srgbClr val="1D1B1A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785813" y="5956300"/>
            <a:ext cx="142875" cy="5953"/>
          </a:xfrm>
          <a:custGeom>
            <a:avLst/>
            <a:gdLst/>
            <a:ahLst/>
            <a:cxnLst/>
            <a:rect l="l" t="t" r="r" b="b"/>
            <a:pathLst>
              <a:path w="142875" h="5953">
                <a:moveTo>
                  <a:pt x="0" y="0"/>
                </a:moveTo>
                <a:lnTo>
                  <a:pt x="142875" y="0"/>
                </a:lnTo>
              </a:path>
            </a:pathLst>
          </a:custGeom>
          <a:noFill/>
          <a:ln w="13494">
            <a:solidFill>
              <a:srgbClr val="1D1B1A"/>
            </a:solidFill>
            <a:prstDash val="solid"/>
          </a:ln>
        </p:spPr>
      </p:sp>
      <p:sp>
        <p:nvSpPr>
          <p:cNvPr id="47" name="Shape 45"/>
          <p:cNvSpPr/>
          <p:nvPr/>
        </p:nvSpPr>
        <p:spPr>
          <a:xfrm>
            <a:off x="833438" y="5988050"/>
            <a:ext cx="47625" cy="31750"/>
          </a:xfrm>
          <a:custGeom>
            <a:avLst/>
            <a:gdLst/>
            <a:ahLst/>
            <a:cxnLst/>
            <a:rect l="l" t="t" r="r" b="b"/>
            <a:pathLst>
              <a:path w="47625" h="31750">
                <a:moveTo>
                  <a:pt x="0" y="15875"/>
                </a:moveTo>
                <a:lnTo>
                  <a:pt x="15875" y="31750"/>
                </a:lnTo>
                <a:lnTo>
                  <a:pt x="47625" y="0"/>
                </a:lnTo>
              </a:path>
            </a:pathLst>
          </a:custGeom>
          <a:noFill/>
          <a:ln w="13494">
            <a:solidFill>
              <a:srgbClr val="1D1B1A"/>
            </a:solidFill>
            <a:prstDash val="solid"/>
          </a:ln>
        </p:spPr>
      </p:sp>
      <p:sp>
        <p:nvSpPr>
          <p:cNvPr id="48" name="Text 46"/>
          <p:cNvSpPr/>
          <p:nvPr/>
        </p:nvSpPr>
        <p:spPr>
          <a:xfrm>
            <a:off x="1066800" y="5881839"/>
            <a:ext cx="11125200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每 30 天交一次账</a:t>
            </a:r>
            <a:endParaRPr lang="en-US" sz="1125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49" name="Text 47"/>
          <p:cNvSpPr/>
          <p:nvPr/>
        </p:nvSpPr>
        <p:spPr>
          <a:xfrm>
            <a:off x="2252663" y="5882348"/>
            <a:ext cx="9939338" cy="17145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125" dirty="0">
                <a:solidFill>
                  <a:srgbClr val="494541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每段结束向部门负责人交书面小结：做了什么、数字到哪、下一段改什么</a:t>
            </a:r>
            <a:endParaRPr lang="en-US" sz="1125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3" name="Text 1"/>
          <p:cNvSpPr/>
          <p:nvPr/>
        </p:nvSpPr>
        <p:spPr>
          <a:xfrm>
            <a:off x="762000" y="6414664"/>
            <a:ext cx="11430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4" name="Text 2"/>
          <p:cNvSpPr/>
          <p:nvPr/>
        </p:nvSpPr>
        <p:spPr>
          <a:xfrm>
            <a:off x="0" y="6414664"/>
            <a:ext cx="737235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陈立行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5" name="pptwise-slidenum-s0010"/>
          <p:cNvSpPr/>
          <p:nvPr/>
        </p:nvSpPr>
        <p:spPr>
          <a:xfrm>
            <a:off x="0" y="6395861"/>
            <a:ext cx="762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11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rcRect l="12960" r="12970" t="3" b="3"/>
          <a:stretch/>
        </p:blipFill>
        <p:spPr>
          <a:xfrm>
            <a:off x="8382000" y="0"/>
            <a:ext cx="3810000" cy="685800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762000" y="714375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8" name="Text 5"/>
          <p:cNvSpPr/>
          <p:nvPr/>
        </p:nvSpPr>
        <p:spPr>
          <a:xfrm>
            <a:off x="1143000" y="633891"/>
            <a:ext cx="11049000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四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　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上</a:t>
            </a:r>
            <a:pPr algn="l" indent="0" marL="0">
              <a:buNone/>
            </a:pPr>
            <a:r>
              <a:rPr lang="en-US" sz="1200" b="1" spc="120" kern="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任</a:t>
            </a:r>
            <a:pPr algn="l" indent="0" marL="0">
              <a:buNone/>
            </a:pPr>
            <a:r>
              <a:rPr lang="en-US" sz="120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后</a:t>
            </a:r>
            <a:endParaRPr lang="en-US" sz="12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9" name="Text 6"/>
          <p:cNvSpPr/>
          <p:nvPr/>
        </p:nvSpPr>
        <p:spPr>
          <a:xfrm>
            <a:off x="762000" y="10017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我知道会员为什么不再来，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0" name="Text 7"/>
          <p:cNvSpPr/>
          <p:nvPr/>
        </p:nvSpPr>
        <p:spPr>
          <a:xfrm>
            <a:off x="762000" y="1458938"/>
            <a:ext cx="11430000" cy="3886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5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也知道怎么把他们请回来</a:t>
            </a:r>
            <a:endParaRPr lang="en-US" sz="25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8"/>
          <p:cNvSpPr/>
          <p:nvPr/>
        </p:nvSpPr>
        <p:spPr>
          <a:xfrm>
            <a:off x="762000" y="2131534"/>
            <a:ext cx="11430000" cy="12573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825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“</a:t>
            </a:r>
            <a:endParaRPr lang="en-US" sz="82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2" name="Text 9"/>
          <p:cNvSpPr/>
          <p:nvPr/>
        </p:nvSpPr>
        <p:spPr>
          <a:xfrm>
            <a:off x="762000" y="2974723"/>
            <a:ext cx="114300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会员不再来的原因，我九年里一条条听了</a:t>
            </a:r>
            <a:endParaRPr lang="en-US" sz="28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3" name="Text 10"/>
          <p:cNvSpPr/>
          <p:nvPr/>
        </p:nvSpPr>
        <p:spPr>
          <a:xfrm>
            <a:off x="762000" y="3535746"/>
            <a:ext cx="11430000" cy="4343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28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回来。现在我想把这些答案</a:t>
            </a:r>
            <a:pPr algn="l" indent="0" marL="0">
              <a:buNone/>
            </a:pPr>
            <a:r>
              <a:rPr lang="en-US" sz="2850" b="1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做进产品里</a:t>
            </a:r>
            <a:pPr algn="l" indent="0" marL="0">
              <a:buNone/>
            </a:pPr>
            <a:r>
              <a:rPr lang="en-US" sz="28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。</a:t>
            </a:r>
            <a:endParaRPr lang="en-US" sz="28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4" name="Shape 11"/>
          <p:cNvSpPr/>
          <p:nvPr/>
        </p:nvSpPr>
        <p:spPr>
          <a:xfrm>
            <a:off x="762000" y="5219700"/>
            <a:ext cx="6858000" cy="9525"/>
          </a:xfrm>
          <a:prstGeom prst="rect">
            <a:avLst/>
          </a:prstGeom>
          <a:solidFill>
            <a:srgbClr val="1D1B1A"/>
          </a:solidFill>
          <a:ln/>
        </p:spPr>
      </p:sp>
      <p:sp>
        <p:nvSpPr>
          <p:cNvPr id="15" name="Text 12"/>
          <p:cNvSpPr/>
          <p:nvPr/>
        </p:nvSpPr>
        <p:spPr>
          <a:xfrm>
            <a:off x="762000" y="5357938"/>
            <a:ext cx="11430000" cy="5029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30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13.4</a:t>
            </a:r>
            <a:endParaRPr lang="en-US" sz="330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6" name="Text 13"/>
          <p:cNvSpPr/>
          <p:nvPr/>
        </p:nvSpPr>
        <p:spPr>
          <a:xfrm>
            <a:off x="1552575" y="5597071"/>
            <a:ext cx="10639425" cy="20574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3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万</a:t>
            </a:r>
            <a:endParaRPr lang="en-US" sz="13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7" name="Text 14"/>
          <p:cNvSpPr/>
          <p:nvPr/>
        </p:nvSpPr>
        <p:spPr>
          <a:xfrm>
            <a:off x="1933575" y="5616010"/>
            <a:ext cx="10258425" cy="182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200" dirty="0">
                <a:solidFill>
                  <a:srgbClr val="1D1B1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去年请回来的沉睡会员</a:t>
            </a:r>
            <a:endParaRPr lang="en-US" sz="12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8" name="Text 15"/>
          <p:cNvSpPr/>
          <p:nvPr/>
        </p:nvSpPr>
        <p:spPr>
          <a:xfrm>
            <a:off x="1933575" y="5862937"/>
            <a:ext cx="10258425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我知道他们上一次点了什么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9" name="Text 16"/>
          <p:cNvSpPr/>
          <p:nvPr/>
        </p:nvSpPr>
        <p:spPr>
          <a:xfrm>
            <a:off x="2476500" y="6414664"/>
            <a:ext cx="97155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FFFF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rcRect l="34550" r="34550" t="4" b="4"/>
          <a:stretch/>
        </p:blipFill>
        <p:spPr>
          <a:xfrm>
            <a:off x="0" y="0"/>
            <a:ext cx="5715000" cy="6858000"/>
          </a:xfrm>
          <a:prstGeom prst="rect">
            <a:avLst/>
          </a:prstGeom>
        </p:spPr>
      </p:pic>
      <p:sp>
        <p:nvSpPr>
          <p:cNvPr id="4" name="Shape 1"/>
          <p:cNvSpPr/>
          <p:nvPr/>
        </p:nvSpPr>
        <p:spPr>
          <a:xfrm>
            <a:off x="6477000" y="1428750"/>
            <a:ext cx="266700" cy="19050"/>
          </a:xfrm>
          <a:prstGeom prst="rect">
            <a:avLst/>
          </a:prstGeom>
          <a:solidFill>
            <a:srgbClr val="6E2C57"/>
          </a:solidFill>
          <a:ln/>
        </p:spPr>
      </p:sp>
      <p:sp>
        <p:nvSpPr>
          <p:cNvPr id="5" name="Text 2"/>
          <p:cNvSpPr/>
          <p:nvPr/>
        </p:nvSpPr>
        <p:spPr>
          <a:xfrm>
            <a:off x="6477000" y="1766358"/>
            <a:ext cx="57150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谢谢各位，90 天后我用唤回</a:t>
            </a:r>
            <a:endParaRPr lang="en-US" sz="31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6" name="Text 3"/>
          <p:cNvSpPr/>
          <p:nvPr/>
        </p:nvSpPr>
        <p:spPr>
          <a:xfrm>
            <a:off x="6477000" y="2347383"/>
            <a:ext cx="5715000" cy="4800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31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率和路线图交账</a:t>
            </a:r>
            <a:endParaRPr lang="en-US" sz="31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7" name="Text 4"/>
          <p:cNvSpPr/>
          <p:nvPr/>
        </p:nvSpPr>
        <p:spPr>
          <a:xfrm>
            <a:off x="6477000" y="3169507"/>
            <a:ext cx="571500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dirty="0">
                <a:solidFill>
                  <a:srgbClr val="6E2C57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请各位评委提问指教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6477000" y="4953000"/>
            <a:ext cx="4953000" cy="9525"/>
          </a:xfrm>
          <a:prstGeom prst="rect">
            <a:avLst/>
          </a:prstGeom>
          <a:solidFill>
            <a:srgbClr val="1D1B1A"/>
          </a:solidFill>
          <a:ln/>
        </p:spPr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rcRect l="0" r="0" t="4500" b="20503"/>
          <a:stretch/>
        </p:blipFill>
        <p:spPr>
          <a:xfrm>
            <a:off x="6477000" y="5172075"/>
            <a:ext cx="647700" cy="647700"/>
          </a:xfrm>
          <a:prstGeom prst="ellipse">
            <a:avLst/>
          </a:prstGeom>
        </p:spPr>
      </p:pic>
      <p:sp>
        <p:nvSpPr>
          <p:cNvPr id="10" name="Text 6"/>
          <p:cNvSpPr/>
          <p:nvPr/>
        </p:nvSpPr>
        <p:spPr>
          <a:xfrm>
            <a:off x="7296150" y="5255482"/>
            <a:ext cx="4895850" cy="2514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650" b="1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陈立行</a:t>
            </a:r>
            <a:endParaRPr lang="en-US" sz="16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  <p:sp>
        <p:nvSpPr>
          <p:cNvPr id="11" name="Text 7"/>
          <p:cNvSpPr/>
          <p:nvPr/>
        </p:nvSpPr>
        <p:spPr>
          <a:xfrm>
            <a:off x="7296150" y="5586712"/>
            <a:ext cx="489585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105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会员运营主管，竞聘会员产品经理</a:t>
            </a:r>
            <a:endParaRPr lang="en-US" sz="105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2" name="Text 8"/>
          <p:cNvSpPr/>
          <p:nvPr/>
        </p:nvSpPr>
        <p:spPr>
          <a:xfrm>
            <a:off x="6477000" y="6414664"/>
            <a:ext cx="5715000" cy="13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buNone/>
            </a:pPr>
            <a:r>
              <a:rPr lang="en-US" sz="900" dirty="0">
                <a:solidFill>
                  <a:srgbClr val="6B655E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示例人物，姓名和数据均为虚构　图为 AI 生成的示意图</a:t>
            </a:r>
            <a:endParaRPr lang="en-US" sz="900" dirty="0">
              <a:latin typeface="Microsoft YaHei" pitchFamily="34" charset="0"/>
              <a:ea typeface="Microsoft YaHei" pitchFamily="34" charset="-122"/>
              <a:cs typeface="Microsoft YaHei" pitchFamily="34" charset="-120"/>
            </a:endParaRPr>
          </a:p>
        </p:txBody>
      </p:sp>
      <p:sp>
        <p:nvSpPr>
          <p:cNvPr id="13" name="pptwise-slidenum-s0011"/>
          <p:cNvSpPr/>
          <p:nvPr/>
        </p:nvSpPr>
        <p:spPr>
          <a:xfrm>
            <a:off x="0" y="6395861"/>
            <a:ext cx="11430000" cy="1600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buNone/>
            </a:pPr>
            <a:fld id="{B6F15528-21DE-4FAA-801E-634DDDAF4B2B}" type="slidenum">
              <a:rPr lang="en-US" sz="1050" dirty="0">
                <a:solidFill>
                  <a:srgbClr val="1D1B1A"/>
                </a:solidFill>
                <a:latin typeface="Times New Roman" pitchFamily="34" charset="0"/>
                <a:ea typeface="SimSun" pitchFamily="34" charset="-122"/>
                <a:cs typeface="Times New Roman" pitchFamily="34" charset="-120"/>
              </a:rPr>
              <a:t>12</a:t>
            </a:fld>
            <a:endParaRPr lang="en-US" sz="1050" dirty="0">
              <a:latin typeface="Times New Roman" pitchFamily="34" charset="0"/>
              <a:ea typeface="SimSun" pitchFamily="34" charset="-122"/>
              <a:cs typeface="Times New Roman" pitchFamily="34" charset="-120"/>
            </a:endParaRPr>
          </a:p>
        </p:txBody>
      </p:sp>
    </p:spTree>
  </p:cSld>
  <p:clrMapOvr>
    <a:masterClrMapping/>
  </p:clrMapOvr>
  <p:transition xmlns:p14="http://schemas.microsoft.com/office/powerpoint/2010/main" p14:dur="400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1980-01-01T00:00:00Z</dcterms:created>
  <dcterms:modified xsi:type="dcterms:W3CDTF">1980-01-01T00:00:00Z</dcterms:modified>
</cp:coreProperties>
</file>