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I'm Chen Lixing, I lead membership operations, and I'm applying for Membership Product Manager. In eight minutes I'll cover four things: who I am, what I've delivered, where I still fall short of this role, and exactly what I'll do in my first 90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line: I've spent nine years beside our members, from taking their complaints to rewriting the rules that caused them. Three things describe me. I started in customer support, and thousands of calls taught me that members rarely complain about a server. They complain about a rule nobody explained. I lead with data: I read the member dashboard every week and test a change on a small group first. And I get things done across teams. The top-up card redesign needed four departments, and I led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roles in nine years. I joined the support center in 2017 and sorted points complaints into five types for the knowledge base. As team lead in 2019 I pushed for a change to how points are credited, and points complaints fell from 1,240 to 380 a month. That taught me one fixed rule beats ten more agents. In 2021 I moved to membership operations and redesigned birthday coupons. Since 2023 I've led a team of six, and we rebuilt top-up cards and lapsed-member win-back.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went through the job description line by line. The role asks for five things: membership know-how, data and experiments, cross-team delivery, writing specs and shipping with engineering, and roadmapping. For the first three I have results you can check. For the last two I'll be straight with you. I've written three specs but never followed a full development sprint. And roadmapping is my biggest gap: I've never owned a roadmap longer than six months. I'll show you how I plan to close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proof point is birthday coupons. The problem was simple: the coupon only worked on the birthday itself, and on that day most people are at work or travelling, nowhere near a store. I changed two things. We now send it seven days early and it stays valid for fourteen days. Redemption went from 12% to 27%. We send about 2.4 million a year, so that's 360,000 more birthday tables a year, roughly RMB 67 million in sales at RMB 186 a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top-up cards. We had seven top-up tiers. Staff couldn't explain them and members couldn't do the maths, so more people held cards but they didn't come back more often. I cut seven tiers to three and added a balance reminder. That touched store scripts, finance, the till system and marketing material, so I asked each of the four teams for one person, we met weekly, and it went live in six weeks. Among our 480,000 card members, 90-day repeat visits rose from 31% to 38%, and new top-ups reached RMB 186 million in 2024, up 22% on the year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lapsed members. We had 1.36 million members who hadn't visited in 180 days. We used to send them all the same generic coupon, and 4.1% came back. My bet was that people don't return because nothing gives them a specific reason. So I grouped them by the dish they last ordered and sent a coupon for that dish. We tested it on 20,000 members first, then rolled it out. Across everyone, 9.8% came back, more than twice the generic rate, which is 134,000 members in 2025. Today that still takes three person-days a week of manual sends, and that's exactly why I want to turn it into a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I score myself against the role. Membership is my strongest skill, a notch above what the role needs. Data and cross-team work are right at the bar. Specs and engineering work are one notch short, and roadmapping is two notches short, my widest gap. My one-year goal is to meet the bar on all five, and push cross-team work a notch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not waiting until I start to work on these. For roadmapping, the product director has agreed to mentor me and review my priorities every two weeks, and on day 90 I'll hand in a draft roadmap for the next half-year. For specs, before I start I'll shadow IT's product team through one full sprint, from review to release, and by day 60 I'll deliver my first complete spec. How will you know it worked? On day 90, score me again on today's table, and put the result in my probation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90 days come in three parts. Days 1 to 30, I listen: I visit 20 stores, interview 50 members, and get every team onto one member dashboard with the same definitions. The output is a top-ten list of member problems. Days 31 to 60, I decide: I pick two problems and turn them into specs. Right now I'd pick automatic win-back coupons and balance reminders. Both specs have to pass review. Days 61 to 90, I ship: automatic win-back goes live, with the win-back rate holding at 9% or better and manual sends cut from three person-days a week to half a day, and I hand in a draft roadmap for the next half. At the end of each 30 days, my manager gets a written check-in.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me? A membership product manager has to answer two questions: why do members stop coming, and what brings them back. I've been answering both on the front line for nine years, and last year a single dish coupon brought back 134,000 people. Now I want to build those answers into the product, so stores stop sending coupons by hand and every member gets their own reason to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my commitment: in 90 days I'll report back to you with the win-back rate and my first roadmap. Thank you. I'm happy to take your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1.jpeg"/><Relationship Id="rId3" Type="http://schemas.openxmlformats.org/officeDocument/2006/relationships/slideLayout" Target="../slideLayouts/slideLayout5.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pic>
        <p:nvPicPr>
          <p:cNvPr id="3" name="Image 0" descr="preencoded.png">    </p:cNvPr>
          <p:cNvPicPr>
            <a:picLocks noChangeAspect="1"/>
          </p:cNvPicPr>
          <p:nvPr/>
        </p:nvPicPr>
        <p:blipFill>
          <a:blip r:embed="rId1"/>
          <a:srcRect l="0" r="0" t="3132" b="12492"/>
          <a:stretch/>
        </p:blipFill>
        <p:spPr>
          <a:xfrm>
            <a:off x="6096000" y="0"/>
            <a:ext cx="6096000" cy="6858000"/>
          </a:xfrm>
          <a:prstGeom prst="rect">
            <a:avLst/>
          </a:prstGeom>
        </p:spPr>
      </p:pic>
      <p:sp>
        <p:nvSpPr>
          <p:cNvPr id="4" name="Text 1"/>
          <p:cNvSpPr/>
          <p:nvPr/>
        </p:nvSpPr>
        <p:spPr>
          <a:xfrm>
            <a:off x="762000" y="624548"/>
            <a:ext cx="11430000" cy="171450"/>
          </a:xfrm>
          <a:prstGeom prst="rect">
            <a:avLst/>
          </a:prstGeom>
          <a:noFill/>
          <a:ln/>
        </p:spPr>
        <p:txBody>
          <a:bodyPr wrap="none" lIns="0" tIns="0" rIns="0" bIns="0" rtlCol="0" anchor="t"/>
          <a:lstStyle/>
          <a:p>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I</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n</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t</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e</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r</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n</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a</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l</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 </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a</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p</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p</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l</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i</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c</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a</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t</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i</a:t>
            </a:r>
            <a:pPr algn="l" indent="0" marL="0">
              <a:buNone/>
            </a:pPr>
            <a:r>
              <a:rPr lang="en-US" sz="1125" spc="56" kern="0" dirty="0">
                <a:solidFill>
                  <a:srgbClr val="6E2C57"/>
                </a:solidFill>
                <a:latin typeface="Microsoft YaHei UI" pitchFamily="34" charset="0"/>
                <a:ea typeface="Microsoft YaHei" pitchFamily="34" charset="-122"/>
                <a:cs typeface="Microsoft YaHei UI" pitchFamily="34" charset="-120"/>
              </a:rPr>
              <a:t>o</a:t>
            </a:r>
            <a:pPr algn="l" indent="0" marL="0">
              <a:buNone/>
            </a:pPr>
            <a:r>
              <a:rPr lang="en-US" sz="1125" dirty="0">
                <a:solidFill>
                  <a:srgbClr val="6E2C57"/>
                </a:solidFill>
                <a:latin typeface="Microsoft YaHei UI" pitchFamily="34" charset="0"/>
                <a:ea typeface="Microsoft YaHei" pitchFamily="34" charset="-122"/>
                <a:cs typeface="Microsoft YaHei UI" pitchFamily="34" charset="-120"/>
              </a:rPr>
              <a:t>n</a:t>
            </a:r>
            <a:endParaRPr lang="en-US" sz="1125" dirty="0">
              <a:latin typeface="Microsoft YaHei UI" pitchFamily="34" charset="0"/>
              <a:ea typeface="Microsoft YaHei" pitchFamily="34" charset="-122"/>
              <a:cs typeface="Microsoft YaHei UI" pitchFamily="34" charset="-120"/>
            </a:endParaRPr>
          </a:p>
        </p:txBody>
      </p:sp>
      <p:sp>
        <p:nvSpPr>
          <p:cNvPr id="5" name="Text 2"/>
          <p:cNvSpPr/>
          <p:nvPr/>
        </p:nvSpPr>
        <p:spPr>
          <a:xfrm>
            <a:off x="0" y="633712"/>
            <a:ext cx="5524500" cy="160020"/>
          </a:xfrm>
          <a:prstGeom prst="rect">
            <a:avLst/>
          </a:prstGeom>
          <a:noFill/>
          <a:ln/>
        </p:spPr>
        <p:txBody>
          <a:bodyPr wrap="none" lIns="0" tIns="0" rIns="0" bIns="0" rtlCol="0" anchor="t"/>
          <a:lstStyle/>
          <a:p>
            <a:pPr algn="r" indent="0" marL="0">
              <a:buNone/>
            </a:pPr>
            <a:r>
              <a:rPr lang="en-US" sz="1050" dirty="0">
                <a:solidFill>
                  <a:srgbClr val="6B655E"/>
                </a:solidFill>
                <a:latin typeface="Microsoft YaHei UI" pitchFamily="34" charset="0"/>
                <a:ea typeface="Microsoft YaHei" pitchFamily="34" charset="-122"/>
                <a:cs typeface="Microsoft YaHei UI" pitchFamily="34" charset="-120"/>
              </a:rPr>
              <a:t>October 2026</a:t>
            </a:r>
            <a:endParaRPr lang="en-US" sz="1050" dirty="0">
              <a:latin typeface="Microsoft YaHei UI" pitchFamily="34" charset="0"/>
              <a:ea typeface="Microsoft YaHei" pitchFamily="34" charset="-122"/>
              <a:cs typeface="Microsoft YaHei UI" pitchFamily="34" charset="-120"/>
            </a:endParaRPr>
          </a:p>
        </p:txBody>
      </p:sp>
      <p:sp>
        <p:nvSpPr>
          <p:cNvPr id="6" name="Shape 3"/>
          <p:cNvSpPr/>
          <p:nvPr/>
        </p:nvSpPr>
        <p:spPr>
          <a:xfrm>
            <a:off x="762000" y="914400"/>
            <a:ext cx="4762500" cy="9525"/>
          </a:xfrm>
          <a:prstGeom prst="rect">
            <a:avLst/>
          </a:prstGeom>
          <a:solidFill>
            <a:srgbClr val="1D1B1A"/>
          </a:solidFill>
          <a:ln/>
        </p:spPr>
      </p:sp>
      <p:sp>
        <p:nvSpPr>
          <p:cNvPr id="7" name="Text 4"/>
          <p:cNvSpPr/>
          <p:nvPr/>
        </p:nvSpPr>
        <p:spPr>
          <a:xfrm>
            <a:off x="762000" y="1582712"/>
            <a:ext cx="11430000" cy="1051560"/>
          </a:xfrm>
          <a:prstGeom prst="rect">
            <a:avLst/>
          </a:prstGeom>
          <a:noFill/>
          <a:ln/>
        </p:spPr>
        <p:txBody>
          <a:bodyPr wrap="none" lIns="0" tIns="0" rIns="0" bIns="0" rtlCol="0" anchor="t"/>
          <a:lstStyle/>
          <a:p>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C</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h</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e</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n</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 </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L</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i</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x</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i</a:t>
            </a:r>
            <a:pPr algn="l" indent="0" marL="0">
              <a:buNone/>
            </a:pPr>
            <a:r>
              <a:rPr lang="en-US" sz="6900" b="1" spc="69" kern="0" dirty="0">
                <a:solidFill>
                  <a:srgbClr val="1D1B1A"/>
                </a:solidFill>
                <a:latin typeface="Times New Roman" pitchFamily="34" charset="0"/>
                <a:ea typeface="SimSun" pitchFamily="34" charset="-122"/>
                <a:cs typeface="Times New Roman" pitchFamily="34" charset="-120"/>
              </a:rPr>
              <a:t>n</a:t>
            </a:r>
            <a:pPr algn="l" indent="0" marL="0">
              <a:buNone/>
            </a:pPr>
            <a:r>
              <a:rPr lang="en-US" sz="6900" b="1" dirty="0">
                <a:solidFill>
                  <a:srgbClr val="1D1B1A"/>
                </a:solidFill>
                <a:latin typeface="Times New Roman" pitchFamily="34" charset="0"/>
                <a:ea typeface="SimSun" pitchFamily="34" charset="-122"/>
                <a:cs typeface="Times New Roman" pitchFamily="34" charset="-120"/>
              </a:rPr>
              <a:t>g</a:t>
            </a:r>
            <a:endParaRPr lang="en-US" sz="6900" dirty="0">
              <a:latin typeface="Times New Roman" pitchFamily="34" charset="0"/>
              <a:ea typeface="SimSun" pitchFamily="34" charset="-122"/>
              <a:cs typeface="Times New Roman" pitchFamily="34" charset="-120"/>
            </a:endParaRPr>
          </a:p>
        </p:txBody>
      </p:sp>
      <p:sp>
        <p:nvSpPr>
          <p:cNvPr id="8" name="Text 5"/>
          <p:cNvSpPr/>
          <p:nvPr/>
        </p:nvSpPr>
        <p:spPr>
          <a:xfrm>
            <a:off x="762000" y="2773388"/>
            <a:ext cx="11430000" cy="388620"/>
          </a:xfrm>
          <a:prstGeom prst="rect">
            <a:avLst/>
          </a:prstGeom>
          <a:noFill/>
          <a:ln/>
        </p:spPr>
        <p:txBody>
          <a:bodyPr wrap="none" lIns="0" tIns="0" rIns="0" bIns="0" rtlCol="0" anchor="t"/>
          <a:lstStyle/>
          <a:p>
            <a:pPr algn="l" indent="0" marL="0">
              <a:buNone/>
            </a:pPr>
            <a:r>
              <a:rPr lang="en-US" sz="2550" dirty="0">
                <a:solidFill>
                  <a:srgbClr val="1D1B1A"/>
                </a:solidFill>
                <a:latin typeface="Times New Roman" pitchFamily="34" charset="0"/>
                <a:ea typeface="SimSun" pitchFamily="34" charset="-122"/>
                <a:cs typeface="Times New Roman" pitchFamily="34" charset="-120"/>
              </a:rPr>
              <a:t>Making member loyalty part of</a:t>
            </a:r>
            <a:endParaRPr lang="en-US" sz="2550" dirty="0">
              <a:latin typeface="Times New Roman" pitchFamily="34" charset="0"/>
              <a:ea typeface="SimSun" pitchFamily="34" charset="-122"/>
              <a:cs typeface="Times New Roman" pitchFamily="34" charset="-120"/>
            </a:endParaRPr>
          </a:p>
        </p:txBody>
      </p:sp>
      <p:sp>
        <p:nvSpPr>
          <p:cNvPr id="9" name="Text 6"/>
          <p:cNvSpPr/>
          <p:nvPr/>
        </p:nvSpPr>
        <p:spPr>
          <a:xfrm>
            <a:off x="762000" y="3230588"/>
            <a:ext cx="11430000" cy="388620"/>
          </a:xfrm>
          <a:prstGeom prst="rect">
            <a:avLst/>
          </a:prstGeom>
          <a:noFill/>
          <a:ln/>
        </p:spPr>
        <p:txBody>
          <a:bodyPr wrap="none" lIns="0" tIns="0" rIns="0" bIns="0" rtlCol="0" anchor="t"/>
          <a:lstStyle/>
          <a:p>
            <a:pPr algn="l" indent="0" marL="0">
              <a:buNone/>
            </a:pPr>
            <a:r>
              <a:rPr lang="en-US" sz="2550" dirty="0">
                <a:solidFill>
                  <a:srgbClr val="1D1B1A"/>
                </a:solidFill>
                <a:latin typeface="Times New Roman" pitchFamily="34" charset="0"/>
                <a:ea typeface="SimSun" pitchFamily="34" charset="-122"/>
                <a:cs typeface="Times New Roman" pitchFamily="34" charset="-120"/>
              </a:rPr>
              <a:t>the product</a:t>
            </a:r>
            <a:endParaRPr lang="en-US" sz="2550" dirty="0">
              <a:latin typeface="Times New Roman" pitchFamily="34" charset="0"/>
              <a:ea typeface="SimSun" pitchFamily="34" charset="-122"/>
              <a:cs typeface="Times New Roman" pitchFamily="34" charset="-120"/>
            </a:endParaRPr>
          </a:p>
        </p:txBody>
      </p:sp>
      <p:sp>
        <p:nvSpPr>
          <p:cNvPr id="10" name="Text 7"/>
          <p:cNvSpPr/>
          <p:nvPr/>
        </p:nvSpPr>
        <p:spPr>
          <a:xfrm>
            <a:off x="762000" y="3864133"/>
            <a:ext cx="11430000" cy="205740"/>
          </a:xfrm>
          <a:prstGeom prst="rect">
            <a:avLst/>
          </a:prstGeom>
          <a:noFill/>
          <a:ln/>
        </p:spPr>
        <p:txBody>
          <a:bodyPr wrap="none" lIns="0" tIns="0" rIns="0" bIns="0" rtlCol="0" anchor="t"/>
          <a:lstStyle/>
          <a:p>
            <a:pPr algn="l" indent="0" marL="0">
              <a:buNone/>
            </a:pPr>
            <a:r>
              <a:rPr lang="en-US" sz="1350" dirty="0">
                <a:solidFill>
                  <a:srgbClr val="6B655E"/>
                </a:solidFill>
                <a:latin typeface="Microsoft YaHei UI" pitchFamily="34" charset="0"/>
                <a:ea typeface="Microsoft YaHei" pitchFamily="34" charset="-122"/>
                <a:cs typeface="Microsoft YaHei UI" pitchFamily="34" charset="-120"/>
              </a:rPr>
              <a:t>Membership Ops Lead</a:t>
            </a:r>
            <a:endParaRPr lang="en-US" sz="1350" dirty="0">
              <a:latin typeface="Microsoft YaHei UI" pitchFamily="34" charset="0"/>
              <a:ea typeface="Microsoft YaHei" pitchFamily="34" charset="-122"/>
              <a:cs typeface="Microsoft YaHei UI" pitchFamily="34" charset="-120"/>
            </a:endParaRPr>
          </a:p>
        </p:txBody>
      </p:sp>
      <p:sp>
        <p:nvSpPr>
          <p:cNvPr id="11" name="Shape 8"/>
          <p:cNvSpPr/>
          <p:nvPr/>
        </p:nvSpPr>
        <p:spPr>
          <a:xfrm>
            <a:off x="762000" y="4171950"/>
            <a:ext cx="247650" cy="95250"/>
          </a:xfrm>
          <a:custGeom>
            <a:avLst/>
            <a:gdLst/>
            <a:ahLst/>
            <a:cxnLst/>
            <a:rect l="l" t="t" r="r" b="b"/>
            <a:pathLst>
              <a:path w="247650" h="95250">
                <a:moveTo>
                  <a:pt x="0" y="47625"/>
                </a:moveTo>
                <a:lnTo>
                  <a:pt x="247650" y="47625"/>
                </a:lnTo>
                <a:moveTo>
                  <a:pt x="200025" y="0"/>
                </a:moveTo>
                <a:lnTo>
                  <a:pt x="247650" y="47625"/>
                </a:lnTo>
                <a:lnTo>
                  <a:pt x="200025" y="95250"/>
                </a:lnTo>
              </a:path>
            </a:pathLst>
          </a:custGeom>
          <a:noFill/>
          <a:ln w="14288">
            <a:solidFill>
              <a:srgbClr val="6B655E"/>
            </a:solidFill>
            <a:prstDash val="solid"/>
          </a:ln>
        </p:spPr>
      </p:sp>
      <p:sp>
        <p:nvSpPr>
          <p:cNvPr id="12" name="Text 9"/>
          <p:cNvSpPr/>
          <p:nvPr/>
        </p:nvSpPr>
        <p:spPr>
          <a:xfrm>
            <a:off x="1162050" y="4111783"/>
            <a:ext cx="11029950" cy="205740"/>
          </a:xfrm>
          <a:prstGeom prst="rect">
            <a:avLst/>
          </a:prstGeom>
          <a:noFill/>
          <a:ln/>
        </p:spPr>
        <p:txBody>
          <a:bodyPr wrap="none" lIns="0" tIns="0" rIns="0" bIns="0" rtlCol="0" anchor="t"/>
          <a:lstStyle/>
          <a:p>
            <a:pPr algn="l" indent="0" marL="0">
              <a:buNone/>
            </a:pPr>
            <a:r>
              <a:rPr lang="en-US" sz="1350" b="1" dirty="0">
                <a:solidFill>
                  <a:srgbClr val="1D1B1A"/>
                </a:solidFill>
                <a:latin typeface="Microsoft YaHei UI" pitchFamily="34" charset="0"/>
                <a:ea typeface="Microsoft YaHei" pitchFamily="34" charset="-122"/>
                <a:cs typeface="Microsoft YaHei UI" pitchFamily="34" charset="-120"/>
              </a:rPr>
              <a:t>Membership Product Manager</a:t>
            </a:r>
            <a:endParaRPr lang="en-US" sz="135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762000" y="4762500"/>
            <a:ext cx="4762500" cy="9525"/>
          </a:xfrm>
          <a:prstGeom prst="rect">
            <a:avLst/>
          </a:prstGeom>
          <a:solidFill>
            <a:srgbClr val="DCD6CE"/>
          </a:solidFill>
          <a:ln/>
        </p:spPr>
      </p:sp>
      <p:sp>
        <p:nvSpPr>
          <p:cNvPr id="14" name="Text 11"/>
          <p:cNvSpPr/>
          <p:nvPr/>
        </p:nvSpPr>
        <p:spPr>
          <a:xfrm>
            <a:off x="762000" y="4918478"/>
            <a:ext cx="11430000" cy="457200"/>
          </a:xfrm>
          <a:prstGeom prst="rect">
            <a:avLst/>
          </a:prstGeom>
          <a:noFill/>
          <a:ln/>
        </p:spPr>
        <p:txBody>
          <a:bodyPr wrap="none" lIns="0" tIns="0" rIns="0" bIns="0" rtlCol="0" anchor="t"/>
          <a:lstStyle/>
          <a:p>
            <a:pPr algn="l" indent="0" marL="0">
              <a:buNone/>
            </a:pPr>
            <a:r>
              <a:rPr lang="en-US" sz="3000" b="1" dirty="0">
                <a:solidFill>
                  <a:srgbClr val="1D1B1A"/>
                </a:solidFill>
                <a:latin typeface="Times New Roman" pitchFamily="34" charset="0"/>
                <a:ea typeface="SimSun" pitchFamily="34" charset="-122"/>
                <a:cs typeface="Times New Roman" pitchFamily="34" charset="-120"/>
              </a:rPr>
              <a:t>9</a:t>
            </a:r>
            <a:endParaRPr lang="en-US" sz="3000" dirty="0">
              <a:latin typeface="Times New Roman" pitchFamily="34" charset="0"/>
              <a:ea typeface="SimSun" pitchFamily="34" charset="-122"/>
              <a:cs typeface="Times New Roman" pitchFamily="34" charset="-120"/>
            </a:endParaRPr>
          </a:p>
        </p:txBody>
      </p:sp>
      <p:sp>
        <p:nvSpPr>
          <p:cNvPr id="15" name="Text 12"/>
          <p:cNvSpPr/>
          <p:nvPr/>
        </p:nvSpPr>
        <p:spPr>
          <a:xfrm>
            <a:off x="990600" y="5120821"/>
            <a:ext cx="1120140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yrs</a:t>
            </a:r>
            <a:endParaRPr lang="en-US" sz="1350" dirty="0">
              <a:latin typeface="Times New Roman" pitchFamily="34" charset="0"/>
              <a:ea typeface="SimSun" pitchFamily="34" charset="-122"/>
              <a:cs typeface="Times New Roman" pitchFamily="34" charset="-120"/>
            </a:endParaRPr>
          </a:p>
        </p:txBody>
      </p:sp>
      <p:sp>
        <p:nvSpPr>
          <p:cNvPr id="16" name="Text 13"/>
          <p:cNvSpPr/>
          <p:nvPr/>
        </p:nvSpPr>
        <p:spPr>
          <a:xfrm>
            <a:off x="762000" y="5415262"/>
            <a:ext cx="11430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with members</a:t>
            </a:r>
            <a:endParaRPr lang="en-US" sz="1050" dirty="0">
              <a:latin typeface="Microsoft YaHei UI" pitchFamily="34" charset="0"/>
              <a:ea typeface="Microsoft YaHei" pitchFamily="34" charset="-122"/>
              <a:cs typeface="Microsoft YaHei UI" pitchFamily="34" charset="-120"/>
            </a:endParaRPr>
          </a:p>
        </p:txBody>
      </p:sp>
      <p:sp>
        <p:nvSpPr>
          <p:cNvPr id="17" name="Text 14"/>
          <p:cNvSpPr/>
          <p:nvPr/>
        </p:nvSpPr>
        <p:spPr>
          <a:xfrm>
            <a:off x="762000" y="5615287"/>
            <a:ext cx="11430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Support to</a:t>
            </a:r>
            <a:endParaRPr lang="en-US" sz="1050" dirty="0">
              <a:latin typeface="Microsoft YaHei UI" pitchFamily="34" charset="0"/>
              <a:ea typeface="Microsoft YaHei" pitchFamily="34" charset="-122"/>
              <a:cs typeface="Microsoft YaHei UI" pitchFamily="34" charset="-120"/>
            </a:endParaRPr>
          </a:p>
        </p:txBody>
      </p:sp>
      <p:sp>
        <p:nvSpPr>
          <p:cNvPr id="18" name="Text 15"/>
          <p:cNvSpPr/>
          <p:nvPr/>
        </p:nvSpPr>
        <p:spPr>
          <a:xfrm>
            <a:off x="762000" y="5815312"/>
            <a:ext cx="11430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membership ops</a:t>
            </a:r>
            <a:endParaRPr lang="en-US" sz="1050" dirty="0">
              <a:latin typeface="Microsoft YaHei UI" pitchFamily="34" charset="0"/>
              <a:ea typeface="Microsoft YaHei" pitchFamily="34" charset="-122"/>
              <a:cs typeface="Microsoft YaHei UI" pitchFamily="34" charset="-120"/>
            </a:endParaRPr>
          </a:p>
        </p:txBody>
      </p:sp>
      <p:sp>
        <p:nvSpPr>
          <p:cNvPr id="19" name="Shape 16"/>
          <p:cNvSpPr/>
          <p:nvPr/>
        </p:nvSpPr>
        <p:spPr>
          <a:xfrm>
            <a:off x="2349500" y="4762500"/>
            <a:ext cx="9525" cy="1238250"/>
          </a:xfrm>
          <a:prstGeom prst="rect">
            <a:avLst/>
          </a:prstGeom>
          <a:solidFill>
            <a:srgbClr val="DCD6CE"/>
          </a:solidFill>
          <a:ln/>
        </p:spPr>
      </p:sp>
      <p:sp>
        <p:nvSpPr>
          <p:cNvPr id="20" name="Text 17"/>
          <p:cNvSpPr/>
          <p:nvPr/>
        </p:nvSpPr>
        <p:spPr>
          <a:xfrm>
            <a:off x="2540000" y="4918478"/>
            <a:ext cx="9652000" cy="457200"/>
          </a:xfrm>
          <a:prstGeom prst="rect">
            <a:avLst/>
          </a:prstGeom>
          <a:noFill/>
          <a:ln/>
        </p:spPr>
        <p:txBody>
          <a:bodyPr wrap="none" lIns="0" tIns="0" rIns="0" bIns="0" rtlCol="0" anchor="t"/>
          <a:lstStyle/>
          <a:p>
            <a:pPr algn="l" indent="0" marL="0">
              <a:buNone/>
            </a:pPr>
            <a:r>
              <a:rPr lang="en-US" sz="3000" b="1" dirty="0">
                <a:solidFill>
                  <a:srgbClr val="1D1B1A"/>
                </a:solidFill>
                <a:latin typeface="Times New Roman" pitchFamily="34" charset="0"/>
                <a:ea typeface="SimSun" pitchFamily="34" charset="-122"/>
                <a:cs typeface="Times New Roman" pitchFamily="34" charset="-120"/>
              </a:rPr>
              <a:t>3</a:t>
            </a:r>
            <a:endParaRPr lang="en-US" sz="3000" dirty="0">
              <a:latin typeface="Times New Roman" pitchFamily="34" charset="0"/>
              <a:ea typeface="SimSun" pitchFamily="34" charset="-122"/>
              <a:cs typeface="Times New Roman" pitchFamily="34" charset="-120"/>
            </a:endParaRPr>
          </a:p>
        </p:txBody>
      </p:sp>
      <p:sp>
        <p:nvSpPr>
          <p:cNvPr id="21" name="Text 18"/>
          <p:cNvSpPr/>
          <p:nvPr/>
        </p:nvSpPr>
        <p:spPr>
          <a:xfrm>
            <a:off x="2540000" y="5415262"/>
            <a:ext cx="9652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rule redesigns led</a:t>
            </a:r>
            <a:endParaRPr lang="en-US" sz="1050" dirty="0">
              <a:latin typeface="Microsoft YaHei UI" pitchFamily="34" charset="0"/>
              <a:ea typeface="Microsoft YaHei" pitchFamily="34" charset="-122"/>
              <a:cs typeface="Microsoft YaHei UI" pitchFamily="34" charset="-120"/>
            </a:endParaRPr>
          </a:p>
        </p:txBody>
      </p:sp>
      <p:sp>
        <p:nvSpPr>
          <p:cNvPr id="22" name="Text 19"/>
          <p:cNvSpPr/>
          <p:nvPr/>
        </p:nvSpPr>
        <p:spPr>
          <a:xfrm>
            <a:off x="2540000" y="5615287"/>
            <a:ext cx="9652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Birthdays, top-ups</a:t>
            </a:r>
            <a:endParaRPr lang="en-US" sz="1050" dirty="0">
              <a:latin typeface="Microsoft YaHei UI" pitchFamily="34" charset="0"/>
              <a:ea typeface="Microsoft YaHei" pitchFamily="34" charset="-122"/>
              <a:cs typeface="Microsoft YaHei UI" pitchFamily="34" charset="-120"/>
            </a:endParaRPr>
          </a:p>
        </p:txBody>
      </p:sp>
      <p:sp>
        <p:nvSpPr>
          <p:cNvPr id="23" name="Text 20"/>
          <p:cNvSpPr/>
          <p:nvPr/>
        </p:nvSpPr>
        <p:spPr>
          <a:xfrm>
            <a:off x="2540000" y="5815312"/>
            <a:ext cx="9652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and win-back</a:t>
            </a:r>
            <a:endParaRPr lang="en-US" sz="1050" dirty="0">
              <a:latin typeface="Microsoft YaHei UI" pitchFamily="34" charset="0"/>
              <a:ea typeface="Microsoft YaHei" pitchFamily="34" charset="-122"/>
              <a:cs typeface="Microsoft YaHei UI" pitchFamily="34" charset="-120"/>
            </a:endParaRPr>
          </a:p>
        </p:txBody>
      </p:sp>
      <p:sp>
        <p:nvSpPr>
          <p:cNvPr id="24" name="Shape 21"/>
          <p:cNvSpPr/>
          <p:nvPr/>
        </p:nvSpPr>
        <p:spPr>
          <a:xfrm>
            <a:off x="3937000" y="4762500"/>
            <a:ext cx="9525" cy="1238250"/>
          </a:xfrm>
          <a:prstGeom prst="rect">
            <a:avLst/>
          </a:prstGeom>
          <a:solidFill>
            <a:srgbClr val="DCD6CE"/>
          </a:solidFill>
          <a:ln/>
        </p:spPr>
      </p:sp>
      <p:sp>
        <p:nvSpPr>
          <p:cNvPr id="25" name="Text 22"/>
          <p:cNvSpPr/>
          <p:nvPr/>
        </p:nvSpPr>
        <p:spPr>
          <a:xfrm>
            <a:off x="4127500" y="4918478"/>
            <a:ext cx="8064500" cy="457200"/>
          </a:xfrm>
          <a:prstGeom prst="rect">
            <a:avLst/>
          </a:prstGeom>
          <a:noFill/>
          <a:ln/>
        </p:spPr>
        <p:txBody>
          <a:bodyPr wrap="none" lIns="0" tIns="0" rIns="0" bIns="0" rtlCol="0" anchor="t"/>
          <a:lstStyle/>
          <a:p>
            <a:pPr algn="l" indent="0" marL="0">
              <a:buNone/>
            </a:pPr>
            <a:r>
              <a:rPr lang="en-US" sz="3000" b="1" dirty="0">
                <a:solidFill>
                  <a:srgbClr val="6E2C57"/>
                </a:solidFill>
                <a:latin typeface="Times New Roman" pitchFamily="34" charset="0"/>
                <a:ea typeface="SimSun" pitchFamily="34" charset="-122"/>
                <a:cs typeface="Times New Roman" pitchFamily="34" charset="-120"/>
              </a:rPr>
              <a:t>134k</a:t>
            </a:r>
            <a:endParaRPr lang="en-US" sz="3000" dirty="0">
              <a:latin typeface="Times New Roman" pitchFamily="34" charset="0"/>
              <a:ea typeface="SimSun" pitchFamily="34" charset="-122"/>
              <a:cs typeface="Times New Roman" pitchFamily="34" charset="-120"/>
            </a:endParaRPr>
          </a:p>
        </p:txBody>
      </p:sp>
      <p:sp>
        <p:nvSpPr>
          <p:cNvPr id="26" name="Text 23"/>
          <p:cNvSpPr/>
          <p:nvPr/>
        </p:nvSpPr>
        <p:spPr>
          <a:xfrm>
            <a:off x="4127500" y="5415262"/>
            <a:ext cx="80645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members won back</a:t>
            </a:r>
            <a:endParaRPr lang="en-US" sz="1050" dirty="0">
              <a:latin typeface="Microsoft YaHei UI" pitchFamily="34" charset="0"/>
              <a:ea typeface="Microsoft YaHei" pitchFamily="34" charset="-122"/>
              <a:cs typeface="Microsoft YaHei UI" pitchFamily="34" charset="-120"/>
            </a:endParaRPr>
          </a:p>
        </p:txBody>
      </p:sp>
      <p:sp>
        <p:nvSpPr>
          <p:cNvPr id="27" name="Text 24"/>
          <p:cNvSpPr/>
          <p:nvPr/>
        </p:nvSpPr>
        <p:spPr>
          <a:xfrm>
            <a:off x="4127500" y="5615287"/>
            <a:ext cx="80645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Full rollout, 2025</a:t>
            </a:r>
            <a:endParaRPr lang="en-US" sz="1050" dirty="0">
              <a:latin typeface="Microsoft YaHei UI" pitchFamily="34" charset="0"/>
              <a:ea typeface="Microsoft YaHei" pitchFamily="34" charset="-122"/>
              <a:cs typeface="Microsoft YaHei UI" pitchFamily="34" charset="-120"/>
            </a:endParaRPr>
          </a:p>
        </p:txBody>
      </p:sp>
      <p:sp>
        <p:nvSpPr>
          <p:cNvPr id="28" name="Text 25"/>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0" y="6414664"/>
            <a:ext cx="6096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1"/>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2</a:t>
            </a:fld>
            <a:endParaRPr lang="en-US" sz="1050" dirty="0">
              <a:latin typeface="Times New Roman" pitchFamily="34" charset="0"/>
              <a:ea typeface="SimSun" pitchFamily="34" charset="-122"/>
              <a:cs typeface="Times New Roman" pitchFamily="34" charset="-120"/>
            </a:endParaRPr>
          </a:p>
        </p:txBody>
      </p:sp>
      <p:pic>
        <p:nvPicPr>
          <p:cNvPr id="6" name="Image 0" descr="preencoded.png">    </p:cNvPr>
          <p:cNvPicPr>
            <a:picLocks noChangeAspect="1"/>
          </p:cNvPicPr>
          <p:nvPr/>
        </p:nvPicPr>
        <p:blipFill>
          <a:blip r:embed="rId1"/>
          <a:srcRect l="27330" r="44600" t="6" b="4"/>
          <a:stretch/>
        </p:blipFill>
        <p:spPr>
          <a:xfrm>
            <a:off x="0" y="0"/>
            <a:ext cx="5334000" cy="6858000"/>
          </a:xfrm>
          <a:prstGeom prst="rect">
            <a:avLst/>
          </a:prstGeom>
        </p:spPr>
      </p:pic>
      <p:sp>
        <p:nvSpPr>
          <p:cNvPr id="7" name="Shape 4"/>
          <p:cNvSpPr/>
          <p:nvPr/>
        </p:nvSpPr>
        <p:spPr>
          <a:xfrm>
            <a:off x="6096000" y="714375"/>
            <a:ext cx="266700" cy="19050"/>
          </a:xfrm>
          <a:prstGeom prst="rect">
            <a:avLst/>
          </a:prstGeom>
          <a:solidFill>
            <a:srgbClr val="6E2C57"/>
          </a:solidFill>
          <a:ln/>
        </p:spPr>
      </p:sp>
      <p:sp>
        <p:nvSpPr>
          <p:cNvPr id="8" name="Text 5"/>
          <p:cNvSpPr/>
          <p:nvPr/>
        </p:nvSpPr>
        <p:spPr>
          <a:xfrm>
            <a:off x="6477000" y="633891"/>
            <a:ext cx="5715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1</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W</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h</a:t>
            </a:r>
            <a:pPr algn="l" indent="0" marL="0">
              <a:buNone/>
            </a:pPr>
            <a:r>
              <a:rPr lang="en-US" sz="1200" b="1" dirty="0">
                <a:solidFill>
                  <a:srgbClr val="6E2C57"/>
                </a:solidFill>
                <a:latin typeface="Times New Roman" pitchFamily="34" charset="0"/>
                <a:ea typeface="SimSun" pitchFamily="34" charset="-122"/>
                <a:cs typeface="Times New Roman" pitchFamily="34" charset="-120"/>
              </a:rPr>
              <a:t>o</a:t>
            </a:r>
            <a:endParaRPr lang="en-US" sz="1200" dirty="0">
              <a:latin typeface="Times New Roman" pitchFamily="34" charset="0"/>
              <a:ea typeface="SimSun" pitchFamily="34" charset="-122"/>
              <a:cs typeface="Times New Roman" pitchFamily="34" charset="-120"/>
            </a:endParaRPr>
          </a:p>
        </p:txBody>
      </p:sp>
      <p:sp>
        <p:nvSpPr>
          <p:cNvPr id="9" name="Text 6"/>
          <p:cNvSpPr/>
          <p:nvPr/>
        </p:nvSpPr>
        <p:spPr>
          <a:xfrm>
            <a:off x="6096000" y="1039838"/>
            <a:ext cx="6096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Nine years with members,</a:t>
            </a:r>
            <a:endParaRPr lang="en-US" sz="2550" dirty="0">
              <a:latin typeface="Times New Roman" pitchFamily="34" charset="0"/>
              <a:ea typeface="SimSun" pitchFamily="34" charset="-122"/>
              <a:cs typeface="Times New Roman" pitchFamily="34" charset="-120"/>
            </a:endParaRPr>
          </a:p>
        </p:txBody>
      </p:sp>
      <p:sp>
        <p:nvSpPr>
          <p:cNvPr id="10" name="Text 7"/>
          <p:cNvSpPr/>
          <p:nvPr/>
        </p:nvSpPr>
        <p:spPr>
          <a:xfrm>
            <a:off x="6096000" y="1497038"/>
            <a:ext cx="6096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from calls to rules</a:t>
            </a:r>
            <a:endParaRPr lang="en-US" sz="2550" dirty="0">
              <a:latin typeface="Times New Roman" pitchFamily="34" charset="0"/>
              <a:ea typeface="SimSun" pitchFamily="34" charset="-122"/>
              <a:cs typeface="Times New Roman" pitchFamily="34" charset="-120"/>
            </a:endParaRPr>
          </a:p>
        </p:txBody>
      </p:sp>
      <p:sp>
        <p:nvSpPr>
          <p:cNvPr id="11" name="Shape 8"/>
          <p:cNvSpPr/>
          <p:nvPr/>
        </p:nvSpPr>
        <p:spPr>
          <a:xfrm>
            <a:off x="6096000" y="2762250"/>
            <a:ext cx="5334000" cy="9525"/>
          </a:xfrm>
          <a:prstGeom prst="rect">
            <a:avLst/>
          </a:prstGeom>
          <a:solidFill>
            <a:srgbClr val="1D1B1A"/>
          </a:solidFill>
          <a:ln/>
        </p:spPr>
      </p:sp>
      <p:sp>
        <p:nvSpPr>
          <p:cNvPr id="12" name="Shape 9"/>
          <p:cNvSpPr/>
          <p:nvPr/>
        </p:nvSpPr>
        <p:spPr>
          <a:xfrm>
            <a:off x="6129338" y="3003550"/>
            <a:ext cx="200025" cy="177800"/>
          </a:xfrm>
          <a:custGeom>
            <a:avLst/>
            <a:gdLst/>
            <a:ahLst/>
            <a:cxnLst/>
            <a:rect l="l" t="t" r="r" b="b"/>
            <a:pathLst>
              <a:path w="200025" h="177800">
                <a:moveTo>
                  <a:pt x="0" y="100013"/>
                </a:moveTo>
                <a:lnTo>
                  <a:pt x="33338" y="100013"/>
                </a:lnTo>
                <a:arcTo hR="22225" wR="22225" stAng="16200000" swAng="5400000"/>
                <a:lnTo>
                  <a:pt x="55563" y="155575"/>
                </a:lnTo>
                <a:arcTo hR="22225" wR="22225" stAng="0" swAng="5400000"/>
                <a:lnTo>
                  <a:pt x="22225" y="177800"/>
                </a:lnTo>
                <a:arcTo hR="22225" wR="22225" stAng="5400000" swAng="5400000"/>
                <a:lnTo>
                  <a:pt x="0" y="100013"/>
                </a:lnTo>
                <a:close/>
                <a:moveTo>
                  <a:pt x="0" y="100013"/>
                </a:moveTo>
                <a:arcTo hR="100013" wR="100013" stAng="10800000" swAng="10800000"/>
                <a:moveTo>
                  <a:pt x="200025" y="100013"/>
                </a:moveTo>
                <a:lnTo>
                  <a:pt x="200025" y="155575"/>
                </a:lnTo>
                <a:arcTo hR="22225" wR="22225" stAng="0" swAng="5400000"/>
                <a:lnTo>
                  <a:pt x="166688" y="177800"/>
                </a:lnTo>
                <a:arcTo hR="22225" wR="22225" stAng="5400000" swAng="5400000"/>
                <a:lnTo>
                  <a:pt x="144463" y="122238"/>
                </a:lnTo>
                <a:arcTo hR="22225" wR="22225" stAng="10800000" swAng="5400000"/>
                <a:lnTo>
                  <a:pt x="200025" y="100013"/>
                </a:lnTo>
                <a:close/>
              </a:path>
            </a:pathLst>
          </a:custGeom>
          <a:noFill/>
          <a:ln w="17780">
            <a:solidFill>
              <a:srgbClr val="6E2C57"/>
            </a:solidFill>
            <a:prstDash val="solid"/>
          </a:ln>
        </p:spPr>
      </p:sp>
      <p:sp>
        <p:nvSpPr>
          <p:cNvPr id="13" name="Shape 10"/>
          <p:cNvSpPr/>
          <p:nvPr/>
        </p:nvSpPr>
        <p:spPr>
          <a:xfrm>
            <a:off x="6229350" y="3159125"/>
            <a:ext cx="100013" cy="66675"/>
          </a:xfrm>
          <a:custGeom>
            <a:avLst/>
            <a:gdLst/>
            <a:ahLst/>
            <a:cxnLst/>
            <a:rect l="l" t="t" r="r" b="b"/>
            <a:pathLst>
              <a:path w="100013" h="66675">
                <a:moveTo>
                  <a:pt x="100013" y="0"/>
                </a:moveTo>
                <a:lnTo>
                  <a:pt x="100013" y="22225"/>
                </a:lnTo>
                <a:arcTo hR="44450" wR="44450" stAng="0" swAng="5400000"/>
                <a:lnTo>
                  <a:pt x="0" y="66675"/>
                </a:lnTo>
              </a:path>
            </a:pathLst>
          </a:custGeom>
          <a:noFill/>
          <a:ln w="17780">
            <a:solidFill>
              <a:srgbClr val="6E2C57"/>
            </a:solidFill>
            <a:prstDash val="solid"/>
          </a:ln>
        </p:spPr>
      </p:sp>
      <p:sp>
        <p:nvSpPr>
          <p:cNvPr id="14" name="Text 11"/>
          <p:cNvSpPr/>
          <p:nvPr/>
        </p:nvSpPr>
        <p:spPr>
          <a:xfrm>
            <a:off x="6629400" y="3007582"/>
            <a:ext cx="55626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Started in support</a:t>
            </a:r>
            <a:endParaRPr lang="en-US" sz="1650" dirty="0">
              <a:latin typeface="Times New Roman" pitchFamily="34" charset="0"/>
              <a:ea typeface="SimSun" pitchFamily="34" charset="-122"/>
              <a:cs typeface="Times New Roman" pitchFamily="34" charset="-120"/>
            </a:endParaRPr>
          </a:p>
        </p:txBody>
      </p:sp>
      <p:sp>
        <p:nvSpPr>
          <p:cNvPr id="15" name="Text 12"/>
          <p:cNvSpPr/>
          <p:nvPr/>
        </p:nvSpPr>
        <p:spPr>
          <a:xfrm>
            <a:off x="6629400" y="3368110"/>
            <a:ext cx="556260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Thousands of calls taught me which rule sits behind a complaint</a:t>
            </a:r>
            <a:endParaRPr lang="en-US" sz="120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6096000" y="3796665"/>
            <a:ext cx="5334000" cy="9525"/>
          </a:xfrm>
          <a:prstGeom prst="rect">
            <a:avLst/>
          </a:prstGeom>
          <a:solidFill>
            <a:srgbClr val="DCD6CE"/>
          </a:solidFill>
          <a:ln/>
        </p:spPr>
      </p:sp>
      <p:sp>
        <p:nvSpPr>
          <p:cNvPr id="17" name="Shape 14"/>
          <p:cNvSpPr/>
          <p:nvPr/>
        </p:nvSpPr>
        <p:spPr>
          <a:xfrm>
            <a:off x="6129338" y="4049077"/>
            <a:ext cx="200025" cy="200025"/>
          </a:xfrm>
          <a:custGeom>
            <a:avLst/>
            <a:gdLst/>
            <a:ahLst/>
            <a:cxnLst/>
            <a:rect l="l" t="t" r="r" b="b"/>
            <a:pathLst>
              <a:path w="200025" h="200025">
                <a:moveTo>
                  <a:pt x="0" y="0"/>
                </a:moveTo>
                <a:lnTo>
                  <a:pt x="0" y="177800"/>
                </a:lnTo>
                <a:arcTo hR="22225" wR="22225" stAng="10800000" swAng="-5400000"/>
                <a:lnTo>
                  <a:pt x="200025" y="200025"/>
                </a:lnTo>
              </a:path>
            </a:pathLst>
          </a:custGeom>
          <a:noFill/>
          <a:ln w="17780">
            <a:solidFill>
              <a:srgbClr val="6E2C57"/>
            </a:solidFill>
            <a:prstDash val="solid"/>
          </a:ln>
        </p:spPr>
      </p:sp>
      <p:sp>
        <p:nvSpPr>
          <p:cNvPr id="18" name="Shape 15"/>
          <p:cNvSpPr/>
          <p:nvPr/>
        </p:nvSpPr>
        <p:spPr>
          <a:xfrm>
            <a:off x="6173788" y="4115753"/>
            <a:ext cx="133350" cy="55563"/>
          </a:xfrm>
          <a:custGeom>
            <a:avLst/>
            <a:gdLst/>
            <a:ahLst/>
            <a:cxnLst/>
            <a:rect l="l" t="t" r="r" b="b"/>
            <a:pathLst>
              <a:path w="133350" h="55563">
                <a:moveTo>
                  <a:pt x="133350" y="0"/>
                </a:moveTo>
                <a:lnTo>
                  <a:pt x="77788" y="55563"/>
                </a:lnTo>
                <a:lnTo>
                  <a:pt x="33338" y="11113"/>
                </a:lnTo>
                <a:lnTo>
                  <a:pt x="0" y="44450"/>
                </a:lnTo>
              </a:path>
            </a:pathLst>
          </a:custGeom>
          <a:noFill/>
          <a:ln w="17780">
            <a:solidFill>
              <a:srgbClr val="6E2C57"/>
            </a:solidFill>
            <a:prstDash val="solid"/>
          </a:ln>
        </p:spPr>
      </p:sp>
      <p:sp>
        <p:nvSpPr>
          <p:cNvPr id="19" name="Text 16"/>
          <p:cNvSpPr/>
          <p:nvPr/>
        </p:nvSpPr>
        <p:spPr>
          <a:xfrm>
            <a:off x="6629400" y="4036282"/>
            <a:ext cx="55626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Led by data</a:t>
            </a:r>
            <a:endParaRPr lang="en-US" sz="1650" dirty="0">
              <a:latin typeface="Times New Roman" pitchFamily="34" charset="0"/>
              <a:ea typeface="SimSun" pitchFamily="34" charset="-122"/>
              <a:cs typeface="Times New Roman" pitchFamily="34" charset="-120"/>
            </a:endParaRPr>
          </a:p>
        </p:txBody>
      </p:sp>
      <p:sp>
        <p:nvSpPr>
          <p:cNvPr id="20" name="Text 17"/>
          <p:cNvSpPr/>
          <p:nvPr/>
        </p:nvSpPr>
        <p:spPr>
          <a:xfrm>
            <a:off x="6629400" y="4406335"/>
            <a:ext cx="556260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I read the member dashboard weekly and A/B test rule changes</a:t>
            </a:r>
            <a:endParaRPr lang="en-US" sz="1200" dirty="0">
              <a:latin typeface="Microsoft YaHei UI" pitchFamily="34" charset="0"/>
              <a:ea typeface="Microsoft YaHei" pitchFamily="34" charset="-122"/>
              <a:cs typeface="Microsoft YaHei UI" pitchFamily="34" charset="-120"/>
            </a:endParaRPr>
          </a:p>
        </p:txBody>
      </p:sp>
      <p:sp>
        <p:nvSpPr>
          <p:cNvPr id="21" name="Shape 18"/>
          <p:cNvSpPr/>
          <p:nvPr/>
        </p:nvSpPr>
        <p:spPr>
          <a:xfrm>
            <a:off x="6096000" y="4831080"/>
            <a:ext cx="5334000" cy="9525"/>
          </a:xfrm>
          <a:prstGeom prst="rect">
            <a:avLst/>
          </a:prstGeom>
          <a:solidFill>
            <a:srgbClr val="DCD6CE"/>
          </a:solidFill>
          <a:ln/>
        </p:spPr>
      </p:sp>
      <p:sp>
        <p:nvSpPr>
          <p:cNvPr id="22" name="Shape 19"/>
          <p:cNvSpPr/>
          <p:nvPr/>
        </p:nvSpPr>
        <p:spPr>
          <a:xfrm>
            <a:off x="6118225" y="5216843"/>
            <a:ext cx="155575" cy="66675"/>
          </a:xfrm>
          <a:custGeom>
            <a:avLst/>
            <a:gdLst/>
            <a:ahLst/>
            <a:cxnLst/>
            <a:rect l="l" t="t" r="r" b="b"/>
            <a:pathLst>
              <a:path w="155575" h="66675">
                <a:moveTo>
                  <a:pt x="155575" y="66675"/>
                </a:moveTo>
                <a:lnTo>
                  <a:pt x="155575" y="44450"/>
                </a:lnTo>
                <a:arcTo hR="44450" wR="44450" stAng="0" swAng="-5400000"/>
                <a:lnTo>
                  <a:pt x="44450" y="0"/>
                </a:lnTo>
                <a:arcTo hR="44450" wR="44450" stAng="16200000" swAng="-5400000"/>
                <a:lnTo>
                  <a:pt x="0" y="66675"/>
                </a:lnTo>
              </a:path>
            </a:pathLst>
          </a:custGeom>
          <a:noFill/>
          <a:ln w="17780">
            <a:solidFill>
              <a:srgbClr val="6E2C57"/>
            </a:solidFill>
            <a:prstDash val="solid"/>
          </a:ln>
        </p:spPr>
      </p:sp>
      <p:sp>
        <p:nvSpPr>
          <p:cNvPr id="23" name="Shape 20"/>
          <p:cNvSpPr/>
          <p:nvPr/>
        </p:nvSpPr>
        <p:spPr>
          <a:xfrm>
            <a:off x="6273800" y="5084915"/>
            <a:ext cx="33295" cy="86055"/>
          </a:xfrm>
          <a:custGeom>
            <a:avLst/>
            <a:gdLst/>
            <a:ahLst/>
            <a:cxnLst/>
            <a:rect l="l" t="t" r="r" b="b"/>
            <a:pathLst>
              <a:path w="33295" h="86055">
                <a:moveTo>
                  <a:pt x="0" y="0"/>
                </a:moveTo>
                <a:arcTo hR="44450" wR="44450" stAng="17072025" swAng="9055950"/>
              </a:path>
            </a:pathLst>
          </a:custGeom>
          <a:noFill/>
          <a:ln w="17780">
            <a:solidFill>
              <a:srgbClr val="6E2C57"/>
            </a:solidFill>
            <a:prstDash val="solid"/>
          </a:ln>
        </p:spPr>
      </p:sp>
      <p:sp>
        <p:nvSpPr>
          <p:cNvPr id="24" name="Shape 21"/>
          <p:cNvSpPr/>
          <p:nvPr/>
        </p:nvSpPr>
        <p:spPr>
          <a:xfrm>
            <a:off x="6307138" y="5218287"/>
            <a:ext cx="33338" cy="65230"/>
          </a:xfrm>
          <a:custGeom>
            <a:avLst/>
            <a:gdLst/>
            <a:ahLst/>
            <a:cxnLst/>
            <a:rect l="l" t="t" r="r" b="b"/>
            <a:pathLst>
              <a:path w="33338" h="65230">
                <a:moveTo>
                  <a:pt x="33338" y="65230"/>
                </a:moveTo>
                <a:lnTo>
                  <a:pt x="33338" y="43005"/>
                </a:lnTo>
                <a:arcTo hR="44450" wR="44450" stAng="21597436" swAng="-4528786"/>
              </a:path>
            </a:pathLst>
          </a:custGeom>
          <a:noFill/>
          <a:ln w="17780">
            <a:solidFill>
              <a:srgbClr val="6E2C57"/>
            </a:solidFill>
            <a:prstDash val="solid"/>
          </a:ln>
        </p:spPr>
      </p:sp>
      <p:sp>
        <p:nvSpPr>
          <p:cNvPr id="25" name="Shape 22"/>
          <p:cNvSpPr/>
          <p:nvPr/>
        </p:nvSpPr>
        <p:spPr>
          <a:xfrm>
            <a:off x="6151563" y="5083493"/>
            <a:ext cx="88900" cy="88900"/>
          </a:xfrm>
          <a:prstGeom prst="ellipse">
            <a:avLst/>
          </a:prstGeom>
          <a:noFill/>
          <a:ln w="17780">
            <a:solidFill>
              <a:srgbClr val="6E2C57"/>
            </a:solidFill>
            <a:prstDash val="solid"/>
          </a:ln>
        </p:spPr>
      </p:sp>
      <p:sp>
        <p:nvSpPr>
          <p:cNvPr id="26" name="Text 23"/>
          <p:cNvSpPr/>
          <p:nvPr/>
        </p:nvSpPr>
        <p:spPr>
          <a:xfrm>
            <a:off x="6629400" y="5074507"/>
            <a:ext cx="55626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Gets things done</a:t>
            </a:r>
            <a:endParaRPr lang="en-US" sz="1650" dirty="0">
              <a:latin typeface="Times New Roman" pitchFamily="34" charset="0"/>
              <a:ea typeface="SimSun" pitchFamily="34" charset="-122"/>
              <a:cs typeface="Times New Roman" pitchFamily="34" charset="-120"/>
            </a:endParaRPr>
          </a:p>
        </p:txBody>
      </p:sp>
      <p:sp>
        <p:nvSpPr>
          <p:cNvPr id="27" name="Text 24"/>
          <p:cNvSpPr/>
          <p:nvPr/>
        </p:nvSpPr>
        <p:spPr>
          <a:xfrm>
            <a:off x="6629400" y="5444560"/>
            <a:ext cx="556260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Led stores, finance, IT and marketing on the top-up redesign</a:t>
            </a:r>
            <a:endParaRPr lang="en-US" sz="1200" dirty="0">
              <a:latin typeface="Microsoft YaHei UI" pitchFamily="34" charset="0"/>
              <a:ea typeface="Microsoft YaHei" pitchFamily="34" charset="-122"/>
              <a:cs typeface="Microsoft YaHei UI" pitchFamily="34" charset="-120"/>
            </a:endParaRPr>
          </a:p>
        </p:txBody>
      </p:sp>
      <p:sp>
        <p:nvSpPr>
          <p:cNvPr id="28" name="Shape 25"/>
          <p:cNvSpPr/>
          <p:nvPr/>
        </p:nvSpPr>
        <p:spPr>
          <a:xfrm>
            <a:off x="6096000" y="5865495"/>
            <a:ext cx="5334000" cy="9525"/>
          </a:xfrm>
          <a:prstGeom prst="rect">
            <a:avLst/>
          </a:prstGeom>
          <a:solidFill>
            <a:srgbClr val="DCD6CE"/>
          </a:solidFill>
          <a:ln/>
        </p:spPr>
      </p:sp>
      <p:sp>
        <p:nvSpPr>
          <p:cNvPr id="29" name="Text 26"/>
          <p:cNvSpPr/>
          <p:nvPr/>
        </p:nvSpPr>
        <p:spPr>
          <a:xfrm>
            <a:off x="6096000" y="6119750"/>
            <a:ext cx="60960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AI-generated illustration</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2"/>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3</a:t>
            </a:fld>
            <a:endParaRPr lang="en-US" sz="1050" dirty="0">
              <a:latin typeface="Times New Roman" pitchFamily="34" charset="0"/>
              <a:ea typeface="SimSun" pitchFamily="34" charset="-122"/>
              <a:cs typeface="Times New Roman" pitchFamily="34" charset="-120"/>
            </a:endParaRPr>
          </a:p>
        </p:txBody>
      </p:sp>
      <p:pic>
        <p:nvPicPr>
          <p:cNvPr id="6" name="Image 0" descr="preencoded.png">    </p:cNvPr>
          <p:cNvPicPr>
            <a:picLocks noChangeAspect="1"/>
          </p:cNvPicPr>
          <p:nvPr/>
        </p:nvPicPr>
        <p:blipFill>
          <a:blip r:embed="rId1"/>
          <a:srcRect l="0" r="0" t="22861" b="27921"/>
          <a:stretch/>
        </p:blipFill>
        <p:spPr>
          <a:xfrm>
            <a:off x="0" y="0"/>
            <a:ext cx="12192000" cy="2000250"/>
          </a:xfrm>
          <a:prstGeom prst="rect">
            <a:avLst/>
          </a:prstGeom>
        </p:spPr>
      </p:pic>
      <p:sp>
        <p:nvSpPr>
          <p:cNvPr id="7" name="Shape 4"/>
          <p:cNvSpPr/>
          <p:nvPr/>
        </p:nvSpPr>
        <p:spPr>
          <a:xfrm>
            <a:off x="762000" y="2447925"/>
            <a:ext cx="266700" cy="19050"/>
          </a:xfrm>
          <a:prstGeom prst="rect">
            <a:avLst/>
          </a:prstGeom>
          <a:solidFill>
            <a:srgbClr val="6E2C57"/>
          </a:solidFill>
          <a:ln/>
        </p:spPr>
      </p:sp>
      <p:sp>
        <p:nvSpPr>
          <p:cNvPr id="8" name="Text 5"/>
          <p:cNvSpPr/>
          <p:nvPr/>
        </p:nvSpPr>
        <p:spPr>
          <a:xfrm>
            <a:off x="1143000" y="236744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1</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W</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h</a:t>
            </a:r>
            <a:pPr algn="l" indent="0" marL="0">
              <a:buNone/>
            </a:pPr>
            <a:r>
              <a:rPr lang="en-US" sz="1200" b="1" dirty="0">
                <a:solidFill>
                  <a:srgbClr val="6E2C57"/>
                </a:solidFill>
                <a:latin typeface="Times New Roman" pitchFamily="34" charset="0"/>
                <a:ea typeface="SimSun" pitchFamily="34" charset="-122"/>
                <a:cs typeface="Times New Roman" pitchFamily="34" charset="-120"/>
              </a:rPr>
              <a:t>o</a:t>
            </a:r>
            <a:endParaRPr lang="en-US" sz="1200" dirty="0">
              <a:latin typeface="Times New Roman" pitchFamily="34" charset="0"/>
              <a:ea typeface="SimSun" pitchFamily="34" charset="-122"/>
              <a:cs typeface="Times New Roman" pitchFamily="34" charset="-120"/>
            </a:endParaRPr>
          </a:p>
        </p:txBody>
      </p:sp>
      <p:sp>
        <p:nvSpPr>
          <p:cNvPr id="9" name="Text 6"/>
          <p:cNvSpPr/>
          <p:nvPr/>
        </p:nvSpPr>
        <p:spPr>
          <a:xfrm>
            <a:off x="762000" y="273528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Four roles, each with a result you can check</a:t>
            </a:r>
            <a:endParaRPr lang="en-US" sz="2550" dirty="0">
              <a:latin typeface="Times New Roman" pitchFamily="34" charset="0"/>
              <a:ea typeface="SimSun" pitchFamily="34" charset="-122"/>
              <a:cs typeface="Times New Roman" pitchFamily="34" charset="-120"/>
            </a:endParaRPr>
          </a:p>
        </p:txBody>
      </p:sp>
      <p:sp>
        <p:nvSpPr>
          <p:cNvPr id="10" name="Shape 7"/>
          <p:cNvSpPr/>
          <p:nvPr/>
        </p:nvSpPr>
        <p:spPr>
          <a:xfrm>
            <a:off x="762000" y="3676650"/>
            <a:ext cx="2438400" cy="9525"/>
          </a:xfrm>
          <a:prstGeom prst="rect">
            <a:avLst/>
          </a:prstGeom>
          <a:solidFill>
            <a:srgbClr val="1D1B1A"/>
          </a:solidFill>
          <a:ln/>
        </p:spPr>
      </p:sp>
      <p:sp>
        <p:nvSpPr>
          <p:cNvPr id="11" name="Text 8"/>
          <p:cNvSpPr/>
          <p:nvPr/>
        </p:nvSpPr>
        <p:spPr>
          <a:xfrm>
            <a:off x="762000" y="3853341"/>
            <a:ext cx="11430000" cy="182880"/>
          </a:xfrm>
          <a:prstGeom prst="rect">
            <a:avLst/>
          </a:prstGeom>
          <a:noFill/>
          <a:ln/>
        </p:spPr>
        <p:txBody>
          <a:bodyPr wrap="none" lIns="0" tIns="0" rIns="0" bIns="0" rtlCol="0" anchor="t"/>
          <a:lstStyle/>
          <a:p>
            <a:pPr algn="l" indent="0" marL="0">
              <a:buNone/>
            </a:pPr>
            <a:r>
              <a:rPr lang="en-US" sz="1200" dirty="0">
                <a:solidFill>
                  <a:srgbClr val="6B655E"/>
                </a:solidFill>
                <a:latin typeface="Times New Roman" pitchFamily="34" charset="0"/>
                <a:ea typeface="SimSun" pitchFamily="34" charset="-122"/>
                <a:cs typeface="Times New Roman" pitchFamily="34" charset="-120"/>
              </a:rPr>
              <a:t>Jul 2017</a:t>
            </a:r>
            <a:endParaRPr lang="en-US" sz="1200" dirty="0">
              <a:latin typeface="Times New Roman" pitchFamily="34" charset="0"/>
              <a:ea typeface="SimSun" pitchFamily="34" charset="-122"/>
              <a:cs typeface="Times New Roman" pitchFamily="34" charset="-120"/>
            </a:endParaRPr>
          </a:p>
        </p:txBody>
      </p:sp>
      <p:sp>
        <p:nvSpPr>
          <p:cNvPr id="12" name="Text 9"/>
          <p:cNvSpPr/>
          <p:nvPr/>
        </p:nvSpPr>
        <p:spPr>
          <a:xfrm>
            <a:off x="762000" y="4141057"/>
            <a:ext cx="114300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Support agent</a:t>
            </a:r>
            <a:endParaRPr lang="en-US" sz="1650" dirty="0">
              <a:latin typeface="Times New Roman" pitchFamily="34" charset="0"/>
              <a:ea typeface="SimSun" pitchFamily="34" charset="-122"/>
              <a:cs typeface="Times New Roman" pitchFamily="34" charset="-120"/>
            </a:endParaRPr>
          </a:p>
        </p:txBody>
      </p:sp>
      <p:sp>
        <p:nvSpPr>
          <p:cNvPr id="13" name="Text 10"/>
          <p:cNvSpPr/>
          <p:nvPr/>
        </p:nvSpPr>
        <p:spPr>
          <a:xfrm>
            <a:off x="762000" y="4635349"/>
            <a:ext cx="11430000" cy="548640"/>
          </a:xfrm>
          <a:prstGeom prst="rect">
            <a:avLst/>
          </a:prstGeom>
          <a:noFill/>
          <a:ln/>
        </p:spPr>
        <p:txBody>
          <a:bodyPr wrap="none" lIns="0" tIns="0" rIns="0" bIns="0" rtlCol="0" anchor="t"/>
          <a:lstStyle/>
          <a:p>
            <a:pPr algn="l" indent="0" marL="0">
              <a:buNone/>
            </a:pPr>
            <a:r>
              <a:rPr lang="en-US" sz="3600" b="1" dirty="0">
                <a:solidFill>
                  <a:srgbClr val="1D1B1A"/>
                </a:solidFill>
                <a:latin typeface="Times New Roman" pitchFamily="34" charset="0"/>
                <a:ea typeface="SimSun" pitchFamily="34" charset="-122"/>
                <a:cs typeface="Times New Roman" pitchFamily="34" charset="-120"/>
              </a:rPr>
              <a:t>5</a:t>
            </a:r>
            <a:endParaRPr lang="en-US" sz="3600" dirty="0">
              <a:latin typeface="Times New Roman" pitchFamily="34" charset="0"/>
              <a:ea typeface="SimSun" pitchFamily="34" charset="-122"/>
              <a:cs typeface="Times New Roman" pitchFamily="34" charset="-120"/>
            </a:endParaRPr>
          </a:p>
        </p:txBody>
      </p:sp>
      <p:sp>
        <p:nvSpPr>
          <p:cNvPr id="14" name="Text 11"/>
          <p:cNvSpPr/>
          <p:nvPr/>
        </p:nvSpPr>
        <p:spPr>
          <a:xfrm>
            <a:off x="1047750" y="4911271"/>
            <a:ext cx="1114425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types</a:t>
            </a:r>
            <a:endParaRPr lang="en-US" sz="1350" dirty="0">
              <a:latin typeface="Times New Roman" pitchFamily="34" charset="0"/>
              <a:ea typeface="SimSun" pitchFamily="34" charset="-122"/>
              <a:cs typeface="Times New Roman" pitchFamily="34" charset="-120"/>
            </a:endParaRPr>
          </a:p>
        </p:txBody>
      </p:sp>
      <p:sp>
        <p:nvSpPr>
          <p:cNvPr id="15" name="Text 12"/>
          <p:cNvSpPr/>
          <p:nvPr/>
        </p:nvSpPr>
        <p:spPr>
          <a:xfrm>
            <a:off x="762000" y="5253698"/>
            <a:ext cx="11430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Sorted points complaints into</a:t>
            </a:r>
            <a:endParaRPr lang="en-US" sz="1125" dirty="0">
              <a:latin typeface="Microsoft YaHei UI" pitchFamily="34" charset="0"/>
              <a:ea typeface="Microsoft YaHei" pitchFamily="34" charset="-122"/>
              <a:cs typeface="Microsoft YaHei UI" pitchFamily="34" charset="-120"/>
            </a:endParaRPr>
          </a:p>
        </p:txBody>
      </p:sp>
      <p:sp>
        <p:nvSpPr>
          <p:cNvPr id="16" name="Text 13"/>
          <p:cNvSpPr/>
          <p:nvPr/>
        </p:nvSpPr>
        <p:spPr>
          <a:xfrm>
            <a:off x="762000" y="5482298"/>
            <a:ext cx="11430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5 types</a:t>
            </a:r>
            <a:endParaRPr lang="en-US" sz="1125" dirty="0">
              <a:latin typeface="Microsoft YaHei UI" pitchFamily="34" charset="0"/>
              <a:ea typeface="Microsoft YaHei" pitchFamily="34" charset="-122"/>
              <a:cs typeface="Microsoft YaHei UI" pitchFamily="34" charset="-120"/>
            </a:endParaRPr>
          </a:p>
        </p:txBody>
      </p:sp>
      <p:sp>
        <p:nvSpPr>
          <p:cNvPr id="17" name="Shape 14"/>
          <p:cNvSpPr/>
          <p:nvPr/>
        </p:nvSpPr>
        <p:spPr>
          <a:xfrm>
            <a:off x="3505200" y="3676650"/>
            <a:ext cx="2438400" cy="9525"/>
          </a:xfrm>
          <a:prstGeom prst="rect">
            <a:avLst/>
          </a:prstGeom>
          <a:solidFill>
            <a:srgbClr val="1D1B1A"/>
          </a:solidFill>
          <a:ln/>
        </p:spPr>
      </p:sp>
      <p:sp>
        <p:nvSpPr>
          <p:cNvPr id="18" name="Text 15"/>
          <p:cNvSpPr/>
          <p:nvPr/>
        </p:nvSpPr>
        <p:spPr>
          <a:xfrm>
            <a:off x="3505200" y="3853341"/>
            <a:ext cx="8686800" cy="182880"/>
          </a:xfrm>
          <a:prstGeom prst="rect">
            <a:avLst/>
          </a:prstGeom>
          <a:noFill/>
          <a:ln/>
        </p:spPr>
        <p:txBody>
          <a:bodyPr wrap="none" lIns="0" tIns="0" rIns="0" bIns="0" rtlCol="0" anchor="t"/>
          <a:lstStyle/>
          <a:p>
            <a:pPr algn="l" indent="0" marL="0">
              <a:buNone/>
            </a:pPr>
            <a:r>
              <a:rPr lang="en-US" sz="1200" dirty="0">
                <a:solidFill>
                  <a:srgbClr val="6B655E"/>
                </a:solidFill>
                <a:latin typeface="Times New Roman" pitchFamily="34" charset="0"/>
                <a:ea typeface="SimSun" pitchFamily="34" charset="-122"/>
                <a:cs typeface="Times New Roman" pitchFamily="34" charset="-120"/>
              </a:rPr>
              <a:t>Mar 2019</a:t>
            </a:r>
            <a:endParaRPr lang="en-US" sz="1200" dirty="0">
              <a:latin typeface="Times New Roman" pitchFamily="34" charset="0"/>
              <a:ea typeface="SimSun" pitchFamily="34" charset="-122"/>
              <a:cs typeface="Times New Roman" pitchFamily="34" charset="-120"/>
            </a:endParaRPr>
          </a:p>
        </p:txBody>
      </p:sp>
      <p:sp>
        <p:nvSpPr>
          <p:cNvPr id="19" name="Text 16"/>
          <p:cNvSpPr/>
          <p:nvPr/>
        </p:nvSpPr>
        <p:spPr>
          <a:xfrm>
            <a:off x="3505200" y="4141057"/>
            <a:ext cx="86868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Support team lead</a:t>
            </a:r>
            <a:endParaRPr lang="en-US" sz="1650" dirty="0">
              <a:latin typeface="Times New Roman" pitchFamily="34" charset="0"/>
              <a:ea typeface="SimSun" pitchFamily="34" charset="-122"/>
              <a:cs typeface="Times New Roman" pitchFamily="34" charset="-120"/>
            </a:endParaRPr>
          </a:p>
        </p:txBody>
      </p:sp>
      <p:sp>
        <p:nvSpPr>
          <p:cNvPr id="20" name="Text 17"/>
          <p:cNvSpPr/>
          <p:nvPr/>
        </p:nvSpPr>
        <p:spPr>
          <a:xfrm>
            <a:off x="3505200" y="4635349"/>
            <a:ext cx="8686800" cy="548640"/>
          </a:xfrm>
          <a:prstGeom prst="rect">
            <a:avLst/>
          </a:prstGeom>
          <a:noFill/>
          <a:ln/>
        </p:spPr>
        <p:txBody>
          <a:bodyPr wrap="none" lIns="0" tIns="0" rIns="0" bIns="0" rtlCol="0" anchor="t"/>
          <a:lstStyle/>
          <a:p>
            <a:pPr algn="l" indent="0" marL="0">
              <a:buNone/>
            </a:pPr>
            <a:r>
              <a:rPr lang="en-US" sz="3600" b="1" dirty="0">
                <a:solidFill>
                  <a:srgbClr val="1D1B1A"/>
                </a:solidFill>
                <a:latin typeface="Times New Roman" pitchFamily="34" charset="0"/>
                <a:ea typeface="SimSun" pitchFamily="34" charset="-122"/>
                <a:cs typeface="Times New Roman" pitchFamily="34" charset="-120"/>
              </a:rPr>
              <a:t>380</a:t>
            </a:r>
            <a:endParaRPr lang="en-US" sz="3600" dirty="0">
              <a:latin typeface="Times New Roman" pitchFamily="34" charset="0"/>
              <a:ea typeface="SimSun" pitchFamily="34" charset="-122"/>
              <a:cs typeface="Times New Roman" pitchFamily="34" charset="-120"/>
            </a:endParaRPr>
          </a:p>
        </p:txBody>
      </p:sp>
      <p:sp>
        <p:nvSpPr>
          <p:cNvPr id="21" name="Text 18"/>
          <p:cNvSpPr/>
          <p:nvPr/>
        </p:nvSpPr>
        <p:spPr>
          <a:xfrm>
            <a:off x="3505200" y="5253698"/>
            <a:ext cx="86868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Points complaints 1,240 to 380</a:t>
            </a:r>
            <a:endParaRPr lang="en-US" sz="1125" dirty="0">
              <a:latin typeface="Microsoft YaHei UI" pitchFamily="34" charset="0"/>
              <a:ea typeface="Microsoft YaHei" pitchFamily="34" charset="-122"/>
              <a:cs typeface="Microsoft YaHei UI" pitchFamily="34" charset="-120"/>
            </a:endParaRPr>
          </a:p>
        </p:txBody>
      </p:sp>
      <p:sp>
        <p:nvSpPr>
          <p:cNvPr id="22" name="Text 19"/>
          <p:cNvSpPr/>
          <p:nvPr/>
        </p:nvSpPr>
        <p:spPr>
          <a:xfrm>
            <a:off x="3505200" y="5482298"/>
            <a:ext cx="86868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a month</a:t>
            </a:r>
            <a:endParaRPr lang="en-US" sz="1125" dirty="0">
              <a:latin typeface="Microsoft YaHei UI" pitchFamily="34" charset="0"/>
              <a:ea typeface="Microsoft YaHei" pitchFamily="34" charset="-122"/>
              <a:cs typeface="Microsoft YaHei UI" pitchFamily="34" charset="-120"/>
            </a:endParaRPr>
          </a:p>
        </p:txBody>
      </p:sp>
      <p:sp>
        <p:nvSpPr>
          <p:cNvPr id="23" name="Shape 20"/>
          <p:cNvSpPr/>
          <p:nvPr/>
        </p:nvSpPr>
        <p:spPr>
          <a:xfrm>
            <a:off x="6248400" y="3676650"/>
            <a:ext cx="2438400" cy="9525"/>
          </a:xfrm>
          <a:prstGeom prst="rect">
            <a:avLst/>
          </a:prstGeom>
          <a:solidFill>
            <a:srgbClr val="1D1B1A"/>
          </a:solidFill>
          <a:ln/>
        </p:spPr>
      </p:sp>
      <p:sp>
        <p:nvSpPr>
          <p:cNvPr id="24" name="Text 21"/>
          <p:cNvSpPr/>
          <p:nvPr/>
        </p:nvSpPr>
        <p:spPr>
          <a:xfrm>
            <a:off x="6248400" y="3853341"/>
            <a:ext cx="5943600" cy="182880"/>
          </a:xfrm>
          <a:prstGeom prst="rect">
            <a:avLst/>
          </a:prstGeom>
          <a:noFill/>
          <a:ln/>
        </p:spPr>
        <p:txBody>
          <a:bodyPr wrap="none" lIns="0" tIns="0" rIns="0" bIns="0" rtlCol="0" anchor="t"/>
          <a:lstStyle/>
          <a:p>
            <a:pPr algn="l" indent="0" marL="0">
              <a:buNone/>
            </a:pPr>
            <a:r>
              <a:rPr lang="en-US" sz="1200" dirty="0">
                <a:solidFill>
                  <a:srgbClr val="6B655E"/>
                </a:solidFill>
                <a:latin typeface="Times New Roman" pitchFamily="34" charset="0"/>
                <a:ea typeface="SimSun" pitchFamily="34" charset="-122"/>
                <a:cs typeface="Times New Roman" pitchFamily="34" charset="-120"/>
              </a:rPr>
              <a:t>Apr 2021</a:t>
            </a:r>
            <a:endParaRPr lang="en-US" sz="1200" dirty="0">
              <a:latin typeface="Times New Roman" pitchFamily="34" charset="0"/>
              <a:ea typeface="SimSun" pitchFamily="34" charset="-122"/>
              <a:cs typeface="Times New Roman" pitchFamily="34" charset="-120"/>
            </a:endParaRPr>
          </a:p>
        </p:txBody>
      </p:sp>
      <p:sp>
        <p:nvSpPr>
          <p:cNvPr id="25" name="Text 22"/>
          <p:cNvSpPr/>
          <p:nvPr/>
        </p:nvSpPr>
        <p:spPr>
          <a:xfrm>
            <a:off x="6248400" y="4141057"/>
            <a:ext cx="59436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Membership specialist</a:t>
            </a:r>
            <a:endParaRPr lang="en-US" sz="1650" dirty="0">
              <a:latin typeface="Times New Roman" pitchFamily="34" charset="0"/>
              <a:ea typeface="SimSun" pitchFamily="34" charset="-122"/>
              <a:cs typeface="Times New Roman" pitchFamily="34" charset="-120"/>
            </a:endParaRPr>
          </a:p>
        </p:txBody>
      </p:sp>
      <p:sp>
        <p:nvSpPr>
          <p:cNvPr id="26" name="Text 23"/>
          <p:cNvSpPr/>
          <p:nvPr/>
        </p:nvSpPr>
        <p:spPr>
          <a:xfrm>
            <a:off x="6248400" y="4635349"/>
            <a:ext cx="5943600" cy="548640"/>
          </a:xfrm>
          <a:prstGeom prst="rect">
            <a:avLst/>
          </a:prstGeom>
          <a:noFill/>
          <a:ln/>
        </p:spPr>
        <p:txBody>
          <a:bodyPr wrap="none" lIns="0" tIns="0" rIns="0" bIns="0" rtlCol="0" anchor="t"/>
          <a:lstStyle/>
          <a:p>
            <a:pPr algn="l" indent="0" marL="0">
              <a:buNone/>
            </a:pPr>
            <a:r>
              <a:rPr lang="en-US" sz="3600" b="1" dirty="0">
                <a:solidFill>
                  <a:srgbClr val="1D1B1A"/>
                </a:solidFill>
                <a:latin typeface="Times New Roman" pitchFamily="34" charset="0"/>
                <a:ea typeface="SimSun" pitchFamily="34" charset="-122"/>
                <a:cs typeface="Times New Roman" pitchFamily="34" charset="-120"/>
              </a:rPr>
              <a:t>27%</a:t>
            </a:r>
            <a:endParaRPr lang="en-US" sz="3600" dirty="0">
              <a:latin typeface="Times New Roman" pitchFamily="34" charset="0"/>
              <a:ea typeface="SimSun" pitchFamily="34" charset="-122"/>
              <a:cs typeface="Times New Roman" pitchFamily="34" charset="-120"/>
            </a:endParaRPr>
          </a:p>
        </p:txBody>
      </p:sp>
      <p:sp>
        <p:nvSpPr>
          <p:cNvPr id="27" name="Text 24"/>
          <p:cNvSpPr/>
          <p:nvPr/>
        </p:nvSpPr>
        <p:spPr>
          <a:xfrm>
            <a:off x="6248400" y="5253698"/>
            <a:ext cx="59436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Birthday redemption 12% to 27%</a:t>
            </a:r>
            <a:endParaRPr lang="en-US" sz="1125" dirty="0">
              <a:latin typeface="Microsoft YaHei UI" pitchFamily="34" charset="0"/>
              <a:ea typeface="Microsoft YaHei" pitchFamily="34" charset="-122"/>
              <a:cs typeface="Microsoft YaHei UI" pitchFamily="34" charset="-120"/>
            </a:endParaRPr>
          </a:p>
        </p:txBody>
      </p:sp>
      <p:sp>
        <p:nvSpPr>
          <p:cNvPr id="28" name="Shape 25"/>
          <p:cNvSpPr/>
          <p:nvPr/>
        </p:nvSpPr>
        <p:spPr>
          <a:xfrm>
            <a:off x="8991600" y="3676650"/>
            <a:ext cx="2438400" cy="28575"/>
          </a:xfrm>
          <a:prstGeom prst="rect">
            <a:avLst/>
          </a:prstGeom>
          <a:solidFill>
            <a:srgbClr val="6E2C57"/>
          </a:solidFill>
          <a:ln/>
        </p:spPr>
      </p:sp>
      <p:sp>
        <p:nvSpPr>
          <p:cNvPr id="29" name="Text 26"/>
          <p:cNvSpPr/>
          <p:nvPr/>
        </p:nvSpPr>
        <p:spPr>
          <a:xfrm>
            <a:off x="8991600" y="3853341"/>
            <a:ext cx="3200400" cy="182880"/>
          </a:xfrm>
          <a:prstGeom prst="rect">
            <a:avLst/>
          </a:prstGeom>
          <a:noFill/>
          <a:ln/>
        </p:spPr>
        <p:txBody>
          <a:bodyPr wrap="none" lIns="0" tIns="0" rIns="0" bIns="0" rtlCol="0" anchor="t"/>
          <a:lstStyle/>
          <a:p>
            <a:pPr algn="l" indent="0" marL="0">
              <a:buNone/>
            </a:pPr>
            <a:r>
              <a:rPr lang="en-US" sz="1200" dirty="0">
                <a:solidFill>
                  <a:srgbClr val="6B655E"/>
                </a:solidFill>
                <a:latin typeface="Times New Roman" pitchFamily="34" charset="0"/>
                <a:ea typeface="SimSun" pitchFamily="34" charset="-122"/>
                <a:cs typeface="Times New Roman" pitchFamily="34" charset="-120"/>
              </a:rPr>
              <a:t>Jun 2023</a:t>
            </a:r>
            <a:endParaRPr lang="en-US" sz="1200" dirty="0">
              <a:latin typeface="Times New Roman" pitchFamily="34" charset="0"/>
              <a:ea typeface="SimSun" pitchFamily="34" charset="-122"/>
              <a:cs typeface="Times New Roman" pitchFamily="34" charset="-120"/>
            </a:endParaRPr>
          </a:p>
        </p:txBody>
      </p:sp>
      <p:sp>
        <p:nvSpPr>
          <p:cNvPr id="30" name="Text 27"/>
          <p:cNvSpPr/>
          <p:nvPr/>
        </p:nvSpPr>
        <p:spPr>
          <a:xfrm>
            <a:off x="0" y="3862539"/>
            <a:ext cx="11430000" cy="171450"/>
          </a:xfrm>
          <a:prstGeom prst="rect">
            <a:avLst/>
          </a:prstGeom>
          <a:noFill/>
          <a:ln/>
        </p:spPr>
        <p:txBody>
          <a:bodyPr wrap="none" lIns="0" tIns="0" rIns="0" bIns="0" rtlCol="0" anchor="t"/>
          <a:lstStyle/>
          <a:p>
            <a:pPr algn="r" indent="0" marL="0">
              <a:buNone/>
            </a:pPr>
            <a:r>
              <a:rPr lang="en-US" sz="1125" b="1" dirty="0">
                <a:solidFill>
                  <a:srgbClr val="6E2C57"/>
                </a:solidFill>
                <a:latin typeface="Times New Roman" pitchFamily="34" charset="0"/>
                <a:ea typeface="SimSun" pitchFamily="34" charset="-122"/>
                <a:cs typeface="Times New Roman" pitchFamily="34" charset="-120"/>
              </a:rPr>
              <a:t>Now</a:t>
            </a:r>
            <a:endParaRPr lang="en-US" sz="1125" dirty="0">
              <a:latin typeface="Times New Roman" pitchFamily="34" charset="0"/>
              <a:ea typeface="SimSun" pitchFamily="34" charset="-122"/>
              <a:cs typeface="Times New Roman" pitchFamily="34" charset="-120"/>
            </a:endParaRPr>
          </a:p>
        </p:txBody>
      </p:sp>
      <p:sp>
        <p:nvSpPr>
          <p:cNvPr id="31" name="Text 28"/>
          <p:cNvSpPr/>
          <p:nvPr/>
        </p:nvSpPr>
        <p:spPr>
          <a:xfrm>
            <a:off x="8991600" y="4141057"/>
            <a:ext cx="32004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Membership lead</a:t>
            </a:r>
            <a:endParaRPr lang="en-US" sz="1650" dirty="0">
              <a:latin typeface="Times New Roman" pitchFamily="34" charset="0"/>
              <a:ea typeface="SimSun" pitchFamily="34" charset="-122"/>
              <a:cs typeface="Times New Roman" pitchFamily="34" charset="-120"/>
            </a:endParaRPr>
          </a:p>
        </p:txBody>
      </p:sp>
      <p:sp>
        <p:nvSpPr>
          <p:cNvPr id="32" name="Text 29"/>
          <p:cNvSpPr/>
          <p:nvPr/>
        </p:nvSpPr>
        <p:spPr>
          <a:xfrm>
            <a:off x="8991600" y="4635349"/>
            <a:ext cx="3200400" cy="548640"/>
          </a:xfrm>
          <a:prstGeom prst="rect">
            <a:avLst/>
          </a:prstGeom>
          <a:noFill/>
          <a:ln/>
        </p:spPr>
        <p:txBody>
          <a:bodyPr wrap="none" lIns="0" tIns="0" rIns="0" bIns="0" rtlCol="0" anchor="t"/>
          <a:lstStyle/>
          <a:p>
            <a:pPr algn="l" indent="0" marL="0">
              <a:buNone/>
            </a:pPr>
            <a:r>
              <a:rPr lang="en-US" sz="3600" b="1" dirty="0">
                <a:solidFill>
                  <a:srgbClr val="6E2C57"/>
                </a:solidFill>
                <a:latin typeface="Times New Roman" pitchFamily="34" charset="0"/>
                <a:ea typeface="SimSun" pitchFamily="34" charset="-122"/>
                <a:cs typeface="Times New Roman" pitchFamily="34" charset="-120"/>
              </a:rPr>
              <a:t>6</a:t>
            </a:r>
            <a:endParaRPr lang="en-US" sz="3600" dirty="0">
              <a:latin typeface="Times New Roman" pitchFamily="34" charset="0"/>
              <a:ea typeface="SimSun" pitchFamily="34" charset="-122"/>
              <a:cs typeface="Times New Roman" pitchFamily="34" charset="-120"/>
            </a:endParaRPr>
          </a:p>
        </p:txBody>
      </p:sp>
      <p:sp>
        <p:nvSpPr>
          <p:cNvPr id="33" name="Text 30"/>
          <p:cNvSpPr/>
          <p:nvPr/>
        </p:nvSpPr>
        <p:spPr>
          <a:xfrm>
            <a:off x="8991600" y="5253698"/>
            <a:ext cx="32004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Team of 6: top-ups and win-back</a:t>
            </a:r>
            <a:endParaRPr lang="en-US" sz="1125" dirty="0">
              <a:latin typeface="Microsoft YaHei UI" pitchFamily="34" charset="0"/>
              <a:ea typeface="Microsoft YaHei" pitchFamily="34" charset="-122"/>
              <a:cs typeface="Microsoft YaHei UI" pitchFamily="34" charset="-120"/>
            </a:endParaRPr>
          </a:p>
        </p:txBody>
      </p:sp>
      <p:sp>
        <p:nvSpPr>
          <p:cNvPr id="34" name="Text 31"/>
          <p:cNvSpPr/>
          <p:nvPr/>
        </p:nvSpPr>
        <p:spPr>
          <a:xfrm>
            <a:off x="3845380" y="6414664"/>
            <a:ext cx="834662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AI-generated illustration</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3"/>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4</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1</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W</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h</a:t>
            </a:r>
            <a:pPr algn="l" indent="0" marL="0">
              <a:buNone/>
            </a:pPr>
            <a:r>
              <a:rPr lang="en-US" sz="1200" b="1" dirty="0">
                <a:solidFill>
                  <a:srgbClr val="6E2C57"/>
                </a:solidFill>
                <a:latin typeface="Times New Roman" pitchFamily="34" charset="0"/>
                <a:ea typeface="SimSun" pitchFamily="34" charset="-122"/>
                <a:cs typeface="Times New Roman" pitchFamily="34" charset="-120"/>
              </a:rPr>
              <a:t>o</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Five asks: I</a:t>
            </a:r>
            <a:pPr algn="l" indent="0" marL="0">
              <a:buNone/>
            </a:pPr>
            <a:r>
              <a:rPr lang="en-US" sz="2550" b="1" dirty="0">
                <a:solidFill>
                  <a:srgbClr val="1D1B1A"/>
                </a:solidFill>
                <a:latin typeface="Times New Roman" pitchFamily="34" charset="0"/>
                <a:ea typeface="SimSun" pitchFamily="34" charset="-122"/>
                <a:cs typeface="Times New Roman" pitchFamily="34" charset="-120"/>
              </a:rPr>
              <a:t>'</a:t>
            </a:r>
            <a:pPr algn="l" indent="0" marL="0">
              <a:buNone/>
            </a:pPr>
            <a:r>
              <a:rPr lang="en-US" sz="2550" b="1" dirty="0">
                <a:solidFill>
                  <a:srgbClr val="1D1B1A"/>
                </a:solidFill>
                <a:latin typeface="Times New Roman" pitchFamily="34" charset="0"/>
                <a:ea typeface="SimSun" pitchFamily="34" charset="-122"/>
                <a:cs typeface="Times New Roman" pitchFamily="34" charset="-120"/>
              </a:rPr>
              <a:t>ve shown three, two still to build</a:t>
            </a:r>
            <a:endParaRPr lang="en-US" sz="2550" dirty="0">
              <a:latin typeface="Times New Roman" pitchFamily="34" charset="0"/>
              <a:ea typeface="SimSun" pitchFamily="34" charset="-122"/>
              <a:cs typeface="Times New Roman" pitchFamily="34" charset="-120"/>
            </a:endParaRPr>
          </a:p>
        </p:txBody>
      </p:sp>
      <p:sp>
        <p:nvSpPr>
          <p:cNvPr id="9" name="Text 7"/>
          <p:cNvSpPr/>
          <p:nvPr/>
        </p:nvSpPr>
        <p:spPr>
          <a:xfrm>
            <a:off x="762000" y="1881125"/>
            <a:ext cx="114300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k</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l</a:t>
            </a:r>
            <a:endParaRPr lang="en-US" sz="975" dirty="0">
              <a:latin typeface="Microsoft YaHei UI" pitchFamily="34" charset="0"/>
              <a:ea typeface="Microsoft YaHei" pitchFamily="34" charset="-122"/>
              <a:cs typeface="Microsoft YaHei UI" pitchFamily="34" charset="-120"/>
            </a:endParaRPr>
          </a:p>
        </p:txBody>
      </p:sp>
      <p:sp>
        <p:nvSpPr>
          <p:cNvPr id="10" name="Text 8"/>
          <p:cNvSpPr/>
          <p:nvPr/>
        </p:nvSpPr>
        <p:spPr>
          <a:xfrm>
            <a:off x="3181350" y="1881125"/>
            <a:ext cx="901065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r</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k</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6838950" y="1881125"/>
            <a:ext cx="535305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v</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d</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2" name="Text 10"/>
          <p:cNvSpPr/>
          <p:nvPr/>
        </p:nvSpPr>
        <p:spPr>
          <a:xfrm>
            <a:off x="10287000" y="1881125"/>
            <a:ext cx="19050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u</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62000" y="2143125"/>
            <a:ext cx="10668000" cy="19050"/>
          </a:xfrm>
          <a:prstGeom prst="rect">
            <a:avLst/>
          </a:prstGeom>
          <a:solidFill>
            <a:srgbClr val="1D1B1A"/>
          </a:solidFill>
          <a:ln/>
        </p:spPr>
      </p:sp>
      <p:sp>
        <p:nvSpPr>
          <p:cNvPr id="14" name="Shape 12"/>
          <p:cNvSpPr/>
          <p:nvPr/>
        </p:nvSpPr>
        <p:spPr>
          <a:xfrm>
            <a:off x="762000" y="2886075"/>
            <a:ext cx="10668000" cy="9525"/>
          </a:xfrm>
          <a:prstGeom prst="rect">
            <a:avLst/>
          </a:prstGeom>
          <a:solidFill>
            <a:srgbClr val="DCD6CE"/>
          </a:solidFill>
          <a:ln/>
        </p:spPr>
      </p:sp>
      <p:sp>
        <p:nvSpPr>
          <p:cNvPr id="15" name="Shape 13"/>
          <p:cNvSpPr/>
          <p:nvPr/>
        </p:nvSpPr>
        <p:spPr>
          <a:xfrm>
            <a:off x="779463" y="2454276"/>
            <a:ext cx="174625" cy="148430"/>
          </a:xfrm>
          <a:custGeom>
            <a:avLst/>
            <a:gdLst/>
            <a:ahLst/>
            <a:cxnLst/>
            <a:rect l="l" t="t" r="r" b="b"/>
            <a:pathLst>
              <a:path w="174625" h="148430">
                <a:moveTo>
                  <a:pt x="152046" y="90926"/>
                </a:moveTo>
                <a:cubicBezTo>
                  <a:pt x="165894" y="77079"/>
                  <a:pt x="174625" y="65483"/>
                  <a:pt x="174625" y="48021"/>
                </a:cubicBezTo>
                <a:arcTo hR="48022" wR="48022" stAng="21599937" swAng="-8283398"/>
                <a:arcTo hR="5239" wR="5239" stAng="2817354" swAng="5156887"/>
                <a:arcTo hR="48022" wR="48022" stAng="19083461" swAng="-8282773"/>
                <a:cubicBezTo>
                  <a:pt x="0" y="68103"/>
                  <a:pt x="13097" y="82946"/>
                  <a:pt x="26194" y="96043"/>
                </a:cubicBezTo>
                <a:lnTo>
                  <a:pt x="74521" y="142860"/>
                </a:lnTo>
                <a:arcTo hR="17463" wR="17463" stAng="8224697" swAng="-5525224"/>
                <a:arcTo hR="18510" wR="18510" stAng="2697561" swAng="-5404290"/>
                <a:arcTo hR="18545" wR="18545" stAng="8272702" swAng="-11145404"/>
                <a:arcTo hR="18545" wR="18545" stAng="8100241" swAng="-5400482"/>
                <a:arcTo hR="17463" wR="17463" stAng="2699481" swAng="-5398962"/>
                <a:lnTo>
                  <a:pt x="135623" y="49802"/>
                </a:lnTo>
                <a:arcTo hR="21042" wR="21042" stAng="18900752" swAng="-5401504"/>
                <a:lnTo>
                  <a:pt x="90927" y="64733"/>
                </a:lnTo>
                <a:arcTo hR="17463" wR="17463" stAng="2700519" swAng="5398962"/>
                <a:arcTo hR="17463" wR="17463" stAng="8100519" swAng="5398962"/>
                <a:lnTo>
                  <a:pt x="90884" y="15925"/>
                </a:lnTo>
              </a:path>
            </a:pathLst>
          </a:custGeom>
          <a:noFill/>
          <a:ln w="13970">
            <a:solidFill>
              <a:srgbClr val="1D1B1A"/>
            </a:solidFill>
            <a:prstDash val="solid"/>
          </a:ln>
        </p:spPr>
      </p:sp>
      <p:sp>
        <p:nvSpPr>
          <p:cNvPr id="16" name="Text 14"/>
          <p:cNvSpPr/>
          <p:nvPr/>
        </p:nvSpPr>
        <p:spPr>
          <a:xfrm>
            <a:off x="1085850" y="2416049"/>
            <a:ext cx="11106150" cy="217170"/>
          </a:xfrm>
          <a:prstGeom prst="rect">
            <a:avLst/>
          </a:prstGeom>
          <a:noFill/>
          <a:ln/>
        </p:spPr>
        <p:txBody>
          <a:bodyPr wrap="none" lIns="0" tIns="0" rIns="0" bIns="0" rtlCol="0" anchor="t"/>
          <a:lstStyle/>
          <a:p>
            <a:pPr algn="l" indent="0" marL="0">
              <a:buNone/>
            </a:pPr>
            <a:r>
              <a:rPr lang="en-US" sz="1425" b="1" dirty="0">
                <a:solidFill>
                  <a:srgbClr val="1D1B1A"/>
                </a:solidFill>
                <a:latin typeface="Times New Roman" pitchFamily="34" charset="0"/>
                <a:ea typeface="SimSun" pitchFamily="34" charset="-122"/>
                <a:cs typeface="Times New Roman" pitchFamily="34" charset="-120"/>
              </a:rPr>
              <a:t>Membership</a:t>
            </a:r>
            <a:endParaRPr lang="en-US" sz="1425" dirty="0">
              <a:latin typeface="Times New Roman" pitchFamily="34" charset="0"/>
              <a:ea typeface="SimSun" pitchFamily="34" charset="-122"/>
              <a:cs typeface="Times New Roman" pitchFamily="34" charset="-120"/>
            </a:endParaRPr>
          </a:p>
        </p:txBody>
      </p:sp>
      <p:sp>
        <p:nvSpPr>
          <p:cNvPr id="17" name="Text 15"/>
          <p:cNvSpPr/>
          <p:nvPr/>
        </p:nvSpPr>
        <p:spPr>
          <a:xfrm>
            <a:off x="3181350" y="2434660"/>
            <a:ext cx="901065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Tiers, perks and rule design</a:t>
            </a:r>
            <a:endParaRPr lang="en-US" sz="12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838950" y="2434660"/>
            <a:ext cx="535305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Led the birthday and top-up redesigns</a:t>
            </a:r>
            <a:endParaRPr lang="en-US" sz="12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10302875" y="2444750"/>
            <a:ext cx="158750" cy="158750"/>
          </a:xfrm>
          <a:prstGeom prst="ellipse">
            <a:avLst/>
          </a:prstGeom>
          <a:noFill/>
          <a:ln w="14288">
            <a:solidFill>
              <a:srgbClr val="1D1B1A"/>
            </a:solidFill>
            <a:prstDash val="solid"/>
          </a:ln>
        </p:spPr>
      </p:sp>
      <p:sp>
        <p:nvSpPr>
          <p:cNvPr id="20" name="Shape 18"/>
          <p:cNvSpPr/>
          <p:nvPr/>
        </p:nvSpPr>
        <p:spPr>
          <a:xfrm>
            <a:off x="10358438" y="2508250"/>
            <a:ext cx="47625" cy="31750"/>
          </a:xfrm>
          <a:custGeom>
            <a:avLst/>
            <a:gdLst/>
            <a:ahLst/>
            <a:cxnLst/>
            <a:rect l="l" t="t" r="r" b="b"/>
            <a:pathLst>
              <a:path w="47625" h="31750">
                <a:moveTo>
                  <a:pt x="0" y="15875"/>
                </a:moveTo>
                <a:lnTo>
                  <a:pt x="15875" y="31750"/>
                </a:lnTo>
                <a:lnTo>
                  <a:pt x="47625" y="0"/>
                </a:lnTo>
              </a:path>
            </a:pathLst>
          </a:custGeom>
          <a:noFill/>
          <a:ln w="14288">
            <a:solidFill>
              <a:srgbClr val="1D1B1A"/>
            </a:solidFill>
            <a:prstDash val="solid"/>
          </a:ln>
        </p:spPr>
      </p:sp>
      <p:sp>
        <p:nvSpPr>
          <p:cNvPr id="21" name="Text 19"/>
          <p:cNvSpPr/>
          <p:nvPr/>
        </p:nvSpPr>
        <p:spPr>
          <a:xfrm>
            <a:off x="10553700" y="2434660"/>
            <a:ext cx="16383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Have</a:t>
            </a:r>
            <a:endParaRPr lang="en-US" sz="12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762000" y="3619500"/>
            <a:ext cx="10668000" cy="9525"/>
          </a:xfrm>
          <a:prstGeom prst="rect">
            <a:avLst/>
          </a:prstGeom>
          <a:solidFill>
            <a:srgbClr val="DCD6CE"/>
          </a:solidFill>
          <a:ln/>
        </p:spPr>
      </p:sp>
      <p:sp>
        <p:nvSpPr>
          <p:cNvPr id="23" name="Shape 21"/>
          <p:cNvSpPr/>
          <p:nvPr/>
        </p:nvSpPr>
        <p:spPr>
          <a:xfrm>
            <a:off x="796921" y="3170238"/>
            <a:ext cx="139708" cy="174625"/>
          </a:xfrm>
          <a:custGeom>
            <a:avLst/>
            <a:gdLst/>
            <a:ahLst/>
            <a:cxnLst/>
            <a:rect l="l" t="t" r="r" b="b"/>
            <a:pathLst>
              <a:path w="139708" h="174625">
                <a:moveTo>
                  <a:pt x="87317" y="0"/>
                </a:moveTo>
                <a:lnTo>
                  <a:pt x="87317" y="52388"/>
                </a:lnTo>
                <a:arcTo hR="17463" wR="17463" stAng="10801455" swAng="-1720921"/>
                <a:lnTo>
                  <a:pt x="137565" y="148780"/>
                </a:lnTo>
                <a:arcTo hR="17463" wR="17463" stAng="19878876" swAng="7121920"/>
                <a:lnTo>
                  <a:pt x="17467" y="174625"/>
                </a:lnTo>
                <a:arcTo hR="17463" wR="17463" stAng="5399204" swAng="7121920"/>
                <a:lnTo>
                  <a:pt x="50252" y="60769"/>
                </a:lnTo>
                <a:arcTo hR="17463" wR="17463" stAng="1719466" swAng="-1720921"/>
                <a:lnTo>
                  <a:pt x="52392" y="0"/>
                </a:lnTo>
              </a:path>
            </a:pathLst>
          </a:custGeom>
          <a:noFill/>
          <a:ln w="13970">
            <a:solidFill>
              <a:srgbClr val="1D1B1A"/>
            </a:solidFill>
            <a:prstDash val="solid"/>
          </a:ln>
        </p:spPr>
      </p:sp>
      <p:sp>
        <p:nvSpPr>
          <p:cNvPr id="24" name="Shape 22"/>
          <p:cNvSpPr/>
          <p:nvPr/>
        </p:nvSpPr>
        <p:spPr>
          <a:xfrm>
            <a:off x="818343" y="3283744"/>
            <a:ext cx="96864" cy="6548"/>
          </a:xfrm>
          <a:custGeom>
            <a:avLst/>
            <a:gdLst/>
            <a:ahLst/>
            <a:cxnLst/>
            <a:rect l="l" t="t" r="r" b="b"/>
            <a:pathLst>
              <a:path w="96864" h="6548">
                <a:moveTo>
                  <a:pt x="0" y="0"/>
                </a:moveTo>
                <a:lnTo>
                  <a:pt x="96864" y="0"/>
                </a:lnTo>
              </a:path>
            </a:pathLst>
          </a:custGeom>
          <a:noFill/>
          <a:ln w="13970">
            <a:solidFill>
              <a:srgbClr val="1D1B1A"/>
            </a:solidFill>
            <a:prstDash val="solid"/>
          </a:ln>
        </p:spPr>
      </p:sp>
      <p:sp>
        <p:nvSpPr>
          <p:cNvPr id="25" name="Shape 23"/>
          <p:cNvSpPr/>
          <p:nvPr/>
        </p:nvSpPr>
        <p:spPr>
          <a:xfrm>
            <a:off x="836216" y="3170238"/>
            <a:ext cx="61119" cy="6548"/>
          </a:xfrm>
          <a:custGeom>
            <a:avLst/>
            <a:gdLst/>
            <a:ahLst/>
            <a:cxnLst/>
            <a:rect l="l" t="t" r="r" b="b"/>
            <a:pathLst>
              <a:path w="61119" h="6548">
                <a:moveTo>
                  <a:pt x="0" y="0"/>
                </a:moveTo>
                <a:lnTo>
                  <a:pt x="61119" y="0"/>
                </a:lnTo>
              </a:path>
            </a:pathLst>
          </a:custGeom>
          <a:noFill/>
          <a:ln w="13970">
            <a:solidFill>
              <a:srgbClr val="1D1B1A"/>
            </a:solidFill>
            <a:prstDash val="solid"/>
          </a:ln>
        </p:spPr>
      </p:sp>
      <p:sp>
        <p:nvSpPr>
          <p:cNvPr id="26" name="Text 24"/>
          <p:cNvSpPr/>
          <p:nvPr/>
        </p:nvSpPr>
        <p:spPr>
          <a:xfrm>
            <a:off x="1085850" y="3149474"/>
            <a:ext cx="11106150" cy="217170"/>
          </a:xfrm>
          <a:prstGeom prst="rect">
            <a:avLst/>
          </a:prstGeom>
          <a:noFill/>
          <a:ln/>
        </p:spPr>
        <p:txBody>
          <a:bodyPr wrap="none" lIns="0" tIns="0" rIns="0" bIns="0" rtlCol="0" anchor="t"/>
          <a:lstStyle/>
          <a:p>
            <a:pPr algn="l" indent="0" marL="0">
              <a:buNone/>
            </a:pPr>
            <a:r>
              <a:rPr lang="en-US" sz="1425" b="1" dirty="0">
                <a:solidFill>
                  <a:srgbClr val="1D1B1A"/>
                </a:solidFill>
                <a:latin typeface="Times New Roman" pitchFamily="34" charset="0"/>
                <a:ea typeface="SimSun" pitchFamily="34" charset="-122"/>
                <a:cs typeface="Times New Roman" pitchFamily="34" charset="-120"/>
              </a:rPr>
              <a:t>Data and tests</a:t>
            </a:r>
            <a:endParaRPr lang="en-US" sz="1425" dirty="0">
              <a:latin typeface="Times New Roman" pitchFamily="34" charset="0"/>
              <a:ea typeface="SimSun" pitchFamily="34" charset="-122"/>
              <a:cs typeface="Times New Roman" pitchFamily="34" charset="-120"/>
            </a:endParaRPr>
          </a:p>
        </p:txBody>
      </p:sp>
      <p:sp>
        <p:nvSpPr>
          <p:cNvPr id="27" name="Text 25"/>
          <p:cNvSpPr/>
          <p:nvPr/>
        </p:nvSpPr>
        <p:spPr>
          <a:xfrm>
            <a:off x="3181350" y="3168085"/>
            <a:ext cx="901065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Set metrics, run experiments</a:t>
            </a:r>
            <a:endParaRPr lang="en-US" sz="12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6838950" y="3168085"/>
            <a:ext cx="535305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A/B tested win-back before rollout</a:t>
            </a:r>
            <a:endParaRPr lang="en-US" sz="120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10302875" y="3178175"/>
            <a:ext cx="158750" cy="158750"/>
          </a:xfrm>
          <a:prstGeom prst="ellipse">
            <a:avLst/>
          </a:prstGeom>
          <a:noFill/>
          <a:ln w="14288">
            <a:solidFill>
              <a:srgbClr val="1D1B1A"/>
            </a:solidFill>
            <a:prstDash val="solid"/>
          </a:ln>
        </p:spPr>
      </p:sp>
      <p:sp>
        <p:nvSpPr>
          <p:cNvPr id="30" name="Shape 28"/>
          <p:cNvSpPr/>
          <p:nvPr/>
        </p:nvSpPr>
        <p:spPr>
          <a:xfrm>
            <a:off x="10358438" y="3241675"/>
            <a:ext cx="47625" cy="31750"/>
          </a:xfrm>
          <a:custGeom>
            <a:avLst/>
            <a:gdLst/>
            <a:ahLst/>
            <a:cxnLst/>
            <a:rect l="l" t="t" r="r" b="b"/>
            <a:pathLst>
              <a:path w="47625" h="31750">
                <a:moveTo>
                  <a:pt x="0" y="15875"/>
                </a:moveTo>
                <a:lnTo>
                  <a:pt x="15875" y="31750"/>
                </a:lnTo>
                <a:lnTo>
                  <a:pt x="47625" y="0"/>
                </a:lnTo>
              </a:path>
            </a:pathLst>
          </a:custGeom>
          <a:noFill/>
          <a:ln w="14288">
            <a:solidFill>
              <a:srgbClr val="1D1B1A"/>
            </a:solidFill>
            <a:prstDash val="solid"/>
          </a:ln>
        </p:spPr>
      </p:sp>
      <p:sp>
        <p:nvSpPr>
          <p:cNvPr id="31" name="Text 29"/>
          <p:cNvSpPr/>
          <p:nvPr/>
        </p:nvSpPr>
        <p:spPr>
          <a:xfrm>
            <a:off x="10553700" y="3168085"/>
            <a:ext cx="16383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Have</a:t>
            </a:r>
            <a:endParaRPr lang="en-US" sz="120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762000" y="4352925"/>
            <a:ext cx="10668000" cy="9525"/>
          </a:xfrm>
          <a:prstGeom prst="rect">
            <a:avLst/>
          </a:prstGeom>
          <a:solidFill>
            <a:srgbClr val="DCD6CE"/>
          </a:solidFill>
          <a:ln/>
        </p:spPr>
      </p:sp>
      <p:sp>
        <p:nvSpPr>
          <p:cNvPr id="33" name="Shape 31"/>
          <p:cNvSpPr/>
          <p:nvPr/>
        </p:nvSpPr>
        <p:spPr>
          <a:xfrm>
            <a:off x="779463" y="401716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3970">
            <a:solidFill>
              <a:srgbClr val="1D1B1A"/>
            </a:solidFill>
            <a:prstDash val="solid"/>
          </a:ln>
        </p:spPr>
      </p:sp>
      <p:sp>
        <p:nvSpPr>
          <p:cNvPr id="34" name="Shape 32"/>
          <p:cNvSpPr/>
          <p:nvPr/>
        </p:nvSpPr>
        <p:spPr>
          <a:xfrm>
            <a:off x="901700" y="3913511"/>
            <a:ext cx="26161" cy="67615"/>
          </a:xfrm>
          <a:custGeom>
            <a:avLst/>
            <a:gdLst/>
            <a:ahLst/>
            <a:cxnLst/>
            <a:rect l="l" t="t" r="r" b="b"/>
            <a:pathLst>
              <a:path w="26161" h="67615">
                <a:moveTo>
                  <a:pt x="0" y="0"/>
                </a:moveTo>
                <a:arcTo hR="34925" wR="34925" stAng="17072025" swAng="9055950"/>
              </a:path>
            </a:pathLst>
          </a:custGeom>
          <a:noFill/>
          <a:ln w="13970">
            <a:solidFill>
              <a:srgbClr val="1D1B1A"/>
            </a:solidFill>
            <a:prstDash val="solid"/>
          </a:ln>
        </p:spPr>
      </p:sp>
      <p:sp>
        <p:nvSpPr>
          <p:cNvPr id="35" name="Shape 33"/>
          <p:cNvSpPr/>
          <p:nvPr/>
        </p:nvSpPr>
        <p:spPr>
          <a:xfrm>
            <a:off x="927894" y="4018304"/>
            <a:ext cx="26194" cy="51252"/>
          </a:xfrm>
          <a:custGeom>
            <a:avLst/>
            <a:gdLst/>
            <a:ahLst/>
            <a:cxnLst/>
            <a:rect l="l" t="t" r="r" b="b"/>
            <a:pathLst>
              <a:path w="26194" h="51252">
                <a:moveTo>
                  <a:pt x="26194" y="51252"/>
                </a:moveTo>
                <a:lnTo>
                  <a:pt x="26194" y="33790"/>
                </a:lnTo>
                <a:arcTo hR="34925" wR="34925" stAng="21597436" swAng="-4528786"/>
              </a:path>
            </a:pathLst>
          </a:custGeom>
          <a:noFill/>
          <a:ln w="13970">
            <a:solidFill>
              <a:srgbClr val="1D1B1A"/>
            </a:solidFill>
            <a:prstDash val="solid"/>
          </a:ln>
        </p:spPr>
      </p:sp>
      <p:sp>
        <p:nvSpPr>
          <p:cNvPr id="36" name="Shape 34"/>
          <p:cNvSpPr/>
          <p:nvPr/>
        </p:nvSpPr>
        <p:spPr>
          <a:xfrm>
            <a:off x="805656" y="3912394"/>
            <a:ext cx="69850" cy="69850"/>
          </a:xfrm>
          <a:prstGeom prst="ellipse">
            <a:avLst/>
          </a:prstGeom>
          <a:noFill/>
          <a:ln w="13970">
            <a:solidFill>
              <a:srgbClr val="1D1B1A"/>
            </a:solidFill>
            <a:prstDash val="solid"/>
          </a:ln>
        </p:spPr>
      </p:sp>
      <p:sp>
        <p:nvSpPr>
          <p:cNvPr id="37" name="Text 35"/>
          <p:cNvSpPr/>
          <p:nvPr/>
        </p:nvSpPr>
        <p:spPr>
          <a:xfrm>
            <a:off x="1085850" y="3882899"/>
            <a:ext cx="11106150" cy="217170"/>
          </a:xfrm>
          <a:prstGeom prst="rect">
            <a:avLst/>
          </a:prstGeom>
          <a:noFill/>
          <a:ln/>
        </p:spPr>
        <p:txBody>
          <a:bodyPr wrap="none" lIns="0" tIns="0" rIns="0" bIns="0" rtlCol="0" anchor="t"/>
          <a:lstStyle/>
          <a:p>
            <a:pPr algn="l" indent="0" marL="0">
              <a:buNone/>
            </a:pPr>
            <a:r>
              <a:rPr lang="en-US" sz="1425" b="1" dirty="0">
                <a:solidFill>
                  <a:srgbClr val="1D1B1A"/>
                </a:solidFill>
                <a:latin typeface="Times New Roman" pitchFamily="34" charset="0"/>
                <a:ea typeface="SimSun" pitchFamily="34" charset="-122"/>
                <a:cs typeface="Times New Roman" pitchFamily="34" charset="-120"/>
              </a:rPr>
              <a:t>Cross-team work</a:t>
            </a:r>
            <a:endParaRPr lang="en-US" sz="1425" dirty="0">
              <a:latin typeface="Times New Roman" pitchFamily="34" charset="0"/>
              <a:ea typeface="SimSun" pitchFamily="34" charset="-122"/>
              <a:cs typeface="Times New Roman" pitchFamily="34" charset="-120"/>
            </a:endParaRPr>
          </a:p>
        </p:txBody>
      </p:sp>
      <p:sp>
        <p:nvSpPr>
          <p:cNvPr id="38" name="Text 36"/>
          <p:cNvSpPr/>
          <p:nvPr/>
        </p:nvSpPr>
        <p:spPr>
          <a:xfrm>
            <a:off x="3181350" y="3901510"/>
            <a:ext cx="901065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Align stores, IT, finance, marketing</a:t>
            </a:r>
            <a:endParaRPr lang="en-US" sz="12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6838950" y="3901510"/>
            <a:ext cx="535305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Led 4 teams on the top-up redesign</a:t>
            </a:r>
            <a:endParaRPr lang="en-US" sz="12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10302875" y="3911600"/>
            <a:ext cx="158750" cy="158750"/>
          </a:xfrm>
          <a:prstGeom prst="ellipse">
            <a:avLst/>
          </a:prstGeom>
          <a:noFill/>
          <a:ln w="14288">
            <a:solidFill>
              <a:srgbClr val="1D1B1A"/>
            </a:solidFill>
            <a:prstDash val="solid"/>
          </a:ln>
        </p:spPr>
      </p:sp>
      <p:sp>
        <p:nvSpPr>
          <p:cNvPr id="41" name="Shape 39"/>
          <p:cNvSpPr/>
          <p:nvPr/>
        </p:nvSpPr>
        <p:spPr>
          <a:xfrm>
            <a:off x="10358438" y="3975100"/>
            <a:ext cx="47625" cy="31750"/>
          </a:xfrm>
          <a:custGeom>
            <a:avLst/>
            <a:gdLst/>
            <a:ahLst/>
            <a:cxnLst/>
            <a:rect l="l" t="t" r="r" b="b"/>
            <a:pathLst>
              <a:path w="47625" h="31750">
                <a:moveTo>
                  <a:pt x="0" y="15875"/>
                </a:moveTo>
                <a:lnTo>
                  <a:pt x="15875" y="31750"/>
                </a:lnTo>
                <a:lnTo>
                  <a:pt x="47625" y="0"/>
                </a:lnTo>
              </a:path>
            </a:pathLst>
          </a:custGeom>
          <a:noFill/>
          <a:ln w="14288">
            <a:solidFill>
              <a:srgbClr val="1D1B1A"/>
            </a:solidFill>
            <a:prstDash val="solid"/>
          </a:ln>
        </p:spPr>
      </p:sp>
      <p:sp>
        <p:nvSpPr>
          <p:cNvPr id="42" name="Text 40"/>
          <p:cNvSpPr/>
          <p:nvPr/>
        </p:nvSpPr>
        <p:spPr>
          <a:xfrm>
            <a:off x="10553700" y="3901510"/>
            <a:ext cx="16383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Have</a:t>
            </a:r>
            <a:endParaRPr lang="en-US" sz="120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762000" y="5086350"/>
            <a:ext cx="10668000" cy="9525"/>
          </a:xfrm>
          <a:prstGeom prst="rect">
            <a:avLst/>
          </a:prstGeom>
          <a:solidFill>
            <a:srgbClr val="DCD6CE"/>
          </a:solidFill>
          <a:ln/>
        </p:spPr>
      </p:sp>
      <p:sp>
        <p:nvSpPr>
          <p:cNvPr id="44" name="Shape 42"/>
          <p:cNvSpPr/>
          <p:nvPr/>
        </p:nvSpPr>
        <p:spPr>
          <a:xfrm>
            <a:off x="796925" y="4637087"/>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3970">
            <a:solidFill>
              <a:srgbClr val="1D1B1A"/>
            </a:solidFill>
            <a:prstDash val="solid"/>
          </a:ln>
        </p:spPr>
      </p:sp>
      <p:sp>
        <p:nvSpPr>
          <p:cNvPr id="45" name="Shape 43"/>
          <p:cNvSpPr/>
          <p:nvPr/>
        </p:nvSpPr>
        <p:spPr>
          <a:xfrm>
            <a:off x="884238" y="4637088"/>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3970">
            <a:solidFill>
              <a:srgbClr val="1D1B1A"/>
            </a:solidFill>
            <a:prstDash val="solid"/>
          </a:ln>
        </p:spPr>
      </p:sp>
      <p:sp>
        <p:nvSpPr>
          <p:cNvPr id="46" name="Shape 44"/>
          <p:cNvSpPr/>
          <p:nvPr/>
        </p:nvSpPr>
        <p:spPr>
          <a:xfrm>
            <a:off x="831850" y="4698206"/>
            <a:ext cx="17463" cy="6548"/>
          </a:xfrm>
          <a:custGeom>
            <a:avLst/>
            <a:gdLst/>
            <a:ahLst/>
            <a:cxnLst/>
            <a:rect l="l" t="t" r="r" b="b"/>
            <a:pathLst>
              <a:path w="17463" h="6548">
                <a:moveTo>
                  <a:pt x="17463" y="0"/>
                </a:moveTo>
                <a:lnTo>
                  <a:pt x="0" y="0"/>
                </a:lnTo>
              </a:path>
            </a:pathLst>
          </a:custGeom>
          <a:noFill/>
          <a:ln w="13970">
            <a:solidFill>
              <a:srgbClr val="1D1B1A"/>
            </a:solidFill>
            <a:prstDash val="solid"/>
          </a:ln>
        </p:spPr>
      </p:sp>
      <p:sp>
        <p:nvSpPr>
          <p:cNvPr id="47" name="Shape 45"/>
          <p:cNvSpPr/>
          <p:nvPr/>
        </p:nvSpPr>
        <p:spPr>
          <a:xfrm>
            <a:off x="831850" y="4733131"/>
            <a:ext cx="69850" cy="6548"/>
          </a:xfrm>
          <a:custGeom>
            <a:avLst/>
            <a:gdLst/>
            <a:ahLst/>
            <a:cxnLst/>
            <a:rect l="l" t="t" r="r" b="b"/>
            <a:pathLst>
              <a:path w="69850" h="6548">
                <a:moveTo>
                  <a:pt x="69850" y="0"/>
                </a:moveTo>
                <a:lnTo>
                  <a:pt x="0" y="0"/>
                </a:lnTo>
              </a:path>
            </a:pathLst>
          </a:custGeom>
          <a:noFill/>
          <a:ln w="13970">
            <a:solidFill>
              <a:srgbClr val="1D1B1A"/>
            </a:solidFill>
            <a:prstDash val="solid"/>
          </a:ln>
        </p:spPr>
      </p:sp>
      <p:sp>
        <p:nvSpPr>
          <p:cNvPr id="48" name="Shape 46"/>
          <p:cNvSpPr/>
          <p:nvPr/>
        </p:nvSpPr>
        <p:spPr>
          <a:xfrm>
            <a:off x="831850" y="4768056"/>
            <a:ext cx="69850" cy="6548"/>
          </a:xfrm>
          <a:custGeom>
            <a:avLst/>
            <a:gdLst/>
            <a:ahLst/>
            <a:cxnLst/>
            <a:rect l="l" t="t" r="r" b="b"/>
            <a:pathLst>
              <a:path w="69850" h="6548">
                <a:moveTo>
                  <a:pt x="69850" y="0"/>
                </a:moveTo>
                <a:lnTo>
                  <a:pt x="0" y="0"/>
                </a:lnTo>
              </a:path>
            </a:pathLst>
          </a:custGeom>
          <a:noFill/>
          <a:ln w="13970">
            <a:solidFill>
              <a:srgbClr val="1D1B1A"/>
            </a:solidFill>
            <a:prstDash val="solid"/>
          </a:ln>
        </p:spPr>
      </p:sp>
      <p:sp>
        <p:nvSpPr>
          <p:cNvPr id="49" name="Text 47"/>
          <p:cNvSpPr/>
          <p:nvPr/>
        </p:nvSpPr>
        <p:spPr>
          <a:xfrm>
            <a:off x="1085850" y="4616324"/>
            <a:ext cx="11106150" cy="217170"/>
          </a:xfrm>
          <a:prstGeom prst="rect">
            <a:avLst/>
          </a:prstGeom>
          <a:noFill/>
          <a:ln/>
        </p:spPr>
        <p:txBody>
          <a:bodyPr wrap="none" lIns="0" tIns="0" rIns="0" bIns="0" rtlCol="0" anchor="t"/>
          <a:lstStyle/>
          <a:p>
            <a:pPr algn="l" indent="0" marL="0">
              <a:buNone/>
            </a:pPr>
            <a:r>
              <a:rPr lang="en-US" sz="1425" b="1" dirty="0">
                <a:solidFill>
                  <a:srgbClr val="1D1B1A"/>
                </a:solidFill>
                <a:latin typeface="Times New Roman" pitchFamily="34" charset="0"/>
                <a:ea typeface="SimSun" pitchFamily="34" charset="-122"/>
                <a:cs typeface="Times New Roman" pitchFamily="34" charset="-120"/>
              </a:rPr>
              <a:t>Specs with dev</a:t>
            </a:r>
            <a:endParaRPr lang="en-US" sz="1425" dirty="0">
              <a:latin typeface="Times New Roman" pitchFamily="34" charset="0"/>
              <a:ea typeface="SimSun" pitchFamily="34" charset="-122"/>
              <a:cs typeface="Times New Roman" pitchFamily="34" charset="-120"/>
            </a:endParaRPr>
          </a:p>
        </p:txBody>
      </p:sp>
      <p:sp>
        <p:nvSpPr>
          <p:cNvPr id="50" name="Text 48"/>
          <p:cNvSpPr/>
          <p:nvPr/>
        </p:nvSpPr>
        <p:spPr>
          <a:xfrm>
            <a:off x="3181350" y="4634935"/>
            <a:ext cx="901065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Write specs, see a sprint through</a:t>
            </a:r>
            <a:endParaRPr lang="en-US" sz="1200" dirty="0">
              <a:latin typeface="Microsoft YaHei UI" pitchFamily="34" charset="0"/>
              <a:ea typeface="Microsoft YaHei" pitchFamily="34" charset="-122"/>
              <a:cs typeface="Microsoft YaHei UI" pitchFamily="34" charset="-120"/>
            </a:endParaRPr>
          </a:p>
        </p:txBody>
      </p:sp>
      <p:sp>
        <p:nvSpPr>
          <p:cNvPr id="51" name="Text 49"/>
          <p:cNvSpPr/>
          <p:nvPr/>
        </p:nvSpPr>
        <p:spPr>
          <a:xfrm>
            <a:off x="6838950" y="4634935"/>
            <a:ext cx="535305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Wrote 3 specs, never ran a full sprint</a:t>
            </a:r>
            <a:endParaRPr lang="en-US" sz="120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10367169" y="4645024"/>
            <a:ext cx="30162" cy="5953"/>
          </a:xfrm>
          <a:custGeom>
            <a:avLst/>
            <a:gdLst/>
            <a:ahLst/>
            <a:cxnLst/>
            <a:rect l="l" t="t" r="r" b="b"/>
            <a:pathLst>
              <a:path w="30162" h="5953">
                <a:moveTo>
                  <a:pt x="0" y="1446"/>
                </a:moveTo>
                <a:arcTo hR="79375" wR="79375" stAng="15542833" swAng="1314334"/>
              </a:path>
            </a:pathLst>
          </a:custGeom>
          <a:noFill/>
          <a:ln w="14288">
            <a:solidFill>
              <a:srgbClr val="6B655E"/>
            </a:solidFill>
            <a:prstDash val="solid"/>
          </a:ln>
        </p:spPr>
      </p:sp>
      <p:sp>
        <p:nvSpPr>
          <p:cNvPr id="53" name="Shape 51"/>
          <p:cNvSpPr/>
          <p:nvPr/>
        </p:nvSpPr>
        <p:spPr>
          <a:xfrm>
            <a:off x="10367169" y="4802330"/>
            <a:ext cx="30162" cy="5953"/>
          </a:xfrm>
          <a:custGeom>
            <a:avLst/>
            <a:gdLst/>
            <a:ahLst/>
            <a:cxnLst/>
            <a:rect l="l" t="t" r="r" b="b"/>
            <a:pathLst>
              <a:path w="30162" h="5953">
                <a:moveTo>
                  <a:pt x="30162" y="0"/>
                </a:moveTo>
                <a:arcTo hR="79375" wR="79375" stAng="4742833" swAng="1314334"/>
              </a:path>
            </a:pathLst>
          </a:custGeom>
          <a:noFill/>
          <a:ln w="14288">
            <a:solidFill>
              <a:srgbClr val="6B655E"/>
            </a:solidFill>
            <a:prstDash val="solid"/>
          </a:ln>
        </p:spPr>
      </p:sp>
      <p:sp>
        <p:nvSpPr>
          <p:cNvPr id="54" name="Shape 52"/>
          <p:cNvSpPr/>
          <p:nvPr/>
        </p:nvSpPr>
        <p:spPr>
          <a:xfrm>
            <a:off x="10426771" y="4658685"/>
            <a:ext cx="21352" cy="21431"/>
          </a:xfrm>
          <a:custGeom>
            <a:avLst/>
            <a:gdLst/>
            <a:ahLst/>
            <a:cxnLst/>
            <a:rect l="l" t="t" r="r" b="b"/>
            <a:pathLst>
              <a:path w="21352" h="21431">
                <a:moveTo>
                  <a:pt x="0" y="0"/>
                </a:moveTo>
                <a:arcTo hR="79375" wR="79375" stAng="18247230" swAng="1318295"/>
              </a:path>
            </a:pathLst>
          </a:custGeom>
          <a:noFill/>
          <a:ln w="14288">
            <a:solidFill>
              <a:srgbClr val="6B655E"/>
            </a:solidFill>
            <a:prstDash val="solid"/>
          </a:ln>
        </p:spPr>
      </p:sp>
      <p:sp>
        <p:nvSpPr>
          <p:cNvPr id="55" name="Shape 53"/>
          <p:cNvSpPr/>
          <p:nvPr/>
        </p:nvSpPr>
        <p:spPr>
          <a:xfrm>
            <a:off x="10302874" y="4709319"/>
            <a:ext cx="5953" cy="30162"/>
          </a:xfrm>
          <a:custGeom>
            <a:avLst/>
            <a:gdLst/>
            <a:ahLst/>
            <a:cxnLst/>
            <a:rect l="l" t="t" r="r" b="b"/>
            <a:pathLst>
              <a:path w="5953" h="30162">
                <a:moveTo>
                  <a:pt x="1446" y="30162"/>
                </a:moveTo>
                <a:arcTo hR="79375" wR="79375" stAng="10142833" swAng="1314334"/>
              </a:path>
            </a:pathLst>
          </a:custGeom>
          <a:noFill/>
          <a:ln w="14288">
            <a:solidFill>
              <a:srgbClr val="6B655E"/>
            </a:solidFill>
            <a:prstDash val="solid"/>
          </a:ln>
        </p:spPr>
      </p:sp>
      <p:sp>
        <p:nvSpPr>
          <p:cNvPr id="56" name="Shape 54"/>
          <p:cNvSpPr/>
          <p:nvPr/>
        </p:nvSpPr>
        <p:spPr>
          <a:xfrm>
            <a:off x="10426533" y="4768921"/>
            <a:ext cx="21431" cy="21352"/>
          </a:xfrm>
          <a:custGeom>
            <a:avLst/>
            <a:gdLst/>
            <a:ahLst/>
            <a:cxnLst/>
            <a:rect l="l" t="t" r="r" b="b"/>
            <a:pathLst>
              <a:path w="21431" h="21352">
                <a:moveTo>
                  <a:pt x="21431" y="0"/>
                </a:moveTo>
                <a:arcTo hR="79375" wR="79375" stAng="2047230" swAng="1318295"/>
              </a:path>
            </a:pathLst>
          </a:custGeom>
          <a:noFill/>
          <a:ln w="14288">
            <a:solidFill>
              <a:srgbClr val="6B655E"/>
            </a:solidFill>
            <a:prstDash val="solid"/>
          </a:ln>
        </p:spPr>
      </p:sp>
      <p:sp>
        <p:nvSpPr>
          <p:cNvPr id="57" name="Shape 55"/>
          <p:cNvSpPr/>
          <p:nvPr/>
        </p:nvSpPr>
        <p:spPr>
          <a:xfrm>
            <a:off x="10460180" y="4709319"/>
            <a:ext cx="5953" cy="30162"/>
          </a:xfrm>
          <a:custGeom>
            <a:avLst/>
            <a:gdLst/>
            <a:ahLst/>
            <a:cxnLst/>
            <a:rect l="l" t="t" r="r" b="b"/>
            <a:pathLst>
              <a:path w="5953" h="30162">
                <a:moveTo>
                  <a:pt x="0" y="0"/>
                </a:moveTo>
                <a:arcTo hR="79375" wR="79375" stAng="20942833" swAng="1314334"/>
              </a:path>
            </a:pathLst>
          </a:custGeom>
          <a:noFill/>
          <a:ln w="14288">
            <a:solidFill>
              <a:srgbClr val="6B655E"/>
            </a:solidFill>
            <a:prstDash val="solid"/>
          </a:ln>
        </p:spPr>
      </p:sp>
      <p:sp>
        <p:nvSpPr>
          <p:cNvPr id="58" name="Shape 56"/>
          <p:cNvSpPr/>
          <p:nvPr/>
        </p:nvSpPr>
        <p:spPr>
          <a:xfrm>
            <a:off x="10316535" y="4658527"/>
            <a:ext cx="21431" cy="21352"/>
          </a:xfrm>
          <a:custGeom>
            <a:avLst/>
            <a:gdLst/>
            <a:ahLst/>
            <a:cxnLst/>
            <a:rect l="l" t="t" r="r" b="b"/>
            <a:pathLst>
              <a:path w="21431" h="21352">
                <a:moveTo>
                  <a:pt x="0" y="21352"/>
                </a:moveTo>
                <a:arcTo hR="79375" wR="79375" stAng="12847230" swAng="1318295"/>
              </a:path>
            </a:pathLst>
          </a:custGeom>
          <a:noFill/>
          <a:ln w="14288">
            <a:solidFill>
              <a:srgbClr val="6B655E"/>
            </a:solidFill>
            <a:prstDash val="solid"/>
          </a:ln>
        </p:spPr>
      </p:sp>
      <p:sp>
        <p:nvSpPr>
          <p:cNvPr id="59" name="Shape 57"/>
          <p:cNvSpPr/>
          <p:nvPr/>
        </p:nvSpPr>
        <p:spPr>
          <a:xfrm>
            <a:off x="10316377" y="4768683"/>
            <a:ext cx="21352" cy="21431"/>
          </a:xfrm>
          <a:custGeom>
            <a:avLst/>
            <a:gdLst/>
            <a:ahLst/>
            <a:cxnLst/>
            <a:rect l="l" t="t" r="r" b="b"/>
            <a:pathLst>
              <a:path w="21352" h="21431">
                <a:moveTo>
                  <a:pt x="21352" y="21431"/>
                </a:moveTo>
                <a:arcTo hR="79375" wR="79375" stAng="7447230" swAng="1318295"/>
              </a:path>
            </a:pathLst>
          </a:custGeom>
          <a:noFill/>
          <a:ln w="14288">
            <a:solidFill>
              <a:srgbClr val="6B655E"/>
            </a:solidFill>
            <a:prstDash val="solid"/>
          </a:ln>
        </p:spPr>
      </p:sp>
      <p:sp>
        <p:nvSpPr>
          <p:cNvPr id="60" name="Text 58"/>
          <p:cNvSpPr/>
          <p:nvPr/>
        </p:nvSpPr>
        <p:spPr>
          <a:xfrm>
            <a:off x="10553700" y="4634935"/>
            <a:ext cx="1638300" cy="182880"/>
          </a:xfrm>
          <a:prstGeom prst="rect">
            <a:avLst/>
          </a:prstGeom>
          <a:noFill/>
          <a:ln/>
        </p:spPr>
        <p:txBody>
          <a:bodyPr wrap="none" lIns="0" tIns="0" rIns="0" bIns="0" rtlCol="0" anchor="t"/>
          <a:lstStyle/>
          <a:p>
            <a:pPr algn="l" indent="0" marL="0">
              <a:buNone/>
            </a:pPr>
            <a:r>
              <a:rPr lang="en-US" sz="1200" dirty="0">
                <a:solidFill>
                  <a:srgbClr val="6B655E"/>
                </a:solidFill>
                <a:latin typeface="Microsoft YaHei UI" pitchFamily="34" charset="0"/>
                <a:ea typeface="Microsoft YaHei" pitchFamily="34" charset="-122"/>
                <a:cs typeface="Microsoft YaHei UI" pitchFamily="34" charset="-120"/>
              </a:rPr>
              <a:t>Build</a:t>
            </a:r>
            <a:endParaRPr lang="en-US" sz="120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609600" y="5095875"/>
            <a:ext cx="10972800" cy="723900"/>
          </a:xfrm>
          <a:prstGeom prst="rect">
            <a:avLst/>
          </a:prstGeom>
          <a:solidFill>
            <a:srgbClr val="F3EEF2"/>
          </a:solidFill>
          <a:ln/>
        </p:spPr>
      </p:sp>
      <p:sp>
        <p:nvSpPr>
          <p:cNvPr id="62" name="Shape 60"/>
          <p:cNvSpPr/>
          <p:nvPr/>
        </p:nvSpPr>
        <p:spPr>
          <a:xfrm>
            <a:off x="609600" y="5819775"/>
            <a:ext cx="10972800" cy="9525"/>
          </a:xfrm>
          <a:prstGeom prst="rect">
            <a:avLst/>
          </a:prstGeom>
          <a:solidFill>
            <a:srgbClr val="DCD6CE"/>
          </a:solidFill>
          <a:ln/>
        </p:spPr>
      </p:sp>
      <p:sp>
        <p:nvSpPr>
          <p:cNvPr id="63" name="Shape 61"/>
          <p:cNvSpPr/>
          <p:nvPr/>
        </p:nvSpPr>
        <p:spPr>
          <a:xfrm>
            <a:off x="788194" y="5381305"/>
            <a:ext cx="157163" cy="153049"/>
          </a:xfrm>
          <a:custGeom>
            <a:avLst/>
            <a:gdLst/>
            <a:ahLst/>
            <a:cxnLst/>
            <a:rect l="l" t="t" r="r" b="b"/>
            <a:pathLst>
              <a:path w="157163" h="153049">
                <a:moveTo>
                  <a:pt x="96969" y="20230"/>
                </a:moveTo>
                <a:arcTo hR="17463" wR="17463" stAng="6993082" swAng="-3186164"/>
                <a:lnTo>
                  <a:pt x="144528" y="4252"/>
                </a:lnTo>
                <a:arcTo hR="8731" wR="8731" stAng="14606914" swAng="6998128"/>
                <a:lnTo>
                  <a:pt x="157163" y="123520"/>
                </a:lnTo>
                <a:arcTo hR="8731" wR="8731" stAng="1836" swAng="3805083"/>
                <a:lnTo>
                  <a:pt x="112581" y="151207"/>
                </a:lnTo>
                <a:arcTo hR="17463" wR="17463" stAng="3806918" swAng="3186164"/>
                <a:lnTo>
                  <a:pt x="60193" y="132819"/>
                </a:lnTo>
                <a:arcTo hR="17463" wR="17463" stAng="17793082" swAng="-3186164"/>
                <a:lnTo>
                  <a:pt x="12634" y="148797"/>
                </a:lnTo>
                <a:arcTo hR="8731" wR="8731" stAng="3806906" swAng="7001577"/>
                <a:lnTo>
                  <a:pt x="0" y="29528"/>
                </a:lnTo>
                <a:arcTo hR="8731" wR="8731" stAng="10801836" swAng="3805083"/>
                <a:lnTo>
                  <a:pt x="44582" y="1842"/>
                </a:lnTo>
                <a:arcTo hR="17463" wR="17463" stAng="14606918" swAng="3186164"/>
                <a:close/>
              </a:path>
            </a:pathLst>
          </a:custGeom>
          <a:noFill/>
          <a:ln w="13970">
            <a:solidFill>
              <a:srgbClr val="6E2C57"/>
            </a:solidFill>
            <a:prstDash val="solid"/>
          </a:ln>
        </p:spPr>
      </p:sp>
      <p:sp>
        <p:nvSpPr>
          <p:cNvPr id="64" name="Shape 62"/>
          <p:cNvSpPr/>
          <p:nvPr/>
        </p:nvSpPr>
        <p:spPr>
          <a:xfrm>
            <a:off x="892969" y="5403377"/>
            <a:ext cx="6548" cy="130969"/>
          </a:xfrm>
          <a:custGeom>
            <a:avLst/>
            <a:gdLst/>
            <a:ahLst/>
            <a:cxnLst/>
            <a:rect l="l" t="t" r="r" b="b"/>
            <a:pathLst>
              <a:path w="6548" h="130969">
                <a:moveTo>
                  <a:pt x="0" y="0"/>
                </a:moveTo>
                <a:lnTo>
                  <a:pt x="0" y="130969"/>
                </a:lnTo>
              </a:path>
            </a:pathLst>
          </a:custGeom>
          <a:noFill/>
          <a:ln w="13970">
            <a:solidFill>
              <a:srgbClr val="6E2C57"/>
            </a:solidFill>
            <a:prstDash val="solid"/>
          </a:ln>
        </p:spPr>
      </p:sp>
      <p:sp>
        <p:nvSpPr>
          <p:cNvPr id="65" name="Shape 63"/>
          <p:cNvSpPr/>
          <p:nvPr/>
        </p:nvSpPr>
        <p:spPr>
          <a:xfrm>
            <a:off x="840581" y="5381304"/>
            <a:ext cx="6548" cy="130969"/>
          </a:xfrm>
          <a:custGeom>
            <a:avLst/>
            <a:gdLst/>
            <a:ahLst/>
            <a:cxnLst/>
            <a:rect l="l" t="t" r="r" b="b"/>
            <a:pathLst>
              <a:path w="6548" h="130969">
                <a:moveTo>
                  <a:pt x="0" y="0"/>
                </a:moveTo>
                <a:lnTo>
                  <a:pt x="0" y="130969"/>
                </a:lnTo>
              </a:path>
            </a:pathLst>
          </a:custGeom>
          <a:noFill/>
          <a:ln w="13970">
            <a:solidFill>
              <a:srgbClr val="6E2C57"/>
            </a:solidFill>
            <a:prstDash val="solid"/>
          </a:ln>
        </p:spPr>
      </p:sp>
      <p:sp>
        <p:nvSpPr>
          <p:cNvPr id="66" name="Text 64"/>
          <p:cNvSpPr/>
          <p:nvPr/>
        </p:nvSpPr>
        <p:spPr>
          <a:xfrm>
            <a:off x="1085850" y="5349749"/>
            <a:ext cx="11106150" cy="217170"/>
          </a:xfrm>
          <a:prstGeom prst="rect">
            <a:avLst/>
          </a:prstGeom>
          <a:noFill/>
          <a:ln/>
        </p:spPr>
        <p:txBody>
          <a:bodyPr wrap="none" lIns="0" tIns="0" rIns="0" bIns="0" rtlCol="0" anchor="t"/>
          <a:lstStyle/>
          <a:p>
            <a:pPr algn="l" indent="0" marL="0">
              <a:buNone/>
            </a:pPr>
            <a:r>
              <a:rPr lang="en-US" sz="1425" b="1" dirty="0">
                <a:solidFill>
                  <a:srgbClr val="1D1B1A"/>
                </a:solidFill>
                <a:latin typeface="Times New Roman" pitchFamily="34" charset="0"/>
                <a:ea typeface="SimSun" pitchFamily="34" charset="-122"/>
                <a:cs typeface="Times New Roman" pitchFamily="34" charset="-120"/>
              </a:rPr>
              <a:t>Roadmapping</a:t>
            </a:r>
            <a:endParaRPr lang="en-US" sz="1425" dirty="0">
              <a:latin typeface="Times New Roman" pitchFamily="34" charset="0"/>
              <a:ea typeface="SimSun" pitchFamily="34" charset="-122"/>
              <a:cs typeface="Times New Roman" pitchFamily="34" charset="-120"/>
            </a:endParaRPr>
          </a:p>
        </p:txBody>
      </p:sp>
      <p:sp>
        <p:nvSpPr>
          <p:cNvPr id="67" name="Text 65"/>
          <p:cNvSpPr/>
          <p:nvPr/>
        </p:nvSpPr>
        <p:spPr>
          <a:xfrm>
            <a:off x="3181350" y="5368360"/>
            <a:ext cx="9010650" cy="182880"/>
          </a:xfrm>
          <a:prstGeom prst="rect">
            <a:avLst/>
          </a:prstGeom>
          <a:noFill/>
          <a:ln/>
        </p:spPr>
        <p:txBody>
          <a:bodyPr wrap="none" lIns="0" tIns="0" rIns="0" bIns="0" rtlCol="0" anchor="t"/>
          <a:lstStyle/>
          <a:p>
            <a:pPr algn="l" indent="0" marL="0">
              <a:buNone/>
            </a:pPr>
            <a:r>
              <a:rPr lang="en-US" sz="1200" dirty="0">
                <a:solidFill>
                  <a:srgbClr val="494541"/>
                </a:solidFill>
                <a:latin typeface="Microsoft YaHei UI" pitchFamily="34" charset="0"/>
                <a:ea typeface="Microsoft YaHei" pitchFamily="34" charset="-122"/>
                <a:cs typeface="Microsoft YaHei UI" pitchFamily="34" charset="-120"/>
              </a:rPr>
              <a:t>Own a six-month roadmap</a:t>
            </a:r>
            <a:endParaRPr lang="en-US" sz="1200" dirty="0">
              <a:latin typeface="Microsoft YaHei UI" pitchFamily="34" charset="0"/>
              <a:ea typeface="Microsoft YaHei" pitchFamily="34" charset="-122"/>
              <a:cs typeface="Microsoft YaHei UI" pitchFamily="34" charset="-120"/>
            </a:endParaRPr>
          </a:p>
        </p:txBody>
      </p:sp>
      <p:sp>
        <p:nvSpPr>
          <p:cNvPr id="68" name="Text 66"/>
          <p:cNvSpPr/>
          <p:nvPr/>
        </p:nvSpPr>
        <p:spPr>
          <a:xfrm>
            <a:off x="6838950" y="5368360"/>
            <a:ext cx="5353050" cy="182880"/>
          </a:xfrm>
          <a:prstGeom prst="rect">
            <a:avLst/>
          </a:prstGeom>
          <a:noFill/>
          <a:ln/>
        </p:spPr>
        <p:txBody>
          <a:bodyPr wrap="none" lIns="0" tIns="0" rIns="0" bIns="0" rtlCol="0" anchor="t"/>
          <a:lstStyle/>
          <a:p>
            <a:pPr algn="l" indent="0" marL="0">
              <a:buNone/>
            </a:pPr>
            <a:r>
              <a:rPr lang="en-US" sz="1200" b="1" dirty="0">
                <a:solidFill>
                  <a:srgbClr val="6E2C57"/>
                </a:solidFill>
                <a:latin typeface="Microsoft YaHei UI" pitchFamily="34" charset="0"/>
                <a:ea typeface="Microsoft YaHei" pitchFamily="34" charset="-122"/>
                <a:cs typeface="Microsoft YaHei UI" pitchFamily="34" charset="-120"/>
              </a:rPr>
              <a:t>Never owned a roadmap past six months</a:t>
            </a:r>
            <a:endParaRPr lang="en-US" sz="1200" dirty="0">
              <a:latin typeface="Microsoft YaHei UI" pitchFamily="34" charset="0"/>
              <a:ea typeface="Microsoft YaHei" pitchFamily="34" charset="-122"/>
              <a:cs typeface="Microsoft YaHei UI" pitchFamily="34" charset="-120"/>
            </a:endParaRPr>
          </a:p>
        </p:txBody>
      </p:sp>
      <p:sp>
        <p:nvSpPr>
          <p:cNvPr id="69" name="Shape 67"/>
          <p:cNvSpPr/>
          <p:nvPr/>
        </p:nvSpPr>
        <p:spPr>
          <a:xfrm>
            <a:off x="10367169" y="5378449"/>
            <a:ext cx="30162" cy="5953"/>
          </a:xfrm>
          <a:custGeom>
            <a:avLst/>
            <a:gdLst/>
            <a:ahLst/>
            <a:cxnLst/>
            <a:rect l="l" t="t" r="r" b="b"/>
            <a:pathLst>
              <a:path w="30162" h="5953">
                <a:moveTo>
                  <a:pt x="0" y="1446"/>
                </a:moveTo>
                <a:arcTo hR="79375" wR="79375" stAng="15542833" swAng="1314334"/>
              </a:path>
            </a:pathLst>
          </a:custGeom>
          <a:noFill/>
          <a:ln w="14288">
            <a:solidFill>
              <a:srgbClr val="6E2C57"/>
            </a:solidFill>
            <a:prstDash val="solid"/>
          </a:ln>
        </p:spPr>
      </p:sp>
      <p:sp>
        <p:nvSpPr>
          <p:cNvPr id="70" name="Shape 68"/>
          <p:cNvSpPr/>
          <p:nvPr/>
        </p:nvSpPr>
        <p:spPr>
          <a:xfrm>
            <a:off x="10367169" y="5535755"/>
            <a:ext cx="30162" cy="5953"/>
          </a:xfrm>
          <a:custGeom>
            <a:avLst/>
            <a:gdLst/>
            <a:ahLst/>
            <a:cxnLst/>
            <a:rect l="l" t="t" r="r" b="b"/>
            <a:pathLst>
              <a:path w="30162" h="5953">
                <a:moveTo>
                  <a:pt x="30162" y="0"/>
                </a:moveTo>
                <a:arcTo hR="79375" wR="79375" stAng="4742833" swAng="1314334"/>
              </a:path>
            </a:pathLst>
          </a:custGeom>
          <a:noFill/>
          <a:ln w="14288">
            <a:solidFill>
              <a:srgbClr val="6E2C57"/>
            </a:solidFill>
            <a:prstDash val="solid"/>
          </a:ln>
        </p:spPr>
      </p:sp>
      <p:sp>
        <p:nvSpPr>
          <p:cNvPr id="71" name="Shape 69"/>
          <p:cNvSpPr/>
          <p:nvPr/>
        </p:nvSpPr>
        <p:spPr>
          <a:xfrm>
            <a:off x="10426771" y="5392110"/>
            <a:ext cx="21352" cy="21431"/>
          </a:xfrm>
          <a:custGeom>
            <a:avLst/>
            <a:gdLst/>
            <a:ahLst/>
            <a:cxnLst/>
            <a:rect l="l" t="t" r="r" b="b"/>
            <a:pathLst>
              <a:path w="21352" h="21431">
                <a:moveTo>
                  <a:pt x="0" y="0"/>
                </a:moveTo>
                <a:arcTo hR="79375" wR="79375" stAng="18247230" swAng="1318295"/>
              </a:path>
            </a:pathLst>
          </a:custGeom>
          <a:noFill/>
          <a:ln w="14288">
            <a:solidFill>
              <a:srgbClr val="6E2C57"/>
            </a:solidFill>
            <a:prstDash val="solid"/>
          </a:ln>
        </p:spPr>
      </p:sp>
      <p:sp>
        <p:nvSpPr>
          <p:cNvPr id="72" name="Shape 70"/>
          <p:cNvSpPr/>
          <p:nvPr/>
        </p:nvSpPr>
        <p:spPr>
          <a:xfrm>
            <a:off x="10302874" y="5442744"/>
            <a:ext cx="5953" cy="30162"/>
          </a:xfrm>
          <a:custGeom>
            <a:avLst/>
            <a:gdLst/>
            <a:ahLst/>
            <a:cxnLst/>
            <a:rect l="l" t="t" r="r" b="b"/>
            <a:pathLst>
              <a:path w="5953" h="30162">
                <a:moveTo>
                  <a:pt x="1446" y="30162"/>
                </a:moveTo>
                <a:arcTo hR="79375" wR="79375" stAng="10142833" swAng="1314334"/>
              </a:path>
            </a:pathLst>
          </a:custGeom>
          <a:noFill/>
          <a:ln w="14288">
            <a:solidFill>
              <a:srgbClr val="6E2C57"/>
            </a:solidFill>
            <a:prstDash val="solid"/>
          </a:ln>
        </p:spPr>
      </p:sp>
      <p:sp>
        <p:nvSpPr>
          <p:cNvPr id="73" name="Shape 71"/>
          <p:cNvSpPr/>
          <p:nvPr/>
        </p:nvSpPr>
        <p:spPr>
          <a:xfrm>
            <a:off x="10426533" y="5502346"/>
            <a:ext cx="21431" cy="21352"/>
          </a:xfrm>
          <a:custGeom>
            <a:avLst/>
            <a:gdLst/>
            <a:ahLst/>
            <a:cxnLst/>
            <a:rect l="l" t="t" r="r" b="b"/>
            <a:pathLst>
              <a:path w="21431" h="21352">
                <a:moveTo>
                  <a:pt x="21431" y="0"/>
                </a:moveTo>
                <a:arcTo hR="79375" wR="79375" stAng="2047230" swAng="1318295"/>
              </a:path>
            </a:pathLst>
          </a:custGeom>
          <a:noFill/>
          <a:ln w="14288">
            <a:solidFill>
              <a:srgbClr val="6E2C57"/>
            </a:solidFill>
            <a:prstDash val="solid"/>
          </a:ln>
        </p:spPr>
      </p:sp>
      <p:sp>
        <p:nvSpPr>
          <p:cNvPr id="74" name="Shape 72"/>
          <p:cNvSpPr/>
          <p:nvPr/>
        </p:nvSpPr>
        <p:spPr>
          <a:xfrm>
            <a:off x="10460180" y="5442744"/>
            <a:ext cx="5953" cy="30162"/>
          </a:xfrm>
          <a:custGeom>
            <a:avLst/>
            <a:gdLst/>
            <a:ahLst/>
            <a:cxnLst/>
            <a:rect l="l" t="t" r="r" b="b"/>
            <a:pathLst>
              <a:path w="5953" h="30162">
                <a:moveTo>
                  <a:pt x="0" y="0"/>
                </a:moveTo>
                <a:arcTo hR="79375" wR="79375" stAng="20942833" swAng="1314334"/>
              </a:path>
            </a:pathLst>
          </a:custGeom>
          <a:noFill/>
          <a:ln w="14288">
            <a:solidFill>
              <a:srgbClr val="6E2C57"/>
            </a:solidFill>
            <a:prstDash val="solid"/>
          </a:ln>
        </p:spPr>
      </p:sp>
      <p:sp>
        <p:nvSpPr>
          <p:cNvPr id="75" name="Shape 73"/>
          <p:cNvSpPr/>
          <p:nvPr/>
        </p:nvSpPr>
        <p:spPr>
          <a:xfrm>
            <a:off x="10316535" y="5391952"/>
            <a:ext cx="21431" cy="21352"/>
          </a:xfrm>
          <a:custGeom>
            <a:avLst/>
            <a:gdLst/>
            <a:ahLst/>
            <a:cxnLst/>
            <a:rect l="l" t="t" r="r" b="b"/>
            <a:pathLst>
              <a:path w="21431" h="21352">
                <a:moveTo>
                  <a:pt x="0" y="21352"/>
                </a:moveTo>
                <a:arcTo hR="79375" wR="79375" stAng="12847230" swAng="1318295"/>
              </a:path>
            </a:pathLst>
          </a:custGeom>
          <a:noFill/>
          <a:ln w="14288">
            <a:solidFill>
              <a:srgbClr val="6E2C57"/>
            </a:solidFill>
            <a:prstDash val="solid"/>
          </a:ln>
        </p:spPr>
      </p:sp>
      <p:sp>
        <p:nvSpPr>
          <p:cNvPr id="76" name="Shape 74"/>
          <p:cNvSpPr/>
          <p:nvPr/>
        </p:nvSpPr>
        <p:spPr>
          <a:xfrm>
            <a:off x="10316377" y="5502108"/>
            <a:ext cx="21352" cy="21431"/>
          </a:xfrm>
          <a:custGeom>
            <a:avLst/>
            <a:gdLst/>
            <a:ahLst/>
            <a:cxnLst/>
            <a:rect l="l" t="t" r="r" b="b"/>
            <a:pathLst>
              <a:path w="21352" h="21431">
                <a:moveTo>
                  <a:pt x="21352" y="21431"/>
                </a:moveTo>
                <a:arcTo hR="79375" wR="79375" stAng="7447230" swAng="1318295"/>
              </a:path>
            </a:pathLst>
          </a:custGeom>
          <a:noFill/>
          <a:ln w="14288">
            <a:solidFill>
              <a:srgbClr val="6E2C57"/>
            </a:solidFill>
            <a:prstDash val="solid"/>
          </a:ln>
        </p:spPr>
      </p:sp>
      <p:sp>
        <p:nvSpPr>
          <p:cNvPr id="77" name="Text 75"/>
          <p:cNvSpPr/>
          <p:nvPr/>
        </p:nvSpPr>
        <p:spPr>
          <a:xfrm>
            <a:off x="10553700" y="5368360"/>
            <a:ext cx="1638300" cy="182880"/>
          </a:xfrm>
          <a:prstGeom prst="rect">
            <a:avLst/>
          </a:prstGeom>
          <a:noFill/>
          <a:ln/>
        </p:spPr>
        <p:txBody>
          <a:bodyPr wrap="none" lIns="0" tIns="0" rIns="0" bIns="0" rtlCol="0" anchor="t"/>
          <a:lstStyle/>
          <a:p>
            <a:pPr algn="l" indent="0" marL="0">
              <a:buNone/>
            </a:pPr>
            <a:r>
              <a:rPr lang="en-US" sz="1200" b="1" dirty="0">
                <a:solidFill>
                  <a:srgbClr val="6E2C57"/>
                </a:solidFill>
                <a:latin typeface="Microsoft YaHei UI" pitchFamily="34" charset="0"/>
                <a:ea typeface="Microsoft YaHei" pitchFamily="34" charset="-122"/>
                <a:cs typeface="Microsoft YaHei UI" pitchFamily="34" charset="-120"/>
              </a:rPr>
              <a:t>Build</a:t>
            </a:r>
            <a:endParaRPr lang="en-US" sz="12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4"/>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5</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2</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r</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dirty="0">
                <a:solidFill>
                  <a:srgbClr val="6E2C57"/>
                </a:solidFill>
                <a:latin typeface="Times New Roman" pitchFamily="34" charset="0"/>
                <a:ea typeface="SimSun" pitchFamily="34" charset="-122"/>
                <a:cs typeface="Times New Roman" pitchFamily="34" charset="-120"/>
              </a:rPr>
              <a:t>f</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Earlier birthday coupons: redemption 12% to 27%</a:t>
            </a:r>
            <a:endParaRPr lang="en-US" sz="2550" dirty="0">
              <a:latin typeface="Times New Roman" pitchFamily="34" charset="0"/>
              <a:ea typeface="SimSun" pitchFamily="34" charset="-122"/>
              <a:cs typeface="Times New Roman" pitchFamily="34" charset="-120"/>
            </a:endParaRPr>
          </a:p>
        </p:txBody>
      </p:sp>
      <p:sp>
        <p:nvSpPr>
          <p:cNvPr id="9" name="Shape 7"/>
          <p:cNvSpPr/>
          <p:nvPr/>
        </p:nvSpPr>
        <p:spPr>
          <a:xfrm>
            <a:off x="762000" y="1905000"/>
            <a:ext cx="2762250" cy="9525"/>
          </a:xfrm>
          <a:prstGeom prst="rect">
            <a:avLst/>
          </a:prstGeom>
          <a:solidFill>
            <a:srgbClr val="1D1B1A"/>
          </a:solidFill>
          <a:ln/>
        </p:spPr>
      </p:sp>
      <p:sp>
        <p:nvSpPr>
          <p:cNvPr id="10" name="Text 8"/>
          <p:cNvSpPr/>
          <p:nvPr/>
        </p:nvSpPr>
        <p:spPr>
          <a:xfrm>
            <a:off x="762000" y="2063296"/>
            <a:ext cx="1143000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01</a:t>
            </a:r>
            <a:endParaRPr lang="en-US" sz="1350" dirty="0">
              <a:latin typeface="Times New Roman" pitchFamily="34" charset="0"/>
              <a:ea typeface="SimSun" pitchFamily="34" charset="-122"/>
              <a:cs typeface="Times New Roman" pitchFamily="34" charset="-120"/>
            </a:endParaRPr>
          </a:p>
        </p:txBody>
      </p:sp>
      <p:sp>
        <p:nvSpPr>
          <p:cNvPr id="11" name="Text 9"/>
          <p:cNvSpPr/>
          <p:nvPr/>
        </p:nvSpPr>
        <p:spPr>
          <a:xfrm>
            <a:off x="1028700" y="2100562"/>
            <a:ext cx="11163300" cy="160020"/>
          </a:xfrm>
          <a:prstGeom prst="rect">
            <a:avLst/>
          </a:prstGeom>
          <a:noFill/>
          <a:ln/>
        </p:spPr>
        <p:txBody>
          <a:bodyPr wrap="none" lIns="0" tIns="0" rIns="0" bIns="0" rtlCol="0" anchor="t"/>
          <a:lstStyle/>
          <a:p>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P</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r</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b</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m</a:t>
            </a:r>
            <a:endParaRPr lang="en-US" sz="1050" dirty="0">
              <a:latin typeface="Microsoft YaHei UI" pitchFamily="34" charset="0"/>
              <a:ea typeface="Microsoft YaHei" pitchFamily="34" charset="-122"/>
              <a:cs typeface="Microsoft YaHei UI" pitchFamily="34" charset="-120"/>
            </a:endParaRPr>
          </a:p>
        </p:txBody>
      </p:sp>
      <p:sp>
        <p:nvSpPr>
          <p:cNvPr id="12" name="Shape 10"/>
          <p:cNvSpPr/>
          <p:nvPr/>
        </p:nvSpPr>
        <p:spPr>
          <a:xfrm>
            <a:off x="815975" y="2653506"/>
            <a:ext cx="215900" cy="134938"/>
          </a:xfrm>
          <a:custGeom>
            <a:avLst/>
            <a:gdLst/>
            <a:ahLst/>
            <a:cxnLst/>
            <a:rect l="l" t="t" r="r" b="b"/>
            <a:pathLst>
              <a:path w="215900" h="134938">
                <a:moveTo>
                  <a:pt x="215900" y="134938"/>
                </a:moveTo>
                <a:lnTo>
                  <a:pt x="215900" y="26988"/>
                </a:lnTo>
                <a:arcTo hR="26988" wR="26988" stAng="0" swAng="-5400000"/>
                <a:lnTo>
                  <a:pt x="26988" y="0"/>
                </a:lnTo>
                <a:arcTo hR="26988" wR="26988" stAng="16200000" swAng="-5400000"/>
                <a:lnTo>
                  <a:pt x="0" y="134938"/>
                </a:lnTo>
              </a:path>
            </a:pathLst>
          </a:custGeom>
          <a:noFill/>
          <a:ln w="18891">
            <a:solidFill>
              <a:srgbClr val="1D1B1A"/>
            </a:solidFill>
            <a:prstDash val="solid"/>
          </a:ln>
        </p:spPr>
      </p:sp>
      <p:sp>
        <p:nvSpPr>
          <p:cNvPr id="13" name="Shape 11"/>
          <p:cNvSpPr/>
          <p:nvPr/>
        </p:nvSpPr>
        <p:spPr>
          <a:xfrm>
            <a:off x="815975" y="2707481"/>
            <a:ext cx="215900" cy="26988"/>
          </a:xfrm>
          <a:custGeom>
            <a:avLst/>
            <a:gdLst/>
            <a:ahLst/>
            <a:cxnLst/>
            <a:rect l="l" t="t" r="r" b="b"/>
            <a:pathLst>
              <a:path w="215900" h="26988">
                <a:moveTo>
                  <a:pt x="0" y="13494"/>
                </a:moveTo>
                <a:cubicBezTo>
                  <a:pt x="0" y="13494"/>
                  <a:pt x="6747" y="0"/>
                  <a:pt x="26988" y="0"/>
                </a:cubicBezTo>
                <a:cubicBezTo>
                  <a:pt x="47228" y="0"/>
                  <a:pt x="60722" y="26988"/>
                  <a:pt x="80963" y="26988"/>
                </a:cubicBezTo>
                <a:cubicBezTo>
                  <a:pt x="101203" y="26988"/>
                  <a:pt x="114697" y="0"/>
                  <a:pt x="134938" y="0"/>
                </a:cubicBezTo>
                <a:cubicBezTo>
                  <a:pt x="155178" y="0"/>
                  <a:pt x="168672" y="26988"/>
                  <a:pt x="188913" y="26988"/>
                </a:cubicBezTo>
                <a:cubicBezTo>
                  <a:pt x="209153" y="26988"/>
                  <a:pt x="215900" y="13494"/>
                  <a:pt x="215900" y="13494"/>
                </a:cubicBezTo>
              </a:path>
            </a:pathLst>
          </a:custGeom>
          <a:noFill/>
          <a:ln w="18891">
            <a:solidFill>
              <a:srgbClr val="1D1B1A"/>
            </a:solidFill>
            <a:prstDash val="solid"/>
          </a:ln>
        </p:spPr>
      </p:sp>
      <p:sp>
        <p:nvSpPr>
          <p:cNvPr id="14" name="Shape 12"/>
          <p:cNvSpPr/>
          <p:nvPr/>
        </p:nvSpPr>
        <p:spPr>
          <a:xfrm>
            <a:off x="788988" y="2788444"/>
            <a:ext cx="269875" cy="10120"/>
          </a:xfrm>
          <a:custGeom>
            <a:avLst/>
            <a:gdLst/>
            <a:ahLst/>
            <a:cxnLst/>
            <a:rect l="l" t="t" r="r" b="b"/>
            <a:pathLst>
              <a:path w="269875" h="10120">
                <a:moveTo>
                  <a:pt x="0" y="0"/>
                </a:moveTo>
                <a:lnTo>
                  <a:pt x="269875" y="0"/>
                </a:lnTo>
              </a:path>
            </a:pathLst>
          </a:custGeom>
          <a:noFill/>
          <a:ln w="18891">
            <a:solidFill>
              <a:srgbClr val="1D1B1A"/>
            </a:solidFill>
            <a:prstDash val="solid"/>
          </a:ln>
        </p:spPr>
      </p:sp>
      <p:sp>
        <p:nvSpPr>
          <p:cNvPr id="15" name="Shape 13"/>
          <p:cNvSpPr/>
          <p:nvPr/>
        </p:nvSpPr>
        <p:spPr>
          <a:xfrm>
            <a:off x="856456" y="2613025"/>
            <a:ext cx="10120" cy="40481"/>
          </a:xfrm>
          <a:custGeom>
            <a:avLst/>
            <a:gdLst/>
            <a:ahLst/>
            <a:cxnLst/>
            <a:rect l="l" t="t" r="r" b="b"/>
            <a:pathLst>
              <a:path w="10120" h="40481">
                <a:moveTo>
                  <a:pt x="0" y="0"/>
                </a:moveTo>
                <a:lnTo>
                  <a:pt x="0" y="40481"/>
                </a:lnTo>
              </a:path>
            </a:pathLst>
          </a:custGeom>
          <a:noFill/>
          <a:ln w="18891">
            <a:solidFill>
              <a:srgbClr val="1D1B1A"/>
            </a:solidFill>
            <a:prstDash val="solid"/>
          </a:ln>
        </p:spPr>
      </p:sp>
      <p:sp>
        <p:nvSpPr>
          <p:cNvPr id="16" name="Shape 14"/>
          <p:cNvSpPr/>
          <p:nvPr/>
        </p:nvSpPr>
        <p:spPr>
          <a:xfrm>
            <a:off x="923925" y="2613025"/>
            <a:ext cx="10120" cy="40481"/>
          </a:xfrm>
          <a:custGeom>
            <a:avLst/>
            <a:gdLst/>
            <a:ahLst/>
            <a:cxnLst/>
            <a:rect l="l" t="t" r="r" b="b"/>
            <a:pathLst>
              <a:path w="10120" h="40481">
                <a:moveTo>
                  <a:pt x="0" y="0"/>
                </a:moveTo>
                <a:lnTo>
                  <a:pt x="0" y="40481"/>
                </a:lnTo>
              </a:path>
            </a:pathLst>
          </a:custGeom>
          <a:noFill/>
          <a:ln w="18891">
            <a:solidFill>
              <a:srgbClr val="1D1B1A"/>
            </a:solidFill>
            <a:prstDash val="solid"/>
          </a:ln>
        </p:spPr>
      </p:sp>
      <p:sp>
        <p:nvSpPr>
          <p:cNvPr id="17" name="Shape 15"/>
          <p:cNvSpPr/>
          <p:nvPr/>
        </p:nvSpPr>
        <p:spPr>
          <a:xfrm>
            <a:off x="991394" y="2613025"/>
            <a:ext cx="10120" cy="40481"/>
          </a:xfrm>
          <a:custGeom>
            <a:avLst/>
            <a:gdLst/>
            <a:ahLst/>
            <a:cxnLst/>
            <a:rect l="l" t="t" r="r" b="b"/>
            <a:pathLst>
              <a:path w="10120" h="40481">
                <a:moveTo>
                  <a:pt x="0" y="0"/>
                </a:moveTo>
                <a:lnTo>
                  <a:pt x="0" y="40481"/>
                </a:lnTo>
              </a:path>
            </a:pathLst>
          </a:custGeom>
          <a:noFill/>
          <a:ln w="18891">
            <a:solidFill>
              <a:srgbClr val="1D1B1A"/>
            </a:solidFill>
            <a:prstDash val="solid"/>
          </a:ln>
        </p:spPr>
      </p:sp>
      <p:sp>
        <p:nvSpPr>
          <p:cNvPr id="18" name="Shape 16"/>
          <p:cNvSpPr/>
          <p:nvPr/>
        </p:nvSpPr>
        <p:spPr>
          <a:xfrm>
            <a:off x="856456" y="2559050"/>
            <a:ext cx="10120" cy="10120"/>
          </a:xfrm>
          <a:custGeom>
            <a:avLst/>
            <a:gdLst/>
            <a:ahLst/>
            <a:cxnLst/>
            <a:rect l="l" t="t" r="r" b="b"/>
            <a:pathLst>
              <a:path w="10120" h="10120">
                <a:moveTo>
                  <a:pt x="0" y="0"/>
                </a:moveTo>
                <a:lnTo>
                  <a:pt x="135" y="0"/>
                </a:lnTo>
              </a:path>
            </a:pathLst>
          </a:custGeom>
          <a:noFill/>
          <a:ln w="18891">
            <a:solidFill>
              <a:srgbClr val="1D1B1A"/>
            </a:solidFill>
            <a:prstDash val="solid"/>
          </a:ln>
        </p:spPr>
      </p:sp>
      <p:sp>
        <p:nvSpPr>
          <p:cNvPr id="19" name="Shape 17"/>
          <p:cNvSpPr/>
          <p:nvPr/>
        </p:nvSpPr>
        <p:spPr>
          <a:xfrm>
            <a:off x="923925" y="2559050"/>
            <a:ext cx="10120" cy="10120"/>
          </a:xfrm>
          <a:custGeom>
            <a:avLst/>
            <a:gdLst/>
            <a:ahLst/>
            <a:cxnLst/>
            <a:rect l="l" t="t" r="r" b="b"/>
            <a:pathLst>
              <a:path w="10120" h="10120">
                <a:moveTo>
                  <a:pt x="0" y="0"/>
                </a:moveTo>
                <a:lnTo>
                  <a:pt x="135" y="0"/>
                </a:lnTo>
              </a:path>
            </a:pathLst>
          </a:custGeom>
          <a:noFill/>
          <a:ln w="18891">
            <a:solidFill>
              <a:srgbClr val="1D1B1A"/>
            </a:solidFill>
            <a:prstDash val="solid"/>
          </a:ln>
        </p:spPr>
      </p:sp>
      <p:sp>
        <p:nvSpPr>
          <p:cNvPr id="20" name="Shape 18"/>
          <p:cNvSpPr/>
          <p:nvPr/>
        </p:nvSpPr>
        <p:spPr>
          <a:xfrm>
            <a:off x="991394" y="2559050"/>
            <a:ext cx="10120" cy="10120"/>
          </a:xfrm>
          <a:custGeom>
            <a:avLst/>
            <a:gdLst/>
            <a:ahLst/>
            <a:cxnLst/>
            <a:rect l="l" t="t" r="r" b="b"/>
            <a:pathLst>
              <a:path w="10120" h="10120">
                <a:moveTo>
                  <a:pt x="0" y="0"/>
                </a:moveTo>
                <a:lnTo>
                  <a:pt x="135" y="0"/>
                </a:lnTo>
              </a:path>
            </a:pathLst>
          </a:custGeom>
          <a:noFill/>
          <a:ln w="18891">
            <a:solidFill>
              <a:srgbClr val="1D1B1A"/>
            </a:solidFill>
            <a:prstDash val="solid"/>
          </a:ln>
        </p:spPr>
      </p:sp>
      <p:sp>
        <p:nvSpPr>
          <p:cNvPr id="21" name="Text 19"/>
          <p:cNvSpPr/>
          <p:nvPr/>
        </p:nvSpPr>
        <p:spPr>
          <a:xfrm>
            <a:off x="762000" y="3074257"/>
            <a:ext cx="11430000" cy="251460"/>
          </a:xfrm>
          <a:prstGeom prst="rect">
            <a:avLst/>
          </a:prstGeom>
          <a:noFill/>
          <a:ln/>
        </p:spPr>
        <p:txBody>
          <a:bodyPr wrap="none" lIns="0" tIns="0" rIns="0" bIns="0" rtlCol="0" anchor="t"/>
          <a:lstStyle/>
          <a:p>
            <a:pPr algn="l" indent="0" marL="0">
              <a:buNone/>
            </a:pPr>
            <a:r>
              <a:rPr lang="en-US" sz="1650" dirty="0">
                <a:solidFill>
                  <a:srgbClr val="1D1B1A"/>
                </a:solidFill>
                <a:latin typeface="Times New Roman" pitchFamily="34" charset="0"/>
                <a:ea typeface="SimSun" pitchFamily="34" charset="-122"/>
                <a:cs typeface="Times New Roman" pitchFamily="34" charset="-120"/>
              </a:rPr>
              <a:t>Valid only on the day, when</a:t>
            </a:r>
            <a:endParaRPr lang="en-US" sz="1650" dirty="0">
              <a:latin typeface="Times New Roman" pitchFamily="34" charset="0"/>
              <a:ea typeface="SimSun" pitchFamily="34" charset="-122"/>
              <a:cs typeface="Times New Roman" pitchFamily="34" charset="-120"/>
            </a:endParaRPr>
          </a:p>
        </p:txBody>
      </p:sp>
      <p:sp>
        <p:nvSpPr>
          <p:cNvPr id="22" name="Text 20"/>
          <p:cNvSpPr/>
          <p:nvPr/>
        </p:nvSpPr>
        <p:spPr>
          <a:xfrm>
            <a:off x="762000" y="3409537"/>
            <a:ext cx="11430000" cy="251460"/>
          </a:xfrm>
          <a:prstGeom prst="rect">
            <a:avLst/>
          </a:prstGeom>
          <a:noFill/>
          <a:ln/>
        </p:spPr>
        <p:txBody>
          <a:bodyPr wrap="none" lIns="0" tIns="0" rIns="0" bIns="0" rtlCol="0" anchor="t"/>
          <a:lstStyle/>
          <a:p>
            <a:pPr algn="l" indent="0" marL="0">
              <a:buNone/>
            </a:pPr>
            <a:r>
              <a:rPr lang="en-US" sz="1650" dirty="0">
                <a:solidFill>
                  <a:srgbClr val="1D1B1A"/>
                </a:solidFill>
                <a:latin typeface="Times New Roman" pitchFamily="34" charset="0"/>
                <a:ea typeface="SimSun" pitchFamily="34" charset="-122"/>
                <a:cs typeface="Times New Roman" pitchFamily="34" charset="-120"/>
              </a:rPr>
              <a:t>most members were nowhere</a:t>
            </a:r>
            <a:endParaRPr lang="en-US" sz="1650" dirty="0">
              <a:latin typeface="Times New Roman" pitchFamily="34" charset="0"/>
              <a:ea typeface="SimSun" pitchFamily="34" charset="-122"/>
              <a:cs typeface="Times New Roman" pitchFamily="34" charset="-120"/>
            </a:endParaRPr>
          </a:p>
        </p:txBody>
      </p:sp>
      <p:sp>
        <p:nvSpPr>
          <p:cNvPr id="23" name="Text 21"/>
          <p:cNvSpPr/>
          <p:nvPr/>
        </p:nvSpPr>
        <p:spPr>
          <a:xfrm>
            <a:off x="762000" y="3744817"/>
            <a:ext cx="11430000" cy="251460"/>
          </a:xfrm>
          <a:prstGeom prst="rect">
            <a:avLst/>
          </a:prstGeom>
          <a:noFill/>
          <a:ln/>
        </p:spPr>
        <p:txBody>
          <a:bodyPr wrap="none" lIns="0" tIns="0" rIns="0" bIns="0" rtlCol="0" anchor="t"/>
          <a:lstStyle/>
          <a:p>
            <a:pPr algn="l" indent="0" marL="0">
              <a:buNone/>
            </a:pPr>
            <a:r>
              <a:rPr lang="en-US" sz="1650" dirty="0">
                <a:solidFill>
                  <a:srgbClr val="1D1B1A"/>
                </a:solidFill>
                <a:latin typeface="Times New Roman" pitchFamily="34" charset="0"/>
                <a:ea typeface="SimSun" pitchFamily="34" charset="-122"/>
                <a:cs typeface="Times New Roman" pitchFamily="34" charset="-120"/>
              </a:rPr>
              <a:t>near a store</a:t>
            </a:r>
            <a:endParaRPr lang="en-US" sz="1650" dirty="0">
              <a:latin typeface="Times New Roman" pitchFamily="34" charset="0"/>
              <a:ea typeface="SimSun" pitchFamily="34" charset="-122"/>
              <a:cs typeface="Times New Roman" pitchFamily="34" charset="-120"/>
            </a:endParaRPr>
          </a:p>
        </p:txBody>
      </p:sp>
      <p:sp>
        <p:nvSpPr>
          <p:cNvPr id="24" name="Shape 22"/>
          <p:cNvSpPr/>
          <p:nvPr/>
        </p:nvSpPr>
        <p:spPr>
          <a:xfrm>
            <a:off x="3905250" y="1905000"/>
            <a:ext cx="3810000" cy="9525"/>
          </a:xfrm>
          <a:prstGeom prst="rect">
            <a:avLst/>
          </a:prstGeom>
          <a:solidFill>
            <a:srgbClr val="1D1B1A"/>
          </a:solidFill>
          <a:ln/>
        </p:spPr>
      </p:sp>
      <p:sp>
        <p:nvSpPr>
          <p:cNvPr id="25" name="Text 23"/>
          <p:cNvSpPr/>
          <p:nvPr/>
        </p:nvSpPr>
        <p:spPr>
          <a:xfrm>
            <a:off x="3905250" y="2063296"/>
            <a:ext cx="828675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02</a:t>
            </a:r>
            <a:endParaRPr lang="en-US" sz="1350" dirty="0">
              <a:latin typeface="Times New Roman" pitchFamily="34" charset="0"/>
              <a:ea typeface="SimSun" pitchFamily="34" charset="-122"/>
              <a:cs typeface="Times New Roman" pitchFamily="34" charset="-120"/>
            </a:endParaRPr>
          </a:p>
        </p:txBody>
      </p:sp>
      <p:sp>
        <p:nvSpPr>
          <p:cNvPr id="26" name="Text 24"/>
          <p:cNvSpPr/>
          <p:nvPr/>
        </p:nvSpPr>
        <p:spPr>
          <a:xfrm>
            <a:off x="4171950" y="2100562"/>
            <a:ext cx="8020050" cy="160020"/>
          </a:xfrm>
          <a:prstGeom prst="rect">
            <a:avLst/>
          </a:prstGeom>
          <a:noFill/>
          <a:ln/>
        </p:spPr>
        <p:txBody>
          <a:bodyPr wrap="none" lIns="0" tIns="0" rIns="0" bIns="0" rtlCol="0" anchor="t"/>
          <a:lstStyle/>
          <a:p>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c</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g</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d</a:t>
            </a:r>
            <a:endParaRPr lang="en-US" sz="10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3905250" y="2519662"/>
            <a:ext cx="828675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Sent</a:t>
            </a:r>
            <a:endParaRPr lang="en-US" sz="1050" dirty="0">
              <a:latin typeface="Microsoft YaHei UI" pitchFamily="34" charset="0"/>
              <a:ea typeface="Microsoft YaHei" pitchFamily="34" charset="-122"/>
              <a:cs typeface="Microsoft YaHei UI" pitchFamily="34" charset="-120"/>
            </a:endParaRPr>
          </a:p>
        </p:txBody>
      </p:sp>
      <p:sp>
        <p:nvSpPr>
          <p:cNvPr id="28" name="Text 26"/>
          <p:cNvSpPr/>
          <p:nvPr/>
        </p:nvSpPr>
        <p:spPr>
          <a:xfrm>
            <a:off x="3905250" y="2846312"/>
            <a:ext cx="8286750" cy="274320"/>
          </a:xfrm>
          <a:prstGeom prst="rect">
            <a:avLst/>
          </a:prstGeom>
          <a:noFill/>
          <a:ln/>
        </p:spPr>
        <p:txBody>
          <a:bodyPr wrap="none" lIns="0" tIns="0" rIns="0" bIns="0" rtlCol="0" anchor="t"/>
          <a:lstStyle/>
          <a:p>
            <a:pPr algn="l" indent="0" marL="0">
              <a:buNone/>
            </a:pPr>
            <a:r>
              <a:rPr lang="en-US" sz="1800" dirty="0">
                <a:solidFill>
                  <a:srgbClr val="6B655E"/>
                </a:solidFill>
                <a:latin typeface="Times New Roman" pitchFamily="34" charset="0"/>
                <a:ea typeface="SimSun" pitchFamily="34" charset="-122"/>
                <a:cs typeface="Times New Roman" pitchFamily="34" charset="-120"/>
              </a:rPr>
              <a:t>On the day</a:t>
            </a:r>
            <a:endParaRPr lang="en-US" sz="1800" dirty="0">
              <a:latin typeface="Times New Roman" pitchFamily="34" charset="0"/>
              <a:ea typeface="SimSun" pitchFamily="34" charset="-122"/>
              <a:cs typeface="Times New Roman" pitchFamily="34" charset="-120"/>
            </a:endParaRPr>
          </a:p>
        </p:txBody>
      </p:sp>
      <p:sp>
        <p:nvSpPr>
          <p:cNvPr id="29" name="Shape 27"/>
          <p:cNvSpPr/>
          <p:nvPr/>
        </p:nvSpPr>
        <p:spPr>
          <a:xfrm>
            <a:off x="5060724" y="2914650"/>
            <a:ext cx="285750" cy="95250"/>
          </a:xfrm>
          <a:custGeom>
            <a:avLst/>
            <a:gdLst/>
            <a:ahLst/>
            <a:cxnLst/>
            <a:rect l="l" t="t" r="r" b="b"/>
            <a:pathLst>
              <a:path w="285750" h="95250">
                <a:moveTo>
                  <a:pt x="0" y="47625"/>
                </a:moveTo>
                <a:lnTo>
                  <a:pt x="285750" y="47625"/>
                </a:lnTo>
                <a:moveTo>
                  <a:pt x="238125" y="0"/>
                </a:moveTo>
                <a:lnTo>
                  <a:pt x="285750" y="47625"/>
                </a:lnTo>
                <a:lnTo>
                  <a:pt x="238125" y="95250"/>
                </a:lnTo>
              </a:path>
            </a:pathLst>
          </a:custGeom>
          <a:noFill/>
          <a:ln w="14288">
            <a:solidFill>
              <a:srgbClr val="1D1B1A"/>
            </a:solidFill>
            <a:prstDash val="solid"/>
          </a:ln>
        </p:spPr>
      </p:sp>
      <p:sp>
        <p:nvSpPr>
          <p:cNvPr id="30" name="Text 28"/>
          <p:cNvSpPr/>
          <p:nvPr/>
        </p:nvSpPr>
        <p:spPr>
          <a:xfrm>
            <a:off x="5517924" y="2791127"/>
            <a:ext cx="6674076" cy="342900"/>
          </a:xfrm>
          <a:prstGeom prst="rect">
            <a:avLst/>
          </a:prstGeom>
          <a:noFill/>
          <a:ln/>
        </p:spPr>
        <p:txBody>
          <a:bodyPr wrap="none" lIns="0" tIns="0" rIns="0" bIns="0" rtlCol="0" anchor="t"/>
          <a:lstStyle/>
          <a:p>
            <a:pPr algn="l" indent="0" marL="0">
              <a:buNone/>
            </a:pPr>
            <a:r>
              <a:rPr lang="en-US" sz="2250" b="1" dirty="0">
                <a:solidFill>
                  <a:srgbClr val="1D1B1A"/>
                </a:solidFill>
                <a:latin typeface="Times New Roman" pitchFamily="34" charset="0"/>
                <a:ea typeface="SimSun" pitchFamily="34" charset="-122"/>
                <a:cs typeface="Times New Roman" pitchFamily="34" charset="-120"/>
              </a:rPr>
              <a:t>7 days early</a:t>
            </a:r>
            <a:endParaRPr lang="en-US" sz="2250" dirty="0">
              <a:latin typeface="Times New Roman" pitchFamily="34" charset="0"/>
              <a:ea typeface="SimSun" pitchFamily="34" charset="-122"/>
              <a:cs typeface="Times New Roman" pitchFamily="34" charset="-120"/>
            </a:endParaRPr>
          </a:p>
        </p:txBody>
      </p:sp>
      <p:sp>
        <p:nvSpPr>
          <p:cNvPr id="31" name="Shape 29"/>
          <p:cNvSpPr/>
          <p:nvPr/>
        </p:nvSpPr>
        <p:spPr>
          <a:xfrm>
            <a:off x="3905250" y="3362325"/>
            <a:ext cx="3810000" cy="9525"/>
          </a:xfrm>
          <a:prstGeom prst="rect">
            <a:avLst/>
          </a:prstGeom>
          <a:solidFill>
            <a:srgbClr val="DCD6CE"/>
          </a:solidFill>
          <a:ln/>
        </p:spPr>
      </p:sp>
      <p:sp>
        <p:nvSpPr>
          <p:cNvPr id="32" name="Text 30"/>
          <p:cNvSpPr/>
          <p:nvPr/>
        </p:nvSpPr>
        <p:spPr>
          <a:xfrm>
            <a:off x="3905250" y="3595987"/>
            <a:ext cx="828675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Valid for</a:t>
            </a:r>
            <a:endParaRPr lang="en-US" sz="10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3905250" y="3922637"/>
            <a:ext cx="8286750" cy="274320"/>
          </a:xfrm>
          <a:prstGeom prst="rect">
            <a:avLst/>
          </a:prstGeom>
          <a:noFill/>
          <a:ln/>
        </p:spPr>
        <p:txBody>
          <a:bodyPr wrap="none" lIns="0" tIns="0" rIns="0" bIns="0" rtlCol="0" anchor="t"/>
          <a:lstStyle/>
          <a:p>
            <a:pPr algn="l" indent="0" marL="0">
              <a:buNone/>
            </a:pPr>
            <a:r>
              <a:rPr lang="en-US" sz="1800" dirty="0">
                <a:solidFill>
                  <a:srgbClr val="6B655E"/>
                </a:solidFill>
                <a:latin typeface="Times New Roman" pitchFamily="34" charset="0"/>
                <a:ea typeface="SimSun" pitchFamily="34" charset="-122"/>
                <a:cs typeface="Times New Roman" pitchFamily="34" charset="-120"/>
              </a:rPr>
              <a:t>1 day</a:t>
            </a:r>
            <a:endParaRPr lang="en-US" sz="1800" dirty="0">
              <a:latin typeface="Times New Roman" pitchFamily="34" charset="0"/>
              <a:ea typeface="SimSun" pitchFamily="34" charset="-122"/>
              <a:cs typeface="Times New Roman" pitchFamily="34" charset="-120"/>
            </a:endParaRPr>
          </a:p>
        </p:txBody>
      </p:sp>
      <p:sp>
        <p:nvSpPr>
          <p:cNvPr id="34" name="Shape 32"/>
          <p:cNvSpPr/>
          <p:nvPr/>
        </p:nvSpPr>
        <p:spPr>
          <a:xfrm>
            <a:off x="4559176" y="3990975"/>
            <a:ext cx="285750" cy="95250"/>
          </a:xfrm>
          <a:custGeom>
            <a:avLst/>
            <a:gdLst/>
            <a:ahLst/>
            <a:cxnLst/>
            <a:rect l="l" t="t" r="r" b="b"/>
            <a:pathLst>
              <a:path w="285750" h="95250">
                <a:moveTo>
                  <a:pt x="0" y="47625"/>
                </a:moveTo>
                <a:lnTo>
                  <a:pt x="285750" y="47625"/>
                </a:lnTo>
                <a:moveTo>
                  <a:pt x="238125" y="0"/>
                </a:moveTo>
                <a:lnTo>
                  <a:pt x="285750" y="47625"/>
                </a:lnTo>
                <a:lnTo>
                  <a:pt x="238125" y="95250"/>
                </a:lnTo>
              </a:path>
            </a:pathLst>
          </a:custGeom>
          <a:noFill/>
          <a:ln w="14288">
            <a:solidFill>
              <a:srgbClr val="1D1B1A"/>
            </a:solidFill>
            <a:prstDash val="solid"/>
          </a:ln>
        </p:spPr>
      </p:sp>
      <p:sp>
        <p:nvSpPr>
          <p:cNvPr id="35" name="Text 33"/>
          <p:cNvSpPr/>
          <p:nvPr/>
        </p:nvSpPr>
        <p:spPr>
          <a:xfrm>
            <a:off x="5016376" y="3867452"/>
            <a:ext cx="7175624" cy="342900"/>
          </a:xfrm>
          <a:prstGeom prst="rect">
            <a:avLst/>
          </a:prstGeom>
          <a:noFill/>
          <a:ln/>
        </p:spPr>
        <p:txBody>
          <a:bodyPr wrap="none" lIns="0" tIns="0" rIns="0" bIns="0" rtlCol="0" anchor="t"/>
          <a:lstStyle/>
          <a:p>
            <a:pPr algn="l" indent="0" marL="0">
              <a:buNone/>
            </a:pPr>
            <a:r>
              <a:rPr lang="en-US" sz="2250" b="1" dirty="0">
                <a:solidFill>
                  <a:srgbClr val="1D1B1A"/>
                </a:solidFill>
                <a:latin typeface="Times New Roman" pitchFamily="34" charset="0"/>
                <a:ea typeface="SimSun" pitchFamily="34" charset="-122"/>
                <a:cs typeface="Times New Roman" pitchFamily="34" charset="-120"/>
              </a:rPr>
              <a:t>14 days</a:t>
            </a:r>
            <a:endParaRPr lang="en-US" sz="2250" dirty="0">
              <a:latin typeface="Times New Roman" pitchFamily="34" charset="0"/>
              <a:ea typeface="SimSun" pitchFamily="34" charset="-122"/>
              <a:cs typeface="Times New Roman" pitchFamily="34" charset="-120"/>
            </a:endParaRPr>
          </a:p>
        </p:txBody>
      </p:sp>
      <p:sp>
        <p:nvSpPr>
          <p:cNvPr id="36" name="Shape 34"/>
          <p:cNvSpPr/>
          <p:nvPr/>
        </p:nvSpPr>
        <p:spPr>
          <a:xfrm>
            <a:off x="8096250" y="1905000"/>
            <a:ext cx="3333750" cy="28575"/>
          </a:xfrm>
          <a:prstGeom prst="rect">
            <a:avLst/>
          </a:prstGeom>
          <a:solidFill>
            <a:srgbClr val="6E2C57"/>
          </a:solidFill>
          <a:ln/>
        </p:spPr>
      </p:sp>
      <p:sp>
        <p:nvSpPr>
          <p:cNvPr id="37" name="Text 35"/>
          <p:cNvSpPr/>
          <p:nvPr/>
        </p:nvSpPr>
        <p:spPr>
          <a:xfrm>
            <a:off x="8096250" y="2063296"/>
            <a:ext cx="409575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03</a:t>
            </a:r>
            <a:endParaRPr lang="en-US" sz="1350" dirty="0">
              <a:latin typeface="Times New Roman" pitchFamily="34" charset="0"/>
              <a:ea typeface="SimSun" pitchFamily="34" charset="-122"/>
              <a:cs typeface="Times New Roman" pitchFamily="34" charset="-120"/>
            </a:endParaRPr>
          </a:p>
        </p:txBody>
      </p:sp>
      <p:sp>
        <p:nvSpPr>
          <p:cNvPr id="38" name="Text 36"/>
          <p:cNvSpPr/>
          <p:nvPr/>
        </p:nvSpPr>
        <p:spPr>
          <a:xfrm>
            <a:off x="8362950" y="2100562"/>
            <a:ext cx="3829050" cy="160020"/>
          </a:xfrm>
          <a:prstGeom prst="rect">
            <a:avLst/>
          </a:prstGeom>
          <a:noFill/>
          <a:ln/>
        </p:spPr>
        <p:txBody>
          <a:bodyPr wrap="none" lIns="0" tIns="0" rIns="0" bIns="0" rtlCol="0" anchor="t"/>
          <a:lstStyle/>
          <a:p>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R</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u</a:t>
            </a:r>
            <a:pPr algn="l" indent="0" marL="0">
              <a:buNone/>
            </a:pPr>
            <a:r>
              <a:rPr lang="en-US" sz="1050" spc="32"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t</a:t>
            </a:r>
            <a:endParaRPr lang="en-US" sz="1050" dirty="0">
              <a:latin typeface="Microsoft YaHei UI" pitchFamily="34" charset="0"/>
              <a:ea typeface="Microsoft YaHei" pitchFamily="34" charset="-122"/>
              <a:cs typeface="Microsoft YaHei UI" pitchFamily="34" charset="-120"/>
            </a:endParaRPr>
          </a:p>
        </p:txBody>
      </p:sp>
      <p:sp>
        <p:nvSpPr>
          <p:cNvPr id="39" name="Text 37"/>
          <p:cNvSpPr/>
          <p:nvPr/>
        </p:nvSpPr>
        <p:spPr>
          <a:xfrm>
            <a:off x="8096250" y="2344360"/>
            <a:ext cx="4095750" cy="1371600"/>
          </a:xfrm>
          <a:prstGeom prst="rect">
            <a:avLst/>
          </a:prstGeom>
          <a:noFill/>
          <a:ln/>
        </p:spPr>
        <p:txBody>
          <a:bodyPr wrap="none" lIns="0" tIns="0" rIns="0" bIns="0" rtlCol="0" anchor="t"/>
          <a:lstStyle/>
          <a:p>
            <a:pPr algn="l" indent="0" marL="0">
              <a:buNone/>
            </a:pPr>
            <a:r>
              <a:rPr lang="en-US" sz="9000" b="1" dirty="0">
                <a:solidFill>
                  <a:srgbClr val="6E2C57"/>
                </a:solidFill>
                <a:latin typeface="Times New Roman" pitchFamily="34" charset="0"/>
                <a:ea typeface="SimSun" pitchFamily="34" charset="-122"/>
                <a:cs typeface="Times New Roman" pitchFamily="34" charset="-120"/>
              </a:rPr>
              <a:t>27%</a:t>
            </a:r>
            <a:endParaRPr lang="en-US" sz="9000" dirty="0">
              <a:latin typeface="Times New Roman" pitchFamily="34" charset="0"/>
              <a:ea typeface="SimSun" pitchFamily="34" charset="-122"/>
              <a:cs typeface="Times New Roman" pitchFamily="34" charset="-120"/>
            </a:endParaRPr>
          </a:p>
        </p:txBody>
      </p:sp>
      <p:sp>
        <p:nvSpPr>
          <p:cNvPr id="40" name="Text 38"/>
          <p:cNvSpPr/>
          <p:nvPr/>
        </p:nvSpPr>
        <p:spPr>
          <a:xfrm>
            <a:off x="8096250" y="3730060"/>
            <a:ext cx="409575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Redemption, before 12%, </a:t>
            </a:r>
            <a:pPr algn="l" indent="0" marL="0">
              <a:buNone/>
            </a:pPr>
            <a:r>
              <a:rPr lang="en-US" sz="1200" b="1" dirty="0">
                <a:solidFill>
                  <a:srgbClr val="1D1B1A"/>
                </a:solidFill>
                <a:latin typeface="Microsoft YaHei UI" pitchFamily="34" charset="0"/>
                <a:ea typeface="Microsoft YaHei" pitchFamily="34" charset="-122"/>
                <a:cs typeface="Microsoft YaHei UI" pitchFamily="34" charset="-120"/>
              </a:rPr>
              <a:t>up 15 points</a:t>
            </a:r>
            <a:endParaRPr lang="en-US" sz="120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8096250" y="4215765"/>
            <a:ext cx="3333750" cy="9525"/>
          </a:xfrm>
          <a:prstGeom prst="rect">
            <a:avLst/>
          </a:prstGeom>
          <a:solidFill>
            <a:srgbClr val="DCD6CE"/>
          </a:solidFill>
          <a:ln/>
        </p:spPr>
      </p:sp>
      <p:sp>
        <p:nvSpPr>
          <p:cNvPr id="42" name="Text 40"/>
          <p:cNvSpPr/>
          <p:nvPr/>
        </p:nvSpPr>
        <p:spPr>
          <a:xfrm>
            <a:off x="8096250" y="4396087"/>
            <a:ext cx="409575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Redeemed a year</a:t>
            </a:r>
            <a:endParaRPr lang="en-US" sz="1050" dirty="0">
              <a:latin typeface="Microsoft YaHei UI" pitchFamily="34" charset="0"/>
              <a:ea typeface="Microsoft YaHei" pitchFamily="34" charset="-122"/>
              <a:cs typeface="Microsoft YaHei UI" pitchFamily="34" charset="-120"/>
            </a:endParaRPr>
          </a:p>
        </p:txBody>
      </p:sp>
      <p:sp>
        <p:nvSpPr>
          <p:cNvPr id="43" name="Text 41"/>
          <p:cNvSpPr/>
          <p:nvPr/>
        </p:nvSpPr>
        <p:spPr>
          <a:xfrm>
            <a:off x="8096250" y="4638322"/>
            <a:ext cx="4095750" cy="320040"/>
          </a:xfrm>
          <a:prstGeom prst="rect">
            <a:avLst/>
          </a:prstGeom>
          <a:noFill/>
          <a:ln/>
        </p:spPr>
        <p:txBody>
          <a:bodyPr wrap="none" lIns="0" tIns="0" rIns="0" bIns="0" rtlCol="0" anchor="t"/>
          <a:lstStyle/>
          <a:p>
            <a:pPr algn="l" indent="0" marL="0">
              <a:buNone/>
            </a:pPr>
            <a:r>
              <a:rPr lang="en-US" sz="2100" b="1" dirty="0">
                <a:solidFill>
                  <a:srgbClr val="1D1B1A"/>
                </a:solidFill>
                <a:latin typeface="Times New Roman" pitchFamily="34" charset="0"/>
                <a:ea typeface="SimSun" pitchFamily="34" charset="-122"/>
                <a:cs typeface="Times New Roman" pitchFamily="34" charset="-120"/>
              </a:rPr>
              <a:t>288k → 648k</a:t>
            </a:r>
            <a:endParaRPr lang="en-US" sz="2100" dirty="0">
              <a:latin typeface="Times New Roman" pitchFamily="34" charset="0"/>
              <a:ea typeface="SimSun" pitchFamily="34" charset="-122"/>
              <a:cs typeface="Times New Roman" pitchFamily="34" charset="-120"/>
            </a:endParaRPr>
          </a:p>
        </p:txBody>
      </p:sp>
      <p:sp>
        <p:nvSpPr>
          <p:cNvPr id="44" name="Text 42"/>
          <p:cNvSpPr/>
          <p:nvPr/>
        </p:nvSpPr>
        <p:spPr>
          <a:xfrm>
            <a:off x="8096250" y="5043787"/>
            <a:ext cx="4095750" cy="160020"/>
          </a:xfrm>
          <a:prstGeom prst="rect">
            <a:avLst/>
          </a:prstGeom>
          <a:noFill/>
          <a:ln/>
        </p:spPr>
        <p:txBody>
          <a:bodyPr wrap="none" lIns="0" tIns="0" rIns="0" bIns="0" rtlCol="0" anchor="t"/>
          <a:lstStyle/>
          <a:p>
            <a:pPr algn="l" indent="0" marL="0">
              <a:buNone/>
            </a:pPr>
            <a:r>
              <a:rPr lang="en-US" sz="1050" dirty="0">
                <a:solidFill>
                  <a:srgbClr val="494541"/>
                </a:solidFill>
                <a:latin typeface="Microsoft YaHei UI" pitchFamily="34" charset="0"/>
                <a:ea typeface="Microsoft YaHei" pitchFamily="34" charset="-122"/>
                <a:cs typeface="Microsoft YaHei UI" pitchFamily="34" charset="-120"/>
              </a:rPr>
              <a:t>2.4 million sent a year, 360k more tables</a:t>
            </a:r>
            <a:endParaRPr lang="en-US" sz="1050" dirty="0">
              <a:latin typeface="Microsoft YaHei UI" pitchFamily="34" charset="0"/>
              <a:ea typeface="Microsoft YaHei" pitchFamily="34" charset="-122"/>
              <a:cs typeface="Microsoft YaHei UI" pitchFamily="34" charset="-120"/>
            </a:endParaRPr>
          </a:p>
        </p:txBody>
      </p:sp>
      <p:sp>
        <p:nvSpPr>
          <p:cNvPr id="45" name="Text 43"/>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At RMB 186 per birthday table, 360,000 extra tables is about RMB 67 million in sales</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57245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5"/>
          <p:cNvSpPr/>
          <p:nvPr/>
        </p:nvSpPr>
        <p:spPr>
          <a:xfrm>
            <a:off x="0" y="6395861"/>
            <a:ext cx="59055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6</a:t>
            </a:fld>
            <a:endParaRPr lang="en-US" sz="1050" dirty="0">
              <a:latin typeface="Times New Roman" pitchFamily="34" charset="0"/>
              <a:ea typeface="SimSun" pitchFamily="34" charset="-122"/>
              <a:cs typeface="Times New Roman" pitchFamily="34" charset="-120"/>
            </a:endParaRPr>
          </a:p>
        </p:txBody>
      </p:sp>
      <p:pic>
        <p:nvPicPr>
          <p:cNvPr id="6" name="Image 0" descr="preencoded.png">    </p:cNvPr>
          <p:cNvPicPr>
            <a:picLocks noChangeAspect="1"/>
          </p:cNvPicPr>
          <p:nvPr/>
        </p:nvPicPr>
        <p:blipFill>
          <a:blip r:embed="rId1"/>
          <a:srcRect l="36111" r="36111" t="0" b="0"/>
          <a:stretch/>
        </p:blipFill>
        <p:spPr>
          <a:xfrm>
            <a:off x="6477000" y="0"/>
            <a:ext cx="5715000" cy="6858000"/>
          </a:xfrm>
          <a:prstGeom prst="rect">
            <a:avLst/>
          </a:prstGeom>
        </p:spPr>
      </p:pic>
      <p:sp>
        <p:nvSpPr>
          <p:cNvPr id="7" name="Shape 4"/>
          <p:cNvSpPr/>
          <p:nvPr/>
        </p:nvSpPr>
        <p:spPr>
          <a:xfrm>
            <a:off x="762000" y="714375"/>
            <a:ext cx="266700" cy="19050"/>
          </a:xfrm>
          <a:prstGeom prst="rect">
            <a:avLst/>
          </a:prstGeom>
          <a:solidFill>
            <a:srgbClr val="6E2C57"/>
          </a:solidFill>
          <a:ln/>
        </p:spPr>
      </p:sp>
      <p:sp>
        <p:nvSpPr>
          <p:cNvPr id="8"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2</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r</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dirty="0">
                <a:solidFill>
                  <a:srgbClr val="6E2C57"/>
                </a:solidFill>
                <a:latin typeface="Times New Roman" pitchFamily="34" charset="0"/>
                <a:ea typeface="SimSun" pitchFamily="34" charset="-122"/>
                <a:cs typeface="Times New Roman" pitchFamily="34" charset="-120"/>
              </a:rPr>
              <a:t>f</a:t>
            </a:r>
            <a:endParaRPr lang="en-US" sz="1200" dirty="0">
              <a:latin typeface="Times New Roman" pitchFamily="34" charset="0"/>
              <a:ea typeface="SimSun" pitchFamily="34" charset="-122"/>
              <a:cs typeface="Times New Roman" pitchFamily="34" charset="-120"/>
            </a:endParaRPr>
          </a:p>
        </p:txBody>
      </p:sp>
      <p:sp>
        <p:nvSpPr>
          <p:cNvPr id="9"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Three top-up tiers lifted repeat visits</a:t>
            </a:r>
            <a:endParaRPr lang="en-US" sz="2550" dirty="0">
              <a:latin typeface="Times New Roman" pitchFamily="34" charset="0"/>
              <a:ea typeface="SimSun" pitchFamily="34" charset="-122"/>
              <a:cs typeface="Times New Roman" pitchFamily="34" charset="-120"/>
            </a:endParaRPr>
          </a:p>
        </p:txBody>
      </p:sp>
      <p:sp>
        <p:nvSpPr>
          <p:cNvPr id="10" name="Text 7"/>
          <p:cNvSpPr/>
          <p:nvPr/>
        </p:nvSpPr>
        <p:spPr>
          <a:xfrm>
            <a:off x="762000" y="14589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to 38%</a:t>
            </a:r>
            <a:endParaRPr lang="en-US" sz="2550" dirty="0">
              <a:latin typeface="Times New Roman" pitchFamily="34" charset="0"/>
              <a:ea typeface="SimSun" pitchFamily="34" charset="-122"/>
              <a:cs typeface="Times New Roman" pitchFamily="34" charset="-120"/>
            </a:endParaRPr>
          </a:p>
        </p:txBody>
      </p:sp>
      <p:sp>
        <p:nvSpPr>
          <p:cNvPr id="11" name="Shape 8"/>
          <p:cNvSpPr/>
          <p:nvPr/>
        </p:nvSpPr>
        <p:spPr>
          <a:xfrm>
            <a:off x="762000" y="2571750"/>
            <a:ext cx="5143500" cy="9525"/>
          </a:xfrm>
          <a:prstGeom prst="rect">
            <a:avLst/>
          </a:prstGeom>
          <a:solidFill>
            <a:srgbClr val="1D1B1A"/>
          </a:solidFill>
          <a:ln/>
        </p:spPr>
      </p:sp>
      <p:sp>
        <p:nvSpPr>
          <p:cNvPr id="12" name="Text 9"/>
          <p:cNvSpPr/>
          <p:nvPr/>
        </p:nvSpPr>
        <p:spPr>
          <a:xfrm>
            <a:off x="762000" y="2776663"/>
            <a:ext cx="11430000" cy="502920"/>
          </a:xfrm>
          <a:prstGeom prst="rect">
            <a:avLst/>
          </a:prstGeom>
          <a:noFill/>
          <a:ln/>
        </p:spPr>
        <p:txBody>
          <a:bodyPr wrap="none" lIns="0" tIns="0" rIns="0" bIns="0" rtlCol="0" anchor="t"/>
          <a:lstStyle/>
          <a:p>
            <a:pPr algn="l" indent="0" marL="0">
              <a:buNone/>
            </a:pPr>
            <a:r>
              <a:rPr lang="en-US" sz="3300" b="1" dirty="0">
                <a:solidFill>
                  <a:srgbClr val="1D1B1A"/>
                </a:solidFill>
                <a:latin typeface="Times New Roman" pitchFamily="34" charset="0"/>
                <a:ea typeface="SimSun" pitchFamily="34" charset="-122"/>
                <a:cs typeface="Times New Roman" pitchFamily="34" charset="-120"/>
              </a:rPr>
              <a:t>7 → 3</a:t>
            </a:r>
            <a:endParaRPr lang="en-US" sz="3300" dirty="0">
              <a:latin typeface="Times New Roman" pitchFamily="34" charset="0"/>
              <a:ea typeface="SimSun" pitchFamily="34" charset="-122"/>
              <a:cs typeface="Times New Roman" pitchFamily="34" charset="-120"/>
            </a:endParaRPr>
          </a:p>
        </p:txBody>
      </p:sp>
      <p:sp>
        <p:nvSpPr>
          <p:cNvPr id="13" name="Text 10"/>
          <p:cNvSpPr/>
          <p:nvPr/>
        </p:nvSpPr>
        <p:spPr>
          <a:xfrm>
            <a:off x="1866900" y="3015796"/>
            <a:ext cx="1032510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tiers</a:t>
            </a:r>
            <a:endParaRPr lang="en-US" sz="1350" dirty="0">
              <a:latin typeface="Times New Roman" pitchFamily="34" charset="0"/>
              <a:ea typeface="SimSun" pitchFamily="34" charset="-122"/>
              <a:cs typeface="Times New Roman" pitchFamily="34" charset="-120"/>
            </a:endParaRPr>
          </a:p>
        </p:txBody>
      </p:sp>
      <p:sp>
        <p:nvSpPr>
          <p:cNvPr id="14" name="Text 11"/>
          <p:cNvSpPr/>
          <p:nvPr/>
        </p:nvSpPr>
        <p:spPr>
          <a:xfrm>
            <a:off x="2857500" y="2806496"/>
            <a:ext cx="933450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Top-up tiers</a:t>
            </a:r>
            <a:endParaRPr lang="en-US" sz="1275" dirty="0">
              <a:latin typeface="Microsoft YaHei UI" pitchFamily="34" charset="0"/>
              <a:ea typeface="Microsoft YaHei" pitchFamily="34" charset="-122"/>
              <a:cs typeface="Microsoft YaHei UI" pitchFamily="34" charset="-120"/>
            </a:endParaRPr>
          </a:p>
        </p:txBody>
      </p:sp>
      <p:sp>
        <p:nvSpPr>
          <p:cNvPr id="15" name="Text 12"/>
          <p:cNvSpPr/>
          <p:nvPr/>
        </p:nvSpPr>
        <p:spPr>
          <a:xfrm>
            <a:off x="2857500" y="3081637"/>
            <a:ext cx="93345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Led 4 teams, live in six weeks</a:t>
            </a:r>
            <a:endParaRPr lang="en-US" sz="105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762000" y="3476625"/>
            <a:ext cx="5143500" cy="9525"/>
          </a:xfrm>
          <a:prstGeom prst="rect">
            <a:avLst/>
          </a:prstGeom>
          <a:solidFill>
            <a:srgbClr val="DCD6CE"/>
          </a:solidFill>
          <a:ln/>
        </p:spPr>
      </p:sp>
      <p:sp>
        <p:nvSpPr>
          <p:cNvPr id="17" name="Text 14"/>
          <p:cNvSpPr/>
          <p:nvPr/>
        </p:nvSpPr>
        <p:spPr>
          <a:xfrm>
            <a:off x="762000" y="3681538"/>
            <a:ext cx="11430000" cy="502920"/>
          </a:xfrm>
          <a:prstGeom prst="rect">
            <a:avLst/>
          </a:prstGeom>
          <a:noFill/>
          <a:ln/>
        </p:spPr>
        <p:txBody>
          <a:bodyPr wrap="none" lIns="0" tIns="0" rIns="0" bIns="0" rtlCol="0" anchor="t"/>
          <a:lstStyle/>
          <a:p>
            <a:pPr algn="l" indent="0" marL="0">
              <a:buNone/>
            </a:pPr>
            <a:r>
              <a:rPr lang="en-US" sz="3300" b="1" dirty="0">
                <a:solidFill>
                  <a:srgbClr val="6E2C57"/>
                </a:solidFill>
                <a:latin typeface="Times New Roman" pitchFamily="34" charset="0"/>
                <a:ea typeface="SimSun" pitchFamily="34" charset="-122"/>
                <a:cs typeface="Times New Roman" pitchFamily="34" charset="-120"/>
              </a:rPr>
              <a:t>38%</a:t>
            </a:r>
            <a:endParaRPr lang="en-US" sz="3300" dirty="0">
              <a:latin typeface="Times New Roman" pitchFamily="34" charset="0"/>
              <a:ea typeface="SimSun" pitchFamily="34" charset="-122"/>
              <a:cs typeface="Times New Roman" pitchFamily="34" charset="-120"/>
            </a:endParaRPr>
          </a:p>
        </p:txBody>
      </p:sp>
      <p:sp>
        <p:nvSpPr>
          <p:cNvPr id="18" name="Text 15"/>
          <p:cNvSpPr/>
          <p:nvPr/>
        </p:nvSpPr>
        <p:spPr>
          <a:xfrm>
            <a:off x="2857500" y="3711371"/>
            <a:ext cx="933450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90-day repeat visits</a:t>
            </a:r>
            <a:endParaRPr lang="en-US" sz="1275" dirty="0">
              <a:latin typeface="Microsoft YaHei UI" pitchFamily="34" charset="0"/>
              <a:ea typeface="Microsoft YaHei" pitchFamily="34" charset="-122"/>
              <a:cs typeface="Microsoft YaHei UI" pitchFamily="34" charset="-120"/>
            </a:endParaRPr>
          </a:p>
        </p:txBody>
      </p:sp>
      <p:sp>
        <p:nvSpPr>
          <p:cNvPr id="19" name="Text 16"/>
          <p:cNvSpPr/>
          <p:nvPr/>
        </p:nvSpPr>
        <p:spPr>
          <a:xfrm>
            <a:off x="2857500" y="3986512"/>
            <a:ext cx="93345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Card members, up from 31%</a:t>
            </a:r>
            <a:endParaRPr lang="en-US" sz="1050" dirty="0">
              <a:latin typeface="Microsoft YaHei UI" pitchFamily="34" charset="0"/>
              <a:ea typeface="Microsoft YaHei" pitchFamily="34" charset="-122"/>
              <a:cs typeface="Microsoft YaHei UI" pitchFamily="34" charset="-120"/>
            </a:endParaRPr>
          </a:p>
        </p:txBody>
      </p:sp>
      <p:sp>
        <p:nvSpPr>
          <p:cNvPr id="20" name="Shape 17"/>
          <p:cNvSpPr/>
          <p:nvPr/>
        </p:nvSpPr>
        <p:spPr>
          <a:xfrm>
            <a:off x="762000" y="4381500"/>
            <a:ext cx="5143500" cy="9525"/>
          </a:xfrm>
          <a:prstGeom prst="rect">
            <a:avLst/>
          </a:prstGeom>
          <a:solidFill>
            <a:srgbClr val="DCD6CE"/>
          </a:solidFill>
          <a:ln/>
        </p:spPr>
      </p:sp>
      <p:sp>
        <p:nvSpPr>
          <p:cNvPr id="21" name="Text 18"/>
          <p:cNvSpPr/>
          <p:nvPr/>
        </p:nvSpPr>
        <p:spPr>
          <a:xfrm>
            <a:off x="762000" y="4586413"/>
            <a:ext cx="11430000" cy="502920"/>
          </a:xfrm>
          <a:prstGeom prst="rect">
            <a:avLst/>
          </a:prstGeom>
          <a:noFill/>
          <a:ln/>
        </p:spPr>
        <p:txBody>
          <a:bodyPr wrap="none" lIns="0" tIns="0" rIns="0" bIns="0" rtlCol="0" anchor="t"/>
          <a:lstStyle/>
          <a:p>
            <a:pPr algn="l" indent="0" marL="0">
              <a:buNone/>
            </a:pPr>
            <a:r>
              <a:rPr lang="en-US" sz="3300" b="1" dirty="0">
                <a:solidFill>
                  <a:srgbClr val="1D1B1A"/>
                </a:solidFill>
                <a:latin typeface="Times New Roman" pitchFamily="34" charset="0"/>
                <a:ea typeface="SimSun" pitchFamily="34" charset="-122"/>
                <a:cs typeface="Times New Roman" pitchFamily="34" charset="-120"/>
              </a:rPr>
              <a:t>186</a:t>
            </a:r>
            <a:endParaRPr lang="en-US" sz="3300" dirty="0">
              <a:latin typeface="Times New Roman" pitchFamily="34" charset="0"/>
              <a:ea typeface="SimSun" pitchFamily="34" charset="-122"/>
              <a:cs typeface="Times New Roman" pitchFamily="34" charset="-120"/>
            </a:endParaRPr>
          </a:p>
        </p:txBody>
      </p:sp>
      <p:sp>
        <p:nvSpPr>
          <p:cNvPr id="22" name="Text 19"/>
          <p:cNvSpPr/>
          <p:nvPr/>
        </p:nvSpPr>
        <p:spPr>
          <a:xfrm>
            <a:off x="1447800" y="4825546"/>
            <a:ext cx="10744200" cy="205740"/>
          </a:xfrm>
          <a:prstGeom prst="rect">
            <a:avLst/>
          </a:prstGeom>
          <a:noFill/>
          <a:ln/>
        </p:spPr>
        <p:txBody>
          <a:bodyPr wrap="none" lIns="0" tIns="0" rIns="0" bIns="0" rtlCol="0" anchor="t"/>
          <a:lstStyle/>
          <a:p>
            <a:pPr algn="l" indent="0" marL="0">
              <a:buNone/>
            </a:pPr>
            <a:r>
              <a:rPr lang="en-US" sz="1350" dirty="0">
                <a:solidFill>
                  <a:srgbClr val="1D1B1A"/>
                </a:solidFill>
                <a:latin typeface="Times New Roman" pitchFamily="34" charset="0"/>
                <a:ea typeface="SimSun" pitchFamily="34" charset="-122"/>
                <a:cs typeface="Times New Roman" pitchFamily="34" charset="-120"/>
              </a:rPr>
              <a:t>RMB million</a:t>
            </a:r>
            <a:endParaRPr lang="en-US" sz="1350" dirty="0">
              <a:latin typeface="Times New Roman" pitchFamily="34" charset="0"/>
              <a:ea typeface="SimSun" pitchFamily="34" charset="-122"/>
              <a:cs typeface="Times New Roman" pitchFamily="34" charset="-120"/>
            </a:endParaRPr>
          </a:p>
        </p:txBody>
      </p:sp>
      <p:sp>
        <p:nvSpPr>
          <p:cNvPr id="23" name="Text 20"/>
          <p:cNvSpPr/>
          <p:nvPr/>
        </p:nvSpPr>
        <p:spPr>
          <a:xfrm>
            <a:off x="2857500" y="4616246"/>
            <a:ext cx="933450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New top-ups in 2024</a:t>
            </a:r>
            <a:endParaRPr lang="en-US" sz="1275" dirty="0">
              <a:latin typeface="Microsoft YaHei UI" pitchFamily="34" charset="0"/>
              <a:ea typeface="Microsoft YaHei" pitchFamily="34" charset="-122"/>
              <a:cs typeface="Microsoft YaHei UI" pitchFamily="34" charset="-120"/>
            </a:endParaRPr>
          </a:p>
        </p:txBody>
      </p:sp>
      <p:sp>
        <p:nvSpPr>
          <p:cNvPr id="24" name="Text 21"/>
          <p:cNvSpPr/>
          <p:nvPr/>
        </p:nvSpPr>
        <p:spPr>
          <a:xfrm>
            <a:off x="2857500" y="4891387"/>
            <a:ext cx="93345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RMB 152m in 2023, up 22%</a:t>
            </a:r>
            <a:endParaRPr lang="en-US" sz="1050" dirty="0">
              <a:latin typeface="Microsoft YaHei UI" pitchFamily="34" charset="0"/>
              <a:ea typeface="Microsoft YaHei" pitchFamily="34" charset="-122"/>
              <a:cs typeface="Microsoft YaHei UI" pitchFamily="34" charset="-120"/>
            </a:endParaRPr>
          </a:p>
        </p:txBody>
      </p:sp>
      <p:sp>
        <p:nvSpPr>
          <p:cNvPr id="25" name="Shape 22"/>
          <p:cNvSpPr/>
          <p:nvPr/>
        </p:nvSpPr>
        <p:spPr>
          <a:xfrm>
            <a:off x="762000" y="5286375"/>
            <a:ext cx="5143500" cy="9525"/>
          </a:xfrm>
          <a:prstGeom prst="rect">
            <a:avLst/>
          </a:prstGeom>
          <a:solidFill>
            <a:srgbClr val="DCD6CE"/>
          </a:solidFill>
          <a:ln/>
        </p:spPr>
      </p:sp>
      <p:sp>
        <p:nvSpPr>
          <p:cNvPr id="26" name="Text 23"/>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AI-generated illustration</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6"/>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7</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2</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r</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o</a:t>
            </a:r>
            <a:pPr algn="l" indent="0" marL="0">
              <a:buNone/>
            </a:pPr>
            <a:r>
              <a:rPr lang="en-US" sz="1200" b="1" dirty="0">
                <a:solidFill>
                  <a:srgbClr val="6E2C57"/>
                </a:solidFill>
                <a:latin typeface="Times New Roman" pitchFamily="34" charset="0"/>
                <a:ea typeface="SimSun" pitchFamily="34" charset="-122"/>
                <a:cs typeface="Times New Roman" pitchFamily="34" charset="-120"/>
              </a:rPr>
              <a:t>f</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Dish coupons won back over twice as many members</a:t>
            </a:r>
            <a:endParaRPr lang="en-US" sz="2550" dirty="0">
              <a:latin typeface="Times New Roman" pitchFamily="34" charset="0"/>
              <a:ea typeface="SimSun" pitchFamily="34" charset="-122"/>
              <a:cs typeface="Times New Roman" pitchFamily="34" charset="-120"/>
            </a:endParaRPr>
          </a:p>
        </p:txBody>
      </p:sp>
      <p:sp>
        <p:nvSpPr>
          <p:cNvPr id="9" name="Text 7"/>
          <p:cNvSpPr/>
          <p:nvPr/>
        </p:nvSpPr>
        <p:spPr>
          <a:xfrm>
            <a:off x="762000" y="1919948"/>
            <a:ext cx="1143000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Win-back rate by dish group</a:t>
            </a:r>
            <a:endParaRPr lang="en-US" sz="1125" dirty="0">
              <a:latin typeface="Microsoft YaHei UI" pitchFamily="34" charset="0"/>
              <a:ea typeface="Microsoft YaHei" pitchFamily="34" charset="-122"/>
              <a:cs typeface="Microsoft YaHei UI" pitchFamily="34" charset="-120"/>
            </a:endParaRPr>
          </a:p>
        </p:txBody>
      </p:sp>
      <p:sp>
        <p:nvSpPr>
          <p:cNvPr id="10" name="Text 8"/>
          <p:cNvSpPr/>
          <p:nvPr/>
        </p:nvSpPr>
        <p:spPr>
          <a:xfrm>
            <a:off x="0" y="1938275"/>
            <a:ext cx="7239000" cy="148590"/>
          </a:xfrm>
          <a:prstGeom prst="rect">
            <a:avLst/>
          </a:prstGeom>
          <a:noFill/>
          <a:ln/>
        </p:spPr>
        <p:txBody>
          <a:bodyPr wrap="none" lIns="0" tIns="0" rIns="0" bIns="0" rtlCol="0" anchor="t"/>
          <a:lstStyle/>
          <a:p>
            <a:pPr algn="r" indent="0" marL="0">
              <a:buNone/>
            </a:pPr>
            <a:r>
              <a:rPr lang="en-US" sz="975" dirty="0">
                <a:solidFill>
                  <a:srgbClr val="6B655E"/>
                </a:solidFill>
                <a:latin typeface="Microsoft YaHei UI" pitchFamily="34" charset="0"/>
                <a:ea typeface="Microsoft YaHei" pitchFamily="34" charset="-122"/>
                <a:cs typeface="Microsoft YaHei UI" pitchFamily="34" charset="-120"/>
              </a:rPr>
              <a:t>Unit: %</a:t>
            </a:r>
            <a:endParaRPr lang="en-US" sz="975" dirty="0">
              <a:latin typeface="Microsoft YaHei UI" pitchFamily="34" charset="0"/>
              <a:ea typeface="Microsoft YaHei" pitchFamily="34" charset="-122"/>
              <a:cs typeface="Microsoft YaHei UI" pitchFamily="34" charset="-120"/>
            </a:endParaRPr>
          </a:p>
        </p:txBody>
      </p:sp>
      <p:sp>
        <p:nvSpPr>
          <p:cNvPr id="11" name="Shape 9"/>
          <p:cNvSpPr/>
          <p:nvPr/>
        </p:nvSpPr>
        <p:spPr>
          <a:xfrm>
            <a:off x="762000" y="2209800"/>
            <a:ext cx="6477000" cy="9525"/>
          </a:xfrm>
          <a:prstGeom prst="rect">
            <a:avLst/>
          </a:prstGeom>
          <a:solidFill>
            <a:srgbClr val="1D1B1A"/>
          </a:solidFill>
          <a:ln/>
        </p:spPr>
      </p:sp>
      <p:sp>
        <p:nvSpPr>
          <p:cNvPr id="12" name="Text 10"/>
          <p:cNvSpPr/>
          <p:nvPr/>
        </p:nvSpPr>
        <p:spPr>
          <a:xfrm>
            <a:off x="762000" y="2577535"/>
            <a:ext cx="114300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Signature</a:t>
            </a:r>
            <a:endParaRPr lang="en-US" sz="12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2066925" y="2533650"/>
            <a:ext cx="4204970" cy="266700"/>
          </a:xfrm>
          <a:prstGeom prst="rect">
            <a:avLst/>
          </a:prstGeom>
          <a:solidFill>
            <a:srgbClr val="1D1B1A"/>
          </a:solidFill>
          <a:ln/>
        </p:spPr>
      </p:sp>
      <p:sp>
        <p:nvSpPr>
          <p:cNvPr id="14" name="Text 12"/>
          <p:cNvSpPr/>
          <p:nvPr/>
        </p:nvSpPr>
        <p:spPr>
          <a:xfrm>
            <a:off x="6762750" y="2549727"/>
            <a:ext cx="5429250" cy="228600"/>
          </a:xfrm>
          <a:prstGeom prst="rect">
            <a:avLst/>
          </a:prstGeom>
          <a:noFill/>
          <a:ln/>
        </p:spPr>
        <p:txBody>
          <a:bodyPr wrap="none" lIns="0" tIns="0" rIns="0" bIns="0" rtlCol="0" anchor="t"/>
          <a:lstStyle/>
          <a:p>
            <a:pPr algn="l" indent="0" marL="0">
              <a:buNone/>
            </a:pPr>
            <a:r>
              <a:rPr lang="en-US" sz="1500" b="1" dirty="0">
                <a:solidFill>
                  <a:srgbClr val="1D1B1A"/>
                </a:solidFill>
                <a:latin typeface="Times New Roman" pitchFamily="34" charset="0"/>
                <a:ea typeface="SimSun" pitchFamily="34" charset="-122"/>
                <a:cs typeface="Times New Roman" pitchFamily="34" charset="-120"/>
              </a:rPr>
              <a:t>11.2</a:t>
            </a:r>
            <a:endParaRPr lang="en-US" sz="1500" dirty="0">
              <a:latin typeface="Times New Roman" pitchFamily="34" charset="0"/>
              <a:ea typeface="SimSun" pitchFamily="34" charset="-122"/>
              <a:cs typeface="Times New Roman" pitchFamily="34" charset="-120"/>
            </a:endParaRPr>
          </a:p>
        </p:txBody>
      </p:sp>
      <p:sp>
        <p:nvSpPr>
          <p:cNvPr id="15" name="Text 13"/>
          <p:cNvSpPr/>
          <p:nvPr/>
        </p:nvSpPr>
        <p:spPr>
          <a:xfrm>
            <a:off x="762000" y="3129985"/>
            <a:ext cx="114300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Set meals</a:t>
            </a:r>
            <a:endParaRPr lang="en-US" sz="120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2066925" y="3086100"/>
            <a:ext cx="3904615" cy="266700"/>
          </a:xfrm>
          <a:prstGeom prst="rect">
            <a:avLst/>
          </a:prstGeom>
          <a:solidFill>
            <a:srgbClr val="B9B0A6"/>
          </a:solidFill>
          <a:ln/>
        </p:spPr>
      </p:sp>
      <p:sp>
        <p:nvSpPr>
          <p:cNvPr id="17" name="Text 15"/>
          <p:cNvSpPr/>
          <p:nvPr/>
        </p:nvSpPr>
        <p:spPr>
          <a:xfrm>
            <a:off x="6762750" y="3102177"/>
            <a:ext cx="5429250" cy="228600"/>
          </a:xfrm>
          <a:prstGeom prst="rect">
            <a:avLst/>
          </a:prstGeom>
          <a:noFill/>
          <a:ln/>
        </p:spPr>
        <p:txBody>
          <a:bodyPr wrap="none" lIns="0" tIns="0" rIns="0" bIns="0" rtlCol="0" anchor="t"/>
          <a:lstStyle/>
          <a:p>
            <a:pPr algn="l" indent="0" marL="0">
              <a:buNone/>
            </a:pPr>
            <a:r>
              <a:rPr lang="en-US" sz="1500" dirty="0">
                <a:solidFill>
                  <a:srgbClr val="1D1B1A"/>
                </a:solidFill>
                <a:latin typeface="Times New Roman" pitchFamily="34" charset="0"/>
                <a:ea typeface="SimSun" pitchFamily="34" charset="-122"/>
                <a:cs typeface="Times New Roman" pitchFamily="34" charset="-120"/>
              </a:rPr>
              <a:t>10.4</a:t>
            </a:r>
            <a:endParaRPr lang="en-US" sz="1500" dirty="0">
              <a:latin typeface="Times New Roman" pitchFamily="34" charset="0"/>
              <a:ea typeface="SimSun" pitchFamily="34" charset="-122"/>
              <a:cs typeface="Times New Roman" pitchFamily="34" charset="-120"/>
            </a:endParaRPr>
          </a:p>
        </p:txBody>
      </p:sp>
      <p:sp>
        <p:nvSpPr>
          <p:cNvPr id="18" name="Text 16"/>
          <p:cNvSpPr/>
          <p:nvPr/>
        </p:nvSpPr>
        <p:spPr>
          <a:xfrm>
            <a:off x="762000" y="3682435"/>
            <a:ext cx="114300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Breakfast</a:t>
            </a:r>
            <a:endParaRPr lang="en-US" sz="12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2066925" y="3638550"/>
            <a:ext cx="3416538" cy="266700"/>
          </a:xfrm>
          <a:prstGeom prst="rect">
            <a:avLst/>
          </a:prstGeom>
          <a:solidFill>
            <a:srgbClr val="B9B0A6"/>
          </a:solidFill>
          <a:ln/>
        </p:spPr>
      </p:sp>
      <p:sp>
        <p:nvSpPr>
          <p:cNvPr id="20" name="Text 18"/>
          <p:cNvSpPr/>
          <p:nvPr/>
        </p:nvSpPr>
        <p:spPr>
          <a:xfrm>
            <a:off x="6762750" y="3654627"/>
            <a:ext cx="5429250" cy="228600"/>
          </a:xfrm>
          <a:prstGeom prst="rect">
            <a:avLst/>
          </a:prstGeom>
          <a:noFill/>
          <a:ln/>
        </p:spPr>
        <p:txBody>
          <a:bodyPr wrap="none" lIns="0" tIns="0" rIns="0" bIns="0" rtlCol="0" anchor="t"/>
          <a:lstStyle/>
          <a:p>
            <a:pPr algn="l" indent="0" marL="0">
              <a:buNone/>
            </a:pPr>
            <a:r>
              <a:rPr lang="en-US" sz="1500" dirty="0">
                <a:solidFill>
                  <a:srgbClr val="1D1B1A"/>
                </a:solidFill>
                <a:latin typeface="Times New Roman" pitchFamily="34" charset="0"/>
                <a:ea typeface="SimSun" pitchFamily="34" charset="-122"/>
                <a:cs typeface="Times New Roman" pitchFamily="34" charset="-120"/>
              </a:rPr>
              <a:t>9.1</a:t>
            </a:r>
            <a:endParaRPr lang="en-US" sz="1500" dirty="0">
              <a:latin typeface="Times New Roman" pitchFamily="34" charset="0"/>
              <a:ea typeface="SimSun" pitchFamily="34" charset="-122"/>
              <a:cs typeface="Times New Roman" pitchFamily="34" charset="-120"/>
            </a:endParaRPr>
          </a:p>
        </p:txBody>
      </p:sp>
      <p:sp>
        <p:nvSpPr>
          <p:cNvPr id="21" name="Text 19"/>
          <p:cNvSpPr/>
          <p:nvPr/>
        </p:nvSpPr>
        <p:spPr>
          <a:xfrm>
            <a:off x="762000" y="4234885"/>
            <a:ext cx="114300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Snacks</a:t>
            </a:r>
            <a:endParaRPr lang="en-US" sz="12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2066925" y="4191000"/>
            <a:ext cx="3341449" cy="266700"/>
          </a:xfrm>
          <a:prstGeom prst="rect">
            <a:avLst/>
          </a:prstGeom>
          <a:solidFill>
            <a:srgbClr val="B9B0A6"/>
          </a:solidFill>
          <a:ln/>
        </p:spPr>
      </p:sp>
      <p:sp>
        <p:nvSpPr>
          <p:cNvPr id="23" name="Text 21"/>
          <p:cNvSpPr/>
          <p:nvPr/>
        </p:nvSpPr>
        <p:spPr>
          <a:xfrm>
            <a:off x="6762750" y="4207077"/>
            <a:ext cx="5429250" cy="228600"/>
          </a:xfrm>
          <a:prstGeom prst="rect">
            <a:avLst/>
          </a:prstGeom>
          <a:noFill/>
          <a:ln/>
        </p:spPr>
        <p:txBody>
          <a:bodyPr wrap="none" lIns="0" tIns="0" rIns="0" bIns="0" rtlCol="0" anchor="t"/>
          <a:lstStyle/>
          <a:p>
            <a:pPr algn="l" indent="0" marL="0">
              <a:buNone/>
            </a:pPr>
            <a:r>
              <a:rPr lang="en-US" sz="1500" dirty="0">
                <a:solidFill>
                  <a:srgbClr val="1D1B1A"/>
                </a:solidFill>
                <a:latin typeface="Times New Roman" pitchFamily="34" charset="0"/>
                <a:ea typeface="SimSun" pitchFamily="34" charset="-122"/>
                <a:cs typeface="Times New Roman" pitchFamily="34" charset="-120"/>
              </a:rPr>
              <a:t>8.9</a:t>
            </a:r>
            <a:endParaRPr lang="en-US" sz="1500" dirty="0">
              <a:latin typeface="Times New Roman" pitchFamily="34" charset="0"/>
              <a:ea typeface="SimSun" pitchFamily="34" charset="-122"/>
              <a:cs typeface="Times New Roman" pitchFamily="34" charset="-120"/>
            </a:endParaRPr>
          </a:p>
        </p:txBody>
      </p:sp>
      <p:sp>
        <p:nvSpPr>
          <p:cNvPr id="24" name="Text 22"/>
          <p:cNvSpPr/>
          <p:nvPr/>
        </p:nvSpPr>
        <p:spPr>
          <a:xfrm>
            <a:off x="762000" y="4787335"/>
            <a:ext cx="114300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Mostly delivery</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2066925" y="4743450"/>
            <a:ext cx="3116183" cy="266700"/>
          </a:xfrm>
          <a:prstGeom prst="rect">
            <a:avLst/>
          </a:prstGeom>
          <a:solidFill>
            <a:srgbClr val="B9B0A6"/>
          </a:solidFill>
          <a:ln/>
        </p:spPr>
      </p:sp>
      <p:sp>
        <p:nvSpPr>
          <p:cNvPr id="26" name="Text 24"/>
          <p:cNvSpPr/>
          <p:nvPr/>
        </p:nvSpPr>
        <p:spPr>
          <a:xfrm>
            <a:off x="6762750" y="4759527"/>
            <a:ext cx="5429250" cy="228600"/>
          </a:xfrm>
          <a:prstGeom prst="rect">
            <a:avLst/>
          </a:prstGeom>
          <a:noFill/>
          <a:ln/>
        </p:spPr>
        <p:txBody>
          <a:bodyPr wrap="none" lIns="0" tIns="0" rIns="0" bIns="0" rtlCol="0" anchor="t"/>
          <a:lstStyle/>
          <a:p>
            <a:pPr algn="l" indent="0" marL="0">
              <a:buNone/>
            </a:pPr>
            <a:r>
              <a:rPr lang="en-US" sz="1500" dirty="0">
                <a:solidFill>
                  <a:srgbClr val="1D1B1A"/>
                </a:solidFill>
                <a:latin typeface="Times New Roman" pitchFamily="34" charset="0"/>
                <a:ea typeface="SimSun" pitchFamily="34" charset="-122"/>
                <a:cs typeface="Times New Roman" pitchFamily="34" charset="-120"/>
              </a:rPr>
              <a:t>8.3</a:t>
            </a:r>
            <a:endParaRPr lang="en-US" sz="1500" dirty="0">
              <a:latin typeface="Times New Roman" pitchFamily="34" charset="0"/>
              <a:ea typeface="SimSun" pitchFamily="34" charset="-122"/>
              <a:cs typeface="Times New Roman" pitchFamily="34" charset="-120"/>
            </a:endParaRPr>
          </a:p>
        </p:txBody>
      </p:sp>
      <p:sp>
        <p:nvSpPr>
          <p:cNvPr id="27" name="Shape 25"/>
          <p:cNvSpPr/>
          <p:nvPr/>
        </p:nvSpPr>
        <p:spPr>
          <a:xfrm>
            <a:off x="3606244" y="2333625"/>
            <a:ext cx="0" cy="2819400"/>
          </a:xfrm>
          <a:prstGeom prst="line">
            <a:avLst/>
          </a:prstGeom>
          <a:noFill/>
          <a:ln w="14288">
            <a:solidFill>
              <a:srgbClr val="1D1B1A"/>
            </a:solidFill>
            <a:prstDash val="dash"/>
          </a:ln>
        </p:spPr>
      </p:sp>
      <p:sp>
        <p:nvSpPr>
          <p:cNvPr id="28" name="Text 26"/>
          <p:cNvSpPr/>
          <p:nvPr/>
        </p:nvSpPr>
        <p:spPr>
          <a:xfrm>
            <a:off x="3682444" y="5243450"/>
            <a:ext cx="8509556" cy="148590"/>
          </a:xfrm>
          <a:prstGeom prst="rect">
            <a:avLst/>
          </a:prstGeom>
          <a:noFill/>
          <a:ln/>
        </p:spPr>
        <p:txBody>
          <a:bodyPr wrap="none" lIns="0" tIns="0" rIns="0" bIns="0" rtlCol="0" anchor="t"/>
          <a:lstStyle/>
          <a:p>
            <a:pPr algn="l" indent="0" marL="0">
              <a:buNone/>
            </a:pPr>
            <a:r>
              <a:rPr lang="en-US" sz="975" dirty="0">
                <a:solidFill>
                  <a:srgbClr val="1D1B1A"/>
                </a:solidFill>
                <a:latin typeface="Microsoft YaHei UI" pitchFamily="34" charset="0"/>
                <a:ea typeface="Microsoft YaHei" pitchFamily="34" charset="-122"/>
                <a:cs typeface="Microsoft YaHei UI" pitchFamily="34" charset="-120"/>
              </a:rPr>
              <a:t>Generic coupon 4.1%</a:t>
            </a:r>
            <a:endParaRPr lang="en-US" sz="975" dirty="0">
              <a:latin typeface="Microsoft YaHei UI" pitchFamily="34" charset="0"/>
              <a:ea typeface="Microsoft YaHei" pitchFamily="34" charset="-122"/>
              <a:cs typeface="Microsoft YaHei UI" pitchFamily="34" charset="-120"/>
            </a:endParaRPr>
          </a:p>
        </p:txBody>
      </p:sp>
      <p:sp>
        <p:nvSpPr>
          <p:cNvPr id="29" name="Shape 27"/>
          <p:cNvSpPr/>
          <p:nvPr/>
        </p:nvSpPr>
        <p:spPr>
          <a:xfrm>
            <a:off x="8001000" y="1905000"/>
            <a:ext cx="3429000" cy="28575"/>
          </a:xfrm>
          <a:prstGeom prst="rect">
            <a:avLst/>
          </a:prstGeom>
          <a:solidFill>
            <a:srgbClr val="6E2C57"/>
          </a:solidFill>
          <a:ln/>
        </p:spPr>
      </p:sp>
      <p:sp>
        <p:nvSpPr>
          <p:cNvPr id="30" name="Text 28"/>
          <p:cNvSpPr/>
          <p:nvPr/>
        </p:nvSpPr>
        <p:spPr>
          <a:xfrm>
            <a:off x="8001000" y="1977168"/>
            <a:ext cx="4191000" cy="1188720"/>
          </a:xfrm>
          <a:prstGeom prst="rect">
            <a:avLst/>
          </a:prstGeom>
          <a:noFill/>
          <a:ln/>
        </p:spPr>
        <p:txBody>
          <a:bodyPr wrap="none" lIns="0" tIns="0" rIns="0" bIns="0" rtlCol="0" anchor="t"/>
          <a:lstStyle/>
          <a:p>
            <a:pPr algn="l" indent="0" marL="0">
              <a:buNone/>
            </a:pPr>
            <a:r>
              <a:rPr lang="en-US" sz="7800" b="1" dirty="0">
                <a:solidFill>
                  <a:srgbClr val="6E2C57"/>
                </a:solidFill>
                <a:latin typeface="Times New Roman" pitchFamily="34" charset="0"/>
                <a:ea typeface="SimSun" pitchFamily="34" charset="-122"/>
                <a:cs typeface="Times New Roman" pitchFamily="34" charset="-120"/>
              </a:rPr>
              <a:t>9.8%</a:t>
            </a:r>
            <a:endParaRPr lang="en-US" sz="7800" dirty="0">
              <a:latin typeface="Times New Roman" pitchFamily="34" charset="0"/>
              <a:ea typeface="SimSun" pitchFamily="34" charset="-122"/>
              <a:cs typeface="Times New Roman" pitchFamily="34" charset="-120"/>
            </a:endParaRPr>
          </a:p>
        </p:txBody>
      </p:sp>
      <p:sp>
        <p:nvSpPr>
          <p:cNvPr id="31" name="Text 29"/>
          <p:cNvSpPr/>
          <p:nvPr/>
        </p:nvSpPr>
        <p:spPr>
          <a:xfrm>
            <a:off x="8001000" y="3168446"/>
            <a:ext cx="419100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Win-back rate, full rollout</a:t>
            </a:r>
            <a:endParaRPr lang="en-US" sz="12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8001000" y="3481687"/>
            <a:ext cx="4191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1.36m lapsed members, generic 4.1%</a:t>
            </a:r>
            <a:endParaRPr lang="en-US" sz="105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8001000" y="3933825"/>
            <a:ext cx="3429000" cy="9525"/>
          </a:xfrm>
          <a:prstGeom prst="rect">
            <a:avLst/>
          </a:prstGeom>
          <a:solidFill>
            <a:srgbClr val="DCD6CE"/>
          </a:solidFill>
          <a:ln/>
        </p:spPr>
      </p:sp>
      <p:sp>
        <p:nvSpPr>
          <p:cNvPr id="34" name="Text 32"/>
          <p:cNvSpPr/>
          <p:nvPr/>
        </p:nvSpPr>
        <p:spPr>
          <a:xfrm>
            <a:off x="8001000" y="4063849"/>
            <a:ext cx="4191000" cy="548640"/>
          </a:xfrm>
          <a:prstGeom prst="rect">
            <a:avLst/>
          </a:prstGeom>
          <a:noFill/>
          <a:ln/>
        </p:spPr>
        <p:txBody>
          <a:bodyPr wrap="none" lIns="0" tIns="0" rIns="0" bIns="0" rtlCol="0" anchor="t"/>
          <a:lstStyle/>
          <a:p>
            <a:pPr algn="l" indent="0" marL="0">
              <a:buNone/>
            </a:pPr>
            <a:r>
              <a:rPr lang="en-US" sz="3600" b="1" dirty="0">
                <a:solidFill>
                  <a:srgbClr val="1D1B1A"/>
                </a:solidFill>
                <a:latin typeface="Times New Roman" pitchFamily="34" charset="0"/>
                <a:ea typeface="SimSun" pitchFamily="34" charset="-122"/>
                <a:cs typeface="Times New Roman" pitchFamily="34" charset="-120"/>
              </a:rPr>
              <a:t>134k</a:t>
            </a:r>
            <a:endParaRPr lang="en-US" sz="3600" dirty="0">
              <a:latin typeface="Times New Roman" pitchFamily="34" charset="0"/>
              <a:ea typeface="SimSun" pitchFamily="34" charset="-122"/>
              <a:cs typeface="Times New Roman" pitchFamily="34" charset="-120"/>
            </a:endParaRPr>
          </a:p>
        </p:txBody>
      </p:sp>
      <p:sp>
        <p:nvSpPr>
          <p:cNvPr id="35" name="Text 33"/>
          <p:cNvSpPr/>
          <p:nvPr/>
        </p:nvSpPr>
        <p:spPr>
          <a:xfrm>
            <a:off x="8001000" y="4663871"/>
            <a:ext cx="419100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Members back in 2025</a:t>
            </a:r>
            <a:endParaRPr lang="en-US" sz="1275" dirty="0">
              <a:latin typeface="Microsoft YaHei UI" pitchFamily="34" charset="0"/>
              <a:ea typeface="Microsoft YaHei" pitchFamily="34" charset="-122"/>
              <a:cs typeface="Microsoft YaHei UI" pitchFamily="34" charset="-120"/>
            </a:endParaRPr>
          </a:p>
        </p:txBody>
      </p:sp>
      <p:sp>
        <p:nvSpPr>
          <p:cNvPr id="36" name="Text 34"/>
          <p:cNvSpPr/>
          <p:nvPr/>
        </p:nvSpPr>
        <p:spPr>
          <a:xfrm>
            <a:off x="8001000" y="4977112"/>
            <a:ext cx="41910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No visit in 180 days, 5 dish groups</a:t>
            </a:r>
            <a:endParaRPr lang="en-US" sz="1050" dirty="0">
              <a:latin typeface="Microsoft YaHei UI" pitchFamily="34" charset="0"/>
              <a:ea typeface="Microsoft YaHei" pitchFamily="34" charset="-122"/>
              <a:cs typeface="Microsoft YaHei UI" pitchFamily="34" charset="-120"/>
            </a:endParaRPr>
          </a:p>
        </p:txBody>
      </p:sp>
      <p:sp>
        <p:nvSpPr>
          <p:cNvPr id="37" name="Text 35"/>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A/B tested on 20,000 members, 10,000 per arm, before rolling out to all 1.36 million</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414454" y="6414664"/>
            <a:ext cx="4777546"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7"/>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8</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3</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G</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a</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dirty="0">
                <a:solidFill>
                  <a:srgbClr val="6E2C57"/>
                </a:solidFill>
                <a:latin typeface="Times New Roman" pitchFamily="34" charset="0"/>
                <a:ea typeface="SimSun" pitchFamily="34" charset="-122"/>
                <a:cs typeface="Times New Roman" pitchFamily="34" charset="-120"/>
              </a:rPr>
              <a:t>s</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Strongest in membership, weakest in roadmapping</a:t>
            </a:r>
            <a:endParaRPr lang="en-US" sz="2550" dirty="0">
              <a:latin typeface="Times New Roman" pitchFamily="34" charset="0"/>
              <a:ea typeface="SimSun" pitchFamily="34" charset="-122"/>
              <a:cs typeface="Times New Roman" pitchFamily="34" charset="-120"/>
            </a:endParaRPr>
          </a:p>
        </p:txBody>
      </p:sp>
      <p:sp>
        <p:nvSpPr>
          <p:cNvPr id="9" name="Shape 7"/>
          <p:cNvSpPr/>
          <p:nvPr/>
        </p:nvSpPr>
        <p:spPr>
          <a:xfrm>
            <a:off x="2998470" y="3605213"/>
            <a:ext cx="861060" cy="818197"/>
          </a:xfrm>
          <a:custGeom>
            <a:avLst/>
            <a:gdLst/>
            <a:ahLst/>
            <a:cxnLst/>
            <a:rect l="l" t="t" r="r" b="b"/>
            <a:pathLst>
              <a:path w="861060" h="818197">
                <a:moveTo>
                  <a:pt x="430530" y="0"/>
                </a:moveTo>
                <a:lnTo>
                  <a:pt x="861060" y="312420"/>
                </a:lnTo>
                <a:lnTo>
                  <a:pt x="696277" y="818197"/>
                </a:lnTo>
                <a:lnTo>
                  <a:pt x="164783" y="818197"/>
                </a:lnTo>
                <a:lnTo>
                  <a:pt x="0" y="312420"/>
                </a:lnTo>
                <a:close/>
              </a:path>
            </a:pathLst>
          </a:custGeom>
          <a:noFill/>
          <a:ln w="9525">
            <a:solidFill>
              <a:srgbClr val="DCD6CE"/>
            </a:solidFill>
            <a:prstDash val="solid"/>
          </a:ln>
        </p:spPr>
      </p:sp>
      <p:sp>
        <p:nvSpPr>
          <p:cNvPr id="10" name="Shape 8"/>
          <p:cNvSpPr/>
          <p:nvPr/>
        </p:nvSpPr>
        <p:spPr>
          <a:xfrm>
            <a:off x="2567940" y="3152775"/>
            <a:ext cx="1722120" cy="1637347"/>
          </a:xfrm>
          <a:custGeom>
            <a:avLst/>
            <a:gdLst/>
            <a:ahLst/>
            <a:cxnLst/>
            <a:rect l="l" t="t" r="r" b="b"/>
            <a:pathLst>
              <a:path w="1722120" h="1637347">
                <a:moveTo>
                  <a:pt x="861060" y="0"/>
                </a:moveTo>
                <a:lnTo>
                  <a:pt x="1722120" y="624840"/>
                </a:lnTo>
                <a:lnTo>
                  <a:pt x="1392555" y="1637347"/>
                </a:lnTo>
                <a:lnTo>
                  <a:pt x="329565" y="1637347"/>
                </a:lnTo>
                <a:lnTo>
                  <a:pt x="0" y="624840"/>
                </a:lnTo>
                <a:close/>
              </a:path>
            </a:pathLst>
          </a:custGeom>
          <a:noFill/>
          <a:ln w="9525">
            <a:solidFill>
              <a:srgbClr val="DCD6CE"/>
            </a:solidFill>
            <a:prstDash val="solid"/>
          </a:ln>
        </p:spPr>
      </p:sp>
      <p:sp>
        <p:nvSpPr>
          <p:cNvPr id="11" name="Shape 9"/>
          <p:cNvSpPr/>
          <p:nvPr/>
        </p:nvSpPr>
        <p:spPr>
          <a:xfrm>
            <a:off x="1707833" y="2247900"/>
            <a:ext cx="3442335" cy="3273743"/>
          </a:xfrm>
          <a:custGeom>
            <a:avLst/>
            <a:gdLst/>
            <a:ahLst/>
            <a:cxnLst/>
            <a:rect l="l" t="t" r="r" b="b"/>
            <a:pathLst>
              <a:path w="3442335" h="3273743">
                <a:moveTo>
                  <a:pt x="1721167" y="0"/>
                </a:moveTo>
                <a:lnTo>
                  <a:pt x="3442335" y="1250633"/>
                </a:lnTo>
                <a:lnTo>
                  <a:pt x="2785110" y="3273743"/>
                </a:lnTo>
                <a:lnTo>
                  <a:pt x="657225" y="3273743"/>
                </a:lnTo>
                <a:lnTo>
                  <a:pt x="0" y="1250633"/>
                </a:lnTo>
                <a:close/>
              </a:path>
            </a:pathLst>
          </a:custGeom>
          <a:noFill/>
          <a:ln w="9525">
            <a:solidFill>
              <a:srgbClr val="DCD6CE"/>
            </a:solidFill>
            <a:prstDash val="solid"/>
          </a:ln>
        </p:spPr>
      </p:sp>
      <p:sp>
        <p:nvSpPr>
          <p:cNvPr id="12" name="Shape 10"/>
          <p:cNvSpPr/>
          <p:nvPr/>
        </p:nvSpPr>
        <p:spPr>
          <a:xfrm>
            <a:off x="3429000" y="2247900"/>
            <a:ext cx="0" cy="1809750"/>
          </a:xfrm>
          <a:prstGeom prst="line">
            <a:avLst/>
          </a:prstGeom>
          <a:noFill/>
          <a:ln w="9525">
            <a:solidFill>
              <a:srgbClr val="DCD6CE"/>
            </a:solidFill>
            <a:prstDash val="solid"/>
          </a:ln>
        </p:spPr>
      </p:sp>
      <p:sp>
        <p:nvSpPr>
          <p:cNvPr id="13" name="Shape 11"/>
          <p:cNvSpPr/>
          <p:nvPr/>
        </p:nvSpPr>
        <p:spPr>
          <a:xfrm flipV="1">
            <a:off x="3429000" y="3498533"/>
            <a:ext cx="1721168" cy="559117"/>
          </a:xfrm>
          <a:prstGeom prst="line">
            <a:avLst/>
          </a:prstGeom>
          <a:noFill/>
          <a:ln w="9525">
            <a:solidFill>
              <a:srgbClr val="DCD6CE"/>
            </a:solidFill>
            <a:prstDash val="solid"/>
          </a:ln>
        </p:spPr>
      </p:sp>
      <p:sp>
        <p:nvSpPr>
          <p:cNvPr id="14" name="Shape 12"/>
          <p:cNvSpPr/>
          <p:nvPr/>
        </p:nvSpPr>
        <p:spPr>
          <a:xfrm>
            <a:off x="3429000" y="4057650"/>
            <a:ext cx="1063942" cy="1463993"/>
          </a:xfrm>
          <a:prstGeom prst="line">
            <a:avLst/>
          </a:prstGeom>
          <a:noFill/>
          <a:ln w="9525">
            <a:solidFill>
              <a:srgbClr val="DCD6CE"/>
            </a:solidFill>
            <a:prstDash val="solid"/>
          </a:ln>
        </p:spPr>
      </p:sp>
      <p:sp>
        <p:nvSpPr>
          <p:cNvPr id="15" name="Shape 13"/>
          <p:cNvSpPr/>
          <p:nvPr/>
        </p:nvSpPr>
        <p:spPr>
          <a:xfrm flipV="1">
            <a:off x="2365058" y="4057650"/>
            <a:ext cx="1063942" cy="1463993"/>
          </a:xfrm>
          <a:prstGeom prst="line">
            <a:avLst/>
          </a:prstGeom>
          <a:noFill/>
          <a:ln w="9525">
            <a:solidFill>
              <a:srgbClr val="DCD6CE"/>
            </a:solidFill>
            <a:prstDash val="solid"/>
          </a:ln>
        </p:spPr>
      </p:sp>
      <p:sp>
        <p:nvSpPr>
          <p:cNvPr id="16" name="Shape 14"/>
          <p:cNvSpPr/>
          <p:nvPr/>
        </p:nvSpPr>
        <p:spPr>
          <a:xfrm>
            <a:off x="1707833" y="3498533"/>
            <a:ext cx="1721167" cy="559117"/>
          </a:xfrm>
          <a:prstGeom prst="line">
            <a:avLst/>
          </a:prstGeom>
          <a:noFill/>
          <a:ln w="9525">
            <a:solidFill>
              <a:srgbClr val="DCD6CE"/>
            </a:solidFill>
            <a:prstDash val="solid"/>
          </a:ln>
        </p:spPr>
      </p:sp>
      <p:sp>
        <p:nvSpPr>
          <p:cNvPr id="17" name="Shape 15"/>
          <p:cNvSpPr/>
          <p:nvPr/>
        </p:nvSpPr>
        <p:spPr>
          <a:xfrm>
            <a:off x="2138363" y="2700338"/>
            <a:ext cx="2581275" cy="2455545"/>
          </a:xfrm>
          <a:custGeom>
            <a:avLst/>
            <a:gdLst/>
            <a:ahLst/>
            <a:cxnLst/>
            <a:rect l="l" t="t" r="r" b="b"/>
            <a:pathLst>
              <a:path w="2581275" h="2455545">
                <a:moveTo>
                  <a:pt x="1290638" y="0"/>
                </a:moveTo>
                <a:lnTo>
                  <a:pt x="2581275" y="938213"/>
                </a:lnTo>
                <a:lnTo>
                  <a:pt x="2088833" y="2455545"/>
                </a:lnTo>
                <a:lnTo>
                  <a:pt x="492442" y="2455545"/>
                </a:lnTo>
                <a:lnTo>
                  <a:pt x="0" y="938213"/>
                </a:lnTo>
                <a:close/>
              </a:path>
            </a:pathLst>
          </a:custGeom>
          <a:noFill/>
          <a:ln w="14288">
            <a:solidFill>
              <a:srgbClr val="1D1B1A"/>
            </a:solidFill>
            <a:prstDash val="solid"/>
          </a:ln>
        </p:spPr>
      </p:sp>
      <p:sp>
        <p:nvSpPr>
          <p:cNvPr id="18" name="Shape 16"/>
          <p:cNvSpPr/>
          <p:nvPr/>
        </p:nvSpPr>
        <p:spPr>
          <a:xfrm>
            <a:off x="2138363" y="2247900"/>
            <a:ext cx="2581275" cy="3273743"/>
          </a:xfrm>
          <a:custGeom>
            <a:avLst/>
            <a:gdLst/>
            <a:ahLst/>
            <a:cxnLst/>
            <a:rect l="l" t="t" r="r" b="b"/>
            <a:pathLst>
              <a:path w="2581275" h="3273743">
                <a:moveTo>
                  <a:pt x="1290638" y="0"/>
                </a:moveTo>
                <a:lnTo>
                  <a:pt x="2581275" y="1390650"/>
                </a:lnTo>
                <a:lnTo>
                  <a:pt x="2354580" y="3273743"/>
                </a:lnTo>
                <a:lnTo>
                  <a:pt x="492442" y="2907982"/>
                </a:lnTo>
                <a:lnTo>
                  <a:pt x="0" y="1390650"/>
                </a:lnTo>
                <a:close/>
              </a:path>
            </a:pathLst>
          </a:custGeom>
          <a:noFill/>
          <a:ln w="17145">
            <a:solidFill>
              <a:srgbClr val="6E2C57"/>
            </a:solidFill>
            <a:prstDash val="dash"/>
          </a:ln>
        </p:spPr>
      </p:sp>
      <p:sp>
        <p:nvSpPr>
          <p:cNvPr id="19" name="Shape 17"/>
          <p:cNvSpPr/>
          <p:nvPr/>
        </p:nvSpPr>
        <p:spPr>
          <a:xfrm>
            <a:off x="2897505" y="2247900"/>
            <a:ext cx="1822133" cy="2907982"/>
          </a:xfrm>
          <a:custGeom>
            <a:avLst/>
            <a:gdLst/>
            <a:ahLst/>
            <a:cxnLst/>
            <a:rect l="l" t="t" r="r" b="b"/>
            <a:pathLst>
              <a:path w="1822133" h="2907982">
                <a:moveTo>
                  <a:pt x="531495" y="0"/>
                </a:moveTo>
                <a:lnTo>
                  <a:pt x="1822133" y="1390650"/>
                </a:lnTo>
                <a:lnTo>
                  <a:pt x="1329690" y="2907982"/>
                </a:lnTo>
                <a:lnTo>
                  <a:pt x="0" y="2542222"/>
                </a:lnTo>
                <a:lnTo>
                  <a:pt x="100965" y="1669733"/>
                </a:lnTo>
                <a:close/>
              </a:path>
            </a:pathLst>
          </a:custGeom>
          <a:solidFill>
            <a:srgbClr val="6E2C57">
              <a:alpha val="18000"/>
            </a:srgbClr>
          </a:solidFill>
          <a:ln w="20955">
            <a:solidFill>
              <a:srgbClr val="6E2C57"/>
            </a:solidFill>
            <a:prstDash val="solid"/>
          </a:ln>
        </p:spPr>
      </p:sp>
      <p:sp>
        <p:nvSpPr>
          <p:cNvPr id="20" name="Text 18"/>
          <p:cNvSpPr/>
          <p:nvPr/>
        </p:nvSpPr>
        <p:spPr>
          <a:xfrm>
            <a:off x="0" y="1910785"/>
            <a:ext cx="6858000" cy="182880"/>
          </a:xfrm>
          <a:prstGeom prst="rect">
            <a:avLst/>
          </a:prstGeom>
          <a:noFill/>
          <a:ln/>
        </p:spPr>
        <p:txBody>
          <a:bodyPr wrap="none" lIns="0" tIns="0" rIns="0" bIns="0" rtlCol="0" anchor="t"/>
          <a:lstStyle/>
          <a:p>
            <a:pPr algn="ctr" indent="0" marL="0">
              <a:buNone/>
            </a:pPr>
            <a:r>
              <a:rPr lang="en-US" sz="1200" dirty="0">
                <a:solidFill>
                  <a:srgbClr val="1D1B1A"/>
                </a:solidFill>
                <a:latin typeface="Microsoft YaHei UI" pitchFamily="34" charset="0"/>
                <a:ea typeface="Microsoft YaHei" pitchFamily="34" charset="-122"/>
                <a:cs typeface="Microsoft YaHei UI" pitchFamily="34" charset="-120"/>
              </a:rPr>
              <a:t>Membership</a:t>
            </a:r>
            <a:endParaRPr lang="en-US" sz="12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5313226" y="3298936"/>
            <a:ext cx="6878774"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Data</a:t>
            </a:r>
            <a:endParaRPr lang="en-US" sz="12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4593718" y="5642321"/>
            <a:ext cx="7598282"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Cross-team</a:t>
            </a:r>
            <a:endParaRPr lang="en-US" sz="12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0" y="5642321"/>
            <a:ext cx="2264282" cy="182880"/>
          </a:xfrm>
          <a:prstGeom prst="rect">
            <a:avLst/>
          </a:prstGeom>
          <a:noFill/>
          <a:ln/>
        </p:spPr>
        <p:txBody>
          <a:bodyPr wrap="none" lIns="0" tIns="0" rIns="0" bIns="0" rtlCol="0" anchor="t"/>
          <a:lstStyle/>
          <a:p>
            <a:pPr algn="r" indent="0" marL="0">
              <a:buNone/>
            </a:pPr>
            <a:r>
              <a:rPr lang="en-US" sz="1200" dirty="0">
                <a:solidFill>
                  <a:srgbClr val="1D1B1A"/>
                </a:solidFill>
                <a:latin typeface="Microsoft YaHei UI" pitchFamily="34" charset="0"/>
                <a:ea typeface="Microsoft YaHei" pitchFamily="34" charset="-122"/>
                <a:cs typeface="Microsoft YaHei UI" pitchFamily="34" charset="-120"/>
              </a:rPr>
              <a:t>Specs</a:t>
            </a:r>
            <a:endParaRPr lang="en-US" sz="12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0" y="3298936"/>
            <a:ext cx="1544774" cy="182880"/>
          </a:xfrm>
          <a:prstGeom prst="rect">
            <a:avLst/>
          </a:prstGeom>
          <a:noFill/>
          <a:ln/>
        </p:spPr>
        <p:txBody>
          <a:bodyPr wrap="none" lIns="0" tIns="0" rIns="0" bIns="0" rtlCol="0" anchor="t"/>
          <a:lstStyle/>
          <a:p>
            <a:pPr algn="r" indent="0" marL="0">
              <a:buNone/>
            </a:pPr>
            <a:r>
              <a:rPr lang="en-US" sz="1200" dirty="0">
                <a:solidFill>
                  <a:srgbClr val="1D1B1A"/>
                </a:solidFill>
                <a:latin typeface="Microsoft YaHei UI" pitchFamily="34" charset="0"/>
                <a:ea typeface="Microsoft YaHei" pitchFamily="34" charset="-122"/>
                <a:cs typeface="Microsoft YaHei UI" pitchFamily="34" charset="-120"/>
              </a:rPr>
              <a:t>Roadmap</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1143000" y="6236494"/>
            <a:ext cx="228600" cy="14288"/>
          </a:xfrm>
          <a:prstGeom prst="rect">
            <a:avLst/>
          </a:prstGeom>
          <a:solidFill>
            <a:srgbClr val="1D1B1A"/>
          </a:solidFill>
          <a:ln/>
        </p:spPr>
      </p:sp>
      <p:sp>
        <p:nvSpPr>
          <p:cNvPr id="26" name="Text 24"/>
          <p:cNvSpPr/>
          <p:nvPr/>
        </p:nvSpPr>
        <p:spPr>
          <a:xfrm>
            <a:off x="1447800" y="6167375"/>
            <a:ext cx="10744200" cy="148590"/>
          </a:xfrm>
          <a:prstGeom prst="rect">
            <a:avLst/>
          </a:prstGeom>
          <a:noFill/>
          <a:ln/>
        </p:spPr>
        <p:txBody>
          <a:bodyPr wrap="none" lIns="0" tIns="0" rIns="0" bIns="0" rtlCol="0" anchor="t"/>
          <a:lstStyle/>
          <a:p>
            <a:pPr algn="l" indent="0" marL="0">
              <a:buNone/>
            </a:pPr>
            <a:r>
              <a:rPr lang="en-US" sz="975" dirty="0">
                <a:solidFill>
                  <a:srgbClr val="494541"/>
                </a:solidFill>
                <a:latin typeface="Microsoft YaHei UI" pitchFamily="34" charset="0"/>
                <a:ea typeface="Microsoft YaHei" pitchFamily="34" charset="-122"/>
                <a:cs typeface="Microsoft YaHei UI" pitchFamily="34" charset="-120"/>
              </a:rPr>
              <a:t>Role needs</a:t>
            </a:r>
            <a:endParaRPr lang="en-US" sz="97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2367231" y="6186488"/>
            <a:ext cx="228600" cy="114300"/>
          </a:xfrm>
          <a:prstGeom prst="rect">
            <a:avLst/>
          </a:prstGeom>
          <a:solidFill>
            <a:srgbClr val="6E2C57">
              <a:alpha val="35000"/>
            </a:srgbClr>
          </a:solidFill>
          <a:ln/>
        </p:spPr>
      </p:sp>
      <p:sp>
        <p:nvSpPr>
          <p:cNvPr id="28" name="Shape 26"/>
          <p:cNvSpPr/>
          <p:nvPr/>
        </p:nvSpPr>
        <p:spPr>
          <a:xfrm>
            <a:off x="2367231" y="6186488"/>
            <a:ext cx="228600" cy="19050"/>
          </a:xfrm>
          <a:prstGeom prst="rect">
            <a:avLst/>
          </a:prstGeom>
          <a:solidFill>
            <a:srgbClr val="6E2C57"/>
          </a:solidFill>
          <a:ln/>
        </p:spPr>
      </p:sp>
      <p:sp>
        <p:nvSpPr>
          <p:cNvPr id="29" name="Text 27"/>
          <p:cNvSpPr/>
          <p:nvPr/>
        </p:nvSpPr>
        <p:spPr>
          <a:xfrm>
            <a:off x="2672031" y="6167375"/>
            <a:ext cx="9519969" cy="148590"/>
          </a:xfrm>
          <a:prstGeom prst="rect">
            <a:avLst/>
          </a:prstGeom>
          <a:noFill/>
          <a:ln/>
        </p:spPr>
        <p:txBody>
          <a:bodyPr wrap="none" lIns="0" tIns="0" rIns="0" bIns="0" rtlCol="0" anchor="t"/>
          <a:lstStyle/>
          <a:p>
            <a:pPr algn="l" indent="0" marL="0">
              <a:buNone/>
            </a:pPr>
            <a:r>
              <a:rPr lang="en-US" sz="975" dirty="0">
                <a:solidFill>
                  <a:srgbClr val="494541"/>
                </a:solidFill>
                <a:latin typeface="Microsoft YaHei UI" pitchFamily="34" charset="0"/>
                <a:ea typeface="Microsoft YaHei" pitchFamily="34" charset="-122"/>
                <a:cs typeface="Microsoft YaHei UI" pitchFamily="34" charset="-120"/>
              </a:rPr>
              <a:t>Me today</a:t>
            </a:r>
            <a:endParaRPr lang="en-US" sz="97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3504649" y="6243638"/>
            <a:ext cx="228600" cy="0"/>
          </a:xfrm>
          <a:prstGeom prst="line">
            <a:avLst/>
          </a:prstGeom>
          <a:noFill/>
          <a:ln w="19050">
            <a:solidFill>
              <a:srgbClr val="6E2C57"/>
            </a:solidFill>
            <a:prstDash val="dash"/>
          </a:ln>
        </p:spPr>
      </p:sp>
      <p:sp>
        <p:nvSpPr>
          <p:cNvPr id="31" name="Text 29"/>
          <p:cNvSpPr/>
          <p:nvPr/>
        </p:nvSpPr>
        <p:spPr>
          <a:xfrm>
            <a:off x="3809449" y="6167375"/>
            <a:ext cx="8382551" cy="148590"/>
          </a:xfrm>
          <a:prstGeom prst="rect">
            <a:avLst/>
          </a:prstGeom>
          <a:noFill/>
          <a:ln/>
        </p:spPr>
        <p:txBody>
          <a:bodyPr wrap="none" lIns="0" tIns="0" rIns="0" bIns="0" rtlCol="0" anchor="t"/>
          <a:lstStyle/>
          <a:p>
            <a:pPr algn="l" indent="0" marL="0">
              <a:buNone/>
            </a:pPr>
            <a:r>
              <a:rPr lang="en-US" sz="975" dirty="0">
                <a:solidFill>
                  <a:srgbClr val="494541"/>
                </a:solidFill>
                <a:latin typeface="Microsoft YaHei UI" pitchFamily="34" charset="0"/>
                <a:ea typeface="Microsoft YaHei" pitchFamily="34" charset="-122"/>
                <a:cs typeface="Microsoft YaHei UI" pitchFamily="34" charset="-120"/>
              </a:rPr>
              <a:t>Me in a year</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6858000" y="2014475"/>
            <a:ext cx="53340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k</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l</a:t>
            </a:r>
            <a:endParaRPr lang="en-US" sz="975" dirty="0">
              <a:latin typeface="Microsoft YaHei UI" pitchFamily="34" charset="0"/>
              <a:ea typeface="Microsoft YaHei" pitchFamily="34" charset="-122"/>
              <a:cs typeface="Microsoft YaHei UI" pitchFamily="34" charset="-120"/>
            </a:endParaRPr>
          </a:p>
        </p:txBody>
      </p:sp>
      <p:sp>
        <p:nvSpPr>
          <p:cNvPr id="33" name="Text 31"/>
          <p:cNvSpPr/>
          <p:nvPr/>
        </p:nvSpPr>
        <p:spPr>
          <a:xfrm>
            <a:off x="9182100" y="2014475"/>
            <a:ext cx="30099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M</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d</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34" name="Text 32"/>
          <p:cNvSpPr/>
          <p:nvPr/>
        </p:nvSpPr>
        <p:spPr>
          <a:xfrm>
            <a:off x="10572750" y="2014475"/>
            <a:ext cx="161925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v</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R</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d</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6858000" y="2276475"/>
            <a:ext cx="4572000" cy="19050"/>
          </a:xfrm>
          <a:prstGeom prst="rect">
            <a:avLst/>
          </a:prstGeom>
          <a:solidFill>
            <a:srgbClr val="1D1B1A"/>
          </a:solidFill>
          <a:ln/>
        </p:spPr>
      </p:sp>
      <p:sp>
        <p:nvSpPr>
          <p:cNvPr id="36" name="Text 34"/>
          <p:cNvSpPr/>
          <p:nvPr/>
        </p:nvSpPr>
        <p:spPr>
          <a:xfrm>
            <a:off x="6858000" y="2482396"/>
            <a:ext cx="53340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Membership</a:t>
            </a:r>
            <a:endParaRPr lang="en-US" sz="1350" dirty="0">
              <a:latin typeface="Times New Roman" pitchFamily="34" charset="0"/>
              <a:ea typeface="SimSun" pitchFamily="34" charset="-122"/>
              <a:cs typeface="Times New Roman" pitchFamily="34" charset="-120"/>
            </a:endParaRPr>
          </a:p>
        </p:txBody>
      </p:sp>
      <p:sp>
        <p:nvSpPr>
          <p:cNvPr id="37" name="Shape 35"/>
          <p:cNvSpPr/>
          <p:nvPr/>
        </p:nvSpPr>
        <p:spPr>
          <a:xfrm>
            <a:off x="9182100" y="2524125"/>
            <a:ext cx="133350" cy="133350"/>
          </a:xfrm>
          <a:prstGeom prst="ellipse">
            <a:avLst/>
          </a:prstGeom>
          <a:solidFill>
            <a:srgbClr val="1D1B1A"/>
          </a:solidFill>
          <a:ln/>
        </p:spPr>
      </p:sp>
      <p:sp>
        <p:nvSpPr>
          <p:cNvPr id="38" name="Shape 36"/>
          <p:cNvSpPr/>
          <p:nvPr/>
        </p:nvSpPr>
        <p:spPr>
          <a:xfrm>
            <a:off x="9410700" y="2524125"/>
            <a:ext cx="133350" cy="133350"/>
          </a:xfrm>
          <a:prstGeom prst="ellipse">
            <a:avLst/>
          </a:prstGeom>
          <a:solidFill>
            <a:srgbClr val="1D1B1A"/>
          </a:solidFill>
          <a:ln/>
        </p:spPr>
      </p:sp>
      <p:sp>
        <p:nvSpPr>
          <p:cNvPr id="39" name="Shape 37"/>
          <p:cNvSpPr/>
          <p:nvPr/>
        </p:nvSpPr>
        <p:spPr>
          <a:xfrm>
            <a:off x="9639300" y="2524125"/>
            <a:ext cx="133350" cy="133350"/>
          </a:xfrm>
          <a:prstGeom prst="ellipse">
            <a:avLst/>
          </a:prstGeom>
          <a:solidFill>
            <a:srgbClr val="1D1B1A"/>
          </a:solidFill>
          <a:ln/>
        </p:spPr>
      </p:sp>
      <p:sp>
        <p:nvSpPr>
          <p:cNvPr id="40" name="Shape 38"/>
          <p:cNvSpPr/>
          <p:nvPr/>
        </p:nvSpPr>
        <p:spPr>
          <a:xfrm>
            <a:off x="9867900" y="2524125"/>
            <a:ext cx="133350" cy="133350"/>
          </a:xfrm>
          <a:prstGeom prst="ellipse">
            <a:avLst/>
          </a:prstGeom>
          <a:solidFill>
            <a:srgbClr val="1D1B1A"/>
          </a:solidFill>
          <a:ln/>
        </p:spPr>
      </p:sp>
      <p:sp>
        <p:nvSpPr>
          <p:cNvPr id="41" name="Text 39"/>
          <p:cNvSpPr/>
          <p:nvPr/>
        </p:nvSpPr>
        <p:spPr>
          <a:xfrm>
            <a:off x="10572750" y="2500973"/>
            <a:ext cx="161925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1 above</a:t>
            </a:r>
            <a:endParaRPr lang="en-US" sz="112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6858000" y="2886075"/>
            <a:ext cx="4572000" cy="9525"/>
          </a:xfrm>
          <a:prstGeom prst="rect">
            <a:avLst/>
          </a:prstGeom>
          <a:solidFill>
            <a:srgbClr val="DCD6CE"/>
          </a:solidFill>
          <a:ln/>
        </p:spPr>
      </p:sp>
      <p:sp>
        <p:nvSpPr>
          <p:cNvPr id="43" name="Text 41"/>
          <p:cNvSpPr/>
          <p:nvPr/>
        </p:nvSpPr>
        <p:spPr>
          <a:xfrm>
            <a:off x="6858000" y="3082471"/>
            <a:ext cx="53340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Data</a:t>
            </a:r>
            <a:endParaRPr lang="en-US" sz="1350" dirty="0">
              <a:latin typeface="Times New Roman" pitchFamily="34" charset="0"/>
              <a:ea typeface="SimSun" pitchFamily="34" charset="-122"/>
              <a:cs typeface="Times New Roman" pitchFamily="34" charset="-120"/>
            </a:endParaRPr>
          </a:p>
        </p:txBody>
      </p:sp>
      <p:sp>
        <p:nvSpPr>
          <p:cNvPr id="44" name="Shape 42"/>
          <p:cNvSpPr/>
          <p:nvPr/>
        </p:nvSpPr>
        <p:spPr>
          <a:xfrm>
            <a:off x="9182100" y="3124200"/>
            <a:ext cx="133350" cy="133350"/>
          </a:xfrm>
          <a:prstGeom prst="ellipse">
            <a:avLst/>
          </a:prstGeom>
          <a:solidFill>
            <a:srgbClr val="1D1B1A"/>
          </a:solidFill>
          <a:ln/>
        </p:spPr>
      </p:sp>
      <p:sp>
        <p:nvSpPr>
          <p:cNvPr id="45" name="Shape 43"/>
          <p:cNvSpPr/>
          <p:nvPr/>
        </p:nvSpPr>
        <p:spPr>
          <a:xfrm>
            <a:off x="9410700" y="3124200"/>
            <a:ext cx="133350" cy="133350"/>
          </a:xfrm>
          <a:prstGeom prst="ellipse">
            <a:avLst/>
          </a:prstGeom>
          <a:solidFill>
            <a:srgbClr val="1D1B1A"/>
          </a:solidFill>
          <a:ln/>
        </p:spPr>
      </p:sp>
      <p:sp>
        <p:nvSpPr>
          <p:cNvPr id="46" name="Shape 44"/>
          <p:cNvSpPr/>
          <p:nvPr/>
        </p:nvSpPr>
        <p:spPr>
          <a:xfrm>
            <a:off x="9639300" y="3124200"/>
            <a:ext cx="133350" cy="133350"/>
          </a:xfrm>
          <a:prstGeom prst="ellipse">
            <a:avLst/>
          </a:prstGeom>
          <a:solidFill>
            <a:srgbClr val="1D1B1A"/>
          </a:solidFill>
          <a:ln/>
        </p:spPr>
      </p:sp>
      <p:sp>
        <p:nvSpPr>
          <p:cNvPr id="47" name="Shape 45"/>
          <p:cNvSpPr/>
          <p:nvPr/>
        </p:nvSpPr>
        <p:spPr>
          <a:xfrm>
            <a:off x="9872663" y="3128963"/>
            <a:ext cx="123825" cy="123825"/>
          </a:xfrm>
          <a:prstGeom prst="ellipse">
            <a:avLst/>
          </a:prstGeom>
          <a:noFill/>
          <a:ln w="9525">
            <a:solidFill>
              <a:srgbClr val="B9B0A6"/>
            </a:solidFill>
            <a:prstDash val="solid"/>
          </a:ln>
        </p:spPr>
      </p:sp>
      <p:sp>
        <p:nvSpPr>
          <p:cNvPr id="48" name="Text 46"/>
          <p:cNvSpPr/>
          <p:nvPr/>
        </p:nvSpPr>
        <p:spPr>
          <a:xfrm>
            <a:off x="10572750" y="3101048"/>
            <a:ext cx="161925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Meets</a:t>
            </a:r>
            <a:endParaRPr lang="en-US" sz="112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6858000" y="3486150"/>
            <a:ext cx="4572000" cy="9525"/>
          </a:xfrm>
          <a:prstGeom prst="rect">
            <a:avLst/>
          </a:prstGeom>
          <a:solidFill>
            <a:srgbClr val="DCD6CE"/>
          </a:solidFill>
          <a:ln/>
        </p:spPr>
      </p:sp>
      <p:sp>
        <p:nvSpPr>
          <p:cNvPr id="50" name="Text 48"/>
          <p:cNvSpPr/>
          <p:nvPr/>
        </p:nvSpPr>
        <p:spPr>
          <a:xfrm>
            <a:off x="6858000" y="3682546"/>
            <a:ext cx="53340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Cross-team</a:t>
            </a:r>
            <a:endParaRPr lang="en-US" sz="1350" dirty="0">
              <a:latin typeface="Times New Roman" pitchFamily="34" charset="0"/>
              <a:ea typeface="SimSun" pitchFamily="34" charset="-122"/>
              <a:cs typeface="Times New Roman" pitchFamily="34" charset="-120"/>
            </a:endParaRPr>
          </a:p>
        </p:txBody>
      </p:sp>
      <p:sp>
        <p:nvSpPr>
          <p:cNvPr id="51" name="Shape 49"/>
          <p:cNvSpPr/>
          <p:nvPr/>
        </p:nvSpPr>
        <p:spPr>
          <a:xfrm>
            <a:off x="9182100" y="3724275"/>
            <a:ext cx="133350" cy="133350"/>
          </a:xfrm>
          <a:prstGeom prst="ellipse">
            <a:avLst/>
          </a:prstGeom>
          <a:solidFill>
            <a:srgbClr val="1D1B1A"/>
          </a:solidFill>
          <a:ln/>
        </p:spPr>
      </p:sp>
      <p:sp>
        <p:nvSpPr>
          <p:cNvPr id="52" name="Shape 50"/>
          <p:cNvSpPr/>
          <p:nvPr/>
        </p:nvSpPr>
        <p:spPr>
          <a:xfrm>
            <a:off x="9410700" y="3724275"/>
            <a:ext cx="133350" cy="133350"/>
          </a:xfrm>
          <a:prstGeom prst="ellipse">
            <a:avLst/>
          </a:prstGeom>
          <a:solidFill>
            <a:srgbClr val="1D1B1A"/>
          </a:solidFill>
          <a:ln/>
        </p:spPr>
      </p:sp>
      <p:sp>
        <p:nvSpPr>
          <p:cNvPr id="53" name="Shape 51"/>
          <p:cNvSpPr/>
          <p:nvPr/>
        </p:nvSpPr>
        <p:spPr>
          <a:xfrm>
            <a:off x="9639300" y="3724275"/>
            <a:ext cx="133350" cy="133350"/>
          </a:xfrm>
          <a:prstGeom prst="ellipse">
            <a:avLst/>
          </a:prstGeom>
          <a:solidFill>
            <a:srgbClr val="1D1B1A"/>
          </a:solidFill>
          <a:ln/>
        </p:spPr>
      </p:sp>
      <p:sp>
        <p:nvSpPr>
          <p:cNvPr id="54" name="Shape 52"/>
          <p:cNvSpPr/>
          <p:nvPr/>
        </p:nvSpPr>
        <p:spPr>
          <a:xfrm>
            <a:off x="9872663" y="3729038"/>
            <a:ext cx="123825" cy="123825"/>
          </a:xfrm>
          <a:prstGeom prst="ellipse">
            <a:avLst/>
          </a:prstGeom>
          <a:noFill/>
          <a:ln w="9525">
            <a:solidFill>
              <a:srgbClr val="B9B0A6"/>
            </a:solidFill>
            <a:prstDash val="solid"/>
          </a:ln>
        </p:spPr>
      </p:sp>
      <p:sp>
        <p:nvSpPr>
          <p:cNvPr id="55" name="Text 53"/>
          <p:cNvSpPr/>
          <p:nvPr/>
        </p:nvSpPr>
        <p:spPr>
          <a:xfrm>
            <a:off x="10572750" y="3701123"/>
            <a:ext cx="161925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Meets</a:t>
            </a:r>
            <a:endParaRPr lang="en-US" sz="1125" dirty="0">
              <a:latin typeface="Microsoft YaHei UI" pitchFamily="34" charset="0"/>
              <a:ea typeface="Microsoft YaHei" pitchFamily="34" charset="-122"/>
              <a:cs typeface="Microsoft YaHei UI" pitchFamily="34" charset="-120"/>
            </a:endParaRPr>
          </a:p>
        </p:txBody>
      </p:sp>
      <p:sp>
        <p:nvSpPr>
          <p:cNvPr id="56" name="Shape 54"/>
          <p:cNvSpPr/>
          <p:nvPr/>
        </p:nvSpPr>
        <p:spPr>
          <a:xfrm>
            <a:off x="6858000" y="4086225"/>
            <a:ext cx="4572000" cy="9525"/>
          </a:xfrm>
          <a:prstGeom prst="rect">
            <a:avLst/>
          </a:prstGeom>
          <a:solidFill>
            <a:srgbClr val="DCD6CE"/>
          </a:solidFill>
          <a:ln/>
        </p:spPr>
      </p:sp>
      <p:sp>
        <p:nvSpPr>
          <p:cNvPr id="57" name="Text 55"/>
          <p:cNvSpPr/>
          <p:nvPr/>
        </p:nvSpPr>
        <p:spPr>
          <a:xfrm>
            <a:off x="6858000" y="4282621"/>
            <a:ext cx="53340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Specs</a:t>
            </a:r>
            <a:endParaRPr lang="en-US" sz="1350" dirty="0">
              <a:latin typeface="Times New Roman" pitchFamily="34" charset="0"/>
              <a:ea typeface="SimSun" pitchFamily="34" charset="-122"/>
              <a:cs typeface="Times New Roman" pitchFamily="34" charset="-120"/>
            </a:endParaRPr>
          </a:p>
        </p:txBody>
      </p:sp>
      <p:sp>
        <p:nvSpPr>
          <p:cNvPr id="58" name="Shape 56"/>
          <p:cNvSpPr/>
          <p:nvPr/>
        </p:nvSpPr>
        <p:spPr>
          <a:xfrm>
            <a:off x="9182100" y="4324350"/>
            <a:ext cx="133350" cy="133350"/>
          </a:xfrm>
          <a:prstGeom prst="ellipse">
            <a:avLst/>
          </a:prstGeom>
          <a:solidFill>
            <a:srgbClr val="1D1B1A"/>
          </a:solidFill>
          <a:ln/>
        </p:spPr>
      </p:sp>
      <p:sp>
        <p:nvSpPr>
          <p:cNvPr id="59" name="Shape 57"/>
          <p:cNvSpPr/>
          <p:nvPr/>
        </p:nvSpPr>
        <p:spPr>
          <a:xfrm>
            <a:off x="9410700" y="4324350"/>
            <a:ext cx="133350" cy="133350"/>
          </a:xfrm>
          <a:prstGeom prst="ellipse">
            <a:avLst/>
          </a:prstGeom>
          <a:solidFill>
            <a:srgbClr val="1D1B1A"/>
          </a:solidFill>
          <a:ln/>
        </p:spPr>
      </p:sp>
      <p:sp>
        <p:nvSpPr>
          <p:cNvPr id="60" name="Shape 58"/>
          <p:cNvSpPr/>
          <p:nvPr/>
        </p:nvSpPr>
        <p:spPr>
          <a:xfrm>
            <a:off x="9644063" y="4329113"/>
            <a:ext cx="123825" cy="123825"/>
          </a:xfrm>
          <a:prstGeom prst="ellipse">
            <a:avLst/>
          </a:prstGeom>
          <a:noFill/>
          <a:ln w="9525">
            <a:solidFill>
              <a:srgbClr val="B9B0A6"/>
            </a:solidFill>
            <a:prstDash val="solid"/>
          </a:ln>
        </p:spPr>
      </p:sp>
      <p:sp>
        <p:nvSpPr>
          <p:cNvPr id="61" name="Shape 59"/>
          <p:cNvSpPr/>
          <p:nvPr/>
        </p:nvSpPr>
        <p:spPr>
          <a:xfrm>
            <a:off x="9872663" y="4329113"/>
            <a:ext cx="123825" cy="123825"/>
          </a:xfrm>
          <a:prstGeom prst="ellipse">
            <a:avLst/>
          </a:prstGeom>
          <a:noFill/>
          <a:ln w="9525">
            <a:solidFill>
              <a:srgbClr val="B9B0A6"/>
            </a:solidFill>
            <a:prstDash val="solid"/>
          </a:ln>
        </p:spPr>
      </p:sp>
      <p:sp>
        <p:nvSpPr>
          <p:cNvPr id="62" name="Text 60"/>
          <p:cNvSpPr/>
          <p:nvPr/>
        </p:nvSpPr>
        <p:spPr>
          <a:xfrm>
            <a:off x="10572750" y="4301198"/>
            <a:ext cx="161925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1 short</a:t>
            </a:r>
            <a:endParaRPr lang="en-US" sz="1125" dirty="0">
              <a:latin typeface="Microsoft YaHei UI" pitchFamily="34" charset="0"/>
              <a:ea typeface="Microsoft YaHei" pitchFamily="34" charset="-122"/>
              <a:cs typeface="Microsoft YaHei UI" pitchFamily="34" charset="-120"/>
            </a:endParaRPr>
          </a:p>
        </p:txBody>
      </p:sp>
      <p:sp>
        <p:nvSpPr>
          <p:cNvPr id="63" name="Shape 61"/>
          <p:cNvSpPr/>
          <p:nvPr/>
        </p:nvSpPr>
        <p:spPr>
          <a:xfrm>
            <a:off x="6858000" y="4686300"/>
            <a:ext cx="4572000" cy="9525"/>
          </a:xfrm>
          <a:prstGeom prst="rect">
            <a:avLst/>
          </a:prstGeom>
          <a:solidFill>
            <a:srgbClr val="DCD6CE"/>
          </a:solidFill>
          <a:ln/>
        </p:spPr>
      </p:sp>
      <p:sp>
        <p:nvSpPr>
          <p:cNvPr id="64" name="Text 62"/>
          <p:cNvSpPr/>
          <p:nvPr/>
        </p:nvSpPr>
        <p:spPr>
          <a:xfrm>
            <a:off x="6858000" y="4882696"/>
            <a:ext cx="53340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Roadmap</a:t>
            </a:r>
            <a:endParaRPr lang="en-US" sz="1350" dirty="0">
              <a:latin typeface="Times New Roman" pitchFamily="34" charset="0"/>
              <a:ea typeface="SimSun" pitchFamily="34" charset="-122"/>
              <a:cs typeface="Times New Roman" pitchFamily="34" charset="-120"/>
            </a:endParaRPr>
          </a:p>
        </p:txBody>
      </p:sp>
      <p:sp>
        <p:nvSpPr>
          <p:cNvPr id="65" name="Shape 63"/>
          <p:cNvSpPr/>
          <p:nvPr/>
        </p:nvSpPr>
        <p:spPr>
          <a:xfrm>
            <a:off x="9182100" y="4924425"/>
            <a:ext cx="133350" cy="133350"/>
          </a:xfrm>
          <a:prstGeom prst="ellipse">
            <a:avLst/>
          </a:prstGeom>
          <a:solidFill>
            <a:srgbClr val="1D1B1A"/>
          </a:solidFill>
          <a:ln/>
        </p:spPr>
      </p:sp>
      <p:sp>
        <p:nvSpPr>
          <p:cNvPr id="66" name="Shape 64"/>
          <p:cNvSpPr/>
          <p:nvPr/>
        </p:nvSpPr>
        <p:spPr>
          <a:xfrm>
            <a:off x="9415463" y="4929188"/>
            <a:ext cx="123825" cy="123825"/>
          </a:xfrm>
          <a:prstGeom prst="ellipse">
            <a:avLst/>
          </a:prstGeom>
          <a:noFill/>
          <a:ln w="9525">
            <a:solidFill>
              <a:srgbClr val="B9B0A6"/>
            </a:solidFill>
            <a:prstDash val="solid"/>
          </a:ln>
        </p:spPr>
      </p:sp>
      <p:sp>
        <p:nvSpPr>
          <p:cNvPr id="67" name="Shape 65"/>
          <p:cNvSpPr/>
          <p:nvPr/>
        </p:nvSpPr>
        <p:spPr>
          <a:xfrm>
            <a:off x="9644063" y="4929188"/>
            <a:ext cx="123825" cy="123825"/>
          </a:xfrm>
          <a:prstGeom prst="ellipse">
            <a:avLst/>
          </a:prstGeom>
          <a:noFill/>
          <a:ln w="9525">
            <a:solidFill>
              <a:srgbClr val="B9B0A6"/>
            </a:solidFill>
            <a:prstDash val="solid"/>
          </a:ln>
        </p:spPr>
      </p:sp>
      <p:sp>
        <p:nvSpPr>
          <p:cNvPr id="68" name="Shape 66"/>
          <p:cNvSpPr/>
          <p:nvPr/>
        </p:nvSpPr>
        <p:spPr>
          <a:xfrm>
            <a:off x="9872663" y="4929188"/>
            <a:ext cx="123825" cy="123825"/>
          </a:xfrm>
          <a:prstGeom prst="ellipse">
            <a:avLst/>
          </a:prstGeom>
          <a:noFill/>
          <a:ln w="9525">
            <a:solidFill>
              <a:srgbClr val="B9B0A6"/>
            </a:solidFill>
            <a:prstDash val="solid"/>
          </a:ln>
        </p:spPr>
      </p:sp>
      <p:sp>
        <p:nvSpPr>
          <p:cNvPr id="69" name="Text 67"/>
          <p:cNvSpPr/>
          <p:nvPr/>
        </p:nvSpPr>
        <p:spPr>
          <a:xfrm>
            <a:off x="10572750" y="4901273"/>
            <a:ext cx="1619250" cy="171450"/>
          </a:xfrm>
          <a:prstGeom prst="rect">
            <a:avLst/>
          </a:prstGeom>
          <a:noFill/>
          <a:ln/>
        </p:spPr>
        <p:txBody>
          <a:bodyPr wrap="none" lIns="0" tIns="0" rIns="0" bIns="0" rtlCol="0" anchor="t"/>
          <a:lstStyle/>
          <a:p>
            <a:pPr algn="l" indent="0" marL="0">
              <a:buNone/>
            </a:pPr>
            <a:r>
              <a:rPr lang="en-US" sz="1125" b="1" dirty="0">
                <a:solidFill>
                  <a:srgbClr val="6E2C57"/>
                </a:solidFill>
                <a:latin typeface="Microsoft YaHei UI" pitchFamily="34" charset="0"/>
                <a:ea typeface="Microsoft YaHei" pitchFamily="34" charset="-122"/>
                <a:cs typeface="Microsoft YaHei UI" pitchFamily="34" charset="-120"/>
              </a:rPr>
              <a:t>2 short</a:t>
            </a:r>
            <a:endParaRPr lang="en-US" sz="1125" dirty="0">
              <a:latin typeface="Microsoft YaHei UI" pitchFamily="34" charset="0"/>
              <a:ea typeface="Microsoft YaHei" pitchFamily="34" charset="-122"/>
              <a:cs typeface="Microsoft YaHei UI" pitchFamily="34" charset="-120"/>
            </a:endParaRPr>
          </a:p>
        </p:txBody>
      </p:sp>
      <p:sp>
        <p:nvSpPr>
          <p:cNvPr id="70" name="Shape 68"/>
          <p:cNvSpPr/>
          <p:nvPr/>
        </p:nvSpPr>
        <p:spPr>
          <a:xfrm>
            <a:off x="6858000" y="5286375"/>
            <a:ext cx="4572000" cy="9525"/>
          </a:xfrm>
          <a:prstGeom prst="rect">
            <a:avLst/>
          </a:prstGeom>
          <a:solidFill>
            <a:srgbClr val="DCD6CE"/>
          </a:solidFill>
          <a:ln/>
        </p:spPr>
      </p:sp>
      <p:sp>
        <p:nvSpPr>
          <p:cNvPr id="71" name="Text 69"/>
          <p:cNvSpPr/>
          <p:nvPr/>
        </p:nvSpPr>
        <p:spPr>
          <a:xfrm>
            <a:off x="6858000" y="5539448"/>
            <a:ext cx="5334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I meet the bar on 3 today. In a year: all 5, and cross-team work a</a:t>
            </a:r>
            <a:endParaRPr lang="en-US" sz="1125" dirty="0">
              <a:latin typeface="Microsoft YaHei UI" pitchFamily="34" charset="0"/>
              <a:ea typeface="Microsoft YaHei" pitchFamily="34" charset="-122"/>
              <a:cs typeface="Microsoft YaHei UI" pitchFamily="34" charset="-120"/>
            </a:endParaRPr>
          </a:p>
        </p:txBody>
      </p:sp>
      <p:sp>
        <p:nvSpPr>
          <p:cNvPr id="72" name="Text 70"/>
          <p:cNvSpPr/>
          <p:nvPr/>
        </p:nvSpPr>
        <p:spPr>
          <a:xfrm>
            <a:off x="6858000" y="5782336"/>
            <a:ext cx="5334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notch higher.</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249025"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8"/>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9</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3</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G</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a</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dirty="0">
                <a:solidFill>
                  <a:srgbClr val="6E2C57"/>
                </a:solidFill>
                <a:latin typeface="Times New Roman" pitchFamily="34" charset="0"/>
                <a:ea typeface="SimSun" pitchFamily="34" charset="-122"/>
                <a:cs typeface="Times New Roman" pitchFamily="34" charset="-120"/>
              </a:rPr>
              <a:t>s</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Both gaps start now, with proof by day 90</a:t>
            </a:r>
            <a:endParaRPr lang="en-US" sz="2550" dirty="0">
              <a:latin typeface="Times New Roman" pitchFamily="34" charset="0"/>
              <a:ea typeface="SimSun" pitchFamily="34" charset="-122"/>
              <a:cs typeface="Times New Roman" pitchFamily="34" charset="-120"/>
            </a:endParaRPr>
          </a:p>
        </p:txBody>
      </p:sp>
      <p:sp>
        <p:nvSpPr>
          <p:cNvPr id="9" name="Text 7"/>
          <p:cNvSpPr/>
          <p:nvPr/>
        </p:nvSpPr>
        <p:spPr>
          <a:xfrm>
            <a:off x="762000" y="1881125"/>
            <a:ext cx="114300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G</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p</a:t>
            </a:r>
            <a:endParaRPr lang="en-US" sz="975" dirty="0">
              <a:latin typeface="Microsoft YaHei UI" pitchFamily="34" charset="0"/>
              <a:ea typeface="Microsoft YaHei" pitchFamily="34" charset="-122"/>
              <a:cs typeface="Microsoft YaHei UI" pitchFamily="34" charset="-120"/>
            </a:endParaRPr>
          </a:p>
        </p:txBody>
      </p:sp>
      <p:sp>
        <p:nvSpPr>
          <p:cNvPr id="10" name="Text 8"/>
          <p:cNvSpPr/>
          <p:nvPr/>
        </p:nvSpPr>
        <p:spPr>
          <a:xfrm>
            <a:off x="4286250" y="1881125"/>
            <a:ext cx="790575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c</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l</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o</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s</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t</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8763000" y="1881125"/>
            <a:ext cx="3429000" cy="148590"/>
          </a:xfrm>
          <a:prstGeom prst="rect">
            <a:avLst/>
          </a:prstGeom>
          <a:noFill/>
          <a:ln/>
        </p:spPr>
        <p:txBody>
          <a:bodyPr wrap="none" lIns="0" tIns="0" rIns="0" bIns="0" rtlCol="0" anchor="t"/>
          <a:lstStyle/>
          <a:p>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e</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d</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w</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t</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h</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a</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n</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d</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 </a:t>
            </a:r>
            <a:pPr algn="l" indent="0" marL="0">
              <a:buNone/>
            </a:pPr>
            <a:r>
              <a:rPr lang="en-US" sz="975" spc="29" kern="0" dirty="0">
                <a:solidFill>
                  <a:srgbClr val="6B655E"/>
                </a:solidFill>
                <a:latin typeface="Microsoft YaHei UI" pitchFamily="34" charset="0"/>
                <a:ea typeface="Microsoft YaHei" pitchFamily="34" charset="-122"/>
                <a:cs typeface="Microsoft YaHei UI" pitchFamily="34" charset="-120"/>
              </a:rPr>
              <a:t>i</a:t>
            </a:r>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762000" y="2143125"/>
            <a:ext cx="10668000" cy="19050"/>
          </a:xfrm>
          <a:prstGeom prst="rect">
            <a:avLst/>
          </a:prstGeom>
          <a:solidFill>
            <a:srgbClr val="1D1B1A"/>
          </a:solidFill>
          <a:ln/>
        </p:spPr>
      </p:sp>
      <p:sp>
        <p:nvSpPr>
          <p:cNvPr id="13" name="Text 11"/>
          <p:cNvSpPr/>
          <p:nvPr/>
        </p:nvSpPr>
        <p:spPr>
          <a:xfrm>
            <a:off x="762000" y="2483707"/>
            <a:ext cx="114300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Roadmapping</a:t>
            </a:r>
            <a:endParaRPr lang="en-US" sz="1650" dirty="0">
              <a:latin typeface="Times New Roman" pitchFamily="34" charset="0"/>
              <a:ea typeface="SimSun" pitchFamily="34" charset="-122"/>
              <a:cs typeface="Times New Roman" pitchFamily="34" charset="-120"/>
            </a:endParaRPr>
          </a:p>
        </p:txBody>
      </p:sp>
      <p:sp>
        <p:nvSpPr>
          <p:cNvPr id="14" name="Text 12"/>
          <p:cNvSpPr/>
          <p:nvPr/>
        </p:nvSpPr>
        <p:spPr>
          <a:xfrm>
            <a:off x="762000" y="2834348"/>
            <a:ext cx="11430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never owned six months</a:t>
            </a:r>
            <a:endParaRPr lang="en-US" sz="1125" dirty="0">
              <a:latin typeface="Microsoft YaHei UI" pitchFamily="34" charset="0"/>
              <a:ea typeface="Microsoft YaHei" pitchFamily="34" charset="-122"/>
              <a:cs typeface="Microsoft YaHei UI" pitchFamily="34" charset="-120"/>
            </a:endParaRPr>
          </a:p>
        </p:txBody>
      </p:sp>
      <p:sp>
        <p:nvSpPr>
          <p:cNvPr id="15" name="Text 13"/>
          <p:cNvSpPr/>
          <p:nvPr/>
        </p:nvSpPr>
        <p:spPr>
          <a:xfrm>
            <a:off x="4286250" y="2511221"/>
            <a:ext cx="790575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The product director mentors me and reviews my</a:t>
            </a:r>
            <a:endParaRPr lang="en-US" sz="12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4286250" y="2786494"/>
            <a:ext cx="790575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priorities every two weeks</a:t>
            </a:r>
            <a:endParaRPr lang="en-US" sz="1275" dirty="0">
              <a:latin typeface="Microsoft YaHei UI" pitchFamily="34" charset="0"/>
              <a:ea typeface="Microsoft YaHei" pitchFamily="34" charset="-122"/>
              <a:cs typeface="Microsoft YaHei UI" pitchFamily="34" charset="-120"/>
            </a:endParaRPr>
          </a:p>
        </p:txBody>
      </p:sp>
      <p:sp>
        <p:nvSpPr>
          <p:cNvPr id="17" name="Text 15"/>
          <p:cNvSpPr/>
          <p:nvPr/>
        </p:nvSpPr>
        <p:spPr>
          <a:xfrm>
            <a:off x="8763000" y="2384828"/>
            <a:ext cx="3429000" cy="457200"/>
          </a:xfrm>
          <a:prstGeom prst="rect">
            <a:avLst/>
          </a:prstGeom>
          <a:noFill/>
          <a:ln/>
        </p:spPr>
        <p:txBody>
          <a:bodyPr wrap="none" lIns="0" tIns="0" rIns="0" bIns="0" rtlCol="0" anchor="t"/>
          <a:lstStyle/>
          <a:p>
            <a:pPr algn="l" indent="0" marL="0">
              <a:buNone/>
            </a:pPr>
            <a:r>
              <a:rPr lang="en-US" sz="3000" b="1" dirty="0">
                <a:solidFill>
                  <a:srgbClr val="6E2C57"/>
                </a:solidFill>
                <a:latin typeface="Times New Roman" pitchFamily="34" charset="0"/>
                <a:ea typeface="SimSun" pitchFamily="34" charset="-122"/>
                <a:cs typeface="Times New Roman" pitchFamily="34" charset="-120"/>
              </a:rPr>
              <a:t>Day 90</a:t>
            </a:r>
            <a:endParaRPr lang="en-US" sz="3000" dirty="0">
              <a:latin typeface="Times New Roman" pitchFamily="34" charset="0"/>
              <a:ea typeface="SimSun" pitchFamily="34" charset="-122"/>
              <a:cs typeface="Times New Roman" pitchFamily="34" charset="-120"/>
            </a:endParaRPr>
          </a:p>
        </p:txBody>
      </p:sp>
      <p:sp>
        <p:nvSpPr>
          <p:cNvPr id="18" name="Text 16"/>
          <p:cNvSpPr/>
          <p:nvPr/>
        </p:nvSpPr>
        <p:spPr>
          <a:xfrm>
            <a:off x="8763000" y="2881973"/>
            <a:ext cx="342900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draft roadmap for next half</a:t>
            </a:r>
            <a:endParaRPr lang="en-US" sz="1125" dirty="0">
              <a:latin typeface="Microsoft YaHei UI" pitchFamily="34" charset="0"/>
              <a:ea typeface="Microsoft YaHei" pitchFamily="34" charset="-122"/>
              <a:cs typeface="Microsoft YaHei UI" pitchFamily="34" charset="-120"/>
            </a:endParaRPr>
          </a:p>
        </p:txBody>
      </p:sp>
      <p:sp>
        <p:nvSpPr>
          <p:cNvPr id="19" name="Shape 17"/>
          <p:cNvSpPr/>
          <p:nvPr/>
        </p:nvSpPr>
        <p:spPr>
          <a:xfrm>
            <a:off x="762000" y="3324225"/>
            <a:ext cx="10668000" cy="9525"/>
          </a:xfrm>
          <a:prstGeom prst="rect">
            <a:avLst/>
          </a:prstGeom>
          <a:solidFill>
            <a:srgbClr val="DCD6CE"/>
          </a:solidFill>
          <a:ln/>
        </p:spPr>
      </p:sp>
      <p:sp>
        <p:nvSpPr>
          <p:cNvPr id="20" name="Text 18"/>
          <p:cNvSpPr/>
          <p:nvPr/>
        </p:nvSpPr>
        <p:spPr>
          <a:xfrm>
            <a:off x="762000" y="3655282"/>
            <a:ext cx="1143000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Specs with dev</a:t>
            </a:r>
            <a:endParaRPr lang="en-US" sz="1650" dirty="0">
              <a:latin typeface="Times New Roman" pitchFamily="34" charset="0"/>
              <a:ea typeface="SimSun" pitchFamily="34" charset="-122"/>
              <a:cs typeface="Times New Roman" pitchFamily="34" charset="-120"/>
            </a:endParaRPr>
          </a:p>
        </p:txBody>
      </p:sp>
      <p:sp>
        <p:nvSpPr>
          <p:cNvPr id="21" name="Text 19"/>
          <p:cNvSpPr/>
          <p:nvPr/>
        </p:nvSpPr>
        <p:spPr>
          <a:xfrm>
            <a:off x="762000" y="4005923"/>
            <a:ext cx="114300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no full sprint yet</a:t>
            </a:r>
            <a:endParaRPr lang="en-US" sz="1125" dirty="0">
              <a:latin typeface="Microsoft YaHei UI" pitchFamily="34" charset="0"/>
              <a:ea typeface="Microsoft YaHei" pitchFamily="34" charset="-122"/>
              <a:cs typeface="Microsoft YaHei UI" pitchFamily="34" charset="-120"/>
            </a:endParaRPr>
          </a:p>
        </p:txBody>
      </p:sp>
      <p:sp>
        <p:nvSpPr>
          <p:cNvPr id="22" name="Text 20"/>
          <p:cNvSpPr/>
          <p:nvPr/>
        </p:nvSpPr>
        <p:spPr>
          <a:xfrm>
            <a:off x="4286250" y="3682796"/>
            <a:ext cx="790575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Before I start, I shadow IT</a:t>
            </a:r>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a:t>
            </a:r>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s product team from review</a:t>
            </a:r>
            <a:endParaRPr lang="en-US" sz="12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4286250" y="3958069"/>
            <a:ext cx="7905750" cy="194310"/>
          </a:xfrm>
          <a:prstGeom prst="rect">
            <a:avLst/>
          </a:prstGeom>
          <a:noFill/>
          <a:ln/>
        </p:spPr>
        <p:txBody>
          <a:bodyPr wrap="none" lIns="0" tIns="0" rIns="0" bIns="0" rtlCol="0" anchor="t"/>
          <a:lstStyle/>
          <a:p>
            <a:pPr algn="l" indent="0" marL="0">
              <a:buNone/>
            </a:pPr>
            <a:r>
              <a:rPr lang="en-US" sz="1275" dirty="0">
                <a:solidFill>
                  <a:srgbClr val="1D1B1A"/>
                </a:solidFill>
                <a:latin typeface="Microsoft YaHei UI" pitchFamily="34" charset="0"/>
                <a:ea typeface="Microsoft YaHei" pitchFamily="34" charset="-122"/>
                <a:cs typeface="Microsoft YaHei UI" pitchFamily="34" charset="-120"/>
              </a:rPr>
              <a:t>to release</a:t>
            </a:r>
            <a:endParaRPr lang="en-US" sz="1275" dirty="0">
              <a:latin typeface="Microsoft YaHei UI" pitchFamily="34" charset="0"/>
              <a:ea typeface="Microsoft YaHei" pitchFamily="34" charset="-122"/>
              <a:cs typeface="Microsoft YaHei UI" pitchFamily="34" charset="-120"/>
            </a:endParaRPr>
          </a:p>
        </p:txBody>
      </p:sp>
      <p:sp>
        <p:nvSpPr>
          <p:cNvPr id="24" name="Text 22"/>
          <p:cNvSpPr/>
          <p:nvPr/>
        </p:nvSpPr>
        <p:spPr>
          <a:xfrm>
            <a:off x="8763000" y="3556403"/>
            <a:ext cx="3429000" cy="457200"/>
          </a:xfrm>
          <a:prstGeom prst="rect">
            <a:avLst/>
          </a:prstGeom>
          <a:noFill/>
          <a:ln/>
        </p:spPr>
        <p:txBody>
          <a:bodyPr wrap="none" lIns="0" tIns="0" rIns="0" bIns="0" rtlCol="0" anchor="t"/>
          <a:lstStyle/>
          <a:p>
            <a:pPr algn="l" indent="0" marL="0">
              <a:buNone/>
            </a:pPr>
            <a:r>
              <a:rPr lang="en-US" sz="3000" b="1" dirty="0">
                <a:solidFill>
                  <a:srgbClr val="1D1B1A"/>
                </a:solidFill>
                <a:latin typeface="Times New Roman" pitchFamily="34" charset="0"/>
                <a:ea typeface="SimSun" pitchFamily="34" charset="-122"/>
                <a:cs typeface="Times New Roman" pitchFamily="34" charset="-120"/>
              </a:rPr>
              <a:t>Day 60</a:t>
            </a:r>
            <a:endParaRPr lang="en-US" sz="3000" dirty="0">
              <a:latin typeface="Times New Roman" pitchFamily="34" charset="0"/>
              <a:ea typeface="SimSun" pitchFamily="34" charset="-122"/>
              <a:cs typeface="Times New Roman" pitchFamily="34" charset="-120"/>
            </a:endParaRPr>
          </a:p>
        </p:txBody>
      </p:sp>
      <p:sp>
        <p:nvSpPr>
          <p:cNvPr id="25" name="Text 23"/>
          <p:cNvSpPr/>
          <p:nvPr/>
        </p:nvSpPr>
        <p:spPr>
          <a:xfrm>
            <a:off x="8763000" y="4053548"/>
            <a:ext cx="3429000" cy="171450"/>
          </a:xfrm>
          <a:prstGeom prst="rect">
            <a:avLst/>
          </a:prstGeom>
          <a:noFill/>
          <a:ln/>
        </p:spPr>
        <p:txBody>
          <a:bodyPr wrap="none" lIns="0" tIns="0" rIns="0" bIns="0" rtlCol="0" anchor="t"/>
          <a:lstStyle/>
          <a:p>
            <a:pPr algn="l" indent="0" marL="0">
              <a:buNone/>
            </a:pPr>
            <a:r>
              <a:rPr lang="en-US" sz="1125" dirty="0">
                <a:solidFill>
                  <a:srgbClr val="1D1B1A"/>
                </a:solidFill>
                <a:latin typeface="Microsoft YaHei UI" pitchFamily="34" charset="0"/>
                <a:ea typeface="Microsoft YaHei" pitchFamily="34" charset="-122"/>
                <a:cs typeface="Microsoft YaHei UI" pitchFamily="34" charset="-120"/>
              </a:rPr>
              <a:t>my first complete spec</a:t>
            </a:r>
            <a:endParaRPr lang="en-US" sz="112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762000" y="4495800"/>
            <a:ext cx="10668000" cy="9525"/>
          </a:xfrm>
          <a:prstGeom prst="rect">
            <a:avLst/>
          </a:prstGeom>
          <a:solidFill>
            <a:srgbClr val="DCD6CE"/>
          </a:solidFill>
          <a:ln/>
        </p:spPr>
      </p:sp>
      <p:sp>
        <p:nvSpPr>
          <p:cNvPr id="27" name="Shape 25"/>
          <p:cNvSpPr/>
          <p:nvPr/>
        </p:nvSpPr>
        <p:spPr>
          <a:xfrm>
            <a:off x="762000" y="5076825"/>
            <a:ext cx="10668000" cy="1019175"/>
          </a:xfrm>
          <a:prstGeom prst="rect">
            <a:avLst/>
          </a:prstGeom>
          <a:solidFill>
            <a:srgbClr val="F5F2EE"/>
          </a:solidFill>
          <a:ln/>
        </p:spPr>
      </p:sp>
      <p:sp>
        <p:nvSpPr>
          <p:cNvPr id="28" name="Shape 26"/>
          <p:cNvSpPr/>
          <p:nvPr/>
        </p:nvSpPr>
        <p:spPr>
          <a:xfrm>
            <a:off x="1117600" y="5327650"/>
            <a:ext cx="88900" cy="44450"/>
          </a:xfrm>
          <a:prstGeom prst="roundRect">
            <a:avLst>
              <a:gd name="adj" fmla="val 25000"/>
            </a:avLst>
          </a:prstGeom>
          <a:noFill/>
          <a:ln w="17780">
            <a:solidFill>
              <a:srgbClr val="1D1B1A"/>
            </a:solidFill>
            <a:prstDash val="solid"/>
          </a:ln>
        </p:spPr>
      </p:sp>
      <p:sp>
        <p:nvSpPr>
          <p:cNvPr id="29" name="Shape 27"/>
          <p:cNvSpPr/>
          <p:nvPr/>
        </p:nvSpPr>
        <p:spPr>
          <a:xfrm>
            <a:off x="1073150" y="5349875"/>
            <a:ext cx="177800" cy="200025"/>
          </a:xfrm>
          <a:custGeom>
            <a:avLst/>
            <a:gdLst/>
            <a:ahLst/>
            <a:cxnLst/>
            <a:rect l="l" t="t" r="r" b="b"/>
            <a:pathLst>
              <a:path w="177800" h="200025">
                <a:moveTo>
                  <a:pt x="133350" y="0"/>
                </a:moveTo>
                <a:lnTo>
                  <a:pt x="155575" y="0"/>
                </a:lnTo>
                <a:arcTo hR="22225" wR="22225" stAng="16200000" swAng="5400000"/>
                <a:lnTo>
                  <a:pt x="177800" y="177800"/>
                </a:lnTo>
                <a:arcTo hR="22225" wR="22225" stAng="0" swAng="5400000"/>
                <a:lnTo>
                  <a:pt x="22225" y="200025"/>
                </a:lnTo>
                <a:arcTo hR="22225" wR="22225" stAng="5400000" swAng="5400000"/>
                <a:lnTo>
                  <a:pt x="0" y="22225"/>
                </a:lnTo>
                <a:arcTo hR="22225" wR="22225" stAng="10800000" swAng="5400000"/>
                <a:lnTo>
                  <a:pt x="44450" y="0"/>
                </a:lnTo>
              </a:path>
            </a:pathLst>
          </a:custGeom>
          <a:noFill/>
          <a:ln w="17780">
            <a:solidFill>
              <a:srgbClr val="1D1B1A"/>
            </a:solidFill>
            <a:prstDash val="solid"/>
          </a:ln>
        </p:spPr>
      </p:sp>
      <p:sp>
        <p:nvSpPr>
          <p:cNvPr id="30" name="Shape 28"/>
          <p:cNvSpPr/>
          <p:nvPr/>
        </p:nvSpPr>
        <p:spPr>
          <a:xfrm>
            <a:off x="1128713" y="5438775"/>
            <a:ext cx="66675" cy="44450"/>
          </a:xfrm>
          <a:custGeom>
            <a:avLst/>
            <a:gdLst/>
            <a:ahLst/>
            <a:cxnLst/>
            <a:rect l="l" t="t" r="r" b="b"/>
            <a:pathLst>
              <a:path w="66675" h="44450">
                <a:moveTo>
                  <a:pt x="0" y="22225"/>
                </a:moveTo>
                <a:lnTo>
                  <a:pt x="22225" y="44450"/>
                </a:lnTo>
                <a:lnTo>
                  <a:pt x="66675" y="0"/>
                </a:lnTo>
              </a:path>
            </a:pathLst>
          </a:custGeom>
          <a:noFill/>
          <a:ln w="17780">
            <a:solidFill>
              <a:srgbClr val="1D1B1A"/>
            </a:solidFill>
            <a:prstDash val="solid"/>
          </a:ln>
        </p:spPr>
      </p:sp>
      <p:sp>
        <p:nvSpPr>
          <p:cNvPr id="31" name="Text 29"/>
          <p:cNvSpPr/>
          <p:nvPr/>
        </p:nvSpPr>
        <p:spPr>
          <a:xfrm>
            <a:off x="1562100" y="5331027"/>
            <a:ext cx="10629900" cy="228600"/>
          </a:xfrm>
          <a:prstGeom prst="rect">
            <a:avLst/>
          </a:prstGeom>
          <a:noFill/>
          <a:ln/>
        </p:spPr>
        <p:txBody>
          <a:bodyPr wrap="none" lIns="0" tIns="0" rIns="0" bIns="0" rtlCol="0" anchor="t"/>
          <a:lstStyle/>
          <a:p>
            <a:pPr algn="l" indent="0" marL="0">
              <a:buNone/>
            </a:pPr>
            <a:r>
              <a:rPr lang="en-US" sz="1500" b="1" dirty="0">
                <a:solidFill>
                  <a:srgbClr val="1D1B1A"/>
                </a:solidFill>
                <a:latin typeface="Times New Roman" pitchFamily="34" charset="0"/>
                <a:ea typeface="SimSun" pitchFamily="34" charset="-122"/>
                <a:cs typeface="Times New Roman" pitchFamily="34" charset="-120"/>
              </a:rPr>
              <a:t>How you check: rescore me on day 90</a:t>
            </a:r>
            <a:endParaRPr lang="en-US" sz="1500" dirty="0">
              <a:latin typeface="Times New Roman" pitchFamily="34" charset="0"/>
              <a:ea typeface="SimSun" pitchFamily="34" charset="-122"/>
              <a:cs typeface="Times New Roman" pitchFamily="34" charset="-120"/>
            </a:endParaRPr>
          </a:p>
        </p:txBody>
      </p:sp>
      <p:sp>
        <p:nvSpPr>
          <p:cNvPr id="32" name="Text 30"/>
          <p:cNvSpPr/>
          <p:nvPr/>
        </p:nvSpPr>
        <p:spPr>
          <a:xfrm>
            <a:off x="1562100" y="5663273"/>
            <a:ext cx="10629900"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Use today</a:t>
            </a:r>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s skills table. Both gaps must reach the role</a:t>
            </a:r>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s bar. The rescore goes into my probation review.</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11182350"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09"/>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10</a:t>
            </a:fld>
            <a:endParaRPr lang="en-US" sz="1050" dirty="0">
              <a:latin typeface="Times New Roman" pitchFamily="34" charset="0"/>
              <a:ea typeface="SimSun" pitchFamily="34" charset="-122"/>
              <a:cs typeface="Times New Roman" pitchFamily="34" charset="-120"/>
            </a:endParaRPr>
          </a:p>
        </p:txBody>
      </p:sp>
      <p:sp>
        <p:nvSpPr>
          <p:cNvPr id="6" name="Shape 4"/>
          <p:cNvSpPr/>
          <p:nvPr/>
        </p:nvSpPr>
        <p:spPr>
          <a:xfrm>
            <a:off x="762000" y="714375"/>
            <a:ext cx="266700" cy="19050"/>
          </a:xfrm>
          <a:prstGeom prst="rect">
            <a:avLst/>
          </a:prstGeom>
          <a:solidFill>
            <a:srgbClr val="6E2C57"/>
          </a:solidFill>
          <a:ln/>
        </p:spPr>
      </p:sp>
      <p:sp>
        <p:nvSpPr>
          <p:cNvPr id="7"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4</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l</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a</a:t>
            </a:r>
            <a:pPr algn="l" indent="0" marL="0">
              <a:buNone/>
            </a:pPr>
            <a:r>
              <a:rPr lang="en-US" sz="1200" b="1" dirty="0">
                <a:solidFill>
                  <a:srgbClr val="6E2C57"/>
                </a:solidFill>
                <a:latin typeface="Times New Roman" pitchFamily="34" charset="0"/>
                <a:ea typeface="SimSun" pitchFamily="34" charset="-122"/>
                <a:cs typeface="Times New Roman" pitchFamily="34" charset="-120"/>
              </a:rPr>
              <a:t>n</a:t>
            </a:r>
            <a:endParaRPr lang="en-US" sz="1200" dirty="0">
              <a:latin typeface="Times New Roman" pitchFamily="34" charset="0"/>
              <a:ea typeface="SimSun" pitchFamily="34" charset="-122"/>
              <a:cs typeface="Times New Roman" pitchFamily="34" charset="-120"/>
            </a:endParaRPr>
          </a:p>
        </p:txBody>
      </p:sp>
      <p:sp>
        <p:nvSpPr>
          <p:cNvPr id="8"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First 90 days: listen, decide, ship a release</a:t>
            </a:r>
            <a:endParaRPr lang="en-US" sz="2550" dirty="0">
              <a:latin typeface="Times New Roman" pitchFamily="34" charset="0"/>
              <a:ea typeface="SimSun" pitchFamily="34" charset="-122"/>
              <a:cs typeface="Times New Roman" pitchFamily="34" charset="-120"/>
            </a:endParaRPr>
          </a:p>
        </p:txBody>
      </p:sp>
      <p:sp>
        <p:nvSpPr>
          <p:cNvPr id="9" name="Shape 7"/>
          <p:cNvSpPr/>
          <p:nvPr/>
        </p:nvSpPr>
        <p:spPr>
          <a:xfrm>
            <a:off x="762000" y="2076450"/>
            <a:ext cx="10668000" cy="9525"/>
          </a:xfrm>
          <a:prstGeom prst="rect">
            <a:avLst/>
          </a:prstGeom>
          <a:solidFill>
            <a:srgbClr val="1D1B1A"/>
          </a:solidFill>
          <a:ln/>
        </p:spPr>
      </p:sp>
      <p:sp>
        <p:nvSpPr>
          <p:cNvPr id="10" name="Shape 8"/>
          <p:cNvSpPr/>
          <p:nvPr/>
        </p:nvSpPr>
        <p:spPr>
          <a:xfrm>
            <a:off x="762000" y="2019300"/>
            <a:ext cx="9525" cy="123825"/>
          </a:xfrm>
          <a:prstGeom prst="rect">
            <a:avLst/>
          </a:prstGeom>
          <a:solidFill>
            <a:srgbClr val="1D1B1A"/>
          </a:solidFill>
          <a:ln/>
        </p:spPr>
      </p:sp>
      <p:sp>
        <p:nvSpPr>
          <p:cNvPr id="11" name="Shape 9"/>
          <p:cNvSpPr/>
          <p:nvPr/>
        </p:nvSpPr>
        <p:spPr>
          <a:xfrm>
            <a:off x="4318000" y="2019300"/>
            <a:ext cx="9525" cy="123825"/>
          </a:xfrm>
          <a:prstGeom prst="rect">
            <a:avLst/>
          </a:prstGeom>
          <a:solidFill>
            <a:srgbClr val="1D1B1A"/>
          </a:solidFill>
          <a:ln/>
        </p:spPr>
      </p:sp>
      <p:sp>
        <p:nvSpPr>
          <p:cNvPr id="12" name="Shape 10"/>
          <p:cNvSpPr/>
          <p:nvPr/>
        </p:nvSpPr>
        <p:spPr>
          <a:xfrm>
            <a:off x="7874000" y="2019300"/>
            <a:ext cx="9525" cy="123825"/>
          </a:xfrm>
          <a:prstGeom prst="rect">
            <a:avLst/>
          </a:prstGeom>
          <a:solidFill>
            <a:srgbClr val="1D1B1A"/>
          </a:solidFill>
          <a:ln/>
        </p:spPr>
      </p:sp>
      <p:sp>
        <p:nvSpPr>
          <p:cNvPr id="13" name="Shape 11"/>
          <p:cNvSpPr/>
          <p:nvPr/>
        </p:nvSpPr>
        <p:spPr>
          <a:xfrm>
            <a:off x="11420475" y="2019300"/>
            <a:ext cx="9525" cy="123825"/>
          </a:xfrm>
          <a:prstGeom prst="rect">
            <a:avLst/>
          </a:prstGeom>
          <a:solidFill>
            <a:srgbClr val="1D1B1A"/>
          </a:solidFill>
          <a:ln/>
        </p:spPr>
      </p:sp>
      <p:sp>
        <p:nvSpPr>
          <p:cNvPr id="14" name="Text 12"/>
          <p:cNvSpPr/>
          <p:nvPr/>
        </p:nvSpPr>
        <p:spPr>
          <a:xfrm>
            <a:off x="762000" y="1843025"/>
            <a:ext cx="114300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Day 1</a:t>
            </a:r>
            <a:endParaRPr lang="en-US" sz="975" dirty="0">
              <a:latin typeface="Microsoft YaHei UI" pitchFamily="34" charset="0"/>
              <a:ea typeface="Microsoft YaHei" pitchFamily="34" charset="-122"/>
              <a:cs typeface="Microsoft YaHei UI" pitchFamily="34" charset="-120"/>
            </a:endParaRPr>
          </a:p>
        </p:txBody>
      </p:sp>
      <p:sp>
        <p:nvSpPr>
          <p:cNvPr id="15" name="Text 13"/>
          <p:cNvSpPr/>
          <p:nvPr/>
        </p:nvSpPr>
        <p:spPr>
          <a:xfrm>
            <a:off x="4403725" y="1843025"/>
            <a:ext cx="7788275"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Day 31</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7959725" y="1843025"/>
            <a:ext cx="4232275"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Day 61</a:t>
            </a:r>
            <a:endParaRPr lang="en-US" sz="975" dirty="0">
              <a:latin typeface="Microsoft YaHei UI" pitchFamily="34" charset="0"/>
              <a:ea typeface="Microsoft YaHei" pitchFamily="34" charset="-122"/>
              <a:cs typeface="Microsoft YaHei UI" pitchFamily="34" charset="-120"/>
            </a:endParaRPr>
          </a:p>
        </p:txBody>
      </p:sp>
      <p:sp>
        <p:nvSpPr>
          <p:cNvPr id="17" name="Text 15"/>
          <p:cNvSpPr/>
          <p:nvPr/>
        </p:nvSpPr>
        <p:spPr>
          <a:xfrm>
            <a:off x="0" y="1843025"/>
            <a:ext cx="11353800" cy="148590"/>
          </a:xfrm>
          <a:prstGeom prst="rect">
            <a:avLst/>
          </a:prstGeom>
          <a:noFill/>
          <a:ln/>
        </p:spPr>
        <p:txBody>
          <a:bodyPr wrap="none" lIns="0" tIns="0" rIns="0" bIns="0" rtlCol="0" anchor="t"/>
          <a:lstStyle/>
          <a:p>
            <a:pPr algn="r" indent="0" marL="0">
              <a:buNone/>
            </a:pPr>
            <a:r>
              <a:rPr lang="en-US" sz="975" b="1" dirty="0">
                <a:solidFill>
                  <a:srgbClr val="6E2C57"/>
                </a:solidFill>
                <a:latin typeface="Microsoft YaHei UI" pitchFamily="34" charset="0"/>
                <a:ea typeface="Microsoft YaHei" pitchFamily="34" charset="-122"/>
                <a:cs typeface="Microsoft YaHei UI" pitchFamily="34" charset="-120"/>
              </a:rPr>
              <a:t>Day 90</a:t>
            </a:r>
            <a:endParaRPr lang="en-US" sz="97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766763" y="2328863"/>
            <a:ext cx="3394075" cy="3324225"/>
          </a:xfrm>
          <a:prstGeom prst="rect">
            <a:avLst/>
          </a:prstGeom>
          <a:noFill/>
          <a:ln w="9525">
            <a:solidFill>
              <a:srgbClr val="DCD6CE"/>
            </a:solidFill>
            <a:prstDash val="solid"/>
          </a:ln>
        </p:spPr>
      </p:sp>
      <p:sp>
        <p:nvSpPr>
          <p:cNvPr id="19" name="Text 17"/>
          <p:cNvSpPr/>
          <p:nvPr/>
        </p:nvSpPr>
        <p:spPr>
          <a:xfrm>
            <a:off x="990600" y="2481036"/>
            <a:ext cx="11201400" cy="822960"/>
          </a:xfrm>
          <a:prstGeom prst="rect">
            <a:avLst/>
          </a:prstGeom>
          <a:noFill/>
          <a:ln/>
        </p:spPr>
        <p:txBody>
          <a:bodyPr wrap="none" lIns="0" tIns="0" rIns="0" bIns="0" rtlCol="0" anchor="t"/>
          <a:lstStyle/>
          <a:p>
            <a:pPr algn="l" indent="0" marL="0">
              <a:buNone/>
            </a:pPr>
            <a:r>
              <a:rPr lang="en-US" sz="5400" b="1" dirty="0">
                <a:solidFill>
                  <a:srgbClr val="1D1B1A"/>
                </a:solidFill>
                <a:latin typeface="Times New Roman" pitchFamily="34" charset="0"/>
                <a:ea typeface="SimSun" pitchFamily="34" charset="-122"/>
                <a:cs typeface="Times New Roman" pitchFamily="34" charset="-120"/>
              </a:rPr>
              <a:t>Listen</a:t>
            </a:r>
            <a:endParaRPr lang="en-US" sz="5400" dirty="0">
              <a:latin typeface="Times New Roman" pitchFamily="34" charset="0"/>
              <a:ea typeface="SimSun" pitchFamily="34" charset="-122"/>
              <a:cs typeface="Times New Roman" pitchFamily="34" charset="-120"/>
            </a:endParaRPr>
          </a:p>
        </p:txBody>
      </p:sp>
      <p:sp>
        <p:nvSpPr>
          <p:cNvPr id="20" name="Text 18"/>
          <p:cNvSpPr/>
          <p:nvPr/>
        </p:nvSpPr>
        <p:spPr>
          <a:xfrm>
            <a:off x="990600" y="3310237"/>
            <a:ext cx="112014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Days 1 to 30</a:t>
            </a:r>
            <a:endParaRPr lang="en-US" sz="1050" dirty="0">
              <a:latin typeface="Microsoft YaHei UI" pitchFamily="34" charset="0"/>
              <a:ea typeface="Microsoft YaHei" pitchFamily="34" charset="-122"/>
              <a:cs typeface="Microsoft YaHei UI" pitchFamily="34" charset="-120"/>
            </a:endParaRPr>
          </a:p>
        </p:txBody>
      </p:sp>
      <p:sp>
        <p:nvSpPr>
          <p:cNvPr id="21" name="Text 19"/>
          <p:cNvSpPr/>
          <p:nvPr/>
        </p:nvSpPr>
        <p:spPr>
          <a:xfrm>
            <a:off x="990600" y="3682435"/>
            <a:ext cx="112014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Visit 20 stores, interview 50 members</a:t>
            </a:r>
            <a:endParaRPr lang="en-US" sz="12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990600" y="3956755"/>
            <a:ext cx="112014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One dashboard with agreed definitions</a:t>
            </a:r>
            <a:endParaRPr lang="en-US" sz="120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990600" y="4857750"/>
            <a:ext cx="2946400" cy="9525"/>
          </a:xfrm>
          <a:prstGeom prst="rect">
            <a:avLst/>
          </a:prstGeom>
          <a:solidFill>
            <a:srgbClr val="DCD6CE"/>
          </a:solidFill>
          <a:ln/>
        </p:spPr>
      </p:sp>
      <p:sp>
        <p:nvSpPr>
          <p:cNvPr id="24" name="Text 22"/>
          <p:cNvSpPr/>
          <p:nvPr/>
        </p:nvSpPr>
        <p:spPr>
          <a:xfrm>
            <a:off x="990600" y="5014850"/>
            <a:ext cx="112014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Delivers</a:t>
            </a:r>
            <a:endParaRPr lang="en-US" sz="975" dirty="0">
              <a:latin typeface="Microsoft YaHei UI" pitchFamily="34" charset="0"/>
              <a:ea typeface="Microsoft YaHei" pitchFamily="34" charset="-122"/>
              <a:cs typeface="Microsoft YaHei UI" pitchFamily="34" charset="-120"/>
            </a:endParaRPr>
          </a:p>
        </p:txBody>
      </p:sp>
      <p:sp>
        <p:nvSpPr>
          <p:cNvPr id="25" name="Text 23"/>
          <p:cNvSpPr/>
          <p:nvPr/>
        </p:nvSpPr>
        <p:spPr>
          <a:xfrm>
            <a:off x="990600" y="5216071"/>
            <a:ext cx="112014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Top 10 member problems</a:t>
            </a:r>
            <a:endParaRPr lang="en-US" sz="1350" dirty="0">
              <a:latin typeface="Times New Roman" pitchFamily="34" charset="0"/>
              <a:ea typeface="SimSun" pitchFamily="34" charset="-122"/>
              <a:cs typeface="Times New Roman" pitchFamily="34" charset="-120"/>
            </a:endParaRPr>
          </a:p>
        </p:txBody>
      </p:sp>
      <p:sp>
        <p:nvSpPr>
          <p:cNvPr id="26" name="Shape 24"/>
          <p:cNvSpPr/>
          <p:nvPr/>
        </p:nvSpPr>
        <p:spPr>
          <a:xfrm>
            <a:off x="4398963" y="2328863"/>
            <a:ext cx="3394075" cy="3324225"/>
          </a:xfrm>
          <a:prstGeom prst="rect">
            <a:avLst/>
          </a:prstGeom>
          <a:noFill/>
          <a:ln w="9525">
            <a:solidFill>
              <a:srgbClr val="DCD6CE"/>
            </a:solidFill>
            <a:prstDash val="solid"/>
          </a:ln>
        </p:spPr>
      </p:sp>
      <p:sp>
        <p:nvSpPr>
          <p:cNvPr id="27" name="Text 25"/>
          <p:cNvSpPr/>
          <p:nvPr/>
        </p:nvSpPr>
        <p:spPr>
          <a:xfrm>
            <a:off x="4622800" y="2481036"/>
            <a:ext cx="7569200" cy="822960"/>
          </a:xfrm>
          <a:prstGeom prst="rect">
            <a:avLst/>
          </a:prstGeom>
          <a:noFill/>
          <a:ln/>
        </p:spPr>
        <p:txBody>
          <a:bodyPr wrap="none" lIns="0" tIns="0" rIns="0" bIns="0" rtlCol="0" anchor="t"/>
          <a:lstStyle/>
          <a:p>
            <a:pPr algn="l" indent="0" marL="0">
              <a:buNone/>
            </a:pPr>
            <a:r>
              <a:rPr lang="en-US" sz="5400" b="1" dirty="0">
                <a:solidFill>
                  <a:srgbClr val="1D1B1A"/>
                </a:solidFill>
                <a:latin typeface="Times New Roman" pitchFamily="34" charset="0"/>
                <a:ea typeface="SimSun" pitchFamily="34" charset="-122"/>
                <a:cs typeface="Times New Roman" pitchFamily="34" charset="-120"/>
              </a:rPr>
              <a:t>Decide</a:t>
            </a:r>
            <a:endParaRPr lang="en-US" sz="5400" dirty="0">
              <a:latin typeface="Times New Roman" pitchFamily="34" charset="0"/>
              <a:ea typeface="SimSun" pitchFamily="34" charset="-122"/>
              <a:cs typeface="Times New Roman" pitchFamily="34" charset="-120"/>
            </a:endParaRPr>
          </a:p>
        </p:txBody>
      </p:sp>
      <p:sp>
        <p:nvSpPr>
          <p:cNvPr id="28" name="Text 26"/>
          <p:cNvSpPr/>
          <p:nvPr/>
        </p:nvSpPr>
        <p:spPr>
          <a:xfrm>
            <a:off x="4622800" y="3310237"/>
            <a:ext cx="756920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Days 31 to 60</a:t>
            </a:r>
            <a:endParaRPr lang="en-US" sz="1050" dirty="0">
              <a:latin typeface="Microsoft YaHei UI" pitchFamily="34" charset="0"/>
              <a:ea typeface="Microsoft YaHei" pitchFamily="34" charset="-122"/>
              <a:cs typeface="Microsoft YaHei UI" pitchFamily="34" charset="-120"/>
            </a:endParaRPr>
          </a:p>
        </p:txBody>
      </p:sp>
      <p:sp>
        <p:nvSpPr>
          <p:cNvPr id="29" name="Text 27"/>
          <p:cNvSpPr/>
          <p:nvPr/>
        </p:nvSpPr>
        <p:spPr>
          <a:xfrm>
            <a:off x="4622800" y="3682435"/>
            <a:ext cx="75692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Turn two problems into specs</a:t>
            </a:r>
            <a:endParaRPr lang="en-US" sz="1200" dirty="0">
              <a:latin typeface="Microsoft YaHei UI" pitchFamily="34" charset="0"/>
              <a:ea typeface="Microsoft YaHei" pitchFamily="34" charset="-122"/>
              <a:cs typeface="Microsoft YaHei UI" pitchFamily="34" charset="-120"/>
            </a:endParaRPr>
          </a:p>
        </p:txBody>
      </p:sp>
      <p:sp>
        <p:nvSpPr>
          <p:cNvPr id="30" name="Text 28"/>
          <p:cNvSpPr/>
          <p:nvPr/>
        </p:nvSpPr>
        <p:spPr>
          <a:xfrm>
            <a:off x="4622800" y="3956755"/>
            <a:ext cx="7569200"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Auto win-back, balance reminders</a:t>
            </a:r>
            <a:endParaRPr lang="en-US" sz="120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4622800" y="4857750"/>
            <a:ext cx="2946400" cy="9525"/>
          </a:xfrm>
          <a:prstGeom prst="rect">
            <a:avLst/>
          </a:prstGeom>
          <a:solidFill>
            <a:srgbClr val="DCD6CE"/>
          </a:solidFill>
          <a:ln/>
        </p:spPr>
      </p:sp>
      <p:sp>
        <p:nvSpPr>
          <p:cNvPr id="32" name="Text 30"/>
          <p:cNvSpPr/>
          <p:nvPr/>
        </p:nvSpPr>
        <p:spPr>
          <a:xfrm>
            <a:off x="4622800" y="5014850"/>
            <a:ext cx="7569200" cy="148590"/>
          </a:xfrm>
          <a:prstGeom prst="rect">
            <a:avLst/>
          </a:prstGeom>
          <a:noFill/>
          <a:ln/>
        </p:spPr>
        <p:txBody>
          <a:bodyPr wrap="none" lIns="0" tIns="0" rIns="0" bIns="0" rtlCol="0" anchor="t"/>
          <a:lstStyle/>
          <a:p>
            <a:pPr algn="l" indent="0" marL="0">
              <a:buNone/>
            </a:pPr>
            <a:r>
              <a:rPr lang="en-US" sz="975" dirty="0">
                <a:solidFill>
                  <a:srgbClr val="6B655E"/>
                </a:solidFill>
                <a:latin typeface="Microsoft YaHei UI" pitchFamily="34" charset="0"/>
                <a:ea typeface="Microsoft YaHei" pitchFamily="34" charset="-122"/>
                <a:cs typeface="Microsoft YaHei UI" pitchFamily="34" charset="-120"/>
              </a:rPr>
              <a:t>Delivers</a:t>
            </a:r>
            <a:endParaRPr lang="en-US" sz="975" dirty="0">
              <a:latin typeface="Microsoft YaHei UI" pitchFamily="34" charset="0"/>
              <a:ea typeface="Microsoft YaHei" pitchFamily="34" charset="-122"/>
              <a:cs typeface="Microsoft YaHei UI" pitchFamily="34" charset="-120"/>
            </a:endParaRPr>
          </a:p>
        </p:txBody>
      </p:sp>
      <p:sp>
        <p:nvSpPr>
          <p:cNvPr id="33" name="Text 31"/>
          <p:cNvSpPr/>
          <p:nvPr/>
        </p:nvSpPr>
        <p:spPr>
          <a:xfrm>
            <a:off x="4622800" y="5216071"/>
            <a:ext cx="7569200" cy="205740"/>
          </a:xfrm>
          <a:prstGeom prst="rect">
            <a:avLst/>
          </a:prstGeom>
          <a:noFill/>
          <a:ln/>
        </p:spPr>
        <p:txBody>
          <a:bodyPr wrap="none" lIns="0" tIns="0" rIns="0" bIns="0" rtlCol="0" anchor="t"/>
          <a:lstStyle/>
          <a:p>
            <a:pPr algn="l" indent="0" marL="0">
              <a:buNone/>
            </a:pPr>
            <a:r>
              <a:rPr lang="en-US" sz="1350" b="1" dirty="0">
                <a:solidFill>
                  <a:srgbClr val="1D1B1A"/>
                </a:solidFill>
                <a:latin typeface="Times New Roman" pitchFamily="34" charset="0"/>
                <a:ea typeface="SimSun" pitchFamily="34" charset="-122"/>
                <a:cs typeface="Times New Roman" pitchFamily="34" charset="-120"/>
              </a:rPr>
              <a:t>Two specs approved</a:t>
            </a:r>
            <a:endParaRPr lang="en-US" sz="1350" dirty="0">
              <a:latin typeface="Times New Roman" pitchFamily="34" charset="0"/>
              <a:ea typeface="SimSun" pitchFamily="34" charset="-122"/>
              <a:cs typeface="Times New Roman" pitchFamily="34" charset="-120"/>
            </a:endParaRPr>
          </a:p>
        </p:txBody>
      </p:sp>
      <p:sp>
        <p:nvSpPr>
          <p:cNvPr id="34" name="Shape 32"/>
          <p:cNvSpPr/>
          <p:nvPr/>
        </p:nvSpPr>
        <p:spPr>
          <a:xfrm>
            <a:off x="8026400" y="2324100"/>
            <a:ext cx="3403600" cy="3333750"/>
          </a:xfrm>
          <a:prstGeom prst="rect">
            <a:avLst/>
          </a:prstGeom>
          <a:solidFill>
            <a:srgbClr val="6E2C57"/>
          </a:solidFill>
          <a:ln/>
        </p:spPr>
      </p:sp>
      <p:sp>
        <p:nvSpPr>
          <p:cNvPr id="35" name="Text 33"/>
          <p:cNvSpPr/>
          <p:nvPr/>
        </p:nvSpPr>
        <p:spPr>
          <a:xfrm>
            <a:off x="8255000" y="2481036"/>
            <a:ext cx="3937000" cy="822960"/>
          </a:xfrm>
          <a:prstGeom prst="rect">
            <a:avLst/>
          </a:prstGeom>
          <a:noFill/>
          <a:ln/>
        </p:spPr>
        <p:txBody>
          <a:bodyPr wrap="none" lIns="0" tIns="0" rIns="0" bIns="0" rtlCol="0" anchor="t"/>
          <a:lstStyle/>
          <a:p>
            <a:pPr algn="l" indent="0" marL="0">
              <a:buNone/>
            </a:pPr>
            <a:r>
              <a:rPr lang="en-US" sz="5400" b="1" dirty="0">
                <a:solidFill>
                  <a:srgbClr val="FFFFFF"/>
                </a:solidFill>
                <a:latin typeface="Times New Roman" pitchFamily="34" charset="0"/>
                <a:ea typeface="SimSun" pitchFamily="34" charset="-122"/>
                <a:cs typeface="Times New Roman" pitchFamily="34" charset="-120"/>
              </a:rPr>
              <a:t>Ship</a:t>
            </a:r>
            <a:endParaRPr lang="en-US" sz="5400" dirty="0">
              <a:latin typeface="Times New Roman" pitchFamily="34" charset="0"/>
              <a:ea typeface="SimSun" pitchFamily="34" charset="-122"/>
              <a:cs typeface="Times New Roman" pitchFamily="34" charset="-120"/>
            </a:endParaRPr>
          </a:p>
        </p:txBody>
      </p:sp>
      <p:sp>
        <p:nvSpPr>
          <p:cNvPr id="36" name="Text 34"/>
          <p:cNvSpPr/>
          <p:nvPr/>
        </p:nvSpPr>
        <p:spPr>
          <a:xfrm>
            <a:off x="8255000" y="3310237"/>
            <a:ext cx="3937000" cy="160020"/>
          </a:xfrm>
          <a:prstGeom prst="rect">
            <a:avLst/>
          </a:prstGeom>
          <a:noFill/>
          <a:ln/>
        </p:spPr>
        <p:txBody>
          <a:bodyPr wrap="none" lIns="0" tIns="0" rIns="0" bIns="0" rtlCol="0" anchor="t"/>
          <a:lstStyle/>
          <a:p>
            <a:pPr algn="l" indent="0" marL="0">
              <a:buNone/>
            </a:pPr>
            <a:r>
              <a:rPr lang="en-US" sz="1050" dirty="0">
                <a:solidFill>
                  <a:srgbClr val="FFFFFF"/>
                </a:solidFill>
                <a:latin typeface="Microsoft YaHei UI" pitchFamily="34" charset="0"/>
                <a:ea typeface="Microsoft YaHei" pitchFamily="34" charset="-122"/>
                <a:cs typeface="Microsoft YaHei UI" pitchFamily="34" charset="-120"/>
              </a:rPr>
              <a:t>Days 61 to 90</a:t>
            </a:r>
            <a:endParaRPr lang="en-US" sz="1050" dirty="0">
              <a:latin typeface="Microsoft YaHei UI" pitchFamily="34" charset="0"/>
              <a:ea typeface="Microsoft YaHei" pitchFamily="34" charset="-122"/>
              <a:cs typeface="Microsoft YaHei UI" pitchFamily="34" charset="-120"/>
            </a:endParaRPr>
          </a:p>
        </p:txBody>
      </p:sp>
      <p:sp>
        <p:nvSpPr>
          <p:cNvPr id="37" name="Text 35"/>
          <p:cNvSpPr/>
          <p:nvPr/>
        </p:nvSpPr>
        <p:spPr>
          <a:xfrm>
            <a:off x="8255000" y="3682435"/>
            <a:ext cx="3937000" cy="182880"/>
          </a:xfrm>
          <a:prstGeom prst="rect">
            <a:avLst/>
          </a:prstGeom>
          <a:noFill/>
          <a:ln/>
        </p:spPr>
        <p:txBody>
          <a:bodyPr wrap="none" lIns="0" tIns="0" rIns="0" bIns="0" rtlCol="0" anchor="t"/>
          <a:lstStyle/>
          <a:p>
            <a:pPr algn="l" indent="0" marL="0">
              <a:buNone/>
            </a:pPr>
            <a:r>
              <a:rPr lang="en-US" sz="1200" dirty="0">
                <a:solidFill>
                  <a:srgbClr val="FFFFFF"/>
                </a:solidFill>
                <a:latin typeface="Microsoft YaHei UI" pitchFamily="34" charset="0"/>
                <a:ea typeface="Microsoft YaHei" pitchFamily="34" charset="-122"/>
                <a:cs typeface="Microsoft YaHei UI" pitchFamily="34" charset="-120"/>
              </a:rPr>
              <a:t>Auto win-back live, rate 9% or more</a:t>
            </a:r>
            <a:endParaRPr lang="en-US" sz="12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8255000" y="3956755"/>
            <a:ext cx="3937000" cy="182880"/>
          </a:xfrm>
          <a:prstGeom prst="rect">
            <a:avLst/>
          </a:prstGeom>
          <a:noFill/>
          <a:ln/>
        </p:spPr>
        <p:txBody>
          <a:bodyPr wrap="none" lIns="0" tIns="0" rIns="0" bIns="0" rtlCol="0" anchor="t"/>
          <a:lstStyle/>
          <a:p>
            <a:pPr algn="l" indent="0" marL="0">
              <a:buNone/>
            </a:pPr>
            <a:r>
              <a:rPr lang="en-US" sz="1200" dirty="0">
                <a:solidFill>
                  <a:srgbClr val="FFFFFF"/>
                </a:solidFill>
                <a:latin typeface="Microsoft YaHei UI" pitchFamily="34" charset="0"/>
                <a:ea typeface="Microsoft YaHei" pitchFamily="34" charset="-122"/>
                <a:cs typeface="Microsoft YaHei UI" pitchFamily="34" charset="-120"/>
              </a:rPr>
              <a:t>Manual sends 3 to 0.5 days a week</a:t>
            </a:r>
            <a:endParaRPr lang="en-US" sz="12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8255000" y="4231075"/>
            <a:ext cx="3937000" cy="182880"/>
          </a:xfrm>
          <a:prstGeom prst="rect">
            <a:avLst/>
          </a:prstGeom>
          <a:noFill/>
          <a:ln/>
        </p:spPr>
        <p:txBody>
          <a:bodyPr wrap="none" lIns="0" tIns="0" rIns="0" bIns="0" rtlCol="0" anchor="t"/>
          <a:lstStyle/>
          <a:p>
            <a:pPr algn="l" indent="0" marL="0">
              <a:buNone/>
            </a:pPr>
            <a:r>
              <a:rPr lang="en-US" sz="1200" dirty="0">
                <a:solidFill>
                  <a:srgbClr val="FFFFFF"/>
                </a:solidFill>
                <a:latin typeface="Microsoft YaHei UI" pitchFamily="34" charset="0"/>
                <a:ea typeface="Microsoft YaHei" pitchFamily="34" charset="-122"/>
                <a:cs typeface="Microsoft YaHei UI" pitchFamily="34" charset="-120"/>
              </a:rPr>
              <a:t>Draft roadmap for next half</a:t>
            </a:r>
            <a:endParaRPr lang="en-US" sz="12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8255000" y="4857750"/>
            <a:ext cx="2946400" cy="9525"/>
          </a:xfrm>
          <a:prstGeom prst="rect">
            <a:avLst/>
          </a:prstGeom>
          <a:solidFill>
            <a:srgbClr val="AF8BA3"/>
          </a:solidFill>
          <a:ln/>
        </p:spPr>
      </p:sp>
      <p:sp>
        <p:nvSpPr>
          <p:cNvPr id="41" name="Text 39"/>
          <p:cNvSpPr/>
          <p:nvPr/>
        </p:nvSpPr>
        <p:spPr>
          <a:xfrm>
            <a:off x="8255000" y="5014850"/>
            <a:ext cx="3937000" cy="148590"/>
          </a:xfrm>
          <a:prstGeom prst="rect">
            <a:avLst/>
          </a:prstGeom>
          <a:noFill/>
          <a:ln/>
        </p:spPr>
        <p:txBody>
          <a:bodyPr wrap="none" lIns="0" tIns="0" rIns="0" bIns="0" rtlCol="0" anchor="t"/>
          <a:lstStyle/>
          <a:p>
            <a:pPr algn="l" indent="0" marL="0">
              <a:buNone/>
            </a:pPr>
            <a:r>
              <a:rPr lang="en-US" sz="975" dirty="0">
                <a:solidFill>
                  <a:srgbClr val="FFFFFF"/>
                </a:solidFill>
                <a:latin typeface="Microsoft YaHei UI" pitchFamily="34" charset="0"/>
                <a:ea typeface="Microsoft YaHei" pitchFamily="34" charset="-122"/>
                <a:cs typeface="Microsoft YaHei UI" pitchFamily="34" charset="-120"/>
              </a:rPr>
              <a:t>Delivers</a:t>
            </a:r>
            <a:endParaRPr lang="en-US" sz="975" dirty="0">
              <a:latin typeface="Microsoft YaHei UI" pitchFamily="34" charset="0"/>
              <a:ea typeface="Microsoft YaHei" pitchFamily="34" charset="-122"/>
              <a:cs typeface="Microsoft YaHei UI" pitchFamily="34" charset="-120"/>
            </a:endParaRPr>
          </a:p>
        </p:txBody>
      </p:sp>
      <p:sp>
        <p:nvSpPr>
          <p:cNvPr id="42" name="Text 40"/>
          <p:cNvSpPr/>
          <p:nvPr/>
        </p:nvSpPr>
        <p:spPr>
          <a:xfrm>
            <a:off x="8255000" y="5216071"/>
            <a:ext cx="3937000" cy="205740"/>
          </a:xfrm>
          <a:prstGeom prst="rect">
            <a:avLst/>
          </a:prstGeom>
          <a:noFill/>
          <a:ln/>
        </p:spPr>
        <p:txBody>
          <a:bodyPr wrap="none" lIns="0" tIns="0" rIns="0" bIns="0" rtlCol="0" anchor="t"/>
          <a:lstStyle/>
          <a:p>
            <a:pPr algn="l" indent="0" marL="0">
              <a:buNone/>
            </a:pPr>
            <a:r>
              <a:rPr lang="en-US" sz="1350" b="1" dirty="0">
                <a:solidFill>
                  <a:srgbClr val="FFFFFF"/>
                </a:solidFill>
                <a:latin typeface="Times New Roman" pitchFamily="34" charset="0"/>
                <a:ea typeface="SimSun" pitchFamily="34" charset="-122"/>
                <a:cs typeface="Times New Roman" pitchFamily="34" charset="-120"/>
              </a:rPr>
              <a:t>Live, roadmap in</a:t>
            </a:r>
            <a:endParaRPr lang="en-US" sz="1350" dirty="0">
              <a:latin typeface="Times New Roman" pitchFamily="34" charset="0"/>
              <a:ea typeface="SimSun" pitchFamily="34" charset="-122"/>
              <a:cs typeface="Times New Roman" pitchFamily="34" charset="-120"/>
            </a:endParaRPr>
          </a:p>
        </p:txBody>
      </p:sp>
      <p:sp>
        <p:nvSpPr>
          <p:cNvPr id="43" name="Shape 41"/>
          <p:cNvSpPr/>
          <p:nvPr/>
        </p:nvSpPr>
        <p:spPr>
          <a:xfrm>
            <a:off x="825500" y="5892800"/>
            <a:ext cx="5953" cy="31750"/>
          </a:xfrm>
          <a:custGeom>
            <a:avLst/>
            <a:gdLst/>
            <a:ahLst/>
            <a:cxnLst/>
            <a:rect l="l" t="t" r="r" b="b"/>
            <a:pathLst>
              <a:path w="5953" h="31750">
                <a:moveTo>
                  <a:pt x="0" y="0"/>
                </a:moveTo>
                <a:lnTo>
                  <a:pt x="0" y="31750"/>
                </a:lnTo>
              </a:path>
            </a:pathLst>
          </a:custGeom>
          <a:noFill/>
          <a:ln w="13494">
            <a:solidFill>
              <a:srgbClr val="1D1B1A"/>
            </a:solidFill>
            <a:prstDash val="solid"/>
          </a:ln>
        </p:spPr>
      </p:sp>
      <p:sp>
        <p:nvSpPr>
          <p:cNvPr id="44" name="Shape 42"/>
          <p:cNvSpPr/>
          <p:nvPr/>
        </p:nvSpPr>
        <p:spPr>
          <a:xfrm>
            <a:off x="889000" y="5892800"/>
            <a:ext cx="5953" cy="31750"/>
          </a:xfrm>
          <a:custGeom>
            <a:avLst/>
            <a:gdLst/>
            <a:ahLst/>
            <a:cxnLst/>
            <a:rect l="l" t="t" r="r" b="b"/>
            <a:pathLst>
              <a:path w="5953" h="31750">
                <a:moveTo>
                  <a:pt x="0" y="0"/>
                </a:moveTo>
                <a:lnTo>
                  <a:pt x="0" y="31750"/>
                </a:lnTo>
              </a:path>
            </a:pathLst>
          </a:custGeom>
          <a:noFill/>
          <a:ln w="13494">
            <a:solidFill>
              <a:srgbClr val="1D1B1A"/>
            </a:solidFill>
            <a:prstDash val="solid"/>
          </a:ln>
        </p:spPr>
      </p:sp>
      <p:sp>
        <p:nvSpPr>
          <p:cNvPr id="45" name="Shape 43"/>
          <p:cNvSpPr/>
          <p:nvPr/>
        </p:nvSpPr>
        <p:spPr>
          <a:xfrm>
            <a:off x="785813" y="5908675"/>
            <a:ext cx="142875" cy="142875"/>
          </a:xfrm>
          <a:prstGeom prst="roundRect">
            <a:avLst>
              <a:gd name="adj" fmla="val 11111"/>
            </a:avLst>
          </a:prstGeom>
          <a:noFill/>
          <a:ln w="13494">
            <a:solidFill>
              <a:srgbClr val="1D1B1A"/>
            </a:solidFill>
            <a:prstDash val="solid"/>
          </a:ln>
        </p:spPr>
      </p:sp>
      <p:sp>
        <p:nvSpPr>
          <p:cNvPr id="46" name="Shape 44"/>
          <p:cNvSpPr/>
          <p:nvPr/>
        </p:nvSpPr>
        <p:spPr>
          <a:xfrm>
            <a:off x="785813" y="5956300"/>
            <a:ext cx="142875" cy="5953"/>
          </a:xfrm>
          <a:custGeom>
            <a:avLst/>
            <a:gdLst/>
            <a:ahLst/>
            <a:cxnLst/>
            <a:rect l="l" t="t" r="r" b="b"/>
            <a:pathLst>
              <a:path w="142875" h="5953">
                <a:moveTo>
                  <a:pt x="0" y="0"/>
                </a:moveTo>
                <a:lnTo>
                  <a:pt x="142875" y="0"/>
                </a:lnTo>
              </a:path>
            </a:pathLst>
          </a:custGeom>
          <a:noFill/>
          <a:ln w="13494">
            <a:solidFill>
              <a:srgbClr val="1D1B1A"/>
            </a:solidFill>
            <a:prstDash val="solid"/>
          </a:ln>
        </p:spPr>
      </p:sp>
      <p:sp>
        <p:nvSpPr>
          <p:cNvPr id="47" name="Shape 45"/>
          <p:cNvSpPr/>
          <p:nvPr/>
        </p:nvSpPr>
        <p:spPr>
          <a:xfrm>
            <a:off x="833438" y="5988050"/>
            <a:ext cx="47625" cy="31750"/>
          </a:xfrm>
          <a:custGeom>
            <a:avLst/>
            <a:gdLst/>
            <a:ahLst/>
            <a:cxnLst/>
            <a:rect l="l" t="t" r="r" b="b"/>
            <a:pathLst>
              <a:path w="47625" h="31750">
                <a:moveTo>
                  <a:pt x="0" y="15875"/>
                </a:moveTo>
                <a:lnTo>
                  <a:pt x="15875" y="31750"/>
                </a:lnTo>
                <a:lnTo>
                  <a:pt x="47625" y="0"/>
                </a:lnTo>
              </a:path>
            </a:pathLst>
          </a:custGeom>
          <a:noFill/>
          <a:ln w="13494">
            <a:solidFill>
              <a:srgbClr val="1D1B1A"/>
            </a:solidFill>
            <a:prstDash val="solid"/>
          </a:ln>
        </p:spPr>
      </p:sp>
      <p:sp>
        <p:nvSpPr>
          <p:cNvPr id="48" name="Text 46"/>
          <p:cNvSpPr/>
          <p:nvPr/>
        </p:nvSpPr>
        <p:spPr>
          <a:xfrm>
            <a:off x="1066800" y="5881839"/>
            <a:ext cx="11125200" cy="171450"/>
          </a:xfrm>
          <a:prstGeom prst="rect">
            <a:avLst/>
          </a:prstGeom>
          <a:noFill/>
          <a:ln/>
        </p:spPr>
        <p:txBody>
          <a:bodyPr wrap="none" lIns="0" tIns="0" rIns="0" bIns="0" rtlCol="0" anchor="t"/>
          <a:lstStyle/>
          <a:p>
            <a:pPr algn="l" indent="0" marL="0">
              <a:buNone/>
            </a:pPr>
            <a:r>
              <a:rPr lang="en-US" sz="1125" b="1" dirty="0">
                <a:solidFill>
                  <a:srgbClr val="1D1B1A"/>
                </a:solidFill>
                <a:latin typeface="Times New Roman" pitchFamily="34" charset="0"/>
                <a:ea typeface="SimSun" pitchFamily="34" charset="-122"/>
                <a:cs typeface="Times New Roman" pitchFamily="34" charset="-120"/>
              </a:rPr>
              <a:t>A written check-in every 30 days</a:t>
            </a:r>
            <a:endParaRPr lang="en-US" sz="1125" dirty="0">
              <a:latin typeface="Times New Roman" pitchFamily="34" charset="0"/>
              <a:ea typeface="SimSun" pitchFamily="34" charset="-122"/>
              <a:cs typeface="Times New Roman" pitchFamily="34" charset="-120"/>
            </a:endParaRPr>
          </a:p>
        </p:txBody>
      </p:sp>
      <p:sp>
        <p:nvSpPr>
          <p:cNvPr id="49" name="Text 47"/>
          <p:cNvSpPr/>
          <p:nvPr/>
        </p:nvSpPr>
        <p:spPr>
          <a:xfrm>
            <a:off x="3177192" y="5882348"/>
            <a:ext cx="9014808" cy="171450"/>
          </a:xfrm>
          <a:prstGeom prst="rect">
            <a:avLst/>
          </a:prstGeom>
          <a:noFill/>
          <a:ln/>
        </p:spPr>
        <p:txBody>
          <a:bodyPr wrap="none" lIns="0" tIns="0" rIns="0" bIns="0" rtlCol="0" anchor="t"/>
          <a:lstStyle/>
          <a:p>
            <a:pPr algn="l" indent="0" marL="0">
              <a:buNone/>
            </a:pPr>
            <a:r>
              <a:rPr lang="en-US" sz="1125" dirty="0">
                <a:solidFill>
                  <a:srgbClr val="494541"/>
                </a:solidFill>
                <a:latin typeface="Microsoft YaHei UI" pitchFamily="34" charset="0"/>
                <a:ea typeface="Microsoft YaHei" pitchFamily="34" charset="-122"/>
                <a:cs typeface="Microsoft YaHei UI" pitchFamily="34" charset="-120"/>
              </a:rPr>
              <a:t>What I did, where the numbers are, and what changes next</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14664"/>
            <a:ext cx="11430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14664"/>
            <a:ext cx="7372350" cy="137160"/>
          </a:xfrm>
          <a:prstGeom prst="rect">
            <a:avLst/>
          </a:prstGeom>
          <a:noFill/>
          <a:ln/>
        </p:spPr>
        <p:txBody>
          <a:bodyPr wrap="none" lIns="0" tIns="0" rIns="0" bIns="0" rtlCol="0" anchor="t"/>
          <a:lstStyle/>
          <a:p>
            <a:pPr algn="r" indent="0" marL="0">
              <a:buNone/>
            </a:pPr>
            <a:r>
              <a:rPr lang="en-US" sz="900" dirty="0">
                <a:solidFill>
                  <a:srgbClr val="6B655E"/>
                </a:solidFill>
                <a:latin typeface="Microsoft YaHei UI" pitchFamily="34" charset="0"/>
                <a:ea typeface="Microsoft YaHei" pitchFamily="34" charset="-122"/>
                <a:cs typeface="Microsoft YaHei UI" pitchFamily="34" charset="-120"/>
              </a:rPr>
              <a:t>Chen Lixing</a:t>
            </a:r>
            <a:endParaRPr lang="en-US" sz="900" dirty="0">
              <a:latin typeface="Microsoft YaHei UI" pitchFamily="34" charset="0"/>
              <a:ea typeface="Microsoft YaHei" pitchFamily="34" charset="-122"/>
              <a:cs typeface="Microsoft YaHei UI" pitchFamily="34" charset="-120"/>
            </a:endParaRPr>
          </a:p>
        </p:txBody>
      </p:sp>
      <p:sp>
        <p:nvSpPr>
          <p:cNvPr id="5" name="pptwise-slidenum-s0010"/>
          <p:cNvSpPr/>
          <p:nvPr/>
        </p:nvSpPr>
        <p:spPr>
          <a:xfrm>
            <a:off x="0" y="6395861"/>
            <a:ext cx="762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11</a:t>
            </a:fld>
            <a:endParaRPr lang="en-US" sz="1050" dirty="0">
              <a:latin typeface="Times New Roman" pitchFamily="34" charset="0"/>
              <a:ea typeface="SimSun" pitchFamily="34" charset="-122"/>
              <a:cs typeface="Times New Roman" pitchFamily="34" charset="-120"/>
            </a:endParaRPr>
          </a:p>
        </p:txBody>
      </p:sp>
      <p:pic>
        <p:nvPicPr>
          <p:cNvPr id="6" name="Image 0" descr="preencoded.png">    </p:cNvPr>
          <p:cNvPicPr>
            <a:picLocks noChangeAspect="1"/>
          </p:cNvPicPr>
          <p:nvPr/>
        </p:nvPicPr>
        <p:blipFill>
          <a:blip r:embed="rId1"/>
          <a:srcRect l="12960" r="12970" t="3" b="3"/>
          <a:stretch/>
        </p:blipFill>
        <p:spPr>
          <a:xfrm>
            <a:off x="8382000" y="0"/>
            <a:ext cx="3810000" cy="6858000"/>
          </a:xfrm>
          <a:prstGeom prst="rect">
            <a:avLst/>
          </a:prstGeom>
        </p:spPr>
      </p:pic>
      <p:sp>
        <p:nvSpPr>
          <p:cNvPr id="7" name="Shape 4"/>
          <p:cNvSpPr/>
          <p:nvPr/>
        </p:nvSpPr>
        <p:spPr>
          <a:xfrm>
            <a:off x="762000" y="714375"/>
            <a:ext cx="266700" cy="19050"/>
          </a:xfrm>
          <a:prstGeom prst="rect">
            <a:avLst/>
          </a:prstGeom>
          <a:solidFill>
            <a:srgbClr val="6E2C57"/>
          </a:solidFill>
          <a:ln/>
        </p:spPr>
      </p:sp>
      <p:sp>
        <p:nvSpPr>
          <p:cNvPr id="8" name="Text 5"/>
          <p:cNvSpPr/>
          <p:nvPr/>
        </p:nvSpPr>
        <p:spPr>
          <a:xfrm>
            <a:off x="1143000" y="633891"/>
            <a:ext cx="11049000" cy="182880"/>
          </a:xfrm>
          <a:prstGeom prst="rect">
            <a:avLst/>
          </a:prstGeom>
          <a:noFill/>
          <a:ln/>
        </p:spPr>
        <p:txBody>
          <a:bodyPr wrap="none" lIns="0" tIns="0" rIns="0" bIns="0" rtlCol="0" anchor="t"/>
          <a:lstStyle/>
          <a:p>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4</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 </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P</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l</a:t>
            </a:r>
            <a:pPr algn="l" indent="0" marL="0">
              <a:buNone/>
            </a:pPr>
            <a:r>
              <a:rPr lang="en-US" sz="1200" b="1" spc="30" kern="0" dirty="0">
                <a:solidFill>
                  <a:srgbClr val="6E2C57"/>
                </a:solidFill>
                <a:latin typeface="Times New Roman" pitchFamily="34" charset="0"/>
                <a:ea typeface="SimSun" pitchFamily="34" charset="-122"/>
                <a:cs typeface="Times New Roman" pitchFamily="34" charset="-120"/>
              </a:rPr>
              <a:t>a</a:t>
            </a:r>
            <a:pPr algn="l" indent="0" marL="0">
              <a:buNone/>
            </a:pPr>
            <a:r>
              <a:rPr lang="en-US" sz="1200" b="1" dirty="0">
                <a:solidFill>
                  <a:srgbClr val="6E2C57"/>
                </a:solidFill>
                <a:latin typeface="Times New Roman" pitchFamily="34" charset="0"/>
                <a:ea typeface="SimSun" pitchFamily="34" charset="-122"/>
                <a:cs typeface="Times New Roman" pitchFamily="34" charset="-120"/>
              </a:rPr>
              <a:t>n</a:t>
            </a:r>
            <a:endParaRPr lang="en-US" sz="1200" dirty="0">
              <a:latin typeface="Times New Roman" pitchFamily="34" charset="0"/>
              <a:ea typeface="SimSun" pitchFamily="34" charset="-122"/>
              <a:cs typeface="Times New Roman" pitchFamily="34" charset="-120"/>
            </a:endParaRPr>
          </a:p>
        </p:txBody>
      </p:sp>
      <p:sp>
        <p:nvSpPr>
          <p:cNvPr id="9" name="Text 6"/>
          <p:cNvSpPr/>
          <p:nvPr/>
        </p:nvSpPr>
        <p:spPr>
          <a:xfrm>
            <a:off x="762000" y="10017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I know why members leave and what wins</a:t>
            </a:r>
            <a:endParaRPr lang="en-US" sz="2550" dirty="0">
              <a:latin typeface="Times New Roman" pitchFamily="34" charset="0"/>
              <a:ea typeface="SimSun" pitchFamily="34" charset="-122"/>
              <a:cs typeface="Times New Roman" pitchFamily="34" charset="-120"/>
            </a:endParaRPr>
          </a:p>
        </p:txBody>
      </p:sp>
      <p:sp>
        <p:nvSpPr>
          <p:cNvPr id="10" name="Text 7"/>
          <p:cNvSpPr/>
          <p:nvPr/>
        </p:nvSpPr>
        <p:spPr>
          <a:xfrm>
            <a:off x="762000" y="1458938"/>
            <a:ext cx="11430000" cy="388620"/>
          </a:xfrm>
          <a:prstGeom prst="rect">
            <a:avLst/>
          </a:prstGeom>
          <a:noFill/>
          <a:ln/>
        </p:spPr>
        <p:txBody>
          <a:bodyPr wrap="none" lIns="0" tIns="0" rIns="0" bIns="0" rtlCol="0" anchor="t"/>
          <a:lstStyle/>
          <a:p>
            <a:pPr algn="l" indent="0" marL="0">
              <a:buNone/>
            </a:pPr>
            <a:r>
              <a:rPr lang="en-US" sz="2550" b="1" dirty="0">
                <a:solidFill>
                  <a:srgbClr val="1D1B1A"/>
                </a:solidFill>
                <a:latin typeface="Times New Roman" pitchFamily="34" charset="0"/>
                <a:ea typeface="SimSun" pitchFamily="34" charset="-122"/>
                <a:cs typeface="Times New Roman" pitchFamily="34" charset="-120"/>
              </a:rPr>
              <a:t>them back</a:t>
            </a:r>
            <a:endParaRPr lang="en-US" sz="2550" dirty="0">
              <a:latin typeface="Times New Roman" pitchFamily="34" charset="0"/>
              <a:ea typeface="SimSun" pitchFamily="34" charset="-122"/>
              <a:cs typeface="Times New Roman" pitchFamily="34" charset="-120"/>
            </a:endParaRPr>
          </a:p>
        </p:txBody>
      </p:sp>
      <p:sp>
        <p:nvSpPr>
          <p:cNvPr id="11" name="Text 8"/>
          <p:cNvSpPr/>
          <p:nvPr/>
        </p:nvSpPr>
        <p:spPr>
          <a:xfrm>
            <a:off x="762000" y="2131534"/>
            <a:ext cx="11430000" cy="1257300"/>
          </a:xfrm>
          <a:prstGeom prst="rect">
            <a:avLst/>
          </a:prstGeom>
          <a:noFill/>
          <a:ln/>
        </p:spPr>
        <p:txBody>
          <a:bodyPr wrap="none" lIns="0" tIns="0" rIns="0" bIns="0" rtlCol="0" anchor="t"/>
          <a:lstStyle/>
          <a:p>
            <a:pPr algn="l" indent="0" marL="0">
              <a:buNone/>
            </a:pPr>
            <a:r>
              <a:rPr lang="en-US" sz="8250" b="1" dirty="0">
                <a:solidFill>
                  <a:srgbClr val="6E2C57"/>
                </a:solidFill>
                <a:latin typeface="Times New Roman" pitchFamily="34" charset="0"/>
                <a:ea typeface="SimSun" pitchFamily="34" charset="-122"/>
                <a:cs typeface="Times New Roman" pitchFamily="34" charset="-120"/>
              </a:rPr>
              <a:t>“</a:t>
            </a:r>
            <a:endParaRPr lang="en-US" sz="8250" dirty="0">
              <a:latin typeface="Times New Roman" pitchFamily="34" charset="0"/>
              <a:ea typeface="SimSun" pitchFamily="34" charset="-122"/>
              <a:cs typeface="Times New Roman" pitchFamily="34" charset="-120"/>
            </a:endParaRPr>
          </a:p>
        </p:txBody>
      </p:sp>
      <p:sp>
        <p:nvSpPr>
          <p:cNvPr id="12" name="Text 9"/>
          <p:cNvSpPr/>
          <p:nvPr/>
        </p:nvSpPr>
        <p:spPr>
          <a:xfrm>
            <a:off x="762000" y="2974723"/>
            <a:ext cx="11430000" cy="434340"/>
          </a:xfrm>
          <a:prstGeom prst="rect">
            <a:avLst/>
          </a:prstGeom>
          <a:noFill/>
          <a:ln/>
        </p:spPr>
        <p:txBody>
          <a:bodyPr wrap="none" lIns="0" tIns="0" rIns="0" bIns="0" rtlCol="0" anchor="t"/>
          <a:lstStyle/>
          <a:p>
            <a:pPr algn="l" indent="0" marL="0">
              <a:buNone/>
            </a:pPr>
            <a:r>
              <a:rPr lang="en-US" sz="2850" dirty="0">
                <a:solidFill>
                  <a:srgbClr val="1D1B1A"/>
                </a:solidFill>
                <a:latin typeface="Times New Roman" pitchFamily="34" charset="0"/>
                <a:ea typeface="SimSun" pitchFamily="34" charset="-122"/>
                <a:cs typeface="Times New Roman" pitchFamily="34" charset="-120"/>
              </a:rPr>
              <a:t>Nine years taught me why members stop</a:t>
            </a:r>
            <a:endParaRPr lang="en-US" sz="2850" dirty="0">
              <a:latin typeface="Times New Roman" pitchFamily="34" charset="0"/>
              <a:ea typeface="SimSun" pitchFamily="34" charset="-122"/>
              <a:cs typeface="Times New Roman" pitchFamily="34" charset="-120"/>
            </a:endParaRPr>
          </a:p>
        </p:txBody>
      </p:sp>
      <p:sp>
        <p:nvSpPr>
          <p:cNvPr id="13" name="Text 10"/>
          <p:cNvSpPr/>
          <p:nvPr/>
        </p:nvSpPr>
        <p:spPr>
          <a:xfrm>
            <a:off x="762000" y="3535746"/>
            <a:ext cx="11430000" cy="434340"/>
          </a:xfrm>
          <a:prstGeom prst="rect">
            <a:avLst/>
          </a:prstGeom>
          <a:noFill/>
          <a:ln/>
        </p:spPr>
        <p:txBody>
          <a:bodyPr wrap="none" lIns="0" tIns="0" rIns="0" bIns="0" rtlCol="0" anchor="t"/>
          <a:lstStyle/>
          <a:p>
            <a:pPr algn="l" indent="0" marL="0">
              <a:buNone/>
            </a:pPr>
            <a:r>
              <a:rPr lang="en-US" sz="2850" dirty="0">
                <a:solidFill>
                  <a:srgbClr val="1D1B1A"/>
                </a:solidFill>
                <a:latin typeface="Times New Roman" pitchFamily="34" charset="0"/>
                <a:ea typeface="SimSun" pitchFamily="34" charset="-122"/>
                <a:cs typeface="Times New Roman" pitchFamily="34" charset="-120"/>
              </a:rPr>
              <a:t>coming. Now I want to </a:t>
            </a:r>
            <a:pPr algn="l" indent="0" marL="0">
              <a:buNone/>
            </a:pPr>
            <a:r>
              <a:rPr lang="en-US" sz="2850" b="1" dirty="0">
                <a:solidFill>
                  <a:srgbClr val="6E2C57"/>
                </a:solidFill>
                <a:latin typeface="Times New Roman" pitchFamily="34" charset="0"/>
                <a:ea typeface="SimSun" pitchFamily="34" charset="-122"/>
                <a:cs typeface="Times New Roman" pitchFamily="34" charset="-120"/>
              </a:rPr>
              <a:t>build that into</a:t>
            </a:r>
            <a:endParaRPr lang="en-US" sz="2850" dirty="0">
              <a:latin typeface="Times New Roman" pitchFamily="34" charset="0"/>
              <a:ea typeface="SimSun" pitchFamily="34" charset="-122"/>
              <a:cs typeface="Times New Roman" pitchFamily="34" charset="-120"/>
            </a:endParaRPr>
          </a:p>
        </p:txBody>
      </p:sp>
      <p:sp>
        <p:nvSpPr>
          <p:cNvPr id="14" name="Text 11"/>
          <p:cNvSpPr/>
          <p:nvPr/>
        </p:nvSpPr>
        <p:spPr>
          <a:xfrm>
            <a:off x="762000" y="4096768"/>
            <a:ext cx="11430000" cy="434340"/>
          </a:xfrm>
          <a:prstGeom prst="rect">
            <a:avLst/>
          </a:prstGeom>
          <a:noFill/>
          <a:ln/>
        </p:spPr>
        <p:txBody>
          <a:bodyPr wrap="none" lIns="0" tIns="0" rIns="0" bIns="0" rtlCol="0" anchor="t"/>
          <a:lstStyle/>
          <a:p>
            <a:pPr algn="l" indent="0" marL="0">
              <a:buNone/>
            </a:pPr>
            <a:r>
              <a:rPr lang="en-US" sz="2850" b="1" dirty="0">
                <a:solidFill>
                  <a:srgbClr val="6E2C57"/>
                </a:solidFill>
                <a:latin typeface="Times New Roman" pitchFamily="34" charset="0"/>
                <a:ea typeface="SimSun" pitchFamily="34" charset="-122"/>
                <a:cs typeface="Times New Roman" pitchFamily="34" charset="-120"/>
              </a:rPr>
              <a:t>the product</a:t>
            </a:r>
            <a:pPr algn="l" indent="0" marL="0">
              <a:buNone/>
            </a:pPr>
            <a:r>
              <a:rPr lang="en-US" sz="2850" dirty="0">
                <a:solidFill>
                  <a:srgbClr val="1D1B1A"/>
                </a:solidFill>
                <a:latin typeface="Times New Roman" pitchFamily="34" charset="0"/>
                <a:ea typeface="SimSun" pitchFamily="34" charset="-122"/>
                <a:cs typeface="Times New Roman" pitchFamily="34" charset="-120"/>
              </a:rPr>
              <a:t>.</a:t>
            </a:r>
            <a:endParaRPr lang="en-US" sz="2850" dirty="0">
              <a:latin typeface="Times New Roman" pitchFamily="34" charset="0"/>
              <a:ea typeface="SimSun" pitchFamily="34" charset="-122"/>
              <a:cs typeface="Times New Roman" pitchFamily="34" charset="-120"/>
            </a:endParaRPr>
          </a:p>
        </p:txBody>
      </p:sp>
      <p:sp>
        <p:nvSpPr>
          <p:cNvPr id="15" name="Shape 12"/>
          <p:cNvSpPr/>
          <p:nvPr/>
        </p:nvSpPr>
        <p:spPr>
          <a:xfrm>
            <a:off x="762000" y="5219700"/>
            <a:ext cx="6858000" cy="9525"/>
          </a:xfrm>
          <a:prstGeom prst="rect">
            <a:avLst/>
          </a:prstGeom>
          <a:solidFill>
            <a:srgbClr val="1D1B1A"/>
          </a:solidFill>
          <a:ln/>
        </p:spPr>
      </p:sp>
      <p:sp>
        <p:nvSpPr>
          <p:cNvPr id="16" name="Text 13"/>
          <p:cNvSpPr/>
          <p:nvPr/>
        </p:nvSpPr>
        <p:spPr>
          <a:xfrm>
            <a:off x="762000" y="5357938"/>
            <a:ext cx="11430000" cy="502920"/>
          </a:xfrm>
          <a:prstGeom prst="rect">
            <a:avLst/>
          </a:prstGeom>
          <a:noFill/>
          <a:ln/>
        </p:spPr>
        <p:txBody>
          <a:bodyPr wrap="none" lIns="0" tIns="0" rIns="0" bIns="0" rtlCol="0" anchor="t"/>
          <a:lstStyle/>
          <a:p>
            <a:pPr algn="l" indent="0" marL="0">
              <a:buNone/>
            </a:pPr>
            <a:r>
              <a:rPr lang="en-US" sz="3300" b="1" dirty="0">
                <a:solidFill>
                  <a:srgbClr val="1D1B1A"/>
                </a:solidFill>
                <a:latin typeface="Times New Roman" pitchFamily="34" charset="0"/>
                <a:ea typeface="SimSun" pitchFamily="34" charset="-122"/>
                <a:cs typeface="Times New Roman" pitchFamily="34" charset="-120"/>
              </a:rPr>
              <a:t>134k</a:t>
            </a:r>
            <a:endParaRPr lang="en-US" sz="3300" dirty="0">
              <a:latin typeface="Times New Roman" pitchFamily="34" charset="0"/>
              <a:ea typeface="SimSun" pitchFamily="34" charset="-122"/>
              <a:cs typeface="Times New Roman" pitchFamily="34" charset="-120"/>
            </a:endParaRPr>
          </a:p>
        </p:txBody>
      </p:sp>
      <p:sp>
        <p:nvSpPr>
          <p:cNvPr id="17" name="Text 14"/>
          <p:cNvSpPr/>
          <p:nvPr/>
        </p:nvSpPr>
        <p:spPr>
          <a:xfrm>
            <a:off x="1833303" y="5616010"/>
            <a:ext cx="10358697" cy="182880"/>
          </a:xfrm>
          <a:prstGeom prst="rect">
            <a:avLst/>
          </a:prstGeom>
          <a:noFill/>
          <a:ln/>
        </p:spPr>
        <p:txBody>
          <a:bodyPr wrap="none" lIns="0" tIns="0" rIns="0" bIns="0" rtlCol="0" anchor="t"/>
          <a:lstStyle/>
          <a:p>
            <a:pPr algn="l" indent="0" marL="0">
              <a:buNone/>
            </a:pPr>
            <a:r>
              <a:rPr lang="en-US" sz="1200" dirty="0">
                <a:solidFill>
                  <a:srgbClr val="1D1B1A"/>
                </a:solidFill>
                <a:latin typeface="Microsoft YaHei UI" pitchFamily="34" charset="0"/>
                <a:ea typeface="Microsoft YaHei" pitchFamily="34" charset="-122"/>
                <a:cs typeface="Microsoft YaHei UI" pitchFamily="34" charset="-120"/>
              </a:rPr>
              <a:t>lapsed members won back last year</a:t>
            </a:r>
            <a:endParaRPr lang="en-US" sz="1200" dirty="0">
              <a:latin typeface="Microsoft YaHei UI" pitchFamily="34" charset="0"/>
              <a:ea typeface="Microsoft YaHei" pitchFamily="34" charset="-122"/>
              <a:cs typeface="Microsoft YaHei UI" pitchFamily="34" charset="-120"/>
            </a:endParaRPr>
          </a:p>
        </p:txBody>
      </p:sp>
      <p:sp>
        <p:nvSpPr>
          <p:cNvPr id="18" name="Text 15"/>
          <p:cNvSpPr/>
          <p:nvPr/>
        </p:nvSpPr>
        <p:spPr>
          <a:xfrm>
            <a:off x="1833303" y="5862937"/>
            <a:ext cx="10358697"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I know what each of them last ordered</a:t>
            </a:r>
            <a:endParaRPr lang="en-US" sz="1050" dirty="0">
              <a:latin typeface="Microsoft YaHei UI" pitchFamily="34" charset="0"/>
              <a:ea typeface="Microsoft YaHei" pitchFamily="34" charset="-122"/>
              <a:cs typeface="Microsoft YaHei UI" pitchFamily="34" charset="-120"/>
            </a:endParaRPr>
          </a:p>
        </p:txBody>
      </p:sp>
      <p:sp>
        <p:nvSpPr>
          <p:cNvPr id="19" name="Text 16"/>
          <p:cNvSpPr/>
          <p:nvPr/>
        </p:nvSpPr>
        <p:spPr>
          <a:xfrm>
            <a:off x="3845380" y="6414664"/>
            <a:ext cx="834662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AI-generated illustration</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pic>
        <p:nvPicPr>
          <p:cNvPr id="3" name="Image 0" descr="preencoded.png">    </p:cNvPr>
          <p:cNvPicPr>
            <a:picLocks noChangeAspect="1"/>
          </p:cNvPicPr>
          <p:nvPr/>
        </p:nvPicPr>
        <p:blipFill>
          <a:blip r:embed="rId1"/>
          <a:srcRect l="34550" r="34550" t="4" b="4"/>
          <a:stretch/>
        </p:blipFill>
        <p:spPr>
          <a:xfrm>
            <a:off x="0" y="0"/>
            <a:ext cx="5715000" cy="6858000"/>
          </a:xfrm>
          <a:prstGeom prst="rect">
            <a:avLst/>
          </a:prstGeom>
        </p:spPr>
      </p:pic>
      <p:sp>
        <p:nvSpPr>
          <p:cNvPr id="4" name="Shape 1"/>
          <p:cNvSpPr/>
          <p:nvPr/>
        </p:nvSpPr>
        <p:spPr>
          <a:xfrm>
            <a:off x="6477000" y="1428750"/>
            <a:ext cx="266700" cy="19050"/>
          </a:xfrm>
          <a:prstGeom prst="rect">
            <a:avLst/>
          </a:prstGeom>
          <a:solidFill>
            <a:srgbClr val="6E2C57"/>
          </a:solidFill>
          <a:ln/>
        </p:spPr>
      </p:sp>
      <p:sp>
        <p:nvSpPr>
          <p:cNvPr id="5" name="Text 2"/>
          <p:cNvSpPr/>
          <p:nvPr/>
        </p:nvSpPr>
        <p:spPr>
          <a:xfrm>
            <a:off x="6477000" y="1766358"/>
            <a:ext cx="5715000" cy="480060"/>
          </a:xfrm>
          <a:prstGeom prst="rect">
            <a:avLst/>
          </a:prstGeom>
          <a:noFill/>
          <a:ln/>
        </p:spPr>
        <p:txBody>
          <a:bodyPr wrap="none" lIns="0" tIns="0" rIns="0" bIns="0" rtlCol="0" anchor="t"/>
          <a:lstStyle/>
          <a:p>
            <a:pPr algn="l" indent="0" marL="0">
              <a:buNone/>
            </a:pPr>
            <a:r>
              <a:rPr lang="en-US" sz="3150" b="1" dirty="0">
                <a:solidFill>
                  <a:srgbClr val="1D1B1A"/>
                </a:solidFill>
                <a:latin typeface="Times New Roman" pitchFamily="34" charset="0"/>
                <a:ea typeface="SimSun" pitchFamily="34" charset="-122"/>
                <a:cs typeface="Times New Roman" pitchFamily="34" charset="-120"/>
              </a:rPr>
              <a:t>Thank you. On day 90,</a:t>
            </a:r>
            <a:endParaRPr lang="en-US" sz="3150" dirty="0">
              <a:latin typeface="Times New Roman" pitchFamily="34" charset="0"/>
              <a:ea typeface="SimSun" pitchFamily="34" charset="-122"/>
              <a:cs typeface="Times New Roman" pitchFamily="34" charset="-120"/>
            </a:endParaRPr>
          </a:p>
        </p:txBody>
      </p:sp>
      <p:sp>
        <p:nvSpPr>
          <p:cNvPr id="6" name="Text 3"/>
          <p:cNvSpPr/>
          <p:nvPr/>
        </p:nvSpPr>
        <p:spPr>
          <a:xfrm>
            <a:off x="6477000" y="2347383"/>
            <a:ext cx="5715000" cy="480060"/>
          </a:xfrm>
          <a:prstGeom prst="rect">
            <a:avLst/>
          </a:prstGeom>
          <a:noFill/>
          <a:ln/>
        </p:spPr>
        <p:txBody>
          <a:bodyPr wrap="none" lIns="0" tIns="0" rIns="0" bIns="0" rtlCol="0" anchor="t"/>
          <a:lstStyle/>
          <a:p>
            <a:pPr algn="l" indent="0" marL="0">
              <a:buNone/>
            </a:pPr>
            <a:r>
              <a:rPr lang="en-US" sz="3150" b="1" dirty="0">
                <a:solidFill>
                  <a:srgbClr val="1D1B1A"/>
                </a:solidFill>
                <a:latin typeface="Times New Roman" pitchFamily="34" charset="0"/>
                <a:ea typeface="SimSun" pitchFamily="34" charset="-122"/>
                <a:cs typeface="Times New Roman" pitchFamily="34" charset="-120"/>
              </a:rPr>
              <a:t>I</a:t>
            </a:r>
            <a:pPr algn="l" indent="0" marL="0">
              <a:buNone/>
            </a:pPr>
            <a:r>
              <a:rPr lang="en-US" sz="3150" b="1" dirty="0">
                <a:solidFill>
                  <a:srgbClr val="1D1B1A"/>
                </a:solidFill>
                <a:latin typeface="Times New Roman" pitchFamily="34" charset="0"/>
                <a:ea typeface="SimSun" pitchFamily="34" charset="-122"/>
                <a:cs typeface="Times New Roman" pitchFamily="34" charset="-120"/>
              </a:rPr>
              <a:t>'</a:t>
            </a:r>
            <a:pPr algn="l" indent="0" marL="0">
              <a:buNone/>
            </a:pPr>
            <a:r>
              <a:rPr lang="en-US" sz="3150" b="1" dirty="0">
                <a:solidFill>
                  <a:srgbClr val="1D1B1A"/>
                </a:solidFill>
                <a:latin typeface="Times New Roman" pitchFamily="34" charset="0"/>
                <a:ea typeface="SimSun" pitchFamily="34" charset="-122"/>
                <a:cs typeface="Times New Roman" pitchFamily="34" charset="-120"/>
              </a:rPr>
              <a:t>ll report the numbers</a:t>
            </a:r>
            <a:endParaRPr lang="en-US" sz="3150" dirty="0">
              <a:latin typeface="Times New Roman" pitchFamily="34" charset="0"/>
              <a:ea typeface="SimSun" pitchFamily="34" charset="-122"/>
              <a:cs typeface="Times New Roman" pitchFamily="34" charset="-120"/>
            </a:endParaRPr>
          </a:p>
        </p:txBody>
      </p:sp>
      <p:sp>
        <p:nvSpPr>
          <p:cNvPr id="7" name="Text 4"/>
          <p:cNvSpPr/>
          <p:nvPr/>
        </p:nvSpPr>
        <p:spPr>
          <a:xfrm>
            <a:off x="6477000" y="3169507"/>
            <a:ext cx="5715000" cy="251460"/>
          </a:xfrm>
          <a:prstGeom prst="rect">
            <a:avLst/>
          </a:prstGeom>
          <a:noFill/>
          <a:ln/>
        </p:spPr>
        <p:txBody>
          <a:bodyPr wrap="none" lIns="0" tIns="0" rIns="0" bIns="0" rtlCol="0" anchor="t"/>
          <a:lstStyle/>
          <a:p>
            <a:pPr algn="l" indent="0" marL="0">
              <a:buNone/>
            </a:pPr>
            <a:r>
              <a:rPr lang="en-US" sz="1650" dirty="0">
                <a:solidFill>
                  <a:srgbClr val="6E2C57"/>
                </a:solidFill>
                <a:latin typeface="Times New Roman" pitchFamily="34" charset="0"/>
                <a:ea typeface="SimSun" pitchFamily="34" charset="-122"/>
                <a:cs typeface="Times New Roman" pitchFamily="34" charset="-120"/>
              </a:rPr>
              <a:t>Questions welcome</a:t>
            </a:r>
            <a:endParaRPr lang="en-US" sz="1650" dirty="0">
              <a:latin typeface="Times New Roman" pitchFamily="34" charset="0"/>
              <a:ea typeface="SimSun" pitchFamily="34" charset="-122"/>
              <a:cs typeface="Times New Roman" pitchFamily="34" charset="-120"/>
            </a:endParaRPr>
          </a:p>
        </p:txBody>
      </p:sp>
      <p:sp>
        <p:nvSpPr>
          <p:cNvPr id="8" name="Shape 5"/>
          <p:cNvSpPr/>
          <p:nvPr/>
        </p:nvSpPr>
        <p:spPr>
          <a:xfrm>
            <a:off x="6477000" y="4953000"/>
            <a:ext cx="4953000" cy="9525"/>
          </a:xfrm>
          <a:prstGeom prst="rect">
            <a:avLst/>
          </a:prstGeom>
          <a:solidFill>
            <a:srgbClr val="1D1B1A"/>
          </a:solidFill>
          <a:ln/>
        </p:spPr>
      </p:sp>
      <p:pic>
        <p:nvPicPr>
          <p:cNvPr id="9" name="Image 1" descr="preencoded.png">    </p:cNvPr>
          <p:cNvPicPr>
            <a:picLocks noChangeAspect="1"/>
          </p:cNvPicPr>
          <p:nvPr/>
        </p:nvPicPr>
        <p:blipFill>
          <a:blip r:embed="rId2"/>
          <a:srcRect l="0" r="0" t="4500" b="20503"/>
          <a:stretch/>
        </p:blipFill>
        <p:spPr>
          <a:xfrm>
            <a:off x="6477000" y="5172075"/>
            <a:ext cx="647700" cy="647700"/>
          </a:xfrm>
          <a:prstGeom prst="ellipse">
            <a:avLst/>
          </a:prstGeom>
        </p:spPr>
      </p:pic>
      <p:sp>
        <p:nvSpPr>
          <p:cNvPr id="10" name="Text 6"/>
          <p:cNvSpPr/>
          <p:nvPr/>
        </p:nvSpPr>
        <p:spPr>
          <a:xfrm>
            <a:off x="7296150" y="5255482"/>
            <a:ext cx="4895850" cy="251460"/>
          </a:xfrm>
          <a:prstGeom prst="rect">
            <a:avLst/>
          </a:prstGeom>
          <a:noFill/>
          <a:ln/>
        </p:spPr>
        <p:txBody>
          <a:bodyPr wrap="none" lIns="0" tIns="0" rIns="0" bIns="0" rtlCol="0" anchor="t"/>
          <a:lstStyle/>
          <a:p>
            <a:pPr algn="l" indent="0" marL="0">
              <a:buNone/>
            </a:pPr>
            <a:r>
              <a:rPr lang="en-US" sz="1650" b="1" dirty="0">
                <a:solidFill>
                  <a:srgbClr val="1D1B1A"/>
                </a:solidFill>
                <a:latin typeface="Times New Roman" pitchFamily="34" charset="0"/>
                <a:ea typeface="SimSun" pitchFamily="34" charset="-122"/>
                <a:cs typeface="Times New Roman" pitchFamily="34" charset="-120"/>
              </a:rPr>
              <a:t>Chen Lixing</a:t>
            </a:r>
            <a:endParaRPr lang="en-US" sz="1650" dirty="0">
              <a:latin typeface="Times New Roman" pitchFamily="34" charset="0"/>
              <a:ea typeface="SimSun" pitchFamily="34" charset="-122"/>
              <a:cs typeface="Times New Roman" pitchFamily="34" charset="-120"/>
            </a:endParaRPr>
          </a:p>
        </p:txBody>
      </p:sp>
      <p:sp>
        <p:nvSpPr>
          <p:cNvPr id="11" name="Text 7"/>
          <p:cNvSpPr/>
          <p:nvPr/>
        </p:nvSpPr>
        <p:spPr>
          <a:xfrm>
            <a:off x="7296150" y="5586712"/>
            <a:ext cx="4895850" cy="160020"/>
          </a:xfrm>
          <a:prstGeom prst="rect">
            <a:avLst/>
          </a:prstGeom>
          <a:noFill/>
          <a:ln/>
        </p:spPr>
        <p:txBody>
          <a:bodyPr wrap="none" lIns="0" tIns="0" rIns="0" bIns="0" rtlCol="0" anchor="t"/>
          <a:lstStyle/>
          <a:p>
            <a:pPr algn="l" indent="0" marL="0">
              <a:buNone/>
            </a:pPr>
            <a:r>
              <a:rPr lang="en-US" sz="1050" dirty="0">
                <a:solidFill>
                  <a:srgbClr val="6B655E"/>
                </a:solidFill>
                <a:latin typeface="Microsoft YaHei UI" pitchFamily="34" charset="0"/>
                <a:ea typeface="Microsoft YaHei" pitchFamily="34" charset="-122"/>
                <a:cs typeface="Microsoft YaHei UI" pitchFamily="34" charset="-120"/>
              </a:rPr>
              <a:t>Membership Ops Lead, for Membership Product Manager</a:t>
            </a:r>
            <a:endParaRPr lang="en-US" sz="1050" dirty="0">
              <a:latin typeface="Microsoft YaHei UI" pitchFamily="34" charset="0"/>
              <a:ea typeface="Microsoft YaHei" pitchFamily="34" charset="-122"/>
              <a:cs typeface="Microsoft YaHei UI" pitchFamily="34" charset="-120"/>
            </a:endParaRPr>
          </a:p>
        </p:txBody>
      </p:sp>
      <p:sp>
        <p:nvSpPr>
          <p:cNvPr id="12" name="Text 8"/>
          <p:cNvSpPr/>
          <p:nvPr/>
        </p:nvSpPr>
        <p:spPr>
          <a:xfrm>
            <a:off x="6477000" y="6414664"/>
            <a:ext cx="5715000" cy="137160"/>
          </a:xfrm>
          <a:prstGeom prst="rect">
            <a:avLst/>
          </a:prstGeom>
          <a:noFill/>
          <a:ln/>
        </p:spPr>
        <p:txBody>
          <a:bodyPr wrap="none" lIns="0" tIns="0" rIns="0" bIns="0" rtlCol="0" anchor="t"/>
          <a:lstStyle/>
          <a:p>
            <a:pPr algn="l" indent="0" marL="0">
              <a:buNone/>
            </a:pPr>
            <a:r>
              <a:rPr lang="en-US" sz="900" dirty="0">
                <a:solidFill>
                  <a:srgbClr val="6B655E"/>
                </a:solidFill>
                <a:latin typeface="Microsoft YaHei UI" pitchFamily="34" charset="0"/>
                <a:ea typeface="Microsoft YaHei" pitchFamily="34" charset="-122"/>
                <a:cs typeface="Microsoft YaHei UI" pitchFamily="34" charset="-120"/>
              </a:rPr>
              <a:t>Fictional example: the person and figures are invented　AI-generated illustration</a:t>
            </a:r>
            <a:endParaRPr lang="en-US" sz="900" dirty="0">
              <a:latin typeface="Microsoft YaHei UI" pitchFamily="34" charset="0"/>
              <a:ea typeface="Microsoft YaHei" pitchFamily="34" charset="-122"/>
              <a:cs typeface="Microsoft YaHei UI" pitchFamily="34" charset="-120"/>
            </a:endParaRPr>
          </a:p>
        </p:txBody>
      </p:sp>
      <p:sp>
        <p:nvSpPr>
          <p:cNvPr id="13" name="pptwise-slidenum-s0011"/>
          <p:cNvSpPr/>
          <p:nvPr/>
        </p:nvSpPr>
        <p:spPr>
          <a:xfrm>
            <a:off x="0" y="6395861"/>
            <a:ext cx="11430000" cy="160020"/>
          </a:xfrm>
          <a:prstGeom prst="rect">
            <a:avLst/>
          </a:prstGeom>
          <a:noFill/>
          <a:ln/>
        </p:spPr>
        <p:txBody>
          <a:bodyPr wrap="none" lIns="0" tIns="0" rIns="0" bIns="0" rtlCol="0" anchor="t"/>
          <a:lstStyle/>
          <a:p>
            <a:pPr algn="r" indent="0" marL="0">
              <a:buNone/>
            </a:pPr>
            <a:fld id="{B6F15528-21DE-4FAA-801E-634DDDAF4B2B}" type="slidenum">
              <a:rPr lang="en-US" sz="1050" dirty="0">
                <a:solidFill>
                  <a:srgbClr val="1D1B1A"/>
                </a:solidFill>
                <a:latin typeface="Times New Roman" pitchFamily="34" charset="0"/>
                <a:ea typeface="SimSun" pitchFamily="34" charset="-122"/>
                <a:cs typeface="Times New Roman" pitchFamily="34" charset="-120"/>
              </a:rPr>
              <a:t>12</a:t>
            </a:fld>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