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E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" y="1143000"/>
            <a:ext cx="10363200" cy="0"/>
          </a:xfrm>
          <a:prstGeom prst="line">
            <a:avLst/>
          </a:prstGeom>
          <a:noFill/>
          <a:ln w="19050">
            <a:solidFill>
              <a:srgbClr val="847441">
                <a:alpha val="81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849630"/>
            <a:ext cx="11277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2655B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Atlas Robotics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914400" y="2541270"/>
            <a:ext cx="11277600" cy="617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050" b="1" dirty="0">
                <a:solidFill>
                  <a:srgbClr val="23251F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Atlas Fulfilment</a:t>
            </a:r>
            <a:endParaRPr lang="en-US" sz="4050" dirty="0"/>
          </a:p>
        </p:txBody>
      </p:sp>
      <p:sp>
        <p:nvSpPr>
          <p:cNvPr id="6" name="Shape 4"/>
          <p:cNvSpPr/>
          <p:nvPr/>
        </p:nvSpPr>
        <p:spPr>
          <a:xfrm>
            <a:off x="914400" y="4476750"/>
            <a:ext cx="4191000" cy="838200"/>
          </a:xfrm>
          <a:prstGeom prst="rect">
            <a:avLst/>
          </a:prstGeom>
          <a:solidFill>
            <a:srgbClr val="0E6245"/>
          </a:solidFill>
          <a:ln/>
        </p:spPr>
      </p:sp>
      <p:sp>
        <p:nvSpPr>
          <p:cNvPr id="7" name="Text 5"/>
          <p:cNvSpPr/>
          <p:nvPr/>
        </p:nvSpPr>
        <p:spPr>
          <a:xfrm>
            <a:off x="1181100" y="4690110"/>
            <a:ext cx="110109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2026-08-15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6096000"/>
            <a:ext cx="10363200" cy="0"/>
          </a:xfrm>
          <a:prstGeom prst="line">
            <a:avLst/>
          </a:prstGeom>
          <a:noFill/>
          <a:ln w="9525">
            <a:solidFill>
              <a:srgbClr val="DDD9C8"/>
            </a:solidFill>
            <a:prstDash val="solid"/>
          </a:ln>
        </p:spPr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EC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822960"/>
            <a:ext cx="11277600" cy="480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23251F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Picking is the bottleneck</a:t>
            </a:r>
            <a:endParaRPr lang="en-US" sz="3150" dirty="0"/>
          </a:p>
        </p:txBody>
      </p:sp>
      <p:sp>
        <p:nvSpPr>
          <p:cNvPr id="4" name="Text 2"/>
          <p:cNvSpPr/>
          <p:nvPr/>
        </p:nvSpPr>
        <p:spPr>
          <a:xfrm>
            <a:off x="914400" y="2004060"/>
            <a:ext cx="112776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60% of warehouse labor is picking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914400" y="2508885"/>
            <a:ext cx="112776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Peak-season hiring misses targets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3013710"/>
            <a:ext cx="112776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Error rates climb with turnover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5494020"/>
            <a:ext cx="11277600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4800" dirty="0">
                <a:solidFill>
                  <a:srgbClr val="62655B">
                    <a:alpha val="30000"/>
                  </a:srgbClr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02</a:t>
            </a:r>
            <a:endParaRPr lang="en-US" sz="4800" dirty="0"/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EC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822960"/>
            <a:ext cx="11277600" cy="480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23251F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What Atlas delivers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52600"/>
            <a:ext cx="6126480" cy="4076700"/>
          </a:xfrm>
          <a:prstGeom prst="roundRect">
            <a:avLst>
              <a:gd name="adj" fmla="val 467"/>
            </a:avLst>
          </a:prstGeom>
          <a:solidFill>
            <a:srgbClr val="FCFBF6"/>
          </a:solidFill>
          <a:ln w="9525">
            <a:solidFill>
              <a:srgbClr val="A8861D">
                <a:alpha val="3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78678" y="3362294"/>
            <a:ext cx="214394" cy="238187"/>
          </a:xfrm>
          <a:custGeom>
            <a:avLst/>
            <a:gdLst/>
            <a:ahLst/>
            <a:cxnLst/>
            <a:rect l="l" t="t" r="r" b="b"/>
            <a:pathLst>
              <a:path w="214394" h="238187">
                <a:moveTo>
                  <a:pt x="11947" y="142906"/>
                </a:moveTo>
                <a:arcTo hR="11906" wR="11906" stAng="5388279" swAng="7754754"/>
                <a:lnTo>
                  <a:pt x="120532" y="2055"/>
                </a:lnTo>
                <a:arcTo hR="5953" wR="5953" stAng="13254236" swAng="9268521"/>
                <a:lnTo>
                  <a:pt x="107911" y="79208"/>
                </a:lnTo>
                <a:arcTo hR="11906" wR="11906" stAng="12029258" swAng="-6640439"/>
                <a:lnTo>
                  <a:pt x="202447" y="95281"/>
                </a:lnTo>
                <a:arcTo hR="11906" wR="11906" stAng="16188279" swAng="7754754"/>
                <a:lnTo>
                  <a:pt x="93862" y="236132"/>
                </a:lnTo>
                <a:arcTo hR="5953" wR="5953" stAng="2454236" swAng="9268521"/>
                <a:lnTo>
                  <a:pt x="106482" y="158979"/>
                </a:lnTo>
                <a:arcTo hR="11906" wR="11906" stAng="1229258" swAng="-6640439"/>
                <a:close/>
              </a:path>
            </a:pathLst>
          </a:custGeom>
          <a:noFill/>
          <a:ln w="23813">
            <a:solidFill>
              <a:srgbClr val="0E624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43000" y="3780472"/>
            <a:ext cx="11049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3251F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Fast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1143000" y="4140518"/>
            <a:ext cx="11049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340 picks per hour, sustained across a full shift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7193280" y="1752600"/>
            <a:ext cx="4084320" cy="1962150"/>
          </a:xfrm>
          <a:prstGeom prst="roundRect">
            <a:avLst>
              <a:gd name="adj" fmla="val 971"/>
            </a:avLst>
          </a:prstGeom>
          <a:solidFill>
            <a:srgbClr val="FCFBF6"/>
          </a:solidFill>
          <a:ln w="9525">
            <a:solidFill>
              <a:srgbClr val="A8861D">
                <a:alpha val="3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45692" y="2200275"/>
            <a:ext cx="238125" cy="238125"/>
          </a:xfrm>
          <a:prstGeom prst="ellipse">
            <a:avLst/>
          </a:prstGeom>
          <a:noFill/>
          <a:ln w="23813">
            <a:solidFill>
              <a:srgbClr val="0E624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493317" y="2247900"/>
            <a:ext cx="142875" cy="142875"/>
          </a:xfrm>
          <a:prstGeom prst="ellipse">
            <a:avLst/>
          </a:prstGeom>
          <a:noFill/>
          <a:ln w="23813">
            <a:solidFill>
              <a:srgbClr val="0E624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540942" y="2295525"/>
            <a:ext cx="47625" cy="47625"/>
          </a:xfrm>
          <a:prstGeom prst="ellipse">
            <a:avLst/>
          </a:prstGeom>
          <a:noFill/>
          <a:ln w="23813">
            <a:solidFill>
              <a:srgbClr val="0E624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421880" y="2618423"/>
            <a:ext cx="477012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3251F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Accurate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7421880" y="2978468"/>
            <a:ext cx="477012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99.7% pick accuracy, verified by onboard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421880" y="3188018"/>
            <a:ext cx="477012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vision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193280" y="3867150"/>
            <a:ext cx="4084320" cy="1962150"/>
          </a:xfrm>
          <a:prstGeom prst="roundRect">
            <a:avLst>
              <a:gd name="adj" fmla="val 971"/>
            </a:avLst>
          </a:prstGeom>
          <a:solidFill>
            <a:srgbClr val="FCFBF6"/>
          </a:solidFill>
          <a:ln w="9525">
            <a:solidFill>
              <a:srgbClr val="A8861D">
                <a:alpha val="30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445734" y="4314821"/>
            <a:ext cx="238281" cy="119071"/>
          </a:xfrm>
          <a:custGeom>
            <a:avLst/>
            <a:gdLst/>
            <a:ahLst/>
            <a:cxnLst/>
            <a:rect l="l" t="t" r="r" b="b"/>
            <a:pathLst>
              <a:path w="238281" h="119071">
                <a:moveTo>
                  <a:pt x="128904" y="2147"/>
                </a:moveTo>
                <a:arcTo hR="23812" wR="23812" stAng="17671159" swAng="-2942318"/>
                <a:lnTo>
                  <a:pt x="7103" y="48582"/>
                </a:lnTo>
                <a:arcTo hR="11906" wR="11906" stAng="14772344" swAng="-7944687"/>
                <a:lnTo>
                  <a:pt x="109258" y="116924"/>
                </a:lnTo>
                <a:arcTo hR="23812" wR="23812" stAng="6871159" swAng="-2942318"/>
                <a:lnTo>
                  <a:pt x="231178" y="70489"/>
                </a:lnTo>
                <a:arcTo hR="11906" wR="11906" stAng="3972344" swAng="-7944687"/>
                <a:close/>
              </a:path>
            </a:pathLst>
          </a:custGeom>
          <a:noFill/>
          <a:ln w="23813">
            <a:solidFill>
              <a:srgbClr val="0E624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445692" y="4433888"/>
            <a:ext cx="238125" cy="59508"/>
          </a:xfrm>
          <a:custGeom>
            <a:avLst/>
            <a:gdLst/>
            <a:ahLst/>
            <a:cxnLst/>
            <a:rect l="l" t="t" r="r" b="b"/>
            <a:pathLst>
              <a:path w="238125" h="59508">
                <a:moveTo>
                  <a:pt x="0" y="0"/>
                </a:moveTo>
                <a:arcTo hR="11906" wR="11906" stAng="10808507" swAng="-3918443"/>
                <a:lnTo>
                  <a:pt x="109299" y="57388"/>
                </a:lnTo>
                <a:arcTo hR="23812" wR="23812" stAng="6861719" swAng="-2923437"/>
                <a:lnTo>
                  <a:pt x="231100" y="10954"/>
                </a:lnTo>
                <a:arcTo hR="11906" wR="11906" stAng="3947828" swAng="-3974988"/>
              </a:path>
            </a:pathLst>
          </a:custGeom>
          <a:noFill/>
          <a:ln w="23813">
            <a:solidFill>
              <a:srgbClr val="0E624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445692" y="4493419"/>
            <a:ext cx="238125" cy="59508"/>
          </a:xfrm>
          <a:custGeom>
            <a:avLst/>
            <a:gdLst/>
            <a:ahLst/>
            <a:cxnLst/>
            <a:rect l="l" t="t" r="r" b="b"/>
            <a:pathLst>
              <a:path w="238125" h="59508">
                <a:moveTo>
                  <a:pt x="0" y="0"/>
                </a:moveTo>
                <a:arcTo hR="11906" wR="11906" stAng="10808507" swAng="-3918443"/>
                <a:lnTo>
                  <a:pt x="109299" y="57388"/>
                </a:lnTo>
                <a:arcTo hR="23812" wR="23812" stAng="6861719" swAng="-2923437"/>
                <a:lnTo>
                  <a:pt x="231100" y="10954"/>
                </a:lnTo>
                <a:arcTo hR="11906" wR="11906" stAng="3947828" swAng="-3974988"/>
              </a:path>
            </a:pathLst>
          </a:custGeom>
          <a:noFill/>
          <a:ln w="23813">
            <a:solidFill>
              <a:srgbClr val="0E624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421880" y="4732973"/>
            <a:ext cx="477012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3251F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Drop-in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7421880" y="5093018"/>
            <a:ext cx="477012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Runs on existing shelving, no facility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421880" y="5302568"/>
            <a:ext cx="477012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rebuild</a:t>
            </a:r>
            <a:endParaRPr lang="en-US" sz="1200" dirty="0"/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EC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822960"/>
            <a:ext cx="11277600" cy="480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23251F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Proof from the floor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14525"/>
            <a:ext cx="3352800" cy="1943100"/>
          </a:xfrm>
          <a:prstGeom prst="roundRect">
            <a:avLst>
              <a:gd name="adj" fmla="val 980"/>
            </a:avLst>
          </a:prstGeom>
          <a:solidFill>
            <a:srgbClr val="FCFBF6"/>
          </a:solidFill>
          <a:ln/>
        </p:spPr>
      </p:sp>
      <p:sp>
        <p:nvSpPr>
          <p:cNvPr id="5" name="Text 3"/>
          <p:cNvSpPr/>
          <p:nvPr/>
        </p:nvSpPr>
        <p:spPr>
          <a:xfrm>
            <a:off x="1104900" y="2562225"/>
            <a:ext cx="110871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51F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14</a:t>
            </a:r>
            <a:pPr algn="l" indent="0" marL="0">
              <a:buNone/>
            </a:pPr>
            <a:r>
              <a:rPr lang="en-US" sz="1350" b="1" dirty="0">
                <a:solidFill>
                  <a:srgbClr val="62655B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mo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0" y="2505075"/>
            <a:ext cx="40767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9E2B25"/>
                </a:solidFill>
              </a:rPr>
              <a:t>↓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04900" y="3107055"/>
            <a:ext cx="11087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average payback period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419600" y="1914525"/>
            <a:ext cx="3352800" cy="1943100"/>
          </a:xfrm>
          <a:prstGeom prst="roundRect">
            <a:avLst>
              <a:gd name="adj" fmla="val 980"/>
            </a:avLst>
          </a:prstGeom>
          <a:solidFill>
            <a:srgbClr val="FCFBF6"/>
          </a:solidFill>
          <a:ln/>
        </p:spPr>
      </p:sp>
      <p:sp>
        <p:nvSpPr>
          <p:cNvPr id="9" name="Text 7"/>
          <p:cNvSpPr/>
          <p:nvPr/>
        </p:nvSpPr>
        <p:spPr>
          <a:xfrm>
            <a:off x="4610100" y="2562225"/>
            <a:ext cx="75819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51F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3.2</a:t>
            </a:r>
            <a:pPr algn="l" indent="0" marL="0">
              <a:buNone/>
            </a:pPr>
            <a:r>
              <a:rPr lang="en-US" sz="1350" b="1" dirty="0">
                <a:solidFill>
                  <a:srgbClr val="62655B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x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0" y="2505075"/>
            <a:ext cx="75819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16704F"/>
                </a:solidFill>
              </a:rPr>
              <a:t>↑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610100" y="3107055"/>
            <a:ext cx="75819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throughput vs manual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924800" y="1914525"/>
            <a:ext cx="3352800" cy="1943100"/>
          </a:xfrm>
          <a:prstGeom prst="roundRect">
            <a:avLst>
              <a:gd name="adj" fmla="val 980"/>
            </a:avLst>
          </a:prstGeom>
          <a:solidFill>
            <a:srgbClr val="FCFBF6"/>
          </a:solidFill>
          <a:ln/>
        </p:spPr>
      </p:sp>
      <p:sp>
        <p:nvSpPr>
          <p:cNvPr id="13" name="Text 11"/>
          <p:cNvSpPr/>
          <p:nvPr/>
        </p:nvSpPr>
        <p:spPr>
          <a:xfrm>
            <a:off x="8115300" y="2562225"/>
            <a:ext cx="40767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51F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11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8115300" y="3107055"/>
            <a:ext cx="40767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sites live in production</a:t>
            </a:r>
            <a:endParaRPr lang="en-US" sz="1200" dirty="0"/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EC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822960"/>
            <a:ext cx="11277600" cy="480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23251F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How we compare</a:t>
            </a:r>
            <a:endParaRPr lang="en-US" sz="3150" dirty="0"/>
          </a:p>
        </p:txBody>
      </p:sp>
      <p:sp>
        <p:nvSpPr>
          <p:cNvPr id="4" name="Text 2"/>
          <p:cNvSpPr/>
          <p:nvPr/>
        </p:nvSpPr>
        <p:spPr>
          <a:xfrm>
            <a:off x="5184310" y="2044065"/>
            <a:ext cx="700769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Atlas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6926380" y="2044065"/>
            <a:ext cx="526562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Legacy AMR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9767221" y="2044065"/>
            <a:ext cx="2424779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Manual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914400" y="2333625"/>
            <a:ext cx="10363200" cy="0"/>
          </a:xfrm>
          <a:prstGeom prst="line">
            <a:avLst/>
          </a:prstGeom>
          <a:noFill/>
          <a:ln w="19050">
            <a:solidFill>
              <a:srgbClr val="23251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" y="2752725"/>
            <a:ext cx="10363200" cy="0"/>
          </a:xfrm>
          <a:prstGeom prst="line">
            <a:avLst/>
          </a:prstGeom>
          <a:noFill/>
          <a:ln w="9525">
            <a:solidFill>
              <a:srgbClr val="DDD9C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14400" y="3171825"/>
            <a:ext cx="10363200" cy="0"/>
          </a:xfrm>
          <a:prstGeom prst="line">
            <a:avLst/>
          </a:prstGeom>
          <a:noFill/>
          <a:ln w="9525">
            <a:solidFill>
              <a:srgbClr val="DDD9C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4400" y="3590925"/>
            <a:ext cx="10363200" cy="0"/>
          </a:xfrm>
          <a:prstGeom prst="line">
            <a:avLst/>
          </a:prstGeom>
          <a:noFill/>
          <a:ln w="9525">
            <a:solidFill>
              <a:srgbClr val="DDD9C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28700" y="2478405"/>
            <a:ext cx="11163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Picks per hour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184310" y="2478405"/>
            <a:ext cx="700769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340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926380" y="2478405"/>
            <a:ext cx="526562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180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767221" y="2478405"/>
            <a:ext cx="242477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105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28700" y="2897505"/>
            <a:ext cx="11163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Deployment time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184310" y="2897505"/>
            <a:ext cx="700769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 weeks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926380" y="2897505"/>
            <a:ext cx="526562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months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767221" y="2897505"/>
            <a:ext cx="242477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n/a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28700" y="3316605"/>
            <a:ext cx="11163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Facility changes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184310" y="3316605"/>
            <a:ext cx="700769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None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926380" y="3316605"/>
            <a:ext cx="526562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New racking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767221" y="3316605"/>
            <a:ext cx="242477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None</a:t>
            </a:r>
            <a:endParaRPr lang="en-US" sz="1200" dirty="0"/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E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" y="2847975"/>
            <a:ext cx="57150" cy="1809750"/>
          </a:xfrm>
          <a:prstGeom prst="rect">
            <a:avLst/>
          </a:prstGeom>
          <a:solidFill>
            <a:srgbClr val="0E6245"/>
          </a:solidFill>
          <a:ln/>
        </p:spPr>
      </p:sp>
      <p:sp>
        <p:nvSpPr>
          <p:cNvPr id="4" name="Text 2"/>
          <p:cNvSpPr/>
          <p:nvPr/>
        </p:nvSpPr>
        <p:spPr>
          <a:xfrm>
            <a:off x="1524000" y="1767840"/>
            <a:ext cx="10668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customer</a:t>
            </a:r>
            <a:pPr algn="l" indent="0" marL="0">
              <a:buNone/>
            </a:pPr>
            <a:r>
              <a:rPr lang="en-US" sz="135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'</a:t>
            </a:r>
            <a:pPr algn="l" indent="0" marL="0">
              <a:buNone/>
            </a:pPr>
            <a:r>
              <a:rPr lang="en-US" sz="135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 verdict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1524000" y="2935605"/>
            <a:ext cx="1066800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dirty="0">
                <a:solidFill>
                  <a:srgbClr val="23251F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Atlas cleared our Black Friday backlog</a:t>
            </a:r>
            <a:endParaRPr lang="en-US" sz="3450" dirty="0"/>
          </a:p>
        </p:txBody>
      </p:sp>
      <p:sp>
        <p:nvSpPr>
          <p:cNvPr id="6" name="Text 4"/>
          <p:cNvSpPr/>
          <p:nvPr/>
        </p:nvSpPr>
        <p:spPr>
          <a:xfrm>
            <a:off x="1524000" y="3554730"/>
            <a:ext cx="1066800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dirty="0">
                <a:solidFill>
                  <a:srgbClr val="23251F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in one shift. We stopped planning</a:t>
            </a:r>
            <a:endParaRPr lang="en-US" sz="3450" dirty="0"/>
          </a:p>
        </p:txBody>
      </p:sp>
      <p:sp>
        <p:nvSpPr>
          <p:cNvPr id="7" name="Text 5"/>
          <p:cNvSpPr/>
          <p:nvPr/>
        </p:nvSpPr>
        <p:spPr>
          <a:xfrm>
            <a:off x="1524000" y="4173855"/>
            <a:ext cx="1066800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dirty="0">
                <a:solidFill>
                  <a:srgbClr val="23251F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around seasonal hiring entirely.</a:t>
            </a:r>
            <a:pPr algn="l" indent="0" marL="0">
              <a:buNone/>
            </a:pPr>
            <a:r>
              <a:rPr lang="en-US" sz="1800" dirty="0">
                <a:solidFill>
                  <a:srgbClr val="A8861D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[1]</a:t>
            </a:r>
            <a:endParaRPr lang="en-US" sz="3450" dirty="0"/>
          </a:p>
        </p:txBody>
      </p:sp>
      <p:sp>
        <p:nvSpPr>
          <p:cNvPr id="8" name="Text 6"/>
          <p:cNvSpPr/>
          <p:nvPr/>
        </p:nvSpPr>
        <p:spPr>
          <a:xfrm>
            <a:off x="1524000" y="5168265"/>
            <a:ext cx="10668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2655B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[1] COO, Nordic 3PL operator</a:t>
            </a:r>
            <a:endParaRPr lang="en-US" sz="1350" dirty="0"/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EC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188720"/>
            <a:ext cx="112776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0E6245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CONCLUSIONS</a:t>
            </a:r>
            <a:endParaRPr lang="en-US" sz="1425" dirty="0"/>
          </a:p>
        </p:txBody>
      </p:sp>
      <p:sp>
        <p:nvSpPr>
          <p:cNvPr id="4" name="Text 2"/>
          <p:cNvSpPr/>
          <p:nvPr/>
        </p:nvSpPr>
        <p:spPr>
          <a:xfrm>
            <a:off x="914400" y="2026920"/>
            <a:ext cx="112776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23251F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Let</a:t>
            </a:r>
            <a:pPr algn="l" indent="0" marL="0">
              <a:buNone/>
            </a:pPr>
            <a:r>
              <a:rPr lang="en-US" sz="2550" b="1" dirty="0">
                <a:solidFill>
                  <a:srgbClr val="23251F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'</a:t>
            </a:r>
            <a:pPr algn="l" indent="0" marL="0">
              <a:buNone/>
            </a:pPr>
            <a:r>
              <a:rPr lang="en-US" sz="2550" b="1" dirty="0">
                <a:solidFill>
                  <a:srgbClr val="23251F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s run a pilot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914400" y="4476750"/>
            <a:ext cx="10363200" cy="0"/>
          </a:xfrm>
          <a:prstGeom prst="line">
            <a:avLst/>
          </a:prstGeom>
          <a:noFill/>
          <a:ln w="9525">
            <a:solidFill>
              <a:srgbClr val="DDD9C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5135880"/>
            <a:ext cx="112776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dirty="0">
                <a:solidFill>
                  <a:srgbClr val="62655B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Two weeks from contract to first pick</a:t>
            </a:r>
            <a:endParaRPr lang="en-US" sz="1950" dirty="0"/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1980-01-01T00:00:00Z</dcterms:created>
  <dcterms:modified xsi:type="dcterms:W3CDTF">1980-01-01T00:00:00Z</dcterms:modified>
</cp:coreProperties>
</file>