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欢迎大家。今天这场讲座叫「从月球背面带回来的土」。我们把嫦娥五号、嫦娥六号带回来的月球样品当成展品，一件一件看，每一件都问同一个问题：它让我们知道了什么。讲座里的数字都来自国家航天局的公告和同行评审论文，每页都标了来源。有几处官方新闻稿和论文原文说法不一样的地方，我们按论文原文讲。背景这张样品瓶是 AI 生成的示意图，不是真实样品的照片。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先看一下今天的路线，一共四个展厅、七件展品。序厅讲两次任务：从哪里取的土，带回来多少，和美国阿波罗、苏联月球号的样品比一比。第一展厅是月球正面的土，嫦娥五号带回的，看三件展品：约 20 亿年的玄武岩、撞击玻璃珠里的水，以及显微镜下的玻璃珠和新矿物嫦娥石。第二展厅是月球背面的土，嫦娥六号带回的，也看三件：约 28 亿年的玄武岩、最老的那块碎屑，还有藏在玄武岩里的月幔信息。第三展厅讲这些样品去了哪里、科学家还有哪些问题没回答，最后一件展品是展柜里的月壤：下次大家来馆里看月壤时可以留意什么。图上的虚线就是参观路线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两次任务，两罐土。嫦娥五号 2020 年 11 月 24 日发射，落在月球正面风暴洋北部、吕姆克山脉以北，北纬约 43 度，比此前阿波罗和月球号的 9 个着陆区纬度都高。12 月 17 日返回内蒙古四子王旗，全程 23 天，交接时初步测量约 1731 克。嫦娥六号 2024 年 5 月 3 日发射，落在月球背面南极–艾特肯盆地里的阿波罗盆地，6 月 25 日返回，全程约 53 天，交接称重 1935.3 克，这是人类第一份月球背面的样品。有的稿子把它写成 1953.3 克，那是笔误。两次都是表取加钻取：表取是用铲子在表面多个点铲，钻取是往下钻，保留地下的层次。嫦娥五号表取约 1480 克，嫦娥六号表取约 1610 克，这两个数分别来自国家天文台的报告和嫦娥六号样品的首篇论文。钻取量官方没有公布，我们用总量减表取量推算，大约 250 克和 325 克。嫦娥六号钻进稍微超过 1 米，遇到疑似石块停了钻。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放到历史里比一比。美国阿波罗六次载人登月，一共带回约 382 千克月球样品。苏联三次无人月球号带回约 0.3 千克，分项加起来是 321 克或 326 克，差别在月球 20 号按 50 克还是 55 克算，NASA 两处资料写法不同。嫦娥五号加嫦娥六号是 3666.3 克，约 3.67 千克。所以论重量，阿波罗总量大约是两次嫦娥合计的 104 倍，我们带回的不到它的百分之一。不要说中国带回的月壤最多，那是错的。两次嫦娥的价值在地点：嫦娥五号的着陆点比此前所有着陆点纬度都高，它带回的玄武岩是放射性定年测得的最年轻的月球玄武岩。嫦娥六号之前，人类 10 次月球采样返回全在正面，嫦娥六号是第一次从背面取土回来。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第一展厅，月球正面的土。这罐土是嫦娥五号 2020 年从风暴洋北部带回来的。这里是月球正面一片很年轻的火山熔岩平原，所以它带回的岩石特别年轻。我们看三件展品。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第一件展品，嫦娥五号带回的玄武岩碎屑。玄武岩是熔岩冷却后形成的岩石。2021 年，两个团队用不同方法给它定了年：Nature 上的论文用铅-铅法测得 20.30 亿年，误差只有正负 400 万年，Science 上的论文测得 19.63 亿年。所以说约 20 亿年。在这之前，返回样品里没有发现比约 29 亿年更年轻的岩浆活动。论文原话是，这把月球火山活动的持续时间延长了约 8 到 9 亿年。有的新闻稿说「把月球地质寿命延长了 10 亿年」，我们按论文说 8 到 9 亿年，而且延长的是已知的火山活动，不是月球的寿命。同期两篇 Nature 论文还发现，这些岩浆的源区不富含放射性产热元素，月幔源区也很干，所以它为什么喷得这么晚，还没有定论。这块岩石还有一个本事：岩浆冷却时，里面的磁性矿物会记下当时的磁场。9 颗毫米级岩屑告诉我们，20 亿年前月球还有磁场，强度约 2 到 4 微特斯拉，很弱，但还在。图是 AI 生成的显微示意图，不是这块样品的实拍。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第二件展品是撞击玻璃珠，我们借它讲讲月壤里的水。陨石撞上月面时，熔化的岩石溅起来，冷却成小玻璃珠。研究团队从约 1 克嫦娥五号月壤里挑出 117 颗玻璃珠，测了 32 颗，含水量从每克 0 到 1909 微克，外缘最高约 2000 微克，越往里越少，说明水是从外往里渗进去的。水从哪来？太阳风里的氢打进玻璃，和氧结合。论文估计不到 15 年就能补充一次，所以月表有一个靠太阳风不断补充的储库。但是说月壤有水，一定要先问是哪里的水。颗粒最外面约 100 纳米那一层，氢含量每克 1116 到 2516 微克。整片月壤平均下来，不同论文用不同方法，从 28.5 到至少 170。再往深处，月幔源区只有每克 1 到 5 微克。这几个数差了好几个数量级，不能混成一个数。还要说清楚：这些都是锁在矿物和玻璃里的氢和羟基，国家航天局的稿子里也特意说过，这里的水不是通常意义上的水。媒体常说的玻璃珠储水「2700 亿吨」，是一个跨三个数量级的估算区间的上限，我们今天不用。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再用显微镜看几件小展品。第一张是撞击玻璃珠，就是刚才讲水的那种。第二张是火山玻璃珠。研究团队在约 3000 颗嫦娥五号玻璃珠里，按结构、成分和硫同位素，认出 3 颗是火山喷发形成的，年龄约 1.2 亿年。这说明月球很晚还可能有过小规模的火山喷发。但证据只是 3 颗不到 1 毫米的小珠子，不是一片 1.2 亿年的熔岩平原，更不能说月球现在还在喷发。第三张是嫦娥石。2022 年 9 月发布，研究团队从十四万个颗粒里分离出一颗约 10 微米的单晶，还不到头发丝直径的十分之一。它是一种含钇的磷酸盐矿物。同一场发布会还公布了氦-3 的测量，那是另一项工作，嫦娥石不是氦-3 矿。2026 年，国际矿物学协会又批准了镁嫦娥石和铈嫦娥石，加上嫦娥石，嫦娥五号样品里一共发现了 3 种新矿物。三张图都是 AI 生成的示意图，不是样品实拍。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二展厅，月球背面的土。先澄清一个常见说法：月球背面不是暗面，背面一样有白天黑夜，新月的时候背面正好被太阳照满。只是它永远背对地球，所以我们在地上看不到。嫦娥六号落在南极–艾特肯盆地里，这是月球上最大、最深、最古老的撞击盆地，直径约 2500 千米。首次在月背软着陆的是 2019 年的嫦娥四号，嫦娥六号是第一次从月背取土回来。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第四件展品，嫦娥六号带回的玄武岩碎屑。一个团队给 108 块玄武岩碎屑定了年，主体年龄 28.07 亿年。另外两个团队用不同方法分别测得 28.30 亿年和 28.23 亿年。三个数方法不同，误差范围也不完全重叠，所以我们说约 28 亿年，不把三个数取平均。这说明月背这一带约 28 亿年前有过火山喷发。还有一个意义：科学家平时靠数撞击坑来估算月面年龄，这把尺子原本是用正面样品校准的，嫦娥六号玄武岩的年龄和撞击坑统计的结果对得上，说明这把尺子在背面也能用。这批玄武岩也记下了磁场。4 颗毫米级岩屑测出约 28 亿年前的磁场强度约 5 到 21 微特斯拉，中值约 13。此前的研究认为约 31 亿年前月球磁场急剧减弱，这批样品说明 28 亿年前它又回升过。有报道说这「颠覆了磁场单调衰减的认知」，论文反对的其实是一种具体设想：30 亿年后磁场一直处在低能状态直到消亡。和嫦娥五号的 2 到 4 微特斯拉放在一起，只能说 28 亿年前较强、20 亿年前较弱，两个点连不成一条曲线。图是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第五件展品只有一块碎屑。在同一批嫦娥六号样品里，研究团队找到一块高铝玄武岩碎屑，年龄 42.03 亿年，是目前返回样品里最老的玄武岩。论文认为它是月背本地的产物，最可能来自着陆区附近一片被盖住的古老月海，不是从正面溅过来的。所以月背这一带至少有两期火山活动：一期约 42 亿年前，一期约 28 亿年前，相隔约 14 亿年。要强调两点。第一，42 亿年这一期的证据只有这一块碎屑。第二，两期之间是不是一直在喷，现有样品说不了，所以不能说月背火山连续喷发了 14 亿年。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第六件展品，我们透过玄武岩去看月球内部的月幔。研究团队从 5 克嫦娥六号月壤里筛出 578 颗颗粒，算出月背这块玄武岩的月幔源区每克含水 1 到 1.5 微克，落在正面样品估计范围的最低端。论文的原话是月背月幔「可能更干」。有的报道说「显著低于正面」，这说过头了：嫦娥五号估计的正面月幔是每克 1 到 5 微克，两者有重叠。另一篇论文看了 23 块嫦娥六号玄武岩碎屑，用氧逸度这个指标衡量岩浆形成时可用的氧有多少，月背是负 1.93，比正面阿波罗和嫦娥五号玄武岩的负 0.80 更低，也就是更「还原」。合起来说，月背月幔和正面可能不太一样，但每一项都还只是一处样品给出的结果。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第三展厅。前两个展厅看了六件展品，这里讲两件事：这 3666.3 克土去了哪里，科学家还有哪些问题没有回答。最后看第七件展品，展柜里的月壤，说说下次大家来馆里看月壤时可以留意什么。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把今天的展品放回时间里。2020 年 12 月嫦娥五号返回。2021 年 10 月，约 20 亿年玄武岩的论文先后发表在 Science 和 Nature 上。2022 年 9 月发布嫦娥石。2023 年 3 月，撞击玻璃珠储水的论文发表。2024 年 6 月嫦娥六号返回，不到 5 个月，11 月月背 28 亿年和 42 亿年玄武岩的论文就同时发表了。之后是月背古磁场、月背月幔的水，2025 年 7 月，这几篇月背论文作为《自然》同一期的封面文章集中发布。2025 年还有月背月幔更还原、南极–艾特肯盆地约 42.5 亿年、月背土里的 CI 类陨石残骸等研究。CI 类是一种富含水和有机物、在地球上很少见的陨石，月球替我们留下了它们的碎片。2026 年 4 月，镁嫦娥石和铈嫦娥石发布。这条时间轴按真实的时间比例画，只列今天讲到的，据央视 2025 年 8 月的报道，两次任务的研究成果已经超过 150 项。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 3666.3 克土去了哪里？分三本账。第一本是科研借用。国家航天局每年上下半年各评审一批，截至 2026 年 2 月发了十批，按官方累计数算约 148 克，约占两次总量的 4%。一位研究员说过，申请到一两克已经非常多，大部分样品都是毫克级的。国际借用的首批结果 2025 年公布，6 个国家的 7 家机构获得嫦娥五号样品 2.18 克。第二本是赠送。2022 年赠给俄罗斯 1.5 克，俄方回赠了 1.5 克月球 16 号样品。2023 年赠给法国 1.5 克。2026 年 9 月，中国把嫦娥六号的月背月壤赠给联合国，在维也纳联合国总部永久展出，质量没有公布。第三本是公益展出。国家博物馆 2021 年 2 月入藏嫦娥五号月壤 100 克，北京天文馆 2024 年 12 月起长期展出 0.6 克。这三本账不要混在一起，评审通过的量也不等于已经领走的量。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讲到这里，我更想留给大家的是问题。第一，月球那么小，按说早该冷透了，为什么到 20 亿年前还有岩浆？嫦娥五号的论文发现源区既不富产热元素，也不湿，这个问题还开着。第二，月背 42 亿年和 28 亿年两期火山之间，是一直在喷，还是喷了两回？现有样品说不了。第三，南极–艾特肯盆地多老？嫦娥六号的苏长岩碎屑给出约 42.5 亿年，另一项用月球陨石做的研究给出约 43.2 到 43.3 亿年，学界还在讨论。第四，月球的磁场靠什么撑到 20 亿年前？论文提了底部岩浆洋、岁差等几种可能。第五，月背玄武岩的源区极度亏损，也就是缺少那些容易进入熔体的元素。这是月球岩浆洋结晶时天生如此，还是那次大撞击把熔体抽走了？论文把两种解释并列，没有下结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后一件展品，第七件，是展柜里的月壤。下次大家来馆里，或者去别的博物馆看月壤，可以留意展签上的五处。第一，出处：是嫦娥五号还是嫦娥六号，正面还是背面。第二，取法：表取是铲的表层，钻取保留了地下的层次。第三，颜色：嫦娥五号的土是灰黑的，嫦娥六号大体也是灰黑，略浅一些，长石和玻璃更多。第四，克数：公开展出的样品多以克计，比如北京天文馆展出的那份是 0.6 克，国家博物馆入藏的是 100 克。第五，如果旁边有显微镜，一定要看：按颗粒个数算，嫦娥五号月壤 95% 的颗粒在 1.4 到 9.4 微米之间，比头发丝细得多。最后再问自己一句：这件展品让我们知道了什么。图是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最后一句话：土很少，问题很多。两次任务带回 3666.3 克，不到阿波罗的百分之一，但它们来自从没去过的地方，回答了一些老问题，也带出了不少新问题。谢谢大家，下面是提问时间。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A12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vg2pptx-gradient-s0000-00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211A12">
                  <a:alpha val="95000"/>
                </a:srgbClr>
              </a:gs>
              <a:gs pos="38000">
                <a:srgbClr val="211A12">
                  <a:alpha val="70000"/>
                </a:srgbClr>
              </a:gs>
              <a:gs pos="70000">
                <a:srgbClr val="211A12">
                  <a:alpha val="5000"/>
                </a:srgbClr>
              </a:gs>
              <a:gs pos="100000">
                <a:srgbClr val="211A12">
                  <a:alpha val="5000"/>
                </a:srgbClr>
              </a:gs>
            </a:gsLst>
            <a:lin ang="0" scaled="1"/>
          </a:gradFill>
          <a:ln/>
        </p:spPr>
      </p:sp>
      <p:sp>
        <p:nvSpPr>
          <p:cNvPr id="5" name="Text 2"/>
          <p:cNvSpPr/>
          <p:nvPr/>
        </p:nvSpPr>
        <p:spPr>
          <a:xfrm>
            <a:off x="609600" y="6329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45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</a:t>
            </a:r>
            <a:pPr algn="l" indent="0" marL="0">
              <a:buNone/>
            </a:pPr>
            <a:r>
              <a:rPr lang="en-US" sz="900" spc="45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末</a:t>
            </a:r>
            <a:pPr algn="l" indent="0" marL="0">
              <a:buNone/>
            </a:pPr>
            <a:r>
              <a:rPr lang="en-US" sz="900" spc="45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</a:t>
            </a:r>
            <a:pPr algn="l" indent="0" marL="0">
              <a:buNone/>
            </a:pPr>
            <a:r>
              <a:rPr lang="en-US" sz="900" spc="45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普</a:t>
            </a:r>
            <a:pPr algn="l" indent="0" marL="0">
              <a:buNone/>
            </a:pPr>
            <a:r>
              <a:rPr lang="en-US" sz="900" spc="45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</a:t>
            </a:r>
            <a:pPr algn="l" indent="0" marL="0">
              <a:buNone/>
            </a:pPr>
            <a:r>
              <a:rPr lang="en-US" sz="90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座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609600" y="890588"/>
            <a:ext cx="1295400" cy="9525"/>
          </a:xfrm>
          <a:prstGeom prst="rect">
            <a:avLst/>
          </a:prstGeom>
          <a:solidFill>
            <a:srgbClr val="BE7A28"/>
          </a:solidFill>
          <a:ln/>
        </p:spPr>
      </p:sp>
      <p:sp>
        <p:nvSpPr>
          <p:cNvPr id="7" name="Text 4"/>
          <p:cNvSpPr/>
          <p:nvPr/>
        </p:nvSpPr>
        <p:spPr>
          <a:xfrm>
            <a:off x="609600" y="2849890"/>
            <a:ext cx="11582400" cy="731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8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从月球背面</a:t>
            </a:r>
            <a:endParaRPr lang="en-US" sz="48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609600" y="3573790"/>
            <a:ext cx="11582400" cy="731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8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带回来的土</a:t>
            </a:r>
            <a:endParaRPr lang="en-US" sz="48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609600" y="4511471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嫦娥五号、嫦娥六号的月球样品，一件一件看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09600" y="5824361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450" kern="0" dirty="0">
                <a:solidFill>
                  <a:srgbClr val="8E826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二</a:t>
            </a:r>
            <a:pPr algn="l" indent="0" marL="0">
              <a:buNone/>
            </a:pPr>
            <a:r>
              <a:rPr lang="en-US" sz="1050" spc="450" kern="0" dirty="0">
                <a:solidFill>
                  <a:srgbClr val="8E826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〇</a:t>
            </a:r>
            <a:pPr algn="l" indent="0" marL="0">
              <a:buNone/>
            </a:pPr>
            <a:r>
              <a:rPr lang="en-US" sz="1050" spc="450" kern="0" dirty="0">
                <a:solidFill>
                  <a:srgbClr val="8E826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二</a:t>
            </a:r>
            <a:pPr algn="l" indent="0" marL="0">
              <a:buNone/>
            </a:pPr>
            <a:r>
              <a:rPr lang="en-US" sz="1050" spc="450" kern="0" dirty="0">
                <a:solidFill>
                  <a:srgbClr val="8E826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六</a:t>
            </a:r>
            <a:pPr algn="l" indent="0" marL="0">
              <a:buNone/>
            </a:pPr>
            <a:r>
              <a:rPr lang="en-US" sz="1050" spc="450" kern="0" dirty="0">
                <a:solidFill>
                  <a:srgbClr val="8E826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年</a:t>
            </a:r>
            <a:pPr algn="l" indent="0" marL="0">
              <a:buNone/>
            </a:pPr>
            <a:r>
              <a:rPr lang="en-US" sz="1050" spc="450" kern="0" dirty="0">
                <a:solidFill>
                  <a:srgbClr val="8E826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十</a:t>
            </a:r>
            <a:pPr algn="l" indent="0" marL="0">
              <a:buNone/>
            </a:pPr>
            <a:r>
              <a:rPr lang="en-US" sz="1050" dirty="0">
                <a:solidFill>
                  <a:srgbClr val="8E826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月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0" y="6518715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样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品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瓶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意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（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，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非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样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品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拍</a:t>
            </a:r>
            <a:pPr algn="r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）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A1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68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导</a:t>
            </a:r>
            <a:pPr algn="l" indent="0" marL="0">
              <a:buNone/>
            </a:pPr>
            <a:r>
              <a:rPr lang="en-US" sz="825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览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09600" y="547688"/>
            <a:ext cx="109728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5" name="Text 3"/>
          <p:cNvSpPr/>
          <p:nvPr/>
        </p:nvSpPr>
        <p:spPr>
          <a:xfrm>
            <a:off x="609600" y="649014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末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普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座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球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带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土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015663" y="6405563"/>
            <a:ext cx="561975" cy="257175"/>
          </a:xfrm>
          <a:prstGeom prst="rect">
            <a:avLst/>
          </a:prstGeom>
          <a:noFill/>
          <a:ln w="9525">
            <a:solidFill>
              <a:srgbClr val="403628"/>
            </a:solidFill>
            <a:prstDash val="solid"/>
          </a:ln>
        </p:spPr>
      </p:sp>
      <p:sp>
        <p:nvSpPr>
          <p:cNvPr id="7" name="pptwise-slidenum-s0001"/>
          <p:cNvSpPr/>
          <p:nvPr/>
        </p:nvSpPr>
        <p:spPr>
          <a:xfrm>
            <a:off x="10401300" y="6453011"/>
            <a:ext cx="1790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dirty="0">
                <a:solidFill>
                  <a:srgbClr val="C2B394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</a:t>
            </a:fld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9600" y="1067758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今天走四个展厅，看七件展品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14363" y="1909762"/>
            <a:ext cx="2400300" cy="3619500"/>
          </a:xfrm>
          <a:prstGeom prst="rect">
            <a:avLst/>
          </a:prstGeom>
          <a:solidFill>
            <a:srgbClr val="2B241A"/>
          </a:solidFill>
          <a:ln w="9525">
            <a:solidFill>
              <a:srgbClr val="40362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619250" y="5505450"/>
            <a:ext cx="381000" cy="38100"/>
          </a:xfrm>
          <a:prstGeom prst="rect">
            <a:avLst/>
          </a:prstGeom>
          <a:solidFill>
            <a:srgbClr val="211A12"/>
          </a:solidFill>
          <a:ln/>
        </p:spPr>
      </p:sp>
      <p:sp>
        <p:nvSpPr>
          <p:cNvPr id="11" name="Shape 9"/>
          <p:cNvSpPr/>
          <p:nvPr/>
        </p:nvSpPr>
        <p:spPr>
          <a:xfrm>
            <a:off x="3167063" y="1909762"/>
            <a:ext cx="2857500" cy="3619500"/>
          </a:xfrm>
          <a:prstGeom prst="rect">
            <a:avLst/>
          </a:prstGeom>
          <a:solidFill>
            <a:srgbClr val="2B241A"/>
          </a:solidFill>
          <a:ln w="9525">
            <a:solidFill>
              <a:srgbClr val="40362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400550" y="5505450"/>
            <a:ext cx="381000" cy="38100"/>
          </a:xfrm>
          <a:prstGeom prst="rect">
            <a:avLst/>
          </a:prstGeom>
          <a:solidFill>
            <a:srgbClr val="211A12"/>
          </a:solidFill>
          <a:ln/>
        </p:spPr>
      </p:sp>
      <p:sp>
        <p:nvSpPr>
          <p:cNvPr id="13" name="Shape 11"/>
          <p:cNvSpPr/>
          <p:nvPr/>
        </p:nvSpPr>
        <p:spPr>
          <a:xfrm>
            <a:off x="6176963" y="1909762"/>
            <a:ext cx="2857500" cy="3619500"/>
          </a:xfrm>
          <a:prstGeom prst="rect">
            <a:avLst/>
          </a:prstGeom>
          <a:solidFill>
            <a:srgbClr val="2B241A"/>
          </a:solidFill>
          <a:ln w="9525">
            <a:solidFill>
              <a:srgbClr val="40362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410450" y="5505450"/>
            <a:ext cx="381000" cy="38100"/>
          </a:xfrm>
          <a:prstGeom prst="rect">
            <a:avLst/>
          </a:prstGeom>
          <a:solidFill>
            <a:srgbClr val="211A12"/>
          </a:solidFill>
          <a:ln/>
        </p:spPr>
      </p:sp>
      <p:sp>
        <p:nvSpPr>
          <p:cNvPr id="15" name="Shape 13"/>
          <p:cNvSpPr/>
          <p:nvPr/>
        </p:nvSpPr>
        <p:spPr>
          <a:xfrm>
            <a:off x="9186863" y="1909762"/>
            <a:ext cx="2400300" cy="3619500"/>
          </a:xfrm>
          <a:prstGeom prst="rect">
            <a:avLst/>
          </a:prstGeom>
          <a:solidFill>
            <a:srgbClr val="2B241A"/>
          </a:solidFill>
          <a:ln w="9525">
            <a:solidFill>
              <a:srgbClr val="40362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191750" y="5505450"/>
            <a:ext cx="381000" cy="38100"/>
          </a:xfrm>
          <a:prstGeom prst="rect">
            <a:avLst/>
          </a:prstGeom>
          <a:solidFill>
            <a:srgbClr val="211A12"/>
          </a:solidFill>
          <a:ln/>
        </p:spPr>
      </p:sp>
      <p:sp>
        <p:nvSpPr>
          <p:cNvPr id="17" name="Shape 15"/>
          <p:cNvSpPr/>
          <p:nvPr/>
        </p:nvSpPr>
        <p:spPr>
          <a:xfrm>
            <a:off x="1809750" y="3143250"/>
            <a:ext cx="7753350" cy="1524000"/>
          </a:xfrm>
          <a:custGeom>
            <a:avLst/>
            <a:gdLst/>
            <a:ahLst/>
            <a:cxnLst/>
            <a:rect l="l" t="t" r="r" b="b"/>
            <a:pathLst>
              <a:path w="7753350" h="1524000">
                <a:moveTo>
                  <a:pt x="0" y="0"/>
                </a:moveTo>
                <a:lnTo>
                  <a:pt x="1581150" y="0"/>
                </a:lnTo>
                <a:lnTo>
                  <a:pt x="1733550" y="0"/>
                </a:lnTo>
                <a:lnTo>
                  <a:pt x="1733550" y="762000"/>
                </a:lnTo>
                <a:lnTo>
                  <a:pt x="1733550" y="1524000"/>
                </a:lnTo>
                <a:lnTo>
                  <a:pt x="4743450" y="0"/>
                </a:lnTo>
                <a:lnTo>
                  <a:pt x="4743450" y="762000"/>
                </a:lnTo>
                <a:lnTo>
                  <a:pt x="4743450" y="1524000"/>
                </a:lnTo>
                <a:lnTo>
                  <a:pt x="7753350" y="0"/>
                </a:lnTo>
              </a:path>
            </a:pathLst>
          </a:custGeom>
          <a:noFill/>
          <a:ln w="13335">
            <a:solidFill>
              <a:srgbClr val="BE7A28">
                <a:alpha val="80000"/>
              </a:srgbClr>
            </a:solidFill>
            <a:prstDash val="sysDot"/>
          </a:ln>
        </p:spPr>
      </p:sp>
      <p:sp>
        <p:nvSpPr>
          <p:cNvPr id="18" name="Text 16"/>
          <p:cNvSpPr/>
          <p:nvPr/>
        </p:nvSpPr>
        <p:spPr>
          <a:xfrm>
            <a:off x="819150" y="2112232"/>
            <a:ext cx="113728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序厅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19150" y="2442739"/>
            <a:ext cx="11372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两次任务，和阿波罗、月球号比一比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952500" y="3173413"/>
            <a:ext cx="56451" cy="77788"/>
          </a:xfrm>
          <a:custGeom>
            <a:avLst/>
            <a:gdLst/>
            <a:ahLst/>
            <a:cxnLst/>
            <a:rect l="l" t="t" r="r" b="b"/>
            <a:pathLst>
              <a:path w="56451" h="77788">
                <a:moveTo>
                  <a:pt x="0" y="22225"/>
                </a:moveTo>
                <a:lnTo>
                  <a:pt x="0" y="77788"/>
                </a:lnTo>
                <a:cubicBezTo>
                  <a:pt x="0" y="77788"/>
                  <a:pt x="33671" y="71676"/>
                  <a:pt x="44450" y="55563"/>
                </a:cubicBezTo>
                <a:cubicBezTo>
                  <a:pt x="56451" y="37560"/>
                  <a:pt x="44450" y="0"/>
                  <a:pt x="44450" y="0"/>
                </a:cubicBezTo>
              </a:path>
            </a:pathLst>
          </a:custGeom>
          <a:noFill/>
          <a:ln w="15557">
            <a:solidFill>
              <a:srgbClr val="BE7A2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46931" y="3206605"/>
            <a:ext cx="63452" cy="61263"/>
          </a:xfrm>
          <a:custGeom>
            <a:avLst/>
            <a:gdLst/>
            <a:ahLst/>
            <a:cxnLst/>
            <a:rect l="l" t="t" r="r" b="b"/>
            <a:pathLst>
              <a:path w="63452" h="61263">
                <a:moveTo>
                  <a:pt x="22225" y="5701"/>
                </a:moveTo>
                <a:cubicBezTo>
                  <a:pt x="5556" y="19703"/>
                  <a:pt x="0" y="61263"/>
                  <a:pt x="0" y="61263"/>
                </a:cubicBezTo>
                <a:cubicBezTo>
                  <a:pt x="0" y="61263"/>
                  <a:pt x="41561" y="55707"/>
                  <a:pt x="55563" y="39038"/>
                </a:cubicBezTo>
                <a:cubicBezTo>
                  <a:pt x="63452" y="29704"/>
                  <a:pt x="63341" y="15369"/>
                  <a:pt x="54562" y="6701"/>
                </a:cubicBezTo>
                <a:arcTo hR="24225" wR="24225" stAng="18819908" swAng="-5027240"/>
              </a:path>
            </a:pathLst>
          </a:custGeom>
          <a:noFill/>
          <a:ln w="15557">
            <a:solidFill>
              <a:srgbClr val="BE7A2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19163" y="3051172"/>
            <a:ext cx="144463" cy="144465"/>
          </a:xfrm>
          <a:custGeom>
            <a:avLst/>
            <a:gdLst/>
            <a:ahLst/>
            <a:cxnLst/>
            <a:rect l="l" t="t" r="r" b="b"/>
            <a:pathLst>
              <a:path w="144463" h="144465">
                <a:moveTo>
                  <a:pt x="0" y="111128"/>
                </a:moveTo>
                <a:arcTo hR="244475" wR="244475" stAng="12064758" swAng="693015"/>
                <a:arcTo hR="143129" wR="143129" stAng="12721383" swAng="3499940"/>
                <a:cubicBezTo>
                  <a:pt x="144463" y="30229"/>
                  <a:pt x="135795" y="83347"/>
                  <a:pt x="77788" y="122240"/>
                </a:cubicBezTo>
                <a:arcTo hR="248920" wR="248920" stAng="3462353" swAng="687487"/>
                <a:close/>
              </a:path>
            </a:pathLst>
          </a:custGeom>
          <a:noFill/>
          <a:ln w="15557">
            <a:solidFill>
              <a:srgbClr val="BE7A28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63600" y="3105849"/>
            <a:ext cx="77788" cy="56452"/>
          </a:xfrm>
          <a:custGeom>
            <a:avLst/>
            <a:gdLst/>
            <a:ahLst/>
            <a:cxnLst/>
            <a:rect l="l" t="t" r="r" b="b"/>
            <a:pathLst>
              <a:path w="77788" h="56452">
                <a:moveTo>
                  <a:pt x="55563" y="56452"/>
                </a:moveTo>
                <a:lnTo>
                  <a:pt x="0" y="56452"/>
                </a:lnTo>
                <a:cubicBezTo>
                  <a:pt x="0" y="56452"/>
                  <a:pt x="6112" y="22781"/>
                  <a:pt x="22225" y="12002"/>
                </a:cubicBezTo>
                <a:cubicBezTo>
                  <a:pt x="40227" y="0"/>
                  <a:pt x="77788" y="12557"/>
                  <a:pt x="77788" y="12557"/>
                </a:cubicBezTo>
              </a:path>
            </a:pathLst>
          </a:custGeom>
          <a:noFill/>
          <a:ln w="15557">
            <a:solidFill>
              <a:srgbClr val="BE7A2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371850" y="2112232"/>
            <a:ext cx="88201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第一展厅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3371850" y="2442739"/>
            <a:ext cx="88201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月球正面的土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3390900" y="2990850"/>
            <a:ext cx="304800" cy="304800"/>
          </a:xfrm>
          <a:prstGeom prst="ellipse">
            <a:avLst/>
          </a:prstGeom>
          <a:solidFill>
            <a:srgbClr val="BE7A28"/>
          </a:solidFill>
          <a:ln/>
        </p:spPr>
      </p:sp>
      <p:sp>
        <p:nvSpPr>
          <p:cNvPr id="27" name="Text 25"/>
          <p:cNvSpPr/>
          <p:nvPr/>
        </p:nvSpPr>
        <p:spPr>
          <a:xfrm>
            <a:off x="0" y="3062111"/>
            <a:ext cx="70866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1A12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3790950" y="3062587"/>
            <a:ext cx="84010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4ECD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玄武岩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3390900" y="3752850"/>
            <a:ext cx="304800" cy="304800"/>
          </a:xfrm>
          <a:prstGeom prst="ellipse">
            <a:avLst/>
          </a:prstGeom>
          <a:solidFill>
            <a:srgbClr val="BE7A28"/>
          </a:solidFill>
          <a:ln/>
        </p:spPr>
      </p:sp>
      <p:sp>
        <p:nvSpPr>
          <p:cNvPr id="30" name="Text 28"/>
          <p:cNvSpPr/>
          <p:nvPr/>
        </p:nvSpPr>
        <p:spPr>
          <a:xfrm>
            <a:off x="0" y="3824111"/>
            <a:ext cx="70866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1A12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3790950" y="3824587"/>
            <a:ext cx="84010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4ECD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玻璃珠里的水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3390900" y="4514850"/>
            <a:ext cx="304800" cy="304800"/>
          </a:xfrm>
          <a:prstGeom prst="ellipse">
            <a:avLst/>
          </a:prstGeom>
          <a:solidFill>
            <a:srgbClr val="BE7A28"/>
          </a:solidFill>
          <a:ln/>
        </p:spPr>
      </p:sp>
      <p:sp>
        <p:nvSpPr>
          <p:cNvPr id="33" name="Text 31"/>
          <p:cNvSpPr/>
          <p:nvPr/>
        </p:nvSpPr>
        <p:spPr>
          <a:xfrm>
            <a:off x="0" y="4586111"/>
            <a:ext cx="70866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1A12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3790950" y="4586587"/>
            <a:ext cx="84010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4ECD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玻璃珠和新矿物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6381750" y="2112232"/>
            <a:ext cx="58102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第二展厅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6381750" y="2442739"/>
            <a:ext cx="5810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月球背面的土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6400800" y="2990850"/>
            <a:ext cx="304800" cy="304800"/>
          </a:xfrm>
          <a:prstGeom prst="ellipse">
            <a:avLst/>
          </a:prstGeom>
          <a:solidFill>
            <a:srgbClr val="BE7A28"/>
          </a:solidFill>
          <a:ln/>
        </p:spPr>
      </p:sp>
      <p:sp>
        <p:nvSpPr>
          <p:cNvPr id="38" name="Text 36"/>
          <p:cNvSpPr/>
          <p:nvPr/>
        </p:nvSpPr>
        <p:spPr>
          <a:xfrm>
            <a:off x="914400" y="3062111"/>
            <a:ext cx="112776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1A12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4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6800850" y="3062587"/>
            <a:ext cx="53911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4ECD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28 亿年的玄武岩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6400800" y="3752850"/>
            <a:ext cx="304800" cy="304800"/>
          </a:xfrm>
          <a:prstGeom prst="ellipse">
            <a:avLst/>
          </a:prstGeom>
          <a:solidFill>
            <a:srgbClr val="BE7A28"/>
          </a:solidFill>
          <a:ln/>
        </p:spPr>
      </p:sp>
      <p:sp>
        <p:nvSpPr>
          <p:cNvPr id="41" name="Text 39"/>
          <p:cNvSpPr/>
          <p:nvPr/>
        </p:nvSpPr>
        <p:spPr>
          <a:xfrm>
            <a:off x="914400" y="3824111"/>
            <a:ext cx="112776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1A12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5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6800850" y="3824587"/>
            <a:ext cx="53911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4ECD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最老的那块碎屑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6400800" y="4514850"/>
            <a:ext cx="304800" cy="304800"/>
          </a:xfrm>
          <a:prstGeom prst="ellipse">
            <a:avLst/>
          </a:prstGeom>
          <a:solidFill>
            <a:srgbClr val="BE7A28"/>
          </a:solidFill>
          <a:ln/>
        </p:spPr>
      </p:sp>
      <p:sp>
        <p:nvSpPr>
          <p:cNvPr id="44" name="Text 42"/>
          <p:cNvSpPr/>
          <p:nvPr/>
        </p:nvSpPr>
        <p:spPr>
          <a:xfrm>
            <a:off x="914400" y="4586111"/>
            <a:ext cx="112776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1A12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6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6800850" y="4586587"/>
            <a:ext cx="53911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4ECD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月幔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9391650" y="2112232"/>
            <a:ext cx="28003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第三展厅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9391650" y="2442739"/>
            <a:ext cx="28003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去向和问题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9410700" y="2990850"/>
            <a:ext cx="304800" cy="304800"/>
          </a:xfrm>
          <a:prstGeom prst="ellipse">
            <a:avLst/>
          </a:prstGeom>
          <a:solidFill>
            <a:srgbClr val="BE7A28"/>
          </a:solidFill>
          <a:ln/>
        </p:spPr>
      </p:sp>
      <p:sp>
        <p:nvSpPr>
          <p:cNvPr id="49" name="Text 47"/>
          <p:cNvSpPr/>
          <p:nvPr/>
        </p:nvSpPr>
        <p:spPr>
          <a:xfrm>
            <a:off x="6934200" y="3062111"/>
            <a:ext cx="5257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1A12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7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9810750" y="3062587"/>
            <a:ext cx="2381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4ECD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展柜里的月壤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609600" y="578529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虚线为参观路线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A1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68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序</a:t>
            </a:r>
            <a:pPr algn="l" indent="0" marL="0">
              <a:buNone/>
            </a:pPr>
            <a:r>
              <a:rPr lang="en-US" sz="825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厅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09600" y="547688"/>
            <a:ext cx="109728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5" name="Text 3"/>
          <p:cNvSpPr/>
          <p:nvPr/>
        </p:nvSpPr>
        <p:spPr>
          <a:xfrm>
            <a:off x="609600" y="649014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末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普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座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球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带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土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015663" y="6405563"/>
            <a:ext cx="561975" cy="257175"/>
          </a:xfrm>
          <a:prstGeom prst="rect">
            <a:avLst/>
          </a:prstGeom>
          <a:noFill/>
          <a:ln w="9525">
            <a:solidFill>
              <a:srgbClr val="403628"/>
            </a:solidFill>
            <a:prstDash val="solid"/>
          </a:ln>
        </p:spPr>
      </p:sp>
      <p:sp>
        <p:nvSpPr>
          <p:cNvPr id="7" name="pptwise-slidenum-s0002"/>
          <p:cNvSpPr/>
          <p:nvPr/>
        </p:nvSpPr>
        <p:spPr>
          <a:xfrm>
            <a:off x="10401300" y="6453011"/>
            <a:ext cx="1790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dirty="0">
                <a:solidFill>
                  <a:srgbClr val="C2B394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</a:t>
            </a:fld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9600" y="1067758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两次任务，两罐土：一罐来自正面，一罐来自背面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62000" y="2247900"/>
            <a:ext cx="1028700" cy="1028700"/>
          </a:xfrm>
          <a:prstGeom prst="ellipse">
            <a:avLst/>
          </a:prstGeom>
          <a:solidFill>
            <a:srgbClr val="322A1E"/>
          </a:solidFill>
          <a:ln w="9525">
            <a:solidFill>
              <a:srgbClr val="40362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62000" y="2247900"/>
            <a:ext cx="1028700" cy="1028700"/>
          </a:xfrm>
          <a:prstGeom prst="ellipse">
            <a:avLst/>
          </a:prstGeom>
          <a:noFill/>
          <a:ln w="9525">
            <a:solidFill>
              <a:srgbClr val="8E826A"/>
            </a:solidFill>
            <a:prstDash val="sysDot"/>
          </a:ln>
        </p:spPr>
      </p:sp>
      <p:sp>
        <p:nvSpPr>
          <p:cNvPr id="11" name="Shape 9"/>
          <p:cNvSpPr/>
          <p:nvPr/>
        </p:nvSpPr>
        <p:spPr>
          <a:xfrm>
            <a:off x="1028700" y="2438400"/>
            <a:ext cx="114300" cy="114300"/>
          </a:xfrm>
          <a:prstGeom prst="ellipse">
            <a:avLst/>
          </a:prstGeom>
          <a:solidFill>
            <a:srgbClr val="BE7A28"/>
          </a:solidFill>
          <a:ln/>
        </p:spPr>
      </p:sp>
      <p:sp>
        <p:nvSpPr>
          <p:cNvPr id="12" name="Shape 10"/>
          <p:cNvSpPr/>
          <p:nvPr/>
        </p:nvSpPr>
        <p:spPr>
          <a:xfrm>
            <a:off x="971550" y="2381250"/>
            <a:ext cx="228600" cy="228600"/>
          </a:xfrm>
          <a:prstGeom prst="ellipse">
            <a:avLst/>
          </a:prstGeom>
          <a:noFill/>
          <a:ln w="9525">
            <a:solidFill>
              <a:srgbClr val="BE7A2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0" y="3404764"/>
            <a:ext cx="2552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月球正面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2133600" y="2102707"/>
            <a:ext cx="10058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嫦娥五号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133600" y="2433575"/>
            <a:ext cx="10058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风暴洋北部，北纬约 43 度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2133600" y="2684992"/>
            <a:ext cx="10058400" cy="960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3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1,731</a:t>
            </a:r>
            <a:pPr algn="l" indent="0" marL="0">
              <a:buNone/>
            </a:pPr>
            <a:r>
              <a:rPr lang="en-US" sz="1800" dirty="0">
                <a:solidFill>
                  <a:srgbClr val="F4ECD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克</a:t>
            </a:r>
            <a:endParaRPr lang="en-US" sz="63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09600" y="3900488"/>
            <a:ext cx="52578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18" name="Shape 16"/>
          <p:cNvSpPr/>
          <p:nvPr/>
        </p:nvSpPr>
        <p:spPr>
          <a:xfrm>
            <a:off x="6477000" y="2247900"/>
            <a:ext cx="1028700" cy="1028700"/>
          </a:xfrm>
          <a:prstGeom prst="ellipse">
            <a:avLst/>
          </a:prstGeom>
          <a:solidFill>
            <a:srgbClr val="322A1E"/>
          </a:solidFill>
          <a:ln w="9525">
            <a:solidFill>
              <a:srgbClr val="40362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477000" y="2247900"/>
            <a:ext cx="1028700" cy="1028700"/>
          </a:xfrm>
          <a:prstGeom prst="ellipse">
            <a:avLst/>
          </a:prstGeom>
          <a:noFill/>
          <a:ln w="9525">
            <a:solidFill>
              <a:srgbClr val="8E826A"/>
            </a:solidFill>
            <a:prstDash val="sysDot"/>
          </a:ln>
        </p:spPr>
      </p:sp>
      <p:sp>
        <p:nvSpPr>
          <p:cNvPr id="20" name="Shape 18"/>
          <p:cNvSpPr/>
          <p:nvPr/>
        </p:nvSpPr>
        <p:spPr>
          <a:xfrm>
            <a:off x="6991350" y="3086100"/>
            <a:ext cx="114300" cy="114300"/>
          </a:xfrm>
          <a:prstGeom prst="ellipse">
            <a:avLst/>
          </a:prstGeom>
          <a:solidFill>
            <a:srgbClr val="BE7A28"/>
          </a:solidFill>
          <a:ln/>
        </p:spPr>
      </p:sp>
      <p:sp>
        <p:nvSpPr>
          <p:cNvPr id="21" name="Shape 19"/>
          <p:cNvSpPr/>
          <p:nvPr/>
        </p:nvSpPr>
        <p:spPr>
          <a:xfrm>
            <a:off x="6934200" y="3028950"/>
            <a:ext cx="228600" cy="228600"/>
          </a:xfrm>
          <a:prstGeom prst="ellipse">
            <a:avLst/>
          </a:prstGeom>
          <a:noFill/>
          <a:ln w="9525">
            <a:solidFill>
              <a:srgbClr val="BE7A2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790700" y="3404764"/>
            <a:ext cx="10401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月球背面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7848600" y="2102707"/>
            <a:ext cx="4343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嫦娥六号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7848600" y="2433575"/>
            <a:ext cx="4343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南极–艾特肯盆地里的阿波罗盆地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7848600" y="2684992"/>
            <a:ext cx="4343400" cy="960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300" dirty="0">
                <a:solidFill>
                  <a:srgbClr val="BE7A2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1,935.3</a:t>
            </a:r>
            <a:pPr algn="l" indent="0" marL="0">
              <a:buNone/>
            </a:pPr>
            <a:r>
              <a:rPr lang="en-US" sz="180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克</a:t>
            </a:r>
            <a:endParaRPr lang="en-US" sz="63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324600" y="3900488"/>
            <a:ext cx="52578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27" name="Shape 25"/>
          <p:cNvSpPr/>
          <p:nvPr/>
        </p:nvSpPr>
        <p:spPr>
          <a:xfrm>
            <a:off x="6091238" y="2095500"/>
            <a:ext cx="9525" cy="2476500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28" name="Text 26"/>
          <p:cNvSpPr/>
          <p:nvPr/>
        </p:nvSpPr>
        <p:spPr>
          <a:xfrm>
            <a:off x="609600" y="40806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往返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933450" y="4071875"/>
            <a:ext cx="112585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2020-11-24 发射　12-17 返回　共 23 天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6324600" y="4080677"/>
            <a:ext cx="5867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往返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6648450" y="4071875"/>
            <a:ext cx="55435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2024-05-03 发射　06-25 返回　约 53 天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609600" y="43473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取样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933450" y="4338575"/>
            <a:ext cx="112585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表取约 1,480 克　钻取约 250 克（推算）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6324600" y="4347377"/>
            <a:ext cx="5867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取样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6648450" y="4338575"/>
            <a:ext cx="55435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表取约 1,610 克　钻取约 325 克（推算）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609600" y="4977619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两罐合计 3,666.3 克。嫦娥六号带回的是</a:t>
            </a:r>
            <a:pPr algn="l" indent="0" marL="0">
              <a:buNone/>
            </a:pPr>
            <a:r>
              <a:rPr lang="en-US" sz="1275" dirty="0">
                <a:solidFill>
                  <a:srgbClr val="BE7A2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人类第一份月背样品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609600" y="53669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钻取量官方没有公布，是用总量减去表取量推算的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609600" y="601389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来源：国家航天局样品交接公告（2020-12、2024-06），国家天文台报告（2022），National Science Review（2024）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A1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68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序</a:t>
            </a:r>
            <a:pPr algn="l" indent="0" marL="0">
              <a:buNone/>
            </a:pPr>
            <a:r>
              <a:rPr lang="en-US" sz="825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厅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09600" y="547688"/>
            <a:ext cx="109728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5" name="Text 3"/>
          <p:cNvSpPr/>
          <p:nvPr/>
        </p:nvSpPr>
        <p:spPr>
          <a:xfrm>
            <a:off x="609600" y="649014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末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普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座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球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带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土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015663" y="6405563"/>
            <a:ext cx="561975" cy="257175"/>
          </a:xfrm>
          <a:prstGeom prst="rect">
            <a:avLst/>
          </a:prstGeom>
          <a:noFill/>
          <a:ln w="9525">
            <a:solidFill>
              <a:srgbClr val="403628"/>
            </a:solidFill>
            <a:prstDash val="solid"/>
          </a:ln>
        </p:spPr>
      </p:sp>
      <p:sp>
        <p:nvSpPr>
          <p:cNvPr id="7" name="pptwise-slidenum-s0003"/>
          <p:cNvSpPr/>
          <p:nvPr/>
        </p:nvSpPr>
        <p:spPr>
          <a:xfrm>
            <a:off x="10401300" y="6453011"/>
            <a:ext cx="1790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dirty="0">
                <a:solidFill>
                  <a:srgbClr val="C2B394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4</a:t>
            </a:fld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9600" y="1067758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论重量不到阿波罗的百分之一，论地点是第一次到月背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9600" y="166132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带</a:t>
            </a:r>
            <a:pPr algn="l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</a:t>
            </a:r>
            <a:pPr algn="l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pPr algn="l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球</a:t>
            </a:r>
            <a:pPr algn="l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样</a:t>
            </a:r>
            <a:pPr algn="l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品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09600" y="1905000"/>
            <a:ext cx="3429000" cy="3429000"/>
          </a:xfrm>
          <a:prstGeom prst="rect">
            <a:avLst/>
          </a:prstGeom>
          <a:solidFill>
            <a:srgbClr val="483F31"/>
          </a:solidFill>
          <a:ln w="9525">
            <a:solidFill>
              <a:srgbClr val="C2B39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81500" y="4998069"/>
            <a:ext cx="335931" cy="335931"/>
          </a:xfrm>
          <a:prstGeom prst="rect">
            <a:avLst/>
          </a:prstGeom>
          <a:solidFill>
            <a:srgbClr val="BE7A28"/>
          </a:solidFill>
          <a:ln w="9525">
            <a:solidFill>
              <a:srgbClr val="BE7A2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334000" y="5237906"/>
            <a:ext cx="96094" cy="96094"/>
          </a:xfrm>
          <a:prstGeom prst="rect">
            <a:avLst/>
          </a:prstGeom>
          <a:solidFill>
            <a:srgbClr val="8E826A"/>
          </a:solidFill>
          <a:ln w="9525">
            <a:solidFill>
              <a:srgbClr val="8E826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81050" y="2053298"/>
            <a:ext cx="114109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F4ECD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阿波罗 6 次载人登月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81050" y="2281175"/>
            <a:ext cx="114109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 382 千克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519613" y="4000500"/>
            <a:ext cx="9525" cy="940419"/>
          </a:xfrm>
          <a:prstGeom prst="rect">
            <a:avLst/>
          </a:prstGeom>
          <a:solidFill>
            <a:srgbClr val="BE7A28"/>
          </a:solidFill>
          <a:ln/>
        </p:spPr>
      </p:sp>
      <p:sp>
        <p:nvSpPr>
          <p:cNvPr id="16" name="Text 14"/>
          <p:cNvSpPr/>
          <p:nvPr/>
        </p:nvSpPr>
        <p:spPr>
          <a:xfrm>
            <a:off x="4610100" y="3938525"/>
            <a:ext cx="758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DC9F5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嫦娥五号＋六号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610100" y="4119139"/>
            <a:ext cx="7581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3.67 千克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5377285" y="4476750"/>
            <a:ext cx="9525" cy="704006"/>
          </a:xfrm>
          <a:prstGeom prst="rect">
            <a:avLst/>
          </a:prstGeom>
          <a:solidFill>
            <a:srgbClr val="8E826A"/>
          </a:solidFill>
          <a:ln/>
        </p:spPr>
      </p:sp>
      <p:sp>
        <p:nvSpPr>
          <p:cNvPr id="19" name="Text 17"/>
          <p:cNvSpPr/>
          <p:nvPr/>
        </p:nvSpPr>
        <p:spPr>
          <a:xfrm>
            <a:off x="5467772" y="4414775"/>
            <a:ext cx="6724228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月球号 3 次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5467772" y="4595389"/>
            <a:ext cx="672422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 0.3 千克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429500" y="1979134"/>
            <a:ext cx="4762500" cy="1257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约 104</a:t>
            </a:r>
            <a:pPr algn="l" indent="0" marL="0">
              <a:buNone/>
            </a:pPr>
            <a:r>
              <a:rPr lang="en-US" sz="2250" dirty="0">
                <a:solidFill>
                  <a:srgbClr val="F4ECD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倍</a:t>
            </a:r>
            <a:endParaRPr lang="en-US" sz="8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7467600" y="3310237"/>
            <a:ext cx="4724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阿波罗总量是两次嫦娥合计的倍数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7429500" y="3935740"/>
            <a:ext cx="4762500" cy="731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800" dirty="0">
                <a:solidFill>
                  <a:srgbClr val="BE7A2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第 1 次</a:t>
            </a:r>
            <a:endParaRPr lang="en-US" sz="48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7467600" y="4719937"/>
            <a:ext cx="4724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此前所有采样返回，都在月球正面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7467600" y="3729038"/>
            <a:ext cx="1104900" cy="9525"/>
          </a:xfrm>
          <a:prstGeom prst="rect">
            <a:avLst/>
          </a:prstGeom>
          <a:solidFill>
            <a:srgbClr val="BE7A28"/>
          </a:solidFill>
          <a:ln/>
        </p:spPr>
      </p:sp>
      <p:sp>
        <p:nvSpPr>
          <p:cNvPr id="26" name="Text 24"/>
          <p:cNvSpPr/>
          <p:nvPr/>
        </p:nvSpPr>
        <p:spPr>
          <a:xfrm>
            <a:off x="609600" y="601389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来源：NASA 月球样品馆藏与 NSSDC 着陆表，国家航天局。方块面积按质量等比例画。月球号为约数，分项相加 321 至 326 克，看月球 20 号按 50 克还是 55 克计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A12"/>
          </a:solidFill>
          <a:ln/>
        </p:spPr>
      </p:sp>
      <p:sp>
        <p:nvSpPr>
          <p:cNvPr id="3" name="svg2pptx-gradient-s0004-0000"/>
          <p:cNvSpPr/>
          <p:nvPr/>
        </p:nvSpPr>
        <p:spPr>
          <a:xfrm>
            <a:off x="5143500" y="190500"/>
            <a:ext cx="6858000" cy="6858000"/>
          </a:xfrm>
          <a:prstGeom prst="ellipse">
            <a:avLst/>
          </a:prstGeom>
          <a:gradFill rotWithShape="1">
            <a:gsLst>
              <a:gs pos="0">
                <a:srgbClr val="E7D0AC">
                  <a:alpha val="16000"/>
                </a:srgbClr>
              </a:gs>
              <a:gs pos="70711">
                <a:srgbClr val="E7D0AC">
                  <a:alpha val="0"/>
                </a:srgbClr>
              </a:gs>
              <a:gs pos="100000">
                <a:srgbClr val="E7D0A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</p:sp>
      <p:sp>
        <p:nvSpPr>
          <p:cNvPr id="4" name="Text 2"/>
          <p:cNvSpPr/>
          <p:nvPr/>
        </p:nvSpPr>
        <p:spPr>
          <a:xfrm>
            <a:off x="609600" y="3468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</a:t>
            </a:r>
            <a:pPr algn="l" indent="0" marL="0">
              <a:buNone/>
            </a:pPr>
            <a:r>
              <a:rPr lang="en-US" sz="825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厅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09600" y="547688"/>
            <a:ext cx="109728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6" name="Text 4"/>
          <p:cNvSpPr/>
          <p:nvPr/>
        </p:nvSpPr>
        <p:spPr>
          <a:xfrm>
            <a:off x="609600" y="2414887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75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1050" spc="75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1050" spc="75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</a:t>
            </a:r>
            <a:pPr algn="l" indent="0" marL="0">
              <a:buNone/>
            </a:pPr>
            <a:r>
              <a:rPr lang="en-US" sz="105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厅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9600" y="2822625"/>
            <a:ext cx="11582400" cy="777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51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月球正面的土</a:t>
            </a:r>
            <a:endParaRPr lang="en-US" sz="51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09600" y="3955733"/>
            <a:ext cx="1143000" cy="13335"/>
          </a:xfrm>
          <a:prstGeom prst="rect">
            <a:avLst/>
          </a:prstGeom>
          <a:solidFill>
            <a:srgbClr val="BE7A28"/>
          </a:solidFill>
          <a:ln/>
        </p:spPr>
      </p:sp>
      <p:sp>
        <p:nvSpPr>
          <p:cNvPr id="9" name="Text 7"/>
          <p:cNvSpPr/>
          <p:nvPr/>
        </p:nvSpPr>
        <p:spPr>
          <a:xfrm>
            <a:off x="609600" y="4196785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嫦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娥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五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号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暴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洋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北</a:t>
            </a:r>
            <a:pPr algn="l" indent="0" marL="0">
              <a:buNone/>
            </a:pPr>
            <a:r>
              <a:rPr lang="en-US" sz="120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部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11015663" y="6405563"/>
            <a:ext cx="561975" cy="257175"/>
          </a:xfrm>
          <a:prstGeom prst="rect">
            <a:avLst/>
          </a:prstGeom>
          <a:noFill/>
          <a:ln w="9525">
            <a:solidFill>
              <a:srgbClr val="403628"/>
            </a:solidFill>
            <a:prstDash val="solid"/>
          </a:ln>
        </p:spPr>
      </p:sp>
      <p:sp>
        <p:nvSpPr>
          <p:cNvPr id="11" name="pptwise-slidenum-s0004"/>
          <p:cNvSpPr/>
          <p:nvPr/>
        </p:nvSpPr>
        <p:spPr>
          <a:xfrm>
            <a:off x="10401300" y="6453011"/>
            <a:ext cx="1790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dirty="0">
                <a:solidFill>
                  <a:srgbClr val="C2B394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5</a:t>
            </a:fld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A1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68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厅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球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正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825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土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09600" y="547688"/>
            <a:ext cx="109728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5" name="Text 3"/>
          <p:cNvSpPr/>
          <p:nvPr/>
        </p:nvSpPr>
        <p:spPr>
          <a:xfrm>
            <a:off x="609600" y="649014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末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普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座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球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带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土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015663" y="6405563"/>
            <a:ext cx="561975" cy="257175"/>
          </a:xfrm>
          <a:prstGeom prst="rect">
            <a:avLst/>
          </a:prstGeom>
          <a:noFill/>
          <a:ln w="9525">
            <a:solidFill>
              <a:srgbClr val="403628"/>
            </a:solidFill>
            <a:prstDash val="solid"/>
          </a:ln>
        </p:spPr>
      </p:sp>
      <p:sp>
        <p:nvSpPr>
          <p:cNvPr id="7" name="pptwise-slidenum-s0005"/>
          <p:cNvSpPr/>
          <p:nvPr/>
        </p:nvSpPr>
        <p:spPr>
          <a:xfrm>
            <a:off x="10401300" y="6453011"/>
            <a:ext cx="1790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dirty="0">
                <a:solidFill>
                  <a:srgbClr val="C2B394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6</a:t>
            </a:fld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9600" y="1067758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约 20 亿年的玄武岩：月球的火山熄得比原以为晚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svg2pptx-gradient-s0005-0000"/>
          <p:cNvSpPr/>
          <p:nvPr/>
        </p:nvSpPr>
        <p:spPr>
          <a:xfrm>
            <a:off x="285750" y="1143000"/>
            <a:ext cx="5715000" cy="5715000"/>
          </a:xfrm>
          <a:prstGeom prst="ellipse">
            <a:avLst/>
          </a:prstGeom>
          <a:gradFill rotWithShape="1">
            <a:gsLst>
              <a:gs pos="0">
                <a:srgbClr val="E7D0AC">
                  <a:alpha val="20000"/>
                </a:srgbClr>
              </a:gs>
              <a:gs pos="70711">
                <a:srgbClr val="E7D0AC">
                  <a:alpha val="0"/>
                </a:srgbClr>
              </a:gs>
              <a:gs pos="100000">
                <a:srgbClr val="E7D0A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12500" b="12500"/>
          <a:stretch/>
        </p:blipFill>
        <p:spPr>
          <a:xfrm>
            <a:off x="1143000" y="1809750"/>
            <a:ext cx="4000500" cy="4000500"/>
          </a:xfrm>
          <a:prstGeom prst="ellipse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1104900" y="1771650"/>
            <a:ext cx="4076700" cy="4076700"/>
          </a:xfrm>
          <a:prstGeom prst="ellipse">
            <a:avLst/>
          </a:prstGeom>
          <a:noFill/>
          <a:ln w="9525">
            <a:solidFill>
              <a:srgbClr val="40362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0" y="5985315"/>
            <a:ext cx="6286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玄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武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岩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薄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片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显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微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意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（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，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非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样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品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拍</a:t>
            </a:r>
            <a:pPr algn="ctr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）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6286500" y="1733550"/>
            <a:ext cx="5295900" cy="4476750"/>
          </a:xfrm>
          <a:prstGeom prst="rect">
            <a:avLst/>
          </a:prstGeom>
          <a:solidFill>
            <a:srgbClr val="2B241A"/>
          </a:solidFill>
          <a:ln/>
        </p:spPr>
      </p:sp>
      <p:sp>
        <p:nvSpPr>
          <p:cNvPr id="14" name="Shape 11"/>
          <p:cNvSpPr/>
          <p:nvPr/>
        </p:nvSpPr>
        <p:spPr>
          <a:xfrm>
            <a:off x="6286500" y="1733550"/>
            <a:ext cx="5295900" cy="19050"/>
          </a:xfrm>
          <a:prstGeom prst="rect">
            <a:avLst/>
          </a:prstGeom>
          <a:solidFill>
            <a:srgbClr val="BE7A28"/>
          </a:solidFill>
          <a:ln/>
        </p:spPr>
      </p:sp>
      <p:sp>
        <p:nvSpPr>
          <p:cNvPr id="15" name="Text 12"/>
          <p:cNvSpPr/>
          <p:nvPr/>
        </p:nvSpPr>
        <p:spPr>
          <a:xfrm>
            <a:off x="6534150" y="1947077"/>
            <a:ext cx="56578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300" kern="0" dirty="0">
                <a:solidFill>
                  <a:srgbClr val="C181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</a:t>
            </a:r>
            <a:pPr algn="l" indent="0" marL="0">
              <a:buNone/>
            </a:pPr>
            <a:r>
              <a:rPr lang="en-US" sz="825" b="1" spc="300" kern="0" dirty="0">
                <a:solidFill>
                  <a:srgbClr val="C181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品</a:t>
            </a:r>
            <a:pPr algn="l" indent="0" marL="0">
              <a:buNone/>
            </a:pPr>
            <a:r>
              <a:rPr lang="en-US" sz="825" b="1" spc="300" kern="0" dirty="0">
                <a:solidFill>
                  <a:srgbClr val="C181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b="1" dirty="0">
                <a:solidFill>
                  <a:srgbClr val="C181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6534150" y="2170692"/>
            <a:ext cx="565785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嫦娥五号玄武岩</a:t>
            </a:r>
            <a:endParaRPr lang="en-US" sz="19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6534150" y="2567139"/>
            <a:ext cx="56578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DC9F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约 20 亿年</a:t>
            </a:r>
            <a:endParaRPr lang="en-US" sz="11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6534150" y="2928875"/>
            <a:ext cx="56578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两篇论文：20.30 亿年，19.63 亿年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6534150" y="3157475"/>
            <a:ext cx="56578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当时的月球磁场：2 至 4 微特斯拉，很弱，还在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6534150" y="3443288"/>
            <a:ext cx="48006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21" name="Text 18"/>
          <p:cNvSpPr/>
          <p:nvPr/>
        </p:nvSpPr>
        <p:spPr>
          <a:xfrm>
            <a:off x="6534150" y="3585377"/>
            <a:ext cx="56578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150" kern="0" dirty="0">
                <a:solidFill>
                  <a:srgbClr val="C181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它</a:t>
            </a:r>
            <a:pPr algn="l" indent="0" marL="0">
              <a:buNone/>
            </a:pPr>
            <a:r>
              <a:rPr lang="en-US" sz="825" b="1" spc="150" kern="0" dirty="0">
                <a:solidFill>
                  <a:srgbClr val="C181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让</a:t>
            </a:r>
            <a:pPr algn="l" indent="0" marL="0">
              <a:buNone/>
            </a:pPr>
            <a:r>
              <a:rPr lang="en-US" sz="825" b="1" spc="150" kern="0" dirty="0">
                <a:solidFill>
                  <a:srgbClr val="C181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</a:t>
            </a:r>
            <a:pPr algn="l" indent="0" marL="0">
              <a:buNone/>
            </a:pPr>
            <a:r>
              <a:rPr lang="en-US" sz="825" b="1" spc="150" kern="0" dirty="0">
                <a:solidFill>
                  <a:srgbClr val="C181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们</a:t>
            </a:r>
            <a:pPr algn="l" indent="0" marL="0">
              <a:buNone/>
            </a:pPr>
            <a:r>
              <a:rPr lang="en-US" sz="825" b="1" spc="150" kern="0" dirty="0">
                <a:solidFill>
                  <a:srgbClr val="C181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</a:t>
            </a:r>
            <a:pPr algn="l" indent="0" marL="0">
              <a:buNone/>
            </a:pPr>
            <a:r>
              <a:rPr lang="en-US" sz="825" b="1" dirty="0">
                <a:solidFill>
                  <a:srgbClr val="C181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道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6534150" y="3826732"/>
            <a:ext cx="56578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月球的火山活动，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6534150" y="4150582"/>
            <a:ext cx="56578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比此前已知的又延续了约 8 至 9 亿年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6534150" y="5842440"/>
            <a:ext cx="565785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来源：Li 等（Nature，2021），Che 等（Science，2021），Cai 等（Science Advances，2025）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A1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68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厅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球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正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825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土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09600" y="547688"/>
            <a:ext cx="109728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5" name="Text 3"/>
          <p:cNvSpPr/>
          <p:nvPr/>
        </p:nvSpPr>
        <p:spPr>
          <a:xfrm>
            <a:off x="609600" y="649014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末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普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座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球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带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土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015663" y="6405563"/>
            <a:ext cx="561975" cy="257175"/>
          </a:xfrm>
          <a:prstGeom prst="rect">
            <a:avLst/>
          </a:prstGeom>
          <a:noFill/>
          <a:ln w="9525">
            <a:solidFill>
              <a:srgbClr val="403628"/>
            </a:solidFill>
            <a:prstDash val="solid"/>
          </a:ln>
        </p:spPr>
      </p:sp>
      <p:sp>
        <p:nvSpPr>
          <p:cNvPr id="7" name="pptwise-slidenum-s0006"/>
          <p:cNvSpPr/>
          <p:nvPr/>
        </p:nvSpPr>
        <p:spPr>
          <a:xfrm>
            <a:off x="10401300" y="6453011"/>
            <a:ext cx="1790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dirty="0">
                <a:solidFill>
                  <a:srgbClr val="C2B394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7</a:t>
            </a:fld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9600" y="1067758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说月壤里有水，先问是哪里的水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171457" y="1905000"/>
            <a:ext cx="0" cy="3143250"/>
          </a:xfrm>
          <a:prstGeom prst="line">
            <a:avLst/>
          </a:prstGeom>
          <a:noFill/>
          <a:ln w="9525">
            <a:solidFill>
              <a:srgbClr val="403628"/>
            </a:solidFill>
            <a:prstDash val="sysDot"/>
          </a:ln>
        </p:spPr>
      </p:sp>
      <p:sp>
        <p:nvSpPr>
          <p:cNvPr id="10" name="Text 8"/>
          <p:cNvSpPr/>
          <p:nvPr/>
        </p:nvSpPr>
        <p:spPr>
          <a:xfrm>
            <a:off x="0" y="5157002"/>
            <a:ext cx="834291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005020" y="1905000"/>
            <a:ext cx="0" cy="3143250"/>
          </a:xfrm>
          <a:prstGeom prst="line">
            <a:avLst/>
          </a:prstGeom>
          <a:noFill/>
          <a:ln w="9525">
            <a:solidFill>
              <a:srgbClr val="403628"/>
            </a:solidFill>
            <a:prstDash val="sysDot"/>
          </a:ln>
        </p:spPr>
      </p:sp>
      <p:sp>
        <p:nvSpPr>
          <p:cNvPr id="12" name="Text 10"/>
          <p:cNvSpPr/>
          <p:nvPr/>
        </p:nvSpPr>
        <p:spPr>
          <a:xfrm>
            <a:off x="0" y="5157002"/>
            <a:ext cx="1201004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838582" y="1905000"/>
            <a:ext cx="0" cy="3143250"/>
          </a:xfrm>
          <a:prstGeom prst="line">
            <a:avLst/>
          </a:prstGeom>
          <a:noFill/>
          <a:ln w="9525">
            <a:solidFill>
              <a:srgbClr val="403628"/>
            </a:solidFill>
            <a:prstDash val="sysDot"/>
          </a:ln>
        </p:spPr>
      </p:sp>
      <p:sp>
        <p:nvSpPr>
          <p:cNvPr id="14" name="Text 12"/>
          <p:cNvSpPr/>
          <p:nvPr/>
        </p:nvSpPr>
        <p:spPr>
          <a:xfrm>
            <a:off x="3485165" y="5157002"/>
            <a:ext cx="870683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100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672145" y="1905000"/>
            <a:ext cx="0" cy="3143250"/>
          </a:xfrm>
          <a:prstGeom prst="line">
            <a:avLst/>
          </a:prstGeom>
          <a:noFill/>
          <a:ln w="9525">
            <a:solidFill>
              <a:srgbClr val="403628"/>
            </a:solidFill>
            <a:prstDash val="sysDot"/>
          </a:ln>
        </p:spPr>
      </p:sp>
      <p:sp>
        <p:nvSpPr>
          <p:cNvPr id="16" name="Text 14"/>
          <p:cNvSpPr/>
          <p:nvPr/>
        </p:nvSpPr>
        <p:spPr>
          <a:xfrm>
            <a:off x="7152290" y="5157002"/>
            <a:ext cx="503971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1,000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0" y="5347502"/>
            <a:ext cx="109537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含量，微克每克（对数刻度）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09600" y="2043919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颗粒最外约 100 纳米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09600" y="231855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太阳风注入的氢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9759540" y="2105025"/>
            <a:ext cx="647333" cy="95250"/>
          </a:xfrm>
          <a:prstGeom prst="roundRect">
            <a:avLst>
              <a:gd name="adj" fmla="val 50000"/>
            </a:avLst>
          </a:prstGeom>
          <a:solidFill>
            <a:srgbClr val="C2B394"/>
          </a:solidFill>
          <a:ln/>
        </p:spPr>
      </p:sp>
      <p:sp>
        <p:nvSpPr>
          <p:cNvPr id="21" name="Text 19"/>
          <p:cNvSpPr/>
          <p:nvPr/>
        </p:nvSpPr>
        <p:spPr>
          <a:xfrm>
            <a:off x="10521173" y="2071625"/>
            <a:ext cx="1670827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1,116 至 2,516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0521173" y="2270565"/>
            <a:ext cx="1670827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PNAS，2022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09600" y="2786869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DC9F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撞击玻璃珠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09600" y="306150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太阳风来源，不到 15 年补满一次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3619500" y="2847975"/>
            <a:ext cx="6567520" cy="95250"/>
          </a:xfrm>
          <a:prstGeom prst="roundRect">
            <a:avLst>
              <a:gd name="adj" fmla="val 50000"/>
            </a:avLst>
          </a:prstGeom>
          <a:solidFill>
            <a:srgbClr val="BE7A28"/>
          </a:solidFill>
          <a:ln/>
        </p:spPr>
      </p:sp>
      <p:sp>
        <p:nvSpPr>
          <p:cNvPr id="26" name="Text 24"/>
          <p:cNvSpPr/>
          <p:nvPr/>
        </p:nvSpPr>
        <p:spPr>
          <a:xfrm>
            <a:off x="10301320" y="2814575"/>
            <a:ext cx="189068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F4ECD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 至 1,909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0301320" y="3013515"/>
            <a:ext cx="189068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Nature Geoscience，2023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609600" y="3529819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整片月壤，几种方法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09600" y="380445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上限至少 170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6839006" y="3590925"/>
            <a:ext cx="1422119" cy="95250"/>
          </a:xfrm>
          <a:prstGeom prst="roundRect">
            <a:avLst>
              <a:gd name="adj" fmla="val 50000"/>
            </a:avLst>
          </a:prstGeom>
          <a:solidFill>
            <a:srgbClr val="C2B394"/>
          </a:solidFill>
          <a:ln/>
        </p:spPr>
      </p:sp>
      <p:sp>
        <p:nvSpPr>
          <p:cNvPr id="31" name="Text 29"/>
          <p:cNvSpPr/>
          <p:nvPr/>
        </p:nvSpPr>
        <p:spPr>
          <a:xfrm>
            <a:off x="8375425" y="3557525"/>
            <a:ext cx="381657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28.5 至 170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8375425" y="3756465"/>
            <a:ext cx="3816575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Nature Communications，2022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09600" y="4272769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嫦娥五号的月幔源区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609600" y="454740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岩浆里带上来的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4171457" y="4333875"/>
            <a:ext cx="1281605" cy="95250"/>
          </a:xfrm>
          <a:prstGeom prst="roundRect">
            <a:avLst>
              <a:gd name="adj" fmla="val 50000"/>
            </a:avLst>
          </a:prstGeom>
          <a:solidFill>
            <a:srgbClr val="C2B394"/>
          </a:solidFill>
          <a:ln/>
        </p:spPr>
      </p:sp>
      <p:sp>
        <p:nvSpPr>
          <p:cNvPr id="36" name="Text 34"/>
          <p:cNvSpPr/>
          <p:nvPr/>
        </p:nvSpPr>
        <p:spPr>
          <a:xfrm>
            <a:off x="5567363" y="4300475"/>
            <a:ext cx="6624638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 至 5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5567363" y="4499415"/>
            <a:ext cx="6624638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Nature，2021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609600" y="5653566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它们都是锁在矿物和玻璃里的氢和羟基，不是能喝的水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609600" y="601389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来源：PNAS（2022），Nature Geoscience（2023），Nature Communications（2022），Nature（2021）。撞击玻璃珠下限为 0，画在刻度起点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A1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68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厅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球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正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825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土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09600" y="547688"/>
            <a:ext cx="109728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5" name="Text 3"/>
          <p:cNvSpPr/>
          <p:nvPr/>
        </p:nvSpPr>
        <p:spPr>
          <a:xfrm>
            <a:off x="609600" y="649014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末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普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座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球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带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土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015663" y="6405563"/>
            <a:ext cx="561975" cy="257175"/>
          </a:xfrm>
          <a:prstGeom prst="rect">
            <a:avLst/>
          </a:prstGeom>
          <a:noFill/>
          <a:ln w="9525">
            <a:solidFill>
              <a:srgbClr val="403628"/>
            </a:solidFill>
            <a:prstDash val="solid"/>
          </a:ln>
        </p:spPr>
      </p:sp>
      <p:sp>
        <p:nvSpPr>
          <p:cNvPr id="7" name="pptwise-slidenum-s0007"/>
          <p:cNvSpPr/>
          <p:nvPr/>
        </p:nvSpPr>
        <p:spPr>
          <a:xfrm>
            <a:off x="10401300" y="6453011"/>
            <a:ext cx="1790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dirty="0">
                <a:solidFill>
                  <a:srgbClr val="C2B394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8</a:t>
            </a:fld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9600" y="1067758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显微镜下：玻璃珠和三种新矿物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svg2pptx-gradient-s0007-0000"/>
          <p:cNvSpPr/>
          <p:nvPr/>
        </p:nvSpPr>
        <p:spPr>
          <a:xfrm>
            <a:off x="628650" y="1333500"/>
            <a:ext cx="3619500" cy="3619500"/>
          </a:xfrm>
          <a:prstGeom prst="ellipse">
            <a:avLst/>
          </a:prstGeom>
          <a:gradFill rotWithShape="1">
            <a:gsLst>
              <a:gs pos="0">
                <a:srgbClr val="E7D0AC">
                  <a:alpha val="16000"/>
                </a:srgbClr>
              </a:gs>
              <a:gs pos="70711">
                <a:srgbClr val="E7D0AC">
                  <a:alpha val="0"/>
                </a:srgbClr>
              </a:gs>
              <a:gs pos="100000">
                <a:srgbClr val="E7D0A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rcRect l="16667" r="16667" t="0" b="0"/>
          <a:stretch/>
        </p:blipFill>
        <p:spPr>
          <a:xfrm>
            <a:off x="1104900" y="1809750"/>
            <a:ext cx="2667000" cy="2667000"/>
          </a:xfrm>
          <a:prstGeom prst="ellipse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1009650" y="1714500"/>
            <a:ext cx="2857500" cy="2857500"/>
          </a:xfrm>
          <a:prstGeom prst="ellipse">
            <a:avLst/>
          </a:prstGeom>
          <a:noFill/>
          <a:ln w="9525">
            <a:solidFill>
              <a:srgbClr val="403628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009650" y="1714500"/>
            <a:ext cx="2857500" cy="2857500"/>
          </a:xfrm>
          <a:prstGeom prst="ellipse">
            <a:avLst/>
          </a:prstGeom>
          <a:noFill/>
          <a:ln w="19050">
            <a:solidFill>
              <a:srgbClr val="BE7A28">
                <a:alpha val="70000"/>
              </a:srgbClr>
            </a:solidFill>
            <a:prstDash val="sysDot"/>
          </a:ln>
        </p:spPr>
      </p:sp>
      <p:sp>
        <p:nvSpPr>
          <p:cNvPr id="13" name="Text 10"/>
          <p:cNvSpPr/>
          <p:nvPr/>
        </p:nvSpPr>
        <p:spPr>
          <a:xfrm>
            <a:off x="0" y="4741132"/>
            <a:ext cx="48768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撞击玻璃珠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svg2pptx-gradient-s0007-0001"/>
          <p:cNvSpPr/>
          <p:nvPr/>
        </p:nvSpPr>
        <p:spPr>
          <a:xfrm>
            <a:off x="4286250" y="1333500"/>
            <a:ext cx="3619500" cy="3619500"/>
          </a:xfrm>
          <a:prstGeom prst="ellipse">
            <a:avLst/>
          </a:prstGeom>
          <a:gradFill rotWithShape="1">
            <a:gsLst>
              <a:gs pos="0">
                <a:srgbClr val="E7D0AC">
                  <a:alpha val="16000"/>
                </a:srgbClr>
              </a:gs>
              <a:gs pos="70711">
                <a:srgbClr val="E7D0AC">
                  <a:alpha val="0"/>
                </a:srgbClr>
              </a:gs>
              <a:gs pos="100000">
                <a:srgbClr val="E7D0A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rcRect l="16667" r="16667" t="0" b="0"/>
          <a:stretch/>
        </p:blipFill>
        <p:spPr>
          <a:xfrm>
            <a:off x="4762500" y="1809750"/>
            <a:ext cx="2667000" cy="2667000"/>
          </a:xfrm>
          <a:prstGeom prst="ellipse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4667250" y="1714500"/>
            <a:ext cx="2857500" cy="2857500"/>
          </a:xfrm>
          <a:prstGeom prst="ellipse">
            <a:avLst/>
          </a:prstGeom>
          <a:noFill/>
          <a:ln w="9525">
            <a:solidFill>
              <a:srgbClr val="403628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4667250" y="1714500"/>
            <a:ext cx="2857500" cy="2857500"/>
          </a:xfrm>
          <a:prstGeom prst="ellipse">
            <a:avLst/>
          </a:prstGeom>
          <a:noFill/>
          <a:ln w="19050">
            <a:solidFill>
              <a:srgbClr val="BE7A28">
                <a:alpha val="70000"/>
              </a:srgbClr>
            </a:solidFill>
            <a:prstDash val="sysDot"/>
          </a:ln>
        </p:spPr>
      </p:sp>
      <p:sp>
        <p:nvSpPr>
          <p:cNvPr id="18" name="Text 14"/>
          <p:cNvSpPr/>
          <p:nvPr/>
        </p:nvSpPr>
        <p:spPr>
          <a:xfrm>
            <a:off x="0" y="4741132"/>
            <a:ext cx="12192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" dirty="0">
                <a:solidFill>
                  <a:srgbClr val="DC9F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火山玻璃珠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9" name="svg2pptx-gradient-s0007-0002"/>
          <p:cNvSpPr/>
          <p:nvPr/>
        </p:nvSpPr>
        <p:spPr>
          <a:xfrm>
            <a:off x="7943850" y="1333500"/>
            <a:ext cx="3619500" cy="3619500"/>
          </a:xfrm>
          <a:prstGeom prst="ellipse">
            <a:avLst/>
          </a:prstGeom>
          <a:gradFill rotWithShape="1">
            <a:gsLst>
              <a:gs pos="0">
                <a:srgbClr val="E7D0AC">
                  <a:alpha val="16000"/>
                </a:srgbClr>
              </a:gs>
              <a:gs pos="70711">
                <a:srgbClr val="E7D0AC">
                  <a:alpha val="0"/>
                </a:srgbClr>
              </a:gs>
              <a:gs pos="100000">
                <a:srgbClr val="E7D0A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rcRect l="16667" r="16667" t="0" b="0"/>
          <a:stretch/>
        </p:blipFill>
        <p:spPr>
          <a:xfrm>
            <a:off x="8420100" y="1809750"/>
            <a:ext cx="2667000" cy="2667000"/>
          </a:xfrm>
          <a:prstGeom prst="ellipse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8324850" y="1714500"/>
            <a:ext cx="2857500" cy="2857500"/>
          </a:xfrm>
          <a:prstGeom prst="ellipse">
            <a:avLst/>
          </a:prstGeom>
          <a:noFill/>
          <a:ln w="9525">
            <a:solidFill>
              <a:srgbClr val="403628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8324850" y="1714500"/>
            <a:ext cx="2857500" cy="2857500"/>
          </a:xfrm>
          <a:prstGeom prst="ellipse">
            <a:avLst/>
          </a:prstGeom>
          <a:noFill/>
          <a:ln w="19050">
            <a:solidFill>
              <a:srgbClr val="BE7A28">
                <a:alpha val="70000"/>
              </a:srgbClr>
            </a:solidFill>
            <a:prstDash val="sysDot"/>
          </a:ln>
        </p:spPr>
      </p:sp>
      <p:sp>
        <p:nvSpPr>
          <p:cNvPr id="23" name="Text 18"/>
          <p:cNvSpPr/>
          <p:nvPr/>
        </p:nvSpPr>
        <p:spPr>
          <a:xfrm>
            <a:off x="7315200" y="4741132"/>
            <a:ext cx="48768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嫦娥石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4" name="Text 19"/>
          <p:cNvSpPr/>
          <p:nvPr/>
        </p:nvSpPr>
        <p:spPr>
          <a:xfrm>
            <a:off x="0" y="5081525"/>
            <a:ext cx="4876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 1 克月壤里挑出 117 颗，测了 32 颗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0"/>
          <p:cNvSpPr/>
          <p:nvPr/>
        </p:nvSpPr>
        <p:spPr>
          <a:xfrm>
            <a:off x="0" y="5081525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 3000 颗玻璃珠里有 3 颗是火山喷出的，约 1.2 亿年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1"/>
          <p:cNvSpPr/>
          <p:nvPr/>
        </p:nvSpPr>
        <p:spPr>
          <a:xfrm>
            <a:off x="7315200" y="5081525"/>
            <a:ext cx="4876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 10 微米的单晶，一种含钇的磷酸盐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2"/>
          <p:cNvSpPr/>
          <p:nvPr/>
        </p:nvSpPr>
        <p:spPr>
          <a:xfrm>
            <a:off x="0" y="5653566"/>
            <a:ext cx="12192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2026 年又批准镁嫦娥石、铈嫦娥石，从嫦娥五号样品里一共认出 </a:t>
            </a:r>
            <a:pPr algn="ctr" indent="0" marL="0">
              <a:buNone/>
            </a:pPr>
            <a:r>
              <a:rPr lang="en-US" sz="1200" dirty="0">
                <a:solidFill>
                  <a:srgbClr val="BE7A2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 种新矿物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8" name="Text 23"/>
          <p:cNvSpPr/>
          <p:nvPr/>
        </p:nvSpPr>
        <p:spPr>
          <a:xfrm>
            <a:off x="609600" y="601389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来源：Nature Geoscience（2023），Science（2024），国家航天局（2022-09、2026-09），国际矿物学协会新矿物通讯。三张显微图均为 AI 生成示意，非样品实拍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A12"/>
          </a:solidFill>
          <a:ln/>
        </p:spPr>
      </p:sp>
      <p:sp>
        <p:nvSpPr>
          <p:cNvPr id="3" name="svg2pptx-gradient-s0008-0000"/>
          <p:cNvSpPr/>
          <p:nvPr/>
        </p:nvSpPr>
        <p:spPr>
          <a:xfrm>
            <a:off x="5143500" y="190500"/>
            <a:ext cx="6858000" cy="6858000"/>
          </a:xfrm>
          <a:prstGeom prst="ellipse">
            <a:avLst/>
          </a:prstGeom>
          <a:gradFill rotWithShape="1">
            <a:gsLst>
              <a:gs pos="0">
                <a:srgbClr val="E7D0AC">
                  <a:alpha val="16000"/>
                </a:srgbClr>
              </a:gs>
              <a:gs pos="70711">
                <a:srgbClr val="E7D0AC">
                  <a:alpha val="0"/>
                </a:srgbClr>
              </a:gs>
              <a:gs pos="100000">
                <a:srgbClr val="E7D0A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</p:sp>
      <p:sp>
        <p:nvSpPr>
          <p:cNvPr id="4" name="Text 2"/>
          <p:cNvSpPr/>
          <p:nvPr/>
        </p:nvSpPr>
        <p:spPr>
          <a:xfrm>
            <a:off x="609600" y="3468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</a:t>
            </a:r>
            <a:pPr algn="l" indent="0" marL="0">
              <a:buNone/>
            </a:pPr>
            <a:r>
              <a:rPr lang="en-US" sz="825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厅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09600" y="547688"/>
            <a:ext cx="109728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6" name="Text 4"/>
          <p:cNvSpPr/>
          <p:nvPr/>
        </p:nvSpPr>
        <p:spPr>
          <a:xfrm>
            <a:off x="609600" y="2414887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75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1050" spc="75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1050" spc="75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</a:t>
            </a:r>
            <a:pPr algn="l" indent="0" marL="0">
              <a:buNone/>
            </a:pPr>
            <a:r>
              <a:rPr lang="en-US" sz="105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厅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9600" y="2822625"/>
            <a:ext cx="11582400" cy="777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51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月球背面的土</a:t>
            </a:r>
            <a:endParaRPr lang="en-US" sz="51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09600" y="3955733"/>
            <a:ext cx="1143000" cy="13335"/>
          </a:xfrm>
          <a:prstGeom prst="rect">
            <a:avLst/>
          </a:prstGeom>
          <a:solidFill>
            <a:srgbClr val="BE7A28"/>
          </a:solidFill>
          <a:ln/>
        </p:spPr>
      </p:sp>
      <p:sp>
        <p:nvSpPr>
          <p:cNvPr id="9" name="Text 7"/>
          <p:cNvSpPr/>
          <p:nvPr/>
        </p:nvSpPr>
        <p:spPr>
          <a:xfrm>
            <a:off x="609600" y="4196785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嫦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娥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号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南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极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–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艾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特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肯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盆</a:t>
            </a:r>
            <a:pPr algn="l" indent="0" marL="0">
              <a:buNone/>
            </a:pPr>
            <a:r>
              <a:rPr lang="en-US" sz="120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11015663" y="6405563"/>
            <a:ext cx="561975" cy="257175"/>
          </a:xfrm>
          <a:prstGeom prst="rect">
            <a:avLst/>
          </a:prstGeom>
          <a:noFill/>
          <a:ln w="9525">
            <a:solidFill>
              <a:srgbClr val="403628"/>
            </a:solidFill>
            <a:prstDash val="solid"/>
          </a:ln>
        </p:spPr>
      </p:sp>
      <p:sp>
        <p:nvSpPr>
          <p:cNvPr id="11" name="pptwise-slidenum-s0008"/>
          <p:cNvSpPr/>
          <p:nvPr/>
        </p:nvSpPr>
        <p:spPr>
          <a:xfrm>
            <a:off x="10401300" y="6453011"/>
            <a:ext cx="1790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dirty="0">
                <a:solidFill>
                  <a:srgbClr val="C2B394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9</a:t>
            </a:fld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A1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68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厅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球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825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土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09600" y="547688"/>
            <a:ext cx="109728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5" name="Text 3"/>
          <p:cNvSpPr/>
          <p:nvPr/>
        </p:nvSpPr>
        <p:spPr>
          <a:xfrm>
            <a:off x="609600" y="649014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末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普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座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球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带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土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015663" y="6405563"/>
            <a:ext cx="561975" cy="257175"/>
          </a:xfrm>
          <a:prstGeom prst="rect">
            <a:avLst/>
          </a:prstGeom>
          <a:noFill/>
          <a:ln w="9525">
            <a:solidFill>
              <a:srgbClr val="403628"/>
            </a:solidFill>
            <a:prstDash val="solid"/>
          </a:ln>
        </p:spPr>
      </p:sp>
      <p:sp>
        <p:nvSpPr>
          <p:cNvPr id="7" name="pptwise-slidenum-s0009"/>
          <p:cNvSpPr/>
          <p:nvPr/>
        </p:nvSpPr>
        <p:spPr>
          <a:xfrm>
            <a:off x="10401300" y="6453011"/>
            <a:ext cx="1790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dirty="0">
                <a:solidFill>
                  <a:srgbClr val="C2B394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10</a:t>
            </a:fld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9600" y="1067758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约 28 亿年前，月球背面也喷发过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svg2pptx-gradient-s0009-0000"/>
          <p:cNvSpPr/>
          <p:nvPr/>
        </p:nvSpPr>
        <p:spPr>
          <a:xfrm>
            <a:off x="285750" y="1143000"/>
            <a:ext cx="5715000" cy="5715000"/>
          </a:xfrm>
          <a:prstGeom prst="ellipse">
            <a:avLst/>
          </a:prstGeom>
          <a:gradFill rotWithShape="1">
            <a:gsLst>
              <a:gs pos="0">
                <a:srgbClr val="E7D0AC">
                  <a:alpha val="20000"/>
                </a:srgbClr>
              </a:gs>
              <a:gs pos="70711">
                <a:srgbClr val="E7D0AC">
                  <a:alpha val="0"/>
                </a:srgbClr>
              </a:gs>
              <a:gs pos="100000">
                <a:srgbClr val="E7D0A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12500" b="12500"/>
          <a:stretch/>
        </p:blipFill>
        <p:spPr>
          <a:xfrm>
            <a:off x="1143000" y="1809750"/>
            <a:ext cx="4000500" cy="4000500"/>
          </a:xfrm>
          <a:prstGeom prst="ellipse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1104900" y="1771650"/>
            <a:ext cx="4076700" cy="4076700"/>
          </a:xfrm>
          <a:prstGeom prst="ellipse">
            <a:avLst/>
          </a:prstGeom>
          <a:noFill/>
          <a:ln w="9525">
            <a:solidFill>
              <a:srgbClr val="40362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0" y="5985315"/>
            <a:ext cx="6286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玄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武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岩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碎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屑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意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（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，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非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样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品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</a:t>
            </a:r>
            <a:pPr algn="ct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拍</a:t>
            </a:r>
            <a:pPr algn="ctr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）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6286500" y="1733550"/>
            <a:ext cx="5295900" cy="4476750"/>
          </a:xfrm>
          <a:prstGeom prst="rect">
            <a:avLst/>
          </a:prstGeom>
          <a:solidFill>
            <a:srgbClr val="2B241A"/>
          </a:solidFill>
          <a:ln/>
        </p:spPr>
      </p:sp>
      <p:sp>
        <p:nvSpPr>
          <p:cNvPr id="14" name="Shape 11"/>
          <p:cNvSpPr/>
          <p:nvPr/>
        </p:nvSpPr>
        <p:spPr>
          <a:xfrm>
            <a:off x="6286500" y="1733550"/>
            <a:ext cx="5295900" cy="19050"/>
          </a:xfrm>
          <a:prstGeom prst="rect">
            <a:avLst/>
          </a:prstGeom>
          <a:solidFill>
            <a:srgbClr val="BE7A28"/>
          </a:solidFill>
          <a:ln/>
        </p:spPr>
      </p:sp>
      <p:sp>
        <p:nvSpPr>
          <p:cNvPr id="15" name="Text 12"/>
          <p:cNvSpPr/>
          <p:nvPr/>
        </p:nvSpPr>
        <p:spPr>
          <a:xfrm>
            <a:off x="6534150" y="1947077"/>
            <a:ext cx="56578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300" kern="0" dirty="0">
                <a:solidFill>
                  <a:srgbClr val="C181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</a:t>
            </a:r>
            <a:pPr algn="l" indent="0" marL="0">
              <a:buNone/>
            </a:pPr>
            <a:r>
              <a:rPr lang="en-US" sz="825" b="1" spc="300" kern="0" dirty="0">
                <a:solidFill>
                  <a:srgbClr val="C181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品</a:t>
            </a:r>
            <a:pPr algn="l" indent="0" marL="0">
              <a:buNone/>
            </a:pPr>
            <a:r>
              <a:rPr lang="en-US" sz="825" b="1" spc="300" kern="0" dirty="0">
                <a:solidFill>
                  <a:srgbClr val="C181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b="1" dirty="0">
                <a:solidFill>
                  <a:srgbClr val="C181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6534150" y="2170692"/>
            <a:ext cx="565785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嫦娥六号主体玄武岩</a:t>
            </a:r>
            <a:endParaRPr lang="en-US" sz="19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6534150" y="2567139"/>
            <a:ext cx="56578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DC9F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约 28 亿年</a:t>
            </a:r>
            <a:endParaRPr lang="en-US" sz="11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6534150" y="2928875"/>
            <a:ext cx="56578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三篇论文：28.07、28.23、28.30 亿年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6534150" y="3157475"/>
            <a:ext cx="56578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当时的月球磁场：5 至 21 微特斯拉，比 20 亿年前强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6534150" y="3443288"/>
            <a:ext cx="48006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21" name="Text 18"/>
          <p:cNvSpPr/>
          <p:nvPr/>
        </p:nvSpPr>
        <p:spPr>
          <a:xfrm>
            <a:off x="6534150" y="3585377"/>
            <a:ext cx="56578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150" kern="0" dirty="0">
                <a:solidFill>
                  <a:srgbClr val="C181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它</a:t>
            </a:r>
            <a:pPr algn="l" indent="0" marL="0">
              <a:buNone/>
            </a:pPr>
            <a:r>
              <a:rPr lang="en-US" sz="825" b="1" spc="150" kern="0" dirty="0">
                <a:solidFill>
                  <a:srgbClr val="C181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让</a:t>
            </a:r>
            <a:pPr algn="l" indent="0" marL="0">
              <a:buNone/>
            </a:pPr>
            <a:r>
              <a:rPr lang="en-US" sz="825" b="1" spc="150" kern="0" dirty="0">
                <a:solidFill>
                  <a:srgbClr val="C181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</a:t>
            </a:r>
            <a:pPr algn="l" indent="0" marL="0">
              <a:buNone/>
            </a:pPr>
            <a:r>
              <a:rPr lang="en-US" sz="825" b="1" spc="150" kern="0" dirty="0">
                <a:solidFill>
                  <a:srgbClr val="C181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们</a:t>
            </a:r>
            <a:pPr algn="l" indent="0" marL="0">
              <a:buNone/>
            </a:pPr>
            <a:r>
              <a:rPr lang="en-US" sz="825" b="1" spc="150" kern="0" dirty="0">
                <a:solidFill>
                  <a:srgbClr val="C181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</a:t>
            </a:r>
            <a:pPr algn="l" indent="0" marL="0">
              <a:buNone/>
            </a:pPr>
            <a:r>
              <a:rPr lang="en-US" sz="825" b="1" dirty="0">
                <a:solidFill>
                  <a:srgbClr val="C181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道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6534150" y="3826732"/>
            <a:ext cx="56578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月背约 28 亿年前喷发过，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6534150" y="4150582"/>
            <a:ext cx="56578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那时月球的磁场减弱之后又回升过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6534150" y="5842440"/>
            <a:ext cx="565785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来源：Zhang 等（Nature，2024），Cui 等（Science，2024），Che 等（Science，2025），Cai 等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6534150" y="5985315"/>
            <a:ext cx="565785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（Nature，2024）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A1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68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厅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球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825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土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09600" y="547688"/>
            <a:ext cx="109728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5" name="Text 3"/>
          <p:cNvSpPr/>
          <p:nvPr/>
        </p:nvSpPr>
        <p:spPr>
          <a:xfrm>
            <a:off x="609600" y="649014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末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普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座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球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带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土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015663" y="6405563"/>
            <a:ext cx="561975" cy="257175"/>
          </a:xfrm>
          <a:prstGeom prst="rect">
            <a:avLst/>
          </a:prstGeom>
          <a:noFill/>
          <a:ln w="9525">
            <a:solidFill>
              <a:srgbClr val="403628"/>
            </a:solidFill>
            <a:prstDash val="solid"/>
          </a:ln>
        </p:spPr>
      </p:sp>
      <p:sp>
        <p:nvSpPr>
          <p:cNvPr id="7" name="pptwise-slidenum-s0010"/>
          <p:cNvSpPr/>
          <p:nvPr/>
        </p:nvSpPr>
        <p:spPr>
          <a:xfrm>
            <a:off x="10401300" y="6453011"/>
            <a:ext cx="1790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dirty="0">
                <a:solidFill>
                  <a:srgbClr val="C2B394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11</a:t>
            </a:fld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svg2pptx-gradient-s0010-0000"/>
          <p:cNvSpPr/>
          <p:nvPr/>
        </p:nvSpPr>
        <p:spPr>
          <a:xfrm>
            <a:off x="2476500" y="-381000"/>
            <a:ext cx="7239000" cy="7239000"/>
          </a:xfrm>
          <a:prstGeom prst="ellipse">
            <a:avLst/>
          </a:prstGeom>
          <a:gradFill rotWithShape="1">
            <a:gsLst>
              <a:gs pos="0">
                <a:srgbClr val="E7D0AC">
                  <a:alpha val="18000"/>
                </a:srgbClr>
              </a:gs>
              <a:gs pos="70711">
                <a:srgbClr val="E7D0AC">
                  <a:alpha val="0"/>
                </a:srgbClr>
              </a:gs>
              <a:gs pos="100000">
                <a:srgbClr val="E7D0A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</p:sp>
      <p:sp>
        <p:nvSpPr>
          <p:cNvPr id="9" name="Text 7"/>
          <p:cNvSpPr/>
          <p:nvPr/>
        </p:nvSpPr>
        <p:spPr>
          <a:xfrm>
            <a:off x="0" y="1452139"/>
            <a:ext cx="12192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spc="45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</a:t>
            </a:r>
            <a:pPr algn="ctr" indent="0" marL="0">
              <a:buNone/>
            </a:pPr>
            <a:r>
              <a:rPr lang="en-US" sz="900" b="1" spc="45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品</a:t>
            </a:r>
            <a:pPr algn="ctr" indent="0" marL="0">
              <a:buNone/>
            </a:pPr>
            <a:r>
              <a:rPr lang="en-US" sz="900" b="1" spc="45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ctr" indent="0" marL="0">
              <a:buNone/>
            </a:pPr>
            <a:r>
              <a:rPr lang="en-US" sz="900" b="1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0" y="1827338"/>
            <a:ext cx="12192000" cy="1943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0" dirty="0">
                <a:solidFill>
                  <a:srgbClr val="BE7A2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42.03</a:t>
            </a:r>
            <a:pPr algn="ctr" indent="0" marL="0">
              <a:buNone/>
            </a:pPr>
            <a:r>
              <a:rPr lang="en-US" sz="3900" dirty="0">
                <a:solidFill>
                  <a:srgbClr val="BE7A2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 亿年</a:t>
            </a:r>
            <a:endParaRPr lang="en-US" sz="127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524500" y="3995738"/>
            <a:ext cx="11430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4672312"/>
            <a:ext cx="12192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目前只有这一块作证据，说明月背约 42 亿年前已有火山活动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0" y="4255357"/>
            <a:ext cx="12192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一块高铝玄武岩碎屑，返回样品里最老的玄武岩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0" y="5756715"/>
            <a:ext cx="121920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来源：Zhang 等（Nature，2024）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A1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68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厅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球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825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土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09600" y="547688"/>
            <a:ext cx="109728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5" name="Text 3"/>
          <p:cNvSpPr/>
          <p:nvPr/>
        </p:nvSpPr>
        <p:spPr>
          <a:xfrm>
            <a:off x="609600" y="649014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末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普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座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球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带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土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015663" y="6405563"/>
            <a:ext cx="561975" cy="257175"/>
          </a:xfrm>
          <a:prstGeom prst="rect">
            <a:avLst/>
          </a:prstGeom>
          <a:noFill/>
          <a:ln w="9525">
            <a:solidFill>
              <a:srgbClr val="403628"/>
            </a:solidFill>
            <a:prstDash val="solid"/>
          </a:ln>
        </p:spPr>
      </p:sp>
      <p:sp>
        <p:nvSpPr>
          <p:cNvPr id="7" name="pptwise-slidenum-s0011"/>
          <p:cNvSpPr/>
          <p:nvPr/>
        </p:nvSpPr>
        <p:spPr>
          <a:xfrm>
            <a:off x="10401300" y="6453011"/>
            <a:ext cx="1790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dirty="0">
                <a:solidFill>
                  <a:srgbClr val="C2B394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12</a:t>
            </a:fld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9600" y="1067758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月背的月幔可能更干，也更「还原」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2812982" y="1962150"/>
            <a:ext cx="0" cy="1771650"/>
          </a:xfrm>
          <a:prstGeom prst="line">
            <a:avLst/>
          </a:prstGeom>
          <a:noFill/>
          <a:ln w="9525">
            <a:solidFill>
              <a:srgbClr val="403628"/>
            </a:solidFill>
            <a:prstDash val="sysDot"/>
          </a:ln>
        </p:spPr>
      </p:sp>
      <p:sp>
        <p:nvSpPr>
          <p:cNvPr id="10" name="Text 8"/>
          <p:cNvSpPr/>
          <p:nvPr/>
        </p:nvSpPr>
        <p:spPr>
          <a:xfrm>
            <a:off x="0" y="3823502"/>
            <a:ext cx="5625963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829232" y="1962150"/>
            <a:ext cx="0" cy="1771650"/>
          </a:xfrm>
          <a:prstGeom prst="line">
            <a:avLst/>
          </a:prstGeom>
          <a:noFill/>
          <a:ln w="9525">
            <a:solidFill>
              <a:srgbClr val="403628"/>
            </a:solidFill>
            <a:prstDash val="sysDot"/>
          </a:ln>
        </p:spPr>
      </p:sp>
      <p:sp>
        <p:nvSpPr>
          <p:cNvPr id="12" name="Text 10"/>
          <p:cNvSpPr/>
          <p:nvPr/>
        </p:nvSpPr>
        <p:spPr>
          <a:xfrm>
            <a:off x="0" y="3823502"/>
            <a:ext cx="11658463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845482" y="1962150"/>
            <a:ext cx="0" cy="1771650"/>
          </a:xfrm>
          <a:prstGeom prst="line">
            <a:avLst/>
          </a:prstGeom>
          <a:noFill/>
          <a:ln w="9525">
            <a:solidFill>
              <a:srgbClr val="403628"/>
            </a:solidFill>
            <a:prstDash val="sysDot"/>
          </a:ln>
        </p:spPr>
      </p:sp>
      <p:sp>
        <p:nvSpPr>
          <p:cNvPr id="14" name="Text 12"/>
          <p:cNvSpPr/>
          <p:nvPr/>
        </p:nvSpPr>
        <p:spPr>
          <a:xfrm>
            <a:off x="5498963" y="3823502"/>
            <a:ext cx="6693037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100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0" y="4014002"/>
            <a:ext cx="109537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月幔源区含水，微克每克（对数刻度）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812982" y="2038350"/>
            <a:ext cx="531135" cy="1619250"/>
          </a:xfrm>
          <a:prstGeom prst="rect">
            <a:avLst/>
          </a:prstGeom>
          <a:solidFill>
            <a:srgbClr val="BE7A28">
              <a:alpha val="12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609600" y="21192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月球正面样品，总体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2812982" y="2143125"/>
            <a:ext cx="6940482" cy="95250"/>
          </a:xfrm>
          <a:prstGeom prst="roundRect">
            <a:avLst>
              <a:gd name="adj" fmla="val 50000"/>
            </a:avLst>
          </a:prstGeom>
          <a:solidFill>
            <a:srgbClr val="C2B394"/>
          </a:solidFill>
          <a:ln/>
        </p:spPr>
      </p:sp>
      <p:sp>
        <p:nvSpPr>
          <p:cNvPr id="19" name="Text 17"/>
          <p:cNvSpPr/>
          <p:nvPr/>
        </p:nvSpPr>
        <p:spPr>
          <a:xfrm>
            <a:off x="9867763" y="2109725"/>
            <a:ext cx="2324237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 至 200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09600" y="26907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嫦娥五号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2812982" y="2714625"/>
            <a:ext cx="2108268" cy="95250"/>
          </a:xfrm>
          <a:prstGeom prst="roundRect">
            <a:avLst>
              <a:gd name="adj" fmla="val 50000"/>
            </a:avLst>
          </a:prstGeom>
          <a:solidFill>
            <a:srgbClr val="C2B394"/>
          </a:solidFill>
          <a:ln/>
        </p:spPr>
      </p:sp>
      <p:sp>
        <p:nvSpPr>
          <p:cNvPr id="22" name="Text 20"/>
          <p:cNvSpPr/>
          <p:nvPr/>
        </p:nvSpPr>
        <p:spPr>
          <a:xfrm>
            <a:off x="5035550" y="2681225"/>
            <a:ext cx="71564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 至 5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09600" y="32622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嫦娥六号（背面）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2812982" y="3286125"/>
            <a:ext cx="531135" cy="95250"/>
          </a:xfrm>
          <a:prstGeom prst="roundRect">
            <a:avLst>
              <a:gd name="adj" fmla="val 50000"/>
            </a:avLst>
          </a:prstGeom>
          <a:solidFill>
            <a:srgbClr val="BE7A28"/>
          </a:solidFill>
          <a:ln/>
        </p:spPr>
      </p:sp>
      <p:sp>
        <p:nvSpPr>
          <p:cNvPr id="25" name="Text 23"/>
          <p:cNvSpPr/>
          <p:nvPr/>
        </p:nvSpPr>
        <p:spPr>
          <a:xfrm>
            <a:off x="3458417" y="3252725"/>
            <a:ext cx="8733583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 至 1.5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09600" y="438620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铜色竖带是嫦娥六号的范围，落在正面范围的最低端，和嫦娥五号的估计有重叠。论文的说法是「可能更干」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609600" y="4757738"/>
            <a:ext cx="109728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28" name="Text 26"/>
          <p:cNvSpPr/>
          <p:nvPr/>
        </p:nvSpPr>
        <p:spPr>
          <a:xfrm>
            <a:off x="609600" y="494745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氧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逸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Δ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正</a:t>
            </a:r>
            <a:pPr algn="l" indent="0" marL="0">
              <a:buNone/>
            </a:pPr>
            <a:r>
              <a:rPr lang="en-US" sz="825" b="1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09600" y="5174343"/>
            <a:ext cx="1158240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7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−0.80 ± 0.64</a:t>
            </a:r>
            <a:endParaRPr lang="en-US" sz="27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3467100" y="5328814"/>
            <a:ext cx="8724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阿波罗与嫦娥五号玄武岩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6134100" y="4947452"/>
            <a:ext cx="60579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氧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逸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Δ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</a:t>
            </a:r>
            <a:pPr algn="l" indent="0" marL="0">
              <a:buNone/>
            </a:pPr>
            <a:r>
              <a:rPr lang="en-US" sz="825" b="1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6134100" y="5174343"/>
            <a:ext cx="605790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700" dirty="0">
                <a:solidFill>
                  <a:srgbClr val="BE7A2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−1.93 ± 0.58</a:t>
            </a:r>
            <a:endParaRPr lang="en-US" sz="27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8991600" y="5328814"/>
            <a:ext cx="3200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嫦娥六号，23 块玄武岩碎屑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609600" y="57098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「更还原」指岩浆形成时可用的氧更少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609600" y="603294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来源：He 等（Nature，2025），Zhang 等（Nature Communications，2025），Hu 等（Nature，2021）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A12"/>
          </a:solidFill>
          <a:ln/>
        </p:spPr>
      </p:sp>
      <p:sp>
        <p:nvSpPr>
          <p:cNvPr id="3" name="svg2pptx-gradient-s0012-0000"/>
          <p:cNvSpPr/>
          <p:nvPr/>
        </p:nvSpPr>
        <p:spPr>
          <a:xfrm>
            <a:off x="5143500" y="190500"/>
            <a:ext cx="6858000" cy="6858000"/>
          </a:xfrm>
          <a:prstGeom prst="ellipse">
            <a:avLst/>
          </a:prstGeom>
          <a:gradFill rotWithShape="1">
            <a:gsLst>
              <a:gs pos="0">
                <a:srgbClr val="E7D0AC">
                  <a:alpha val="16000"/>
                </a:srgbClr>
              </a:gs>
              <a:gs pos="70711">
                <a:srgbClr val="E7D0AC">
                  <a:alpha val="0"/>
                </a:srgbClr>
              </a:gs>
              <a:gs pos="100000">
                <a:srgbClr val="E7D0A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</p:sp>
      <p:sp>
        <p:nvSpPr>
          <p:cNvPr id="4" name="Text 2"/>
          <p:cNvSpPr/>
          <p:nvPr/>
        </p:nvSpPr>
        <p:spPr>
          <a:xfrm>
            <a:off x="609600" y="3468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</a:t>
            </a:r>
            <a:pPr algn="l" indent="0" marL="0">
              <a:buNone/>
            </a:pPr>
            <a:r>
              <a:rPr lang="en-US" sz="825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厅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09600" y="547688"/>
            <a:ext cx="109728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6" name="Text 4"/>
          <p:cNvSpPr/>
          <p:nvPr/>
        </p:nvSpPr>
        <p:spPr>
          <a:xfrm>
            <a:off x="609600" y="2414887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75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1050" spc="75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</a:t>
            </a:r>
            <a:pPr algn="l" indent="0" marL="0">
              <a:buNone/>
            </a:pPr>
            <a:r>
              <a:rPr lang="en-US" sz="1050" spc="75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</a:t>
            </a:r>
            <a:pPr algn="l" indent="0" marL="0">
              <a:buNone/>
            </a:pPr>
            <a:r>
              <a:rPr lang="en-US" sz="105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厅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9600" y="2822625"/>
            <a:ext cx="11582400" cy="777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51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土的去向，和留下的问题</a:t>
            </a:r>
            <a:endParaRPr lang="en-US" sz="51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09600" y="3955733"/>
            <a:ext cx="1143000" cy="13335"/>
          </a:xfrm>
          <a:prstGeom prst="rect">
            <a:avLst/>
          </a:prstGeom>
          <a:solidFill>
            <a:srgbClr val="BE7A28"/>
          </a:solidFill>
          <a:ln/>
        </p:spPr>
      </p:sp>
      <p:sp>
        <p:nvSpPr>
          <p:cNvPr id="9" name="Text 7"/>
          <p:cNvSpPr/>
          <p:nvPr/>
        </p:nvSpPr>
        <p:spPr>
          <a:xfrm>
            <a:off x="609600" y="4196785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样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品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去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哪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里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还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什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么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道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次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看</a:t>
            </a:r>
            <a:pPr algn="l" indent="0" marL="0">
              <a:buNone/>
            </a:pPr>
            <a:r>
              <a:rPr lang="en-US" sz="1200" spc="15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什</a:t>
            </a:r>
            <a:pPr algn="l" indent="0" marL="0">
              <a:buNone/>
            </a:pPr>
            <a:r>
              <a:rPr lang="en-US" sz="120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么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11015663" y="6405563"/>
            <a:ext cx="561975" cy="257175"/>
          </a:xfrm>
          <a:prstGeom prst="rect">
            <a:avLst/>
          </a:prstGeom>
          <a:noFill/>
          <a:ln w="9525">
            <a:solidFill>
              <a:srgbClr val="403628"/>
            </a:solidFill>
            <a:prstDash val="solid"/>
          </a:ln>
        </p:spPr>
      </p:sp>
      <p:sp>
        <p:nvSpPr>
          <p:cNvPr id="11" name="pptwise-slidenum-s0012"/>
          <p:cNvSpPr/>
          <p:nvPr/>
        </p:nvSpPr>
        <p:spPr>
          <a:xfrm>
            <a:off x="10401300" y="6453011"/>
            <a:ext cx="1790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dirty="0">
                <a:solidFill>
                  <a:srgbClr val="C2B394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13</a:t>
            </a:fld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A1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68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厅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去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向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和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</a:t>
            </a:r>
            <a:pPr algn="l" indent="0" marL="0">
              <a:buNone/>
            </a:pPr>
            <a:r>
              <a:rPr lang="en-US" sz="825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09600" y="547688"/>
            <a:ext cx="109728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5" name="Text 3"/>
          <p:cNvSpPr/>
          <p:nvPr/>
        </p:nvSpPr>
        <p:spPr>
          <a:xfrm>
            <a:off x="609600" y="649014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末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普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座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球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带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土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015663" y="6405563"/>
            <a:ext cx="561975" cy="257175"/>
          </a:xfrm>
          <a:prstGeom prst="rect">
            <a:avLst/>
          </a:prstGeom>
          <a:noFill/>
          <a:ln w="9525">
            <a:solidFill>
              <a:srgbClr val="403628"/>
            </a:solidFill>
            <a:prstDash val="solid"/>
          </a:ln>
        </p:spPr>
      </p:sp>
      <p:sp>
        <p:nvSpPr>
          <p:cNvPr id="7" name="pptwise-slidenum-s0013"/>
          <p:cNvSpPr/>
          <p:nvPr/>
        </p:nvSpPr>
        <p:spPr>
          <a:xfrm>
            <a:off x="10401300" y="6453011"/>
            <a:ext cx="1790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dirty="0">
                <a:solidFill>
                  <a:srgbClr val="C2B394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14</a:t>
            </a:fld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9600" y="1067758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2020 到 2026 年：两次任务，一串论文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23900" y="3613785"/>
            <a:ext cx="10744200" cy="11430"/>
          </a:xfrm>
          <a:prstGeom prst="rect">
            <a:avLst/>
          </a:prstGeom>
          <a:solidFill>
            <a:srgbClr val="C2B394"/>
          </a:solidFill>
          <a:ln/>
        </p:spPr>
      </p:sp>
      <p:sp>
        <p:nvSpPr>
          <p:cNvPr id="10" name="Shape 8"/>
          <p:cNvSpPr/>
          <p:nvPr/>
        </p:nvSpPr>
        <p:spPr>
          <a:xfrm>
            <a:off x="1071562" y="3562350"/>
            <a:ext cx="9525" cy="114300"/>
          </a:xfrm>
          <a:prstGeom prst="rect">
            <a:avLst/>
          </a:prstGeom>
          <a:solidFill>
            <a:srgbClr val="C2B394"/>
          </a:solidFill>
          <a:ln/>
        </p:spPr>
      </p:sp>
      <p:sp>
        <p:nvSpPr>
          <p:cNvPr id="11" name="Text 9"/>
          <p:cNvSpPr/>
          <p:nvPr/>
        </p:nvSpPr>
        <p:spPr>
          <a:xfrm>
            <a:off x="0" y="3747302"/>
            <a:ext cx="21526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2021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014662" y="3562350"/>
            <a:ext cx="9525" cy="114300"/>
          </a:xfrm>
          <a:prstGeom prst="rect">
            <a:avLst/>
          </a:prstGeom>
          <a:solidFill>
            <a:srgbClr val="C2B394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3747302"/>
            <a:ext cx="60388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2022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4957762" y="3562350"/>
            <a:ext cx="9525" cy="114300"/>
          </a:xfrm>
          <a:prstGeom prst="rect">
            <a:avLst/>
          </a:prstGeom>
          <a:solidFill>
            <a:srgbClr val="C2B394"/>
          </a:solidFill>
          <a:ln/>
        </p:spPr>
      </p:sp>
      <p:sp>
        <p:nvSpPr>
          <p:cNvPr id="15" name="Text 13"/>
          <p:cNvSpPr/>
          <p:nvPr/>
        </p:nvSpPr>
        <p:spPr>
          <a:xfrm>
            <a:off x="0" y="3747302"/>
            <a:ext cx="99250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900862" y="3562350"/>
            <a:ext cx="9525" cy="114300"/>
          </a:xfrm>
          <a:prstGeom prst="rect">
            <a:avLst/>
          </a:prstGeom>
          <a:solidFill>
            <a:srgbClr val="C2B394"/>
          </a:solidFill>
          <a:ln/>
        </p:spPr>
      </p:sp>
      <p:sp>
        <p:nvSpPr>
          <p:cNvPr id="17" name="Text 15"/>
          <p:cNvSpPr/>
          <p:nvPr/>
        </p:nvSpPr>
        <p:spPr>
          <a:xfrm>
            <a:off x="1619250" y="3747302"/>
            <a:ext cx="105727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8843962" y="3562350"/>
            <a:ext cx="9525" cy="114300"/>
          </a:xfrm>
          <a:prstGeom prst="rect">
            <a:avLst/>
          </a:prstGeom>
          <a:solidFill>
            <a:srgbClr val="C2B394"/>
          </a:solidFill>
          <a:ln/>
        </p:spPr>
      </p:sp>
      <p:sp>
        <p:nvSpPr>
          <p:cNvPr id="19" name="Text 17"/>
          <p:cNvSpPr/>
          <p:nvPr/>
        </p:nvSpPr>
        <p:spPr>
          <a:xfrm>
            <a:off x="5505450" y="3747302"/>
            <a:ext cx="66865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10787062" y="3562350"/>
            <a:ext cx="9525" cy="114300"/>
          </a:xfrm>
          <a:prstGeom prst="rect">
            <a:avLst/>
          </a:prstGeom>
          <a:solidFill>
            <a:srgbClr val="C2B394"/>
          </a:solidFill>
          <a:ln/>
        </p:spPr>
      </p:sp>
      <p:sp>
        <p:nvSpPr>
          <p:cNvPr id="21" name="Text 19"/>
          <p:cNvSpPr/>
          <p:nvPr/>
        </p:nvSpPr>
        <p:spPr>
          <a:xfrm>
            <a:off x="9391650" y="3747302"/>
            <a:ext cx="28003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909638" y="2895600"/>
            <a:ext cx="9525" cy="495300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23" name="Shape 21"/>
          <p:cNvSpPr/>
          <p:nvPr/>
        </p:nvSpPr>
        <p:spPr>
          <a:xfrm>
            <a:off x="800100" y="3505200"/>
            <a:ext cx="228600" cy="228600"/>
          </a:xfrm>
          <a:prstGeom prst="ellipse">
            <a:avLst/>
          </a:prstGeom>
          <a:solidFill>
            <a:srgbClr val="BE7A28"/>
          </a:solidFill>
          <a:ln/>
        </p:spPr>
      </p:sp>
      <p:sp>
        <p:nvSpPr>
          <p:cNvPr id="24" name="Shape 22"/>
          <p:cNvSpPr/>
          <p:nvPr/>
        </p:nvSpPr>
        <p:spPr>
          <a:xfrm>
            <a:off x="704850" y="3409950"/>
            <a:ext cx="419100" cy="419100"/>
          </a:xfrm>
          <a:prstGeom prst="ellipse">
            <a:avLst/>
          </a:prstGeom>
          <a:noFill/>
          <a:ln w="9525">
            <a:solidFill>
              <a:srgbClr val="BE7A28">
                <a:alpha val="6000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0" y="2270927"/>
            <a:ext cx="18288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spc="7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825" spc="7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825" spc="7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825" spc="7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825" spc="7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</a:t>
            </a:r>
            <a:pPr algn="ctr" indent="0" marL="0">
              <a:buNone/>
            </a:pPr>
            <a:r>
              <a:rPr lang="en-US" sz="825" spc="7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ctr" indent="0" marL="0">
              <a:buNone/>
            </a:pPr>
            <a:r>
              <a:rPr lang="en-US" sz="825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0" y="2453821"/>
            <a:ext cx="18288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350" dirty="0">
                <a:solidFill>
                  <a:srgbClr val="DC9F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嫦娥五号返回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0" y="2709077"/>
            <a:ext cx="18288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 1,731 克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2528887" y="3848100"/>
            <a:ext cx="9525" cy="266700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29" name="Shape 27"/>
          <p:cNvSpPr/>
          <p:nvPr/>
        </p:nvSpPr>
        <p:spPr>
          <a:xfrm>
            <a:off x="2486025" y="3571875"/>
            <a:ext cx="95250" cy="95250"/>
          </a:xfrm>
          <a:prstGeom prst="ellipse">
            <a:avLst/>
          </a:prstGeom>
          <a:solidFill>
            <a:srgbClr val="F4ECD8"/>
          </a:solidFill>
          <a:ln/>
        </p:spPr>
      </p:sp>
      <p:sp>
        <p:nvSpPr>
          <p:cNvPr id="30" name="Text 28"/>
          <p:cNvSpPr/>
          <p:nvPr/>
        </p:nvSpPr>
        <p:spPr>
          <a:xfrm>
            <a:off x="0" y="4175927"/>
            <a:ext cx="50673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ctr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0" y="4377216"/>
            <a:ext cx="5067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20 亿年玄武岩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0" y="4614077"/>
            <a:ext cx="50673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Science、Nature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4310063" y="2895600"/>
            <a:ext cx="9525" cy="495300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34" name="Shape 32"/>
          <p:cNvSpPr/>
          <p:nvPr/>
        </p:nvSpPr>
        <p:spPr>
          <a:xfrm>
            <a:off x="4267200" y="3571875"/>
            <a:ext cx="95250" cy="95250"/>
          </a:xfrm>
          <a:prstGeom prst="ellipse">
            <a:avLst/>
          </a:prstGeom>
          <a:solidFill>
            <a:srgbClr val="F4ECD8"/>
          </a:solidFill>
          <a:ln/>
        </p:spPr>
      </p:sp>
      <p:sp>
        <p:nvSpPr>
          <p:cNvPr id="35" name="Text 33"/>
          <p:cNvSpPr/>
          <p:nvPr/>
        </p:nvSpPr>
        <p:spPr>
          <a:xfrm>
            <a:off x="0" y="2270927"/>
            <a:ext cx="86296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0" y="2472216"/>
            <a:ext cx="86296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嫦娥石发布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0" y="2709077"/>
            <a:ext cx="86296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新矿物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5281613" y="3848100"/>
            <a:ext cx="9525" cy="266700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39" name="Shape 37"/>
          <p:cNvSpPr/>
          <p:nvPr/>
        </p:nvSpPr>
        <p:spPr>
          <a:xfrm>
            <a:off x="5238750" y="3571875"/>
            <a:ext cx="95250" cy="95250"/>
          </a:xfrm>
          <a:prstGeom prst="ellipse">
            <a:avLst/>
          </a:prstGeom>
          <a:solidFill>
            <a:srgbClr val="F4ECD8"/>
          </a:solidFill>
          <a:ln/>
        </p:spPr>
      </p:sp>
      <p:sp>
        <p:nvSpPr>
          <p:cNvPr id="40" name="Text 38"/>
          <p:cNvSpPr/>
          <p:nvPr/>
        </p:nvSpPr>
        <p:spPr>
          <a:xfrm>
            <a:off x="0" y="4175927"/>
            <a:ext cx="105727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0" y="4377216"/>
            <a:ext cx="105727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玻璃珠里的水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0" y="4614077"/>
            <a:ext cx="105727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Nature Geoscience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7710488" y="2895600"/>
            <a:ext cx="9525" cy="495300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44" name="Shape 42"/>
          <p:cNvSpPr/>
          <p:nvPr/>
        </p:nvSpPr>
        <p:spPr>
          <a:xfrm>
            <a:off x="7600950" y="3505200"/>
            <a:ext cx="228600" cy="228600"/>
          </a:xfrm>
          <a:prstGeom prst="ellipse">
            <a:avLst/>
          </a:prstGeom>
          <a:solidFill>
            <a:srgbClr val="BE7A28"/>
          </a:solidFill>
          <a:ln/>
        </p:spPr>
      </p:sp>
      <p:sp>
        <p:nvSpPr>
          <p:cNvPr id="45" name="Shape 43"/>
          <p:cNvSpPr/>
          <p:nvPr/>
        </p:nvSpPr>
        <p:spPr>
          <a:xfrm>
            <a:off x="7505700" y="3409950"/>
            <a:ext cx="419100" cy="419100"/>
          </a:xfrm>
          <a:prstGeom prst="ellipse">
            <a:avLst/>
          </a:prstGeom>
          <a:noFill/>
          <a:ln w="9525">
            <a:solidFill>
              <a:srgbClr val="BE7A28">
                <a:alpha val="60000"/>
              </a:srgbClr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3238500" y="2270927"/>
            <a:ext cx="89535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spc="7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825" spc="7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825" spc="7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825" spc="7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pPr algn="ctr" indent="0" marL="0">
              <a:buNone/>
            </a:pPr>
            <a:r>
              <a:rPr lang="en-US" sz="825" spc="7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</a:t>
            </a:r>
            <a:pPr algn="ctr" indent="0" marL="0">
              <a:buNone/>
            </a:pPr>
            <a:r>
              <a:rPr lang="en-US" sz="825" spc="7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825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3238500" y="2453821"/>
            <a:ext cx="89535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350" dirty="0">
                <a:solidFill>
                  <a:srgbClr val="DC9F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嫦娥六号返回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3238500" y="2709077"/>
            <a:ext cx="89535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1,935.3 克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8520112" y="3848100"/>
            <a:ext cx="9525" cy="266700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50" name="Shape 48"/>
          <p:cNvSpPr/>
          <p:nvPr/>
        </p:nvSpPr>
        <p:spPr>
          <a:xfrm>
            <a:off x="8477250" y="3571875"/>
            <a:ext cx="95250" cy="95250"/>
          </a:xfrm>
          <a:prstGeom prst="ellipse">
            <a:avLst/>
          </a:prstGeom>
          <a:solidFill>
            <a:srgbClr val="F4ECD8"/>
          </a:solidFill>
          <a:ln/>
        </p:spPr>
      </p:sp>
      <p:sp>
        <p:nvSpPr>
          <p:cNvPr id="51" name="Text 49"/>
          <p:cNvSpPr/>
          <p:nvPr/>
        </p:nvSpPr>
        <p:spPr>
          <a:xfrm>
            <a:off x="4857750" y="4175927"/>
            <a:ext cx="73342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ctr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4857750" y="4377216"/>
            <a:ext cx="73342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月背玄武岩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4857750" y="4614077"/>
            <a:ext cx="73342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Nature、Science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9329737" y="2895600"/>
            <a:ext cx="9525" cy="495300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55" name="Shape 53"/>
          <p:cNvSpPr/>
          <p:nvPr/>
        </p:nvSpPr>
        <p:spPr>
          <a:xfrm>
            <a:off x="9286875" y="3571875"/>
            <a:ext cx="95250" cy="95250"/>
          </a:xfrm>
          <a:prstGeom prst="ellipse">
            <a:avLst/>
          </a:prstGeom>
          <a:solidFill>
            <a:srgbClr val="F4ECD8"/>
          </a:solidFill>
          <a:ln/>
        </p:spPr>
      </p:sp>
      <p:sp>
        <p:nvSpPr>
          <p:cNvPr id="56" name="Text 54"/>
          <p:cNvSpPr/>
          <p:nvPr/>
        </p:nvSpPr>
        <p:spPr>
          <a:xfrm>
            <a:off x="6477000" y="2270927"/>
            <a:ext cx="5715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6477000" y="2472216"/>
            <a:ext cx="5715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月背月幔的水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6477000" y="2709077"/>
            <a:ext cx="5715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Nature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Shape 57"/>
          <p:cNvSpPr/>
          <p:nvPr/>
        </p:nvSpPr>
        <p:spPr>
          <a:xfrm>
            <a:off x="11272838" y="3848100"/>
            <a:ext cx="9525" cy="266700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60" name="Shape 58"/>
          <p:cNvSpPr/>
          <p:nvPr/>
        </p:nvSpPr>
        <p:spPr>
          <a:xfrm>
            <a:off x="11229975" y="3571875"/>
            <a:ext cx="95250" cy="95250"/>
          </a:xfrm>
          <a:prstGeom prst="ellipse">
            <a:avLst/>
          </a:prstGeom>
          <a:solidFill>
            <a:srgbClr val="F4ECD8"/>
          </a:solidFill>
          <a:ln/>
        </p:spPr>
      </p:sp>
      <p:sp>
        <p:nvSpPr>
          <p:cNvPr id="61" name="Text 59"/>
          <p:cNvSpPr/>
          <p:nvPr/>
        </p:nvSpPr>
        <p:spPr>
          <a:xfrm>
            <a:off x="10363200" y="4175927"/>
            <a:ext cx="18288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</a:t>
            </a:r>
            <a:pPr algn="ctr" indent="0" marL="0">
              <a:buNone/>
            </a:pPr>
            <a:r>
              <a:rPr lang="en-US" sz="825" spc="75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825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10363200" y="4377216"/>
            <a:ext cx="18288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两种新矿物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10363200" y="4614077"/>
            <a:ext cx="18288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共 3 种新矿物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Text 62"/>
          <p:cNvSpPr/>
          <p:nvPr/>
        </p:nvSpPr>
        <p:spPr>
          <a:xfrm>
            <a:off x="609600" y="5329716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月背样品返回不到 5 个月，第一批年龄结果就发表了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5" name="Text 63"/>
          <p:cNvSpPr/>
          <p:nvPr/>
        </p:nvSpPr>
        <p:spPr>
          <a:xfrm>
            <a:off x="609600" y="601389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论文按首次在线时间，只列今天讲到的。铜色大点为任务返回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A1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68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厅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去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向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和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</a:t>
            </a:r>
            <a:pPr algn="l" indent="0" marL="0">
              <a:buNone/>
            </a:pPr>
            <a:r>
              <a:rPr lang="en-US" sz="825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09600" y="547688"/>
            <a:ext cx="109728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5" name="Text 3"/>
          <p:cNvSpPr/>
          <p:nvPr/>
        </p:nvSpPr>
        <p:spPr>
          <a:xfrm>
            <a:off x="609600" y="649014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末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普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座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球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带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土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015663" y="6405563"/>
            <a:ext cx="561975" cy="257175"/>
          </a:xfrm>
          <a:prstGeom prst="rect">
            <a:avLst/>
          </a:prstGeom>
          <a:noFill/>
          <a:ln w="9525">
            <a:solidFill>
              <a:srgbClr val="403628"/>
            </a:solidFill>
            <a:prstDash val="solid"/>
          </a:ln>
        </p:spPr>
      </p:sp>
      <p:sp>
        <p:nvSpPr>
          <p:cNvPr id="7" name="pptwise-slidenum-s0014"/>
          <p:cNvSpPr/>
          <p:nvPr/>
        </p:nvSpPr>
        <p:spPr>
          <a:xfrm>
            <a:off x="10401300" y="6453011"/>
            <a:ext cx="1790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dirty="0">
                <a:solidFill>
                  <a:srgbClr val="C2B394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15</a:t>
            </a:fld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9600" y="1067758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约 148 克发给了科研团队，约占两次总量的 4%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14363" y="2005013"/>
            <a:ext cx="10963275" cy="523875"/>
          </a:xfrm>
          <a:prstGeom prst="rect">
            <a:avLst/>
          </a:prstGeom>
          <a:solidFill>
            <a:srgbClr val="322A1E"/>
          </a:solidFill>
          <a:ln w="9525">
            <a:solidFill>
              <a:srgbClr val="40362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09600" y="2000250"/>
            <a:ext cx="443725" cy="533400"/>
          </a:xfrm>
          <a:prstGeom prst="rect">
            <a:avLst/>
          </a:prstGeom>
          <a:solidFill>
            <a:srgbClr val="BE7A28"/>
          </a:solidFill>
          <a:ln/>
        </p:spPr>
      </p:sp>
      <p:sp>
        <p:nvSpPr>
          <p:cNvPr id="11" name="Text 9"/>
          <p:cNvSpPr/>
          <p:nvPr/>
        </p:nvSpPr>
        <p:spPr>
          <a:xfrm>
            <a:off x="1186675" y="2174655"/>
            <a:ext cx="1100532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C9F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约 148 克　约 4%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0" y="2198137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其余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0" y="26618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两次合计 3,666.3 克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09600" y="3200400"/>
            <a:ext cx="3505200" cy="2095500"/>
          </a:xfrm>
          <a:prstGeom prst="rect">
            <a:avLst/>
          </a:prstGeom>
          <a:solidFill>
            <a:srgbClr val="2B241A"/>
          </a:solidFill>
          <a:ln/>
        </p:spPr>
      </p:sp>
      <p:sp>
        <p:nvSpPr>
          <p:cNvPr id="15" name="Shape 13"/>
          <p:cNvSpPr/>
          <p:nvPr/>
        </p:nvSpPr>
        <p:spPr>
          <a:xfrm>
            <a:off x="609600" y="3200400"/>
            <a:ext cx="3505200" cy="19050"/>
          </a:xfrm>
          <a:prstGeom prst="rect">
            <a:avLst/>
          </a:prstGeom>
          <a:solidFill>
            <a:srgbClr val="BE7A28"/>
          </a:solidFill>
          <a:ln/>
        </p:spPr>
      </p:sp>
      <p:sp>
        <p:nvSpPr>
          <p:cNvPr id="16" name="Shape 14"/>
          <p:cNvSpPr/>
          <p:nvPr/>
        </p:nvSpPr>
        <p:spPr>
          <a:xfrm>
            <a:off x="895350" y="3619500"/>
            <a:ext cx="76200" cy="7144"/>
          </a:xfrm>
          <a:custGeom>
            <a:avLst/>
            <a:gdLst/>
            <a:ahLst/>
            <a:cxnLst/>
            <a:rect l="l" t="t" r="r" b="b"/>
            <a:pathLst>
              <a:path w="76200" h="7144">
                <a:moveTo>
                  <a:pt x="0" y="0"/>
                </a:moveTo>
                <a:lnTo>
                  <a:pt x="76200" y="0"/>
                </a:lnTo>
              </a:path>
            </a:pathLst>
          </a:custGeom>
          <a:noFill/>
          <a:ln w="13335">
            <a:solidFill>
              <a:srgbClr val="BE7A2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66775" y="3657600"/>
            <a:ext cx="171450" cy="7144"/>
          </a:xfrm>
          <a:custGeom>
            <a:avLst/>
            <a:gdLst/>
            <a:ahLst/>
            <a:cxnLst/>
            <a:rect l="l" t="t" r="r" b="b"/>
            <a:pathLst>
              <a:path w="171450" h="7144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/>
          <a:ln w="13335">
            <a:solidFill>
              <a:srgbClr val="BE7A2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62025" y="3524250"/>
            <a:ext cx="76200" cy="133350"/>
          </a:xfrm>
          <a:custGeom>
            <a:avLst/>
            <a:gdLst/>
            <a:ahLst/>
            <a:cxnLst/>
            <a:rect l="l" t="t" r="r" b="b"/>
            <a:pathLst>
              <a:path w="76200" h="133350">
                <a:moveTo>
                  <a:pt x="9525" y="133350"/>
                </a:moveTo>
                <a:arcTo hR="66675" wR="66675" stAng="5400000" swAng="-10800000"/>
                <a:lnTo>
                  <a:pt x="0" y="0"/>
                </a:lnTo>
              </a:path>
            </a:pathLst>
          </a:custGeom>
          <a:noFill/>
          <a:ln w="13335">
            <a:solidFill>
              <a:srgbClr val="BE7A2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23925" y="3581400"/>
            <a:ext cx="19050" cy="7144"/>
          </a:xfrm>
          <a:custGeom>
            <a:avLst/>
            <a:gdLst/>
            <a:ahLst/>
            <a:cxnLst/>
            <a:rect l="l" t="t" r="r" b="b"/>
            <a:pathLst>
              <a:path w="19050" h="7144">
                <a:moveTo>
                  <a:pt x="0" y="0"/>
                </a:moveTo>
                <a:lnTo>
                  <a:pt x="19050" y="0"/>
                </a:lnTo>
              </a:path>
            </a:pathLst>
          </a:custGeom>
          <a:noFill/>
          <a:ln w="13335">
            <a:solidFill>
              <a:srgbClr val="BE7A2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04875" y="350520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9050" y="57150"/>
                </a:moveTo>
                <a:arcTo hR="19050" wR="19050" stAng="5400000" swAng="5400000"/>
                <a:lnTo>
                  <a:pt x="0" y="0"/>
                </a:lnTo>
                <a:lnTo>
                  <a:pt x="57150" y="0"/>
                </a:lnTo>
                <a:lnTo>
                  <a:pt x="57150" y="38100"/>
                </a:lnTo>
                <a:arcTo hR="19050" wR="19050" stAng="0" swAng="5400000"/>
                <a:close/>
              </a:path>
            </a:pathLst>
          </a:custGeom>
          <a:noFill/>
          <a:ln w="13335">
            <a:solidFill>
              <a:srgbClr val="BE7A2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14400" y="3467100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38100" y="38100"/>
                </a:moveTo>
                <a:lnTo>
                  <a:pt x="38100" y="9525"/>
                </a:lnTo>
                <a:arcTo hR="9525" wR="9525" stAng="0" swAng="-5400000"/>
                <a:lnTo>
                  <a:pt x="9525" y="0"/>
                </a:lnTo>
                <a:arcTo hR="9525" wR="9525" stAng="16200000" swAng="-5400000"/>
                <a:lnTo>
                  <a:pt x="0" y="38100"/>
                </a:lnTo>
              </a:path>
            </a:pathLst>
          </a:custGeom>
          <a:noFill/>
          <a:ln w="13335">
            <a:solidFill>
              <a:srgbClr val="BE7A2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8200" y="3836257"/>
            <a:ext cx="113538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科研借用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38200" y="4243687"/>
            <a:ext cx="11353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国内分十批，多按毫克发放。国际首批 6 国 7 家机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38200" y="4472287"/>
            <a:ext cx="11353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构获得 2.18 克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4343400" y="3200400"/>
            <a:ext cx="3505200" cy="2095500"/>
          </a:xfrm>
          <a:prstGeom prst="rect">
            <a:avLst/>
          </a:prstGeom>
          <a:solidFill>
            <a:srgbClr val="2B241A"/>
          </a:solidFill>
          <a:ln/>
        </p:spPr>
      </p:sp>
      <p:sp>
        <p:nvSpPr>
          <p:cNvPr id="26" name="Shape 24"/>
          <p:cNvSpPr/>
          <p:nvPr/>
        </p:nvSpPr>
        <p:spPr>
          <a:xfrm>
            <a:off x="4343400" y="3200400"/>
            <a:ext cx="3505200" cy="19050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27" name="Shape 25"/>
          <p:cNvSpPr/>
          <p:nvPr/>
        </p:nvSpPr>
        <p:spPr>
          <a:xfrm>
            <a:off x="4686300" y="3514725"/>
            <a:ext cx="7144" cy="133350"/>
          </a:xfrm>
          <a:custGeom>
            <a:avLst/>
            <a:gdLst/>
            <a:ahLst/>
            <a:cxnLst/>
            <a:rect l="l" t="t" r="r" b="b"/>
            <a:pathLst>
              <a:path w="7144" h="133350">
                <a:moveTo>
                  <a:pt x="0" y="0"/>
                </a:moveTo>
                <a:lnTo>
                  <a:pt x="0" y="133350"/>
                </a:lnTo>
              </a:path>
            </a:pathLst>
          </a:custGeom>
          <a:noFill/>
          <a:ln w="13335">
            <a:solidFill>
              <a:srgbClr val="BE7A2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610100" y="3552825"/>
            <a:ext cx="152400" cy="95250"/>
          </a:xfrm>
          <a:custGeom>
            <a:avLst/>
            <a:gdLst/>
            <a:ahLst/>
            <a:cxnLst/>
            <a:rect l="l" t="t" r="r" b="b"/>
            <a:pathLst>
              <a:path w="152400" h="95250">
                <a:moveTo>
                  <a:pt x="152400" y="0"/>
                </a:moveTo>
                <a:lnTo>
                  <a:pt x="152400" y="76200"/>
                </a:lnTo>
                <a:arcTo hR="19050" wR="19050" stAng="0" swAng="5400000"/>
                <a:lnTo>
                  <a:pt x="19050" y="95250"/>
                </a:lnTo>
                <a:arcTo hR="19050" wR="19050" stAng="5400000" swAng="5400000"/>
                <a:lnTo>
                  <a:pt x="0" y="0"/>
                </a:lnTo>
              </a:path>
            </a:pathLst>
          </a:custGeom>
          <a:noFill/>
          <a:ln w="13335">
            <a:solidFill>
              <a:srgbClr val="BE7A28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619625" y="3467096"/>
            <a:ext cx="133350" cy="47629"/>
          </a:xfrm>
          <a:custGeom>
            <a:avLst/>
            <a:gdLst/>
            <a:ahLst/>
            <a:cxnLst/>
            <a:rect l="l" t="t" r="r" b="b"/>
            <a:pathLst>
              <a:path w="133350" h="47629">
                <a:moveTo>
                  <a:pt x="23813" y="47629"/>
                </a:moveTo>
                <a:arcTo hR="23813" wR="23813" stAng="5400000" swAng="10800000"/>
                <a:arcTo hR="76200" wR="45720" stAng="16164064" swAng="4114680"/>
                <a:arcTo hR="76200" wR="45720" stAng="12121256" swAng="4114680"/>
                <a:arcTo hR="23813" wR="23813" stAng="16200000" swAng="10800000"/>
              </a:path>
            </a:pathLst>
          </a:custGeom>
          <a:noFill/>
          <a:ln w="13335">
            <a:solidFill>
              <a:srgbClr val="BE7A2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600575" y="3514725"/>
            <a:ext cx="171450" cy="38100"/>
          </a:xfrm>
          <a:prstGeom prst="roundRect">
            <a:avLst>
              <a:gd name="adj" fmla="val 25000"/>
            </a:avLst>
          </a:prstGeom>
          <a:noFill/>
          <a:ln w="13335">
            <a:solidFill>
              <a:srgbClr val="BE7A2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0" y="3836257"/>
            <a:ext cx="7620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赠送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4572000" y="4243687"/>
            <a:ext cx="762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俄罗斯、法国各获赠 1.5 克。2026 年 9 月赠予联合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4572000" y="4472287"/>
            <a:ext cx="762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国一份月背月壤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8077200" y="3200400"/>
            <a:ext cx="3505200" cy="2095500"/>
          </a:xfrm>
          <a:prstGeom prst="rect">
            <a:avLst/>
          </a:prstGeom>
          <a:solidFill>
            <a:srgbClr val="2B241A"/>
          </a:solidFill>
          <a:ln/>
        </p:spPr>
      </p:sp>
      <p:sp>
        <p:nvSpPr>
          <p:cNvPr id="35" name="Shape 33"/>
          <p:cNvSpPr/>
          <p:nvPr/>
        </p:nvSpPr>
        <p:spPr>
          <a:xfrm>
            <a:off x="8077200" y="3200400"/>
            <a:ext cx="3505200" cy="19050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36" name="Shape 34"/>
          <p:cNvSpPr/>
          <p:nvPr/>
        </p:nvSpPr>
        <p:spPr>
          <a:xfrm>
            <a:off x="8401050" y="3552825"/>
            <a:ext cx="7144" cy="66675"/>
          </a:xfrm>
          <a:custGeom>
            <a:avLst/>
            <a:gdLst/>
            <a:ahLst/>
            <a:cxnLst/>
            <a:rect l="l" t="t" r="r" b="b"/>
            <a:pathLst>
              <a:path w="7144" h="66675">
                <a:moveTo>
                  <a:pt x="0" y="66675"/>
                </a:moveTo>
                <a:lnTo>
                  <a:pt x="0" y="0"/>
                </a:lnTo>
              </a:path>
            </a:pathLst>
          </a:custGeom>
          <a:noFill/>
          <a:ln w="13335">
            <a:solidFill>
              <a:srgbClr val="BE7A28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334375" y="3467105"/>
            <a:ext cx="171460" cy="47620"/>
          </a:xfrm>
          <a:custGeom>
            <a:avLst/>
            <a:gdLst/>
            <a:ahLst/>
            <a:cxnLst/>
            <a:rect l="l" t="t" r="r" b="b"/>
            <a:pathLst>
              <a:path w="171460" h="47620">
                <a:moveTo>
                  <a:pt x="77333" y="1948"/>
                </a:moveTo>
                <a:arcTo hR="19050" wR="19050" stAng="14631853" swAng="3136294"/>
                <a:lnTo>
                  <a:pt x="168793" y="38581"/>
                </a:lnTo>
                <a:arcTo hR="4763" wR="4763" stAng="17766200" swAng="9240706"/>
                <a:lnTo>
                  <a:pt x="4763" y="47620"/>
                </a:lnTo>
                <a:arcTo hR="4763" wR="4763" stAng="5399984" swAng="9233800"/>
                <a:close/>
              </a:path>
            </a:pathLst>
          </a:custGeom>
          <a:noFill/>
          <a:ln w="13335">
            <a:solidFill>
              <a:srgbClr val="BE7A28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8439150" y="3552825"/>
            <a:ext cx="7144" cy="66675"/>
          </a:xfrm>
          <a:custGeom>
            <a:avLst/>
            <a:gdLst/>
            <a:ahLst/>
            <a:cxnLst/>
            <a:rect l="l" t="t" r="r" b="b"/>
            <a:pathLst>
              <a:path w="7144" h="66675">
                <a:moveTo>
                  <a:pt x="0" y="66675"/>
                </a:moveTo>
                <a:lnTo>
                  <a:pt x="0" y="0"/>
                </a:lnTo>
              </a:path>
            </a:pathLst>
          </a:custGeom>
          <a:noFill/>
          <a:ln w="13335">
            <a:solidFill>
              <a:srgbClr val="BE7A28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477250" y="3552825"/>
            <a:ext cx="7144" cy="66675"/>
          </a:xfrm>
          <a:custGeom>
            <a:avLst/>
            <a:gdLst/>
            <a:ahLst/>
            <a:cxnLst/>
            <a:rect l="l" t="t" r="r" b="b"/>
            <a:pathLst>
              <a:path w="7144" h="66675">
                <a:moveTo>
                  <a:pt x="0" y="66675"/>
                </a:moveTo>
                <a:lnTo>
                  <a:pt x="0" y="0"/>
                </a:lnTo>
              </a:path>
            </a:pathLst>
          </a:custGeom>
          <a:noFill/>
          <a:ln w="13335">
            <a:solidFill>
              <a:srgbClr val="BE7A28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8334375" y="3657600"/>
            <a:ext cx="171450" cy="7144"/>
          </a:xfrm>
          <a:custGeom>
            <a:avLst/>
            <a:gdLst/>
            <a:ahLst/>
            <a:cxnLst/>
            <a:rect l="l" t="t" r="r" b="b"/>
            <a:pathLst>
              <a:path w="171450" h="7144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/>
          <a:ln w="13335">
            <a:solidFill>
              <a:srgbClr val="BE7A28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8362950" y="3552825"/>
            <a:ext cx="7144" cy="66675"/>
          </a:xfrm>
          <a:custGeom>
            <a:avLst/>
            <a:gdLst/>
            <a:ahLst/>
            <a:cxnLst/>
            <a:rect l="l" t="t" r="r" b="b"/>
            <a:pathLst>
              <a:path w="7144" h="66675">
                <a:moveTo>
                  <a:pt x="0" y="66675"/>
                </a:moveTo>
                <a:lnTo>
                  <a:pt x="0" y="0"/>
                </a:lnTo>
              </a:path>
            </a:pathLst>
          </a:custGeom>
          <a:noFill/>
          <a:ln w="13335">
            <a:solidFill>
              <a:srgbClr val="BE7A28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8305800" y="3836257"/>
            <a:ext cx="38862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公益展出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8305800" y="4243687"/>
            <a:ext cx="38862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国家博物馆 2021 年入藏 100 克，北京天文馆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8305800" y="4472287"/>
            <a:ext cx="38862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 年起展出 0.6 克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609600" y="601389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来源：国家航天局发放公告（2021–2026），央视（2025-08），国家博物馆，北京天文馆。约 148 克按官方累计数计算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A1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68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厅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去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向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和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</a:t>
            </a:r>
            <a:pPr algn="l" indent="0" marL="0">
              <a:buNone/>
            </a:pPr>
            <a:r>
              <a:rPr lang="en-US" sz="825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09600" y="547688"/>
            <a:ext cx="109728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5" name="Text 3"/>
          <p:cNvSpPr/>
          <p:nvPr/>
        </p:nvSpPr>
        <p:spPr>
          <a:xfrm>
            <a:off x="609600" y="649014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末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普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座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球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带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土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015663" y="6405563"/>
            <a:ext cx="561975" cy="257175"/>
          </a:xfrm>
          <a:prstGeom prst="rect">
            <a:avLst/>
          </a:prstGeom>
          <a:noFill/>
          <a:ln w="9525">
            <a:solidFill>
              <a:srgbClr val="403628"/>
            </a:solidFill>
            <a:prstDash val="solid"/>
          </a:ln>
        </p:spPr>
      </p:sp>
      <p:sp>
        <p:nvSpPr>
          <p:cNvPr id="7" name="pptwise-slidenum-s0015"/>
          <p:cNvSpPr/>
          <p:nvPr/>
        </p:nvSpPr>
        <p:spPr>
          <a:xfrm>
            <a:off x="10401300" y="6453011"/>
            <a:ext cx="1790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dirty="0">
                <a:solidFill>
                  <a:srgbClr val="C2B394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16</a:t>
            </a:fld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9600" y="1067758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我们还不知道的五件事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14363" y="1871663"/>
            <a:ext cx="3505200" cy="1828800"/>
          </a:xfrm>
          <a:prstGeom prst="rect">
            <a:avLst/>
          </a:prstGeom>
          <a:noFill/>
          <a:ln w="9525">
            <a:solidFill>
              <a:srgbClr val="C2B394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838200" y="2080427"/>
            <a:ext cx="113538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b="1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38200" y="2340177"/>
            <a:ext cx="113538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月球为什么到 20 亿年前还有岩浆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38200" y="3023764"/>
            <a:ext cx="11353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源区不富产热元素，也不湿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38200" y="3423090"/>
            <a:ext cx="113538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尚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无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</a:t>
            </a:r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论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4348163" y="1871663"/>
            <a:ext cx="3505200" cy="1828800"/>
          </a:xfrm>
          <a:prstGeom prst="rect">
            <a:avLst/>
          </a:prstGeom>
          <a:noFill/>
          <a:ln w="9525">
            <a:solidFill>
              <a:srgbClr val="C2B394"/>
            </a:solidFill>
            <a:prstDash val="dash"/>
          </a:ln>
        </p:spPr>
      </p:sp>
      <p:sp>
        <p:nvSpPr>
          <p:cNvPr id="15" name="Text 13"/>
          <p:cNvSpPr/>
          <p:nvPr/>
        </p:nvSpPr>
        <p:spPr>
          <a:xfrm>
            <a:off x="4572000" y="2080427"/>
            <a:ext cx="7620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b="1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572000" y="2340177"/>
            <a:ext cx="7620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月背火山是两期，还是一直在喷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572000" y="3023764"/>
            <a:ext cx="762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42 亿年和 28 亿年之间，样品说不了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572000" y="3423090"/>
            <a:ext cx="76200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尚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无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</a:t>
            </a:r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论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081962" y="1871663"/>
            <a:ext cx="3505200" cy="1828800"/>
          </a:xfrm>
          <a:prstGeom prst="rect">
            <a:avLst/>
          </a:prstGeom>
          <a:noFill/>
          <a:ln w="9525">
            <a:solidFill>
              <a:srgbClr val="C2B394"/>
            </a:solidFill>
            <a:prstDash val="dash"/>
          </a:ln>
        </p:spPr>
      </p:sp>
      <p:sp>
        <p:nvSpPr>
          <p:cNvPr id="20" name="Text 18"/>
          <p:cNvSpPr/>
          <p:nvPr/>
        </p:nvSpPr>
        <p:spPr>
          <a:xfrm>
            <a:off x="8305800" y="2080427"/>
            <a:ext cx="38862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b="1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305800" y="2340177"/>
            <a:ext cx="38862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南极–艾特肯盆地有多老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305800" y="3023764"/>
            <a:ext cx="3886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嫦娥六号给出约 42.5 亿年，另一研究约 43.3 亿年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305800" y="3423090"/>
            <a:ext cx="38862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尚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无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</a:t>
            </a:r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论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2481263" y="3929063"/>
            <a:ext cx="3505200" cy="1828800"/>
          </a:xfrm>
          <a:prstGeom prst="rect">
            <a:avLst/>
          </a:prstGeom>
          <a:noFill/>
          <a:ln w="9525">
            <a:solidFill>
              <a:srgbClr val="C2B394"/>
            </a:solidFill>
            <a:prstDash val="dash"/>
          </a:ln>
        </p:spPr>
      </p:sp>
      <p:sp>
        <p:nvSpPr>
          <p:cNvPr id="25" name="Text 23"/>
          <p:cNvSpPr/>
          <p:nvPr/>
        </p:nvSpPr>
        <p:spPr>
          <a:xfrm>
            <a:off x="2705100" y="4137827"/>
            <a:ext cx="94869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b="1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2705100" y="4397577"/>
            <a:ext cx="94869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磁场靠什么撑到 20 亿年前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2705100" y="5081164"/>
            <a:ext cx="9486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底部的岩浆洋、岁差，或者别的机制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2705100" y="5480490"/>
            <a:ext cx="94869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尚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无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</a:t>
            </a:r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论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6215063" y="3929063"/>
            <a:ext cx="3505200" cy="1828800"/>
          </a:xfrm>
          <a:prstGeom prst="rect">
            <a:avLst/>
          </a:prstGeom>
          <a:noFill/>
          <a:ln w="9525">
            <a:solidFill>
              <a:srgbClr val="C2B394"/>
            </a:solidFill>
            <a:prstDash val="dash"/>
          </a:ln>
        </p:spPr>
      </p:sp>
      <p:sp>
        <p:nvSpPr>
          <p:cNvPr id="30" name="Text 28"/>
          <p:cNvSpPr/>
          <p:nvPr/>
        </p:nvSpPr>
        <p:spPr>
          <a:xfrm>
            <a:off x="6438900" y="4137827"/>
            <a:ext cx="57531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825" b="1" spc="225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b="1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6438900" y="4397577"/>
            <a:ext cx="57531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月背月幔为什么极度亏损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6438900" y="5081164"/>
            <a:ext cx="5753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天生如此，还是被大撞击抽走了熔体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438900" y="5480490"/>
            <a:ext cx="57531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尚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无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</a:t>
            </a:r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论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609600" y="601389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来源：Nature（2021、2024、2025），National Science Review（2025），Nature Astronomy（2024）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A1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68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厅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去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向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和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</a:t>
            </a:r>
            <a:pPr algn="l" indent="0" marL="0">
              <a:buNone/>
            </a:pPr>
            <a:r>
              <a:rPr lang="en-US" sz="825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09600" y="547688"/>
            <a:ext cx="109728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5" name="Text 3"/>
          <p:cNvSpPr/>
          <p:nvPr/>
        </p:nvSpPr>
        <p:spPr>
          <a:xfrm>
            <a:off x="609600" y="649014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末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普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座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球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带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</a:t>
            </a:r>
            <a:pPr algn="l" indent="0" marL="0">
              <a:buNone/>
            </a:pPr>
            <a:r>
              <a:rPr lang="en-US" sz="750" spc="150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土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015663" y="6405563"/>
            <a:ext cx="561975" cy="257175"/>
          </a:xfrm>
          <a:prstGeom prst="rect">
            <a:avLst/>
          </a:prstGeom>
          <a:noFill/>
          <a:ln w="9525">
            <a:solidFill>
              <a:srgbClr val="403628"/>
            </a:solidFill>
            <a:prstDash val="solid"/>
          </a:ln>
        </p:spPr>
      </p:sp>
      <p:sp>
        <p:nvSpPr>
          <p:cNvPr id="7" name="pptwise-slidenum-s0016"/>
          <p:cNvSpPr/>
          <p:nvPr/>
        </p:nvSpPr>
        <p:spPr>
          <a:xfrm>
            <a:off x="10401300" y="6453011"/>
            <a:ext cx="1790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dirty="0">
                <a:solidFill>
                  <a:srgbClr val="C2B394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17</a:t>
            </a:fld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3947" b="3947"/>
          <a:stretch/>
        </p:blipFill>
        <p:spPr>
          <a:xfrm>
            <a:off x="7239000" y="685800"/>
            <a:ext cx="4343400" cy="53340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0" y="6118665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柜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意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（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）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，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签</a:t>
            </a:r>
            <a:pPr algn="r" indent="0" marL="0">
              <a:buNone/>
            </a:pPr>
            <a:r>
              <a:rPr lang="en-US" sz="750" spc="38" kern="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留</a:t>
            </a:r>
            <a:pPr algn="r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白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09600" y="1067758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下次来馆里看月壤，留意展签上的这几处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09600" y="2031093"/>
            <a:ext cx="1158240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700" dirty="0">
                <a:solidFill>
                  <a:srgbClr val="BE7A2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</a:t>
            </a:r>
            <a:endParaRPr lang="en-US" sz="27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238250" y="2035377"/>
            <a:ext cx="109537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看出处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238250" y="2338325"/>
            <a:ext cx="10953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哪次任务，正面还是背面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1238250" y="2605088"/>
            <a:ext cx="53340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15" name="Text 12"/>
          <p:cNvSpPr/>
          <p:nvPr/>
        </p:nvSpPr>
        <p:spPr>
          <a:xfrm>
            <a:off x="609600" y="2754993"/>
            <a:ext cx="1158240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700" dirty="0">
                <a:solidFill>
                  <a:srgbClr val="BE7A2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</a:t>
            </a:r>
            <a:endParaRPr lang="en-US" sz="27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1238250" y="2759277"/>
            <a:ext cx="109537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看取法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1238250" y="3062225"/>
            <a:ext cx="10953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表取还是钻取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1238250" y="3328988"/>
            <a:ext cx="53340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19" name="Text 16"/>
          <p:cNvSpPr/>
          <p:nvPr/>
        </p:nvSpPr>
        <p:spPr>
          <a:xfrm>
            <a:off x="609600" y="3478893"/>
            <a:ext cx="1158240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700" dirty="0">
                <a:solidFill>
                  <a:srgbClr val="BE7A2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</a:t>
            </a:r>
            <a:endParaRPr lang="en-US" sz="27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1238250" y="3483177"/>
            <a:ext cx="109537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看颜色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1238250" y="3786125"/>
            <a:ext cx="10953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嫦娥六号的比五号略浅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1238250" y="4052888"/>
            <a:ext cx="53340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23" name="Text 20"/>
          <p:cNvSpPr/>
          <p:nvPr/>
        </p:nvSpPr>
        <p:spPr>
          <a:xfrm>
            <a:off x="609600" y="4202793"/>
            <a:ext cx="1158240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700" dirty="0">
                <a:solidFill>
                  <a:srgbClr val="BE7A2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4</a:t>
            </a:r>
            <a:endParaRPr lang="en-US" sz="27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1238250" y="4207077"/>
            <a:ext cx="109537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看克数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1238250" y="4510025"/>
            <a:ext cx="10953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展出的多以克计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3"/>
          <p:cNvSpPr/>
          <p:nvPr/>
        </p:nvSpPr>
        <p:spPr>
          <a:xfrm>
            <a:off x="1238250" y="4776788"/>
            <a:ext cx="53340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27" name="Text 24"/>
          <p:cNvSpPr/>
          <p:nvPr/>
        </p:nvSpPr>
        <p:spPr>
          <a:xfrm>
            <a:off x="609600" y="4926693"/>
            <a:ext cx="1158240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700" dirty="0">
                <a:solidFill>
                  <a:srgbClr val="BE7A2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5</a:t>
            </a:r>
            <a:endParaRPr lang="en-US" sz="27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8" name="Text 25"/>
          <p:cNvSpPr/>
          <p:nvPr/>
        </p:nvSpPr>
        <p:spPr>
          <a:xfrm>
            <a:off x="1238250" y="4930977"/>
            <a:ext cx="109537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找显微镜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9" name="Text 26"/>
          <p:cNvSpPr/>
          <p:nvPr/>
        </p:nvSpPr>
        <p:spPr>
          <a:xfrm>
            <a:off x="1238250" y="5233925"/>
            <a:ext cx="10953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颗粒多数不到 10 微米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7"/>
          <p:cNvSpPr/>
          <p:nvPr/>
        </p:nvSpPr>
        <p:spPr>
          <a:xfrm>
            <a:off x="1238250" y="5500688"/>
            <a:ext cx="53340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31" name="Text 28"/>
          <p:cNvSpPr/>
          <p:nvPr/>
        </p:nvSpPr>
        <p:spPr>
          <a:xfrm>
            <a:off x="609600" y="572814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8E82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依据：国家天文台报告（2022），National Science Review（2022、2024），国家博物馆、北京天文馆公开信息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1A12"/>
          </a:solidFill>
          <a:ln/>
        </p:spPr>
      </p:sp>
      <p:sp>
        <p:nvSpPr>
          <p:cNvPr id="3" name="svg2pptx-gradient-s0017-0000"/>
          <p:cNvSpPr/>
          <p:nvPr/>
        </p:nvSpPr>
        <p:spPr>
          <a:xfrm>
            <a:off x="3048000" y="381000"/>
            <a:ext cx="6096000" cy="6096000"/>
          </a:xfrm>
          <a:prstGeom prst="ellipse">
            <a:avLst/>
          </a:prstGeom>
          <a:gradFill rotWithShape="1">
            <a:gsLst>
              <a:gs pos="0">
                <a:srgbClr val="E7D0AC">
                  <a:alpha val="14000"/>
                </a:srgbClr>
              </a:gs>
              <a:gs pos="70711">
                <a:srgbClr val="E7D0AC">
                  <a:alpha val="0"/>
                </a:srgbClr>
              </a:gs>
              <a:gs pos="100000">
                <a:srgbClr val="E7D0A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</p:sp>
      <p:sp>
        <p:nvSpPr>
          <p:cNvPr id="4" name="Text 2"/>
          <p:cNvSpPr/>
          <p:nvPr/>
        </p:nvSpPr>
        <p:spPr>
          <a:xfrm>
            <a:off x="609600" y="3468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末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普</a:t>
            </a:r>
            <a:pPr algn="l" indent="0" marL="0">
              <a:buNone/>
            </a:pPr>
            <a:r>
              <a:rPr lang="en-US" sz="825" spc="300" kern="0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</a:t>
            </a:r>
            <a:pPr algn="l" indent="0" marL="0">
              <a:buNone/>
            </a:pPr>
            <a:r>
              <a:rPr lang="en-US" sz="825" dirty="0">
                <a:solidFill>
                  <a:srgbClr val="BE7A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座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09600" y="547688"/>
            <a:ext cx="10972800" cy="9525"/>
          </a:xfrm>
          <a:prstGeom prst="rect">
            <a:avLst/>
          </a:prstGeom>
          <a:solidFill>
            <a:srgbClr val="403628"/>
          </a:solidFill>
          <a:ln/>
        </p:spPr>
      </p:sp>
      <p:sp>
        <p:nvSpPr>
          <p:cNvPr id="6" name="Text 4"/>
          <p:cNvSpPr/>
          <p:nvPr/>
        </p:nvSpPr>
        <p:spPr>
          <a:xfrm>
            <a:off x="0" y="2630815"/>
            <a:ext cx="12192000" cy="731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4800" spc="300" kern="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土</a:t>
            </a:r>
            <a:pPr algn="ctr" indent="0" marL="0">
              <a:buNone/>
            </a:pPr>
            <a:r>
              <a:rPr lang="en-US" sz="4800" spc="300" kern="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很</a:t>
            </a:r>
            <a:pPr algn="ctr" indent="0" marL="0">
              <a:buNone/>
            </a:pPr>
            <a:r>
              <a:rPr lang="en-US" sz="4800" spc="300" kern="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少</a:t>
            </a:r>
            <a:pPr algn="ctr" indent="0" marL="0">
              <a:buNone/>
            </a:pPr>
            <a:r>
              <a:rPr lang="en-US" sz="4800" spc="300" kern="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，</a:t>
            </a:r>
            <a:pPr algn="ctr" indent="0" marL="0">
              <a:buNone/>
            </a:pPr>
            <a:r>
              <a:rPr lang="en-US" sz="4800" spc="300" kern="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问</a:t>
            </a:r>
            <a:pPr algn="ctr" indent="0" marL="0">
              <a:buNone/>
            </a:pPr>
            <a:r>
              <a:rPr lang="en-US" sz="4800" spc="300" kern="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题</a:t>
            </a:r>
            <a:pPr algn="ctr" indent="0" marL="0">
              <a:buNone/>
            </a:pPr>
            <a:r>
              <a:rPr lang="en-US" sz="4800" spc="300" kern="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很</a:t>
            </a:r>
            <a:pPr algn="ctr" indent="0" marL="0">
              <a:buNone/>
            </a:pPr>
            <a:r>
              <a:rPr lang="en-US" sz="4800" dirty="0">
                <a:solidFill>
                  <a:srgbClr val="F4ECD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多</a:t>
            </a:r>
            <a:endParaRPr lang="en-US" sz="48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5715000" y="3727133"/>
            <a:ext cx="762000" cy="13335"/>
          </a:xfrm>
          <a:prstGeom prst="rect">
            <a:avLst/>
          </a:prstGeom>
          <a:solidFill>
            <a:srgbClr val="BE7A28"/>
          </a:solidFill>
          <a:ln/>
        </p:spPr>
      </p:sp>
      <p:sp>
        <p:nvSpPr>
          <p:cNvPr id="8" name="Text 6"/>
          <p:cNvSpPr/>
          <p:nvPr/>
        </p:nvSpPr>
        <p:spPr>
          <a:xfrm>
            <a:off x="0" y="4006285"/>
            <a:ext cx="12192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spc="30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谢</a:t>
            </a:r>
            <a:pPr algn="ctr" indent="0" marL="0">
              <a:buNone/>
            </a:pPr>
            <a:r>
              <a:rPr lang="en-US" sz="1200" spc="30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谢</a:t>
            </a:r>
            <a:pPr algn="ctr" indent="0" marL="0">
              <a:buNone/>
            </a:pPr>
            <a:r>
              <a:rPr lang="en-US" sz="1200" spc="30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各</a:t>
            </a:r>
            <a:pPr algn="ctr" indent="0" marL="0">
              <a:buNone/>
            </a:pPr>
            <a:r>
              <a:rPr lang="en-US" sz="1200" spc="30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</a:t>
            </a:r>
            <a:pPr algn="ctr" indent="0" marL="0">
              <a:buNone/>
            </a:pPr>
            <a:r>
              <a:rPr lang="en-US" sz="1200" spc="30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，</a:t>
            </a:r>
            <a:pPr algn="ctr" indent="0" marL="0">
              <a:buNone/>
            </a:pPr>
            <a:r>
              <a:rPr lang="en-US" sz="1200" spc="30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</a:t>
            </a:r>
            <a:pPr algn="ctr" indent="0" marL="0">
              <a:buNone/>
            </a:pPr>
            <a:r>
              <a:rPr lang="en-US" sz="1200" spc="30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pPr algn="ctr" indent="0" marL="0">
              <a:buNone/>
            </a:pPr>
            <a:r>
              <a:rPr lang="en-US" sz="1200" spc="30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是</a:t>
            </a:r>
            <a:pPr algn="ctr" indent="0" marL="0">
              <a:buNone/>
            </a:pPr>
            <a:r>
              <a:rPr lang="en-US" sz="1200" spc="30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</a:t>
            </a:r>
            <a:pPr algn="ctr" indent="0" marL="0">
              <a:buNone/>
            </a:pPr>
            <a:r>
              <a:rPr lang="en-US" sz="1200" spc="30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</a:t>
            </a:r>
            <a:pPr algn="ctr" indent="0" marL="0">
              <a:buNone/>
            </a:pPr>
            <a:r>
              <a:rPr lang="en-US" sz="1200" spc="300" kern="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</a:t>
            </a:r>
            <a:pPr algn="ctr" indent="0" marL="0">
              <a:buNone/>
            </a:pPr>
            <a:r>
              <a:rPr lang="en-US" sz="1200" dirty="0">
                <a:solidFill>
                  <a:srgbClr val="C2B3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间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0" y="57383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spc="450" kern="0" dirty="0">
                <a:solidFill>
                  <a:srgbClr val="8E826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二</a:t>
            </a:r>
            <a:pPr algn="ctr" indent="0" marL="0">
              <a:buNone/>
            </a:pPr>
            <a:r>
              <a:rPr lang="en-US" sz="975" spc="450" kern="0" dirty="0">
                <a:solidFill>
                  <a:srgbClr val="8E826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〇</a:t>
            </a:r>
            <a:pPr algn="ctr" indent="0" marL="0">
              <a:buNone/>
            </a:pPr>
            <a:r>
              <a:rPr lang="en-US" sz="975" spc="450" kern="0" dirty="0">
                <a:solidFill>
                  <a:srgbClr val="8E826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二</a:t>
            </a:r>
            <a:pPr algn="ctr" indent="0" marL="0">
              <a:buNone/>
            </a:pPr>
            <a:r>
              <a:rPr lang="en-US" sz="975" spc="450" kern="0" dirty="0">
                <a:solidFill>
                  <a:srgbClr val="8E826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六</a:t>
            </a:r>
            <a:pPr algn="ctr" indent="0" marL="0">
              <a:buNone/>
            </a:pPr>
            <a:r>
              <a:rPr lang="en-US" sz="975" spc="450" kern="0" dirty="0">
                <a:solidFill>
                  <a:srgbClr val="8E826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年</a:t>
            </a:r>
            <a:pPr algn="ctr" indent="0" marL="0">
              <a:buNone/>
            </a:pPr>
            <a:r>
              <a:rPr lang="en-US" sz="975" spc="450" kern="0" dirty="0">
                <a:solidFill>
                  <a:srgbClr val="8E826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十</a:t>
            </a:r>
            <a:pPr algn="ctr" indent="0" marL="0">
              <a:buNone/>
            </a:pPr>
            <a:r>
              <a:rPr lang="en-US" sz="975" dirty="0">
                <a:solidFill>
                  <a:srgbClr val="8E826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月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1980-01-01T00:00:00Z</dcterms:created>
  <dcterms:modified xsi:type="dcterms:W3CDTF">1980-01-01T00:00:00Z</dcterms:modified>
</cp:coreProperties>
</file>