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Today's talk is called Soil from the Far Side of the Moon. We will treat the samples brought back by China's Chang'e-5 and Chang'e-6 missions as exhibits and look at them one at a time, asking the same question of each: what did it teach us? Every figure comes from the China National Space Administration's announcements or from peer-reviewed papers, and each page names its source. Where a press release and the paper say different things, we follow the paper. The jar on the cover is an AI-generated illustration, not a photograph of a real sample.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today's route: four halls and seven exhibits. In the foyer we look at the two missions: where they collected soil, how much they brought home, and how that compares with the American Apollo and Soviet Luna samples. Hall 1 is near-side soil from Chang'e-5, with three exhibits: a basalt about 2 billion years old, the water in impact glass beads, and the beads and new minerals under the microscope. Hall 2 is far-side soil from Chang'e-6, with three more: a basalt about 2.8 billion years old, the oldest fragment, and what the basalts tell us about the mantle. Hall 3 covers where the samples went and the questions scientists still can't answer, and its one exhibit is Moon soil in a display case: what to look for the next time you see some. The dotted line is our route.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missions, two jars of soil. Chang'e-5 launched on 24 November 2020 and landed on the near side, north of Mons Rümker in Oceanus Procellarum, at about 43 degrees north, farther north than any of the nine earlier Apollo and Luna landing sites. It came home to Inner Mongolia on 17 December, 23 days in all, and the first weighing at handover gave about 1,731 grams. Chang'e-6 launched on 3 May 2024 and landed on the far side, in the Apollo basin inside the South Pole–Aitken basin. It came home on 25 June, about 53 days in all, with 1,935.3 grams, the first sample ever taken from the far side. You may see 1,953.3 grams in some reports. That is a typo. Both missions scooped soil from the surface and drilled into it. Chang'e-5 scooped about 1,480 grams and Chang'e-6 about 1,610 grams, figures from a National Astronomical Observatories report and the first Chang'e-6 sample paper. The drilled amounts have never been published, so we estimate them as the total minus the scooped amount: roughly 250 and 325 grams. Chang'e-6 drilled a little over one metre before hitting what looked like a rock.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put this in history. The six Apollo landings brought back about 382 kilograms. The three robotic Soviet Luna missions brought back about 0.3 kilograms. Their individual figures add up to 321 or 326 grams, depending on whether Luna 20 is counted as 50 or 55 grams, because two NASA sources differ. Chang'e-5 and Chang'e-6 together brought 3,666.3 grams. So by weight, Apollo's haul is about 104 times larger, and the two Chang'e missions together are under one percent of it. Please don't say China has brought back the most Moon soil. It hasn't. The value is in where the soil came from. Chang'e-5 landed farther north than any earlier mission and brought back the youngest lunar basalt ever dated by radiometric methods. Before Chang'e-6, all ten sample-return missions had landed on the near side. Chang'e-6 was the first to bring soil home from the far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 1: near-side soil. This jar came back with Chang'e-5 in 2020 from northern Oceanus Procellarum, a young lava plain on the near side, which is why its rocks turned out to be so young. We will look at three exhibits.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exhibit is a fragment of basalt from Chang'e-5. Basalt is rock formed when lava cools. In 2021 two teams dated it by different methods: a Nature paper used lead-lead dating and got 2.030 billion years, give or take 4 million, and a Science paper got 1.963 billion. So, about 2 billion years. Before this, no returned sample had shown volcanic activity younger than about 2.9 billion years. In the paper's own words, this extends the duration of lunar volcanism by about 800 to 900 million years. Some press releases said it extended the Moon's geological life by a billion years. We follow the paper, and what it extends is known volcanic activity, not the Moon's life. Two more Nature papers found that the source of this magma was neither rich in heat-producing radioactive elements nor wet, so why the Moon was still erupting this late remains open. The rock also kept a magnetic record: when lava cools, its magnetic minerals lock in the field around them. Nine millimetre-sized fragments show the Moon still had a magnetic field 2 billion years ago, about 2 to 4 microtesla, weak but present. The image is an AI-generated illustration, not a photograph of this sample.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second exhibit is the impact glass bead, and we will use it to talk about water. When a meteorite hits the Moon, molten rock splashes out and cools into tiny glass beads. A team picked 117 beads out of about one gram of Chang'e-5 soil and measured 32 of them. Their water content ranged from 0 to 1,909 micrograms per gram, up to about 2,000 at the rim and less toward the centre, which shows the water seeped in from outside. Where does it come from? Hydrogen in the solar wind is driven into the glass and combines with oxygen. The paper estimates the supply is refilled in under 15 years, so the lunar surface holds a store that the solar wind keeps topping up. But whenever someone says the Moon has water, ask which water. In the outermost 100 nanometres of soil grains, hydrogen reaches 1,116 to 2,516 micrograms per gram. Averaged over the bulk soil, different papers using different methods give 28.5 to at least 170. Deep down, the mantle source holds only 1 to 5. These differ by orders of magnitude and can't be merged into one number. And all of it is hydrogen and hydroxyl locked in minerals and glass. As CNSA itself pointed out, this is not water in the everyday sense. The headline figure of 270 billion tonnes for the glass beads is the top of an estimate that spans three orders of magnitude, so we leave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 few small exhibits under the microscope. The first image shows impact glass beads, the kind we just talked about. The second shows volcanic glass beads. Among about 3,000 glass beads from Chang'e-5, a team used their structure, chemistry and sulfur isotopes to identify three that came from volcanic eruptions, not impacts, about 120 million years old. That suggests the Moon may have had small eruptions surprisingly late. But the evidence is three beads less than a millimetre across, not a 120-million-year-old lava plain, and it certainly doesn't mean the Moon is erupting today. The third image stands for changesite-(Y), announced in September 2022. The team separated a single crystal about 10 micrometres across, less than a tenth the width of a hair, from 140,000 grains. It is a phosphate mineral containing yttrium. The same press event also reported helium-3 measurements, but that was separate work: changesite is not a helium-3 ore. In 2026 the International Mineralogical Association approved two more, magnesiochangesite-(Y) and changesite-(Ce), so Chang'e-5 samples have yielded three new minerals. All three images are AI-generated illustrations, not sample photographs.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 2: far-side soil. First, a common myth: the far side is not the dark side. It has day and night like the near side, and at new Moon it is fully lit. It simply always faces away from Earth, so we never see it from the ground. Chang'e-6 landed inside the South Pole–Aitken basin, the largest, deepest and oldest impact basin on the Moon, about 2,500 kilometres across. The first soft landing on the far side was Chang'e-4 in 2019. Chang'e-6 was the first mission to bring far-side soil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Exhibit four is a fragment of Chang'e-6 basalt. One team dated 108 basalt fragments and found a main age of 2.807 billion years. Two other teams, using different methods, got 2.830 and 2.823 billion. The methods differ and the error bars don't all overlap, so we say about 2.8 billion years and don't average the three. So the far side had volcanic eruptions around 2.8 billion years ago. There is a bonus: scientists estimate the age of lunar surfaces by counting craters, and that ruler was calibrated with near-side samples. The Chang'e-6 basalt age matches the crater-count age, which suggests the ruler works on the far side too. These basalts also kept a magnetic record. Four millimetre-sized fragments show a field of about 5 to 21 microtesla 2.8 billion years ago, with a median around 13. Earlier work showed the field dropped sharply around 3.1 billion years ago. These samples show it picked up again by 2.8 billion. Some reports said this overturned the idea of a steady decline. What the paper actually argues against is one specific scenario, in which the field stayed weak after 3 billion years until it died out. Put next to the 2 to 4 microtesla from Chang'e-5, we can only say the field was stronger at 2.8 billion years and weaker at 2 billion. Two points don't make a curve. The image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Exhibit five is a single fragment. In the same batch of Chang'e-6 samples, the team found one high-aluminium basalt fragment 4.203 billion years old, the oldest basalt among all returned samples. The paper argues it formed locally on the far side, most likely from an ancient buried mare near the landing site, rather than being thrown over from the near side. So this part of the far side had at least two episodes of volcanism, about 4.2 and about 2.8 billion years ago, some 1.4 billion years apart. Two cautions. First, the evidence for the older episode is this one fragment. Second, the samples can't tell us whether eruptions continued in between, so we can't say the far side erupted continuously for 1.4 billion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Exhibit six: looking through the basalt at the mantle beneath it. A team sieved 578 grains from 5 grams of Chang'e-6 soil and worked out that the mantle source of this far-side basalt held 1 to 1.5 micrograms of water per gram, at the very bottom of the range estimated from near-side samples. The paper's own wording is that the far-side mantle is potentially drier. Some reports said it was markedly drier than the near side, which goes too far: Chang'e-5 put the near-side mantle source at 1 to 5 micrograms per gram, so the two overlap. Another paper studied 23 Chang'e-6 basalt fragments and measured oxygen fugacity, a gauge of how much oxygen was available when the magma formed. The far side came out at minus 1.93, lower than the minus 0.80 for Apollo and Chang'e-5 basalts, which means more reduced. Taken together, the far-side mantle may differ from the near side, but each result still rests on samples from one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 3. The first two halls held six exhibits. Here we cover where the 3,666.3 grams went and which questions scientists still can't answer, and end with exhibit seven, Moon soil in a display case: what to look for the next time you see some in a museum.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put the exhibits back in time. Chang'e-5 returned in December 2020. In October 2021 the 2-billion-year basalt papers appeared in Science and Nature. Changesite was announced in September 2022. The impact-bead water paper came out in March 2023. Chang'e-6 returned in June 2024, and less than five months later, in November, papers on the 2.8- and 4.2-billion-year far-side basalts appeared together. Then came the far-side magnetic field and far-side mantle water, and in July 2025 these far-side papers were presented together as cover articles in one issue of Nature. 2025 also brought the more reduced far-side mantle, an age of about 4.25 billion years for the South Pole–Aitken basin, and fragments of CI-like meteorites in far-side soil. CI chondrites are rich in water and organic matter and rare among meteorites found on Earth, and the Moon has kept pieces of them for us. In April 2026 two more minerals, magnesiochangesite-(Y) and changesite-(Ce), were announced. This chart only shows what we covered today. CCTV reported in August 2025 that the two missions had produced more than 150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the 3,666.3 grams go? Think of three separate ledgers. The first is research loans. CNSA reviews applications twice a year, and by February 2026 it had made ten rounds, about 148 grams by the official running totals, roughly 4 percent of everything brought back. As one researcher put it, getting one or two grams is a lot. Most samples are handed out in milligrams. The first international round, announced in 2025, gave 2.18 grams of Chang'e-5 samples to seven institutions in six countries. The second ledger is gifts: 1.5 grams to Russia in 2022, which sent back 1.5 grams of Luna 16 soil in return, and 1.5 grams to France in 2023. In September 2026 China gave Chang'e-6 far-side soil to the United Nations, now on permanent display at its Vienna headquarters. The amount wasn't published. The third ledger is public display. The National Museum of China took in 100 grams of Chang'e-5 soil in February 2021, and the Beijing Planetarium has shown 0.6 grams since December 2024. Keep the three ledgers apart, and remember that the amount approved for a loan is not necessarily the amount already collected.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most want to leave you with are the questions. One: the Moon is small and should have cooled early, so why was there still magma 2 billion years ago? The Chang'e-5 papers found its source was neither rich in heat-producing elements nor wet, so the question is open. Two: on the far side, were the 4.2- and 2.8-billion-year episodes two separate eruptions, or one long run? The samples can't say. Three: how old is the South Pole–Aitken basin? A Chang'e-6 norite fragment gives about 4.25 billion years. Another study using a lunar meteorite gives about 4.32 to 4.33 billion. The debate continues. Four: what kept the Moon's magnetic field going until 2 billion years ago? The papers suggest a magma ocean at the base of the mantle, precession, or other mechanisms. Five: the source of the far-side basalt is extremely depleted, meaning it lacks the elements that most readily enter a melt. Was the mantle born that way when the magma ocean crystallised, or did the giant impact strip the melt away? The paper sets out both explanations and does not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last exhibit, number seven, is Moon soil in a display case. Next time you see Moon soil here or in another museum, look for five things on the label. Origin: was it Chang'e-5 or Chang'e-6, near side or far side? Method: scooped soil comes from the surface. Drilled soil keeps the layers underground. Colour: Chang'e-5 soil is grey-black. Chang'e-6 soil is also mostly grey-black but a little lighter, with more feldspar and glass. Weight: displays are usually measured in grams. The Beijing Planetarium shows 0.6 grams, and the National Museum of China holds 100 grams. And if there is a microscope nearby, use it: counted grain by grain, 95 percent of Chang'e-5 grains are between 1.4 and 9.4 micrometres, far finer than a hair. Then ask yourself: what did this exhibit teach us? The image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last line: so little soil, so many questions. The two missions brought back 3,666.3 grams, less than one percent of Apollo's haul, but from places no one had sampled before. They answered some old questions and raised plenty of new ones. Thank you, and I'm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slideLayout" Target="../slideLayouts/slideLayout4.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pic>
        <p:nvPicPr>
          <p:cNvPr id="3"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4" name="svg2pptx-gradient-s0000-0000"/>
          <p:cNvSpPr/>
          <p:nvPr/>
        </p:nvSpPr>
        <p:spPr>
          <a:xfrm>
            <a:off x="0" y="0"/>
            <a:ext cx="12192000" cy="6858000"/>
          </a:xfrm>
          <a:prstGeom prst="rect">
            <a:avLst/>
          </a:prstGeom>
          <a:gradFill rotWithShape="1">
            <a:gsLst>
              <a:gs pos="0">
                <a:srgbClr val="211A12">
                  <a:alpha val="95000"/>
                </a:srgbClr>
              </a:gs>
              <a:gs pos="38000">
                <a:srgbClr val="211A12">
                  <a:alpha val="70000"/>
                </a:srgbClr>
              </a:gs>
              <a:gs pos="70000">
                <a:srgbClr val="211A12">
                  <a:alpha val="5000"/>
                </a:srgbClr>
              </a:gs>
              <a:gs pos="100000">
                <a:srgbClr val="211A12">
                  <a:alpha val="5000"/>
                </a:srgbClr>
              </a:gs>
            </a:gsLst>
            <a:lin ang="0" scaled="1"/>
          </a:gradFill>
          <a:ln/>
        </p:spPr>
      </p:sp>
      <p:sp>
        <p:nvSpPr>
          <p:cNvPr id="5" name="Text 2"/>
          <p:cNvSpPr/>
          <p:nvPr/>
        </p:nvSpPr>
        <p:spPr>
          <a:xfrm>
            <a:off x="609600" y="632989"/>
            <a:ext cx="11582400" cy="137160"/>
          </a:xfrm>
          <a:prstGeom prst="rect">
            <a:avLst/>
          </a:prstGeom>
          <a:noFill/>
          <a:ln/>
        </p:spPr>
        <p:txBody>
          <a:bodyPr wrap="none" lIns="0" tIns="0" rIns="0" bIns="0" rtlCol="0" anchor="t"/>
          <a:lstStyle/>
          <a:p>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k</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c</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c</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900" spc="113"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900" dirty="0">
                <a:solidFill>
                  <a:srgbClr val="BE7A28"/>
                </a:solidFill>
                <a:latin typeface="Microsoft YaHei UI" pitchFamily="34" charset="0"/>
                <a:ea typeface="Microsoft YaHei" pitchFamily="34" charset="-122"/>
                <a:cs typeface="Microsoft YaHei UI" pitchFamily="34" charset="-120"/>
              </a:rPr>
              <a:t>k</a:t>
            </a:r>
            <a:endParaRPr lang="en-US" sz="900" dirty="0">
              <a:latin typeface="Microsoft YaHei UI" pitchFamily="34" charset="0"/>
              <a:ea typeface="Microsoft YaHei" pitchFamily="34" charset="-122"/>
              <a:cs typeface="Microsoft YaHei UI" pitchFamily="34" charset="-120"/>
            </a:endParaRPr>
          </a:p>
        </p:txBody>
      </p:sp>
      <p:sp>
        <p:nvSpPr>
          <p:cNvPr id="6" name="Shape 3"/>
          <p:cNvSpPr/>
          <p:nvPr/>
        </p:nvSpPr>
        <p:spPr>
          <a:xfrm>
            <a:off x="609600" y="890588"/>
            <a:ext cx="1295400" cy="9525"/>
          </a:xfrm>
          <a:prstGeom prst="rect">
            <a:avLst/>
          </a:prstGeom>
          <a:solidFill>
            <a:srgbClr val="BE7A28"/>
          </a:solidFill>
          <a:ln/>
        </p:spPr>
      </p:sp>
      <p:sp>
        <p:nvSpPr>
          <p:cNvPr id="7" name="Text 4"/>
          <p:cNvSpPr/>
          <p:nvPr/>
        </p:nvSpPr>
        <p:spPr>
          <a:xfrm>
            <a:off x="609600" y="2849890"/>
            <a:ext cx="11582400" cy="731520"/>
          </a:xfrm>
          <a:prstGeom prst="rect">
            <a:avLst/>
          </a:prstGeom>
          <a:noFill/>
          <a:ln/>
        </p:spPr>
        <p:txBody>
          <a:bodyPr wrap="none" lIns="0" tIns="0" rIns="0" bIns="0" rtlCol="0" anchor="t"/>
          <a:lstStyle/>
          <a:p>
            <a:pPr algn="l" indent="0" marL="0">
              <a:buNone/>
            </a:pPr>
            <a:r>
              <a:rPr lang="en-US" sz="4800" dirty="0">
                <a:solidFill>
                  <a:srgbClr val="F4ECD8"/>
                </a:solidFill>
                <a:latin typeface="Times New Roman" pitchFamily="34" charset="0"/>
                <a:ea typeface="SimSun" pitchFamily="34" charset="-122"/>
                <a:cs typeface="Times New Roman" pitchFamily="34" charset="-120"/>
              </a:rPr>
              <a:t>Soil from the Far Side</a:t>
            </a:r>
            <a:endParaRPr lang="en-US" sz="4800" dirty="0">
              <a:latin typeface="Times New Roman" pitchFamily="34" charset="0"/>
              <a:ea typeface="SimSun" pitchFamily="34" charset="-122"/>
              <a:cs typeface="Times New Roman" pitchFamily="34" charset="-120"/>
            </a:endParaRPr>
          </a:p>
        </p:txBody>
      </p:sp>
      <p:sp>
        <p:nvSpPr>
          <p:cNvPr id="8" name="Text 5"/>
          <p:cNvSpPr/>
          <p:nvPr/>
        </p:nvSpPr>
        <p:spPr>
          <a:xfrm>
            <a:off x="609600" y="3573790"/>
            <a:ext cx="11582400" cy="731520"/>
          </a:xfrm>
          <a:prstGeom prst="rect">
            <a:avLst/>
          </a:prstGeom>
          <a:noFill/>
          <a:ln/>
        </p:spPr>
        <p:txBody>
          <a:bodyPr wrap="none" lIns="0" tIns="0" rIns="0" bIns="0" rtlCol="0" anchor="t"/>
          <a:lstStyle/>
          <a:p>
            <a:pPr algn="l" indent="0" marL="0">
              <a:buNone/>
            </a:pPr>
            <a:r>
              <a:rPr lang="en-US" sz="4800" dirty="0">
                <a:solidFill>
                  <a:srgbClr val="F4ECD8"/>
                </a:solidFill>
                <a:latin typeface="Times New Roman" pitchFamily="34" charset="0"/>
                <a:ea typeface="SimSun" pitchFamily="34" charset="-122"/>
                <a:cs typeface="Times New Roman" pitchFamily="34" charset="-120"/>
              </a:rPr>
              <a:t>of the Moon</a:t>
            </a:r>
            <a:endParaRPr lang="en-US" sz="4800" dirty="0">
              <a:latin typeface="Times New Roman" pitchFamily="34" charset="0"/>
              <a:ea typeface="SimSun" pitchFamily="34" charset="-122"/>
              <a:cs typeface="Times New Roman" pitchFamily="34" charset="-120"/>
            </a:endParaRPr>
          </a:p>
        </p:txBody>
      </p:sp>
      <p:sp>
        <p:nvSpPr>
          <p:cNvPr id="9" name="Text 6"/>
          <p:cNvSpPr/>
          <p:nvPr/>
        </p:nvSpPr>
        <p:spPr>
          <a:xfrm>
            <a:off x="609600" y="4511471"/>
            <a:ext cx="11582400" cy="194310"/>
          </a:xfrm>
          <a:prstGeom prst="rect">
            <a:avLst/>
          </a:prstGeom>
          <a:noFill/>
          <a:ln/>
        </p:spPr>
        <p:txBody>
          <a:bodyPr wrap="none" lIns="0" tIns="0" rIns="0" bIns="0" rtlCol="0" anchor="t"/>
          <a:lstStyle/>
          <a:p>
            <a:pPr algn="l" indent="0" marL="0">
              <a:buNone/>
            </a:pPr>
            <a:r>
              <a:rPr lang="en-US" sz="1275" dirty="0">
                <a:solidFill>
                  <a:srgbClr val="C2B394"/>
                </a:solidFill>
                <a:latin typeface="Microsoft YaHei UI" pitchFamily="34" charset="0"/>
                <a:ea typeface="Microsoft YaHei" pitchFamily="34" charset="-122"/>
                <a:cs typeface="Microsoft YaHei UI" pitchFamily="34" charset="-120"/>
              </a:rPr>
              <a:t>Chang</a:t>
            </a:r>
            <a:pPr algn="l" indent="0" marL="0">
              <a:buNone/>
            </a:pPr>
            <a:r>
              <a:rPr lang="en-US" sz="1275"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75" dirty="0">
                <a:solidFill>
                  <a:srgbClr val="C2B394"/>
                </a:solidFill>
                <a:latin typeface="Microsoft YaHei UI" pitchFamily="34" charset="0"/>
                <a:ea typeface="Microsoft YaHei" pitchFamily="34" charset="-122"/>
                <a:cs typeface="Microsoft YaHei UI" pitchFamily="34" charset="-120"/>
              </a:rPr>
              <a:t>e-5 and Chang</a:t>
            </a:r>
            <a:pPr algn="l" indent="0" marL="0">
              <a:buNone/>
            </a:pPr>
            <a:r>
              <a:rPr lang="en-US" sz="1275"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75" dirty="0">
                <a:solidFill>
                  <a:srgbClr val="C2B394"/>
                </a:solidFill>
                <a:latin typeface="Microsoft YaHei UI" pitchFamily="34" charset="0"/>
                <a:ea typeface="Microsoft YaHei" pitchFamily="34" charset="-122"/>
                <a:cs typeface="Microsoft YaHei UI" pitchFamily="34" charset="-120"/>
              </a:rPr>
              <a:t>e-6 lunar samples, one exhibit at a time</a:t>
            </a:r>
            <a:endParaRPr lang="en-US" sz="1275" dirty="0">
              <a:latin typeface="Microsoft YaHei UI" pitchFamily="34" charset="0"/>
              <a:ea typeface="Microsoft YaHei" pitchFamily="34" charset="-122"/>
              <a:cs typeface="Microsoft YaHei UI" pitchFamily="34" charset="-120"/>
            </a:endParaRPr>
          </a:p>
        </p:txBody>
      </p:sp>
      <p:sp>
        <p:nvSpPr>
          <p:cNvPr id="10" name="Text 7"/>
          <p:cNvSpPr/>
          <p:nvPr/>
        </p:nvSpPr>
        <p:spPr>
          <a:xfrm>
            <a:off x="609600" y="5824361"/>
            <a:ext cx="11582400" cy="160020"/>
          </a:xfrm>
          <a:prstGeom prst="rect">
            <a:avLst/>
          </a:prstGeom>
          <a:noFill/>
          <a:ln/>
        </p:spPr>
        <p:txBody>
          <a:bodyPr wrap="none" lIns="0" tIns="0" rIns="0" bIns="0" rtlCol="0" anchor="t"/>
          <a:lstStyle/>
          <a:p>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O</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c</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t</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o</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b</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e</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r</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 </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2</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0</a:t>
            </a:r>
            <a:pPr algn="l" indent="0" marL="0">
              <a:buNone/>
            </a:pPr>
            <a:r>
              <a:rPr lang="en-US" sz="1050" spc="113" kern="0" dirty="0">
                <a:solidFill>
                  <a:srgbClr val="8E826A"/>
                </a:solidFill>
                <a:latin typeface="Times New Roman" pitchFamily="34" charset="0"/>
                <a:ea typeface="SimSun" pitchFamily="34" charset="-122"/>
                <a:cs typeface="Times New Roman" pitchFamily="34" charset="-120"/>
              </a:rPr>
              <a:t>2</a:t>
            </a:r>
            <a:pPr algn="l" indent="0" marL="0">
              <a:buNone/>
            </a:pPr>
            <a:r>
              <a:rPr lang="en-US" sz="1050" dirty="0">
                <a:solidFill>
                  <a:srgbClr val="8E826A"/>
                </a:solidFill>
                <a:latin typeface="Times New Roman" pitchFamily="34" charset="0"/>
                <a:ea typeface="SimSun" pitchFamily="34" charset="-122"/>
                <a:cs typeface="Times New Roman" pitchFamily="34" charset="-120"/>
              </a:rPr>
              <a:t>6</a:t>
            </a:r>
            <a:endParaRPr lang="en-US" sz="1050" dirty="0">
              <a:latin typeface="Times New Roman" pitchFamily="34" charset="0"/>
              <a:ea typeface="SimSun" pitchFamily="34" charset="-122"/>
              <a:cs typeface="Times New Roman" pitchFamily="34" charset="-120"/>
            </a:endParaRPr>
          </a:p>
        </p:txBody>
      </p:sp>
      <p:sp>
        <p:nvSpPr>
          <p:cNvPr id="11" name="Text 8"/>
          <p:cNvSpPr/>
          <p:nvPr/>
        </p:nvSpPr>
        <p:spPr>
          <a:xfrm>
            <a:off x="0" y="6518715"/>
            <a:ext cx="11582400" cy="114300"/>
          </a:xfrm>
          <a:prstGeom prst="rect">
            <a:avLst/>
          </a:prstGeom>
          <a:noFill/>
          <a:ln/>
        </p:spPr>
        <p:txBody>
          <a:bodyPr wrap="none" lIns="0" tIns="0" rIns="0" bIns="0" rtlCol="0" anchor="t"/>
          <a:lstStyle/>
          <a:p>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m</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p</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j</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I</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g</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d</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o</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m</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p</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r" indent="0" marL="0">
              <a:buNone/>
            </a:pPr>
            <a:r>
              <a:rPr lang="en-US" sz="750" dirty="0">
                <a:solidFill>
                  <a:srgbClr val="8E826A"/>
                </a:solidFill>
                <a:latin typeface="Microsoft YaHei UI" pitchFamily="34" charset="0"/>
                <a:ea typeface="Microsoft YaHei" pitchFamily="34" charset="-122"/>
                <a:cs typeface="Microsoft YaHei UI" pitchFamily="34" charset="-120"/>
              </a:rPr>
              <a:t>e</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G</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u</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e</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01"/>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2</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Four halls, seven exhibits</a:t>
            </a:r>
            <a:endParaRPr lang="en-US" sz="2400" dirty="0">
              <a:latin typeface="Times New Roman" pitchFamily="34" charset="0"/>
              <a:ea typeface="SimSun" pitchFamily="34" charset="-122"/>
              <a:cs typeface="Times New Roman" pitchFamily="34" charset="-120"/>
            </a:endParaRPr>
          </a:p>
        </p:txBody>
      </p:sp>
      <p:sp>
        <p:nvSpPr>
          <p:cNvPr id="9" name="Shape 7"/>
          <p:cNvSpPr/>
          <p:nvPr/>
        </p:nvSpPr>
        <p:spPr>
          <a:xfrm>
            <a:off x="614363" y="1909762"/>
            <a:ext cx="2400300" cy="3619500"/>
          </a:xfrm>
          <a:prstGeom prst="rect">
            <a:avLst/>
          </a:prstGeom>
          <a:solidFill>
            <a:srgbClr val="2B241A"/>
          </a:solidFill>
          <a:ln w="9525">
            <a:solidFill>
              <a:srgbClr val="403628"/>
            </a:solidFill>
            <a:prstDash val="solid"/>
          </a:ln>
        </p:spPr>
      </p:sp>
      <p:sp>
        <p:nvSpPr>
          <p:cNvPr id="10" name="Shape 8"/>
          <p:cNvSpPr/>
          <p:nvPr/>
        </p:nvSpPr>
        <p:spPr>
          <a:xfrm>
            <a:off x="1619250" y="5505450"/>
            <a:ext cx="381000" cy="38100"/>
          </a:xfrm>
          <a:prstGeom prst="rect">
            <a:avLst/>
          </a:prstGeom>
          <a:solidFill>
            <a:srgbClr val="211A12"/>
          </a:solidFill>
          <a:ln/>
        </p:spPr>
      </p:sp>
      <p:sp>
        <p:nvSpPr>
          <p:cNvPr id="11" name="Shape 9"/>
          <p:cNvSpPr/>
          <p:nvPr/>
        </p:nvSpPr>
        <p:spPr>
          <a:xfrm>
            <a:off x="3167063" y="1909762"/>
            <a:ext cx="2857500" cy="3619500"/>
          </a:xfrm>
          <a:prstGeom prst="rect">
            <a:avLst/>
          </a:prstGeom>
          <a:solidFill>
            <a:srgbClr val="2B241A"/>
          </a:solidFill>
          <a:ln w="9525">
            <a:solidFill>
              <a:srgbClr val="403628"/>
            </a:solidFill>
            <a:prstDash val="solid"/>
          </a:ln>
        </p:spPr>
      </p:sp>
      <p:sp>
        <p:nvSpPr>
          <p:cNvPr id="12" name="Shape 10"/>
          <p:cNvSpPr/>
          <p:nvPr/>
        </p:nvSpPr>
        <p:spPr>
          <a:xfrm>
            <a:off x="4400550" y="5505450"/>
            <a:ext cx="381000" cy="38100"/>
          </a:xfrm>
          <a:prstGeom prst="rect">
            <a:avLst/>
          </a:prstGeom>
          <a:solidFill>
            <a:srgbClr val="211A12"/>
          </a:solidFill>
          <a:ln/>
        </p:spPr>
      </p:sp>
      <p:sp>
        <p:nvSpPr>
          <p:cNvPr id="13" name="Shape 11"/>
          <p:cNvSpPr/>
          <p:nvPr/>
        </p:nvSpPr>
        <p:spPr>
          <a:xfrm>
            <a:off x="6176963" y="1909762"/>
            <a:ext cx="2857500" cy="3619500"/>
          </a:xfrm>
          <a:prstGeom prst="rect">
            <a:avLst/>
          </a:prstGeom>
          <a:solidFill>
            <a:srgbClr val="2B241A"/>
          </a:solidFill>
          <a:ln w="9525">
            <a:solidFill>
              <a:srgbClr val="403628"/>
            </a:solidFill>
            <a:prstDash val="solid"/>
          </a:ln>
        </p:spPr>
      </p:sp>
      <p:sp>
        <p:nvSpPr>
          <p:cNvPr id="14" name="Shape 12"/>
          <p:cNvSpPr/>
          <p:nvPr/>
        </p:nvSpPr>
        <p:spPr>
          <a:xfrm>
            <a:off x="7410450" y="5505450"/>
            <a:ext cx="381000" cy="38100"/>
          </a:xfrm>
          <a:prstGeom prst="rect">
            <a:avLst/>
          </a:prstGeom>
          <a:solidFill>
            <a:srgbClr val="211A12"/>
          </a:solidFill>
          <a:ln/>
        </p:spPr>
      </p:sp>
      <p:sp>
        <p:nvSpPr>
          <p:cNvPr id="15" name="Shape 13"/>
          <p:cNvSpPr/>
          <p:nvPr/>
        </p:nvSpPr>
        <p:spPr>
          <a:xfrm>
            <a:off x="9186863" y="1909762"/>
            <a:ext cx="2400300" cy="3619500"/>
          </a:xfrm>
          <a:prstGeom prst="rect">
            <a:avLst/>
          </a:prstGeom>
          <a:solidFill>
            <a:srgbClr val="2B241A"/>
          </a:solidFill>
          <a:ln w="9525">
            <a:solidFill>
              <a:srgbClr val="403628"/>
            </a:solidFill>
            <a:prstDash val="solid"/>
          </a:ln>
        </p:spPr>
      </p:sp>
      <p:sp>
        <p:nvSpPr>
          <p:cNvPr id="16" name="Shape 14"/>
          <p:cNvSpPr/>
          <p:nvPr/>
        </p:nvSpPr>
        <p:spPr>
          <a:xfrm>
            <a:off x="10191750" y="5505450"/>
            <a:ext cx="381000" cy="38100"/>
          </a:xfrm>
          <a:prstGeom prst="rect">
            <a:avLst/>
          </a:prstGeom>
          <a:solidFill>
            <a:srgbClr val="211A12"/>
          </a:solidFill>
          <a:ln/>
        </p:spPr>
      </p:sp>
      <p:sp>
        <p:nvSpPr>
          <p:cNvPr id="17" name="Shape 15"/>
          <p:cNvSpPr/>
          <p:nvPr/>
        </p:nvSpPr>
        <p:spPr>
          <a:xfrm>
            <a:off x="1809750" y="3143250"/>
            <a:ext cx="7753350" cy="1524000"/>
          </a:xfrm>
          <a:custGeom>
            <a:avLst/>
            <a:gdLst/>
            <a:ahLst/>
            <a:cxnLst/>
            <a:rect l="l" t="t" r="r" b="b"/>
            <a:pathLst>
              <a:path w="7753350" h="1524000">
                <a:moveTo>
                  <a:pt x="0" y="0"/>
                </a:moveTo>
                <a:lnTo>
                  <a:pt x="1581150" y="0"/>
                </a:lnTo>
                <a:lnTo>
                  <a:pt x="1733550" y="0"/>
                </a:lnTo>
                <a:lnTo>
                  <a:pt x="1733550" y="762000"/>
                </a:lnTo>
                <a:lnTo>
                  <a:pt x="1733550" y="1524000"/>
                </a:lnTo>
                <a:lnTo>
                  <a:pt x="4743450" y="0"/>
                </a:lnTo>
                <a:lnTo>
                  <a:pt x="4743450" y="762000"/>
                </a:lnTo>
                <a:lnTo>
                  <a:pt x="4743450" y="1524000"/>
                </a:lnTo>
                <a:lnTo>
                  <a:pt x="7753350" y="0"/>
                </a:lnTo>
              </a:path>
            </a:pathLst>
          </a:custGeom>
          <a:noFill/>
          <a:ln w="13335">
            <a:solidFill>
              <a:srgbClr val="BE7A28">
                <a:alpha val="80000"/>
              </a:srgbClr>
            </a:solidFill>
            <a:prstDash val="sysDot"/>
          </a:ln>
        </p:spPr>
      </p:sp>
      <p:sp>
        <p:nvSpPr>
          <p:cNvPr id="18" name="Text 16"/>
          <p:cNvSpPr/>
          <p:nvPr/>
        </p:nvSpPr>
        <p:spPr>
          <a:xfrm>
            <a:off x="819150" y="2112232"/>
            <a:ext cx="1137285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Foyer</a:t>
            </a:r>
            <a:endParaRPr lang="en-US" sz="1650" dirty="0">
              <a:latin typeface="Times New Roman" pitchFamily="34" charset="0"/>
              <a:ea typeface="SimSun" pitchFamily="34" charset="-122"/>
              <a:cs typeface="Times New Roman" pitchFamily="34" charset="-120"/>
            </a:endParaRPr>
          </a:p>
        </p:txBody>
      </p:sp>
      <p:sp>
        <p:nvSpPr>
          <p:cNvPr id="19" name="Text 17"/>
          <p:cNvSpPr/>
          <p:nvPr/>
        </p:nvSpPr>
        <p:spPr>
          <a:xfrm>
            <a:off x="819150" y="2442739"/>
            <a:ext cx="1137285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Two missions,</a:t>
            </a:r>
            <a:endParaRPr lang="en-US" sz="900" dirty="0">
              <a:latin typeface="Microsoft YaHei UI" pitchFamily="34" charset="0"/>
              <a:ea typeface="Microsoft YaHei" pitchFamily="34" charset="-122"/>
              <a:cs typeface="Microsoft YaHei UI" pitchFamily="34" charset="-120"/>
            </a:endParaRPr>
          </a:p>
        </p:txBody>
      </p:sp>
      <p:sp>
        <p:nvSpPr>
          <p:cNvPr id="20" name="Text 18"/>
          <p:cNvSpPr/>
          <p:nvPr/>
        </p:nvSpPr>
        <p:spPr>
          <a:xfrm>
            <a:off x="819150" y="2633239"/>
            <a:ext cx="1137285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beside Apollo and Luna</a:t>
            </a:r>
            <a:endParaRPr lang="en-US" sz="90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952500" y="3173413"/>
            <a:ext cx="56451" cy="77788"/>
          </a:xfrm>
          <a:custGeom>
            <a:avLst/>
            <a:gdLst/>
            <a:ahLst/>
            <a:cxnLst/>
            <a:rect l="l" t="t" r="r" b="b"/>
            <a:pathLst>
              <a:path w="56451" h="77788">
                <a:moveTo>
                  <a:pt x="0" y="22225"/>
                </a:moveTo>
                <a:lnTo>
                  <a:pt x="0" y="77788"/>
                </a:lnTo>
                <a:cubicBezTo>
                  <a:pt x="0" y="77788"/>
                  <a:pt x="33671" y="71676"/>
                  <a:pt x="44450" y="55563"/>
                </a:cubicBezTo>
                <a:cubicBezTo>
                  <a:pt x="56451" y="37560"/>
                  <a:pt x="44450" y="0"/>
                  <a:pt x="44450" y="0"/>
                </a:cubicBezTo>
              </a:path>
            </a:pathLst>
          </a:custGeom>
          <a:noFill/>
          <a:ln w="15557">
            <a:solidFill>
              <a:srgbClr val="BE7A28"/>
            </a:solidFill>
            <a:prstDash val="solid"/>
          </a:ln>
        </p:spPr>
      </p:sp>
      <p:sp>
        <p:nvSpPr>
          <p:cNvPr id="22" name="Shape 20"/>
          <p:cNvSpPr/>
          <p:nvPr/>
        </p:nvSpPr>
        <p:spPr>
          <a:xfrm>
            <a:off x="846931" y="3206605"/>
            <a:ext cx="63452" cy="61263"/>
          </a:xfrm>
          <a:custGeom>
            <a:avLst/>
            <a:gdLst/>
            <a:ahLst/>
            <a:cxnLst/>
            <a:rect l="l" t="t" r="r" b="b"/>
            <a:pathLst>
              <a:path w="63452" h="61263">
                <a:moveTo>
                  <a:pt x="22225" y="5701"/>
                </a:moveTo>
                <a:cubicBezTo>
                  <a:pt x="5556" y="19703"/>
                  <a:pt x="0" y="61263"/>
                  <a:pt x="0" y="61263"/>
                </a:cubicBezTo>
                <a:cubicBezTo>
                  <a:pt x="0" y="61263"/>
                  <a:pt x="41561" y="55707"/>
                  <a:pt x="55563" y="39038"/>
                </a:cubicBezTo>
                <a:cubicBezTo>
                  <a:pt x="63452" y="29704"/>
                  <a:pt x="63341" y="15369"/>
                  <a:pt x="54562" y="6701"/>
                </a:cubicBezTo>
                <a:arcTo hR="24225" wR="24225" stAng="18819908" swAng="-5027240"/>
              </a:path>
            </a:pathLst>
          </a:custGeom>
          <a:noFill/>
          <a:ln w="15557">
            <a:solidFill>
              <a:srgbClr val="BE7A28"/>
            </a:solidFill>
            <a:prstDash val="solid"/>
          </a:ln>
        </p:spPr>
      </p:sp>
      <p:sp>
        <p:nvSpPr>
          <p:cNvPr id="23" name="Shape 21"/>
          <p:cNvSpPr/>
          <p:nvPr/>
        </p:nvSpPr>
        <p:spPr>
          <a:xfrm>
            <a:off x="919163" y="3051172"/>
            <a:ext cx="144463" cy="144465"/>
          </a:xfrm>
          <a:custGeom>
            <a:avLst/>
            <a:gdLst/>
            <a:ahLst/>
            <a:cxnLst/>
            <a:rect l="l" t="t" r="r" b="b"/>
            <a:pathLst>
              <a:path w="144463" h="144465">
                <a:moveTo>
                  <a:pt x="0" y="111128"/>
                </a:moveTo>
                <a:arcTo hR="244475" wR="244475" stAng="12064758" swAng="693015"/>
                <a:arcTo hR="143129" wR="143129" stAng="12721383" swAng="3499940"/>
                <a:cubicBezTo>
                  <a:pt x="144463" y="30229"/>
                  <a:pt x="135795" y="83347"/>
                  <a:pt x="77788" y="122240"/>
                </a:cubicBezTo>
                <a:arcTo hR="248920" wR="248920" stAng="3462353" swAng="687487"/>
                <a:close/>
              </a:path>
            </a:pathLst>
          </a:custGeom>
          <a:noFill/>
          <a:ln w="15557">
            <a:solidFill>
              <a:srgbClr val="BE7A28"/>
            </a:solidFill>
            <a:prstDash val="solid"/>
          </a:ln>
        </p:spPr>
      </p:sp>
      <p:sp>
        <p:nvSpPr>
          <p:cNvPr id="24" name="Shape 22"/>
          <p:cNvSpPr/>
          <p:nvPr/>
        </p:nvSpPr>
        <p:spPr>
          <a:xfrm>
            <a:off x="863600" y="3105849"/>
            <a:ext cx="77788" cy="56452"/>
          </a:xfrm>
          <a:custGeom>
            <a:avLst/>
            <a:gdLst/>
            <a:ahLst/>
            <a:cxnLst/>
            <a:rect l="l" t="t" r="r" b="b"/>
            <a:pathLst>
              <a:path w="77788" h="56452">
                <a:moveTo>
                  <a:pt x="55563" y="56452"/>
                </a:moveTo>
                <a:lnTo>
                  <a:pt x="0" y="56452"/>
                </a:lnTo>
                <a:cubicBezTo>
                  <a:pt x="0" y="56452"/>
                  <a:pt x="6112" y="22781"/>
                  <a:pt x="22225" y="12002"/>
                </a:cubicBezTo>
                <a:cubicBezTo>
                  <a:pt x="40227" y="0"/>
                  <a:pt x="77788" y="12557"/>
                  <a:pt x="77788" y="12557"/>
                </a:cubicBezTo>
              </a:path>
            </a:pathLst>
          </a:custGeom>
          <a:noFill/>
          <a:ln w="15557">
            <a:solidFill>
              <a:srgbClr val="BE7A28"/>
            </a:solidFill>
            <a:prstDash val="solid"/>
          </a:ln>
        </p:spPr>
      </p:sp>
      <p:sp>
        <p:nvSpPr>
          <p:cNvPr id="25" name="Text 23"/>
          <p:cNvSpPr/>
          <p:nvPr/>
        </p:nvSpPr>
        <p:spPr>
          <a:xfrm>
            <a:off x="3371850" y="2112232"/>
            <a:ext cx="882015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Hall 1</a:t>
            </a:r>
            <a:endParaRPr lang="en-US" sz="1650" dirty="0">
              <a:latin typeface="Times New Roman" pitchFamily="34" charset="0"/>
              <a:ea typeface="SimSun" pitchFamily="34" charset="-122"/>
              <a:cs typeface="Times New Roman" pitchFamily="34" charset="-120"/>
            </a:endParaRPr>
          </a:p>
        </p:txBody>
      </p:sp>
      <p:sp>
        <p:nvSpPr>
          <p:cNvPr id="26" name="Text 24"/>
          <p:cNvSpPr/>
          <p:nvPr/>
        </p:nvSpPr>
        <p:spPr>
          <a:xfrm>
            <a:off x="3371850" y="2442739"/>
            <a:ext cx="882015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Near-side soil</a:t>
            </a:r>
            <a:endParaRPr lang="en-US" sz="900" dirty="0">
              <a:latin typeface="Microsoft YaHei UI" pitchFamily="34" charset="0"/>
              <a:ea typeface="Microsoft YaHei" pitchFamily="34" charset="-122"/>
              <a:cs typeface="Microsoft YaHei UI" pitchFamily="34" charset="-120"/>
            </a:endParaRPr>
          </a:p>
        </p:txBody>
      </p:sp>
      <p:sp>
        <p:nvSpPr>
          <p:cNvPr id="27" name="Shape 25"/>
          <p:cNvSpPr/>
          <p:nvPr/>
        </p:nvSpPr>
        <p:spPr>
          <a:xfrm>
            <a:off x="3390900" y="2990850"/>
            <a:ext cx="304800" cy="304800"/>
          </a:xfrm>
          <a:prstGeom prst="ellipse">
            <a:avLst/>
          </a:prstGeom>
          <a:solidFill>
            <a:srgbClr val="BE7A28"/>
          </a:solidFill>
          <a:ln/>
        </p:spPr>
      </p:sp>
      <p:sp>
        <p:nvSpPr>
          <p:cNvPr id="28" name="Text 26"/>
          <p:cNvSpPr/>
          <p:nvPr/>
        </p:nvSpPr>
        <p:spPr>
          <a:xfrm>
            <a:off x="0" y="3062111"/>
            <a:ext cx="7086600" cy="160020"/>
          </a:xfrm>
          <a:prstGeom prst="rect">
            <a:avLst/>
          </a:prstGeom>
          <a:noFill/>
          <a:ln/>
        </p:spPr>
        <p:txBody>
          <a:bodyPr wrap="none" lIns="0" tIns="0" rIns="0" bIns="0" rtlCol="0" anchor="t"/>
          <a:lstStyle/>
          <a:p>
            <a:pPr algn="ctr" indent="0" marL="0">
              <a:buNone/>
            </a:pPr>
            <a:r>
              <a:rPr lang="en-US" sz="1050" b="1" dirty="0">
                <a:solidFill>
                  <a:srgbClr val="211A12"/>
                </a:solidFill>
                <a:latin typeface="Times New Roman" pitchFamily="34" charset="0"/>
                <a:ea typeface="SimSun" pitchFamily="34" charset="-122"/>
                <a:cs typeface="Times New Roman" pitchFamily="34" charset="-120"/>
              </a:rPr>
              <a:t>1</a:t>
            </a:r>
            <a:endParaRPr lang="en-US" sz="1050" dirty="0">
              <a:latin typeface="Times New Roman" pitchFamily="34" charset="0"/>
              <a:ea typeface="SimSun" pitchFamily="34" charset="-122"/>
              <a:cs typeface="Times New Roman" pitchFamily="34" charset="-120"/>
            </a:endParaRPr>
          </a:p>
        </p:txBody>
      </p:sp>
      <p:sp>
        <p:nvSpPr>
          <p:cNvPr id="29" name="Text 27"/>
          <p:cNvSpPr/>
          <p:nvPr/>
        </p:nvSpPr>
        <p:spPr>
          <a:xfrm>
            <a:off x="3790950" y="3062587"/>
            <a:ext cx="8401050" cy="160020"/>
          </a:xfrm>
          <a:prstGeom prst="rect">
            <a:avLst/>
          </a:prstGeom>
          <a:noFill/>
          <a:ln/>
        </p:spPr>
        <p:txBody>
          <a:bodyPr wrap="none" lIns="0" tIns="0" rIns="0" bIns="0" rtlCol="0" anchor="t"/>
          <a:lstStyle/>
          <a:p>
            <a:pPr algn="l" indent="0" marL="0">
              <a:buNone/>
            </a:pPr>
            <a:r>
              <a:rPr lang="en-US" sz="1050" dirty="0">
                <a:solidFill>
                  <a:srgbClr val="F4ECD8"/>
                </a:solidFill>
                <a:latin typeface="Microsoft YaHei UI" pitchFamily="34" charset="0"/>
                <a:ea typeface="Microsoft YaHei" pitchFamily="34" charset="-122"/>
                <a:cs typeface="Microsoft YaHei UI" pitchFamily="34" charset="-120"/>
              </a:rPr>
              <a:t>Basalt</a:t>
            </a:r>
            <a:endParaRPr lang="en-US" sz="1050" dirty="0">
              <a:latin typeface="Microsoft YaHei UI" pitchFamily="34" charset="0"/>
              <a:ea typeface="Microsoft YaHei" pitchFamily="34" charset="-122"/>
              <a:cs typeface="Microsoft YaHei UI" pitchFamily="34" charset="-120"/>
            </a:endParaRPr>
          </a:p>
        </p:txBody>
      </p:sp>
      <p:sp>
        <p:nvSpPr>
          <p:cNvPr id="30" name="Shape 28"/>
          <p:cNvSpPr/>
          <p:nvPr/>
        </p:nvSpPr>
        <p:spPr>
          <a:xfrm>
            <a:off x="3390900" y="3752850"/>
            <a:ext cx="304800" cy="304800"/>
          </a:xfrm>
          <a:prstGeom prst="ellipse">
            <a:avLst/>
          </a:prstGeom>
          <a:solidFill>
            <a:srgbClr val="BE7A28"/>
          </a:solidFill>
          <a:ln/>
        </p:spPr>
      </p:sp>
      <p:sp>
        <p:nvSpPr>
          <p:cNvPr id="31" name="Text 29"/>
          <p:cNvSpPr/>
          <p:nvPr/>
        </p:nvSpPr>
        <p:spPr>
          <a:xfrm>
            <a:off x="0" y="3824111"/>
            <a:ext cx="7086600" cy="160020"/>
          </a:xfrm>
          <a:prstGeom prst="rect">
            <a:avLst/>
          </a:prstGeom>
          <a:noFill/>
          <a:ln/>
        </p:spPr>
        <p:txBody>
          <a:bodyPr wrap="none" lIns="0" tIns="0" rIns="0" bIns="0" rtlCol="0" anchor="t"/>
          <a:lstStyle/>
          <a:p>
            <a:pPr algn="ctr" indent="0" marL="0">
              <a:buNone/>
            </a:pPr>
            <a:r>
              <a:rPr lang="en-US" sz="1050" b="1" dirty="0">
                <a:solidFill>
                  <a:srgbClr val="211A12"/>
                </a:solidFill>
                <a:latin typeface="Times New Roman" pitchFamily="34" charset="0"/>
                <a:ea typeface="SimSun" pitchFamily="34" charset="-122"/>
                <a:cs typeface="Times New Roman" pitchFamily="34" charset="-120"/>
              </a:rPr>
              <a:t>2</a:t>
            </a:r>
            <a:endParaRPr lang="en-US" sz="1050" dirty="0">
              <a:latin typeface="Times New Roman" pitchFamily="34" charset="0"/>
              <a:ea typeface="SimSun" pitchFamily="34" charset="-122"/>
              <a:cs typeface="Times New Roman" pitchFamily="34" charset="-120"/>
            </a:endParaRPr>
          </a:p>
        </p:txBody>
      </p:sp>
      <p:sp>
        <p:nvSpPr>
          <p:cNvPr id="32" name="Text 30"/>
          <p:cNvSpPr/>
          <p:nvPr/>
        </p:nvSpPr>
        <p:spPr>
          <a:xfrm>
            <a:off x="3790950" y="3824587"/>
            <a:ext cx="8401050" cy="160020"/>
          </a:xfrm>
          <a:prstGeom prst="rect">
            <a:avLst/>
          </a:prstGeom>
          <a:noFill/>
          <a:ln/>
        </p:spPr>
        <p:txBody>
          <a:bodyPr wrap="none" lIns="0" tIns="0" rIns="0" bIns="0" rtlCol="0" anchor="t"/>
          <a:lstStyle/>
          <a:p>
            <a:pPr algn="l" indent="0" marL="0">
              <a:buNone/>
            </a:pPr>
            <a:r>
              <a:rPr lang="en-US" sz="1050" dirty="0">
                <a:solidFill>
                  <a:srgbClr val="F4ECD8"/>
                </a:solidFill>
                <a:latin typeface="Microsoft YaHei UI" pitchFamily="34" charset="0"/>
                <a:ea typeface="Microsoft YaHei" pitchFamily="34" charset="-122"/>
                <a:cs typeface="Microsoft YaHei UI" pitchFamily="34" charset="-120"/>
              </a:rPr>
              <a:t>Water in glass beads</a:t>
            </a:r>
            <a:endParaRPr lang="en-US" sz="1050" dirty="0">
              <a:latin typeface="Microsoft YaHei UI" pitchFamily="34" charset="0"/>
              <a:ea typeface="Microsoft YaHei" pitchFamily="34" charset="-122"/>
              <a:cs typeface="Microsoft YaHei UI" pitchFamily="34" charset="-120"/>
            </a:endParaRPr>
          </a:p>
        </p:txBody>
      </p:sp>
      <p:sp>
        <p:nvSpPr>
          <p:cNvPr id="33" name="Shape 31"/>
          <p:cNvSpPr/>
          <p:nvPr/>
        </p:nvSpPr>
        <p:spPr>
          <a:xfrm>
            <a:off x="3390900" y="4514850"/>
            <a:ext cx="304800" cy="304800"/>
          </a:xfrm>
          <a:prstGeom prst="ellipse">
            <a:avLst/>
          </a:prstGeom>
          <a:solidFill>
            <a:srgbClr val="BE7A28"/>
          </a:solidFill>
          <a:ln/>
        </p:spPr>
      </p:sp>
      <p:sp>
        <p:nvSpPr>
          <p:cNvPr id="34" name="Text 32"/>
          <p:cNvSpPr/>
          <p:nvPr/>
        </p:nvSpPr>
        <p:spPr>
          <a:xfrm>
            <a:off x="0" y="4586111"/>
            <a:ext cx="7086600" cy="160020"/>
          </a:xfrm>
          <a:prstGeom prst="rect">
            <a:avLst/>
          </a:prstGeom>
          <a:noFill/>
          <a:ln/>
        </p:spPr>
        <p:txBody>
          <a:bodyPr wrap="none" lIns="0" tIns="0" rIns="0" bIns="0" rtlCol="0" anchor="t"/>
          <a:lstStyle/>
          <a:p>
            <a:pPr algn="ctr" indent="0" marL="0">
              <a:buNone/>
            </a:pPr>
            <a:r>
              <a:rPr lang="en-US" sz="1050" b="1" dirty="0">
                <a:solidFill>
                  <a:srgbClr val="211A12"/>
                </a:solidFill>
                <a:latin typeface="Times New Roman" pitchFamily="34" charset="0"/>
                <a:ea typeface="SimSun" pitchFamily="34" charset="-122"/>
                <a:cs typeface="Times New Roman" pitchFamily="34" charset="-120"/>
              </a:rPr>
              <a:t>3</a:t>
            </a:r>
            <a:endParaRPr lang="en-US" sz="1050" dirty="0">
              <a:latin typeface="Times New Roman" pitchFamily="34" charset="0"/>
              <a:ea typeface="SimSun" pitchFamily="34" charset="-122"/>
              <a:cs typeface="Times New Roman" pitchFamily="34" charset="-120"/>
            </a:endParaRPr>
          </a:p>
        </p:txBody>
      </p:sp>
      <p:sp>
        <p:nvSpPr>
          <p:cNvPr id="35" name="Text 33"/>
          <p:cNvSpPr/>
          <p:nvPr/>
        </p:nvSpPr>
        <p:spPr>
          <a:xfrm>
            <a:off x="3790950" y="4586587"/>
            <a:ext cx="8401050" cy="160020"/>
          </a:xfrm>
          <a:prstGeom prst="rect">
            <a:avLst/>
          </a:prstGeom>
          <a:noFill/>
          <a:ln/>
        </p:spPr>
        <p:txBody>
          <a:bodyPr wrap="none" lIns="0" tIns="0" rIns="0" bIns="0" rtlCol="0" anchor="t"/>
          <a:lstStyle/>
          <a:p>
            <a:pPr algn="l" indent="0" marL="0">
              <a:buNone/>
            </a:pPr>
            <a:r>
              <a:rPr lang="en-US" sz="1050" dirty="0">
                <a:solidFill>
                  <a:srgbClr val="F4ECD8"/>
                </a:solidFill>
                <a:latin typeface="Microsoft YaHei UI" pitchFamily="34" charset="0"/>
                <a:ea typeface="Microsoft YaHei" pitchFamily="34" charset="-122"/>
                <a:cs typeface="Microsoft YaHei UI" pitchFamily="34" charset="-120"/>
              </a:rPr>
              <a:t>Beads and new minerals</a:t>
            </a:r>
            <a:endParaRPr lang="en-US" sz="1050" dirty="0">
              <a:latin typeface="Microsoft YaHei UI" pitchFamily="34" charset="0"/>
              <a:ea typeface="Microsoft YaHei" pitchFamily="34" charset="-122"/>
              <a:cs typeface="Microsoft YaHei UI" pitchFamily="34" charset="-120"/>
            </a:endParaRPr>
          </a:p>
        </p:txBody>
      </p:sp>
      <p:sp>
        <p:nvSpPr>
          <p:cNvPr id="36" name="Text 34"/>
          <p:cNvSpPr/>
          <p:nvPr/>
        </p:nvSpPr>
        <p:spPr>
          <a:xfrm>
            <a:off x="6381750" y="2112232"/>
            <a:ext cx="581025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Hall 2</a:t>
            </a:r>
            <a:endParaRPr lang="en-US" sz="1650" dirty="0">
              <a:latin typeface="Times New Roman" pitchFamily="34" charset="0"/>
              <a:ea typeface="SimSun" pitchFamily="34" charset="-122"/>
              <a:cs typeface="Times New Roman" pitchFamily="34" charset="-120"/>
            </a:endParaRPr>
          </a:p>
        </p:txBody>
      </p:sp>
      <p:sp>
        <p:nvSpPr>
          <p:cNvPr id="37" name="Text 35"/>
          <p:cNvSpPr/>
          <p:nvPr/>
        </p:nvSpPr>
        <p:spPr>
          <a:xfrm>
            <a:off x="6381750" y="2442739"/>
            <a:ext cx="581025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Far-side soil</a:t>
            </a:r>
            <a:endParaRPr lang="en-US" sz="900" dirty="0">
              <a:latin typeface="Microsoft YaHei UI" pitchFamily="34" charset="0"/>
              <a:ea typeface="Microsoft YaHei" pitchFamily="34" charset="-122"/>
              <a:cs typeface="Microsoft YaHei UI" pitchFamily="34" charset="-120"/>
            </a:endParaRPr>
          </a:p>
        </p:txBody>
      </p:sp>
      <p:sp>
        <p:nvSpPr>
          <p:cNvPr id="38" name="Shape 36"/>
          <p:cNvSpPr/>
          <p:nvPr/>
        </p:nvSpPr>
        <p:spPr>
          <a:xfrm>
            <a:off x="6400800" y="2990850"/>
            <a:ext cx="304800" cy="304800"/>
          </a:xfrm>
          <a:prstGeom prst="ellipse">
            <a:avLst/>
          </a:prstGeom>
          <a:solidFill>
            <a:srgbClr val="BE7A28"/>
          </a:solidFill>
          <a:ln/>
        </p:spPr>
      </p:sp>
      <p:sp>
        <p:nvSpPr>
          <p:cNvPr id="39" name="Text 37"/>
          <p:cNvSpPr/>
          <p:nvPr/>
        </p:nvSpPr>
        <p:spPr>
          <a:xfrm>
            <a:off x="914400" y="3062111"/>
            <a:ext cx="11277600" cy="160020"/>
          </a:xfrm>
          <a:prstGeom prst="rect">
            <a:avLst/>
          </a:prstGeom>
          <a:noFill/>
          <a:ln/>
        </p:spPr>
        <p:txBody>
          <a:bodyPr wrap="none" lIns="0" tIns="0" rIns="0" bIns="0" rtlCol="0" anchor="t"/>
          <a:lstStyle/>
          <a:p>
            <a:pPr algn="ctr" indent="0" marL="0">
              <a:buNone/>
            </a:pPr>
            <a:r>
              <a:rPr lang="en-US" sz="1050" b="1" dirty="0">
                <a:solidFill>
                  <a:srgbClr val="211A12"/>
                </a:solidFill>
                <a:latin typeface="Times New Roman" pitchFamily="34" charset="0"/>
                <a:ea typeface="SimSun" pitchFamily="34" charset="-122"/>
                <a:cs typeface="Times New Roman" pitchFamily="34" charset="-120"/>
              </a:rPr>
              <a:t>4</a:t>
            </a:r>
            <a:endParaRPr lang="en-US" sz="1050" dirty="0">
              <a:latin typeface="Times New Roman" pitchFamily="34" charset="0"/>
              <a:ea typeface="SimSun" pitchFamily="34" charset="-122"/>
              <a:cs typeface="Times New Roman" pitchFamily="34" charset="-120"/>
            </a:endParaRPr>
          </a:p>
        </p:txBody>
      </p:sp>
      <p:sp>
        <p:nvSpPr>
          <p:cNvPr id="40" name="Text 38"/>
          <p:cNvSpPr/>
          <p:nvPr/>
        </p:nvSpPr>
        <p:spPr>
          <a:xfrm>
            <a:off x="6800850" y="3062587"/>
            <a:ext cx="5391150" cy="160020"/>
          </a:xfrm>
          <a:prstGeom prst="rect">
            <a:avLst/>
          </a:prstGeom>
          <a:noFill/>
          <a:ln/>
        </p:spPr>
        <p:txBody>
          <a:bodyPr wrap="none" lIns="0" tIns="0" rIns="0" bIns="0" rtlCol="0" anchor="t"/>
          <a:lstStyle/>
          <a:p>
            <a:pPr algn="l" indent="0" marL="0">
              <a:buNone/>
            </a:pPr>
            <a:r>
              <a:rPr lang="en-US" sz="1050" dirty="0">
                <a:solidFill>
                  <a:srgbClr val="F4ECD8"/>
                </a:solidFill>
                <a:latin typeface="Microsoft YaHei UI" pitchFamily="34" charset="0"/>
                <a:ea typeface="Microsoft YaHei" pitchFamily="34" charset="-122"/>
                <a:cs typeface="Microsoft YaHei UI" pitchFamily="34" charset="-120"/>
              </a:rPr>
              <a:t>2.8-billion-year basalt</a:t>
            </a:r>
            <a:endParaRPr lang="en-US" sz="105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6400800" y="3752850"/>
            <a:ext cx="304800" cy="304800"/>
          </a:xfrm>
          <a:prstGeom prst="ellipse">
            <a:avLst/>
          </a:prstGeom>
          <a:solidFill>
            <a:srgbClr val="BE7A28"/>
          </a:solidFill>
          <a:ln/>
        </p:spPr>
      </p:sp>
      <p:sp>
        <p:nvSpPr>
          <p:cNvPr id="42" name="Text 40"/>
          <p:cNvSpPr/>
          <p:nvPr/>
        </p:nvSpPr>
        <p:spPr>
          <a:xfrm>
            <a:off x="914400" y="3824111"/>
            <a:ext cx="11277600" cy="160020"/>
          </a:xfrm>
          <a:prstGeom prst="rect">
            <a:avLst/>
          </a:prstGeom>
          <a:noFill/>
          <a:ln/>
        </p:spPr>
        <p:txBody>
          <a:bodyPr wrap="none" lIns="0" tIns="0" rIns="0" bIns="0" rtlCol="0" anchor="t"/>
          <a:lstStyle/>
          <a:p>
            <a:pPr algn="ctr" indent="0" marL="0">
              <a:buNone/>
            </a:pPr>
            <a:r>
              <a:rPr lang="en-US" sz="1050" b="1" dirty="0">
                <a:solidFill>
                  <a:srgbClr val="211A12"/>
                </a:solidFill>
                <a:latin typeface="Times New Roman" pitchFamily="34" charset="0"/>
                <a:ea typeface="SimSun" pitchFamily="34" charset="-122"/>
                <a:cs typeface="Times New Roman" pitchFamily="34" charset="-120"/>
              </a:rPr>
              <a:t>5</a:t>
            </a:r>
            <a:endParaRPr lang="en-US" sz="1050" dirty="0">
              <a:latin typeface="Times New Roman" pitchFamily="34" charset="0"/>
              <a:ea typeface="SimSun" pitchFamily="34" charset="-122"/>
              <a:cs typeface="Times New Roman" pitchFamily="34" charset="-120"/>
            </a:endParaRPr>
          </a:p>
        </p:txBody>
      </p:sp>
      <p:sp>
        <p:nvSpPr>
          <p:cNvPr id="43" name="Text 41"/>
          <p:cNvSpPr/>
          <p:nvPr/>
        </p:nvSpPr>
        <p:spPr>
          <a:xfrm>
            <a:off x="6800850" y="3824587"/>
            <a:ext cx="5391150" cy="160020"/>
          </a:xfrm>
          <a:prstGeom prst="rect">
            <a:avLst/>
          </a:prstGeom>
          <a:noFill/>
          <a:ln/>
        </p:spPr>
        <p:txBody>
          <a:bodyPr wrap="none" lIns="0" tIns="0" rIns="0" bIns="0" rtlCol="0" anchor="t"/>
          <a:lstStyle/>
          <a:p>
            <a:pPr algn="l" indent="0" marL="0">
              <a:buNone/>
            </a:pPr>
            <a:r>
              <a:rPr lang="en-US" sz="1050" dirty="0">
                <a:solidFill>
                  <a:srgbClr val="F4ECD8"/>
                </a:solidFill>
                <a:latin typeface="Microsoft YaHei UI" pitchFamily="34" charset="0"/>
                <a:ea typeface="Microsoft YaHei" pitchFamily="34" charset="-122"/>
                <a:cs typeface="Microsoft YaHei UI" pitchFamily="34" charset="-120"/>
              </a:rPr>
              <a:t>The oldest fragment</a:t>
            </a:r>
            <a:endParaRPr lang="en-US" sz="1050" dirty="0">
              <a:latin typeface="Microsoft YaHei UI" pitchFamily="34" charset="0"/>
              <a:ea typeface="Microsoft YaHei" pitchFamily="34" charset="-122"/>
              <a:cs typeface="Microsoft YaHei UI" pitchFamily="34" charset="-120"/>
            </a:endParaRPr>
          </a:p>
        </p:txBody>
      </p:sp>
      <p:sp>
        <p:nvSpPr>
          <p:cNvPr id="44" name="Shape 42"/>
          <p:cNvSpPr/>
          <p:nvPr/>
        </p:nvSpPr>
        <p:spPr>
          <a:xfrm>
            <a:off x="6400800" y="4514850"/>
            <a:ext cx="304800" cy="304800"/>
          </a:xfrm>
          <a:prstGeom prst="ellipse">
            <a:avLst/>
          </a:prstGeom>
          <a:solidFill>
            <a:srgbClr val="BE7A28"/>
          </a:solidFill>
          <a:ln/>
        </p:spPr>
      </p:sp>
      <p:sp>
        <p:nvSpPr>
          <p:cNvPr id="45" name="Text 43"/>
          <p:cNvSpPr/>
          <p:nvPr/>
        </p:nvSpPr>
        <p:spPr>
          <a:xfrm>
            <a:off x="914400" y="4586111"/>
            <a:ext cx="11277600" cy="160020"/>
          </a:xfrm>
          <a:prstGeom prst="rect">
            <a:avLst/>
          </a:prstGeom>
          <a:noFill/>
          <a:ln/>
        </p:spPr>
        <p:txBody>
          <a:bodyPr wrap="none" lIns="0" tIns="0" rIns="0" bIns="0" rtlCol="0" anchor="t"/>
          <a:lstStyle/>
          <a:p>
            <a:pPr algn="ctr" indent="0" marL="0">
              <a:buNone/>
            </a:pPr>
            <a:r>
              <a:rPr lang="en-US" sz="1050" b="1" dirty="0">
                <a:solidFill>
                  <a:srgbClr val="211A12"/>
                </a:solidFill>
                <a:latin typeface="Times New Roman" pitchFamily="34" charset="0"/>
                <a:ea typeface="SimSun" pitchFamily="34" charset="-122"/>
                <a:cs typeface="Times New Roman" pitchFamily="34" charset="-120"/>
              </a:rPr>
              <a:t>6</a:t>
            </a:r>
            <a:endParaRPr lang="en-US" sz="1050" dirty="0">
              <a:latin typeface="Times New Roman" pitchFamily="34" charset="0"/>
              <a:ea typeface="SimSun" pitchFamily="34" charset="-122"/>
              <a:cs typeface="Times New Roman" pitchFamily="34" charset="-120"/>
            </a:endParaRPr>
          </a:p>
        </p:txBody>
      </p:sp>
      <p:sp>
        <p:nvSpPr>
          <p:cNvPr id="46" name="Text 44"/>
          <p:cNvSpPr/>
          <p:nvPr/>
        </p:nvSpPr>
        <p:spPr>
          <a:xfrm>
            <a:off x="6800850" y="4586587"/>
            <a:ext cx="5391150" cy="160020"/>
          </a:xfrm>
          <a:prstGeom prst="rect">
            <a:avLst/>
          </a:prstGeom>
          <a:noFill/>
          <a:ln/>
        </p:spPr>
        <p:txBody>
          <a:bodyPr wrap="none" lIns="0" tIns="0" rIns="0" bIns="0" rtlCol="0" anchor="t"/>
          <a:lstStyle/>
          <a:p>
            <a:pPr algn="l" indent="0" marL="0">
              <a:buNone/>
            </a:pPr>
            <a:r>
              <a:rPr lang="en-US" sz="1050" dirty="0">
                <a:solidFill>
                  <a:srgbClr val="F4ECD8"/>
                </a:solidFill>
                <a:latin typeface="Microsoft YaHei UI" pitchFamily="34" charset="0"/>
                <a:ea typeface="Microsoft YaHei" pitchFamily="34" charset="-122"/>
                <a:cs typeface="Microsoft YaHei UI" pitchFamily="34" charset="-120"/>
              </a:rPr>
              <a:t>The mantle</a:t>
            </a:r>
            <a:endParaRPr lang="en-US" sz="1050" dirty="0">
              <a:latin typeface="Microsoft YaHei UI" pitchFamily="34" charset="0"/>
              <a:ea typeface="Microsoft YaHei" pitchFamily="34" charset="-122"/>
              <a:cs typeface="Microsoft YaHei UI" pitchFamily="34" charset="-120"/>
            </a:endParaRPr>
          </a:p>
        </p:txBody>
      </p:sp>
      <p:sp>
        <p:nvSpPr>
          <p:cNvPr id="47" name="Text 45"/>
          <p:cNvSpPr/>
          <p:nvPr/>
        </p:nvSpPr>
        <p:spPr>
          <a:xfrm>
            <a:off x="9391650" y="2112232"/>
            <a:ext cx="280035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Hall 3</a:t>
            </a:r>
            <a:endParaRPr lang="en-US" sz="1650" dirty="0">
              <a:latin typeface="Times New Roman" pitchFamily="34" charset="0"/>
              <a:ea typeface="SimSun" pitchFamily="34" charset="-122"/>
              <a:cs typeface="Times New Roman" pitchFamily="34" charset="-120"/>
            </a:endParaRPr>
          </a:p>
        </p:txBody>
      </p:sp>
      <p:sp>
        <p:nvSpPr>
          <p:cNvPr id="48" name="Text 46"/>
          <p:cNvSpPr/>
          <p:nvPr/>
        </p:nvSpPr>
        <p:spPr>
          <a:xfrm>
            <a:off x="9391650" y="2442739"/>
            <a:ext cx="280035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Where it went, what is open</a:t>
            </a:r>
            <a:endParaRPr lang="en-US" sz="900" dirty="0">
              <a:latin typeface="Microsoft YaHei UI" pitchFamily="34" charset="0"/>
              <a:ea typeface="Microsoft YaHei" pitchFamily="34" charset="-122"/>
              <a:cs typeface="Microsoft YaHei UI" pitchFamily="34" charset="-120"/>
            </a:endParaRPr>
          </a:p>
        </p:txBody>
      </p:sp>
      <p:sp>
        <p:nvSpPr>
          <p:cNvPr id="49" name="Shape 47"/>
          <p:cNvSpPr/>
          <p:nvPr/>
        </p:nvSpPr>
        <p:spPr>
          <a:xfrm>
            <a:off x="9410700" y="2990850"/>
            <a:ext cx="304800" cy="304800"/>
          </a:xfrm>
          <a:prstGeom prst="ellipse">
            <a:avLst/>
          </a:prstGeom>
          <a:solidFill>
            <a:srgbClr val="BE7A28"/>
          </a:solidFill>
          <a:ln/>
        </p:spPr>
      </p:sp>
      <p:sp>
        <p:nvSpPr>
          <p:cNvPr id="50" name="Text 48"/>
          <p:cNvSpPr/>
          <p:nvPr/>
        </p:nvSpPr>
        <p:spPr>
          <a:xfrm>
            <a:off x="6934200" y="3062111"/>
            <a:ext cx="5257800" cy="160020"/>
          </a:xfrm>
          <a:prstGeom prst="rect">
            <a:avLst/>
          </a:prstGeom>
          <a:noFill/>
          <a:ln/>
        </p:spPr>
        <p:txBody>
          <a:bodyPr wrap="none" lIns="0" tIns="0" rIns="0" bIns="0" rtlCol="0" anchor="t"/>
          <a:lstStyle/>
          <a:p>
            <a:pPr algn="ctr" indent="0" marL="0">
              <a:buNone/>
            </a:pPr>
            <a:r>
              <a:rPr lang="en-US" sz="1050" b="1" dirty="0">
                <a:solidFill>
                  <a:srgbClr val="211A12"/>
                </a:solidFill>
                <a:latin typeface="Times New Roman" pitchFamily="34" charset="0"/>
                <a:ea typeface="SimSun" pitchFamily="34" charset="-122"/>
                <a:cs typeface="Times New Roman" pitchFamily="34" charset="-120"/>
              </a:rPr>
              <a:t>7</a:t>
            </a:r>
            <a:endParaRPr lang="en-US" sz="1050" dirty="0">
              <a:latin typeface="Times New Roman" pitchFamily="34" charset="0"/>
              <a:ea typeface="SimSun" pitchFamily="34" charset="-122"/>
              <a:cs typeface="Times New Roman" pitchFamily="34" charset="-120"/>
            </a:endParaRPr>
          </a:p>
        </p:txBody>
      </p:sp>
      <p:sp>
        <p:nvSpPr>
          <p:cNvPr id="51" name="Text 49"/>
          <p:cNvSpPr/>
          <p:nvPr/>
        </p:nvSpPr>
        <p:spPr>
          <a:xfrm>
            <a:off x="9810750" y="3062587"/>
            <a:ext cx="2381250" cy="160020"/>
          </a:xfrm>
          <a:prstGeom prst="rect">
            <a:avLst/>
          </a:prstGeom>
          <a:noFill/>
          <a:ln/>
        </p:spPr>
        <p:txBody>
          <a:bodyPr wrap="none" lIns="0" tIns="0" rIns="0" bIns="0" rtlCol="0" anchor="t"/>
          <a:lstStyle/>
          <a:p>
            <a:pPr algn="l" indent="0" marL="0">
              <a:buNone/>
            </a:pPr>
            <a:r>
              <a:rPr lang="en-US" sz="1050" dirty="0">
                <a:solidFill>
                  <a:srgbClr val="F4ECD8"/>
                </a:solidFill>
                <a:latin typeface="Microsoft YaHei UI" pitchFamily="34" charset="0"/>
                <a:ea typeface="Microsoft YaHei" pitchFamily="34" charset="-122"/>
                <a:cs typeface="Microsoft YaHei UI" pitchFamily="34" charset="-120"/>
              </a:rPr>
              <a:t>Moon soil in a case</a:t>
            </a:r>
            <a:endParaRPr lang="en-US" sz="1050" dirty="0">
              <a:latin typeface="Microsoft YaHei UI" pitchFamily="34" charset="0"/>
              <a:ea typeface="Microsoft YaHei" pitchFamily="34" charset="-122"/>
              <a:cs typeface="Microsoft YaHei UI" pitchFamily="34" charset="-120"/>
            </a:endParaRPr>
          </a:p>
        </p:txBody>
      </p:sp>
      <p:sp>
        <p:nvSpPr>
          <p:cNvPr id="52" name="Text 50"/>
          <p:cNvSpPr/>
          <p:nvPr/>
        </p:nvSpPr>
        <p:spPr>
          <a:xfrm>
            <a:off x="609600" y="578529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The dotted line is the route</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F</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y</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r</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02"/>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3</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Two missions, two jars: near side and far side</a:t>
            </a:r>
            <a:endParaRPr lang="en-US" sz="2400" dirty="0">
              <a:latin typeface="Times New Roman" pitchFamily="34" charset="0"/>
              <a:ea typeface="SimSun" pitchFamily="34" charset="-122"/>
              <a:cs typeface="Times New Roman" pitchFamily="34" charset="-120"/>
            </a:endParaRPr>
          </a:p>
        </p:txBody>
      </p:sp>
      <p:sp>
        <p:nvSpPr>
          <p:cNvPr id="9" name="Shape 7"/>
          <p:cNvSpPr/>
          <p:nvPr/>
        </p:nvSpPr>
        <p:spPr>
          <a:xfrm>
            <a:off x="762000" y="2247900"/>
            <a:ext cx="1028700" cy="1028700"/>
          </a:xfrm>
          <a:prstGeom prst="ellipse">
            <a:avLst/>
          </a:prstGeom>
          <a:solidFill>
            <a:srgbClr val="322A1E"/>
          </a:solidFill>
          <a:ln w="9525">
            <a:solidFill>
              <a:srgbClr val="403628"/>
            </a:solidFill>
            <a:prstDash val="solid"/>
          </a:ln>
        </p:spPr>
      </p:sp>
      <p:sp>
        <p:nvSpPr>
          <p:cNvPr id="10" name="Shape 8"/>
          <p:cNvSpPr/>
          <p:nvPr/>
        </p:nvSpPr>
        <p:spPr>
          <a:xfrm>
            <a:off x="762000" y="2247900"/>
            <a:ext cx="1028700" cy="1028700"/>
          </a:xfrm>
          <a:prstGeom prst="ellipse">
            <a:avLst/>
          </a:prstGeom>
          <a:noFill/>
          <a:ln w="9525">
            <a:solidFill>
              <a:srgbClr val="8E826A"/>
            </a:solidFill>
            <a:prstDash val="sysDot"/>
          </a:ln>
        </p:spPr>
      </p:sp>
      <p:sp>
        <p:nvSpPr>
          <p:cNvPr id="11" name="Shape 9"/>
          <p:cNvSpPr/>
          <p:nvPr/>
        </p:nvSpPr>
        <p:spPr>
          <a:xfrm>
            <a:off x="1028700" y="2438400"/>
            <a:ext cx="114300" cy="114300"/>
          </a:xfrm>
          <a:prstGeom prst="ellipse">
            <a:avLst/>
          </a:prstGeom>
          <a:solidFill>
            <a:srgbClr val="BE7A28"/>
          </a:solidFill>
          <a:ln/>
        </p:spPr>
      </p:sp>
      <p:sp>
        <p:nvSpPr>
          <p:cNvPr id="12" name="Shape 10"/>
          <p:cNvSpPr/>
          <p:nvPr/>
        </p:nvSpPr>
        <p:spPr>
          <a:xfrm>
            <a:off x="971550" y="2381250"/>
            <a:ext cx="228600" cy="228600"/>
          </a:xfrm>
          <a:prstGeom prst="ellipse">
            <a:avLst/>
          </a:prstGeom>
          <a:noFill/>
          <a:ln w="9525">
            <a:solidFill>
              <a:srgbClr val="BE7A28"/>
            </a:solidFill>
            <a:prstDash val="solid"/>
          </a:ln>
        </p:spPr>
      </p:sp>
      <p:sp>
        <p:nvSpPr>
          <p:cNvPr id="13" name="Text 11"/>
          <p:cNvSpPr/>
          <p:nvPr/>
        </p:nvSpPr>
        <p:spPr>
          <a:xfrm>
            <a:off x="0" y="3404764"/>
            <a:ext cx="2552700" cy="137160"/>
          </a:xfrm>
          <a:prstGeom prst="rect">
            <a:avLst/>
          </a:prstGeom>
          <a:noFill/>
          <a:ln/>
        </p:spPr>
        <p:txBody>
          <a:bodyPr wrap="none" lIns="0" tIns="0" rIns="0" bIns="0" rtlCol="0" anchor="t"/>
          <a:lstStyle/>
          <a:p>
            <a:pPr algn="ctr" indent="0" marL="0">
              <a:buNone/>
            </a:pPr>
            <a:r>
              <a:rPr lang="en-US" sz="900" dirty="0">
                <a:solidFill>
                  <a:srgbClr val="C2B394"/>
                </a:solidFill>
                <a:latin typeface="Microsoft YaHei UI" pitchFamily="34" charset="0"/>
                <a:ea typeface="Microsoft YaHei" pitchFamily="34" charset="-122"/>
                <a:cs typeface="Microsoft YaHei UI" pitchFamily="34" charset="-120"/>
              </a:rPr>
              <a:t>Near side</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2133600" y="2102707"/>
            <a:ext cx="1005840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Chang</a:t>
            </a:r>
            <a:pPr algn="l" indent="0" marL="0">
              <a:buNone/>
            </a:pPr>
            <a:r>
              <a:rPr lang="en-US" sz="1650" dirty="0">
                <a:solidFill>
                  <a:srgbClr val="F4ECD8"/>
                </a:solidFill>
                <a:latin typeface="Times New Roman" pitchFamily="34" charset="0"/>
                <a:ea typeface="SimSun" pitchFamily="34" charset="-122"/>
                <a:cs typeface="Times New Roman" pitchFamily="34" charset="-120"/>
              </a:rPr>
              <a:t>'</a:t>
            </a:r>
            <a:pPr algn="l" indent="0" marL="0">
              <a:buNone/>
            </a:pPr>
            <a:r>
              <a:rPr lang="en-US" sz="1650" dirty="0">
                <a:solidFill>
                  <a:srgbClr val="F4ECD8"/>
                </a:solidFill>
                <a:latin typeface="Times New Roman" pitchFamily="34" charset="0"/>
                <a:ea typeface="SimSun" pitchFamily="34" charset="-122"/>
                <a:cs typeface="Times New Roman" pitchFamily="34" charset="-120"/>
              </a:rPr>
              <a:t>e-5</a:t>
            </a:r>
            <a:endParaRPr lang="en-US" sz="1650" dirty="0">
              <a:latin typeface="Times New Roman" pitchFamily="34" charset="0"/>
              <a:ea typeface="SimSun" pitchFamily="34" charset="-122"/>
              <a:cs typeface="Times New Roman" pitchFamily="34" charset="-120"/>
            </a:endParaRPr>
          </a:p>
        </p:txBody>
      </p:sp>
      <p:sp>
        <p:nvSpPr>
          <p:cNvPr id="15" name="Text 13"/>
          <p:cNvSpPr/>
          <p:nvPr/>
        </p:nvSpPr>
        <p:spPr>
          <a:xfrm>
            <a:off x="2133600" y="2433575"/>
            <a:ext cx="1005840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Northern Oceanus Procellarum, about 43°N</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2133600" y="2684992"/>
            <a:ext cx="10058400" cy="960120"/>
          </a:xfrm>
          <a:prstGeom prst="rect">
            <a:avLst/>
          </a:prstGeom>
          <a:noFill/>
          <a:ln/>
        </p:spPr>
        <p:txBody>
          <a:bodyPr wrap="none" lIns="0" tIns="0" rIns="0" bIns="0" rtlCol="0" anchor="t"/>
          <a:lstStyle/>
          <a:p>
            <a:pPr algn="l" indent="0" marL="0">
              <a:buNone/>
            </a:pPr>
            <a:r>
              <a:rPr lang="en-US" sz="6300" dirty="0">
                <a:solidFill>
                  <a:srgbClr val="F4ECD8"/>
                </a:solidFill>
                <a:latin typeface="Times New Roman" pitchFamily="34" charset="0"/>
                <a:ea typeface="SimSun" pitchFamily="34" charset="-122"/>
                <a:cs typeface="Times New Roman" pitchFamily="34" charset="-120"/>
              </a:rPr>
              <a:t>1,731</a:t>
            </a:r>
            <a:pPr algn="l" indent="0" marL="0">
              <a:buNone/>
            </a:pPr>
            <a:r>
              <a:rPr lang="en-US" sz="1800" dirty="0">
                <a:solidFill>
                  <a:srgbClr val="F4ECD8"/>
                </a:solidFill>
                <a:latin typeface="Microsoft YaHei UI" pitchFamily="34" charset="0"/>
                <a:ea typeface="Microsoft YaHei" pitchFamily="34" charset="-122"/>
                <a:cs typeface="Microsoft YaHei UI" pitchFamily="34" charset="-120"/>
              </a:rPr>
              <a:t> g</a:t>
            </a:r>
            <a:endParaRPr lang="en-US" sz="6300" dirty="0">
              <a:latin typeface="Times New Roman" pitchFamily="34" charset="0"/>
              <a:ea typeface="SimSun" pitchFamily="34" charset="-122"/>
              <a:cs typeface="Times New Roman" pitchFamily="34" charset="-120"/>
            </a:endParaRPr>
          </a:p>
        </p:txBody>
      </p:sp>
      <p:sp>
        <p:nvSpPr>
          <p:cNvPr id="17" name="Shape 15"/>
          <p:cNvSpPr/>
          <p:nvPr/>
        </p:nvSpPr>
        <p:spPr>
          <a:xfrm>
            <a:off x="609600" y="3900488"/>
            <a:ext cx="5257800" cy="9525"/>
          </a:xfrm>
          <a:prstGeom prst="rect">
            <a:avLst/>
          </a:prstGeom>
          <a:solidFill>
            <a:srgbClr val="403628"/>
          </a:solidFill>
          <a:ln/>
        </p:spPr>
      </p:sp>
      <p:sp>
        <p:nvSpPr>
          <p:cNvPr id="18" name="Shape 16"/>
          <p:cNvSpPr/>
          <p:nvPr/>
        </p:nvSpPr>
        <p:spPr>
          <a:xfrm>
            <a:off x="6477000" y="2247900"/>
            <a:ext cx="1028700" cy="1028700"/>
          </a:xfrm>
          <a:prstGeom prst="ellipse">
            <a:avLst/>
          </a:prstGeom>
          <a:solidFill>
            <a:srgbClr val="322A1E"/>
          </a:solidFill>
          <a:ln w="9525">
            <a:solidFill>
              <a:srgbClr val="403628"/>
            </a:solidFill>
            <a:prstDash val="solid"/>
          </a:ln>
        </p:spPr>
      </p:sp>
      <p:sp>
        <p:nvSpPr>
          <p:cNvPr id="19" name="Shape 17"/>
          <p:cNvSpPr/>
          <p:nvPr/>
        </p:nvSpPr>
        <p:spPr>
          <a:xfrm>
            <a:off x="6477000" y="2247900"/>
            <a:ext cx="1028700" cy="1028700"/>
          </a:xfrm>
          <a:prstGeom prst="ellipse">
            <a:avLst/>
          </a:prstGeom>
          <a:noFill/>
          <a:ln w="9525">
            <a:solidFill>
              <a:srgbClr val="8E826A"/>
            </a:solidFill>
            <a:prstDash val="sysDot"/>
          </a:ln>
        </p:spPr>
      </p:sp>
      <p:sp>
        <p:nvSpPr>
          <p:cNvPr id="20" name="Shape 18"/>
          <p:cNvSpPr/>
          <p:nvPr/>
        </p:nvSpPr>
        <p:spPr>
          <a:xfrm>
            <a:off x="6991350" y="3086100"/>
            <a:ext cx="114300" cy="114300"/>
          </a:xfrm>
          <a:prstGeom prst="ellipse">
            <a:avLst/>
          </a:prstGeom>
          <a:solidFill>
            <a:srgbClr val="BE7A28"/>
          </a:solidFill>
          <a:ln/>
        </p:spPr>
      </p:sp>
      <p:sp>
        <p:nvSpPr>
          <p:cNvPr id="21" name="Shape 19"/>
          <p:cNvSpPr/>
          <p:nvPr/>
        </p:nvSpPr>
        <p:spPr>
          <a:xfrm>
            <a:off x="6934200" y="3028950"/>
            <a:ext cx="228600" cy="228600"/>
          </a:xfrm>
          <a:prstGeom prst="ellipse">
            <a:avLst/>
          </a:prstGeom>
          <a:noFill/>
          <a:ln w="9525">
            <a:solidFill>
              <a:srgbClr val="BE7A28"/>
            </a:solidFill>
            <a:prstDash val="solid"/>
          </a:ln>
        </p:spPr>
      </p:sp>
      <p:sp>
        <p:nvSpPr>
          <p:cNvPr id="22" name="Text 20"/>
          <p:cNvSpPr/>
          <p:nvPr/>
        </p:nvSpPr>
        <p:spPr>
          <a:xfrm>
            <a:off x="1790700" y="3404764"/>
            <a:ext cx="10401300" cy="137160"/>
          </a:xfrm>
          <a:prstGeom prst="rect">
            <a:avLst/>
          </a:prstGeom>
          <a:noFill/>
          <a:ln/>
        </p:spPr>
        <p:txBody>
          <a:bodyPr wrap="none" lIns="0" tIns="0" rIns="0" bIns="0" rtlCol="0" anchor="t"/>
          <a:lstStyle/>
          <a:p>
            <a:pPr algn="ctr" indent="0" marL="0">
              <a:buNone/>
            </a:pPr>
            <a:r>
              <a:rPr lang="en-US" sz="900" dirty="0">
                <a:solidFill>
                  <a:srgbClr val="C2B394"/>
                </a:solidFill>
                <a:latin typeface="Microsoft YaHei UI" pitchFamily="34" charset="0"/>
                <a:ea typeface="Microsoft YaHei" pitchFamily="34" charset="-122"/>
                <a:cs typeface="Microsoft YaHei UI" pitchFamily="34" charset="-120"/>
              </a:rPr>
              <a:t>Far side</a:t>
            </a:r>
            <a:endParaRPr lang="en-US" sz="9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7848600" y="2102707"/>
            <a:ext cx="434340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Chang</a:t>
            </a:r>
            <a:pPr algn="l" indent="0" marL="0">
              <a:buNone/>
            </a:pPr>
            <a:r>
              <a:rPr lang="en-US" sz="1650" dirty="0">
                <a:solidFill>
                  <a:srgbClr val="F4ECD8"/>
                </a:solidFill>
                <a:latin typeface="Times New Roman" pitchFamily="34" charset="0"/>
                <a:ea typeface="SimSun" pitchFamily="34" charset="-122"/>
                <a:cs typeface="Times New Roman" pitchFamily="34" charset="-120"/>
              </a:rPr>
              <a:t>'</a:t>
            </a:r>
            <a:pPr algn="l" indent="0" marL="0">
              <a:buNone/>
            </a:pPr>
            <a:r>
              <a:rPr lang="en-US" sz="1650" dirty="0">
                <a:solidFill>
                  <a:srgbClr val="F4ECD8"/>
                </a:solidFill>
                <a:latin typeface="Times New Roman" pitchFamily="34" charset="0"/>
                <a:ea typeface="SimSun" pitchFamily="34" charset="-122"/>
                <a:cs typeface="Times New Roman" pitchFamily="34" charset="-120"/>
              </a:rPr>
              <a:t>e-6</a:t>
            </a:r>
            <a:endParaRPr lang="en-US" sz="1650" dirty="0">
              <a:latin typeface="Times New Roman" pitchFamily="34" charset="0"/>
              <a:ea typeface="SimSun" pitchFamily="34" charset="-122"/>
              <a:cs typeface="Times New Roman" pitchFamily="34" charset="-120"/>
            </a:endParaRPr>
          </a:p>
        </p:txBody>
      </p:sp>
      <p:sp>
        <p:nvSpPr>
          <p:cNvPr id="24" name="Text 22"/>
          <p:cNvSpPr/>
          <p:nvPr/>
        </p:nvSpPr>
        <p:spPr>
          <a:xfrm>
            <a:off x="7848600" y="2433575"/>
            <a:ext cx="434340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Apollo basin, inside the South Pole–Aitken basin</a:t>
            </a:r>
            <a:endParaRPr lang="en-US" sz="975" dirty="0">
              <a:latin typeface="Microsoft YaHei UI" pitchFamily="34" charset="0"/>
              <a:ea typeface="Microsoft YaHei" pitchFamily="34" charset="-122"/>
              <a:cs typeface="Microsoft YaHei UI" pitchFamily="34" charset="-120"/>
            </a:endParaRPr>
          </a:p>
        </p:txBody>
      </p:sp>
      <p:sp>
        <p:nvSpPr>
          <p:cNvPr id="25" name="Text 23"/>
          <p:cNvSpPr/>
          <p:nvPr/>
        </p:nvSpPr>
        <p:spPr>
          <a:xfrm>
            <a:off x="7848600" y="2684992"/>
            <a:ext cx="4343400" cy="960120"/>
          </a:xfrm>
          <a:prstGeom prst="rect">
            <a:avLst/>
          </a:prstGeom>
          <a:noFill/>
          <a:ln/>
        </p:spPr>
        <p:txBody>
          <a:bodyPr wrap="none" lIns="0" tIns="0" rIns="0" bIns="0" rtlCol="0" anchor="t"/>
          <a:lstStyle/>
          <a:p>
            <a:pPr algn="l" indent="0" marL="0">
              <a:buNone/>
            </a:pPr>
            <a:r>
              <a:rPr lang="en-US" sz="6300" dirty="0">
                <a:solidFill>
                  <a:srgbClr val="BE7A28"/>
                </a:solidFill>
                <a:latin typeface="Times New Roman" pitchFamily="34" charset="0"/>
                <a:ea typeface="SimSun" pitchFamily="34" charset="-122"/>
                <a:cs typeface="Times New Roman" pitchFamily="34" charset="-120"/>
              </a:rPr>
              <a:t>1,935.3</a:t>
            </a:r>
            <a:pPr algn="l" indent="0" marL="0">
              <a:buNone/>
            </a:pPr>
            <a:r>
              <a:rPr lang="en-US" sz="1800" dirty="0">
                <a:solidFill>
                  <a:srgbClr val="BE7A28"/>
                </a:solidFill>
                <a:latin typeface="Microsoft YaHei UI" pitchFamily="34" charset="0"/>
                <a:ea typeface="Microsoft YaHei" pitchFamily="34" charset="-122"/>
                <a:cs typeface="Microsoft YaHei UI" pitchFamily="34" charset="-120"/>
              </a:rPr>
              <a:t> g</a:t>
            </a:r>
            <a:endParaRPr lang="en-US" sz="6300" dirty="0">
              <a:latin typeface="Times New Roman" pitchFamily="34" charset="0"/>
              <a:ea typeface="SimSun" pitchFamily="34" charset="-122"/>
              <a:cs typeface="Times New Roman" pitchFamily="34" charset="-120"/>
            </a:endParaRPr>
          </a:p>
        </p:txBody>
      </p:sp>
      <p:sp>
        <p:nvSpPr>
          <p:cNvPr id="26" name="Shape 24"/>
          <p:cNvSpPr/>
          <p:nvPr/>
        </p:nvSpPr>
        <p:spPr>
          <a:xfrm>
            <a:off x="6324600" y="3900488"/>
            <a:ext cx="5257800" cy="9525"/>
          </a:xfrm>
          <a:prstGeom prst="rect">
            <a:avLst/>
          </a:prstGeom>
          <a:solidFill>
            <a:srgbClr val="403628"/>
          </a:solidFill>
          <a:ln/>
        </p:spPr>
      </p:sp>
      <p:sp>
        <p:nvSpPr>
          <p:cNvPr id="27" name="Shape 25"/>
          <p:cNvSpPr/>
          <p:nvPr/>
        </p:nvSpPr>
        <p:spPr>
          <a:xfrm>
            <a:off x="6091238" y="2095500"/>
            <a:ext cx="9525" cy="2476500"/>
          </a:xfrm>
          <a:prstGeom prst="rect">
            <a:avLst/>
          </a:prstGeom>
          <a:solidFill>
            <a:srgbClr val="403628"/>
          </a:solidFill>
          <a:ln/>
        </p:spPr>
      </p:sp>
      <p:sp>
        <p:nvSpPr>
          <p:cNvPr id="28" name="Text 26"/>
          <p:cNvSpPr/>
          <p:nvPr/>
        </p:nvSpPr>
        <p:spPr>
          <a:xfrm>
            <a:off x="609600" y="4080677"/>
            <a:ext cx="11582400" cy="125730"/>
          </a:xfrm>
          <a:prstGeom prst="rect">
            <a:avLst/>
          </a:prstGeom>
          <a:noFill/>
          <a:ln/>
        </p:spPr>
        <p:txBody>
          <a:bodyPr wrap="none" lIns="0" tIns="0" rIns="0" bIns="0" rtlCol="0" anchor="t"/>
          <a:lstStyle/>
          <a:p>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Trip</a:t>
            </a:r>
            <a:endParaRPr lang="en-US" sz="825" dirty="0">
              <a:latin typeface="Microsoft YaHei UI" pitchFamily="34" charset="0"/>
              <a:ea typeface="Microsoft YaHei" pitchFamily="34" charset="-122"/>
              <a:cs typeface="Microsoft YaHei UI" pitchFamily="34" charset="-120"/>
            </a:endParaRPr>
          </a:p>
        </p:txBody>
      </p:sp>
      <p:sp>
        <p:nvSpPr>
          <p:cNvPr id="29" name="Text 27"/>
          <p:cNvSpPr/>
          <p:nvPr/>
        </p:nvSpPr>
        <p:spPr>
          <a:xfrm>
            <a:off x="918761" y="4071875"/>
            <a:ext cx="11273239"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Launched 2020-11-24, home 12-17, 23 days</a:t>
            </a:r>
            <a:endParaRPr lang="en-US" sz="975" dirty="0">
              <a:latin typeface="Microsoft YaHei UI" pitchFamily="34" charset="0"/>
              <a:ea typeface="Microsoft YaHei" pitchFamily="34" charset="-122"/>
              <a:cs typeface="Microsoft YaHei UI" pitchFamily="34" charset="-120"/>
            </a:endParaRPr>
          </a:p>
        </p:txBody>
      </p:sp>
      <p:sp>
        <p:nvSpPr>
          <p:cNvPr id="30" name="Text 28"/>
          <p:cNvSpPr/>
          <p:nvPr/>
        </p:nvSpPr>
        <p:spPr>
          <a:xfrm>
            <a:off x="6324600" y="4080677"/>
            <a:ext cx="5867400" cy="125730"/>
          </a:xfrm>
          <a:prstGeom prst="rect">
            <a:avLst/>
          </a:prstGeom>
          <a:noFill/>
          <a:ln/>
        </p:spPr>
        <p:txBody>
          <a:bodyPr wrap="none" lIns="0" tIns="0" rIns="0" bIns="0" rtlCol="0" anchor="t"/>
          <a:lstStyle/>
          <a:p>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Trip</a:t>
            </a:r>
            <a:endParaRPr lang="en-US" sz="825" dirty="0">
              <a:latin typeface="Microsoft YaHei UI" pitchFamily="34" charset="0"/>
              <a:ea typeface="Microsoft YaHei" pitchFamily="34" charset="-122"/>
              <a:cs typeface="Microsoft YaHei UI" pitchFamily="34" charset="-120"/>
            </a:endParaRPr>
          </a:p>
        </p:txBody>
      </p:sp>
      <p:sp>
        <p:nvSpPr>
          <p:cNvPr id="31" name="Text 29"/>
          <p:cNvSpPr/>
          <p:nvPr/>
        </p:nvSpPr>
        <p:spPr>
          <a:xfrm>
            <a:off x="6633761" y="4071875"/>
            <a:ext cx="5558239"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Launched 2024-05-03, home 06-25, about 53 days</a:t>
            </a:r>
            <a:endParaRPr lang="en-US" sz="9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609600" y="4347377"/>
            <a:ext cx="11582400" cy="125730"/>
          </a:xfrm>
          <a:prstGeom prst="rect">
            <a:avLst/>
          </a:prstGeom>
          <a:noFill/>
          <a:ln/>
        </p:spPr>
        <p:txBody>
          <a:bodyPr wrap="none" lIns="0" tIns="0" rIns="0" bIns="0" rtlCol="0" anchor="t"/>
          <a:lstStyle/>
          <a:p>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Sampled</a:t>
            </a:r>
            <a:endParaRPr lang="en-US" sz="825" dirty="0">
              <a:latin typeface="Microsoft YaHei UI" pitchFamily="34" charset="0"/>
              <a:ea typeface="Microsoft YaHei" pitchFamily="34" charset="-122"/>
              <a:cs typeface="Microsoft YaHei UI" pitchFamily="34" charset="-120"/>
            </a:endParaRPr>
          </a:p>
        </p:txBody>
      </p:sp>
      <p:sp>
        <p:nvSpPr>
          <p:cNvPr id="33" name="Text 31"/>
          <p:cNvSpPr/>
          <p:nvPr/>
        </p:nvSpPr>
        <p:spPr>
          <a:xfrm>
            <a:off x="1161713" y="4338575"/>
            <a:ext cx="11030287"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Scooped about 1,480 g, drilled about 250 g (estimated)</a:t>
            </a:r>
            <a:endParaRPr lang="en-US" sz="975" dirty="0">
              <a:latin typeface="Microsoft YaHei UI" pitchFamily="34" charset="0"/>
              <a:ea typeface="Microsoft YaHei" pitchFamily="34" charset="-122"/>
              <a:cs typeface="Microsoft YaHei UI" pitchFamily="34" charset="-120"/>
            </a:endParaRPr>
          </a:p>
        </p:txBody>
      </p:sp>
      <p:sp>
        <p:nvSpPr>
          <p:cNvPr id="34" name="Text 32"/>
          <p:cNvSpPr/>
          <p:nvPr/>
        </p:nvSpPr>
        <p:spPr>
          <a:xfrm>
            <a:off x="6324600" y="4347377"/>
            <a:ext cx="5867400" cy="125730"/>
          </a:xfrm>
          <a:prstGeom prst="rect">
            <a:avLst/>
          </a:prstGeom>
          <a:noFill/>
          <a:ln/>
        </p:spPr>
        <p:txBody>
          <a:bodyPr wrap="none" lIns="0" tIns="0" rIns="0" bIns="0" rtlCol="0" anchor="t"/>
          <a:lstStyle/>
          <a:p>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Sampled</a:t>
            </a:r>
            <a:endParaRPr lang="en-US" sz="825" dirty="0">
              <a:latin typeface="Microsoft YaHei UI" pitchFamily="34" charset="0"/>
              <a:ea typeface="Microsoft YaHei" pitchFamily="34" charset="-122"/>
              <a:cs typeface="Microsoft YaHei UI" pitchFamily="34" charset="-120"/>
            </a:endParaRPr>
          </a:p>
        </p:txBody>
      </p:sp>
      <p:sp>
        <p:nvSpPr>
          <p:cNvPr id="35" name="Text 33"/>
          <p:cNvSpPr/>
          <p:nvPr/>
        </p:nvSpPr>
        <p:spPr>
          <a:xfrm>
            <a:off x="6876713" y="4338575"/>
            <a:ext cx="5315287"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Scooped about 1,610 g, drilled about 325 g (estimated)</a:t>
            </a:r>
            <a:endParaRPr lang="en-US" sz="975" dirty="0">
              <a:latin typeface="Microsoft YaHei UI" pitchFamily="34" charset="0"/>
              <a:ea typeface="Microsoft YaHei" pitchFamily="34" charset="-122"/>
              <a:cs typeface="Microsoft YaHei UI" pitchFamily="34" charset="-120"/>
            </a:endParaRPr>
          </a:p>
        </p:txBody>
      </p:sp>
      <p:sp>
        <p:nvSpPr>
          <p:cNvPr id="36" name="Text 34"/>
          <p:cNvSpPr/>
          <p:nvPr/>
        </p:nvSpPr>
        <p:spPr>
          <a:xfrm>
            <a:off x="609600" y="4977619"/>
            <a:ext cx="11582400" cy="194310"/>
          </a:xfrm>
          <a:prstGeom prst="rect">
            <a:avLst/>
          </a:prstGeom>
          <a:noFill/>
          <a:ln/>
        </p:spPr>
        <p:txBody>
          <a:bodyPr wrap="none" lIns="0" tIns="0" rIns="0" bIns="0" rtlCol="0" anchor="t"/>
          <a:lstStyle/>
          <a:p>
            <a:pPr algn="l" indent="0" marL="0">
              <a:buNone/>
            </a:pPr>
            <a:r>
              <a:rPr lang="en-US" sz="1275" dirty="0">
                <a:solidFill>
                  <a:srgbClr val="F4ECD8"/>
                </a:solidFill>
                <a:latin typeface="Times New Roman" pitchFamily="34" charset="0"/>
                <a:ea typeface="SimSun" pitchFamily="34" charset="-122"/>
                <a:cs typeface="Times New Roman" pitchFamily="34" charset="-120"/>
              </a:rPr>
              <a:t>Together, 3,666.3 g. Chang</a:t>
            </a:r>
            <a:pPr algn="l" indent="0" marL="0">
              <a:buNone/>
            </a:pPr>
            <a:r>
              <a:rPr lang="en-US" sz="1275" dirty="0">
                <a:solidFill>
                  <a:srgbClr val="F4ECD8"/>
                </a:solidFill>
                <a:latin typeface="Times New Roman" pitchFamily="34" charset="0"/>
                <a:ea typeface="SimSun" pitchFamily="34" charset="-122"/>
                <a:cs typeface="Times New Roman" pitchFamily="34" charset="-120"/>
              </a:rPr>
              <a:t>'</a:t>
            </a:r>
            <a:pPr algn="l" indent="0" marL="0">
              <a:buNone/>
            </a:pPr>
            <a:r>
              <a:rPr lang="en-US" sz="1275" dirty="0">
                <a:solidFill>
                  <a:srgbClr val="F4ECD8"/>
                </a:solidFill>
                <a:latin typeface="Times New Roman" pitchFamily="34" charset="0"/>
                <a:ea typeface="SimSun" pitchFamily="34" charset="-122"/>
                <a:cs typeface="Times New Roman" pitchFamily="34" charset="-120"/>
              </a:rPr>
              <a:t>e-6 brought back </a:t>
            </a:r>
            <a:pPr algn="l" indent="0" marL="0">
              <a:buNone/>
            </a:pPr>
            <a:r>
              <a:rPr lang="en-US" sz="1275" dirty="0">
                <a:solidFill>
                  <a:srgbClr val="BE7A28"/>
                </a:solidFill>
                <a:latin typeface="Times New Roman" pitchFamily="34" charset="0"/>
                <a:ea typeface="SimSun" pitchFamily="34" charset="-122"/>
                <a:cs typeface="Times New Roman" pitchFamily="34" charset="-120"/>
              </a:rPr>
              <a:t>the first sample from the far side</a:t>
            </a:r>
            <a:endParaRPr lang="en-US" sz="1275" dirty="0">
              <a:latin typeface="Times New Roman" pitchFamily="34" charset="0"/>
              <a:ea typeface="SimSun" pitchFamily="34" charset="-122"/>
              <a:cs typeface="Times New Roman" pitchFamily="34" charset="-120"/>
            </a:endParaRPr>
          </a:p>
        </p:txBody>
      </p:sp>
      <p:sp>
        <p:nvSpPr>
          <p:cNvPr id="37" name="Text 35"/>
          <p:cNvSpPr/>
          <p:nvPr/>
        </p:nvSpPr>
        <p:spPr>
          <a:xfrm>
            <a:off x="609600" y="5366914"/>
            <a:ext cx="11582400" cy="137160"/>
          </a:xfrm>
          <a:prstGeom prst="rect">
            <a:avLst/>
          </a:prstGeom>
          <a:noFill/>
          <a:ln/>
        </p:spPr>
        <p:txBody>
          <a:bodyPr wrap="none" lIns="0" tIns="0" rIns="0" bIns="0" rtlCol="0" anchor="t"/>
          <a:lstStyle/>
          <a:p>
            <a:pPr algn="l" indent="0" marL="0">
              <a:buNone/>
            </a:pPr>
            <a:r>
              <a:rPr lang="en-US" sz="900" dirty="0">
                <a:solidFill>
                  <a:srgbClr val="8E826A"/>
                </a:solidFill>
                <a:latin typeface="Microsoft YaHei UI" pitchFamily="34" charset="0"/>
                <a:ea typeface="Microsoft YaHei" pitchFamily="34" charset="-122"/>
                <a:cs typeface="Microsoft YaHei UI" pitchFamily="34" charset="-120"/>
              </a:rPr>
              <a:t>The drilled amounts were never published: they are the total minus the scooped amount</a:t>
            </a:r>
            <a:endParaRPr lang="en-US" sz="900" dirty="0">
              <a:latin typeface="Microsoft YaHei UI" pitchFamily="34" charset="0"/>
              <a:ea typeface="Microsoft YaHei" pitchFamily="34" charset="-122"/>
              <a:cs typeface="Microsoft YaHei UI" pitchFamily="34" charset="-120"/>
            </a:endParaRPr>
          </a:p>
        </p:txBody>
      </p:sp>
      <p:sp>
        <p:nvSpPr>
          <p:cNvPr id="38" name="Text 36"/>
          <p:cNvSpPr/>
          <p:nvPr/>
        </p:nvSpPr>
        <p:spPr>
          <a:xfrm>
            <a:off x="609600" y="601389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China National Space Administration sample handovers (2020-12, 2024-06), National Astronomical Observatories report (2022), National Science Review (2024)</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F</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y</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r</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03"/>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4</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Under 1% of Apollo</a:t>
            </a:r>
            <a:pPr algn="l" indent="0" marL="0">
              <a:buNone/>
            </a:pPr>
            <a:r>
              <a:rPr lang="en-US" sz="2400" dirty="0">
                <a:solidFill>
                  <a:srgbClr val="F4ECD8"/>
                </a:solidFill>
                <a:latin typeface="Times New Roman" pitchFamily="34" charset="0"/>
                <a:ea typeface="SimSun" pitchFamily="34" charset="-122"/>
                <a:cs typeface="Times New Roman" pitchFamily="34" charset="-120"/>
              </a:rPr>
              <a:t>'</a:t>
            </a:r>
            <a:pPr algn="l" indent="0" marL="0">
              <a:buNone/>
            </a:pPr>
            <a:r>
              <a:rPr lang="en-US" sz="2400" dirty="0">
                <a:solidFill>
                  <a:srgbClr val="F4ECD8"/>
                </a:solidFill>
                <a:latin typeface="Times New Roman" pitchFamily="34" charset="0"/>
                <a:ea typeface="SimSun" pitchFamily="34" charset="-122"/>
                <a:cs typeface="Times New Roman" pitchFamily="34" charset="-120"/>
              </a:rPr>
              <a:t>s haul, but from the far side</a:t>
            </a:r>
            <a:endParaRPr lang="en-US" sz="2400" dirty="0">
              <a:latin typeface="Times New Roman" pitchFamily="34" charset="0"/>
              <a:ea typeface="SimSun" pitchFamily="34" charset="-122"/>
              <a:cs typeface="Times New Roman" pitchFamily="34" charset="-120"/>
            </a:endParaRPr>
          </a:p>
        </p:txBody>
      </p:sp>
      <p:sp>
        <p:nvSpPr>
          <p:cNvPr id="9" name="Text 7"/>
          <p:cNvSpPr/>
          <p:nvPr/>
        </p:nvSpPr>
        <p:spPr>
          <a:xfrm>
            <a:off x="609600" y="1661327"/>
            <a:ext cx="11582400" cy="125730"/>
          </a:xfrm>
          <a:prstGeom prst="rect">
            <a:avLst/>
          </a:prstGeom>
          <a:noFill/>
          <a:ln/>
        </p:spPr>
        <p:txBody>
          <a:bodyPr wrap="none" lIns="0" tIns="0" rIns="0" bIns="0" rtlCol="0" anchor="t"/>
          <a:lstStyle/>
          <a:p>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u</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p</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u</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825" spc="19"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d</a:t>
            </a:r>
            <a:endParaRPr lang="en-US" sz="825" dirty="0">
              <a:latin typeface="Microsoft YaHei UI" pitchFamily="34" charset="0"/>
              <a:ea typeface="Microsoft YaHei" pitchFamily="34" charset="-122"/>
              <a:cs typeface="Microsoft YaHei UI" pitchFamily="34" charset="-120"/>
            </a:endParaRPr>
          </a:p>
        </p:txBody>
      </p:sp>
      <p:sp>
        <p:nvSpPr>
          <p:cNvPr id="10" name="Shape 8"/>
          <p:cNvSpPr/>
          <p:nvPr/>
        </p:nvSpPr>
        <p:spPr>
          <a:xfrm>
            <a:off x="609600" y="1905000"/>
            <a:ext cx="3429000" cy="3429000"/>
          </a:xfrm>
          <a:prstGeom prst="rect">
            <a:avLst/>
          </a:prstGeom>
          <a:solidFill>
            <a:srgbClr val="483F31"/>
          </a:solidFill>
          <a:ln w="9525">
            <a:solidFill>
              <a:srgbClr val="C2B394"/>
            </a:solidFill>
            <a:prstDash val="solid"/>
          </a:ln>
        </p:spPr>
      </p:sp>
      <p:sp>
        <p:nvSpPr>
          <p:cNvPr id="11" name="Shape 9"/>
          <p:cNvSpPr/>
          <p:nvPr/>
        </p:nvSpPr>
        <p:spPr>
          <a:xfrm>
            <a:off x="4381500" y="4998069"/>
            <a:ext cx="335931" cy="335931"/>
          </a:xfrm>
          <a:prstGeom prst="rect">
            <a:avLst/>
          </a:prstGeom>
          <a:solidFill>
            <a:srgbClr val="BE7A28"/>
          </a:solidFill>
          <a:ln w="9525">
            <a:solidFill>
              <a:srgbClr val="BE7A28"/>
            </a:solidFill>
            <a:prstDash val="solid"/>
          </a:ln>
        </p:spPr>
      </p:sp>
      <p:sp>
        <p:nvSpPr>
          <p:cNvPr id="12" name="Shape 10"/>
          <p:cNvSpPr/>
          <p:nvPr/>
        </p:nvSpPr>
        <p:spPr>
          <a:xfrm>
            <a:off x="5334000" y="5237906"/>
            <a:ext cx="96094" cy="96094"/>
          </a:xfrm>
          <a:prstGeom prst="rect">
            <a:avLst/>
          </a:prstGeom>
          <a:solidFill>
            <a:srgbClr val="8E826A"/>
          </a:solidFill>
          <a:ln w="9525">
            <a:solidFill>
              <a:srgbClr val="8E826A"/>
            </a:solidFill>
            <a:prstDash val="solid"/>
          </a:ln>
        </p:spPr>
      </p:sp>
      <p:sp>
        <p:nvSpPr>
          <p:cNvPr id="13" name="Text 11"/>
          <p:cNvSpPr/>
          <p:nvPr/>
        </p:nvSpPr>
        <p:spPr>
          <a:xfrm>
            <a:off x="781050" y="2053298"/>
            <a:ext cx="11410950" cy="171450"/>
          </a:xfrm>
          <a:prstGeom prst="rect">
            <a:avLst/>
          </a:prstGeom>
          <a:noFill/>
          <a:ln/>
        </p:spPr>
        <p:txBody>
          <a:bodyPr wrap="none" lIns="0" tIns="0" rIns="0" bIns="0" rtlCol="0" anchor="t"/>
          <a:lstStyle/>
          <a:p>
            <a:pPr algn="l" indent="0" marL="0">
              <a:buNone/>
            </a:pPr>
            <a:r>
              <a:rPr lang="en-US" sz="1125" dirty="0">
                <a:solidFill>
                  <a:srgbClr val="F4ECD8"/>
                </a:solidFill>
                <a:latin typeface="Microsoft YaHei UI" pitchFamily="34" charset="0"/>
                <a:ea typeface="Microsoft YaHei" pitchFamily="34" charset="-122"/>
                <a:cs typeface="Microsoft YaHei UI" pitchFamily="34" charset="-120"/>
              </a:rPr>
              <a:t>Apollo, 6 crewed landings</a:t>
            </a:r>
            <a:endParaRPr lang="en-US" sz="1125" dirty="0">
              <a:latin typeface="Microsoft YaHei UI" pitchFamily="34" charset="0"/>
              <a:ea typeface="Microsoft YaHei" pitchFamily="34" charset="-122"/>
              <a:cs typeface="Microsoft YaHei UI" pitchFamily="34" charset="-120"/>
            </a:endParaRPr>
          </a:p>
        </p:txBody>
      </p:sp>
      <p:sp>
        <p:nvSpPr>
          <p:cNvPr id="14" name="Text 12"/>
          <p:cNvSpPr/>
          <p:nvPr/>
        </p:nvSpPr>
        <p:spPr>
          <a:xfrm>
            <a:off x="781050" y="2281175"/>
            <a:ext cx="114109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About 382 kg</a:t>
            </a:r>
            <a:endParaRPr lang="en-US" sz="975" dirty="0">
              <a:latin typeface="Microsoft YaHei UI" pitchFamily="34" charset="0"/>
              <a:ea typeface="Microsoft YaHei" pitchFamily="34" charset="-122"/>
              <a:cs typeface="Microsoft YaHei UI" pitchFamily="34" charset="-120"/>
            </a:endParaRPr>
          </a:p>
        </p:txBody>
      </p:sp>
      <p:sp>
        <p:nvSpPr>
          <p:cNvPr id="15" name="Shape 13"/>
          <p:cNvSpPr/>
          <p:nvPr/>
        </p:nvSpPr>
        <p:spPr>
          <a:xfrm>
            <a:off x="4519613" y="4000500"/>
            <a:ext cx="9525" cy="940419"/>
          </a:xfrm>
          <a:prstGeom prst="rect">
            <a:avLst/>
          </a:prstGeom>
          <a:solidFill>
            <a:srgbClr val="BE7A28"/>
          </a:solidFill>
          <a:ln/>
        </p:spPr>
      </p:sp>
      <p:sp>
        <p:nvSpPr>
          <p:cNvPr id="16" name="Text 14"/>
          <p:cNvSpPr/>
          <p:nvPr/>
        </p:nvSpPr>
        <p:spPr>
          <a:xfrm>
            <a:off x="4610100" y="3938525"/>
            <a:ext cx="7581900" cy="148590"/>
          </a:xfrm>
          <a:prstGeom prst="rect">
            <a:avLst/>
          </a:prstGeom>
          <a:noFill/>
          <a:ln/>
        </p:spPr>
        <p:txBody>
          <a:bodyPr wrap="none" lIns="0" tIns="0" rIns="0" bIns="0" rtlCol="0" anchor="t"/>
          <a:lstStyle/>
          <a:p>
            <a:pPr algn="l" indent="0" marL="0">
              <a:buNone/>
            </a:pPr>
            <a:r>
              <a:rPr lang="en-US" sz="975" dirty="0">
                <a:solidFill>
                  <a:srgbClr val="DC9F57"/>
                </a:solidFill>
                <a:latin typeface="Microsoft YaHei UI" pitchFamily="34" charset="0"/>
                <a:ea typeface="Microsoft YaHei" pitchFamily="34" charset="-122"/>
                <a:cs typeface="Microsoft YaHei UI" pitchFamily="34" charset="-120"/>
              </a:rPr>
              <a:t>Chang</a:t>
            </a:r>
            <a:pPr algn="l" indent="0" marL="0">
              <a:buNone/>
            </a:pPr>
            <a:r>
              <a:rPr lang="en-US" sz="975" dirty="0">
                <a:solidFill>
                  <a:srgbClr val="DC9F57"/>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DC9F57"/>
                </a:solidFill>
                <a:latin typeface="Microsoft YaHei UI" pitchFamily="34" charset="0"/>
                <a:ea typeface="Microsoft YaHei" pitchFamily="34" charset="-122"/>
                <a:cs typeface="Microsoft YaHei UI" pitchFamily="34" charset="-120"/>
              </a:rPr>
              <a:t>e-5 + 6</a:t>
            </a:r>
            <a:endParaRPr lang="en-US" sz="975" dirty="0">
              <a:latin typeface="Microsoft YaHei UI" pitchFamily="34" charset="0"/>
              <a:ea typeface="Microsoft YaHei" pitchFamily="34" charset="-122"/>
              <a:cs typeface="Microsoft YaHei UI" pitchFamily="34" charset="-120"/>
            </a:endParaRPr>
          </a:p>
        </p:txBody>
      </p:sp>
      <p:sp>
        <p:nvSpPr>
          <p:cNvPr id="17" name="Text 15"/>
          <p:cNvSpPr/>
          <p:nvPr/>
        </p:nvSpPr>
        <p:spPr>
          <a:xfrm>
            <a:off x="4610100" y="4119139"/>
            <a:ext cx="75819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3.67 kg</a:t>
            </a:r>
            <a:endParaRPr lang="en-US" sz="900" dirty="0">
              <a:latin typeface="Microsoft YaHei UI" pitchFamily="34" charset="0"/>
              <a:ea typeface="Microsoft YaHei" pitchFamily="34" charset="-122"/>
              <a:cs typeface="Microsoft YaHei UI" pitchFamily="34" charset="-120"/>
            </a:endParaRPr>
          </a:p>
        </p:txBody>
      </p:sp>
      <p:sp>
        <p:nvSpPr>
          <p:cNvPr id="18" name="Shape 16"/>
          <p:cNvSpPr/>
          <p:nvPr/>
        </p:nvSpPr>
        <p:spPr>
          <a:xfrm>
            <a:off x="5377285" y="4476750"/>
            <a:ext cx="9525" cy="704006"/>
          </a:xfrm>
          <a:prstGeom prst="rect">
            <a:avLst/>
          </a:prstGeom>
          <a:solidFill>
            <a:srgbClr val="8E826A"/>
          </a:solidFill>
          <a:ln/>
        </p:spPr>
      </p:sp>
      <p:sp>
        <p:nvSpPr>
          <p:cNvPr id="19" name="Text 17"/>
          <p:cNvSpPr/>
          <p:nvPr/>
        </p:nvSpPr>
        <p:spPr>
          <a:xfrm>
            <a:off x="5467772" y="4414775"/>
            <a:ext cx="6724228"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Luna, 3 missions</a:t>
            </a:r>
            <a:endParaRPr lang="en-US" sz="975" dirty="0">
              <a:latin typeface="Microsoft YaHei UI" pitchFamily="34" charset="0"/>
              <a:ea typeface="Microsoft YaHei" pitchFamily="34" charset="-122"/>
              <a:cs typeface="Microsoft YaHei UI" pitchFamily="34" charset="-120"/>
            </a:endParaRPr>
          </a:p>
        </p:txBody>
      </p:sp>
      <p:sp>
        <p:nvSpPr>
          <p:cNvPr id="20" name="Text 18"/>
          <p:cNvSpPr/>
          <p:nvPr/>
        </p:nvSpPr>
        <p:spPr>
          <a:xfrm>
            <a:off x="5467772" y="4595389"/>
            <a:ext cx="6724228" cy="137160"/>
          </a:xfrm>
          <a:prstGeom prst="rect">
            <a:avLst/>
          </a:prstGeom>
          <a:noFill/>
          <a:ln/>
        </p:spPr>
        <p:txBody>
          <a:bodyPr wrap="none" lIns="0" tIns="0" rIns="0" bIns="0" rtlCol="0" anchor="t"/>
          <a:lstStyle/>
          <a:p>
            <a:pPr algn="l" indent="0" marL="0">
              <a:buNone/>
            </a:pPr>
            <a:r>
              <a:rPr lang="en-US" sz="900" dirty="0">
                <a:solidFill>
                  <a:srgbClr val="8E826A"/>
                </a:solidFill>
                <a:latin typeface="Microsoft YaHei UI" pitchFamily="34" charset="0"/>
                <a:ea typeface="Microsoft YaHei" pitchFamily="34" charset="-122"/>
                <a:cs typeface="Microsoft YaHei UI" pitchFamily="34" charset="-120"/>
              </a:rPr>
              <a:t>About 0.3 kg</a:t>
            </a:r>
            <a:endParaRPr lang="en-US" sz="9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7429500" y="2123672"/>
            <a:ext cx="4762500" cy="982980"/>
          </a:xfrm>
          <a:prstGeom prst="rect">
            <a:avLst/>
          </a:prstGeom>
          <a:noFill/>
          <a:ln/>
        </p:spPr>
        <p:txBody>
          <a:bodyPr wrap="none" lIns="0" tIns="0" rIns="0" bIns="0" rtlCol="0" anchor="t"/>
          <a:lstStyle/>
          <a:p>
            <a:pPr algn="l" indent="0" marL="0">
              <a:buNone/>
            </a:pPr>
            <a:r>
              <a:rPr lang="en-US" sz="6450" dirty="0">
                <a:solidFill>
                  <a:srgbClr val="F4ECD8"/>
                </a:solidFill>
                <a:latin typeface="Times New Roman" pitchFamily="34" charset="0"/>
                <a:ea typeface="SimSun" pitchFamily="34" charset="-122"/>
                <a:cs typeface="Times New Roman" pitchFamily="34" charset="-120"/>
              </a:rPr>
              <a:t>About 104</a:t>
            </a:r>
            <a:pPr algn="l" indent="0" marL="0">
              <a:buNone/>
            </a:pPr>
            <a:r>
              <a:rPr lang="en-US" sz="1725" dirty="0">
                <a:solidFill>
                  <a:srgbClr val="F4ECD8"/>
                </a:solidFill>
                <a:latin typeface="Microsoft YaHei UI" pitchFamily="34" charset="0"/>
                <a:ea typeface="Microsoft YaHei" pitchFamily="34" charset="-122"/>
                <a:cs typeface="Microsoft YaHei UI" pitchFamily="34" charset="-120"/>
              </a:rPr>
              <a:t> times</a:t>
            </a:r>
            <a:endParaRPr lang="en-US" sz="6450" dirty="0">
              <a:latin typeface="Times New Roman" pitchFamily="34" charset="0"/>
              <a:ea typeface="SimSun" pitchFamily="34" charset="-122"/>
              <a:cs typeface="Times New Roman" pitchFamily="34" charset="-120"/>
            </a:endParaRPr>
          </a:p>
        </p:txBody>
      </p:sp>
      <p:sp>
        <p:nvSpPr>
          <p:cNvPr id="22" name="Text 20"/>
          <p:cNvSpPr/>
          <p:nvPr/>
        </p:nvSpPr>
        <p:spPr>
          <a:xfrm>
            <a:off x="7467600" y="3310237"/>
            <a:ext cx="47244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Apollo</a:t>
            </a:r>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s total over both Chang</a:t>
            </a:r>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e missions</a:t>
            </a:r>
            <a:endParaRPr lang="en-US" sz="1050" dirty="0">
              <a:latin typeface="Microsoft YaHei UI" pitchFamily="34" charset="0"/>
              <a:ea typeface="Microsoft YaHei" pitchFamily="34" charset="-122"/>
              <a:cs typeface="Microsoft YaHei UI" pitchFamily="34" charset="-120"/>
            </a:endParaRPr>
          </a:p>
        </p:txBody>
      </p:sp>
      <p:sp>
        <p:nvSpPr>
          <p:cNvPr id="23" name="Text 21"/>
          <p:cNvSpPr/>
          <p:nvPr/>
        </p:nvSpPr>
        <p:spPr>
          <a:xfrm>
            <a:off x="7429500" y="3935740"/>
            <a:ext cx="4762500" cy="731520"/>
          </a:xfrm>
          <a:prstGeom prst="rect">
            <a:avLst/>
          </a:prstGeom>
          <a:noFill/>
          <a:ln/>
        </p:spPr>
        <p:txBody>
          <a:bodyPr wrap="none" lIns="0" tIns="0" rIns="0" bIns="0" rtlCol="0" anchor="t"/>
          <a:lstStyle/>
          <a:p>
            <a:pPr algn="l" indent="0" marL="0">
              <a:buNone/>
            </a:pPr>
            <a:r>
              <a:rPr lang="en-US" sz="4800" dirty="0">
                <a:solidFill>
                  <a:srgbClr val="BE7A28"/>
                </a:solidFill>
                <a:latin typeface="Times New Roman" pitchFamily="34" charset="0"/>
                <a:ea typeface="SimSun" pitchFamily="34" charset="-122"/>
                <a:cs typeface="Times New Roman" pitchFamily="34" charset="-120"/>
              </a:rPr>
              <a:t>First</a:t>
            </a:r>
            <a:endParaRPr lang="en-US" sz="4800" dirty="0">
              <a:latin typeface="Times New Roman" pitchFamily="34" charset="0"/>
              <a:ea typeface="SimSun" pitchFamily="34" charset="-122"/>
              <a:cs typeface="Times New Roman" pitchFamily="34" charset="-120"/>
            </a:endParaRPr>
          </a:p>
        </p:txBody>
      </p:sp>
      <p:sp>
        <p:nvSpPr>
          <p:cNvPr id="24" name="Text 22"/>
          <p:cNvSpPr/>
          <p:nvPr/>
        </p:nvSpPr>
        <p:spPr>
          <a:xfrm>
            <a:off x="7467600" y="4719937"/>
            <a:ext cx="47244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Every earlier sample return was from the near side</a:t>
            </a:r>
            <a:endParaRPr lang="en-US" sz="10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7467600" y="3729038"/>
            <a:ext cx="1104900" cy="9525"/>
          </a:xfrm>
          <a:prstGeom prst="rect">
            <a:avLst/>
          </a:prstGeom>
          <a:solidFill>
            <a:srgbClr val="BE7A28"/>
          </a:solidFill>
          <a:ln/>
        </p:spPr>
      </p:sp>
      <p:sp>
        <p:nvSpPr>
          <p:cNvPr id="26" name="Text 24"/>
          <p:cNvSpPr/>
          <p:nvPr/>
        </p:nvSpPr>
        <p:spPr>
          <a:xfrm>
            <a:off x="609600" y="601389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NASA lunar sample collection and NSSDC landing sites, CNSA. Square areas are drawn to scale by mass. Luna is rounded: its parts add up to 321 to 326 g, depending on whether Luna 20 counts as 50 or 55 g</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svg2pptx-gradient-s0004-0000"/>
          <p:cNvSpPr/>
          <p:nvPr/>
        </p:nvSpPr>
        <p:spPr>
          <a:xfrm>
            <a:off x="5143500" y="190500"/>
            <a:ext cx="6858000" cy="6858000"/>
          </a:xfrm>
          <a:prstGeom prst="ellipse">
            <a:avLst/>
          </a:prstGeom>
          <a:gradFill rotWithShape="1">
            <a:gsLst>
              <a:gs pos="0">
                <a:srgbClr val="E7D0AC">
                  <a:alpha val="16000"/>
                </a:srgbClr>
              </a:gs>
              <a:gs pos="70711">
                <a:srgbClr val="E7D0AC">
                  <a:alpha val="0"/>
                </a:srgbClr>
              </a:gs>
              <a:gs pos="100000">
                <a:srgbClr val="E7D0AC">
                  <a:alpha val="0"/>
                </a:srgbClr>
              </a:gs>
            </a:gsLst>
            <a:path path="circle">
              <a:fillToRect l="50000" t="50000" r="50000" b="50000"/>
            </a:path>
          </a:gradFill>
          <a:ln/>
        </p:spPr>
      </p:sp>
      <p:sp>
        <p:nvSpPr>
          <p:cNvPr id="4" name="Text 2"/>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1</a:t>
            </a:r>
            <a:endParaRPr lang="en-US" sz="825" dirty="0">
              <a:latin typeface="Microsoft YaHei UI" pitchFamily="34" charset="0"/>
              <a:ea typeface="Microsoft YaHei" pitchFamily="34" charset="-122"/>
              <a:cs typeface="Microsoft YaHei UI" pitchFamily="34" charset="-120"/>
            </a:endParaRPr>
          </a:p>
        </p:txBody>
      </p:sp>
      <p:sp>
        <p:nvSpPr>
          <p:cNvPr id="5" name="Shape 3"/>
          <p:cNvSpPr/>
          <p:nvPr/>
        </p:nvSpPr>
        <p:spPr>
          <a:xfrm>
            <a:off x="609600" y="547688"/>
            <a:ext cx="10972800" cy="9525"/>
          </a:xfrm>
          <a:prstGeom prst="rect">
            <a:avLst/>
          </a:prstGeom>
          <a:solidFill>
            <a:srgbClr val="403628"/>
          </a:solidFill>
          <a:ln/>
        </p:spPr>
      </p:sp>
      <p:sp>
        <p:nvSpPr>
          <p:cNvPr id="6" name="Text 4"/>
          <p:cNvSpPr/>
          <p:nvPr/>
        </p:nvSpPr>
        <p:spPr>
          <a:xfrm>
            <a:off x="609600" y="2414887"/>
            <a:ext cx="11582400" cy="160020"/>
          </a:xfrm>
          <a:prstGeom prst="rect">
            <a:avLst/>
          </a:prstGeom>
          <a:noFill/>
          <a:ln/>
        </p:spPr>
        <p:txBody>
          <a:bodyPr wrap="none" lIns="0" tIns="0" rIns="0" bIns="0" rtlCol="0" anchor="t"/>
          <a:lstStyle/>
          <a:p>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1050" dirty="0">
                <a:solidFill>
                  <a:srgbClr val="BE7A28"/>
                </a:solidFill>
                <a:latin typeface="Microsoft YaHei UI" pitchFamily="34" charset="0"/>
                <a:ea typeface="Microsoft YaHei" pitchFamily="34" charset="-122"/>
                <a:cs typeface="Microsoft YaHei UI" pitchFamily="34" charset="-120"/>
              </a:rPr>
              <a:t>1</a:t>
            </a:r>
            <a:endParaRPr lang="en-US" sz="105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2822625"/>
            <a:ext cx="11582400" cy="777240"/>
          </a:xfrm>
          <a:prstGeom prst="rect">
            <a:avLst/>
          </a:prstGeom>
          <a:noFill/>
          <a:ln/>
        </p:spPr>
        <p:txBody>
          <a:bodyPr wrap="none" lIns="0" tIns="0" rIns="0" bIns="0" rtlCol="0" anchor="t"/>
          <a:lstStyle/>
          <a:p>
            <a:pPr algn="l" indent="0" marL="0">
              <a:buNone/>
            </a:pPr>
            <a:r>
              <a:rPr lang="en-US" sz="5100" dirty="0">
                <a:solidFill>
                  <a:srgbClr val="F4ECD8"/>
                </a:solidFill>
                <a:latin typeface="Times New Roman" pitchFamily="34" charset="0"/>
                <a:ea typeface="SimSun" pitchFamily="34" charset="-122"/>
                <a:cs typeface="Times New Roman" pitchFamily="34" charset="-120"/>
              </a:rPr>
              <a:t>Near-side soil</a:t>
            </a:r>
            <a:endParaRPr lang="en-US" sz="5100" dirty="0">
              <a:latin typeface="Times New Roman" pitchFamily="34" charset="0"/>
              <a:ea typeface="SimSun" pitchFamily="34" charset="-122"/>
              <a:cs typeface="Times New Roman" pitchFamily="34" charset="-120"/>
            </a:endParaRPr>
          </a:p>
        </p:txBody>
      </p:sp>
      <p:sp>
        <p:nvSpPr>
          <p:cNvPr id="8" name="Shape 6"/>
          <p:cNvSpPr/>
          <p:nvPr/>
        </p:nvSpPr>
        <p:spPr>
          <a:xfrm>
            <a:off x="609600" y="3955733"/>
            <a:ext cx="1143000" cy="13335"/>
          </a:xfrm>
          <a:prstGeom prst="rect">
            <a:avLst/>
          </a:prstGeom>
          <a:solidFill>
            <a:srgbClr val="BE7A28"/>
          </a:solidFill>
          <a:ln/>
        </p:spPr>
      </p:sp>
      <p:sp>
        <p:nvSpPr>
          <p:cNvPr id="9" name="Text 7"/>
          <p:cNvSpPr/>
          <p:nvPr/>
        </p:nvSpPr>
        <p:spPr>
          <a:xfrm>
            <a:off x="609600" y="4196785"/>
            <a:ext cx="11582400" cy="182880"/>
          </a:xfrm>
          <a:prstGeom prst="rect">
            <a:avLst/>
          </a:prstGeom>
          <a:noFill/>
          <a:ln/>
        </p:spPr>
        <p:txBody>
          <a:bodyPr wrap="none" lIns="0" tIns="0" rIns="0" bIns="0" rtlCol="0" anchor="t"/>
          <a:lstStyle/>
          <a:p>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C</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h</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g</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5</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2</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0</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2</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0</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r</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h</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r</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c</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u</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s</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P</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r</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c</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l</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l</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r</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u</a:t>
            </a:r>
            <a:pPr algn="l" indent="0" marL="0">
              <a:buNone/>
            </a:pPr>
            <a:r>
              <a:rPr lang="en-US" sz="1200" dirty="0">
                <a:solidFill>
                  <a:srgbClr val="C2B394"/>
                </a:solidFill>
                <a:latin typeface="Microsoft YaHei UI" pitchFamily="34" charset="0"/>
                <a:ea typeface="Microsoft YaHei" pitchFamily="34" charset="-122"/>
                <a:cs typeface="Microsoft YaHei UI" pitchFamily="34" charset="-120"/>
              </a:rPr>
              <a:t>m</a:t>
            </a:r>
            <a:endParaRPr lang="en-US" sz="1200"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015663" y="6405563"/>
            <a:ext cx="561975" cy="257175"/>
          </a:xfrm>
          <a:prstGeom prst="rect">
            <a:avLst/>
          </a:prstGeom>
          <a:noFill/>
          <a:ln w="9525">
            <a:solidFill>
              <a:srgbClr val="403628"/>
            </a:solidFill>
            <a:prstDash val="solid"/>
          </a:ln>
        </p:spPr>
      </p:sp>
      <p:sp>
        <p:nvSpPr>
          <p:cNvPr id="11" name="pptwise-slidenum-s0004"/>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5</a:t>
            </a:fld>
            <a:endParaRPr lang="en-US" sz="105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1</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l</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05"/>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6</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A 2-billion-year basalt: volcanoes ran late</a:t>
            </a:r>
            <a:endParaRPr lang="en-US" sz="2400" dirty="0">
              <a:latin typeface="Times New Roman" pitchFamily="34" charset="0"/>
              <a:ea typeface="SimSun" pitchFamily="34" charset="-122"/>
              <a:cs typeface="Times New Roman" pitchFamily="34" charset="-120"/>
            </a:endParaRPr>
          </a:p>
        </p:txBody>
      </p:sp>
      <p:sp>
        <p:nvSpPr>
          <p:cNvPr id="9" name="svg2pptx-gradient-s0005-0000"/>
          <p:cNvSpPr/>
          <p:nvPr/>
        </p:nvSpPr>
        <p:spPr>
          <a:xfrm>
            <a:off x="285750" y="1143000"/>
            <a:ext cx="5715000" cy="5715000"/>
          </a:xfrm>
          <a:prstGeom prst="ellipse">
            <a:avLst/>
          </a:prstGeom>
          <a:gradFill rotWithShape="1">
            <a:gsLst>
              <a:gs pos="0">
                <a:srgbClr val="E7D0AC">
                  <a:alpha val="20000"/>
                </a:srgbClr>
              </a:gs>
              <a:gs pos="70711">
                <a:srgbClr val="E7D0AC">
                  <a:alpha val="0"/>
                </a:srgbClr>
              </a:gs>
              <a:gs pos="100000">
                <a:srgbClr val="E7D0AC">
                  <a:alpha val="0"/>
                </a:srgbClr>
              </a:gs>
            </a:gsLst>
            <a:path path="circle">
              <a:fillToRect l="50000" t="50000" r="50000" b="50000"/>
            </a:path>
          </a:gradFill>
          <a:ln/>
        </p:spPr>
      </p:sp>
      <p:pic>
        <p:nvPicPr>
          <p:cNvPr id="10" name="Image 0" descr="preencoded.png">    </p:cNvPr>
          <p:cNvPicPr>
            <a:picLocks noChangeAspect="1"/>
          </p:cNvPicPr>
          <p:nvPr/>
        </p:nvPicPr>
        <p:blipFill>
          <a:blip r:embed="rId1"/>
          <a:srcRect l="0" r="0" t="12500" b="12500"/>
          <a:stretch/>
        </p:blipFill>
        <p:spPr>
          <a:xfrm>
            <a:off x="1143000" y="1809750"/>
            <a:ext cx="4000500" cy="4000500"/>
          </a:xfrm>
          <a:prstGeom prst="ellipse">
            <a:avLst/>
          </a:prstGeom>
        </p:spPr>
      </p:pic>
      <p:sp>
        <p:nvSpPr>
          <p:cNvPr id="11" name="Shape 8"/>
          <p:cNvSpPr/>
          <p:nvPr/>
        </p:nvSpPr>
        <p:spPr>
          <a:xfrm>
            <a:off x="1104900" y="1771650"/>
            <a:ext cx="4076700" cy="4076700"/>
          </a:xfrm>
          <a:prstGeom prst="ellipse">
            <a:avLst/>
          </a:prstGeom>
          <a:noFill/>
          <a:ln w="9525">
            <a:solidFill>
              <a:srgbClr val="403628"/>
            </a:solidFill>
            <a:prstDash val="solid"/>
          </a:ln>
        </p:spPr>
      </p:sp>
      <p:sp>
        <p:nvSpPr>
          <p:cNvPr id="12" name="Text 9"/>
          <p:cNvSpPr/>
          <p:nvPr/>
        </p:nvSpPr>
        <p:spPr>
          <a:xfrm>
            <a:off x="0" y="5985315"/>
            <a:ext cx="6286500" cy="114300"/>
          </a:xfrm>
          <a:prstGeom prst="rect">
            <a:avLst/>
          </a:prstGeom>
          <a:noFill/>
          <a:ln/>
        </p:spPr>
        <p:txBody>
          <a:bodyPr wrap="none" lIns="0" tIns="0" rIns="0" bIns="0" rtlCol="0" anchor="t"/>
          <a:lstStyle/>
          <a:p>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B</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h</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i</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c</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i</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o</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I</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g</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d</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o</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m</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p</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ctr" indent="0" marL="0">
              <a:buNone/>
            </a:pPr>
            <a:r>
              <a:rPr lang="en-US" sz="750" dirty="0">
                <a:solidFill>
                  <a:srgbClr val="8E826A"/>
                </a:solidFill>
                <a:latin typeface="Microsoft YaHei UI" pitchFamily="34" charset="0"/>
                <a:ea typeface="Microsoft YaHei" pitchFamily="34" charset="-122"/>
                <a:cs typeface="Microsoft YaHei UI" pitchFamily="34" charset="-120"/>
              </a:rPr>
              <a:t>e</a:t>
            </a:r>
            <a:endParaRPr lang="en-US" sz="750" dirty="0">
              <a:latin typeface="Microsoft YaHei UI" pitchFamily="34" charset="0"/>
              <a:ea typeface="Microsoft YaHei" pitchFamily="34" charset="-122"/>
              <a:cs typeface="Microsoft YaHei UI" pitchFamily="34" charset="-120"/>
            </a:endParaRPr>
          </a:p>
        </p:txBody>
      </p:sp>
      <p:sp>
        <p:nvSpPr>
          <p:cNvPr id="13" name="Shape 10"/>
          <p:cNvSpPr/>
          <p:nvPr/>
        </p:nvSpPr>
        <p:spPr>
          <a:xfrm>
            <a:off x="6286500" y="1733550"/>
            <a:ext cx="5295900" cy="4476750"/>
          </a:xfrm>
          <a:prstGeom prst="rect">
            <a:avLst/>
          </a:prstGeom>
          <a:solidFill>
            <a:srgbClr val="2B241A"/>
          </a:solidFill>
          <a:ln/>
        </p:spPr>
      </p:sp>
      <p:sp>
        <p:nvSpPr>
          <p:cNvPr id="14" name="Shape 11"/>
          <p:cNvSpPr/>
          <p:nvPr/>
        </p:nvSpPr>
        <p:spPr>
          <a:xfrm>
            <a:off x="6286500" y="1733550"/>
            <a:ext cx="5295900" cy="19050"/>
          </a:xfrm>
          <a:prstGeom prst="rect">
            <a:avLst/>
          </a:prstGeom>
          <a:solidFill>
            <a:srgbClr val="BE7A28"/>
          </a:solidFill>
          <a:ln/>
        </p:spPr>
      </p:sp>
      <p:sp>
        <p:nvSpPr>
          <p:cNvPr id="15" name="Text 12"/>
          <p:cNvSpPr/>
          <p:nvPr/>
        </p:nvSpPr>
        <p:spPr>
          <a:xfrm>
            <a:off x="6534150" y="1947077"/>
            <a:ext cx="5657850" cy="125730"/>
          </a:xfrm>
          <a:prstGeom prst="rect">
            <a:avLst/>
          </a:prstGeom>
          <a:noFill/>
          <a:ln/>
        </p:spPr>
        <p:txBody>
          <a:bodyPr wrap="none" lIns="0" tIns="0" rIns="0" bIns="0" rtlCol="0" anchor="t"/>
          <a:lstStyle/>
          <a:p>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E</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x</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h</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i</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b</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i</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t</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 </a:t>
            </a:r>
            <a:pPr algn="l" indent="0" marL="0">
              <a:buNone/>
            </a:pPr>
            <a:r>
              <a:rPr lang="en-US" sz="825" b="1" dirty="0">
                <a:solidFill>
                  <a:srgbClr val="C18133"/>
                </a:solidFill>
                <a:latin typeface="Microsoft YaHei UI" pitchFamily="34" charset="0"/>
                <a:ea typeface="Microsoft YaHei" pitchFamily="34" charset="-122"/>
                <a:cs typeface="Microsoft YaHei UI" pitchFamily="34" charset="-120"/>
              </a:rPr>
              <a:t>1</a:t>
            </a:r>
            <a:endParaRPr lang="en-US" sz="825" dirty="0">
              <a:latin typeface="Microsoft YaHei UI" pitchFamily="34" charset="0"/>
              <a:ea typeface="Microsoft YaHei" pitchFamily="34" charset="-122"/>
              <a:cs typeface="Microsoft YaHei UI" pitchFamily="34" charset="-120"/>
            </a:endParaRPr>
          </a:p>
        </p:txBody>
      </p:sp>
      <p:sp>
        <p:nvSpPr>
          <p:cNvPr id="16" name="Text 13"/>
          <p:cNvSpPr/>
          <p:nvPr/>
        </p:nvSpPr>
        <p:spPr>
          <a:xfrm>
            <a:off x="6534150" y="2170692"/>
            <a:ext cx="5657850" cy="297180"/>
          </a:xfrm>
          <a:prstGeom prst="rect">
            <a:avLst/>
          </a:prstGeom>
          <a:noFill/>
          <a:ln/>
        </p:spPr>
        <p:txBody>
          <a:bodyPr wrap="none" lIns="0" tIns="0" rIns="0" bIns="0" rtlCol="0" anchor="t"/>
          <a:lstStyle/>
          <a:p>
            <a:pPr algn="l" indent="0" marL="0">
              <a:buNone/>
            </a:pPr>
            <a:r>
              <a:rPr lang="en-US" sz="1950" dirty="0">
                <a:solidFill>
                  <a:srgbClr val="F4ECD8"/>
                </a:solidFill>
                <a:latin typeface="Times New Roman" pitchFamily="34" charset="0"/>
                <a:ea typeface="SimSun" pitchFamily="34" charset="-122"/>
                <a:cs typeface="Times New Roman" pitchFamily="34" charset="-120"/>
              </a:rPr>
              <a:t>Chang</a:t>
            </a:r>
            <a:pPr algn="l" indent="0" marL="0">
              <a:buNone/>
            </a:pPr>
            <a:r>
              <a:rPr lang="en-US" sz="1950" dirty="0">
                <a:solidFill>
                  <a:srgbClr val="F4ECD8"/>
                </a:solidFill>
                <a:latin typeface="Times New Roman" pitchFamily="34" charset="0"/>
                <a:ea typeface="SimSun" pitchFamily="34" charset="-122"/>
                <a:cs typeface="Times New Roman" pitchFamily="34" charset="-120"/>
              </a:rPr>
              <a:t>'</a:t>
            </a:r>
            <a:pPr algn="l" indent="0" marL="0">
              <a:buNone/>
            </a:pPr>
            <a:r>
              <a:rPr lang="en-US" sz="1950" dirty="0">
                <a:solidFill>
                  <a:srgbClr val="F4ECD8"/>
                </a:solidFill>
                <a:latin typeface="Times New Roman" pitchFamily="34" charset="0"/>
                <a:ea typeface="SimSun" pitchFamily="34" charset="-122"/>
                <a:cs typeface="Times New Roman" pitchFamily="34" charset="-120"/>
              </a:rPr>
              <a:t>e-5 basalt</a:t>
            </a:r>
            <a:endParaRPr lang="en-US" sz="1950" dirty="0">
              <a:latin typeface="Times New Roman" pitchFamily="34" charset="0"/>
              <a:ea typeface="SimSun" pitchFamily="34" charset="-122"/>
              <a:cs typeface="Times New Roman" pitchFamily="34" charset="-120"/>
            </a:endParaRPr>
          </a:p>
        </p:txBody>
      </p:sp>
      <p:sp>
        <p:nvSpPr>
          <p:cNvPr id="17" name="Text 14"/>
          <p:cNvSpPr/>
          <p:nvPr/>
        </p:nvSpPr>
        <p:spPr>
          <a:xfrm>
            <a:off x="6534150" y="2567139"/>
            <a:ext cx="5657850" cy="171450"/>
          </a:xfrm>
          <a:prstGeom prst="rect">
            <a:avLst/>
          </a:prstGeom>
          <a:noFill/>
          <a:ln/>
        </p:spPr>
        <p:txBody>
          <a:bodyPr wrap="none" lIns="0" tIns="0" rIns="0" bIns="0" rtlCol="0" anchor="t"/>
          <a:lstStyle/>
          <a:p>
            <a:pPr algn="l" indent="0" marL="0">
              <a:buNone/>
            </a:pPr>
            <a:r>
              <a:rPr lang="en-US" sz="1125" dirty="0">
                <a:solidFill>
                  <a:srgbClr val="DC9F57"/>
                </a:solidFill>
                <a:latin typeface="Times New Roman" pitchFamily="34" charset="0"/>
                <a:ea typeface="SimSun" pitchFamily="34" charset="-122"/>
                <a:cs typeface="Times New Roman" pitchFamily="34" charset="-120"/>
              </a:rPr>
              <a:t>About 2.0 billion years</a:t>
            </a:r>
            <a:endParaRPr lang="en-US" sz="1125" dirty="0">
              <a:latin typeface="Times New Roman" pitchFamily="34" charset="0"/>
              <a:ea typeface="SimSun" pitchFamily="34" charset="-122"/>
              <a:cs typeface="Times New Roman" pitchFamily="34" charset="-120"/>
            </a:endParaRPr>
          </a:p>
        </p:txBody>
      </p:sp>
      <p:sp>
        <p:nvSpPr>
          <p:cNvPr id="18" name="Text 15"/>
          <p:cNvSpPr/>
          <p:nvPr/>
        </p:nvSpPr>
        <p:spPr>
          <a:xfrm>
            <a:off x="6534150" y="2928875"/>
            <a:ext cx="56578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Two papers: 2.030 and 1.963 billion years</a:t>
            </a:r>
            <a:endParaRPr lang="en-US" sz="975" dirty="0">
              <a:latin typeface="Microsoft YaHei UI" pitchFamily="34" charset="0"/>
              <a:ea typeface="Microsoft YaHei" pitchFamily="34" charset="-122"/>
              <a:cs typeface="Microsoft YaHei UI" pitchFamily="34" charset="-120"/>
            </a:endParaRPr>
          </a:p>
        </p:txBody>
      </p:sp>
      <p:sp>
        <p:nvSpPr>
          <p:cNvPr id="19" name="Text 16"/>
          <p:cNvSpPr/>
          <p:nvPr/>
        </p:nvSpPr>
        <p:spPr>
          <a:xfrm>
            <a:off x="6534150" y="3157475"/>
            <a:ext cx="56578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Field then: 2 to 4 μT, weak but present</a:t>
            </a:r>
            <a:endParaRPr lang="en-US" sz="975" dirty="0">
              <a:latin typeface="Microsoft YaHei UI" pitchFamily="34" charset="0"/>
              <a:ea typeface="Microsoft YaHei" pitchFamily="34" charset="-122"/>
              <a:cs typeface="Microsoft YaHei UI" pitchFamily="34" charset="-120"/>
            </a:endParaRPr>
          </a:p>
        </p:txBody>
      </p:sp>
      <p:sp>
        <p:nvSpPr>
          <p:cNvPr id="20" name="Shape 17"/>
          <p:cNvSpPr/>
          <p:nvPr/>
        </p:nvSpPr>
        <p:spPr>
          <a:xfrm>
            <a:off x="6534150" y="3443288"/>
            <a:ext cx="4800600" cy="9525"/>
          </a:xfrm>
          <a:prstGeom prst="rect">
            <a:avLst/>
          </a:prstGeom>
          <a:solidFill>
            <a:srgbClr val="403628"/>
          </a:solidFill>
          <a:ln/>
        </p:spPr>
      </p:sp>
      <p:sp>
        <p:nvSpPr>
          <p:cNvPr id="21" name="Text 18"/>
          <p:cNvSpPr/>
          <p:nvPr/>
        </p:nvSpPr>
        <p:spPr>
          <a:xfrm>
            <a:off x="6534150" y="3585377"/>
            <a:ext cx="5657850" cy="125730"/>
          </a:xfrm>
          <a:prstGeom prst="rect">
            <a:avLst/>
          </a:prstGeom>
          <a:noFill/>
          <a:ln/>
        </p:spPr>
        <p:txBody>
          <a:bodyPr wrap="none" lIns="0" tIns="0" rIns="0" bIns="0" rtlCol="0" anchor="t"/>
          <a:lstStyle/>
          <a:p>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W</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h</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a</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t</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 </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i</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t</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 </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t</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e</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l</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l</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s</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 </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u</a:t>
            </a:r>
            <a:pPr algn="l" indent="0" marL="0">
              <a:buNone/>
            </a:pPr>
            <a:r>
              <a:rPr lang="en-US" sz="825" b="1" dirty="0">
                <a:solidFill>
                  <a:srgbClr val="C18133"/>
                </a:solidFill>
                <a:latin typeface="Microsoft YaHei UI" pitchFamily="34" charset="0"/>
                <a:ea typeface="Microsoft YaHei" pitchFamily="34" charset="-122"/>
                <a:cs typeface="Microsoft YaHei UI" pitchFamily="34" charset="-120"/>
              </a:rPr>
              <a:t>s</a:t>
            </a:r>
            <a:endParaRPr lang="en-US" sz="825" dirty="0">
              <a:latin typeface="Microsoft YaHei UI" pitchFamily="34" charset="0"/>
              <a:ea typeface="Microsoft YaHei" pitchFamily="34" charset="-122"/>
              <a:cs typeface="Microsoft YaHei UI" pitchFamily="34" charset="-120"/>
            </a:endParaRPr>
          </a:p>
        </p:txBody>
      </p:sp>
      <p:sp>
        <p:nvSpPr>
          <p:cNvPr id="22" name="Text 19"/>
          <p:cNvSpPr/>
          <p:nvPr/>
        </p:nvSpPr>
        <p:spPr>
          <a:xfrm>
            <a:off x="6534150" y="3826732"/>
            <a:ext cx="565785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Lunar volcanism lasted 800 to 900 million years longer</a:t>
            </a:r>
            <a:endParaRPr lang="en-US" sz="1650" dirty="0">
              <a:latin typeface="Times New Roman" pitchFamily="34" charset="0"/>
              <a:ea typeface="SimSun" pitchFamily="34" charset="-122"/>
              <a:cs typeface="Times New Roman" pitchFamily="34" charset="-120"/>
            </a:endParaRPr>
          </a:p>
        </p:txBody>
      </p:sp>
      <p:sp>
        <p:nvSpPr>
          <p:cNvPr id="23" name="Text 20"/>
          <p:cNvSpPr/>
          <p:nvPr/>
        </p:nvSpPr>
        <p:spPr>
          <a:xfrm>
            <a:off x="6534150" y="4150582"/>
            <a:ext cx="565785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than we knew</a:t>
            </a:r>
            <a:endParaRPr lang="en-US" sz="1650" dirty="0">
              <a:latin typeface="Times New Roman" pitchFamily="34" charset="0"/>
              <a:ea typeface="SimSun" pitchFamily="34" charset="-122"/>
              <a:cs typeface="Times New Roman" pitchFamily="34" charset="-120"/>
            </a:endParaRPr>
          </a:p>
        </p:txBody>
      </p:sp>
      <p:sp>
        <p:nvSpPr>
          <p:cNvPr id="24" name="Text 21"/>
          <p:cNvSpPr/>
          <p:nvPr/>
        </p:nvSpPr>
        <p:spPr>
          <a:xfrm>
            <a:off x="6534150" y="5842440"/>
            <a:ext cx="565785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Li et al. (Nature, 2021), Che et al. (Science, 2021), Cai et al. (Science Advances, 2025)</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1</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l</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06"/>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7</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Water on the Moon? First ask which water</a:t>
            </a:r>
            <a:endParaRPr lang="en-US" sz="2400" dirty="0">
              <a:latin typeface="Times New Roman" pitchFamily="34" charset="0"/>
              <a:ea typeface="SimSun" pitchFamily="34" charset="-122"/>
              <a:cs typeface="Times New Roman" pitchFamily="34" charset="-120"/>
            </a:endParaRPr>
          </a:p>
        </p:txBody>
      </p:sp>
      <p:sp>
        <p:nvSpPr>
          <p:cNvPr id="9" name="Shape 7"/>
          <p:cNvSpPr/>
          <p:nvPr/>
        </p:nvSpPr>
        <p:spPr>
          <a:xfrm>
            <a:off x="4171457" y="1905000"/>
            <a:ext cx="0" cy="3143250"/>
          </a:xfrm>
          <a:prstGeom prst="line">
            <a:avLst/>
          </a:prstGeom>
          <a:noFill/>
          <a:ln w="9525">
            <a:solidFill>
              <a:srgbClr val="403628"/>
            </a:solidFill>
            <a:prstDash val="sysDot"/>
          </a:ln>
        </p:spPr>
      </p:sp>
      <p:sp>
        <p:nvSpPr>
          <p:cNvPr id="10" name="Text 8"/>
          <p:cNvSpPr/>
          <p:nvPr/>
        </p:nvSpPr>
        <p:spPr>
          <a:xfrm>
            <a:off x="0" y="5157002"/>
            <a:ext cx="8342915"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1</a:t>
            </a:r>
            <a:endParaRPr lang="en-US" sz="825" dirty="0">
              <a:latin typeface="Microsoft YaHei UI" pitchFamily="34" charset="0"/>
              <a:ea typeface="Microsoft YaHei" pitchFamily="34" charset="-122"/>
              <a:cs typeface="Microsoft YaHei UI" pitchFamily="34" charset="-120"/>
            </a:endParaRPr>
          </a:p>
        </p:txBody>
      </p:sp>
      <p:sp>
        <p:nvSpPr>
          <p:cNvPr id="11" name="Shape 9"/>
          <p:cNvSpPr/>
          <p:nvPr/>
        </p:nvSpPr>
        <p:spPr>
          <a:xfrm>
            <a:off x="6005020" y="1905000"/>
            <a:ext cx="0" cy="3143250"/>
          </a:xfrm>
          <a:prstGeom prst="line">
            <a:avLst/>
          </a:prstGeom>
          <a:noFill/>
          <a:ln w="9525">
            <a:solidFill>
              <a:srgbClr val="403628"/>
            </a:solidFill>
            <a:prstDash val="sysDot"/>
          </a:ln>
        </p:spPr>
      </p:sp>
      <p:sp>
        <p:nvSpPr>
          <p:cNvPr id="12" name="Text 10"/>
          <p:cNvSpPr/>
          <p:nvPr/>
        </p:nvSpPr>
        <p:spPr>
          <a:xfrm>
            <a:off x="0" y="5157002"/>
            <a:ext cx="12010040"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10</a:t>
            </a:r>
            <a:endParaRPr lang="en-US" sz="825"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838582" y="1905000"/>
            <a:ext cx="0" cy="3143250"/>
          </a:xfrm>
          <a:prstGeom prst="line">
            <a:avLst/>
          </a:prstGeom>
          <a:noFill/>
          <a:ln w="9525">
            <a:solidFill>
              <a:srgbClr val="403628"/>
            </a:solidFill>
            <a:prstDash val="sysDot"/>
          </a:ln>
        </p:spPr>
      </p:sp>
      <p:sp>
        <p:nvSpPr>
          <p:cNvPr id="14" name="Text 12"/>
          <p:cNvSpPr/>
          <p:nvPr/>
        </p:nvSpPr>
        <p:spPr>
          <a:xfrm>
            <a:off x="3485165" y="5157002"/>
            <a:ext cx="8706835"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100</a:t>
            </a:r>
            <a:endParaRPr lang="en-US" sz="825" dirty="0">
              <a:latin typeface="Microsoft YaHei UI" pitchFamily="34" charset="0"/>
              <a:ea typeface="Microsoft YaHei" pitchFamily="34" charset="-122"/>
              <a:cs typeface="Microsoft YaHei UI" pitchFamily="34" charset="-120"/>
            </a:endParaRPr>
          </a:p>
        </p:txBody>
      </p:sp>
      <p:sp>
        <p:nvSpPr>
          <p:cNvPr id="15" name="Shape 13"/>
          <p:cNvSpPr/>
          <p:nvPr/>
        </p:nvSpPr>
        <p:spPr>
          <a:xfrm>
            <a:off x="9672145" y="1905000"/>
            <a:ext cx="0" cy="3143250"/>
          </a:xfrm>
          <a:prstGeom prst="line">
            <a:avLst/>
          </a:prstGeom>
          <a:noFill/>
          <a:ln w="9525">
            <a:solidFill>
              <a:srgbClr val="403628"/>
            </a:solidFill>
            <a:prstDash val="sysDot"/>
          </a:ln>
        </p:spPr>
      </p:sp>
      <p:sp>
        <p:nvSpPr>
          <p:cNvPr id="16" name="Text 14"/>
          <p:cNvSpPr/>
          <p:nvPr/>
        </p:nvSpPr>
        <p:spPr>
          <a:xfrm>
            <a:off x="7152290" y="5157002"/>
            <a:ext cx="5039710"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1,000</a:t>
            </a:r>
            <a:endParaRPr lang="en-US" sz="825" dirty="0">
              <a:latin typeface="Microsoft YaHei UI" pitchFamily="34" charset="0"/>
              <a:ea typeface="Microsoft YaHei" pitchFamily="34" charset="-122"/>
              <a:cs typeface="Microsoft YaHei UI" pitchFamily="34" charset="-120"/>
            </a:endParaRPr>
          </a:p>
        </p:txBody>
      </p:sp>
      <p:sp>
        <p:nvSpPr>
          <p:cNvPr id="17" name="Text 15"/>
          <p:cNvSpPr/>
          <p:nvPr/>
        </p:nvSpPr>
        <p:spPr>
          <a:xfrm>
            <a:off x="0" y="5347502"/>
            <a:ext cx="10953750" cy="125730"/>
          </a:xfrm>
          <a:prstGeom prst="rect">
            <a:avLst/>
          </a:prstGeom>
          <a:noFill/>
          <a:ln/>
        </p:spPr>
        <p:txBody>
          <a:bodyPr wrap="none" lIns="0" tIns="0" rIns="0" bIns="0" rtlCol="0" anchor="t"/>
          <a:lstStyle/>
          <a:p>
            <a:pPr algn="r" indent="0" marL="0">
              <a:buNone/>
            </a:pPr>
            <a:r>
              <a:rPr lang="en-US" sz="825" dirty="0">
                <a:solidFill>
                  <a:srgbClr val="8E826A"/>
                </a:solidFill>
                <a:latin typeface="Microsoft YaHei UI" pitchFamily="34" charset="0"/>
                <a:ea typeface="Microsoft YaHei" pitchFamily="34" charset="-122"/>
                <a:cs typeface="Microsoft YaHei UI" pitchFamily="34" charset="-120"/>
              </a:rPr>
              <a:t>Amount, μg per g (log scale)</a:t>
            </a:r>
            <a:endParaRPr lang="en-US" sz="825" dirty="0">
              <a:latin typeface="Microsoft YaHei UI" pitchFamily="34" charset="0"/>
              <a:ea typeface="Microsoft YaHei" pitchFamily="34" charset="-122"/>
              <a:cs typeface="Microsoft YaHei UI" pitchFamily="34" charset="-120"/>
            </a:endParaRPr>
          </a:p>
        </p:txBody>
      </p:sp>
      <p:sp>
        <p:nvSpPr>
          <p:cNvPr id="18" name="Text 16"/>
          <p:cNvSpPr/>
          <p:nvPr/>
        </p:nvSpPr>
        <p:spPr>
          <a:xfrm>
            <a:off x="609600" y="2043919"/>
            <a:ext cx="11582400" cy="194310"/>
          </a:xfrm>
          <a:prstGeom prst="rect">
            <a:avLst/>
          </a:prstGeom>
          <a:noFill/>
          <a:ln/>
        </p:spPr>
        <p:txBody>
          <a:bodyPr wrap="none" lIns="0" tIns="0" rIns="0" bIns="0" rtlCol="0" anchor="t"/>
          <a:lstStyle/>
          <a:p>
            <a:pPr algn="l" indent="0" marL="0">
              <a:buNone/>
            </a:pPr>
            <a:r>
              <a:rPr lang="en-US" sz="1275" dirty="0">
                <a:solidFill>
                  <a:srgbClr val="F4ECD8"/>
                </a:solidFill>
                <a:latin typeface="Times New Roman" pitchFamily="34" charset="0"/>
                <a:ea typeface="SimSun" pitchFamily="34" charset="-122"/>
                <a:cs typeface="Times New Roman" pitchFamily="34" charset="-120"/>
              </a:rPr>
              <a:t>Outermost 100 nm of grains</a:t>
            </a:r>
            <a:endParaRPr lang="en-US" sz="1275" dirty="0">
              <a:latin typeface="Times New Roman" pitchFamily="34" charset="0"/>
              <a:ea typeface="SimSun" pitchFamily="34" charset="-122"/>
              <a:cs typeface="Times New Roman" pitchFamily="34" charset="-120"/>
            </a:endParaRPr>
          </a:p>
        </p:txBody>
      </p:sp>
      <p:sp>
        <p:nvSpPr>
          <p:cNvPr id="19" name="Text 17"/>
          <p:cNvSpPr/>
          <p:nvPr/>
        </p:nvSpPr>
        <p:spPr>
          <a:xfrm>
            <a:off x="609600" y="2318552"/>
            <a:ext cx="11582400" cy="125730"/>
          </a:xfrm>
          <a:prstGeom prst="rect">
            <a:avLst/>
          </a:prstGeom>
          <a:noFill/>
          <a:ln/>
        </p:spPr>
        <p:txBody>
          <a:bodyPr wrap="none" lIns="0" tIns="0" rIns="0" bIns="0" rtlCol="0" anchor="t"/>
          <a:lstStyle/>
          <a:p>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Hydrogen from the solar wind</a:t>
            </a:r>
            <a:endParaRPr lang="en-US" sz="82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9759540" y="2105025"/>
            <a:ext cx="647333" cy="95250"/>
          </a:xfrm>
          <a:prstGeom prst="roundRect">
            <a:avLst>
              <a:gd name="adj" fmla="val 50000"/>
            </a:avLst>
          </a:prstGeom>
          <a:solidFill>
            <a:srgbClr val="C2B394"/>
          </a:solidFill>
          <a:ln/>
        </p:spPr>
      </p:sp>
      <p:sp>
        <p:nvSpPr>
          <p:cNvPr id="21" name="Text 19"/>
          <p:cNvSpPr/>
          <p:nvPr/>
        </p:nvSpPr>
        <p:spPr>
          <a:xfrm>
            <a:off x="10521173" y="2071625"/>
            <a:ext cx="1670827" cy="148590"/>
          </a:xfrm>
          <a:prstGeom prst="rect">
            <a:avLst/>
          </a:prstGeom>
          <a:noFill/>
          <a:ln/>
        </p:spPr>
        <p:txBody>
          <a:bodyPr wrap="none" lIns="0" tIns="0" rIns="0" bIns="0" rtlCol="0" anchor="t"/>
          <a:lstStyle/>
          <a:p>
            <a:pPr algn="l" indent="0" marL="0">
              <a:buNone/>
            </a:pPr>
            <a:r>
              <a:rPr lang="en-US" sz="975" b="1" dirty="0">
                <a:solidFill>
                  <a:srgbClr val="C2B394"/>
                </a:solidFill>
                <a:latin typeface="Microsoft YaHei UI" pitchFamily="34" charset="0"/>
                <a:ea typeface="Microsoft YaHei" pitchFamily="34" charset="-122"/>
                <a:cs typeface="Microsoft YaHei UI" pitchFamily="34" charset="-120"/>
              </a:rPr>
              <a:t>1,116 to 2,516</a:t>
            </a:r>
            <a:endParaRPr lang="en-US" sz="975" dirty="0">
              <a:latin typeface="Microsoft YaHei UI" pitchFamily="34" charset="0"/>
              <a:ea typeface="Microsoft YaHei" pitchFamily="34" charset="-122"/>
              <a:cs typeface="Microsoft YaHei UI" pitchFamily="34" charset="-120"/>
            </a:endParaRPr>
          </a:p>
        </p:txBody>
      </p:sp>
      <p:sp>
        <p:nvSpPr>
          <p:cNvPr id="22" name="Text 20"/>
          <p:cNvSpPr/>
          <p:nvPr/>
        </p:nvSpPr>
        <p:spPr>
          <a:xfrm>
            <a:off x="10521173" y="2270565"/>
            <a:ext cx="1670827"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PNAS, 2022</a:t>
            </a:r>
            <a:endParaRPr lang="en-US" sz="750" dirty="0">
              <a:latin typeface="Microsoft YaHei UI" pitchFamily="34" charset="0"/>
              <a:ea typeface="Microsoft YaHei" pitchFamily="34" charset="-122"/>
              <a:cs typeface="Microsoft YaHei UI" pitchFamily="34" charset="-120"/>
            </a:endParaRPr>
          </a:p>
        </p:txBody>
      </p:sp>
      <p:sp>
        <p:nvSpPr>
          <p:cNvPr id="23" name="Text 21"/>
          <p:cNvSpPr/>
          <p:nvPr/>
        </p:nvSpPr>
        <p:spPr>
          <a:xfrm>
            <a:off x="609600" y="2786869"/>
            <a:ext cx="11582400" cy="194310"/>
          </a:xfrm>
          <a:prstGeom prst="rect">
            <a:avLst/>
          </a:prstGeom>
          <a:noFill/>
          <a:ln/>
        </p:spPr>
        <p:txBody>
          <a:bodyPr wrap="none" lIns="0" tIns="0" rIns="0" bIns="0" rtlCol="0" anchor="t"/>
          <a:lstStyle/>
          <a:p>
            <a:pPr algn="l" indent="0" marL="0">
              <a:buNone/>
            </a:pPr>
            <a:r>
              <a:rPr lang="en-US" sz="1275" dirty="0">
                <a:solidFill>
                  <a:srgbClr val="DC9F57"/>
                </a:solidFill>
                <a:latin typeface="Times New Roman" pitchFamily="34" charset="0"/>
                <a:ea typeface="SimSun" pitchFamily="34" charset="-122"/>
                <a:cs typeface="Times New Roman" pitchFamily="34" charset="-120"/>
              </a:rPr>
              <a:t>Impact glass beads</a:t>
            </a:r>
            <a:endParaRPr lang="en-US" sz="1275" dirty="0">
              <a:latin typeface="Times New Roman" pitchFamily="34" charset="0"/>
              <a:ea typeface="SimSun" pitchFamily="34" charset="-122"/>
              <a:cs typeface="Times New Roman" pitchFamily="34" charset="-120"/>
            </a:endParaRPr>
          </a:p>
        </p:txBody>
      </p:sp>
      <p:sp>
        <p:nvSpPr>
          <p:cNvPr id="24" name="Text 22"/>
          <p:cNvSpPr/>
          <p:nvPr/>
        </p:nvSpPr>
        <p:spPr>
          <a:xfrm>
            <a:off x="609600" y="3061502"/>
            <a:ext cx="11582400" cy="125730"/>
          </a:xfrm>
          <a:prstGeom prst="rect">
            <a:avLst/>
          </a:prstGeom>
          <a:noFill/>
          <a:ln/>
        </p:spPr>
        <p:txBody>
          <a:bodyPr wrap="none" lIns="0" tIns="0" rIns="0" bIns="0" rtlCol="0" anchor="t"/>
          <a:lstStyle/>
          <a:p>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Solar wind, refilled in under 15 years</a:t>
            </a:r>
            <a:endParaRPr lang="en-US" sz="825" dirty="0">
              <a:latin typeface="Microsoft YaHei UI" pitchFamily="34" charset="0"/>
              <a:ea typeface="Microsoft YaHei" pitchFamily="34" charset="-122"/>
              <a:cs typeface="Microsoft YaHei UI" pitchFamily="34" charset="-120"/>
            </a:endParaRPr>
          </a:p>
        </p:txBody>
      </p:sp>
      <p:sp>
        <p:nvSpPr>
          <p:cNvPr id="25" name="Shape 23"/>
          <p:cNvSpPr/>
          <p:nvPr/>
        </p:nvSpPr>
        <p:spPr>
          <a:xfrm>
            <a:off x="3619500" y="2847975"/>
            <a:ext cx="6567520" cy="95250"/>
          </a:xfrm>
          <a:prstGeom prst="roundRect">
            <a:avLst>
              <a:gd name="adj" fmla="val 50000"/>
            </a:avLst>
          </a:prstGeom>
          <a:solidFill>
            <a:srgbClr val="BE7A28"/>
          </a:solidFill>
          <a:ln/>
        </p:spPr>
      </p:sp>
      <p:sp>
        <p:nvSpPr>
          <p:cNvPr id="26" name="Text 24"/>
          <p:cNvSpPr/>
          <p:nvPr/>
        </p:nvSpPr>
        <p:spPr>
          <a:xfrm>
            <a:off x="10301320" y="2814575"/>
            <a:ext cx="1890680" cy="148590"/>
          </a:xfrm>
          <a:prstGeom prst="rect">
            <a:avLst/>
          </a:prstGeom>
          <a:noFill/>
          <a:ln/>
        </p:spPr>
        <p:txBody>
          <a:bodyPr wrap="none" lIns="0" tIns="0" rIns="0" bIns="0" rtlCol="0" anchor="t"/>
          <a:lstStyle/>
          <a:p>
            <a:pPr algn="l" indent="0" marL="0">
              <a:buNone/>
            </a:pPr>
            <a:r>
              <a:rPr lang="en-US" sz="975" b="1" dirty="0">
                <a:solidFill>
                  <a:srgbClr val="F4ECD8"/>
                </a:solidFill>
                <a:latin typeface="Microsoft YaHei UI" pitchFamily="34" charset="0"/>
                <a:ea typeface="Microsoft YaHei" pitchFamily="34" charset="-122"/>
                <a:cs typeface="Microsoft YaHei UI" pitchFamily="34" charset="-120"/>
              </a:rPr>
              <a:t>0 to 1,909</a:t>
            </a:r>
            <a:endParaRPr lang="en-US" sz="975" dirty="0">
              <a:latin typeface="Microsoft YaHei UI" pitchFamily="34" charset="0"/>
              <a:ea typeface="Microsoft YaHei" pitchFamily="34" charset="-122"/>
              <a:cs typeface="Microsoft YaHei UI" pitchFamily="34" charset="-120"/>
            </a:endParaRPr>
          </a:p>
        </p:txBody>
      </p:sp>
      <p:sp>
        <p:nvSpPr>
          <p:cNvPr id="27" name="Text 25"/>
          <p:cNvSpPr/>
          <p:nvPr/>
        </p:nvSpPr>
        <p:spPr>
          <a:xfrm>
            <a:off x="10301320" y="3013515"/>
            <a:ext cx="189068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Nature Geoscience, 2023</a:t>
            </a:r>
            <a:endParaRPr lang="en-US" sz="750" dirty="0">
              <a:latin typeface="Microsoft YaHei UI" pitchFamily="34" charset="0"/>
              <a:ea typeface="Microsoft YaHei" pitchFamily="34" charset="-122"/>
              <a:cs typeface="Microsoft YaHei UI" pitchFamily="34" charset="-120"/>
            </a:endParaRPr>
          </a:p>
        </p:txBody>
      </p:sp>
      <p:sp>
        <p:nvSpPr>
          <p:cNvPr id="28" name="Text 26"/>
          <p:cNvSpPr/>
          <p:nvPr/>
        </p:nvSpPr>
        <p:spPr>
          <a:xfrm>
            <a:off x="609600" y="3529819"/>
            <a:ext cx="11582400" cy="194310"/>
          </a:xfrm>
          <a:prstGeom prst="rect">
            <a:avLst/>
          </a:prstGeom>
          <a:noFill/>
          <a:ln/>
        </p:spPr>
        <p:txBody>
          <a:bodyPr wrap="none" lIns="0" tIns="0" rIns="0" bIns="0" rtlCol="0" anchor="t"/>
          <a:lstStyle/>
          <a:p>
            <a:pPr algn="l" indent="0" marL="0">
              <a:buNone/>
            </a:pPr>
            <a:r>
              <a:rPr lang="en-US" sz="1275" dirty="0">
                <a:solidFill>
                  <a:srgbClr val="F4ECD8"/>
                </a:solidFill>
                <a:latin typeface="Times New Roman" pitchFamily="34" charset="0"/>
                <a:ea typeface="SimSun" pitchFamily="34" charset="-122"/>
                <a:cs typeface="Times New Roman" pitchFamily="34" charset="-120"/>
              </a:rPr>
              <a:t>Bulk soil, several methods</a:t>
            </a:r>
            <a:endParaRPr lang="en-US" sz="1275" dirty="0">
              <a:latin typeface="Times New Roman" pitchFamily="34" charset="0"/>
              <a:ea typeface="SimSun" pitchFamily="34" charset="-122"/>
              <a:cs typeface="Times New Roman" pitchFamily="34" charset="-120"/>
            </a:endParaRPr>
          </a:p>
        </p:txBody>
      </p:sp>
      <p:sp>
        <p:nvSpPr>
          <p:cNvPr id="29" name="Text 27"/>
          <p:cNvSpPr/>
          <p:nvPr/>
        </p:nvSpPr>
        <p:spPr>
          <a:xfrm>
            <a:off x="609600" y="3804452"/>
            <a:ext cx="11582400" cy="125730"/>
          </a:xfrm>
          <a:prstGeom prst="rect">
            <a:avLst/>
          </a:prstGeom>
          <a:noFill/>
          <a:ln/>
        </p:spPr>
        <p:txBody>
          <a:bodyPr wrap="none" lIns="0" tIns="0" rIns="0" bIns="0" rtlCol="0" anchor="t"/>
          <a:lstStyle/>
          <a:p>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Upper end at least 170</a:t>
            </a:r>
            <a:endParaRPr lang="en-US" sz="825" dirty="0">
              <a:latin typeface="Microsoft YaHei UI" pitchFamily="34" charset="0"/>
              <a:ea typeface="Microsoft YaHei" pitchFamily="34" charset="-122"/>
              <a:cs typeface="Microsoft YaHei UI" pitchFamily="34" charset="-120"/>
            </a:endParaRPr>
          </a:p>
        </p:txBody>
      </p:sp>
      <p:sp>
        <p:nvSpPr>
          <p:cNvPr id="30" name="Shape 28"/>
          <p:cNvSpPr/>
          <p:nvPr/>
        </p:nvSpPr>
        <p:spPr>
          <a:xfrm>
            <a:off x="6839006" y="3590925"/>
            <a:ext cx="1422119" cy="95250"/>
          </a:xfrm>
          <a:prstGeom prst="roundRect">
            <a:avLst>
              <a:gd name="adj" fmla="val 50000"/>
            </a:avLst>
          </a:prstGeom>
          <a:solidFill>
            <a:srgbClr val="C2B394"/>
          </a:solidFill>
          <a:ln/>
        </p:spPr>
      </p:sp>
      <p:sp>
        <p:nvSpPr>
          <p:cNvPr id="31" name="Text 29"/>
          <p:cNvSpPr/>
          <p:nvPr/>
        </p:nvSpPr>
        <p:spPr>
          <a:xfrm>
            <a:off x="8375425" y="3557525"/>
            <a:ext cx="3816575" cy="148590"/>
          </a:xfrm>
          <a:prstGeom prst="rect">
            <a:avLst/>
          </a:prstGeom>
          <a:noFill/>
          <a:ln/>
        </p:spPr>
        <p:txBody>
          <a:bodyPr wrap="none" lIns="0" tIns="0" rIns="0" bIns="0" rtlCol="0" anchor="t"/>
          <a:lstStyle/>
          <a:p>
            <a:pPr algn="l" indent="0" marL="0">
              <a:buNone/>
            </a:pPr>
            <a:r>
              <a:rPr lang="en-US" sz="975" b="1" dirty="0">
                <a:solidFill>
                  <a:srgbClr val="C2B394"/>
                </a:solidFill>
                <a:latin typeface="Microsoft YaHei UI" pitchFamily="34" charset="0"/>
                <a:ea typeface="Microsoft YaHei" pitchFamily="34" charset="-122"/>
                <a:cs typeface="Microsoft YaHei UI" pitchFamily="34" charset="-120"/>
              </a:rPr>
              <a:t>28.5 to 170</a:t>
            </a:r>
            <a:endParaRPr lang="en-US" sz="9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8375425" y="3756465"/>
            <a:ext cx="3816575"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Nature Communications, 2022</a:t>
            </a:r>
            <a:endParaRPr lang="en-US" sz="750" dirty="0">
              <a:latin typeface="Microsoft YaHei UI" pitchFamily="34" charset="0"/>
              <a:ea typeface="Microsoft YaHei" pitchFamily="34" charset="-122"/>
              <a:cs typeface="Microsoft YaHei UI" pitchFamily="34" charset="-120"/>
            </a:endParaRPr>
          </a:p>
        </p:txBody>
      </p:sp>
      <p:sp>
        <p:nvSpPr>
          <p:cNvPr id="33" name="Text 31"/>
          <p:cNvSpPr/>
          <p:nvPr/>
        </p:nvSpPr>
        <p:spPr>
          <a:xfrm>
            <a:off x="609600" y="4272769"/>
            <a:ext cx="11582400" cy="194310"/>
          </a:xfrm>
          <a:prstGeom prst="rect">
            <a:avLst/>
          </a:prstGeom>
          <a:noFill/>
          <a:ln/>
        </p:spPr>
        <p:txBody>
          <a:bodyPr wrap="none" lIns="0" tIns="0" rIns="0" bIns="0" rtlCol="0" anchor="t"/>
          <a:lstStyle/>
          <a:p>
            <a:pPr algn="l" indent="0" marL="0">
              <a:buNone/>
            </a:pPr>
            <a:r>
              <a:rPr lang="en-US" sz="1275" dirty="0">
                <a:solidFill>
                  <a:srgbClr val="F4ECD8"/>
                </a:solidFill>
                <a:latin typeface="Times New Roman" pitchFamily="34" charset="0"/>
                <a:ea typeface="SimSun" pitchFamily="34" charset="-122"/>
                <a:cs typeface="Times New Roman" pitchFamily="34" charset="-120"/>
              </a:rPr>
              <a:t>Chang</a:t>
            </a:r>
            <a:pPr algn="l" indent="0" marL="0">
              <a:buNone/>
            </a:pPr>
            <a:r>
              <a:rPr lang="en-US" sz="1275" dirty="0">
                <a:solidFill>
                  <a:srgbClr val="F4ECD8"/>
                </a:solidFill>
                <a:latin typeface="Times New Roman" pitchFamily="34" charset="0"/>
                <a:ea typeface="SimSun" pitchFamily="34" charset="-122"/>
                <a:cs typeface="Times New Roman" pitchFamily="34" charset="-120"/>
              </a:rPr>
              <a:t>'</a:t>
            </a:r>
            <a:pPr algn="l" indent="0" marL="0">
              <a:buNone/>
            </a:pPr>
            <a:r>
              <a:rPr lang="en-US" sz="1275" dirty="0">
                <a:solidFill>
                  <a:srgbClr val="F4ECD8"/>
                </a:solidFill>
                <a:latin typeface="Times New Roman" pitchFamily="34" charset="0"/>
                <a:ea typeface="SimSun" pitchFamily="34" charset="-122"/>
                <a:cs typeface="Times New Roman" pitchFamily="34" charset="-120"/>
              </a:rPr>
              <a:t>e-5 mantle source</a:t>
            </a:r>
            <a:endParaRPr lang="en-US" sz="1275" dirty="0">
              <a:latin typeface="Times New Roman" pitchFamily="34" charset="0"/>
              <a:ea typeface="SimSun" pitchFamily="34" charset="-122"/>
              <a:cs typeface="Times New Roman" pitchFamily="34" charset="-120"/>
            </a:endParaRPr>
          </a:p>
        </p:txBody>
      </p:sp>
      <p:sp>
        <p:nvSpPr>
          <p:cNvPr id="34" name="Text 32"/>
          <p:cNvSpPr/>
          <p:nvPr/>
        </p:nvSpPr>
        <p:spPr>
          <a:xfrm>
            <a:off x="609600" y="4547402"/>
            <a:ext cx="11582400" cy="125730"/>
          </a:xfrm>
          <a:prstGeom prst="rect">
            <a:avLst/>
          </a:prstGeom>
          <a:noFill/>
          <a:ln/>
        </p:spPr>
        <p:txBody>
          <a:bodyPr wrap="none" lIns="0" tIns="0" rIns="0" bIns="0" rtlCol="0" anchor="t"/>
          <a:lstStyle/>
          <a:p>
            <a:pPr algn="l" indent="0" marL="0">
              <a:buNone/>
            </a:pPr>
            <a:r>
              <a:rPr lang="en-US" sz="825" dirty="0">
                <a:solidFill>
                  <a:srgbClr val="8E826A"/>
                </a:solidFill>
                <a:latin typeface="Microsoft YaHei UI" pitchFamily="34" charset="0"/>
                <a:ea typeface="Microsoft YaHei" pitchFamily="34" charset="-122"/>
                <a:cs typeface="Microsoft YaHei UI" pitchFamily="34" charset="-120"/>
              </a:rPr>
              <a:t>Carried up in magma</a:t>
            </a:r>
            <a:endParaRPr lang="en-US" sz="825" dirty="0">
              <a:latin typeface="Microsoft YaHei UI" pitchFamily="34" charset="0"/>
              <a:ea typeface="Microsoft YaHei" pitchFamily="34" charset="-122"/>
              <a:cs typeface="Microsoft YaHei UI" pitchFamily="34" charset="-120"/>
            </a:endParaRPr>
          </a:p>
        </p:txBody>
      </p:sp>
      <p:sp>
        <p:nvSpPr>
          <p:cNvPr id="35" name="Shape 33"/>
          <p:cNvSpPr/>
          <p:nvPr/>
        </p:nvSpPr>
        <p:spPr>
          <a:xfrm>
            <a:off x="4171457" y="4333875"/>
            <a:ext cx="1281605" cy="95250"/>
          </a:xfrm>
          <a:prstGeom prst="roundRect">
            <a:avLst>
              <a:gd name="adj" fmla="val 50000"/>
            </a:avLst>
          </a:prstGeom>
          <a:solidFill>
            <a:srgbClr val="C2B394"/>
          </a:solidFill>
          <a:ln/>
        </p:spPr>
      </p:sp>
      <p:sp>
        <p:nvSpPr>
          <p:cNvPr id="36" name="Text 34"/>
          <p:cNvSpPr/>
          <p:nvPr/>
        </p:nvSpPr>
        <p:spPr>
          <a:xfrm>
            <a:off x="5567363" y="4300475"/>
            <a:ext cx="6624638" cy="148590"/>
          </a:xfrm>
          <a:prstGeom prst="rect">
            <a:avLst/>
          </a:prstGeom>
          <a:noFill/>
          <a:ln/>
        </p:spPr>
        <p:txBody>
          <a:bodyPr wrap="none" lIns="0" tIns="0" rIns="0" bIns="0" rtlCol="0" anchor="t"/>
          <a:lstStyle/>
          <a:p>
            <a:pPr algn="l" indent="0" marL="0">
              <a:buNone/>
            </a:pPr>
            <a:r>
              <a:rPr lang="en-US" sz="975" b="1" dirty="0">
                <a:solidFill>
                  <a:srgbClr val="C2B394"/>
                </a:solidFill>
                <a:latin typeface="Microsoft YaHei UI" pitchFamily="34" charset="0"/>
                <a:ea typeface="Microsoft YaHei" pitchFamily="34" charset="-122"/>
                <a:cs typeface="Microsoft YaHei UI" pitchFamily="34" charset="-120"/>
              </a:rPr>
              <a:t>1 to 5</a:t>
            </a:r>
            <a:endParaRPr lang="en-US" sz="975" dirty="0">
              <a:latin typeface="Microsoft YaHei UI" pitchFamily="34" charset="0"/>
              <a:ea typeface="Microsoft YaHei" pitchFamily="34" charset="-122"/>
              <a:cs typeface="Microsoft YaHei UI" pitchFamily="34" charset="-120"/>
            </a:endParaRPr>
          </a:p>
        </p:txBody>
      </p:sp>
      <p:sp>
        <p:nvSpPr>
          <p:cNvPr id="37" name="Text 35"/>
          <p:cNvSpPr/>
          <p:nvPr/>
        </p:nvSpPr>
        <p:spPr>
          <a:xfrm>
            <a:off x="5567363" y="4499415"/>
            <a:ext cx="6624638"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Nature, 2021</a:t>
            </a:r>
            <a:endParaRPr lang="en-US" sz="750" dirty="0">
              <a:latin typeface="Microsoft YaHei UI" pitchFamily="34" charset="0"/>
              <a:ea typeface="Microsoft YaHei" pitchFamily="34" charset="-122"/>
              <a:cs typeface="Microsoft YaHei UI" pitchFamily="34" charset="-120"/>
            </a:endParaRPr>
          </a:p>
        </p:txBody>
      </p:sp>
      <p:sp>
        <p:nvSpPr>
          <p:cNvPr id="38" name="Text 36"/>
          <p:cNvSpPr/>
          <p:nvPr/>
        </p:nvSpPr>
        <p:spPr>
          <a:xfrm>
            <a:off x="609600" y="5653566"/>
            <a:ext cx="11582400" cy="182880"/>
          </a:xfrm>
          <a:prstGeom prst="rect">
            <a:avLst/>
          </a:prstGeom>
          <a:noFill/>
          <a:ln/>
        </p:spPr>
        <p:txBody>
          <a:bodyPr wrap="none" lIns="0" tIns="0" rIns="0" bIns="0" rtlCol="0" anchor="t"/>
          <a:lstStyle/>
          <a:p>
            <a:pPr algn="l" indent="0" marL="0">
              <a:buNone/>
            </a:pPr>
            <a:r>
              <a:rPr lang="en-US" sz="1200" dirty="0">
                <a:solidFill>
                  <a:srgbClr val="F4ECD8"/>
                </a:solidFill>
                <a:latin typeface="Times New Roman" pitchFamily="34" charset="0"/>
                <a:ea typeface="SimSun" pitchFamily="34" charset="-122"/>
                <a:cs typeface="Times New Roman" pitchFamily="34" charset="-120"/>
              </a:rPr>
              <a:t>All of it is hydrogen and hydroxyl locked in minerals and glass, not water you could drink</a:t>
            </a:r>
            <a:endParaRPr lang="en-US" sz="1200" dirty="0">
              <a:latin typeface="Times New Roman" pitchFamily="34" charset="0"/>
              <a:ea typeface="SimSun" pitchFamily="34" charset="-122"/>
              <a:cs typeface="Times New Roman" pitchFamily="34" charset="-120"/>
            </a:endParaRPr>
          </a:p>
        </p:txBody>
      </p:sp>
      <p:sp>
        <p:nvSpPr>
          <p:cNvPr id="39" name="Text 37"/>
          <p:cNvSpPr/>
          <p:nvPr/>
        </p:nvSpPr>
        <p:spPr>
          <a:xfrm>
            <a:off x="609600" y="601389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PNAS (2022), Nature Geoscience (2023), Nature Communications (2022), Nature (2021). The impact beads</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 lower end is 0, drawn at the start of the scale</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1</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l</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07"/>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8</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Under the microscope: beads and new minerals</a:t>
            </a:r>
            <a:endParaRPr lang="en-US" sz="2400" dirty="0">
              <a:latin typeface="Times New Roman" pitchFamily="34" charset="0"/>
              <a:ea typeface="SimSun" pitchFamily="34" charset="-122"/>
              <a:cs typeface="Times New Roman" pitchFamily="34" charset="-120"/>
            </a:endParaRPr>
          </a:p>
        </p:txBody>
      </p:sp>
      <p:sp>
        <p:nvSpPr>
          <p:cNvPr id="9" name="svg2pptx-gradient-s0007-0000"/>
          <p:cNvSpPr/>
          <p:nvPr/>
        </p:nvSpPr>
        <p:spPr>
          <a:xfrm>
            <a:off x="628650" y="1333500"/>
            <a:ext cx="3619500" cy="3619500"/>
          </a:xfrm>
          <a:prstGeom prst="ellipse">
            <a:avLst/>
          </a:prstGeom>
          <a:gradFill rotWithShape="1">
            <a:gsLst>
              <a:gs pos="0">
                <a:srgbClr val="E7D0AC">
                  <a:alpha val="16000"/>
                </a:srgbClr>
              </a:gs>
              <a:gs pos="70711">
                <a:srgbClr val="E7D0AC">
                  <a:alpha val="0"/>
                </a:srgbClr>
              </a:gs>
              <a:gs pos="100000">
                <a:srgbClr val="E7D0AC">
                  <a:alpha val="0"/>
                </a:srgbClr>
              </a:gs>
            </a:gsLst>
            <a:path path="circle">
              <a:fillToRect l="50000" t="50000" r="50000" b="50000"/>
            </a:path>
          </a:gradFill>
          <a:ln/>
        </p:spPr>
      </p:sp>
      <p:pic>
        <p:nvPicPr>
          <p:cNvPr id="10" name="Image 0" descr="preencoded.png">    </p:cNvPr>
          <p:cNvPicPr>
            <a:picLocks noChangeAspect="1"/>
          </p:cNvPicPr>
          <p:nvPr/>
        </p:nvPicPr>
        <p:blipFill>
          <a:blip r:embed="rId1"/>
          <a:srcRect l="16667" r="16667" t="0" b="0"/>
          <a:stretch/>
        </p:blipFill>
        <p:spPr>
          <a:xfrm>
            <a:off x="1104900" y="1809750"/>
            <a:ext cx="2667000" cy="2667000"/>
          </a:xfrm>
          <a:prstGeom prst="ellipse">
            <a:avLst/>
          </a:prstGeom>
        </p:spPr>
      </p:pic>
      <p:sp>
        <p:nvSpPr>
          <p:cNvPr id="11" name="Shape 8"/>
          <p:cNvSpPr/>
          <p:nvPr/>
        </p:nvSpPr>
        <p:spPr>
          <a:xfrm>
            <a:off x="1009650" y="1714500"/>
            <a:ext cx="2857500" cy="2857500"/>
          </a:xfrm>
          <a:prstGeom prst="ellipse">
            <a:avLst/>
          </a:prstGeom>
          <a:noFill/>
          <a:ln w="9525">
            <a:solidFill>
              <a:srgbClr val="403628"/>
            </a:solidFill>
            <a:prstDash val="solid"/>
          </a:ln>
        </p:spPr>
      </p:sp>
      <p:sp>
        <p:nvSpPr>
          <p:cNvPr id="12" name="Shape 9"/>
          <p:cNvSpPr/>
          <p:nvPr/>
        </p:nvSpPr>
        <p:spPr>
          <a:xfrm>
            <a:off x="1009650" y="1714500"/>
            <a:ext cx="2857500" cy="2857500"/>
          </a:xfrm>
          <a:prstGeom prst="ellipse">
            <a:avLst/>
          </a:prstGeom>
          <a:noFill/>
          <a:ln w="19050">
            <a:solidFill>
              <a:srgbClr val="BE7A28">
                <a:alpha val="70000"/>
              </a:srgbClr>
            </a:solidFill>
            <a:prstDash val="sysDot"/>
          </a:ln>
        </p:spPr>
      </p:sp>
      <p:sp>
        <p:nvSpPr>
          <p:cNvPr id="13" name="Text 10"/>
          <p:cNvSpPr/>
          <p:nvPr/>
        </p:nvSpPr>
        <p:spPr>
          <a:xfrm>
            <a:off x="0" y="4741132"/>
            <a:ext cx="4876800" cy="251460"/>
          </a:xfrm>
          <a:prstGeom prst="rect">
            <a:avLst/>
          </a:prstGeom>
          <a:noFill/>
          <a:ln/>
        </p:spPr>
        <p:txBody>
          <a:bodyPr wrap="none" lIns="0" tIns="0" rIns="0" bIns="0" rtlCol="0" anchor="t"/>
          <a:lstStyle/>
          <a:p>
            <a:pPr algn="ctr" indent="0" marL="0">
              <a:buNone/>
            </a:pPr>
            <a:r>
              <a:rPr lang="en-US" sz="1650" dirty="0">
                <a:solidFill>
                  <a:srgbClr val="F4ECD8"/>
                </a:solidFill>
                <a:latin typeface="Times New Roman" pitchFamily="34" charset="0"/>
                <a:ea typeface="SimSun" pitchFamily="34" charset="-122"/>
                <a:cs typeface="Times New Roman" pitchFamily="34" charset="-120"/>
              </a:rPr>
              <a:t>Impact glass beads</a:t>
            </a:r>
            <a:endParaRPr lang="en-US" sz="1650" dirty="0">
              <a:latin typeface="Times New Roman" pitchFamily="34" charset="0"/>
              <a:ea typeface="SimSun" pitchFamily="34" charset="-122"/>
              <a:cs typeface="Times New Roman" pitchFamily="34" charset="-120"/>
            </a:endParaRPr>
          </a:p>
        </p:txBody>
      </p:sp>
      <p:sp>
        <p:nvSpPr>
          <p:cNvPr id="14" name="svg2pptx-gradient-s0007-0001"/>
          <p:cNvSpPr/>
          <p:nvPr/>
        </p:nvSpPr>
        <p:spPr>
          <a:xfrm>
            <a:off x="4286250" y="1333500"/>
            <a:ext cx="3619500" cy="3619500"/>
          </a:xfrm>
          <a:prstGeom prst="ellipse">
            <a:avLst/>
          </a:prstGeom>
          <a:gradFill rotWithShape="1">
            <a:gsLst>
              <a:gs pos="0">
                <a:srgbClr val="E7D0AC">
                  <a:alpha val="16000"/>
                </a:srgbClr>
              </a:gs>
              <a:gs pos="70711">
                <a:srgbClr val="E7D0AC">
                  <a:alpha val="0"/>
                </a:srgbClr>
              </a:gs>
              <a:gs pos="100000">
                <a:srgbClr val="E7D0AC">
                  <a:alpha val="0"/>
                </a:srgbClr>
              </a:gs>
            </a:gsLst>
            <a:path path="circle">
              <a:fillToRect l="50000" t="50000" r="50000" b="50000"/>
            </a:path>
          </a:gradFill>
          <a:ln/>
        </p:spPr>
      </p:sp>
      <p:pic>
        <p:nvPicPr>
          <p:cNvPr id="15" name="Image 1" descr="preencoded.png">    </p:cNvPr>
          <p:cNvPicPr>
            <a:picLocks noChangeAspect="1"/>
          </p:cNvPicPr>
          <p:nvPr/>
        </p:nvPicPr>
        <p:blipFill>
          <a:blip r:embed="rId2"/>
          <a:srcRect l="16667" r="16667" t="0" b="0"/>
          <a:stretch/>
        </p:blipFill>
        <p:spPr>
          <a:xfrm>
            <a:off x="4762500" y="1809750"/>
            <a:ext cx="2667000" cy="2667000"/>
          </a:xfrm>
          <a:prstGeom prst="ellipse">
            <a:avLst/>
          </a:prstGeom>
        </p:spPr>
      </p:pic>
      <p:sp>
        <p:nvSpPr>
          <p:cNvPr id="16" name="Shape 12"/>
          <p:cNvSpPr/>
          <p:nvPr/>
        </p:nvSpPr>
        <p:spPr>
          <a:xfrm>
            <a:off x="4667250" y="1714500"/>
            <a:ext cx="2857500" cy="2857500"/>
          </a:xfrm>
          <a:prstGeom prst="ellipse">
            <a:avLst/>
          </a:prstGeom>
          <a:noFill/>
          <a:ln w="9525">
            <a:solidFill>
              <a:srgbClr val="403628"/>
            </a:solidFill>
            <a:prstDash val="solid"/>
          </a:ln>
        </p:spPr>
      </p:sp>
      <p:sp>
        <p:nvSpPr>
          <p:cNvPr id="17" name="Shape 13"/>
          <p:cNvSpPr/>
          <p:nvPr/>
        </p:nvSpPr>
        <p:spPr>
          <a:xfrm>
            <a:off x="4667250" y="1714500"/>
            <a:ext cx="2857500" cy="2857500"/>
          </a:xfrm>
          <a:prstGeom prst="ellipse">
            <a:avLst/>
          </a:prstGeom>
          <a:noFill/>
          <a:ln w="19050">
            <a:solidFill>
              <a:srgbClr val="BE7A28">
                <a:alpha val="70000"/>
              </a:srgbClr>
            </a:solidFill>
            <a:prstDash val="sysDot"/>
          </a:ln>
        </p:spPr>
      </p:sp>
      <p:sp>
        <p:nvSpPr>
          <p:cNvPr id="18" name="Text 14"/>
          <p:cNvSpPr/>
          <p:nvPr/>
        </p:nvSpPr>
        <p:spPr>
          <a:xfrm>
            <a:off x="0" y="4741132"/>
            <a:ext cx="12192000" cy="251460"/>
          </a:xfrm>
          <a:prstGeom prst="rect">
            <a:avLst/>
          </a:prstGeom>
          <a:noFill/>
          <a:ln/>
        </p:spPr>
        <p:txBody>
          <a:bodyPr wrap="none" lIns="0" tIns="0" rIns="0" bIns="0" rtlCol="0" anchor="t"/>
          <a:lstStyle/>
          <a:p>
            <a:pPr algn="ctr" indent="0" marL="0">
              <a:buNone/>
            </a:pPr>
            <a:r>
              <a:rPr lang="en-US" sz="1650" dirty="0">
                <a:solidFill>
                  <a:srgbClr val="DC9F57"/>
                </a:solidFill>
                <a:latin typeface="Times New Roman" pitchFamily="34" charset="0"/>
                <a:ea typeface="SimSun" pitchFamily="34" charset="-122"/>
                <a:cs typeface="Times New Roman" pitchFamily="34" charset="-120"/>
              </a:rPr>
              <a:t>Volcanic glass beads</a:t>
            </a:r>
            <a:endParaRPr lang="en-US" sz="1650" dirty="0">
              <a:latin typeface="Times New Roman" pitchFamily="34" charset="0"/>
              <a:ea typeface="SimSun" pitchFamily="34" charset="-122"/>
              <a:cs typeface="Times New Roman" pitchFamily="34" charset="-120"/>
            </a:endParaRPr>
          </a:p>
        </p:txBody>
      </p:sp>
      <p:sp>
        <p:nvSpPr>
          <p:cNvPr id="19" name="svg2pptx-gradient-s0007-0002"/>
          <p:cNvSpPr/>
          <p:nvPr/>
        </p:nvSpPr>
        <p:spPr>
          <a:xfrm>
            <a:off x="7943850" y="1333500"/>
            <a:ext cx="3619500" cy="3619500"/>
          </a:xfrm>
          <a:prstGeom prst="ellipse">
            <a:avLst/>
          </a:prstGeom>
          <a:gradFill rotWithShape="1">
            <a:gsLst>
              <a:gs pos="0">
                <a:srgbClr val="E7D0AC">
                  <a:alpha val="16000"/>
                </a:srgbClr>
              </a:gs>
              <a:gs pos="70711">
                <a:srgbClr val="E7D0AC">
                  <a:alpha val="0"/>
                </a:srgbClr>
              </a:gs>
              <a:gs pos="100000">
                <a:srgbClr val="E7D0AC">
                  <a:alpha val="0"/>
                </a:srgbClr>
              </a:gs>
            </a:gsLst>
            <a:path path="circle">
              <a:fillToRect l="50000" t="50000" r="50000" b="50000"/>
            </a:path>
          </a:gradFill>
          <a:ln/>
        </p:spPr>
      </p:sp>
      <p:pic>
        <p:nvPicPr>
          <p:cNvPr id="20" name="Image 2" descr="preencoded.png">    </p:cNvPr>
          <p:cNvPicPr>
            <a:picLocks noChangeAspect="1"/>
          </p:cNvPicPr>
          <p:nvPr/>
        </p:nvPicPr>
        <p:blipFill>
          <a:blip r:embed="rId3"/>
          <a:srcRect l="16667" r="16667" t="0" b="0"/>
          <a:stretch/>
        </p:blipFill>
        <p:spPr>
          <a:xfrm>
            <a:off x="8420100" y="1809750"/>
            <a:ext cx="2667000" cy="2667000"/>
          </a:xfrm>
          <a:prstGeom prst="ellipse">
            <a:avLst/>
          </a:prstGeom>
        </p:spPr>
      </p:pic>
      <p:sp>
        <p:nvSpPr>
          <p:cNvPr id="21" name="Shape 16"/>
          <p:cNvSpPr/>
          <p:nvPr/>
        </p:nvSpPr>
        <p:spPr>
          <a:xfrm>
            <a:off x="8324850" y="1714500"/>
            <a:ext cx="2857500" cy="2857500"/>
          </a:xfrm>
          <a:prstGeom prst="ellipse">
            <a:avLst/>
          </a:prstGeom>
          <a:noFill/>
          <a:ln w="9525">
            <a:solidFill>
              <a:srgbClr val="403628"/>
            </a:solidFill>
            <a:prstDash val="solid"/>
          </a:ln>
        </p:spPr>
      </p:sp>
      <p:sp>
        <p:nvSpPr>
          <p:cNvPr id="22" name="Shape 17"/>
          <p:cNvSpPr/>
          <p:nvPr/>
        </p:nvSpPr>
        <p:spPr>
          <a:xfrm>
            <a:off x="8324850" y="1714500"/>
            <a:ext cx="2857500" cy="2857500"/>
          </a:xfrm>
          <a:prstGeom prst="ellipse">
            <a:avLst/>
          </a:prstGeom>
          <a:noFill/>
          <a:ln w="19050">
            <a:solidFill>
              <a:srgbClr val="BE7A28">
                <a:alpha val="70000"/>
              </a:srgbClr>
            </a:solidFill>
            <a:prstDash val="sysDot"/>
          </a:ln>
        </p:spPr>
      </p:sp>
      <p:sp>
        <p:nvSpPr>
          <p:cNvPr id="23" name="Text 18"/>
          <p:cNvSpPr/>
          <p:nvPr/>
        </p:nvSpPr>
        <p:spPr>
          <a:xfrm>
            <a:off x="7315200" y="4741132"/>
            <a:ext cx="4876800" cy="251460"/>
          </a:xfrm>
          <a:prstGeom prst="rect">
            <a:avLst/>
          </a:prstGeom>
          <a:noFill/>
          <a:ln/>
        </p:spPr>
        <p:txBody>
          <a:bodyPr wrap="none" lIns="0" tIns="0" rIns="0" bIns="0" rtlCol="0" anchor="t"/>
          <a:lstStyle/>
          <a:p>
            <a:pPr algn="ctr" indent="0" marL="0">
              <a:buNone/>
            </a:pPr>
            <a:r>
              <a:rPr lang="en-US" sz="1650" dirty="0">
                <a:solidFill>
                  <a:srgbClr val="F4ECD8"/>
                </a:solidFill>
                <a:latin typeface="Times New Roman" pitchFamily="34" charset="0"/>
                <a:ea typeface="SimSun" pitchFamily="34" charset="-122"/>
                <a:cs typeface="Times New Roman" pitchFamily="34" charset="-120"/>
              </a:rPr>
              <a:t>Changesite-(Y)</a:t>
            </a:r>
            <a:endParaRPr lang="en-US" sz="1650" dirty="0">
              <a:latin typeface="Times New Roman" pitchFamily="34" charset="0"/>
              <a:ea typeface="SimSun" pitchFamily="34" charset="-122"/>
              <a:cs typeface="Times New Roman" pitchFamily="34" charset="-120"/>
            </a:endParaRPr>
          </a:p>
        </p:txBody>
      </p:sp>
      <p:sp>
        <p:nvSpPr>
          <p:cNvPr id="24" name="Text 19"/>
          <p:cNvSpPr/>
          <p:nvPr/>
        </p:nvSpPr>
        <p:spPr>
          <a:xfrm>
            <a:off x="0" y="5081525"/>
            <a:ext cx="4876800" cy="148590"/>
          </a:xfrm>
          <a:prstGeom prst="rect">
            <a:avLst/>
          </a:prstGeom>
          <a:noFill/>
          <a:ln/>
        </p:spPr>
        <p:txBody>
          <a:bodyPr wrap="none" lIns="0" tIns="0" rIns="0" bIns="0" rtlCol="0" anchor="t"/>
          <a:lstStyle/>
          <a:p>
            <a:pPr algn="ctr" indent="0" marL="0">
              <a:buNone/>
            </a:pPr>
            <a:r>
              <a:rPr lang="en-US" sz="975" dirty="0">
                <a:solidFill>
                  <a:srgbClr val="C2B394"/>
                </a:solidFill>
                <a:latin typeface="Microsoft YaHei UI" pitchFamily="34" charset="0"/>
                <a:ea typeface="Microsoft YaHei" pitchFamily="34" charset="-122"/>
                <a:cs typeface="Microsoft YaHei UI" pitchFamily="34" charset="-120"/>
              </a:rPr>
              <a:t>117 from about 1 g of soil, 32 measured</a:t>
            </a:r>
            <a:endParaRPr lang="en-US" sz="975" dirty="0">
              <a:latin typeface="Microsoft YaHei UI" pitchFamily="34" charset="0"/>
              <a:ea typeface="Microsoft YaHei" pitchFamily="34" charset="-122"/>
              <a:cs typeface="Microsoft YaHei UI" pitchFamily="34" charset="-120"/>
            </a:endParaRPr>
          </a:p>
        </p:txBody>
      </p:sp>
      <p:sp>
        <p:nvSpPr>
          <p:cNvPr id="25" name="Text 20"/>
          <p:cNvSpPr/>
          <p:nvPr/>
        </p:nvSpPr>
        <p:spPr>
          <a:xfrm>
            <a:off x="0" y="5081525"/>
            <a:ext cx="12192000" cy="148590"/>
          </a:xfrm>
          <a:prstGeom prst="rect">
            <a:avLst/>
          </a:prstGeom>
          <a:noFill/>
          <a:ln/>
        </p:spPr>
        <p:txBody>
          <a:bodyPr wrap="none" lIns="0" tIns="0" rIns="0" bIns="0" rtlCol="0" anchor="t"/>
          <a:lstStyle/>
          <a:p>
            <a:pPr algn="ctr" indent="0" marL="0">
              <a:buNone/>
            </a:pPr>
            <a:r>
              <a:rPr lang="en-US" sz="975" dirty="0">
                <a:solidFill>
                  <a:srgbClr val="C2B394"/>
                </a:solidFill>
                <a:latin typeface="Microsoft YaHei UI" pitchFamily="34" charset="0"/>
                <a:ea typeface="Microsoft YaHei" pitchFamily="34" charset="-122"/>
                <a:cs typeface="Microsoft YaHei UI" pitchFamily="34" charset="-120"/>
              </a:rPr>
              <a:t>3 of about 3,000 volcanic, 120 million years</a:t>
            </a:r>
            <a:endParaRPr lang="en-US" sz="975" dirty="0">
              <a:latin typeface="Microsoft YaHei UI" pitchFamily="34" charset="0"/>
              <a:ea typeface="Microsoft YaHei" pitchFamily="34" charset="-122"/>
              <a:cs typeface="Microsoft YaHei UI" pitchFamily="34" charset="-120"/>
            </a:endParaRPr>
          </a:p>
        </p:txBody>
      </p:sp>
      <p:sp>
        <p:nvSpPr>
          <p:cNvPr id="26" name="Text 21"/>
          <p:cNvSpPr/>
          <p:nvPr/>
        </p:nvSpPr>
        <p:spPr>
          <a:xfrm>
            <a:off x="7315200" y="5081525"/>
            <a:ext cx="4876800" cy="148590"/>
          </a:xfrm>
          <a:prstGeom prst="rect">
            <a:avLst/>
          </a:prstGeom>
          <a:noFill/>
          <a:ln/>
        </p:spPr>
        <p:txBody>
          <a:bodyPr wrap="none" lIns="0" tIns="0" rIns="0" bIns="0" rtlCol="0" anchor="t"/>
          <a:lstStyle/>
          <a:p>
            <a:pPr algn="ctr" indent="0" marL="0">
              <a:buNone/>
            </a:pPr>
            <a:r>
              <a:rPr lang="en-US" sz="975" dirty="0">
                <a:solidFill>
                  <a:srgbClr val="C2B394"/>
                </a:solidFill>
                <a:latin typeface="Microsoft YaHei UI" pitchFamily="34" charset="0"/>
                <a:ea typeface="Microsoft YaHei" pitchFamily="34" charset="-122"/>
                <a:cs typeface="Microsoft YaHei UI" pitchFamily="34" charset="-120"/>
              </a:rPr>
              <a:t>One 10 μm crystal, a yttrium phosphate</a:t>
            </a:r>
            <a:endParaRPr lang="en-US" sz="975" dirty="0">
              <a:latin typeface="Microsoft YaHei UI" pitchFamily="34" charset="0"/>
              <a:ea typeface="Microsoft YaHei" pitchFamily="34" charset="-122"/>
              <a:cs typeface="Microsoft YaHei UI" pitchFamily="34" charset="-120"/>
            </a:endParaRPr>
          </a:p>
        </p:txBody>
      </p:sp>
      <p:sp>
        <p:nvSpPr>
          <p:cNvPr id="27" name="Text 22"/>
          <p:cNvSpPr/>
          <p:nvPr/>
        </p:nvSpPr>
        <p:spPr>
          <a:xfrm>
            <a:off x="0" y="5653566"/>
            <a:ext cx="12192000" cy="182880"/>
          </a:xfrm>
          <a:prstGeom prst="rect">
            <a:avLst/>
          </a:prstGeom>
          <a:noFill/>
          <a:ln/>
        </p:spPr>
        <p:txBody>
          <a:bodyPr wrap="none" lIns="0" tIns="0" rIns="0" bIns="0" rtlCol="0" anchor="t"/>
          <a:lstStyle/>
          <a:p>
            <a:pPr algn="ctr" indent="0" marL="0">
              <a:buNone/>
            </a:pPr>
            <a:r>
              <a:rPr lang="en-US" sz="1200" dirty="0">
                <a:solidFill>
                  <a:srgbClr val="F4ECD8"/>
                </a:solidFill>
                <a:latin typeface="Times New Roman" pitchFamily="34" charset="0"/>
                <a:ea typeface="SimSun" pitchFamily="34" charset="-122"/>
                <a:cs typeface="Times New Roman" pitchFamily="34" charset="-120"/>
              </a:rPr>
              <a:t>Two more approved in 2026, magnesiochangesite-(Y) and changesite-(Ce): </a:t>
            </a:r>
            <a:pPr algn="ctr" indent="0" marL="0">
              <a:buNone/>
            </a:pPr>
            <a:r>
              <a:rPr lang="en-US" sz="1200" dirty="0">
                <a:solidFill>
                  <a:srgbClr val="BE7A28"/>
                </a:solidFill>
                <a:latin typeface="Times New Roman" pitchFamily="34" charset="0"/>
                <a:ea typeface="SimSun" pitchFamily="34" charset="-122"/>
                <a:cs typeface="Times New Roman" pitchFamily="34" charset="-120"/>
              </a:rPr>
              <a:t>3 new minerals</a:t>
            </a:r>
            <a:pPr algn="ctr" indent="0" marL="0">
              <a:buNone/>
            </a:pPr>
            <a:r>
              <a:rPr lang="en-US" sz="1200" dirty="0">
                <a:solidFill>
                  <a:srgbClr val="F4ECD8"/>
                </a:solidFill>
                <a:latin typeface="Times New Roman" pitchFamily="34" charset="0"/>
                <a:ea typeface="SimSun" pitchFamily="34" charset="-122"/>
                <a:cs typeface="Times New Roman" pitchFamily="34" charset="-120"/>
              </a:rPr>
              <a:t> from Chang</a:t>
            </a:r>
            <a:pPr algn="ctr" indent="0" marL="0">
              <a:buNone/>
            </a:pPr>
            <a:r>
              <a:rPr lang="en-US" sz="1200" dirty="0">
                <a:solidFill>
                  <a:srgbClr val="F4ECD8"/>
                </a:solidFill>
                <a:latin typeface="Times New Roman" pitchFamily="34" charset="0"/>
                <a:ea typeface="SimSun" pitchFamily="34" charset="-122"/>
                <a:cs typeface="Times New Roman" pitchFamily="34" charset="-120"/>
              </a:rPr>
              <a:t>'</a:t>
            </a:r>
            <a:pPr algn="ctr" indent="0" marL="0">
              <a:buNone/>
            </a:pPr>
            <a:r>
              <a:rPr lang="en-US" sz="1200" dirty="0">
                <a:solidFill>
                  <a:srgbClr val="F4ECD8"/>
                </a:solidFill>
                <a:latin typeface="Times New Roman" pitchFamily="34" charset="0"/>
                <a:ea typeface="SimSun" pitchFamily="34" charset="-122"/>
                <a:cs typeface="Times New Roman" pitchFamily="34" charset="-120"/>
              </a:rPr>
              <a:t>e-5</a:t>
            </a:r>
            <a:endParaRPr lang="en-US" sz="1200" dirty="0">
              <a:latin typeface="Times New Roman" pitchFamily="34" charset="0"/>
              <a:ea typeface="SimSun" pitchFamily="34" charset="-122"/>
              <a:cs typeface="Times New Roman" pitchFamily="34" charset="-120"/>
            </a:endParaRPr>
          </a:p>
        </p:txBody>
      </p:sp>
      <p:sp>
        <p:nvSpPr>
          <p:cNvPr id="28" name="Text 23"/>
          <p:cNvSpPr/>
          <p:nvPr/>
        </p:nvSpPr>
        <p:spPr>
          <a:xfrm>
            <a:off x="609600" y="601389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Nature Geoscience (2023), Science (2024), CNSA (2022-09, 2026-09), IMA new mineral newsletters. All three micrographs are AI-generated illustrations, not real samples</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svg2pptx-gradient-s0008-0000"/>
          <p:cNvSpPr/>
          <p:nvPr/>
        </p:nvSpPr>
        <p:spPr>
          <a:xfrm>
            <a:off x="5143500" y="190500"/>
            <a:ext cx="6858000" cy="6858000"/>
          </a:xfrm>
          <a:prstGeom prst="ellipse">
            <a:avLst/>
          </a:prstGeom>
          <a:gradFill rotWithShape="1">
            <a:gsLst>
              <a:gs pos="0">
                <a:srgbClr val="E7D0AC">
                  <a:alpha val="16000"/>
                </a:srgbClr>
              </a:gs>
              <a:gs pos="70711">
                <a:srgbClr val="E7D0AC">
                  <a:alpha val="0"/>
                </a:srgbClr>
              </a:gs>
              <a:gs pos="100000">
                <a:srgbClr val="E7D0AC">
                  <a:alpha val="0"/>
                </a:srgbClr>
              </a:gs>
            </a:gsLst>
            <a:path path="circle">
              <a:fillToRect l="50000" t="50000" r="50000" b="50000"/>
            </a:path>
          </a:gradFill>
          <a:ln/>
        </p:spPr>
      </p:sp>
      <p:sp>
        <p:nvSpPr>
          <p:cNvPr id="4" name="Text 2"/>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2</a:t>
            </a:r>
            <a:endParaRPr lang="en-US" sz="825" dirty="0">
              <a:latin typeface="Microsoft YaHei UI" pitchFamily="34" charset="0"/>
              <a:ea typeface="Microsoft YaHei" pitchFamily="34" charset="-122"/>
              <a:cs typeface="Microsoft YaHei UI" pitchFamily="34" charset="-120"/>
            </a:endParaRPr>
          </a:p>
        </p:txBody>
      </p:sp>
      <p:sp>
        <p:nvSpPr>
          <p:cNvPr id="5" name="Shape 3"/>
          <p:cNvSpPr/>
          <p:nvPr/>
        </p:nvSpPr>
        <p:spPr>
          <a:xfrm>
            <a:off x="609600" y="547688"/>
            <a:ext cx="10972800" cy="9525"/>
          </a:xfrm>
          <a:prstGeom prst="rect">
            <a:avLst/>
          </a:prstGeom>
          <a:solidFill>
            <a:srgbClr val="403628"/>
          </a:solidFill>
          <a:ln/>
        </p:spPr>
      </p:sp>
      <p:sp>
        <p:nvSpPr>
          <p:cNvPr id="6" name="Text 4"/>
          <p:cNvSpPr/>
          <p:nvPr/>
        </p:nvSpPr>
        <p:spPr>
          <a:xfrm>
            <a:off x="609600" y="2414887"/>
            <a:ext cx="11582400" cy="160020"/>
          </a:xfrm>
          <a:prstGeom prst="rect">
            <a:avLst/>
          </a:prstGeom>
          <a:noFill/>
          <a:ln/>
        </p:spPr>
        <p:txBody>
          <a:bodyPr wrap="none" lIns="0" tIns="0" rIns="0" bIns="0" rtlCol="0" anchor="t"/>
          <a:lstStyle/>
          <a:p>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1050" dirty="0">
                <a:solidFill>
                  <a:srgbClr val="BE7A28"/>
                </a:solidFill>
                <a:latin typeface="Microsoft YaHei UI" pitchFamily="34" charset="0"/>
                <a:ea typeface="Microsoft YaHei" pitchFamily="34" charset="-122"/>
                <a:cs typeface="Microsoft YaHei UI" pitchFamily="34" charset="-120"/>
              </a:rPr>
              <a:t>2</a:t>
            </a:r>
            <a:endParaRPr lang="en-US" sz="105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2822625"/>
            <a:ext cx="11582400" cy="777240"/>
          </a:xfrm>
          <a:prstGeom prst="rect">
            <a:avLst/>
          </a:prstGeom>
          <a:noFill/>
          <a:ln/>
        </p:spPr>
        <p:txBody>
          <a:bodyPr wrap="none" lIns="0" tIns="0" rIns="0" bIns="0" rtlCol="0" anchor="t"/>
          <a:lstStyle/>
          <a:p>
            <a:pPr algn="l" indent="0" marL="0">
              <a:buNone/>
            </a:pPr>
            <a:r>
              <a:rPr lang="en-US" sz="5100" dirty="0">
                <a:solidFill>
                  <a:srgbClr val="F4ECD8"/>
                </a:solidFill>
                <a:latin typeface="Times New Roman" pitchFamily="34" charset="0"/>
                <a:ea typeface="SimSun" pitchFamily="34" charset="-122"/>
                <a:cs typeface="Times New Roman" pitchFamily="34" charset="-120"/>
              </a:rPr>
              <a:t>Far-side soil</a:t>
            </a:r>
            <a:endParaRPr lang="en-US" sz="5100" dirty="0">
              <a:latin typeface="Times New Roman" pitchFamily="34" charset="0"/>
              <a:ea typeface="SimSun" pitchFamily="34" charset="-122"/>
              <a:cs typeface="Times New Roman" pitchFamily="34" charset="-120"/>
            </a:endParaRPr>
          </a:p>
        </p:txBody>
      </p:sp>
      <p:sp>
        <p:nvSpPr>
          <p:cNvPr id="8" name="Shape 6"/>
          <p:cNvSpPr/>
          <p:nvPr/>
        </p:nvSpPr>
        <p:spPr>
          <a:xfrm>
            <a:off x="609600" y="3955733"/>
            <a:ext cx="1143000" cy="13335"/>
          </a:xfrm>
          <a:prstGeom prst="rect">
            <a:avLst/>
          </a:prstGeom>
          <a:solidFill>
            <a:srgbClr val="BE7A28"/>
          </a:solidFill>
          <a:ln/>
        </p:spPr>
      </p:sp>
      <p:sp>
        <p:nvSpPr>
          <p:cNvPr id="9" name="Text 7"/>
          <p:cNvSpPr/>
          <p:nvPr/>
        </p:nvSpPr>
        <p:spPr>
          <a:xfrm>
            <a:off x="609600" y="4196785"/>
            <a:ext cx="11582400" cy="182880"/>
          </a:xfrm>
          <a:prstGeom prst="rect">
            <a:avLst/>
          </a:prstGeom>
          <a:noFill/>
          <a:ln/>
        </p:spPr>
        <p:txBody>
          <a:bodyPr wrap="none" lIns="0" tIns="0" rIns="0" bIns="0" rtlCol="0" anchor="t"/>
          <a:lstStyle/>
          <a:p>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C</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h</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g</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6</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2</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0</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2</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4</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S</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u</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h</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P</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l</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i</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k</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b</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s</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i</a:t>
            </a:r>
            <a:pPr algn="l" indent="0" marL="0">
              <a:buNone/>
            </a:pPr>
            <a:r>
              <a:rPr lang="en-US" sz="1200" dirty="0">
                <a:solidFill>
                  <a:srgbClr val="C2B394"/>
                </a:solidFill>
                <a:latin typeface="Microsoft YaHei UI" pitchFamily="34" charset="0"/>
                <a:ea typeface="Microsoft YaHei" pitchFamily="34" charset="-122"/>
                <a:cs typeface="Microsoft YaHei UI" pitchFamily="34" charset="-120"/>
              </a:rPr>
              <a:t>n</a:t>
            </a:r>
            <a:endParaRPr lang="en-US" sz="1200"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015663" y="6405563"/>
            <a:ext cx="561975" cy="257175"/>
          </a:xfrm>
          <a:prstGeom prst="rect">
            <a:avLst/>
          </a:prstGeom>
          <a:noFill/>
          <a:ln w="9525">
            <a:solidFill>
              <a:srgbClr val="403628"/>
            </a:solidFill>
            <a:prstDash val="solid"/>
          </a:ln>
        </p:spPr>
      </p:sp>
      <p:sp>
        <p:nvSpPr>
          <p:cNvPr id="11" name="pptwise-slidenum-s0008"/>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9</a:t>
            </a:fld>
            <a:endParaRPr lang="en-US" sz="105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2</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F</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l</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09"/>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10</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The far side erupted 2.8 billion years ago</a:t>
            </a:r>
            <a:endParaRPr lang="en-US" sz="2400" dirty="0">
              <a:latin typeface="Times New Roman" pitchFamily="34" charset="0"/>
              <a:ea typeface="SimSun" pitchFamily="34" charset="-122"/>
              <a:cs typeface="Times New Roman" pitchFamily="34" charset="-120"/>
            </a:endParaRPr>
          </a:p>
        </p:txBody>
      </p:sp>
      <p:sp>
        <p:nvSpPr>
          <p:cNvPr id="9" name="svg2pptx-gradient-s0009-0000"/>
          <p:cNvSpPr/>
          <p:nvPr/>
        </p:nvSpPr>
        <p:spPr>
          <a:xfrm>
            <a:off x="285750" y="1143000"/>
            <a:ext cx="5715000" cy="5715000"/>
          </a:xfrm>
          <a:prstGeom prst="ellipse">
            <a:avLst/>
          </a:prstGeom>
          <a:gradFill rotWithShape="1">
            <a:gsLst>
              <a:gs pos="0">
                <a:srgbClr val="E7D0AC">
                  <a:alpha val="20000"/>
                </a:srgbClr>
              </a:gs>
              <a:gs pos="70711">
                <a:srgbClr val="E7D0AC">
                  <a:alpha val="0"/>
                </a:srgbClr>
              </a:gs>
              <a:gs pos="100000">
                <a:srgbClr val="E7D0AC">
                  <a:alpha val="0"/>
                </a:srgbClr>
              </a:gs>
            </a:gsLst>
            <a:path path="circle">
              <a:fillToRect l="50000" t="50000" r="50000" b="50000"/>
            </a:path>
          </a:gradFill>
          <a:ln/>
        </p:spPr>
      </p:sp>
      <p:pic>
        <p:nvPicPr>
          <p:cNvPr id="10" name="Image 0" descr="preencoded.png">    </p:cNvPr>
          <p:cNvPicPr>
            <a:picLocks noChangeAspect="1"/>
          </p:cNvPicPr>
          <p:nvPr/>
        </p:nvPicPr>
        <p:blipFill>
          <a:blip r:embed="rId1"/>
          <a:srcRect l="0" r="0" t="12500" b="12500"/>
          <a:stretch/>
        </p:blipFill>
        <p:spPr>
          <a:xfrm>
            <a:off x="1143000" y="1809750"/>
            <a:ext cx="4000500" cy="4000500"/>
          </a:xfrm>
          <a:prstGeom prst="ellipse">
            <a:avLst/>
          </a:prstGeom>
        </p:spPr>
      </p:pic>
      <p:sp>
        <p:nvSpPr>
          <p:cNvPr id="11" name="Shape 8"/>
          <p:cNvSpPr/>
          <p:nvPr/>
        </p:nvSpPr>
        <p:spPr>
          <a:xfrm>
            <a:off x="1104900" y="1771650"/>
            <a:ext cx="4076700" cy="4076700"/>
          </a:xfrm>
          <a:prstGeom prst="ellipse">
            <a:avLst/>
          </a:prstGeom>
          <a:noFill/>
          <a:ln w="9525">
            <a:solidFill>
              <a:srgbClr val="403628"/>
            </a:solidFill>
            <a:prstDash val="solid"/>
          </a:ln>
        </p:spPr>
      </p:sp>
      <p:sp>
        <p:nvSpPr>
          <p:cNvPr id="12" name="Text 9"/>
          <p:cNvSpPr/>
          <p:nvPr/>
        </p:nvSpPr>
        <p:spPr>
          <a:xfrm>
            <a:off x="0" y="5985315"/>
            <a:ext cx="6286500" cy="114300"/>
          </a:xfrm>
          <a:prstGeom prst="rect">
            <a:avLst/>
          </a:prstGeom>
          <a:noFill/>
          <a:ln/>
        </p:spPr>
        <p:txBody>
          <a:bodyPr wrap="none" lIns="0" tIns="0" rIns="0" bIns="0" rtlCol="0" anchor="t"/>
          <a:lstStyle/>
          <a:p>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B</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f</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g</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m</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I</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g</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d</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o</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m</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p</a:t>
            </a:r>
            <a:pPr algn="ct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ctr" indent="0" marL="0">
              <a:buNone/>
            </a:pPr>
            <a:r>
              <a:rPr lang="en-US" sz="750" dirty="0">
                <a:solidFill>
                  <a:srgbClr val="8E826A"/>
                </a:solidFill>
                <a:latin typeface="Microsoft YaHei UI" pitchFamily="34" charset="0"/>
                <a:ea typeface="Microsoft YaHei" pitchFamily="34" charset="-122"/>
                <a:cs typeface="Microsoft YaHei UI" pitchFamily="34" charset="-120"/>
              </a:rPr>
              <a:t>e</a:t>
            </a:r>
            <a:endParaRPr lang="en-US" sz="750" dirty="0">
              <a:latin typeface="Microsoft YaHei UI" pitchFamily="34" charset="0"/>
              <a:ea typeface="Microsoft YaHei" pitchFamily="34" charset="-122"/>
              <a:cs typeface="Microsoft YaHei UI" pitchFamily="34" charset="-120"/>
            </a:endParaRPr>
          </a:p>
        </p:txBody>
      </p:sp>
      <p:sp>
        <p:nvSpPr>
          <p:cNvPr id="13" name="Shape 10"/>
          <p:cNvSpPr/>
          <p:nvPr/>
        </p:nvSpPr>
        <p:spPr>
          <a:xfrm>
            <a:off x="6286500" y="1733550"/>
            <a:ext cx="5295900" cy="4476750"/>
          </a:xfrm>
          <a:prstGeom prst="rect">
            <a:avLst/>
          </a:prstGeom>
          <a:solidFill>
            <a:srgbClr val="2B241A"/>
          </a:solidFill>
          <a:ln/>
        </p:spPr>
      </p:sp>
      <p:sp>
        <p:nvSpPr>
          <p:cNvPr id="14" name="Shape 11"/>
          <p:cNvSpPr/>
          <p:nvPr/>
        </p:nvSpPr>
        <p:spPr>
          <a:xfrm>
            <a:off x="6286500" y="1733550"/>
            <a:ext cx="5295900" cy="19050"/>
          </a:xfrm>
          <a:prstGeom prst="rect">
            <a:avLst/>
          </a:prstGeom>
          <a:solidFill>
            <a:srgbClr val="BE7A28"/>
          </a:solidFill>
          <a:ln/>
        </p:spPr>
      </p:sp>
      <p:sp>
        <p:nvSpPr>
          <p:cNvPr id="15" name="Text 12"/>
          <p:cNvSpPr/>
          <p:nvPr/>
        </p:nvSpPr>
        <p:spPr>
          <a:xfrm>
            <a:off x="6534150" y="1947077"/>
            <a:ext cx="5657850" cy="125730"/>
          </a:xfrm>
          <a:prstGeom prst="rect">
            <a:avLst/>
          </a:prstGeom>
          <a:noFill/>
          <a:ln/>
        </p:spPr>
        <p:txBody>
          <a:bodyPr wrap="none" lIns="0" tIns="0" rIns="0" bIns="0" rtlCol="0" anchor="t"/>
          <a:lstStyle/>
          <a:p>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E</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x</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h</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i</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b</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i</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t</a:t>
            </a:r>
            <a:pPr algn="l" indent="0" marL="0">
              <a:buNone/>
            </a:pPr>
            <a:r>
              <a:rPr lang="en-US" sz="825" b="1" spc="75" kern="0" dirty="0">
                <a:solidFill>
                  <a:srgbClr val="C18133"/>
                </a:solidFill>
                <a:latin typeface="Microsoft YaHei UI" pitchFamily="34" charset="0"/>
                <a:ea typeface="Microsoft YaHei" pitchFamily="34" charset="-122"/>
                <a:cs typeface="Microsoft YaHei UI" pitchFamily="34" charset="-120"/>
              </a:rPr>
              <a:t> </a:t>
            </a:r>
            <a:pPr algn="l" indent="0" marL="0">
              <a:buNone/>
            </a:pPr>
            <a:r>
              <a:rPr lang="en-US" sz="825" b="1" dirty="0">
                <a:solidFill>
                  <a:srgbClr val="C18133"/>
                </a:solidFill>
                <a:latin typeface="Microsoft YaHei UI" pitchFamily="34" charset="0"/>
                <a:ea typeface="Microsoft YaHei" pitchFamily="34" charset="-122"/>
                <a:cs typeface="Microsoft YaHei UI" pitchFamily="34" charset="-120"/>
              </a:rPr>
              <a:t>4</a:t>
            </a:r>
            <a:endParaRPr lang="en-US" sz="825" dirty="0">
              <a:latin typeface="Microsoft YaHei UI" pitchFamily="34" charset="0"/>
              <a:ea typeface="Microsoft YaHei" pitchFamily="34" charset="-122"/>
              <a:cs typeface="Microsoft YaHei UI" pitchFamily="34" charset="-120"/>
            </a:endParaRPr>
          </a:p>
        </p:txBody>
      </p:sp>
      <p:sp>
        <p:nvSpPr>
          <p:cNvPr id="16" name="Text 13"/>
          <p:cNvSpPr/>
          <p:nvPr/>
        </p:nvSpPr>
        <p:spPr>
          <a:xfrm>
            <a:off x="6534150" y="2170692"/>
            <a:ext cx="5657850" cy="297180"/>
          </a:xfrm>
          <a:prstGeom prst="rect">
            <a:avLst/>
          </a:prstGeom>
          <a:noFill/>
          <a:ln/>
        </p:spPr>
        <p:txBody>
          <a:bodyPr wrap="none" lIns="0" tIns="0" rIns="0" bIns="0" rtlCol="0" anchor="t"/>
          <a:lstStyle/>
          <a:p>
            <a:pPr algn="l" indent="0" marL="0">
              <a:buNone/>
            </a:pPr>
            <a:r>
              <a:rPr lang="en-US" sz="1950" dirty="0">
                <a:solidFill>
                  <a:srgbClr val="F4ECD8"/>
                </a:solidFill>
                <a:latin typeface="Times New Roman" pitchFamily="34" charset="0"/>
                <a:ea typeface="SimSun" pitchFamily="34" charset="-122"/>
                <a:cs typeface="Times New Roman" pitchFamily="34" charset="-120"/>
              </a:rPr>
              <a:t>Chang</a:t>
            </a:r>
            <a:pPr algn="l" indent="0" marL="0">
              <a:buNone/>
            </a:pPr>
            <a:r>
              <a:rPr lang="en-US" sz="1950" dirty="0">
                <a:solidFill>
                  <a:srgbClr val="F4ECD8"/>
                </a:solidFill>
                <a:latin typeface="Times New Roman" pitchFamily="34" charset="0"/>
                <a:ea typeface="SimSun" pitchFamily="34" charset="-122"/>
                <a:cs typeface="Times New Roman" pitchFamily="34" charset="-120"/>
              </a:rPr>
              <a:t>'</a:t>
            </a:r>
            <a:pPr algn="l" indent="0" marL="0">
              <a:buNone/>
            </a:pPr>
            <a:r>
              <a:rPr lang="en-US" sz="1950" dirty="0">
                <a:solidFill>
                  <a:srgbClr val="F4ECD8"/>
                </a:solidFill>
                <a:latin typeface="Times New Roman" pitchFamily="34" charset="0"/>
                <a:ea typeface="SimSun" pitchFamily="34" charset="-122"/>
                <a:cs typeface="Times New Roman" pitchFamily="34" charset="-120"/>
              </a:rPr>
              <a:t>e-6 main basalt</a:t>
            </a:r>
            <a:endParaRPr lang="en-US" sz="1950" dirty="0">
              <a:latin typeface="Times New Roman" pitchFamily="34" charset="0"/>
              <a:ea typeface="SimSun" pitchFamily="34" charset="-122"/>
              <a:cs typeface="Times New Roman" pitchFamily="34" charset="-120"/>
            </a:endParaRPr>
          </a:p>
        </p:txBody>
      </p:sp>
      <p:sp>
        <p:nvSpPr>
          <p:cNvPr id="17" name="Text 14"/>
          <p:cNvSpPr/>
          <p:nvPr/>
        </p:nvSpPr>
        <p:spPr>
          <a:xfrm>
            <a:off x="6534150" y="2567139"/>
            <a:ext cx="5657850" cy="171450"/>
          </a:xfrm>
          <a:prstGeom prst="rect">
            <a:avLst/>
          </a:prstGeom>
          <a:noFill/>
          <a:ln/>
        </p:spPr>
        <p:txBody>
          <a:bodyPr wrap="none" lIns="0" tIns="0" rIns="0" bIns="0" rtlCol="0" anchor="t"/>
          <a:lstStyle/>
          <a:p>
            <a:pPr algn="l" indent="0" marL="0">
              <a:buNone/>
            </a:pPr>
            <a:r>
              <a:rPr lang="en-US" sz="1125" dirty="0">
                <a:solidFill>
                  <a:srgbClr val="DC9F57"/>
                </a:solidFill>
                <a:latin typeface="Times New Roman" pitchFamily="34" charset="0"/>
                <a:ea typeface="SimSun" pitchFamily="34" charset="-122"/>
                <a:cs typeface="Times New Roman" pitchFamily="34" charset="-120"/>
              </a:rPr>
              <a:t>About 2.8 billion years</a:t>
            </a:r>
            <a:endParaRPr lang="en-US" sz="1125" dirty="0">
              <a:latin typeface="Times New Roman" pitchFamily="34" charset="0"/>
              <a:ea typeface="SimSun" pitchFamily="34" charset="-122"/>
              <a:cs typeface="Times New Roman" pitchFamily="34" charset="-120"/>
            </a:endParaRPr>
          </a:p>
        </p:txBody>
      </p:sp>
      <p:sp>
        <p:nvSpPr>
          <p:cNvPr id="18" name="Text 15"/>
          <p:cNvSpPr/>
          <p:nvPr/>
        </p:nvSpPr>
        <p:spPr>
          <a:xfrm>
            <a:off x="6534150" y="2928875"/>
            <a:ext cx="56578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Papers: 2.807, 2.823 and 2.830 billion years</a:t>
            </a:r>
            <a:endParaRPr lang="en-US" sz="975" dirty="0">
              <a:latin typeface="Microsoft YaHei UI" pitchFamily="34" charset="0"/>
              <a:ea typeface="Microsoft YaHei" pitchFamily="34" charset="-122"/>
              <a:cs typeface="Microsoft YaHei UI" pitchFamily="34" charset="-120"/>
            </a:endParaRPr>
          </a:p>
        </p:txBody>
      </p:sp>
      <p:sp>
        <p:nvSpPr>
          <p:cNvPr id="19" name="Text 16"/>
          <p:cNvSpPr/>
          <p:nvPr/>
        </p:nvSpPr>
        <p:spPr>
          <a:xfrm>
            <a:off x="6534150" y="3157475"/>
            <a:ext cx="56578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Field then: 5 to 21 μT, stronger than later</a:t>
            </a:r>
            <a:endParaRPr lang="en-US" sz="975" dirty="0">
              <a:latin typeface="Microsoft YaHei UI" pitchFamily="34" charset="0"/>
              <a:ea typeface="Microsoft YaHei" pitchFamily="34" charset="-122"/>
              <a:cs typeface="Microsoft YaHei UI" pitchFamily="34" charset="-120"/>
            </a:endParaRPr>
          </a:p>
        </p:txBody>
      </p:sp>
      <p:sp>
        <p:nvSpPr>
          <p:cNvPr id="20" name="Shape 17"/>
          <p:cNvSpPr/>
          <p:nvPr/>
        </p:nvSpPr>
        <p:spPr>
          <a:xfrm>
            <a:off x="6534150" y="3443288"/>
            <a:ext cx="4800600" cy="9525"/>
          </a:xfrm>
          <a:prstGeom prst="rect">
            <a:avLst/>
          </a:prstGeom>
          <a:solidFill>
            <a:srgbClr val="403628"/>
          </a:solidFill>
          <a:ln/>
        </p:spPr>
      </p:sp>
      <p:sp>
        <p:nvSpPr>
          <p:cNvPr id="21" name="Text 18"/>
          <p:cNvSpPr/>
          <p:nvPr/>
        </p:nvSpPr>
        <p:spPr>
          <a:xfrm>
            <a:off x="6534150" y="3585377"/>
            <a:ext cx="5657850" cy="125730"/>
          </a:xfrm>
          <a:prstGeom prst="rect">
            <a:avLst/>
          </a:prstGeom>
          <a:noFill/>
          <a:ln/>
        </p:spPr>
        <p:txBody>
          <a:bodyPr wrap="none" lIns="0" tIns="0" rIns="0" bIns="0" rtlCol="0" anchor="t"/>
          <a:lstStyle/>
          <a:p>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W</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h</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a</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t</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 </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i</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t</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 </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t</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e</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l</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l</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s</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 </a:t>
            </a:r>
            <a:pPr algn="l" indent="0" marL="0">
              <a:buNone/>
            </a:pPr>
            <a:r>
              <a:rPr lang="en-US" sz="825" b="1" spc="38" kern="0" dirty="0">
                <a:solidFill>
                  <a:srgbClr val="C18133"/>
                </a:solidFill>
                <a:latin typeface="Microsoft YaHei UI" pitchFamily="34" charset="0"/>
                <a:ea typeface="Microsoft YaHei" pitchFamily="34" charset="-122"/>
                <a:cs typeface="Microsoft YaHei UI" pitchFamily="34" charset="-120"/>
              </a:rPr>
              <a:t>u</a:t>
            </a:r>
            <a:pPr algn="l" indent="0" marL="0">
              <a:buNone/>
            </a:pPr>
            <a:r>
              <a:rPr lang="en-US" sz="825" b="1" dirty="0">
                <a:solidFill>
                  <a:srgbClr val="C18133"/>
                </a:solidFill>
                <a:latin typeface="Microsoft YaHei UI" pitchFamily="34" charset="0"/>
                <a:ea typeface="Microsoft YaHei" pitchFamily="34" charset="-122"/>
                <a:cs typeface="Microsoft YaHei UI" pitchFamily="34" charset="-120"/>
              </a:rPr>
              <a:t>s</a:t>
            </a:r>
            <a:endParaRPr lang="en-US" sz="825" dirty="0">
              <a:latin typeface="Microsoft YaHei UI" pitchFamily="34" charset="0"/>
              <a:ea typeface="Microsoft YaHei" pitchFamily="34" charset="-122"/>
              <a:cs typeface="Microsoft YaHei UI" pitchFamily="34" charset="-120"/>
            </a:endParaRPr>
          </a:p>
        </p:txBody>
      </p:sp>
      <p:sp>
        <p:nvSpPr>
          <p:cNvPr id="22" name="Text 19"/>
          <p:cNvSpPr/>
          <p:nvPr/>
        </p:nvSpPr>
        <p:spPr>
          <a:xfrm>
            <a:off x="6534150" y="3826732"/>
            <a:ext cx="565785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The far side erupted about 2.8 billion years ago, and the</a:t>
            </a:r>
            <a:endParaRPr lang="en-US" sz="1650" dirty="0">
              <a:latin typeface="Times New Roman" pitchFamily="34" charset="0"/>
              <a:ea typeface="SimSun" pitchFamily="34" charset="-122"/>
              <a:cs typeface="Times New Roman" pitchFamily="34" charset="-120"/>
            </a:endParaRPr>
          </a:p>
        </p:txBody>
      </p:sp>
      <p:sp>
        <p:nvSpPr>
          <p:cNvPr id="23" name="Text 20"/>
          <p:cNvSpPr/>
          <p:nvPr/>
        </p:nvSpPr>
        <p:spPr>
          <a:xfrm>
            <a:off x="6534150" y="4150582"/>
            <a:ext cx="565785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Moon</a:t>
            </a:r>
            <a:pPr algn="l" indent="0" marL="0">
              <a:buNone/>
            </a:pPr>
            <a:r>
              <a:rPr lang="en-US" sz="1650" dirty="0">
                <a:solidFill>
                  <a:srgbClr val="F4ECD8"/>
                </a:solidFill>
                <a:latin typeface="Times New Roman" pitchFamily="34" charset="0"/>
                <a:ea typeface="SimSun" pitchFamily="34" charset="-122"/>
                <a:cs typeface="Times New Roman" pitchFamily="34" charset="-120"/>
              </a:rPr>
              <a:t>'</a:t>
            </a:r>
            <a:pPr algn="l" indent="0" marL="0">
              <a:buNone/>
            </a:pPr>
            <a:r>
              <a:rPr lang="en-US" sz="1650" dirty="0">
                <a:solidFill>
                  <a:srgbClr val="F4ECD8"/>
                </a:solidFill>
                <a:latin typeface="Times New Roman" pitchFamily="34" charset="0"/>
                <a:ea typeface="SimSun" pitchFamily="34" charset="-122"/>
                <a:cs typeface="Times New Roman" pitchFamily="34" charset="-120"/>
              </a:rPr>
              <a:t>s field had weakened, then picked up again</a:t>
            </a:r>
            <a:endParaRPr lang="en-US" sz="1650" dirty="0">
              <a:latin typeface="Times New Roman" pitchFamily="34" charset="0"/>
              <a:ea typeface="SimSun" pitchFamily="34" charset="-122"/>
              <a:cs typeface="Times New Roman" pitchFamily="34" charset="-120"/>
            </a:endParaRPr>
          </a:p>
        </p:txBody>
      </p:sp>
      <p:sp>
        <p:nvSpPr>
          <p:cNvPr id="24" name="Text 21"/>
          <p:cNvSpPr/>
          <p:nvPr/>
        </p:nvSpPr>
        <p:spPr>
          <a:xfrm>
            <a:off x="6534150" y="5842440"/>
            <a:ext cx="565785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Zhang et al. (Nature, 2024), Cui et al. (Science, 2024), Che et al. (Science, 2025), Cai et al.</a:t>
            </a:r>
            <a:endParaRPr lang="en-US" sz="750" dirty="0">
              <a:latin typeface="Microsoft YaHei UI" pitchFamily="34" charset="0"/>
              <a:ea typeface="Microsoft YaHei" pitchFamily="34" charset="-122"/>
              <a:cs typeface="Microsoft YaHei UI" pitchFamily="34" charset="-120"/>
            </a:endParaRPr>
          </a:p>
        </p:txBody>
      </p:sp>
      <p:sp>
        <p:nvSpPr>
          <p:cNvPr id="25" name="Text 22"/>
          <p:cNvSpPr/>
          <p:nvPr/>
        </p:nvSpPr>
        <p:spPr>
          <a:xfrm>
            <a:off x="6534150" y="5985315"/>
            <a:ext cx="565785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(Nature, 2024)</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2</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F</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l</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10"/>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11</a:t>
            </a:fld>
            <a:endParaRPr lang="en-US" sz="1050" dirty="0">
              <a:latin typeface="Times New Roman" pitchFamily="34" charset="0"/>
              <a:ea typeface="SimSun" pitchFamily="34" charset="-122"/>
              <a:cs typeface="Times New Roman" pitchFamily="34" charset="-120"/>
            </a:endParaRPr>
          </a:p>
        </p:txBody>
      </p:sp>
      <p:sp>
        <p:nvSpPr>
          <p:cNvPr id="8" name="svg2pptx-gradient-s0010-0000"/>
          <p:cNvSpPr/>
          <p:nvPr/>
        </p:nvSpPr>
        <p:spPr>
          <a:xfrm>
            <a:off x="2476500" y="-381000"/>
            <a:ext cx="7239000" cy="7239000"/>
          </a:xfrm>
          <a:prstGeom prst="ellipse">
            <a:avLst/>
          </a:prstGeom>
          <a:gradFill rotWithShape="1">
            <a:gsLst>
              <a:gs pos="0">
                <a:srgbClr val="E7D0AC">
                  <a:alpha val="18000"/>
                </a:srgbClr>
              </a:gs>
              <a:gs pos="70711">
                <a:srgbClr val="E7D0AC">
                  <a:alpha val="0"/>
                </a:srgbClr>
              </a:gs>
              <a:gs pos="100000">
                <a:srgbClr val="E7D0AC">
                  <a:alpha val="0"/>
                </a:srgbClr>
              </a:gs>
            </a:gsLst>
            <a:path path="circle">
              <a:fillToRect l="50000" t="50000" r="50000" b="50000"/>
            </a:path>
          </a:gradFill>
          <a:ln/>
        </p:spPr>
      </p:sp>
      <p:sp>
        <p:nvSpPr>
          <p:cNvPr id="9" name="Text 7"/>
          <p:cNvSpPr/>
          <p:nvPr/>
        </p:nvSpPr>
        <p:spPr>
          <a:xfrm>
            <a:off x="0" y="1452139"/>
            <a:ext cx="12192000" cy="137160"/>
          </a:xfrm>
          <a:prstGeom prst="rect">
            <a:avLst/>
          </a:prstGeom>
          <a:noFill/>
          <a:ln/>
        </p:spPr>
        <p:txBody>
          <a:bodyPr wrap="none" lIns="0" tIns="0" rIns="0" bIns="0" rtlCol="0" anchor="t"/>
          <a:lstStyle/>
          <a:p>
            <a:pPr algn="ctr" indent="0" marL="0">
              <a:buNone/>
            </a:pPr>
            <a:r>
              <a:rPr lang="en-US" sz="900" b="1" spc="113" kern="0" dirty="0">
                <a:solidFill>
                  <a:srgbClr val="BE7A28"/>
                </a:solidFill>
                <a:latin typeface="Microsoft YaHei UI" pitchFamily="34" charset="0"/>
                <a:ea typeface="Microsoft YaHei" pitchFamily="34" charset="-122"/>
                <a:cs typeface="Microsoft YaHei UI" pitchFamily="34" charset="-120"/>
              </a:rPr>
              <a:t>E</a:t>
            </a:r>
            <a:pPr algn="ctr" indent="0" marL="0">
              <a:buNone/>
            </a:pPr>
            <a:r>
              <a:rPr lang="en-US" sz="900" b="1" spc="113" kern="0" dirty="0">
                <a:solidFill>
                  <a:srgbClr val="BE7A28"/>
                </a:solidFill>
                <a:latin typeface="Microsoft YaHei UI" pitchFamily="34" charset="0"/>
                <a:ea typeface="Microsoft YaHei" pitchFamily="34" charset="-122"/>
                <a:cs typeface="Microsoft YaHei UI" pitchFamily="34" charset="-120"/>
              </a:rPr>
              <a:t>x</a:t>
            </a:r>
            <a:pPr algn="ctr" indent="0" marL="0">
              <a:buNone/>
            </a:pPr>
            <a:r>
              <a:rPr lang="en-US" sz="900" b="1" spc="113" kern="0" dirty="0">
                <a:solidFill>
                  <a:srgbClr val="BE7A28"/>
                </a:solidFill>
                <a:latin typeface="Microsoft YaHei UI" pitchFamily="34" charset="0"/>
                <a:ea typeface="Microsoft YaHei" pitchFamily="34" charset="-122"/>
                <a:cs typeface="Microsoft YaHei UI" pitchFamily="34" charset="-120"/>
              </a:rPr>
              <a:t>h</a:t>
            </a:r>
            <a:pPr algn="ctr" indent="0" marL="0">
              <a:buNone/>
            </a:pPr>
            <a:r>
              <a:rPr lang="en-US" sz="900" b="1" spc="113" kern="0" dirty="0">
                <a:solidFill>
                  <a:srgbClr val="BE7A28"/>
                </a:solidFill>
                <a:latin typeface="Microsoft YaHei UI" pitchFamily="34" charset="0"/>
                <a:ea typeface="Microsoft YaHei" pitchFamily="34" charset="-122"/>
                <a:cs typeface="Microsoft YaHei UI" pitchFamily="34" charset="-120"/>
              </a:rPr>
              <a:t>i</a:t>
            </a:r>
            <a:pPr algn="ctr" indent="0" marL="0">
              <a:buNone/>
            </a:pPr>
            <a:r>
              <a:rPr lang="en-US" sz="900" b="1" spc="113" kern="0" dirty="0">
                <a:solidFill>
                  <a:srgbClr val="BE7A28"/>
                </a:solidFill>
                <a:latin typeface="Microsoft YaHei UI" pitchFamily="34" charset="0"/>
                <a:ea typeface="Microsoft YaHei" pitchFamily="34" charset="-122"/>
                <a:cs typeface="Microsoft YaHei UI" pitchFamily="34" charset="-120"/>
              </a:rPr>
              <a:t>b</a:t>
            </a:r>
            <a:pPr algn="ctr" indent="0" marL="0">
              <a:buNone/>
            </a:pPr>
            <a:r>
              <a:rPr lang="en-US" sz="900" b="1" spc="113" kern="0" dirty="0">
                <a:solidFill>
                  <a:srgbClr val="BE7A28"/>
                </a:solidFill>
                <a:latin typeface="Microsoft YaHei UI" pitchFamily="34" charset="0"/>
                <a:ea typeface="Microsoft YaHei" pitchFamily="34" charset="-122"/>
                <a:cs typeface="Microsoft YaHei UI" pitchFamily="34" charset="-120"/>
              </a:rPr>
              <a:t>i</a:t>
            </a:r>
            <a:pPr algn="ctr" indent="0" marL="0">
              <a:buNone/>
            </a:pPr>
            <a:r>
              <a:rPr lang="en-US" sz="900" b="1" spc="113" kern="0" dirty="0">
                <a:solidFill>
                  <a:srgbClr val="BE7A28"/>
                </a:solidFill>
                <a:latin typeface="Microsoft YaHei UI" pitchFamily="34" charset="0"/>
                <a:ea typeface="Microsoft YaHei" pitchFamily="34" charset="-122"/>
                <a:cs typeface="Microsoft YaHei UI" pitchFamily="34" charset="-120"/>
              </a:rPr>
              <a:t>t</a:t>
            </a:r>
            <a:pPr algn="ctr" indent="0" marL="0">
              <a:buNone/>
            </a:pPr>
            <a:r>
              <a:rPr lang="en-US" sz="900" b="1" spc="113" kern="0" dirty="0">
                <a:solidFill>
                  <a:srgbClr val="BE7A28"/>
                </a:solidFill>
                <a:latin typeface="Microsoft YaHei UI" pitchFamily="34" charset="0"/>
                <a:ea typeface="Microsoft YaHei" pitchFamily="34" charset="-122"/>
                <a:cs typeface="Microsoft YaHei UI" pitchFamily="34" charset="-120"/>
              </a:rPr>
              <a:t> </a:t>
            </a:r>
            <a:pPr algn="ctr" indent="0" marL="0">
              <a:buNone/>
            </a:pPr>
            <a:r>
              <a:rPr lang="en-US" sz="900" b="1" dirty="0">
                <a:solidFill>
                  <a:srgbClr val="BE7A28"/>
                </a:solidFill>
                <a:latin typeface="Microsoft YaHei UI" pitchFamily="34" charset="0"/>
                <a:ea typeface="Microsoft YaHei" pitchFamily="34" charset="-122"/>
                <a:cs typeface="Microsoft YaHei UI" pitchFamily="34" charset="-120"/>
              </a:rPr>
              <a:t>5</a:t>
            </a:r>
            <a:endParaRPr lang="en-US" sz="900" dirty="0">
              <a:latin typeface="Microsoft YaHei UI" pitchFamily="34" charset="0"/>
              <a:ea typeface="Microsoft YaHei" pitchFamily="34" charset="-122"/>
              <a:cs typeface="Microsoft YaHei UI" pitchFamily="34" charset="-120"/>
            </a:endParaRPr>
          </a:p>
        </p:txBody>
      </p:sp>
      <p:sp>
        <p:nvSpPr>
          <p:cNvPr id="10" name="Text 8"/>
          <p:cNvSpPr/>
          <p:nvPr/>
        </p:nvSpPr>
        <p:spPr>
          <a:xfrm>
            <a:off x="0" y="1827338"/>
            <a:ext cx="12192000" cy="1943100"/>
          </a:xfrm>
          <a:prstGeom prst="rect">
            <a:avLst/>
          </a:prstGeom>
          <a:noFill/>
          <a:ln/>
        </p:spPr>
        <p:txBody>
          <a:bodyPr wrap="none" lIns="0" tIns="0" rIns="0" bIns="0" rtlCol="0" anchor="t"/>
          <a:lstStyle/>
          <a:p>
            <a:pPr algn="ctr" indent="0" marL="0">
              <a:buNone/>
            </a:pPr>
            <a:r>
              <a:rPr lang="en-US" sz="12750" dirty="0">
                <a:solidFill>
                  <a:srgbClr val="BE7A28"/>
                </a:solidFill>
                <a:latin typeface="Times New Roman" pitchFamily="34" charset="0"/>
                <a:ea typeface="SimSun" pitchFamily="34" charset="-122"/>
                <a:cs typeface="Times New Roman" pitchFamily="34" charset="-120"/>
              </a:rPr>
              <a:t>4.203</a:t>
            </a:r>
            <a:pPr algn="ctr" indent="0" marL="0">
              <a:buNone/>
            </a:pPr>
            <a:r>
              <a:rPr lang="en-US" sz="3900" dirty="0">
                <a:solidFill>
                  <a:srgbClr val="BE7A28"/>
                </a:solidFill>
                <a:latin typeface="Times New Roman" pitchFamily="34" charset="0"/>
                <a:ea typeface="SimSun" pitchFamily="34" charset="-122"/>
                <a:cs typeface="Times New Roman" pitchFamily="34" charset="-120"/>
              </a:rPr>
              <a:t> billion years</a:t>
            </a:r>
            <a:endParaRPr lang="en-US" sz="12750" dirty="0">
              <a:latin typeface="Times New Roman" pitchFamily="34" charset="0"/>
              <a:ea typeface="SimSun" pitchFamily="34" charset="-122"/>
              <a:cs typeface="Times New Roman" pitchFamily="34" charset="-120"/>
            </a:endParaRPr>
          </a:p>
        </p:txBody>
      </p:sp>
      <p:sp>
        <p:nvSpPr>
          <p:cNvPr id="11" name="Shape 9"/>
          <p:cNvSpPr/>
          <p:nvPr/>
        </p:nvSpPr>
        <p:spPr>
          <a:xfrm>
            <a:off x="5524500" y="3995738"/>
            <a:ext cx="1143000" cy="9525"/>
          </a:xfrm>
          <a:prstGeom prst="rect">
            <a:avLst/>
          </a:prstGeom>
          <a:solidFill>
            <a:srgbClr val="403628"/>
          </a:solidFill>
          <a:ln/>
        </p:spPr>
      </p:sp>
      <p:sp>
        <p:nvSpPr>
          <p:cNvPr id="12" name="Text 10"/>
          <p:cNvSpPr/>
          <p:nvPr/>
        </p:nvSpPr>
        <p:spPr>
          <a:xfrm>
            <a:off x="0" y="4672312"/>
            <a:ext cx="12192000" cy="160020"/>
          </a:xfrm>
          <a:prstGeom prst="rect">
            <a:avLst/>
          </a:prstGeom>
          <a:noFill/>
          <a:ln/>
        </p:spPr>
        <p:txBody>
          <a:bodyPr wrap="none" lIns="0" tIns="0" rIns="0" bIns="0" rtlCol="0" anchor="t"/>
          <a:lstStyle/>
          <a:p>
            <a:pPr algn="ctr" indent="0" marL="0">
              <a:buNone/>
            </a:pPr>
            <a:r>
              <a:rPr lang="en-US" sz="1050" dirty="0">
                <a:solidFill>
                  <a:srgbClr val="C2B394"/>
                </a:solidFill>
                <a:latin typeface="Microsoft YaHei UI" pitchFamily="34" charset="0"/>
                <a:ea typeface="Microsoft YaHei" pitchFamily="34" charset="-122"/>
                <a:cs typeface="Microsoft YaHei UI" pitchFamily="34" charset="-120"/>
              </a:rPr>
              <a:t>This one fragment is the only evidence so far that the far side had volcanism 4.2 billion years ago</a:t>
            </a:r>
            <a:endParaRPr lang="en-US" sz="1050" dirty="0">
              <a:latin typeface="Microsoft YaHei UI" pitchFamily="34" charset="0"/>
              <a:ea typeface="Microsoft YaHei" pitchFamily="34" charset="-122"/>
              <a:cs typeface="Microsoft YaHei UI" pitchFamily="34" charset="-120"/>
            </a:endParaRPr>
          </a:p>
        </p:txBody>
      </p:sp>
      <p:sp>
        <p:nvSpPr>
          <p:cNvPr id="13" name="Text 11"/>
          <p:cNvSpPr/>
          <p:nvPr/>
        </p:nvSpPr>
        <p:spPr>
          <a:xfrm>
            <a:off x="0" y="4255357"/>
            <a:ext cx="12192000" cy="251460"/>
          </a:xfrm>
          <a:prstGeom prst="rect">
            <a:avLst/>
          </a:prstGeom>
          <a:noFill/>
          <a:ln/>
        </p:spPr>
        <p:txBody>
          <a:bodyPr wrap="none" lIns="0" tIns="0" rIns="0" bIns="0" rtlCol="0" anchor="t"/>
          <a:lstStyle/>
          <a:p>
            <a:pPr algn="ctr" indent="0" marL="0">
              <a:buNone/>
            </a:pPr>
            <a:r>
              <a:rPr lang="en-US" sz="1650" dirty="0">
                <a:solidFill>
                  <a:srgbClr val="F4ECD8"/>
                </a:solidFill>
                <a:latin typeface="Times New Roman" pitchFamily="34" charset="0"/>
                <a:ea typeface="SimSun" pitchFamily="34" charset="-122"/>
                <a:cs typeface="Times New Roman" pitchFamily="34" charset="-120"/>
              </a:rPr>
              <a:t>One fragment: the oldest basalt brought back</a:t>
            </a:r>
            <a:endParaRPr lang="en-US" sz="1650" dirty="0">
              <a:latin typeface="Times New Roman" pitchFamily="34" charset="0"/>
              <a:ea typeface="SimSun" pitchFamily="34" charset="-122"/>
              <a:cs typeface="Times New Roman" pitchFamily="34" charset="-120"/>
            </a:endParaRPr>
          </a:p>
        </p:txBody>
      </p:sp>
      <p:sp>
        <p:nvSpPr>
          <p:cNvPr id="14" name="Text 12"/>
          <p:cNvSpPr/>
          <p:nvPr/>
        </p:nvSpPr>
        <p:spPr>
          <a:xfrm>
            <a:off x="0" y="5756715"/>
            <a:ext cx="12192000" cy="114300"/>
          </a:xfrm>
          <a:prstGeom prst="rect">
            <a:avLst/>
          </a:prstGeom>
          <a:noFill/>
          <a:ln/>
        </p:spPr>
        <p:txBody>
          <a:bodyPr wrap="none" lIns="0" tIns="0" rIns="0" bIns="0" rtlCol="0" anchor="t"/>
          <a:lstStyle/>
          <a:p>
            <a:pPr algn="ctr" indent="0" marL="0">
              <a:buNone/>
            </a:pPr>
            <a:r>
              <a:rPr lang="en-US" sz="750" dirty="0">
                <a:solidFill>
                  <a:srgbClr val="8E826A"/>
                </a:solidFill>
                <a:latin typeface="Microsoft YaHei UI" pitchFamily="34" charset="0"/>
                <a:ea typeface="Microsoft YaHei" pitchFamily="34" charset="-122"/>
                <a:cs typeface="Microsoft YaHei UI" pitchFamily="34" charset="-120"/>
              </a:rPr>
              <a:t>Source: Zhang et al. (Nature, 2024)</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2</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F</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l</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11"/>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12</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The far-side mantle: maybe drier, more reduced</a:t>
            </a:r>
            <a:endParaRPr lang="en-US" sz="2400" dirty="0">
              <a:latin typeface="Times New Roman" pitchFamily="34" charset="0"/>
              <a:ea typeface="SimSun" pitchFamily="34" charset="-122"/>
              <a:cs typeface="Times New Roman" pitchFamily="34" charset="-120"/>
            </a:endParaRPr>
          </a:p>
        </p:txBody>
      </p:sp>
      <p:sp>
        <p:nvSpPr>
          <p:cNvPr id="9" name="Shape 7"/>
          <p:cNvSpPr/>
          <p:nvPr/>
        </p:nvSpPr>
        <p:spPr>
          <a:xfrm>
            <a:off x="2812982" y="1962150"/>
            <a:ext cx="0" cy="1771650"/>
          </a:xfrm>
          <a:prstGeom prst="line">
            <a:avLst/>
          </a:prstGeom>
          <a:noFill/>
          <a:ln w="9525">
            <a:solidFill>
              <a:srgbClr val="403628"/>
            </a:solidFill>
            <a:prstDash val="sysDot"/>
          </a:ln>
        </p:spPr>
      </p:sp>
      <p:sp>
        <p:nvSpPr>
          <p:cNvPr id="10" name="Text 8"/>
          <p:cNvSpPr/>
          <p:nvPr/>
        </p:nvSpPr>
        <p:spPr>
          <a:xfrm>
            <a:off x="0" y="3823502"/>
            <a:ext cx="5625963"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1</a:t>
            </a:r>
            <a:endParaRPr lang="en-US" sz="825" dirty="0">
              <a:latin typeface="Microsoft YaHei UI" pitchFamily="34" charset="0"/>
              <a:ea typeface="Microsoft YaHei" pitchFamily="34" charset="-122"/>
              <a:cs typeface="Microsoft YaHei UI" pitchFamily="34" charset="-120"/>
            </a:endParaRPr>
          </a:p>
        </p:txBody>
      </p:sp>
      <p:sp>
        <p:nvSpPr>
          <p:cNvPr id="11" name="Shape 9"/>
          <p:cNvSpPr/>
          <p:nvPr/>
        </p:nvSpPr>
        <p:spPr>
          <a:xfrm>
            <a:off x="5829232" y="1962150"/>
            <a:ext cx="0" cy="1771650"/>
          </a:xfrm>
          <a:prstGeom prst="line">
            <a:avLst/>
          </a:prstGeom>
          <a:noFill/>
          <a:ln w="9525">
            <a:solidFill>
              <a:srgbClr val="403628"/>
            </a:solidFill>
            <a:prstDash val="sysDot"/>
          </a:ln>
        </p:spPr>
      </p:sp>
      <p:sp>
        <p:nvSpPr>
          <p:cNvPr id="12" name="Text 10"/>
          <p:cNvSpPr/>
          <p:nvPr/>
        </p:nvSpPr>
        <p:spPr>
          <a:xfrm>
            <a:off x="0" y="3823502"/>
            <a:ext cx="11658463"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10</a:t>
            </a:r>
            <a:endParaRPr lang="en-US" sz="825" dirty="0">
              <a:latin typeface="Microsoft YaHei UI" pitchFamily="34" charset="0"/>
              <a:ea typeface="Microsoft YaHei" pitchFamily="34" charset="-122"/>
              <a:cs typeface="Microsoft YaHei UI" pitchFamily="34" charset="-120"/>
            </a:endParaRPr>
          </a:p>
        </p:txBody>
      </p:sp>
      <p:sp>
        <p:nvSpPr>
          <p:cNvPr id="13" name="Shape 11"/>
          <p:cNvSpPr/>
          <p:nvPr/>
        </p:nvSpPr>
        <p:spPr>
          <a:xfrm>
            <a:off x="8845482" y="1962150"/>
            <a:ext cx="0" cy="1771650"/>
          </a:xfrm>
          <a:prstGeom prst="line">
            <a:avLst/>
          </a:prstGeom>
          <a:noFill/>
          <a:ln w="9525">
            <a:solidFill>
              <a:srgbClr val="403628"/>
            </a:solidFill>
            <a:prstDash val="sysDot"/>
          </a:ln>
        </p:spPr>
      </p:sp>
      <p:sp>
        <p:nvSpPr>
          <p:cNvPr id="14" name="Text 12"/>
          <p:cNvSpPr/>
          <p:nvPr/>
        </p:nvSpPr>
        <p:spPr>
          <a:xfrm>
            <a:off x="5498963" y="3823502"/>
            <a:ext cx="6693037"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100</a:t>
            </a:r>
            <a:endParaRPr lang="en-US" sz="825" dirty="0">
              <a:latin typeface="Microsoft YaHei UI" pitchFamily="34" charset="0"/>
              <a:ea typeface="Microsoft YaHei" pitchFamily="34" charset="-122"/>
              <a:cs typeface="Microsoft YaHei UI" pitchFamily="34" charset="-120"/>
            </a:endParaRPr>
          </a:p>
        </p:txBody>
      </p:sp>
      <p:sp>
        <p:nvSpPr>
          <p:cNvPr id="15" name="Text 13"/>
          <p:cNvSpPr/>
          <p:nvPr/>
        </p:nvSpPr>
        <p:spPr>
          <a:xfrm>
            <a:off x="0" y="4014002"/>
            <a:ext cx="10953750" cy="125730"/>
          </a:xfrm>
          <a:prstGeom prst="rect">
            <a:avLst/>
          </a:prstGeom>
          <a:noFill/>
          <a:ln/>
        </p:spPr>
        <p:txBody>
          <a:bodyPr wrap="none" lIns="0" tIns="0" rIns="0" bIns="0" rtlCol="0" anchor="t"/>
          <a:lstStyle/>
          <a:p>
            <a:pPr algn="r" indent="0" marL="0">
              <a:buNone/>
            </a:pPr>
            <a:r>
              <a:rPr lang="en-US" sz="825" dirty="0">
                <a:solidFill>
                  <a:srgbClr val="8E826A"/>
                </a:solidFill>
                <a:latin typeface="Microsoft YaHei UI" pitchFamily="34" charset="0"/>
                <a:ea typeface="Microsoft YaHei" pitchFamily="34" charset="-122"/>
                <a:cs typeface="Microsoft YaHei UI" pitchFamily="34" charset="-120"/>
              </a:rPr>
              <a:t>Water in the mantle source, μg per g (log scale)</a:t>
            </a:r>
            <a:endParaRPr lang="en-US" sz="825" dirty="0">
              <a:latin typeface="Microsoft YaHei UI" pitchFamily="34" charset="0"/>
              <a:ea typeface="Microsoft YaHei" pitchFamily="34" charset="-122"/>
              <a:cs typeface="Microsoft YaHei UI" pitchFamily="34" charset="-120"/>
            </a:endParaRPr>
          </a:p>
        </p:txBody>
      </p:sp>
      <p:sp>
        <p:nvSpPr>
          <p:cNvPr id="16" name="Shape 14"/>
          <p:cNvSpPr/>
          <p:nvPr/>
        </p:nvSpPr>
        <p:spPr>
          <a:xfrm>
            <a:off x="2812982" y="2038350"/>
            <a:ext cx="531135" cy="1619250"/>
          </a:xfrm>
          <a:prstGeom prst="rect">
            <a:avLst/>
          </a:prstGeom>
          <a:solidFill>
            <a:srgbClr val="BE7A28">
              <a:alpha val="12000"/>
            </a:srgbClr>
          </a:solidFill>
          <a:ln/>
        </p:spPr>
      </p:sp>
      <p:sp>
        <p:nvSpPr>
          <p:cNvPr id="17" name="Text 15"/>
          <p:cNvSpPr/>
          <p:nvPr/>
        </p:nvSpPr>
        <p:spPr>
          <a:xfrm>
            <a:off x="609600" y="2119250"/>
            <a:ext cx="1158240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Near side, overall</a:t>
            </a:r>
            <a:endParaRPr lang="en-US" sz="975" dirty="0">
              <a:latin typeface="Microsoft YaHei UI" pitchFamily="34" charset="0"/>
              <a:ea typeface="Microsoft YaHei" pitchFamily="34" charset="-122"/>
              <a:cs typeface="Microsoft YaHei UI" pitchFamily="34" charset="-120"/>
            </a:endParaRPr>
          </a:p>
        </p:txBody>
      </p:sp>
      <p:sp>
        <p:nvSpPr>
          <p:cNvPr id="18" name="Shape 16"/>
          <p:cNvSpPr/>
          <p:nvPr/>
        </p:nvSpPr>
        <p:spPr>
          <a:xfrm>
            <a:off x="2812982" y="2143125"/>
            <a:ext cx="6940482" cy="95250"/>
          </a:xfrm>
          <a:prstGeom prst="roundRect">
            <a:avLst>
              <a:gd name="adj" fmla="val 50000"/>
            </a:avLst>
          </a:prstGeom>
          <a:solidFill>
            <a:srgbClr val="C2B394"/>
          </a:solidFill>
          <a:ln/>
        </p:spPr>
      </p:sp>
      <p:sp>
        <p:nvSpPr>
          <p:cNvPr id="19" name="Text 17"/>
          <p:cNvSpPr/>
          <p:nvPr/>
        </p:nvSpPr>
        <p:spPr>
          <a:xfrm>
            <a:off x="9867763" y="2109725"/>
            <a:ext cx="2324237" cy="148590"/>
          </a:xfrm>
          <a:prstGeom prst="rect">
            <a:avLst/>
          </a:prstGeom>
          <a:noFill/>
          <a:ln/>
        </p:spPr>
        <p:txBody>
          <a:bodyPr wrap="none" lIns="0" tIns="0" rIns="0" bIns="0" rtlCol="0" anchor="t"/>
          <a:lstStyle/>
          <a:p>
            <a:pPr algn="l" indent="0" marL="0">
              <a:buNone/>
            </a:pPr>
            <a:r>
              <a:rPr lang="en-US" sz="975" b="1" dirty="0">
                <a:solidFill>
                  <a:srgbClr val="C2B394"/>
                </a:solidFill>
                <a:latin typeface="Microsoft YaHei UI" pitchFamily="34" charset="0"/>
                <a:ea typeface="Microsoft YaHei" pitchFamily="34" charset="-122"/>
                <a:cs typeface="Microsoft YaHei UI" pitchFamily="34" charset="-120"/>
              </a:rPr>
              <a:t>1 to 200</a:t>
            </a:r>
            <a:endParaRPr lang="en-US" sz="975"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2690750"/>
            <a:ext cx="1158240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Chang</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e-5</a:t>
            </a:r>
            <a:endParaRPr lang="en-US" sz="975" dirty="0">
              <a:latin typeface="Microsoft YaHei UI" pitchFamily="34" charset="0"/>
              <a:ea typeface="Microsoft YaHei" pitchFamily="34" charset="-122"/>
              <a:cs typeface="Microsoft YaHei UI" pitchFamily="34" charset="-120"/>
            </a:endParaRPr>
          </a:p>
        </p:txBody>
      </p:sp>
      <p:sp>
        <p:nvSpPr>
          <p:cNvPr id="21" name="Shape 19"/>
          <p:cNvSpPr/>
          <p:nvPr/>
        </p:nvSpPr>
        <p:spPr>
          <a:xfrm>
            <a:off x="2812982" y="2714625"/>
            <a:ext cx="2108268" cy="95250"/>
          </a:xfrm>
          <a:prstGeom prst="roundRect">
            <a:avLst>
              <a:gd name="adj" fmla="val 50000"/>
            </a:avLst>
          </a:prstGeom>
          <a:solidFill>
            <a:srgbClr val="C2B394"/>
          </a:solidFill>
          <a:ln/>
        </p:spPr>
      </p:sp>
      <p:sp>
        <p:nvSpPr>
          <p:cNvPr id="22" name="Text 20"/>
          <p:cNvSpPr/>
          <p:nvPr/>
        </p:nvSpPr>
        <p:spPr>
          <a:xfrm>
            <a:off x="5035550" y="2681225"/>
            <a:ext cx="7156450" cy="148590"/>
          </a:xfrm>
          <a:prstGeom prst="rect">
            <a:avLst/>
          </a:prstGeom>
          <a:noFill/>
          <a:ln/>
        </p:spPr>
        <p:txBody>
          <a:bodyPr wrap="none" lIns="0" tIns="0" rIns="0" bIns="0" rtlCol="0" anchor="t"/>
          <a:lstStyle/>
          <a:p>
            <a:pPr algn="l" indent="0" marL="0">
              <a:buNone/>
            </a:pPr>
            <a:r>
              <a:rPr lang="en-US" sz="975" b="1" dirty="0">
                <a:solidFill>
                  <a:srgbClr val="C2B394"/>
                </a:solidFill>
                <a:latin typeface="Microsoft YaHei UI" pitchFamily="34" charset="0"/>
                <a:ea typeface="Microsoft YaHei" pitchFamily="34" charset="-122"/>
                <a:cs typeface="Microsoft YaHei UI" pitchFamily="34" charset="-120"/>
              </a:rPr>
              <a:t>1 to 5</a:t>
            </a:r>
            <a:endParaRPr lang="en-US" sz="975" dirty="0">
              <a:latin typeface="Microsoft YaHei UI" pitchFamily="34" charset="0"/>
              <a:ea typeface="Microsoft YaHei" pitchFamily="34" charset="-122"/>
              <a:cs typeface="Microsoft YaHei UI" pitchFamily="34" charset="-120"/>
            </a:endParaRPr>
          </a:p>
        </p:txBody>
      </p:sp>
      <p:sp>
        <p:nvSpPr>
          <p:cNvPr id="23" name="Text 21"/>
          <p:cNvSpPr/>
          <p:nvPr/>
        </p:nvSpPr>
        <p:spPr>
          <a:xfrm>
            <a:off x="609600" y="3262250"/>
            <a:ext cx="11582400" cy="148590"/>
          </a:xfrm>
          <a:prstGeom prst="rect">
            <a:avLst/>
          </a:prstGeom>
          <a:noFill/>
          <a:ln/>
        </p:spPr>
        <p:txBody>
          <a:bodyPr wrap="none" lIns="0" tIns="0" rIns="0" bIns="0" rtlCol="0" anchor="t"/>
          <a:lstStyle/>
          <a:p>
            <a:pPr algn="l" indent="0" marL="0">
              <a:buNone/>
            </a:pPr>
            <a:r>
              <a:rPr lang="en-US" sz="975" dirty="0">
                <a:solidFill>
                  <a:srgbClr val="BE7A28"/>
                </a:solidFill>
                <a:latin typeface="Microsoft YaHei UI" pitchFamily="34" charset="0"/>
                <a:ea typeface="Microsoft YaHei" pitchFamily="34" charset="-122"/>
                <a:cs typeface="Microsoft YaHei UI" pitchFamily="34" charset="-120"/>
              </a:rPr>
              <a:t>Chang</a:t>
            </a:r>
            <a:pPr algn="l" indent="0" marL="0">
              <a:buNone/>
            </a:pPr>
            <a:r>
              <a:rPr lang="en-US" sz="975"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BE7A28"/>
                </a:solidFill>
                <a:latin typeface="Microsoft YaHei UI" pitchFamily="34" charset="0"/>
                <a:ea typeface="Microsoft YaHei" pitchFamily="34" charset="-122"/>
                <a:cs typeface="Microsoft YaHei UI" pitchFamily="34" charset="-120"/>
              </a:rPr>
              <a:t>e-6 (far side)</a:t>
            </a:r>
            <a:endParaRPr lang="en-US" sz="975" dirty="0">
              <a:latin typeface="Microsoft YaHei UI" pitchFamily="34" charset="0"/>
              <a:ea typeface="Microsoft YaHei" pitchFamily="34" charset="-122"/>
              <a:cs typeface="Microsoft YaHei UI" pitchFamily="34" charset="-120"/>
            </a:endParaRPr>
          </a:p>
        </p:txBody>
      </p:sp>
      <p:sp>
        <p:nvSpPr>
          <p:cNvPr id="24" name="Shape 22"/>
          <p:cNvSpPr/>
          <p:nvPr/>
        </p:nvSpPr>
        <p:spPr>
          <a:xfrm>
            <a:off x="2812982" y="3286125"/>
            <a:ext cx="531135" cy="95250"/>
          </a:xfrm>
          <a:prstGeom prst="roundRect">
            <a:avLst>
              <a:gd name="adj" fmla="val 50000"/>
            </a:avLst>
          </a:prstGeom>
          <a:solidFill>
            <a:srgbClr val="BE7A28"/>
          </a:solidFill>
          <a:ln/>
        </p:spPr>
      </p:sp>
      <p:sp>
        <p:nvSpPr>
          <p:cNvPr id="25" name="Text 23"/>
          <p:cNvSpPr/>
          <p:nvPr/>
        </p:nvSpPr>
        <p:spPr>
          <a:xfrm>
            <a:off x="3458417" y="3252725"/>
            <a:ext cx="8733583" cy="148590"/>
          </a:xfrm>
          <a:prstGeom prst="rect">
            <a:avLst/>
          </a:prstGeom>
          <a:noFill/>
          <a:ln/>
        </p:spPr>
        <p:txBody>
          <a:bodyPr wrap="none" lIns="0" tIns="0" rIns="0" bIns="0" rtlCol="0" anchor="t"/>
          <a:lstStyle/>
          <a:p>
            <a:pPr algn="l" indent="0" marL="0">
              <a:buNone/>
            </a:pPr>
            <a:r>
              <a:rPr lang="en-US" sz="975" b="1" dirty="0">
                <a:solidFill>
                  <a:srgbClr val="BE7A28"/>
                </a:solidFill>
                <a:latin typeface="Microsoft YaHei UI" pitchFamily="34" charset="0"/>
                <a:ea typeface="Microsoft YaHei" pitchFamily="34" charset="-122"/>
                <a:cs typeface="Microsoft YaHei UI" pitchFamily="34" charset="-120"/>
              </a:rPr>
              <a:t>1 to 1.5</a:t>
            </a:r>
            <a:endParaRPr lang="en-US" sz="975" dirty="0">
              <a:latin typeface="Microsoft YaHei UI" pitchFamily="34" charset="0"/>
              <a:ea typeface="Microsoft YaHei" pitchFamily="34" charset="-122"/>
              <a:cs typeface="Microsoft YaHei UI" pitchFamily="34" charset="-120"/>
            </a:endParaRPr>
          </a:p>
        </p:txBody>
      </p:sp>
      <p:sp>
        <p:nvSpPr>
          <p:cNvPr id="26" name="Text 24"/>
          <p:cNvSpPr/>
          <p:nvPr/>
        </p:nvSpPr>
        <p:spPr>
          <a:xfrm>
            <a:off x="609600" y="4386200"/>
            <a:ext cx="1158240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The copper band is Chang</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e-6</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s range: at the bottom of the near-side range, overlapping the Chang</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e-5 estimate. The paper says “potentially drier”</a:t>
            </a:r>
            <a:endParaRPr lang="en-US" sz="975" dirty="0">
              <a:latin typeface="Microsoft YaHei UI" pitchFamily="34" charset="0"/>
              <a:ea typeface="Microsoft YaHei" pitchFamily="34" charset="-122"/>
              <a:cs typeface="Microsoft YaHei UI" pitchFamily="34" charset="-120"/>
            </a:endParaRPr>
          </a:p>
        </p:txBody>
      </p:sp>
      <p:sp>
        <p:nvSpPr>
          <p:cNvPr id="27" name="Shape 25"/>
          <p:cNvSpPr/>
          <p:nvPr/>
        </p:nvSpPr>
        <p:spPr>
          <a:xfrm>
            <a:off x="609600" y="4757738"/>
            <a:ext cx="10972800" cy="9525"/>
          </a:xfrm>
          <a:prstGeom prst="rect">
            <a:avLst/>
          </a:prstGeom>
          <a:solidFill>
            <a:srgbClr val="403628"/>
          </a:solidFill>
          <a:ln/>
        </p:spPr>
      </p:sp>
      <p:sp>
        <p:nvSpPr>
          <p:cNvPr id="28" name="Text 26"/>
          <p:cNvSpPr/>
          <p:nvPr/>
        </p:nvSpPr>
        <p:spPr>
          <a:xfrm>
            <a:off x="609600" y="4947452"/>
            <a:ext cx="11582400" cy="125730"/>
          </a:xfrm>
          <a:prstGeom prst="rect">
            <a:avLst/>
          </a:prstGeom>
          <a:noFill/>
          <a:ln/>
        </p:spPr>
        <p:txBody>
          <a:bodyPr wrap="none" lIns="0" tIns="0" rIns="0" bIns="0" rtlCol="0" anchor="t"/>
          <a:lstStyle/>
          <a:p>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x</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y</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g</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f</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u</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g</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c</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y</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Δ</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b="1" dirty="0">
                <a:solidFill>
                  <a:srgbClr val="BE7A28"/>
                </a:solidFill>
                <a:latin typeface="Microsoft YaHei UI" pitchFamily="34" charset="0"/>
                <a:ea typeface="Microsoft YaHei" pitchFamily="34" charset="-122"/>
                <a:cs typeface="Microsoft YaHei UI" pitchFamily="34" charset="-120"/>
              </a:rPr>
              <a:t>e</a:t>
            </a:r>
            <a:endParaRPr lang="en-US" sz="825" dirty="0">
              <a:latin typeface="Microsoft YaHei UI" pitchFamily="34" charset="0"/>
              <a:ea typeface="Microsoft YaHei" pitchFamily="34" charset="-122"/>
              <a:cs typeface="Microsoft YaHei UI" pitchFamily="34" charset="-120"/>
            </a:endParaRPr>
          </a:p>
        </p:txBody>
      </p:sp>
      <p:sp>
        <p:nvSpPr>
          <p:cNvPr id="29" name="Text 27"/>
          <p:cNvSpPr/>
          <p:nvPr/>
        </p:nvSpPr>
        <p:spPr>
          <a:xfrm>
            <a:off x="609600" y="5174343"/>
            <a:ext cx="11582400" cy="411480"/>
          </a:xfrm>
          <a:prstGeom prst="rect">
            <a:avLst/>
          </a:prstGeom>
          <a:noFill/>
          <a:ln/>
        </p:spPr>
        <p:txBody>
          <a:bodyPr wrap="none" lIns="0" tIns="0" rIns="0" bIns="0" rtlCol="0" anchor="t"/>
          <a:lstStyle/>
          <a:p>
            <a:pPr algn="l" indent="0" marL="0">
              <a:buNone/>
            </a:pPr>
            <a:r>
              <a:rPr lang="en-US" sz="2700" dirty="0">
                <a:solidFill>
                  <a:srgbClr val="F4ECD8"/>
                </a:solidFill>
                <a:latin typeface="Times New Roman" pitchFamily="34" charset="0"/>
                <a:ea typeface="SimSun" pitchFamily="34" charset="-122"/>
                <a:cs typeface="Times New Roman" pitchFamily="34" charset="-120"/>
              </a:rPr>
              <a:t>−0.80 ± 0.64</a:t>
            </a:r>
            <a:endParaRPr lang="en-US" sz="2700" dirty="0">
              <a:latin typeface="Times New Roman" pitchFamily="34" charset="0"/>
              <a:ea typeface="SimSun" pitchFamily="34" charset="-122"/>
              <a:cs typeface="Times New Roman" pitchFamily="34" charset="-120"/>
            </a:endParaRPr>
          </a:p>
        </p:txBody>
      </p:sp>
      <p:sp>
        <p:nvSpPr>
          <p:cNvPr id="30" name="Text 28"/>
          <p:cNvSpPr/>
          <p:nvPr/>
        </p:nvSpPr>
        <p:spPr>
          <a:xfrm>
            <a:off x="3467100" y="5328814"/>
            <a:ext cx="8724900" cy="137160"/>
          </a:xfrm>
          <a:prstGeom prst="rect">
            <a:avLst/>
          </a:prstGeom>
          <a:noFill/>
          <a:ln/>
        </p:spPr>
        <p:txBody>
          <a:bodyPr wrap="none" lIns="0" tIns="0" rIns="0" bIns="0" rtlCol="0" anchor="t"/>
          <a:lstStyle/>
          <a:p>
            <a:pPr algn="l" indent="0" marL="0">
              <a:buNone/>
            </a:pPr>
            <a:r>
              <a:rPr lang="en-US" sz="900" dirty="0">
                <a:solidFill>
                  <a:srgbClr val="8E826A"/>
                </a:solidFill>
                <a:latin typeface="Microsoft YaHei UI" pitchFamily="34" charset="0"/>
                <a:ea typeface="Microsoft YaHei" pitchFamily="34" charset="-122"/>
                <a:cs typeface="Microsoft YaHei UI" pitchFamily="34" charset="-120"/>
              </a:rPr>
              <a:t>Apollo and Chang</a:t>
            </a:r>
            <a:pPr algn="l" indent="0" marL="0">
              <a:buNone/>
            </a:pPr>
            <a:r>
              <a:rPr lang="en-US" sz="90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8E826A"/>
                </a:solidFill>
                <a:latin typeface="Microsoft YaHei UI" pitchFamily="34" charset="0"/>
                <a:ea typeface="Microsoft YaHei" pitchFamily="34" charset="-122"/>
                <a:cs typeface="Microsoft YaHei UI" pitchFamily="34" charset="-120"/>
              </a:rPr>
              <a:t>e-5 basalts</a:t>
            </a:r>
            <a:endParaRPr lang="en-US" sz="9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6134100" y="4947452"/>
            <a:ext cx="6057900" cy="125730"/>
          </a:xfrm>
          <a:prstGeom prst="rect">
            <a:avLst/>
          </a:prstGeom>
          <a:noFill/>
          <a:ln/>
        </p:spPr>
        <p:txBody>
          <a:bodyPr wrap="none" lIns="0" tIns="0" rIns="0" bIns="0" rtlCol="0" anchor="t"/>
          <a:lstStyle/>
          <a:p>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x</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y</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g</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f</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u</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g</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c</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y</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Δ</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f</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b="1" dirty="0">
                <a:solidFill>
                  <a:srgbClr val="BE7A28"/>
                </a:solidFill>
                <a:latin typeface="Microsoft YaHei UI" pitchFamily="34" charset="0"/>
                <a:ea typeface="Microsoft YaHei" pitchFamily="34" charset="-122"/>
                <a:cs typeface="Microsoft YaHei UI" pitchFamily="34" charset="-120"/>
              </a:rPr>
              <a:t>e</a:t>
            </a:r>
            <a:endParaRPr lang="en-US" sz="825" dirty="0">
              <a:latin typeface="Microsoft YaHei UI" pitchFamily="34" charset="0"/>
              <a:ea typeface="Microsoft YaHei" pitchFamily="34" charset="-122"/>
              <a:cs typeface="Microsoft YaHei UI" pitchFamily="34" charset="-120"/>
            </a:endParaRPr>
          </a:p>
        </p:txBody>
      </p:sp>
      <p:sp>
        <p:nvSpPr>
          <p:cNvPr id="32" name="Text 30"/>
          <p:cNvSpPr/>
          <p:nvPr/>
        </p:nvSpPr>
        <p:spPr>
          <a:xfrm>
            <a:off x="6134100" y="5174343"/>
            <a:ext cx="6057900" cy="411480"/>
          </a:xfrm>
          <a:prstGeom prst="rect">
            <a:avLst/>
          </a:prstGeom>
          <a:noFill/>
          <a:ln/>
        </p:spPr>
        <p:txBody>
          <a:bodyPr wrap="none" lIns="0" tIns="0" rIns="0" bIns="0" rtlCol="0" anchor="t"/>
          <a:lstStyle/>
          <a:p>
            <a:pPr algn="l" indent="0" marL="0">
              <a:buNone/>
            </a:pPr>
            <a:r>
              <a:rPr lang="en-US" sz="2700" dirty="0">
                <a:solidFill>
                  <a:srgbClr val="BE7A28"/>
                </a:solidFill>
                <a:latin typeface="Times New Roman" pitchFamily="34" charset="0"/>
                <a:ea typeface="SimSun" pitchFamily="34" charset="-122"/>
                <a:cs typeface="Times New Roman" pitchFamily="34" charset="-120"/>
              </a:rPr>
              <a:t>−1.93 ± 0.58</a:t>
            </a:r>
            <a:endParaRPr lang="en-US" sz="2700" dirty="0">
              <a:latin typeface="Times New Roman" pitchFamily="34" charset="0"/>
              <a:ea typeface="SimSun" pitchFamily="34" charset="-122"/>
              <a:cs typeface="Times New Roman" pitchFamily="34" charset="-120"/>
            </a:endParaRPr>
          </a:p>
        </p:txBody>
      </p:sp>
      <p:sp>
        <p:nvSpPr>
          <p:cNvPr id="33" name="Text 31"/>
          <p:cNvSpPr/>
          <p:nvPr/>
        </p:nvSpPr>
        <p:spPr>
          <a:xfrm>
            <a:off x="8991600" y="5328814"/>
            <a:ext cx="3200400" cy="137160"/>
          </a:xfrm>
          <a:prstGeom prst="rect">
            <a:avLst/>
          </a:prstGeom>
          <a:noFill/>
          <a:ln/>
        </p:spPr>
        <p:txBody>
          <a:bodyPr wrap="none" lIns="0" tIns="0" rIns="0" bIns="0" rtlCol="0" anchor="t"/>
          <a:lstStyle/>
          <a:p>
            <a:pPr algn="l" indent="0" marL="0">
              <a:buNone/>
            </a:pPr>
            <a:r>
              <a:rPr lang="en-US" sz="900" dirty="0">
                <a:solidFill>
                  <a:srgbClr val="8E826A"/>
                </a:solidFill>
                <a:latin typeface="Microsoft YaHei UI" pitchFamily="34" charset="0"/>
                <a:ea typeface="Microsoft YaHei" pitchFamily="34" charset="-122"/>
                <a:cs typeface="Microsoft YaHei UI" pitchFamily="34" charset="-120"/>
              </a:rPr>
              <a:t>Chang</a:t>
            </a:r>
            <a:pPr algn="l" indent="0" marL="0">
              <a:buNone/>
            </a:pPr>
            <a:r>
              <a:rPr lang="en-US" sz="90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8E826A"/>
                </a:solidFill>
                <a:latin typeface="Microsoft YaHei UI" pitchFamily="34" charset="0"/>
                <a:ea typeface="Microsoft YaHei" pitchFamily="34" charset="-122"/>
                <a:cs typeface="Microsoft YaHei UI" pitchFamily="34" charset="-120"/>
              </a:rPr>
              <a:t>e-6, 23 basalt fragments</a:t>
            </a:r>
            <a:endParaRPr lang="en-US" sz="9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609600" y="5709814"/>
            <a:ext cx="115824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“More reduced” means less oxygen was available when the magma formed</a:t>
            </a:r>
            <a:endParaRPr lang="en-US" sz="900" dirty="0">
              <a:latin typeface="Microsoft YaHei UI" pitchFamily="34" charset="0"/>
              <a:ea typeface="Microsoft YaHei" pitchFamily="34" charset="-122"/>
              <a:cs typeface="Microsoft YaHei UI" pitchFamily="34" charset="-120"/>
            </a:endParaRPr>
          </a:p>
        </p:txBody>
      </p:sp>
      <p:sp>
        <p:nvSpPr>
          <p:cNvPr id="35" name="Text 33"/>
          <p:cNvSpPr/>
          <p:nvPr/>
        </p:nvSpPr>
        <p:spPr>
          <a:xfrm>
            <a:off x="609600" y="603294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He et al. (Nature, 2025), Zhang et al. (Nature Communications, 2025), Hu et al. (Nature, 2021)</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svg2pptx-gradient-s0012-0000"/>
          <p:cNvSpPr/>
          <p:nvPr/>
        </p:nvSpPr>
        <p:spPr>
          <a:xfrm>
            <a:off x="5143500" y="190500"/>
            <a:ext cx="6858000" cy="6858000"/>
          </a:xfrm>
          <a:prstGeom prst="ellipse">
            <a:avLst/>
          </a:prstGeom>
          <a:gradFill rotWithShape="1">
            <a:gsLst>
              <a:gs pos="0">
                <a:srgbClr val="E7D0AC">
                  <a:alpha val="16000"/>
                </a:srgbClr>
              </a:gs>
              <a:gs pos="70711">
                <a:srgbClr val="E7D0AC">
                  <a:alpha val="0"/>
                </a:srgbClr>
              </a:gs>
              <a:gs pos="100000">
                <a:srgbClr val="E7D0AC">
                  <a:alpha val="0"/>
                </a:srgbClr>
              </a:gs>
            </a:gsLst>
            <a:path path="circle">
              <a:fillToRect l="50000" t="50000" r="50000" b="50000"/>
            </a:path>
          </a:gradFill>
          <a:ln/>
        </p:spPr>
      </p:sp>
      <p:sp>
        <p:nvSpPr>
          <p:cNvPr id="4" name="Text 2"/>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3</a:t>
            </a:r>
            <a:endParaRPr lang="en-US" sz="825" dirty="0">
              <a:latin typeface="Microsoft YaHei UI" pitchFamily="34" charset="0"/>
              <a:ea typeface="Microsoft YaHei" pitchFamily="34" charset="-122"/>
              <a:cs typeface="Microsoft YaHei UI" pitchFamily="34" charset="-120"/>
            </a:endParaRPr>
          </a:p>
        </p:txBody>
      </p:sp>
      <p:sp>
        <p:nvSpPr>
          <p:cNvPr id="5" name="Shape 3"/>
          <p:cNvSpPr/>
          <p:nvPr/>
        </p:nvSpPr>
        <p:spPr>
          <a:xfrm>
            <a:off x="609600" y="547688"/>
            <a:ext cx="10972800" cy="9525"/>
          </a:xfrm>
          <a:prstGeom prst="rect">
            <a:avLst/>
          </a:prstGeom>
          <a:solidFill>
            <a:srgbClr val="403628"/>
          </a:solidFill>
          <a:ln/>
        </p:spPr>
      </p:sp>
      <p:sp>
        <p:nvSpPr>
          <p:cNvPr id="6" name="Text 4"/>
          <p:cNvSpPr/>
          <p:nvPr/>
        </p:nvSpPr>
        <p:spPr>
          <a:xfrm>
            <a:off x="609600" y="2414887"/>
            <a:ext cx="11582400" cy="160020"/>
          </a:xfrm>
          <a:prstGeom prst="rect">
            <a:avLst/>
          </a:prstGeom>
          <a:noFill/>
          <a:ln/>
        </p:spPr>
        <p:txBody>
          <a:bodyPr wrap="none" lIns="0" tIns="0" rIns="0" bIns="0" rtlCol="0" anchor="t"/>
          <a:lstStyle/>
          <a:p>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1050" spc="188"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1050" dirty="0">
                <a:solidFill>
                  <a:srgbClr val="BE7A28"/>
                </a:solidFill>
                <a:latin typeface="Microsoft YaHei UI" pitchFamily="34" charset="0"/>
                <a:ea typeface="Microsoft YaHei" pitchFamily="34" charset="-122"/>
                <a:cs typeface="Microsoft YaHei UI" pitchFamily="34" charset="-120"/>
              </a:rPr>
              <a:t>3</a:t>
            </a:r>
            <a:endParaRPr lang="en-US" sz="1050" dirty="0">
              <a:latin typeface="Microsoft YaHei UI" pitchFamily="34" charset="0"/>
              <a:ea typeface="Microsoft YaHei" pitchFamily="34" charset="-122"/>
              <a:cs typeface="Microsoft YaHei UI" pitchFamily="34" charset="-120"/>
            </a:endParaRPr>
          </a:p>
        </p:txBody>
      </p:sp>
      <p:sp>
        <p:nvSpPr>
          <p:cNvPr id="7" name="Text 5"/>
          <p:cNvSpPr/>
          <p:nvPr/>
        </p:nvSpPr>
        <p:spPr>
          <a:xfrm>
            <a:off x="609600" y="2859088"/>
            <a:ext cx="11582400" cy="720090"/>
          </a:xfrm>
          <a:prstGeom prst="rect">
            <a:avLst/>
          </a:prstGeom>
          <a:noFill/>
          <a:ln/>
        </p:spPr>
        <p:txBody>
          <a:bodyPr wrap="none" lIns="0" tIns="0" rIns="0" bIns="0" rtlCol="0" anchor="t"/>
          <a:lstStyle/>
          <a:p>
            <a:pPr algn="l" indent="0" marL="0">
              <a:buNone/>
            </a:pPr>
            <a:r>
              <a:rPr lang="en-US" sz="4725" dirty="0">
                <a:solidFill>
                  <a:srgbClr val="F4ECD8"/>
                </a:solidFill>
                <a:latin typeface="Times New Roman" pitchFamily="34" charset="0"/>
                <a:ea typeface="SimSun" pitchFamily="34" charset="-122"/>
                <a:cs typeface="Times New Roman" pitchFamily="34" charset="-120"/>
              </a:rPr>
              <a:t>Where the soil went, and what is left to ask</a:t>
            </a:r>
            <a:endParaRPr lang="en-US" sz="4725" dirty="0">
              <a:latin typeface="Times New Roman" pitchFamily="34" charset="0"/>
              <a:ea typeface="SimSun" pitchFamily="34" charset="-122"/>
              <a:cs typeface="Times New Roman" pitchFamily="34" charset="-120"/>
            </a:endParaRPr>
          </a:p>
        </p:txBody>
      </p:sp>
      <p:sp>
        <p:nvSpPr>
          <p:cNvPr id="8" name="Shape 6"/>
          <p:cNvSpPr/>
          <p:nvPr/>
        </p:nvSpPr>
        <p:spPr>
          <a:xfrm>
            <a:off x="609600" y="3955733"/>
            <a:ext cx="1143000" cy="13335"/>
          </a:xfrm>
          <a:prstGeom prst="rect">
            <a:avLst/>
          </a:prstGeom>
          <a:solidFill>
            <a:srgbClr val="BE7A28"/>
          </a:solidFill>
          <a:ln/>
        </p:spPr>
      </p:sp>
      <p:sp>
        <p:nvSpPr>
          <p:cNvPr id="9" name="Text 7"/>
          <p:cNvSpPr/>
          <p:nvPr/>
        </p:nvSpPr>
        <p:spPr>
          <a:xfrm>
            <a:off x="609600" y="4196785"/>
            <a:ext cx="11582400" cy="182880"/>
          </a:xfrm>
          <a:prstGeom prst="rect">
            <a:avLst/>
          </a:prstGeom>
          <a:noFill/>
          <a:ln/>
        </p:spPr>
        <p:txBody>
          <a:bodyPr wrap="none" lIns="0" tIns="0" rIns="0" bIns="0" rtlCol="0" anchor="t"/>
          <a:lstStyle/>
          <a:p>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W</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h</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r</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i</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w</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W</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h</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w</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e</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d</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k</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n</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w</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W</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h</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a</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t</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l</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k</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 </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f</a:t>
            </a:r>
            <a:pPr algn="l" indent="0" marL="0">
              <a:buNone/>
            </a:pPr>
            <a:r>
              <a:rPr lang="en-US" sz="1200" spc="38" kern="0" dirty="0">
                <a:solidFill>
                  <a:srgbClr val="C2B394"/>
                </a:solidFill>
                <a:latin typeface="Microsoft YaHei UI" pitchFamily="34" charset="0"/>
                <a:ea typeface="Microsoft YaHei" pitchFamily="34" charset="-122"/>
                <a:cs typeface="Microsoft YaHei UI" pitchFamily="34" charset="-120"/>
              </a:rPr>
              <a:t>o</a:t>
            </a:r>
            <a:pPr algn="l" indent="0" marL="0">
              <a:buNone/>
            </a:pPr>
            <a:r>
              <a:rPr lang="en-US" sz="1200" dirty="0">
                <a:solidFill>
                  <a:srgbClr val="C2B394"/>
                </a:solidFill>
                <a:latin typeface="Microsoft YaHei UI" pitchFamily="34" charset="0"/>
                <a:ea typeface="Microsoft YaHei" pitchFamily="34" charset="-122"/>
                <a:cs typeface="Microsoft YaHei UI" pitchFamily="34" charset="-120"/>
              </a:rPr>
              <a:t>r</a:t>
            </a:r>
            <a:endParaRPr lang="en-US" sz="1200" dirty="0">
              <a:latin typeface="Microsoft YaHei UI" pitchFamily="34" charset="0"/>
              <a:ea typeface="Microsoft YaHei" pitchFamily="34" charset="-122"/>
              <a:cs typeface="Microsoft YaHei UI" pitchFamily="34" charset="-120"/>
            </a:endParaRPr>
          </a:p>
        </p:txBody>
      </p:sp>
      <p:sp>
        <p:nvSpPr>
          <p:cNvPr id="10" name="Shape 8"/>
          <p:cNvSpPr/>
          <p:nvPr/>
        </p:nvSpPr>
        <p:spPr>
          <a:xfrm>
            <a:off x="11015663" y="6405563"/>
            <a:ext cx="561975" cy="257175"/>
          </a:xfrm>
          <a:prstGeom prst="rect">
            <a:avLst/>
          </a:prstGeom>
          <a:noFill/>
          <a:ln w="9525">
            <a:solidFill>
              <a:srgbClr val="403628"/>
            </a:solidFill>
            <a:prstDash val="solid"/>
          </a:ln>
        </p:spPr>
      </p:sp>
      <p:sp>
        <p:nvSpPr>
          <p:cNvPr id="11" name="pptwise-slidenum-s0012"/>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13</a:t>
            </a:fld>
            <a:endParaRPr lang="en-US" sz="105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3</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p</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n</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13"/>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14</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2020 to 2026: two missions, a run of papers</a:t>
            </a:r>
            <a:endParaRPr lang="en-US" sz="2400" dirty="0">
              <a:latin typeface="Times New Roman" pitchFamily="34" charset="0"/>
              <a:ea typeface="SimSun" pitchFamily="34" charset="-122"/>
              <a:cs typeface="Times New Roman" pitchFamily="34" charset="-120"/>
            </a:endParaRPr>
          </a:p>
        </p:txBody>
      </p:sp>
      <p:sp>
        <p:nvSpPr>
          <p:cNvPr id="9" name="Shape 7"/>
          <p:cNvSpPr/>
          <p:nvPr/>
        </p:nvSpPr>
        <p:spPr>
          <a:xfrm>
            <a:off x="723900" y="3613785"/>
            <a:ext cx="10744200" cy="11430"/>
          </a:xfrm>
          <a:prstGeom prst="rect">
            <a:avLst/>
          </a:prstGeom>
          <a:solidFill>
            <a:srgbClr val="C2B394"/>
          </a:solidFill>
          <a:ln/>
        </p:spPr>
      </p:sp>
      <p:sp>
        <p:nvSpPr>
          <p:cNvPr id="10" name="Shape 8"/>
          <p:cNvSpPr/>
          <p:nvPr/>
        </p:nvSpPr>
        <p:spPr>
          <a:xfrm>
            <a:off x="1071562" y="3562350"/>
            <a:ext cx="9525" cy="114300"/>
          </a:xfrm>
          <a:prstGeom prst="rect">
            <a:avLst/>
          </a:prstGeom>
          <a:solidFill>
            <a:srgbClr val="C2B394"/>
          </a:solidFill>
          <a:ln/>
        </p:spPr>
      </p:sp>
      <p:sp>
        <p:nvSpPr>
          <p:cNvPr id="11" name="Text 9"/>
          <p:cNvSpPr/>
          <p:nvPr/>
        </p:nvSpPr>
        <p:spPr>
          <a:xfrm>
            <a:off x="0" y="3747302"/>
            <a:ext cx="2152650"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2021</a:t>
            </a:r>
            <a:endParaRPr lang="en-US" sz="82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3014662" y="3562350"/>
            <a:ext cx="9525" cy="114300"/>
          </a:xfrm>
          <a:prstGeom prst="rect">
            <a:avLst/>
          </a:prstGeom>
          <a:solidFill>
            <a:srgbClr val="C2B394"/>
          </a:solidFill>
          <a:ln/>
        </p:spPr>
      </p:sp>
      <p:sp>
        <p:nvSpPr>
          <p:cNvPr id="13" name="Text 11"/>
          <p:cNvSpPr/>
          <p:nvPr/>
        </p:nvSpPr>
        <p:spPr>
          <a:xfrm>
            <a:off x="0" y="3747302"/>
            <a:ext cx="6038850"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2022</a:t>
            </a:r>
            <a:endParaRPr lang="en-US" sz="82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4957762" y="3562350"/>
            <a:ext cx="9525" cy="114300"/>
          </a:xfrm>
          <a:prstGeom prst="rect">
            <a:avLst/>
          </a:prstGeom>
          <a:solidFill>
            <a:srgbClr val="C2B394"/>
          </a:solidFill>
          <a:ln/>
        </p:spPr>
      </p:sp>
      <p:sp>
        <p:nvSpPr>
          <p:cNvPr id="15" name="Text 13"/>
          <p:cNvSpPr/>
          <p:nvPr/>
        </p:nvSpPr>
        <p:spPr>
          <a:xfrm>
            <a:off x="0" y="3747302"/>
            <a:ext cx="9925050"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2023</a:t>
            </a:r>
            <a:endParaRPr lang="en-US" sz="825" dirty="0">
              <a:latin typeface="Microsoft YaHei UI" pitchFamily="34" charset="0"/>
              <a:ea typeface="Microsoft YaHei" pitchFamily="34" charset="-122"/>
              <a:cs typeface="Microsoft YaHei UI" pitchFamily="34" charset="-120"/>
            </a:endParaRPr>
          </a:p>
        </p:txBody>
      </p:sp>
      <p:sp>
        <p:nvSpPr>
          <p:cNvPr id="16" name="Shape 14"/>
          <p:cNvSpPr/>
          <p:nvPr/>
        </p:nvSpPr>
        <p:spPr>
          <a:xfrm>
            <a:off x="6900862" y="3562350"/>
            <a:ext cx="9525" cy="114300"/>
          </a:xfrm>
          <a:prstGeom prst="rect">
            <a:avLst/>
          </a:prstGeom>
          <a:solidFill>
            <a:srgbClr val="C2B394"/>
          </a:solidFill>
          <a:ln/>
        </p:spPr>
      </p:sp>
      <p:sp>
        <p:nvSpPr>
          <p:cNvPr id="17" name="Text 15"/>
          <p:cNvSpPr/>
          <p:nvPr/>
        </p:nvSpPr>
        <p:spPr>
          <a:xfrm>
            <a:off x="1619250" y="3747302"/>
            <a:ext cx="10572750"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2024</a:t>
            </a:r>
            <a:endParaRPr lang="en-US" sz="825" dirty="0">
              <a:latin typeface="Microsoft YaHei UI" pitchFamily="34" charset="0"/>
              <a:ea typeface="Microsoft YaHei" pitchFamily="34" charset="-122"/>
              <a:cs typeface="Microsoft YaHei UI" pitchFamily="34" charset="-120"/>
            </a:endParaRPr>
          </a:p>
        </p:txBody>
      </p:sp>
      <p:sp>
        <p:nvSpPr>
          <p:cNvPr id="18" name="Shape 16"/>
          <p:cNvSpPr/>
          <p:nvPr/>
        </p:nvSpPr>
        <p:spPr>
          <a:xfrm>
            <a:off x="8843962" y="3562350"/>
            <a:ext cx="9525" cy="114300"/>
          </a:xfrm>
          <a:prstGeom prst="rect">
            <a:avLst/>
          </a:prstGeom>
          <a:solidFill>
            <a:srgbClr val="C2B394"/>
          </a:solidFill>
          <a:ln/>
        </p:spPr>
      </p:sp>
      <p:sp>
        <p:nvSpPr>
          <p:cNvPr id="19" name="Text 17"/>
          <p:cNvSpPr/>
          <p:nvPr/>
        </p:nvSpPr>
        <p:spPr>
          <a:xfrm>
            <a:off x="5505450" y="3747302"/>
            <a:ext cx="6686550"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2025</a:t>
            </a:r>
            <a:endParaRPr lang="en-US" sz="82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10787062" y="3562350"/>
            <a:ext cx="9525" cy="114300"/>
          </a:xfrm>
          <a:prstGeom prst="rect">
            <a:avLst/>
          </a:prstGeom>
          <a:solidFill>
            <a:srgbClr val="C2B394"/>
          </a:solidFill>
          <a:ln/>
        </p:spPr>
      </p:sp>
      <p:sp>
        <p:nvSpPr>
          <p:cNvPr id="21" name="Text 19"/>
          <p:cNvSpPr/>
          <p:nvPr/>
        </p:nvSpPr>
        <p:spPr>
          <a:xfrm>
            <a:off x="9391650" y="3747302"/>
            <a:ext cx="2800350" cy="125730"/>
          </a:xfrm>
          <a:prstGeom prst="rect">
            <a:avLst/>
          </a:prstGeom>
          <a:noFill/>
          <a:ln/>
        </p:spPr>
        <p:txBody>
          <a:bodyPr wrap="none" lIns="0" tIns="0" rIns="0" bIns="0" rtlCol="0" anchor="t"/>
          <a:lstStyle/>
          <a:p>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2026</a:t>
            </a:r>
            <a:endParaRPr lang="en-US" sz="825" dirty="0">
              <a:latin typeface="Microsoft YaHei UI" pitchFamily="34" charset="0"/>
              <a:ea typeface="Microsoft YaHei" pitchFamily="34" charset="-122"/>
              <a:cs typeface="Microsoft YaHei UI" pitchFamily="34" charset="-120"/>
            </a:endParaRPr>
          </a:p>
        </p:txBody>
      </p:sp>
      <p:sp>
        <p:nvSpPr>
          <p:cNvPr id="22" name="Shape 20"/>
          <p:cNvSpPr/>
          <p:nvPr/>
        </p:nvSpPr>
        <p:spPr>
          <a:xfrm>
            <a:off x="909638" y="2895600"/>
            <a:ext cx="9525" cy="495300"/>
          </a:xfrm>
          <a:prstGeom prst="rect">
            <a:avLst/>
          </a:prstGeom>
          <a:solidFill>
            <a:srgbClr val="403628"/>
          </a:solidFill>
          <a:ln/>
        </p:spPr>
      </p:sp>
      <p:sp>
        <p:nvSpPr>
          <p:cNvPr id="23" name="Shape 21"/>
          <p:cNvSpPr/>
          <p:nvPr/>
        </p:nvSpPr>
        <p:spPr>
          <a:xfrm>
            <a:off x="800100" y="3505200"/>
            <a:ext cx="228600" cy="228600"/>
          </a:xfrm>
          <a:prstGeom prst="ellipse">
            <a:avLst/>
          </a:prstGeom>
          <a:solidFill>
            <a:srgbClr val="BE7A28"/>
          </a:solidFill>
          <a:ln/>
        </p:spPr>
      </p:sp>
      <p:sp>
        <p:nvSpPr>
          <p:cNvPr id="24" name="Shape 22"/>
          <p:cNvSpPr/>
          <p:nvPr/>
        </p:nvSpPr>
        <p:spPr>
          <a:xfrm>
            <a:off x="704850" y="3409950"/>
            <a:ext cx="419100" cy="419100"/>
          </a:xfrm>
          <a:prstGeom prst="ellipse">
            <a:avLst/>
          </a:prstGeom>
          <a:noFill/>
          <a:ln w="9525">
            <a:solidFill>
              <a:srgbClr val="BE7A28">
                <a:alpha val="60000"/>
              </a:srgbClr>
            </a:solidFill>
            <a:prstDash val="solid"/>
          </a:ln>
        </p:spPr>
      </p:sp>
      <p:sp>
        <p:nvSpPr>
          <p:cNvPr id="25" name="Text 23"/>
          <p:cNvSpPr/>
          <p:nvPr/>
        </p:nvSpPr>
        <p:spPr>
          <a:xfrm>
            <a:off x="0" y="2270927"/>
            <a:ext cx="1828800" cy="125730"/>
          </a:xfrm>
          <a:prstGeom prst="rect">
            <a:avLst/>
          </a:prstGeom>
          <a:noFill/>
          <a:ln/>
        </p:spPr>
        <p:txBody>
          <a:bodyPr wrap="none" lIns="0" tIns="0" rIns="0" bIns="0" rtlCol="0" anchor="t"/>
          <a:lstStyle/>
          <a:p>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1</a:t>
            </a:r>
            <a:pPr algn="ctr" indent="0" marL="0">
              <a:buNone/>
            </a:pPr>
            <a:r>
              <a:rPr lang="en-US" sz="825" dirty="0">
                <a:solidFill>
                  <a:srgbClr val="BE7A28"/>
                </a:solidFill>
                <a:latin typeface="Microsoft YaHei UI" pitchFamily="34" charset="0"/>
                <a:ea typeface="Microsoft YaHei" pitchFamily="34" charset="-122"/>
                <a:cs typeface="Microsoft YaHei UI" pitchFamily="34" charset="-120"/>
              </a:rPr>
              <a:t>2</a:t>
            </a:r>
            <a:endParaRPr lang="en-US" sz="825" dirty="0">
              <a:latin typeface="Microsoft YaHei UI" pitchFamily="34" charset="0"/>
              <a:ea typeface="Microsoft YaHei" pitchFamily="34" charset="-122"/>
              <a:cs typeface="Microsoft YaHei UI" pitchFamily="34" charset="-120"/>
            </a:endParaRPr>
          </a:p>
        </p:txBody>
      </p:sp>
      <p:sp>
        <p:nvSpPr>
          <p:cNvPr id="26" name="Text 24"/>
          <p:cNvSpPr/>
          <p:nvPr/>
        </p:nvSpPr>
        <p:spPr>
          <a:xfrm>
            <a:off x="0" y="2453821"/>
            <a:ext cx="1828800" cy="205740"/>
          </a:xfrm>
          <a:prstGeom prst="rect">
            <a:avLst/>
          </a:prstGeom>
          <a:noFill/>
          <a:ln/>
        </p:spPr>
        <p:txBody>
          <a:bodyPr wrap="none" lIns="0" tIns="0" rIns="0" bIns="0" rtlCol="0" anchor="t"/>
          <a:lstStyle/>
          <a:p>
            <a:pPr algn="ctr" indent="0" marL="0">
              <a:buNone/>
            </a:pPr>
            <a:r>
              <a:rPr lang="en-US" sz="1350" dirty="0">
                <a:solidFill>
                  <a:srgbClr val="DC9F57"/>
                </a:solidFill>
                <a:latin typeface="Times New Roman" pitchFamily="34" charset="0"/>
                <a:ea typeface="SimSun" pitchFamily="34" charset="-122"/>
                <a:cs typeface="Times New Roman" pitchFamily="34" charset="-120"/>
              </a:rPr>
              <a:t>Chang</a:t>
            </a:r>
            <a:pPr algn="ctr" indent="0" marL="0">
              <a:buNone/>
            </a:pPr>
            <a:r>
              <a:rPr lang="en-US" sz="1350" dirty="0">
                <a:solidFill>
                  <a:srgbClr val="DC9F57"/>
                </a:solidFill>
                <a:latin typeface="Times New Roman" pitchFamily="34" charset="0"/>
                <a:ea typeface="SimSun" pitchFamily="34" charset="-122"/>
                <a:cs typeface="Times New Roman" pitchFamily="34" charset="-120"/>
              </a:rPr>
              <a:t>'</a:t>
            </a:r>
            <a:pPr algn="ctr" indent="0" marL="0">
              <a:buNone/>
            </a:pPr>
            <a:r>
              <a:rPr lang="en-US" sz="1350" dirty="0">
                <a:solidFill>
                  <a:srgbClr val="DC9F57"/>
                </a:solidFill>
                <a:latin typeface="Times New Roman" pitchFamily="34" charset="0"/>
                <a:ea typeface="SimSun" pitchFamily="34" charset="-122"/>
                <a:cs typeface="Times New Roman" pitchFamily="34" charset="-120"/>
              </a:rPr>
              <a:t>e-5 returns</a:t>
            </a:r>
            <a:endParaRPr lang="en-US" sz="1350" dirty="0">
              <a:latin typeface="Times New Roman" pitchFamily="34" charset="0"/>
              <a:ea typeface="SimSun" pitchFamily="34" charset="-122"/>
              <a:cs typeface="Times New Roman" pitchFamily="34" charset="-120"/>
            </a:endParaRPr>
          </a:p>
        </p:txBody>
      </p:sp>
      <p:sp>
        <p:nvSpPr>
          <p:cNvPr id="27" name="Text 25"/>
          <p:cNvSpPr/>
          <p:nvPr/>
        </p:nvSpPr>
        <p:spPr>
          <a:xfrm>
            <a:off x="0" y="2709077"/>
            <a:ext cx="1828800" cy="125730"/>
          </a:xfrm>
          <a:prstGeom prst="rect">
            <a:avLst/>
          </a:prstGeom>
          <a:noFill/>
          <a:ln/>
        </p:spPr>
        <p:txBody>
          <a:bodyPr wrap="none" lIns="0" tIns="0" rIns="0" bIns="0" rtlCol="0" anchor="t"/>
          <a:lstStyle/>
          <a:p>
            <a:pPr algn="ctr" indent="0" marL="0">
              <a:buNone/>
            </a:pPr>
            <a:r>
              <a:rPr lang="en-US" sz="825" dirty="0">
                <a:solidFill>
                  <a:srgbClr val="C2B394"/>
                </a:solidFill>
                <a:latin typeface="Microsoft YaHei UI" pitchFamily="34" charset="0"/>
                <a:ea typeface="Microsoft YaHei" pitchFamily="34" charset="-122"/>
                <a:cs typeface="Microsoft YaHei UI" pitchFamily="34" charset="-120"/>
              </a:rPr>
              <a:t>About 1,731 g</a:t>
            </a:r>
            <a:endParaRPr lang="en-US" sz="825" dirty="0">
              <a:latin typeface="Microsoft YaHei UI" pitchFamily="34" charset="0"/>
              <a:ea typeface="Microsoft YaHei" pitchFamily="34" charset="-122"/>
              <a:cs typeface="Microsoft YaHei UI" pitchFamily="34" charset="-120"/>
            </a:endParaRPr>
          </a:p>
        </p:txBody>
      </p:sp>
      <p:sp>
        <p:nvSpPr>
          <p:cNvPr id="28" name="Shape 26"/>
          <p:cNvSpPr/>
          <p:nvPr/>
        </p:nvSpPr>
        <p:spPr>
          <a:xfrm>
            <a:off x="2528887" y="3848100"/>
            <a:ext cx="9525" cy="266700"/>
          </a:xfrm>
          <a:prstGeom prst="rect">
            <a:avLst/>
          </a:prstGeom>
          <a:solidFill>
            <a:srgbClr val="403628"/>
          </a:solidFill>
          <a:ln/>
        </p:spPr>
      </p:sp>
      <p:sp>
        <p:nvSpPr>
          <p:cNvPr id="29" name="Shape 27"/>
          <p:cNvSpPr/>
          <p:nvPr/>
        </p:nvSpPr>
        <p:spPr>
          <a:xfrm>
            <a:off x="2486025" y="3571875"/>
            <a:ext cx="95250" cy="95250"/>
          </a:xfrm>
          <a:prstGeom prst="ellipse">
            <a:avLst/>
          </a:prstGeom>
          <a:solidFill>
            <a:srgbClr val="F4ECD8"/>
          </a:solidFill>
          <a:ln/>
        </p:spPr>
      </p:sp>
      <p:sp>
        <p:nvSpPr>
          <p:cNvPr id="30" name="Text 28"/>
          <p:cNvSpPr/>
          <p:nvPr/>
        </p:nvSpPr>
        <p:spPr>
          <a:xfrm>
            <a:off x="0" y="4175927"/>
            <a:ext cx="5067300" cy="125730"/>
          </a:xfrm>
          <a:prstGeom prst="rect">
            <a:avLst/>
          </a:prstGeom>
          <a:noFill/>
          <a:ln/>
        </p:spPr>
        <p:txBody>
          <a:bodyPr wrap="none" lIns="0" tIns="0" rIns="0" bIns="0" rtlCol="0" anchor="t"/>
          <a:lstStyle/>
          <a:p>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1</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1</a:t>
            </a:r>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0</a:t>
            </a:r>
            <a:endParaRPr lang="en-US" sz="825" dirty="0">
              <a:latin typeface="Microsoft YaHei UI" pitchFamily="34" charset="0"/>
              <a:ea typeface="Microsoft YaHei" pitchFamily="34" charset="-122"/>
              <a:cs typeface="Microsoft YaHei UI" pitchFamily="34" charset="-120"/>
            </a:endParaRPr>
          </a:p>
        </p:txBody>
      </p:sp>
      <p:sp>
        <p:nvSpPr>
          <p:cNvPr id="31" name="Text 29"/>
          <p:cNvSpPr/>
          <p:nvPr/>
        </p:nvSpPr>
        <p:spPr>
          <a:xfrm>
            <a:off x="0" y="4377216"/>
            <a:ext cx="5067300" cy="182880"/>
          </a:xfrm>
          <a:prstGeom prst="rect">
            <a:avLst/>
          </a:prstGeom>
          <a:noFill/>
          <a:ln/>
        </p:spPr>
        <p:txBody>
          <a:bodyPr wrap="none" lIns="0" tIns="0" rIns="0" bIns="0" rtlCol="0" anchor="t"/>
          <a:lstStyle/>
          <a:p>
            <a:pPr algn="ctr" indent="0" marL="0">
              <a:buNone/>
            </a:pPr>
            <a:r>
              <a:rPr lang="en-US" sz="1200" dirty="0">
                <a:solidFill>
                  <a:srgbClr val="F4ECD8"/>
                </a:solidFill>
                <a:latin typeface="Times New Roman" pitchFamily="34" charset="0"/>
                <a:ea typeface="SimSun" pitchFamily="34" charset="-122"/>
                <a:cs typeface="Times New Roman" pitchFamily="34" charset="-120"/>
              </a:rPr>
              <a:t>Basalt ages</a:t>
            </a:r>
            <a:endParaRPr lang="en-US" sz="1200" dirty="0">
              <a:latin typeface="Times New Roman" pitchFamily="34" charset="0"/>
              <a:ea typeface="SimSun" pitchFamily="34" charset="-122"/>
              <a:cs typeface="Times New Roman" pitchFamily="34" charset="-120"/>
            </a:endParaRPr>
          </a:p>
        </p:txBody>
      </p:sp>
      <p:sp>
        <p:nvSpPr>
          <p:cNvPr id="32" name="Text 30"/>
          <p:cNvSpPr/>
          <p:nvPr/>
        </p:nvSpPr>
        <p:spPr>
          <a:xfrm>
            <a:off x="0" y="4614077"/>
            <a:ext cx="5067300" cy="125730"/>
          </a:xfrm>
          <a:prstGeom prst="rect">
            <a:avLst/>
          </a:prstGeom>
          <a:noFill/>
          <a:ln/>
        </p:spPr>
        <p:txBody>
          <a:bodyPr wrap="none" lIns="0" tIns="0" rIns="0" bIns="0" rtlCol="0" anchor="t"/>
          <a:lstStyle/>
          <a:p>
            <a:pPr algn="ctr" indent="0" marL="0">
              <a:buNone/>
            </a:pPr>
            <a:r>
              <a:rPr lang="en-US" sz="825" dirty="0">
                <a:solidFill>
                  <a:srgbClr val="C2B394"/>
                </a:solidFill>
                <a:latin typeface="Microsoft YaHei UI" pitchFamily="34" charset="0"/>
                <a:ea typeface="Microsoft YaHei" pitchFamily="34" charset="-122"/>
                <a:cs typeface="Microsoft YaHei UI" pitchFamily="34" charset="-120"/>
              </a:rPr>
              <a:t>Science, Nature</a:t>
            </a:r>
            <a:endParaRPr lang="en-US" sz="825" dirty="0">
              <a:latin typeface="Microsoft YaHei UI" pitchFamily="34" charset="0"/>
              <a:ea typeface="Microsoft YaHei" pitchFamily="34" charset="-122"/>
              <a:cs typeface="Microsoft YaHei UI" pitchFamily="34" charset="-120"/>
            </a:endParaRPr>
          </a:p>
        </p:txBody>
      </p:sp>
      <p:sp>
        <p:nvSpPr>
          <p:cNvPr id="33" name="Shape 31"/>
          <p:cNvSpPr/>
          <p:nvPr/>
        </p:nvSpPr>
        <p:spPr>
          <a:xfrm>
            <a:off x="4310063" y="2895600"/>
            <a:ext cx="9525" cy="495300"/>
          </a:xfrm>
          <a:prstGeom prst="rect">
            <a:avLst/>
          </a:prstGeom>
          <a:solidFill>
            <a:srgbClr val="403628"/>
          </a:solidFill>
          <a:ln/>
        </p:spPr>
      </p:sp>
      <p:sp>
        <p:nvSpPr>
          <p:cNvPr id="34" name="Shape 32"/>
          <p:cNvSpPr/>
          <p:nvPr/>
        </p:nvSpPr>
        <p:spPr>
          <a:xfrm>
            <a:off x="4267200" y="3571875"/>
            <a:ext cx="95250" cy="95250"/>
          </a:xfrm>
          <a:prstGeom prst="ellipse">
            <a:avLst/>
          </a:prstGeom>
          <a:solidFill>
            <a:srgbClr val="F4ECD8"/>
          </a:solidFill>
          <a:ln/>
        </p:spPr>
      </p:sp>
      <p:sp>
        <p:nvSpPr>
          <p:cNvPr id="35" name="Text 33"/>
          <p:cNvSpPr/>
          <p:nvPr/>
        </p:nvSpPr>
        <p:spPr>
          <a:xfrm>
            <a:off x="0" y="2270927"/>
            <a:ext cx="8629650" cy="125730"/>
          </a:xfrm>
          <a:prstGeom prst="rect">
            <a:avLst/>
          </a:prstGeom>
          <a:noFill/>
          <a:ln/>
        </p:spPr>
        <p:txBody>
          <a:bodyPr wrap="none" lIns="0" tIns="0" rIns="0" bIns="0" rtlCol="0" anchor="t"/>
          <a:lstStyle/>
          <a:p>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9</a:t>
            </a:r>
            <a:endParaRPr lang="en-US" sz="825" dirty="0">
              <a:latin typeface="Microsoft YaHei UI" pitchFamily="34" charset="0"/>
              <a:ea typeface="Microsoft YaHei" pitchFamily="34" charset="-122"/>
              <a:cs typeface="Microsoft YaHei UI" pitchFamily="34" charset="-120"/>
            </a:endParaRPr>
          </a:p>
        </p:txBody>
      </p:sp>
      <p:sp>
        <p:nvSpPr>
          <p:cNvPr id="36" name="Text 34"/>
          <p:cNvSpPr/>
          <p:nvPr/>
        </p:nvSpPr>
        <p:spPr>
          <a:xfrm>
            <a:off x="0" y="2472216"/>
            <a:ext cx="8629650" cy="182880"/>
          </a:xfrm>
          <a:prstGeom prst="rect">
            <a:avLst/>
          </a:prstGeom>
          <a:noFill/>
          <a:ln/>
        </p:spPr>
        <p:txBody>
          <a:bodyPr wrap="none" lIns="0" tIns="0" rIns="0" bIns="0" rtlCol="0" anchor="t"/>
          <a:lstStyle/>
          <a:p>
            <a:pPr algn="ctr" indent="0" marL="0">
              <a:buNone/>
            </a:pPr>
            <a:r>
              <a:rPr lang="en-US" sz="1200" dirty="0">
                <a:solidFill>
                  <a:srgbClr val="F4ECD8"/>
                </a:solidFill>
                <a:latin typeface="Times New Roman" pitchFamily="34" charset="0"/>
                <a:ea typeface="SimSun" pitchFamily="34" charset="-122"/>
                <a:cs typeface="Times New Roman" pitchFamily="34" charset="-120"/>
              </a:rPr>
              <a:t>Changesite</a:t>
            </a:r>
            <a:endParaRPr lang="en-US" sz="1200" dirty="0">
              <a:latin typeface="Times New Roman" pitchFamily="34" charset="0"/>
              <a:ea typeface="SimSun" pitchFamily="34" charset="-122"/>
              <a:cs typeface="Times New Roman" pitchFamily="34" charset="-120"/>
            </a:endParaRPr>
          </a:p>
        </p:txBody>
      </p:sp>
      <p:sp>
        <p:nvSpPr>
          <p:cNvPr id="37" name="Text 35"/>
          <p:cNvSpPr/>
          <p:nvPr/>
        </p:nvSpPr>
        <p:spPr>
          <a:xfrm>
            <a:off x="0" y="2709077"/>
            <a:ext cx="8629650" cy="125730"/>
          </a:xfrm>
          <a:prstGeom prst="rect">
            <a:avLst/>
          </a:prstGeom>
          <a:noFill/>
          <a:ln/>
        </p:spPr>
        <p:txBody>
          <a:bodyPr wrap="none" lIns="0" tIns="0" rIns="0" bIns="0" rtlCol="0" anchor="t"/>
          <a:lstStyle/>
          <a:p>
            <a:pPr algn="ctr" indent="0" marL="0">
              <a:buNone/>
            </a:pPr>
            <a:r>
              <a:rPr lang="en-US" sz="825" dirty="0">
                <a:solidFill>
                  <a:srgbClr val="C2B394"/>
                </a:solidFill>
                <a:latin typeface="Microsoft YaHei UI" pitchFamily="34" charset="0"/>
                <a:ea typeface="Microsoft YaHei" pitchFamily="34" charset="-122"/>
                <a:cs typeface="Microsoft YaHei UI" pitchFamily="34" charset="-120"/>
              </a:rPr>
              <a:t>A new mineral</a:t>
            </a:r>
            <a:endParaRPr lang="en-US" sz="825" dirty="0">
              <a:latin typeface="Microsoft YaHei UI" pitchFamily="34" charset="0"/>
              <a:ea typeface="Microsoft YaHei" pitchFamily="34" charset="-122"/>
              <a:cs typeface="Microsoft YaHei UI" pitchFamily="34" charset="-120"/>
            </a:endParaRPr>
          </a:p>
        </p:txBody>
      </p:sp>
      <p:sp>
        <p:nvSpPr>
          <p:cNvPr id="38" name="Shape 36"/>
          <p:cNvSpPr/>
          <p:nvPr/>
        </p:nvSpPr>
        <p:spPr>
          <a:xfrm>
            <a:off x="5281613" y="3848100"/>
            <a:ext cx="9525" cy="266700"/>
          </a:xfrm>
          <a:prstGeom prst="rect">
            <a:avLst/>
          </a:prstGeom>
          <a:solidFill>
            <a:srgbClr val="403628"/>
          </a:solidFill>
          <a:ln/>
        </p:spPr>
      </p:sp>
      <p:sp>
        <p:nvSpPr>
          <p:cNvPr id="39" name="Shape 37"/>
          <p:cNvSpPr/>
          <p:nvPr/>
        </p:nvSpPr>
        <p:spPr>
          <a:xfrm>
            <a:off x="5238750" y="3571875"/>
            <a:ext cx="95250" cy="95250"/>
          </a:xfrm>
          <a:prstGeom prst="ellipse">
            <a:avLst/>
          </a:prstGeom>
          <a:solidFill>
            <a:srgbClr val="F4ECD8"/>
          </a:solidFill>
          <a:ln/>
        </p:spPr>
      </p:sp>
      <p:sp>
        <p:nvSpPr>
          <p:cNvPr id="40" name="Text 38"/>
          <p:cNvSpPr/>
          <p:nvPr/>
        </p:nvSpPr>
        <p:spPr>
          <a:xfrm>
            <a:off x="0" y="4175927"/>
            <a:ext cx="10572750" cy="125730"/>
          </a:xfrm>
          <a:prstGeom prst="rect">
            <a:avLst/>
          </a:prstGeom>
          <a:noFill/>
          <a:ln/>
        </p:spPr>
        <p:txBody>
          <a:bodyPr wrap="none" lIns="0" tIns="0" rIns="0" bIns="0" rtlCol="0" anchor="t"/>
          <a:lstStyle/>
          <a:p>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3</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3</a:t>
            </a:r>
            <a:endParaRPr lang="en-US" sz="825" dirty="0">
              <a:latin typeface="Microsoft YaHei UI" pitchFamily="34" charset="0"/>
              <a:ea typeface="Microsoft YaHei" pitchFamily="34" charset="-122"/>
              <a:cs typeface="Microsoft YaHei UI" pitchFamily="34" charset="-120"/>
            </a:endParaRPr>
          </a:p>
        </p:txBody>
      </p:sp>
      <p:sp>
        <p:nvSpPr>
          <p:cNvPr id="41" name="Text 39"/>
          <p:cNvSpPr/>
          <p:nvPr/>
        </p:nvSpPr>
        <p:spPr>
          <a:xfrm>
            <a:off x="0" y="4377216"/>
            <a:ext cx="10572750" cy="182880"/>
          </a:xfrm>
          <a:prstGeom prst="rect">
            <a:avLst/>
          </a:prstGeom>
          <a:noFill/>
          <a:ln/>
        </p:spPr>
        <p:txBody>
          <a:bodyPr wrap="none" lIns="0" tIns="0" rIns="0" bIns="0" rtlCol="0" anchor="t"/>
          <a:lstStyle/>
          <a:p>
            <a:pPr algn="ctr" indent="0" marL="0">
              <a:buNone/>
            </a:pPr>
            <a:r>
              <a:rPr lang="en-US" sz="1200" dirty="0">
                <a:solidFill>
                  <a:srgbClr val="F4ECD8"/>
                </a:solidFill>
                <a:latin typeface="Times New Roman" pitchFamily="34" charset="0"/>
                <a:ea typeface="SimSun" pitchFamily="34" charset="-122"/>
                <a:cs typeface="Times New Roman" pitchFamily="34" charset="-120"/>
              </a:rPr>
              <a:t>Water in beads</a:t>
            </a:r>
            <a:endParaRPr lang="en-US" sz="1200" dirty="0">
              <a:latin typeface="Times New Roman" pitchFamily="34" charset="0"/>
              <a:ea typeface="SimSun" pitchFamily="34" charset="-122"/>
              <a:cs typeface="Times New Roman" pitchFamily="34" charset="-120"/>
            </a:endParaRPr>
          </a:p>
        </p:txBody>
      </p:sp>
      <p:sp>
        <p:nvSpPr>
          <p:cNvPr id="42" name="Text 40"/>
          <p:cNvSpPr/>
          <p:nvPr/>
        </p:nvSpPr>
        <p:spPr>
          <a:xfrm>
            <a:off x="0" y="4614077"/>
            <a:ext cx="10572750" cy="125730"/>
          </a:xfrm>
          <a:prstGeom prst="rect">
            <a:avLst/>
          </a:prstGeom>
          <a:noFill/>
          <a:ln/>
        </p:spPr>
        <p:txBody>
          <a:bodyPr wrap="none" lIns="0" tIns="0" rIns="0" bIns="0" rtlCol="0" anchor="t"/>
          <a:lstStyle/>
          <a:p>
            <a:pPr algn="ctr" indent="0" marL="0">
              <a:buNone/>
            </a:pPr>
            <a:r>
              <a:rPr lang="en-US" sz="825" dirty="0">
                <a:solidFill>
                  <a:srgbClr val="C2B394"/>
                </a:solidFill>
                <a:latin typeface="Microsoft YaHei UI" pitchFamily="34" charset="0"/>
                <a:ea typeface="Microsoft YaHei" pitchFamily="34" charset="-122"/>
                <a:cs typeface="Microsoft YaHei UI" pitchFamily="34" charset="-120"/>
              </a:rPr>
              <a:t>Nature Geoscience</a:t>
            </a:r>
            <a:endParaRPr lang="en-US" sz="825" dirty="0">
              <a:latin typeface="Microsoft YaHei UI" pitchFamily="34" charset="0"/>
              <a:ea typeface="Microsoft YaHei" pitchFamily="34" charset="-122"/>
              <a:cs typeface="Microsoft YaHei UI" pitchFamily="34" charset="-120"/>
            </a:endParaRPr>
          </a:p>
        </p:txBody>
      </p:sp>
      <p:sp>
        <p:nvSpPr>
          <p:cNvPr id="43" name="Shape 41"/>
          <p:cNvSpPr/>
          <p:nvPr/>
        </p:nvSpPr>
        <p:spPr>
          <a:xfrm>
            <a:off x="7710488" y="2895600"/>
            <a:ext cx="9525" cy="495300"/>
          </a:xfrm>
          <a:prstGeom prst="rect">
            <a:avLst/>
          </a:prstGeom>
          <a:solidFill>
            <a:srgbClr val="403628"/>
          </a:solidFill>
          <a:ln/>
        </p:spPr>
      </p:sp>
      <p:sp>
        <p:nvSpPr>
          <p:cNvPr id="44" name="Shape 42"/>
          <p:cNvSpPr/>
          <p:nvPr/>
        </p:nvSpPr>
        <p:spPr>
          <a:xfrm>
            <a:off x="7600950" y="3505200"/>
            <a:ext cx="228600" cy="228600"/>
          </a:xfrm>
          <a:prstGeom prst="ellipse">
            <a:avLst/>
          </a:prstGeom>
          <a:solidFill>
            <a:srgbClr val="BE7A28"/>
          </a:solidFill>
          <a:ln/>
        </p:spPr>
      </p:sp>
      <p:sp>
        <p:nvSpPr>
          <p:cNvPr id="45" name="Shape 43"/>
          <p:cNvSpPr/>
          <p:nvPr/>
        </p:nvSpPr>
        <p:spPr>
          <a:xfrm>
            <a:off x="7505700" y="3409950"/>
            <a:ext cx="419100" cy="419100"/>
          </a:xfrm>
          <a:prstGeom prst="ellipse">
            <a:avLst/>
          </a:prstGeom>
          <a:noFill/>
          <a:ln w="9525">
            <a:solidFill>
              <a:srgbClr val="BE7A28">
                <a:alpha val="60000"/>
              </a:srgbClr>
            </a:solidFill>
            <a:prstDash val="solid"/>
          </a:ln>
        </p:spPr>
      </p:sp>
      <p:sp>
        <p:nvSpPr>
          <p:cNvPr id="46" name="Text 44"/>
          <p:cNvSpPr/>
          <p:nvPr/>
        </p:nvSpPr>
        <p:spPr>
          <a:xfrm>
            <a:off x="3238500" y="2270927"/>
            <a:ext cx="8953500" cy="125730"/>
          </a:xfrm>
          <a:prstGeom prst="rect">
            <a:avLst/>
          </a:prstGeom>
          <a:noFill/>
          <a:ln/>
        </p:spPr>
        <p:txBody>
          <a:bodyPr wrap="none" lIns="0" tIns="0" rIns="0" bIns="0" rtlCol="0" anchor="t"/>
          <a:lstStyle/>
          <a:p>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4</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ctr"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0</a:t>
            </a:r>
            <a:pPr algn="ctr" indent="0" marL="0">
              <a:buNone/>
            </a:pPr>
            <a:r>
              <a:rPr lang="en-US" sz="825" dirty="0">
                <a:solidFill>
                  <a:srgbClr val="BE7A28"/>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47" name="Text 45"/>
          <p:cNvSpPr/>
          <p:nvPr/>
        </p:nvSpPr>
        <p:spPr>
          <a:xfrm>
            <a:off x="3238500" y="2453821"/>
            <a:ext cx="8953500" cy="205740"/>
          </a:xfrm>
          <a:prstGeom prst="rect">
            <a:avLst/>
          </a:prstGeom>
          <a:noFill/>
          <a:ln/>
        </p:spPr>
        <p:txBody>
          <a:bodyPr wrap="none" lIns="0" tIns="0" rIns="0" bIns="0" rtlCol="0" anchor="t"/>
          <a:lstStyle/>
          <a:p>
            <a:pPr algn="ctr" indent="0" marL="0">
              <a:buNone/>
            </a:pPr>
            <a:r>
              <a:rPr lang="en-US" sz="1350" dirty="0">
                <a:solidFill>
                  <a:srgbClr val="DC9F57"/>
                </a:solidFill>
                <a:latin typeface="Times New Roman" pitchFamily="34" charset="0"/>
                <a:ea typeface="SimSun" pitchFamily="34" charset="-122"/>
                <a:cs typeface="Times New Roman" pitchFamily="34" charset="-120"/>
              </a:rPr>
              <a:t>Chang</a:t>
            </a:r>
            <a:pPr algn="ctr" indent="0" marL="0">
              <a:buNone/>
            </a:pPr>
            <a:r>
              <a:rPr lang="en-US" sz="1350" dirty="0">
                <a:solidFill>
                  <a:srgbClr val="DC9F57"/>
                </a:solidFill>
                <a:latin typeface="Times New Roman" pitchFamily="34" charset="0"/>
                <a:ea typeface="SimSun" pitchFamily="34" charset="-122"/>
                <a:cs typeface="Times New Roman" pitchFamily="34" charset="-120"/>
              </a:rPr>
              <a:t>'</a:t>
            </a:r>
            <a:pPr algn="ctr" indent="0" marL="0">
              <a:buNone/>
            </a:pPr>
            <a:r>
              <a:rPr lang="en-US" sz="1350" dirty="0">
                <a:solidFill>
                  <a:srgbClr val="DC9F57"/>
                </a:solidFill>
                <a:latin typeface="Times New Roman" pitchFamily="34" charset="0"/>
                <a:ea typeface="SimSun" pitchFamily="34" charset="-122"/>
                <a:cs typeface="Times New Roman" pitchFamily="34" charset="-120"/>
              </a:rPr>
              <a:t>e-6 returns</a:t>
            </a:r>
            <a:endParaRPr lang="en-US" sz="1350" dirty="0">
              <a:latin typeface="Times New Roman" pitchFamily="34" charset="0"/>
              <a:ea typeface="SimSun" pitchFamily="34" charset="-122"/>
              <a:cs typeface="Times New Roman" pitchFamily="34" charset="-120"/>
            </a:endParaRPr>
          </a:p>
        </p:txBody>
      </p:sp>
      <p:sp>
        <p:nvSpPr>
          <p:cNvPr id="48" name="Text 46"/>
          <p:cNvSpPr/>
          <p:nvPr/>
        </p:nvSpPr>
        <p:spPr>
          <a:xfrm>
            <a:off x="3238500" y="2709077"/>
            <a:ext cx="8953500" cy="125730"/>
          </a:xfrm>
          <a:prstGeom prst="rect">
            <a:avLst/>
          </a:prstGeom>
          <a:noFill/>
          <a:ln/>
        </p:spPr>
        <p:txBody>
          <a:bodyPr wrap="none" lIns="0" tIns="0" rIns="0" bIns="0" rtlCol="0" anchor="t"/>
          <a:lstStyle/>
          <a:p>
            <a:pPr algn="ctr" indent="0" marL="0">
              <a:buNone/>
            </a:pPr>
            <a:r>
              <a:rPr lang="en-US" sz="825" dirty="0">
                <a:solidFill>
                  <a:srgbClr val="C2B394"/>
                </a:solidFill>
                <a:latin typeface="Microsoft YaHei UI" pitchFamily="34" charset="0"/>
                <a:ea typeface="Microsoft YaHei" pitchFamily="34" charset="-122"/>
                <a:cs typeface="Microsoft YaHei UI" pitchFamily="34" charset="-120"/>
              </a:rPr>
              <a:t>1,935.3 g</a:t>
            </a:r>
            <a:endParaRPr lang="en-US" sz="825" dirty="0">
              <a:latin typeface="Microsoft YaHei UI" pitchFamily="34" charset="0"/>
              <a:ea typeface="Microsoft YaHei" pitchFamily="34" charset="-122"/>
              <a:cs typeface="Microsoft YaHei UI" pitchFamily="34" charset="-120"/>
            </a:endParaRPr>
          </a:p>
        </p:txBody>
      </p:sp>
      <p:sp>
        <p:nvSpPr>
          <p:cNvPr id="49" name="Shape 47"/>
          <p:cNvSpPr/>
          <p:nvPr/>
        </p:nvSpPr>
        <p:spPr>
          <a:xfrm>
            <a:off x="8520112" y="3848100"/>
            <a:ext cx="9525" cy="266700"/>
          </a:xfrm>
          <a:prstGeom prst="rect">
            <a:avLst/>
          </a:prstGeom>
          <a:solidFill>
            <a:srgbClr val="403628"/>
          </a:solidFill>
          <a:ln/>
        </p:spPr>
      </p:sp>
      <p:sp>
        <p:nvSpPr>
          <p:cNvPr id="50" name="Shape 48"/>
          <p:cNvSpPr/>
          <p:nvPr/>
        </p:nvSpPr>
        <p:spPr>
          <a:xfrm>
            <a:off x="8477250" y="3571875"/>
            <a:ext cx="95250" cy="95250"/>
          </a:xfrm>
          <a:prstGeom prst="ellipse">
            <a:avLst/>
          </a:prstGeom>
          <a:solidFill>
            <a:srgbClr val="F4ECD8"/>
          </a:solidFill>
          <a:ln/>
        </p:spPr>
      </p:sp>
      <p:sp>
        <p:nvSpPr>
          <p:cNvPr id="51" name="Text 49"/>
          <p:cNvSpPr/>
          <p:nvPr/>
        </p:nvSpPr>
        <p:spPr>
          <a:xfrm>
            <a:off x="4857750" y="4175927"/>
            <a:ext cx="7334250" cy="125730"/>
          </a:xfrm>
          <a:prstGeom prst="rect">
            <a:avLst/>
          </a:prstGeom>
          <a:noFill/>
          <a:ln/>
        </p:spPr>
        <p:txBody>
          <a:bodyPr wrap="none" lIns="0" tIns="0" rIns="0" bIns="0" rtlCol="0" anchor="t"/>
          <a:lstStyle/>
          <a:p>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4</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1</a:t>
            </a:r>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1</a:t>
            </a:r>
            <a:endParaRPr lang="en-US" sz="825" dirty="0">
              <a:latin typeface="Microsoft YaHei UI" pitchFamily="34" charset="0"/>
              <a:ea typeface="Microsoft YaHei" pitchFamily="34" charset="-122"/>
              <a:cs typeface="Microsoft YaHei UI" pitchFamily="34" charset="-120"/>
            </a:endParaRPr>
          </a:p>
        </p:txBody>
      </p:sp>
      <p:sp>
        <p:nvSpPr>
          <p:cNvPr id="52" name="Text 50"/>
          <p:cNvSpPr/>
          <p:nvPr/>
        </p:nvSpPr>
        <p:spPr>
          <a:xfrm>
            <a:off x="4857750" y="4377216"/>
            <a:ext cx="7334250" cy="182880"/>
          </a:xfrm>
          <a:prstGeom prst="rect">
            <a:avLst/>
          </a:prstGeom>
          <a:noFill/>
          <a:ln/>
        </p:spPr>
        <p:txBody>
          <a:bodyPr wrap="none" lIns="0" tIns="0" rIns="0" bIns="0" rtlCol="0" anchor="t"/>
          <a:lstStyle/>
          <a:p>
            <a:pPr algn="ctr" indent="0" marL="0">
              <a:buNone/>
            </a:pPr>
            <a:r>
              <a:rPr lang="en-US" sz="1200" dirty="0">
                <a:solidFill>
                  <a:srgbClr val="F4ECD8"/>
                </a:solidFill>
                <a:latin typeface="Times New Roman" pitchFamily="34" charset="0"/>
                <a:ea typeface="SimSun" pitchFamily="34" charset="-122"/>
                <a:cs typeface="Times New Roman" pitchFamily="34" charset="-120"/>
              </a:rPr>
              <a:t>Far-side basalts</a:t>
            </a:r>
            <a:endParaRPr lang="en-US" sz="1200" dirty="0">
              <a:latin typeface="Times New Roman" pitchFamily="34" charset="0"/>
              <a:ea typeface="SimSun" pitchFamily="34" charset="-122"/>
              <a:cs typeface="Times New Roman" pitchFamily="34" charset="-120"/>
            </a:endParaRPr>
          </a:p>
        </p:txBody>
      </p:sp>
      <p:sp>
        <p:nvSpPr>
          <p:cNvPr id="53" name="Text 51"/>
          <p:cNvSpPr/>
          <p:nvPr/>
        </p:nvSpPr>
        <p:spPr>
          <a:xfrm>
            <a:off x="4857750" y="4614077"/>
            <a:ext cx="7334250" cy="125730"/>
          </a:xfrm>
          <a:prstGeom prst="rect">
            <a:avLst/>
          </a:prstGeom>
          <a:noFill/>
          <a:ln/>
        </p:spPr>
        <p:txBody>
          <a:bodyPr wrap="none" lIns="0" tIns="0" rIns="0" bIns="0" rtlCol="0" anchor="t"/>
          <a:lstStyle/>
          <a:p>
            <a:pPr algn="ctr" indent="0" marL="0">
              <a:buNone/>
            </a:pPr>
            <a:r>
              <a:rPr lang="en-US" sz="825" dirty="0">
                <a:solidFill>
                  <a:srgbClr val="C2B394"/>
                </a:solidFill>
                <a:latin typeface="Microsoft YaHei UI" pitchFamily="34" charset="0"/>
                <a:ea typeface="Microsoft YaHei" pitchFamily="34" charset="-122"/>
                <a:cs typeface="Microsoft YaHei UI" pitchFamily="34" charset="-120"/>
              </a:rPr>
              <a:t>Nature, Science</a:t>
            </a:r>
            <a:endParaRPr lang="en-US" sz="825" dirty="0">
              <a:latin typeface="Microsoft YaHei UI" pitchFamily="34" charset="0"/>
              <a:ea typeface="Microsoft YaHei" pitchFamily="34" charset="-122"/>
              <a:cs typeface="Microsoft YaHei UI" pitchFamily="34" charset="-120"/>
            </a:endParaRPr>
          </a:p>
        </p:txBody>
      </p:sp>
      <p:sp>
        <p:nvSpPr>
          <p:cNvPr id="54" name="Shape 52"/>
          <p:cNvSpPr/>
          <p:nvPr/>
        </p:nvSpPr>
        <p:spPr>
          <a:xfrm>
            <a:off x="9329737" y="2895600"/>
            <a:ext cx="9525" cy="495300"/>
          </a:xfrm>
          <a:prstGeom prst="rect">
            <a:avLst/>
          </a:prstGeom>
          <a:solidFill>
            <a:srgbClr val="403628"/>
          </a:solidFill>
          <a:ln/>
        </p:spPr>
      </p:sp>
      <p:sp>
        <p:nvSpPr>
          <p:cNvPr id="55" name="Shape 53"/>
          <p:cNvSpPr/>
          <p:nvPr/>
        </p:nvSpPr>
        <p:spPr>
          <a:xfrm>
            <a:off x="9286875" y="3571875"/>
            <a:ext cx="95250" cy="95250"/>
          </a:xfrm>
          <a:prstGeom prst="ellipse">
            <a:avLst/>
          </a:prstGeom>
          <a:solidFill>
            <a:srgbClr val="F4ECD8"/>
          </a:solidFill>
          <a:ln/>
        </p:spPr>
      </p:sp>
      <p:sp>
        <p:nvSpPr>
          <p:cNvPr id="56" name="Text 54"/>
          <p:cNvSpPr/>
          <p:nvPr/>
        </p:nvSpPr>
        <p:spPr>
          <a:xfrm>
            <a:off x="6477000" y="2270927"/>
            <a:ext cx="5715000" cy="125730"/>
          </a:xfrm>
          <a:prstGeom prst="rect">
            <a:avLst/>
          </a:prstGeom>
          <a:noFill/>
          <a:ln/>
        </p:spPr>
        <p:txBody>
          <a:bodyPr wrap="none" lIns="0" tIns="0" rIns="0" bIns="0" rtlCol="0" anchor="t"/>
          <a:lstStyle/>
          <a:p>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5</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4</a:t>
            </a:r>
            <a:endParaRPr lang="en-US" sz="825" dirty="0">
              <a:latin typeface="Microsoft YaHei UI" pitchFamily="34" charset="0"/>
              <a:ea typeface="Microsoft YaHei" pitchFamily="34" charset="-122"/>
              <a:cs typeface="Microsoft YaHei UI" pitchFamily="34" charset="-120"/>
            </a:endParaRPr>
          </a:p>
        </p:txBody>
      </p:sp>
      <p:sp>
        <p:nvSpPr>
          <p:cNvPr id="57" name="Text 55"/>
          <p:cNvSpPr/>
          <p:nvPr/>
        </p:nvSpPr>
        <p:spPr>
          <a:xfrm>
            <a:off x="6477000" y="2472216"/>
            <a:ext cx="5715000" cy="182880"/>
          </a:xfrm>
          <a:prstGeom prst="rect">
            <a:avLst/>
          </a:prstGeom>
          <a:noFill/>
          <a:ln/>
        </p:spPr>
        <p:txBody>
          <a:bodyPr wrap="none" lIns="0" tIns="0" rIns="0" bIns="0" rtlCol="0" anchor="t"/>
          <a:lstStyle/>
          <a:p>
            <a:pPr algn="ctr" indent="0" marL="0">
              <a:buNone/>
            </a:pPr>
            <a:r>
              <a:rPr lang="en-US" sz="1200" dirty="0">
                <a:solidFill>
                  <a:srgbClr val="F4ECD8"/>
                </a:solidFill>
                <a:latin typeface="Times New Roman" pitchFamily="34" charset="0"/>
                <a:ea typeface="SimSun" pitchFamily="34" charset="-122"/>
                <a:cs typeface="Times New Roman" pitchFamily="34" charset="-120"/>
              </a:rPr>
              <a:t>Far-side mantle</a:t>
            </a:r>
            <a:endParaRPr lang="en-US" sz="1200" dirty="0">
              <a:latin typeface="Times New Roman" pitchFamily="34" charset="0"/>
              <a:ea typeface="SimSun" pitchFamily="34" charset="-122"/>
              <a:cs typeface="Times New Roman" pitchFamily="34" charset="-120"/>
            </a:endParaRPr>
          </a:p>
        </p:txBody>
      </p:sp>
      <p:sp>
        <p:nvSpPr>
          <p:cNvPr id="58" name="Text 56"/>
          <p:cNvSpPr/>
          <p:nvPr/>
        </p:nvSpPr>
        <p:spPr>
          <a:xfrm>
            <a:off x="6477000" y="2709077"/>
            <a:ext cx="5715000" cy="125730"/>
          </a:xfrm>
          <a:prstGeom prst="rect">
            <a:avLst/>
          </a:prstGeom>
          <a:noFill/>
          <a:ln/>
        </p:spPr>
        <p:txBody>
          <a:bodyPr wrap="none" lIns="0" tIns="0" rIns="0" bIns="0" rtlCol="0" anchor="t"/>
          <a:lstStyle/>
          <a:p>
            <a:pPr algn="ctr" indent="0" marL="0">
              <a:buNone/>
            </a:pPr>
            <a:r>
              <a:rPr lang="en-US" sz="825" dirty="0">
                <a:solidFill>
                  <a:srgbClr val="C2B394"/>
                </a:solidFill>
                <a:latin typeface="Microsoft YaHei UI" pitchFamily="34" charset="0"/>
                <a:ea typeface="Microsoft YaHei" pitchFamily="34" charset="-122"/>
                <a:cs typeface="Microsoft YaHei UI" pitchFamily="34" charset="-120"/>
              </a:rPr>
              <a:t>Nature</a:t>
            </a:r>
            <a:endParaRPr lang="en-US" sz="825" dirty="0">
              <a:latin typeface="Microsoft YaHei UI" pitchFamily="34" charset="0"/>
              <a:ea typeface="Microsoft YaHei" pitchFamily="34" charset="-122"/>
              <a:cs typeface="Microsoft YaHei UI" pitchFamily="34" charset="-120"/>
            </a:endParaRPr>
          </a:p>
        </p:txBody>
      </p:sp>
      <p:sp>
        <p:nvSpPr>
          <p:cNvPr id="59" name="Shape 57"/>
          <p:cNvSpPr/>
          <p:nvPr/>
        </p:nvSpPr>
        <p:spPr>
          <a:xfrm>
            <a:off x="11272838" y="3848100"/>
            <a:ext cx="9525" cy="266700"/>
          </a:xfrm>
          <a:prstGeom prst="rect">
            <a:avLst/>
          </a:prstGeom>
          <a:solidFill>
            <a:srgbClr val="403628"/>
          </a:solidFill>
          <a:ln/>
        </p:spPr>
      </p:sp>
      <p:sp>
        <p:nvSpPr>
          <p:cNvPr id="60" name="Shape 58"/>
          <p:cNvSpPr/>
          <p:nvPr/>
        </p:nvSpPr>
        <p:spPr>
          <a:xfrm>
            <a:off x="11229975" y="3571875"/>
            <a:ext cx="95250" cy="95250"/>
          </a:xfrm>
          <a:prstGeom prst="ellipse">
            <a:avLst/>
          </a:prstGeom>
          <a:solidFill>
            <a:srgbClr val="F4ECD8"/>
          </a:solidFill>
          <a:ln/>
        </p:spPr>
      </p:sp>
      <p:sp>
        <p:nvSpPr>
          <p:cNvPr id="61" name="Text 59"/>
          <p:cNvSpPr/>
          <p:nvPr/>
        </p:nvSpPr>
        <p:spPr>
          <a:xfrm>
            <a:off x="10363200" y="4175927"/>
            <a:ext cx="1828800" cy="125730"/>
          </a:xfrm>
          <a:prstGeom prst="rect">
            <a:avLst/>
          </a:prstGeom>
          <a:noFill/>
          <a:ln/>
        </p:spPr>
        <p:txBody>
          <a:bodyPr wrap="none" lIns="0" tIns="0" rIns="0" bIns="0" rtlCol="0" anchor="t"/>
          <a:lstStyle/>
          <a:p>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2</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6</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a:t>
            </a:r>
            <a:pPr algn="ctr" indent="0" marL="0">
              <a:buNone/>
            </a:pPr>
            <a:r>
              <a:rPr lang="en-US" sz="825" spc="75" kern="0" dirty="0">
                <a:solidFill>
                  <a:srgbClr val="8E826A"/>
                </a:solidFill>
                <a:latin typeface="Microsoft YaHei UI" pitchFamily="34" charset="0"/>
                <a:ea typeface="Microsoft YaHei" pitchFamily="34" charset="-122"/>
                <a:cs typeface="Microsoft YaHei UI" pitchFamily="34" charset="-120"/>
              </a:rPr>
              <a:t>0</a:t>
            </a:r>
            <a:pPr algn="ctr" indent="0" marL="0">
              <a:buNone/>
            </a:pPr>
            <a:r>
              <a:rPr lang="en-US" sz="825" dirty="0">
                <a:solidFill>
                  <a:srgbClr val="8E826A"/>
                </a:solidFill>
                <a:latin typeface="Microsoft YaHei UI" pitchFamily="34" charset="0"/>
                <a:ea typeface="Microsoft YaHei" pitchFamily="34" charset="-122"/>
                <a:cs typeface="Microsoft YaHei UI" pitchFamily="34" charset="-120"/>
              </a:rPr>
              <a:t>4</a:t>
            </a:r>
            <a:endParaRPr lang="en-US" sz="825" dirty="0">
              <a:latin typeface="Microsoft YaHei UI" pitchFamily="34" charset="0"/>
              <a:ea typeface="Microsoft YaHei" pitchFamily="34" charset="-122"/>
              <a:cs typeface="Microsoft YaHei UI" pitchFamily="34" charset="-120"/>
            </a:endParaRPr>
          </a:p>
        </p:txBody>
      </p:sp>
      <p:sp>
        <p:nvSpPr>
          <p:cNvPr id="62" name="Text 60"/>
          <p:cNvSpPr/>
          <p:nvPr/>
        </p:nvSpPr>
        <p:spPr>
          <a:xfrm>
            <a:off x="10363200" y="4377216"/>
            <a:ext cx="1828800" cy="182880"/>
          </a:xfrm>
          <a:prstGeom prst="rect">
            <a:avLst/>
          </a:prstGeom>
          <a:noFill/>
          <a:ln/>
        </p:spPr>
        <p:txBody>
          <a:bodyPr wrap="none" lIns="0" tIns="0" rIns="0" bIns="0" rtlCol="0" anchor="t"/>
          <a:lstStyle/>
          <a:p>
            <a:pPr algn="ctr" indent="0" marL="0">
              <a:buNone/>
            </a:pPr>
            <a:r>
              <a:rPr lang="en-US" sz="1200" dirty="0">
                <a:solidFill>
                  <a:srgbClr val="F4ECD8"/>
                </a:solidFill>
                <a:latin typeface="Times New Roman" pitchFamily="34" charset="0"/>
                <a:ea typeface="SimSun" pitchFamily="34" charset="-122"/>
                <a:cs typeface="Times New Roman" pitchFamily="34" charset="-120"/>
              </a:rPr>
              <a:t>Two more minerals</a:t>
            </a:r>
            <a:endParaRPr lang="en-US" sz="1200" dirty="0">
              <a:latin typeface="Times New Roman" pitchFamily="34" charset="0"/>
              <a:ea typeface="SimSun" pitchFamily="34" charset="-122"/>
              <a:cs typeface="Times New Roman" pitchFamily="34" charset="-120"/>
            </a:endParaRPr>
          </a:p>
        </p:txBody>
      </p:sp>
      <p:sp>
        <p:nvSpPr>
          <p:cNvPr id="63" name="Text 61"/>
          <p:cNvSpPr/>
          <p:nvPr/>
        </p:nvSpPr>
        <p:spPr>
          <a:xfrm>
            <a:off x="10363200" y="4614077"/>
            <a:ext cx="1828800" cy="125730"/>
          </a:xfrm>
          <a:prstGeom prst="rect">
            <a:avLst/>
          </a:prstGeom>
          <a:noFill/>
          <a:ln/>
        </p:spPr>
        <p:txBody>
          <a:bodyPr wrap="none" lIns="0" tIns="0" rIns="0" bIns="0" rtlCol="0" anchor="t"/>
          <a:lstStyle/>
          <a:p>
            <a:pPr algn="ctr" indent="0" marL="0">
              <a:buNone/>
            </a:pPr>
            <a:r>
              <a:rPr lang="en-US" sz="825" dirty="0">
                <a:solidFill>
                  <a:srgbClr val="C2B394"/>
                </a:solidFill>
                <a:latin typeface="Microsoft YaHei UI" pitchFamily="34" charset="0"/>
                <a:ea typeface="Microsoft YaHei" pitchFamily="34" charset="-122"/>
                <a:cs typeface="Microsoft YaHei UI" pitchFamily="34" charset="-120"/>
              </a:rPr>
              <a:t>3 new minerals in all</a:t>
            </a:r>
            <a:endParaRPr lang="en-US" sz="825" dirty="0">
              <a:latin typeface="Microsoft YaHei UI" pitchFamily="34" charset="0"/>
              <a:ea typeface="Microsoft YaHei" pitchFamily="34" charset="-122"/>
              <a:cs typeface="Microsoft YaHei UI" pitchFamily="34" charset="-120"/>
            </a:endParaRPr>
          </a:p>
        </p:txBody>
      </p:sp>
      <p:sp>
        <p:nvSpPr>
          <p:cNvPr id="64" name="Text 62"/>
          <p:cNvSpPr/>
          <p:nvPr/>
        </p:nvSpPr>
        <p:spPr>
          <a:xfrm>
            <a:off x="609600" y="5329716"/>
            <a:ext cx="11582400" cy="182880"/>
          </a:xfrm>
          <a:prstGeom prst="rect">
            <a:avLst/>
          </a:prstGeom>
          <a:noFill/>
          <a:ln/>
        </p:spPr>
        <p:txBody>
          <a:bodyPr wrap="none" lIns="0" tIns="0" rIns="0" bIns="0" rtlCol="0" anchor="t"/>
          <a:lstStyle/>
          <a:p>
            <a:pPr algn="l" indent="0" marL="0">
              <a:buNone/>
            </a:pPr>
            <a:r>
              <a:rPr lang="en-US" sz="1200" dirty="0">
                <a:solidFill>
                  <a:srgbClr val="F4ECD8"/>
                </a:solidFill>
                <a:latin typeface="Times New Roman" pitchFamily="34" charset="0"/>
                <a:ea typeface="SimSun" pitchFamily="34" charset="-122"/>
                <a:cs typeface="Times New Roman" pitchFamily="34" charset="-120"/>
              </a:rPr>
              <a:t>The first far-side ages came out less than five months after the samples landed</a:t>
            </a:r>
            <a:endParaRPr lang="en-US" sz="1200" dirty="0">
              <a:latin typeface="Times New Roman" pitchFamily="34" charset="0"/>
              <a:ea typeface="SimSun" pitchFamily="34" charset="-122"/>
              <a:cs typeface="Times New Roman" pitchFamily="34" charset="-120"/>
            </a:endParaRPr>
          </a:p>
        </p:txBody>
      </p:sp>
      <p:sp>
        <p:nvSpPr>
          <p:cNvPr id="65" name="Text 63"/>
          <p:cNvSpPr/>
          <p:nvPr/>
        </p:nvSpPr>
        <p:spPr>
          <a:xfrm>
            <a:off x="609600" y="601389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Papers by first online date, only those in this talk. Large copper dots mark the returns</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3</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p</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n</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14"/>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15</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About 148 g went to research, 4% of the total</a:t>
            </a:r>
            <a:endParaRPr lang="en-US" sz="2400" dirty="0">
              <a:latin typeface="Times New Roman" pitchFamily="34" charset="0"/>
              <a:ea typeface="SimSun" pitchFamily="34" charset="-122"/>
              <a:cs typeface="Times New Roman" pitchFamily="34" charset="-120"/>
            </a:endParaRPr>
          </a:p>
        </p:txBody>
      </p:sp>
      <p:sp>
        <p:nvSpPr>
          <p:cNvPr id="9" name="Shape 7"/>
          <p:cNvSpPr/>
          <p:nvPr/>
        </p:nvSpPr>
        <p:spPr>
          <a:xfrm>
            <a:off x="614363" y="2005013"/>
            <a:ext cx="10963275" cy="523875"/>
          </a:xfrm>
          <a:prstGeom prst="rect">
            <a:avLst/>
          </a:prstGeom>
          <a:solidFill>
            <a:srgbClr val="322A1E"/>
          </a:solidFill>
          <a:ln w="9525">
            <a:solidFill>
              <a:srgbClr val="403628"/>
            </a:solidFill>
            <a:prstDash val="solid"/>
          </a:ln>
        </p:spPr>
      </p:sp>
      <p:sp>
        <p:nvSpPr>
          <p:cNvPr id="10" name="Shape 8"/>
          <p:cNvSpPr/>
          <p:nvPr/>
        </p:nvSpPr>
        <p:spPr>
          <a:xfrm>
            <a:off x="609600" y="2000250"/>
            <a:ext cx="443725" cy="533400"/>
          </a:xfrm>
          <a:prstGeom prst="rect">
            <a:avLst/>
          </a:prstGeom>
          <a:solidFill>
            <a:srgbClr val="BE7A28"/>
          </a:solidFill>
          <a:ln/>
        </p:spPr>
      </p:sp>
      <p:sp>
        <p:nvSpPr>
          <p:cNvPr id="11" name="Text 9"/>
          <p:cNvSpPr/>
          <p:nvPr/>
        </p:nvSpPr>
        <p:spPr>
          <a:xfrm>
            <a:off x="1186675" y="2174655"/>
            <a:ext cx="11005325" cy="182880"/>
          </a:xfrm>
          <a:prstGeom prst="rect">
            <a:avLst/>
          </a:prstGeom>
          <a:noFill/>
          <a:ln/>
        </p:spPr>
        <p:txBody>
          <a:bodyPr wrap="none" lIns="0" tIns="0" rIns="0" bIns="0" rtlCol="0" anchor="t"/>
          <a:lstStyle/>
          <a:p>
            <a:pPr algn="l" indent="0" marL="0">
              <a:buNone/>
            </a:pPr>
            <a:r>
              <a:rPr lang="en-US" sz="1200" b="1" dirty="0">
                <a:solidFill>
                  <a:srgbClr val="DC9F57"/>
                </a:solidFill>
                <a:latin typeface="Times New Roman" pitchFamily="34" charset="0"/>
                <a:ea typeface="SimSun" pitchFamily="34" charset="-122"/>
                <a:cs typeface="Times New Roman" pitchFamily="34" charset="-120"/>
              </a:rPr>
              <a:t>About 148 g · about 4%</a:t>
            </a:r>
            <a:endParaRPr lang="en-US" sz="1200" dirty="0">
              <a:latin typeface="Times New Roman" pitchFamily="34" charset="0"/>
              <a:ea typeface="SimSun" pitchFamily="34" charset="-122"/>
              <a:cs typeface="Times New Roman" pitchFamily="34" charset="-120"/>
            </a:endParaRPr>
          </a:p>
        </p:txBody>
      </p:sp>
      <p:sp>
        <p:nvSpPr>
          <p:cNvPr id="12" name="Text 10"/>
          <p:cNvSpPr/>
          <p:nvPr/>
        </p:nvSpPr>
        <p:spPr>
          <a:xfrm>
            <a:off x="0" y="2198137"/>
            <a:ext cx="11430000" cy="137160"/>
          </a:xfrm>
          <a:prstGeom prst="rect">
            <a:avLst/>
          </a:prstGeom>
          <a:noFill/>
          <a:ln/>
        </p:spPr>
        <p:txBody>
          <a:bodyPr wrap="none" lIns="0" tIns="0" rIns="0" bIns="0" rtlCol="0" anchor="t"/>
          <a:lstStyle/>
          <a:p>
            <a:pPr algn="r" indent="0" marL="0">
              <a:buNone/>
            </a:pPr>
            <a:r>
              <a:rPr lang="en-US" sz="900" dirty="0">
                <a:solidFill>
                  <a:srgbClr val="C2B394"/>
                </a:solidFill>
                <a:latin typeface="Microsoft YaHei UI" pitchFamily="34" charset="0"/>
                <a:ea typeface="Microsoft YaHei" pitchFamily="34" charset="-122"/>
                <a:cs typeface="Microsoft YaHei UI" pitchFamily="34" charset="-120"/>
              </a:rPr>
              <a:t>The rest</a:t>
            </a:r>
            <a:endParaRPr lang="en-US" sz="900" dirty="0">
              <a:latin typeface="Microsoft YaHei UI" pitchFamily="34" charset="0"/>
              <a:ea typeface="Microsoft YaHei" pitchFamily="34" charset="-122"/>
              <a:cs typeface="Microsoft YaHei UI" pitchFamily="34" charset="-120"/>
            </a:endParaRPr>
          </a:p>
        </p:txBody>
      </p:sp>
      <p:sp>
        <p:nvSpPr>
          <p:cNvPr id="13" name="Text 11"/>
          <p:cNvSpPr/>
          <p:nvPr/>
        </p:nvSpPr>
        <p:spPr>
          <a:xfrm>
            <a:off x="0" y="2661814"/>
            <a:ext cx="11582400" cy="137160"/>
          </a:xfrm>
          <a:prstGeom prst="rect">
            <a:avLst/>
          </a:prstGeom>
          <a:noFill/>
          <a:ln/>
        </p:spPr>
        <p:txBody>
          <a:bodyPr wrap="none" lIns="0" tIns="0" rIns="0" bIns="0" rtlCol="0" anchor="t"/>
          <a:lstStyle/>
          <a:p>
            <a:pPr algn="r" indent="0" marL="0">
              <a:buNone/>
            </a:pPr>
            <a:r>
              <a:rPr lang="en-US" sz="900" dirty="0">
                <a:solidFill>
                  <a:srgbClr val="C2B394"/>
                </a:solidFill>
                <a:latin typeface="Microsoft YaHei UI" pitchFamily="34" charset="0"/>
                <a:ea typeface="Microsoft YaHei" pitchFamily="34" charset="-122"/>
                <a:cs typeface="Microsoft YaHei UI" pitchFamily="34" charset="-120"/>
              </a:rPr>
              <a:t>Both missions, 3,666.3 g</a:t>
            </a:r>
            <a:endParaRPr lang="en-US" sz="900" dirty="0">
              <a:latin typeface="Microsoft YaHei UI" pitchFamily="34" charset="0"/>
              <a:ea typeface="Microsoft YaHei" pitchFamily="34" charset="-122"/>
              <a:cs typeface="Microsoft YaHei UI" pitchFamily="34" charset="-120"/>
            </a:endParaRPr>
          </a:p>
        </p:txBody>
      </p:sp>
      <p:sp>
        <p:nvSpPr>
          <p:cNvPr id="14" name="Shape 12"/>
          <p:cNvSpPr/>
          <p:nvPr/>
        </p:nvSpPr>
        <p:spPr>
          <a:xfrm>
            <a:off x="609600" y="3200400"/>
            <a:ext cx="3505200" cy="2095500"/>
          </a:xfrm>
          <a:prstGeom prst="rect">
            <a:avLst/>
          </a:prstGeom>
          <a:solidFill>
            <a:srgbClr val="2B241A"/>
          </a:solidFill>
          <a:ln/>
        </p:spPr>
      </p:sp>
      <p:sp>
        <p:nvSpPr>
          <p:cNvPr id="15" name="Shape 13"/>
          <p:cNvSpPr/>
          <p:nvPr/>
        </p:nvSpPr>
        <p:spPr>
          <a:xfrm>
            <a:off x="609600" y="3200400"/>
            <a:ext cx="3505200" cy="19050"/>
          </a:xfrm>
          <a:prstGeom prst="rect">
            <a:avLst/>
          </a:prstGeom>
          <a:solidFill>
            <a:srgbClr val="BE7A28"/>
          </a:solidFill>
          <a:ln/>
        </p:spPr>
      </p:sp>
      <p:sp>
        <p:nvSpPr>
          <p:cNvPr id="16" name="Shape 14"/>
          <p:cNvSpPr/>
          <p:nvPr/>
        </p:nvSpPr>
        <p:spPr>
          <a:xfrm>
            <a:off x="895350" y="3619500"/>
            <a:ext cx="76200" cy="7144"/>
          </a:xfrm>
          <a:custGeom>
            <a:avLst/>
            <a:gdLst/>
            <a:ahLst/>
            <a:cxnLst/>
            <a:rect l="l" t="t" r="r" b="b"/>
            <a:pathLst>
              <a:path w="76200" h="7144">
                <a:moveTo>
                  <a:pt x="0" y="0"/>
                </a:moveTo>
                <a:lnTo>
                  <a:pt x="76200" y="0"/>
                </a:lnTo>
              </a:path>
            </a:pathLst>
          </a:custGeom>
          <a:noFill/>
          <a:ln w="13335">
            <a:solidFill>
              <a:srgbClr val="BE7A28"/>
            </a:solidFill>
            <a:prstDash val="solid"/>
          </a:ln>
        </p:spPr>
      </p:sp>
      <p:sp>
        <p:nvSpPr>
          <p:cNvPr id="17" name="Shape 15"/>
          <p:cNvSpPr/>
          <p:nvPr/>
        </p:nvSpPr>
        <p:spPr>
          <a:xfrm>
            <a:off x="866775" y="3657600"/>
            <a:ext cx="171450" cy="7144"/>
          </a:xfrm>
          <a:custGeom>
            <a:avLst/>
            <a:gdLst/>
            <a:ahLst/>
            <a:cxnLst/>
            <a:rect l="l" t="t" r="r" b="b"/>
            <a:pathLst>
              <a:path w="171450" h="7144">
                <a:moveTo>
                  <a:pt x="0" y="0"/>
                </a:moveTo>
                <a:lnTo>
                  <a:pt x="171450" y="0"/>
                </a:lnTo>
              </a:path>
            </a:pathLst>
          </a:custGeom>
          <a:noFill/>
          <a:ln w="13335">
            <a:solidFill>
              <a:srgbClr val="BE7A28"/>
            </a:solidFill>
            <a:prstDash val="solid"/>
          </a:ln>
        </p:spPr>
      </p:sp>
      <p:sp>
        <p:nvSpPr>
          <p:cNvPr id="18" name="Shape 16"/>
          <p:cNvSpPr/>
          <p:nvPr/>
        </p:nvSpPr>
        <p:spPr>
          <a:xfrm>
            <a:off x="962025" y="3524250"/>
            <a:ext cx="76200" cy="133350"/>
          </a:xfrm>
          <a:custGeom>
            <a:avLst/>
            <a:gdLst/>
            <a:ahLst/>
            <a:cxnLst/>
            <a:rect l="l" t="t" r="r" b="b"/>
            <a:pathLst>
              <a:path w="76200" h="133350">
                <a:moveTo>
                  <a:pt x="9525" y="133350"/>
                </a:moveTo>
                <a:arcTo hR="66675" wR="66675" stAng="5400000" swAng="-10800000"/>
                <a:lnTo>
                  <a:pt x="0" y="0"/>
                </a:lnTo>
              </a:path>
            </a:pathLst>
          </a:custGeom>
          <a:noFill/>
          <a:ln w="13335">
            <a:solidFill>
              <a:srgbClr val="BE7A28"/>
            </a:solidFill>
            <a:prstDash val="solid"/>
          </a:ln>
        </p:spPr>
      </p:sp>
      <p:sp>
        <p:nvSpPr>
          <p:cNvPr id="19" name="Shape 17"/>
          <p:cNvSpPr/>
          <p:nvPr/>
        </p:nvSpPr>
        <p:spPr>
          <a:xfrm>
            <a:off x="923925" y="3581400"/>
            <a:ext cx="19050" cy="7144"/>
          </a:xfrm>
          <a:custGeom>
            <a:avLst/>
            <a:gdLst/>
            <a:ahLst/>
            <a:cxnLst/>
            <a:rect l="l" t="t" r="r" b="b"/>
            <a:pathLst>
              <a:path w="19050" h="7144">
                <a:moveTo>
                  <a:pt x="0" y="0"/>
                </a:moveTo>
                <a:lnTo>
                  <a:pt x="19050" y="0"/>
                </a:lnTo>
              </a:path>
            </a:pathLst>
          </a:custGeom>
          <a:noFill/>
          <a:ln w="13335">
            <a:solidFill>
              <a:srgbClr val="BE7A28"/>
            </a:solidFill>
            <a:prstDash val="solid"/>
          </a:ln>
        </p:spPr>
      </p:sp>
      <p:sp>
        <p:nvSpPr>
          <p:cNvPr id="20" name="Shape 18"/>
          <p:cNvSpPr/>
          <p:nvPr/>
        </p:nvSpPr>
        <p:spPr>
          <a:xfrm>
            <a:off x="904875" y="3505200"/>
            <a:ext cx="57150" cy="57150"/>
          </a:xfrm>
          <a:custGeom>
            <a:avLst/>
            <a:gdLst/>
            <a:ahLst/>
            <a:cxnLst/>
            <a:rect l="l" t="t" r="r" b="b"/>
            <a:pathLst>
              <a:path w="57150" h="57150">
                <a:moveTo>
                  <a:pt x="19050" y="57150"/>
                </a:moveTo>
                <a:arcTo hR="19050" wR="19050" stAng="5400000" swAng="5400000"/>
                <a:lnTo>
                  <a:pt x="0" y="0"/>
                </a:lnTo>
                <a:lnTo>
                  <a:pt x="57150" y="0"/>
                </a:lnTo>
                <a:lnTo>
                  <a:pt x="57150" y="38100"/>
                </a:lnTo>
                <a:arcTo hR="19050" wR="19050" stAng="0" swAng="5400000"/>
                <a:close/>
              </a:path>
            </a:pathLst>
          </a:custGeom>
          <a:noFill/>
          <a:ln w="13335">
            <a:solidFill>
              <a:srgbClr val="BE7A28"/>
            </a:solidFill>
            <a:prstDash val="solid"/>
          </a:ln>
        </p:spPr>
      </p:sp>
      <p:sp>
        <p:nvSpPr>
          <p:cNvPr id="21" name="Shape 19"/>
          <p:cNvSpPr/>
          <p:nvPr/>
        </p:nvSpPr>
        <p:spPr>
          <a:xfrm>
            <a:off x="914400" y="3467100"/>
            <a:ext cx="38100" cy="38100"/>
          </a:xfrm>
          <a:custGeom>
            <a:avLst/>
            <a:gdLst/>
            <a:ahLst/>
            <a:cxnLst/>
            <a:rect l="l" t="t" r="r" b="b"/>
            <a:pathLst>
              <a:path w="38100" h="38100">
                <a:moveTo>
                  <a:pt x="38100" y="38100"/>
                </a:moveTo>
                <a:lnTo>
                  <a:pt x="38100" y="9525"/>
                </a:lnTo>
                <a:arcTo hR="9525" wR="9525" stAng="0" swAng="-5400000"/>
                <a:lnTo>
                  <a:pt x="9525" y="0"/>
                </a:lnTo>
                <a:arcTo hR="9525" wR="9525" stAng="16200000" swAng="-5400000"/>
                <a:lnTo>
                  <a:pt x="0" y="38100"/>
                </a:lnTo>
              </a:path>
            </a:pathLst>
          </a:custGeom>
          <a:noFill/>
          <a:ln w="13335">
            <a:solidFill>
              <a:srgbClr val="BE7A28"/>
            </a:solidFill>
            <a:prstDash val="solid"/>
          </a:ln>
        </p:spPr>
      </p:sp>
      <p:sp>
        <p:nvSpPr>
          <p:cNvPr id="22" name="Text 20"/>
          <p:cNvSpPr/>
          <p:nvPr/>
        </p:nvSpPr>
        <p:spPr>
          <a:xfrm>
            <a:off x="838200" y="3836257"/>
            <a:ext cx="1135380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Research loans</a:t>
            </a:r>
            <a:endParaRPr lang="en-US" sz="1650" dirty="0">
              <a:latin typeface="Times New Roman" pitchFamily="34" charset="0"/>
              <a:ea typeface="SimSun" pitchFamily="34" charset="-122"/>
              <a:cs typeface="Times New Roman" pitchFamily="34" charset="-120"/>
            </a:endParaRPr>
          </a:p>
        </p:txBody>
      </p:sp>
      <p:sp>
        <p:nvSpPr>
          <p:cNvPr id="23" name="Text 21"/>
          <p:cNvSpPr/>
          <p:nvPr/>
        </p:nvSpPr>
        <p:spPr>
          <a:xfrm>
            <a:off x="838200" y="4243687"/>
            <a:ext cx="113538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Ten domestic rounds, mostly in milligrams. The</a:t>
            </a:r>
            <a:endParaRPr lang="en-US" sz="1050" dirty="0">
              <a:latin typeface="Microsoft YaHei UI" pitchFamily="34" charset="0"/>
              <a:ea typeface="Microsoft YaHei" pitchFamily="34" charset="-122"/>
              <a:cs typeface="Microsoft YaHei UI" pitchFamily="34" charset="-120"/>
            </a:endParaRPr>
          </a:p>
        </p:txBody>
      </p:sp>
      <p:sp>
        <p:nvSpPr>
          <p:cNvPr id="24" name="Text 22"/>
          <p:cNvSpPr/>
          <p:nvPr/>
        </p:nvSpPr>
        <p:spPr>
          <a:xfrm>
            <a:off x="838200" y="4472287"/>
            <a:ext cx="113538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first foreign round: 2.18 g to 7 institutions in</a:t>
            </a:r>
            <a:endParaRPr lang="en-US" sz="1050" dirty="0">
              <a:latin typeface="Microsoft YaHei UI" pitchFamily="34" charset="0"/>
              <a:ea typeface="Microsoft YaHei" pitchFamily="34" charset="-122"/>
              <a:cs typeface="Microsoft YaHei UI" pitchFamily="34" charset="-120"/>
            </a:endParaRPr>
          </a:p>
        </p:txBody>
      </p:sp>
      <p:sp>
        <p:nvSpPr>
          <p:cNvPr id="25" name="Text 23"/>
          <p:cNvSpPr/>
          <p:nvPr/>
        </p:nvSpPr>
        <p:spPr>
          <a:xfrm>
            <a:off x="838200" y="4700887"/>
            <a:ext cx="113538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6 countries</a:t>
            </a:r>
            <a:endParaRPr lang="en-US" sz="105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4343400" y="3200400"/>
            <a:ext cx="3505200" cy="2095500"/>
          </a:xfrm>
          <a:prstGeom prst="rect">
            <a:avLst/>
          </a:prstGeom>
          <a:solidFill>
            <a:srgbClr val="2B241A"/>
          </a:solidFill>
          <a:ln/>
        </p:spPr>
      </p:sp>
      <p:sp>
        <p:nvSpPr>
          <p:cNvPr id="27" name="Shape 25"/>
          <p:cNvSpPr/>
          <p:nvPr/>
        </p:nvSpPr>
        <p:spPr>
          <a:xfrm>
            <a:off x="4343400" y="3200400"/>
            <a:ext cx="3505200" cy="19050"/>
          </a:xfrm>
          <a:prstGeom prst="rect">
            <a:avLst/>
          </a:prstGeom>
          <a:solidFill>
            <a:srgbClr val="403628"/>
          </a:solidFill>
          <a:ln/>
        </p:spPr>
      </p:sp>
      <p:sp>
        <p:nvSpPr>
          <p:cNvPr id="28" name="Shape 26"/>
          <p:cNvSpPr/>
          <p:nvPr/>
        </p:nvSpPr>
        <p:spPr>
          <a:xfrm>
            <a:off x="4686300" y="3514725"/>
            <a:ext cx="7144" cy="133350"/>
          </a:xfrm>
          <a:custGeom>
            <a:avLst/>
            <a:gdLst/>
            <a:ahLst/>
            <a:cxnLst/>
            <a:rect l="l" t="t" r="r" b="b"/>
            <a:pathLst>
              <a:path w="7144" h="133350">
                <a:moveTo>
                  <a:pt x="0" y="0"/>
                </a:moveTo>
                <a:lnTo>
                  <a:pt x="0" y="133350"/>
                </a:lnTo>
              </a:path>
            </a:pathLst>
          </a:custGeom>
          <a:noFill/>
          <a:ln w="13335">
            <a:solidFill>
              <a:srgbClr val="BE7A28"/>
            </a:solidFill>
            <a:prstDash val="solid"/>
          </a:ln>
        </p:spPr>
      </p:sp>
      <p:sp>
        <p:nvSpPr>
          <p:cNvPr id="29" name="Shape 27"/>
          <p:cNvSpPr/>
          <p:nvPr/>
        </p:nvSpPr>
        <p:spPr>
          <a:xfrm>
            <a:off x="4610100" y="3552825"/>
            <a:ext cx="152400" cy="95250"/>
          </a:xfrm>
          <a:custGeom>
            <a:avLst/>
            <a:gdLst/>
            <a:ahLst/>
            <a:cxnLst/>
            <a:rect l="l" t="t" r="r" b="b"/>
            <a:pathLst>
              <a:path w="152400" h="95250">
                <a:moveTo>
                  <a:pt x="152400" y="0"/>
                </a:moveTo>
                <a:lnTo>
                  <a:pt x="152400" y="76200"/>
                </a:lnTo>
                <a:arcTo hR="19050" wR="19050" stAng="0" swAng="5400000"/>
                <a:lnTo>
                  <a:pt x="19050" y="95250"/>
                </a:lnTo>
                <a:arcTo hR="19050" wR="19050" stAng="5400000" swAng="5400000"/>
                <a:lnTo>
                  <a:pt x="0" y="0"/>
                </a:lnTo>
              </a:path>
            </a:pathLst>
          </a:custGeom>
          <a:noFill/>
          <a:ln w="13335">
            <a:solidFill>
              <a:srgbClr val="BE7A28"/>
            </a:solidFill>
            <a:prstDash val="solid"/>
          </a:ln>
        </p:spPr>
      </p:sp>
      <p:sp>
        <p:nvSpPr>
          <p:cNvPr id="30" name="Shape 28"/>
          <p:cNvSpPr/>
          <p:nvPr/>
        </p:nvSpPr>
        <p:spPr>
          <a:xfrm>
            <a:off x="4619625" y="3467096"/>
            <a:ext cx="133350" cy="47629"/>
          </a:xfrm>
          <a:custGeom>
            <a:avLst/>
            <a:gdLst/>
            <a:ahLst/>
            <a:cxnLst/>
            <a:rect l="l" t="t" r="r" b="b"/>
            <a:pathLst>
              <a:path w="133350" h="47629">
                <a:moveTo>
                  <a:pt x="23813" y="47629"/>
                </a:moveTo>
                <a:arcTo hR="23813" wR="23813" stAng="5400000" swAng="10800000"/>
                <a:arcTo hR="76200" wR="45720" stAng="16164064" swAng="4114680"/>
                <a:arcTo hR="76200" wR="45720" stAng="12121256" swAng="4114680"/>
                <a:arcTo hR="23813" wR="23813" stAng="16200000" swAng="10800000"/>
              </a:path>
            </a:pathLst>
          </a:custGeom>
          <a:noFill/>
          <a:ln w="13335">
            <a:solidFill>
              <a:srgbClr val="BE7A28"/>
            </a:solidFill>
            <a:prstDash val="solid"/>
          </a:ln>
        </p:spPr>
      </p:sp>
      <p:sp>
        <p:nvSpPr>
          <p:cNvPr id="31" name="Shape 29"/>
          <p:cNvSpPr/>
          <p:nvPr/>
        </p:nvSpPr>
        <p:spPr>
          <a:xfrm>
            <a:off x="4600575" y="3514725"/>
            <a:ext cx="171450" cy="38100"/>
          </a:xfrm>
          <a:prstGeom prst="roundRect">
            <a:avLst>
              <a:gd name="adj" fmla="val 25000"/>
            </a:avLst>
          </a:prstGeom>
          <a:noFill/>
          <a:ln w="13335">
            <a:solidFill>
              <a:srgbClr val="BE7A28"/>
            </a:solidFill>
            <a:prstDash val="solid"/>
          </a:ln>
        </p:spPr>
      </p:sp>
      <p:sp>
        <p:nvSpPr>
          <p:cNvPr id="32" name="Text 30"/>
          <p:cNvSpPr/>
          <p:nvPr/>
        </p:nvSpPr>
        <p:spPr>
          <a:xfrm>
            <a:off x="4572000" y="3836257"/>
            <a:ext cx="762000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Gifts</a:t>
            </a:r>
            <a:endParaRPr lang="en-US" sz="1650" dirty="0">
              <a:latin typeface="Times New Roman" pitchFamily="34" charset="0"/>
              <a:ea typeface="SimSun" pitchFamily="34" charset="-122"/>
              <a:cs typeface="Times New Roman" pitchFamily="34" charset="-120"/>
            </a:endParaRPr>
          </a:p>
        </p:txBody>
      </p:sp>
      <p:sp>
        <p:nvSpPr>
          <p:cNvPr id="33" name="Text 31"/>
          <p:cNvSpPr/>
          <p:nvPr/>
        </p:nvSpPr>
        <p:spPr>
          <a:xfrm>
            <a:off x="4572000" y="4243687"/>
            <a:ext cx="76200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1.5 g each to Russia and France. Far-side soil</a:t>
            </a:r>
            <a:endParaRPr lang="en-US" sz="10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4572000" y="4472287"/>
            <a:ext cx="76200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given to the United Nations in September 2026</a:t>
            </a:r>
            <a:endParaRPr lang="en-US" sz="1050" dirty="0">
              <a:latin typeface="Microsoft YaHei UI" pitchFamily="34" charset="0"/>
              <a:ea typeface="Microsoft YaHei" pitchFamily="34" charset="-122"/>
              <a:cs typeface="Microsoft YaHei UI" pitchFamily="34" charset="-120"/>
            </a:endParaRPr>
          </a:p>
        </p:txBody>
      </p:sp>
      <p:sp>
        <p:nvSpPr>
          <p:cNvPr id="35" name="Shape 33"/>
          <p:cNvSpPr/>
          <p:nvPr/>
        </p:nvSpPr>
        <p:spPr>
          <a:xfrm>
            <a:off x="8077200" y="3200400"/>
            <a:ext cx="3505200" cy="2095500"/>
          </a:xfrm>
          <a:prstGeom prst="rect">
            <a:avLst/>
          </a:prstGeom>
          <a:solidFill>
            <a:srgbClr val="2B241A"/>
          </a:solidFill>
          <a:ln/>
        </p:spPr>
      </p:sp>
      <p:sp>
        <p:nvSpPr>
          <p:cNvPr id="36" name="Shape 34"/>
          <p:cNvSpPr/>
          <p:nvPr/>
        </p:nvSpPr>
        <p:spPr>
          <a:xfrm>
            <a:off x="8077200" y="3200400"/>
            <a:ext cx="3505200" cy="19050"/>
          </a:xfrm>
          <a:prstGeom prst="rect">
            <a:avLst/>
          </a:prstGeom>
          <a:solidFill>
            <a:srgbClr val="403628"/>
          </a:solidFill>
          <a:ln/>
        </p:spPr>
      </p:sp>
      <p:sp>
        <p:nvSpPr>
          <p:cNvPr id="37" name="Shape 35"/>
          <p:cNvSpPr/>
          <p:nvPr/>
        </p:nvSpPr>
        <p:spPr>
          <a:xfrm>
            <a:off x="8401050" y="3552825"/>
            <a:ext cx="7144" cy="66675"/>
          </a:xfrm>
          <a:custGeom>
            <a:avLst/>
            <a:gdLst/>
            <a:ahLst/>
            <a:cxnLst/>
            <a:rect l="l" t="t" r="r" b="b"/>
            <a:pathLst>
              <a:path w="7144" h="66675">
                <a:moveTo>
                  <a:pt x="0" y="66675"/>
                </a:moveTo>
                <a:lnTo>
                  <a:pt x="0" y="0"/>
                </a:lnTo>
              </a:path>
            </a:pathLst>
          </a:custGeom>
          <a:noFill/>
          <a:ln w="13335">
            <a:solidFill>
              <a:srgbClr val="BE7A28"/>
            </a:solidFill>
            <a:prstDash val="solid"/>
          </a:ln>
        </p:spPr>
      </p:sp>
      <p:sp>
        <p:nvSpPr>
          <p:cNvPr id="38" name="Shape 36"/>
          <p:cNvSpPr/>
          <p:nvPr/>
        </p:nvSpPr>
        <p:spPr>
          <a:xfrm>
            <a:off x="8334375" y="3467105"/>
            <a:ext cx="171460" cy="47620"/>
          </a:xfrm>
          <a:custGeom>
            <a:avLst/>
            <a:gdLst/>
            <a:ahLst/>
            <a:cxnLst/>
            <a:rect l="l" t="t" r="r" b="b"/>
            <a:pathLst>
              <a:path w="171460" h="47620">
                <a:moveTo>
                  <a:pt x="77333" y="1948"/>
                </a:moveTo>
                <a:arcTo hR="19050" wR="19050" stAng="14631853" swAng="3136294"/>
                <a:lnTo>
                  <a:pt x="168793" y="38581"/>
                </a:lnTo>
                <a:arcTo hR="4763" wR="4763" stAng="17766200" swAng="9240706"/>
                <a:lnTo>
                  <a:pt x="4763" y="47620"/>
                </a:lnTo>
                <a:arcTo hR="4763" wR="4763" stAng="5399984" swAng="9233800"/>
                <a:close/>
              </a:path>
            </a:pathLst>
          </a:custGeom>
          <a:noFill/>
          <a:ln w="13335">
            <a:solidFill>
              <a:srgbClr val="BE7A28"/>
            </a:solidFill>
            <a:prstDash val="solid"/>
          </a:ln>
        </p:spPr>
      </p:sp>
      <p:sp>
        <p:nvSpPr>
          <p:cNvPr id="39" name="Shape 37"/>
          <p:cNvSpPr/>
          <p:nvPr/>
        </p:nvSpPr>
        <p:spPr>
          <a:xfrm>
            <a:off x="8439150" y="3552825"/>
            <a:ext cx="7144" cy="66675"/>
          </a:xfrm>
          <a:custGeom>
            <a:avLst/>
            <a:gdLst/>
            <a:ahLst/>
            <a:cxnLst/>
            <a:rect l="l" t="t" r="r" b="b"/>
            <a:pathLst>
              <a:path w="7144" h="66675">
                <a:moveTo>
                  <a:pt x="0" y="66675"/>
                </a:moveTo>
                <a:lnTo>
                  <a:pt x="0" y="0"/>
                </a:lnTo>
              </a:path>
            </a:pathLst>
          </a:custGeom>
          <a:noFill/>
          <a:ln w="13335">
            <a:solidFill>
              <a:srgbClr val="BE7A28"/>
            </a:solidFill>
            <a:prstDash val="solid"/>
          </a:ln>
        </p:spPr>
      </p:sp>
      <p:sp>
        <p:nvSpPr>
          <p:cNvPr id="40" name="Shape 38"/>
          <p:cNvSpPr/>
          <p:nvPr/>
        </p:nvSpPr>
        <p:spPr>
          <a:xfrm>
            <a:off x="8477250" y="3552825"/>
            <a:ext cx="7144" cy="66675"/>
          </a:xfrm>
          <a:custGeom>
            <a:avLst/>
            <a:gdLst/>
            <a:ahLst/>
            <a:cxnLst/>
            <a:rect l="l" t="t" r="r" b="b"/>
            <a:pathLst>
              <a:path w="7144" h="66675">
                <a:moveTo>
                  <a:pt x="0" y="66675"/>
                </a:moveTo>
                <a:lnTo>
                  <a:pt x="0" y="0"/>
                </a:lnTo>
              </a:path>
            </a:pathLst>
          </a:custGeom>
          <a:noFill/>
          <a:ln w="13335">
            <a:solidFill>
              <a:srgbClr val="BE7A28"/>
            </a:solidFill>
            <a:prstDash val="solid"/>
          </a:ln>
        </p:spPr>
      </p:sp>
      <p:sp>
        <p:nvSpPr>
          <p:cNvPr id="41" name="Shape 39"/>
          <p:cNvSpPr/>
          <p:nvPr/>
        </p:nvSpPr>
        <p:spPr>
          <a:xfrm>
            <a:off x="8334375" y="3657600"/>
            <a:ext cx="171450" cy="7144"/>
          </a:xfrm>
          <a:custGeom>
            <a:avLst/>
            <a:gdLst/>
            <a:ahLst/>
            <a:cxnLst/>
            <a:rect l="l" t="t" r="r" b="b"/>
            <a:pathLst>
              <a:path w="171450" h="7144">
                <a:moveTo>
                  <a:pt x="0" y="0"/>
                </a:moveTo>
                <a:lnTo>
                  <a:pt x="171450" y="0"/>
                </a:lnTo>
              </a:path>
            </a:pathLst>
          </a:custGeom>
          <a:noFill/>
          <a:ln w="13335">
            <a:solidFill>
              <a:srgbClr val="BE7A28"/>
            </a:solidFill>
            <a:prstDash val="solid"/>
          </a:ln>
        </p:spPr>
      </p:sp>
      <p:sp>
        <p:nvSpPr>
          <p:cNvPr id="42" name="Shape 40"/>
          <p:cNvSpPr/>
          <p:nvPr/>
        </p:nvSpPr>
        <p:spPr>
          <a:xfrm>
            <a:off x="8362950" y="3552825"/>
            <a:ext cx="7144" cy="66675"/>
          </a:xfrm>
          <a:custGeom>
            <a:avLst/>
            <a:gdLst/>
            <a:ahLst/>
            <a:cxnLst/>
            <a:rect l="l" t="t" r="r" b="b"/>
            <a:pathLst>
              <a:path w="7144" h="66675">
                <a:moveTo>
                  <a:pt x="0" y="66675"/>
                </a:moveTo>
                <a:lnTo>
                  <a:pt x="0" y="0"/>
                </a:lnTo>
              </a:path>
            </a:pathLst>
          </a:custGeom>
          <a:noFill/>
          <a:ln w="13335">
            <a:solidFill>
              <a:srgbClr val="BE7A28"/>
            </a:solidFill>
            <a:prstDash val="solid"/>
          </a:ln>
        </p:spPr>
      </p:sp>
      <p:sp>
        <p:nvSpPr>
          <p:cNvPr id="43" name="Text 41"/>
          <p:cNvSpPr/>
          <p:nvPr/>
        </p:nvSpPr>
        <p:spPr>
          <a:xfrm>
            <a:off x="8305800" y="3836257"/>
            <a:ext cx="3886200" cy="251460"/>
          </a:xfrm>
          <a:prstGeom prst="rect">
            <a:avLst/>
          </a:prstGeom>
          <a:noFill/>
          <a:ln/>
        </p:spPr>
        <p:txBody>
          <a:bodyPr wrap="none" lIns="0" tIns="0" rIns="0" bIns="0" rtlCol="0" anchor="t"/>
          <a:lstStyle/>
          <a:p>
            <a:pPr algn="l" indent="0" marL="0">
              <a:buNone/>
            </a:pPr>
            <a:r>
              <a:rPr lang="en-US" sz="1650" dirty="0">
                <a:solidFill>
                  <a:srgbClr val="F4ECD8"/>
                </a:solidFill>
                <a:latin typeface="Times New Roman" pitchFamily="34" charset="0"/>
                <a:ea typeface="SimSun" pitchFamily="34" charset="-122"/>
                <a:cs typeface="Times New Roman" pitchFamily="34" charset="-120"/>
              </a:rPr>
              <a:t>Public display</a:t>
            </a:r>
            <a:endParaRPr lang="en-US" sz="1650" dirty="0">
              <a:latin typeface="Times New Roman" pitchFamily="34" charset="0"/>
              <a:ea typeface="SimSun" pitchFamily="34" charset="-122"/>
              <a:cs typeface="Times New Roman" pitchFamily="34" charset="-120"/>
            </a:endParaRPr>
          </a:p>
        </p:txBody>
      </p:sp>
      <p:sp>
        <p:nvSpPr>
          <p:cNvPr id="44" name="Text 42"/>
          <p:cNvSpPr/>
          <p:nvPr/>
        </p:nvSpPr>
        <p:spPr>
          <a:xfrm>
            <a:off x="8305800" y="4243687"/>
            <a:ext cx="38862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National Museum of China: 100 g since 2021.</a:t>
            </a:r>
            <a:endParaRPr lang="en-US" sz="1050" dirty="0">
              <a:latin typeface="Microsoft YaHei UI" pitchFamily="34" charset="0"/>
              <a:ea typeface="Microsoft YaHei" pitchFamily="34" charset="-122"/>
              <a:cs typeface="Microsoft YaHei UI" pitchFamily="34" charset="-120"/>
            </a:endParaRPr>
          </a:p>
        </p:txBody>
      </p:sp>
      <p:sp>
        <p:nvSpPr>
          <p:cNvPr id="45" name="Text 43"/>
          <p:cNvSpPr/>
          <p:nvPr/>
        </p:nvSpPr>
        <p:spPr>
          <a:xfrm>
            <a:off x="8305800" y="4472287"/>
            <a:ext cx="3886200" cy="160020"/>
          </a:xfrm>
          <a:prstGeom prst="rect">
            <a:avLst/>
          </a:prstGeom>
          <a:noFill/>
          <a:ln/>
        </p:spPr>
        <p:txBody>
          <a:bodyPr wrap="none" lIns="0" tIns="0" rIns="0" bIns="0" rtlCol="0" anchor="t"/>
          <a:lstStyle/>
          <a:p>
            <a:pPr algn="l" indent="0" marL="0">
              <a:buNone/>
            </a:pPr>
            <a:r>
              <a:rPr lang="en-US" sz="1050" dirty="0">
                <a:solidFill>
                  <a:srgbClr val="C2B394"/>
                </a:solidFill>
                <a:latin typeface="Microsoft YaHei UI" pitchFamily="34" charset="0"/>
                <a:ea typeface="Microsoft YaHei" pitchFamily="34" charset="-122"/>
                <a:cs typeface="Microsoft YaHei UI" pitchFamily="34" charset="-120"/>
              </a:rPr>
              <a:t>Beijing Planetarium: 0.6 g on show since 2024</a:t>
            </a:r>
            <a:endParaRPr lang="en-US" sz="1050" dirty="0">
              <a:latin typeface="Microsoft YaHei UI" pitchFamily="34" charset="0"/>
              <a:ea typeface="Microsoft YaHei" pitchFamily="34" charset="-122"/>
              <a:cs typeface="Microsoft YaHei UI" pitchFamily="34" charset="-120"/>
            </a:endParaRPr>
          </a:p>
        </p:txBody>
      </p:sp>
      <p:sp>
        <p:nvSpPr>
          <p:cNvPr id="46" name="Text 44"/>
          <p:cNvSpPr/>
          <p:nvPr/>
        </p:nvSpPr>
        <p:spPr>
          <a:xfrm>
            <a:off x="609600" y="601389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CNSA loan notices (2021–2026), CCTV (2025-08), National Museum of China, Beijing Planetarium. About 148 g is the official running total</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3</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p</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n</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15"/>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16</a:t>
            </a:fld>
            <a:endParaRPr lang="en-US" sz="1050" dirty="0">
              <a:latin typeface="Times New Roman" pitchFamily="34" charset="0"/>
              <a:ea typeface="SimSun" pitchFamily="34" charset="-122"/>
              <a:cs typeface="Times New Roman" pitchFamily="34" charset="-120"/>
            </a:endParaRPr>
          </a:p>
        </p:txBody>
      </p:sp>
      <p:sp>
        <p:nvSpPr>
          <p:cNvPr id="8" name="Text 6"/>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Five things we still don</a:t>
            </a:r>
            <a:pPr algn="l" indent="0" marL="0">
              <a:buNone/>
            </a:pPr>
            <a:r>
              <a:rPr lang="en-US" sz="2400" dirty="0">
                <a:solidFill>
                  <a:srgbClr val="F4ECD8"/>
                </a:solidFill>
                <a:latin typeface="Times New Roman" pitchFamily="34" charset="0"/>
                <a:ea typeface="SimSun" pitchFamily="34" charset="-122"/>
                <a:cs typeface="Times New Roman" pitchFamily="34" charset="-120"/>
              </a:rPr>
              <a:t>'</a:t>
            </a:r>
            <a:pPr algn="l" indent="0" marL="0">
              <a:buNone/>
            </a:pPr>
            <a:r>
              <a:rPr lang="en-US" sz="2400" dirty="0">
                <a:solidFill>
                  <a:srgbClr val="F4ECD8"/>
                </a:solidFill>
                <a:latin typeface="Times New Roman" pitchFamily="34" charset="0"/>
                <a:ea typeface="SimSun" pitchFamily="34" charset="-122"/>
                <a:cs typeface="Times New Roman" pitchFamily="34" charset="-120"/>
              </a:rPr>
              <a:t>t know</a:t>
            </a:r>
            <a:endParaRPr lang="en-US" sz="2400" dirty="0">
              <a:latin typeface="Times New Roman" pitchFamily="34" charset="0"/>
              <a:ea typeface="SimSun" pitchFamily="34" charset="-122"/>
              <a:cs typeface="Times New Roman" pitchFamily="34" charset="-120"/>
            </a:endParaRPr>
          </a:p>
        </p:txBody>
      </p:sp>
      <p:sp>
        <p:nvSpPr>
          <p:cNvPr id="9" name="Shape 7"/>
          <p:cNvSpPr/>
          <p:nvPr/>
        </p:nvSpPr>
        <p:spPr>
          <a:xfrm>
            <a:off x="614363" y="1871663"/>
            <a:ext cx="3505200" cy="1828800"/>
          </a:xfrm>
          <a:prstGeom prst="rect">
            <a:avLst/>
          </a:prstGeom>
          <a:noFill/>
          <a:ln w="9525">
            <a:solidFill>
              <a:srgbClr val="C2B394"/>
            </a:solidFill>
            <a:prstDash val="dash"/>
          </a:ln>
        </p:spPr>
      </p:sp>
      <p:sp>
        <p:nvSpPr>
          <p:cNvPr id="10" name="Text 8"/>
          <p:cNvSpPr/>
          <p:nvPr/>
        </p:nvSpPr>
        <p:spPr>
          <a:xfrm>
            <a:off x="838200" y="2080427"/>
            <a:ext cx="11353800" cy="125730"/>
          </a:xfrm>
          <a:prstGeom prst="rect">
            <a:avLst/>
          </a:prstGeom>
          <a:noFill/>
          <a:ln/>
        </p:spPr>
        <p:txBody>
          <a:bodyPr wrap="none" lIns="0" tIns="0" rIns="0" bIns="0" rtlCol="0" anchor="t"/>
          <a:lstStyle/>
          <a:p>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Q</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u</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dirty="0">
                <a:solidFill>
                  <a:srgbClr val="BE7A28"/>
                </a:solidFill>
                <a:latin typeface="Microsoft YaHei UI" pitchFamily="34" charset="0"/>
                <a:ea typeface="Microsoft YaHei" pitchFamily="34" charset="-122"/>
                <a:cs typeface="Microsoft YaHei UI" pitchFamily="34" charset="-120"/>
              </a:rPr>
              <a:t>1</a:t>
            </a:r>
            <a:endParaRPr lang="en-US" sz="825" dirty="0">
              <a:latin typeface="Microsoft YaHei UI" pitchFamily="34" charset="0"/>
              <a:ea typeface="Microsoft YaHei" pitchFamily="34" charset="-122"/>
              <a:cs typeface="Microsoft YaHei UI" pitchFamily="34" charset="-120"/>
            </a:endParaRPr>
          </a:p>
        </p:txBody>
      </p:sp>
      <p:sp>
        <p:nvSpPr>
          <p:cNvPr id="11" name="Text 9"/>
          <p:cNvSpPr/>
          <p:nvPr/>
        </p:nvSpPr>
        <p:spPr>
          <a:xfrm>
            <a:off x="838200" y="2340177"/>
            <a:ext cx="1135380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Why did the Moon still have magma 2</a:t>
            </a:r>
            <a:endParaRPr lang="en-US" sz="1500" dirty="0">
              <a:latin typeface="Times New Roman" pitchFamily="34" charset="0"/>
              <a:ea typeface="SimSun" pitchFamily="34" charset="-122"/>
              <a:cs typeface="Times New Roman" pitchFamily="34" charset="-120"/>
            </a:endParaRPr>
          </a:p>
        </p:txBody>
      </p:sp>
      <p:sp>
        <p:nvSpPr>
          <p:cNvPr id="12" name="Text 10"/>
          <p:cNvSpPr/>
          <p:nvPr/>
        </p:nvSpPr>
        <p:spPr>
          <a:xfrm>
            <a:off x="838200" y="2644977"/>
            <a:ext cx="1135380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billion years ago?</a:t>
            </a:r>
            <a:endParaRPr lang="en-US" sz="1500" dirty="0">
              <a:latin typeface="Times New Roman" pitchFamily="34" charset="0"/>
              <a:ea typeface="SimSun" pitchFamily="34" charset="-122"/>
              <a:cs typeface="Times New Roman" pitchFamily="34" charset="-120"/>
            </a:endParaRPr>
          </a:p>
        </p:txBody>
      </p:sp>
      <p:sp>
        <p:nvSpPr>
          <p:cNvPr id="13" name="Text 11"/>
          <p:cNvSpPr/>
          <p:nvPr/>
        </p:nvSpPr>
        <p:spPr>
          <a:xfrm>
            <a:off x="838200" y="3023764"/>
            <a:ext cx="113538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Its source was neither rich in heat-producing elements</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838200" y="3233314"/>
            <a:ext cx="113538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nor wet</a:t>
            </a:r>
            <a:endParaRPr lang="en-US" sz="900" dirty="0">
              <a:latin typeface="Microsoft YaHei UI" pitchFamily="34" charset="0"/>
              <a:ea typeface="Microsoft YaHei" pitchFamily="34" charset="-122"/>
              <a:cs typeface="Microsoft YaHei UI" pitchFamily="34" charset="-120"/>
            </a:endParaRPr>
          </a:p>
        </p:txBody>
      </p:sp>
      <p:sp>
        <p:nvSpPr>
          <p:cNvPr id="15" name="Text 13"/>
          <p:cNvSpPr/>
          <p:nvPr/>
        </p:nvSpPr>
        <p:spPr>
          <a:xfrm>
            <a:off x="838200" y="3461190"/>
            <a:ext cx="113538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sp>
        <p:nvSpPr>
          <p:cNvPr id="16" name="Shape 14"/>
          <p:cNvSpPr/>
          <p:nvPr/>
        </p:nvSpPr>
        <p:spPr>
          <a:xfrm>
            <a:off x="4348163" y="1871663"/>
            <a:ext cx="3505200" cy="1828800"/>
          </a:xfrm>
          <a:prstGeom prst="rect">
            <a:avLst/>
          </a:prstGeom>
          <a:noFill/>
          <a:ln w="9525">
            <a:solidFill>
              <a:srgbClr val="C2B394"/>
            </a:solidFill>
            <a:prstDash val="dash"/>
          </a:ln>
        </p:spPr>
      </p:sp>
      <p:sp>
        <p:nvSpPr>
          <p:cNvPr id="17" name="Text 15"/>
          <p:cNvSpPr/>
          <p:nvPr/>
        </p:nvSpPr>
        <p:spPr>
          <a:xfrm>
            <a:off x="4572000" y="2080427"/>
            <a:ext cx="7620000" cy="125730"/>
          </a:xfrm>
          <a:prstGeom prst="rect">
            <a:avLst/>
          </a:prstGeom>
          <a:noFill/>
          <a:ln/>
        </p:spPr>
        <p:txBody>
          <a:bodyPr wrap="none" lIns="0" tIns="0" rIns="0" bIns="0" rtlCol="0" anchor="t"/>
          <a:lstStyle/>
          <a:p>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Q</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u</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dirty="0">
                <a:solidFill>
                  <a:srgbClr val="BE7A28"/>
                </a:solidFill>
                <a:latin typeface="Microsoft YaHei UI" pitchFamily="34" charset="0"/>
                <a:ea typeface="Microsoft YaHei" pitchFamily="34" charset="-122"/>
                <a:cs typeface="Microsoft YaHei UI" pitchFamily="34" charset="-120"/>
              </a:rPr>
              <a:t>2</a:t>
            </a:r>
            <a:endParaRPr lang="en-US" sz="825" dirty="0">
              <a:latin typeface="Microsoft YaHei UI" pitchFamily="34" charset="0"/>
              <a:ea typeface="Microsoft YaHei" pitchFamily="34" charset="-122"/>
              <a:cs typeface="Microsoft YaHei UI" pitchFamily="34" charset="-120"/>
            </a:endParaRPr>
          </a:p>
        </p:txBody>
      </p:sp>
      <p:sp>
        <p:nvSpPr>
          <p:cNvPr id="18" name="Text 16"/>
          <p:cNvSpPr/>
          <p:nvPr/>
        </p:nvSpPr>
        <p:spPr>
          <a:xfrm>
            <a:off x="4572000" y="2340177"/>
            <a:ext cx="762000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Two far-side episodes, or one long run?</a:t>
            </a:r>
            <a:endParaRPr lang="en-US" sz="1500" dirty="0">
              <a:latin typeface="Times New Roman" pitchFamily="34" charset="0"/>
              <a:ea typeface="SimSun" pitchFamily="34" charset="-122"/>
              <a:cs typeface="Times New Roman" pitchFamily="34" charset="-120"/>
            </a:endParaRPr>
          </a:p>
        </p:txBody>
      </p:sp>
      <p:sp>
        <p:nvSpPr>
          <p:cNvPr id="19" name="Text 17"/>
          <p:cNvSpPr/>
          <p:nvPr/>
        </p:nvSpPr>
        <p:spPr>
          <a:xfrm>
            <a:off x="4572000" y="3023764"/>
            <a:ext cx="76200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Between 4.2 and 2.8 billion years, the samples can</a:t>
            </a:r>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t say</a:t>
            </a:r>
            <a:endParaRPr lang="en-US" sz="900" dirty="0">
              <a:latin typeface="Microsoft YaHei UI" pitchFamily="34" charset="0"/>
              <a:ea typeface="Microsoft YaHei" pitchFamily="34" charset="-122"/>
              <a:cs typeface="Microsoft YaHei UI" pitchFamily="34" charset="-120"/>
            </a:endParaRPr>
          </a:p>
        </p:txBody>
      </p:sp>
      <p:sp>
        <p:nvSpPr>
          <p:cNvPr id="20" name="Text 18"/>
          <p:cNvSpPr/>
          <p:nvPr/>
        </p:nvSpPr>
        <p:spPr>
          <a:xfrm>
            <a:off x="4572000" y="3423090"/>
            <a:ext cx="76200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8081962" y="1871663"/>
            <a:ext cx="3505200" cy="1828800"/>
          </a:xfrm>
          <a:prstGeom prst="rect">
            <a:avLst/>
          </a:prstGeom>
          <a:noFill/>
          <a:ln w="9525">
            <a:solidFill>
              <a:srgbClr val="C2B394"/>
            </a:solidFill>
            <a:prstDash val="dash"/>
          </a:ln>
        </p:spPr>
      </p:sp>
      <p:sp>
        <p:nvSpPr>
          <p:cNvPr id="22" name="Text 20"/>
          <p:cNvSpPr/>
          <p:nvPr/>
        </p:nvSpPr>
        <p:spPr>
          <a:xfrm>
            <a:off x="8305800" y="2080427"/>
            <a:ext cx="3886200" cy="125730"/>
          </a:xfrm>
          <a:prstGeom prst="rect">
            <a:avLst/>
          </a:prstGeom>
          <a:noFill/>
          <a:ln/>
        </p:spPr>
        <p:txBody>
          <a:bodyPr wrap="none" lIns="0" tIns="0" rIns="0" bIns="0" rtlCol="0" anchor="t"/>
          <a:lstStyle/>
          <a:p>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Q</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u</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dirty="0">
                <a:solidFill>
                  <a:srgbClr val="BE7A28"/>
                </a:solidFill>
                <a:latin typeface="Microsoft YaHei UI" pitchFamily="34" charset="0"/>
                <a:ea typeface="Microsoft YaHei" pitchFamily="34" charset="-122"/>
                <a:cs typeface="Microsoft YaHei UI" pitchFamily="34" charset="-120"/>
              </a:rPr>
              <a:t>3</a:t>
            </a:r>
            <a:endParaRPr lang="en-US" sz="825" dirty="0">
              <a:latin typeface="Microsoft YaHei UI" pitchFamily="34" charset="0"/>
              <a:ea typeface="Microsoft YaHei" pitchFamily="34" charset="-122"/>
              <a:cs typeface="Microsoft YaHei UI" pitchFamily="34" charset="-120"/>
            </a:endParaRPr>
          </a:p>
        </p:txBody>
      </p:sp>
      <p:sp>
        <p:nvSpPr>
          <p:cNvPr id="23" name="Text 21"/>
          <p:cNvSpPr/>
          <p:nvPr/>
        </p:nvSpPr>
        <p:spPr>
          <a:xfrm>
            <a:off x="8305800" y="2340177"/>
            <a:ext cx="388620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How old is the South Pole–Aitken</a:t>
            </a:r>
            <a:endParaRPr lang="en-US" sz="1500" dirty="0">
              <a:latin typeface="Times New Roman" pitchFamily="34" charset="0"/>
              <a:ea typeface="SimSun" pitchFamily="34" charset="-122"/>
              <a:cs typeface="Times New Roman" pitchFamily="34" charset="-120"/>
            </a:endParaRPr>
          </a:p>
        </p:txBody>
      </p:sp>
      <p:sp>
        <p:nvSpPr>
          <p:cNvPr id="24" name="Text 22"/>
          <p:cNvSpPr/>
          <p:nvPr/>
        </p:nvSpPr>
        <p:spPr>
          <a:xfrm>
            <a:off x="8305800" y="2644977"/>
            <a:ext cx="388620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basin?</a:t>
            </a:r>
            <a:endParaRPr lang="en-US" sz="1500" dirty="0">
              <a:latin typeface="Times New Roman" pitchFamily="34" charset="0"/>
              <a:ea typeface="SimSun" pitchFamily="34" charset="-122"/>
              <a:cs typeface="Times New Roman" pitchFamily="34" charset="-120"/>
            </a:endParaRPr>
          </a:p>
        </p:txBody>
      </p:sp>
      <p:sp>
        <p:nvSpPr>
          <p:cNvPr id="25" name="Text 23"/>
          <p:cNvSpPr/>
          <p:nvPr/>
        </p:nvSpPr>
        <p:spPr>
          <a:xfrm>
            <a:off x="8305800" y="3023764"/>
            <a:ext cx="38862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Chang</a:t>
            </a:r>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e-6 gives about 4.25 billion years, another study</a:t>
            </a:r>
            <a:endParaRPr lang="en-US" sz="9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8305800" y="3233314"/>
            <a:ext cx="38862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about 4.33</a:t>
            </a:r>
            <a:endParaRPr lang="en-US" sz="9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8305800" y="3461190"/>
            <a:ext cx="38862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2481263" y="3929063"/>
            <a:ext cx="3505200" cy="1828800"/>
          </a:xfrm>
          <a:prstGeom prst="rect">
            <a:avLst/>
          </a:prstGeom>
          <a:noFill/>
          <a:ln w="9525">
            <a:solidFill>
              <a:srgbClr val="C2B394"/>
            </a:solidFill>
            <a:prstDash val="dash"/>
          </a:ln>
        </p:spPr>
      </p:sp>
      <p:sp>
        <p:nvSpPr>
          <p:cNvPr id="29" name="Text 27"/>
          <p:cNvSpPr/>
          <p:nvPr/>
        </p:nvSpPr>
        <p:spPr>
          <a:xfrm>
            <a:off x="2705100" y="4137827"/>
            <a:ext cx="9486900" cy="125730"/>
          </a:xfrm>
          <a:prstGeom prst="rect">
            <a:avLst/>
          </a:prstGeom>
          <a:noFill/>
          <a:ln/>
        </p:spPr>
        <p:txBody>
          <a:bodyPr wrap="none" lIns="0" tIns="0" rIns="0" bIns="0" rtlCol="0" anchor="t"/>
          <a:lstStyle/>
          <a:p>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Q</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u</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dirty="0">
                <a:solidFill>
                  <a:srgbClr val="BE7A28"/>
                </a:solidFill>
                <a:latin typeface="Microsoft YaHei UI" pitchFamily="34" charset="0"/>
                <a:ea typeface="Microsoft YaHei" pitchFamily="34" charset="-122"/>
                <a:cs typeface="Microsoft YaHei UI" pitchFamily="34" charset="-120"/>
              </a:rPr>
              <a:t>4</a:t>
            </a:r>
            <a:endParaRPr lang="en-US" sz="825" dirty="0">
              <a:latin typeface="Microsoft YaHei UI" pitchFamily="34" charset="0"/>
              <a:ea typeface="Microsoft YaHei" pitchFamily="34" charset="-122"/>
              <a:cs typeface="Microsoft YaHei UI" pitchFamily="34" charset="-120"/>
            </a:endParaRPr>
          </a:p>
        </p:txBody>
      </p:sp>
      <p:sp>
        <p:nvSpPr>
          <p:cNvPr id="30" name="Text 28"/>
          <p:cNvSpPr/>
          <p:nvPr/>
        </p:nvSpPr>
        <p:spPr>
          <a:xfrm>
            <a:off x="2705100" y="4397577"/>
            <a:ext cx="948690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What kept the magnetic field going?</a:t>
            </a:r>
            <a:endParaRPr lang="en-US" sz="1500" dirty="0">
              <a:latin typeface="Times New Roman" pitchFamily="34" charset="0"/>
              <a:ea typeface="SimSun" pitchFamily="34" charset="-122"/>
              <a:cs typeface="Times New Roman" pitchFamily="34" charset="-120"/>
            </a:endParaRPr>
          </a:p>
        </p:txBody>
      </p:sp>
      <p:sp>
        <p:nvSpPr>
          <p:cNvPr id="31" name="Text 29"/>
          <p:cNvSpPr/>
          <p:nvPr/>
        </p:nvSpPr>
        <p:spPr>
          <a:xfrm>
            <a:off x="2705100" y="5081164"/>
            <a:ext cx="94869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A magma ocean at the mantle</a:t>
            </a:r>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s base, precession, or</a:t>
            </a:r>
            <a:endParaRPr lang="en-US" sz="900" dirty="0">
              <a:latin typeface="Microsoft YaHei UI" pitchFamily="34" charset="0"/>
              <a:ea typeface="Microsoft YaHei" pitchFamily="34" charset="-122"/>
              <a:cs typeface="Microsoft YaHei UI" pitchFamily="34" charset="-120"/>
            </a:endParaRPr>
          </a:p>
        </p:txBody>
      </p:sp>
      <p:sp>
        <p:nvSpPr>
          <p:cNvPr id="32" name="Text 30"/>
          <p:cNvSpPr/>
          <p:nvPr/>
        </p:nvSpPr>
        <p:spPr>
          <a:xfrm>
            <a:off x="2705100" y="5290714"/>
            <a:ext cx="94869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something else</a:t>
            </a:r>
            <a:endParaRPr lang="en-US" sz="900" dirty="0">
              <a:latin typeface="Microsoft YaHei UI" pitchFamily="34" charset="0"/>
              <a:ea typeface="Microsoft YaHei" pitchFamily="34" charset="-122"/>
              <a:cs typeface="Microsoft YaHei UI" pitchFamily="34" charset="-120"/>
            </a:endParaRPr>
          </a:p>
        </p:txBody>
      </p:sp>
      <p:sp>
        <p:nvSpPr>
          <p:cNvPr id="33" name="Text 31"/>
          <p:cNvSpPr/>
          <p:nvPr/>
        </p:nvSpPr>
        <p:spPr>
          <a:xfrm>
            <a:off x="2705100" y="5518590"/>
            <a:ext cx="94869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sp>
        <p:nvSpPr>
          <p:cNvPr id="34" name="Shape 32"/>
          <p:cNvSpPr/>
          <p:nvPr/>
        </p:nvSpPr>
        <p:spPr>
          <a:xfrm>
            <a:off x="6215063" y="3929063"/>
            <a:ext cx="3505200" cy="1828800"/>
          </a:xfrm>
          <a:prstGeom prst="rect">
            <a:avLst/>
          </a:prstGeom>
          <a:noFill/>
          <a:ln w="9525">
            <a:solidFill>
              <a:srgbClr val="C2B394"/>
            </a:solidFill>
            <a:prstDash val="dash"/>
          </a:ln>
        </p:spPr>
      </p:sp>
      <p:sp>
        <p:nvSpPr>
          <p:cNvPr id="35" name="Text 33"/>
          <p:cNvSpPr/>
          <p:nvPr/>
        </p:nvSpPr>
        <p:spPr>
          <a:xfrm>
            <a:off x="6438900" y="4137827"/>
            <a:ext cx="5753100" cy="125730"/>
          </a:xfrm>
          <a:prstGeom prst="rect">
            <a:avLst/>
          </a:prstGeom>
          <a:noFill/>
          <a:ln/>
        </p:spPr>
        <p:txBody>
          <a:bodyPr wrap="none" lIns="0" tIns="0" rIns="0" bIns="0" rtlCol="0" anchor="t"/>
          <a:lstStyle/>
          <a:p>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Q</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u</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b="1" spc="56"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b="1" dirty="0">
                <a:solidFill>
                  <a:srgbClr val="BE7A28"/>
                </a:solidFill>
                <a:latin typeface="Microsoft YaHei UI" pitchFamily="34" charset="0"/>
                <a:ea typeface="Microsoft YaHei" pitchFamily="34" charset="-122"/>
                <a:cs typeface="Microsoft YaHei UI" pitchFamily="34" charset="-120"/>
              </a:rPr>
              <a:t>5</a:t>
            </a:r>
            <a:endParaRPr lang="en-US" sz="825" dirty="0">
              <a:latin typeface="Microsoft YaHei UI" pitchFamily="34" charset="0"/>
              <a:ea typeface="Microsoft YaHei" pitchFamily="34" charset="-122"/>
              <a:cs typeface="Microsoft YaHei UI" pitchFamily="34" charset="-120"/>
            </a:endParaRPr>
          </a:p>
        </p:txBody>
      </p:sp>
      <p:sp>
        <p:nvSpPr>
          <p:cNvPr id="36" name="Text 34"/>
          <p:cNvSpPr/>
          <p:nvPr/>
        </p:nvSpPr>
        <p:spPr>
          <a:xfrm>
            <a:off x="6438900" y="4397577"/>
            <a:ext cx="575310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Why is the far-side mantle so depleted?</a:t>
            </a:r>
            <a:endParaRPr lang="en-US" sz="1500" dirty="0">
              <a:latin typeface="Times New Roman" pitchFamily="34" charset="0"/>
              <a:ea typeface="SimSun" pitchFamily="34" charset="-122"/>
              <a:cs typeface="Times New Roman" pitchFamily="34" charset="-120"/>
            </a:endParaRPr>
          </a:p>
        </p:txBody>
      </p:sp>
      <p:sp>
        <p:nvSpPr>
          <p:cNvPr id="37" name="Text 35"/>
          <p:cNvSpPr/>
          <p:nvPr/>
        </p:nvSpPr>
        <p:spPr>
          <a:xfrm>
            <a:off x="6438900" y="5081164"/>
            <a:ext cx="5753100" cy="137160"/>
          </a:xfrm>
          <a:prstGeom prst="rect">
            <a:avLst/>
          </a:prstGeom>
          <a:noFill/>
          <a:ln/>
        </p:spPr>
        <p:txBody>
          <a:bodyPr wrap="none" lIns="0" tIns="0" rIns="0" bIns="0" rtlCol="0" anchor="t"/>
          <a:lstStyle/>
          <a:p>
            <a:pPr algn="l" indent="0" marL="0">
              <a:buNone/>
            </a:pPr>
            <a:r>
              <a:rPr lang="en-US" sz="900" dirty="0">
                <a:solidFill>
                  <a:srgbClr val="C2B394"/>
                </a:solidFill>
                <a:latin typeface="Microsoft YaHei UI" pitchFamily="34" charset="0"/>
                <a:ea typeface="Microsoft YaHei" pitchFamily="34" charset="-122"/>
                <a:cs typeface="Microsoft YaHei UI" pitchFamily="34" charset="-120"/>
              </a:rPr>
              <a:t>Born that way, or stripped of melt by the giant impact</a:t>
            </a:r>
            <a:endParaRPr lang="en-US" sz="900" dirty="0">
              <a:latin typeface="Microsoft YaHei UI" pitchFamily="34" charset="0"/>
              <a:ea typeface="Microsoft YaHei" pitchFamily="34" charset="-122"/>
              <a:cs typeface="Microsoft YaHei UI" pitchFamily="34" charset="-120"/>
            </a:endParaRPr>
          </a:p>
        </p:txBody>
      </p:sp>
      <p:sp>
        <p:nvSpPr>
          <p:cNvPr id="38" name="Text 36"/>
          <p:cNvSpPr/>
          <p:nvPr/>
        </p:nvSpPr>
        <p:spPr>
          <a:xfrm>
            <a:off x="6438900" y="5480490"/>
            <a:ext cx="57531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sp>
        <p:nvSpPr>
          <p:cNvPr id="39" name="Text 37"/>
          <p:cNvSpPr/>
          <p:nvPr/>
        </p:nvSpPr>
        <p:spPr>
          <a:xfrm>
            <a:off x="609600" y="601389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Source: Nature (2021, 2024, 2025), National Science Review (2025), Nature Astronomy (2024)</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Text 1"/>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3</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r</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h</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o</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p</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n</a:t>
            </a:r>
            <a:endParaRPr lang="en-US" sz="825"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47688"/>
            <a:ext cx="10972800" cy="9525"/>
          </a:xfrm>
          <a:prstGeom prst="rect">
            <a:avLst/>
          </a:prstGeom>
          <a:solidFill>
            <a:srgbClr val="403628"/>
          </a:solidFill>
          <a:ln/>
        </p:spPr>
      </p:sp>
      <p:sp>
        <p:nvSpPr>
          <p:cNvPr id="5" name="Text 3"/>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W</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k</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d</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f</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M</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8E826A"/>
                </a:solidFill>
                <a:latin typeface="Microsoft YaHei UI" pitchFamily="34" charset="0"/>
                <a:ea typeface="Microsoft YaHei" pitchFamily="34" charset="-122"/>
                <a:cs typeface="Microsoft YaHei UI" pitchFamily="34" charset="-120"/>
              </a:rPr>
              <a:t>o</a:t>
            </a:r>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6" name="Shape 4"/>
          <p:cNvSpPr/>
          <p:nvPr/>
        </p:nvSpPr>
        <p:spPr>
          <a:xfrm>
            <a:off x="11015663" y="6405563"/>
            <a:ext cx="561975" cy="257175"/>
          </a:xfrm>
          <a:prstGeom prst="rect">
            <a:avLst/>
          </a:prstGeom>
          <a:noFill/>
          <a:ln w="9525">
            <a:solidFill>
              <a:srgbClr val="403628"/>
            </a:solidFill>
            <a:prstDash val="solid"/>
          </a:ln>
        </p:spPr>
      </p:sp>
      <p:sp>
        <p:nvSpPr>
          <p:cNvPr id="7" name="pptwise-slidenum-s0016"/>
          <p:cNvSpPr/>
          <p:nvPr/>
        </p:nvSpPr>
        <p:spPr>
          <a:xfrm>
            <a:off x="10401300" y="6453011"/>
            <a:ext cx="1790700" cy="160020"/>
          </a:xfrm>
          <a:prstGeom prst="rect">
            <a:avLst/>
          </a:prstGeom>
          <a:noFill/>
          <a:ln/>
        </p:spPr>
        <p:txBody>
          <a:bodyPr wrap="none" lIns="0" tIns="0" rIns="0" bIns="0" rtlCol="0" anchor="t"/>
          <a:lstStyle/>
          <a:p>
            <a:pPr algn="ctr" indent="0" marL="0">
              <a:buNone/>
            </a:pPr>
            <a:fld id="{B6F15528-21DE-4FAA-801E-634DDDAF4B2B}" type="slidenum">
              <a:rPr lang="en-US" sz="1050" dirty="0">
                <a:solidFill>
                  <a:srgbClr val="C2B394"/>
                </a:solidFill>
                <a:latin typeface="Times New Roman" pitchFamily="34" charset="0"/>
                <a:ea typeface="SimSun" pitchFamily="34" charset="-122"/>
                <a:cs typeface="Times New Roman" pitchFamily="34" charset="-120"/>
              </a:rPr>
              <a:t>17</a:t>
            </a:fld>
            <a:endParaRPr lang="en-US" sz="1050" dirty="0">
              <a:latin typeface="Times New Roman" pitchFamily="34" charset="0"/>
              <a:ea typeface="SimSun" pitchFamily="34" charset="-122"/>
              <a:cs typeface="Times New Roman" pitchFamily="34" charset="-120"/>
            </a:endParaRPr>
          </a:p>
        </p:txBody>
      </p:sp>
      <p:pic>
        <p:nvPicPr>
          <p:cNvPr id="8" name="Image 0" descr="preencoded.png">    </p:cNvPr>
          <p:cNvPicPr>
            <a:picLocks noChangeAspect="1"/>
          </p:cNvPicPr>
          <p:nvPr/>
        </p:nvPicPr>
        <p:blipFill>
          <a:blip r:embed="rId1"/>
          <a:srcRect l="0" r="0" t="3947" b="3947"/>
          <a:stretch/>
        </p:blipFill>
        <p:spPr>
          <a:xfrm>
            <a:off x="7239000" y="685800"/>
            <a:ext cx="4343400" cy="5334000"/>
          </a:xfrm>
          <a:prstGeom prst="rect">
            <a:avLst/>
          </a:prstGeom>
        </p:spPr>
      </p:pic>
      <p:sp>
        <p:nvSpPr>
          <p:cNvPr id="9" name="Text 6"/>
          <p:cNvSpPr/>
          <p:nvPr/>
        </p:nvSpPr>
        <p:spPr>
          <a:xfrm>
            <a:off x="0" y="6118665"/>
            <a:ext cx="11582400" cy="114300"/>
          </a:xfrm>
          <a:prstGeom prst="rect">
            <a:avLst/>
          </a:prstGeom>
          <a:noFill/>
          <a:ln/>
        </p:spPr>
        <p:txBody>
          <a:bodyPr wrap="none" lIns="0" tIns="0" rIns="0" bIns="0" rtlCol="0" anchor="t"/>
          <a:lstStyle/>
          <a:p>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D</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i</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p</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y</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c</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s</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I</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g</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r</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d</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b</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f</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t</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b</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l</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8E826A"/>
                </a:solidFill>
                <a:latin typeface="Microsoft YaHei UI" pitchFamily="34" charset="0"/>
                <a:ea typeface="Microsoft YaHei" pitchFamily="34" charset="-122"/>
                <a:cs typeface="Microsoft YaHei UI" pitchFamily="34" charset="-120"/>
              </a:rPr>
              <a:t>n</a:t>
            </a:r>
            <a:pPr algn="r" indent="0" marL="0">
              <a:buNone/>
            </a:pPr>
            <a:r>
              <a:rPr lang="en-US" sz="750" dirty="0">
                <a:solidFill>
                  <a:srgbClr val="8E826A"/>
                </a:solidFill>
                <a:latin typeface="Microsoft YaHei UI" pitchFamily="34" charset="0"/>
                <a:ea typeface="Microsoft YaHei" pitchFamily="34" charset="-122"/>
                <a:cs typeface="Microsoft YaHei UI" pitchFamily="34" charset="-120"/>
              </a:rPr>
              <a:t>k</a:t>
            </a:r>
            <a:endParaRPr lang="en-US" sz="750" dirty="0">
              <a:latin typeface="Microsoft YaHei UI" pitchFamily="34" charset="0"/>
              <a:ea typeface="Microsoft YaHei" pitchFamily="34" charset="-122"/>
              <a:cs typeface="Microsoft YaHei UI" pitchFamily="34" charset="-120"/>
            </a:endParaRPr>
          </a:p>
        </p:txBody>
      </p:sp>
      <p:sp>
        <p:nvSpPr>
          <p:cNvPr id="10" name="Text 7"/>
          <p:cNvSpPr/>
          <p:nvPr/>
        </p:nvSpPr>
        <p:spPr>
          <a:xfrm>
            <a:off x="609600" y="1067758"/>
            <a:ext cx="11582400" cy="365760"/>
          </a:xfrm>
          <a:prstGeom prst="rect">
            <a:avLst/>
          </a:prstGeom>
          <a:noFill/>
          <a:ln/>
        </p:spPr>
        <p:txBody>
          <a:bodyPr wrap="none" lIns="0" tIns="0" rIns="0" bIns="0" rtlCol="0" anchor="t"/>
          <a:lstStyle/>
          <a:p>
            <a:pPr algn="l" indent="0" marL="0">
              <a:buNone/>
            </a:pPr>
            <a:r>
              <a:rPr lang="en-US" sz="2400" dirty="0">
                <a:solidFill>
                  <a:srgbClr val="F4ECD8"/>
                </a:solidFill>
                <a:latin typeface="Times New Roman" pitchFamily="34" charset="0"/>
                <a:ea typeface="SimSun" pitchFamily="34" charset="-122"/>
                <a:cs typeface="Times New Roman" pitchFamily="34" charset="-120"/>
              </a:rPr>
              <a:t>Next time, read the Moon-soil label for these</a:t>
            </a:r>
            <a:endParaRPr lang="en-US" sz="2400" dirty="0">
              <a:latin typeface="Times New Roman" pitchFamily="34" charset="0"/>
              <a:ea typeface="SimSun" pitchFamily="34" charset="-122"/>
              <a:cs typeface="Times New Roman" pitchFamily="34" charset="-120"/>
            </a:endParaRPr>
          </a:p>
        </p:txBody>
      </p:sp>
      <p:sp>
        <p:nvSpPr>
          <p:cNvPr id="11" name="Text 8"/>
          <p:cNvSpPr/>
          <p:nvPr/>
        </p:nvSpPr>
        <p:spPr>
          <a:xfrm>
            <a:off x="609600" y="2031093"/>
            <a:ext cx="11582400" cy="411480"/>
          </a:xfrm>
          <a:prstGeom prst="rect">
            <a:avLst/>
          </a:prstGeom>
          <a:noFill/>
          <a:ln/>
        </p:spPr>
        <p:txBody>
          <a:bodyPr wrap="none" lIns="0" tIns="0" rIns="0" bIns="0" rtlCol="0" anchor="t"/>
          <a:lstStyle/>
          <a:p>
            <a:pPr algn="l" indent="0" marL="0">
              <a:buNone/>
            </a:pPr>
            <a:r>
              <a:rPr lang="en-US" sz="2700" dirty="0">
                <a:solidFill>
                  <a:srgbClr val="BE7A28"/>
                </a:solidFill>
                <a:latin typeface="Times New Roman" pitchFamily="34" charset="0"/>
                <a:ea typeface="SimSun" pitchFamily="34" charset="-122"/>
                <a:cs typeface="Times New Roman" pitchFamily="34" charset="-120"/>
              </a:rPr>
              <a:t>1</a:t>
            </a:r>
            <a:endParaRPr lang="en-US" sz="2700" dirty="0">
              <a:latin typeface="Times New Roman" pitchFamily="34" charset="0"/>
              <a:ea typeface="SimSun" pitchFamily="34" charset="-122"/>
              <a:cs typeface="Times New Roman" pitchFamily="34" charset="-120"/>
            </a:endParaRPr>
          </a:p>
        </p:txBody>
      </p:sp>
      <p:sp>
        <p:nvSpPr>
          <p:cNvPr id="12" name="Text 9"/>
          <p:cNvSpPr/>
          <p:nvPr/>
        </p:nvSpPr>
        <p:spPr>
          <a:xfrm>
            <a:off x="1238250" y="2035377"/>
            <a:ext cx="1095375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Origin</a:t>
            </a:r>
            <a:endParaRPr lang="en-US" sz="1500" dirty="0">
              <a:latin typeface="Times New Roman" pitchFamily="34" charset="0"/>
              <a:ea typeface="SimSun" pitchFamily="34" charset="-122"/>
              <a:cs typeface="Times New Roman" pitchFamily="34" charset="-120"/>
            </a:endParaRPr>
          </a:p>
        </p:txBody>
      </p:sp>
      <p:sp>
        <p:nvSpPr>
          <p:cNvPr id="13" name="Text 10"/>
          <p:cNvSpPr/>
          <p:nvPr/>
        </p:nvSpPr>
        <p:spPr>
          <a:xfrm>
            <a:off x="1238250" y="2338325"/>
            <a:ext cx="109537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Which mission, near side or far side</a:t>
            </a:r>
            <a:endParaRPr lang="en-US" sz="975" dirty="0">
              <a:latin typeface="Microsoft YaHei UI" pitchFamily="34" charset="0"/>
              <a:ea typeface="Microsoft YaHei" pitchFamily="34" charset="-122"/>
              <a:cs typeface="Microsoft YaHei UI" pitchFamily="34" charset="-120"/>
            </a:endParaRPr>
          </a:p>
        </p:txBody>
      </p:sp>
      <p:sp>
        <p:nvSpPr>
          <p:cNvPr id="14" name="Shape 11"/>
          <p:cNvSpPr/>
          <p:nvPr/>
        </p:nvSpPr>
        <p:spPr>
          <a:xfrm>
            <a:off x="1238250" y="2605088"/>
            <a:ext cx="5334000" cy="9525"/>
          </a:xfrm>
          <a:prstGeom prst="rect">
            <a:avLst/>
          </a:prstGeom>
          <a:solidFill>
            <a:srgbClr val="403628"/>
          </a:solidFill>
          <a:ln/>
        </p:spPr>
      </p:sp>
      <p:sp>
        <p:nvSpPr>
          <p:cNvPr id="15" name="Text 12"/>
          <p:cNvSpPr/>
          <p:nvPr/>
        </p:nvSpPr>
        <p:spPr>
          <a:xfrm>
            <a:off x="609600" y="2754993"/>
            <a:ext cx="11582400" cy="411480"/>
          </a:xfrm>
          <a:prstGeom prst="rect">
            <a:avLst/>
          </a:prstGeom>
          <a:noFill/>
          <a:ln/>
        </p:spPr>
        <p:txBody>
          <a:bodyPr wrap="none" lIns="0" tIns="0" rIns="0" bIns="0" rtlCol="0" anchor="t"/>
          <a:lstStyle/>
          <a:p>
            <a:pPr algn="l" indent="0" marL="0">
              <a:buNone/>
            </a:pPr>
            <a:r>
              <a:rPr lang="en-US" sz="2700" dirty="0">
                <a:solidFill>
                  <a:srgbClr val="BE7A28"/>
                </a:solidFill>
                <a:latin typeface="Times New Roman" pitchFamily="34" charset="0"/>
                <a:ea typeface="SimSun" pitchFamily="34" charset="-122"/>
                <a:cs typeface="Times New Roman" pitchFamily="34" charset="-120"/>
              </a:rPr>
              <a:t>2</a:t>
            </a:r>
            <a:endParaRPr lang="en-US" sz="2700" dirty="0">
              <a:latin typeface="Times New Roman" pitchFamily="34" charset="0"/>
              <a:ea typeface="SimSun" pitchFamily="34" charset="-122"/>
              <a:cs typeface="Times New Roman" pitchFamily="34" charset="-120"/>
            </a:endParaRPr>
          </a:p>
        </p:txBody>
      </p:sp>
      <p:sp>
        <p:nvSpPr>
          <p:cNvPr id="16" name="Text 13"/>
          <p:cNvSpPr/>
          <p:nvPr/>
        </p:nvSpPr>
        <p:spPr>
          <a:xfrm>
            <a:off x="1238250" y="2759277"/>
            <a:ext cx="1095375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Method</a:t>
            </a:r>
            <a:endParaRPr lang="en-US" sz="1500" dirty="0">
              <a:latin typeface="Times New Roman" pitchFamily="34" charset="0"/>
              <a:ea typeface="SimSun" pitchFamily="34" charset="-122"/>
              <a:cs typeface="Times New Roman" pitchFamily="34" charset="-120"/>
            </a:endParaRPr>
          </a:p>
        </p:txBody>
      </p:sp>
      <p:sp>
        <p:nvSpPr>
          <p:cNvPr id="17" name="Text 14"/>
          <p:cNvSpPr/>
          <p:nvPr/>
        </p:nvSpPr>
        <p:spPr>
          <a:xfrm>
            <a:off x="1238250" y="3062225"/>
            <a:ext cx="109537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Scooped or drilled</a:t>
            </a:r>
            <a:endParaRPr lang="en-US" sz="975" dirty="0">
              <a:latin typeface="Microsoft YaHei UI" pitchFamily="34" charset="0"/>
              <a:ea typeface="Microsoft YaHei" pitchFamily="34" charset="-122"/>
              <a:cs typeface="Microsoft YaHei UI" pitchFamily="34" charset="-120"/>
            </a:endParaRPr>
          </a:p>
        </p:txBody>
      </p:sp>
      <p:sp>
        <p:nvSpPr>
          <p:cNvPr id="18" name="Shape 15"/>
          <p:cNvSpPr/>
          <p:nvPr/>
        </p:nvSpPr>
        <p:spPr>
          <a:xfrm>
            <a:off x="1238250" y="3328988"/>
            <a:ext cx="5334000" cy="9525"/>
          </a:xfrm>
          <a:prstGeom prst="rect">
            <a:avLst/>
          </a:prstGeom>
          <a:solidFill>
            <a:srgbClr val="403628"/>
          </a:solidFill>
          <a:ln/>
        </p:spPr>
      </p:sp>
      <p:sp>
        <p:nvSpPr>
          <p:cNvPr id="19" name="Text 16"/>
          <p:cNvSpPr/>
          <p:nvPr/>
        </p:nvSpPr>
        <p:spPr>
          <a:xfrm>
            <a:off x="609600" y="3478893"/>
            <a:ext cx="11582400" cy="411480"/>
          </a:xfrm>
          <a:prstGeom prst="rect">
            <a:avLst/>
          </a:prstGeom>
          <a:noFill/>
          <a:ln/>
        </p:spPr>
        <p:txBody>
          <a:bodyPr wrap="none" lIns="0" tIns="0" rIns="0" bIns="0" rtlCol="0" anchor="t"/>
          <a:lstStyle/>
          <a:p>
            <a:pPr algn="l" indent="0" marL="0">
              <a:buNone/>
            </a:pPr>
            <a:r>
              <a:rPr lang="en-US" sz="2700" dirty="0">
                <a:solidFill>
                  <a:srgbClr val="BE7A28"/>
                </a:solidFill>
                <a:latin typeface="Times New Roman" pitchFamily="34" charset="0"/>
                <a:ea typeface="SimSun" pitchFamily="34" charset="-122"/>
                <a:cs typeface="Times New Roman" pitchFamily="34" charset="-120"/>
              </a:rPr>
              <a:t>3</a:t>
            </a:r>
            <a:endParaRPr lang="en-US" sz="2700" dirty="0">
              <a:latin typeface="Times New Roman" pitchFamily="34" charset="0"/>
              <a:ea typeface="SimSun" pitchFamily="34" charset="-122"/>
              <a:cs typeface="Times New Roman" pitchFamily="34" charset="-120"/>
            </a:endParaRPr>
          </a:p>
        </p:txBody>
      </p:sp>
      <p:sp>
        <p:nvSpPr>
          <p:cNvPr id="20" name="Text 17"/>
          <p:cNvSpPr/>
          <p:nvPr/>
        </p:nvSpPr>
        <p:spPr>
          <a:xfrm>
            <a:off x="1238250" y="3483177"/>
            <a:ext cx="1095375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Colour</a:t>
            </a:r>
            <a:endParaRPr lang="en-US" sz="1500" dirty="0">
              <a:latin typeface="Times New Roman" pitchFamily="34" charset="0"/>
              <a:ea typeface="SimSun" pitchFamily="34" charset="-122"/>
              <a:cs typeface="Times New Roman" pitchFamily="34" charset="-120"/>
            </a:endParaRPr>
          </a:p>
        </p:txBody>
      </p:sp>
      <p:sp>
        <p:nvSpPr>
          <p:cNvPr id="21" name="Text 18"/>
          <p:cNvSpPr/>
          <p:nvPr/>
        </p:nvSpPr>
        <p:spPr>
          <a:xfrm>
            <a:off x="1238250" y="3786125"/>
            <a:ext cx="109537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Chang</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e-6 soil is a little lighter</a:t>
            </a:r>
            <a:endParaRPr lang="en-US" sz="975" dirty="0">
              <a:latin typeface="Microsoft YaHei UI" pitchFamily="34" charset="0"/>
              <a:ea typeface="Microsoft YaHei" pitchFamily="34" charset="-122"/>
              <a:cs typeface="Microsoft YaHei UI" pitchFamily="34" charset="-120"/>
            </a:endParaRPr>
          </a:p>
        </p:txBody>
      </p:sp>
      <p:sp>
        <p:nvSpPr>
          <p:cNvPr id="22" name="Shape 19"/>
          <p:cNvSpPr/>
          <p:nvPr/>
        </p:nvSpPr>
        <p:spPr>
          <a:xfrm>
            <a:off x="1238250" y="4052888"/>
            <a:ext cx="5334000" cy="9525"/>
          </a:xfrm>
          <a:prstGeom prst="rect">
            <a:avLst/>
          </a:prstGeom>
          <a:solidFill>
            <a:srgbClr val="403628"/>
          </a:solidFill>
          <a:ln/>
        </p:spPr>
      </p:sp>
      <p:sp>
        <p:nvSpPr>
          <p:cNvPr id="23" name="Text 20"/>
          <p:cNvSpPr/>
          <p:nvPr/>
        </p:nvSpPr>
        <p:spPr>
          <a:xfrm>
            <a:off x="609600" y="4202793"/>
            <a:ext cx="11582400" cy="411480"/>
          </a:xfrm>
          <a:prstGeom prst="rect">
            <a:avLst/>
          </a:prstGeom>
          <a:noFill/>
          <a:ln/>
        </p:spPr>
        <p:txBody>
          <a:bodyPr wrap="none" lIns="0" tIns="0" rIns="0" bIns="0" rtlCol="0" anchor="t"/>
          <a:lstStyle/>
          <a:p>
            <a:pPr algn="l" indent="0" marL="0">
              <a:buNone/>
            </a:pPr>
            <a:r>
              <a:rPr lang="en-US" sz="2700" dirty="0">
                <a:solidFill>
                  <a:srgbClr val="BE7A28"/>
                </a:solidFill>
                <a:latin typeface="Times New Roman" pitchFamily="34" charset="0"/>
                <a:ea typeface="SimSun" pitchFamily="34" charset="-122"/>
                <a:cs typeface="Times New Roman" pitchFamily="34" charset="-120"/>
              </a:rPr>
              <a:t>4</a:t>
            </a:r>
            <a:endParaRPr lang="en-US" sz="2700" dirty="0">
              <a:latin typeface="Times New Roman" pitchFamily="34" charset="0"/>
              <a:ea typeface="SimSun" pitchFamily="34" charset="-122"/>
              <a:cs typeface="Times New Roman" pitchFamily="34" charset="-120"/>
            </a:endParaRPr>
          </a:p>
        </p:txBody>
      </p:sp>
      <p:sp>
        <p:nvSpPr>
          <p:cNvPr id="24" name="Text 21"/>
          <p:cNvSpPr/>
          <p:nvPr/>
        </p:nvSpPr>
        <p:spPr>
          <a:xfrm>
            <a:off x="1238250" y="4207077"/>
            <a:ext cx="1095375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Weight</a:t>
            </a:r>
            <a:endParaRPr lang="en-US" sz="1500" dirty="0">
              <a:latin typeface="Times New Roman" pitchFamily="34" charset="0"/>
              <a:ea typeface="SimSun" pitchFamily="34" charset="-122"/>
              <a:cs typeface="Times New Roman" pitchFamily="34" charset="-120"/>
            </a:endParaRPr>
          </a:p>
        </p:txBody>
      </p:sp>
      <p:sp>
        <p:nvSpPr>
          <p:cNvPr id="25" name="Text 22"/>
          <p:cNvSpPr/>
          <p:nvPr/>
        </p:nvSpPr>
        <p:spPr>
          <a:xfrm>
            <a:off x="1238250" y="4510025"/>
            <a:ext cx="109537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Most displays are counted in grams</a:t>
            </a:r>
            <a:endParaRPr lang="en-US" sz="975" dirty="0">
              <a:latin typeface="Microsoft YaHei UI" pitchFamily="34" charset="0"/>
              <a:ea typeface="Microsoft YaHei" pitchFamily="34" charset="-122"/>
              <a:cs typeface="Microsoft YaHei UI" pitchFamily="34" charset="-120"/>
            </a:endParaRPr>
          </a:p>
        </p:txBody>
      </p:sp>
      <p:sp>
        <p:nvSpPr>
          <p:cNvPr id="26" name="Shape 23"/>
          <p:cNvSpPr/>
          <p:nvPr/>
        </p:nvSpPr>
        <p:spPr>
          <a:xfrm>
            <a:off x="1238250" y="4776788"/>
            <a:ext cx="5334000" cy="9525"/>
          </a:xfrm>
          <a:prstGeom prst="rect">
            <a:avLst/>
          </a:prstGeom>
          <a:solidFill>
            <a:srgbClr val="403628"/>
          </a:solidFill>
          <a:ln/>
        </p:spPr>
      </p:sp>
      <p:sp>
        <p:nvSpPr>
          <p:cNvPr id="27" name="Text 24"/>
          <p:cNvSpPr/>
          <p:nvPr/>
        </p:nvSpPr>
        <p:spPr>
          <a:xfrm>
            <a:off x="609600" y="4926693"/>
            <a:ext cx="11582400" cy="411480"/>
          </a:xfrm>
          <a:prstGeom prst="rect">
            <a:avLst/>
          </a:prstGeom>
          <a:noFill/>
          <a:ln/>
        </p:spPr>
        <p:txBody>
          <a:bodyPr wrap="none" lIns="0" tIns="0" rIns="0" bIns="0" rtlCol="0" anchor="t"/>
          <a:lstStyle/>
          <a:p>
            <a:pPr algn="l" indent="0" marL="0">
              <a:buNone/>
            </a:pPr>
            <a:r>
              <a:rPr lang="en-US" sz="2700" dirty="0">
                <a:solidFill>
                  <a:srgbClr val="BE7A28"/>
                </a:solidFill>
                <a:latin typeface="Times New Roman" pitchFamily="34" charset="0"/>
                <a:ea typeface="SimSun" pitchFamily="34" charset="-122"/>
                <a:cs typeface="Times New Roman" pitchFamily="34" charset="-120"/>
              </a:rPr>
              <a:t>5</a:t>
            </a:r>
            <a:endParaRPr lang="en-US" sz="2700" dirty="0">
              <a:latin typeface="Times New Roman" pitchFamily="34" charset="0"/>
              <a:ea typeface="SimSun" pitchFamily="34" charset="-122"/>
              <a:cs typeface="Times New Roman" pitchFamily="34" charset="-120"/>
            </a:endParaRPr>
          </a:p>
        </p:txBody>
      </p:sp>
      <p:sp>
        <p:nvSpPr>
          <p:cNvPr id="28" name="Text 25"/>
          <p:cNvSpPr/>
          <p:nvPr/>
        </p:nvSpPr>
        <p:spPr>
          <a:xfrm>
            <a:off x="1238250" y="4930977"/>
            <a:ext cx="10953750" cy="228600"/>
          </a:xfrm>
          <a:prstGeom prst="rect">
            <a:avLst/>
          </a:prstGeom>
          <a:noFill/>
          <a:ln/>
        </p:spPr>
        <p:txBody>
          <a:bodyPr wrap="none" lIns="0" tIns="0" rIns="0" bIns="0" rtlCol="0" anchor="t"/>
          <a:lstStyle/>
          <a:p>
            <a:pPr algn="l" indent="0" marL="0">
              <a:buNone/>
            </a:pPr>
            <a:r>
              <a:rPr lang="en-US" sz="1500" dirty="0">
                <a:solidFill>
                  <a:srgbClr val="F4ECD8"/>
                </a:solidFill>
                <a:latin typeface="Times New Roman" pitchFamily="34" charset="0"/>
                <a:ea typeface="SimSun" pitchFamily="34" charset="-122"/>
                <a:cs typeface="Times New Roman" pitchFamily="34" charset="-120"/>
              </a:rPr>
              <a:t>Microscope</a:t>
            </a:r>
            <a:endParaRPr lang="en-US" sz="1500" dirty="0">
              <a:latin typeface="Times New Roman" pitchFamily="34" charset="0"/>
              <a:ea typeface="SimSun" pitchFamily="34" charset="-122"/>
              <a:cs typeface="Times New Roman" pitchFamily="34" charset="-120"/>
            </a:endParaRPr>
          </a:p>
        </p:txBody>
      </p:sp>
      <p:sp>
        <p:nvSpPr>
          <p:cNvPr id="29" name="Text 26"/>
          <p:cNvSpPr/>
          <p:nvPr/>
        </p:nvSpPr>
        <p:spPr>
          <a:xfrm>
            <a:off x="1238250" y="5233925"/>
            <a:ext cx="10953750" cy="148590"/>
          </a:xfrm>
          <a:prstGeom prst="rect">
            <a:avLst/>
          </a:prstGeom>
          <a:noFill/>
          <a:ln/>
        </p:spPr>
        <p:txBody>
          <a:bodyPr wrap="none" lIns="0" tIns="0" rIns="0" bIns="0" rtlCol="0" anchor="t"/>
          <a:lstStyle/>
          <a:p>
            <a:pPr algn="l" indent="0" marL="0">
              <a:buNone/>
            </a:pPr>
            <a:r>
              <a:rPr lang="en-US" sz="975" dirty="0">
                <a:solidFill>
                  <a:srgbClr val="C2B394"/>
                </a:solidFill>
                <a:latin typeface="Microsoft YaHei UI" pitchFamily="34" charset="0"/>
                <a:ea typeface="Microsoft YaHei" pitchFamily="34" charset="-122"/>
                <a:cs typeface="Microsoft YaHei UI" pitchFamily="34" charset="-120"/>
              </a:rPr>
              <a:t>Most grains are under 10 μm</a:t>
            </a:r>
            <a:endParaRPr lang="en-US" sz="975" dirty="0">
              <a:latin typeface="Microsoft YaHei UI" pitchFamily="34" charset="0"/>
              <a:ea typeface="Microsoft YaHei" pitchFamily="34" charset="-122"/>
              <a:cs typeface="Microsoft YaHei UI" pitchFamily="34" charset="-120"/>
            </a:endParaRPr>
          </a:p>
        </p:txBody>
      </p:sp>
      <p:sp>
        <p:nvSpPr>
          <p:cNvPr id="30" name="Shape 27"/>
          <p:cNvSpPr/>
          <p:nvPr/>
        </p:nvSpPr>
        <p:spPr>
          <a:xfrm>
            <a:off x="1238250" y="5500688"/>
            <a:ext cx="5334000" cy="9525"/>
          </a:xfrm>
          <a:prstGeom prst="rect">
            <a:avLst/>
          </a:prstGeom>
          <a:solidFill>
            <a:srgbClr val="403628"/>
          </a:solidFill>
          <a:ln/>
        </p:spPr>
      </p:sp>
      <p:sp>
        <p:nvSpPr>
          <p:cNvPr id="31" name="Text 28"/>
          <p:cNvSpPr/>
          <p:nvPr/>
        </p:nvSpPr>
        <p:spPr>
          <a:xfrm>
            <a:off x="609600" y="5728140"/>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Based on: National Astronomical Observatories (2022), National Science Review (2022, 2024), National Museum of China and Beijing</a:t>
            </a:r>
            <a:endParaRPr lang="en-US" sz="750" dirty="0">
              <a:latin typeface="Microsoft YaHei UI" pitchFamily="34" charset="0"/>
              <a:ea typeface="Microsoft YaHei" pitchFamily="34" charset="-122"/>
              <a:cs typeface="Microsoft YaHei UI" pitchFamily="34" charset="-120"/>
            </a:endParaRPr>
          </a:p>
        </p:txBody>
      </p:sp>
      <p:sp>
        <p:nvSpPr>
          <p:cNvPr id="32" name="Text 29"/>
          <p:cNvSpPr/>
          <p:nvPr/>
        </p:nvSpPr>
        <p:spPr>
          <a:xfrm>
            <a:off x="609600" y="5871015"/>
            <a:ext cx="11582400" cy="114300"/>
          </a:xfrm>
          <a:prstGeom prst="rect">
            <a:avLst/>
          </a:prstGeom>
          <a:noFill/>
          <a:ln/>
        </p:spPr>
        <p:txBody>
          <a:bodyPr wrap="none" lIns="0" tIns="0" rIns="0" bIns="0" rtlCol="0" anchor="t"/>
          <a:lstStyle/>
          <a:p>
            <a:pPr algn="l" indent="0" marL="0">
              <a:buNone/>
            </a:pPr>
            <a:r>
              <a:rPr lang="en-US" sz="750" dirty="0">
                <a:solidFill>
                  <a:srgbClr val="8E826A"/>
                </a:solidFill>
                <a:latin typeface="Microsoft YaHei UI" pitchFamily="34" charset="0"/>
                <a:ea typeface="Microsoft YaHei" pitchFamily="34" charset="-122"/>
                <a:cs typeface="Microsoft YaHei UI" pitchFamily="34" charset="-120"/>
              </a:rPr>
              <a:t>Planetarium notices</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11A12"/>
          </a:solidFill>
          <a:ln/>
        </p:spPr>
      </p:sp>
      <p:sp>
        <p:nvSpPr>
          <p:cNvPr id="3" name="svg2pptx-gradient-s0017-0000"/>
          <p:cNvSpPr/>
          <p:nvPr/>
        </p:nvSpPr>
        <p:spPr>
          <a:xfrm>
            <a:off x="3048000" y="381000"/>
            <a:ext cx="6096000" cy="6096000"/>
          </a:xfrm>
          <a:prstGeom prst="ellipse">
            <a:avLst/>
          </a:prstGeom>
          <a:gradFill rotWithShape="1">
            <a:gsLst>
              <a:gs pos="0">
                <a:srgbClr val="E7D0AC">
                  <a:alpha val="14000"/>
                </a:srgbClr>
              </a:gs>
              <a:gs pos="70711">
                <a:srgbClr val="E7D0AC">
                  <a:alpha val="0"/>
                </a:srgbClr>
              </a:gs>
              <a:gs pos="100000">
                <a:srgbClr val="E7D0AC">
                  <a:alpha val="0"/>
                </a:srgbClr>
              </a:gs>
            </a:gsLst>
            <a:path path="circle">
              <a:fillToRect l="50000" t="50000" r="50000" b="50000"/>
            </a:path>
          </a:gradFill>
          <a:ln/>
        </p:spPr>
      </p:sp>
      <p:sp>
        <p:nvSpPr>
          <p:cNvPr id="4" name="Text 2"/>
          <p:cNvSpPr/>
          <p:nvPr/>
        </p:nvSpPr>
        <p:spPr>
          <a:xfrm>
            <a:off x="609600" y="346877"/>
            <a:ext cx="11582400" cy="125730"/>
          </a:xfrm>
          <a:prstGeom prst="rect">
            <a:avLst/>
          </a:prstGeom>
          <a:noFill/>
          <a:ln/>
        </p:spPr>
        <p:txBody>
          <a:bodyPr wrap="none" lIns="0" tIns="0" rIns="0" bIns="0" rtlCol="0" anchor="t"/>
          <a:lstStyle/>
          <a:p>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W</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k</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d</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S</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c</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i</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n</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c</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e</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 </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T</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a</a:t>
            </a:r>
            <a:pPr algn="l" indent="0" marL="0">
              <a:buNone/>
            </a:pPr>
            <a:r>
              <a:rPr lang="en-US" sz="825" spc="75" kern="0" dirty="0">
                <a:solidFill>
                  <a:srgbClr val="BE7A28"/>
                </a:solidFill>
                <a:latin typeface="Microsoft YaHei UI" pitchFamily="34" charset="0"/>
                <a:ea typeface="Microsoft YaHei" pitchFamily="34" charset="-122"/>
                <a:cs typeface="Microsoft YaHei UI" pitchFamily="34" charset="-120"/>
              </a:rPr>
              <a:t>l</a:t>
            </a:r>
            <a:pPr algn="l" indent="0" marL="0">
              <a:buNone/>
            </a:pPr>
            <a:r>
              <a:rPr lang="en-US" sz="825" dirty="0">
                <a:solidFill>
                  <a:srgbClr val="BE7A28"/>
                </a:solidFill>
                <a:latin typeface="Microsoft YaHei UI" pitchFamily="34" charset="0"/>
                <a:ea typeface="Microsoft YaHei" pitchFamily="34" charset="-122"/>
                <a:cs typeface="Microsoft YaHei UI" pitchFamily="34" charset="-120"/>
              </a:rPr>
              <a:t>k</a:t>
            </a:r>
            <a:endParaRPr lang="en-US" sz="825" dirty="0">
              <a:latin typeface="Microsoft YaHei UI" pitchFamily="34" charset="0"/>
              <a:ea typeface="Microsoft YaHei" pitchFamily="34" charset="-122"/>
              <a:cs typeface="Microsoft YaHei UI" pitchFamily="34" charset="-120"/>
            </a:endParaRPr>
          </a:p>
        </p:txBody>
      </p:sp>
      <p:sp>
        <p:nvSpPr>
          <p:cNvPr id="5" name="Shape 3"/>
          <p:cNvSpPr/>
          <p:nvPr/>
        </p:nvSpPr>
        <p:spPr>
          <a:xfrm>
            <a:off x="609600" y="547688"/>
            <a:ext cx="10972800" cy="9525"/>
          </a:xfrm>
          <a:prstGeom prst="rect">
            <a:avLst/>
          </a:prstGeom>
          <a:solidFill>
            <a:srgbClr val="403628"/>
          </a:solidFill>
          <a:ln/>
        </p:spPr>
      </p:sp>
      <p:sp>
        <p:nvSpPr>
          <p:cNvPr id="6" name="Text 4"/>
          <p:cNvSpPr/>
          <p:nvPr/>
        </p:nvSpPr>
        <p:spPr>
          <a:xfrm>
            <a:off x="0" y="2630815"/>
            <a:ext cx="12192000" cy="731520"/>
          </a:xfrm>
          <a:prstGeom prst="rect">
            <a:avLst/>
          </a:prstGeom>
          <a:noFill/>
          <a:ln/>
        </p:spPr>
        <p:txBody>
          <a:bodyPr wrap="none" lIns="0" tIns="0" rIns="0" bIns="0" rtlCol="0" anchor="t"/>
          <a:lstStyle/>
          <a:p>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S</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o</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 </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l</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i</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t</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t</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l</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e</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 </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s</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o</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i</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l</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 </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s</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o</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 </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m</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a</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n</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y</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 </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q</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u</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e</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s</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t</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i</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o</a:t>
            </a:r>
            <a:pPr algn="ctr" indent="0" marL="0">
              <a:buNone/>
            </a:pPr>
            <a:r>
              <a:rPr lang="en-US" sz="4800" spc="75" kern="0" dirty="0">
                <a:solidFill>
                  <a:srgbClr val="F4ECD8"/>
                </a:solidFill>
                <a:latin typeface="Times New Roman" pitchFamily="34" charset="0"/>
                <a:ea typeface="SimSun" pitchFamily="34" charset="-122"/>
                <a:cs typeface="Times New Roman" pitchFamily="34" charset="-120"/>
              </a:rPr>
              <a:t>n</a:t>
            </a:r>
            <a:pPr algn="ctr" indent="0" marL="0">
              <a:buNone/>
            </a:pPr>
            <a:r>
              <a:rPr lang="en-US" sz="4800" dirty="0">
                <a:solidFill>
                  <a:srgbClr val="F4ECD8"/>
                </a:solidFill>
                <a:latin typeface="Times New Roman" pitchFamily="34" charset="0"/>
                <a:ea typeface="SimSun" pitchFamily="34" charset="-122"/>
                <a:cs typeface="Times New Roman" pitchFamily="34" charset="-120"/>
              </a:rPr>
              <a:t>s</a:t>
            </a:r>
            <a:endParaRPr lang="en-US" sz="4800" dirty="0">
              <a:latin typeface="Times New Roman" pitchFamily="34" charset="0"/>
              <a:ea typeface="SimSun" pitchFamily="34" charset="-122"/>
              <a:cs typeface="Times New Roman" pitchFamily="34" charset="-120"/>
            </a:endParaRPr>
          </a:p>
        </p:txBody>
      </p:sp>
      <p:sp>
        <p:nvSpPr>
          <p:cNvPr id="7" name="Shape 5"/>
          <p:cNvSpPr/>
          <p:nvPr/>
        </p:nvSpPr>
        <p:spPr>
          <a:xfrm>
            <a:off x="5715000" y="3727133"/>
            <a:ext cx="762000" cy="13335"/>
          </a:xfrm>
          <a:prstGeom prst="rect">
            <a:avLst/>
          </a:prstGeom>
          <a:solidFill>
            <a:srgbClr val="BE7A28"/>
          </a:solidFill>
          <a:ln/>
        </p:spPr>
      </p:sp>
      <p:sp>
        <p:nvSpPr>
          <p:cNvPr id="8" name="Text 6"/>
          <p:cNvSpPr/>
          <p:nvPr/>
        </p:nvSpPr>
        <p:spPr>
          <a:xfrm>
            <a:off x="0" y="4006285"/>
            <a:ext cx="12192000" cy="182880"/>
          </a:xfrm>
          <a:prstGeom prst="rect">
            <a:avLst/>
          </a:prstGeom>
          <a:noFill/>
          <a:ln/>
        </p:spPr>
        <p:txBody>
          <a:bodyPr wrap="none" lIns="0" tIns="0" rIns="0" bIns="0" rtlCol="0" anchor="t"/>
          <a:lstStyle/>
          <a:p>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T</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h</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a</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n</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k</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 </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y</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o</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u</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 </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Q</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u</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e</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s</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t</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i</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o</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n</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s</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 </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a</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r</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e</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 </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w</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e</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l</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c</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o</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m</a:t>
            </a:r>
            <a:pPr algn="ctr" indent="0" marL="0">
              <a:buNone/>
            </a:pPr>
            <a:r>
              <a:rPr lang="en-US" sz="1200" spc="75" kern="0" dirty="0">
                <a:solidFill>
                  <a:srgbClr val="C2B394"/>
                </a:solidFill>
                <a:latin typeface="Microsoft YaHei UI" pitchFamily="34" charset="0"/>
                <a:ea typeface="Microsoft YaHei" pitchFamily="34" charset="-122"/>
                <a:cs typeface="Microsoft YaHei UI" pitchFamily="34" charset="-120"/>
              </a:rPr>
              <a:t>e</a:t>
            </a:r>
            <a:pPr algn="ctr" indent="0" marL="0">
              <a:buNone/>
            </a:pPr>
            <a:r>
              <a:rPr lang="en-US" sz="1200" dirty="0">
                <a:solidFill>
                  <a:srgbClr val="C2B394"/>
                </a:solidFill>
                <a:latin typeface="Microsoft YaHei UI" pitchFamily="34" charset="0"/>
                <a:ea typeface="Microsoft YaHei" pitchFamily="34" charset="-122"/>
                <a:cs typeface="Microsoft YaHei UI" pitchFamily="34" charset="-120"/>
              </a:rPr>
              <a:t>.</a:t>
            </a:r>
            <a:endParaRPr lang="en-US" sz="1200" dirty="0">
              <a:latin typeface="Microsoft YaHei UI" pitchFamily="34" charset="0"/>
              <a:ea typeface="Microsoft YaHei" pitchFamily="34" charset="-122"/>
              <a:cs typeface="Microsoft YaHei UI" pitchFamily="34" charset="-120"/>
            </a:endParaRPr>
          </a:p>
        </p:txBody>
      </p:sp>
      <p:sp>
        <p:nvSpPr>
          <p:cNvPr id="9" name="Text 7"/>
          <p:cNvSpPr/>
          <p:nvPr/>
        </p:nvSpPr>
        <p:spPr>
          <a:xfrm>
            <a:off x="0" y="5738309"/>
            <a:ext cx="12192000" cy="148590"/>
          </a:xfrm>
          <a:prstGeom prst="rect">
            <a:avLst/>
          </a:prstGeom>
          <a:noFill/>
          <a:ln/>
        </p:spPr>
        <p:txBody>
          <a:bodyPr wrap="none" lIns="0" tIns="0" rIns="0" bIns="0" rtlCol="0" anchor="t"/>
          <a:lstStyle/>
          <a:p>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O</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c</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t</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o</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b</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e</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r</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 </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2</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0</a:t>
            </a:r>
            <a:pPr algn="ctr" indent="0" marL="0">
              <a:buNone/>
            </a:pPr>
            <a:r>
              <a:rPr lang="en-US" sz="975" spc="113" kern="0" dirty="0">
                <a:solidFill>
                  <a:srgbClr val="8E826A"/>
                </a:solidFill>
                <a:latin typeface="Times New Roman" pitchFamily="34" charset="0"/>
                <a:ea typeface="SimSun" pitchFamily="34" charset="-122"/>
                <a:cs typeface="Times New Roman" pitchFamily="34" charset="-120"/>
              </a:rPr>
              <a:t>2</a:t>
            </a:r>
            <a:pPr algn="ctr" indent="0" marL="0">
              <a:buNone/>
            </a:pPr>
            <a:r>
              <a:rPr lang="en-US" sz="975" dirty="0">
                <a:solidFill>
                  <a:srgbClr val="8E826A"/>
                </a:solidFill>
                <a:latin typeface="Times New Roman" pitchFamily="34" charset="0"/>
                <a:ea typeface="SimSun" pitchFamily="34" charset="-122"/>
                <a:cs typeface="Times New Roman" pitchFamily="34" charset="-120"/>
              </a:rPr>
              <a:t>6</a:t>
            </a:r>
            <a:endParaRPr lang="en-US" sz="975"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